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742" r:id="rId4"/>
    <p:sldId id="743" r:id="rId5"/>
    <p:sldId id="745" r:id="rId6"/>
    <p:sldId id="746" r:id="rId7"/>
    <p:sldId id="747" r:id="rId8"/>
    <p:sldId id="748" r:id="rId9"/>
    <p:sldId id="749" r:id="rId10"/>
    <p:sldId id="750" r:id="rId11"/>
    <p:sldId id="751" r:id="rId12"/>
    <p:sldId id="756" r:id="rId13"/>
    <p:sldId id="752" r:id="rId14"/>
    <p:sldId id="753" r:id="rId15"/>
    <p:sldId id="754" r:id="rId16"/>
    <p:sldId id="755" r:id="rId17"/>
    <p:sldId id="764" r:id="rId18"/>
    <p:sldId id="765" r:id="rId19"/>
    <p:sldId id="757" r:id="rId20"/>
    <p:sldId id="758" r:id="rId21"/>
    <p:sldId id="759" r:id="rId22"/>
    <p:sldId id="760" r:id="rId23"/>
    <p:sldId id="761" r:id="rId24"/>
    <p:sldId id="762" r:id="rId25"/>
    <p:sldId id="763" r:id="rId26"/>
    <p:sldId id="766" r:id="rId27"/>
    <p:sldId id="774" r:id="rId28"/>
    <p:sldId id="775" r:id="rId29"/>
    <p:sldId id="776" r:id="rId30"/>
    <p:sldId id="777" r:id="rId31"/>
    <p:sldId id="767" r:id="rId32"/>
    <p:sldId id="768" r:id="rId33"/>
    <p:sldId id="769" r:id="rId34"/>
    <p:sldId id="770" r:id="rId35"/>
    <p:sldId id="771" r:id="rId36"/>
    <p:sldId id="772" r:id="rId37"/>
    <p:sldId id="773" r:id="rId38"/>
    <p:sldId id="778" r:id="rId39"/>
    <p:sldId id="781" r:id="rId40"/>
    <p:sldId id="782" r:id="rId41"/>
    <p:sldId id="779" r:id="rId42"/>
    <p:sldId id="780" r:id="rId43"/>
    <p:sldId id="785" r:id="rId44"/>
    <p:sldId id="786" r:id="rId45"/>
    <p:sldId id="783" r:id="rId46"/>
    <p:sldId id="821" r:id="rId47"/>
    <p:sldId id="822" r:id="rId48"/>
    <p:sldId id="823" r:id="rId49"/>
    <p:sldId id="824" r:id="rId50"/>
    <p:sldId id="825" r:id="rId51"/>
    <p:sldId id="826" r:id="rId52"/>
    <p:sldId id="827" r:id="rId53"/>
    <p:sldId id="828" r:id="rId54"/>
    <p:sldId id="829" r:id="rId55"/>
    <p:sldId id="830" r:id="rId56"/>
    <p:sldId id="831" r:id="rId57"/>
    <p:sldId id="832" r:id="rId58"/>
    <p:sldId id="833" r:id="rId59"/>
    <p:sldId id="834" r:id="rId60"/>
    <p:sldId id="835" r:id="rId61"/>
    <p:sldId id="836" r:id="rId62"/>
    <p:sldId id="838" r:id="rId63"/>
    <p:sldId id="839" r:id="rId64"/>
    <p:sldId id="787" r:id="rId65"/>
    <p:sldId id="788" r:id="rId66"/>
    <p:sldId id="810" r:id="rId67"/>
    <p:sldId id="811" r:id="rId68"/>
    <p:sldId id="784" r:id="rId69"/>
    <p:sldId id="789" r:id="rId70"/>
    <p:sldId id="812" r:id="rId71"/>
    <p:sldId id="790" r:id="rId72"/>
    <p:sldId id="791" r:id="rId73"/>
    <p:sldId id="793" r:id="rId74"/>
    <p:sldId id="794" r:id="rId75"/>
    <p:sldId id="795" r:id="rId76"/>
    <p:sldId id="813" r:id="rId77"/>
    <p:sldId id="796" r:id="rId78"/>
    <p:sldId id="797" r:id="rId79"/>
    <p:sldId id="798" r:id="rId80"/>
    <p:sldId id="799" r:id="rId81"/>
    <p:sldId id="800" r:id="rId82"/>
    <p:sldId id="801" r:id="rId83"/>
    <p:sldId id="803" r:id="rId84"/>
    <p:sldId id="804" r:id="rId85"/>
    <p:sldId id="805" r:id="rId86"/>
    <p:sldId id="806" r:id="rId87"/>
    <p:sldId id="807" r:id="rId88"/>
    <p:sldId id="808" r:id="rId89"/>
    <p:sldId id="809" r:id="rId90"/>
    <p:sldId id="814" r:id="rId91"/>
    <p:sldId id="815" r:id="rId92"/>
    <p:sldId id="816" r:id="rId93"/>
    <p:sldId id="817" r:id="rId94"/>
    <p:sldId id="818" r:id="rId95"/>
    <p:sldId id="802" r:id="rId96"/>
    <p:sldId id="819" r:id="rId97"/>
    <p:sldId id="293" r:id="rId98"/>
    <p:sldId id="294" r:id="rId99"/>
    <p:sldId id="295" r:id="rId100"/>
    <p:sldId id="296" r:id="rId101"/>
    <p:sldId id="297" r:id="rId102"/>
    <p:sldId id="298" r:id="rId103"/>
    <p:sldId id="840" r:id="rId10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07" Type="http://schemas.openxmlformats.org/officeDocument/2006/relationships/theme" Target="theme/theme1.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viewProps" Target="view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97E34E4-771B-4072-9444-E0C447419476}" type="datetimeFigureOut">
              <a:rPr lang="en-IN" smtClean="0"/>
              <a:t>10-12-2023</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424108341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97E34E4-771B-4072-9444-E0C447419476}" type="datetimeFigureOut">
              <a:rPr lang="en-IN" smtClean="0"/>
              <a:t>10-12-2023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789243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97E34E4-771B-4072-9444-E0C447419476}" type="datetimeFigureOut">
              <a:rPr lang="en-IN" smtClean="0"/>
              <a:t>10-12-2023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3282674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85727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9453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0862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847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896888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373274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298208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313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97E34E4-771B-4072-9444-E0C447419476}" type="datetimeFigureOut">
              <a:rPr lang="en-IN" smtClean="0"/>
              <a:t>10-12-2023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27988255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221040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56653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010490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609600"/>
            <a:ext cx="103632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3" name="Rectangle 4"/>
          <p:cNvSpPr>
            <a:spLocks noGrp="1" noChangeArrowheads="1"/>
          </p:cNvSpPr>
          <p:nvPr>
            <p:ph type="dt" sz="half" idx="10"/>
          </p:nvPr>
        </p:nvSpPr>
        <p:spPr/>
        <p:txBody>
          <a:bodyPr/>
          <a:lstStyle>
            <a:lvl1pPr fontAlgn="base">
              <a:spcBef>
                <a:spcPct val="0"/>
              </a:spcBef>
              <a:spcAft>
                <a:spcPct val="0"/>
              </a:spcAft>
              <a:defRPr>
                <a:latin typeface="Georgia" pitchFamily="18" charset="0"/>
              </a:defRPr>
            </a:lvl1pPr>
          </a:lstStyle>
          <a:p>
            <a:pPr>
              <a:defRPr/>
            </a:pPr>
            <a:endParaRPr lang="en-US"/>
          </a:p>
        </p:txBody>
      </p:sp>
      <p:sp>
        <p:nvSpPr>
          <p:cNvPr id="4" name="Rectangle 5"/>
          <p:cNvSpPr>
            <a:spLocks noGrp="1" noChangeArrowheads="1"/>
          </p:cNvSpPr>
          <p:nvPr>
            <p:ph type="ftr" sz="quarter" idx="11"/>
          </p:nvPr>
        </p:nvSpPr>
        <p:spPr/>
        <p:txBody>
          <a:bodyPr/>
          <a:lstStyle>
            <a:lvl1pPr fontAlgn="base">
              <a:spcBef>
                <a:spcPct val="0"/>
              </a:spcBef>
              <a:spcAft>
                <a:spcPct val="0"/>
              </a:spcAft>
              <a:defRPr>
                <a:latin typeface="Georgia" pitchFamily="18" charset="0"/>
              </a:defRPr>
            </a:lvl1pPr>
          </a:lstStyle>
          <a:p>
            <a:pPr>
              <a:defRPr/>
            </a:pPr>
            <a:endParaRPr lang="en-US"/>
          </a:p>
        </p:txBody>
      </p:sp>
      <p:sp>
        <p:nvSpPr>
          <p:cNvPr id="5" name="Rectangle 6"/>
          <p:cNvSpPr>
            <a:spLocks noGrp="1" noChangeArrowheads="1"/>
          </p:cNvSpPr>
          <p:nvPr>
            <p:ph type="sldNum" sz="quarter" idx="12"/>
          </p:nvPr>
        </p:nvSpPr>
        <p:spPr/>
        <p:txBody>
          <a:bodyPr/>
          <a:lstStyle>
            <a:lvl1pPr fontAlgn="base">
              <a:spcBef>
                <a:spcPct val="0"/>
              </a:spcBef>
              <a:spcAft>
                <a:spcPct val="0"/>
              </a:spcAft>
              <a:defRPr>
                <a:latin typeface="Georgia" pitchFamily="18" charset="0"/>
              </a:defRPr>
            </a:lvl1pPr>
          </a:lstStyle>
          <a:p>
            <a:pPr>
              <a:defRPr/>
            </a:pPr>
            <a:fld id="{986C1331-30CD-487A-B5F8-A880766F80F8}" type="slidenum">
              <a:rPr lang="en-US"/>
              <a:pPr>
                <a:defRPr/>
              </a:pPr>
              <a:t>‹#›</a:t>
            </a:fld>
            <a:endParaRPr lang="en-US"/>
          </a:p>
        </p:txBody>
      </p:sp>
    </p:spTree>
    <p:extLst>
      <p:ext uri="{BB962C8B-B14F-4D97-AF65-F5344CB8AC3E}">
        <p14:creationId xmlns:p14="http://schemas.microsoft.com/office/powerpoint/2010/main" val="434381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97E34E4-771B-4072-9444-E0C447419476}" type="datetimeFigureOut">
              <a:rPr lang="en-IN" smtClean="0"/>
              <a:t>10-12-2023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39290066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97E34E4-771B-4072-9444-E0C447419476}" type="datetimeFigureOut">
              <a:rPr lang="en-IN" smtClean="0"/>
              <a:t>10-12-2023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4161049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97E34E4-771B-4072-9444-E0C447419476}" type="datetimeFigureOut">
              <a:rPr lang="en-IN" smtClean="0"/>
              <a:t>10-12-2023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3004581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97E34E4-771B-4072-9444-E0C447419476}" type="datetimeFigureOut">
              <a:rPr lang="en-IN" smtClean="0"/>
              <a:t>10-12-2023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3488807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7E34E4-771B-4072-9444-E0C447419476}" type="datetimeFigureOut">
              <a:rPr lang="en-IN" smtClean="0"/>
              <a:t>10-12-2023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3456251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97E34E4-771B-4072-9444-E0C447419476}" type="datetimeFigureOut">
              <a:rPr lang="en-IN" smtClean="0"/>
              <a:t>10-12-2023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75C0B9-7338-4B8A-A6C9-1C47BD2FFE25}" type="slidenum">
              <a:rPr lang="en-IN" smtClean="0"/>
              <a:t>‹#›</a:t>
            </a:fld>
            <a:endParaRPr lang="en-IN"/>
          </a:p>
        </p:txBody>
      </p:sp>
    </p:spTree>
    <p:extLst>
      <p:ext uri="{BB962C8B-B14F-4D97-AF65-F5344CB8AC3E}">
        <p14:creationId xmlns:p14="http://schemas.microsoft.com/office/powerpoint/2010/main" val="2415335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97E34E4-771B-4072-9444-E0C447419476}" type="datetimeFigureOut">
              <a:rPr lang="en-IN" smtClean="0"/>
              <a:t>10-12-2023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9375C0B9-7338-4B8A-A6C9-1C47BD2FFE25}"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1777681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97E34E4-771B-4072-9444-E0C447419476}" type="datetimeFigureOut">
              <a:rPr lang="en-IN" smtClean="0"/>
              <a:t>10-12-2023</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375C0B9-7338-4B8A-A6C9-1C47BD2FFE25}"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1794664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12/10/2023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702924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1.xml.rels><?xml version="1.0" encoding="UTF-8" standalone="yes"?>
<Relationships xmlns="http://schemas.openxmlformats.org/package/2006/relationships"><Relationship Id="rId3" Type="http://schemas.openxmlformats.org/officeDocument/2006/relationships/hyperlink" Target="http://www.wto.org/" TargetMode="External"/><Relationship Id="rId2" Type="http://schemas.openxmlformats.org/officeDocument/2006/relationships/hyperlink" Target="http://www.wcoomd.org/" TargetMode="External"/><Relationship Id="rId1" Type="http://schemas.openxmlformats.org/officeDocument/2006/relationships/slideLayout" Target="../slideLayouts/slideLayout2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dgft.gov.in/CP/mei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cip.icegate.gov.in/CIP/static/images/doc/RoDTEP/FAQ2.pdf" TargetMode="External"/><Relationship Id="rId2" Type="http://schemas.openxmlformats.org/officeDocument/2006/relationships/hyperlink" Target="https://www.indiantradeportal.in/vs.jsp?lang=0&amp;id=0,55,23222"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nsez.gov.in/Resources/SEZ%20FAQs.pdf" TargetMode="External"/><Relationship Id="rId2" Type="http://schemas.openxmlformats.org/officeDocument/2006/relationships/hyperlink" Target="https://taxguru.in/goods-and-service-tax/supplies-sez.html" TargetMode="External"/><Relationship Id="rId1" Type="http://schemas.openxmlformats.org/officeDocument/2006/relationships/slideLayout" Target="../slideLayouts/slideLayout2.xml"/><Relationship Id="rId6" Type="http://schemas.openxmlformats.org/officeDocument/2006/relationships/hyperlink" Target="https://content.dgft.gov.in/Website/dgftprod/218ff804-081d-425f-95a4-ff4b7c5e3575/DGFT%20FAQs%20-%20Advance%20Authorisation%20v1.0.pdf" TargetMode="External"/><Relationship Id="rId5" Type="http://schemas.openxmlformats.org/officeDocument/2006/relationships/hyperlink" Target="https://content.dgft.gov.in/Website/DGFT_FAQs-Export_Promotion_Capital_Goods(EPCG)v1.0.pdf" TargetMode="External"/><Relationship Id="rId4" Type="http://schemas.openxmlformats.org/officeDocument/2006/relationships/hyperlink" Target="https://nsez.gov.in/Resources/EOU%20FAQs.pdf" TargetMode="Externa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hyperlink" Target="https://www.jetir.org/papers/JETIRP006033.pdf"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hyperlink" Target="https://www.youtube.com/watch?v=TobEI_jW7is&amp;ab_channel=SubsidySolutions" TargetMode="Externa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hyperlink" Target="https://msme.gov.in/sites/default/files/MSME_Schemes_English_0.pdf" TargetMode="Externa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hyperlink" Target="http://www.ieport.com/" TargetMode="External"/><Relationship Id="rId2" Type="http://schemas.openxmlformats.org/officeDocument/2006/relationships/hyperlink" Target="mailto:newsletters@taxmanagementindia.net" TargetMode="External"/><Relationship Id="rId1" Type="http://schemas.openxmlformats.org/officeDocument/2006/relationships/slideLayout" Target="../slideLayouts/slideLayout2.xml"/><Relationship Id="rId6" Type="http://schemas.openxmlformats.org/officeDocument/2006/relationships/hyperlink" Target="https://www.cogoport.com/" TargetMode="External"/><Relationship Id="rId5" Type="http://schemas.openxmlformats.org/officeDocument/2006/relationships/hyperlink" Target="https://www.freightmango.com/" TargetMode="External"/><Relationship Id="rId4" Type="http://schemas.openxmlformats.org/officeDocument/2006/relationships/hyperlink" Target="https://cleartax.in/" TargetMode="Externa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403E-8C77-ED0B-1A71-DD011F25F74C}"/>
              </a:ext>
            </a:extLst>
          </p:cNvPr>
          <p:cNvSpPr>
            <a:spLocks noGrp="1"/>
          </p:cNvSpPr>
          <p:nvPr>
            <p:ph type="ctrTitle"/>
          </p:nvPr>
        </p:nvSpPr>
        <p:spPr/>
        <p:txBody>
          <a:bodyPr/>
          <a:lstStyle/>
          <a:p>
            <a:r>
              <a:rPr lang="en-US" dirty="0"/>
              <a:t>CCIT</a:t>
            </a:r>
            <a:endParaRPr lang="en-IN" dirty="0"/>
          </a:p>
        </p:txBody>
      </p:sp>
      <p:sp>
        <p:nvSpPr>
          <p:cNvPr id="3" name="Subtitle 2">
            <a:extLst>
              <a:ext uri="{FF2B5EF4-FFF2-40B4-BE49-F238E27FC236}">
                <a16:creationId xmlns:a16="http://schemas.microsoft.com/office/drawing/2014/main" id="{62DCFF10-678D-15D8-EBED-20D5B587D458}"/>
              </a:ext>
            </a:extLst>
          </p:cNvPr>
          <p:cNvSpPr>
            <a:spLocks noGrp="1"/>
          </p:cNvSpPr>
          <p:nvPr>
            <p:ph type="subTitle" idx="1"/>
          </p:nvPr>
        </p:nvSpPr>
        <p:spPr/>
        <p:txBody>
          <a:bodyPr>
            <a:normAutofit fontScale="92500" lnSpcReduction="10000"/>
          </a:bodyPr>
          <a:lstStyle/>
          <a:p>
            <a:pPr algn="ctr"/>
            <a:r>
              <a:rPr lang="en-US" dirty="0"/>
              <a:t>Prof. Vijayan Ramakrishnan</a:t>
            </a:r>
          </a:p>
          <a:p>
            <a:pPr algn="ctr"/>
            <a:r>
              <a:rPr lang="en-US" b="0" i="0" dirty="0">
                <a:solidFill>
                  <a:srgbClr val="222222"/>
                </a:solidFill>
                <a:effectLst/>
                <a:latin typeface="verdana, sans-serif"/>
              </a:rPr>
              <a:t> </a:t>
            </a:r>
            <a:r>
              <a:rPr lang="en-US" dirty="0"/>
              <a:t>Sunday 10.12.2023</a:t>
            </a:r>
          </a:p>
          <a:p>
            <a:pPr algn="ctr"/>
            <a:r>
              <a:rPr lang="en-US" dirty="0"/>
              <a:t>10.30 AM to 1.30 PM &amp; 6.30 p.m. to 9.30 p.m.</a:t>
            </a:r>
          </a:p>
          <a:p>
            <a:pPr algn="ctr"/>
            <a:r>
              <a:rPr lang="en-US" dirty="0"/>
              <a:t>  Session 3 &amp; 4</a:t>
            </a:r>
          </a:p>
        </p:txBody>
      </p:sp>
    </p:spTree>
    <p:extLst>
      <p:ext uri="{BB962C8B-B14F-4D97-AF65-F5344CB8AC3E}">
        <p14:creationId xmlns:p14="http://schemas.microsoft.com/office/powerpoint/2010/main" val="261998998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9D409-2214-62F3-AACF-BB02602FA54F}"/>
              </a:ext>
            </a:extLst>
          </p:cNvPr>
          <p:cNvSpPr>
            <a:spLocks noGrp="1"/>
          </p:cNvSpPr>
          <p:nvPr>
            <p:ph type="title"/>
          </p:nvPr>
        </p:nvSpPr>
        <p:spPr/>
        <p:txBody>
          <a:bodyPr>
            <a:normAutofit fontScale="90000"/>
          </a:bodyPr>
          <a:lstStyle/>
          <a:p>
            <a:r>
              <a:rPr lang="en-US" b="1" i="0" dirty="0">
                <a:solidFill>
                  <a:srgbClr val="000000"/>
                </a:solidFill>
                <a:effectLst/>
                <a:latin typeface="raleway" pitchFamily="2" charset="0"/>
              </a:rPr>
              <a:t>Customs Act, 1962</a:t>
            </a:r>
            <a:br>
              <a:rPr lang="en-US" b="1" i="0" dirty="0">
                <a:solidFill>
                  <a:srgbClr val="111111"/>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4CA4DCF7-976B-9406-1F8C-D74EB9BDB2FF}"/>
              </a:ext>
            </a:extLst>
          </p:cNvPr>
          <p:cNvSpPr>
            <a:spLocks noGrp="1"/>
          </p:cNvSpPr>
          <p:nvPr>
            <p:ph idx="1"/>
          </p:nvPr>
        </p:nvSpPr>
        <p:spPr/>
        <p:txBody>
          <a:bodyPr>
            <a:normAutofit fontScale="62500" lnSpcReduction="20000"/>
          </a:bodyPr>
          <a:lstStyle/>
          <a:p>
            <a:pPr algn="just">
              <a:lnSpc>
                <a:spcPct val="170000"/>
              </a:lnSpc>
            </a:pPr>
            <a:r>
              <a:rPr lang="en-US" b="0" i="0" dirty="0">
                <a:solidFill>
                  <a:srgbClr val="000000"/>
                </a:solidFill>
                <a:effectLst/>
                <a:latin typeface="open sans" panose="020B0606030504020204" pitchFamily="34" charset="0"/>
              </a:rPr>
              <a:t>The Duty Drawback provisions are described under Section 74 and Section 75 under the Customs Act, 1962. This Act laid down the various restrictions and conditions to claim drawback of duties under certain situations.</a:t>
            </a:r>
            <a:endParaRPr lang="en-US" b="0" i="0" dirty="0">
              <a:solidFill>
                <a:srgbClr val="696F6F"/>
              </a:solidFill>
              <a:effectLst/>
              <a:latin typeface="open sans" panose="020B0606030504020204" pitchFamily="34" charset="0"/>
            </a:endParaRPr>
          </a:p>
          <a:p>
            <a:pPr algn="just">
              <a:lnSpc>
                <a:spcPct val="170000"/>
              </a:lnSpc>
              <a:buFont typeface="Arial" panose="020B0604020202020204" pitchFamily="34" charset="0"/>
              <a:buChar char="•"/>
            </a:pPr>
            <a:r>
              <a:rPr lang="en-US" b="1" i="0" dirty="0">
                <a:solidFill>
                  <a:srgbClr val="000000"/>
                </a:solidFill>
                <a:effectLst/>
                <a:latin typeface="open sans" panose="020B0606030504020204" pitchFamily="34" charset="0"/>
              </a:rPr>
              <a:t>Section 74:</a:t>
            </a:r>
            <a:r>
              <a:rPr lang="en-US" b="0" i="0" dirty="0">
                <a:solidFill>
                  <a:srgbClr val="000000"/>
                </a:solidFill>
                <a:effectLst/>
                <a:latin typeface="open sans" panose="020B0606030504020204" pitchFamily="34" charset="0"/>
              </a:rPr>
              <a:t> As per section 74, if the re-exports of imported goods are identified quickly and within two years from the date of payment of duty on the importation. </a:t>
            </a:r>
          </a:p>
          <a:p>
            <a:pPr algn="just">
              <a:lnSpc>
                <a:spcPct val="170000"/>
              </a:lnSpc>
              <a:buFont typeface="Arial" panose="020B0604020202020204" pitchFamily="34" charset="0"/>
              <a:buChar char="•"/>
            </a:pPr>
            <a:r>
              <a:rPr lang="en-US" b="0" i="0" dirty="0">
                <a:solidFill>
                  <a:srgbClr val="000000"/>
                </a:solidFill>
                <a:effectLst/>
                <a:latin typeface="open sans" panose="020B0606030504020204" pitchFamily="34" charset="0"/>
              </a:rPr>
              <a:t>Then an exporter can claim 98% of the duty paid by him as a drawback under section 74.</a:t>
            </a:r>
            <a:endParaRPr lang="en-US" b="0" i="0" dirty="0">
              <a:solidFill>
                <a:srgbClr val="333333"/>
              </a:solidFill>
              <a:effectLst/>
              <a:latin typeface="open sans" panose="020B0606030504020204" pitchFamily="34" charset="0"/>
            </a:endParaRPr>
          </a:p>
          <a:p>
            <a:pPr algn="just">
              <a:lnSpc>
                <a:spcPct val="170000"/>
              </a:lnSpc>
              <a:buFont typeface="Arial" panose="020B0604020202020204" pitchFamily="34" charset="0"/>
              <a:buChar char="•"/>
            </a:pPr>
            <a:r>
              <a:rPr lang="en-US" b="1" i="0" dirty="0">
                <a:solidFill>
                  <a:srgbClr val="000000"/>
                </a:solidFill>
                <a:effectLst/>
                <a:latin typeface="open sans" panose="020B0606030504020204" pitchFamily="34" charset="0"/>
              </a:rPr>
              <a:t>Section 75:</a:t>
            </a:r>
            <a:r>
              <a:rPr lang="en-US" b="0" i="0" dirty="0">
                <a:solidFill>
                  <a:srgbClr val="000000"/>
                </a:solidFill>
                <a:effectLst/>
                <a:latin typeface="open sans" panose="020B0606030504020204" pitchFamily="34" charset="0"/>
              </a:rPr>
              <a:t> As per section 75, if the export of goods manufactured or processed out of imported material with value addition, a drawback of customs duties chargeable on any imported materials of a class or description should be allowed. </a:t>
            </a:r>
          </a:p>
          <a:p>
            <a:pPr algn="just">
              <a:lnSpc>
                <a:spcPct val="170000"/>
              </a:lnSpc>
              <a:buFont typeface="Arial" panose="020B0604020202020204" pitchFamily="34" charset="0"/>
              <a:buChar char="•"/>
            </a:pPr>
            <a:r>
              <a:rPr lang="en-US" b="0" i="0" dirty="0">
                <a:solidFill>
                  <a:srgbClr val="000000"/>
                </a:solidFill>
                <a:effectLst/>
                <a:latin typeface="open sans" panose="020B0606030504020204" pitchFamily="34" charset="0"/>
              </a:rPr>
              <a:t>If sale proceeds are not received within the stipulated period, a drawback is to be reversed or adjusted. Duty Drawback under section 75 can be claimed either as a fixed percentage depending upon the value of goods exported.</a:t>
            </a:r>
            <a:endParaRPr lang="en-US" b="0" i="0" dirty="0">
              <a:solidFill>
                <a:srgbClr val="333333"/>
              </a:solidFill>
              <a:effectLst/>
              <a:latin typeface="open sans" panose="020B0606030504020204" pitchFamily="34" charset="0"/>
            </a:endParaRPr>
          </a:p>
          <a:p>
            <a:pPr algn="just">
              <a:lnSpc>
                <a:spcPct val="170000"/>
              </a:lnSpc>
            </a:pPr>
            <a:endParaRPr lang="en-IN" dirty="0"/>
          </a:p>
        </p:txBody>
      </p:sp>
    </p:spTree>
    <p:extLst>
      <p:ext uri="{BB962C8B-B14F-4D97-AF65-F5344CB8AC3E}">
        <p14:creationId xmlns:p14="http://schemas.microsoft.com/office/powerpoint/2010/main" val="416545055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24"/>
          <p:cNvGraphicFramePr>
            <a:graphicFrameLocks/>
          </p:cNvGraphicFramePr>
          <p:nvPr/>
        </p:nvGraphicFramePr>
        <p:xfrm>
          <a:off x="1524001" y="-1"/>
          <a:ext cx="9143999" cy="6629401"/>
        </p:xfrm>
        <a:graphic>
          <a:graphicData uri="http://schemas.openxmlformats.org/drawingml/2006/table">
            <a:tbl>
              <a:tblPr/>
              <a:tblGrid>
                <a:gridCol w="4046537">
                  <a:extLst>
                    <a:ext uri="{9D8B030D-6E8A-4147-A177-3AD203B41FA5}">
                      <a16:colId xmlns:a16="http://schemas.microsoft.com/office/drawing/2014/main" val="20000"/>
                    </a:ext>
                  </a:extLst>
                </a:gridCol>
                <a:gridCol w="5097462">
                  <a:extLst>
                    <a:ext uri="{9D8B030D-6E8A-4147-A177-3AD203B41FA5}">
                      <a16:colId xmlns:a16="http://schemas.microsoft.com/office/drawing/2014/main" val="20001"/>
                    </a:ext>
                  </a:extLst>
                </a:gridCol>
              </a:tblGrid>
              <a:tr h="128349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Ministry of Commerce &amp;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Industry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www.commerce.nic.in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2670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Informative Sites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www.eximguru.com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www.eximbankindia.com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3801">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Ministry of External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Affairs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www.mea.gov.in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29539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National Centre for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Trade Information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www.ncti.gov.in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600202" y="152401"/>
          <a:ext cx="9143999" cy="6324599"/>
        </p:xfrm>
        <a:graphic>
          <a:graphicData uri="http://schemas.openxmlformats.org/drawingml/2006/table">
            <a:tbl>
              <a:tblPr/>
              <a:tblGrid>
                <a:gridCol w="4046537">
                  <a:extLst>
                    <a:ext uri="{9D8B030D-6E8A-4147-A177-3AD203B41FA5}">
                      <a16:colId xmlns:a16="http://schemas.microsoft.com/office/drawing/2014/main" val="20000"/>
                    </a:ext>
                  </a:extLst>
                </a:gridCol>
                <a:gridCol w="5097462">
                  <a:extLst>
                    <a:ext uri="{9D8B030D-6E8A-4147-A177-3AD203B41FA5}">
                      <a16:colId xmlns:a16="http://schemas.microsoft.com/office/drawing/2014/main" val="20001"/>
                    </a:ext>
                  </a:extLst>
                </a:gridCol>
              </a:tblGrid>
              <a:tr h="1343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normalizeH="0" baseline="0" dirty="0">
                          <a:ln>
                            <a:noFill/>
                          </a:ln>
                          <a:solidFill>
                            <a:schemeClr val="tx1"/>
                          </a:solidFill>
                          <a:effectLst/>
                          <a:latin typeface="Times New Roman" pitchFamily="18" charset="0"/>
                          <a:ea typeface="+mn-ea"/>
                          <a:cs typeface="Times New Roman" pitchFamily="18" charset="0"/>
                        </a:rPr>
                        <a:t>World Customs Organizations</a:t>
                      </a:r>
                      <a:endParaRPr kumimoji="0" lang="en-US" sz="2400" b="1" i="0" u="none" strike="noStrike" cap="none" normalizeH="0" baseline="0" dirty="0">
                        <a:ln>
                          <a:noFill/>
                        </a:ln>
                        <a:solidFill>
                          <a:schemeClr val="tx1"/>
                        </a:solidFill>
                        <a:effectLst/>
                        <a:latin typeface="Times New Roman" pitchFamily="18" charset="0"/>
                        <a:ea typeface="Verdana" pitchFamily="34" charset="0"/>
                        <a:cs typeface="Times New Roman" pitchFamily="18" charset="0"/>
                      </a:endParaRPr>
                    </a:p>
                    <a:p>
                      <a:endParaRPr lang="en-IN" sz="2400" b="1" dirty="0">
                        <a:latin typeface="Times New Roman" pitchFamily="18" charset="0"/>
                        <a:cs typeface="Times New Roman" pitchFamily="18"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br>
                        <a:rPr lang="en-IN" sz="2400" b="1" u="sng" dirty="0">
                          <a:solidFill>
                            <a:srgbClr val="002060"/>
                          </a:solidFill>
                          <a:latin typeface="Times New Roman" pitchFamily="18" charset="0"/>
                          <a:cs typeface="Times New Roman" pitchFamily="18" charset="0"/>
                          <a:hlinkClick r:id="rId2"/>
                        </a:rPr>
                      </a:br>
                      <a:r>
                        <a:rPr lang="en-IN" sz="2400" b="1" u="sng" dirty="0">
                          <a:solidFill>
                            <a:srgbClr val="002060"/>
                          </a:solidFill>
                          <a:latin typeface="Times New Roman" pitchFamily="18" charset="0"/>
                          <a:cs typeface="Times New Roman" pitchFamily="18" charset="0"/>
                          <a:hlinkClick r:id="rId2"/>
                        </a:rPr>
                        <a:t>www.wcoomd.org</a:t>
                      </a:r>
                      <a:endParaRPr lang="en-IN" sz="24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7823">
                <a:tc>
                  <a:txBody>
                    <a:bodyPr/>
                    <a:lstStyle/>
                    <a:p>
                      <a:r>
                        <a:rPr lang="en-US" sz="2400" b="1" dirty="0">
                          <a:latin typeface="Times New Roman" pitchFamily="18" charset="0"/>
                          <a:cs typeface="Times New Roman" pitchFamily="18" charset="0"/>
                        </a:rPr>
                        <a:t>World Trade Organizations </a:t>
                      </a:r>
                      <a:endParaRPr lang="en-IN" sz="2400" b="1" dirty="0">
                        <a:latin typeface="Times New Roman" pitchFamily="18" charset="0"/>
                        <a:cs typeface="Times New Roman" pitchFamily="18"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IN" sz="2400" b="1" u="sng" dirty="0">
                          <a:solidFill>
                            <a:srgbClr val="002060"/>
                          </a:solidFill>
                          <a:latin typeface="Times New Roman" pitchFamily="18" charset="0"/>
                          <a:cs typeface="Times New Roman" pitchFamily="18" charset="0"/>
                          <a:hlinkClick r:id="rId3"/>
                        </a:rPr>
                        <a:t>www.wto.org</a:t>
                      </a:r>
                      <a:endParaRPr lang="en-IN" sz="24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0576">
                <a:tc>
                  <a:txBody>
                    <a:bodyPr/>
                    <a:lstStyle/>
                    <a:p>
                      <a:r>
                        <a:rPr lang="en-IN" sz="2400" b="1" dirty="0">
                          <a:latin typeface="Times New Roman" pitchFamily="18" charset="0"/>
                          <a:cs typeface="Times New Roman" pitchFamily="18" charset="0"/>
                        </a:rPr>
                        <a:t>Informative</a:t>
                      </a:r>
                      <a:r>
                        <a:rPr lang="en-IN" sz="2400" b="1" baseline="0" dirty="0">
                          <a:latin typeface="Times New Roman" pitchFamily="18" charset="0"/>
                          <a:cs typeface="Times New Roman" pitchFamily="18" charset="0"/>
                        </a:rPr>
                        <a:t> Site</a:t>
                      </a:r>
                      <a:endParaRPr lang="en-IN" sz="2400" b="1" dirty="0">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latin typeface="Times New Roman" pitchFamily="18" charset="0"/>
                          <a:cs typeface="Times New Roman" pitchFamily="18" charset="0"/>
                        </a:rPr>
                        <a:t>www.indiantradeportal.in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22410">
                <a:tc>
                  <a:txBody>
                    <a:bodyPr/>
                    <a:lstStyle/>
                    <a:p>
                      <a:r>
                        <a:rPr lang="en-IN" sz="2400" b="1" dirty="0">
                          <a:latin typeface="Times New Roman" pitchFamily="18" charset="0"/>
                          <a:cs typeface="Times New Roman" pitchFamily="18" charset="0"/>
                        </a:rPr>
                        <a:t>World Tariff Profile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latin typeface="Times New Roman" pitchFamily="18" charset="0"/>
                          <a:cs typeface="Times New Roman" pitchFamily="18" charset="0"/>
                        </a:rPr>
                        <a:t>www.wto.org/statistics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22205">
                <a:tc>
                  <a:txBody>
                    <a:bodyPr/>
                    <a:lstStyle/>
                    <a:p>
                      <a:r>
                        <a:rPr lang="en-IN" sz="2400" b="1" dirty="0">
                          <a:latin typeface="Times New Roman" pitchFamily="18" charset="0"/>
                          <a:cs typeface="Times New Roman" pitchFamily="18" charset="0"/>
                        </a:rPr>
                        <a:t>Global Linker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latin typeface="Times New Roman" pitchFamily="18" charset="0"/>
                          <a:cs typeface="Times New Roman" pitchFamily="18" charset="0"/>
                        </a:rPr>
                        <a:t>www.globallinker.com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228202">
                <a:tc>
                  <a:txBody>
                    <a:bodyPr/>
                    <a:lstStyle/>
                    <a:p>
                      <a:r>
                        <a:rPr lang="en-IN" sz="2400" b="1" dirty="0">
                          <a:latin typeface="Times New Roman" pitchFamily="18" charset="0"/>
                          <a:cs typeface="Times New Roman" pitchFamily="18" charset="0"/>
                        </a:rPr>
                        <a:t>Indian Trade Journal</a:t>
                      </a:r>
                      <a:r>
                        <a:rPr lang="en-IN" sz="2400" b="1" baseline="0" dirty="0">
                          <a:latin typeface="Times New Roman" pitchFamily="18" charset="0"/>
                          <a:cs typeface="Times New Roman" pitchFamily="18" charset="0"/>
                        </a:rPr>
                        <a:t> </a:t>
                      </a:r>
                      <a:endParaRPr lang="en-IN" sz="2400" b="1" dirty="0">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rPr>
                        <a:t>http://itj.gov.in</a:t>
                      </a:r>
                      <a:endParaRPr lang="en-IN" sz="2400" b="1" dirty="0">
                        <a:solidFill>
                          <a:srgbClr val="002060"/>
                        </a:solidFill>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A8B49-A3A6-B640-6D45-3ACDC3DA2DC7}"/>
              </a:ext>
            </a:extLst>
          </p:cNvPr>
          <p:cNvSpPr>
            <a:spLocks noGrp="1"/>
          </p:cNvSpPr>
          <p:nvPr>
            <p:ph type="title"/>
          </p:nvPr>
        </p:nvSpPr>
        <p:spPr/>
        <p:txBody>
          <a:bodyPr/>
          <a:lstStyle/>
          <a:p>
            <a:r>
              <a:rPr lang="en-IN" dirty="0"/>
              <a:t>Reference books</a:t>
            </a:r>
          </a:p>
        </p:txBody>
      </p:sp>
      <p:sp>
        <p:nvSpPr>
          <p:cNvPr id="3" name="Content Placeholder 2">
            <a:extLst>
              <a:ext uri="{FF2B5EF4-FFF2-40B4-BE49-F238E27FC236}">
                <a16:creationId xmlns:a16="http://schemas.microsoft.com/office/drawing/2014/main" id="{575F5F66-956C-C5AB-C20B-18E38EF7BB40}"/>
              </a:ext>
            </a:extLst>
          </p:cNvPr>
          <p:cNvSpPr>
            <a:spLocks noGrp="1"/>
          </p:cNvSpPr>
          <p:nvPr>
            <p:ph idx="1"/>
          </p:nvPr>
        </p:nvSpPr>
        <p:spPr/>
        <p:txBody>
          <a:bodyPr>
            <a:normAutofit fontScale="92500" lnSpcReduction="10000"/>
          </a:bodyPr>
          <a:lstStyle/>
          <a:p>
            <a:pPr marL="609600" indent="-609600" eaLnBrk="1" hangingPunct="1"/>
            <a:r>
              <a:rPr lang="en-US" sz="2800" b="1" dirty="0">
                <a:latin typeface="Book Antiqua" pitchFamily="18" charset="0"/>
              </a:rPr>
              <a:t>Customs Law Manual by </a:t>
            </a:r>
            <a:r>
              <a:rPr lang="en-US" sz="2800" b="1" dirty="0" err="1">
                <a:latin typeface="Book Antiqua" pitchFamily="18" charset="0"/>
              </a:rPr>
              <a:t>R.K.Jain</a:t>
            </a:r>
            <a:r>
              <a:rPr lang="en-US" sz="2800" b="1" dirty="0">
                <a:latin typeface="Book Antiqua" pitchFamily="18" charset="0"/>
              </a:rPr>
              <a:t>    (Current Edition)</a:t>
            </a:r>
          </a:p>
          <a:p>
            <a:pPr marL="609600" indent="-609600" eaLnBrk="1" hangingPunct="1"/>
            <a:r>
              <a:rPr lang="en-US" sz="2800" b="1" dirty="0">
                <a:latin typeface="Book Antiqua" pitchFamily="18" charset="0"/>
              </a:rPr>
              <a:t>GST Law Manual by </a:t>
            </a:r>
            <a:r>
              <a:rPr lang="en-US" sz="2800" b="1" dirty="0" err="1">
                <a:latin typeface="Book Antiqua" pitchFamily="18" charset="0"/>
              </a:rPr>
              <a:t>R.K.Jain</a:t>
            </a:r>
            <a:endParaRPr lang="en-US" sz="2800" b="1" dirty="0">
              <a:latin typeface="Book Antiqua" pitchFamily="18" charset="0"/>
            </a:endParaRPr>
          </a:p>
          <a:p>
            <a:pPr marL="609600" indent="-609600" eaLnBrk="1" hangingPunct="1"/>
            <a:r>
              <a:rPr lang="en-US" sz="2800" b="1" dirty="0">
                <a:latin typeface="Book Antiqua" pitchFamily="18" charset="0"/>
              </a:rPr>
              <a:t>Customs Tariff by </a:t>
            </a:r>
            <a:r>
              <a:rPr lang="en-US" sz="2800" b="1" dirty="0" err="1">
                <a:latin typeface="Book Antiqua" pitchFamily="18" charset="0"/>
              </a:rPr>
              <a:t>R.K.Jain</a:t>
            </a:r>
            <a:r>
              <a:rPr lang="en-US" sz="2800" b="1" dirty="0">
                <a:latin typeface="Book Antiqua" pitchFamily="18" charset="0"/>
              </a:rPr>
              <a:t> </a:t>
            </a:r>
          </a:p>
          <a:p>
            <a:pPr marL="609600" indent="-609600" eaLnBrk="1" hangingPunct="1"/>
            <a:r>
              <a:rPr lang="en-US" sz="2800" b="1" dirty="0">
                <a:latin typeface="Book Antiqua" pitchFamily="18" charset="0"/>
              </a:rPr>
              <a:t>GST Tariff by </a:t>
            </a:r>
            <a:r>
              <a:rPr lang="en-US" sz="2800" b="1" dirty="0" err="1">
                <a:latin typeface="Book Antiqua" pitchFamily="18" charset="0"/>
              </a:rPr>
              <a:t>R.K.Jain</a:t>
            </a:r>
            <a:endParaRPr lang="en-US" sz="2800" b="1" dirty="0">
              <a:latin typeface="Book Antiqua" pitchFamily="18" charset="0"/>
            </a:endParaRPr>
          </a:p>
          <a:p>
            <a:pPr marL="609600" indent="-609600" eaLnBrk="1" hangingPunct="1"/>
            <a:r>
              <a:rPr lang="en-US" sz="2800" b="1" dirty="0">
                <a:latin typeface="Book Antiqua" pitchFamily="18" charset="0"/>
              </a:rPr>
              <a:t>Export- What, Where &amp; How – By Parasram</a:t>
            </a:r>
          </a:p>
          <a:p>
            <a:pPr marL="609600" indent="-609600" eaLnBrk="1" hangingPunct="1"/>
            <a:r>
              <a:rPr lang="en-US" sz="2800" b="1" dirty="0">
                <a:latin typeface="Book Antiqua" pitchFamily="18" charset="0"/>
              </a:rPr>
              <a:t>Exports- Do It Yourself – By M. I Mahajan</a:t>
            </a:r>
          </a:p>
          <a:p>
            <a:pPr marL="609600" indent="-609600" eaLnBrk="1" hangingPunct="1"/>
            <a:r>
              <a:rPr lang="en-US" sz="2800" b="1" dirty="0">
                <a:latin typeface="Book Antiqua" pitchFamily="18" charset="0"/>
              </a:rPr>
              <a:t>Drawback Schedule – Current Publication</a:t>
            </a:r>
          </a:p>
          <a:p>
            <a:pPr marL="609600" indent="-609600" eaLnBrk="1" hangingPunct="1"/>
            <a:r>
              <a:rPr lang="en-US" sz="2800" b="1" dirty="0">
                <a:latin typeface="Book Antiqua" pitchFamily="18" charset="0"/>
              </a:rPr>
              <a:t>Master Direction on Imports of Goods and Services </a:t>
            </a:r>
          </a:p>
          <a:p>
            <a:pPr marL="609600" indent="-609600" eaLnBrk="1" hangingPunct="1"/>
            <a:r>
              <a:rPr lang="en-US" sz="2800" b="1" dirty="0">
                <a:latin typeface="Book Antiqua" pitchFamily="18" charset="0"/>
              </a:rPr>
              <a:t>Master Direction on Exports of Goods and Services</a:t>
            </a:r>
          </a:p>
          <a:p>
            <a:pPr marL="609600" indent="-609600" eaLnBrk="1" hangingPunct="1"/>
            <a:r>
              <a:rPr lang="en-US" sz="2800" b="1" dirty="0">
                <a:latin typeface="Book Antiqua" pitchFamily="18" charset="0"/>
              </a:rPr>
              <a:t>Customs Law Guide – By R. Gururaj</a:t>
            </a:r>
          </a:p>
          <a:p>
            <a:endParaRPr lang="en-IN" dirty="0"/>
          </a:p>
        </p:txBody>
      </p:sp>
    </p:spTree>
    <p:extLst>
      <p:ext uri="{BB962C8B-B14F-4D97-AF65-F5344CB8AC3E}">
        <p14:creationId xmlns:p14="http://schemas.microsoft.com/office/powerpoint/2010/main" val="339096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2B534-B8A8-A72C-769F-4B7D0350F740}"/>
              </a:ext>
            </a:extLst>
          </p:cNvPr>
          <p:cNvSpPr>
            <a:spLocks noGrp="1"/>
          </p:cNvSpPr>
          <p:nvPr>
            <p:ph type="title"/>
          </p:nvPr>
        </p:nvSpPr>
        <p:spPr/>
        <p:txBody>
          <a:bodyPr>
            <a:noAutofit/>
          </a:bodyPr>
          <a:lstStyle/>
          <a:p>
            <a:r>
              <a:rPr lang="en-IN" sz="4000" b="1" dirty="0"/>
              <a:t>Section 74 </a:t>
            </a:r>
            <a:r>
              <a:rPr lang="en-US" sz="4000" b="1" i="0" dirty="0">
                <a:effectLst/>
                <a:latin typeface="var(--font-family-heading)"/>
              </a:rPr>
              <a:t>Re-export of Duty Paid Goods</a:t>
            </a:r>
            <a:br>
              <a:rPr lang="en-US" sz="4000" b="1" i="0" dirty="0">
                <a:effectLst/>
                <a:latin typeface="var(--font-family-heading)"/>
              </a:rPr>
            </a:br>
            <a:endParaRPr lang="en-IN" sz="4000" dirty="0"/>
          </a:p>
        </p:txBody>
      </p:sp>
      <p:sp>
        <p:nvSpPr>
          <p:cNvPr id="3" name="Content Placeholder 2">
            <a:extLst>
              <a:ext uri="{FF2B5EF4-FFF2-40B4-BE49-F238E27FC236}">
                <a16:creationId xmlns:a16="http://schemas.microsoft.com/office/drawing/2014/main" id="{9D1C08FC-BCDA-A85A-5631-8A85F1D3F400}"/>
              </a:ext>
            </a:extLst>
          </p:cNvPr>
          <p:cNvSpPr>
            <a:spLocks noGrp="1"/>
          </p:cNvSpPr>
          <p:nvPr>
            <p:ph idx="1"/>
          </p:nvPr>
        </p:nvSpPr>
        <p:spPr/>
        <p:txBody>
          <a:bodyPr>
            <a:normAutofit lnSpcReduction="10000"/>
          </a:bodyPr>
          <a:lstStyle/>
          <a:p>
            <a:pPr algn="just">
              <a:lnSpc>
                <a:spcPct val="150000"/>
              </a:lnSpc>
            </a:pPr>
            <a:r>
              <a:rPr lang="en-US" b="0" i="0" dirty="0">
                <a:solidFill>
                  <a:srgbClr val="434343"/>
                </a:solidFill>
                <a:effectLst/>
                <a:latin typeface="PT Sans" panose="020B0503020203020204" pitchFamily="34" charset="0"/>
              </a:rPr>
              <a:t>Once the following conditions are met, then the export goods are entitled to payment of drawback of an amount equal to a certain percentage of the duty paid on import.</a:t>
            </a:r>
          </a:p>
          <a:p>
            <a:pPr algn="just">
              <a:lnSpc>
                <a:spcPct val="150000"/>
              </a:lnSpc>
            </a:pPr>
            <a:r>
              <a:rPr lang="en-US" b="0" i="0" dirty="0">
                <a:solidFill>
                  <a:srgbClr val="434343"/>
                </a:solidFill>
                <a:effectLst/>
                <a:latin typeface="PT Sans" panose="020B0503020203020204" pitchFamily="34" charset="0"/>
              </a:rPr>
              <a:t>a. Goods should have been imported to India and customs duty paid on it.</a:t>
            </a:r>
          </a:p>
          <a:p>
            <a:pPr algn="just">
              <a:lnSpc>
                <a:spcPct val="150000"/>
              </a:lnSpc>
            </a:pPr>
            <a:r>
              <a:rPr lang="en-US" b="0" i="0" dirty="0">
                <a:solidFill>
                  <a:srgbClr val="434343"/>
                </a:solidFill>
                <a:effectLst/>
                <a:latin typeface="PT Sans" panose="020B0503020203020204" pitchFamily="34" charset="0"/>
              </a:rPr>
              <a:t>b. The identity of the goods should be clearly visible and possible</a:t>
            </a:r>
          </a:p>
          <a:p>
            <a:pPr algn="just">
              <a:lnSpc>
                <a:spcPct val="150000"/>
              </a:lnSpc>
            </a:pPr>
            <a:r>
              <a:rPr lang="en-US" b="0" i="0" dirty="0">
                <a:solidFill>
                  <a:srgbClr val="434343"/>
                </a:solidFill>
                <a:effectLst/>
                <a:latin typeface="PT Sans" panose="020B0503020203020204" pitchFamily="34" charset="0"/>
              </a:rPr>
              <a:t>c. The Assistant or Deputy Commissioner of the customs department should give clearance for export after examination of the goods.</a:t>
            </a:r>
          </a:p>
          <a:p>
            <a:pPr algn="just">
              <a:lnSpc>
                <a:spcPct val="150000"/>
              </a:lnSpc>
            </a:pPr>
            <a:endParaRPr lang="en-IN" dirty="0"/>
          </a:p>
        </p:txBody>
      </p:sp>
    </p:spTree>
    <p:extLst>
      <p:ext uri="{BB962C8B-B14F-4D97-AF65-F5344CB8AC3E}">
        <p14:creationId xmlns:p14="http://schemas.microsoft.com/office/powerpoint/2010/main" val="3820490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BB25F-521C-BAB5-B87A-DEDD52DA8668}"/>
              </a:ext>
            </a:extLst>
          </p:cNvPr>
          <p:cNvSpPr>
            <a:spLocks noGrp="1"/>
          </p:cNvSpPr>
          <p:nvPr>
            <p:ph type="title"/>
          </p:nvPr>
        </p:nvSpPr>
        <p:spPr>
          <a:xfrm>
            <a:off x="609600" y="704088"/>
            <a:ext cx="10972800" cy="848667"/>
          </a:xfrm>
        </p:spPr>
        <p:txBody>
          <a:bodyPr>
            <a:normAutofit/>
          </a:bodyPr>
          <a:lstStyle/>
          <a:p>
            <a:r>
              <a:rPr lang="en-US" altLang="en-US" sz="1600" b="1" dirty="0"/>
              <a:t>DRAWBACK RATES IN RESPECT OF GOODS TAKEN INTO USE AFTER IMPORTATION (Cus.Nt.no.23/2008  dt.1</a:t>
            </a:r>
            <a:r>
              <a:rPr lang="en-US" altLang="en-US" sz="1600" b="1" baseline="30000" dirty="0"/>
              <a:t>st</a:t>
            </a:r>
            <a:r>
              <a:rPr lang="en-US" altLang="en-US" sz="1600" b="1" dirty="0"/>
              <a:t> March, 2008)    Section 74</a:t>
            </a:r>
            <a:endParaRPr lang="en-IN" sz="1600" dirty="0"/>
          </a:p>
        </p:txBody>
      </p:sp>
      <p:graphicFrame>
        <p:nvGraphicFramePr>
          <p:cNvPr id="4" name="Content Placeholder 3">
            <a:extLst>
              <a:ext uri="{FF2B5EF4-FFF2-40B4-BE49-F238E27FC236}">
                <a16:creationId xmlns:a16="http://schemas.microsoft.com/office/drawing/2014/main" id="{7FB41BEB-DF2F-AA24-A1FC-53CA387A02D0}"/>
              </a:ext>
            </a:extLst>
          </p:cNvPr>
          <p:cNvGraphicFramePr>
            <a:graphicFrameLocks noGrp="1"/>
          </p:cNvGraphicFramePr>
          <p:nvPr>
            <p:ph idx="1"/>
            <p:extLst>
              <p:ext uri="{D42A27DB-BD31-4B8C-83A1-F6EECF244321}">
                <p14:modId xmlns:p14="http://schemas.microsoft.com/office/powerpoint/2010/main" val="3714991316"/>
              </p:ext>
            </p:extLst>
          </p:nvPr>
        </p:nvGraphicFramePr>
        <p:xfrm>
          <a:off x="609600" y="1935163"/>
          <a:ext cx="10972800" cy="4323000"/>
        </p:xfrm>
        <a:graphic>
          <a:graphicData uri="http://schemas.openxmlformats.org/drawingml/2006/table">
            <a:tbl>
              <a:tblPr firstRow="1" bandRow="1">
                <a:tableStyleId>{5C22544A-7EE6-4342-B048-85BDC9FD1C3A}</a:tableStyleId>
              </a:tblPr>
              <a:tblGrid>
                <a:gridCol w="5486400">
                  <a:extLst>
                    <a:ext uri="{9D8B030D-6E8A-4147-A177-3AD203B41FA5}">
                      <a16:colId xmlns:a16="http://schemas.microsoft.com/office/drawing/2014/main" val="164948129"/>
                    </a:ext>
                  </a:extLst>
                </a:gridCol>
                <a:gridCol w="5486400">
                  <a:extLst>
                    <a:ext uri="{9D8B030D-6E8A-4147-A177-3AD203B41FA5}">
                      <a16:colId xmlns:a16="http://schemas.microsoft.com/office/drawing/2014/main" val="420650490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Georgia" pitchFamily="18" charset="0"/>
                        </a:rPr>
                        <a:t>Length of period between the date of clearance for Home Consumption and the date when the goods are placed under Customs Control for Exports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tx1"/>
                          </a:solidFill>
                          <a:effectLst/>
                          <a:latin typeface="Georgia" pitchFamily="18" charset="0"/>
                        </a:rPr>
                        <a:t>Percentage of Import Duty to be paid as Drawback .</a:t>
                      </a:r>
                    </a:p>
                    <a:p>
                      <a:endParaRPr lang="en-IN" dirty="0"/>
                    </a:p>
                  </a:txBody>
                  <a:tcPr/>
                </a:tc>
                <a:extLst>
                  <a:ext uri="{0D108BD9-81ED-4DB2-BD59-A6C34878D82A}">
                    <a16:rowId xmlns:a16="http://schemas.microsoft.com/office/drawing/2014/main" val="2230453123"/>
                  </a:ext>
                </a:extLst>
              </a:tr>
              <a:tr h="370840">
                <a:tc>
                  <a:txBody>
                    <a:bodyPr/>
                    <a:lstStyle/>
                    <a:p>
                      <a:pPr marL="285750" indent="-285750">
                        <a:buFont typeface="Wingdings" panose="05000000000000000000" pitchFamily="2" charset="2"/>
                        <a:buChar char="§"/>
                      </a:pPr>
                      <a:r>
                        <a:rPr kumimoji="0" lang="en-US" sz="1800" b="0" i="0" u="none" strike="noStrike" cap="none" normalizeH="0" baseline="0" dirty="0">
                          <a:ln>
                            <a:noFill/>
                          </a:ln>
                          <a:solidFill>
                            <a:schemeClr val="tx1"/>
                          </a:solidFill>
                          <a:effectLst/>
                          <a:latin typeface="Georgia" pitchFamily="18" charset="0"/>
                        </a:rPr>
                        <a:t>Not more than 3 months</a:t>
                      </a:r>
                      <a:endParaRPr lang="en-IN" dirty="0"/>
                    </a:p>
                  </a:txBody>
                  <a:tcPr/>
                </a:tc>
                <a:tc>
                  <a:txBody>
                    <a:bodyPr/>
                    <a:lstStyle/>
                    <a:p>
                      <a:pPr algn="ctr"/>
                      <a:r>
                        <a:rPr lang="en-IN" dirty="0"/>
                        <a:t>95%</a:t>
                      </a:r>
                    </a:p>
                  </a:txBody>
                  <a:tcPr/>
                </a:tc>
                <a:extLst>
                  <a:ext uri="{0D108BD9-81ED-4DB2-BD59-A6C34878D82A}">
                    <a16:rowId xmlns:a16="http://schemas.microsoft.com/office/drawing/2014/main" val="2240772874"/>
                  </a:ext>
                </a:extLst>
              </a:tr>
              <a:tr h="370840">
                <a:tc>
                  <a:txBody>
                    <a:bodyPr/>
                    <a:lstStyle/>
                    <a:p>
                      <a:pPr marL="0" marR="0" lvl="0" indent="0" algn="just"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1800" b="0" i="0" u="none" strike="noStrike" cap="none" normalizeH="0" baseline="0" dirty="0">
                          <a:ln>
                            <a:noFill/>
                          </a:ln>
                          <a:solidFill>
                            <a:schemeClr val="tx1"/>
                          </a:solidFill>
                          <a:effectLst/>
                          <a:latin typeface="Georgia" pitchFamily="18" charset="0"/>
                        </a:rPr>
                        <a:t> More than 3 months Not more than 6 months </a:t>
                      </a:r>
                    </a:p>
                  </a:txBody>
                  <a:tcPr marT="45700" marB="45700"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Georgia" pitchFamily="18" charset="0"/>
                        </a:rPr>
                        <a:t>85 %</a:t>
                      </a:r>
                    </a:p>
                  </a:txBody>
                  <a:tcPr marT="45700" marB="45700" horzOverflow="overflow"/>
                </a:tc>
                <a:extLst>
                  <a:ext uri="{0D108BD9-81ED-4DB2-BD59-A6C34878D82A}">
                    <a16:rowId xmlns:a16="http://schemas.microsoft.com/office/drawing/2014/main" val="2314621363"/>
                  </a:ext>
                </a:extLst>
              </a:tr>
              <a:tr h="370840">
                <a:tc>
                  <a:txBody>
                    <a:bodyPr/>
                    <a:lstStyle/>
                    <a:p>
                      <a:pPr marL="0" marR="0" lvl="0" indent="0" algn="just"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1800" b="0" i="0" u="none" strike="noStrike" cap="none" normalizeH="0" baseline="0" dirty="0">
                          <a:ln>
                            <a:noFill/>
                          </a:ln>
                          <a:solidFill>
                            <a:schemeClr val="tx1"/>
                          </a:solidFill>
                          <a:effectLst/>
                          <a:latin typeface="Georgia" pitchFamily="18" charset="0"/>
                        </a:rPr>
                        <a:t> More than 6 months but not more than 9 months</a:t>
                      </a:r>
                    </a:p>
                  </a:txBody>
                  <a:tcPr marT="45700" marB="45700"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Georgia" pitchFamily="18" charset="0"/>
                        </a:rPr>
                        <a:t>75%</a:t>
                      </a:r>
                    </a:p>
                  </a:txBody>
                  <a:tcPr marT="45700" marB="45700" horzOverflow="overflow"/>
                </a:tc>
                <a:extLst>
                  <a:ext uri="{0D108BD9-81ED-4DB2-BD59-A6C34878D82A}">
                    <a16:rowId xmlns:a16="http://schemas.microsoft.com/office/drawing/2014/main" val="4254621836"/>
                  </a:ext>
                </a:extLst>
              </a:tr>
              <a:tr h="370840">
                <a:tc>
                  <a:txBody>
                    <a:bodyPr/>
                    <a:lstStyle/>
                    <a:p>
                      <a:pPr marL="0" marR="0" lvl="0" indent="0" algn="just"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1800" b="0" i="0" u="none" strike="noStrike" cap="none" normalizeH="0" baseline="0" dirty="0">
                          <a:ln>
                            <a:noFill/>
                          </a:ln>
                          <a:solidFill>
                            <a:schemeClr val="tx1"/>
                          </a:solidFill>
                          <a:effectLst/>
                          <a:latin typeface="Georgia" pitchFamily="18" charset="0"/>
                        </a:rPr>
                        <a:t> More than 9 months but not more than 12 months</a:t>
                      </a:r>
                    </a:p>
                  </a:txBody>
                  <a:tcPr marT="45700" marB="45700"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Georgia" pitchFamily="18" charset="0"/>
                        </a:rPr>
                        <a:t>70 %</a:t>
                      </a:r>
                    </a:p>
                  </a:txBody>
                  <a:tcPr marT="45700" marB="45700" horzOverflow="overflow"/>
                </a:tc>
                <a:extLst>
                  <a:ext uri="{0D108BD9-81ED-4DB2-BD59-A6C34878D82A}">
                    <a16:rowId xmlns:a16="http://schemas.microsoft.com/office/drawing/2014/main" val="910409870"/>
                  </a:ext>
                </a:extLst>
              </a:tr>
              <a:tr h="370840">
                <a:tc>
                  <a:txBody>
                    <a:bodyPr/>
                    <a:lstStyle/>
                    <a:p>
                      <a:pPr marL="0" marR="0" lvl="0" indent="0" algn="just"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1800" b="0" i="0" u="none" strike="noStrike" cap="none" normalizeH="0" baseline="0" dirty="0">
                          <a:ln>
                            <a:noFill/>
                          </a:ln>
                          <a:solidFill>
                            <a:schemeClr val="tx1"/>
                          </a:solidFill>
                          <a:effectLst/>
                          <a:latin typeface="Georgia" pitchFamily="18" charset="0"/>
                        </a:rPr>
                        <a:t> More than 12 months but not more than 15 months</a:t>
                      </a:r>
                    </a:p>
                  </a:txBody>
                  <a:tcPr marT="45700" marB="45700"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Georgia" pitchFamily="18" charset="0"/>
                        </a:rPr>
                        <a:t>65%</a:t>
                      </a:r>
                    </a:p>
                  </a:txBody>
                  <a:tcPr marT="45700" marB="45700" horzOverflow="overflow"/>
                </a:tc>
                <a:extLst>
                  <a:ext uri="{0D108BD9-81ED-4DB2-BD59-A6C34878D82A}">
                    <a16:rowId xmlns:a16="http://schemas.microsoft.com/office/drawing/2014/main" val="2450134885"/>
                  </a:ext>
                </a:extLst>
              </a:tr>
              <a:tr h="370840">
                <a:tc>
                  <a:txBody>
                    <a:bodyPr/>
                    <a:lstStyle/>
                    <a:p>
                      <a:pPr marL="0" marR="0" lvl="0" indent="0" algn="just"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1800" b="0" i="0" u="none" strike="noStrike" cap="none" normalizeH="0" baseline="0" dirty="0">
                          <a:ln>
                            <a:noFill/>
                          </a:ln>
                          <a:solidFill>
                            <a:schemeClr val="tx1"/>
                          </a:solidFill>
                          <a:effectLst/>
                          <a:latin typeface="Georgia" pitchFamily="18" charset="0"/>
                        </a:rPr>
                        <a:t> More than 15 months but not more than 18 months</a:t>
                      </a:r>
                    </a:p>
                  </a:txBody>
                  <a:tcPr marT="45700" marB="45700"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Georgia" pitchFamily="18" charset="0"/>
                        </a:rPr>
                        <a:t>60%</a:t>
                      </a:r>
                    </a:p>
                  </a:txBody>
                  <a:tcPr marT="45700" marB="45700" horzOverflow="overflow"/>
                </a:tc>
                <a:extLst>
                  <a:ext uri="{0D108BD9-81ED-4DB2-BD59-A6C34878D82A}">
                    <a16:rowId xmlns:a16="http://schemas.microsoft.com/office/drawing/2014/main" val="1355727969"/>
                  </a:ext>
                </a:extLst>
              </a:tr>
              <a:tr h="370840">
                <a:tc>
                  <a:txBody>
                    <a:bodyPr/>
                    <a:lstStyle/>
                    <a:p>
                      <a:pPr marL="0" marR="0" lvl="0" indent="0" algn="just"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1800" b="0" i="0" u="none" strike="noStrike" cap="none" normalizeH="0" baseline="0" dirty="0">
                          <a:ln>
                            <a:noFill/>
                          </a:ln>
                          <a:solidFill>
                            <a:schemeClr val="tx1"/>
                          </a:solidFill>
                          <a:effectLst/>
                          <a:latin typeface="Georgia" pitchFamily="18" charset="0"/>
                        </a:rPr>
                        <a:t> More than 18 months</a:t>
                      </a:r>
                    </a:p>
                  </a:txBody>
                  <a:tcPr marT="45700" marB="45700"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Georgia" pitchFamily="18" charset="0"/>
                        </a:rPr>
                        <a:t>Nil</a:t>
                      </a:r>
                    </a:p>
                  </a:txBody>
                  <a:tcPr marT="45700" marB="45700" horzOverflow="overflow"/>
                </a:tc>
                <a:extLst>
                  <a:ext uri="{0D108BD9-81ED-4DB2-BD59-A6C34878D82A}">
                    <a16:rowId xmlns:a16="http://schemas.microsoft.com/office/drawing/2014/main" val="832968919"/>
                  </a:ext>
                </a:extLst>
              </a:tr>
            </a:tbl>
          </a:graphicData>
        </a:graphic>
      </p:graphicFrame>
    </p:spTree>
    <p:extLst>
      <p:ext uri="{BB962C8B-B14F-4D97-AF65-F5344CB8AC3E}">
        <p14:creationId xmlns:p14="http://schemas.microsoft.com/office/powerpoint/2010/main" val="3803112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C60E3-52CA-2674-2637-B6B216184FC9}"/>
              </a:ext>
            </a:extLst>
          </p:cNvPr>
          <p:cNvSpPr>
            <a:spLocks noGrp="1"/>
          </p:cNvSpPr>
          <p:nvPr>
            <p:ph type="title"/>
          </p:nvPr>
        </p:nvSpPr>
        <p:spPr>
          <a:xfrm>
            <a:off x="609600" y="704088"/>
            <a:ext cx="10972800" cy="891799"/>
          </a:xfrm>
        </p:spPr>
        <p:txBody>
          <a:bodyPr>
            <a:normAutofit fontScale="90000"/>
          </a:bodyPr>
          <a:lstStyle/>
          <a:p>
            <a:r>
              <a:rPr lang="en-IN" sz="2800" b="1" i="0" dirty="0">
                <a:solidFill>
                  <a:srgbClr val="000000"/>
                </a:solidFill>
                <a:effectLst/>
                <a:latin typeface="raleway" pitchFamily="2" charset="0"/>
              </a:rPr>
              <a:t>Goods Eligible for Drawback</a:t>
            </a:r>
            <a:br>
              <a:rPr lang="en-IN" sz="2800" b="1" i="0" dirty="0">
                <a:solidFill>
                  <a:srgbClr val="111111"/>
                </a:solidFill>
                <a:effectLst/>
                <a:latin typeface="raleway" pitchFamily="2" charset="0"/>
              </a:rPr>
            </a:br>
            <a:endParaRPr lang="en-IN" sz="2800" dirty="0"/>
          </a:p>
        </p:txBody>
      </p:sp>
      <p:sp>
        <p:nvSpPr>
          <p:cNvPr id="3" name="Content Placeholder 2">
            <a:extLst>
              <a:ext uri="{FF2B5EF4-FFF2-40B4-BE49-F238E27FC236}">
                <a16:creationId xmlns:a16="http://schemas.microsoft.com/office/drawing/2014/main" id="{AA1CEB89-479C-B3B5-F4B9-81244FDE9E72}"/>
              </a:ext>
            </a:extLst>
          </p:cNvPr>
          <p:cNvSpPr>
            <a:spLocks noGrp="1"/>
          </p:cNvSpPr>
          <p:nvPr>
            <p:ph idx="1"/>
          </p:nvPr>
        </p:nvSpPr>
        <p:spPr/>
        <p:txBody>
          <a:bodyPr/>
          <a:lstStyle/>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To export goods imported into India</a:t>
            </a:r>
            <a:endParaRPr lang="en-US" b="0" i="0" dirty="0">
              <a:solidFill>
                <a:srgbClr val="333333"/>
              </a:solidFill>
              <a:effectLst/>
              <a:latin typeface="open sans" panose="020B0606030504020204" pitchFamily="34" charset="0"/>
            </a:endParaRPr>
          </a:p>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To export goods imported into India after having been taken for use</a:t>
            </a:r>
            <a:endParaRPr lang="en-US" b="0" i="0" dirty="0">
              <a:solidFill>
                <a:srgbClr val="333333"/>
              </a:solidFill>
              <a:effectLst/>
              <a:latin typeface="open sans" panose="020B0606030504020204" pitchFamily="34" charset="0"/>
            </a:endParaRPr>
          </a:p>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To export goods manufactured/produced out of imported material</a:t>
            </a:r>
            <a:endParaRPr lang="en-US" b="0" i="0" dirty="0">
              <a:solidFill>
                <a:srgbClr val="333333"/>
              </a:solidFill>
              <a:effectLst/>
              <a:latin typeface="open sans" panose="020B0606030504020204" pitchFamily="34" charset="0"/>
            </a:endParaRPr>
          </a:p>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To export goods manufactured/produced out of indigenous material</a:t>
            </a:r>
            <a:endParaRPr lang="en-US" b="0" i="0" dirty="0">
              <a:solidFill>
                <a:srgbClr val="333333"/>
              </a:solidFill>
              <a:effectLst/>
              <a:latin typeface="open sans" panose="020B0606030504020204" pitchFamily="34" charset="0"/>
            </a:endParaRPr>
          </a:p>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To export goods manufactured /produced out of imported or indigenous materials.</a:t>
            </a:r>
            <a:endParaRPr lang="en-US" b="0" i="0" dirty="0">
              <a:solidFill>
                <a:srgbClr val="333333"/>
              </a:solidFill>
              <a:effectLst/>
              <a:latin typeface="open sans" panose="020B0606030504020204" pitchFamily="34" charset="0"/>
            </a:endParaRPr>
          </a:p>
          <a:p>
            <a:pPr algn="just">
              <a:lnSpc>
                <a:spcPct val="150000"/>
              </a:lnSpc>
            </a:pPr>
            <a:endParaRPr lang="en-IN" dirty="0"/>
          </a:p>
        </p:txBody>
      </p:sp>
    </p:spTree>
    <p:extLst>
      <p:ext uri="{BB962C8B-B14F-4D97-AF65-F5344CB8AC3E}">
        <p14:creationId xmlns:p14="http://schemas.microsoft.com/office/powerpoint/2010/main" val="573875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20E2-EC29-1097-49B6-A99BF495F59B}"/>
              </a:ext>
            </a:extLst>
          </p:cNvPr>
          <p:cNvSpPr>
            <a:spLocks noGrp="1"/>
          </p:cNvSpPr>
          <p:nvPr>
            <p:ph type="title"/>
          </p:nvPr>
        </p:nvSpPr>
        <p:spPr>
          <a:xfrm>
            <a:off x="609600" y="704088"/>
            <a:ext cx="10972800" cy="710644"/>
          </a:xfrm>
        </p:spPr>
        <p:txBody>
          <a:bodyPr>
            <a:normAutofit fontScale="90000"/>
          </a:bodyPr>
          <a:lstStyle/>
          <a:p>
            <a:r>
              <a:rPr lang="en-IN" sz="2800" b="1" i="0" dirty="0">
                <a:solidFill>
                  <a:srgbClr val="000000"/>
                </a:solidFill>
                <a:effectLst/>
                <a:latin typeface="raleway" pitchFamily="2" charset="0"/>
              </a:rPr>
              <a:t>Eligibility Criteria</a:t>
            </a:r>
            <a:br>
              <a:rPr lang="en-IN" sz="2800" b="1" i="0" dirty="0">
                <a:solidFill>
                  <a:srgbClr val="111111"/>
                </a:solidFill>
                <a:effectLst/>
                <a:latin typeface="raleway" pitchFamily="2" charset="0"/>
              </a:rPr>
            </a:br>
            <a:endParaRPr lang="en-IN" sz="2800" dirty="0"/>
          </a:p>
        </p:txBody>
      </p:sp>
      <p:sp>
        <p:nvSpPr>
          <p:cNvPr id="3" name="Content Placeholder 2">
            <a:extLst>
              <a:ext uri="{FF2B5EF4-FFF2-40B4-BE49-F238E27FC236}">
                <a16:creationId xmlns:a16="http://schemas.microsoft.com/office/drawing/2014/main" id="{DAC1F7A2-04C2-ABBC-5FBF-1DF7B25B79D6}"/>
              </a:ext>
            </a:extLst>
          </p:cNvPr>
          <p:cNvSpPr>
            <a:spLocks noGrp="1"/>
          </p:cNvSpPr>
          <p:nvPr>
            <p:ph idx="1"/>
          </p:nvPr>
        </p:nvSpPr>
        <p:spPr/>
        <p:txBody>
          <a:bodyPr>
            <a:normAutofit lnSpcReduction="10000"/>
          </a:bodyPr>
          <a:lstStyle/>
          <a:p>
            <a:pPr algn="just">
              <a:lnSpc>
                <a:spcPct val="150000"/>
              </a:lnSpc>
            </a:pPr>
            <a:r>
              <a:rPr lang="en-US" b="0" i="0" dirty="0">
                <a:solidFill>
                  <a:srgbClr val="000000"/>
                </a:solidFill>
                <a:effectLst/>
                <a:latin typeface="open sans" panose="020B0606030504020204" pitchFamily="34" charset="0"/>
              </a:rPr>
              <a:t>The below following are the minimum criteria to claim for processing drawback claims.</a:t>
            </a:r>
            <a:endParaRPr lang="en-US" b="0" i="0" dirty="0">
              <a:solidFill>
                <a:srgbClr val="696F6F"/>
              </a:solidFill>
              <a:effectLst/>
              <a:latin typeface="open sans" panose="020B0606030504020204" pitchFamily="34" charset="0"/>
            </a:endParaRPr>
          </a:p>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Any individual must be the legal owner of the goods at the time the goods are exported.</a:t>
            </a:r>
            <a:endParaRPr lang="en-US" b="0" i="0" dirty="0">
              <a:solidFill>
                <a:srgbClr val="333333"/>
              </a:solidFill>
              <a:effectLst/>
              <a:latin typeface="open sans" panose="020B0606030504020204" pitchFamily="34" charset="0"/>
            </a:endParaRPr>
          </a:p>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You must have paid </a:t>
            </a:r>
            <a:r>
              <a:rPr lang="en-US" dirty="0">
                <a:solidFill>
                  <a:srgbClr val="000000"/>
                </a:solidFill>
                <a:latin typeface="open sans" panose="020B0606030504020204" pitchFamily="34" charset="0"/>
              </a:rPr>
              <a:t>customs duty </a:t>
            </a:r>
            <a:r>
              <a:rPr lang="en-US" b="0" i="0" dirty="0">
                <a:solidFill>
                  <a:srgbClr val="000000"/>
                </a:solidFill>
                <a:effectLst/>
                <a:latin typeface="open sans" panose="020B0606030504020204" pitchFamily="34" charset="0"/>
              </a:rPr>
              <a:t>on imported goods.</a:t>
            </a:r>
            <a:endParaRPr lang="en-US" b="0" i="0" dirty="0">
              <a:solidFill>
                <a:srgbClr val="333333"/>
              </a:solidFill>
              <a:effectLst/>
              <a:latin typeface="open sans" panose="020B0606030504020204" pitchFamily="34" charset="0"/>
            </a:endParaRPr>
          </a:p>
          <a:p>
            <a:pPr algn="just">
              <a:lnSpc>
                <a:spcPct val="150000"/>
              </a:lnSpc>
              <a:buFont typeface="Arial" panose="020B0604020202020204" pitchFamily="34" charset="0"/>
              <a:buChar char="•"/>
            </a:pPr>
            <a:r>
              <a:rPr lang="en-US" b="0" i="0" dirty="0">
                <a:solidFill>
                  <a:srgbClr val="000000"/>
                </a:solidFill>
                <a:effectLst/>
                <a:latin typeface="open sans" panose="020B0606030504020204" pitchFamily="34" charset="0"/>
              </a:rPr>
              <a:t>Duty drawback is available on most goods on which customs duty was paid on importation and which has been exported.</a:t>
            </a:r>
            <a:endParaRPr lang="en-US" b="0" i="0" dirty="0">
              <a:solidFill>
                <a:srgbClr val="333333"/>
              </a:solidFill>
              <a:effectLst/>
              <a:latin typeface="open sans" panose="020B0606030504020204" pitchFamily="34" charset="0"/>
            </a:endParaRPr>
          </a:p>
          <a:p>
            <a:pPr algn="just">
              <a:lnSpc>
                <a:spcPct val="150000"/>
              </a:lnSpc>
            </a:pPr>
            <a:endParaRPr lang="en-IN" dirty="0"/>
          </a:p>
        </p:txBody>
      </p:sp>
    </p:spTree>
    <p:extLst>
      <p:ext uri="{BB962C8B-B14F-4D97-AF65-F5344CB8AC3E}">
        <p14:creationId xmlns:p14="http://schemas.microsoft.com/office/powerpoint/2010/main" val="1150974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5DB1C-E30E-2FAF-8EEF-C7E18D20A39C}"/>
              </a:ext>
            </a:extLst>
          </p:cNvPr>
          <p:cNvSpPr>
            <a:spLocks noGrp="1"/>
          </p:cNvSpPr>
          <p:nvPr>
            <p:ph type="title"/>
          </p:nvPr>
        </p:nvSpPr>
        <p:spPr/>
        <p:txBody>
          <a:bodyPr>
            <a:normAutofit fontScale="90000"/>
          </a:bodyPr>
          <a:lstStyle/>
          <a:p>
            <a:r>
              <a:rPr lang="en-IN" b="1" i="0" dirty="0">
                <a:effectLst/>
                <a:latin typeface="var(--font-family-heading)"/>
              </a:rPr>
              <a:t>Inputs for Export Goods – Section 75</a:t>
            </a:r>
            <a:br>
              <a:rPr lang="en-IN" b="1" i="0" dirty="0">
                <a:effectLst/>
                <a:latin typeface="var(--font-family-heading)"/>
              </a:rPr>
            </a:br>
            <a:endParaRPr lang="en-IN" dirty="0"/>
          </a:p>
        </p:txBody>
      </p:sp>
      <p:sp>
        <p:nvSpPr>
          <p:cNvPr id="3" name="Content Placeholder 2">
            <a:extLst>
              <a:ext uri="{FF2B5EF4-FFF2-40B4-BE49-F238E27FC236}">
                <a16:creationId xmlns:a16="http://schemas.microsoft.com/office/drawing/2014/main" id="{29FDAC52-AC05-40DC-CACB-5B4F0D209F27}"/>
              </a:ext>
            </a:extLst>
          </p:cNvPr>
          <p:cNvSpPr>
            <a:spLocks noGrp="1"/>
          </p:cNvSpPr>
          <p:nvPr>
            <p:ph idx="1"/>
          </p:nvPr>
        </p:nvSpPr>
        <p:spPr/>
        <p:txBody>
          <a:bodyPr>
            <a:normAutofit fontScale="77500" lnSpcReduction="20000"/>
          </a:bodyPr>
          <a:lstStyle/>
          <a:p>
            <a:pPr algn="just">
              <a:lnSpc>
                <a:spcPct val="160000"/>
              </a:lnSpc>
            </a:pPr>
            <a:r>
              <a:rPr lang="en-US" b="0" i="0" dirty="0">
                <a:solidFill>
                  <a:srgbClr val="434343"/>
                </a:solidFill>
                <a:effectLst/>
                <a:latin typeface="PT Sans" panose="020B0503020203020204" pitchFamily="34" charset="0"/>
              </a:rPr>
              <a:t>The drawback under section 75 of the Customs Act 1962 is different from section 74. </a:t>
            </a:r>
          </a:p>
          <a:p>
            <a:pPr algn="just">
              <a:lnSpc>
                <a:spcPct val="160000"/>
              </a:lnSpc>
            </a:pPr>
            <a:r>
              <a:rPr lang="en-US" b="0" i="0" dirty="0">
                <a:solidFill>
                  <a:srgbClr val="434343"/>
                </a:solidFill>
                <a:effectLst/>
                <a:latin typeface="PT Sans" panose="020B0503020203020204" pitchFamily="34" charset="0"/>
              </a:rPr>
              <a:t>The conditions that should be met to claim refund of input duties is as follows:</a:t>
            </a:r>
          </a:p>
          <a:p>
            <a:pPr algn="just">
              <a:lnSpc>
                <a:spcPct val="160000"/>
              </a:lnSpc>
            </a:pPr>
            <a:r>
              <a:rPr lang="en-US" b="0" i="0" dirty="0">
                <a:solidFill>
                  <a:srgbClr val="434343"/>
                </a:solidFill>
                <a:effectLst/>
                <a:latin typeface="PT Sans" panose="020B0503020203020204" pitchFamily="34" charset="0"/>
              </a:rPr>
              <a:t>a. The exported goods are completely different from inputs.</a:t>
            </a:r>
          </a:p>
          <a:p>
            <a:pPr algn="just">
              <a:lnSpc>
                <a:spcPct val="160000"/>
              </a:lnSpc>
            </a:pPr>
            <a:r>
              <a:rPr lang="en-US" b="0" i="0" dirty="0">
                <a:solidFill>
                  <a:srgbClr val="434343"/>
                </a:solidFill>
                <a:effectLst/>
                <a:latin typeface="PT Sans" panose="020B0503020203020204" pitchFamily="34" charset="0"/>
              </a:rPr>
              <a:t>b. Inputs can be either be local goods on which taxes have been paid or imported goods on which customs duty has been paid.</a:t>
            </a:r>
          </a:p>
          <a:p>
            <a:pPr algn="just">
              <a:lnSpc>
                <a:spcPct val="160000"/>
              </a:lnSpc>
            </a:pPr>
            <a:r>
              <a:rPr lang="en-US" b="0" i="0" dirty="0">
                <a:solidFill>
                  <a:srgbClr val="434343"/>
                </a:solidFill>
                <a:effectLst/>
                <a:latin typeface="PT Sans" panose="020B0503020203020204" pitchFamily="34" charset="0"/>
              </a:rPr>
              <a:t>c. The inputs have gone change in physical property, shape, etc.</a:t>
            </a:r>
          </a:p>
          <a:p>
            <a:pPr algn="just">
              <a:lnSpc>
                <a:spcPct val="160000"/>
              </a:lnSpc>
            </a:pPr>
            <a:r>
              <a:rPr lang="en-US" b="0" i="0" dirty="0">
                <a:solidFill>
                  <a:srgbClr val="434343"/>
                </a:solidFill>
                <a:effectLst/>
                <a:latin typeface="PT Sans" panose="020B0503020203020204" pitchFamily="34" charset="0"/>
              </a:rPr>
              <a:t>The Director General of Foreign Trade (DGFT) fixes the rate for drawback under section 75. </a:t>
            </a:r>
          </a:p>
          <a:p>
            <a:pPr algn="just">
              <a:lnSpc>
                <a:spcPct val="160000"/>
              </a:lnSpc>
            </a:pPr>
            <a:r>
              <a:rPr lang="en-US" b="0" i="0" dirty="0">
                <a:solidFill>
                  <a:srgbClr val="434343"/>
                </a:solidFill>
                <a:effectLst/>
                <a:latin typeface="PT Sans" panose="020B0503020203020204" pitchFamily="34" charset="0"/>
              </a:rPr>
              <a:t>The amount of drawback is subject to standardization of final product, verification of the method of manufacture, quantity of raw material used, and the average of duty paid articles.</a:t>
            </a:r>
          </a:p>
          <a:p>
            <a:pPr algn="just">
              <a:lnSpc>
                <a:spcPct val="160000"/>
              </a:lnSpc>
            </a:pPr>
            <a:endParaRPr lang="en-IN" dirty="0"/>
          </a:p>
        </p:txBody>
      </p:sp>
    </p:spTree>
    <p:extLst>
      <p:ext uri="{BB962C8B-B14F-4D97-AF65-F5344CB8AC3E}">
        <p14:creationId xmlns:p14="http://schemas.microsoft.com/office/powerpoint/2010/main" val="3835836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DC8D5-5F21-8030-6A93-2A4A322ABDF6}"/>
              </a:ext>
            </a:extLst>
          </p:cNvPr>
          <p:cNvSpPr>
            <a:spLocks noGrp="1"/>
          </p:cNvSpPr>
          <p:nvPr>
            <p:ph type="title"/>
          </p:nvPr>
        </p:nvSpPr>
        <p:spPr/>
        <p:txBody>
          <a:bodyPr/>
          <a:lstStyle/>
          <a:p>
            <a:r>
              <a:rPr lang="en-US" b="1" dirty="0">
                <a:solidFill>
                  <a:srgbClr val="45342B"/>
                </a:solidFill>
                <a:latin typeface="+mn-lt"/>
              </a:rPr>
              <a:t>Duty Drawback and Supplies to SEZ</a:t>
            </a:r>
            <a:endParaRPr lang="en-IN" dirty="0"/>
          </a:p>
        </p:txBody>
      </p:sp>
      <p:sp>
        <p:nvSpPr>
          <p:cNvPr id="3" name="Content Placeholder 2">
            <a:extLst>
              <a:ext uri="{FF2B5EF4-FFF2-40B4-BE49-F238E27FC236}">
                <a16:creationId xmlns:a16="http://schemas.microsoft.com/office/drawing/2014/main" id="{1B630C2D-6153-A9DC-87A7-2C2D8A3E5A2D}"/>
              </a:ext>
            </a:extLst>
          </p:cNvPr>
          <p:cNvSpPr>
            <a:spLocks noGrp="1"/>
          </p:cNvSpPr>
          <p:nvPr>
            <p:ph idx="1"/>
          </p:nvPr>
        </p:nvSpPr>
        <p:spPr/>
        <p:txBody>
          <a:bodyPr>
            <a:normAutofit fontScale="62500" lnSpcReduction="20000"/>
          </a:bodyPr>
          <a:lstStyle/>
          <a:p>
            <a:pPr algn="just">
              <a:lnSpc>
                <a:spcPct val="150000"/>
              </a:lnSpc>
            </a:pPr>
            <a:r>
              <a:rPr lang="en-US" sz="2800" dirty="0">
                <a:latin typeface="Times New Roman" pitchFamily="18" charset="0"/>
                <a:cs typeface="Times New Roman" pitchFamily="18" charset="0"/>
              </a:rPr>
              <a:t>The Domestic Tariff Area supplier supplying goods to a Unit shall clear the goods, as in the case of exports, either under bond or as duty paid goods under claim of refund on the cover of  Bond / LUT. </a:t>
            </a:r>
          </a:p>
          <a:p>
            <a:pPr algn="just">
              <a:lnSpc>
                <a:spcPct val="150000"/>
              </a:lnSpc>
            </a:pPr>
            <a:r>
              <a:rPr lang="en-US" sz="2800" dirty="0">
                <a:latin typeface="Times New Roman" pitchFamily="18" charset="0"/>
                <a:cs typeface="Times New Roman" pitchFamily="18" charset="0"/>
              </a:rPr>
              <a:t>Goods procured by a Unit on which GST exemption has been availed but without any </a:t>
            </a:r>
            <a:r>
              <a:rPr lang="en-US" sz="2800" dirty="0" err="1">
                <a:latin typeface="Times New Roman" pitchFamily="18" charset="0"/>
                <a:cs typeface="Times New Roman" pitchFamily="18" charset="0"/>
              </a:rPr>
              <a:t>availment</a:t>
            </a:r>
            <a:r>
              <a:rPr lang="en-US" sz="2800" dirty="0">
                <a:latin typeface="Times New Roman" pitchFamily="18" charset="0"/>
                <a:cs typeface="Times New Roman" pitchFamily="18" charset="0"/>
              </a:rPr>
              <a:t> of export entitlements, shall be allowed admission into the Special Economic Zone on the basis  Bond / LUT. </a:t>
            </a:r>
          </a:p>
          <a:p>
            <a:pPr algn="just">
              <a:lnSpc>
                <a:spcPct val="150000"/>
              </a:lnSpc>
            </a:pPr>
            <a:r>
              <a:rPr lang="en-US" altLang="en-US" sz="2800" dirty="0">
                <a:latin typeface="Times New Roman" panose="02020603050405020304" pitchFamily="18" charset="0"/>
                <a:cs typeface="Times New Roman" panose="02020603050405020304" pitchFamily="18" charset="0"/>
              </a:rPr>
              <a:t>The goods procured by a Unit under claim of export entitlements shall be allowed admission into the Special Economic Zone on the basis of Bond / LUT and a Bill of export filed by the supplier or on his behalf by the Unit and which is assessed by the Authorized Officer before arrival of the goods</a:t>
            </a:r>
          </a:p>
          <a:p>
            <a:pPr algn="just">
              <a:lnSpc>
                <a:spcPct val="150000"/>
              </a:lnSpc>
            </a:pPr>
            <a:r>
              <a:rPr lang="en-US" altLang="en-US" sz="2800" dirty="0">
                <a:latin typeface="Times New Roman" panose="02020603050405020304" pitchFamily="18" charset="0"/>
                <a:cs typeface="Times New Roman" panose="02020603050405020304" pitchFamily="18" charset="0"/>
              </a:rPr>
              <a:t>A copy of the Bond / LUT and/or copy of Bill of Export as the case may be, with an endorsement by the authorized officer that goods have been admitted in full into the Special Economic Zone shall be Forwarded to the concerned Officer having jurisdiction over the Domestic Tariff Area supplier within forty five days failing which the Officer concerned shall raise demand of duty against the Domestic Tariff Area supplier.</a:t>
            </a:r>
          </a:p>
          <a:p>
            <a:pPr algn="just">
              <a:lnSpc>
                <a:spcPct val="150000"/>
              </a:lnSpc>
            </a:pPr>
            <a:endParaRPr lang="en-IN" dirty="0"/>
          </a:p>
        </p:txBody>
      </p:sp>
    </p:spTree>
    <p:extLst>
      <p:ext uri="{BB962C8B-B14F-4D97-AF65-F5344CB8AC3E}">
        <p14:creationId xmlns:p14="http://schemas.microsoft.com/office/powerpoint/2010/main" val="1274343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AB2C8-42E9-3121-FB77-B89821F9183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A150702-DCBF-2299-D0F6-4FB5AAB7E2DB}"/>
              </a:ext>
            </a:extLst>
          </p:cNvPr>
          <p:cNvSpPr>
            <a:spLocks noGrp="1"/>
          </p:cNvSpPr>
          <p:nvPr>
            <p:ph idx="1"/>
          </p:nvPr>
        </p:nvSpPr>
        <p:spPr/>
        <p:txBody>
          <a:bodyPr>
            <a:normAutofit/>
          </a:bodyPr>
          <a:lstStyle/>
          <a:p>
            <a:pPr marL="609600" indent="-609600" algn="just" eaLnBrk="1" hangingPunct="1">
              <a:lnSpc>
                <a:spcPct val="150000"/>
              </a:lnSpc>
              <a:buClr>
                <a:schemeClr val="tx2"/>
              </a:buClr>
              <a:buFont typeface="Constantia" panose="02030602050306030303" pitchFamily="18" charset="0"/>
              <a:buAutoNum type="arabicPeriod" startAt="7"/>
            </a:pPr>
            <a:r>
              <a:rPr lang="en-US" altLang="en-US" sz="2800" dirty="0">
                <a:latin typeface="Times New Roman" panose="02020603050405020304" pitchFamily="18" charset="0"/>
                <a:cs typeface="Times New Roman" panose="02020603050405020304" pitchFamily="18" charset="0"/>
              </a:rPr>
              <a:t>Drawback against supply of goods by Domestic Tariff Area supplier shall be admissible provided payments for the Supply are made from the Foreign Currency Account of the Unit.</a:t>
            </a:r>
          </a:p>
          <a:p>
            <a:pPr marL="609600" indent="-609600" algn="just" eaLnBrk="1" hangingPunct="1">
              <a:lnSpc>
                <a:spcPct val="150000"/>
              </a:lnSpc>
              <a:buClr>
                <a:schemeClr val="tx2"/>
              </a:buClr>
              <a:buFont typeface="Constantia" panose="02030602050306030303" pitchFamily="18" charset="0"/>
              <a:buAutoNum type="arabicPeriod" startAt="7"/>
            </a:pPr>
            <a:r>
              <a:rPr lang="en-US" altLang="en-US" sz="2800" dirty="0">
                <a:latin typeface="Times New Roman" panose="02020603050405020304" pitchFamily="18" charset="0"/>
                <a:cs typeface="Times New Roman" panose="02020603050405020304" pitchFamily="18" charset="0"/>
              </a:rPr>
              <a:t>A copy of the Bill of Export and Bond / LUT  with an endorsement of the Authorized Officer that  the goods have been admitted in full in the Special Economic Zone, shall be treated as proof of export</a:t>
            </a:r>
          </a:p>
          <a:p>
            <a:pPr algn="just">
              <a:lnSpc>
                <a:spcPct val="150000"/>
              </a:lnSpc>
            </a:pPr>
            <a:endParaRPr lang="en-IN" dirty="0"/>
          </a:p>
        </p:txBody>
      </p:sp>
    </p:spTree>
    <p:extLst>
      <p:ext uri="{BB962C8B-B14F-4D97-AF65-F5344CB8AC3E}">
        <p14:creationId xmlns:p14="http://schemas.microsoft.com/office/powerpoint/2010/main" val="2440421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8442B-B98B-3343-B643-8ED2DD46CD00}"/>
              </a:ext>
            </a:extLst>
          </p:cNvPr>
          <p:cNvSpPr>
            <a:spLocks noGrp="1"/>
          </p:cNvSpPr>
          <p:nvPr>
            <p:ph type="title"/>
          </p:nvPr>
        </p:nvSpPr>
        <p:spPr/>
        <p:txBody>
          <a:bodyPr/>
          <a:lstStyle/>
          <a:p>
            <a:r>
              <a:rPr lang="en-US" sz="1800" b="1" i="0" dirty="0">
                <a:solidFill>
                  <a:srgbClr val="000000"/>
                </a:solidFill>
                <a:effectLst/>
                <a:latin typeface="Arial" panose="020B0604020202020204" pitchFamily="34" charset="0"/>
              </a:rPr>
              <a:t>PROCEDURE TO CLAIM DRAWBACK UNDER </a:t>
            </a:r>
            <a:r>
              <a:rPr lang="en-US" sz="1800" b="1" i="1" dirty="0">
                <a:solidFill>
                  <a:srgbClr val="000000"/>
                </a:solidFill>
                <a:effectLst/>
                <a:latin typeface="Arial" panose="020B0604020202020204" pitchFamily="34" charset="0"/>
              </a:rPr>
              <a:t>SECTION</a:t>
            </a:r>
            <a:r>
              <a:rPr lang="en-US" sz="1800" b="1" i="0" dirty="0">
                <a:solidFill>
                  <a:srgbClr val="000000"/>
                </a:solidFill>
                <a:effectLst/>
                <a:latin typeface="Arial" panose="020B0604020202020204" pitchFamily="34" charset="0"/>
              </a:rPr>
              <a:t> 74</a:t>
            </a:r>
            <a:endParaRPr lang="en-IN" dirty="0"/>
          </a:p>
        </p:txBody>
      </p:sp>
      <p:sp>
        <p:nvSpPr>
          <p:cNvPr id="3" name="Content Placeholder 2">
            <a:extLst>
              <a:ext uri="{FF2B5EF4-FFF2-40B4-BE49-F238E27FC236}">
                <a16:creationId xmlns:a16="http://schemas.microsoft.com/office/drawing/2014/main" id="{B2FAF4A3-400F-2312-EFAC-F27B1C64AD51}"/>
              </a:ext>
            </a:extLst>
          </p:cNvPr>
          <p:cNvSpPr>
            <a:spLocks noGrp="1"/>
          </p:cNvSpPr>
          <p:nvPr>
            <p:ph idx="1"/>
          </p:nvPr>
        </p:nvSpPr>
        <p:spPr/>
        <p:txBody>
          <a:bodyPr>
            <a:normAutofit fontScale="62500" lnSpcReduction="20000"/>
          </a:bodyPr>
          <a:lstStyle/>
          <a:p>
            <a:pPr algn="just">
              <a:lnSpc>
                <a:spcPct val="170000"/>
              </a:lnSpc>
            </a:pPr>
            <a:r>
              <a:rPr lang="en-US" b="0" i="0" dirty="0">
                <a:solidFill>
                  <a:srgbClr val="000000"/>
                </a:solidFill>
                <a:effectLst/>
                <a:latin typeface="Arial" panose="020B0604020202020204" pitchFamily="34" charset="0"/>
              </a:rPr>
              <a:t>Drawback claims under </a:t>
            </a:r>
            <a:r>
              <a:rPr lang="en-US" b="0" i="1" dirty="0">
                <a:solidFill>
                  <a:srgbClr val="000000"/>
                </a:solidFill>
                <a:effectLst/>
                <a:latin typeface="Arial" panose="020B0604020202020204" pitchFamily="34" charset="0"/>
              </a:rPr>
              <a:t>Section</a:t>
            </a:r>
            <a:r>
              <a:rPr lang="en-US" b="0" i="0" dirty="0">
                <a:solidFill>
                  <a:srgbClr val="000000"/>
                </a:solidFill>
                <a:effectLst/>
                <a:latin typeface="Arial" panose="020B0604020202020204" pitchFamily="34" charset="0"/>
              </a:rPr>
              <a:t> 74 of the Customs Act </a:t>
            </a:r>
          </a:p>
          <a:p>
            <a:pPr algn="just">
              <a:lnSpc>
                <a:spcPct val="170000"/>
              </a:lnSpc>
            </a:pPr>
            <a:r>
              <a:rPr lang="en-US" b="0" i="0" dirty="0">
                <a:solidFill>
                  <a:srgbClr val="000000"/>
                </a:solidFill>
                <a:effectLst/>
                <a:latin typeface="Arial" panose="020B0604020202020204" pitchFamily="34" charset="0"/>
              </a:rPr>
              <a:t>To claim drawback under </a:t>
            </a:r>
            <a:r>
              <a:rPr lang="en-US" b="0" i="1" dirty="0">
                <a:solidFill>
                  <a:srgbClr val="000000"/>
                </a:solidFill>
                <a:effectLst/>
                <a:latin typeface="Arial" panose="020B0604020202020204" pitchFamily="34" charset="0"/>
              </a:rPr>
              <a:t>Section</a:t>
            </a:r>
            <a:r>
              <a:rPr lang="en-US" b="0" i="0" dirty="0">
                <a:solidFill>
                  <a:srgbClr val="000000"/>
                </a:solidFill>
                <a:effectLst/>
                <a:latin typeface="Arial" panose="020B0604020202020204" pitchFamily="34" charset="0"/>
              </a:rPr>
              <a:t> 74, the exporter should file the shipping bill under claim for drawback in the prescribed </a:t>
            </a:r>
            <a:r>
              <a:rPr lang="en-US" b="0" i="1" dirty="0">
                <a:solidFill>
                  <a:srgbClr val="000000"/>
                </a:solidFill>
                <a:effectLst/>
                <a:latin typeface="Arial" panose="020B0604020202020204" pitchFamily="34" charset="0"/>
              </a:rPr>
              <a:t>FORM</a:t>
            </a:r>
            <a:r>
              <a:rPr lang="en-US" b="0" i="0" dirty="0">
                <a:solidFill>
                  <a:srgbClr val="000000"/>
                </a:solidFill>
                <a:effectLst/>
                <a:latin typeface="Arial" panose="020B0604020202020204" pitchFamily="34" charset="0"/>
              </a:rPr>
              <a:t> and after assessment the goods are to be examined by the Customs officers for purposes of physical identification. </a:t>
            </a:r>
          </a:p>
          <a:p>
            <a:pPr algn="just">
              <a:lnSpc>
                <a:spcPct val="170000"/>
              </a:lnSpc>
            </a:pPr>
            <a:r>
              <a:rPr lang="en-US" b="0" i="0" dirty="0">
                <a:solidFill>
                  <a:srgbClr val="000000"/>
                </a:solidFill>
                <a:effectLst/>
                <a:latin typeface="Arial" panose="020B0604020202020204" pitchFamily="34" charset="0"/>
              </a:rPr>
              <a:t>After shipment, the claim is filed in the department, for sanction of drawback.</a:t>
            </a:r>
          </a:p>
          <a:p>
            <a:pPr algn="just">
              <a:lnSpc>
                <a:spcPct val="170000"/>
              </a:lnSpc>
            </a:pPr>
            <a:r>
              <a:rPr lang="en-US" b="0" i="0" dirty="0">
                <a:solidFill>
                  <a:srgbClr val="000000"/>
                </a:solidFill>
                <a:effectLst/>
                <a:latin typeface="Arial" panose="020B0604020202020204" pitchFamily="34" charset="0"/>
              </a:rPr>
              <a:t> The pre-receipted drawback payment order has to be forwarded to the drawback department upon which cheque is issued. </a:t>
            </a:r>
          </a:p>
          <a:p>
            <a:pPr algn="just">
              <a:lnSpc>
                <a:spcPct val="170000"/>
              </a:lnSpc>
            </a:pPr>
            <a:r>
              <a:rPr lang="en-US" b="0" i="0" dirty="0">
                <a:solidFill>
                  <a:srgbClr val="000000"/>
                </a:solidFill>
                <a:effectLst/>
                <a:latin typeface="Arial" panose="020B0604020202020204" pitchFamily="34" charset="0"/>
              </a:rPr>
              <a:t>If the in</a:t>
            </a:r>
            <a:r>
              <a:rPr lang="en-US" b="0" i="1" dirty="0">
                <a:solidFill>
                  <a:srgbClr val="000000"/>
                </a:solidFill>
                <a:effectLst/>
                <a:latin typeface="Arial" panose="020B0604020202020204" pitchFamily="34" charset="0"/>
              </a:rPr>
              <a:t>form</a:t>
            </a:r>
            <a:r>
              <a:rPr lang="en-US" b="0" i="0" dirty="0">
                <a:solidFill>
                  <a:srgbClr val="000000"/>
                </a:solidFill>
                <a:effectLst/>
                <a:latin typeface="Arial" panose="020B0604020202020204" pitchFamily="34" charset="0"/>
              </a:rPr>
              <a:t>ation submitted by the exporter is insufficient to process the claim, a deficiency memo will be issued to the exporter seeking further in</a:t>
            </a:r>
            <a:r>
              <a:rPr lang="en-US" b="0" i="1" dirty="0">
                <a:solidFill>
                  <a:srgbClr val="000000"/>
                </a:solidFill>
                <a:effectLst/>
                <a:latin typeface="Arial" panose="020B0604020202020204" pitchFamily="34" charset="0"/>
              </a:rPr>
              <a:t>form</a:t>
            </a:r>
            <a:r>
              <a:rPr lang="en-US" b="0" i="0" dirty="0">
                <a:solidFill>
                  <a:srgbClr val="000000"/>
                </a:solidFill>
                <a:effectLst/>
                <a:latin typeface="Arial" panose="020B0604020202020204" pitchFamily="34" charset="0"/>
              </a:rPr>
              <a:t>ation or documents to process the claim.</a:t>
            </a:r>
          </a:p>
          <a:p>
            <a:pPr algn="just">
              <a:lnSpc>
                <a:spcPct val="170000"/>
              </a:lnSpc>
            </a:pPr>
            <a:r>
              <a:rPr lang="en-US" b="0" i="0" dirty="0">
                <a:solidFill>
                  <a:srgbClr val="000000"/>
                </a:solidFill>
                <a:effectLst/>
                <a:latin typeface="Arial" panose="020B0604020202020204" pitchFamily="34" charset="0"/>
              </a:rPr>
              <a:t>On compliance the claims will be processed in the usual manner.</a:t>
            </a:r>
            <a:endParaRPr lang="en-IN" dirty="0"/>
          </a:p>
        </p:txBody>
      </p:sp>
    </p:spTree>
    <p:extLst>
      <p:ext uri="{BB962C8B-B14F-4D97-AF65-F5344CB8AC3E}">
        <p14:creationId xmlns:p14="http://schemas.microsoft.com/office/powerpoint/2010/main" val="741870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EA894-40D6-16E3-3643-B5EF7164952B}"/>
              </a:ext>
            </a:extLst>
          </p:cNvPr>
          <p:cNvSpPr>
            <a:spLocks noGrp="1"/>
          </p:cNvSpPr>
          <p:nvPr>
            <p:ph type="title"/>
          </p:nvPr>
        </p:nvSpPr>
        <p:spPr/>
        <p:txBody>
          <a:bodyPr/>
          <a:lstStyle/>
          <a:p>
            <a:r>
              <a:rPr lang="en-US" sz="1800" b="1" i="0" dirty="0">
                <a:solidFill>
                  <a:srgbClr val="000000"/>
                </a:solidFill>
                <a:effectLst/>
                <a:latin typeface="Arial" panose="020B0604020202020204" pitchFamily="34" charset="0"/>
              </a:rPr>
              <a:t>SUPPORTING DOCUMENTS REQUIRED FOR PROCESSING DRAWBACK CLAIM UNDER SECTION 74</a:t>
            </a:r>
            <a:endParaRPr lang="en-IN" dirty="0"/>
          </a:p>
        </p:txBody>
      </p:sp>
      <p:sp>
        <p:nvSpPr>
          <p:cNvPr id="3" name="Content Placeholder 2">
            <a:extLst>
              <a:ext uri="{FF2B5EF4-FFF2-40B4-BE49-F238E27FC236}">
                <a16:creationId xmlns:a16="http://schemas.microsoft.com/office/drawing/2014/main" id="{62551732-AEE7-CC21-A85A-EBFE587E8FF5}"/>
              </a:ext>
            </a:extLst>
          </p:cNvPr>
          <p:cNvSpPr>
            <a:spLocks noGrp="1"/>
          </p:cNvSpPr>
          <p:nvPr>
            <p:ph idx="1"/>
          </p:nvPr>
        </p:nvSpPr>
        <p:spPr/>
        <p:txBody>
          <a:bodyPr>
            <a:normAutofit fontScale="77500" lnSpcReduction="20000"/>
          </a:bodyPr>
          <a:lstStyle/>
          <a:p>
            <a:pPr marL="0" marR="228600" indent="0" algn="just">
              <a:lnSpc>
                <a:spcPct val="150000"/>
              </a:lnSpc>
              <a:buNone/>
            </a:pPr>
            <a:r>
              <a:rPr lang="en-US" b="0" i="0" dirty="0">
                <a:solidFill>
                  <a:srgbClr val="000000"/>
                </a:solidFill>
                <a:effectLst/>
                <a:latin typeface="Times New Roman" panose="02020603050405020304" pitchFamily="18" charset="0"/>
              </a:rPr>
              <a:t>a.</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Triplicate copy of the Shipping Bill bearing examination report recorded by the proper officer of the customs at the time      </a:t>
            </a:r>
          </a:p>
          <a:p>
            <a:pPr marL="0" marR="228600" indent="0" algn="just">
              <a:lnSpc>
                <a:spcPct val="150000"/>
              </a:lnSpc>
              <a:buNone/>
            </a:pPr>
            <a:r>
              <a:rPr lang="en-US" sz="1800" b="0" i="0" dirty="0">
                <a:solidFill>
                  <a:srgbClr val="000000"/>
                </a:solidFill>
                <a:effectLst/>
                <a:latin typeface="Arial" panose="020B0604020202020204" pitchFamily="34" charset="0"/>
              </a:rPr>
              <a:t>          of export.</a:t>
            </a:r>
          </a:p>
          <a:p>
            <a:pPr marL="0" marR="228600" indent="0" algn="just">
              <a:lnSpc>
                <a:spcPct val="150000"/>
              </a:lnSpc>
              <a:buNone/>
            </a:pPr>
            <a:r>
              <a:rPr lang="en-US" b="0" i="0" dirty="0">
                <a:solidFill>
                  <a:srgbClr val="000000"/>
                </a:solidFill>
                <a:effectLst/>
                <a:latin typeface="Times New Roman" panose="02020603050405020304" pitchFamily="18" charset="0"/>
              </a:rPr>
              <a:t>b.</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Copy of the Bill of entry or any other prescribed documents against which goods were cleared for importation.</a:t>
            </a:r>
            <a:endParaRPr lang="en-US" b="0" i="0" dirty="0">
              <a:solidFill>
                <a:srgbClr val="000000"/>
              </a:solidFill>
              <a:effectLst/>
              <a:latin typeface="Times New Roman" panose="02020603050405020304" pitchFamily="18" charset="0"/>
            </a:endParaRPr>
          </a:p>
          <a:p>
            <a:pPr marL="0" marR="228600" indent="0" algn="just">
              <a:lnSpc>
                <a:spcPct val="150000"/>
              </a:lnSpc>
              <a:buNone/>
            </a:pPr>
            <a:r>
              <a:rPr lang="en-US" b="0" i="0" dirty="0">
                <a:solidFill>
                  <a:srgbClr val="000000"/>
                </a:solidFill>
                <a:effectLst/>
                <a:latin typeface="Times New Roman" panose="02020603050405020304" pitchFamily="18" charset="0"/>
              </a:rPr>
              <a:t>c.</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Import invoice.</a:t>
            </a:r>
            <a:endParaRPr lang="en-US" b="0" i="0" dirty="0">
              <a:solidFill>
                <a:srgbClr val="000000"/>
              </a:solidFill>
              <a:effectLst/>
              <a:latin typeface="Times New Roman" panose="02020603050405020304" pitchFamily="18" charset="0"/>
            </a:endParaRPr>
          </a:p>
          <a:p>
            <a:pPr marL="0" marR="228600" indent="0" algn="just">
              <a:lnSpc>
                <a:spcPct val="150000"/>
              </a:lnSpc>
              <a:buNone/>
            </a:pPr>
            <a:r>
              <a:rPr lang="en-US" b="0" i="0" dirty="0">
                <a:solidFill>
                  <a:srgbClr val="000000"/>
                </a:solidFill>
                <a:effectLst/>
                <a:latin typeface="Times New Roman" panose="02020603050405020304" pitchFamily="18" charset="0"/>
              </a:rPr>
              <a:t>d.</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Evidence of payment of duty paid at the time of importation of goods.</a:t>
            </a:r>
            <a:endParaRPr lang="en-US" b="0" i="0" dirty="0">
              <a:solidFill>
                <a:srgbClr val="000000"/>
              </a:solidFill>
              <a:effectLst/>
              <a:latin typeface="Times New Roman" panose="02020603050405020304" pitchFamily="18" charset="0"/>
            </a:endParaRPr>
          </a:p>
          <a:p>
            <a:pPr marL="0" marR="228600" indent="0" algn="just">
              <a:lnSpc>
                <a:spcPct val="150000"/>
              </a:lnSpc>
              <a:buNone/>
            </a:pPr>
            <a:r>
              <a:rPr lang="en-US" b="0" i="0" dirty="0">
                <a:solidFill>
                  <a:srgbClr val="000000"/>
                </a:solidFill>
                <a:effectLst/>
                <a:latin typeface="Times New Roman" panose="02020603050405020304" pitchFamily="18" charset="0"/>
              </a:rPr>
              <a:t>e.</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Permission from the Reserve Bank of India for re-exports of goods, wherever necessary.</a:t>
            </a:r>
            <a:endParaRPr lang="en-US" b="0" i="0" dirty="0">
              <a:solidFill>
                <a:srgbClr val="000000"/>
              </a:solidFill>
              <a:effectLst/>
              <a:latin typeface="Times New Roman" panose="02020603050405020304" pitchFamily="18" charset="0"/>
            </a:endParaRPr>
          </a:p>
          <a:p>
            <a:pPr marL="0" marR="228600" indent="0" algn="just">
              <a:lnSpc>
                <a:spcPct val="150000"/>
              </a:lnSpc>
              <a:buNone/>
            </a:pPr>
            <a:r>
              <a:rPr lang="en-US" b="0" i="0" dirty="0">
                <a:solidFill>
                  <a:srgbClr val="000000"/>
                </a:solidFill>
                <a:effectLst/>
                <a:latin typeface="Times New Roman" panose="02020603050405020304" pitchFamily="18" charset="0"/>
              </a:rPr>
              <a:t>f.</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Export invoice and packing list.</a:t>
            </a:r>
            <a:endParaRPr lang="en-US" b="0" i="0" dirty="0">
              <a:solidFill>
                <a:srgbClr val="000000"/>
              </a:solidFill>
              <a:effectLst/>
              <a:latin typeface="Times New Roman" panose="02020603050405020304" pitchFamily="18" charset="0"/>
            </a:endParaRPr>
          </a:p>
          <a:p>
            <a:pPr marL="0" marR="228600" indent="0" algn="just">
              <a:lnSpc>
                <a:spcPct val="150000"/>
              </a:lnSpc>
              <a:buNone/>
            </a:pPr>
            <a:r>
              <a:rPr lang="en-US" b="0" i="0" dirty="0">
                <a:solidFill>
                  <a:srgbClr val="000000"/>
                </a:solidFill>
                <a:effectLst/>
                <a:latin typeface="Times New Roman" panose="02020603050405020304" pitchFamily="18" charset="0"/>
              </a:rPr>
              <a:t>g.</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Copy of the Bill of Lading or Airway bill.</a:t>
            </a:r>
            <a:endParaRPr lang="en-US" b="0" i="0" dirty="0">
              <a:solidFill>
                <a:srgbClr val="000000"/>
              </a:solidFill>
              <a:effectLst/>
              <a:latin typeface="Times New Roman" panose="02020603050405020304" pitchFamily="18" charset="0"/>
            </a:endParaRPr>
          </a:p>
          <a:p>
            <a:pPr marL="0" marR="228600" indent="0" algn="just">
              <a:lnSpc>
                <a:spcPct val="150000"/>
              </a:lnSpc>
              <a:buNone/>
            </a:pPr>
            <a:r>
              <a:rPr lang="en-US" b="0" i="0" dirty="0">
                <a:solidFill>
                  <a:srgbClr val="000000"/>
                </a:solidFill>
                <a:effectLst/>
                <a:latin typeface="Times New Roman" panose="02020603050405020304" pitchFamily="18" charset="0"/>
              </a:rPr>
              <a:t>h.</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Any other documents as may be specified in the deficiency Memo.</a:t>
            </a:r>
            <a:r>
              <a:rPr lang="en-US" b="1" i="0" dirty="0">
                <a:solidFill>
                  <a:srgbClr val="000000"/>
                </a:solidFill>
                <a:effectLst/>
                <a:latin typeface="Times New Roman" panose="02020603050405020304" pitchFamily="18" charset="0"/>
              </a:rPr>
              <a:t> </a:t>
            </a:r>
            <a:endParaRPr lang="en-US" b="0" i="0" dirty="0">
              <a:solidFill>
                <a:srgbClr val="000000"/>
              </a:solidFill>
              <a:effectLst/>
              <a:latin typeface="Times New Roman" panose="02020603050405020304" pitchFamily="18" charset="0"/>
            </a:endParaRPr>
          </a:p>
          <a:p>
            <a:pPr algn="just">
              <a:lnSpc>
                <a:spcPct val="150000"/>
              </a:lnSpc>
            </a:pPr>
            <a:endParaRPr lang="en-IN" dirty="0"/>
          </a:p>
        </p:txBody>
      </p:sp>
    </p:spTree>
    <p:extLst>
      <p:ext uri="{BB962C8B-B14F-4D97-AF65-F5344CB8AC3E}">
        <p14:creationId xmlns:p14="http://schemas.microsoft.com/office/powerpoint/2010/main" val="2504126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A7BDA-FB45-4DC6-8811-C1EA7258D996}"/>
              </a:ext>
            </a:extLst>
          </p:cNvPr>
          <p:cNvSpPr>
            <a:spLocks noGrp="1"/>
          </p:cNvSpPr>
          <p:nvPr>
            <p:ph type="ctrTitle"/>
          </p:nvPr>
        </p:nvSpPr>
        <p:spPr>
          <a:xfrm>
            <a:off x="711200" y="619760"/>
            <a:ext cx="10468864" cy="690880"/>
          </a:xfrm>
        </p:spPr>
        <p:txBody>
          <a:bodyPr>
            <a:normAutofit/>
          </a:bodyPr>
          <a:lstStyle/>
          <a:p>
            <a:r>
              <a:rPr lang="en-IN" sz="3600" dirty="0"/>
              <a:t>Topics to be covered on Sunday 10.12.23 – Session 3</a:t>
            </a:r>
          </a:p>
        </p:txBody>
      </p:sp>
      <p:sp>
        <p:nvSpPr>
          <p:cNvPr id="3" name="Subtitle 2">
            <a:extLst>
              <a:ext uri="{FF2B5EF4-FFF2-40B4-BE49-F238E27FC236}">
                <a16:creationId xmlns:a16="http://schemas.microsoft.com/office/drawing/2014/main" id="{97F88EB8-0026-AA93-7DB4-78B680E3F8F5}"/>
              </a:ext>
            </a:extLst>
          </p:cNvPr>
          <p:cNvSpPr>
            <a:spLocks noGrp="1"/>
          </p:cNvSpPr>
          <p:nvPr>
            <p:ph type="subTitle" idx="1"/>
          </p:nvPr>
        </p:nvSpPr>
        <p:spPr>
          <a:xfrm>
            <a:off x="711200" y="1544320"/>
            <a:ext cx="10472928" cy="5313680"/>
          </a:xfrm>
        </p:spPr>
        <p:txBody>
          <a:bodyPr>
            <a:normAutofit/>
          </a:bodyPr>
          <a:lstStyle/>
          <a:p>
            <a:pPr marL="457200" indent="-457200" algn="l">
              <a:buFont typeface="Arial" panose="020B0604020202020204" pitchFamily="34" charset="0"/>
              <a:buChar char="•"/>
            </a:pPr>
            <a:r>
              <a:rPr lang="en-IN" b="1" dirty="0"/>
              <a:t>Duty Drawback Scheme</a:t>
            </a:r>
          </a:p>
          <a:p>
            <a:pPr algn="l"/>
            <a:endParaRPr lang="en-IN" b="1" dirty="0"/>
          </a:p>
          <a:p>
            <a:pPr marL="457200" indent="-457200" algn="l">
              <a:buFont typeface="Arial" panose="020B0604020202020204" pitchFamily="34" charset="0"/>
              <a:buChar char="•"/>
            </a:pPr>
            <a:r>
              <a:rPr lang="en-IN" b="1" dirty="0"/>
              <a:t>RODTEP  (</a:t>
            </a:r>
            <a:r>
              <a:rPr lang="en-US" b="1" dirty="0"/>
              <a:t>Remission of Duties or Taxes on Export Products Scheme.)</a:t>
            </a:r>
          </a:p>
          <a:p>
            <a:pPr algn="l"/>
            <a:endParaRPr lang="en-US" b="1" dirty="0"/>
          </a:p>
          <a:p>
            <a:pPr marL="457200" indent="-457200" algn="l">
              <a:buFont typeface="Arial" panose="020B0604020202020204" pitchFamily="34" charset="0"/>
              <a:buChar char="•"/>
            </a:pPr>
            <a:r>
              <a:rPr lang="en-US" b="1" dirty="0"/>
              <a:t>Foreign Trade Policy </a:t>
            </a:r>
          </a:p>
          <a:p>
            <a:pPr marL="457200" indent="-457200" algn="l">
              <a:buFont typeface="Arial" panose="020B0604020202020204" pitchFamily="34" charset="0"/>
              <a:buChar char="•"/>
            </a:pPr>
            <a:endParaRPr lang="en-US" b="1"/>
          </a:p>
          <a:p>
            <a:pPr marL="457200" indent="-457200" algn="l">
              <a:buFont typeface="Arial" panose="020B0604020202020204" pitchFamily="34" charset="0"/>
              <a:buChar char="•"/>
            </a:pPr>
            <a:r>
              <a:rPr lang="en-US" b="1"/>
              <a:t>Additional </a:t>
            </a:r>
            <a:r>
              <a:rPr lang="en-US" b="1" dirty="0"/>
              <a:t>benefits for Imports and Exports to MSME (</a:t>
            </a:r>
            <a:r>
              <a:rPr lang="en-IN" b="1" dirty="0"/>
              <a:t>Micro, Small &amp; Medium Enterprises)</a:t>
            </a:r>
          </a:p>
        </p:txBody>
      </p:sp>
    </p:spTree>
    <p:extLst>
      <p:ext uri="{BB962C8B-B14F-4D97-AF65-F5344CB8AC3E}">
        <p14:creationId xmlns:p14="http://schemas.microsoft.com/office/powerpoint/2010/main" val="1622507280"/>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37023-CDC4-2D70-788C-6C7BDE052819}"/>
              </a:ext>
            </a:extLst>
          </p:cNvPr>
          <p:cNvSpPr>
            <a:spLocks noGrp="1"/>
          </p:cNvSpPr>
          <p:nvPr>
            <p:ph type="title"/>
          </p:nvPr>
        </p:nvSpPr>
        <p:spPr/>
        <p:txBody>
          <a:bodyPr/>
          <a:lstStyle/>
          <a:p>
            <a:r>
              <a:rPr lang="en-US" sz="1800" b="1" i="0" dirty="0">
                <a:solidFill>
                  <a:srgbClr val="000000"/>
                </a:solidFill>
                <a:effectLst/>
                <a:latin typeface="Arial" panose="020B0604020202020204" pitchFamily="34" charset="0"/>
              </a:rPr>
              <a:t>TIME – LIMIT UNDER </a:t>
            </a:r>
            <a:r>
              <a:rPr lang="en-US" sz="1800" b="1" i="1" dirty="0">
                <a:solidFill>
                  <a:srgbClr val="000000"/>
                </a:solidFill>
                <a:effectLst/>
                <a:latin typeface="Arial" panose="020B0604020202020204" pitchFamily="34" charset="0"/>
              </a:rPr>
              <a:t>SECTION</a:t>
            </a:r>
            <a:r>
              <a:rPr lang="en-US" sz="1800" b="1" i="0" dirty="0">
                <a:solidFill>
                  <a:srgbClr val="000000"/>
                </a:solidFill>
                <a:effectLst/>
                <a:latin typeface="Arial" panose="020B0604020202020204" pitchFamily="34" charset="0"/>
              </a:rPr>
              <a:t> 74</a:t>
            </a:r>
            <a:endParaRPr lang="en-IN" dirty="0"/>
          </a:p>
        </p:txBody>
      </p:sp>
      <p:sp>
        <p:nvSpPr>
          <p:cNvPr id="3" name="Content Placeholder 2">
            <a:extLst>
              <a:ext uri="{FF2B5EF4-FFF2-40B4-BE49-F238E27FC236}">
                <a16:creationId xmlns:a16="http://schemas.microsoft.com/office/drawing/2014/main" id="{92121DEB-149B-F7B1-2825-0668BD92DDF5}"/>
              </a:ext>
            </a:extLst>
          </p:cNvPr>
          <p:cNvSpPr>
            <a:spLocks noGrp="1"/>
          </p:cNvSpPr>
          <p:nvPr>
            <p:ph idx="1"/>
          </p:nvPr>
        </p:nvSpPr>
        <p:spPr/>
        <p:txBody>
          <a:bodyPr>
            <a:normAutofit fontScale="85000" lnSpcReduction="10000"/>
          </a:bodyPr>
          <a:lstStyle/>
          <a:p>
            <a:pPr marR="228600" algn="just">
              <a:lnSpc>
                <a:spcPct val="150000"/>
              </a:lnSpc>
            </a:pPr>
            <a:r>
              <a:rPr lang="en-US" sz="1800" b="0" i="0" dirty="0">
                <a:solidFill>
                  <a:srgbClr val="000000"/>
                </a:solidFill>
                <a:effectLst/>
                <a:latin typeface="Arial" panose="020B0604020202020204" pitchFamily="34" charset="0"/>
              </a:rPr>
              <a:t>In order to claim drawback under Section 74 the goods should be entered for export within two years from the date of payment of duty on the importation thereof. </a:t>
            </a:r>
          </a:p>
          <a:p>
            <a:pPr marR="228600" algn="just">
              <a:lnSpc>
                <a:spcPct val="150000"/>
              </a:lnSpc>
            </a:pPr>
            <a:r>
              <a:rPr lang="en-US" sz="1800" b="0" i="0" dirty="0">
                <a:solidFill>
                  <a:srgbClr val="000000"/>
                </a:solidFill>
                <a:effectLst/>
                <a:latin typeface="Arial" panose="020B0604020202020204" pitchFamily="34" charset="0"/>
              </a:rPr>
              <a:t>Provided that in any particular case the period of two years may on sufficient cause shown be extended by the by the Central Board of Customs and Central Excise by such period as it may deem fit.</a:t>
            </a:r>
            <a:endParaRPr lang="en-US" b="0" i="0" dirty="0">
              <a:solidFill>
                <a:srgbClr val="000000"/>
              </a:solidFill>
              <a:effectLst/>
              <a:latin typeface="Times New Roman" panose="02020603050405020304" pitchFamily="18" charset="0"/>
            </a:endParaRPr>
          </a:p>
          <a:p>
            <a:pPr marR="228600" algn="just">
              <a:lnSpc>
                <a:spcPct val="150000"/>
              </a:lnSpc>
            </a:pPr>
            <a:r>
              <a:rPr lang="en-US" sz="1800" b="0" i="0" dirty="0">
                <a:solidFill>
                  <a:srgbClr val="000000"/>
                </a:solidFill>
                <a:effectLst/>
                <a:latin typeface="Arial" panose="020B0604020202020204" pitchFamily="34" charset="0"/>
              </a:rPr>
              <a:t>The time limit have to be computed from the date of payment of duty up to the date of entry of goods for export under Sec 50 of the Customs Act for export by air or sea, under </a:t>
            </a:r>
            <a:r>
              <a:rPr lang="en-US" sz="1800" b="0" i="1" dirty="0">
                <a:solidFill>
                  <a:srgbClr val="000000"/>
                </a:solidFill>
                <a:effectLst/>
                <a:latin typeface="Arial" panose="020B0604020202020204" pitchFamily="34" charset="0"/>
              </a:rPr>
              <a:t>Section</a:t>
            </a:r>
            <a:r>
              <a:rPr lang="en-US" sz="1800" b="0" i="0" dirty="0">
                <a:solidFill>
                  <a:srgbClr val="000000"/>
                </a:solidFill>
                <a:effectLst/>
                <a:latin typeface="Arial" panose="020B0604020202020204" pitchFamily="34" charset="0"/>
              </a:rPr>
              <a:t> 77 for baggage items and Under </a:t>
            </a:r>
            <a:r>
              <a:rPr lang="en-US" sz="1800" b="0" i="1" dirty="0">
                <a:solidFill>
                  <a:srgbClr val="000000"/>
                </a:solidFill>
                <a:effectLst/>
                <a:latin typeface="Arial" panose="020B0604020202020204" pitchFamily="34" charset="0"/>
              </a:rPr>
              <a:t>Section</a:t>
            </a:r>
            <a:r>
              <a:rPr lang="en-US" sz="1800" b="0" i="0" dirty="0">
                <a:solidFill>
                  <a:srgbClr val="000000"/>
                </a:solidFill>
                <a:effectLst/>
                <a:latin typeface="Arial" panose="020B0604020202020204" pitchFamily="34" charset="0"/>
              </a:rPr>
              <a:t> 83 of the Customs Act for export by post</a:t>
            </a:r>
            <a:endParaRPr lang="en-US" b="0" i="0" dirty="0">
              <a:solidFill>
                <a:srgbClr val="000000"/>
              </a:solidFill>
              <a:effectLst/>
              <a:latin typeface="Times New Roman" panose="02020603050405020304" pitchFamily="18" charset="0"/>
            </a:endParaRPr>
          </a:p>
          <a:p>
            <a:pPr marR="228600" algn="just">
              <a:lnSpc>
                <a:spcPct val="150000"/>
              </a:lnSpc>
            </a:pPr>
            <a:r>
              <a:rPr lang="en-US" sz="1800" b="0" i="0" dirty="0">
                <a:solidFill>
                  <a:srgbClr val="000000"/>
                </a:solidFill>
                <a:effectLst/>
                <a:latin typeface="Arial" panose="020B0604020202020204" pitchFamily="34" charset="0"/>
              </a:rPr>
              <a:t>The claims should be filed in the manner prescribed under Rule 5 of Re-export of Imported Goods(Drawback of Customs Duties) Rules,1995, read with Public Notices issued by the Custom Houses. </a:t>
            </a:r>
          </a:p>
          <a:p>
            <a:pPr marR="228600" algn="just">
              <a:lnSpc>
                <a:spcPct val="150000"/>
              </a:lnSpc>
            </a:pPr>
            <a:r>
              <a:rPr lang="en-US" sz="1800" b="0" i="0" dirty="0">
                <a:solidFill>
                  <a:srgbClr val="000000"/>
                </a:solidFill>
                <a:effectLst/>
                <a:latin typeface="Arial" panose="020B0604020202020204" pitchFamily="34" charset="0"/>
              </a:rPr>
              <a:t>The time limit for filing the claim is three months from the date of let export order. </a:t>
            </a:r>
          </a:p>
          <a:p>
            <a:pPr marR="228600" algn="just">
              <a:lnSpc>
                <a:spcPct val="150000"/>
              </a:lnSpc>
            </a:pPr>
            <a:r>
              <a:rPr lang="en-US" sz="1800" b="0" i="0" dirty="0">
                <a:solidFill>
                  <a:srgbClr val="000000"/>
                </a:solidFill>
                <a:effectLst/>
                <a:latin typeface="Arial" panose="020B0604020202020204" pitchFamily="34" charset="0"/>
              </a:rPr>
              <a:t>If the exporter was prevented by sufficient cause from filing the claims within three months, the Asst. Commissioner of Customs can relax the time limit by three months. </a:t>
            </a:r>
            <a:endParaRPr lang="en-US" b="0" i="0" dirty="0">
              <a:solidFill>
                <a:srgbClr val="000000"/>
              </a:solidFill>
              <a:effectLst/>
              <a:latin typeface="Times New Roman" panose="02020603050405020304" pitchFamily="18" charset="0"/>
            </a:endParaRPr>
          </a:p>
          <a:p>
            <a:pPr>
              <a:lnSpc>
                <a:spcPct val="150000"/>
              </a:lnSpc>
            </a:pPr>
            <a:endParaRPr lang="en-IN" dirty="0"/>
          </a:p>
        </p:txBody>
      </p:sp>
    </p:spTree>
    <p:extLst>
      <p:ext uri="{BB962C8B-B14F-4D97-AF65-F5344CB8AC3E}">
        <p14:creationId xmlns:p14="http://schemas.microsoft.com/office/powerpoint/2010/main" val="3888525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A3C8C-9C10-EFD8-1185-FD6B60393F5C}"/>
              </a:ext>
            </a:extLst>
          </p:cNvPr>
          <p:cNvSpPr>
            <a:spLocks noGrp="1"/>
          </p:cNvSpPr>
          <p:nvPr>
            <p:ph type="title"/>
          </p:nvPr>
        </p:nvSpPr>
        <p:spPr/>
        <p:txBody>
          <a:bodyPr/>
          <a:lstStyle/>
          <a:p>
            <a:r>
              <a:rPr lang="en-US" sz="1800" b="1" i="0" dirty="0">
                <a:solidFill>
                  <a:srgbClr val="000000"/>
                </a:solidFill>
                <a:effectLst/>
                <a:latin typeface="Arial" panose="020B0604020202020204" pitchFamily="34" charset="0"/>
              </a:rPr>
              <a:t>PROCEDURE FOR CLAIMING DRAWBACK UNDER </a:t>
            </a:r>
            <a:r>
              <a:rPr lang="en-US" sz="1800" b="1" i="1" dirty="0">
                <a:solidFill>
                  <a:srgbClr val="000000"/>
                </a:solidFill>
                <a:effectLst/>
                <a:latin typeface="Arial" panose="020B0604020202020204" pitchFamily="34" charset="0"/>
              </a:rPr>
              <a:t>SECTION</a:t>
            </a:r>
            <a:r>
              <a:rPr lang="en-US" sz="1800" b="1" i="0" dirty="0">
                <a:solidFill>
                  <a:srgbClr val="000000"/>
                </a:solidFill>
                <a:effectLst/>
                <a:latin typeface="Arial" panose="020B0604020202020204" pitchFamily="34" charset="0"/>
              </a:rPr>
              <a:t> 75 OF THE CUSTOMS ACT UNDER THE MANUAL SYSTEM:</a:t>
            </a:r>
            <a:endParaRPr lang="en-IN" dirty="0"/>
          </a:p>
        </p:txBody>
      </p:sp>
      <p:sp>
        <p:nvSpPr>
          <p:cNvPr id="3" name="Content Placeholder 2">
            <a:extLst>
              <a:ext uri="{FF2B5EF4-FFF2-40B4-BE49-F238E27FC236}">
                <a16:creationId xmlns:a16="http://schemas.microsoft.com/office/drawing/2014/main" id="{B48CAB80-E473-1022-5EDE-6EDBC3858195}"/>
              </a:ext>
            </a:extLst>
          </p:cNvPr>
          <p:cNvSpPr>
            <a:spLocks noGrp="1"/>
          </p:cNvSpPr>
          <p:nvPr>
            <p:ph idx="1"/>
          </p:nvPr>
        </p:nvSpPr>
        <p:spPr/>
        <p:txBody>
          <a:bodyPr/>
          <a:lstStyle/>
          <a:p>
            <a:r>
              <a:rPr lang="en-US" b="0" i="0" dirty="0">
                <a:solidFill>
                  <a:srgbClr val="000000"/>
                </a:solidFill>
                <a:effectLst/>
                <a:latin typeface="Arial" panose="020B0604020202020204" pitchFamily="34" charset="0"/>
              </a:rPr>
              <a:t>For the purpose of claiming drawback, the exporter is required to file a drawback-shipping bill in the prescribed Format</a:t>
            </a:r>
          </a:p>
          <a:p>
            <a:r>
              <a:rPr lang="en-US" b="0" i="0" dirty="0">
                <a:solidFill>
                  <a:srgbClr val="000000"/>
                </a:solidFill>
                <a:effectLst/>
                <a:latin typeface="Arial" panose="020B0604020202020204" pitchFamily="34" charset="0"/>
              </a:rPr>
              <a:t>The goods after assessment are examined by the officers posted in the Examination Shed as required for each individual case.</a:t>
            </a:r>
          </a:p>
          <a:p>
            <a:r>
              <a:rPr lang="en-US" b="0" i="0" dirty="0">
                <a:solidFill>
                  <a:srgbClr val="000000"/>
                </a:solidFill>
                <a:effectLst/>
                <a:latin typeface="Arial" panose="020B0604020202020204" pitchFamily="34" charset="0"/>
              </a:rPr>
              <a:t> The examination report will indicate the nature of goods in terms of drawback schedule for classification and application of correct rate. </a:t>
            </a:r>
          </a:p>
          <a:p>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586899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BF39D-553A-8A81-ADD8-5BC56F4709F9}"/>
              </a:ext>
            </a:extLst>
          </p:cNvPr>
          <p:cNvSpPr>
            <a:spLocks noGrp="1"/>
          </p:cNvSpPr>
          <p:nvPr>
            <p:ph type="title"/>
          </p:nvPr>
        </p:nvSpPr>
        <p:spPr/>
        <p:txBody>
          <a:bodyPr/>
          <a:lstStyle/>
          <a:p>
            <a:r>
              <a:rPr lang="en-US" sz="1800" b="1" i="0" dirty="0">
                <a:solidFill>
                  <a:srgbClr val="000000"/>
                </a:solidFill>
                <a:effectLst/>
                <a:latin typeface="Arial" panose="020B0604020202020204" pitchFamily="34" charset="0"/>
              </a:rPr>
              <a:t>SUPPORTING DOCUMENTS REQUIRED FOR PROCESSING THE CLAIM. Section 75 Manual system</a:t>
            </a:r>
            <a:endParaRPr lang="en-IN" dirty="0"/>
          </a:p>
        </p:txBody>
      </p:sp>
      <p:sp>
        <p:nvSpPr>
          <p:cNvPr id="3" name="Content Placeholder 2">
            <a:extLst>
              <a:ext uri="{FF2B5EF4-FFF2-40B4-BE49-F238E27FC236}">
                <a16:creationId xmlns:a16="http://schemas.microsoft.com/office/drawing/2014/main" id="{7F8A86BC-8606-7E0E-A972-208A9830374B}"/>
              </a:ext>
            </a:extLst>
          </p:cNvPr>
          <p:cNvSpPr>
            <a:spLocks noGrp="1"/>
          </p:cNvSpPr>
          <p:nvPr>
            <p:ph idx="1"/>
          </p:nvPr>
        </p:nvSpPr>
        <p:spPr/>
        <p:txBody>
          <a:bodyPr>
            <a:normAutofit fontScale="62500" lnSpcReduction="20000"/>
          </a:bodyPr>
          <a:lstStyle/>
          <a:p>
            <a:pPr marL="502920" marR="228600" indent="-457200"/>
            <a:r>
              <a:rPr lang="en-US" dirty="0">
                <a:solidFill>
                  <a:srgbClr val="000000"/>
                </a:solidFill>
                <a:latin typeface="Times New Roman" panose="02020603050405020304" pitchFamily="18" charset="0"/>
              </a:rPr>
              <a:t>    	 </a:t>
            </a:r>
            <a:r>
              <a:rPr lang="en-US" sz="1800" b="0" i="0" dirty="0">
                <a:solidFill>
                  <a:srgbClr val="000000"/>
                </a:solidFill>
                <a:effectLst/>
                <a:latin typeface="Times New Roman" panose="02020603050405020304" pitchFamily="18" charset="0"/>
              </a:rPr>
              <a:t> T</a:t>
            </a:r>
            <a:r>
              <a:rPr lang="en-US" sz="1800" b="0" i="0" dirty="0">
                <a:solidFill>
                  <a:srgbClr val="000000"/>
                </a:solidFill>
                <a:effectLst/>
                <a:latin typeface="Arial" panose="020B0604020202020204" pitchFamily="34" charset="0"/>
              </a:rPr>
              <a:t>riplicate of the Shipping Bill</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Copy of the Bank Certified Invoices.</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Copy of the Bill Lading / Airway Bill</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err="1">
                <a:solidFill>
                  <a:srgbClr val="000000"/>
                </a:solidFill>
                <a:effectLst/>
                <a:latin typeface="Arial" panose="020B0604020202020204" pitchFamily="34" charset="0"/>
              </a:rPr>
              <a:t>Sixtuplicate</a:t>
            </a:r>
            <a:r>
              <a:rPr lang="en-US" sz="1800" b="0" i="0" dirty="0">
                <a:solidFill>
                  <a:srgbClr val="000000"/>
                </a:solidFill>
                <a:effectLst/>
                <a:latin typeface="Arial" panose="020B0604020202020204" pitchFamily="34" charset="0"/>
              </a:rPr>
              <a:t> Copy of ARE 1 wherever applicable</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Freight and Insurance certificate wherever the contract is CIF / C&amp;F</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Copy of the Test report where the goods are required to be tested</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Copy of the Brand rate letters where the drawback claim is against the Brand rate</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Mate receipt</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Copy of the Contract or Letter of credit as the case may be</a:t>
            </a:r>
            <a:endParaRPr lang="en-US" b="0" i="0" dirty="0">
              <a:solidFill>
                <a:srgbClr val="000000"/>
              </a:solidFill>
              <a:effectLst/>
              <a:latin typeface="Times New Roman" panose="02020603050405020304" pitchFamily="18" charset="0"/>
            </a:endParaRPr>
          </a:p>
          <a:p>
            <a:pPr marL="502920" marR="228600" indent="-457200"/>
            <a:r>
              <a:rPr lang="en-US" sz="1800" b="0" i="0" dirty="0">
                <a:solidFill>
                  <a:srgbClr val="000000"/>
                </a:solidFill>
                <a:effectLst/>
                <a:latin typeface="Times New Roman" panose="02020603050405020304" pitchFamily="18" charset="0"/>
              </a:rPr>
              <a:t>  	 GST </a:t>
            </a:r>
            <a:r>
              <a:rPr lang="en-US" sz="1800" b="0" i="0" dirty="0">
                <a:solidFill>
                  <a:srgbClr val="000000"/>
                </a:solidFill>
                <a:effectLst/>
                <a:latin typeface="Arial" panose="020B0604020202020204" pitchFamily="34" charset="0"/>
              </a:rPr>
              <a:t>Declaration wherever applicable</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Any declaration required as per foot note of the Drawback schedule</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Work sheet showing the drawback amount claimed</a:t>
            </a:r>
            <a:endParaRPr lang="en-US" b="0" i="0" dirty="0">
              <a:solidFill>
                <a:srgbClr val="000000"/>
              </a:solidFill>
              <a:effectLst/>
              <a:latin typeface="Times New Roman" panose="02020603050405020304" pitchFamily="18" charset="0"/>
            </a:endParaRPr>
          </a:p>
          <a:p>
            <a:pPr marL="502920" marR="228600" indent="-457200"/>
            <a:r>
              <a:rPr lang="en-US" b="0" i="0" dirty="0">
                <a:solidFill>
                  <a:srgbClr val="000000"/>
                </a:solidFill>
                <a:effectLst/>
                <a:latin typeface="Times New Roman" panose="02020603050405020304" pitchFamily="18" charset="0"/>
              </a:rPr>
              <a:t>     </a:t>
            </a:r>
            <a:r>
              <a:rPr lang="en-US" dirty="0">
                <a:solidFill>
                  <a:srgbClr val="000000"/>
                </a:solidFill>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Transshipment certificate where applicable</a:t>
            </a:r>
            <a:endParaRPr lang="en-US" sz="1800" b="0" i="0" dirty="0">
              <a:solidFill>
                <a:srgbClr val="000000"/>
              </a:solidFill>
              <a:effectLst/>
              <a:latin typeface="Times New Roman" panose="02020603050405020304" pitchFamily="18" charset="0"/>
            </a:endParaRPr>
          </a:p>
          <a:p>
            <a:pPr marL="502920" marR="228600" indent="-457200" algn="just"/>
            <a:r>
              <a:rPr lang="en-US"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Arial" panose="020B0604020202020204" pitchFamily="34" charset="0"/>
              </a:rPr>
              <a:t>Pre – receipt for drawback amount on the reverse of Shipping Bill duly signed on the Rs1/- revenue stamp</a:t>
            </a:r>
            <a:endParaRPr lang="en-US" b="0" i="0" dirty="0">
              <a:solidFill>
                <a:srgbClr val="000000"/>
              </a:solidFill>
              <a:effectLst/>
              <a:latin typeface="Times New Roman" panose="02020603050405020304" pitchFamily="18" charset="0"/>
            </a:endParaRPr>
          </a:p>
          <a:p>
            <a:pPr marR="228600" algn="just">
              <a:lnSpc>
                <a:spcPct val="170000"/>
              </a:lnSpc>
            </a:pPr>
            <a:r>
              <a:rPr lang="en-US" sz="1800" b="0" i="0" dirty="0">
                <a:solidFill>
                  <a:srgbClr val="000000"/>
                </a:solidFill>
                <a:effectLst/>
                <a:latin typeface="Arial" panose="020B0604020202020204" pitchFamily="34" charset="0"/>
              </a:rPr>
              <a:t>The claims are settled and passed by the appraiser if the amount sanctioned is below Rs 1,00,000/- and by the Assistant Commissioner, if the amount of drawback exceeds Rs1.00.000/-. </a:t>
            </a:r>
          </a:p>
          <a:p>
            <a:pPr marR="228600" algn="just">
              <a:lnSpc>
                <a:spcPct val="170000"/>
              </a:lnSpc>
            </a:pPr>
            <a:r>
              <a:rPr lang="en-US" sz="1800" b="0" i="0" dirty="0">
                <a:solidFill>
                  <a:srgbClr val="000000"/>
                </a:solidFill>
                <a:effectLst/>
                <a:latin typeface="Arial" panose="020B0604020202020204" pitchFamily="34" charset="0"/>
              </a:rPr>
              <a:t>After pre-audit, the cheques are issued to the designated banks for credit to the exporters account or handed over to the authorized representative of the exporter</a:t>
            </a:r>
            <a:endParaRPr lang="en-US" b="0" i="0" dirty="0">
              <a:solidFill>
                <a:srgbClr val="000000"/>
              </a:solidFill>
              <a:effectLst/>
              <a:latin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29380703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53956-6DFD-BE6B-961B-652E4B6A9B9E}"/>
              </a:ext>
            </a:extLst>
          </p:cNvPr>
          <p:cNvSpPr>
            <a:spLocks noGrp="1"/>
          </p:cNvSpPr>
          <p:nvPr>
            <p:ph type="title"/>
          </p:nvPr>
        </p:nvSpPr>
        <p:spPr/>
        <p:txBody>
          <a:bodyPr/>
          <a:lstStyle/>
          <a:p>
            <a:r>
              <a:rPr lang="en-US" sz="1800" b="1" i="0" dirty="0">
                <a:solidFill>
                  <a:srgbClr val="000000"/>
                </a:solidFill>
                <a:effectLst/>
                <a:latin typeface="Arial" panose="020B0604020202020204" pitchFamily="34" charset="0"/>
              </a:rPr>
              <a:t>PROCESSING OF DRAWBACK CLAIMS UNDER </a:t>
            </a:r>
            <a:r>
              <a:rPr lang="en-US" sz="1800" b="1" i="1" dirty="0">
                <a:solidFill>
                  <a:srgbClr val="000000"/>
                </a:solidFill>
                <a:effectLst/>
                <a:latin typeface="Arial" panose="020B0604020202020204" pitchFamily="34" charset="0"/>
              </a:rPr>
              <a:t>SECTION</a:t>
            </a:r>
            <a:r>
              <a:rPr lang="en-US" sz="1800" b="1" i="0" dirty="0">
                <a:solidFill>
                  <a:srgbClr val="000000"/>
                </a:solidFill>
                <a:effectLst/>
                <a:latin typeface="Arial" panose="020B0604020202020204" pitchFamily="34" charset="0"/>
              </a:rPr>
              <a:t> 75 OF THE CUSTOMS ACT UNDER THE EDI SYSTEM</a:t>
            </a:r>
            <a:endParaRPr lang="en-IN" dirty="0"/>
          </a:p>
        </p:txBody>
      </p:sp>
      <p:sp>
        <p:nvSpPr>
          <p:cNvPr id="3" name="Content Placeholder 2">
            <a:extLst>
              <a:ext uri="{FF2B5EF4-FFF2-40B4-BE49-F238E27FC236}">
                <a16:creationId xmlns:a16="http://schemas.microsoft.com/office/drawing/2014/main" id="{D4F6E650-8B49-BF08-A6F4-35C5A9951C90}"/>
              </a:ext>
            </a:extLst>
          </p:cNvPr>
          <p:cNvSpPr>
            <a:spLocks noGrp="1"/>
          </p:cNvSpPr>
          <p:nvPr>
            <p:ph idx="1"/>
          </p:nvPr>
        </p:nvSpPr>
        <p:spPr/>
        <p:txBody>
          <a:bodyPr>
            <a:normAutofit fontScale="62500" lnSpcReduction="20000"/>
          </a:bodyPr>
          <a:lstStyle/>
          <a:p>
            <a:pPr algn="just">
              <a:lnSpc>
                <a:spcPct val="160000"/>
              </a:lnSpc>
            </a:pPr>
            <a:r>
              <a:rPr lang="en-US" b="0" i="0" dirty="0">
                <a:solidFill>
                  <a:srgbClr val="000000"/>
                </a:solidFill>
                <a:effectLst/>
                <a:latin typeface="Arial" panose="020B0604020202020204" pitchFamily="34" charset="0"/>
              </a:rPr>
              <a:t>The shipping bills are processed under the Indian Customs EDI systems (ICES). </a:t>
            </a:r>
          </a:p>
          <a:p>
            <a:pPr algn="just">
              <a:lnSpc>
                <a:spcPct val="160000"/>
              </a:lnSpc>
            </a:pPr>
            <a:r>
              <a:rPr lang="en-US" b="0" i="0" dirty="0">
                <a:solidFill>
                  <a:srgbClr val="000000"/>
                </a:solidFill>
                <a:effectLst/>
                <a:latin typeface="Arial" panose="020B0604020202020204" pitchFamily="34" charset="0"/>
              </a:rPr>
              <a:t>Under the system, there would be no processing of paper documents except statutory declarations and endorsements until ‘let export’ order stage.</a:t>
            </a:r>
          </a:p>
          <a:p>
            <a:pPr algn="just">
              <a:lnSpc>
                <a:spcPct val="160000"/>
              </a:lnSpc>
            </a:pPr>
            <a:r>
              <a:rPr lang="en-US" b="0" i="0" dirty="0">
                <a:solidFill>
                  <a:srgbClr val="000000"/>
                </a:solidFill>
                <a:effectLst/>
                <a:latin typeface="Arial" panose="020B0604020202020204" pitchFamily="34" charset="0"/>
              </a:rPr>
              <a:t> Till such time exporters / CHAs are given access to file documents through the Service </a:t>
            </a:r>
            <a:r>
              <a:rPr lang="en-US" b="0" i="0" dirty="0" err="1">
                <a:solidFill>
                  <a:srgbClr val="000000"/>
                </a:solidFill>
                <a:effectLst/>
                <a:latin typeface="Arial" panose="020B0604020202020204" pitchFamily="34" charset="0"/>
              </a:rPr>
              <a:t>centre</a:t>
            </a:r>
            <a:r>
              <a:rPr lang="en-US" b="0" i="0" dirty="0">
                <a:solidFill>
                  <a:srgbClr val="000000"/>
                </a:solidFill>
                <a:effectLst/>
                <a:latin typeface="Arial" panose="020B0604020202020204" pitchFamily="34" charset="0"/>
              </a:rPr>
              <a:t> set up in the Custom Houses / Air Cargo complexes.</a:t>
            </a:r>
          </a:p>
          <a:p>
            <a:pPr algn="just">
              <a:lnSpc>
                <a:spcPct val="160000"/>
              </a:lnSpc>
            </a:pPr>
            <a:r>
              <a:rPr lang="en-US" b="0" i="0" dirty="0">
                <a:solidFill>
                  <a:srgbClr val="000000"/>
                </a:solidFill>
                <a:effectLst/>
                <a:latin typeface="Arial" panose="020B0604020202020204" pitchFamily="34" charset="0"/>
              </a:rPr>
              <a:t> Processing of drawback claims under the system will be applicable for all exports except in respect of the claims under </a:t>
            </a:r>
            <a:r>
              <a:rPr lang="en-US" b="0" i="1" dirty="0">
                <a:solidFill>
                  <a:srgbClr val="000000"/>
                </a:solidFill>
                <a:effectLst/>
                <a:latin typeface="Arial" panose="020B0604020202020204" pitchFamily="34" charset="0"/>
              </a:rPr>
              <a:t>Section</a:t>
            </a:r>
            <a:r>
              <a:rPr lang="en-US" b="0" i="0" dirty="0">
                <a:solidFill>
                  <a:srgbClr val="000000"/>
                </a:solidFill>
                <a:effectLst/>
                <a:latin typeface="Arial" panose="020B0604020202020204" pitchFamily="34" charset="0"/>
              </a:rPr>
              <a:t> 74 of the Customs Act and those relating to EPZ/100% EOU. </a:t>
            </a:r>
          </a:p>
          <a:p>
            <a:pPr algn="just">
              <a:lnSpc>
                <a:spcPct val="160000"/>
              </a:lnSpc>
            </a:pPr>
            <a:r>
              <a:rPr lang="en-US" b="0" i="0" dirty="0">
                <a:solidFill>
                  <a:srgbClr val="000000"/>
                </a:solidFill>
                <a:effectLst/>
                <a:latin typeface="Arial" panose="020B0604020202020204" pitchFamily="34" charset="0"/>
              </a:rPr>
              <a:t>For the excluded categories the export Shipping Bills will be filed manually and processed by AC Drawback, as hitherto. </a:t>
            </a:r>
          </a:p>
          <a:p>
            <a:pPr algn="just">
              <a:lnSpc>
                <a:spcPct val="160000"/>
              </a:lnSpc>
            </a:pPr>
            <a:r>
              <a:rPr lang="en-US" b="0" i="0" dirty="0">
                <a:solidFill>
                  <a:srgbClr val="000000"/>
                </a:solidFill>
                <a:effectLst/>
                <a:latin typeface="Arial" panose="020B0604020202020204" pitchFamily="34" charset="0"/>
              </a:rPr>
              <a:t>Under the EDI system there </a:t>
            </a:r>
            <a:r>
              <a:rPr lang="en-US" b="1" i="0" dirty="0">
                <a:solidFill>
                  <a:srgbClr val="000000"/>
                </a:solidFill>
                <a:effectLst/>
                <a:latin typeface="Arial" panose="020B0604020202020204" pitchFamily="34" charset="0"/>
              </a:rPr>
              <a:t>is no need for filing separate drawback claims</a:t>
            </a:r>
            <a:r>
              <a:rPr lang="en-US" b="0" i="0" dirty="0">
                <a:solidFill>
                  <a:srgbClr val="000000"/>
                </a:solidFill>
                <a:effectLst/>
                <a:latin typeface="Arial" panose="020B0604020202020204" pitchFamily="34" charset="0"/>
              </a:rPr>
              <a:t>. </a:t>
            </a:r>
          </a:p>
          <a:p>
            <a:pPr algn="just">
              <a:lnSpc>
                <a:spcPct val="160000"/>
              </a:lnSpc>
            </a:pPr>
            <a:r>
              <a:rPr lang="en-US" b="0" i="0" dirty="0">
                <a:solidFill>
                  <a:srgbClr val="000000"/>
                </a:solidFill>
                <a:effectLst/>
                <a:latin typeface="Arial" panose="020B0604020202020204" pitchFamily="34" charset="0"/>
              </a:rPr>
              <a:t>The shipping bill itself treated as drawback claim.</a:t>
            </a:r>
            <a:endParaRPr lang="en-IN" dirty="0"/>
          </a:p>
        </p:txBody>
      </p:sp>
    </p:spTree>
    <p:extLst>
      <p:ext uri="{BB962C8B-B14F-4D97-AF65-F5344CB8AC3E}">
        <p14:creationId xmlns:p14="http://schemas.microsoft.com/office/powerpoint/2010/main" val="3962942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FAC5D-2862-BC40-F6B7-55CFAC1B4EAF}"/>
              </a:ext>
            </a:extLst>
          </p:cNvPr>
          <p:cNvSpPr>
            <a:spLocks noGrp="1"/>
          </p:cNvSpPr>
          <p:nvPr>
            <p:ph type="title"/>
          </p:nvPr>
        </p:nvSpPr>
        <p:spPr>
          <a:xfrm>
            <a:off x="609600" y="704088"/>
            <a:ext cx="10972800" cy="469104"/>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114E556E-CBE3-54B4-E8B5-7FEFDC9FAFE0}"/>
              </a:ext>
            </a:extLst>
          </p:cNvPr>
          <p:cNvSpPr>
            <a:spLocks noGrp="1"/>
          </p:cNvSpPr>
          <p:nvPr>
            <p:ph idx="1"/>
          </p:nvPr>
        </p:nvSpPr>
        <p:spPr>
          <a:xfrm>
            <a:off x="609600" y="1328468"/>
            <a:ext cx="10972800" cy="4996132"/>
          </a:xfrm>
        </p:spPr>
        <p:txBody>
          <a:bodyPr>
            <a:normAutofit lnSpcReduction="10000"/>
          </a:bodyPr>
          <a:lstStyle/>
          <a:p>
            <a:pPr marR="228600" algn="just">
              <a:lnSpc>
                <a:spcPct val="170000"/>
              </a:lnSpc>
            </a:pPr>
            <a:r>
              <a:rPr lang="en-US" sz="1400" b="0" i="0" dirty="0">
                <a:solidFill>
                  <a:srgbClr val="000000"/>
                </a:solidFill>
                <a:effectLst/>
                <a:latin typeface="+mj-lt"/>
              </a:rPr>
              <a:t>In the EDI system the exporters are required to open their accounts with the Bank nominated by the Custom Houses/ ACC. </a:t>
            </a:r>
          </a:p>
          <a:p>
            <a:pPr marR="228600" algn="just">
              <a:lnSpc>
                <a:spcPct val="170000"/>
              </a:lnSpc>
            </a:pPr>
            <a:r>
              <a:rPr lang="en-US" sz="1400" b="0" i="0" dirty="0">
                <a:solidFill>
                  <a:srgbClr val="000000"/>
                </a:solidFill>
                <a:effectLst/>
                <a:latin typeface="+mj-lt"/>
              </a:rPr>
              <a:t>This has to be done to enable direct credit of drawback amount to their accounts, obviating the need for issue of cheques.</a:t>
            </a:r>
          </a:p>
          <a:p>
            <a:pPr marR="228600" algn="just">
              <a:lnSpc>
                <a:spcPct val="170000"/>
              </a:lnSpc>
            </a:pPr>
            <a:r>
              <a:rPr lang="en-US" sz="1400" b="0" i="0" dirty="0">
                <a:solidFill>
                  <a:srgbClr val="000000"/>
                </a:solidFill>
                <a:effectLst/>
                <a:latin typeface="+mj-lt"/>
              </a:rPr>
              <a:t>For export of goods under claim for drawback, the exporters will file S.D.F declaration in Annexure B in lieu of GR –1 </a:t>
            </a:r>
            <a:r>
              <a:rPr lang="en-US" sz="1400" b="0" i="1" dirty="0">
                <a:solidFill>
                  <a:srgbClr val="000000"/>
                </a:solidFill>
                <a:effectLst/>
                <a:latin typeface="+mj-lt"/>
              </a:rPr>
              <a:t>FORM</a:t>
            </a:r>
            <a:r>
              <a:rPr lang="en-US" sz="1400" b="0" i="0" dirty="0">
                <a:solidFill>
                  <a:srgbClr val="000000"/>
                </a:solidFill>
                <a:effectLst/>
                <a:latin typeface="+mj-lt"/>
              </a:rPr>
              <a:t>. </a:t>
            </a:r>
          </a:p>
          <a:p>
            <a:pPr marR="228600" algn="just">
              <a:lnSpc>
                <a:spcPct val="170000"/>
              </a:lnSpc>
            </a:pPr>
            <a:r>
              <a:rPr lang="en-US" sz="1400" b="0" i="0" dirty="0">
                <a:solidFill>
                  <a:srgbClr val="000000"/>
                </a:solidFill>
                <a:effectLst/>
                <a:latin typeface="+mj-lt"/>
              </a:rPr>
              <a:t>The declaration in Annexure C would also be filed when the export goods are presented at the Export shed for examination and Let export. </a:t>
            </a:r>
          </a:p>
          <a:p>
            <a:pPr algn="just">
              <a:lnSpc>
                <a:spcPct val="170000"/>
              </a:lnSpc>
            </a:pPr>
            <a:r>
              <a:rPr lang="en-US" sz="1400" b="0" i="0" dirty="0">
                <a:solidFill>
                  <a:srgbClr val="000000"/>
                </a:solidFill>
                <a:effectLst/>
                <a:latin typeface="+mj-lt"/>
              </a:rPr>
              <a:t>After actual export of the goods, the drawback claims will be processed through the system on first come first served basis. </a:t>
            </a:r>
          </a:p>
          <a:p>
            <a:pPr algn="just">
              <a:lnSpc>
                <a:spcPct val="170000"/>
              </a:lnSpc>
            </a:pPr>
            <a:r>
              <a:rPr lang="en-US" sz="1400" b="0" i="0" dirty="0">
                <a:solidFill>
                  <a:srgbClr val="000000"/>
                </a:solidFill>
                <a:effectLst/>
                <a:latin typeface="+mj-lt"/>
              </a:rPr>
              <a:t>The status of Shipping Bills and sanction of drawback claim can be ascertained from the query counter set up at the Service </a:t>
            </a:r>
            <a:r>
              <a:rPr lang="en-US" sz="1400" b="0" i="0" dirty="0" err="1">
                <a:solidFill>
                  <a:srgbClr val="000000"/>
                </a:solidFill>
                <a:effectLst/>
                <a:latin typeface="+mj-lt"/>
              </a:rPr>
              <a:t>centre</a:t>
            </a:r>
            <a:r>
              <a:rPr lang="en-US" sz="1400" b="0" i="0" dirty="0">
                <a:solidFill>
                  <a:srgbClr val="000000"/>
                </a:solidFill>
                <a:effectLst/>
                <a:latin typeface="+mj-lt"/>
              </a:rPr>
              <a:t>. </a:t>
            </a:r>
          </a:p>
          <a:p>
            <a:pPr algn="just">
              <a:lnSpc>
                <a:spcPct val="170000"/>
              </a:lnSpc>
            </a:pPr>
            <a:r>
              <a:rPr lang="en-US" sz="1400" b="0" i="0" dirty="0">
                <a:solidFill>
                  <a:srgbClr val="000000"/>
                </a:solidFill>
                <a:effectLst/>
                <a:latin typeface="+mj-lt"/>
              </a:rPr>
              <a:t>If any query has been raised or deficiency noticed, the same will be shown on the terminal provided there.</a:t>
            </a:r>
          </a:p>
          <a:p>
            <a:pPr algn="just">
              <a:lnSpc>
                <a:spcPct val="170000"/>
              </a:lnSpc>
            </a:pPr>
            <a:r>
              <a:rPr lang="en-US" sz="1400" b="0" i="0" dirty="0">
                <a:solidFill>
                  <a:srgbClr val="000000"/>
                </a:solidFill>
                <a:effectLst/>
                <a:latin typeface="+mj-lt"/>
              </a:rPr>
              <a:t> The exporter or his </a:t>
            </a:r>
            <a:r>
              <a:rPr lang="en-US" sz="1400" b="0" i="0" dirty="0" err="1">
                <a:solidFill>
                  <a:srgbClr val="000000"/>
                </a:solidFill>
                <a:effectLst/>
                <a:latin typeface="+mj-lt"/>
              </a:rPr>
              <a:t>authorised</a:t>
            </a:r>
            <a:r>
              <a:rPr lang="en-US" sz="1400" b="0" i="0" dirty="0">
                <a:solidFill>
                  <a:srgbClr val="000000"/>
                </a:solidFill>
                <a:effectLst/>
                <a:latin typeface="+mj-lt"/>
              </a:rPr>
              <a:t> representative may obtain a printout of the query/deficiency form the Service Centre if he so desires. </a:t>
            </a:r>
          </a:p>
          <a:p>
            <a:pPr algn="just">
              <a:lnSpc>
                <a:spcPct val="170000"/>
              </a:lnSpc>
            </a:pPr>
            <a:r>
              <a:rPr lang="en-US" sz="1400" b="0" i="0" dirty="0">
                <a:solidFill>
                  <a:srgbClr val="000000"/>
                </a:solidFill>
                <a:effectLst/>
                <a:latin typeface="+mj-lt"/>
              </a:rPr>
              <a:t>The claim will come in Que. of the system as soon the reply is entered.</a:t>
            </a:r>
          </a:p>
          <a:p>
            <a:pPr algn="just">
              <a:lnSpc>
                <a:spcPct val="170000"/>
              </a:lnSpc>
            </a:pPr>
            <a:r>
              <a:rPr lang="en-US" sz="1400" dirty="0">
                <a:solidFill>
                  <a:srgbClr val="000000"/>
                </a:solidFill>
                <a:latin typeface="+mj-lt"/>
              </a:rPr>
              <a:t>Shipping Bills in respect of goods under claim for drawback against brand rates would also be processed in the same manner, except that drawback would be sanctioned only after the original brand letter is produced to AC Export and is entered in the system. </a:t>
            </a:r>
          </a:p>
          <a:p>
            <a:pPr algn="just">
              <a:lnSpc>
                <a:spcPct val="170000"/>
              </a:lnSpc>
            </a:pPr>
            <a:r>
              <a:rPr lang="en-US" sz="1400" dirty="0">
                <a:solidFill>
                  <a:srgbClr val="000000"/>
                </a:solidFill>
                <a:latin typeface="+mj-lt"/>
              </a:rPr>
              <a:t>The Bank will credit the drawback amount in their respective accounts of the exporters on the next day.</a:t>
            </a:r>
          </a:p>
          <a:p>
            <a:pPr algn="just">
              <a:lnSpc>
                <a:spcPct val="170000"/>
              </a:lnSpc>
            </a:pPr>
            <a:r>
              <a:rPr lang="en-US" sz="1400" dirty="0">
                <a:solidFill>
                  <a:srgbClr val="000000"/>
                </a:solidFill>
                <a:latin typeface="+mj-lt"/>
              </a:rPr>
              <a:t> Bank will send a fortnightly statement to the exporters of such credits made in their accounts.</a:t>
            </a:r>
            <a:endParaRPr lang="en-IN" sz="1400" dirty="0">
              <a:solidFill>
                <a:srgbClr val="000000"/>
              </a:solidFill>
              <a:latin typeface="+mj-lt"/>
            </a:endParaRPr>
          </a:p>
        </p:txBody>
      </p:sp>
    </p:spTree>
    <p:extLst>
      <p:ext uri="{BB962C8B-B14F-4D97-AF65-F5344CB8AC3E}">
        <p14:creationId xmlns:p14="http://schemas.microsoft.com/office/powerpoint/2010/main" val="37237295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8AF69-8CF8-0F59-6435-2B171F8483D3}"/>
              </a:ext>
            </a:extLst>
          </p:cNvPr>
          <p:cNvSpPr>
            <a:spLocks noGrp="1"/>
          </p:cNvSpPr>
          <p:nvPr>
            <p:ph type="title"/>
          </p:nvPr>
        </p:nvSpPr>
        <p:spPr>
          <a:xfrm>
            <a:off x="609600" y="2380891"/>
            <a:ext cx="11074400" cy="1915063"/>
          </a:xfrm>
        </p:spPr>
        <p:txBody>
          <a:bodyPr/>
          <a:lstStyle/>
          <a:p>
            <a:pPr marL="457200" indent="-457200" algn="just"/>
            <a:r>
              <a:rPr lang="en-IN" b="1"/>
              <a:t>RODTEP  (</a:t>
            </a:r>
            <a:r>
              <a:rPr lang="en-US" b="1"/>
              <a:t>Remission of Duties or Taxes on Export Products Scheme.)</a:t>
            </a:r>
            <a:endParaRPr lang="en-US" b="1" dirty="0"/>
          </a:p>
        </p:txBody>
      </p:sp>
    </p:spTree>
    <p:extLst>
      <p:ext uri="{BB962C8B-B14F-4D97-AF65-F5344CB8AC3E}">
        <p14:creationId xmlns:p14="http://schemas.microsoft.com/office/powerpoint/2010/main" val="3272612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F77D4-64B8-B7C9-BF8D-D7E35336663F}"/>
              </a:ext>
            </a:extLst>
          </p:cNvPr>
          <p:cNvSpPr>
            <a:spLocks noGrp="1"/>
          </p:cNvSpPr>
          <p:nvPr>
            <p:ph type="title"/>
          </p:nvPr>
        </p:nvSpPr>
        <p:spPr>
          <a:xfrm>
            <a:off x="609600" y="871268"/>
            <a:ext cx="10972800" cy="975820"/>
          </a:xfrm>
        </p:spPr>
        <p:txBody>
          <a:bodyPr>
            <a:normAutofit fontScale="90000"/>
          </a:bodyPr>
          <a:lstStyle/>
          <a:p>
            <a:br>
              <a:rPr lang="en-US" b="1" i="0" dirty="0">
                <a:solidFill>
                  <a:srgbClr val="314259"/>
                </a:solidFill>
                <a:effectLst/>
                <a:latin typeface="Gilroy"/>
              </a:rPr>
            </a:br>
            <a:br>
              <a:rPr lang="en-US" b="1" i="0" dirty="0">
                <a:solidFill>
                  <a:srgbClr val="314259"/>
                </a:solidFill>
                <a:effectLst/>
                <a:latin typeface="Gilroy"/>
              </a:rPr>
            </a:br>
            <a:br>
              <a:rPr lang="en-US" b="1" i="0" dirty="0">
                <a:solidFill>
                  <a:srgbClr val="314259"/>
                </a:solidFill>
                <a:effectLst/>
                <a:latin typeface="Gilroy"/>
              </a:rPr>
            </a:br>
            <a:r>
              <a:rPr lang="en-US" b="1" i="0" dirty="0">
                <a:solidFill>
                  <a:srgbClr val="314259"/>
                </a:solidFill>
                <a:effectLst/>
                <a:latin typeface="Gilroy"/>
              </a:rPr>
              <a:t>Need for the RoDTEP scheme</a:t>
            </a:r>
            <a:endParaRPr lang="en-IN" dirty="0"/>
          </a:p>
        </p:txBody>
      </p:sp>
      <p:sp>
        <p:nvSpPr>
          <p:cNvPr id="3" name="Content Placeholder 2">
            <a:extLst>
              <a:ext uri="{FF2B5EF4-FFF2-40B4-BE49-F238E27FC236}">
                <a16:creationId xmlns:a16="http://schemas.microsoft.com/office/drawing/2014/main" id="{2306D042-0471-D72E-FBED-68C66438C569}"/>
              </a:ext>
            </a:extLst>
          </p:cNvPr>
          <p:cNvSpPr>
            <a:spLocks noGrp="1"/>
          </p:cNvSpPr>
          <p:nvPr>
            <p:ph idx="1"/>
          </p:nvPr>
        </p:nvSpPr>
        <p:spPr/>
        <p:txBody>
          <a:bodyPr>
            <a:normAutofit fontScale="92500" lnSpcReduction="10000"/>
          </a:bodyPr>
          <a:lstStyle/>
          <a:p>
            <a:pPr algn="just">
              <a:lnSpc>
                <a:spcPct val="150000"/>
              </a:lnSpc>
            </a:pPr>
            <a:r>
              <a:rPr lang="en-US" b="0" i="0" dirty="0">
                <a:solidFill>
                  <a:srgbClr val="314259"/>
                </a:solidFill>
                <a:effectLst/>
                <a:latin typeface="Gilroy"/>
              </a:rPr>
              <a:t>The US had challenged India’s key export subsidy schemes in the WTO (World Trade </a:t>
            </a:r>
            <a:r>
              <a:rPr lang="en-US" b="0" i="0" dirty="0" err="1">
                <a:solidFill>
                  <a:srgbClr val="314259"/>
                </a:solidFill>
                <a:effectLst/>
                <a:latin typeface="Gilroy"/>
              </a:rPr>
              <a:t>Organisation</a:t>
            </a:r>
            <a:r>
              <a:rPr lang="en-US" b="0" i="0" dirty="0">
                <a:solidFill>
                  <a:srgbClr val="314259"/>
                </a:solidFill>
                <a:effectLst/>
                <a:latin typeface="Gilroy"/>
              </a:rPr>
              <a:t>), claiming them to harm the American workers. </a:t>
            </a:r>
          </a:p>
          <a:p>
            <a:pPr algn="just">
              <a:lnSpc>
                <a:spcPct val="150000"/>
              </a:lnSpc>
            </a:pPr>
            <a:r>
              <a:rPr lang="en-US" b="0" i="0" dirty="0">
                <a:solidFill>
                  <a:srgbClr val="314259"/>
                </a:solidFill>
                <a:effectLst/>
                <a:latin typeface="Gilroy"/>
              </a:rPr>
              <a:t>A dispute panel in the WTO ruled against India, stating that the export subsidy </a:t>
            </a:r>
            <a:r>
              <a:rPr lang="en-US" b="0" i="0" dirty="0" err="1">
                <a:solidFill>
                  <a:srgbClr val="314259"/>
                </a:solidFill>
                <a:effectLst/>
                <a:latin typeface="Gilroy"/>
              </a:rPr>
              <a:t>programmes</a:t>
            </a:r>
            <a:r>
              <a:rPr lang="en-US" b="0" i="0" dirty="0">
                <a:solidFill>
                  <a:srgbClr val="314259"/>
                </a:solidFill>
                <a:effectLst/>
                <a:latin typeface="Gilroy"/>
              </a:rPr>
              <a:t> that were provided by the Government of India violated the provisions of the trade body’s norms. </a:t>
            </a:r>
          </a:p>
          <a:p>
            <a:pPr algn="just">
              <a:lnSpc>
                <a:spcPct val="150000"/>
              </a:lnSpc>
            </a:pPr>
            <a:r>
              <a:rPr lang="en-US" b="0" i="0" dirty="0">
                <a:solidFill>
                  <a:srgbClr val="314259"/>
                </a:solidFill>
                <a:effectLst/>
                <a:latin typeface="Gilroy"/>
              </a:rPr>
              <a:t>The panel further recommended that the export subsidy </a:t>
            </a:r>
            <a:r>
              <a:rPr lang="en-US" b="0" i="0" dirty="0" err="1">
                <a:solidFill>
                  <a:srgbClr val="314259"/>
                </a:solidFill>
                <a:effectLst/>
                <a:latin typeface="Gilroy"/>
              </a:rPr>
              <a:t>programmes</a:t>
            </a:r>
            <a:r>
              <a:rPr lang="en-US" b="0" i="0" dirty="0">
                <a:solidFill>
                  <a:srgbClr val="314259"/>
                </a:solidFill>
                <a:effectLst/>
                <a:latin typeface="Gilroy"/>
              </a:rPr>
              <a:t> be withdrawn. </a:t>
            </a:r>
          </a:p>
          <a:p>
            <a:pPr algn="just">
              <a:lnSpc>
                <a:spcPct val="150000"/>
              </a:lnSpc>
            </a:pPr>
            <a:r>
              <a:rPr lang="en-US" b="0" i="0" dirty="0">
                <a:solidFill>
                  <a:srgbClr val="314259"/>
                </a:solidFill>
                <a:effectLst/>
                <a:latin typeface="Gilroy"/>
              </a:rPr>
              <a:t>This led to the birth of the RoDTEP Scheme, so as to ensure that India stays WTO-compliant</a:t>
            </a:r>
            <a:endParaRPr lang="en-IN" dirty="0"/>
          </a:p>
        </p:txBody>
      </p:sp>
    </p:spTree>
    <p:extLst>
      <p:ext uri="{BB962C8B-B14F-4D97-AF65-F5344CB8AC3E}">
        <p14:creationId xmlns:p14="http://schemas.microsoft.com/office/powerpoint/2010/main" val="3024617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70371-4228-0067-4B99-697381613C9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4456234-2389-50A0-3FF0-887E0753EE97}"/>
              </a:ext>
            </a:extLst>
          </p:cNvPr>
          <p:cNvSpPr>
            <a:spLocks noGrp="1"/>
          </p:cNvSpPr>
          <p:nvPr>
            <p:ph idx="1"/>
          </p:nvPr>
        </p:nvSpPr>
        <p:spPr/>
        <p:txBody>
          <a:bodyPr/>
          <a:lstStyle/>
          <a:p>
            <a:pPr algn="just">
              <a:lnSpc>
                <a:spcPct val="150000"/>
              </a:lnSpc>
            </a:pPr>
            <a:r>
              <a:rPr lang="en-US" b="0" i="0" u="none" strike="noStrike" dirty="0">
                <a:solidFill>
                  <a:srgbClr val="212121"/>
                </a:solidFill>
                <a:effectLst/>
                <a:latin typeface="Lato Regular"/>
              </a:rPr>
              <a:t>The union government said that it has extended support under the scheme for Remission of Duties and Taxes on Exported Products (RoDTEP) till 30 June 2024.</a:t>
            </a:r>
          </a:p>
          <a:p>
            <a:pPr algn="just">
              <a:lnSpc>
                <a:spcPct val="150000"/>
              </a:lnSpc>
            </a:pPr>
            <a:r>
              <a:rPr lang="en-US" b="0" i="0" u="none" strike="noStrike" dirty="0">
                <a:solidFill>
                  <a:srgbClr val="212121"/>
                </a:solidFill>
                <a:effectLst/>
                <a:latin typeface="Lato Regular"/>
              </a:rPr>
              <a:t>"The RoDTEP support which was notified till 30th September 2023 is now being extended till 30 June 2024 at the same rates to the existing export items," the commerce ministry said in an official statement.</a:t>
            </a:r>
          </a:p>
          <a:p>
            <a:pPr algn="just">
              <a:lnSpc>
                <a:spcPct val="150000"/>
              </a:lnSpc>
            </a:pPr>
            <a:endParaRPr lang="en-US" b="0" i="0" u="none" strike="noStrike" dirty="0">
              <a:solidFill>
                <a:srgbClr val="212121"/>
              </a:solidFill>
              <a:effectLst/>
              <a:latin typeface="Lato Regular"/>
            </a:endParaRPr>
          </a:p>
          <a:p>
            <a:endParaRPr lang="en-IN" dirty="0"/>
          </a:p>
        </p:txBody>
      </p:sp>
    </p:spTree>
    <p:extLst>
      <p:ext uri="{BB962C8B-B14F-4D97-AF65-F5344CB8AC3E}">
        <p14:creationId xmlns:p14="http://schemas.microsoft.com/office/powerpoint/2010/main" val="22294889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DF65E-ADBD-925E-3A69-2F2F7EDDD22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A044A26-C016-4792-E42A-A0556EA0939B}"/>
              </a:ext>
            </a:extLst>
          </p:cNvPr>
          <p:cNvSpPr>
            <a:spLocks noGrp="1"/>
          </p:cNvSpPr>
          <p:nvPr>
            <p:ph idx="1"/>
          </p:nvPr>
        </p:nvSpPr>
        <p:spPr/>
        <p:txBody>
          <a:bodyPr>
            <a:normAutofit fontScale="62500" lnSpcReduction="20000"/>
          </a:bodyPr>
          <a:lstStyle/>
          <a:p>
            <a:pPr algn="just">
              <a:lnSpc>
                <a:spcPct val="170000"/>
              </a:lnSpc>
            </a:pPr>
            <a:r>
              <a:rPr lang="en-US" b="0" i="0" u="none" strike="noStrike" dirty="0">
                <a:solidFill>
                  <a:srgbClr val="212121"/>
                </a:solidFill>
                <a:effectLst/>
                <a:latin typeface="Lato Regular" panose="020F0502020204030203" pitchFamily="34" charset="0"/>
              </a:rPr>
              <a:t>The scheme provides a mechanism for reimbursement of taxes, duties and levies, which are currently not being refunded under any other mechanism, at the central, state and local level, but which are incurred by the export entities in the process of manufacture and distribution of exported products.</a:t>
            </a:r>
          </a:p>
          <a:p>
            <a:pPr algn="just">
              <a:lnSpc>
                <a:spcPct val="170000"/>
              </a:lnSpc>
            </a:pPr>
            <a:r>
              <a:rPr lang="en-US" b="0" i="0" u="none" strike="noStrike" dirty="0">
                <a:solidFill>
                  <a:srgbClr val="212121"/>
                </a:solidFill>
                <a:effectLst/>
                <a:latin typeface="Lato Regular" panose="020F0502020204030203" pitchFamily="34" charset="0"/>
              </a:rPr>
              <a:t>Under the scheme, a support of ₹27,018 crore has been extended for the 27-month period till 31 March 2023.</a:t>
            </a:r>
          </a:p>
          <a:p>
            <a:pPr algn="just">
              <a:lnSpc>
                <a:spcPct val="170000"/>
              </a:lnSpc>
            </a:pPr>
            <a:r>
              <a:rPr lang="en-US" b="0" i="0" u="none" strike="noStrike" dirty="0">
                <a:solidFill>
                  <a:srgbClr val="212121"/>
                </a:solidFill>
                <a:effectLst/>
                <a:latin typeface="Lato Regular" panose="020F0502020204030203" pitchFamily="34" charset="0"/>
              </a:rPr>
              <a:t>The RoDTEP scheme operates under a budgetary framework and for FY 23-24, a budget of ₹15,070 crore is available to support 10610 HS lines at the 8-digit level, the government said.</a:t>
            </a:r>
          </a:p>
          <a:p>
            <a:pPr algn="just">
              <a:lnSpc>
                <a:spcPct val="170000"/>
              </a:lnSpc>
            </a:pPr>
            <a:r>
              <a:rPr lang="en-US" b="0" i="0" u="none" strike="noStrike" dirty="0">
                <a:solidFill>
                  <a:srgbClr val="212121"/>
                </a:solidFill>
                <a:effectLst/>
                <a:latin typeface="Lato Regular" panose="020F0502020204030203" pitchFamily="34" charset="0"/>
              </a:rPr>
              <a:t>This program serves as a substitute for the discontinued Merchandise Exports from India Scheme (MEIS) that concluded last year.</a:t>
            </a:r>
          </a:p>
          <a:p>
            <a:pPr algn="just">
              <a:lnSpc>
                <a:spcPct val="170000"/>
              </a:lnSpc>
            </a:pPr>
            <a:r>
              <a:rPr lang="en-US" b="0" i="0" u="none" strike="noStrike" dirty="0">
                <a:solidFill>
                  <a:srgbClr val="212121"/>
                </a:solidFill>
                <a:effectLst/>
                <a:latin typeface="Lato Regular" panose="020F0502020204030203" pitchFamily="34" charset="0"/>
              </a:rPr>
              <a:t>Currently, more than 10,342 export items are eligible for the RoDTEP benefits. Exporters receive these incentives in the form of transferable duty credit scrips, which can be </a:t>
            </a:r>
            <a:r>
              <a:rPr lang="en-US" b="0" i="0" u="none" strike="noStrike" dirty="0" err="1">
                <a:solidFill>
                  <a:srgbClr val="212121"/>
                </a:solidFill>
                <a:effectLst/>
                <a:latin typeface="Lato Regular" panose="020F0502020204030203" pitchFamily="34" charset="0"/>
              </a:rPr>
              <a:t>utilised</a:t>
            </a:r>
            <a:r>
              <a:rPr lang="en-US" b="0" i="0" u="none" strike="noStrike" dirty="0">
                <a:solidFill>
                  <a:srgbClr val="212121"/>
                </a:solidFill>
                <a:effectLst/>
                <a:latin typeface="Lato Regular" panose="020F0502020204030203" pitchFamily="34" charset="0"/>
              </a:rPr>
              <a:t> for settling import duties or can be sold in the market.</a:t>
            </a:r>
          </a:p>
          <a:p>
            <a:pPr algn="just">
              <a:lnSpc>
                <a:spcPct val="170000"/>
              </a:lnSpc>
            </a:pPr>
            <a:endParaRPr lang="en-IN" dirty="0"/>
          </a:p>
        </p:txBody>
      </p:sp>
    </p:spTree>
    <p:extLst>
      <p:ext uri="{BB962C8B-B14F-4D97-AF65-F5344CB8AC3E}">
        <p14:creationId xmlns:p14="http://schemas.microsoft.com/office/powerpoint/2010/main" val="18516362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464DE-2844-B6E1-0DBE-3745C3971C5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7EA9A7D-A270-2C9F-8E30-4054E3616351}"/>
              </a:ext>
            </a:extLst>
          </p:cNvPr>
          <p:cNvSpPr>
            <a:spLocks noGrp="1"/>
          </p:cNvSpPr>
          <p:nvPr>
            <p:ph idx="1"/>
          </p:nvPr>
        </p:nvSpPr>
        <p:spPr/>
        <p:txBody>
          <a:bodyPr>
            <a:normAutofit fontScale="62500" lnSpcReduction="20000"/>
          </a:bodyPr>
          <a:lstStyle/>
          <a:p>
            <a:pPr algn="just">
              <a:lnSpc>
                <a:spcPct val="160000"/>
              </a:lnSpc>
            </a:pPr>
            <a:r>
              <a:rPr lang="en-US" b="0" i="0" dirty="0">
                <a:solidFill>
                  <a:srgbClr val="333333"/>
                </a:solidFill>
                <a:effectLst/>
                <a:latin typeface="Times New Roman" panose="02020603050405020304" pitchFamily="18" charset="0"/>
              </a:rPr>
              <a:t>Taking a major step to boost exports, </a:t>
            </a:r>
            <a:r>
              <a:rPr lang="en-US" b="0" i="0" dirty="0">
                <a:solidFill>
                  <a:srgbClr val="000000"/>
                </a:solidFill>
                <a:effectLst/>
                <a:latin typeface="Times New Roman" panose="02020603050405020304" pitchFamily="18" charset="0"/>
              </a:rPr>
              <a:t>Centre on 15.12.22 further expanded the scope of RoDTEP Scheme (Remission of Duties and Taxes on Exported Products) by including the exports made from the Chemical sector, Pharmaceuticals sector and exports of articles of iron &amp; steel under chapters 28, 29, 30 and 73 of ITC(HS) schedule of items.</a:t>
            </a:r>
          </a:p>
          <a:p>
            <a:pPr algn="just">
              <a:lnSpc>
                <a:spcPct val="160000"/>
              </a:lnSpc>
            </a:pPr>
            <a:r>
              <a:rPr lang="en-US" b="0" i="0" dirty="0">
                <a:solidFill>
                  <a:srgbClr val="000000"/>
                </a:solidFill>
                <a:effectLst/>
                <a:latin typeface="Times New Roman" panose="02020603050405020304" pitchFamily="18" charset="0"/>
              </a:rPr>
              <a:t>The expanded list of items will be applicable for exports made from </a:t>
            </a:r>
            <a:r>
              <a:rPr lang="en-US" b="0" i="0" dirty="0">
                <a:solidFill>
                  <a:srgbClr val="333333"/>
                </a:solidFill>
                <a:effectLst/>
                <a:latin typeface="Times New Roman" panose="02020603050405020304" pitchFamily="18" charset="0"/>
              </a:rPr>
              <a:t>15</a:t>
            </a:r>
            <a:r>
              <a:rPr lang="en-US" b="0" i="0" baseline="30000" dirty="0">
                <a:solidFill>
                  <a:srgbClr val="333333"/>
                </a:solidFill>
                <a:effectLst/>
                <a:latin typeface="Times New Roman" panose="02020603050405020304" pitchFamily="18" charset="0"/>
              </a:rPr>
              <a:t>th</a:t>
            </a:r>
            <a:r>
              <a:rPr lang="en-US" b="0" i="0" dirty="0">
                <a:solidFill>
                  <a:srgbClr val="333333"/>
                </a:solidFill>
                <a:effectLst/>
                <a:latin typeface="Times New Roman" panose="02020603050405020304" pitchFamily="18" charset="0"/>
              </a:rPr>
              <a:t> December, 2022</a:t>
            </a:r>
            <a:r>
              <a:rPr lang="en-US" b="0" i="0" dirty="0">
                <a:solidFill>
                  <a:srgbClr val="000000"/>
                </a:solidFill>
                <a:effectLst/>
                <a:latin typeface="Times New Roman" panose="02020603050405020304" pitchFamily="18" charset="0"/>
              </a:rPr>
              <a:t>.</a:t>
            </a:r>
            <a:endParaRPr lang="en-US" dirty="0">
              <a:solidFill>
                <a:srgbClr val="000000"/>
              </a:solidFill>
              <a:latin typeface="Times New Roman" panose="02020603050405020304" pitchFamily="18" charset="0"/>
            </a:endParaRPr>
          </a:p>
          <a:p>
            <a:pPr algn="just">
              <a:lnSpc>
                <a:spcPct val="160000"/>
              </a:lnSpc>
            </a:pPr>
            <a:r>
              <a:rPr lang="en-US" b="0" i="0" dirty="0">
                <a:solidFill>
                  <a:srgbClr val="000000"/>
                </a:solidFill>
                <a:effectLst/>
                <a:latin typeface="Times New Roman" panose="02020603050405020304" pitchFamily="18" charset="0"/>
              </a:rPr>
              <a:t>The expanded list of eligible export items</a:t>
            </a:r>
            <a:r>
              <a:rPr lang="en-US" b="0" i="0" dirty="0">
                <a:solidFill>
                  <a:srgbClr val="333333"/>
                </a:solidFill>
                <a:effectLst/>
                <a:latin typeface="Times New Roman" panose="02020603050405020304" pitchFamily="18" charset="0"/>
              </a:rPr>
              <a:t> under Appendix 4R will increase from current 8,731 export items (8 digit tariff lines) to 10,342 export items (8 digit tariff lines).</a:t>
            </a:r>
          </a:p>
          <a:p>
            <a:pPr algn="just">
              <a:lnSpc>
                <a:spcPct val="160000"/>
              </a:lnSpc>
            </a:pPr>
            <a:r>
              <a:rPr lang="en-US" b="0" i="0" dirty="0">
                <a:solidFill>
                  <a:srgbClr val="000000"/>
                </a:solidFill>
                <a:effectLst/>
                <a:latin typeface="Times New Roman" panose="02020603050405020304" pitchFamily="18" charset="0"/>
              </a:rPr>
              <a:t>In the present times, when exports are facing headwinds on account of signs of recession in some of the developed markets &amp; supply chain disruptions on account of Russia-Ukraine conflict, extension of RoDTEP to uncovered sectors like Chemicals, Pharmaceuticals &amp; Articles of Iron &amp; Steel is likely to enhance the export competitiveness of these sectors.</a:t>
            </a:r>
          </a:p>
          <a:p>
            <a:pPr algn="just">
              <a:lnSpc>
                <a:spcPct val="160000"/>
              </a:lnSpc>
            </a:pPr>
            <a:endParaRPr lang="en-US" b="0" i="0" dirty="0">
              <a:solidFill>
                <a:srgbClr val="000000"/>
              </a:solidFill>
              <a:effectLst/>
              <a:latin typeface="Times New Roman" panose="02020603050405020304" pitchFamily="18" charset="0"/>
            </a:endParaRPr>
          </a:p>
          <a:p>
            <a:pPr algn="just">
              <a:lnSpc>
                <a:spcPct val="160000"/>
              </a:lnSpc>
            </a:pPr>
            <a:endParaRPr lang="en-IN" dirty="0"/>
          </a:p>
        </p:txBody>
      </p:sp>
    </p:spTree>
    <p:extLst>
      <p:ext uri="{BB962C8B-B14F-4D97-AF65-F5344CB8AC3E}">
        <p14:creationId xmlns:p14="http://schemas.microsoft.com/office/powerpoint/2010/main" val="2217867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33AE1-D2EC-BE60-96B3-0C9B7DAF022E}"/>
              </a:ext>
            </a:extLst>
          </p:cNvPr>
          <p:cNvSpPr>
            <a:spLocks noGrp="1"/>
          </p:cNvSpPr>
          <p:nvPr>
            <p:ph type="title"/>
          </p:nvPr>
        </p:nvSpPr>
        <p:spPr/>
        <p:txBody>
          <a:bodyPr>
            <a:normAutofit fontScale="90000"/>
          </a:bodyPr>
          <a:lstStyle/>
          <a:p>
            <a:br>
              <a:rPr lang="en-IN" dirty="0"/>
            </a:br>
            <a:r>
              <a:rPr lang="en-IN" dirty="0"/>
              <a:t>Duty Drawback</a:t>
            </a:r>
          </a:p>
        </p:txBody>
      </p:sp>
      <p:sp>
        <p:nvSpPr>
          <p:cNvPr id="3" name="Content Placeholder 2">
            <a:extLst>
              <a:ext uri="{FF2B5EF4-FFF2-40B4-BE49-F238E27FC236}">
                <a16:creationId xmlns:a16="http://schemas.microsoft.com/office/drawing/2014/main" id="{A4F52CA3-4F90-82DA-CBB3-BB02FD1FBA53}"/>
              </a:ext>
            </a:extLst>
          </p:cNvPr>
          <p:cNvSpPr>
            <a:spLocks noGrp="1"/>
          </p:cNvSpPr>
          <p:nvPr>
            <p:ph idx="1"/>
          </p:nvPr>
        </p:nvSpPr>
        <p:spPr/>
        <p:txBody>
          <a:bodyPr>
            <a:normAutofit fontScale="77500" lnSpcReduction="20000"/>
          </a:bodyPr>
          <a:lstStyle/>
          <a:p>
            <a:pPr algn="just">
              <a:lnSpc>
                <a:spcPct val="150000"/>
              </a:lnSpc>
            </a:pPr>
            <a:r>
              <a:rPr lang="en-US" b="0" i="0" dirty="0">
                <a:solidFill>
                  <a:srgbClr val="202124"/>
                </a:solidFill>
                <a:effectLst/>
                <a:latin typeface="Google Sans"/>
              </a:rPr>
              <a:t>Duty Drawback is </a:t>
            </a:r>
            <a:r>
              <a:rPr lang="en-US" b="0" i="0" dirty="0">
                <a:solidFill>
                  <a:srgbClr val="040C28"/>
                </a:solidFill>
                <a:effectLst/>
                <a:latin typeface="Google Sans"/>
              </a:rPr>
              <a:t>a trusted and time-tested scheme administered by CBIC to promote exports</a:t>
            </a:r>
            <a:r>
              <a:rPr lang="en-US" b="0" i="0" dirty="0">
                <a:solidFill>
                  <a:srgbClr val="202124"/>
                </a:solidFill>
                <a:effectLst/>
                <a:latin typeface="Google Sans"/>
              </a:rPr>
              <a:t>. </a:t>
            </a:r>
          </a:p>
          <a:p>
            <a:pPr algn="just">
              <a:lnSpc>
                <a:spcPct val="150000"/>
              </a:lnSpc>
            </a:pPr>
            <a:r>
              <a:rPr lang="en-US" b="0" i="0" dirty="0">
                <a:solidFill>
                  <a:srgbClr val="202124"/>
                </a:solidFill>
                <a:effectLst/>
                <a:latin typeface="Google Sans"/>
              </a:rPr>
              <a:t>It rebates the incidence of Customs and Central Excise duties, chargeable on imported and excisable material respectively when used as inputs for goods to be exported.</a:t>
            </a:r>
          </a:p>
          <a:p>
            <a:pPr algn="just">
              <a:lnSpc>
                <a:spcPct val="150000"/>
              </a:lnSpc>
            </a:pPr>
            <a:r>
              <a:rPr lang="en-US" dirty="0"/>
              <a:t>. This WTO compliant scheme ensures that exports are zero-rated and do not carry the burden of the specified taxes. Duty Drawback provides essential support to exporters.</a:t>
            </a:r>
          </a:p>
          <a:p>
            <a:pPr algn="just">
              <a:lnSpc>
                <a:spcPct val="150000"/>
              </a:lnSpc>
            </a:pPr>
            <a:r>
              <a:rPr lang="en-US" dirty="0"/>
              <a:t>The scheme comprises of three categories, i.e. </a:t>
            </a:r>
          </a:p>
          <a:p>
            <a:pPr lvl="1" algn="just">
              <a:lnSpc>
                <a:spcPct val="150000"/>
              </a:lnSpc>
            </a:pPr>
            <a:r>
              <a:rPr lang="en-US" dirty="0"/>
              <a:t>(a) All Industry Rate; </a:t>
            </a:r>
          </a:p>
          <a:p>
            <a:pPr lvl="1" algn="just">
              <a:lnSpc>
                <a:spcPct val="150000"/>
              </a:lnSpc>
            </a:pPr>
            <a:r>
              <a:rPr lang="en-US" dirty="0"/>
              <a:t>(b) Brand Rate; and </a:t>
            </a:r>
          </a:p>
          <a:p>
            <a:pPr lvl="1" algn="just">
              <a:lnSpc>
                <a:spcPct val="150000"/>
              </a:lnSpc>
            </a:pPr>
            <a:r>
              <a:rPr lang="en-US" dirty="0"/>
              <a:t>(c) Drawback on re-export of imported goods.</a:t>
            </a:r>
          </a:p>
          <a:p>
            <a:pPr algn="just">
              <a:lnSpc>
                <a:spcPct val="150000"/>
              </a:lnSpc>
            </a:pPr>
            <a:endParaRPr lang="en-IN" dirty="0"/>
          </a:p>
        </p:txBody>
      </p:sp>
    </p:spTree>
    <p:extLst>
      <p:ext uri="{BB962C8B-B14F-4D97-AF65-F5344CB8AC3E}">
        <p14:creationId xmlns:p14="http://schemas.microsoft.com/office/powerpoint/2010/main" val="699715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C7CA0-DFAD-A7E0-62F0-2EEB3B21121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213BE44-967B-5001-C394-EA785E7F4CF2}"/>
              </a:ext>
            </a:extLst>
          </p:cNvPr>
          <p:cNvSpPr>
            <a:spLocks noGrp="1"/>
          </p:cNvSpPr>
          <p:nvPr>
            <p:ph idx="1"/>
          </p:nvPr>
        </p:nvSpPr>
        <p:spPr/>
        <p:txBody>
          <a:bodyPr>
            <a:normAutofit/>
          </a:bodyPr>
          <a:lstStyle/>
          <a:p>
            <a:pPr algn="just">
              <a:lnSpc>
                <a:spcPct val="150000"/>
              </a:lnSpc>
            </a:pPr>
            <a:r>
              <a:rPr lang="en-US" sz="1600" b="0" i="0" dirty="0">
                <a:solidFill>
                  <a:srgbClr val="202124"/>
                </a:solidFill>
                <a:effectLst/>
                <a:latin typeface="+mj-lt"/>
              </a:rPr>
              <a:t>RoDTEP stands for the </a:t>
            </a:r>
            <a:r>
              <a:rPr lang="en-US" sz="1600" b="0" i="0" dirty="0">
                <a:solidFill>
                  <a:srgbClr val="040C28"/>
                </a:solidFill>
                <a:effectLst/>
                <a:latin typeface="+mj-lt"/>
              </a:rPr>
              <a:t>Remission of Duties or Taxes on Export Products Scheme</a:t>
            </a:r>
            <a:r>
              <a:rPr lang="en-US" sz="1600" b="0" i="0" dirty="0">
                <a:solidFill>
                  <a:srgbClr val="202124"/>
                </a:solidFill>
                <a:effectLst/>
                <a:latin typeface="+mj-lt"/>
              </a:rPr>
              <a:t>. </a:t>
            </a:r>
          </a:p>
          <a:p>
            <a:pPr algn="just">
              <a:lnSpc>
                <a:spcPct val="150000"/>
              </a:lnSpc>
            </a:pPr>
            <a:r>
              <a:rPr lang="en-US" sz="1600" b="0" i="0" dirty="0">
                <a:solidFill>
                  <a:srgbClr val="202124"/>
                </a:solidFill>
                <a:effectLst/>
                <a:latin typeface="+mj-lt"/>
              </a:rPr>
              <a:t>This scheme has been introduced by the Government of India by making amendments in the Foreign Trade Policy 2015-20 vide DGFT Notification No. 19/2015-20 dated 17.08. 2021.</a:t>
            </a:r>
          </a:p>
          <a:p>
            <a:pPr algn="just">
              <a:lnSpc>
                <a:spcPct val="150000"/>
              </a:lnSpc>
            </a:pPr>
            <a:r>
              <a:rPr lang="en-US" sz="1600" dirty="0">
                <a:latin typeface="+mj-lt"/>
              </a:rPr>
              <a:t>The scheme has been made effective for exports from 01.01.2021.</a:t>
            </a:r>
            <a:endParaRPr lang="en-US" sz="1600" dirty="0">
              <a:solidFill>
                <a:srgbClr val="202124"/>
              </a:solidFill>
              <a:latin typeface="+mj-lt"/>
            </a:endParaRPr>
          </a:p>
          <a:p>
            <a:pPr algn="just">
              <a:lnSpc>
                <a:spcPct val="150000"/>
              </a:lnSpc>
            </a:pPr>
            <a:r>
              <a:rPr lang="en-US" sz="1600" dirty="0">
                <a:latin typeface="+mj-lt"/>
              </a:rPr>
              <a:t>This scheme has been introduced with an objective to neutralize the taxes and duties suffered on exported goods which are otherwise not credited or remitted or refunded in any manner and remain embedded in the export goods. </a:t>
            </a:r>
          </a:p>
          <a:p>
            <a:pPr algn="just">
              <a:lnSpc>
                <a:spcPct val="150000"/>
              </a:lnSpc>
            </a:pPr>
            <a:r>
              <a:rPr lang="en-US" sz="1600" dirty="0">
                <a:latin typeface="+mj-lt"/>
              </a:rPr>
              <a:t>This scheme provides for rebate of all hidden Central, State, and Local duties/taxes/levies on the goods exported which have not been refunded under any other existing scheme.</a:t>
            </a:r>
          </a:p>
          <a:p>
            <a:pPr algn="just">
              <a:lnSpc>
                <a:spcPct val="150000"/>
              </a:lnSpc>
            </a:pPr>
            <a:r>
              <a:rPr lang="en-IN" sz="1600" dirty="0">
                <a:latin typeface="+mj-lt"/>
                <a:hlinkClick r:id="rId2">
                  <a:extLst>
                    <a:ext uri="{A12FA001-AC4F-418D-AE19-62706E023703}">
                      <ahyp:hlinkClr xmlns:ahyp="http://schemas.microsoft.com/office/drawing/2018/hyperlinkcolor" val="tx"/>
                    </a:ext>
                  </a:extLst>
                </a:hlinkClick>
              </a:rPr>
              <a:t>Merchandise Exports from India Scheme (MEIS) has been replaced by RoDTEP</a:t>
            </a:r>
          </a:p>
          <a:p>
            <a:pPr algn="just">
              <a:lnSpc>
                <a:spcPct val="150000"/>
              </a:lnSpc>
            </a:pPr>
            <a:endParaRPr lang="en-US" sz="1600" dirty="0">
              <a:latin typeface="+mj-lt"/>
            </a:endParaRPr>
          </a:p>
          <a:p>
            <a:pPr algn="just"/>
            <a:endParaRPr lang="en-IN" sz="1600" dirty="0">
              <a:latin typeface="+mj-lt"/>
            </a:endParaRPr>
          </a:p>
        </p:txBody>
      </p:sp>
    </p:spTree>
    <p:extLst>
      <p:ext uri="{BB962C8B-B14F-4D97-AF65-F5344CB8AC3E}">
        <p14:creationId xmlns:p14="http://schemas.microsoft.com/office/powerpoint/2010/main" val="17047963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31C1A-D9F3-2DF4-7CB0-3D2AADEED29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9F703DA-585E-280E-81CD-F08BE214A8B6}"/>
              </a:ext>
            </a:extLst>
          </p:cNvPr>
          <p:cNvSpPr>
            <a:spLocks noGrp="1"/>
          </p:cNvSpPr>
          <p:nvPr>
            <p:ph idx="1"/>
          </p:nvPr>
        </p:nvSpPr>
        <p:spPr/>
        <p:txBody>
          <a:bodyPr/>
          <a:lstStyle/>
          <a:p>
            <a:pPr algn="just">
              <a:lnSpc>
                <a:spcPct val="150000"/>
              </a:lnSpc>
            </a:pPr>
            <a:r>
              <a:rPr lang="en-US" dirty="0">
                <a:latin typeface="+mj-lt"/>
              </a:rPr>
              <a:t>This does not only include the direct cost incurred by the exporter but also the prior stage cumulative indirect taxes on goods. </a:t>
            </a:r>
          </a:p>
          <a:p>
            <a:pPr algn="just">
              <a:lnSpc>
                <a:spcPct val="150000"/>
              </a:lnSpc>
            </a:pPr>
            <a:r>
              <a:rPr lang="en-US" dirty="0">
                <a:latin typeface="+mj-lt"/>
              </a:rPr>
              <a:t>The scheme intends to compensate the duties/taxes/levies at the Central, State and Local level borne on the exported product including prior stage cumulative indirect taxes on goods and services used in the production and distribution of the exported product.</a:t>
            </a:r>
          </a:p>
          <a:p>
            <a:pPr algn="just"/>
            <a:r>
              <a:rPr lang="en-US" dirty="0">
                <a:latin typeface="+mj-lt"/>
              </a:rPr>
              <a:t> </a:t>
            </a:r>
            <a:endParaRPr lang="en-IN" dirty="0">
              <a:latin typeface="+mj-lt"/>
            </a:endParaRPr>
          </a:p>
        </p:txBody>
      </p:sp>
    </p:spTree>
    <p:extLst>
      <p:ext uri="{BB962C8B-B14F-4D97-AF65-F5344CB8AC3E}">
        <p14:creationId xmlns:p14="http://schemas.microsoft.com/office/powerpoint/2010/main" val="21157603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AB173-B1D6-A052-CCBE-38F2F5FFC9C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A3A5249-B5BE-B3D6-7970-1CE12D9D236C}"/>
              </a:ext>
            </a:extLst>
          </p:cNvPr>
          <p:cNvSpPr>
            <a:spLocks noGrp="1"/>
          </p:cNvSpPr>
          <p:nvPr>
            <p:ph idx="1"/>
          </p:nvPr>
        </p:nvSpPr>
        <p:spPr/>
        <p:txBody>
          <a:bodyPr>
            <a:normAutofit fontScale="92500" lnSpcReduction="20000"/>
          </a:bodyPr>
          <a:lstStyle/>
          <a:p>
            <a:pPr algn="just">
              <a:lnSpc>
                <a:spcPct val="150000"/>
              </a:lnSpc>
            </a:pPr>
            <a:r>
              <a:rPr lang="en-US" dirty="0">
                <a:latin typeface="+mj-lt"/>
              </a:rPr>
              <a:t>Illustrative taxes would be as follows:</a:t>
            </a:r>
          </a:p>
          <a:p>
            <a:pPr algn="just">
              <a:lnSpc>
                <a:spcPct val="150000"/>
              </a:lnSpc>
            </a:pPr>
            <a:r>
              <a:rPr lang="en-US" dirty="0">
                <a:latin typeface="+mj-lt"/>
              </a:rPr>
              <a:t>1. VAT and Excise duty on the fuel used in self-incurred transportation costs; on the fuel used in generation of electricity via power plants or DG Sets; on the fuel used in running of machineries/plant; </a:t>
            </a:r>
          </a:p>
          <a:p>
            <a:pPr algn="just">
              <a:lnSpc>
                <a:spcPct val="150000"/>
              </a:lnSpc>
            </a:pPr>
            <a:r>
              <a:rPr lang="en-US" dirty="0">
                <a:latin typeface="+mj-lt"/>
              </a:rPr>
              <a:t>2. Electricity duty on purchase of electricity; </a:t>
            </a:r>
          </a:p>
          <a:p>
            <a:pPr algn="just">
              <a:lnSpc>
                <a:spcPct val="150000"/>
              </a:lnSpc>
            </a:pPr>
            <a:r>
              <a:rPr lang="en-US" dirty="0">
                <a:latin typeface="+mj-lt"/>
              </a:rPr>
              <a:t>3. Mandi Tax/ Municipal Taxes/ Property Taxes; </a:t>
            </a:r>
          </a:p>
          <a:p>
            <a:pPr algn="just">
              <a:lnSpc>
                <a:spcPct val="150000"/>
              </a:lnSpc>
            </a:pPr>
            <a:r>
              <a:rPr lang="en-US" dirty="0">
                <a:latin typeface="+mj-lt"/>
              </a:rPr>
              <a:t>4. Stamp duty on export documents; </a:t>
            </a:r>
          </a:p>
          <a:p>
            <a:pPr algn="just">
              <a:lnSpc>
                <a:spcPct val="150000"/>
              </a:lnSpc>
            </a:pPr>
            <a:r>
              <a:rPr lang="en-US" dirty="0" err="1">
                <a:latin typeface="+mj-lt"/>
              </a:rPr>
              <a:t>Etc</a:t>
            </a:r>
            <a:r>
              <a:rPr lang="en-US" dirty="0">
                <a:latin typeface="+mj-lt"/>
              </a:rPr>
              <a:t>……</a:t>
            </a:r>
            <a:endParaRPr lang="en-IN" dirty="0">
              <a:latin typeface="+mj-lt"/>
            </a:endParaRPr>
          </a:p>
        </p:txBody>
      </p:sp>
    </p:spTree>
    <p:extLst>
      <p:ext uri="{BB962C8B-B14F-4D97-AF65-F5344CB8AC3E}">
        <p14:creationId xmlns:p14="http://schemas.microsoft.com/office/powerpoint/2010/main" val="8000127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FA740-D266-310F-CAED-4B7815D8AF8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2CA071B-9612-CCEE-958A-B78A27289484}"/>
              </a:ext>
            </a:extLst>
          </p:cNvPr>
          <p:cNvSpPr>
            <a:spLocks noGrp="1"/>
          </p:cNvSpPr>
          <p:nvPr>
            <p:ph idx="1"/>
          </p:nvPr>
        </p:nvSpPr>
        <p:spPr/>
        <p:txBody>
          <a:bodyPr/>
          <a:lstStyle/>
          <a:p>
            <a:pPr algn="just">
              <a:lnSpc>
                <a:spcPct val="150000"/>
              </a:lnSpc>
            </a:pPr>
            <a:r>
              <a:rPr lang="en-US" dirty="0">
                <a:latin typeface="+mj-lt"/>
              </a:rPr>
              <a:t>RoDTEP is a WTO compliant Scheme and follows the global principle that the taxes/duties should not be exported, they should be either exempted or remitted to exporters, to make the goods competitive in the global market. </a:t>
            </a:r>
          </a:p>
          <a:p>
            <a:pPr algn="just">
              <a:lnSpc>
                <a:spcPct val="150000"/>
              </a:lnSpc>
            </a:pPr>
            <a:r>
              <a:rPr lang="en-US" dirty="0">
                <a:latin typeface="+mj-lt"/>
              </a:rPr>
              <a:t>The RoDTEP Scheme will be administered by the Department of Revenue and its implementation will be done by the customs. </a:t>
            </a:r>
          </a:p>
          <a:p>
            <a:pPr algn="just">
              <a:lnSpc>
                <a:spcPct val="150000"/>
              </a:lnSpc>
            </a:pPr>
            <a:r>
              <a:rPr lang="en-US" dirty="0">
                <a:latin typeface="+mj-lt"/>
              </a:rPr>
              <a:t>RoDTEP has been made effective for exports from 1st January 2021</a:t>
            </a:r>
            <a:endParaRPr lang="en-IN" dirty="0">
              <a:latin typeface="+mj-lt"/>
            </a:endParaRPr>
          </a:p>
        </p:txBody>
      </p:sp>
    </p:spTree>
    <p:extLst>
      <p:ext uri="{BB962C8B-B14F-4D97-AF65-F5344CB8AC3E}">
        <p14:creationId xmlns:p14="http://schemas.microsoft.com/office/powerpoint/2010/main" val="2861595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20735-8B05-BED0-C718-459C4B4293FF}"/>
              </a:ext>
            </a:extLst>
          </p:cNvPr>
          <p:cNvSpPr>
            <a:spLocks noGrp="1"/>
          </p:cNvSpPr>
          <p:nvPr>
            <p:ph type="title"/>
          </p:nvPr>
        </p:nvSpPr>
        <p:spPr/>
        <p:txBody>
          <a:bodyPr/>
          <a:lstStyle/>
          <a:p>
            <a:r>
              <a:rPr lang="en-US" dirty="0"/>
              <a:t>OBJECTIVE OF THE RoDTEP SCHEME:</a:t>
            </a:r>
            <a:endParaRPr lang="en-IN" dirty="0"/>
          </a:p>
        </p:txBody>
      </p:sp>
      <p:sp>
        <p:nvSpPr>
          <p:cNvPr id="3" name="Content Placeholder 2">
            <a:extLst>
              <a:ext uri="{FF2B5EF4-FFF2-40B4-BE49-F238E27FC236}">
                <a16:creationId xmlns:a16="http://schemas.microsoft.com/office/drawing/2014/main" id="{602E75EA-78ED-B2B9-7B6D-43188EA44546}"/>
              </a:ext>
            </a:extLst>
          </p:cNvPr>
          <p:cNvSpPr>
            <a:spLocks noGrp="1"/>
          </p:cNvSpPr>
          <p:nvPr>
            <p:ph idx="1"/>
          </p:nvPr>
        </p:nvSpPr>
        <p:spPr/>
        <p:txBody>
          <a:bodyPr>
            <a:normAutofit fontScale="77500" lnSpcReduction="20000"/>
          </a:bodyPr>
          <a:lstStyle/>
          <a:p>
            <a:pPr>
              <a:lnSpc>
                <a:spcPct val="160000"/>
              </a:lnSpc>
            </a:pPr>
            <a:r>
              <a:rPr lang="en-US" dirty="0">
                <a:latin typeface="+mj-lt"/>
              </a:rPr>
              <a:t>Para 4.54 of the Foreign Trade Policy (Inserted vide DGFT Notification No. 19/2015-20 dated 17.08.2021) deals with the objective of the scheme. </a:t>
            </a:r>
          </a:p>
          <a:p>
            <a:pPr>
              <a:lnSpc>
                <a:spcPct val="160000"/>
              </a:lnSpc>
            </a:pPr>
            <a:r>
              <a:rPr lang="en-US" dirty="0">
                <a:latin typeface="+mj-lt"/>
              </a:rPr>
              <a:t>As per Para 4.54 of the FTP, the RoDTEP Scheme’s objective is to refund, currently un-refunded: </a:t>
            </a:r>
          </a:p>
          <a:p>
            <a:pPr>
              <a:lnSpc>
                <a:spcPct val="160000"/>
              </a:lnSpc>
            </a:pPr>
            <a:r>
              <a:rPr lang="en-US" dirty="0">
                <a:latin typeface="+mj-lt"/>
              </a:rPr>
              <a:t>a. Duties/taxes/levies, at the Central, State and local level, borne on the exported product, including prior stage cumulative indirect taxes on goods and services used in the production of the exported product; and </a:t>
            </a:r>
          </a:p>
          <a:p>
            <a:pPr>
              <a:lnSpc>
                <a:spcPct val="160000"/>
              </a:lnSpc>
            </a:pPr>
            <a:r>
              <a:rPr lang="en-US" dirty="0">
                <a:latin typeface="+mj-lt"/>
              </a:rPr>
              <a:t>b. Such indirect Duties/ taxes/levies in respect of distribution of exported product.</a:t>
            </a:r>
          </a:p>
          <a:p>
            <a:pPr>
              <a:lnSpc>
                <a:spcPct val="160000"/>
              </a:lnSpc>
            </a:pPr>
            <a:r>
              <a:rPr lang="en-US" dirty="0">
                <a:latin typeface="+mj-lt"/>
              </a:rPr>
              <a:t> The rebate under the Scheme shall not be available in respect of duties and taxes already exempted or remitted or credited.</a:t>
            </a:r>
            <a:endParaRPr lang="en-IN" dirty="0">
              <a:latin typeface="+mj-lt"/>
            </a:endParaRPr>
          </a:p>
        </p:txBody>
      </p:sp>
    </p:spTree>
    <p:extLst>
      <p:ext uri="{BB962C8B-B14F-4D97-AF65-F5344CB8AC3E}">
        <p14:creationId xmlns:p14="http://schemas.microsoft.com/office/powerpoint/2010/main" val="35728594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B98A9-574F-DD9E-78A6-0EE98C55F3CE}"/>
              </a:ext>
            </a:extLst>
          </p:cNvPr>
          <p:cNvSpPr>
            <a:spLocks noGrp="1"/>
          </p:cNvSpPr>
          <p:nvPr>
            <p:ph type="title"/>
          </p:nvPr>
        </p:nvSpPr>
        <p:spPr>
          <a:xfrm>
            <a:off x="609600" y="704088"/>
            <a:ext cx="10972800" cy="581248"/>
          </a:xfrm>
        </p:spPr>
        <p:txBody>
          <a:bodyPr>
            <a:normAutofit fontScale="90000"/>
          </a:bodyPr>
          <a:lstStyle/>
          <a:p>
            <a:r>
              <a:rPr lang="en-US" dirty="0"/>
              <a:t>OPERATING PRINCIPLES OF RoDTEP SCHEME</a:t>
            </a:r>
            <a:endParaRPr lang="en-IN" dirty="0"/>
          </a:p>
        </p:txBody>
      </p:sp>
      <p:sp>
        <p:nvSpPr>
          <p:cNvPr id="3" name="Content Placeholder 2">
            <a:extLst>
              <a:ext uri="{FF2B5EF4-FFF2-40B4-BE49-F238E27FC236}">
                <a16:creationId xmlns:a16="http://schemas.microsoft.com/office/drawing/2014/main" id="{C7BB46F0-4177-AD92-C385-F823A05E3988}"/>
              </a:ext>
            </a:extLst>
          </p:cNvPr>
          <p:cNvSpPr>
            <a:spLocks noGrp="1"/>
          </p:cNvSpPr>
          <p:nvPr>
            <p:ph idx="1"/>
          </p:nvPr>
        </p:nvSpPr>
        <p:spPr>
          <a:xfrm>
            <a:off x="609600" y="1285336"/>
            <a:ext cx="10972800" cy="5039264"/>
          </a:xfrm>
        </p:spPr>
        <p:txBody>
          <a:bodyPr>
            <a:normAutofit fontScale="62500" lnSpcReduction="20000"/>
          </a:bodyPr>
          <a:lstStyle/>
          <a:p>
            <a:pPr algn="just">
              <a:lnSpc>
                <a:spcPct val="150000"/>
              </a:lnSpc>
            </a:pPr>
            <a:r>
              <a:rPr lang="en-US" dirty="0">
                <a:latin typeface="+mj-lt"/>
              </a:rPr>
              <a:t>The operating principles of the scheme has been envisaged under Para 4.54 of the Foreign Trade Policy (inserted vide DGFT Notification No. 19/2015-20 dated 17.08.2021) which are as follows:</a:t>
            </a:r>
          </a:p>
          <a:p>
            <a:pPr algn="just">
              <a:lnSpc>
                <a:spcPct val="150000"/>
              </a:lnSpc>
            </a:pPr>
            <a:r>
              <a:rPr lang="en-US" dirty="0">
                <a:latin typeface="+mj-lt"/>
              </a:rPr>
              <a:t>I. The determination of ceiling rates under the Scheme will be done by a Committee in the Department of Revenue/Drawback Division with suitable representation of the </a:t>
            </a:r>
            <a:r>
              <a:rPr lang="en-US" dirty="0" err="1">
                <a:latin typeface="+mj-lt"/>
              </a:rPr>
              <a:t>DoC</a:t>
            </a:r>
            <a:r>
              <a:rPr lang="en-US" dirty="0">
                <a:latin typeface="+mj-lt"/>
              </a:rPr>
              <a:t>/DGFT, line ministries and experts, on the sectors prioritized by Department of Commerce and Department of Revenue. </a:t>
            </a:r>
          </a:p>
          <a:p>
            <a:pPr algn="just">
              <a:lnSpc>
                <a:spcPct val="150000"/>
              </a:lnSpc>
            </a:pPr>
            <a:r>
              <a:rPr lang="en-US" dirty="0">
                <a:latin typeface="+mj-lt"/>
              </a:rPr>
              <a:t>II. The overall budget/outlay for the RoDTEP Scheme would be finalized by the Ministry of Finance in consultation with Department of Commerce (</a:t>
            </a:r>
            <a:r>
              <a:rPr lang="en-US" dirty="0" err="1">
                <a:latin typeface="+mj-lt"/>
              </a:rPr>
              <a:t>DoC</a:t>
            </a:r>
            <a:r>
              <a:rPr lang="en-US" dirty="0">
                <a:latin typeface="+mj-lt"/>
              </a:rPr>
              <a:t>), taking into account all relevant factors</a:t>
            </a:r>
          </a:p>
          <a:p>
            <a:pPr algn="just">
              <a:lnSpc>
                <a:spcPct val="150000"/>
              </a:lnSpc>
            </a:pPr>
            <a:r>
              <a:rPr lang="en-US" dirty="0">
                <a:latin typeface="+mj-lt"/>
              </a:rPr>
              <a:t>III. The Scheme will operate in a Budgetary framework for each financial year and necessary calibrations and revisions shall be made to the Scheme benefits, as and when required, so that the projected remissions for each financial year are managed within the approved Budget of the Scheme. No provision for remission of arrears or contingent liabilities is permissible under the Scheme to be carried over to the next financial year.</a:t>
            </a:r>
          </a:p>
          <a:p>
            <a:pPr algn="just">
              <a:lnSpc>
                <a:spcPct val="150000"/>
              </a:lnSpc>
            </a:pPr>
            <a:r>
              <a:rPr lang="en-US" dirty="0">
                <a:latin typeface="+mj-lt"/>
              </a:rPr>
              <a:t>IV. The sequence of introduction of the Scheme across sectors, prioritization of the sectors to be covered, degree of benefit to be given on various items within the rates set by the Committee and within a ceiling as may be prescribed, on the per item/total overall benefit amount permissible, within the overall budget/ outlay finalized, will be decided and notified by the Department of Commerce (</a:t>
            </a:r>
            <a:r>
              <a:rPr lang="en-US" dirty="0" err="1">
                <a:latin typeface="+mj-lt"/>
              </a:rPr>
              <a:t>DoC</a:t>
            </a:r>
            <a:r>
              <a:rPr lang="en-US" dirty="0">
                <a:latin typeface="+mj-lt"/>
              </a:rPr>
              <a:t>) in consultation with Department of Revenue.</a:t>
            </a:r>
            <a:endParaRPr lang="en-IN" dirty="0">
              <a:latin typeface="+mj-lt"/>
            </a:endParaRPr>
          </a:p>
        </p:txBody>
      </p:sp>
    </p:spTree>
    <p:extLst>
      <p:ext uri="{BB962C8B-B14F-4D97-AF65-F5344CB8AC3E}">
        <p14:creationId xmlns:p14="http://schemas.microsoft.com/office/powerpoint/2010/main" val="9555031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40638-464A-4941-6407-A55277F8A746}"/>
              </a:ext>
            </a:extLst>
          </p:cNvPr>
          <p:cNvSpPr>
            <a:spLocks noGrp="1"/>
          </p:cNvSpPr>
          <p:nvPr>
            <p:ph type="title"/>
          </p:nvPr>
        </p:nvSpPr>
        <p:spPr/>
        <p:txBody>
          <a:bodyPr>
            <a:normAutofit fontScale="90000"/>
          </a:bodyPr>
          <a:lstStyle/>
          <a:p>
            <a:br>
              <a:rPr lang="en-US" b="1" i="0" dirty="0">
                <a:solidFill>
                  <a:srgbClr val="314259"/>
                </a:solidFill>
                <a:effectLst/>
                <a:latin typeface="Gilroy"/>
              </a:rPr>
            </a:br>
            <a:r>
              <a:rPr lang="en-US" sz="3100" b="1" i="0" dirty="0">
                <a:solidFill>
                  <a:srgbClr val="314259"/>
                </a:solidFill>
                <a:effectLst/>
                <a:latin typeface="Gilroy"/>
              </a:rPr>
              <a:t>Eligibility  to obtain benefits of the RoDTEP scheme</a:t>
            </a:r>
            <a:endParaRPr lang="en-IN" sz="3100" dirty="0"/>
          </a:p>
        </p:txBody>
      </p:sp>
      <p:sp>
        <p:nvSpPr>
          <p:cNvPr id="3" name="Content Placeholder 2">
            <a:extLst>
              <a:ext uri="{FF2B5EF4-FFF2-40B4-BE49-F238E27FC236}">
                <a16:creationId xmlns:a16="http://schemas.microsoft.com/office/drawing/2014/main" id="{E7DCA162-1770-B165-0760-6A28C6C2081B}"/>
              </a:ext>
            </a:extLst>
          </p:cNvPr>
          <p:cNvSpPr>
            <a:spLocks noGrp="1"/>
          </p:cNvSpPr>
          <p:nvPr>
            <p:ph idx="1"/>
          </p:nvPr>
        </p:nvSpPr>
        <p:spPr/>
        <p:txBody>
          <a:bodyPr>
            <a:normAutofit fontScale="62500" lnSpcReduction="20000"/>
          </a:bodyPr>
          <a:lstStyle/>
          <a:p>
            <a:pPr algn="just">
              <a:lnSpc>
                <a:spcPct val="170000"/>
              </a:lnSpc>
              <a:buFont typeface="Arial" panose="020B0604020202020204" pitchFamily="34" charset="0"/>
              <a:buChar char="•"/>
            </a:pPr>
            <a:r>
              <a:rPr lang="en-US" b="0" i="0" dirty="0">
                <a:solidFill>
                  <a:srgbClr val="314259"/>
                </a:solidFill>
                <a:effectLst/>
                <a:latin typeface="Gilroy"/>
              </a:rPr>
              <a:t>All sectors, including the textiles sector, may enjoy the benefits of the RoDTEP Scheme. Labor-intensive sectors that enjoy benefits under the MEIS Scheme will be given a priority.</a:t>
            </a:r>
          </a:p>
          <a:p>
            <a:pPr algn="just">
              <a:lnSpc>
                <a:spcPct val="170000"/>
              </a:lnSpc>
              <a:buFont typeface="Arial" panose="020B0604020202020204" pitchFamily="34" charset="0"/>
              <a:buChar char="•"/>
            </a:pPr>
            <a:r>
              <a:rPr lang="en-US" b="0" i="0" dirty="0">
                <a:solidFill>
                  <a:srgbClr val="314259"/>
                </a:solidFill>
                <a:effectLst/>
                <a:latin typeface="Gilroy"/>
              </a:rPr>
              <a:t>Manufacturer exporters and merchant exporters (traders) are both eligible for the benefits of this scheme.</a:t>
            </a:r>
          </a:p>
          <a:p>
            <a:pPr algn="just">
              <a:lnSpc>
                <a:spcPct val="170000"/>
              </a:lnSpc>
              <a:buFont typeface="Arial" panose="020B0604020202020204" pitchFamily="34" charset="0"/>
              <a:buChar char="•"/>
            </a:pPr>
            <a:r>
              <a:rPr lang="en-US" b="0" i="0" dirty="0">
                <a:solidFill>
                  <a:srgbClr val="314259"/>
                </a:solidFill>
                <a:effectLst/>
                <a:latin typeface="Gilroy"/>
              </a:rPr>
              <a:t>There is no particular turnover threshold to claim the RoDTEP.</a:t>
            </a:r>
          </a:p>
          <a:p>
            <a:pPr algn="just">
              <a:lnSpc>
                <a:spcPct val="170000"/>
              </a:lnSpc>
              <a:buFont typeface="Arial" panose="020B0604020202020204" pitchFamily="34" charset="0"/>
              <a:buChar char="•"/>
            </a:pPr>
            <a:r>
              <a:rPr lang="en-US" b="0" i="0" dirty="0">
                <a:solidFill>
                  <a:srgbClr val="314259"/>
                </a:solidFill>
                <a:effectLst/>
                <a:latin typeface="Gilroy"/>
              </a:rPr>
              <a:t>Re-exported products are not eligible under this scheme.</a:t>
            </a:r>
          </a:p>
          <a:p>
            <a:pPr algn="just">
              <a:lnSpc>
                <a:spcPct val="170000"/>
              </a:lnSpc>
              <a:buFont typeface="Arial" panose="020B0604020202020204" pitchFamily="34" charset="0"/>
              <a:buChar char="•"/>
            </a:pPr>
            <a:r>
              <a:rPr lang="en-US" b="0" i="0" dirty="0">
                <a:solidFill>
                  <a:srgbClr val="314259"/>
                </a:solidFill>
                <a:effectLst/>
                <a:latin typeface="Gilroy"/>
              </a:rPr>
              <a:t>To be eligible to avail the benefits of this scheme, the exported products need to have the </a:t>
            </a:r>
            <a:r>
              <a:rPr lang="en-US" b="1" i="0" dirty="0">
                <a:solidFill>
                  <a:srgbClr val="314259"/>
                </a:solidFill>
                <a:effectLst/>
                <a:latin typeface="Gilroy"/>
              </a:rPr>
              <a:t>country of origin as India.</a:t>
            </a:r>
          </a:p>
          <a:p>
            <a:pPr algn="just">
              <a:lnSpc>
                <a:spcPct val="170000"/>
              </a:lnSpc>
              <a:buFont typeface="Arial" panose="020B0604020202020204" pitchFamily="34" charset="0"/>
              <a:buChar char="•"/>
            </a:pPr>
            <a:r>
              <a:rPr lang="en-US" b="0" i="0" dirty="0">
                <a:solidFill>
                  <a:srgbClr val="314259"/>
                </a:solidFill>
                <a:effectLst/>
                <a:latin typeface="Gilroy"/>
              </a:rPr>
              <a:t>Special Economic Zone Units and Export Oriented Units are also eligible to claim the benefits under this scheme.</a:t>
            </a:r>
          </a:p>
          <a:p>
            <a:pPr algn="just">
              <a:lnSpc>
                <a:spcPct val="170000"/>
              </a:lnSpc>
              <a:buFont typeface="Arial" panose="020B0604020202020204" pitchFamily="34" charset="0"/>
              <a:buChar char="•"/>
            </a:pPr>
            <a:r>
              <a:rPr lang="en-US" b="0" i="0" dirty="0">
                <a:solidFill>
                  <a:srgbClr val="314259"/>
                </a:solidFill>
                <a:effectLst/>
                <a:latin typeface="Gilroy"/>
              </a:rPr>
              <a:t>Where goods have been exported via courier through e-commerce platforms, RoDTEP scheme applies to them as well.</a:t>
            </a:r>
          </a:p>
          <a:p>
            <a:pPr algn="just">
              <a:lnSpc>
                <a:spcPct val="170000"/>
              </a:lnSpc>
            </a:pPr>
            <a:endParaRPr lang="en-IN" dirty="0"/>
          </a:p>
        </p:txBody>
      </p:sp>
    </p:spTree>
    <p:extLst>
      <p:ext uri="{BB962C8B-B14F-4D97-AF65-F5344CB8AC3E}">
        <p14:creationId xmlns:p14="http://schemas.microsoft.com/office/powerpoint/2010/main" val="22404912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225DF-77C1-146C-0207-D1328F7105BF}"/>
              </a:ext>
            </a:extLst>
          </p:cNvPr>
          <p:cNvSpPr>
            <a:spLocks noGrp="1"/>
          </p:cNvSpPr>
          <p:nvPr>
            <p:ph type="title"/>
          </p:nvPr>
        </p:nvSpPr>
        <p:spPr>
          <a:xfrm>
            <a:off x="609600" y="704088"/>
            <a:ext cx="10972800" cy="572621"/>
          </a:xfrm>
        </p:spPr>
        <p:txBody>
          <a:bodyPr>
            <a:normAutofit fontScale="90000"/>
          </a:bodyPr>
          <a:lstStyle/>
          <a:p>
            <a:br>
              <a:rPr lang="en-US" b="1" i="0" dirty="0">
                <a:solidFill>
                  <a:srgbClr val="314259"/>
                </a:solidFill>
                <a:effectLst/>
                <a:latin typeface="Gilroy"/>
              </a:rPr>
            </a:br>
            <a:r>
              <a:rPr lang="en-US" b="1" i="0" dirty="0">
                <a:solidFill>
                  <a:srgbClr val="314259"/>
                </a:solidFill>
                <a:effectLst/>
                <a:latin typeface="Gilroy"/>
              </a:rPr>
              <a:t>Availing benefits under RoDTEP Scheme</a:t>
            </a:r>
            <a:endParaRPr lang="en-IN" dirty="0"/>
          </a:p>
        </p:txBody>
      </p:sp>
      <p:sp>
        <p:nvSpPr>
          <p:cNvPr id="3" name="Content Placeholder 2">
            <a:extLst>
              <a:ext uri="{FF2B5EF4-FFF2-40B4-BE49-F238E27FC236}">
                <a16:creationId xmlns:a16="http://schemas.microsoft.com/office/drawing/2014/main" id="{CBF2D91A-1DF9-BCB4-0078-6B297B00F0DE}"/>
              </a:ext>
            </a:extLst>
          </p:cNvPr>
          <p:cNvSpPr>
            <a:spLocks noGrp="1"/>
          </p:cNvSpPr>
          <p:nvPr>
            <p:ph idx="1"/>
          </p:nvPr>
        </p:nvSpPr>
        <p:spPr>
          <a:xfrm>
            <a:off x="609600" y="1380226"/>
            <a:ext cx="10972800" cy="4944374"/>
          </a:xfrm>
        </p:spPr>
        <p:txBody>
          <a:bodyPr>
            <a:normAutofit fontScale="47500" lnSpcReduction="20000"/>
          </a:bodyPr>
          <a:lstStyle/>
          <a:p>
            <a:pPr algn="just">
              <a:lnSpc>
                <a:spcPct val="170000"/>
              </a:lnSpc>
            </a:pPr>
            <a:r>
              <a:rPr lang="en-US" b="0" i="0" dirty="0">
                <a:solidFill>
                  <a:srgbClr val="314259"/>
                </a:solidFill>
                <a:effectLst/>
                <a:latin typeface="Gilroy"/>
              </a:rPr>
              <a:t>The </a:t>
            </a:r>
            <a:r>
              <a:rPr lang="en-US" dirty="0">
                <a:solidFill>
                  <a:srgbClr val="314259"/>
                </a:solidFill>
                <a:latin typeface="Gilroy"/>
              </a:rPr>
              <a:t>ICEGATE portal</a:t>
            </a:r>
            <a:r>
              <a:rPr lang="en-US" b="0" i="0" dirty="0">
                <a:solidFill>
                  <a:srgbClr val="314259"/>
                </a:solidFill>
                <a:effectLst/>
                <a:latin typeface="Gilroy"/>
              </a:rPr>
              <a:t> (Indian Customs Electronic Gateway) will contain the details regarding the credits availed by the exporter. At the port, the exporter must indicate in the shipping bill the details regarding the claim of the RoDTEP benefit with regard to a particular item of export and generate a credit scrip for it. These credit scrips are then used to pay basic customs duties, claim rebates or can be transferred to other importers, as the case may be.</a:t>
            </a:r>
          </a:p>
          <a:p>
            <a:pPr algn="just">
              <a:lnSpc>
                <a:spcPct val="170000"/>
              </a:lnSpc>
            </a:pPr>
            <a:r>
              <a:rPr lang="en-US" b="0" i="0" dirty="0">
                <a:solidFill>
                  <a:srgbClr val="314259"/>
                </a:solidFill>
                <a:effectLst/>
                <a:latin typeface="Gilroy"/>
              </a:rPr>
              <a:t>The process for the generation and claiming of scrips under the RoDTEP scheme are as follows-</a:t>
            </a:r>
          </a:p>
          <a:p>
            <a:pPr algn="just">
              <a:lnSpc>
                <a:spcPct val="170000"/>
              </a:lnSpc>
              <a:buFont typeface="Arial" panose="020B0604020202020204" pitchFamily="34" charset="0"/>
              <a:buChar char="•"/>
            </a:pPr>
            <a:r>
              <a:rPr lang="en-US" b="0" i="0" dirty="0">
                <a:solidFill>
                  <a:srgbClr val="314259"/>
                </a:solidFill>
                <a:effectLst/>
                <a:latin typeface="Gilroy"/>
              </a:rPr>
              <a:t>The exporter should make a declaration of the claim for RoDTEP in the shipping bill.</a:t>
            </a:r>
          </a:p>
          <a:p>
            <a:pPr algn="just">
              <a:lnSpc>
                <a:spcPct val="170000"/>
              </a:lnSpc>
              <a:buFont typeface="Arial" panose="020B0604020202020204" pitchFamily="34" charset="0"/>
              <a:buChar char="•"/>
            </a:pPr>
            <a:r>
              <a:rPr lang="en-US" b="0" i="0" dirty="0">
                <a:solidFill>
                  <a:srgbClr val="314259"/>
                </a:solidFill>
                <a:effectLst/>
                <a:latin typeface="Gilroy"/>
              </a:rPr>
              <a:t>Once the Export General Manifest (EGM) is filed, the claim will be processed by the Customs.</a:t>
            </a:r>
          </a:p>
          <a:p>
            <a:pPr algn="just">
              <a:lnSpc>
                <a:spcPct val="170000"/>
              </a:lnSpc>
              <a:buFont typeface="Arial" panose="020B0604020202020204" pitchFamily="34" charset="0"/>
              <a:buChar char="•"/>
            </a:pPr>
            <a:r>
              <a:rPr lang="en-US" b="0" i="0" dirty="0">
                <a:solidFill>
                  <a:srgbClr val="314259"/>
                </a:solidFill>
                <a:effectLst/>
                <a:latin typeface="Gilroy"/>
              </a:rPr>
              <a:t>After processing the claim, a scroll with all individual Shipping Bills for the admissible amount will be generated and available in the users account at ICEGATE portal.</a:t>
            </a:r>
          </a:p>
          <a:p>
            <a:pPr algn="just">
              <a:lnSpc>
                <a:spcPct val="170000"/>
              </a:lnSpc>
              <a:buFont typeface="Arial" panose="020B0604020202020204" pitchFamily="34" charset="0"/>
              <a:buChar char="•"/>
            </a:pPr>
            <a:r>
              <a:rPr lang="en-US" b="0" i="0" dirty="0">
                <a:solidFill>
                  <a:srgbClr val="314259"/>
                </a:solidFill>
                <a:effectLst/>
                <a:latin typeface="Gilroy"/>
              </a:rPr>
              <a:t>The exporter should log in to the ICEGATE portal and create a RoDTEP credit ledger account.</a:t>
            </a:r>
          </a:p>
          <a:p>
            <a:pPr algn="just">
              <a:lnSpc>
                <a:spcPct val="170000"/>
              </a:lnSpc>
              <a:buFont typeface="Arial" panose="020B0604020202020204" pitchFamily="34" charset="0"/>
              <a:buChar char="•"/>
            </a:pPr>
            <a:r>
              <a:rPr lang="en-US" b="0" i="0" dirty="0">
                <a:solidFill>
                  <a:srgbClr val="314259"/>
                </a:solidFill>
                <a:effectLst/>
                <a:latin typeface="Gilroy"/>
              </a:rPr>
              <a:t>After the RoDTEP credit ledger account is created, the exporters can log in to their accounts and generate scrips by selecting the relevant shipping bills.</a:t>
            </a:r>
          </a:p>
          <a:p>
            <a:pPr algn="just">
              <a:lnSpc>
                <a:spcPct val="170000"/>
              </a:lnSpc>
              <a:buFont typeface="Arial" panose="020B0604020202020204" pitchFamily="34" charset="0"/>
              <a:buChar char="•"/>
            </a:pPr>
            <a:r>
              <a:rPr lang="en-US" b="0" i="0" dirty="0">
                <a:solidFill>
                  <a:srgbClr val="314259"/>
                </a:solidFill>
                <a:effectLst/>
                <a:latin typeface="Gilroy"/>
              </a:rPr>
              <a:t>Once, the scrips are generated, the refund will be credited and reflected in the exporter’s ledger account and will be available for </a:t>
            </a:r>
            <a:r>
              <a:rPr lang="en-US" b="0" i="0" dirty="0" err="1">
                <a:solidFill>
                  <a:srgbClr val="314259"/>
                </a:solidFill>
                <a:effectLst/>
                <a:latin typeface="Gilroy"/>
              </a:rPr>
              <a:t>utilisation</a:t>
            </a:r>
            <a:r>
              <a:rPr lang="en-US" b="0" i="0" dirty="0">
                <a:solidFill>
                  <a:srgbClr val="314259"/>
                </a:solidFill>
                <a:effectLst/>
                <a:latin typeface="Gilroy"/>
              </a:rPr>
              <a:t> in payment of the eligible duties and during imports or for transfer to any other importers.</a:t>
            </a:r>
          </a:p>
          <a:p>
            <a:pPr algn="just">
              <a:lnSpc>
                <a:spcPct val="170000"/>
              </a:lnSpc>
              <a:buFont typeface="Arial" panose="020B0604020202020204" pitchFamily="34" charset="0"/>
              <a:buChar char="•"/>
            </a:pPr>
            <a:r>
              <a:rPr lang="en-US" b="0" i="0" dirty="0">
                <a:solidFill>
                  <a:srgbClr val="314259"/>
                </a:solidFill>
                <a:effectLst/>
                <a:latin typeface="Gilroy"/>
              </a:rPr>
              <a:t>The Appendix 4 R of Handbook of Procedures can be accessed to check the rates</a:t>
            </a:r>
          </a:p>
          <a:p>
            <a:pPr algn="just">
              <a:lnSpc>
                <a:spcPct val="170000"/>
              </a:lnSpc>
            </a:pPr>
            <a:endParaRPr lang="en-IN" dirty="0"/>
          </a:p>
        </p:txBody>
      </p:sp>
    </p:spTree>
    <p:extLst>
      <p:ext uri="{BB962C8B-B14F-4D97-AF65-F5344CB8AC3E}">
        <p14:creationId xmlns:p14="http://schemas.microsoft.com/office/powerpoint/2010/main" val="28576800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BFBD6-243A-8E9A-489D-7E49DC6A50D1}"/>
              </a:ext>
            </a:extLst>
          </p:cNvPr>
          <p:cNvSpPr>
            <a:spLocks noGrp="1"/>
          </p:cNvSpPr>
          <p:nvPr>
            <p:ph type="title"/>
          </p:nvPr>
        </p:nvSpPr>
        <p:spPr/>
        <p:txBody>
          <a:bodyPr>
            <a:normAutofit/>
          </a:bodyPr>
          <a:lstStyle/>
          <a:p>
            <a:r>
              <a:rPr lang="en-US" sz="3200" dirty="0"/>
              <a:t>Ineligible categories under the Scheme for claiming benefit</a:t>
            </a:r>
            <a:endParaRPr lang="en-IN" sz="3200" dirty="0"/>
          </a:p>
        </p:txBody>
      </p:sp>
      <p:sp>
        <p:nvSpPr>
          <p:cNvPr id="3" name="Content Placeholder 2">
            <a:extLst>
              <a:ext uri="{FF2B5EF4-FFF2-40B4-BE49-F238E27FC236}">
                <a16:creationId xmlns:a16="http://schemas.microsoft.com/office/drawing/2014/main" id="{20BC1745-C8F0-C12C-CB09-A3618E072B0C}"/>
              </a:ext>
            </a:extLst>
          </p:cNvPr>
          <p:cNvSpPr>
            <a:spLocks noGrp="1"/>
          </p:cNvSpPr>
          <p:nvPr>
            <p:ph idx="1"/>
          </p:nvPr>
        </p:nvSpPr>
        <p:spPr/>
        <p:txBody>
          <a:bodyPr>
            <a:normAutofit fontScale="70000" lnSpcReduction="20000"/>
          </a:bodyPr>
          <a:lstStyle/>
          <a:p>
            <a:pPr algn="just">
              <a:lnSpc>
                <a:spcPct val="170000"/>
              </a:lnSpc>
            </a:pPr>
            <a:r>
              <a:rPr lang="en-US" dirty="0"/>
              <a:t>i. Exports of imported goods as per para 2.46 of FTP i.e. Import for Export; </a:t>
            </a:r>
          </a:p>
          <a:p>
            <a:pPr algn="just">
              <a:lnSpc>
                <a:spcPct val="170000"/>
              </a:lnSpc>
            </a:pPr>
            <a:r>
              <a:rPr lang="en-US" dirty="0"/>
              <a:t>ii. Exports through trans-shipments, meaning thereby exports originating in third country but trans-shipped through India; </a:t>
            </a:r>
          </a:p>
          <a:p>
            <a:pPr algn="just">
              <a:lnSpc>
                <a:spcPct val="170000"/>
              </a:lnSpc>
            </a:pPr>
            <a:r>
              <a:rPr lang="en-US" dirty="0"/>
              <a:t>iii. Export products which are subject to minimum export price or export duty; </a:t>
            </a:r>
          </a:p>
          <a:p>
            <a:pPr algn="just">
              <a:lnSpc>
                <a:spcPct val="170000"/>
              </a:lnSpc>
            </a:pPr>
            <a:r>
              <a:rPr lang="en-US" dirty="0"/>
              <a:t>iv. Products which are restricted for exports under Schedule-2 of Export Policy in ITC (HS); </a:t>
            </a:r>
          </a:p>
          <a:p>
            <a:pPr algn="just">
              <a:lnSpc>
                <a:spcPct val="170000"/>
              </a:lnSpc>
            </a:pPr>
            <a:r>
              <a:rPr lang="en-US" dirty="0"/>
              <a:t>v. Products which are prohibited for exports under Schedule-2 of Export Policy in ITC (HS); </a:t>
            </a:r>
          </a:p>
          <a:p>
            <a:pPr algn="just">
              <a:lnSpc>
                <a:spcPct val="170000"/>
              </a:lnSpc>
            </a:pPr>
            <a:r>
              <a:rPr lang="en-US" dirty="0"/>
              <a:t>vi. Deemed Exports;</a:t>
            </a:r>
          </a:p>
          <a:p>
            <a:pPr algn="just">
              <a:lnSpc>
                <a:spcPct val="170000"/>
              </a:lnSpc>
            </a:pPr>
            <a:r>
              <a:rPr lang="en-US" dirty="0"/>
              <a:t> vii. Supplies of products manufactured by DTA units to SEZ/FTWZ units; </a:t>
            </a:r>
          </a:p>
          <a:p>
            <a:pPr algn="just">
              <a:lnSpc>
                <a:spcPct val="170000"/>
              </a:lnSpc>
            </a:pPr>
            <a:r>
              <a:rPr lang="en-US" dirty="0"/>
              <a:t>viii. Products manufactured in EHTP and BTP;</a:t>
            </a:r>
          </a:p>
          <a:p>
            <a:pPr algn="just">
              <a:lnSpc>
                <a:spcPct val="170000"/>
              </a:lnSpc>
            </a:pPr>
            <a:endParaRPr lang="en-IN" dirty="0"/>
          </a:p>
        </p:txBody>
      </p:sp>
    </p:spTree>
    <p:extLst>
      <p:ext uri="{BB962C8B-B14F-4D97-AF65-F5344CB8AC3E}">
        <p14:creationId xmlns:p14="http://schemas.microsoft.com/office/powerpoint/2010/main" val="35234908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1648A-BA0C-A5AA-7741-27244746EAC5}"/>
              </a:ext>
            </a:extLst>
          </p:cNvPr>
          <p:cNvSpPr>
            <a:spLocks noGrp="1"/>
          </p:cNvSpPr>
          <p:nvPr>
            <p:ph type="title"/>
          </p:nvPr>
        </p:nvSpPr>
        <p:spPr/>
        <p:txBody>
          <a:bodyPr>
            <a:normAutofit/>
          </a:bodyPr>
          <a:lstStyle/>
          <a:p>
            <a:r>
              <a:rPr lang="en-US" sz="3600" dirty="0"/>
              <a:t>Ineligible categories under the Scheme for claiming benefit</a:t>
            </a:r>
            <a:endParaRPr lang="en-IN" sz="3600" dirty="0"/>
          </a:p>
        </p:txBody>
      </p:sp>
      <p:sp>
        <p:nvSpPr>
          <p:cNvPr id="3" name="Content Placeholder 2">
            <a:extLst>
              <a:ext uri="{FF2B5EF4-FFF2-40B4-BE49-F238E27FC236}">
                <a16:creationId xmlns:a16="http://schemas.microsoft.com/office/drawing/2014/main" id="{D6E42095-2D68-199A-6BE7-FCC8CB340359}"/>
              </a:ext>
            </a:extLst>
          </p:cNvPr>
          <p:cNvSpPr>
            <a:spLocks noGrp="1"/>
          </p:cNvSpPr>
          <p:nvPr>
            <p:ph idx="1"/>
          </p:nvPr>
        </p:nvSpPr>
        <p:spPr/>
        <p:txBody>
          <a:bodyPr>
            <a:normAutofit fontScale="55000" lnSpcReduction="20000"/>
          </a:bodyPr>
          <a:lstStyle/>
          <a:p>
            <a:pPr algn="just">
              <a:lnSpc>
                <a:spcPct val="160000"/>
              </a:lnSpc>
            </a:pPr>
            <a:r>
              <a:rPr lang="en-US" dirty="0"/>
              <a:t>ix. Products manufactured partly or wholly in a warehouse under section 65 of Customs Act, 1962 (i.e. MOOWR </a:t>
            </a:r>
            <a:r>
              <a:rPr lang="en-US" dirty="0" err="1"/>
              <a:t>etc</a:t>
            </a:r>
            <a:r>
              <a:rPr lang="en-US" dirty="0"/>
              <a:t>); </a:t>
            </a:r>
          </a:p>
          <a:p>
            <a:pPr algn="just">
              <a:lnSpc>
                <a:spcPct val="160000"/>
              </a:lnSpc>
            </a:pPr>
            <a:r>
              <a:rPr lang="en-US" dirty="0"/>
              <a:t>x. Products manufactured or exported in discharge of export obligation against advance authorisation or Duty Free Import Authorization (DFIA) or Special Advance Authorisation issued under a duty exemption scheme of relevant Foreign Trade Policy; </a:t>
            </a:r>
          </a:p>
          <a:p>
            <a:pPr algn="just">
              <a:lnSpc>
                <a:spcPct val="160000"/>
              </a:lnSpc>
            </a:pPr>
            <a:r>
              <a:rPr lang="en-US" dirty="0"/>
              <a:t>xi.  Products manufactured or exported by a unit licensed as 100% Export Oriented Unit (EOU) in terms of the provisions of the Foreign Trade Policy; </a:t>
            </a:r>
          </a:p>
          <a:p>
            <a:pPr algn="just">
              <a:lnSpc>
                <a:spcPct val="160000"/>
              </a:lnSpc>
            </a:pPr>
            <a:r>
              <a:rPr lang="en-US" dirty="0"/>
              <a:t>xii.  Products manufactured or exported by any of the units situated in Free Trade Zone (FTZ), Export Processing Zones (EPZ) or Special Economic Zone (SEZ);</a:t>
            </a:r>
          </a:p>
          <a:p>
            <a:pPr algn="just">
              <a:lnSpc>
                <a:spcPct val="160000"/>
              </a:lnSpc>
            </a:pPr>
            <a:r>
              <a:rPr lang="en-US" dirty="0"/>
              <a:t> xiii. Products manufactured or exported availing the benefit of Notification No 32/1997- Customs dated 01.04.2017 (i.e. jobbing transactions); </a:t>
            </a:r>
          </a:p>
          <a:p>
            <a:pPr algn="just">
              <a:lnSpc>
                <a:spcPct val="160000"/>
              </a:lnSpc>
            </a:pPr>
            <a:r>
              <a:rPr lang="en-US" dirty="0"/>
              <a:t>xiv. Exports for which electronic documentation in ICEGATE EDI has not been generated or Exports from Non-EDI port; and </a:t>
            </a:r>
          </a:p>
          <a:p>
            <a:pPr algn="just">
              <a:lnSpc>
                <a:spcPct val="160000"/>
              </a:lnSpc>
            </a:pPr>
            <a:r>
              <a:rPr lang="en-US" dirty="0"/>
              <a:t>xv. Goods which have been taken into use after manufacture (i.e. secondhand goods);</a:t>
            </a:r>
            <a:endParaRPr lang="en-IN" dirty="0"/>
          </a:p>
        </p:txBody>
      </p:sp>
    </p:spTree>
    <p:extLst>
      <p:ext uri="{BB962C8B-B14F-4D97-AF65-F5344CB8AC3E}">
        <p14:creationId xmlns:p14="http://schemas.microsoft.com/office/powerpoint/2010/main" val="3400223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B43D0-F0E5-67C3-F952-C76CBD62FCE2}"/>
              </a:ext>
            </a:extLst>
          </p:cNvPr>
          <p:cNvSpPr>
            <a:spLocks noGrp="1"/>
          </p:cNvSpPr>
          <p:nvPr>
            <p:ph type="title"/>
          </p:nvPr>
        </p:nvSpPr>
        <p:spPr/>
        <p:txBody>
          <a:bodyPr>
            <a:normAutofit/>
          </a:bodyPr>
          <a:lstStyle/>
          <a:p>
            <a:r>
              <a:rPr lang="en-US" sz="3200" dirty="0"/>
              <a:t>(a) All Industry Rate (AIR) of Duty Drawback</a:t>
            </a:r>
            <a:endParaRPr lang="en-IN" sz="3200" dirty="0"/>
          </a:p>
        </p:txBody>
      </p:sp>
      <p:sp>
        <p:nvSpPr>
          <p:cNvPr id="3" name="Content Placeholder 2">
            <a:extLst>
              <a:ext uri="{FF2B5EF4-FFF2-40B4-BE49-F238E27FC236}">
                <a16:creationId xmlns:a16="http://schemas.microsoft.com/office/drawing/2014/main" id="{C61673CC-2A8B-7220-8B43-D92ABE8A0F5F}"/>
              </a:ext>
            </a:extLst>
          </p:cNvPr>
          <p:cNvSpPr>
            <a:spLocks noGrp="1"/>
          </p:cNvSpPr>
          <p:nvPr>
            <p:ph idx="1"/>
          </p:nvPr>
        </p:nvSpPr>
        <p:spPr/>
        <p:txBody>
          <a:bodyPr>
            <a:normAutofit fontScale="92500" lnSpcReduction="10000"/>
          </a:bodyPr>
          <a:lstStyle/>
          <a:p>
            <a:pPr algn="just">
              <a:lnSpc>
                <a:spcPct val="150000"/>
              </a:lnSpc>
            </a:pPr>
            <a:r>
              <a:rPr lang="en-US" dirty="0"/>
              <a:t>The AIR of Duty Drawback for an export product is an average rate, based on the average quantity and value of material and average duties of Customs and Central Excise borne by each class of material, from which export goods are ordinarily manufactured. </a:t>
            </a:r>
          </a:p>
          <a:p>
            <a:pPr algn="just">
              <a:lnSpc>
                <a:spcPct val="150000"/>
              </a:lnSpc>
            </a:pPr>
            <a:r>
              <a:rPr lang="en-US" dirty="0"/>
              <a:t>AIRs are normally reviewed annually on the Drawback Committee’s recommendation. </a:t>
            </a:r>
          </a:p>
          <a:p>
            <a:pPr algn="just">
              <a:lnSpc>
                <a:spcPct val="150000"/>
              </a:lnSpc>
            </a:pPr>
            <a:r>
              <a:rPr lang="en-US" dirty="0"/>
              <a:t>AIR of Duty Drawback is popular among exporters and mostly preferred by medium and small exporters </a:t>
            </a:r>
            <a:r>
              <a:rPr lang="en-US" b="1" dirty="0"/>
              <a:t>because:</a:t>
            </a:r>
            <a:endParaRPr lang="en-IN" b="1" dirty="0"/>
          </a:p>
        </p:txBody>
      </p:sp>
    </p:spTree>
    <p:extLst>
      <p:ext uri="{BB962C8B-B14F-4D97-AF65-F5344CB8AC3E}">
        <p14:creationId xmlns:p14="http://schemas.microsoft.com/office/powerpoint/2010/main" val="36659102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62E45-4A80-C6AC-2BCE-48CE8726C020}"/>
              </a:ext>
            </a:extLst>
          </p:cNvPr>
          <p:cNvSpPr>
            <a:spLocks noGrp="1"/>
          </p:cNvSpPr>
          <p:nvPr>
            <p:ph type="title"/>
          </p:nvPr>
        </p:nvSpPr>
        <p:spPr>
          <a:xfrm>
            <a:off x="609600" y="704088"/>
            <a:ext cx="10972800" cy="477731"/>
          </a:xfrm>
        </p:spPr>
        <p:txBody>
          <a:bodyPr>
            <a:normAutofit fontScale="90000"/>
          </a:bodyPr>
          <a:lstStyle/>
          <a:p>
            <a:br>
              <a:rPr lang="en-IN" b="1" i="0" dirty="0">
                <a:solidFill>
                  <a:srgbClr val="314259"/>
                </a:solidFill>
                <a:effectLst/>
                <a:latin typeface="Gilroy"/>
              </a:rPr>
            </a:br>
            <a:r>
              <a:rPr lang="en-IN" b="1" i="0" dirty="0">
                <a:solidFill>
                  <a:srgbClr val="314259"/>
                </a:solidFill>
                <a:effectLst/>
                <a:latin typeface="Gilroy"/>
              </a:rPr>
              <a:t>MEIS vs RoDTEP</a:t>
            </a:r>
            <a:endParaRPr lang="en-IN" dirty="0"/>
          </a:p>
        </p:txBody>
      </p:sp>
      <p:graphicFrame>
        <p:nvGraphicFramePr>
          <p:cNvPr id="4" name="Content Placeholder 3">
            <a:extLst>
              <a:ext uri="{FF2B5EF4-FFF2-40B4-BE49-F238E27FC236}">
                <a16:creationId xmlns:a16="http://schemas.microsoft.com/office/drawing/2014/main" id="{B3C8A9D6-F50F-CD10-01AA-EADC4FCB63D0}"/>
              </a:ext>
            </a:extLst>
          </p:cNvPr>
          <p:cNvGraphicFramePr>
            <a:graphicFrameLocks noGrp="1"/>
          </p:cNvGraphicFramePr>
          <p:nvPr>
            <p:ph idx="1"/>
            <p:extLst>
              <p:ext uri="{D42A27DB-BD31-4B8C-83A1-F6EECF244321}">
                <p14:modId xmlns:p14="http://schemas.microsoft.com/office/powerpoint/2010/main" val="2084941406"/>
              </p:ext>
            </p:extLst>
          </p:nvPr>
        </p:nvGraphicFramePr>
        <p:xfrm>
          <a:off x="609600" y="1449238"/>
          <a:ext cx="10972797" cy="5077430"/>
        </p:xfrm>
        <a:graphic>
          <a:graphicData uri="http://schemas.openxmlformats.org/drawingml/2006/table">
            <a:tbl>
              <a:tblPr firstRow="1" bandRow="1">
                <a:tableStyleId>{5C22544A-7EE6-4342-B048-85BDC9FD1C3A}</a:tableStyleId>
              </a:tblPr>
              <a:tblGrid>
                <a:gridCol w="839638">
                  <a:extLst>
                    <a:ext uri="{9D8B030D-6E8A-4147-A177-3AD203B41FA5}">
                      <a16:colId xmlns:a16="http://schemas.microsoft.com/office/drawing/2014/main" val="1534856847"/>
                    </a:ext>
                  </a:extLst>
                </a:gridCol>
                <a:gridCol w="4528868">
                  <a:extLst>
                    <a:ext uri="{9D8B030D-6E8A-4147-A177-3AD203B41FA5}">
                      <a16:colId xmlns:a16="http://schemas.microsoft.com/office/drawing/2014/main" val="2797021548"/>
                    </a:ext>
                  </a:extLst>
                </a:gridCol>
                <a:gridCol w="5604291">
                  <a:extLst>
                    <a:ext uri="{9D8B030D-6E8A-4147-A177-3AD203B41FA5}">
                      <a16:colId xmlns:a16="http://schemas.microsoft.com/office/drawing/2014/main" val="789361889"/>
                    </a:ext>
                  </a:extLst>
                </a:gridCol>
              </a:tblGrid>
              <a:tr h="464365">
                <a:tc>
                  <a:txBody>
                    <a:bodyPr/>
                    <a:lstStyle/>
                    <a:p>
                      <a:r>
                        <a:rPr lang="en-IN" dirty="0"/>
                        <a:t>Sr No</a:t>
                      </a:r>
                    </a:p>
                  </a:txBody>
                  <a:tcPr/>
                </a:tc>
                <a:tc>
                  <a:txBody>
                    <a:bodyPr/>
                    <a:lstStyle/>
                    <a:p>
                      <a:r>
                        <a:rPr lang="en-IN" dirty="0"/>
                        <a:t>MEIS</a:t>
                      </a:r>
                    </a:p>
                  </a:txBody>
                  <a:tcPr/>
                </a:tc>
                <a:tc>
                  <a:txBody>
                    <a:bodyPr/>
                    <a:lstStyle/>
                    <a:p>
                      <a:r>
                        <a:rPr lang="en-IN" dirty="0"/>
                        <a:t>RoDTEP</a:t>
                      </a:r>
                    </a:p>
                  </a:txBody>
                  <a:tcPr/>
                </a:tc>
                <a:extLst>
                  <a:ext uri="{0D108BD9-81ED-4DB2-BD59-A6C34878D82A}">
                    <a16:rowId xmlns:a16="http://schemas.microsoft.com/office/drawing/2014/main" val="1440562283"/>
                  </a:ext>
                </a:extLst>
              </a:tr>
              <a:tr h="925548">
                <a:tc>
                  <a:txBody>
                    <a:bodyPr/>
                    <a:lstStyle/>
                    <a:p>
                      <a:r>
                        <a:rPr lang="en-IN" dirty="0"/>
                        <a:t>1</a:t>
                      </a:r>
                    </a:p>
                  </a:txBody>
                  <a:tcPr/>
                </a:tc>
                <a:tc>
                  <a:txBody>
                    <a:bodyPr/>
                    <a:lstStyle/>
                    <a:p>
                      <a:pPr algn="just"/>
                      <a:r>
                        <a:rPr lang="en-US" dirty="0">
                          <a:solidFill>
                            <a:srgbClr val="314259"/>
                          </a:solidFill>
                          <a:effectLst/>
                        </a:rPr>
                        <a:t> Incentives available on the export of goods</a:t>
                      </a:r>
                    </a:p>
                  </a:txBody>
                  <a:tcPr marL="95250" marR="95250" marT="95250" marB="95250" anchor="ctr"/>
                </a:tc>
                <a:tc>
                  <a:txBody>
                    <a:bodyPr/>
                    <a:lstStyle/>
                    <a:p>
                      <a:pPr algn="just"/>
                      <a:r>
                        <a:rPr lang="en-US" dirty="0">
                          <a:solidFill>
                            <a:srgbClr val="314259"/>
                          </a:solidFill>
                          <a:effectLst/>
                        </a:rPr>
                        <a:t> Refund of duties and taxes that are currently not being reimbursed by any other schemes.</a:t>
                      </a:r>
                    </a:p>
                  </a:txBody>
                  <a:tcPr marL="95250" marR="95250" marT="95250" marB="95250" anchor="ctr"/>
                </a:tc>
                <a:extLst>
                  <a:ext uri="{0D108BD9-81ED-4DB2-BD59-A6C34878D82A}">
                    <a16:rowId xmlns:a16="http://schemas.microsoft.com/office/drawing/2014/main" val="269867688"/>
                  </a:ext>
                </a:extLst>
              </a:tr>
              <a:tr h="582046">
                <a:tc>
                  <a:txBody>
                    <a:bodyPr/>
                    <a:lstStyle/>
                    <a:p>
                      <a:r>
                        <a:rPr lang="en-IN" dirty="0"/>
                        <a:t>2</a:t>
                      </a:r>
                    </a:p>
                  </a:txBody>
                  <a:tcPr/>
                </a:tc>
                <a:tc>
                  <a:txBody>
                    <a:bodyPr/>
                    <a:lstStyle/>
                    <a:p>
                      <a:pPr algn="just"/>
                      <a:r>
                        <a:rPr lang="en-US" dirty="0">
                          <a:solidFill>
                            <a:srgbClr val="314259"/>
                          </a:solidFill>
                          <a:effectLst/>
                        </a:rPr>
                        <a:t> Not compliant with the WTO norms.</a:t>
                      </a:r>
                    </a:p>
                  </a:txBody>
                  <a:tcPr marL="95250" marR="95250" marT="95250" marB="95250" anchor="ctr"/>
                </a:tc>
                <a:tc>
                  <a:txBody>
                    <a:bodyPr/>
                    <a:lstStyle/>
                    <a:p>
                      <a:pPr algn="just"/>
                      <a:r>
                        <a:rPr lang="en-US" dirty="0">
                          <a:solidFill>
                            <a:srgbClr val="314259"/>
                          </a:solidFill>
                          <a:effectLst/>
                        </a:rPr>
                        <a:t> Compliant with the WTO norms.</a:t>
                      </a:r>
                    </a:p>
                  </a:txBody>
                  <a:tcPr marL="95250" marR="95250" marT="95250" marB="95250" anchor="ctr"/>
                </a:tc>
                <a:extLst>
                  <a:ext uri="{0D108BD9-81ED-4DB2-BD59-A6C34878D82A}">
                    <a16:rowId xmlns:a16="http://schemas.microsoft.com/office/drawing/2014/main" val="175722589"/>
                  </a:ext>
                </a:extLst>
              </a:tr>
              <a:tr h="925548">
                <a:tc>
                  <a:txBody>
                    <a:bodyPr/>
                    <a:lstStyle/>
                    <a:p>
                      <a:r>
                        <a:rPr lang="en-IN" dirty="0"/>
                        <a:t>3</a:t>
                      </a:r>
                    </a:p>
                  </a:txBody>
                  <a:tcPr/>
                </a:tc>
                <a:tc>
                  <a:txBody>
                    <a:bodyPr/>
                    <a:lstStyle/>
                    <a:p>
                      <a:pPr algn="just"/>
                      <a:r>
                        <a:rPr lang="en-US" dirty="0">
                          <a:solidFill>
                            <a:srgbClr val="314259"/>
                          </a:solidFill>
                          <a:effectLst/>
                        </a:rPr>
                        <a:t> 2%-5% of the FOB (Free On Board) value of exports.</a:t>
                      </a:r>
                    </a:p>
                  </a:txBody>
                  <a:tcPr marL="95250" marR="95250" marT="95250" marB="95250" anchor="ctr"/>
                </a:tc>
                <a:tc>
                  <a:txBody>
                    <a:bodyPr/>
                    <a:lstStyle/>
                    <a:p>
                      <a:pPr marL="285750" indent="-285750" algn="just">
                        <a:buFont typeface="Arial" panose="020B0604020202020204" pitchFamily="34" charset="0"/>
                        <a:buChar char="•"/>
                      </a:pPr>
                      <a:r>
                        <a:rPr lang="en-US" dirty="0">
                          <a:solidFill>
                            <a:srgbClr val="314259"/>
                          </a:solidFill>
                          <a:effectLst/>
                        </a:rPr>
                        <a:t> Product based %. </a:t>
                      </a:r>
                    </a:p>
                    <a:p>
                      <a:pPr marL="285750" indent="-285750" algn="just">
                        <a:buFont typeface="Arial" panose="020B0604020202020204" pitchFamily="34" charset="0"/>
                        <a:buChar char="•"/>
                      </a:pPr>
                      <a:r>
                        <a:rPr kumimoji="0" lang="en-US" kern="1200" dirty="0">
                          <a:solidFill>
                            <a:srgbClr val="314259"/>
                          </a:solidFill>
                          <a:effectLst/>
                          <a:latin typeface="+mn-lt"/>
                          <a:ea typeface="+mn-ea"/>
                          <a:cs typeface="+mn-cs"/>
                        </a:rPr>
                        <a:t>The notified rates under the RoDTEP scheme for several sectors include the rates at 0.5%, 1.4%, 2.4% and 4%. </a:t>
                      </a:r>
                    </a:p>
                    <a:p>
                      <a:pPr marL="285750" indent="-285750" algn="just">
                        <a:buFont typeface="Arial" panose="020B0604020202020204" pitchFamily="34" charset="0"/>
                        <a:buChar char="•"/>
                      </a:pPr>
                      <a:r>
                        <a:rPr kumimoji="0" lang="en-US" b="0" i="0" kern="1200" dirty="0">
                          <a:solidFill>
                            <a:schemeClr val="dk1"/>
                          </a:solidFill>
                          <a:effectLst/>
                          <a:latin typeface="+mn-lt"/>
                          <a:ea typeface="+mn-ea"/>
                          <a:cs typeface="+mn-cs"/>
                        </a:rPr>
                        <a:t>However, the government is yet to notify a fixed quantum of rebate per unit for certain export items.</a:t>
                      </a:r>
                      <a:endParaRPr kumimoji="0" lang="en-US" kern="1200" dirty="0">
                        <a:solidFill>
                          <a:srgbClr val="314259"/>
                        </a:solidFill>
                        <a:effectLst/>
                        <a:latin typeface="+mn-lt"/>
                        <a:ea typeface="+mn-ea"/>
                        <a:cs typeface="+mn-cs"/>
                      </a:endParaRPr>
                    </a:p>
                  </a:txBody>
                  <a:tcPr marL="95250" marR="95250" marT="95250" marB="95250" anchor="ctr"/>
                </a:tc>
                <a:extLst>
                  <a:ext uri="{0D108BD9-81ED-4DB2-BD59-A6C34878D82A}">
                    <a16:rowId xmlns:a16="http://schemas.microsoft.com/office/drawing/2014/main" val="2760159622"/>
                  </a:ext>
                </a:extLst>
              </a:tr>
              <a:tr h="1269051">
                <a:tc>
                  <a:txBody>
                    <a:bodyPr/>
                    <a:lstStyle/>
                    <a:p>
                      <a:r>
                        <a:rPr lang="en-IN" dirty="0"/>
                        <a:t>4</a:t>
                      </a:r>
                    </a:p>
                  </a:txBody>
                  <a:tcPr/>
                </a:tc>
                <a:tc>
                  <a:txBody>
                    <a:bodyPr/>
                    <a:lstStyle/>
                    <a:p>
                      <a:pPr algn="just"/>
                      <a:r>
                        <a:rPr lang="en-US" dirty="0">
                          <a:solidFill>
                            <a:srgbClr val="314259"/>
                          </a:solidFill>
                          <a:effectLst/>
                        </a:rPr>
                        <a:t> Issued in the form of physical transferable scrips.</a:t>
                      </a:r>
                    </a:p>
                  </a:txBody>
                  <a:tcPr marL="95250" marR="95250" marT="95250" marB="95250" anchor="ctr"/>
                </a:tc>
                <a:tc>
                  <a:txBody>
                    <a:bodyPr/>
                    <a:lstStyle/>
                    <a:p>
                      <a:pPr algn="just"/>
                      <a:r>
                        <a:rPr lang="en-US" dirty="0">
                          <a:solidFill>
                            <a:srgbClr val="314259"/>
                          </a:solidFill>
                          <a:effectLst/>
                        </a:rPr>
                        <a:t>Issued in the form of transferable duty credit or electronic scrips which will be maintained via an electronic ledger.</a:t>
                      </a:r>
                    </a:p>
                  </a:txBody>
                  <a:tcPr marL="95250" marR="95250" marT="95250" marB="95250" anchor="ctr"/>
                </a:tc>
                <a:extLst>
                  <a:ext uri="{0D108BD9-81ED-4DB2-BD59-A6C34878D82A}">
                    <a16:rowId xmlns:a16="http://schemas.microsoft.com/office/drawing/2014/main" val="1442834137"/>
                  </a:ext>
                </a:extLst>
              </a:tr>
            </a:tbl>
          </a:graphicData>
        </a:graphic>
      </p:graphicFrame>
    </p:spTree>
    <p:extLst>
      <p:ext uri="{BB962C8B-B14F-4D97-AF65-F5344CB8AC3E}">
        <p14:creationId xmlns:p14="http://schemas.microsoft.com/office/powerpoint/2010/main" val="12709188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182E6-83AC-3A82-B1F4-A2B713A146BF}"/>
              </a:ext>
            </a:extLst>
          </p:cNvPr>
          <p:cNvSpPr>
            <a:spLocks noGrp="1"/>
          </p:cNvSpPr>
          <p:nvPr>
            <p:ph type="title"/>
          </p:nvPr>
        </p:nvSpPr>
        <p:spPr>
          <a:xfrm>
            <a:off x="609600" y="704088"/>
            <a:ext cx="10972800" cy="633006"/>
          </a:xfrm>
        </p:spPr>
        <p:txBody>
          <a:bodyPr>
            <a:normAutofit/>
          </a:bodyPr>
          <a:lstStyle/>
          <a:p>
            <a:r>
              <a:rPr lang="en-US" sz="3600" b="1" dirty="0">
                <a:solidFill>
                  <a:srgbClr val="314259"/>
                </a:solidFill>
                <a:latin typeface="Gilroy"/>
              </a:rPr>
              <a:t>D</a:t>
            </a:r>
            <a:r>
              <a:rPr lang="en-US" sz="3600" b="1" i="0" dirty="0">
                <a:solidFill>
                  <a:srgbClr val="314259"/>
                </a:solidFill>
                <a:effectLst/>
                <a:latin typeface="Gilroy"/>
              </a:rPr>
              <a:t>ocuments required for applying to the RoDTEP Scheme</a:t>
            </a:r>
            <a:endParaRPr lang="en-IN" sz="3600" dirty="0"/>
          </a:p>
        </p:txBody>
      </p:sp>
      <p:sp>
        <p:nvSpPr>
          <p:cNvPr id="3" name="Content Placeholder 2">
            <a:extLst>
              <a:ext uri="{FF2B5EF4-FFF2-40B4-BE49-F238E27FC236}">
                <a16:creationId xmlns:a16="http://schemas.microsoft.com/office/drawing/2014/main" id="{17627F3B-DA04-8E12-E3F5-9CBD1D62D11A}"/>
              </a:ext>
            </a:extLst>
          </p:cNvPr>
          <p:cNvSpPr>
            <a:spLocks noGrp="1"/>
          </p:cNvSpPr>
          <p:nvPr>
            <p:ph idx="1"/>
          </p:nvPr>
        </p:nvSpPr>
        <p:spPr/>
        <p:txBody>
          <a:bodyPr/>
          <a:lstStyle/>
          <a:p>
            <a:pPr algn="l">
              <a:lnSpc>
                <a:spcPct val="150000"/>
              </a:lnSpc>
              <a:buFont typeface="Arial" panose="020B0604020202020204" pitchFamily="34" charset="0"/>
              <a:buChar char="•"/>
            </a:pPr>
            <a:r>
              <a:rPr lang="en-US" b="0" i="0" dirty="0">
                <a:solidFill>
                  <a:srgbClr val="314259"/>
                </a:solidFill>
                <a:effectLst/>
                <a:latin typeface="Gilroy"/>
              </a:rPr>
              <a:t>Shipping bills</a:t>
            </a:r>
          </a:p>
          <a:p>
            <a:pPr algn="l">
              <a:lnSpc>
                <a:spcPct val="150000"/>
              </a:lnSpc>
              <a:buFont typeface="Arial" panose="020B0604020202020204" pitchFamily="34" charset="0"/>
              <a:buChar char="•"/>
            </a:pPr>
            <a:r>
              <a:rPr lang="en-US" b="0" i="0" dirty="0">
                <a:solidFill>
                  <a:srgbClr val="314259"/>
                </a:solidFill>
                <a:effectLst/>
                <a:latin typeface="Gilroy"/>
              </a:rPr>
              <a:t>Electronic Bank </a:t>
            </a:r>
            <a:r>
              <a:rPr lang="en-US" b="0" i="0" dirty="0" err="1">
                <a:solidFill>
                  <a:srgbClr val="314259"/>
                </a:solidFill>
                <a:effectLst/>
                <a:latin typeface="Gilroy"/>
              </a:rPr>
              <a:t>Realisation</a:t>
            </a:r>
            <a:r>
              <a:rPr lang="en-US" b="0" i="0" dirty="0">
                <a:solidFill>
                  <a:srgbClr val="314259"/>
                </a:solidFill>
                <a:effectLst/>
                <a:latin typeface="Gilroy"/>
              </a:rPr>
              <a:t> Certificate (</a:t>
            </a:r>
            <a:r>
              <a:rPr lang="en-US" dirty="0" err="1">
                <a:solidFill>
                  <a:srgbClr val="314259"/>
                </a:solidFill>
                <a:latin typeface="Gilroy"/>
              </a:rPr>
              <a:t>eBRC</a:t>
            </a:r>
            <a:r>
              <a:rPr lang="en-US" b="0" i="0" dirty="0">
                <a:solidFill>
                  <a:srgbClr val="314259"/>
                </a:solidFill>
                <a:effectLst/>
                <a:latin typeface="Gilroy"/>
              </a:rPr>
              <a:t>)</a:t>
            </a:r>
          </a:p>
          <a:p>
            <a:pPr algn="l">
              <a:lnSpc>
                <a:spcPct val="150000"/>
              </a:lnSpc>
              <a:buFont typeface="Arial" panose="020B0604020202020204" pitchFamily="34" charset="0"/>
              <a:buChar char="•"/>
            </a:pPr>
            <a:r>
              <a:rPr lang="en-US" b="0" i="0" dirty="0">
                <a:solidFill>
                  <a:srgbClr val="314259"/>
                </a:solidFill>
                <a:effectLst/>
                <a:latin typeface="Gilroy"/>
              </a:rPr>
              <a:t>DSC – Class 3 (Digital Signature Certificate)</a:t>
            </a:r>
            <a:r>
              <a:rPr lang="en-US" b="0" i="0" dirty="0">
                <a:solidFill>
                  <a:srgbClr val="202124"/>
                </a:solidFill>
                <a:effectLst/>
                <a:latin typeface="Google Sans"/>
              </a:rPr>
              <a:t> The Class 3 digital signature certificate is </a:t>
            </a:r>
            <a:r>
              <a:rPr lang="en-US" b="0" i="0" dirty="0">
                <a:solidFill>
                  <a:srgbClr val="040C28"/>
                </a:solidFill>
                <a:effectLst/>
                <a:latin typeface="Google Sans"/>
              </a:rPr>
              <a:t>used in matters of high security and protection</a:t>
            </a:r>
            <a:r>
              <a:rPr lang="en-US" b="0" i="0" dirty="0">
                <a:solidFill>
                  <a:srgbClr val="202124"/>
                </a:solidFill>
                <a:effectLst/>
                <a:latin typeface="Google Sans"/>
              </a:rPr>
              <a:t>.</a:t>
            </a:r>
            <a:endParaRPr lang="en-US" b="0" i="0" dirty="0">
              <a:solidFill>
                <a:srgbClr val="314259"/>
              </a:solidFill>
              <a:effectLst/>
              <a:latin typeface="Gilroy"/>
            </a:endParaRPr>
          </a:p>
          <a:p>
            <a:pPr algn="l">
              <a:lnSpc>
                <a:spcPct val="150000"/>
              </a:lnSpc>
              <a:buFont typeface="Arial" panose="020B0604020202020204" pitchFamily="34" charset="0"/>
              <a:buChar char="•"/>
            </a:pPr>
            <a:r>
              <a:rPr lang="en-US" b="0" i="0" dirty="0">
                <a:solidFill>
                  <a:srgbClr val="314259"/>
                </a:solidFill>
                <a:effectLst/>
                <a:latin typeface="Gilroy"/>
              </a:rPr>
              <a:t>Registration Cum Membership Certificate (RCMC)</a:t>
            </a:r>
          </a:p>
          <a:p>
            <a:pPr>
              <a:lnSpc>
                <a:spcPct val="150000"/>
              </a:lnSpc>
            </a:pPr>
            <a:endParaRPr lang="en-IN" dirty="0"/>
          </a:p>
        </p:txBody>
      </p:sp>
    </p:spTree>
    <p:extLst>
      <p:ext uri="{BB962C8B-B14F-4D97-AF65-F5344CB8AC3E}">
        <p14:creationId xmlns:p14="http://schemas.microsoft.com/office/powerpoint/2010/main" val="20050799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1CA83-F31F-1791-283B-5C7DFDEA1F84}"/>
              </a:ext>
            </a:extLst>
          </p:cNvPr>
          <p:cNvSpPr>
            <a:spLocks noGrp="1"/>
          </p:cNvSpPr>
          <p:nvPr>
            <p:ph type="title"/>
          </p:nvPr>
        </p:nvSpPr>
        <p:spPr/>
        <p:txBody>
          <a:bodyPr>
            <a:normAutofit/>
          </a:bodyPr>
          <a:lstStyle/>
          <a:p>
            <a:r>
              <a:rPr lang="en-US" sz="2400" dirty="0"/>
              <a:t>Procedure to claim the benefit of the scheme in the Shipping Bill</a:t>
            </a:r>
            <a:endParaRPr lang="en-IN" sz="2400" dirty="0"/>
          </a:p>
        </p:txBody>
      </p:sp>
      <p:sp>
        <p:nvSpPr>
          <p:cNvPr id="3" name="Content Placeholder 2">
            <a:extLst>
              <a:ext uri="{FF2B5EF4-FFF2-40B4-BE49-F238E27FC236}">
                <a16:creationId xmlns:a16="http://schemas.microsoft.com/office/drawing/2014/main" id="{1966009C-0B29-7418-49B5-5B0375413066}"/>
              </a:ext>
            </a:extLst>
          </p:cNvPr>
          <p:cNvSpPr>
            <a:spLocks noGrp="1"/>
          </p:cNvSpPr>
          <p:nvPr>
            <p:ph idx="1"/>
          </p:nvPr>
        </p:nvSpPr>
        <p:spPr/>
        <p:txBody>
          <a:bodyPr>
            <a:normAutofit/>
          </a:bodyPr>
          <a:lstStyle/>
          <a:p>
            <a:pPr algn="just">
              <a:lnSpc>
                <a:spcPct val="150000"/>
              </a:lnSpc>
            </a:pPr>
            <a:r>
              <a:rPr lang="en-US" sz="1600" dirty="0"/>
              <a:t>It is mandatory for the exporters to indicate in their Shipping Bill whether or not they intend to claim RoDTEP on the export items. </a:t>
            </a:r>
          </a:p>
          <a:p>
            <a:pPr algn="just">
              <a:lnSpc>
                <a:spcPct val="150000"/>
              </a:lnSpc>
            </a:pPr>
            <a:r>
              <a:rPr lang="en-US" sz="1600" dirty="0"/>
              <a:t>Unlike Drawback, there will be no need to declare any separate code or schedule serial number for RoDTEP. </a:t>
            </a:r>
          </a:p>
          <a:p>
            <a:pPr algn="just">
              <a:lnSpc>
                <a:spcPct val="150000"/>
              </a:lnSpc>
            </a:pPr>
            <a:r>
              <a:rPr lang="en-US" sz="1600" dirty="0"/>
              <a:t>A declaration should be filed as part of the shipping bill</a:t>
            </a:r>
          </a:p>
          <a:p>
            <a:pPr algn="just">
              <a:lnSpc>
                <a:spcPct val="150000"/>
              </a:lnSpc>
            </a:pPr>
            <a:r>
              <a:rPr lang="en-US" sz="1600" dirty="0"/>
              <a:t>The RoDTEP scheme would be implemented through digitization of the rebate amount in the form of transferable duty credit scrip. Such scrip would be maintained in an electronic ledger by the CBIC for its utilization.</a:t>
            </a:r>
          </a:p>
          <a:p>
            <a:pPr algn="just">
              <a:lnSpc>
                <a:spcPct val="150000"/>
              </a:lnSpc>
            </a:pPr>
            <a:r>
              <a:rPr lang="en-US" sz="1600" dirty="0"/>
              <a:t>It is provided in DGFT Notification No. 19/ 2015-20 dated 17.08.2021, that the exporter would be required to keep records substantiating the claim made under the scheme. A monitoring and audit mechanism with an IT-based Risk Management System (RMS) would be put in place by the CBIC, Department of Revenue to physically verify the records of the exporters on a sample basis. Sample cases for physical verification will be drawn objectively by RMS, based on risk and other relevant parameters</a:t>
            </a:r>
          </a:p>
          <a:p>
            <a:pPr marL="0" indent="0" algn="just">
              <a:lnSpc>
                <a:spcPct val="150000"/>
              </a:lnSpc>
              <a:buNone/>
            </a:pPr>
            <a:endParaRPr lang="en-IN" sz="1600" dirty="0"/>
          </a:p>
        </p:txBody>
      </p:sp>
    </p:spTree>
    <p:extLst>
      <p:ext uri="{BB962C8B-B14F-4D97-AF65-F5344CB8AC3E}">
        <p14:creationId xmlns:p14="http://schemas.microsoft.com/office/powerpoint/2010/main" val="16148825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A3BF8-FDFE-C8F9-F025-F06CA6E87D8B}"/>
              </a:ext>
            </a:extLst>
          </p:cNvPr>
          <p:cNvSpPr>
            <a:spLocks noGrp="1"/>
          </p:cNvSpPr>
          <p:nvPr>
            <p:ph type="title"/>
          </p:nvPr>
        </p:nvSpPr>
        <p:spPr/>
        <p:txBody>
          <a:bodyPr/>
          <a:lstStyle/>
          <a:p>
            <a:r>
              <a:rPr lang="en-IN" dirty="0"/>
              <a:t>Useful link for RoDTEP</a:t>
            </a:r>
          </a:p>
        </p:txBody>
      </p:sp>
      <p:sp>
        <p:nvSpPr>
          <p:cNvPr id="3" name="Content Placeholder 2">
            <a:extLst>
              <a:ext uri="{FF2B5EF4-FFF2-40B4-BE49-F238E27FC236}">
                <a16:creationId xmlns:a16="http://schemas.microsoft.com/office/drawing/2014/main" id="{04B179EC-2E7E-A74C-9469-D0A659734B6E}"/>
              </a:ext>
            </a:extLst>
          </p:cNvPr>
          <p:cNvSpPr>
            <a:spLocks noGrp="1"/>
          </p:cNvSpPr>
          <p:nvPr>
            <p:ph idx="1"/>
          </p:nvPr>
        </p:nvSpPr>
        <p:spPr/>
        <p:txBody>
          <a:bodyPr/>
          <a:lstStyle/>
          <a:p>
            <a:r>
              <a:rPr lang="en-IN" dirty="0">
                <a:hlinkClick r:id="rId2">
                  <a:extLst>
                    <a:ext uri="{A12FA001-AC4F-418D-AE19-62706E023703}">
                      <ahyp:hlinkClr xmlns:ahyp="http://schemas.microsoft.com/office/drawing/2018/hyperlinkcolor" val="tx"/>
                    </a:ext>
                  </a:extLst>
                </a:hlinkClick>
              </a:rPr>
              <a:t>https://www.indiantradeportal.in/vs.jsp?lang=0&amp;id=0,55,23222</a:t>
            </a:r>
            <a:endParaRPr lang="en-IN" dirty="0"/>
          </a:p>
          <a:p>
            <a:endParaRPr lang="en-IN" dirty="0"/>
          </a:p>
          <a:p>
            <a:r>
              <a:rPr lang="en-IN" dirty="0">
                <a:hlinkClick r:id="rId3">
                  <a:extLst>
                    <a:ext uri="{A12FA001-AC4F-418D-AE19-62706E023703}">
                      <ahyp:hlinkClr xmlns:ahyp="http://schemas.microsoft.com/office/drawing/2018/hyperlinkcolor" val="tx"/>
                    </a:ext>
                  </a:extLst>
                </a:hlinkClick>
              </a:rPr>
              <a:t>https://cip.icegate.gov.in/CIP/static/images/doc/RoDTEP/FAQ2.pdf</a:t>
            </a:r>
            <a:endParaRPr lang="en-IN" dirty="0"/>
          </a:p>
          <a:p>
            <a:endParaRPr lang="en-IN" dirty="0"/>
          </a:p>
          <a:p>
            <a:endParaRPr lang="en-IN" dirty="0"/>
          </a:p>
          <a:p>
            <a:pPr marL="0" indent="0">
              <a:buNone/>
            </a:pPr>
            <a:endParaRPr lang="en-IN" dirty="0"/>
          </a:p>
        </p:txBody>
      </p:sp>
    </p:spTree>
    <p:extLst>
      <p:ext uri="{BB962C8B-B14F-4D97-AF65-F5344CB8AC3E}">
        <p14:creationId xmlns:p14="http://schemas.microsoft.com/office/powerpoint/2010/main" val="39649321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AF377-523A-0520-6585-DB1D5536BF23}"/>
              </a:ext>
            </a:extLst>
          </p:cNvPr>
          <p:cNvSpPr>
            <a:spLocks noGrp="1"/>
          </p:cNvSpPr>
          <p:nvPr>
            <p:ph type="title"/>
          </p:nvPr>
        </p:nvSpPr>
        <p:spPr>
          <a:xfrm>
            <a:off x="609600" y="704087"/>
            <a:ext cx="11074400" cy="3095753"/>
          </a:xfrm>
        </p:spPr>
        <p:txBody>
          <a:bodyPr/>
          <a:lstStyle/>
          <a:p>
            <a:r>
              <a:rPr lang="en-US" b="1" dirty="0"/>
              <a:t>FOREIGN TRADE POLICY 2023</a:t>
            </a:r>
            <a:endParaRPr lang="en-IN" dirty="0"/>
          </a:p>
        </p:txBody>
      </p:sp>
    </p:spTree>
    <p:extLst>
      <p:ext uri="{BB962C8B-B14F-4D97-AF65-F5344CB8AC3E}">
        <p14:creationId xmlns:p14="http://schemas.microsoft.com/office/powerpoint/2010/main" val="39508801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E49C8-61A6-28F9-CBE8-F29353E94E01}"/>
              </a:ext>
            </a:extLst>
          </p:cNvPr>
          <p:cNvSpPr>
            <a:spLocks noGrp="1"/>
          </p:cNvSpPr>
          <p:nvPr>
            <p:ph type="title"/>
          </p:nvPr>
        </p:nvSpPr>
        <p:spPr/>
        <p:txBody>
          <a:bodyPr/>
          <a:lstStyle/>
          <a:p>
            <a:r>
              <a:rPr lang="en-IN" dirty="0"/>
              <a:t>FOREIGN TRADE POLICY OLD AND NEW</a:t>
            </a:r>
          </a:p>
        </p:txBody>
      </p:sp>
      <p:sp>
        <p:nvSpPr>
          <p:cNvPr id="3" name="Text Placeholder 2">
            <a:extLst>
              <a:ext uri="{FF2B5EF4-FFF2-40B4-BE49-F238E27FC236}">
                <a16:creationId xmlns:a16="http://schemas.microsoft.com/office/drawing/2014/main" id="{2ACBCD00-1382-DEA4-E0F4-D8A46EB64E1B}"/>
              </a:ext>
            </a:extLst>
          </p:cNvPr>
          <p:cNvSpPr>
            <a:spLocks noGrp="1"/>
          </p:cNvSpPr>
          <p:nvPr>
            <p:ph type="body" idx="1"/>
          </p:nvPr>
        </p:nvSpPr>
        <p:spPr/>
        <p:txBody>
          <a:bodyPr/>
          <a:lstStyle/>
          <a:p>
            <a:r>
              <a:rPr lang="en-IN" dirty="0"/>
              <a:t>2015-20				</a:t>
            </a:r>
          </a:p>
        </p:txBody>
      </p:sp>
      <p:sp>
        <p:nvSpPr>
          <p:cNvPr id="4" name="Text Placeholder 3">
            <a:extLst>
              <a:ext uri="{FF2B5EF4-FFF2-40B4-BE49-F238E27FC236}">
                <a16:creationId xmlns:a16="http://schemas.microsoft.com/office/drawing/2014/main" id="{A4F108F9-92F8-B0BD-9EFC-4A4061686068}"/>
              </a:ext>
            </a:extLst>
          </p:cNvPr>
          <p:cNvSpPr>
            <a:spLocks noGrp="1"/>
          </p:cNvSpPr>
          <p:nvPr>
            <p:ph type="body" sz="half" idx="3"/>
          </p:nvPr>
        </p:nvSpPr>
        <p:spPr/>
        <p:txBody>
          <a:bodyPr/>
          <a:lstStyle/>
          <a:p>
            <a:r>
              <a:rPr lang="en-IN" dirty="0"/>
              <a:t>2023</a:t>
            </a:r>
          </a:p>
        </p:txBody>
      </p:sp>
      <p:sp>
        <p:nvSpPr>
          <p:cNvPr id="5" name="Content Placeholder 4">
            <a:extLst>
              <a:ext uri="{FF2B5EF4-FFF2-40B4-BE49-F238E27FC236}">
                <a16:creationId xmlns:a16="http://schemas.microsoft.com/office/drawing/2014/main" id="{1D6239E5-57EE-1DA2-62E2-ED62B7804873}"/>
              </a:ext>
            </a:extLst>
          </p:cNvPr>
          <p:cNvSpPr>
            <a:spLocks noGrp="1"/>
          </p:cNvSpPr>
          <p:nvPr>
            <p:ph sz="quarter" idx="2"/>
          </p:nvPr>
        </p:nvSpPr>
        <p:spPr/>
        <p:txBody>
          <a:bodyPr>
            <a:normAutofit fontScale="92500"/>
          </a:bodyPr>
          <a:lstStyle/>
          <a:p>
            <a:r>
              <a:rPr lang="en-IN" dirty="0"/>
              <a:t>9 CHAPTERS	</a:t>
            </a:r>
          </a:p>
          <a:p>
            <a:pPr marL="457200" indent="-457200">
              <a:buFont typeface="+mj-lt"/>
              <a:buAutoNum type="arabicPeriod"/>
            </a:pPr>
            <a:r>
              <a:rPr lang="en-IN" dirty="0"/>
              <a:t>Legal Framework and Trade Facilitation</a:t>
            </a:r>
          </a:p>
          <a:p>
            <a:pPr marL="457200" indent="-457200">
              <a:buFont typeface="+mj-lt"/>
              <a:buAutoNum type="arabicPeriod"/>
            </a:pPr>
            <a:r>
              <a:rPr lang="en-IN" dirty="0"/>
              <a:t>General Provisions regarding Imports and Exports</a:t>
            </a:r>
          </a:p>
          <a:p>
            <a:pPr marL="457200" indent="-457200">
              <a:buFont typeface="+mj-lt"/>
              <a:buAutoNum type="arabicPeriod"/>
            </a:pPr>
            <a:r>
              <a:rPr lang="en-IN" dirty="0"/>
              <a:t>Export From India Schemes</a:t>
            </a:r>
          </a:p>
          <a:p>
            <a:pPr marL="457200" indent="-457200">
              <a:buFont typeface="+mj-lt"/>
              <a:buAutoNum type="arabicPeriod"/>
            </a:pPr>
            <a:r>
              <a:rPr lang="en-IN" dirty="0"/>
              <a:t>Duty Exemption/Remission Schemes</a:t>
            </a:r>
          </a:p>
          <a:p>
            <a:pPr marL="457200" indent="-457200">
              <a:buFont typeface="+mj-lt"/>
              <a:buAutoNum type="arabicPeriod"/>
            </a:pPr>
            <a:r>
              <a:rPr lang="en-IN" dirty="0"/>
              <a:t>Export Promotion Capital Goods</a:t>
            </a:r>
          </a:p>
          <a:p>
            <a:pPr marL="457200" indent="-457200">
              <a:buFont typeface="+mj-lt"/>
              <a:buAutoNum type="arabicPeriod"/>
            </a:pPr>
            <a:r>
              <a:rPr lang="en-IN" dirty="0"/>
              <a:t>Export Oriented Units(EOU) Electronic Hardware Technology Parks (EHTP), Software Technology Parks (STP), &amp; Bio Technology Parks (BTP)</a:t>
            </a:r>
          </a:p>
        </p:txBody>
      </p:sp>
      <p:sp>
        <p:nvSpPr>
          <p:cNvPr id="6" name="Content Placeholder 5">
            <a:extLst>
              <a:ext uri="{FF2B5EF4-FFF2-40B4-BE49-F238E27FC236}">
                <a16:creationId xmlns:a16="http://schemas.microsoft.com/office/drawing/2014/main" id="{60EDC58C-5D48-205D-09D4-C51D1E374725}"/>
              </a:ext>
            </a:extLst>
          </p:cNvPr>
          <p:cNvSpPr>
            <a:spLocks noGrp="1"/>
          </p:cNvSpPr>
          <p:nvPr>
            <p:ph sz="quarter" idx="4"/>
          </p:nvPr>
        </p:nvSpPr>
        <p:spPr/>
        <p:txBody>
          <a:bodyPr>
            <a:normAutofit fontScale="92500"/>
          </a:bodyPr>
          <a:lstStyle/>
          <a:p>
            <a:r>
              <a:rPr lang="en-IN" dirty="0"/>
              <a:t>11 CHAPTERS</a:t>
            </a:r>
          </a:p>
          <a:p>
            <a:pPr marL="457200" indent="-457200">
              <a:buFont typeface="+mj-lt"/>
              <a:buAutoNum type="arabicPeriod"/>
            </a:pPr>
            <a:r>
              <a:rPr lang="en-IN" dirty="0"/>
              <a:t>Legal Framework and Trade Facilitation</a:t>
            </a:r>
          </a:p>
          <a:p>
            <a:pPr marL="457200" indent="-457200">
              <a:buFont typeface="+mj-lt"/>
              <a:buAutoNum type="arabicPeriod"/>
            </a:pPr>
            <a:r>
              <a:rPr lang="en-IN" dirty="0"/>
              <a:t>General Provisions regarding Imports and Exports</a:t>
            </a:r>
          </a:p>
          <a:p>
            <a:pPr marL="457200" indent="-457200">
              <a:buFont typeface="+mj-lt"/>
              <a:buAutoNum type="arabicPeriod"/>
            </a:pPr>
            <a:r>
              <a:rPr lang="en-IN" b="1" dirty="0">
                <a:solidFill>
                  <a:srgbClr val="FF0000"/>
                </a:solidFill>
              </a:rPr>
              <a:t>Developing Districts as Export Hubs</a:t>
            </a:r>
          </a:p>
          <a:p>
            <a:pPr marL="457200" indent="-457200">
              <a:buFont typeface="+mj-lt"/>
              <a:buAutoNum type="arabicPeriod"/>
            </a:pPr>
            <a:r>
              <a:rPr lang="en-IN" dirty="0"/>
              <a:t>Duty Exemption/Remission Schemes</a:t>
            </a:r>
          </a:p>
          <a:p>
            <a:pPr marL="457200" indent="-457200">
              <a:buFont typeface="+mj-lt"/>
              <a:buAutoNum type="arabicPeriod"/>
            </a:pPr>
            <a:r>
              <a:rPr lang="en-IN" dirty="0"/>
              <a:t>Export Promotion Capital Goods</a:t>
            </a:r>
          </a:p>
          <a:p>
            <a:pPr marL="457200" indent="-457200">
              <a:buFont typeface="+mj-lt"/>
              <a:buAutoNum type="arabicPeriod"/>
            </a:pPr>
            <a:r>
              <a:rPr lang="en-IN" dirty="0"/>
              <a:t>Export Oriented Units(EOU) Electronic Hardware Technology Parks (EHTP), Software Technology Parks (STP), &amp; Bio Technology Parks (BTP)</a:t>
            </a:r>
          </a:p>
          <a:p>
            <a:endParaRPr lang="en-IN" dirty="0"/>
          </a:p>
        </p:txBody>
      </p:sp>
    </p:spTree>
    <p:extLst>
      <p:ext uri="{BB962C8B-B14F-4D97-AF65-F5344CB8AC3E}">
        <p14:creationId xmlns:p14="http://schemas.microsoft.com/office/powerpoint/2010/main" val="39163751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170B8-15B7-BC86-AAF9-CC3EF20CEBD4}"/>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E61A768A-C2C6-0970-379D-4365F2BF6C17}"/>
              </a:ext>
            </a:extLst>
          </p:cNvPr>
          <p:cNvSpPr>
            <a:spLocks noGrp="1"/>
          </p:cNvSpPr>
          <p:nvPr>
            <p:ph type="body" idx="1"/>
          </p:nvPr>
        </p:nvSpPr>
        <p:spPr/>
        <p:txBody>
          <a:bodyPr/>
          <a:lstStyle/>
          <a:p>
            <a:r>
              <a:rPr lang="en-IN" dirty="0"/>
              <a:t>2015-20</a:t>
            </a:r>
          </a:p>
        </p:txBody>
      </p:sp>
      <p:sp>
        <p:nvSpPr>
          <p:cNvPr id="4" name="Text Placeholder 3">
            <a:extLst>
              <a:ext uri="{FF2B5EF4-FFF2-40B4-BE49-F238E27FC236}">
                <a16:creationId xmlns:a16="http://schemas.microsoft.com/office/drawing/2014/main" id="{947CD516-A40F-76FE-34A9-AEB0248D28CD}"/>
              </a:ext>
            </a:extLst>
          </p:cNvPr>
          <p:cNvSpPr>
            <a:spLocks noGrp="1"/>
          </p:cNvSpPr>
          <p:nvPr>
            <p:ph type="body" sz="half" idx="3"/>
          </p:nvPr>
        </p:nvSpPr>
        <p:spPr/>
        <p:txBody>
          <a:bodyPr>
            <a:normAutofit fontScale="92500" lnSpcReduction="20000"/>
          </a:bodyPr>
          <a:lstStyle/>
          <a:p>
            <a:endParaRPr lang="en-IN" dirty="0"/>
          </a:p>
          <a:p>
            <a:r>
              <a:rPr lang="en-IN" dirty="0"/>
              <a:t>2023</a:t>
            </a:r>
          </a:p>
          <a:p>
            <a:endParaRPr lang="en-IN" dirty="0"/>
          </a:p>
        </p:txBody>
      </p:sp>
      <p:sp>
        <p:nvSpPr>
          <p:cNvPr id="5" name="Content Placeholder 4">
            <a:extLst>
              <a:ext uri="{FF2B5EF4-FFF2-40B4-BE49-F238E27FC236}">
                <a16:creationId xmlns:a16="http://schemas.microsoft.com/office/drawing/2014/main" id="{340F78A1-77F8-6FE5-5561-40AC4DB715A3}"/>
              </a:ext>
            </a:extLst>
          </p:cNvPr>
          <p:cNvSpPr>
            <a:spLocks noGrp="1"/>
          </p:cNvSpPr>
          <p:nvPr>
            <p:ph sz="quarter" idx="2"/>
          </p:nvPr>
        </p:nvSpPr>
        <p:spPr/>
        <p:txBody>
          <a:bodyPr/>
          <a:lstStyle/>
          <a:p>
            <a:pPr marL="457200" indent="-457200">
              <a:buAutoNum type="arabicPeriod" startAt="7"/>
            </a:pPr>
            <a:r>
              <a:rPr lang="en-IN" dirty="0"/>
              <a:t>Deemed Exports</a:t>
            </a:r>
          </a:p>
          <a:p>
            <a:pPr marL="457200" indent="-457200">
              <a:buAutoNum type="arabicPeriod" startAt="7"/>
            </a:pPr>
            <a:r>
              <a:rPr lang="en-IN" dirty="0"/>
              <a:t>Quality Complaints and Trade Disputes</a:t>
            </a:r>
          </a:p>
          <a:p>
            <a:pPr marL="457200" indent="-457200">
              <a:buAutoNum type="arabicPeriod" startAt="7"/>
            </a:pPr>
            <a:r>
              <a:rPr lang="en-IN" dirty="0"/>
              <a:t>Definitions</a:t>
            </a:r>
          </a:p>
        </p:txBody>
      </p:sp>
      <p:sp>
        <p:nvSpPr>
          <p:cNvPr id="6" name="Content Placeholder 5">
            <a:extLst>
              <a:ext uri="{FF2B5EF4-FFF2-40B4-BE49-F238E27FC236}">
                <a16:creationId xmlns:a16="http://schemas.microsoft.com/office/drawing/2014/main" id="{59B712AD-160A-097E-2C6F-8B545B3192D9}"/>
              </a:ext>
            </a:extLst>
          </p:cNvPr>
          <p:cNvSpPr>
            <a:spLocks noGrp="1"/>
          </p:cNvSpPr>
          <p:nvPr>
            <p:ph sz="quarter" idx="4"/>
          </p:nvPr>
        </p:nvSpPr>
        <p:spPr/>
        <p:txBody>
          <a:bodyPr/>
          <a:lstStyle/>
          <a:p>
            <a:pPr marL="457200" indent="-457200">
              <a:buAutoNum type="arabicPeriod" startAt="7"/>
            </a:pPr>
            <a:r>
              <a:rPr lang="en-IN" dirty="0"/>
              <a:t>Deemed Exports</a:t>
            </a:r>
          </a:p>
          <a:p>
            <a:pPr marL="457200" indent="-457200">
              <a:buAutoNum type="arabicPeriod" startAt="7"/>
            </a:pPr>
            <a:r>
              <a:rPr lang="en-IN" dirty="0"/>
              <a:t>Quality Complaints and Trade Disputes</a:t>
            </a:r>
          </a:p>
          <a:p>
            <a:pPr marL="457200" indent="-457200">
              <a:buAutoNum type="arabicPeriod" startAt="7"/>
            </a:pPr>
            <a:r>
              <a:rPr lang="en-IN" b="1" dirty="0">
                <a:solidFill>
                  <a:srgbClr val="FF0000"/>
                </a:solidFill>
              </a:rPr>
              <a:t>Promoting Cross Border trade in Digital Economy</a:t>
            </a:r>
          </a:p>
          <a:p>
            <a:pPr marL="457200" indent="-457200">
              <a:buAutoNum type="arabicPeriod" startAt="7"/>
            </a:pPr>
            <a:r>
              <a:rPr lang="en-IN" b="1" dirty="0">
                <a:solidFill>
                  <a:srgbClr val="FF0000"/>
                </a:solidFill>
              </a:rPr>
              <a:t>SCOMET : Special Chemicals, organisms, Materials, Equipment and Technologies</a:t>
            </a:r>
          </a:p>
          <a:p>
            <a:pPr marL="457200" indent="-457200">
              <a:buAutoNum type="arabicPeriod" startAt="7"/>
            </a:pPr>
            <a:r>
              <a:rPr lang="en-IN" dirty="0"/>
              <a:t>Definitions</a:t>
            </a:r>
          </a:p>
          <a:p>
            <a:endParaRPr lang="en-IN" dirty="0"/>
          </a:p>
        </p:txBody>
      </p:sp>
    </p:spTree>
    <p:extLst>
      <p:ext uri="{BB962C8B-B14F-4D97-AF65-F5344CB8AC3E}">
        <p14:creationId xmlns:p14="http://schemas.microsoft.com/office/powerpoint/2010/main" val="8179432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77DB-8218-CBAC-02DD-C3B97712A43A}"/>
              </a:ext>
            </a:extLst>
          </p:cNvPr>
          <p:cNvSpPr>
            <a:spLocks noGrp="1"/>
          </p:cNvSpPr>
          <p:nvPr>
            <p:ph type="title"/>
          </p:nvPr>
        </p:nvSpPr>
        <p:spPr/>
        <p:txBody>
          <a:bodyPr/>
          <a:lstStyle/>
          <a:p>
            <a:r>
              <a:rPr lang="en-IN" dirty="0"/>
              <a:t>Discontinued Schemes</a:t>
            </a:r>
          </a:p>
        </p:txBody>
      </p:sp>
      <p:sp>
        <p:nvSpPr>
          <p:cNvPr id="3" name="Content Placeholder 2">
            <a:extLst>
              <a:ext uri="{FF2B5EF4-FFF2-40B4-BE49-F238E27FC236}">
                <a16:creationId xmlns:a16="http://schemas.microsoft.com/office/drawing/2014/main" id="{9EBA497F-0C14-8A88-87AB-053D276B8AC6}"/>
              </a:ext>
            </a:extLst>
          </p:cNvPr>
          <p:cNvSpPr>
            <a:spLocks noGrp="1"/>
          </p:cNvSpPr>
          <p:nvPr>
            <p:ph idx="1"/>
          </p:nvPr>
        </p:nvSpPr>
        <p:spPr/>
        <p:txBody>
          <a:bodyPr/>
          <a:lstStyle/>
          <a:p>
            <a:pPr algn="just">
              <a:lnSpc>
                <a:spcPct val="150000"/>
              </a:lnSpc>
            </a:pPr>
            <a:r>
              <a:rPr lang="en-IN" dirty="0"/>
              <a:t>Merchandise Exports from India Scheme (MEIS)</a:t>
            </a:r>
          </a:p>
          <a:p>
            <a:pPr algn="just">
              <a:lnSpc>
                <a:spcPct val="150000"/>
              </a:lnSpc>
            </a:pPr>
            <a:r>
              <a:rPr lang="en-US" dirty="0"/>
              <a:t>Service Exports from India Scheme (SEIS) </a:t>
            </a:r>
          </a:p>
          <a:p>
            <a:pPr algn="just">
              <a:lnSpc>
                <a:spcPct val="150000"/>
              </a:lnSpc>
            </a:pPr>
            <a:r>
              <a:rPr lang="en-US" dirty="0"/>
              <a:t>The above two schemes have been discontinued as WTO objected the same</a:t>
            </a:r>
          </a:p>
          <a:p>
            <a:pPr algn="just">
              <a:lnSpc>
                <a:spcPct val="150000"/>
              </a:lnSpc>
            </a:pPr>
            <a:r>
              <a:rPr lang="en-US" dirty="0"/>
              <a:t>Government replaced MEIS with RoDTEP (Remission of Duties or Taxes on Export Products)</a:t>
            </a:r>
            <a:endParaRPr lang="en-IN" dirty="0"/>
          </a:p>
        </p:txBody>
      </p:sp>
    </p:spTree>
    <p:extLst>
      <p:ext uri="{BB962C8B-B14F-4D97-AF65-F5344CB8AC3E}">
        <p14:creationId xmlns:p14="http://schemas.microsoft.com/office/powerpoint/2010/main" val="23790057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52B6D-8C6A-04CB-79DF-713433E86FA1}"/>
              </a:ext>
            </a:extLst>
          </p:cNvPr>
          <p:cNvSpPr>
            <a:spLocks noGrp="1"/>
          </p:cNvSpPr>
          <p:nvPr>
            <p:ph type="title"/>
          </p:nvPr>
        </p:nvSpPr>
        <p:spPr/>
        <p:txBody>
          <a:bodyPr/>
          <a:lstStyle/>
          <a:p>
            <a:r>
              <a:rPr lang="en-US" b="0" i="0" dirty="0">
                <a:solidFill>
                  <a:srgbClr val="333333"/>
                </a:solidFill>
                <a:effectLst/>
                <a:latin typeface="Arial" panose="020B0604020202020204" pitchFamily="34" charset="0"/>
              </a:rPr>
              <a:t>LEGISLATION</a:t>
            </a:r>
            <a:endParaRPr lang="en-IN" dirty="0"/>
          </a:p>
        </p:txBody>
      </p:sp>
      <p:sp>
        <p:nvSpPr>
          <p:cNvPr id="3" name="Content Placeholder 2">
            <a:extLst>
              <a:ext uri="{FF2B5EF4-FFF2-40B4-BE49-F238E27FC236}">
                <a16:creationId xmlns:a16="http://schemas.microsoft.com/office/drawing/2014/main" id="{F30C0BBE-09CE-87D5-FAB8-FFE522E87C00}"/>
              </a:ext>
            </a:extLst>
          </p:cNvPr>
          <p:cNvSpPr>
            <a:spLocks noGrp="1"/>
          </p:cNvSpPr>
          <p:nvPr>
            <p:ph idx="1"/>
          </p:nvPr>
        </p:nvSpPr>
        <p:spPr/>
        <p:txBody>
          <a:bodyPr>
            <a:normAutofit fontScale="70000" lnSpcReduction="20000"/>
          </a:bodyPr>
          <a:lstStyle/>
          <a:p>
            <a:pPr algn="just">
              <a:lnSpc>
                <a:spcPct val="170000"/>
              </a:lnSpc>
            </a:pPr>
            <a:r>
              <a:rPr lang="en-US" b="0" i="0" dirty="0">
                <a:solidFill>
                  <a:srgbClr val="333333"/>
                </a:solidFill>
                <a:effectLst/>
                <a:latin typeface="Arial" panose="020B0604020202020204" pitchFamily="34" charset="0"/>
              </a:rPr>
              <a:t>Foreign Trade is regulated by ministry of commerce and industry.</a:t>
            </a:r>
          </a:p>
          <a:p>
            <a:pPr algn="just">
              <a:lnSpc>
                <a:spcPct val="170000"/>
              </a:lnSpc>
            </a:pPr>
            <a:r>
              <a:rPr lang="en-US" b="0" i="0" dirty="0">
                <a:solidFill>
                  <a:srgbClr val="333333"/>
                </a:solidFill>
                <a:effectLst/>
                <a:latin typeface="Arial" panose="020B0604020202020204" pitchFamily="34" charset="0"/>
              </a:rPr>
              <a:t> Director General of Foreign Trade handles full administration (DGFT).</a:t>
            </a:r>
          </a:p>
          <a:p>
            <a:pPr algn="just">
              <a:lnSpc>
                <a:spcPct val="170000"/>
              </a:lnSpc>
            </a:pPr>
            <a:r>
              <a:rPr lang="en-US" b="0" i="0" dirty="0">
                <a:solidFill>
                  <a:srgbClr val="333333"/>
                </a:solidFill>
                <a:effectLst/>
                <a:latin typeface="Arial" panose="020B0604020202020204" pitchFamily="34" charset="0"/>
              </a:rPr>
              <a:t> FTP is 5 years policy prepared under Foreign Trade Development &amp; Regulation (D &amp;R) Act 1992.   </a:t>
            </a:r>
          </a:p>
          <a:p>
            <a:pPr algn="just">
              <a:lnSpc>
                <a:spcPct val="170000"/>
              </a:lnSpc>
            </a:pPr>
            <a:r>
              <a:rPr lang="en-US" b="0" i="0" dirty="0">
                <a:solidFill>
                  <a:srgbClr val="333333"/>
                </a:solidFill>
                <a:effectLst/>
                <a:latin typeface="Arial" panose="020B0604020202020204" pitchFamily="34" charset="0"/>
              </a:rPr>
              <a:t>Now this 5 year system has been removed.  Policy will be every year.</a:t>
            </a:r>
            <a:endParaRPr lang="en-US" dirty="0">
              <a:solidFill>
                <a:srgbClr val="333333"/>
              </a:solidFill>
              <a:latin typeface="Arial" panose="020B0604020202020204" pitchFamily="34" charset="0"/>
            </a:endParaRPr>
          </a:p>
          <a:p>
            <a:pPr algn="just">
              <a:lnSpc>
                <a:spcPct val="170000"/>
              </a:lnSpc>
            </a:pPr>
            <a:r>
              <a:rPr lang="en-US" b="0" i="0" dirty="0">
                <a:solidFill>
                  <a:srgbClr val="333333"/>
                </a:solidFill>
                <a:effectLst/>
                <a:latin typeface="Arial" panose="020B0604020202020204" pitchFamily="34" charset="0"/>
              </a:rPr>
              <a:t> Ministry and DGFT administered the FTP in formulation, control and supervisory. </a:t>
            </a:r>
          </a:p>
          <a:p>
            <a:pPr algn="just">
              <a:lnSpc>
                <a:spcPct val="170000"/>
              </a:lnSpc>
            </a:pPr>
            <a:r>
              <a:rPr lang="en-US" b="0" i="0" dirty="0">
                <a:solidFill>
                  <a:srgbClr val="333333"/>
                </a:solidFill>
                <a:effectLst/>
                <a:latin typeface="Arial" panose="020B0604020202020204" pitchFamily="34" charset="0"/>
              </a:rPr>
              <a:t>In administration of FTP DGFT takes help of Central Board of Indirect taxation and Customs (CBIC), RBI and State VAT Dept</a:t>
            </a:r>
          </a:p>
          <a:p>
            <a:pPr algn="just">
              <a:lnSpc>
                <a:spcPct val="150000"/>
              </a:lnSpc>
            </a:pPr>
            <a:r>
              <a:rPr lang="en-US" b="0" i="0" dirty="0">
                <a:solidFill>
                  <a:srgbClr val="333333"/>
                </a:solidFill>
                <a:effectLst/>
                <a:latin typeface="Arial" panose="020B0604020202020204" pitchFamily="34" charset="0"/>
              </a:rPr>
              <a:t>.</a:t>
            </a:r>
            <a:br>
              <a:rPr lang="en-US" dirty="0"/>
            </a:br>
            <a:br>
              <a:rPr lang="en-US" dirty="0"/>
            </a:br>
            <a:endParaRPr lang="en-IN" dirty="0"/>
          </a:p>
        </p:txBody>
      </p:sp>
    </p:spTree>
    <p:extLst>
      <p:ext uri="{BB962C8B-B14F-4D97-AF65-F5344CB8AC3E}">
        <p14:creationId xmlns:p14="http://schemas.microsoft.com/office/powerpoint/2010/main" val="25455603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0346C-FD7C-994C-26C0-5886EA2D3E5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071471D-B2D0-315E-AB3E-602E3C9DB4AE}"/>
              </a:ext>
            </a:extLst>
          </p:cNvPr>
          <p:cNvSpPr>
            <a:spLocks noGrp="1"/>
          </p:cNvSpPr>
          <p:nvPr>
            <p:ph idx="1"/>
          </p:nvPr>
        </p:nvSpPr>
        <p:spPr/>
        <p:txBody>
          <a:bodyPr>
            <a:noAutofit/>
          </a:bodyPr>
          <a:lstStyle/>
          <a:p>
            <a:pPr algn="just">
              <a:lnSpc>
                <a:spcPct val="150000"/>
              </a:lnSpc>
            </a:pPr>
            <a:r>
              <a:rPr lang="en-US" sz="1800" b="0" i="0" dirty="0">
                <a:solidFill>
                  <a:srgbClr val="333333"/>
                </a:solidFill>
                <a:effectLst/>
                <a:latin typeface="Arial" panose="020B0604020202020204" pitchFamily="34" charset="0"/>
              </a:rPr>
              <a:t>CBIC: </a:t>
            </a:r>
          </a:p>
          <a:p>
            <a:pPr>
              <a:lnSpc>
                <a:spcPct val="150000"/>
              </a:lnSpc>
            </a:pPr>
            <a:r>
              <a:rPr lang="en-US" sz="1800" b="0" i="0" dirty="0">
                <a:solidFill>
                  <a:srgbClr val="333333"/>
                </a:solidFill>
                <a:effectLst/>
                <a:latin typeface="Arial" panose="020B0604020202020204" pitchFamily="34" charset="0"/>
              </a:rPr>
              <a:t>(</a:t>
            </a:r>
            <a:r>
              <a:rPr lang="en-US" sz="1800" b="0" i="0" dirty="0" err="1">
                <a:solidFill>
                  <a:srgbClr val="333333"/>
                </a:solidFill>
                <a:effectLst/>
                <a:latin typeface="Arial" panose="020B0604020202020204" pitchFamily="34" charset="0"/>
              </a:rPr>
              <a:t>i</a:t>
            </a:r>
            <a:r>
              <a:rPr lang="en-US" sz="1800" b="0" i="0" dirty="0">
                <a:solidFill>
                  <a:srgbClr val="333333"/>
                </a:solidFill>
                <a:effectLst/>
                <a:latin typeface="Arial" panose="020B0604020202020204" pitchFamily="34" charset="0"/>
              </a:rPr>
              <a:t>) CBIC Comes under the Ministry of Finance </a:t>
            </a:r>
          </a:p>
          <a:p>
            <a:pPr>
              <a:lnSpc>
                <a:spcPct val="150000"/>
              </a:lnSpc>
            </a:pPr>
            <a:r>
              <a:rPr lang="en-US" sz="1800" b="0" i="0" dirty="0">
                <a:solidFill>
                  <a:srgbClr val="333333"/>
                </a:solidFill>
                <a:effectLst/>
                <a:latin typeface="Arial" panose="020B0604020202020204" pitchFamily="34" charset="0"/>
              </a:rPr>
              <a:t>(ii) It has two departments namely customs and Central &amp; GST facilitates in implementing the policy of GST. </a:t>
            </a:r>
          </a:p>
          <a:p>
            <a:pPr>
              <a:lnSpc>
                <a:spcPct val="150000"/>
              </a:lnSpc>
            </a:pPr>
            <a:r>
              <a:rPr lang="en-US" sz="1800" b="0" i="0" dirty="0">
                <a:solidFill>
                  <a:srgbClr val="333333"/>
                </a:solidFill>
                <a:effectLst/>
                <a:latin typeface="Arial" panose="020B0604020202020204" pitchFamily="34" charset="0"/>
              </a:rPr>
              <a:t>(iii) Custom authority follows the policy formed by DGFT while clearing the Goods. </a:t>
            </a:r>
          </a:p>
          <a:p>
            <a:pPr>
              <a:lnSpc>
                <a:spcPct val="150000"/>
              </a:lnSpc>
            </a:pPr>
            <a:r>
              <a:rPr lang="en-US" sz="1800" b="0" i="0" dirty="0">
                <a:solidFill>
                  <a:srgbClr val="333333"/>
                </a:solidFill>
                <a:effectLst/>
                <a:latin typeface="Arial" panose="020B0604020202020204" pitchFamily="34" charset="0"/>
              </a:rPr>
              <a:t>(iv) Central GST authorities needs to be involved for all matters of export where goods have to be cleared without payment.</a:t>
            </a:r>
          </a:p>
          <a:p>
            <a:pPr>
              <a:lnSpc>
                <a:spcPct val="150000"/>
              </a:lnSpc>
            </a:pPr>
            <a:r>
              <a:rPr lang="en-US" sz="1800" b="0" i="0" dirty="0">
                <a:solidFill>
                  <a:srgbClr val="333333"/>
                </a:solidFill>
                <a:effectLst/>
                <a:latin typeface="Arial" panose="020B0604020202020204" pitchFamily="34" charset="0"/>
              </a:rPr>
              <a:t>RBI: RBI is the nodal bank in the country which formulate the policies related to management of money, including payments and receipts of foreign exchange. It also monitors the receipt and payments of export and import. It also works under the Ministry of Finance.</a:t>
            </a:r>
            <a:br>
              <a:rPr lang="en-US" sz="1800" dirty="0"/>
            </a:br>
            <a:br>
              <a:rPr lang="en-US" sz="1800" dirty="0"/>
            </a:br>
            <a:endParaRPr lang="en-US" sz="1800" b="0" i="0" dirty="0">
              <a:solidFill>
                <a:srgbClr val="333333"/>
              </a:solidFill>
              <a:effectLst/>
              <a:latin typeface="Arial" panose="020B0604020202020204" pitchFamily="34" charset="0"/>
            </a:endParaRPr>
          </a:p>
          <a:p>
            <a:pPr marL="0" indent="0" algn="just">
              <a:lnSpc>
                <a:spcPct val="150000"/>
              </a:lnSpc>
              <a:buNone/>
            </a:pPr>
            <a:br>
              <a:rPr lang="en-US" sz="1800" dirty="0"/>
            </a:br>
            <a:br>
              <a:rPr lang="en-US" sz="1800" dirty="0"/>
            </a:br>
            <a:endParaRPr lang="en-IN" sz="1800" dirty="0"/>
          </a:p>
        </p:txBody>
      </p:sp>
    </p:spTree>
    <p:extLst>
      <p:ext uri="{BB962C8B-B14F-4D97-AF65-F5344CB8AC3E}">
        <p14:creationId xmlns:p14="http://schemas.microsoft.com/office/powerpoint/2010/main" val="353963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04A92-3691-087B-4443-0FACCD317E8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1FD553B-8D55-AA2A-73FE-445B464E98A5}"/>
              </a:ext>
            </a:extLst>
          </p:cNvPr>
          <p:cNvSpPr>
            <a:spLocks noGrp="1"/>
          </p:cNvSpPr>
          <p:nvPr>
            <p:ph idx="1"/>
          </p:nvPr>
        </p:nvSpPr>
        <p:spPr/>
        <p:txBody>
          <a:bodyPr>
            <a:normAutofit lnSpcReduction="10000"/>
          </a:bodyPr>
          <a:lstStyle/>
          <a:p>
            <a:pPr algn="just">
              <a:lnSpc>
                <a:spcPct val="150000"/>
              </a:lnSpc>
            </a:pPr>
            <a:r>
              <a:rPr lang="en-US" dirty="0"/>
              <a:t>It is a simple mechanism for grant of Duty Drawback based on the shipping bill declaration, without requiring additional documentation;</a:t>
            </a:r>
          </a:p>
          <a:p>
            <a:pPr algn="just">
              <a:lnSpc>
                <a:spcPct val="150000"/>
              </a:lnSpc>
            </a:pPr>
            <a:r>
              <a:rPr lang="en-US" dirty="0"/>
              <a:t> It involves end-to-end electronic processing of Duty Drawback;</a:t>
            </a:r>
          </a:p>
          <a:p>
            <a:pPr algn="just">
              <a:lnSpc>
                <a:spcPct val="150000"/>
              </a:lnSpc>
            </a:pPr>
            <a:r>
              <a:rPr lang="en-US" dirty="0"/>
              <a:t> Disbursal of Duty Drawback directly to exporters’ accounts helps to free up working capital for exporters; </a:t>
            </a:r>
          </a:p>
          <a:p>
            <a:pPr algn="just">
              <a:lnSpc>
                <a:spcPct val="150000"/>
              </a:lnSpc>
            </a:pPr>
            <a:r>
              <a:rPr lang="en-US" dirty="0"/>
              <a:t>There is no need for producing separate documentary evidence regarding </a:t>
            </a:r>
            <a:r>
              <a:rPr lang="en-US" dirty="0" err="1"/>
              <a:t>realisation</a:t>
            </a:r>
            <a:r>
              <a:rPr lang="en-US" dirty="0"/>
              <a:t> of export proceeds</a:t>
            </a:r>
            <a:endParaRPr lang="en-IN" dirty="0"/>
          </a:p>
        </p:txBody>
      </p:sp>
    </p:spTree>
    <p:extLst>
      <p:ext uri="{BB962C8B-B14F-4D97-AF65-F5344CB8AC3E}">
        <p14:creationId xmlns:p14="http://schemas.microsoft.com/office/powerpoint/2010/main" val="23163003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E7ABC-9574-C065-125B-624801452793}"/>
              </a:ext>
            </a:extLst>
          </p:cNvPr>
          <p:cNvSpPr>
            <a:spLocks noGrp="1"/>
          </p:cNvSpPr>
          <p:nvPr>
            <p:ph type="title"/>
          </p:nvPr>
        </p:nvSpPr>
        <p:spPr>
          <a:xfrm>
            <a:off x="609600" y="1005840"/>
            <a:ext cx="10972800" cy="538480"/>
          </a:xfrm>
        </p:spPr>
        <p:txBody>
          <a:bodyPr>
            <a:normAutofit fontScale="90000"/>
          </a:bodyPr>
          <a:lstStyle/>
          <a:p>
            <a:br>
              <a:rPr lang="en-IN" dirty="0"/>
            </a:br>
            <a:br>
              <a:rPr lang="en-IN" dirty="0"/>
            </a:br>
            <a:br>
              <a:rPr lang="en-IN" dirty="0"/>
            </a:br>
            <a:br>
              <a:rPr lang="en-IN" dirty="0"/>
            </a:br>
            <a:br>
              <a:rPr lang="en-IN" dirty="0"/>
            </a:br>
            <a:r>
              <a:rPr lang="en-IN" dirty="0"/>
              <a:t>Authorities related to the  Foreign Trade</a:t>
            </a:r>
          </a:p>
        </p:txBody>
      </p:sp>
      <p:sp>
        <p:nvSpPr>
          <p:cNvPr id="3" name="Content Placeholder 2">
            <a:extLst>
              <a:ext uri="{FF2B5EF4-FFF2-40B4-BE49-F238E27FC236}">
                <a16:creationId xmlns:a16="http://schemas.microsoft.com/office/drawing/2014/main" id="{9545B325-7C33-FD69-ADC5-047B12CA841C}"/>
              </a:ext>
            </a:extLst>
          </p:cNvPr>
          <p:cNvSpPr>
            <a:spLocks noGrp="1"/>
          </p:cNvSpPr>
          <p:nvPr>
            <p:ph idx="1"/>
          </p:nvPr>
        </p:nvSpPr>
        <p:spPr>
          <a:xfrm>
            <a:off x="609600" y="1645920"/>
            <a:ext cx="10972800" cy="4678680"/>
          </a:xfrm>
        </p:spPr>
        <p:txBody>
          <a:bodyPr>
            <a:noAutofit/>
          </a:bodyPr>
          <a:lstStyle/>
          <a:p>
            <a:pPr algn="just">
              <a:lnSpc>
                <a:spcPct val="170000"/>
              </a:lnSpc>
            </a:pPr>
            <a:r>
              <a:rPr lang="en-US" sz="2400" b="0" i="0" dirty="0">
                <a:solidFill>
                  <a:srgbClr val="333333"/>
                </a:solidFill>
                <a:effectLst/>
                <a:latin typeface="+mj-lt"/>
              </a:rPr>
              <a:t>1. Director General of Foreign Trade (DGFT) Reginal Authority (RA)(Branches of DGFT): Authority competent to grant an authorisation under FT (D &amp; R) Act. It is working under the control of DGFT</a:t>
            </a:r>
          </a:p>
          <a:p>
            <a:pPr algn="just">
              <a:lnSpc>
                <a:spcPct val="170000"/>
              </a:lnSpc>
            </a:pPr>
            <a:r>
              <a:rPr lang="en-US" sz="2400" b="0" i="0" dirty="0">
                <a:solidFill>
                  <a:srgbClr val="333333"/>
                </a:solidFill>
                <a:effectLst/>
                <a:latin typeface="+mj-lt"/>
              </a:rPr>
              <a:t>2. Committee: Norms Committee: It fixes/modify SION under all scheme EPCG Committee: It determines nexus of capital goods and benefit under EPCG.</a:t>
            </a:r>
          </a:p>
          <a:p>
            <a:pPr marL="0" indent="0" algn="just">
              <a:lnSpc>
                <a:spcPct val="170000"/>
              </a:lnSpc>
              <a:buNone/>
            </a:pPr>
            <a:br>
              <a:rPr lang="en-US" sz="2400" dirty="0">
                <a:latin typeface="+mj-lt"/>
              </a:rPr>
            </a:br>
            <a:br>
              <a:rPr lang="en-US" sz="2400" dirty="0">
                <a:latin typeface="+mj-lt"/>
              </a:rPr>
            </a:br>
            <a:br>
              <a:rPr lang="en-US" sz="1600" dirty="0">
                <a:latin typeface="+mj-lt"/>
              </a:rPr>
            </a:br>
            <a:br>
              <a:rPr lang="en-US" sz="1600" dirty="0">
                <a:latin typeface="+mj-lt"/>
              </a:rPr>
            </a:br>
            <a:endParaRPr lang="en-IN" sz="1600" dirty="0">
              <a:latin typeface="+mj-lt"/>
            </a:endParaRPr>
          </a:p>
        </p:txBody>
      </p:sp>
    </p:spTree>
    <p:extLst>
      <p:ext uri="{BB962C8B-B14F-4D97-AF65-F5344CB8AC3E}">
        <p14:creationId xmlns:p14="http://schemas.microsoft.com/office/powerpoint/2010/main" val="41480490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CF0EA-65D9-23A4-AFE4-EB21D9922F9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55A0AD2-616D-B903-BA8F-C87F0E208B3E}"/>
              </a:ext>
            </a:extLst>
          </p:cNvPr>
          <p:cNvSpPr>
            <a:spLocks noGrp="1"/>
          </p:cNvSpPr>
          <p:nvPr>
            <p:ph idx="1"/>
          </p:nvPr>
        </p:nvSpPr>
        <p:spPr/>
        <p:txBody>
          <a:bodyPr>
            <a:normAutofit fontScale="92500" lnSpcReduction="10000"/>
          </a:bodyPr>
          <a:lstStyle/>
          <a:p>
            <a:pPr algn="just">
              <a:lnSpc>
                <a:spcPct val="170000"/>
              </a:lnSpc>
            </a:pPr>
            <a:r>
              <a:rPr lang="en-US" sz="2000" b="0" i="0" dirty="0">
                <a:solidFill>
                  <a:srgbClr val="333333"/>
                </a:solidFill>
                <a:effectLst/>
                <a:latin typeface="+mj-lt"/>
              </a:rPr>
              <a:t>3. Board of Trade BOT has been constituted to advise government on policy measures for increasing: </a:t>
            </a:r>
          </a:p>
          <a:p>
            <a:pPr lvl="1" algn="just">
              <a:lnSpc>
                <a:spcPct val="170000"/>
              </a:lnSpc>
            </a:pPr>
            <a:r>
              <a:rPr lang="en-US" sz="2000" b="0" i="0" dirty="0">
                <a:solidFill>
                  <a:srgbClr val="333333"/>
                </a:solidFill>
                <a:effectLst/>
                <a:latin typeface="+mj-lt"/>
              </a:rPr>
              <a:t>Export </a:t>
            </a:r>
          </a:p>
          <a:p>
            <a:pPr lvl="1" algn="just">
              <a:lnSpc>
                <a:spcPct val="170000"/>
              </a:lnSpc>
            </a:pPr>
            <a:r>
              <a:rPr lang="en-US" sz="2000" b="0" i="0" dirty="0">
                <a:solidFill>
                  <a:srgbClr val="333333"/>
                </a:solidFill>
                <a:effectLst/>
                <a:latin typeface="+mj-lt"/>
              </a:rPr>
              <a:t>Review export Performance </a:t>
            </a:r>
          </a:p>
          <a:p>
            <a:pPr lvl="1" algn="just">
              <a:lnSpc>
                <a:spcPct val="170000"/>
              </a:lnSpc>
            </a:pPr>
            <a:r>
              <a:rPr lang="en-US" sz="2000" b="0" i="0" dirty="0">
                <a:solidFill>
                  <a:srgbClr val="333333"/>
                </a:solidFill>
                <a:effectLst/>
                <a:latin typeface="+mj-lt"/>
              </a:rPr>
              <a:t>Review Policy </a:t>
            </a:r>
          </a:p>
          <a:p>
            <a:pPr lvl="1" algn="just">
              <a:lnSpc>
                <a:spcPct val="170000"/>
              </a:lnSpc>
            </a:pPr>
            <a:r>
              <a:rPr lang="en-US" sz="2000" b="0" i="0" dirty="0">
                <a:solidFill>
                  <a:srgbClr val="333333"/>
                </a:solidFill>
                <a:effectLst/>
                <a:latin typeface="+mj-lt"/>
              </a:rPr>
              <a:t>Procedures for imports and exports</a:t>
            </a:r>
          </a:p>
          <a:p>
            <a:pPr lvl="1" algn="just">
              <a:lnSpc>
                <a:spcPct val="170000"/>
              </a:lnSpc>
            </a:pPr>
            <a:r>
              <a:rPr lang="en-US" sz="2000" b="0" i="0" dirty="0">
                <a:solidFill>
                  <a:srgbClr val="333333"/>
                </a:solidFill>
                <a:effectLst/>
                <a:latin typeface="+mj-lt"/>
              </a:rPr>
              <a:t> Examine issue relevant for Promotion of Indian Foreign Trade </a:t>
            </a:r>
          </a:p>
          <a:p>
            <a:pPr lvl="1" algn="just">
              <a:lnSpc>
                <a:spcPct val="170000"/>
              </a:lnSpc>
            </a:pPr>
            <a:r>
              <a:rPr lang="en-US" sz="2000" b="0" i="0" dirty="0">
                <a:solidFill>
                  <a:srgbClr val="333333"/>
                </a:solidFill>
                <a:effectLst/>
                <a:latin typeface="+mj-lt"/>
              </a:rPr>
              <a:t>Commerce and industry minister will be the chairman of BOT </a:t>
            </a:r>
          </a:p>
          <a:p>
            <a:pPr lvl="1" algn="just">
              <a:lnSpc>
                <a:spcPct val="170000"/>
              </a:lnSpc>
            </a:pPr>
            <a:r>
              <a:rPr lang="en-US" sz="2000" b="0" i="0" dirty="0">
                <a:solidFill>
                  <a:srgbClr val="333333"/>
                </a:solidFill>
                <a:effectLst/>
                <a:latin typeface="+mj-lt"/>
              </a:rPr>
              <a:t>Government shall also nominate 25 persons, of whom at least 10 will be expert in trade policy</a:t>
            </a:r>
          </a:p>
          <a:p>
            <a:endParaRPr lang="en-IN" dirty="0"/>
          </a:p>
        </p:txBody>
      </p:sp>
    </p:spTree>
    <p:extLst>
      <p:ext uri="{BB962C8B-B14F-4D97-AF65-F5344CB8AC3E}">
        <p14:creationId xmlns:p14="http://schemas.microsoft.com/office/powerpoint/2010/main" val="21388882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A2E2B-701A-35D6-FE2C-58D5CF59729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0C7A1EC-67FF-E2D2-FA34-196240909664}"/>
              </a:ext>
            </a:extLst>
          </p:cNvPr>
          <p:cNvSpPr>
            <a:spLocks noGrp="1"/>
          </p:cNvSpPr>
          <p:nvPr>
            <p:ph idx="1"/>
          </p:nvPr>
        </p:nvSpPr>
        <p:spPr>
          <a:xfrm>
            <a:off x="609600" y="2037080"/>
            <a:ext cx="10972800" cy="4389120"/>
          </a:xfrm>
        </p:spPr>
        <p:txBody>
          <a:bodyPr>
            <a:normAutofit fontScale="77500" lnSpcReduction="20000"/>
          </a:bodyPr>
          <a:lstStyle/>
          <a:p>
            <a:pPr algn="just">
              <a:lnSpc>
                <a:spcPct val="150000"/>
              </a:lnSpc>
            </a:pPr>
            <a:r>
              <a:rPr lang="en-US" b="0" i="0" dirty="0">
                <a:solidFill>
                  <a:srgbClr val="333333"/>
                </a:solidFill>
                <a:effectLst/>
                <a:latin typeface="Arial" panose="020B0604020202020204" pitchFamily="34" charset="0"/>
              </a:rPr>
              <a:t>4. Export Promotion Council (EPC)</a:t>
            </a:r>
          </a:p>
          <a:p>
            <a:pPr algn="just">
              <a:lnSpc>
                <a:spcPct val="150000"/>
              </a:lnSpc>
            </a:pPr>
            <a:r>
              <a:rPr lang="en-US" b="0" i="0" dirty="0">
                <a:solidFill>
                  <a:srgbClr val="333333"/>
                </a:solidFill>
                <a:effectLst/>
                <a:latin typeface="Arial" panose="020B0604020202020204" pitchFamily="34" charset="0"/>
              </a:rPr>
              <a:t> EPCs are non-profit autonomous </a:t>
            </a:r>
            <a:r>
              <a:rPr lang="en-US" b="0" i="0" dirty="0" err="1">
                <a:solidFill>
                  <a:srgbClr val="333333"/>
                </a:solidFill>
                <a:effectLst/>
                <a:latin typeface="Arial" panose="020B0604020202020204" pitchFamily="34" charset="0"/>
              </a:rPr>
              <a:t>organisation</a:t>
            </a:r>
            <a:r>
              <a:rPr lang="en-US" b="0" i="0" dirty="0">
                <a:solidFill>
                  <a:srgbClr val="333333"/>
                </a:solidFill>
                <a:effectLst/>
                <a:latin typeface="Arial" panose="020B0604020202020204" pitchFamily="34" charset="0"/>
              </a:rPr>
              <a:t> (No control of Government) under the Companies Act or the Societies Registration Act, as the case may be </a:t>
            </a:r>
          </a:p>
          <a:p>
            <a:pPr algn="just">
              <a:lnSpc>
                <a:spcPct val="150000"/>
              </a:lnSpc>
            </a:pPr>
            <a:r>
              <a:rPr lang="en-US" b="0" i="0" dirty="0">
                <a:solidFill>
                  <a:srgbClr val="333333"/>
                </a:solidFill>
                <a:effectLst/>
                <a:latin typeface="Arial" panose="020B0604020202020204" pitchFamily="34" charset="0"/>
              </a:rPr>
              <a:t>These have been set up to promote and develop export of the country.</a:t>
            </a:r>
          </a:p>
          <a:p>
            <a:pPr algn="just">
              <a:lnSpc>
                <a:spcPct val="150000"/>
              </a:lnSpc>
            </a:pPr>
            <a:r>
              <a:rPr lang="en-US" b="0" i="0" dirty="0">
                <a:solidFill>
                  <a:srgbClr val="333333"/>
                </a:solidFill>
                <a:effectLst/>
                <a:latin typeface="Arial" panose="020B0604020202020204" pitchFamily="34" charset="0"/>
              </a:rPr>
              <a:t> They assist and guide exporters. </a:t>
            </a:r>
          </a:p>
          <a:p>
            <a:pPr algn="just">
              <a:lnSpc>
                <a:spcPct val="150000"/>
              </a:lnSpc>
            </a:pPr>
            <a:r>
              <a:rPr lang="en-US" b="0" i="0" dirty="0">
                <a:solidFill>
                  <a:srgbClr val="333333"/>
                </a:solidFill>
                <a:effectLst/>
                <a:latin typeface="Arial" panose="020B0604020202020204" pitchFamily="34" charset="0"/>
              </a:rPr>
              <a:t>Their main is to project India’s image abroad as a reliable supplier of high quality of goods and services.</a:t>
            </a:r>
          </a:p>
          <a:p>
            <a:pPr marL="0" indent="0" algn="just">
              <a:lnSpc>
                <a:spcPct val="150000"/>
              </a:lnSpc>
              <a:buNone/>
            </a:pPr>
            <a:br>
              <a:rPr lang="en-US" dirty="0"/>
            </a:br>
            <a:br>
              <a:rPr lang="en-US" dirty="0"/>
            </a:br>
            <a:endParaRPr lang="en-US" b="0" i="0" dirty="0">
              <a:solidFill>
                <a:srgbClr val="333333"/>
              </a:solidFill>
              <a:effectLst/>
              <a:latin typeface="Arial" panose="020B0604020202020204" pitchFamily="34" charset="0"/>
            </a:endParaRPr>
          </a:p>
          <a:p>
            <a:pPr algn="just">
              <a:lnSpc>
                <a:spcPct val="150000"/>
              </a:lnSpc>
            </a:pPr>
            <a:endParaRPr lang="en-IN" dirty="0"/>
          </a:p>
        </p:txBody>
      </p:sp>
    </p:spTree>
    <p:extLst>
      <p:ext uri="{BB962C8B-B14F-4D97-AF65-F5344CB8AC3E}">
        <p14:creationId xmlns:p14="http://schemas.microsoft.com/office/powerpoint/2010/main" val="6550033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A74DA-5B24-BCF6-BAA7-3EE482124BB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20266C1-D489-7F8E-54EC-E63D77FE5813}"/>
              </a:ext>
            </a:extLst>
          </p:cNvPr>
          <p:cNvSpPr>
            <a:spLocks noGrp="1"/>
          </p:cNvSpPr>
          <p:nvPr>
            <p:ph idx="1"/>
          </p:nvPr>
        </p:nvSpPr>
        <p:spPr/>
        <p:txBody>
          <a:bodyPr>
            <a:normAutofit fontScale="92500" lnSpcReduction="10000"/>
          </a:bodyPr>
          <a:lstStyle/>
          <a:p>
            <a:pPr>
              <a:lnSpc>
                <a:spcPct val="150000"/>
              </a:lnSpc>
            </a:pPr>
            <a:r>
              <a:rPr lang="en-US" b="0" i="0" dirty="0">
                <a:solidFill>
                  <a:srgbClr val="333333"/>
                </a:solidFill>
                <a:effectLst/>
                <a:latin typeface="Arial" panose="020B0604020202020204" pitchFamily="34" charset="0"/>
              </a:rPr>
              <a:t>REGISTRATION CUM MEMBERSHIP CERTIFICATE (RCMC)</a:t>
            </a:r>
          </a:p>
          <a:p>
            <a:pPr>
              <a:lnSpc>
                <a:spcPct val="150000"/>
              </a:lnSpc>
            </a:pPr>
            <a:r>
              <a:rPr lang="en-US" b="0" i="0" dirty="0">
                <a:solidFill>
                  <a:srgbClr val="333333"/>
                </a:solidFill>
                <a:effectLst/>
                <a:latin typeface="Arial" panose="020B0604020202020204" pitchFamily="34" charset="0"/>
              </a:rPr>
              <a:t> Exporter has to obtain RCMC from EPC or Commodity Board. :</a:t>
            </a:r>
          </a:p>
          <a:p>
            <a:pPr>
              <a:lnSpc>
                <a:spcPct val="150000"/>
              </a:lnSpc>
            </a:pPr>
            <a:r>
              <a:rPr lang="en-US" b="0" i="0" dirty="0">
                <a:solidFill>
                  <a:srgbClr val="333333"/>
                </a:solidFill>
                <a:effectLst/>
                <a:latin typeface="Arial" panose="020B0604020202020204" pitchFamily="34" charset="0"/>
              </a:rPr>
              <a:t> Mandatory:  If Exporter intends to obtain export incentive scheme then RCMC is mandatory.</a:t>
            </a:r>
          </a:p>
          <a:p>
            <a:pPr>
              <a:lnSpc>
                <a:spcPct val="150000"/>
              </a:lnSpc>
            </a:pPr>
            <a:r>
              <a:rPr lang="en-US" b="0" i="0" dirty="0">
                <a:solidFill>
                  <a:srgbClr val="333333"/>
                </a:solidFill>
                <a:effectLst/>
                <a:latin typeface="Arial" panose="020B0604020202020204" pitchFamily="34" charset="0"/>
              </a:rPr>
              <a:t> Optional: If exporter does not intend to obtain Export Incentive scheme than RCMC is optional</a:t>
            </a:r>
            <a:br>
              <a:rPr lang="en-US" dirty="0"/>
            </a:br>
            <a:br>
              <a:rPr lang="en-US" dirty="0"/>
            </a:br>
            <a:endParaRPr lang="en-IN" dirty="0"/>
          </a:p>
        </p:txBody>
      </p:sp>
    </p:spTree>
    <p:extLst>
      <p:ext uri="{BB962C8B-B14F-4D97-AF65-F5344CB8AC3E}">
        <p14:creationId xmlns:p14="http://schemas.microsoft.com/office/powerpoint/2010/main" val="7832663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092FC-7F49-9CB3-2D77-2DFD5B08EDE6}"/>
              </a:ext>
            </a:extLst>
          </p:cNvPr>
          <p:cNvSpPr>
            <a:spLocks noGrp="1"/>
          </p:cNvSpPr>
          <p:nvPr>
            <p:ph type="title"/>
          </p:nvPr>
        </p:nvSpPr>
        <p:spPr/>
        <p:txBody>
          <a:bodyPr/>
          <a:lstStyle/>
          <a:p>
            <a:r>
              <a:rPr lang="en-IN" dirty="0"/>
              <a:t>Status Holder</a:t>
            </a:r>
          </a:p>
        </p:txBody>
      </p:sp>
      <p:sp>
        <p:nvSpPr>
          <p:cNvPr id="3" name="Content Placeholder 2">
            <a:extLst>
              <a:ext uri="{FF2B5EF4-FFF2-40B4-BE49-F238E27FC236}">
                <a16:creationId xmlns:a16="http://schemas.microsoft.com/office/drawing/2014/main" id="{23999C1E-A34D-5A21-89C9-3AB71BD77CCC}"/>
              </a:ext>
            </a:extLst>
          </p:cNvPr>
          <p:cNvSpPr>
            <a:spLocks noGrp="1"/>
          </p:cNvSpPr>
          <p:nvPr>
            <p:ph idx="1"/>
          </p:nvPr>
        </p:nvSpPr>
        <p:spPr/>
        <p:txBody>
          <a:bodyPr>
            <a:normAutofit fontScale="85000" lnSpcReduction="20000"/>
          </a:bodyPr>
          <a:lstStyle/>
          <a:p>
            <a:pPr algn="just">
              <a:lnSpc>
                <a:spcPct val="150000"/>
              </a:lnSpc>
            </a:pPr>
            <a:r>
              <a:rPr lang="en-US" b="0" i="0" dirty="0">
                <a:solidFill>
                  <a:srgbClr val="333333"/>
                </a:solidFill>
                <a:effectLst/>
                <a:latin typeface="Arial" panose="020B0604020202020204" pitchFamily="34" charset="0"/>
              </a:rPr>
              <a:t>Status holder are business leaders who have excelled in international trade and have successfully contributed to the country foreign trade</a:t>
            </a:r>
          </a:p>
          <a:p>
            <a:pPr algn="just">
              <a:lnSpc>
                <a:spcPct val="150000"/>
              </a:lnSpc>
            </a:pPr>
            <a:r>
              <a:rPr lang="en-US" b="0" i="0" dirty="0">
                <a:solidFill>
                  <a:srgbClr val="333333"/>
                </a:solidFill>
                <a:effectLst/>
                <a:latin typeface="Arial" panose="020B0604020202020204" pitchFamily="34" charset="0"/>
              </a:rPr>
              <a:t>All exporters of the country having an import-export code number shall be eligible for the recognition as a status holder. </a:t>
            </a:r>
          </a:p>
          <a:p>
            <a:pPr algn="just">
              <a:lnSpc>
                <a:spcPct val="150000"/>
              </a:lnSpc>
            </a:pPr>
            <a:r>
              <a:rPr lang="en-US" b="0" i="0" dirty="0">
                <a:solidFill>
                  <a:srgbClr val="333333"/>
                </a:solidFill>
                <a:effectLst/>
                <a:latin typeface="Arial" panose="020B0604020202020204" pitchFamily="34" charset="0"/>
              </a:rPr>
              <a:t>Status recognition depends upon the export performance. </a:t>
            </a:r>
          </a:p>
          <a:p>
            <a:pPr algn="just">
              <a:lnSpc>
                <a:spcPct val="150000"/>
              </a:lnSpc>
            </a:pPr>
            <a:r>
              <a:rPr lang="en-US" b="0" i="0" dirty="0">
                <a:solidFill>
                  <a:srgbClr val="333333"/>
                </a:solidFill>
                <a:effectLst/>
                <a:latin typeface="Arial" panose="020B0604020202020204" pitchFamily="34" charset="0"/>
              </a:rPr>
              <a:t>An application shall be </a:t>
            </a:r>
            <a:r>
              <a:rPr lang="en-US" b="0" i="0" dirty="0" err="1">
                <a:solidFill>
                  <a:srgbClr val="333333"/>
                </a:solidFill>
                <a:effectLst/>
                <a:latin typeface="Arial" panose="020B0604020202020204" pitchFamily="34" charset="0"/>
              </a:rPr>
              <a:t>categorised</a:t>
            </a:r>
            <a:r>
              <a:rPr lang="en-US" b="0" i="0" dirty="0">
                <a:solidFill>
                  <a:srgbClr val="333333"/>
                </a:solidFill>
                <a:effectLst/>
                <a:latin typeface="Arial" panose="020B0604020202020204" pitchFamily="34" charset="0"/>
              </a:rPr>
              <a:t> as status holder upon achieving export performance during current and previous two financial year, as indicated below:</a:t>
            </a:r>
            <a:br>
              <a:rPr lang="en-US" dirty="0"/>
            </a:br>
            <a:br>
              <a:rPr lang="en-US" dirty="0"/>
            </a:br>
            <a:endParaRPr lang="en-IN" dirty="0"/>
          </a:p>
        </p:txBody>
      </p:sp>
    </p:spTree>
    <p:extLst>
      <p:ext uri="{BB962C8B-B14F-4D97-AF65-F5344CB8AC3E}">
        <p14:creationId xmlns:p14="http://schemas.microsoft.com/office/powerpoint/2010/main" val="19359454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644F4-8C73-1441-BAE2-AF50C546F74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BFDA682-99AC-2A31-3099-E9817D380E58}"/>
              </a:ext>
            </a:extLst>
          </p:cNvPr>
          <p:cNvSpPr>
            <a:spLocks noGrp="1"/>
          </p:cNvSpPr>
          <p:nvPr>
            <p:ph idx="1"/>
          </p:nvPr>
        </p:nvSpPr>
        <p:spPr/>
        <p:txBody>
          <a:bodyPr/>
          <a:lstStyle/>
          <a:p>
            <a:endParaRPr lang="en-IN" dirty="0"/>
          </a:p>
        </p:txBody>
      </p:sp>
      <p:pic>
        <p:nvPicPr>
          <p:cNvPr id="2050" name="Picture 2" descr="How to apply for Status Holder Certificate / Star Export House">
            <a:extLst>
              <a:ext uri="{FF2B5EF4-FFF2-40B4-BE49-F238E27FC236}">
                <a16:creationId xmlns:a16="http://schemas.microsoft.com/office/drawing/2014/main" id="{E4C216DE-A5E8-1172-AA17-484F59DFE4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0" y="2119313"/>
            <a:ext cx="9631680" cy="3875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0484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D2C5A-627C-F61E-2C73-580163F684D7}"/>
              </a:ext>
            </a:extLst>
          </p:cNvPr>
          <p:cNvSpPr>
            <a:spLocks noGrp="1"/>
          </p:cNvSpPr>
          <p:nvPr>
            <p:ph type="title"/>
          </p:nvPr>
        </p:nvSpPr>
        <p:spPr>
          <a:xfrm>
            <a:off x="609600" y="704088"/>
            <a:ext cx="10972800" cy="58623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6CD8858F-D18F-362A-7860-B4E8FA9D259C}"/>
              </a:ext>
            </a:extLst>
          </p:cNvPr>
          <p:cNvSpPr>
            <a:spLocks noGrp="1"/>
          </p:cNvSpPr>
          <p:nvPr>
            <p:ph idx="1"/>
          </p:nvPr>
        </p:nvSpPr>
        <p:spPr>
          <a:xfrm>
            <a:off x="609600" y="1463040"/>
            <a:ext cx="10972800" cy="5100320"/>
          </a:xfrm>
        </p:spPr>
        <p:txBody>
          <a:bodyPr>
            <a:noAutofit/>
          </a:bodyPr>
          <a:lstStyle/>
          <a:p>
            <a:pPr algn="just">
              <a:lnSpc>
                <a:spcPct val="170000"/>
              </a:lnSpc>
            </a:pPr>
            <a:r>
              <a:rPr lang="en-US" sz="1600" b="0" i="0" dirty="0">
                <a:solidFill>
                  <a:srgbClr val="333333"/>
                </a:solidFill>
                <a:effectLst/>
                <a:latin typeface="Arial" panose="020B0604020202020204" pitchFamily="34" charset="0"/>
              </a:rPr>
              <a:t>Clubbing Provision for determining status: </a:t>
            </a:r>
          </a:p>
          <a:p>
            <a:pPr algn="just">
              <a:lnSpc>
                <a:spcPct val="170000"/>
              </a:lnSpc>
            </a:pPr>
            <a:r>
              <a:rPr lang="en-US" sz="1600" b="0" i="0" dirty="0" err="1">
                <a:solidFill>
                  <a:srgbClr val="333333"/>
                </a:solidFill>
                <a:effectLst/>
                <a:latin typeface="Arial" panose="020B0604020202020204" pitchFamily="34" charset="0"/>
              </a:rPr>
              <a:t>i</a:t>
            </a:r>
            <a:r>
              <a:rPr lang="en-US" sz="1600" b="0" i="0" dirty="0">
                <a:solidFill>
                  <a:srgbClr val="333333"/>
                </a:solidFill>
                <a:effectLst/>
                <a:latin typeface="Arial" panose="020B0604020202020204" pitchFamily="34" charset="0"/>
              </a:rPr>
              <a:t>. Holding Company export and subsidiary export can be clubbed. </a:t>
            </a:r>
          </a:p>
          <a:p>
            <a:pPr algn="just">
              <a:lnSpc>
                <a:spcPct val="170000"/>
              </a:lnSpc>
            </a:pPr>
            <a:r>
              <a:rPr lang="en-US" sz="1600" b="0" i="0" dirty="0">
                <a:solidFill>
                  <a:srgbClr val="333333"/>
                </a:solidFill>
                <a:effectLst/>
                <a:latin typeface="Arial" panose="020B0604020202020204" pitchFamily="34" charset="0"/>
              </a:rPr>
              <a:t>ii. Export of EOU unit/SEZ units can be clubbed with its DTA units. </a:t>
            </a:r>
          </a:p>
          <a:p>
            <a:pPr marL="0" indent="0" algn="just">
              <a:lnSpc>
                <a:spcPct val="170000"/>
              </a:lnSpc>
              <a:buNone/>
            </a:pPr>
            <a:r>
              <a:rPr lang="en-US" sz="1600" b="0" i="0" dirty="0">
                <a:solidFill>
                  <a:srgbClr val="333333"/>
                </a:solidFill>
                <a:effectLst/>
                <a:latin typeface="Arial" panose="020B0604020202020204" pitchFamily="34" charset="0"/>
              </a:rPr>
              <a:t>Privilege of status holder: </a:t>
            </a:r>
          </a:p>
          <a:p>
            <a:pPr algn="just">
              <a:lnSpc>
                <a:spcPct val="170000"/>
              </a:lnSpc>
            </a:pPr>
            <a:r>
              <a:rPr lang="en-US" sz="1600" b="0" i="0" dirty="0">
                <a:solidFill>
                  <a:srgbClr val="333333"/>
                </a:solidFill>
                <a:effectLst/>
                <a:latin typeface="Arial" panose="020B0604020202020204" pitchFamily="34" charset="0"/>
              </a:rPr>
              <a:t>Status holder are granted certain benefits like: </a:t>
            </a:r>
          </a:p>
          <a:p>
            <a:pPr algn="just">
              <a:lnSpc>
                <a:spcPct val="170000"/>
              </a:lnSpc>
            </a:pPr>
            <a:r>
              <a:rPr lang="en-US" sz="1600" b="0" i="0" dirty="0" err="1">
                <a:solidFill>
                  <a:srgbClr val="333333"/>
                </a:solidFill>
                <a:effectLst/>
                <a:latin typeface="Arial" panose="020B0604020202020204" pitchFamily="34" charset="0"/>
              </a:rPr>
              <a:t>i</a:t>
            </a:r>
            <a:r>
              <a:rPr lang="en-US" sz="1600" b="0" i="0" dirty="0">
                <a:solidFill>
                  <a:srgbClr val="333333"/>
                </a:solidFill>
                <a:effectLst/>
                <a:latin typeface="Arial" panose="020B0604020202020204" pitchFamily="34" charset="0"/>
              </a:rPr>
              <a:t>. Authorisation and custom clearance for both export and import are on self-declaration basis.</a:t>
            </a:r>
          </a:p>
          <a:p>
            <a:pPr algn="just">
              <a:lnSpc>
                <a:spcPct val="170000"/>
              </a:lnSpc>
            </a:pPr>
            <a:r>
              <a:rPr lang="en-US" sz="1600" b="0" i="0" dirty="0">
                <a:solidFill>
                  <a:srgbClr val="333333"/>
                </a:solidFill>
                <a:effectLst/>
                <a:latin typeface="Arial" panose="020B0604020202020204" pitchFamily="34" charset="0"/>
              </a:rPr>
              <a:t> ii. Fixation of output norms (SION) are on priority i.e. within 60 days </a:t>
            </a:r>
          </a:p>
          <a:p>
            <a:pPr algn="just">
              <a:lnSpc>
                <a:spcPct val="170000"/>
              </a:lnSpc>
            </a:pPr>
            <a:r>
              <a:rPr lang="en-US" sz="1600" b="0" i="0" dirty="0">
                <a:solidFill>
                  <a:srgbClr val="333333"/>
                </a:solidFill>
                <a:effectLst/>
                <a:latin typeface="Arial" panose="020B0604020202020204" pitchFamily="34" charset="0"/>
              </a:rPr>
              <a:t>iii. Exemption from compulsory negotiation of documents through banks. </a:t>
            </a:r>
          </a:p>
          <a:p>
            <a:pPr algn="just">
              <a:lnSpc>
                <a:spcPct val="170000"/>
              </a:lnSpc>
            </a:pPr>
            <a:r>
              <a:rPr lang="en-US" sz="1600" b="0" i="0" dirty="0">
                <a:solidFill>
                  <a:srgbClr val="333333"/>
                </a:solidFill>
                <a:effectLst/>
                <a:latin typeface="Arial" panose="020B0604020202020204" pitchFamily="34" charset="0"/>
              </a:rPr>
              <a:t>The remittance receipts, however would be continued to be received through banking channels. </a:t>
            </a:r>
          </a:p>
          <a:p>
            <a:pPr algn="just">
              <a:lnSpc>
                <a:spcPct val="170000"/>
              </a:lnSpc>
            </a:pPr>
            <a:r>
              <a:rPr lang="en-US" sz="1600" b="0" i="0" dirty="0">
                <a:solidFill>
                  <a:srgbClr val="333333"/>
                </a:solidFill>
                <a:effectLst/>
                <a:latin typeface="Arial" panose="020B0604020202020204" pitchFamily="34" charset="0"/>
              </a:rPr>
              <a:t>iv. Exemption from furnishing bank guarantee scheme under FTP</a:t>
            </a:r>
          </a:p>
          <a:p>
            <a:pPr algn="just">
              <a:lnSpc>
                <a:spcPct val="170000"/>
              </a:lnSpc>
            </a:pPr>
            <a:r>
              <a:rPr lang="en-US" sz="1600" b="0" i="0" dirty="0">
                <a:solidFill>
                  <a:srgbClr val="333333"/>
                </a:solidFill>
                <a:effectLst/>
                <a:latin typeface="Arial" panose="020B0604020202020204" pitchFamily="34" charset="0"/>
              </a:rPr>
              <a:t> v. Two star and above export houses shall be permitted to establish export warehouses</a:t>
            </a:r>
          </a:p>
          <a:p>
            <a:pPr algn="just">
              <a:lnSpc>
                <a:spcPct val="170000"/>
              </a:lnSpc>
            </a:pPr>
            <a:r>
              <a:rPr lang="en-US" sz="1600" b="0" i="0" dirty="0">
                <a:solidFill>
                  <a:srgbClr val="333333"/>
                </a:solidFill>
                <a:effectLst/>
                <a:latin typeface="Arial" panose="020B0604020202020204" pitchFamily="34" charset="0"/>
              </a:rPr>
              <a:t>.</a:t>
            </a:r>
            <a:br>
              <a:rPr lang="en-US" sz="1600" dirty="0"/>
            </a:br>
            <a:br>
              <a:rPr lang="en-US" sz="1600" dirty="0"/>
            </a:br>
            <a:endParaRPr lang="en-US" sz="1600" b="0" i="0" dirty="0">
              <a:solidFill>
                <a:srgbClr val="333333"/>
              </a:solidFill>
              <a:effectLst/>
              <a:latin typeface="Arial" panose="020B0604020202020204" pitchFamily="34" charset="0"/>
            </a:endParaRPr>
          </a:p>
          <a:p>
            <a:pPr algn="just">
              <a:lnSpc>
                <a:spcPct val="170000"/>
              </a:lnSpc>
            </a:pPr>
            <a:endParaRPr lang="en-IN" sz="1600" dirty="0"/>
          </a:p>
        </p:txBody>
      </p:sp>
    </p:spTree>
    <p:extLst>
      <p:ext uri="{BB962C8B-B14F-4D97-AF65-F5344CB8AC3E}">
        <p14:creationId xmlns:p14="http://schemas.microsoft.com/office/powerpoint/2010/main" val="33487385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8D2A8-AF60-9421-6721-E55F91857BFA}"/>
              </a:ext>
            </a:extLst>
          </p:cNvPr>
          <p:cNvSpPr>
            <a:spLocks noGrp="1"/>
          </p:cNvSpPr>
          <p:nvPr>
            <p:ph type="title"/>
          </p:nvPr>
        </p:nvSpPr>
        <p:spPr/>
        <p:txBody>
          <a:bodyPr/>
          <a:lstStyle/>
          <a:p>
            <a:r>
              <a:rPr lang="en-IN" dirty="0"/>
              <a:t>Chapter 11 of Foreign Trade Policy</a:t>
            </a:r>
          </a:p>
        </p:txBody>
      </p:sp>
      <p:sp>
        <p:nvSpPr>
          <p:cNvPr id="3" name="Content Placeholder 2">
            <a:extLst>
              <a:ext uri="{FF2B5EF4-FFF2-40B4-BE49-F238E27FC236}">
                <a16:creationId xmlns:a16="http://schemas.microsoft.com/office/drawing/2014/main" id="{93AEAC82-826B-9009-63CF-1084D14EB33E}"/>
              </a:ext>
            </a:extLst>
          </p:cNvPr>
          <p:cNvSpPr>
            <a:spLocks noGrp="1"/>
          </p:cNvSpPr>
          <p:nvPr>
            <p:ph idx="1"/>
          </p:nvPr>
        </p:nvSpPr>
        <p:spPr/>
        <p:txBody>
          <a:bodyPr/>
          <a:lstStyle/>
          <a:p>
            <a:r>
              <a:rPr lang="en-US" dirty="0"/>
              <a:t>For purpose of FTP, unless context otherwise requires, the following words and expressions shall have the following meanings attached to them:- </a:t>
            </a:r>
          </a:p>
          <a:p>
            <a:r>
              <a:rPr lang="en-US" dirty="0"/>
              <a:t>In all 63 definitions are in FTP</a:t>
            </a:r>
          </a:p>
          <a:p>
            <a:r>
              <a:rPr lang="en-US" dirty="0"/>
              <a:t>11.01 “Accessory” or “Attachment” means apart, sub-assembly or assembly that contributes to efficiency or effectiveness of a piece of equipment without changing its basic functions. </a:t>
            </a:r>
          </a:p>
          <a:p>
            <a:r>
              <a:rPr lang="en-US" dirty="0"/>
              <a:t>11.02 “Act” means Foreign Trade (Development and Regulation) Act, 1992 (No.22 of 1992) [FT (D&amp;R) Act] as amended from time to time.</a:t>
            </a:r>
            <a:endParaRPr lang="en-IN" dirty="0"/>
          </a:p>
        </p:txBody>
      </p:sp>
    </p:spTree>
    <p:extLst>
      <p:ext uri="{BB962C8B-B14F-4D97-AF65-F5344CB8AC3E}">
        <p14:creationId xmlns:p14="http://schemas.microsoft.com/office/powerpoint/2010/main" val="42684059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7A1F3-0960-7CB6-C756-4893EDA1850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CCE0E2A-A686-82DC-3E95-97EE4259C835}"/>
              </a:ext>
            </a:extLst>
          </p:cNvPr>
          <p:cNvSpPr>
            <a:spLocks noGrp="1"/>
          </p:cNvSpPr>
          <p:nvPr>
            <p:ph idx="1"/>
          </p:nvPr>
        </p:nvSpPr>
        <p:spPr/>
        <p:txBody>
          <a:bodyPr>
            <a:normAutofit fontScale="62500" lnSpcReduction="20000"/>
          </a:bodyPr>
          <a:lstStyle/>
          <a:p>
            <a:pPr algn="just">
              <a:lnSpc>
                <a:spcPct val="160000"/>
              </a:lnSpc>
            </a:pPr>
            <a:r>
              <a:rPr lang="en-US" dirty="0"/>
              <a:t>11.03 “Actual User” is a person (either natural &amp; legal) who is authorized to use imported goods in his/ its own premise which has a definitive postal address. </a:t>
            </a:r>
          </a:p>
          <a:p>
            <a:pPr algn="just">
              <a:lnSpc>
                <a:spcPct val="160000"/>
              </a:lnSpc>
            </a:pPr>
            <a:r>
              <a:rPr lang="en-US" dirty="0"/>
              <a:t>(a) “Actual User (Industrial)” is a person (either natural &amp; legal) who utilizes imported goods for manufacturing in his own industrial unit or manufacturing for his own use in another unit including a jobbing unit which has a definitive postal address. </a:t>
            </a:r>
          </a:p>
          <a:p>
            <a:pPr algn="just">
              <a:lnSpc>
                <a:spcPct val="160000"/>
              </a:lnSpc>
            </a:pPr>
            <a:r>
              <a:rPr lang="en-US" dirty="0"/>
              <a:t>(b) “Actual User (Non-Industrial)” is a person (either natural &amp; legal) who utilizes the imported goods for his own use in. </a:t>
            </a:r>
          </a:p>
          <a:p>
            <a:pPr algn="just">
              <a:lnSpc>
                <a:spcPct val="160000"/>
              </a:lnSpc>
            </a:pPr>
            <a:r>
              <a:rPr lang="en-US" dirty="0"/>
              <a:t>(</a:t>
            </a:r>
            <a:r>
              <a:rPr lang="en-US" dirty="0" err="1"/>
              <a:t>i</a:t>
            </a:r>
            <a:r>
              <a:rPr lang="en-US" dirty="0"/>
              <a:t>) any commercial establishment, carrying on any business, trade or profession, which has a definitive postal address; or </a:t>
            </a:r>
          </a:p>
          <a:p>
            <a:pPr algn="just">
              <a:lnSpc>
                <a:spcPct val="160000"/>
              </a:lnSpc>
            </a:pPr>
            <a:r>
              <a:rPr lang="en-US" dirty="0"/>
              <a:t>(ii) any laboratory, Scientific or Research and Development(R&amp;D) institution, university or other educational institution or hospital which has a definitive postal address; or </a:t>
            </a:r>
          </a:p>
          <a:p>
            <a:pPr algn="just">
              <a:lnSpc>
                <a:spcPct val="160000"/>
              </a:lnSpc>
            </a:pPr>
            <a:r>
              <a:rPr lang="en-US" dirty="0"/>
              <a:t>(iii) Any service industry which has a definitive postal address.</a:t>
            </a:r>
            <a:endParaRPr lang="en-IN" dirty="0"/>
          </a:p>
        </p:txBody>
      </p:sp>
    </p:spTree>
    <p:extLst>
      <p:ext uri="{BB962C8B-B14F-4D97-AF65-F5344CB8AC3E}">
        <p14:creationId xmlns:p14="http://schemas.microsoft.com/office/powerpoint/2010/main" val="25754165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BE78-D0A8-266C-3CE8-800F542BF89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0F2D08A-7DE0-52DF-5BAC-7BA174E8D98D}"/>
              </a:ext>
            </a:extLst>
          </p:cNvPr>
          <p:cNvSpPr>
            <a:spLocks noGrp="1"/>
          </p:cNvSpPr>
          <p:nvPr>
            <p:ph idx="1"/>
          </p:nvPr>
        </p:nvSpPr>
        <p:spPr/>
        <p:txBody>
          <a:bodyPr>
            <a:normAutofit fontScale="70000" lnSpcReduction="20000"/>
          </a:bodyPr>
          <a:lstStyle/>
          <a:p>
            <a:pPr algn="just">
              <a:lnSpc>
                <a:spcPct val="160000"/>
              </a:lnSpc>
            </a:pPr>
            <a:r>
              <a:rPr lang="en-US" dirty="0"/>
              <a:t>11.08 “Capital Goods” means any plant, machinery, equipment or accessories required for manufacture or production, either directly or indirectly, of goods or for rendering services, including those required for replacement, </a:t>
            </a:r>
            <a:r>
              <a:rPr lang="en-US" dirty="0" err="1"/>
              <a:t>modernisation</a:t>
            </a:r>
            <a:r>
              <a:rPr lang="en-US" dirty="0"/>
              <a:t>, technological up-gradation or expansion. </a:t>
            </a:r>
          </a:p>
          <a:p>
            <a:pPr algn="just">
              <a:lnSpc>
                <a:spcPct val="160000"/>
              </a:lnSpc>
            </a:pPr>
            <a:r>
              <a:rPr lang="en-US" dirty="0"/>
              <a:t>It includes packaging machinery and equipment, refrigeration equipment, power generating sets, machine tools, equipment and instruments for testing, research and development, quality and pollution control. </a:t>
            </a:r>
          </a:p>
          <a:p>
            <a:pPr algn="just">
              <a:lnSpc>
                <a:spcPct val="160000"/>
              </a:lnSpc>
            </a:pPr>
            <a:r>
              <a:rPr lang="en-US" dirty="0"/>
              <a:t>Capital goods may be for use in manufacturing, mining, agriculture, aquaculture, animal husbandry, floriculture, horticulture, pisciculture, poultry, sericulture and viticulture as well as for use in services sector. </a:t>
            </a:r>
            <a:endParaRPr lang="en-IN" dirty="0"/>
          </a:p>
        </p:txBody>
      </p:sp>
    </p:spTree>
    <p:extLst>
      <p:ext uri="{BB962C8B-B14F-4D97-AF65-F5344CB8AC3E}">
        <p14:creationId xmlns:p14="http://schemas.microsoft.com/office/powerpoint/2010/main" val="1114433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3A78F-9791-D928-FE51-ECF93683A03C}"/>
              </a:ext>
            </a:extLst>
          </p:cNvPr>
          <p:cNvSpPr>
            <a:spLocks noGrp="1"/>
          </p:cNvSpPr>
          <p:nvPr>
            <p:ph type="title"/>
          </p:nvPr>
        </p:nvSpPr>
        <p:spPr/>
        <p:txBody>
          <a:bodyPr/>
          <a:lstStyle/>
          <a:p>
            <a:r>
              <a:rPr lang="en-US" dirty="0"/>
              <a:t>(b) Brand Rate of Duty Drawback:</a:t>
            </a:r>
            <a:endParaRPr lang="en-IN" dirty="0"/>
          </a:p>
        </p:txBody>
      </p:sp>
      <p:sp>
        <p:nvSpPr>
          <p:cNvPr id="3" name="Content Placeholder 2">
            <a:extLst>
              <a:ext uri="{FF2B5EF4-FFF2-40B4-BE49-F238E27FC236}">
                <a16:creationId xmlns:a16="http://schemas.microsoft.com/office/drawing/2014/main" id="{6D457F3D-C574-1B01-215F-A98F7DF4C845}"/>
              </a:ext>
            </a:extLst>
          </p:cNvPr>
          <p:cNvSpPr>
            <a:spLocks noGrp="1"/>
          </p:cNvSpPr>
          <p:nvPr>
            <p:ph idx="1"/>
          </p:nvPr>
        </p:nvSpPr>
        <p:spPr/>
        <p:txBody>
          <a:bodyPr/>
          <a:lstStyle/>
          <a:p>
            <a:pPr algn="just">
              <a:lnSpc>
                <a:spcPct val="150000"/>
              </a:lnSpc>
            </a:pPr>
            <a:r>
              <a:rPr lang="en-US" dirty="0"/>
              <a:t>Brand Rate of Duty Drawback is a unique facility provided to exporters for a rebate of actual duty incidence suffered by an export product.</a:t>
            </a:r>
          </a:p>
          <a:p>
            <a:pPr algn="just">
              <a:lnSpc>
                <a:spcPct val="150000"/>
              </a:lnSpc>
            </a:pPr>
            <a:r>
              <a:rPr lang="en-US" dirty="0"/>
              <a:t> Under the Brand Rate mechanism, a specific Duty Drawback rate can be applied for by the exporter if the export product does not have an AIR or the available AIR </a:t>
            </a:r>
            <a:r>
              <a:rPr lang="en-US" dirty="0" err="1"/>
              <a:t>neutralises</a:t>
            </a:r>
            <a:r>
              <a:rPr lang="en-US" dirty="0"/>
              <a:t> less than 80% of the duties paid on materials used in the manufacture of export goods.</a:t>
            </a:r>
            <a:endParaRPr lang="en-IN" dirty="0"/>
          </a:p>
        </p:txBody>
      </p:sp>
    </p:spTree>
    <p:extLst>
      <p:ext uri="{BB962C8B-B14F-4D97-AF65-F5344CB8AC3E}">
        <p14:creationId xmlns:p14="http://schemas.microsoft.com/office/powerpoint/2010/main" val="8322531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FE685-6247-724E-0860-1B65510D7B7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DD4B477-2EDC-B92D-CB98-3C3E5D958847}"/>
              </a:ext>
            </a:extLst>
          </p:cNvPr>
          <p:cNvSpPr>
            <a:spLocks noGrp="1"/>
          </p:cNvSpPr>
          <p:nvPr>
            <p:ph idx="1"/>
          </p:nvPr>
        </p:nvSpPr>
        <p:spPr/>
        <p:txBody>
          <a:bodyPr>
            <a:normAutofit fontScale="70000" lnSpcReduction="20000"/>
          </a:bodyPr>
          <a:lstStyle/>
          <a:p>
            <a:pPr algn="just">
              <a:lnSpc>
                <a:spcPct val="150000"/>
              </a:lnSpc>
            </a:pPr>
            <a:r>
              <a:rPr lang="en-US" dirty="0"/>
              <a:t>11.10 “Component” means one of the parts of a subassembly or assembly of which a manufactured product is made up and into which it may be resolved. A component includes an accessory or attachment to another component. </a:t>
            </a:r>
          </a:p>
          <a:p>
            <a:pPr algn="just">
              <a:lnSpc>
                <a:spcPct val="150000"/>
              </a:lnSpc>
            </a:pPr>
            <a:r>
              <a:rPr lang="en-US" dirty="0"/>
              <a:t>11.11 “Consumables” means any item, which participates in or is required for a manufacturing process, but does not necessarily form part of end-product. Items, which are substantially or totally consumed during a manufacturing process, will be deemed to be consumables</a:t>
            </a:r>
          </a:p>
          <a:p>
            <a:pPr algn="just">
              <a:lnSpc>
                <a:spcPct val="150000"/>
              </a:lnSpc>
            </a:pPr>
            <a:r>
              <a:rPr lang="en-US" dirty="0"/>
              <a:t>11.12 “Consumer Goods” means any consumption goods, which can directly satisfy human needs with</a:t>
            </a:r>
          </a:p>
          <a:p>
            <a:pPr algn="just">
              <a:lnSpc>
                <a:spcPct val="150000"/>
              </a:lnSpc>
            </a:pPr>
            <a:r>
              <a:rPr lang="en-US" dirty="0"/>
              <a:t>11.23 “Free” as appearing in context of import/export policy for items means goods which do not need any ‘Authorisation’/ License or permission for being imported into the country or exported </a:t>
            </a:r>
            <a:r>
              <a:rPr lang="en-US" dirty="0" err="1"/>
              <a:t>outout</a:t>
            </a:r>
            <a:r>
              <a:rPr lang="en-US" dirty="0"/>
              <a:t> further processing and includes consumer durables and accessories thereof.</a:t>
            </a:r>
            <a:endParaRPr lang="en-IN" dirty="0"/>
          </a:p>
        </p:txBody>
      </p:sp>
    </p:spTree>
    <p:extLst>
      <p:ext uri="{BB962C8B-B14F-4D97-AF65-F5344CB8AC3E}">
        <p14:creationId xmlns:p14="http://schemas.microsoft.com/office/powerpoint/2010/main" val="40748199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E3F07-E3DD-2C5D-886B-B7F6B6E1E1B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E1A1A42-8714-B57A-A66F-452CBC1AE2B9}"/>
              </a:ext>
            </a:extLst>
          </p:cNvPr>
          <p:cNvSpPr>
            <a:spLocks noGrp="1"/>
          </p:cNvSpPr>
          <p:nvPr>
            <p:ph idx="1"/>
          </p:nvPr>
        </p:nvSpPr>
        <p:spPr/>
        <p:txBody>
          <a:bodyPr>
            <a:normAutofit fontScale="62500" lnSpcReduction="20000"/>
          </a:bodyPr>
          <a:lstStyle/>
          <a:p>
            <a:pPr algn="just">
              <a:lnSpc>
                <a:spcPct val="150000"/>
              </a:lnSpc>
            </a:pPr>
            <a:r>
              <a:rPr lang="en-US" dirty="0"/>
              <a:t>11.31 “Manufacture” means to make, produce, fabricate, assemble, process or bring into existence, by hand or by machine, a new product having a distinctive name, character or use and shall include processes such as refrigeration, re-packing, polishing, labeling, Re-conditioning repair, remaking, refurbishing, testing, calibration, re-engineering. Manufacture, for the purpose of FTP, shall also include agriculture, aquaculture, animal husbandry, floriculture, horticulture, pisciculture, poultry, sericulture, viticulture and mining</a:t>
            </a:r>
          </a:p>
          <a:p>
            <a:pPr algn="just">
              <a:lnSpc>
                <a:spcPct val="150000"/>
              </a:lnSpc>
            </a:pPr>
            <a:r>
              <a:rPr lang="en-US" dirty="0"/>
              <a:t>11.32 “Manufacturer Exporter” means a person who exports goods manufactured by him or intends to export such goods. </a:t>
            </a:r>
          </a:p>
          <a:p>
            <a:pPr algn="just">
              <a:lnSpc>
                <a:spcPct val="150000"/>
              </a:lnSpc>
            </a:pPr>
            <a:r>
              <a:rPr lang="en-US" dirty="0"/>
              <a:t>11.33 “Merchant Exporter” means a person engaged in trading activity and exporting or in tending to export goods.</a:t>
            </a:r>
          </a:p>
          <a:p>
            <a:pPr algn="just">
              <a:lnSpc>
                <a:spcPct val="150000"/>
              </a:lnSpc>
            </a:pPr>
            <a:r>
              <a:rPr lang="en-US" dirty="0"/>
              <a:t>11.37 </a:t>
            </a:r>
            <a:r>
              <a:rPr lang="en-US" b="1" dirty="0"/>
              <a:t>“Part” means an element of a sub-assembly or assembly not normally useful by itself, and not amenable to further disassembly for maintenance purposes. A part may be a component, spare or an accessory</a:t>
            </a:r>
          </a:p>
          <a:p>
            <a:pPr algn="just">
              <a:lnSpc>
                <a:spcPct val="150000"/>
              </a:lnSpc>
            </a:pPr>
            <a:r>
              <a:rPr lang="en-US" dirty="0"/>
              <a:t>11.55 “Spares” means a part or a sub-assembly or assembly for substitution that is ready to replace an identical or similar part or sub- assembly or assembly. Spares include a component or an accessory</a:t>
            </a:r>
            <a:endParaRPr lang="en-IN" b="1" dirty="0"/>
          </a:p>
        </p:txBody>
      </p:sp>
    </p:spTree>
    <p:extLst>
      <p:ext uri="{BB962C8B-B14F-4D97-AF65-F5344CB8AC3E}">
        <p14:creationId xmlns:p14="http://schemas.microsoft.com/office/powerpoint/2010/main" val="208346580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2DB5B-B1DA-69AA-44EC-46812E7944EC}"/>
              </a:ext>
            </a:extLst>
          </p:cNvPr>
          <p:cNvSpPr>
            <a:spLocks noGrp="1"/>
          </p:cNvSpPr>
          <p:nvPr>
            <p:ph type="title"/>
          </p:nvPr>
        </p:nvSpPr>
        <p:spPr/>
        <p:txBody>
          <a:bodyPr/>
          <a:lstStyle/>
          <a:p>
            <a:r>
              <a:rPr lang="en-IN" dirty="0"/>
              <a:t>Supply to SEZ from DTA is export</a:t>
            </a:r>
          </a:p>
        </p:txBody>
      </p:sp>
      <p:sp>
        <p:nvSpPr>
          <p:cNvPr id="3" name="Content Placeholder 2">
            <a:extLst>
              <a:ext uri="{FF2B5EF4-FFF2-40B4-BE49-F238E27FC236}">
                <a16:creationId xmlns:a16="http://schemas.microsoft.com/office/drawing/2014/main" id="{8D44DD1F-F84E-758F-119B-D62345323008}"/>
              </a:ext>
            </a:extLst>
          </p:cNvPr>
          <p:cNvSpPr>
            <a:spLocks noGrp="1"/>
          </p:cNvSpPr>
          <p:nvPr>
            <p:ph idx="1"/>
          </p:nvPr>
        </p:nvSpPr>
        <p:spPr/>
        <p:txBody>
          <a:bodyPr>
            <a:normAutofit fontScale="85000" lnSpcReduction="20000"/>
          </a:bodyPr>
          <a:lstStyle/>
          <a:p>
            <a:r>
              <a:rPr lang="en-US" b="0" i="0" dirty="0">
                <a:solidFill>
                  <a:srgbClr val="333333"/>
                </a:solidFill>
                <a:effectLst/>
                <a:latin typeface="Arial" panose="020B0604020202020204" pitchFamily="34" charset="0"/>
              </a:rPr>
              <a:t>Supply from DTA to SEZs : Treated as Export for DTA </a:t>
            </a:r>
            <a:r>
              <a:rPr lang="en-US" b="1" i="0" dirty="0">
                <a:solidFill>
                  <a:srgbClr val="FF0000"/>
                </a:solidFill>
                <a:effectLst/>
                <a:latin typeface="Arial" panose="020B0604020202020204" pitchFamily="34" charset="0"/>
              </a:rPr>
              <a:t>According to Section 2 (m)(ii) of the SEZs Act, 2005</a:t>
            </a:r>
            <a:r>
              <a:rPr lang="en-US" b="0" i="0" dirty="0">
                <a:solidFill>
                  <a:srgbClr val="333333"/>
                </a:solidFill>
                <a:effectLst/>
                <a:latin typeface="Arial" panose="020B0604020202020204" pitchFamily="34" charset="0"/>
              </a:rPr>
              <a:t> supplying goods, or providing services, from the Domestic Tariff Area (DTA) to a Unit or Developer shall be treated as export.</a:t>
            </a:r>
            <a:br>
              <a:rPr lang="en-US" dirty="0"/>
            </a:br>
            <a:br>
              <a:rPr lang="en-US" dirty="0"/>
            </a:br>
            <a:r>
              <a:rPr lang="en-US" b="0" i="0" dirty="0">
                <a:solidFill>
                  <a:srgbClr val="333333"/>
                </a:solidFill>
                <a:effectLst/>
                <a:latin typeface="Arial" panose="020B0604020202020204" pitchFamily="34" charset="0"/>
              </a:rPr>
              <a:t>Read more at: </a:t>
            </a:r>
            <a:r>
              <a:rPr lang="en-US" b="0" i="0" u="none"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t>https://taxguru.in/goods-and-service-tax/supplies-sez.html</a:t>
            </a:r>
            <a:br>
              <a:rPr lang="en-US" dirty="0"/>
            </a:br>
            <a:r>
              <a:rPr lang="en-US" b="0" i="0" dirty="0">
                <a:solidFill>
                  <a:srgbClr val="333333"/>
                </a:solidFill>
                <a:effectLst/>
                <a:latin typeface="Arial" panose="020B0604020202020204" pitchFamily="34" charset="0"/>
              </a:rPr>
              <a:t>Copyright © Taxguru.in</a:t>
            </a:r>
          </a:p>
          <a:p>
            <a:r>
              <a:rPr lang="en-US" dirty="0">
                <a:solidFill>
                  <a:srgbClr val="333333"/>
                </a:solidFill>
                <a:latin typeface="Arial" panose="020B0604020202020204" pitchFamily="34" charset="0"/>
              </a:rPr>
              <a:t>Note: Section 2 is in Chapter 1 –Preliminary</a:t>
            </a:r>
          </a:p>
          <a:p>
            <a:r>
              <a:rPr lang="en-IN" dirty="0">
                <a:hlinkClick r:id="rId3"/>
              </a:rPr>
              <a:t>https://nsez.gov.in/Resources/SEZ%20FAQs.pdf</a:t>
            </a:r>
            <a:r>
              <a:rPr lang="en-US" dirty="0">
                <a:solidFill>
                  <a:srgbClr val="333333"/>
                </a:solidFill>
                <a:latin typeface="Arial" panose="020B0604020202020204" pitchFamily="34" charset="0"/>
              </a:rPr>
              <a:t> for FAQ on SEZ</a:t>
            </a:r>
          </a:p>
          <a:p>
            <a:r>
              <a:rPr lang="en-IN" dirty="0">
                <a:hlinkClick r:id="rId4"/>
              </a:rPr>
              <a:t>https://nsez.gov.in/Resources/EOU%20FAQs.pdf</a:t>
            </a:r>
            <a:r>
              <a:rPr lang="en-IN" dirty="0"/>
              <a:t> for FAQ on EOU</a:t>
            </a:r>
          </a:p>
          <a:p>
            <a:r>
              <a:rPr lang="en-IN" dirty="0">
                <a:hlinkClick r:id="rId5"/>
              </a:rPr>
              <a:t>https://content.dgft.gov.in/Website/DGFT_FAQs-Export_Promotion_Capital_Goods(EPCG)v1.0.pdf</a:t>
            </a:r>
            <a:r>
              <a:rPr lang="en-IN" dirty="0"/>
              <a:t> for FAQ on EPCG</a:t>
            </a:r>
          </a:p>
          <a:p>
            <a:r>
              <a:rPr lang="en-IN" dirty="0">
                <a:hlinkClick r:id="rId6"/>
              </a:rPr>
              <a:t>https://content.dgft.gov.in/Website/dgftprod/218ff804-081d-425f-95a4-ff4b7c5e3575/DGFT%20FAQs%20-%20Advance%20Authorisation%20v1.0.pdf</a:t>
            </a:r>
            <a:r>
              <a:rPr lang="en-IN" dirty="0"/>
              <a:t> for FAQ on Advance authorisation</a:t>
            </a:r>
          </a:p>
        </p:txBody>
      </p:sp>
    </p:spTree>
    <p:extLst>
      <p:ext uri="{BB962C8B-B14F-4D97-AF65-F5344CB8AC3E}">
        <p14:creationId xmlns:p14="http://schemas.microsoft.com/office/powerpoint/2010/main" val="30054749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5E851-0C03-8A2A-A697-64481D3DD146}"/>
              </a:ext>
            </a:extLst>
          </p:cNvPr>
          <p:cNvSpPr>
            <a:spLocks noGrp="1"/>
          </p:cNvSpPr>
          <p:nvPr>
            <p:ph type="title"/>
          </p:nvPr>
        </p:nvSpPr>
        <p:spPr>
          <a:xfrm>
            <a:off x="609600" y="704088"/>
            <a:ext cx="11074400" cy="4558792"/>
          </a:xfrm>
        </p:spPr>
        <p:txBody>
          <a:bodyPr>
            <a:normAutofit/>
          </a:bodyPr>
          <a:lstStyle/>
          <a:p>
            <a:r>
              <a:rPr lang="en-US" b="1" dirty="0"/>
              <a:t>Additional benefits for Imports and Exports to MSME (</a:t>
            </a:r>
            <a:r>
              <a:rPr lang="en-IN" b="1" dirty="0"/>
              <a:t>Micro, Small &amp; Medium Enterprises)</a:t>
            </a:r>
            <a:br>
              <a:rPr lang="en-IN" b="1" dirty="0"/>
            </a:br>
            <a:endParaRPr lang="en-IN" dirty="0"/>
          </a:p>
        </p:txBody>
      </p:sp>
    </p:spTree>
    <p:extLst>
      <p:ext uri="{BB962C8B-B14F-4D97-AF65-F5344CB8AC3E}">
        <p14:creationId xmlns:p14="http://schemas.microsoft.com/office/powerpoint/2010/main" val="26658609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33EF7-CCC2-06FA-2939-56282D3E0F3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0A32D77-418D-E050-AB66-B90E1D3E4F38}"/>
              </a:ext>
            </a:extLst>
          </p:cNvPr>
          <p:cNvSpPr>
            <a:spLocks noGrp="1"/>
          </p:cNvSpPr>
          <p:nvPr>
            <p:ph idx="1"/>
          </p:nvPr>
        </p:nvSpPr>
        <p:spPr/>
        <p:txBody>
          <a:bodyPr/>
          <a:lstStyle/>
          <a:p>
            <a:pPr algn="just"/>
            <a:r>
              <a:rPr lang="en-US" b="0" i="0" dirty="0">
                <a:solidFill>
                  <a:srgbClr val="314259"/>
                </a:solidFill>
                <a:effectLst/>
                <a:latin typeface="Gilroy"/>
              </a:rPr>
              <a:t>MSME industries are the backbone of the economy. They are also known as Small Scale Industries (SSIs). </a:t>
            </a:r>
          </a:p>
          <a:p>
            <a:pPr algn="just"/>
            <a:r>
              <a:rPr lang="en-US" b="0" i="0" dirty="0">
                <a:solidFill>
                  <a:srgbClr val="314259"/>
                </a:solidFill>
                <a:effectLst/>
                <a:latin typeface="Gilroy"/>
              </a:rPr>
              <a:t>The government of India provides an MSME registration to the industries classified by the government as Micro, Small and Medium Enterprises (MSME) in India. </a:t>
            </a:r>
          </a:p>
          <a:p>
            <a:pPr algn="just"/>
            <a:r>
              <a:rPr lang="en-US" b="0" i="0" dirty="0">
                <a:solidFill>
                  <a:srgbClr val="314259"/>
                </a:solidFill>
                <a:effectLst/>
                <a:latin typeface="Gilroy"/>
              </a:rPr>
              <a:t>The MSME registration helps MSMEs to obtain various benefits provided by the government for their establishment and growth.</a:t>
            </a:r>
            <a:endParaRPr lang="en-IN" dirty="0"/>
          </a:p>
        </p:txBody>
      </p:sp>
    </p:spTree>
    <p:extLst>
      <p:ext uri="{BB962C8B-B14F-4D97-AF65-F5344CB8AC3E}">
        <p14:creationId xmlns:p14="http://schemas.microsoft.com/office/powerpoint/2010/main" val="18374511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290F5-3247-7C40-BD1C-0359B6FF46CD}"/>
              </a:ext>
            </a:extLst>
          </p:cNvPr>
          <p:cNvSpPr>
            <a:spLocks noGrp="1"/>
          </p:cNvSpPr>
          <p:nvPr>
            <p:ph type="title"/>
          </p:nvPr>
        </p:nvSpPr>
        <p:spPr/>
        <p:txBody>
          <a:bodyPr>
            <a:normAutofit fontScale="90000"/>
          </a:bodyPr>
          <a:lstStyle/>
          <a:p>
            <a:r>
              <a:rPr lang="en-IN" b="1" i="0" dirty="0">
                <a:solidFill>
                  <a:srgbClr val="314259"/>
                </a:solidFill>
                <a:effectLst/>
                <a:latin typeface="Gilroy"/>
              </a:rPr>
              <a:t>MSME Classification</a:t>
            </a:r>
            <a:br>
              <a:rPr lang="en-IN" b="1" i="0" dirty="0">
                <a:solidFill>
                  <a:srgbClr val="314259"/>
                </a:solidFill>
                <a:effectLst/>
                <a:latin typeface="Gilroy"/>
              </a:rPr>
            </a:br>
            <a:endParaRPr lang="en-IN" dirty="0"/>
          </a:p>
        </p:txBody>
      </p:sp>
      <p:sp>
        <p:nvSpPr>
          <p:cNvPr id="3" name="Content Placeholder 2">
            <a:extLst>
              <a:ext uri="{FF2B5EF4-FFF2-40B4-BE49-F238E27FC236}">
                <a16:creationId xmlns:a16="http://schemas.microsoft.com/office/drawing/2014/main" id="{D20F6BD6-B21D-EA50-CD70-E67987968A16}"/>
              </a:ext>
            </a:extLst>
          </p:cNvPr>
          <p:cNvSpPr>
            <a:spLocks noGrp="1"/>
          </p:cNvSpPr>
          <p:nvPr>
            <p:ph idx="1"/>
          </p:nvPr>
        </p:nvSpPr>
        <p:spPr/>
        <p:txBody>
          <a:bodyPr/>
          <a:lstStyle/>
          <a:p>
            <a:pPr algn="just">
              <a:lnSpc>
                <a:spcPct val="150000"/>
              </a:lnSpc>
            </a:pPr>
            <a:r>
              <a:rPr lang="en-US" b="0" i="0" dirty="0">
                <a:solidFill>
                  <a:srgbClr val="314259"/>
                </a:solidFill>
                <a:effectLst/>
                <a:latin typeface="Gilroy"/>
              </a:rPr>
              <a:t>Initially, when the government introduced the MSME registration in 2006, the MSME classification was based on the investment criteria in plant and machinery or equipment. </a:t>
            </a:r>
            <a:endParaRPr lang="en-US" dirty="0">
              <a:solidFill>
                <a:srgbClr val="314259"/>
              </a:solidFill>
              <a:latin typeface="Gilroy"/>
            </a:endParaRPr>
          </a:p>
          <a:p>
            <a:pPr algn="just">
              <a:lnSpc>
                <a:spcPct val="150000"/>
              </a:lnSpc>
            </a:pPr>
            <a:r>
              <a:rPr lang="en-US" b="0" i="0" dirty="0">
                <a:solidFill>
                  <a:srgbClr val="314259"/>
                </a:solidFill>
                <a:effectLst/>
                <a:latin typeface="Gilroy"/>
              </a:rPr>
              <a:t>The government revised the MSME classification by inserting annual investment and annual criteria. </a:t>
            </a:r>
          </a:p>
          <a:p>
            <a:pPr algn="just">
              <a:lnSpc>
                <a:spcPct val="150000"/>
              </a:lnSpc>
            </a:pPr>
            <a:r>
              <a:rPr lang="en-US" b="0" i="0" dirty="0">
                <a:solidFill>
                  <a:srgbClr val="314259"/>
                </a:solidFill>
                <a:effectLst/>
                <a:latin typeface="Gilroy"/>
              </a:rPr>
              <a:t>Also, the distinction between the manufacturing and the services sectors under the MSME definition was removed.</a:t>
            </a:r>
            <a:endParaRPr lang="en-IN" dirty="0"/>
          </a:p>
        </p:txBody>
      </p:sp>
    </p:spTree>
    <p:extLst>
      <p:ext uri="{BB962C8B-B14F-4D97-AF65-F5344CB8AC3E}">
        <p14:creationId xmlns:p14="http://schemas.microsoft.com/office/powerpoint/2010/main" val="2662236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761FF-3008-2754-CEF6-89A3D53A1B6D}"/>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16EE7AEC-AD77-6A27-5331-2564D54F6D02}"/>
              </a:ext>
            </a:extLst>
          </p:cNvPr>
          <p:cNvGraphicFramePr>
            <a:graphicFrameLocks noGrp="1"/>
          </p:cNvGraphicFramePr>
          <p:nvPr>
            <p:ph idx="1"/>
            <p:extLst>
              <p:ext uri="{D42A27DB-BD31-4B8C-83A1-F6EECF244321}">
                <p14:modId xmlns:p14="http://schemas.microsoft.com/office/powerpoint/2010/main" val="1796744805"/>
              </p:ext>
            </p:extLst>
          </p:nvPr>
        </p:nvGraphicFramePr>
        <p:xfrm>
          <a:off x="1016000" y="2306320"/>
          <a:ext cx="10068560" cy="3847591"/>
        </p:xfrm>
        <a:graphic>
          <a:graphicData uri="http://schemas.openxmlformats.org/drawingml/2006/table">
            <a:tbl>
              <a:tblPr/>
              <a:tblGrid>
                <a:gridCol w="2517140">
                  <a:extLst>
                    <a:ext uri="{9D8B030D-6E8A-4147-A177-3AD203B41FA5}">
                      <a16:colId xmlns:a16="http://schemas.microsoft.com/office/drawing/2014/main" val="1211203562"/>
                    </a:ext>
                  </a:extLst>
                </a:gridCol>
                <a:gridCol w="2517140">
                  <a:extLst>
                    <a:ext uri="{9D8B030D-6E8A-4147-A177-3AD203B41FA5}">
                      <a16:colId xmlns:a16="http://schemas.microsoft.com/office/drawing/2014/main" val="3979240375"/>
                    </a:ext>
                  </a:extLst>
                </a:gridCol>
                <a:gridCol w="2517140">
                  <a:extLst>
                    <a:ext uri="{9D8B030D-6E8A-4147-A177-3AD203B41FA5}">
                      <a16:colId xmlns:a16="http://schemas.microsoft.com/office/drawing/2014/main" val="2583720493"/>
                    </a:ext>
                  </a:extLst>
                </a:gridCol>
                <a:gridCol w="2517140">
                  <a:extLst>
                    <a:ext uri="{9D8B030D-6E8A-4147-A177-3AD203B41FA5}">
                      <a16:colId xmlns:a16="http://schemas.microsoft.com/office/drawing/2014/main" val="4021707591"/>
                    </a:ext>
                  </a:extLst>
                </a:gridCol>
              </a:tblGrid>
              <a:tr h="1044535">
                <a:tc gridSpan="4">
                  <a:txBody>
                    <a:bodyPr/>
                    <a:lstStyle/>
                    <a:p>
                      <a:r>
                        <a:rPr lang="en-IN">
                          <a:solidFill>
                            <a:srgbClr val="314259"/>
                          </a:solidFill>
                          <a:effectLst/>
                        </a:rPr>
                        <a:t>Revised MSME Classification</a:t>
                      </a: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989517306"/>
                  </a:ext>
                </a:extLst>
              </a:tr>
              <a:tr h="1044535">
                <a:tc>
                  <a:txBody>
                    <a:bodyPr/>
                    <a:lstStyle/>
                    <a:p>
                      <a:r>
                        <a:rPr lang="en-IN" b="1">
                          <a:solidFill>
                            <a:srgbClr val="314259"/>
                          </a:solidFill>
                          <a:effectLst/>
                        </a:rPr>
                        <a:t>Criteria</a:t>
                      </a: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r>
                        <a:rPr lang="en-IN" b="1">
                          <a:solidFill>
                            <a:srgbClr val="314259"/>
                          </a:solidFill>
                          <a:effectLst/>
                        </a:rPr>
                        <a:t>Micro</a:t>
                      </a: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r>
                        <a:rPr lang="en-IN" b="1">
                          <a:solidFill>
                            <a:srgbClr val="314259"/>
                          </a:solidFill>
                          <a:effectLst/>
                        </a:rPr>
                        <a:t>Small</a:t>
                      </a: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r>
                        <a:rPr lang="en-IN" b="1">
                          <a:solidFill>
                            <a:srgbClr val="314259"/>
                          </a:solidFill>
                          <a:effectLst/>
                        </a:rPr>
                        <a:t>Medium*</a:t>
                      </a: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988024019"/>
                  </a:ext>
                </a:extLst>
              </a:tr>
              <a:tr h="1758521">
                <a:tc>
                  <a:txBody>
                    <a:bodyPr/>
                    <a:lstStyle/>
                    <a:p>
                      <a:r>
                        <a:rPr lang="en-IN" sz="2800" dirty="0">
                          <a:solidFill>
                            <a:srgbClr val="314259"/>
                          </a:solidFill>
                          <a:effectLst/>
                        </a:rPr>
                        <a:t>Investment &amp; Annual Turnover</a:t>
                      </a: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r>
                        <a:rPr lang="fr-FR" sz="2800" dirty="0">
                          <a:solidFill>
                            <a:srgbClr val="314259"/>
                          </a:solidFill>
                          <a:effectLst/>
                        </a:rPr>
                        <a:t>&lt; Rs.1 </a:t>
                      </a:r>
                      <a:r>
                        <a:rPr lang="fr-FR" sz="2800" dirty="0" err="1">
                          <a:solidFill>
                            <a:srgbClr val="314259"/>
                          </a:solidFill>
                          <a:effectLst/>
                        </a:rPr>
                        <a:t>crore</a:t>
                      </a:r>
                      <a:r>
                        <a:rPr lang="fr-FR" sz="2800" dirty="0">
                          <a:solidFill>
                            <a:srgbClr val="314259"/>
                          </a:solidFill>
                          <a:effectLst/>
                        </a:rPr>
                        <a:t> &amp; &lt; Rs.5 </a:t>
                      </a:r>
                      <a:r>
                        <a:rPr lang="fr-FR" sz="2800" dirty="0" err="1">
                          <a:solidFill>
                            <a:srgbClr val="314259"/>
                          </a:solidFill>
                          <a:effectLst/>
                        </a:rPr>
                        <a:t>crore</a:t>
                      </a:r>
                      <a:endParaRPr lang="fr-FR" sz="2800" dirty="0">
                        <a:solidFill>
                          <a:srgbClr val="314259"/>
                        </a:solidFill>
                        <a:effectLst/>
                      </a:endParaRP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r>
                        <a:rPr lang="fr-FR" sz="2800" dirty="0">
                          <a:solidFill>
                            <a:srgbClr val="314259"/>
                          </a:solidFill>
                          <a:effectLst/>
                        </a:rPr>
                        <a:t>&lt; Rs.10 </a:t>
                      </a:r>
                      <a:r>
                        <a:rPr lang="fr-FR" sz="2800" dirty="0" err="1">
                          <a:solidFill>
                            <a:srgbClr val="314259"/>
                          </a:solidFill>
                          <a:effectLst/>
                        </a:rPr>
                        <a:t>crore</a:t>
                      </a:r>
                      <a:r>
                        <a:rPr lang="fr-FR" sz="2800" dirty="0">
                          <a:solidFill>
                            <a:srgbClr val="314259"/>
                          </a:solidFill>
                          <a:effectLst/>
                        </a:rPr>
                        <a:t> &amp; &lt; Rs.50 </a:t>
                      </a:r>
                      <a:r>
                        <a:rPr lang="fr-FR" sz="2800" dirty="0" err="1">
                          <a:solidFill>
                            <a:srgbClr val="314259"/>
                          </a:solidFill>
                          <a:effectLst/>
                        </a:rPr>
                        <a:t>crore</a:t>
                      </a:r>
                      <a:endParaRPr lang="fr-FR" sz="2800" dirty="0">
                        <a:solidFill>
                          <a:srgbClr val="314259"/>
                        </a:solidFill>
                        <a:effectLst/>
                      </a:endParaRP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r>
                        <a:rPr lang="fr-FR" sz="2800" dirty="0">
                          <a:solidFill>
                            <a:srgbClr val="314259"/>
                          </a:solidFill>
                          <a:effectLst/>
                        </a:rPr>
                        <a:t>&lt; Rs.50 </a:t>
                      </a:r>
                      <a:r>
                        <a:rPr lang="fr-FR" sz="2800" dirty="0" err="1">
                          <a:solidFill>
                            <a:srgbClr val="314259"/>
                          </a:solidFill>
                          <a:effectLst/>
                        </a:rPr>
                        <a:t>crore</a:t>
                      </a:r>
                      <a:r>
                        <a:rPr lang="fr-FR" sz="2800" dirty="0">
                          <a:solidFill>
                            <a:srgbClr val="314259"/>
                          </a:solidFill>
                          <a:effectLst/>
                        </a:rPr>
                        <a:t> &amp; &lt; Rs.250 </a:t>
                      </a:r>
                      <a:r>
                        <a:rPr lang="fr-FR" sz="2800" dirty="0" err="1">
                          <a:solidFill>
                            <a:srgbClr val="314259"/>
                          </a:solidFill>
                          <a:effectLst/>
                        </a:rPr>
                        <a:t>crore</a:t>
                      </a:r>
                      <a:endParaRPr lang="fr-FR" sz="2800" dirty="0">
                        <a:solidFill>
                          <a:srgbClr val="314259"/>
                        </a:solidFill>
                        <a:effectLst/>
                      </a:endParaRPr>
                    </a:p>
                  </a:txBody>
                  <a:tcPr marL="63500" marR="63500" marT="63500" marB="635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895108557"/>
                  </a:ext>
                </a:extLst>
              </a:tr>
            </a:tbl>
          </a:graphicData>
        </a:graphic>
      </p:graphicFrame>
    </p:spTree>
    <p:extLst>
      <p:ext uri="{BB962C8B-B14F-4D97-AF65-F5344CB8AC3E}">
        <p14:creationId xmlns:p14="http://schemas.microsoft.com/office/powerpoint/2010/main" val="9513976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FE825-CD1B-FFF3-D596-FB7D49EDF9F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A9BE5BA-773F-BFAC-754C-DE5467C0A070}"/>
              </a:ext>
            </a:extLst>
          </p:cNvPr>
          <p:cNvSpPr>
            <a:spLocks noGrp="1"/>
          </p:cNvSpPr>
          <p:nvPr>
            <p:ph idx="1"/>
          </p:nvPr>
        </p:nvSpPr>
        <p:spPr/>
        <p:txBody>
          <a:bodyPr>
            <a:normAutofit fontScale="77500" lnSpcReduction="20000"/>
          </a:bodyPr>
          <a:lstStyle/>
          <a:p>
            <a:pPr algn="just">
              <a:lnSpc>
                <a:spcPct val="160000"/>
              </a:lnSpc>
            </a:pPr>
            <a:r>
              <a:rPr lang="en-US" b="1" i="0" dirty="0">
                <a:solidFill>
                  <a:srgbClr val="000000"/>
                </a:solidFill>
                <a:effectLst/>
                <a:latin typeface="Source Sans Pro" panose="020B0503030403020204" pitchFamily="34" charset="0"/>
              </a:rPr>
              <a:t>An enterprise shall be classified as a micro, small or medium enterprise on the basis of the following criteria, namely: --</a:t>
            </a:r>
          </a:p>
          <a:p>
            <a:pPr algn="just">
              <a:lnSpc>
                <a:spcPct val="160000"/>
              </a:lnSpc>
              <a:buFont typeface="Arial" panose="020B0604020202020204" pitchFamily="34" charset="0"/>
              <a:buChar char="•"/>
            </a:pPr>
            <a:r>
              <a:rPr lang="en-US" b="0" i="0" dirty="0">
                <a:solidFill>
                  <a:srgbClr val="444444"/>
                </a:solidFill>
                <a:effectLst/>
                <a:latin typeface="Source Sans Pro" panose="020B0503030403020204" pitchFamily="34" charset="0"/>
              </a:rPr>
              <a:t>(</a:t>
            </a:r>
            <a:r>
              <a:rPr lang="en-US" b="0" i="0" dirty="0" err="1">
                <a:solidFill>
                  <a:srgbClr val="444444"/>
                </a:solidFill>
                <a:effectLst/>
                <a:latin typeface="Source Sans Pro" panose="020B0503030403020204" pitchFamily="34" charset="0"/>
              </a:rPr>
              <a:t>i</a:t>
            </a:r>
            <a:r>
              <a:rPr lang="en-US" b="0" i="0" dirty="0">
                <a:solidFill>
                  <a:srgbClr val="444444"/>
                </a:solidFill>
                <a:effectLst/>
                <a:latin typeface="Source Sans Pro" panose="020B0503030403020204" pitchFamily="34" charset="0"/>
              </a:rPr>
              <a:t>) a micro enterprise, where the investment in plant and machinery or equipment does not exceed one crore rupees and turnover does not exceed five crore rupees;</a:t>
            </a:r>
          </a:p>
          <a:p>
            <a:pPr algn="just">
              <a:lnSpc>
                <a:spcPct val="160000"/>
              </a:lnSpc>
              <a:buFont typeface="Arial" panose="020B0604020202020204" pitchFamily="34" charset="0"/>
              <a:buChar char="•"/>
            </a:pPr>
            <a:r>
              <a:rPr lang="en-US" b="0" i="0" dirty="0">
                <a:solidFill>
                  <a:srgbClr val="444444"/>
                </a:solidFill>
                <a:effectLst/>
                <a:latin typeface="Source Sans Pro" panose="020B0503030403020204" pitchFamily="34" charset="0"/>
              </a:rPr>
              <a:t>(ii) a small enterprise, where the investment in plant and machinery or equipment does not exceed ten crore rupees and turnover does not exceed fifty crore rupees; and</a:t>
            </a:r>
          </a:p>
          <a:p>
            <a:pPr algn="just">
              <a:lnSpc>
                <a:spcPct val="160000"/>
              </a:lnSpc>
              <a:buFont typeface="Arial" panose="020B0604020202020204" pitchFamily="34" charset="0"/>
              <a:buChar char="•"/>
            </a:pPr>
            <a:r>
              <a:rPr lang="en-US" b="0" i="0" dirty="0">
                <a:solidFill>
                  <a:srgbClr val="444444"/>
                </a:solidFill>
                <a:effectLst/>
                <a:latin typeface="Source Sans Pro" panose="020B0503030403020204" pitchFamily="34" charset="0"/>
              </a:rPr>
              <a:t>(iii) a medium enterprise, where the investment in plant and machinery or equipment does not exceed fifty crore rupees and turnover does not exceed two hundred and fifty crore rupees.</a:t>
            </a:r>
          </a:p>
          <a:p>
            <a:pPr algn="just">
              <a:lnSpc>
                <a:spcPct val="160000"/>
              </a:lnSpc>
            </a:pPr>
            <a:endParaRPr lang="en-IN" dirty="0"/>
          </a:p>
        </p:txBody>
      </p:sp>
    </p:spTree>
    <p:extLst>
      <p:ext uri="{BB962C8B-B14F-4D97-AF65-F5344CB8AC3E}">
        <p14:creationId xmlns:p14="http://schemas.microsoft.com/office/powerpoint/2010/main" val="32039075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A7526-6422-7C74-201E-FFCC37A9C2F8}"/>
              </a:ext>
            </a:extLst>
          </p:cNvPr>
          <p:cNvSpPr>
            <a:spLocks noGrp="1"/>
          </p:cNvSpPr>
          <p:nvPr>
            <p:ph type="title"/>
          </p:nvPr>
        </p:nvSpPr>
        <p:spPr>
          <a:xfrm>
            <a:off x="609600" y="704088"/>
            <a:ext cx="10972800" cy="992632"/>
          </a:xfrm>
        </p:spPr>
        <p:txBody>
          <a:bodyPr>
            <a:normAutofit/>
          </a:bodyPr>
          <a:lstStyle/>
          <a:p>
            <a:r>
              <a:rPr lang="en-US" sz="2400" b="1" i="0" dirty="0">
                <a:solidFill>
                  <a:srgbClr val="000000"/>
                </a:solidFill>
                <a:effectLst/>
                <a:latin typeface="Source Sans Pro" panose="020B0503030403020204" pitchFamily="34" charset="0"/>
              </a:rPr>
              <a:t>Government has </a:t>
            </a:r>
            <a:r>
              <a:rPr lang="en-US" sz="2400" b="1" i="0" dirty="0" err="1">
                <a:solidFill>
                  <a:srgbClr val="000000"/>
                </a:solidFill>
                <a:effectLst/>
                <a:latin typeface="Source Sans Pro" panose="020B0503030403020204" pitchFamily="34" charset="0"/>
              </a:rPr>
              <a:t>organised</a:t>
            </a:r>
            <a:r>
              <a:rPr lang="en-US" sz="2400" b="1" i="0" dirty="0">
                <a:solidFill>
                  <a:srgbClr val="000000"/>
                </a:solidFill>
                <a:effectLst/>
                <a:latin typeface="Source Sans Pro" panose="020B0503030403020204" pitchFamily="34" charset="0"/>
              </a:rPr>
              <a:t> a full system of Facilitation for Registration Process</a:t>
            </a:r>
            <a:br>
              <a:rPr lang="en-US" sz="2400" b="1" i="0" dirty="0">
                <a:solidFill>
                  <a:srgbClr val="000000"/>
                </a:solidFill>
                <a:effectLst/>
                <a:latin typeface="Source Sans Pro" panose="020B0503030403020204" pitchFamily="34" charset="0"/>
              </a:rPr>
            </a:br>
            <a:endParaRPr lang="en-IN" sz="2400" dirty="0"/>
          </a:p>
        </p:txBody>
      </p:sp>
      <p:sp>
        <p:nvSpPr>
          <p:cNvPr id="3" name="Content Placeholder 2">
            <a:extLst>
              <a:ext uri="{FF2B5EF4-FFF2-40B4-BE49-F238E27FC236}">
                <a16:creationId xmlns:a16="http://schemas.microsoft.com/office/drawing/2014/main" id="{508F9D47-7522-811D-BF3B-A1BE4832EC2C}"/>
              </a:ext>
            </a:extLst>
          </p:cNvPr>
          <p:cNvSpPr>
            <a:spLocks noGrp="1"/>
          </p:cNvSpPr>
          <p:nvPr>
            <p:ph idx="1"/>
          </p:nvPr>
        </p:nvSpPr>
        <p:spPr/>
        <p:txBody>
          <a:bodyPr>
            <a:normAutofit fontScale="77500" lnSpcReduction="20000"/>
          </a:bodyPr>
          <a:lstStyle/>
          <a:p>
            <a:pPr algn="just">
              <a:lnSpc>
                <a:spcPct val="150000"/>
              </a:lnSpc>
              <a:buFont typeface="Arial" panose="020B0604020202020204" pitchFamily="34" charset="0"/>
              <a:buChar char="•"/>
            </a:pPr>
            <a:r>
              <a:rPr lang="en-US" b="0" i="0" dirty="0">
                <a:solidFill>
                  <a:srgbClr val="444444"/>
                </a:solidFill>
                <a:effectLst/>
                <a:latin typeface="Source Sans Pro" panose="020B0503030403020204" pitchFamily="34" charset="0"/>
              </a:rPr>
              <a:t>An enterprise for the purpose of this process will be known as Udyam and its Registration Process will be known as 'Udyam Registration'</a:t>
            </a:r>
          </a:p>
          <a:p>
            <a:pPr algn="just">
              <a:lnSpc>
                <a:spcPct val="150000"/>
              </a:lnSpc>
              <a:buFont typeface="Arial" panose="020B0604020202020204" pitchFamily="34" charset="0"/>
              <a:buChar char="•"/>
            </a:pPr>
            <a:r>
              <a:rPr lang="en-US" b="0" i="0" dirty="0">
                <a:solidFill>
                  <a:srgbClr val="444444"/>
                </a:solidFill>
                <a:effectLst/>
                <a:latin typeface="Source Sans Pro" panose="020B0503030403020204" pitchFamily="34" charset="0"/>
              </a:rPr>
              <a:t>A permanent registration number will be given after registration.</a:t>
            </a:r>
          </a:p>
          <a:p>
            <a:pPr algn="just">
              <a:lnSpc>
                <a:spcPct val="150000"/>
              </a:lnSpc>
              <a:buFont typeface="Arial" panose="020B0604020202020204" pitchFamily="34" charset="0"/>
              <a:buChar char="•"/>
            </a:pPr>
            <a:r>
              <a:rPr lang="en-US" b="0" i="0" dirty="0">
                <a:solidFill>
                  <a:srgbClr val="444444"/>
                </a:solidFill>
                <a:effectLst/>
                <a:latin typeface="Source Sans Pro" panose="020B0503030403020204" pitchFamily="34" charset="0"/>
              </a:rPr>
              <a:t>After completion of the process of registration, a certificate will be issued online.</a:t>
            </a:r>
          </a:p>
          <a:p>
            <a:pPr algn="just">
              <a:lnSpc>
                <a:spcPct val="150000"/>
              </a:lnSpc>
              <a:buFont typeface="Arial" panose="020B0604020202020204" pitchFamily="34" charset="0"/>
              <a:buChar char="•"/>
            </a:pPr>
            <a:r>
              <a:rPr lang="en-US" b="0" i="0" dirty="0">
                <a:solidFill>
                  <a:srgbClr val="444444"/>
                </a:solidFill>
                <a:effectLst/>
                <a:latin typeface="Source Sans Pro" panose="020B0503030403020204" pitchFamily="34" charset="0"/>
              </a:rPr>
              <a:t>This certificate will have a dynamic QR Code from which the web page on our Portal and details about the enterprise can be accessed.</a:t>
            </a:r>
          </a:p>
          <a:p>
            <a:pPr algn="just">
              <a:lnSpc>
                <a:spcPct val="150000"/>
              </a:lnSpc>
              <a:buFont typeface="Arial" panose="020B0604020202020204" pitchFamily="34" charset="0"/>
              <a:buChar char="•"/>
            </a:pPr>
            <a:r>
              <a:rPr lang="en-US" b="0" i="0" dirty="0">
                <a:solidFill>
                  <a:srgbClr val="444444"/>
                </a:solidFill>
                <a:effectLst/>
                <a:latin typeface="Source Sans Pro" panose="020B0503030403020204" pitchFamily="34" charset="0"/>
              </a:rPr>
              <a:t>There will be no need for renewal of Registration.</a:t>
            </a:r>
          </a:p>
          <a:p>
            <a:pPr algn="just">
              <a:lnSpc>
                <a:spcPct val="150000"/>
              </a:lnSpc>
              <a:buFont typeface="Arial" panose="020B0604020202020204" pitchFamily="34" charset="0"/>
              <a:buChar char="•"/>
            </a:pPr>
            <a:r>
              <a:rPr lang="en-US" b="0" i="0" dirty="0">
                <a:solidFill>
                  <a:srgbClr val="444444"/>
                </a:solidFill>
                <a:effectLst/>
                <a:latin typeface="Source Sans Pro" panose="020B0503030403020204" pitchFamily="34" charset="0"/>
              </a:rPr>
              <a:t>Our single window systems at Champions Control Rooms and at DICs will help you in the process.</a:t>
            </a:r>
          </a:p>
          <a:p>
            <a:pPr algn="just">
              <a:lnSpc>
                <a:spcPct val="150000"/>
              </a:lnSpc>
              <a:buFont typeface="Arial" panose="020B0604020202020204" pitchFamily="34" charset="0"/>
              <a:buChar char="•"/>
            </a:pPr>
            <a:r>
              <a:rPr lang="en-US" b="0" i="0" dirty="0">
                <a:solidFill>
                  <a:srgbClr val="444444"/>
                </a:solidFill>
                <a:effectLst/>
                <a:latin typeface="Source Sans Pro" panose="020B0503030403020204" pitchFamily="34" charset="0"/>
              </a:rPr>
              <a:t>Registration Process is totally free. No Costs or Fees are to be paid to anyone.</a:t>
            </a:r>
          </a:p>
          <a:p>
            <a:pPr algn="just">
              <a:lnSpc>
                <a:spcPct val="150000"/>
              </a:lnSpc>
            </a:pPr>
            <a:endParaRPr lang="en-IN" dirty="0"/>
          </a:p>
        </p:txBody>
      </p:sp>
    </p:spTree>
    <p:extLst>
      <p:ext uri="{BB962C8B-B14F-4D97-AF65-F5344CB8AC3E}">
        <p14:creationId xmlns:p14="http://schemas.microsoft.com/office/powerpoint/2010/main" val="1520211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50731-86AF-9FED-6FAE-AFF6B75FE86D}"/>
              </a:ext>
            </a:extLst>
          </p:cNvPr>
          <p:cNvSpPr>
            <a:spLocks noGrp="1"/>
          </p:cNvSpPr>
          <p:nvPr>
            <p:ph type="title"/>
          </p:nvPr>
        </p:nvSpPr>
        <p:spPr/>
        <p:txBody>
          <a:bodyPr>
            <a:normAutofit fontScale="90000"/>
          </a:bodyPr>
          <a:lstStyle/>
          <a:p>
            <a:r>
              <a:rPr lang="en-IN" b="1" i="0" dirty="0">
                <a:solidFill>
                  <a:srgbClr val="314259"/>
                </a:solidFill>
                <a:effectLst/>
                <a:latin typeface="Gilroy"/>
              </a:rPr>
              <a:t>MSME Udyam Registration</a:t>
            </a:r>
            <a:br>
              <a:rPr lang="en-IN" b="1" i="0" dirty="0">
                <a:solidFill>
                  <a:srgbClr val="314259"/>
                </a:solidFill>
                <a:effectLst/>
                <a:latin typeface="Gilroy"/>
              </a:rPr>
            </a:br>
            <a:endParaRPr lang="en-IN" dirty="0"/>
          </a:p>
        </p:txBody>
      </p:sp>
      <p:sp>
        <p:nvSpPr>
          <p:cNvPr id="3" name="Content Placeholder 2">
            <a:extLst>
              <a:ext uri="{FF2B5EF4-FFF2-40B4-BE49-F238E27FC236}">
                <a16:creationId xmlns:a16="http://schemas.microsoft.com/office/drawing/2014/main" id="{CAC2278A-E063-0DD4-8098-B91CF4916F94}"/>
              </a:ext>
            </a:extLst>
          </p:cNvPr>
          <p:cNvSpPr>
            <a:spLocks noGrp="1"/>
          </p:cNvSpPr>
          <p:nvPr>
            <p:ph idx="1"/>
          </p:nvPr>
        </p:nvSpPr>
        <p:spPr/>
        <p:txBody>
          <a:bodyPr>
            <a:normAutofit fontScale="92500" lnSpcReduction="10000"/>
          </a:bodyPr>
          <a:lstStyle/>
          <a:p>
            <a:pPr algn="just"/>
            <a:r>
              <a:rPr lang="en-US" b="1" i="0" dirty="0">
                <a:solidFill>
                  <a:srgbClr val="314259"/>
                </a:solidFill>
                <a:effectLst/>
                <a:latin typeface="Gilroy"/>
              </a:rPr>
              <a:t>MSME registration is also called Udyam registration</a:t>
            </a:r>
            <a:r>
              <a:rPr lang="en-US" b="0" i="0" dirty="0">
                <a:solidFill>
                  <a:srgbClr val="314259"/>
                </a:solidFill>
                <a:effectLst/>
                <a:latin typeface="Gilroy"/>
              </a:rPr>
              <a:t>. </a:t>
            </a:r>
          </a:p>
          <a:p>
            <a:pPr algn="just">
              <a:lnSpc>
                <a:spcPct val="150000"/>
              </a:lnSpc>
            </a:pPr>
            <a:r>
              <a:rPr lang="en-US" b="0" i="0" dirty="0">
                <a:solidFill>
                  <a:srgbClr val="314259"/>
                </a:solidFill>
                <a:effectLst/>
                <a:latin typeface="Gilroy"/>
              </a:rPr>
              <a:t>The entities that fulfil the MSME classification can apply for MSME registration from the government portal, the Udyam portal. </a:t>
            </a:r>
          </a:p>
          <a:p>
            <a:pPr algn="just">
              <a:lnSpc>
                <a:spcPct val="150000"/>
              </a:lnSpc>
            </a:pPr>
            <a:r>
              <a:rPr lang="en-US" b="0" i="0" dirty="0">
                <a:solidFill>
                  <a:srgbClr val="314259"/>
                </a:solidFill>
                <a:effectLst/>
                <a:latin typeface="Gilroy"/>
              </a:rPr>
              <a:t>The MSME registration is </a:t>
            </a:r>
            <a:r>
              <a:rPr lang="en-US" b="1" i="0" dirty="0">
                <a:solidFill>
                  <a:srgbClr val="314259"/>
                </a:solidFill>
                <a:effectLst/>
                <a:latin typeface="Gilroy"/>
              </a:rPr>
              <a:t>entirely online</a:t>
            </a:r>
            <a:r>
              <a:rPr lang="en-US" b="0" i="0" dirty="0">
                <a:solidFill>
                  <a:srgbClr val="314259"/>
                </a:solidFill>
                <a:effectLst/>
                <a:latin typeface="Gilroy"/>
              </a:rPr>
              <a:t> and can be obtained from the </a:t>
            </a:r>
            <a:r>
              <a:rPr lang="en-US" dirty="0">
                <a:latin typeface="Gilroy"/>
              </a:rPr>
              <a:t>Udyam registration portal</a:t>
            </a:r>
            <a:r>
              <a:rPr lang="en-US" b="0" i="0" dirty="0">
                <a:solidFill>
                  <a:srgbClr val="314259"/>
                </a:solidFill>
                <a:effectLst/>
                <a:latin typeface="Gilroy"/>
              </a:rPr>
              <a:t>. </a:t>
            </a:r>
          </a:p>
          <a:p>
            <a:pPr algn="just">
              <a:lnSpc>
                <a:spcPct val="150000"/>
              </a:lnSpc>
            </a:pPr>
            <a:r>
              <a:rPr lang="en-US" b="0" i="0" dirty="0">
                <a:solidFill>
                  <a:srgbClr val="314259"/>
                </a:solidFill>
                <a:effectLst/>
                <a:latin typeface="Gilroy"/>
              </a:rPr>
              <a:t>It is not mandatory for MSMEs to obtain this registration, but it is beneficial to get one’s business registered under this because it provides a lot of benefits in terms of taxation, setting up the business, credit facilities, loans etc.</a:t>
            </a:r>
            <a:endParaRPr lang="en-IN" dirty="0"/>
          </a:p>
        </p:txBody>
      </p:sp>
    </p:spTree>
    <p:extLst>
      <p:ext uri="{BB962C8B-B14F-4D97-AF65-F5344CB8AC3E}">
        <p14:creationId xmlns:p14="http://schemas.microsoft.com/office/powerpoint/2010/main" val="4157474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92C19-7177-1F76-5349-0D7D9F11EA4A}"/>
              </a:ext>
            </a:extLst>
          </p:cNvPr>
          <p:cNvSpPr>
            <a:spLocks noGrp="1"/>
          </p:cNvSpPr>
          <p:nvPr>
            <p:ph type="title"/>
          </p:nvPr>
        </p:nvSpPr>
        <p:spPr/>
        <p:txBody>
          <a:bodyPr/>
          <a:lstStyle/>
          <a:p>
            <a:r>
              <a:rPr lang="en-US" dirty="0"/>
              <a:t>The salient features of Brand Rates</a:t>
            </a:r>
            <a:endParaRPr lang="en-IN" dirty="0"/>
          </a:p>
        </p:txBody>
      </p:sp>
      <p:sp>
        <p:nvSpPr>
          <p:cNvPr id="3" name="Content Placeholder 2">
            <a:extLst>
              <a:ext uri="{FF2B5EF4-FFF2-40B4-BE49-F238E27FC236}">
                <a16:creationId xmlns:a16="http://schemas.microsoft.com/office/drawing/2014/main" id="{E55CE41B-B9D8-309B-943E-60A669168119}"/>
              </a:ext>
            </a:extLst>
          </p:cNvPr>
          <p:cNvSpPr>
            <a:spLocks noGrp="1"/>
          </p:cNvSpPr>
          <p:nvPr>
            <p:ph idx="1"/>
          </p:nvPr>
        </p:nvSpPr>
        <p:spPr/>
        <p:txBody>
          <a:bodyPr>
            <a:normAutofit fontScale="85000" lnSpcReduction="10000"/>
          </a:bodyPr>
          <a:lstStyle/>
          <a:p>
            <a:pPr algn="just">
              <a:lnSpc>
                <a:spcPct val="150000"/>
              </a:lnSpc>
            </a:pPr>
            <a:r>
              <a:rPr lang="en-US" dirty="0"/>
              <a:t>Brand Rates are fixed by the local Commissioners of Customs having jurisdiction over the place of export of goods on which Brand rate of Duty Drawback is claimed; </a:t>
            </a:r>
          </a:p>
          <a:p>
            <a:pPr algn="just">
              <a:lnSpc>
                <a:spcPct val="150000"/>
              </a:lnSpc>
            </a:pPr>
            <a:r>
              <a:rPr lang="en-US" dirty="0"/>
              <a:t> Pending the fixation of Brand Rate, the AIR of Duty Drawback, where available, can be availed upfront by the exporter; </a:t>
            </a:r>
          </a:p>
          <a:p>
            <a:pPr algn="just">
              <a:lnSpc>
                <a:spcPct val="150000"/>
              </a:lnSpc>
            </a:pPr>
            <a:r>
              <a:rPr lang="en-US" dirty="0"/>
              <a:t>Provisional Brand Rate can be allowed by the Commissioner of Customs on the exporter’s request; </a:t>
            </a:r>
          </a:p>
          <a:p>
            <a:pPr algn="just">
              <a:lnSpc>
                <a:spcPct val="150000"/>
              </a:lnSpc>
            </a:pPr>
            <a:r>
              <a:rPr lang="en-US" dirty="0"/>
              <a:t>Brand Rate of Duty Drawback is disbursed electronically directly to exporter’s account in a manner similar to the disbursal of AIR of Duty Drawback.</a:t>
            </a:r>
            <a:endParaRPr lang="en-IN" dirty="0"/>
          </a:p>
        </p:txBody>
      </p:sp>
    </p:spTree>
    <p:extLst>
      <p:ext uri="{BB962C8B-B14F-4D97-AF65-F5344CB8AC3E}">
        <p14:creationId xmlns:p14="http://schemas.microsoft.com/office/powerpoint/2010/main" val="1377580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3CA88-B5F7-F48E-FFA1-6D4E1679AC2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3454806-A693-6169-4287-4B6AAF190AED}"/>
              </a:ext>
            </a:extLst>
          </p:cNvPr>
          <p:cNvSpPr>
            <a:spLocks noGrp="1"/>
          </p:cNvSpPr>
          <p:nvPr>
            <p:ph idx="1"/>
          </p:nvPr>
        </p:nvSpPr>
        <p:spPr/>
        <p:txBody>
          <a:bodyPr>
            <a:normAutofit fontScale="92500" lnSpcReduction="20000"/>
          </a:bodyPr>
          <a:lstStyle/>
          <a:p>
            <a:pPr algn="just">
              <a:lnSpc>
                <a:spcPct val="170000"/>
              </a:lnSpc>
            </a:pPr>
            <a:r>
              <a:rPr lang="en-US" b="1" i="0" dirty="0">
                <a:solidFill>
                  <a:srgbClr val="000000"/>
                </a:solidFill>
                <a:effectLst/>
                <a:latin typeface="Source Sans Pro" panose="020B0503030403020204" pitchFamily="34" charset="0"/>
              </a:rPr>
              <a:t>MSME Registration is free, paperless and based on self- declaration</a:t>
            </a: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MSME registration process is fully online, paperless and based on self-declaration.</a:t>
            </a: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No documents or proof are required to be uploaded for registering an MSME.</a:t>
            </a: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Only Adhaar Number will be enough for registration.</a:t>
            </a: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PAN &amp; GST linked details on investment and turnover of enterprises will be taken automatically from Government data bases.</a:t>
            </a: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Our online system will be fully integrated with Income Tax and GSTIN systems.</a:t>
            </a:r>
          </a:p>
          <a:p>
            <a:pPr algn="just">
              <a:lnSpc>
                <a:spcPct val="170000"/>
              </a:lnSpc>
            </a:pPr>
            <a:endParaRPr lang="en-IN" dirty="0"/>
          </a:p>
        </p:txBody>
      </p:sp>
    </p:spTree>
    <p:extLst>
      <p:ext uri="{BB962C8B-B14F-4D97-AF65-F5344CB8AC3E}">
        <p14:creationId xmlns:p14="http://schemas.microsoft.com/office/powerpoint/2010/main" val="40854891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D0A9A-491C-3655-E322-819FACE0F2F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B1470EF-0EFF-8C51-DD9A-7F89E804E032}"/>
              </a:ext>
            </a:extLst>
          </p:cNvPr>
          <p:cNvSpPr>
            <a:spLocks noGrp="1"/>
          </p:cNvSpPr>
          <p:nvPr>
            <p:ph idx="1"/>
          </p:nvPr>
        </p:nvSpPr>
        <p:spPr/>
        <p:txBody>
          <a:bodyPr>
            <a:normAutofit fontScale="70000" lnSpcReduction="20000"/>
          </a:bodyPr>
          <a:lstStyle/>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Having PAN and GSTIN (As per </a:t>
            </a:r>
            <a:r>
              <a:rPr lang="en-US" b="0" i="0" dirty="0" err="1">
                <a:solidFill>
                  <a:srgbClr val="444444"/>
                </a:solidFill>
                <a:effectLst/>
                <a:latin typeface="Source Sans Pro" panose="020B0503030403020204" pitchFamily="34" charset="0"/>
              </a:rPr>
              <a:t>applicablity</a:t>
            </a:r>
            <a:r>
              <a:rPr lang="en-US" b="0" i="0" dirty="0">
                <a:solidFill>
                  <a:srgbClr val="444444"/>
                </a:solidFill>
                <a:effectLst/>
                <a:latin typeface="Source Sans Pro" panose="020B0503030403020204" pitchFamily="34" charset="0"/>
              </a:rPr>
              <a:t> of CGST Act 2017 and as notified by the ministry of MSME </a:t>
            </a:r>
            <a:r>
              <a:rPr lang="en-US" dirty="0">
                <a:solidFill>
                  <a:srgbClr val="007BFF"/>
                </a:solidFill>
                <a:latin typeface="Source Sans Pro" panose="020B0503030403020204" pitchFamily="34" charset="0"/>
              </a:rPr>
              <a:t>vide S.O. 1055(E) dated 05th March 2021</a:t>
            </a:r>
            <a:r>
              <a:rPr lang="en-US" b="0" i="0" dirty="0">
                <a:solidFill>
                  <a:srgbClr val="444444"/>
                </a:solidFill>
                <a:effectLst/>
                <a:latin typeface="Source Sans Pro" panose="020B0503030403020204" pitchFamily="34" charset="0"/>
              </a:rPr>
              <a:t>) is required for Udyam Registration with effect from 01.04.2021.</a:t>
            </a: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Those who have EM-II or UAM registration or any other registration issued by any authority under the Ministry of MSME, will have to re-register themselves.</a:t>
            </a: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a:t>
            </a:r>
            <a:r>
              <a:rPr lang="en-US" b="0" i="1" dirty="0">
                <a:solidFill>
                  <a:srgbClr val="4D5156"/>
                </a:solidFill>
                <a:effectLst/>
                <a:latin typeface="Google Sans"/>
              </a:rPr>
              <a:t>The Ministry of MSME has notified a one page Udyog Aadhar Memorandum (UAM) through a Gazette of India on 18.09. 2015 as part of initiative to ease of Registration of MSMEs. ➢ </a:t>
            </a:r>
            <a:r>
              <a:rPr lang="en-US" b="0" i="1" dirty="0">
                <a:solidFill>
                  <a:srgbClr val="040C28"/>
                </a:solidFill>
                <a:effectLst/>
                <a:latin typeface="Google Sans"/>
              </a:rPr>
              <a:t>The UAM replaces Entrepreneur Memorandum Part EM I and EM II</a:t>
            </a:r>
            <a:r>
              <a:rPr lang="en-US" b="0" i="1" dirty="0">
                <a:solidFill>
                  <a:srgbClr val="4D5156"/>
                </a:solidFill>
                <a:effectLst/>
                <a:latin typeface="Google Sans"/>
              </a:rPr>
              <a:t> ➢ Filing of UAM is optional for MSMEs . It is compulsory for Medium Enterprises.)</a:t>
            </a:r>
            <a:endParaRPr lang="en-US" b="0" i="1" dirty="0">
              <a:solidFill>
                <a:srgbClr val="444444"/>
              </a:solidFill>
              <a:effectLst/>
              <a:latin typeface="Source Sans Pro" panose="020B0503030403020204" pitchFamily="34" charset="0"/>
            </a:endParaRPr>
          </a:p>
          <a:p>
            <a:pPr algn="just">
              <a:lnSpc>
                <a:spcPct val="170000"/>
              </a:lnSpc>
              <a:buFont typeface="Arial" panose="020B0604020202020204" pitchFamily="34" charset="0"/>
              <a:buChar char="•"/>
            </a:pPr>
            <a:r>
              <a:rPr lang="en-US" b="0" i="0" dirty="0">
                <a:solidFill>
                  <a:srgbClr val="444444"/>
                </a:solidFill>
                <a:effectLst/>
                <a:latin typeface="Source Sans Pro" panose="020B0503030403020204" pitchFamily="34" charset="0"/>
              </a:rPr>
              <a:t>No enterprise shall file more than one Udyam Registration. However, any number of activities including manufacturing or service or both may be specified or added in one Registration.</a:t>
            </a:r>
          </a:p>
          <a:p>
            <a:endParaRPr lang="en-IN" dirty="0"/>
          </a:p>
        </p:txBody>
      </p:sp>
    </p:spTree>
    <p:extLst>
      <p:ext uri="{BB962C8B-B14F-4D97-AF65-F5344CB8AC3E}">
        <p14:creationId xmlns:p14="http://schemas.microsoft.com/office/powerpoint/2010/main" val="266528054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6BDAF79-450A-D7A9-F41A-949023B9AF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800" y="386080"/>
            <a:ext cx="10647680" cy="6471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683583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FBF16-26AD-7C34-1272-7CE9E3487AE4}"/>
              </a:ext>
            </a:extLst>
          </p:cNvPr>
          <p:cNvSpPr>
            <a:spLocks noGrp="1"/>
          </p:cNvSpPr>
          <p:nvPr>
            <p:ph type="title"/>
          </p:nvPr>
        </p:nvSpPr>
        <p:spPr/>
        <p:txBody>
          <a:bodyPr>
            <a:normAutofit fontScale="90000"/>
          </a:bodyPr>
          <a:lstStyle/>
          <a:p>
            <a:r>
              <a:rPr lang="en-US" sz="3600" b="1" i="0" dirty="0">
                <a:solidFill>
                  <a:srgbClr val="2C4964"/>
                </a:solidFill>
                <a:effectLst/>
                <a:latin typeface="Source Sans Pro" panose="020B0503030403020204" pitchFamily="34" charset="0"/>
              </a:rPr>
              <a:t>Register a Micro, Small and Medium Enterprise</a:t>
            </a:r>
            <a:br>
              <a:rPr lang="en-US" b="1" i="0" dirty="0">
                <a:solidFill>
                  <a:srgbClr val="2C4964"/>
                </a:solidFill>
                <a:effectLst/>
                <a:latin typeface="Source Sans Pro" panose="020B0503030403020204" pitchFamily="34" charset="0"/>
              </a:rPr>
            </a:br>
            <a:endParaRPr lang="en-IN" dirty="0"/>
          </a:p>
        </p:txBody>
      </p:sp>
      <p:sp>
        <p:nvSpPr>
          <p:cNvPr id="3" name="Content Placeholder 2">
            <a:extLst>
              <a:ext uri="{FF2B5EF4-FFF2-40B4-BE49-F238E27FC236}">
                <a16:creationId xmlns:a16="http://schemas.microsoft.com/office/drawing/2014/main" id="{CFB8F9CF-22B9-F0D4-2496-6771FE903EA9}"/>
              </a:ext>
            </a:extLst>
          </p:cNvPr>
          <p:cNvSpPr>
            <a:spLocks noGrp="1"/>
          </p:cNvSpPr>
          <p:nvPr>
            <p:ph idx="1"/>
          </p:nvPr>
        </p:nvSpPr>
        <p:spPr/>
        <p:txBody>
          <a:bodyPr>
            <a:normAutofit fontScale="85000" lnSpcReduction="10000"/>
          </a:bodyPr>
          <a:lstStyle/>
          <a:p>
            <a:pPr algn="just">
              <a:lnSpc>
                <a:spcPct val="150000"/>
              </a:lnSpc>
              <a:buFont typeface="Arial" panose="020B0604020202020204" pitchFamily="34" charset="0"/>
              <a:buChar char="•"/>
            </a:pPr>
            <a:r>
              <a:rPr lang="en-US" b="0" i="0" dirty="0">
                <a:solidFill>
                  <a:srgbClr val="212529"/>
                </a:solidFill>
                <a:effectLst/>
                <a:latin typeface="Source Sans Pro" panose="020B0503030403020204" pitchFamily="34" charset="0"/>
              </a:rPr>
              <a:t> Any person who intends to establish a micro, small or medium enterprise may file Udyam Registration online in the Udyam Registration portal, based on self-declaration with no requirement to upload documents, papers, certificates or proof.</a:t>
            </a:r>
          </a:p>
          <a:p>
            <a:pPr algn="just">
              <a:lnSpc>
                <a:spcPct val="150000"/>
              </a:lnSpc>
              <a:buFont typeface="Arial" panose="020B0604020202020204" pitchFamily="34" charset="0"/>
              <a:buChar char="•"/>
            </a:pPr>
            <a:r>
              <a:rPr lang="en-US" b="0" i="0" dirty="0">
                <a:solidFill>
                  <a:srgbClr val="212529"/>
                </a:solidFill>
                <a:effectLst/>
                <a:latin typeface="Source Sans Pro" panose="020B0503030403020204" pitchFamily="34" charset="0"/>
              </a:rPr>
              <a:t> On registration, an enterprise (referred to as “Udyam” in the Udyam Registration portal) will be assigned a permanent identity number to be known as “‘Udyam Registration Number”.</a:t>
            </a:r>
          </a:p>
          <a:p>
            <a:pPr algn="just">
              <a:lnSpc>
                <a:spcPct val="150000"/>
              </a:lnSpc>
              <a:buFont typeface="Arial" panose="020B0604020202020204" pitchFamily="34" charset="0"/>
              <a:buChar char="•"/>
            </a:pPr>
            <a:r>
              <a:rPr lang="en-US" b="0" i="0" dirty="0">
                <a:solidFill>
                  <a:srgbClr val="212529"/>
                </a:solidFill>
                <a:effectLst/>
                <a:latin typeface="Source Sans Pro" panose="020B0503030403020204" pitchFamily="34" charset="0"/>
              </a:rPr>
              <a:t> An e-certificate, namely, “Udyam Registration Certificate” shall be issued on completion of the registration process.</a:t>
            </a:r>
          </a:p>
          <a:p>
            <a:pPr algn="just">
              <a:lnSpc>
                <a:spcPct val="150000"/>
              </a:lnSpc>
            </a:pPr>
            <a:endParaRPr lang="en-IN" dirty="0"/>
          </a:p>
        </p:txBody>
      </p:sp>
    </p:spTree>
    <p:extLst>
      <p:ext uri="{BB962C8B-B14F-4D97-AF65-F5344CB8AC3E}">
        <p14:creationId xmlns:p14="http://schemas.microsoft.com/office/powerpoint/2010/main" val="12431372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2C4DE-1267-FE9A-7367-493D9543C87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E52BFF5-F056-E864-40F1-7CAD4C9A05D3}"/>
              </a:ext>
            </a:extLst>
          </p:cNvPr>
          <p:cNvSpPr>
            <a:spLocks noGrp="1"/>
          </p:cNvSpPr>
          <p:nvPr>
            <p:ph idx="1"/>
          </p:nvPr>
        </p:nvSpPr>
        <p:spPr/>
        <p:txBody>
          <a:bodyPr/>
          <a:lstStyle/>
          <a:p>
            <a:pPr algn="just">
              <a:lnSpc>
                <a:spcPct val="150000"/>
              </a:lnSpc>
            </a:pPr>
            <a:r>
              <a:rPr lang="en-US" b="0" i="0" dirty="0">
                <a:solidFill>
                  <a:srgbClr val="404040"/>
                </a:solidFill>
                <a:effectLst/>
                <a:latin typeface="roboto flex"/>
              </a:rPr>
              <a:t>While exporting is not a new concept, for a new business owner, starting an export business could be daunting. </a:t>
            </a:r>
          </a:p>
          <a:p>
            <a:pPr algn="just">
              <a:lnSpc>
                <a:spcPct val="150000"/>
              </a:lnSpc>
            </a:pPr>
            <a:r>
              <a:rPr lang="en-US" b="0" i="0" dirty="0">
                <a:solidFill>
                  <a:srgbClr val="404040"/>
                </a:solidFill>
                <a:effectLst/>
                <a:latin typeface="roboto flex"/>
              </a:rPr>
              <a:t>Even though several government initiatives support </a:t>
            </a:r>
            <a:r>
              <a:rPr lang="en-US" dirty="0">
                <a:latin typeface="roboto flex"/>
              </a:rPr>
              <a:t>MSME exports</a:t>
            </a:r>
            <a:r>
              <a:rPr lang="en-US" b="0" i="0" dirty="0">
                <a:solidFill>
                  <a:srgbClr val="404040"/>
                </a:solidFill>
                <a:effectLst/>
                <a:latin typeface="roboto flex"/>
              </a:rPr>
              <a:t>, the perceived complexity of the process keeps many businesses limited to the domestic market</a:t>
            </a:r>
          </a:p>
          <a:p>
            <a:pPr algn="just">
              <a:lnSpc>
                <a:spcPct val="150000"/>
              </a:lnSpc>
            </a:pPr>
            <a:endParaRPr lang="en-IN" dirty="0"/>
          </a:p>
        </p:txBody>
      </p:sp>
    </p:spTree>
    <p:extLst>
      <p:ext uri="{BB962C8B-B14F-4D97-AF65-F5344CB8AC3E}">
        <p14:creationId xmlns:p14="http://schemas.microsoft.com/office/powerpoint/2010/main" val="11178467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7A4A4-6984-3C53-374F-1FD6A69E16BD}"/>
              </a:ext>
            </a:extLst>
          </p:cNvPr>
          <p:cNvSpPr>
            <a:spLocks noGrp="1"/>
          </p:cNvSpPr>
          <p:nvPr>
            <p:ph type="title"/>
          </p:nvPr>
        </p:nvSpPr>
        <p:spPr>
          <a:xfrm>
            <a:off x="609600" y="704088"/>
            <a:ext cx="10972800" cy="880872"/>
          </a:xfrm>
        </p:spPr>
        <p:txBody>
          <a:bodyPr>
            <a:normAutofit fontScale="90000"/>
          </a:bodyPr>
          <a:lstStyle/>
          <a:p>
            <a:br>
              <a:rPr lang="en-IN" b="1" i="0" dirty="0">
                <a:solidFill>
                  <a:srgbClr val="314259"/>
                </a:solidFill>
                <a:effectLst/>
                <a:latin typeface="Gilroy"/>
              </a:rPr>
            </a:br>
            <a:r>
              <a:rPr lang="en-IN" b="1" i="0" dirty="0">
                <a:solidFill>
                  <a:srgbClr val="314259"/>
                </a:solidFill>
                <a:effectLst/>
                <a:latin typeface="Gilroy"/>
              </a:rPr>
              <a:t>MSME REGISTRATION ELIGIBILITY</a:t>
            </a:r>
            <a:endParaRPr lang="en-IN" dirty="0"/>
          </a:p>
        </p:txBody>
      </p:sp>
      <p:sp>
        <p:nvSpPr>
          <p:cNvPr id="3" name="Content Placeholder 2">
            <a:extLst>
              <a:ext uri="{FF2B5EF4-FFF2-40B4-BE49-F238E27FC236}">
                <a16:creationId xmlns:a16="http://schemas.microsoft.com/office/drawing/2014/main" id="{11D9B8B1-ACFD-246A-E5F4-D9FC0F0F58E4}"/>
              </a:ext>
            </a:extLst>
          </p:cNvPr>
          <p:cNvSpPr>
            <a:spLocks noGrp="1"/>
          </p:cNvSpPr>
          <p:nvPr>
            <p:ph idx="1"/>
          </p:nvPr>
        </p:nvSpPr>
        <p:spPr>
          <a:xfrm>
            <a:off x="609600" y="1727200"/>
            <a:ext cx="10972800" cy="4866640"/>
          </a:xfrm>
        </p:spPr>
        <p:txBody>
          <a:bodyPr>
            <a:normAutofit fontScale="62500" lnSpcReduction="20000"/>
          </a:bodyPr>
          <a:lstStyle/>
          <a:p>
            <a:pPr algn="just">
              <a:lnSpc>
                <a:spcPct val="160000"/>
              </a:lnSpc>
            </a:pPr>
            <a:r>
              <a:rPr lang="en-US" b="1" i="0" dirty="0">
                <a:solidFill>
                  <a:srgbClr val="314259"/>
                </a:solidFill>
                <a:effectLst/>
                <a:latin typeface="Gilroy"/>
              </a:rPr>
              <a:t>All manufacturing, service industries, wholesale, and retail trade that fulfil the revised MSME classification criteria of annual turnover and investment can apply for MSME registration.</a:t>
            </a:r>
            <a:r>
              <a:rPr lang="en-US" b="0" i="0" dirty="0">
                <a:solidFill>
                  <a:srgbClr val="314259"/>
                </a:solidFill>
                <a:effectLst/>
                <a:latin typeface="Gilroy"/>
              </a:rPr>
              <a:t> </a:t>
            </a:r>
          </a:p>
          <a:p>
            <a:pPr algn="just">
              <a:lnSpc>
                <a:spcPct val="160000"/>
              </a:lnSpc>
            </a:pPr>
            <a:r>
              <a:rPr lang="en-US" b="0" i="0" dirty="0">
                <a:solidFill>
                  <a:srgbClr val="314259"/>
                </a:solidFill>
                <a:effectLst/>
                <a:latin typeface="Gilroy"/>
              </a:rPr>
              <a:t>Thus, the MSME registration eligibility depends on an entity’s annual turnover and investment. The following entities are eligible for MSME registration:</a:t>
            </a:r>
          </a:p>
          <a:p>
            <a:pPr algn="just">
              <a:lnSpc>
                <a:spcPct val="160000"/>
              </a:lnSpc>
              <a:buFont typeface="Arial" panose="020B0604020202020204" pitchFamily="34" charset="0"/>
              <a:buChar char="•"/>
            </a:pPr>
            <a:r>
              <a:rPr lang="en-US" b="0" i="0" dirty="0">
                <a:solidFill>
                  <a:srgbClr val="314259"/>
                </a:solidFill>
                <a:effectLst/>
                <a:latin typeface="Gilroy"/>
              </a:rPr>
              <a:t>Individuals, startups, business owners, and entrepreneurs</a:t>
            </a:r>
          </a:p>
          <a:p>
            <a:pPr algn="just">
              <a:lnSpc>
                <a:spcPct val="160000"/>
              </a:lnSpc>
              <a:buFont typeface="Arial" panose="020B0604020202020204" pitchFamily="34" charset="0"/>
              <a:buChar char="•"/>
            </a:pPr>
            <a:r>
              <a:rPr lang="en-US" b="0" i="0" dirty="0">
                <a:solidFill>
                  <a:srgbClr val="314259"/>
                </a:solidFill>
                <a:effectLst/>
                <a:latin typeface="Gilroy"/>
              </a:rPr>
              <a:t>Private and public limited companies</a:t>
            </a:r>
          </a:p>
          <a:p>
            <a:pPr algn="just">
              <a:lnSpc>
                <a:spcPct val="160000"/>
              </a:lnSpc>
              <a:buFont typeface="Arial" panose="020B0604020202020204" pitchFamily="34" charset="0"/>
              <a:buChar char="•"/>
            </a:pPr>
            <a:r>
              <a:rPr lang="en-US" b="0" i="0" dirty="0">
                <a:solidFill>
                  <a:srgbClr val="314259"/>
                </a:solidFill>
                <a:effectLst/>
                <a:latin typeface="Gilroy"/>
              </a:rPr>
              <a:t>Sole proprietorship</a:t>
            </a:r>
          </a:p>
          <a:p>
            <a:pPr algn="just">
              <a:lnSpc>
                <a:spcPct val="160000"/>
              </a:lnSpc>
              <a:buFont typeface="Arial" panose="020B0604020202020204" pitchFamily="34" charset="0"/>
              <a:buChar char="•"/>
            </a:pPr>
            <a:r>
              <a:rPr lang="en-US" b="0" i="0" dirty="0">
                <a:solidFill>
                  <a:srgbClr val="314259"/>
                </a:solidFill>
                <a:effectLst/>
                <a:latin typeface="Gilroy"/>
              </a:rPr>
              <a:t>Partnership firm</a:t>
            </a:r>
          </a:p>
          <a:p>
            <a:pPr algn="just">
              <a:lnSpc>
                <a:spcPct val="160000"/>
              </a:lnSpc>
              <a:buFont typeface="Arial" panose="020B0604020202020204" pitchFamily="34" charset="0"/>
              <a:buChar char="•"/>
            </a:pPr>
            <a:r>
              <a:rPr lang="en-US" b="0" i="0" dirty="0">
                <a:solidFill>
                  <a:srgbClr val="314259"/>
                </a:solidFill>
                <a:effectLst/>
                <a:latin typeface="Gilroy"/>
              </a:rPr>
              <a:t>Limited Liability Partnerships (LLPs)</a:t>
            </a:r>
          </a:p>
          <a:p>
            <a:pPr algn="just">
              <a:lnSpc>
                <a:spcPct val="160000"/>
              </a:lnSpc>
              <a:buFont typeface="Arial" panose="020B0604020202020204" pitchFamily="34" charset="0"/>
              <a:buChar char="•"/>
            </a:pPr>
            <a:r>
              <a:rPr lang="en-US" b="0" i="0" dirty="0">
                <a:solidFill>
                  <a:srgbClr val="314259"/>
                </a:solidFill>
                <a:effectLst/>
                <a:latin typeface="Gilroy"/>
              </a:rPr>
              <a:t>Self Help Groups (SHGs)  (</a:t>
            </a:r>
            <a:r>
              <a:rPr lang="en-US" b="0" i="0" dirty="0">
                <a:effectLst/>
                <a:latin typeface="Gilroy"/>
                <a:hlinkClick r:id="rId2">
                  <a:extLst>
                    <a:ext uri="{A12FA001-AC4F-418D-AE19-62706E023703}">
                      <ahyp:hlinkClr xmlns:ahyp="http://schemas.microsoft.com/office/drawing/2018/hyperlinkcolor" val="tx"/>
                    </a:ext>
                  </a:extLst>
                </a:hlinkClick>
              </a:rPr>
              <a:t>https://www.jetir.org/papers/JETIRP006033.pdf</a:t>
            </a:r>
            <a:r>
              <a:rPr lang="en-US" b="0" i="0" dirty="0">
                <a:effectLst/>
                <a:latin typeface="Gilroy"/>
              </a:rPr>
              <a:t>)</a:t>
            </a:r>
          </a:p>
          <a:p>
            <a:pPr algn="just">
              <a:lnSpc>
                <a:spcPct val="160000"/>
              </a:lnSpc>
              <a:buFont typeface="Arial" panose="020B0604020202020204" pitchFamily="34" charset="0"/>
              <a:buChar char="•"/>
            </a:pPr>
            <a:r>
              <a:rPr lang="en-US" b="0" i="0" dirty="0">
                <a:solidFill>
                  <a:srgbClr val="314259"/>
                </a:solidFill>
                <a:effectLst/>
                <a:latin typeface="Gilroy"/>
              </a:rPr>
              <a:t>Co-operative societies</a:t>
            </a:r>
          </a:p>
          <a:p>
            <a:pPr algn="just">
              <a:lnSpc>
                <a:spcPct val="160000"/>
              </a:lnSpc>
              <a:buFont typeface="Arial" panose="020B0604020202020204" pitchFamily="34" charset="0"/>
              <a:buChar char="•"/>
            </a:pPr>
            <a:r>
              <a:rPr lang="en-US" b="0" i="0" dirty="0">
                <a:solidFill>
                  <a:srgbClr val="314259"/>
                </a:solidFill>
                <a:effectLst/>
                <a:latin typeface="Gilroy"/>
              </a:rPr>
              <a:t>Trusts</a:t>
            </a:r>
          </a:p>
          <a:p>
            <a:endParaRPr lang="en-IN" dirty="0"/>
          </a:p>
        </p:txBody>
      </p:sp>
    </p:spTree>
    <p:extLst>
      <p:ext uri="{BB962C8B-B14F-4D97-AF65-F5344CB8AC3E}">
        <p14:creationId xmlns:p14="http://schemas.microsoft.com/office/powerpoint/2010/main" val="238720675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5C112-822D-8A3D-32AD-09F5BB1ABA65}"/>
              </a:ext>
            </a:extLst>
          </p:cNvPr>
          <p:cNvSpPr>
            <a:spLocks noGrp="1"/>
          </p:cNvSpPr>
          <p:nvPr>
            <p:ph type="title"/>
          </p:nvPr>
        </p:nvSpPr>
        <p:spPr/>
        <p:txBody>
          <a:bodyPr>
            <a:normAutofit fontScale="90000"/>
          </a:bodyPr>
          <a:lstStyle/>
          <a:p>
            <a:r>
              <a:rPr lang="en-US" b="1" i="0" dirty="0">
                <a:solidFill>
                  <a:srgbClr val="404040"/>
                </a:solidFill>
                <a:effectLst/>
                <a:latin typeface="roboto flex"/>
              </a:rPr>
              <a:t>Who Can Become an Exporter?</a:t>
            </a:r>
            <a:br>
              <a:rPr lang="en-US" b="1" i="0" dirty="0">
                <a:solidFill>
                  <a:srgbClr val="404040"/>
                </a:solidFill>
                <a:effectLst/>
                <a:latin typeface="roboto flex"/>
              </a:rPr>
            </a:br>
            <a:endParaRPr lang="en-IN" dirty="0"/>
          </a:p>
        </p:txBody>
      </p:sp>
      <p:sp>
        <p:nvSpPr>
          <p:cNvPr id="3" name="Content Placeholder 2">
            <a:extLst>
              <a:ext uri="{FF2B5EF4-FFF2-40B4-BE49-F238E27FC236}">
                <a16:creationId xmlns:a16="http://schemas.microsoft.com/office/drawing/2014/main" id="{843CD590-7A71-A353-C80A-FFFF0B9E67BE}"/>
              </a:ext>
            </a:extLst>
          </p:cNvPr>
          <p:cNvSpPr>
            <a:spLocks noGrp="1"/>
          </p:cNvSpPr>
          <p:nvPr>
            <p:ph idx="1"/>
          </p:nvPr>
        </p:nvSpPr>
        <p:spPr/>
        <p:txBody>
          <a:bodyPr>
            <a:normAutofit/>
          </a:bodyPr>
          <a:lstStyle/>
          <a:p>
            <a:pPr algn="just">
              <a:lnSpc>
                <a:spcPct val="150000"/>
              </a:lnSpc>
            </a:pPr>
            <a:r>
              <a:rPr lang="en-US" b="0" i="0" dirty="0">
                <a:solidFill>
                  <a:srgbClr val="404040"/>
                </a:solidFill>
                <a:effectLst/>
                <a:latin typeface="roboto flex"/>
              </a:rPr>
              <a:t>Any MSMEs can start exporting its products, given there is demand and they meet certain criteria. Exporters can explore new markets, grow their net profitability, and improve product quality when they start exporting. </a:t>
            </a:r>
          </a:p>
          <a:p>
            <a:pPr algn="just">
              <a:lnSpc>
                <a:spcPct val="150000"/>
              </a:lnSpc>
            </a:pPr>
            <a:r>
              <a:rPr lang="en-US" b="0" i="0" dirty="0">
                <a:solidFill>
                  <a:srgbClr val="404040"/>
                </a:solidFill>
                <a:effectLst/>
                <a:latin typeface="roboto flex"/>
              </a:rPr>
              <a:t>Under the Foreign Trade Policy (FTP), any person or registered business entity can become an exporter, provided they satisfy the given prerequisites defined by the government. </a:t>
            </a:r>
          </a:p>
        </p:txBody>
      </p:sp>
    </p:spTree>
    <p:extLst>
      <p:ext uri="{BB962C8B-B14F-4D97-AF65-F5344CB8AC3E}">
        <p14:creationId xmlns:p14="http://schemas.microsoft.com/office/powerpoint/2010/main" val="15900539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E9DE6-7DF6-94D1-A2CD-684F68EE5651}"/>
              </a:ext>
            </a:extLst>
          </p:cNvPr>
          <p:cNvSpPr>
            <a:spLocks noGrp="1"/>
          </p:cNvSpPr>
          <p:nvPr>
            <p:ph type="title"/>
          </p:nvPr>
        </p:nvSpPr>
        <p:spPr>
          <a:xfrm>
            <a:off x="609600" y="704088"/>
            <a:ext cx="10972800" cy="79959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6729242F-46CF-CFF7-5044-30AEEC26F592}"/>
              </a:ext>
            </a:extLst>
          </p:cNvPr>
          <p:cNvSpPr>
            <a:spLocks noGrp="1"/>
          </p:cNvSpPr>
          <p:nvPr>
            <p:ph idx="1"/>
          </p:nvPr>
        </p:nvSpPr>
        <p:spPr>
          <a:xfrm>
            <a:off x="609600" y="1778000"/>
            <a:ext cx="10972800" cy="4546600"/>
          </a:xfrm>
        </p:spPr>
        <p:txBody>
          <a:bodyPr>
            <a:normAutofit fontScale="70000" lnSpcReduction="20000"/>
          </a:bodyPr>
          <a:lstStyle/>
          <a:p>
            <a:pPr algn="just">
              <a:lnSpc>
                <a:spcPct val="170000"/>
              </a:lnSpc>
            </a:pPr>
            <a:r>
              <a:rPr lang="en-US" b="0" i="0" dirty="0">
                <a:solidFill>
                  <a:srgbClr val="404040"/>
                </a:solidFill>
                <a:effectLst/>
                <a:latin typeface="roboto flex"/>
              </a:rPr>
              <a:t>For MSMEs, these requirements include:</a:t>
            </a:r>
            <a:endParaRPr lang="en-IN" dirty="0"/>
          </a:p>
          <a:p>
            <a:pPr algn="just">
              <a:lnSpc>
                <a:spcPct val="170000"/>
              </a:lnSpc>
              <a:buFont typeface="Arial" panose="020B0604020202020204" pitchFamily="34" charset="0"/>
              <a:buChar char="•"/>
            </a:pPr>
            <a:r>
              <a:rPr lang="en-US" b="1" i="0" dirty="0">
                <a:solidFill>
                  <a:srgbClr val="404040"/>
                </a:solidFill>
                <a:effectLst/>
                <a:latin typeface="roboto flex"/>
              </a:rPr>
              <a:t>Business registration:</a:t>
            </a:r>
            <a:r>
              <a:rPr lang="en-US" b="0" i="0" dirty="0">
                <a:solidFill>
                  <a:srgbClr val="404040"/>
                </a:solidFill>
                <a:effectLst/>
                <a:latin typeface="roboto flex"/>
              </a:rPr>
              <a:t> MSMEs registered as a sole proprietorship, partnership business, limited liability company, or company are eligible to export.</a:t>
            </a:r>
          </a:p>
          <a:p>
            <a:pPr algn="just">
              <a:lnSpc>
                <a:spcPct val="170000"/>
              </a:lnSpc>
              <a:buFont typeface="Arial" panose="020B0604020202020204" pitchFamily="34" charset="0"/>
              <a:buChar char="•"/>
            </a:pPr>
            <a:r>
              <a:rPr lang="en-US" b="1" i="0" dirty="0">
                <a:solidFill>
                  <a:srgbClr val="404040"/>
                </a:solidFill>
                <a:effectLst/>
                <a:latin typeface="roboto flex"/>
              </a:rPr>
              <a:t>Business bank account:</a:t>
            </a:r>
            <a:r>
              <a:rPr lang="en-US" b="0" i="0" dirty="0">
                <a:solidFill>
                  <a:srgbClr val="404040"/>
                </a:solidFill>
                <a:effectLst/>
                <a:latin typeface="roboto flex"/>
              </a:rPr>
              <a:t> Although every MSME already has a linked business account for export purposes, it is best to have a current account with a bank </a:t>
            </a:r>
            <a:r>
              <a:rPr lang="en-US" b="0" i="0" dirty="0" err="1">
                <a:solidFill>
                  <a:srgbClr val="404040"/>
                </a:solidFill>
                <a:effectLst/>
                <a:latin typeface="roboto flex"/>
              </a:rPr>
              <a:t>authorised</a:t>
            </a:r>
            <a:r>
              <a:rPr lang="en-US" b="0" i="0" dirty="0">
                <a:solidFill>
                  <a:srgbClr val="404040"/>
                </a:solidFill>
                <a:effectLst/>
                <a:latin typeface="roboto flex"/>
              </a:rPr>
              <a:t> to deal with foreign exchange.</a:t>
            </a:r>
          </a:p>
          <a:p>
            <a:pPr algn="just">
              <a:lnSpc>
                <a:spcPct val="170000"/>
              </a:lnSpc>
              <a:buFont typeface="Arial" panose="020B0604020202020204" pitchFamily="34" charset="0"/>
              <a:buChar char="•"/>
            </a:pPr>
            <a:r>
              <a:rPr lang="en-US" b="1" i="0" dirty="0">
                <a:solidFill>
                  <a:srgbClr val="404040"/>
                </a:solidFill>
                <a:effectLst/>
                <a:latin typeface="roboto flex"/>
              </a:rPr>
              <a:t>Linked PAN:</a:t>
            </a:r>
            <a:r>
              <a:rPr lang="en-US" b="0" i="0" dirty="0">
                <a:solidFill>
                  <a:srgbClr val="404040"/>
                </a:solidFill>
                <a:effectLst/>
                <a:latin typeface="roboto flex"/>
              </a:rPr>
              <a:t> The MSME owner's PAN (Permanent Account Number) must be linked to the business before starting an export business.</a:t>
            </a:r>
          </a:p>
          <a:p>
            <a:pPr algn="just">
              <a:lnSpc>
                <a:spcPct val="170000"/>
              </a:lnSpc>
              <a:buFont typeface="Arial" panose="020B0604020202020204" pitchFamily="34" charset="0"/>
              <a:buChar char="•"/>
            </a:pPr>
            <a:r>
              <a:rPr lang="en-US" b="1" i="0" dirty="0">
                <a:solidFill>
                  <a:srgbClr val="404040"/>
                </a:solidFill>
                <a:effectLst/>
                <a:latin typeface="roboto flex"/>
              </a:rPr>
              <a:t>Import Export Code (IEC) Number:</a:t>
            </a:r>
            <a:r>
              <a:rPr lang="en-US" b="0" i="0" dirty="0">
                <a:solidFill>
                  <a:srgbClr val="404040"/>
                </a:solidFill>
                <a:effectLst/>
                <a:latin typeface="roboto flex"/>
              </a:rPr>
              <a:t> An IEC is a unique, 10-digit, alpha-numeric code that is issued on the basis of the MSME’s PAN number. </a:t>
            </a:r>
          </a:p>
          <a:p>
            <a:pPr algn="just">
              <a:lnSpc>
                <a:spcPct val="170000"/>
              </a:lnSpc>
              <a:buFont typeface="Arial" panose="020B0604020202020204" pitchFamily="34" charset="0"/>
              <a:buChar char="•"/>
            </a:pPr>
            <a:r>
              <a:rPr lang="en-US" b="0" i="0" dirty="0">
                <a:solidFill>
                  <a:srgbClr val="404040"/>
                </a:solidFill>
                <a:effectLst/>
                <a:latin typeface="roboto flex"/>
              </a:rPr>
              <a:t>As per the FTP, it is mandatory to have an IEC number for conducting any import-export business.</a:t>
            </a:r>
          </a:p>
          <a:p>
            <a:pPr algn="just">
              <a:lnSpc>
                <a:spcPct val="170000"/>
              </a:lnSpc>
            </a:pPr>
            <a:endParaRPr lang="en-IN" dirty="0"/>
          </a:p>
        </p:txBody>
      </p:sp>
    </p:spTree>
    <p:extLst>
      <p:ext uri="{BB962C8B-B14F-4D97-AF65-F5344CB8AC3E}">
        <p14:creationId xmlns:p14="http://schemas.microsoft.com/office/powerpoint/2010/main" val="10135015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2C7BB-A0C9-255B-FB48-2FC63C3D8BA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A5772E8-C67B-1A26-B092-EA31AC813048}"/>
              </a:ext>
            </a:extLst>
          </p:cNvPr>
          <p:cNvSpPr>
            <a:spLocks noGrp="1"/>
          </p:cNvSpPr>
          <p:nvPr>
            <p:ph idx="1"/>
          </p:nvPr>
        </p:nvSpPr>
        <p:spPr/>
        <p:txBody>
          <a:bodyPr>
            <a:normAutofit fontScale="92500"/>
          </a:bodyPr>
          <a:lstStyle/>
          <a:p>
            <a:pPr algn="l">
              <a:buFont typeface="Arial" panose="020B0604020202020204" pitchFamily="34" charset="0"/>
              <a:buChar char="•"/>
            </a:pPr>
            <a:r>
              <a:rPr lang="en-US" b="1" i="0" dirty="0">
                <a:solidFill>
                  <a:srgbClr val="404040"/>
                </a:solidFill>
                <a:effectLst/>
                <a:latin typeface="roboto flex"/>
              </a:rPr>
              <a:t>Selecting Products for Exporting:</a:t>
            </a:r>
            <a:r>
              <a:rPr lang="en-US" b="0" i="0" dirty="0">
                <a:solidFill>
                  <a:srgbClr val="404040"/>
                </a:solidFill>
                <a:effectLst/>
                <a:latin typeface="roboto flex"/>
              </a:rPr>
              <a:t> While your IEC application is getting processed, you need to select the product(s) that you plan to start exporting. For MSMEs with multiple product lines, this means carefully analyzing each product and its export potential. You also need to ensure that your selected products are freely exportable and not covered in prohibited or restricted lists.</a:t>
            </a:r>
          </a:p>
          <a:p>
            <a:pPr algn="l">
              <a:buFont typeface="Arial" panose="020B0604020202020204" pitchFamily="34" charset="0"/>
              <a:buChar char="•"/>
            </a:pPr>
            <a:r>
              <a:rPr lang="en-US" b="1" i="0" dirty="0">
                <a:solidFill>
                  <a:srgbClr val="404040"/>
                </a:solidFill>
                <a:effectLst/>
                <a:latin typeface="roboto flex"/>
              </a:rPr>
              <a:t>Selecting Target Market(s):</a:t>
            </a:r>
            <a:r>
              <a:rPr lang="en-US" b="0" i="0" dirty="0">
                <a:solidFill>
                  <a:srgbClr val="404040"/>
                </a:solidFill>
                <a:effectLst/>
                <a:latin typeface="roboto flex"/>
              </a:rPr>
              <a:t> Next, you need to select your products' most viable target market. You can research multiple countries and compare them in terms of market size, competition, product quality requirements, payment terms, and special export benefits. Export promotion councils (EPCs) and Indian Missions abroad can help in gathering the required information.</a:t>
            </a:r>
          </a:p>
          <a:p>
            <a:endParaRPr lang="en-IN" dirty="0"/>
          </a:p>
        </p:txBody>
      </p:sp>
    </p:spTree>
    <p:extLst>
      <p:ext uri="{BB962C8B-B14F-4D97-AF65-F5344CB8AC3E}">
        <p14:creationId xmlns:p14="http://schemas.microsoft.com/office/powerpoint/2010/main" val="395559777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4683C-40A9-C0D5-22F3-2F34961A6CE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13867F6-EDE6-0F47-6D11-97EF80490112}"/>
              </a:ext>
            </a:extLst>
          </p:cNvPr>
          <p:cNvSpPr>
            <a:spLocks noGrp="1"/>
          </p:cNvSpPr>
          <p:nvPr>
            <p:ph idx="1"/>
          </p:nvPr>
        </p:nvSpPr>
        <p:spPr/>
        <p:txBody>
          <a:bodyPr>
            <a:normAutofit lnSpcReduction="10000"/>
          </a:bodyPr>
          <a:lstStyle/>
          <a:p>
            <a:pPr algn="l">
              <a:buFont typeface="Arial" panose="020B0604020202020204" pitchFamily="34" charset="0"/>
              <a:buChar char="•"/>
            </a:pPr>
            <a:r>
              <a:rPr lang="en-US" b="1" i="0" dirty="0">
                <a:solidFill>
                  <a:srgbClr val="404040"/>
                </a:solidFill>
                <a:effectLst/>
                <a:latin typeface="roboto flex"/>
              </a:rPr>
              <a:t>Finding Buyers:</a:t>
            </a:r>
            <a:r>
              <a:rPr lang="en-US" b="0" i="0" dirty="0">
                <a:solidFill>
                  <a:srgbClr val="404040"/>
                </a:solidFill>
                <a:effectLst/>
                <a:latin typeface="roboto flex"/>
              </a:rPr>
              <a:t> If you’re wondering how to start import-export business from home, the first step is to find buyers. Participate in trade fairs, buyer-seller meets, and exhibitions to find potential buyers. B2B portals, EPCs, Indian Missions abroad, and overseas Chambers of Commerce can also help you.</a:t>
            </a:r>
          </a:p>
          <a:p>
            <a:pPr algn="l">
              <a:buFont typeface="Arial" panose="020B0604020202020204" pitchFamily="34" charset="0"/>
              <a:buChar char="•"/>
            </a:pPr>
            <a:r>
              <a:rPr lang="en-US" b="1" i="0" dirty="0">
                <a:solidFill>
                  <a:srgbClr val="404040"/>
                </a:solidFill>
                <a:effectLst/>
                <a:latin typeface="roboto flex"/>
              </a:rPr>
              <a:t>Website and Sampling:</a:t>
            </a:r>
            <a:r>
              <a:rPr lang="en-US" b="0" i="0" dirty="0">
                <a:solidFill>
                  <a:srgbClr val="404040"/>
                </a:solidFill>
                <a:effectLst/>
                <a:latin typeface="roboto flex"/>
              </a:rPr>
              <a:t> To attract importers to your business, you can also start an import-export business from home and set up a multilingual website and geo-target it to countries where you wish to export. In addition, you can invest in providing customized samples to prospective customers for getting export orders. This is allowed without any limit for freely exportable items under the FTP 2015-2020.</a:t>
            </a:r>
          </a:p>
          <a:p>
            <a:endParaRPr lang="en-IN" dirty="0"/>
          </a:p>
        </p:txBody>
      </p:sp>
    </p:spTree>
    <p:extLst>
      <p:ext uri="{BB962C8B-B14F-4D97-AF65-F5344CB8AC3E}">
        <p14:creationId xmlns:p14="http://schemas.microsoft.com/office/powerpoint/2010/main" val="244518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267AC-64AB-B116-7A39-5E34D9F35ED9}"/>
              </a:ext>
            </a:extLst>
          </p:cNvPr>
          <p:cNvSpPr>
            <a:spLocks noGrp="1"/>
          </p:cNvSpPr>
          <p:nvPr>
            <p:ph type="title"/>
          </p:nvPr>
        </p:nvSpPr>
        <p:spPr/>
        <p:txBody>
          <a:bodyPr>
            <a:normAutofit/>
          </a:bodyPr>
          <a:lstStyle/>
          <a:p>
            <a:r>
              <a:rPr lang="en-US" sz="3600" dirty="0"/>
              <a:t>(c) Duty Drawback on re-export of imported goods</a:t>
            </a:r>
            <a:endParaRPr lang="en-IN" sz="3600" dirty="0"/>
          </a:p>
        </p:txBody>
      </p:sp>
      <p:sp>
        <p:nvSpPr>
          <p:cNvPr id="3" name="Content Placeholder 2">
            <a:extLst>
              <a:ext uri="{FF2B5EF4-FFF2-40B4-BE49-F238E27FC236}">
                <a16:creationId xmlns:a16="http://schemas.microsoft.com/office/drawing/2014/main" id="{316BD032-4A5B-A23A-7CC5-7D71D409F724}"/>
              </a:ext>
            </a:extLst>
          </p:cNvPr>
          <p:cNvSpPr>
            <a:spLocks noGrp="1"/>
          </p:cNvSpPr>
          <p:nvPr>
            <p:ph idx="1"/>
          </p:nvPr>
        </p:nvSpPr>
        <p:spPr/>
        <p:txBody>
          <a:bodyPr>
            <a:normAutofit fontScale="92500"/>
          </a:bodyPr>
          <a:lstStyle/>
          <a:p>
            <a:pPr algn="just">
              <a:lnSpc>
                <a:spcPct val="150000"/>
              </a:lnSpc>
            </a:pPr>
            <a:r>
              <a:rPr lang="en-US" dirty="0"/>
              <a:t>Duty Drawback can also be claimed on the export of duty-paid imported goods. </a:t>
            </a:r>
          </a:p>
          <a:p>
            <a:pPr algn="just">
              <a:lnSpc>
                <a:spcPct val="150000"/>
              </a:lnSpc>
            </a:pPr>
            <a:r>
              <a:rPr lang="en-US" dirty="0"/>
              <a:t>Under this facility, goods imported earlier may be exported and Duty Drawback of up to 98% of import duty paid can be claimed on such exports. </a:t>
            </a:r>
          </a:p>
          <a:p>
            <a:pPr algn="just">
              <a:lnSpc>
                <a:spcPct val="150000"/>
              </a:lnSpc>
            </a:pPr>
            <a:r>
              <a:rPr lang="en-US" dirty="0"/>
              <a:t>Proof of duty paid on importation and identification of the export goods as those that were imported earlier are among the primary requirements under this scheme.</a:t>
            </a:r>
            <a:endParaRPr lang="en-IN" dirty="0"/>
          </a:p>
        </p:txBody>
      </p:sp>
    </p:spTree>
    <p:extLst>
      <p:ext uri="{BB962C8B-B14F-4D97-AF65-F5344CB8AC3E}">
        <p14:creationId xmlns:p14="http://schemas.microsoft.com/office/powerpoint/2010/main" val="215953695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901C3-D9D6-9837-9E8B-C449125D1C8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57C8232-9670-C5CD-F85D-0F664E3636D1}"/>
              </a:ext>
            </a:extLst>
          </p:cNvPr>
          <p:cNvSpPr>
            <a:spLocks noGrp="1"/>
          </p:cNvSpPr>
          <p:nvPr>
            <p:ph idx="1"/>
          </p:nvPr>
        </p:nvSpPr>
        <p:spPr/>
        <p:txBody>
          <a:bodyPr>
            <a:normAutofit/>
          </a:bodyPr>
          <a:lstStyle/>
          <a:p>
            <a:pPr algn="l">
              <a:buFont typeface="Arial" panose="020B0604020202020204" pitchFamily="34" charset="0"/>
              <a:buChar char="•"/>
            </a:pPr>
            <a:r>
              <a:rPr lang="en-US" b="1" i="0" dirty="0">
                <a:solidFill>
                  <a:srgbClr val="404040"/>
                </a:solidFill>
                <a:effectLst/>
                <a:latin typeface="roboto flex"/>
              </a:rPr>
              <a:t>Setting the Right Price:</a:t>
            </a:r>
            <a:r>
              <a:rPr lang="en-US" b="0" i="0" dirty="0">
                <a:solidFill>
                  <a:srgbClr val="404040"/>
                </a:solidFill>
                <a:effectLst/>
                <a:latin typeface="roboto flex"/>
              </a:rPr>
              <a:t> To export profitably and grow your customer base, your price should be competitive yet give you the best possible profit margin. Prepare an export costing sheet for all the products to be exported and then work out the pricing. Take into consideration necessary expenses like sampling, cost of production, insurance and freight (CIF), Cost and Freight (C&amp;F), and Free on Board (FOB) terms.</a:t>
            </a:r>
          </a:p>
          <a:p>
            <a:pPr algn="l">
              <a:buFont typeface="Arial" panose="020B0604020202020204" pitchFamily="34" charset="0"/>
              <a:buChar char="•"/>
            </a:pPr>
            <a:r>
              <a:rPr lang="en-US" b="1" i="0" dirty="0">
                <a:solidFill>
                  <a:srgbClr val="404040"/>
                </a:solidFill>
                <a:effectLst/>
                <a:latin typeface="roboto flex"/>
              </a:rPr>
              <a:t>Negotiating the Terms:</a:t>
            </a:r>
            <a:r>
              <a:rPr lang="en-US" b="0" i="0" dirty="0">
                <a:solidFill>
                  <a:srgbClr val="404040"/>
                </a:solidFill>
                <a:effectLst/>
                <a:latin typeface="roboto flex"/>
              </a:rPr>
              <a:t> Even if you are new to exporting, you are well within your rights to negotiate the terms of trade. Evaluate every buyer in terms of buying ability and prospects. You can also demand Letters of Credit (LOC) or advance payment while booking an order.</a:t>
            </a:r>
          </a:p>
          <a:p>
            <a:endParaRPr lang="en-IN" dirty="0"/>
          </a:p>
        </p:txBody>
      </p:sp>
    </p:spTree>
    <p:extLst>
      <p:ext uri="{BB962C8B-B14F-4D97-AF65-F5344CB8AC3E}">
        <p14:creationId xmlns:p14="http://schemas.microsoft.com/office/powerpoint/2010/main" val="14077841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88309-5D74-88D6-B397-A99F6D4A18A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A68E4C8-5F6A-9F41-F741-6D003159E688}"/>
              </a:ext>
            </a:extLst>
          </p:cNvPr>
          <p:cNvSpPr>
            <a:spLocks noGrp="1"/>
          </p:cNvSpPr>
          <p:nvPr>
            <p:ph idx="1"/>
          </p:nvPr>
        </p:nvSpPr>
        <p:spPr/>
        <p:txBody>
          <a:bodyPr/>
          <a:lstStyle/>
          <a:p>
            <a:r>
              <a:rPr lang="en-US" b="1" i="0" dirty="0">
                <a:solidFill>
                  <a:srgbClr val="404040"/>
                </a:solidFill>
                <a:effectLst/>
                <a:latin typeface="roboto flex"/>
              </a:rPr>
              <a:t>Covering Your Risk Through ECGC:</a:t>
            </a:r>
            <a:r>
              <a:rPr lang="en-US" b="0" i="0" dirty="0">
                <a:solidFill>
                  <a:srgbClr val="404040"/>
                </a:solidFill>
                <a:effectLst/>
                <a:latin typeface="roboto flex"/>
              </a:rPr>
              <a:t> If a buyer can provide neither LOC nor advance payment, you can protect your interest by covering the risk of payment default through ECGC (Export Credit Guarantee Corporation Limited). The ECGC provides a credit limit on the foreign buyer and protects your financial interests in case of contingencies.</a:t>
            </a:r>
          </a:p>
          <a:p>
            <a:r>
              <a:rPr lang="en-US" b="0" i="0" dirty="0">
                <a:solidFill>
                  <a:srgbClr val="404040"/>
                </a:solidFill>
                <a:effectLst/>
                <a:latin typeface="roboto flex"/>
              </a:rPr>
              <a:t> In addition to various export-promoting initiatives by the government, banking and financial institutions also provide financial assistance to aspiring exporters.</a:t>
            </a:r>
          </a:p>
          <a:p>
            <a:endParaRPr lang="en-IN" dirty="0"/>
          </a:p>
        </p:txBody>
      </p:sp>
    </p:spTree>
    <p:extLst>
      <p:ext uri="{BB962C8B-B14F-4D97-AF65-F5344CB8AC3E}">
        <p14:creationId xmlns:p14="http://schemas.microsoft.com/office/powerpoint/2010/main" val="264946207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B4993-DE7E-DB29-7D4B-E321E062126C}"/>
              </a:ext>
            </a:extLst>
          </p:cNvPr>
          <p:cNvSpPr>
            <a:spLocks noGrp="1"/>
          </p:cNvSpPr>
          <p:nvPr>
            <p:ph type="title"/>
          </p:nvPr>
        </p:nvSpPr>
        <p:spPr/>
        <p:txBody>
          <a:bodyPr>
            <a:normAutofit fontScale="90000"/>
          </a:bodyPr>
          <a:lstStyle/>
          <a:p>
            <a:r>
              <a:rPr lang="en-IN" sz="2700" b="1" kern="0" dirty="0">
                <a:solidFill>
                  <a:srgbClr val="333333"/>
                </a:solidFill>
                <a:effectLst/>
                <a:latin typeface="Times New Roman" panose="02020603050405020304" pitchFamily="18" charset="0"/>
                <a:ea typeface="Times New Roman" panose="02020603050405020304" pitchFamily="18" charset="0"/>
                <a:cs typeface="Latha" panose="020B0604020202020204" pitchFamily="34" charset="0"/>
              </a:rPr>
              <a:t>International Exposure to MSME Products</a:t>
            </a:r>
            <a:br>
              <a:rPr lang="en-IN" sz="5400" kern="100" dirty="0">
                <a:effectLst/>
                <a:latin typeface="Calibri" panose="020F0502020204030204" pitchFamily="34" charset="0"/>
                <a:ea typeface="Calibri" panose="020F0502020204030204" pitchFamily="34" charset="0"/>
                <a:cs typeface="Latha" panose="020B0604020202020204" pitchFamily="34" charset="0"/>
              </a:rPr>
            </a:br>
            <a:endParaRPr lang="en-IN" dirty="0"/>
          </a:p>
        </p:txBody>
      </p:sp>
      <p:sp>
        <p:nvSpPr>
          <p:cNvPr id="3" name="Content Placeholder 2">
            <a:extLst>
              <a:ext uri="{FF2B5EF4-FFF2-40B4-BE49-F238E27FC236}">
                <a16:creationId xmlns:a16="http://schemas.microsoft.com/office/drawing/2014/main" id="{024EA61F-E130-C09B-B16C-6016C0EC900C}"/>
              </a:ext>
            </a:extLst>
          </p:cNvPr>
          <p:cNvSpPr>
            <a:spLocks noGrp="1"/>
          </p:cNvSpPr>
          <p:nvPr>
            <p:ph idx="1"/>
          </p:nvPr>
        </p:nvSpPr>
        <p:spPr/>
        <p:txBody>
          <a:bodyPr/>
          <a:lstStyle/>
          <a:p>
            <a:pPr>
              <a:lnSpc>
                <a:spcPct val="107000"/>
              </a:lnSpc>
              <a:spcAft>
                <a:spcPts val="800"/>
              </a:spcAft>
            </a:pPr>
            <a:r>
              <a:rPr lang="en-IN" sz="1800" kern="0" dirty="0">
                <a:solidFill>
                  <a:srgbClr val="333333"/>
                </a:solidFill>
                <a:effectLst/>
                <a:latin typeface="Times New Roman" panose="02020603050405020304" pitchFamily="18" charset="0"/>
                <a:ea typeface="Times New Roman" panose="02020603050405020304" pitchFamily="18" charset="0"/>
                <a:cs typeface="Latha" panose="020B0604020202020204" pitchFamily="34" charset="0"/>
              </a:rPr>
              <a:t>With a view to rendering assistance to Micro &amp; Small Manufacturing Enterprises in the field of exploring market potential, export promotion, participation in international trade fair exhibition , the following schemes are being implemented:-</a:t>
            </a:r>
          </a:p>
          <a:p>
            <a:pPr>
              <a:lnSpc>
                <a:spcPct val="107000"/>
              </a:lnSpc>
              <a:spcAft>
                <a:spcPts val="800"/>
              </a:spcAft>
            </a:pPr>
            <a:r>
              <a:rPr lang="en-IN" sz="1800" kern="0" dirty="0">
                <a:effectLst/>
                <a:latin typeface="Times New Roman" panose="02020603050405020304" pitchFamily="18" charset="0"/>
                <a:ea typeface="Times New Roman" panose="02020603050405020304" pitchFamily="18" charset="0"/>
              </a:rPr>
              <a:t>MARKETING ASSISTANCE AND EXPORT PROMOTION SCHEME</a:t>
            </a:r>
          </a:p>
          <a:p>
            <a:pPr>
              <a:lnSpc>
                <a:spcPct val="107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Plan Scheme ‘Training and Manpower Development' consists of the following Components :-</a:t>
            </a:r>
          </a:p>
          <a:p>
            <a:pPr>
              <a:lnSpc>
                <a:spcPct val="107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Participation in the International Exhibitions/ Fairs.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  Training Programmes on Packaging for Exports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  Marketing Development Assistance Scheme for MSME exporters (MSME-MDA)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r>
              <a:rPr lang="en-IN" sz="1800" kern="0" dirty="0">
                <a:effectLst/>
                <a:latin typeface="Times New Roman" panose="02020603050405020304" pitchFamily="18" charset="0"/>
                <a:ea typeface="Times New Roman" panose="02020603050405020304" pitchFamily="18" charset="0"/>
              </a:rPr>
              <a:t>•  National Award for Quality Products.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marL="0" indent="0">
              <a:lnSpc>
                <a:spcPct val="107000"/>
              </a:lnSpc>
              <a:spcAft>
                <a:spcPts val="800"/>
              </a:spcAft>
              <a:buNone/>
            </a:pPr>
            <a:endParaRPr lang="en-IN" sz="1800" kern="0" dirty="0">
              <a:solidFill>
                <a:srgbClr val="333333"/>
              </a:solidFill>
              <a:latin typeface="Times New Roman" panose="02020603050405020304" pitchFamily="18" charset="0"/>
              <a:ea typeface="Times New Roman" panose="02020603050405020304" pitchFamily="18" charset="0"/>
              <a:cs typeface="Latha" panose="020B0604020202020204" pitchFamily="34" charset="0"/>
            </a:endParaRPr>
          </a:p>
          <a:p>
            <a:pPr>
              <a:lnSpc>
                <a:spcPct val="107000"/>
              </a:lnSpc>
              <a:spcAft>
                <a:spcPts val="800"/>
              </a:spcAft>
            </a:pP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240206673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25B7D-61D1-1723-A53F-45BEDF362DFB}"/>
              </a:ext>
            </a:extLst>
          </p:cNvPr>
          <p:cNvSpPr>
            <a:spLocks noGrp="1"/>
          </p:cNvSpPr>
          <p:nvPr>
            <p:ph type="title"/>
          </p:nvPr>
        </p:nvSpPr>
        <p:spPr>
          <a:xfrm>
            <a:off x="609600" y="704088"/>
            <a:ext cx="10972800" cy="56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FDCC5B62-5DF5-29DA-1BF1-F1FCFC4CC260}"/>
              </a:ext>
            </a:extLst>
          </p:cNvPr>
          <p:cNvSpPr>
            <a:spLocks noGrp="1"/>
          </p:cNvSpPr>
          <p:nvPr>
            <p:ph idx="1"/>
          </p:nvPr>
        </p:nvSpPr>
        <p:spPr>
          <a:xfrm>
            <a:off x="609600" y="1351280"/>
            <a:ext cx="10972800" cy="5506720"/>
          </a:xfrm>
        </p:spPr>
        <p:txBody>
          <a:bodyPr/>
          <a:lstStyle/>
          <a:p>
            <a:pPr algn="just">
              <a:lnSpc>
                <a:spcPct val="150000"/>
              </a:lnSpc>
            </a:pPr>
            <a:r>
              <a:rPr lang="en-IN" sz="1800" kern="0" dirty="0">
                <a:effectLst/>
                <a:latin typeface="Times New Roman" panose="02020603050405020304" pitchFamily="18" charset="0"/>
                <a:ea typeface="Times New Roman" panose="02020603050405020304" pitchFamily="18" charset="0"/>
              </a:rPr>
              <a:t>Export Promotion from the small-scale sector has been accorded a high priority in the India's export promotion strategy. Apart from the number of incentives and facilities to small-scale exporters, the following plan schemes are in operation for achieving growth in exports</a:t>
            </a:r>
          </a:p>
          <a:p>
            <a:pPr algn="just">
              <a:lnSpc>
                <a:spcPct val="150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Participation in the International Exhibitions/ Fairs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effectLst/>
                <a:latin typeface="Times New Roman" panose="02020603050405020304" pitchFamily="18" charset="0"/>
                <a:ea typeface="Times New Roman" panose="02020603050405020304" pitchFamily="18" charset="0"/>
              </a:rPr>
              <a:t>Office of the Development Commissioner (MSME) is participating in some of the selected International Exhibitions/ Fairs since 1985. It is purely promotional scheme to give exposure to the products of micro, small enterprises which otherwise are not in a position to participate in the exhibitions/ fairs at their own cost. Under the scheme, exhibits of the selected export-worthy units are displayed in the exhibition that provides an opportunity to MSEs in demonstrating their capabilities before the international community. </a:t>
            </a:r>
            <a:endParaRPr lang="en-IN" dirty="0"/>
          </a:p>
        </p:txBody>
      </p:sp>
    </p:spTree>
    <p:extLst>
      <p:ext uri="{BB962C8B-B14F-4D97-AF65-F5344CB8AC3E}">
        <p14:creationId xmlns:p14="http://schemas.microsoft.com/office/powerpoint/2010/main" val="37924575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4AAED-1B71-BDAA-8B99-0E24AD0C35D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E44C70E-49C4-6222-82FE-2D7B1994AD5F}"/>
              </a:ext>
            </a:extLst>
          </p:cNvPr>
          <p:cNvSpPr>
            <a:spLocks noGrp="1"/>
          </p:cNvSpPr>
          <p:nvPr>
            <p:ph idx="1"/>
          </p:nvPr>
        </p:nvSpPr>
        <p:spPr>
          <a:xfrm>
            <a:off x="609600" y="1935480"/>
            <a:ext cx="10972800" cy="4668520"/>
          </a:xfrm>
        </p:spPr>
        <p:txBody>
          <a:bodyPr/>
          <a:lstStyle/>
          <a:p>
            <a:pPr algn="just">
              <a:lnSpc>
                <a:spcPct val="150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Training Programmes on Packaging for Exports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effectLst/>
                <a:latin typeface="Times New Roman" panose="02020603050405020304" pitchFamily="18" charset="0"/>
                <a:ea typeface="Times New Roman" panose="02020603050405020304" pitchFamily="18" charset="0"/>
              </a:rPr>
              <a:t>India faces formidable hurdle in meeting and matching the packaging requirements of her exportable products in the markets abroad. The main objective of scheme is to generate much needed consciousness in the industry about the packaging problems of MSME exporters and to educate the entrepreneurs about the latest packaging techniques and designs of the packaging</a:t>
            </a:r>
          </a:p>
          <a:p>
            <a:pPr algn="just">
              <a:lnSpc>
                <a:spcPct val="150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Market Development Assistance Scheme for MSME exporters (MSME-MDA)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effectLst/>
                <a:latin typeface="Times New Roman" panose="02020603050405020304" pitchFamily="18" charset="0"/>
                <a:ea typeface="Times New Roman" panose="02020603050405020304" pitchFamily="18" charset="0"/>
              </a:rPr>
              <a:t>As part of the comprehensive policy package for MSMEs, MSME-MDA scheme has been announced in August 2000 and came into operation w.e.f. 30 </a:t>
            </a:r>
            <a:r>
              <a:rPr lang="en-IN" sz="1800" kern="0" dirty="0" err="1">
                <a:effectLst/>
                <a:latin typeface="Times New Roman" panose="02020603050405020304" pitchFamily="18" charset="0"/>
                <a:ea typeface="Times New Roman" panose="02020603050405020304" pitchFamily="18" charset="0"/>
              </a:rPr>
              <a:t>th</a:t>
            </a:r>
            <a:r>
              <a:rPr lang="en-IN" sz="1800" kern="0" dirty="0">
                <a:effectLst/>
                <a:latin typeface="Times New Roman" panose="02020603050405020304" pitchFamily="18" charset="0"/>
                <a:ea typeface="Times New Roman" panose="02020603050405020304" pitchFamily="18" charset="0"/>
              </a:rPr>
              <a:t> August, 2001. With a view to increase participation of representatives of participating units, the provision of MSME-MDA Scheme has been modified recently</a:t>
            </a:r>
            <a:endParaRPr lang="en-IN" dirty="0"/>
          </a:p>
        </p:txBody>
      </p:sp>
    </p:spTree>
    <p:extLst>
      <p:ext uri="{BB962C8B-B14F-4D97-AF65-F5344CB8AC3E}">
        <p14:creationId xmlns:p14="http://schemas.microsoft.com/office/powerpoint/2010/main" val="151299213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28B46-0B0B-4C50-6F0D-35A34BC598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45AF97B-D80B-607B-6F03-4C42368D852A}"/>
              </a:ext>
            </a:extLst>
          </p:cNvPr>
          <p:cNvSpPr>
            <a:spLocks noGrp="1"/>
          </p:cNvSpPr>
          <p:nvPr>
            <p:ph idx="1"/>
          </p:nvPr>
        </p:nvSpPr>
        <p:spPr/>
        <p:txBody>
          <a:bodyPr>
            <a:normAutofit lnSpcReduction="10000"/>
          </a:bodyPr>
          <a:lstStyle/>
          <a:p>
            <a:pPr>
              <a:lnSpc>
                <a:spcPct val="150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National Award for Quality Products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50000"/>
              </a:lnSpc>
              <a:spcAft>
                <a:spcPts val="800"/>
              </a:spcAf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The objectives of the scheme are as follows :-</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marL="342900" lvl="0" indent="-342900">
              <a:lnSpc>
                <a:spcPct val="150000"/>
              </a:lnSpc>
              <a:spcAft>
                <a:spcPts val="800"/>
              </a:spcAft>
              <a:buFont typeface="+mj-lt"/>
              <a:buAutoNum type="alphaLcPeriod"/>
              <a:tabLst>
                <a:tab pos="457200" algn="l"/>
              </a:tabLs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To encourage small scale industries to produce quality products conforming to national and international standards.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marL="342900" lvl="0" indent="-342900">
              <a:lnSpc>
                <a:spcPct val="150000"/>
              </a:lnSpc>
              <a:spcAft>
                <a:spcPts val="800"/>
              </a:spcAft>
              <a:buFont typeface="+mj-lt"/>
              <a:buAutoNum type="alphaLcPeriod"/>
              <a:tabLst>
                <a:tab pos="457200" algn="l"/>
              </a:tabLs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To propagate a culture of quality consciousness amongst a vast section of Small Scale manufacturing units.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marL="342900" lvl="0" indent="-342900">
              <a:lnSpc>
                <a:spcPct val="150000"/>
              </a:lnSpc>
              <a:spcAft>
                <a:spcPts val="800"/>
              </a:spcAft>
              <a:buFont typeface="+mj-lt"/>
              <a:buAutoNum type="alphaLcPeriod"/>
              <a:tabLst>
                <a:tab pos="457200" algn="l"/>
              </a:tabLst>
            </a:pP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To </a:t>
            </a:r>
            <a:r>
              <a:rPr lang="en-IN" sz="1800" kern="0" dirty="0" err="1">
                <a:effectLst/>
                <a:latin typeface="Times New Roman" panose="02020603050405020304" pitchFamily="18" charset="0"/>
                <a:ea typeface="Times New Roman" panose="02020603050405020304" pitchFamily="18" charset="0"/>
                <a:cs typeface="Latha" panose="020B0604020202020204" pitchFamily="34" charset="0"/>
              </a:rPr>
              <a:t>instill</a:t>
            </a:r>
            <a:r>
              <a:rPr lang="en-IN" sz="1800" kern="0" dirty="0">
                <a:effectLst/>
                <a:latin typeface="Times New Roman" panose="02020603050405020304" pitchFamily="18" charset="0"/>
                <a:ea typeface="Times New Roman" panose="02020603050405020304" pitchFamily="18" charset="0"/>
                <a:cs typeface="Latha" panose="020B0604020202020204" pitchFamily="34" charset="0"/>
              </a:rPr>
              <a:t> a sense of confidence of small industry products in the minds of the domestic consumers and to enhance the image of Indian products in export market.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50000"/>
              </a:lnSpc>
            </a:pPr>
            <a:r>
              <a:rPr lang="en-IN" sz="1800" kern="0" dirty="0">
                <a:effectLst/>
                <a:latin typeface="Times New Roman" panose="02020603050405020304" pitchFamily="18" charset="0"/>
                <a:ea typeface="Times New Roman" panose="02020603050405020304" pitchFamily="18" charset="0"/>
              </a:rPr>
              <a:t>These awards are given on the basis of recommendation by the State/ UT Level Selection Committee and the final selection by the National level Selection Committee for every calendar year.</a:t>
            </a:r>
            <a:endParaRPr lang="en-IN" dirty="0"/>
          </a:p>
        </p:txBody>
      </p:sp>
    </p:spTree>
    <p:extLst>
      <p:ext uri="{BB962C8B-B14F-4D97-AF65-F5344CB8AC3E}">
        <p14:creationId xmlns:p14="http://schemas.microsoft.com/office/powerpoint/2010/main" val="41766729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D2EA0-3A21-FF5C-4354-249AD2097FC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449870C-9F61-5D81-ABD7-3E107374FBFB}"/>
              </a:ext>
            </a:extLst>
          </p:cNvPr>
          <p:cNvSpPr>
            <a:spLocks noGrp="1"/>
          </p:cNvSpPr>
          <p:nvPr>
            <p:ph idx="1"/>
          </p:nvPr>
        </p:nvSpPr>
        <p:spPr/>
        <p:txBody>
          <a:bodyPr/>
          <a:lstStyle/>
          <a:p>
            <a:pPr>
              <a:lnSpc>
                <a:spcPct val="107000"/>
              </a:lnSpc>
              <a:spcAft>
                <a:spcPts val="800"/>
              </a:spcAft>
            </a:pPr>
            <a:r>
              <a:rPr lang="en-IN" sz="1800" b="1" kern="0" dirty="0">
                <a:solidFill>
                  <a:srgbClr val="333333"/>
                </a:solidFill>
                <a:effectLst/>
                <a:latin typeface="Times New Roman" panose="02020603050405020304" pitchFamily="18" charset="0"/>
                <a:ea typeface="Times New Roman" panose="02020603050405020304" pitchFamily="18" charset="0"/>
                <a:cs typeface="Latha" panose="020B0604020202020204" pitchFamily="34" charset="0"/>
              </a:rPr>
              <a:t>Technical &amp; Managerial Consultancy Services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333333"/>
                </a:solidFill>
                <a:effectLst/>
                <a:latin typeface="Times New Roman" panose="02020603050405020304" pitchFamily="18" charset="0"/>
                <a:ea typeface="Times New Roman" panose="02020603050405020304" pitchFamily="18" charset="0"/>
                <a:cs typeface="Latha" panose="020B0604020202020204" pitchFamily="34" charset="0"/>
              </a:rPr>
              <a:t>Technical &amp; Managerial Consultancy Services to the MSME manufacturers/exporters is provided through a network of field offices of this office so as to ensure higher level of production and generation of higher exports.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marL="0" indent="0">
              <a:buNone/>
            </a:pPr>
            <a:endParaRPr lang="en-IN" dirty="0"/>
          </a:p>
        </p:txBody>
      </p:sp>
    </p:spTree>
    <p:extLst>
      <p:ext uri="{BB962C8B-B14F-4D97-AF65-F5344CB8AC3E}">
        <p14:creationId xmlns:p14="http://schemas.microsoft.com/office/powerpoint/2010/main" val="387839522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8FA70-658C-BDBD-EF53-594EA21136C2}"/>
              </a:ext>
            </a:extLst>
          </p:cNvPr>
          <p:cNvSpPr>
            <a:spLocks noGrp="1"/>
          </p:cNvSpPr>
          <p:nvPr>
            <p:ph type="title"/>
          </p:nvPr>
        </p:nvSpPr>
        <p:spPr>
          <a:xfrm>
            <a:off x="609600" y="704088"/>
            <a:ext cx="10972800" cy="850392"/>
          </a:xfrm>
        </p:spPr>
        <p:txBody>
          <a:bodyPr>
            <a:normAutofit/>
          </a:bodyPr>
          <a:lstStyle/>
          <a:p>
            <a:r>
              <a:rPr lang="en-US" sz="2400" b="1" i="0" dirty="0">
                <a:solidFill>
                  <a:srgbClr val="444444"/>
                </a:solidFill>
                <a:effectLst/>
                <a:latin typeface="Poppins" panose="00000500000000000000" pitchFamily="2" charset="0"/>
              </a:rPr>
              <a:t>Examples of Small Scale Industries</a:t>
            </a:r>
            <a:br>
              <a:rPr lang="en-US" sz="2400" b="1" i="0" dirty="0">
                <a:solidFill>
                  <a:srgbClr val="444444"/>
                </a:solidFill>
                <a:effectLst/>
                <a:latin typeface="Poppins" panose="00000500000000000000" pitchFamily="2" charset="0"/>
              </a:rPr>
            </a:br>
            <a:endParaRPr lang="en-IN" sz="2400" dirty="0"/>
          </a:p>
        </p:txBody>
      </p:sp>
      <p:sp>
        <p:nvSpPr>
          <p:cNvPr id="3" name="Content Placeholder 2">
            <a:extLst>
              <a:ext uri="{FF2B5EF4-FFF2-40B4-BE49-F238E27FC236}">
                <a16:creationId xmlns:a16="http://schemas.microsoft.com/office/drawing/2014/main" id="{5C02CAC8-A986-7376-C9D5-22F80BDFCD28}"/>
              </a:ext>
            </a:extLst>
          </p:cNvPr>
          <p:cNvSpPr>
            <a:spLocks noGrp="1"/>
          </p:cNvSpPr>
          <p:nvPr>
            <p:ph idx="1"/>
          </p:nvPr>
        </p:nvSpPr>
        <p:spPr>
          <a:xfrm>
            <a:off x="609600" y="1290320"/>
            <a:ext cx="10972800" cy="5034280"/>
          </a:xfrm>
        </p:spPr>
        <p:txBody>
          <a:bodyPr>
            <a:normAutofit/>
          </a:bodyPr>
          <a:lstStyle/>
          <a:p>
            <a:pPr algn="just">
              <a:lnSpc>
                <a:spcPct val="170000"/>
              </a:lnSpc>
            </a:pPr>
            <a:r>
              <a:rPr lang="en-US" b="0" i="0" dirty="0">
                <a:solidFill>
                  <a:srgbClr val="444444"/>
                </a:solidFill>
                <a:effectLst/>
                <a:latin typeface="Poppins" panose="00000500000000000000" pitchFamily="2" charset="0"/>
              </a:rPr>
              <a:t>Some examples of small scale industries are:</a:t>
            </a:r>
          </a:p>
          <a:p>
            <a:pPr algn="just">
              <a:lnSpc>
                <a:spcPct val="170000"/>
              </a:lnSpc>
            </a:pPr>
            <a:r>
              <a:rPr lang="en-US" b="0" i="0" dirty="0">
                <a:solidFill>
                  <a:srgbClr val="444444"/>
                </a:solidFill>
                <a:effectLst/>
                <a:latin typeface="Poppins" panose="00000500000000000000" pitchFamily="2" charset="0"/>
              </a:rPr>
              <a:t>Paper Bags industries</a:t>
            </a:r>
          </a:p>
          <a:p>
            <a:pPr algn="just">
              <a:lnSpc>
                <a:spcPct val="170000"/>
              </a:lnSpc>
            </a:pPr>
            <a:r>
              <a:rPr lang="en-US" b="0" i="0" dirty="0">
                <a:solidFill>
                  <a:srgbClr val="444444"/>
                </a:solidFill>
                <a:effectLst/>
                <a:latin typeface="Poppins" panose="00000500000000000000" pitchFamily="2" charset="0"/>
              </a:rPr>
              <a:t>Leather belt manufacturing industries</a:t>
            </a:r>
          </a:p>
          <a:p>
            <a:pPr algn="just">
              <a:lnSpc>
                <a:spcPct val="170000"/>
              </a:lnSpc>
            </a:pPr>
            <a:r>
              <a:rPr lang="en-US" b="0" i="0" dirty="0">
                <a:solidFill>
                  <a:srgbClr val="444444"/>
                </a:solidFill>
                <a:effectLst/>
                <a:latin typeface="Poppins" panose="00000500000000000000" pitchFamily="2" charset="0"/>
              </a:rPr>
              <a:t>Small toys manufacturing industries</a:t>
            </a:r>
          </a:p>
          <a:p>
            <a:pPr algn="just">
              <a:lnSpc>
                <a:spcPct val="170000"/>
              </a:lnSpc>
            </a:pPr>
            <a:r>
              <a:rPr lang="en-US" b="0" i="0" dirty="0">
                <a:solidFill>
                  <a:srgbClr val="444444"/>
                </a:solidFill>
                <a:effectLst/>
                <a:latin typeface="Poppins" panose="00000500000000000000" pitchFamily="2" charset="0"/>
              </a:rPr>
              <a:t>Bakeries</a:t>
            </a:r>
          </a:p>
          <a:p>
            <a:pPr algn="just">
              <a:lnSpc>
                <a:spcPct val="170000"/>
              </a:lnSpc>
            </a:pPr>
            <a:r>
              <a:rPr lang="en-US" b="0" i="0" dirty="0">
                <a:solidFill>
                  <a:srgbClr val="444444"/>
                </a:solidFill>
                <a:effectLst/>
                <a:latin typeface="Poppins" panose="00000500000000000000" pitchFamily="2" charset="0"/>
              </a:rPr>
              <a:t>School stationeries</a:t>
            </a:r>
          </a:p>
          <a:p>
            <a:pPr algn="just">
              <a:lnSpc>
                <a:spcPct val="170000"/>
              </a:lnSpc>
            </a:pPr>
            <a:endParaRPr lang="en-IN" dirty="0"/>
          </a:p>
        </p:txBody>
      </p:sp>
    </p:spTree>
    <p:extLst>
      <p:ext uri="{BB962C8B-B14F-4D97-AF65-F5344CB8AC3E}">
        <p14:creationId xmlns:p14="http://schemas.microsoft.com/office/powerpoint/2010/main" val="103796700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3D99D-E87C-86B2-A12B-6FF1F2273836}"/>
              </a:ext>
            </a:extLst>
          </p:cNvPr>
          <p:cNvSpPr>
            <a:spLocks noGrp="1"/>
          </p:cNvSpPr>
          <p:nvPr>
            <p:ph type="title"/>
          </p:nvPr>
        </p:nvSpPr>
        <p:spPr>
          <a:xfrm>
            <a:off x="609600" y="704088"/>
            <a:ext cx="10972800" cy="6167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285CAAF1-D785-88B6-68A7-1CE58D8962CC}"/>
              </a:ext>
            </a:extLst>
          </p:cNvPr>
          <p:cNvSpPr>
            <a:spLocks noGrp="1"/>
          </p:cNvSpPr>
          <p:nvPr>
            <p:ph idx="1"/>
          </p:nvPr>
        </p:nvSpPr>
        <p:spPr>
          <a:xfrm>
            <a:off x="609600" y="1564640"/>
            <a:ext cx="10972800" cy="4759960"/>
          </a:xfrm>
        </p:spPr>
        <p:txBody>
          <a:bodyPr>
            <a:normAutofit fontScale="77500" lnSpcReduction="20000"/>
          </a:bodyPr>
          <a:lstStyle/>
          <a:p>
            <a:pPr>
              <a:lnSpc>
                <a:spcPct val="170000"/>
              </a:lnSpc>
            </a:pPr>
            <a:r>
              <a:rPr lang="en-US" b="0" i="0" dirty="0">
                <a:solidFill>
                  <a:srgbClr val="525252"/>
                </a:solidFill>
                <a:effectLst/>
                <a:latin typeface="Poppins" panose="00000500000000000000" pitchFamily="2" charset="0"/>
              </a:rPr>
              <a:t>Tissue paper manufacturing</a:t>
            </a:r>
          </a:p>
          <a:p>
            <a:pPr>
              <a:lnSpc>
                <a:spcPct val="170000"/>
              </a:lnSpc>
            </a:pPr>
            <a:r>
              <a:rPr lang="en-US" b="0" i="0" dirty="0">
                <a:solidFill>
                  <a:srgbClr val="525252"/>
                </a:solidFill>
                <a:effectLst/>
                <a:latin typeface="Poppins" panose="00000500000000000000" pitchFamily="2" charset="0"/>
              </a:rPr>
              <a:t>Chocolate manufacturing</a:t>
            </a:r>
          </a:p>
          <a:p>
            <a:pPr>
              <a:lnSpc>
                <a:spcPct val="170000"/>
              </a:lnSpc>
            </a:pPr>
            <a:r>
              <a:rPr lang="en-US" b="0" i="0" dirty="0">
                <a:solidFill>
                  <a:srgbClr val="525252"/>
                </a:solidFill>
                <a:effectLst/>
                <a:latin typeface="Poppins" panose="00000500000000000000" pitchFamily="2" charset="0"/>
              </a:rPr>
              <a:t>Candle manufacturing</a:t>
            </a:r>
          </a:p>
          <a:p>
            <a:pPr>
              <a:lnSpc>
                <a:spcPct val="170000"/>
              </a:lnSpc>
            </a:pPr>
            <a:r>
              <a:rPr lang="en-US" b="0" i="0" dirty="0">
                <a:solidFill>
                  <a:srgbClr val="525252"/>
                </a:solidFill>
                <a:effectLst/>
                <a:latin typeface="Poppins" panose="00000500000000000000" pitchFamily="2" charset="0"/>
              </a:rPr>
              <a:t>Toothpick manufacturing</a:t>
            </a:r>
          </a:p>
          <a:p>
            <a:pPr algn="just">
              <a:lnSpc>
                <a:spcPct val="170000"/>
              </a:lnSpc>
            </a:pPr>
            <a:r>
              <a:rPr lang="en-US" b="0" i="0" dirty="0">
                <a:solidFill>
                  <a:srgbClr val="444444"/>
                </a:solidFill>
                <a:effectLst/>
                <a:latin typeface="Poppins" panose="00000500000000000000" pitchFamily="2" charset="0"/>
              </a:rPr>
              <a:t>Water bottles manufacturing industries</a:t>
            </a:r>
          </a:p>
          <a:p>
            <a:pPr algn="just">
              <a:lnSpc>
                <a:spcPct val="170000"/>
              </a:lnSpc>
            </a:pPr>
            <a:r>
              <a:rPr lang="en-US" b="0" i="0" dirty="0">
                <a:solidFill>
                  <a:srgbClr val="444444"/>
                </a:solidFill>
                <a:effectLst/>
                <a:latin typeface="Poppins" panose="00000500000000000000" pitchFamily="2" charset="0"/>
              </a:rPr>
              <a:t>Beauty </a:t>
            </a:r>
            <a:r>
              <a:rPr lang="en-US" b="0" i="0" dirty="0" err="1">
                <a:solidFill>
                  <a:srgbClr val="444444"/>
                </a:solidFill>
                <a:effectLst/>
                <a:latin typeface="Poppins" panose="00000500000000000000" pitchFamily="2" charset="0"/>
              </a:rPr>
              <a:t>parlours</a:t>
            </a:r>
            <a:endParaRPr lang="en-US" b="0" i="0" dirty="0">
              <a:solidFill>
                <a:srgbClr val="444444"/>
              </a:solidFill>
              <a:effectLst/>
              <a:latin typeface="Poppins" panose="00000500000000000000" pitchFamily="2" charset="0"/>
            </a:endParaRPr>
          </a:p>
          <a:p>
            <a:pPr algn="just">
              <a:lnSpc>
                <a:spcPct val="170000"/>
              </a:lnSpc>
            </a:pPr>
            <a:r>
              <a:rPr lang="en-US" b="0" i="0" dirty="0">
                <a:solidFill>
                  <a:srgbClr val="444444"/>
                </a:solidFill>
                <a:effectLst/>
                <a:latin typeface="Poppins" panose="00000500000000000000" pitchFamily="2" charset="0"/>
              </a:rPr>
              <a:t>Pickle manufacturing industries</a:t>
            </a:r>
          </a:p>
          <a:p>
            <a:pPr algn="just">
              <a:lnSpc>
                <a:spcPct val="170000"/>
              </a:lnSpc>
            </a:pPr>
            <a:r>
              <a:rPr lang="en-US" b="0" i="0" dirty="0">
                <a:solidFill>
                  <a:srgbClr val="444444"/>
                </a:solidFill>
                <a:effectLst/>
                <a:latin typeface="Poppins" panose="00000500000000000000" pitchFamily="2" charset="0"/>
              </a:rPr>
              <a:t> Incense stick manufacturing industries</a:t>
            </a:r>
          </a:p>
          <a:p>
            <a:pPr algn="just">
              <a:lnSpc>
                <a:spcPct val="170000"/>
              </a:lnSpc>
            </a:pPr>
            <a:r>
              <a:rPr lang="en-US" b="0" i="0" dirty="0">
                <a:solidFill>
                  <a:srgbClr val="444444"/>
                </a:solidFill>
                <a:effectLst/>
                <a:latin typeface="Poppins" panose="00000500000000000000" pitchFamily="2" charset="0"/>
              </a:rPr>
              <a:t> Paper plate manufacturing industries</a:t>
            </a:r>
          </a:p>
          <a:p>
            <a:endParaRPr lang="en-US" b="0" i="0" dirty="0">
              <a:solidFill>
                <a:srgbClr val="525252"/>
              </a:solidFill>
              <a:effectLst/>
              <a:latin typeface="Poppins" panose="00000500000000000000" pitchFamily="2" charset="0"/>
            </a:endParaRPr>
          </a:p>
          <a:p>
            <a:endParaRPr lang="en-IN" dirty="0"/>
          </a:p>
        </p:txBody>
      </p:sp>
    </p:spTree>
    <p:extLst>
      <p:ext uri="{BB962C8B-B14F-4D97-AF65-F5344CB8AC3E}">
        <p14:creationId xmlns:p14="http://schemas.microsoft.com/office/powerpoint/2010/main" val="195867629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13479-C400-0D8C-0D03-1DD09D22A215}"/>
              </a:ext>
            </a:extLst>
          </p:cNvPr>
          <p:cNvSpPr>
            <a:spLocks noGrp="1"/>
          </p:cNvSpPr>
          <p:nvPr>
            <p:ph type="title"/>
          </p:nvPr>
        </p:nvSpPr>
        <p:spPr/>
        <p:txBody>
          <a:bodyPr>
            <a:normAutofit fontScale="90000"/>
          </a:bodyPr>
          <a:lstStyle/>
          <a:p>
            <a:r>
              <a:rPr lang="en-US" dirty="0"/>
              <a:t>Manufacturing and Other Operations in a Customs Bonded Warehouse (MOOWR)</a:t>
            </a:r>
            <a:endParaRPr lang="en-IN" dirty="0"/>
          </a:p>
        </p:txBody>
      </p:sp>
      <p:sp>
        <p:nvSpPr>
          <p:cNvPr id="3" name="Content Placeholder 2">
            <a:extLst>
              <a:ext uri="{FF2B5EF4-FFF2-40B4-BE49-F238E27FC236}">
                <a16:creationId xmlns:a16="http://schemas.microsoft.com/office/drawing/2014/main" id="{2417232B-FBE0-B1EA-48F9-2400AB036655}"/>
              </a:ext>
            </a:extLst>
          </p:cNvPr>
          <p:cNvSpPr>
            <a:spLocks noGrp="1"/>
          </p:cNvSpPr>
          <p:nvPr>
            <p:ph idx="1"/>
          </p:nvPr>
        </p:nvSpPr>
        <p:spPr/>
        <p:txBody>
          <a:bodyPr/>
          <a:lstStyle/>
          <a:p>
            <a:pPr algn="just"/>
            <a:r>
              <a:rPr lang="en-US" dirty="0"/>
              <a:t>CBIC launched the MOOWR scheme to defer the Customs duties on imported goods that are used for the intended purposes of manufacture or carrying out other activities. </a:t>
            </a:r>
          </a:p>
          <a:p>
            <a:pPr algn="just"/>
            <a:r>
              <a:rPr lang="en-US" dirty="0"/>
              <a:t>The scheme is aimed at transforming India into a competitive manufacturing location and an attractive investment destination. </a:t>
            </a:r>
          </a:p>
          <a:p>
            <a:pPr algn="just"/>
            <a:r>
              <a:rPr lang="en-US" dirty="0"/>
              <a:t>Based upon Section 65 of the Customs Act, 1962, the scheme has clear and transparent procedures, simplified compliance requirements and digital account keeping</a:t>
            </a:r>
            <a:endParaRPr lang="en-IN" dirty="0"/>
          </a:p>
        </p:txBody>
      </p:sp>
    </p:spTree>
    <p:extLst>
      <p:ext uri="{BB962C8B-B14F-4D97-AF65-F5344CB8AC3E}">
        <p14:creationId xmlns:p14="http://schemas.microsoft.com/office/powerpoint/2010/main" val="289936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6FED8-2ED6-3DCC-1B86-EC24B3A799E1}"/>
              </a:ext>
            </a:extLst>
          </p:cNvPr>
          <p:cNvSpPr>
            <a:spLocks noGrp="1"/>
          </p:cNvSpPr>
          <p:nvPr>
            <p:ph type="title"/>
          </p:nvPr>
        </p:nvSpPr>
        <p:spPr>
          <a:xfrm>
            <a:off x="609600" y="704088"/>
            <a:ext cx="10972800" cy="753776"/>
          </a:xfrm>
        </p:spPr>
        <p:txBody>
          <a:bodyPr>
            <a:normAutofit/>
          </a:bodyPr>
          <a:lstStyle/>
          <a:p>
            <a:r>
              <a:rPr lang="en-US" sz="2400" dirty="0"/>
              <a:t>Key initiatives to ensure time-bound and expedited disbursal of Duty Drawback</a:t>
            </a:r>
            <a:endParaRPr lang="en-IN" sz="2400" dirty="0"/>
          </a:p>
        </p:txBody>
      </p:sp>
      <p:sp>
        <p:nvSpPr>
          <p:cNvPr id="3" name="Content Placeholder 2">
            <a:extLst>
              <a:ext uri="{FF2B5EF4-FFF2-40B4-BE49-F238E27FC236}">
                <a16:creationId xmlns:a16="http://schemas.microsoft.com/office/drawing/2014/main" id="{E0BFFDE1-5C32-07BD-09B4-3FBF332BE351}"/>
              </a:ext>
            </a:extLst>
          </p:cNvPr>
          <p:cNvSpPr>
            <a:spLocks noGrp="1"/>
          </p:cNvSpPr>
          <p:nvPr>
            <p:ph idx="1"/>
          </p:nvPr>
        </p:nvSpPr>
        <p:spPr/>
        <p:txBody>
          <a:bodyPr/>
          <a:lstStyle/>
          <a:p>
            <a:r>
              <a:rPr lang="en-US" dirty="0"/>
              <a:t> All field formations have been instructed to credit at least 90% of Duty Drawback within three days and complete deposits in the exporters’ account within T+2 days; </a:t>
            </a:r>
          </a:p>
          <a:p>
            <a:r>
              <a:rPr lang="en-US" dirty="0"/>
              <a:t> No deductions if export proceeds are short-</a:t>
            </a:r>
            <a:r>
              <a:rPr lang="en-US" dirty="0" err="1"/>
              <a:t>realised</a:t>
            </a:r>
            <a:r>
              <a:rPr lang="en-US" dirty="0"/>
              <a:t> </a:t>
            </a:r>
            <a:r>
              <a:rPr lang="en-US" dirty="0" err="1"/>
              <a:t>upto</a:t>
            </a:r>
            <a:r>
              <a:rPr lang="en-US" dirty="0"/>
              <a:t> 12.5% of </a:t>
            </a:r>
            <a:r>
              <a:rPr lang="en-US" dirty="0" err="1"/>
              <a:t>FoB</a:t>
            </a:r>
            <a:r>
              <a:rPr lang="en-US" dirty="0"/>
              <a:t> value on account of agency commission and foreign bank charges; </a:t>
            </a:r>
          </a:p>
          <a:p>
            <a:r>
              <a:rPr lang="en-US" dirty="0"/>
              <a:t>Levies such as Education </a:t>
            </a:r>
            <a:r>
              <a:rPr lang="en-US" dirty="0" err="1"/>
              <a:t>Cess</a:t>
            </a:r>
            <a:r>
              <a:rPr lang="en-US" dirty="0"/>
              <a:t>, Social Welfare Surcharge, etc. have been included in Brand Rate of Duty Drawback.</a:t>
            </a:r>
            <a:endParaRPr lang="en-IN" dirty="0"/>
          </a:p>
        </p:txBody>
      </p:sp>
    </p:spTree>
    <p:extLst>
      <p:ext uri="{BB962C8B-B14F-4D97-AF65-F5344CB8AC3E}">
        <p14:creationId xmlns:p14="http://schemas.microsoft.com/office/powerpoint/2010/main" val="236201011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34050-23C4-F6CD-4D48-39FF62838C39}"/>
              </a:ext>
            </a:extLst>
          </p:cNvPr>
          <p:cNvSpPr>
            <a:spLocks noGrp="1"/>
          </p:cNvSpPr>
          <p:nvPr>
            <p:ph type="title"/>
          </p:nvPr>
        </p:nvSpPr>
        <p:spPr/>
        <p:txBody>
          <a:bodyPr/>
          <a:lstStyle/>
          <a:p>
            <a:r>
              <a:rPr lang="en-US" dirty="0"/>
              <a:t>The salient features of the scheme are:</a:t>
            </a:r>
            <a:endParaRPr lang="en-IN" dirty="0"/>
          </a:p>
        </p:txBody>
      </p:sp>
      <p:sp>
        <p:nvSpPr>
          <p:cNvPr id="3" name="Content Placeholder 2">
            <a:extLst>
              <a:ext uri="{FF2B5EF4-FFF2-40B4-BE49-F238E27FC236}">
                <a16:creationId xmlns:a16="http://schemas.microsoft.com/office/drawing/2014/main" id="{1A225A55-8E12-F550-AB17-BE43F94A84EF}"/>
              </a:ext>
            </a:extLst>
          </p:cNvPr>
          <p:cNvSpPr>
            <a:spLocks noGrp="1"/>
          </p:cNvSpPr>
          <p:nvPr>
            <p:ph idx="1"/>
          </p:nvPr>
        </p:nvSpPr>
        <p:spPr/>
        <p:txBody>
          <a:bodyPr/>
          <a:lstStyle/>
          <a:p>
            <a:pPr algn="just"/>
            <a:r>
              <a:rPr lang="en-US" dirty="0"/>
              <a:t>Simplified approvals: The jurisdictional Commissioner of Customs is the single point of approval under the scheme.</a:t>
            </a:r>
          </a:p>
          <a:p>
            <a:pPr algn="just"/>
            <a:r>
              <a:rPr lang="en-US" dirty="0"/>
              <a:t> A single application-cum-approval form has been prescribed for use by both the applicants and Customs. </a:t>
            </a:r>
          </a:p>
          <a:p>
            <a:pPr algn="just"/>
            <a:r>
              <a:rPr lang="en-US" dirty="0"/>
              <a:t>The license granted under the scheme remains valid without the need for renewal, till it is surrendered or cancelled. </a:t>
            </a:r>
          </a:p>
          <a:p>
            <a:pPr algn="just"/>
            <a:r>
              <a:rPr lang="en-US" dirty="0"/>
              <a:t>The approval is quickly given after antecedent verification, one-time verification of the site, and execution of bond with insurance policy</a:t>
            </a:r>
            <a:endParaRPr lang="en-IN" dirty="0"/>
          </a:p>
        </p:txBody>
      </p:sp>
    </p:spTree>
    <p:extLst>
      <p:ext uri="{BB962C8B-B14F-4D97-AF65-F5344CB8AC3E}">
        <p14:creationId xmlns:p14="http://schemas.microsoft.com/office/powerpoint/2010/main" val="4148255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62D75-84AE-DBE2-694A-88B32318D96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C9D5F4D-8E48-0C1C-B322-8B6B7029AEB8}"/>
              </a:ext>
            </a:extLst>
          </p:cNvPr>
          <p:cNvSpPr>
            <a:spLocks noGrp="1"/>
          </p:cNvSpPr>
          <p:nvPr>
            <p:ph idx="1"/>
          </p:nvPr>
        </p:nvSpPr>
        <p:spPr/>
        <p:txBody>
          <a:bodyPr/>
          <a:lstStyle/>
          <a:p>
            <a:r>
              <a:rPr lang="en-US" dirty="0"/>
              <a:t>Types of businesses covered: Any business desiring to conduct manufacture or any other operations can apply under the scheme. Existing businesses can also apply.</a:t>
            </a:r>
          </a:p>
          <a:p>
            <a:r>
              <a:rPr lang="en-US" dirty="0"/>
              <a:t>Sourcing of capital goods and inputs: The scheme gives flexibility in sourcing capital goods as well as inputs. The capital goods and inputs can be sourced through imports, domestic market or even from SEZ/ FTWZ</a:t>
            </a:r>
          </a:p>
          <a:p>
            <a:r>
              <a:rPr lang="en-US" dirty="0"/>
              <a:t>Full flexibility in clearance of finished goods: The goods produced under the scheme can be exported or cleared to domestic market as per demand. No export obligation is prescribed. </a:t>
            </a:r>
            <a:endParaRPr lang="en-IN" dirty="0"/>
          </a:p>
        </p:txBody>
      </p:sp>
    </p:spTree>
    <p:extLst>
      <p:ext uri="{BB962C8B-B14F-4D97-AF65-F5344CB8AC3E}">
        <p14:creationId xmlns:p14="http://schemas.microsoft.com/office/powerpoint/2010/main" val="91276021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7849A-CD68-C947-F6DF-1AABA5ED27C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2CD48B3-EF7B-4C12-11C8-E2670305B0C4}"/>
              </a:ext>
            </a:extLst>
          </p:cNvPr>
          <p:cNvSpPr>
            <a:spLocks noGrp="1"/>
          </p:cNvSpPr>
          <p:nvPr>
            <p:ph idx="1"/>
          </p:nvPr>
        </p:nvSpPr>
        <p:spPr/>
        <p:txBody>
          <a:bodyPr>
            <a:normAutofit fontScale="92500" lnSpcReduction="20000"/>
          </a:bodyPr>
          <a:lstStyle/>
          <a:p>
            <a:pPr algn="just"/>
            <a:r>
              <a:rPr lang="en-US" dirty="0"/>
              <a:t>Duty benefits: </a:t>
            </a:r>
            <a:r>
              <a:rPr lang="en-US" b="1" dirty="0">
                <a:solidFill>
                  <a:srgbClr val="FF0000"/>
                </a:solidFill>
              </a:rPr>
              <a:t>MOOWR is a duty deferment scheme and not a duty exemption scheme. </a:t>
            </a:r>
          </a:p>
          <a:p>
            <a:pPr algn="just"/>
            <a:r>
              <a:rPr lang="en-US" dirty="0"/>
              <a:t>The duty on both imported capital goods and inputs stands deferred till their clearance from warehouse. </a:t>
            </a:r>
          </a:p>
          <a:p>
            <a:pPr algn="just"/>
            <a:r>
              <a:rPr lang="en-US" dirty="0"/>
              <a:t>In case of clearance of capital goods to DTA, deferred duties will become payable. </a:t>
            </a:r>
          </a:p>
          <a:p>
            <a:pPr algn="just"/>
            <a:r>
              <a:rPr lang="en-US" dirty="0"/>
              <a:t>In case of clearance of finished goods into DTA, GST on finished goods along with import duties on imported inputs are payable. </a:t>
            </a:r>
          </a:p>
          <a:p>
            <a:pPr algn="just"/>
            <a:r>
              <a:rPr lang="en-US" dirty="0"/>
              <a:t>The GST as well as the IGST paid as part of import duties will be available as credit. </a:t>
            </a:r>
          </a:p>
          <a:p>
            <a:pPr algn="just"/>
            <a:r>
              <a:rPr lang="en-US" dirty="0"/>
              <a:t>In case of export of capital goods or finished goods, the duty on imported inputs stands remitted. Also, zero rating of tax on domestic inputs is allowed.</a:t>
            </a:r>
            <a:endParaRPr lang="en-IN" dirty="0"/>
          </a:p>
        </p:txBody>
      </p:sp>
    </p:spTree>
    <p:extLst>
      <p:ext uri="{BB962C8B-B14F-4D97-AF65-F5344CB8AC3E}">
        <p14:creationId xmlns:p14="http://schemas.microsoft.com/office/powerpoint/2010/main" val="88373852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B8EA5-7E4B-314B-1AAA-6D8FA298E76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D7BCDC2-99CB-EEEC-F55F-582188385553}"/>
              </a:ext>
            </a:extLst>
          </p:cNvPr>
          <p:cNvSpPr>
            <a:spLocks noGrp="1"/>
          </p:cNvSpPr>
          <p:nvPr>
            <p:ph idx="1"/>
          </p:nvPr>
        </p:nvSpPr>
        <p:spPr/>
        <p:txBody>
          <a:bodyPr>
            <a:normAutofit fontScale="85000" lnSpcReduction="10000"/>
          </a:bodyPr>
          <a:lstStyle/>
          <a:p>
            <a:pPr algn="just">
              <a:lnSpc>
                <a:spcPct val="150000"/>
              </a:lnSpc>
            </a:pPr>
            <a:r>
              <a:rPr lang="en-US" dirty="0"/>
              <a:t>MSME friendly: The scheme does not have minimum investment requirement or restriction on its location. </a:t>
            </a:r>
          </a:p>
          <a:p>
            <a:pPr algn="just">
              <a:lnSpc>
                <a:spcPct val="150000"/>
              </a:lnSpc>
            </a:pPr>
            <a:r>
              <a:rPr lang="en-US" dirty="0"/>
              <a:t>Coupled with the flexibility of sourcing capital goods and inputs, and flexibility for sale, the scheme is suitable for MSMEs. </a:t>
            </a:r>
          </a:p>
          <a:p>
            <a:pPr algn="just">
              <a:lnSpc>
                <a:spcPct val="150000"/>
              </a:lnSpc>
            </a:pPr>
            <a:r>
              <a:rPr lang="en-US" dirty="0"/>
              <a:t>They can find most optimal sourcing of inputs and capital goods and realize best sale prices by selling their products in the DTA or international market, as per choice</a:t>
            </a:r>
          </a:p>
          <a:p>
            <a:pPr algn="just">
              <a:lnSpc>
                <a:spcPct val="150000"/>
              </a:lnSpc>
            </a:pPr>
            <a:r>
              <a:rPr lang="en-IN" dirty="0">
                <a:solidFill>
                  <a:srgbClr val="FF0000"/>
                </a:solidFill>
                <a:hlinkClick r:id="rId2">
                  <a:extLst>
                    <a:ext uri="{A12FA001-AC4F-418D-AE19-62706E023703}">
                      <ahyp:hlinkClr xmlns:ahyp="http://schemas.microsoft.com/office/drawing/2018/hyperlinkcolor" val="tx"/>
                    </a:ext>
                  </a:extLst>
                </a:hlinkClick>
              </a:rPr>
              <a:t>https://www.youtube.com/watch?v=TobEI_jW7is&amp;ab_channel=SubsidySolutions</a:t>
            </a:r>
            <a:endParaRPr lang="en-IN" dirty="0">
              <a:solidFill>
                <a:srgbClr val="FF0000"/>
              </a:solidFill>
            </a:endParaRPr>
          </a:p>
          <a:p>
            <a:pPr algn="just">
              <a:lnSpc>
                <a:spcPct val="150000"/>
              </a:lnSpc>
            </a:pPr>
            <a:endParaRPr lang="en-IN" dirty="0"/>
          </a:p>
        </p:txBody>
      </p:sp>
    </p:spTree>
    <p:extLst>
      <p:ext uri="{BB962C8B-B14F-4D97-AF65-F5344CB8AC3E}">
        <p14:creationId xmlns:p14="http://schemas.microsoft.com/office/powerpoint/2010/main" val="310032859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3E030-7040-7105-16A9-9767ED03F6DC}"/>
              </a:ext>
            </a:extLst>
          </p:cNvPr>
          <p:cNvSpPr>
            <a:spLocks noGrp="1"/>
          </p:cNvSpPr>
          <p:nvPr>
            <p:ph type="title"/>
          </p:nvPr>
        </p:nvSpPr>
        <p:spPr/>
        <p:txBody>
          <a:bodyPr/>
          <a:lstStyle/>
          <a:p>
            <a:r>
              <a:rPr lang="en-IN" dirty="0"/>
              <a:t>Link for MSME</a:t>
            </a:r>
          </a:p>
        </p:txBody>
      </p:sp>
      <p:sp>
        <p:nvSpPr>
          <p:cNvPr id="3" name="Content Placeholder 2">
            <a:extLst>
              <a:ext uri="{FF2B5EF4-FFF2-40B4-BE49-F238E27FC236}">
                <a16:creationId xmlns:a16="http://schemas.microsoft.com/office/drawing/2014/main" id="{AC7A9C6B-B0A6-6D6F-2228-DFF43A30E7C7}"/>
              </a:ext>
            </a:extLst>
          </p:cNvPr>
          <p:cNvSpPr>
            <a:spLocks noGrp="1"/>
          </p:cNvSpPr>
          <p:nvPr>
            <p:ph idx="1"/>
          </p:nvPr>
        </p:nvSpPr>
        <p:spPr/>
        <p:txBody>
          <a:bodyPr/>
          <a:lstStyle/>
          <a:p>
            <a:r>
              <a:rPr lang="en-IN" dirty="0">
                <a:hlinkClick r:id="rId2">
                  <a:extLst>
                    <a:ext uri="{A12FA001-AC4F-418D-AE19-62706E023703}">
                      <ahyp:hlinkClr xmlns:ahyp="http://schemas.microsoft.com/office/drawing/2018/hyperlinkcolor" val="tx"/>
                    </a:ext>
                  </a:extLst>
                </a:hlinkClick>
              </a:rPr>
              <a:t>https://msme.gov.in/sites/default/files/MSME_Schemes_English_0.pdf</a:t>
            </a:r>
            <a:endParaRPr lang="en-IN" dirty="0"/>
          </a:p>
          <a:p>
            <a:endParaRPr lang="en-IN" dirty="0"/>
          </a:p>
        </p:txBody>
      </p:sp>
    </p:spTree>
    <p:extLst>
      <p:ext uri="{BB962C8B-B14F-4D97-AF65-F5344CB8AC3E}">
        <p14:creationId xmlns:p14="http://schemas.microsoft.com/office/powerpoint/2010/main" val="379445338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C4E1B-D8D4-EC5F-075D-4F6E9779DEF5}"/>
              </a:ext>
            </a:extLst>
          </p:cNvPr>
          <p:cNvSpPr>
            <a:spLocks noGrp="1"/>
          </p:cNvSpPr>
          <p:nvPr>
            <p:ph type="title"/>
          </p:nvPr>
        </p:nvSpPr>
        <p:spPr/>
        <p:txBody>
          <a:bodyPr/>
          <a:lstStyle/>
          <a:p>
            <a:r>
              <a:rPr lang="en-IN" dirty="0"/>
              <a:t>Links</a:t>
            </a:r>
          </a:p>
        </p:txBody>
      </p:sp>
      <p:sp>
        <p:nvSpPr>
          <p:cNvPr id="3" name="Content Placeholder 2">
            <a:extLst>
              <a:ext uri="{FF2B5EF4-FFF2-40B4-BE49-F238E27FC236}">
                <a16:creationId xmlns:a16="http://schemas.microsoft.com/office/drawing/2014/main" id="{BA978158-DB61-22C9-769A-7C10C6CB40D9}"/>
              </a:ext>
            </a:extLst>
          </p:cNvPr>
          <p:cNvSpPr>
            <a:spLocks noGrp="1"/>
          </p:cNvSpPr>
          <p:nvPr>
            <p:ph idx="1"/>
          </p:nvPr>
        </p:nvSpPr>
        <p:spPr/>
        <p:txBody>
          <a:bodyPr/>
          <a:lstStyle/>
          <a:p>
            <a:r>
              <a:rPr lang="en-US" b="1" i="0" dirty="0">
                <a:solidFill>
                  <a:srgbClr val="1F1F1F"/>
                </a:solidFill>
                <a:effectLst/>
                <a:latin typeface="Google Sans"/>
              </a:rPr>
              <a:t>TMI - Weekly Tax Updates</a:t>
            </a:r>
            <a:r>
              <a:rPr lang="en-US" b="1" i="0" dirty="0">
                <a:solidFill>
                  <a:srgbClr val="5F6368"/>
                </a:solidFill>
                <a:effectLst/>
                <a:latin typeface="Google Sans"/>
              </a:rPr>
              <a:t> </a:t>
            </a:r>
            <a:r>
              <a:rPr lang="en-US" b="1" i="0" dirty="0">
                <a:solidFill>
                  <a:srgbClr val="5E5E5E"/>
                </a:solidFill>
                <a:effectLst/>
                <a:latin typeface="Google Sans"/>
                <a:hlinkClick r:id="rId2"/>
              </a:rPr>
              <a:t>newsletters@taxmanagementindia.net</a:t>
            </a:r>
            <a:endParaRPr lang="en-US" b="1" i="0" dirty="0">
              <a:solidFill>
                <a:srgbClr val="5E5E5E"/>
              </a:solidFill>
              <a:effectLst/>
              <a:latin typeface="Google Sans"/>
            </a:endParaRPr>
          </a:p>
          <a:p>
            <a:r>
              <a:rPr lang="en-US" b="1" i="0" dirty="0">
                <a:solidFill>
                  <a:srgbClr val="5F6368"/>
                </a:solidFill>
                <a:effectLst/>
                <a:latin typeface="Google Sans"/>
                <a:hlinkClick r:id="rId3"/>
              </a:rPr>
              <a:t>http://www.ieport.com/</a:t>
            </a:r>
            <a:endParaRPr lang="en-US" b="1" i="0" dirty="0">
              <a:solidFill>
                <a:srgbClr val="5F6368"/>
              </a:solidFill>
              <a:effectLst/>
              <a:latin typeface="Google Sans"/>
            </a:endParaRPr>
          </a:p>
          <a:p>
            <a:r>
              <a:rPr lang="en-US" b="1" i="0" dirty="0">
                <a:solidFill>
                  <a:srgbClr val="5F6368"/>
                </a:solidFill>
                <a:effectLst/>
                <a:latin typeface="Google Sans"/>
                <a:hlinkClick r:id="rId4"/>
              </a:rPr>
              <a:t>https://cleartax.in/</a:t>
            </a:r>
            <a:endParaRPr lang="en-US" b="1" dirty="0">
              <a:solidFill>
                <a:srgbClr val="5F6368"/>
              </a:solidFill>
              <a:latin typeface="Google Sans"/>
            </a:endParaRPr>
          </a:p>
          <a:p>
            <a:r>
              <a:rPr lang="en-US" b="1" i="0" dirty="0">
                <a:solidFill>
                  <a:srgbClr val="5F6368"/>
                </a:solidFill>
                <a:effectLst/>
                <a:latin typeface="Google Sans"/>
                <a:hlinkClick r:id="rId5"/>
              </a:rPr>
              <a:t>https://www.freightmango.com/</a:t>
            </a:r>
            <a:endParaRPr lang="en-US" b="1" i="0" dirty="0">
              <a:solidFill>
                <a:srgbClr val="5F6368"/>
              </a:solidFill>
              <a:effectLst/>
              <a:latin typeface="Google Sans"/>
            </a:endParaRPr>
          </a:p>
          <a:p>
            <a:r>
              <a:rPr lang="en-US" b="1" i="0" dirty="0">
                <a:solidFill>
                  <a:srgbClr val="5F6368"/>
                </a:solidFill>
                <a:effectLst/>
                <a:latin typeface="Google Sans"/>
                <a:hlinkClick r:id="rId6"/>
              </a:rPr>
              <a:t>https://www.cogoport.com/</a:t>
            </a:r>
            <a:endParaRPr lang="en-US" b="1" dirty="0">
              <a:solidFill>
                <a:srgbClr val="5F6368"/>
              </a:solidFill>
              <a:latin typeface="Google Sans"/>
            </a:endParaRPr>
          </a:p>
          <a:p>
            <a:endParaRPr lang="en-US" b="1" i="0" dirty="0">
              <a:solidFill>
                <a:srgbClr val="5F6368"/>
              </a:solidFill>
              <a:effectLst/>
              <a:latin typeface="Google Sans"/>
            </a:endParaRPr>
          </a:p>
          <a:p>
            <a:pPr marL="0" marR="0" indent="0" algn="l" rtl="0" eaLnBrk="1" fontAlgn="base" latinLnBrk="0" hangingPunct="1">
              <a:spcBef>
                <a:spcPts val="432"/>
              </a:spcBef>
              <a:spcAft>
                <a:spcPts val="0"/>
              </a:spcAft>
            </a:pPr>
            <a:endParaRPr lang="en-IN" dirty="0"/>
          </a:p>
        </p:txBody>
      </p:sp>
    </p:spTree>
    <p:extLst>
      <p:ext uri="{BB962C8B-B14F-4D97-AF65-F5344CB8AC3E}">
        <p14:creationId xmlns:p14="http://schemas.microsoft.com/office/powerpoint/2010/main" val="264006475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4"/>
          <p:cNvGraphicFramePr>
            <a:graphicFrameLocks noGrp="1"/>
          </p:cNvGraphicFramePr>
          <p:nvPr>
            <p:ph idx="1"/>
            <p:extLst>
              <p:ext uri="{D42A27DB-BD31-4B8C-83A1-F6EECF244321}">
                <p14:modId xmlns:p14="http://schemas.microsoft.com/office/powerpoint/2010/main" val="3323855966"/>
              </p:ext>
            </p:extLst>
          </p:nvPr>
        </p:nvGraphicFramePr>
        <p:xfrm>
          <a:off x="1524000" y="1295400"/>
          <a:ext cx="9144000" cy="2938272"/>
        </p:xfrm>
        <a:graphic>
          <a:graphicData uri="http://schemas.openxmlformats.org/drawingml/2006/table">
            <a:tbl>
              <a:tblPr/>
              <a:tblGrid>
                <a:gridCol w="40386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18403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a:ln>
                            <a:noFill/>
                          </a:ln>
                          <a:solidFill>
                            <a:schemeClr val="tx1"/>
                          </a:solidFill>
                          <a:effectLst/>
                          <a:latin typeface="+mn-lt"/>
                        </a:rPr>
                        <a:t>          </a:t>
                      </a:r>
                      <a:r>
                        <a:rPr kumimoji="0" lang="en-US" sz="2000" b="1" i="0" u="sng" strike="noStrike" cap="none" normalizeH="0" baseline="0" dirty="0">
                          <a:ln>
                            <a:noFill/>
                          </a:ln>
                          <a:solidFill>
                            <a:schemeClr val="tx1"/>
                          </a:solidFill>
                          <a:effectLst/>
                          <a:latin typeface="+mn-lt"/>
                        </a:rPr>
                        <a:t>ORGANISATIONS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a:ln>
                            <a:noFill/>
                          </a:ln>
                          <a:solidFill>
                            <a:schemeClr val="tx1"/>
                          </a:solidFill>
                          <a:effectLst/>
                          <a:latin typeface="+mn-lt"/>
                        </a:rPr>
                        <a:t>            </a:t>
                      </a:r>
                      <a:r>
                        <a:rPr kumimoji="0" lang="en-US" sz="2000" b="1" i="0" u="sng" strike="noStrike" cap="none" normalizeH="0" baseline="0">
                          <a:ln>
                            <a:noFill/>
                          </a:ln>
                          <a:solidFill>
                            <a:schemeClr val="tx1"/>
                          </a:solidFill>
                          <a:effectLst/>
                          <a:latin typeface="+mn-lt"/>
                        </a:rPr>
                        <a:t>WEBSITE</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000" b="1" i="0" u="sng"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28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Foreign Exchange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Dealers Association of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India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www.fedai.org.in</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4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62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Department of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Commerce &amp; Industry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www.commerce.nic.in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Foreign Trade Policy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www.dgft.gov.in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Title 3"/>
          <p:cNvSpPr>
            <a:spLocks noGrp="1"/>
          </p:cNvSpPr>
          <p:nvPr>
            <p:ph type="title"/>
          </p:nvPr>
        </p:nvSpPr>
        <p:spPr>
          <a:xfrm>
            <a:off x="2133600" y="-76200"/>
            <a:ext cx="7239000" cy="1143000"/>
          </a:xfrm>
        </p:spPr>
        <p:txBody>
          <a:bodyPr/>
          <a:lstStyle/>
          <a:p>
            <a:pPr>
              <a:defRPr/>
            </a:pPr>
            <a:r>
              <a:rPr lang="en-US" b="1" u="sng" dirty="0">
                <a:solidFill>
                  <a:srgbClr val="002060"/>
                </a:solidFill>
                <a:latin typeface="Book Antiqua" pitchFamily="18" charset="0"/>
              </a:rPr>
              <a:t>Useful websites</a:t>
            </a:r>
            <a:endParaRPr lang="en-IN" b="1" u="sng" dirty="0">
              <a:solidFill>
                <a:srgbClr val="002060"/>
              </a:solidFill>
              <a:latin typeface="Book Antiqua" pitchFamily="18"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4"/>
          <p:cNvGraphicFramePr>
            <a:graphicFrameLocks noGrp="1"/>
          </p:cNvGraphicFramePr>
          <p:nvPr>
            <p:ph idx="1"/>
          </p:nvPr>
        </p:nvGraphicFramePr>
        <p:xfrm>
          <a:off x="1524000" y="0"/>
          <a:ext cx="8991600" cy="6886322"/>
        </p:xfrm>
        <a:graphic>
          <a:graphicData uri="http://schemas.openxmlformats.org/drawingml/2006/table">
            <a:tbl>
              <a:tblPr/>
              <a:tblGrid>
                <a:gridCol w="3971290">
                  <a:extLst>
                    <a:ext uri="{9D8B030D-6E8A-4147-A177-3AD203B41FA5}">
                      <a16:colId xmlns:a16="http://schemas.microsoft.com/office/drawing/2014/main" val="20000"/>
                    </a:ext>
                  </a:extLst>
                </a:gridCol>
                <a:gridCol w="5020310">
                  <a:extLst>
                    <a:ext uri="{9D8B030D-6E8A-4147-A177-3AD203B41FA5}">
                      <a16:colId xmlns:a16="http://schemas.microsoft.com/office/drawing/2014/main" val="20001"/>
                    </a:ext>
                  </a:extLst>
                </a:gridCol>
              </a:tblGrid>
              <a:tr h="101468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World Trade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Organization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www.wto.org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1468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Foreign Exchange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Management Act</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www.femaonline.com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11171">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Reserve Bank Of India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www.rbi.org.in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468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Federation of Indian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Chamber of Commerce &amp;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Industry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www.ficci.com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7957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Asian Clearing Union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ACU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www.asainclearingunion.org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4874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Informative Site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www.ieport.com</a:t>
                      </a:r>
                      <a:endParaRPr kumimoji="0" lang="en-US" sz="28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8744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Country Profiles-Good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Informative Site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rgbClr val="002060"/>
                          </a:solidFill>
                          <a:effectLst/>
                          <a:latin typeface="+mn-lt"/>
                        </a:rPr>
                        <a:t>http://www.indianindustry.com/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rgbClr val="002060"/>
                          </a:solidFill>
                          <a:effectLst/>
                          <a:latin typeface="+mn-lt"/>
                        </a:rPr>
                        <a:t>country-profiles/south-africa.html</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rgbClr val="002060"/>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rgbClr val="002060"/>
                          </a:solidFill>
                          <a:effectLst/>
                          <a:latin typeface="+mn-lt"/>
                        </a:rPr>
                        <a:t>www.legallyindia.com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9964" name="TextBox 7"/>
          <p:cNvSpPr txBox="1">
            <a:spLocks noChangeArrowheads="1"/>
          </p:cNvSpPr>
          <p:nvPr/>
        </p:nvSpPr>
        <p:spPr bwMode="auto">
          <a:xfrm>
            <a:off x="2362200" y="6248400"/>
            <a:ext cx="2667000" cy="369888"/>
          </a:xfrm>
          <a:prstGeom prst="rect">
            <a:avLst/>
          </a:prstGeom>
          <a:noFill/>
          <a:ln w="9525">
            <a:noFill/>
            <a:miter lim="800000"/>
            <a:headEnd/>
            <a:tailEnd/>
          </a:ln>
        </p:spPr>
        <p:txBody>
          <a:bodyPr>
            <a:spAutoFit/>
          </a:bodyPr>
          <a:lstStyle/>
          <a:p>
            <a:pPr>
              <a:defRPr/>
            </a:pPr>
            <a:r>
              <a:rPr lang="en-US" b="1" dirty="0">
                <a:solidFill>
                  <a:srgbClr val="000000"/>
                </a:solidFill>
                <a:latin typeface="Calibri"/>
                <a:ea typeface="Verdana" pitchFamily="34" charset="0"/>
                <a:cs typeface="Verdana" pitchFamily="34" charset="0"/>
              </a:rPr>
              <a:t>  </a:t>
            </a:r>
            <a:r>
              <a:rPr lang="en-US" b="1" dirty="0">
                <a:solidFill>
                  <a:prstClr val="black"/>
                </a:solidFill>
                <a:latin typeface="Calibri"/>
                <a:ea typeface="Verdana" pitchFamily="34" charset="0"/>
                <a:cs typeface="Verdana" pitchFamily="34" charset="0"/>
              </a:rPr>
              <a:t>Legal Aspects</a:t>
            </a:r>
            <a:endParaRPr lang="en-IN" b="1" dirty="0">
              <a:solidFill>
                <a:prstClr val="black"/>
              </a:solidFill>
              <a:latin typeface="Calibri"/>
              <a:ea typeface="Verdana" pitchFamily="34" charset="0"/>
              <a:cs typeface="Verdana" pitchFamily="34" charset="0"/>
            </a:endParaRPr>
          </a:p>
        </p:txBody>
      </p:sp>
      <p:cxnSp>
        <p:nvCxnSpPr>
          <p:cNvPr id="6" name="Straight Connector 5"/>
          <p:cNvCxnSpPr/>
          <p:nvPr/>
        </p:nvCxnSpPr>
        <p:spPr>
          <a:xfrm>
            <a:off x="1524000" y="6019800"/>
            <a:ext cx="815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8"/>
          <p:cNvGraphicFramePr>
            <a:graphicFrameLocks noGrp="1"/>
          </p:cNvGraphicFramePr>
          <p:nvPr>
            <p:ph idx="1"/>
          </p:nvPr>
        </p:nvGraphicFramePr>
        <p:xfrm>
          <a:off x="1524000" y="1"/>
          <a:ext cx="8991600" cy="6857999"/>
        </p:xfrm>
        <a:graphic>
          <a:graphicData uri="http://schemas.openxmlformats.org/drawingml/2006/table">
            <a:tbl>
              <a:tblPr/>
              <a:tblGrid>
                <a:gridCol w="4046220">
                  <a:extLst>
                    <a:ext uri="{9D8B030D-6E8A-4147-A177-3AD203B41FA5}">
                      <a16:colId xmlns:a16="http://schemas.microsoft.com/office/drawing/2014/main" val="20000"/>
                    </a:ext>
                  </a:extLst>
                </a:gridCol>
                <a:gridCol w="4945380">
                  <a:extLst>
                    <a:ext uri="{9D8B030D-6E8A-4147-A177-3AD203B41FA5}">
                      <a16:colId xmlns:a16="http://schemas.microsoft.com/office/drawing/2014/main" val="20001"/>
                    </a:ext>
                  </a:extLst>
                </a:gridCol>
              </a:tblGrid>
              <a:tr h="770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SAARC</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www.sdc.gov.in</a:t>
                      </a:r>
                      <a:endParaRPr kumimoji="0" lang="en-US" sz="5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3568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International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Chamber of Commerce</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www.iccwbo.org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194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Central Board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of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Indirect Taxes and Customs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http://www.cbic.gov.in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194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Zonal joint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Directorate General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of Foreign Trade</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http://zjdgft.tn.nic.in</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9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72616">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Indian Trade Promotion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Organization.</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http://www.indiatradefair.</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com/index.html</a:t>
                      </a:r>
                      <a:endParaRPr kumimoji="0" lang="en-US" sz="5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140056">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   Market Development</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Assistance– MDA- for</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SSI Unit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www.commerce.nic.in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4"/>
          <p:cNvGraphicFramePr>
            <a:graphicFrameLocks noGrp="1"/>
          </p:cNvGraphicFramePr>
          <p:nvPr>
            <p:ph idx="1"/>
          </p:nvPr>
        </p:nvGraphicFramePr>
        <p:xfrm>
          <a:off x="1524000" y="-23813"/>
          <a:ext cx="9144000" cy="6881813"/>
        </p:xfrm>
        <a:graphic>
          <a:graphicData uri="http://schemas.openxmlformats.org/drawingml/2006/table">
            <a:tbl>
              <a:tblPr/>
              <a:tblGrid>
                <a:gridCol w="4427538">
                  <a:extLst>
                    <a:ext uri="{9D8B030D-6E8A-4147-A177-3AD203B41FA5}">
                      <a16:colId xmlns:a16="http://schemas.microsoft.com/office/drawing/2014/main" val="20000"/>
                    </a:ext>
                  </a:extLst>
                </a:gridCol>
                <a:gridCol w="4716462">
                  <a:extLst>
                    <a:ext uri="{9D8B030D-6E8A-4147-A177-3AD203B41FA5}">
                      <a16:colId xmlns:a16="http://schemas.microsoft.com/office/drawing/2014/main" val="20001"/>
                    </a:ext>
                  </a:extLst>
                </a:gridCol>
              </a:tblGrid>
              <a:tr h="1250453">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Department of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Commerce – Export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Import Data bank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http://www.commerce.nic.</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in/</a:t>
                      </a:r>
                      <a:r>
                        <a:rPr kumimoji="0" lang="en-US" sz="2400" b="0" i="0" u="none" strike="noStrike" cap="none" normalizeH="0" baseline="0" dirty="0" err="1">
                          <a:ln>
                            <a:noFill/>
                          </a:ln>
                          <a:solidFill>
                            <a:srgbClr val="002060"/>
                          </a:solidFill>
                          <a:effectLst/>
                          <a:latin typeface="+mn-lt"/>
                        </a:rPr>
                        <a:t>eidb</a:t>
                      </a:r>
                      <a:r>
                        <a:rPr kumimoji="0" lang="en-US" sz="2400" b="0" i="0" u="none" strike="noStrike" cap="none" normalizeH="0" baseline="0" dirty="0">
                          <a:ln>
                            <a:noFill/>
                          </a:ln>
                          <a:solidFill>
                            <a:srgbClr val="002060"/>
                          </a:solidFill>
                          <a:effectLst/>
                          <a:latin typeface="+mn-lt"/>
                        </a:rPr>
                        <a:t>/ecomg.asp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1817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Federation of Indian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Export Organization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www.fieo.com</a:t>
                      </a:r>
                      <a:endParaRPr kumimoji="0" lang="en-US" sz="5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8158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Indian Institute of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Packaging</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www.iip.in.com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2389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World Trade Centre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www.wtcmumbai.org</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0771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     Department of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Scientific &amp; Industrial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Research</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Informative Site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http://dsir.nic.in/advt/</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dsirad1.htm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www.eximkey.com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2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3" name="Straight Connector 2"/>
          <p:cNvCxnSpPr/>
          <p:nvPr/>
        </p:nvCxnSpPr>
        <p:spPr>
          <a:xfrm>
            <a:off x="1524000" y="5638800"/>
            <a:ext cx="815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1582</TotalTime>
  <Words>10644</Words>
  <Application>Microsoft Office PowerPoint</Application>
  <PresentationFormat>Widescreen</PresentationFormat>
  <Paragraphs>662</Paragraphs>
  <Slides>102</Slides>
  <Notes>0</Notes>
  <HiddenSlides>0</HiddenSlides>
  <MMClips>0</MMClips>
  <ScaleCrop>false</ScaleCrop>
  <HeadingPairs>
    <vt:vector size="6" baseType="variant">
      <vt:variant>
        <vt:lpstr>Fonts Used</vt:lpstr>
      </vt:variant>
      <vt:variant>
        <vt:i4>19</vt:i4>
      </vt:variant>
      <vt:variant>
        <vt:lpstr>Theme</vt:lpstr>
      </vt:variant>
      <vt:variant>
        <vt:i4>2</vt:i4>
      </vt:variant>
      <vt:variant>
        <vt:lpstr>Slide Titles</vt:lpstr>
      </vt:variant>
      <vt:variant>
        <vt:i4>102</vt:i4>
      </vt:variant>
    </vt:vector>
  </HeadingPairs>
  <TitlesOfParts>
    <vt:vector size="123" baseType="lpstr">
      <vt:lpstr>Arial</vt:lpstr>
      <vt:lpstr>Book Antiqua</vt:lpstr>
      <vt:lpstr>Calibri</vt:lpstr>
      <vt:lpstr>Constantia</vt:lpstr>
      <vt:lpstr>Georgia</vt:lpstr>
      <vt:lpstr>Gilroy</vt:lpstr>
      <vt:lpstr>Google Sans</vt:lpstr>
      <vt:lpstr>Lato Regular</vt:lpstr>
      <vt:lpstr>open sans</vt:lpstr>
      <vt:lpstr>Poppins</vt:lpstr>
      <vt:lpstr>PT Sans</vt:lpstr>
      <vt:lpstr>raleway</vt:lpstr>
      <vt:lpstr>roboto flex</vt:lpstr>
      <vt:lpstr>Source Sans Pro</vt:lpstr>
      <vt:lpstr>Times New Roman</vt:lpstr>
      <vt:lpstr>var(--font-family-heading)</vt:lpstr>
      <vt:lpstr>verdana, sans-serif</vt:lpstr>
      <vt:lpstr>Wingdings</vt:lpstr>
      <vt:lpstr>Wingdings 2</vt:lpstr>
      <vt:lpstr>Flow</vt:lpstr>
      <vt:lpstr>Office Theme</vt:lpstr>
      <vt:lpstr>CCIT</vt:lpstr>
      <vt:lpstr>Topics to be covered on Sunday 10.12.23 – Session 3</vt:lpstr>
      <vt:lpstr> Duty Drawback</vt:lpstr>
      <vt:lpstr>(a) All Industry Rate (AIR) of Duty Drawback</vt:lpstr>
      <vt:lpstr>PowerPoint Presentation</vt:lpstr>
      <vt:lpstr>(b) Brand Rate of Duty Drawback:</vt:lpstr>
      <vt:lpstr>The salient features of Brand Rates</vt:lpstr>
      <vt:lpstr>(c) Duty Drawback on re-export of imported goods</vt:lpstr>
      <vt:lpstr>Key initiatives to ensure time-bound and expedited disbursal of Duty Drawback</vt:lpstr>
      <vt:lpstr>Customs Act, 1962 </vt:lpstr>
      <vt:lpstr>Section 74 Re-export of Duty Paid Goods </vt:lpstr>
      <vt:lpstr>DRAWBACK RATES IN RESPECT OF GOODS TAKEN INTO USE AFTER IMPORTATION (Cus.Nt.no.23/2008  dt.1st March, 2008)    Section 74</vt:lpstr>
      <vt:lpstr>Goods Eligible for Drawback </vt:lpstr>
      <vt:lpstr>Eligibility Criteria </vt:lpstr>
      <vt:lpstr>Inputs for Export Goods – Section 75 </vt:lpstr>
      <vt:lpstr>Duty Drawback and Supplies to SEZ</vt:lpstr>
      <vt:lpstr>PowerPoint Presentation</vt:lpstr>
      <vt:lpstr>PROCEDURE TO CLAIM DRAWBACK UNDER SECTION 74</vt:lpstr>
      <vt:lpstr>SUPPORTING DOCUMENTS REQUIRED FOR PROCESSING DRAWBACK CLAIM UNDER SECTION 74</vt:lpstr>
      <vt:lpstr>TIME – LIMIT UNDER SECTION 74</vt:lpstr>
      <vt:lpstr>PROCEDURE FOR CLAIMING DRAWBACK UNDER SECTION 75 OF THE CUSTOMS ACT UNDER THE MANUAL SYSTEM:</vt:lpstr>
      <vt:lpstr>SUPPORTING DOCUMENTS REQUIRED FOR PROCESSING THE CLAIM. Section 75 Manual system</vt:lpstr>
      <vt:lpstr>PROCESSING OF DRAWBACK CLAIMS UNDER SECTION 75 OF THE CUSTOMS ACT UNDER THE EDI SYSTEM</vt:lpstr>
      <vt:lpstr>PowerPoint Presentation</vt:lpstr>
      <vt:lpstr>RODTEP  (Remission of Duties or Taxes on Export Products Scheme.)</vt:lpstr>
      <vt:lpstr>   Need for the RoDTEP scheme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OBJECTIVE OF THE RoDTEP SCHEME:</vt:lpstr>
      <vt:lpstr>OPERATING PRINCIPLES OF RoDTEP SCHEME</vt:lpstr>
      <vt:lpstr> Eligibility  to obtain benefits of the RoDTEP scheme</vt:lpstr>
      <vt:lpstr> Availing benefits under RoDTEP Scheme</vt:lpstr>
      <vt:lpstr>Ineligible categories under the Scheme for claiming benefit</vt:lpstr>
      <vt:lpstr>Ineligible categories under the Scheme for claiming benefit</vt:lpstr>
      <vt:lpstr> MEIS vs RoDTEP</vt:lpstr>
      <vt:lpstr>Documents required for applying to the RoDTEP Scheme</vt:lpstr>
      <vt:lpstr>Procedure to claim the benefit of the scheme in the Shipping Bill</vt:lpstr>
      <vt:lpstr>Useful link for RoDTEP</vt:lpstr>
      <vt:lpstr>FOREIGN TRADE POLICY 2023</vt:lpstr>
      <vt:lpstr>FOREIGN TRADE POLICY OLD AND NEW</vt:lpstr>
      <vt:lpstr>PowerPoint Presentation</vt:lpstr>
      <vt:lpstr>Discontinued Schemes</vt:lpstr>
      <vt:lpstr>LEGISLATION</vt:lpstr>
      <vt:lpstr>PowerPoint Presentation</vt:lpstr>
      <vt:lpstr>     Authorities related to the  Foreign Trade</vt:lpstr>
      <vt:lpstr>PowerPoint Presentation</vt:lpstr>
      <vt:lpstr>PowerPoint Presentation</vt:lpstr>
      <vt:lpstr>PowerPoint Presentation</vt:lpstr>
      <vt:lpstr>Status Holder</vt:lpstr>
      <vt:lpstr>PowerPoint Presentation</vt:lpstr>
      <vt:lpstr>PowerPoint Presentation</vt:lpstr>
      <vt:lpstr>Chapter 11 of Foreign Trade Policy</vt:lpstr>
      <vt:lpstr>PowerPoint Presentation</vt:lpstr>
      <vt:lpstr>PowerPoint Presentation</vt:lpstr>
      <vt:lpstr>PowerPoint Presentation</vt:lpstr>
      <vt:lpstr>PowerPoint Presentation</vt:lpstr>
      <vt:lpstr>Supply to SEZ from DTA is export</vt:lpstr>
      <vt:lpstr>Additional benefits for Imports and Exports to MSME (Micro, Small &amp; Medium Enterprises) </vt:lpstr>
      <vt:lpstr>PowerPoint Presentation</vt:lpstr>
      <vt:lpstr>MSME Classification </vt:lpstr>
      <vt:lpstr>PowerPoint Presentation</vt:lpstr>
      <vt:lpstr>PowerPoint Presentation</vt:lpstr>
      <vt:lpstr>Government has organised a full system of Facilitation for Registration Process </vt:lpstr>
      <vt:lpstr>MSME Udyam Registration </vt:lpstr>
      <vt:lpstr>PowerPoint Presentation</vt:lpstr>
      <vt:lpstr>PowerPoint Presentation</vt:lpstr>
      <vt:lpstr>PowerPoint Presentation</vt:lpstr>
      <vt:lpstr>Register a Micro, Small and Medium Enterprise </vt:lpstr>
      <vt:lpstr>PowerPoint Presentation</vt:lpstr>
      <vt:lpstr> MSME REGISTRATION ELIGIBILITY</vt:lpstr>
      <vt:lpstr>Who Can Become an Exporter? </vt:lpstr>
      <vt:lpstr>PowerPoint Presentation</vt:lpstr>
      <vt:lpstr>PowerPoint Presentation</vt:lpstr>
      <vt:lpstr>PowerPoint Presentation</vt:lpstr>
      <vt:lpstr>PowerPoint Presentation</vt:lpstr>
      <vt:lpstr>PowerPoint Presentation</vt:lpstr>
      <vt:lpstr>International Exposure to MSME Products </vt:lpstr>
      <vt:lpstr>PowerPoint Presentation</vt:lpstr>
      <vt:lpstr>PowerPoint Presentation</vt:lpstr>
      <vt:lpstr>PowerPoint Presentation</vt:lpstr>
      <vt:lpstr>PowerPoint Presentation</vt:lpstr>
      <vt:lpstr>Examples of Small Scale Industries </vt:lpstr>
      <vt:lpstr>PowerPoint Presentation</vt:lpstr>
      <vt:lpstr>Manufacturing and Other Operations in a Customs Bonded Warehouse (MOOWR)</vt:lpstr>
      <vt:lpstr>The salient features of the scheme are:</vt:lpstr>
      <vt:lpstr>PowerPoint Presentation</vt:lpstr>
      <vt:lpstr>PowerPoint Presentation</vt:lpstr>
      <vt:lpstr>PowerPoint Presentation</vt:lpstr>
      <vt:lpstr>Link for MSME</vt:lpstr>
      <vt:lpstr>Links</vt:lpstr>
      <vt:lpstr>Useful websites</vt:lpstr>
      <vt:lpstr>PowerPoint Presentation</vt:lpstr>
      <vt:lpstr>PowerPoint Presentation</vt:lpstr>
      <vt:lpstr>PowerPoint Presentation</vt:lpstr>
      <vt:lpstr>PowerPoint Presentation</vt:lpstr>
      <vt:lpstr>PowerPoint Presentation</vt:lpstr>
      <vt:lpstr>Reference books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VIjayan R</dc:creator>
  <cp:lastModifiedBy>VIjayan R</cp:lastModifiedBy>
  <cp:revision>38</cp:revision>
  <dcterms:created xsi:type="dcterms:W3CDTF">2023-12-06T09:38:48Z</dcterms:created>
  <dcterms:modified xsi:type="dcterms:W3CDTF">2023-12-10T16:08:54Z</dcterms:modified>
</cp:coreProperties>
</file>