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ppt/theme/themeOverride34.xml" ContentType="application/vnd.openxmlformats-officedocument.themeOverride+xml"/>
  <Override PartName="/ppt/theme/themeOverride35.xml" ContentType="application/vnd.openxmlformats-officedocument.themeOverride+xml"/>
  <Override PartName="/ppt/theme/themeOverride36.xml" ContentType="application/vnd.openxmlformats-officedocument.themeOverride+xml"/>
  <Override PartName="/ppt/theme/themeOverride37.xml" ContentType="application/vnd.openxmlformats-officedocument.themeOverride+xml"/>
  <Override PartName="/ppt/theme/themeOverride38.xml" ContentType="application/vnd.openxmlformats-officedocument.themeOverride+xml"/>
  <Override PartName="/ppt/theme/themeOverride39.xml" ContentType="application/vnd.openxmlformats-officedocument.themeOverride+xml"/>
  <Override PartName="/ppt/theme/themeOverride40.xml" ContentType="application/vnd.openxmlformats-officedocument.themeOverride+xml"/>
  <Override PartName="/ppt/theme/themeOverride41.xml" ContentType="application/vnd.openxmlformats-officedocument.themeOverride+xml"/>
  <Override PartName="/ppt/theme/themeOverride42.xml" ContentType="application/vnd.openxmlformats-officedocument.themeOverride+xml"/>
  <Override PartName="/ppt/theme/themeOverride43.xml" ContentType="application/vnd.openxmlformats-officedocument.themeOverride+xml"/>
  <Override PartName="/ppt/theme/themeOverride44.xml" ContentType="application/vnd.openxmlformats-officedocument.themeOverride+xml"/>
  <Override PartName="/ppt/theme/themeOverride45.xml" ContentType="application/vnd.openxmlformats-officedocument.themeOverride+xml"/>
  <Override PartName="/ppt/theme/themeOverride46.xml" ContentType="application/vnd.openxmlformats-officedocument.themeOverride+xml"/>
  <Override PartName="/ppt/theme/themeOverride47.xml" ContentType="application/vnd.openxmlformats-officedocument.themeOverride+xml"/>
  <Override PartName="/ppt/theme/themeOverride48.xml" ContentType="application/vnd.openxmlformats-officedocument.themeOverride+xml"/>
  <Override PartName="/ppt/theme/themeOverride49.xml" ContentType="application/vnd.openxmlformats-officedocument.themeOverride+xml"/>
  <Override PartName="/ppt/theme/themeOverride50.xml" ContentType="application/vnd.openxmlformats-officedocument.themeOverride+xml"/>
  <Override PartName="/ppt/theme/themeOverride51.xml" ContentType="application/vnd.openxmlformats-officedocument.themeOverride+xml"/>
  <Override PartName="/ppt/theme/themeOverride52.xml" ContentType="application/vnd.openxmlformats-officedocument.themeOverride+xml"/>
  <Override PartName="/ppt/theme/themeOverride53.xml" ContentType="application/vnd.openxmlformats-officedocument.themeOverride+xml"/>
  <Override PartName="/ppt/theme/themeOverride54.xml" ContentType="application/vnd.openxmlformats-officedocument.themeOverride+xml"/>
  <Override PartName="/ppt/theme/themeOverride55.xml" ContentType="application/vnd.openxmlformats-officedocument.themeOverride+xml"/>
  <Override PartName="/ppt/theme/themeOverride56.xml" ContentType="application/vnd.openxmlformats-officedocument.themeOverride+xml"/>
  <Override PartName="/ppt/theme/themeOverride57.xml" ContentType="application/vnd.openxmlformats-officedocument.themeOverride+xml"/>
  <Override PartName="/ppt/theme/themeOverride58.xml" ContentType="application/vnd.openxmlformats-officedocument.themeOverride+xml"/>
  <Override PartName="/ppt/theme/themeOverride59.xml" ContentType="application/vnd.openxmlformats-officedocument.themeOverride+xml"/>
  <Override PartName="/ppt/theme/themeOverride60.xml" ContentType="application/vnd.openxmlformats-officedocument.themeOverride+xml"/>
  <Override PartName="/ppt/theme/themeOverride61.xml" ContentType="application/vnd.openxmlformats-officedocument.themeOverride+xml"/>
  <Override PartName="/ppt/theme/themeOverride62.xml" ContentType="application/vnd.openxmlformats-officedocument.themeOverride+xml"/>
  <Override PartName="/ppt/theme/themeOverride63.xml" ContentType="application/vnd.openxmlformats-officedocument.themeOverride+xml"/>
  <Override PartName="/ppt/theme/themeOverride64.xml" ContentType="application/vnd.openxmlformats-officedocument.themeOverride+xml"/>
  <Override PartName="/ppt/theme/themeOverride65.xml" ContentType="application/vnd.openxmlformats-officedocument.themeOverride+xml"/>
  <Override PartName="/ppt/theme/themeOverride66.xml" ContentType="application/vnd.openxmlformats-officedocument.themeOverride+xml"/>
  <Override PartName="/ppt/theme/themeOverride67.xml" ContentType="application/vnd.openxmlformats-officedocument.themeOverride+xml"/>
  <Override PartName="/ppt/theme/themeOverride68.xml" ContentType="application/vnd.openxmlformats-officedocument.themeOverride+xml"/>
  <Override PartName="/ppt/theme/themeOverride69.xml" ContentType="application/vnd.openxmlformats-officedocument.themeOverride+xml"/>
  <Override PartName="/ppt/theme/themeOverride70.xml" ContentType="application/vnd.openxmlformats-officedocument.themeOverride+xml"/>
  <Override PartName="/ppt/theme/themeOverride71.xml" ContentType="application/vnd.openxmlformats-officedocument.themeOverride+xml"/>
  <Override PartName="/ppt/theme/themeOverride72.xml" ContentType="application/vnd.openxmlformats-officedocument.themeOverride+xml"/>
  <Override PartName="/ppt/theme/themeOverride73.xml" ContentType="application/vnd.openxmlformats-officedocument.themeOverride+xml"/>
  <Override PartName="/ppt/theme/themeOverride74.xml" ContentType="application/vnd.openxmlformats-officedocument.themeOverride+xml"/>
  <Override PartName="/ppt/theme/themeOverride75.xml" ContentType="application/vnd.openxmlformats-officedocument.themeOverride+xml"/>
  <Override PartName="/ppt/theme/themeOverride76.xml" ContentType="application/vnd.openxmlformats-officedocument.themeOverride+xml"/>
  <Override PartName="/ppt/theme/themeOverride77.xml" ContentType="application/vnd.openxmlformats-officedocument.themeOverride+xml"/>
  <Override PartName="/ppt/theme/themeOverride78.xml" ContentType="application/vnd.openxmlformats-officedocument.themeOverride+xml"/>
  <Override PartName="/ppt/theme/themeOverride79.xml" ContentType="application/vnd.openxmlformats-officedocument.themeOverride+xml"/>
  <Override PartName="/ppt/theme/themeOverride80.xml" ContentType="application/vnd.openxmlformats-officedocument.themeOverride+xml"/>
  <Override PartName="/ppt/theme/themeOverride81.xml" ContentType="application/vnd.openxmlformats-officedocument.themeOverride+xml"/>
  <Override PartName="/ppt/theme/themeOverride82.xml" ContentType="application/vnd.openxmlformats-officedocument.themeOverride+xml"/>
  <Override PartName="/ppt/theme/themeOverride83.xml" ContentType="application/vnd.openxmlformats-officedocument.themeOverride+xml"/>
  <Override PartName="/ppt/theme/themeOverride84.xml" ContentType="application/vnd.openxmlformats-officedocument.themeOverride+xml"/>
  <Override PartName="/ppt/theme/themeOverride85.xml" ContentType="application/vnd.openxmlformats-officedocument.themeOverride+xml"/>
  <Override PartName="/ppt/theme/themeOverride86.xml" ContentType="application/vnd.openxmlformats-officedocument.themeOverride+xml"/>
  <Override PartName="/ppt/theme/themeOverride87.xml" ContentType="application/vnd.openxmlformats-officedocument.themeOverride+xml"/>
  <Override PartName="/ppt/theme/themeOverride88.xml" ContentType="application/vnd.openxmlformats-officedocument.themeOverride+xml"/>
  <Override PartName="/ppt/theme/themeOverride89.xml" ContentType="application/vnd.openxmlformats-officedocument.themeOverride+xml"/>
  <Override PartName="/ppt/theme/themeOverride90.xml" ContentType="application/vnd.openxmlformats-officedocument.themeOverride+xml"/>
  <Override PartName="/ppt/theme/themeOverride91.xml" ContentType="application/vnd.openxmlformats-officedocument.themeOverride+xml"/>
  <Override PartName="/ppt/theme/themeOverride92.xml" ContentType="application/vnd.openxmlformats-officedocument.themeOverride+xml"/>
  <Override PartName="/ppt/theme/themeOverride93.xml" ContentType="application/vnd.openxmlformats-officedocument.themeOverride+xml"/>
  <Override PartName="/ppt/theme/themeOverride94.xml" ContentType="application/vnd.openxmlformats-officedocument.themeOverride+xml"/>
  <Override PartName="/ppt/theme/themeOverride95.xml" ContentType="application/vnd.openxmlformats-officedocument.themeOverride+xml"/>
  <Override PartName="/ppt/theme/themeOverride96.xml" ContentType="application/vnd.openxmlformats-officedocument.themeOverride+xml"/>
  <Override PartName="/ppt/theme/themeOverride97.xml" ContentType="application/vnd.openxmlformats-officedocument.themeOverride+xml"/>
  <Override PartName="/ppt/theme/themeOverride98.xml" ContentType="application/vnd.openxmlformats-officedocument.themeOverride+xml"/>
  <Override PartName="/ppt/theme/themeOverride99.xml" ContentType="application/vnd.openxmlformats-officedocument.themeOverride+xml"/>
  <Override PartName="/ppt/theme/themeOverride100.xml" ContentType="application/vnd.openxmlformats-officedocument.themeOverride+xml"/>
  <Override PartName="/ppt/theme/themeOverride101.xml" ContentType="application/vnd.openxmlformats-officedocument.themeOverride+xml"/>
  <Override PartName="/ppt/theme/themeOverride102.xml" ContentType="application/vnd.openxmlformats-officedocument.themeOverride+xml"/>
  <Override PartName="/ppt/theme/themeOverride103.xml" ContentType="application/vnd.openxmlformats-officedocument.themeOverride+xml"/>
  <Override PartName="/ppt/theme/themeOverride10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7" r:id="rId2"/>
    <p:sldId id="742" r:id="rId3"/>
    <p:sldId id="743" r:id="rId4"/>
    <p:sldId id="744" r:id="rId5"/>
    <p:sldId id="745" r:id="rId6"/>
    <p:sldId id="746" r:id="rId7"/>
    <p:sldId id="747" r:id="rId8"/>
    <p:sldId id="749" r:id="rId9"/>
    <p:sldId id="750" r:id="rId10"/>
    <p:sldId id="751" r:id="rId11"/>
    <p:sldId id="752" r:id="rId12"/>
    <p:sldId id="753" r:id="rId13"/>
    <p:sldId id="748" r:id="rId14"/>
    <p:sldId id="754" r:id="rId15"/>
    <p:sldId id="755" r:id="rId16"/>
    <p:sldId id="756" r:id="rId17"/>
    <p:sldId id="757" r:id="rId18"/>
    <p:sldId id="759" r:id="rId19"/>
    <p:sldId id="760" r:id="rId20"/>
    <p:sldId id="761" r:id="rId21"/>
    <p:sldId id="762" r:id="rId22"/>
    <p:sldId id="763" r:id="rId23"/>
    <p:sldId id="764" r:id="rId24"/>
    <p:sldId id="765" r:id="rId25"/>
    <p:sldId id="766" r:id="rId26"/>
    <p:sldId id="767" r:id="rId27"/>
    <p:sldId id="758" r:id="rId28"/>
    <p:sldId id="768" r:id="rId29"/>
    <p:sldId id="769" r:id="rId30"/>
    <p:sldId id="770" r:id="rId31"/>
    <p:sldId id="771" r:id="rId32"/>
    <p:sldId id="772" r:id="rId33"/>
    <p:sldId id="774" r:id="rId34"/>
    <p:sldId id="775" r:id="rId35"/>
    <p:sldId id="773" r:id="rId36"/>
    <p:sldId id="776" r:id="rId37"/>
    <p:sldId id="777" r:id="rId38"/>
    <p:sldId id="778" r:id="rId39"/>
    <p:sldId id="779" r:id="rId40"/>
    <p:sldId id="780" r:id="rId41"/>
    <p:sldId id="781" r:id="rId42"/>
    <p:sldId id="782" r:id="rId43"/>
    <p:sldId id="783" r:id="rId44"/>
    <p:sldId id="784" r:id="rId45"/>
    <p:sldId id="785" r:id="rId46"/>
    <p:sldId id="786" r:id="rId47"/>
    <p:sldId id="787" r:id="rId48"/>
    <p:sldId id="788" r:id="rId49"/>
    <p:sldId id="822" r:id="rId50"/>
    <p:sldId id="789" r:id="rId51"/>
    <p:sldId id="790" r:id="rId52"/>
    <p:sldId id="791" r:id="rId53"/>
    <p:sldId id="792" r:id="rId54"/>
    <p:sldId id="805" r:id="rId55"/>
    <p:sldId id="811" r:id="rId56"/>
    <p:sldId id="793" r:id="rId57"/>
    <p:sldId id="794" r:id="rId58"/>
    <p:sldId id="795" r:id="rId59"/>
    <p:sldId id="796" r:id="rId60"/>
    <p:sldId id="798" r:id="rId61"/>
    <p:sldId id="823" r:id="rId62"/>
    <p:sldId id="799" r:id="rId63"/>
    <p:sldId id="800" r:id="rId64"/>
    <p:sldId id="801" r:id="rId65"/>
    <p:sldId id="803" r:id="rId66"/>
    <p:sldId id="804" r:id="rId67"/>
    <p:sldId id="824" r:id="rId68"/>
    <p:sldId id="825" r:id="rId69"/>
    <p:sldId id="826" r:id="rId70"/>
    <p:sldId id="827" r:id="rId71"/>
    <p:sldId id="828" r:id="rId72"/>
    <p:sldId id="829" r:id="rId73"/>
    <p:sldId id="830" r:id="rId74"/>
    <p:sldId id="831" r:id="rId75"/>
    <p:sldId id="832" r:id="rId76"/>
    <p:sldId id="833" r:id="rId77"/>
    <p:sldId id="834" r:id="rId78"/>
    <p:sldId id="835" r:id="rId79"/>
    <p:sldId id="836" r:id="rId80"/>
    <p:sldId id="837" r:id="rId81"/>
    <p:sldId id="838" r:id="rId82"/>
    <p:sldId id="839" r:id="rId83"/>
    <p:sldId id="840" r:id="rId84"/>
    <p:sldId id="841" r:id="rId85"/>
    <p:sldId id="842" r:id="rId86"/>
    <p:sldId id="322" r:id="rId87"/>
    <p:sldId id="296" r:id="rId88"/>
    <p:sldId id="323" r:id="rId89"/>
    <p:sldId id="292" r:id="rId90"/>
    <p:sldId id="330" r:id="rId91"/>
    <p:sldId id="807" r:id="rId92"/>
    <p:sldId id="808" r:id="rId93"/>
    <p:sldId id="809" r:id="rId94"/>
    <p:sldId id="810" r:id="rId95"/>
    <p:sldId id="812" r:id="rId96"/>
    <p:sldId id="813" r:id="rId97"/>
    <p:sldId id="814" r:id="rId98"/>
    <p:sldId id="815" r:id="rId99"/>
    <p:sldId id="816" r:id="rId100"/>
    <p:sldId id="817" r:id="rId101"/>
    <p:sldId id="818" r:id="rId102"/>
    <p:sldId id="819" r:id="rId103"/>
    <p:sldId id="820" r:id="rId104"/>
    <p:sldId id="821" r:id="rId10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A752247F-B909-408D-916E-D1C67D4773C7}" type="datetimeFigureOut">
              <a:rPr lang="en-IN" smtClean="0"/>
              <a:t>11-12-2023</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2F18636C-3AE3-40E1-B28E-BDA409F6E31C}" type="slidenum">
              <a:rPr lang="en-IN" smtClean="0"/>
              <a:t>‹#›</a:t>
            </a:fld>
            <a:endParaRPr lang="en-IN"/>
          </a:p>
        </p:txBody>
      </p:sp>
    </p:spTree>
    <p:extLst>
      <p:ext uri="{BB962C8B-B14F-4D97-AF65-F5344CB8AC3E}">
        <p14:creationId xmlns:p14="http://schemas.microsoft.com/office/powerpoint/2010/main" val="77893900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752247F-B909-408D-916E-D1C67D4773C7}" type="datetimeFigureOut">
              <a:rPr lang="en-IN" smtClean="0"/>
              <a:t>11-12-2023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18636C-3AE3-40E1-B28E-BDA409F6E31C}" type="slidenum">
              <a:rPr lang="en-IN" smtClean="0"/>
              <a:t>‹#›</a:t>
            </a:fld>
            <a:endParaRPr lang="en-IN"/>
          </a:p>
        </p:txBody>
      </p:sp>
    </p:spTree>
    <p:extLst>
      <p:ext uri="{BB962C8B-B14F-4D97-AF65-F5344CB8AC3E}">
        <p14:creationId xmlns:p14="http://schemas.microsoft.com/office/powerpoint/2010/main" val="3881970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752247F-B909-408D-916E-D1C67D4773C7}" type="datetimeFigureOut">
              <a:rPr lang="en-IN" smtClean="0"/>
              <a:t>11-12-2023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18636C-3AE3-40E1-B28E-BDA409F6E31C}" type="slidenum">
              <a:rPr lang="en-IN" smtClean="0"/>
              <a:t>‹#›</a:t>
            </a:fld>
            <a:endParaRPr lang="en-IN"/>
          </a:p>
        </p:txBody>
      </p:sp>
    </p:spTree>
    <p:extLst>
      <p:ext uri="{BB962C8B-B14F-4D97-AF65-F5344CB8AC3E}">
        <p14:creationId xmlns:p14="http://schemas.microsoft.com/office/powerpoint/2010/main" val="1096650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a:t>Click to edit Master title style</a:t>
            </a:r>
            <a:endParaRPr lang="en-IN"/>
          </a:p>
        </p:txBody>
      </p:sp>
      <p:sp>
        <p:nvSpPr>
          <p:cNvPr id="3" name="Table Placeholder 2"/>
          <p:cNvSpPr>
            <a:spLocks noGrp="1"/>
          </p:cNvSpPr>
          <p:nvPr>
            <p:ph type="tbl" idx="1"/>
          </p:nvPr>
        </p:nvSpPr>
        <p:spPr>
          <a:xfrm>
            <a:off x="609600" y="1981200"/>
            <a:ext cx="10972800" cy="4114800"/>
          </a:xfrm>
        </p:spPr>
        <p:txBody>
          <a:bodyPr/>
          <a:lstStyle/>
          <a:p>
            <a:pPr lvl="0"/>
            <a:endParaRPr lang="en-IN" noProof="0"/>
          </a:p>
        </p:txBody>
      </p:sp>
      <p:sp>
        <p:nvSpPr>
          <p:cNvPr id="4" name="Rectangle 4">
            <a:extLst>
              <a:ext uri="{FF2B5EF4-FFF2-40B4-BE49-F238E27FC236}">
                <a16:creationId xmlns:a16="http://schemas.microsoft.com/office/drawing/2014/main" id="{FB0899C6-32BB-9507-717B-BA40C1B7FA5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639EE08-08B2-7217-AF49-AC2B68EB3F9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A526BE0-6EF1-1C9A-ED56-61124C61006F}"/>
              </a:ext>
            </a:extLst>
          </p:cNvPr>
          <p:cNvSpPr>
            <a:spLocks noGrp="1" noChangeArrowheads="1"/>
          </p:cNvSpPr>
          <p:nvPr>
            <p:ph type="sldNum" sz="quarter" idx="12"/>
          </p:nvPr>
        </p:nvSpPr>
        <p:spPr>
          <a:ln/>
        </p:spPr>
        <p:txBody>
          <a:bodyPr/>
          <a:lstStyle>
            <a:lvl1pPr>
              <a:defRPr/>
            </a:lvl1pPr>
          </a:lstStyle>
          <a:p>
            <a:fld id="{673A2E79-C3DA-43A9-BE9A-6878D97E6A10}" type="slidenum">
              <a:rPr lang="en-US" altLang="en-US"/>
              <a:pPr/>
              <a:t>‹#›</a:t>
            </a:fld>
            <a:endParaRPr lang="en-US" altLang="en-US"/>
          </a:p>
        </p:txBody>
      </p:sp>
    </p:spTree>
    <p:extLst>
      <p:ext uri="{BB962C8B-B14F-4D97-AF65-F5344CB8AC3E}">
        <p14:creationId xmlns:p14="http://schemas.microsoft.com/office/powerpoint/2010/main" val="13509274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381000"/>
            <a:ext cx="109728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3" name="Rectangle 4">
            <a:extLst>
              <a:ext uri="{FF2B5EF4-FFF2-40B4-BE49-F238E27FC236}">
                <a16:creationId xmlns:a16="http://schemas.microsoft.com/office/drawing/2014/main" id="{F3A61EBA-F5B8-B9E8-588D-5C1A7B8D366C}"/>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9850522-BBC9-15FB-F6FF-EBA23AE6E28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446CE96-7AE8-F8EC-265A-3B40DAF14664}"/>
              </a:ext>
            </a:extLst>
          </p:cNvPr>
          <p:cNvSpPr>
            <a:spLocks noGrp="1" noChangeArrowheads="1"/>
          </p:cNvSpPr>
          <p:nvPr>
            <p:ph type="sldNum" sz="quarter" idx="12"/>
          </p:nvPr>
        </p:nvSpPr>
        <p:spPr>
          <a:ln/>
        </p:spPr>
        <p:txBody>
          <a:bodyPr/>
          <a:lstStyle>
            <a:lvl1pPr>
              <a:defRPr/>
            </a:lvl1pPr>
          </a:lstStyle>
          <a:p>
            <a:fld id="{FE832B43-1BFF-4C6C-AEA1-6FAA2F9F65A1}" type="slidenum">
              <a:rPr lang="en-US" altLang="en-US"/>
              <a:pPr/>
              <a:t>‹#›</a:t>
            </a:fld>
            <a:endParaRPr lang="en-US" altLang="en-US"/>
          </a:p>
        </p:txBody>
      </p:sp>
    </p:spTree>
    <p:extLst>
      <p:ext uri="{BB962C8B-B14F-4D97-AF65-F5344CB8AC3E}">
        <p14:creationId xmlns:p14="http://schemas.microsoft.com/office/powerpoint/2010/main" val="257141110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752247F-B909-408D-916E-D1C67D4773C7}" type="datetimeFigureOut">
              <a:rPr lang="en-IN" smtClean="0"/>
              <a:t>11-12-2023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18636C-3AE3-40E1-B28E-BDA409F6E31C}" type="slidenum">
              <a:rPr lang="en-IN" smtClean="0"/>
              <a:t>‹#›</a:t>
            </a:fld>
            <a:endParaRPr lang="en-IN"/>
          </a:p>
        </p:txBody>
      </p:sp>
    </p:spTree>
    <p:extLst>
      <p:ext uri="{BB962C8B-B14F-4D97-AF65-F5344CB8AC3E}">
        <p14:creationId xmlns:p14="http://schemas.microsoft.com/office/powerpoint/2010/main" val="247268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752247F-B909-408D-916E-D1C67D4773C7}" type="datetimeFigureOut">
              <a:rPr lang="en-IN" smtClean="0"/>
              <a:t>11-12-2023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F18636C-3AE3-40E1-B28E-BDA409F6E31C}" type="slidenum">
              <a:rPr lang="en-IN" smtClean="0"/>
              <a:t>‹#›</a:t>
            </a:fld>
            <a:endParaRPr lang="en-IN"/>
          </a:p>
        </p:txBody>
      </p:sp>
    </p:spTree>
    <p:extLst>
      <p:ext uri="{BB962C8B-B14F-4D97-AF65-F5344CB8AC3E}">
        <p14:creationId xmlns:p14="http://schemas.microsoft.com/office/powerpoint/2010/main" val="2933112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752247F-B909-408D-916E-D1C67D4773C7}" type="datetimeFigureOut">
              <a:rPr lang="en-IN" smtClean="0"/>
              <a:t>11-12-2023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F18636C-3AE3-40E1-B28E-BDA409F6E31C}" type="slidenum">
              <a:rPr lang="en-IN" smtClean="0"/>
              <a:t>‹#›</a:t>
            </a:fld>
            <a:endParaRPr lang="en-IN"/>
          </a:p>
        </p:txBody>
      </p:sp>
    </p:spTree>
    <p:extLst>
      <p:ext uri="{BB962C8B-B14F-4D97-AF65-F5344CB8AC3E}">
        <p14:creationId xmlns:p14="http://schemas.microsoft.com/office/powerpoint/2010/main" val="4066188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752247F-B909-408D-916E-D1C67D4773C7}" type="datetimeFigureOut">
              <a:rPr lang="en-IN" smtClean="0"/>
              <a:t>11-12-2023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F18636C-3AE3-40E1-B28E-BDA409F6E31C}" type="slidenum">
              <a:rPr lang="en-IN" smtClean="0"/>
              <a:t>‹#›</a:t>
            </a:fld>
            <a:endParaRPr lang="en-IN"/>
          </a:p>
        </p:txBody>
      </p:sp>
    </p:spTree>
    <p:extLst>
      <p:ext uri="{BB962C8B-B14F-4D97-AF65-F5344CB8AC3E}">
        <p14:creationId xmlns:p14="http://schemas.microsoft.com/office/powerpoint/2010/main" val="1481953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A752247F-B909-408D-916E-D1C67D4773C7}" type="datetimeFigureOut">
              <a:rPr lang="en-IN" smtClean="0"/>
              <a:t>11-12-2023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F18636C-3AE3-40E1-B28E-BDA409F6E31C}" type="slidenum">
              <a:rPr lang="en-IN" smtClean="0"/>
              <a:t>‹#›</a:t>
            </a:fld>
            <a:endParaRPr lang="en-IN"/>
          </a:p>
        </p:txBody>
      </p:sp>
    </p:spTree>
    <p:extLst>
      <p:ext uri="{BB962C8B-B14F-4D97-AF65-F5344CB8AC3E}">
        <p14:creationId xmlns:p14="http://schemas.microsoft.com/office/powerpoint/2010/main" val="616099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52247F-B909-408D-916E-D1C67D4773C7}" type="datetimeFigureOut">
              <a:rPr lang="en-IN" smtClean="0"/>
              <a:t>11-12-2023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F18636C-3AE3-40E1-B28E-BDA409F6E31C}" type="slidenum">
              <a:rPr lang="en-IN" smtClean="0"/>
              <a:t>‹#›</a:t>
            </a:fld>
            <a:endParaRPr lang="en-IN"/>
          </a:p>
        </p:txBody>
      </p:sp>
    </p:spTree>
    <p:extLst>
      <p:ext uri="{BB962C8B-B14F-4D97-AF65-F5344CB8AC3E}">
        <p14:creationId xmlns:p14="http://schemas.microsoft.com/office/powerpoint/2010/main" val="1676198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752247F-B909-408D-916E-D1C67D4773C7}" type="datetimeFigureOut">
              <a:rPr lang="en-IN" smtClean="0"/>
              <a:t>11-12-2023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F18636C-3AE3-40E1-B28E-BDA409F6E31C}" type="slidenum">
              <a:rPr lang="en-IN" smtClean="0"/>
              <a:t>‹#›</a:t>
            </a:fld>
            <a:endParaRPr lang="en-IN"/>
          </a:p>
        </p:txBody>
      </p:sp>
    </p:spTree>
    <p:extLst>
      <p:ext uri="{BB962C8B-B14F-4D97-AF65-F5344CB8AC3E}">
        <p14:creationId xmlns:p14="http://schemas.microsoft.com/office/powerpoint/2010/main" val="3481440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752247F-B909-408D-916E-D1C67D4773C7}" type="datetimeFigureOut">
              <a:rPr lang="en-IN" smtClean="0"/>
              <a:t>11-12-2023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69600" y="6356351"/>
            <a:ext cx="812800" cy="365125"/>
          </a:xfrm>
        </p:spPr>
        <p:txBody>
          <a:bodyPr/>
          <a:lstStyle/>
          <a:p>
            <a:fld id="{2F18636C-3AE3-40E1-B28E-BDA409F6E31C}" type="slidenum">
              <a:rPr lang="en-IN" smtClean="0"/>
              <a:t>‹#›</a:t>
            </a:fld>
            <a:endParaRPr lang="en-IN"/>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3556678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752247F-B909-408D-916E-D1C67D4773C7}" type="datetimeFigureOut">
              <a:rPr lang="en-IN" smtClean="0"/>
              <a:t>11-12-2023</a:t>
            </a:fld>
            <a:endParaRPr lang="en-IN"/>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F18636C-3AE3-40E1-B28E-BDA409F6E31C}" type="slidenum">
              <a:rPr lang="en-IN" smtClean="0"/>
              <a:t>‹#›</a:t>
            </a:fld>
            <a:endParaRPr lang="en-IN"/>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extLst>
      <p:ext uri="{BB962C8B-B14F-4D97-AF65-F5344CB8AC3E}">
        <p14:creationId xmlns:p14="http://schemas.microsoft.com/office/powerpoint/2010/main" val="2356408872"/>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0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0.xml"/></Relationships>
</file>

<file path=ppt/slides/_rels/slide10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1.xml"/></Relationships>
</file>

<file path=ppt/slides/_rels/slide10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2.xml"/></Relationships>
</file>

<file path=ppt/slides/_rels/slide10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3.xml"/></Relationships>
</file>

<file path=ppt/slides/_rels/slide104.xml.rels><?xml version="1.0" encoding="UTF-8" standalone="yes"?>
<Relationships xmlns="http://schemas.openxmlformats.org/package/2006/relationships"><Relationship Id="rId3" Type="http://schemas.openxmlformats.org/officeDocument/2006/relationships/hyperlink" Target="https://www.a2ztaxcorp.com/wp-content/uploads/2023/01/Customs_Manual_2023.pdf" TargetMode="External"/><Relationship Id="rId2" Type="http://schemas.openxmlformats.org/officeDocument/2006/relationships/slideLayout" Target="../slideLayouts/slideLayout2.xml"/><Relationship Id="rId1" Type="http://schemas.openxmlformats.org/officeDocument/2006/relationships/themeOverride" Target="../theme/themeOverride10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8.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0.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1.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3.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4.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5.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6.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7.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8.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9.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0.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1.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2.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3.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4.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5.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6.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7.xml"/></Relationships>
</file>

<file path=ppt/slides/_rels/slide48.xml.rels><?xml version="1.0" encoding="UTF-8" standalone="yes"?>
<Relationships xmlns="http://schemas.openxmlformats.org/package/2006/relationships"><Relationship Id="rId3" Type="http://schemas.openxmlformats.org/officeDocument/2006/relationships/hyperlink" Target="https://img.indiafilings.com/learn/wp-content/uploads/2019/10/12004143/Annexure-B_Bonded-Manufacturing-Scheme.docx" TargetMode="External"/><Relationship Id="rId2" Type="http://schemas.openxmlformats.org/officeDocument/2006/relationships/slideLayout" Target="../slideLayouts/slideLayout2.xml"/><Relationship Id="rId1" Type="http://schemas.openxmlformats.org/officeDocument/2006/relationships/themeOverride" Target="../theme/themeOverride48.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9.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0.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1.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52.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3.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4.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5.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6.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7.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8.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0.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1.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2.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3.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4.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5.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66.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7.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8.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9.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0.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1.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2.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3.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4.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5.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6.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7.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8.xml"/></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0.xml"/></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1.xml"/></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2.xml"/></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3.xml"/></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4.xml"/></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5.xml"/></Relationships>
</file>

<file path=ppt/slides/_rels/slide8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86.xml"/><Relationship Id="rId4" Type="http://schemas.openxmlformats.org/officeDocument/2006/relationships/image" Target="../media/image3.png"/></Relationships>
</file>

<file path=ppt/slides/_rels/slide8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87.xml"/><Relationship Id="rId4" Type="http://schemas.openxmlformats.org/officeDocument/2006/relationships/image" Target="../media/image3.png"/></Relationships>
</file>

<file path=ppt/slides/_rels/slide8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88.xml"/><Relationship Id="rId4" Type="http://schemas.openxmlformats.org/officeDocument/2006/relationships/image" Target="../media/image3.png"/></Relationships>
</file>

<file path=ppt/slides/_rels/slide8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2.xml"/><Relationship Id="rId1" Type="http://schemas.openxmlformats.org/officeDocument/2006/relationships/themeOverride" Target="../theme/themeOverride89.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9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3.xml"/><Relationship Id="rId1" Type="http://schemas.openxmlformats.org/officeDocument/2006/relationships/themeOverride" Target="../theme/themeOverride90.xml"/><Relationship Id="rId4" Type="http://schemas.openxmlformats.org/officeDocument/2006/relationships/image" Target="../media/image3.png"/></Relationships>
</file>

<file path=ppt/slides/_rels/slide9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91.xml"/></Relationships>
</file>

<file path=ppt/slides/_rels/slide9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2.xml"/></Relationships>
</file>

<file path=ppt/slides/_rels/slide9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3.xml"/></Relationships>
</file>

<file path=ppt/slides/_rels/slide9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4.xml"/></Relationships>
</file>

<file path=ppt/slides/_rels/slide9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5.xml"/></Relationships>
</file>

<file path=ppt/slides/_rels/slide9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6.xml"/></Relationships>
</file>

<file path=ppt/slides/_rels/slide9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7.xml"/></Relationships>
</file>

<file path=ppt/slides/_rels/slide9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8.xml"/></Relationships>
</file>

<file path=ppt/slides/_rels/slide9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9.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A403E-8C77-ED0B-1A71-DD011F25F74C}"/>
              </a:ext>
            </a:extLst>
          </p:cNvPr>
          <p:cNvSpPr>
            <a:spLocks noGrp="1"/>
          </p:cNvSpPr>
          <p:nvPr>
            <p:ph type="ctrTitle"/>
          </p:nvPr>
        </p:nvSpPr>
        <p:spPr/>
        <p:txBody>
          <a:bodyPr/>
          <a:lstStyle/>
          <a:p>
            <a:r>
              <a:rPr lang="en-US" dirty="0"/>
              <a:t>CCIT</a:t>
            </a:r>
            <a:endParaRPr lang="en-IN" dirty="0"/>
          </a:p>
        </p:txBody>
      </p:sp>
      <p:sp>
        <p:nvSpPr>
          <p:cNvPr id="3" name="Subtitle 2">
            <a:extLst>
              <a:ext uri="{FF2B5EF4-FFF2-40B4-BE49-F238E27FC236}">
                <a16:creationId xmlns:a16="http://schemas.microsoft.com/office/drawing/2014/main" id="{62DCFF10-678D-15D8-EBED-20D5B587D458}"/>
              </a:ext>
            </a:extLst>
          </p:cNvPr>
          <p:cNvSpPr>
            <a:spLocks noGrp="1"/>
          </p:cNvSpPr>
          <p:nvPr>
            <p:ph type="subTitle" idx="1"/>
          </p:nvPr>
        </p:nvSpPr>
        <p:spPr/>
        <p:txBody>
          <a:bodyPr>
            <a:normAutofit fontScale="92500" lnSpcReduction="10000"/>
          </a:bodyPr>
          <a:lstStyle/>
          <a:p>
            <a:r>
              <a:rPr lang="en-US" dirty="0"/>
              <a:t>Prof. Vijayan Ramakrishnan</a:t>
            </a:r>
          </a:p>
          <a:p>
            <a:r>
              <a:rPr lang="en-US" dirty="0"/>
              <a:t>Saturday 09.12.23  </a:t>
            </a:r>
          </a:p>
          <a:p>
            <a:r>
              <a:rPr lang="en-US" dirty="0"/>
              <a:t>6.30 p.m. to 9.30 p.m.</a:t>
            </a:r>
          </a:p>
          <a:p>
            <a:r>
              <a:rPr lang="en-US"/>
              <a:t>Session 2</a:t>
            </a:r>
            <a:endParaRPr lang="en-IN" dirty="0"/>
          </a:p>
        </p:txBody>
      </p:sp>
    </p:spTree>
    <p:extLst>
      <p:ext uri="{BB962C8B-B14F-4D97-AF65-F5344CB8AC3E}">
        <p14:creationId xmlns:p14="http://schemas.microsoft.com/office/powerpoint/2010/main" val="2619989984"/>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98862-D447-A390-0484-34337FEA1D1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BCB5289-6F3C-BBC3-4F98-0F646BB02280}"/>
              </a:ext>
            </a:extLst>
          </p:cNvPr>
          <p:cNvSpPr>
            <a:spLocks noGrp="1"/>
          </p:cNvSpPr>
          <p:nvPr>
            <p:ph idx="1"/>
          </p:nvPr>
        </p:nvSpPr>
        <p:spPr/>
        <p:txBody>
          <a:bodyPr/>
          <a:lstStyle/>
          <a:p>
            <a:r>
              <a:rPr lang="en-US" dirty="0"/>
              <a:t>6.02 Second hand Capital Goods Second hand capital goods, without any age limit, may also be imported with or without payment of duty/ taxes as provided under Para 6.01(d) (ii)</a:t>
            </a:r>
            <a:endParaRPr lang="en-IN" dirty="0"/>
          </a:p>
        </p:txBody>
      </p:sp>
    </p:spTree>
    <p:extLst>
      <p:ext uri="{BB962C8B-B14F-4D97-AF65-F5344CB8AC3E}">
        <p14:creationId xmlns:p14="http://schemas.microsoft.com/office/powerpoint/2010/main" val="1492166324"/>
      </p:ext>
    </p:extLst>
  </p:cSld>
  <p:clrMapOvr>
    <a:overrideClrMapping bg1="lt1" tx1="dk1" bg2="lt2" tx2="dk2" accent1="accent1" accent2="accent2" accent3="accent3" accent4="accent4" accent5="accent5" accent6="accent6" hlink="hlink" folHlink="folHlink"/>
  </p:clrMapOvr>
</p:sld>
</file>

<file path=ppt/slides/slide10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70CA-70C7-F94C-C04F-B3B51F23642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2E316C2-0F34-1CDD-D15F-AD7B83897D34}"/>
              </a:ext>
            </a:extLst>
          </p:cNvPr>
          <p:cNvSpPr>
            <a:spLocks noGrp="1"/>
          </p:cNvSpPr>
          <p:nvPr>
            <p:ph idx="1"/>
          </p:nvPr>
        </p:nvSpPr>
        <p:spPr/>
        <p:txBody>
          <a:bodyPr>
            <a:normAutofit fontScale="92500" lnSpcReduction="10000"/>
          </a:bodyPr>
          <a:lstStyle/>
          <a:p>
            <a:pPr algn="l">
              <a:buFont typeface="Arial" panose="020B0604020202020204" pitchFamily="34" charset="0"/>
              <a:buChar char="•"/>
            </a:pPr>
            <a:r>
              <a:rPr lang="en-US" b="1" i="0" dirty="0">
                <a:solidFill>
                  <a:srgbClr val="FF7C00"/>
                </a:solidFill>
                <a:effectLst/>
                <a:latin typeface="Roboto" panose="02000000000000000000" pitchFamily="2" charset="0"/>
              </a:rPr>
              <a:t>Is customs duty exempt for import into FTWZ?</a:t>
            </a:r>
            <a:endParaRPr lang="en-US" b="0" i="0" dirty="0">
              <a:solidFill>
                <a:srgbClr val="000000"/>
              </a:solidFill>
              <a:effectLst/>
              <a:latin typeface="Roboto" panose="02000000000000000000" pitchFamily="2" charset="0"/>
            </a:endParaRPr>
          </a:p>
          <a:p>
            <a:pPr algn="l"/>
            <a:r>
              <a:rPr lang="en-US" b="0" i="0" dirty="0">
                <a:solidFill>
                  <a:srgbClr val="000000"/>
                </a:solidFill>
                <a:effectLst/>
                <a:latin typeface="Roboto" panose="02000000000000000000" pitchFamily="2" charset="0"/>
              </a:rPr>
              <a:t>Customs duty is exempt when goods are imported into FTWZ for authorized operations.</a:t>
            </a:r>
          </a:p>
          <a:p>
            <a:pPr algn="l">
              <a:buFont typeface="Arial" panose="020B0604020202020204" pitchFamily="34" charset="0"/>
              <a:buChar char="•"/>
            </a:pPr>
            <a:r>
              <a:rPr lang="en-US" b="1" i="0" dirty="0">
                <a:solidFill>
                  <a:srgbClr val="FF7C00"/>
                </a:solidFill>
                <a:effectLst/>
                <a:latin typeface="Roboto" panose="02000000000000000000" pitchFamily="2" charset="0"/>
              </a:rPr>
              <a:t>At what stage customs duty is payable in the FTWZ?</a:t>
            </a:r>
            <a:endParaRPr lang="en-US" b="0" i="0" dirty="0">
              <a:solidFill>
                <a:srgbClr val="000000"/>
              </a:solidFill>
              <a:effectLst/>
              <a:latin typeface="Roboto" panose="02000000000000000000" pitchFamily="2" charset="0"/>
            </a:endParaRPr>
          </a:p>
          <a:p>
            <a:pPr algn="l"/>
            <a:r>
              <a:rPr lang="en-US" b="0" i="0" dirty="0">
                <a:solidFill>
                  <a:srgbClr val="000000"/>
                </a:solidFill>
                <a:effectLst/>
                <a:latin typeface="Roboto" panose="02000000000000000000" pitchFamily="2" charset="0"/>
              </a:rPr>
              <a:t>Customs duty and GST becomes payable at the time of clearance of goods into DTA. </a:t>
            </a:r>
          </a:p>
          <a:p>
            <a:pPr algn="l"/>
            <a:r>
              <a:rPr lang="en-US" b="0" i="0" dirty="0">
                <a:solidFill>
                  <a:srgbClr val="000000"/>
                </a:solidFill>
                <a:effectLst/>
                <a:latin typeface="Roboto" panose="02000000000000000000" pitchFamily="2" charset="0"/>
              </a:rPr>
              <a:t>In case of piecemeal clearance, the customs duty would be payable on such piecemeal quantity cleared into DTA and not on the full quantity received into FTWZ. </a:t>
            </a:r>
          </a:p>
          <a:p>
            <a:pPr algn="l"/>
            <a:r>
              <a:rPr lang="en-US" b="0" i="0" dirty="0">
                <a:solidFill>
                  <a:srgbClr val="000000"/>
                </a:solidFill>
                <a:effectLst/>
                <a:latin typeface="Roboto" panose="02000000000000000000" pitchFamily="2" charset="0"/>
              </a:rPr>
              <a:t>Therefore, the customs duty can be deferred by importing the goods into FTWZ.</a:t>
            </a:r>
          </a:p>
          <a:p>
            <a:endParaRPr lang="en-IN" dirty="0"/>
          </a:p>
        </p:txBody>
      </p:sp>
    </p:spTree>
    <p:extLst>
      <p:ext uri="{BB962C8B-B14F-4D97-AF65-F5344CB8AC3E}">
        <p14:creationId xmlns:p14="http://schemas.microsoft.com/office/powerpoint/2010/main" val="2617491297"/>
      </p:ext>
    </p:extLst>
  </p:cSld>
  <p:clrMapOvr>
    <a:overrideClrMapping bg1="lt1" tx1="dk1" bg2="lt2" tx2="dk2" accent1="accent1" accent2="accent2" accent3="accent3" accent4="accent4" accent5="accent5" accent6="accent6" hlink="hlink" folHlink="folHlink"/>
  </p:clrMapOvr>
</p:sld>
</file>

<file path=ppt/slides/slide10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BE332-5443-27C1-1633-61AD0502F45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5F0AB37-BA78-62CE-511F-91DF28EE6FA4}"/>
              </a:ext>
            </a:extLst>
          </p:cNvPr>
          <p:cNvSpPr>
            <a:spLocks noGrp="1"/>
          </p:cNvSpPr>
          <p:nvPr>
            <p:ph idx="1"/>
          </p:nvPr>
        </p:nvSpPr>
        <p:spPr/>
        <p:txBody>
          <a:bodyPr>
            <a:normAutofit fontScale="70000" lnSpcReduction="20000"/>
          </a:bodyPr>
          <a:lstStyle/>
          <a:p>
            <a:pPr algn="just">
              <a:lnSpc>
                <a:spcPct val="150000"/>
              </a:lnSpc>
              <a:buFont typeface="Arial" panose="020B0604020202020204" pitchFamily="34" charset="0"/>
              <a:buChar char="•"/>
            </a:pPr>
            <a:r>
              <a:rPr lang="en-US" b="1" i="0" dirty="0">
                <a:solidFill>
                  <a:srgbClr val="FF7C00"/>
                </a:solidFill>
                <a:effectLst/>
                <a:latin typeface="Roboto" panose="02000000000000000000" pitchFamily="2" charset="0"/>
              </a:rPr>
              <a:t>How long can goods be stored in the FTWZ without payment of customs duty?</a:t>
            </a:r>
            <a:endParaRPr lang="en-US" b="0" i="0" dirty="0">
              <a:solidFill>
                <a:srgbClr val="000000"/>
              </a:solidFill>
              <a:effectLst/>
              <a:latin typeface="Roboto" panose="02000000000000000000" pitchFamily="2" charset="0"/>
            </a:endParaRPr>
          </a:p>
          <a:p>
            <a:pPr algn="just">
              <a:lnSpc>
                <a:spcPct val="150000"/>
              </a:lnSpc>
            </a:pPr>
            <a:r>
              <a:rPr lang="en-US" b="0" i="0" dirty="0">
                <a:solidFill>
                  <a:srgbClr val="000000"/>
                </a:solidFill>
                <a:effectLst/>
                <a:latin typeface="Roboto" panose="02000000000000000000" pitchFamily="2" charset="0"/>
              </a:rPr>
              <a:t>Imported goods can be stored in FTWZ for long period till the validity of LOA of a Unit.</a:t>
            </a:r>
          </a:p>
          <a:p>
            <a:pPr algn="just">
              <a:lnSpc>
                <a:spcPct val="150000"/>
              </a:lnSpc>
            </a:pPr>
            <a:r>
              <a:rPr lang="en-US" b="0" i="0" dirty="0">
                <a:solidFill>
                  <a:srgbClr val="000000"/>
                </a:solidFill>
                <a:effectLst/>
                <a:latin typeface="Roboto" panose="02000000000000000000" pitchFamily="2" charset="0"/>
              </a:rPr>
              <a:t>FTWZ is the only scheme in India which allows deferment of customs duty without incurring interest or penalty</a:t>
            </a:r>
          </a:p>
          <a:p>
            <a:pPr algn="just">
              <a:lnSpc>
                <a:spcPct val="160000"/>
              </a:lnSpc>
              <a:buFont typeface="Arial" panose="020B0604020202020204" pitchFamily="34" charset="0"/>
              <a:buChar char="•"/>
            </a:pPr>
            <a:r>
              <a:rPr lang="en-US" b="1" i="0" dirty="0">
                <a:solidFill>
                  <a:srgbClr val="FF7C00"/>
                </a:solidFill>
                <a:effectLst/>
                <a:latin typeface="Roboto" panose="02000000000000000000" pitchFamily="2" charset="0"/>
              </a:rPr>
              <a:t>How is the treatment for supply of goods from DTA to FTWZ?</a:t>
            </a:r>
            <a:endParaRPr lang="en-US" b="0" i="0" dirty="0">
              <a:solidFill>
                <a:srgbClr val="000000"/>
              </a:solidFill>
              <a:effectLst/>
              <a:latin typeface="Roboto" panose="02000000000000000000" pitchFamily="2" charset="0"/>
            </a:endParaRPr>
          </a:p>
          <a:p>
            <a:pPr algn="just">
              <a:lnSpc>
                <a:spcPct val="160000"/>
              </a:lnSpc>
            </a:pPr>
            <a:r>
              <a:rPr lang="en-US" b="0" i="0" dirty="0">
                <a:solidFill>
                  <a:srgbClr val="000000"/>
                </a:solidFill>
                <a:effectLst/>
                <a:latin typeface="Roboto" panose="02000000000000000000" pitchFamily="2" charset="0"/>
              </a:rPr>
              <a:t>Supply of goods from DTA to FTWZ is export as per SEZ Act. </a:t>
            </a:r>
          </a:p>
          <a:p>
            <a:pPr algn="just">
              <a:lnSpc>
                <a:spcPct val="160000"/>
              </a:lnSpc>
            </a:pPr>
            <a:r>
              <a:rPr lang="en-US" b="0" i="0" dirty="0">
                <a:solidFill>
                  <a:srgbClr val="000000"/>
                </a:solidFill>
                <a:effectLst/>
                <a:latin typeface="Roboto" panose="02000000000000000000" pitchFamily="2" charset="0"/>
              </a:rPr>
              <a:t>Hence, benefits available for export out of India are also available for supplies from DTA to FTWZ.</a:t>
            </a:r>
          </a:p>
          <a:p>
            <a:pPr algn="just">
              <a:lnSpc>
                <a:spcPct val="160000"/>
              </a:lnSpc>
              <a:buFont typeface="Arial" panose="020B0604020202020204" pitchFamily="34" charset="0"/>
              <a:buChar char="•"/>
            </a:pPr>
            <a:r>
              <a:rPr lang="en-US" b="1" dirty="0">
                <a:solidFill>
                  <a:srgbClr val="FF7C00"/>
                </a:solidFill>
                <a:latin typeface="Roboto" panose="02000000000000000000" pitchFamily="2" charset="0"/>
              </a:rPr>
              <a:t>Which activities are not allowed inside the free trade warehousing zone?</a:t>
            </a:r>
          </a:p>
          <a:p>
            <a:pPr algn="l">
              <a:lnSpc>
                <a:spcPct val="170000"/>
              </a:lnSpc>
            </a:pPr>
            <a:r>
              <a:rPr lang="en-US" dirty="0">
                <a:solidFill>
                  <a:srgbClr val="000000"/>
                </a:solidFill>
                <a:latin typeface="Roboto" panose="02000000000000000000" pitchFamily="2" charset="0"/>
              </a:rPr>
              <a:t> Manufacturing, changing the ingredients, manufacturing date, expiry date, and country of origin cannot be performed inside the FTWZ.</a:t>
            </a:r>
          </a:p>
          <a:p>
            <a:pPr algn="just">
              <a:lnSpc>
                <a:spcPct val="170000"/>
              </a:lnSpc>
            </a:pPr>
            <a:endParaRPr lang="en-US" dirty="0">
              <a:solidFill>
                <a:srgbClr val="000000"/>
              </a:solidFill>
              <a:latin typeface="Roboto" panose="02000000000000000000" pitchFamily="2" charset="0"/>
            </a:endParaRPr>
          </a:p>
          <a:p>
            <a:pPr algn="just">
              <a:lnSpc>
                <a:spcPct val="160000"/>
              </a:lnSpc>
            </a:pPr>
            <a:endParaRPr lang="en-US" b="0" i="0" dirty="0">
              <a:solidFill>
                <a:srgbClr val="000000"/>
              </a:solidFill>
              <a:effectLst/>
              <a:latin typeface="Roboto" panose="02000000000000000000" pitchFamily="2" charset="0"/>
            </a:endParaRPr>
          </a:p>
          <a:p>
            <a:pPr algn="just">
              <a:lnSpc>
                <a:spcPct val="150000"/>
              </a:lnSpc>
            </a:pPr>
            <a:endParaRPr lang="en-IN" dirty="0"/>
          </a:p>
        </p:txBody>
      </p:sp>
    </p:spTree>
    <p:extLst>
      <p:ext uri="{BB962C8B-B14F-4D97-AF65-F5344CB8AC3E}">
        <p14:creationId xmlns:p14="http://schemas.microsoft.com/office/powerpoint/2010/main" val="175043410"/>
      </p:ext>
    </p:extLst>
  </p:cSld>
  <p:clrMapOvr>
    <a:overrideClrMapping bg1="lt1" tx1="dk1" bg2="lt2" tx2="dk2" accent1="accent1" accent2="accent2" accent3="accent3" accent4="accent4" accent5="accent5" accent6="accent6" hlink="hlink" folHlink="folHlink"/>
  </p:clrMapOvr>
</p:sld>
</file>

<file path=ppt/slides/slide10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784D0-D5B2-3360-1E06-22E4468CCCAF}"/>
              </a:ext>
            </a:extLst>
          </p:cNvPr>
          <p:cNvSpPr>
            <a:spLocks noGrp="1"/>
          </p:cNvSpPr>
          <p:nvPr>
            <p:ph type="title"/>
          </p:nvPr>
        </p:nvSpPr>
        <p:spPr>
          <a:xfrm>
            <a:off x="609600" y="704088"/>
            <a:ext cx="10972800" cy="621278"/>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268EBE62-240F-4A8A-DAD8-8928D0870ED7}"/>
              </a:ext>
            </a:extLst>
          </p:cNvPr>
          <p:cNvSpPr>
            <a:spLocks noGrp="1"/>
          </p:cNvSpPr>
          <p:nvPr>
            <p:ph idx="1"/>
          </p:nvPr>
        </p:nvSpPr>
        <p:spPr>
          <a:xfrm>
            <a:off x="609600" y="1325366"/>
            <a:ext cx="10972800" cy="5229545"/>
          </a:xfrm>
        </p:spPr>
        <p:txBody>
          <a:bodyPr>
            <a:normAutofit fontScale="70000" lnSpcReduction="20000"/>
          </a:bodyPr>
          <a:lstStyle/>
          <a:p>
            <a:pPr algn="just">
              <a:lnSpc>
                <a:spcPct val="130000"/>
              </a:lnSpc>
              <a:buFont typeface="Arial" panose="020B0604020202020204" pitchFamily="34" charset="0"/>
              <a:buChar char="•"/>
            </a:pPr>
            <a:r>
              <a:rPr lang="en-US" sz="1800" b="1" dirty="0">
                <a:solidFill>
                  <a:srgbClr val="FF7C00"/>
                </a:solidFill>
                <a:latin typeface="Roboto" panose="02000000000000000000" pitchFamily="2" charset="0"/>
              </a:rPr>
              <a:t>What types of licenses are required for stocking goods inside the free trade warehousing zones (FTWZs)?</a:t>
            </a:r>
          </a:p>
          <a:p>
            <a:pPr algn="just">
              <a:lnSpc>
                <a:spcPct val="150000"/>
              </a:lnSpc>
            </a:pPr>
            <a:r>
              <a:rPr lang="en-US" sz="1800" dirty="0">
                <a:solidFill>
                  <a:srgbClr val="000000"/>
                </a:solidFill>
                <a:latin typeface="Roboto" panose="02000000000000000000" pitchFamily="2" charset="0"/>
              </a:rPr>
              <a:t>There is no need for drug licenses/FSSAI/BIS/certifications for importing or re-exporting goods in or from the free trade zone (FTZ). These licenses and certifications are required only for DTA (Domestic Tariff Area) sales.</a:t>
            </a:r>
          </a:p>
          <a:p>
            <a:pPr algn="just">
              <a:lnSpc>
                <a:spcPct val="150000"/>
              </a:lnSpc>
            </a:pPr>
            <a:r>
              <a:rPr lang="en-US" sz="1200" b="0" i="0" dirty="0">
                <a:solidFill>
                  <a:srgbClr val="808080"/>
                </a:solidFill>
                <a:effectLst/>
                <a:latin typeface="Open Sans" panose="020B0606030504020204" pitchFamily="34" charset="0"/>
              </a:rPr>
              <a:t> </a:t>
            </a:r>
            <a:r>
              <a:rPr lang="en-US" sz="1800" dirty="0">
                <a:solidFill>
                  <a:srgbClr val="000000"/>
                </a:solidFill>
                <a:latin typeface="Roboto" panose="02000000000000000000" pitchFamily="2" charset="0"/>
              </a:rPr>
              <a:t>Free Trade Warehousing Zone (FTWZ) is not a customs bonded warehouse</a:t>
            </a:r>
          </a:p>
          <a:p>
            <a:pPr algn="just"/>
            <a:r>
              <a:rPr lang="en-US" sz="1800" b="1" dirty="0">
                <a:solidFill>
                  <a:srgbClr val="FF7C00"/>
                </a:solidFill>
                <a:latin typeface="Roboto" panose="02000000000000000000" pitchFamily="2" charset="0"/>
              </a:rPr>
              <a:t>Which specific industries benefit from Free Trade Warehousing Zones?</a:t>
            </a:r>
          </a:p>
          <a:p>
            <a:pPr algn="just">
              <a:lnSpc>
                <a:spcPct val="150000"/>
              </a:lnSpc>
            </a:pPr>
            <a:r>
              <a:rPr lang="en-US" sz="1800" dirty="0">
                <a:solidFill>
                  <a:srgbClr val="000000"/>
                </a:solidFill>
                <a:latin typeface="Roboto" panose="02000000000000000000" pitchFamily="2" charset="0"/>
              </a:rPr>
              <a:t>Pharmaceuticals, Luxury Goods, Chemicals, Medical Devices, Liquor, Auto Parts, Aviation, Electronics, IT (Servers), Food, Electricals (Appliances), Polymers, Pulses, Edible Oil, Sugar, Fruits, Dry Fruits, Industrial machinery, Electric machinery, and equipment are the most suited industries that utilize FTWZ for trading and business purposes</a:t>
            </a:r>
            <a:r>
              <a:rPr lang="en-US" b="0" i="0" dirty="0">
                <a:solidFill>
                  <a:srgbClr val="808080"/>
                </a:solidFill>
                <a:effectLst/>
                <a:latin typeface="Open Sans" panose="020B0606030504020204" pitchFamily="34" charset="0"/>
              </a:rPr>
              <a:t>.</a:t>
            </a:r>
          </a:p>
          <a:p>
            <a:pPr algn="just"/>
            <a:r>
              <a:rPr lang="en-US" sz="1900" b="1" dirty="0">
                <a:solidFill>
                  <a:srgbClr val="FF7C00"/>
                </a:solidFill>
                <a:latin typeface="Roboto" panose="02000000000000000000" pitchFamily="2" charset="0"/>
              </a:rPr>
              <a:t>Who can use Free Trade Warehousing?</a:t>
            </a:r>
          </a:p>
          <a:p>
            <a:pPr algn="just">
              <a:lnSpc>
                <a:spcPct val="170000"/>
              </a:lnSpc>
            </a:pPr>
            <a:r>
              <a:rPr lang="en-US" sz="1800" dirty="0">
                <a:solidFill>
                  <a:srgbClr val="000000"/>
                </a:solidFill>
                <a:latin typeface="Roboto" panose="02000000000000000000" pitchFamily="2" charset="0"/>
              </a:rPr>
              <a:t>Although it is not limited to a specific category of people/business, International Traders who want to keep sellers and buyer’s information confidential, Bulk Importers, Traders and Foreign Buyer Consolidators of Indian goods meant for export purposes, Foreign Company who want to target the Indian market but doesn’t have any entity in India and want to set up an international transit warehouse for Indian and Overseas markets, Foreign Company that wants to compete with Indian Suppliers, Contract Manufacturing Company getting contract manufacturing done in India, and Company Sourcing from multiple suppliers in India are some of the major segment of business that utilizes FTWZ for their businesses</a:t>
            </a:r>
            <a:r>
              <a:rPr lang="en-US" sz="1900" dirty="0">
                <a:solidFill>
                  <a:srgbClr val="000000"/>
                </a:solidFill>
                <a:latin typeface="Roboto" panose="02000000000000000000" pitchFamily="2" charset="0"/>
              </a:rPr>
              <a:t>.</a:t>
            </a:r>
          </a:p>
          <a:p>
            <a:pPr algn="just" fontAlgn="t"/>
            <a:r>
              <a:rPr lang="en-US" sz="1900" b="1" dirty="0">
                <a:solidFill>
                  <a:srgbClr val="FF7C00"/>
                </a:solidFill>
                <a:latin typeface="Roboto" panose="02000000000000000000" pitchFamily="2" charset="0"/>
              </a:rPr>
              <a:t>Is sub-contracting permitted for FTWZ units?</a:t>
            </a:r>
          </a:p>
          <a:p>
            <a:pPr marL="0" indent="0" algn="just" fontAlgn="t">
              <a:buNone/>
            </a:pPr>
            <a:endParaRPr lang="en-US" sz="1900" b="1" dirty="0">
              <a:solidFill>
                <a:srgbClr val="FF7C00"/>
              </a:solidFill>
              <a:latin typeface="Roboto" panose="02000000000000000000" pitchFamily="2" charset="0"/>
            </a:endParaRPr>
          </a:p>
          <a:p>
            <a:pPr algn="l"/>
            <a:r>
              <a:rPr lang="en-US" sz="1900" dirty="0">
                <a:solidFill>
                  <a:srgbClr val="000000"/>
                </a:solidFill>
                <a:latin typeface="Roboto" panose="02000000000000000000" pitchFamily="2" charset="0"/>
              </a:rPr>
              <a:t>Since FTWZ units are engaged in trading and warehousing, sub-contracting of production or production process is not permissible. [Rule 41 (1) (g)]</a:t>
            </a:r>
          </a:p>
          <a:p>
            <a:pPr algn="just">
              <a:lnSpc>
                <a:spcPct val="170000"/>
              </a:lnSpc>
            </a:pPr>
            <a:endParaRPr lang="en-US" sz="1900" dirty="0">
              <a:solidFill>
                <a:srgbClr val="000000"/>
              </a:solidFill>
              <a:latin typeface="Roboto" panose="02000000000000000000" pitchFamily="2" charset="0"/>
            </a:endParaRPr>
          </a:p>
          <a:p>
            <a:pPr algn="just">
              <a:lnSpc>
                <a:spcPct val="150000"/>
              </a:lnSpc>
            </a:pPr>
            <a:endParaRPr lang="en-US" sz="1900" dirty="0">
              <a:solidFill>
                <a:srgbClr val="000000"/>
              </a:solidFill>
              <a:latin typeface="Roboto" panose="02000000000000000000" pitchFamily="2" charset="0"/>
            </a:endParaRPr>
          </a:p>
          <a:p>
            <a:pPr>
              <a:lnSpc>
                <a:spcPct val="150000"/>
              </a:lnSpc>
            </a:pPr>
            <a:endParaRPr lang="en-IN" dirty="0"/>
          </a:p>
        </p:txBody>
      </p:sp>
    </p:spTree>
    <p:extLst>
      <p:ext uri="{BB962C8B-B14F-4D97-AF65-F5344CB8AC3E}">
        <p14:creationId xmlns:p14="http://schemas.microsoft.com/office/powerpoint/2010/main" val="3718779490"/>
      </p:ext>
    </p:extLst>
  </p:cSld>
  <p:clrMapOvr>
    <a:overrideClrMapping bg1="lt1" tx1="dk1" bg2="lt2" tx2="dk2" accent1="accent1" accent2="accent2" accent3="accent3" accent4="accent4" accent5="accent5" accent6="accent6" hlink="hlink" folHlink="folHlink"/>
  </p:clrMapOvr>
</p:sld>
</file>

<file path=ppt/slides/slide10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B4CE7-C2B4-F71B-0B81-F80396634053}"/>
              </a:ext>
            </a:extLst>
          </p:cNvPr>
          <p:cNvSpPr>
            <a:spLocks noGrp="1"/>
          </p:cNvSpPr>
          <p:nvPr>
            <p:ph type="title"/>
          </p:nvPr>
        </p:nvSpPr>
        <p:spPr>
          <a:xfrm>
            <a:off x="609600" y="226032"/>
            <a:ext cx="10972800" cy="636998"/>
          </a:xfrm>
        </p:spPr>
        <p:txBody>
          <a:bodyPr>
            <a:normAutofit fontScale="90000"/>
          </a:bodyPr>
          <a:lstStyle/>
          <a:p>
            <a:r>
              <a:rPr lang="en-US" sz="2000" b="1" i="0" dirty="0">
                <a:solidFill>
                  <a:srgbClr val="404040"/>
                </a:solidFill>
                <a:effectLst/>
                <a:latin typeface="Open Sans" panose="020B0606030504020204" pitchFamily="34" charset="0"/>
              </a:rPr>
              <a:t>What are the differences between free trade warehousing zones and custom bonded warehouses?</a:t>
            </a:r>
            <a:endParaRPr lang="en-IN" sz="2000" dirty="0"/>
          </a:p>
        </p:txBody>
      </p:sp>
      <p:graphicFrame>
        <p:nvGraphicFramePr>
          <p:cNvPr id="4" name="Content Placeholder 3">
            <a:extLst>
              <a:ext uri="{FF2B5EF4-FFF2-40B4-BE49-F238E27FC236}">
                <a16:creationId xmlns:a16="http://schemas.microsoft.com/office/drawing/2014/main" id="{CFA66759-7766-14F6-B4AD-1B6BFCEBBC96}"/>
              </a:ext>
            </a:extLst>
          </p:cNvPr>
          <p:cNvGraphicFramePr>
            <a:graphicFrameLocks noGrp="1"/>
          </p:cNvGraphicFramePr>
          <p:nvPr>
            <p:ph idx="1"/>
          </p:nvPr>
        </p:nvGraphicFramePr>
        <p:xfrm>
          <a:off x="780836" y="863030"/>
          <a:ext cx="11054994" cy="5879588"/>
        </p:xfrm>
        <a:graphic>
          <a:graphicData uri="http://schemas.openxmlformats.org/drawingml/2006/table">
            <a:tbl>
              <a:tblPr/>
              <a:tblGrid>
                <a:gridCol w="3133618">
                  <a:extLst>
                    <a:ext uri="{9D8B030D-6E8A-4147-A177-3AD203B41FA5}">
                      <a16:colId xmlns:a16="http://schemas.microsoft.com/office/drawing/2014/main" val="1720061255"/>
                    </a:ext>
                  </a:extLst>
                </a:gridCol>
                <a:gridCol w="3760342">
                  <a:extLst>
                    <a:ext uri="{9D8B030D-6E8A-4147-A177-3AD203B41FA5}">
                      <a16:colId xmlns:a16="http://schemas.microsoft.com/office/drawing/2014/main" val="144251903"/>
                    </a:ext>
                  </a:extLst>
                </a:gridCol>
                <a:gridCol w="4161034">
                  <a:extLst>
                    <a:ext uri="{9D8B030D-6E8A-4147-A177-3AD203B41FA5}">
                      <a16:colId xmlns:a16="http://schemas.microsoft.com/office/drawing/2014/main" val="3554143853"/>
                    </a:ext>
                  </a:extLst>
                </a:gridCol>
              </a:tblGrid>
              <a:tr h="292575">
                <a:tc>
                  <a:txBody>
                    <a:bodyPr/>
                    <a:lstStyle/>
                    <a:p>
                      <a:r>
                        <a:rPr lang="en-IN" sz="1400" b="1">
                          <a:solidFill>
                            <a:srgbClr val="404040"/>
                          </a:solidFill>
                          <a:effectLst/>
                        </a:rPr>
                        <a:t>Function</a:t>
                      </a:r>
                      <a:endParaRPr lang="en-IN" sz="1400">
                        <a:effectLst/>
                      </a:endParaRP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b="1">
                          <a:solidFill>
                            <a:srgbClr val="404040"/>
                          </a:solidFill>
                          <a:effectLst/>
                        </a:rPr>
                        <a:t>Customs Bonded Warehouse</a:t>
                      </a:r>
                      <a:endParaRPr lang="en-IN" sz="1400">
                        <a:effectLst/>
                      </a:endParaRP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b="1">
                          <a:solidFill>
                            <a:srgbClr val="404040"/>
                          </a:solidFill>
                          <a:effectLst/>
                        </a:rPr>
                        <a:t>Free Trade Warehousing Zone</a:t>
                      </a:r>
                      <a:endParaRPr lang="en-IN" sz="1400">
                        <a:effectLst/>
                      </a:endParaRP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extLst>
                  <a:ext uri="{0D108BD9-81ED-4DB2-BD59-A6C34878D82A}">
                    <a16:rowId xmlns:a16="http://schemas.microsoft.com/office/drawing/2014/main" val="3837607131"/>
                  </a:ext>
                </a:extLst>
              </a:tr>
              <a:tr h="292575">
                <a:tc>
                  <a:txBody>
                    <a:bodyPr/>
                    <a:lstStyle/>
                    <a:p>
                      <a:r>
                        <a:rPr lang="en-IN" sz="1400" b="1" dirty="0">
                          <a:solidFill>
                            <a:srgbClr val="404040"/>
                          </a:solidFill>
                          <a:effectLst/>
                        </a:rPr>
                        <a:t>Requirement of IEC Code</a:t>
                      </a:r>
                      <a:endParaRPr lang="en-IN" sz="1400" dirty="0">
                        <a:effectLst/>
                      </a:endParaRP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dirty="0">
                          <a:effectLst/>
                        </a:rPr>
                        <a:t>Mandatory</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a:effectLst/>
                        </a:rPr>
                        <a:t>Not Required</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extLst>
                  <a:ext uri="{0D108BD9-81ED-4DB2-BD59-A6C34878D82A}">
                    <a16:rowId xmlns:a16="http://schemas.microsoft.com/office/drawing/2014/main" val="2107320550"/>
                  </a:ext>
                </a:extLst>
              </a:tr>
              <a:tr h="292575">
                <a:tc>
                  <a:txBody>
                    <a:bodyPr/>
                    <a:lstStyle/>
                    <a:p>
                      <a:r>
                        <a:rPr lang="en-IN" sz="1400" b="1">
                          <a:solidFill>
                            <a:srgbClr val="404040"/>
                          </a:solidFill>
                          <a:effectLst/>
                        </a:rPr>
                        <a:t>Requirement of GST No</a:t>
                      </a:r>
                      <a:endParaRPr lang="en-IN" sz="1400">
                        <a:effectLst/>
                      </a:endParaRP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a:effectLst/>
                        </a:rPr>
                        <a:t>Mandatory</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a:effectLst/>
                        </a:rPr>
                        <a:t>Not Required</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extLst>
                  <a:ext uri="{0D108BD9-81ED-4DB2-BD59-A6C34878D82A}">
                    <a16:rowId xmlns:a16="http://schemas.microsoft.com/office/drawing/2014/main" val="827943315"/>
                  </a:ext>
                </a:extLst>
              </a:tr>
              <a:tr h="292575">
                <a:tc>
                  <a:txBody>
                    <a:bodyPr/>
                    <a:lstStyle/>
                    <a:p>
                      <a:r>
                        <a:rPr lang="en-US" sz="1400" b="1">
                          <a:solidFill>
                            <a:srgbClr val="404040"/>
                          </a:solidFill>
                          <a:effectLst/>
                        </a:rPr>
                        <a:t>Prior Bill of Entry to be filed</a:t>
                      </a:r>
                      <a:endParaRPr lang="en-US" sz="1400">
                        <a:effectLst/>
                      </a:endParaRP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a:effectLst/>
                        </a:rPr>
                        <a:t>Mandatory</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a:effectLst/>
                        </a:rPr>
                        <a:t>Mandatory</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extLst>
                  <a:ext uri="{0D108BD9-81ED-4DB2-BD59-A6C34878D82A}">
                    <a16:rowId xmlns:a16="http://schemas.microsoft.com/office/drawing/2014/main" val="2572499334"/>
                  </a:ext>
                </a:extLst>
              </a:tr>
              <a:tr h="302395">
                <a:tc>
                  <a:txBody>
                    <a:bodyPr/>
                    <a:lstStyle/>
                    <a:p>
                      <a:r>
                        <a:rPr lang="en-IN" sz="1400" b="1" dirty="0">
                          <a:solidFill>
                            <a:srgbClr val="404040"/>
                          </a:solidFill>
                          <a:effectLst/>
                        </a:rPr>
                        <a:t>Permissible Cargo for Warehousing</a:t>
                      </a:r>
                      <a:endParaRPr lang="en-IN" sz="1400" dirty="0">
                        <a:effectLst/>
                      </a:endParaRP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a:effectLst/>
                        </a:rPr>
                        <a:t>Foreign Cargos Only</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a:effectLst/>
                        </a:rPr>
                        <a:t>Foreign &amp; Domestic Cargos Only</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extLst>
                  <a:ext uri="{0D108BD9-81ED-4DB2-BD59-A6C34878D82A}">
                    <a16:rowId xmlns:a16="http://schemas.microsoft.com/office/drawing/2014/main" val="2713280032"/>
                  </a:ext>
                </a:extLst>
              </a:tr>
              <a:tr h="292575">
                <a:tc>
                  <a:txBody>
                    <a:bodyPr/>
                    <a:lstStyle/>
                    <a:p>
                      <a:r>
                        <a:rPr lang="en-IN" sz="1400" b="1">
                          <a:solidFill>
                            <a:srgbClr val="404040"/>
                          </a:solidFill>
                          <a:effectLst/>
                        </a:rPr>
                        <a:t>Paper Work and Delay</a:t>
                      </a:r>
                      <a:endParaRPr lang="en-IN" sz="1400">
                        <a:effectLst/>
                      </a:endParaRP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a:effectLst/>
                        </a:rPr>
                        <a:t>Complex delays may occur</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a:effectLst/>
                        </a:rPr>
                        <a:t>Simple and express clearance</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extLst>
                  <a:ext uri="{0D108BD9-81ED-4DB2-BD59-A6C34878D82A}">
                    <a16:rowId xmlns:a16="http://schemas.microsoft.com/office/drawing/2014/main" val="2643656024"/>
                  </a:ext>
                </a:extLst>
              </a:tr>
              <a:tr h="498004">
                <a:tc>
                  <a:txBody>
                    <a:bodyPr/>
                    <a:lstStyle/>
                    <a:p>
                      <a:r>
                        <a:rPr lang="en-IN" sz="1400" b="1">
                          <a:solidFill>
                            <a:srgbClr val="404040"/>
                          </a:solidFill>
                          <a:effectLst/>
                        </a:rPr>
                        <a:t>Prior NOC</a:t>
                      </a:r>
                      <a:endParaRPr lang="en-IN" sz="1400">
                        <a:effectLst/>
                      </a:endParaRP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a:effectLst/>
                        </a:rPr>
                        <a:t>Mandatory relevant participating agencies</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a:effectLst/>
                        </a:rPr>
                        <a:t>Not Required</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extLst>
                  <a:ext uri="{0D108BD9-81ED-4DB2-BD59-A6C34878D82A}">
                    <a16:rowId xmlns:a16="http://schemas.microsoft.com/office/drawing/2014/main" val="4191416144"/>
                  </a:ext>
                </a:extLst>
              </a:tr>
              <a:tr h="498004">
                <a:tc>
                  <a:txBody>
                    <a:bodyPr/>
                    <a:lstStyle/>
                    <a:p>
                      <a:r>
                        <a:rPr lang="en-IN" sz="1400" b="1">
                          <a:solidFill>
                            <a:srgbClr val="404040"/>
                          </a:solidFill>
                          <a:effectLst/>
                        </a:rPr>
                        <a:t>Customs Bond</a:t>
                      </a:r>
                      <a:endParaRPr lang="en-IN" sz="1400">
                        <a:effectLst/>
                      </a:endParaRP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US" sz="1400">
                          <a:effectLst/>
                        </a:rPr>
                        <a:t>Triple Duty Bonds required for all warehouse entries from the consignee</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a:effectLst/>
                        </a:rPr>
                        <a:t>Not Required</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extLst>
                  <a:ext uri="{0D108BD9-81ED-4DB2-BD59-A6C34878D82A}">
                    <a16:rowId xmlns:a16="http://schemas.microsoft.com/office/drawing/2014/main" val="553228143"/>
                  </a:ext>
                </a:extLst>
              </a:tr>
              <a:tr h="498004">
                <a:tc>
                  <a:txBody>
                    <a:bodyPr/>
                    <a:lstStyle/>
                    <a:p>
                      <a:r>
                        <a:rPr lang="en-IN" sz="1400" b="1" dirty="0">
                          <a:solidFill>
                            <a:srgbClr val="404040"/>
                          </a:solidFill>
                          <a:effectLst/>
                        </a:rPr>
                        <a:t>Payment of Duty</a:t>
                      </a:r>
                      <a:endParaRPr lang="en-IN" sz="1400" dirty="0">
                        <a:effectLst/>
                      </a:endParaRP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US" sz="1400">
                          <a:effectLst/>
                        </a:rPr>
                        <a:t>Duties are due prior to release from bonded warehouse</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US" sz="1400">
                          <a:effectLst/>
                        </a:rPr>
                        <a:t>Payment of duty is only for &amp; applicable at the time of DTA Clearance</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extLst>
                  <a:ext uri="{0D108BD9-81ED-4DB2-BD59-A6C34878D82A}">
                    <a16:rowId xmlns:a16="http://schemas.microsoft.com/office/drawing/2014/main" val="3584065664"/>
                  </a:ext>
                </a:extLst>
              </a:tr>
              <a:tr h="302395">
                <a:tc>
                  <a:txBody>
                    <a:bodyPr/>
                    <a:lstStyle/>
                    <a:p>
                      <a:r>
                        <a:rPr lang="en-IN" sz="1400" b="1">
                          <a:solidFill>
                            <a:srgbClr val="404040"/>
                          </a:solidFill>
                          <a:effectLst/>
                        </a:rPr>
                        <a:t>Interest on Applicable Duty</a:t>
                      </a:r>
                      <a:endParaRPr lang="en-IN" sz="1400">
                        <a:effectLst/>
                      </a:endParaRP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US" sz="1400">
                          <a:effectLst/>
                        </a:rPr>
                        <a:t>15% P.A. applicable after 90 days on duties</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a:effectLst/>
                        </a:rPr>
                        <a:t>Not Applicable</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extLst>
                  <a:ext uri="{0D108BD9-81ED-4DB2-BD59-A6C34878D82A}">
                    <a16:rowId xmlns:a16="http://schemas.microsoft.com/office/drawing/2014/main" val="2217298813"/>
                  </a:ext>
                </a:extLst>
              </a:tr>
              <a:tr h="703433">
                <a:tc>
                  <a:txBody>
                    <a:bodyPr/>
                    <a:lstStyle/>
                    <a:p>
                      <a:r>
                        <a:rPr lang="en-IN" sz="1400" b="1">
                          <a:solidFill>
                            <a:srgbClr val="404040"/>
                          </a:solidFill>
                          <a:effectLst/>
                        </a:rPr>
                        <a:t>Storage Period</a:t>
                      </a:r>
                      <a:endParaRPr lang="en-IN" sz="1400">
                        <a:effectLst/>
                      </a:endParaRP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US" sz="1400">
                          <a:effectLst/>
                        </a:rPr>
                        <a:t>Maximum up to 3 months (Extendable only on payment of interests limited to 1 year)</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US" sz="1400">
                          <a:effectLst/>
                        </a:rPr>
                        <a:t>3 Years (Extendable up to 5 years)</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extLst>
                  <a:ext uri="{0D108BD9-81ED-4DB2-BD59-A6C34878D82A}">
                    <a16:rowId xmlns:a16="http://schemas.microsoft.com/office/drawing/2014/main" val="571025375"/>
                  </a:ext>
                </a:extLst>
              </a:tr>
              <a:tr h="908861">
                <a:tc>
                  <a:txBody>
                    <a:bodyPr/>
                    <a:lstStyle/>
                    <a:p>
                      <a:r>
                        <a:rPr lang="en-IN" sz="1400" b="1">
                          <a:solidFill>
                            <a:srgbClr val="404040"/>
                          </a:solidFill>
                          <a:effectLst/>
                        </a:rPr>
                        <a:t>Permitted Activity</a:t>
                      </a:r>
                      <a:endParaRPr lang="en-IN" sz="1400">
                        <a:effectLst/>
                      </a:endParaRP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US" sz="1400" dirty="0">
                          <a:effectLst/>
                        </a:rPr>
                        <a:t>Sorting and Repacking only after cumbersome procedures &amp; special permissions</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US" sz="1400">
                          <a:effectLst/>
                        </a:rPr>
                        <a:t>Labeling, Re-labelling, Packing, Re-packing, Kitting, Consolidation, De-consolidation, Testing, Bottling, Palletization, etc. is freely permissible</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extLst>
                  <a:ext uri="{0D108BD9-81ED-4DB2-BD59-A6C34878D82A}">
                    <a16:rowId xmlns:a16="http://schemas.microsoft.com/office/drawing/2014/main" val="383847203"/>
                  </a:ext>
                </a:extLst>
              </a:tr>
              <a:tr h="292575">
                <a:tc>
                  <a:txBody>
                    <a:bodyPr/>
                    <a:lstStyle/>
                    <a:p>
                      <a:r>
                        <a:rPr lang="en-IN" sz="1400" b="1">
                          <a:solidFill>
                            <a:srgbClr val="404040"/>
                          </a:solidFill>
                          <a:effectLst/>
                        </a:rPr>
                        <a:t>Insurance</a:t>
                      </a:r>
                      <a:endParaRPr lang="en-IN" sz="1400">
                        <a:effectLst/>
                      </a:endParaRP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a:effectLst/>
                        </a:rPr>
                        <a:t>Limited</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a:effectLst/>
                        </a:rPr>
                        <a:t>Comprehensive</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extLst>
                  <a:ext uri="{0D108BD9-81ED-4DB2-BD59-A6C34878D82A}">
                    <a16:rowId xmlns:a16="http://schemas.microsoft.com/office/drawing/2014/main" val="2170617371"/>
                  </a:ext>
                </a:extLst>
              </a:tr>
              <a:tr h="302395">
                <a:tc>
                  <a:txBody>
                    <a:bodyPr/>
                    <a:lstStyle/>
                    <a:p>
                      <a:r>
                        <a:rPr lang="en-IN" sz="1400" b="1" dirty="0">
                          <a:solidFill>
                            <a:srgbClr val="404040"/>
                          </a:solidFill>
                          <a:effectLst/>
                        </a:rPr>
                        <a:t>Acceptable Payment Against Sale</a:t>
                      </a:r>
                      <a:endParaRPr lang="en-IN" sz="1400" dirty="0">
                        <a:effectLst/>
                      </a:endParaRP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IN" sz="1400">
                          <a:effectLst/>
                        </a:rPr>
                        <a:t>Indian Rupee only</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tc>
                  <a:txBody>
                    <a:bodyPr/>
                    <a:lstStyle/>
                    <a:p>
                      <a:r>
                        <a:rPr lang="en-US" sz="1400" dirty="0">
                          <a:effectLst/>
                        </a:rPr>
                        <a:t>Foreign Exchange and Indian Rupees</a:t>
                      </a:r>
                    </a:p>
                  </a:txBody>
                  <a:tcPr marL="45255" marR="45255" marT="45255" marB="45255" anchor="ctr">
                    <a:lnL w="9525" cap="flat" cmpd="sng" algn="ctr">
                      <a:solidFill>
                        <a:srgbClr val="E6E6E6"/>
                      </a:solidFill>
                      <a:prstDash val="solid"/>
                      <a:round/>
                      <a:headEnd type="none" w="med" len="med"/>
                      <a:tailEnd type="none" w="med" len="med"/>
                    </a:lnL>
                    <a:lnR w="9525" cap="flat" cmpd="sng" algn="ctr">
                      <a:solidFill>
                        <a:srgbClr val="E6E6E6"/>
                      </a:solidFill>
                      <a:prstDash val="solid"/>
                      <a:round/>
                      <a:headEnd type="none" w="med" len="med"/>
                      <a:tailEnd type="none" w="med" len="med"/>
                    </a:lnR>
                    <a:lnT w="9525" cap="flat" cmpd="sng" algn="ctr">
                      <a:solidFill>
                        <a:srgbClr val="E6E6E6"/>
                      </a:solidFill>
                      <a:prstDash val="solid"/>
                      <a:round/>
                      <a:headEnd type="none" w="med" len="med"/>
                      <a:tailEnd type="none" w="med" len="med"/>
                    </a:lnT>
                    <a:lnB w="9525" cap="flat" cmpd="sng" algn="ctr">
                      <a:solidFill>
                        <a:srgbClr val="E6E6E6"/>
                      </a:solidFill>
                      <a:prstDash val="solid"/>
                      <a:round/>
                      <a:headEnd type="none" w="med" len="med"/>
                      <a:tailEnd type="none" w="med" len="med"/>
                    </a:lnB>
                    <a:solidFill>
                      <a:srgbClr val="FFFFFF"/>
                    </a:solidFill>
                  </a:tcPr>
                </a:tc>
                <a:extLst>
                  <a:ext uri="{0D108BD9-81ED-4DB2-BD59-A6C34878D82A}">
                    <a16:rowId xmlns:a16="http://schemas.microsoft.com/office/drawing/2014/main" val="1077304993"/>
                  </a:ext>
                </a:extLst>
              </a:tr>
            </a:tbl>
          </a:graphicData>
        </a:graphic>
      </p:graphicFrame>
    </p:spTree>
    <p:extLst>
      <p:ext uri="{BB962C8B-B14F-4D97-AF65-F5344CB8AC3E}">
        <p14:creationId xmlns:p14="http://schemas.microsoft.com/office/powerpoint/2010/main" val="2505394631"/>
      </p:ext>
    </p:extLst>
  </p:cSld>
  <p:clrMapOvr>
    <a:overrideClrMapping bg1="lt1" tx1="dk1" bg2="lt2" tx2="dk2" accent1="accent1" accent2="accent2" accent3="accent3" accent4="accent4" accent5="accent5" accent6="accent6" hlink="hlink" folHlink="folHlink"/>
  </p:clrMapOvr>
</p:sld>
</file>

<file path=ppt/slides/slide10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E0C5E-0635-BEDA-B280-5D674873B918}"/>
              </a:ext>
            </a:extLst>
          </p:cNvPr>
          <p:cNvSpPr>
            <a:spLocks noGrp="1"/>
          </p:cNvSpPr>
          <p:nvPr>
            <p:ph type="title"/>
          </p:nvPr>
        </p:nvSpPr>
        <p:spPr/>
        <p:txBody>
          <a:bodyPr/>
          <a:lstStyle/>
          <a:p>
            <a:r>
              <a:rPr lang="en-IN" dirty="0"/>
              <a:t>Important link for customs manual 2023</a:t>
            </a:r>
          </a:p>
        </p:txBody>
      </p:sp>
      <p:sp>
        <p:nvSpPr>
          <p:cNvPr id="3" name="Content Placeholder 2">
            <a:extLst>
              <a:ext uri="{FF2B5EF4-FFF2-40B4-BE49-F238E27FC236}">
                <a16:creationId xmlns:a16="http://schemas.microsoft.com/office/drawing/2014/main" id="{A85FA71C-5D3C-1A7C-C28D-704052E0EB7C}"/>
              </a:ext>
            </a:extLst>
          </p:cNvPr>
          <p:cNvSpPr>
            <a:spLocks noGrp="1"/>
          </p:cNvSpPr>
          <p:nvPr>
            <p:ph idx="1"/>
          </p:nvPr>
        </p:nvSpPr>
        <p:spPr/>
        <p:txBody>
          <a:bodyPr/>
          <a:lstStyle/>
          <a:p>
            <a:r>
              <a:rPr lang="en-IN" dirty="0">
                <a:hlinkClick r:id="rId3">
                  <a:extLst>
                    <a:ext uri="{A12FA001-AC4F-418D-AE19-62706E023703}">
                      <ahyp:hlinkClr xmlns:ahyp="http://schemas.microsoft.com/office/drawing/2018/hyperlinkcolor" val="tx"/>
                    </a:ext>
                  </a:extLst>
                </a:hlinkClick>
              </a:rPr>
              <a:t>https://www.a2ztaxcorp.com/wp-content/uploads/2023/01/Customs_Manual_2023.pdf</a:t>
            </a:r>
            <a:endParaRPr lang="en-IN" dirty="0"/>
          </a:p>
          <a:p>
            <a:endParaRPr lang="en-IN" dirty="0"/>
          </a:p>
        </p:txBody>
      </p:sp>
    </p:spTree>
    <p:extLst>
      <p:ext uri="{BB962C8B-B14F-4D97-AF65-F5344CB8AC3E}">
        <p14:creationId xmlns:p14="http://schemas.microsoft.com/office/powerpoint/2010/main" val="753161163"/>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9AB3E-2283-F58C-A1D4-E492646AD1D3}"/>
              </a:ext>
            </a:extLst>
          </p:cNvPr>
          <p:cNvSpPr>
            <a:spLocks noGrp="1"/>
          </p:cNvSpPr>
          <p:nvPr>
            <p:ph type="title"/>
          </p:nvPr>
        </p:nvSpPr>
        <p:spPr>
          <a:xfrm>
            <a:off x="609600" y="704088"/>
            <a:ext cx="10972800" cy="992632"/>
          </a:xfrm>
        </p:spPr>
        <p:txBody>
          <a:bodyPr>
            <a:normAutofit/>
          </a:bodyPr>
          <a:lstStyle/>
          <a:p>
            <a:r>
              <a:rPr lang="en-US" sz="2400" b="1" dirty="0"/>
              <a:t>6.05 Applications &amp; Approvals/Letter of Permission / Letter of Intent and Legal Undertaking</a:t>
            </a:r>
            <a:endParaRPr lang="en-IN" sz="2400" b="1" dirty="0"/>
          </a:p>
        </p:txBody>
      </p:sp>
      <p:sp>
        <p:nvSpPr>
          <p:cNvPr id="3" name="Content Placeholder 2">
            <a:extLst>
              <a:ext uri="{FF2B5EF4-FFF2-40B4-BE49-F238E27FC236}">
                <a16:creationId xmlns:a16="http://schemas.microsoft.com/office/drawing/2014/main" id="{7405278E-BDC8-6836-2B3B-701D791CDBF0}"/>
              </a:ext>
            </a:extLst>
          </p:cNvPr>
          <p:cNvSpPr>
            <a:spLocks noGrp="1"/>
          </p:cNvSpPr>
          <p:nvPr>
            <p:ph idx="1"/>
          </p:nvPr>
        </p:nvSpPr>
        <p:spPr>
          <a:xfrm>
            <a:off x="609600" y="1935480"/>
            <a:ext cx="10972800" cy="4658360"/>
          </a:xfrm>
        </p:spPr>
        <p:txBody>
          <a:bodyPr>
            <a:normAutofit fontScale="77500" lnSpcReduction="20000"/>
          </a:bodyPr>
          <a:lstStyle/>
          <a:p>
            <a:pPr algn="just">
              <a:lnSpc>
                <a:spcPct val="170000"/>
              </a:lnSpc>
            </a:pPr>
            <a:r>
              <a:rPr lang="en-US" dirty="0"/>
              <a:t>(a) (</a:t>
            </a:r>
            <a:r>
              <a:rPr lang="en-US" dirty="0" err="1"/>
              <a:t>i</a:t>
            </a:r>
            <a:r>
              <a:rPr lang="en-US" dirty="0"/>
              <a:t>) Application for setting up an EOU shall be considered by Unit Approval Committee (UAC)/ Board of Approval (</a:t>
            </a:r>
            <a:r>
              <a:rPr lang="en-US" dirty="0" err="1"/>
              <a:t>BoA</a:t>
            </a:r>
            <a:r>
              <a:rPr lang="en-US" dirty="0"/>
              <a:t>) as the case may be, as detailed in the Hand Book of Procedure. </a:t>
            </a:r>
          </a:p>
          <a:p>
            <a:pPr algn="just">
              <a:lnSpc>
                <a:spcPct val="170000"/>
              </a:lnSpc>
            </a:pPr>
            <a:r>
              <a:rPr lang="en-US" dirty="0"/>
              <a:t>A detail of administration of EOUs and power of DC is given in HBP.</a:t>
            </a:r>
          </a:p>
          <a:p>
            <a:pPr algn="just">
              <a:lnSpc>
                <a:spcPct val="170000"/>
              </a:lnSpc>
            </a:pPr>
            <a:r>
              <a:rPr lang="en-US" dirty="0"/>
              <a:t> (ii) In case of units under EHTP / STP schemes, necessary approval / permission under relevant paras of this Chapter shall be granted by officer designated by Ministry of Communication and Information Technology, Department of Electronics &amp; Information Technology, instead of DC, and by Inter-Ministerial Standing Committee (IMSC) instead of BOA. </a:t>
            </a:r>
          </a:p>
        </p:txBody>
      </p:sp>
    </p:spTree>
    <p:extLst>
      <p:ext uri="{BB962C8B-B14F-4D97-AF65-F5344CB8AC3E}">
        <p14:creationId xmlns:p14="http://schemas.microsoft.com/office/powerpoint/2010/main" val="386436092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77434-CE46-DC32-1235-6407C2741A3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33B3C03-D7A3-D635-B596-3A2E245D65D2}"/>
              </a:ext>
            </a:extLst>
          </p:cNvPr>
          <p:cNvSpPr>
            <a:spLocks noGrp="1"/>
          </p:cNvSpPr>
          <p:nvPr>
            <p:ph idx="1"/>
          </p:nvPr>
        </p:nvSpPr>
        <p:spPr/>
        <p:txBody>
          <a:bodyPr>
            <a:normAutofit fontScale="92500" lnSpcReduction="20000"/>
          </a:bodyPr>
          <a:lstStyle/>
          <a:p>
            <a:pPr algn="just">
              <a:lnSpc>
                <a:spcPct val="150000"/>
              </a:lnSpc>
            </a:pPr>
            <a:r>
              <a:rPr lang="en-US" dirty="0"/>
              <a:t>(iii) Bio-Technology Parks (BTP) would be notified by DGFT on recommendations of Department of Biotechnology.</a:t>
            </a:r>
          </a:p>
          <a:p>
            <a:pPr algn="just">
              <a:lnSpc>
                <a:spcPct val="150000"/>
              </a:lnSpc>
            </a:pPr>
            <a:r>
              <a:rPr lang="en-US" dirty="0"/>
              <a:t> In case of units in BTP, necessary approval / permission under relevant provisions of this chapter will be granted by designated officer of Department of Biotechnology. </a:t>
            </a:r>
          </a:p>
          <a:p>
            <a:pPr algn="just">
              <a:lnSpc>
                <a:spcPct val="150000"/>
              </a:lnSpc>
            </a:pPr>
            <a:r>
              <a:rPr lang="en-US" dirty="0"/>
              <a:t>(iv)On approval, a Letter of Permission (</a:t>
            </a:r>
            <a:r>
              <a:rPr lang="en-US" dirty="0" err="1"/>
              <a:t>LoP</a:t>
            </a:r>
            <a:r>
              <a:rPr lang="en-US" dirty="0"/>
              <a:t>) / Letter of Intent (</a:t>
            </a:r>
            <a:r>
              <a:rPr lang="en-US" dirty="0" err="1"/>
              <a:t>LoI</a:t>
            </a:r>
            <a:r>
              <a:rPr lang="en-US" dirty="0"/>
              <a:t>) shall be issued by DC / designated officer to EOU / EHTP / STP / BTP unit. </a:t>
            </a:r>
          </a:p>
          <a:p>
            <a:pPr algn="just">
              <a:lnSpc>
                <a:spcPct val="150000"/>
              </a:lnSpc>
            </a:pPr>
            <a:r>
              <a:rPr lang="en-US" dirty="0"/>
              <a:t>The validity of </a:t>
            </a:r>
            <a:r>
              <a:rPr lang="en-US" dirty="0" err="1"/>
              <a:t>LoP</a:t>
            </a:r>
            <a:r>
              <a:rPr lang="en-US" dirty="0"/>
              <a:t>/</a:t>
            </a:r>
            <a:r>
              <a:rPr lang="en-US" dirty="0" err="1"/>
              <a:t>LoI</a:t>
            </a:r>
            <a:r>
              <a:rPr lang="en-US" dirty="0"/>
              <a:t> shall be given in the Hand Book of Procedures.</a:t>
            </a:r>
            <a:endParaRPr lang="en-IN" dirty="0"/>
          </a:p>
          <a:p>
            <a:endParaRPr lang="en-IN" dirty="0"/>
          </a:p>
        </p:txBody>
      </p:sp>
    </p:spTree>
    <p:extLst>
      <p:ext uri="{BB962C8B-B14F-4D97-AF65-F5344CB8AC3E}">
        <p14:creationId xmlns:p14="http://schemas.microsoft.com/office/powerpoint/2010/main" val="2613333353"/>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531CB-B758-563E-DAF1-4D7D28936A4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360A052-7B27-6DD3-1257-0D9D4A6965AB}"/>
              </a:ext>
            </a:extLst>
          </p:cNvPr>
          <p:cNvSpPr>
            <a:spLocks noGrp="1"/>
          </p:cNvSpPr>
          <p:nvPr>
            <p:ph idx="1"/>
          </p:nvPr>
        </p:nvSpPr>
        <p:spPr/>
        <p:txBody>
          <a:bodyPr>
            <a:normAutofit fontScale="92500" lnSpcReduction="10000"/>
          </a:bodyPr>
          <a:lstStyle/>
          <a:p>
            <a:pPr algn="just">
              <a:lnSpc>
                <a:spcPct val="150000"/>
              </a:lnSpc>
            </a:pPr>
            <a:r>
              <a:rPr lang="en-US" dirty="0"/>
              <a:t>(b) </a:t>
            </a:r>
            <a:r>
              <a:rPr lang="en-US" dirty="0" err="1"/>
              <a:t>LoP</a:t>
            </a:r>
            <a:r>
              <a:rPr lang="en-US" dirty="0"/>
              <a:t> / </a:t>
            </a:r>
            <a:r>
              <a:rPr lang="en-US" dirty="0" err="1"/>
              <a:t>LoI</a:t>
            </a:r>
            <a:r>
              <a:rPr lang="en-US" dirty="0"/>
              <a:t> issued to EOU / EHTP / STP / BTP units by concerned authority, subject to compliance of provision in Para 6.01 above, would be construed as an Authorisation for all purposes.</a:t>
            </a:r>
          </a:p>
          <a:p>
            <a:pPr algn="just">
              <a:lnSpc>
                <a:spcPct val="150000"/>
              </a:lnSpc>
            </a:pPr>
            <a:r>
              <a:rPr lang="en-US" dirty="0"/>
              <a:t> (c) Unit shall execute an LUT with DC concerned. Failure to ensure positive NFE or to abide by any of the terms and conditions of </a:t>
            </a:r>
            <a:r>
              <a:rPr lang="en-US" dirty="0" err="1"/>
              <a:t>LoP</a:t>
            </a:r>
            <a:r>
              <a:rPr lang="en-US" dirty="0"/>
              <a:t> / </a:t>
            </a:r>
            <a:r>
              <a:rPr lang="en-US" dirty="0" err="1"/>
              <a:t>LoI</a:t>
            </a:r>
            <a:r>
              <a:rPr lang="en-US" dirty="0"/>
              <a:t> / IL / LUT shall render the unit liable to penal action under provisions of the FT (D&amp;R) Act, as amended, and Rules and Orders made there under, without prejudice to action under any other law / rules and cancellation or revocation of </a:t>
            </a:r>
            <a:r>
              <a:rPr lang="en-US" dirty="0" err="1"/>
              <a:t>LoP</a:t>
            </a:r>
            <a:r>
              <a:rPr lang="en-US" dirty="0"/>
              <a:t>/</a:t>
            </a:r>
            <a:r>
              <a:rPr lang="en-US" dirty="0" err="1"/>
              <a:t>LoI</a:t>
            </a:r>
            <a:r>
              <a:rPr lang="en-US" dirty="0"/>
              <a:t>/IL.</a:t>
            </a:r>
            <a:endParaRPr lang="en-IN" dirty="0"/>
          </a:p>
        </p:txBody>
      </p:sp>
    </p:spTree>
    <p:extLst>
      <p:ext uri="{BB962C8B-B14F-4D97-AF65-F5344CB8AC3E}">
        <p14:creationId xmlns:p14="http://schemas.microsoft.com/office/powerpoint/2010/main" val="2578926941"/>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97634-2039-6E55-A612-2CE2D13AE48B}"/>
              </a:ext>
            </a:extLst>
          </p:cNvPr>
          <p:cNvSpPr>
            <a:spLocks noGrp="1"/>
          </p:cNvSpPr>
          <p:nvPr>
            <p:ph type="title"/>
          </p:nvPr>
        </p:nvSpPr>
        <p:spPr/>
        <p:txBody>
          <a:bodyPr/>
          <a:lstStyle/>
          <a:p>
            <a:r>
              <a:rPr lang="en-US" dirty="0"/>
              <a:t>6.06 Investment Criteria</a:t>
            </a:r>
            <a:endParaRPr lang="en-IN" dirty="0"/>
          </a:p>
        </p:txBody>
      </p:sp>
      <p:sp>
        <p:nvSpPr>
          <p:cNvPr id="3" name="Content Placeholder 2">
            <a:extLst>
              <a:ext uri="{FF2B5EF4-FFF2-40B4-BE49-F238E27FC236}">
                <a16:creationId xmlns:a16="http://schemas.microsoft.com/office/drawing/2014/main" id="{4BA2EC96-56FA-7F18-9E97-AA2E4E120EBF}"/>
              </a:ext>
            </a:extLst>
          </p:cNvPr>
          <p:cNvSpPr>
            <a:spLocks noGrp="1"/>
          </p:cNvSpPr>
          <p:nvPr>
            <p:ph idx="1"/>
          </p:nvPr>
        </p:nvSpPr>
        <p:spPr/>
        <p:txBody>
          <a:bodyPr>
            <a:normAutofit/>
          </a:bodyPr>
          <a:lstStyle/>
          <a:p>
            <a:pPr algn="just">
              <a:lnSpc>
                <a:spcPct val="150000"/>
              </a:lnSpc>
            </a:pPr>
            <a:r>
              <a:rPr lang="en-US" dirty="0"/>
              <a:t>Only projects having a minimum investment of Rs.1 Crore in plant &amp; machinery shall be considered for establishment as EOUs. </a:t>
            </a:r>
          </a:p>
          <a:p>
            <a:pPr algn="just">
              <a:lnSpc>
                <a:spcPct val="150000"/>
              </a:lnSpc>
            </a:pPr>
            <a:r>
              <a:rPr lang="en-US" dirty="0"/>
              <a:t>However, this shall not apply to existing units, units in EHTP / STP/ BTP, and EOUs in Handicrafts /Agriculture/ Floriculture/Aquaculture/Animal Husbandry/Information Technology, Services, Brass Hardware and Handmade </a:t>
            </a:r>
            <a:r>
              <a:rPr lang="en-US" dirty="0" err="1"/>
              <a:t>jewellery</a:t>
            </a:r>
            <a:r>
              <a:rPr lang="en-US" dirty="0"/>
              <a:t> sectors.</a:t>
            </a:r>
          </a:p>
          <a:p>
            <a:pPr algn="just">
              <a:lnSpc>
                <a:spcPct val="150000"/>
              </a:lnSpc>
            </a:pPr>
            <a:r>
              <a:rPr lang="en-US" dirty="0"/>
              <a:t> BOA may allow establishment of EOUs with a lower investment criteria. </a:t>
            </a:r>
            <a:endParaRPr lang="en-IN" dirty="0"/>
          </a:p>
        </p:txBody>
      </p:sp>
    </p:spTree>
    <p:extLst>
      <p:ext uri="{BB962C8B-B14F-4D97-AF65-F5344CB8AC3E}">
        <p14:creationId xmlns:p14="http://schemas.microsoft.com/office/powerpoint/2010/main" val="2569763209"/>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EBB2-E83D-D1AB-CC45-43CAA18076F9}"/>
              </a:ext>
            </a:extLst>
          </p:cNvPr>
          <p:cNvSpPr>
            <a:spLocks noGrp="1"/>
          </p:cNvSpPr>
          <p:nvPr>
            <p:ph type="title"/>
          </p:nvPr>
        </p:nvSpPr>
        <p:spPr/>
        <p:txBody>
          <a:bodyPr>
            <a:normAutofit/>
          </a:bodyPr>
          <a:lstStyle/>
          <a:p>
            <a:r>
              <a:rPr lang="en-US" sz="3200" dirty="0"/>
              <a:t>6.08 DTA Sale of Finished Products / Rejects / Waste/ Scrap / Remnants and By-products</a:t>
            </a:r>
            <a:endParaRPr lang="en-IN" sz="3200" dirty="0"/>
          </a:p>
        </p:txBody>
      </p:sp>
      <p:sp>
        <p:nvSpPr>
          <p:cNvPr id="3" name="Content Placeholder 2">
            <a:extLst>
              <a:ext uri="{FF2B5EF4-FFF2-40B4-BE49-F238E27FC236}">
                <a16:creationId xmlns:a16="http://schemas.microsoft.com/office/drawing/2014/main" id="{B6224484-7B58-5CB8-ABCF-5CB9F6E78AC9}"/>
              </a:ext>
            </a:extLst>
          </p:cNvPr>
          <p:cNvSpPr>
            <a:spLocks noGrp="1"/>
          </p:cNvSpPr>
          <p:nvPr>
            <p:ph idx="1"/>
          </p:nvPr>
        </p:nvSpPr>
        <p:spPr/>
        <p:txBody>
          <a:bodyPr/>
          <a:lstStyle/>
          <a:p>
            <a:pPr algn="just">
              <a:lnSpc>
                <a:spcPct val="150000"/>
              </a:lnSpc>
            </a:pPr>
            <a:r>
              <a:rPr lang="en-US" dirty="0"/>
              <a:t>Entire production of EOU/EHTP/STP/BTP units shall be exported</a:t>
            </a:r>
          </a:p>
          <a:p>
            <a:pPr algn="just">
              <a:lnSpc>
                <a:spcPct val="150000"/>
              </a:lnSpc>
            </a:pPr>
            <a:r>
              <a:rPr lang="en-US" dirty="0"/>
              <a:t> However, the following are allowed as exceptions subject to the conditions specified</a:t>
            </a:r>
          </a:p>
          <a:p>
            <a:pPr algn="just">
              <a:lnSpc>
                <a:spcPct val="150000"/>
              </a:lnSpc>
            </a:pPr>
            <a:endParaRPr lang="en-IN" dirty="0"/>
          </a:p>
        </p:txBody>
      </p:sp>
    </p:spTree>
    <p:extLst>
      <p:ext uri="{BB962C8B-B14F-4D97-AF65-F5344CB8AC3E}">
        <p14:creationId xmlns:p14="http://schemas.microsoft.com/office/powerpoint/2010/main" val="2179932664"/>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85041-8672-6D13-FC01-4ADE818FBD15}"/>
              </a:ext>
            </a:extLst>
          </p:cNvPr>
          <p:cNvSpPr>
            <a:spLocks noGrp="1"/>
          </p:cNvSpPr>
          <p:nvPr>
            <p:ph type="title"/>
          </p:nvPr>
        </p:nvSpPr>
        <p:spPr>
          <a:xfrm>
            <a:off x="609600" y="704088"/>
            <a:ext cx="10972800" cy="60655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160E4656-202D-E70E-83FB-D79CCD19C39E}"/>
              </a:ext>
            </a:extLst>
          </p:cNvPr>
          <p:cNvSpPr>
            <a:spLocks noGrp="1"/>
          </p:cNvSpPr>
          <p:nvPr>
            <p:ph idx="1"/>
          </p:nvPr>
        </p:nvSpPr>
        <p:spPr>
          <a:xfrm>
            <a:off x="609600" y="1564640"/>
            <a:ext cx="10972800" cy="5049520"/>
          </a:xfrm>
        </p:spPr>
        <p:txBody>
          <a:bodyPr>
            <a:normAutofit fontScale="70000" lnSpcReduction="20000"/>
          </a:bodyPr>
          <a:lstStyle/>
          <a:p>
            <a:pPr algn="just">
              <a:lnSpc>
                <a:spcPct val="160000"/>
              </a:lnSpc>
            </a:pPr>
            <a:r>
              <a:rPr lang="en-US" dirty="0">
                <a:latin typeface="Bookman Old Style" panose="02050604050505020204" pitchFamily="18" charset="0"/>
              </a:rPr>
              <a:t>(a) (</a:t>
            </a:r>
            <a:r>
              <a:rPr lang="en-US" dirty="0" err="1">
                <a:latin typeface="Bookman Old Style" panose="02050604050505020204" pitchFamily="18" charset="0"/>
              </a:rPr>
              <a:t>i</a:t>
            </a:r>
            <a:r>
              <a:rPr lang="en-US" dirty="0">
                <a:latin typeface="Bookman Old Style" panose="02050604050505020204" pitchFamily="18" charset="0"/>
              </a:rPr>
              <a:t>) Units, other than gems and </a:t>
            </a:r>
            <a:r>
              <a:rPr lang="en-US" dirty="0" err="1">
                <a:latin typeface="Bookman Old Style" panose="02050604050505020204" pitchFamily="18" charset="0"/>
              </a:rPr>
              <a:t>jewellery</a:t>
            </a:r>
            <a:r>
              <a:rPr lang="en-US" dirty="0">
                <a:latin typeface="Bookman Old Style" panose="02050604050505020204" pitchFamily="18" charset="0"/>
              </a:rPr>
              <a:t> units may sell finished goods manufactured by them as specified in </a:t>
            </a:r>
            <a:r>
              <a:rPr lang="en-US" dirty="0" err="1">
                <a:latin typeface="Bookman Old Style" panose="02050604050505020204" pitchFamily="18" charset="0"/>
              </a:rPr>
              <a:t>LoP</a:t>
            </a:r>
            <a:r>
              <a:rPr lang="en-US" dirty="0">
                <a:latin typeface="Bookman Old Style" panose="02050604050505020204" pitchFamily="18" charset="0"/>
              </a:rPr>
              <a:t> (including by- products, rejects, waste and scraps arising in the course of production, manufacture, processing or packaging of such goods) </a:t>
            </a:r>
          </a:p>
          <a:p>
            <a:pPr lvl="1" algn="just">
              <a:lnSpc>
                <a:spcPct val="160000"/>
              </a:lnSpc>
            </a:pPr>
            <a:r>
              <a:rPr lang="en-US" dirty="0">
                <a:latin typeface="Bookman Old Style" panose="02050604050505020204" pitchFamily="18" charset="0"/>
              </a:rPr>
              <a:t>which are freely importable under FTP in DTA, subject to fulfillment of positive NFE, </a:t>
            </a:r>
          </a:p>
          <a:p>
            <a:pPr lvl="1" algn="just">
              <a:lnSpc>
                <a:spcPct val="160000"/>
              </a:lnSpc>
            </a:pPr>
            <a:r>
              <a:rPr lang="en-US" dirty="0">
                <a:latin typeface="Bookman Old Style" panose="02050604050505020204" pitchFamily="18" charset="0"/>
              </a:rPr>
              <a:t>on payment of excise duty, if applicable, and/ or payment of GST and compensation </a:t>
            </a:r>
            <a:r>
              <a:rPr lang="en-US" dirty="0" err="1">
                <a:latin typeface="Bookman Old Style" panose="02050604050505020204" pitchFamily="18" charset="0"/>
              </a:rPr>
              <a:t>cess</a:t>
            </a:r>
            <a:r>
              <a:rPr lang="en-US" dirty="0">
                <a:latin typeface="Bookman Old Style" panose="02050604050505020204" pitchFamily="18" charset="0"/>
              </a:rPr>
              <a:t> along with reversal of duties of Custom leviable under First Schedule to the Customs Tariff Act, 1975 availed as exemption,</a:t>
            </a:r>
          </a:p>
          <a:p>
            <a:pPr lvl="1" algn="just">
              <a:lnSpc>
                <a:spcPct val="160000"/>
              </a:lnSpc>
            </a:pPr>
            <a:r>
              <a:rPr lang="en-US" dirty="0">
                <a:latin typeface="Bookman Old Style" panose="02050604050505020204" pitchFamily="18" charset="0"/>
              </a:rPr>
              <a:t> if any on the inputs utilized for the purpose of manufacturing of such finished goods (including by-products, rejects, waste and scraps arising in the course of production, manufacture, processing or packaging of such goods). </a:t>
            </a:r>
          </a:p>
          <a:p>
            <a:pPr lvl="1" algn="just">
              <a:lnSpc>
                <a:spcPct val="160000"/>
              </a:lnSpc>
            </a:pPr>
            <a:r>
              <a:rPr lang="en-US" dirty="0">
                <a:latin typeface="Bookman Old Style" panose="02050604050505020204" pitchFamily="18" charset="0"/>
              </a:rPr>
              <a:t>No DTA sale shall be permissible in respect of, pepper &amp; pepper products, marble and such other items as may benefited from time to time.</a:t>
            </a:r>
            <a:endParaRPr lang="en-IN" dirty="0">
              <a:latin typeface="Bookman Old Style" panose="02050604050505020204" pitchFamily="18" charset="0"/>
            </a:endParaRPr>
          </a:p>
        </p:txBody>
      </p:sp>
    </p:spTree>
    <p:extLst>
      <p:ext uri="{BB962C8B-B14F-4D97-AF65-F5344CB8AC3E}">
        <p14:creationId xmlns:p14="http://schemas.microsoft.com/office/powerpoint/2010/main" val="2057510638"/>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43516-66EB-C164-FD37-9ECEECB46FB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3A704C7-82FB-A993-2711-DCE03FB1F3D7}"/>
              </a:ext>
            </a:extLst>
          </p:cNvPr>
          <p:cNvSpPr>
            <a:spLocks noGrp="1"/>
          </p:cNvSpPr>
          <p:nvPr>
            <p:ph idx="1"/>
          </p:nvPr>
        </p:nvSpPr>
        <p:spPr/>
        <p:txBody>
          <a:bodyPr>
            <a:normAutofit/>
          </a:bodyPr>
          <a:lstStyle/>
          <a:p>
            <a:pPr algn="just">
              <a:lnSpc>
                <a:spcPct val="150000"/>
              </a:lnSpc>
            </a:pPr>
            <a:r>
              <a:rPr lang="en-US" dirty="0"/>
              <a:t>(ii) Such DTA sale shall also not be permissible to units engaged in activities of packaging / labeling / segregation / refrigeration / compacting / </a:t>
            </a:r>
            <a:r>
              <a:rPr lang="en-US" dirty="0" err="1"/>
              <a:t>micronisation</a:t>
            </a:r>
            <a:r>
              <a:rPr lang="en-US" dirty="0"/>
              <a:t> / pulverization / granulation / conversion of monohydrate form of chemical to anhydrous form or vice-versa.</a:t>
            </a:r>
          </a:p>
        </p:txBody>
      </p:sp>
    </p:spTree>
    <p:extLst>
      <p:ext uri="{BB962C8B-B14F-4D97-AF65-F5344CB8AC3E}">
        <p14:creationId xmlns:p14="http://schemas.microsoft.com/office/powerpoint/2010/main" val="1616935929"/>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B4045-6DBE-C0EA-BD94-3FF7CDD97075}"/>
              </a:ext>
            </a:extLst>
          </p:cNvPr>
          <p:cNvSpPr>
            <a:spLocks noGrp="1"/>
          </p:cNvSpPr>
          <p:nvPr>
            <p:ph type="title"/>
          </p:nvPr>
        </p:nvSpPr>
        <p:spPr/>
        <p:txBody>
          <a:bodyPr/>
          <a:lstStyle/>
          <a:p>
            <a:r>
              <a:rPr lang="en-IN" dirty="0"/>
              <a:t>6.09 Other Supplies </a:t>
            </a:r>
          </a:p>
        </p:txBody>
      </p:sp>
      <p:sp>
        <p:nvSpPr>
          <p:cNvPr id="3" name="Content Placeholder 2">
            <a:extLst>
              <a:ext uri="{FF2B5EF4-FFF2-40B4-BE49-F238E27FC236}">
                <a16:creationId xmlns:a16="http://schemas.microsoft.com/office/drawing/2014/main" id="{A5721CD7-9637-9349-D05E-08F8B82AA29A}"/>
              </a:ext>
            </a:extLst>
          </p:cNvPr>
          <p:cNvSpPr>
            <a:spLocks noGrp="1"/>
          </p:cNvSpPr>
          <p:nvPr>
            <p:ph idx="1"/>
          </p:nvPr>
        </p:nvSpPr>
        <p:spPr/>
        <p:txBody>
          <a:bodyPr>
            <a:normAutofit fontScale="85000" lnSpcReduction="10000"/>
          </a:bodyPr>
          <a:lstStyle/>
          <a:p>
            <a:pPr algn="just">
              <a:lnSpc>
                <a:spcPct val="150000"/>
              </a:lnSpc>
            </a:pPr>
            <a:r>
              <a:rPr lang="en-US" dirty="0"/>
              <a:t>Following supplies effected from EOU / EHTP / STP / BTP units will be counted for fulfillment of positive NFE.</a:t>
            </a:r>
          </a:p>
          <a:p>
            <a:pPr algn="just">
              <a:lnSpc>
                <a:spcPct val="150000"/>
              </a:lnSpc>
            </a:pPr>
            <a:r>
              <a:rPr lang="en-US" dirty="0"/>
              <a:t> Such supplies shall not include “marble”, except if such supply of marble is an inter unit supply as provided at Sub - Para(c) below: (a) Supplies effected in DTA to holders of Advance Authorisation / Advance Authorisation for annual requirement / DFIA under duty exemption / remission scheme / EPCG scheme. However, printing sector EOUs (or any other sector that may be notified in HBP), </a:t>
            </a:r>
            <a:r>
              <a:rPr lang="en-US" dirty="0" err="1"/>
              <a:t>can‟t</a:t>
            </a:r>
            <a:r>
              <a:rPr lang="en-US" dirty="0"/>
              <a:t> supply goods, where basic customs duty and CVD is nil or exempted otherwise, to holders of Advance Authorisation / Advance Authorisation for annual requirement</a:t>
            </a:r>
            <a:endParaRPr lang="en-IN" dirty="0"/>
          </a:p>
        </p:txBody>
      </p:sp>
    </p:spTree>
    <p:extLst>
      <p:ext uri="{BB962C8B-B14F-4D97-AF65-F5344CB8AC3E}">
        <p14:creationId xmlns:p14="http://schemas.microsoft.com/office/powerpoint/2010/main" val="1841270687"/>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BD206-0B8B-F4D9-7E9E-6CC52C456E3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2F042D9-C2DA-00EF-E7A7-4B583C85AB7D}"/>
              </a:ext>
            </a:extLst>
          </p:cNvPr>
          <p:cNvSpPr>
            <a:spLocks noGrp="1"/>
          </p:cNvSpPr>
          <p:nvPr>
            <p:ph idx="1"/>
          </p:nvPr>
        </p:nvSpPr>
        <p:spPr/>
        <p:txBody>
          <a:bodyPr>
            <a:normAutofit/>
          </a:bodyPr>
          <a:lstStyle/>
          <a:p>
            <a:pPr algn="just">
              <a:lnSpc>
                <a:spcPct val="150000"/>
              </a:lnSpc>
            </a:pPr>
            <a:r>
              <a:rPr lang="en-US" dirty="0"/>
              <a:t>(b) Supplies effected in DTA against foreign exchange remittance received from overseas.</a:t>
            </a:r>
          </a:p>
          <a:p>
            <a:pPr algn="just">
              <a:lnSpc>
                <a:spcPct val="150000"/>
              </a:lnSpc>
            </a:pPr>
            <a:r>
              <a:rPr lang="en-US" dirty="0"/>
              <a:t> (c) Supplies to other EOU / EHTP / STP / BTP / SEZ units, provided that such goods are permissible for procurement in terms of Para 6.01 of FTP.</a:t>
            </a:r>
          </a:p>
          <a:p>
            <a:pPr algn="just">
              <a:lnSpc>
                <a:spcPct val="150000"/>
              </a:lnSpc>
            </a:pPr>
            <a:r>
              <a:rPr lang="en-US" dirty="0"/>
              <a:t> (d) Supplies made to bonded warehouses set up under FTP and / or under section 65 of Customs Act and free trade and warehousing zones, where payment is received in foreign exchange. </a:t>
            </a:r>
            <a:endParaRPr lang="en-IN" dirty="0"/>
          </a:p>
        </p:txBody>
      </p:sp>
    </p:spTree>
    <p:extLst>
      <p:ext uri="{BB962C8B-B14F-4D97-AF65-F5344CB8AC3E}">
        <p14:creationId xmlns:p14="http://schemas.microsoft.com/office/powerpoint/2010/main" val="738585052"/>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A7BDA-FB45-4DC6-8811-C1EA7258D996}"/>
              </a:ext>
            </a:extLst>
          </p:cNvPr>
          <p:cNvSpPr>
            <a:spLocks noGrp="1"/>
          </p:cNvSpPr>
          <p:nvPr>
            <p:ph type="ctrTitle"/>
          </p:nvPr>
        </p:nvSpPr>
        <p:spPr>
          <a:xfrm>
            <a:off x="711200" y="619760"/>
            <a:ext cx="10468864" cy="690880"/>
          </a:xfrm>
        </p:spPr>
        <p:txBody>
          <a:bodyPr>
            <a:normAutofit/>
          </a:bodyPr>
          <a:lstStyle/>
          <a:p>
            <a:r>
              <a:rPr lang="en-IN" sz="3600" dirty="0"/>
              <a:t>Topics to be covered on Sunday 09.12.23 – Session 2</a:t>
            </a:r>
          </a:p>
        </p:txBody>
      </p:sp>
      <p:sp>
        <p:nvSpPr>
          <p:cNvPr id="3" name="Subtitle 2">
            <a:extLst>
              <a:ext uri="{FF2B5EF4-FFF2-40B4-BE49-F238E27FC236}">
                <a16:creationId xmlns:a16="http://schemas.microsoft.com/office/drawing/2014/main" id="{97F88EB8-0026-AA93-7DB4-78B680E3F8F5}"/>
              </a:ext>
            </a:extLst>
          </p:cNvPr>
          <p:cNvSpPr>
            <a:spLocks noGrp="1"/>
          </p:cNvSpPr>
          <p:nvPr>
            <p:ph type="subTitle" idx="1"/>
          </p:nvPr>
        </p:nvSpPr>
        <p:spPr>
          <a:xfrm>
            <a:off x="711200" y="1544320"/>
            <a:ext cx="10472928" cy="5313680"/>
          </a:xfrm>
        </p:spPr>
        <p:txBody>
          <a:bodyPr>
            <a:normAutofit fontScale="77500" lnSpcReduction="20000"/>
          </a:bodyPr>
          <a:lstStyle/>
          <a:p>
            <a:pPr marL="457200" indent="-457200">
              <a:buFont typeface="Arial" panose="020B0604020202020204" pitchFamily="34" charset="0"/>
              <a:buChar char="•"/>
            </a:pPr>
            <a:endParaRPr lang="en-IN" b="1" dirty="0"/>
          </a:p>
          <a:p>
            <a:pPr marL="457200" indent="-457200" algn="l">
              <a:lnSpc>
                <a:spcPct val="160000"/>
              </a:lnSpc>
              <a:buFont typeface="Wingdings" panose="05000000000000000000" pitchFamily="2" charset="2"/>
              <a:buChar char="§"/>
            </a:pPr>
            <a:r>
              <a:rPr lang="en-IN" sz="4000" b="1" dirty="0"/>
              <a:t>EXPORT ORIENTED UNITS</a:t>
            </a:r>
          </a:p>
          <a:p>
            <a:pPr marL="457200" indent="-457200" algn="l">
              <a:lnSpc>
                <a:spcPct val="160000"/>
              </a:lnSpc>
              <a:buFont typeface="Wingdings" panose="05000000000000000000" pitchFamily="2" charset="2"/>
              <a:buChar char="§"/>
            </a:pPr>
            <a:r>
              <a:rPr lang="en-IN" sz="4000" b="1" dirty="0"/>
              <a:t>ELECTRONIC HARDWARE TECHNOLOGY PARKS</a:t>
            </a:r>
          </a:p>
          <a:p>
            <a:pPr marL="457200" indent="-457200" algn="l">
              <a:lnSpc>
                <a:spcPct val="160000"/>
              </a:lnSpc>
              <a:buFont typeface="Wingdings" panose="05000000000000000000" pitchFamily="2" charset="2"/>
              <a:buChar char="§"/>
            </a:pPr>
            <a:r>
              <a:rPr lang="en-IN" sz="4000" b="1" dirty="0"/>
              <a:t>SOFTWARE TECHNOLOGY PARKS</a:t>
            </a:r>
          </a:p>
          <a:p>
            <a:pPr marL="457200" indent="-457200" algn="l">
              <a:lnSpc>
                <a:spcPct val="160000"/>
              </a:lnSpc>
              <a:buFont typeface="Wingdings" panose="05000000000000000000" pitchFamily="2" charset="2"/>
              <a:buChar char="§"/>
            </a:pPr>
            <a:r>
              <a:rPr lang="en-IN" sz="4000" b="1" dirty="0"/>
              <a:t>BIO-TECHNOLOGY PARKS</a:t>
            </a:r>
          </a:p>
          <a:p>
            <a:pPr marL="457200" indent="-457200" algn="l">
              <a:lnSpc>
                <a:spcPct val="160000"/>
              </a:lnSpc>
              <a:buFont typeface="Wingdings" panose="05000000000000000000" pitchFamily="2" charset="2"/>
              <a:buChar char="§"/>
            </a:pPr>
            <a:r>
              <a:rPr lang="en-IN" sz="4000" b="1" dirty="0"/>
              <a:t>MANUFACTURING UNDER BONDED WAREHOUSE</a:t>
            </a:r>
          </a:p>
          <a:p>
            <a:pPr marL="457200" indent="-457200" algn="l">
              <a:lnSpc>
                <a:spcPct val="160000"/>
              </a:lnSpc>
              <a:buFont typeface="Wingdings" panose="05000000000000000000" pitchFamily="2" charset="2"/>
              <a:buChar char="§"/>
            </a:pPr>
            <a:r>
              <a:rPr lang="en-IN" sz="4000" b="1" dirty="0"/>
              <a:t>SPECIAL ECONOMIC ZONES INCLUDING FTWZ</a:t>
            </a:r>
          </a:p>
        </p:txBody>
      </p:sp>
    </p:spTree>
    <p:extLst>
      <p:ext uri="{BB962C8B-B14F-4D97-AF65-F5344CB8AC3E}">
        <p14:creationId xmlns:p14="http://schemas.microsoft.com/office/powerpoint/2010/main" val="1622507280"/>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BAACA-AF8A-1DB4-30F0-7FB0E3AB6A3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A623E2E-A0C8-7EB0-B11B-F6155DEBC72F}"/>
              </a:ext>
            </a:extLst>
          </p:cNvPr>
          <p:cNvSpPr>
            <a:spLocks noGrp="1"/>
          </p:cNvSpPr>
          <p:nvPr>
            <p:ph idx="1"/>
          </p:nvPr>
        </p:nvSpPr>
        <p:spPr/>
        <p:txBody>
          <a:bodyPr>
            <a:normAutofit fontScale="77500" lnSpcReduction="20000"/>
          </a:bodyPr>
          <a:lstStyle/>
          <a:p>
            <a:pPr algn="just">
              <a:lnSpc>
                <a:spcPct val="170000"/>
              </a:lnSpc>
            </a:pPr>
            <a:r>
              <a:rPr lang="en-US" dirty="0"/>
              <a:t>6.12 Other Entitlements Other entitlements of EOU/EHTP/STP/BTP units are as under: </a:t>
            </a:r>
          </a:p>
          <a:p>
            <a:pPr algn="just">
              <a:lnSpc>
                <a:spcPct val="170000"/>
              </a:lnSpc>
            </a:pPr>
            <a:r>
              <a:rPr lang="en-US" dirty="0"/>
              <a:t>(a) Exemption from industrial licensing for manufacture of items reserved for SSI sector. </a:t>
            </a:r>
          </a:p>
          <a:p>
            <a:pPr algn="just">
              <a:lnSpc>
                <a:spcPct val="170000"/>
              </a:lnSpc>
            </a:pPr>
            <a:r>
              <a:rPr lang="en-US" dirty="0"/>
              <a:t>(b) Export proceeds will be realized within nine months.</a:t>
            </a:r>
          </a:p>
          <a:p>
            <a:pPr algn="just">
              <a:lnSpc>
                <a:spcPct val="170000"/>
              </a:lnSpc>
            </a:pPr>
            <a:r>
              <a:rPr lang="en-US" dirty="0"/>
              <a:t> (c) Units will be allowed to retain 100% of its export earnings in the EEFC account. </a:t>
            </a:r>
          </a:p>
          <a:p>
            <a:pPr algn="just">
              <a:lnSpc>
                <a:spcPct val="170000"/>
              </a:lnSpc>
            </a:pPr>
            <a:r>
              <a:rPr lang="en-US" dirty="0"/>
              <a:t>(d) Unit will not be required to furnish bank guarantee at the time of import or going for job work in DTA, where: </a:t>
            </a:r>
          </a:p>
          <a:p>
            <a:pPr algn="just">
              <a:lnSpc>
                <a:spcPct val="170000"/>
              </a:lnSpc>
            </a:pPr>
            <a:r>
              <a:rPr lang="en-US" dirty="0"/>
              <a:t>(</a:t>
            </a:r>
            <a:r>
              <a:rPr lang="en-US" dirty="0" err="1"/>
              <a:t>i</a:t>
            </a:r>
            <a:r>
              <a:rPr lang="en-US" dirty="0"/>
              <a:t>) The unit has turnover of Rs.5 crore or above; </a:t>
            </a:r>
          </a:p>
          <a:p>
            <a:pPr algn="just">
              <a:lnSpc>
                <a:spcPct val="170000"/>
              </a:lnSpc>
            </a:pPr>
            <a:r>
              <a:rPr lang="en-US" dirty="0"/>
              <a:t>(ii) The unit is in existence for at least three years; and</a:t>
            </a:r>
          </a:p>
        </p:txBody>
      </p:sp>
    </p:spTree>
    <p:extLst>
      <p:ext uri="{BB962C8B-B14F-4D97-AF65-F5344CB8AC3E}">
        <p14:creationId xmlns:p14="http://schemas.microsoft.com/office/powerpoint/2010/main" val="1964707788"/>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F95B2-7CEF-04CB-C7FA-AADAC5C6D65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002182A-AD4A-124C-28C0-AE6B58657899}"/>
              </a:ext>
            </a:extLst>
          </p:cNvPr>
          <p:cNvSpPr>
            <a:spLocks noGrp="1"/>
          </p:cNvSpPr>
          <p:nvPr>
            <p:ph idx="1"/>
          </p:nvPr>
        </p:nvSpPr>
        <p:spPr/>
        <p:txBody>
          <a:bodyPr>
            <a:normAutofit fontScale="77500" lnSpcReduction="20000"/>
          </a:bodyPr>
          <a:lstStyle/>
          <a:p>
            <a:pPr algn="just">
              <a:lnSpc>
                <a:spcPct val="170000"/>
              </a:lnSpc>
            </a:pPr>
            <a:r>
              <a:rPr lang="en-US" dirty="0"/>
              <a:t> (iii) The unit: </a:t>
            </a:r>
          </a:p>
          <a:p>
            <a:pPr algn="just">
              <a:lnSpc>
                <a:spcPct val="170000"/>
              </a:lnSpc>
            </a:pPr>
            <a:r>
              <a:rPr lang="en-US" dirty="0"/>
              <a:t>(1) has achieved positive NFE / export obligation wherever applicable; </a:t>
            </a:r>
          </a:p>
          <a:p>
            <a:pPr algn="just">
              <a:lnSpc>
                <a:spcPct val="170000"/>
              </a:lnSpc>
            </a:pPr>
            <a:r>
              <a:rPr lang="en-US" dirty="0"/>
              <a:t>(2) has not been issued a show cause notice or a confirmed demand, during the preceding 3 years, on grounds other than procedural violations, under the penal provision of the Customs Act, the Central Excise Act, the Foreign Trade (Development &amp; Regulation) Act, the Foreign Exchange Management Act, the Finance Act, 1994 covering Service Tax or any allied Acts or the rules made there under, on account of fraud / collusion / willful misstatement / suppression of facts or contravention of any of the provisions thereof; </a:t>
            </a:r>
          </a:p>
          <a:p>
            <a:pPr algn="just">
              <a:lnSpc>
                <a:spcPct val="170000"/>
              </a:lnSpc>
            </a:pPr>
            <a:r>
              <a:rPr lang="en-US" dirty="0"/>
              <a:t>(e) 100% FDI investment permitted through automatic route similar to SEZ units.</a:t>
            </a:r>
            <a:endParaRPr lang="en-IN" dirty="0"/>
          </a:p>
        </p:txBody>
      </p:sp>
    </p:spTree>
    <p:extLst>
      <p:ext uri="{BB962C8B-B14F-4D97-AF65-F5344CB8AC3E}">
        <p14:creationId xmlns:p14="http://schemas.microsoft.com/office/powerpoint/2010/main" val="1823425393"/>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F02ED-F941-4668-15BF-B7D4787E2FC9}"/>
              </a:ext>
            </a:extLst>
          </p:cNvPr>
          <p:cNvSpPr>
            <a:spLocks noGrp="1"/>
          </p:cNvSpPr>
          <p:nvPr>
            <p:ph type="title"/>
          </p:nvPr>
        </p:nvSpPr>
        <p:spPr/>
        <p:txBody>
          <a:bodyPr/>
          <a:lstStyle/>
          <a:p>
            <a:r>
              <a:rPr lang="en-US" dirty="0"/>
              <a:t>6.18 Exit from Scheme</a:t>
            </a:r>
            <a:endParaRPr lang="en-IN" dirty="0"/>
          </a:p>
        </p:txBody>
      </p:sp>
      <p:sp>
        <p:nvSpPr>
          <p:cNvPr id="3" name="Content Placeholder 2">
            <a:extLst>
              <a:ext uri="{FF2B5EF4-FFF2-40B4-BE49-F238E27FC236}">
                <a16:creationId xmlns:a16="http://schemas.microsoft.com/office/drawing/2014/main" id="{252284FA-DBF0-55BA-4204-AC77E560B1A8}"/>
              </a:ext>
            </a:extLst>
          </p:cNvPr>
          <p:cNvSpPr>
            <a:spLocks noGrp="1"/>
          </p:cNvSpPr>
          <p:nvPr>
            <p:ph idx="1"/>
          </p:nvPr>
        </p:nvSpPr>
        <p:spPr>
          <a:xfrm>
            <a:off x="609600" y="1935480"/>
            <a:ext cx="10972800" cy="4648200"/>
          </a:xfrm>
        </p:spPr>
        <p:txBody>
          <a:bodyPr>
            <a:normAutofit fontScale="77500" lnSpcReduction="20000"/>
          </a:bodyPr>
          <a:lstStyle/>
          <a:p>
            <a:pPr algn="just">
              <a:lnSpc>
                <a:spcPct val="150000"/>
              </a:lnSpc>
            </a:pPr>
            <a:r>
              <a:rPr lang="en-US" dirty="0"/>
              <a:t>a) With approval of DC/Designated officer of EHTP/ STP/BTP, an EOU/EHTP/STP/BTP unit may opt out of scheme. </a:t>
            </a:r>
          </a:p>
          <a:p>
            <a:pPr algn="just">
              <a:lnSpc>
                <a:spcPct val="150000"/>
              </a:lnSpc>
            </a:pPr>
            <a:r>
              <a:rPr lang="en-US" dirty="0"/>
              <a:t>Such exit shall be subject to payment of applicable Excise and Customs duties and on payment of applicable IGST/ CGST/ SGST/ UTGST and compensation </a:t>
            </a:r>
            <a:r>
              <a:rPr lang="en-US" dirty="0" err="1"/>
              <a:t>cess</a:t>
            </a:r>
            <a:r>
              <a:rPr lang="en-US" dirty="0"/>
              <a:t>, if any, and industrial policy in force</a:t>
            </a:r>
          </a:p>
          <a:p>
            <a:pPr algn="just">
              <a:lnSpc>
                <a:spcPct val="150000"/>
              </a:lnSpc>
            </a:pPr>
            <a:r>
              <a:rPr lang="en-US" dirty="0"/>
              <a:t>.(b) If unit has not achieved obligations, it shall also be liable to penalty at the time of exit. </a:t>
            </a:r>
          </a:p>
          <a:p>
            <a:pPr algn="just">
              <a:lnSpc>
                <a:spcPct val="150000"/>
              </a:lnSpc>
            </a:pPr>
            <a:r>
              <a:rPr lang="en-US" dirty="0"/>
              <a:t>(c) In the event of a gems and </a:t>
            </a:r>
            <a:r>
              <a:rPr lang="en-US" dirty="0" err="1"/>
              <a:t>jewellery</a:t>
            </a:r>
            <a:r>
              <a:rPr lang="en-US" dirty="0"/>
              <a:t> unit ceasing its operation, gold and other precious metals, alloys, gems and other materials available for manufacture of </a:t>
            </a:r>
            <a:r>
              <a:rPr lang="en-US" dirty="0" err="1"/>
              <a:t>jewellery</a:t>
            </a:r>
            <a:r>
              <a:rPr lang="en-US" dirty="0"/>
              <a:t>, shall be handed over to an agency nominated by </a:t>
            </a:r>
            <a:r>
              <a:rPr lang="en-US" dirty="0" err="1"/>
              <a:t>DoC</a:t>
            </a:r>
            <a:r>
              <a:rPr lang="en-US" dirty="0"/>
              <a:t>, at price to be determined by that agency. </a:t>
            </a:r>
            <a:endParaRPr lang="en-IN" dirty="0"/>
          </a:p>
        </p:txBody>
      </p:sp>
    </p:spTree>
    <p:extLst>
      <p:ext uri="{BB962C8B-B14F-4D97-AF65-F5344CB8AC3E}">
        <p14:creationId xmlns:p14="http://schemas.microsoft.com/office/powerpoint/2010/main" val="561162372"/>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A005D-8188-662D-724F-3443A09F323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91A0F61-EE56-2864-BD22-6B099C1DAC4F}"/>
              </a:ext>
            </a:extLst>
          </p:cNvPr>
          <p:cNvSpPr>
            <a:spLocks noGrp="1"/>
          </p:cNvSpPr>
          <p:nvPr>
            <p:ph idx="1"/>
          </p:nvPr>
        </p:nvSpPr>
        <p:spPr/>
        <p:txBody>
          <a:bodyPr>
            <a:normAutofit/>
          </a:bodyPr>
          <a:lstStyle/>
          <a:p>
            <a:pPr algn="just">
              <a:lnSpc>
                <a:spcPct val="150000"/>
              </a:lnSpc>
            </a:pPr>
            <a:r>
              <a:rPr lang="en-US" dirty="0"/>
              <a:t>(d) An EOU / EHTP / STP / BTP unit may also be permitted by DC to exit from the scheme at any time on payment of applicable duties and taxes and compensation </a:t>
            </a:r>
            <a:r>
              <a:rPr lang="en-US" dirty="0" err="1"/>
              <a:t>cess</a:t>
            </a:r>
            <a:r>
              <a:rPr lang="en-US" dirty="0"/>
              <a:t> on capital goods under the prevailing EPCG Scheme for DTA Units. </a:t>
            </a:r>
          </a:p>
          <a:p>
            <a:pPr algn="just">
              <a:lnSpc>
                <a:spcPct val="150000"/>
              </a:lnSpc>
            </a:pPr>
            <a:r>
              <a:rPr lang="en-US" dirty="0"/>
              <a:t>This will be subject to fulfillment of positive NFE criteria under EOU scheme, eligibility criteria under EPCG scheme and standard conditions indicated in HBP.</a:t>
            </a:r>
            <a:endParaRPr lang="en-IN" dirty="0"/>
          </a:p>
        </p:txBody>
      </p:sp>
    </p:spTree>
    <p:extLst>
      <p:ext uri="{BB962C8B-B14F-4D97-AF65-F5344CB8AC3E}">
        <p14:creationId xmlns:p14="http://schemas.microsoft.com/office/powerpoint/2010/main" val="1744192080"/>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920B2-F5ED-A7C8-AA1E-BF8B84936EF2}"/>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4FF97B2C-D0A2-48DC-5765-DFEA85A864F5}"/>
              </a:ext>
            </a:extLst>
          </p:cNvPr>
          <p:cNvSpPr>
            <a:spLocks noGrp="1"/>
          </p:cNvSpPr>
          <p:nvPr>
            <p:ph idx="1"/>
          </p:nvPr>
        </p:nvSpPr>
        <p:spPr/>
        <p:txBody>
          <a:bodyPr>
            <a:normAutofit fontScale="70000" lnSpcReduction="20000"/>
          </a:bodyPr>
          <a:lstStyle/>
          <a:p>
            <a:pPr algn="just">
              <a:lnSpc>
                <a:spcPct val="160000"/>
              </a:lnSpc>
            </a:pPr>
            <a:r>
              <a:rPr lang="en-US" dirty="0"/>
              <a:t>(e) Unit proposing to exit out of EOU scheme shall intimate DC and Customs authorities in writing. </a:t>
            </a:r>
          </a:p>
          <a:p>
            <a:pPr algn="just">
              <a:lnSpc>
                <a:spcPct val="160000"/>
              </a:lnSpc>
            </a:pPr>
            <a:r>
              <a:rPr lang="en-US" dirty="0"/>
              <a:t>Unit shall assess duty liability arising out of exit and submit details of such assessment to Customs authorities.</a:t>
            </a:r>
          </a:p>
          <a:p>
            <a:pPr algn="just">
              <a:lnSpc>
                <a:spcPct val="160000"/>
              </a:lnSpc>
            </a:pPr>
            <a:r>
              <a:rPr lang="en-US" dirty="0"/>
              <a:t> Customs authorities shall confirm duty liabilities on priority basis, subject to the condition that the unit has achieved positive NFE, taking into consideration the depreciation allowed.</a:t>
            </a:r>
          </a:p>
          <a:p>
            <a:pPr algn="just">
              <a:lnSpc>
                <a:spcPct val="160000"/>
              </a:lnSpc>
            </a:pPr>
            <a:r>
              <a:rPr lang="en-US" dirty="0"/>
              <a:t> After payment of duty and clearance of all dues, unit shall obtain “No Dues Certificate” from Customs authorities. </a:t>
            </a:r>
          </a:p>
          <a:p>
            <a:pPr algn="just">
              <a:lnSpc>
                <a:spcPct val="160000"/>
              </a:lnSpc>
            </a:pPr>
            <a:r>
              <a:rPr lang="en-US" dirty="0"/>
              <a:t>On the basis of “No Dues Certificate” so issued by the Customs authorities, unit shall apply to DC for final exit. In case there is no proceeding pending under FT (D&amp;R) Act, as amended, DC shall issue final exit order within a period of 7 working days</a:t>
            </a:r>
            <a:endParaRPr lang="en-IN" dirty="0"/>
          </a:p>
        </p:txBody>
      </p:sp>
    </p:spTree>
    <p:extLst>
      <p:ext uri="{BB962C8B-B14F-4D97-AF65-F5344CB8AC3E}">
        <p14:creationId xmlns:p14="http://schemas.microsoft.com/office/powerpoint/2010/main" val="3342001747"/>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76D30-95F8-D22D-DCFF-93F39BB8B171}"/>
              </a:ext>
            </a:extLst>
          </p:cNvPr>
          <p:cNvSpPr>
            <a:spLocks noGrp="1"/>
          </p:cNvSpPr>
          <p:nvPr>
            <p:ph type="title"/>
          </p:nvPr>
        </p:nvSpPr>
        <p:spPr/>
        <p:txBody>
          <a:bodyPr>
            <a:normAutofit fontScale="90000"/>
          </a:bodyPr>
          <a:lstStyle/>
          <a:p>
            <a:r>
              <a:rPr lang="en-US" dirty="0"/>
              <a:t>: What are the conditions including export criteria to be met for EOUs?</a:t>
            </a:r>
            <a:endParaRPr lang="en-IN" dirty="0"/>
          </a:p>
        </p:txBody>
      </p:sp>
      <p:sp>
        <p:nvSpPr>
          <p:cNvPr id="3" name="Content Placeholder 2">
            <a:extLst>
              <a:ext uri="{FF2B5EF4-FFF2-40B4-BE49-F238E27FC236}">
                <a16:creationId xmlns:a16="http://schemas.microsoft.com/office/drawing/2014/main" id="{7B27AA0C-77FB-5649-A4A1-FEAEBDD42B54}"/>
              </a:ext>
            </a:extLst>
          </p:cNvPr>
          <p:cNvSpPr>
            <a:spLocks noGrp="1"/>
          </p:cNvSpPr>
          <p:nvPr>
            <p:ph idx="1"/>
          </p:nvPr>
        </p:nvSpPr>
        <p:spPr/>
        <p:txBody>
          <a:bodyPr>
            <a:normAutofit fontScale="92500" lnSpcReduction="20000"/>
          </a:bodyPr>
          <a:lstStyle/>
          <a:p>
            <a:pPr algn="just">
              <a:lnSpc>
                <a:spcPct val="160000"/>
              </a:lnSpc>
            </a:pPr>
            <a:r>
              <a:rPr lang="en-US" dirty="0"/>
              <a:t>An EOU shall execute a Legal Undertaking (LUT) with the DC. </a:t>
            </a:r>
          </a:p>
          <a:p>
            <a:pPr algn="just">
              <a:lnSpc>
                <a:spcPct val="160000"/>
              </a:lnSpc>
            </a:pPr>
            <a:r>
              <a:rPr lang="en-US" dirty="0"/>
              <a:t>It has to account for the </a:t>
            </a:r>
            <a:r>
              <a:rPr lang="en-US" dirty="0" err="1"/>
              <a:t>utilisation</a:t>
            </a:r>
            <a:r>
              <a:rPr lang="en-US" dirty="0"/>
              <a:t> of inputs as per the Standard Input Output Norms (SION).</a:t>
            </a:r>
          </a:p>
          <a:p>
            <a:pPr algn="just">
              <a:lnSpc>
                <a:spcPct val="160000"/>
              </a:lnSpc>
            </a:pPr>
            <a:r>
              <a:rPr lang="en-US" dirty="0"/>
              <a:t> However, where there is no SION, the norms for waste, scrap and remnants would be 2%.</a:t>
            </a:r>
          </a:p>
          <a:p>
            <a:pPr algn="just">
              <a:lnSpc>
                <a:spcPct val="160000"/>
              </a:lnSpc>
            </a:pPr>
            <a:r>
              <a:rPr lang="en-US" dirty="0"/>
              <a:t> The export proceeds have to be realized within nine months It has to ensure a positive Net Foreign Exchange (NFE) which is computed as per the following formula. </a:t>
            </a:r>
            <a:endParaRPr lang="en-IN" dirty="0"/>
          </a:p>
        </p:txBody>
      </p:sp>
    </p:spTree>
    <p:extLst>
      <p:ext uri="{BB962C8B-B14F-4D97-AF65-F5344CB8AC3E}">
        <p14:creationId xmlns:p14="http://schemas.microsoft.com/office/powerpoint/2010/main" val="3887818485"/>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A5275-8B64-E00F-7C0D-6B29320F720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F06E3AD-2C66-F186-84AF-F9FED765B883}"/>
              </a:ext>
            </a:extLst>
          </p:cNvPr>
          <p:cNvSpPr>
            <a:spLocks noGrp="1"/>
          </p:cNvSpPr>
          <p:nvPr>
            <p:ph idx="1"/>
          </p:nvPr>
        </p:nvSpPr>
        <p:spPr>
          <a:xfrm>
            <a:off x="609600" y="1935480"/>
            <a:ext cx="10972800" cy="4719320"/>
          </a:xfrm>
        </p:spPr>
        <p:txBody>
          <a:bodyPr>
            <a:normAutofit fontScale="77500" lnSpcReduction="20000"/>
          </a:bodyPr>
          <a:lstStyle/>
          <a:p>
            <a:pPr algn="just">
              <a:lnSpc>
                <a:spcPct val="160000"/>
              </a:lnSpc>
            </a:pPr>
            <a:r>
              <a:rPr lang="en-US" dirty="0"/>
              <a:t>NFE = (A-B) where </a:t>
            </a:r>
          </a:p>
          <a:p>
            <a:pPr algn="just">
              <a:lnSpc>
                <a:spcPct val="160000"/>
              </a:lnSpc>
            </a:pPr>
            <a:r>
              <a:rPr lang="en-US" dirty="0"/>
              <a:t>A is the sum of physical exports in free foreign exchange and deemed exports (as per para 6.09 of FTP) </a:t>
            </a:r>
          </a:p>
          <a:p>
            <a:pPr algn="just">
              <a:lnSpc>
                <a:spcPct val="160000"/>
              </a:lnSpc>
            </a:pPr>
            <a:r>
              <a:rPr lang="en-US" dirty="0"/>
              <a:t>B is the sum of the imported and domestic procured raw materials and consumables along with the </a:t>
            </a:r>
            <a:r>
              <a:rPr lang="en-US" dirty="0" err="1"/>
              <a:t>amortised</a:t>
            </a:r>
            <a:r>
              <a:rPr lang="en-US" dirty="0"/>
              <a:t> value (10% per year over a 10-year period) of the capital goods and foreign technical know-how fees </a:t>
            </a:r>
          </a:p>
          <a:p>
            <a:pPr algn="just">
              <a:lnSpc>
                <a:spcPct val="160000"/>
              </a:lnSpc>
            </a:pPr>
            <a:r>
              <a:rPr lang="en-US" dirty="0"/>
              <a:t>The failure to ensure positive NFE or to abide by any of the terms and conditions of </a:t>
            </a:r>
            <a:r>
              <a:rPr lang="en-US" dirty="0" err="1"/>
              <a:t>LoP</a:t>
            </a:r>
            <a:r>
              <a:rPr lang="en-US" dirty="0"/>
              <a:t>/ Industrial </a:t>
            </a:r>
            <a:r>
              <a:rPr lang="en-US" dirty="0" err="1"/>
              <a:t>Licence</a:t>
            </a:r>
            <a:r>
              <a:rPr lang="en-US" dirty="0"/>
              <a:t> (IL) / LUT shall render the unit liable to penal action under provisions of the FT (D&amp;R) Act, as amended, and Rules and Orders made there under, without prejudice to action under any other law / rules and cancellation or revocation of </a:t>
            </a:r>
            <a:r>
              <a:rPr lang="en-US" dirty="0" err="1"/>
              <a:t>LoP</a:t>
            </a:r>
            <a:r>
              <a:rPr lang="en-US" dirty="0"/>
              <a:t>.</a:t>
            </a:r>
            <a:endParaRPr lang="en-IN" dirty="0"/>
          </a:p>
        </p:txBody>
      </p:sp>
    </p:spTree>
    <p:extLst>
      <p:ext uri="{BB962C8B-B14F-4D97-AF65-F5344CB8AC3E}">
        <p14:creationId xmlns:p14="http://schemas.microsoft.com/office/powerpoint/2010/main" val="3826237371"/>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82C8E-2227-9445-070F-9132D2676AD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7B5243A-507D-3B7B-2963-D6D521C268F7}"/>
              </a:ext>
            </a:extLst>
          </p:cNvPr>
          <p:cNvSpPr>
            <a:spLocks noGrp="1"/>
          </p:cNvSpPr>
          <p:nvPr>
            <p:ph idx="1"/>
          </p:nvPr>
        </p:nvSpPr>
        <p:spPr/>
        <p:txBody>
          <a:bodyPr>
            <a:normAutofit fontScale="85000" lnSpcReduction="10000"/>
          </a:bodyPr>
          <a:lstStyle/>
          <a:p>
            <a:pPr algn="just">
              <a:lnSpc>
                <a:spcPct val="150000"/>
              </a:lnSpc>
            </a:pPr>
            <a:r>
              <a:rPr lang="en-US" dirty="0"/>
              <a:t>(e) Scrap / waste / remnants arising out of production process or in connection therewith may be sold in DTA, as per SION notified under Duty Exemption Scheme, on payment of applicable duties and/ or taxes and compensation </a:t>
            </a:r>
            <a:r>
              <a:rPr lang="en-US" dirty="0" err="1"/>
              <a:t>cess</a:t>
            </a:r>
            <a:r>
              <a:rPr lang="en-US" dirty="0"/>
              <a:t>. Such sales of scrap / waste / remnants shall not be subject to achievement of positive NFE. </a:t>
            </a:r>
          </a:p>
          <a:p>
            <a:pPr algn="just">
              <a:lnSpc>
                <a:spcPct val="150000"/>
              </a:lnSpc>
            </a:pPr>
            <a:r>
              <a:rPr lang="en-US" dirty="0"/>
              <a:t>In respect of items not covered by norms, DC may fix ad- hoc norms for a period of six months and within these period, norms should be fixed by Norms Committee. </a:t>
            </a:r>
          </a:p>
          <a:p>
            <a:pPr algn="just">
              <a:lnSpc>
                <a:spcPct val="150000"/>
              </a:lnSpc>
            </a:pPr>
            <a:r>
              <a:rPr lang="en-US" dirty="0"/>
              <a:t>Ad-hoc norms will continue till such time norms are fixed by Norms Committee. Scrap / waste / remnants may also be exported.</a:t>
            </a:r>
            <a:endParaRPr lang="en-IN" dirty="0"/>
          </a:p>
          <a:p>
            <a:pPr algn="just">
              <a:lnSpc>
                <a:spcPct val="150000"/>
              </a:lnSpc>
            </a:pPr>
            <a:endParaRPr lang="en-IN" dirty="0"/>
          </a:p>
        </p:txBody>
      </p:sp>
    </p:spTree>
    <p:extLst>
      <p:ext uri="{BB962C8B-B14F-4D97-AF65-F5344CB8AC3E}">
        <p14:creationId xmlns:p14="http://schemas.microsoft.com/office/powerpoint/2010/main" val="809351933"/>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3549B-96D4-6EDF-AE2A-A4771DB8B41E}"/>
              </a:ext>
            </a:extLst>
          </p:cNvPr>
          <p:cNvSpPr>
            <a:spLocks noGrp="1"/>
          </p:cNvSpPr>
          <p:nvPr>
            <p:ph type="title"/>
          </p:nvPr>
        </p:nvSpPr>
        <p:spPr>
          <a:xfrm>
            <a:off x="609600" y="704088"/>
            <a:ext cx="11074400" cy="4416552"/>
          </a:xfrm>
        </p:spPr>
        <p:txBody>
          <a:bodyPr>
            <a:normAutofit/>
          </a:bodyPr>
          <a:lstStyle/>
          <a:p>
            <a:r>
              <a:rPr lang="en-IN" sz="5400" b="1" dirty="0"/>
              <a:t>MANUFACTURING UNDER BONDED WAREHOUSE</a:t>
            </a:r>
            <a:br>
              <a:rPr lang="en-IN" sz="5400" b="1" dirty="0"/>
            </a:br>
            <a:endParaRPr lang="en-IN" dirty="0"/>
          </a:p>
        </p:txBody>
      </p:sp>
    </p:spTree>
    <p:extLst>
      <p:ext uri="{BB962C8B-B14F-4D97-AF65-F5344CB8AC3E}">
        <p14:creationId xmlns:p14="http://schemas.microsoft.com/office/powerpoint/2010/main" val="376079532"/>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5E931-2DB0-312E-2004-3B14AB5A7E13}"/>
              </a:ext>
            </a:extLst>
          </p:cNvPr>
          <p:cNvSpPr>
            <a:spLocks noGrp="1"/>
          </p:cNvSpPr>
          <p:nvPr>
            <p:ph type="title"/>
          </p:nvPr>
        </p:nvSpPr>
        <p:spPr/>
        <p:txBody>
          <a:bodyPr/>
          <a:lstStyle/>
          <a:p>
            <a:r>
              <a:rPr lang="en-IN" dirty="0"/>
              <a:t>Customs bonded warehouse -General</a:t>
            </a:r>
          </a:p>
        </p:txBody>
      </p:sp>
      <p:sp>
        <p:nvSpPr>
          <p:cNvPr id="3" name="Content Placeholder 2">
            <a:extLst>
              <a:ext uri="{FF2B5EF4-FFF2-40B4-BE49-F238E27FC236}">
                <a16:creationId xmlns:a16="http://schemas.microsoft.com/office/drawing/2014/main" id="{8C449356-E747-459C-4643-CC9C1B8FF359}"/>
              </a:ext>
            </a:extLst>
          </p:cNvPr>
          <p:cNvSpPr>
            <a:spLocks noGrp="1"/>
          </p:cNvSpPr>
          <p:nvPr>
            <p:ph idx="1"/>
          </p:nvPr>
        </p:nvSpPr>
        <p:spPr/>
        <p:txBody>
          <a:bodyPr>
            <a:normAutofit fontScale="85000" lnSpcReduction="10000"/>
          </a:bodyPr>
          <a:lstStyle/>
          <a:p>
            <a:pPr algn="just">
              <a:lnSpc>
                <a:spcPct val="150000"/>
              </a:lnSpc>
            </a:pPr>
            <a:r>
              <a:rPr lang="en-US" b="0" i="0" dirty="0">
                <a:solidFill>
                  <a:srgbClr val="5B7D9A"/>
                </a:solidFill>
                <a:effectLst/>
                <a:latin typeface="Karla" panose="020F0502020204030204" pitchFamily="2" charset="0"/>
              </a:rPr>
              <a:t>This is a warehouse that is authorized by the Indian customs to operate the warehousing under 58 and 59 of Act 1962.</a:t>
            </a:r>
          </a:p>
          <a:p>
            <a:pPr algn="just">
              <a:lnSpc>
                <a:spcPct val="150000"/>
              </a:lnSpc>
            </a:pPr>
            <a:r>
              <a:rPr lang="en-US" b="0" i="0" dirty="0">
                <a:solidFill>
                  <a:srgbClr val="5B7D9A"/>
                </a:solidFill>
                <a:effectLst/>
                <a:latin typeface="Karla" panose="020F0502020204030204" pitchFamily="2" charset="0"/>
              </a:rPr>
              <a:t> The act permits the handling, storage, or assembly of dutiable goods without being subject to duty. </a:t>
            </a:r>
          </a:p>
          <a:p>
            <a:pPr algn="just">
              <a:lnSpc>
                <a:spcPct val="150000"/>
              </a:lnSpc>
            </a:pPr>
            <a:r>
              <a:rPr lang="en-US" b="0" i="0" dirty="0">
                <a:solidFill>
                  <a:srgbClr val="5B7D9A"/>
                </a:solidFill>
                <a:effectLst/>
                <a:latin typeface="Karla" panose="020F0502020204030204" pitchFamily="2" charset="0"/>
              </a:rPr>
              <a:t>It may be managed by the state or by a private company. Using this concept of “bonded warehousing,” importers would store cargo and release part of the cargo at a later point, thereby deferring duty payments to Customs and also releasing the international (ISO) container in which the cargo was stored.</a:t>
            </a:r>
            <a:endParaRPr lang="en-IN" dirty="0"/>
          </a:p>
        </p:txBody>
      </p:sp>
    </p:spTree>
    <p:extLst>
      <p:ext uri="{BB962C8B-B14F-4D97-AF65-F5344CB8AC3E}">
        <p14:creationId xmlns:p14="http://schemas.microsoft.com/office/powerpoint/2010/main" val="353241515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C1720-FC8E-D838-1262-032748C84116}"/>
              </a:ext>
            </a:extLst>
          </p:cNvPr>
          <p:cNvSpPr>
            <a:spLocks noGrp="1"/>
          </p:cNvSpPr>
          <p:nvPr>
            <p:ph type="title"/>
          </p:nvPr>
        </p:nvSpPr>
        <p:spPr/>
        <p:txBody>
          <a:bodyPr/>
          <a:lstStyle/>
          <a:p>
            <a:r>
              <a:rPr lang="en-IN" dirty="0"/>
              <a:t>EOU/EHTP/STP/BTP</a:t>
            </a:r>
          </a:p>
        </p:txBody>
      </p:sp>
      <p:sp>
        <p:nvSpPr>
          <p:cNvPr id="3" name="Content Placeholder 2">
            <a:extLst>
              <a:ext uri="{FF2B5EF4-FFF2-40B4-BE49-F238E27FC236}">
                <a16:creationId xmlns:a16="http://schemas.microsoft.com/office/drawing/2014/main" id="{B033A29D-47BB-B7A1-1FB6-70D5ACC870B7}"/>
              </a:ext>
            </a:extLst>
          </p:cNvPr>
          <p:cNvSpPr>
            <a:spLocks noGrp="1"/>
          </p:cNvSpPr>
          <p:nvPr>
            <p:ph idx="1"/>
          </p:nvPr>
        </p:nvSpPr>
        <p:spPr/>
        <p:txBody>
          <a:bodyPr>
            <a:normAutofit lnSpcReduction="10000"/>
          </a:bodyPr>
          <a:lstStyle/>
          <a:p>
            <a:pPr algn="just">
              <a:lnSpc>
                <a:spcPct val="150000"/>
              </a:lnSpc>
            </a:pPr>
            <a:r>
              <a:rPr lang="en-IN" dirty="0">
                <a:latin typeface="+mj-lt"/>
              </a:rPr>
              <a:t>EOU/EHTP/STP/BTP are covered under Chapter 6 of Foreign Trade Policy</a:t>
            </a:r>
          </a:p>
          <a:p>
            <a:pPr algn="just">
              <a:lnSpc>
                <a:spcPct val="150000"/>
              </a:lnSpc>
            </a:pPr>
            <a:r>
              <a:rPr lang="en-US" b="0" i="0" dirty="0">
                <a:solidFill>
                  <a:srgbClr val="696F6F"/>
                </a:solidFill>
                <a:effectLst/>
                <a:latin typeface="+mj-lt"/>
              </a:rPr>
              <a:t>The Export Oriented Units (EOU) scheme was introduced to boost exports, increase foreign earnings and created employment in India.</a:t>
            </a:r>
          </a:p>
          <a:p>
            <a:pPr algn="just">
              <a:lnSpc>
                <a:spcPct val="150000"/>
              </a:lnSpc>
            </a:pPr>
            <a:r>
              <a:rPr lang="en-US" b="0" i="0" dirty="0">
                <a:solidFill>
                  <a:srgbClr val="696F6F"/>
                </a:solidFill>
                <a:effectLst/>
                <a:latin typeface="+mj-lt"/>
              </a:rPr>
              <a:t> The EOU scheme is complementary to the scheme for Free Trade Zone, Export Processing Zone. </a:t>
            </a:r>
          </a:p>
          <a:p>
            <a:pPr algn="just">
              <a:lnSpc>
                <a:spcPct val="150000"/>
              </a:lnSpc>
            </a:pPr>
            <a:r>
              <a:rPr lang="en-US" b="0" i="0" dirty="0">
                <a:solidFill>
                  <a:srgbClr val="696F6F"/>
                </a:solidFill>
                <a:effectLst/>
                <a:latin typeface="+mj-lt"/>
              </a:rPr>
              <a:t>Units that are undertaking to export their entire production of goods are allowed to set up as an EOU.</a:t>
            </a:r>
            <a:endParaRPr lang="en-IN" dirty="0">
              <a:latin typeface="+mj-lt"/>
            </a:endParaRPr>
          </a:p>
          <a:p>
            <a:pPr algn="just">
              <a:lnSpc>
                <a:spcPct val="150000"/>
              </a:lnSpc>
            </a:pPr>
            <a:endParaRPr lang="en-IN" dirty="0"/>
          </a:p>
        </p:txBody>
      </p:sp>
    </p:spTree>
    <p:extLst>
      <p:ext uri="{BB962C8B-B14F-4D97-AF65-F5344CB8AC3E}">
        <p14:creationId xmlns:p14="http://schemas.microsoft.com/office/powerpoint/2010/main" val="3206044731"/>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C0278-F021-6F8A-5E8F-9A6305A2099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1400CCA-79DF-820E-1A48-6E20B6B799E9}"/>
              </a:ext>
            </a:extLst>
          </p:cNvPr>
          <p:cNvSpPr>
            <a:spLocks noGrp="1"/>
          </p:cNvSpPr>
          <p:nvPr>
            <p:ph idx="1"/>
          </p:nvPr>
        </p:nvSpPr>
        <p:spPr/>
        <p:txBody>
          <a:bodyPr>
            <a:normAutofit fontScale="92500"/>
          </a:bodyPr>
          <a:lstStyle/>
          <a:p>
            <a:pPr algn="just">
              <a:lnSpc>
                <a:spcPct val="150000"/>
              </a:lnSpc>
            </a:pPr>
            <a:r>
              <a:rPr lang="en-US" b="0" i="0" dirty="0">
                <a:solidFill>
                  <a:srgbClr val="5B7D9A"/>
                </a:solidFill>
                <a:effectLst/>
                <a:latin typeface="Karla" pitchFamily="2" charset="0"/>
              </a:rPr>
              <a:t>While the goods remain in the bonded warehouse, they may be cleaned, sorted, repackaged, or otherwise changed by processes that do not amount to manufacturing, under the supervision of the customs authority. </a:t>
            </a:r>
          </a:p>
          <a:p>
            <a:pPr algn="just">
              <a:lnSpc>
                <a:spcPct val="150000"/>
              </a:lnSpc>
            </a:pPr>
            <a:r>
              <a:rPr lang="en-US" b="0" i="0" dirty="0">
                <a:solidFill>
                  <a:srgbClr val="5B7D9A"/>
                </a:solidFill>
                <a:effectLst/>
                <a:latin typeface="Karla" pitchFamily="2" charset="0"/>
              </a:rPr>
              <a:t>In the wake of warehousing, the goods can be either exported to another bond (EOU, etc.) without paying duty or consumed at no duty with payment of the appropriate rate for the goods in their renewed condition at the time of withdrawal.</a:t>
            </a:r>
            <a:endParaRPr lang="en-IN" dirty="0"/>
          </a:p>
        </p:txBody>
      </p:sp>
    </p:spTree>
    <p:extLst>
      <p:ext uri="{BB962C8B-B14F-4D97-AF65-F5344CB8AC3E}">
        <p14:creationId xmlns:p14="http://schemas.microsoft.com/office/powerpoint/2010/main" val="2467646272"/>
      </p:ext>
    </p:extLst>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F8107-8398-2EA4-66B4-2D4F88245BF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593A27E-B7B8-ED65-C026-68CF7723719C}"/>
              </a:ext>
            </a:extLst>
          </p:cNvPr>
          <p:cNvSpPr>
            <a:spLocks noGrp="1"/>
          </p:cNvSpPr>
          <p:nvPr>
            <p:ph idx="1"/>
          </p:nvPr>
        </p:nvSpPr>
        <p:spPr/>
        <p:txBody>
          <a:bodyPr/>
          <a:lstStyle/>
          <a:p>
            <a:pPr algn="just">
              <a:lnSpc>
                <a:spcPct val="150000"/>
              </a:lnSpc>
            </a:pPr>
            <a:r>
              <a:rPr lang="en-US" b="0" i="0" dirty="0">
                <a:solidFill>
                  <a:srgbClr val="5B7D9A"/>
                </a:solidFill>
                <a:effectLst/>
                <a:latin typeface="Karla" pitchFamily="2" charset="0"/>
              </a:rPr>
              <a:t>Bonded warehousing offers importers a triple advantage. </a:t>
            </a:r>
          </a:p>
          <a:p>
            <a:pPr marL="850392" lvl="1" indent="-457200" algn="just">
              <a:lnSpc>
                <a:spcPct val="150000"/>
              </a:lnSpc>
              <a:buFont typeface="+mj-lt"/>
              <a:buAutoNum type="arabicPeriod"/>
            </a:pPr>
            <a:r>
              <a:rPr lang="en-US" b="0" i="0" dirty="0">
                <a:solidFill>
                  <a:srgbClr val="5B7D9A"/>
                </a:solidFill>
                <a:effectLst/>
                <a:latin typeface="Karla" pitchFamily="2" charset="0"/>
              </a:rPr>
              <a:t>On one hand, it allows deferral of the payment of duties, and </a:t>
            </a:r>
          </a:p>
          <a:p>
            <a:pPr marL="850392" lvl="1" indent="-457200" algn="just">
              <a:lnSpc>
                <a:spcPct val="150000"/>
              </a:lnSpc>
              <a:buFont typeface="+mj-lt"/>
              <a:buAutoNum type="arabicPeriod"/>
            </a:pPr>
            <a:r>
              <a:rPr lang="en-US" b="0" i="0" dirty="0">
                <a:solidFill>
                  <a:srgbClr val="5B7D9A"/>
                </a:solidFill>
                <a:effectLst/>
                <a:latin typeface="Karla" pitchFamily="2" charset="0"/>
              </a:rPr>
              <a:t>at the same time, it allows the shipping container to be returned to the yard, which would otherwise incur detention charges. </a:t>
            </a:r>
          </a:p>
          <a:p>
            <a:pPr marL="850392" lvl="1" indent="-457200" algn="just">
              <a:lnSpc>
                <a:spcPct val="150000"/>
              </a:lnSpc>
              <a:buFont typeface="+mj-lt"/>
              <a:buAutoNum type="arabicPeriod"/>
            </a:pPr>
            <a:r>
              <a:rPr lang="en-US" b="0" i="0" dirty="0">
                <a:solidFill>
                  <a:srgbClr val="5B7D9A"/>
                </a:solidFill>
                <a:effectLst/>
                <a:latin typeface="Karla" pitchFamily="2" charset="0"/>
              </a:rPr>
              <a:t>Likewise, it allows the importer to store cargo in a relatively cheaper warehouse than to hold onto an ISO container lying at the port, which includes the rental of both the container and the port / CFS.</a:t>
            </a:r>
            <a:endParaRPr lang="en-IN" dirty="0"/>
          </a:p>
        </p:txBody>
      </p:sp>
    </p:spTree>
    <p:extLst>
      <p:ext uri="{BB962C8B-B14F-4D97-AF65-F5344CB8AC3E}">
        <p14:creationId xmlns:p14="http://schemas.microsoft.com/office/powerpoint/2010/main" val="2695126595"/>
      </p:ext>
    </p:extLst>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A939F-9414-E5FF-C963-F41ED1B59727}"/>
              </a:ext>
            </a:extLst>
          </p:cNvPr>
          <p:cNvSpPr>
            <a:spLocks noGrp="1"/>
          </p:cNvSpPr>
          <p:nvPr>
            <p:ph type="title"/>
          </p:nvPr>
        </p:nvSpPr>
        <p:spPr>
          <a:xfrm>
            <a:off x="609600" y="704088"/>
            <a:ext cx="10972800" cy="799592"/>
          </a:xfrm>
        </p:spPr>
        <p:txBody>
          <a:bodyPr>
            <a:normAutofit fontScale="90000"/>
          </a:bodyPr>
          <a:lstStyle/>
          <a:p>
            <a:br>
              <a:rPr lang="en-US" b="0" dirty="0">
                <a:effectLst/>
              </a:rPr>
            </a:br>
            <a:r>
              <a:rPr lang="en-US" b="0" dirty="0" err="1">
                <a:effectLst/>
              </a:rPr>
              <a:t>Process</a:t>
            </a:r>
            <a:endParaRPr lang="en-IN" dirty="0"/>
          </a:p>
        </p:txBody>
      </p:sp>
      <p:sp>
        <p:nvSpPr>
          <p:cNvPr id="3" name="Content Placeholder 2">
            <a:extLst>
              <a:ext uri="{FF2B5EF4-FFF2-40B4-BE49-F238E27FC236}">
                <a16:creationId xmlns:a16="http://schemas.microsoft.com/office/drawing/2014/main" id="{457877F5-E8BA-9C04-CFFF-3FA43EA448A3}"/>
              </a:ext>
            </a:extLst>
          </p:cNvPr>
          <p:cNvSpPr>
            <a:spLocks noGrp="1"/>
          </p:cNvSpPr>
          <p:nvPr>
            <p:ph idx="1"/>
          </p:nvPr>
        </p:nvSpPr>
        <p:spPr>
          <a:xfrm>
            <a:off x="609600" y="1503680"/>
            <a:ext cx="10972800" cy="5191760"/>
          </a:xfrm>
        </p:spPr>
        <p:txBody>
          <a:bodyPr>
            <a:normAutofit fontScale="70000" lnSpcReduction="20000"/>
          </a:bodyPr>
          <a:lstStyle/>
          <a:p>
            <a:pPr algn="ctr"/>
            <a:r>
              <a:rPr lang="en-US" b="1" i="0" dirty="0">
                <a:solidFill>
                  <a:srgbClr val="001D67"/>
                </a:solidFill>
                <a:effectLst/>
                <a:latin typeface="Montserrat" panose="00000500000000000000" pitchFamily="2" charset="0"/>
              </a:rPr>
              <a:t>Process After Filling The Warehouse Bill of Entry &amp; Until Ex-bonding</a:t>
            </a:r>
          </a:p>
          <a:p>
            <a:pPr algn="just">
              <a:lnSpc>
                <a:spcPct val="170000"/>
              </a:lnSpc>
              <a:buFont typeface="Arial" panose="020B0604020202020204" pitchFamily="34" charset="0"/>
              <a:buChar char="•"/>
            </a:pPr>
            <a:r>
              <a:rPr lang="en-US" b="1" i="0" dirty="0">
                <a:solidFill>
                  <a:srgbClr val="5B7D9A"/>
                </a:solidFill>
                <a:effectLst/>
                <a:latin typeface="Karla" pitchFamily="2" charset="0"/>
              </a:rPr>
              <a:t>BOE for Bonding </a:t>
            </a:r>
            <a:r>
              <a:rPr lang="en-US" b="0" i="0" dirty="0">
                <a:solidFill>
                  <a:srgbClr val="5B7D9A"/>
                </a:solidFill>
                <a:effectLst/>
                <a:latin typeface="Karla" pitchFamily="2" charset="0"/>
              </a:rPr>
              <a:t>If the importer does not wish to customs clear the shipment immediately and would like the shipment to be warehoused at the Customs Bonded Warehouse. </a:t>
            </a:r>
          </a:p>
          <a:p>
            <a:pPr algn="just">
              <a:lnSpc>
                <a:spcPct val="170000"/>
              </a:lnSpc>
              <a:buFont typeface="Arial" panose="020B0604020202020204" pitchFamily="34" charset="0"/>
              <a:buChar char="•"/>
            </a:pPr>
            <a:r>
              <a:rPr lang="en-US" b="0" i="0" dirty="0">
                <a:solidFill>
                  <a:srgbClr val="5B7D9A"/>
                </a:solidFill>
                <a:effectLst/>
                <a:latin typeface="Karla" pitchFamily="2" charset="0"/>
              </a:rPr>
              <a:t>Afterward, the Bill of Entry for Bonding is submitted, so that the customs department can permit the transfer of import shipment to be warehoused at the customs-bonded warehouse without having to pay customs duties. </a:t>
            </a:r>
          </a:p>
          <a:p>
            <a:pPr algn="just">
              <a:lnSpc>
                <a:spcPct val="170000"/>
              </a:lnSpc>
              <a:buFont typeface="Arial" panose="020B0604020202020204" pitchFamily="34" charset="0"/>
              <a:buChar char="•"/>
            </a:pPr>
            <a:r>
              <a:rPr lang="en-US" b="0" i="0" dirty="0">
                <a:solidFill>
                  <a:srgbClr val="5B7D9A"/>
                </a:solidFill>
                <a:effectLst/>
                <a:latin typeface="Karla" pitchFamily="2" charset="0"/>
              </a:rPr>
              <a:t>The importer is required to execute a bond and postpone clearance to a later date. </a:t>
            </a:r>
          </a:p>
          <a:p>
            <a:pPr algn="just">
              <a:lnSpc>
                <a:spcPct val="170000"/>
              </a:lnSpc>
              <a:buFont typeface="Arial" panose="020B0604020202020204" pitchFamily="34" charset="0"/>
              <a:buChar char="•"/>
            </a:pPr>
            <a:r>
              <a:rPr lang="en-US" b="0" i="0" dirty="0">
                <a:solidFill>
                  <a:srgbClr val="5B7D9A"/>
                </a:solidFill>
                <a:effectLst/>
                <a:latin typeface="Karla" pitchFamily="2" charset="0"/>
              </a:rPr>
              <a:t>By filing a yellow-colored BOE for bonding, the importer is able to defer the payment of duty until he needs to clear the consignment.</a:t>
            </a:r>
          </a:p>
          <a:p>
            <a:pPr algn="just">
              <a:lnSpc>
                <a:spcPct val="170000"/>
              </a:lnSpc>
              <a:buFont typeface="Arial" panose="020B0604020202020204" pitchFamily="34" charset="0"/>
              <a:buChar char="•"/>
            </a:pPr>
            <a:r>
              <a:rPr lang="en-US" b="0" i="0" dirty="0">
                <a:solidFill>
                  <a:srgbClr val="5B7D9A"/>
                </a:solidFill>
                <a:effectLst/>
                <a:latin typeface="Karla" pitchFamily="2" charset="0"/>
              </a:rPr>
              <a:t>The customs assess the consignment and determine the duty payable, and the importer executes a bond for the required value but does not need to pay the actual customs duty.</a:t>
            </a:r>
          </a:p>
        </p:txBody>
      </p:sp>
    </p:spTree>
    <p:extLst>
      <p:ext uri="{BB962C8B-B14F-4D97-AF65-F5344CB8AC3E}">
        <p14:creationId xmlns:p14="http://schemas.microsoft.com/office/powerpoint/2010/main" val="1180210181"/>
      </p:ext>
    </p:extLst>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E7A5C-8818-9B45-D7AE-2263FFD765E7}"/>
              </a:ext>
            </a:extLst>
          </p:cNvPr>
          <p:cNvSpPr>
            <a:spLocks noGrp="1"/>
          </p:cNvSpPr>
          <p:nvPr>
            <p:ph type="title"/>
          </p:nvPr>
        </p:nvSpPr>
        <p:spPr>
          <a:xfrm>
            <a:off x="609600" y="704088"/>
            <a:ext cx="10972800" cy="63703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A377593F-8C14-16BE-E1B7-772696233378}"/>
              </a:ext>
            </a:extLst>
          </p:cNvPr>
          <p:cNvSpPr>
            <a:spLocks noGrp="1"/>
          </p:cNvSpPr>
          <p:nvPr>
            <p:ph idx="1"/>
          </p:nvPr>
        </p:nvSpPr>
        <p:spPr>
          <a:xfrm>
            <a:off x="609600" y="1544320"/>
            <a:ext cx="10972800" cy="4927600"/>
          </a:xfrm>
        </p:spPr>
        <p:txBody>
          <a:bodyPr>
            <a:normAutofit fontScale="62500" lnSpcReduction="20000"/>
          </a:bodyPr>
          <a:lstStyle/>
          <a:p>
            <a:pPr algn="just">
              <a:lnSpc>
                <a:spcPct val="170000"/>
              </a:lnSpc>
              <a:buFont typeface="Arial" panose="020B0604020202020204" pitchFamily="34" charset="0"/>
              <a:buChar char="•"/>
            </a:pPr>
            <a:r>
              <a:rPr lang="en-US" b="1" i="0" dirty="0">
                <a:solidFill>
                  <a:srgbClr val="5B7D9A"/>
                </a:solidFill>
                <a:effectLst/>
                <a:latin typeface="+mj-lt"/>
              </a:rPr>
              <a:t>Ex-Bond Bill of Entry </a:t>
            </a:r>
          </a:p>
          <a:p>
            <a:pPr algn="just">
              <a:lnSpc>
                <a:spcPct val="170000"/>
              </a:lnSpc>
              <a:buFont typeface="Arial" panose="020B0604020202020204" pitchFamily="34" charset="0"/>
              <a:buChar char="•"/>
            </a:pPr>
            <a:r>
              <a:rPr lang="en-US" b="0" i="0" dirty="0">
                <a:solidFill>
                  <a:srgbClr val="5B7D9A"/>
                </a:solidFill>
                <a:effectLst/>
                <a:latin typeface="+mj-lt"/>
              </a:rPr>
              <a:t>A warehoused importer can clear the goods for domestic consumption by </a:t>
            </a:r>
            <a:r>
              <a:rPr lang="en-US" b="1" i="0" dirty="0">
                <a:solidFill>
                  <a:srgbClr val="5B7D9A"/>
                </a:solidFill>
                <a:effectLst/>
                <a:latin typeface="+mj-lt"/>
              </a:rPr>
              <a:t>filing an ex-bond Bill of Entry and after payment of duties etc.</a:t>
            </a:r>
            <a:r>
              <a:rPr lang="en-US" b="0" i="0" dirty="0">
                <a:solidFill>
                  <a:srgbClr val="5B7D9A"/>
                </a:solidFill>
                <a:effectLst/>
                <a:latin typeface="+mj-lt"/>
              </a:rPr>
              <a:t> in terms of section 68 of the Customs Act.</a:t>
            </a:r>
            <a:endParaRPr lang="en-US" b="1" i="0" dirty="0">
              <a:solidFill>
                <a:srgbClr val="5B7D9A"/>
              </a:solidFill>
              <a:effectLst/>
              <a:latin typeface="+mj-lt"/>
            </a:endParaRPr>
          </a:p>
          <a:p>
            <a:pPr algn="just">
              <a:lnSpc>
                <a:spcPct val="170000"/>
              </a:lnSpc>
              <a:buFont typeface="Arial" panose="020B0604020202020204" pitchFamily="34" charset="0"/>
              <a:buChar char="•"/>
            </a:pPr>
            <a:r>
              <a:rPr lang="en-US" b="0" i="0" dirty="0">
                <a:solidFill>
                  <a:srgbClr val="5B7D9A"/>
                </a:solidFill>
                <a:effectLst/>
                <a:latin typeface="+mj-lt"/>
              </a:rPr>
              <a:t>When imports are not custom cleared immediately on arrival but rather are warehoused in customs-bonded warehouses. </a:t>
            </a:r>
          </a:p>
          <a:p>
            <a:pPr algn="just">
              <a:lnSpc>
                <a:spcPct val="170000"/>
              </a:lnSpc>
              <a:buFont typeface="Arial" panose="020B0604020202020204" pitchFamily="34" charset="0"/>
              <a:buChar char="•"/>
            </a:pPr>
            <a:r>
              <a:rPr lang="en-US" b="0" i="0" dirty="0">
                <a:solidFill>
                  <a:srgbClr val="5B7D9A"/>
                </a:solidFill>
                <a:effectLst/>
                <a:latin typeface="+mj-lt"/>
              </a:rPr>
              <a:t>When the importer files an Ex-Bond Bill of Entry to clear the consignment from the warehouse after payment of duty, he or she can opt to clear it as a whole or in parts.</a:t>
            </a:r>
          </a:p>
          <a:p>
            <a:pPr algn="just">
              <a:lnSpc>
                <a:spcPct val="170000"/>
              </a:lnSpc>
              <a:buFont typeface="Arial" panose="020B0604020202020204" pitchFamily="34" charset="0"/>
              <a:buChar char="•"/>
            </a:pPr>
            <a:r>
              <a:rPr lang="en-US" b="0" i="0" dirty="0">
                <a:solidFill>
                  <a:srgbClr val="5B7D9A"/>
                </a:solidFill>
                <a:effectLst/>
                <a:latin typeface="+mj-lt"/>
              </a:rPr>
              <a:t>The valuation under the Ex-Bond Bill of Entry will take into account the rate of duty prevailing at the time of actual removal of imported goods from the warehouse and not the rate of duty assessed through the Bonding Bill of Entry. </a:t>
            </a:r>
          </a:p>
          <a:p>
            <a:pPr algn="just">
              <a:lnSpc>
                <a:spcPct val="170000"/>
              </a:lnSpc>
              <a:buFont typeface="Arial" panose="020B0604020202020204" pitchFamily="34" charset="0"/>
              <a:buChar char="•"/>
            </a:pPr>
            <a:r>
              <a:rPr lang="en-US" b="0" i="0" dirty="0">
                <a:solidFill>
                  <a:srgbClr val="5B7D9A"/>
                </a:solidFill>
                <a:effectLst/>
                <a:latin typeface="+mj-lt"/>
              </a:rPr>
              <a:t>A revised tariff will prevail if there has been a revision at the time of removal from the bonded warehouse.</a:t>
            </a:r>
          </a:p>
          <a:p>
            <a:pPr algn="just">
              <a:lnSpc>
                <a:spcPct val="170000"/>
              </a:lnSpc>
              <a:buFont typeface="Arial" panose="020B0604020202020204" pitchFamily="34" charset="0"/>
              <a:buChar char="•"/>
            </a:pPr>
            <a:r>
              <a:rPr lang="en-US" b="0" i="0" dirty="0">
                <a:solidFill>
                  <a:srgbClr val="5B7D9A"/>
                </a:solidFill>
                <a:effectLst/>
                <a:latin typeface="+mj-lt"/>
              </a:rPr>
              <a:t>It is also known as the ‘Green Bill’ because of its green color.</a:t>
            </a:r>
          </a:p>
          <a:p>
            <a:pPr marL="0" indent="0" algn="just">
              <a:lnSpc>
                <a:spcPct val="170000"/>
              </a:lnSpc>
              <a:buNone/>
            </a:pPr>
            <a:br>
              <a:rPr lang="en-US" b="0" i="0" dirty="0">
                <a:solidFill>
                  <a:srgbClr val="5B7D9A"/>
                </a:solidFill>
                <a:effectLst/>
                <a:latin typeface="+mj-lt"/>
              </a:rPr>
            </a:br>
            <a:endParaRPr lang="en-IN" dirty="0">
              <a:latin typeface="+mj-lt"/>
            </a:endParaRPr>
          </a:p>
          <a:p>
            <a:endParaRPr lang="en-IN" dirty="0">
              <a:latin typeface="+mj-lt"/>
            </a:endParaRPr>
          </a:p>
        </p:txBody>
      </p:sp>
    </p:spTree>
    <p:extLst>
      <p:ext uri="{BB962C8B-B14F-4D97-AF65-F5344CB8AC3E}">
        <p14:creationId xmlns:p14="http://schemas.microsoft.com/office/powerpoint/2010/main" val="1506932735"/>
      </p:ext>
    </p:extLst>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76DE2-5076-3F72-733F-3CAED85BAEC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C561528-EAA7-4ABA-3BA8-F0DDD8A03A88}"/>
              </a:ext>
            </a:extLst>
          </p:cNvPr>
          <p:cNvSpPr>
            <a:spLocks noGrp="1"/>
          </p:cNvSpPr>
          <p:nvPr>
            <p:ph idx="1"/>
          </p:nvPr>
        </p:nvSpPr>
        <p:spPr/>
        <p:txBody>
          <a:bodyPr/>
          <a:lstStyle/>
          <a:p>
            <a:r>
              <a:rPr lang="en-US" b="0" i="0" dirty="0">
                <a:solidFill>
                  <a:srgbClr val="5B7D9A"/>
                </a:solidFill>
                <a:effectLst/>
                <a:latin typeface="Karla" pitchFamily="2" charset="0"/>
              </a:rPr>
              <a:t>Is it necessary to process goods stored in a customs bonded warehouse for value addition before removing them for re-export or for local consumption?</a:t>
            </a:r>
          </a:p>
          <a:p>
            <a:r>
              <a:rPr lang="en-US" b="0" i="0" dirty="0">
                <a:solidFill>
                  <a:srgbClr val="5B7D9A"/>
                </a:solidFill>
                <a:effectLst/>
                <a:latin typeface="Karla" pitchFamily="2" charset="0"/>
              </a:rPr>
              <a:t>The answer is no. You can re-</a:t>
            </a:r>
            <a:r>
              <a:rPr lang="en-US" b="1" i="0" dirty="0">
                <a:solidFill>
                  <a:srgbClr val="5B7D9A"/>
                </a:solidFill>
                <a:effectLst/>
                <a:latin typeface="Karla" pitchFamily="2" charset="0"/>
              </a:rPr>
              <a:t>export</a:t>
            </a:r>
            <a:r>
              <a:rPr lang="en-US" b="0" i="0" dirty="0">
                <a:solidFill>
                  <a:srgbClr val="5B7D9A"/>
                </a:solidFill>
                <a:effectLst/>
                <a:latin typeface="Karla" pitchFamily="2" charset="0"/>
              </a:rPr>
              <a:t> the warehoused goods under Section 69 of the </a:t>
            </a:r>
            <a:r>
              <a:rPr lang="en-US" b="1" i="0" dirty="0">
                <a:solidFill>
                  <a:srgbClr val="5B7D9A"/>
                </a:solidFill>
                <a:effectLst/>
                <a:latin typeface="Karla" pitchFamily="2" charset="0"/>
              </a:rPr>
              <a:t>Customs</a:t>
            </a:r>
            <a:r>
              <a:rPr lang="en-US" b="0" i="0" dirty="0">
                <a:solidFill>
                  <a:srgbClr val="5B7D9A"/>
                </a:solidFill>
                <a:effectLst/>
                <a:latin typeface="Karla" pitchFamily="2" charset="0"/>
              </a:rPr>
              <a:t> Act, 1962 without any processing</a:t>
            </a:r>
            <a:endParaRPr lang="en-IN" dirty="0"/>
          </a:p>
        </p:txBody>
      </p:sp>
    </p:spTree>
    <p:extLst>
      <p:ext uri="{BB962C8B-B14F-4D97-AF65-F5344CB8AC3E}">
        <p14:creationId xmlns:p14="http://schemas.microsoft.com/office/powerpoint/2010/main" val="261955025"/>
      </p:ext>
    </p:extLst>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29C08-B547-7BDD-391F-BDE578AB0FC3}"/>
              </a:ext>
            </a:extLst>
          </p:cNvPr>
          <p:cNvSpPr>
            <a:spLocks noGrp="1"/>
          </p:cNvSpPr>
          <p:nvPr>
            <p:ph type="title"/>
          </p:nvPr>
        </p:nvSpPr>
        <p:spPr/>
        <p:txBody>
          <a:bodyPr/>
          <a:lstStyle/>
          <a:p>
            <a:r>
              <a:rPr lang="en-IN" dirty="0"/>
              <a:t>Manufacturing in Bonded warehouse</a:t>
            </a:r>
          </a:p>
        </p:txBody>
      </p:sp>
      <p:sp>
        <p:nvSpPr>
          <p:cNvPr id="3" name="Content Placeholder 2">
            <a:extLst>
              <a:ext uri="{FF2B5EF4-FFF2-40B4-BE49-F238E27FC236}">
                <a16:creationId xmlns:a16="http://schemas.microsoft.com/office/drawing/2014/main" id="{EF2A1463-DB70-A241-D251-C69BC15761F8}"/>
              </a:ext>
            </a:extLst>
          </p:cNvPr>
          <p:cNvSpPr>
            <a:spLocks noGrp="1"/>
          </p:cNvSpPr>
          <p:nvPr>
            <p:ph idx="1"/>
          </p:nvPr>
        </p:nvSpPr>
        <p:spPr/>
        <p:txBody>
          <a:bodyPr>
            <a:normAutofit fontScale="85000" lnSpcReduction="10000"/>
          </a:bodyPr>
          <a:lstStyle/>
          <a:p>
            <a:pPr algn="just">
              <a:lnSpc>
                <a:spcPct val="150000"/>
              </a:lnSpc>
            </a:pPr>
            <a:r>
              <a:rPr lang="en-US" dirty="0"/>
              <a:t>The Central Board of Indirect Taxes and Customs (CBIC) have launched a revamped and streamlined program to attract investments into India and </a:t>
            </a:r>
            <a:r>
              <a:rPr lang="en-US" b="1" dirty="0"/>
              <a:t>strengthen Make in India. </a:t>
            </a:r>
          </a:p>
          <a:p>
            <a:pPr algn="just">
              <a:lnSpc>
                <a:spcPct val="150000"/>
              </a:lnSpc>
            </a:pPr>
            <a:r>
              <a:rPr lang="en-US" dirty="0"/>
              <a:t>This program is based upon Section 65 of the Customs Act, 1962, which enables conduct of manufacture and other operations in a Customs bonded warehouse. </a:t>
            </a:r>
          </a:p>
          <a:p>
            <a:pPr algn="just">
              <a:lnSpc>
                <a:spcPct val="150000"/>
              </a:lnSpc>
            </a:pPr>
            <a:r>
              <a:rPr lang="en-US" dirty="0"/>
              <a:t>The program has been introduced vide the </a:t>
            </a:r>
            <a:r>
              <a:rPr lang="en-US" b="1" dirty="0"/>
              <a:t>Manufacture and Other Operations in Warehouse (no. 2) Regulations, 2019</a:t>
            </a:r>
            <a:r>
              <a:rPr lang="en-US" dirty="0"/>
              <a:t>, (hereinafter referred to as MOOWR, 2019) and explained through Circular-34/2019- Customs dated 01st October, 2019. </a:t>
            </a:r>
            <a:endParaRPr lang="en-IN" dirty="0"/>
          </a:p>
        </p:txBody>
      </p:sp>
    </p:spTree>
    <p:extLst>
      <p:ext uri="{BB962C8B-B14F-4D97-AF65-F5344CB8AC3E}">
        <p14:creationId xmlns:p14="http://schemas.microsoft.com/office/powerpoint/2010/main" val="2843244416"/>
      </p:ext>
    </p:extLst>
  </p:cSld>
  <p:clrMapOvr>
    <a:overrideClrMapping bg1="lt1" tx1="dk1" bg2="lt2" tx2="dk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120FF-ECAA-FB2F-6992-C88B10ABA461}"/>
              </a:ext>
            </a:extLst>
          </p:cNvPr>
          <p:cNvSpPr>
            <a:spLocks noGrp="1"/>
          </p:cNvSpPr>
          <p:nvPr>
            <p:ph type="title"/>
          </p:nvPr>
        </p:nvSpPr>
        <p:spPr/>
        <p:txBody>
          <a:bodyPr/>
          <a:lstStyle/>
          <a:p>
            <a:pPr algn="just"/>
            <a:endParaRPr lang="en-IN"/>
          </a:p>
        </p:txBody>
      </p:sp>
      <p:sp>
        <p:nvSpPr>
          <p:cNvPr id="3" name="Content Placeholder 2">
            <a:extLst>
              <a:ext uri="{FF2B5EF4-FFF2-40B4-BE49-F238E27FC236}">
                <a16:creationId xmlns:a16="http://schemas.microsoft.com/office/drawing/2014/main" id="{2439A24B-B1B2-A285-7729-43D10390EE73}"/>
              </a:ext>
            </a:extLst>
          </p:cNvPr>
          <p:cNvSpPr>
            <a:spLocks noGrp="1"/>
          </p:cNvSpPr>
          <p:nvPr>
            <p:ph idx="1"/>
          </p:nvPr>
        </p:nvSpPr>
        <p:spPr/>
        <p:txBody>
          <a:bodyPr>
            <a:normAutofit/>
          </a:bodyPr>
          <a:lstStyle/>
          <a:p>
            <a:pPr algn="just">
              <a:lnSpc>
                <a:spcPct val="150000"/>
              </a:lnSpc>
            </a:pPr>
            <a:r>
              <a:rPr lang="en-US" dirty="0"/>
              <a:t>Under this program a unit can import goods (both inputs and capital goods) under customs duty deferment with no interest liability. </a:t>
            </a:r>
          </a:p>
          <a:p>
            <a:pPr algn="just">
              <a:lnSpc>
                <a:spcPct val="150000"/>
              </a:lnSpc>
            </a:pPr>
            <a:r>
              <a:rPr lang="en-US" dirty="0"/>
              <a:t>There is no investment threshold or export obligation. </a:t>
            </a:r>
          </a:p>
          <a:p>
            <a:pPr algn="just">
              <a:lnSpc>
                <a:spcPct val="150000"/>
              </a:lnSpc>
            </a:pPr>
            <a:r>
              <a:rPr lang="en-US" dirty="0"/>
              <a:t>The duties are fully remitted if the goods resulting from such operations are exported. Import duty is payable only if the resulting goods or imported goods are cleared in the domestic market (ex-bonding).</a:t>
            </a:r>
            <a:endParaRPr lang="en-IN" dirty="0"/>
          </a:p>
        </p:txBody>
      </p:sp>
    </p:spTree>
    <p:extLst>
      <p:ext uri="{BB962C8B-B14F-4D97-AF65-F5344CB8AC3E}">
        <p14:creationId xmlns:p14="http://schemas.microsoft.com/office/powerpoint/2010/main" val="1578697367"/>
      </p:ext>
    </p:extLst>
  </p:cSld>
  <p:clrMapOvr>
    <a:overrideClrMapping bg1="lt1" tx1="dk1" bg2="lt2" tx2="dk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23A08-43C1-20BD-9120-161C40BE77ED}"/>
              </a:ext>
            </a:extLst>
          </p:cNvPr>
          <p:cNvSpPr>
            <a:spLocks noGrp="1"/>
          </p:cNvSpPr>
          <p:nvPr>
            <p:ph type="title"/>
          </p:nvPr>
        </p:nvSpPr>
        <p:spPr/>
        <p:txBody>
          <a:bodyPr/>
          <a:lstStyle/>
          <a:p>
            <a:r>
              <a:rPr lang="en-US" dirty="0"/>
              <a:t>The salient features of the program are</a:t>
            </a:r>
            <a:endParaRPr lang="en-IN" dirty="0"/>
          </a:p>
        </p:txBody>
      </p:sp>
      <p:sp>
        <p:nvSpPr>
          <p:cNvPr id="3" name="Content Placeholder 2">
            <a:extLst>
              <a:ext uri="{FF2B5EF4-FFF2-40B4-BE49-F238E27FC236}">
                <a16:creationId xmlns:a16="http://schemas.microsoft.com/office/drawing/2014/main" id="{B4AFF9D2-8D34-40BB-F13B-389BDCEFDDAE}"/>
              </a:ext>
            </a:extLst>
          </p:cNvPr>
          <p:cNvSpPr>
            <a:spLocks noGrp="1"/>
          </p:cNvSpPr>
          <p:nvPr>
            <p:ph idx="1"/>
          </p:nvPr>
        </p:nvSpPr>
        <p:spPr/>
        <p:txBody>
          <a:bodyPr>
            <a:normAutofit fontScale="92500"/>
          </a:bodyPr>
          <a:lstStyle/>
          <a:p>
            <a:pPr marL="0" indent="0" algn="just">
              <a:buNone/>
            </a:pPr>
            <a:r>
              <a:rPr lang="en-US" dirty="0" err="1"/>
              <a:t>i</a:t>
            </a:r>
            <a:r>
              <a:rPr lang="en-US" dirty="0"/>
              <a:t>. No geographical limitation on where such units can be set up. </a:t>
            </a:r>
          </a:p>
          <a:p>
            <a:pPr marL="0" indent="0" algn="just">
              <a:buNone/>
            </a:pPr>
            <a:r>
              <a:rPr lang="en-US" dirty="0"/>
              <a:t>ii. A single application cum approval form for uniformity of practice with a single point of approval to set up the operations of such units. </a:t>
            </a:r>
          </a:p>
          <a:p>
            <a:pPr marL="0" indent="0" algn="just">
              <a:lnSpc>
                <a:spcPct val="160000"/>
              </a:lnSpc>
              <a:buNone/>
            </a:pPr>
            <a:r>
              <a:rPr lang="en-US" dirty="0"/>
              <a:t>iii. Improved liquidity with deferment of import duty and no interest liability. </a:t>
            </a:r>
          </a:p>
          <a:p>
            <a:pPr marL="0" indent="0" algn="just">
              <a:buNone/>
            </a:pPr>
            <a:r>
              <a:rPr lang="en-US" dirty="0"/>
              <a:t>iv. Allows procurement of GST compliant goods from the domestic market for use in manufacture and other operations in a Section 65 unit. </a:t>
            </a:r>
          </a:p>
          <a:p>
            <a:pPr marL="0" indent="0" algn="just">
              <a:buNone/>
            </a:pPr>
            <a:r>
              <a:rPr lang="en-US" dirty="0"/>
              <a:t>v. A single digital account for ease of doing business and easy compliance. vi. Enables efficient capacity utilization, as there is no limit on quantum of clearances that can be exported or cleared to the domestic market.</a:t>
            </a:r>
            <a:endParaRPr lang="en-IN" dirty="0"/>
          </a:p>
        </p:txBody>
      </p:sp>
    </p:spTree>
    <p:extLst>
      <p:ext uri="{BB962C8B-B14F-4D97-AF65-F5344CB8AC3E}">
        <p14:creationId xmlns:p14="http://schemas.microsoft.com/office/powerpoint/2010/main" val="1389498152"/>
      </p:ext>
    </p:extLst>
  </p:cSld>
  <p:clrMapOvr>
    <a:overrideClrMapping bg1="lt1" tx1="dk1" bg2="lt2" tx2="dk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55612-CE86-0D8F-5444-40D48DD1B270}"/>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CD501D31-1E73-FB6F-C043-77C2A529BDE3}"/>
              </a:ext>
            </a:extLst>
          </p:cNvPr>
          <p:cNvSpPr>
            <a:spLocks noGrp="1"/>
          </p:cNvSpPr>
          <p:nvPr>
            <p:ph idx="1"/>
          </p:nvPr>
        </p:nvSpPr>
        <p:spPr/>
        <p:txBody>
          <a:bodyPr>
            <a:normAutofit fontScale="70000" lnSpcReduction="20000"/>
          </a:bodyPr>
          <a:lstStyle/>
          <a:p>
            <a:pPr>
              <a:lnSpc>
                <a:spcPct val="160000"/>
              </a:lnSpc>
            </a:pPr>
            <a:r>
              <a:rPr lang="en-US" b="1" dirty="0"/>
              <a:t>Who is eligible for applying for manufacture and other operations in a bonded warehouse? </a:t>
            </a:r>
          </a:p>
          <a:p>
            <a:pPr>
              <a:lnSpc>
                <a:spcPct val="160000"/>
              </a:lnSpc>
            </a:pPr>
            <a:r>
              <a:rPr lang="en-US" dirty="0"/>
              <a:t>Response: The following persons are eligible to apply for manufacture and other operations in a bonded warehouse, - </a:t>
            </a:r>
          </a:p>
          <a:p>
            <a:pPr>
              <a:lnSpc>
                <a:spcPct val="160000"/>
              </a:lnSpc>
            </a:pPr>
            <a:r>
              <a:rPr lang="en-US" dirty="0"/>
              <a:t>(</a:t>
            </a:r>
            <a:r>
              <a:rPr lang="en-US" dirty="0" err="1"/>
              <a:t>i</a:t>
            </a:r>
            <a:r>
              <a:rPr lang="en-US" dirty="0"/>
              <a:t>) A person who has been granted a </a:t>
            </a:r>
            <a:r>
              <a:rPr lang="en-US" dirty="0" err="1"/>
              <a:t>licence</a:t>
            </a:r>
            <a:r>
              <a:rPr lang="en-US" dirty="0"/>
              <a:t> for a warehouse under Section 58 of the Customs Act, in accordance with Private Warehouse Licensing Regulations, 2016. </a:t>
            </a:r>
          </a:p>
          <a:p>
            <a:pPr>
              <a:lnSpc>
                <a:spcPct val="160000"/>
              </a:lnSpc>
            </a:pPr>
            <a:r>
              <a:rPr lang="en-US" dirty="0"/>
              <a:t>(ii) A person can also make a combined application for </a:t>
            </a:r>
            <a:r>
              <a:rPr lang="en-US" dirty="0" err="1"/>
              <a:t>licence</a:t>
            </a:r>
            <a:r>
              <a:rPr lang="en-US" dirty="0"/>
              <a:t> for a warehouse under Section 58, along with permission for undertaking manufacturing or other operations in the warehouse under Section 65 of the Act. </a:t>
            </a:r>
          </a:p>
          <a:p>
            <a:pPr>
              <a:lnSpc>
                <a:spcPct val="160000"/>
              </a:lnSpc>
            </a:pPr>
            <a:r>
              <a:rPr lang="en-US" dirty="0"/>
              <a:t>The persons mentioned have to be a citizen of India or an entity incorporated or registered in India.</a:t>
            </a:r>
            <a:endParaRPr lang="en-IN" dirty="0"/>
          </a:p>
        </p:txBody>
      </p:sp>
    </p:spTree>
    <p:extLst>
      <p:ext uri="{BB962C8B-B14F-4D97-AF65-F5344CB8AC3E}">
        <p14:creationId xmlns:p14="http://schemas.microsoft.com/office/powerpoint/2010/main" val="1098716279"/>
      </p:ext>
    </p:extLst>
  </p:cSld>
  <p:clrMapOvr>
    <a:overrideClrMapping bg1="lt1" tx1="dk1" bg2="lt2" tx2="dk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E6C95-A188-3B27-13A1-D14B008ADD9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0DE544C-E542-E38C-D8AC-7FC6C20C13DE}"/>
              </a:ext>
            </a:extLst>
          </p:cNvPr>
          <p:cNvSpPr>
            <a:spLocks noGrp="1"/>
          </p:cNvSpPr>
          <p:nvPr>
            <p:ph idx="1"/>
          </p:nvPr>
        </p:nvSpPr>
        <p:spPr/>
        <p:txBody>
          <a:bodyPr/>
          <a:lstStyle/>
          <a:p>
            <a:pPr algn="just">
              <a:lnSpc>
                <a:spcPct val="150000"/>
              </a:lnSpc>
            </a:pPr>
            <a:r>
              <a:rPr lang="en-US" b="1" dirty="0"/>
              <a:t>Is manufacture and other operations in a bonded warehouse allowed in Public Bonded Warehouse licensed under Section 57 of the Customs Act?</a:t>
            </a:r>
          </a:p>
          <a:p>
            <a:pPr algn="just">
              <a:lnSpc>
                <a:spcPct val="150000"/>
              </a:lnSpc>
            </a:pPr>
            <a:r>
              <a:rPr lang="en-US" dirty="0"/>
              <a:t> Response: No. At present, manufacture and other operations in a bonded warehouse is allowed only in a Private Bonded Warehouse licensed under Section 58 of the Customs Act</a:t>
            </a:r>
            <a:endParaRPr lang="en-IN" dirty="0"/>
          </a:p>
        </p:txBody>
      </p:sp>
    </p:spTree>
    <p:extLst>
      <p:ext uri="{BB962C8B-B14F-4D97-AF65-F5344CB8AC3E}">
        <p14:creationId xmlns:p14="http://schemas.microsoft.com/office/powerpoint/2010/main" val="191739041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FCB0B-2E71-C4A4-12DB-A263DC18B76B}"/>
              </a:ext>
            </a:extLst>
          </p:cNvPr>
          <p:cNvSpPr>
            <a:spLocks noGrp="1"/>
          </p:cNvSpPr>
          <p:nvPr>
            <p:ph type="title"/>
          </p:nvPr>
        </p:nvSpPr>
        <p:spPr>
          <a:xfrm>
            <a:off x="609600" y="704088"/>
            <a:ext cx="10972800" cy="657352"/>
          </a:xfrm>
        </p:spPr>
        <p:txBody>
          <a:bodyPr>
            <a:normAutofit fontScale="90000"/>
          </a:bodyPr>
          <a:lstStyle/>
          <a:p>
            <a:r>
              <a:rPr lang="en-IN" dirty="0"/>
              <a:t>6.00 Introduction and Objective</a:t>
            </a:r>
          </a:p>
        </p:txBody>
      </p:sp>
      <p:sp>
        <p:nvSpPr>
          <p:cNvPr id="3" name="Content Placeholder 2">
            <a:extLst>
              <a:ext uri="{FF2B5EF4-FFF2-40B4-BE49-F238E27FC236}">
                <a16:creationId xmlns:a16="http://schemas.microsoft.com/office/drawing/2014/main" id="{8CEAE9B6-7225-5457-A6A5-C5262338A918}"/>
              </a:ext>
            </a:extLst>
          </p:cNvPr>
          <p:cNvSpPr>
            <a:spLocks noGrp="1"/>
          </p:cNvSpPr>
          <p:nvPr>
            <p:ph idx="1"/>
          </p:nvPr>
        </p:nvSpPr>
        <p:spPr>
          <a:xfrm>
            <a:off x="609600" y="1534160"/>
            <a:ext cx="10972800" cy="5059680"/>
          </a:xfrm>
        </p:spPr>
        <p:txBody>
          <a:bodyPr>
            <a:normAutofit/>
          </a:bodyPr>
          <a:lstStyle/>
          <a:p>
            <a:pPr algn="just">
              <a:lnSpc>
                <a:spcPct val="170000"/>
              </a:lnSpc>
            </a:pPr>
            <a:r>
              <a:rPr lang="en-US" dirty="0">
                <a:latin typeface="Bookman Old Style" panose="02050604050505020204" pitchFamily="18" charset="0"/>
              </a:rPr>
              <a:t>Units undertaking to export their entire production of goods and services(except permissible sales in DTA), may be set up under the </a:t>
            </a:r>
          </a:p>
          <a:p>
            <a:pPr lvl="1" algn="just">
              <a:lnSpc>
                <a:spcPct val="170000"/>
              </a:lnSpc>
            </a:pPr>
            <a:r>
              <a:rPr lang="en-US" dirty="0">
                <a:latin typeface="Bookman Old Style" panose="02050604050505020204" pitchFamily="18" charset="0"/>
              </a:rPr>
              <a:t>Export Oriented Unit (EOU) Scheme, </a:t>
            </a:r>
          </a:p>
          <a:p>
            <a:pPr lvl="1" algn="just">
              <a:lnSpc>
                <a:spcPct val="170000"/>
              </a:lnSpc>
            </a:pPr>
            <a:r>
              <a:rPr lang="en-US" dirty="0">
                <a:latin typeface="Bookman Old Style" panose="02050604050505020204" pitchFamily="18" charset="0"/>
              </a:rPr>
              <a:t>Electronics Hardware Technology Park (EHTP) Scheme, </a:t>
            </a:r>
          </a:p>
          <a:p>
            <a:pPr lvl="1" algn="just">
              <a:lnSpc>
                <a:spcPct val="170000"/>
              </a:lnSpc>
            </a:pPr>
            <a:r>
              <a:rPr lang="en-US" dirty="0">
                <a:latin typeface="Bookman Old Style" panose="02050604050505020204" pitchFamily="18" charset="0"/>
              </a:rPr>
              <a:t>Software Technology Park(STP) Scheme or </a:t>
            </a:r>
          </a:p>
          <a:p>
            <a:pPr lvl="1" algn="just">
              <a:lnSpc>
                <a:spcPct val="170000"/>
              </a:lnSpc>
            </a:pPr>
            <a:r>
              <a:rPr lang="en-US" dirty="0">
                <a:latin typeface="Bookman Old Style" panose="02050604050505020204" pitchFamily="18" charset="0"/>
              </a:rPr>
              <a:t>Bio-Technology Park (BTP) Scheme </a:t>
            </a:r>
          </a:p>
        </p:txBody>
      </p:sp>
    </p:spTree>
    <p:extLst>
      <p:ext uri="{BB962C8B-B14F-4D97-AF65-F5344CB8AC3E}">
        <p14:creationId xmlns:p14="http://schemas.microsoft.com/office/powerpoint/2010/main" val="2539213217"/>
      </p:ext>
    </p:extLst>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C8725-8281-763A-3D7C-74D8A8BFA47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33ECCBE-7AAE-3DA0-B8A6-A166336DB0EE}"/>
              </a:ext>
            </a:extLst>
          </p:cNvPr>
          <p:cNvSpPr>
            <a:spLocks noGrp="1"/>
          </p:cNvSpPr>
          <p:nvPr>
            <p:ph idx="1"/>
          </p:nvPr>
        </p:nvSpPr>
        <p:spPr/>
        <p:txBody>
          <a:bodyPr>
            <a:normAutofit fontScale="92500" lnSpcReduction="10000"/>
          </a:bodyPr>
          <a:lstStyle/>
          <a:p>
            <a:pPr algn="just" fontAlgn="base">
              <a:lnSpc>
                <a:spcPct val="150000"/>
              </a:lnSpc>
            </a:pPr>
            <a:r>
              <a:rPr lang="en-US" b="0" i="0" dirty="0">
                <a:solidFill>
                  <a:srgbClr val="46494F"/>
                </a:solidFill>
                <a:effectLst/>
                <a:latin typeface="Roboto" panose="02000000000000000000" pitchFamily="2" charset="0"/>
              </a:rPr>
              <a:t>When the raw materials or capital goods are imported, the import duty on them is deferred. If these </a:t>
            </a:r>
            <a:r>
              <a:rPr lang="en-US" b="1" i="0" dirty="0">
                <a:solidFill>
                  <a:srgbClr val="46494F"/>
                </a:solidFill>
                <a:effectLst/>
                <a:latin typeface="inherit"/>
              </a:rPr>
              <a:t>imported inputs are </a:t>
            </a:r>
            <a:r>
              <a:rPr lang="en-US" b="1" i="0" dirty="0" err="1">
                <a:solidFill>
                  <a:srgbClr val="46494F"/>
                </a:solidFill>
                <a:effectLst/>
                <a:latin typeface="inherit"/>
              </a:rPr>
              <a:t>utilised</a:t>
            </a:r>
            <a:r>
              <a:rPr lang="en-US" b="1" i="0" dirty="0">
                <a:solidFill>
                  <a:srgbClr val="46494F"/>
                </a:solidFill>
                <a:effectLst/>
                <a:latin typeface="inherit"/>
              </a:rPr>
              <a:t> for exports</a:t>
            </a:r>
            <a:r>
              <a:rPr lang="en-US" b="0" i="0" dirty="0">
                <a:solidFill>
                  <a:srgbClr val="46494F"/>
                </a:solidFill>
                <a:effectLst/>
                <a:latin typeface="Roboto" panose="02000000000000000000" pitchFamily="2" charset="0"/>
              </a:rPr>
              <a:t>, the </a:t>
            </a:r>
            <a:r>
              <a:rPr lang="en-US" b="1" i="0" dirty="0">
                <a:solidFill>
                  <a:srgbClr val="46494F"/>
                </a:solidFill>
                <a:effectLst/>
                <a:latin typeface="inherit"/>
              </a:rPr>
              <a:t>deferred duty is exempted</a:t>
            </a:r>
            <a:r>
              <a:rPr lang="en-US" b="0" i="0" dirty="0">
                <a:solidFill>
                  <a:srgbClr val="46494F"/>
                </a:solidFill>
                <a:effectLst/>
                <a:latin typeface="Roboto" panose="02000000000000000000" pitchFamily="2" charset="0"/>
              </a:rPr>
              <a:t>. </a:t>
            </a:r>
          </a:p>
          <a:p>
            <a:pPr algn="just" fontAlgn="base">
              <a:lnSpc>
                <a:spcPct val="150000"/>
              </a:lnSpc>
            </a:pPr>
            <a:r>
              <a:rPr lang="en-US" b="0" i="0" dirty="0">
                <a:solidFill>
                  <a:srgbClr val="46494F"/>
                </a:solidFill>
                <a:effectLst/>
                <a:latin typeface="Roboto" panose="02000000000000000000" pitchFamily="2" charset="0"/>
              </a:rPr>
              <a:t>Only when the </a:t>
            </a:r>
            <a:r>
              <a:rPr lang="en-US" b="1" i="0" dirty="0">
                <a:solidFill>
                  <a:srgbClr val="46494F"/>
                </a:solidFill>
                <a:effectLst/>
                <a:latin typeface="inherit"/>
              </a:rPr>
              <a:t>finished goods are cleared to the domestic market, import duty is to be paid</a:t>
            </a:r>
            <a:r>
              <a:rPr lang="en-US" b="0" i="0" dirty="0">
                <a:solidFill>
                  <a:srgbClr val="46494F"/>
                </a:solidFill>
                <a:effectLst/>
                <a:latin typeface="Roboto" panose="02000000000000000000" pitchFamily="2" charset="0"/>
              </a:rPr>
              <a:t> on the imported raw materials used in the production. Import duty on capital goods is to be paid if and when the capital goods are cleared to the domestic market.</a:t>
            </a:r>
          </a:p>
          <a:p>
            <a:pPr algn="just" fontAlgn="base">
              <a:lnSpc>
                <a:spcPct val="150000"/>
              </a:lnSpc>
            </a:pPr>
            <a:r>
              <a:rPr lang="en-US" b="0" i="0" dirty="0">
                <a:solidFill>
                  <a:srgbClr val="46494F"/>
                </a:solidFill>
                <a:effectLst/>
                <a:latin typeface="Roboto" panose="02000000000000000000" pitchFamily="2" charset="0"/>
              </a:rPr>
              <a:t> </a:t>
            </a:r>
          </a:p>
          <a:p>
            <a:pPr algn="just">
              <a:lnSpc>
                <a:spcPct val="150000"/>
              </a:lnSpc>
            </a:pPr>
            <a:endParaRPr lang="en-IN" dirty="0"/>
          </a:p>
        </p:txBody>
      </p:sp>
    </p:spTree>
    <p:extLst>
      <p:ext uri="{BB962C8B-B14F-4D97-AF65-F5344CB8AC3E}">
        <p14:creationId xmlns:p14="http://schemas.microsoft.com/office/powerpoint/2010/main" val="883378391"/>
      </p:ext>
    </p:extLst>
  </p:cSld>
  <p:clrMapOvr>
    <a:overrideClrMapping bg1="lt1" tx1="dk1" bg2="lt2" tx2="dk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55DF7-9FE6-E658-9F77-B61F27DCE3B5}"/>
              </a:ext>
            </a:extLst>
          </p:cNvPr>
          <p:cNvSpPr>
            <a:spLocks noGrp="1"/>
          </p:cNvSpPr>
          <p:nvPr>
            <p:ph type="title"/>
          </p:nvPr>
        </p:nvSpPr>
        <p:spPr/>
        <p:txBody>
          <a:bodyPr/>
          <a:lstStyle/>
          <a:p>
            <a:r>
              <a:rPr lang="en-IN" dirty="0"/>
              <a:t>MOOWR: Highlights</a:t>
            </a:r>
          </a:p>
        </p:txBody>
      </p:sp>
      <p:sp>
        <p:nvSpPr>
          <p:cNvPr id="3" name="Content Placeholder 2">
            <a:extLst>
              <a:ext uri="{FF2B5EF4-FFF2-40B4-BE49-F238E27FC236}">
                <a16:creationId xmlns:a16="http://schemas.microsoft.com/office/drawing/2014/main" id="{AAF8404E-888A-8D31-D473-7F5882DF85C6}"/>
              </a:ext>
            </a:extLst>
          </p:cNvPr>
          <p:cNvSpPr>
            <a:spLocks noGrp="1"/>
          </p:cNvSpPr>
          <p:nvPr>
            <p:ph idx="1"/>
          </p:nvPr>
        </p:nvSpPr>
        <p:spPr/>
        <p:txBody>
          <a:bodyPr>
            <a:normAutofit/>
          </a:bodyPr>
          <a:lstStyle/>
          <a:p>
            <a:pPr>
              <a:lnSpc>
                <a:spcPct val="150000"/>
              </a:lnSpc>
            </a:pPr>
            <a:r>
              <a:rPr lang="en-US" dirty="0"/>
              <a:t>No minimum investment is required </a:t>
            </a:r>
          </a:p>
          <a:p>
            <a:pPr>
              <a:lnSpc>
                <a:spcPct val="150000"/>
              </a:lnSpc>
            </a:pPr>
            <a:r>
              <a:rPr lang="en-US" dirty="0"/>
              <a:t>No minimum area/notified area </a:t>
            </a:r>
          </a:p>
          <a:p>
            <a:pPr>
              <a:lnSpc>
                <a:spcPct val="150000"/>
              </a:lnSpc>
            </a:pPr>
            <a:r>
              <a:rPr lang="en-US" dirty="0"/>
              <a:t>Existing warehouse can be converted into private manufacturing license</a:t>
            </a:r>
          </a:p>
          <a:p>
            <a:pPr>
              <a:lnSpc>
                <a:spcPct val="150000"/>
              </a:lnSpc>
            </a:pPr>
            <a:r>
              <a:rPr lang="en-US" dirty="0"/>
              <a:t>Submit a triple duty bond under Section 59 of the Customs Act </a:t>
            </a:r>
          </a:p>
          <a:p>
            <a:pPr>
              <a:lnSpc>
                <a:spcPct val="150000"/>
              </a:lnSpc>
            </a:pPr>
            <a:r>
              <a:rPr lang="en-US" dirty="0"/>
              <a:t>No export obligation or NFE obligation attached to MOOWR </a:t>
            </a:r>
          </a:p>
          <a:p>
            <a:pPr>
              <a:lnSpc>
                <a:spcPct val="150000"/>
              </a:lnSpc>
            </a:pPr>
            <a:r>
              <a:rPr lang="en-US" dirty="0"/>
              <a:t>A single application</a:t>
            </a:r>
            <a:endParaRPr lang="en-IN" dirty="0"/>
          </a:p>
        </p:txBody>
      </p:sp>
    </p:spTree>
    <p:extLst>
      <p:ext uri="{BB962C8B-B14F-4D97-AF65-F5344CB8AC3E}">
        <p14:creationId xmlns:p14="http://schemas.microsoft.com/office/powerpoint/2010/main" val="255946995"/>
      </p:ext>
    </p:extLst>
  </p:cSld>
  <p:clrMapOvr>
    <a:overrideClrMapping bg1="lt1" tx1="dk1" bg2="lt2" tx2="dk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1BCBF-B1D3-B21D-46CB-3B4CF1D0D20E}"/>
              </a:ext>
            </a:extLst>
          </p:cNvPr>
          <p:cNvSpPr>
            <a:spLocks noGrp="1"/>
          </p:cNvSpPr>
          <p:nvPr>
            <p:ph type="title"/>
          </p:nvPr>
        </p:nvSpPr>
        <p:spPr>
          <a:xfrm>
            <a:off x="609600" y="704088"/>
            <a:ext cx="10972800" cy="860552"/>
          </a:xfrm>
        </p:spPr>
        <p:txBody>
          <a:bodyPr>
            <a:normAutofit fontScale="90000"/>
          </a:bodyPr>
          <a:lstStyle/>
          <a:p>
            <a:br>
              <a:rPr lang="en-US" b="1" i="0" dirty="0">
                <a:solidFill>
                  <a:srgbClr val="111111"/>
                </a:solidFill>
                <a:effectLst/>
                <a:latin typeface="raleway" pitchFamily="2" charset="0"/>
              </a:rPr>
            </a:br>
            <a:r>
              <a:rPr lang="en-US" b="1" i="0" dirty="0">
                <a:solidFill>
                  <a:srgbClr val="111111"/>
                </a:solidFill>
                <a:effectLst/>
                <a:latin typeface="raleway" pitchFamily="2" charset="0"/>
              </a:rPr>
              <a:t>Types of Beneficiaries</a:t>
            </a:r>
            <a:endParaRPr lang="en-IN" dirty="0"/>
          </a:p>
        </p:txBody>
      </p:sp>
      <p:sp>
        <p:nvSpPr>
          <p:cNvPr id="3" name="Content Placeholder 2">
            <a:extLst>
              <a:ext uri="{FF2B5EF4-FFF2-40B4-BE49-F238E27FC236}">
                <a16:creationId xmlns:a16="http://schemas.microsoft.com/office/drawing/2014/main" id="{00336F73-68BA-8391-492F-41D63753697F}"/>
              </a:ext>
            </a:extLst>
          </p:cNvPr>
          <p:cNvSpPr>
            <a:spLocks noGrp="1"/>
          </p:cNvSpPr>
          <p:nvPr>
            <p:ph idx="1"/>
          </p:nvPr>
        </p:nvSpPr>
        <p:spPr>
          <a:xfrm>
            <a:off x="609600" y="1676400"/>
            <a:ext cx="10972800" cy="4866640"/>
          </a:xfrm>
        </p:spPr>
        <p:txBody>
          <a:bodyPr>
            <a:noAutofit/>
          </a:bodyPr>
          <a:lstStyle/>
          <a:p>
            <a:pPr algn="just">
              <a:lnSpc>
                <a:spcPct val="170000"/>
              </a:lnSpc>
            </a:pPr>
            <a:r>
              <a:rPr lang="en-US" sz="1600" b="1" i="0" dirty="0">
                <a:solidFill>
                  <a:srgbClr val="696F6F"/>
                </a:solidFill>
                <a:effectLst/>
                <a:latin typeface="+mj-lt"/>
              </a:rPr>
              <a:t>Export: </a:t>
            </a:r>
            <a:r>
              <a:rPr lang="en-US" sz="1600" b="0" i="0" dirty="0">
                <a:solidFill>
                  <a:srgbClr val="696F6F"/>
                </a:solidFill>
                <a:effectLst/>
                <a:latin typeface="+mj-lt"/>
              </a:rPr>
              <a:t>All businesses can avail of exemption on customs duty on imported inputs used in the production of finished goods to be exported through bonded manufacturing.</a:t>
            </a:r>
          </a:p>
          <a:p>
            <a:pPr algn="just">
              <a:lnSpc>
                <a:spcPct val="170000"/>
              </a:lnSpc>
            </a:pPr>
            <a:r>
              <a:rPr lang="en-US" sz="1600" b="1" i="0" dirty="0">
                <a:solidFill>
                  <a:srgbClr val="696F6F"/>
                </a:solidFill>
                <a:effectLst/>
                <a:latin typeface="+mj-lt"/>
              </a:rPr>
              <a:t>Domestic: </a:t>
            </a:r>
            <a:r>
              <a:rPr lang="en-US" sz="1600" b="0" i="0" dirty="0">
                <a:solidFill>
                  <a:srgbClr val="696F6F"/>
                </a:solidFill>
                <a:effectLst/>
                <a:latin typeface="+mj-lt"/>
              </a:rPr>
              <a:t>The duty on imported inputs is deferred until the finished goods are cleared to the domestic market.</a:t>
            </a:r>
          </a:p>
          <a:p>
            <a:pPr algn="just">
              <a:lnSpc>
                <a:spcPct val="170000"/>
              </a:lnSpc>
              <a:buFont typeface="Arial" panose="020B0604020202020204" pitchFamily="34" charset="0"/>
              <a:buChar char="•"/>
            </a:pPr>
            <a:r>
              <a:rPr lang="en-US" sz="1600" b="0" i="0" dirty="0">
                <a:solidFill>
                  <a:srgbClr val="333333"/>
                </a:solidFill>
                <a:effectLst/>
                <a:latin typeface="+mj-lt"/>
              </a:rPr>
              <a:t>As explained above, the manufacturer benefits from deferred duty on imported inputs, leading to reduced production cost.</a:t>
            </a:r>
          </a:p>
          <a:p>
            <a:pPr algn="just">
              <a:lnSpc>
                <a:spcPct val="170000"/>
              </a:lnSpc>
              <a:buFont typeface="Arial" panose="020B0604020202020204" pitchFamily="34" charset="0"/>
              <a:buChar char="•"/>
            </a:pPr>
            <a:r>
              <a:rPr lang="en-US" sz="1600" b="0" i="0" dirty="0">
                <a:solidFill>
                  <a:srgbClr val="333333"/>
                </a:solidFill>
                <a:effectLst/>
                <a:latin typeface="+mj-lt"/>
              </a:rPr>
              <a:t>There is no timeline to store the goods in the warehouse as the goods can be stored until it moves to other storage units or till the manufacture gets over, or till the manufactured goods are exported.</a:t>
            </a:r>
          </a:p>
          <a:p>
            <a:pPr algn="just">
              <a:lnSpc>
                <a:spcPct val="170000"/>
              </a:lnSpc>
              <a:buFont typeface="Arial" panose="020B0604020202020204" pitchFamily="34" charset="0"/>
              <a:buChar char="•"/>
            </a:pPr>
            <a:r>
              <a:rPr lang="en-US" sz="1600" b="0" i="0" dirty="0">
                <a:solidFill>
                  <a:srgbClr val="333333"/>
                </a:solidFill>
                <a:effectLst/>
                <a:latin typeface="+mj-lt"/>
              </a:rPr>
              <a:t>The duty on imported goods can be paid only when the finished goods are cleared from the facility to the domestic market.</a:t>
            </a:r>
          </a:p>
          <a:p>
            <a:pPr algn="just">
              <a:lnSpc>
                <a:spcPct val="170000"/>
              </a:lnSpc>
            </a:pPr>
            <a:r>
              <a:rPr lang="en-US" sz="1600" b="1" i="0" dirty="0">
                <a:solidFill>
                  <a:srgbClr val="696F6F"/>
                </a:solidFill>
                <a:effectLst/>
                <a:latin typeface="+mj-lt"/>
              </a:rPr>
              <a:t> </a:t>
            </a:r>
            <a:r>
              <a:rPr lang="en-US" sz="1600" b="0" i="0" dirty="0">
                <a:solidFill>
                  <a:srgbClr val="696F6F"/>
                </a:solidFill>
                <a:effectLst/>
                <a:latin typeface="+mj-lt"/>
              </a:rPr>
              <a:t>Two different scenarios are covered under this scheme, and they are:</a:t>
            </a:r>
          </a:p>
          <a:p>
            <a:pPr algn="just">
              <a:lnSpc>
                <a:spcPct val="170000"/>
              </a:lnSpc>
              <a:buFont typeface="Arial" panose="020B0604020202020204" pitchFamily="34" charset="0"/>
              <a:buChar char="•"/>
            </a:pPr>
            <a:r>
              <a:rPr lang="en-US" sz="1600" b="0" i="0" dirty="0">
                <a:solidFill>
                  <a:srgbClr val="333333"/>
                </a:solidFill>
                <a:effectLst/>
                <a:latin typeface="+mj-lt"/>
              </a:rPr>
              <a:t>Steps to Start Manufacturing</a:t>
            </a:r>
          </a:p>
          <a:p>
            <a:pPr algn="just">
              <a:lnSpc>
                <a:spcPct val="170000"/>
              </a:lnSpc>
              <a:buFont typeface="Arial" panose="020B0604020202020204" pitchFamily="34" charset="0"/>
              <a:buChar char="•"/>
            </a:pPr>
            <a:r>
              <a:rPr lang="en-US" sz="1600" b="0" i="0" dirty="0">
                <a:solidFill>
                  <a:srgbClr val="333333"/>
                </a:solidFill>
                <a:effectLst/>
                <a:latin typeface="+mj-lt"/>
              </a:rPr>
              <a:t>Steps for Clearance of Warehoused Goods</a:t>
            </a:r>
          </a:p>
          <a:p>
            <a:endParaRPr lang="en-IN" sz="1600" dirty="0">
              <a:latin typeface="+mj-lt"/>
            </a:endParaRPr>
          </a:p>
        </p:txBody>
      </p:sp>
    </p:spTree>
    <p:extLst>
      <p:ext uri="{BB962C8B-B14F-4D97-AF65-F5344CB8AC3E}">
        <p14:creationId xmlns:p14="http://schemas.microsoft.com/office/powerpoint/2010/main" val="4117154957"/>
      </p:ext>
    </p:extLst>
  </p:cSld>
  <p:clrMapOvr>
    <a:overrideClrMapping bg1="lt1" tx1="dk1" bg2="lt2" tx2="dk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2B272-792D-D3E5-2DA1-834E29AD39BE}"/>
              </a:ext>
            </a:extLst>
          </p:cNvPr>
          <p:cNvSpPr>
            <a:spLocks noGrp="1"/>
          </p:cNvSpPr>
          <p:nvPr>
            <p:ph type="title"/>
          </p:nvPr>
        </p:nvSpPr>
        <p:spPr/>
        <p:txBody>
          <a:bodyPr>
            <a:normAutofit fontScale="90000"/>
          </a:bodyPr>
          <a:lstStyle/>
          <a:p>
            <a:r>
              <a:rPr lang="en-IN" b="1" i="0" dirty="0">
                <a:solidFill>
                  <a:srgbClr val="111111"/>
                </a:solidFill>
                <a:effectLst/>
                <a:latin typeface="raleway" pitchFamily="2" charset="0"/>
              </a:rPr>
              <a:t>Steps to Start Manufacturing</a:t>
            </a:r>
            <a:br>
              <a:rPr lang="en-IN" b="1" i="0" dirty="0">
                <a:solidFill>
                  <a:srgbClr val="111111"/>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4652679A-04D4-BCBE-61FF-4AAEB2EE81D1}"/>
              </a:ext>
            </a:extLst>
          </p:cNvPr>
          <p:cNvSpPr>
            <a:spLocks noGrp="1"/>
          </p:cNvSpPr>
          <p:nvPr>
            <p:ph idx="1"/>
          </p:nvPr>
        </p:nvSpPr>
        <p:spPr/>
        <p:txBody>
          <a:bodyPr>
            <a:normAutofit fontScale="77500" lnSpcReduction="20000"/>
          </a:bodyPr>
          <a:lstStyle/>
          <a:p>
            <a:pPr algn="l"/>
            <a:r>
              <a:rPr lang="en-US" b="1" i="0" dirty="0">
                <a:solidFill>
                  <a:srgbClr val="111111"/>
                </a:solidFill>
                <a:effectLst/>
                <a:latin typeface="raleway" pitchFamily="2" charset="0"/>
              </a:rPr>
              <a:t>Step-1</a:t>
            </a:r>
          </a:p>
          <a:p>
            <a:pPr algn="l">
              <a:buFont typeface="Arial" panose="020B0604020202020204" pitchFamily="34" charset="0"/>
              <a:buChar char="•"/>
            </a:pPr>
            <a:r>
              <a:rPr lang="en-US" b="0" i="0" dirty="0">
                <a:solidFill>
                  <a:srgbClr val="333333"/>
                </a:solidFill>
                <a:effectLst/>
                <a:latin typeface="open sans" panose="020B0606030504020204" pitchFamily="34" charset="0"/>
              </a:rPr>
              <a:t>Fill Online Application</a:t>
            </a:r>
          </a:p>
          <a:p>
            <a:pPr algn="l">
              <a:buFont typeface="Arial" panose="020B0604020202020204" pitchFamily="34" charset="0"/>
              <a:buChar char="•"/>
            </a:pPr>
            <a:r>
              <a:rPr lang="en-US" b="0" i="0" dirty="0">
                <a:solidFill>
                  <a:srgbClr val="333333"/>
                </a:solidFill>
                <a:effectLst/>
                <a:latin typeface="open sans" panose="020B0606030504020204" pitchFamily="34" charset="0"/>
              </a:rPr>
              <a:t>Fill online application as per </a:t>
            </a:r>
            <a:r>
              <a:rPr lang="en-US" b="1" dirty="0">
                <a:solidFill>
                  <a:srgbClr val="337AB7"/>
                </a:solidFill>
                <a:latin typeface="open sans" panose="020B0606030504020204" pitchFamily="34" charset="0"/>
              </a:rPr>
              <a:t>Annexure-A</a:t>
            </a:r>
            <a:r>
              <a:rPr lang="en-US" b="0" i="0" dirty="0">
                <a:solidFill>
                  <a:srgbClr val="333333"/>
                </a:solidFill>
                <a:effectLst/>
                <a:latin typeface="open sans" panose="020B0606030504020204" pitchFamily="34" charset="0"/>
              </a:rPr>
              <a:t> along with the following details:</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Nature of manufacturing goods – Automobile, FMCG, etc.</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Particulars of imported goods</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Expected volume of trade, etc.</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List of documents required:</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Details of the company like Certificate of Incorporation or </a:t>
            </a:r>
            <a:r>
              <a:rPr lang="en-US" b="0" i="0" dirty="0" err="1">
                <a:solidFill>
                  <a:srgbClr val="333333"/>
                </a:solidFill>
                <a:effectLst/>
                <a:latin typeface="open sans" panose="020B0606030504020204" pitchFamily="34" charset="0"/>
              </a:rPr>
              <a:t>AoA</a:t>
            </a:r>
            <a:r>
              <a:rPr lang="en-US" b="0" i="0" dirty="0">
                <a:solidFill>
                  <a:srgbClr val="333333"/>
                </a:solidFill>
                <a:effectLst/>
                <a:latin typeface="open sans" panose="020B0606030504020204" pitchFamily="34" charset="0"/>
              </a:rPr>
              <a:t> or Partnership Deed, etc. (depends on the nature of the company)</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ID proofs of proprietors/partners/directors</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Aadhar Card of </a:t>
            </a:r>
            <a:r>
              <a:rPr lang="en-US" b="0" i="0" dirty="0" err="1">
                <a:solidFill>
                  <a:srgbClr val="333333"/>
                </a:solidFill>
                <a:effectLst/>
                <a:latin typeface="open sans" panose="020B0606030504020204" pitchFamily="34" charset="0"/>
              </a:rPr>
              <a:t>Authorised</a:t>
            </a:r>
            <a:r>
              <a:rPr lang="en-US" b="0" i="0" dirty="0">
                <a:solidFill>
                  <a:srgbClr val="333333"/>
                </a:solidFill>
                <a:effectLst/>
                <a:latin typeface="open sans" panose="020B0606030504020204" pitchFamily="34" charset="0"/>
              </a:rPr>
              <a:t> Signatory</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Property documents or Rental agreement</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Warehouse license, if issued earlier</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Ground plan of the site with details</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Audit certificate from fire department</a:t>
            </a:r>
          </a:p>
          <a:p>
            <a:endParaRPr lang="en-IN" dirty="0"/>
          </a:p>
        </p:txBody>
      </p:sp>
    </p:spTree>
    <p:extLst>
      <p:ext uri="{BB962C8B-B14F-4D97-AF65-F5344CB8AC3E}">
        <p14:creationId xmlns:p14="http://schemas.microsoft.com/office/powerpoint/2010/main" val="3655910602"/>
      </p:ext>
    </p:extLst>
  </p:cSld>
  <p:clrMapOvr>
    <a:overrideClrMapping bg1="lt1" tx1="dk1" bg2="lt2" tx2="dk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7D3B0-AED6-E891-EE63-F5E71E0E91C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6D5CB93-329A-F517-069D-EC1B9CEC43F4}"/>
              </a:ext>
            </a:extLst>
          </p:cNvPr>
          <p:cNvSpPr>
            <a:spLocks noGrp="1"/>
          </p:cNvSpPr>
          <p:nvPr>
            <p:ph idx="1"/>
          </p:nvPr>
        </p:nvSpPr>
        <p:spPr/>
        <p:txBody>
          <a:bodyPr>
            <a:normAutofit fontScale="92500" lnSpcReduction="20000"/>
          </a:bodyPr>
          <a:lstStyle/>
          <a:p>
            <a:r>
              <a:rPr lang="en-IN" b="1" i="0" dirty="0">
                <a:solidFill>
                  <a:srgbClr val="111111"/>
                </a:solidFill>
                <a:effectLst/>
                <a:latin typeface="raleway" pitchFamily="2" charset="0"/>
              </a:rPr>
              <a:t>Step-2</a:t>
            </a:r>
          </a:p>
          <a:p>
            <a:pPr algn="l">
              <a:buFont typeface="Arial" panose="020B0604020202020204" pitchFamily="34" charset="0"/>
              <a:buChar char="•"/>
            </a:pPr>
            <a:r>
              <a:rPr lang="en-US" b="0" i="0" dirty="0">
                <a:solidFill>
                  <a:srgbClr val="333333"/>
                </a:solidFill>
                <a:effectLst/>
                <a:latin typeface="open sans" panose="020B0606030504020204" pitchFamily="34" charset="0"/>
              </a:rPr>
              <a:t>Bond Execution</a:t>
            </a:r>
          </a:p>
          <a:p>
            <a:pPr algn="l">
              <a:buFont typeface="Arial" panose="020B0604020202020204" pitchFamily="34" charset="0"/>
              <a:buChar char="•"/>
            </a:pPr>
            <a:r>
              <a:rPr lang="en-US" b="0" i="0" dirty="0">
                <a:solidFill>
                  <a:srgbClr val="333333"/>
                </a:solidFill>
                <a:effectLst/>
                <a:latin typeface="open sans" panose="020B0606030504020204" pitchFamily="34" charset="0"/>
              </a:rPr>
              <a:t>A bond to be executed as per Annexure-C (Refer below) and to be submitted to the Commissioner of Customs under the jurisdiction of the business.</a:t>
            </a:r>
          </a:p>
          <a:p>
            <a:r>
              <a:rPr lang="en-IN" b="1" i="0" dirty="0">
                <a:solidFill>
                  <a:srgbClr val="111111"/>
                </a:solidFill>
                <a:effectLst/>
                <a:latin typeface="raleway" pitchFamily="2" charset="0"/>
              </a:rPr>
              <a:t>Step-3</a:t>
            </a:r>
          </a:p>
          <a:p>
            <a:pPr algn="l">
              <a:buFont typeface="Arial" panose="020B0604020202020204" pitchFamily="34" charset="0"/>
              <a:buChar char="•"/>
            </a:pPr>
            <a:r>
              <a:rPr lang="en-US" b="0" i="0" dirty="0">
                <a:solidFill>
                  <a:srgbClr val="333333"/>
                </a:solidFill>
                <a:effectLst/>
                <a:latin typeface="open sans" panose="020B0606030504020204" pitchFamily="34" charset="0"/>
              </a:rPr>
              <a:t>Grant of Sanction</a:t>
            </a:r>
          </a:p>
          <a:p>
            <a:pPr algn="l">
              <a:buFont typeface="Arial" panose="020B0604020202020204" pitchFamily="34" charset="0"/>
              <a:buChar char="•"/>
            </a:pPr>
            <a:r>
              <a:rPr lang="en-US" b="0" i="0" dirty="0">
                <a:solidFill>
                  <a:srgbClr val="333333"/>
                </a:solidFill>
                <a:effectLst/>
                <a:latin typeface="open sans" panose="020B0606030504020204" pitchFamily="34" charset="0"/>
              </a:rPr>
              <a:t>Permission is granted by the Commissioner of Customs for manufacturing or other operations in the bonded facility</a:t>
            </a:r>
          </a:p>
          <a:p>
            <a:pPr algn="l">
              <a:buFont typeface="Arial" panose="020B0604020202020204" pitchFamily="34" charset="0"/>
              <a:buChar char="•"/>
            </a:pPr>
            <a:r>
              <a:rPr lang="en-US" b="0" i="0" dirty="0">
                <a:solidFill>
                  <a:srgbClr val="333333"/>
                </a:solidFill>
                <a:effectLst/>
                <a:latin typeface="open sans" panose="020B0606030504020204" pitchFamily="34" charset="0"/>
              </a:rPr>
              <a:t>Permission also includes:</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Manufacturing process or other permitted operations</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Conditions regarding manufacturing</a:t>
            </a:r>
          </a:p>
          <a:p>
            <a:endParaRPr lang="en-IN" dirty="0"/>
          </a:p>
        </p:txBody>
      </p:sp>
    </p:spTree>
    <p:extLst>
      <p:ext uri="{BB962C8B-B14F-4D97-AF65-F5344CB8AC3E}">
        <p14:creationId xmlns:p14="http://schemas.microsoft.com/office/powerpoint/2010/main" val="2000704945"/>
      </p:ext>
    </p:extLst>
  </p:cSld>
  <p:clrMapOvr>
    <a:overrideClrMapping bg1="lt1" tx1="dk1" bg2="lt2" tx2="dk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34F54-CD6E-C0C1-8FEA-98E469BD9DB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443CBC6-6A91-D66E-02DF-A7C65716999A}"/>
              </a:ext>
            </a:extLst>
          </p:cNvPr>
          <p:cNvSpPr>
            <a:spLocks noGrp="1"/>
          </p:cNvSpPr>
          <p:nvPr>
            <p:ph idx="1"/>
          </p:nvPr>
        </p:nvSpPr>
        <p:spPr/>
        <p:txBody>
          <a:bodyPr/>
          <a:lstStyle/>
          <a:p>
            <a:r>
              <a:rPr lang="en-IN" b="1" i="0" dirty="0">
                <a:solidFill>
                  <a:srgbClr val="111111"/>
                </a:solidFill>
                <a:effectLst/>
                <a:latin typeface="raleway" pitchFamily="2" charset="0"/>
              </a:rPr>
              <a:t>Step-4</a:t>
            </a:r>
          </a:p>
          <a:p>
            <a:pPr algn="l"/>
            <a:r>
              <a:rPr lang="en-US" b="0" i="0" dirty="0">
                <a:solidFill>
                  <a:srgbClr val="696F6F"/>
                </a:solidFill>
                <a:effectLst/>
                <a:latin typeface="open sans" panose="020B0606030504020204" pitchFamily="34" charset="0"/>
              </a:rPr>
              <a:t>Start Manufacturing or Other Operations</a:t>
            </a:r>
          </a:p>
          <a:p>
            <a:pPr algn="l"/>
            <a:r>
              <a:rPr lang="en-US" b="0" i="0" dirty="0">
                <a:solidFill>
                  <a:srgbClr val="696F6F"/>
                </a:solidFill>
                <a:effectLst/>
                <a:latin typeface="open sans" panose="020B0606030504020204" pitchFamily="34" charset="0"/>
              </a:rPr>
              <a:t>Note: The processes for availing the license for a private bonded facility (as per Section 58) and manufacturing or performing other operations (as per Section 65) are combined under single application as per </a:t>
            </a:r>
            <a:r>
              <a:rPr lang="en-US" b="1" dirty="0">
                <a:solidFill>
                  <a:srgbClr val="337AB7"/>
                </a:solidFill>
                <a:latin typeface="open sans" panose="020B0606030504020204" pitchFamily="34" charset="0"/>
              </a:rPr>
              <a:t>Annexure A.</a:t>
            </a:r>
            <a:endParaRPr lang="en-US" b="0" i="0" dirty="0">
              <a:solidFill>
                <a:srgbClr val="696F6F"/>
              </a:solidFill>
              <a:effectLst/>
              <a:latin typeface="open sans" panose="020B0606030504020204" pitchFamily="34" charset="0"/>
            </a:endParaRPr>
          </a:p>
          <a:p>
            <a:endParaRPr lang="en-IN" dirty="0"/>
          </a:p>
        </p:txBody>
      </p:sp>
    </p:spTree>
    <p:extLst>
      <p:ext uri="{BB962C8B-B14F-4D97-AF65-F5344CB8AC3E}">
        <p14:creationId xmlns:p14="http://schemas.microsoft.com/office/powerpoint/2010/main" val="2451386125"/>
      </p:ext>
    </p:extLst>
  </p:cSld>
  <p:clrMapOvr>
    <a:overrideClrMapping bg1="lt1" tx1="dk1" bg2="lt2" tx2="dk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31F2F-0AFD-FE82-DD87-C2EC14E0BC26}"/>
              </a:ext>
            </a:extLst>
          </p:cNvPr>
          <p:cNvSpPr>
            <a:spLocks noGrp="1"/>
          </p:cNvSpPr>
          <p:nvPr>
            <p:ph type="title"/>
          </p:nvPr>
        </p:nvSpPr>
        <p:spPr/>
        <p:txBody>
          <a:bodyPr>
            <a:normAutofit fontScale="90000"/>
          </a:bodyPr>
          <a:lstStyle/>
          <a:p>
            <a:r>
              <a:rPr lang="en-US" sz="2700" b="1" i="0" dirty="0">
                <a:solidFill>
                  <a:srgbClr val="111111"/>
                </a:solidFill>
                <a:effectLst/>
                <a:latin typeface="raleway" pitchFamily="2" charset="0"/>
              </a:rPr>
              <a:t>Steps for Clearance of Warehoused Goods</a:t>
            </a:r>
            <a:br>
              <a:rPr lang="en-US" b="1" i="0" dirty="0">
                <a:solidFill>
                  <a:srgbClr val="111111"/>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3C50DA63-868E-2648-6FE4-B8001B4BFBC8}"/>
              </a:ext>
            </a:extLst>
          </p:cNvPr>
          <p:cNvSpPr>
            <a:spLocks noGrp="1"/>
          </p:cNvSpPr>
          <p:nvPr>
            <p:ph idx="1"/>
          </p:nvPr>
        </p:nvSpPr>
        <p:spPr/>
        <p:txBody>
          <a:bodyPr>
            <a:normAutofit fontScale="85000" lnSpcReduction="20000"/>
          </a:bodyPr>
          <a:lstStyle/>
          <a:p>
            <a:pPr algn="l">
              <a:buFont typeface="Arial" panose="020B0604020202020204" pitchFamily="34" charset="0"/>
              <a:buChar char="•"/>
            </a:pPr>
            <a:r>
              <a:rPr lang="en-US" b="0" i="0" dirty="0">
                <a:solidFill>
                  <a:srgbClr val="333333"/>
                </a:solidFill>
                <a:effectLst/>
                <a:latin typeface="open sans" panose="020B0606030504020204" pitchFamily="34" charset="0"/>
              </a:rPr>
              <a:t>To the domestic market for consumption – When warehoused goods are used for manufacturing or other operations &amp; finished goods are domestically consumed</a:t>
            </a:r>
          </a:p>
          <a:p>
            <a:pPr algn="l">
              <a:buFont typeface="Arial" panose="020B0604020202020204" pitchFamily="34" charset="0"/>
              <a:buChar char="•"/>
            </a:pPr>
            <a:r>
              <a:rPr lang="en-US" b="0" i="0" dirty="0">
                <a:solidFill>
                  <a:srgbClr val="333333"/>
                </a:solidFill>
                <a:effectLst/>
                <a:latin typeface="open sans" panose="020B0606030504020204" pitchFamily="34" charset="0"/>
              </a:rPr>
              <a:t>To a Customs Station for Export – When warehoused goods are used for manufacturing, or other operations &amp; finished goods are exported</a:t>
            </a:r>
          </a:p>
          <a:p>
            <a:pPr algn="l">
              <a:buFont typeface="Arial" panose="020B0604020202020204" pitchFamily="34" charset="0"/>
              <a:buChar char="•"/>
            </a:pPr>
            <a:r>
              <a:rPr lang="en-US" b="0" i="0" dirty="0">
                <a:solidFill>
                  <a:srgbClr val="333333"/>
                </a:solidFill>
                <a:effectLst/>
                <a:latin typeface="open sans" panose="020B0606030504020204" pitchFamily="34" charset="0"/>
              </a:rPr>
              <a:t>To another bonded manufacturing facility – When imported goods are stored and used as raw materials by another industry</a:t>
            </a:r>
          </a:p>
          <a:p>
            <a:pPr algn="l"/>
            <a:r>
              <a:rPr lang="en-US" b="1" i="0" dirty="0">
                <a:solidFill>
                  <a:srgbClr val="696F6F"/>
                </a:solidFill>
                <a:effectLst/>
                <a:latin typeface="open sans" panose="020B0606030504020204" pitchFamily="34" charset="0"/>
              </a:rPr>
              <a:t>Warehoused goods are permitted for clearance after:</a:t>
            </a:r>
            <a:endParaRPr lang="en-US" b="0" i="0" dirty="0">
              <a:solidFill>
                <a:srgbClr val="696F6F"/>
              </a:solidFill>
              <a:effectLst/>
              <a:latin typeface="open sans" panose="020B0606030504020204" pitchFamily="34" charset="0"/>
            </a:endParaRPr>
          </a:p>
          <a:p>
            <a:pPr algn="l">
              <a:buFont typeface="Arial" panose="020B0604020202020204" pitchFamily="34" charset="0"/>
              <a:buChar char="•"/>
            </a:pPr>
            <a:r>
              <a:rPr lang="en-US" b="0" i="0" dirty="0">
                <a:solidFill>
                  <a:srgbClr val="333333"/>
                </a:solidFill>
                <a:effectLst/>
                <a:latin typeface="open sans" panose="020B0606030504020204" pitchFamily="34" charset="0"/>
              </a:rPr>
              <a:t>The owner of goods meets all compliances as per the executed bond.</a:t>
            </a:r>
          </a:p>
          <a:p>
            <a:pPr algn="l">
              <a:buFont typeface="Arial" panose="020B0604020202020204" pitchFamily="34" charset="0"/>
              <a:buChar char="•"/>
            </a:pPr>
            <a:r>
              <a:rPr lang="en-US" b="0" i="0" dirty="0">
                <a:solidFill>
                  <a:srgbClr val="333333"/>
                </a:solidFill>
                <a:effectLst/>
                <a:latin typeface="open sans" panose="020B0606030504020204" pitchFamily="34" charset="0"/>
              </a:rPr>
              <a:t>Deferred duty on imported raw materials or capital goods is paid.</a:t>
            </a:r>
          </a:p>
          <a:p>
            <a:pPr algn="l">
              <a:buFont typeface="Arial" panose="020B0604020202020204" pitchFamily="34" charset="0"/>
              <a:buChar char="•"/>
            </a:pPr>
            <a:r>
              <a:rPr lang="en-US" b="0" i="0" dirty="0">
                <a:solidFill>
                  <a:srgbClr val="333333"/>
                </a:solidFill>
                <a:effectLst/>
                <a:latin typeface="open sans" panose="020B0606030504020204" pitchFamily="34" charset="0"/>
              </a:rPr>
              <a:t>GST is paid on the finished goods.</a:t>
            </a:r>
          </a:p>
          <a:p>
            <a:pPr algn="l">
              <a:buFont typeface="Arial" panose="020B0604020202020204" pitchFamily="34" charset="0"/>
              <a:buChar char="•"/>
            </a:pPr>
            <a:r>
              <a:rPr lang="en-US" b="0" i="0" dirty="0">
                <a:solidFill>
                  <a:srgbClr val="333333"/>
                </a:solidFill>
                <a:effectLst/>
                <a:latin typeface="open sans" panose="020B0606030504020204" pitchFamily="34" charset="0"/>
              </a:rPr>
              <a:t>Any other compliance as per the Customs Act or any other applicable regulations are met.</a:t>
            </a:r>
          </a:p>
          <a:p>
            <a:endParaRPr lang="en-IN" dirty="0"/>
          </a:p>
        </p:txBody>
      </p:sp>
    </p:spTree>
    <p:extLst>
      <p:ext uri="{BB962C8B-B14F-4D97-AF65-F5344CB8AC3E}">
        <p14:creationId xmlns:p14="http://schemas.microsoft.com/office/powerpoint/2010/main" val="3448068526"/>
      </p:ext>
    </p:extLst>
  </p:cSld>
  <p:clrMapOvr>
    <a:overrideClrMapping bg1="lt1" tx1="dk1" bg2="lt2" tx2="dk2" accent1="accent1" accent2="accent2" accent3="accent3" accent4="accent4" accent5="accent5" accent6="accent6" hlink="hlink" folHlink="folHlink"/>
  </p:clrMapOvr>
</p:sld>
</file>

<file path=ppt/slides/slide4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BBD8D-44FF-BCD4-28C9-FCDE904EF188}"/>
              </a:ext>
            </a:extLst>
          </p:cNvPr>
          <p:cNvSpPr>
            <a:spLocks noGrp="1"/>
          </p:cNvSpPr>
          <p:nvPr>
            <p:ph type="title"/>
          </p:nvPr>
        </p:nvSpPr>
        <p:spPr/>
        <p:txBody>
          <a:bodyPr>
            <a:normAutofit/>
          </a:bodyPr>
          <a:lstStyle/>
          <a:p>
            <a:r>
              <a:rPr lang="en-US" sz="2200" b="1" i="0" dirty="0">
                <a:solidFill>
                  <a:srgbClr val="111111"/>
                </a:solidFill>
                <a:effectLst/>
                <a:latin typeface="raleway" pitchFamily="2" charset="0"/>
              </a:rPr>
              <a:t>Follow Simple Steps to Transport Warehoused Goods</a:t>
            </a:r>
            <a:br>
              <a:rPr lang="en-US" b="1" i="0" dirty="0">
                <a:solidFill>
                  <a:srgbClr val="111111"/>
                </a:solidFill>
                <a:effectLst/>
                <a:latin typeface="raleway" pitchFamily="2" charset="0"/>
              </a:rPr>
            </a:br>
            <a:endParaRPr lang="en-IN" dirty="0"/>
          </a:p>
        </p:txBody>
      </p:sp>
      <p:sp>
        <p:nvSpPr>
          <p:cNvPr id="3" name="Content Placeholder 2">
            <a:extLst>
              <a:ext uri="{FF2B5EF4-FFF2-40B4-BE49-F238E27FC236}">
                <a16:creationId xmlns:a16="http://schemas.microsoft.com/office/drawing/2014/main" id="{3E99ACD8-860F-E3E1-E1D8-71CF01566CEF}"/>
              </a:ext>
            </a:extLst>
          </p:cNvPr>
          <p:cNvSpPr>
            <a:spLocks noGrp="1"/>
          </p:cNvSpPr>
          <p:nvPr>
            <p:ph idx="1"/>
          </p:nvPr>
        </p:nvSpPr>
        <p:spPr/>
        <p:txBody>
          <a:bodyPr>
            <a:normAutofit fontScale="92500" lnSpcReduction="10000"/>
          </a:bodyPr>
          <a:lstStyle/>
          <a:p>
            <a:pPr algn="l">
              <a:buFont typeface="Arial" panose="020B0604020202020204" pitchFamily="34" charset="0"/>
              <a:buChar char="•"/>
            </a:pPr>
            <a:r>
              <a:rPr lang="en-US" b="0" i="0" dirty="0">
                <a:solidFill>
                  <a:srgbClr val="333333"/>
                </a:solidFill>
                <a:effectLst/>
                <a:latin typeface="open sans" panose="020B0606030504020204" pitchFamily="34" charset="0"/>
              </a:rPr>
              <a:t>Form for Transfer of goods to be filled from a facility appended as per Warehouse Goods (Removal) Regulations Act, 2016 to transport stored/warehoused goods.</a:t>
            </a:r>
          </a:p>
          <a:p>
            <a:pPr algn="l">
              <a:buFont typeface="Arial" panose="020B0604020202020204" pitchFamily="34" charset="0"/>
              <a:buChar char="•"/>
            </a:pPr>
            <a:r>
              <a:rPr lang="en-US" b="0" i="0" dirty="0">
                <a:solidFill>
                  <a:srgbClr val="333333"/>
                </a:solidFill>
                <a:effectLst/>
                <a:latin typeface="open sans" panose="020B0606030504020204" pitchFamily="34" charset="0"/>
              </a:rPr>
              <a:t>The authorized licensee of the originating warehouse should get permission from the respective Commissioner of Customs and had to disclose the nature of goods and mode of transport.</a:t>
            </a:r>
          </a:p>
          <a:p>
            <a:pPr algn="l">
              <a:buFont typeface="Arial" panose="020B0604020202020204" pitchFamily="34" charset="0"/>
              <a:buChar char="•"/>
            </a:pPr>
            <a:r>
              <a:rPr lang="en-US" b="0" i="0" dirty="0">
                <a:solidFill>
                  <a:srgbClr val="333333"/>
                </a:solidFill>
                <a:effectLst/>
                <a:latin typeface="open sans" panose="020B0606030504020204" pitchFamily="34" charset="0"/>
              </a:rPr>
              <a:t>‘Acknowledgement’ received from the licensee of the recipient warehouse stating the arrival of goods to the Bond Officer of the originating warehouse to be produced.</a:t>
            </a:r>
          </a:p>
          <a:p>
            <a:pPr algn="l">
              <a:buFont typeface="Arial" panose="020B0604020202020204" pitchFamily="34" charset="0"/>
              <a:buChar char="•"/>
            </a:pPr>
            <a:r>
              <a:rPr lang="en-US" b="0" i="0" dirty="0">
                <a:solidFill>
                  <a:srgbClr val="333333"/>
                </a:solidFill>
                <a:effectLst/>
                <a:latin typeface="open sans" panose="020B0606030504020204" pitchFamily="34" charset="0"/>
              </a:rPr>
              <a:t>Acknowledgment is to be produced within one month.</a:t>
            </a:r>
          </a:p>
          <a:p>
            <a:pPr algn="l"/>
            <a:r>
              <a:rPr lang="en-US" b="0" i="0" dirty="0">
                <a:solidFill>
                  <a:srgbClr val="696F6F"/>
                </a:solidFill>
                <a:effectLst/>
                <a:latin typeface="open sans" panose="020B0606030504020204" pitchFamily="34" charset="0"/>
              </a:rPr>
              <a:t>*When the goods are transferred from one bonded facility to another, the responsibility of the deferred duty is also transferred to the new facility.</a:t>
            </a:r>
          </a:p>
          <a:p>
            <a:endParaRPr lang="en-IN" dirty="0"/>
          </a:p>
        </p:txBody>
      </p:sp>
    </p:spTree>
    <p:extLst>
      <p:ext uri="{BB962C8B-B14F-4D97-AF65-F5344CB8AC3E}">
        <p14:creationId xmlns:p14="http://schemas.microsoft.com/office/powerpoint/2010/main" val="1882353971"/>
      </p:ext>
    </p:extLst>
  </p:cSld>
  <p:clrMapOvr>
    <a:overrideClrMapping bg1="lt1" tx1="dk1" bg2="lt2" tx2="dk2" accent1="accent1" accent2="accent2" accent3="accent3" accent4="accent4" accent5="accent5" accent6="accent6" hlink="hlink" folHlink="folHlink"/>
  </p:clrMapOvr>
</p:sld>
</file>

<file path=ppt/slides/slide4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369AD-3615-29A5-3517-CB0E7592377F}"/>
              </a:ext>
            </a:extLst>
          </p:cNvPr>
          <p:cNvSpPr>
            <a:spLocks noGrp="1"/>
          </p:cNvSpPr>
          <p:nvPr>
            <p:ph type="title"/>
          </p:nvPr>
        </p:nvSpPr>
        <p:spPr>
          <a:xfrm>
            <a:off x="609600" y="1016000"/>
            <a:ext cx="10972800" cy="831088"/>
          </a:xfrm>
        </p:spPr>
        <p:txBody>
          <a:bodyPr>
            <a:normAutofit fontScale="90000"/>
          </a:bodyPr>
          <a:lstStyle/>
          <a:p>
            <a:br>
              <a:rPr lang="en-IN" b="1" i="0" dirty="0">
                <a:solidFill>
                  <a:srgbClr val="111111"/>
                </a:solidFill>
                <a:effectLst/>
                <a:latin typeface="raleway" pitchFamily="2" charset="0"/>
              </a:rPr>
            </a:br>
            <a:r>
              <a:rPr lang="en-IN" b="1" i="0" dirty="0">
                <a:solidFill>
                  <a:srgbClr val="111111"/>
                </a:solidFill>
                <a:effectLst/>
                <a:latin typeface="raleway" pitchFamily="2" charset="0"/>
              </a:rPr>
              <a:t>Requirements for Record keeping</a:t>
            </a:r>
            <a:endParaRPr lang="en-IN" dirty="0"/>
          </a:p>
        </p:txBody>
      </p:sp>
      <p:sp>
        <p:nvSpPr>
          <p:cNvPr id="3" name="Content Placeholder 2">
            <a:extLst>
              <a:ext uri="{FF2B5EF4-FFF2-40B4-BE49-F238E27FC236}">
                <a16:creationId xmlns:a16="http://schemas.microsoft.com/office/drawing/2014/main" id="{97F5A648-B1D1-C4B7-F88E-C3AD30FD72EE}"/>
              </a:ext>
            </a:extLst>
          </p:cNvPr>
          <p:cNvSpPr>
            <a:spLocks noGrp="1"/>
          </p:cNvSpPr>
          <p:nvPr>
            <p:ph idx="1"/>
          </p:nvPr>
        </p:nvSpPr>
        <p:spPr>
          <a:xfrm>
            <a:off x="609600" y="1935480"/>
            <a:ext cx="10972800" cy="4617720"/>
          </a:xfrm>
        </p:spPr>
        <p:txBody>
          <a:bodyPr>
            <a:normAutofit lnSpcReduction="10000"/>
          </a:bodyPr>
          <a:lstStyle/>
          <a:p>
            <a:pPr algn="l">
              <a:buFont typeface="+mj-lt"/>
              <a:buAutoNum type="arabicPeriod"/>
            </a:pPr>
            <a:r>
              <a:rPr lang="en-US" b="0" i="0" dirty="0">
                <a:solidFill>
                  <a:srgbClr val="333333"/>
                </a:solidFill>
                <a:effectLst/>
                <a:latin typeface="open sans" panose="020B0606030504020204" pitchFamily="34" charset="0"/>
              </a:rPr>
              <a:t>Maintenance of records</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Receipts of handling, storing, and removal of goods into/from the facility as per </a:t>
            </a:r>
            <a:r>
              <a:rPr lang="en-US" b="0" i="0" u="none" strike="noStrike" dirty="0">
                <a:solidFill>
                  <a:srgbClr val="111111"/>
                </a:solidFill>
                <a:effectLst/>
                <a:latin typeface="open sans" panose="020B0606030504020204" pitchFamily="34" charset="0"/>
                <a:hlinkClick r:id="rId3"/>
              </a:rPr>
              <a:t>Annexure B.</a:t>
            </a:r>
            <a:endParaRPr lang="en-US" b="0" i="0" dirty="0">
              <a:solidFill>
                <a:srgbClr val="333333"/>
              </a:solidFill>
              <a:effectLst/>
              <a:latin typeface="open sans" panose="020B0606030504020204" pitchFamily="34" charset="0"/>
            </a:endParaRP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Record each activity, operation, or action carried out to the stored goods.</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Copies of the following documents:</a:t>
            </a:r>
          </a:p>
          <a:p>
            <a:pPr marL="1143000" lvl="2" indent="-228600" algn="l">
              <a:buFont typeface="Arial" panose="020B0604020202020204" pitchFamily="34" charset="0"/>
              <a:buChar char="•"/>
            </a:pPr>
            <a:r>
              <a:rPr lang="en-US" b="0" i="0" dirty="0">
                <a:solidFill>
                  <a:srgbClr val="333333"/>
                </a:solidFill>
                <a:effectLst/>
                <a:latin typeface="open sans" panose="020B0606030504020204" pitchFamily="34" charset="0"/>
              </a:rPr>
              <a:t>Entry Bills</a:t>
            </a:r>
          </a:p>
          <a:p>
            <a:pPr marL="1143000" lvl="2" indent="-228600" algn="l">
              <a:buFont typeface="Arial" panose="020B0604020202020204" pitchFamily="34" charset="0"/>
              <a:buChar char="•"/>
            </a:pPr>
            <a:r>
              <a:rPr lang="en-US" b="0" i="0" dirty="0">
                <a:solidFill>
                  <a:srgbClr val="333333"/>
                </a:solidFill>
                <a:effectLst/>
                <a:latin typeface="open sans" panose="020B0606030504020204" pitchFamily="34" charset="0"/>
              </a:rPr>
              <a:t>Transport documents</a:t>
            </a:r>
          </a:p>
          <a:p>
            <a:pPr marL="1143000" lvl="2" indent="-228600" algn="l">
              <a:buFont typeface="Arial" panose="020B0604020202020204" pitchFamily="34" charset="0"/>
              <a:buChar char="•"/>
            </a:pPr>
            <a:r>
              <a:rPr lang="en-US" b="0" i="0" dirty="0">
                <a:solidFill>
                  <a:srgbClr val="333333"/>
                </a:solidFill>
                <a:effectLst/>
                <a:latin typeface="open sans" panose="020B0606030504020204" pitchFamily="34" charset="0"/>
              </a:rPr>
              <a:t>Forms for Transfer of goods from the warehouse</a:t>
            </a:r>
          </a:p>
          <a:p>
            <a:pPr marL="1143000" lvl="2" indent="-228600" algn="l">
              <a:buFont typeface="Arial" panose="020B0604020202020204" pitchFamily="34" charset="0"/>
              <a:buChar char="•"/>
            </a:pPr>
            <a:r>
              <a:rPr lang="en-US" b="0" i="0" dirty="0">
                <a:solidFill>
                  <a:srgbClr val="333333"/>
                </a:solidFill>
                <a:effectLst/>
                <a:latin typeface="open sans" panose="020B0606030504020204" pitchFamily="34" charset="0"/>
              </a:rPr>
              <a:t>Shipping Bills</a:t>
            </a:r>
          </a:p>
          <a:p>
            <a:pPr marL="1143000" lvl="2" indent="-228600" algn="l">
              <a:buFont typeface="Arial" panose="020B0604020202020204" pitchFamily="34" charset="0"/>
              <a:buChar char="•"/>
            </a:pPr>
            <a:r>
              <a:rPr lang="en-US" b="0" i="0" dirty="0">
                <a:solidFill>
                  <a:srgbClr val="333333"/>
                </a:solidFill>
                <a:effectLst/>
                <a:latin typeface="open sans" panose="020B0606030504020204" pitchFamily="34" charset="0"/>
              </a:rPr>
              <a:t>Export Bills</a:t>
            </a:r>
          </a:p>
          <a:p>
            <a:pPr marL="1143000" lvl="2" indent="-228600" algn="l">
              <a:buFont typeface="Arial" panose="020B0604020202020204" pitchFamily="34" charset="0"/>
              <a:buChar char="•"/>
            </a:pPr>
            <a:r>
              <a:rPr lang="en-US" b="0" i="0" dirty="0">
                <a:solidFill>
                  <a:srgbClr val="333333"/>
                </a:solidFill>
                <a:effectLst/>
                <a:latin typeface="open sans" panose="020B0606030504020204" pitchFamily="34" charset="0"/>
              </a:rPr>
              <a:t>Documents on receipt/removal of goods from the warehouse, if applicable</a:t>
            </a:r>
          </a:p>
          <a:p>
            <a:endParaRPr lang="en-IN" dirty="0"/>
          </a:p>
        </p:txBody>
      </p:sp>
    </p:spTree>
    <p:extLst>
      <p:ext uri="{BB962C8B-B14F-4D97-AF65-F5344CB8AC3E}">
        <p14:creationId xmlns:p14="http://schemas.microsoft.com/office/powerpoint/2010/main" val="1444073256"/>
      </p:ext>
    </p:extLst>
  </p:cSld>
  <p:clrMapOvr>
    <a:overrideClrMapping bg1="lt1" tx1="dk1" bg2="lt2" tx2="dk2" accent1="accent1" accent2="accent2" accent3="accent3" accent4="accent4" accent5="accent5" accent6="accent6" hlink="hlink" folHlink="folHlink"/>
  </p:clrMapOvr>
</p:sld>
</file>

<file path=ppt/slides/slide4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47187-C3BA-0525-F521-D461235B5FF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BCAC5DC-4D3E-34E8-A22D-AD092102533D}"/>
              </a:ext>
            </a:extLst>
          </p:cNvPr>
          <p:cNvSpPr>
            <a:spLocks noGrp="1"/>
          </p:cNvSpPr>
          <p:nvPr>
            <p:ph idx="1"/>
          </p:nvPr>
        </p:nvSpPr>
        <p:spPr/>
        <p:txBody>
          <a:bodyPr/>
          <a:lstStyle/>
          <a:p>
            <a:pPr algn="l">
              <a:buFont typeface="+mj-lt"/>
              <a:buAutoNum type="arabicPeriod" startAt="2"/>
            </a:pPr>
            <a:r>
              <a:rPr lang="en-US" b="0" i="0" dirty="0">
                <a:solidFill>
                  <a:srgbClr val="333333"/>
                </a:solidFill>
                <a:effectLst/>
                <a:latin typeface="open sans" panose="020B0606030504020204" pitchFamily="34" charset="0"/>
              </a:rPr>
              <a:t>Preservation of physical and digital records</a:t>
            </a:r>
          </a:p>
          <a:p>
            <a:pPr marL="1143000" lvl="2" indent="-228600" algn="l">
              <a:buFont typeface="+mj-lt"/>
              <a:buAutoNum type="arabicPeriod" startAt="2"/>
            </a:pPr>
            <a:r>
              <a:rPr lang="en-US" b="0" i="0" dirty="0">
                <a:solidFill>
                  <a:srgbClr val="333333"/>
                </a:solidFill>
                <a:effectLst/>
                <a:latin typeface="open sans" panose="020B0606030504020204" pitchFamily="34" charset="0"/>
              </a:rPr>
              <a:t>Per policy, the records of accounts should be preserved for a minimum of 5 years from the date of removal of goods from the warehouse.</a:t>
            </a:r>
          </a:p>
          <a:p>
            <a:pPr marL="1143000" lvl="2" indent="-228600" algn="l">
              <a:buFont typeface="+mj-lt"/>
              <a:buAutoNum type="arabicPeriod" startAt="2"/>
            </a:pPr>
            <a:r>
              <a:rPr lang="en-US" b="0" i="0" dirty="0">
                <a:solidFill>
                  <a:srgbClr val="333333"/>
                </a:solidFill>
                <a:effectLst/>
                <a:latin typeface="open sans" panose="020B0606030504020204" pitchFamily="34" charset="0"/>
              </a:rPr>
              <a:t>Digital copies of records should be preserved at a place other than a manufacturing or warehousing facility.</a:t>
            </a:r>
          </a:p>
          <a:p>
            <a:pPr algn="l">
              <a:buFont typeface="+mj-lt"/>
              <a:buAutoNum type="arabicPeriod" startAt="3"/>
            </a:pPr>
            <a:r>
              <a:rPr lang="en-US" b="0" i="0" dirty="0">
                <a:solidFill>
                  <a:srgbClr val="333333"/>
                </a:solidFill>
                <a:effectLst/>
                <a:latin typeface="open sans" panose="020B0606030504020204" pitchFamily="34" charset="0"/>
              </a:rPr>
              <a:t>Filing monthly returns</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File monthly returns within ten days of the closing of the month.</a:t>
            </a:r>
          </a:p>
          <a:p>
            <a:pPr algn="l"/>
            <a:r>
              <a:rPr lang="en-US" b="0" i="0" dirty="0">
                <a:solidFill>
                  <a:srgbClr val="696F6F"/>
                </a:solidFill>
                <a:effectLst/>
                <a:latin typeface="open sans" panose="020B0606030504020204" pitchFamily="34" charset="0"/>
              </a:rPr>
              <a:t>Note: If the licensees fail to comply with any of the provisions of the regulations, they are liable to a penalty as per the Customs Ac</a:t>
            </a:r>
          </a:p>
          <a:p>
            <a:pPr marL="0" indent="0">
              <a:buNone/>
            </a:pPr>
            <a:endParaRPr lang="en-IN" dirty="0"/>
          </a:p>
        </p:txBody>
      </p:sp>
    </p:spTree>
    <p:extLst>
      <p:ext uri="{BB962C8B-B14F-4D97-AF65-F5344CB8AC3E}">
        <p14:creationId xmlns:p14="http://schemas.microsoft.com/office/powerpoint/2010/main" val="33463717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FDD14-0885-46EB-9B10-48A59AE9BA03}"/>
              </a:ext>
            </a:extLst>
          </p:cNvPr>
          <p:cNvSpPr>
            <a:spLocks noGrp="1"/>
          </p:cNvSpPr>
          <p:nvPr>
            <p:ph type="title"/>
          </p:nvPr>
        </p:nvSpPr>
        <p:spPr>
          <a:xfrm>
            <a:off x="609600" y="704088"/>
            <a:ext cx="10972800" cy="49479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F61BF5FE-7010-A156-7DDD-8D77DEA71415}"/>
              </a:ext>
            </a:extLst>
          </p:cNvPr>
          <p:cNvSpPr>
            <a:spLocks noGrp="1"/>
          </p:cNvSpPr>
          <p:nvPr>
            <p:ph idx="1"/>
          </p:nvPr>
        </p:nvSpPr>
        <p:spPr>
          <a:xfrm>
            <a:off x="609600" y="1270000"/>
            <a:ext cx="10972800" cy="5455920"/>
          </a:xfrm>
        </p:spPr>
        <p:txBody>
          <a:bodyPr>
            <a:normAutofit fontScale="77500" lnSpcReduction="20000"/>
          </a:bodyPr>
          <a:lstStyle/>
          <a:p>
            <a:pPr algn="just">
              <a:lnSpc>
                <a:spcPct val="170000"/>
              </a:lnSpc>
            </a:pPr>
            <a:r>
              <a:rPr lang="en-US" dirty="0">
                <a:latin typeface="Bookman Old Style" panose="02050604050505020204" pitchFamily="18" charset="0"/>
              </a:rPr>
              <a:t>For manufacture of goods,</a:t>
            </a:r>
          </a:p>
          <a:p>
            <a:pPr lvl="1" algn="just">
              <a:lnSpc>
                <a:spcPct val="170000"/>
              </a:lnSpc>
            </a:pPr>
            <a:r>
              <a:rPr lang="en-US" dirty="0">
                <a:latin typeface="Bookman Old Style" panose="02050604050505020204" pitchFamily="18" charset="0"/>
              </a:rPr>
              <a:t> including repair, </a:t>
            </a:r>
          </a:p>
          <a:p>
            <a:pPr lvl="1" algn="just">
              <a:lnSpc>
                <a:spcPct val="170000"/>
              </a:lnSpc>
            </a:pPr>
            <a:r>
              <a:rPr lang="en-US" dirty="0">
                <a:latin typeface="Bookman Old Style" panose="02050604050505020204" pitchFamily="18" charset="0"/>
              </a:rPr>
              <a:t>re-making, </a:t>
            </a:r>
          </a:p>
          <a:p>
            <a:pPr lvl="1" algn="just">
              <a:lnSpc>
                <a:spcPct val="170000"/>
              </a:lnSpc>
            </a:pPr>
            <a:r>
              <a:rPr lang="en-US" dirty="0">
                <a:latin typeface="Bookman Old Style" panose="02050604050505020204" pitchFamily="18" charset="0"/>
              </a:rPr>
              <a:t>reconditioning,</a:t>
            </a:r>
          </a:p>
          <a:p>
            <a:pPr lvl="1" algn="just">
              <a:lnSpc>
                <a:spcPct val="170000"/>
              </a:lnSpc>
            </a:pPr>
            <a:r>
              <a:rPr lang="en-US" dirty="0">
                <a:latin typeface="Bookman Old Style" panose="02050604050505020204" pitchFamily="18" charset="0"/>
              </a:rPr>
              <a:t> re- engineering,</a:t>
            </a:r>
          </a:p>
          <a:p>
            <a:pPr lvl="1" algn="just">
              <a:lnSpc>
                <a:spcPct val="170000"/>
              </a:lnSpc>
            </a:pPr>
            <a:r>
              <a:rPr lang="en-US" dirty="0">
                <a:latin typeface="Bookman Old Style" panose="02050604050505020204" pitchFamily="18" charset="0"/>
              </a:rPr>
              <a:t> rendering of services, </a:t>
            </a:r>
          </a:p>
          <a:p>
            <a:pPr lvl="1" algn="just">
              <a:lnSpc>
                <a:spcPct val="170000"/>
              </a:lnSpc>
            </a:pPr>
            <a:r>
              <a:rPr lang="en-US" dirty="0">
                <a:latin typeface="Bookman Old Style" panose="02050604050505020204" pitchFamily="18" charset="0"/>
              </a:rPr>
              <a:t>development of software, </a:t>
            </a:r>
          </a:p>
          <a:p>
            <a:pPr lvl="1" algn="just">
              <a:lnSpc>
                <a:spcPct val="170000"/>
              </a:lnSpc>
            </a:pPr>
            <a:r>
              <a:rPr lang="en-US" dirty="0">
                <a:latin typeface="Bookman Old Style" panose="02050604050505020204" pitchFamily="18" charset="0"/>
              </a:rPr>
              <a:t>agriculture including </a:t>
            </a:r>
            <a:r>
              <a:rPr lang="en-US" dirty="0" err="1">
                <a:latin typeface="Bookman Old Style" panose="02050604050505020204" pitchFamily="18" charset="0"/>
              </a:rPr>
              <a:t>agro</a:t>
            </a:r>
            <a:r>
              <a:rPr lang="en-US" dirty="0">
                <a:latin typeface="Bookman Old Style" panose="02050604050505020204" pitchFamily="18" charset="0"/>
              </a:rPr>
              <a:t>-processing, aquaculture, animal husbandry, bio-technology, floriculture, horticulture, pisciculture, viticulture, poultry and sericulture. </a:t>
            </a:r>
          </a:p>
          <a:p>
            <a:pPr lvl="1" algn="just">
              <a:lnSpc>
                <a:spcPct val="170000"/>
              </a:lnSpc>
            </a:pPr>
            <a:r>
              <a:rPr lang="en-US" b="1" dirty="0">
                <a:latin typeface="Bookman Old Style" panose="02050604050505020204" pitchFamily="18" charset="0"/>
              </a:rPr>
              <a:t>Trading units are not covered under these schemes</a:t>
            </a:r>
            <a:r>
              <a:rPr lang="en-US" dirty="0">
                <a:latin typeface="Bookman Old Style" panose="02050604050505020204" pitchFamily="18" charset="0"/>
              </a:rPr>
              <a:t>.</a:t>
            </a:r>
            <a:endParaRPr lang="en-IN" dirty="0">
              <a:latin typeface="Bookman Old Style" panose="02050604050505020204" pitchFamily="18" charset="0"/>
            </a:endParaRPr>
          </a:p>
          <a:p>
            <a:endParaRPr lang="en-IN" dirty="0"/>
          </a:p>
        </p:txBody>
      </p:sp>
    </p:spTree>
    <p:extLst>
      <p:ext uri="{BB962C8B-B14F-4D97-AF65-F5344CB8AC3E}">
        <p14:creationId xmlns:p14="http://schemas.microsoft.com/office/powerpoint/2010/main" val="1493819790"/>
      </p:ext>
    </p:extLst>
  </p:cSld>
  <p:clrMapOvr>
    <a:overrideClrMapping bg1="lt1" tx1="dk1" bg2="lt2" tx2="dk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CAC02-20C7-22F0-B142-971B040FB97D}"/>
              </a:ext>
            </a:extLst>
          </p:cNvPr>
          <p:cNvSpPr>
            <a:spLocks noGrp="1"/>
          </p:cNvSpPr>
          <p:nvPr>
            <p:ph type="title"/>
          </p:nvPr>
        </p:nvSpPr>
        <p:spPr/>
        <p:txBody>
          <a:bodyPr/>
          <a:lstStyle/>
          <a:p>
            <a:r>
              <a:rPr lang="en-US" dirty="0"/>
              <a:t>Conclusion</a:t>
            </a:r>
            <a:endParaRPr lang="en-IN" dirty="0"/>
          </a:p>
        </p:txBody>
      </p:sp>
      <p:sp>
        <p:nvSpPr>
          <p:cNvPr id="3" name="Content Placeholder 2">
            <a:extLst>
              <a:ext uri="{FF2B5EF4-FFF2-40B4-BE49-F238E27FC236}">
                <a16:creationId xmlns:a16="http://schemas.microsoft.com/office/drawing/2014/main" id="{F487F691-4CC5-6F79-F183-3D1F6295F869}"/>
              </a:ext>
            </a:extLst>
          </p:cNvPr>
          <p:cNvSpPr>
            <a:spLocks noGrp="1"/>
          </p:cNvSpPr>
          <p:nvPr>
            <p:ph idx="1"/>
          </p:nvPr>
        </p:nvSpPr>
        <p:spPr/>
        <p:txBody>
          <a:bodyPr>
            <a:normAutofit fontScale="85000" lnSpcReduction="20000"/>
          </a:bodyPr>
          <a:lstStyle/>
          <a:p>
            <a:pPr algn="just">
              <a:lnSpc>
                <a:spcPct val="170000"/>
              </a:lnSpc>
            </a:pPr>
            <a:r>
              <a:rPr lang="en-US" dirty="0"/>
              <a:t>Bonded Manufacturing emerges as a strategic tool within India's economic landscape that offers a range of benefits to manufacturers, investors, and the nation as a whole.</a:t>
            </a:r>
          </a:p>
          <a:p>
            <a:pPr algn="just">
              <a:lnSpc>
                <a:spcPct val="170000"/>
              </a:lnSpc>
            </a:pPr>
            <a:r>
              <a:rPr lang="en-US" dirty="0"/>
              <a:t> By providing incentives such as deferred customs duty and GST waivers, the scheme fosters an environment conducive to foreign collaboration, subsidiary establishment, and joint ventures, thus bolstering the country's position in the global market. </a:t>
            </a:r>
          </a:p>
          <a:p>
            <a:pPr algn="just">
              <a:lnSpc>
                <a:spcPct val="170000"/>
              </a:lnSpc>
            </a:pPr>
            <a:r>
              <a:rPr lang="en-US" dirty="0"/>
              <a:t>The flexibility of the Bonded Manufacturing Scheme in allowing for both domestic utilization and international export of processed goods, coupled with its streamlined setup and minimal compliance requirements, further solidifies its appeal. </a:t>
            </a:r>
            <a:endParaRPr lang="en-IN" dirty="0"/>
          </a:p>
        </p:txBody>
      </p:sp>
    </p:spTree>
    <p:extLst>
      <p:ext uri="{BB962C8B-B14F-4D97-AF65-F5344CB8AC3E}">
        <p14:creationId xmlns:p14="http://schemas.microsoft.com/office/powerpoint/2010/main" val="2732354893"/>
      </p:ext>
    </p:extLst>
  </p:cSld>
  <p:clrMapOvr>
    <a:overrideClrMapping bg1="lt1" tx1="dk1" bg2="lt2" tx2="dk2" accent1="accent1" accent2="accent2" accent3="accent3" accent4="accent4" accent5="accent5" accent6="accent6" hlink="hlink" folHlink="folHlink"/>
  </p:clrMapOvr>
</p:sld>
</file>

<file path=ppt/slides/slide5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17278-E010-0156-1185-2A02EE3EFD22}"/>
              </a:ext>
            </a:extLst>
          </p:cNvPr>
          <p:cNvSpPr>
            <a:spLocks noGrp="1"/>
          </p:cNvSpPr>
          <p:nvPr>
            <p:ph type="title"/>
          </p:nvPr>
        </p:nvSpPr>
        <p:spPr/>
        <p:txBody>
          <a:bodyPr/>
          <a:lstStyle/>
          <a:p>
            <a:pPr algn="just"/>
            <a:endParaRPr lang="en-IN"/>
          </a:p>
        </p:txBody>
      </p:sp>
      <p:sp>
        <p:nvSpPr>
          <p:cNvPr id="3" name="Content Placeholder 2">
            <a:extLst>
              <a:ext uri="{FF2B5EF4-FFF2-40B4-BE49-F238E27FC236}">
                <a16:creationId xmlns:a16="http://schemas.microsoft.com/office/drawing/2014/main" id="{EE1907C5-6BBE-D0E9-76F8-E305979D425B}"/>
              </a:ext>
            </a:extLst>
          </p:cNvPr>
          <p:cNvSpPr>
            <a:spLocks noGrp="1"/>
          </p:cNvSpPr>
          <p:nvPr>
            <p:ph idx="1"/>
          </p:nvPr>
        </p:nvSpPr>
        <p:spPr/>
        <p:txBody>
          <a:bodyPr>
            <a:normAutofit/>
          </a:bodyPr>
          <a:lstStyle/>
          <a:p>
            <a:pPr algn="just">
              <a:lnSpc>
                <a:spcPct val="150000"/>
              </a:lnSpc>
            </a:pPr>
            <a:r>
              <a:rPr lang="en-US" dirty="0"/>
              <a:t>However, consideration of the nature of manufacturing activities, the objectives, and the projected sales volume remains critical in determining the suitability of the scheme for businesses. </a:t>
            </a:r>
          </a:p>
          <a:p>
            <a:pPr algn="just">
              <a:lnSpc>
                <a:spcPct val="150000"/>
              </a:lnSpc>
            </a:pPr>
            <a:r>
              <a:rPr lang="en-US" dirty="0"/>
              <a:t>As a cornerstone of the 'Make in India' initiative and a contributor to the country's improved ‘Ease of Doing Business’ index, Bonded Manufacturing fuels continued growth and competitiveness within India's manufacturing sector. </a:t>
            </a:r>
          </a:p>
          <a:p>
            <a:pPr algn="just">
              <a:lnSpc>
                <a:spcPct val="150000"/>
              </a:lnSpc>
            </a:pPr>
            <a:endParaRPr lang="en-US" dirty="0"/>
          </a:p>
          <a:p>
            <a:pPr algn="just">
              <a:lnSpc>
                <a:spcPct val="150000"/>
              </a:lnSpc>
            </a:pPr>
            <a:endParaRPr lang="en-US" dirty="0"/>
          </a:p>
        </p:txBody>
      </p:sp>
    </p:spTree>
    <p:extLst>
      <p:ext uri="{BB962C8B-B14F-4D97-AF65-F5344CB8AC3E}">
        <p14:creationId xmlns:p14="http://schemas.microsoft.com/office/powerpoint/2010/main" val="2191309415"/>
      </p:ext>
    </p:extLst>
  </p:cSld>
  <p:clrMapOvr>
    <a:overrideClrMapping bg1="lt1" tx1="dk1" bg2="lt2" tx2="dk2" accent1="accent1" accent2="accent2" accent3="accent3" accent4="accent4" accent5="accent5" accent6="accent6" hlink="hlink" folHlink="folHlink"/>
  </p:clrMapOvr>
</p:sld>
</file>

<file path=ppt/slides/slide5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64ABF-AA6F-AADB-F5F2-B4A70A7580F9}"/>
              </a:ext>
            </a:extLst>
          </p:cNvPr>
          <p:cNvSpPr>
            <a:spLocks noGrp="1"/>
          </p:cNvSpPr>
          <p:nvPr>
            <p:ph type="title"/>
          </p:nvPr>
        </p:nvSpPr>
        <p:spPr>
          <a:xfrm>
            <a:off x="609600" y="2336800"/>
            <a:ext cx="11074400" cy="2946400"/>
          </a:xfrm>
        </p:spPr>
        <p:txBody>
          <a:bodyPr>
            <a:normAutofit/>
          </a:bodyPr>
          <a:lstStyle/>
          <a:p>
            <a:r>
              <a:rPr lang="en-IN" sz="5400" b="1" dirty="0"/>
              <a:t>SPECIAL ECONOMIC ZONES INCLUDING FTWZ</a:t>
            </a:r>
            <a:br>
              <a:rPr lang="en-IN" sz="5400" b="1" dirty="0"/>
            </a:br>
            <a:endParaRPr lang="en-IN" dirty="0"/>
          </a:p>
        </p:txBody>
      </p:sp>
    </p:spTree>
    <p:extLst>
      <p:ext uri="{BB962C8B-B14F-4D97-AF65-F5344CB8AC3E}">
        <p14:creationId xmlns:p14="http://schemas.microsoft.com/office/powerpoint/2010/main" val="681880647"/>
      </p:ext>
    </p:extLst>
  </p:cSld>
  <p:clrMapOvr>
    <a:overrideClrMapping bg1="lt1" tx1="dk1" bg2="lt2" tx2="dk2" accent1="accent1" accent2="accent2" accent3="accent3" accent4="accent4" accent5="accent5" accent6="accent6" hlink="hlink" folHlink="folHlink"/>
  </p:clrMapOvr>
</p:sld>
</file>

<file path=ppt/slides/slide5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F2DA9-E7EF-A974-6B0C-5FDD69E47C3B}"/>
              </a:ext>
            </a:extLst>
          </p:cNvPr>
          <p:cNvSpPr>
            <a:spLocks noGrp="1"/>
          </p:cNvSpPr>
          <p:nvPr>
            <p:ph type="title"/>
          </p:nvPr>
        </p:nvSpPr>
        <p:spPr>
          <a:xfrm>
            <a:off x="609600" y="704088"/>
            <a:ext cx="10972800" cy="738632"/>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7A2A1890-16F8-6BE7-6F0A-4B6C8E53B077}"/>
              </a:ext>
            </a:extLst>
          </p:cNvPr>
          <p:cNvSpPr>
            <a:spLocks noGrp="1"/>
          </p:cNvSpPr>
          <p:nvPr>
            <p:ph idx="1"/>
          </p:nvPr>
        </p:nvSpPr>
        <p:spPr>
          <a:xfrm>
            <a:off x="609600" y="1645920"/>
            <a:ext cx="10972800" cy="4678680"/>
          </a:xfrm>
        </p:spPr>
        <p:txBody>
          <a:bodyPr>
            <a:normAutofit fontScale="70000" lnSpcReduction="20000"/>
          </a:bodyPr>
          <a:lstStyle/>
          <a:p>
            <a:pPr marL="0" indent="0">
              <a:lnSpc>
                <a:spcPct val="170000"/>
              </a:lnSpc>
              <a:buNone/>
            </a:pPr>
            <a:r>
              <a:rPr lang="en-US" dirty="0">
                <a:solidFill>
                  <a:srgbClr val="444444"/>
                </a:solidFill>
                <a:latin typeface="Poppins" panose="00000500000000000000" pitchFamily="2" charset="0"/>
              </a:rPr>
              <a:t>What is a Special Economic Zone ? </a:t>
            </a:r>
          </a:p>
          <a:p>
            <a:pPr>
              <a:lnSpc>
                <a:spcPct val="170000"/>
              </a:lnSpc>
            </a:pPr>
            <a:r>
              <a:rPr lang="en-US" dirty="0">
                <a:solidFill>
                  <a:srgbClr val="444444"/>
                </a:solidFill>
                <a:latin typeface="Poppins" panose="00000500000000000000" pitchFamily="2" charset="0"/>
              </a:rPr>
              <a:t>Special Economic Zone (SEZ) is a specifically delineated duty free enclave and shall be deemed to be foreign territory for the purposes of trade </a:t>
            </a:r>
            <a:r>
              <a:rPr lang="en-US" dirty="0" err="1">
                <a:solidFill>
                  <a:srgbClr val="444444"/>
                </a:solidFill>
                <a:latin typeface="Poppins" panose="00000500000000000000" pitchFamily="2" charset="0"/>
              </a:rPr>
              <a:t>ope</a:t>
            </a:r>
            <a:endParaRPr lang="en-US" dirty="0">
              <a:solidFill>
                <a:srgbClr val="444444"/>
              </a:solidFill>
              <a:latin typeface="Poppins" panose="00000500000000000000" pitchFamily="2" charset="0"/>
            </a:endParaRPr>
          </a:p>
          <a:p>
            <a:pPr marL="0" indent="0">
              <a:lnSpc>
                <a:spcPct val="170000"/>
              </a:lnSpc>
              <a:buNone/>
            </a:pPr>
            <a:r>
              <a:rPr lang="en-US" dirty="0">
                <a:solidFill>
                  <a:srgbClr val="444444"/>
                </a:solidFill>
                <a:latin typeface="Poppins" panose="00000500000000000000" pitchFamily="2" charset="0"/>
              </a:rPr>
              <a:t>Who can set up SEZs? </a:t>
            </a:r>
          </a:p>
          <a:p>
            <a:pPr>
              <a:lnSpc>
                <a:spcPct val="170000"/>
              </a:lnSpc>
            </a:pPr>
            <a:r>
              <a:rPr lang="en-US" dirty="0">
                <a:solidFill>
                  <a:srgbClr val="444444"/>
                </a:solidFill>
                <a:latin typeface="Poppins" panose="00000500000000000000" pitchFamily="2" charset="0"/>
              </a:rPr>
              <a:t>Any private/public/joint sector or State Government or its agencies can set up Special Economic Zone (SEZ).rations and duties and tariffs</a:t>
            </a:r>
            <a:r>
              <a:rPr lang="en-US" dirty="0"/>
              <a:t>.</a:t>
            </a:r>
          </a:p>
          <a:p>
            <a:pPr algn="just">
              <a:lnSpc>
                <a:spcPct val="170000"/>
              </a:lnSpc>
            </a:pPr>
            <a:r>
              <a:rPr lang="en-US" b="1" i="0" dirty="0">
                <a:solidFill>
                  <a:srgbClr val="444444"/>
                </a:solidFill>
                <a:effectLst/>
                <a:latin typeface="Poppins" panose="00000500000000000000" pitchFamily="2" charset="0"/>
              </a:rPr>
              <a:t>Special Economic Zones Act, 2005</a:t>
            </a:r>
            <a:endParaRPr lang="en-US" b="0" i="0" dirty="0">
              <a:solidFill>
                <a:srgbClr val="444444"/>
              </a:solidFill>
              <a:effectLst/>
              <a:latin typeface="Poppins" panose="00000500000000000000" pitchFamily="2" charset="0"/>
            </a:endParaRPr>
          </a:p>
          <a:p>
            <a:pPr algn="just">
              <a:lnSpc>
                <a:spcPct val="170000"/>
              </a:lnSpc>
            </a:pPr>
            <a:r>
              <a:rPr lang="en-US" b="0" i="0" dirty="0">
                <a:solidFill>
                  <a:srgbClr val="444444"/>
                </a:solidFill>
                <a:effectLst/>
                <a:latin typeface="Poppins" panose="00000500000000000000" pitchFamily="2" charset="0"/>
              </a:rPr>
              <a:t>“It is defined as an Act to provide for the establishment, development and management of the Special Economic Zones for the promotion of exports and for matters connected therewith or incidental thereto</a:t>
            </a:r>
          </a:p>
          <a:p>
            <a:pPr>
              <a:lnSpc>
                <a:spcPct val="170000"/>
              </a:lnSpc>
            </a:pPr>
            <a:endParaRPr lang="en-IN" dirty="0"/>
          </a:p>
        </p:txBody>
      </p:sp>
    </p:spTree>
    <p:extLst>
      <p:ext uri="{BB962C8B-B14F-4D97-AF65-F5344CB8AC3E}">
        <p14:creationId xmlns:p14="http://schemas.microsoft.com/office/powerpoint/2010/main" val="648795858"/>
      </p:ext>
    </p:extLst>
  </p:cSld>
  <p:clrMapOvr>
    <a:overrideClrMapping bg1="lt1" tx1="dk1" bg2="lt2" tx2="dk2" accent1="accent1" accent2="accent2" accent3="accent3" accent4="accent4" accent5="accent5" accent6="accent6" hlink="hlink" folHlink="folHlink"/>
  </p:clrMapOvr>
</p:sld>
</file>

<file path=ppt/slides/slide5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9A6BF-1E16-FC7C-5709-78EEF31C131B}"/>
              </a:ext>
            </a:extLst>
          </p:cNvPr>
          <p:cNvSpPr>
            <a:spLocks noGrp="1"/>
          </p:cNvSpPr>
          <p:nvPr>
            <p:ph type="title"/>
          </p:nvPr>
        </p:nvSpPr>
        <p:spPr/>
        <p:txBody>
          <a:bodyPr/>
          <a:lstStyle/>
          <a:p>
            <a:r>
              <a:rPr lang="en-IN" dirty="0"/>
              <a:t>SEZ Laws</a:t>
            </a:r>
          </a:p>
        </p:txBody>
      </p:sp>
      <p:sp>
        <p:nvSpPr>
          <p:cNvPr id="3" name="Content Placeholder 2">
            <a:extLst>
              <a:ext uri="{FF2B5EF4-FFF2-40B4-BE49-F238E27FC236}">
                <a16:creationId xmlns:a16="http://schemas.microsoft.com/office/drawing/2014/main" id="{501E3338-61D1-65CB-D27D-1F242921C18F}"/>
              </a:ext>
            </a:extLst>
          </p:cNvPr>
          <p:cNvSpPr>
            <a:spLocks noGrp="1"/>
          </p:cNvSpPr>
          <p:nvPr>
            <p:ph idx="1"/>
          </p:nvPr>
        </p:nvSpPr>
        <p:spPr/>
        <p:txBody>
          <a:bodyPr/>
          <a:lstStyle/>
          <a:p>
            <a:r>
              <a:rPr lang="en-IN" dirty="0"/>
              <a:t>Special Economic Zone Act 2005</a:t>
            </a:r>
          </a:p>
          <a:p>
            <a:pPr lvl="1"/>
            <a:r>
              <a:rPr lang="en-IN" dirty="0"/>
              <a:t>VIII (8) chapters</a:t>
            </a:r>
          </a:p>
          <a:p>
            <a:pPr lvl="1"/>
            <a:r>
              <a:rPr lang="en-IN" dirty="0"/>
              <a:t>58 sections</a:t>
            </a:r>
          </a:p>
          <a:p>
            <a:r>
              <a:rPr lang="en-IN" dirty="0"/>
              <a:t>Special Economic Zones Rules 2006</a:t>
            </a:r>
          </a:p>
          <a:p>
            <a:pPr lvl="1"/>
            <a:r>
              <a:rPr lang="en-IN" dirty="0"/>
              <a:t>VIII (8) chapters</a:t>
            </a:r>
          </a:p>
          <a:p>
            <a:pPr lvl="1"/>
            <a:r>
              <a:rPr lang="en-IN" dirty="0"/>
              <a:t>80 Rules</a:t>
            </a:r>
          </a:p>
          <a:p>
            <a:pPr lvl="1"/>
            <a:endParaRPr lang="en-IN" dirty="0"/>
          </a:p>
        </p:txBody>
      </p:sp>
    </p:spTree>
    <p:extLst>
      <p:ext uri="{BB962C8B-B14F-4D97-AF65-F5344CB8AC3E}">
        <p14:creationId xmlns:p14="http://schemas.microsoft.com/office/powerpoint/2010/main" val="67143464"/>
      </p:ext>
    </p:extLst>
  </p:cSld>
  <p:clrMapOvr>
    <a:overrideClrMapping bg1="lt1" tx1="dk1" bg2="lt2" tx2="dk2" accent1="accent1" accent2="accent2" accent3="accent3" accent4="accent4" accent5="accent5" accent6="accent6" hlink="hlink" folHlink="folHlink"/>
  </p:clrMapOvr>
</p:sld>
</file>

<file path=ppt/slides/slide5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5676B-51AB-5A9A-5251-06FC8ADA0E3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7D4E679-30EC-71FD-490E-3FF977D77762}"/>
              </a:ext>
            </a:extLst>
          </p:cNvPr>
          <p:cNvSpPr>
            <a:spLocks noGrp="1"/>
          </p:cNvSpPr>
          <p:nvPr>
            <p:ph idx="1"/>
          </p:nvPr>
        </p:nvSpPr>
        <p:spPr/>
        <p:txBody>
          <a:bodyPr/>
          <a:lstStyle/>
          <a:p>
            <a:pPr algn="just"/>
            <a:r>
              <a:rPr lang="en-US" b="0" i="0" dirty="0">
                <a:solidFill>
                  <a:srgbClr val="000000"/>
                </a:solidFill>
                <a:effectLst/>
                <a:latin typeface="Arial" panose="020B0604020202020204" pitchFamily="34" charset="0"/>
              </a:rPr>
              <a:t>1. IEC for SEZ units and EOUs will be </a:t>
            </a:r>
            <a:r>
              <a:rPr lang="en-US" b="0" i="0" dirty="0" err="1">
                <a:solidFill>
                  <a:srgbClr val="000000"/>
                </a:solidFill>
                <a:effectLst/>
                <a:latin typeface="Arial" panose="020B0604020202020204" pitchFamily="34" charset="0"/>
              </a:rPr>
              <a:t>isued</a:t>
            </a:r>
            <a:r>
              <a:rPr lang="en-US" b="0" i="0" dirty="0">
                <a:solidFill>
                  <a:srgbClr val="000000"/>
                </a:solidFill>
                <a:effectLst/>
                <a:latin typeface="Arial" panose="020B0604020202020204" pitchFamily="34" charset="0"/>
              </a:rPr>
              <a:t> by Development Commissioner of SEZ</a:t>
            </a:r>
          </a:p>
          <a:p>
            <a:pPr algn="just"/>
            <a:r>
              <a:rPr lang="en-US" b="0" i="0" dirty="0">
                <a:solidFill>
                  <a:srgbClr val="000000"/>
                </a:solidFill>
                <a:effectLst/>
                <a:latin typeface="Arial" panose="020B0604020202020204" pitchFamily="34" charset="0"/>
              </a:rPr>
              <a:t>2. IEC for units in DTA will be issued by RA of DGFT</a:t>
            </a:r>
          </a:p>
          <a:p>
            <a:pPr algn="just"/>
            <a:r>
              <a:rPr lang="en-US" b="0" i="0" dirty="0">
                <a:solidFill>
                  <a:srgbClr val="000000"/>
                </a:solidFill>
                <a:effectLst/>
                <a:latin typeface="Arial" panose="020B0604020202020204" pitchFamily="34" charset="0"/>
              </a:rPr>
              <a:t>3. IEC will remain same even the unit exit from SEZ or EOU Scheme i.e. IEC need not be surrendered</a:t>
            </a:r>
          </a:p>
          <a:p>
            <a:endParaRPr lang="en-IN" dirty="0"/>
          </a:p>
        </p:txBody>
      </p:sp>
    </p:spTree>
    <p:extLst>
      <p:ext uri="{BB962C8B-B14F-4D97-AF65-F5344CB8AC3E}">
        <p14:creationId xmlns:p14="http://schemas.microsoft.com/office/powerpoint/2010/main" val="1897381118"/>
      </p:ext>
    </p:extLst>
  </p:cSld>
  <p:clrMapOvr>
    <a:overrideClrMapping bg1="lt1" tx1="dk1" bg2="lt2" tx2="dk2" accent1="accent1" accent2="accent2" accent3="accent3" accent4="accent4" accent5="accent5" accent6="accent6" hlink="hlink" folHlink="folHlink"/>
  </p:clrMapOvr>
</p:sld>
</file>

<file path=ppt/slides/slide5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7EB34-65D8-07A5-CE6A-C7567857AEB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6E39D20-2ABB-59F1-D3A3-6B1A797F7DC4}"/>
              </a:ext>
            </a:extLst>
          </p:cNvPr>
          <p:cNvSpPr>
            <a:spLocks noGrp="1"/>
          </p:cNvSpPr>
          <p:nvPr>
            <p:ph idx="1"/>
          </p:nvPr>
        </p:nvSpPr>
        <p:spPr/>
        <p:txBody>
          <a:bodyPr/>
          <a:lstStyle/>
          <a:p>
            <a:pPr marL="0" indent="0">
              <a:buNone/>
            </a:pPr>
            <a:r>
              <a:rPr lang="en-US" dirty="0"/>
              <a:t>How to set up a unit in SEZ ? </a:t>
            </a:r>
          </a:p>
          <a:p>
            <a:r>
              <a:rPr lang="en-US" dirty="0"/>
              <a:t>For setting up a manufacturing, trading or service units in SEZ, application, along with project report and required documents shall be submitted to the Development Commissioner of the SEZ concerned which will be then be placed before the Unit Approval Committee for consideration. </a:t>
            </a:r>
          </a:p>
          <a:p>
            <a:r>
              <a:rPr lang="en-US" dirty="0"/>
              <a:t>UAC will consider all applications for setting up a unit except those falling under the purview of the Board of Approvals..</a:t>
            </a:r>
            <a:endParaRPr lang="en-IN" dirty="0"/>
          </a:p>
        </p:txBody>
      </p:sp>
    </p:spTree>
    <p:extLst>
      <p:ext uri="{BB962C8B-B14F-4D97-AF65-F5344CB8AC3E}">
        <p14:creationId xmlns:p14="http://schemas.microsoft.com/office/powerpoint/2010/main" val="2911597307"/>
      </p:ext>
    </p:extLst>
  </p:cSld>
  <p:clrMapOvr>
    <a:overrideClrMapping bg1="lt1" tx1="dk1" bg2="lt2" tx2="dk2" accent1="accent1" accent2="accent2" accent3="accent3" accent4="accent4" accent5="accent5" accent6="accent6" hlink="hlink" folHlink="folHlink"/>
  </p:clrMapOvr>
</p:sld>
</file>

<file path=ppt/slides/slide5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B7310-21D8-1165-59AB-0AD9234D387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B6E7ACD-B7E1-BF2F-B429-1357D0891E25}"/>
              </a:ext>
            </a:extLst>
          </p:cNvPr>
          <p:cNvSpPr>
            <a:spLocks noGrp="1"/>
          </p:cNvSpPr>
          <p:nvPr>
            <p:ph idx="1"/>
          </p:nvPr>
        </p:nvSpPr>
        <p:spPr/>
        <p:txBody>
          <a:bodyPr/>
          <a:lstStyle/>
          <a:p>
            <a:pPr marL="0" indent="0">
              <a:buNone/>
            </a:pPr>
            <a:r>
              <a:rPr lang="en-US" dirty="0"/>
              <a:t>What is the obligation of the Unit under the Scheme? </a:t>
            </a:r>
          </a:p>
          <a:p>
            <a:r>
              <a:rPr lang="en-US" dirty="0"/>
              <a:t> SEZ units have to achieve positive net foreign exchange earnings as per the calculation provided under Rule 53 of SEZ Rules, 2006. . </a:t>
            </a:r>
          </a:p>
          <a:p>
            <a:r>
              <a:rPr lang="en-US" dirty="0"/>
              <a:t>SEZ Units have to execute a Legal Undertaking . with the Development Commissioner. </a:t>
            </a:r>
          </a:p>
          <a:p>
            <a:r>
              <a:rPr lang="en-US" dirty="0"/>
              <a:t>The units have to submit Annual Performance Reports in the prescribed format, duly certified by a Chartered Accountant.</a:t>
            </a:r>
          </a:p>
          <a:p>
            <a:r>
              <a:rPr lang="en-US" dirty="0"/>
              <a:t> The units are also to execute a bond with the Zone Customs for their operation in the SEZ.</a:t>
            </a:r>
            <a:endParaRPr lang="en-IN" dirty="0"/>
          </a:p>
        </p:txBody>
      </p:sp>
    </p:spTree>
    <p:extLst>
      <p:ext uri="{BB962C8B-B14F-4D97-AF65-F5344CB8AC3E}">
        <p14:creationId xmlns:p14="http://schemas.microsoft.com/office/powerpoint/2010/main" val="3435972462"/>
      </p:ext>
    </p:extLst>
  </p:cSld>
  <p:clrMapOvr>
    <a:overrideClrMapping bg1="lt1" tx1="dk1" bg2="lt2" tx2="dk2" accent1="accent1" accent2="accent2" accent3="accent3" accent4="accent4" accent5="accent5" accent6="accent6" hlink="hlink" folHlink="folHlink"/>
  </p:clrMapOvr>
</p:sld>
</file>

<file path=ppt/slides/slide5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21461-D2B6-5896-8C1A-E7F0D7B12F2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6977C9B-7637-08F0-E942-6748B0634B7B}"/>
              </a:ext>
            </a:extLst>
          </p:cNvPr>
          <p:cNvSpPr>
            <a:spLocks noGrp="1"/>
          </p:cNvSpPr>
          <p:nvPr>
            <p:ph idx="1"/>
          </p:nvPr>
        </p:nvSpPr>
        <p:spPr/>
        <p:txBody>
          <a:bodyPr/>
          <a:lstStyle/>
          <a:p>
            <a:r>
              <a:rPr lang="en-US" dirty="0"/>
              <a:t>What are the facilities for Domestic suppliers to Special Economic Zone ?</a:t>
            </a:r>
          </a:p>
          <a:p>
            <a:r>
              <a:rPr lang="en-US" dirty="0"/>
              <a:t> Supplies from Domestic Tariff Area (DTA) to SEZ to be treated as physical export. DTA supplier would be entitled to : </a:t>
            </a:r>
          </a:p>
          <a:p>
            <a:r>
              <a:rPr lang="en-US" dirty="0"/>
              <a:t>Drawback</a:t>
            </a:r>
          </a:p>
          <a:p>
            <a:r>
              <a:rPr lang="en-US" dirty="0"/>
              <a:t>Exemption from State Levies </a:t>
            </a:r>
          </a:p>
          <a:p>
            <a:r>
              <a:rPr lang="en-US" dirty="0"/>
              <a:t>Discharge of EP if any on the suppliers </a:t>
            </a:r>
          </a:p>
          <a:p>
            <a:r>
              <a:rPr lang="en-US" dirty="0"/>
              <a:t>Income Tax benefit as applicable under the Income Tax Act </a:t>
            </a:r>
            <a:endParaRPr lang="en-IN" dirty="0"/>
          </a:p>
        </p:txBody>
      </p:sp>
    </p:spTree>
    <p:extLst>
      <p:ext uri="{BB962C8B-B14F-4D97-AF65-F5344CB8AC3E}">
        <p14:creationId xmlns:p14="http://schemas.microsoft.com/office/powerpoint/2010/main" val="1848000175"/>
      </p:ext>
    </p:extLst>
  </p:cSld>
  <p:clrMapOvr>
    <a:overrideClrMapping bg1="lt1" tx1="dk1" bg2="lt2" tx2="dk2" accent1="accent1" accent2="accent2" accent3="accent3" accent4="accent4" accent5="accent5" accent6="accent6" hlink="hlink" folHlink="folHlink"/>
  </p:clrMapOvr>
</p:sld>
</file>

<file path=ppt/slides/slide5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63687-6F9A-EFD0-4A45-DEC3B0CA09A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3CC08EE-B8AA-1B08-BAC9-A31E3765BAE3}"/>
              </a:ext>
            </a:extLst>
          </p:cNvPr>
          <p:cNvSpPr>
            <a:spLocks noGrp="1"/>
          </p:cNvSpPr>
          <p:nvPr>
            <p:ph idx="1"/>
          </p:nvPr>
        </p:nvSpPr>
        <p:spPr/>
        <p:txBody>
          <a:bodyPr/>
          <a:lstStyle/>
          <a:p>
            <a:pPr marL="0" indent="0">
              <a:buNone/>
            </a:pPr>
            <a:r>
              <a:rPr lang="en-US" dirty="0"/>
              <a:t>Is there any minimum investment criteria for setting up a unit in SEZ ?</a:t>
            </a:r>
          </a:p>
          <a:p>
            <a:r>
              <a:rPr lang="en-US" dirty="0"/>
              <a:t> There is no minimum investment criteria for setting up a SEZ Unit.</a:t>
            </a:r>
          </a:p>
          <a:p>
            <a:pPr marL="0" indent="0">
              <a:buNone/>
            </a:pPr>
            <a:r>
              <a:rPr lang="en-US" dirty="0"/>
              <a:t>Is there any export obligation for SEZ unit ? </a:t>
            </a:r>
          </a:p>
          <a:p>
            <a:pPr marL="514350" indent="-514350">
              <a:buFont typeface="+mj-lt"/>
              <a:buAutoNum type="arabicPeriod"/>
            </a:pPr>
            <a:r>
              <a:rPr lang="en-US" dirty="0"/>
              <a:t>There is no export obligation. </a:t>
            </a:r>
          </a:p>
          <a:p>
            <a:pPr marL="514350" indent="-514350">
              <a:buFont typeface="+mj-lt"/>
              <a:buAutoNum type="arabicPeriod"/>
            </a:pPr>
            <a:r>
              <a:rPr lang="en-US" dirty="0"/>
              <a:t>However, the SEZ unit has to achieve positive NFE during its 5 year period of operation, as per calculation prescribed under Rule 53 of SEZ Rules, 2006</a:t>
            </a:r>
          </a:p>
          <a:p>
            <a:pPr marL="514350" indent="-514350">
              <a:buFont typeface="+mj-lt"/>
              <a:buAutoNum type="arabicPeriod"/>
            </a:pPr>
            <a:endParaRPr lang="en-US" dirty="0"/>
          </a:p>
        </p:txBody>
      </p:sp>
    </p:spTree>
    <p:extLst>
      <p:ext uri="{BB962C8B-B14F-4D97-AF65-F5344CB8AC3E}">
        <p14:creationId xmlns:p14="http://schemas.microsoft.com/office/powerpoint/2010/main" val="216070861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0399D-0049-A247-D5E3-10A6A13253E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4564D19-5577-F21F-FB2B-5CFCFE259D01}"/>
              </a:ext>
            </a:extLst>
          </p:cNvPr>
          <p:cNvSpPr>
            <a:spLocks noGrp="1"/>
          </p:cNvSpPr>
          <p:nvPr>
            <p:ph idx="1"/>
          </p:nvPr>
        </p:nvSpPr>
        <p:spPr/>
        <p:txBody>
          <a:bodyPr>
            <a:normAutofit fontScale="92500" lnSpcReduction="10000"/>
          </a:bodyPr>
          <a:lstStyle/>
          <a:p>
            <a:pPr algn="just">
              <a:lnSpc>
                <a:spcPct val="150000"/>
              </a:lnSpc>
            </a:pPr>
            <a:r>
              <a:rPr lang="en-US" dirty="0">
                <a:latin typeface="Bookman Old Style" panose="02050604050505020204" pitchFamily="18" charset="0"/>
              </a:rPr>
              <a:t>Objectives of these schemes are to promote exports, enhance foreign exchange earnings, attract investment for export production and employment generation.</a:t>
            </a:r>
          </a:p>
          <a:p>
            <a:pPr algn="just">
              <a:lnSpc>
                <a:spcPct val="150000"/>
              </a:lnSpc>
            </a:pPr>
            <a:r>
              <a:rPr lang="en-US" dirty="0"/>
              <a:t>An EOU / EHTP / STP / BTP unit may export all kinds of goods and services except items that are prohibited in ITC (HS).</a:t>
            </a:r>
          </a:p>
          <a:p>
            <a:pPr algn="just">
              <a:lnSpc>
                <a:spcPct val="150000"/>
              </a:lnSpc>
            </a:pPr>
            <a:r>
              <a:rPr lang="en-US" dirty="0"/>
              <a:t> However export of gold </a:t>
            </a:r>
            <a:r>
              <a:rPr lang="en-US" dirty="0" err="1"/>
              <a:t>jewellery</a:t>
            </a:r>
            <a:r>
              <a:rPr lang="en-US" dirty="0"/>
              <a:t>, including partly processed </a:t>
            </a:r>
            <a:r>
              <a:rPr lang="en-US" dirty="0" err="1"/>
              <a:t>jewellery</a:t>
            </a:r>
            <a:r>
              <a:rPr lang="en-US" dirty="0"/>
              <a:t>, whether plain or studded, and articles, containing gold of 8 carats and above up to a maximum limit of 22 carats only shall be permitted. </a:t>
            </a:r>
            <a:endParaRPr lang="en-IN" dirty="0">
              <a:latin typeface="Bookman Old Style" panose="02050604050505020204" pitchFamily="18" charset="0"/>
            </a:endParaRPr>
          </a:p>
        </p:txBody>
      </p:sp>
    </p:spTree>
    <p:extLst>
      <p:ext uri="{BB962C8B-B14F-4D97-AF65-F5344CB8AC3E}">
        <p14:creationId xmlns:p14="http://schemas.microsoft.com/office/powerpoint/2010/main" val="3147201595"/>
      </p:ext>
    </p:extLst>
  </p:cSld>
  <p:clrMapOvr>
    <a:overrideClrMapping bg1="lt1" tx1="dk1" bg2="lt2" tx2="dk2" accent1="accent1" accent2="accent2" accent3="accent3" accent4="accent4" accent5="accent5" accent6="accent6" hlink="hlink" folHlink="folHlink"/>
  </p:clrMapOvr>
</p:sld>
</file>

<file path=ppt/slides/slide6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790D-CE66-E835-8FA5-4266AF42B178}"/>
              </a:ext>
            </a:extLst>
          </p:cNvPr>
          <p:cNvSpPr>
            <a:spLocks noGrp="1"/>
          </p:cNvSpPr>
          <p:nvPr>
            <p:ph type="title"/>
          </p:nvPr>
        </p:nvSpPr>
        <p:spPr/>
        <p:txBody>
          <a:bodyPr>
            <a:normAutofit fontScale="90000"/>
          </a:bodyPr>
          <a:lstStyle/>
          <a:p>
            <a:r>
              <a:rPr lang="en-US" dirty="0"/>
              <a:t>What are the salient features of SEZ scheme</a:t>
            </a:r>
            <a:endParaRPr lang="en-IN" dirty="0"/>
          </a:p>
        </p:txBody>
      </p:sp>
      <p:sp>
        <p:nvSpPr>
          <p:cNvPr id="3" name="Content Placeholder 2">
            <a:extLst>
              <a:ext uri="{FF2B5EF4-FFF2-40B4-BE49-F238E27FC236}">
                <a16:creationId xmlns:a16="http://schemas.microsoft.com/office/drawing/2014/main" id="{114EAE0A-1A4D-D765-7D61-F9423AC4D213}"/>
              </a:ext>
            </a:extLst>
          </p:cNvPr>
          <p:cNvSpPr>
            <a:spLocks noGrp="1"/>
          </p:cNvSpPr>
          <p:nvPr>
            <p:ph idx="1"/>
          </p:nvPr>
        </p:nvSpPr>
        <p:spPr/>
        <p:txBody>
          <a:bodyPr>
            <a:normAutofit fontScale="77500" lnSpcReduction="20000"/>
          </a:bodyPr>
          <a:lstStyle/>
          <a:p>
            <a:pPr algn="just">
              <a:lnSpc>
                <a:spcPct val="170000"/>
              </a:lnSpc>
            </a:pPr>
            <a:r>
              <a:rPr lang="en-US" dirty="0"/>
              <a:t>The salient features of the SEZ scheme are: - </a:t>
            </a:r>
          </a:p>
          <a:p>
            <a:pPr algn="just">
              <a:lnSpc>
                <a:spcPct val="170000"/>
              </a:lnSpc>
            </a:pPr>
            <a:r>
              <a:rPr lang="en-US" dirty="0"/>
              <a:t>They allow duty free import of goods and services for units and developers for their operations leading to a substantial saving in costs.</a:t>
            </a:r>
          </a:p>
          <a:p>
            <a:pPr algn="just">
              <a:lnSpc>
                <a:spcPct val="170000"/>
              </a:lnSpc>
            </a:pPr>
            <a:r>
              <a:rPr lang="en-US" dirty="0"/>
              <a:t>All supplies by DTA to SEZ are treated as exports and are zero rated in terms of application of GST.</a:t>
            </a:r>
          </a:p>
          <a:p>
            <a:pPr algn="just">
              <a:lnSpc>
                <a:spcPct val="170000"/>
              </a:lnSpc>
            </a:pPr>
            <a:r>
              <a:rPr lang="en-US" dirty="0"/>
              <a:t> SEZs are deemed to be an airport, port, Land Custom Stations, and Inland Container Depot under the Customs Act and a dedicated customs formation is there for ensuring clearance for exports, imports, deemed exports, intra SEZ sales, domestic procurement and domestic sales</a:t>
            </a:r>
          </a:p>
          <a:p>
            <a:pPr marL="0" indent="0" algn="just">
              <a:lnSpc>
                <a:spcPct val="170000"/>
              </a:lnSpc>
              <a:buNone/>
            </a:pPr>
            <a:endParaRPr lang="en-IN" dirty="0"/>
          </a:p>
        </p:txBody>
      </p:sp>
    </p:spTree>
    <p:extLst>
      <p:ext uri="{BB962C8B-B14F-4D97-AF65-F5344CB8AC3E}">
        <p14:creationId xmlns:p14="http://schemas.microsoft.com/office/powerpoint/2010/main" val="135717713"/>
      </p:ext>
    </p:extLst>
  </p:cSld>
  <p:clrMapOvr>
    <a:overrideClrMapping bg1="lt1" tx1="dk1" bg2="lt2" tx2="dk2" accent1="accent1" accent2="accent2" accent3="accent3" accent4="accent4" accent5="accent5" accent6="accent6" hlink="hlink" folHlink="folHlink"/>
  </p:clrMapOvr>
</p:sld>
</file>

<file path=ppt/slides/slide6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03772-9EEB-88F9-BE8C-922BB069EDC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A4E56C8-8BC6-EAD2-0E72-496614D1462E}"/>
              </a:ext>
            </a:extLst>
          </p:cNvPr>
          <p:cNvSpPr>
            <a:spLocks noGrp="1"/>
          </p:cNvSpPr>
          <p:nvPr>
            <p:ph idx="1"/>
          </p:nvPr>
        </p:nvSpPr>
        <p:spPr/>
        <p:txBody>
          <a:bodyPr>
            <a:normAutofit fontScale="85000" lnSpcReduction="10000"/>
          </a:bodyPr>
          <a:lstStyle/>
          <a:p>
            <a:pPr algn="just">
              <a:lnSpc>
                <a:spcPct val="170000"/>
              </a:lnSpc>
            </a:pPr>
            <a:r>
              <a:rPr lang="en-US" dirty="0"/>
              <a:t>SEZs ensure ease of doing business by ensuring online applications, reducing procedural complexities, bureaucratic hassles and other barriers to trade.</a:t>
            </a:r>
          </a:p>
          <a:p>
            <a:pPr algn="just">
              <a:lnSpc>
                <a:spcPct val="170000"/>
              </a:lnSpc>
            </a:pPr>
            <a:r>
              <a:rPr lang="en-US" dirty="0"/>
              <a:t> All Goods and services supplied by SEZ units to DTA are treated as imports into India and is subject to all procedures and rules applicable in case of normal imports into India </a:t>
            </a:r>
          </a:p>
          <a:p>
            <a:pPr algn="just">
              <a:lnSpc>
                <a:spcPct val="170000"/>
              </a:lnSpc>
            </a:pPr>
            <a:r>
              <a:rPr lang="en-US" dirty="0"/>
              <a:t>Economic laws are generally more liberal than rest of the country’s general economic laws. </a:t>
            </a:r>
          </a:p>
          <a:p>
            <a:pPr algn="just">
              <a:lnSpc>
                <a:spcPct val="170000"/>
              </a:lnSpc>
            </a:pPr>
            <a:r>
              <a:rPr lang="en-US" dirty="0"/>
              <a:t>No routine examination by customs authorities of export/import cargo</a:t>
            </a:r>
            <a:endParaRPr lang="en-IN" dirty="0"/>
          </a:p>
          <a:p>
            <a:pPr marL="0" indent="0">
              <a:buNone/>
            </a:pPr>
            <a:endParaRPr lang="en-IN" dirty="0"/>
          </a:p>
        </p:txBody>
      </p:sp>
    </p:spTree>
    <p:extLst>
      <p:ext uri="{BB962C8B-B14F-4D97-AF65-F5344CB8AC3E}">
        <p14:creationId xmlns:p14="http://schemas.microsoft.com/office/powerpoint/2010/main" val="1304154927"/>
      </p:ext>
    </p:extLst>
  </p:cSld>
  <p:clrMapOvr>
    <a:overrideClrMapping bg1="lt1" tx1="dk1" bg2="lt2" tx2="dk2" accent1="accent1" accent2="accent2" accent3="accent3" accent4="accent4" accent5="accent5" accent6="accent6" hlink="hlink" folHlink="folHlink"/>
  </p:clrMapOvr>
</p:sld>
</file>

<file path=ppt/slides/slide6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93340-5D04-AEE1-1289-C4506C17FE38}"/>
              </a:ext>
            </a:extLst>
          </p:cNvPr>
          <p:cNvSpPr>
            <a:spLocks noGrp="1"/>
          </p:cNvSpPr>
          <p:nvPr>
            <p:ph type="title"/>
          </p:nvPr>
        </p:nvSpPr>
        <p:spPr/>
        <p:txBody>
          <a:bodyPr>
            <a:normAutofit fontScale="90000"/>
          </a:bodyPr>
          <a:lstStyle/>
          <a:p>
            <a:r>
              <a:rPr lang="en-US" dirty="0"/>
              <a:t>What are the guidelines for setting up of SEZs</a:t>
            </a:r>
            <a:endParaRPr lang="en-IN" dirty="0"/>
          </a:p>
        </p:txBody>
      </p:sp>
      <p:sp>
        <p:nvSpPr>
          <p:cNvPr id="3" name="Content Placeholder 2">
            <a:extLst>
              <a:ext uri="{FF2B5EF4-FFF2-40B4-BE49-F238E27FC236}">
                <a16:creationId xmlns:a16="http://schemas.microsoft.com/office/drawing/2014/main" id="{789D5E27-C288-4741-1AF0-3BEA1AD8F0F9}"/>
              </a:ext>
            </a:extLst>
          </p:cNvPr>
          <p:cNvSpPr>
            <a:spLocks noGrp="1"/>
          </p:cNvSpPr>
          <p:nvPr>
            <p:ph idx="1"/>
          </p:nvPr>
        </p:nvSpPr>
        <p:spPr/>
        <p:txBody>
          <a:bodyPr/>
          <a:lstStyle/>
          <a:p>
            <a:r>
              <a:rPr lang="en-US" dirty="0"/>
              <a:t> The guidelines (specified in Section 5 of the SEZ Act, 2005) are</a:t>
            </a:r>
          </a:p>
          <a:p>
            <a:r>
              <a:rPr lang="en-US" dirty="0"/>
              <a:t> Generation of additional economic activity </a:t>
            </a:r>
          </a:p>
          <a:p>
            <a:r>
              <a:rPr lang="en-US" dirty="0"/>
              <a:t>Promotion of exports of goods and services </a:t>
            </a:r>
          </a:p>
          <a:p>
            <a:r>
              <a:rPr lang="en-US" dirty="0"/>
              <a:t>Promotion of investment from domestic and foreign sources</a:t>
            </a:r>
          </a:p>
          <a:p>
            <a:r>
              <a:rPr lang="en-US" dirty="0"/>
              <a:t> Creation of employment opportunities</a:t>
            </a:r>
          </a:p>
          <a:p>
            <a:r>
              <a:rPr lang="en-US" dirty="0"/>
              <a:t> Development of infrastructural facilities </a:t>
            </a:r>
          </a:p>
          <a:p>
            <a:r>
              <a:rPr lang="en-US" dirty="0"/>
              <a:t>Maintenance of sovereignty and integrity of India</a:t>
            </a:r>
            <a:endParaRPr lang="en-IN" dirty="0"/>
          </a:p>
        </p:txBody>
      </p:sp>
    </p:spTree>
    <p:extLst>
      <p:ext uri="{BB962C8B-B14F-4D97-AF65-F5344CB8AC3E}">
        <p14:creationId xmlns:p14="http://schemas.microsoft.com/office/powerpoint/2010/main" val="2931432491"/>
      </p:ext>
    </p:extLst>
  </p:cSld>
  <p:clrMapOvr>
    <a:overrideClrMapping bg1="lt1" tx1="dk1" bg2="lt2" tx2="dk2" accent1="accent1" accent2="accent2" accent3="accent3" accent4="accent4" accent5="accent5" accent6="accent6" hlink="hlink" folHlink="folHlink"/>
  </p:clrMapOvr>
</p:sld>
</file>

<file path=ppt/slides/slide6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C8FD3-1F45-96C5-7AFB-FA2E713654D3}"/>
              </a:ext>
            </a:extLst>
          </p:cNvPr>
          <p:cNvSpPr>
            <a:spLocks noGrp="1"/>
          </p:cNvSpPr>
          <p:nvPr>
            <p:ph type="title"/>
          </p:nvPr>
        </p:nvSpPr>
        <p:spPr/>
        <p:txBody>
          <a:bodyPr>
            <a:normAutofit/>
          </a:bodyPr>
          <a:lstStyle/>
          <a:p>
            <a:r>
              <a:rPr lang="en-US" sz="4000" b="1" i="0" dirty="0">
                <a:solidFill>
                  <a:srgbClr val="444444"/>
                </a:solidFill>
                <a:effectLst/>
                <a:latin typeface="Poppins" panose="00000500000000000000" pitchFamily="2" charset="0"/>
              </a:rPr>
              <a:t>The chief objectives of the SEZ Act are:</a:t>
            </a:r>
            <a:endParaRPr lang="en-IN" sz="4000" dirty="0"/>
          </a:p>
        </p:txBody>
      </p:sp>
      <p:sp>
        <p:nvSpPr>
          <p:cNvPr id="3" name="Content Placeholder 2">
            <a:extLst>
              <a:ext uri="{FF2B5EF4-FFF2-40B4-BE49-F238E27FC236}">
                <a16:creationId xmlns:a16="http://schemas.microsoft.com/office/drawing/2014/main" id="{FC9290AD-0278-ADA2-9DFC-BD9693A014C6}"/>
              </a:ext>
            </a:extLst>
          </p:cNvPr>
          <p:cNvSpPr>
            <a:spLocks noGrp="1"/>
          </p:cNvSpPr>
          <p:nvPr>
            <p:ph idx="1"/>
          </p:nvPr>
        </p:nvSpPr>
        <p:spPr/>
        <p:txBody>
          <a:bodyPr/>
          <a:lstStyle/>
          <a:p>
            <a:pPr algn="just">
              <a:buFont typeface="+mj-lt"/>
              <a:buAutoNum type="arabicPeriod"/>
            </a:pPr>
            <a:r>
              <a:rPr lang="en-US" b="0" i="0" dirty="0">
                <a:solidFill>
                  <a:srgbClr val="444444"/>
                </a:solidFill>
                <a:effectLst/>
                <a:latin typeface="Poppins" panose="00000500000000000000" pitchFamily="2" charset="0"/>
              </a:rPr>
              <a:t>To create additional economic activity.</a:t>
            </a:r>
          </a:p>
          <a:p>
            <a:pPr algn="just">
              <a:buFont typeface="+mj-lt"/>
              <a:buAutoNum type="arabicPeriod"/>
            </a:pPr>
            <a:r>
              <a:rPr lang="en-US" b="0" i="0" dirty="0">
                <a:solidFill>
                  <a:srgbClr val="444444"/>
                </a:solidFill>
                <a:effectLst/>
                <a:latin typeface="Poppins" panose="00000500000000000000" pitchFamily="2" charset="0"/>
              </a:rPr>
              <a:t>To boost the export of goods and services.</a:t>
            </a:r>
          </a:p>
          <a:p>
            <a:pPr algn="just">
              <a:buFont typeface="+mj-lt"/>
              <a:buAutoNum type="arabicPeriod"/>
            </a:pPr>
            <a:r>
              <a:rPr lang="en-US" b="0" i="0" dirty="0">
                <a:solidFill>
                  <a:srgbClr val="444444"/>
                </a:solidFill>
                <a:effectLst/>
                <a:latin typeface="Poppins" panose="00000500000000000000" pitchFamily="2" charset="0"/>
              </a:rPr>
              <a:t>To generate employment.</a:t>
            </a:r>
          </a:p>
          <a:p>
            <a:pPr algn="just">
              <a:buFont typeface="+mj-lt"/>
              <a:buAutoNum type="arabicPeriod"/>
            </a:pPr>
            <a:r>
              <a:rPr lang="en-US" b="0" i="0" dirty="0">
                <a:solidFill>
                  <a:srgbClr val="444444"/>
                </a:solidFill>
                <a:effectLst/>
                <a:latin typeface="Poppins" panose="00000500000000000000" pitchFamily="2" charset="0"/>
              </a:rPr>
              <a:t>To boost domestic and foreign investments.</a:t>
            </a:r>
          </a:p>
          <a:p>
            <a:pPr algn="just">
              <a:buFont typeface="+mj-lt"/>
              <a:buAutoNum type="arabicPeriod"/>
            </a:pPr>
            <a:r>
              <a:rPr lang="en-US" b="0" i="0" dirty="0">
                <a:solidFill>
                  <a:srgbClr val="444444"/>
                </a:solidFill>
                <a:effectLst/>
                <a:latin typeface="Poppins" panose="00000500000000000000" pitchFamily="2" charset="0"/>
              </a:rPr>
              <a:t>To develop infrastructure facilities.</a:t>
            </a:r>
          </a:p>
          <a:p>
            <a:pPr marL="0" indent="0">
              <a:buNone/>
            </a:pPr>
            <a:endParaRPr lang="en-IN" dirty="0"/>
          </a:p>
        </p:txBody>
      </p:sp>
    </p:spTree>
    <p:extLst>
      <p:ext uri="{BB962C8B-B14F-4D97-AF65-F5344CB8AC3E}">
        <p14:creationId xmlns:p14="http://schemas.microsoft.com/office/powerpoint/2010/main" val="514134132"/>
      </p:ext>
    </p:extLst>
  </p:cSld>
  <p:clrMapOvr>
    <a:overrideClrMapping bg1="lt1" tx1="dk1" bg2="lt2" tx2="dk2" accent1="accent1" accent2="accent2" accent3="accent3" accent4="accent4" accent5="accent5" accent6="accent6" hlink="hlink" folHlink="folHlink"/>
  </p:clrMapOvr>
</p:sld>
</file>

<file path=ppt/slides/slide6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4C899-D205-9CFE-267A-4FBFFE604F3C}"/>
              </a:ext>
            </a:extLst>
          </p:cNvPr>
          <p:cNvSpPr>
            <a:spLocks noGrp="1"/>
          </p:cNvSpPr>
          <p:nvPr>
            <p:ph type="title"/>
          </p:nvPr>
        </p:nvSpPr>
        <p:spPr/>
        <p:txBody>
          <a:bodyPr>
            <a:normAutofit/>
          </a:bodyPr>
          <a:lstStyle/>
          <a:p>
            <a:r>
              <a:rPr lang="en-IN" sz="3600" b="0" i="0" dirty="0">
                <a:solidFill>
                  <a:srgbClr val="444444"/>
                </a:solidFill>
                <a:effectLst/>
                <a:latin typeface="Poppins" panose="00000500000000000000" pitchFamily="2" charset="0"/>
              </a:rPr>
              <a:t>SEZs Facilities &amp; Incentives</a:t>
            </a:r>
            <a:br>
              <a:rPr lang="en-IN" sz="3600" b="1" i="0" dirty="0">
                <a:solidFill>
                  <a:srgbClr val="444444"/>
                </a:solidFill>
                <a:effectLst/>
                <a:latin typeface="Poppins" panose="00000500000000000000" pitchFamily="2" charset="0"/>
              </a:rPr>
            </a:br>
            <a:endParaRPr lang="en-IN" sz="3600" dirty="0"/>
          </a:p>
        </p:txBody>
      </p:sp>
      <p:sp>
        <p:nvSpPr>
          <p:cNvPr id="3" name="Content Placeholder 2">
            <a:extLst>
              <a:ext uri="{FF2B5EF4-FFF2-40B4-BE49-F238E27FC236}">
                <a16:creationId xmlns:a16="http://schemas.microsoft.com/office/drawing/2014/main" id="{23A548E1-843A-0EAA-97E4-74A0E1DFD92C}"/>
              </a:ext>
            </a:extLst>
          </p:cNvPr>
          <p:cNvSpPr>
            <a:spLocks noGrp="1"/>
          </p:cNvSpPr>
          <p:nvPr>
            <p:ph idx="1"/>
          </p:nvPr>
        </p:nvSpPr>
        <p:spPr/>
        <p:txBody>
          <a:bodyPr>
            <a:normAutofit fontScale="85000" lnSpcReduction="20000"/>
          </a:bodyPr>
          <a:lstStyle/>
          <a:p>
            <a:pPr algn="just">
              <a:lnSpc>
                <a:spcPct val="170000"/>
              </a:lnSpc>
              <a:buFont typeface="Arial" panose="020B0604020202020204" pitchFamily="34" charset="0"/>
              <a:buChar char="•"/>
            </a:pPr>
            <a:r>
              <a:rPr lang="en-US" b="0" i="0" dirty="0">
                <a:solidFill>
                  <a:srgbClr val="444444"/>
                </a:solidFill>
                <a:effectLst/>
                <a:latin typeface="Poppins" panose="00000500000000000000" pitchFamily="2" charset="0"/>
              </a:rPr>
              <a:t>Duty-free import or domestic procurement of goods for developing, operating and maintaining SEZ units.</a:t>
            </a:r>
          </a:p>
          <a:p>
            <a:pPr algn="just">
              <a:lnSpc>
                <a:spcPct val="170000"/>
              </a:lnSpc>
              <a:buFont typeface="Arial" panose="020B0604020202020204" pitchFamily="34" charset="0"/>
              <a:buChar char="•"/>
            </a:pPr>
            <a:r>
              <a:rPr lang="en-US" b="0" i="0" dirty="0">
                <a:solidFill>
                  <a:srgbClr val="444444"/>
                </a:solidFill>
                <a:effectLst/>
                <a:latin typeface="Poppins" panose="00000500000000000000" pitchFamily="2" charset="0"/>
              </a:rPr>
              <a:t>100% Income tax exemption on export income for SEZ units under the Income Tax Act for first 5 years, 50% for next 5 years thereafter and 50% of the ploughed back export profit for next 5 years. supplies to SEZs are zero-rated under the IGST Act, 2017.</a:t>
            </a:r>
          </a:p>
          <a:p>
            <a:pPr algn="just">
              <a:lnSpc>
                <a:spcPct val="170000"/>
              </a:lnSpc>
              <a:buFont typeface="Arial" panose="020B0604020202020204" pitchFamily="34" charset="0"/>
              <a:buChar char="•"/>
            </a:pPr>
            <a:r>
              <a:rPr lang="en-US" b="0" i="0" dirty="0">
                <a:solidFill>
                  <a:srgbClr val="444444"/>
                </a:solidFill>
                <a:effectLst/>
                <a:latin typeface="Poppins" panose="00000500000000000000" pitchFamily="2" charset="0"/>
              </a:rPr>
              <a:t>Single window clearance for Central and State level approvals.</a:t>
            </a:r>
          </a:p>
          <a:p>
            <a:pPr algn="just">
              <a:lnSpc>
                <a:spcPct val="170000"/>
              </a:lnSpc>
              <a:buFont typeface="Arial" panose="020B0604020202020204" pitchFamily="34" charset="0"/>
              <a:buChar char="•"/>
            </a:pPr>
            <a:r>
              <a:rPr lang="en-US" b="0" i="0" dirty="0">
                <a:solidFill>
                  <a:srgbClr val="444444"/>
                </a:solidFill>
                <a:effectLst/>
                <a:latin typeface="Poppins" panose="00000500000000000000" pitchFamily="2" charset="0"/>
              </a:rPr>
              <a:t>In the manufacturing sector, barring a few segments, 100% </a:t>
            </a:r>
            <a:r>
              <a:rPr lang="en-US" dirty="0">
                <a:solidFill>
                  <a:srgbClr val="8C69FF"/>
                </a:solidFill>
                <a:latin typeface="Poppins" panose="00000500000000000000" pitchFamily="2" charset="0"/>
              </a:rPr>
              <a:t>FDI</a:t>
            </a:r>
            <a:r>
              <a:rPr lang="en-US" b="0" i="0" dirty="0">
                <a:solidFill>
                  <a:srgbClr val="444444"/>
                </a:solidFill>
                <a:effectLst/>
                <a:latin typeface="Poppins" panose="00000500000000000000" pitchFamily="2" charset="0"/>
              </a:rPr>
              <a:t> is allowed.</a:t>
            </a:r>
          </a:p>
          <a:p>
            <a:pPr marL="0" indent="0">
              <a:lnSpc>
                <a:spcPct val="170000"/>
              </a:lnSpc>
              <a:buNone/>
            </a:pPr>
            <a:endParaRPr lang="en-IN" dirty="0"/>
          </a:p>
        </p:txBody>
      </p:sp>
    </p:spTree>
    <p:extLst>
      <p:ext uri="{BB962C8B-B14F-4D97-AF65-F5344CB8AC3E}">
        <p14:creationId xmlns:p14="http://schemas.microsoft.com/office/powerpoint/2010/main" val="345782860"/>
      </p:ext>
    </p:extLst>
  </p:cSld>
  <p:clrMapOvr>
    <a:overrideClrMapping bg1="lt1" tx1="dk1" bg2="lt2" tx2="dk2" accent1="accent1" accent2="accent2" accent3="accent3" accent4="accent4" accent5="accent5" accent6="accent6" hlink="hlink" folHlink="folHlink"/>
  </p:clrMapOvr>
</p:sld>
</file>

<file path=ppt/slides/slide6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A1096-D334-BC41-BB37-A63DCE53C943}"/>
              </a:ext>
            </a:extLst>
          </p:cNvPr>
          <p:cNvSpPr>
            <a:spLocks noGrp="1"/>
          </p:cNvSpPr>
          <p:nvPr>
            <p:ph type="title"/>
          </p:nvPr>
        </p:nvSpPr>
        <p:spPr/>
        <p:txBody>
          <a:bodyPr>
            <a:normAutofit/>
          </a:bodyPr>
          <a:lstStyle/>
          <a:p>
            <a:r>
              <a:rPr lang="en-US" sz="3600" b="1" i="0" dirty="0">
                <a:solidFill>
                  <a:srgbClr val="314259"/>
                </a:solidFill>
                <a:effectLst/>
                <a:latin typeface="Gilroy"/>
              </a:rPr>
              <a:t>GST Laws on SEZ</a:t>
            </a:r>
            <a:br>
              <a:rPr lang="en-US" sz="3600" b="1" i="0" dirty="0">
                <a:solidFill>
                  <a:srgbClr val="314259"/>
                </a:solidFill>
                <a:effectLst/>
                <a:latin typeface="Gilroy"/>
              </a:rPr>
            </a:br>
            <a:endParaRPr lang="en-IN" sz="3600" dirty="0"/>
          </a:p>
        </p:txBody>
      </p:sp>
      <p:sp>
        <p:nvSpPr>
          <p:cNvPr id="3" name="Content Placeholder 2">
            <a:extLst>
              <a:ext uri="{FF2B5EF4-FFF2-40B4-BE49-F238E27FC236}">
                <a16:creationId xmlns:a16="http://schemas.microsoft.com/office/drawing/2014/main" id="{7E19D5E7-3243-7D7E-A063-B6C75979C17E}"/>
              </a:ext>
            </a:extLst>
          </p:cNvPr>
          <p:cNvSpPr>
            <a:spLocks noGrp="1"/>
          </p:cNvSpPr>
          <p:nvPr>
            <p:ph idx="1"/>
          </p:nvPr>
        </p:nvSpPr>
        <p:spPr/>
        <p:txBody>
          <a:bodyPr>
            <a:normAutofit fontScale="62500" lnSpcReduction="20000"/>
          </a:bodyPr>
          <a:lstStyle/>
          <a:p>
            <a:pPr algn="just">
              <a:lnSpc>
                <a:spcPct val="170000"/>
              </a:lnSpc>
            </a:pPr>
            <a:r>
              <a:rPr lang="en-US" b="0" i="0" dirty="0">
                <a:solidFill>
                  <a:srgbClr val="314259"/>
                </a:solidFill>
                <a:effectLst/>
                <a:latin typeface="Gilroy"/>
              </a:rPr>
              <a:t>Being in a SEZ can be advantageous to a certain extent when it comes to taxes. Any supply of goods or services or both to a Special Economic Zone developer/unit will be considered to be a </a:t>
            </a:r>
            <a:r>
              <a:rPr lang="en-US" dirty="0">
                <a:solidFill>
                  <a:srgbClr val="314259"/>
                </a:solidFill>
                <a:latin typeface="Gilroy"/>
              </a:rPr>
              <a:t>zero-rated supply</a:t>
            </a:r>
            <a:r>
              <a:rPr lang="en-US" b="0" i="0" dirty="0">
                <a:solidFill>
                  <a:srgbClr val="314259"/>
                </a:solidFill>
                <a:effectLst/>
                <a:latin typeface="Gilroy"/>
              </a:rPr>
              <a:t> </a:t>
            </a:r>
          </a:p>
          <a:p>
            <a:pPr algn="just">
              <a:lnSpc>
                <a:spcPct val="170000"/>
              </a:lnSpc>
            </a:pPr>
            <a:r>
              <a:rPr lang="en-US" b="0" i="0" dirty="0">
                <a:solidFill>
                  <a:srgbClr val="314259"/>
                </a:solidFill>
                <a:effectLst/>
                <a:latin typeface="Gilroy"/>
              </a:rPr>
              <a:t>That means these supplies attract Zero tax rate under GST. In other words, supplies into SEZ are exempt from GST and are considered as exports. Therefore, the suppliers supplying goods to SEZs can:</a:t>
            </a:r>
          </a:p>
          <a:p>
            <a:pPr algn="just">
              <a:lnSpc>
                <a:spcPct val="170000"/>
              </a:lnSpc>
              <a:buFont typeface="Arial" panose="020B0604020202020204" pitchFamily="34" charset="0"/>
              <a:buChar char="•"/>
            </a:pPr>
            <a:r>
              <a:rPr lang="en-US" b="0" i="0" dirty="0">
                <a:solidFill>
                  <a:srgbClr val="314259"/>
                </a:solidFill>
                <a:effectLst/>
                <a:latin typeface="Gilroy"/>
              </a:rPr>
              <a:t>Supply under bond or LUT without payment of IGST and claim credit of ITC; </a:t>
            </a:r>
            <a:r>
              <a:rPr lang="en-US" b="1" i="0" dirty="0">
                <a:solidFill>
                  <a:srgbClr val="314259"/>
                </a:solidFill>
                <a:effectLst/>
                <a:latin typeface="Gilroy"/>
              </a:rPr>
              <a:t>or</a:t>
            </a:r>
            <a:endParaRPr lang="en-US" b="0" i="0" dirty="0">
              <a:solidFill>
                <a:srgbClr val="314259"/>
              </a:solidFill>
              <a:effectLst/>
              <a:latin typeface="Gilroy"/>
            </a:endParaRPr>
          </a:p>
          <a:p>
            <a:pPr algn="just">
              <a:lnSpc>
                <a:spcPct val="170000"/>
              </a:lnSpc>
              <a:buFont typeface="Arial" panose="020B0604020202020204" pitchFamily="34" charset="0"/>
              <a:buChar char="•"/>
            </a:pPr>
            <a:r>
              <a:rPr lang="en-US" b="0" i="0" dirty="0">
                <a:solidFill>
                  <a:srgbClr val="314259"/>
                </a:solidFill>
                <a:effectLst/>
                <a:latin typeface="Gilroy"/>
              </a:rPr>
              <a:t>Supply on payment of IGST and claim refund of taxes paid.</a:t>
            </a:r>
          </a:p>
          <a:p>
            <a:pPr algn="just">
              <a:lnSpc>
                <a:spcPct val="170000"/>
              </a:lnSpc>
            </a:pPr>
            <a:r>
              <a:rPr lang="en-US" b="0" i="0" dirty="0">
                <a:solidFill>
                  <a:srgbClr val="314259"/>
                </a:solidFill>
                <a:effectLst/>
                <a:latin typeface="Gilroy"/>
              </a:rPr>
              <a:t>When a SEZ supplies goods or services or both to any one, it will be considered to be a regular inter-state supply and will attract IGST.</a:t>
            </a:r>
          </a:p>
          <a:p>
            <a:pPr algn="just">
              <a:lnSpc>
                <a:spcPct val="170000"/>
              </a:lnSpc>
            </a:pPr>
            <a:r>
              <a:rPr lang="en-US" b="0" i="0" dirty="0">
                <a:solidFill>
                  <a:srgbClr val="314259"/>
                </a:solidFill>
                <a:effectLst/>
                <a:latin typeface="Gilroy"/>
              </a:rPr>
              <a:t>The exception to this is, when a SEZ supplies goods or services or both to a Domestic Tariff Area (DTA), this will be considered as an export to DTA (which is exempt for the SEZ) and customs duties and other Import duties will be payable by the person receiving these supplies in DTA.</a:t>
            </a:r>
          </a:p>
          <a:p>
            <a:pPr algn="just">
              <a:lnSpc>
                <a:spcPct val="170000"/>
              </a:lnSpc>
            </a:pPr>
            <a:endParaRPr lang="en-IN" dirty="0"/>
          </a:p>
        </p:txBody>
      </p:sp>
    </p:spTree>
    <p:extLst>
      <p:ext uri="{BB962C8B-B14F-4D97-AF65-F5344CB8AC3E}">
        <p14:creationId xmlns:p14="http://schemas.microsoft.com/office/powerpoint/2010/main" val="595417666"/>
      </p:ext>
    </p:extLst>
  </p:cSld>
  <p:clrMapOvr>
    <a:overrideClrMapping bg1="lt1" tx1="dk1" bg2="lt2" tx2="dk2" accent1="accent1" accent2="accent2" accent3="accent3" accent4="accent4" accent5="accent5" accent6="accent6" hlink="hlink" folHlink="folHlink"/>
  </p:clrMapOvr>
</p:sld>
</file>

<file path=ppt/slides/slide6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B2DCC-2BA3-0543-2F90-1D421F8ADFFE}"/>
              </a:ext>
            </a:extLst>
          </p:cNvPr>
          <p:cNvSpPr>
            <a:spLocks noGrp="1"/>
          </p:cNvSpPr>
          <p:nvPr>
            <p:ph type="title"/>
          </p:nvPr>
        </p:nvSpPr>
        <p:spPr>
          <a:xfrm>
            <a:off x="609600" y="704088"/>
            <a:ext cx="11074400" cy="3395301"/>
          </a:xfrm>
        </p:spPr>
        <p:txBody>
          <a:bodyPr/>
          <a:lstStyle/>
          <a:p>
            <a:r>
              <a:rPr lang="en-IN" dirty="0"/>
              <a:t>Complete procedure of SEZ</a:t>
            </a:r>
          </a:p>
        </p:txBody>
      </p:sp>
    </p:spTree>
    <p:extLst>
      <p:ext uri="{BB962C8B-B14F-4D97-AF65-F5344CB8AC3E}">
        <p14:creationId xmlns:p14="http://schemas.microsoft.com/office/powerpoint/2010/main" val="1886700841"/>
      </p:ext>
    </p:extLst>
  </p:cSld>
  <p:clrMapOvr>
    <a:overrideClrMapping bg1="lt1" tx1="dk1" bg2="lt2" tx2="dk2" accent1="accent1" accent2="accent2" accent3="accent3" accent4="accent4" accent5="accent5" accent6="accent6" hlink="hlink" folHlink="folHlink"/>
  </p:clrMapOvr>
</p:sld>
</file>

<file path=ppt/slides/slide6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76397-3856-B0E2-AA98-96414872AE13}"/>
              </a:ext>
            </a:extLst>
          </p:cNvPr>
          <p:cNvSpPr>
            <a:spLocks noGrp="1"/>
          </p:cNvSpPr>
          <p:nvPr>
            <p:ph type="title"/>
          </p:nvPr>
        </p:nvSpPr>
        <p:spPr/>
        <p:txBody>
          <a:bodyPr>
            <a:normAutofit fontScale="90000"/>
          </a:bodyPr>
          <a:lstStyle/>
          <a:p>
            <a:r>
              <a:rPr lang="en-US" altLang="en-US" sz="4800" b="1" i="1" dirty="0">
                <a:solidFill>
                  <a:schemeClr val="tx1"/>
                </a:solidFill>
              </a:rPr>
              <a:t>Procedure for Establishment of a Unit</a:t>
            </a:r>
            <a:br>
              <a:rPr lang="en-US" altLang="en-US" sz="4800" b="1" i="1" dirty="0">
                <a:solidFill>
                  <a:schemeClr val="tx1"/>
                </a:solidFill>
              </a:rPr>
            </a:br>
            <a:endParaRPr lang="en-IN" dirty="0">
              <a:solidFill>
                <a:schemeClr val="tx1"/>
              </a:solidFill>
            </a:endParaRPr>
          </a:p>
        </p:txBody>
      </p:sp>
      <p:sp>
        <p:nvSpPr>
          <p:cNvPr id="3" name="Content Placeholder 2">
            <a:extLst>
              <a:ext uri="{FF2B5EF4-FFF2-40B4-BE49-F238E27FC236}">
                <a16:creationId xmlns:a16="http://schemas.microsoft.com/office/drawing/2014/main" id="{35436808-F7AB-203B-6F4B-93239206B485}"/>
              </a:ext>
            </a:extLst>
          </p:cNvPr>
          <p:cNvSpPr>
            <a:spLocks noGrp="1"/>
          </p:cNvSpPr>
          <p:nvPr>
            <p:ph idx="1"/>
          </p:nvPr>
        </p:nvSpPr>
        <p:spPr/>
        <p:txBody>
          <a:bodyPr/>
          <a:lstStyle/>
          <a:p>
            <a:pPr marL="609600" indent="-609600" eaLnBrk="1" hangingPunct="1">
              <a:buClr>
                <a:srgbClr val="FFFF00"/>
              </a:buClr>
            </a:pPr>
            <a:r>
              <a:rPr lang="en-US" altLang="en-US" sz="2400" b="1" dirty="0">
                <a:effectLst/>
                <a:latin typeface="Arial Narrow" panose="020B0606020202030204" pitchFamily="34" charset="0"/>
              </a:rPr>
              <a:t>Proposal for a approval of unit:</a:t>
            </a:r>
          </a:p>
          <a:p>
            <a:pPr marL="0" indent="0" algn="l" eaLnBrk="1" hangingPunct="1">
              <a:buClr>
                <a:srgbClr val="FFFF00"/>
              </a:buClr>
              <a:buNone/>
            </a:pPr>
            <a:r>
              <a:rPr lang="en-US" altLang="en-US" sz="2400" b="1" dirty="0">
                <a:effectLst/>
                <a:latin typeface="Arial Narrow" panose="020B0606020202030204" pitchFamily="34" charset="0"/>
              </a:rPr>
              <a:t>  A consolidated application seeking permission for </a:t>
            </a:r>
          </a:p>
          <a:p>
            <a:pPr marL="0" indent="0" algn="l" eaLnBrk="1" hangingPunct="1">
              <a:buClr>
                <a:srgbClr val="FFFF00"/>
              </a:buClr>
              <a:buNone/>
            </a:pPr>
            <a:r>
              <a:rPr lang="en-US" altLang="en-US" sz="2400" b="1" dirty="0">
                <a:effectLst/>
                <a:latin typeface="Arial Narrow" panose="020B0606020202030204" pitchFamily="34" charset="0"/>
              </a:rPr>
              <a:t>  setting up of a unit &amp; other clearances, including those </a:t>
            </a:r>
          </a:p>
          <a:p>
            <a:pPr marL="0" indent="0" algn="l" eaLnBrk="1" hangingPunct="1">
              <a:buClr>
                <a:srgbClr val="FFFF00"/>
              </a:buClr>
              <a:buNone/>
            </a:pPr>
            <a:r>
              <a:rPr lang="en-US" altLang="en-US" sz="2400" b="1" dirty="0">
                <a:effectLst/>
                <a:latin typeface="Arial Narrow" panose="020B0606020202030204" pitchFamily="34" charset="0"/>
              </a:rPr>
              <a:t>  indicated below shall be made to the Development </a:t>
            </a:r>
          </a:p>
          <a:p>
            <a:pPr marL="0" indent="0" algn="l" eaLnBrk="1" hangingPunct="1">
              <a:buClr>
                <a:srgbClr val="FFFF00"/>
              </a:buClr>
              <a:buNone/>
            </a:pPr>
            <a:r>
              <a:rPr lang="en-US" altLang="en-US" sz="2400" b="1" dirty="0">
                <a:effectLst/>
                <a:latin typeface="Arial Narrow" panose="020B0606020202030204" pitchFamily="34" charset="0"/>
              </a:rPr>
              <a:t>  Commissioner, in form F, in five copies with a copy to </a:t>
            </a:r>
          </a:p>
          <a:p>
            <a:pPr marL="0" indent="0" algn="l" eaLnBrk="1" hangingPunct="1">
              <a:buClr>
                <a:srgbClr val="FFFF00"/>
              </a:buClr>
              <a:buNone/>
            </a:pPr>
            <a:r>
              <a:rPr lang="en-US" altLang="en-US" sz="2400" b="1" dirty="0">
                <a:effectLst/>
                <a:latin typeface="Arial Narrow" panose="020B0606020202030204" pitchFamily="34" charset="0"/>
              </a:rPr>
              <a:t>  the developer.</a:t>
            </a:r>
          </a:p>
          <a:p>
            <a:endParaRPr lang="en-IN" dirty="0"/>
          </a:p>
        </p:txBody>
      </p:sp>
    </p:spTree>
    <p:extLst>
      <p:ext uri="{BB962C8B-B14F-4D97-AF65-F5344CB8AC3E}">
        <p14:creationId xmlns:p14="http://schemas.microsoft.com/office/powerpoint/2010/main" val="3298428149"/>
      </p:ext>
    </p:extLst>
  </p:cSld>
  <p:clrMapOvr>
    <a:overrideClrMapping bg1="lt1" tx1="dk1" bg2="lt2" tx2="dk2" accent1="accent1" accent2="accent2" accent3="accent3" accent4="accent4" accent5="accent5" accent6="accent6" hlink="hlink" folHlink="folHlink"/>
  </p:clrMapOvr>
</p:sld>
</file>

<file path=ppt/slides/slide6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165CA-4B2E-E4DE-C78F-38975544346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ECDA8CB-3B0E-E825-F54B-ACC299C80417}"/>
              </a:ext>
            </a:extLst>
          </p:cNvPr>
          <p:cNvSpPr>
            <a:spLocks noGrp="1"/>
          </p:cNvSpPr>
          <p:nvPr>
            <p:ph idx="1"/>
          </p:nvPr>
        </p:nvSpPr>
        <p:spPr/>
        <p:txBody>
          <a:bodyPr>
            <a:normAutofit fontScale="92500" lnSpcReduction="10000"/>
          </a:bodyPr>
          <a:lstStyle/>
          <a:p>
            <a:pPr marL="609600" indent="-609600" algn="l" eaLnBrk="1" hangingPunct="1">
              <a:buClr>
                <a:srgbClr val="FFFF00"/>
              </a:buClr>
              <a:buSzPct val="90000"/>
              <a:buFont typeface="Times New Roman" panose="02020603050405020304" pitchFamily="18" charset="0"/>
              <a:buChar char="*"/>
            </a:pPr>
            <a:r>
              <a:rPr lang="en-US" altLang="en-US" sz="2400" b="1" dirty="0">
                <a:effectLst/>
                <a:latin typeface="Arial Narrow" panose="020B0606020202030204" pitchFamily="34" charset="0"/>
              </a:rPr>
              <a:t>Setting up of unit in a SEZ.</a:t>
            </a:r>
          </a:p>
          <a:p>
            <a:pPr marL="609600" indent="-609600" algn="l" eaLnBrk="1" hangingPunct="1">
              <a:buClr>
                <a:srgbClr val="FFFF00"/>
              </a:buClr>
              <a:buSzPct val="90000"/>
              <a:buFont typeface="Times New Roman" panose="02020603050405020304" pitchFamily="18" charset="0"/>
              <a:buChar char="*"/>
            </a:pPr>
            <a:r>
              <a:rPr lang="en-US" altLang="en-US" sz="2400" b="1" dirty="0">
                <a:effectLst/>
                <a:latin typeface="Arial Narrow" panose="020B0606020202030204" pitchFamily="34" charset="0"/>
              </a:rPr>
              <a:t>Annual permission for sub-contracting.</a:t>
            </a:r>
          </a:p>
          <a:p>
            <a:pPr marL="609600" indent="-609600" algn="l" eaLnBrk="1" hangingPunct="1">
              <a:buClr>
                <a:srgbClr val="FFFF00"/>
              </a:buClr>
              <a:buSzPct val="90000"/>
              <a:buFont typeface="Times New Roman" panose="02020603050405020304" pitchFamily="18" charset="0"/>
              <a:buChar char="*"/>
            </a:pPr>
            <a:r>
              <a:rPr lang="en-US" altLang="en-US" sz="2400" b="1" dirty="0">
                <a:effectLst/>
                <a:latin typeface="Arial Narrow" panose="020B0606020202030204" pitchFamily="34" charset="0"/>
              </a:rPr>
              <a:t>Allotment of importer exporter Code No.</a:t>
            </a:r>
          </a:p>
          <a:p>
            <a:pPr marL="609600" indent="-609600" algn="l" eaLnBrk="1" hangingPunct="1">
              <a:buClr>
                <a:srgbClr val="FFFF00"/>
              </a:buClr>
              <a:buSzPct val="90000"/>
              <a:buFont typeface="Times New Roman" panose="02020603050405020304" pitchFamily="18" charset="0"/>
              <a:buChar char="*"/>
            </a:pPr>
            <a:r>
              <a:rPr lang="en-US" altLang="en-US" sz="2400" b="1" dirty="0">
                <a:effectLst/>
                <a:latin typeface="Arial Narrow" panose="020B0606020202030204" pitchFamily="34" charset="0"/>
              </a:rPr>
              <a:t>Allotment of land/Industrial sheds in the SEZ</a:t>
            </a:r>
          </a:p>
          <a:p>
            <a:pPr marL="609600" indent="-609600" algn="l" eaLnBrk="1" hangingPunct="1">
              <a:buClr>
                <a:srgbClr val="FFFF00"/>
              </a:buClr>
              <a:buSzPct val="90000"/>
              <a:buFont typeface="Times New Roman" panose="02020603050405020304" pitchFamily="18" charset="0"/>
              <a:buChar char="*"/>
            </a:pPr>
            <a:r>
              <a:rPr lang="en-US" altLang="en-US" sz="2400" b="1" dirty="0">
                <a:effectLst/>
                <a:latin typeface="Arial Narrow" panose="020B0606020202030204" pitchFamily="34" charset="0"/>
              </a:rPr>
              <a:t>Water connection</a:t>
            </a:r>
          </a:p>
          <a:p>
            <a:pPr marL="609600" indent="-609600" algn="l" eaLnBrk="1" hangingPunct="1">
              <a:buClr>
                <a:srgbClr val="FFFF00"/>
              </a:buClr>
              <a:buSzPct val="90000"/>
              <a:buFont typeface="Times New Roman" panose="02020603050405020304" pitchFamily="18" charset="0"/>
              <a:buChar char="*"/>
            </a:pPr>
            <a:r>
              <a:rPr lang="en-US" altLang="en-US" sz="2400" b="1" dirty="0">
                <a:effectLst/>
                <a:latin typeface="Arial Narrow" panose="020B0606020202030204" pitchFamily="34" charset="0"/>
              </a:rPr>
              <a:t>RCMC Certificate </a:t>
            </a:r>
          </a:p>
          <a:p>
            <a:pPr marL="609600" indent="-609600" algn="l" eaLnBrk="1" hangingPunct="1">
              <a:buClr>
                <a:srgbClr val="FFFF00"/>
              </a:buClr>
              <a:buSzPct val="90000"/>
              <a:buFont typeface="Times New Roman" panose="02020603050405020304" pitchFamily="18" charset="0"/>
              <a:buChar char="*"/>
            </a:pPr>
            <a:r>
              <a:rPr lang="en-US" altLang="en-US" sz="2400" b="1" dirty="0">
                <a:effectLst/>
                <a:latin typeface="Arial Narrow" panose="020B0606020202030204" pitchFamily="34" charset="0"/>
              </a:rPr>
              <a:t>Small scale industries registration </a:t>
            </a:r>
          </a:p>
          <a:p>
            <a:pPr marL="609600" indent="-609600" algn="l" eaLnBrk="1" hangingPunct="1">
              <a:buClr>
                <a:srgbClr val="FFFF00"/>
              </a:buClr>
              <a:buSzPct val="90000"/>
              <a:buFont typeface="Times New Roman" panose="02020603050405020304" pitchFamily="18" charset="0"/>
              <a:buChar char="*"/>
            </a:pPr>
            <a:r>
              <a:rPr lang="en-US" altLang="en-US" sz="2400" b="1" dirty="0">
                <a:effectLst/>
                <a:latin typeface="Arial Narrow" panose="020B0606020202030204" pitchFamily="34" charset="0"/>
              </a:rPr>
              <a:t>Registration with Central Pollution Control Board</a:t>
            </a:r>
          </a:p>
          <a:p>
            <a:pPr marL="609600" indent="-609600" algn="l" eaLnBrk="1" hangingPunct="1">
              <a:buClr>
                <a:srgbClr val="FFFF00"/>
              </a:buClr>
              <a:buSzPct val="90000"/>
              <a:buFont typeface="Times New Roman" panose="02020603050405020304" pitchFamily="18" charset="0"/>
              <a:buChar char="*"/>
            </a:pPr>
            <a:r>
              <a:rPr lang="en-US" altLang="en-US" sz="2400" b="1" dirty="0">
                <a:effectLst/>
                <a:latin typeface="Arial Narrow" panose="020B0606020202030204" pitchFamily="34" charset="0"/>
              </a:rPr>
              <a:t>Power Connection </a:t>
            </a:r>
          </a:p>
          <a:p>
            <a:pPr marL="609600" indent="-609600" algn="l" eaLnBrk="1" hangingPunct="1">
              <a:buClr>
                <a:srgbClr val="FFFF00"/>
              </a:buClr>
              <a:buSzPct val="90000"/>
              <a:buFont typeface="Times New Roman" panose="02020603050405020304" pitchFamily="18" charset="0"/>
              <a:buChar char="*"/>
            </a:pPr>
            <a:r>
              <a:rPr lang="en-US" altLang="en-US" sz="2400" b="1" dirty="0">
                <a:effectLst/>
                <a:latin typeface="Arial Narrow" panose="020B0606020202030204" pitchFamily="34" charset="0"/>
              </a:rPr>
              <a:t>Building approval plan </a:t>
            </a:r>
          </a:p>
          <a:p>
            <a:pPr marL="609600" indent="-609600" algn="l" eaLnBrk="1" hangingPunct="1">
              <a:buClr>
                <a:srgbClr val="FFFF00"/>
              </a:buClr>
              <a:buSzPct val="90000"/>
              <a:buFont typeface="Times New Roman" panose="02020603050405020304" pitchFamily="18" charset="0"/>
              <a:buChar char="*"/>
            </a:pPr>
            <a:r>
              <a:rPr lang="en-US" altLang="en-US" sz="2400" b="1" dirty="0">
                <a:effectLst/>
                <a:latin typeface="Arial Narrow" panose="020B0606020202030204" pitchFamily="34" charset="0"/>
              </a:rPr>
              <a:t>Sales tax registration </a:t>
            </a:r>
          </a:p>
          <a:p>
            <a:endParaRPr lang="en-IN" dirty="0"/>
          </a:p>
        </p:txBody>
      </p:sp>
    </p:spTree>
    <p:extLst>
      <p:ext uri="{BB962C8B-B14F-4D97-AF65-F5344CB8AC3E}">
        <p14:creationId xmlns:p14="http://schemas.microsoft.com/office/powerpoint/2010/main" val="1464201503"/>
      </p:ext>
    </p:extLst>
  </p:cSld>
  <p:clrMapOvr>
    <a:overrideClrMapping bg1="lt1" tx1="dk1" bg2="lt2" tx2="dk2" accent1="accent1" accent2="accent2" accent3="accent3" accent4="accent4" accent5="accent5" accent6="accent6" hlink="hlink" folHlink="folHlink"/>
  </p:clrMapOvr>
</p:sld>
</file>

<file path=ppt/slides/slide6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D7E83-0DDA-6861-20DA-540F076FCB6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8CEB6CA-3DFF-E3EF-6AD6-0D841EE6FCB1}"/>
              </a:ext>
            </a:extLst>
          </p:cNvPr>
          <p:cNvSpPr>
            <a:spLocks noGrp="1"/>
          </p:cNvSpPr>
          <p:nvPr>
            <p:ph idx="1"/>
          </p:nvPr>
        </p:nvSpPr>
        <p:spPr/>
        <p:txBody>
          <a:bodyPr>
            <a:normAutofit/>
          </a:bodyPr>
          <a:lstStyle/>
          <a:p>
            <a:pPr marL="609600" indent="-609600" algn="l" eaLnBrk="1" hangingPunct="1">
              <a:buClr>
                <a:srgbClr val="FFFF00"/>
              </a:buClr>
              <a:buSzPct val="90000"/>
              <a:buFont typeface="Times New Roman" panose="02020603050405020304" pitchFamily="18" charset="0"/>
              <a:buChar char="*"/>
            </a:pPr>
            <a:r>
              <a:rPr lang="en-US" altLang="en-US" sz="3200" b="1" dirty="0">
                <a:solidFill>
                  <a:srgbClr val="002060"/>
                </a:solidFill>
                <a:effectLst/>
                <a:latin typeface="Arial Narrow" panose="020B0606020202030204" pitchFamily="34" charset="0"/>
              </a:rPr>
              <a:t>Approval from inspectorate of factories</a:t>
            </a:r>
          </a:p>
          <a:p>
            <a:pPr marL="609600" indent="-609600" algn="l" eaLnBrk="1" hangingPunct="1">
              <a:buClr>
                <a:srgbClr val="FFFF00"/>
              </a:buClr>
              <a:buSzPct val="90000"/>
              <a:buFont typeface="Times New Roman" panose="02020603050405020304" pitchFamily="18" charset="0"/>
              <a:buChar char="*"/>
            </a:pPr>
            <a:r>
              <a:rPr lang="en-US" altLang="en-US" sz="3200" b="1" dirty="0">
                <a:solidFill>
                  <a:srgbClr val="002060"/>
                </a:solidFill>
                <a:effectLst/>
                <a:latin typeface="Arial Narrow" panose="020B0606020202030204" pitchFamily="34" charset="0"/>
              </a:rPr>
              <a:t>Pollution control clearance wherever required </a:t>
            </a:r>
          </a:p>
          <a:p>
            <a:pPr marL="609600" indent="-609600" algn="l" eaLnBrk="1" hangingPunct="1">
              <a:buClr>
                <a:srgbClr val="FFFF00"/>
              </a:buClr>
              <a:buSzPct val="90000"/>
              <a:buFont typeface="Times New Roman" panose="02020603050405020304" pitchFamily="18" charset="0"/>
              <a:buChar char="*"/>
            </a:pPr>
            <a:r>
              <a:rPr lang="en-US" altLang="en-US" sz="3200" b="1" dirty="0">
                <a:solidFill>
                  <a:srgbClr val="002060"/>
                </a:solidFill>
                <a:effectLst/>
                <a:latin typeface="Arial Narrow" panose="020B0606020202030204" pitchFamily="34" charset="0"/>
              </a:rPr>
              <a:t>Any other approval as may be required from the state govt.</a:t>
            </a:r>
          </a:p>
          <a:p>
            <a:pPr marL="609600" indent="-609600" algn="l" eaLnBrk="1" hangingPunct="1">
              <a:buClr>
                <a:srgbClr val="FFFF00"/>
              </a:buClr>
              <a:buSzPct val="90000"/>
              <a:buFont typeface="Times New Roman" panose="02020603050405020304" pitchFamily="18" charset="0"/>
              <a:buChar char="*"/>
            </a:pPr>
            <a:endParaRPr lang="en-US" altLang="en-US" sz="3200" b="1" dirty="0">
              <a:solidFill>
                <a:srgbClr val="002060"/>
              </a:solidFill>
              <a:effectLst/>
              <a:latin typeface="Arial Narrow" panose="020B0606020202030204" pitchFamily="34" charset="0"/>
            </a:endParaRPr>
          </a:p>
          <a:p>
            <a:pPr marL="609600" indent="-609600" algn="l" eaLnBrk="1" hangingPunct="1">
              <a:buClr>
                <a:srgbClr val="FFFF00"/>
              </a:buClr>
              <a:buSzPct val="90000"/>
            </a:pPr>
            <a:r>
              <a:rPr lang="en-US" altLang="en-US" sz="3200" b="1" dirty="0">
                <a:solidFill>
                  <a:srgbClr val="002060"/>
                </a:solidFill>
                <a:effectLst/>
                <a:latin typeface="Arial Narrow" panose="020B0606020202030204" pitchFamily="34" charset="0"/>
              </a:rPr>
              <a:t>2.	The Development Commissioner shall get the proposal scrutinized &amp; get it placed before the Approval Committee for its consideration. </a:t>
            </a:r>
          </a:p>
          <a:p>
            <a:endParaRPr lang="en-IN" dirty="0"/>
          </a:p>
        </p:txBody>
      </p:sp>
    </p:spTree>
    <p:extLst>
      <p:ext uri="{BB962C8B-B14F-4D97-AF65-F5344CB8AC3E}">
        <p14:creationId xmlns:p14="http://schemas.microsoft.com/office/powerpoint/2010/main" val="212781160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F55F5-84BD-6A9B-0763-8C4DCE0D384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2468538-69F1-709B-F9E4-A2A333B35EAE}"/>
              </a:ext>
            </a:extLst>
          </p:cNvPr>
          <p:cNvSpPr>
            <a:spLocks noGrp="1"/>
          </p:cNvSpPr>
          <p:nvPr>
            <p:ph idx="1"/>
          </p:nvPr>
        </p:nvSpPr>
        <p:spPr/>
        <p:txBody>
          <a:bodyPr>
            <a:normAutofit/>
          </a:bodyPr>
          <a:lstStyle/>
          <a:p>
            <a:pPr algn="just">
              <a:lnSpc>
                <a:spcPct val="150000"/>
              </a:lnSpc>
            </a:pPr>
            <a:r>
              <a:rPr lang="en-US" dirty="0"/>
              <a:t>Export of Special Chemicals, Organisms, Materials, Equipment and Technologies (SCOMET) shall be subject to fulfillment of conditions contained in the Chapter 10 of the FTP (new Chapter for SCOMET). </a:t>
            </a:r>
          </a:p>
          <a:p>
            <a:pPr algn="just">
              <a:lnSpc>
                <a:spcPct val="150000"/>
              </a:lnSpc>
            </a:pPr>
            <a:r>
              <a:rPr lang="en-US" dirty="0"/>
              <a:t>In respect of an EOU, permission to export prohibited item(s) may be considered by BOA ( Board of Approval) on a case to case basis provided the input(s) used for the export item(s) is/are imported and there is no procurement of such inputs from DTA.(Domestic Tariff Area)</a:t>
            </a:r>
          </a:p>
          <a:p>
            <a:pPr algn="just"/>
            <a:endParaRPr lang="en-IN" dirty="0"/>
          </a:p>
        </p:txBody>
      </p:sp>
    </p:spTree>
    <p:extLst>
      <p:ext uri="{BB962C8B-B14F-4D97-AF65-F5344CB8AC3E}">
        <p14:creationId xmlns:p14="http://schemas.microsoft.com/office/powerpoint/2010/main" val="3889094756"/>
      </p:ext>
    </p:extLst>
  </p:cSld>
  <p:clrMapOvr>
    <a:overrideClrMapping bg1="lt1" tx1="dk1" bg2="lt2" tx2="dk2" accent1="accent1" accent2="accent2" accent3="accent3" accent4="accent4" accent5="accent5" accent6="accent6" hlink="hlink" folHlink="folHlink"/>
  </p:clrMapOvr>
</p:sld>
</file>

<file path=ppt/slides/slide7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EDB81-3F6C-888F-E538-C5DA4EDAFD3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C7A1C1E-1251-6097-362E-96051CFFDD62}"/>
              </a:ext>
            </a:extLst>
          </p:cNvPr>
          <p:cNvSpPr>
            <a:spLocks noGrp="1"/>
          </p:cNvSpPr>
          <p:nvPr>
            <p:ph idx="1"/>
          </p:nvPr>
        </p:nvSpPr>
        <p:spPr/>
        <p:txBody>
          <a:bodyPr>
            <a:normAutofit fontScale="92500"/>
          </a:bodyPr>
          <a:lstStyle/>
          <a:p>
            <a:pPr algn="l" eaLnBrk="1" hangingPunct="1">
              <a:buClr>
                <a:srgbClr val="FFFF00"/>
              </a:buClr>
            </a:pPr>
            <a:r>
              <a:rPr lang="en-US" altLang="en-US" sz="3200" b="1" dirty="0">
                <a:solidFill>
                  <a:srgbClr val="002060"/>
                </a:solidFill>
                <a:effectLst/>
                <a:latin typeface="Arial Narrow" panose="020B0606020202030204" pitchFamily="34" charset="0"/>
              </a:rPr>
              <a:t>The Approval Committee shall approve the proposal if it fulfills the following requirements ,namely:</a:t>
            </a:r>
          </a:p>
          <a:p>
            <a:pPr algn="l" eaLnBrk="1" hangingPunct="1">
              <a:buClr>
                <a:srgbClr val="FFFF00"/>
              </a:buClr>
              <a:buSzTx/>
              <a:buFont typeface="Times New Roman" panose="02020603050405020304" pitchFamily="18" charset="0"/>
              <a:buChar char="*"/>
            </a:pPr>
            <a:endParaRPr lang="en-US" altLang="en-US" sz="3200" b="1" dirty="0">
              <a:solidFill>
                <a:srgbClr val="002060"/>
              </a:solidFill>
              <a:effectLst/>
              <a:latin typeface="Arial Narrow" panose="020B0606020202030204" pitchFamily="34" charset="0"/>
            </a:endParaRPr>
          </a:p>
          <a:p>
            <a:pPr algn="l" eaLnBrk="1" hangingPunct="1">
              <a:buClr>
                <a:srgbClr val="FFFF00"/>
              </a:buClr>
              <a:buSzTx/>
              <a:buFont typeface="Times New Roman" panose="02020603050405020304" pitchFamily="18" charset="0"/>
              <a:buChar char="*"/>
            </a:pPr>
            <a:r>
              <a:rPr lang="en-US" altLang="en-US" sz="3200" b="1" dirty="0">
                <a:solidFill>
                  <a:srgbClr val="002060"/>
                </a:solidFill>
                <a:effectLst/>
                <a:latin typeface="Arial Narrow" panose="020B0606020202030204" pitchFamily="34" charset="0"/>
              </a:rPr>
              <a:t> The proposal meets with the positive net foreign exchange   earning requirement as provided in Rule, 53.</a:t>
            </a:r>
          </a:p>
          <a:p>
            <a:pPr algn="l" eaLnBrk="1" hangingPunct="1">
              <a:buClr>
                <a:srgbClr val="FFFF00"/>
              </a:buClr>
              <a:buSzTx/>
              <a:buFont typeface="Times New Roman" panose="02020603050405020304" pitchFamily="18" charset="0"/>
              <a:buChar char="*"/>
            </a:pPr>
            <a:endParaRPr lang="en-US" altLang="en-US" sz="3200" b="1" dirty="0">
              <a:solidFill>
                <a:srgbClr val="002060"/>
              </a:solidFill>
              <a:effectLst/>
              <a:latin typeface="Arial Narrow" panose="020B0606020202030204" pitchFamily="34" charset="0"/>
            </a:endParaRPr>
          </a:p>
          <a:p>
            <a:pPr algn="l" eaLnBrk="1" hangingPunct="1">
              <a:buClr>
                <a:srgbClr val="FFFF00"/>
              </a:buClr>
              <a:buSzTx/>
              <a:buFont typeface="Times New Roman" panose="02020603050405020304" pitchFamily="18" charset="0"/>
              <a:buChar char="*"/>
            </a:pPr>
            <a:r>
              <a:rPr lang="en-US" altLang="en-US" sz="3200" b="1" dirty="0">
                <a:solidFill>
                  <a:srgbClr val="002060"/>
                </a:solidFill>
                <a:effectLst/>
                <a:latin typeface="Arial Narrow" panose="020B0606020202030204" pitchFamily="34" charset="0"/>
              </a:rPr>
              <a:t> Availability of space &amp; other infrastructure support applied for is confirmed by the Unit in writing by way of a provisional offer of space.</a:t>
            </a:r>
          </a:p>
          <a:p>
            <a:endParaRPr lang="en-IN" dirty="0">
              <a:solidFill>
                <a:srgbClr val="002060"/>
              </a:solidFill>
            </a:endParaRPr>
          </a:p>
        </p:txBody>
      </p:sp>
    </p:spTree>
    <p:extLst>
      <p:ext uri="{BB962C8B-B14F-4D97-AF65-F5344CB8AC3E}">
        <p14:creationId xmlns:p14="http://schemas.microsoft.com/office/powerpoint/2010/main" val="31502560"/>
      </p:ext>
    </p:extLst>
  </p:cSld>
  <p:clrMapOvr>
    <a:overrideClrMapping bg1="lt1" tx1="dk1" bg2="lt2" tx2="dk2" accent1="accent1" accent2="accent2" accent3="accent3" accent4="accent4" accent5="accent5" accent6="accent6" hlink="hlink" folHlink="folHlink"/>
  </p:clrMapOvr>
</p:sld>
</file>

<file path=ppt/slides/slide7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32085-AF99-9073-F463-DEFF6E15140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75AC146-011D-0D85-6987-1407E495E421}"/>
              </a:ext>
            </a:extLst>
          </p:cNvPr>
          <p:cNvSpPr>
            <a:spLocks noGrp="1"/>
          </p:cNvSpPr>
          <p:nvPr>
            <p:ph idx="1"/>
          </p:nvPr>
        </p:nvSpPr>
        <p:spPr/>
        <p:txBody>
          <a:bodyPr>
            <a:normAutofit/>
          </a:bodyPr>
          <a:lstStyle/>
          <a:p>
            <a:pPr eaLnBrk="1" hangingPunct="1">
              <a:buClr>
                <a:srgbClr val="FFFF00"/>
              </a:buClr>
              <a:buSzPct val="95000"/>
              <a:buFont typeface="Times New Roman" panose="02020603050405020304" pitchFamily="18" charset="0"/>
              <a:buChar char="*"/>
            </a:pPr>
            <a:r>
              <a:rPr lang="en-US" altLang="en-US" sz="2000" b="1" dirty="0">
                <a:solidFill>
                  <a:srgbClr val="002060"/>
                </a:solidFill>
                <a:effectLst/>
                <a:latin typeface="Arial Narrow" panose="020B0606020202030204" pitchFamily="34" charset="0"/>
              </a:rPr>
              <a:t>The applicant undertakes to fulfill the environmental &amp; pollution control norms, as may be applicable.</a:t>
            </a:r>
          </a:p>
          <a:p>
            <a:pPr eaLnBrk="1" hangingPunct="1">
              <a:buClr>
                <a:srgbClr val="FFFF00"/>
              </a:buClr>
              <a:buSzPct val="95000"/>
              <a:buFont typeface="Times New Roman" panose="02020603050405020304" pitchFamily="18" charset="0"/>
              <a:buChar char="*"/>
            </a:pPr>
            <a:endParaRPr lang="en-US" altLang="en-US" sz="2000" b="1" dirty="0">
              <a:solidFill>
                <a:srgbClr val="002060"/>
              </a:solidFill>
              <a:effectLst/>
              <a:latin typeface="Arial Narrow" panose="020B0606020202030204" pitchFamily="34" charset="0"/>
            </a:endParaRPr>
          </a:p>
          <a:p>
            <a:pPr eaLnBrk="1" hangingPunct="1">
              <a:buClr>
                <a:srgbClr val="FFFF00"/>
              </a:buClr>
              <a:buSzPct val="95000"/>
              <a:buFont typeface="Times New Roman" panose="02020603050405020304" pitchFamily="18" charset="0"/>
              <a:buChar char="*"/>
            </a:pPr>
            <a:r>
              <a:rPr lang="en-US" altLang="en-US" sz="2000" b="1" dirty="0">
                <a:solidFill>
                  <a:srgbClr val="002060"/>
                </a:solidFill>
                <a:effectLst/>
                <a:latin typeface="Arial Narrow" panose="020B0606020202030204" pitchFamily="34" charset="0"/>
              </a:rPr>
              <a:t>The applicant submits proof of residence namely, passport or ration card or driving license or voter identity card or any other proof of the proprietors or partners of partnership firms or directors of the company, as the case may be, to the satisfaction of the Development Commissioner.</a:t>
            </a:r>
          </a:p>
          <a:p>
            <a:pPr eaLnBrk="1" hangingPunct="1">
              <a:buClr>
                <a:srgbClr val="FFFF00"/>
              </a:buClr>
              <a:buSzPct val="95000"/>
              <a:buFont typeface="Times New Roman" panose="02020603050405020304" pitchFamily="18" charset="0"/>
              <a:buChar char="*"/>
            </a:pPr>
            <a:endParaRPr lang="en-US" altLang="en-US" sz="2000" b="1" dirty="0">
              <a:solidFill>
                <a:srgbClr val="002060"/>
              </a:solidFill>
              <a:effectLst/>
              <a:latin typeface="Arial Narrow" panose="020B0606020202030204" pitchFamily="34" charset="0"/>
            </a:endParaRPr>
          </a:p>
          <a:p>
            <a:pPr eaLnBrk="1" hangingPunct="1">
              <a:buClr>
                <a:srgbClr val="FFFF00"/>
              </a:buClr>
              <a:buSzPct val="95000"/>
              <a:buFont typeface="Times New Roman" panose="02020603050405020304" pitchFamily="18" charset="0"/>
              <a:buChar char="*"/>
            </a:pPr>
            <a:r>
              <a:rPr lang="en-US" altLang="en-US" sz="2000" b="1" dirty="0">
                <a:solidFill>
                  <a:srgbClr val="002060"/>
                </a:solidFill>
                <a:effectLst/>
                <a:latin typeface="Arial Narrow" panose="020B0606020202030204" pitchFamily="34" charset="0"/>
              </a:rPr>
              <a:t>The applicant submits the Income – Tax Returns, along with Annexure of the proprietors or partners, or in the case of a company Audited balance sheet for the last 3 years of the company.  </a:t>
            </a:r>
          </a:p>
          <a:p>
            <a:endParaRPr lang="en-IN" dirty="0">
              <a:solidFill>
                <a:srgbClr val="002060"/>
              </a:solidFill>
            </a:endParaRPr>
          </a:p>
        </p:txBody>
      </p:sp>
    </p:spTree>
    <p:extLst>
      <p:ext uri="{BB962C8B-B14F-4D97-AF65-F5344CB8AC3E}">
        <p14:creationId xmlns:p14="http://schemas.microsoft.com/office/powerpoint/2010/main" val="4161912542"/>
      </p:ext>
    </p:extLst>
  </p:cSld>
  <p:clrMapOvr>
    <a:overrideClrMapping bg1="lt1" tx1="dk1" bg2="lt2" tx2="dk2" accent1="accent1" accent2="accent2" accent3="accent3" accent4="accent4" accent5="accent5" accent6="accent6" hlink="hlink" folHlink="folHlink"/>
  </p:clrMapOvr>
</p:sld>
</file>

<file path=ppt/slides/slide7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98A6F-5D19-9875-DFFC-BA707BC1ED8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BFB2AA9-9070-F56A-44B8-08AC946A34F5}"/>
              </a:ext>
            </a:extLst>
          </p:cNvPr>
          <p:cNvSpPr>
            <a:spLocks noGrp="1"/>
          </p:cNvSpPr>
          <p:nvPr>
            <p:ph idx="1"/>
          </p:nvPr>
        </p:nvSpPr>
        <p:spPr/>
        <p:txBody>
          <a:bodyPr>
            <a:normAutofit/>
          </a:bodyPr>
          <a:lstStyle/>
          <a:p>
            <a:pPr marL="685800" indent="-685800" algn="l" eaLnBrk="1" hangingPunct="1">
              <a:buClr>
                <a:srgbClr val="FFFF00"/>
              </a:buClr>
              <a:buFont typeface="Wingdings" pitchFamily="2" charset="2"/>
              <a:buAutoNum type="arabicPeriod"/>
            </a:pPr>
            <a:r>
              <a:rPr lang="en-US" altLang="en-US" sz="2400" b="1" dirty="0">
                <a:solidFill>
                  <a:srgbClr val="002060"/>
                </a:solidFill>
                <a:effectLst/>
                <a:latin typeface="Arial Narrow" panose="020B0606020202030204" pitchFamily="34" charset="0"/>
              </a:rPr>
              <a:t>On approval of a proposal under Rules 18 &amp; 19, Development Commissioner shall issue a letter of Approval in form – G for setting up of the unit.</a:t>
            </a:r>
          </a:p>
          <a:p>
            <a:pPr marL="685800" indent="-685800" algn="l" eaLnBrk="1" hangingPunct="1">
              <a:buClr>
                <a:srgbClr val="FFFF00"/>
              </a:buClr>
              <a:buFont typeface="Wingdings" pitchFamily="2" charset="2"/>
              <a:buAutoNum type="arabicPeriod"/>
            </a:pPr>
            <a:endParaRPr lang="en-US" altLang="en-US" sz="2400" b="1" dirty="0">
              <a:solidFill>
                <a:srgbClr val="002060"/>
              </a:solidFill>
              <a:effectLst/>
              <a:latin typeface="Arial Narrow" panose="020B0606020202030204" pitchFamily="34" charset="0"/>
            </a:endParaRPr>
          </a:p>
          <a:p>
            <a:pPr marL="685800" indent="-685800" algn="l" eaLnBrk="1" hangingPunct="1">
              <a:buClr>
                <a:srgbClr val="FFFF00"/>
              </a:buClr>
              <a:buFont typeface="Wingdings" pitchFamily="2" charset="2"/>
              <a:buAutoNum type="arabicPeriod"/>
            </a:pPr>
            <a:r>
              <a:rPr lang="en-US" altLang="en-US" sz="2400" b="1" dirty="0">
                <a:solidFill>
                  <a:srgbClr val="002060"/>
                </a:solidFill>
                <a:effectLst/>
                <a:latin typeface="Arial Narrow" panose="020B0606020202030204" pitchFamily="34" charset="0"/>
              </a:rPr>
              <a:t>The letter of approval shall specify the items of the manufacture or particulars of service activity including trading or warehousing, projected Annual Export &amp; net foreign exchange earning for the 1st five years of operations , limitations, if any on Domestic Tariff Area  sale of finished goods, by products &amp; rejects &amp; other terms &amp; conditions if any, stipulated by the Board or Approval Committee. </a:t>
            </a:r>
          </a:p>
          <a:p>
            <a:endParaRPr lang="en-IN" sz="2400" dirty="0">
              <a:solidFill>
                <a:srgbClr val="002060"/>
              </a:solidFill>
            </a:endParaRPr>
          </a:p>
        </p:txBody>
      </p:sp>
    </p:spTree>
    <p:extLst>
      <p:ext uri="{BB962C8B-B14F-4D97-AF65-F5344CB8AC3E}">
        <p14:creationId xmlns:p14="http://schemas.microsoft.com/office/powerpoint/2010/main" val="1076624905"/>
      </p:ext>
    </p:extLst>
  </p:cSld>
  <p:clrMapOvr>
    <a:overrideClrMapping bg1="lt1" tx1="dk1" bg2="lt2" tx2="dk2" accent1="accent1" accent2="accent2" accent3="accent3" accent4="accent4" accent5="accent5" accent6="accent6" hlink="hlink" folHlink="folHlink"/>
  </p:clrMapOvr>
</p:sld>
</file>

<file path=ppt/slides/slide7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E7966-FF87-6227-8045-F6962535E739}"/>
              </a:ext>
            </a:extLst>
          </p:cNvPr>
          <p:cNvSpPr>
            <a:spLocks noGrp="1"/>
          </p:cNvSpPr>
          <p:nvPr>
            <p:ph type="title"/>
          </p:nvPr>
        </p:nvSpPr>
        <p:spPr/>
        <p:txBody>
          <a:bodyPr>
            <a:normAutofit fontScale="90000"/>
          </a:bodyPr>
          <a:lstStyle/>
          <a:p>
            <a:r>
              <a:rPr lang="en-US" altLang="en-US" sz="4400" b="1" i="1" dirty="0">
                <a:solidFill>
                  <a:srgbClr val="002060"/>
                </a:solidFill>
              </a:rPr>
              <a:t>Import &amp; Procurement </a:t>
            </a:r>
            <a:br>
              <a:rPr lang="en-US" altLang="en-US" sz="4400" b="1" i="1" dirty="0">
                <a:solidFill>
                  <a:srgbClr val="002060"/>
                </a:solidFill>
              </a:rPr>
            </a:br>
            <a:endParaRPr lang="en-IN" dirty="0">
              <a:solidFill>
                <a:srgbClr val="002060"/>
              </a:solidFill>
            </a:endParaRPr>
          </a:p>
        </p:txBody>
      </p:sp>
      <p:sp>
        <p:nvSpPr>
          <p:cNvPr id="3" name="Content Placeholder 2">
            <a:extLst>
              <a:ext uri="{FF2B5EF4-FFF2-40B4-BE49-F238E27FC236}">
                <a16:creationId xmlns:a16="http://schemas.microsoft.com/office/drawing/2014/main" id="{E7075EEE-FC7A-9F60-B5EB-5A179B7EBA72}"/>
              </a:ext>
            </a:extLst>
          </p:cNvPr>
          <p:cNvSpPr>
            <a:spLocks noGrp="1"/>
          </p:cNvSpPr>
          <p:nvPr>
            <p:ph idx="1"/>
          </p:nvPr>
        </p:nvSpPr>
        <p:spPr/>
        <p:txBody>
          <a:bodyPr/>
          <a:lstStyle/>
          <a:p>
            <a:r>
              <a:rPr lang="en-US" altLang="en-US" sz="3200" b="1" dirty="0">
                <a:solidFill>
                  <a:srgbClr val="002060"/>
                </a:solidFill>
                <a:effectLst/>
                <a:latin typeface="Arial Narrow" panose="020B0606020202030204" pitchFamily="34" charset="0"/>
              </a:rPr>
              <a:t>A unit may import or procure from the DTA without payment of duty, taxes or procure from DTA after availing export entitlement or procure from other units in the same or other SEZ or from EOU or STP or EHTP or BTP, all type of goods</a:t>
            </a:r>
            <a:endParaRPr lang="en-IN" dirty="0">
              <a:solidFill>
                <a:srgbClr val="002060"/>
              </a:solidFill>
            </a:endParaRPr>
          </a:p>
        </p:txBody>
      </p:sp>
    </p:spTree>
    <p:extLst>
      <p:ext uri="{BB962C8B-B14F-4D97-AF65-F5344CB8AC3E}">
        <p14:creationId xmlns:p14="http://schemas.microsoft.com/office/powerpoint/2010/main" val="736792482"/>
      </p:ext>
    </p:extLst>
  </p:cSld>
  <p:clrMapOvr>
    <a:overrideClrMapping bg1="lt1" tx1="dk1" bg2="lt2" tx2="dk2" accent1="accent1" accent2="accent2" accent3="accent3" accent4="accent4" accent5="accent5" accent6="accent6" hlink="hlink" folHlink="folHlink"/>
  </p:clrMapOvr>
</p:sld>
</file>

<file path=ppt/slides/slide7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2F84B-7E77-3967-1B04-E642DF809EE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BBB870C-EECD-EC32-7D33-17F21984C347}"/>
              </a:ext>
            </a:extLst>
          </p:cNvPr>
          <p:cNvSpPr>
            <a:spLocks noGrp="1"/>
          </p:cNvSpPr>
          <p:nvPr>
            <p:ph idx="1"/>
          </p:nvPr>
        </p:nvSpPr>
        <p:spPr/>
        <p:txBody>
          <a:bodyPr>
            <a:normAutofit/>
          </a:bodyPr>
          <a:lstStyle/>
          <a:p>
            <a:pPr algn="l" eaLnBrk="1" hangingPunct="1">
              <a:buClr>
                <a:srgbClr val="FFFF00"/>
              </a:buClr>
              <a:buSzTx/>
              <a:buFont typeface="Times New Roman" panose="02020603050405020304" pitchFamily="18" charset="0"/>
              <a:buChar char="*"/>
            </a:pPr>
            <a:r>
              <a:rPr lang="en-US" altLang="en-US" sz="2800" b="1" dirty="0">
                <a:solidFill>
                  <a:srgbClr val="002060"/>
                </a:solidFill>
                <a:effectLst/>
                <a:latin typeface="Arial Narrow" panose="020B0606020202030204" pitchFamily="34" charset="0"/>
              </a:rPr>
              <a:t> The assessment of imports by a developer or a unit shall be on the basis of self declaration &amp; shall not be subject to routine examination except in case of procurement from DTA under the claim of Export entitlements.</a:t>
            </a:r>
          </a:p>
          <a:p>
            <a:pPr algn="l" eaLnBrk="1" hangingPunct="1">
              <a:buClr>
                <a:srgbClr val="FFFF00"/>
              </a:buClr>
              <a:buSzTx/>
              <a:buFont typeface="Times New Roman" panose="02020603050405020304" pitchFamily="18" charset="0"/>
              <a:buChar char="*"/>
            </a:pPr>
            <a:endParaRPr lang="en-US" altLang="en-US" sz="2800" b="1" dirty="0">
              <a:solidFill>
                <a:srgbClr val="002060"/>
              </a:solidFill>
              <a:effectLst/>
              <a:latin typeface="Arial Narrow" panose="020B0606020202030204" pitchFamily="34" charset="0"/>
            </a:endParaRPr>
          </a:p>
          <a:p>
            <a:pPr algn="l" eaLnBrk="1" hangingPunct="1">
              <a:buClr>
                <a:srgbClr val="FFFF00"/>
              </a:buClr>
              <a:buSzTx/>
              <a:buFont typeface="Times New Roman" panose="02020603050405020304" pitchFamily="18" charset="0"/>
              <a:buChar char="*"/>
            </a:pPr>
            <a:r>
              <a:rPr lang="en-US" altLang="en-US" sz="2800" b="1" dirty="0">
                <a:solidFill>
                  <a:srgbClr val="002060"/>
                </a:solidFill>
                <a:effectLst/>
                <a:latin typeface="Arial Narrow" panose="020B0606020202030204" pitchFamily="34" charset="0"/>
              </a:rPr>
              <a:t>  If examination of any import / export goods procured from DTA is required, the same shall be carried out at the gate of SEZ unless requested at unit &amp; specifically permitted in writing by the specified officer. </a:t>
            </a:r>
            <a:endParaRPr lang="en-IN" sz="2800" dirty="0">
              <a:solidFill>
                <a:srgbClr val="002060"/>
              </a:solidFill>
            </a:endParaRPr>
          </a:p>
        </p:txBody>
      </p:sp>
    </p:spTree>
    <p:extLst>
      <p:ext uri="{BB962C8B-B14F-4D97-AF65-F5344CB8AC3E}">
        <p14:creationId xmlns:p14="http://schemas.microsoft.com/office/powerpoint/2010/main" val="438741573"/>
      </p:ext>
    </p:extLst>
  </p:cSld>
  <p:clrMapOvr>
    <a:overrideClrMapping bg1="lt1" tx1="dk1" bg2="lt2" tx2="dk2" accent1="accent1" accent2="accent2" accent3="accent3" accent4="accent4" accent5="accent5" accent6="accent6" hlink="hlink" folHlink="folHlink"/>
  </p:clrMapOvr>
</p:sld>
</file>

<file path=ppt/slides/slide7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CD181-C1F8-A309-470B-83D230F6B3B3}"/>
              </a:ext>
            </a:extLst>
          </p:cNvPr>
          <p:cNvSpPr>
            <a:spLocks noGrp="1"/>
          </p:cNvSpPr>
          <p:nvPr>
            <p:ph type="title"/>
          </p:nvPr>
        </p:nvSpPr>
        <p:spPr/>
        <p:txBody>
          <a:bodyPr/>
          <a:lstStyle/>
          <a:p>
            <a:r>
              <a:rPr lang="en-IN" dirty="0"/>
              <a:t>Rule 28</a:t>
            </a:r>
          </a:p>
        </p:txBody>
      </p:sp>
      <p:sp>
        <p:nvSpPr>
          <p:cNvPr id="3" name="Content Placeholder 2">
            <a:extLst>
              <a:ext uri="{FF2B5EF4-FFF2-40B4-BE49-F238E27FC236}">
                <a16:creationId xmlns:a16="http://schemas.microsoft.com/office/drawing/2014/main" id="{086BB56B-6B16-F742-00C8-D0C5928A45D6}"/>
              </a:ext>
            </a:extLst>
          </p:cNvPr>
          <p:cNvSpPr>
            <a:spLocks noGrp="1"/>
          </p:cNvSpPr>
          <p:nvPr>
            <p:ph idx="1"/>
          </p:nvPr>
        </p:nvSpPr>
        <p:spPr/>
        <p:txBody>
          <a:bodyPr/>
          <a:lstStyle/>
          <a:p>
            <a:pPr marL="609600" indent="-609600" algn="l" eaLnBrk="1" hangingPunct="1">
              <a:lnSpc>
                <a:spcPct val="90000"/>
              </a:lnSpc>
              <a:buClr>
                <a:srgbClr val="FFFF00"/>
              </a:buClr>
              <a:buSzPct val="105000"/>
            </a:pPr>
            <a:r>
              <a:rPr lang="en-US" altLang="en-US" sz="2000" b="1" dirty="0">
                <a:solidFill>
                  <a:srgbClr val="002060"/>
                </a:solidFill>
                <a:effectLst/>
                <a:latin typeface="Arial Narrow" panose="020B0606020202030204" pitchFamily="34" charset="0"/>
              </a:rPr>
              <a:t>A unit may import goods directly in to the SEZ or through any other-</a:t>
            </a:r>
          </a:p>
          <a:p>
            <a:pPr marL="609600" indent="-609600" algn="l" eaLnBrk="1" hangingPunct="1">
              <a:lnSpc>
                <a:spcPct val="90000"/>
              </a:lnSpc>
              <a:buClr>
                <a:srgbClr val="FFFF00"/>
              </a:buClr>
              <a:buSzPct val="105000"/>
              <a:buFont typeface="Times New Roman" panose="02020603050405020304" pitchFamily="18" charset="0"/>
              <a:buChar char="*"/>
            </a:pPr>
            <a:r>
              <a:rPr lang="en-US" altLang="en-US" sz="2000" b="1" dirty="0">
                <a:solidFill>
                  <a:srgbClr val="002060"/>
                </a:solidFill>
                <a:effectLst/>
                <a:latin typeface="Arial Narrow" panose="020B0606020202030204" pitchFamily="34" charset="0"/>
              </a:rPr>
              <a:t>Ports or Airports</a:t>
            </a:r>
          </a:p>
          <a:p>
            <a:pPr marL="609600" indent="-609600" algn="l" eaLnBrk="1" hangingPunct="1">
              <a:lnSpc>
                <a:spcPct val="90000"/>
              </a:lnSpc>
              <a:buClr>
                <a:srgbClr val="FFFF00"/>
              </a:buClr>
              <a:buSzPct val="105000"/>
              <a:buFont typeface="Times New Roman" panose="02020603050405020304" pitchFamily="18" charset="0"/>
              <a:buChar char="*"/>
            </a:pPr>
            <a:r>
              <a:rPr lang="en-US" altLang="en-US" sz="2000" b="1" dirty="0">
                <a:solidFill>
                  <a:srgbClr val="002060"/>
                </a:solidFill>
                <a:effectLst/>
                <a:latin typeface="Arial Narrow" panose="020B0606020202030204" pitchFamily="34" charset="0"/>
              </a:rPr>
              <a:t>Land customs stations </a:t>
            </a:r>
          </a:p>
          <a:p>
            <a:pPr marL="609600" indent="-609600" algn="l" eaLnBrk="1" hangingPunct="1">
              <a:lnSpc>
                <a:spcPct val="90000"/>
              </a:lnSpc>
              <a:buClr>
                <a:srgbClr val="FFFF00"/>
              </a:buClr>
              <a:buSzPct val="105000"/>
              <a:buFont typeface="Times New Roman" panose="02020603050405020304" pitchFamily="18" charset="0"/>
              <a:buChar char="*"/>
            </a:pPr>
            <a:r>
              <a:rPr lang="en-US" altLang="en-US" sz="2000" b="1" dirty="0">
                <a:solidFill>
                  <a:srgbClr val="002060"/>
                </a:solidFill>
                <a:effectLst/>
                <a:latin typeface="Arial Narrow" panose="020B0606020202030204" pitchFamily="34" charset="0"/>
              </a:rPr>
              <a:t>Inland container depots</a:t>
            </a:r>
          </a:p>
          <a:p>
            <a:pPr marL="609600" indent="-609600" algn="l" eaLnBrk="1" hangingPunct="1">
              <a:lnSpc>
                <a:spcPct val="90000"/>
              </a:lnSpc>
              <a:buClr>
                <a:srgbClr val="FFFF00"/>
              </a:buClr>
              <a:buSzPct val="105000"/>
              <a:buFont typeface="Times New Roman" panose="02020603050405020304" pitchFamily="18" charset="0"/>
              <a:buChar char="*"/>
            </a:pPr>
            <a:r>
              <a:rPr lang="en-US" altLang="en-US" sz="2000" b="1" dirty="0">
                <a:solidFill>
                  <a:srgbClr val="002060"/>
                </a:solidFill>
                <a:effectLst/>
                <a:latin typeface="Arial Narrow" panose="020B0606020202030204" pitchFamily="34" charset="0"/>
              </a:rPr>
              <a:t>Foreign post offices </a:t>
            </a:r>
          </a:p>
          <a:p>
            <a:pPr marL="609600" indent="-609600" algn="l" eaLnBrk="1" hangingPunct="1">
              <a:lnSpc>
                <a:spcPct val="90000"/>
              </a:lnSpc>
              <a:buClr>
                <a:srgbClr val="FFFF00"/>
              </a:buClr>
              <a:buSzPct val="105000"/>
              <a:buFont typeface="Times New Roman" panose="02020603050405020304" pitchFamily="18" charset="0"/>
              <a:buChar char="*"/>
            </a:pPr>
            <a:r>
              <a:rPr lang="en-US" altLang="en-US" sz="2000" b="1" dirty="0">
                <a:solidFill>
                  <a:srgbClr val="002060"/>
                </a:solidFill>
                <a:effectLst/>
                <a:latin typeface="Arial Narrow" panose="020B0606020202030204" pitchFamily="34" charset="0"/>
              </a:rPr>
              <a:t>Authorized couriers or </a:t>
            </a:r>
          </a:p>
          <a:p>
            <a:pPr marL="609600" indent="-609600" algn="l" eaLnBrk="1" hangingPunct="1">
              <a:lnSpc>
                <a:spcPct val="90000"/>
              </a:lnSpc>
              <a:buClr>
                <a:srgbClr val="FFFF00"/>
              </a:buClr>
              <a:buSzPct val="105000"/>
              <a:buFont typeface="Times New Roman" panose="02020603050405020304" pitchFamily="18" charset="0"/>
              <a:buChar char="*"/>
            </a:pPr>
            <a:r>
              <a:rPr lang="en-US" altLang="en-US" sz="2000" b="1" dirty="0">
                <a:solidFill>
                  <a:srgbClr val="002060"/>
                </a:solidFill>
                <a:effectLst/>
                <a:latin typeface="Arial Narrow" panose="020B0606020202030204" pitchFamily="34" charset="0"/>
              </a:rPr>
              <a:t>Through personal baggage of passengers authorized by SEZ or </a:t>
            </a:r>
          </a:p>
          <a:p>
            <a:pPr marL="609600" indent="-609600" algn="l" eaLnBrk="1" hangingPunct="1">
              <a:lnSpc>
                <a:spcPct val="90000"/>
              </a:lnSpc>
              <a:buClr>
                <a:srgbClr val="FFFF00"/>
              </a:buClr>
              <a:buSzPct val="105000"/>
              <a:buFont typeface="Times New Roman" panose="02020603050405020304" pitchFamily="18" charset="0"/>
              <a:buChar char="*"/>
            </a:pPr>
            <a:r>
              <a:rPr lang="en-US" altLang="en-US" sz="2000" b="1" dirty="0">
                <a:solidFill>
                  <a:srgbClr val="002060"/>
                </a:solidFill>
                <a:effectLst/>
                <a:latin typeface="Arial Narrow" panose="020B0606020202030204" pitchFamily="34" charset="0"/>
              </a:rPr>
              <a:t>Via satellite data communication such  as internet or any other telecommunication link </a:t>
            </a:r>
          </a:p>
          <a:p>
            <a:endParaRPr lang="en-IN" sz="2000" dirty="0">
              <a:solidFill>
                <a:srgbClr val="002060"/>
              </a:solidFill>
            </a:endParaRPr>
          </a:p>
        </p:txBody>
      </p:sp>
    </p:spTree>
    <p:extLst>
      <p:ext uri="{BB962C8B-B14F-4D97-AF65-F5344CB8AC3E}">
        <p14:creationId xmlns:p14="http://schemas.microsoft.com/office/powerpoint/2010/main" val="3470476707"/>
      </p:ext>
    </p:extLst>
  </p:cSld>
  <p:clrMapOvr>
    <a:overrideClrMapping bg1="lt1" tx1="dk1" bg2="lt2" tx2="dk2" accent1="accent1" accent2="accent2" accent3="accent3" accent4="accent4" accent5="accent5" accent6="accent6" hlink="hlink" folHlink="folHlink"/>
  </p:clrMapOvr>
</p:sld>
</file>

<file path=ppt/slides/slide7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A5845-C0DB-084D-0CB5-36B320625DD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ADD88CC-2A49-1271-5CB3-29B73DEBA8AD}"/>
              </a:ext>
            </a:extLst>
          </p:cNvPr>
          <p:cNvSpPr>
            <a:spLocks noGrp="1"/>
          </p:cNvSpPr>
          <p:nvPr>
            <p:ph idx="1"/>
          </p:nvPr>
        </p:nvSpPr>
        <p:spPr/>
        <p:txBody>
          <a:bodyPr/>
          <a:lstStyle/>
          <a:p>
            <a:pPr marL="609600" indent="-609600" algn="l" eaLnBrk="1" hangingPunct="1">
              <a:lnSpc>
                <a:spcPct val="90000"/>
              </a:lnSpc>
              <a:buClr>
                <a:srgbClr val="FFFF00"/>
              </a:buClr>
              <a:buFontTx/>
              <a:buAutoNum type="arabicPeriod" startAt="2"/>
            </a:pPr>
            <a:r>
              <a:rPr lang="en-US" altLang="en-US" sz="2400" b="1" dirty="0">
                <a:solidFill>
                  <a:srgbClr val="002060"/>
                </a:solidFill>
                <a:effectLst/>
                <a:latin typeface="Arial Narrow" panose="020B0606020202030204" pitchFamily="34" charset="0"/>
              </a:rPr>
              <a:t>Goods imported through Ports or Airports, Land Customs Stations or Inland Container Depot shall be allowed to be transferred in full cargo load or less than container load cargo by direct transfer from such port or Airports, Land Customs Stations or Inland Container Depot to the SEZ.</a:t>
            </a:r>
          </a:p>
          <a:p>
            <a:pPr marL="609600" indent="-609600" algn="l" eaLnBrk="1" hangingPunct="1">
              <a:lnSpc>
                <a:spcPct val="90000"/>
              </a:lnSpc>
              <a:buClr>
                <a:srgbClr val="FFFF00"/>
              </a:buClr>
              <a:buFontTx/>
              <a:buAutoNum type="arabicPeriod" startAt="2"/>
            </a:pPr>
            <a:endParaRPr lang="en-US" altLang="en-US" sz="2400" b="1" dirty="0">
              <a:solidFill>
                <a:srgbClr val="002060"/>
              </a:solidFill>
              <a:effectLst/>
              <a:latin typeface="Arial Narrow" panose="020B0606020202030204" pitchFamily="34" charset="0"/>
            </a:endParaRPr>
          </a:p>
          <a:p>
            <a:pPr marL="609600" indent="-609600" algn="l" eaLnBrk="1" hangingPunct="1">
              <a:lnSpc>
                <a:spcPct val="90000"/>
              </a:lnSpc>
              <a:buClr>
                <a:srgbClr val="FFFF00"/>
              </a:buClr>
              <a:buFontTx/>
              <a:buAutoNum type="arabicPeriod" startAt="2"/>
            </a:pPr>
            <a:r>
              <a:rPr lang="en-US" altLang="en-US" sz="2400" b="1" dirty="0">
                <a:solidFill>
                  <a:srgbClr val="002060"/>
                </a:solidFill>
                <a:effectLst/>
                <a:latin typeface="Arial Narrow" panose="020B0606020202030204" pitchFamily="34" charset="0"/>
              </a:rPr>
              <a:t>The import of information technology enabled services including software shall also be allowed through data communication link, Internet, E-mail or any other electronic mode. </a:t>
            </a:r>
          </a:p>
          <a:p>
            <a:endParaRPr lang="en-IN" sz="2400" dirty="0">
              <a:solidFill>
                <a:srgbClr val="002060"/>
              </a:solidFill>
            </a:endParaRPr>
          </a:p>
        </p:txBody>
      </p:sp>
    </p:spTree>
    <p:extLst>
      <p:ext uri="{BB962C8B-B14F-4D97-AF65-F5344CB8AC3E}">
        <p14:creationId xmlns:p14="http://schemas.microsoft.com/office/powerpoint/2010/main" val="1664220374"/>
      </p:ext>
    </p:extLst>
  </p:cSld>
  <p:clrMapOvr>
    <a:overrideClrMapping bg1="lt1" tx1="dk1" bg2="lt2" tx2="dk2" accent1="accent1" accent2="accent2" accent3="accent3" accent4="accent4" accent5="accent5" accent6="accent6" hlink="hlink" folHlink="folHlink"/>
  </p:clrMapOvr>
</p:sld>
</file>

<file path=ppt/slides/slide7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A2570-65D7-FC01-55BF-01BF18EDA0D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835CE9B-7719-3F66-7433-1B9980993793}"/>
              </a:ext>
            </a:extLst>
          </p:cNvPr>
          <p:cNvSpPr>
            <a:spLocks noGrp="1"/>
          </p:cNvSpPr>
          <p:nvPr>
            <p:ph idx="1"/>
          </p:nvPr>
        </p:nvSpPr>
        <p:spPr/>
        <p:txBody>
          <a:bodyPr/>
          <a:lstStyle/>
          <a:p>
            <a:pPr eaLnBrk="0" fontAlgn="base" hangingPunct="0">
              <a:spcBef>
                <a:spcPct val="0"/>
              </a:spcBef>
              <a:spcAft>
                <a:spcPct val="0"/>
              </a:spcAft>
              <a:buClr>
                <a:srgbClr val="FFFF00"/>
              </a:buClr>
              <a:buFontTx/>
              <a:buAutoNum type="arabicPeriod" startAt="4"/>
            </a:pPr>
            <a:r>
              <a:rPr lang="en-US" altLang="en-US" sz="1800" b="1" dirty="0">
                <a:solidFill>
                  <a:srgbClr val="002060"/>
                </a:solidFill>
              </a:rPr>
              <a:t>The unit or developer may also procure goods required for the authorized operation without payment of duty, from international exhibitions held in India or from bonded warehouses set up under the Foreign Trade Policy &amp; under the Customs Act in the DTA.</a:t>
            </a:r>
          </a:p>
          <a:p>
            <a:pPr eaLnBrk="0" fontAlgn="base" hangingPunct="0">
              <a:spcBef>
                <a:spcPct val="0"/>
              </a:spcBef>
              <a:spcAft>
                <a:spcPct val="0"/>
              </a:spcAft>
              <a:buClr>
                <a:srgbClr val="FFFF00"/>
              </a:buClr>
              <a:buFontTx/>
              <a:buAutoNum type="arabicPeriod" startAt="4"/>
            </a:pPr>
            <a:endParaRPr lang="en-US" altLang="en-US" sz="1800" b="1" dirty="0">
              <a:solidFill>
                <a:srgbClr val="002060"/>
              </a:solidFill>
            </a:endParaRPr>
          </a:p>
          <a:p>
            <a:pPr eaLnBrk="0" fontAlgn="base" hangingPunct="0">
              <a:spcBef>
                <a:spcPct val="0"/>
              </a:spcBef>
              <a:spcAft>
                <a:spcPct val="0"/>
              </a:spcAft>
              <a:buClr>
                <a:srgbClr val="FFFF00"/>
              </a:buClr>
              <a:buFontTx/>
              <a:buAutoNum type="arabicPeriod" startAt="4"/>
            </a:pPr>
            <a:endParaRPr lang="en-US" altLang="en-US" sz="1800" b="1" dirty="0">
              <a:solidFill>
                <a:srgbClr val="002060"/>
              </a:solidFill>
            </a:endParaRPr>
          </a:p>
          <a:p>
            <a:pPr eaLnBrk="0" fontAlgn="base" hangingPunct="0">
              <a:spcBef>
                <a:spcPct val="0"/>
              </a:spcBef>
              <a:spcAft>
                <a:spcPct val="0"/>
              </a:spcAft>
              <a:buClr>
                <a:srgbClr val="FFFF00"/>
              </a:buClr>
              <a:buFontTx/>
              <a:buAutoNum type="arabicPeriod" startAt="4"/>
            </a:pPr>
            <a:r>
              <a:rPr lang="en-US" altLang="en-US" sz="1800" b="1" dirty="0">
                <a:solidFill>
                  <a:srgbClr val="002060"/>
                </a:solidFill>
              </a:rPr>
              <a:t>Where import cargo destination is other than the SEZ, delivery shall be allowed at the destination port or airport on the strength of Bill of Entry assessed by SEZ customs without any transshipment bond. </a:t>
            </a:r>
          </a:p>
          <a:p>
            <a:endParaRPr lang="en-IN" sz="1800" dirty="0">
              <a:solidFill>
                <a:srgbClr val="002060"/>
              </a:solidFill>
            </a:endParaRPr>
          </a:p>
        </p:txBody>
      </p:sp>
    </p:spTree>
    <p:extLst>
      <p:ext uri="{BB962C8B-B14F-4D97-AF65-F5344CB8AC3E}">
        <p14:creationId xmlns:p14="http://schemas.microsoft.com/office/powerpoint/2010/main" val="4094085330"/>
      </p:ext>
    </p:extLst>
  </p:cSld>
  <p:clrMapOvr>
    <a:overrideClrMapping bg1="lt1" tx1="dk1" bg2="lt2" tx2="dk2" accent1="accent1" accent2="accent2" accent3="accent3" accent4="accent4" accent5="accent5" accent6="accent6" hlink="hlink" folHlink="folHlink"/>
  </p:clrMapOvr>
</p:sld>
</file>

<file path=ppt/slides/slide7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D81EB-0E55-CBCD-E77D-4CC60323BCA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C715AF0-C2A8-C983-CA23-C49E03183337}"/>
              </a:ext>
            </a:extLst>
          </p:cNvPr>
          <p:cNvSpPr>
            <a:spLocks noGrp="1"/>
          </p:cNvSpPr>
          <p:nvPr>
            <p:ph idx="1"/>
          </p:nvPr>
        </p:nvSpPr>
        <p:spPr/>
        <p:txBody>
          <a:bodyPr/>
          <a:lstStyle/>
          <a:p>
            <a:pPr marL="112713" indent="-50800" eaLnBrk="1" hangingPunct="1">
              <a:lnSpc>
                <a:spcPct val="90000"/>
              </a:lnSpc>
              <a:buClr>
                <a:srgbClr val="FFFF00"/>
              </a:buClr>
              <a:buNone/>
            </a:pPr>
            <a:r>
              <a:rPr lang="en-US" altLang="en-US" sz="1800" b="1" dirty="0">
                <a:solidFill>
                  <a:srgbClr val="002060"/>
                </a:solidFill>
                <a:effectLst/>
                <a:latin typeface="Arial Narrow" panose="020B0606020202030204" pitchFamily="34" charset="0"/>
              </a:rPr>
              <a:t>The unit herein after referred to as the SEZ importer, shall follow the following procedure for imports namely:</a:t>
            </a:r>
          </a:p>
          <a:p>
            <a:pPr marL="112713" indent="-50800" eaLnBrk="1" hangingPunct="1">
              <a:lnSpc>
                <a:spcPct val="90000"/>
              </a:lnSpc>
              <a:buClr>
                <a:srgbClr val="FFFF00"/>
              </a:buClr>
              <a:buSzPct val="105000"/>
              <a:buFont typeface="Times New Roman" panose="02020603050405020304" pitchFamily="18" charset="0"/>
              <a:buChar char="*"/>
            </a:pPr>
            <a:endParaRPr lang="en-US" altLang="en-US" sz="1800" b="1" dirty="0">
              <a:solidFill>
                <a:srgbClr val="002060"/>
              </a:solidFill>
              <a:effectLst/>
              <a:latin typeface="Arial Narrow" panose="020B0606020202030204" pitchFamily="34" charset="0"/>
            </a:endParaRPr>
          </a:p>
          <a:p>
            <a:pPr marL="112713" indent="-50800" eaLnBrk="1" hangingPunct="1">
              <a:lnSpc>
                <a:spcPct val="90000"/>
              </a:lnSpc>
              <a:buClr>
                <a:srgbClr val="FFFF00"/>
              </a:buClr>
              <a:buSzPct val="105000"/>
              <a:buFont typeface="Times New Roman" panose="02020603050405020304" pitchFamily="18" charset="0"/>
              <a:buChar char="*"/>
            </a:pPr>
            <a:r>
              <a:rPr lang="en-US" altLang="en-US" sz="1800" b="1" dirty="0">
                <a:solidFill>
                  <a:srgbClr val="002060"/>
                </a:solidFill>
                <a:effectLst/>
                <a:latin typeface="Arial Narrow" panose="020B0606020202030204" pitchFamily="34" charset="0"/>
              </a:rPr>
              <a:t>The SEZ importer shall file Bill of Entry for home consumption in quintuplicate giving therein, description with the specially stamped endorsement as “Special Economic Zone Cargo” along with Bill of Lading or Airway Bill &amp; Invoice &amp; packing list with the authorized officer who shall register &amp; assign a running annual serial number &amp; assess the Bill of Entry, on the basis of transaction value, which shall not require any counter signature of the specified officer.</a:t>
            </a:r>
          </a:p>
          <a:p>
            <a:pPr marL="112713" indent="-50800" eaLnBrk="1" hangingPunct="1">
              <a:lnSpc>
                <a:spcPct val="90000"/>
              </a:lnSpc>
              <a:buClr>
                <a:srgbClr val="FFFF00"/>
              </a:buClr>
              <a:buSzPct val="105000"/>
              <a:buFont typeface="Times New Roman" panose="02020603050405020304" pitchFamily="18" charset="0"/>
              <a:buChar char="*"/>
            </a:pPr>
            <a:endParaRPr lang="en-US" altLang="en-US" sz="1800" b="1" dirty="0">
              <a:solidFill>
                <a:srgbClr val="002060"/>
              </a:solidFill>
              <a:effectLst/>
              <a:latin typeface="Arial Narrow" panose="020B0606020202030204" pitchFamily="34" charset="0"/>
            </a:endParaRPr>
          </a:p>
          <a:p>
            <a:pPr marL="112713" indent="-50800" eaLnBrk="1" hangingPunct="1">
              <a:lnSpc>
                <a:spcPct val="90000"/>
              </a:lnSpc>
              <a:buClr>
                <a:srgbClr val="FFFF00"/>
              </a:buClr>
              <a:buNone/>
            </a:pPr>
            <a:r>
              <a:rPr lang="en-US" altLang="en-US" sz="1800" b="1" dirty="0">
                <a:solidFill>
                  <a:srgbClr val="002060"/>
                </a:solidFill>
                <a:effectLst/>
                <a:latin typeface="Arial Narrow" panose="020B0606020202030204" pitchFamily="34" charset="0"/>
              </a:rPr>
              <a:t> Provided that where the Bill of Entry is not assessed on the date of filing itself, the goods shall be allowed to be transferred to SEZ importer on the basis of the registered Bill of Entry, if an endorsement to this effect has been made by the Authorized Officer.  </a:t>
            </a:r>
          </a:p>
          <a:p>
            <a:endParaRPr lang="en-IN" sz="1800" dirty="0">
              <a:solidFill>
                <a:srgbClr val="002060"/>
              </a:solidFill>
            </a:endParaRPr>
          </a:p>
        </p:txBody>
      </p:sp>
    </p:spTree>
    <p:extLst>
      <p:ext uri="{BB962C8B-B14F-4D97-AF65-F5344CB8AC3E}">
        <p14:creationId xmlns:p14="http://schemas.microsoft.com/office/powerpoint/2010/main" val="192157611"/>
      </p:ext>
    </p:extLst>
  </p:cSld>
  <p:clrMapOvr>
    <a:overrideClrMapping bg1="lt1" tx1="dk1" bg2="lt2" tx2="dk2" accent1="accent1" accent2="accent2" accent3="accent3" accent4="accent4" accent5="accent5" accent6="accent6" hlink="hlink" folHlink="folHlink"/>
  </p:clrMapOvr>
</p:sld>
</file>

<file path=ppt/slides/slide7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34B50-8772-6421-ADEA-B6288E3AD56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F335B71-2EB0-ED78-DE9E-BC2C4081CA17}"/>
              </a:ext>
            </a:extLst>
          </p:cNvPr>
          <p:cNvSpPr>
            <a:spLocks noGrp="1"/>
          </p:cNvSpPr>
          <p:nvPr>
            <p:ph idx="1"/>
          </p:nvPr>
        </p:nvSpPr>
        <p:spPr/>
        <p:txBody>
          <a:bodyPr/>
          <a:lstStyle/>
          <a:p>
            <a:endParaRPr lang="en-IN" dirty="0"/>
          </a:p>
        </p:txBody>
      </p:sp>
      <p:sp>
        <p:nvSpPr>
          <p:cNvPr id="5" name="TextBox 4">
            <a:extLst>
              <a:ext uri="{FF2B5EF4-FFF2-40B4-BE49-F238E27FC236}">
                <a16:creationId xmlns:a16="http://schemas.microsoft.com/office/drawing/2014/main" id="{33A144B4-6B44-AADF-F34E-A7C35A519A4D}"/>
              </a:ext>
            </a:extLst>
          </p:cNvPr>
          <p:cNvSpPr txBox="1"/>
          <p:nvPr/>
        </p:nvSpPr>
        <p:spPr>
          <a:xfrm>
            <a:off x="827314" y="2053239"/>
            <a:ext cx="8316686" cy="2529923"/>
          </a:xfrm>
          <a:prstGeom prst="rect">
            <a:avLst/>
          </a:prstGeom>
          <a:noFill/>
        </p:spPr>
        <p:txBody>
          <a:bodyPr wrap="square">
            <a:spAutoFit/>
          </a:bodyPr>
          <a:lstStyle/>
          <a:p>
            <a:pPr algn="l" eaLnBrk="1" hangingPunct="1">
              <a:lnSpc>
                <a:spcPct val="80000"/>
              </a:lnSpc>
              <a:buClr>
                <a:srgbClr val="FFFF00"/>
              </a:buClr>
              <a:buSzTx/>
              <a:buFont typeface="Times New Roman" panose="02020603050405020304" pitchFamily="18" charset="0"/>
              <a:buChar char="*"/>
            </a:pPr>
            <a:r>
              <a:rPr lang="en-US" altLang="en-US" sz="1800" b="1" dirty="0">
                <a:solidFill>
                  <a:srgbClr val="002060"/>
                </a:solidFill>
                <a:effectLst/>
                <a:latin typeface="Arial Narrow" panose="020B0606020202030204" pitchFamily="34" charset="0"/>
              </a:rPr>
              <a:t> The registered or assessed Bill of Entry shall be submitted to the Customs Officer at the place of Import and the same shall be treated as permission for transfer of goods to the SEZ Importer.</a:t>
            </a:r>
          </a:p>
          <a:p>
            <a:pPr algn="l" eaLnBrk="1" hangingPunct="1">
              <a:lnSpc>
                <a:spcPct val="80000"/>
              </a:lnSpc>
              <a:buClr>
                <a:srgbClr val="FFFF00"/>
              </a:buClr>
              <a:buSzTx/>
              <a:buFont typeface="Times New Roman" panose="02020603050405020304" pitchFamily="18" charset="0"/>
              <a:buChar char="*"/>
            </a:pPr>
            <a:endParaRPr lang="en-US" altLang="en-US" sz="1800" b="1" dirty="0">
              <a:solidFill>
                <a:srgbClr val="002060"/>
              </a:solidFill>
              <a:effectLst/>
              <a:latin typeface="Arial Narrow" panose="020B0606020202030204" pitchFamily="34" charset="0"/>
            </a:endParaRPr>
          </a:p>
          <a:p>
            <a:pPr algn="l" eaLnBrk="1" hangingPunct="1">
              <a:lnSpc>
                <a:spcPct val="80000"/>
              </a:lnSpc>
              <a:buClr>
                <a:srgbClr val="FFFF00"/>
              </a:buClr>
              <a:buSzTx/>
              <a:buFont typeface="Times New Roman" panose="02020603050405020304" pitchFamily="18" charset="0"/>
              <a:buChar char="*"/>
            </a:pPr>
            <a:r>
              <a:rPr lang="en-US" altLang="en-US" sz="1800" b="1" dirty="0">
                <a:solidFill>
                  <a:srgbClr val="002060"/>
                </a:solidFill>
                <a:effectLst/>
                <a:latin typeface="Arial Narrow" panose="020B0606020202030204" pitchFamily="34" charset="0"/>
              </a:rPr>
              <a:t> In case of sealed full container load, the goods shall be allowed to be transferred to SEZ on the basis of registered or assessed Bill of Entry after verification of the seal , without customs escort.</a:t>
            </a:r>
          </a:p>
          <a:p>
            <a:pPr algn="l" eaLnBrk="1" hangingPunct="1">
              <a:lnSpc>
                <a:spcPct val="80000"/>
              </a:lnSpc>
              <a:buClr>
                <a:srgbClr val="FFFF00"/>
              </a:buClr>
              <a:buSzTx/>
              <a:buFont typeface="Times New Roman" panose="02020603050405020304" pitchFamily="18" charset="0"/>
              <a:buChar char="*"/>
            </a:pPr>
            <a:endParaRPr lang="en-US" altLang="en-US" sz="1800" b="1" dirty="0">
              <a:solidFill>
                <a:srgbClr val="002060"/>
              </a:solidFill>
              <a:effectLst/>
              <a:latin typeface="Arial Narrow" panose="020B0606020202030204" pitchFamily="34" charset="0"/>
            </a:endParaRPr>
          </a:p>
          <a:p>
            <a:pPr algn="l" eaLnBrk="1" hangingPunct="1">
              <a:lnSpc>
                <a:spcPct val="80000"/>
              </a:lnSpc>
              <a:buClr>
                <a:srgbClr val="FFFF00"/>
              </a:buClr>
              <a:buSzTx/>
              <a:buFont typeface="Times New Roman" panose="02020603050405020304" pitchFamily="18" charset="0"/>
              <a:buChar char="*"/>
            </a:pPr>
            <a:r>
              <a:rPr lang="en-US" altLang="en-US" sz="1800" b="1" dirty="0">
                <a:solidFill>
                  <a:srgbClr val="002060"/>
                </a:solidFill>
                <a:effectLst/>
                <a:latin typeface="Arial Narrow" panose="020B0606020202030204" pitchFamily="34" charset="0"/>
              </a:rPr>
              <a:t> In case of other cargo, goods shall be allowed to be transferred to SEZ on the basis of registered or assessed Bill of Entry either under customs escort or under transshipment procedure at the option of SEZ Importer.</a:t>
            </a:r>
          </a:p>
        </p:txBody>
      </p:sp>
    </p:spTree>
    <p:extLst>
      <p:ext uri="{BB962C8B-B14F-4D97-AF65-F5344CB8AC3E}">
        <p14:creationId xmlns:p14="http://schemas.microsoft.com/office/powerpoint/2010/main" val="2067686270"/>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ECA79-C260-4913-4ABC-9EBFFECD048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CED759D-BBE6-14D9-4023-BC75BE68A906}"/>
              </a:ext>
            </a:extLst>
          </p:cNvPr>
          <p:cNvSpPr>
            <a:spLocks noGrp="1"/>
          </p:cNvSpPr>
          <p:nvPr>
            <p:ph idx="1"/>
          </p:nvPr>
        </p:nvSpPr>
        <p:spPr/>
        <p:txBody>
          <a:bodyPr>
            <a:normAutofit fontScale="85000" lnSpcReduction="10000"/>
          </a:bodyPr>
          <a:lstStyle/>
          <a:p>
            <a:pPr algn="just">
              <a:lnSpc>
                <a:spcPct val="150000"/>
              </a:lnSpc>
            </a:pPr>
            <a:r>
              <a:rPr lang="en-US" dirty="0"/>
              <a:t>An EOU / EHTP/ STP/ BTP unit may import and / or procure, from DTA or bonded warehouses in DTA / international exhibition held in India, all types of goods, including capital goods, required for its activities, provided they are not prohibited items of import in the ITC (HS) subject to conditions given at para (ii) &amp; (iii) below.</a:t>
            </a:r>
          </a:p>
          <a:p>
            <a:pPr algn="just">
              <a:lnSpc>
                <a:spcPct val="150000"/>
              </a:lnSpc>
            </a:pPr>
            <a:r>
              <a:rPr lang="en-US" dirty="0"/>
              <a:t>The imports and/ or procurement from bonded warehouse in DTA or from international exhibition held in India shall be without payment of duty of customs leviable thereon under the First Schedule to the Customs Tariff Act, 1975 and additional duty, if any, leviable thereon under Section 3(1), 3(3) and 3(5) of the said Customs Tariff Act</a:t>
            </a:r>
            <a:endParaRPr lang="en-IN" dirty="0"/>
          </a:p>
        </p:txBody>
      </p:sp>
    </p:spTree>
    <p:extLst>
      <p:ext uri="{BB962C8B-B14F-4D97-AF65-F5344CB8AC3E}">
        <p14:creationId xmlns:p14="http://schemas.microsoft.com/office/powerpoint/2010/main" val="155645555"/>
      </p:ext>
    </p:extLst>
  </p:cSld>
  <p:clrMapOvr>
    <a:overrideClrMapping bg1="lt1" tx1="dk1" bg2="lt2" tx2="dk2" accent1="accent1" accent2="accent2" accent3="accent3" accent4="accent4" accent5="accent5" accent6="accent6" hlink="hlink" folHlink="folHlink"/>
  </p:clrMapOvr>
</p:sld>
</file>

<file path=ppt/slides/slide8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269ED-6CCA-3118-569E-68D792AE4A3F}"/>
              </a:ext>
            </a:extLst>
          </p:cNvPr>
          <p:cNvSpPr>
            <a:spLocks noGrp="1"/>
          </p:cNvSpPr>
          <p:nvPr>
            <p:ph type="title"/>
          </p:nvPr>
        </p:nvSpPr>
        <p:spPr/>
        <p:txBody>
          <a:bodyPr>
            <a:normAutofit fontScale="90000"/>
          </a:bodyPr>
          <a:lstStyle/>
          <a:p>
            <a:r>
              <a:rPr lang="en-US" altLang="en-US" sz="4400" b="1" i="1" dirty="0">
                <a:solidFill>
                  <a:srgbClr val="002060"/>
                </a:solidFill>
                <a:effectLst/>
                <a:latin typeface="Arial Narrow" panose="020B0606020202030204" pitchFamily="34" charset="0"/>
              </a:rPr>
              <a:t>Procedure for Procurements from the Domestic Tariff Area</a:t>
            </a:r>
            <a:endParaRPr lang="en-IN" dirty="0">
              <a:solidFill>
                <a:srgbClr val="002060"/>
              </a:solidFill>
            </a:endParaRPr>
          </a:p>
        </p:txBody>
      </p:sp>
      <p:sp>
        <p:nvSpPr>
          <p:cNvPr id="3" name="Content Placeholder 2">
            <a:extLst>
              <a:ext uri="{FF2B5EF4-FFF2-40B4-BE49-F238E27FC236}">
                <a16:creationId xmlns:a16="http://schemas.microsoft.com/office/drawing/2014/main" id="{824DD24E-C03E-2201-7B93-17407AB564C9}"/>
              </a:ext>
            </a:extLst>
          </p:cNvPr>
          <p:cNvSpPr>
            <a:spLocks noGrp="1"/>
          </p:cNvSpPr>
          <p:nvPr>
            <p:ph idx="1"/>
          </p:nvPr>
        </p:nvSpPr>
        <p:spPr/>
        <p:txBody>
          <a:bodyPr/>
          <a:lstStyle/>
          <a:p>
            <a:pPr marL="685800" indent="-685800" algn="l" eaLnBrk="1" hangingPunct="1">
              <a:lnSpc>
                <a:spcPct val="80000"/>
              </a:lnSpc>
              <a:buClr>
                <a:srgbClr val="FFFF00"/>
              </a:buClr>
              <a:buFont typeface="Wingdings" pitchFamily="2" charset="2"/>
              <a:buAutoNum type="arabicPeriod"/>
            </a:pPr>
            <a:r>
              <a:rPr lang="en-US" altLang="en-US" sz="2000" b="1" dirty="0">
                <a:solidFill>
                  <a:srgbClr val="002060"/>
                </a:solidFill>
                <a:effectLst/>
                <a:latin typeface="Arial Narrow" panose="020B0606020202030204" pitchFamily="34" charset="0"/>
              </a:rPr>
              <a:t>The Domestic Tariff Area supplier supplying goods to a Unit shall clear the goods, as in the case of exports, either under bond or as duty paid goods under claim of rebate on the cover of ARE-1 referred to in notification number 40/2001-Central Excise (NT) dated the 2lst  June, 2001 in quintuplicate bearing running serial number beginning from the first day of the financial year</a:t>
            </a:r>
          </a:p>
          <a:p>
            <a:pPr marL="685800" indent="-685800" algn="l" eaLnBrk="1" hangingPunct="1">
              <a:lnSpc>
                <a:spcPct val="80000"/>
              </a:lnSpc>
              <a:buClr>
                <a:srgbClr val="FFFF00"/>
              </a:buClr>
              <a:buFont typeface="Wingdings" pitchFamily="2" charset="2"/>
              <a:buAutoNum type="arabicPeriod"/>
            </a:pPr>
            <a:endParaRPr lang="en-US" altLang="en-US" sz="2000" b="1" dirty="0">
              <a:solidFill>
                <a:srgbClr val="002060"/>
              </a:solidFill>
              <a:effectLst/>
              <a:latin typeface="Arial Narrow" panose="020B0606020202030204" pitchFamily="34" charset="0"/>
            </a:endParaRPr>
          </a:p>
          <a:p>
            <a:pPr marL="685800" indent="-685800" algn="l" eaLnBrk="1" hangingPunct="1">
              <a:lnSpc>
                <a:spcPct val="80000"/>
              </a:lnSpc>
              <a:buClr>
                <a:srgbClr val="FFFF00"/>
              </a:buClr>
              <a:buFont typeface="Wingdings" pitchFamily="2" charset="2"/>
              <a:buAutoNum type="arabicPeriod"/>
            </a:pPr>
            <a:r>
              <a:rPr lang="en-US" altLang="en-US" sz="2000" b="1" dirty="0">
                <a:solidFill>
                  <a:srgbClr val="002060"/>
                </a:solidFill>
                <a:effectLst/>
                <a:latin typeface="Arial Narrow" panose="020B0606020202030204" pitchFamily="34" charset="0"/>
              </a:rPr>
              <a:t>Goods procured by a Unit on which Central Excise Duty exemption has been availed but without any </a:t>
            </a:r>
            <a:r>
              <a:rPr lang="en-US" altLang="en-US" sz="2000" b="1" dirty="0" err="1">
                <a:solidFill>
                  <a:srgbClr val="002060"/>
                </a:solidFill>
                <a:effectLst/>
                <a:latin typeface="Arial Narrow" panose="020B0606020202030204" pitchFamily="34" charset="0"/>
              </a:rPr>
              <a:t>availment</a:t>
            </a:r>
            <a:r>
              <a:rPr lang="en-US" altLang="en-US" sz="2000" b="1" dirty="0">
                <a:solidFill>
                  <a:srgbClr val="002060"/>
                </a:solidFill>
                <a:effectLst/>
                <a:latin typeface="Arial Narrow" panose="020B0606020202030204" pitchFamily="34" charset="0"/>
              </a:rPr>
              <a:t> of export entitlements, shall be allowed admission into the Special Economic Zone on the basis  of ARE-1</a:t>
            </a:r>
          </a:p>
          <a:p>
            <a:endParaRPr lang="en-IN" sz="2000" dirty="0">
              <a:solidFill>
                <a:srgbClr val="002060"/>
              </a:solidFill>
            </a:endParaRPr>
          </a:p>
        </p:txBody>
      </p:sp>
    </p:spTree>
    <p:extLst>
      <p:ext uri="{BB962C8B-B14F-4D97-AF65-F5344CB8AC3E}">
        <p14:creationId xmlns:p14="http://schemas.microsoft.com/office/powerpoint/2010/main" val="2040052550"/>
      </p:ext>
    </p:extLst>
  </p:cSld>
  <p:clrMapOvr>
    <a:overrideClrMapping bg1="lt1" tx1="dk1" bg2="lt2" tx2="dk2" accent1="accent1" accent2="accent2" accent3="accent3" accent4="accent4" accent5="accent5" accent6="accent6" hlink="hlink" folHlink="folHlink"/>
  </p:clrMapOvr>
</p:sld>
</file>

<file path=ppt/slides/slide8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4CC1E-552C-DA8C-A461-570990EBE7E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682BFEC-1B71-4F06-298E-6F7EEFCA86B7}"/>
              </a:ext>
            </a:extLst>
          </p:cNvPr>
          <p:cNvSpPr>
            <a:spLocks noGrp="1"/>
          </p:cNvSpPr>
          <p:nvPr>
            <p:ph idx="1"/>
          </p:nvPr>
        </p:nvSpPr>
        <p:spPr/>
        <p:txBody>
          <a:bodyPr/>
          <a:lstStyle/>
          <a:p>
            <a:pPr marL="609600" indent="-609600" eaLnBrk="1" hangingPunct="1">
              <a:buClr>
                <a:srgbClr val="FFFF00"/>
              </a:buClr>
              <a:buFont typeface="Wingdings" panose="05000000000000000000" pitchFamily="2" charset="2"/>
              <a:buAutoNum type="arabicPeriod" startAt="3"/>
            </a:pPr>
            <a:r>
              <a:rPr lang="en-US" altLang="en-US" sz="1800" b="1" dirty="0">
                <a:solidFill>
                  <a:srgbClr val="002060"/>
                </a:solidFill>
                <a:effectLst/>
                <a:latin typeface="Arial Narrow" panose="020B0606020202030204" pitchFamily="34" charset="0"/>
              </a:rPr>
              <a:t>The goods procured by a Unit under claim of export entitlements shall be allowed admission into the Special Economic Zone on the basis of ARE.-1 and a Bill of export filed by the supplier or on his behalf by the Unit and which is assessed by the Authorized Officer before arrival of the goods</a:t>
            </a:r>
          </a:p>
          <a:p>
            <a:pPr marL="609600" indent="-609600" eaLnBrk="1" hangingPunct="1">
              <a:buClr>
                <a:srgbClr val="FFFF00"/>
              </a:buClr>
              <a:buFont typeface="Wingdings" panose="05000000000000000000" pitchFamily="2" charset="2"/>
              <a:buAutoNum type="arabicPeriod" startAt="3"/>
            </a:pPr>
            <a:r>
              <a:rPr lang="en-US" altLang="en-US" sz="1800" b="1" dirty="0">
                <a:solidFill>
                  <a:srgbClr val="002060"/>
                </a:solidFill>
                <a:effectLst/>
                <a:latin typeface="Arial Narrow" panose="020B0606020202030204" pitchFamily="34" charset="0"/>
              </a:rPr>
              <a:t>A copy of the ARE-1 and/or copy of Bill of Export as the case may be, with an endorsement by the authorized officer that goods have been admitted in full into the Special Economic Zone shall be Forwarded to the Central Excise Officer having jurisdiction over the Domestic Tariff Area supplier within forty five days failing which the Central Excise Officer shall raise demand of duty against the Domestic Tariff Area supplier.</a:t>
            </a:r>
          </a:p>
          <a:p>
            <a:endParaRPr lang="en-IN" sz="1800" dirty="0">
              <a:solidFill>
                <a:srgbClr val="002060"/>
              </a:solidFill>
            </a:endParaRPr>
          </a:p>
          <a:p>
            <a:endParaRPr lang="en-IN" sz="1800" dirty="0">
              <a:solidFill>
                <a:srgbClr val="002060"/>
              </a:solidFill>
            </a:endParaRPr>
          </a:p>
        </p:txBody>
      </p:sp>
    </p:spTree>
    <p:extLst>
      <p:ext uri="{BB962C8B-B14F-4D97-AF65-F5344CB8AC3E}">
        <p14:creationId xmlns:p14="http://schemas.microsoft.com/office/powerpoint/2010/main" val="4434546"/>
      </p:ext>
    </p:extLst>
  </p:cSld>
  <p:clrMapOvr>
    <a:overrideClrMapping bg1="lt1" tx1="dk1" bg2="lt2" tx2="dk2" accent1="accent1" accent2="accent2" accent3="accent3" accent4="accent4" accent5="accent5" accent6="accent6" hlink="hlink" folHlink="folHlink"/>
  </p:clrMapOvr>
</p:sld>
</file>

<file path=ppt/slides/slide8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45A9-209C-9F83-89CD-D1BA4C97FBB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6B96CA7-6229-54E2-4F49-548A919FFFE4}"/>
              </a:ext>
            </a:extLst>
          </p:cNvPr>
          <p:cNvSpPr>
            <a:spLocks noGrp="1"/>
          </p:cNvSpPr>
          <p:nvPr>
            <p:ph idx="1"/>
          </p:nvPr>
        </p:nvSpPr>
        <p:spPr/>
        <p:txBody>
          <a:bodyPr>
            <a:normAutofit fontScale="92500" lnSpcReduction="10000"/>
          </a:bodyPr>
          <a:lstStyle/>
          <a:p>
            <a:pPr marL="514350" indent="-514350" algn="just" fontAlgn="base">
              <a:spcBef>
                <a:spcPct val="0"/>
              </a:spcBef>
              <a:spcAft>
                <a:spcPct val="0"/>
              </a:spcAft>
              <a:buClr>
                <a:srgbClr val="FFFF00"/>
              </a:buClr>
              <a:buFont typeface="+mj-lt"/>
              <a:buAutoNum type="arabicPeriod" startAt="5"/>
              <a:defRPr/>
            </a:pPr>
            <a:r>
              <a:rPr lang="en-US" sz="3200" b="1" dirty="0">
                <a:solidFill>
                  <a:srgbClr val="002060"/>
                </a:solidFill>
                <a:latin typeface="Arial Narrow" panose="020B0606020202030204" pitchFamily="34" charset="0"/>
              </a:rPr>
              <a:t>Where a Bill of Export has been filed under a claim of </a:t>
            </a:r>
          </a:p>
          <a:p>
            <a:pPr marL="0" indent="0" algn="just" fontAlgn="base">
              <a:spcBef>
                <a:spcPct val="0"/>
              </a:spcBef>
              <a:spcAft>
                <a:spcPct val="0"/>
              </a:spcAft>
              <a:buNone/>
              <a:defRPr/>
            </a:pPr>
            <a:r>
              <a:rPr lang="en-US" sz="3200" b="1" dirty="0">
                <a:solidFill>
                  <a:srgbClr val="002060"/>
                </a:solidFill>
                <a:latin typeface="Arial Narrow" panose="020B0606020202030204" pitchFamily="34" charset="0"/>
              </a:rPr>
              <a:t>    drawback the Unit shall claim the same from the   </a:t>
            </a:r>
          </a:p>
          <a:p>
            <a:pPr marL="0" indent="0" algn="just" fontAlgn="base">
              <a:spcBef>
                <a:spcPct val="0"/>
              </a:spcBef>
              <a:spcAft>
                <a:spcPct val="0"/>
              </a:spcAft>
              <a:buNone/>
              <a:defRPr/>
            </a:pPr>
            <a:r>
              <a:rPr lang="en-US" sz="3200" b="1" dirty="0">
                <a:solidFill>
                  <a:srgbClr val="002060"/>
                </a:solidFill>
                <a:latin typeface="Arial Narrow" panose="020B0606020202030204" pitchFamily="34" charset="0"/>
              </a:rPr>
              <a:t>    Specified Officer and jurisdictional Development </a:t>
            </a:r>
          </a:p>
          <a:p>
            <a:pPr marL="0" indent="0" algn="just" fontAlgn="base">
              <a:spcBef>
                <a:spcPct val="0"/>
              </a:spcBef>
              <a:spcAft>
                <a:spcPct val="0"/>
              </a:spcAft>
              <a:buNone/>
              <a:defRPr/>
            </a:pPr>
            <a:r>
              <a:rPr lang="en-US" sz="3200" b="1" dirty="0">
                <a:solidFill>
                  <a:srgbClr val="002060"/>
                </a:solidFill>
                <a:latin typeface="Arial Narrow" panose="020B0606020202030204" pitchFamily="34" charset="0"/>
              </a:rPr>
              <a:t>    Commissioner respectively as</a:t>
            </a:r>
            <a:r>
              <a:rPr lang="en-US" sz="3200" b="1" i="1" dirty="0">
                <a:solidFill>
                  <a:srgbClr val="002060"/>
                </a:solidFill>
                <a:latin typeface="Arial Narrow" panose="020B0606020202030204" pitchFamily="34" charset="0"/>
              </a:rPr>
              <a:t> </a:t>
            </a:r>
            <a:r>
              <a:rPr lang="en-US" sz="3200" b="1" dirty="0">
                <a:solidFill>
                  <a:srgbClr val="002060"/>
                </a:solidFill>
                <a:latin typeface="Arial Narrow" panose="020B0606020202030204" pitchFamily="34" charset="0"/>
              </a:rPr>
              <a:t>in case the Unit does not </a:t>
            </a:r>
          </a:p>
          <a:p>
            <a:pPr marL="0" indent="0" algn="just" fontAlgn="base">
              <a:spcBef>
                <a:spcPct val="0"/>
              </a:spcBef>
              <a:spcAft>
                <a:spcPct val="0"/>
              </a:spcAft>
              <a:buNone/>
              <a:defRPr/>
            </a:pPr>
            <a:r>
              <a:rPr lang="en-US" sz="3200" b="1" dirty="0">
                <a:solidFill>
                  <a:srgbClr val="002060"/>
                </a:solidFill>
                <a:latin typeface="Arial Narrow" panose="020B0606020202030204" pitchFamily="34" charset="0"/>
              </a:rPr>
              <a:t>    intend to claim entitlement of drawback a disclaimer to </a:t>
            </a:r>
          </a:p>
          <a:p>
            <a:pPr marL="0" indent="0" algn="just" fontAlgn="base">
              <a:spcBef>
                <a:spcPct val="0"/>
              </a:spcBef>
              <a:spcAft>
                <a:spcPct val="0"/>
              </a:spcAft>
              <a:buNone/>
              <a:defRPr/>
            </a:pPr>
            <a:r>
              <a:rPr lang="en-US" sz="3200" b="1" dirty="0">
                <a:solidFill>
                  <a:srgbClr val="002060"/>
                </a:solidFill>
                <a:latin typeface="Arial Narrow" panose="020B0606020202030204" pitchFamily="34" charset="0"/>
              </a:rPr>
              <a:t>    this effect shall be given the Domestic Tariff Area </a:t>
            </a:r>
          </a:p>
          <a:p>
            <a:pPr marL="0" indent="0" algn="just" fontAlgn="base">
              <a:spcBef>
                <a:spcPct val="0"/>
              </a:spcBef>
              <a:spcAft>
                <a:spcPct val="0"/>
              </a:spcAft>
              <a:buNone/>
              <a:defRPr/>
            </a:pPr>
            <a:r>
              <a:rPr lang="en-US" sz="3200" b="1" dirty="0">
                <a:solidFill>
                  <a:srgbClr val="002060"/>
                </a:solidFill>
                <a:latin typeface="Arial Narrow" panose="020B0606020202030204" pitchFamily="34" charset="0"/>
              </a:rPr>
              <a:t>    Supplier for claiming such benefits.</a:t>
            </a:r>
          </a:p>
          <a:p>
            <a:pPr algn="just" fontAlgn="base">
              <a:spcBef>
                <a:spcPct val="0"/>
              </a:spcBef>
              <a:spcAft>
                <a:spcPct val="0"/>
              </a:spcAft>
              <a:defRPr/>
            </a:pPr>
            <a:endParaRPr lang="en-US" sz="3200" b="1" dirty="0">
              <a:solidFill>
                <a:srgbClr val="002060"/>
              </a:solidFill>
              <a:latin typeface="Arial Narrow" panose="020B0606020202030204" pitchFamily="34" charset="0"/>
            </a:endParaRPr>
          </a:p>
          <a:p>
            <a:pPr algn="just" fontAlgn="base">
              <a:spcBef>
                <a:spcPct val="0"/>
              </a:spcBef>
              <a:spcAft>
                <a:spcPct val="0"/>
              </a:spcAft>
              <a:defRPr/>
            </a:pPr>
            <a:br>
              <a:rPr lang="en-US" sz="3200" b="1" dirty="0">
                <a:solidFill>
                  <a:srgbClr val="002060"/>
                </a:solidFill>
                <a:latin typeface="Arial Narrow" panose="020B0606020202030204" pitchFamily="34" charset="0"/>
              </a:rPr>
            </a:br>
            <a:endParaRPr lang="en-US" sz="3200" b="1" dirty="0">
              <a:solidFill>
                <a:srgbClr val="002060"/>
              </a:solidFill>
              <a:latin typeface="Arial Narrow" panose="020B0606020202030204" pitchFamily="34" charset="0"/>
            </a:endParaRPr>
          </a:p>
          <a:p>
            <a:pPr algn="just"/>
            <a:endParaRPr lang="en-IN" dirty="0">
              <a:solidFill>
                <a:srgbClr val="002060"/>
              </a:solidFill>
            </a:endParaRPr>
          </a:p>
        </p:txBody>
      </p:sp>
    </p:spTree>
    <p:extLst>
      <p:ext uri="{BB962C8B-B14F-4D97-AF65-F5344CB8AC3E}">
        <p14:creationId xmlns:p14="http://schemas.microsoft.com/office/powerpoint/2010/main" val="2238619474"/>
      </p:ext>
    </p:extLst>
  </p:cSld>
  <p:clrMapOvr>
    <a:overrideClrMapping bg1="lt1" tx1="dk1" bg2="lt2" tx2="dk2" accent1="accent1" accent2="accent2" accent3="accent3" accent4="accent4" accent5="accent5" accent6="accent6" hlink="hlink" folHlink="folHlink"/>
  </p:clrMapOvr>
</p:sld>
</file>

<file path=ppt/slides/slide8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3230-29A8-388D-0DC3-3F0A93158D8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410D781-B8CA-9194-2B29-1108E5F1F719}"/>
              </a:ext>
            </a:extLst>
          </p:cNvPr>
          <p:cNvSpPr>
            <a:spLocks noGrp="1"/>
          </p:cNvSpPr>
          <p:nvPr>
            <p:ph idx="1"/>
          </p:nvPr>
        </p:nvSpPr>
        <p:spPr/>
        <p:txBody>
          <a:bodyPr/>
          <a:lstStyle/>
          <a:p>
            <a:r>
              <a:rPr lang="en-US" altLang="en-US" sz="3200" b="1" dirty="0">
                <a:solidFill>
                  <a:srgbClr val="002060"/>
                </a:solidFill>
              </a:rPr>
              <a:t>The Bill of Export shall be assessed in accordance with the instructions and procedures, including examination norms, laid down by the department of Revenue as applicable to export goods.</a:t>
            </a:r>
          </a:p>
          <a:p>
            <a:endParaRPr lang="en-IN" dirty="0">
              <a:solidFill>
                <a:srgbClr val="002060"/>
              </a:solidFill>
            </a:endParaRPr>
          </a:p>
        </p:txBody>
      </p:sp>
    </p:spTree>
    <p:extLst>
      <p:ext uri="{BB962C8B-B14F-4D97-AF65-F5344CB8AC3E}">
        <p14:creationId xmlns:p14="http://schemas.microsoft.com/office/powerpoint/2010/main" val="1829914651"/>
      </p:ext>
    </p:extLst>
  </p:cSld>
  <p:clrMapOvr>
    <a:overrideClrMapping bg1="lt1" tx1="dk1" bg2="lt2" tx2="dk2" accent1="accent1" accent2="accent2" accent3="accent3" accent4="accent4" accent5="accent5" accent6="accent6" hlink="hlink" folHlink="folHlink"/>
  </p:clrMapOvr>
</p:sld>
</file>

<file path=ppt/slides/slide8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0E701-100C-0E21-6ACC-86B861AED721}"/>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A312E3AA-8D7E-FD82-4770-2499C6C03324}"/>
              </a:ext>
            </a:extLst>
          </p:cNvPr>
          <p:cNvSpPr>
            <a:spLocks noGrp="1"/>
          </p:cNvSpPr>
          <p:nvPr>
            <p:ph idx="1"/>
          </p:nvPr>
        </p:nvSpPr>
        <p:spPr/>
        <p:txBody>
          <a:bodyPr>
            <a:normAutofit/>
          </a:bodyPr>
          <a:lstStyle/>
          <a:p>
            <a:r>
              <a:rPr lang="en-US" altLang="en-US" sz="2400" b="1" dirty="0">
                <a:solidFill>
                  <a:srgbClr val="002060"/>
                </a:solidFill>
                <a:effectLst/>
                <a:latin typeface="Arial Narrow" panose="020B0606020202030204" pitchFamily="34" charset="0"/>
              </a:rPr>
              <a:t>On arrival of the goods procured from the Domestic Tariff Area at the Special Economic Zone gate, the Authorized Officer shall examine the goods in respect of description, quantity, marks and other relevant particulars given in the ARE-1, invoice, Bill of Export and packing list and also as per the examination norms laid down in respect of export goods in cases where the goods are</a:t>
            </a:r>
            <a:r>
              <a:rPr lang="en-US" altLang="en-US" sz="2400" b="1" i="1" dirty="0">
                <a:solidFill>
                  <a:srgbClr val="002060"/>
                </a:solidFill>
                <a:effectLst/>
                <a:latin typeface="Arial Narrow" panose="020B0606020202030204" pitchFamily="34" charset="0"/>
              </a:rPr>
              <a:t> </a:t>
            </a:r>
            <a:r>
              <a:rPr lang="en-US" altLang="en-US" sz="2400" b="1" dirty="0">
                <a:solidFill>
                  <a:srgbClr val="002060"/>
                </a:solidFill>
                <a:effectLst/>
                <a:latin typeface="Arial Narrow" panose="020B0606020202030204" pitchFamily="34" charset="0"/>
              </a:rPr>
              <a:t>being procured under claim of an export entitlement. </a:t>
            </a:r>
          </a:p>
          <a:p>
            <a:r>
              <a:rPr lang="en-US" altLang="en-US" sz="2400" b="1" dirty="0">
                <a:solidFill>
                  <a:srgbClr val="002060"/>
                </a:solidFill>
                <a:effectLst/>
                <a:latin typeface="Arial Narrow" panose="020B0606020202030204" pitchFamily="34" charset="0"/>
              </a:rPr>
              <a:t>.     Drawback against supply of goods by Domestic Tariff Area supplier shall be admissible provided payments for the Supply are made from the Foreign Currency Account of the Unit.</a:t>
            </a:r>
          </a:p>
          <a:p>
            <a:br>
              <a:rPr lang="en-US" altLang="en-US" sz="2400" b="1" dirty="0">
                <a:solidFill>
                  <a:srgbClr val="002060"/>
                </a:solidFill>
                <a:effectLst/>
                <a:latin typeface="Arial Narrow" panose="020B0606020202030204" pitchFamily="34" charset="0"/>
              </a:rPr>
            </a:br>
            <a:endParaRPr lang="en-IN" sz="2400" dirty="0">
              <a:solidFill>
                <a:srgbClr val="002060"/>
              </a:solidFill>
            </a:endParaRPr>
          </a:p>
        </p:txBody>
      </p:sp>
    </p:spTree>
    <p:extLst>
      <p:ext uri="{BB962C8B-B14F-4D97-AF65-F5344CB8AC3E}">
        <p14:creationId xmlns:p14="http://schemas.microsoft.com/office/powerpoint/2010/main" val="2286027914"/>
      </p:ext>
    </p:extLst>
  </p:cSld>
  <p:clrMapOvr>
    <a:overrideClrMapping bg1="lt1" tx1="dk1" bg2="lt2" tx2="dk2" accent1="accent1" accent2="accent2" accent3="accent3" accent4="accent4" accent5="accent5" accent6="accent6" hlink="hlink" folHlink="folHlink"/>
  </p:clrMapOvr>
</p:sld>
</file>

<file path=ppt/slides/slide8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2C8E7-DF12-BC9D-D9D2-980042CDE1F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1C3C2CD-BE50-04D7-FF7C-81DD111EAFD6}"/>
              </a:ext>
            </a:extLst>
          </p:cNvPr>
          <p:cNvSpPr>
            <a:spLocks noGrp="1"/>
          </p:cNvSpPr>
          <p:nvPr>
            <p:ph idx="1"/>
          </p:nvPr>
        </p:nvSpPr>
        <p:spPr/>
        <p:txBody>
          <a:bodyPr/>
          <a:lstStyle/>
          <a:p>
            <a:pPr marL="609600" indent="-609600" eaLnBrk="1" hangingPunct="1">
              <a:buClr>
                <a:srgbClr val="080808"/>
              </a:buClr>
              <a:buNone/>
            </a:pPr>
            <a:r>
              <a:rPr lang="en-US" altLang="en-US" sz="3200" b="1" dirty="0">
                <a:solidFill>
                  <a:srgbClr val="002060"/>
                </a:solidFill>
                <a:effectLst/>
                <a:latin typeface="Arial Narrow" panose="020B0606020202030204" pitchFamily="34" charset="0"/>
              </a:rPr>
              <a:t>A copy of the Bill of Export and ARE-I with an endorsement of the Authorized Officer that  the goods have been admitted in full in the Special Economic Zone, shall be treated as proof of export</a:t>
            </a:r>
          </a:p>
          <a:p>
            <a:pPr marL="609600" indent="-609600" eaLnBrk="1" hangingPunct="1">
              <a:buClr>
                <a:srgbClr val="080808"/>
              </a:buClr>
              <a:buFont typeface="Wingdings" panose="05000000000000000000" pitchFamily="2" charset="2"/>
              <a:buAutoNum type="arabicPeriod" startAt="6"/>
            </a:pPr>
            <a:endParaRPr lang="en-US" altLang="en-US" sz="3200" b="1" dirty="0">
              <a:solidFill>
                <a:srgbClr val="002060"/>
              </a:solidFill>
              <a:effectLst/>
              <a:latin typeface="Arial Narrow" panose="020B0606020202030204" pitchFamily="34" charset="0"/>
            </a:endParaRPr>
          </a:p>
          <a:p>
            <a:endParaRPr lang="en-IN" dirty="0">
              <a:solidFill>
                <a:srgbClr val="002060"/>
              </a:solidFill>
            </a:endParaRPr>
          </a:p>
        </p:txBody>
      </p:sp>
    </p:spTree>
    <p:extLst>
      <p:ext uri="{BB962C8B-B14F-4D97-AF65-F5344CB8AC3E}">
        <p14:creationId xmlns:p14="http://schemas.microsoft.com/office/powerpoint/2010/main" val="153804318"/>
      </p:ext>
    </p:extLst>
  </p:cSld>
  <p:clrMapOvr>
    <a:overrideClrMapping bg1="lt1" tx1="dk1" bg2="lt2" tx2="dk2" accent1="accent1" accent2="accent2" accent3="accent3" accent4="accent4" accent5="accent5" accent6="accent6" hlink="hlink" folHlink="folHlink"/>
  </p:clrMapOvr>
</p:sld>
</file>

<file path=ppt/slides/slide8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58370" name="Picture 66" descr="polaroid-background[1]">
            <a:extLst>
              <a:ext uri="{FF2B5EF4-FFF2-40B4-BE49-F238E27FC236}">
                <a16:creationId xmlns:a16="http://schemas.microsoft.com/office/drawing/2014/main" id="{A6393C64-2790-6DD2-A22F-55664F5879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1" name="Rectangle 5">
            <a:extLst>
              <a:ext uri="{FF2B5EF4-FFF2-40B4-BE49-F238E27FC236}">
                <a16:creationId xmlns:a16="http://schemas.microsoft.com/office/drawing/2014/main" id="{349778B5-540E-F964-A4E9-1705C8C0F076}"/>
              </a:ext>
            </a:extLst>
          </p:cNvPr>
          <p:cNvSpPr>
            <a:spLocks noGrp="1" noChangeArrowheads="1"/>
          </p:cNvSpPr>
          <p:nvPr>
            <p:ph type="title"/>
          </p:nvPr>
        </p:nvSpPr>
        <p:spPr>
          <a:xfrm>
            <a:off x="1524000" y="-76200"/>
            <a:ext cx="9144000" cy="990600"/>
          </a:xfrm>
        </p:spPr>
        <p:txBody>
          <a:bodyPr/>
          <a:lstStyle/>
          <a:p>
            <a:pPr eaLnBrk="1" hangingPunct="1"/>
            <a:r>
              <a:rPr lang="en-US" altLang="en-US" b="1" i="1">
                <a:solidFill>
                  <a:srgbClr val="FFFF00"/>
                </a:solidFill>
                <a:effectLst/>
                <a:latin typeface="Arial Narrow" panose="020B0606020202030204" pitchFamily="34" charset="0"/>
              </a:rPr>
              <a:t>Important Provisions under SEZ Act </a:t>
            </a:r>
            <a:endParaRPr lang="en-US" altLang="en-US" b="1" i="1" dirty="0">
              <a:solidFill>
                <a:srgbClr val="FFFF00"/>
              </a:solidFill>
              <a:effectLst/>
              <a:latin typeface="Arial Narrow" panose="020B0606020202030204" pitchFamily="34" charset="0"/>
            </a:endParaRPr>
          </a:p>
        </p:txBody>
      </p:sp>
      <p:graphicFrame>
        <p:nvGraphicFramePr>
          <p:cNvPr id="352330" name="Group 74">
            <a:extLst>
              <a:ext uri="{FF2B5EF4-FFF2-40B4-BE49-F238E27FC236}">
                <a16:creationId xmlns:a16="http://schemas.microsoft.com/office/drawing/2014/main" id="{353713A0-D233-B759-EFD5-731CED8F685C}"/>
              </a:ext>
            </a:extLst>
          </p:cNvPr>
          <p:cNvGraphicFramePr>
            <a:graphicFrameLocks noGrp="1"/>
          </p:cNvGraphicFramePr>
          <p:nvPr>
            <p:ph type="tbl" idx="1"/>
          </p:nvPr>
        </p:nvGraphicFramePr>
        <p:xfrm>
          <a:off x="1981200" y="990600"/>
          <a:ext cx="8458200" cy="5867402"/>
        </p:xfrm>
        <a:graphic>
          <a:graphicData uri="http://schemas.openxmlformats.org/drawingml/2006/table">
            <a:tbl>
              <a:tblPr/>
              <a:tblGrid>
                <a:gridCol w="1719263">
                  <a:extLst>
                    <a:ext uri="{9D8B030D-6E8A-4147-A177-3AD203B41FA5}">
                      <a16:colId xmlns:a16="http://schemas.microsoft.com/office/drawing/2014/main" val="20000"/>
                    </a:ext>
                  </a:extLst>
                </a:gridCol>
                <a:gridCol w="6738937">
                  <a:extLst>
                    <a:ext uri="{9D8B030D-6E8A-4147-A177-3AD203B41FA5}">
                      <a16:colId xmlns:a16="http://schemas.microsoft.com/office/drawing/2014/main" val="20001"/>
                    </a:ext>
                  </a:extLst>
                </a:gridCol>
              </a:tblGrid>
              <a:tr h="6524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00"/>
                          </a:solidFill>
                          <a:effectLst/>
                          <a:latin typeface="Arial Narrow" pitchFamily="34" charset="0"/>
                        </a:rPr>
                        <a:t>SECTION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00"/>
                          </a:solidFill>
                          <a:effectLst/>
                          <a:latin typeface="Arial Narrow" pitchFamily="34" charset="0"/>
                        </a:rPr>
                        <a:t>COVERS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08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outerShdw blurRad="38100" dist="38100" dir="2700000" algn="tl">
                              <a:srgbClr val="C0C0C0"/>
                            </a:outerShdw>
                          </a:effectLst>
                          <a:latin typeface="Arial Narrow"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latin typeface="Arial Narrow" pitchFamily="34" charset="0"/>
                        </a:rPr>
                        <a:t>Definitions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524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outerShdw blurRad="38100" dist="38100" dir="2700000" algn="tl">
                              <a:srgbClr val="C0C0C0"/>
                            </a:outerShdw>
                          </a:effectLst>
                          <a:latin typeface="Arial Narrow" pitchFamily="34"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latin typeface="Arial Narrow" pitchFamily="34" charset="0"/>
                        </a:rPr>
                        <a:t>Exemptions from Taxes, Duty , </a:t>
                      </a:r>
                      <a:r>
                        <a:rPr kumimoji="0" lang="en-US" sz="2400" b="1" i="0" u="none" strike="noStrike" cap="none" normalizeH="0" baseline="0" dirty="0" err="1">
                          <a:ln>
                            <a:noFill/>
                          </a:ln>
                          <a:solidFill>
                            <a:srgbClr val="FFFF99"/>
                          </a:solidFill>
                          <a:effectLst/>
                          <a:latin typeface="Arial Narrow" pitchFamily="34" charset="0"/>
                        </a:rPr>
                        <a:t>Cess</a:t>
                      </a:r>
                      <a:r>
                        <a:rPr kumimoji="0" lang="en-US" sz="2400" b="1" i="0" u="none" strike="noStrike" cap="none" normalizeH="0" baseline="0" dirty="0">
                          <a:ln>
                            <a:noFill/>
                          </a:ln>
                          <a:solidFill>
                            <a:srgbClr val="FFFF99"/>
                          </a:solidFill>
                          <a:effectLst/>
                          <a:latin typeface="Arial Narrow"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508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latin typeface="Arial Narrow" pitchFamily="34" charset="0"/>
                        </a:rPr>
                        <a:t>Constitution of Board of Approval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54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latin typeface="Arial Narrow" pitchFamily="34" charset="0"/>
                        </a:rPr>
                        <a:t>Duties, Powers &amp; Functions of Board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524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latin typeface="Arial Narrow" pitchFamily="34" charset="0"/>
                        </a:rPr>
                        <a:t>Development Commissioner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508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latin typeface="Arial Narrow" pitchFamily="34" charset="0"/>
                        </a:rPr>
                        <a:t>Functions of Commissioner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6524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latin typeface="Arial Narrow" pitchFamily="34" charset="0"/>
                        </a:rPr>
                        <a:t>Constitution of Approval Committee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6508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latin typeface="Arial Narrow" pitchFamily="34" charset="0"/>
                        </a:rPr>
                        <a:t>Powers &amp; Functions of Approval Committee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pic>
        <p:nvPicPr>
          <p:cNvPr id="58404" name="Picture 67" descr="vector-abstract-floral-background-2-08-by-dragonart[1]23">
            <a:extLst>
              <a:ext uri="{FF2B5EF4-FFF2-40B4-BE49-F238E27FC236}">
                <a16:creationId xmlns:a16="http://schemas.microsoft.com/office/drawing/2014/main" id="{008B52D9-B303-10CB-0CE3-EAD12C55DD6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86988" y="0"/>
            <a:ext cx="481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405" name="Picture 68" descr="vector-abstract-floral-background-2-08-by-dragonart[1]23">
            <a:extLst>
              <a:ext uri="{FF2B5EF4-FFF2-40B4-BE49-F238E27FC236}">
                <a16:creationId xmlns:a16="http://schemas.microsoft.com/office/drawing/2014/main" id="{1F5B60B2-55D9-CEF7-9010-33703B0BBF1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0"/>
            <a:ext cx="4810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p:sld>
</file>

<file path=ppt/slides/slide8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59394" name="Picture 132" descr="polaroid-background[1]">
            <a:extLst>
              <a:ext uri="{FF2B5EF4-FFF2-40B4-BE49-F238E27FC236}">
                <a16:creationId xmlns:a16="http://schemas.microsoft.com/office/drawing/2014/main" id="{6B808BA3-BF7D-DCC3-70A4-B06FCDBF11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331" name="Rectangle 3">
            <a:extLst>
              <a:ext uri="{FF2B5EF4-FFF2-40B4-BE49-F238E27FC236}">
                <a16:creationId xmlns:a16="http://schemas.microsoft.com/office/drawing/2014/main" id="{3CF9E047-ACFA-1E22-4990-9EE175C2D205}"/>
              </a:ext>
            </a:extLst>
          </p:cNvPr>
          <p:cNvSpPr>
            <a:spLocks noGrp="1" noChangeArrowheads="1"/>
          </p:cNvSpPr>
          <p:nvPr>
            <p:ph type="title"/>
          </p:nvPr>
        </p:nvSpPr>
        <p:spPr/>
        <p:txBody>
          <a:bodyPr/>
          <a:lstStyle/>
          <a:p>
            <a:pPr algn="l" eaLnBrk="1" hangingPunct="1">
              <a:defRPr/>
            </a:pPr>
            <a:r>
              <a:rPr lang="en-US" sz="6000" dirty="0">
                <a:solidFill>
                  <a:srgbClr val="FFFFFF"/>
                </a:solidFill>
                <a:latin typeface="Arial Narrow" pitchFamily="34" charset="0"/>
              </a:rPr>
              <a:t>	</a:t>
            </a:r>
            <a:endParaRPr lang="en-US" sz="4800" dirty="0">
              <a:solidFill>
                <a:srgbClr val="FFFFFF"/>
              </a:solidFill>
              <a:latin typeface="Arial Narrow" pitchFamily="34" charset="0"/>
            </a:endParaRPr>
          </a:p>
        </p:txBody>
      </p:sp>
      <p:graphicFrame>
        <p:nvGraphicFramePr>
          <p:cNvPr id="99463" name="Group 135">
            <a:extLst>
              <a:ext uri="{FF2B5EF4-FFF2-40B4-BE49-F238E27FC236}">
                <a16:creationId xmlns:a16="http://schemas.microsoft.com/office/drawing/2014/main" id="{9C9B691C-9541-2094-6EE3-6E657BADACBF}"/>
              </a:ext>
            </a:extLst>
          </p:cNvPr>
          <p:cNvGraphicFramePr>
            <a:graphicFrameLocks noGrp="1"/>
          </p:cNvGraphicFramePr>
          <p:nvPr>
            <p:ph type="tbl" idx="1"/>
          </p:nvPr>
        </p:nvGraphicFramePr>
        <p:xfrm>
          <a:off x="1981200" y="1"/>
          <a:ext cx="8686800" cy="6858001"/>
        </p:xfrm>
        <a:graphic>
          <a:graphicData uri="http://schemas.openxmlformats.org/drawingml/2006/table">
            <a:tbl>
              <a:tblPr/>
              <a:tblGrid>
                <a:gridCol w="1954213">
                  <a:extLst>
                    <a:ext uri="{9D8B030D-6E8A-4147-A177-3AD203B41FA5}">
                      <a16:colId xmlns:a16="http://schemas.microsoft.com/office/drawing/2014/main" val="20000"/>
                    </a:ext>
                  </a:extLst>
                </a:gridCol>
                <a:gridCol w="6732587">
                  <a:extLst>
                    <a:ext uri="{9D8B030D-6E8A-4147-A177-3AD203B41FA5}">
                      <a16:colId xmlns:a16="http://schemas.microsoft.com/office/drawing/2014/main" val="20001"/>
                    </a:ext>
                  </a:extLst>
                </a:gridCol>
              </a:tblGrid>
              <a:tr h="77764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00"/>
                          </a:solidFill>
                          <a:effectLst/>
                          <a:latin typeface="Arial Narrow" pitchFamily="34" charset="0"/>
                        </a:rPr>
                        <a:t>SECTION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00"/>
                          </a:solidFill>
                          <a:effectLst/>
                          <a:latin typeface="Arial Narrow" pitchFamily="34" charset="0"/>
                        </a:rPr>
                        <a:t>COVERS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9094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15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Setting up of Unit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3298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19</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Single Application Form , Written ,Etc.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1325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22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Investigation ,Inspection ,Search or Seizure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19135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23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Designated Codes to Tri Suites &amp; Notified Offences.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95445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24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Appeal to High Court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99737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25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latin typeface="Arial Narrow" pitchFamily="34" charset="0"/>
                        </a:rPr>
                        <a:t>Offences by Companies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pic>
        <p:nvPicPr>
          <p:cNvPr id="59422" name="Picture 133" descr="vector-abstract-floral-background-2-08-by-dragonart[1]23">
            <a:extLst>
              <a:ext uri="{FF2B5EF4-FFF2-40B4-BE49-F238E27FC236}">
                <a16:creationId xmlns:a16="http://schemas.microsoft.com/office/drawing/2014/main" id="{3FAA04D4-21EA-8BDD-B2C8-5337A8AA64A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86988" y="0"/>
            <a:ext cx="481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423" name="Picture 134" descr="vector-abstract-floral-background-2-08-by-dragonart[1]23">
            <a:extLst>
              <a:ext uri="{FF2B5EF4-FFF2-40B4-BE49-F238E27FC236}">
                <a16:creationId xmlns:a16="http://schemas.microsoft.com/office/drawing/2014/main" id="{DF4DD3C7-608A-9CDC-47A4-819D64CCD34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0"/>
            <a:ext cx="4810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p:sld>
</file>

<file path=ppt/slides/slide8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60418" name="Picture 50" descr="polaroid-background[1]">
            <a:extLst>
              <a:ext uri="{FF2B5EF4-FFF2-40B4-BE49-F238E27FC236}">
                <a16:creationId xmlns:a16="http://schemas.microsoft.com/office/drawing/2014/main" id="{E39AE78E-C748-D391-B27E-13F6C7F0CF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7378" name="Rectangle 2">
            <a:extLst>
              <a:ext uri="{FF2B5EF4-FFF2-40B4-BE49-F238E27FC236}">
                <a16:creationId xmlns:a16="http://schemas.microsoft.com/office/drawing/2014/main" id="{F3FA71D1-F7EC-903D-B94C-8DA377A93AE8}"/>
              </a:ext>
            </a:extLst>
          </p:cNvPr>
          <p:cNvSpPr>
            <a:spLocks noGrp="1" noChangeArrowheads="1"/>
          </p:cNvSpPr>
          <p:nvPr>
            <p:ph type="title"/>
          </p:nvPr>
        </p:nvSpPr>
        <p:spPr>
          <a:xfrm>
            <a:off x="1524000" y="76200"/>
            <a:ext cx="9144000" cy="990600"/>
          </a:xfrm>
        </p:spPr>
        <p:txBody>
          <a:bodyPr>
            <a:normAutofit fontScale="90000"/>
          </a:bodyPr>
          <a:lstStyle/>
          <a:p>
            <a:pPr eaLnBrk="1" hangingPunct="1">
              <a:defRPr/>
            </a:pPr>
            <a:r>
              <a:rPr lang="en-US" sz="4000" b="1" i="1" dirty="0">
                <a:solidFill>
                  <a:srgbClr val="FFFF00"/>
                </a:solidFill>
                <a:effectLst/>
                <a:latin typeface="Arial Narrow" pitchFamily="34" charset="0"/>
              </a:rPr>
              <a:t>SEZ Rules</a:t>
            </a:r>
            <a:br>
              <a:rPr lang="en-US" sz="4000" i="1" dirty="0">
                <a:solidFill>
                  <a:srgbClr val="FFFF00"/>
                </a:solidFill>
                <a:effectLst/>
                <a:latin typeface="Arial Narrow" pitchFamily="34" charset="0"/>
              </a:rPr>
            </a:br>
            <a:r>
              <a:rPr lang="en-US" sz="4000" dirty="0">
                <a:solidFill>
                  <a:schemeClr val="tx1"/>
                </a:solidFill>
                <a:latin typeface="Arial Narrow" pitchFamily="34" charset="0"/>
              </a:rPr>
              <a:t>Important Rules</a:t>
            </a:r>
            <a:r>
              <a:rPr lang="en-US" dirty="0">
                <a:solidFill>
                  <a:srgbClr val="FFFF00"/>
                </a:solidFill>
                <a:latin typeface="Arial Narrow" pitchFamily="34" charset="0"/>
              </a:rPr>
              <a:t> </a:t>
            </a:r>
          </a:p>
        </p:txBody>
      </p:sp>
      <p:graphicFrame>
        <p:nvGraphicFramePr>
          <p:cNvPr id="357425" name="Group 49">
            <a:extLst>
              <a:ext uri="{FF2B5EF4-FFF2-40B4-BE49-F238E27FC236}">
                <a16:creationId xmlns:a16="http://schemas.microsoft.com/office/drawing/2014/main" id="{052318BF-BED2-E29E-92FC-76496AF59C77}"/>
              </a:ext>
            </a:extLst>
          </p:cNvPr>
          <p:cNvGraphicFramePr>
            <a:graphicFrameLocks noGrp="1"/>
          </p:cNvGraphicFramePr>
          <p:nvPr>
            <p:ph type="tbl" idx="1"/>
          </p:nvPr>
        </p:nvGraphicFramePr>
        <p:xfrm>
          <a:off x="1981200" y="1219201"/>
          <a:ext cx="8686800" cy="5638799"/>
        </p:xfrm>
        <a:graphic>
          <a:graphicData uri="http://schemas.openxmlformats.org/drawingml/2006/table">
            <a:tbl>
              <a:tblPr/>
              <a:tblGrid>
                <a:gridCol w="1665288">
                  <a:extLst>
                    <a:ext uri="{9D8B030D-6E8A-4147-A177-3AD203B41FA5}">
                      <a16:colId xmlns:a16="http://schemas.microsoft.com/office/drawing/2014/main" val="20000"/>
                    </a:ext>
                  </a:extLst>
                </a:gridCol>
                <a:gridCol w="7021512">
                  <a:extLst>
                    <a:ext uri="{9D8B030D-6E8A-4147-A177-3AD203B41FA5}">
                      <a16:colId xmlns:a16="http://schemas.microsoft.com/office/drawing/2014/main" val="20001"/>
                    </a:ext>
                  </a:extLst>
                </a:gridCol>
              </a:tblGrid>
              <a:tr h="621267">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00"/>
                          </a:solidFill>
                          <a:effectLst/>
                          <a:latin typeface="Arial Narrow" pitchFamily="34" charset="0"/>
                        </a:rPr>
                        <a:t>Rule 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00"/>
                          </a:solidFill>
                          <a:effectLst/>
                          <a:latin typeface="Arial Narrow" pitchFamily="34" charset="0"/>
                        </a:rPr>
                        <a:t>COVERS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2465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latin typeface="Arial Narrow" pitchFamily="34" charset="0"/>
                        </a:rPr>
                        <a:t>Definitions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21267">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17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Proposal for Approval of Unit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6020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18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Consideration of proposal for Setting up of Unit in a SEZ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19574">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19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Letter of Approval to a Unit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2295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20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Administrative Control of SEZ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2295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22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Terms &amp; Conditions for Availing exemptions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62295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General Conditions of Import &amp; Export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62295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27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latin typeface="Arial Narrow" pitchFamily="34" charset="0"/>
                        </a:rPr>
                        <a:t>Import &amp; Procurement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pic>
        <p:nvPicPr>
          <p:cNvPr id="60452" name="Picture 51" descr="vector-abstract-floral-background-2-08-by-dragonart[1]23">
            <a:extLst>
              <a:ext uri="{FF2B5EF4-FFF2-40B4-BE49-F238E27FC236}">
                <a16:creationId xmlns:a16="http://schemas.microsoft.com/office/drawing/2014/main" id="{CB9400FF-BF1C-C22F-1626-E29816A4F36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86988" y="0"/>
            <a:ext cx="481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53" name="Picture 52" descr="vector-abstract-floral-background-2-08-by-dragonart[1]23">
            <a:extLst>
              <a:ext uri="{FF2B5EF4-FFF2-40B4-BE49-F238E27FC236}">
                <a16:creationId xmlns:a16="http://schemas.microsoft.com/office/drawing/2014/main" id="{6C73CD49-7AAD-8544-300A-9019CE0338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0"/>
            <a:ext cx="4810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p:sld>
</file>

<file path=ppt/slides/slide8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61442" name="Picture 84" descr="polaroid-background[1]">
            <a:extLst>
              <a:ext uri="{FF2B5EF4-FFF2-40B4-BE49-F238E27FC236}">
                <a16:creationId xmlns:a16="http://schemas.microsoft.com/office/drawing/2014/main" id="{980789CA-8DDA-DDA2-C7D0-6FFC26BD7D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35" name="Rectangle 3">
            <a:extLst>
              <a:ext uri="{FF2B5EF4-FFF2-40B4-BE49-F238E27FC236}">
                <a16:creationId xmlns:a16="http://schemas.microsoft.com/office/drawing/2014/main" id="{666409D4-771D-FD04-91EA-6AA4FCB09667}"/>
              </a:ext>
            </a:extLst>
          </p:cNvPr>
          <p:cNvSpPr>
            <a:spLocks noGrp="1" noChangeArrowheads="1"/>
          </p:cNvSpPr>
          <p:nvPr>
            <p:ph type="title"/>
          </p:nvPr>
        </p:nvSpPr>
        <p:spPr/>
        <p:txBody>
          <a:bodyPr/>
          <a:lstStyle/>
          <a:p>
            <a:pPr algn="l" eaLnBrk="1" hangingPunct="1">
              <a:defRPr/>
            </a:pPr>
            <a:r>
              <a:rPr lang="en-US" sz="6000" dirty="0">
                <a:solidFill>
                  <a:srgbClr val="FFFFFF"/>
                </a:solidFill>
                <a:latin typeface="Arial Narrow" pitchFamily="34" charset="0"/>
              </a:rPr>
              <a:t>	</a:t>
            </a:r>
            <a:endParaRPr lang="en-US" sz="4800" dirty="0">
              <a:solidFill>
                <a:srgbClr val="FFFFFF"/>
              </a:solidFill>
              <a:latin typeface="Arial Narrow" pitchFamily="34" charset="0"/>
            </a:endParaRPr>
          </a:p>
        </p:txBody>
      </p:sp>
      <p:graphicFrame>
        <p:nvGraphicFramePr>
          <p:cNvPr id="95315" name="Group 83">
            <a:extLst>
              <a:ext uri="{FF2B5EF4-FFF2-40B4-BE49-F238E27FC236}">
                <a16:creationId xmlns:a16="http://schemas.microsoft.com/office/drawing/2014/main" id="{E7E21C28-136E-ED46-5013-3C05488B60C6}"/>
              </a:ext>
            </a:extLst>
          </p:cNvPr>
          <p:cNvGraphicFramePr>
            <a:graphicFrameLocks noGrp="1"/>
          </p:cNvGraphicFramePr>
          <p:nvPr>
            <p:ph type="tbl" idx="1"/>
          </p:nvPr>
        </p:nvGraphicFramePr>
        <p:xfrm>
          <a:off x="2057400" y="0"/>
          <a:ext cx="8610600" cy="6858002"/>
        </p:xfrm>
        <a:graphic>
          <a:graphicData uri="http://schemas.openxmlformats.org/drawingml/2006/table">
            <a:tbl>
              <a:tblPr/>
              <a:tblGrid>
                <a:gridCol w="2152650">
                  <a:extLst>
                    <a:ext uri="{9D8B030D-6E8A-4147-A177-3AD203B41FA5}">
                      <a16:colId xmlns:a16="http://schemas.microsoft.com/office/drawing/2014/main" val="20000"/>
                    </a:ext>
                  </a:extLst>
                </a:gridCol>
                <a:gridCol w="6457950">
                  <a:extLst>
                    <a:ext uri="{9D8B030D-6E8A-4147-A177-3AD203B41FA5}">
                      <a16:colId xmlns:a16="http://schemas.microsoft.com/office/drawing/2014/main" val="20001"/>
                    </a:ext>
                  </a:extLst>
                </a:gridCol>
              </a:tblGrid>
              <a:tr h="8175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00"/>
                          </a:solidFill>
                          <a:effectLst/>
                          <a:latin typeface="Arial Narrow" pitchFamily="34" charset="0"/>
                        </a:rPr>
                        <a:t>Rule 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00"/>
                          </a:solidFill>
                          <a:effectLst/>
                          <a:latin typeface="Arial Narrow" pitchFamily="34" charset="0"/>
                        </a:rPr>
                        <a:t>COVERS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67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29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Direct Imports into SEZ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683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latin typeface="Arial Narrow" pitchFamily="34" charset="0"/>
                        </a:rPr>
                        <a:t>Procedure for Procurement from DTA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667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outerShdw blurRad="38100" dist="38100" dir="2700000" algn="tl">
                              <a:srgbClr val="C0C0C0"/>
                            </a:outerShdw>
                          </a:effectLst>
                          <a:latin typeface="Arial Narrow" pitchFamily="34" charset="0"/>
                        </a:rPr>
                        <a:t>34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Utilization of Goods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414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35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Correlation of Import Consignment with Corresponding Export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2414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38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Transfer of Ownership &amp; Removal of Goods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762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39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Distraction Of Goods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794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45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latin typeface="Arial Narrow" pitchFamily="34" charset="0"/>
                        </a:rPr>
                        <a:t>Exports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pic>
        <p:nvPicPr>
          <p:cNvPr id="61473" name="Picture 85" descr="vector-abstract-floral-background-2-08-by-dragonart[1]23">
            <a:extLst>
              <a:ext uri="{FF2B5EF4-FFF2-40B4-BE49-F238E27FC236}">
                <a16:creationId xmlns:a16="http://schemas.microsoft.com/office/drawing/2014/main" id="{3B846A24-365C-D3CC-DE78-C50593CC343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86988" y="0"/>
            <a:ext cx="481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4" name="Picture 86" descr="vector-abstract-floral-background-2-08-by-dragonart[1]23">
            <a:extLst>
              <a:ext uri="{FF2B5EF4-FFF2-40B4-BE49-F238E27FC236}">
                <a16:creationId xmlns:a16="http://schemas.microsoft.com/office/drawing/2014/main" id="{2837CF5E-A78D-8A07-6444-0FE5AC00262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0"/>
            <a:ext cx="4810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1316D-D625-8124-45E9-7D9101124D4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11D8A78-28C7-7F47-B58E-827BFF166DC3}"/>
              </a:ext>
            </a:extLst>
          </p:cNvPr>
          <p:cNvSpPr>
            <a:spLocks noGrp="1"/>
          </p:cNvSpPr>
          <p:nvPr>
            <p:ph idx="1"/>
          </p:nvPr>
        </p:nvSpPr>
        <p:spPr/>
        <p:txBody>
          <a:bodyPr/>
          <a:lstStyle/>
          <a:p>
            <a:r>
              <a:rPr lang="en-US" dirty="0"/>
              <a:t>The procurement of goods covered under GST from DTA would be on payment of applicable GST and compensation </a:t>
            </a:r>
            <a:r>
              <a:rPr lang="en-US" dirty="0" err="1"/>
              <a:t>cess</a:t>
            </a:r>
            <a:r>
              <a:rPr lang="en-US" dirty="0"/>
              <a:t>. The refund of GST paid on such supply from DTA to EOU would be available to the supplier subject to such conditions and documentations as specified under GST rules and notifications issued there under.</a:t>
            </a:r>
          </a:p>
          <a:p>
            <a:r>
              <a:rPr lang="en-US" dirty="0"/>
              <a:t>EOU/EHTP/STP/BTP units may import/procure from DTA, with or without payment of duties/taxes as provided at Para 6.01 (d) (ii) and 6.01(d) (iii) above, certain specified goods for creating a central facility. Software EOU/ DTA units may use such facility for export of software</a:t>
            </a:r>
            <a:endParaRPr lang="en-IN" dirty="0"/>
          </a:p>
        </p:txBody>
      </p:sp>
    </p:spTree>
    <p:extLst>
      <p:ext uri="{BB962C8B-B14F-4D97-AF65-F5344CB8AC3E}">
        <p14:creationId xmlns:p14="http://schemas.microsoft.com/office/powerpoint/2010/main" val="2656251321"/>
      </p:ext>
    </p:extLst>
  </p:cSld>
  <p:clrMapOvr>
    <a:overrideClrMapping bg1="lt1" tx1="dk1" bg2="lt2" tx2="dk2" accent1="accent1" accent2="accent2" accent3="accent3" accent4="accent4" accent5="accent5" accent6="accent6" hlink="hlink" folHlink="folHlink"/>
  </p:clrMapOvr>
</p:sld>
</file>

<file path=ppt/slides/slide9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62466" name="Picture 56" descr="polaroid-background[1]">
            <a:extLst>
              <a:ext uri="{FF2B5EF4-FFF2-40B4-BE49-F238E27FC236}">
                <a16:creationId xmlns:a16="http://schemas.microsoft.com/office/drawing/2014/main" id="{6E9F4EED-393D-132B-F9A1-785CE09837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12727" name="Group 55">
            <a:extLst>
              <a:ext uri="{FF2B5EF4-FFF2-40B4-BE49-F238E27FC236}">
                <a16:creationId xmlns:a16="http://schemas.microsoft.com/office/drawing/2014/main" id="{6C5C741E-B0A0-3BCC-DDB4-E4E263BE6D0B}"/>
              </a:ext>
            </a:extLst>
          </p:cNvPr>
          <p:cNvGraphicFramePr>
            <a:graphicFrameLocks noGrp="1"/>
          </p:cNvGraphicFramePr>
          <p:nvPr>
            <p:ph/>
          </p:nvPr>
        </p:nvGraphicFramePr>
        <p:xfrm>
          <a:off x="1981200" y="0"/>
          <a:ext cx="8305800" cy="4038600"/>
        </p:xfrm>
        <a:graphic>
          <a:graphicData uri="http://schemas.openxmlformats.org/drawingml/2006/table">
            <a:tbl>
              <a:tblPr/>
              <a:tblGrid>
                <a:gridCol w="2492375">
                  <a:extLst>
                    <a:ext uri="{9D8B030D-6E8A-4147-A177-3AD203B41FA5}">
                      <a16:colId xmlns:a16="http://schemas.microsoft.com/office/drawing/2014/main" val="20000"/>
                    </a:ext>
                  </a:extLst>
                </a:gridCol>
                <a:gridCol w="5813425">
                  <a:extLst>
                    <a:ext uri="{9D8B030D-6E8A-4147-A177-3AD203B41FA5}">
                      <a16:colId xmlns:a16="http://schemas.microsoft.com/office/drawing/2014/main" val="20001"/>
                    </a:ext>
                  </a:extLst>
                </a:gridCol>
              </a:tblGrid>
              <a:tr h="64689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00"/>
                          </a:solidFill>
                          <a:effectLst/>
                          <a:latin typeface="Arial Narrow" pitchFamily="34" charset="0"/>
                        </a:rPr>
                        <a:t>Rule 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00"/>
                          </a:solidFill>
                          <a:effectLst/>
                          <a:latin typeface="Arial Narrow" pitchFamily="34" charset="0"/>
                        </a:rPr>
                        <a:t>COVERS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9064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46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latin typeface="Arial Narrow" pitchFamily="34" charset="0"/>
                        </a:rPr>
                        <a:t>Procedure for Exports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1877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47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Sale in DTA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90649">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53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latin typeface="Arial Narrow" pitchFamily="34" charset="0"/>
                        </a:rPr>
                        <a:t>Net Foreign Exchange Earnings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9163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a:ln>
                            <a:noFill/>
                          </a:ln>
                          <a:solidFill>
                            <a:srgbClr val="FFFF99"/>
                          </a:solidFill>
                          <a:effectLst>
                            <a:outerShdw blurRad="38100" dist="38100" dir="2700000" algn="tl">
                              <a:srgbClr val="C0C0C0"/>
                            </a:outerShdw>
                          </a:effectLst>
                          <a:latin typeface="Arial Narrow" pitchFamily="34" charset="0"/>
                        </a:rPr>
                        <a:t>55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400" b="1" i="0" u="none" strike="noStrike" cap="none" normalizeH="0" baseline="0" dirty="0">
                          <a:ln>
                            <a:noFill/>
                          </a:ln>
                          <a:solidFill>
                            <a:srgbClr val="FFFF99"/>
                          </a:solidFill>
                          <a:effectLst/>
                          <a:latin typeface="Arial Narrow" pitchFamily="34" charset="0"/>
                        </a:rPr>
                        <a:t>Appeal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pic>
        <p:nvPicPr>
          <p:cNvPr id="62487" name="Picture 57" descr="vector-abstract-floral-background-2-08-by-dragonart[1]23">
            <a:extLst>
              <a:ext uri="{FF2B5EF4-FFF2-40B4-BE49-F238E27FC236}">
                <a16:creationId xmlns:a16="http://schemas.microsoft.com/office/drawing/2014/main" id="{E3FC0B13-A633-0ECB-B345-05C00309362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86988" y="0"/>
            <a:ext cx="48101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88" name="Picture 58" descr="vector-abstract-floral-background-2-08-by-dragonart[1]23">
            <a:extLst>
              <a:ext uri="{FF2B5EF4-FFF2-40B4-BE49-F238E27FC236}">
                <a16:creationId xmlns:a16="http://schemas.microsoft.com/office/drawing/2014/main" id="{A80F307C-7835-C2F3-BBE4-A327BAA38C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0"/>
            <a:ext cx="4810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p:sld>
</file>

<file path=ppt/slides/slide9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EB53F-F9C2-F6E3-A0C3-02EAEC6E0B4D}"/>
              </a:ext>
            </a:extLst>
          </p:cNvPr>
          <p:cNvSpPr>
            <a:spLocks noGrp="1"/>
          </p:cNvSpPr>
          <p:nvPr>
            <p:ph type="title"/>
          </p:nvPr>
        </p:nvSpPr>
        <p:spPr>
          <a:xfrm>
            <a:off x="609600" y="704087"/>
            <a:ext cx="11074400" cy="3385027"/>
          </a:xfrm>
        </p:spPr>
        <p:txBody>
          <a:bodyPr/>
          <a:lstStyle/>
          <a:p>
            <a:pPr algn="ctr"/>
            <a:r>
              <a:rPr lang="en-IN" dirty="0"/>
              <a:t>FREE TRADE WAREHOUSING ZONE</a:t>
            </a:r>
          </a:p>
        </p:txBody>
      </p:sp>
    </p:spTree>
    <p:extLst>
      <p:ext uri="{BB962C8B-B14F-4D97-AF65-F5344CB8AC3E}">
        <p14:creationId xmlns:p14="http://schemas.microsoft.com/office/powerpoint/2010/main" val="113892625"/>
      </p:ext>
    </p:extLst>
  </p:cSld>
  <p:clrMapOvr>
    <a:overrideClrMapping bg1="lt1" tx1="dk1" bg2="lt2" tx2="dk2" accent1="accent1" accent2="accent2" accent3="accent3" accent4="accent4" accent5="accent5" accent6="accent6" hlink="hlink" folHlink="folHlink"/>
  </p:clrMapOvr>
</p:sld>
</file>

<file path=ppt/slides/slide9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3DF96-F388-4EE2-C41B-401482F4C8A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59EDC4C-4088-C165-8D2E-B7472773E51E}"/>
              </a:ext>
            </a:extLst>
          </p:cNvPr>
          <p:cNvSpPr>
            <a:spLocks noGrp="1"/>
          </p:cNvSpPr>
          <p:nvPr>
            <p:ph idx="1"/>
          </p:nvPr>
        </p:nvSpPr>
        <p:spPr/>
        <p:txBody>
          <a:bodyPr>
            <a:normAutofit fontScale="77500" lnSpcReduction="20000"/>
          </a:bodyPr>
          <a:lstStyle/>
          <a:p>
            <a:pPr algn="just">
              <a:lnSpc>
                <a:spcPct val="150000"/>
              </a:lnSpc>
            </a:pPr>
            <a:r>
              <a:rPr lang="en-IN" dirty="0"/>
              <a:t>Free Trade Warehousing Zone scheme is part of SEZ scheme</a:t>
            </a:r>
          </a:p>
          <a:p>
            <a:pPr algn="just">
              <a:lnSpc>
                <a:spcPct val="150000"/>
              </a:lnSpc>
            </a:pPr>
            <a:r>
              <a:rPr lang="en-IN" dirty="0"/>
              <a:t>FTWZ is customs bonded warehouse</a:t>
            </a:r>
          </a:p>
          <a:p>
            <a:pPr algn="just">
              <a:lnSpc>
                <a:spcPct val="150000"/>
              </a:lnSpc>
            </a:pPr>
            <a:r>
              <a:rPr lang="en-IN" dirty="0"/>
              <a:t>They operate on the same lines as SEZ</a:t>
            </a:r>
          </a:p>
          <a:p>
            <a:pPr algn="just">
              <a:lnSpc>
                <a:spcPct val="150000"/>
              </a:lnSpc>
            </a:pPr>
            <a:r>
              <a:rPr lang="en-IN" dirty="0"/>
              <a:t>The focus will be on trading and warehousing</a:t>
            </a:r>
          </a:p>
          <a:p>
            <a:pPr algn="just">
              <a:lnSpc>
                <a:spcPct val="150000"/>
              </a:lnSpc>
            </a:pPr>
            <a:r>
              <a:rPr lang="en-IN" dirty="0"/>
              <a:t>Goods can be imported without payment of customs duty in these zones</a:t>
            </a:r>
          </a:p>
          <a:p>
            <a:pPr algn="just">
              <a:lnSpc>
                <a:spcPct val="150000"/>
              </a:lnSpc>
            </a:pPr>
            <a:r>
              <a:rPr lang="en-IN" dirty="0"/>
              <a:t>They can be either re-exported or supplied within India on payment of normal customs duties</a:t>
            </a:r>
          </a:p>
          <a:p>
            <a:pPr algn="just">
              <a:lnSpc>
                <a:spcPct val="150000"/>
              </a:lnSpc>
            </a:pPr>
            <a:r>
              <a:rPr lang="en-IN" dirty="0"/>
              <a:t>FTWZ can hold goods on behalf of foreign suppliers, foreign buyer, DTA supplier and DTA buyer subject to fulfilment of provisions of rule 18(5) of SEZ rules</a:t>
            </a:r>
          </a:p>
          <a:p>
            <a:pPr algn="just">
              <a:lnSpc>
                <a:spcPct val="150000"/>
              </a:lnSpc>
            </a:pPr>
            <a:r>
              <a:rPr lang="en-US" dirty="0"/>
              <a:t>All transactions in an FTWZ are only in convertible foreign currency</a:t>
            </a:r>
            <a:endParaRPr lang="en-IN" dirty="0"/>
          </a:p>
          <a:p>
            <a:pPr algn="just">
              <a:lnSpc>
                <a:spcPct val="150000"/>
              </a:lnSpc>
            </a:pPr>
            <a:endParaRPr lang="en-IN" dirty="0"/>
          </a:p>
        </p:txBody>
      </p:sp>
    </p:spTree>
    <p:extLst>
      <p:ext uri="{BB962C8B-B14F-4D97-AF65-F5344CB8AC3E}">
        <p14:creationId xmlns:p14="http://schemas.microsoft.com/office/powerpoint/2010/main" val="948423918"/>
      </p:ext>
    </p:extLst>
  </p:cSld>
  <p:clrMapOvr>
    <a:overrideClrMapping bg1="lt1" tx1="dk1" bg2="lt2" tx2="dk2" accent1="accent1" accent2="accent2" accent3="accent3" accent4="accent4" accent5="accent5" accent6="accent6" hlink="hlink" folHlink="folHlink"/>
  </p:clrMapOvr>
</p:sld>
</file>

<file path=ppt/slides/slide9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A7FEC-CC51-8E9B-53E8-99CD12F9C325}"/>
              </a:ext>
            </a:extLst>
          </p:cNvPr>
          <p:cNvSpPr>
            <a:spLocks noGrp="1"/>
          </p:cNvSpPr>
          <p:nvPr>
            <p:ph type="title"/>
          </p:nvPr>
        </p:nvSpPr>
        <p:spPr/>
        <p:txBody>
          <a:bodyPr>
            <a:normAutofit/>
          </a:bodyPr>
          <a:lstStyle/>
          <a:p>
            <a:r>
              <a:rPr lang="en-US" sz="3200" b="1" i="0" dirty="0">
                <a:solidFill>
                  <a:srgbClr val="000000"/>
                </a:solidFill>
                <a:effectLst/>
                <a:latin typeface="Times New Roman" panose="02020603050405020304" pitchFamily="18" charset="0"/>
              </a:rPr>
              <a:t>Section 18(5) in The Special Economic Zones Rules, 2006</a:t>
            </a:r>
            <a:br>
              <a:rPr lang="en-US" sz="3200" b="1" i="0" dirty="0">
                <a:solidFill>
                  <a:srgbClr val="000000"/>
                </a:solidFill>
                <a:effectLst/>
                <a:latin typeface="Times New Roman" panose="02020603050405020304" pitchFamily="18" charset="0"/>
              </a:rPr>
            </a:br>
            <a:endParaRPr lang="en-IN" sz="3200" dirty="0"/>
          </a:p>
        </p:txBody>
      </p:sp>
      <p:sp>
        <p:nvSpPr>
          <p:cNvPr id="3" name="Content Placeholder 2">
            <a:extLst>
              <a:ext uri="{FF2B5EF4-FFF2-40B4-BE49-F238E27FC236}">
                <a16:creationId xmlns:a16="http://schemas.microsoft.com/office/drawing/2014/main" id="{F7F1EE69-53A7-3BEE-E524-DA8EF4115080}"/>
              </a:ext>
            </a:extLst>
          </p:cNvPr>
          <p:cNvSpPr>
            <a:spLocks noGrp="1"/>
          </p:cNvSpPr>
          <p:nvPr>
            <p:ph idx="1"/>
          </p:nvPr>
        </p:nvSpPr>
        <p:spPr/>
        <p:txBody>
          <a:bodyPr>
            <a:normAutofit fontScale="85000" lnSpcReduction="10000"/>
          </a:bodyPr>
          <a:lstStyle/>
          <a:p>
            <a:pPr algn="just">
              <a:lnSpc>
                <a:spcPct val="150000"/>
              </a:lnSpc>
            </a:pPr>
            <a:r>
              <a:rPr lang="en-US" b="0" i="0" dirty="0">
                <a:solidFill>
                  <a:srgbClr val="000000"/>
                </a:solidFill>
                <a:effectLst/>
                <a:latin typeface="Times New Roman" panose="02020603050405020304" pitchFamily="18" charset="0"/>
              </a:rPr>
              <a:t>(5) The Units in Free Trade and Warehousing Zones or units in Free Trade and Warehousing Zone set up in other Special Economic Zone, shall be allowed to hold the goods on account of the foreign supplier for dispatches as per the owner's instructions and shall be allowed for trading with or without labelling, packing or repacking without any processing: Provided that refrigeration for the purpose of storage and assembly of Completely Knocked Down or Semi Knocked Down kits shall also be allowed by the Free Trade and Warehousing units undertaking the said activities: Provided further that these Units may also re-sell or re-invoice or re-export the goods imported by them: Provided also that all transactions by a Unit in Free Trade and Warehousing Zone shall only be in convertible foreign currency.</a:t>
            </a:r>
          </a:p>
          <a:p>
            <a:endParaRPr lang="en-IN" dirty="0"/>
          </a:p>
        </p:txBody>
      </p:sp>
    </p:spTree>
    <p:extLst>
      <p:ext uri="{BB962C8B-B14F-4D97-AF65-F5344CB8AC3E}">
        <p14:creationId xmlns:p14="http://schemas.microsoft.com/office/powerpoint/2010/main" val="2826310371"/>
      </p:ext>
    </p:extLst>
  </p:cSld>
  <p:clrMapOvr>
    <a:overrideClrMapping bg1="lt1" tx1="dk1" bg2="lt2" tx2="dk2" accent1="accent1" accent2="accent2" accent3="accent3" accent4="accent4" accent5="accent5" accent6="accent6" hlink="hlink" folHlink="folHlink"/>
  </p:clrMapOvr>
</p:sld>
</file>

<file path=ppt/slides/slide9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1D547-A23B-A346-1C40-A8B1EA130F1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01A05C6-8AB3-9052-C714-B4AFBF4FB5A0}"/>
              </a:ext>
            </a:extLst>
          </p:cNvPr>
          <p:cNvSpPr>
            <a:spLocks noGrp="1"/>
          </p:cNvSpPr>
          <p:nvPr>
            <p:ph idx="1"/>
          </p:nvPr>
        </p:nvSpPr>
        <p:spPr/>
        <p:txBody>
          <a:bodyPr>
            <a:normAutofit/>
          </a:bodyPr>
          <a:lstStyle/>
          <a:p>
            <a:r>
              <a:rPr lang="en-US" dirty="0"/>
              <a:t>FTWZs are Deemed Foreign Territories / Ports / Warehouse for Storage and Other value added activities under the Customs Law.</a:t>
            </a:r>
          </a:p>
          <a:p>
            <a:r>
              <a:rPr lang="en-US" dirty="0"/>
              <a:t>FTWZ units are allowed to hold inventory on behalf of Foreign Suppliers/ Domestic Buyers.</a:t>
            </a:r>
          </a:p>
          <a:p>
            <a:pPr algn="l">
              <a:buFont typeface="Arial" panose="020B0604020202020204" pitchFamily="34" charset="0"/>
              <a:buChar char="•"/>
            </a:pPr>
            <a:r>
              <a:rPr lang="en-US" b="1" i="0" dirty="0">
                <a:solidFill>
                  <a:srgbClr val="FF7C00"/>
                </a:solidFill>
                <a:effectLst/>
                <a:latin typeface="Roboto" panose="02000000000000000000" pitchFamily="2" charset="0"/>
              </a:rPr>
              <a:t>What is the governing Act and Rule for FTWZ?</a:t>
            </a:r>
            <a:endParaRPr lang="en-US" b="0" i="0" dirty="0">
              <a:solidFill>
                <a:srgbClr val="000000"/>
              </a:solidFill>
              <a:effectLst/>
              <a:latin typeface="Roboto" panose="02000000000000000000" pitchFamily="2" charset="0"/>
            </a:endParaRPr>
          </a:p>
          <a:p>
            <a:r>
              <a:rPr lang="en-US" dirty="0"/>
              <a:t>.</a:t>
            </a:r>
            <a:r>
              <a:rPr lang="en-US" b="1" dirty="0"/>
              <a:t> The Special Economic Zones Act, 2005 and the Special Economic Zones Rules, 2006 are the legal framework for FTWZ</a:t>
            </a:r>
            <a:endParaRPr lang="en-US" dirty="0"/>
          </a:p>
          <a:p>
            <a:r>
              <a:rPr lang="en-US" dirty="0"/>
              <a:t> Instructions are also issued by the Ministry of Commerce &amp; Industries from time to time to clarify various operational aspects of FTWZ.</a:t>
            </a:r>
          </a:p>
          <a:p>
            <a:endParaRPr lang="en-IN" dirty="0"/>
          </a:p>
        </p:txBody>
      </p:sp>
    </p:spTree>
    <p:extLst>
      <p:ext uri="{BB962C8B-B14F-4D97-AF65-F5344CB8AC3E}">
        <p14:creationId xmlns:p14="http://schemas.microsoft.com/office/powerpoint/2010/main" val="2723487827"/>
      </p:ext>
    </p:extLst>
  </p:cSld>
  <p:clrMapOvr>
    <a:overrideClrMapping bg1="lt1" tx1="dk1" bg2="lt2" tx2="dk2" accent1="accent1" accent2="accent2" accent3="accent3" accent4="accent4" accent5="accent5" accent6="accent6" hlink="hlink" folHlink="folHlink"/>
  </p:clrMapOvr>
</p:sld>
</file>

<file path=ppt/slides/slide9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DAE71-FC8F-9D2D-E11A-1A30454287E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362B4E8-2CE4-6C4F-2312-D7A9683995E1}"/>
              </a:ext>
            </a:extLst>
          </p:cNvPr>
          <p:cNvSpPr>
            <a:spLocks noGrp="1"/>
          </p:cNvSpPr>
          <p:nvPr>
            <p:ph idx="1"/>
          </p:nvPr>
        </p:nvSpPr>
        <p:spPr/>
        <p:txBody>
          <a:bodyPr/>
          <a:lstStyle/>
          <a:p>
            <a:pPr algn="l">
              <a:buFont typeface="Arial" panose="020B0604020202020204" pitchFamily="34" charset="0"/>
              <a:buChar char="•"/>
            </a:pPr>
            <a:r>
              <a:rPr lang="en-US" b="1" i="0" dirty="0">
                <a:solidFill>
                  <a:srgbClr val="FF7C00"/>
                </a:solidFill>
                <a:effectLst/>
                <a:latin typeface="Roboto" panose="02000000000000000000" pitchFamily="2" charset="0"/>
              </a:rPr>
              <a:t>What are the activities allowed inside the FTWZ?</a:t>
            </a:r>
            <a:endParaRPr lang="en-US" b="0" i="0" dirty="0">
              <a:solidFill>
                <a:srgbClr val="000000"/>
              </a:solidFill>
              <a:effectLst/>
              <a:latin typeface="Roboto" panose="02000000000000000000" pitchFamily="2" charset="0"/>
            </a:endParaRPr>
          </a:p>
          <a:p>
            <a:pPr marL="742950" lvl="1" indent="-285750" algn="l">
              <a:buFont typeface="Arial" panose="020B0604020202020204" pitchFamily="34" charset="0"/>
              <a:buChar char="•"/>
            </a:pPr>
            <a:r>
              <a:rPr lang="en-US" b="0" i="0" dirty="0">
                <a:solidFill>
                  <a:srgbClr val="000000"/>
                </a:solidFill>
                <a:effectLst/>
                <a:latin typeface="Roboto" panose="02000000000000000000" pitchFamily="2" charset="0"/>
              </a:rPr>
              <a:t>Warehousing of goods on behalf of foreign or domestic clients</a:t>
            </a:r>
          </a:p>
          <a:p>
            <a:pPr marL="742950" lvl="1" indent="-285750" algn="l">
              <a:buFont typeface="Arial" panose="020B0604020202020204" pitchFamily="34" charset="0"/>
              <a:buChar char="•"/>
            </a:pPr>
            <a:r>
              <a:rPr lang="en-US" b="0" i="0" dirty="0">
                <a:solidFill>
                  <a:srgbClr val="000000"/>
                </a:solidFill>
                <a:effectLst/>
                <a:latin typeface="Roboto" panose="02000000000000000000" pitchFamily="2" charset="0"/>
              </a:rPr>
              <a:t>Trading with or without labelling</a:t>
            </a:r>
          </a:p>
          <a:p>
            <a:pPr marL="742950" lvl="1" indent="-285750" algn="l">
              <a:buFont typeface="Arial" panose="020B0604020202020204" pitchFamily="34" charset="0"/>
              <a:buChar char="•"/>
            </a:pPr>
            <a:r>
              <a:rPr lang="en-US" b="0" i="0" dirty="0">
                <a:solidFill>
                  <a:srgbClr val="000000"/>
                </a:solidFill>
                <a:effectLst/>
                <a:latin typeface="Roboto" panose="02000000000000000000" pitchFamily="2" charset="0"/>
              </a:rPr>
              <a:t>Packaging and repacking</a:t>
            </a:r>
          </a:p>
          <a:p>
            <a:pPr marL="742950" lvl="1" indent="-285750" algn="l">
              <a:buFont typeface="Arial" panose="020B0604020202020204" pitchFamily="34" charset="0"/>
              <a:buChar char="•"/>
            </a:pPr>
            <a:r>
              <a:rPr lang="en-US" b="0" i="0" dirty="0">
                <a:solidFill>
                  <a:srgbClr val="000000"/>
                </a:solidFill>
                <a:effectLst/>
                <a:latin typeface="Roboto" panose="02000000000000000000" pitchFamily="2" charset="0"/>
              </a:rPr>
              <a:t>Re-sale, re-invoice, or re-export of goods</a:t>
            </a:r>
          </a:p>
          <a:p>
            <a:pPr marL="742950" lvl="1" indent="-285750" algn="l">
              <a:buFont typeface="Arial" panose="020B0604020202020204" pitchFamily="34" charset="0"/>
              <a:buChar char="•"/>
            </a:pPr>
            <a:r>
              <a:rPr lang="en-US" b="0" i="0" dirty="0">
                <a:solidFill>
                  <a:srgbClr val="000000"/>
                </a:solidFill>
                <a:effectLst/>
                <a:latin typeface="Roboto" panose="02000000000000000000" pitchFamily="2" charset="0"/>
              </a:rPr>
              <a:t>Assembly of complete and semi-knockdown goods</a:t>
            </a:r>
          </a:p>
          <a:p>
            <a:pPr marL="742950" lvl="1" indent="-285750" algn="l">
              <a:buFont typeface="Arial" panose="020B0604020202020204" pitchFamily="34" charset="0"/>
              <a:buChar char="•"/>
            </a:pPr>
            <a:r>
              <a:rPr lang="en-US" b="0" i="0" dirty="0">
                <a:solidFill>
                  <a:srgbClr val="000000"/>
                </a:solidFill>
                <a:effectLst/>
                <a:latin typeface="Roboto" panose="02000000000000000000" pitchFamily="2" charset="0"/>
              </a:rPr>
              <a:t>Kitting and various value optimization services on the goods/cargo</a:t>
            </a:r>
          </a:p>
          <a:p>
            <a:pPr marL="0" indent="0">
              <a:buNone/>
            </a:pPr>
            <a:endParaRPr lang="en-IN" dirty="0"/>
          </a:p>
        </p:txBody>
      </p:sp>
    </p:spTree>
    <p:extLst>
      <p:ext uri="{BB962C8B-B14F-4D97-AF65-F5344CB8AC3E}">
        <p14:creationId xmlns:p14="http://schemas.microsoft.com/office/powerpoint/2010/main" val="3445687783"/>
      </p:ext>
    </p:extLst>
  </p:cSld>
  <p:clrMapOvr>
    <a:overrideClrMapping bg1="lt1" tx1="dk1" bg2="lt2" tx2="dk2" accent1="accent1" accent2="accent2" accent3="accent3" accent4="accent4" accent5="accent5" accent6="accent6" hlink="hlink" folHlink="folHlink"/>
  </p:clrMapOvr>
</p:sld>
</file>

<file path=ppt/slides/slide9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9C139-89DA-716C-9B8A-18999133FBC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3C9651E-0DFE-0C8D-13E5-806FAD53E520}"/>
              </a:ext>
            </a:extLst>
          </p:cNvPr>
          <p:cNvSpPr>
            <a:spLocks noGrp="1"/>
          </p:cNvSpPr>
          <p:nvPr>
            <p:ph idx="1"/>
          </p:nvPr>
        </p:nvSpPr>
        <p:spPr/>
        <p:txBody>
          <a:bodyPr>
            <a:normAutofit/>
          </a:bodyPr>
          <a:lstStyle/>
          <a:p>
            <a:pPr algn="just">
              <a:lnSpc>
                <a:spcPct val="150000"/>
              </a:lnSpc>
              <a:buFont typeface="Arial" panose="020B0604020202020204" pitchFamily="34" charset="0"/>
              <a:buChar char="•"/>
            </a:pPr>
            <a:r>
              <a:rPr lang="en-US" b="1" i="0" dirty="0">
                <a:solidFill>
                  <a:srgbClr val="FF7C00"/>
                </a:solidFill>
                <a:effectLst/>
                <a:latin typeface="Roboto" panose="02000000000000000000" pitchFamily="2" charset="0"/>
              </a:rPr>
              <a:t>What is the nature of authorized operations in the FTWZ?</a:t>
            </a:r>
            <a:endParaRPr lang="en-US" b="0" i="0" dirty="0">
              <a:solidFill>
                <a:srgbClr val="000000"/>
              </a:solidFill>
              <a:effectLst/>
              <a:latin typeface="Roboto" panose="02000000000000000000" pitchFamily="2" charset="0"/>
            </a:endParaRPr>
          </a:p>
          <a:p>
            <a:pPr algn="just">
              <a:lnSpc>
                <a:spcPct val="150000"/>
              </a:lnSpc>
            </a:pPr>
            <a:r>
              <a:rPr lang="en-US" b="0" i="0" dirty="0">
                <a:solidFill>
                  <a:srgbClr val="000000"/>
                </a:solidFill>
                <a:effectLst/>
                <a:latin typeface="Roboto" panose="02000000000000000000" pitchFamily="2" charset="0"/>
              </a:rPr>
              <a:t>In an FTWZ, the </a:t>
            </a:r>
            <a:r>
              <a:rPr lang="en-US" b="0" i="0" dirty="0" err="1">
                <a:solidFill>
                  <a:srgbClr val="000000"/>
                </a:solidFill>
                <a:effectLst/>
                <a:latin typeface="Roboto" panose="02000000000000000000" pitchFamily="2" charset="0"/>
              </a:rPr>
              <a:t>authorised</a:t>
            </a:r>
            <a:r>
              <a:rPr lang="en-US" b="0" i="0" dirty="0">
                <a:solidFill>
                  <a:srgbClr val="000000"/>
                </a:solidFill>
                <a:effectLst/>
                <a:latin typeface="Roboto" panose="02000000000000000000" pitchFamily="2" charset="0"/>
              </a:rPr>
              <a:t> operations comprise of trading, warehousing, packing, labelling, lashing, shrink wrapping, strapping, palletization, bottling, clubbing, consolidation, quality checking, testing, kitting, combination packing etc. as may be </a:t>
            </a:r>
            <a:r>
              <a:rPr lang="en-US" b="0" i="0" dirty="0" err="1">
                <a:solidFill>
                  <a:srgbClr val="000000"/>
                </a:solidFill>
                <a:effectLst/>
                <a:latin typeface="Roboto" panose="02000000000000000000" pitchFamily="2" charset="0"/>
              </a:rPr>
              <a:t>authorised</a:t>
            </a:r>
            <a:r>
              <a:rPr lang="en-US" b="0" i="0" dirty="0">
                <a:solidFill>
                  <a:srgbClr val="000000"/>
                </a:solidFill>
                <a:effectLst/>
                <a:latin typeface="Roboto" panose="02000000000000000000" pitchFamily="2" charset="0"/>
              </a:rPr>
              <a:t> by the Unit Approval Committee in Letter of Approval.</a:t>
            </a:r>
          </a:p>
          <a:p>
            <a:pPr algn="just">
              <a:lnSpc>
                <a:spcPct val="150000"/>
              </a:lnSpc>
            </a:pPr>
            <a:endParaRPr lang="en-IN" dirty="0"/>
          </a:p>
        </p:txBody>
      </p:sp>
    </p:spTree>
    <p:extLst>
      <p:ext uri="{BB962C8B-B14F-4D97-AF65-F5344CB8AC3E}">
        <p14:creationId xmlns:p14="http://schemas.microsoft.com/office/powerpoint/2010/main" val="4036669953"/>
      </p:ext>
    </p:extLst>
  </p:cSld>
  <p:clrMapOvr>
    <a:overrideClrMapping bg1="lt1" tx1="dk1" bg2="lt2" tx2="dk2" accent1="accent1" accent2="accent2" accent3="accent3" accent4="accent4" accent5="accent5" accent6="accent6" hlink="hlink" folHlink="folHlink"/>
  </p:clrMapOvr>
</p:sld>
</file>

<file path=ppt/slides/slide9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56ACE-5580-8272-39EA-6FEBF6EC5AA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5299DBE-9368-A6F3-8F7D-FBB9E2DFFA21}"/>
              </a:ext>
            </a:extLst>
          </p:cNvPr>
          <p:cNvSpPr>
            <a:spLocks noGrp="1"/>
          </p:cNvSpPr>
          <p:nvPr>
            <p:ph idx="1"/>
          </p:nvPr>
        </p:nvSpPr>
        <p:spPr/>
        <p:txBody>
          <a:bodyPr/>
          <a:lstStyle/>
          <a:p>
            <a:pPr algn="just">
              <a:lnSpc>
                <a:spcPct val="150000"/>
              </a:lnSpc>
              <a:buFont typeface="Arial" panose="020B0604020202020204" pitchFamily="34" charset="0"/>
              <a:buChar char="•"/>
            </a:pPr>
            <a:r>
              <a:rPr lang="en-US" b="1" i="0" dirty="0">
                <a:solidFill>
                  <a:srgbClr val="FF7C00"/>
                </a:solidFill>
                <a:effectLst/>
                <a:latin typeface="Roboto" panose="02000000000000000000" pitchFamily="2" charset="0"/>
              </a:rPr>
              <a:t>What is a Letter of Approval (LOA)?</a:t>
            </a:r>
            <a:endParaRPr lang="en-US" b="0" i="0" dirty="0">
              <a:solidFill>
                <a:srgbClr val="000000"/>
              </a:solidFill>
              <a:effectLst/>
              <a:latin typeface="Roboto" panose="02000000000000000000" pitchFamily="2" charset="0"/>
            </a:endParaRPr>
          </a:p>
          <a:p>
            <a:pPr algn="just">
              <a:lnSpc>
                <a:spcPct val="150000"/>
              </a:lnSpc>
            </a:pPr>
            <a:r>
              <a:rPr lang="en-US" b="0" i="0" dirty="0">
                <a:solidFill>
                  <a:srgbClr val="000000"/>
                </a:solidFill>
                <a:effectLst/>
                <a:latin typeface="Roboto" panose="02000000000000000000" pitchFamily="2" charset="0"/>
              </a:rPr>
              <a:t>A Letter of Approval is the permission granted by the Unit Approval Committee to an entrepreneur to set up a unit in the FTWZ to carry on authorized operations. </a:t>
            </a:r>
          </a:p>
          <a:p>
            <a:pPr algn="just">
              <a:lnSpc>
                <a:spcPct val="150000"/>
              </a:lnSpc>
            </a:pPr>
            <a:r>
              <a:rPr lang="en-US" b="0" i="0" dirty="0">
                <a:solidFill>
                  <a:srgbClr val="000000"/>
                </a:solidFill>
                <a:effectLst/>
                <a:latin typeface="Roboto" panose="02000000000000000000" pitchFamily="2" charset="0"/>
              </a:rPr>
              <a:t>LOA is valid for five years from the date of commencement of the activity. It is extendable for a further five years at a time.</a:t>
            </a:r>
          </a:p>
          <a:p>
            <a:pPr algn="just">
              <a:lnSpc>
                <a:spcPct val="150000"/>
              </a:lnSpc>
            </a:pPr>
            <a:endParaRPr lang="en-IN" dirty="0"/>
          </a:p>
        </p:txBody>
      </p:sp>
    </p:spTree>
    <p:extLst>
      <p:ext uri="{BB962C8B-B14F-4D97-AF65-F5344CB8AC3E}">
        <p14:creationId xmlns:p14="http://schemas.microsoft.com/office/powerpoint/2010/main" val="2409392946"/>
      </p:ext>
    </p:extLst>
  </p:cSld>
  <p:clrMapOvr>
    <a:overrideClrMapping bg1="lt1" tx1="dk1" bg2="lt2" tx2="dk2" accent1="accent1" accent2="accent2" accent3="accent3" accent4="accent4" accent5="accent5" accent6="accent6" hlink="hlink" folHlink="folHlink"/>
  </p:clrMapOvr>
</p:sld>
</file>

<file path=ppt/slides/slide9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998AB-F038-94CD-0F17-FE7B0F98D78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E269662-A3BC-91E0-F904-C3539F6D6F32}"/>
              </a:ext>
            </a:extLst>
          </p:cNvPr>
          <p:cNvSpPr>
            <a:spLocks noGrp="1"/>
          </p:cNvSpPr>
          <p:nvPr>
            <p:ph idx="1"/>
          </p:nvPr>
        </p:nvSpPr>
        <p:spPr/>
        <p:txBody>
          <a:bodyPr/>
          <a:lstStyle/>
          <a:p>
            <a:pPr algn="l">
              <a:lnSpc>
                <a:spcPct val="150000"/>
              </a:lnSpc>
              <a:buFont typeface="Arial" panose="020B0604020202020204" pitchFamily="34" charset="0"/>
              <a:buChar char="•"/>
            </a:pPr>
            <a:r>
              <a:rPr lang="en-US" b="1" i="0" dirty="0">
                <a:solidFill>
                  <a:srgbClr val="FF7C00"/>
                </a:solidFill>
                <a:effectLst/>
                <a:latin typeface="Roboto" panose="02000000000000000000" pitchFamily="2" charset="0"/>
              </a:rPr>
              <a:t>Who can become a Unit the in FTWZ?</a:t>
            </a:r>
            <a:endParaRPr lang="en-US" b="0" i="0" dirty="0">
              <a:solidFill>
                <a:srgbClr val="000000"/>
              </a:solidFill>
              <a:effectLst/>
              <a:latin typeface="Roboto" panose="02000000000000000000" pitchFamily="2" charset="0"/>
            </a:endParaRPr>
          </a:p>
          <a:p>
            <a:pPr algn="l">
              <a:lnSpc>
                <a:spcPct val="150000"/>
              </a:lnSpc>
            </a:pPr>
            <a:r>
              <a:rPr lang="en-US" b="0" i="0" dirty="0">
                <a:solidFill>
                  <a:srgbClr val="000000"/>
                </a:solidFill>
                <a:effectLst/>
                <a:latin typeface="Roboto" panose="02000000000000000000" pitchFamily="2" charset="0"/>
              </a:rPr>
              <a:t>Any Indian entity who are Trader, Importers / Exporters, 3PLs, CHAs, Freight Forwarders, Shipping Lines, Manufacturers etc., can become Units in the FTWZ. </a:t>
            </a:r>
          </a:p>
          <a:p>
            <a:pPr algn="l">
              <a:lnSpc>
                <a:spcPct val="150000"/>
              </a:lnSpc>
            </a:pPr>
            <a:r>
              <a:rPr lang="en-US" b="0" i="0" dirty="0">
                <a:solidFill>
                  <a:srgbClr val="000000"/>
                </a:solidFill>
                <a:effectLst/>
                <a:latin typeface="Roboto" panose="02000000000000000000" pitchFamily="2" charset="0"/>
              </a:rPr>
              <a:t>The Units are required to execute a bond-cum-legal undertaking for import and warehousing of goods inside the FTWZ.</a:t>
            </a:r>
          </a:p>
          <a:p>
            <a:pPr>
              <a:lnSpc>
                <a:spcPct val="150000"/>
              </a:lnSpc>
            </a:pPr>
            <a:endParaRPr lang="en-IN" dirty="0"/>
          </a:p>
        </p:txBody>
      </p:sp>
    </p:spTree>
    <p:extLst>
      <p:ext uri="{BB962C8B-B14F-4D97-AF65-F5344CB8AC3E}">
        <p14:creationId xmlns:p14="http://schemas.microsoft.com/office/powerpoint/2010/main" val="986504796"/>
      </p:ext>
    </p:extLst>
  </p:cSld>
  <p:clrMapOvr>
    <a:overrideClrMapping bg1="lt1" tx1="dk1" bg2="lt2" tx2="dk2" accent1="accent1" accent2="accent2" accent3="accent3" accent4="accent4" accent5="accent5" accent6="accent6" hlink="hlink" folHlink="folHlink"/>
  </p:clrMapOvr>
</p:sld>
</file>

<file path=ppt/slides/slide99.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37FCD-F9D7-F9DE-C94D-A460D8BCF45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AB5B673-625B-9AE1-F087-24D7708EF989}"/>
              </a:ext>
            </a:extLst>
          </p:cNvPr>
          <p:cNvSpPr>
            <a:spLocks noGrp="1"/>
          </p:cNvSpPr>
          <p:nvPr>
            <p:ph idx="1"/>
          </p:nvPr>
        </p:nvSpPr>
        <p:spPr/>
        <p:txBody>
          <a:bodyPr>
            <a:normAutofit/>
          </a:bodyPr>
          <a:lstStyle/>
          <a:p>
            <a:pPr algn="just">
              <a:lnSpc>
                <a:spcPct val="150000"/>
              </a:lnSpc>
              <a:buFont typeface="Arial" panose="020B0604020202020204" pitchFamily="34" charset="0"/>
              <a:buChar char="•"/>
            </a:pPr>
            <a:r>
              <a:rPr lang="en-US" b="1" i="0" dirty="0">
                <a:solidFill>
                  <a:srgbClr val="FF7C00"/>
                </a:solidFill>
                <a:effectLst/>
                <a:latin typeface="Roboto" panose="02000000000000000000" pitchFamily="2" charset="0"/>
              </a:rPr>
              <a:t>What kind of export benefit is available in FTWZ?</a:t>
            </a:r>
            <a:endParaRPr lang="en-US" b="0" i="0" dirty="0">
              <a:solidFill>
                <a:srgbClr val="000000"/>
              </a:solidFill>
              <a:effectLst/>
              <a:latin typeface="Roboto" panose="02000000000000000000" pitchFamily="2" charset="0"/>
            </a:endParaRPr>
          </a:p>
          <a:p>
            <a:pPr algn="just">
              <a:lnSpc>
                <a:spcPct val="150000"/>
              </a:lnSpc>
            </a:pPr>
            <a:r>
              <a:rPr lang="en-US" b="0" i="0" dirty="0">
                <a:solidFill>
                  <a:srgbClr val="000000"/>
                </a:solidFill>
                <a:effectLst/>
                <a:latin typeface="Roboto" panose="02000000000000000000" pitchFamily="2" charset="0"/>
              </a:rPr>
              <a:t>Export entitlement is available for supply of goods from Domestic Tariff Area (DTA) to FTWZ for </a:t>
            </a:r>
            <a:r>
              <a:rPr lang="en-US" b="0" i="0" dirty="0" err="1">
                <a:solidFill>
                  <a:srgbClr val="000000"/>
                </a:solidFill>
                <a:effectLst/>
                <a:latin typeface="Roboto" panose="02000000000000000000" pitchFamily="2" charset="0"/>
              </a:rPr>
              <a:t>authorised</a:t>
            </a:r>
            <a:r>
              <a:rPr lang="en-US" b="0" i="0" dirty="0">
                <a:solidFill>
                  <a:srgbClr val="000000"/>
                </a:solidFill>
                <a:effectLst/>
                <a:latin typeface="Roboto" panose="02000000000000000000" pitchFamily="2" charset="0"/>
              </a:rPr>
              <a:t> operations. The Unit or Developer can claim drawback in respect of goods procured from DTA.</a:t>
            </a:r>
          </a:p>
          <a:p>
            <a:pPr algn="just">
              <a:lnSpc>
                <a:spcPct val="150000"/>
              </a:lnSpc>
            </a:pPr>
            <a:r>
              <a:rPr lang="en-US" b="0" i="0" dirty="0">
                <a:solidFill>
                  <a:srgbClr val="000000"/>
                </a:solidFill>
                <a:effectLst/>
                <a:latin typeface="Roboto" panose="02000000000000000000" pitchFamily="2" charset="0"/>
              </a:rPr>
              <a:t> Alternatively, the same can be claimed by the DTA supplier on the basis of a disclaimer from the Unit or Developer.</a:t>
            </a:r>
          </a:p>
          <a:p>
            <a:pPr algn="just">
              <a:lnSpc>
                <a:spcPct val="150000"/>
              </a:lnSpc>
            </a:pPr>
            <a:endParaRPr lang="en-IN" dirty="0"/>
          </a:p>
        </p:txBody>
      </p:sp>
    </p:spTree>
    <p:extLst>
      <p:ext uri="{BB962C8B-B14F-4D97-AF65-F5344CB8AC3E}">
        <p14:creationId xmlns:p14="http://schemas.microsoft.com/office/powerpoint/2010/main" val="2700005272"/>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0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0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0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0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0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0.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6.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7.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8.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9.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2</TotalTime>
  <Words>9190</Words>
  <Application>Microsoft Office PowerPoint</Application>
  <PresentationFormat>Widescreen</PresentationFormat>
  <Paragraphs>583</Paragraphs>
  <Slides>104</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104</vt:i4>
      </vt:variant>
    </vt:vector>
  </HeadingPairs>
  <TitlesOfParts>
    <vt:vector size="122" baseType="lpstr">
      <vt:lpstr>Arial</vt:lpstr>
      <vt:lpstr>Arial Narrow</vt:lpstr>
      <vt:lpstr>Bookman Old Style</vt:lpstr>
      <vt:lpstr>Calibri</vt:lpstr>
      <vt:lpstr>Constantia</vt:lpstr>
      <vt:lpstr>Gilroy</vt:lpstr>
      <vt:lpstr>inherit</vt:lpstr>
      <vt:lpstr>Karla</vt:lpstr>
      <vt:lpstr>Montserrat</vt:lpstr>
      <vt:lpstr>open sans</vt:lpstr>
      <vt:lpstr>open sans</vt:lpstr>
      <vt:lpstr>Poppins</vt:lpstr>
      <vt:lpstr>raleway</vt:lpstr>
      <vt:lpstr>Roboto</vt:lpstr>
      <vt:lpstr>Times New Roman</vt:lpstr>
      <vt:lpstr>Wingdings</vt:lpstr>
      <vt:lpstr>Wingdings 2</vt:lpstr>
      <vt:lpstr>Flow</vt:lpstr>
      <vt:lpstr>CCIT</vt:lpstr>
      <vt:lpstr>Topics to be covered on Sunday 09.12.23 – Session 2</vt:lpstr>
      <vt:lpstr>EOU/EHTP/STP/BTP</vt:lpstr>
      <vt:lpstr>6.00 Introduction and Objective</vt:lpstr>
      <vt:lpstr>PowerPoint Presentation</vt:lpstr>
      <vt:lpstr>PowerPoint Presentation</vt:lpstr>
      <vt:lpstr>PowerPoint Presentation</vt:lpstr>
      <vt:lpstr>PowerPoint Presentation</vt:lpstr>
      <vt:lpstr>PowerPoint Presentation</vt:lpstr>
      <vt:lpstr>PowerPoint Presentation</vt:lpstr>
      <vt:lpstr>6.05 Applications &amp; Approvals/Letter of Permission / Letter of Intent and Legal Undertaking</vt:lpstr>
      <vt:lpstr>PowerPoint Presentation</vt:lpstr>
      <vt:lpstr>PowerPoint Presentation</vt:lpstr>
      <vt:lpstr>6.06 Investment Criteria</vt:lpstr>
      <vt:lpstr>6.08 DTA Sale of Finished Products / Rejects / Waste/ Scrap / Remnants and By-products</vt:lpstr>
      <vt:lpstr>PowerPoint Presentation</vt:lpstr>
      <vt:lpstr>PowerPoint Presentation</vt:lpstr>
      <vt:lpstr>6.09 Other Supplies </vt:lpstr>
      <vt:lpstr>PowerPoint Presentation</vt:lpstr>
      <vt:lpstr>PowerPoint Presentation</vt:lpstr>
      <vt:lpstr>PowerPoint Presentation</vt:lpstr>
      <vt:lpstr>6.18 Exit from Scheme</vt:lpstr>
      <vt:lpstr>PowerPoint Presentation</vt:lpstr>
      <vt:lpstr>PowerPoint Presentation</vt:lpstr>
      <vt:lpstr>: What are the conditions including export criteria to be met for EOUs?</vt:lpstr>
      <vt:lpstr>PowerPoint Presentation</vt:lpstr>
      <vt:lpstr>PowerPoint Presentation</vt:lpstr>
      <vt:lpstr>MANUFACTURING UNDER BONDED WAREHOUSE </vt:lpstr>
      <vt:lpstr>Customs bonded warehouse -General</vt:lpstr>
      <vt:lpstr>PowerPoint Presentation</vt:lpstr>
      <vt:lpstr>PowerPoint Presentation</vt:lpstr>
      <vt:lpstr> Process</vt:lpstr>
      <vt:lpstr>PowerPoint Presentation</vt:lpstr>
      <vt:lpstr>PowerPoint Presentation</vt:lpstr>
      <vt:lpstr>Manufacturing in Bonded warehouse</vt:lpstr>
      <vt:lpstr>PowerPoint Presentation</vt:lpstr>
      <vt:lpstr>The salient features of the program are</vt:lpstr>
      <vt:lpstr>PowerPoint Presentation</vt:lpstr>
      <vt:lpstr>PowerPoint Presentation</vt:lpstr>
      <vt:lpstr>PowerPoint Presentation</vt:lpstr>
      <vt:lpstr>MOOWR: Highlights</vt:lpstr>
      <vt:lpstr> Types of Beneficiaries</vt:lpstr>
      <vt:lpstr>Steps to Start Manufacturing </vt:lpstr>
      <vt:lpstr>PowerPoint Presentation</vt:lpstr>
      <vt:lpstr>PowerPoint Presentation</vt:lpstr>
      <vt:lpstr>Steps for Clearance of Warehoused Goods </vt:lpstr>
      <vt:lpstr>Follow Simple Steps to Transport Warehoused Goods </vt:lpstr>
      <vt:lpstr> Requirements for Record keeping</vt:lpstr>
      <vt:lpstr>PowerPoint Presentation</vt:lpstr>
      <vt:lpstr>Conclusion</vt:lpstr>
      <vt:lpstr>PowerPoint Presentation</vt:lpstr>
      <vt:lpstr>SPECIAL ECONOMIC ZONES INCLUDING FTWZ </vt:lpstr>
      <vt:lpstr>PowerPoint Presentation</vt:lpstr>
      <vt:lpstr>SEZ Laws</vt:lpstr>
      <vt:lpstr>PowerPoint Presentation</vt:lpstr>
      <vt:lpstr>PowerPoint Presentation</vt:lpstr>
      <vt:lpstr>PowerPoint Presentation</vt:lpstr>
      <vt:lpstr>PowerPoint Presentation</vt:lpstr>
      <vt:lpstr>PowerPoint Presentation</vt:lpstr>
      <vt:lpstr>What are the salient features of SEZ scheme</vt:lpstr>
      <vt:lpstr>PowerPoint Presentation</vt:lpstr>
      <vt:lpstr>What are the guidelines for setting up of SEZs</vt:lpstr>
      <vt:lpstr>The chief objectives of the SEZ Act are:</vt:lpstr>
      <vt:lpstr>SEZs Facilities &amp; Incentives </vt:lpstr>
      <vt:lpstr>GST Laws on SEZ </vt:lpstr>
      <vt:lpstr>Complete procedure of SEZ</vt:lpstr>
      <vt:lpstr>Procedure for Establishment of a Unit </vt:lpstr>
      <vt:lpstr>PowerPoint Presentation</vt:lpstr>
      <vt:lpstr>PowerPoint Presentation</vt:lpstr>
      <vt:lpstr>PowerPoint Presentation</vt:lpstr>
      <vt:lpstr>PowerPoint Presentation</vt:lpstr>
      <vt:lpstr>PowerPoint Presentation</vt:lpstr>
      <vt:lpstr>Import &amp; Procurement  </vt:lpstr>
      <vt:lpstr>PowerPoint Presentation</vt:lpstr>
      <vt:lpstr>Rule 28</vt:lpstr>
      <vt:lpstr>PowerPoint Presentation</vt:lpstr>
      <vt:lpstr>PowerPoint Presentation</vt:lpstr>
      <vt:lpstr>PowerPoint Presentation</vt:lpstr>
      <vt:lpstr>PowerPoint Presentation</vt:lpstr>
      <vt:lpstr>Procedure for Procurements from the Domestic Tariff Area</vt:lpstr>
      <vt:lpstr>PowerPoint Presentation</vt:lpstr>
      <vt:lpstr>PowerPoint Presentation</vt:lpstr>
      <vt:lpstr>PowerPoint Presentation</vt:lpstr>
      <vt:lpstr>PowerPoint Presentation</vt:lpstr>
      <vt:lpstr>PowerPoint Presentation</vt:lpstr>
      <vt:lpstr>Important Provisions under SEZ Act </vt:lpstr>
      <vt:lpstr> </vt:lpstr>
      <vt:lpstr>SEZ Rules Important Rules </vt:lpstr>
      <vt:lpstr> </vt:lpstr>
      <vt:lpstr>PowerPoint Presentation</vt:lpstr>
      <vt:lpstr>FREE TRADE WAREHOUSING ZONE</vt:lpstr>
      <vt:lpstr>PowerPoint Presentation</vt:lpstr>
      <vt:lpstr>Section 18(5) in The Special Economic Zones Rules, 2006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are the differences between free trade warehousing zones and custom bonded warehouses?</vt:lpstr>
      <vt:lpstr>Important link for customs manual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CCIT</dc:title>
  <dc:creator>VIjayan R</dc:creator>
  <cp:lastModifiedBy>VIjayan R</cp:lastModifiedBy>
  <cp:revision>1</cp:revision>
  <dcterms:created xsi:type="dcterms:W3CDTF">2023-12-11T06:50:49Z</dcterms:created>
  <dcterms:modified xsi:type="dcterms:W3CDTF">2023-12-11T06:53:44Z</dcterms:modified>
</cp:coreProperties>
</file>