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ppt/theme/themeOverride17.xml" ContentType="application/vnd.openxmlformats-officedocument.themeOverride+xml"/>
  <Override PartName="/ppt/theme/themeOverride18.xml" ContentType="application/vnd.openxmlformats-officedocument.themeOverride+xml"/>
  <Override PartName="/ppt/theme/themeOverride19.xml" ContentType="application/vnd.openxmlformats-officedocument.themeOverride+xml"/>
  <Override PartName="/ppt/theme/themeOverride20.xml" ContentType="application/vnd.openxmlformats-officedocument.themeOverride+xml"/>
  <Override PartName="/ppt/theme/themeOverride21.xml" ContentType="application/vnd.openxmlformats-officedocument.themeOverride+xml"/>
  <Override PartName="/ppt/theme/themeOverride22.xml" ContentType="application/vnd.openxmlformats-officedocument.themeOverride+xml"/>
  <Override PartName="/ppt/theme/themeOverride23.xml" ContentType="application/vnd.openxmlformats-officedocument.themeOverride+xml"/>
  <Override PartName="/ppt/theme/themeOverride24.xml" ContentType="application/vnd.openxmlformats-officedocument.themeOverride+xml"/>
  <Override PartName="/ppt/theme/themeOverride25.xml" ContentType="application/vnd.openxmlformats-officedocument.themeOverride+xml"/>
  <Override PartName="/ppt/theme/themeOverride26.xml" ContentType="application/vnd.openxmlformats-officedocument.themeOverride+xml"/>
  <Override PartName="/ppt/theme/themeOverride27.xml" ContentType="application/vnd.openxmlformats-officedocument.themeOverride+xml"/>
  <Override PartName="/ppt/theme/themeOverride28.xml" ContentType="application/vnd.openxmlformats-officedocument.themeOverride+xml"/>
  <Override PartName="/ppt/theme/themeOverride29.xml" ContentType="application/vnd.openxmlformats-officedocument.themeOverride+xml"/>
  <Override PartName="/ppt/theme/themeOverride30.xml" ContentType="application/vnd.openxmlformats-officedocument.themeOverride+xml"/>
  <Override PartName="/ppt/theme/themeOverride31.xml" ContentType="application/vnd.openxmlformats-officedocument.themeOverride+xml"/>
  <Override PartName="/ppt/theme/themeOverride32.xml" ContentType="application/vnd.openxmlformats-officedocument.themeOverride+xml"/>
  <Override PartName="/ppt/theme/themeOverride33.xml" ContentType="application/vnd.openxmlformats-officedocument.themeOverride+xml"/>
  <Override PartName="/ppt/theme/themeOverride34.xml" ContentType="application/vnd.openxmlformats-officedocument.themeOverride+xml"/>
  <Override PartName="/ppt/theme/themeOverride35.xml" ContentType="application/vnd.openxmlformats-officedocument.themeOverride+xml"/>
  <Override PartName="/ppt/theme/themeOverride36.xml" ContentType="application/vnd.openxmlformats-officedocument.themeOverride+xml"/>
  <Override PartName="/ppt/theme/themeOverride37.xml" ContentType="application/vnd.openxmlformats-officedocument.themeOverride+xml"/>
  <Override PartName="/ppt/theme/themeOverride38.xml" ContentType="application/vnd.openxmlformats-officedocument.themeOverride+xml"/>
  <Override PartName="/ppt/theme/themeOverride39.xml" ContentType="application/vnd.openxmlformats-officedocument.themeOverride+xml"/>
  <Override PartName="/ppt/theme/themeOverride40.xml" ContentType="application/vnd.openxmlformats-officedocument.themeOverride+xml"/>
  <Override PartName="/ppt/theme/themeOverride41.xml" ContentType="application/vnd.openxmlformats-officedocument.themeOverride+xml"/>
  <Override PartName="/ppt/theme/themeOverride42.xml" ContentType="application/vnd.openxmlformats-officedocument.themeOverride+xml"/>
  <Override PartName="/ppt/theme/themeOverride43.xml" ContentType="application/vnd.openxmlformats-officedocument.themeOverride+xml"/>
  <Override PartName="/ppt/theme/themeOverride44.xml" ContentType="application/vnd.openxmlformats-officedocument.themeOverride+xml"/>
  <Override PartName="/ppt/theme/themeOverride45.xml" ContentType="application/vnd.openxmlformats-officedocument.themeOverride+xml"/>
  <Override PartName="/ppt/theme/themeOverride46.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8" r:id="rId3"/>
    <p:sldId id="270" r:id="rId4"/>
    <p:sldId id="269" r:id="rId5"/>
    <p:sldId id="318" r:id="rId6"/>
    <p:sldId id="265" r:id="rId7"/>
    <p:sldId id="319" r:id="rId8"/>
    <p:sldId id="320" r:id="rId9"/>
    <p:sldId id="259" r:id="rId10"/>
    <p:sldId id="268" r:id="rId11"/>
    <p:sldId id="260" r:id="rId12"/>
    <p:sldId id="571" r:id="rId13"/>
    <p:sldId id="572" r:id="rId14"/>
    <p:sldId id="573" r:id="rId15"/>
    <p:sldId id="574" r:id="rId16"/>
    <p:sldId id="575" r:id="rId17"/>
    <p:sldId id="709" r:id="rId18"/>
    <p:sldId id="710" r:id="rId19"/>
    <p:sldId id="711" r:id="rId20"/>
    <p:sldId id="713" r:id="rId21"/>
    <p:sldId id="714" r:id="rId22"/>
    <p:sldId id="715" r:id="rId23"/>
    <p:sldId id="716" r:id="rId24"/>
    <p:sldId id="717" r:id="rId25"/>
    <p:sldId id="718" r:id="rId26"/>
    <p:sldId id="719" r:id="rId27"/>
    <p:sldId id="720" r:id="rId28"/>
    <p:sldId id="721" r:id="rId29"/>
    <p:sldId id="722" r:id="rId30"/>
    <p:sldId id="723" r:id="rId31"/>
    <p:sldId id="576" r:id="rId32"/>
    <p:sldId id="261" r:id="rId33"/>
    <p:sldId id="262" r:id="rId34"/>
    <p:sldId id="267" r:id="rId35"/>
    <p:sldId id="321" r:id="rId36"/>
    <p:sldId id="577" r:id="rId37"/>
    <p:sldId id="578" r:id="rId38"/>
    <p:sldId id="579" r:id="rId39"/>
    <p:sldId id="580" r:id="rId40"/>
    <p:sldId id="581" r:id="rId41"/>
    <p:sldId id="582" r:id="rId42"/>
    <p:sldId id="583" r:id="rId43"/>
    <p:sldId id="584" r:id="rId44"/>
    <p:sldId id="585" r:id="rId45"/>
    <p:sldId id="586" r:id="rId46"/>
    <p:sldId id="587" r:id="rId47"/>
    <p:sldId id="588" r:id="rId48"/>
    <p:sldId id="696" r:id="rId49"/>
    <p:sldId id="697" r:id="rId50"/>
    <p:sldId id="698" r:id="rId51"/>
    <p:sldId id="699" r:id="rId52"/>
    <p:sldId id="700" r:id="rId53"/>
    <p:sldId id="701" r:id="rId54"/>
    <p:sldId id="702" r:id="rId55"/>
    <p:sldId id="703" r:id="rId56"/>
    <p:sldId id="704" r:id="rId57"/>
    <p:sldId id="705" r:id="rId58"/>
    <p:sldId id="706" r:id="rId59"/>
    <p:sldId id="707" r:id="rId60"/>
    <p:sldId id="708" r:id="rId61"/>
    <p:sldId id="724" r:id="rId62"/>
    <p:sldId id="725" r:id="rId63"/>
    <p:sldId id="726" r:id="rId64"/>
    <p:sldId id="727" r:id="rId65"/>
    <p:sldId id="728" r:id="rId66"/>
    <p:sldId id="729" r:id="rId67"/>
    <p:sldId id="730" r:id="rId68"/>
    <p:sldId id="731" r:id="rId69"/>
    <p:sldId id="732" r:id="rId70"/>
    <p:sldId id="733" r:id="rId71"/>
    <p:sldId id="734" r:id="rId72"/>
    <p:sldId id="737" r:id="rId73"/>
    <p:sldId id="738" r:id="rId74"/>
    <p:sldId id="739" r:id="rId75"/>
    <p:sldId id="740" r:id="rId76"/>
    <p:sldId id="741" r:id="rId7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3" d="100"/>
          <a:sy n="63" d="100"/>
        </p:scale>
        <p:origin x="80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presProps" Target="presProps.xml"/><Relationship Id="rId8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AD0B5FA4-1EB3-4C6C-B8F5-8C7B8BE11610}" type="datetimeFigureOut">
              <a:rPr lang="en-IN" smtClean="0"/>
              <a:t>02-12-2023</a:t>
            </a:fld>
            <a:endParaRPr lang="en-IN"/>
          </a:p>
        </p:txBody>
      </p:sp>
      <p:sp>
        <p:nvSpPr>
          <p:cNvPr id="19" name="Footer Placeholder 18"/>
          <p:cNvSpPr>
            <a:spLocks noGrp="1"/>
          </p:cNvSpPr>
          <p:nvPr>
            <p:ph type="ftr" sz="quarter" idx="11"/>
          </p:nvPr>
        </p:nvSpPr>
        <p:spPr/>
        <p:txBody>
          <a:bodyPr/>
          <a:lstStyle/>
          <a:p>
            <a:endParaRPr lang="en-IN"/>
          </a:p>
        </p:txBody>
      </p:sp>
      <p:sp>
        <p:nvSpPr>
          <p:cNvPr id="27" name="Slide Number Placeholder 26"/>
          <p:cNvSpPr>
            <a:spLocks noGrp="1"/>
          </p:cNvSpPr>
          <p:nvPr>
            <p:ph type="sldNum" sz="quarter" idx="12"/>
          </p:nvPr>
        </p:nvSpPr>
        <p:spPr/>
        <p:txBody>
          <a:bodyPr/>
          <a:lstStyle/>
          <a:p>
            <a:fld id="{A4723E1A-B4FC-44D0-B95A-BEBB9B9D66EE}" type="slidenum">
              <a:rPr lang="en-IN" smtClean="0"/>
              <a:t>‹#›</a:t>
            </a:fld>
            <a:endParaRPr lang="en-IN"/>
          </a:p>
        </p:txBody>
      </p:sp>
    </p:spTree>
    <p:extLst>
      <p:ext uri="{BB962C8B-B14F-4D97-AF65-F5344CB8AC3E}">
        <p14:creationId xmlns:p14="http://schemas.microsoft.com/office/powerpoint/2010/main" val="2763126152"/>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AD0B5FA4-1EB3-4C6C-B8F5-8C7B8BE11610}" type="datetimeFigureOut">
              <a:rPr lang="en-IN" smtClean="0"/>
              <a:t>02-12-2023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4723E1A-B4FC-44D0-B95A-BEBB9B9D66EE}" type="slidenum">
              <a:rPr lang="en-IN" smtClean="0"/>
              <a:t>‹#›</a:t>
            </a:fld>
            <a:endParaRPr lang="en-IN"/>
          </a:p>
        </p:txBody>
      </p:sp>
    </p:spTree>
    <p:extLst>
      <p:ext uri="{BB962C8B-B14F-4D97-AF65-F5344CB8AC3E}">
        <p14:creationId xmlns:p14="http://schemas.microsoft.com/office/powerpoint/2010/main" val="30507678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914402"/>
            <a:ext cx="80264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AD0B5FA4-1EB3-4C6C-B8F5-8C7B8BE11610}" type="datetimeFigureOut">
              <a:rPr lang="en-IN" smtClean="0"/>
              <a:t>02-12-2023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4723E1A-B4FC-44D0-B95A-BEBB9B9D66EE}" type="slidenum">
              <a:rPr lang="en-IN" smtClean="0"/>
              <a:t>‹#›</a:t>
            </a:fld>
            <a:endParaRPr lang="en-IN"/>
          </a:p>
        </p:txBody>
      </p:sp>
    </p:spTree>
    <p:extLst>
      <p:ext uri="{BB962C8B-B14F-4D97-AF65-F5344CB8AC3E}">
        <p14:creationId xmlns:p14="http://schemas.microsoft.com/office/powerpoint/2010/main" val="9791757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AD0B5FA4-1EB3-4C6C-B8F5-8C7B8BE11610}" type="datetimeFigureOut">
              <a:rPr lang="en-IN" smtClean="0"/>
              <a:t>02-12-2023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4723E1A-B4FC-44D0-B95A-BEBB9B9D66EE}" type="slidenum">
              <a:rPr lang="en-IN" smtClean="0"/>
              <a:t>‹#›</a:t>
            </a:fld>
            <a:endParaRPr lang="en-IN"/>
          </a:p>
        </p:txBody>
      </p:sp>
    </p:spTree>
    <p:extLst>
      <p:ext uri="{BB962C8B-B14F-4D97-AF65-F5344CB8AC3E}">
        <p14:creationId xmlns:p14="http://schemas.microsoft.com/office/powerpoint/2010/main" val="14841791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AD0B5FA4-1EB3-4C6C-B8F5-8C7B8BE11610}" type="datetimeFigureOut">
              <a:rPr lang="en-IN" smtClean="0"/>
              <a:t>02-12-2023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4723E1A-B4FC-44D0-B95A-BEBB9B9D66EE}" type="slidenum">
              <a:rPr lang="en-IN" smtClean="0"/>
              <a:t>‹#›</a:t>
            </a:fld>
            <a:endParaRPr lang="en-IN"/>
          </a:p>
        </p:txBody>
      </p:sp>
    </p:spTree>
    <p:extLst>
      <p:ext uri="{BB962C8B-B14F-4D97-AF65-F5344CB8AC3E}">
        <p14:creationId xmlns:p14="http://schemas.microsoft.com/office/powerpoint/2010/main" val="93689476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en-US"/>
              <a:t>Click to edit Master title style</a:t>
            </a:r>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AD0B5FA4-1EB3-4C6C-B8F5-8C7B8BE11610}" type="datetimeFigureOut">
              <a:rPr lang="en-IN" smtClean="0"/>
              <a:t>02-12-2023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4723E1A-B4FC-44D0-B95A-BEBB9B9D66EE}" type="slidenum">
              <a:rPr lang="en-IN" smtClean="0"/>
              <a:t>‹#›</a:t>
            </a:fld>
            <a:endParaRPr lang="en-IN"/>
          </a:p>
        </p:txBody>
      </p:sp>
    </p:spTree>
    <p:extLst>
      <p:ext uri="{BB962C8B-B14F-4D97-AF65-F5344CB8AC3E}">
        <p14:creationId xmlns:p14="http://schemas.microsoft.com/office/powerpoint/2010/main" val="24406534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AD0B5FA4-1EB3-4C6C-B8F5-8C7B8BE11610}" type="datetimeFigureOut">
              <a:rPr lang="en-IN" smtClean="0"/>
              <a:t>02-12-2023</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A4723E1A-B4FC-44D0-B95A-BEBB9B9D66EE}" type="slidenum">
              <a:rPr lang="en-IN" smtClean="0"/>
              <a:t>‹#›</a:t>
            </a:fld>
            <a:endParaRPr lang="en-IN"/>
          </a:p>
        </p:txBody>
      </p:sp>
    </p:spTree>
    <p:extLst>
      <p:ext uri="{BB962C8B-B14F-4D97-AF65-F5344CB8AC3E}">
        <p14:creationId xmlns:p14="http://schemas.microsoft.com/office/powerpoint/2010/main" val="33129385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AD0B5FA4-1EB3-4C6C-B8F5-8C7B8BE11610}" type="datetimeFigureOut">
              <a:rPr lang="en-IN" smtClean="0"/>
              <a:t>02-12-2023</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A4723E1A-B4FC-44D0-B95A-BEBB9B9D66EE}" type="slidenum">
              <a:rPr lang="en-IN" smtClean="0"/>
              <a:t>‹#›</a:t>
            </a:fld>
            <a:endParaRPr lang="en-IN"/>
          </a:p>
        </p:txBody>
      </p:sp>
    </p:spTree>
    <p:extLst>
      <p:ext uri="{BB962C8B-B14F-4D97-AF65-F5344CB8AC3E}">
        <p14:creationId xmlns:p14="http://schemas.microsoft.com/office/powerpoint/2010/main" val="1831925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0B5FA4-1EB3-4C6C-B8F5-8C7B8BE11610}" type="datetimeFigureOut">
              <a:rPr lang="en-IN" smtClean="0"/>
              <a:t>02-12-2023</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A4723E1A-B4FC-44D0-B95A-BEBB9B9D66EE}" type="slidenum">
              <a:rPr lang="en-IN" smtClean="0"/>
              <a:t>‹#›</a:t>
            </a:fld>
            <a:endParaRPr lang="en-IN"/>
          </a:p>
        </p:txBody>
      </p:sp>
    </p:spTree>
    <p:extLst>
      <p:ext uri="{BB962C8B-B14F-4D97-AF65-F5344CB8AC3E}">
        <p14:creationId xmlns:p14="http://schemas.microsoft.com/office/powerpoint/2010/main" val="24171096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AD0B5FA4-1EB3-4C6C-B8F5-8C7B8BE11610}" type="datetimeFigureOut">
              <a:rPr lang="en-IN" smtClean="0"/>
              <a:t>02-12-2023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4723E1A-B4FC-44D0-B95A-BEBB9B9D66EE}" type="slidenum">
              <a:rPr lang="en-IN" smtClean="0"/>
              <a:t>‹#›</a:t>
            </a:fld>
            <a:endParaRPr lang="en-IN"/>
          </a:p>
        </p:txBody>
      </p:sp>
    </p:spTree>
    <p:extLst>
      <p:ext uri="{BB962C8B-B14F-4D97-AF65-F5344CB8AC3E}">
        <p14:creationId xmlns:p14="http://schemas.microsoft.com/office/powerpoint/2010/main" val="741007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12" name="Right Tri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Title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AD0B5FA4-1EB3-4C6C-B8F5-8C7B8BE11610}" type="datetimeFigureOut">
              <a:rPr lang="en-IN" smtClean="0"/>
              <a:t>02-12-2023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a:xfrm>
            <a:off x="10769600" y="6356351"/>
            <a:ext cx="812800" cy="365125"/>
          </a:xfrm>
        </p:spPr>
        <p:txBody>
          <a:bodyPr/>
          <a:lstStyle/>
          <a:p>
            <a:fld id="{A4723E1A-B4FC-44D0-B95A-BEBB9B9D66EE}" type="slidenum">
              <a:rPr lang="en-IN" smtClean="0"/>
              <a:t>‹#›</a:t>
            </a:fld>
            <a:endParaRPr lang="en-IN"/>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
        <p:nvSpPr>
          <p:cNvPr id="11" name="Free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Tree>
    <p:extLst>
      <p:ext uri="{BB962C8B-B14F-4D97-AF65-F5344CB8AC3E}">
        <p14:creationId xmlns:p14="http://schemas.microsoft.com/office/powerpoint/2010/main" val="22216439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
        <p:nvSpPr>
          <p:cNvPr id="8" name="Freeform 7"/>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D0B5FA4-1EB3-4C6C-B8F5-8C7B8BE11610}" type="datetimeFigureOut">
              <a:rPr lang="en-IN" smtClean="0"/>
              <a:t>02-12-2023</a:t>
            </a:fld>
            <a:endParaRPr lang="en-IN"/>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IN"/>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4723E1A-B4FC-44D0-B95A-BEBB9B9D66EE}" type="slidenum">
              <a:rPr lang="en-IN" smtClean="0"/>
              <a:t>‹#›</a:t>
            </a:fld>
            <a:endParaRPr lang="en-IN"/>
          </a:p>
        </p:txBody>
      </p:sp>
      <p:grpSp>
        <p:nvGrpSpPr>
          <p:cNvPr id="2" name="Group 1"/>
          <p:cNvGrpSpPr/>
          <p:nvPr/>
        </p:nvGrpSpPr>
        <p:grpSpPr>
          <a:xfrm>
            <a:off x="-25356" y="202408"/>
            <a:ext cx="12240731"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sz="1800"/>
            </a:p>
          </p:txBody>
        </p:sp>
      </p:grpSp>
    </p:spTree>
    <p:extLst>
      <p:ext uri="{BB962C8B-B14F-4D97-AF65-F5344CB8AC3E}">
        <p14:creationId xmlns:p14="http://schemas.microsoft.com/office/powerpoint/2010/main" val="219757200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7.xml"/><Relationship Id="rId1" Type="http://schemas.openxmlformats.org/officeDocument/2006/relationships/themeOverride" Target="../theme/themeOverride10.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1.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2.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3.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4.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5.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17.xml"/></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8.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9.xml"/></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0.xml"/></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themeOverride" Target="../theme/themeOverride21.xml"/></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2.xml"/></Relationships>
</file>

<file path=ppt/slides/_rels/slide3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3.xml"/></Relationships>
</file>

<file path=ppt/slides/_rels/slide3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4.xml"/></Relationships>
</file>

<file path=ppt/slides/_rels/slide3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5.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4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6.xml"/></Relationships>
</file>

<file path=ppt/slides/_rels/slide4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7.xml"/></Relationships>
</file>

<file path=ppt/slides/_rels/slide4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8.xml"/></Relationships>
</file>

<file path=ppt/slides/_rels/slide4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9.xml"/></Relationships>
</file>

<file path=ppt/slides/_rels/slide4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0.xml"/></Relationships>
</file>

<file path=ppt/slides/_rels/slide45.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31.xml"/></Relationships>
</file>

<file path=ppt/slides/_rels/slide4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2.xml"/></Relationships>
</file>

<file path=ppt/slides/_rels/slide4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3.xml"/></Relationships>
</file>

<file path=ppt/slides/_rels/slide4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4.xml"/></Relationships>
</file>

<file path=ppt/slides/_rels/slide4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5.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hemeOverride" Target="../theme/themeOverride5.xml"/></Relationships>
</file>

<file path=ppt/slides/_rels/slide5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6.xml"/></Relationships>
</file>

<file path=ppt/slides/_rels/slide5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7.xml"/></Relationships>
</file>

<file path=ppt/slides/_rels/slide5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8.xml"/></Relationships>
</file>

<file path=ppt/slides/_rels/slide5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9.xml"/></Relationships>
</file>

<file path=ppt/slides/_rels/slide5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0.xml"/></Relationships>
</file>

<file path=ppt/slides/_rels/slide5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1.xml"/></Relationships>
</file>

<file path=ppt/slides/_rels/slide5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2.xml"/></Relationships>
</file>

<file path=ppt/slides/_rels/slide5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3.xml"/></Relationships>
</file>

<file path=ppt/slides/_rels/slide5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4.xml"/></Relationships>
</file>

<file path=ppt/slides/_rels/slide5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5.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_rels/slide6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6.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8.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9.xml"/></Relationships>
</file>

<file path=ppt/slides/slide1.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0A403E-8C77-ED0B-1A71-DD011F25F74C}"/>
              </a:ext>
            </a:extLst>
          </p:cNvPr>
          <p:cNvSpPr>
            <a:spLocks noGrp="1"/>
          </p:cNvSpPr>
          <p:nvPr>
            <p:ph type="ctrTitle"/>
          </p:nvPr>
        </p:nvSpPr>
        <p:spPr/>
        <p:txBody>
          <a:bodyPr/>
          <a:lstStyle/>
          <a:p>
            <a:r>
              <a:rPr lang="en-US" dirty="0"/>
              <a:t>CCIT</a:t>
            </a:r>
            <a:endParaRPr lang="en-IN" dirty="0"/>
          </a:p>
        </p:txBody>
      </p:sp>
      <p:sp>
        <p:nvSpPr>
          <p:cNvPr id="3" name="Subtitle 2">
            <a:extLst>
              <a:ext uri="{FF2B5EF4-FFF2-40B4-BE49-F238E27FC236}">
                <a16:creationId xmlns:a16="http://schemas.microsoft.com/office/drawing/2014/main" id="{62DCFF10-678D-15D8-EBED-20D5B587D458}"/>
              </a:ext>
            </a:extLst>
          </p:cNvPr>
          <p:cNvSpPr>
            <a:spLocks noGrp="1"/>
          </p:cNvSpPr>
          <p:nvPr>
            <p:ph type="subTitle" idx="1"/>
          </p:nvPr>
        </p:nvSpPr>
        <p:spPr/>
        <p:txBody>
          <a:bodyPr/>
          <a:lstStyle/>
          <a:p>
            <a:r>
              <a:rPr lang="en-US" dirty="0"/>
              <a:t>Prof. Vijayan Ramakrishnan</a:t>
            </a:r>
            <a:endParaRPr lang="en-IN" dirty="0"/>
          </a:p>
        </p:txBody>
      </p:sp>
    </p:spTree>
    <p:extLst>
      <p:ext uri="{BB962C8B-B14F-4D97-AF65-F5344CB8AC3E}">
        <p14:creationId xmlns:p14="http://schemas.microsoft.com/office/powerpoint/2010/main" val="2619989984"/>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026" name="Picture 2" descr="Advance Authorisation Scheme">
            <a:extLst>
              <a:ext uri="{FF2B5EF4-FFF2-40B4-BE49-F238E27FC236}">
                <a16:creationId xmlns:a16="http://schemas.microsoft.com/office/drawing/2014/main" id="{D7AEFB38-8ECA-B68D-4805-A93DF4F6EDE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1209" y="1179575"/>
            <a:ext cx="11137391" cy="55595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95227327"/>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48905" y="274638"/>
            <a:ext cx="10343071" cy="715962"/>
          </a:xfrm>
        </p:spPr>
        <p:txBody>
          <a:bodyPr>
            <a:normAutofit fontScale="90000"/>
          </a:bodyPr>
          <a:lstStyle/>
          <a:p>
            <a:endParaRPr lang="en-US" dirty="0"/>
          </a:p>
        </p:txBody>
      </p:sp>
      <p:sp>
        <p:nvSpPr>
          <p:cNvPr id="3" name="Content Placeholder 2"/>
          <p:cNvSpPr>
            <a:spLocks noGrp="1"/>
          </p:cNvSpPr>
          <p:nvPr>
            <p:ph idx="1"/>
          </p:nvPr>
        </p:nvSpPr>
        <p:spPr>
          <a:xfrm>
            <a:off x="948905" y="1066800"/>
            <a:ext cx="10343071" cy="5410200"/>
          </a:xfrm>
        </p:spPr>
        <p:txBody>
          <a:bodyPr>
            <a:normAutofit fontScale="47500" lnSpcReduction="20000"/>
          </a:bodyPr>
          <a:lstStyle/>
          <a:p>
            <a:pPr marL="0" indent="0" algn="just" fontAlgn="base">
              <a:lnSpc>
                <a:spcPct val="170000"/>
              </a:lnSpc>
              <a:buNone/>
            </a:pPr>
            <a:r>
              <a:rPr lang="en-US" sz="6400" b="1" dirty="0"/>
              <a:t>Advance Authorisation : </a:t>
            </a:r>
          </a:p>
          <a:p>
            <a:pPr algn="just" fontAlgn="base">
              <a:lnSpc>
                <a:spcPct val="170000"/>
              </a:lnSpc>
            </a:pPr>
            <a:r>
              <a:rPr lang="en-US" sz="6400" dirty="0"/>
              <a:t>Application Form ANF- 4A </a:t>
            </a:r>
          </a:p>
          <a:p>
            <a:pPr algn="just" fontAlgn="base">
              <a:lnSpc>
                <a:spcPct val="170000"/>
              </a:lnSpc>
            </a:pPr>
            <a:r>
              <a:rPr lang="en-US" sz="6400" dirty="0"/>
              <a:t>Fuel also allowed </a:t>
            </a:r>
          </a:p>
          <a:p>
            <a:pPr algn="just" fontAlgn="base">
              <a:lnSpc>
                <a:spcPct val="170000"/>
              </a:lnSpc>
            </a:pPr>
            <a:r>
              <a:rPr lang="en-US" sz="6400" dirty="0"/>
              <a:t>Eligible for SION/ Non SION goods</a:t>
            </a:r>
          </a:p>
          <a:p>
            <a:pPr algn="just" fontAlgn="base">
              <a:lnSpc>
                <a:spcPct val="170000"/>
              </a:lnSpc>
            </a:pPr>
            <a:r>
              <a:rPr lang="en-US" sz="6400" dirty="0"/>
              <a:t> Min. Value addition –15% Scheme/ inputs </a:t>
            </a:r>
          </a:p>
          <a:p>
            <a:pPr algn="just" fontAlgn="base">
              <a:lnSpc>
                <a:spcPct val="170000"/>
              </a:lnSpc>
            </a:pPr>
            <a:r>
              <a:rPr lang="en-US" sz="6400" dirty="0"/>
              <a:t>never transferable </a:t>
            </a:r>
          </a:p>
          <a:p>
            <a:pPr marL="0" indent="0">
              <a:buNone/>
            </a:pPr>
            <a:br>
              <a:rPr lang="en-US" sz="4900" dirty="0"/>
            </a:br>
            <a:endParaRPr lang="en-US" sz="4900" dirty="0"/>
          </a:p>
        </p:txBody>
      </p:sp>
    </p:spTree>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3CD7027-B512-401A-92B1-DC5EBF80D556}"/>
              </a:ext>
            </a:extLst>
          </p:cNvPr>
          <p:cNvSpPr>
            <a:spLocks noGrp="1"/>
          </p:cNvSpPr>
          <p:nvPr>
            <p:ph type="title"/>
          </p:nvPr>
        </p:nvSpPr>
        <p:spPr>
          <a:xfrm>
            <a:off x="677334" y="539263"/>
            <a:ext cx="9208861" cy="1472418"/>
          </a:xfrm>
        </p:spPr>
        <p:txBody>
          <a:bodyPr>
            <a:noAutofit/>
          </a:bodyPr>
          <a:lstStyle/>
          <a:p>
            <a:pPr algn="ctr"/>
            <a:r>
              <a:rPr lang="en-IN" sz="4800" b="1" dirty="0">
                <a:solidFill>
                  <a:schemeClr val="accent3"/>
                </a:solidFill>
                <a:latin typeface="+mn-lt"/>
              </a:rPr>
              <a:t>FTP - 4.03 Advance Authorisation</a:t>
            </a:r>
          </a:p>
        </p:txBody>
      </p:sp>
      <p:sp>
        <p:nvSpPr>
          <p:cNvPr id="6" name="Content Placeholder 5">
            <a:extLst>
              <a:ext uri="{FF2B5EF4-FFF2-40B4-BE49-F238E27FC236}">
                <a16:creationId xmlns:a16="http://schemas.microsoft.com/office/drawing/2014/main" id="{A79726FC-C223-452E-B0A8-8A36FD792D44}"/>
              </a:ext>
            </a:extLst>
          </p:cNvPr>
          <p:cNvSpPr>
            <a:spLocks noGrp="1"/>
          </p:cNvSpPr>
          <p:nvPr>
            <p:ph idx="1"/>
          </p:nvPr>
        </p:nvSpPr>
        <p:spPr>
          <a:xfrm>
            <a:off x="508521" y="2437964"/>
            <a:ext cx="10323601" cy="3880773"/>
          </a:xfrm>
        </p:spPr>
        <p:txBody>
          <a:bodyPr>
            <a:noAutofit/>
          </a:bodyPr>
          <a:lstStyle/>
          <a:p>
            <a:pPr marL="0" indent="0">
              <a:buNone/>
            </a:pPr>
            <a:r>
              <a:rPr lang="en-US" sz="2400" dirty="0">
                <a:latin typeface="Times New Roman" panose="02020603050405020304" pitchFamily="18" charset="0"/>
                <a:cs typeface="Times New Roman" panose="02020603050405020304" pitchFamily="18" charset="0"/>
              </a:rPr>
              <a:t>(a) Advance </a:t>
            </a:r>
            <a:r>
              <a:rPr lang="en-US" sz="2400" dirty="0" err="1">
                <a:latin typeface="Times New Roman" panose="02020603050405020304" pitchFamily="18" charset="0"/>
                <a:cs typeface="Times New Roman" panose="02020603050405020304" pitchFamily="18" charset="0"/>
              </a:rPr>
              <a:t>Authorisation</a:t>
            </a:r>
            <a:r>
              <a:rPr lang="en-US" sz="2400" dirty="0">
                <a:latin typeface="Times New Roman" panose="02020603050405020304" pitchFamily="18" charset="0"/>
                <a:cs typeface="Times New Roman" panose="02020603050405020304" pitchFamily="18" charset="0"/>
              </a:rPr>
              <a:t> is issued to allow duty free import of input,</a:t>
            </a:r>
          </a:p>
          <a:p>
            <a:pPr marL="0" indent="0">
              <a:buNone/>
            </a:pPr>
            <a:r>
              <a:rPr lang="en-US" sz="2400" dirty="0">
                <a:latin typeface="Times New Roman" panose="02020603050405020304" pitchFamily="18" charset="0"/>
                <a:cs typeface="Times New Roman" panose="02020603050405020304" pitchFamily="18" charset="0"/>
              </a:rPr>
              <a:t>which is physically incorporated in export product (making normal</a:t>
            </a:r>
          </a:p>
          <a:p>
            <a:pPr marL="0" indent="0">
              <a:buNone/>
            </a:pPr>
            <a:r>
              <a:rPr lang="en-US" sz="2400" dirty="0">
                <a:latin typeface="Times New Roman" panose="02020603050405020304" pitchFamily="18" charset="0"/>
                <a:cs typeface="Times New Roman" panose="02020603050405020304" pitchFamily="18" charset="0"/>
              </a:rPr>
              <a:t>allowance for wastage). In addition, fuel, oil, catalyst which is</a:t>
            </a:r>
          </a:p>
          <a:p>
            <a:pPr marL="0" indent="0">
              <a:buNone/>
            </a:pPr>
            <a:r>
              <a:rPr lang="en-US" sz="2400" dirty="0">
                <a:latin typeface="Times New Roman" panose="02020603050405020304" pitchFamily="18" charset="0"/>
                <a:cs typeface="Times New Roman" panose="02020603050405020304" pitchFamily="18" charset="0"/>
              </a:rPr>
              <a:t>consumed / utilized in the process of production of export product,</a:t>
            </a:r>
          </a:p>
          <a:p>
            <a:pPr marL="0" indent="0">
              <a:buNone/>
            </a:pPr>
            <a:r>
              <a:rPr lang="en-US" sz="2400" dirty="0">
                <a:latin typeface="Times New Roman" panose="02020603050405020304" pitchFamily="18" charset="0"/>
                <a:cs typeface="Times New Roman" panose="02020603050405020304" pitchFamily="18" charset="0"/>
              </a:rPr>
              <a:t>may also be allowed.</a:t>
            </a:r>
          </a:p>
          <a:p>
            <a:pPr marL="0" indent="0">
              <a:buNone/>
            </a:pP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(b) Advance </a:t>
            </a:r>
            <a:r>
              <a:rPr lang="en-US" sz="2400" dirty="0" err="1">
                <a:latin typeface="Times New Roman" panose="02020603050405020304" pitchFamily="18" charset="0"/>
                <a:cs typeface="Times New Roman" panose="02020603050405020304" pitchFamily="18" charset="0"/>
              </a:rPr>
              <a:t>Authorisation</a:t>
            </a:r>
            <a:r>
              <a:rPr lang="en-US" sz="2400" dirty="0">
                <a:latin typeface="Times New Roman" panose="02020603050405020304" pitchFamily="18" charset="0"/>
                <a:cs typeface="Times New Roman" panose="02020603050405020304" pitchFamily="18" charset="0"/>
              </a:rPr>
              <a:t> is issued for inputs in relation to resultant</a:t>
            </a:r>
          </a:p>
          <a:p>
            <a:pPr marL="0" indent="0">
              <a:buNone/>
            </a:pPr>
            <a:r>
              <a:rPr lang="en-US" sz="2400" dirty="0">
                <a:latin typeface="Times New Roman" panose="02020603050405020304" pitchFamily="18" charset="0"/>
                <a:cs typeface="Times New Roman" panose="02020603050405020304" pitchFamily="18" charset="0"/>
              </a:rPr>
              <a:t>product, on the following basis: </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79317576"/>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2CE0F6-F0DF-9A31-A95F-826D9816F19D}"/>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AD82DFCF-AF8E-0DFB-53A4-EFFB852B8FDF}"/>
              </a:ext>
            </a:extLst>
          </p:cNvPr>
          <p:cNvSpPr>
            <a:spLocks noGrp="1"/>
          </p:cNvSpPr>
          <p:nvPr>
            <p:ph idx="1"/>
          </p:nvPr>
        </p:nvSpPr>
        <p:spPr/>
        <p:txBody>
          <a:bodyPr>
            <a:normAutofit fontScale="92500" lnSpcReduction="10000"/>
          </a:bodyPr>
          <a:lstStyle/>
          <a:p>
            <a:pPr marL="0" marR="0" lvl="0" indent="0" algn="l" defTabSz="457200" rtl="0" eaLnBrk="1" fontAlgn="auto" latinLnBrk="0" hangingPunct="1">
              <a:lnSpc>
                <a:spcPct val="100000"/>
              </a:lnSpc>
              <a:spcBef>
                <a:spcPts val="1000"/>
              </a:spcBef>
              <a:spcAft>
                <a:spcPts val="0"/>
              </a:spcAft>
              <a:buClr>
                <a:srgbClr val="F496CB">
                  <a:lumMod val="75000"/>
                </a:srgbClr>
              </a:buClr>
              <a:buSzPct val="80000"/>
              <a:buFont typeface="Wingdings 3" charset="2"/>
              <a:buNone/>
              <a:tabLst/>
              <a:defRPr/>
            </a:pPr>
            <a:r>
              <a:rPr kumimoji="0" lang="en-US" sz="2400" b="0" i="0" u="none" strike="noStrike" kern="1200" cap="none" spc="0" normalizeH="0" baseline="0" noProof="0" dirty="0" err="1">
                <a:ln>
                  <a:noFill/>
                </a:ln>
                <a:solidFill>
                  <a:prstClr val="black">
                    <a:lumMod val="75000"/>
                    <a:lumOff val="25000"/>
                  </a:prstClr>
                </a:solidFill>
                <a:effectLst/>
                <a:uLnTx/>
                <a:uFillTx/>
                <a:latin typeface="Times New Roman" panose="02020603050405020304" pitchFamily="18" charset="0"/>
                <a:ea typeface="+mn-ea"/>
                <a:cs typeface="Times New Roman" panose="02020603050405020304" pitchFamily="18" charset="0"/>
              </a:rPr>
              <a:t>i</a:t>
            </a:r>
            <a:r>
              <a:rPr kumimoji="0" lang="en-US" sz="2400" b="0" i="0" u="none" strike="noStrike" kern="1200" cap="none" spc="0" normalizeH="0" baseline="0" noProof="0" dirty="0">
                <a:ln>
                  <a:noFill/>
                </a:ln>
                <a:solidFill>
                  <a:prstClr val="black">
                    <a:lumMod val="75000"/>
                    <a:lumOff val="25000"/>
                  </a:prstClr>
                </a:solidFill>
                <a:effectLst/>
                <a:uLnTx/>
                <a:uFillTx/>
                <a:latin typeface="Times New Roman" panose="02020603050405020304" pitchFamily="18" charset="0"/>
                <a:ea typeface="+mn-ea"/>
                <a:cs typeface="Times New Roman" panose="02020603050405020304" pitchFamily="18" charset="0"/>
              </a:rPr>
              <a:t>) As per Standard Input Output Norms (SION) notified (available in</a:t>
            </a:r>
          </a:p>
          <a:p>
            <a:pPr marL="0" marR="0" lvl="0" indent="0" algn="l" defTabSz="457200" rtl="0" eaLnBrk="1" fontAlgn="auto" latinLnBrk="0" hangingPunct="1">
              <a:lnSpc>
                <a:spcPct val="100000"/>
              </a:lnSpc>
              <a:spcBef>
                <a:spcPts val="1000"/>
              </a:spcBef>
              <a:spcAft>
                <a:spcPts val="0"/>
              </a:spcAft>
              <a:buClr>
                <a:srgbClr val="F496CB">
                  <a:lumMod val="75000"/>
                </a:srgbClr>
              </a:buClr>
              <a:buSzPct val="80000"/>
              <a:buFont typeface="Wingdings 3" charset="2"/>
              <a:buNone/>
              <a:tabLst/>
              <a:defRPr/>
            </a:pPr>
            <a:r>
              <a:rPr kumimoji="0" lang="en-US" sz="2400" b="0" i="0" u="none" strike="noStrike" kern="1200" cap="none" spc="0" normalizeH="0" baseline="0" noProof="0" dirty="0">
                <a:ln>
                  <a:noFill/>
                </a:ln>
                <a:solidFill>
                  <a:prstClr val="black">
                    <a:lumMod val="75000"/>
                    <a:lumOff val="25000"/>
                  </a:prstClr>
                </a:solidFill>
                <a:effectLst/>
                <a:uLnTx/>
                <a:uFillTx/>
                <a:latin typeface="Times New Roman" panose="02020603050405020304" pitchFamily="18" charset="0"/>
                <a:ea typeface="+mn-ea"/>
                <a:cs typeface="Times New Roman" panose="02020603050405020304" pitchFamily="18" charset="0"/>
              </a:rPr>
              <a:t>Hand Book of Procedures);</a:t>
            </a:r>
          </a:p>
          <a:p>
            <a:pPr marL="0" marR="0" lvl="0" indent="0" algn="l" defTabSz="457200" rtl="0" eaLnBrk="1" fontAlgn="auto" latinLnBrk="0" hangingPunct="1">
              <a:lnSpc>
                <a:spcPct val="100000"/>
              </a:lnSpc>
              <a:spcBef>
                <a:spcPts val="1000"/>
              </a:spcBef>
              <a:spcAft>
                <a:spcPts val="0"/>
              </a:spcAft>
              <a:buClr>
                <a:srgbClr val="F496CB">
                  <a:lumMod val="75000"/>
                </a:srgbClr>
              </a:buClr>
              <a:buSzPct val="80000"/>
              <a:buFont typeface="Wingdings 3" charset="2"/>
              <a:buNone/>
              <a:tabLst/>
              <a:defRPr/>
            </a:pPr>
            <a:r>
              <a:rPr kumimoji="0" lang="en-US" sz="2400" b="0" i="0" u="none" strike="noStrike" kern="1200" cap="none" spc="0" normalizeH="0" baseline="0" noProof="0" dirty="0">
                <a:ln>
                  <a:noFill/>
                </a:ln>
                <a:solidFill>
                  <a:prstClr val="black">
                    <a:lumMod val="75000"/>
                    <a:lumOff val="25000"/>
                  </a:prstClr>
                </a:solidFill>
                <a:effectLst/>
                <a:uLnTx/>
                <a:uFillTx/>
                <a:latin typeface="Times New Roman" panose="02020603050405020304" pitchFamily="18" charset="0"/>
                <a:ea typeface="+mn-ea"/>
                <a:cs typeface="Times New Roman" panose="02020603050405020304" pitchFamily="18" charset="0"/>
              </a:rPr>
              <a:t>OR</a:t>
            </a:r>
          </a:p>
          <a:p>
            <a:pPr marL="0" marR="0" lvl="0" indent="0" algn="l" defTabSz="457200" rtl="0" eaLnBrk="1" fontAlgn="auto" latinLnBrk="0" hangingPunct="1">
              <a:lnSpc>
                <a:spcPct val="100000"/>
              </a:lnSpc>
              <a:spcBef>
                <a:spcPts val="1000"/>
              </a:spcBef>
              <a:spcAft>
                <a:spcPts val="0"/>
              </a:spcAft>
              <a:buClr>
                <a:srgbClr val="F496CB">
                  <a:lumMod val="75000"/>
                </a:srgbClr>
              </a:buClr>
              <a:buSzPct val="80000"/>
              <a:buFont typeface="Wingdings 3" charset="2"/>
              <a:buNone/>
              <a:tabLst/>
              <a:defRPr/>
            </a:pPr>
            <a:r>
              <a:rPr kumimoji="0" lang="en-US" sz="2400" b="0" i="0" u="none" strike="noStrike" kern="1200" cap="none" spc="0" normalizeH="0" baseline="0" noProof="0" dirty="0">
                <a:ln>
                  <a:noFill/>
                </a:ln>
                <a:solidFill>
                  <a:prstClr val="black">
                    <a:lumMod val="75000"/>
                    <a:lumOff val="25000"/>
                  </a:prstClr>
                </a:solidFill>
                <a:effectLst/>
                <a:uLnTx/>
                <a:uFillTx/>
                <a:latin typeface="Times New Roman" panose="02020603050405020304" pitchFamily="18" charset="0"/>
                <a:ea typeface="+mn-ea"/>
                <a:cs typeface="Times New Roman" panose="02020603050405020304" pitchFamily="18" charset="0"/>
              </a:rPr>
              <a:t>(ii) On the basis of self declaration as per paragraph 4.07 of Handbook of</a:t>
            </a:r>
          </a:p>
          <a:p>
            <a:pPr marL="0" marR="0" lvl="0" indent="0" algn="l" defTabSz="457200" rtl="0" eaLnBrk="1" fontAlgn="auto" latinLnBrk="0" hangingPunct="1">
              <a:lnSpc>
                <a:spcPct val="100000"/>
              </a:lnSpc>
              <a:spcBef>
                <a:spcPts val="1000"/>
              </a:spcBef>
              <a:spcAft>
                <a:spcPts val="0"/>
              </a:spcAft>
              <a:buClr>
                <a:srgbClr val="F496CB">
                  <a:lumMod val="75000"/>
                </a:srgbClr>
              </a:buClr>
              <a:buSzPct val="80000"/>
              <a:buFont typeface="Wingdings 3" charset="2"/>
              <a:buNone/>
              <a:tabLst/>
              <a:defRPr/>
            </a:pPr>
            <a:r>
              <a:rPr kumimoji="0" lang="en-US" sz="2400" b="0" i="0" u="none" strike="noStrike" kern="1200" cap="none" spc="0" normalizeH="0" baseline="0" noProof="0" dirty="0">
                <a:ln>
                  <a:noFill/>
                </a:ln>
                <a:solidFill>
                  <a:prstClr val="black">
                    <a:lumMod val="75000"/>
                    <a:lumOff val="25000"/>
                  </a:prstClr>
                </a:solidFill>
                <a:effectLst/>
                <a:uLnTx/>
                <a:uFillTx/>
                <a:latin typeface="Times New Roman" panose="02020603050405020304" pitchFamily="18" charset="0"/>
                <a:ea typeface="+mn-ea"/>
                <a:cs typeface="Times New Roman" panose="02020603050405020304" pitchFamily="18" charset="0"/>
              </a:rPr>
              <a:t>Procedures.</a:t>
            </a:r>
          </a:p>
          <a:p>
            <a:pPr marL="0" marR="0" lvl="0" indent="0" algn="l" defTabSz="457200" rtl="0" eaLnBrk="1" fontAlgn="auto" latinLnBrk="0" hangingPunct="1">
              <a:lnSpc>
                <a:spcPct val="100000"/>
              </a:lnSpc>
              <a:spcBef>
                <a:spcPts val="1000"/>
              </a:spcBef>
              <a:spcAft>
                <a:spcPts val="0"/>
              </a:spcAft>
              <a:buClr>
                <a:srgbClr val="F496CB">
                  <a:lumMod val="75000"/>
                </a:srgbClr>
              </a:buClr>
              <a:buSzPct val="80000"/>
              <a:buFont typeface="Wingdings 3" charset="2"/>
              <a:buNone/>
              <a:tabLst/>
              <a:defRPr/>
            </a:pPr>
            <a:r>
              <a:rPr kumimoji="0" lang="en-US" sz="2400" b="0" i="0" u="none" strike="noStrike" kern="1200" cap="none" spc="0" normalizeH="0" baseline="0" noProof="0" dirty="0">
                <a:ln>
                  <a:noFill/>
                </a:ln>
                <a:solidFill>
                  <a:prstClr val="black">
                    <a:lumMod val="75000"/>
                    <a:lumOff val="25000"/>
                  </a:prstClr>
                </a:solidFill>
                <a:effectLst/>
                <a:uLnTx/>
                <a:uFillTx/>
                <a:latin typeface="Times New Roman" panose="02020603050405020304" pitchFamily="18" charset="0"/>
                <a:ea typeface="+mn-ea"/>
                <a:cs typeface="Times New Roman" panose="02020603050405020304" pitchFamily="18" charset="0"/>
              </a:rPr>
              <a:t>OR</a:t>
            </a:r>
          </a:p>
          <a:p>
            <a:pPr marL="0" marR="0" lvl="0" indent="0" algn="l" defTabSz="457200" rtl="0" eaLnBrk="1" fontAlgn="auto" latinLnBrk="0" hangingPunct="1">
              <a:lnSpc>
                <a:spcPct val="100000"/>
              </a:lnSpc>
              <a:spcBef>
                <a:spcPts val="1000"/>
              </a:spcBef>
              <a:spcAft>
                <a:spcPts val="0"/>
              </a:spcAft>
              <a:buClr>
                <a:srgbClr val="F496CB">
                  <a:lumMod val="75000"/>
                </a:srgbClr>
              </a:buClr>
              <a:buSzPct val="80000"/>
              <a:buFont typeface="Wingdings 3" charset="2"/>
              <a:buNone/>
              <a:tabLst/>
              <a:defRPr/>
            </a:pPr>
            <a:r>
              <a:rPr kumimoji="0" lang="en-US" sz="2400" b="0" i="0" u="none" strike="noStrike" kern="1200" cap="none" spc="0" normalizeH="0" baseline="0" noProof="0" dirty="0">
                <a:ln>
                  <a:noFill/>
                </a:ln>
                <a:solidFill>
                  <a:prstClr val="black">
                    <a:lumMod val="75000"/>
                    <a:lumOff val="25000"/>
                  </a:prstClr>
                </a:solidFill>
                <a:effectLst/>
                <a:uLnTx/>
                <a:uFillTx/>
                <a:latin typeface="Times New Roman" panose="02020603050405020304" pitchFamily="18" charset="0"/>
                <a:ea typeface="+mn-ea"/>
                <a:cs typeface="Times New Roman" panose="02020603050405020304" pitchFamily="18" charset="0"/>
              </a:rPr>
              <a:t>(iii) Applicant specific prior fixation of norm by the Norms Committee.</a:t>
            </a:r>
          </a:p>
          <a:p>
            <a:pPr marL="0" marR="0" lvl="0" indent="0" algn="l" defTabSz="457200" rtl="0" eaLnBrk="1" fontAlgn="auto" latinLnBrk="0" hangingPunct="1">
              <a:lnSpc>
                <a:spcPct val="100000"/>
              </a:lnSpc>
              <a:spcBef>
                <a:spcPts val="1000"/>
              </a:spcBef>
              <a:spcAft>
                <a:spcPts val="0"/>
              </a:spcAft>
              <a:buClr>
                <a:srgbClr val="F496CB">
                  <a:lumMod val="75000"/>
                </a:srgbClr>
              </a:buClr>
              <a:buSzPct val="80000"/>
              <a:buFont typeface="Wingdings 3" charset="2"/>
              <a:buNone/>
              <a:tabLst/>
              <a:defRPr/>
            </a:pPr>
            <a:r>
              <a:rPr kumimoji="0" lang="en-US" sz="2400" b="0" i="0" u="none" strike="noStrike" kern="1200" cap="none" spc="0" normalizeH="0" baseline="0" noProof="0" dirty="0">
                <a:ln>
                  <a:noFill/>
                </a:ln>
                <a:solidFill>
                  <a:prstClr val="black">
                    <a:lumMod val="75000"/>
                    <a:lumOff val="25000"/>
                  </a:prstClr>
                </a:solidFill>
                <a:effectLst/>
                <a:uLnTx/>
                <a:uFillTx/>
                <a:latin typeface="Times New Roman" panose="02020603050405020304" pitchFamily="18" charset="0"/>
                <a:ea typeface="+mn-ea"/>
                <a:cs typeface="Times New Roman" panose="02020603050405020304" pitchFamily="18" charset="0"/>
              </a:rPr>
              <a:t>OR</a:t>
            </a:r>
          </a:p>
          <a:p>
            <a:pPr marL="0" marR="0" lvl="0" indent="0" algn="l" defTabSz="457200" rtl="0" eaLnBrk="1" fontAlgn="auto" latinLnBrk="0" hangingPunct="1">
              <a:lnSpc>
                <a:spcPct val="100000"/>
              </a:lnSpc>
              <a:spcBef>
                <a:spcPts val="1000"/>
              </a:spcBef>
              <a:spcAft>
                <a:spcPts val="0"/>
              </a:spcAft>
              <a:buClr>
                <a:srgbClr val="F496CB">
                  <a:lumMod val="75000"/>
                </a:srgbClr>
              </a:buClr>
              <a:buSzPct val="80000"/>
              <a:buFont typeface="Wingdings 3" charset="2"/>
              <a:buNone/>
              <a:tabLst/>
              <a:defRPr/>
            </a:pPr>
            <a:r>
              <a:rPr kumimoji="0" lang="en-US" sz="2400" b="0" i="0" u="none" strike="noStrike" kern="1200" cap="none" spc="0" normalizeH="0" baseline="0" noProof="0" dirty="0">
                <a:ln>
                  <a:noFill/>
                </a:ln>
                <a:solidFill>
                  <a:prstClr val="black">
                    <a:lumMod val="75000"/>
                    <a:lumOff val="25000"/>
                  </a:prstClr>
                </a:solidFill>
                <a:effectLst/>
                <a:uLnTx/>
                <a:uFillTx/>
                <a:latin typeface="Times New Roman" panose="02020603050405020304" pitchFamily="18" charset="0"/>
                <a:ea typeface="+mn-ea"/>
                <a:cs typeface="Times New Roman" panose="02020603050405020304" pitchFamily="18" charset="0"/>
              </a:rPr>
              <a:t>(iv) On the basis of Self Ratification Scheme in terms of Para 4.07A of</a:t>
            </a:r>
          </a:p>
          <a:p>
            <a:pPr marL="0" marR="0" lvl="0" indent="0" algn="l" defTabSz="457200" rtl="0" eaLnBrk="1" fontAlgn="auto" latinLnBrk="0" hangingPunct="1">
              <a:lnSpc>
                <a:spcPct val="100000"/>
              </a:lnSpc>
              <a:spcBef>
                <a:spcPts val="1000"/>
              </a:spcBef>
              <a:spcAft>
                <a:spcPts val="0"/>
              </a:spcAft>
              <a:buClr>
                <a:srgbClr val="F496CB">
                  <a:lumMod val="75000"/>
                </a:srgbClr>
              </a:buClr>
              <a:buSzPct val="80000"/>
              <a:buFont typeface="Wingdings 3" charset="2"/>
              <a:buNone/>
              <a:tabLst/>
              <a:defRPr/>
            </a:pPr>
            <a:r>
              <a:rPr kumimoji="0" lang="en-US" sz="2400" b="0" i="0" u="none" strike="noStrike" kern="1200" cap="none" spc="0" normalizeH="0" baseline="0" noProof="0" dirty="0">
                <a:ln>
                  <a:noFill/>
                </a:ln>
                <a:solidFill>
                  <a:prstClr val="black">
                    <a:lumMod val="75000"/>
                    <a:lumOff val="25000"/>
                  </a:prstClr>
                </a:solidFill>
                <a:effectLst/>
                <a:uLnTx/>
                <a:uFillTx/>
                <a:latin typeface="Times New Roman" panose="02020603050405020304" pitchFamily="18" charset="0"/>
                <a:ea typeface="+mn-ea"/>
                <a:cs typeface="Times New Roman" panose="02020603050405020304" pitchFamily="18" charset="0"/>
              </a:rPr>
              <a:t>Foreign Trade Policy. </a:t>
            </a:r>
          </a:p>
          <a:p>
            <a:endParaRPr lang="en-IN" dirty="0"/>
          </a:p>
        </p:txBody>
      </p:sp>
    </p:spTree>
    <p:extLst>
      <p:ext uri="{BB962C8B-B14F-4D97-AF65-F5344CB8AC3E}">
        <p14:creationId xmlns:p14="http://schemas.microsoft.com/office/powerpoint/2010/main" val="3684612769"/>
      </p:ext>
    </p:extLst>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D668E-E22F-BFEE-80CF-D9C914B95DA1}"/>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315A8081-3C37-78B9-08D5-EBD16BD7EAD5}"/>
              </a:ext>
            </a:extLst>
          </p:cNvPr>
          <p:cNvSpPr>
            <a:spLocks noGrp="1"/>
          </p:cNvSpPr>
          <p:nvPr>
            <p:ph idx="1"/>
          </p:nvPr>
        </p:nvSpPr>
        <p:spPr/>
        <p:txBody>
          <a:bodyPr>
            <a:normAutofit fontScale="62500" lnSpcReduction="20000"/>
          </a:bodyPr>
          <a:lstStyle/>
          <a:p>
            <a:pPr marL="0" indent="0">
              <a:buNone/>
            </a:pPr>
            <a:r>
              <a:rPr kumimoji="0" lang="en-US" sz="2900" b="1" i="0" u="sng" strike="noStrike" kern="1200" cap="none" spc="0" normalizeH="0" baseline="0" noProof="0" dirty="0">
                <a:ln>
                  <a:noFill/>
                </a:ln>
                <a:solidFill>
                  <a:prstClr val="black"/>
                </a:solidFill>
                <a:effectLst/>
                <a:uLnTx/>
                <a:uFillTx/>
                <a:latin typeface="Candara" panose="020E0502030303020204" pitchFamily="34" charset="0"/>
                <a:ea typeface="+mj-ea"/>
                <a:cs typeface="Times New Roman" panose="02020603050405020304" pitchFamily="18" charset="0"/>
              </a:rPr>
              <a:t>FTP - 4.04</a:t>
            </a:r>
            <a:br>
              <a:rPr kumimoji="0" lang="en-US" sz="2900" b="0" i="0" u="none" strike="noStrike" kern="1200" cap="none" spc="0" normalizeH="0" baseline="0" noProof="0" dirty="0">
                <a:ln>
                  <a:noFill/>
                </a:ln>
                <a:solidFill>
                  <a:prstClr val="black"/>
                </a:solidFill>
                <a:effectLst/>
                <a:uLnTx/>
                <a:uFillTx/>
                <a:latin typeface="Candara" panose="020E0502030303020204" pitchFamily="34" charset="0"/>
                <a:ea typeface="+mj-ea"/>
                <a:cs typeface="Times New Roman" panose="02020603050405020304" pitchFamily="18" charset="0"/>
              </a:rPr>
            </a:br>
            <a:r>
              <a:rPr kumimoji="0" lang="en-US" sz="2900" b="0" i="0" u="none" strike="noStrike" kern="1200" cap="none" spc="0" normalizeH="0" baseline="0" noProof="0" dirty="0">
                <a:ln>
                  <a:noFill/>
                </a:ln>
                <a:solidFill>
                  <a:prstClr val="black"/>
                </a:solidFill>
                <a:effectLst/>
                <a:uLnTx/>
                <a:uFillTx/>
                <a:latin typeface="Candara" panose="020E0502030303020204" pitchFamily="34" charset="0"/>
                <a:ea typeface="+mj-ea"/>
                <a:cs typeface="Times New Roman" panose="02020603050405020304" pitchFamily="18" charset="0"/>
              </a:rPr>
              <a:t> </a:t>
            </a:r>
            <a:br>
              <a:rPr kumimoji="0" lang="en-US" sz="2900" b="0" i="0" u="none" strike="noStrike" kern="1200" cap="none" spc="0" normalizeH="0" baseline="0" noProof="0" dirty="0">
                <a:ln>
                  <a:noFill/>
                </a:ln>
                <a:solidFill>
                  <a:prstClr val="black"/>
                </a:solidFill>
                <a:effectLst/>
                <a:uLnTx/>
                <a:uFillTx/>
                <a:latin typeface="Candara" panose="020E0502030303020204" pitchFamily="34" charset="0"/>
                <a:ea typeface="+mj-ea"/>
                <a:cs typeface="Times New Roman" panose="02020603050405020304" pitchFamily="18" charset="0"/>
              </a:rPr>
            </a:br>
            <a:r>
              <a:rPr kumimoji="0" lang="en-US" sz="2900" b="0" i="0" u="none" strike="noStrike" kern="1200" cap="none" spc="0" normalizeH="0" baseline="0" noProof="0" dirty="0">
                <a:ln>
                  <a:noFill/>
                </a:ln>
                <a:solidFill>
                  <a:prstClr val="black"/>
                </a:solidFill>
                <a:effectLst/>
                <a:uLnTx/>
                <a:uFillTx/>
                <a:latin typeface="Candara" panose="020E0502030303020204" pitchFamily="34" charset="0"/>
                <a:ea typeface="+mj-ea"/>
                <a:cs typeface="Times New Roman" panose="02020603050405020304" pitchFamily="18" charset="0"/>
              </a:rPr>
              <a:t> A Special Advance Authorisation Scheme for export of “Articles of Apparel and Clothing Accessories” is also available. </a:t>
            </a:r>
            <a:br>
              <a:rPr kumimoji="0" lang="en-US" sz="2900" b="0" i="0" u="none" strike="noStrike" kern="1200" cap="none" spc="0" normalizeH="0" baseline="0" noProof="0" dirty="0">
                <a:ln>
                  <a:noFill/>
                </a:ln>
                <a:solidFill>
                  <a:prstClr val="black"/>
                </a:solidFill>
                <a:effectLst/>
                <a:uLnTx/>
                <a:uFillTx/>
                <a:latin typeface="Candara" panose="020E0502030303020204" pitchFamily="34" charset="0"/>
                <a:ea typeface="+mj-ea"/>
                <a:cs typeface="Times New Roman" panose="02020603050405020304" pitchFamily="18" charset="0"/>
              </a:rPr>
            </a:br>
            <a:br>
              <a:rPr kumimoji="0" lang="en-US" sz="2900" b="0" i="0" u="none" strike="noStrike" kern="1200" cap="none" spc="0" normalizeH="0" baseline="0" noProof="0" dirty="0">
                <a:ln>
                  <a:noFill/>
                </a:ln>
                <a:solidFill>
                  <a:prstClr val="black"/>
                </a:solidFill>
                <a:effectLst/>
                <a:uLnTx/>
                <a:uFillTx/>
                <a:latin typeface="Candara" panose="020E0502030303020204" pitchFamily="34" charset="0"/>
                <a:ea typeface="+mj-ea"/>
                <a:cs typeface="Times New Roman" panose="02020603050405020304" pitchFamily="18" charset="0"/>
              </a:rPr>
            </a:br>
            <a:br>
              <a:rPr kumimoji="0" lang="en-US" sz="2900" b="0" i="0" u="none" strike="noStrike" kern="1200" cap="none" spc="0" normalizeH="0" baseline="0" noProof="0" dirty="0">
                <a:ln>
                  <a:noFill/>
                </a:ln>
                <a:solidFill>
                  <a:prstClr val="black"/>
                </a:solidFill>
                <a:effectLst/>
                <a:uLnTx/>
                <a:uFillTx/>
                <a:latin typeface="Candara" panose="020E0502030303020204" pitchFamily="34" charset="0"/>
                <a:ea typeface="+mj-ea"/>
                <a:cs typeface="Times New Roman" panose="02020603050405020304" pitchFamily="18" charset="0"/>
              </a:rPr>
            </a:br>
            <a:r>
              <a:rPr kumimoji="0" lang="en-US" sz="2900" b="1" i="0" u="sng" strike="noStrike" kern="1200" cap="none" spc="0" normalizeH="0" baseline="0" noProof="0" dirty="0">
                <a:ln>
                  <a:noFill/>
                </a:ln>
                <a:solidFill>
                  <a:prstClr val="black"/>
                </a:solidFill>
                <a:effectLst/>
                <a:uLnTx/>
                <a:uFillTx/>
                <a:latin typeface="Candara" panose="020E0502030303020204" pitchFamily="34" charset="0"/>
                <a:ea typeface="+mj-ea"/>
                <a:cs typeface="Times New Roman" panose="02020603050405020304" pitchFamily="18" charset="0"/>
              </a:rPr>
              <a:t>FTP - 4.06  </a:t>
            </a:r>
            <a:br>
              <a:rPr kumimoji="0" lang="en-US" sz="2900" b="1" i="0" u="sng" strike="noStrike" kern="1200" cap="none" spc="0" normalizeH="0" baseline="0" noProof="0" dirty="0">
                <a:ln>
                  <a:noFill/>
                </a:ln>
                <a:solidFill>
                  <a:prstClr val="black"/>
                </a:solidFill>
                <a:effectLst/>
                <a:uLnTx/>
                <a:uFillTx/>
                <a:latin typeface="Candara" panose="020E0502030303020204" pitchFamily="34" charset="0"/>
                <a:ea typeface="+mj-ea"/>
                <a:cs typeface="Times New Roman" panose="02020603050405020304" pitchFamily="18" charset="0"/>
              </a:rPr>
            </a:br>
            <a:br>
              <a:rPr kumimoji="0" lang="en-US" sz="2900" b="0" i="0" u="none" strike="noStrike" kern="1200" cap="none" spc="0" normalizeH="0" baseline="0" noProof="0" dirty="0">
                <a:ln>
                  <a:noFill/>
                </a:ln>
                <a:solidFill>
                  <a:prstClr val="black"/>
                </a:solidFill>
                <a:effectLst/>
                <a:uLnTx/>
                <a:uFillTx/>
                <a:latin typeface="Candara" panose="020E0502030303020204" pitchFamily="34" charset="0"/>
                <a:ea typeface="+mj-ea"/>
                <a:cs typeface="Times New Roman" panose="02020603050405020304" pitchFamily="18" charset="0"/>
              </a:rPr>
            </a:br>
            <a:r>
              <a:rPr kumimoji="0" lang="en-US" sz="2900" b="0" i="0" u="none" strike="noStrike" kern="1200" cap="none" spc="0" normalizeH="0" baseline="0" noProof="0" dirty="0">
                <a:ln>
                  <a:noFill/>
                </a:ln>
                <a:solidFill>
                  <a:prstClr val="black"/>
                </a:solidFill>
                <a:effectLst/>
                <a:uLnTx/>
                <a:uFillTx/>
                <a:latin typeface="Candara" panose="020E0502030303020204" pitchFamily="34" charset="0"/>
                <a:ea typeface="+mj-ea"/>
                <a:cs typeface="Times New Roman" panose="02020603050405020304" pitchFamily="18" charset="0"/>
              </a:rPr>
              <a:t>Facility of “Annual Advance Authorisation” available </a:t>
            </a:r>
          </a:p>
          <a:p>
            <a:endParaRPr lang="en-US" sz="2900" dirty="0">
              <a:solidFill>
                <a:prstClr val="black"/>
              </a:solidFill>
              <a:latin typeface="Candara" panose="020E0502030303020204" pitchFamily="34" charset="0"/>
              <a:ea typeface="+mj-ea"/>
              <a:cs typeface="Times New Roman" panose="02020603050405020304" pitchFamily="18" charset="0"/>
            </a:endParaRPr>
          </a:p>
          <a:p>
            <a:pPr marL="0" indent="0">
              <a:buNone/>
            </a:pPr>
            <a:r>
              <a:rPr lang="en-US" sz="2900" b="1" u="sng" dirty="0">
                <a:solidFill>
                  <a:schemeClr val="tx1"/>
                </a:solidFill>
                <a:latin typeface="Candara" panose="020E0502030303020204" pitchFamily="34" charset="0"/>
                <a:cs typeface="Times New Roman" panose="02020603050405020304" pitchFamily="18" charset="0"/>
              </a:rPr>
              <a:t>FTP - 4.10</a:t>
            </a:r>
          </a:p>
          <a:p>
            <a:pPr marL="0" indent="0">
              <a:buNone/>
            </a:pPr>
            <a:endParaRPr lang="en-US" sz="2900" b="1" dirty="0">
              <a:solidFill>
                <a:schemeClr val="tx1"/>
              </a:solidFill>
              <a:latin typeface="Candara" panose="020E0502030303020204" pitchFamily="34" charset="0"/>
              <a:cs typeface="Times New Roman" panose="02020603050405020304" pitchFamily="18" charset="0"/>
            </a:endParaRPr>
          </a:p>
          <a:p>
            <a:pPr marL="0" indent="0">
              <a:buNone/>
            </a:pPr>
            <a:r>
              <a:rPr lang="en-US" sz="2900" dirty="0">
                <a:solidFill>
                  <a:schemeClr val="tx1"/>
                </a:solidFill>
                <a:latin typeface="Candara" panose="020E0502030303020204" pitchFamily="34" charset="0"/>
                <a:cs typeface="Times New Roman" panose="02020603050405020304" pitchFamily="18" charset="0"/>
              </a:rPr>
              <a:t>Import of Mandatory Spares Permitted </a:t>
            </a:r>
            <a:r>
              <a:rPr lang="en-US" sz="2900" dirty="0" err="1">
                <a:solidFill>
                  <a:schemeClr val="tx1"/>
                </a:solidFill>
                <a:latin typeface="Candara" panose="020E0502030303020204" pitchFamily="34" charset="0"/>
                <a:cs typeface="Times New Roman" panose="02020603050405020304" pitchFamily="18" charset="0"/>
              </a:rPr>
              <a:t>upto</a:t>
            </a:r>
            <a:r>
              <a:rPr lang="en-US" sz="2900" dirty="0">
                <a:solidFill>
                  <a:schemeClr val="tx1"/>
                </a:solidFill>
                <a:latin typeface="Candara" panose="020E0502030303020204" pitchFamily="34" charset="0"/>
                <a:cs typeface="Times New Roman" panose="02020603050405020304" pitchFamily="18" charset="0"/>
              </a:rPr>
              <a:t> 10% of C.I.F. Value of Authorization. </a:t>
            </a:r>
          </a:p>
          <a:p>
            <a:pPr marL="0" indent="0">
              <a:buNone/>
            </a:pPr>
            <a:endParaRPr lang="en-US" sz="2900" dirty="0">
              <a:solidFill>
                <a:schemeClr val="tx1"/>
              </a:solidFill>
              <a:latin typeface="Candara" panose="020E0502030303020204" pitchFamily="34" charset="0"/>
              <a:cs typeface="Times New Roman" panose="02020603050405020304" pitchFamily="18" charset="0"/>
            </a:endParaRPr>
          </a:p>
          <a:p>
            <a:pPr marL="0" indent="0">
              <a:buNone/>
            </a:pPr>
            <a:r>
              <a:rPr lang="en-US" sz="2900" b="1" u="sng" dirty="0">
                <a:solidFill>
                  <a:schemeClr val="tx1"/>
                </a:solidFill>
                <a:latin typeface="Candara" panose="020E0502030303020204" pitchFamily="34" charset="0"/>
                <a:cs typeface="Times New Roman" panose="02020603050405020304" pitchFamily="18" charset="0"/>
              </a:rPr>
              <a:t>FTP - 4.14 </a:t>
            </a:r>
          </a:p>
          <a:p>
            <a:pPr marL="0" indent="0">
              <a:buNone/>
            </a:pPr>
            <a:endParaRPr lang="en-US" sz="2900" b="1" dirty="0">
              <a:solidFill>
                <a:schemeClr val="tx1"/>
              </a:solidFill>
              <a:latin typeface="Candara" panose="020E0502030303020204" pitchFamily="34" charset="0"/>
              <a:cs typeface="Times New Roman" panose="02020603050405020304" pitchFamily="18" charset="0"/>
            </a:endParaRPr>
          </a:p>
          <a:p>
            <a:pPr marL="0" indent="0">
              <a:buNone/>
            </a:pPr>
            <a:r>
              <a:rPr lang="en-US" sz="2900" dirty="0">
                <a:solidFill>
                  <a:schemeClr val="tx1"/>
                </a:solidFill>
                <a:latin typeface="Candara" panose="020E0502030303020204" pitchFamily="34" charset="0"/>
                <a:cs typeface="Times New Roman" panose="02020603050405020304" pitchFamily="18" charset="0"/>
              </a:rPr>
              <a:t>The details of “Duties” exempted are contained under this para</a:t>
            </a:r>
          </a:p>
          <a:p>
            <a:endParaRPr lang="en-IN" dirty="0">
              <a:latin typeface="Candara" panose="020E0502030303020204" pitchFamily="34" charset="0"/>
            </a:endParaRPr>
          </a:p>
        </p:txBody>
      </p:sp>
    </p:spTree>
    <p:extLst>
      <p:ext uri="{BB962C8B-B14F-4D97-AF65-F5344CB8AC3E}">
        <p14:creationId xmlns:p14="http://schemas.microsoft.com/office/powerpoint/2010/main" val="671033470"/>
      </p:ext>
    </p:extLst>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581D5-6279-6D43-6881-76D78176C654}"/>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4A7A93A7-E6CD-6C51-E6A7-F9FD5C392CC3}"/>
              </a:ext>
            </a:extLst>
          </p:cNvPr>
          <p:cNvSpPr>
            <a:spLocks noGrp="1"/>
          </p:cNvSpPr>
          <p:nvPr>
            <p:ph idx="1"/>
          </p:nvPr>
        </p:nvSpPr>
        <p:spPr/>
        <p:txBody>
          <a:bodyPr/>
          <a:lstStyle/>
          <a:p>
            <a:pPr marL="0" indent="0">
              <a:buNone/>
            </a:pPr>
            <a:r>
              <a:rPr lang="en-US" sz="3600" b="1" u="sng" dirty="0">
                <a:solidFill>
                  <a:schemeClr val="tx1"/>
                </a:solidFill>
                <a:latin typeface="Times New Roman" panose="02020603050405020304" pitchFamily="18" charset="0"/>
                <a:cs typeface="Times New Roman" panose="02020603050405020304" pitchFamily="18" charset="0"/>
              </a:rPr>
              <a:t>FTP - </a:t>
            </a:r>
            <a:r>
              <a:rPr lang="en-IN" sz="3600" b="1" u="sng" dirty="0">
                <a:solidFill>
                  <a:schemeClr val="tx1"/>
                </a:solidFill>
                <a:latin typeface="Times New Roman" panose="02020603050405020304" pitchFamily="18" charset="0"/>
                <a:cs typeface="Times New Roman" panose="02020603050405020304" pitchFamily="18" charset="0"/>
              </a:rPr>
              <a:t>4.15- </a:t>
            </a:r>
            <a:r>
              <a:rPr lang="en-US" sz="3600" b="1" u="sng" dirty="0">
                <a:solidFill>
                  <a:schemeClr val="tx1"/>
                </a:solidFill>
                <a:latin typeface="Times New Roman" panose="02020603050405020304" pitchFamily="18" charset="0"/>
                <a:cs typeface="Times New Roman" panose="02020603050405020304" pitchFamily="18" charset="0"/>
              </a:rPr>
              <a:t> Admissibility of Drawback</a:t>
            </a:r>
          </a:p>
          <a:p>
            <a:r>
              <a:rPr lang="en-IN" sz="2400" dirty="0">
                <a:solidFill>
                  <a:schemeClr val="tx1"/>
                </a:solidFill>
                <a:latin typeface="Times New Roman" panose="02020603050405020304" pitchFamily="18" charset="0"/>
                <a:cs typeface="Times New Roman" panose="02020603050405020304" pitchFamily="18" charset="0"/>
              </a:rPr>
              <a:t>Advance Authorization Facility can be combined with Duty Drawback. </a:t>
            </a:r>
          </a:p>
          <a:p>
            <a:r>
              <a:rPr lang="en-US" sz="2400" dirty="0">
                <a:solidFill>
                  <a:schemeClr val="tx1"/>
                </a:solidFill>
                <a:latin typeface="Times New Roman" panose="02020603050405020304" pitchFamily="18" charset="0"/>
                <a:cs typeface="Times New Roman" panose="02020603050405020304" pitchFamily="18" charset="0"/>
              </a:rPr>
              <a:t>Drawback as per rate determined and fixed by Customs authority in terms of </a:t>
            </a:r>
            <a:r>
              <a:rPr lang="en-US" sz="2400" dirty="0" err="1">
                <a:solidFill>
                  <a:schemeClr val="tx1"/>
                </a:solidFill>
                <a:latin typeface="Times New Roman" panose="02020603050405020304" pitchFamily="18" charset="0"/>
                <a:cs typeface="Times New Roman" panose="02020603050405020304" pitchFamily="18" charset="0"/>
              </a:rPr>
              <a:t>DoR</a:t>
            </a:r>
            <a:r>
              <a:rPr lang="en-US" sz="2400" dirty="0">
                <a:solidFill>
                  <a:schemeClr val="tx1"/>
                </a:solidFill>
                <a:latin typeface="Times New Roman" panose="02020603050405020304" pitchFamily="18" charset="0"/>
                <a:cs typeface="Times New Roman" panose="02020603050405020304" pitchFamily="18" charset="0"/>
              </a:rPr>
              <a:t> Rules shall be available for duty paid imported or indigenous inputs (not specified in the norms) used in the export product.</a:t>
            </a:r>
          </a:p>
          <a:p>
            <a:r>
              <a:rPr lang="en-US" sz="2400" dirty="0">
                <a:solidFill>
                  <a:schemeClr val="tx1"/>
                </a:solidFill>
                <a:latin typeface="Times New Roman" panose="02020603050405020304" pitchFamily="18" charset="0"/>
                <a:cs typeface="Times New Roman" panose="02020603050405020304" pitchFamily="18" charset="0"/>
              </a:rPr>
              <a:t>For this purpose, applicant shall indicate clearly details of duty paid input in the application for Advance Authorisation. </a:t>
            </a:r>
          </a:p>
          <a:p>
            <a:r>
              <a:rPr lang="en-US" sz="2400" dirty="0">
                <a:solidFill>
                  <a:schemeClr val="tx1"/>
                </a:solidFill>
                <a:latin typeface="Times New Roman" panose="02020603050405020304" pitchFamily="18" charset="0"/>
                <a:cs typeface="Times New Roman" panose="02020603050405020304" pitchFamily="18" charset="0"/>
              </a:rPr>
              <a:t>As per details mentioned in the application, </a:t>
            </a:r>
          </a:p>
          <a:p>
            <a:r>
              <a:rPr lang="en-US" sz="2400" dirty="0">
                <a:solidFill>
                  <a:schemeClr val="tx1"/>
                </a:solidFill>
                <a:latin typeface="Times New Roman" panose="02020603050405020304" pitchFamily="18" charset="0"/>
                <a:cs typeface="Times New Roman" panose="02020603050405020304" pitchFamily="18" charset="0"/>
              </a:rPr>
              <a:t>Regional Authority shall also clearly endorse details of such duty paid inputs in the condition sheet of the Advance Authorisation. </a:t>
            </a:r>
          </a:p>
          <a:p>
            <a:endParaRPr lang="en-IN" dirty="0"/>
          </a:p>
        </p:txBody>
      </p:sp>
    </p:spTree>
    <p:extLst>
      <p:ext uri="{BB962C8B-B14F-4D97-AF65-F5344CB8AC3E}">
        <p14:creationId xmlns:p14="http://schemas.microsoft.com/office/powerpoint/2010/main" val="1384883238"/>
      </p:ext>
    </p:extLst>
  </p:cSld>
  <p:clrMapOvr>
    <a:overrideClrMapping bg1="lt1" tx1="dk1" bg2="lt2" tx2="dk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EF4BF1-5297-E522-02C8-BA5EDEF1B677}"/>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47B6982C-5025-9FAE-C641-747A38CA68D5}"/>
              </a:ext>
            </a:extLst>
          </p:cNvPr>
          <p:cNvSpPr>
            <a:spLocks noGrp="1"/>
          </p:cNvSpPr>
          <p:nvPr>
            <p:ph idx="1"/>
          </p:nvPr>
        </p:nvSpPr>
        <p:spPr/>
        <p:txBody>
          <a:bodyPr/>
          <a:lstStyle/>
          <a:p>
            <a:pPr marL="0" indent="0">
              <a:buNone/>
            </a:pPr>
            <a:r>
              <a:rPr lang="en-US" sz="3600" b="1" u="sng" dirty="0">
                <a:solidFill>
                  <a:schemeClr val="tx1"/>
                </a:solidFill>
                <a:latin typeface="Times New Roman" panose="02020603050405020304" pitchFamily="18" charset="0"/>
                <a:cs typeface="Times New Roman" panose="02020603050405020304" pitchFamily="18" charset="0"/>
              </a:rPr>
              <a:t>FTP - 4.16 </a:t>
            </a:r>
          </a:p>
          <a:p>
            <a:pPr marL="0" indent="0">
              <a:buNone/>
            </a:pPr>
            <a:r>
              <a:rPr lang="en-US" sz="2400" dirty="0">
                <a:solidFill>
                  <a:schemeClr val="tx1"/>
                </a:solidFill>
                <a:latin typeface="Times New Roman" panose="02020603050405020304" pitchFamily="18" charset="0"/>
                <a:cs typeface="Times New Roman" panose="02020603050405020304" pitchFamily="18" charset="0"/>
              </a:rPr>
              <a:t>The Authorization is subject to “Actual User Condition</a:t>
            </a:r>
            <a:endParaRPr lang="en-IN" dirty="0"/>
          </a:p>
        </p:txBody>
      </p:sp>
    </p:spTree>
    <p:extLst>
      <p:ext uri="{BB962C8B-B14F-4D97-AF65-F5344CB8AC3E}">
        <p14:creationId xmlns:p14="http://schemas.microsoft.com/office/powerpoint/2010/main" val="2442465861"/>
      </p:ext>
    </p:extLst>
  </p:cSld>
  <p:clrMapOvr>
    <a:overrideClrMapping bg1="lt1" tx1="dk1" bg2="lt2" tx2="dk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6110A-C0CF-4FBA-941C-E47DC64E6062}"/>
              </a:ext>
            </a:extLst>
          </p:cNvPr>
          <p:cNvSpPr>
            <a:spLocks noGrp="1"/>
          </p:cNvSpPr>
          <p:nvPr>
            <p:ph type="title"/>
          </p:nvPr>
        </p:nvSpPr>
        <p:spPr/>
        <p:txBody>
          <a:bodyPr/>
          <a:lstStyle/>
          <a:p>
            <a:r>
              <a:rPr lang="en-IN" dirty="0"/>
              <a:t>Details of duty exempted FTP 4.14</a:t>
            </a:r>
          </a:p>
        </p:txBody>
      </p:sp>
      <p:sp>
        <p:nvSpPr>
          <p:cNvPr id="3" name="Content Placeholder 2">
            <a:extLst>
              <a:ext uri="{FF2B5EF4-FFF2-40B4-BE49-F238E27FC236}">
                <a16:creationId xmlns:a16="http://schemas.microsoft.com/office/drawing/2014/main" id="{292002B2-A300-BEE4-CBD9-EE9939912C30}"/>
              </a:ext>
            </a:extLst>
          </p:cNvPr>
          <p:cNvSpPr>
            <a:spLocks noGrp="1"/>
          </p:cNvSpPr>
          <p:nvPr>
            <p:ph idx="1"/>
          </p:nvPr>
        </p:nvSpPr>
        <p:spPr/>
        <p:txBody>
          <a:bodyPr/>
          <a:lstStyle/>
          <a:p>
            <a:pPr algn="l"/>
            <a:r>
              <a:rPr lang="en-US" b="0" i="0" dirty="0">
                <a:solidFill>
                  <a:srgbClr val="242222"/>
                </a:solidFill>
                <a:effectLst/>
                <a:latin typeface="Open Sans" panose="020B0606030504020204" pitchFamily="34" charset="0"/>
              </a:rPr>
              <a:t>Imports are exempted from payment of:</a:t>
            </a:r>
          </a:p>
          <a:p>
            <a:pPr algn="l">
              <a:buFont typeface="Arial" panose="020B0604020202020204" pitchFamily="34" charset="0"/>
              <a:buChar char="•"/>
            </a:pPr>
            <a:r>
              <a:rPr lang="en-US" b="0" i="0" dirty="0">
                <a:solidFill>
                  <a:srgbClr val="242222"/>
                </a:solidFill>
                <a:effectLst/>
                <a:latin typeface="Open Sans" panose="020B0606030504020204" pitchFamily="34" charset="0"/>
              </a:rPr>
              <a:t>Basic Customs Duty (BCD)</a:t>
            </a:r>
          </a:p>
          <a:p>
            <a:pPr algn="l">
              <a:buFont typeface="Arial" panose="020B0604020202020204" pitchFamily="34" charset="0"/>
              <a:buChar char="•"/>
            </a:pPr>
            <a:r>
              <a:rPr lang="en-US" b="0" i="0" dirty="0">
                <a:solidFill>
                  <a:srgbClr val="242222"/>
                </a:solidFill>
                <a:effectLst/>
                <a:latin typeface="Open Sans" panose="020B0606030504020204" pitchFamily="34" charset="0"/>
              </a:rPr>
              <a:t>Additional Customs Duty</a:t>
            </a:r>
          </a:p>
          <a:p>
            <a:pPr algn="l">
              <a:buFont typeface="Arial" panose="020B0604020202020204" pitchFamily="34" charset="0"/>
              <a:buChar char="•"/>
            </a:pPr>
            <a:r>
              <a:rPr lang="en-US" b="0" i="0" dirty="0">
                <a:solidFill>
                  <a:srgbClr val="242222"/>
                </a:solidFill>
                <a:effectLst/>
                <a:latin typeface="Open Sans" panose="020B0606030504020204" pitchFamily="34" charset="0"/>
              </a:rPr>
              <a:t>Education </a:t>
            </a:r>
            <a:r>
              <a:rPr lang="en-US" b="0" i="0" dirty="0" err="1">
                <a:solidFill>
                  <a:srgbClr val="242222"/>
                </a:solidFill>
                <a:effectLst/>
                <a:latin typeface="Open Sans" panose="020B0606030504020204" pitchFamily="34" charset="0"/>
              </a:rPr>
              <a:t>Cess</a:t>
            </a:r>
            <a:endParaRPr lang="en-US" b="0" i="0" dirty="0">
              <a:solidFill>
                <a:srgbClr val="242222"/>
              </a:solidFill>
              <a:effectLst/>
              <a:latin typeface="Open Sans" panose="020B0606030504020204" pitchFamily="34" charset="0"/>
            </a:endParaRPr>
          </a:p>
          <a:p>
            <a:pPr algn="l">
              <a:buFont typeface="Arial" panose="020B0604020202020204" pitchFamily="34" charset="0"/>
              <a:buChar char="•"/>
            </a:pPr>
            <a:r>
              <a:rPr lang="en-US" b="0" i="0" dirty="0">
                <a:solidFill>
                  <a:srgbClr val="242222"/>
                </a:solidFill>
                <a:effectLst/>
                <a:latin typeface="Open Sans" panose="020B0606030504020204" pitchFamily="34" charset="0"/>
              </a:rPr>
              <a:t>Anti-dumping Duty</a:t>
            </a:r>
          </a:p>
          <a:p>
            <a:pPr algn="l">
              <a:buFont typeface="Arial" panose="020B0604020202020204" pitchFamily="34" charset="0"/>
              <a:buChar char="•"/>
            </a:pPr>
            <a:r>
              <a:rPr lang="en-US" b="0" i="0" dirty="0">
                <a:solidFill>
                  <a:srgbClr val="242222"/>
                </a:solidFill>
                <a:effectLst/>
                <a:latin typeface="Open Sans" panose="020B0606030504020204" pitchFamily="34" charset="0"/>
              </a:rPr>
              <a:t>Countervailing Duty</a:t>
            </a:r>
          </a:p>
          <a:p>
            <a:pPr algn="l">
              <a:buFont typeface="Arial" panose="020B0604020202020204" pitchFamily="34" charset="0"/>
              <a:buChar char="•"/>
            </a:pPr>
            <a:r>
              <a:rPr lang="en-US" b="0" i="0" dirty="0">
                <a:solidFill>
                  <a:srgbClr val="242222"/>
                </a:solidFill>
                <a:effectLst/>
                <a:latin typeface="Open Sans" panose="020B0606030504020204" pitchFamily="34" charset="0"/>
              </a:rPr>
              <a:t>Safeguard Duty</a:t>
            </a:r>
          </a:p>
        </p:txBody>
      </p:sp>
    </p:spTree>
    <p:extLst>
      <p:ext uri="{BB962C8B-B14F-4D97-AF65-F5344CB8AC3E}">
        <p14:creationId xmlns:p14="http://schemas.microsoft.com/office/powerpoint/2010/main" val="10754649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131090-FABB-D3A7-FE37-D397B5FE9C56}"/>
              </a:ext>
            </a:extLst>
          </p:cNvPr>
          <p:cNvSpPr>
            <a:spLocks noGrp="1"/>
          </p:cNvSpPr>
          <p:nvPr>
            <p:ph type="title"/>
          </p:nvPr>
        </p:nvSpPr>
        <p:spPr/>
        <p:txBody>
          <a:bodyPr/>
          <a:lstStyle/>
          <a:p>
            <a:r>
              <a:rPr lang="en-IN" dirty="0"/>
              <a:t>Standard Input-Output Norms</a:t>
            </a:r>
          </a:p>
        </p:txBody>
      </p:sp>
      <p:sp>
        <p:nvSpPr>
          <p:cNvPr id="3" name="Content Placeholder 2">
            <a:extLst>
              <a:ext uri="{FF2B5EF4-FFF2-40B4-BE49-F238E27FC236}">
                <a16:creationId xmlns:a16="http://schemas.microsoft.com/office/drawing/2014/main" id="{17480BC6-15CF-D82E-6F38-9BDCD01A2205}"/>
              </a:ext>
            </a:extLst>
          </p:cNvPr>
          <p:cNvSpPr>
            <a:spLocks noGrp="1"/>
          </p:cNvSpPr>
          <p:nvPr>
            <p:ph idx="1"/>
          </p:nvPr>
        </p:nvSpPr>
        <p:spPr/>
        <p:txBody>
          <a:bodyPr>
            <a:normAutofit fontScale="92500"/>
          </a:bodyPr>
          <a:lstStyle/>
          <a:p>
            <a:pPr algn="l"/>
            <a:r>
              <a:rPr lang="en-US" b="1" i="0" cap="all" dirty="0">
                <a:solidFill>
                  <a:srgbClr val="DE5021"/>
                </a:solidFill>
                <a:effectLst/>
                <a:latin typeface="Roboto" panose="02000000000000000000" pitchFamily="2" charset="0"/>
              </a:rPr>
              <a:t>WHAT ARE STANDARD INPUT-OUTPUT NORMS?</a:t>
            </a:r>
          </a:p>
          <a:p>
            <a:pPr algn="just">
              <a:lnSpc>
                <a:spcPct val="150000"/>
              </a:lnSpc>
            </a:pPr>
            <a:r>
              <a:rPr lang="en-US" b="0" i="0" dirty="0">
                <a:solidFill>
                  <a:srgbClr val="242222"/>
                </a:solidFill>
                <a:effectLst/>
                <a:latin typeface="Open Sans" panose="020B0606030504020204" pitchFamily="34" charset="0"/>
              </a:rPr>
              <a:t>The DGFT issued the Standard Input-Output Norms (SION) with an aim to determine the number of inputs required for the production of a unit of output to be exported.</a:t>
            </a:r>
          </a:p>
          <a:p>
            <a:pPr algn="just">
              <a:lnSpc>
                <a:spcPct val="150000"/>
              </a:lnSpc>
            </a:pPr>
            <a:r>
              <a:rPr lang="en-US" b="0" i="0" dirty="0">
                <a:solidFill>
                  <a:srgbClr val="242222"/>
                </a:solidFill>
                <a:effectLst/>
                <a:latin typeface="Open Sans" panose="020B0606030504020204" pitchFamily="34" charset="0"/>
              </a:rPr>
              <a:t>This method has pre-fixed norms for thousands of products of different segments such as Chemical and allied products, Electronics, Engineering, Food products, Handicrafts, Leather, Plastics, Sports, textile, etc.</a:t>
            </a:r>
          </a:p>
          <a:p>
            <a:endParaRPr lang="en-IN" dirty="0"/>
          </a:p>
        </p:txBody>
      </p:sp>
    </p:spTree>
    <p:extLst>
      <p:ext uri="{BB962C8B-B14F-4D97-AF65-F5344CB8AC3E}">
        <p14:creationId xmlns:p14="http://schemas.microsoft.com/office/powerpoint/2010/main" val="39240749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8BE79F-9006-9D4E-BEEB-434939473F33}"/>
              </a:ext>
            </a:extLst>
          </p:cNvPr>
          <p:cNvSpPr>
            <a:spLocks noGrp="1"/>
          </p:cNvSpPr>
          <p:nvPr>
            <p:ph type="title"/>
          </p:nvPr>
        </p:nvSpPr>
        <p:spPr/>
        <p:txBody>
          <a:bodyPr/>
          <a:lstStyle/>
          <a:p>
            <a:r>
              <a:rPr lang="en-IN" dirty="0"/>
              <a:t>Self Declaration</a:t>
            </a:r>
          </a:p>
        </p:txBody>
      </p:sp>
      <p:sp>
        <p:nvSpPr>
          <p:cNvPr id="3" name="Content Placeholder 2">
            <a:extLst>
              <a:ext uri="{FF2B5EF4-FFF2-40B4-BE49-F238E27FC236}">
                <a16:creationId xmlns:a16="http://schemas.microsoft.com/office/drawing/2014/main" id="{FDE36B1A-1309-D6EE-B166-B2929EDC1A98}"/>
              </a:ext>
            </a:extLst>
          </p:cNvPr>
          <p:cNvSpPr>
            <a:spLocks noGrp="1"/>
          </p:cNvSpPr>
          <p:nvPr>
            <p:ph idx="1"/>
          </p:nvPr>
        </p:nvSpPr>
        <p:spPr>
          <a:xfrm>
            <a:off x="609600" y="1935479"/>
            <a:ext cx="10972800" cy="4607933"/>
          </a:xfrm>
        </p:spPr>
        <p:txBody>
          <a:bodyPr>
            <a:normAutofit fontScale="85000" lnSpcReduction="20000"/>
          </a:bodyPr>
          <a:lstStyle/>
          <a:p>
            <a:r>
              <a:rPr lang="en-US" b="1" i="0" cap="all" dirty="0">
                <a:solidFill>
                  <a:srgbClr val="DE5021"/>
                </a:solidFill>
                <a:effectLst/>
                <a:latin typeface="Roboto" panose="02000000000000000000" pitchFamily="2" charset="0"/>
              </a:rPr>
              <a:t>WHAT ARE SELF-DECLARED NORMS?</a:t>
            </a:r>
            <a:endParaRPr lang="en-US" b="0" i="0" dirty="0">
              <a:solidFill>
                <a:srgbClr val="242222"/>
              </a:solidFill>
              <a:effectLst/>
              <a:latin typeface="Open Sans" panose="020B0606030504020204" pitchFamily="34" charset="0"/>
            </a:endParaRPr>
          </a:p>
          <a:p>
            <a:pPr algn="just">
              <a:lnSpc>
                <a:spcPct val="150000"/>
              </a:lnSpc>
            </a:pPr>
            <a:r>
              <a:rPr lang="en-US" b="0" i="0" dirty="0">
                <a:solidFill>
                  <a:srgbClr val="242222"/>
                </a:solidFill>
                <a:effectLst/>
                <a:latin typeface="Open Sans" panose="020B0606030504020204" pitchFamily="34" charset="0"/>
              </a:rPr>
              <a:t>This method enables the exporter to apply for an Advanced Authorisation License on the basis of self-declaration. </a:t>
            </a:r>
          </a:p>
          <a:p>
            <a:pPr algn="just">
              <a:lnSpc>
                <a:spcPct val="150000"/>
              </a:lnSpc>
            </a:pPr>
            <a:r>
              <a:rPr lang="en-US" b="0" i="0" dirty="0">
                <a:solidFill>
                  <a:srgbClr val="242222"/>
                </a:solidFill>
                <a:effectLst/>
                <a:latin typeface="Open Sans" panose="020B0606030504020204" pitchFamily="34" charset="0"/>
              </a:rPr>
              <a:t>This can be claimed by the exporter if the product isn’t eligible under SION or they aren’t satisfied with the import quantity allowed.</a:t>
            </a:r>
          </a:p>
          <a:p>
            <a:pPr algn="just">
              <a:lnSpc>
                <a:spcPct val="150000"/>
              </a:lnSpc>
            </a:pPr>
            <a:r>
              <a:rPr lang="en-US" b="0" i="0" dirty="0">
                <a:solidFill>
                  <a:srgbClr val="242222"/>
                </a:solidFill>
                <a:effectLst/>
                <a:latin typeface="Open Sans" panose="020B0606030504020204" pitchFamily="34" charset="0"/>
              </a:rPr>
              <a:t>The Advance License would be close if the norms are accepted by the Norms Committee. </a:t>
            </a:r>
          </a:p>
          <a:p>
            <a:pPr algn="just">
              <a:lnSpc>
                <a:spcPct val="150000"/>
              </a:lnSpc>
            </a:pPr>
            <a:r>
              <a:rPr lang="en-US" b="0" i="0" dirty="0">
                <a:solidFill>
                  <a:srgbClr val="242222"/>
                </a:solidFill>
                <a:effectLst/>
                <a:latin typeface="Open Sans" panose="020B0606030504020204" pitchFamily="34" charset="0"/>
              </a:rPr>
              <a:t>However, if the applied norms are rejected, the applicant will be paying Customs Duty along with Interest on the excess import quantity and further close the Advance License.</a:t>
            </a:r>
          </a:p>
          <a:p>
            <a:endParaRPr lang="en-IN" dirty="0"/>
          </a:p>
        </p:txBody>
      </p:sp>
    </p:spTree>
    <p:extLst>
      <p:ext uri="{BB962C8B-B14F-4D97-AF65-F5344CB8AC3E}">
        <p14:creationId xmlns:p14="http://schemas.microsoft.com/office/powerpoint/2010/main" val="26615008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6DE426-515C-3499-06EC-78B4425CDEF3}"/>
              </a:ext>
            </a:extLst>
          </p:cNvPr>
          <p:cNvSpPr>
            <a:spLocks noGrp="1"/>
          </p:cNvSpPr>
          <p:nvPr>
            <p:ph type="title"/>
          </p:nvPr>
        </p:nvSpPr>
        <p:spPr/>
        <p:txBody>
          <a:bodyPr/>
          <a:lstStyle/>
          <a:p>
            <a:r>
              <a:rPr lang="en-US" dirty="0"/>
              <a:t>Topics to be covered</a:t>
            </a:r>
            <a:endParaRPr lang="en-IN" dirty="0"/>
          </a:p>
        </p:txBody>
      </p:sp>
      <p:graphicFrame>
        <p:nvGraphicFramePr>
          <p:cNvPr id="4" name="Content Placeholder 3">
            <a:extLst>
              <a:ext uri="{FF2B5EF4-FFF2-40B4-BE49-F238E27FC236}">
                <a16:creationId xmlns:a16="http://schemas.microsoft.com/office/drawing/2014/main" id="{2800E11E-212B-4CDD-2368-CEEE2E9E55C8}"/>
              </a:ext>
            </a:extLst>
          </p:cNvPr>
          <p:cNvGraphicFramePr>
            <a:graphicFrameLocks noGrp="1"/>
          </p:cNvGraphicFramePr>
          <p:nvPr>
            <p:ph idx="1"/>
            <p:extLst>
              <p:ext uri="{D42A27DB-BD31-4B8C-83A1-F6EECF244321}">
                <p14:modId xmlns:p14="http://schemas.microsoft.com/office/powerpoint/2010/main" val="4274032706"/>
              </p:ext>
            </p:extLst>
          </p:nvPr>
        </p:nvGraphicFramePr>
        <p:xfrm>
          <a:off x="905775" y="1958195"/>
          <a:ext cx="9998014" cy="4382218"/>
        </p:xfrm>
        <a:graphic>
          <a:graphicData uri="http://schemas.openxmlformats.org/drawingml/2006/table">
            <a:tbl>
              <a:tblPr firstRow="1" firstCol="1" bandRow="1">
                <a:tableStyleId>{5C22544A-7EE6-4342-B048-85BDC9FD1C3A}</a:tableStyleId>
              </a:tblPr>
              <a:tblGrid>
                <a:gridCol w="9998014">
                  <a:extLst>
                    <a:ext uri="{9D8B030D-6E8A-4147-A177-3AD203B41FA5}">
                      <a16:colId xmlns:a16="http://schemas.microsoft.com/office/drawing/2014/main" val="3277640290"/>
                    </a:ext>
                  </a:extLst>
                </a:gridCol>
              </a:tblGrid>
              <a:tr h="455577">
                <a:tc>
                  <a:txBody>
                    <a:bodyPr/>
                    <a:lstStyle/>
                    <a:p>
                      <a:pPr>
                        <a:lnSpc>
                          <a:spcPct val="107000"/>
                        </a:lnSpc>
                        <a:spcAft>
                          <a:spcPts val="800"/>
                        </a:spcAft>
                      </a:pPr>
                      <a:r>
                        <a:rPr lang="en-IN" sz="2000" kern="0">
                          <a:effectLst/>
                        </a:rPr>
                        <a:t>Advance Authorisation / DFIA</a:t>
                      </a:r>
                      <a:endParaRPr lang="en-IN" sz="2000" kern="100">
                        <a:effectLst/>
                        <a:latin typeface="Calibri" panose="020F0502020204030204" pitchFamily="34" charset="0"/>
                        <a:ea typeface="Calibri" panose="020F0502020204030204" pitchFamily="34" charset="0"/>
                        <a:cs typeface="Latha" panose="020B0604020202020204" pitchFamily="34" charset="0"/>
                      </a:endParaRPr>
                    </a:p>
                  </a:txBody>
                  <a:tcPr marL="9525" marR="9525" marT="9525" marB="0"/>
                </a:tc>
                <a:extLst>
                  <a:ext uri="{0D108BD9-81ED-4DB2-BD59-A6C34878D82A}">
                    <a16:rowId xmlns:a16="http://schemas.microsoft.com/office/drawing/2014/main" val="2162036859"/>
                  </a:ext>
                </a:extLst>
              </a:tr>
              <a:tr h="455577">
                <a:tc>
                  <a:txBody>
                    <a:bodyPr/>
                    <a:lstStyle/>
                    <a:p>
                      <a:pPr>
                        <a:lnSpc>
                          <a:spcPct val="107000"/>
                        </a:lnSpc>
                        <a:spcAft>
                          <a:spcPts val="800"/>
                        </a:spcAft>
                      </a:pPr>
                      <a:r>
                        <a:rPr lang="en-IN" sz="2000" kern="0" dirty="0">
                          <a:effectLst/>
                        </a:rPr>
                        <a:t>EPCG</a:t>
                      </a:r>
                      <a:endParaRPr lang="en-IN" sz="2000" kern="100" dirty="0">
                        <a:effectLst/>
                        <a:latin typeface="Calibri" panose="020F0502020204030204" pitchFamily="34" charset="0"/>
                        <a:ea typeface="Calibri" panose="020F0502020204030204" pitchFamily="34" charset="0"/>
                        <a:cs typeface="Latha" panose="020B0604020202020204" pitchFamily="34" charset="0"/>
                      </a:endParaRPr>
                    </a:p>
                  </a:txBody>
                  <a:tcPr marL="9525" marR="9525" marT="9525" marB="0"/>
                </a:tc>
                <a:extLst>
                  <a:ext uri="{0D108BD9-81ED-4DB2-BD59-A6C34878D82A}">
                    <a16:rowId xmlns:a16="http://schemas.microsoft.com/office/drawing/2014/main" val="1385791771"/>
                  </a:ext>
                </a:extLst>
              </a:tr>
              <a:tr h="455577">
                <a:tc>
                  <a:txBody>
                    <a:bodyPr/>
                    <a:lstStyle/>
                    <a:p>
                      <a:pPr>
                        <a:lnSpc>
                          <a:spcPct val="107000"/>
                        </a:lnSpc>
                        <a:spcAft>
                          <a:spcPts val="800"/>
                        </a:spcAft>
                      </a:pPr>
                      <a:r>
                        <a:rPr lang="en-IN" sz="2000" kern="0" dirty="0">
                          <a:effectLst/>
                        </a:rPr>
                        <a:t>EOU / EHTP / STPI /BTP</a:t>
                      </a:r>
                      <a:endParaRPr lang="en-IN" sz="2000" kern="100" dirty="0">
                        <a:effectLst/>
                        <a:latin typeface="Calibri" panose="020F0502020204030204" pitchFamily="34" charset="0"/>
                        <a:ea typeface="Calibri" panose="020F0502020204030204" pitchFamily="34" charset="0"/>
                        <a:cs typeface="Latha" panose="020B0604020202020204" pitchFamily="34" charset="0"/>
                      </a:endParaRPr>
                    </a:p>
                  </a:txBody>
                  <a:tcPr marL="9525" marR="9525" marT="9525" marB="0"/>
                </a:tc>
                <a:extLst>
                  <a:ext uri="{0D108BD9-81ED-4DB2-BD59-A6C34878D82A}">
                    <a16:rowId xmlns:a16="http://schemas.microsoft.com/office/drawing/2014/main" val="1519659132"/>
                  </a:ext>
                </a:extLst>
              </a:tr>
              <a:tr h="455577">
                <a:tc>
                  <a:txBody>
                    <a:bodyPr/>
                    <a:lstStyle/>
                    <a:p>
                      <a:pPr>
                        <a:lnSpc>
                          <a:spcPct val="107000"/>
                        </a:lnSpc>
                        <a:spcAft>
                          <a:spcPts val="800"/>
                        </a:spcAft>
                      </a:pPr>
                      <a:r>
                        <a:rPr lang="en-IN" sz="2000" kern="0" dirty="0">
                          <a:effectLst/>
                        </a:rPr>
                        <a:t>Manufacturing under bonded warehouse</a:t>
                      </a:r>
                      <a:endParaRPr lang="en-IN" sz="2000" kern="100" dirty="0">
                        <a:effectLst/>
                        <a:latin typeface="Calibri" panose="020F0502020204030204" pitchFamily="34" charset="0"/>
                        <a:ea typeface="Calibri" panose="020F0502020204030204" pitchFamily="34" charset="0"/>
                        <a:cs typeface="Latha" panose="020B0604020202020204" pitchFamily="34" charset="0"/>
                      </a:endParaRPr>
                    </a:p>
                  </a:txBody>
                  <a:tcPr marL="9525" marR="9525" marT="9525" marB="0"/>
                </a:tc>
                <a:extLst>
                  <a:ext uri="{0D108BD9-81ED-4DB2-BD59-A6C34878D82A}">
                    <a16:rowId xmlns:a16="http://schemas.microsoft.com/office/drawing/2014/main" val="697103236"/>
                  </a:ext>
                </a:extLst>
              </a:tr>
              <a:tr h="455577">
                <a:tc>
                  <a:txBody>
                    <a:bodyPr/>
                    <a:lstStyle/>
                    <a:p>
                      <a:pPr>
                        <a:lnSpc>
                          <a:spcPct val="107000"/>
                        </a:lnSpc>
                        <a:spcAft>
                          <a:spcPts val="800"/>
                        </a:spcAft>
                      </a:pPr>
                      <a:r>
                        <a:rPr lang="en-IN" sz="2000" kern="0">
                          <a:effectLst/>
                        </a:rPr>
                        <a:t>Special Economic Zones including FTWZ</a:t>
                      </a:r>
                      <a:endParaRPr lang="en-IN" sz="2000" kern="100">
                        <a:effectLst/>
                        <a:latin typeface="Calibri" panose="020F0502020204030204" pitchFamily="34" charset="0"/>
                        <a:ea typeface="Calibri" panose="020F0502020204030204" pitchFamily="34" charset="0"/>
                        <a:cs typeface="Latha" panose="020B0604020202020204" pitchFamily="34" charset="0"/>
                      </a:endParaRPr>
                    </a:p>
                  </a:txBody>
                  <a:tcPr marL="9525" marR="9525" marT="9525" marB="0"/>
                </a:tc>
                <a:extLst>
                  <a:ext uri="{0D108BD9-81ED-4DB2-BD59-A6C34878D82A}">
                    <a16:rowId xmlns:a16="http://schemas.microsoft.com/office/drawing/2014/main" val="807525620"/>
                  </a:ext>
                </a:extLst>
              </a:tr>
              <a:tr h="455577">
                <a:tc>
                  <a:txBody>
                    <a:bodyPr/>
                    <a:lstStyle/>
                    <a:p>
                      <a:pPr>
                        <a:lnSpc>
                          <a:spcPct val="107000"/>
                        </a:lnSpc>
                        <a:spcAft>
                          <a:spcPts val="800"/>
                        </a:spcAft>
                      </a:pPr>
                      <a:r>
                        <a:rPr lang="en-IN" sz="2000" kern="0">
                          <a:effectLst/>
                        </a:rPr>
                        <a:t>Duty Drawback Scheme</a:t>
                      </a:r>
                      <a:endParaRPr lang="en-IN" sz="2000" kern="100">
                        <a:effectLst/>
                        <a:latin typeface="Calibri" panose="020F0502020204030204" pitchFamily="34" charset="0"/>
                        <a:ea typeface="Calibri" panose="020F0502020204030204" pitchFamily="34" charset="0"/>
                        <a:cs typeface="Latha" panose="020B0604020202020204" pitchFamily="34" charset="0"/>
                      </a:endParaRPr>
                    </a:p>
                  </a:txBody>
                  <a:tcPr marL="9525" marR="9525" marT="9525" marB="0"/>
                </a:tc>
                <a:extLst>
                  <a:ext uri="{0D108BD9-81ED-4DB2-BD59-A6C34878D82A}">
                    <a16:rowId xmlns:a16="http://schemas.microsoft.com/office/drawing/2014/main" val="2743755934"/>
                  </a:ext>
                </a:extLst>
              </a:tr>
              <a:tr h="455577">
                <a:tc>
                  <a:txBody>
                    <a:bodyPr/>
                    <a:lstStyle/>
                    <a:p>
                      <a:pPr>
                        <a:lnSpc>
                          <a:spcPct val="107000"/>
                        </a:lnSpc>
                        <a:spcAft>
                          <a:spcPts val="800"/>
                        </a:spcAft>
                      </a:pPr>
                      <a:r>
                        <a:rPr lang="en-IN" sz="2000" kern="0">
                          <a:effectLst/>
                        </a:rPr>
                        <a:t>RODTEP</a:t>
                      </a:r>
                      <a:endParaRPr lang="en-IN" sz="2000" kern="100">
                        <a:effectLst/>
                        <a:latin typeface="Calibri" panose="020F0502020204030204" pitchFamily="34" charset="0"/>
                        <a:ea typeface="Calibri" panose="020F0502020204030204" pitchFamily="34" charset="0"/>
                        <a:cs typeface="Latha" panose="020B0604020202020204" pitchFamily="34" charset="0"/>
                      </a:endParaRPr>
                    </a:p>
                  </a:txBody>
                  <a:tcPr marL="9525" marR="9525" marT="9525" marB="0"/>
                </a:tc>
                <a:extLst>
                  <a:ext uri="{0D108BD9-81ED-4DB2-BD59-A6C34878D82A}">
                    <a16:rowId xmlns:a16="http://schemas.microsoft.com/office/drawing/2014/main" val="2925780524"/>
                  </a:ext>
                </a:extLst>
              </a:tr>
              <a:tr h="455577">
                <a:tc>
                  <a:txBody>
                    <a:bodyPr/>
                    <a:lstStyle/>
                    <a:p>
                      <a:pPr>
                        <a:lnSpc>
                          <a:spcPct val="107000"/>
                        </a:lnSpc>
                        <a:spcAft>
                          <a:spcPts val="800"/>
                        </a:spcAft>
                      </a:pPr>
                      <a:r>
                        <a:rPr lang="en-IN" sz="2000" kern="0">
                          <a:effectLst/>
                        </a:rPr>
                        <a:t>Chapter 3 of Foreign Trade Policy &amp; HBOP</a:t>
                      </a:r>
                      <a:endParaRPr lang="en-IN" sz="2000" kern="100">
                        <a:effectLst/>
                        <a:latin typeface="Calibri" panose="020F0502020204030204" pitchFamily="34" charset="0"/>
                        <a:ea typeface="Calibri" panose="020F0502020204030204" pitchFamily="34" charset="0"/>
                        <a:cs typeface="Latha" panose="020B0604020202020204" pitchFamily="34" charset="0"/>
                      </a:endParaRPr>
                    </a:p>
                  </a:txBody>
                  <a:tcPr marL="9525" marR="9525" marT="9525" marB="0"/>
                </a:tc>
                <a:extLst>
                  <a:ext uri="{0D108BD9-81ED-4DB2-BD59-A6C34878D82A}">
                    <a16:rowId xmlns:a16="http://schemas.microsoft.com/office/drawing/2014/main" val="3093175745"/>
                  </a:ext>
                </a:extLst>
              </a:tr>
              <a:tr h="737602">
                <a:tc>
                  <a:txBody>
                    <a:bodyPr/>
                    <a:lstStyle/>
                    <a:p>
                      <a:pPr>
                        <a:lnSpc>
                          <a:spcPct val="107000"/>
                        </a:lnSpc>
                        <a:spcAft>
                          <a:spcPts val="800"/>
                        </a:spcAft>
                      </a:pPr>
                      <a:r>
                        <a:rPr lang="en-IN" sz="2000" kern="0" dirty="0">
                          <a:effectLst/>
                        </a:rPr>
                        <a:t>Additional benefits for Imports and Exports to MSME </a:t>
                      </a:r>
                      <a:endParaRPr lang="en-IN" sz="2000" kern="100" dirty="0">
                        <a:effectLst/>
                        <a:latin typeface="Calibri" panose="020F0502020204030204" pitchFamily="34" charset="0"/>
                        <a:ea typeface="Calibri" panose="020F0502020204030204" pitchFamily="34" charset="0"/>
                        <a:cs typeface="Latha" panose="020B0604020202020204" pitchFamily="34" charset="0"/>
                      </a:endParaRPr>
                    </a:p>
                  </a:txBody>
                  <a:tcPr marL="9525" marR="9525" marT="9525" marB="0"/>
                </a:tc>
                <a:extLst>
                  <a:ext uri="{0D108BD9-81ED-4DB2-BD59-A6C34878D82A}">
                    <a16:rowId xmlns:a16="http://schemas.microsoft.com/office/drawing/2014/main" val="4175251344"/>
                  </a:ext>
                </a:extLst>
              </a:tr>
            </a:tbl>
          </a:graphicData>
        </a:graphic>
      </p:graphicFrame>
    </p:spTree>
    <p:extLst>
      <p:ext uri="{BB962C8B-B14F-4D97-AF65-F5344CB8AC3E}">
        <p14:creationId xmlns:p14="http://schemas.microsoft.com/office/powerpoint/2010/main" val="1146473107"/>
      </p:ext>
    </p:extLst>
  </p:cSld>
  <p:clrMapOvr>
    <a:overrideClrMapping bg1="lt1" tx1="dk1" bg2="lt2" tx2="dk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37907D2-1618-F3A0-B729-8A927B438CE3}"/>
              </a:ext>
            </a:extLst>
          </p:cNvPr>
          <p:cNvPicPr>
            <a:picLocks noChangeAspect="1"/>
          </p:cNvPicPr>
          <p:nvPr/>
        </p:nvPicPr>
        <p:blipFill>
          <a:blip r:embed="rId2"/>
          <a:stretch>
            <a:fillRect/>
          </a:stretch>
        </p:blipFill>
        <p:spPr>
          <a:xfrm>
            <a:off x="1224793" y="1047750"/>
            <a:ext cx="10008066" cy="5294327"/>
          </a:xfrm>
          <a:prstGeom prst="rect">
            <a:avLst/>
          </a:prstGeom>
        </p:spPr>
      </p:pic>
    </p:spTree>
    <p:extLst>
      <p:ext uri="{BB962C8B-B14F-4D97-AF65-F5344CB8AC3E}">
        <p14:creationId xmlns:p14="http://schemas.microsoft.com/office/powerpoint/2010/main" val="851564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022EC-DB12-9B40-5D3E-8F9F3CFE28EE}"/>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0A2FAD66-CE96-AA8A-2AB2-B45051978C09}"/>
              </a:ext>
            </a:extLst>
          </p:cNvPr>
          <p:cNvSpPr>
            <a:spLocks noGrp="1"/>
          </p:cNvSpPr>
          <p:nvPr>
            <p:ph idx="1"/>
          </p:nvPr>
        </p:nvSpPr>
        <p:spPr/>
        <p:txBody>
          <a:bodyPr/>
          <a:lstStyle/>
          <a:p>
            <a:pPr algn="l"/>
            <a:r>
              <a:rPr lang="en-US" b="1" i="0" cap="all" dirty="0">
                <a:solidFill>
                  <a:srgbClr val="DE5021"/>
                </a:solidFill>
                <a:effectLst/>
                <a:latin typeface="Roboto" panose="02000000000000000000" pitchFamily="2" charset="0"/>
              </a:rPr>
              <a:t>WHAT IS THE APPLICANT SPECIFIC-PRIOR FIXATION NORMS?</a:t>
            </a:r>
          </a:p>
          <a:p>
            <a:pPr algn="l"/>
            <a:r>
              <a:rPr lang="en-US" b="0" i="0" dirty="0">
                <a:solidFill>
                  <a:srgbClr val="242222"/>
                </a:solidFill>
                <a:effectLst/>
                <a:latin typeface="Open Sans" panose="020B0606030504020204" pitchFamily="34" charset="0"/>
              </a:rPr>
              <a:t>After getting the norms rectified by the Norms Committee the DGFT will provide the applicant an Advance License on the basis of the fixed norms. Except for this, the entire process remains the same.</a:t>
            </a:r>
          </a:p>
          <a:p>
            <a:endParaRPr lang="en-IN" dirty="0"/>
          </a:p>
        </p:txBody>
      </p:sp>
    </p:spTree>
    <p:extLst>
      <p:ext uri="{BB962C8B-B14F-4D97-AF65-F5344CB8AC3E}">
        <p14:creationId xmlns:p14="http://schemas.microsoft.com/office/powerpoint/2010/main" val="16363556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B2C9ED-5652-CA4C-CD6F-2283AE961B81}"/>
              </a:ext>
            </a:extLst>
          </p:cNvPr>
          <p:cNvSpPr>
            <a:spLocks noGrp="1"/>
          </p:cNvSpPr>
          <p:nvPr>
            <p:ph type="title"/>
          </p:nvPr>
        </p:nvSpPr>
        <p:spPr>
          <a:xfrm>
            <a:off x="609600" y="704088"/>
            <a:ext cx="10972800" cy="730429"/>
          </a:xfrm>
        </p:spPr>
        <p:txBody>
          <a:bodyPr>
            <a:normAutofit fontScale="90000"/>
          </a:bodyPr>
          <a:lstStyle/>
          <a:p>
            <a:endParaRPr lang="en-IN" dirty="0"/>
          </a:p>
        </p:txBody>
      </p:sp>
      <p:sp>
        <p:nvSpPr>
          <p:cNvPr id="3" name="Content Placeholder 2">
            <a:extLst>
              <a:ext uri="{FF2B5EF4-FFF2-40B4-BE49-F238E27FC236}">
                <a16:creationId xmlns:a16="http://schemas.microsoft.com/office/drawing/2014/main" id="{903E7BA5-E598-41CA-F1D6-C5F70C625A43}"/>
              </a:ext>
            </a:extLst>
          </p:cNvPr>
          <p:cNvSpPr>
            <a:spLocks noGrp="1"/>
          </p:cNvSpPr>
          <p:nvPr>
            <p:ph idx="1"/>
          </p:nvPr>
        </p:nvSpPr>
        <p:spPr>
          <a:xfrm>
            <a:off x="609600" y="1627464"/>
            <a:ext cx="10972800" cy="4823670"/>
          </a:xfrm>
        </p:spPr>
        <p:txBody>
          <a:bodyPr>
            <a:normAutofit fontScale="55000" lnSpcReduction="20000"/>
          </a:bodyPr>
          <a:lstStyle/>
          <a:p>
            <a:pPr algn="just">
              <a:lnSpc>
                <a:spcPct val="170000"/>
              </a:lnSpc>
            </a:pPr>
            <a:r>
              <a:rPr lang="en-US" b="1" i="0" cap="all" dirty="0">
                <a:solidFill>
                  <a:srgbClr val="DE5021"/>
                </a:solidFill>
                <a:effectLst/>
                <a:latin typeface="Roboto" panose="02000000000000000000" pitchFamily="2" charset="0"/>
              </a:rPr>
              <a:t>SELF- RATIFICATION ADVANCE AUTHORISATION SCHEME</a:t>
            </a:r>
          </a:p>
          <a:p>
            <a:pPr algn="just">
              <a:lnSpc>
                <a:spcPct val="170000"/>
              </a:lnSpc>
            </a:pPr>
            <a:r>
              <a:rPr lang="en-US" b="0" i="0" dirty="0">
                <a:solidFill>
                  <a:srgbClr val="242222"/>
                </a:solidFill>
                <a:effectLst/>
                <a:latin typeface="Open Sans" panose="020B0606030504020204" pitchFamily="34" charset="0"/>
              </a:rPr>
              <a:t>The DGFT instituted this scheme for the smooth functioning of business procedures. Under the Self -Ratification Advance Authorisation Scheme an Advance License is provided by the DGFT based on self-declaration without any direct involvement of the Norms Committee in Delhi for ratification of the norms. These are assumed to be self-ratified, thus, no further questioning is done. However, the eligibility of exporters under this method is limited, there are a few conditions to be adhered to by the exporters:</a:t>
            </a:r>
          </a:p>
          <a:p>
            <a:pPr algn="just">
              <a:lnSpc>
                <a:spcPct val="170000"/>
              </a:lnSpc>
              <a:buFont typeface="Arial" panose="020B0604020202020204" pitchFamily="34" charset="0"/>
              <a:buChar char="•"/>
            </a:pPr>
            <a:r>
              <a:rPr lang="en-US" b="0" i="0" dirty="0">
                <a:solidFill>
                  <a:srgbClr val="242222"/>
                </a:solidFill>
                <a:effectLst/>
                <a:latin typeface="Open Sans" panose="020B0606030504020204" pitchFamily="34" charset="0"/>
              </a:rPr>
              <a:t>Only the exporter having an AEO (</a:t>
            </a:r>
            <a:r>
              <a:rPr lang="en-US" b="0" i="0" dirty="0" err="1">
                <a:solidFill>
                  <a:srgbClr val="242222"/>
                </a:solidFill>
                <a:effectLst/>
                <a:latin typeface="Open Sans" panose="020B0606030504020204" pitchFamily="34" charset="0"/>
              </a:rPr>
              <a:t>Authorised</a:t>
            </a:r>
            <a:r>
              <a:rPr lang="en-US" b="0" i="0" dirty="0">
                <a:solidFill>
                  <a:srgbClr val="242222"/>
                </a:solidFill>
                <a:effectLst/>
                <a:latin typeface="Open Sans" panose="020B0606030504020204" pitchFamily="34" charset="0"/>
              </a:rPr>
              <a:t> Economic Operator) can apply under this scheme.</a:t>
            </a:r>
          </a:p>
          <a:p>
            <a:pPr algn="just">
              <a:lnSpc>
                <a:spcPct val="170000"/>
              </a:lnSpc>
              <a:buFont typeface="Arial" panose="020B0604020202020204" pitchFamily="34" charset="0"/>
              <a:buChar char="•"/>
            </a:pPr>
            <a:r>
              <a:rPr lang="en-US" b="0" i="0" dirty="0">
                <a:solidFill>
                  <a:srgbClr val="242222"/>
                </a:solidFill>
                <a:effectLst/>
                <a:latin typeface="Open Sans" panose="020B0606030504020204" pitchFamily="34" charset="0"/>
              </a:rPr>
              <a:t>The scheme isn’t available for all the export products mentioned in Chapters 1-24 and Chapter 71 of ITC HS, etc.</a:t>
            </a:r>
          </a:p>
          <a:p>
            <a:pPr algn="just">
              <a:lnSpc>
                <a:spcPct val="170000"/>
              </a:lnSpc>
              <a:buFont typeface="Arial" panose="020B0604020202020204" pitchFamily="34" charset="0"/>
              <a:buChar char="•"/>
            </a:pPr>
            <a:r>
              <a:rPr lang="en-US" b="0" i="0" dirty="0">
                <a:solidFill>
                  <a:srgbClr val="242222"/>
                </a:solidFill>
                <a:effectLst/>
                <a:latin typeface="Open Sans" panose="020B0606030504020204" pitchFamily="34" charset="0"/>
              </a:rPr>
              <a:t>Before exporting, inputs must be imported and incorporated physically in the export product.</a:t>
            </a:r>
          </a:p>
          <a:p>
            <a:pPr algn="just">
              <a:lnSpc>
                <a:spcPct val="170000"/>
              </a:lnSpc>
              <a:buFont typeface="Arial" panose="020B0604020202020204" pitchFamily="34" charset="0"/>
              <a:buChar char="•"/>
            </a:pPr>
            <a:r>
              <a:rPr lang="en-US" b="0" i="0" dirty="0">
                <a:solidFill>
                  <a:srgbClr val="242222"/>
                </a:solidFill>
                <a:effectLst/>
                <a:latin typeface="Open Sans" panose="020B0606030504020204" pitchFamily="34" charset="0"/>
              </a:rPr>
              <a:t>An audit may be held by the DGFT or the authority.</a:t>
            </a:r>
          </a:p>
          <a:p>
            <a:pPr algn="just">
              <a:lnSpc>
                <a:spcPct val="170000"/>
              </a:lnSpc>
              <a:buFont typeface="Arial" panose="020B0604020202020204" pitchFamily="34" charset="0"/>
              <a:buChar char="•"/>
            </a:pPr>
            <a:r>
              <a:rPr lang="en-US" b="0" i="0" dirty="0">
                <a:solidFill>
                  <a:srgbClr val="242222"/>
                </a:solidFill>
                <a:effectLst/>
                <a:latin typeface="Open Sans" panose="020B0606030504020204" pitchFamily="34" charset="0"/>
              </a:rPr>
              <a:t>If the audit finds any misdeclaration or it’s found that the claimed inputs aren’t involved/utilized in the manufacturing process or excess quantity consumed is falsely mentioned, demand and recovery actions will be initiated.</a:t>
            </a:r>
          </a:p>
          <a:p>
            <a:pPr algn="just">
              <a:lnSpc>
                <a:spcPct val="170000"/>
              </a:lnSpc>
            </a:pPr>
            <a:endParaRPr lang="en-IN" dirty="0"/>
          </a:p>
        </p:txBody>
      </p:sp>
    </p:spTree>
    <p:extLst>
      <p:ext uri="{BB962C8B-B14F-4D97-AF65-F5344CB8AC3E}">
        <p14:creationId xmlns:p14="http://schemas.microsoft.com/office/powerpoint/2010/main" val="30908669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F1149E-6F48-257A-C09A-9AD63869AFF4}"/>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80765938-F41C-87BC-71C4-33ABB17FD15B}"/>
              </a:ext>
            </a:extLst>
          </p:cNvPr>
          <p:cNvSpPr>
            <a:spLocks noGrp="1"/>
          </p:cNvSpPr>
          <p:nvPr>
            <p:ph idx="1"/>
          </p:nvPr>
        </p:nvSpPr>
        <p:spPr/>
        <p:txBody>
          <a:bodyPr>
            <a:normAutofit fontScale="77500" lnSpcReduction="20000"/>
          </a:bodyPr>
          <a:lstStyle/>
          <a:p>
            <a:pPr marL="0" indent="0" algn="just">
              <a:lnSpc>
                <a:spcPct val="160000"/>
              </a:lnSpc>
              <a:buNone/>
            </a:pPr>
            <a:r>
              <a:rPr lang="en-US" b="1" i="0" dirty="0">
                <a:solidFill>
                  <a:srgbClr val="242222"/>
                </a:solidFill>
                <a:effectLst/>
                <a:latin typeface="Open Sans" panose="020B0606030504020204" pitchFamily="34" charset="0"/>
              </a:rPr>
              <a:t>List of items eligible to be imported without payment of duty under the scheme:</a:t>
            </a:r>
          </a:p>
          <a:p>
            <a:pPr algn="just">
              <a:lnSpc>
                <a:spcPct val="160000"/>
              </a:lnSpc>
              <a:buFont typeface="Arial" panose="020B0604020202020204" pitchFamily="34" charset="0"/>
              <a:buChar char="•"/>
            </a:pPr>
            <a:r>
              <a:rPr lang="en-US" b="0" i="0" dirty="0">
                <a:solidFill>
                  <a:srgbClr val="242222"/>
                </a:solidFill>
                <a:effectLst/>
                <a:latin typeface="Open Sans" panose="020B0606030504020204" pitchFamily="34" charset="0"/>
              </a:rPr>
              <a:t>Physically incorporated inputs that have to be exported after making a normal allowance for wastage.</a:t>
            </a:r>
          </a:p>
          <a:p>
            <a:pPr algn="just">
              <a:lnSpc>
                <a:spcPct val="160000"/>
              </a:lnSpc>
              <a:buFont typeface="Arial" panose="020B0604020202020204" pitchFamily="34" charset="0"/>
              <a:buChar char="•"/>
            </a:pPr>
            <a:r>
              <a:rPr lang="en-US" b="0" i="0" dirty="0">
                <a:solidFill>
                  <a:srgbClr val="242222"/>
                </a:solidFill>
                <a:effectLst/>
                <a:latin typeface="Open Sans" panose="020B0606030504020204" pitchFamily="34" charset="0"/>
              </a:rPr>
              <a:t>Fuel, oil, catalyst consumed/ utilized for acquiring the export product.</a:t>
            </a:r>
          </a:p>
          <a:p>
            <a:pPr algn="just">
              <a:lnSpc>
                <a:spcPct val="160000"/>
              </a:lnSpc>
              <a:buFont typeface="Arial" panose="020B0604020202020204" pitchFamily="34" charset="0"/>
              <a:buChar char="•"/>
            </a:pPr>
            <a:r>
              <a:rPr lang="en-US" b="0" i="0" dirty="0">
                <a:solidFill>
                  <a:srgbClr val="242222"/>
                </a:solidFill>
                <a:effectLst/>
                <a:latin typeface="Open Sans" panose="020B0606030504020204" pitchFamily="34" charset="0"/>
              </a:rPr>
              <a:t>Spare that are mandatory to be exported along with the export product- up to 10% of the CIF value (Cost, Insurance, and Freight) of Authorisation.</a:t>
            </a:r>
          </a:p>
          <a:p>
            <a:pPr algn="just">
              <a:lnSpc>
                <a:spcPct val="160000"/>
              </a:lnSpc>
              <a:buFont typeface="Arial" panose="020B0604020202020204" pitchFamily="34" charset="0"/>
              <a:buChar char="•"/>
            </a:pPr>
            <a:r>
              <a:rPr lang="en-US" b="0" i="0" dirty="0">
                <a:solidFill>
                  <a:srgbClr val="242222"/>
                </a:solidFill>
                <a:effectLst/>
                <a:latin typeface="Open Sans" panose="020B0606030504020204" pitchFamily="34" charset="0"/>
              </a:rPr>
              <a:t>Spices that are specified to be allowed for a duty-free import, only to be utilized in activities like crushing, grinding, sterilization, manufacture of oil or oleoresin and not for simpler activities like cleaning, grading, re-packing, etc.</a:t>
            </a:r>
          </a:p>
          <a:p>
            <a:pPr algn="just">
              <a:lnSpc>
                <a:spcPct val="160000"/>
              </a:lnSpc>
            </a:pPr>
            <a:endParaRPr lang="en-IN" dirty="0"/>
          </a:p>
        </p:txBody>
      </p:sp>
    </p:spTree>
    <p:extLst>
      <p:ext uri="{BB962C8B-B14F-4D97-AF65-F5344CB8AC3E}">
        <p14:creationId xmlns:p14="http://schemas.microsoft.com/office/powerpoint/2010/main" val="20061269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985F07-02B4-B49E-A586-3F3F5505C924}"/>
              </a:ext>
            </a:extLst>
          </p:cNvPr>
          <p:cNvSpPr>
            <a:spLocks noGrp="1"/>
          </p:cNvSpPr>
          <p:nvPr>
            <p:ph type="title"/>
          </p:nvPr>
        </p:nvSpPr>
        <p:spPr/>
        <p:txBody>
          <a:bodyPr>
            <a:normAutofit/>
          </a:bodyPr>
          <a:lstStyle/>
          <a:p>
            <a:r>
              <a:rPr lang="en-US" sz="3200" dirty="0"/>
              <a:t>Advance Authorization for Annual Requirement</a:t>
            </a:r>
            <a:endParaRPr lang="en-IN" sz="3200" dirty="0"/>
          </a:p>
        </p:txBody>
      </p:sp>
      <p:sp>
        <p:nvSpPr>
          <p:cNvPr id="3" name="Content Placeholder 2">
            <a:extLst>
              <a:ext uri="{FF2B5EF4-FFF2-40B4-BE49-F238E27FC236}">
                <a16:creationId xmlns:a16="http://schemas.microsoft.com/office/drawing/2014/main" id="{AAAFDD4A-5F2B-EE82-C1D1-E3E92C457715}"/>
              </a:ext>
            </a:extLst>
          </p:cNvPr>
          <p:cNvSpPr>
            <a:spLocks noGrp="1"/>
          </p:cNvSpPr>
          <p:nvPr>
            <p:ph idx="1"/>
          </p:nvPr>
        </p:nvSpPr>
        <p:spPr/>
        <p:txBody>
          <a:bodyPr>
            <a:normAutofit fontScale="92500" lnSpcReduction="10000"/>
          </a:bodyPr>
          <a:lstStyle/>
          <a:p>
            <a:pPr algn="just">
              <a:lnSpc>
                <a:spcPct val="150000"/>
              </a:lnSpc>
            </a:pPr>
            <a:r>
              <a:rPr lang="en-US" dirty="0"/>
              <a:t>Advance Authorization for Annual Requirement Advance Authorization can also be issued for annual requirement. </a:t>
            </a:r>
          </a:p>
          <a:p>
            <a:pPr algn="just">
              <a:lnSpc>
                <a:spcPct val="150000"/>
              </a:lnSpc>
            </a:pPr>
            <a:r>
              <a:rPr lang="en-US" dirty="0"/>
              <a:t>Status Certificate holder and all other categories of exporters having past export performance (in preceding two years) shall be entitled for Advance Authorization for annual requirement. </a:t>
            </a:r>
          </a:p>
          <a:p>
            <a:pPr algn="just">
              <a:lnSpc>
                <a:spcPct val="150000"/>
              </a:lnSpc>
            </a:pPr>
            <a:r>
              <a:rPr lang="en-US" dirty="0"/>
              <a:t>Entitlement in terms of CIF value of imports shall be up to 300% of the FOB value of physical export and / or FOR value of deemed export in preceding licensing year or Rs 1 crore, whichever is higher</a:t>
            </a:r>
            <a:endParaRPr lang="en-IN" dirty="0"/>
          </a:p>
        </p:txBody>
      </p:sp>
    </p:spTree>
    <p:extLst>
      <p:ext uri="{BB962C8B-B14F-4D97-AF65-F5344CB8AC3E}">
        <p14:creationId xmlns:p14="http://schemas.microsoft.com/office/powerpoint/2010/main" val="37464639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F6EF5A-3C61-9019-AC6B-6222C007CC49}"/>
              </a:ext>
            </a:extLst>
          </p:cNvPr>
          <p:cNvSpPr>
            <a:spLocks noGrp="1"/>
          </p:cNvSpPr>
          <p:nvPr>
            <p:ph type="title"/>
          </p:nvPr>
        </p:nvSpPr>
        <p:spPr/>
        <p:txBody>
          <a:bodyPr/>
          <a:lstStyle/>
          <a:p>
            <a:endParaRPr lang="en-IN"/>
          </a:p>
        </p:txBody>
      </p:sp>
      <p:pic>
        <p:nvPicPr>
          <p:cNvPr id="1030" name="Picture 6" descr="Value Addition in Advance Authorisation">
            <a:extLst>
              <a:ext uri="{FF2B5EF4-FFF2-40B4-BE49-F238E27FC236}">
                <a16:creationId xmlns:a16="http://schemas.microsoft.com/office/drawing/2014/main" id="{FADE2B89-2CC1-15EE-5522-1DDD07AF2AB6}"/>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09600" y="2416028"/>
            <a:ext cx="10972800" cy="35233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39452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3DDF04-2C72-AE21-1680-A726C9394711}"/>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B8CF404D-3290-2D22-34A5-4D9AD034474C}"/>
              </a:ext>
            </a:extLst>
          </p:cNvPr>
          <p:cNvSpPr>
            <a:spLocks noGrp="1"/>
          </p:cNvSpPr>
          <p:nvPr>
            <p:ph idx="1"/>
          </p:nvPr>
        </p:nvSpPr>
        <p:spPr/>
        <p:txBody>
          <a:bodyPr>
            <a:normAutofit/>
          </a:bodyPr>
          <a:lstStyle/>
          <a:p>
            <a:pPr algn="just" fontAlgn="base"/>
            <a:r>
              <a:rPr lang="en-US" b="0" i="0" dirty="0">
                <a:solidFill>
                  <a:srgbClr val="2C2C2C"/>
                </a:solidFill>
                <a:effectLst/>
                <a:latin typeface="Montserrat" panose="00000500000000000000" pitchFamily="2" charset="0"/>
              </a:rPr>
              <a:t>Example:-</a:t>
            </a:r>
          </a:p>
          <a:p>
            <a:pPr algn="just" fontAlgn="base"/>
            <a:r>
              <a:rPr lang="en-US" b="0" i="0" dirty="0">
                <a:solidFill>
                  <a:srgbClr val="2C2C2C"/>
                </a:solidFill>
                <a:effectLst/>
                <a:latin typeface="Montserrat" panose="00000500000000000000" pitchFamily="2" charset="0"/>
              </a:rPr>
              <a:t>Consider an exporter importing the inputs worth Rs. 500 </a:t>
            </a:r>
          </a:p>
          <a:p>
            <a:pPr algn="just" fontAlgn="base"/>
            <a:r>
              <a:rPr lang="en-US" b="0" i="0" dirty="0">
                <a:solidFill>
                  <a:srgbClr val="2C2C2C"/>
                </a:solidFill>
                <a:effectLst/>
                <a:latin typeface="Montserrat" panose="00000500000000000000" pitchFamily="2" charset="0"/>
              </a:rPr>
              <a:t>product made with the input for the export is worth Rs. 600,</a:t>
            </a:r>
          </a:p>
          <a:p>
            <a:pPr algn="just" fontAlgn="base"/>
            <a:r>
              <a:rPr lang="en-US" b="0" i="0" dirty="0">
                <a:solidFill>
                  <a:srgbClr val="2C2C2C"/>
                </a:solidFill>
                <a:effectLst/>
                <a:latin typeface="Montserrat" panose="00000500000000000000" pitchFamily="2" charset="0"/>
              </a:rPr>
              <a:t> Then the value addition would be calculated as follows -</a:t>
            </a:r>
          </a:p>
          <a:p>
            <a:pPr algn="just" fontAlgn="base"/>
            <a:r>
              <a:rPr lang="en-US" b="0" i="0" dirty="0">
                <a:solidFill>
                  <a:srgbClr val="2C2C2C"/>
                </a:solidFill>
                <a:effectLst/>
                <a:latin typeface="Montserrat" panose="00000500000000000000" pitchFamily="2" charset="0"/>
              </a:rPr>
              <a:t>VA ={(600-500)/500}*100</a:t>
            </a:r>
          </a:p>
          <a:p>
            <a:pPr algn="just" fontAlgn="base"/>
            <a:r>
              <a:rPr lang="en-US" b="0" i="0" dirty="0">
                <a:solidFill>
                  <a:srgbClr val="2C2C2C"/>
                </a:solidFill>
                <a:effectLst/>
                <a:latin typeface="Montserrat" panose="00000500000000000000" pitchFamily="2" charset="0"/>
              </a:rPr>
              <a:t>=  {100/500} * 100</a:t>
            </a:r>
          </a:p>
          <a:p>
            <a:pPr algn="just" fontAlgn="base"/>
            <a:r>
              <a:rPr lang="en-US" b="0" i="0" dirty="0">
                <a:solidFill>
                  <a:srgbClr val="2C2C2C"/>
                </a:solidFill>
                <a:effectLst/>
                <a:latin typeface="Montserrat" panose="00000500000000000000" pitchFamily="2" charset="0"/>
              </a:rPr>
              <a:t>=  0.2*100</a:t>
            </a:r>
          </a:p>
          <a:p>
            <a:pPr algn="just" fontAlgn="base"/>
            <a:r>
              <a:rPr lang="en-US" b="0" i="0" dirty="0">
                <a:solidFill>
                  <a:srgbClr val="2C2C2C"/>
                </a:solidFill>
                <a:effectLst/>
                <a:latin typeface="Montserrat" panose="00000500000000000000" pitchFamily="2" charset="0"/>
              </a:rPr>
              <a:t>=   20%</a:t>
            </a:r>
          </a:p>
          <a:p>
            <a:pPr algn="ctr" fontAlgn="base"/>
            <a:r>
              <a:rPr lang="en-US" b="0" i="0" dirty="0">
                <a:solidFill>
                  <a:srgbClr val="2C2C2C"/>
                </a:solidFill>
                <a:effectLst/>
                <a:latin typeface="Montserrat" panose="00000500000000000000" pitchFamily="2" charset="0"/>
              </a:rPr>
              <a:t>Value Addition would be 20%.</a:t>
            </a:r>
          </a:p>
          <a:p>
            <a:endParaRPr lang="en-IN" dirty="0"/>
          </a:p>
        </p:txBody>
      </p:sp>
    </p:spTree>
    <p:extLst>
      <p:ext uri="{BB962C8B-B14F-4D97-AF65-F5344CB8AC3E}">
        <p14:creationId xmlns:p14="http://schemas.microsoft.com/office/powerpoint/2010/main" val="372873535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9F29C-27C5-36DF-A7D3-C7CC773E194C}"/>
              </a:ext>
            </a:extLst>
          </p:cNvPr>
          <p:cNvSpPr>
            <a:spLocks noGrp="1"/>
          </p:cNvSpPr>
          <p:nvPr>
            <p:ph type="title"/>
          </p:nvPr>
        </p:nvSpPr>
        <p:spPr>
          <a:xfrm>
            <a:off x="609600" y="704088"/>
            <a:ext cx="10972800" cy="864653"/>
          </a:xfrm>
        </p:spPr>
        <p:txBody>
          <a:bodyPr>
            <a:normAutofit fontScale="90000"/>
          </a:bodyPr>
          <a:lstStyle/>
          <a:p>
            <a:r>
              <a:rPr lang="en-US" sz="3200" b="1" i="0" dirty="0">
                <a:effectLst/>
                <a:latin typeface="inherit"/>
              </a:rPr>
              <a:t>Redemption/Closure of Advance License at DGFT</a:t>
            </a:r>
            <a:br>
              <a:rPr lang="en-US" sz="3200" b="1" i="0" dirty="0">
                <a:effectLst/>
                <a:latin typeface="Montserrat" panose="00000500000000000000" pitchFamily="2" charset="0"/>
              </a:rPr>
            </a:br>
            <a:endParaRPr lang="en-IN" sz="3200" dirty="0"/>
          </a:p>
        </p:txBody>
      </p:sp>
      <p:sp>
        <p:nvSpPr>
          <p:cNvPr id="3" name="Content Placeholder 2">
            <a:extLst>
              <a:ext uri="{FF2B5EF4-FFF2-40B4-BE49-F238E27FC236}">
                <a16:creationId xmlns:a16="http://schemas.microsoft.com/office/drawing/2014/main" id="{183E8AA5-F684-C238-6E22-6FD749991F14}"/>
              </a:ext>
            </a:extLst>
          </p:cNvPr>
          <p:cNvSpPr>
            <a:spLocks noGrp="1"/>
          </p:cNvSpPr>
          <p:nvPr>
            <p:ph idx="1"/>
          </p:nvPr>
        </p:nvSpPr>
        <p:spPr>
          <a:xfrm>
            <a:off x="609600" y="1568741"/>
            <a:ext cx="10972800" cy="4755859"/>
          </a:xfrm>
        </p:spPr>
        <p:txBody>
          <a:bodyPr>
            <a:normAutofit fontScale="62500" lnSpcReduction="20000"/>
          </a:bodyPr>
          <a:lstStyle/>
          <a:p>
            <a:pPr algn="just" fontAlgn="base">
              <a:lnSpc>
                <a:spcPct val="170000"/>
              </a:lnSpc>
            </a:pPr>
            <a:r>
              <a:rPr lang="en-US" b="0" i="0" dirty="0">
                <a:solidFill>
                  <a:srgbClr val="2C2C2C"/>
                </a:solidFill>
                <a:effectLst/>
                <a:latin typeface="Montserrat" panose="00000500000000000000" pitchFamily="2" charset="0"/>
              </a:rPr>
              <a:t>After Completion of the Export Obligation (EO), the exporter has to submit relevant proof of export to DGFT for the closure of the Advance License.</a:t>
            </a:r>
          </a:p>
          <a:p>
            <a:pPr algn="just" fontAlgn="base">
              <a:lnSpc>
                <a:spcPct val="170000"/>
              </a:lnSpc>
            </a:pPr>
            <a:r>
              <a:rPr lang="en-US" b="0" i="0" dirty="0">
                <a:solidFill>
                  <a:srgbClr val="2C2C2C"/>
                </a:solidFill>
                <a:effectLst/>
                <a:latin typeface="Montserrat" panose="00000500000000000000" pitchFamily="2" charset="0"/>
              </a:rPr>
              <a:t>For the redemption of the advance License, the exporter has to submit the Application form ANF 4F to the regional authority of DGFT with the signature on each page of the form.</a:t>
            </a:r>
          </a:p>
          <a:p>
            <a:pPr algn="just" fontAlgn="base">
              <a:lnSpc>
                <a:spcPct val="170000"/>
              </a:lnSpc>
            </a:pPr>
            <a:r>
              <a:rPr lang="en-US" b="0" i="0" dirty="0">
                <a:solidFill>
                  <a:srgbClr val="2C2C2C"/>
                </a:solidFill>
                <a:effectLst/>
                <a:latin typeface="Montserrat" panose="00000500000000000000" pitchFamily="2" charset="0"/>
              </a:rPr>
              <a:t>All the details about the authorization and the applicant need to be filled in the ANF such as Authorisation No, issuance date, CIF Value of the license, Export obligation, Norms Details.</a:t>
            </a:r>
          </a:p>
          <a:p>
            <a:pPr algn="just" fontAlgn="base">
              <a:lnSpc>
                <a:spcPct val="170000"/>
              </a:lnSpc>
            </a:pPr>
            <a:r>
              <a:rPr lang="en-US" b="0" i="0" dirty="0">
                <a:solidFill>
                  <a:srgbClr val="2C2C2C"/>
                </a:solidFill>
                <a:effectLst/>
                <a:latin typeface="Montserrat" panose="00000500000000000000" pitchFamily="2" charset="0"/>
              </a:rPr>
              <a:t>Export details including the Shipping bills no, export quantity, FOB Value shall be specified in the application form. The form will also include the information about the Import Items such as Quantity and CIF value of import, bill of entry details, etc.</a:t>
            </a:r>
          </a:p>
          <a:p>
            <a:pPr algn="just" fontAlgn="base">
              <a:lnSpc>
                <a:spcPct val="170000"/>
              </a:lnSpc>
            </a:pPr>
            <a:r>
              <a:rPr lang="en-US" b="0" i="0" dirty="0">
                <a:solidFill>
                  <a:srgbClr val="2C2C2C"/>
                </a:solidFill>
                <a:effectLst/>
                <a:latin typeface="Montserrat" panose="00000500000000000000" pitchFamily="2" charset="0"/>
              </a:rPr>
              <a:t>After checking the completeness of the application in every aspect the regional authority of DGFT will issue the Export Obligation Discharge Certificate/ Redemption Letter to the Authorisation holder.</a:t>
            </a:r>
          </a:p>
          <a:p>
            <a:pPr algn="just">
              <a:lnSpc>
                <a:spcPct val="170000"/>
              </a:lnSpc>
            </a:pPr>
            <a:endParaRPr lang="en-IN" dirty="0"/>
          </a:p>
        </p:txBody>
      </p:sp>
    </p:spTree>
    <p:extLst>
      <p:ext uri="{BB962C8B-B14F-4D97-AF65-F5344CB8AC3E}">
        <p14:creationId xmlns:p14="http://schemas.microsoft.com/office/powerpoint/2010/main" val="8225996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A859F8-4C9B-D394-D37A-82E3F87E84DB}"/>
              </a:ext>
            </a:extLst>
          </p:cNvPr>
          <p:cNvSpPr>
            <a:spLocks noGrp="1"/>
          </p:cNvSpPr>
          <p:nvPr>
            <p:ph type="title"/>
          </p:nvPr>
        </p:nvSpPr>
        <p:spPr>
          <a:xfrm>
            <a:off x="609600" y="704088"/>
            <a:ext cx="10972800" cy="1443494"/>
          </a:xfrm>
        </p:spPr>
        <p:txBody>
          <a:bodyPr>
            <a:noAutofit/>
          </a:bodyPr>
          <a:lstStyle/>
          <a:p>
            <a:r>
              <a:rPr lang="en-US" sz="4000" b="1" i="0" dirty="0">
                <a:effectLst/>
                <a:latin typeface="inherit"/>
              </a:rPr>
              <a:t>Bond/BG Cancellation at Customs</a:t>
            </a:r>
            <a:br>
              <a:rPr lang="en-US" sz="4000" b="1" i="0" dirty="0">
                <a:effectLst/>
                <a:latin typeface="Montserrat" panose="00000500000000000000" pitchFamily="2" charset="0"/>
              </a:rPr>
            </a:br>
            <a:endParaRPr lang="en-IN" sz="4000" dirty="0"/>
          </a:p>
        </p:txBody>
      </p:sp>
      <p:sp>
        <p:nvSpPr>
          <p:cNvPr id="3" name="Content Placeholder 2">
            <a:extLst>
              <a:ext uri="{FF2B5EF4-FFF2-40B4-BE49-F238E27FC236}">
                <a16:creationId xmlns:a16="http://schemas.microsoft.com/office/drawing/2014/main" id="{E0B06881-1420-7498-A267-D7FC38110F72}"/>
              </a:ext>
            </a:extLst>
          </p:cNvPr>
          <p:cNvSpPr>
            <a:spLocks noGrp="1"/>
          </p:cNvSpPr>
          <p:nvPr>
            <p:ph idx="1"/>
          </p:nvPr>
        </p:nvSpPr>
        <p:spPr>
          <a:xfrm>
            <a:off x="609600" y="1686187"/>
            <a:ext cx="10972800" cy="4874003"/>
          </a:xfrm>
        </p:spPr>
        <p:txBody>
          <a:bodyPr>
            <a:normAutofit fontScale="70000" lnSpcReduction="20000"/>
          </a:bodyPr>
          <a:lstStyle/>
          <a:p>
            <a:pPr algn="just" fontAlgn="base">
              <a:lnSpc>
                <a:spcPct val="170000"/>
              </a:lnSpc>
            </a:pPr>
            <a:r>
              <a:rPr lang="en-US" b="0" i="0" dirty="0">
                <a:solidFill>
                  <a:srgbClr val="2C2C2C"/>
                </a:solidFill>
                <a:effectLst/>
                <a:latin typeface="Montserrat" panose="00000500000000000000" pitchFamily="2" charset="0"/>
              </a:rPr>
              <a:t>After the redemption/closure of the Advance license from DGFT, the last and the important step in the Advance License procedure is the cancellation of the Bond/Bank Guarantee which has been executed at the time of Import. To complete the last step Redemption Letter/Original EODC has to be submitted to the customs with the following documents.</a:t>
            </a:r>
          </a:p>
          <a:p>
            <a:pPr algn="just" fontAlgn="base">
              <a:lnSpc>
                <a:spcPct val="170000"/>
              </a:lnSpc>
              <a:buFont typeface="Arial" panose="020B0604020202020204" pitchFamily="34" charset="0"/>
              <a:buChar char="•"/>
            </a:pPr>
            <a:r>
              <a:rPr lang="en-US" b="0" i="0" dirty="0">
                <a:solidFill>
                  <a:srgbClr val="2C2C2C"/>
                </a:solidFill>
                <a:effectLst/>
                <a:latin typeface="inherit"/>
              </a:rPr>
              <a:t>Original Advance License</a:t>
            </a:r>
          </a:p>
          <a:p>
            <a:pPr algn="just" fontAlgn="base">
              <a:lnSpc>
                <a:spcPct val="170000"/>
              </a:lnSpc>
              <a:buFont typeface="Arial" panose="020B0604020202020204" pitchFamily="34" charset="0"/>
              <a:buChar char="•"/>
            </a:pPr>
            <a:r>
              <a:rPr lang="en-US" b="0" i="0" dirty="0">
                <a:solidFill>
                  <a:srgbClr val="2C2C2C"/>
                </a:solidFill>
                <a:effectLst/>
                <a:latin typeface="inherit"/>
              </a:rPr>
              <a:t>ANF 4F duly Certified by Charted Accountant</a:t>
            </a:r>
          </a:p>
          <a:p>
            <a:pPr algn="just" fontAlgn="base">
              <a:lnSpc>
                <a:spcPct val="170000"/>
              </a:lnSpc>
              <a:buFont typeface="Arial" panose="020B0604020202020204" pitchFamily="34" charset="0"/>
              <a:buChar char="•"/>
            </a:pPr>
            <a:r>
              <a:rPr lang="en-US" b="0" i="0" dirty="0">
                <a:solidFill>
                  <a:srgbClr val="2C2C2C"/>
                </a:solidFill>
                <a:effectLst/>
                <a:latin typeface="inherit"/>
              </a:rPr>
              <a:t>Copy of Shipping bills</a:t>
            </a:r>
          </a:p>
          <a:p>
            <a:pPr algn="just" fontAlgn="base">
              <a:lnSpc>
                <a:spcPct val="170000"/>
              </a:lnSpc>
              <a:buFont typeface="Arial" panose="020B0604020202020204" pitchFamily="34" charset="0"/>
              <a:buChar char="•"/>
            </a:pPr>
            <a:r>
              <a:rPr lang="en-US" b="0" i="0" dirty="0">
                <a:solidFill>
                  <a:srgbClr val="2C2C2C"/>
                </a:solidFill>
                <a:effectLst/>
                <a:latin typeface="inherit"/>
              </a:rPr>
              <a:t>Copy of Bill of Entry</a:t>
            </a:r>
          </a:p>
          <a:p>
            <a:pPr algn="just" fontAlgn="base">
              <a:lnSpc>
                <a:spcPct val="170000"/>
              </a:lnSpc>
              <a:buFont typeface="Arial" panose="020B0604020202020204" pitchFamily="34" charset="0"/>
              <a:buChar char="•"/>
            </a:pPr>
            <a:r>
              <a:rPr lang="en-US" b="0" i="0" dirty="0">
                <a:solidFill>
                  <a:srgbClr val="2C2C2C"/>
                </a:solidFill>
                <a:effectLst/>
                <a:latin typeface="inherit"/>
              </a:rPr>
              <a:t>Other relevant documents submitted to DGFT</a:t>
            </a:r>
          </a:p>
          <a:p>
            <a:endParaRPr lang="en-IN" dirty="0"/>
          </a:p>
        </p:txBody>
      </p:sp>
    </p:spTree>
    <p:extLst>
      <p:ext uri="{BB962C8B-B14F-4D97-AF65-F5344CB8AC3E}">
        <p14:creationId xmlns:p14="http://schemas.microsoft.com/office/powerpoint/2010/main" val="8714198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Advance License Procedure Flowchart">
            <a:extLst>
              <a:ext uri="{FF2B5EF4-FFF2-40B4-BE49-F238E27FC236}">
                <a16:creationId xmlns:a16="http://schemas.microsoft.com/office/drawing/2014/main" id="{2F4AEE93-BD46-FFB9-788F-1B80A6388E9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1002" y="0"/>
            <a:ext cx="11383860" cy="61407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589362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CA7BDA-FB45-4DC6-8811-C1EA7258D996}"/>
              </a:ext>
            </a:extLst>
          </p:cNvPr>
          <p:cNvSpPr>
            <a:spLocks noGrp="1"/>
          </p:cNvSpPr>
          <p:nvPr>
            <p:ph type="ctrTitle"/>
          </p:nvPr>
        </p:nvSpPr>
        <p:spPr/>
        <p:txBody>
          <a:bodyPr/>
          <a:lstStyle/>
          <a:p>
            <a:r>
              <a:rPr lang="en-IN" dirty="0"/>
              <a:t>Topics to be covered on Sunday 03.12.23</a:t>
            </a:r>
          </a:p>
        </p:txBody>
      </p:sp>
      <p:sp>
        <p:nvSpPr>
          <p:cNvPr id="3" name="Subtitle 2">
            <a:extLst>
              <a:ext uri="{FF2B5EF4-FFF2-40B4-BE49-F238E27FC236}">
                <a16:creationId xmlns:a16="http://schemas.microsoft.com/office/drawing/2014/main" id="{97F88EB8-0026-AA93-7DB4-78B680E3F8F5}"/>
              </a:ext>
            </a:extLst>
          </p:cNvPr>
          <p:cNvSpPr>
            <a:spLocks noGrp="1"/>
          </p:cNvSpPr>
          <p:nvPr>
            <p:ph type="subTitle" idx="1"/>
          </p:nvPr>
        </p:nvSpPr>
        <p:spPr/>
        <p:txBody>
          <a:bodyPr>
            <a:normAutofit fontScale="70000" lnSpcReduction="20000"/>
          </a:bodyPr>
          <a:lstStyle/>
          <a:p>
            <a:pPr marL="457200" indent="-457200">
              <a:buFont typeface="Arial" panose="020B0604020202020204" pitchFamily="34" charset="0"/>
              <a:buChar char="•"/>
            </a:pPr>
            <a:endParaRPr lang="en-IN" dirty="0"/>
          </a:p>
          <a:p>
            <a:pPr marL="457200" indent="-457200" algn="l">
              <a:lnSpc>
                <a:spcPct val="160000"/>
              </a:lnSpc>
              <a:buFont typeface="Arial" panose="020B0604020202020204" pitchFamily="34" charset="0"/>
              <a:buChar char="•"/>
            </a:pPr>
            <a:r>
              <a:rPr lang="en-IN" dirty="0"/>
              <a:t>ADVANCE AUTHORISATION ( DUTY ENTITLEMENT EXEMPTION CERTIFICATE)</a:t>
            </a:r>
          </a:p>
          <a:p>
            <a:pPr marL="457200" indent="-457200" algn="l">
              <a:lnSpc>
                <a:spcPct val="160000"/>
              </a:lnSpc>
              <a:buFont typeface="Arial" panose="020B0604020202020204" pitchFamily="34" charset="0"/>
              <a:buChar char="•"/>
            </a:pPr>
            <a:r>
              <a:rPr lang="en-IN" dirty="0"/>
              <a:t>DUTY FREE IMPORT AUTHORISATION</a:t>
            </a:r>
          </a:p>
          <a:p>
            <a:pPr marL="457200" indent="-457200" algn="l">
              <a:lnSpc>
                <a:spcPct val="160000"/>
              </a:lnSpc>
              <a:buFont typeface="Arial" panose="020B0604020202020204" pitchFamily="34" charset="0"/>
              <a:buChar char="•"/>
            </a:pPr>
            <a:r>
              <a:rPr lang="en-IN" dirty="0"/>
              <a:t>EXPORT PROMOTION CAPITAL GOODS SCHEME (EPCG)</a:t>
            </a:r>
          </a:p>
        </p:txBody>
      </p:sp>
    </p:spTree>
    <p:extLst>
      <p:ext uri="{BB962C8B-B14F-4D97-AF65-F5344CB8AC3E}">
        <p14:creationId xmlns:p14="http://schemas.microsoft.com/office/powerpoint/2010/main" val="1921420742"/>
      </p:ext>
    </p:extLst>
  </p:cSld>
  <p:clrMapOvr>
    <a:overrideClrMapping bg1="lt1" tx1="dk1" bg2="lt2" tx2="dk2" accent1="accent1" accent2="accent2" accent3="accent3" accent4="accent4" accent5="accent5" accent6="accent6" hlink="hlink" folHlink="folHlink"/>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B52B76-A8A9-8F68-3FDC-C63F572F6A09}"/>
              </a:ext>
            </a:extLst>
          </p:cNvPr>
          <p:cNvSpPr>
            <a:spLocks noGrp="1"/>
          </p:cNvSpPr>
          <p:nvPr>
            <p:ph type="title"/>
          </p:nvPr>
        </p:nvSpPr>
        <p:spPr/>
        <p:txBody>
          <a:bodyPr/>
          <a:lstStyle/>
          <a:p>
            <a:r>
              <a:rPr lang="en-IN" dirty="0"/>
              <a:t>Export Obligation</a:t>
            </a:r>
          </a:p>
        </p:txBody>
      </p:sp>
      <p:sp>
        <p:nvSpPr>
          <p:cNvPr id="3" name="Content Placeholder 2">
            <a:extLst>
              <a:ext uri="{FF2B5EF4-FFF2-40B4-BE49-F238E27FC236}">
                <a16:creationId xmlns:a16="http://schemas.microsoft.com/office/drawing/2014/main" id="{4A88ED20-991F-17A7-CF23-E37A47A5F0D2}"/>
              </a:ext>
            </a:extLst>
          </p:cNvPr>
          <p:cNvSpPr>
            <a:spLocks noGrp="1"/>
          </p:cNvSpPr>
          <p:nvPr>
            <p:ph idx="1"/>
          </p:nvPr>
        </p:nvSpPr>
        <p:spPr/>
        <p:txBody>
          <a:bodyPr>
            <a:normAutofit fontScale="77500" lnSpcReduction="20000"/>
          </a:bodyPr>
          <a:lstStyle/>
          <a:p>
            <a:pPr algn="just">
              <a:lnSpc>
                <a:spcPct val="150000"/>
              </a:lnSpc>
            </a:pPr>
            <a:r>
              <a:rPr lang="en-US" b="0" i="0" dirty="0">
                <a:solidFill>
                  <a:srgbClr val="314259"/>
                </a:solidFill>
                <a:effectLst/>
                <a:latin typeface="Gilroy"/>
              </a:rPr>
              <a:t>The whole reason behind allowing duty-free inputs is to boost exports. </a:t>
            </a:r>
          </a:p>
          <a:p>
            <a:pPr algn="just">
              <a:lnSpc>
                <a:spcPct val="150000"/>
              </a:lnSpc>
            </a:pPr>
            <a:r>
              <a:rPr lang="en-US" b="0" i="0" dirty="0">
                <a:solidFill>
                  <a:srgbClr val="314259"/>
                </a:solidFill>
                <a:effectLst/>
                <a:latin typeface="Gilroy"/>
              </a:rPr>
              <a:t>The entity will incorporate these acquired inputs into a product so that it may be exported.</a:t>
            </a:r>
          </a:p>
          <a:p>
            <a:pPr algn="just">
              <a:lnSpc>
                <a:spcPct val="150000"/>
              </a:lnSpc>
            </a:pPr>
            <a:r>
              <a:rPr lang="en-US" b="0" i="0" dirty="0">
                <a:solidFill>
                  <a:srgbClr val="314259"/>
                </a:solidFill>
                <a:effectLst/>
                <a:latin typeface="Gilroy"/>
              </a:rPr>
              <a:t> Export Obligation (EO) in the case of Advance Authorisation is the value of export that needs to compulsorily be achieved within a prescribed time period. </a:t>
            </a:r>
          </a:p>
          <a:p>
            <a:pPr algn="just">
              <a:lnSpc>
                <a:spcPct val="150000"/>
              </a:lnSpc>
            </a:pPr>
            <a:r>
              <a:rPr lang="en-US" b="0" i="0" dirty="0">
                <a:solidFill>
                  <a:srgbClr val="314259"/>
                </a:solidFill>
                <a:effectLst/>
                <a:latin typeface="Gilroy"/>
              </a:rPr>
              <a:t>The EO is usually mentioned in the Authorisation issued. </a:t>
            </a:r>
          </a:p>
          <a:p>
            <a:pPr algn="just">
              <a:lnSpc>
                <a:spcPct val="150000"/>
              </a:lnSpc>
            </a:pPr>
            <a:r>
              <a:rPr lang="en-US" b="0" i="0" dirty="0">
                <a:solidFill>
                  <a:srgbClr val="314259"/>
                </a:solidFill>
                <a:effectLst/>
                <a:latin typeface="Gilroy"/>
              </a:rPr>
              <a:t>After achieving the EO, the entity has to provide evidence of the same. </a:t>
            </a:r>
          </a:p>
          <a:p>
            <a:pPr algn="just">
              <a:lnSpc>
                <a:spcPct val="150000"/>
              </a:lnSpc>
            </a:pPr>
            <a:r>
              <a:rPr lang="en-US" b="0" i="0" dirty="0">
                <a:solidFill>
                  <a:srgbClr val="314259"/>
                </a:solidFill>
                <a:effectLst/>
                <a:latin typeface="Gilroy"/>
              </a:rPr>
              <a:t>Not achieving the EO in the prescribed time period could result in penalties.</a:t>
            </a:r>
          </a:p>
          <a:p>
            <a:pPr algn="just">
              <a:lnSpc>
                <a:spcPct val="150000"/>
              </a:lnSpc>
            </a:pPr>
            <a:r>
              <a:rPr lang="en-US" b="0" i="0" dirty="0">
                <a:solidFill>
                  <a:srgbClr val="314259"/>
                </a:solidFill>
                <a:effectLst/>
                <a:latin typeface="Gilroy"/>
              </a:rPr>
              <a:t> Other export promotion schemes like the Export Promotion Capital Goods (EPCG) Scheme have different conditions when it comes to the export obligation.</a:t>
            </a:r>
          </a:p>
          <a:p>
            <a:pPr algn="just">
              <a:lnSpc>
                <a:spcPct val="150000"/>
              </a:lnSpc>
            </a:pPr>
            <a:endParaRPr lang="en-IN" dirty="0"/>
          </a:p>
        </p:txBody>
      </p:sp>
    </p:spTree>
    <p:extLst>
      <p:ext uri="{BB962C8B-B14F-4D97-AF65-F5344CB8AC3E}">
        <p14:creationId xmlns:p14="http://schemas.microsoft.com/office/powerpoint/2010/main" val="217271532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69075F-7EC3-E95E-8DDA-F4C8BF8B4C37}"/>
              </a:ext>
            </a:extLst>
          </p:cNvPr>
          <p:cNvSpPr>
            <a:spLocks noGrp="1"/>
          </p:cNvSpPr>
          <p:nvPr>
            <p:ph type="title"/>
          </p:nvPr>
        </p:nvSpPr>
        <p:spPr>
          <a:xfrm>
            <a:off x="609600" y="2357306"/>
            <a:ext cx="11074400" cy="2004968"/>
          </a:xfrm>
        </p:spPr>
        <p:txBody>
          <a:bodyPr/>
          <a:lstStyle/>
          <a:p>
            <a:pPr algn="ctr"/>
            <a:r>
              <a:rPr lang="en-IN" b="1" dirty="0"/>
              <a:t>DUTY FREE IMPORT AUTHORISATION</a:t>
            </a:r>
          </a:p>
        </p:txBody>
      </p:sp>
    </p:spTree>
    <p:extLst>
      <p:ext uri="{BB962C8B-B14F-4D97-AF65-F5344CB8AC3E}">
        <p14:creationId xmlns:p14="http://schemas.microsoft.com/office/powerpoint/2010/main" val="908572487"/>
      </p:ext>
    </p:extLst>
  </p:cSld>
  <p:clrMapOvr>
    <a:overrideClrMapping bg1="lt1" tx1="dk1" bg2="lt2" tx2="dk2" accent1="accent1" accent2="accent2" accent3="accent3" accent4="accent4" accent5="accent5" accent6="accent6" hlink="hlink" folHlink="folHlink"/>
  </p:clrMapOvr>
</p:sld>
</file>

<file path=ppt/slides/slide32.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algn="just">
              <a:lnSpc>
                <a:spcPct val="150000"/>
              </a:lnSpc>
            </a:pPr>
            <a:r>
              <a:rPr lang="en-US" dirty="0"/>
              <a:t>Advance Authorization ( AA) is issued generally before export where as DFIA is issued after export. </a:t>
            </a:r>
          </a:p>
          <a:p>
            <a:pPr algn="just">
              <a:lnSpc>
                <a:spcPct val="150000"/>
              </a:lnSpc>
            </a:pPr>
            <a:r>
              <a:rPr lang="en-US" dirty="0"/>
              <a:t>AA is subject to actual user condition even after export obligation where as DFIA is transferable. </a:t>
            </a:r>
          </a:p>
          <a:p>
            <a:pPr algn="just">
              <a:lnSpc>
                <a:spcPct val="150000"/>
              </a:lnSpc>
            </a:pPr>
            <a:r>
              <a:rPr lang="en-US" dirty="0"/>
              <a:t>The minimum value addition for AA is 15% where as for DFIA is 20%.</a:t>
            </a:r>
          </a:p>
          <a:p>
            <a:pPr algn="just">
              <a:lnSpc>
                <a:spcPct val="150000"/>
              </a:lnSpc>
            </a:pPr>
            <a:br>
              <a:rPr lang="en-US" dirty="0"/>
            </a:br>
            <a:br>
              <a:rPr lang="en-US" dirty="0"/>
            </a:br>
            <a:endParaRPr lang="en-US" dirty="0"/>
          </a:p>
        </p:txBody>
      </p:sp>
    </p:spTree>
  </p:cSld>
  <p:clrMapOvr>
    <a:overrideClrMapping bg1="lt1" tx1="dk1" bg2="lt2" tx2="dk2" accent1="accent1" accent2="accent2" accent3="accent3" accent4="accent4" accent5="accent5" accent6="accent6" hlink="hlink" folHlink="folHlink"/>
  </p:clrMapOvr>
</p:sld>
</file>

<file path=ppt/slides/slide33.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pPr algn="just">
              <a:lnSpc>
                <a:spcPct val="170000"/>
              </a:lnSpc>
            </a:pPr>
            <a:r>
              <a:rPr lang="en-US" dirty="0"/>
              <a:t>On the other hand DFIA is issued for inputs from exemption of only basic customs duty after discharge of export obligation. </a:t>
            </a:r>
          </a:p>
          <a:p>
            <a:pPr algn="just">
              <a:lnSpc>
                <a:spcPct val="170000"/>
              </a:lnSpc>
            </a:pPr>
            <a:r>
              <a:rPr lang="en-US" dirty="0"/>
              <a:t>The DFIA shall be granted only where Standard Input-</a:t>
            </a:r>
            <a:r>
              <a:rPr lang="en-US" dirty="0" err="1"/>
              <a:t>Ouput</a:t>
            </a:r>
            <a:r>
              <a:rPr lang="en-US" dirty="0"/>
              <a:t> </a:t>
            </a:r>
            <a:r>
              <a:rPr lang="en-US" dirty="0" err="1"/>
              <a:t>Noms</a:t>
            </a:r>
            <a:r>
              <a:rPr lang="en-US" dirty="0"/>
              <a:t> (SION ) are available. </a:t>
            </a:r>
          </a:p>
          <a:p>
            <a:pPr algn="just">
              <a:lnSpc>
                <a:spcPct val="170000"/>
              </a:lnSpc>
            </a:pPr>
            <a:r>
              <a:rPr lang="en-US" dirty="0"/>
              <a:t>The minimum value addition (VA) of 20% shall be required to be achieved. </a:t>
            </a:r>
          </a:p>
          <a:p>
            <a:pPr algn="just">
              <a:lnSpc>
                <a:spcPct val="170000"/>
              </a:lnSpc>
            </a:pPr>
            <a:r>
              <a:rPr lang="en-US" dirty="0"/>
              <a:t>The DFIA is transferable- DFIA or Goods imported under it are transferable. </a:t>
            </a:r>
          </a:p>
          <a:p>
            <a:pPr algn="just">
              <a:lnSpc>
                <a:spcPct val="170000"/>
              </a:lnSpc>
            </a:pPr>
            <a:r>
              <a:rPr lang="en-US" dirty="0"/>
              <a:t>The validity of DFIA is 12 months from the date of issue.</a:t>
            </a:r>
          </a:p>
          <a:p>
            <a:pPr algn="just">
              <a:lnSpc>
                <a:spcPct val="170000"/>
              </a:lnSpc>
            </a:pPr>
            <a:br>
              <a:rPr lang="en-US" dirty="0"/>
            </a:br>
            <a:br>
              <a:rPr lang="en-US" dirty="0"/>
            </a:br>
            <a:endParaRPr lang="en-US" dirty="0"/>
          </a:p>
          <a:p>
            <a:pPr>
              <a:lnSpc>
                <a:spcPct val="170000"/>
              </a:lnSpc>
            </a:pPr>
            <a:endParaRPr lang="en-US" dirty="0"/>
          </a:p>
        </p:txBody>
      </p:sp>
    </p:spTree>
  </p:cSld>
  <p:clrMapOvr>
    <a:overrideClrMapping bg1="lt1" tx1="dk1" bg2="lt2" tx2="dk2" accent1="accent1" accent2="accent2" accent3="accent3" accent4="accent4" accent5="accent5" accent6="accent6" hlink="hlink" folHlink="folHlink"/>
  </p:clrMapOvr>
</p:sld>
</file>

<file path=ppt/slides/slide34.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CD541D-2EBA-64BE-7E4E-E30F4048DAA5}"/>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7619E84B-F1E1-E93D-74F6-47512DCCA1AD}"/>
              </a:ext>
            </a:extLst>
          </p:cNvPr>
          <p:cNvSpPr>
            <a:spLocks noGrp="1"/>
          </p:cNvSpPr>
          <p:nvPr>
            <p:ph idx="1"/>
          </p:nvPr>
        </p:nvSpPr>
        <p:spPr/>
        <p:txBody>
          <a:bodyPr>
            <a:normAutofit fontScale="92500" lnSpcReduction="10000"/>
          </a:bodyPr>
          <a:lstStyle/>
          <a:p>
            <a:pPr marL="0" indent="0" algn="just" fontAlgn="base">
              <a:lnSpc>
                <a:spcPct val="170000"/>
              </a:lnSpc>
              <a:buNone/>
            </a:pPr>
            <a:r>
              <a:rPr lang="en-US" sz="2800" b="1" dirty="0"/>
              <a:t>Duty Free Import Authorisation </a:t>
            </a:r>
          </a:p>
          <a:p>
            <a:pPr algn="just" fontAlgn="base">
              <a:lnSpc>
                <a:spcPct val="170000"/>
              </a:lnSpc>
            </a:pPr>
            <a:r>
              <a:rPr lang="en-US" sz="2800" dirty="0"/>
              <a:t>Form ANF- 4G </a:t>
            </a:r>
          </a:p>
          <a:p>
            <a:pPr algn="just" fontAlgn="base">
              <a:lnSpc>
                <a:spcPct val="170000"/>
              </a:lnSpc>
            </a:pPr>
            <a:r>
              <a:rPr lang="en-US" sz="2800" dirty="0"/>
              <a:t>Fuel not eligible to be imported free Only for SION products </a:t>
            </a:r>
          </a:p>
          <a:p>
            <a:pPr algn="just" fontAlgn="base">
              <a:lnSpc>
                <a:spcPct val="170000"/>
              </a:lnSpc>
            </a:pPr>
            <a:r>
              <a:rPr lang="en-US" sz="2800" dirty="0"/>
              <a:t>Min. Value addition – 20% Scheme/ inputs </a:t>
            </a:r>
          </a:p>
          <a:p>
            <a:pPr algn="just" fontAlgn="base">
              <a:lnSpc>
                <a:spcPct val="170000"/>
              </a:lnSpc>
            </a:pPr>
            <a:r>
              <a:rPr lang="en-US" sz="2800" dirty="0"/>
              <a:t>Both transferable after fulfilling export obligation </a:t>
            </a:r>
          </a:p>
          <a:p>
            <a:pPr algn="just" fontAlgn="base">
              <a:lnSpc>
                <a:spcPct val="170000"/>
              </a:lnSpc>
            </a:pPr>
            <a:r>
              <a:rPr lang="en-US" sz="2800"/>
              <a:t>SION = Standard input and Output Norms </a:t>
            </a:r>
          </a:p>
          <a:p>
            <a:endParaRPr lang="en-IN"/>
          </a:p>
        </p:txBody>
      </p:sp>
    </p:spTree>
    <p:extLst>
      <p:ext uri="{BB962C8B-B14F-4D97-AF65-F5344CB8AC3E}">
        <p14:creationId xmlns:p14="http://schemas.microsoft.com/office/powerpoint/2010/main" val="3563660742"/>
      </p:ext>
    </p:extLst>
  </p:cSld>
  <p:clrMapOvr>
    <a:overrideClrMapping bg1="lt1" tx1="dk1" bg2="lt2" tx2="dk2" accent1="accent1" accent2="accent2" accent3="accent3" accent4="accent4" accent5="accent5" accent6="accent6" hlink="hlink" folHlink="folHlink"/>
  </p:clrMapOvr>
</p:sld>
</file>

<file path=ppt/slides/slide35.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4359F6-A3B1-110C-7CC3-21EB017ECFFA}"/>
              </a:ext>
            </a:extLst>
          </p:cNvPr>
          <p:cNvSpPr>
            <a:spLocks noGrp="1"/>
          </p:cNvSpPr>
          <p:nvPr>
            <p:ph type="title"/>
          </p:nvPr>
        </p:nvSpPr>
        <p:spPr>
          <a:xfrm>
            <a:off x="609600" y="704088"/>
            <a:ext cx="10972800" cy="797541"/>
          </a:xfrm>
        </p:spPr>
        <p:txBody>
          <a:bodyPr>
            <a:normAutofit/>
          </a:bodyPr>
          <a:lstStyle/>
          <a:p>
            <a:r>
              <a:rPr lang="en-US" sz="2700" b="0" i="0" dirty="0">
                <a:solidFill>
                  <a:srgbClr val="212529"/>
                </a:solidFill>
                <a:effectLst/>
                <a:latin typeface="Poppins" panose="00000500000000000000" pitchFamily="2" charset="0"/>
              </a:rPr>
              <a:t>The broad differences between the Authorizations</a:t>
            </a:r>
            <a:endParaRPr lang="en-IN" dirty="0"/>
          </a:p>
        </p:txBody>
      </p:sp>
      <p:sp>
        <p:nvSpPr>
          <p:cNvPr id="3" name="Text Placeholder 2">
            <a:extLst>
              <a:ext uri="{FF2B5EF4-FFF2-40B4-BE49-F238E27FC236}">
                <a16:creationId xmlns:a16="http://schemas.microsoft.com/office/drawing/2014/main" id="{CAAD3D44-F9B5-72A7-1DCC-15F393B4EBD2}"/>
              </a:ext>
            </a:extLst>
          </p:cNvPr>
          <p:cNvSpPr>
            <a:spLocks noGrp="1"/>
          </p:cNvSpPr>
          <p:nvPr>
            <p:ph type="body" idx="1"/>
          </p:nvPr>
        </p:nvSpPr>
        <p:spPr/>
        <p:txBody>
          <a:bodyPr/>
          <a:lstStyle/>
          <a:p>
            <a:r>
              <a:rPr lang="en-IN" dirty="0"/>
              <a:t>Advance authorisation			</a:t>
            </a:r>
          </a:p>
        </p:txBody>
      </p:sp>
      <p:sp>
        <p:nvSpPr>
          <p:cNvPr id="4" name="Text Placeholder 3">
            <a:extLst>
              <a:ext uri="{FF2B5EF4-FFF2-40B4-BE49-F238E27FC236}">
                <a16:creationId xmlns:a16="http://schemas.microsoft.com/office/drawing/2014/main" id="{D84D3380-C232-BF67-9013-C62EBC916E4F}"/>
              </a:ext>
            </a:extLst>
          </p:cNvPr>
          <p:cNvSpPr>
            <a:spLocks noGrp="1"/>
          </p:cNvSpPr>
          <p:nvPr>
            <p:ph type="body" sz="half" idx="3"/>
          </p:nvPr>
        </p:nvSpPr>
        <p:spPr/>
        <p:txBody>
          <a:bodyPr/>
          <a:lstStyle/>
          <a:p>
            <a:r>
              <a:rPr lang="en-IN" dirty="0"/>
              <a:t>Duty Free Import Authorisation</a:t>
            </a:r>
          </a:p>
          <a:p>
            <a:endParaRPr lang="en-IN" dirty="0"/>
          </a:p>
        </p:txBody>
      </p:sp>
      <p:sp>
        <p:nvSpPr>
          <p:cNvPr id="5" name="Content Placeholder 4">
            <a:extLst>
              <a:ext uri="{FF2B5EF4-FFF2-40B4-BE49-F238E27FC236}">
                <a16:creationId xmlns:a16="http://schemas.microsoft.com/office/drawing/2014/main" id="{F38B8FA2-A659-4320-EDA0-2BFCB438765B}"/>
              </a:ext>
            </a:extLst>
          </p:cNvPr>
          <p:cNvSpPr>
            <a:spLocks noGrp="1"/>
          </p:cNvSpPr>
          <p:nvPr>
            <p:ph sz="quarter" idx="2"/>
          </p:nvPr>
        </p:nvSpPr>
        <p:spPr/>
        <p:txBody>
          <a:bodyPr>
            <a:normAutofit fontScale="55000" lnSpcReduction="20000"/>
          </a:bodyPr>
          <a:lstStyle/>
          <a:p>
            <a:pPr>
              <a:lnSpc>
                <a:spcPct val="170000"/>
              </a:lnSpc>
            </a:pPr>
            <a:r>
              <a:rPr lang="en-US" b="0" i="0" dirty="0">
                <a:solidFill>
                  <a:srgbClr val="212529"/>
                </a:solidFill>
                <a:effectLst/>
                <a:latin typeface="Poppins" panose="00000500000000000000" pitchFamily="2" charset="0"/>
              </a:rPr>
              <a:t>AA is issued for import of inputs at Zero duty (para 4.03 and 4.14 of current </a:t>
            </a:r>
            <a:r>
              <a:rPr lang="en-US" dirty="0">
                <a:solidFill>
                  <a:srgbClr val="212529"/>
                </a:solidFill>
                <a:latin typeface="Poppins" panose="00000500000000000000" pitchFamily="2" charset="0"/>
              </a:rPr>
              <a:t>FTP 2015-20</a:t>
            </a:r>
            <a:endParaRPr lang="en-US" b="0" i="0" dirty="0">
              <a:solidFill>
                <a:srgbClr val="212529"/>
              </a:solidFill>
              <a:effectLst/>
              <a:latin typeface="Poppins" panose="00000500000000000000" pitchFamily="2" charset="0"/>
            </a:endParaRPr>
          </a:p>
          <a:p>
            <a:pPr>
              <a:lnSpc>
                <a:spcPct val="170000"/>
              </a:lnSpc>
            </a:pPr>
            <a:r>
              <a:rPr lang="en-US" b="0" i="0" dirty="0">
                <a:solidFill>
                  <a:srgbClr val="212529"/>
                </a:solidFill>
                <a:effectLst/>
                <a:latin typeface="Poppins" panose="00000500000000000000" pitchFamily="2" charset="0"/>
              </a:rPr>
              <a:t> It is granted prior to the completion of export obligation. </a:t>
            </a:r>
          </a:p>
          <a:p>
            <a:pPr>
              <a:lnSpc>
                <a:spcPct val="170000"/>
              </a:lnSpc>
            </a:pPr>
            <a:r>
              <a:rPr lang="en-US" b="0" i="0" dirty="0">
                <a:solidFill>
                  <a:srgbClr val="212529"/>
                </a:solidFill>
                <a:effectLst/>
                <a:latin typeface="Poppins" panose="00000500000000000000" pitchFamily="2" charset="0"/>
              </a:rPr>
              <a:t>The initial export obligation period is 18 months the minimum value addition (VA) required to be achieved is 15%. </a:t>
            </a:r>
          </a:p>
          <a:p>
            <a:pPr>
              <a:lnSpc>
                <a:spcPct val="170000"/>
              </a:lnSpc>
            </a:pPr>
            <a:r>
              <a:rPr lang="en-US" b="0" i="0" dirty="0">
                <a:solidFill>
                  <a:srgbClr val="212529"/>
                </a:solidFill>
                <a:effectLst/>
                <a:latin typeface="Poppins" panose="00000500000000000000" pitchFamily="2" charset="0"/>
              </a:rPr>
              <a:t>It is subject to actual user condition even after discharge of export obligation. </a:t>
            </a:r>
          </a:p>
          <a:p>
            <a:pPr>
              <a:lnSpc>
                <a:spcPct val="170000"/>
              </a:lnSpc>
            </a:pPr>
            <a:r>
              <a:rPr lang="en-US" b="0" i="0" dirty="0">
                <a:solidFill>
                  <a:srgbClr val="000000"/>
                </a:solidFill>
                <a:effectLst/>
                <a:latin typeface="raleway" pitchFamily="2" charset="0"/>
              </a:rPr>
              <a:t>Application Form ANF- 4A </a:t>
            </a:r>
          </a:p>
          <a:p>
            <a:pPr>
              <a:lnSpc>
                <a:spcPct val="170000"/>
              </a:lnSpc>
            </a:pPr>
            <a:r>
              <a:rPr lang="en-US" b="0" i="0" dirty="0">
                <a:solidFill>
                  <a:srgbClr val="000000"/>
                </a:solidFill>
                <a:effectLst/>
                <a:latin typeface="raleway" pitchFamily="2" charset="0"/>
              </a:rPr>
              <a:t>Fuel also allowed Eligible for SION/ Non SION goods</a:t>
            </a:r>
          </a:p>
          <a:p>
            <a:pPr>
              <a:lnSpc>
                <a:spcPct val="170000"/>
              </a:lnSpc>
            </a:pPr>
            <a:r>
              <a:rPr lang="en-IN" b="0" i="0" dirty="0">
                <a:solidFill>
                  <a:srgbClr val="000000"/>
                </a:solidFill>
                <a:effectLst/>
                <a:latin typeface="raleway" pitchFamily="2" charset="0"/>
              </a:rPr>
              <a:t>Scheme/ inputs never transferable</a:t>
            </a:r>
            <a:br>
              <a:rPr lang="en-US" dirty="0"/>
            </a:br>
            <a:endParaRPr lang="en-IN" dirty="0"/>
          </a:p>
        </p:txBody>
      </p:sp>
      <p:sp>
        <p:nvSpPr>
          <p:cNvPr id="6" name="Content Placeholder 5">
            <a:extLst>
              <a:ext uri="{FF2B5EF4-FFF2-40B4-BE49-F238E27FC236}">
                <a16:creationId xmlns:a16="http://schemas.microsoft.com/office/drawing/2014/main" id="{267EC91B-FF32-0953-C32D-FACA17E42593}"/>
              </a:ext>
            </a:extLst>
          </p:cNvPr>
          <p:cNvSpPr>
            <a:spLocks noGrp="1"/>
          </p:cNvSpPr>
          <p:nvPr>
            <p:ph sz="quarter" idx="4"/>
          </p:nvPr>
        </p:nvSpPr>
        <p:spPr/>
        <p:txBody>
          <a:bodyPr>
            <a:normAutofit fontScale="55000" lnSpcReduction="20000"/>
          </a:bodyPr>
          <a:lstStyle/>
          <a:p>
            <a:pPr>
              <a:lnSpc>
                <a:spcPct val="170000"/>
              </a:lnSpc>
            </a:pPr>
            <a:r>
              <a:rPr lang="en-US" b="0" i="0" dirty="0">
                <a:solidFill>
                  <a:srgbClr val="212529"/>
                </a:solidFill>
                <a:effectLst/>
                <a:latin typeface="Poppins" panose="00000500000000000000" pitchFamily="2" charset="0"/>
              </a:rPr>
              <a:t>On the other hand DFIA is issued for inputs from exemption of only basic customs duty after discharge of export obligation.</a:t>
            </a:r>
          </a:p>
          <a:p>
            <a:pPr>
              <a:lnSpc>
                <a:spcPct val="170000"/>
              </a:lnSpc>
            </a:pPr>
            <a:r>
              <a:rPr lang="en-US" b="0" i="0" dirty="0">
                <a:solidFill>
                  <a:srgbClr val="212529"/>
                </a:solidFill>
                <a:effectLst/>
                <a:latin typeface="Poppins" panose="00000500000000000000" pitchFamily="2" charset="0"/>
              </a:rPr>
              <a:t> The DFIA shall be granted only where Standard Input-</a:t>
            </a:r>
            <a:r>
              <a:rPr lang="en-US" b="0" i="0" dirty="0" err="1">
                <a:solidFill>
                  <a:srgbClr val="212529"/>
                </a:solidFill>
                <a:effectLst/>
                <a:latin typeface="Poppins" panose="00000500000000000000" pitchFamily="2" charset="0"/>
              </a:rPr>
              <a:t>Ouput</a:t>
            </a:r>
            <a:r>
              <a:rPr lang="en-US" b="0" i="0" dirty="0">
                <a:solidFill>
                  <a:srgbClr val="212529"/>
                </a:solidFill>
                <a:effectLst/>
                <a:latin typeface="Poppins" panose="00000500000000000000" pitchFamily="2" charset="0"/>
              </a:rPr>
              <a:t> </a:t>
            </a:r>
            <a:r>
              <a:rPr lang="en-US" b="0" i="0" dirty="0" err="1">
                <a:solidFill>
                  <a:srgbClr val="212529"/>
                </a:solidFill>
                <a:effectLst/>
                <a:latin typeface="Poppins" panose="00000500000000000000" pitchFamily="2" charset="0"/>
              </a:rPr>
              <a:t>Noms</a:t>
            </a:r>
            <a:r>
              <a:rPr lang="en-US" b="0" i="0" dirty="0">
                <a:solidFill>
                  <a:srgbClr val="212529"/>
                </a:solidFill>
                <a:effectLst/>
                <a:latin typeface="Poppins" panose="00000500000000000000" pitchFamily="2" charset="0"/>
              </a:rPr>
              <a:t> (SION ) are available. </a:t>
            </a:r>
          </a:p>
          <a:p>
            <a:pPr>
              <a:lnSpc>
                <a:spcPct val="170000"/>
              </a:lnSpc>
            </a:pPr>
            <a:r>
              <a:rPr lang="en-US" b="0" i="0" dirty="0">
                <a:solidFill>
                  <a:srgbClr val="212529"/>
                </a:solidFill>
                <a:effectLst/>
                <a:latin typeface="Poppins" panose="00000500000000000000" pitchFamily="2" charset="0"/>
              </a:rPr>
              <a:t>The minimum value addition (VA) of 20% shall be required to be achieved.</a:t>
            </a:r>
          </a:p>
          <a:p>
            <a:pPr>
              <a:lnSpc>
                <a:spcPct val="170000"/>
              </a:lnSpc>
            </a:pPr>
            <a:r>
              <a:rPr lang="en-US" b="0" i="0" dirty="0">
                <a:solidFill>
                  <a:srgbClr val="212529"/>
                </a:solidFill>
                <a:effectLst/>
                <a:latin typeface="Poppins" panose="00000500000000000000" pitchFamily="2" charset="0"/>
              </a:rPr>
              <a:t> The DFIA is transferable- DFIA or Goods imported under it are transferable. </a:t>
            </a:r>
          </a:p>
          <a:p>
            <a:pPr>
              <a:lnSpc>
                <a:spcPct val="170000"/>
              </a:lnSpc>
            </a:pPr>
            <a:r>
              <a:rPr lang="en-US" b="0" i="0" dirty="0">
                <a:solidFill>
                  <a:srgbClr val="212529"/>
                </a:solidFill>
                <a:effectLst/>
                <a:latin typeface="Poppins" panose="00000500000000000000" pitchFamily="2" charset="0"/>
              </a:rPr>
              <a:t>The validity of DFIA is 12 months from the date of issue.</a:t>
            </a:r>
          </a:p>
          <a:p>
            <a:pPr>
              <a:lnSpc>
                <a:spcPct val="170000"/>
              </a:lnSpc>
            </a:pPr>
            <a:r>
              <a:rPr lang="en-IN" b="0" i="0" dirty="0">
                <a:solidFill>
                  <a:srgbClr val="000000"/>
                </a:solidFill>
                <a:effectLst/>
                <a:latin typeface="raleway" pitchFamily="2" charset="0"/>
              </a:rPr>
              <a:t>Form ANF- 4G</a:t>
            </a:r>
            <a:endParaRPr lang="en-US" dirty="0">
              <a:solidFill>
                <a:srgbClr val="212529"/>
              </a:solidFill>
              <a:latin typeface="Poppins" panose="00000500000000000000" pitchFamily="2" charset="0"/>
            </a:endParaRPr>
          </a:p>
          <a:p>
            <a:pPr marL="0" indent="0">
              <a:lnSpc>
                <a:spcPct val="170000"/>
              </a:lnSpc>
              <a:buNone/>
            </a:pPr>
            <a:br>
              <a:rPr lang="en-US" dirty="0"/>
            </a:br>
            <a:endParaRPr lang="en-IN" dirty="0"/>
          </a:p>
        </p:txBody>
      </p:sp>
    </p:spTree>
    <p:extLst>
      <p:ext uri="{BB962C8B-B14F-4D97-AF65-F5344CB8AC3E}">
        <p14:creationId xmlns:p14="http://schemas.microsoft.com/office/powerpoint/2010/main" val="3097756012"/>
      </p:ext>
    </p:extLst>
  </p:cSld>
  <p:clrMapOvr>
    <a:overrideClrMapping bg1="lt1" tx1="dk1" bg2="lt2" tx2="dk2" accent1="accent1" accent2="accent2" accent3="accent3" accent4="accent4" accent5="accent5" accent6="accent6" hlink="hlink" folHlink="folHlink"/>
  </p:clrMapOvr>
</p:sld>
</file>

<file path=ppt/slides/slide36.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97FEB9-7369-FB9F-8E14-7579A5C57AD1}"/>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6BBF63D6-866F-D1C5-D5D5-B28454B07108}"/>
              </a:ext>
            </a:extLst>
          </p:cNvPr>
          <p:cNvSpPr>
            <a:spLocks noGrp="1"/>
          </p:cNvSpPr>
          <p:nvPr>
            <p:ph idx="1"/>
          </p:nvPr>
        </p:nvSpPr>
        <p:spPr/>
        <p:txBody>
          <a:bodyPr>
            <a:normAutofit fontScale="77500" lnSpcReduction="20000"/>
          </a:bodyPr>
          <a:lstStyle/>
          <a:p>
            <a:pPr algn="ctr" eaLnBrk="1" hangingPunct="1">
              <a:lnSpc>
                <a:spcPct val="90000"/>
              </a:lnSpc>
              <a:spcBef>
                <a:spcPct val="0"/>
              </a:spcBef>
              <a:buFont typeface="Wingdings 2" panose="05020102010507070707" pitchFamily="18" charset="2"/>
              <a:buNone/>
            </a:pPr>
            <a:r>
              <a:rPr lang="en-US" altLang="en-US" sz="2800" b="1" dirty="0">
                <a:latin typeface="Times New Roman" panose="02020603050405020304" pitchFamily="18" charset="0"/>
                <a:cs typeface="Times New Roman" panose="02020603050405020304" pitchFamily="18" charset="0"/>
              </a:rPr>
              <a:t>Duty Free Import Authorization</a:t>
            </a:r>
          </a:p>
          <a:p>
            <a:pPr algn="ctr" eaLnBrk="1" hangingPunct="1">
              <a:lnSpc>
                <a:spcPct val="90000"/>
              </a:lnSpc>
              <a:spcBef>
                <a:spcPct val="0"/>
              </a:spcBef>
            </a:pPr>
            <a:endParaRPr lang="en-US" altLang="en-US" sz="2800" b="1" dirty="0">
              <a:latin typeface="Times New Roman" panose="02020603050405020304" pitchFamily="18" charset="0"/>
              <a:cs typeface="Times New Roman" panose="02020603050405020304" pitchFamily="18" charset="0"/>
              <a:sym typeface="Symbol" panose="05050102010706020507" pitchFamily="18" charset="2"/>
            </a:endParaRPr>
          </a:p>
          <a:p>
            <a:pPr algn="ctr" eaLnBrk="1" hangingPunct="1">
              <a:lnSpc>
                <a:spcPct val="90000"/>
              </a:lnSpc>
              <a:spcBef>
                <a:spcPct val="0"/>
              </a:spcBef>
              <a:buFont typeface="Wingdings 2" panose="05020102010507070707" pitchFamily="18" charset="2"/>
              <a:buNone/>
            </a:pPr>
            <a:r>
              <a:rPr lang="en-US" altLang="en-US" sz="2800" b="1" dirty="0">
                <a:latin typeface="Times New Roman" panose="02020603050405020304" pitchFamily="18" charset="0"/>
                <a:cs typeface="Times New Roman" panose="02020603050405020304" pitchFamily="18" charset="0"/>
                <a:sym typeface="Symbol" panose="05050102010706020507" pitchFamily="18" charset="2"/>
              </a:rPr>
              <a:t></a:t>
            </a:r>
          </a:p>
          <a:p>
            <a:pPr algn="ctr" eaLnBrk="1" hangingPunct="1">
              <a:lnSpc>
                <a:spcPct val="90000"/>
              </a:lnSpc>
              <a:spcBef>
                <a:spcPct val="0"/>
              </a:spcBef>
              <a:buFont typeface="Wingdings 2" panose="05020102010507070707" pitchFamily="18" charset="2"/>
              <a:buNone/>
            </a:pPr>
            <a:r>
              <a:rPr lang="en-US" altLang="en-US" sz="2800" b="1" dirty="0">
                <a:latin typeface="Times New Roman" panose="02020603050405020304" pitchFamily="18" charset="0"/>
                <a:cs typeface="Times New Roman" panose="02020603050405020304" pitchFamily="18" charset="0"/>
                <a:sym typeface="Symbol" panose="05050102010706020507" pitchFamily="18" charset="2"/>
              </a:rPr>
              <a:t>Is A Post Export Facility </a:t>
            </a:r>
          </a:p>
          <a:p>
            <a:pPr algn="ctr" eaLnBrk="1" hangingPunct="1">
              <a:lnSpc>
                <a:spcPct val="90000"/>
              </a:lnSpc>
              <a:spcBef>
                <a:spcPct val="0"/>
              </a:spcBef>
            </a:pPr>
            <a:endParaRPr lang="en-US" altLang="en-US" sz="2800" b="1" dirty="0">
              <a:latin typeface="Times New Roman" panose="02020603050405020304" pitchFamily="18" charset="0"/>
              <a:cs typeface="Times New Roman" panose="02020603050405020304" pitchFamily="18" charset="0"/>
              <a:sym typeface="Symbol" panose="05050102010706020507" pitchFamily="18" charset="2"/>
            </a:endParaRPr>
          </a:p>
          <a:p>
            <a:pPr algn="ctr" eaLnBrk="1" hangingPunct="1">
              <a:lnSpc>
                <a:spcPct val="90000"/>
              </a:lnSpc>
              <a:spcBef>
                <a:spcPct val="0"/>
              </a:spcBef>
              <a:buFont typeface="Wingdings 2" panose="05020102010507070707" pitchFamily="18" charset="2"/>
              <a:buNone/>
            </a:pPr>
            <a:r>
              <a:rPr lang="en-US" altLang="en-US" sz="2800" b="1" dirty="0">
                <a:latin typeface="Times New Roman" panose="02020603050405020304" pitchFamily="18" charset="0"/>
                <a:cs typeface="Times New Roman" panose="02020603050405020304" pitchFamily="18" charset="0"/>
                <a:sym typeface="Symbol" panose="05050102010706020507" pitchFamily="18" charset="2"/>
              </a:rPr>
              <a:t></a:t>
            </a:r>
            <a:endParaRPr lang="en-US" altLang="en-US" sz="2800" b="1" dirty="0">
              <a:latin typeface="Times New Roman" panose="02020603050405020304" pitchFamily="18" charset="0"/>
              <a:cs typeface="Times New Roman" panose="02020603050405020304" pitchFamily="18" charset="0"/>
            </a:endParaRPr>
          </a:p>
          <a:p>
            <a:pPr algn="ctr" eaLnBrk="1" hangingPunct="1">
              <a:lnSpc>
                <a:spcPct val="90000"/>
              </a:lnSpc>
              <a:spcBef>
                <a:spcPct val="0"/>
              </a:spcBef>
              <a:buFont typeface="Wingdings 2" panose="05020102010507070707" pitchFamily="18" charset="2"/>
              <a:buNone/>
            </a:pPr>
            <a:r>
              <a:rPr lang="en-US" altLang="en-US" sz="2800" b="1" dirty="0">
                <a:latin typeface="Times New Roman" panose="02020603050405020304" pitchFamily="18" charset="0"/>
                <a:cs typeface="Times New Roman" panose="02020603050405020304" pitchFamily="18" charset="0"/>
                <a:sym typeface="Symbol" panose="05050102010706020507" pitchFamily="18" charset="2"/>
              </a:rPr>
              <a:t>To Import Inputs</a:t>
            </a:r>
          </a:p>
          <a:p>
            <a:pPr algn="ctr" eaLnBrk="1" hangingPunct="1">
              <a:lnSpc>
                <a:spcPct val="90000"/>
              </a:lnSpc>
              <a:spcBef>
                <a:spcPct val="0"/>
              </a:spcBef>
            </a:pPr>
            <a:endParaRPr lang="en-US" altLang="en-US" sz="2800" b="1" dirty="0">
              <a:latin typeface="Times New Roman" panose="02020603050405020304" pitchFamily="18" charset="0"/>
              <a:cs typeface="Times New Roman" panose="02020603050405020304" pitchFamily="18" charset="0"/>
              <a:sym typeface="Symbol" panose="05050102010706020507" pitchFamily="18" charset="2"/>
            </a:endParaRPr>
          </a:p>
          <a:p>
            <a:pPr algn="ctr" eaLnBrk="1" hangingPunct="1">
              <a:lnSpc>
                <a:spcPct val="90000"/>
              </a:lnSpc>
              <a:spcBef>
                <a:spcPct val="0"/>
              </a:spcBef>
              <a:buFont typeface="Wingdings 2" panose="05020102010507070707" pitchFamily="18" charset="2"/>
              <a:buNone/>
            </a:pPr>
            <a:r>
              <a:rPr lang="en-US" altLang="en-US" sz="2800" b="1" dirty="0">
                <a:latin typeface="Times New Roman" panose="02020603050405020304" pitchFamily="18" charset="0"/>
                <a:cs typeface="Times New Roman" panose="02020603050405020304" pitchFamily="18" charset="0"/>
                <a:sym typeface="Symbol" panose="05050102010706020507" pitchFamily="18" charset="2"/>
              </a:rPr>
              <a:t></a:t>
            </a:r>
            <a:endParaRPr lang="en-US" altLang="en-US" sz="2800" b="1" dirty="0">
              <a:latin typeface="Times New Roman" panose="02020603050405020304" pitchFamily="18" charset="0"/>
              <a:cs typeface="Times New Roman" panose="02020603050405020304" pitchFamily="18" charset="0"/>
            </a:endParaRPr>
          </a:p>
          <a:p>
            <a:pPr algn="ctr" eaLnBrk="1" hangingPunct="1">
              <a:lnSpc>
                <a:spcPct val="90000"/>
              </a:lnSpc>
              <a:spcBef>
                <a:spcPct val="0"/>
              </a:spcBef>
              <a:buFont typeface="Wingdings 2" panose="05020102010507070707" pitchFamily="18" charset="2"/>
              <a:buNone/>
            </a:pPr>
            <a:r>
              <a:rPr lang="en-US" altLang="en-US" sz="2800" b="1" dirty="0">
                <a:latin typeface="Times New Roman" panose="02020603050405020304" pitchFamily="18" charset="0"/>
                <a:cs typeface="Times New Roman" panose="02020603050405020304" pitchFamily="18" charset="0"/>
                <a:sym typeface="Symbol" panose="05050102010706020507" pitchFamily="18" charset="2"/>
              </a:rPr>
              <a:t>Used In Manufacturer of Export product</a:t>
            </a:r>
          </a:p>
          <a:p>
            <a:pPr algn="ctr" eaLnBrk="1" hangingPunct="1">
              <a:lnSpc>
                <a:spcPct val="90000"/>
              </a:lnSpc>
              <a:spcBef>
                <a:spcPct val="0"/>
              </a:spcBef>
            </a:pPr>
            <a:endParaRPr lang="en-US" altLang="en-US" sz="2800" b="1" dirty="0">
              <a:latin typeface="Times New Roman" panose="02020603050405020304" pitchFamily="18" charset="0"/>
              <a:cs typeface="Times New Roman" panose="02020603050405020304" pitchFamily="18" charset="0"/>
              <a:sym typeface="Symbol" panose="05050102010706020507" pitchFamily="18" charset="2"/>
            </a:endParaRPr>
          </a:p>
          <a:p>
            <a:pPr algn="ctr" eaLnBrk="1" hangingPunct="1">
              <a:lnSpc>
                <a:spcPct val="90000"/>
              </a:lnSpc>
              <a:spcBef>
                <a:spcPct val="0"/>
              </a:spcBef>
              <a:buFont typeface="Wingdings 2" panose="05020102010507070707" pitchFamily="18" charset="2"/>
              <a:buNone/>
            </a:pPr>
            <a:r>
              <a:rPr lang="en-US" altLang="en-US" sz="2800" b="1" dirty="0">
                <a:latin typeface="Times New Roman" panose="02020603050405020304" pitchFamily="18" charset="0"/>
                <a:cs typeface="Times New Roman" panose="02020603050405020304" pitchFamily="18" charset="0"/>
                <a:sym typeface="Symbol" panose="05050102010706020507" pitchFamily="18" charset="2"/>
              </a:rPr>
              <a:t></a:t>
            </a:r>
            <a:endParaRPr lang="en-US" altLang="en-US" sz="2800" b="1" dirty="0">
              <a:latin typeface="Times New Roman" panose="02020603050405020304" pitchFamily="18" charset="0"/>
              <a:cs typeface="Times New Roman" panose="02020603050405020304" pitchFamily="18" charset="0"/>
            </a:endParaRPr>
          </a:p>
          <a:p>
            <a:pPr algn="ctr" eaLnBrk="1" hangingPunct="1">
              <a:lnSpc>
                <a:spcPct val="90000"/>
              </a:lnSpc>
              <a:spcBef>
                <a:spcPct val="0"/>
              </a:spcBef>
              <a:buFont typeface="Wingdings 2" panose="05020102010507070707" pitchFamily="18" charset="2"/>
              <a:buNone/>
            </a:pPr>
            <a:r>
              <a:rPr lang="en-US" altLang="en-US" sz="2800" b="1" dirty="0">
                <a:latin typeface="Times New Roman" panose="02020603050405020304" pitchFamily="18" charset="0"/>
                <a:cs typeface="Times New Roman" panose="02020603050405020304" pitchFamily="18" charset="0"/>
                <a:sym typeface="Symbol" panose="05050102010706020507" pitchFamily="18" charset="2"/>
              </a:rPr>
              <a:t>Without Payment Of Import Duty </a:t>
            </a:r>
          </a:p>
          <a:p>
            <a:pPr algn="ctr" eaLnBrk="1" hangingPunct="1">
              <a:lnSpc>
                <a:spcPct val="90000"/>
              </a:lnSpc>
              <a:spcBef>
                <a:spcPct val="0"/>
              </a:spcBef>
              <a:buFont typeface="Wingdings 2" panose="05020102010507070707" pitchFamily="18" charset="2"/>
              <a:buNone/>
            </a:pPr>
            <a:r>
              <a:rPr lang="en-US" altLang="en-US" sz="2800" b="1" dirty="0">
                <a:latin typeface="Times New Roman" panose="02020603050405020304" pitchFamily="18" charset="0"/>
                <a:cs typeface="Times New Roman" panose="02020603050405020304" pitchFamily="18" charset="0"/>
                <a:sym typeface="Symbol" panose="05050102010706020507" pitchFamily="18" charset="2"/>
              </a:rPr>
              <a:t>(Basic)</a:t>
            </a:r>
          </a:p>
          <a:p>
            <a:pPr algn="ctr" eaLnBrk="1" hangingPunct="1">
              <a:lnSpc>
                <a:spcPct val="90000"/>
              </a:lnSpc>
              <a:spcBef>
                <a:spcPct val="0"/>
              </a:spcBef>
            </a:pPr>
            <a:endParaRPr lang="en-US" altLang="en-US" sz="2800" b="1" dirty="0">
              <a:latin typeface="Times New Roman" panose="02020603050405020304" pitchFamily="18" charset="0"/>
              <a:cs typeface="Times New Roman" panose="02020603050405020304" pitchFamily="18" charset="0"/>
              <a:sym typeface="Symbol" panose="05050102010706020507" pitchFamily="18" charset="2"/>
            </a:endParaRPr>
          </a:p>
          <a:p>
            <a:pPr algn="ctr" eaLnBrk="1" hangingPunct="1">
              <a:lnSpc>
                <a:spcPct val="90000"/>
              </a:lnSpc>
              <a:spcBef>
                <a:spcPct val="0"/>
              </a:spcBef>
              <a:buFont typeface="Wingdings 2" panose="05020102010507070707" pitchFamily="18" charset="2"/>
              <a:buNone/>
            </a:pPr>
            <a:r>
              <a:rPr lang="en-US" altLang="en-US" sz="2800" b="1" dirty="0">
                <a:latin typeface="Times New Roman" panose="02020603050405020304" pitchFamily="18" charset="0"/>
                <a:cs typeface="Times New Roman" panose="02020603050405020304" pitchFamily="18" charset="0"/>
                <a:sym typeface="Symbol" panose="05050102010706020507" pitchFamily="18" charset="2"/>
              </a:rPr>
              <a:t></a:t>
            </a:r>
            <a:endParaRPr lang="en-US" altLang="en-US" sz="2800" b="1" dirty="0">
              <a:latin typeface="Times New Roman" panose="02020603050405020304" pitchFamily="18" charset="0"/>
              <a:cs typeface="Times New Roman" panose="02020603050405020304" pitchFamily="18" charset="0"/>
            </a:endParaRPr>
          </a:p>
          <a:p>
            <a:pPr algn="ctr" eaLnBrk="1" hangingPunct="1">
              <a:lnSpc>
                <a:spcPct val="90000"/>
              </a:lnSpc>
              <a:spcBef>
                <a:spcPct val="0"/>
              </a:spcBef>
              <a:buFont typeface="Wingdings 2" panose="05020102010507070707" pitchFamily="18" charset="2"/>
              <a:buNone/>
            </a:pPr>
            <a:r>
              <a:rPr lang="en-US" altLang="en-US" sz="2800" b="1" dirty="0">
                <a:latin typeface="Times New Roman" panose="02020603050405020304" pitchFamily="18" charset="0"/>
                <a:cs typeface="Times New Roman" panose="02020603050405020304" pitchFamily="18" charset="0"/>
                <a:sym typeface="Symbol" panose="05050102010706020507" pitchFamily="18" charset="2"/>
              </a:rPr>
              <a:t>Subject To 20% Value Addition</a:t>
            </a:r>
          </a:p>
          <a:p>
            <a:endParaRPr lang="en-IN" dirty="0"/>
          </a:p>
        </p:txBody>
      </p:sp>
    </p:spTree>
    <p:extLst>
      <p:ext uri="{BB962C8B-B14F-4D97-AF65-F5344CB8AC3E}">
        <p14:creationId xmlns:p14="http://schemas.microsoft.com/office/powerpoint/2010/main" val="3453357422"/>
      </p:ext>
    </p:extLst>
  </p:cSld>
  <p:clrMapOvr>
    <a:overrideClrMapping bg1="lt1" tx1="dk1" bg2="lt2" tx2="dk2" accent1="accent1" accent2="accent2" accent3="accent3" accent4="accent4" accent5="accent5" accent6="accent6" hlink="hlink" folHlink="folHlink"/>
  </p:clrMapOvr>
</p:sld>
</file>

<file path=ppt/slides/slide37.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3696D4-0683-2C2C-3F4C-D4F3E0E7E308}"/>
              </a:ext>
            </a:extLst>
          </p:cNvPr>
          <p:cNvSpPr>
            <a:spLocks noGrp="1"/>
          </p:cNvSpPr>
          <p:nvPr>
            <p:ph type="title"/>
          </p:nvPr>
        </p:nvSpPr>
        <p:spPr/>
        <p:txBody>
          <a:bodyPr/>
          <a:lstStyle/>
          <a:p>
            <a:r>
              <a:rPr lang="en-IN" dirty="0"/>
              <a:t>FTA  - DFIA SCHEME</a:t>
            </a:r>
          </a:p>
        </p:txBody>
      </p:sp>
      <p:sp>
        <p:nvSpPr>
          <p:cNvPr id="3" name="Content Placeholder 2">
            <a:extLst>
              <a:ext uri="{FF2B5EF4-FFF2-40B4-BE49-F238E27FC236}">
                <a16:creationId xmlns:a16="http://schemas.microsoft.com/office/drawing/2014/main" id="{1913EE33-C337-9B64-8077-C4535F72A889}"/>
              </a:ext>
            </a:extLst>
          </p:cNvPr>
          <p:cNvSpPr>
            <a:spLocks noGrp="1"/>
          </p:cNvSpPr>
          <p:nvPr>
            <p:ph idx="1"/>
          </p:nvPr>
        </p:nvSpPr>
        <p:spPr>
          <a:xfrm>
            <a:off x="609600" y="1927091"/>
            <a:ext cx="10972800" cy="4389120"/>
          </a:xfrm>
        </p:spPr>
        <p:txBody>
          <a:bodyPr>
            <a:normAutofit/>
          </a:bodyPr>
          <a:lstStyle/>
          <a:p>
            <a:r>
              <a:rPr lang="en-IN" dirty="0"/>
              <a:t>This is covered under FTA from section 4.24 to 4.29</a:t>
            </a:r>
          </a:p>
          <a:p>
            <a:r>
              <a:rPr lang="en-US" sz="2800" dirty="0">
                <a:latin typeface="Times New Roman" panose="02020603050405020304" pitchFamily="18" charset="0"/>
                <a:cs typeface="Times New Roman" panose="02020603050405020304" pitchFamily="18" charset="0"/>
              </a:rPr>
              <a:t>a) Duty Free Import Authorisation is issued to allow duty free import of inputs. In addition, import of oil and catalyst which is consumed / </a:t>
            </a:r>
            <a:r>
              <a:rPr lang="en-US" sz="2800" dirty="0" err="1">
                <a:latin typeface="Times New Roman" panose="02020603050405020304" pitchFamily="18" charset="0"/>
                <a:cs typeface="Times New Roman" panose="02020603050405020304" pitchFamily="18" charset="0"/>
              </a:rPr>
              <a:t>utilised</a:t>
            </a:r>
            <a:r>
              <a:rPr lang="en-US" sz="2800" dirty="0">
                <a:latin typeface="Times New Roman" panose="02020603050405020304" pitchFamily="18" charset="0"/>
                <a:cs typeface="Times New Roman" panose="02020603050405020304" pitchFamily="18" charset="0"/>
              </a:rPr>
              <a:t> in the process of production of export product, may also be allowed.</a:t>
            </a:r>
          </a:p>
          <a:p>
            <a:pPr marL="0" indent="0">
              <a:buNone/>
            </a:pPr>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(b) Duty Free Import Authorisation Scheme shall not be available for</a:t>
            </a:r>
          </a:p>
          <a:p>
            <a:pPr marL="0" indent="0">
              <a:buNone/>
            </a:pPr>
            <a:r>
              <a:rPr lang="en-US" sz="2800" dirty="0">
                <a:latin typeface="Times New Roman" panose="02020603050405020304" pitchFamily="18" charset="0"/>
                <a:cs typeface="Times New Roman" panose="02020603050405020304" pitchFamily="18" charset="0"/>
              </a:rPr>
              <a:t>    import of raw sugar. </a:t>
            </a:r>
            <a:endParaRPr lang="en-IN" sz="2800" dirty="0">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764394527"/>
      </p:ext>
    </p:extLst>
  </p:cSld>
  <p:clrMapOvr>
    <a:overrideClrMapping bg1="lt1" tx1="dk1" bg2="lt2" tx2="dk2" accent1="accent1" accent2="accent2" accent3="accent3" accent4="accent4" accent5="accent5" accent6="accent6" hlink="hlink" folHlink="folHlink"/>
  </p:clrMapOvr>
</p:sld>
</file>

<file path=ppt/slides/slide38.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D18881-03A0-655C-AAFD-2F9F32D92825}"/>
              </a:ext>
            </a:extLst>
          </p:cNvPr>
          <p:cNvSpPr>
            <a:spLocks noGrp="1"/>
          </p:cNvSpPr>
          <p:nvPr>
            <p:ph type="title"/>
          </p:nvPr>
        </p:nvSpPr>
        <p:spPr/>
        <p:txBody>
          <a:bodyPr/>
          <a:lstStyle/>
          <a:p>
            <a:r>
              <a:rPr lang="en-US" sz="5400" b="1" dirty="0"/>
              <a:t>FTP - </a:t>
            </a:r>
            <a:r>
              <a:rPr lang="en-IN" sz="5400" b="1" dirty="0"/>
              <a:t>4.27 - Eligibility </a:t>
            </a:r>
            <a:endParaRPr lang="en-IN" dirty="0"/>
          </a:p>
        </p:txBody>
      </p:sp>
      <p:sp>
        <p:nvSpPr>
          <p:cNvPr id="3" name="Content Placeholder 2">
            <a:extLst>
              <a:ext uri="{FF2B5EF4-FFF2-40B4-BE49-F238E27FC236}">
                <a16:creationId xmlns:a16="http://schemas.microsoft.com/office/drawing/2014/main" id="{14B59AB6-8AD7-CA9D-D03C-2DB353BF9F04}"/>
              </a:ext>
            </a:extLst>
          </p:cNvPr>
          <p:cNvSpPr>
            <a:spLocks noGrp="1"/>
          </p:cNvSpPr>
          <p:nvPr>
            <p:ph idx="1"/>
          </p:nvPr>
        </p:nvSpPr>
        <p:spPr/>
        <p:txBody>
          <a:bodyPr>
            <a:normAutofit fontScale="85000" lnSpcReduction="20000"/>
          </a:bodyPr>
          <a:lstStyle/>
          <a:p>
            <a:pPr marL="0" indent="0">
              <a:buNone/>
            </a:pPr>
            <a:r>
              <a:rPr lang="en-US" sz="2800" dirty="0">
                <a:latin typeface="Times New Roman" panose="02020603050405020304" pitchFamily="18" charset="0"/>
                <a:cs typeface="Times New Roman" panose="02020603050405020304" pitchFamily="18" charset="0"/>
              </a:rPr>
              <a:t>(</a:t>
            </a:r>
            <a:r>
              <a:rPr lang="en-US" sz="2800" dirty="0" err="1">
                <a:latin typeface="Times New Roman" panose="02020603050405020304" pitchFamily="18" charset="0"/>
                <a:cs typeface="Times New Roman" panose="02020603050405020304" pitchFamily="18" charset="0"/>
              </a:rPr>
              <a:t>i</a:t>
            </a:r>
            <a:r>
              <a:rPr lang="en-US" sz="2800" dirty="0">
                <a:latin typeface="Times New Roman" panose="02020603050405020304" pitchFamily="18" charset="0"/>
                <a:cs typeface="Times New Roman" panose="02020603050405020304" pitchFamily="18" charset="0"/>
              </a:rPr>
              <a:t>) Duty Free Import Authorisation shall be issued on post export basis for products for which Standard Input Output Norms have been notified. </a:t>
            </a:r>
          </a:p>
          <a:p>
            <a:pPr marL="514350" indent="-514350">
              <a:buAutoNum type="romanLcParenBoth"/>
            </a:pPr>
            <a:endParaRPr lang="en-US" sz="2800" dirty="0">
              <a:latin typeface="Times New Roman" panose="02020603050405020304" pitchFamily="18" charset="0"/>
              <a:cs typeface="Times New Roman" panose="02020603050405020304" pitchFamily="18" charset="0"/>
            </a:endParaRPr>
          </a:p>
          <a:p>
            <a:pPr marL="0" indent="0">
              <a:buNone/>
            </a:pPr>
            <a:r>
              <a:rPr lang="en-US" sz="2800" dirty="0">
                <a:latin typeface="Times New Roman" panose="02020603050405020304" pitchFamily="18" charset="0"/>
                <a:cs typeface="Times New Roman" panose="02020603050405020304" pitchFamily="18" charset="0"/>
              </a:rPr>
              <a:t>(ii) Merchant Exporter shall be required to mention name and address of supporting manufacturer of the export product on the export document viz. Shipping Bill/ Bill of Export / Tax Invoice for export prescribed under the GST rules. </a:t>
            </a:r>
          </a:p>
          <a:p>
            <a:pPr marL="0" indent="0">
              <a:buNone/>
            </a:pPr>
            <a:endParaRPr lang="en-US" sz="2800" dirty="0">
              <a:latin typeface="Times New Roman" panose="02020603050405020304" pitchFamily="18" charset="0"/>
              <a:cs typeface="Times New Roman" panose="02020603050405020304" pitchFamily="18" charset="0"/>
            </a:endParaRPr>
          </a:p>
          <a:p>
            <a:pPr marL="0" indent="0">
              <a:buNone/>
            </a:pPr>
            <a:r>
              <a:rPr lang="en-US" sz="2800" dirty="0">
                <a:latin typeface="Times New Roman" panose="02020603050405020304" pitchFamily="18" charset="0"/>
                <a:cs typeface="Times New Roman" panose="02020603050405020304" pitchFamily="18" charset="0"/>
              </a:rPr>
              <a:t>(iii) Application is to be filed with concerned Regional Authority before effecting export under Duty Free Import Authorisation. </a:t>
            </a:r>
          </a:p>
          <a:p>
            <a:pPr marL="0" indent="0">
              <a:buNone/>
            </a:pPr>
            <a:endParaRPr lang="en-US" sz="2800" dirty="0">
              <a:latin typeface="Times New Roman" panose="02020603050405020304" pitchFamily="18" charset="0"/>
              <a:cs typeface="Times New Roman" panose="02020603050405020304" pitchFamily="18" charset="0"/>
            </a:endParaRPr>
          </a:p>
          <a:p>
            <a:pPr marL="0" indent="0">
              <a:buNone/>
            </a:pPr>
            <a:r>
              <a:rPr lang="en-US" sz="2800" dirty="0">
                <a:latin typeface="Times New Roman" panose="02020603050405020304" pitchFamily="18" charset="0"/>
                <a:cs typeface="Times New Roman" panose="02020603050405020304" pitchFamily="18" charset="0"/>
              </a:rPr>
              <a:t>(iv) No Duty Free Import Authorisation shall be issued for an input which is subjected to pre-import condition or where SION prescribes ‘Actual User’ condition or Appendix-4J prescribes pre import</a:t>
            </a:r>
          </a:p>
          <a:p>
            <a:endParaRPr lang="en-IN" dirty="0"/>
          </a:p>
        </p:txBody>
      </p:sp>
    </p:spTree>
    <p:extLst>
      <p:ext uri="{BB962C8B-B14F-4D97-AF65-F5344CB8AC3E}">
        <p14:creationId xmlns:p14="http://schemas.microsoft.com/office/powerpoint/2010/main" val="3956440597"/>
      </p:ext>
    </p:extLst>
  </p:cSld>
  <p:clrMapOvr>
    <a:overrideClrMapping bg1="lt1" tx1="dk1" bg2="lt2" tx2="dk2" accent1="accent1" accent2="accent2" accent3="accent3" accent4="accent4" accent5="accent5" accent6="accent6" hlink="hlink" folHlink="folHlink"/>
  </p:clrMapOvr>
</p:sld>
</file>

<file path=ppt/slides/slide39.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545E7E-52F5-C0F4-C49D-AD462CCC57D7}"/>
              </a:ext>
            </a:extLst>
          </p:cNvPr>
          <p:cNvSpPr>
            <a:spLocks noGrp="1"/>
          </p:cNvSpPr>
          <p:nvPr>
            <p:ph type="title"/>
          </p:nvPr>
        </p:nvSpPr>
        <p:spPr/>
        <p:txBody>
          <a:bodyPr/>
          <a:lstStyle/>
          <a:p>
            <a:r>
              <a:rPr lang="en-US" sz="5400" b="1" dirty="0"/>
              <a:t>FTP - </a:t>
            </a:r>
            <a:r>
              <a:rPr lang="en-IN" sz="5400" b="1" dirty="0"/>
              <a:t>4.28 - Minimum Value Addition </a:t>
            </a:r>
            <a:endParaRPr lang="en-IN" dirty="0"/>
          </a:p>
        </p:txBody>
      </p:sp>
      <p:sp>
        <p:nvSpPr>
          <p:cNvPr id="3" name="Content Placeholder 2">
            <a:extLst>
              <a:ext uri="{FF2B5EF4-FFF2-40B4-BE49-F238E27FC236}">
                <a16:creationId xmlns:a16="http://schemas.microsoft.com/office/drawing/2014/main" id="{822AE786-AF41-CD22-23E7-15F980089870}"/>
              </a:ext>
            </a:extLst>
          </p:cNvPr>
          <p:cNvSpPr>
            <a:spLocks noGrp="1"/>
          </p:cNvSpPr>
          <p:nvPr>
            <p:ph idx="1"/>
          </p:nvPr>
        </p:nvSpPr>
        <p:spPr/>
        <p:txBody>
          <a:bodyPr/>
          <a:lstStyle/>
          <a:p>
            <a:r>
              <a:rPr lang="en-US" sz="2800" dirty="0">
                <a:latin typeface="Times New Roman" panose="02020603050405020304" pitchFamily="18" charset="0"/>
                <a:cs typeface="Times New Roman" panose="02020603050405020304" pitchFamily="18" charset="0"/>
              </a:rPr>
              <a:t>Minimum value addition of 20% shall be required to be achieved.</a:t>
            </a:r>
            <a:endParaRPr lang="en-IN" sz="2800" dirty="0">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1549692808"/>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8791B-AD0E-EAA5-C761-FDE5857BCEBF}"/>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8904D1AF-99AC-E69B-A05D-4E0F6412F742}"/>
              </a:ext>
            </a:extLst>
          </p:cNvPr>
          <p:cNvSpPr>
            <a:spLocks noGrp="1"/>
          </p:cNvSpPr>
          <p:nvPr>
            <p:ph idx="1"/>
          </p:nvPr>
        </p:nvSpPr>
        <p:spPr/>
        <p:txBody>
          <a:bodyPr>
            <a:normAutofit/>
          </a:bodyPr>
          <a:lstStyle/>
          <a:p>
            <a:pPr>
              <a:lnSpc>
                <a:spcPct val="150000"/>
              </a:lnSpc>
            </a:pPr>
            <a:r>
              <a:rPr lang="en-IN" sz="3200" dirty="0"/>
              <a:t>Chapter 4 of Foreign Trade Policy covers the Duty Exemption/Remission Schemes.</a:t>
            </a:r>
          </a:p>
          <a:p>
            <a:pPr>
              <a:lnSpc>
                <a:spcPct val="150000"/>
              </a:lnSpc>
            </a:pPr>
            <a:r>
              <a:rPr lang="en-IN" sz="3200" dirty="0"/>
              <a:t>These schemes have been introduced by the Government understanding that products should be exported and not taxes.</a:t>
            </a:r>
          </a:p>
          <a:p>
            <a:endParaRPr lang="en-IN" sz="3200" dirty="0"/>
          </a:p>
        </p:txBody>
      </p:sp>
    </p:spTree>
    <p:extLst>
      <p:ext uri="{BB962C8B-B14F-4D97-AF65-F5344CB8AC3E}">
        <p14:creationId xmlns:p14="http://schemas.microsoft.com/office/powerpoint/2010/main" val="3859071262"/>
      </p:ext>
    </p:extLst>
  </p:cSld>
  <p:clrMapOvr>
    <a:overrideClrMapping bg1="lt1" tx1="dk1" bg2="lt2" tx2="dk2" accent1="accent1" accent2="accent2" accent3="accent3" accent4="accent4" accent5="accent5" accent6="accent6" hlink="hlink" folHlink="folHlink"/>
  </p:clrMapOvr>
</p:sld>
</file>

<file path=ppt/slides/slide40.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F95C4D-12E5-207E-71DD-5779543287D7}"/>
              </a:ext>
            </a:extLst>
          </p:cNvPr>
          <p:cNvSpPr>
            <a:spLocks noGrp="1"/>
          </p:cNvSpPr>
          <p:nvPr>
            <p:ph type="title"/>
          </p:nvPr>
        </p:nvSpPr>
        <p:spPr/>
        <p:txBody>
          <a:bodyPr>
            <a:normAutofit fontScale="90000"/>
          </a:bodyPr>
          <a:lstStyle/>
          <a:p>
            <a:r>
              <a:rPr lang="en-US" sz="5400" b="1" dirty="0"/>
              <a:t>FTP - 4.29 -  Validity &amp;Transferability of DFIA </a:t>
            </a:r>
            <a:endParaRPr lang="en-IN" dirty="0"/>
          </a:p>
        </p:txBody>
      </p:sp>
      <p:sp>
        <p:nvSpPr>
          <p:cNvPr id="3" name="Content Placeholder 2">
            <a:extLst>
              <a:ext uri="{FF2B5EF4-FFF2-40B4-BE49-F238E27FC236}">
                <a16:creationId xmlns:a16="http://schemas.microsoft.com/office/drawing/2014/main" id="{AC6414CE-3056-CE0E-1166-067D1CDADDA9}"/>
              </a:ext>
            </a:extLst>
          </p:cNvPr>
          <p:cNvSpPr>
            <a:spLocks noGrp="1"/>
          </p:cNvSpPr>
          <p:nvPr>
            <p:ph idx="1"/>
          </p:nvPr>
        </p:nvSpPr>
        <p:spPr/>
        <p:txBody>
          <a:bodyPr/>
          <a:lstStyle/>
          <a:p>
            <a:pPr marL="0" indent="0">
              <a:buNone/>
            </a:pPr>
            <a:r>
              <a:rPr lang="en-US" sz="2800" dirty="0">
                <a:latin typeface="Times New Roman" panose="02020603050405020304" pitchFamily="18" charset="0"/>
                <a:cs typeface="Times New Roman" panose="02020603050405020304" pitchFamily="18" charset="0"/>
              </a:rPr>
              <a:t>(</a:t>
            </a:r>
            <a:r>
              <a:rPr lang="en-US" sz="2800" dirty="0" err="1">
                <a:latin typeface="Times New Roman" panose="02020603050405020304" pitchFamily="18" charset="0"/>
                <a:cs typeface="Times New Roman" panose="02020603050405020304" pitchFamily="18" charset="0"/>
              </a:rPr>
              <a:t>i</a:t>
            </a:r>
            <a:r>
              <a:rPr lang="en-US" sz="2800" dirty="0">
                <a:latin typeface="Times New Roman" panose="02020603050405020304" pitchFamily="18" charset="0"/>
                <a:cs typeface="Times New Roman" panose="02020603050405020304" pitchFamily="18" charset="0"/>
              </a:rPr>
              <a:t>) Applicant shall file online application to Regional Authority concerned before starting export under DFIA.</a:t>
            </a:r>
          </a:p>
          <a:p>
            <a:pPr marL="514350" indent="-514350">
              <a:buAutoNum type="romanLcParenBoth"/>
            </a:pPr>
            <a:endParaRPr lang="en-US" sz="2800" dirty="0">
              <a:latin typeface="Times New Roman" panose="02020603050405020304" pitchFamily="18" charset="0"/>
              <a:cs typeface="Times New Roman" panose="02020603050405020304" pitchFamily="18" charset="0"/>
            </a:endParaRPr>
          </a:p>
          <a:p>
            <a:pPr marL="0" indent="0">
              <a:buNone/>
            </a:pPr>
            <a:r>
              <a:rPr lang="en-US" sz="2800" dirty="0">
                <a:latin typeface="Times New Roman" panose="02020603050405020304" pitchFamily="18" charset="0"/>
                <a:cs typeface="Times New Roman" panose="02020603050405020304" pitchFamily="18" charset="0"/>
              </a:rPr>
              <a:t> (ii) Export shall be completed within 12 months from the date of online filing of application and generation of file number. </a:t>
            </a:r>
          </a:p>
          <a:p>
            <a:pPr marL="0" indent="0">
              <a:buNone/>
            </a:pPr>
            <a:endParaRPr lang="en-US" sz="2800" dirty="0">
              <a:latin typeface="Times New Roman" panose="02020603050405020304" pitchFamily="18" charset="0"/>
              <a:cs typeface="Times New Roman" panose="02020603050405020304" pitchFamily="18" charset="0"/>
            </a:endParaRPr>
          </a:p>
          <a:p>
            <a:pPr marL="0" indent="0">
              <a:buNone/>
            </a:pPr>
            <a:r>
              <a:rPr lang="en-US" sz="2800" dirty="0">
                <a:latin typeface="Times New Roman" panose="02020603050405020304" pitchFamily="18" charset="0"/>
                <a:cs typeface="Times New Roman" panose="02020603050405020304" pitchFamily="18" charset="0"/>
              </a:rPr>
              <a:t>(iii) While doing export/supply, applicant shall indicate file number on the export /supply documents viz. Shipping Bill / / Bill of Export / Tax invoice for supply prescribed under GST rules. </a:t>
            </a:r>
            <a:endParaRPr lang="en-IN" sz="2800" dirty="0">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4000483731"/>
      </p:ext>
    </p:extLst>
  </p:cSld>
  <p:clrMapOvr>
    <a:overrideClrMapping bg1="lt1" tx1="dk1" bg2="lt2" tx2="dk2" accent1="accent1" accent2="accent2" accent3="accent3" accent4="accent4" accent5="accent5" accent6="accent6" hlink="hlink" folHlink="folHlink"/>
  </p:clrMapOvr>
</p:sld>
</file>

<file path=ppt/slides/slide41.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8A6742-3E69-66B4-BB4C-639EFB2877A1}"/>
              </a:ext>
            </a:extLst>
          </p:cNvPr>
          <p:cNvSpPr>
            <a:spLocks noGrp="1"/>
          </p:cNvSpPr>
          <p:nvPr>
            <p:ph type="title"/>
          </p:nvPr>
        </p:nvSpPr>
        <p:spPr>
          <a:xfrm>
            <a:off x="609600" y="704088"/>
            <a:ext cx="10972800" cy="520705"/>
          </a:xfrm>
        </p:spPr>
        <p:txBody>
          <a:bodyPr>
            <a:normAutofit fontScale="90000"/>
          </a:bodyPr>
          <a:lstStyle/>
          <a:p>
            <a:endParaRPr lang="en-IN" dirty="0"/>
          </a:p>
        </p:txBody>
      </p:sp>
      <p:sp>
        <p:nvSpPr>
          <p:cNvPr id="3" name="Content Placeholder 2">
            <a:extLst>
              <a:ext uri="{FF2B5EF4-FFF2-40B4-BE49-F238E27FC236}">
                <a16:creationId xmlns:a16="http://schemas.microsoft.com/office/drawing/2014/main" id="{09F1922A-CECB-A314-EBC3-0F5BC4DD13C9}"/>
              </a:ext>
            </a:extLst>
          </p:cNvPr>
          <p:cNvSpPr>
            <a:spLocks noGrp="1"/>
          </p:cNvSpPr>
          <p:nvPr>
            <p:ph idx="1"/>
          </p:nvPr>
        </p:nvSpPr>
        <p:spPr>
          <a:xfrm>
            <a:off x="609600" y="1224793"/>
            <a:ext cx="10972800" cy="5310231"/>
          </a:xfrm>
        </p:spPr>
        <p:txBody>
          <a:bodyPr>
            <a:normAutofit fontScale="62500" lnSpcReduction="20000"/>
          </a:bodyPr>
          <a:lstStyle/>
          <a:p>
            <a:pPr marL="0" indent="0">
              <a:lnSpc>
                <a:spcPct val="170000"/>
              </a:lnSpc>
              <a:buNone/>
            </a:pPr>
            <a:r>
              <a:rPr lang="en-US" sz="2800" dirty="0">
                <a:latin typeface="Times New Roman" panose="02020603050405020304" pitchFamily="18" charset="0"/>
                <a:cs typeface="Times New Roman" panose="02020603050405020304" pitchFamily="18" charset="0"/>
              </a:rPr>
              <a:t>(iv) In terms of Para 4.12 of FTP, Wherever SION permits use of either (a) a generic input or (b) alternative input, the specific input together with quantity [which has been used in manufacturing the export product] should be indicated / endorsed in the relevant Shipping Bill / Bill of Export / Tax invoice for supply prescribed under GST rules . Only such inputs may be permitted for import in the authorisation in proportion to the quantity of these inputs actually used/consumed in production, within overall quantity against such generic input/alternative input. </a:t>
            </a:r>
          </a:p>
          <a:p>
            <a:pPr marL="0" indent="0">
              <a:lnSpc>
                <a:spcPct val="170000"/>
              </a:lnSpc>
              <a:buNone/>
            </a:pPr>
            <a:endParaRPr lang="en-US" sz="2800" dirty="0">
              <a:latin typeface="Times New Roman" panose="02020603050405020304" pitchFamily="18" charset="0"/>
              <a:cs typeface="Times New Roman" panose="02020603050405020304" pitchFamily="18" charset="0"/>
            </a:endParaRPr>
          </a:p>
          <a:p>
            <a:pPr marL="0" indent="0">
              <a:lnSpc>
                <a:spcPct val="170000"/>
              </a:lnSpc>
              <a:buNone/>
            </a:pPr>
            <a:r>
              <a:rPr lang="en-US" sz="2800" dirty="0">
                <a:latin typeface="Times New Roman" panose="02020603050405020304" pitchFamily="18" charset="0"/>
                <a:cs typeface="Times New Roman" panose="02020603050405020304" pitchFamily="18" charset="0"/>
              </a:rPr>
              <a:t>(v) In addition, if in any SION, a single quantity has been indicated against a number of inputs (more than one input), then quantities of such inputs to be permitted for import shall be in proportion to the quantity of these inputs actually used/consumed in production and declared in Shipping Bill / Bill of Export / Tax invoice for supply prescribed under GST rules within overall quantity against such group of inputs. Proportion of these inputs actually used/consumed in production of export product shall be clearly indicated in Shipping Bill / Bill of Export / Tax invoice for supply prescribed under GST rules. </a:t>
            </a:r>
            <a:endParaRPr lang="en-IN" sz="2800" dirty="0">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2887519318"/>
      </p:ext>
    </p:extLst>
  </p:cSld>
  <p:clrMapOvr>
    <a:overrideClrMapping bg1="lt1" tx1="dk1" bg2="lt2" tx2="dk2" accent1="accent1" accent2="accent2" accent3="accent3" accent4="accent4" accent5="accent5" accent6="accent6" hlink="hlink" folHlink="folHlink"/>
  </p:clrMapOvr>
</p:sld>
</file>

<file path=ppt/slides/slide42.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241C72-9AA3-B01E-3DE5-982515FFEE31}"/>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F05FB528-CF56-7263-850C-6B22302CF780}"/>
              </a:ext>
            </a:extLst>
          </p:cNvPr>
          <p:cNvSpPr>
            <a:spLocks noGrp="1"/>
          </p:cNvSpPr>
          <p:nvPr>
            <p:ph idx="1"/>
          </p:nvPr>
        </p:nvSpPr>
        <p:spPr/>
        <p:txBody>
          <a:bodyPr/>
          <a:lstStyle/>
          <a:p>
            <a:pPr marL="0" indent="0">
              <a:buNone/>
            </a:pPr>
            <a:r>
              <a:rPr lang="en-US" sz="2800" dirty="0">
                <a:latin typeface="Times New Roman" panose="02020603050405020304" pitchFamily="18" charset="0"/>
                <a:cs typeface="Times New Roman" panose="02020603050405020304" pitchFamily="18" charset="0"/>
              </a:rPr>
              <a:t>(vi) Separate DFIA shall be issued for each SION and each port. </a:t>
            </a:r>
          </a:p>
          <a:p>
            <a:pPr marL="0" indent="0">
              <a:buNone/>
            </a:pPr>
            <a:endParaRPr lang="en-US" sz="2800" dirty="0">
              <a:latin typeface="Times New Roman" panose="02020603050405020304" pitchFamily="18" charset="0"/>
              <a:cs typeface="Times New Roman" panose="02020603050405020304" pitchFamily="18" charset="0"/>
            </a:endParaRPr>
          </a:p>
          <a:p>
            <a:pPr marL="0" indent="0">
              <a:buNone/>
            </a:pPr>
            <a:r>
              <a:rPr lang="en-US" sz="2800" dirty="0">
                <a:latin typeface="Times New Roman" panose="02020603050405020304" pitchFamily="18" charset="0"/>
                <a:cs typeface="Times New Roman" panose="02020603050405020304" pitchFamily="18" charset="0"/>
              </a:rPr>
              <a:t>(vii) Exports under DFIA shall be made from a single port as mentioned in paragraph 4.37 of Handbook of Procedures. </a:t>
            </a:r>
          </a:p>
          <a:p>
            <a:pPr marL="0" indent="0">
              <a:buNone/>
            </a:pPr>
            <a:endParaRPr lang="en-US" sz="2800" dirty="0">
              <a:latin typeface="Times New Roman" panose="02020603050405020304" pitchFamily="18" charset="0"/>
              <a:cs typeface="Times New Roman" panose="02020603050405020304" pitchFamily="18" charset="0"/>
            </a:endParaRPr>
          </a:p>
          <a:p>
            <a:pPr marL="0" indent="0">
              <a:buNone/>
            </a:pPr>
            <a:r>
              <a:rPr lang="en-US" sz="2800" dirty="0">
                <a:latin typeface="Times New Roman" panose="02020603050405020304" pitchFamily="18" charset="0"/>
                <a:cs typeface="Times New Roman" panose="02020603050405020304" pitchFamily="18" charset="0"/>
              </a:rPr>
              <a:t>(viii) Regional Authority shall issue transferable DFIA with a validity of 12 months from the date of issue. No further revalidation shall be granted by Regional Authority. </a:t>
            </a:r>
            <a:endParaRPr lang="en-IN" sz="2800" dirty="0">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3697533984"/>
      </p:ext>
    </p:extLst>
  </p:cSld>
  <p:clrMapOvr>
    <a:overrideClrMapping bg1="lt1" tx1="dk1" bg2="lt2" tx2="dk2" accent1="accent1" accent2="accent2" accent3="accent3" accent4="accent4" accent5="accent5" accent6="accent6" hlink="hlink" folHlink="folHlink"/>
  </p:clrMapOvr>
</p:sld>
</file>

<file path=ppt/slides/slide43.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30A6B0-27CA-AF0F-43F3-5573AAF4D68B}"/>
              </a:ext>
            </a:extLst>
          </p:cNvPr>
          <p:cNvSpPr>
            <a:spLocks noGrp="1"/>
          </p:cNvSpPr>
          <p:nvPr>
            <p:ph type="title"/>
          </p:nvPr>
        </p:nvSpPr>
        <p:spPr/>
        <p:txBody>
          <a:bodyPr>
            <a:normAutofit/>
          </a:bodyPr>
          <a:lstStyle/>
          <a:p>
            <a:r>
              <a:rPr lang="en-US" sz="4000" b="1" dirty="0"/>
              <a:t>HBPV.1 – 4.51 – Maintenance of Proper Accounts</a:t>
            </a:r>
            <a:endParaRPr lang="en-IN" sz="4000" dirty="0"/>
          </a:p>
        </p:txBody>
      </p:sp>
      <p:sp>
        <p:nvSpPr>
          <p:cNvPr id="3" name="Content Placeholder 2">
            <a:extLst>
              <a:ext uri="{FF2B5EF4-FFF2-40B4-BE49-F238E27FC236}">
                <a16:creationId xmlns:a16="http://schemas.microsoft.com/office/drawing/2014/main" id="{618140F0-06FD-BA11-4503-A227E346A228}"/>
              </a:ext>
            </a:extLst>
          </p:cNvPr>
          <p:cNvSpPr>
            <a:spLocks noGrp="1"/>
          </p:cNvSpPr>
          <p:nvPr>
            <p:ph idx="1"/>
          </p:nvPr>
        </p:nvSpPr>
        <p:spPr>
          <a:xfrm>
            <a:off x="609600" y="1935479"/>
            <a:ext cx="10972800" cy="4591155"/>
          </a:xfrm>
        </p:spPr>
        <p:txBody>
          <a:bodyPr>
            <a:normAutofit fontScale="77500" lnSpcReduction="20000"/>
          </a:bodyPr>
          <a:lstStyle/>
          <a:p>
            <a:pPr>
              <a:lnSpc>
                <a:spcPct val="160000"/>
              </a:lnSpc>
            </a:pPr>
            <a:r>
              <a:rPr lang="en-US" sz="2800" dirty="0">
                <a:latin typeface="Times New Roman" panose="02020603050405020304" pitchFamily="18" charset="0"/>
                <a:cs typeface="Times New Roman" panose="02020603050405020304" pitchFamily="18" charset="0"/>
              </a:rPr>
              <a:t>Every Advance Authorization holder shall maintain a true and proper account of consumption and utilization of duty free imported / domestically procured goods against each authorization as prescribed in Appendix 4H or 4I, as applicable. </a:t>
            </a:r>
          </a:p>
          <a:p>
            <a:pPr>
              <a:lnSpc>
                <a:spcPct val="160000"/>
              </a:lnSpc>
            </a:pPr>
            <a:r>
              <a:rPr lang="en-US" sz="2800" dirty="0">
                <a:latin typeface="Times New Roman" panose="02020603050405020304" pitchFamily="18" charset="0"/>
                <a:cs typeface="Times New Roman" panose="02020603050405020304" pitchFamily="18" charset="0"/>
              </a:rPr>
              <a:t>These records are required to be sent to the concerned Regional Authority at the beginning of each licensing year for all those authorizations, which have been redeemed in previous licensing year.</a:t>
            </a:r>
          </a:p>
          <a:p>
            <a:pPr>
              <a:lnSpc>
                <a:spcPct val="160000"/>
              </a:lnSpc>
            </a:pPr>
            <a:r>
              <a:rPr lang="en-US" sz="2800" dirty="0">
                <a:latin typeface="Times New Roman" panose="02020603050405020304" pitchFamily="18" charset="0"/>
                <a:cs typeface="Times New Roman" panose="02020603050405020304" pitchFamily="18" charset="0"/>
              </a:rPr>
              <a:t>However, these records in said format are required to be submitted for authorizations issued on or after 13-5-2005. </a:t>
            </a:r>
          </a:p>
          <a:p>
            <a:pPr>
              <a:lnSpc>
                <a:spcPct val="160000"/>
              </a:lnSpc>
            </a:pPr>
            <a:r>
              <a:rPr lang="en-US" sz="2800" dirty="0">
                <a:latin typeface="Times New Roman" panose="02020603050405020304" pitchFamily="18" charset="0"/>
                <a:cs typeface="Times New Roman" panose="02020603050405020304" pitchFamily="18" charset="0"/>
              </a:rPr>
              <a:t>Such records should be preserved for a period of at least three years from date of redemption. </a:t>
            </a:r>
            <a:endParaRPr lang="en-IN" sz="2800" dirty="0">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2256465162"/>
      </p:ext>
    </p:extLst>
  </p:cSld>
  <p:clrMapOvr>
    <a:overrideClrMapping bg1="lt1" tx1="dk1" bg2="lt2" tx2="dk2" accent1="accent1" accent2="accent2" accent3="accent3" accent4="accent4" accent5="accent5" accent6="accent6" hlink="hlink" folHlink="folHlink"/>
  </p:clrMapOvr>
</p:sld>
</file>

<file path=ppt/slides/slide44.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02BC80-D405-3CBB-59EA-558455E7F471}"/>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D162D017-642B-0804-5EF0-F2F2B3402778}"/>
              </a:ext>
            </a:extLst>
          </p:cNvPr>
          <p:cNvSpPr>
            <a:spLocks noGrp="1"/>
          </p:cNvSpPr>
          <p:nvPr>
            <p:ph idx="1"/>
          </p:nvPr>
        </p:nvSpPr>
        <p:spPr/>
        <p:txBody>
          <a:bodyPr>
            <a:normAutofit fontScale="92500" lnSpcReduction="20000"/>
          </a:bodyPr>
          <a:lstStyle/>
          <a:p>
            <a:pPr algn="just">
              <a:lnSpc>
                <a:spcPct val="150000"/>
              </a:lnSpc>
            </a:pPr>
            <a:r>
              <a:rPr lang="en-IN" sz="2800" dirty="0">
                <a:latin typeface="Times New Roman" panose="02020603050405020304" pitchFamily="18" charset="0"/>
                <a:cs typeface="Times New Roman" panose="02020603050405020304" pitchFamily="18" charset="0"/>
              </a:rPr>
              <a:t>Original DFIA holder shall maintain a true and proper account of consumption and utilization of duty free imported / domestically procured goods against each authorization as prescribed in Appendix 4H.</a:t>
            </a:r>
          </a:p>
          <a:p>
            <a:pPr algn="just">
              <a:lnSpc>
                <a:spcPct val="150000"/>
              </a:lnSpc>
            </a:pPr>
            <a:r>
              <a:rPr lang="en-IN" sz="2800" dirty="0">
                <a:latin typeface="Times New Roman" panose="02020603050405020304" pitchFamily="18" charset="0"/>
                <a:cs typeface="Times New Roman" panose="02020603050405020304" pitchFamily="18" charset="0"/>
              </a:rPr>
              <a:t> These records are required to be sent to Regional Authority concerned along with request for bond waiver / redemption / discharge of export obligation / transferability. </a:t>
            </a:r>
          </a:p>
          <a:p>
            <a:pPr algn="just">
              <a:lnSpc>
                <a:spcPct val="150000"/>
              </a:lnSpc>
            </a:pPr>
            <a:r>
              <a:rPr lang="en-IN" sz="2800" dirty="0">
                <a:latin typeface="Times New Roman" panose="02020603050405020304" pitchFamily="18" charset="0"/>
                <a:cs typeface="Times New Roman" panose="02020603050405020304" pitchFamily="18" charset="0"/>
              </a:rPr>
              <a:t>Such records be preserved for a period of at least three years from date of redemption. </a:t>
            </a:r>
          </a:p>
          <a:p>
            <a:pPr algn="just">
              <a:lnSpc>
                <a:spcPct val="150000"/>
              </a:lnSpc>
            </a:pPr>
            <a:endParaRPr lang="en-IN" dirty="0"/>
          </a:p>
        </p:txBody>
      </p:sp>
    </p:spTree>
    <p:extLst>
      <p:ext uri="{BB962C8B-B14F-4D97-AF65-F5344CB8AC3E}">
        <p14:creationId xmlns:p14="http://schemas.microsoft.com/office/powerpoint/2010/main" val="2774295701"/>
      </p:ext>
    </p:extLst>
  </p:cSld>
  <p:clrMapOvr>
    <a:overrideClrMapping bg1="lt1" tx1="dk1" bg2="lt2" tx2="dk2" accent1="accent1" accent2="accent2" accent3="accent3" accent4="accent4" accent5="accent5" accent6="accent6" hlink="hlink" folHlink="folHlink"/>
  </p:clrMapOvr>
</p:sld>
</file>

<file path=ppt/slides/slide45.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4F7BBB-8E21-5DB8-FC79-4F8E2DD08E5D}"/>
              </a:ext>
            </a:extLst>
          </p:cNvPr>
          <p:cNvSpPr>
            <a:spLocks noGrp="1"/>
          </p:cNvSpPr>
          <p:nvPr>
            <p:ph type="title"/>
          </p:nvPr>
        </p:nvSpPr>
        <p:spPr>
          <a:xfrm>
            <a:off x="617989" y="2625753"/>
            <a:ext cx="11074400" cy="1325461"/>
          </a:xfrm>
        </p:spPr>
        <p:txBody>
          <a:bodyPr/>
          <a:lstStyle/>
          <a:p>
            <a:pPr algn="ctr"/>
            <a:r>
              <a:rPr lang="en-IN" b="1" dirty="0"/>
              <a:t>EPCG</a:t>
            </a:r>
          </a:p>
        </p:txBody>
      </p:sp>
    </p:spTree>
    <p:extLst>
      <p:ext uri="{BB962C8B-B14F-4D97-AF65-F5344CB8AC3E}">
        <p14:creationId xmlns:p14="http://schemas.microsoft.com/office/powerpoint/2010/main" val="851348227"/>
      </p:ext>
    </p:extLst>
  </p:cSld>
  <p:clrMapOvr>
    <a:overrideClrMapping bg1="lt1" tx1="dk1" bg2="lt2" tx2="dk2" accent1="accent1" accent2="accent2" accent3="accent3" accent4="accent4" accent5="accent5" accent6="accent6" hlink="hlink" folHlink="folHlink"/>
  </p:clrMapOvr>
</p:sld>
</file>

<file path=ppt/slides/slide46.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7BF14A-5912-13DD-C132-EB6337135305}"/>
              </a:ext>
            </a:extLst>
          </p:cNvPr>
          <p:cNvSpPr>
            <a:spLocks noGrp="1"/>
          </p:cNvSpPr>
          <p:nvPr>
            <p:ph type="title"/>
          </p:nvPr>
        </p:nvSpPr>
        <p:spPr>
          <a:xfrm>
            <a:off x="609600" y="931178"/>
            <a:ext cx="10972800" cy="915910"/>
          </a:xfrm>
        </p:spPr>
        <p:txBody>
          <a:bodyPr>
            <a:normAutofit fontScale="90000"/>
          </a:bodyPr>
          <a:lstStyle/>
          <a:p>
            <a:br>
              <a:rPr lang="en-US" altLang="en-US" sz="2200" b="1" i="1" u="sng" dirty="0">
                <a:solidFill>
                  <a:srgbClr val="0070C0"/>
                </a:solidFill>
                <a:latin typeface="Algerian" panose="04020705040A02060702" pitchFamily="82" charset="0"/>
              </a:rPr>
            </a:br>
            <a:br>
              <a:rPr lang="en-US" altLang="en-US" sz="2200" b="1" i="1" u="sng" dirty="0">
                <a:solidFill>
                  <a:srgbClr val="0070C0"/>
                </a:solidFill>
                <a:latin typeface="Algerian" panose="04020705040A02060702" pitchFamily="82" charset="0"/>
              </a:rPr>
            </a:br>
            <a:br>
              <a:rPr lang="en-US" altLang="en-US" sz="2200" b="1" i="1" u="sng" dirty="0">
                <a:solidFill>
                  <a:srgbClr val="0070C0"/>
                </a:solidFill>
                <a:latin typeface="Algerian" panose="04020705040A02060702" pitchFamily="82" charset="0"/>
              </a:rPr>
            </a:br>
            <a:br>
              <a:rPr lang="en-US" altLang="en-US" sz="2200" b="1" i="1" u="sng" dirty="0">
                <a:solidFill>
                  <a:srgbClr val="0070C0"/>
                </a:solidFill>
                <a:latin typeface="Algerian" panose="04020705040A02060702" pitchFamily="82" charset="0"/>
              </a:rPr>
            </a:br>
            <a:br>
              <a:rPr lang="en-US" altLang="en-US" sz="2200" b="1" i="1" u="sng" dirty="0">
                <a:solidFill>
                  <a:srgbClr val="0070C0"/>
                </a:solidFill>
                <a:latin typeface="Algerian" panose="04020705040A02060702" pitchFamily="82" charset="0"/>
              </a:rPr>
            </a:br>
            <a:r>
              <a:rPr lang="en-US" altLang="en-US" sz="2200" b="1" i="1" u="sng" dirty="0">
                <a:solidFill>
                  <a:srgbClr val="0070C0"/>
                </a:solidFill>
                <a:latin typeface="Algerian" panose="04020705040A02060702" pitchFamily="82" charset="0"/>
              </a:rPr>
              <a:t>EXPORT PROMOTION CAPITAL GOODS SCHEME</a:t>
            </a:r>
            <a:br>
              <a:rPr lang="en-US" altLang="en-US" sz="5400" b="1" i="1" u="sng" dirty="0">
                <a:solidFill>
                  <a:srgbClr val="0070C0"/>
                </a:solidFill>
                <a:latin typeface="Algerian" panose="04020705040A02060702" pitchFamily="82" charset="0"/>
              </a:rPr>
            </a:br>
            <a:endParaRPr lang="en-IN" dirty="0"/>
          </a:p>
        </p:txBody>
      </p:sp>
      <p:sp>
        <p:nvSpPr>
          <p:cNvPr id="3" name="Content Placeholder 2">
            <a:extLst>
              <a:ext uri="{FF2B5EF4-FFF2-40B4-BE49-F238E27FC236}">
                <a16:creationId xmlns:a16="http://schemas.microsoft.com/office/drawing/2014/main" id="{F1F6A12A-6A41-70B9-787B-C9B4896C9F61}"/>
              </a:ext>
            </a:extLst>
          </p:cNvPr>
          <p:cNvSpPr>
            <a:spLocks noGrp="1"/>
          </p:cNvSpPr>
          <p:nvPr>
            <p:ph idx="1"/>
          </p:nvPr>
        </p:nvSpPr>
        <p:spPr/>
        <p:txBody>
          <a:bodyPr>
            <a:normAutofit fontScale="92500" lnSpcReduction="20000"/>
          </a:bodyPr>
          <a:lstStyle/>
          <a:p>
            <a:pPr marL="0" indent="0" algn="ctr" eaLnBrk="1" hangingPunct="1">
              <a:buNone/>
              <a:defRPr/>
            </a:pPr>
            <a:r>
              <a:rPr lang="en-US" sz="2800" b="1" dirty="0">
                <a:latin typeface="+mn-lt"/>
              </a:rPr>
              <a:t>E.P.C.G</a:t>
            </a:r>
            <a:endParaRPr lang="en-US" sz="2800" b="1" dirty="0">
              <a:latin typeface="+mn-lt"/>
              <a:sym typeface="Symbol" pitchFamily="18" charset="2"/>
            </a:endParaRPr>
          </a:p>
          <a:p>
            <a:pPr marL="0" indent="0" algn="ctr" eaLnBrk="1" hangingPunct="1">
              <a:buNone/>
              <a:defRPr/>
            </a:pPr>
            <a:r>
              <a:rPr lang="en-US" sz="2800" b="1" dirty="0">
                <a:latin typeface="+mn-lt"/>
                <a:sym typeface="Symbol" pitchFamily="18" charset="2"/>
              </a:rPr>
              <a:t></a:t>
            </a:r>
            <a:endParaRPr lang="en-US" sz="2800" b="1" dirty="0">
              <a:latin typeface="+mn-lt"/>
            </a:endParaRPr>
          </a:p>
          <a:p>
            <a:pPr marL="0" indent="0" algn="ctr" eaLnBrk="1" hangingPunct="1">
              <a:buNone/>
              <a:defRPr/>
            </a:pPr>
            <a:r>
              <a:rPr lang="en-US" sz="2800" b="1" dirty="0">
                <a:latin typeface="+mn-lt"/>
                <a:sym typeface="Symbol" pitchFamily="18" charset="2"/>
              </a:rPr>
              <a:t>Is A Facility To Import</a:t>
            </a:r>
          </a:p>
          <a:p>
            <a:pPr marL="0" indent="0" algn="ctr" eaLnBrk="1" hangingPunct="1">
              <a:buNone/>
              <a:defRPr/>
            </a:pPr>
            <a:r>
              <a:rPr lang="en-US" sz="2800" b="1" dirty="0">
                <a:latin typeface="+mn-lt"/>
                <a:sym typeface="Symbol" pitchFamily="18" charset="2"/>
              </a:rPr>
              <a:t></a:t>
            </a:r>
            <a:endParaRPr lang="en-US" sz="2800" b="1" dirty="0">
              <a:latin typeface="+mn-lt"/>
            </a:endParaRPr>
          </a:p>
          <a:p>
            <a:pPr marL="0" indent="0" algn="ctr" eaLnBrk="1" hangingPunct="1">
              <a:buNone/>
              <a:defRPr/>
            </a:pPr>
            <a:r>
              <a:rPr lang="en-US" sz="2800" b="1" dirty="0">
                <a:latin typeface="+mn-lt"/>
                <a:sym typeface="Symbol" pitchFamily="18" charset="2"/>
              </a:rPr>
              <a:t>Capital Goods (New)</a:t>
            </a:r>
          </a:p>
          <a:p>
            <a:pPr marL="0" indent="0" algn="ctr" eaLnBrk="1" hangingPunct="1">
              <a:buNone/>
              <a:defRPr/>
            </a:pPr>
            <a:r>
              <a:rPr lang="en-US" sz="2800" b="1" dirty="0">
                <a:latin typeface="+mn-lt"/>
                <a:sym typeface="Symbol" pitchFamily="18" charset="2"/>
              </a:rPr>
              <a:t></a:t>
            </a:r>
            <a:endParaRPr lang="en-US" sz="2800" b="1" dirty="0">
              <a:latin typeface="+mn-lt"/>
            </a:endParaRPr>
          </a:p>
          <a:p>
            <a:pPr marL="0" indent="0" algn="ctr" eaLnBrk="1" hangingPunct="1">
              <a:buNone/>
              <a:defRPr/>
            </a:pPr>
            <a:r>
              <a:rPr lang="en-US" sz="2800" b="1" dirty="0">
                <a:latin typeface="+mn-lt"/>
                <a:sym typeface="Symbol" pitchFamily="18" charset="2"/>
              </a:rPr>
              <a:t>At Concessional Rate Of Import Duty</a:t>
            </a:r>
          </a:p>
          <a:p>
            <a:pPr marL="0" indent="0" algn="ctr" eaLnBrk="1" hangingPunct="1">
              <a:buNone/>
              <a:defRPr/>
            </a:pPr>
            <a:r>
              <a:rPr lang="en-US" sz="2800" b="1" dirty="0">
                <a:latin typeface="+mn-lt"/>
                <a:sym typeface="Symbol" pitchFamily="18" charset="2"/>
              </a:rPr>
              <a:t></a:t>
            </a:r>
            <a:endParaRPr lang="en-US" sz="2800" b="1" dirty="0">
              <a:latin typeface="+mn-lt"/>
            </a:endParaRPr>
          </a:p>
          <a:p>
            <a:pPr marL="0" indent="0" algn="ctr" eaLnBrk="1" hangingPunct="1">
              <a:buNone/>
              <a:defRPr/>
            </a:pPr>
            <a:r>
              <a:rPr lang="en-US" sz="2800" b="1" dirty="0">
                <a:latin typeface="+mn-lt"/>
                <a:sym typeface="Symbol" pitchFamily="18" charset="2"/>
              </a:rPr>
              <a:t>Subject To Fulfillment Of</a:t>
            </a:r>
          </a:p>
          <a:p>
            <a:pPr marL="0" indent="0" algn="ctr" eaLnBrk="1" hangingPunct="1">
              <a:buNone/>
              <a:defRPr/>
            </a:pPr>
            <a:r>
              <a:rPr lang="en-US" sz="2800" b="1" dirty="0">
                <a:latin typeface="+mn-lt"/>
                <a:sym typeface="Symbol" pitchFamily="18" charset="2"/>
              </a:rPr>
              <a:t></a:t>
            </a:r>
            <a:endParaRPr lang="en-US" sz="2800" b="1" dirty="0">
              <a:latin typeface="+mn-lt"/>
            </a:endParaRPr>
          </a:p>
          <a:p>
            <a:pPr marL="0" indent="0" algn="ctr" eaLnBrk="1" hangingPunct="1">
              <a:buNone/>
              <a:defRPr/>
            </a:pPr>
            <a:r>
              <a:rPr lang="en-US" sz="2800" b="1" dirty="0">
                <a:latin typeface="+mn-lt"/>
                <a:sym typeface="Symbol" pitchFamily="18" charset="2"/>
              </a:rPr>
              <a:t>Prescribed Export Obligation</a:t>
            </a:r>
          </a:p>
          <a:p>
            <a:pPr marL="0" indent="0">
              <a:buNone/>
            </a:pPr>
            <a:endParaRPr lang="en-IN" dirty="0"/>
          </a:p>
        </p:txBody>
      </p:sp>
    </p:spTree>
    <p:extLst>
      <p:ext uri="{BB962C8B-B14F-4D97-AF65-F5344CB8AC3E}">
        <p14:creationId xmlns:p14="http://schemas.microsoft.com/office/powerpoint/2010/main" val="2547812478"/>
      </p:ext>
    </p:extLst>
  </p:cSld>
  <p:clrMapOvr>
    <a:overrideClrMapping bg1="lt1" tx1="dk1" bg2="lt2" tx2="dk2" accent1="accent1" accent2="accent2" accent3="accent3" accent4="accent4" accent5="accent5" accent6="accent6" hlink="hlink" folHlink="folHlink"/>
  </p:clrMapOvr>
</p:sld>
</file>

<file path=ppt/slides/slide47.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404CD0-E8A3-806C-D92F-5BD8CD7341E4}"/>
              </a:ext>
            </a:extLst>
          </p:cNvPr>
          <p:cNvSpPr>
            <a:spLocks noGrp="1"/>
          </p:cNvSpPr>
          <p:nvPr>
            <p:ph type="title"/>
          </p:nvPr>
        </p:nvSpPr>
        <p:spPr/>
        <p:txBody>
          <a:bodyPr>
            <a:noAutofit/>
          </a:bodyPr>
          <a:lstStyle/>
          <a:p>
            <a:r>
              <a:rPr lang="en-US" altLang="en-US" sz="4400" dirty="0">
                <a:solidFill>
                  <a:srgbClr val="0070C0"/>
                </a:solidFill>
                <a:latin typeface="Algerian" panose="04020705040A02060702" pitchFamily="82" charset="0"/>
                <a:cs typeface="Times New Roman" panose="02020603050405020304" pitchFamily="18" charset="0"/>
              </a:rPr>
              <a:t>FTP – Para 5.01</a:t>
            </a:r>
            <a:br>
              <a:rPr lang="en-US" altLang="en-US" sz="4400" dirty="0">
                <a:solidFill>
                  <a:srgbClr val="0070C0"/>
                </a:solidFill>
                <a:latin typeface="Algerian" panose="04020705040A02060702" pitchFamily="82" charset="0"/>
                <a:cs typeface="Times New Roman" panose="02020603050405020304" pitchFamily="18" charset="0"/>
              </a:rPr>
            </a:br>
            <a:r>
              <a:rPr lang="en-IN" altLang="en-US" sz="4400" dirty="0">
                <a:solidFill>
                  <a:srgbClr val="0070C0"/>
                </a:solidFill>
                <a:latin typeface="Algerian" panose="04020705040A02060702" pitchFamily="82" charset="0"/>
                <a:cs typeface="Times New Roman" panose="02020603050405020304" pitchFamily="18" charset="0"/>
              </a:rPr>
              <a:t> EPCG Scheme</a:t>
            </a:r>
            <a:endParaRPr lang="en-IN" sz="4400" dirty="0"/>
          </a:p>
        </p:txBody>
      </p:sp>
      <p:sp>
        <p:nvSpPr>
          <p:cNvPr id="3" name="Content Placeholder 2">
            <a:extLst>
              <a:ext uri="{FF2B5EF4-FFF2-40B4-BE49-F238E27FC236}">
                <a16:creationId xmlns:a16="http://schemas.microsoft.com/office/drawing/2014/main" id="{3284AF29-4114-A28F-680F-563CD9D9AE79}"/>
              </a:ext>
            </a:extLst>
          </p:cNvPr>
          <p:cNvSpPr>
            <a:spLocks noGrp="1"/>
          </p:cNvSpPr>
          <p:nvPr>
            <p:ph idx="1"/>
          </p:nvPr>
        </p:nvSpPr>
        <p:spPr>
          <a:xfrm>
            <a:off x="609600" y="1935480"/>
            <a:ext cx="10972800" cy="4565988"/>
          </a:xfrm>
        </p:spPr>
        <p:txBody>
          <a:bodyPr>
            <a:normAutofit fontScale="77500" lnSpcReduction="20000"/>
          </a:bodyPr>
          <a:lstStyle/>
          <a:p>
            <a:pPr algn="just">
              <a:lnSpc>
                <a:spcPct val="160000"/>
              </a:lnSpc>
            </a:pPr>
            <a:r>
              <a:rPr lang="en-US" altLang="en-US" sz="2800" dirty="0">
                <a:latin typeface="Times New Roman" panose="02020603050405020304" pitchFamily="18" charset="0"/>
                <a:cs typeface="Times New Roman" panose="02020603050405020304" pitchFamily="18" charset="0"/>
              </a:rPr>
              <a:t>a) EPCG Scheme allows import of capital goods (except those specified in negative list in Appendix 5 F) for preproduction, production and post-production at zero customs duty. </a:t>
            </a:r>
          </a:p>
          <a:p>
            <a:pPr algn="just">
              <a:lnSpc>
                <a:spcPct val="160000"/>
              </a:lnSpc>
            </a:pPr>
            <a:r>
              <a:rPr lang="en-US" altLang="en-US" sz="2800" dirty="0">
                <a:latin typeface="Times New Roman" panose="02020603050405020304" pitchFamily="18" charset="0"/>
                <a:cs typeface="Times New Roman" panose="02020603050405020304" pitchFamily="18" charset="0"/>
              </a:rPr>
              <a:t>Capital goods imported under EPCG Authorisation for physical exports are also exempt from IGST and Compensation </a:t>
            </a:r>
            <a:r>
              <a:rPr lang="en-US" altLang="en-US" sz="2800" dirty="0" err="1">
                <a:latin typeface="Times New Roman" panose="02020603050405020304" pitchFamily="18" charset="0"/>
                <a:cs typeface="Times New Roman" panose="02020603050405020304" pitchFamily="18" charset="0"/>
              </a:rPr>
              <a:t>Cess</a:t>
            </a:r>
            <a:r>
              <a:rPr lang="en-US" altLang="en-US" sz="2800" dirty="0">
                <a:latin typeface="Times New Roman" panose="02020603050405020304" pitchFamily="18" charset="0"/>
                <a:cs typeface="Times New Roman" panose="02020603050405020304" pitchFamily="18" charset="0"/>
              </a:rPr>
              <a:t>, leviable thereon under the subsection (7) and subsection (9) respectively, of section 3 of the Customs Tariff Act, 1975 (51 of 1975), as provided in the notification issued by Department of Revenue. </a:t>
            </a:r>
          </a:p>
          <a:p>
            <a:pPr algn="just">
              <a:lnSpc>
                <a:spcPct val="160000"/>
              </a:lnSpc>
            </a:pPr>
            <a:r>
              <a:rPr lang="en-US" altLang="en-US" sz="2800" dirty="0">
                <a:latin typeface="Times New Roman" panose="02020603050405020304" pitchFamily="18" charset="0"/>
                <a:cs typeface="Times New Roman" panose="02020603050405020304" pitchFamily="18" charset="0"/>
              </a:rPr>
              <a:t>Alternatively, the Authorisation holder may also procure Capital Goods from indigenous sources in accordance with provisions of paragraph 5.07 of FTP.</a:t>
            </a:r>
          </a:p>
          <a:p>
            <a:pPr algn="just">
              <a:lnSpc>
                <a:spcPct val="160000"/>
              </a:lnSpc>
            </a:pPr>
            <a:r>
              <a:rPr lang="en-US" altLang="en-US" sz="2800" dirty="0">
                <a:latin typeface="Times New Roman" panose="02020603050405020304" pitchFamily="18" charset="0"/>
                <a:cs typeface="Times New Roman" panose="02020603050405020304" pitchFamily="18" charset="0"/>
              </a:rPr>
              <a:t> Capital goods for the purpose of the EPCG scheme shall include:</a:t>
            </a:r>
            <a:endParaRPr lang="en-IN" altLang="en-US" sz="2800" dirty="0">
              <a:latin typeface="Times New Roman" panose="02020603050405020304" pitchFamily="18" charset="0"/>
              <a:cs typeface="Times New Roman" panose="02020603050405020304" pitchFamily="18" charset="0"/>
            </a:endParaRPr>
          </a:p>
          <a:p>
            <a:pPr algn="just">
              <a:lnSpc>
                <a:spcPct val="160000"/>
              </a:lnSpc>
            </a:pPr>
            <a:endParaRPr lang="en-IN" dirty="0"/>
          </a:p>
        </p:txBody>
      </p:sp>
    </p:spTree>
    <p:extLst>
      <p:ext uri="{BB962C8B-B14F-4D97-AF65-F5344CB8AC3E}">
        <p14:creationId xmlns:p14="http://schemas.microsoft.com/office/powerpoint/2010/main" val="262074431"/>
      </p:ext>
    </p:extLst>
  </p:cSld>
  <p:clrMapOvr>
    <a:overrideClrMapping bg1="lt1" tx1="dk1" bg2="lt2" tx2="dk2" accent1="accent1" accent2="accent2" accent3="accent3" accent4="accent4" accent5="accent5" accent6="accent6" hlink="hlink" folHlink="folHlink"/>
  </p:clrMapOvr>
</p:sld>
</file>

<file path=ppt/slides/slide48.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2D51B6DA-2965-B5BD-18AE-C926145F283E}"/>
              </a:ext>
            </a:extLst>
          </p:cNvPr>
          <p:cNvSpPr>
            <a:spLocks noGrp="1"/>
          </p:cNvSpPr>
          <p:nvPr>
            <p:ph idx="1"/>
          </p:nvPr>
        </p:nvSpPr>
        <p:spPr>
          <a:xfrm>
            <a:off x="1676400" y="381000"/>
            <a:ext cx="8839200" cy="6248400"/>
          </a:xfrm>
        </p:spPr>
        <p:txBody>
          <a:bodyPr/>
          <a:lstStyle/>
          <a:p>
            <a:pPr marL="0" indent="0" algn="just">
              <a:buNone/>
              <a:defRPr/>
            </a:pPr>
            <a:r>
              <a:rPr lang="en-US" sz="2400" dirty="0">
                <a:latin typeface="Times New Roman" panose="02020603050405020304" pitchFamily="18" charset="0"/>
                <a:cs typeface="Times New Roman" panose="02020603050405020304" pitchFamily="18" charset="0"/>
              </a:rPr>
              <a:t>(</a:t>
            </a:r>
            <a:r>
              <a:rPr lang="en-US" sz="2400" dirty="0" err="1">
                <a:latin typeface="Times New Roman" panose="02020603050405020304" pitchFamily="18" charset="0"/>
                <a:cs typeface="Times New Roman" panose="02020603050405020304" pitchFamily="18" charset="0"/>
              </a:rPr>
              <a:t>i</a:t>
            </a:r>
            <a:r>
              <a:rPr lang="en-US" sz="2400" dirty="0">
                <a:latin typeface="Times New Roman" panose="02020603050405020304" pitchFamily="18" charset="0"/>
                <a:cs typeface="Times New Roman" panose="02020603050405020304" pitchFamily="18" charset="0"/>
              </a:rPr>
              <a:t>) Capital Goods as defined in Chapter 11 including</a:t>
            </a:r>
          </a:p>
          <a:p>
            <a:pPr marL="0" indent="0" algn="just">
              <a:buNone/>
              <a:defRPr/>
            </a:pPr>
            <a:r>
              <a:rPr lang="en-US" sz="2400" dirty="0">
                <a:latin typeface="Times New Roman" panose="02020603050405020304" pitchFamily="18" charset="0"/>
                <a:cs typeface="Times New Roman" panose="02020603050405020304" pitchFamily="18" charset="0"/>
              </a:rPr>
              <a:t>in CKD/SKD condition thereof;</a:t>
            </a:r>
          </a:p>
          <a:p>
            <a:pPr marL="0" indent="0" algn="just">
              <a:buNone/>
              <a:defRPr/>
            </a:pPr>
            <a:endParaRPr lang="en-US" sz="2400" dirty="0">
              <a:latin typeface="Times New Roman" panose="02020603050405020304" pitchFamily="18" charset="0"/>
              <a:cs typeface="Times New Roman" panose="02020603050405020304" pitchFamily="18" charset="0"/>
            </a:endParaRPr>
          </a:p>
          <a:p>
            <a:pPr marL="0" indent="0" algn="just">
              <a:buNone/>
              <a:defRPr/>
            </a:pPr>
            <a:r>
              <a:rPr lang="en-US" sz="2400" dirty="0">
                <a:latin typeface="Times New Roman" panose="02020603050405020304" pitchFamily="18" charset="0"/>
                <a:cs typeface="Times New Roman" panose="02020603050405020304" pitchFamily="18" charset="0"/>
              </a:rPr>
              <a:t>(ii) Computer systems and software which are a part of the Capital Goods being imported; </a:t>
            </a:r>
          </a:p>
          <a:p>
            <a:pPr algn="just">
              <a:defRPr/>
            </a:pPr>
            <a:endParaRPr lang="en-US" sz="2400" dirty="0">
              <a:latin typeface="Times New Roman" panose="02020603050405020304" pitchFamily="18" charset="0"/>
              <a:cs typeface="Times New Roman" panose="02020603050405020304" pitchFamily="18" charset="0"/>
            </a:endParaRPr>
          </a:p>
          <a:p>
            <a:pPr marL="0" indent="0" algn="just">
              <a:buNone/>
              <a:defRPr/>
            </a:pPr>
            <a:r>
              <a:rPr lang="en-US" sz="2400" dirty="0">
                <a:latin typeface="Times New Roman" panose="02020603050405020304" pitchFamily="18" charset="0"/>
                <a:cs typeface="Times New Roman" panose="02020603050405020304" pitchFamily="18" charset="0"/>
              </a:rPr>
              <a:t>(iii) Spares, </a:t>
            </a:r>
            <a:r>
              <a:rPr lang="en-US" sz="2400" dirty="0" err="1">
                <a:latin typeface="Times New Roman" panose="02020603050405020304" pitchFamily="18" charset="0"/>
                <a:cs typeface="Times New Roman" panose="02020603050405020304" pitchFamily="18" charset="0"/>
              </a:rPr>
              <a:t>moulds</a:t>
            </a:r>
            <a:r>
              <a:rPr lang="en-US" sz="2400" dirty="0">
                <a:latin typeface="Times New Roman" panose="02020603050405020304" pitchFamily="18" charset="0"/>
                <a:cs typeface="Times New Roman" panose="02020603050405020304" pitchFamily="18" charset="0"/>
              </a:rPr>
              <a:t>, dies, jigs, fixtures, tools &amp; refractories; and </a:t>
            </a:r>
          </a:p>
          <a:p>
            <a:pPr algn="just">
              <a:defRPr/>
            </a:pPr>
            <a:endParaRPr lang="en-US" sz="2400" dirty="0">
              <a:latin typeface="Times New Roman" panose="02020603050405020304" pitchFamily="18" charset="0"/>
              <a:cs typeface="Times New Roman" panose="02020603050405020304" pitchFamily="18" charset="0"/>
            </a:endParaRPr>
          </a:p>
          <a:p>
            <a:pPr marL="0" indent="0" algn="just">
              <a:buNone/>
              <a:defRPr/>
            </a:pPr>
            <a:r>
              <a:rPr lang="en-US" sz="2400" dirty="0">
                <a:latin typeface="Times New Roman" panose="02020603050405020304" pitchFamily="18" charset="0"/>
                <a:cs typeface="Times New Roman" panose="02020603050405020304" pitchFamily="18" charset="0"/>
              </a:rPr>
              <a:t>(iv) Catalysts for initial charge plus one subsequent charge. </a:t>
            </a:r>
          </a:p>
          <a:p>
            <a:pPr algn="just">
              <a:defRPr/>
            </a:pPr>
            <a:endParaRPr lang="en-US" sz="2400" dirty="0">
              <a:latin typeface="Times New Roman" panose="02020603050405020304" pitchFamily="18" charset="0"/>
              <a:cs typeface="Times New Roman" panose="02020603050405020304" pitchFamily="18" charset="0"/>
            </a:endParaRPr>
          </a:p>
          <a:p>
            <a:pPr marL="0" indent="0" algn="just">
              <a:buNone/>
              <a:defRPr/>
            </a:pPr>
            <a:r>
              <a:rPr lang="en-US" sz="2400" dirty="0">
                <a:latin typeface="Times New Roman" panose="02020603050405020304" pitchFamily="18" charset="0"/>
                <a:cs typeface="Times New Roman" panose="02020603050405020304" pitchFamily="18" charset="0"/>
              </a:rPr>
              <a:t>(b) Import under EPCG Scheme shall be subject to an Export Obligation (EO) equivalent to 6 times of duties, taxes and </a:t>
            </a:r>
            <a:r>
              <a:rPr lang="en-US" sz="2400" dirty="0" err="1">
                <a:latin typeface="Times New Roman" panose="02020603050405020304" pitchFamily="18" charset="0"/>
                <a:cs typeface="Times New Roman" panose="02020603050405020304" pitchFamily="18" charset="0"/>
              </a:rPr>
              <a:t>cess</a:t>
            </a:r>
            <a:r>
              <a:rPr lang="en-US" sz="2400" dirty="0">
                <a:latin typeface="Times New Roman" panose="02020603050405020304" pitchFamily="18" charset="0"/>
                <a:cs typeface="Times New Roman" panose="02020603050405020304" pitchFamily="18" charset="0"/>
              </a:rPr>
              <a:t> saved on capital goods, to be fulfilled in 6 years reckoned from date of issue of </a:t>
            </a:r>
            <a:r>
              <a:rPr lang="en-US" sz="2400" dirty="0" err="1">
                <a:latin typeface="Times New Roman" panose="02020603050405020304" pitchFamily="18" charset="0"/>
                <a:cs typeface="Times New Roman" panose="02020603050405020304" pitchFamily="18" charset="0"/>
              </a:rPr>
              <a:t>Authorisation</a:t>
            </a:r>
            <a:r>
              <a:rPr lang="en-US" sz="2400" dirty="0">
                <a:latin typeface="Times New Roman" panose="02020603050405020304" pitchFamily="18" charset="0"/>
                <a:cs typeface="Times New Roman" panose="02020603050405020304" pitchFamily="18" charset="0"/>
              </a:rPr>
              <a:t>. </a:t>
            </a:r>
          </a:p>
          <a:p>
            <a:pPr marL="0" indent="0" algn="just">
              <a:buNone/>
              <a:defRPr/>
            </a:pPr>
            <a:endParaRPr lang="en-US" sz="2400" dirty="0">
              <a:latin typeface="Times New Roman" panose="02020603050405020304" pitchFamily="18" charset="0"/>
              <a:cs typeface="Times New Roman" panose="02020603050405020304" pitchFamily="18" charset="0"/>
            </a:endParaRPr>
          </a:p>
        </p:txBody>
      </p:sp>
    </p:spTree>
  </p:cSld>
  <p:clrMapOvr>
    <a:overrideClrMapping bg1="lt1" tx1="dk1" bg2="lt2" tx2="dk2" accent1="accent1" accent2="accent2" accent3="accent3" accent4="accent4" accent5="accent5" accent6="accent6" hlink="hlink" folHlink="folHlink"/>
  </p:clrMapOvr>
</p:sld>
</file>

<file path=ppt/slides/slide49.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33794" name="Content Placeholder 2">
            <a:extLst>
              <a:ext uri="{FF2B5EF4-FFF2-40B4-BE49-F238E27FC236}">
                <a16:creationId xmlns:a16="http://schemas.microsoft.com/office/drawing/2014/main" id="{CA10E482-EDEA-9B1F-2031-E298838810DD}"/>
              </a:ext>
            </a:extLst>
          </p:cNvPr>
          <p:cNvSpPr>
            <a:spLocks noGrp="1"/>
          </p:cNvSpPr>
          <p:nvPr>
            <p:ph idx="1"/>
          </p:nvPr>
        </p:nvSpPr>
        <p:spPr>
          <a:xfrm>
            <a:off x="1676400" y="687896"/>
            <a:ext cx="8763000" cy="4697836"/>
          </a:xfrm>
        </p:spPr>
        <p:txBody>
          <a:bodyPr>
            <a:normAutofit fontScale="92500" lnSpcReduction="20000"/>
          </a:bodyPr>
          <a:lstStyle/>
          <a:p>
            <a:pPr marL="0" indent="0" algn="just">
              <a:buNone/>
            </a:pPr>
            <a:r>
              <a:rPr lang="en-US" altLang="en-US" sz="2400" dirty="0">
                <a:latin typeface="Times New Roman" panose="02020603050405020304" pitchFamily="18" charset="0"/>
                <a:cs typeface="Times New Roman" panose="02020603050405020304" pitchFamily="18" charset="0"/>
              </a:rPr>
              <a:t>(c) Import/procurement under EPCG scheme shall also be subjected to Average Export Obligation (AEO) as given in para 5.04(c) of FTP.</a:t>
            </a:r>
          </a:p>
          <a:p>
            <a:pPr marL="0" indent="0" algn="just">
              <a:buNone/>
            </a:pPr>
            <a:endParaRPr lang="en-US" altLang="en-US" sz="2400" dirty="0">
              <a:latin typeface="Times New Roman" panose="02020603050405020304" pitchFamily="18" charset="0"/>
              <a:cs typeface="Times New Roman" panose="02020603050405020304" pitchFamily="18" charset="0"/>
            </a:endParaRPr>
          </a:p>
          <a:p>
            <a:pPr marL="0" indent="0" algn="just">
              <a:buNone/>
            </a:pPr>
            <a:r>
              <a:rPr lang="en-US" altLang="en-US" sz="2400" dirty="0">
                <a:latin typeface="Times New Roman" panose="02020603050405020304" pitchFamily="18" charset="0"/>
                <a:cs typeface="Times New Roman" panose="02020603050405020304" pitchFamily="18" charset="0"/>
              </a:rPr>
              <a:t> (d) Authorisation shall be valid for import for 24 months from the date of issue of Authorisation. Revalidation of EPCG Authorisation shall not be permitted. </a:t>
            </a:r>
          </a:p>
          <a:p>
            <a:pPr marL="0" indent="0" algn="just">
              <a:buNone/>
            </a:pPr>
            <a:endParaRPr lang="en-US" altLang="en-US" sz="2400" dirty="0">
              <a:latin typeface="Times New Roman" panose="02020603050405020304" pitchFamily="18" charset="0"/>
              <a:cs typeface="Times New Roman" panose="02020603050405020304" pitchFamily="18" charset="0"/>
            </a:endParaRPr>
          </a:p>
          <a:p>
            <a:pPr marL="0" indent="0" algn="just">
              <a:buNone/>
            </a:pPr>
            <a:r>
              <a:rPr lang="en-US" altLang="en-US" sz="2400" dirty="0">
                <a:latin typeface="Times New Roman" panose="02020603050405020304" pitchFamily="18" charset="0"/>
                <a:cs typeface="Times New Roman" panose="02020603050405020304" pitchFamily="18" charset="0"/>
              </a:rPr>
              <a:t>(e) In case Integrated Tax and Compensation </a:t>
            </a:r>
            <a:r>
              <a:rPr lang="en-US" altLang="en-US" sz="2400" dirty="0" err="1">
                <a:latin typeface="Times New Roman" panose="02020603050405020304" pitchFamily="18" charset="0"/>
                <a:cs typeface="Times New Roman" panose="02020603050405020304" pitchFamily="18" charset="0"/>
              </a:rPr>
              <a:t>Cess</a:t>
            </a:r>
            <a:r>
              <a:rPr lang="en-US" altLang="en-US" sz="2400" dirty="0">
                <a:latin typeface="Times New Roman" panose="02020603050405020304" pitchFamily="18" charset="0"/>
                <a:cs typeface="Times New Roman" panose="02020603050405020304" pitchFamily="18" charset="0"/>
              </a:rPr>
              <a:t> are paid in cash on imports under EPCG, incidence of the said Integrated Tax and Compensation </a:t>
            </a:r>
            <a:r>
              <a:rPr lang="en-US" altLang="en-US" sz="2400" dirty="0" err="1">
                <a:latin typeface="Times New Roman" panose="02020603050405020304" pitchFamily="18" charset="0"/>
                <a:cs typeface="Times New Roman" panose="02020603050405020304" pitchFamily="18" charset="0"/>
              </a:rPr>
              <a:t>Cess</a:t>
            </a:r>
            <a:r>
              <a:rPr lang="en-US" altLang="en-US" sz="2400" dirty="0">
                <a:latin typeface="Times New Roman" panose="02020603050405020304" pitchFamily="18" charset="0"/>
                <a:cs typeface="Times New Roman" panose="02020603050405020304" pitchFamily="18" charset="0"/>
              </a:rPr>
              <a:t> would not be taken for computation of net duty saved provided Input Tax Credit is not availed. </a:t>
            </a:r>
          </a:p>
          <a:p>
            <a:pPr marL="0" indent="0" algn="just">
              <a:buNone/>
            </a:pPr>
            <a:endParaRPr lang="en-US" altLang="en-US" sz="2400" dirty="0">
              <a:latin typeface="Times New Roman" panose="02020603050405020304" pitchFamily="18" charset="0"/>
              <a:cs typeface="Times New Roman" panose="02020603050405020304" pitchFamily="18" charset="0"/>
            </a:endParaRPr>
          </a:p>
          <a:p>
            <a:pPr marL="0" indent="0" algn="just">
              <a:buNone/>
            </a:pPr>
            <a:r>
              <a:rPr lang="en-US" altLang="en-US" sz="2400" dirty="0">
                <a:latin typeface="Times New Roman" panose="02020603050405020304" pitchFamily="18" charset="0"/>
                <a:cs typeface="Times New Roman" panose="02020603050405020304" pitchFamily="18" charset="0"/>
              </a:rPr>
              <a:t>(f) Import of items which are restricted for import shall be permitted under EPCG Scheme only after approval from Exim Facilitation Committee (EFC) at DGFT Headquarters.</a:t>
            </a:r>
          </a:p>
          <a:p>
            <a:pPr marL="0" indent="0" algn="just">
              <a:buNone/>
            </a:pPr>
            <a:endParaRPr lang="en-US" altLang="en-US" sz="2400" dirty="0">
              <a:latin typeface="Times New Roman" panose="02020603050405020304" pitchFamily="18" charset="0"/>
              <a:cs typeface="Times New Roman" panose="02020603050405020304" pitchFamily="18" charset="0"/>
            </a:endParaRPr>
          </a:p>
        </p:txBody>
      </p:sp>
    </p:spTree>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194" name="Rectangle 3">
            <a:extLst>
              <a:ext uri="{FF2B5EF4-FFF2-40B4-BE49-F238E27FC236}">
                <a16:creationId xmlns:a16="http://schemas.microsoft.com/office/drawing/2014/main" id="{5122525B-17D9-47A3-BD08-EEE8C9E4194E}"/>
              </a:ext>
            </a:extLst>
          </p:cNvPr>
          <p:cNvSpPr>
            <a:spLocks noGrp="1"/>
          </p:cNvSpPr>
          <p:nvPr>
            <p:ph type="body" idx="4294967295"/>
          </p:nvPr>
        </p:nvSpPr>
        <p:spPr>
          <a:xfrm>
            <a:off x="3505200" y="381000"/>
            <a:ext cx="8686800" cy="5699125"/>
          </a:xfrm>
        </p:spPr>
        <p:txBody>
          <a:bodyPr/>
          <a:lstStyle/>
          <a:p>
            <a:pPr algn="ctr" eaLnBrk="1" hangingPunct="1">
              <a:buFont typeface="Wingdings 2" panose="05020102010507070707" pitchFamily="18" charset="2"/>
              <a:buNone/>
            </a:pPr>
            <a:endParaRPr lang="en-US" altLang="en-US" sz="1000" b="1" dirty="0">
              <a:solidFill>
                <a:schemeClr val="accent3"/>
              </a:solidFill>
            </a:endParaRPr>
          </a:p>
          <a:p>
            <a:pPr algn="ctr" eaLnBrk="1" hangingPunct="1">
              <a:buFont typeface="Wingdings 2" panose="05020102010507070707" pitchFamily="18" charset="2"/>
              <a:buNone/>
            </a:pPr>
            <a:r>
              <a:rPr lang="en-US" altLang="en-US" sz="4000" b="1" dirty="0">
                <a:solidFill>
                  <a:schemeClr val="accent3"/>
                </a:solidFill>
              </a:rPr>
              <a:t>Export Incentives</a:t>
            </a:r>
          </a:p>
        </p:txBody>
      </p:sp>
      <p:sp>
        <p:nvSpPr>
          <p:cNvPr id="10244" name="Line 4">
            <a:extLst>
              <a:ext uri="{FF2B5EF4-FFF2-40B4-BE49-F238E27FC236}">
                <a16:creationId xmlns:a16="http://schemas.microsoft.com/office/drawing/2014/main" id="{A91EF969-A5C3-45E8-B81D-F7FE529DD06B}"/>
              </a:ext>
            </a:extLst>
          </p:cNvPr>
          <p:cNvSpPr>
            <a:spLocks noChangeShapeType="1"/>
          </p:cNvSpPr>
          <p:nvPr/>
        </p:nvSpPr>
        <p:spPr bwMode="auto">
          <a:xfrm>
            <a:off x="5943600" y="1295400"/>
            <a:ext cx="0" cy="609600"/>
          </a:xfrm>
          <a:prstGeom prst="line">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IN"/>
          </a:p>
        </p:txBody>
      </p:sp>
      <p:sp>
        <p:nvSpPr>
          <p:cNvPr id="10245" name="Line 5">
            <a:extLst>
              <a:ext uri="{FF2B5EF4-FFF2-40B4-BE49-F238E27FC236}">
                <a16:creationId xmlns:a16="http://schemas.microsoft.com/office/drawing/2014/main" id="{0FB980FB-DA46-4D8D-ADC0-A4736726EE78}"/>
              </a:ext>
            </a:extLst>
          </p:cNvPr>
          <p:cNvSpPr>
            <a:spLocks noChangeShapeType="1"/>
          </p:cNvSpPr>
          <p:nvPr/>
        </p:nvSpPr>
        <p:spPr bwMode="auto">
          <a:xfrm>
            <a:off x="2895600" y="1905000"/>
            <a:ext cx="59436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IN"/>
          </a:p>
        </p:txBody>
      </p:sp>
      <p:sp>
        <p:nvSpPr>
          <p:cNvPr id="10246" name="Line 6">
            <a:extLst>
              <a:ext uri="{FF2B5EF4-FFF2-40B4-BE49-F238E27FC236}">
                <a16:creationId xmlns:a16="http://schemas.microsoft.com/office/drawing/2014/main" id="{8E74370D-556F-43F6-AB45-02D21EB52A5C}"/>
              </a:ext>
            </a:extLst>
          </p:cNvPr>
          <p:cNvSpPr>
            <a:spLocks noChangeShapeType="1"/>
          </p:cNvSpPr>
          <p:nvPr/>
        </p:nvSpPr>
        <p:spPr bwMode="auto">
          <a:xfrm>
            <a:off x="2895600" y="1905000"/>
            <a:ext cx="0" cy="60960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IN"/>
          </a:p>
        </p:txBody>
      </p:sp>
      <p:sp>
        <p:nvSpPr>
          <p:cNvPr id="10247" name="Line 7">
            <a:extLst>
              <a:ext uri="{FF2B5EF4-FFF2-40B4-BE49-F238E27FC236}">
                <a16:creationId xmlns:a16="http://schemas.microsoft.com/office/drawing/2014/main" id="{7540D4EC-BD3D-466C-AA97-5CE633B3A765}"/>
              </a:ext>
            </a:extLst>
          </p:cNvPr>
          <p:cNvSpPr>
            <a:spLocks noChangeShapeType="1"/>
          </p:cNvSpPr>
          <p:nvPr/>
        </p:nvSpPr>
        <p:spPr bwMode="auto">
          <a:xfrm>
            <a:off x="8839200" y="1905000"/>
            <a:ext cx="0" cy="68580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IN"/>
          </a:p>
        </p:txBody>
      </p:sp>
      <p:sp>
        <p:nvSpPr>
          <p:cNvPr id="10248" name="Text Box 8">
            <a:extLst>
              <a:ext uri="{FF2B5EF4-FFF2-40B4-BE49-F238E27FC236}">
                <a16:creationId xmlns:a16="http://schemas.microsoft.com/office/drawing/2014/main" id="{A5008BA2-6BB5-4008-8687-584B19406BB2}"/>
              </a:ext>
            </a:extLst>
          </p:cNvPr>
          <p:cNvSpPr txBox="1">
            <a:spLocks noChangeArrowheads="1"/>
          </p:cNvSpPr>
          <p:nvPr/>
        </p:nvSpPr>
        <p:spPr bwMode="auto">
          <a:xfrm>
            <a:off x="1905000" y="2514601"/>
            <a:ext cx="2209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Tx/>
              <a:buNone/>
            </a:pPr>
            <a:r>
              <a:rPr lang="en-US" altLang="en-US" sz="2400">
                <a:latin typeface="Times New Roman" panose="02020603050405020304" pitchFamily="18" charset="0"/>
                <a:cs typeface="Times New Roman" panose="02020603050405020304" pitchFamily="18" charset="0"/>
              </a:rPr>
              <a:t>Exemption</a:t>
            </a:r>
          </a:p>
        </p:txBody>
      </p:sp>
      <p:sp>
        <p:nvSpPr>
          <p:cNvPr id="10249" name="Text Box 9">
            <a:extLst>
              <a:ext uri="{FF2B5EF4-FFF2-40B4-BE49-F238E27FC236}">
                <a16:creationId xmlns:a16="http://schemas.microsoft.com/office/drawing/2014/main" id="{C0D906EB-DBEF-4E76-AB22-460CB7FBFC60}"/>
              </a:ext>
            </a:extLst>
          </p:cNvPr>
          <p:cNvSpPr txBox="1">
            <a:spLocks noChangeArrowheads="1"/>
          </p:cNvSpPr>
          <p:nvPr/>
        </p:nvSpPr>
        <p:spPr bwMode="auto">
          <a:xfrm>
            <a:off x="7086600" y="2590801"/>
            <a:ext cx="3124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Tx/>
              <a:buNone/>
            </a:pPr>
            <a:r>
              <a:rPr lang="en-US" altLang="en-US" sz="2400">
                <a:latin typeface="Times New Roman" panose="02020603050405020304" pitchFamily="18" charset="0"/>
                <a:cs typeface="Times New Roman" panose="02020603050405020304" pitchFamily="18" charset="0"/>
              </a:rPr>
              <a:t>Re-imbursement </a:t>
            </a:r>
          </a:p>
        </p:txBody>
      </p:sp>
      <p:sp>
        <p:nvSpPr>
          <p:cNvPr id="10250" name="Line 10">
            <a:extLst>
              <a:ext uri="{FF2B5EF4-FFF2-40B4-BE49-F238E27FC236}">
                <a16:creationId xmlns:a16="http://schemas.microsoft.com/office/drawing/2014/main" id="{56F13DC8-9A86-4556-842A-9FD4E20827E5}"/>
              </a:ext>
            </a:extLst>
          </p:cNvPr>
          <p:cNvSpPr>
            <a:spLocks noChangeShapeType="1"/>
          </p:cNvSpPr>
          <p:nvPr/>
        </p:nvSpPr>
        <p:spPr bwMode="auto">
          <a:xfrm>
            <a:off x="2895600" y="3124200"/>
            <a:ext cx="0" cy="99060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IN"/>
          </a:p>
        </p:txBody>
      </p:sp>
      <p:sp>
        <p:nvSpPr>
          <p:cNvPr id="10253" name="Text Box 13">
            <a:extLst>
              <a:ext uri="{FF2B5EF4-FFF2-40B4-BE49-F238E27FC236}">
                <a16:creationId xmlns:a16="http://schemas.microsoft.com/office/drawing/2014/main" id="{4F6773FB-0470-4739-A7FB-96C111CCF791}"/>
              </a:ext>
            </a:extLst>
          </p:cNvPr>
          <p:cNvSpPr txBox="1">
            <a:spLocks noChangeArrowheads="1"/>
          </p:cNvSpPr>
          <p:nvPr/>
        </p:nvSpPr>
        <p:spPr bwMode="auto">
          <a:xfrm>
            <a:off x="1905000" y="4191001"/>
            <a:ext cx="23622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Tx/>
              <a:buNone/>
            </a:pPr>
            <a:r>
              <a:rPr lang="en-US" altLang="en-US" sz="2400">
                <a:latin typeface="Times New Roman" panose="02020603050405020304" pitchFamily="18" charset="0"/>
                <a:cs typeface="Times New Roman" panose="02020603050405020304" pitchFamily="18" charset="0"/>
              </a:rPr>
              <a:t>Pre – Export Incentives</a:t>
            </a:r>
          </a:p>
        </p:txBody>
      </p:sp>
      <p:sp>
        <p:nvSpPr>
          <p:cNvPr id="10254" name="Text Box 14">
            <a:extLst>
              <a:ext uri="{FF2B5EF4-FFF2-40B4-BE49-F238E27FC236}">
                <a16:creationId xmlns:a16="http://schemas.microsoft.com/office/drawing/2014/main" id="{CE7C2DFE-F7DC-4BDE-8708-3473D6EEBA3C}"/>
              </a:ext>
            </a:extLst>
          </p:cNvPr>
          <p:cNvSpPr txBox="1">
            <a:spLocks noChangeArrowheads="1"/>
          </p:cNvSpPr>
          <p:nvPr/>
        </p:nvSpPr>
        <p:spPr bwMode="auto">
          <a:xfrm>
            <a:off x="7391400" y="4114801"/>
            <a:ext cx="25146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Tx/>
              <a:buNone/>
            </a:pPr>
            <a:r>
              <a:rPr lang="en-US" altLang="en-US" sz="2400">
                <a:latin typeface="Times New Roman" panose="02020603050405020304" pitchFamily="18" charset="0"/>
                <a:cs typeface="Times New Roman" panose="02020603050405020304" pitchFamily="18" charset="0"/>
              </a:rPr>
              <a:t>Post – Export Incentives</a:t>
            </a:r>
          </a:p>
        </p:txBody>
      </p:sp>
      <p:sp>
        <p:nvSpPr>
          <p:cNvPr id="13" name="Line 10">
            <a:extLst>
              <a:ext uri="{FF2B5EF4-FFF2-40B4-BE49-F238E27FC236}">
                <a16:creationId xmlns:a16="http://schemas.microsoft.com/office/drawing/2014/main" id="{F359860E-C1C6-448A-BFFF-05C5364FC915}"/>
              </a:ext>
            </a:extLst>
          </p:cNvPr>
          <p:cNvSpPr>
            <a:spLocks noChangeShapeType="1"/>
          </p:cNvSpPr>
          <p:nvPr/>
        </p:nvSpPr>
        <p:spPr bwMode="auto">
          <a:xfrm>
            <a:off x="8839200" y="3124200"/>
            <a:ext cx="0" cy="99060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IN"/>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0"/>
                                  </p:stCondLst>
                                  <p:childTnLst>
                                    <p:set>
                                      <p:cBhvr>
                                        <p:cTn id="6" dur="1" fill="hold">
                                          <p:stCondLst>
                                            <p:cond delay="0"/>
                                          </p:stCondLst>
                                        </p:cTn>
                                        <p:tgtEl>
                                          <p:spTgt spid="10244"/>
                                        </p:tgtEl>
                                        <p:attrNameLst>
                                          <p:attrName>style.visibility</p:attrName>
                                        </p:attrNameLst>
                                      </p:cBhvr>
                                      <p:to>
                                        <p:strVal val="visible"/>
                                      </p:to>
                                    </p:set>
                                  </p:childTnLst>
                                </p:cTn>
                              </p:par>
                            </p:childTnLst>
                          </p:cTn>
                        </p:par>
                        <p:par>
                          <p:cTn id="7" fill="hold" nodeType="afterGroup">
                            <p:stCondLst>
                              <p:cond delay="0"/>
                            </p:stCondLst>
                            <p:childTnLst>
                              <p:par>
                                <p:cTn id="8" presetID="1" presetClass="entr" presetSubtype="0" fill="hold" nodeType="afterEffect">
                                  <p:stCondLst>
                                    <p:cond delay="0"/>
                                  </p:stCondLst>
                                  <p:childTnLst>
                                    <p:set>
                                      <p:cBhvr>
                                        <p:cTn id="9" dur="1" fill="hold">
                                          <p:stCondLst>
                                            <p:cond delay="0"/>
                                          </p:stCondLst>
                                        </p:cTn>
                                        <p:tgtEl>
                                          <p:spTgt spid="10245"/>
                                        </p:tgtEl>
                                        <p:attrNameLst>
                                          <p:attrName>style.visibility</p:attrName>
                                        </p:attrNameLst>
                                      </p:cBhvr>
                                      <p:to>
                                        <p:strVal val="visible"/>
                                      </p:to>
                                    </p:set>
                                  </p:childTnLst>
                                </p:cTn>
                              </p:par>
                            </p:childTnLst>
                          </p:cTn>
                        </p:par>
                        <p:par>
                          <p:cTn id="10" fill="hold" nodeType="afterGroup">
                            <p:stCondLst>
                              <p:cond delay="0"/>
                            </p:stCondLst>
                            <p:childTnLst>
                              <p:par>
                                <p:cTn id="11" presetID="1" presetClass="entr" presetSubtype="0" fill="hold" nodeType="afterEffect">
                                  <p:stCondLst>
                                    <p:cond delay="0"/>
                                  </p:stCondLst>
                                  <p:childTnLst>
                                    <p:set>
                                      <p:cBhvr>
                                        <p:cTn id="12" dur="1" fill="hold">
                                          <p:stCondLst>
                                            <p:cond delay="0"/>
                                          </p:stCondLst>
                                        </p:cTn>
                                        <p:tgtEl>
                                          <p:spTgt spid="10246"/>
                                        </p:tgtEl>
                                        <p:attrNameLst>
                                          <p:attrName>style.visibility</p:attrName>
                                        </p:attrNameLst>
                                      </p:cBhvr>
                                      <p:to>
                                        <p:strVal val="visible"/>
                                      </p:to>
                                    </p:set>
                                  </p:childTnLst>
                                </p:cTn>
                              </p:par>
                            </p:childTnLst>
                          </p:cTn>
                        </p:par>
                        <p:par>
                          <p:cTn id="13" fill="hold" nodeType="afterGroup">
                            <p:stCondLst>
                              <p:cond delay="0"/>
                            </p:stCondLst>
                            <p:childTnLst>
                              <p:par>
                                <p:cTn id="14" presetID="1" presetClass="entr" presetSubtype="0" fill="hold" nodeType="afterEffect">
                                  <p:stCondLst>
                                    <p:cond delay="0"/>
                                  </p:stCondLst>
                                  <p:childTnLst>
                                    <p:set>
                                      <p:cBhvr>
                                        <p:cTn id="15" dur="1" fill="hold">
                                          <p:stCondLst>
                                            <p:cond delay="0"/>
                                          </p:stCondLst>
                                        </p:cTn>
                                        <p:tgtEl>
                                          <p:spTgt spid="10247"/>
                                        </p:tgtEl>
                                        <p:attrNameLst>
                                          <p:attrName>style.visibility</p:attrName>
                                        </p:attrNameLst>
                                      </p:cBhvr>
                                      <p:to>
                                        <p:strVal val="visible"/>
                                      </p:to>
                                    </p:set>
                                  </p:childTnLst>
                                </p:cTn>
                              </p:par>
                            </p:childTnLst>
                          </p:cTn>
                        </p:par>
                        <p:par>
                          <p:cTn id="16" fill="hold" nodeType="afterGroup">
                            <p:stCondLst>
                              <p:cond delay="0"/>
                            </p:stCondLst>
                            <p:childTnLst>
                              <p:par>
                                <p:cTn id="17" presetID="1" presetClass="entr" presetSubtype="0" fill="hold" grpId="0" nodeType="afterEffect">
                                  <p:stCondLst>
                                    <p:cond delay="0"/>
                                  </p:stCondLst>
                                  <p:childTnLst>
                                    <p:set>
                                      <p:cBhvr>
                                        <p:cTn id="18" dur="1" fill="hold">
                                          <p:stCondLst>
                                            <p:cond delay="0"/>
                                          </p:stCondLst>
                                        </p:cTn>
                                        <p:tgtEl>
                                          <p:spTgt spid="10248"/>
                                        </p:tgtEl>
                                        <p:attrNameLst>
                                          <p:attrName>style.visibility</p:attrName>
                                        </p:attrNameLst>
                                      </p:cBhvr>
                                      <p:to>
                                        <p:strVal val="visible"/>
                                      </p:to>
                                    </p:set>
                                  </p:childTnLst>
                                </p:cTn>
                              </p:par>
                            </p:childTnLst>
                          </p:cTn>
                        </p:par>
                        <p:par>
                          <p:cTn id="19" fill="hold" nodeType="afterGroup">
                            <p:stCondLst>
                              <p:cond delay="0"/>
                            </p:stCondLst>
                            <p:childTnLst>
                              <p:par>
                                <p:cTn id="20" presetID="1" presetClass="entr" presetSubtype="0" fill="hold" grpId="0" nodeType="afterEffect">
                                  <p:stCondLst>
                                    <p:cond delay="0"/>
                                  </p:stCondLst>
                                  <p:childTnLst>
                                    <p:set>
                                      <p:cBhvr>
                                        <p:cTn id="21" dur="1" fill="hold">
                                          <p:stCondLst>
                                            <p:cond delay="0"/>
                                          </p:stCondLst>
                                        </p:cTn>
                                        <p:tgtEl>
                                          <p:spTgt spid="10249"/>
                                        </p:tgtEl>
                                        <p:attrNameLst>
                                          <p:attrName>style.visibility</p:attrName>
                                        </p:attrNameLst>
                                      </p:cBhvr>
                                      <p:to>
                                        <p:strVal val="visible"/>
                                      </p:to>
                                    </p:set>
                                  </p:childTnLst>
                                </p:cTn>
                              </p:par>
                            </p:childTnLst>
                          </p:cTn>
                        </p:par>
                        <p:par>
                          <p:cTn id="22" fill="hold" nodeType="afterGroup">
                            <p:stCondLst>
                              <p:cond delay="0"/>
                            </p:stCondLst>
                            <p:childTnLst>
                              <p:par>
                                <p:cTn id="23" presetID="1" presetClass="entr" presetSubtype="0" fill="hold" nodeType="afterEffect">
                                  <p:stCondLst>
                                    <p:cond delay="0"/>
                                  </p:stCondLst>
                                  <p:childTnLst>
                                    <p:set>
                                      <p:cBhvr>
                                        <p:cTn id="24" dur="1" fill="hold">
                                          <p:stCondLst>
                                            <p:cond delay="0"/>
                                          </p:stCondLst>
                                        </p:cTn>
                                        <p:tgtEl>
                                          <p:spTgt spid="10250"/>
                                        </p:tgtEl>
                                        <p:attrNameLst>
                                          <p:attrName>style.visibility</p:attrName>
                                        </p:attrNameLst>
                                      </p:cBhvr>
                                      <p:to>
                                        <p:strVal val="visible"/>
                                      </p:to>
                                    </p:set>
                                  </p:childTnLst>
                                </p:cTn>
                              </p:par>
                            </p:childTnLst>
                          </p:cTn>
                        </p:par>
                        <p:par>
                          <p:cTn id="25" fill="hold" nodeType="afterGroup">
                            <p:stCondLst>
                              <p:cond delay="0"/>
                            </p:stCondLst>
                            <p:childTnLst>
                              <p:par>
                                <p:cTn id="26" presetID="1" presetClass="entr" presetSubtype="0" fill="hold" grpId="0" nodeType="afterEffect">
                                  <p:stCondLst>
                                    <p:cond delay="0"/>
                                  </p:stCondLst>
                                  <p:childTnLst>
                                    <p:set>
                                      <p:cBhvr>
                                        <p:cTn id="27" dur="1" fill="hold">
                                          <p:stCondLst>
                                            <p:cond delay="0"/>
                                          </p:stCondLst>
                                        </p:cTn>
                                        <p:tgtEl>
                                          <p:spTgt spid="10253"/>
                                        </p:tgtEl>
                                        <p:attrNameLst>
                                          <p:attrName>style.visibility</p:attrName>
                                        </p:attrNameLst>
                                      </p:cBhvr>
                                      <p:to>
                                        <p:strVal val="visible"/>
                                      </p:to>
                                    </p:set>
                                  </p:childTnLst>
                                </p:cTn>
                              </p:par>
                            </p:childTnLst>
                          </p:cTn>
                        </p:par>
                        <p:par>
                          <p:cTn id="28" fill="hold" nodeType="afterGroup">
                            <p:stCondLst>
                              <p:cond delay="0"/>
                            </p:stCondLst>
                            <p:childTnLst>
                              <p:par>
                                <p:cTn id="29" presetID="1" presetClass="entr" presetSubtype="0" fill="hold" grpId="0" nodeType="afterEffect">
                                  <p:stCondLst>
                                    <p:cond delay="0"/>
                                  </p:stCondLst>
                                  <p:childTnLst>
                                    <p:set>
                                      <p:cBhvr>
                                        <p:cTn id="30" dur="1" fill="hold">
                                          <p:stCondLst>
                                            <p:cond delay="0"/>
                                          </p:stCondLst>
                                        </p:cTn>
                                        <p:tgtEl>
                                          <p:spTgt spid="10254"/>
                                        </p:tgtEl>
                                        <p:attrNameLst>
                                          <p:attrName>style.visibility</p:attrName>
                                        </p:attrNameLst>
                                      </p:cBhvr>
                                      <p:to>
                                        <p:strVal val="visible"/>
                                      </p:to>
                                    </p:set>
                                  </p:childTnLst>
                                </p:cTn>
                              </p:par>
                            </p:childTnLst>
                          </p:cTn>
                        </p:par>
                        <p:par>
                          <p:cTn id="31" fill="hold" nodeType="afterGroup">
                            <p:stCondLst>
                              <p:cond delay="0"/>
                            </p:stCondLst>
                            <p:childTnLst>
                              <p:par>
                                <p:cTn id="32" presetID="1" presetClass="entr" presetSubtype="0" fill="hold" nodeType="afterEffect">
                                  <p:stCondLst>
                                    <p:cond delay="0"/>
                                  </p:stCondLst>
                                  <p:childTnLst>
                                    <p:set>
                                      <p:cBhvr>
                                        <p:cTn id="33"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8" grpId="0"/>
      <p:bldP spid="10249" grpId="0"/>
      <p:bldP spid="10253" grpId="0"/>
      <p:bldP spid="10254" grpId="0"/>
    </p:bldLst>
  </p:timing>
</p:sld>
</file>

<file path=ppt/slides/slide50.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34818" name="Content Placeholder 2">
            <a:extLst>
              <a:ext uri="{FF2B5EF4-FFF2-40B4-BE49-F238E27FC236}">
                <a16:creationId xmlns:a16="http://schemas.microsoft.com/office/drawing/2014/main" id="{65707017-4571-F5A2-24DD-5550DFA7EA80}"/>
              </a:ext>
            </a:extLst>
          </p:cNvPr>
          <p:cNvSpPr>
            <a:spLocks noGrp="1"/>
          </p:cNvSpPr>
          <p:nvPr>
            <p:ph idx="1"/>
          </p:nvPr>
        </p:nvSpPr>
        <p:spPr>
          <a:xfrm>
            <a:off x="1905000" y="1143000"/>
            <a:ext cx="8382000" cy="4572000"/>
          </a:xfrm>
        </p:spPr>
        <p:txBody>
          <a:bodyPr/>
          <a:lstStyle/>
          <a:p>
            <a:pPr marL="0" indent="0">
              <a:buNone/>
            </a:pPr>
            <a:r>
              <a:rPr lang="en-US" altLang="en-US" sz="2400">
                <a:latin typeface="Times New Roman" panose="02020603050405020304" pitchFamily="18" charset="0"/>
                <a:cs typeface="Times New Roman" panose="02020603050405020304" pitchFamily="18" charset="0"/>
              </a:rPr>
              <a:t>(g) If the goods proposed to be exported under EPCG Authorisation are restricted for export, the EPCG Authorisation shall be issued only after approval for issuance of Export Authorisation from Exim Facilitation Committee (EFC) at DGFT Headquarters.</a:t>
            </a:r>
            <a:endParaRPr lang="en-IN" altLang="en-US" sz="2400">
              <a:latin typeface="Times New Roman" panose="02020603050405020304" pitchFamily="18" charset="0"/>
              <a:cs typeface="Times New Roman" panose="02020603050405020304" pitchFamily="18" charset="0"/>
            </a:endParaRPr>
          </a:p>
          <a:p>
            <a:pPr marL="0" indent="0">
              <a:buNone/>
            </a:pPr>
            <a:endParaRPr lang="en-IN" altLang="en-US" sz="2400"/>
          </a:p>
        </p:txBody>
      </p:sp>
    </p:spTree>
  </p:cSld>
  <p:clrMapOvr>
    <a:overrideClrMapping bg1="lt1" tx1="dk1" bg2="lt2" tx2="dk2" accent1="accent1" accent2="accent2" accent3="accent3" accent4="accent4" accent5="accent5" accent6="accent6" hlink="hlink" folHlink="folHlink"/>
  </p:clrMapOvr>
</p:sld>
</file>

<file path=ppt/slides/slide51.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35842" name="Title 1">
            <a:extLst>
              <a:ext uri="{FF2B5EF4-FFF2-40B4-BE49-F238E27FC236}">
                <a16:creationId xmlns:a16="http://schemas.microsoft.com/office/drawing/2014/main" id="{D6B1C72B-D313-1366-F115-72DBDD757C59}"/>
              </a:ext>
            </a:extLst>
          </p:cNvPr>
          <p:cNvSpPr>
            <a:spLocks noGrp="1"/>
          </p:cNvSpPr>
          <p:nvPr>
            <p:ph type="title"/>
          </p:nvPr>
        </p:nvSpPr>
        <p:spPr>
          <a:xfrm>
            <a:off x="2438400" y="533400"/>
            <a:ext cx="7772400" cy="1447800"/>
          </a:xfrm>
        </p:spPr>
        <p:txBody>
          <a:bodyPr/>
          <a:lstStyle/>
          <a:p>
            <a:pPr algn="ctr"/>
            <a:r>
              <a:rPr lang="en-US" altLang="en-US" sz="4400">
                <a:solidFill>
                  <a:srgbClr val="0070C0"/>
                </a:solidFill>
                <a:latin typeface="Algerian" panose="04020705040A02060702" pitchFamily="82" charset="0"/>
              </a:rPr>
              <a:t>FTP – Para </a:t>
            </a:r>
            <a:r>
              <a:rPr lang="en-IN" altLang="en-US" sz="4400">
                <a:solidFill>
                  <a:srgbClr val="0070C0"/>
                </a:solidFill>
                <a:latin typeface="Algerian" panose="04020705040A02060702" pitchFamily="82" charset="0"/>
              </a:rPr>
              <a:t>5.02 </a:t>
            </a:r>
            <a:br>
              <a:rPr lang="en-IN" altLang="en-US" sz="4400">
                <a:solidFill>
                  <a:srgbClr val="0070C0"/>
                </a:solidFill>
                <a:latin typeface="Algerian" panose="04020705040A02060702" pitchFamily="82" charset="0"/>
              </a:rPr>
            </a:br>
            <a:r>
              <a:rPr lang="en-IN" altLang="en-US" sz="4400">
                <a:solidFill>
                  <a:srgbClr val="0070C0"/>
                </a:solidFill>
                <a:latin typeface="Algerian" panose="04020705040A02060702" pitchFamily="82" charset="0"/>
              </a:rPr>
              <a:t>Coverage</a:t>
            </a:r>
          </a:p>
        </p:txBody>
      </p:sp>
      <p:sp>
        <p:nvSpPr>
          <p:cNvPr id="35843" name="Content Placeholder 2">
            <a:extLst>
              <a:ext uri="{FF2B5EF4-FFF2-40B4-BE49-F238E27FC236}">
                <a16:creationId xmlns:a16="http://schemas.microsoft.com/office/drawing/2014/main" id="{7723924F-F412-5B0D-A417-76F79E59360F}"/>
              </a:ext>
            </a:extLst>
          </p:cNvPr>
          <p:cNvSpPr>
            <a:spLocks noGrp="1"/>
          </p:cNvSpPr>
          <p:nvPr>
            <p:ph idx="1"/>
          </p:nvPr>
        </p:nvSpPr>
        <p:spPr>
          <a:xfrm>
            <a:off x="1752600" y="2514600"/>
            <a:ext cx="8686800" cy="3810000"/>
          </a:xfrm>
        </p:spPr>
        <p:txBody>
          <a:bodyPr/>
          <a:lstStyle/>
          <a:p>
            <a:pPr marL="0" indent="0">
              <a:buNone/>
            </a:pPr>
            <a:r>
              <a:rPr lang="en-US" altLang="en-US" sz="2400">
                <a:latin typeface="Times New Roman" panose="02020603050405020304" pitchFamily="18" charset="0"/>
                <a:cs typeface="Times New Roman" panose="02020603050405020304" pitchFamily="18" charset="0"/>
              </a:rPr>
              <a:t>(a) EPCG scheme covers manufacturer exporters with or without supporting manufacturer(s), merchant exporters tied to supporting manufacturer(s) and service providers. Name of supporting manufacturer(s) shall be endorsed on the EPCG Authorisation before installation of the capital goods in the factory / premises of the supporting manufacturer(s). In case of any change in supporting manufacturer(s), the RA shall intimate such change to jurisdictional Customs Authority of existing as well as changed supporting manufacturer(s) and the Customs at port of registration of Authorisation.</a:t>
            </a:r>
            <a:endParaRPr lang="en-IN" altLang="en-US" sz="2400">
              <a:latin typeface="Times New Roman" panose="02020603050405020304" pitchFamily="18" charset="0"/>
              <a:cs typeface="Times New Roman" panose="02020603050405020304" pitchFamily="18" charset="0"/>
            </a:endParaRPr>
          </a:p>
        </p:txBody>
      </p:sp>
    </p:spTree>
  </p:cSld>
  <p:clrMapOvr>
    <a:overrideClrMapping bg1="lt1" tx1="dk1" bg2="lt2" tx2="dk2" accent1="accent1" accent2="accent2" accent3="accent3" accent4="accent4" accent5="accent5" accent6="accent6" hlink="hlink" folHlink="folHlink"/>
  </p:clrMapOvr>
</p:sld>
</file>

<file path=ppt/slides/slide52.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36866" name="Content Placeholder 2">
            <a:extLst>
              <a:ext uri="{FF2B5EF4-FFF2-40B4-BE49-F238E27FC236}">
                <a16:creationId xmlns:a16="http://schemas.microsoft.com/office/drawing/2014/main" id="{2EAE2AEA-73E3-35C0-6743-37ECF3517304}"/>
              </a:ext>
            </a:extLst>
          </p:cNvPr>
          <p:cNvSpPr>
            <a:spLocks noGrp="1"/>
          </p:cNvSpPr>
          <p:nvPr>
            <p:ph idx="1"/>
          </p:nvPr>
        </p:nvSpPr>
        <p:spPr>
          <a:xfrm>
            <a:off x="1752600" y="304800"/>
            <a:ext cx="8686800" cy="4572000"/>
          </a:xfrm>
        </p:spPr>
        <p:txBody>
          <a:bodyPr>
            <a:normAutofit fontScale="92500" lnSpcReduction="20000"/>
          </a:bodyPr>
          <a:lstStyle/>
          <a:p>
            <a:pPr marL="0" indent="0">
              <a:buNone/>
            </a:pPr>
            <a:r>
              <a:rPr lang="en-US" altLang="en-US" sz="2400">
                <a:latin typeface="Times New Roman" panose="02020603050405020304" pitchFamily="18" charset="0"/>
                <a:cs typeface="Times New Roman" panose="02020603050405020304" pitchFamily="18" charset="0"/>
              </a:rPr>
              <a:t>(b) Export Promotion Capital Goods (EPCG) Scheme also covers a service provider who is certified as a Common Service Provider (CSP) by the DGFT - HQs, Department of Commerce in a Town of Export Excellence or Prime Minister Mega Integrated Textile Region and Apparel Parks (PM MITRA) subject to provisions of Foreign Trade Policy/Handbook of Procedures with the following conditions:</a:t>
            </a:r>
          </a:p>
          <a:p>
            <a:pPr marL="0" indent="0">
              <a:buNone/>
            </a:pPr>
            <a:endParaRPr lang="en-US" altLang="en-US" sz="2400">
              <a:latin typeface="Times New Roman" panose="02020603050405020304" pitchFamily="18" charset="0"/>
              <a:cs typeface="Times New Roman" panose="02020603050405020304" pitchFamily="18" charset="0"/>
            </a:endParaRPr>
          </a:p>
          <a:p>
            <a:pPr marL="0" indent="0">
              <a:buNone/>
            </a:pPr>
            <a:r>
              <a:rPr lang="en-US" altLang="en-US" sz="2400">
                <a:latin typeface="Times New Roman" panose="02020603050405020304" pitchFamily="18" charset="0"/>
                <a:cs typeface="Times New Roman" panose="02020603050405020304" pitchFamily="18" charset="0"/>
              </a:rPr>
              <a:t> (i) Common utility services like providing Electricity, Water, Gas, Sanitation, Sewerage, Telecommunication, Transportation etc. shall not considered for benefit of CSP;</a:t>
            </a:r>
          </a:p>
          <a:p>
            <a:pPr marL="0" indent="0">
              <a:buNone/>
            </a:pPr>
            <a:endParaRPr lang="en-US" altLang="en-US" sz="2400">
              <a:latin typeface="Times New Roman" panose="02020603050405020304" pitchFamily="18" charset="0"/>
              <a:cs typeface="Times New Roman" panose="02020603050405020304" pitchFamily="18" charset="0"/>
            </a:endParaRPr>
          </a:p>
          <a:p>
            <a:pPr marL="0" indent="0">
              <a:buNone/>
            </a:pPr>
            <a:r>
              <a:rPr lang="en-US" altLang="en-US" sz="2400">
                <a:latin typeface="Times New Roman" panose="02020603050405020304" pitchFamily="18" charset="0"/>
                <a:cs typeface="Times New Roman" panose="02020603050405020304" pitchFamily="18" charset="0"/>
              </a:rPr>
              <a:t> (ii) Export by users of the common service shall be counted towards fulfillment of EO of the CSP provided the EPCG Authorisation details of the CSP is mentioned in the respective Shipping bills and concerned RA must be informed about the details of the users prior to such export;</a:t>
            </a:r>
            <a:endParaRPr lang="en-IN" altLang="en-US" sz="2400">
              <a:latin typeface="Times New Roman" panose="02020603050405020304" pitchFamily="18" charset="0"/>
              <a:cs typeface="Times New Roman" panose="02020603050405020304" pitchFamily="18" charset="0"/>
            </a:endParaRPr>
          </a:p>
        </p:txBody>
      </p:sp>
    </p:spTree>
  </p:cSld>
  <p:clrMapOvr>
    <a:overrideClrMapping bg1="lt1" tx1="dk1" bg2="lt2" tx2="dk2" accent1="accent1" accent2="accent2" accent3="accent3" accent4="accent4" accent5="accent5" accent6="accent6" hlink="hlink" folHlink="folHlink"/>
  </p:clrMapOvr>
</p:sld>
</file>

<file path=ppt/slides/slide53.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37890" name="Content Placeholder 2">
            <a:extLst>
              <a:ext uri="{FF2B5EF4-FFF2-40B4-BE49-F238E27FC236}">
                <a16:creationId xmlns:a16="http://schemas.microsoft.com/office/drawing/2014/main" id="{2763DB2C-4A33-6223-49FB-AE4286E2AEC2}"/>
              </a:ext>
            </a:extLst>
          </p:cNvPr>
          <p:cNvSpPr>
            <a:spLocks noGrp="1"/>
          </p:cNvSpPr>
          <p:nvPr>
            <p:ph idx="1"/>
          </p:nvPr>
        </p:nvSpPr>
        <p:spPr>
          <a:xfrm>
            <a:off x="1828800" y="457200"/>
            <a:ext cx="8610600" cy="4572000"/>
          </a:xfrm>
        </p:spPr>
        <p:txBody>
          <a:bodyPr/>
          <a:lstStyle/>
          <a:p>
            <a:pPr marL="0" indent="0">
              <a:buNone/>
            </a:pPr>
            <a:r>
              <a:rPr lang="en-US" altLang="en-US" sz="2400">
                <a:latin typeface="Times New Roman" panose="02020603050405020304" pitchFamily="18" charset="0"/>
                <a:cs typeface="Times New Roman" panose="02020603050405020304" pitchFamily="18" charset="0"/>
              </a:rPr>
              <a:t>(iii) Such export will not count towards fulfillment of specific export obligation in respect of other EPCG Authorisations of the user; </a:t>
            </a:r>
          </a:p>
          <a:p>
            <a:pPr marL="0" indent="0">
              <a:buNone/>
            </a:pPr>
            <a:endParaRPr lang="en-US" altLang="en-US" sz="2400">
              <a:latin typeface="Times New Roman" panose="02020603050405020304" pitchFamily="18" charset="0"/>
              <a:cs typeface="Times New Roman" panose="02020603050405020304" pitchFamily="18" charset="0"/>
            </a:endParaRPr>
          </a:p>
          <a:p>
            <a:pPr marL="0" indent="0">
              <a:buNone/>
            </a:pPr>
            <a:r>
              <a:rPr lang="en-US" altLang="en-US" sz="2400">
                <a:latin typeface="Times New Roman" panose="02020603050405020304" pitchFamily="18" charset="0"/>
                <a:cs typeface="Times New Roman" panose="02020603050405020304" pitchFamily="18" charset="0"/>
              </a:rPr>
              <a:t>(iv) Authorisation holder shall be required to submit Bank Guarantee (BG) which shall be equivalent to the duty saved. BG can be given by CSP or by any one of the users or a combination thereof, at the option of the CSP; and </a:t>
            </a:r>
          </a:p>
          <a:p>
            <a:pPr marL="0" indent="0">
              <a:buNone/>
            </a:pPr>
            <a:endParaRPr lang="en-US" altLang="en-US" sz="2400">
              <a:latin typeface="Times New Roman" panose="02020603050405020304" pitchFamily="18" charset="0"/>
              <a:cs typeface="Times New Roman" panose="02020603050405020304" pitchFamily="18" charset="0"/>
            </a:endParaRPr>
          </a:p>
          <a:p>
            <a:pPr marL="0" indent="0">
              <a:buNone/>
            </a:pPr>
            <a:r>
              <a:rPr lang="en-US" altLang="en-US" sz="2400">
                <a:latin typeface="Times New Roman" panose="02020603050405020304" pitchFamily="18" charset="0"/>
                <a:cs typeface="Times New Roman" panose="02020603050405020304" pitchFamily="18" charset="0"/>
              </a:rPr>
              <a:t>(v) Capital goods shall be installed within a Town of Export Excellence or PM MITRA.</a:t>
            </a:r>
            <a:endParaRPr lang="en-IN" altLang="en-US" sz="2400">
              <a:latin typeface="Times New Roman" panose="02020603050405020304" pitchFamily="18" charset="0"/>
              <a:cs typeface="Times New Roman" panose="02020603050405020304" pitchFamily="18" charset="0"/>
            </a:endParaRPr>
          </a:p>
        </p:txBody>
      </p:sp>
    </p:spTree>
  </p:cSld>
  <p:clrMapOvr>
    <a:overrideClrMapping bg1="lt1" tx1="dk1" bg2="lt2" tx2="dk2" accent1="accent1" accent2="accent2" accent3="accent3" accent4="accent4" accent5="accent5" accent6="accent6" hlink="hlink" folHlink="folHlink"/>
  </p:clrMapOvr>
</p:sld>
</file>

<file path=ppt/slides/slide54.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38914" name="Title 1">
            <a:extLst>
              <a:ext uri="{FF2B5EF4-FFF2-40B4-BE49-F238E27FC236}">
                <a16:creationId xmlns:a16="http://schemas.microsoft.com/office/drawing/2014/main" id="{C5C0FAF1-69E3-5880-A004-2EF212B51E56}"/>
              </a:ext>
            </a:extLst>
          </p:cNvPr>
          <p:cNvSpPr>
            <a:spLocks noGrp="1"/>
          </p:cNvSpPr>
          <p:nvPr>
            <p:ph type="title"/>
          </p:nvPr>
        </p:nvSpPr>
        <p:spPr>
          <a:xfrm>
            <a:off x="2438400" y="457200"/>
            <a:ext cx="7772400" cy="1143000"/>
          </a:xfrm>
        </p:spPr>
        <p:txBody>
          <a:bodyPr>
            <a:normAutofit fontScale="90000"/>
          </a:bodyPr>
          <a:lstStyle/>
          <a:p>
            <a:pPr algn="ctr"/>
            <a:r>
              <a:rPr lang="en-US" altLang="en-US" sz="4400">
                <a:solidFill>
                  <a:srgbClr val="0070C0"/>
                </a:solidFill>
                <a:latin typeface="Algerian" panose="04020705040A02060702" pitchFamily="82" charset="0"/>
                <a:cs typeface="Times New Roman" panose="02020603050405020304" pitchFamily="18" charset="0"/>
              </a:rPr>
              <a:t>FTP Para - </a:t>
            </a:r>
            <a:r>
              <a:rPr lang="en-IN" altLang="en-US" sz="4400">
                <a:solidFill>
                  <a:srgbClr val="0070C0"/>
                </a:solidFill>
                <a:latin typeface="Algerian" panose="04020705040A02060702" pitchFamily="82" charset="0"/>
                <a:cs typeface="Times New Roman" panose="02020603050405020304" pitchFamily="18" charset="0"/>
              </a:rPr>
              <a:t>5.04 </a:t>
            </a:r>
            <a:br>
              <a:rPr lang="en-IN" altLang="en-US" sz="4400">
                <a:solidFill>
                  <a:srgbClr val="0070C0"/>
                </a:solidFill>
                <a:latin typeface="Algerian" panose="04020705040A02060702" pitchFamily="82" charset="0"/>
                <a:cs typeface="Times New Roman" panose="02020603050405020304" pitchFamily="18" charset="0"/>
              </a:rPr>
            </a:br>
            <a:r>
              <a:rPr lang="en-IN" altLang="en-US" sz="4400">
                <a:solidFill>
                  <a:srgbClr val="0070C0"/>
                </a:solidFill>
                <a:latin typeface="Algerian" panose="04020705040A02060702" pitchFamily="82" charset="0"/>
                <a:cs typeface="Times New Roman" panose="02020603050405020304" pitchFamily="18" charset="0"/>
              </a:rPr>
              <a:t>Export obligation</a:t>
            </a:r>
          </a:p>
        </p:txBody>
      </p:sp>
      <p:sp>
        <p:nvSpPr>
          <p:cNvPr id="3" name="Content Placeholder 2">
            <a:extLst>
              <a:ext uri="{FF2B5EF4-FFF2-40B4-BE49-F238E27FC236}">
                <a16:creationId xmlns:a16="http://schemas.microsoft.com/office/drawing/2014/main" id="{765D9431-5764-8625-35F4-98D106807E80}"/>
              </a:ext>
            </a:extLst>
          </p:cNvPr>
          <p:cNvSpPr>
            <a:spLocks noGrp="1"/>
          </p:cNvSpPr>
          <p:nvPr>
            <p:ph idx="1"/>
          </p:nvPr>
        </p:nvSpPr>
        <p:spPr>
          <a:xfrm>
            <a:off x="1752600" y="1981200"/>
            <a:ext cx="8458200" cy="4038600"/>
          </a:xfrm>
        </p:spPr>
        <p:txBody>
          <a:bodyPr>
            <a:normAutofit lnSpcReduction="10000"/>
          </a:bodyPr>
          <a:lstStyle/>
          <a:p>
            <a:pPr marL="0" indent="0">
              <a:buNone/>
              <a:defRPr/>
            </a:pPr>
            <a:r>
              <a:rPr lang="en-US" sz="2400" dirty="0">
                <a:latin typeface="Times New Roman" panose="02020603050405020304" pitchFamily="18" charset="0"/>
                <a:cs typeface="Times New Roman" panose="02020603050405020304" pitchFamily="18" charset="0"/>
              </a:rPr>
              <a:t>Following conditions shall apply to the fulfillment of Export obligation:-</a:t>
            </a:r>
          </a:p>
          <a:p>
            <a:pPr marL="0" indent="0">
              <a:buNone/>
              <a:defRPr/>
            </a:pPr>
            <a:endParaRPr lang="en-US" sz="2400" dirty="0">
              <a:latin typeface="Times New Roman" panose="02020603050405020304" pitchFamily="18" charset="0"/>
              <a:cs typeface="Times New Roman" panose="02020603050405020304" pitchFamily="18" charset="0"/>
            </a:endParaRPr>
          </a:p>
          <a:p>
            <a:pPr marL="0" indent="0">
              <a:buNone/>
              <a:defRPr/>
            </a:pPr>
            <a:r>
              <a:rPr lang="en-US" sz="2400" dirty="0">
                <a:latin typeface="Times New Roman" panose="02020603050405020304" pitchFamily="18" charset="0"/>
                <a:cs typeface="Times New Roman" panose="02020603050405020304" pitchFamily="18" charset="0"/>
              </a:rPr>
              <a:t>(a) Export obligation shall be fulfilled by the </a:t>
            </a:r>
            <a:r>
              <a:rPr lang="en-US" sz="2400" dirty="0" err="1">
                <a:latin typeface="Times New Roman" panose="02020603050405020304" pitchFamily="18" charset="0"/>
                <a:cs typeface="Times New Roman" panose="02020603050405020304" pitchFamily="18" charset="0"/>
              </a:rPr>
              <a:t>Authorisation</a:t>
            </a:r>
            <a:r>
              <a:rPr lang="en-US" sz="2400" dirty="0">
                <a:latin typeface="Times New Roman" panose="02020603050405020304" pitchFamily="18" charset="0"/>
                <a:cs typeface="Times New Roman" panose="02020603050405020304" pitchFamily="18" charset="0"/>
              </a:rPr>
              <a:t> holder through export of goods which are manufactured by him or his supporting manufacturer / services rendered by him, for which the EPCG </a:t>
            </a:r>
            <a:r>
              <a:rPr lang="en-US" sz="2400" dirty="0" err="1">
                <a:latin typeface="Times New Roman" panose="02020603050405020304" pitchFamily="18" charset="0"/>
                <a:cs typeface="Times New Roman" panose="02020603050405020304" pitchFamily="18" charset="0"/>
              </a:rPr>
              <a:t>authorisation</a:t>
            </a:r>
            <a:r>
              <a:rPr lang="en-US" sz="2400" dirty="0">
                <a:latin typeface="Times New Roman" panose="02020603050405020304" pitchFamily="18" charset="0"/>
                <a:cs typeface="Times New Roman" panose="02020603050405020304" pitchFamily="18" charset="0"/>
              </a:rPr>
              <a:t> has been granted. </a:t>
            </a:r>
          </a:p>
          <a:p>
            <a:pPr marL="514350" indent="-514350">
              <a:buFont typeface="Wingdings 2" panose="05020102010507070707" pitchFamily="18" charset="2"/>
              <a:buAutoNum type="alphaLcParenBoth"/>
              <a:defRPr/>
            </a:pPr>
            <a:endParaRPr lang="en-US" sz="2400" dirty="0">
              <a:latin typeface="Times New Roman" panose="02020603050405020304" pitchFamily="18" charset="0"/>
              <a:cs typeface="Times New Roman" panose="02020603050405020304" pitchFamily="18" charset="0"/>
            </a:endParaRPr>
          </a:p>
          <a:p>
            <a:pPr marL="0" indent="0">
              <a:buNone/>
              <a:defRPr/>
            </a:pPr>
            <a:r>
              <a:rPr lang="en-US" sz="2400" dirty="0">
                <a:latin typeface="Times New Roman" panose="02020603050405020304" pitchFamily="18" charset="0"/>
                <a:cs typeface="Times New Roman" panose="02020603050405020304" pitchFamily="18" charset="0"/>
              </a:rPr>
              <a:t>(b) For export of goods, EPCG </a:t>
            </a:r>
            <a:r>
              <a:rPr lang="en-US" sz="2400" dirty="0" err="1">
                <a:latin typeface="Times New Roman" panose="02020603050405020304" pitchFamily="18" charset="0"/>
                <a:cs typeface="Times New Roman" panose="02020603050405020304" pitchFamily="18" charset="0"/>
              </a:rPr>
              <a:t>Authorisation</a:t>
            </a:r>
            <a:r>
              <a:rPr lang="en-US" sz="2400" dirty="0">
                <a:latin typeface="Times New Roman" panose="02020603050405020304" pitchFamily="18" charset="0"/>
                <a:cs typeface="Times New Roman" panose="02020603050405020304" pitchFamily="18" charset="0"/>
              </a:rPr>
              <a:t> holder may export either directly or through third party(</a:t>
            </a:r>
            <a:r>
              <a:rPr lang="en-US" sz="2400" dirty="0" err="1">
                <a:latin typeface="Times New Roman" panose="02020603050405020304" pitchFamily="18" charset="0"/>
                <a:cs typeface="Times New Roman" panose="02020603050405020304" pitchFamily="18" charset="0"/>
              </a:rPr>
              <a:t>ies</a:t>
            </a:r>
            <a:r>
              <a:rPr lang="en-US" sz="2400" dirty="0">
                <a:latin typeface="Times New Roman" panose="02020603050405020304" pitchFamily="18" charset="0"/>
                <a:cs typeface="Times New Roman" panose="02020603050405020304" pitchFamily="18" charset="0"/>
              </a:rPr>
              <a:t>). </a:t>
            </a:r>
            <a:endParaRPr lang="en-IN" sz="2400" dirty="0">
              <a:latin typeface="Times New Roman" panose="02020603050405020304" pitchFamily="18" charset="0"/>
              <a:cs typeface="Times New Roman" panose="02020603050405020304" pitchFamily="18" charset="0"/>
            </a:endParaRPr>
          </a:p>
        </p:txBody>
      </p:sp>
    </p:spTree>
  </p:cSld>
  <p:clrMapOvr>
    <a:overrideClrMapping bg1="lt1" tx1="dk1" bg2="lt2" tx2="dk2" accent1="accent1" accent2="accent2" accent3="accent3" accent4="accent4" accent5="accent5" accent6="accent6" hlink="hlink" folHlink="folHlink"/>
  </p:clrMapOvr>
</p:sld>
</file>

<file path=ppt/slides/slide55.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39938" name="Content Placeholder 2">
            <a:extLst>
              <a:ext uri="{FF2B5EF4-FFF2-40B4-BE49-F238E27FC236}">
                <a16:creationId xmlns:a16="http://schemas.microsoft.com/office/drawing/2014/main" id="{6D812AA0-03A7-7C87-EF5F-FA28C89AFD22}"/>
              </a:ext>
            </a:extLst>
          </p:cNvPr>
          <p:cNvSpPr>
            <a:spLocks noGrp="1"/>
          </p:cNvSpPr>
          <p:nvPr>
            <p:ph idx="1"/>
          </p:nvPr>
        </p:nvSpPr>
        <p:spPr>
          <a:xfrm>
            <a:off x="1752600" y="304800"/>
            <a:ext cx="8534400" cy="6172200"/>
          </a:xfrm>
        </p:spPr>
        <p:txBody>
          <a:bodyPr/>
          <a:lstStyle/>
          <a:p>
            <a:pPr marL="0" indent="0">
              <a:buNone/>
            </a:pPr>
            <a:r>
              <a:rPr lang="en-US" altLang="en-US" sz="2400">
                <a:latin typeface="Times New Roman" panose="02020603050405020304" pitchFamily="18" charset="0"/>
                <a:cs typeface="Times New Roman" panose="02020603050405020304" pitchFamily="18" charset="0"/>
              </a:rPr>
              <a:t>c) EO under the scheme shall be, over and above, the average level of exports achieved by the applicant in the preceding three licensing years for the same and similar products within the overall EO period including extended period, if any; except for categories mentioned in paragraph 5.12(a). Such average would be the arithmetic mean of export performance in the preceding three licensing years for same and similar products. The Average Export Obligation (AEO) shall be fulfilled every financial year, till export obligation is completed. Exports/supplies made over and above AEO shall only be considered for fulfillment of Export Obligation.</a:t>
            </a:r>
          </a:p>
          <a:p>
            <a:pPr marL="0" indent="0">
              <a:buNone/>
            </a:pPr>
            <a:endParaRPr lang="en-US" altLang="en-US" sz="2400">
              <a:latin typeface="Times New Roman" panose="02020603050405020304" pitchFamily="18" charset="0"/>
              <a:cs typeface="Times New Roman" panose="02020603050405020304" pitchFamily="18" charset="0"/>
            </a:endParaRPr>
          </a:p>
          <a:p>
            <a:pPr marL="0" indent="0">
              <a:buNone/>
            </a:pPr>
            <a:r>
              <a:rPr lang="en-US" altLang="en-US" sz="2400">
                <a:latin typeface="Times New Roman" panose="02020603050405020304" pitchFamily="18" charset="0"/>
                <a:cs typeface="Times New Roman" panose="02020603050405020304" pitchFamily="18" charset="0"/>
              </a:rPr>
              <a:t> (d) In case of indigenous sourcing of Capital Goods, specific EO shall be 25% less than the EO stipulated in Para 5.01. There shall be no change in average EO imposed, if any, as stipulated in Para 5.04(c).</a:t>
            </a:r>
            <a:endParaRPr lang="en-IN" altLang="en-US" sz="2400">
              <a:latin typeface="Times New Roman" panose="02020603050405020304" pitchFamily="18" charset="0"/>
              <a:cs typeface="Times New Roman" panose="02020603050405020304" pitchFamily="18" charset="0"/>
            </a:endParaRPr>
          </a:p>
        </p:txBody>
      </p:sp>
    </p:spTree>
  </p:cSld>
  <p:clrMapOvr>
    <a:overrideClrMapping bg1="lt1" tx1="dk1" bg2="lt2" tx2="dk2" accent1="accent1" accent2="accent2" accent3="accent3" accent4="accent4" accent5="accent5" accent6="accent6" hlink="hlink" folHlink="folHlink"/>
  </p:clrMapOvr>
</p:sld>
</file>

<file path=ppt/slides/slide56.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40962" name="Content Placeholder 2">
            <a:extLst>
              <a:ext uri="{FF2B5EF4-FFF2-40B4-BE49-F238E27FC236}">
                <a16:creationId xmlns:a16="http://schemas.microsoft.com/office/drawing/2014/main" id="{F3B47324-3D69-0214-2946-977841155345}"/>
              </a:ext>
            </a:extLst>
          </p:cNvPr>
          <p:cNvSpPr>
            <a:spLocks noGrp="1"/>
          </p:cNvSpPr>
          <p:nvPr>
            <p:ph idx="1"/>
          </p:nvPr>
        </p:nvSpPr>
        <p:spPr>
          <a:xfrm>
            <a:off x="1752600" y="381000"/>
            <a:ext cx="8763000" cy="5334000"/>
          </a:xfrm>
        </p:spPr>
        <p:txBody>
          <a:bodyPr/>
          <a:lstStyle/>
          <a:p>
            <a:pPr marL="0" indent="0">
              <a:buNone/>
            </a:pPr>
            <a:r>
              <a:rPr lang="en-US" altLang="en-US" sz="2400">
                <a:latin typeface="Times New Roman" panose="02020603050405020304" pitchFamily="18" charset="0"/>
                <a:cs typeface="Times New Roman" panose="02020603050405020304" pitchFamily="18" charset="0"/>
              </a:rPr>
              <a:t>(e) Exports under Advance Authorisation, DFIA, Duty Drawback, RoSCTL and RoDTEP Schemes would also be eligible for fulfilment of EO under EPCG Scheme.</a:t>
            </a:r>
          </a:p>
          <a:p>
            <a:pPr marL="0" indent="0">
              <a:buNone/>
            </a:pPr>
            <a:endParaRPr lang="en-US" altLang="en-US" sz="2400">
              <a:latin typeface="Times New Roman" panose="02020603050405020304" pitchFamily="18" charset="0"/>
              <a:cs typeface="Times New Roman" panose="02020603050405020304" pitchFamily="18" charset="0"/>
            </a:endParaRPr>
          </a:p>
          <a:p>
            <a:pPr marL="0" indent="0">
              <a:buNone/>
            </a:pPr>
            <a:r>
              <a:rPr lang="en-US" altLang="en-US" sz="2400">
                <a:latin typeface="Times New Roman" panose="02020603050405020304" pitchFamily="18" charset="0"/>
                <a:cs typeface="Times New Roman" panose="02020603050405020304" pitchFamily="18" charset="0"/>
              </a:rPr>
              <a:t> (f) Export obligation may be fulfilled both by physical exports as well as deemed exports. Deemed export supplies shall also be eligible for benefits available under paragraph 7.03 of FTP.</a:t>
            </a:r>
          </a:p>
          <a:p>
            <a:pPr marL="0" indent="0">
              <a:buNone/>
            </a:pPr>
            <a:endParaRPr lang="en-US" altLang="en-US" sz="2400">
              <a:latin typeface="Times New Roman" panose="02020603050405020304" pitchFamily="18" charset="0"/>
              <a:cs typeface="Times New Roman" panose="02020603050405020304" pitchFamily="18" charset="0"/>
            </a:endParaRPr>
          </a:p>
          <a:p>
            <a:pPr marL="0" indent="0">
              <a:buNone/>
            </a:pPr>
            <a:r>
              <a:rPr lang="en-US" altLang="en-US" sz="2400">
                <a:latin typeface="Times New Roman" panose="02020603050405020304" pitchFamily="18" charset="0"/>
                <a:cs typeface="Times New Roman" panose="02020603050405020304" pitchFamily="18" charset="0"/>
              </a:rPr>
              <a:t> (g) Exports made from DTA units shall only be counted for calculation and/or fulfillment of AEO and/or EO.</a:t>
            </a:r>
          </a:p>
          <a:p>
            <a:pPr marL="0" indent="0">
              <a:buNone/>
            </a:pPr>
            <a:endParaRPr lang="en-US" altLang="en-US" sz="2400">
              <a:latin typeface="Times New Roman" panose="02020603050405020304" pitchFamily="18" charset="0"/>
              <a:cs typeface="Times New Roman" panose="02020603050405020304" pitchFamily="18" charset="0"/>
            </a:endParaRPr>
          </a:p>
          <a:p>
            <a:pPr marL="0" indent="0">
              <a:buNone/>
            </a:pPr>
            <a:r>
              <a:rPr lang="en-US" altLang="en-US" sz="2400">
                <a:latin typeface="Times New Roman" panose="02020603050405020304" pitchFamily="18" charset="0"/>
                <a:cs typeface="Times New Roman" panose="02020603050405020304" pitchFamily="18" charset="0"/>
              </a:rPr>
              <a:t> (h) EO can also be fulfilled by the supply of ITA-I items to DTA, provided realization is in free foreign exchange.</a:t>
            </a:r>
            <a:endParaRPr lang="en-IN" altLang="en-US" sz="2400">
              <a:latin typeface="Times New Roman" panose="02020603050405020304" pitchFamily="18" charset="0"/>
              <a:cs typeface="Times New Roman" panose="02020603050405020304" pitchFamily="18" charset="0"/>
            </a:endParaRPr>
          </a:p>
        </p:txBody>
      </p:sp>
    </p:spTree>
  </p:cSld>
  <p:clrMapOvr>
    <a:overrideClrMapping bg1="lt1" tx1="dk1" bg2="lt2" tx2="dk2" accent1="accent1" accent2="accent2" accent3="accent3" accent4="accent4" accent5="accent5" accent6="accent6" hlink="hlink" folHlink="folHlink"/>
  </p:clrMapOvr>
</p:sld>
</file>

<file path=ppt/slides/slide57.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41986" name="Content Placeholder 2">
            <a:extLst>
              <a:ext uri="{FF2B5EF4-FFF2-40B4-BE49-F238E27FC236}">
                <a16:creationId xmlns:a16="http://schemas.microsoft.com/office/drawing/2014/main" id="{F65BD03B-C8F1-090D-183F-29A5221DC9D2}"/>
              </a:ext>
            </a:extLst>
          </p:cNvPr>
          <p:cNvSpPr>
            <a:spLocks noGrp="1"/>
          </p:cNvSpPr>
          <p:nvPr>
            <p:ph idx="1"/>
          </p:nvPr>
        </p:nvSpPr>
        <p:spPr>
          <a:xfrm>
            <a:off x="1752600" y="746619"/>
            <a:ext cx="8763000" cy="4832059"/>
          </a:xfrm>
        </p:spPr>
        <p:txBody>
          <a:bodyPr>
            <a:normAutofit fontScale="85000" lnSpcReduction="20000"/>
          </a:bodyPr>
          <a:lstStyle/>
          <a:p>
            <a:pPr marL="0" indent="0">
              <a:buNone/>
            </a:pPr>
            <a:r>
              <a:rPr lang="en-US" altLang="en-US" sz="2400" dirty="0">
                <a:latin typeface="Times New Roman" panose="02020603050405020304" pitchFamily="18" charset="0"/>
                <a:cs typeface="Times New Roman" panose="02020603050405020304" pitchFamily="18" charset="0"/>
              </a:rPr>
              <a:t>(</a:t>
            </a:r>
            <a:r>
              <a:rPr lang="en-US" altLang="en-US" sz="2400" dirty="0" err="1">
                <a:latin typeface="Times New Roman" panose="02020603050405020304" pitchFamily="18" charset="0"/>
                <a:cs typeface="Times New Roman" panose="02020603050405020304" pitchFamily="18" charset="0"/>
              </a:rPr>
              <a:t>i</a:t>
            </a:r>
            <a:r>
              <a:rPr lang="en-US" altLang="en-US" sz="2400" dirty="0">
                <a:latin typeface="Times New Roman" panose="02020603050405020304" pitchFamily="18" charset="0"/>
                <a:cs typeface="Times New Roman" panose="02020603050405020304" pitchFamily="18" charset="0"/>
              </a:rPr>
              <a:t>)Royalty payments received by the Authorisation holder in freely convertible currency and foreign exchange received for R&amp;D services shall also be counted for discharge under EPCG.</a:t>
            </a:r>
          </a:p>
          <a:p>
            <a:pPr marL="0" indent="0">
              <a:buNone/>
            </a:pPr>
            <a:endParaRPr lang="en-US" altLang="en-US" sz="2400" dirty="0">
              <a:latin typeface="Times New Roman" panose="02020603050405020304" pitchFamily="18" charset="0"/>
              <a:cs typeface="Times New Roman" panose="02020603050405020304" pitchFamily="18" charset="0"/>
            </a:endParaRPr>
          </a:p>
          <a:p>
            <a:pPr marL="0" indent="0">
              <a:buNone/>
            </a:pPr>
            <a:r>
              <a:rPr lang="en-US" altLang="en-US" sz="2400" dirty="0">
                <a:latin typeface="Times New Roman" panose="02020603050405020304" pitchFamily="18" charset="0"/>
                <a:cs typeface="Times New Roman" panose="02020603050405020304" pitchFamily="18" charset="0"/>
              </a:rPr>
              <a:t> (j) Payment received in rupee terms for such Services as notified in Appendix 5D shall also be counted towards discharge of export obligation under the EPCG scheme. </a:t>
            </a:r>
          </a:p>
          <a:p>
            <a:pPr marL="0" indent="0">
              <a:buNone/>
            </a:pPr>
            <a:endParaRPr lang="en-US" altLang="en-US" sz="2400" dirty="0">
              <a:latin typeface="Times New Roman" panose="02020603050405020304" pitchFamily="18" charset="0"/>
              <a:cs typeface="Times New Roman" panose="02020603050405020304" pitchFamily="18" charset="0"/>
            </a:endParaRPr>
          </a:p>
          <a:p>
            <a:pPr marL="0" indent="0">
              <a:buNone/>
            </a:pPr>
            <a:r>
              <a:rPr lang="en-US" altLang="en-US" sz="2400" dirty="0">
                <a:latin typeface="Times New Roman" panose="02020603050405020304" pitchFamily="18" charset="0"/>
                <a:cs typeface="Times New Roman" panose="02020603050405020304" pitchFamily="18" charset="0"/>
              </a:rPr>
              <a:t>(k) Export proceeds realized in Indian Rupees as per para 2.52(d)(ii) are also counted towards fulfillment of export obligation. </a:t>
            </a:r>
          </a:p>
          <a:p>
            <a:pPr marL="0" indent="0">
              <a:buNone/>
            </a:pPr>
            <a:endParaRPr lang="en-US" altLang="en-US" sz="2400" dirty="0">
              <a:latin typeface="Times New Roman" panose="02020603050405020304" pitchFamily="18" charset="0"/>
              <a:cs typeface="Times New Roman" panose="02020603050405020304" pitchFamily="18" charset="0"/>
            </a:endParaRPr>
          </a:p>
          <a:p>
            <a:pPr marL="0" indent="0">
              <a:buNone/>
            </a:pPr>
            <a:r>
              <a:rPr lang="en-US" altLang="en-US" sz="2400" dirty="0">
                <a:latin typeface="Times New Roman" panose="02020603050405020304" pitchFamily="18" charset="0"/>
                <a:cs typeface="Times New Roman" panose="02020603050405020304" pitchFamily="18" charset="0"/>
              </a:rPr>
              <a:t>(l) Only one benefit specified in paras 5.04(d), 5.09, 5.10 and 5.11 shall be admissible.</a:t>
            </a:r>
          </a:p>
          <a:p>
            <a:pPr marL="0" indent="0">
              <a:buNone/>
            </a:pPr>
            <a:endParaRPr lang="en-US" altLang="en-US" sz="2400" dirty="0">
              <a:latin typeface="Times New Roman" panose="02020603050405020304" pitchFamily="18" charset="0"/>
              <a:cs typeface="Times New Roman" panose="02020603050405020304" pitchFamily="18" charset="0"/>
            </a:endParaRPr>
          </a:p>
          <a:p>
            <a:pPr marL="0" indent="0">
              <a:buNone/>
            </a:pPr>
            <a:r>
              <a:rPr lang="en-US" altLang="en-US" sz="2400" dirty="0">
                <a:latin typeface="Times New Roman" panose="02020603050405020304" pitchFamily="18" charset="0"/>
                <a:cs typeface="Times New Roman" panose="02020603050405020304" pitchFamily="18" charset="0"/>
              </a:rPr>
              <a:t> m) Extension of EO period shall be permitted as prescribed in Handbook of Procedures</a:t>
            </a:r>
            <a:endParaRPr lang="en-IN" altLang="en-US" sz="2400" dirty="0">
              <a:latin typeface="Times New Roman" panose="02020603050405020304" pitchFamily="18" charset="0"/>
              <a:cs typeface="Times New Roman" panose="02020603050405020304" pitchFamily="18" charset="0"/>
            </a:endParaRPr>
          </a:p>
        </p:txBody>
      </p:sp>
    </p:spTree>
  </p:cSld>
  <p:clrMapOvr>
    <a:overrideClrMapping bg1="lt1" tx1="dk1" bg2="lt2" tx2="dk2" accent1="accent1" accent2="accent2" accent3="accent3" accent4="accent4" accent5="accent5" accent6="accent6" hlink="hlink" folHlink="folHlink"/>
  </p:clrMapOvr>
</p:sld>
</file>

<file path=ppt/slides/slide58.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43010" name="Title 3">
            <a:extLst>
              <a:ext uri="{FF2B5EF4-FFF2-40B4-BE49-F238E27FC236}">
                <a16:creationId xmlns:a16="http://schemas.microsoft.com/office/drawing/2014/main" id="{C3745352-3334-0B33-06F6-412BB218B180}"/>
              </a:ext>
            </a:extLst>
          </p:cNvPr>
          <p:cNvSpPr>
            <a:spLocks noGrp="1"/>
          </p:cNvSpPr>
          <p:nvPr>
            <p:ph type="title"/>
          </p:nvPr>
        </p:nvSpPr>
        <p:spPr>
          <a:xfrm>
            <a:off x="2209800" y="762000"/>
            <a:ext cx="7772400" cy="1371600"/>
          </a:xfrm>
        </p:spPr>
        <p:txBody>
          <a:bodyPr>
            <a:normAutofit fontScale="90000"/>
          </a:bodyPr>
          <a:lstStyle/>
          <a:p>
            <a:pPr algn="ctr"/>
            <a:r>
              <a:rPr lang="en-US" altLang="en-US">
                <a:solidFill>
                  <a:srgbClr val="0070C0"/>
                </a:solidFill>
                <a:latin typeface="Algerian" panose="04020705040A02060702" pitchFamily="82" charset="0"/>
              </a:rPr>
              <a:t>FTP – Para - 5.09 </a:t>
            </a:r>
            <a:br>
              <a:rPr lang="en-US" altLang="en-US">
                <a:solidFill>
                  <a:srgbClr val="0070C0"/>
                </a:solidFill>
                <a:latin typeface="Algerian" panose="04020705040A02060702" pitchFamily="82" charset="0"/>
              </a:rPr>
            </a:br>
            <a:r>
              <a:rPr lang="en-US" altLang="en-US">
                <a:solidFill>
                  <a:srgbClr val="0070C0"/>
                </a:solidFill>
                <a:latin typeface="Algerian" panose="04020705040A02060702" pitchFamily="82" charset="0"/>
              </a:rPr>
              <a:t>Incentive for early EO fulfillment</a:t>
            </a:r>
            <a:endParaRPr lang="en-IN" altLang="en-US">
              <a:solidFill>
                <a:srgbClr val="0070C0"/>
              </a:solidFill>
              <a:latin typeface="Algerian" panose="04020705040A02060702" pitchFamily="82" charset="0"/>
            </a:endParaRPr>
          </a:p>
        </p:txBody>
      </p:sp>
      <p:sp>
        <p:nvSpPr>
          <p:cNvPr id="43011" name="Content Placeholder 4">
            <a:extLst>
              <a:ext uri="{FF2B5EF4-FFF2-40B4-BE49-F238E27FC236}">
                <a16:creationId xmlns:a16="http://schemas.microsoft.com/office/drawing/2014/main" id="{4079974A-354F-5EC6-9C60-5BB9D75C1580}"/>
              </a:ext>
            </a:extLst>
          </p:cNvPr>
          <p:cNvSpPr>
            <a:spLocks noGrp="1"/>
          </p:cNvSpPr>
          <p:nvPr>
            <p:ph idx="1"/>
          </p:nvPr>
        </p:nvSpPr>
        <p:spPr>
          <a:xfrm>
            <a:off x="2057401" y="2667000"/>
            <a:ext cx="8239125" cy="2895600"/>
          </a:xfrm>
        </p:spPr>
        <p:txBody>
          <a:bodyPr/>
          <a:lstStyle/>
          <a:p>
            <a:pPr marL="0" indent="0">
              <a:buNone/>
            </a:pPr>
            <a:r>
              <a:rPr lang="en-US" altLang="en-US" sz="2400">
                <a:latin typeface="Times New Roman" panose="02020603050405020304" pitchFamily="18" charset="0"/>
                <a:cs typeface="Times New Roman" panose="02020603050405020304" pitchFamily="18" charset="0"/>
              </a:rPr>
              <a:t>With a view to accelerating exports, in cases where Authorisation holder has fulfilled 75% or more of specific export obligation and 100% of Average Export Obligation till date, if any, in half or less than half the original export obligation period specified, remaining export obligation shall be condoned and the Authorisation redeemed by RA concerned. </a:t>
            </a:r>
            <a:endParaRPr lang="en-IN" altLang="en-US" sz="2400">
              <a:latin typeface="Times New Roman" panose="02020603050405020304" pitchFamily="18" charset="0"/>
              <a:cs typeface="Times New Roman" panose="02020603050405020304" pitchFamily="18" charset="0"/>
            </a:endParaRPr>
          </a:p>
        </p:txBody>
      </p:sp>
    </p:spTree>
  </p:cSld>
  <p:clrMapOvr>
    <a:overrideClrMapping bg1="lt1" tx1="dk1" bg2="lt2" tx2="dk2" accent1="accent1" accent2="accent2" accent3="accent3" accent4="accent4" accent5="accent5" accent6="accent6" hlink="hlink" folHlink="folHlink"/>
  </p:clrMapOvr>
</p:sld>
</file>

<file path=ppt/slides/slide59.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44034" name="Title 1">
            <a:extLst>
              <a:ext uri="{FF2B5EF4-FFF2-40B4-BE49-F238E27FC236}">
                <a16:creationId xmlns:a16="http://schemas.microsoft.com/office/drawing/2014/main" id="{F84023D2-EAD4-A78B-AEE6-70DFA9DC6B4E}"/>
              </a:ext>
            </a:extLst>
          </p:cNvPr>
          <p:cNvSpPr>
            <a:spLocks noGrp="1"/>
          </p:cNvSpPr>
          <p:nvPr>
            <p:ph type="title"/>
          </p:nvPr>
        </p:nvSpPr>
        <p:spPr>
          <a:xfrm>
            <a:off x="2362200" y="1066800"/>
            <a:ext cx="7772400" cy="1143000"/>
          </a:xfrm>
        </p:spPr>
        <p:txBody>
          <a:bodyPr>
            <a:noAutofit/>
          </a:bodyPr>
          <a:lstStyle/>
          <a:p>
            <a:pPr algn="ctr"/>
            <a:r>
              <a:rPr lang="en-US" altLang="en-US" sz="2800" dirty="0">
                <a:solidFill>
                  <a:srgbClr val="0070C0"/>
                </a:solidFill>
                <a:latin typeface="Algerian" panose="04020705040A02060702" pitchFamily="82" charset="0"/>
              </a:rPr>
              <a:t>FTP – Para - 5.12 Exemption from maintenance of average export obligation</a:t>
            </a:r>
            <a:endParaRPr lang="en-IN" altLang="en-US" sz="2800" dirty="0">
              <a:solidFill>
                <a:srgbClr val="0070C0"/>
              </a:solidFill>
              <a:latin typeface="Algerian" panose="04020705040A02060702" pitchFamily="82" charset="0"/>
            </a:endParaRPr>
          </a:p>
        </p:txBody>
      </p:sp>
      <p:sp>
        <p:nvSpPr>
          <p:cNvPr id="44035" name="Content Placeholder 2">
            <a:extLst>
              <a:ext uri="{FF2B5EF4-FFF2-40B4-BE49-F238E27FC236}">
                <a16:creationId xmlns:a16="http://schemas.microsoft.com/office/drawing/2014/main" id="{A1395610-7423-5FE8-4364-F5799342F079}"/>
              </a:ext>
            </a:extLst>
          </p:cNvPr>
          <p:cNvSpPr>
            <a:spLocks noGrp="1"/>
          </p:cNvSpPr>
          <p:nvPr>
            <p:ph idx="1"/>
          </p:nvPr>
        </p:nvSpPr>
        <p:spPr>
          <a:xfrm>
            <a:off x="1943100" y="2786063"/>
            <a:ext cx="8610600" cy="2971800"/>
          </a:xfrm>
        </p:spPr>
        <p:txBody>
          <a:bodyPr>
            <a:normAutofit lnSpcReduction="10000"/>
          </a:bodyPr>
          <a:lstStyle/>
          <a:p>
            <a:pPr marL="0" indent="0">
              <a:buNone/>
            </a:pPr>
            <a:r>
              <a:rPr lang="en-US" altLang="en-US" sz="2400" dirty="0">
                <a:latin typeface="Times New Roman" panose="02020603050405020304" pitchFamily="18" charset="0"/>
                <a:cs typeface="Times New Roman" panose="02020603050405020304" pitchFamily="18" charset="0"/>
              </a:rPr>
              <a:t>(a) In case of export of goods relating to the following, </a:t>
            </a:r>
            <a:r>
              <a:rPr lang="en-IN" altLang="en-US" sz="2400" dirty="0">
                <a:latin typeface="Times New Roman" panose="02020603050405020304" pitchFamily="18" charset="0"/>
                <a:cs typeface="Times New Roman" panose="02020603050405020304" pitchFamily="18" charset="0"/>
              </a:rPr>
              <a:t>the EPCG Authorisation holder shall not be required to maintain average export obligation. (</a:t>
            </a:r>
            <a:r>
              <a:rPr lang="en-IN" altLang="en-US" sz="2400" dirty="0" err="1">
                <a:latin typeface="Times New Roman" panose="02020603050405020304" pitchFamily="18" charset="0"/>
                <a:cs typeface="Times New Roman" panose="02020603050405020304" pitchFamily="18" charset="0"/>
              </a:rPr>
              <a:t>i</a:t>
            </a:r>
            <a:r>
              <a:rPr lang="en-IN" altLang="en-US" sz="2400" dirty="0">
                <a:latin typeface="Times New Roman" panose="02020603050405020304" pitchFamily="18" charset="0"/>
                <a:cs typeface="Times New Roman" panose="02020603050405020304" pitchFamily="18" charset="0"/>
              </a:rPr>
              <a:t>) Handicrafts, (ii) Handlooms, (iii) Industries covered under Khadi and Village Industries Commission (KVIC) (iv) Agriculture (v) Aquaculture (including Fisheries),Pisciculture, (vi) Animal husbandry and Dairying, (vii) Floriculture &amp; Horticulture, (viii) Poultry, (ix) Viticulture, (x) Sericulture, (xi) Carpets, (xii) Coir, and (xiii) Jute</a:t>
            </a:r>
          </a:p>
        </p:txBody>
      </p:sp>
    </p:spTree>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BFEB2B-611F-E536-9404-4B1112AD6500}"/>
              </a:ext>
            </a:extLst>
          </p:cNvPr>
          <p:cNvSpPr>
            <a:spLocks noGrp="1"/>
          </p:cNvSpPr>
          <p:nvPr>
            <p:ph type="title"/>
          </p:nvPr>
        </p:nvSpPr>
        <p:spPr>
          <a:xfrm>
            <a:off x="609600" y="704088"/>
            <a:ext cx="10972800" cy="641633"/>
          </a:xfrm>
        </p:spPr>
        <p:txBody>
          <a:bodyPr>
            <a:normAutofit fontScale="90000"/>
          </a:bodyPr>
          <a:lstStyle/>
          <a:p>
            <a:br>
              <a:rPr lang="en-US" dirty="0"/>
            </a:br>
            <a:r>
              <a:rPr lang="en-US" dirty="0"/>
              <a:t>4.01 Schemes</a:t>
            </a:r>
            <a:endParaRPr lang="en-IN" dirty="0"/>
          </a:p>
        </p:txBody>
      </p:sp>
      <p:sp>
        <p:nvSpPr>
          <p:cNvPr id="3" name="Content Placeholder 2">
            <a:extLst>
              <a:ext uri="{FF2B5EF4-FFF2-40B4-BE49-F238E27FC236}">
                <a16:creationId xmlns:a16="http://schemas.microsoft.com/office/drawing/2014/main" id="{D97656D2-D958-EB21-81AC-1E0A62441AE9}"/>
              </a:ext>
            </a:extLst>
          </p:cNvPr>
          <p:cNvSpPr>
            <a:spLocks noGrp="1"/>
          </p:cNvSpPr>
          <p:nvPr>
            <p:ph idx="1"/>
          </p:nvPr>
        </p:nvSpPr>
        <p:spPr>
          <a:xfrm>
            <a:off x="609600" y="1442906"/>
            <a:ext cx="10972800" cy="4881694"/>
          </a:xfrm>
        </p:spPr>
        <p:txBody>
          <a:bodyPr>
            <a:normAutofit/>
          </a:bodyPr>
          <a:lstStyle/>
          <a:p>
            <a:pPr marL="0" indent="0" algn="just">
              <a:lnSpc>
                <a:spcPct val="160000"/>
              </a:lnSpc>
              <a:buNone/>
            </a:pPr>
            <a:r>
              <a:rPr lang="en-US" dirty="0"/>
              <a:t>The Duty exemption Remission Schemes are covered under the Chapter 4 of Foreign Trade Policy</a:t>
            </a:r>
          </a:p>
          <a:p>
            <a:pPr algn="just">
              <a:lnSpc>
                <a:spcPct val="160000"/>
              </a:lnSpc>
            </a:pPr>
            <a:r>
              <a:rPr lang="en-US" dirty="0"/>
              <a:t>(a) Duty Exemption Schemes. </a:t>
            </a:r>
          </a:p>
          <a:p>
            <a:pPr algn="just">
              <a:lnSpc>
                <a:spcPct val="160000"/>
              </a:lnSpc>
            </a:pPr>
            <a:r>
              <a:rPr lang="en-US" dirty="0"/>
              <a:t>The Duty Exemption schemes consist of the following: </a:t>
            </a:r>
          </a:p>
          <a:p>
            <a:pPr lvl="1" algn="just">
              <a:lnSpc>
                <a:spcPct val="160000"/>
              </a:lnSpc>
            </a:pPr>
            <a:r>
              <a:rPr lang="en-US" dirty="0"/>
              <a:t>Advance Authorisation (AA) (which will include Advance Authorisation for Annual Requirement) also known as Advance license scheme </a:t>
            </a:r>
          </a:p>
          <a:p>
            <a:pPr lvl="1" algn="just">
              <a:lnSpc>
                <a:spcPct val="160000"/>
              </a:lnSpc>
            </a:pPr>
            <a:r>
              <a:rPr lang="en-US" dirty="0"/>
              <a:t>Duty Free Import Authorisation (DFIA). </a:t>
            </a:r>
          </a:p>
          <a:p>
            <a:pPr marL="0" indent="0" algn="just">
              <a:lnSpc>
                <a:spcPct val="160000"/>
              </a:lnSpc>
              <a:buNone/>
            </a:pPr>
            <a:endParaRPr lang="en-IN" dirty="0"/>
          </a:p>
        </p:txBody>
      </p:sp>
    </p:spTree>
    <p:extLst>
      <p:ext uri="{BB962C8B-B14F-4D97-AF65-F5344CB8AC3E}">
        <p14:creationId xmlns:p14="http://schemas.microsoft.com/office/powerpoint/2010/main" val="2472016524"/>
      </p:ext>
    </p:extLst>
  </p:cSld>
  <p:clrMapOvr>
    <a:overrideClrMapping bg1="lt1" tx1="dk1" bg2="lt2" tx2="dk2" accent1="accent1" accent2="accent2" accent3="accent3" accent4="accent4" accent5="accent5" accent6="accent6" hlink="hlink" folHlink="folHlink"/>
  </p:clrMapOvr>
</p:sld>
</file>

<file path=ppt/slides/slide60.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45058" name="Content Placeholder 2">
            <a:extLst>
              <a:ext uri="{FF2B5EF4-FFF2-40B4-BE49-F238E27FC236}">
                <a16:creationId xmlns:a16="http://schemas.microsoft.com/office/drawing/2014/main" id="{41F689FB-BC70-491A-505E-3897AE52A4FD}"/>
              </a:ext>
            </a:extLst>
          </p:cNvPr>
          <p:cNvSpPr>
            <a:spLocks noGrp="1"/>
          </p:cNvSpPr>
          <p:nvPr>
            <p:ph idx="1"/>
          </p:nvPr>
        </p:nvSpPr>
        <p:spPr>
          <a:xfrm>
            <a:off x="1752600" y="990600"/>
            <a:ext cx="8458200" cy="4572000"/>
          </a:xfrm>
        </p:spPr>
        <p:txBody>
          <a:bodyPr/>
          <a:lstStyle/>
          <a:p>
            <a:pPr marL="0" indent="0">
              <a:buNone/>
            </a:pPr>
            <a:r>
              <a:rPr lang="en-US" altLang="en-US" sz="2400" dirty="0">
                <a:latin typeface="Times New Roman" panose="02020603050405020304" pitchFamily="18" charset="0"/>
                <a:cs typeface="Times New Roman" panose="02020603050405020304" pitchFamily="18" charset="0"/>
              </a:rPr>
              <a:t>(b) However, this exemption from maintenance of average export obligation shall not be allowed for import of fishing trawlers, boats, ships and other similar items. </a:t>
            </a:r>
          </a:p>
          <a:p>
            <a:pPr marL="0" indent="0">
              <a:buNone/>
            </a:pPr>
            <a:endParaRPr lang="en-US" altLang="en-US" sz="2400" dirty="0">
              <a:latin typeface="Times New Roman" panose="02020603050405020304" pitchFamily="18" charset="0"/>
              <a:cs typeface="Times New Roman" panose="02020603050405020304" pitchFamily="18" charset="0"/>
            </a:endParaRPr>
          </a:p>
          <a:p>
            <a:pPr marL="0" indent="0">
              <a:buNone/>
            </a:pPr>
            <a:r>
              <a:rPr lang="en-US" altLang="en-US" sz="2400" dirty="0">
                <a:latin typeface="Times New Roman" panose="02020603050405020304" pitchFamily="18" charset="0"/>
                <a:cs typeface="Times New Roman" panose="02020603050405020304" pitchFamily="18" charset="0"/>
              </a:rPr>
              <a:t>(c) Goods, excepting tools imported under EPCG scheme by sectors specified in sub-paragraph (a) above, shall not be allowed to be transferred for a period of five years from date of imports even in cases where export obligation has been fulfilled.</a:t>
            </a:r>
            <a:endParaRPr lang="en-IN" altLang="en-US" sz="2400" dirty="0">
              <a:latin typeface="Times New Roman" panose="02020603050405020304" pitchFamily="18" charset="0"/>
              <a:cs typeface="Times New Roman" panose="02020603050405020304" pitchFamily="18" charset="0"/>
            </a:endParaRPr>
          </a:p>
        </p:txBody>
      </p:sp>
    </p:spTree>
  </p:cSld>
  <p:clrMapOvr>
    <a:overrideClrMapping bg1="lt1" tx1="dk1" bg2="lt2" tx2="dk2" accent1="accent1" accent2="accent2" accent3="accent3" accent4="accent4" accent5="accent5" accent6="accent6" hlink="hlink" folHlink="folHlink"/>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5F8985-CBED-4AA7-762E-414924075659}"/>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D689A18E-3B1F-7FAB-6D60-CA8F8B47AD4D}"/>
              </a:ext>
            </a:extLst>
          </p:cNvPr>
          <p:cNvSpPr>
            <a:spLocks noGrp="1"/>
          </p:cNvSpPr>
          <p:nvPr>
            <p:ph idx="1"/>
          </p:nvPr>
        </p:nvSpPr>
        <p:spPr/>
        <p:txBody>
          <a:bodyPr/>
          <a:lstStyle/>
          <a:p>
            <a:pPr algn="just" fontAlgn="base"/>
            <a:r>
              <a:rPr lang="en-US" sz="1800" b="1" i="0" dirty="0">
                <a:solidFill>
                  <a:srgbClr val="000000"/>
                </a:solidFill>
                <a:effectLst/>
                <a:latin typeface="inherit"/>
              </a:rPr>
              <a:t>What is Export Obligation under EPCG Scheme?</a:t>
            </a:r>
            <a:endParaRPr lang="en-US" b="0" i="0" dirty="0">
              <a:effectLst/>
              <a:latin typeface="Montserrat" panose="00000500000000000000" pitchFamily="2" charset="0"/>
            </a:endParaRPr>
          </a:p>
          <a:p>
            <a:pPr algn="just" fontAlgn="base"/>
            <a:r>
              <a:rPr lang="en-US" sz="1800" b="0" i="0" dirty="0">
                <a:solidFill>
                  <a:srgbClr val="000000"/>
                </a:solidFill>
                <a:effectLst/>
                <a:latin typeface="georgia" panose="02040502050405020303" pitchFamily="18" charset="0"/>
              </a:rPr>
              <a:t>EPCG scheme, as you all may know, allows duty-free import of capital goods/machinery for the production of high-quality export goods. </a:t>
            </a:r>
            <a:r>
              <a:rPr lang="en-US" sz="1800" dirty="0">
                <a:solidFill>
                  <a:srgbClr val="000000"/>
                </a:solidFill>
                <a:latin typeface="georgia" panose="02040502050405020303" pitchFamily="18" charset="0"/>
              </a:rPr>
              <a:t>EPCG scheme</a:t>
            </a:r>
            <a:r>
              <a:rPr lang="en-US" sz="1800" b="0" i="0" dirty="0">
                <a:solidFill>
                  <a:srgbClr val="000000"/>
                </a:solidFill>
                <a:effectLst/>
                <a:latin typeface="georgia" panose="02040502050405020303" pitchFamily="18" charset="0"/>
              </a:rPr>
              <a:t> is introduced by the Government with a single aim to increase exports from India.</a:t>
            </a:r>
            <a:endParaRPr lang="en-US" b="0" i="0" dirty="0">
              <a:solidFill>
                <a:srgbClr val="2C2C2C"/>
              </a:solidFill>
              <a:effectLst/>
              <a:latin typeface="Montserrat" panose="00000500000000000000" pitchFamily="2" charset="0"/>
            </a:endParaRPr>
          </a:p>
          <a:p>
            <a:pPr algn="just" fontAlgn="base"/>
            <a:r>
              <a:rPr lang="en-US" sz="1800" b="0" i="0" dirty="0">
                <a:solidFill>
                  <a:srgbClr val="000000"/>
                </a:solidFill>
                <a:effectLst/>
                <a:latin typeface="georgia" panose="02040502050405020303" pitchFamily="18" charset="0"/>
              </a:rPr>
              <a:t>Therefore, by giving this concession of zero duty import, GOI is assigning a task/job to you. And your task is to increase export sales of your company after the installation of the said new machinery in comparison to earlier sales. This task/job assigned to you by the GOI is known as an export obligation. The export obligation under the EPCG scheme is compulsory and does not come with a choice. DGFT has the right to take action against any exporter who does not fulfil the export obligation.</a:t>
            </a:r>
            <a:endParaRPr lang="en-US" b="0" i="0" dirty="0">
              <a:solidFill>
                <a:srgbClr val="2C2C2C"/>
              </a:solidFill>
              <a:effectLst/>
              <a:latin typeface="Montserrat" panose="00000500000000000000" pitchFamily="2" charset="0"/>
            </a:endParaRPr>
          </a:p>
          <a:p>
            <a:endParaRPr lang="en-IN" dirty="0"/>
          </a:p>
        </p:txBody>
      </p:sp>
    </p:spTree>
    <p:extLst>
      <p:ext uri="{BB962C8B-B14F-4D97-AF65-F5344CB8AC3E}">
        <p14:creationId xmlns:p14="http://schemas.microsoft.com/office/powerpoint/2010/main" val="250276711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38019E-88AE-A2AA-EDDC-B986758B1B25}"/>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E84F0628-CEB1-15EB-03AB-8E39CAF250E4}"/>
              </a:ext>
            </a:extLst>
          </p:cNvPr>
          <p:cNvSpPr>
            <a:spLocks noGrp="1"/>
          </p:cNvSpPr>
          <p:nvPr>
            <p:ph idx="1"/>
          </p:nvPr>
        </p:nvSpPr>
        <p:spPr/>
        <p:txBody>
          <a:bodyPr/>
          <a:lstStyle/>
          <a:p>
            <a:pPr algn="just" fontAlgn="base"/>
            <a:r>
              <a:rPr lang="en-US" sz="1800" b="1" i="0" dirty="0">
                <a:solidFill>
                  <a:srgbClr val="000000"/>
                </a:solidFill>
                <a:effectLst/>
                <a:latin typeface="inherit"/>
              </a:rPr>
              <a:t>EPCG Export Obligation</a:t>
            </a:r>
            <a:endParaRPr lang="en-US" b="0" i="0" dirty="0">
              <a:effectLst/>
              <a:latin typeface="Montserrat" panose="00000500000000000000" pitchFamily="2" charset="0"/>
            </a:endParaRPr>
          </a:p>
          <a:p>
            <a:pPr algn="just" fontAlgn="base">
              <a:buFont typeface="Arial" panose="020B0604020202020204" pitchFamily="34" charset="0"/>
              <a:buChar char="•"/>
            </a:pPr>
            <a:r>
              <a:rPr lang="en-US" sz="1800" b="0" i="0" dirty="0">
                <a:solidFill>
                  <a:srgbClr val="000000"/>
                </a:solidFill>
                <a:effectLst/>
                <a:latin typeface="georgia" panose="02040502050405020303" pitchFamily="18" charset="0"/>
              </a:rPr>
              <a:t>In the EPCG Scheme, the Export Obligation period is of 6 years.</a:t>
            </a:r>
            <a:endParaRPr lang="en-US" b="0" i="0" dirty="0">
              <a:solidFill>
                <a:srgbClr val="2C2C2C"/>
              </a:solidFill>
              <a:effectLst/>
              <a:latin typeface="inherit"/>
            </a:endParaRPr>
          </a:p>
          <a:p>
            <a:pPr algn="just" fontAlgn="base">
              <a:buFont typeface="Arial" panose="020B0604020202020204" pitchFamily="34" charset="0"/>
              <a:buChar char="•"/>
            </a:pPr>
            <a:r>
              <a:rPr lang="en-US" sz="1800" b="1" i="0" dirty="0">
                <a:solidFill>
                  <a:srgbClr val="000000"/>
                </a:solidFill>
                <a:effectLst/>
                <a:latin typeface="inherit"/>
              </a:rPr>
              <a:t>Export Obligation is </a:t>
            </a:r>
            <a:r>
              <a:rPr lang="en-US" sz="1800" b="1" i="0" dirty="0" err="1">
                <a:solidFill>
                  <a:srgbClr val="000000"/>
                </a:solidFill>
                <a:effectLst/>
                <a:latin typeface="inherit"/>
              </a:rPr>
              <a:t>fulfiled</a:t>
            </a:r>
            <a:r>
              <a:rPr lang="en-US" sz="1800" b="1" i="0" dirty="0">
                <a:solidFill>
                  <a:srgbClr val="000000"/>
                </a:solidFill>
                <a:effectLst/>
                <a:latin typeface="inherit"/>
              </a:rPr>
              <a:t> by the authorisation holder only by exporting goods, which are manufactured using the said machinery</a:t>
            </a:r>
            <a:r>
              <a:rPr lang="en-US" sz="1800" b="0" i="0" dirty="0">
                <a:solidFill>
                  <a:srgbClr val="000000"/>
                </a:solidFill>
                <a:effectLst/>
                <a:latin typeface="georgia" panose="02040502050405020303" pitchFamily="18" charset="0"/>
              </a:rPr>
              <a:t>. Export obligation cannot be </a:t>
            </a:r>
            <a:r>
              <a:rPr lang="en-US" sz="1800" b="0" i="0" dirty="0" err="1">
                <a:solidFill>
                  <a:srgbClr val="000000"/>
                </a:solidFill>
                <a:effectLst/>
                <a:latin typeface="georgia" panose="02040502050405020303" pitchFamily="18" charset="0"/>
              </a:rPr>
              <a:t>fulfiled</a:t>
            </a:r>
            <a:r>
              <a:rPr lang="en-US" sz="1800" b="0" i="0" dirty="0">
                <a:solidFill>
                  <a:srgbClr val="000000"/>
                </a:solidFill>
                <a:effectLst/>
                <a:latin typeface="georgia" panose="02040502050405020303" pitchFamily="18" charset="0"/>
              </a:rPr>
              <a:t> by the export of alternate products not mentioned on the EPCG License.</a:t>
            </a:r>
            <a:endParaRPr lang="en-US" b="0" i="0" dirty="0">
              <a:solidFill>
                <a:srgbClr val="2C2C2C"/>
              </a:solidFill>
              <a:effectLst/>
              <a:latin typeface="inherit"/>
            </a:endParaRPr>
          </a:p>
          <a:p>
            <a:pPr algn="just" fontAlgn="base">
              <a:buFont typeface="Arial" panose="020B0604020202020204" pitchFamily="34" charset="0"/>
              <a:buChar char="•"/>
            </a:pPr>
            <a:r>
              <a:rPr lang="en-US" sz="1800" b="0" i="0" dirty="0">
                <a:solidFill>
                  <a:srgbClr val="000000"/>
                </a:solidFill>
                <a:effectLst/>
                <a:latin typeface="georgia" panose="02040502050405020303" pitchFamily="18" charset="0"/>
              </a:rPr>
              <a:t>Export obligation can be completed either by direct export, third party export or deemed export.</a:t>
            </a:r>
            <a:endParaRPr lang="en-US" b="0" i="0" dirty="0">
              <a:solidFill>
                <a:srgbClr val="2C2C2C"/>
              </a:solidFill>
              <a:effectLst/>
              <a:latin typeface="inherit"/>
            </a:endParaRPr>
          </a:p>
          <a:p>
            <a:pPr algn="just" fontAlgn="base">
              <a:buFont typeface="Arial" panose="020B0604020202020204" pitchFamily="34" charset="0"/>
              <a:buChar char="•"/>
            </a:pPr>
            <a:r>
              <a:rPr lang="en-US" sz="1800" b="0" i="0" dirty="0">
                <a:solidFill>
                  <a:srgbClr val="000000"/>
                </a:solidFill>
                <a:effectLst/>
                <a:latin typeface="georgia" panose="02040502050405020303" pitchFamily="18" charset="0"/>
              </a:rPr>
              <a:t>The EPCG Authorisation holder should submit a report on the fulfilment of Export Obligation by 30th April of every year in hard copy to DGFT RA.</a:t>
            </a:r>
            <a:endParaRPr lang="en-US" b="0" i="0" dirty="0">
              <a:solidFill>
                <a:srgbClr val="2C2C2C"/>
              </a:solidFill>
              <a:effectLst/>
              <a:latin typeface="inherit"/>
            </a:endParaRPr>
          </a:p>
          <a:p>
            <a:pPr algn="just" fontAlgn="base">
              <a:buFont typeface="Arial" panose="020B0604020202020204" pitchFamily="34" charset="0"/>
              <a:buChar char="•"/>
            </a:pPr>
            <a:r>
              <a:rPr lang="en-US" sz="1800" b="0" i="0" dirty="0">
                <a:solidFill>
                  <a:srgbClr val="000000"/>
                </a:solidFill>
                <a:effectLst/>
                <a:latin typeface="georgia" panose="02040502050405020303" pitchFamily="18" charset="0"/>
              </a:rPr>
              <a:t>Shipping Bills containing details of Advance Authorisation, DFIA, MEIS, or any other reward scheme can be counted in Export Obligation fulfilment only if EPCG License details are mentioned in it.</a:t>
            </a:r>
            <a:endParaRPr lang="en-US" b="0" i="0" dirty="0">
              <a:solidFill>
                <a:srgbClr val="2C2C2C"/>
              </a:solidFill>
              <a:effectLst/>
              <a:latin typeface="inherit"/>
            </a:endParaRPr>
          </a:p>
          <a:p>
            <a:endParaRPr lang="en-IN" dirty="0"/>
          </a:p>
        </p:txBody>
      </p:sp>
    </p:spTree>
    <p:extLst>
      <p:ext uri="{BB962C8B-B14F-4D97-AF65-F5344CB8AC3E}">
        <p14:creationId xmlns:p14="http://schemas.microsoft.com/office/powerpoint/2010/main" val="131609133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65401A-EE4F-B91F-FB3C-5C30C1B17A03}"/>
              </a:ext>
            </a:extLst>
          </p:cNvPr>
          <p:cNvSpPr>
            <a:spLocks noGrp="1"/>
          </p:cNvSpPr>
          <p:nvPr>
            <p:ph type="title"/>
          </p:nvPr>
        </p:nvSpPr>
        <p:spPr/>
        <p:txBody>
          <a:bodyPr>
            <a:normAutofit/>
          </a:bodyPr>
          <a:lstStyle/>
          <a:p>
            <a:r>
              <a:rPr lang="en-US" sz="2000" b="1" i="0" dirty="0">
                <a:solidFill>
                  <a:srgbClr val="000000"/>
                </a:solidFill>
                <a:effectLst/>
                <a:latin typeface="georgia" panose="02040502050405020303" pitchFamily="18" charset="0"/>
              </a:rPr>
              <a:t>Export Obligation imposed in the EPCG Scheme is of two types-</a:t>
            </a:r>
            <a:br>
              <a:rPr lang="en-US" sz="2000" b="1" i="0" dirty="0">
                <a:solidFill>
                  <a:srgbClr val="2C2C2C"/>
                </a:solidFill>
                <a:effectLst/>
                <a:latin typeface="inherit"/>
              </a:rPr>
            </a:br>
            <a:endParaRPr lang="en-IN" sz="2000" b="1" dirty="0"/>
          </a:p>
        </p:txBody>
      </p:sp>
      <p:pic>
        <p:nvPicPr>
          <p:cNvPr id="4098" name="Picture 2" descr="Export Obligation under EPCG Scheme">
            <a:extLst>
              <a:ext uri="{FF2B5EF4-FFF2-40B4-BE49-F238E27FC236}">
                <a16:creationId xmlns:a16="http://schemas.microsoft.com/office/drawing/2014/main" id="{6851E879-A592-8B09-B4BE-E04489D6C660}"/>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434517" y="2021746"/>
            <a:ext cx="9580227" cy="39763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6482052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C65486-9CC4-1522-6B8C-F764681D9C05}"/>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003A7506-555C-5EBD-A8DB-BDAF3F1C821D}"/>
              </a:ext>
            </a:extLst>
          </p:cNvPr>
          <p:cNvSpPr>
            <a:spLocks noGrp="1"/>
          </p:cNvSpPr>
          <p:nvPr>
            <p:ph idx="1"/>
          </p:nvPr>
        </p:nvSpPr>
        <p:spPr/>
        <p:txBody>
          <a:bodyPr/>
          <a:lstStyle/>
          <a:p>
            <a:pPr algn="l" fontAlgn="base"/>
            <a:r>
              <a:rPr lang="en-US" sz="1800" b="1" i="0" dirty="0">
                <a:solidFill>
                  <a:srgbClr val="000000"/>
                </a:solidFill>
                <a:effectLst/>
                <a:latin typeface="inherit"/>
              </a:rPr>
              <a:t>Specific Export Obligation (SEO)</a:t>
            </a:r>
            <a:endParaRPr lang="en-US" b="0" i="0" dirty="0">
              <a:effectLst/>
              <a:latin typeface="Montserrat" panose="00000500000000000000" pitchFamily="2" charset="0"/>
            </a:endParaRPr>
          </a:p>
          <a:p>
            <a:pPr algn="l" fontAlgn="base">
              <a:buFont typeface="Arial" panose="020B0604020202020204" pitchFamily="34" charset="0"/>
              <a:buChar char="•"/>
            </a:pPr>
            <a:r>
              <a:rPr lang="en-US" sz="1800" b="0" i="0" dirty="0">
                <a:solidFill>
                  <a:srgbClr val="000000"/>
                </a:solidFill>
                <a:effectLst/>
                <a:latin typeface="georgia" panose="02040502050405020303" pitchFamily="18" charset="0"/>
              </a:rPr>
              <a:t>Under Specific export obligation, an exporter has to export goods equal to 6 times of the actual duty saved amount within 6 years starting from the EPCG license issue date.</a:t>
            </a:r>
            <a:endParaRPr lang="en-US" b="0" i="0" dirty="0">
              <a:solidFill>
                <a:srgbClr val="2C2C2C"/>
              </a:solidFill>
              <a:effectLst/>
              <a:latin typeface="inherit"/>
            </a:endParaRPr>
          </a:p>
          <a:p>
            <a:pPr algn="l" fontAlgn="base">
              <a:buFont typeface="Arial" panose="020B0604020202020204" pitchFamily="34" charset="0"/>
              <a:buChar char="•"/>
            </a:pPr>
            <a:r>
              <a:rPr lang="en-US" sz="1800" b="0" i="0" dirty="0">
                <a:solidFill>
                  <a:srgbClr val="000000"/>
                </a:solidFill>
                <a:effectLst/>
                <a:latin typeface="inherit"/>
              </a:rPr>
              <a:t>In SEO, the Export Obligation should be completed block-wise:-</a:t>
            </a:r>
            <a:endParaRPr lang="en-US" b="0" i="0" dirty="0">
              <a:solidFill>
                <a:srgbClr val="2C2C2C"/>
              </a:solidFill>
              <a:effectLst/>
              <a:latin typeface="inherit"/>
            </a:endParaRPr>
          </a:p>
          <a:p>
            <a:pPr algn="l" fontAlgn="base">
              <a:buFont typeface="Arial" panose="020B0604020202020204" pitchFamily="34" charset="0"/>
              <a:buChar char="•"/>
            </a:pPr>
            <a:r>
              <a:rPr lang="en-US" sz="1800" b="1" i="0" dirty="0">
                <a:solidFill>
                  <a:srgbClr val="000000"/>
                </a:solidFill>
                <a:effectLst/>
                <a:latin typeface="inherit"/>
              </a:rPr>
              <a:t>1st Block:</a:t>
            </a:r>
            <a:r>
              <a:rPr lang="en-US" sz="1800" b="0" i="0" dirty="0">
                <a:solidFill>
                  <a:srgbClr val="000000"/>
                </a:solidFill>
                <a:effectLst/>
                <a:latin typeface="georgia" panose="02040502050405020303" pitchFamily="18" charset="0"/>
              </a:rPr>
              <a:t> The first four years from the issue of the license is said as 1st block and in this block, the exporter has to complete a minimum 50% of the Export Obligation.</a:t>
            </a:r>
            <a:endParaRPr lang="en-US" b="0" i="0" dirty="0">
              <a:solidFill>
                <a:srgbClr val="2C2C2C"/>
              </a:solidFill>
              <a:effectLst/>
              <a:latin typeface="inherit"/>
            </a:endParaRPr>
          </a:p>
          <a:p>
            <a:pPr algn="l" fontAlgn="base">
              <a:buFont typeface="Arial" panose="020B0604020202020204" pitchFamily="34" charset="0"/>
              <a:buChar char="•"/>
            </a:pPr>
            <a:r>
              <a:rPr lang="en-US" sz="1800" b="1" i="0" dirty="0">
                <a:solidFill>
                  <a:srgbClr val="000000"/>
                </a:solidFill>
                <a:effectLst/>
                <a:latin typeface="inherit"/>
              </a:rPr>
              <a:t>2nd Block:</a:t>
            </a:r>
            <a:r>
              <a:rPr lang="en-US" sz="1800" b="0" i="0" dirty="0">
                <a:solidFill>
                  <a:srgbClr val="000000"/>
                </a:solidFill>
                <a:effectLst/>
                <a:latin typeface="georgia" panose="02040502050405020303" pitchFamily="18" charset="0"/>
              </a:rPr>
              <a:t> The last two year i.e. 5th and 6th year from the issue of the license are said as 2nd block and in this block, the exporter has to complete the remaining Export Obligation.</a:t>
            </a:r>
            <a:endParaRPr lang="en-US" b="0" i="0" dirty="0">
              <a:solidFill>
                <a:srgbClr val="2C2C2C"/>
              </a:solidFill>
              <a:effectLst/>
              <a:latin typeface="inherit"/>
            </a:endParaRPr>
          </a:p>
          <a:p>
            <a:pPr algn="just" fontAlgn="base"/>
            <a:r>
              <a:rPr lang="en-US" sz="1800" b="0" i="0" dirty="0">
                <a:solidFill>
                  <a:srgbClr val="000000"/>
                </a:solidFill>
                <a:effectLst/>
                <a:latin typeface="georgia" panose="02040502050405020303" pitchFamily="18" charset="0"/>
              </a:rPr>
              <a:t>If the Authorisation holder fails to fulfil the 1st block, he can extend by paying 2% of composition fees on the duty saved value proportionate to the unfulfilled portion of the Export Obligation.</a:t>
            </a:r>
            <a:endParaRPr lang="en-US" b="0" i="0" dirty="0">
              <a:solidFill>
                <a:srgbClr val="2C2C2C"/>
              </a:solidFill>
              <a:effectLst/>
              <a:latin typeface="Montserrat" panose="00000500000000000000" pitchFamily="2" charset="0"/>
            </a:endParaRPr>
          </a:p>
          <a:p>
            <a:endParaRPr lang="en-IN" dirty="0"/>
          </a:p>
        </p:txBody>
      </p:sp>
    </p:spTree>
    <p:extLst>
      <p:ext uri="{BB962C8B-B14F-4D97-AF65-F5344CB8AC3E}">
        <p14:creationId xmlns:p14="http://schemas.microsoft.com/office/powerpoint/2010/main" val="336759193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9DEDE2-4ABE-3224-3E74-F93BB5FB48B9}"/>
              </a:ext>
            </a:extLst>
          </p:cNvPr>
          <p:cNvSpPr>
            <a:spLocks noGrp="1"/>
          </p:cNvSpPr>
          <p:nvPr>
            <p:ph type="title"/>
          </p:nvPr>
        </p:nvSpPr>
        <p:spPr/>
        <p:txBody>
          <a:bodyPr/>
          <a:lstStyle/>
          <a:p>
            <a:endParaRPr lang="en-IN" dirty="0"/>
          </a:p>
        </p:txBody>
      </p:sp>
      <p:sp>
        <p:nvSpPr>
          <p:cNvPr id="3" name="Content Placeholder 2">
            <a:extLst>
              <a:ext uri="{FF2B5EF4-FFF2-40B4-BE49-F238E27FC236}">
                <a16:creationId xmlns:a16="http://schemas.microsoft.com/office/drawing/2014/main" id="{3532AD9D-9040-7202-06F2-DE22C0102A1D}"/>
              </a:ext>
            </a:extLst>
          </p:cNvPr>
          <p:cNvSpPr>
            <a:spLocks noGrp="1"/>
          </p:cNvSpPr>
          <p:nvPr>
            <p:ph idx="1"/>
          </p:nvPr>
        </p:nvSpPr>
        <p:spPr/>
        <p:txBody>
          <a:bodyPr/>
          <a:lstStyle/>
          <a:p>
            <a:pPr algn="just" fontAlgn="base"/>
            <a:r>
              <a:rPr lang="en-US" sz="1800" b="1" i="0" dirty="0">
                <a:solidFill>
                  <a:srgbClr val="000000"/>
                </a:solidFill>
                <a:effectLst/>
                <a:latin typeface="inherit"/>
              </a:rPr>
              <a:t>Average Export Obligation (AEO)</a:t>
            </a:r>
            <a:endParaRPr lang="en-US" b="0" i="0" dirty="0">
              <a:effectLst/>
              <a:latin typeface="Montserrat" panose="00000500000000000000" pitchFamily="2" charset="0"/>
            </a:endParaRPr>
          </a:p>
          <a:p>
            <a:pPr algn="just" fontAlgn="base">
              <a:buFont typeface="Arial" panose="020B0604020202020204" pitchFamily="34" charset="0"/>
              <a:buChar char="•"/>
            </a:pPr>
            <a:r>
              <a:rPr lang="en-US" sz="1800" b="0" i="0" dirty="0">
                <a:solidFill>
                  <a:srgbClr val="000000"/>
                </a:solidFill>
                <a:effectLst/>
                <a:latin typeface="georgia" panose="02040502050405020303" pitchFamily="18" charset="0"/>
              </a:rPr>
              <a:t>In AEO, the average turnover of same &amp; similar products maintained in the preceding three financial years before the license issued should be maintained in each financial year until we fulfill the Specific Export Obligation (SEO).</a:t>
            </a:r>
            <a:endParaRPr lang="en-US" b="0" i="0" dirty="0">
              <a:solidFill>
                <a:srgbClr val="2C2C2C"/>
              </a:solidFill>
              <a:effectLst/>
              <a:latin typeface="inherit"/>
            </a:endParaRPr>
          </a:p>
          <a:p>
            <a:pPr algn="just" fontAlgn="base">
              <a:buFont typeface="Arial" panose="020B0604020202020204" pitchFamily="34" charset="0"/>
              <a:buChar char="•"/>
            </a:pPr>
            <a:r>
              <a:rPr lang="en-US" sz="1800" b="0" i="0" dirty="0">
                <a:solidFill>
                  <a:srgbClr val="000000"/>
                </a:solidFill>
                <a:effectLst/>
                <a:latin typeface="georgia" panose="02040502050405020303" pitchFamily="18" charset="0"/>
              </a:rPr>
              <a:t>In this obligation, the DGFT wants you to maintain the export performance you already achieved in previous financial years.</a:t>
            </a:r>
            <a:endParaRPr lang="en-US" b="0" i="0" dirty="0">
              <a:solidFill>
                <a:srgbClr val="2C2C2C"/>
              </a:solidFill>
              <a:effectLst/>
              <a:latin typeface="inherit"/>
            </a:endParaRPr>
          </a:p>
          <a:p>
            <a:pPr algn="just" fontAlgn="base"/>
            <a:r>
              <a:rPr lang="en-US" sz="1800" b="1" dirty="0">
                <a:solidFill>
                  <a:srgbClr val="000000"/>
                </a:solidFill>
                <a:latin typeface="inherit"/>
              </a:rPr>
              <a:t>T</a:t>
            </a:r>
            <a:r>
              <a:rPr lang="en-US" sz="1800" b="1" i="0" dirty="0">
                <a:solidFill>
                  <a:srgbClr val="000000"/>
                </a:solidFill>
                <a:effectLst/>
                <a:latin typeface="inherit"/>
              </a:rPr>
              <a:t>he EPCG scheme is introduced with the objective to increase exports, therefore AEO makes sure the average is maintained and SEO makes sure that there is an increase in exports.</a:t>
            </a:r>
            <a:endParaRPr lang="en-US" b="0" i="0" dirty="0">
              <a:solidFill>
                <a:srgbClr val="2C2C2C"/>
              </a:solidFill>
              <a:effectLst/>
              <a:latin typeface="Montserrat" panose="00000500000000000000" pitchFamily="2" charset="0"/>
            </a:endParaRPr>
          </a:p>
          <a:p>
            <a:endParaRPr lang="en-IN" dirty="0"/>
          </a:p>
        </p:txBody>
      </p:sp>
    </p:spTree>
    <p:extLst>
      <p:ext uri="{BB962C8B-B14F-4D97-AF65-F5344CB8AC3E}">
        <p14:creationId xmlns:p14="http://schemas.microsoft.com/office/powerpoint/2010/main" val="344042422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D4791F-C4A3-7787-6A90-FD4B3F28CCE1}"/>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2143C89E-8671-913D-D3CD-C8BD1FC5131D}"/>
              </a:ext>
            </a:extLst>
          </p:cNvPr>
          <p:cNvSpPr>
            <a:spLocks noGrp="1"/>
          </p:cNvSpPr>
          <p:nvPr>
            <p:ph idx="1"/>
          </p:nvPr>
        </p:nvSpPr>
        <p:spPr/>
        <p:txBody>
          <a:bodyPr/>
          <a:lstStyle/>
          <a:p>
            <a:pPr algn="just" fontAlgn="base"/>
            <a:r>
              <a:rPr lang="en-US" sz="1800" b="1" i="0" dirty="0">
                <a:solidFill>
                  <a:srgbClr val="000000"/>
                </a:solidFill>
                <a:effectLst/>
                <a:latin typeface="inherit"/>
              </a:rPr>
              <a:t>EPCG Export Obligation Calculation</a:t>
            </a:r>
            <a:endParaRPr lang="en-US" b="0" i="0" dirty="0">
              <a:effectLst/>
              <a:latin typeface="Montserrat" panose="00000500000000000000" pitchFamily="2" charset="0"/>
            </a:endParaRPr>
          </a:p>
          <a:p>
            <a:pPr algn="just" fontAlgn="base"/>
            <a:r>
              <a:rPr lang="en-US" sz="1800" b="1" i="0" dirty="0">
                <a:solidFill>
                  <a:srgbClr val="000000"/>
                </a:solidFill>
                <a:effectLst/>
                <a:latin typeface="inherit"/>
              </a:rPr>
              <a:t>Let us understand the calculation of export obligation under the EPCG scheme with the help of an example:</a:t>
            </a:r>
            <a:endParaRPr lang="en-US" b="0" i="0" dirty="0">
              <a:solidFill>
                <a:srgbClr val="2C2C2C"/>
              </a:solidFill>
              <a:effectLst/>
              <a:latin typeface="Montserrat" panose="00000500000000000000" pitchFamily="2" charset="0"/>
            </a:endParaRPr>
          </a:p>
          <a:p>
            <a:pPr algn="just" fontAlgn="base"/>
            <a:r>
              <a:rPr lang="en-US" sz="1800" b="0" i="0" dirty="0">
                <a:solidFill>
                  <a:srgbClr val="000000"/>
                </a:solidFill>
                <a:effectLst/>
                <a:latin typeface="georgia" panose="02040502050405020303" pitchFamily="18" charset="0"/>
              </a:rPr>
              <a:t>Let’s say</a:t>
            </a:r>
            <a:r>
              <a:rPr lang="en-US" sz="1800" b="1" i="0" dirty="0">
                <a:solidFill>
                  <a:srgbClr val="000000"/>
                </a:solidFill>
                <a:effectLst/>
                <a:latin typeface="inherit"/>
              </a:rPr>
              <a:t> </a:t>
            </a:r>
            <a:r>
              <a:rPr lang="en-US" sz="1800" b="0" i="0" dirty="0">
                <a:solidFill>
                  <a:srgbClr val="000000"/>
                </a:solidFill>
                <a:effectLst/>
                <a:latin typeface="georgia" panose="02040502050405020303" pitchFamily="18" charset="0"/>
              </a:rPr>
              <a:t>Company ABC Pvt. Ltd.</a:t>
            </a:r>
            <a:r>
              <a:rPr lang="en-US" sz="1800" b="1" i="0" dirty="0">
                <a:solidFill>
                  <a:srgbClr val="000000"/>
                </a:solidFill>
                <a:effectLst/>
                <a:latin typeface="inherit"/>
              </a:rPr>
              <a:t> </a:t>
            </a:r>
            <a:r>
              <a:rPr lang="en-US" sz="1800" b="0" i="0" dirty="0">
                <a:solidFill>
                  <a:srgbClr val="000000"/>
                </a:solidFill>
                <a:effectLst/>
                <a:latin typeface="georgia" panose="02040502050405020303" pitchFamily="18" charset="0"/>
              </a:rPr>
              <a:t>Is into exports of “Toothbrushes” and are going to import CNC tufting machine which binds Toothbrush handles with Bristles. They took the EPCG License of CIF value which is approximately 38,000 USD and below is the table for calculating Duty saved value.</a:t>
            </a:r>
            <a:endParaRPr lang="en-US" b="0" i="0" dirty="0">
              <a:solidFill>
                <a:srgbClr val="2C2C2C"/>
              </a:solidFill>
              <a:effectLst/>
              <a:latin typeface="Montserrat" panose="00000500000000000000" pitchFamily="2" charset="0"/>
            </a:endParaRPr>
          </a:p>
          <a:p>
            <a:endParaRPr lang="en-IN" dirty="0"/>
          </a:p>
        </p:txBody>
      </p:sp>
    </p:spTree>
    <p:extLst>
      <p:ext uri="{BB962C8B-B14F-4D97-AF65-F5344CB8AC3E}">
        <p14:creationId xmlns:p14="http://schemas.microsoft.com/office/powerpoint/2010/main" val="225649940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C698C8-B16E-B063-4F73-6127BEF62932}"/>
              </a:ext>
            </a:extLst>
          </p:cNvPr>
          <p:cNvSpPr>
            <a:spLocks noGrp="1"/>
          </p:cNvSpPr>
          <p:nvPr>
            <p:ph type="title"/>
          </p:nvPr>
        </p:nvSpPr>
        <p:spPr/>
        <p:txBody>
          <a:bodyPr/>
          <a:lstStyle/>
          <a:p>
            <a:endParaRPr lang="en-IN"/>
          </a:p>
        </p:txBody>
      </p:sp>
      <p:pic>
        <p:nvPicPr>
          <p:cNvPr id="5" name="Content Placeholder 4">
            <a:extLst>
              <a:ext uri="{FF2B5EF4-FFF2-40B4-BE49-F238E27FC236}">
                <a16:creationId xmlns:a16="http://schemas.microsoft.com/office/drawing/2014/main" id="{EF1F4D62-2A5C-6BE2-BBB9-25A9C943BD59}"/>
              </a:ext>
            </a:extLst>
          </p:cNvPr>
          <p:cNvPicPr>
            <a:picLocks noGrp="1" noChangeAspect="1"/>
          </p:cNvPicPr>
          <p:nvPr>
            <p:ph idx="1"/>
          </p:nvPr>
        </p:nvPicPr>
        <p:blipFill>
          <a:blip r:embed="rId2"/>
          <a:stretch>
            <a:fillRect/>
          </a:stretch>
        </p:blipFill>
        <p:spPr>
          <a:xfrm>
            <a:off x="671119" y="2600586"/>
            <a:ext cx="10712742" cy="3380763"/>
          </a:xfrm>
        </p:spPr>
      </p:pic>
    </p:spTree>
    <p:extLst>
      <p:ext uri="{BB962C8B-B14F-4D97-AF65-F5344CB8AC3E}">
        <p14:creationId xmlns:p14="http://schemas.microsoft.com/office/powerpoint/2010/main" val="350570543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F44FFE-EDFC-16DE-9396-3C7C7D749E90}"/>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112332FC-A538-DF56-9E88-FF03F3A46580}"/>
              </a:ext>
            </a:extLst>
          </p:cNvPr>
          <p:cNvSpPr>
            <a:spLocks noGrp="1"/>
          </p:cNvSpPr>
          <p:nvPr>
            <p:ph idx="1"/>
          </p:nvPr>
        </p:nvSpPr>
        <p:spPr/>
        <p:txBody>
          <a:bodyPr/>
          <a:lstStyle/>
          <a:p>
            <a:pPr algn="just" fontAlgn="base">
              <a:buFont typeface="Arial" panose="020B0604020202020204" pitchFamily="34" charset="0"/>
              <a:buChar char="•"/>
            </a:pPr>
            <a:r>
              <a:rPr lang="en-US" sz="1800" b="0" i="0" dirty="0">
                <a:solidFill>
                  <a:srgbClr val="000000"/>
                </a:solidFill>
                <a:effectLst/>
                <a:latin typeface="georgia" panose="02040502050405020303" pitchFamily="18" charset="0"/>
              </a:rPr>
              <a:t>As per the above, the duty saved value is 8,26,560 INR i.e. the duty that they saved while importing the capital goods.</a:t>
            </a:r>
            <a:endParaRPr lang="en-US" b="0" i="0" dirty="0">
              <a:solidFill>
                <a:srgbClr val="2C2C2C"/>
              </a:solidFill>
              <a:effectLst/>
              <a:latin typeface="inherit"/>
            </a:endParaRPr>
          </a:p>
          <a:p>
            <a:pPr algn="just" fontAlgn="base">
              <a:buFont typeface="Arial" panose="020B0604020202020204" pitchFamily="34" charset="0"/>
              <a:buChar char="•"/>
            </a:pPr>
            <a:r>
              <a:rPr lang="en-US" sz="1800" b="0" i="0" dirty="0">
                <a:solidFill>
                  <a:srgbClr val="000000"/>
                </a:solidFill>
                <a:effectLst/>
                <a:latin typeface="inherit"/>
              </a:rPr>
              <a:t>The specific export obligation is calculated as 6 times of duty saved value i.e. 8,26,560 *6 =49,59,360 INR to be completed in 6 years.</a:t>
            </a:r>
            <a:endParaRPr lang="en-US" b="0" i="0" dirty="0">
              <a:solidFill>
                <a:srgbClr val="2C2C2C"/>
              </a:solidFill>
              <a:effectLst/>
              <a:latin typeface="inherit"/>
            </a:endParaRPr>
          </a:p>
          <a:p>
            <a:pPr algn="just" fontAlgn="base">
              <a:buFont typeface="Arial" panose="020B0604020202020204" pitchFamily="34" charset="0"/>
              <a:buChar char="•"/>
            </a:pPr>
            <a:r>
              <a:rPr lang="en-US" sz="1800" b="0" i="0" dirty="0">
                <a:solidFill>
                  <a:srgbClr val="000000"/>
                </a:solidFill>
                <a:effectLst/>
                <a:latin typeface="georgia" panose="02040502050405020303" pitchFamily="18" charset="0"/>
              </a:rPr>
              <a:t>They applied for the license in F.Y. 2020-21, therefore to calculate the AEO, they have to check export turnover of “Toothbrush” for previous three F.Y. i.e. 2019-20, 2018-19, 2017-18. Suppose average comes out to be 1 Cr.</a:t>
            </a:r>
            <a:endParaRPr lang="en-US" b="0" i="0" dirty="0">
              <a:solidFill>
                <a:srgbClr val="2C2C2C"/>
              </a:solidFill>
              <a:effectLst/>
              <a:latin typeface="inherit"/>
            </a:endParaRPr>
          </a:p>
          <a:p>
            <a:pPr algn="just" fontAlgn="base">
              <a:buFont typeface="Arial" panose="020B0604020202020204" pitchFamily="34" charset="0"/>
              <a:buChar char="•"/>
            </a:pPr>
            <a:r>
              <a:rPr lang="en-US" sz="1800" b="0" i="0" dirty="0">
                <a:solidFill>
                  <a:srgbClr val="000000"/>
                </a:solidFill>
                <a:effectLst/>
                <a:latin typeface="georgia" panose="02040502050405020303" pitchFamily="18" charset="0"/>
              </a:rPr>
              <a:t>So, Total export obligation is - They have to export “Toothbrushes” worth 49,59,360 INR in 6 years and also maintain 1 Cr annual export of toothbrush for all 6 years.</a:t>
            </a:r>
            <a:endParaRPr lang="en-US" b="0" i="0" dirty="0">
              <a:solidFill>
                <a:srgbClr val="2C2C2C"/>
              </a:solidFill>
              <a:effectLst/>
              <a:latin typeface="inherit"/>
            </a:endParaRPr>
          </a:p>
          <a:p>
            <a:endParaRPr lang="en-IN" dirty="0"/>
          </a:p>
        </p:txBody>
      </p:sp>
    </p:spTree>
    <p:extLst>
      <p:ext uri="{BB962C8B-B14F-4D97-AF65-F5344CB8AC3E}">
        <p14:creationId xmlns:p14="http://schemas.microsoft.com/office/powerpoint/2010/main" val="301762041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6D1236-3F63-2B41-5A7D-EBB75E8B6A3D}"/>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8D10D852-FC60-1676-C0CB-F30A11D93D99}"/>
              </a:ext>
            </a:extLst>
          </p:cNvPr>
          <p:cNvSpPr>
            <a:spLocks noGrp="1"/>
          </p:cNvSpPr>
          <p:nvPr>
            <p:ph idx="1"/>
          </p:nvPr>
        </p:nvSpPr>
        <p:spPr/>
        <p:txBody>
          <a:bodyPr>
            <a:normAutofit fontScale="85000" lnSpcReduction="10000"/>
          </a:bodyPr>
          <a:lstStyle/>
          <a:p>
            <a:pPr algn="just" fontAlgn="base"/>
            <a:r>
              <a:rPr lang="en-US" sz="1800" b="1" i="0" dirty="0">
                <a:solidFill>
                  <a:srgbClr val="000000"/>
                </a:solidFill>
                <a:effectLst/>
                <a:latin typeface="inherit"/>
              </a:rPr>
              <a:t>Extension of EPCG Export Obligation</a:t>
            </a:r>
            <a:endParaRPr lang="en-US" b="0" i="0" dirty="0">
              <a:effectLst/>
              <a:latin typeface="Montserrat" panose="00000500000000000000" pitchFamily="2" charset="0"/>
            </a:endParaRPr>
          </a:p>
          <a:p>
            <a:pPr algn="just" fontAlgn="base"/>
            <a:r>
              <a:rPr lang="en-US" sz="1800" b="0" i="0" dirty="0">
                <a:solidFill>
                  <a:srgbClr val="000000"/>
                </a:solidFill>
                <a:effectLst/>
                <a:latin typeface="georgia" panose="02040502050405020303" pitchFamily="18" charset="0"/>
              </a:rPr>
              <a:t>If An Authorisation holder fails to fulfill the Export Obligation in a given period of 6 years, then he/she can extend the Export Obligation period.</a:t>
            </a:r>
            <a:endParaRPr lang="en-US" b="0" i="0" dirty="0">
              <a:solidFill>
                <a:srgbClr val="2C2C2C"/>
              </a:solidFill>
              <a:effectLst/>
              <a:latin typeface="Montserrat" panose="00000500000000000000" pitchFamily="2" charset="0"/>
            </a:endParaRPr>
          </a:p>
          <a:p>
            <a:pPr algn="just" fontAlgn="base">
              <a:buFont typeface="Arial" panose="020B0604020202020204" pitchFamily="34" charset="0"/>
              <a:buChar char="•"/>
            </a:pPr>
            <a:r>
              <a:rPr lang="en-US" sz="1800" b="1" i="0" dirty="0">
                <a:solidFill>
                  <a:srgbClr val="000000"/>
                </a:solidFill>
                <a:effectLst/>
                <a:latin typeface="inherit"/>
              </a:rPr>
              <a:t>Request Period to DGFT:</a:t>
            </a:r>
            <a:endParaRPr lang="en-US" b="0" i="0" dirty="0">
              <a:solidFill>
                <a:srgbClr val="2C2C2C"/>
              </a:solidFill>
              <a:effectLst/>
              <a:latin typeface="inherit"/>
            </a:endParaRPr>
          </a:p>
          <a:p>
            <a:pPr algn="just" fontAlgn="base">
              <a:buFont typeface="Arial" panose="020B0604020202020204" pitchFamily="34" charset="0"/>
              <a:buChar char="•"/>
            </a:pPr>
            <a:r>
              <a:rPr lang="en-US" sz="1800" b="0" i="0" dirty="0">
                <a:solidFill>
                  <a:srgbClr val="000000"/>
                </a:solidFill>
                <a:effectLst/>
                <a:latin typeface="georgia" panose="02040502050405020303" pitchFamily="18" charset="0"/>
              </a:rPr>
              <a:t>The Authorisation Holder can request DGFT RA, before 90 days from the date of the expiry of the actual Export Obligation period. Also, the RA accepts the request for extension up to 180 days with an additional composition fee of Rs. 5,000/-</a:t>
            </a:r>
            <a:endParaRPr lang="en-US" b="0" i="0" dirty="0">
              <a:solidFill>
                <a:srgbClr val="2C2C2C"/>
              </a:solidFill>
              <a:effectLst/>
              <a:latin typeface="inherit"/>
            </a:endParaRPr>
          </a:p>
          <a:p>
            <a:pPr algn="just" fontAlgn="base">
              <a:buFont typeface="Arial" panose="020B0604020202020204" pitchFamily="34" charset="0"/>
              <a:buChar char="•"/>
            </a:pPr>
            <a:r>
              <a:rPr lang="en-US" sz="1800" b="1" i="0" dirty="0">
                <a:solidFill>
                  <a:srgbClr val="000000"/>
                </a:solidFill>
                <a:effectLst/>
                <a:latin typeface="inherit"/>
              </a:rPr>
              <a:t>Regarding Extension:</a:t>
            </a:r>
            <a:endParaRPr lang="en-US" b="0" i="0" dirty="0">
              <a:solidFill>
                <a:srgbClr val="2C2C2C"/>
              </a:solidFill>
              <a:effectLst/>
              <a:latin typeface="inherit"/>
            </a:endParaRPr>
          </a:p>
          <a:p>
            <a:pPr algn="l" fontAlgn="base">
              <a:buFont typeface="Arial" panose="020B0604020202020204" pitchFamily="34" charset="0"/>
              <a:buChar char="•"/>
            </a:pPr>
            <a:r>
              <a:rPr lang="en-US" sz="1800" b="0" i="0" dirty="0">
                <a:solidFill>
                  <a:srgbClr val="000000"/>
                </a:solidFill>
                <a:effectLst/>
                <a:latin typeface="georgia" panose="02040502050405020303" pitchFamily="18" charset="0"/>
              </a:rPr>
              <a:t>The DGFT RA can provide two extensions of one year each and have to pay a composition fee of 5% in the first year and 10% in the Second year respectively of proportionate duty saved value depends on unfulfilled Export Obligation.</a:t>
            </a:r>
            <a:endParaRPr lang="en-US" b="0" i="0" dirty="0">
              <a:solidFill>
                <a:srgbClr val="2C2C2C"/>
              </a:solidFill>
              <a:effectLst/>
              <a:latin typeface="inherit"/>
            </a:endParaRPr>
          </a:p>
          <a:p>
            <a:pPr algn="l" fontAlgn="base">
              <a:buFont typeface="Arial" panose="020B0604020202020204" pitchFamily="34" charset="0"/>
              <a:buChar char="•"/>
            </a:pPr>
            <a:r>
              <a:rPr lang="en-US" sz="1800" b="0" i="0" dirty="0">
                <a:solidFill>
                  <a:srgbClr val="000000"/>
                </a:solidFill>
                <a:effectLst/>
                <a:latin typeface="georgia" panose="02040502050405020303" pitchFamily="18" charset="0"/>
              </a:rPr>
              <a:t>The minimum composition fee will be Rs. 10,000.</a:t>
            </a:r>
            <a:endParaRPr lang="en-US" b="0" i="0" dirty="0">
              <a:solidFill>
                <a:srgbClr val="2C2C2C"/>
              </a:solidFill>
              <a:effectLst/>
              <a:latin typeface="inherit"/>
            </a:endParaRPr>
          </a:p>
          <a:p>
            <a:pPr algn="just" fontAlgn="base">
              <a:buFont typeface="Arial" panose="020B0604020202020204" pitchFamily="34" charset="0"/>
              <a:buChar char="•"/>
            </a:pPr>
            <a:r>
              <a:rPr lang="en-US" sz="1800" b="1" i="0" dirty="0">
                <a:solidFill>
                  <a:srgbClr val="000000"/>
                </a:solidFill>
                <a:effectLst/>
                <a:latin typeface="inherit"/>
              </a:rPr>
              <a:t>Automatic Export Obligation extension on the occurrence of Ban on export Product:</a:t>
            </a:r>
            <a:endParaRPr lang="en-US" b="0" i="0" dirty="0">
              <a:solidFill>
                <a:srgbClr val="2C2C2C"/>
              </a:solidFill>
              <a:effectLst/>
              <a:latin typeface="inherit"/>
            </a:endParaRPr>
          </a:p>
          <a:p>
            <a:pPr algn="just" fontAlgn="base">
              <a:buFont typeface="Arial" panose="020B0604020202020204" pitchFamily="34" charset="0"/>
              <a:buChar char="•"/>
            </a:pPr>
            <a:r>
              <a:rPr lang="en-US" sz="1800" b="0" i="0" dirty="0">
                <a:solidFill>
                  <a:srgbClr val="000000"/>
                </a:solidFill>
                <a:effectLst/>
                <a:latin typeface="georgia" panose="02040502050405020303" pitchFamily="18" charset="0"/>
              </a:rPr>
              <a:t>As per Para 5.20 FTP 2015-20, if there is a ban of an export product after issuance of the license, then the Export Obligation is extended automatically for a period equal to the period of the ban. The Authorisation holder is not required to maintain the average export obligation for the ban period.</a:t>
            </a:r>
            <a:endParaRPr lang="en-US" b="0" i="0" dirty="0">
              <a:solidFill>
                <a:srgbClr val="2C2C2C"/>
              </a:solidFill>
              <a:effectLst/>
              <a:latin typeface="inherit"/>
            </a:endParaRPr>
          </a:p>
          <a:p>
            <a:br>
              <a:rPr lang="en-US" dirty="0"/>
            </a:br>
            <a:endParaRPr lang="en-IN" dirty="0"/>
          </a:p>
        </p:txBody>
      </p:sp>
    </p:spTree>
    <p:extLst>
      <p:ext uri="{BB962C8B-B14F-4D97-AF65-F5344CB8AC3E}">
        <p14:creationId xmlns:p14="http://schemas.microsoft.com/office/powerpoint/2010/main" val="32076190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35F339-4199-2BB9-4D1B-0343595F9043}"/>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80D96497-3AF1-E3C2-A772-3798D54C2A67}"/>
              </a:ext>
            </a:extLst>
          </p:cNvPr>
          <p:cNvSpPr>
            <a:spLocks noGrp="1"/>
          </p:cNvSpPr>
          <p:nvPr>
            <p:ph idx="1"/>
          </p:nvPr>
        </p:nvSpPr>
        <p:spPr/>
        <p:txBody>
          <a:bodyPr>
            <a:normAutofit lnSpcReduction="10000"/>
          </a:bodyPr>
          <a:lstStyle/>
          <a:p>
            <a:pPr algn="just">
              <a:lnSpc>
                <a:spcPct val="160000"/>
              </a:lnSpc>
            </a:pPr>
            <a:r>
              <a:rPr lang="en-US" dirty="0"/>
              <a:t>(b) Duty Remission Scheme. </a:t>
            </a:r>
          </a:p>
          <a:p>
            <a:pPr lvl="1" algn="just">
              <a:lnSpc>
                <a:spcPct val="160000"/>
              </a:lnSpc>
            </a:pPr>
            <a:r>
              <a:rPr lang="en-US" dirty="0"/>
              <a:t>Duty Drawback (DBK) Scheme, administered by Department of Revenue.</a:t>
            </a:r>
          </a:p>
          <a:p>
            <a:pPr algn="just">
              <a:lnSpc>
                <a:spcPct val="160000"/>
              </a:lnSpc>
            </a:pPr>
            <a:r>
              <a:rPr lang="en-US" dirty="0"/>
              <a:t>(c) Scheme for Rebate on State and Central Taxes and Levies (</a:t>
            </a:r>
            <a:r>
              <a:rPr lang="en-US" dirty="0" err="1"/>
              <a:t>RoSCTL</a:t>
            </a:r>
            <a:r>
              <a:rPr lang="en-US" dirty="0"/>
              <a:t>), as notified by the Ministry of Textiles. </a:t>
            </a:r>
          </a:p>
          <a:p>
            <a:pPr algn="just">
              <a:lnSpc>
                <a:spcPct val="160000"/>
              </a:lnSpc>
            </a:pPr>
            <a:r>
              <a:rPr lang="en-US" dirty="0"/>
              <a:t>(d) Schemes for Remission of Duties and Taxes on Exported Products (</a:t>
            </a:r>
            <a:r>
              <a:rPr lang="en-US" dirty="0" err="1"/>
              <a:t>RoDTEP</a:t>
            </a:r>
            <a:r>
              <a:rPr lang="en-US" dirty="0"/>
              <a:t>) notified by Department of Commerce and administered by Department of Revenue</a:t>
            </a:r>
            <a:endParaRPr lang="en-IN" dirty="0"/>
          </a:p>
        </p:txBody>
      </p:sp>
    </p:spTree>
    <p:extLst>
      <p:ext uri="{BB962C8B-B14F-4D97-AF65-F5344CB8AC3E}">
        <p14:creationId xmlns:p14="http://schemas.microsoft.com/office/powerpoint/2010/main" val="1771080590"/>
      </p:ext>
    </p:extLst>
  </p:cSld>
  <p:clrMapOvr>
    <a:overrideClrMapping bg1="lt1" tx1="dk1" bg2="lt2" tx2="dk2" accent1="accent1" accent2="accent2" accent3="accent3" accent4="accent4" accent5="accent5" accent6="accent6" hlink="hlink" folHlink="folHlink"/>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86B1EE-501D-DD97-7ADB-C9C11F83A089}"/>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55307DBE-3B28-243E-2B25-2A7605CA3151}"/>
              </a:ext>
            </a:extLst>
          </p:cNvPr>
          <p:cNvSpPr>
            <a:spLocks noGrp="1"/>
          </p:cNvSpPr>
          <p:nvPr>
            <p:ph idx="1"/>
          </p:nvPr>
        </p:nvSpPr>
        <p:spPr/>
        <p:txBody>
          <a:bodyPr/>
          <a:lstStyle/>
          <a:p>
            <a:pPr algn="just" fontAlgn="base"/>
            <a:r>
              <a:rPr lang="en-US" sz="1800" b="1" i="0" dirty="0">
                <a:solidFill>
                  <a:srgbClr val="000000"/>
                </a:solidFill>
                <a:effectLst/>
                <a:latin typeface="inherit"/>
              </a:rPr>
              <a:t>Penalty for Non-Fulfilment of Export Obligation</a:t>
            </a:r>
            <a:endParaRPr lang="en-US" b="0" i="0" dirty="0">
              <a:effectLst/>
              <a:latin typeface="Montserrat" panose="00000500000000000000" pitchFamily="2" charset="0"/>
            </a:endParaRPr>
          </a:p>
          <a:p>
            <a:pPr algn="just" fontAlgn="base">
              <a:buFont typeface="Arial" panose="020B0604020202020204" pitchFamily="34" charset="0"/>
              <a:buChar char="•"/>
            </a:pPr>
            <a:r>
              <a:rPr lang="en-US" sz="1800" b="0" i="0" dirty="0">
                <a:solidFill>
                  <a:srgbClr val="000000"/>
                </a:solidFill>
                <a:effectLst/>
                <a:latin typeface="georgia" panose="02040502050405020303" pitchFamily="18" charset="0"/>
              </a:rPr>
              <a:t>DGFT RA may condone shortfall up to 5% in specific export obligation arising out of duty saved amount but average export obligation should be 100%.</a:t>
            </a:r>
            <a:endParaRPr lang="en-US" b="0" i="0" dirty="0">
              <a:solidFill>
                <a:srgbClr val="2C2C2C"/>
              </a:solidFill>
              <a:effectLst/>
              <a:latin typeface="inherit"/>
            </a:endParaRPr>
          </a:p>
          <a:p>
            <a:pPr algn="just" fontAlgn="base">
              <a:buFont typeface="Arial" panose="020B0604020202020204" pitchFamily="34" charset="0"/>
              <a:buChar char="•"/>
            </a:pPr>
            <a:r>
              <a:rPr lang="en-US" sz="1800" b="0" i="0" dirty="0">
                <a:solidFill>
                  <a:srgbClr val="000000"/>
                </a:solidFill>
                <a:effectLst/>
                <a:latin typeface="georgia" panose="02040502050405020303" pitchFamily="18" charset="0"/>
              </a:rPr>
              <a:t>If the EPCG License holder fails to fulfil the average export obligation in a given period, then he is liable to pay customs duties with 15% interest per year to the customs authority.</a:t>
            </a:r>
            <a:endParaRPr lang="en-US" b="0" i="0" dirty="0">
              <a:solidFill>
                <a:srgbClr val="2C2C2C"/>
              </a:solidFill>
              <a:effectLst/>
              <a:latin typeface="inherit"/>
            </a:endParaRPr>
          </a:p>
          <a:p>
            <a:pPr algn="just" fontAlgn="base">
              <a:buFont typeface="Arial" panose="020B0604020202020204" pitchFamily="34" charset="0"/>
              <a:buChar char="•"/>
            </a:pPr>
            <a:r>
              <a:rPr lang="en-US" sz="1800" b="0" i="0" dirty="0">
                <a:solidFill>
                  <a:srgbClr val="000000"/>
                </a:solidFill>
                <a:effectLst/>
                <a:latin typeface="georgia" panose="02040502050405020303" pitchFamily="18" charset="0"/>
              </a:rPr>
              <a:t>If the EPCG License holder has </a:t>
            </a:r>
            <a:r>
              <a:rPr lang="en-US" sz="1800" b="0" i="0" dirty="0" err="1">
                <a:solidFill>
                  <a:srgbClr val="000000"/>
                </a:solidFill>
                <a:effectLst/>
                <a:latin typeface="georgia" panose="02040502050405020303" pitchFamily="18" charset="0"/>
              </a:rPr>
              <a:t>fulfiled</a:t>
            </a:r>
            <a:r>
              <a:rPr lang="en-US" sz="1800" b="0" i="0" dirty="0">
                <a:solidFill>
                  <a:srgbClr val="000000"/>
                </a:solidFill>
                <a:effectLst/>
                <a:latin typeface="georgia" panose="02040502050405020303" pitchFamily="18" charset="0"/>
              </a:rPr>
              <a:t> 100 % AEO but is unable to fulfil SEO, then he is liable to pay proportionate duty saved amount with 15% annual interest.</a:t>
            </a:r>
            <a:endParaRPr lang="en-US" b="0" i="0" dirty="0">
              <a:solidFill>
                <a:srgbClr val="2C2C2C"/>
              </a:solidFill>
              <a:effectLst/>
              <a:latin typeface="inherit"/>
            </a:endParaRPr>
          </a:p>
          <a:p>
            <a:endParaRPr lang="en-IN" dirty="0"/>
          </a:p>
        </p:txBody>
      </p:sp>
    </p:spTree>
    <p:extLst>
      <p:ext uri="{BB962C8B-B14F-4D97-AF65-F5344CB8AC3E}">
        <p14:creationId xmlns:p14="http://schemas.microsoft.com/office/powerpoint/2010/main" val="109447420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8547D-8F74-9F8C-3615-394031543029}"/>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3B151493-DB32-677F-9EEC-67F3BAC6F946}"/>
              </a:ext>
            </a:extLst>
          </p:cNvPr>
          <p:cNvSpPr>
            <a:spLocks noGrp="1"/>
          </p:cNvSpPr>
          <p:nvPr>
            <p:ph idx="1"/>
          </p:nvPr>
        </p:nvSpPr>
        <p:spPr/>
        <p:txBody>
          <a:bodyPr/>
          <a:lstStyle/>
          <a:p>
            <a:pPr algn="just" fontAlgn="base">
              <a:lnSpc>
                <a:spcPct val="150000"/>
              </a:lnSpc>
            </a:pPr>
            <a:r>
              <a:rPr lang="en-US" sz="1800" b="1" i="0" dirty="0">
                <a:solidFill>
                  <a:srgbClr val="000000"/>
                </a:solidFill>
                <a:effectLst/>
                <a:latin typeface="inherit"/>
              </a:rPr>
              <a:t>Relaxation in Export Obligation under EPCG Scheme</a:t>
            </a:r>
            <a:endParaRPr lang="en-US" b="0" i="0" dirty="0">
              <a:effectLst/>
              <a:latin typeface="Montserrat" panose="00000500000000000000" pitchFamily="2" charset="0"/>
            </a:endParaRPr>
          </a:p>
          <a:p>
            <a:pPr algn="just" fontAlgn="base">
              <a:lnSpc>
                <a:spcPct val="150000"/>
              </a:lnSpc>
              <a:buFont typeface="Arial" panose="020B0604020202020204" pitchFamily="34" charset="0"/>
              <a:buChar char="•"/>
            </a:pPr>
            <a:r>
              <a:rPr lang="en-US" sz="1800" b="0" i="0" dirty="0">
                <a:solidFill>
                  <a:srgbClr val="000000"/>
                </a:solidFill>
                <a:effectLst/>
                <a:latin typeface="georgia" panose="02040502050405020303" pitchFamily="18" charset="0"/>
              </a:rPr>
              <a:t>The DGFT has given the benefit or advantage for the exporter if the license holder has </a:t>
            </a:r>
            <a:r>
              <a:rPr lang="en-US" sz="1800" b="0" i="0" dirty="0" err="1">
                <a:solidFill>
                  <a:srgbClr val="000000"/>
                </a:solidFill>
                <a:effectLst/>
                <a:latin typeface="georgia" panose="02040502050405020303" pitchFamily="18" charset="0"/>
              </a:rPr>
              <a:t>fulfiled</a:t>
            </a:r>
            <a:r>
              <a:rPr lang="en-US" sz="1800" b="0" i="0" dirty="0">
                <a:solidFill>
                  <a:srgbClr val="000000"/>
                </a:solidFill>
                <a:effectLst/>
                <a:latin typeface="georgia" panose="02040502050405020303" pitchFamily="18" charset="0"/>
              </a:rPr>
              <a:t> 100% Average Export Obligation in each financial year from the license issued and 75% or more of his Specific Export Obligation in half or less than half of the export obligation period. The Authorisation holder can redeem the license. No need to fulfil the remaining 25% SEO.</a:t>
            </a:r>
          </a:p>
          <a:p>
            <a:pPr algn="just" fontAlgn="base">
              <a:lnSpc>
                <a:spcPct val="150000"/>
              </a:lnSpc>
            </a:pPr>
            <a:r>
              <a:rPr lang="en-US" sz="1800" b="1" i="0" dirty="0">
                <a:solidFill>
                  <a:srgbClr val="000000"/>
                </a:solidFill>
                <a:effectLst/>
                <a:latin typeface="inherit"/>
              </a:rPr>
              <a:t>Relaxation in Export Obligation under EPCG Scheme</a:t>
            </a:r>
            <a:endParaRPr lang="en-US" b="0" i="0" dirty="0">
              <a:effectLst/>
              <a:latin typeface="Montserrat" panose="00000500000000000000" pitchFamily="2" charset="0"/>
            </a:endParaRPr>
          </a:p>
          <a:p>
            <a:pPr algn="just" fontAlgn="base">
              <a:lnSpc>
                <a:spcPct val="150000"/>
              </a:lnSpc>
              <a:buFont typeface="Arial" panose="020B0604020202020204" pitchFamily="34" charset="0"/>
              <a:buChar char="•"/>
            </a:pPr>
            <a:r>
              <a:rPr lang="en-US" sz="1800" b="0" i="0" dirty="0">
                <a:solidFill>
                  <a:srgbClr val="000000"/>
                </a:solidFill>
                <a:effectLst/>
                <a:latin typeface="georgia" panose="02040502050405020303" pitchFamily="18" charset="0"/>
              </a:rPr>
              <a:t>The DGFT has given the benefit or advantage for the exporter if the license holder has </a:t>
            </a:r>
            <a:r>
              <a:rPr lang="en-US" sz="1800" b="0" i="0" dirty="0" err="1">
                <a:solidFill>
                  <a:srgbClr val="000000"/>
                </a:solidFill>
                <a:effectLst/>
                <a:latin typeface="georgia" panose="02040502050405020303" pitchFamily="18" charset="0"/>
              </a:rPr>
              <a:t>fulfiled</a:t>
            </a:r>
            <a:r>
              <a:rPr lang="en-US" sz="1800" b="0" i="0" dirty="0">
                <a:solidFill>
                  <a:srgbClr val="000000"/>
                </a:solidFill>
                <a:effectLst/>
                <a:latin typeface="georgia" panose="02040502050405020303" pitchFamily="18" charset="0"/>
              </a:rPr>
              <a:t> 100% Average Export Obligation in each financial year from the license issued and 75% or more of his Specific Export Obligation in half or less than half of the export obligation period. The Authorisation holder can redeem the license. No need to fulfil the remaining 25% SEO.</a:t>
            </a:r>
            <a:endParaRPr lang="en-US" b="0" i="0" dirty="0">
              <a:solidFill>
                <a:srgbClr val="2C2C2C"/>
              </a:solidFill>
              <a:effectLst/>
              <a:latin typeface="inherit"/>
            </a:endParaRPr>
          </a:p>
          <a:p>
            <a:pPr algn="just" fontAlgn="base">
              <a:lnSpc>
                <a:spcPct val="150000"/>
              </a:lnSpc>
              <a:buFont typeface="Arial" panose="020B0604020202020204" pitchFamily="34" charset="0"/>
              <a:buChar char="•"/>
            </a:pPr>
            <a:endParaRPr lang="en-US" b="0" i="0" dirty="0">
              <a:solidFill>
                <a:srgbClr val="2C2C2C"/>
              </a:solidFill>
              <a:effectLst/>
              <a:latin typeface="inherit"/>
            </a:endParaRPr>
          </a:p>
          <a:p>
            <a:endParaRPr lang="en-IN" dirty="0"/>
          </a:p>
        </p:txBody>
      </p:sp>
    </p:spTree>
    <p:extLst>
      <p:ext uri="{BB962C8B-B14F-4D97-AF65-F5344CB8AC3E}">
        <p14:creationId xmlns:p14="http://schemas.microsoft.com/office/powerpoint/2010/main" val="246538363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EB6143-F0BB-7A09-2549-CFF5D5B7EF36}"/>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D9A02545-A567-50AA-CE89-687BE9E21E46}"/>
              </a:ext>
            </a:extLst>
          </p:cNvPr>
          <p:cNvSpPr>
            <a:spLocks noGrp="1"/>
          </p:cNvSpPr>
          <p:nvPr>
            <p:ph idx="1"/>
          </p:nvPr>
        </p:nvSpPr>
        <p:spPr/>
        <p:txBody>
          <a:bodyPr/>
          <a:lstStyle/>
          <a:p>
            <a:pPr algn="just" fontAlgn="base">
              <a:buFont typeface="Arial" panose="020B0604020202020204" pitchFamily="34" charset="0"/>
              <a:buChar char="•"/>
            </a:pPr>
            <a:r>
              <a:rPr lang="en-US" sz="1800" b="1" i="0" dirty="0">
                <a:solidFill>
                  <a:srgbClr val="000000"/>
                </a:solidFill>
                <a:effectLst/>
                <a:latin typeface="inherit"/>
              </a:rPr>
              <a:t>Relief in Average Export Obligation (AEO)</a:t>
            </a:r>
            <a:endParaRPr lang="en-US" b="0" i="0" dirty="0">
              <a:solidFill>
                <a:srgbClr val="2C2C2C"/>
              </a:solidFill>
              <a:effectLst/>
              <a:latin typeface="inherit"/>
            </a:endParaRPr>
          </a:p>
          <a:p>
            <a:pPr algn="just" fontAlgn="base">
              <a:buFont typeface="Arial" panose="020B0604020202020204" pitchFamily="34" charset="0"/>
              <a:buChar char="•"/>
            </a:pPr>
            <a:r>
              <a:rPr lang="en-US" sz="1800" b="0" i="0" dirty="0">
                <a:solidFill>
                  <a:srgbClr val="000000"/>
                </a:solidFill>
                <a:effectLst/>
                <a:latin typeface="georgia" panose="02040502050405020303" pitchFamily="18" charset="0"/>
              </a:rPr>
              <a:t>As per para 5.19 FTP 2015-20, The DGFT has given relief in average Export Obligation for the Authorisation holder, where the particular sector experiences a downfall of more than 5% in Global trade, then Authorisation holder can approach DGFT to reduce the AEO by that much percentage.</a:t>
            </a:r>
            <a:endParaRPr lang="en-US" b="0" i="0" dirty="0">
              <a:solidFill>
                <a:srgbClr val="2C2C2C"/>
              </a:solidFill>
              <a:effectLst/>
              <a:latin typeface="inherit"/>
            </a:endParaRPr>
          </a:p>
          <a:p>
            <a:pPr algn="just" fontAlgn="base">
              <a:buFont typeface="Arial" panose="020B0604020202020204" pitchFamily="34" charset="0"/>
              <a:buChar char="•"/>
            </a:pPr>
            <a:r>
              <a:rPr lang="en-US" sz="1800" b="0" i="0" dirty="0">
                <a:solidFill>
                  <a:srgbClr val="000000"/>
                </a:solidFill>
                <a:effectLst/>
                <a:latin typeface="georgia" panose="02040502050405020303" pitchFamily="18" charset="0"/>
              </a:rPr>
              <a:t>As per para 5.19 A FTP 2015-20, If the Authorisation holder, has made excess average export obligation in one year and less in another year, then it can be combined if the overall average export obligation is maintained.</a:t>
            </a:r>
            <a:endParaRPr lang="en-US" b="0" i="0" dirty="0">
              <a:solidFill>
                <a:srgbClr val="2C2C2C"/>
              </a:solidFill>
              <a:effectLst/>
              <a:latin typeface="inherit"/>
            </a:endParaRPr>
          </a:p>
          <a:p>
            <a:endParaRPr lang="en-IN" dirty="0"/>
          </a:p>
        </p:txBody>
      </p:sp>
    </p:spTree>
    <p:extLst>
      <p:ext uri="{BB962C8B-B14F-4D97-AF65-F5344CB8AC3E}">
        <p14:creationId xmlns:p14="http://schemas.microsoft.com/office/powerpoint/2010/main" val="38980790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A8E197-879C-6B87-CF7D-469A94291DD7}"/>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263258F2-CD8A-541B-BB03-5FF516B835BF}"/>
              </a:ext>
            </a:extLst>
          </p:cNvPr>
          <p:cNvSpPr>
            <a:spLocks noGrp="1"/>
          </p:cNvSpPr>
          <p:nvPr>
            <p:ph idx="1"/>
          </p:nvPr>
        </p:nvSpPr>
        <p:spPr/>
        <p:txBody>
          <a:bodyPr>
            <a:normAutofit fontScale="92500" lnSpcReduction="20000"/>
          </a:bodyPr>
          <a:lstStyle/>
          <a:p>
            <a:pPr algn="just" fontAlgn="base">
              <a:buFont typeface="Arial" panose="020B0604020202020204" pitchFamily="34" charset="0"/>
              <a:buChar char="•"/>
            </a:pPr>
            <a:r>
              <a:rPr lang="en-US" b="1" i="0" dirty="0">
                <a:solidFill>
                  <a:srgbClr val="000000"/>
                </a:solidFill>
                <a:effectLst/>
                <a:latin typeface="inherit"/>
              </a:rPr>
              <a:t>Our government has given an exemption to the authorization holder in maintaining the average export obligation for the given export products:–</a:t>
            </a:r>
            <a:endParaRPr lang="en-US" b="0" i="0" dirty="0">
              <a:solidFill>
                <a:srgbClr val="2C2C2C"/>
              </a:solidFill>
              <a:effectLst/>
              <a:latin typeface="inherit"/>
            </a:endParaRPr>
          </a:p>
          <a:p>
            <a:pPr algn="just" fontAlgn="base">
              <a:buFont typeface="Arial" panose="020B0604020202020204" pitchFamily="34" charset="0"/>
              <a:buChar char="•"/>
            </a:pPr>
            <a:r>
              <a:rPr lang="en-US" sz="1800" b="0" i="0" dirty="0">
                <a:solidFill>
                  <a:srgbClr val="000000"/>
                </a:solidFill>
                <a:effectLst/>
                <a:latin typeface="georgia" panose="02040502050405020303" pitchFamily="18" charset="0"/>
              </a:rPr>
              <a:t>Handicrafts</a:t>
            </a:r>
            <a:endParaRPr lang="en-US" b="0" i="0" dirty="0">
              <a:solidFill>
                <a:srgbClr val="2C2C2C"/>
              </a:solidFill>
              <a:effectLst/>
              <a:latin typeface="inherit"/>
            </a:endParaRPr>
          </a:p>
          <a:p>
            <a:pPr algn="just" fontAlgn="base">
              <a:buFont typeface="Arial" panose="020B0604020202020204" pitchFamily="34" charset="0"/>
              <a:buChar char="•"/>
            </a:pPr>
            <a:r>
              <a:rPr lang="en-US" sz="1800" b="0" i="0" dirty="0">
                <a:solidFill>
                  <a:srgbClr val="000000"/>
                </a:solidFill>
                <a:effectLst/>
                <a:latin typeface="georgia" panose="02040502050405020303" pitchFamily="18" charset="0"/>
              </a:rPr>
              <a:t>Handlooms</a:t>
            </a:r>
            <a:endParaRPr lang="en-US" b="0" i="0" dirty="0">
              <a:solidFill>
                <a:srgbClr val="2C2C2C"/>
              </a:solidFill>
              <a:effectLst/>
              <a:latin typeface="inherit"/>
            </a:endParaRPr>
          </a:p>
          <a:p>
            <a:pPr algn="just" fontAlgn="base">
              <a:buFont typeface="Arial" panose="020B0604020202020204" pitchFamily="34" charset="0"/>
              <a:buChar char="•"/>
            </a:pPr>
            <a:r>
              <a:rPr lang="en-US" sz="1800" b="0" i="0" dirty="0">
                <a:solidFill>
                  <a:srgbClr val="000000"/>
                </a:solidFill>
                <a:effectLst/>
                <a:latin typeface="georgia" panose="02040502050405020303" pitchFamily="18" charset="0"/>
              </a:rPr>
              <a:t>Cottage &amp; Tiny sector</a:t>
            </a:r>
            <a:endParaRPr lang="en-US" b="0" i="0" dirty="0">
              <a:solidFill>
                <a:srgbClr val="2C2C2C"/>
              </a:solidFill>
              <a:effectLst/>
              <a:latin typeface="inherit"/>
            </a:endParaRPr>
          </a:p>
          <a:p>
            <a:pPr algn="just" fontAlgn="base">
              <a:buFont typeface="Arial" panose="020B0604020202020204" pitchFamily="34" charset="0"/>
              <a:buChar char="•"/>
            </a:pPr>
            <a:r>
              <a:rPr lang="en-US" sz="1800" b="0" i="0" dirty="0">
                <a:solidFill>
                  <a:srgbClr val="000000"/>
                </a:solidFill>
                <a:effectLst/>
                <a:latin typeface="georgia" panose="02040502050405020303" pitchFamily="18" charset="0"/>
              </a:rPr>
              <a:t>Agriculture</a:t>
            </a:r>
            <a:endParaRPr lang="en-US" b="0" i="0" dirty="0">
              <a:solidFill>
                <a:srgbClr val="2C2C2C"/>
              </a:solidFill>
              <a:effectLst/>
              <a:latin typeface="inherit"/>
            </a:endParaRPr>
          </a:p>
          <a:p>
            <a:pPr algn="just" fontAlgn="base">
              <a:buFont typeface="Arial" panose="020B0604020202020204" pitchFamily="34" charset="0"/>
              <a:buChar char="•"/>
            </a:pPr>
            <a:r>
              <a:rPr lang="en-US" sz="1800" b="0" i="0" dirty="0">
                <a:solidFill>
                  <a:srgbClr val="000000"/>
                </a:solidFill>
                <a:effectLst/>
                <a:latin typeface="georgia" panose="02040502050405020303" pitchFamily="18" charset="0"/>
              </a:rPr>
              <a:t>Aqua-culture (including Fisheries), Pisciculture</a:t>
            </a:r>
            <a:endParaRPr lang="en-US" b="0" i="0" dirty="0">
              <a:solidFill>
                <a:srgbClr val="2C2C2C"/>
              </a:solidFill>
              <a:effectLst/>
              <a:latin typeface="inherit"/>
            </a:endParaRPr>
          </a:p>
          <a:p>
            <a:pPr algn="just" fontAlgn="base">
              <a:buFont typeface="Arial" panose="020B0604020202020204" pitchFamily="34" charset="0"/>
              <a:buChar char="•"/>
            </a:pPr>
            <a:r>
              <a:rPr lang="en-US" sz="1800" b="0" i="0" dirty="0">
                <a:solidFill>
                  <a:srgbClr val="000000"/>
                </a:solidFill>
                <a:effectLst/>
                <a:latin typeface="georgia" panose="02040502050405020303" pitchFamily="18" charset="0"/>
              </a:rPr>
              <a:t>Animal husbandry</a:t>
            </a:r>
            <a:endParaRPr lang="en-US" b="0" i="0" dirty="0">
              <a:solidFill>
                <a:srgbClr val="2C2C2C"/>
              </a:solidFill>
              <a:effectLst/>
              <a:latin typeface="inherit"/>
            </a:endParaRPr>
          </a:p>
          <a:p>
            <a:pPr algn="just" fontAlgn="base">
              <a:buFont typeface="Arial" panose="020B0604020202020204" pitchFamily="34" charset="0"/>
              <a:buChar char="•"/>
            </a:pPr>
            <a:r>
              <a:rPr lang="en-US" sz="1800" b="0" i="0" dirty="0">
                <a:solidFill>
                  <a:srgbClr val="000000"/>
                </a:solidFill>
                <a:effectLst/>
                <a:latin typeface="georgia" panose="02040502050405020303" pitchFamily="18" charset="0"/>
              </a:rPr>
              <a:t>Floriculture &amp; Horticulture</a:t>
            </a:r>
            <a:endParaRPr lang="en-US" b="0" i="0" dirty="0">
              <a:solidFill>
                <a:srgbClr val="2C2C2C"/>
              </a:solidFill>
              <a:effectLst/>
              <a:latin typeface="inherit"/>
            </a:endParaRPr>
          </a:p>
          <a:p>
            <a:pPr algn="just" fontAlgn="base">
              <a:buFont typeface="Arial" panose="020B0604020202020204" pitchFamily="34" charset="0"/>
              <a:buChar char="•"/>
            </a:pPr>
            <a:r>
              <a:rPr lang="en-US" sz="1800" b="0" i="0" dirty="0">
                <a:solidFill>
                  <a:srgbClr val="000000"/>
                </a:solidFill>
                <a:effectLst/>
                <a:latin typeface="georgia" panose="02040502050405020303" pitchFamily="18" charset="0"/>
              </a:rPr>
              <a:t>Poultry</a:t>
            </a:r>
            <a:endParaRPr lang="en-US" b="0" i="0" dirty="0">
              <a:solidFill>
                <a:srgbClr val="2C2C2C"/>
              </a:solidFill>
              <a:effectLst/>
              <a:latin typeface="inherit"/>
            </a:endParaRPr>
          </a:p>
          <a:p>
            <a:pPr algn="just" fontAlgn="base">
              <a:buFont typeface="Arial" panose="020B0604020202020204" pitchFamily="34" charset="0"/>
              <a:buChar char="•"/>
            </a:pPr>
            <a:r>
              <a:rPr lang="en-US" sz="1800" b="0" i="0" dirty="0">
                <a:solidFill>
                  <a:srgbClr val="000000"/>
                </a:solidFill>
                <a:effectLst/>
                <a:latin typeface="georgia" panose="02040502050405020303" pitchFamily="18" charset="0"/>
              </a:rPr>
              <a:t>Viticulture</a:t>
            </a:r>
            <a:endParaRPr lang="en-US" b="0" i="0" dirty="0">
              <a:solidFill>
                <a:srgbClr val="2C2C2C"/>
              </a:solidFill>
              <a:effectLst/>
              <a:latin typeface="inherit"/>
            </a:endParaRPr>
          </a:p>
          <a:p>
            <a:pPr algn="just" fontAlgn="base">
              <a:buFont typeface="Arial" panose="020B0604020202020204" pitchFamily="34" charset="0"/>
              <a:buChar char="•"/>
            </a:pPr>
            <a:r>
              <a:rPr lang="en-US" sz="1800" b="0" i="0" dirty="0">
                <a:solidFill>
                  <a:srgbClr val="000000"/>
                </a:solidFill>
                <a:effectLst/>
                <a:latin typeface="georgia" panose="02040502050405020303" pitchFamily="18" charset="0"/>
              </a:rPr>
              <a:t>Sericulture</a:t>
            </a:r>
            <a:endParaRPr lang="en-US" b="0" i="0" dirty="0">
              <a:solidFill>
                <a:srgbClr val="2C2C2C"/>
              </a:solidFill>
              <a:effectLst/>
              <a:latin typeface="inherit"/>
            </a:endParaRPr>
          </a:p>
          <a:p>
            <a:pPr algn="just" fontAlgn="base">
              <a:buFont typeface="Arial" panose="020B0604020202020204" pitchFamily="34" charset="0"/>
              <a:buChar char="•"/>
            </a:pPr>
            <a:r>
              <a:rPr lang="en-US" sz="1800" b="0" i="0" dirty="0">
                <a:solidFill>
                  <a:srgbClr val="000000"/>
                </a:solidFill>
                <a:effectLst/>
                <a:latin typeface="georgia" panose="02040502050405020303" pitchFamily="18" charset="0"/>
              </a:rPr>
              <a:t>Carpets</a:t>
            </a:r>
            <a:endParaRPr lang="en-US" b="0" i="0" dirty="0">
              <a:solidFill>
                <a:srgbClr val="2C2C2C"/>
              </a:solidFill>
              <a:effectLst/>
              <a:latin typeface="inherit"/>
            </a:endParaRPr>
          </a:p>
          <a:p>
            <a:pPr algn="just" fontAlgn="base">
              <a:buFont typeface="Arial" panose="020B0604020202020204" pitchFamily="34" charset="0"/>
              <a:buChar char="•"/>
            </a:pPr>
            <a:r>
              <a:rPr lang="en-US" sz="1800" b="0" i="0" dirty="0">
                <a:solidFill>
                  <a:srgbClr val="000000"/>
                </a:solidFill>
                <a:effectLst/>
                <a:latin typeface="georgia" panose="02040502050405020303" pitchFamily="18" charset="0"/>
              </a:rPr>
              <a:t>Coir and</a:t>
            </a:r>
            <a:endParaRPr lang="en-US" b="0" i="0" dirty="0">
              <a:solidFill>
                <a:srgbClr val="2C2C2C"/>
              </a:solidFill>
              <a:effectLst/>
              <a:latin typeface="inherit"/>
            </a:endParaRPr>
          </a:p>
          <a:p>
            <a:pPr algn="just" fontAlgn="base">
              <a:buFont typeface="Arial" panose="020B0604020202020204" pitchFamily="34" charset="0"/>
              <a:buChar char="•"/>
            </a:pPr>
            <a:r>
              <a:rPr lang="en-US" sz="1800" b="0" i="0" dirty="0">
                <a:solidFill>
                  <a:srgbClr val="000000"/>
                </a:solidFill>
                <a:effectLst/>
                <a:latin typeface="georgia" panose="02040502050405020303" pitchFamily="18" charset="0"/>
              </a:rPr>
              <a:t>Jute</a:t>
            </a:r>
            <a:endParaRPr lang="en-US" b="0" i="0" dirty="0">
              <a:solidFill>
                <a:srgbClr val="2C2C2C"/>
              </a:solidFill>
              <a:effectLst/>
              <a:latin typeface="inherit"/>
            </a:endParaRPr>
          </a:p>
          <a:p>
            <a:endParaRPr lang="en-IN" dirty="0"/>
          </a:p>
        </p:txBody>
      </p:sp>
    </p:spTree>
    <p:extLst>
      <p:ext uri="{BB962C8B-B14F-4D97-AF65-F5344CB8AC3E}">
        <p14:creationId xmlns:p14="http://schemas.microsoft.com/office/powerpoint/2010/main" val="3236503070"/>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32B1F9-3162-7F04-9538-AF2C078CA803}"/>
              </a:ext>
            </a:extLst>
          </p:cNvPr>
          <p:cNvSpPr>
            <a:spLocks noGrp="1"/>
          </p:cNvSpPr>
          <p:nvPr>
            <p:ph type="title"/>
          </p:nvPr>
        </p:nvSpPr>
        <p:spPr>
          <a:xfrm>
            <a:off x="609600" y="704088"/>
            <a:ext cx="10972800" cy="898209"/>
          </a:xfrm>
        </p:spPr>
        <p:txBody>
          <a:bodyPr/>
          <a:lstStyle/>
          <a:p>
            <a:endParaRPr lang="en-IN" dirty="0"/>
          </a:p>
        </p:txBody>
      </p:sp>
      <p:sp>
        <p:nvSpPr>
          <p:cNvPr id="3" name="Content Placeholder 2">
            <a:extLst>
              <a:ext uri="{FF2B5EF4-FFF2-40B4-BE49-F238E27FC236}">
                <a16:creationId xmlns:a16="http://schemas.microsoft.com/office/drawing/2014/main" id="{86BDCC60-5E58-36E3-AA9D-6F1ABCC80952}"/>
              </a:ext>
            </a:extLst>
          </p:cNvPr>
          <p:cNvSpPr>
            <a:spLocks noGrp="1"/>
          </p:cNvSpPr>
          <p:nvPr>
            <p:ph idx="1"/>
          </p:nvPr>
        </p:nvSpPr>
        <p:spPr>
          <a:xfrm>
            <a:off x="609600" y="1602297"/>
            <a:ext cx="10972800" cy="4941116"/>
          </a:xfrm>
        </p:spPr>
        <p:txBody>
          <a:bodyPr>
            <a:normAutofit/>
          </a:bodyPr>
          <a:lstStyle/>
          <a:p>
            <a:pPr algn="just" fontAlgn="base"/>
            <a:r>
              <a:rPr lang="en-US" sz="2400" b="1" i="0" dirty="0">
                <a:solidFill>
                  <a:srgbClr val="000000"/>
                </a:solidFill>
                <a:effectLst/>
                <a:latin typeface="inherit"/>
              </a:rPr>
              <a:t>EPCG Export Obligation fulfilment through Third Party Exports</a:t>
            </a:r>
            <a:endParaRPr lang="en-US" sz="2400" b="0" i="0" dirty="0">
              <a:effectLst/>
              <a:latin typeface="Montserrat" panose="00000500000000000000" pitchFamily="2" charset="0"/>
            </a:endParaRPr>
          </a:p>
          <a:p>
            <a:pPr algn="just" fontAlgn="base">
              <a:buFont typeface="Arial" panose="020B0604020202020204" pitchFamily="34" charset="0"/>
              <a:buChar char="•"/>
            </a:pPr>
            <a:r>
              <a:rPr lang="en-US" sz="2400" b="0" i="0" dirty="0">
                <a:solidFill>
                  <a:srgbClr val="000000"/>
                </a:solidFill>
                <a:effectLst/>
                <a:latin typeface="georgia" panose="02040502050405020303" pitchFamily="18" charset="0"/>
              </a:rPr>
              <a:t>The finished goods exported by third party exporter should be manufactured by EPCG License holder or supporting manufacturer where the imported capital goods are installed as per the license.</a:t>
            </a:r>
            <a:endParaRPr lang="en-US" sz="2400" b="0" i="0" dirty="0">
              <a:solidFill>
                <a:srgbClr val="2C2C2C"/>
              </a:solidFill>
              <a:effectLst/>
              <a:latin typeface="inherit"/>
            </a:endParaRPr>
          </a:p>
          <a:p>
            <a:pPr algn="just" fontAlgn="base">
              <a:buFont typeface="Arial" panose="020B0604020202020204" pitchFamily="34" charset="0"/>
              <a:buChar char="•"/>
            </a:pPr>
            <a:r>
              <a:rPr lang="en-US" sz="2400" b="0" i="0" dirty="0">
                <a:solidFill>
                  <a:srgbClr val="000000"/>
                </a:solidFill>
                <a:effectLst/>
                <a:latin typeface="georgia" panose="02040502050405020303" pitchFamily="18" charset="0"/>
              </a:rPr>
              <a:t>The Authorisation holder name with license no. and Supporting Manufacturer details should be mentioned on the Shipping Bill or Bill of Export.</a:t>
            </a:r>
            <a:endParaRPr lang="en-US" sz="2400" b="0" i="0" dirty="0">
              <a:solidFill>
                <a:srgbClr val="2C2C2C"/>
              </a:solidFill>
              <a:effectLst/>
              <a:latin typeface="inherit"/>
            </a:endParaRPr>
          </a:p>
          <a:p>
            <a:pPr algn="just" fontAlgn="base">
              <a:buFont typeface="Arial" panose="020B0604020202020204" pitchFamily="34" charset="0"/>
              <a:buChar char="•"/>
            </a:pPr>
            <a:r>
              <a:rPr lang="en-US" sz="2400" b="0" i="0" dirty="0">
                <a:solidFill>
                  <a:srgbClr val="000000"/>
                </a:solidFill>
                <a:effectLst/>
                <a:latin typeface="georgia" panose="02040502050405020303" pitchFamily="18" charset="0"/>
              </a:rPr>
              <a:t>BRC, GR declaration, export order, and invoice should be in the name of third party exporter.</a:t>
            </a:r>
            <a:endParaRPr lang="en-US" sz="2400" b="0" i="0" dirty="0">
              <a:solidFill>
                <a:srgbClr val="2C2C2C"/>
              </a:solidFill>
              <a:effectLst/>
              <a:latin typeface="inherit"/>
            </a:endParaRPr>
          </a:p>
          <a:p>
            <a:pPr algn="just" fontAlgn="base">
              <a:buFont typeface="Arial" panose="020B0604020202020204" pitchFamily="34" charset="0"/>
              <a:buChar char="•"/>
            </a:pPr>
            <a:r>
              <a:rPr lang="en-US" sz="2400" b="0" i="0" dirty="0">
                <a:solidFill>
                  <a:srgbClr val="000000"/>
                </a:solidFill>
                <a:effectLst/>
                <a:latin typeface="inherit"/>
              </a:rPr>
              <a:t>Additional Documents required for the discharge of Export Obligation through the third party exports are:-</a:t>
            </a:r>
            <a:endParaRPr lang="en-US" sz="2400" b="0" i="0" dirty="0">
              <a:solidFill>
                <a:srgbClr val="2C2C2C"/>
              </a:solidFill>
              <a:effectLst/>
              <a:latin typeface="inherit"/>
            </a:endParaRPr>
          </a:p>
          <a:p>
            <a:endParaRPr lang="en-IN" dirty="0"/>
          </a:p>
        </p:txBody>
      </p:sp>
    </p:spTree>
    <p:extLst>
      <p:ext uri="{BB962C8B-B14F-4D97-AF65-F5344CB8AC3E}">
        <p14:creationId xmlns:p14="http://schemas.microsoft.com/office/powerpoint/2010/main" val="378301566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3E7863-9320-06AC-51B6-87B867DB51CC}"/>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831D3C62-BAC6-7757-773C-08AB47DD8A50}"/>
              </a:ext>
            </a:extLst>
          </p:cNvPr>
          <p:cNvSpPr>
            <a:spLocks noGrp="1"/>
          </p:cNvSpPr>
          <p:nvPr>
            <p:ph idx="1"/>
          </p:nvPr>
        </p:nvSpPr>
        <p:spPr>
          <a:xfrm>
            <a:off x="609600" y="1935479"/>
            <a:ext cx="10972800" cy="4524043"/>
          </a:xfrm>
        </p:spPr>
        <p:txBody>
          <a:bodyPr>
            <a:normAutofit fontScale="70000" lnSpcReduction="20000"/>
          </a:bodyPr>
          <a:lstStyle/>
          <a:p>
            <a:pPr algn="just" fontAlgn="base">
              <a:lnSpc>
                <a:spcPct val="170000"/>
              </a:lnSpc>
              <a:buFont typeface="Arial" panose="020B0604020202020204" pitchFamily="34" charset="0"/>
              <a:buChar char="•"/>
            </a:pPr>
            <a:r>
              <a:rPr lang="en-US" sz="2800" b="0" i="0" dirty="0">
                <a:solidFill>
                  <a:srgbClr val="000000"/>
                </a:solidFill>
                <a:effectLst/>
                <a:latin typeface="georgia" panose="02040502050405020303" pitchFamily="18" charset="0"/>
              </a:rPr>
              <a:t>Copy of an agreement between the license holder and ultimate exporter, to export the finished goods manufactured by the authorization holder or supporting manufacturer for the fulfillment of export obligation against EPCG license.</a:t>
            </a:r>
            <a:endParaRPr lang="en-US" b="0" i="0" dirty="0">
              <a:solidFill>
                <a:srgbClr val="2C2C2C"/>
              </a:solidFill>
              <a:effectLst/>
              <a:latin typeface="inherit"/>
            </a:endParaRPr>
          </a:p>
          <a:p>
            <a:pPr algn="just" fontAlgn="base">
              <a:lnSpc>
                <a:spcPct val="170000"/>
              </a:lnSpc>
              <a:buFont typeface="Arial" panose="020B0604020202020204" pitchFamily="34" charset="0"/>
              <a:buChar char="•"/>
            </a:pPr>
            <a:r>
              <a:rPr lang="en-US" sz="2800" b="0" i="0" dirty="0">
                <a:solidFill>
                  <a:srgbClr val="000000"/>
                </a:solidFill>
                <a:effectLst/>
                <a:latin typeface="georgia" panose="02040502050405020303" pitchFamily="18" charset="0"/>
              </a:rPr>
              <a:t>Evidence of having dispatched the goods from authorization Holders factory premises to the ultimate exporter/port of export i.e. ARE-1 certificate issued by Central Excise / Tax invoice for export under GST rules certified by customs verifying the export with the shipping bill no., date and license no. or Invoice containing license no., date and time of dispatch in case factory unit is not registered with GST / Central Excise.</a:t>
            </a:r>
            <a:endParaRPr lang="en-US" b="0" i="0" dirty="0">
              <a:solidFill>
                <a:srgbClr val="2C2C2C"/>
              </a:solidFill>
              <a:effectLst/>
              <a:latin typeface="inherit"/>
            </a:endParaRPr>
          </a:p>
          <a:p>
            <a:endParaRPr lang="en-IN" dirty="0"/>
          </a:p>
        </p:txBody>
      </p:sp>
    </p:spTree>
    <p:extLst>
      <p:ext uri="{BB962C8B-B14F-4D97-AF65-F5344CB8AC3E}">
        <p14:creationId xmlns:p14="http://schemas.microsoft.com/office/powerpoint/2010/main" val="410429582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EC32D7-8038-C6B6-CC15-802145964EAA}"/>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A685EA50-7635-96DF-592C-A179E4CD5140}"/>
              </a:ext>
            </a:extLst>
          </p:cNvPr>
          <p:cNvSpPr>
            <a:spLocks noGrp="1"/>
          </p:cNvSpPr>
          <p:nvPr>
            <p:ph idx="1"/>
          </p:nvPr>
        </p:nvSpPr>
        <p:spPr/>
        <p:txBody>
          <a:bodyPr/>
          <a:lstStyle/>
          <a:p>
            <a:pPr algn="just" fontAlgn="base">
              <a:lnSpc>
                <a:spcPct val="170000"/>
              </a:lnSpc>
              <a:buFont typeface="Arial" panose="020B0604020202020204" pitchFamily="34" charset="0"/>
              <a:buChar char="•"/>
            </a:pPr>
            <a:r>
              <a:rPr lang="en-US" sz="2400" b="0" i="0" dirty="0">
                <a:solidFill>
                  <a:srgbClr val="000000"/>
                </a:solidFill>
                <a:effectLst/>
                <a:latin typeface="georgia" panose="02040502050405020303" pitchFamily="18" charset="0"/>
              </a:rPr>
              <a:t>Lorry Receipt / Logistical proof for clarifying that the finished goods are moved from the premises of the authorization holder to the third party/port registered for export.</a:t>
            </a:r>
            <a:endParaRPr lang="en-US" b="0" i="0" dirty="0">
              <a:solidFill>
                <a:srgbClr val="2C2C2C"/>
              </a:solidFill>
              <a:effectLst/>
              <a:latin typeface="inherit"/>
            </a:endParaRPr>
          </a:p>
          <a:p>
            <a:pPr algn="just" fontAlgn="base">
              <a:lnSpc>
                <a:spcPct val="170000"/>
              </a:lnSpc>
              <a:buFont typeface="Arial" panose="020B0604020202020204" pitchFamily="34" charset="0"/>
              <a:buChar char="•"/>
            </a:pPr>
            <a:r>
              <a:rPr lang="en-US" sz="2400" b="0" i="0" dirty="0">
                <a:solidFill>
                  <a:srgbClr val="000000"/>
                </a:solidFill>
                <a:effectLst/>
                <a:latin typeface="georgia" panose="02040502050405020303" pitchFamily="18" charset="0"/>
              </a:rPr>
              <a:t>A disclaimer certificate from third party exporter that the shipping bills and E-BRC utilized shall not be used in any other EPCG License for the fulfilment of Export Obligation.</a:t>
            </a:r>
            <a:endParaRPr lang="en-US" b="0" i="0" dirty="0">
              <a:solidFill>
                <a:srgbClr val="2C2C2C"/>
              </a:solidFill>
              <a:effectLst/>
              <a:latin typeface="inherit"/>
            </a:endParaRPr>
          </a:p>
          <a:p>
            <a:endParaRPr lang="en-IN" dirty="0"/>
          </a:p>
        </p:txBody>
      </p:sp>
    </p:spTree>
    <p:extLst>
      <p:ext uri="{BB962C8B-B14F-4D97-AF65-F5344CB8AC3E}">
        <p14:creationId xmlns:p14="http://schemas.microsoft.com/office/powerpoint/2010/main" val="21280804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8D5545-219C-0EB6-C6C8-16AFC3DB48C8}"/>
              </a:ext>
            </a:extLst>
          </p:cNvPr>
          <p:cNvSpPr>
            <a:spLocks noGrp="1"/>
          </p:cNvSpPr>
          <p:nvPr>
            <p:ph type="title"/>
          </p:nvPr>
        </p:nvSpPr>
        <p:spPr>
          <a:xfrm>
            <a:off x="609600" y="2164360"/>
            <a:ext cx="11074400" cy="2214692"/>
          </a:xfrm>
        </p:spPr>
        <p:txBody>
          <a:bodyPr>
            <a:normAutofit/>
          </a:bodyPr>
          <a:lstStyle/>
          <a:p>
            <a:r>
              <a:rPr lang="en-IN" dirty="0"/>
              <a:t>ADVANCE AUTHORISATION ( DUTY ENTITLEMENT EXEMPTION CERTIFICATE)</a:t>
            </a:r>
          </a:p>
        </p:txBody>
      </p:sp>
    </p:spTree>
    <p:extLst>
      <p:ext uri="{BB962C8B-B14F-4D97-AF65-F5344CB8AC3E}">
        <p14:creationId xmlns:p14="http://schemas.microsoft.com/office/powerpoint/2010/main" val="2723250678"/>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678209"/>
            <a:ext cx="10972800" cy="555369"/>
          </a:xfrm>
        </p:spPr>
        <p:txBody>
          <a:bodyPr>
            <a:normAutofit/>
          </a:bodyPr>
          <a:lstStyle/>
          <a:p>
            <a:r>
              <a:rPr lang="en-US" sz="2800" dirty="0"/>
              <a:t>Advance authorisation (AAS) and Duty Free Import Authorisation (DFIA)</a:t>
            </a:r>
          </a:p>
        </p:txBody>
      </p:sp>
      <p:sp>
        <p:nvSpPr>
          <p:cNvPr id="3" name="Content Placeholder 2"/>
          <p:cNvSpPr>
            <a:spLocks noGrp="1"/>
          </p:cNvSpPr>
          <p:nvPr>
            <p:ph idx="1"/>
          </p:nvPr>
        </p:nvSpPr>
        <p:spPr>
          <a:xfrm>
            <a:off x="609600" y="1434517"/>
            <a:ext cx="10820399" cy="5176008"/>
          </a:xfrm>
        </p:spPr>
        <p:txBody>
          <a:bodyPr>
            <a:normAutofit fontScale="62500" lnSpcReduction="20000"/>
          </a:bodyPr>
          <a:lstStyle/>
          <a:p>
            <a:pPr algn="just">
              <a:lnSpc>
                <a:spcPct val="170000"/>
              </a:lnSpc>
            </a:pPr>
            <a:r>
              <a:rPr lang="en-US" dirty="0">
                <a:latin typeface="+mj-lt"/>
              </a:rPr>
              <a:t>The Duty Exemption Scheme consists of Advance Authorization (AA) and Duty Free Import Authorization ( DFIA). </a:t>
            </a:r>
          </a:p>
          <a:p>
            <a:pPr algn="just">
              <a:lnSpc>
                <a:spcPct val="170000"/>
              </a:lnSpc>
            </a:pPr>
            <a:r>
              <a:rPr lang="en-US" b="0" i="0" dirty="0">
                <a:solidFill>
                  <a:srgbClr val="000000"/>
                </a:solidFill>
                <a:effectLst/>
                <a:latin typeface="+mj-lt"/>
              </a:rPr>
              <a:t>One significant difference is that unlike the Advance </a:t>
            </a:r>
            <a:r>
              <a:rPr lang="en-US" b="0" i="0" dirty="0" err="1">
                <a:solidFill>
                  <a:srgbClr val="000000"/>
                </a:solidFill>
                <a:effectLst/>
                <a:latin typeface="+mj-lt"/>
              </a:rPr>
              <a:t>Licence</a:t>
            </a:r>
            <a:r>
              <a:rPr lang="en-US" b="0" i="0" dirty="0">
                <a:solidFill>
                  <a:srgbClr val="000000"/>
                </a:solidFill>
                <a:effectLst/>
                <a:latin typeface="+mj-lt"/>
              </a:rPr>
              <a:t> Scheme where the value addition requirement is only positive value addition, under the new scheme minimum value addition requirement is 20% (except for items in gem &amp; </a:t>
            </a:r>
            <a:r>
              <a:rPr lang="en-US" b="0" i="0" dirty="0" err="1">
                <a:solidFill>
                  <a:srgbClr val="000000"/>
                </a:solidFill>
                <a:effectLst/>
                <a:latin typeface="+mj-lt"/>
              </a:rPr>
              <a:t>jewellery</a:t>
            </a:r>
            <a:r>
              <a:rPr lang="en-US" b="0" i="0" dirty="0">
                <a:solidFill>
                  <a:srgbClr val="000000"/>
                </a:solidFill>
                <a:effectLst/>
                <a:latin typeface="+mj-lt"/>
              </a:rPr>
              <a:t> sector). </a:t>
            </a:r>
          </a:p>
          <a:p>
            <a:pPr algn="just">
              <a:lnSpc>
                <a:spcPct val="170000"/>
              </a:lnSpc>
            </a:pPr>
            <a:r>
              <a:rPr lang="en-US" b="0" i="0" dirty="0">
                <a:solidFill>
                  <a:srgbClr val="000000"/>
                </a:solidFill>
                <a:effectLst/>
                <a:latin typeface="+mj-lt"/>
              </a:rPr>
              <a:t>Another vital difference is that under the new scheme once the export obligation is fulfilled, the </a:t>
            </a:r>
            <a:r>
              <a:rPr lang="en-US" b="0" i="0" dirty="0" err="1">
                <a:solidFill>
                  <a:srgbClr val="000000"/>
                </a:solidFill>
                <a:effectLst/>
                <a:latin typeface="+mj-lt"/>
              </a:rPr>
              <a:t>licence</a:t>
            </a:r>
            <a:r>
              <a:rPr lang="en-US" b="0" i="0" dirty="0">
                <a:solidFill>
                  <a:srgbClr val="000000"/>
                </a:solidFill>
                <a:effectLst/>
                <a:latin typeface="+mj-lt"/>
              </a:rPr>
              <a:t> or the inputs imported (other than fuel) against it can be transferred / sold. </a:t>
            </a:r>
            <a:r>
              <a:rPr lang="en-US" dirty="0">
                <a:latin typeface="+mj-lt"/>
              </a:rPr>
              <a:t>AA is issued for import of inputs at Zero duty (para 4.03 and 4.14 of current FTP 2015-20. </a:t>
            </a:r>
          </a:p>
          <a:p>
            <a:pPr algn="just">
              <a:lnSpc>
                <a:spcPct val="170000"/>
              </a:lnSpc>
            </a:pPr>
            <a:r>
              <a:rPr lang="en-US" dirty="0">
                <a:latin typeface="+mj-lt"/>
              </a:rPr>
              <a:t>It is granted prior to the completion of export obligation. </a:t>
            </a:r>
          </a:p>
          <a:p>
            <a:pPr algn="just">
              <a:lnSpc>
                <a:spcPct val="170000"/>
              </a:lnSpc>
            </a:pPr>
            <a:r>
              <a:rPr lang="en-US" dirty="0">
                <a:latin typeface="+mj-lt"/>
              </a:rPr>
              <a:t>The initial export obligation period is 18 months </a:t>
            </a:r>
          </a:p>
          <a:p>
            <a:pPr algn="just">
              <a:lnSpc>
                <a:spcPct val="170000"/>
              </a:lnSpc>
            </a:pPr>
            <a:r>
              <a:rPr lang="en-US" dirty="0">
                <a:latin typeface="+mj-lt"/>
              </a:rPr>
              <a:t>The minimum value addition (VA) required to be achieved is 15%.</a:t>
            </a:r>
          </a:p>
          <a:p>
            <a:pPr algn="just">
              <a:lnSpc>
                <a:spcPct val="170000"/>
              </a:lnSpc>
            </a:pPr>
            <a:r>
              <a:rPr lang="en-US" dirty="0">
                <a:latin typeface="+mj-lt"/>
              </a:rPr>
              <a:t> It is subject to actual user condition even after discharge of export obligation. </a:t>
            </a:r>
          </a:p>
        </p:txBody>
      </p:sp>
    </p:spTree>
  </p:cSld>
  <p:clrMapOvr>
    <a:overrideClrMapping bg1="lt1" tx1="dk1" bg2="lt2" tx2="dk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0.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3.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4.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5.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6.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7.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8.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9.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0.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3.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4.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5.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6.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7.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8.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9.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3.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30.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3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3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33.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34.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35.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36.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37.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38.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39.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4.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40.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4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4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43.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44.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45.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46.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5.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6.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7.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8.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9.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
  <TotalTime>604</TotalTime>
  <Words>6417</Words>
  <Application>Microsoft Office PowerPoint</Application>
  <PresentationFormat>Widescreen</PresentationFormat>
  <Paragraphs>393</Paragraphs>
  <Slides>76</Slides>
  <Notes>0</Notes>
  <HiddenSlides>0</HiddenSlides>
  <MMClips>0</MMClips>
  <ScaleCrop>false</ScaleCrop>
  <HeadingPairs>
    <vt:vector size="6" baseType="variant">
      <vt:variant>
        <vt:lpstr>Fonts Used</vt:lpstr>
      </vt:variant>
      <vt:variant>
        <vt:i4>16</vt:i4>
      </vt:variant>
      <vt:variant>
        <vt:lpstr>Theme</vt:lpstr>
      </vt:variant>
      <vt:variant>
        <vt:i4>1</vt:i4>
      </vt:variant>
      <vt:variant>
        <vt:lpstr>Slide Titles</vt:lpstr>
      </vt:variant>
      <vt:variant>
        <vt:i4>76</vt:i4>
      </vt:variant>
    </vt:vector>
  </HeadingPairs>
  <TitlesOfParts>
    <vt:vector size="93" baseType="lpstr">
      <vt:lpstr>Algerian</vt:lpstr>
      <vt:lpstr>Arial</vt:lpstr>
      <vt:lpstr>Calibri</vt:lpstr>
      <vt:lpstr>Candara</vt:lpstr>
      <vt:lpstr>Constantia</vt:lpstr>
      <vt:lpstr>georgia</vt:lpstr>
      <vt:lpstr>Gilroy</vt:lpstr>
      <vt:lpstr>inherit</vt:lpstr>
      <vt:lpstr>Montserrat</vt:lpstr>
      <vt:lpstr>Open Sans</vt:lpstr>
      <vt:lpstr>Poppins</vt:lpstr>
      <vt:lpstr>raleway</vt:lpstr>
      <vt:lpstr>Roboto</vt:lpstr>
      <vt:lpstr>Times New Roman</vt:lpstr>
      <vt:lpstr>Wingdings 2</vt:lpstr>
      <vt:lpstr>Wingdings 3</vt:lpstr>
      <vt:lpstr>Flow</vt:lpstr>
      <vt:lpstr>CCIT</vt:lpstr>
      <vt:lpstr>Topics to be covered</vt:lpstr>
      <vt:lpstr>Topics to be covered on Sunday 03.12.23</vt:lpstr>
      <vt:lpstr>PowerPoint Presentation</vt:lpstr>
      <vt:lpstr>PowerPoint Presentation</vt:lpstr>
      <vt:lpstr> 4.01 Schemes</vt:lpstr>
      <vt:lpstr>PowerPoint Presentation</vt:lpstr>
      <vt:lpstr>ADVANCE AUTHORISATION ( DUTY ENTITLEMENT EXEMPTION CERTIFICATE)</vt:lpstr>
      <vt:lpstr>Advance authorisation (AAS) and Duty Free Import Authorisation (DFIA)</vt:lpstr>
      <vt:lpstr>PowerPoint Presentation</vt:lpstr>
      <vt:lpstr>PowerPoint Presentation</vt:lpstr>
      <vt:lpstr>FTP - 4.03 Advance Authorisation</vt:lpstr>
      <vt:lpstr>PowerPoint Presentation</vt:lpstr>
      <vt:lpstr>PowerPoint Presentation</vt:lpstr>
      <vt:lpstr>PowerPoint Presentation</vt:lpstr>
      <vt:lpstr>PowerPoint Presentation</vt:lpstr>
      <vt:lpstr>Details of duty exempted FTP 4.14</vt:lpstr>
      <vt:lpstr>Standard Input-Output Norms</vt:lpstr>
      <vt:lpstr>Self Declaration</vt:lpstr>
      <vt:lpstr>PowerPoint Presentation</vt:lpstr>
      <vt:lpstr>PowerPoint Presentation</vt:lpstr>
      <vt:lpstr>PowerPoint Presentation</vt:lpstr>
      <vt:lpstr>PowerPoint Presentation</vt:lpstr>
      <vt:lpstr>Advance Authorization for Annual Requirement</vt:lpstr>
      <vt:lpstr>PowerPoint Presentation</vt:lpstr>
      <vt:lpstr>PowerPoint Presentation</vt:lpstr>
      <vt:lpstr>Redemption/Closure of Advance License at DGFT </vt:lpstr>
      <vt:lpstr>Bond/BG Cancellation at Customs </vt:lpstr>
      <vt:lpstr>PowerPoint Presentation</vt:lpstr>
      <vt:lpstr>Export Obligation</vt:lpstr>
      <vt:lpstr>DUTY FREE IMPORT AUTHORISATION</vt:lpstr>
      <vt:lpstr>PowerPoint Presentation</vt:lpstr>
      <vt:lpstr>PowerPoint Presentation</vt:lpstr>
      <vt:lpstr>PowerPoint Presentation</vt:lpstr>
      <vt:lpstr>The broad differences between the Authorizations</vt:lpstr>
      <vt:lpstr>PowerPoint Presentation</vt:lpstr>
      <vt:lpstr>FTA  - DFIA SCHEME</vt:lpstr>
      <vt:lpstr>FTP - 4.27 - Eligibility </vt:lpstr>
      <vt:lpstr>FTP - 4.28 - Minimum Value Addition </vt:lpstr>
      <vt:lpstr>FTP - 4.29 -  Validity &amp;Transferability of DFIA </vt:lpstr>
      <vt:lpstr>PowerPoint Presentation</vt:lpstr>
      <vt:lpstr>PowerPoint Presentation</vt:lpstr>
      <vt:lpstr>HBPV.1 – 4.51 – Maintenance of Proper Accounts</vt:lpstr>
      <vt:lpstr>PowerPoint Presentation</vt:lpstr>
      <vt:lpstr>EPCG</vt:lpstr>
      <vt:lpstr>     EXPORT PROMOTION CAPITAL GOODS SCHEME </vt:lpstr>
      <vt:lpstr>FTP – Para 5.01  EPCG Scheme</vt:lpstr>
      <vt:lpstr>PowerPoint Presentation</vt:lpstr>
      <vt:lpstr>PowerPoint Presentation</vt:lpstr>
      <vt:lpstr>PowerPoint Presentation</vt:lpstr>
      <vt:lpstr>FTP – Para 5.02  Coverage</vt:lpstr>
      <vt:lpstr>PowerPoint Presentation</vt:lpstr>
      <vt:lpstr>PowerPoint Presentation</vt:lpstr>
      <vt:lpstr>FTP Para - 5.04  Export obligation</vt:lpstr>
      <vt:lpstr>PowerPoint Presentation</vt:lpstr>
      <vt:lpstr>PowerPoint Presentation</vt:lpstr>
      <vt:lpstr>PowerPoint Presentation</vt:lpstr>
      <vt:lpstr>FTP – Para - 5.09  Incentive for early EO fulfillment</vt:lpstr>
      <vt:lpstr>FTP – Para - 5.12 Exemption from maintenance of average export obligation</vt:lpstr>
      <vt:lpstr>PowerPoint Presentation</vt:lpstr>
      <vt:lpstr>PowerPoint Presentation</vt:lpstr>
      <vt:lpstr>PowerPoint Presentation</vt:lpstr>
      <vt:lpstr>Export Obligation imposed in the EPCG Scheme is of two types-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CCIT</dc:title>
  <dc:creator>VIjayan R</dc:creator>
  <cp:lastModifiedBy>VIjayan R</cp:lastModifiedBy>
  <cp:revision>17</cp:revision>
  <dcterms:created xsi:type="dcterms:W3CDTF">2023-11-29T09:44:40Z</dcterms:created>
  <dcterms:modified xsi:type="dcterms:W3CDTF">2023-12-02T11:32:04Z</dcterms:modified>
</cp:coreProperties>
</file>