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9" r:id="rId4"/>
    <p:sldId id="257" r:id="rId5"/>
    <p:sldId id="258" r:id="rId6"/>
    <p:sldId id="260" r:id="rId7"/>
    <p:sldId id="261" r:id="rId8"/>
    <p:sldId id="262" r:id="rId9"/>
    <p:sldId id="263" r:id="rId10"/>
    <p:sldId id="264" r:id="rId11"/>
    <p:sldId id="265" r:id="rId12"/>
    <p:sldId id="267" r:id="rId13"/>
    <p:sldId id="268" r:id="rId14"/>
    <p:sldId id="266" r:id="rId15"/>
    <p:sldId id="269" r:id="rId16"/>
    <p:sldId id="270" r:id="rId17"/>
    <p:sldId id="271" r:id="rId18"/>
    <p:sldId id="272" r:id="rId19"/>
    <p:sldId id="274" r:id="rId20"/>
    <p:sldId id="275" r:id="rId21"/>
    <p:sldId id="276"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6CE7023-CA89-4717-9B78-3BE878EC215F}" type="datetimeFigureOut">
              <a:rPr lang="en-IN" smtClean="0"/>
              <a:t>09-04-2021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185102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6CE7023-CA89-4717-9B78-3BE878EC215F}" type="datetimeFigureOut">
              <a:rPr lang="en-IN" smtClean="0"/>
              <a:t>09-04-2021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25457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6CE7023-CA89-4717-9B78-3BE878EC215F}" type="datetimeFigureOut">
              <a:rPr lang="en-IN" smtClean="0"/>
              <a:t>09-04-2021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22919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6CE7023-CA89-4717-9B78-3BE878EC215F}" type="datetimeFigureOut">
              <a:rPr lang="en-IN" smtClean="0"/>
              <a:t>09-04-2021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224995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E7023-CA89-4717-9B78-3BE878EC215F}" type="datetimeFigureOut">
              <a:rPr lang="en-IN" smtClean="0"/>
              <a:t>09-04-2021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241020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6CE7023-CA89-4717-9B78-3BE878EC215F}" type="datetimeFigureOut">
              <a:rPr lang="en-IN" smtClean="0"/>
              <a:t>09-04-2021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148033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6CE7023-CA89-4717-9B78-3BE878EC215F}" type="datetimeFigureOut">
              <a:rPr lang="en-IN" smtClean="0"/>
              <a:t>09-04-2021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161480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6CE7023-CA89-4717-9B78-3BE878EC215F}" type="datetimeFigureOut">
              <a:rPr lang="en-IN" smtClean="0"/>
              <a:t>09-04-2021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104453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E7023-CA89-4717-9B78-3BE878EC215F}" type="datetimeFigureOut">
              <a:rPr lang="en-IN" smtClean="0"/>
              <a:t>09-04-2021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348523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E7023-CA89-4717-9B78-3BE878EC215F}" type="datetimeFigureOut">
              <a:rPr lang="en-IN" smtClean="0"/>
              <a:t>09-04-2021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343729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E7023-CA89-4717-9B78-3BE878EC215F}" type="datetimeFigureOut">
              <a:rPr lang="en-IN" smtClean="0"/>
              <a:t>09-04-2021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4B9D54F-D92F-49F3-9F0E-8FDF66D529BF}" type="slidenum">
              <a:rPr lang="en-IN" smtClean="0"/>
              <a:t>‹#›</a:t>
            </a:fld>
            <a:endParaRPr lang="en-IN"/>
          </a:p>
        </p:txBody>
      </p:sp>
    </p:spTree>
    <p:extLst>
      <p:ext uri="{BB962C8B-B14F-4D97-AF65-F5344CB8AC3E}">
        <p14:creationId xmlns:p14="http://schemas.microsoft.com/office/powerpoint/2010/main" val="224337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E7023-CA89-4717-9B78-3BE878EC215F}" type="datetimeFigureOut">
              <a:rPr lang="en-IN" smtClean="0"/>
              <a:t>09-04-2021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9D54F-D92F-49F3-9F0E-8FDF66D529BF}" type="slidenum">
              <a:rPr lang="en-IN" smtClean="0"/>
              <a:t>‹#›</a:t>
            </a:fld>
            <a:endParaRPr lang="en-IN"/>
          </a:p>
        </p:txBody>
      </p:sp>
    </p:spTree>
    <p:extLst>
      <p:ext uri="{BB962C8B-B14F-4D97-AF65-F5344CB8AC3E}">
        <p14:creationId xmlns:p14="http://schemas.microsoft.com/office/powerpoint/2010/main" val="4287368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Filing of Income Tax Return-ITR6</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Tree>
    <p:extLst>
      <p:ext uri="{BB962C8B-B14F-4D97-AF65-F5344CB8AC3E}">
        <p14:creationId xmlns:p14="http://schemas.microsoft.com/office/powerpoint/2010/main" val="3204003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Cess</a:t>
            </a:r>
            <a:endParaRPr lang="en-IN" dirty="0"/>
          </a:p>
        </p:txBody>
      </p:sp>
      <p:sp>
        <p:nvSpPr>
          <p:cNvPr id="3" name="Content Placeholder 2"/>
          <p:cNvSpPr>
            <a:spLocks noGrp="1"/>
          </p:cNvSpPr>
          <p:nvPr>
            <p:ph idx="1"/>
          </p:nvPr>
        </p:nvSpPr>
        <p:spPr/>
        <p:txBody>
          <a:bodyPr/>
          <a:lstStyle/>
          <a:p>
            <a:r>
              <a:rPr lang="en-US" b="1" dirty="0"/>
              <a:t>Health &amp; education </a:t>
            </a:r>
            <a:r>
              <a:rPr lang="en-US" b="1" dirty="0" err="1"/>
              <a:t>Cess</a:t>
            </a:r>
            <a:r>
              <a:rPr lang="en-US" b="1" dirty="0"/>
              <a:t> :</a:t>
            </a:r>
            <a:r>
              <a:rPr lang="en-US" dirty="0"/>
              <a:t> Further 4% of income tax calculated and applicable surcharge will be added to the amount of total tax liability before this </a:t>
            </a:r>
            <a:r>
              <a:rPr lang="en-US" dirty="0" err="1"/>
              <a:t>cess</a:t>
            </a:r>
            <a:r>
              <a:rPr lang="en-US" dirty="0"/>
              <a:t>.</a:t>
            </a:r>
            <a:endParaRPr lang="en-IN" dirty="0"/>
          </a:p>
        </p:txBody>
      </p:sp>
    </p:spTree>
    <p:extLst>
      <p:ext uri="{BB962C8B-B14F-4D97-AF65-F5344CB8AC3E}">
        <p14:creationId xmlns:p14="http://schemas.microsoft.com/office/powerpoint/2010/main" val="60717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Rate – Reduced Rates of Tax – Sec.115BA – Tax Rate 25%</a:t>
            </a:r>
            <a:endParaRPr lang="en-IN" dirty="0"/>
          </a:p>
        </p:txBody>
      </p:sp>
      <p:sp>
        <p:nvSpPr>
          <p:cNvPr id="3" name="Content Placeholder 2"/>
          <p:cNvSpPr>
            <a:spLocks noGrp="1"/>
          </p:cNvSpPr>
          <p:nvPr>
            <p:ph idx="1"/>
          </p:nvPr>
        </p:nvSpPr>
        <p:spPr/>
        <p:txBody>
          <a:bodyPr>
            <a:normAutofit fontScale="62500" lnSpcReduction="20000"/>
          </a:bodyPr>
          <a:lstStyle/>
          <a:p>
            <a:r>
              <a:rPr lang="en-US" sz="2900" dirty="0" smtClean="0"/>
              <a:t>With </a:t>
            </a:r>
            <a:r>
              <a:rPr lang="en-US" sz="2900" dirty="0"/>
              <a:t>effect from assessment year 2017-18 that the domestic companies satisfy following conditions will eligible for tax rate of 25 per cent.</a:t>
            </a:r>
          </a:p>
          <a:p>
            <a:r>
              <a:rPr lang="en-US" sz="2900" dirty="0"/>
              <a:t>Conditions:</a:t>
            </a:r>
          </a:p>
          <a:p>
            <a:r>
              <a:rPr lang="en-US" sz="2900" dirty="0"/>
              <a:t>1. The </a:t>
            </a:r>
            <a:r>
              <a:rPr lang="en-US" sz="2900" dirty="0" err="1"/>
              <a:t>Assessee</a:t>
            </a:r>
            <a:r>
              <a:rPr lang="en-US" sz="2900" dirty="0"/>
              <a:t> is a domestic company.</a:t>
            </a:r>
          </a:p>
          <a:p>
            <a:r>
              <a:rPr lang="en-US" sz="2900" dirty="0"/>
              <a:t>2. The company has been set-up and registered on or after 01.03.2016.</a:t>
            </a:r>
          </a:p>
          <a:p>
            <a:r>
              <a:rPr lang="en-US" sz="2900" dirty="0"/>
              <a:t>3. The company is not engaged in any business other than the business of manufacture or production of any article or </a:t>
            </a:r>
            <a:r>
              <a:rPr lang="en-US" sz="2900" dirty="0" smtClean="0"/>
              <a:t>thing. </a:t>
            </a:r>
            <a:endParaRPr lang="en-US" sz="2900" dirty="0"/>
          </a:p>
          <a:p>
            <a:r>
              <a:rPr lang="en-US" sz="2900" dirty="0"/>
              <a:t>4. Total income of the company is computed without claiming additional </a:t>
            </a:r>
            <a:r>
              <a:rPr lang="en-US" sz="2900" dirty="0" smtClean="0"/>
              <a:t>depreciation u/s.32</a:t>
            </a:r>
            <a:endParaRPr lang="en-US" sz="2900" dirty="0"/>
          </a:p>
          <a:p>
            <a:r>
              <a:rPr lang="en-US" sz="2900" dirty="0" smtClean="0"/>
              <a:t>5</a:t>
            </a:r>
            <a:r>
              <a:rPr lang="en-US" sz="2900" dirty="0"/>
              <a:t>. </a:t>
            </a:r>
            <a:r>
              <a:rPr lang="en-US" sz="2900" dirty="0" smtClean="0"/>
              <a:t>No  adjustment of losses.</a:t>
            </a:r>
            <a:endParaRPr lang="en-US" sz="2900" dirty="0"/>
          </a:p>
          <a:p>
            <a:r>
              <a:rPr lang="en-US" sz="2900" dirty="0" smtClean="0"/>
              <a:t>Option </a:t>
            </a:r>
            <a:r>
              <a:rPr lang="en-US" sz="2900" dirty="0"/>
              <a:t>in the Hands of </a:t>
            </a:r>
            <a:r>
              <a:rPr lang="en-US" sz="2900" dirty="0" err="1"/>
              <a:t>Assessee</a:t>
            </a:r>
            <a:r>
              <a:rPr lang="en-US" sz="2900" dirty="0"/>
              <a:t>:</a:t>
            </a:r>
          </a:p>
          <a:p>
            <a:r>
              <a:rPr lang="en-US" sz="2900" dirty="0" smtClean="0"/>
              <a:t>The </a:t>
            </a:r>
            <a:r>
              <a:rPr lang="en-US" sz="2900" dirty="0"/>
              <a:t>company has an option to pay tax at the rate of </a:t>
            </a:r>
            <a:r>
              <a:rPr lang="en-US" sz="2900" dirty="0" smtClean="0"/>
              <a:t>  25%(+</a:t>
            </a:r>
            <a:r>
              <a:rPr lang="en-US" sz="2900" dirty="0"/>
              <a:t>SC+EC+SHEC). This Option shall be exercised on or before the due date for furnishing the returns of income, which the company is required to furnish under the Act.</a:t>
            </a:r>
          </a:p>
          <a:p>
            <a:r>
              <a:rPr lang="en-US" sz="2900" dirty="0"/>
              <a:t>Once the company has exercised the option for any previous year, it cannot be subsequently withdrawn for the same or any other previous year.</a:t>
            </a:r>
          </a:p>
        </p:txBody>
      </p:sp>
    </p:spTree>
    <p:extLst>
      <p:ext uri="{BB962C8B-B14F-4D97-AF65-F5344CB8AC3E}">
        <p14:creationId xmlns:p14="http://schemas.microsoft.com/office/powerpoint/2010/main" val="3680845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115BAA – Tax Rate 22%</a:t>
            </a:r>
            <a:endParaRPr lang="en-IN" dirty="0"/>
          </a:p>
        </p:txBody>
      </p:sp>
      <p:sp>
        <p:nvSpPr>
          <p:cNvPr id="3" name="Content Placeholder 2"/>
          <p:cNvSpPr>
            <a:spLocks noGrp="1"/>
          </p:cNvSpPr>
          <p:nvPr>
            <p:ph idx="1"/>
          </p:nvPr>
        </p:nvSpPr>
        <p:spPr/>
        <p:txBody>
          <a:bodyPr/>
          <a:lstStyle/>
          <a:p>
            <a:r>
              <a:rPr lang="en-US" dirty="0" smtClean="0"/>
              <a:t>MAT Not applicable</a:t>
            </a:r>
          </a:p>
          <a:p>
            <a:r>
              <a:rPr lang="en-US" dirty="0" smtClean="0"/>
              <a:t>Deductions are not allowed</a:t>
            </a:r>
          </a:p>
          <a:p>
            <a:r>
              <a:rPr lang="en-US" dirty="0" smtClean="0"/>
              <a:t>No adjustment for losses</a:t>
            </a:r>
          </a:p>
          <a:p>
            <a:r>
              <a:rPr lang="en-US" dirty="0" smtClean="0"/>
              <a:t>Option to be exercised before the due date</a:t>
            </a:r>
          </a:p>
          <a:p>
            <a:r>
              <a:rPr lang="en-US" dirty="0"/>
              <a:t>If once the option is exercised cannot be withdrawn for the same or subsequent assessment years. </a:t>
            </a:r>
            <a:r>
              <a:rPr lang="en-US" i="1" dirty="0"/>
              <a:t>(With effect from AY 2020-21)</a:t>
            </a:r>
            <a:endParaRPr lang="en-IN" dirty="0"/>
          </a:p>
        </p:txBody>
      </p:sp>
    </p:spTree>
    <p:extLst>
      <p:ext uri="{BB962C8B-B14F-4D97-AF65-F5344CB8AC3E}">
        <p14:creationId xmlns:p14="http://schemas.microsoft.com/office/powerpoint/2010/main" val="1169108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115BAB – Tax Rate 15%</a:t>
            </a:r>
            <a:endParaRPr lang="en-IN" dirty="0"/>
          </a:p>
        </p:txBody>
      </p:sp>
      <p:sp>
        <p:nvSpPr>
          <p:cNvPr id="3" name="Content Placeholder 2"/>
          <p:cNvSpPr>
            <a:spLocks noGrp="1"/>
          </p:cNvSpPr>
          <p:nvPr>
            <p:ph idx="1"/>
          </p:nvPr>
        </p:nvSpPr>
        <p:spPr/>
        <p:txBody>
          <a:bodyPr>
            <a:normAutofit fontScale="77500" lnSpcReduction="20000"/>
          </a:bodyPr>
          <a:lstStyle/>
          <a:p>
            <a:r>
              <a:rPr lang="en-US" i="1" dirty="0" smtClean="0"/>
              <a:t>Any </a:t>
            </a:r>
            <a:r>
              <a:rPr lang="en-US" i="1" dirty="0"/>
              <a:t>deduction under the provisions of section 10AA or clause (</a:t>
            </a:r>
            <a:r>
              <a:rPr lang="en-US" dirty="0" err="1"/>
              <a:t>iia</a:t>
            </a:r>
            <a:r>
              <a:rPr lang="en-US" i="1" dirty="0"/>
              <a:t>) of sub-section (1) of section 32 or section 32AD or section 33AB or section 33ABA or sub-clause (</a:t>
            </a:r>
            <a:r>
              <a:rPr lang="en-US" dirty="0"/>
              <a:t>ii</a:t>
            </a:r>
            <a:r>
              <a:rPr lang="en-US" i="1" dirty="0"/>
              <a:t>) or sub-clause (</a:t>
            </a:r>
            <a:r>
              <a:rPr lang="en-US" dirty="0" err="1"/>
              <a:t>iia</a:t>
            </a:r>
            <a:r>
              <a:rPr lang="en-US" i="1" dirty="0"/>
              <a:t>) or sub-clause (</a:t>
            </a:r>
            <a:r>
              <a:rPr lang="en-US" dirty="0"/>
              <a:t>iii</a:t>
            </a:r>
            <a:r>
              <a:rPr lang="en-US" i="1" dirty="0"/>
              <a:t>) of sub-section (1) or sub-section (2AA) or sub-section (2AB) of section 35 or section 35AD or section 35CCC or section 35CCD or under any provisions of Chapter VI-A under the heading “C.—Deductions in respect of certain incomes” other than the provisions of section 80JJAA;</a:t>
            </a:r>
            <a:endParaRPr lang="en-US" dirty="0"/>
          </a:p>
          <a:p>
            <a:r>
              <a:rPr lang="en-US" i="1" dirty="0"/>
              <a:t>set off of any loss carried forward or depreciation from any earlier assessment year, if such loss or depreciation is attributable to any of the deductions referred to above;</a:t>
            </a:r>
            <a:endParaRPr lang="en-US" dirty="0"/>
          </a:p>
          <a:p>
            <a:r>
              <a:rPr lang="en-US" i="1" dirty="0"/>
              <a:t>set off of any loss or allowance for unabsorbed depreciation deemed so under section 72A, if such loss or depreciation is attributable to any of the deductions referred to above; and</a:t>
            </a:r>
            <a:endParaRPr lang="en-US" dirty="0"/>
          </a:p>
          <a:p>
            <a:r>
              <a:rPr lang="en-US" i="1" dirty="0"/>
              <a:t>by claiming the depreciation, if any, under any provision of section 32, except clause (</a:t>
            </a:r>
            <a:r>
              <a:rPr lang="en-US" dirty="0" err="1"/>
              <a:t>iia</a:t>
            </a:r>
            <a:r>
              <a:rPr lang="en-US" i="1" dirty="0"/>
              <a:t>) of sub-section (1) of the said section, determined in such manner as may be prescribed. </a:t>
            </a:r>
            <a:endParaRPr lang="en-US" dirty="0"/>
          </a:p>
          <a:p>
            <a:r>
              <a:rPr lang="en-US" dirty="0" smtClean="0"/>
              <a:t>However</a:t>
            </a:r>
            <a:r>
              <a:rPr lang="en-US" dirty="0"/>
              <a:t>, losses and depreciation would be deemed that full effect has already been given and no further deduction shall be allowed for any subsequent years.</a:t>
            </a:r>
          </a:p>
          <a:p>
            <a:endParaRPr lang="en-IN" dirty="0"/>
          </a:p>
        </p:txBody>
      </p:sp>
    </p:spTree>
    <p:extLst>
      <p:ext uri="{BB962C8B-B14F-4D97-AF65-F5344CB8AC3E}">
        <p14:creationId xmlns:p14="http://schemas.microsoft.com/office/powerpoint/2010/main" val="230360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Scheme of Business Deductions</a:t>
            </a:r>
            <a:endParaRPr lang="en-IN" dirty="0"/>
          </a:p>
        </p:txBody>
      </p:sp>
      <p:sp>
        <p:nvSpPr>
          <p:cNvPr id="3" name="Content Placeholder 2"/>
          <p:cNvSpPr>
            <a:spLocks noGrp="1"/>
          </p:cNvSpPr>
          <p:nvPr>
            <p:ph idx="1"/>
          </p:nvPr>
        </p:nvSpPr>
        <p:spPr/>
        <p:txBody>
          <a:bodyPr/>
          <a:lstStyle/>
          <a:p>
            <a:r>
              <a:rPr lang="en-US" dirty="0" smtClean="0"/>
              <a:t>Section 30 to 37</a:t>
            </a:r>
          </a:p>
          <a:p>
            <a:r>
              <a:rPr lang="en-US" dirty="0" smtClean="0"/>
              <a:t>Disallowances – Section 40</a:t>
            </a:r>
          </a:p>
          <a:p>
            <a:r>
              <a:rPr lang="en-US" dirty="0" smtClean="0"/>
              <a:t>Deemed Income – Section 41 and 43</a:t>
            </a:r>
          </a:p>
          <a:p>
            <a:r>
              <a:rPr lang="en-US" dirty="0" smtClean="0"/>
              <a:t>Books of Accounts – Section 44AA</a:t>
            </a:r>
          </a:p>
          <a:p>
            <a:r>
              <a:rPr lang="en-US" dirty="0" smtClean="0"/>
              <a:t>Tax Audit Section 44AB</a:t>
            </a:r>
          </a:p>
          <a:p>
            <a:r>
              <a:rPr lang="en-US" dirty="0" smtClean="0"/>
              <a:t>Losses</a:t>
            </a:r>
          </a:p>
          <a:p>
            <a:pPr lvl="1"/>
            <a:r>
              <a:rPr lang="en-US" dirty="0" smtClean="0"/>
              <a:t>Section 70 to 74</a:t>
            </a:r>
          </a:p>
          <a:p>
            <a:pPr marL="457200" lvl="1" indent="0">
              <a:buNone/>
            </a:pPr>
            <a:endParaRPr lang="en-IN" dirty="0"/>
          </a:p>
        </p:txBody>
      </p:sp>
    </p:spTree>
    <p:extLst>
      <p:ext uri="{BB962C8B-B14F-4D97-AF65-F5344CB8AC3E}">
        <p14:creationId xmlns:p14="http://schemas.microsoft.com/office/powerpoint/2010/main" val="933409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 Section 115JB</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Steps</a:t>
            </a:r>
          </a:p>
          <a:p>
            <a:r>
              <a:rPr lang="en-US" dirty="0" smtClean="0"/>
              <a:t>Step I</a:t>
            </a:r>
          </a:p>
          <a:p>
            <a:pPr lvl="1"/>
            <a:r>
              <a:rPr lang="en-US" dirty="0" smtClean="0"/>
              <a:t>Computation of total income as per normal provisions of Income Tax Act 1961</a:t>
            </a:r>
          </a:p>
          <a:p>
            <a:r>
              <a:rPr lang="en-US" dirty="0" smtClean="0"/>
              <a:t>Step 2</a:t>
            </a:r>
          </a:p>
          <a:p>
            <a:pPr lvl="1"/>
            <a:r>
              <a:rPr lang="en-US" dirty="0" smtClean="0"/>
              <a:t>Calculation of Tax Liability at normal rates of tax at 30% plus surcharge plus education </a:t>
            </a:r>
            <a:r>
              <a:rPr lang="en-US" dirty="0" err="1" smtClean="0"/>
              <a:t>cess</a:t>
            </a:r>
            <a:r>
              <a:rPr lang="en-US" dirty="0" smtClean="0"/>
              <a:t>.</a:t>
            </a:r>
          </a:p>
          <a:p>
            <a:r>
              <a:rPr lang="en-US" dirty="0" smtClean="0"/>
              <a:t>Step 3</a:t>
            </a:r>
          </a:p>
          <a:p>
            <a:pPr lvl="1"/>
            <a:r>
              <a:rPr lang="en-US" dirty="0" smtClean="0"/>
              <a:t>Computation of “BOOK PROFIT” as per Section 115JB</a:t>
            </a:r>
          </a:p>
          <a:p>
            <a:r>
              <a:rPr lang="en-US" dirty="0" smtClean="0"/>
              <a:t>Step 4</a:t>
            </a:r>
          </a:p>
          <a:p>
            <a:pPr lvl="1"/>
            <a:r>
              <a:rPr lang="en-US" dirty="0" smtClean="0"/>
              <a:t>Calculation of Tax Liability on Book Profit at 15% plus surcharge plus </a:t>
            </a:r>
            <a:r>
              <a:rPr lang="en-US" dirty="0" err="1" smtClean="0"/>
              <a:t>Cess</a:t>
            </a:r>
            <a:endParaRPr lang="en-US" dirty="0" smtClean="0"/>
          </a:p>
          <a:p>
            <a:r>
              <a:rPr lang="en-US" dirty="0" smtClean="0"/>
              <a:t>Step 5</a:t>
            </a:r>
          </a:p>
          <a:p>
            <a:pPr lvl="1"/>
            <a:r>
              <a:rPr lang="en-US" dirty="0" smtClean="0"/>
              <a:t>Tax Payable – Step 2 or Step 4 – whichever is higher</a:t>
            </a:r>
          </a:p>
          <a:p>
            <a:r>
              <a:rPr lang="en-US" dirty="0" smtClean="0"/>
              <a:t>Step 6</a:t>
            </a:r>
          </a:p>
          <a:p>
            <a:pPr lvl="1"/>
            <a:r>
              <a:rPr lang="en-US" dirty="0" smtClean="0"/>
              <a:t>Tax Credit – Section 115JAA</a:t>
            </a:r>
            <a:endParaRPr lang="en-IN" dirty="0"/>
          </a:p>
        </p:txBody>
      </p:sp>
    </p:spTree>
    <p:extLst>
      <p:ext uri="{BB962C8B-B14F-4D97-AF65-F5344CB8AC3E}">
        <p14:creationId xmlns:p14="http://schemas.microsoft.com/office/powerpoint/2010/main" val="41210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 of Income</a:t>
            </a:r>
            <a:endParaRPr lang="en-IN" dirty="0"/>
          </a:p>
        </p:txBody>
      </p:sp>
      <p:sp>
        <p:nvSpPr>
          <p:cNvPr id="3" name="Content Placeholder 2"/>
          <p:cNvSpPr>
            <a:spLocks noGrp="1"/>
          </p:cNvSpPr>
          <p:nvPr>
            <p:ph idx="1"/>
          </p:nvPr>
        </p:nvSpPr>
        <p:spPr/>
        <p:txBody>
          <a:bodyPr/>
          <a:lstStyle/>
          <a:p>
            <a:r>
              <a:rPr lang="en-US" dirty="0" smtClean="0"/>
              <a:t>Option I </a:t>
            </a:r>
          </a:p>
          <a:p>
            <a:pPr lvl="1"/>
            <a:r>
              <a:rPr lang="en-US" dirty="0" smtClean="0"/>
              <a:t>Computation of income under 4 heads separately</a:t>
            </a:r>
          </a:p>
          <a:p>
            <a:pPr lvl="1"/>
            <a:r>
              <a:rPr lang="en-US" dirty="0" smtClean="0"/>
              <a:t>When Company opts for normal tax at 30%</a:t>
            </a:r>
          </a:p>
          <a:p>
            <a:pPr lvl="1"/>
            <a:r>
              <a:rPr lang="en-US" dirty="0" smtClean="0"/>
              <a:t>Business income</a:t>
            </a:r>
          </a:p>
          <a:p>
            <a:pPr lvl="1"/>
            <a:r>
              <a:rPr lang="en-US" dirty="0" smtClean="0"/>
              <a:t>All Admissible Deductions</a:t>
            </a:r>
          </a:p>
          <a:p>
            <a:pPr lvl="1"/>
            <a:r>
              <a:rPr lang="en-US" dirty="0" smtClean="0"/>
              <a:t>Adjustment of Losses</a:t>
            </a:r>
          </a:p>
          <a:p>
            <a:pPr lvl="1"/>
            <a:r>
              <a:rPr lang="en-US" dirty="0" smtClean="0"/>
              <a:t>Net Income under Head Business</a:t>
            </a:r>
          </a:p>
          <a:p>
            <a:pPr lvl="1"/>
            <a:r>
              <a:rPr lang="en-US" dirty="0" smtClean="0"/>
              <a:t>GTI </a:t>
            </a:r>
          </a:p>
          <a:p>
            <a:pPr lvl="1"/>
            <a:r>
              <a:rPr lang="en-US" dirty="0" smtClean="0"/>
              <a:t>Deductions under Chapter VIA</a:t>
            </a:r>
          </a:p>
          <a:p>
            <a:pPr lvl="1"/>
            <a:r>
              <a:rPr lang="en-US" dirty="0" smtClean="0"/>
              <a:t>Net Income</a:t>
            </a:r>
          </a:p>
          <a:p>
            <a:pPr marL="457200" lvl="1" indent="0">
              <a:buNone/>
            </a:pPr>
            <a:endParaRPr lang="en-US" dirty="0" smtClean="0"/>
          </a:p>
          <a:p>
            <a:pPr lvl="1"/>
            <a:endParaRPr lang="en-IN" dirty="0"/>
          </a:p>
        </p:txBody>
      </p:sp>
    </p:spTree>
    <p:extLst>
      <p:ext uri="{BB962C8B-B14F-4D97-AF65-F5344CB8AC3E}">
        <p14:creationId xmlns:p14="http://schemas.microsoft.com/office/powerpoint/2010/main" val="2845365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 of Income </a:t>
            </a:r>
            <a:endParaRPr lang="en-IN" dirty="0"/>
          </a:p>
        </p:txBody>
      </p:sp>
      <p:sp>
        <p:nvSpPr>
          <p:cNvPr id="3" name="Content Placeholder 2"/>
          <p:cNvSpPr>
            <a:spLocks noGrp="1"/>
          </p:cNvSpPr>
          <p:nvPr>
            <p:ph idx="1"/>
          </p:nvPr>
        </p:nvSpPr>
        <p:spPr/>
        <p:txBody>
          <a:bodyPr/>
          <a:lstStyle/>
          <a:p>
            <a:r>
              <a:rPr lang="en-US" dirty="0" smtClean="0"/>
              <a:t>Option II</a:t>
            </a:r>
          </a:p>
          <a:p>
            <a:pPr lvl="1"/>
            <a:r>
              <a:rPr lang="en-US" dirty="0" smtClean="0"/>
              <a:t>When the company opts for section </a:t>
            </a:r>
          </a:p>
          <a:p>
            <a:pPr lvl="1"/>
            <a:r>
              <a:rPr lang="en-US" dirty="0" smtClean="0"/>
              <a:t>115BA tax at 25%</a:t>
            </a:r>
          </a:p>
          <a:p>
            <a:pPr lvl="1"/>
            <a:r>
              <a:rPr lang="en-US" dirty="0" smtClean="0"/>
              <a:t>115BAA tax at 22%</a:t>
            </a:r>
          </a:p>
          <a:p>
            <a:pPr lvl="1"/>
            <a:r>
              <a:rPr lang="en-US" dirty="0" smtClean="0"/>
              <a:t>115BAB tax at 15%</a:t>
            </a:r>
          </a:p>
          <a:p>
            <a:pPr marL="457200" lvl="1" indent="0">
              <a:buNone/>
            </a:pPr>
            <a:endParaRPr lang="en-US" dirty="0"/>
          </a:p>
          <a:p>
            <a:pPr marL="457200" lvl="1" indent="0">
              <a:buNone/>
            </a:pPr>
            <a:r>
              <a:rPr lang="en-US" dirty="0" smtClean="0"/>
              <a:t>Computation of Income without any deductions</a:t>
            </a:r>
          </a:p>
          <a:p>
            <a:pPr marL="457200" lvl="1" indent="0">
              <a:buNone/>
            </a:pPr>
            <a:r>
              <a:rPr lang="en-US" dirty="0" smtClean="0"/>
              <a:t>No adjustment for </a:t>
            </a:r>
            <a:r>
              <a:rPr lang="en-US" dirty="0" err="1" smtClean="0"/>
              <a:t>b/f</a:t>
            </a:r>
            <a:r>
              <a:rPr lang="en-US" dirty="0" smtClean="0"/>
              <a:t> losses</a:t>
            </a:r>
          </a:p>
          <a:p>
            <a:pPr marL="457200" lvl="1" indent="0">
              <a:buNone/>
            </a:pPr>
            <a:endParaRPr lang="en-IN" dirty="0"/>
          </a:p>
        </p:txBody>
      </p:sp>
    </p:spTree>
    <p:extLst>
      <p:ext uri="{BB962C8B-B14F-4D97-AF65-F5344CB8AC3E}">
        <p14:creationId xmlns:p14="http://schemas.microsoft.com/office/powerpoint/2010/main" val="1096842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Liability</a:t>
            </a:r>
            <a:endParaRPr lang="en-IN" dirty="0"/>
          </a:p>
        </p:txBody>
      </p:sp>
      <p:sp>
        <p:nvSpPr>
          <p:cNvPr id="3" name="Content Placeholder 2"/>
          <p:cNvSpPr>
            <a:spLocks noGrp="1"/>
          </p:cNvSpPr>
          <p:nvPr>
            <p:ph idx="1"/>
          </p:nvPr>
        </p:nvSpPr>
        <p:spPr/>
        <p:txBody>
          <a:bodyPr/>
          <a:lstStyle/>
          <a:p>
            <a:r>
              <a:rPr lang="en-US" dirty="0" smtClean="0"/>
              <a:t>Normal </a:t>
            </a:r>
            <a:r>
              <a:rPr lang="en-IN" dirty="0" smtClean="0"/>
              <a:t>Tax Liability at 30%  plus S.C. Plus Cess</a:t>
            </a:r>
          </a:p>
          <a:p>
            <a:r>
              <a:rPr lang="en-US" dirty="0" smtClean="0"/>
              <a:t>Tax on Book Profit – Sec.115JB 15% Plus S.C. plus </a:t>
            </a:r>
            <a:r>
              <a:rPr lang="en-US" dirty="0" err="1" smtClean="0"/>
              <a:t>cess</a:t>
            </a:r>
            <a:endParaRPr lang="en-US" dirty="0" smtClean="0"/>
          </a:p>
          <a:p>
            <a:endParaRPr lang="en-US" dirty="0"/>
          </a:p>
          <a:p>
            <a:r>
              <a:rPr lang="en-US" dirty="0" smtClean="0"/>
              <a:t>Provisions of section 115JB is not applicable </a:t>
            </a:r>
          </a:p>
          <a:p>
            <a:pPr marL="0" indent="0">
              <a:buNone/>
            </a:pPr>
            <a:r>
              <a:rPr lang="en-US" b="1" dirty="0" smtClean="0"/>
              <a:t>	Companies</a:t>
            </a:r>
            <a:r>
              <a:rPr lang="en-US" dirty="0"/>
              <a:t> availing benefit of lower tax rate under new </a:t>
            </a:r>
            <a:r>
              <a:rPr lang="en-US" dirty="0" smtClean="0"/>
              <a:t>	provisions </a:t>
            </a:r>
            <a:r>
              <a:rPr lang="en-US" dirty="0"/>
              <a:t>of </a:t>
            </a:r>
            <a:r>
              <a:rPr lang="en-US" b="1" dirty="0"/>
              <a:t>sections 115BAA/ 115BAB</a:t>
            </a:r>
            <a:r>
              <a:rPr lang="en-US" dirty="0"/>
              <a:t> have been </a:t>
            </a:r>
            <a:r>
              <a:rPr lang="en-US" b="1" dirty="0"/>
              <a:t>Exempted </a:t>
            </a:r>
            <a:r>
              <a:rPr lang="en-US" b="1" dirty="0" smtClean="0"/>
              <a:t>	from </a:t>
            </a:r>
            <a:r>
              <a:rPr lang="en-US" b="1" dirty="0"/>
              <a:t>MAT</a:t>
            </a:r>
            <a:r>
              <a:rPr lang="en-US" dirty="0"/>
              <a:t> on book profit under section 115JB</a:t>
            </a:r>
            <a:endParaRPr lang="en-US" dirty="0" smtClean="0"/>
          </a:p>
        </p:txBody>
      </p:sp>
    </p:spTree>
    <p:extLst>
      <p:ext uri="{BB962C8B-B14F-4D97-AF65-F5344CB8AC3E}">
        <p14:creationId xmlns:p14="http://schemas.microsoft.com/office/powerpoint/2010/main" val="2753581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Due Dates – AY 2020-21</a:t>
            </a:r>
            <a:endParaRPr lang="en-IN" dirty="0"/>
          </a:p>
        </p:txBody>
      </p:sp>
      <p:sp>
        <p:nvSpPr>
          <p:cNvPr id="3" name="Content Placeholder 2"/>
          <p:cNvSpPr>
            <a:spLocks noGrp="1"/>
          </p:cNvSpPr>
          <p:nvPr>
            <p:ph idx="1"/>
          </p:nvPr>
        </p:nvSpPr>
        <p:spPr/>
        <p:txBody>
          <a:bodyPr/>
          <a:lstStyle/>
          <a:p>
            <a:r>
              <a:rPr lang="en-US" dirty="0" smtClean="0"/>
              <a:t>Voluntary Return before the due date under section 139(1)</a:t>
            </a:r>
          </a:p>
          <a:p>
            <a:pPr lvl="1"/>
            <a:r>
              <a:rPr lang="en-US" dirty="0" smtClean="0"/>
              <a:t>31</a:t>
            </a:r>
            <a:r>
              <a:rPr lang="en-US" baseline="30000" dirty="0" smtClean="0"/>
              <a:t>st</a:t>
            </a:r>
            <a:r>
              <a:rPr lang="en-US" dirty="0" smtClean="0"/>
              <a:t> December 2020 – When Tax Audit is not applicable</a:t>
            </a:r>
          </a:p>
          <a:p>
            <a:pPr lvl="1"/>
            <a:r>
              <a:rPr lang="en-US" dirty="0" smtClean="0"/>
              <a:t>31</a:t>
            </a:r>
            <a:r>
              <a:rPr lang="en-US" baseline="30000" dirty="0" smtClean="0"/>
              <a:t>st</a:t>
            </a:r>
            <a:r>
              <a:rPr lang="en-US" dirty="0" smtClean="0"/>
              <a:t> January 2020 – when Tax Audit is applicable</a:t>
            </a:r>
          </a:p>
          <a:p>
            <a:pPr lvl="1"/>
            <a:r>
              <a:rPr lang="en-US" dirty="0" smtClean="0"/>
              <a:t>Importance of filing the return before the due date  (Sec.80)</a:t>
            </a:r>
          </a:p>
          <a:p>
            <a:pPr lvl="2"/>
            <a:r>
              <a:rPr lang="en-US" dirty="0" smtClean="0"/>
              <a:t>Carry forward of losses under the heads relating the current year</a:t>
            </a:r>
          </a:p>
          <a:p>
            <a:pPr lvl="3"/>
            <a:r>
              <a:rPr lang="en-US" dirty="0" smtClean="0"/>
              <a:t>House Property</a:t>
            </a:r>
          </a:p>
          <a:p>
            <a:pPr lvl="3"/>
            <a:r>
              <a:rPr lang="en-US" dirty="0" smtClean="0"/>
              <a:t>Business</a:t>
            </a:r>
          </a:p>
          <a:p>
            <a:pPr lvl="3"/>
            <a:r>
              <a:rPr lang="en-US" dirty="0" smtClean="0"/>
              <a:t>Capital Gains</a:t>
            </a:r>
          </a:p>
          <a:p>
            <a:pPr marL="457200" lvl="1" indent="0">
              <a:buNone/>
            </a:pPr>
            <a:r>
              <a:rPr lang="en-US" dirty="0" smtClean="0"/>
              <a:t>Belated Return</a:t>
            </a:r>
          </a:p>
          <a:p>
            <a:pPr marL="457200" lvl="1" indent="0">
              <a:buNone/>
            </a:pPr>
            <a:r>
              <a:rPr lang="en-US" dirty="0"/>
              <a:t>	</a:t>
            </a:r>
            <a:r>
              <a:rPr lang="en-US" dirty="0" smtClean="0"/>
              <a:t>After the due date – but before 31</a:t>
            </a:r>
            <a:r>
              <a:rPr lang="en-US" baseline="30000" dirty="0" smtClean="0"/>
              <a:t>st</a:t>
            </a:r>
            <a:r>
              <a:rPr lang="en-US" dirty="0" smtClean="0"/>
              <a:t> March 2021</a:t>
            </a:r>
            <a:endParaRPr lang="en-IN" dirty="0"/>
          </a:p>
        </p:txBody>
      </p:sp>
    </p:spTree>
    <p:extLst>
      <p:ext uri="{BB962C8B-B14F-4D97-AF65-F5344CB8AC3E}">
        <p14:creationId xmlns:p14="http://schemas.microsoft.com/office/powerpoint/2010/main" val="552631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Part I - Preparations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Keep documents ready</a:t>
            </a:r>
          </a:p>
          <a:p>
            <a:pPr lvl="1"/>
            <a:r>
              <a:rPr lang="en-US" dirty="0" smtClean="0"/>
              <a:t>Registration with </a:t>
            </a:r>
            <a:r>
              <a:rPr lang="en-US" dirty="0" err="1" smtClean="0"/>
              <a:t>efiling</a:t>
            </a:r>
            <a:r>
              <a:rPr lang="en-US" dirty="0" smtClean="0"/>
              <a:t> website</a:t>
            </a:r>
          </a:p>
          <a:p>
            <a:pPr lvl="1"/>
            <a:r>
              <a:rPr lang="en-US" dirty="0" smtClean="0"/>
              <a:t>PAN and Password</a:t>
            </a:r>
          </a:p>
          <a:p>
            <a:pPr lvl="1"/>
            <a:r>
              <a:rPr lang="en-US" dirty="0" smtClean="0"/>
              <a:t>Balance Sheet</a:t>
            </a:r>
          </a:p>
          <a:p>
            <a:pPr lvl="1"/>
            <a:r>
              <a:rPr lang="en-US" dirty="0" smtClean="0"/>
              <a:t>Profit &amp; Loss Account</a:t>
            </a:r>
          </a:p>
          <a:p>
            <a:pPr lvl="1"/>
            <a:r>
              <a:rPr lang="en-US" dirty="0" smtClean="0"/>
              <a:t>Schedules and Notes to</a:t>
            </a:r>
          </a:p>
          <a:p>
            <a:pPr lvl="2"/>
            <a:r>
              <a:rPr lang="en-US" dirty="0" smtClean="0"/>
              <a:t>BS</a:t>
            </a:r>
          </a:p>
          <a:p>
            <a:pPr lvl="2"/>
            <a:r>
              <a:rPr lang="en-US" dirty="0" smtClean="0"/>
              <a:t>P&amp;L</a:t>
            </a:r>
          </a:p>
          <a:p>
            <a:pPr lvl="1"/>
            <a:r>
              <a:rPr lang="en-US" dirty="0" smtClean="0"/>
              <a:t>Computation – Working Sheets</a:t>
            </a:r>
          </a:p>
          <a:p>
            <a:pPr lvl="1"/>
            <a:r>
              <a:rPr lang="en-US" dirty="0" smtClean="0"/>
              <a:t>Applicability of MAT</a:t>
            </a:r>
          </a:p>
          <a:p>
            <a:pPr lvl="1"/>
            <a:r>
              <a:rPr lang="en-US" dirty="0" smtClean="0"/>
              <a:t>Advance Tax Details</a:t>
            </a:r>
          </a:p>
          <a:p>
            <a:pPr lvl="1"/>
            <a:r>
              <a:rPr lang="en-US" dirty="0" smtClean="0"/>
              <a:t>TDS/TCS Details – </a:t>
            </a:r>
            <a:r>
              <a:rPr lang="en-US" dirty="0" err="1" smtClean="0"/>
              <a:t>Certicates</a:t>
            </a:r>
            <a:endParaRPr lang="en-US" dirty="0" smtClean="0"/>
          </a:p>
          <a:p>
            <a:pPr lvl="1"/>
            <a:r>
              <a:rPr lang="en-US" dirty="0" smtClean="0"/>
              <a:t>Download 26as</a:t>
            </a:r>
          </a:p>
          <a:p>
            <a:pPr lvl="1"/>
            <a:endParaRPr lang="en-US" dirty="0" smtClean="0"/>
          </a:p>
          <a:p>
            <a:pPr marL="457200" lvl="1" indent="0">
              <a:buNone/>
            </a:pPr>
            <a:endParaRPr lang="en-IN" dirty="0"/>
          </a:p>
        </p:txBody>
      </p:sp>
    </p:spTree>
    <p:extLst>
      <p:ext uri="{BB962C8B-B14F-4D97-AF65-F5344CB8AC3E}">
        <p14:creationId xmlns:p14="http://schemas.microsoft.com/office/powerpoint/2010/main" val="2759538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the documents ready</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Pan Card</a:t>
            </a:r>
          </a:p>
          <a:p>
            <a:r>
              <a:rPr lang="en-US" dirty="0" smtClean="0"/>
              <a:t>Balance Sheet duly certified by the auditors</a:t>
            </a:r>
          </a:p>
          <a:p>
            <a:r>
              <a:rPr lang="en-US" dirty="0" smtClean="0"/>
              <a:t>P &amp; L Account </a:t>
            </a:r>
          </a:p>
          <a:p>
            <a:r>
              <a:rPr lang="en-US" dirty="0" smtClean="0"/>
              <a:t>Computation Sheet for the Income and Tax Liability</a:t>
            </a:r>
          </a:p>
          <a:p>
            <a:r>
              <a:rPr lang="en-US" dirty="0" smtClean="0"/>
              <a:t>Depreciation Calculation Schedule as per Sec.32 </a:t>
            </a:r>
          </a:p>
          <a:p>
            <a:r>
              <a:rPr lang="en-US" dirty="0" smtClean="0"/>
              <a:t>Details of Advance Tax Paid/Self Assessment Tax paid</a:t>
            </a:r>
          </a:p>
          <a:p>
            <a:r>
              <a:rPr lang="en-US" dirty="0" smtClean="0"/>
              <a:t>TDS Certificates – Form No.16A/16B(Sale of property</a:t>
            </a:r>
            <a:r>
              <a:rPr lang="en-US" smtClean="0"/>
              <a:t>)/16C(Rent)</a:t>
            </a:r>
            <a:endParaRPr lang="en-US" dirty="0" smtClean="0"/>
          </a:p>
          <a:p>
            <a:r>
              <a:rPr lang="en-US" dirty="0" smtClean="0"/>
              <a:t>TCS Certificates – Form No.27C/27D</a:t>
            </a:r>
          </a:p>
          <a:p>
            <a:r>
              <a:rPr lang="en-US" dirty="0" smtClean="0"/>
              <a:t>Report under section 92E (if applicable) – Form No.3CEB</a:t>
            </a:r>
          </a:p>
          <a:p>
            <a:r>
              <a:rPr lang="en-US" dirty="0" smtClean="0"/>
              <a:t>Downloaded Form No.26as from the Income Tax Website</a:t>
            </a:r>
          </a:p>
          <a:p>
            <a:pPr marL="0" indent="0">
              <a:buNone/>
            </a:pPr>
            <a:endParaRPr lang="en-US" dirty="0" smtClean="0"/>
          </a:p>
          <a:p>
            <a:endParaRPr lang="en-IN" dirty="0"/>
          </a:p>
        </p:txBody>
      </p:sp>
    </p:spTree>
    <p:extLst>
      <p:ext uri="{BB962C8B-B14F-4D97-AF65-F5344CB8AC3E}">
        <p14:creationId xmlns:p14="http://schemas.microsoft.com/office/powerpoint/2010/main" val="2142375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Documents</a:t>
            </a:r>
            <a:endParaRPr lang="en-IN" dirty="0"/>
          </a:p>
        </p:txBody>
      </p:sp>
      <p:sp>
        <p:nvSpPr>
          <p:cNvPr id="3" name="Content Placeholder 2"/>
          <p:cNvSpPr>
            <a:spLocks noGrp="1"/>
          </p:cNvSpPr>
          <p:nvPr>
            <p:ph idx="1"/>
          </p:nvPr>
        </p:nvSpPr>
        <p:spPr/>
        <p:txBody>
          <a:bodyPr/>
          <a:lstStyle/>
          <a:p>
            <a:r>
              <a:rPr lang="en-US" dirty="0" smtClean="0"/>
              <a:t>GST – Annual Return in Form No.GSTR-9 and GSTR9C</a:t>
            </a:r>
          </a:p>
          <a:p>
            <a:r>
              <a:rPr lang="en-US" dirty="0" smtClean="0"/>
              <a:t>Tax Audit Report under </a:t>
            </a:r>
            <a:r>
              <a:rPr lang="en-US" smtClean="0"/>
              <a:t>section 44AB</a:t>
            </a:r>
          </a:p>
          <a:p>
            <a:endParaRPr lang="en-IN" dirty="0"/>
          </a:p>
        </p:txBody>
      </p:sp>
    </p:spTree>
    <p:extLst>
      <p:ext uri="{BB962C8B-B14F-4D97-AF65-F5344CB8AC3E}">
        <p14:creationId xmlns:p14="http://schemas.microsoft.com/office/powerpoint/2010/main" val="1306259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Latest Form ITR6 in the Income Tax Website contains 54 Schedules.</a:t>
            </a:r>
          </a:p>
          <a:p>
            <a:r>
              <a:rPr lang="en-US" dirty="0" smtClean="0"/>
              <a:t>The Schedules are divided into Part A and Part B</a:t>
            </a:r>
          </a:p>
          <a:p>
            <a:r>
              <a:rPr lang="en-US" dirty="0" smtClean="0"/>
              <a:t>Part A = Data Entry relating to Company</a:t>
            </a:r>
          </a:p>
          <a:p>
            <a:pPr lvl="1"/>
            <a:r>
              <a:rPr lang="en-US" dirty="0" smtClean="0"/>
              <a:t>Company Details</a:t>
            </a:r>
          </a:p>
          <a:p>
            <a:pPr lvl="1"/>
            <a:r>
              <a:rPr lang="en-US" dirty="0" smtClean="0"/>
              <a:t>Details of Income</a:t>
            </a:r>
          </a:p>
          <a:p>
            <a:pPr lvl="1"/>
            <a:r>
              <a:rPr lang="en-US" dirty="0" smtClean="0"/>
              <a:t>Deductions</a:t>
            </a:r>
          </a:p>
          <a:p>
            <a:pPr lvl="1"/>
            <a:r>
              <a:rPr lang="en-US" dirty="0" smtClean="0"/>
              <a:t>Exemptions</a:t>
            </a:r>
          </a:p>
          <a:p>
            <a:pPr lvl="1"/>
            <a:r>
              <a:rPr lang="en-US" dirty="0" smtClean="0"/>
              <a:t>Rebates</a:t>
            </a:r>
          </a:p>
          <a:p>
            <a:r>
              <a:rPr lang="en-US" dirty="0" smtClean="0"/>
              <a:t>Part B = Auto Calculation of Income and Tax Liability	</a:t>
            </a:r>
          </a:p>
          <a:p>
            <a:pPr lvl="1"/>
            <a:r>
              <a:rPr lang="en-US" dirty="0" smtClean="0"/>
              <a:t>Total Income</a:t>
            </a:r>
          </a:p>
          <a:p>
            <a:pPr lvl="1"/>
            <a:r>
              <a:rPr lang="en-US" dirty="0" smtClean="0"/>
              <a:t>Tax Liability</a:t>
            </a:r>
          </a:p>
          <a:p>
            <a:pPr lvl="1"/>
            <a:r>
              <a:rPr lang="en-US" dirty="0" smtClean="0"/>
              <a:t>Tax Paid/Payable/Refund</a:t>
            </a:r>
          </a:p>
          <a:p>
            <a:pPr marL="457200" lvl="1" indent="0">
              <a:buNone/>
            </a:pPr>
            <a:endParaRPr lang="en-US" dirty="0" smtClean="0"/>
          </a:p>
          <a:p>
            <a:pPr lvl="1"/>
            <a:endParaRPr lang="en-US" dirty="0" smtClean="0"/>
          </a:p>
          <a:p>
            <a:pPr marL="0" indent="0">
              <a:buNone/>
            </a:pPr>
            <a:endParaRPr lang="en-IN" dirty="0"/>
          </a:p>
        </p:txBody>
      </p:sp>
    </p:spTree>
    <p:extLst>
      <p:ext uri="{BB962C8B-B14F-4D97-AF65-F5344CB8AC3E}">
        <p14:creationId xmlns:p14="http://schemas.microsoft.com/office/powerpoint/2010/main" val="39522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of Corporate Tax</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Types of Companies</a:t>
            </a:r>
          </a:p>
          <a:p>
            <a:r>
              <a:rPr lang="en-US" dirty="0" smtClean="0"/>
              <a:t>Domestic </a:t>
            </a:r>
            <a:r>
              <a:rPr lang="en-US" dirty="0"/>
              <a:t>as well as foreign companies are liable to pay corporate tax under the Income-tax Act. </a:t>
            </a:r>
            <a:endParaRPr lang="en-US" dirty="0" smtClean="0"/>
          </a:p>
          <a:p>
            <a:r>
              <a:rPr lang="en-US" dirty="0" smtClean="0"/>
              <a:t>Domestic </a:t>
            </a:r>
            <a:r>
              <a:rPr lang="en-US" dirty="0"/>
              <a:t>company is taxed on its universal income, </a:t>
            </a:r>
            <a:endParaRPr lang="en-US" dirty="0" smtClean="0"/>
          </a:p>
          <a:p>
            <a:r>
              <a:rPr lang="en-US" dirty="0" smtClean="0"/>
              <a:t>a </a:t>
            </a:r>
            <a:r>
              <a:rPr lang="en-US" dirty="0"/>
              <a:t>foreign company is only taxed on the income earned within India i.e. is being accrued or received in India. </a:t>
            </a:r>
            <a:endParaRPr lang="en-US" dirty="0" smtClean="0"/>
          </a:p>
          <a:p>
            <a:r>
              <a:rPr lang="en-US" dirty="0" smtClean="0"/>
              <a:t>Types </a:t>
            </a:r>
            <a:r>
              <a:rPr lang="en-US" dirty="0"/>
              <a:t>of companies can be defined as under : </a:t>
            </a:r>
            <a:endParaRPr lang="en-US" dirty="0" smtClean="0"/>
          </a:p>
          <a:p>
            <a:pPr lvl="1"/>
            <a:r>
              <a:rPr lang="en-US" b="1" dirty="0" smtClean="0"/>
              <a:t>Domestic </a:t>
            </a:r>
            <a:r>
              <a:rPr lang="en-US" b="1" dirty="0"/>
              <a:t>Company:</a:t>
            </a:r>
            <a:r>
              <a:rPr lang="en-US" dirty="0"/>
              <a:t> Domestic company is one which is registered under the Companies Act of India and also includes the company registered in the foreign countries having control and management wholly situated in India. A domestic company includes private as well as public companies. </a:t>
            </a:r>
            <a:endParaRPr lang="en-US" dirty="0" smtClean="0"/>
          </a:p>
          <a:p>
            <a:pPr lvl="1"/>
            <a:r>
              <a:rPr lang="en-US" b="1" dirty="0" smtClean="0"/>
              <a:t>Foreign </a:t>
            </a:r>
            <a:r>
              <a:rPr lang="en-US" b="1" dirty="0"/>
              <a:t>Company:</a:t>
            </a:r>
            <a:r>
              <a:rPr lang="en-US" dirty="0"/>
              <a:t> Foreign company is one which is not registered under the companies act of India and has control &amp; management located outside India.</a:t>
            </a:r>
            <a:endParaRPr lang="en-IN" dirty="0"/>
          </a:p>
        </p:txBody>
      </p:sp>
    </p:spTree>
    <p:extLst>
      <p:ext uri="{BB962C8B-B14F-4D97-AF65-F5344CB8AC3E}">
        <p14:creationId xmlns:p14="http://schemas.microsoft.com/office/powerpoint/2010/main" val="411788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Proceed</a:t>
            </a:r>
            <a:endParaRPr lang="en-IN" dirty="0"/>
          </a:p>
        </p:txBody>
      </p:sp>
      <p:sp>
        <p:nvSpPr>
          <p:cNvPr id="3" name="Content Placeholder 2"/>
          <p:cNvSpPr>
            <a:spLocks noGrp="1"/>
          </p:cNvSpPr>
          <p:nvPr>
            <p:ph idx="1"/>
          </p:nvPr>
        </p:nvSpPr>
        <p:spPr/>
        <p:txBody>
          <a:bodyPr/>
          <a:lstStyle/>
          <a:p>
            <a:r>
              <a:rPr lang="en-US" dirty="0" smtClean="0"/>
              <a:t>First Stage - Preparations for filing ITR6</a:t>
            </a:r>
          </a:p>
          <a:p>
            <a:pPr lvl="1"/>
            <a:r>
              <a:rPr lang="en-US" dirty="0" smtClean="0"/>
              <a:t>Basic Requirements</a:t>
            </a:r>
          </a:p>
          <a:p>
            <a:pPr lvl="2"/>
            <a:r>
              <a:rPr lang="en-US" dirty="0" smtClean="0"/>
              <a:t>Status of Company</a:t>
            </a:r>
          </a:p>
          <a:p>
            <a:pPr lvl="2"/>
            <a:r>
              <a:rPr lang="en-US" dirty="0" smtClean="0"/>
              <a:t>Thorough Knowledge applicable  provisions relating to Business/Profession</a:t>
            </a:r>
          </a:p>
          <a:p>
            <a:pPr lvl="2"/>
            <a:r>
              <a:rPr lang="en-US" dirty="0" smtClean="0"/>
              <a:t>Collection of information</a:t>
            </a:r>
          </a:p>
          <a:p>
            <a:pPr lvl="2"/>
            <a:r>
              <a:rPr lang="en-US" dirty="0" smtClean="0"/>
              <a:t>Prepare the data for filing</a:t>
            </a:r>
          </a:p>
          <a:p>
            <a:pPr lvl="2"/>
            <a:r>
              <a:rPr lang="en-US" dirty="0" smtClean="0"/>
              <a:t>Documents required</a:t>
            </a:r>
          </a:p>
        </p:txBody>
      </p:sp>
    </p:spTree>
    <p:extLst>
      <p:ext uri="{BB962C8B-B14F-4D97-AF65-F5344CB8AC3E}">
        <p14:creationId xmlns:p14="http://schemas.microsoft.com/office/powerpoint/2010/main" val="390318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Stage - ITR-6</a:t>
            </a:r>
            <a:endParaRPr lang="en-IN" dirty="0"/>
          </a:p>
        </p:txBody>
      </p:sp>
      <p:sp>
        <p:nvSpPr>
          <p:cNvPr id="3" name="Content Placeholder 2"/>
          <p:cNvSpPr>
            <a:spLocks noGrp="1"/>
          </p:cNvSpPr>
          <p:nvPr>
            <p:ph idx="1"/>
          </p:nvPr>
        </p:nvSpPr>
        <p:spPr/>
        <p:txBody>
          <a:bodyPr/>
          <a:lstStyle/>
          <a:p>
            <a:r>
              <a:rPr lang="en-US" dirty="0" smtClean="0"/>
              <a:t>Visit Website : incometaxindiaefiling.gov.in</a:t>
            </a:r>
          </a:p>
          <a:p>
            <a:r>
              <a:rPr lang="en-US" dirty="0" smtClean="0"/>
              <a:t>Download the latest version of the form</a:t>
            </a:r>
          </a:p>
          <a:p>
            <a:r>
              <a:rPr lang="en-US" dirty="0" smtClean="0"/>
              <a:t>Filling the Form</a:t>
            </a:r>
          </a:p>
          <a:p>
            <a:r>
              <a:rPr lang="en-US" dirty="0" smtClean="0"/>
              <a:t>Check the details</a:t>
            </a:r>
          </a:p>
          <a:p>
            <a:r>
              <a:rPr lang="en-US" dirty="0" smtClean="0"/>
              <a:t>Generate xml file</a:t>
            </a:r>
          </a:p>
          <a:p>
            <a:r>
              <a:rPr lang="en-US" dirty="0" smtClean="0"/>
              <a:t>Filing through </a:t>
            </a:r>
            <a:r>
              <a:rPr lang="en-US" smtClean="0"/>
              <a:t>Digital Signature</a:t>
            </a:r>
            <a:endParaRPr lang="en-US" dirty="0" smtClean="0"/>
          </a:p>
          <a:p>
            <a:endParaRPr lang="en-IN" dirty="0"/>
          </a:p>
        </p:txBody>
      </p:sp>
    </p:spTree>
    <p:extLst>
      <p:ext uri="{BB962C8B-B14F-4D97-AF65-F5344CB8AC3E}">
        <p14:creationId xmlns:p14="http://schemas.microsoft.com/office/powerpoint/2010/main" val="3074852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of a Company</a:t>
            </a:r>
            <a:endParaRPr lang="en-IN" dirty="0"/>
          </a:p>
        </p:txBody>
      </p:sp>
      <p:sp>
        <p:nvSpPr>
          <p:cNvPr id="3" name="Content Placeholder 2"/>
          <p:cNvSpPr>
            <a:spLocks noGrp="1"/>
          </p:cNvSpPr>
          <p:nvPr>
            <p:ph idx="1"/>
          </p:nvPr>
        </p:nvSpPr>
        <p:spPr/>
        <p:txBody>
          <a:bodyPr/>
          <a:lstStyle/>
          <a:p>
            <a:r>
              <a:rPr lang="en-US" dirty="0" smtClean="0"/>
              <a:t>Learn </a:t>
            </a:r>
            <a:r>
              <a:rPr lang="en-US" dirty="0"/>
              <a:t>about the types of income which a company earns. </a:t>
            </a:r>
            <a:endParaRPr lang="en-US" dirty="0" smtClean="0"/>
          </a:p>
          <a:p>
            <a:endParaRPr lang="en-US" dirty="0"/>
          </a:p>
          <a:p>
            <a:r>
              <a:rPr lang="en-US" dirty="0" smtClean="0"/>
              <a:t>Here </a:t>
            </a:r>
            <a:r>
              <a:rPr lang="en-US" dirty="0"/>
              <a:t>it is </a:t>
            </a:r>
            <a:r>
              <a:rPr lang="en-US" dirty="0" smtClean="0"/>
              <a:t>:</a:t>
            </a:r>
          </a:p>
          <a:p>
            <a:pPr lvl="1"/>
            <a:r>
              <a:rPr lang="en-US" dirty="0" smtClean="0"/>
              <a:t>Profits </a:t>
            </a:r>
            <a:r>
              <a:rPr lang="en-US" dirty="0"/>
              <a:t>earned from the business</a:t>
            </a:r>
          </a:p>
          <a:p>
            <a:pPr lvl="1"/>
            <a:r>
              <a:rPr lang="en-US" dirty="0"/>
              <a:t>Capital Gains</a:t>
            </a:r>
          </a:p>
          <a:p>
            <a:pPr lvl="1"/>
            <a:r>
              <a:rPr lang="en-US" dirty="0"/>
              <a:t>Income from renting property</a:t>
            </a:r>
          </a:p>
          <a:p>
            <a:pPr lvl="1"/>
            <a:r>
              <a:rPr lang="en-US" dirty="0"/>
              <a:t>Income from other sources like dividend, interest etc.</a:t>
            </a:r>
          </a:p>
          <a:p>
            <a:endParaRPr lang="en-IN" dirty="0"/>
          </a:p>
        </p:txBody>
      </p:sp>
    </p:spTree>
    <p:extLst>
      <p:ext uri="{BB962C8B-B14F-4D97-AF65-F5344CB8AC3E}">
        <p14:creationId xmlns:p14="http://schemas.microsoft.com/office/powerpoint/2010/main" val="50138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Rates – AY 2020-21 – Domestic Company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3629895"/>
              </p:ext>
            </p:extLst>
          </p:nvPr>
        </p:nvGraphicFramePr>
        <p:xfrm>
          <a:off x="1343025" y="1690690"/>
          <a:ext cx="9505950" cy="2698432"/>
        </p:xfrm>
        <a:graphic>
          <a:graphicData uri="http://schemas.openxmlformats.org/drawingml/2006/table">
            <a:tbl>
              <a:tblPr/>
              <a:tblGrid>
                <a:gridCol w="3168650">
                  <a:extLst>
                    <a:ext uri="{9D8B030D-6E8A-4147-A177-3AD203B41FA5}">
                      <a16:colId xmlns:a16="http://schemas.microsoft.com/office/drawing/2014/main" val="20000"/>
                    </a:ext>
                  </a:extLst>
                </a:gridCol>
                <a:gridCol w="3168650">
                  <a:extLst>
                    <a:ext uri="{9D8B030D-6E8A-4147-A177-3AD203B41FA5}">
                      <a16:colId xmlns:a16="http://schemas.microsoft.com/office/drawing/2014/main" val="20001"/>
                    </a:ext>
                  </a:extLst>
                </a:gridCol>
                <a:gridCol w="3168650">
                  <a:extLst>
                    <a:ext uri="{9D8B030D-6E8A-4147-A177-3AD203B41FA5}">
                      <a16:colId xmlns:a16="http://schemas.microsoft.com/office/drawing/2014/main" val="20002"/>
                    </a:ext>
                  </a:extLst>
                </a:gridCol>
              </a:tblGrid>
              <a:tr h="429296">
                <a:tc>
                  <a:txBody>
                    <a:bodyPr/>
                    <a:lstStyle/>
                    <a:p>
                      <a:pPr fontAlgn="t"/>
                      <a:r>
                        <a:rPr lang="en-IN" b="1" i="1" dirty="0">
                          <a:effectLst/>
                        </a:rPr>
                        <a:t>Sections</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1" i="1">
                          <a:effectLst/>
                        </a:rPr>
                        <a:t>Tax rate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1" i="1">
                          <a:effectLst/>
                        </a:rPr>
                        <a:t>Surcharge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0"/>
                  </a:ext>
                </a:extLst>
              </a:tr>
              <a:tr h="981248">
                <a:tc>
                  <a:txBody>
                    <a:bodyPr/>
                    <a:lstStyle/>
                    <a:p>
                      <a:pPr fontAlgn="t"/>
                      <a:r>
                        <a:rPr lang="en-US" b="0" dirty="0">
                          <a:effectLst/>
                        </a:rPr>
                        <a:t>Section 115BA (Companies having turnover up to </a:t>
                      </a:r>
                      <a:r>
                        <a:rPr lang="en-US" b="0" dirty="0" err="1">
                          <a:effectLst/>
                        </a:rPr>
                        <a:t>Rs</a:t>
                      </a:r>
                      <a:r>
                        <a:rPr lang="en-US" b="0" dirty="0">
                          <a:effectLst/>
                        </a:rPr>
                        <a:t> 400 </a:t>
                      </a:r>
                      <a:r>
                        <a:rPr lang="en-US" b="0" dirty="0" err="1">
                          <a:effectLst/>
                        </a:rPr>
                        <a:t>crore</a:t>
                      </a:r>
                      <a:r>
                        <a:rPr lang="en-US" b="0" dirty="0">
                          <a:effectLst/>
                        </a:rPr>
                        <a:t> in FY 2017-18)</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dirty="0">
                          <a:effectLst/>
                        </a:rPr>
                        <a:t>25%</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7%/12%*</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1"/>
                  </a:ext>
                </a:extLst>
              </a:tr>
              <a:tr h="429296">
                <a:tc>
                  <a:txBody>
                    <a:bodyPr/>
                    <a:lstStyle/>
                    <a:p>
                      <a:pPr fontAlgn="t"/>
                      <a:r>
                        <a:rPr lang="en-IN" b="0">
                          <a:effectLst/>
                        </a:rPr>
                        <a:t>Section 115BAA</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22%</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10%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2"/>
                  </a:ext>
                </a:extLst>
              </a:tr>
              <a:tr h="429296">
                <a:tc>
                  <a:txBody>
                    <a:bodyPr/>
                    <a:lstStyle/>
                    <a:p>
                      <a:pPr fontAlgn="t"/>
                      <a:r>
                        <a:rPr lang="en-IN" b="0">
                          <a:effectLst/>
                        </a:rPr>
                        <a:t>Section 115BAB</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15%</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10%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3"/>
                  </a:ext>
                </a:extLst>
              </a:tr>
              <a:tr h="429296">
                <a:tc>
                  <a:txBody>
                    <a:bodyPr/>
                    <a:lstStyle/>
                    <a:p>
                      <a:pPr fontAlgn="t"/>
                      <a:r>
                        <a:rPr lang="en-IN" b="0">
                          <a:effectLst/>
                        </a:rPr>
                        <a:t>Any other case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dirty="0">
                          <a:effectLst/>
                        </a:rPr>
                        <a:t>30%</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dirty="0">
                          <a:effectLst/>
                        </a:rPr>
                        <a:t>7%/12%*</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37797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Company</a:t>
            </a:r>
            <a:endParaRPr lang="en-IN" dirty="0"/>
          </a:p>
        </p:txBody>
      </p:sp>
      <p:graphicFrame>
        <p:nvGraphicFramePr>
          <p:cNvPr id="4" name="Content Placeholder 3"/>
          <p:cNvGraphicFramePr>
            <a:graphicFrameLocks noGrp="1"/>
          </p:cNvGraphicFramePr>
          <p:nvPr>
            <p:ph idx="1"/>
          </p:nvPr>
        </p:nvGraphicFramePr>
        <p:xfrm>
          <a:off x="1343025" y="2949734"/>
          <a:ext cx="9505950" cy="2103120"/>
        </p:xfrm>
        <a:graphic>
          <a:graphicData uri="http://schemas.openxmlformats.org/drawingml/2006/table">
            <a:tbl>
              <a:tblPr/>
              <a:tblGrid>
                <a:gridCol w="4752975">
                  <a:extLst>
                    <a:ext uri="{9D8B030D-6E8A-4147-A177-3AD203B41FA5}">
                      <a16:colId xmlns:a16="http://schemas.microsoft.com/office/drawing/2014/main" val="20000"/>
                    </a:ext>
                  </a:extLst>
                </a:gridCol>
                <a:gridCol w="4752975">
                  <a:extLst>
                    <a:ext uri="{9D8B030D-6E8A-4147-A177-3AD203B41FA5}">
                      <a16:colId xmlns:a16="http://schemas.microsoft.com/office/drawing/2014/main" val="20001"/>
                    </a:ext>
                  </a:extLst>
                </a:gridCol>
              </a:tblGrid>
              <a:tr h="0">
                <a:tc>
                  <a:txBody>
                    <a:bodyPr/>
                    <a:lstStyle/>
                    <a:p>
                      <a:pPr fontAlgn="t"/>
                      <a:r>
                        <a:rPr lang="en-IN" b="1">
                          <a:effectLst/>
                        </a:rPr>
                        <a:t>Nature of Income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IN" b="1">
                          <a:effectLst/>
                        </a:rPr>
                        <a:t>Tax Rate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fontAlgn="t"/>
                      <a:r>
                        <a:rPr lang="en-US" b="0">
                          <a:effectLst/>
                        </a:rPr>
                        <a:t>Royalty received or fees for technical services from government or any indian concern under an agreement made before April 1, 1976 and  approved by central government</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IN" b="0">
                          <a:effectLst/>
                        </a:rPr>
                        <a:t>50%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fontAlgn="t"/>
                      <a:r>
                        <a:rPr lang="en-IN" b="0">
                          <a:effectLst/>
                        </a:rPr>
                        <a:t>Any other income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IN" b="0" dirty="0">
                          <a:effectLst/>
                        </a:rPr>
                        <a:t>40%</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27036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Surcharge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4564713"/>
              </p:ext>
            </p:extLst>
          </p:nvPr>
        </p:nvGraphicFramePr>
        <p:xfrm>
          <a:off x="1343025" y="1853184"/>
          <a:ext cx="9505950" cy="3035808"/>
        </p:xfrm>
        <a:graphic>
          <a:graphicData uri="http://schemas.openxmlformats.org/drawingml/2006/table">
            <a:tbl>
              <a:tblPr/>
              <a:tblGrid>
                <a:gridCol w="4752975">
                  <a:extLst>
                    <a:ext uri="{9D8B030D-6E8A-4147-A177-3AD203B41FA5}">
                      <a16:colId xmlns:a16="http://schemas.microsoft.com/office/drawing/2014/main" val="20000"/>
                    </a:ext>
                  </a:extLst>
                </a:gridCol>
                <a:gridCol w="4752975">
                  <a:extLst>
                    <a:ext uri="{9D8B030D-6E8A-4147-A177-3AD203B41FA5}">
                      <a16:colId xmlns:a16="http://schemas.microsoft.com/office/drawing/2014/main" val="20001"/>
                    </a:ext>
                  </a:extLst>
                </a:gridCol>
              </a:tblGrid>
              <a:tr h="544888">
                <a:tc>
                  <a:txBody>
                    <a:bodyPr/>
                    <a:lstStyle/>
                    <a:p>
                      <a:pPr fontAlgn="t"/>
                      <a:r>
                        <a:rPr lang="en-IN" b="1" dirty="0" smtClean="0">
                          <a:effectLst/>
                        </a:rPr>
                        <a:t>Particulars</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IN" b="1">
                          <a:effectLst/>
                        </a:rPr>
                        <a:t>Tax Rate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245460">
                <a:tc>
                  <a:txBody>
                    <a:bodyPr/>
                    <a:lstStyle/>
                    <a:p>
                      <a:pPr fontAlgn="t"/>
                      <a:r>
                        <a:rPr lang="en-US" b="0">
                          <a:effectLst/>
                        </a:rPr>
                        <a:t>If total income exceeds Rs. 1 crore but not Rs. 10 Crore</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b="0">
                          <a:effectLst/>
                        </a:rPr>
                        <a:t>7% of tax calculated on domestic company/ 2 % of tax calculated on foreign company as per above rates</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245460">
                <a:tc>
                  <a:txBody>
                    <a:bodyPr/>
                    <a:lstStyle/>
                    <a:p>
                      <a:pPr fontAlgn="t"/>
                      <a:r>
                        <a:rPr lang="en-US" b="0">
                          <a:effectLst/>
                        </a:rPr>
                        <a:t>If total income exceeds Rs. 10 crore</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en-US" b="0" dirty="0">
                          <a:effectLst/>
                        </a:rPr>
                        <a:t>12% of tax calculated on domestic company/ 5 % of tax calculated on foreign company as per above rates</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81251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1061</Words>
  <Application>Microsoft Office PowerPoint</Application>
  <PresentationFormat>Widescreen</PresentationFormat>
  <Paragraphs>191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Filing of Income Tax Return-ITR6</vt:lpstr>
      <vt:lpstr>Part I - Preparations</vt:lpstr>
      <vt:lpstr>Basics of Corporate Tax</vt:lpstr>
      <vt:lpstr>How to Proceed</vt:lpstr>
      <vt:lpstr>Second Stage - ITR-6</vt:lpstr>
      <vt:lpstr>Income of a Company</vt:lpstr>
      <vt:lpstr>Tax Rates – AY 2020-21 – Domestic Company</vt:lpstr>
      <vt:lpstr>Foreign Company</vt:lpstr>
      <vt:lpstr>Surcharge</vt:lpstr>
      <vt:lpstr>Cess</vt:lpstr>
      <vt:lpstr>Tax Rate – Reduced Rates of Tax – Sec.115BA – Tax Rate 25%</vt:lpstr>
      <vt:lpstr>Section 115BAA – Tax Rate 22%</vt:lpstr>
      <vt:lpstr>Section 115BAB – Tax Rate 15%</vt:lpstr>
      <vt:lpstr>Scheme of Business Deductions</vt:lpstr>
      <vt:lpstr>MAT – Section 115JB</vt:lpstr>
      <vt:lpstr>Computation of Income</vt:lpstr>
      <vt:lpstr>Computation of Income </vt:lpstr>
      <vt:lpstr>Tax Liability</vt:lpstr>
      <vt:lpstr>Due Dates – AY 2020-21</vt:lpstr>
      <vt:lpstr>Keep the documents ready</vt:lpstr>
      <vt:lpstr>Additional Documents</vt:lpstr>
      <vt:lpstr>Schedules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of Income Tax Return-ITR6</dc:title>
  <dc:creator>user</dc:creator>
  <cp:lastModifiedBy>Amitesh Kumar Shaw</cp:lastModifiedBy>
  <cp:revision>71</cp:revision>
  <dcterms:created xsi:type="dcterms:W3CDTF">2020-12-05T13:31:27Z</dcterms:created>
  <dcterms:modified xsi:type="dcterms:W3CDTF">2021-04-09T08:38:01Z</dcterms:modified>
</cp:coreProperties>
</file>