
<file path=[Content_Types].xml><?xml version="1.0" encoding="utf-8"?>
<Types xmlns="http://schemas.openxmlformats.org/package/2006/content-types">
  <Default Extension="bin" ContentType="application/vnd.ms-office.activeX"/>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2" r:id="rId7"/>
    <p:sldId id="263" r:id="rId8"/>
    <p:sldId id="265"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activeX1.xml><?xml version="1.0" encoding="utf-8"?>
<ax:ocx xmlns:ax="http://schemas.microsoft.com/office/2006/activeX" xmlns:r="http://schemas.openxmlformats.org/officeDocument/2006/relationships" ax:classid="{5512D118-5CC6-11CF-8D67-00AA00BDCE1D}" ax:persistence="persistStream" r:id="rId1"/>
</file>

<file path=ppt/activeX/activeX2.xml><?xml version="1.0" encoding="utf-8"?>
<ax:ocx xmlns:ax="http://schemas.microsoft.com/office/2006/activeX" xmlns:r="http://schemas.openxmlformats.org/officeDocument/2006/relationships" ax:classid="{5512D118-5CC6-11CF-8D67-00AA00BDCE1D}" ax:persistence="persistStream" r:id="rId1"/>
</file>

<file path=ppt/activeX/activeX3.xml><?xml version="1.0" encoding="utf-8"?>
<ax:ocx xmlns:ax="http://schemas.microsoft.com/office/2006/activeX" xmlns:r="http://schemas.openxmlformats.org/officeDocument/2006/relationships" ax:classid="{5512D118-5CC6-11CF-8D67-00AA00BDCE1D}" ax:persistence="persistStream" r:id="rId1"/>
</file>

<file path=ppt/activeX/activeX4.xml><?xml version="1.0" encoding="utf-8"?>
<ax:ocx xmlns:ax="http://schemas.microsoft.com/office/2006/activeX" xmlns:r="http://schemas.openxmlformats.org/officeDocument/2006/relationships" ax:classid="{5512D118-5CC6-11CF-8D67-00AA00BDCE1D}" ax:persistence="persistStream" r:id="rId1"/>
</file>

<file path=ppt/activeX/activeX5.xml><?xml version="1.0" encoding="utf-8"?>
<ax:ocx xmlns:ax="http://schemas.microsoft.com/office/2006/activeX" xmlns:r="http://schemas.openxmlformats.org/officeDocument/2006/relationships" ax:classid="{5512D118-5CC6-11CF-8D67-00AA00BDCE1D}" ax:persistence="persistStream" r:id="rId1"/>
</file>

<file path=ppt/activeX/activeX6.xml><?xml version="1.0" encoding="utf-8"?>
<ax:ocx xmlns:ax="http://schemas.microsoft.com/office/2006/activeX" xmlns:r="http://schemas.openxmlformats.org/officeDocument/2006/relationships" ax:classid="{5512D118-5CC6-11CF-8D67-00AA00BDCE1D}" ax:persistence="persistStream" r:id="rId1"/>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C7F2563-1C3C-4ABC-A897-ACE3D84A5213}" type="datetimeFigureOut">
              <a:rPr lang="en-IN" smtClean="0"/>
              <a:t>14-08-2022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728585-F242-416C-8498-E7A33B06C52A}" type="slidenum">
              <a:rPr lang="en-IN" smtClean="0"/>
              <a:t>‹#›</a:t>
            </a:fld>
            <a:endParaRPr lang="en-IN"/>
          </a:p>
        </p:txBody>
      </p:sp>
    </p:spTree>
    <p:extLst>
      <p:ext uri="{BB962C8B-B14F-4D97-AF65-F5344CB8AC3E}">
        <p14:creationId xmlns:p14="http://schemas.microsoft.com/office/powerpoint/2010/main" val="2045383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C7F2563-1C3C-4ABC-A897-ACE3D84A5213}" type="datetimeFigureOut">
              <a:rPr lang="en-IN" smtClean="0"/>
              <a:t>14-08-2022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728585-F242-416C-8498-E7A33B06C52A}" type="slidenum">
              <a:rPr lang="en-IN" smtClean="0"/>
              <a:t>‹#›</a:t>
            </a:fld>
            <a:endParaRPr lang="en-IN"/>
          </a:p>
        </p:txBody>
      </p:sp>
    </p:spTree>
    <p:extLst>
      <p:ext uri="{BB962C8B-B14F-4D97-AF65-F5344CB8AC3E}">
        <p14:creationId xmlns:p14="http://schemas.microsoft.com/office/powerpoint/2010/main" val="925351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C7F2563-1C3C-4ABC-A897-ACE3D84A5213}" type="datetimeFigureOut">
              <a:rPr lang="en-IN" smtClean="0"/>
              <a:t>14-08-2022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728585-F242-416C-8498-E7A33B06C52A}" type="slidenum">
              <a:rPr lang="en-IN" smtClean="0"/>
              <a:t>‹#›</a:t>
            </a:fld>
            <a:endParaRPr lang="en-IN"/>
          </a:p>
        </p:txBody>
      </p:sp>
    </p:spTree>
    <p:extLst>
      <p:ext uri="{BB962C8B-B14F-4D97-AF65-F5344CB8AC3E}">
        <p14:creationId xmlns:p14="http://schemas.microsoft.com/office/powerpoint/2010/main" val="880846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C7F2563-1C3C-4ABC-A897-ACE3D84A5213}" type="datetimeFigureOut">
              <a:rPr lang="en-IN" smtClean="0"/>
              <a:t>14-08-2022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728585-F242-416C-8498-E7A33B06C52A}" type="slidenum">
              <a:rPr lang="en-IN" smtClean="0"/>
              <a:t>‹#›</a:t>
            </a:fld>
            <a:endParaRPr lang="en-IN"/>
          </a:p>
        </p:txBody>
      </p:sp>
    </p:spTree>
    <p:extLst>
      <p:ext uri="{BB962C8B-B14F-4D97-AF65-F5344CB8AC3E}">
        <p14:creationId xmlns:p14="http://schemas.microsoft.com/office/powerpoint/2010/main" val="3849750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7F2563-1C3C-4ABC-A897-ACE3D84A5213}" type="datetimeFigureOut">
              <a:rPr lang="en-IN" smtClean="0"/>
              <a:t>14-08-2022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728585-F242-416C-8498-E7A33B06C52A}" type="slidenum">
              <a:rPr lang="en-IN" smtClean="0"/>
              <a:t>‹#›</a:t>
            </a:fld>
            <a:endParaRPr lang="en-IN"/>
          </a:p>
        </p:txBody>
      </p:sp>
    </p:spTree>
    <p:extLst>
      <p:ext uri="{BB962C8B-B14F-4D97-AF65-F5344CB8AC3E}">
        <p14:creationId xmlns:p14="http://schemas.microsoft.com/office/powerpoint/2010/main" val="805562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C7F2563-1C3C-4ABC-A897-ACE3D84A5213}" type="datetimeFigureOut">
              <a:rPr lang="en-IN" smtClean="0"/>
              <a:t>14-08-2022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4728585-F242-416C-8498-E7A33B06C52A}" type="slidenum">
              <a:rPr lang="en-IN" smtClean="0"/>
              <a:t>‹#›</a:t>
            </a:fld>
            <a:endParaRPr lang="en-IN"/>
          </a:p>
        </p:txBody>
      </p:sp>
    </p:spTree>
    <p:extLst>
      <p:ext uri="{BB962C8B-B14F-4D97-AF65-F5344CB8AC3E}">
        <p14:creationId xmlns:p14="http://schemas.microsoft.com/office/powerpoint/2010/main" val="1111144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C7F2563-1C3C-4ABC-A897-ACE3D84A5213}" type="datetimeFigureOut">
              <a:rPr lang="en-IN" smtClean="0"/>
              <a:t>14-08-2022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4728585-F242-416C-8498-E7A33B06C52A}" type="slidenum">
              <a:rPr lang="en-IN" smtClean="0"/>
              <a:t>‹#›</a:t>
            </a:fld>
            <a:endParaRPr lang="en-IN"/>
          </a:p>
        </p:txBody>
      </p:sp>
    </p:spTree>
    <p:extLst>
      <p:ext uri="{BB962C8B-B14F-4D97-AF65-F5344CB8AC3E}">
        <p14:creationId xmlns:p14="http://schemas.microsoft.com/office/powerpoint/2010/main" val="23601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C7F2563-1C3C-4ABC-A897-ACE3D84A5213}" type="datetimeFigureOut">
              <a:rPr lang="en-IN" smtClean="0"/>
              <a:t>14-08-2022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4728585-F242-416C-8498-E7A33B06C52A}" type="slidenum">
              <a:rPr lang="en-IN" smtClean="0"/>
              <a:t>‹#›</a:t>
            </a:fld>
            <a:endParaRPr lang="en-IN"/>
          </a:p>
        </p:txBody>
      </p:sp>
    </p:spTree>
    <p:extLst>
      <p:ext uri="{BB962C8B-B14F-4D97-AF65-F5344CB8AC3E}">
        <p14:creationId xmlns:p14="http://schemas.microsoft.com/office/powerpoint/2010/main" val="1068298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7F2563-1C3C-4ABC-A897-ACE3D84A5213}" type="datetimeFigureOut">
              <a:rPr lang="en-IN" smtClean="0"/>
              <a:t>14-08-2022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4728585-F242-416C-8498-E7A33B06C52A}" type="slidenum">
              <a:rPr lang="en-IN" smtClean="0"/>
              <a:t>‹#›</a:t>
            </a:fld>
            <a:endParaRPr lang="en-IN"/>
          </a:p>
        </p:txBody>
      </p:sp>
    </p:spTree>
    <p:extLst>
      <p:ext uri="{BB962C8B-B14F-4D97-AF65-F5344CB8AC3E}">
        <p14:creationId xmlns:p14="http://schemas.microsoft.com/office/powerpoint/2010/main" val="1248545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7F2563-1C3C-4ABC-A897-ACE3D84A5213}" type="datetimeFigureOut">
              <a:rPr lang="en-IN" smtClean="0"/>
              <a:t>14-08-2022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4728585-F242-416C-8498-E7A33B06C52A}" type="slidenum">
              <a:rPr lang="en-IN" smtClean="0"/>
              <a:t>‹#›</a:t>
            </a:fld>
            <a:endParaRPr lang="en-IN"/>
          </a:p>
        </p:txBody>
      </p:sp>
    </p:spTree>
    <p:extLst>
      <p:ext uri="{BB962C8B-B14F-4D97-AF65-F5344CB8AC3E}">
        <p14:creationId xmlns:p14="http://schemas.microsoft.com/office/powerpoint/2010/main" val="1945235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7F2563-1C3C-4ABC-A897-ACE3D84A5213}" type="datetimeFigureOut">
              <a:rPr lang="en-IN" smtClean="0"/>
              <a:t>14-08-2022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4728585-F242-416C-8498-E7A33B06C52A}" type="slidenum">
              <a:rPr lang="en-IN" smtClean="0"/>
              <a:t>‹#›</a:t>
            </a:fld>
            <a:endParaRPr lang="en-IN"/>
          </a:p>
        </p:txBody>
      </p:sp>
    </p:spTree>
    <p:extLst>
      <p:ext uri="{BB962C8B-B14F-4D97-AF65-F5344CB8AC3E}">
        <p14:creationId xmlns:p14="http://schemas.microsoft.com/office/powerpoint/2010/main" val="1056894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F2563-1C3C-4ABC-A897-ACE3D84A5213}" type="datetimeFigureOut">
              <a:rPr lang="en-IN" smtClean="0"/>
              <a:t>14-08-2022</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728585-F242-416C-8498-E7A33B06C52A}" type="slidenum">
              <a:rPr lang="en-IN" smtClean="0"/>
              <a:t>‹#›</a:t>
            </a:fld>
            <a:endParaRPr lang="en-IN"/>
          </a:p>
        </p:txBody>
      </p:sp>
    </p:spTree>
    <p:extLst>
      <p:ext uri="{BB962C8B-B14F-4D97-AF65-F5344CB8AC3E}">
        <p14:creationId xmlns:p14="http://schemas.microsoft.com/office/powerpoint/2010/main" val="16584581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control" Target="../activeX/activeX2.xml"/><Relationship Id="rId7" Type="http://schemas.openxmlformats.org/officeDocument/2006/relationships/control" Target="../activeX/activeX6.xml"/><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control" Target="../activeX/activeX5.xml"/><Relationship Id="rId5" Type="http://schemas.openxmlformats.org/officeDocument/2006/relationships/control" Target="../activeX/activeX4.xml"/><Relationship Id="rId10" Type="http://schemas.openxmlformats.org/officeDocument/2006/relationships/image" Target="../media/image1.wmf"/><Relationship Id="rId4" Type="http://schemas.openxmlformats.org/officeDocument/2006/relationships/control" Target="../activeX/activeX3.xml"/><Relationship Id="rId9" Type="http://schemas.openxmlformats.org/officeDocument/2006/relationships/image" Target="../media/image2.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9116" y="941695"/>
            <a:ext cx="10208526" cy="4353635"/>
          </a:xfrm>
        </p:spPr>
        <p:txBody>
          <a:bodyPr>
            <a:normAutofit/>
          </a:bodyPr>
          <a:lstStyle/>
          <a:p>
            <a:endParaRPr lang="en-IN" dirty="0" smtClean="0"/>
          </a:p>
          <a:p>
            <a:r>
              <a:rPr lang="en-US" sz="7200" b="1" dirty="0" smtClean="0"/>
              <a:t>FILING THROUGH </a:t>
            </a:r>
            <a:r>
              <a:rPr lang="en-US" sz="7200" b="1" dirty="0" smtClean="0"/>
              <a:t>ITR-5</a:t>
            </a:r>
            <a:endParaRPr lang="en-US" sz="7200" b="1" dirty="0" smtClean="0"/>
          </a:p>
          <a:p>
            <a:r>
              <a:rPr lang="en-US" sz="7200" b="1" dirty="0" smtClean="0"/>
              <a:t>FOR THE ASSESSMENT</a:t>
            </a:r>
          </a:p>
          <a:p>
            <a:r>
              <a:rPr lang="en-US" sz="7200" b="1" dirty="0" smtClean="0"/>
              <a:t>YEAR 2022-23</a:t>
            </a:r>
            <a:endParaRPr lang="en-IN" sz="7200" b="1" dirty="0"/>
          </a:p>
        </p:txBody>
      </p:sp>
    </p:spTree>
    <p:extLst>
      <p:ext uri="{BB962C8B-B14F-4D97-AF65-F5344CB8AC3E}">
        <p14:creationId xmlns:p14="http://schemas.microsoft.com/office/powerpoint/2010/main" val="876177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5218" y="191068"/>
            <a:ext cx="10548582" cy="6441743"/>
          </a:xfrm>
        </p:spPr>
        <p:txBody>
          <a:bodyPr>
            <a:normAutofit/>
          </a:bodyPr>
          <a:lstStyle/>
          <a:p>
            <a:pPr marL="0" indent="0">
              <a:buNone/>
            </a:pPr>
            <a:r>
              <a:rPr lang="en-US" b="1" dirty="0" smtClean="0"/>
              <a:t>ITR-1 </a:t>
            </a:r>
          </a:p>
          <a:p>
            <a:pPr marL="0" indent="0">
              <a:buNone/>
            </a:pPr>
            <a:r>
              <a:rPr lang="en-US" b="1" dirty="0" smtClean="0"/>
              <a:t>For </a:t>
            </a:r>
            <a:r>
              <a:rPr lang="en-US" b="1" dirty="0"/>
              <a:t>individuals being a resident (other than not ordinarily resident) </a:t>
            </a:r>
            <a:r>
              <a:rPr lang="en-US" b="1" dirty="0" smtClean="0"/>
              <a:t>  having </a:t>
            </a:r>
            <a:r>
              <a:rPr lang="en-US" b="1" dirty="0"/>
              <a:t>total income upto Rs.50 lakh, having Income from Salaries, one house property, other sources (Interest etc.), and agricultural income upto Rs.5 thousand</a:t>
            </a:r>
            <a:r>
              <a:rPr lang="en-US" b="1" dirty="0" smtClean="0"/>
              <a:t>.</a:t>
            </a:r>
          </a:p>
          <a:p>
            <a:pPr marL="0" indent="0">
              <a:buNone/>
            </a:pPr>
            <a:endParaRPr lang="en-US" dirty="0"/>
          </a:p>
          <a:p>
            <a:pPr marL="0" indent="0">
              <a:buNone/>
            </a:pPr>
            <a:r>
              <a:rPr lang="en-US" b="1" dirty="0" smtClean="0"/>
              <a:t> ITR-2</a:t>
            </a:r>
          </a:p>
          <a:p>
            <a:pPr marL="0" indent="0">
              <a:buNone/>
            </a:pPr>
            <a:r>
              <a:rPr lang="en-US" b="1" dirty="0"/>
              <a:t>For Individuals and HUFs not having income from profits and gains of business or </a:t>
            </a:r>
            <a:r>
              <a:rPr lang="en-US" b="1" dirty="0" smtClean="0"/>
              <a:t>profession</a:t>
            </a:r>
          </a:p>
          <a:p>
            <a:pPr marL="0" indent="0">
              <a:buNone/>
            </a:pPr>
            <a:endParaRPr lang="en-US" b="1" dirty="0"/>
          </a:p>
          <a:p>
            <a:pPr marL="0" indent="0">
              <a:buNone/>
            </a:pPr>
            <a:r>
              <a:rPr lang="en-US" b="1" dirty="0" smtClean="0"/>
              <a:t>ITR-3</a:t>
            </a:r>
          </a:p>
          <a:p>
            <a:pPr marL="0" indent="0">
              <a:buNone/>
            </a:pPr>
            <a:r>
              <a:rPr lang="en-US" b="1" dirty="0"/>
              <a:t>For individuals and HUFs having income from profits and gains of business or profession</a:t>
            </a:r>
            <a:r>
              <a:rPr lang="en-US" dirty="0"/>
              <a:t>.</a:t>
            </a:r>
            <a:endParaRPr lang="en-IN" b="1" dirty="0"/>
          </a:p>
        </p:txBody>
      </p:sp>
    </p:spTree>
    <p:extLst>
      <p:ext uri="{BB962C8B-B14F-4D97-AF65-F5344CB8AC3E}">
        <p14:creationId xmlns:p14="http://schemas.microsoft.com/office/powerpoint/2010/main" val="2457250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7949" y="504968"/>
            <a:ext cx="10515600" cy="5699291"/>
          </a:xfrm>
        </p:spPr>
        <p:txBody>
          <a:bodyPr>
            <a:normAutofit fontScale="92500" lnSpcReduction="10000"/>
          </a:bodyPr>
          <a:lstStyle/>
          <a:p>
            <a:pPr marL="0" indent="0">
              <a:buNone/>
            </a:pPr>
            <a:r>
              <a:rPr lang="en-US" b="1" dirty="0" smtClean="0"/>
              <a:t>ITR – 7 </a:t>
            </a:r>
          </a:p>
          <a:p>
            <a:pPr marL="0" indent="0">
              <a:buNone/>
            </a:pPr>
            <a:r>
              <a:rPr lang="en-US" b="1" dirty="0"/>
              <a:t>For persons including companies required to furnish return under </a:t>
            </a:r>
            <a:r>
              <a:rPr lang="en-US" b="1" dirty="0" smtClean="0"/>
              <a:t>sections 139(4A</a:t>
            </a:r>
            <a:r>
              <a:rPr lang="en-US" b="1" dirty="0"/>
              <a:t>) or 139(4B) or 139(4C) </a:t>
            </a:r>
            <a:r>
              <a:rPr lang="en-US" b="1" dirty="0" smtClean="0"/>
              <a:t>139(4D) or 139(4E)only</a:t>
            </a:r>
          </a:p>
          <a:p>
            <a:pPr marL="0" indent="0">
              <a:buNone/>
            </a:pPr>
            <a:endParaRPr lang="en-US" dirty="0" smtClean="0"/>
          </a:p>
          <a:p>
            <a:pPr marL="0" indent="0">
              <a:buNone/>
            </a:pPr>
            <a:r>
              <a:rPr lang="en-US" b="1" dirty="0" smtClean="0"/>
              <a:t>139(4A) </a:t>
            </a:r>
            <a:r>
              <a:rPr lang="en-US" b="1" dirty="0"/>
              <a:t>Having income </a:t>
            </a:r>
            <a:r>
              <a:rPr lang="en-US" b="1" dirty="0" smtClean="0"/>
              <a:t>from Charitable organization</a:t>
            </a:r>
          </a:p>
          <a:p>
            <a:pPr marL="0" indent="0">
              <a:buNone/>
            </a:pPr>
            <a:r>
              <a:rPr lang="en-US" b="1" dirty="0" smtClean="0"/>
              <a:t>139(4B) </a:t>
            </a:r>
            <a:r>
              <a:rPr lang="en-US" b="1" dirty="0"/>
              <a:t>Having income </a:t>
            </a:r>
            <a:r>
              <a:rPr lang="en-US" b="1" dirty="0" smtClean="0"/>
              <a:t>from the Political party</a:t>
            </a:r>
          </a:p>
          <a:p>
            <a:pPr marL="0" indent="0">
              <a:buNone/>
            </a:pPr>
            <a:r>
              <a:rPr lang="en-US" b="1" dirty="0" smtClean="0"/>
              <a:t>139(4C) </a:t>
            </a:r>
            <a:r>
              <a:rPr lang="en-US" b="1" dirty="0"/>
              <a:t>Having income </a:t>
            </a:r>
            <a:r>
              <a:rPr lang="en-US" b="1" dirty="0" smtClean="0"/>
              <a:t>from Scientific &amp; Research Institution</a:t>
            </a:r>
          </a:p>
          <a:p>
            <a:pPr marL="0" indent="0">
              <a:buNone/>
            </a:pPr>
            <a:r>
              <a:rPr lang="en-US" b="1" dirty="0" smtClean="0"/>
              <a:t>139(4D) Having </a:t>
            </a:r>
            <a:r>
              <a:rPr lang="en-US" b="1" dirty="0"/>
              <a:t>income from university or colleges or institutions or </a:t>
            </a:r>
            <a:r>
              <a:rPr lang="en-US" b="1" dirty="0" err="1"/>
              <a:t>khadi</a:t>
            </a:r>
            <a:r>
              <a:rPr lang="en-US" b="1" dirty="0"/>
              <a:t> </a:t>
            </a:r>
            <a:r>
              <a:rPr lang="en-US" b="1" dirty="0" smtClean="0"/>
              <a:t>  	   and </a:t>
            </a:r>
            <a:r>
              <a:rPr lang="en-US" b="1" dirty="0"/>
              <a:t>village industries – </a:t>
            </a:r>
            <a:endParaRPr lang="en-US" b="1" dirty="0" smtClean="0"/>
          </a:p>
          <a:p>
            <a:pPr marL="0" indent="0">
              <a:buNone/>
            </a:pPr>
            <a:r>
              <a:rPr lang="en-US" b="1" dirty="0" smtClean="0"/>
              <a:t>139(4E) Filing </a:t>
            </a:r>
            <a:r>
              <a:rPr lang="en-US" b="1" dirty="0"/>
              <a:t>of return of income by Business Trust- Section 139 (4E</a:t>
            </a:r>
            <a:r>
              <a:rPr lang="en-US" b="1" dirty="0" smtClean="0"/>
              <a:t>)</a:t>
            </a:r>
          </a:p>
          <a:p>
            <a:pPr marL="0" indent="0">
              <a:buNone/>
            </a:pPr>
            <a:r>
              <a:rPr lang="en-US" b="1" dirty="0" smtClean="0"/>
              <a:t>139(4F) Filing </a:t>
            </a:r>
            <a:r>
              <a:rPr lang="en-US" b="1" dirty="0"/>
              <a:t>of return of income by Investment </a:t>
            </a:r>
            <a:r>
              <a:rPr lang="en-US" b="1" dirty="0" smtClean="0"/>
              <a:t>Fund</a:t>
            </a:r>
            <a:r>
              <a:rPr lang="en-US" b="1" dirty="0"/>
              <a:t/>
            </a:r>
            <a:br>
              <a:rPr lang="en-US" b="1" dirty="0"/>
            </a:br>
            <a:r>
              <a:rPr lang="en-US" dirty="0"/>
              <a:t/>
            </a:r>
            <a:br>
              <a:rPr lang="en-US" dirty="0"/>
            </a:br>
            <a:endParaRPr lang="en-US" b="1" dirty="0"/>
          </a:p>
          <a:p>
            <a:pPr marL="0" indent="0">
              <a:buNone/>
            </a:pPr>
            <a:endParaRPr lang="en-US" b="1" dirty="0"/>
          </a:p>
        </p:txBody>
      </p:sp>
    </p:spTree>
    <p:extLst>
      <p:ext uri="{BB962C8B-B14F-4D97-AF65-F5344CB8AC3E}">
        <p14:creationId xmlns:p14="http://schemas.microsoft.com/office/powerpoint/2010/main" val="388081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4842"/>
            <a:ext cx="10515600" cy="5822121"/>
          </a:xfrm>
        </p:spPr>
        <p:txBody>
          <a:bodyPr>
            <a:normAutofit lnSpcReduction="10000"/>
          </a:bodyPr>
          <a:lstStyle/>
          <a:p>
            <a:pPr marL="0" indent="0">
              <a:buNone/>
            </a:pPr>
            <a:r>
              <a:rPr lang="en-IN" b="1" dirty="0" smtClean="0"/>
              <a:t>ITR – 4</a:t>
            </a:r>
            <a:r>
              <a:rPr lang="en-IN" dirty="0" smtClean="0"/>
              <a:t> </a:t>
            </a:r>
          </a:p>
          <a:p>
            <a:pPr marL="0" indent="0">
              <a:buNone/>
            </a:pPr>
            <a:r>
              <a:rPr lang="en-US" b="1" dirty="0" smtClean="0"/>
              <a:t>For </a:t>
            </a:r>
            <a:r>
              <a:rPr lang="en-US" b="1" dirty="0"/>
              <a:t>Individuals, HUFs and Firms (other than LLP) being a resident having total income upto Rs.50 lakh and having income from business and profession which is computed under sections 44AD, 44ADA or 44AE and agricultural income upto Rs.5 thousand</a:t>
            </a:r>
            <a:r>
              <a:rPr lang="en-US" b="1" dirty="0" smtClean="0"/>
              <a:t>.</a:t>
            </a:r>
          </a:p>
          <a:p>
            <a:pPr marL="0" indent="0">
              <a:buNone/>
            </a:pPr>
            <a:endParaRPr lang="en-US" dirty="0"/>
          </a:p>
          <a:p>
            <a:pPr marL="0" indent="0">
              <a:buNone/>
            </a:pPr>
            <a:r>
              <a:rPr lang="en-US" b="1" dirty="0" smtClean="0"/>
              <a:t>ITR – 5</a:t>
            </a:r>
          </a:p>
          <a:p>
            <a:pPr marL="0" indent="0">
              <a:buNone/>
            </a:pPr>
            <a:r>
              <a:rPr lang="en-US" b="1" dirty="0"/>
              <a:t>For persons other than- (i) individual, (ii) HUF, (iii) company and (iv) </a:t>
            </a:r>
            <a:r>
              <a:rPr lang="en-US" b="1" dirty="0" smtClean="0"/>
              <a:t>person </a:t>
            </a:r>
            <a:r>
              <a:rPr lang="en-US" b="1" dirty="0"/>
              <a:t>filing Form </a:t>
            </a:r>
            <a:r>
              <a:rPr lang="en-US" b="1" dirty="0" smtClean="0"/>
              <a:t>ITR-7</a:t>
            </a:r>
          </a:p>
          <a:p>
            <a:pPr marL="0" indent="0">
              <a:buNone/>
            </a:pPr>
            <a:endParaRPr lang="en-US" dirty="0" smtClean="0"/>
          </a:p>
          <a:p>
            <a:pPr marL="0" indent="0">
              <a:buNone/>
            </a:pPr>
            <a:r>
              <a:rPr lang="en-US" b="1" dirty="0" smtClean="0"/>
              <a:t>ITR- 6</a:t>
            </a:r>
            <a:r>
              <a:rPr lang="en-US" dirty="0" smtClean="0"/>
              <a:t> </a:t>
            </a:r>
          </a:p>
          <a:p>
            <a:pPr marL="0" indent="0">
              <a:buNone/>
            </a:pPr>
            <a:r>
              <a:rPr lang="en-US" b="1" dirty="0" smtClean="0"/>
              <a:t>For </a:t>
            </a:r>
            <a:r>
              <a:rPr lang="en-US" b="1" dirty="0"/>
              <a:t>Companies other than companies claiming exemption under section 11</a:t>
            </a:r>
            <a:endParaRPr lang="en-IN" b="1" dirty="0"/>
          </a:p>
        </p:txBody>
      </p:sp>
    </p:spTree>
    <p:extLst>
      <p:ext uri="{BB962C8B-B14F-4D97-AF65-F5344CB8AC3E}">
        <p14:creationId xmlns:p14="http://schemas.microsoft.com/office/powerpoint/2010/main" val="3334984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764276" y="962142"/>
            <a:ext cx="10727140" cy="4847481"/>
          </a:xfrm>
          <a:prstGeom prst="rect">
            <a:avLst/>
          </a:prstGeom>
          <a:solidFill>
            <a:srgbClr val="F6F7F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unse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unset"/>
              </a:rPr>
              <a:t>  Proceed to schedule questions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Roboto"/>
              </a:rPr>
              <a:t>  You have selected 33 schedules</a:t>
            </a:r>
            <a:br>
              <a:rPr kumimoji="0" lang="en-US" sz="2400" b="0" i="0" u="none" strike="noStrike" cap="none" normalizeH="0" baseline="0" dirty="0" smtClean="0">
                <a:ln>
                  <a:noFill/>
                </a:ln>
                <a:solidFill>
                  <a:schemeClr val="tx1"/>
                </a:solidFill>
                <a:effectLst/>
                <a:latin typeface="Roboto"/>
              </a:rPr>
            </a:br>
            <a:r>
              <a:rPr kumimoji="0" lang="en-US" sz="2400" b="0" i="0" u="none" strike="noStrike" cap="none" normalizeH="0" baseline="0" dirty="0" smtClean="0">
                <a:ln>
                  <a:noFill/>
                </a:ln>
                <a:solidFill>
                  <a:schemeClr val="tx1"/>
                </a:solidFill>
                <a:effectLst/>
                <a:latin typeface="Roboto"/>
              </a:rPr>
              <a:t>  Based on your selection, please answer few questions which will help</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Roboto"/>
              </a:rPr>
              <a:t>   you to fill the schedules.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Roboto"/>
              </a:rPr>
              <a:t/>
            </a:r>
            <a:br>
              <a:rPr kumimoji="0" lang="en-US" sz="2400" b="0" i="0" u="none" strike="noStrike" cap="none" normalizeH="0" baseline="0" dirty="0" smtClean="0">
                <a:ln>
                  <a:noFill/>
                </a:ln>
                <a:solidFill>
                  <a:schemeClr val="tx1"/>
                </a:solidFill>
                <a:effectLst/>
                <a:latin typeface="Roboto"/>
              </a:rPr>
            </a:br>
            <a:r>
              <a:rPr kumimoji="0" lang="en-US" sz="2400" b="0" i="0" u="none" strike="noStrike" cap="none" normalizeH="0" baseline="0" dirty="0" smtClean="0">
                <a:ln>
                  <a:noFill/>
                </a:ln>
                <a:solidFill>
                  <a:schemeClr val="tx1"/>
                </a:solidFill>
                <a:effectLst/>
                <a:latin typeface="Roboto"/>
              </a:rPr>
              <a:t>  Click on 'Continue' to proceed for questions.</a:t>
            </a: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a:latin typeface="Roboto"/>
            </a:endParaRPr>
          </a:p>
          <a:p>
            <a:pPr marL="0" lvl="0" indent="0">
              <a:lnSpc>
                <a:spcPct val="100000"/>
              </a:lnSpc>
              <a:buNone/>
            </a:pPr>
            <a:r>
              <a:rPr kumimoji="0" lang="en-US" sz="2400" b="0" i="0" u="none" strike="noStrike" cap="none" normalizeH="0" baseline="0" dirty="0" smtClean="0">
                <a:ln>
                  <a:noFill/>
                </a:ln>
                <a:solidFill>
                  <a:schemeClr val="tx1"/>
                </a:solidFill>
                <a:effectLst/>
                <a:latin typeface="Roboto"/>
              </a:rPr>
              <a:t>  </a:t>
            </a:r>
            <a:r>
              <a:rPr lang="en-US" sz="2400" dirty="0" smtClean="0"/>
              <a:t>Have </a:t>
            </a:r>
            <a:r>
              <a:rPr lang="en-US" sz="2400" dirty="0"/>
              <a:t>you opted for new tax regime u/s </a:t>
            </a:r>
            <a:r>
              <a:rPr lang="en-US" sz="2400" b="1" dirty="0"/>
              <a:t>115BAC</a:t>
            </a:r>
            <a:r>
              <a:rPr lang="en-US" sz="2400" dirty="0"/>
              <a:t> and filed Form </a:t>
            </a:r>
            <a:r>
              <a:rPr lang="en-US" sz="2400" b="1" dirty="0"/>
              <a:t>10IE</a:t>
            </a:r>
            <a:r>
              <a:rPr lang="en-US" sz="2400" dirty="0"/>
              <a:t> in </a:t>
            </a:r>
            <a:endParaRPr lang="en-US" sz="2400" dirty="0" smtClean="0"/>
          </a:p>
          <a:p>
            <a:pPr marL="0" lvl="0" indent="0">
              <a:lnSpc>
                <a:spcPct val="100000"/>
              </a:lnSpc>
              <a:buNone/>
            </a:pPr>
            <a:r>
              <a:rPr lang="en-US" sz="2400" dirty="0"/>
              <a:t> </a:t>
            </a:r>
            <a:r>
              <a:rPr lang="en-US" sz="2400" dirty="0" smtClean="0"/>
              <a:t> AY </a:t>
            </a:r>
            <a:r>
              <a:rPr lang="en-US" sz="2400" dirty="0"/>
              <a:t>2021-22 </a:t>
            </a:r>
            <a:r>
              <a:rPr lang="en-US" sz="2400" dirty="0" smtClean="0"/>
              <a:t>?</a:t>
            </a:r>
          </a:p>
          <a:p>
            <a:pPr marL="0" lvl="0" indent="0">
              <a:lnSpc>
                <a:spcPct val="100000"/>
              </a:lnSpc>
              <a:buNone/>
            </a:pPr>
            <a:r>
              <a:rPr kumimoji="0" lang="en-US" sz="2400" b="0" i="0" u="none" strike="noStrike" cap="none" normalizeH="0" baseline="0" dirty="0">
                <a:ln>
                  <a:noFill/>
                </a:ln>
                <a:solidFill>
                  <a:schemeClr val="tx1"/>
                </a:solidFill>
                <a:effectLst/>
                <a:latin typeface="Roboto"/>
              </a:rPr>
              <a:t> </a:t>
            </a:r>
            <a:r>
              <a:rPr kumimoji="0" lang="en-US" sz="2400" b="0" i="0" u="none" strike="noStrike" cap="none" normalizeH="0" baseline="0" dirty="0" smtClean="0">
                <a:ln>
                  <a:noFill/>
                </a:ln>
                <a:solidFill>
                  <a:schemeClr val="tx1"/>
                </a:solidFill>
                <a:effectLst/>
                <a:latin typeface="Roboto"/>
              </a:rPr>
              <a:t> Yes	No</a:t>
            </a:r>
          </a:p>
          <a:p>
            <a:pPr marL="0" lvl="0" indent="0">
              <a:lnSpc>
                <a:spcPct val="100000"/>
              </a:lnSpc>
              <a:buNone/>
            </a:pPr>
            <a:r>
              <a:rPr lang="en-US" sz="2400" dirty="0">
                <a:latin typeface="Roboto"/>
              </a:rPr>
              <a:t> </a:t>
            </a:r>
            <a:r>
              <a:rPr lang="en-US" sz="2400" dirty="0" smtClean="0">
                <a:latin typeface="Roboto"/>
              </a:rPr>
              <a:t> Opting in Now        Not Opting       Continue to Opt        </a:t>
            </a:r>
            <a:r>
              <a:rPr lang="en-US" sz="2400" dirty="0" err="1" smtClean="0">
                <a:latin typeface="Roboto"/>
              </a:rPr>
              <a:t>Opt</a:t>
            </a:r>
            <a:r>
              <a:rPr lang="en-US" sz="2400" dirty="0" smtClean="0">
                <a:latin typeface="Roboto"/>
              </a:rPr>
              <a:t> Out</a:t>
            </a:r>
          </a:p>
          <a:p>
            <a:pPr marL="0" lvl="0" indent="0">
              <a:lnSpc>
                <a:spcPct val="100000"/>
              </a:lnSpc>
              <a:buNone/>
            </a:pPr>
            <a:r>
              <a:rPr lang="en-US" sz="2400" dirty="0">
                <a:latin typeface="Roboto"/>
              </a:rPr>
              <a:t> </a:t>
            </a:r>
            <a:r>
              <a:rPr lang="en-US" sz="2400" dirty="0" smtClean="0">
                <a:latin typeface="Roboto"/>
              </a:rPr>
              <a:t> </a:t>
            </a:r>
            <a:r>
              <a:rPr lang="en-US" sz="2400" dirty="0"/>
              <a:t>Note</a:t>
            </a:r>
            <a:r>
              <a:rPr lang="en-US" sz="2400" dirty="0" smtClean="0"/>
              <a:t>: For </a:t>
            </a:r>
            <a:r>
              <a:rPr lang="en-US" sz="2400" dirty="0"/>
              <a:t>other than “not opting”, please ensure to file Form </a:t>
            </a:r>
            <a:r>
              <a:rPr lang="en-US" sz="2400" dirty="0" smtClean="0"/>
              <a:t>10IE</a:t>
            </a:r>
            <a:endParaRPr kumimoji="0" lang="en-US" sz="2400" b="0" i="0" u="none" strike="noStrike" cap="none" normalizeH="0" baseline="0" dirty="0" smtClean="0">
              <a:ln>
                <a:noFill/>
              </a:ln>
              <a:solidFill>
                <a:schemeClr val="tx1"/>
              </a:solidFill>
              <a:effectLst/>
            </a:endParaRPr>
          </a:p>
        </p:txBody>
      </p:sp>
      <p:pic>
        <p:nvPicPr>
          <p:cNvPr id="1033" name="DefaultOcx"/>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controls>
      <mc:AlternateContent xmlns:mc="http://schemas.openxmlformats.org/markup-compatibility/2006">
        <mc:Choice xmlns:v="urn:schemas-microsoft-com:vml" Requires="v">
          <p:control spid="1101" name="HTMLOption1" r:id="rId2" imgW="257040" imgH="304920"/>
        </mc:Choice>
        <mc:Fallback>
          <p:control name="HTMLOption1" r:id="rId2" imgW="257040" imgH="304920">
            <p:pic>
              <p:nvPicPr>
                <p:cNvPr id="6" name="HTMLOption1"/>
                <p:cNvPicPr preferRelativeResize="0">
                  <a:picLocks noChangeArrowheads="1" noChangeShapeType="1"/>
                </p:cNvPicPr>
                <p:nvPr/>
              </p:nvPicPr>
              <p:blipFill>
                <a:blip r:embed="rId10"/>
                <a:srcRect/>
                <a:stretch>
                  <a:fillRect/>
                </a:stretch>
              </p:blipFill>
              <p:spPr bwMode="auto">
                <a:xfrm>
                  <a:off x="152400" y="15240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02" name="HTMLOption2" r:id="rId3" imgW="257040" imgH="304920"/>
        </mc:Choice>
        <mc:Fallback>
          <p:control name="HTMLOption2" r:id="rId3" imgW="257040" imgH="304920">
            <p:pic>
              <p:nvPicPr>
                <p:cNvPr id="7" name="HTMLOption2"/>
                <p:cNvPicPr preferRelativeResize="0">
                  <a:picLocks noChangeArrowheads="1" noChangeShapeType="1"/>
                </p:cNvPicPr>
                <p:nvPr/>
              </p:nvPicPr>
              <p:blipFill>
                <a:blip r:embed="rId10"/>
                <a:srcRect/>
                <a:stretch>
                  <a:fillRect/>
                </a:stretch>
              </p:blipFill>
              <p:spPr bwMode="auto">
                <a:xfrm>
                  <a:off x="152400" y="15240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03" name="HTMLOption3" r:id="rId4" imgW="257040" imgH="304920"/>
        </mc:Choice>
        <mc:Fallback>
          <p:control name="HTMLOption3" r:id="rId4" imgW="257040" imgH="304920">
            <p:pic>
              <p:nvPicPr>
                <p:cNvPr id="8" name="HTMLOption3"/>
                <p:cNvPicPr preferRelativeResize="0">
                  <a:picLocks noChangeArrowheads="1" noChangeShapeType="1"/>
                </p:cNvPicPr>
                <p:nvPr/>
              </p:nvPicPr>
              <p:blipFill>
                <a:blip r:embed="rId10"/>
                <a:srcRect/>
                <a:stretch>
                  <a:fillRect/>
                </a:stretch>
              </p:blipFill>
              <p:spPr bwMode="auto">
                <a:xfrm>
                  <a:off x="152400" y="15240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04" name="HTMLOption4" r:id="rId5" imgW="257040" imgH="304920"/>
        </mc:Choice>
        <mc:Fallback>
          <p:control name="HTMLOption4" r:id="rId5" imgW="257040" imgH="304920">
            <p:pic>
              <p:nvPicPr>
                <p:cNvPr id="9" name="HTMLOption4"/>
                <p:cNvPicPr preferRelativeResize="0">
                  <a:picLocks noChangeArrowheads="1" noChangeShapeType="1"/>
                </p:cNvPicPr>
                <p:nvPr/>
              </p:nvPicPr>
              <p:blipFill>
                <a:blip r:embed="rId10"/>
                <a:srcRect/>
                <a:stretch>
                  <a:fillRect/>
                </a:stretch>
              </p:blipFill>
              <p:spPr bwMode="auto">
                <a:xfrm>
                  <a:off x="152400" y="15240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05" name="HTMLOption5" r:id="rId6" imgW="257040" imgH="304920"/>
        </mc:Choice>
        <mc:Fallback>
          <p:control name="HTMLOption5" r:id="rId6" imgW="257040" imgH="304920">
            <p:pic>
              <p:nvPicPr>
                <p:cNvPr id="10" name="HTMLOption5"/>
                <p:cNvPicPr preferRelativeResize="0">
                  <a:picLocks noChangeArrowheads="1" noChangeShapeType="1"/>
                </p:cNvPicPr>
                <p:nvPr/>
              </p:nvPicPr>
              <p:blipFill>
                <a:blip r:embed="rId10"/>
                <a:srcRect/>
                <a:stretch>
                  <a:fillRect/>
                </a:stretch>
              </p:blipFill>
              <p:spPr bwMode="auto">
                <a:xfrm>
                  <a:off x="152400" y="15240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06" name="HTMLOption6" r:id="rId7" imgW="257040" imgH="304920"/>
        </mc:Choice>
        <mc:Fallback>
          <p:control name="HTMLOption6" r:id="rId7" imgW="257040" imgH="304920">
            <p:pic>
              <p:nvPicPr>
                <p:cNvPr id="11" name="HTMLOption6"/>
                <p:cNvPicPr preferRelativeResize="0">
                  <a:picLocks noChangeArrowheads="1" noChangeShapeType="1"/>
                </p:cNvPicPr>
                <p:nvPr/>
              </p:nvPicPr>
              <p:blipFill>
                <a:blip r:embed="rId10"/>
                <a:srcRect/>
                <a:stretch>
                  <a:fillRect/>
                </a:stretch>
              </p:blipFill>
              <p:spPr bwMode="auto">
                <a:xfrm>
                  <a:off x="152400" y="15240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1488657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6728" y="436728"/>
            <a:ext cx="10917072" cy="5740235"/>
          </a:xfrm>
        </p:spPr>
        <p:txBody>
          <a:bodyPr>
            <a:normAutofit fontScale="92500" lnSpcReduction="20000"/>
          </a:bodyPr>
          <a:lstStyle/>
          <a:p>
            <a:r>
              <a:rPr lang="en-US" dirty="0" smtClean="0"/>
              <a:t>SECTION 28 - 44</a:t>
            </a:r>
          </a:p>
          <a:p>
            <a:r>
              <a:rPr lang="en-US" smtClean="0"/>
              <a:t>RULE 12</a:t>
            </a:r>
            <a:endParaRPr lang="en-US" dirty="0" smtClean="0"/>
          </a:p>
          <a:p>
            <a:r>
              <a:rPr lang="en-US" b="1" dirty="0" smtClean="0"/>
              <a:t>Audit of accounts of certain persons carrying on business or profession.</a:t>
            </a:r>
            <a:endParaRPr lang="en-US" dirty="0" smtClean="0"/>
          </a:p>
          <a:p>
            <a:r>
              <a:rPr lang="en-US" b="1" dirty="0" smtClean="0"/>
              <a:t>44AB. </a:t>
            </a:r>
            <a:r>
              <a:rPr lang="en-US" dirty="0" smtClean="0"/>
              <a:t>Every person,—</a:t>
            </a:r>
          </a:p>
          <a:p>
            <a:r>
              <a:rPr lang="en-US" dirty="0" smtClean="0"/>
              <a:t>(</a:t>
            </a:r>
            <a:r>
              <a:rPr lang="en-US" i="1" dirty="0" smtClean="0"/>
              <a:t>a</a:t>
            </a:r>
            <a:r>
              <a:rPr lang="en-US" dirty="0" smtClean="0"/>
              <a:t>)  carrying on business shall, if his total sales, turnover or gross receipts, as the case may be, in business exceed or exceeds one </a:t>
            </a:r>
            <a:r>
              <a:rPr lang="en-US" dirty="0" err="1" smtClean="0"/>
              <a:t>crore</a:t>
            </a:r>
            <a:r>
              <a:rPr lang="en-US" dirty="0" smtClean="0"/>
              <a:t> rupees in any previous year </a:t>
            </a:r>
            <a:r>
              <a:rPr lang="en-US" baseline="30000" dirty="0" smtClean="0"/>
              <a:t>89</a:t>
            </a:r>
            <a:r>
              <a:rPr lang="en-US" b="1" dirty="0" smtClean="0"/>
              <a:t>[</a:t>
            </a:r>
            <a:r>
              <a:rPr lang="en-US" dirty="0" smtClean="0"/>
              <a:t>***</a:t>
            </a:r>
            <a:r>
              <a:rPr lang="en-US" b="1" dirty="0" smtClean="0"/>
              <a:t>]</a:t>
            </a:r>
            <a:r>
              <a:rPr lang="en-US" dirty="0" smtClean="0"/>
              <a:t>:</a:t>
            </a:r>
          </a:p>
          <a:p>
            <a:r>
              <a:rPr lang="en-US" baseline="30000" dirty="0" smtClean="0"/>
              <a:t>90</a:t>
            </a:r>
            <a:r>
              <a:rPr lang="en-US" b="1" dirty="0" smtClean="0"/>
              <a:t>[Provided</a:t>
            </a:r>
            <a:r>
              <a:rPr lang="en-US" i="1" dirty="0" smtClean="0"/>
              <a:t> that in the case of a person whose—</a:t>
            </a:r>
            <a:endParaRPr lang="en-US" dirty="0" smtClean="0"/>
          </a:p>
          <a:p>
            <a:r>
              <a:rPr lang="en-US" i="1" dirty="0" smtClean="0"/>
              <a:t>(</a:t>
            </a:r>
            <a:r>
              <a:rPr lang="en-US" dirty="0" smtClean="0"/>
              <a:t>a</a:t>
            </a:r>
            <a:r>
              <a:rPr lang="en-US" i="1" dirty="0" smtClean="0"/>
              <a:t>)</a:t>
            </a:r>
            <a:r>
              <a:rPr lang="en-US" dirty="0" smtClean="0"/>
              <a:t> </a:t>
            </a:r>
            <a:r>
              <a:rPr lang="en-US" i="1" dirty="0" smtClean="0"/>
              <a:t> aggregate of all amounts received including amount received for sales, turnover or gross receipts during the previous year, in cash, does not exceed five per cent of the said amount; and</a:t>
            </a:r>
            <a:endParaRPr lang="en-US" dirty="0" smtClean="0"/>
          </a:p>
          <a:p>
            <a:r>
              <a:rPr lang="en-US" i="1" dirty="0" smtClean="0"/>
              <a:t>(</a:t>
            </a:r>
            <a:r>
              <a:rPr lang="en-US" dirty="0" smtClean="0"/>
              <a:t>b</a:t>
            </a:r>
            <a:r>
              <a:rPr lang="en-US" i="1" dirty="0" smtClean="0"/>
              <a:t>)</a:t>
            </a:r>
            <a:r>
              <a:rPr lang="en-US" dirty="0" smtClean="0"/>
              <a:t> </a:t>
            </a:r>
            <a:r>
              <a:rPr lang="en-US" i="1" dirty="0" smtClean="0"/>
              <a:t> aggregate of all payments made including amount incurred for expenditure, in cash, during the previous year does not exceed five per cent of the said payment,</a:t>
            </a:r>
            <a:endParaRPr lang="en-US" dirty="0" smtClean="0"/>
          </a:p>
          <a:p>
            <a:r>
              <a:rPr lang="en-US" i="1" dirty="0" smtClean="0"/>
              <a:t>this clause shall have effect as if for the words "one </a:t>
            </a:r>
            <a:r>
              <a:rPr lang="en-US" i="1" dirty="0" err="1" smtClean="0"/>
              <a:t>crore</a:t>
            </a:r>
            <a:r>
              <a:rPr lang="en-US" i="1" dirty="0" smtClean="0"/>
              <a:t> rupees", the words "five </a:t>
            </a:r>
            <a:r>
              <a:rPr lang="en-US" i="1" dirty="0" err="1" smtClean="0"/>
              <a:t>crore</a:t>
            </a:r>
            <a:r>
              <a:rPr lang="en-US" i="1" dirty="0" smtClean="0"/>
              <a:t> rupees" had been substituted; or</a:t>
            </a:r>
            <a:r>
              <a:rPr lang="en-US" b="1" dirty="0" smtClean="0"/>
              <a:t>]</a:t>
            </a:r>
            <a:endParaRPr lang="en-US" dirty="0" smtClean="0"/>
          </a:p>
          <a:p>
            <a:endParaRPr lang="en-US" dirty="0"/>
          </a:p>
        </p:txBody>
      </p:sp>
    </p:spTree>
    <p:extLst>
      <p:ext uri="{BB962C8B-B14F-4D97-AF65-F5344CB8AC3E}">
        <p14:creationId xmlns:p14="http://schemas.microsoft.com/office/powerpoint/2010/main" val="4100410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2263" y="232012"/>
            <a:ext cx="10821537" cy="5944951"/>
          </a:xfrm>
        </p:spPr>
        <p:txBody>
          <a:bodyPr>
            <a:normAutofit fontScale="77500" lnSpcReduction="20000"/>
          </a:bodyPr>
          <a:lstStyle/>
          <a:p>
            <a:pPr marL="360045" marR="0" indent="-252095" algn="just">
              <a:spcBef>
                <a:spcPts val="0"/>
              </a:spcBef>
              <a:spcAft>
                <a:spcPts val="400"/>
              </a:spcAft>
            </a:pPr>
            <a:r>
              <a:rPr lang="en-US" b="1" dirty="0">
                <a:solidFill>
                  <a:srgbClr val="444444"/>
                </a:solidFill>
                <a:latin typeface="Times New Roman" panose="02020603050405020304" pitchFamily="18" charset="0"/>
                <a:ea typeface="Times New Roman" panose="02020603050405020304" pitchFamily="18" charset="0"/>
              </a:rPr>
              <a:t>(</a:t>
            </a:r>
            <a:r>
              <a:rPr lang="en-US" b="1" i="1" dirty="0">
                <a:solidFill>
                  <a:srgbClr val="444444"/>
                </a:solidFill>
                <a:latin typeface="Times New Roman" panose="02020603050405020304" pitchFamily="18" charset="0"/>
                <a:ea typeface="Times New Roman" panose="02020603050405020304" pitchFamily="18" charset="0"/>
              </a:rPr>
              <a:t>b</a:t>
            </a:r>
            <a:r>
              <a:rPr lang="en-US" b="1" dirty="0">
                <a:solidFill>
                  <a:srgbClr val="444444"/>
                </a:solidFill>
                <a:latin typeface="Times New Roman" panose="02020603050405020304" pitchFamily="18" charset="0"/>
                <a:ea typeface="Times New Roman" panose="02020603050405020304" pitchFamily="18" charset="0"/>
              </a:rPr>
              <a:t>)  carrying on profession shall, if his gross receipts in profession exceed fifty lakh rupees in any previous year; or</a:t>
            </a:r>
          </a:p>
          <a:p>
            <a:pPr marL="360045" marR="0" indent="-252095" algn="just">
              <a:spcBef>
                <a:spcPts val="0"/>
              </a:spcBef>
              <a:spcAft>
                <a:spcPts val="400"/>
              </a:spcAft>
            </a:pPr>
            <a:endParaRPr lang="en-US" b="1" dirty="0">
              <a:latin typeface="Times New Roman" panose="02020603050405020304" pitchFamily="18" charset="0"/>
              <a:ea typeface="Times New Roman" panose="02020603050405020304" pitchFamily="18" charset="0"/>
            </a:endParaRPr>
          </a:p>
          <a:p>
            <a:pPr marL="360045" marR="0" indent="-252095" algn="just">
              <a:spcBef>
                <a:spcPts val="0"/>
              </a:spcBef>
              <a:spcAft>
                <a:spcPts val="400"/>
              </a:spcAft>
            </a:pPr>
            <a:r>
              <a:rPr lang="en-US" b="1" dirty="0">
                <a:solidFill>
                  <a:srgbClr val="444444"/>
                </a:solidFill>
                <a:latin typeface="Times New Roman" panose="02020603050405020304" pitchFamily="18" charset="0"/>
                <a:ea typeface="Times New Roman" panose="02020603050405020304" pitchFamily="18" charset="0"/>
              </a:rPr>
              <a:t>(</a:t>
            </a:r>
            <a:r>
              <a:rPr lang="en-US" b="1" i="1" dirty="0">
                <a:solidFill>
                  <a:srgbClr val="444444"/>
                </a:solidFill>
                <a:latin typeface="Times New Roman" panose="02020603050405020304" pitchFamily="18" charset="0"/>
                <a:ea typeface="Times New Roman" panose="02020603050405020304" pitchFamily="18" charset="0"/>
              </a:rPr>
              <a:t>c</a:t>
            </a:r>
            <a:r>
              <a:rPr lang="en-US" b="1" dirty="0">
                <a:solidFill>
                  <a:srgbClr val="444444"/>
                </a:solidFill>
                <a:latin typeface="Times New Roman" panose="02020603050405020304" pitchFamily="18" charset="0"/>
                <a:ea typeface="Times New Roman" panose="02020603050405020304" pitchFamily="18" charset="0"/>
              </a:rPr>
              <a:t>)  carrying on the business shall, if the profits and gains from the business are deemed to be the profits and gains of such person under </a:t>
            </a:r>
            <a:r>
              <a:rPr lang="en-US" b="1" dirty="0">
                <a:solidFill>
                  <a:srgbClr val="0072C6"/>
                </a:solidFill>
                <a:latin typeface="Times New Roman" panose="02020603050405020304" pitchFamily="18" charset="0"/>
                <a:ea typeface="Times New Roman" panose="02020603050405020304" pitchFamily="18" charset="0"/>
              </a:rPr>
              <a:t>section 44AE</a:t>
            </a:r>
            <a:r>
              <a:rPr lang="en-US" b="1" dirty="0">
                <a:solidFill>
                  <a:srgbClr val="444444"/>
                </a:solidFill>
                <a:latin typeface="Times New Roman" panose="02020603050405020304" pitchFamily="18" charset="0"/>
                <a:ea typeface="Times New Roman" panose="02020603050405020304" pitchFamily="18" charset="0"/>
              </a:rPr>
              <a:t> or </a:t>
            </a:r>
            <a:r>
              <a:rPr lang="en-US" b="1" dirty="0">
                <a:solidFill>
                  <a:srgbClr val="0072C6"/>
                </a:solidFill>
                <a:latin typeface="Times New Roman" panose="02020603050405020304" pitchFamily="18" charset="0"/>
                <a:ea typeface="Times New Roman" panose="02020603050405020304" pitchFamily="18" charset="0"/>
              </a:rPr>
              <a:t>section 44BB</a:t>
            </a:r>
            <a:r>
              <a:rPr lang="en-US" b="1" dirty="0">
                <a:solidFill>
                  <a:srgbClr val="444444"/>
                </a:solidFill>
                <a:latin typeface="Times New Roman" panose="02020603050405020304" pitchFamily="18" charset="0"/>
                <a:ea typeface="Times New Roman" panose="02020603050405020304" pitchFamily="18" charset="0"/>
              </a:rPr>
              <a:t> or </a:t>
            </a:r>
            <a:r>
              <a:rPr lang="en-US" b="1" dirty="0">
                <a:solidFill>
                  <a:srgbClr val="0072C6"/>
                </a:solidFill>
                <a:latin typeface="Times New Roman" panose="02020603050405020304" pitchFamily="18" charset="0"/>
                <a:ea typeface="Times New Roman" panose="02020603050405020304" pitchFamily="18" charset="0"/>
              </a:rPr>
              <a:t>section 44BBB</a:t>
            </a:r>
            <a:r>
              <a:rPr lang="en-US" b="1" dirty="0">
                <a:solidFill>
                  <a:srgbClr val="444444"/>
                </a:solidFill>
                <a:latin typeface="Times New Roman" panose="02020603050405020304" pitchFamily="18" charset="0"/>
                <a:ea typeface="Times New Roman" panose="02020603050405020304" pitchFamily="18" charset="0"/>
              </a:rPr>
              <a:t>, as the case may be, and he has claimed his income to be lower than the profits or gains so deemed to be the profits and gains of his business, as the case may be, in any previous year; or</a:t>
            </a:r>
          </a:p>
          <a:p>
            <a:pPr marL="360045" marR="0" indent="-252095" algn="just">
              <a:spcBef>
                <a:spcPts val="0"/>
              </a:spcBef>
              <a:spcAft>
                <a:spcPts val="400"/>
              </a:spcAft>
            </a:pPr>
            <a:endParaRPr lang="en-US" b="1" dirty="0">
              <a:latin typeface="Times New Roman" panose="02020603050405020304" pitchFamily="18" charset="0"/>
              <a:ea typeface="Times New Roman" panose="02020603050405020304" pitchFamily="18" charset="0"/>
            </a:endParaRPr>
          </a:p>
          <a:p>
            <a:pPr marL="360045" marR="0" indent="-252095" algn="just">
              <a:spcBef>
                <a:spcPts val="0"/>
              </a:spcBef>
              <a:spcAft>
                <a:spcPts val="400"/>
              </a:spcAft>
            </a:pPr>
            <a:r>
              <a:rPr lang="en-US" b="1" dirty="0">
                <a:solidFill>
                  <a:srgbClr val="444444"/>
                </a:solidFill>
                <a:latin typeface="Times New Roman" panose="02020603050405020304" pitchFamily="18" charset="0"/>
                <a:ea typeface="Times New Roman" panose="02020603050405020304" pitchFamily="18" charset="0"/>
              </a:rPr>
              <a:t>(</a:t>
            </a:r>
            <a:r>
              <a:rPr lang="en-US" b="1" i="1" dirty="0">
                <a:solidFill>
                  <a:srgbClr val="444444"/>
                </a:solidFill>
                <a:latin typeface="Times New Roman" panose="02020603050405020304" pitchFamily="18" charset="0"/>
                <a:ea typeface="Times New Roman" panose="02020603050405020304" pitchFamily="18" charset="0"/>
              </a:rPr>
              <a:t>d</a:t>
            </a:r>
            <a:r>
              <a:rPr lang="en-US" b="1" dirty="0">
                <a:solidFill>
                  <a:srgbClr val="444444"/>
                </a:solidFill>
                <a:latin typeface="Times New Roman" panose="02020603050405020304" pitchFamily="18" charset="0"/>
                <a:ea typeface="Times New Roman" panose="02020603050405020304" pitchFamily="18" charset="0"/>
              </a:rPr>
              <a:t>)  carrying on the profession shall, if the profits and gains from the profession are deemed to be the profits and gains of such person under </a:t>
            </a:r>
            <a:r>
              <a:rPr lang="en-US" b="1" dirty="0">
                <a:solidFill>
                  <a:srgbClr val="0072C6"/>
                </a:solidFill>
                <a:latin typeface="Times New Roman" panose="02020603050405020304" pitchFamily="18" charset="0"/>
                <a:ea typeface="Times New Roman" panose="02020603050405020304" pitchFamily="18" charset="0"/>
              </a:rPr>
              <a:t>section 44ADA</a:t>
            </a:r>
            <a:r>
              <a:rPr lang="en-US" b="1" dirty="0">
                <a:solidFill>
                  <a:srgbClr val="444444"/>
                </a:solidFill>
                <a:latin typeface="Times New Roman" panose="02020603050405020304" pitchFamily="18" charset="0"/>
                <a:ea typeface="Times New Roman" panose="02020603050405020304" pitchFamily="18" charset="0"/>
              </a:rPr>
              <a:t> and he has claimed such income to be lower than the profits and gains so deemed to be the profits and gains of his profession and his income exceeds the maximum amount which is not chargeable to income-tax in any previous year; or</a:t>
            </a:r>
          </a:p>
          <a:p>
            <a:pPr marL="360045" marR="0" indent="-252095" algn="just">
              <a:spcBef>
                <a:spcPts val="0"/>
              </a:spcBef>
              <a:spcAft>
                <a:spcPts val="400"/>
              </a:spcAft>
            </a:pPr>
            <a:endParaRPr lang="en-US" b="1" dirty="0">
              <a:latin typeface="Times New Roman" panose="02020603050405020304" pitchFamily="18" charset="0"/>
              <a:ea typeface="Times New Roman" panose="02020603050405020304" pitchFamily="18" charset="0"/>
            </a:endParaRPr>
          </a:p>
          <a:p>
            <a:pPr marL="360045" marR="0" indent="-252095" algn="just">
              <a:spcBef>
                <a:spcPts val="0"/>
              </a:spcBef>
              <a:spcAft>
                <a:spcPts val="400"/>
              </a:spcAft>
            </a:pPr>
            <a:r>
              <a:rPr lang="en-US" b="1" dirty="0">
                <a:solidFill>
                  <a:srgbClr val="444444"/>
                </a:solidFill>
                <a:latin typeface="Times New Roman" panose="02020603050405020304" pitchFamily="18" charset="0"/>
                <a:ea typeface="Times New Roman" panose="02020603050405020304" pitchFamily="18" charset="0"/>
              </a:rPr>
              <a:t>(</a:t>
            </a:r>
            <a:r>
              <a:rPr lang="en-US" b="1" i="1" dirty="0">
                <a:solidFill>
                  <a:srgbClr val="444444"/>
                </a:solidFill>
                <a:latin typeface="Times New Roman" panose="02020603050405020304" pitchFamily="18" charset="0"/>
                <a:ea typeface="Times New Roman" panose="02020603050405020304" pitchFamily="18" charset="0"/>
              </a:rPr>
              <a:t>e</a:t>
            </a:r>
            <a:r>
              <a:rPr lang="en-US" b="1" dirty="0">
                <a:solidFill>
                  <a:srgbClr val="444444"/>
                </a:solidFill>
                <a:latin typeface="Times New Roman" panose="02020603050405020304" pitchFamily="18" charset="0"/>
                <a:ea typeface="Times New Roman" panose="02020603050405020304" pitchFamily="18" charset="0"/>
              </a:rPr>
              <a:t>)</a:t>
            </a:r>
            <a:r>
              <a:rPr lang="en-US" b="1" i="1" dirty="0">
                <a:solidFill>
                  <a:srgbClr val="444444"/>
                </a:solidFill>
                <a:latin typeface="Times New Roman" panose="02020603050405020304" pitchFamily="18" charset="0"/>
                <a:ea typeface="Times New Roman" panose="02020603050405020304" pitchFamily="18" charset="0"/>
              </a:rPr>
              <a:t>  </a:t>
            </a:r>
            <a:r>
              <a:rPr lang="en-US" b="1" dirty="0">
                <a:solidFill>
                  <a:srgbClr val="444444"/>
                </a:solidFill>
                <a:latin typeface="Times New Roman" panose="02020603050405020304" pitchFamily="18" charset="0"/>
                <a:ea typeface="Times New Roman" panose="02020603050405020304" pitchFamily="18" charset="0"/>
              </a:rPr>
              <a:t>carrying on the business shall, if the provisions of sub-section (4) of </a:t>
            </a:r>
            <a:r>
              <a:rPr lang="en-US" b="1" dirty="0">
                <a:solidFill>
                  <a:srgbClr val="0072C6"/>
                </a:solidFill>
                <a:latin typeface="Times New Roman" panose="02020603050405020304" pitchFamily="18" charset="0"/>
                <a:ea typeface="Times New Roman" panose="02020603050405020304" pitchFamily="18" charset="0"/>
              </a:rPr>
              <a:t>section 44AD</a:t>
            </a:r>
            <a:r>
              <a:rPr lang="en-US" b="1" dirty="0">
                <a:solidFill>
                  <a:srgbClr val="444444"/>
                </a:solidFill>
                <a:latin typeface="Times New Roman" panose="02020603050405020304" pitchFamily="18" charset="0"/>
                <a:ea typeface="Times New Roman" panose="02020603050405020304" pitchFamily="18" charset="0"/>
              </a:rPr>
              <a:t> are applicable in his case and his income exceeds the maximum amount which is not chargeable to income-tax in any previous year,</a:t>
            </a:r>
          </a:p>
          <a:p>
            <a:r>
              <a:rPr lang="en-US" b="1" dirty="0"/>
              <a:t>get his accounts of such previous year audited by an accountant before the specified date and furnish by that date the report of such audit in the prescribed form duly signed and verified by such accountant and setting forth such particulars as may be prescribed :</a:t>
            </a:r>
            <a:endParaRPr lang="en-US" dirty="0"/>
          </a:p>
        </p:txBody>
      </p:sp>
    </p:spTree>
    <p:extLst>
      <p:ext uri="{BB962C8B-B14F-4D97-AF65-F5344CB8AC3E}">
        <p14:creationId xmlns:p14="http://schemas.microsoft.com/office/powerpoint/2010/main" val="294883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1319" y="259308"/>
            <a:ext cx="10862481" cy="5917656"/>
          </a:xfrm>
        </p:spPr>
        <p:txBody>
          <a:bodyPr>
            <a:normAutofit fontScale="92500" lnSpcReduction="10000"/>
          </a:bodyPr>
          <a:lstStyle/>
          <a:p>
            <a:r>
              <a:rPr lang="en-US" b="1" dirty="0"/>
              <a:t>Provided </a:t>
            </a:r>
            <a:r>
              <a:rPr lang="en-US" dirty="0"/>
              <a:t>that this section shall not apply to the person, who declares profits and gains for the previous year in accordance with the provisions of sub-section (1) of section 44AD and his total sales, turnover or gross receipts, as the case may be, in business does not exceed two </a:t>
            </a:r>
            <a:r>
              <a:rPr lang="en-US" dirty="0" err="1"/>
              <a:t>crore</a:t>
            </a:r>
            <a:r>
              <a:rPr lang="en-US" dirty="0"/>
              <a:t> rupees in such previous year:</a:t>
            </a:r>
          </a:p>
          <a:p>
            <a:r>
              <a:rPr lang="en-US" b="1" dirty="0"/>
              <a:t>Provided further </a:t>
            </a:r>
            <a:r>
              <a:rPr lang="en-US" dirty="0"/>
              <a:t>that this section shall not apply to the person, who derives income of the nature referred to in section 44B or section 44BBA, on and from the 1st day of April, 1985 or, as the case may be, the date on which the relevant section came into force, whichever is later :</a:t>
            </a:r>
          </a:p>
          <a:p>
            <a:r>
              <a:rPr lang="en-US" b="1" dirty="0"/>
              <a:t>Provided also</a:t>
            </a:r>
            <a:r>
              <a:rPr lang="en-US" dirty="0"/>
              <a:t> that in a case where such person is required by or under any other law to get his accounts audited, it shall be sufficient compliance with the provisions of this section if such person gets the accounts of such business or profession audited under such law before the specified date and furnishes by that date the report of the audit as required under such other law and a further report by an accountant in the form prescribed under this section.</a:t>
            </a:r>
            <a:endParaRPr lang="en-US" dirty="0"/>
          </a:p>
        </p:txBody>
      </p:sp>
    </p:spTree>
    <p:extLst>
      <p:ext uri="{BB962C8B-B14F-4D97-AF65-F5344CB8AC3E}">
        <p14:creationId xmlns:p14="http://schemas.microsoft.com/office/powerpoint/2010/main" val="1347286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PLEASE WAIT FOR THE NEXT SESSION</a:t>
            </a:r>
            <a:endParaRPr lang="en-US" b="1" dirty="0"/>
          </a:p>
        </p:txBody>
      </p:sp>
      <p:sp>
        <p:nvSpPr>
          <p:cNvPr id="3" name="Content Placeholder 2"/>
          <p:cNvSpPr>
            <a:spLocks noGrp="1"/>
          </p:cNvSpPr>
          <p:nvPr>
            <p:ph idx="1"/>
          </p:nvPr>
        </p:nvSpPr>
        <p:spPr/>
        <p:txBody>
          <a:bodyPr/>
          <a:lstStyle/>
          <a:p>
            <a:pPr algn="ctr"/>
            <a:r>
              <a:rPr lang="en-US" b="1" dirty="0" smtClean="0"/>
              <a:t>THANKS</a:t>
            </a:r>
            <a:endParaRPr lang="en-US" b="1" dirty="0"/>
          </a:p>
        </p:txBody>
      </p:sp>
    </p:spTree>
    <p:extLst>
      <p:ext uri="{BB962C8B-B14F-4D97-AF65-F5344CB8AC3E}">
        <p14:creationId xmlns:p14="http://schemas.microsoft.com/office/powerpoint/2010/main" val="36803972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TotalTime>
  <Words>275</Words>
  <Application>Microsoft Office PowerPoint</Application>
  <PresentationFormat>Widescreen</PresentationFormat>
  <Paragraphs>62</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Roboto</vt:lpstr>
      <vt:lpstr>Times New Roman</vt:lpstr>
      <vt:lpstr>unset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PLEASE WAIT FOR THE NEXT SESSION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Tkm</cp:lastModifiedBy>
  <cp:revision>17</cp:revision>
  <dcterms:created xsi:type="dcterms:W3CDTF">2022-07-02T07:27:34Z</dcterms:created>
  <dcterms:modified xsi:type="dcterms:W3CDTF">2022-08-14T05:06:46Z</dcterms:modified>
</cp:coreProperties>
</file>