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275" autoAdjust="0"/>
  </p:normalViewPr>
  <p:slideViewPr>
    <p:cSldViewPr snapToGrid="0">
      <p:cViewPr varScale="1">
        <p:scale>
          <a:sx n="53" d="100"/>
          <a:sy n="53" d="100"/>
        </p:scale>
        <p:origin x="135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activeX1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4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5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6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8E743-7096-4069-956A-4C3566028529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96D5B1-E3CF-4569-8264-F27FC6B7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30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6D5B1-E3CF-4569-8264-F27FC6B779C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85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6D5B1-E3CF-4569-8264-F27FC6B779C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276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11-12-2022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5383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11-12-2022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5351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11-12-2022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084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11-12-2022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9750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11-12-2022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5562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11-12-2022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1144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11-12-2022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01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11-12-2022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8298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11-12-2022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854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11-12-2022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5235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11-12-2022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6894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F2563-1C3C-4ABC-A897-ACE3D84A5213}" type="datetimeFigureOut">
              <a:rPr lang="en-IN" smtClean="0"/>
              <a:t>11-12-2022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8458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control" Target="../activeX/activeX2.xml"/><Relationship Id="rId7" Type="http://schemas.openxmlformats.org/officeDocument/2006/relationships/control" Target="../activeX/activeX6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5" Type="http://schemas.openxmlformats.org/officeDocument/2006/relationships/control" Target="../activeX/activeX4.xml"/><Relationship Id="rId10" Type="http://schemas.openxmlformats.org/officeDocument/2006/relationships/image" Target="../media/image1.wmf"/><Relationship Id="rId4" Type="http://schemas.openxmlformats.org/officeDocument/2006/relationships/control" Target="../activeX/activeX3.xml"/><Relationship Id="rId9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9116" y="941695"/>
            <a:ext cx="10208526" cy="4353635"/>
          </a:xfrm>
        </p:spPr>
        <p:txBody>
          <a:bodyPr>
            <a:normAutofit/>
          </a:bodyPr>
          <a:lstStyle/>
          <a:p>
            <a:endParaRPr lang="en-IN" dirty="0" smtClean="0"/>
          </a:p>
          <a:p>
            <a:endParaRPr lang="en-US" sz="7200" b="1" dirty="0" smtClean="0"/>
          </a:p>
          <a:p>
            <a:r>
              <a:rPr lang="en-US" sz="7200" b="1" dirty="0" smtClean="0"/>
              <a:t>FILING THROUGH ITR-3</a:t>
            </a:r>
          </a:p>
          <a:p>
            <a:endParaRPr lang="en-IN" sz="7200" b="1" dirty="0"/>
          </a:p>
        </p:txBody>
      </p:sp>
    </p:spTree>
    <p:extLst>
      <p:ext uri="{BB962C8B-B14F-4D97-AF65-F5344CB8AC3E}">
        <p14:creationId xmlns:p14="http://schemas.microsoft.com/office/powerpoint/2010/main" val="876177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18364"/>
            <a:ext cx="10776045" cy="6250675"/>
          </a:xfrm>
        </p:spPr>
        <p:txBody>
          <a:bodyPr/>
          <a:lstStyle/>
          <a:p>
            <a:r>
              <a:rPr lang="en-US" dirty="0" smtClean="0"/>
              <a:t>Page 43		Schedule RA – Donation to Research Association</a:t>
            </a:r>
          </a:p>
          <a:p>
            <a:r>
              <a:rPr lang="en-US" dirty="0" smtClean="0"/>
              <a:t>Page 44		Schedule U/s 80IA – Deduction of Profit from an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Industrial Undertaking</a:t>
            </a:r>
          </a:p>
          <a:p>
            <a:r>
              <a:rPr lang="en-US" dirty="0" smtClean="0"/>
              <a:t>Page 45		Schedule U/s 80IB,80IC or 80IE – Deduction of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Profit from an Undertaking located in J &amp; K,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</a:t>
            </a:r>
            <a:r>
              <a:rPr lang="en-US" dirty="0" err="1" smtClean="0"/>
              <a:t>HP,Sikkim,Uttarakhand</a:t>
            </a:r>
            <a:r>
              <a:rPr lang="en-US" dirty="0" smtClean="0"/>
              <a:t> and North East</a:t>
            </a:r>
          </a:p>
          <a:p>
            <a:r>
              <a:rPr lang="en-US" dirty="0" smtClean="0"/>
              <a:t>Page 46		Schedule – Deductions Under Chapter VIA</a:t>
            </a:r>
          </a:p>
          <a:p>
            <a:r>
              <a:rPr lang="en-US" dirty="0" smtClean="0"/>
              <a:t>Page 47		Schedule – Alternate Minimum Tax U/s 115JC</a:t>
            </a:r>
          </a:p>
          <a:p>
            <a:r>
              <a:rPr lang="en-US" dirty="0" smtClean="0"/>
              <a:t>Page 48		Schedule – Credit of AMT U/s 115JD</a:t>
            </a:r>
          </a:p>
          <a:p>
            <a:r>
              <a:rPr lang="en-US" dirty="0" smtClean="0"/>
              <a:t>Page 49		Schedule Accumulated balance of </a:t>
            </a:r>
            <a:r>
              <a:rPr lang="en-US" dirty="0" err="1" smtClean="0"/>
              <a:t>Recognised</a:t>
            </a:r>
            <a:r>
              <a:rPr lang="en-US" dirty="0" smtClean="0"/>
              <a:t>  PY</a:t>
            </a:r>
          </a:p>
          <a:p>
            <a:r>
              <a:rPr lang="en-US" dirty="0" smtClean="0"/>
              <a:t>Page 50		Schedule – SI –Deduction for specified Person</a:t>
            </a:r>
          </a:p>
          <a:p>
            <a:r>
              <a:rPr lang="en-US" dirty="0" smtClean="0"/>
              <a:t>Page 51		Schedule – Information of Firm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680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23265"/>
            <a:ext cx="10980761" cy="6196084"/>
          </a:xfrm>
        </p:spPr>
        <p:txBody>
          <a:bodyPr/>
          <a:lstStyle/>
          <a:p>
            <a:r>
              <a:rPr lang="en-US" dirty="0" smtClean="0"/>
              <a:t>Page 52	Schedule of Exempt Income</a:t>
            </a:r>
          </a:p>
          <a:p>
            <a:r>
              <a:rPr lang="en-US" dirty="0" smtClean="0"/>
              <a:t>Page 53	Schedule Pass through Income</a:t>
            </a:r>
          </a:p>
          <a:p>
            <a:r>
              <a:rPr lang="en-US" dirty="0" smtClean="0"/>
              <a:t>Page 54 	Schedule Secondary Adjustment U/s 92CE</a:t>
            </a:r>
          </a:p>
          <a:p>
            <a:r>
              <a:rPr lang="en-US" dirty="0" smtClean="0"/>
              <a:t>Page 55	Schedule Income Outside India &amp; Tax Relief</a:t>
            </a:r>
          </a:p>
          <a:p>
            <a:r>
              <a:rPr lang="en-US" dirty="0" smtClean="0"/>
              <a:t>Page 56	Schedule Summery of Tax Relief Claimed and                        		paid outside India</a:t>
            </a:r>
          </a:p>
          <a:p>
            <a:r>
              <a:rPr lang="en-US" dirty="0" smtClean="0"/>
              <a:t>Page 57	Schedule Details of Foreign assets from outside source</a:t>
            </a:r>
          </a:p>
          <a:p>
            <a:r>
              <a:rPr lang="en-US" dirty="0" smtClean="0"/>
              <a:t>Page 58	Schedule Information on Appropriation of Income under 5A</a:t>
            </a:r>
          </a:p>
          <a:p>
            <a:r>
              <a:rPr lang="en-US" dirty="0" smtClean="0"/>
              <a:t>Page 59	Schedule AL Personal Assets and Liabilities of Income&gt;50lac</a:t>
            </a:r>
          </a:p>
          <a:p>
            <a:r>
              <a:rPr lang="en-US" dirty="0" smtClean="0"/>
              <a:t>Page 60 	Computation of Total Income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053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729" y="484094"/>
            <a:ext cx="11438965" cy="5692869"/>
          </a:xfrm>
        </p:spPr>
        <p:txBody>
          <a:bodyPr/>
          <a:lstStyle/>
          <a:p>
            <a:r>
              <a:rPr lang="en-US" b="1" dirty="0" smtClean="0"/>
              <a:t>IMPORTANCE OF SCHEDULE – AL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dirty="0" smtClean="0"/>
              <a:t>PERSON HAVING TOTAL INCOME EXCEEDS RS 50 LAC SHOULD FILE IN  ORDER TO DISCLOSE THE ALL ASSETS AND ALL LIABILITIES EXCLUDING THE ASSETS AND LIABILITIES AS DISCLOSED IN THE BUSINESS </a:t>
            </a:r>
          </a:p>
          <a:p>
            <a:endParaRPr lang="en-US" dirty="0"/>
          </a:p>
          <a:p>
            <a:r>
              <a:rPr lang="en-US" dirty="0" smtClean="0"/>
              <a:t>OUTCOMES: DATA ANALYSIS WITH AIS</a:t>
            </a:r>
          </a:p>
          <a:p>
            <a:r>
              <a:rPr lang="en-US" dirty="0" smtClean="0"/>
              <a:t>DEFENCE IN THE SEARCH AND SEIZURE PROCEDURE TO PREVENT THE SEIZURE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007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5218" y="191068"/>
            <a:ext cx="10548582" cy="64417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ITR-1 </a:t>
            </a:r>
          </a:p>
          <a:p>
            <a:pPr marL="0" indent="0">
              <a:buNone/>
            </a:pPr>
            <a:r>
              <a:rPr lang="en-US" b="1" dirty="0" smtClean="0"/>
              <a:t>For </a:t>
            </a:r>
            <a:r>
              <a:rPr lang="en-US" b="1" dirty="0"/>
              <a:t>individuals being a resident (other than not ordinarily resident) </a:t>
            </a:r>
            <a:r>
              <a:rPr lang="en-US" b="1" dirty="0" smtClean="0"/>
              <a:t>  having </a:t>
            </a:r>
            <a:r>
              <a:rPr lang="en-US" b="1" dirty="0"/>
              <a:t>total income upto Rs.50 lakh, having Income from Salaries, one house property, other sources (Interest etc.), and agricultural income upto Rs.5 thousand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 ITR-2</a:t>
            </a:r>
          </a:p>
          <a:p>
            <a:pPr marL="0" indent="0">
              <a:buNone/>
            </a:pPr>
            <a:r>
              <a:rPr lang="en-US" b="1" dirty="0"/>
              <a:t>For Individuals and HUFs not having income from profits and gains of business or </a:t>
            </a:r>
            <a:r>
              <a:rPr lang="en-US" b="1" dirty="0" smtClean="0"/>
              <a:t>profession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ITR-3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For individuals and HUFs having income from profits and gains of business or profession</a:t>
            </a:r>
            <a:r>
              <a:rPr lang="en-US" dirty="0"/>
              <a:t>.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2457250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4842"/>
            <a:ext cx="10515600" cy="582212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N" b="1" dirty="0" smtClean="0"/>
              <a:t>ITR – 4</a:t>
            </a:r>
            <a:r>
              <a:rPr lang="en-IN" dirty="0" smtClean="0"/>
              <a:t> </a:t>
            </a:r>
          </a:p>
          <a:p>
            <a:pPr marL="0" indent="0">
              <a:buNone/>
            </a:pPr>
            <a:r>
              <a:rPr lang="en-US" b="1" dirty="0" smtClean="0"/>
              <a:t>For </a:t>
            </a:r>
            <a:r>
              <a:rPr lang="en-US" b="1" dirty="0"/>
              <a:t>Individuals, HUFs and Firms (other than LLP) being a resident having total income upto Rs.50 lakh and having income from business and profession which is computed under sections 44AD, 44ADA or 44AE and agricultural income upto Rs.5 thousand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ITR – 5</a:t>
            </a:r>
          </a:p>
          <a:p>
            <a:pPr marL="0" indent="0">
              <a:buNone/>
            </a:pPr>
            <a:r>
              <a:rPr lang="en-US" b="1" dirty="0"/>
              <a:t>For persons other than- (i) individual, (ii) HUF, (iii) company and (iv) </a:t>
            </a:r>
            <a:r>
              <a:rPr lang="en-US" b="1" dirty="0" smtClean="0"/>
              <a:t>person </a:t>
            </a:r>
            <a:r>
              <a:rPr lang="en-US" b="1" dirty="0"/>
              <a:t>filing Form </a:t>
            </a:r>
            <a:r>
              <a:rPr lang="en-US" b="1" dirty="0" smtClean="0"/>
              <a:t>ITR-7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ITR- 6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b="1" dirty="0" smtClean="0"/>
              <a:t>For </a:t>
            </a:r>
            <a:r>
              <a:rPr lang="en-US" b="1" dirty="0"/>
              <a:t>Companies other than companies claiming exemption under section </a:t>
            </a:r>
            <a:r>
              <a:rPr lang="en-US" b="1" dirty="0" smtClean="0"/>
              <a:t>11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ITR - 7</a:t>
            </a:r>
          </a:p>
          <a:p>
            <a:pPr marL="0" indent="0">
              <a:buNone/>
            </a:pPr>
            <a:r>
              <a:rPr lang="en-US" b="1" dirty="0" smtClean="0"/>
              <a:t>For </a:t>
            </a:r>
            <a:r>
              <a:rPr lang="en-US" b="1" dirty="0"/>
              <a:t>persons including companies required to furnish return under sections 139(4A) or 139(4B) or 139(4C) or 139(4D) only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334984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64276" y="962142"/>
            <a:ext cx="10727140" cy="4847481"/>
          </a:xfrm>
          <a:prstGeom prst="rect">
            <a:avLst/>
          </a:prstGeom>
          <a:solidFill>
            <a:srgbClr val="F6F7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nset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nset"/>
              </a:rPr>
              <a:t>  Proceed to schedule questions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 You have selected 33 schedules</a:t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</a:b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 Based on your selection, please answer few questions which will help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  you to fill the schedules.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</a:b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 Click on 'Continue' to proceed for questions.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>
              <a:latin typeface="Roboto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 </a:t>
            </a:r>
            <a:r>
              <a:rPr lang="en-US" sz="2400" dirty="0" smtClean="0"/>
              <a:t>Have </a:t>
            </a:r>
            <a:r>
              <a:rPr lang="en-US" sz="2400" dirty="0"/>
              <a:t>you opted for new tax regime u/s </a:t>
            </a:r>
            <a:r>
              <a:rPr lang="en-US" sz="2400" b="1" dirty="0"/>
              <a:t>115BAC</a:t>
            </a:r>
            <a:r>
              <a:rPr lang="en-US" sz="2400" dirty="0"/>
              <a:t> and filed Form </a:t>
            </a:r>
            <a:r>
              <a:rPr lang="en-US" sz="2400" b="1" dirty="0"/>
              <a:t>10IE</a:t>
            </a:r>
            <a:r>
              <a:rPr lang="en-US" sz="2400" dirty="0"/>
              <a:t> in </a:t>
            </a:r>
            <a:endParaRPr lang="en-US" sz="2400" dirty="0" smtClean="0"/>
          </a:p>
          <a:p>
            <a:pPr marL="0" lvl="0" indent="0">
              <a:lnSpc>
                <a:spcPct val="100000"/>
              </a:lnSpc>
              <a:buNone/>
            </a:pPr>
            <a:r>
              <a:rPr lang="en-US" sz="2400" dirty="0"/>
              <a:t> </a:t>
            </a:r>
            <a:r>
              <a:rPr lang="en-US" sz="2400" dirty="0" smtClean="0"/>
              <a:t> AY 2022-23 ?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Yes	No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2400" dirty="0">
                <a:latin typeface="Roboto"/>
              </a:rPr>
              <a:t> </a:t>
            </a:r>
            <a:r>
              <a:rPr lang="en-US" sz="2400" dirty="0" smtClean="0">
                <a:latin typeface="Roboto"/>
              </a:rPr>
              <a:t> Opting in Now        Not Opting       Continue to Opt        </a:t>
            </a:r>
            <a:r>
              <a:rPr lang="en-US" sz="2400" dirty="0" err="1" smtClean="0">
                <a:latin typeface="Roboto"/>
              </a:rPr>
              <a:t>Opt</a:t>
            </a:r>
            <a:r>
              <a:rPr lang="en-US" sz="2400" dirty="0" smtClean="0">
                <a:latin typeface="Roboto"/>
              </a:rPr>
              <a:t> Out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2400" dirty="0">
                <a:latin typeface="Roboto"/>
              </a:rPr>
              <a:t> </a:t>
            </a:r>
            <a:r>
              <a:rPr lang="en-US" sz="2400" dirty="0" smtClean="0">
                <a:latin typeface="Roboto"/>
              </a:rPr>
              <a:t> </a:t>
            </a:r>
            <a:r>
              <a:rPr lang="en-US" sz="2400" dirty="0"/>
              <a:t>Note</a:t>
            </a:r>
            <a:r>
              <a:rPr lang="en-US" sz="2400" dirty="0" smtClean="0"/>
              <a:t>: For </a:t>
            </a:r>
            <a:r>
              <a:rPr lang="en-US" sz="2400" dirty="0"/>
              <a:t>other than “not opting”, please ensure to file Form </a:t>
            </a:r>
            <a:r>
              <a:rPr lang="en-US" sz="2400" dirty="0" smtClean="0"/>
              <a:t>10IE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033" name="DefaultOcx"/>
          <p:cNvPicPr preferRelativeResize="0">
            <a:picLocks noChangeArrowheads="1" noChangeShapeType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ontrols>
      <mc:AlternateContent xmlns:mc="http://schemas.openxmlformats.org/markup-compatibility/2006">
        <mc:Choice xmlns:v="urn:schemas-microsoft-com:vml" Requires="v">
          <p:control spid="1203" name="HTMLOption1" r:id="rId2" imgW="257040" imgH="304920"/>
        </mc:Choice>
        <mc:Fallback>
          <p:control name="HTMLOption1" r:id="rId2" imgW="257040" imgH="304920">
            <p:pic>
              <p:nvPicPr>
                <p:cNvPr id="6" name="HTMLOpti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52400" y="15240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04" name="HTMLOption2" r:id="rId3" imgW="257040" imgH="304920"/>
        </mc:Choice>
        <mc:Fallback>
          <p:control name="HTMLOption2" r:id="rId3" imgW="257040" imgH="304920">
            <p:pic>
              <p:nvPicPr>
                <p:cNvPr id="7" name="HTMLOpti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52400" y="15240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05" name="HTMLOption3" r:id="rId4" imgW="257040" imgH="304920"/>
        </mc:Choice>
        <mc:Fallback>
          <p:control name="HTMLOption3" r:id="rId4" imgW="257040" imgH="304920">
            <p:pic>
              <p:nvPicPr>
                <p:cNvPr id="8" name="HTMLOpti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52400" y="15240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06" name="HTMLOption4" r:id="rId5" imgW="257040" imgH="304920"/>
        </mc:Choice>
        <mc:Fallback>
          <p:control name="HTMLOption4" r:id="rId5" imgW="257040" imgH="304920">
            <p:pic>
              <p:nvPicPr>
                <p:cNvPr id="9" name="HTMLOption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52400" y="15240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07" name="HTMLOption5" r:id="rId6" imgW="257040" imgH="304920"/>
        </mc:Choice>
        <mc:Fallback>
          <p:control name="HTMLOption5" r:id="rId6" imgW="257040" imgH="304920">
            <p:pic>
              <p:nvPicPr>
                <p:cNvPr id="10" name="HTMLOption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52400" y="15240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08" name="HTMLOption6" r:id="rId7" imgW="257040" imgH="304920"/>
        </mc:Choice>
        <mc:Fallback>
          <p:control name="HTMLOption6" r:id="rId7" imgW="257040" imgH="304920">
            <p:pic>
              <p:nvPicPr>
                <p:cNvPr id="11" name="HTMLOption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52400" y="15240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488657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5468" y="365126"/>
            <a:ext cx="10248331" cy="1054241"/>
          </a:xfrm>
        </p:spPr>
        <p:txBody>
          <a:bodyPr>
            <a:normAutofit fontScale="90000"/>
          </a:bodyPr>
          <a:lstStyle/>
          <a:p>
            <a:pPr algn="ctr"/>
            <a:r>
              <a:rPr lang="en-IN" sz="3600" b="1" dirty="0">
                <a:latin typeface="Arial Black" panose="020B0A04020102020204" pitchFamily="34" charset="0"/>
              </a:rPr>
              <a:t>Sections covered for filing of RETURN </a:t>
            </a:r>
            <a:r>
              <a:rPr lang="en-IN" sz="3600" b="1" dirty="0" smtClean="0">
                <a:latin typeface="Arial Black" panose="020B0A04020102020204" pitchFamily="34" charset="0"/>
              </a:rPr>
              <a:t>(Procedural Part only)</a:t>
            </a:r>
            <a:endParaRPr lang="en-IN" sz="3600" b="1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366"/>
            <a:ext cx="10515600" cy="5199797"/>
          </a:xfrm>
        </p:spPr>
        <p:txBody>
          <a:bodyPr>
            <a:normAutofit/>
          </a:bodyPr>
          <a:lstStyle/>
          <a:p>
            <a:r>
              <a:rPr lang="en-IN" dirty="0" smtClean="0"/>
              <a:t>139(1</a:t>
            </a:r>
            <a:r>
              <a:rPr lang="en-IN" dirty="0"/>
              <a:t>)  Compulsory Filing of Return</a:t>
            </a:r>
          </a:p>
          <a:p>
            <a:r>
              <a:rPr lang="en-IN" dirty="0"/>
              <a:t>139(3)  Return of Loss</a:t>
            </a:r>
          </a:p>
          <a:p>
            <a:r>
              <a:rPr lang="en-IN" dirty="0"/>
              <a:t>139(4) </a:t>
            </a:r>
            <a:r>
              <a:rPr lang="en-IN" dirty="0" smtClean="0"/>
              <a:t> Belated </a:t>
            </a:r>
            <a:r>
              <a:rPr lang="en-IN" dirty="0"/>
              <a:t>return</a:t>
            </a:r>
          </a:p>
          <a:p>
            <a:r>
              <a:rPr lang="en-IN" dirty="0"/>
              <a:t>139(5) </a:t>
            </a:r>
            <a:r>
              <a:rPr lang="en-IN" dirty="0" smtClean="0"/>
              <a:t> Revised </a:t>
            </a:r>
            <a:r>
              <a:rPr lang="en-IN" dirty="0"/>
              <a:t>return</a:t>
            </a:r>
          </a:p>
          <a:p>
            <a:r>
              <a:rPr lang="en-IN" dirty="0" smtClean="0"/>
              <a:t>139(9)  Defective Return</a:t>
            </a:r>
          </a:p>
          <a:p>
            <a:r>
              <a:rPr lang="en-IN" dirty="0" smtClean="0"/>
              <a:t>139A    Permanent Account Number</a:t>
            </a:r>
          </a:p>
          <a:p>
            <a:r>
              <a:rPr lang="en-IN" dirty="0" smtClean="0"/>
              <a:t>139AA Quoting of Aadhaar Card</a:t>
            </a:r>
          </a:p>
          <a:p>
            <a:r>
              <a:rPr lang="en-IN" dirty="0" smtClean="0"/>
              <a:t>139B    Submission of Return through Tax Return Preparers</a:t>
            </a:r>
          </a:p>
          <a:p>
            <a:r>
              <a:rPr lang="en-IN" dirty="0" smtClean="0"/>
              <a:t>140      Verification of Return</a:t>
            </a:r>
          </a:p>
          <a:p>
            <a:r>
              <a:rPr lang="en-IN" dirty="0" smtClean="0"/>
              <a:t>140A    Self Assessment Tax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01713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433" y="272954"/>
            <a:ext cx="11327641" cy="6141493"/>
          </a:xfrm>
        </p:spPr>
        <p:txBody>
          <a:bodyPr/>
          <a:lstStyle/>
          <a:p>
            <a:r>
              <a:rPr lang="en-IN" dirty="0" smtClean="0"/>
              <a:t>234A  Interest for delay filing of Return related with Self assessment Tax</a:t>
            </a:r>
          </a:p>
          <a:p>
            <a:r>
              <a:rPr lang="en-IN" dirty="0" smtClean="0"/>
              <a:t>234F  Fees for default of Furnishing of Return beyond due date</a:t>
            </a:r>
          </a:p>
          <a:p>
            <a:r>
              <a:rPr lang="en-IN" dirty="0" smtClean="0"/>
              <a:t>234H </a:t>
            </a:r>
            <a:r>
              <a:rPr lang="en-IN" dirty="0"/>
              <a:t>Fees for default of Furnishing of </a:t>
            </a:r>
            <a:r>
              <a:rPr lang="en-IN" dirty="0" smtClean="0"/>
              <a:t>Aadhaar Card number</a:t>
            </a:r>
          </a:p>
          <a:p>
            <a:pPr marL="0" indent="0">
              <a:buNone/>
            </a:pPr>
            <a:endParaRPr lang="en-IN" dirty="0" smtClean="0"/>
          </a:p>
          <a:p>
            <a:r>
              <a:rPr lang="en-IN" b="1" u="sng" dirty="0" smtClean="0"/>
              <a:t>Sections covered subject matter of the Return</a:t>
            </a:r>
          </a:p>
          <a:p>
            <a:r>
              <a:rPr lang="en-IN" dirty="0" smtClean="0"/>
              <a:t>Primary Sections             28 to 44,</a:t>
            </a:r>
          </a:p>
          <a:p>
            <a:r>
              <a:rPr lang="en-IN" dirty="0" smtClean="0"/>
              <a:t>Secondary Sections        Wide ranges under the Income Tax Act inclusive of    				Exemptions U/s 10, Deductions U/s 80,Clubbing of  				Income U/s 60 and Set Off and Carry Forward of 					Income U/s 70 - 80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4186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137" y="232012"/>
            <a:ext cx="11341289" cy="6387152"/>
          </a:xfrm>
        </p:spPr>
        <p:txBody>
          <a:bodyPr>
            <a:normAutofit/>
          </a:bodyPr>
          <a:lstStyle/>
          <a:p>
            <a:r>
              <a:rPr lang="en-US" b="1" dirty="0"/>
              <a:t>Proceed to schedule questions</a:t>
            </a:r>
          </a:p>
          <a:p>
            <a:r>
              <a:rPr lang="en-US" dirty="0"/>
              <a:t>  You have selected 33 schedules</a:t>
            </a:r>
            <a:br>
              <a:rPr lang="en-US" dirty="0"/>
            </a:br>
            <a:r>
              <a:rPr lang="en-US" dirty="0"/>
              <a:t>  Based on your selection, please answer few questions which will help</a:t>
            </a:r>
          </a:p>
          <a:p>
            <a:r>
              <a:rPr lang="en-US" dirty="0"/>
              <a:t>   you to fill the schedules.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  Click on 'Continue' to proceed for questions.</a:t>
            </a:r>
          </a:p>
          <a:p>
            <a:endParaRPr lang="en-US" dirty="0"/>
          </a:p>
          <a:p>
            <a:r>
              <a:rPr lang="en-US" dirty="0"/>
              <a:t>  Have you opted for new tax regime u/s 115BAC and filed Form 10IE in </a:t>
            </a:r>
          </a:p>
          <a:p>
            <a:r>
              <a:rPr lang="en-US" dirty="0"/>
              <a:t>  AY </a:t>
            </a:r>
            <a:r>
              <a:rPr lang="en-US" dirty="0" smtClean="0"/>
              <a:t>2022-23 </a:t>
            </a:r>
            <a:r>
              <a:rPr lang="en-US" dirty="0"/>
              <a:t>?</a:t>
            </a:r>
          </a:p>
          <a:p>
            <a:r>
              <a:rPr lang="en-US" dirty="0"/>
              <a:t>  Yes	No</a:t>
            </a:r>
          </a:p>
          <a:p>
            <a:r>
              <a:rPr lang="en-US" dirty="0"/>
              <a:t>  Opting in Now        Not Opting       Continue to Opt        </a:t>
            </a:r>
            <a:r>
              <a:rPr lang="en-US" dirty="0" err="1"/>
              <a:t>Opt</a:t>
            </a:r>
            <a:r>
              <a:rPr lang="en-US" dirty="0"/>
              <a:t> Out</a:t>
            </a:r>
          </a:p>
          <a:p>
            <a:r>
              <a:rPr lang="en-US" dirty="0"/>
              <a:t>  Note: For other than “not opting”, please ensure to file Form 10IE</a:t>
            </a:r>
          </a:p>
        </p:txBody>
      </p:sp>
    </p:spTree>
    <p:extLst>
      <p:ext uri="{BB962C8B-B14F-4D97-AF65-F5344CB8AC3E}">
        <p14:creationId xmlns:p14="http://schemas.microsoft.com/office/powerpoint/2010/main" val="2118979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899" y="354842"/>
            <a:ext cx="11464119" cy="6209731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Page wise Analysis</a:t>
            </a:r>
          </a:p>
          <a:p>
            <a:r>
              <a:rPr lang="en-IN" dirty="0" smtClean="0"/>
              <a:t>Page 1 – 3	 	GENERAL INFORMATION</a:t>
            </a:r>
          </a:p>
          <a:p>
            <a:r>
              <a:rPr lang="en-IN" dirty="0" smtClean="0"/>
              <a:t>Page 4 – 5    	Balance Sheet</a:t>
            </a:r>
          </a:p>
          <a:p>
            <a:r>
              <a:rPr lang="en-IN" dirty="0" smtClean="0"/>
              <a:t>Page 6 -  7		Manufacturing and Trading &amp; Profit &amp; Loss A/c</a:t>
            </a:r>
          </a:p>
          <a:p>
            <a:r>
              <a:rPr lang="en-IN" dirty="0" smtClean="0"/>
              <a:t>Page 8 – 9		Profit &amp; Loss A/c</a:t>
            </a:r>
          </a:p>
          <a:p>
            <a:r>
              <a:rPr lang="en-IN" dirty="0" smtClean="0"/>
              <a:t>Page 10-11	Method of Accounting inclusive of ICDS</a:t>
            </a:r>
          </a:p>
          <a:p>
            <a:r>
              <a:rPr lang="en-IN" dirty="0" smtClean="0"/>
              <a:t>Page 12		Quantitative Details</a:t>
            </a:r>
          </a:p>
          <a:p>
            <a:r>
              <a:rPr lang="en-IN" dirty="0" smtClean="0"/>
              <a:t>Page 12		Schedule to the Return Form – SALARY</a:t>
            </a:r>
          </a:p>
          <a:p>
            <a:r>
              <a:rPr lang="en-IN" dirty="0" smtClean="0"/>
              <a:t>Page 13-14	Schedule - House Property</a:t>
            </a:r>
          </a:p>
          <a:p>
            <a:r>
              <a:rPr lang="en-IN" dirty="0" smtClean="0"/>
              <a:t>Page 15-17	Schedule – Profits and Loss</a:t>
            </a:r>
          </a:p>
          <a:p>
            <a:r>
              <a:rPr lang="en-IN" dirty="0" smtClean="0"/>
              <a:t>Page 18 - 19	Schedule – Depreciation</a:t>
            </a:r>
          </a:p>
          <a:p>
            <a:r>
              <a:rPr lang="en-IN" dirty="0" smtClean="0"/>
              <a:t>Page 20 		Schedule – Scientific Research</a:t>
            </a:r>
          </a:p>
          <a:p>
            <a:r>
              <a:rPr lang="en-IN" dirty="0" smtClean="0"/>
              <a:t>Page 21 – 28	Schedule Capital Gain		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49011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8490"/>
            <a:ext cx="10515600" cy="5808473"/>
          </a:xfrm>
        </p:spPr>
        <p:txBody>
          <a:bodyPr/>
          <a:lstStyle/>
          <a:p>
            <a:r>
              <a:rPr lang="en-IN" dirty="0" smtClean="0"/>
              <a:t>Page 29 – 30	Schedule – Details of Listed shares with ISIN</a:t>
            </a:r>
          </a:p>
          <a:p>
            <a:r>
              <a:rPr lang="en-IN" dirty="0" smtClean="0"/>
              <a:t>Page 31 – 34	Schedule – Other Sources</a:t>
            </a:r>
          </a:p>
          <a:p>
            <a:r>
              <a:rPr lang="en-IN" dirty="0" smtClean="0"/>
              <a:t>Page 35		Schedule – Set Off of Current Years Loss</a:t>
            </a:r>
          </a:p>
          <a:p>
            <a:r>
              <a:rPr lang="en-IN" dirty="0" smtClean="0"/>
              <a:t>Page 36		Schedule – Brought Forwarded Loss</a:t>
            </a:r>
          </a:p>
          <a:p>
            <a:r>
              <a:rPr lang="en-IN" dirty="0" smtClean="0"/>
              <a:t>Page 37		Schedule – Details of Losses to be C/F</a:t>
            </a:r>
          </a:p>
          <a:p>
            <a:r>
              <a:rPr lang="en-IN" dirty="0" smtClean="0"/>
              <a:t>Page 38		Schedule – Unabsorbed Depreciation</a:t>
            </a:r>
          </a:p>
          <a:p>
            <a:r>
              <a:rPr lang="en-IN" dirty="0" smtClean="0"/>
              <a:t>Page 39		Schedule – ICDS</a:t>
            </a:r>
          </a:p>
          <a:p>
            <a:r>
              <a:rPr lang="en-IN" dirty="0" smtClean="0"/>
              <a:t>Page 40		Schedule – Deduction U/s 10AA  Units under SEZ</a:t>
            </a:r>
          </a:p>
          <a:p>
            <a:r>
              <a:rPr lang="en-IN" dirty="0" smtClean="0"/>
              <a:t>Page 41		Schedule – Donation U/s 80G</a:t>
            </a:r>
          </a:p>
          <a:p>
            <a:r>
              <a:rPr lang="en-IN" dirty="0" smtClean="0"/>
              <a:t>Page 42		Schedule – U/s 80GGA Scientific Research &amp;</a:t>
            </a:r>
          </a:p>
          <a:p>
            <a:r>
              <a:rPr lang="en-IN" dirty="0"/>
              <a:t> </a:t>
            </a:r>
            <a:r>
              <a:rPr lang="en-IN" dirty="0" smtClean="0"/>
              <a:t>                              Rural Development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64415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398</Words>
  <Application>Microsoft Office PowerPoint</Application>
  <PresentationFormat>Widescreen</PresentationFormat>
  <Paragraphs>116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Calibri</vt:lpstr>
      <vt:lpstr>Calibri Light</vt:lpstr>
      <vt:lpstr>Roboto</vt:lpstr>
      <vt:lpstr>unset</vt:lpstr>
      <vt:lpstr>Office Theme</vt:lpstr>
      <vt:lpstr>PowerPoint Presentation</vt:lpstr>
      <vt:lpstr>PowerPoint Presentation</vt:lpstr>
      <vt:lpstr>PowerPoint Presentation</vt:lpstr>
      <vt:lpstr>PowerPoint Presentation</vt:lpstr>
      <vt:lpstr>Sections covered for filing of RETURN (Procedural Part only)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Tkm</cp:lastModifiedBy>
  <cp:revision>38</cp:revision>
  <dcterms:created xsi:type="dcterms:W3CDTF">2022-07-02T07:27:34Z</dcterms:created>
  <dcterms:modified xsi:type="dcterms:W3CDTF">2022-12-11T04:36:47Z</dcterms:modified>
</cp:coreProperties>
</file>