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97" r:id="rId4"/>
    <p:sldId id="298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5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B2821-DFA4-48EF-8F24-43A7A36AF101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B71508A3-07BD-48EE-B341-3F5508C96CE4}">
      <dgm:prSet phldrT="[Text]" custT="1"/>
      <dgm:spPr/>
      <dgm:t>
        <a:bodyPr/>
        <a:lstStyle/>
        <a:p>
          <a:r>
            <a:rPr lang="en-US" sz="2000" b="1" dirty="0">
              <a:latin typeface="Garamond" pitchFamily="18" charset="0"/>
            </a:rPr>
            <a:t>ITR 1 (SAHAJ)</a:t>
          </a:r>
        </a:p>
      </dgm:t>
    </dgm:pt>
    <dgm:pt modelId="{8D0D051B-156B-4D84-BF5F-B5776F405F57}" type="parTrans" cxnId="{FB2B2FDC-504C-4249-BF52-F171423ABEE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C45F2F43-928D-4DCB-A0FA-875E0DCFDC59}" type="sibTrans" cxnId="{FB2B2FDC-504C-4249-BF52-F171423ABEE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CE986DA6-A654-42C9-A7E0-0BEAB6B59C7E}">
      <dgm:prSet phldrT="[Text]" custT="1"/>
      <dgm:spPr/>
      <dgm:t>
        <a:bodyPr/>
        <a:lstStyle/>
        <a:p>
          <a:r>
            <a:rPr lang="en-US" sz="1900" b="0" dirty="0">
              <a:latin typeface="Garamond" pitchFamily="18" charset="0"/>
            </a:rPr>
            <a:t>For Individuals having Income from Salaries, one house property (does not have any brought forward loss), other sources [Interest (does not have any loss under the head) etc. but except winnings from lottery or income from race horses] and having total income </a:t>
          </a:r>
          <a:r>
            <a:rPr lang="en-US" sz="1900" b="0" dirty="0" err="1">
              <a:latin typeface="Garamond" pitchFamily="18" charset="0"/>
            </a:rPr>
            <a:t>upto</a:t>
          </a:r>
          <a:r>
            <a:rPr lang="en-US" sz="1900" b="0" dirty="0">
              <a:latin typeface="Garamond" pitchFamily="18" charset="0"/>
            </a:rPr>
            <a:t> ` 50 </a:t>
          </a:r>
          <a:r>
            <a:rPr lang="en-US" sz="1900" b="0" dirty="0" err="1">
              <a:latin typeface="Garamond" pitchFamily="18" charset="0"/>
            </a:rPr>
            <a:t>lakh</a:t>
          </a:r>
          <a:r>
            <a:rPr lang="en-US" sz="1900" b="0" dirty="0">
              <a:latin typeface="Garamond" pitchFamily="18" charset="0"/>
            </a:rPr>
            <a:t>. However, the form is not to be used for an individual who is either Director in a company or has invested in unlisted equity shares or has any brought forward / carry forward loss under the head ‘Income from House Property’ or has to furnish return under seventh proviso to section 139(1) of the Income Tax Act</a:t>
          </a:r>
        </a:p>
      </dgm:t>
    </dgm:pt>
    <dgm:pt modelId="{193854B3-532B-4665-B8D1-B919C85F5B4F}" type="parTrans" cxnId="{1DC4A6F9-C329-457A-BC85-D73427ADD0B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E0644E06-7A16-4A59-A1E6-3BA25AF07EAF}" type="sibTrans" cxnId="{1DC4A6F9-C329-457A-BC85-D73427ADD0B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6A7E258E-E850-4BA1-A261-2AACB504D976}">
      <dgm:prSet phldrT="[Text]" custT="1"/>
      <dgm:spPr/>
      <dgm:t>
        <a:bodyPr/>
        <a:lstStyle/>
        <a:p>
          <a:r>
            <a:rPr lang="en-US" sz="2000" b="1" dirty="0">
              <a:latin typeface="Garamond" pitchFamily="18" charset="0"/>
            </a:rPr>
            <a:t>ITR 2</a:t>
          </a:r>
        </a:p>
      </dgm:t>
    </dgm:pt>
    <dgm:pt modelId="{A94C9257-B628-47AE-98F9-FAA05D79C48A}" type="parTrans" cxnId="{8538BE29-C8D1-4EA6-B307-126C7E36E249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648F14F3-0653-4CC0-8C73-DDAE6528F14C}" type="sibTrans" cxnId="{8538BE29-C8D1-4EA6-B307-126C7E36E249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D77B91D9-2372-4AD7-89FC-31B5F129507A}">
      <dgm:prSet phldrT="[Text]" custT="1"/>
      <dgm:spPr/>
      <dgm:t>
        <a:bodyPr/>
        <a:lstStyle/>
        <a:p>
          <a:r>
            <a:rPr lang="en-US" sz="2000" b="1" dirty="0">
              <a:latin typeface="Garamond" pitchFamily="18" charset="0"/>
            </a:rPr>
            <a:t>ITR 3</a:t>
          </a:r>
        </a:p>
      </dgm:t>
    </dgm:pt>
    <dgm:pt modelId="{B745B741-7993-4757-9456-30F48C7B66E8}" type="parTrans" cxnId="{F0058385-15DF-46E7-95D7-9777AD8C1F1C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419D43CB-4C36-4653-A8FF-48B135CFB075}" type="sibTrans" cxnId="{F0058385-15DF-46E7-95D7-9777AD8C1F1C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21614152-279B-4C9D-8519-04F3CEB72DA4}">
      <dgm:prSet phldrT="[Text]" custT="1"/>
      <dgm:spPr/>
      <dgm:t>
        <a:bodyPr/>
        <a:lstStyle/>
        <a:p>
          <a:r>
            <a:rPr lang="en-US" sz="1900" b="0">
              <a:latin typeface="Garamond" pitchFamily="18" charset="0"/>
            </a:rPr>
            <a:t>For Individuals and HUFs not carrying out business or profession under any proprietorship</a:t>
          </a:r>
          <a:endParaRPr lang="en-US" sz="1900" b="0" dirty="0">
            <a:latin typeface="Garamond" pitchFamily="18" charset="0"/>
          </a:endParaRPr>
        </a:p>
      </dgm:t>
    </dgm:pt>
    <dgm:pt modelId="{25564045-A72A-4E54-94CE-C0FCE6576735}" type="parTrans" cxnId="{9DC95CBC-328D-4E8D-A99E-717F1F339467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6D3FD14C-2F62-4AD3-A803-4621DC5B8B90}" type="sibTrans" cxnId="{9DC95CBC-328D-4E8D-A99E-717F1F339467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15747C4C-6F7E-4F82-BB9D-48BEE92991AC}">
      <dgm:prSet phldrT="[Text]" custT="1"/>
      <dgm:spPr/>
      <dgm:t>
        <a:bodyPr/>
        <a:lstStyle/>
        <a:p>
          <a:endParaRPr lang="en-US" sz="1900" b="0" dirty="0">
            <a:latin typeface="Garamond" pitchFamily="18" charset="0"/>
          </a:endParaRPr>
        </a:p>
      </dgm:t>
    </dgm:pt>
    <dgm:pt modelId="{7167F754-A135-4EB4-8625-56879C08582A}" type="parTrans" cxnId="{37A03EED-F6C3-4FF9-8D37-8CD90E20E65D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4CDC671E-B0B9-47A1-87FC-CA95D5B1DE29}" type="sibTrans" cxnId="{37A03EED-F6C3-4FF9-8D37-8CD90E20E65D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2F1FC169-34AA-4837-A12E-6F45AED34570}">
      <dgm:prSet phldrT="[Text]" custT="1"/>
      <dgm:spPr/>
      <dgm:t>
        <a:bodyPr/>
        <a:lstStyle/>
        <a:p>
          <a:r>
            <a:rPr lang="en-US" sz="2000" b="1" dirty="0">
              <a:latin typeface="Garamond" pitchFamily="18" charset="0"/>
            </a:rPr>
            <a:t>ITR 4 (</a:t>
          </a:r>
          <a:r>
            <a:rPr lang="en-US" sz="2000" b="1" dirty="0" err="1">
              <a:latin typeface="Garamond" pitchFamily="18" charset="0"/>
            </a:rPr>
            <a:t>Sugam</a:t>
          </a:r>
          <a:r>
            <a:rPr lang="en-US" sz="2000" b="1" dirty="0">
              <a:latin typeface="Garamond" pitchFamily="18" charset="0"/>
            </a:rPr>
            <a:t>)</a:t>
          </a:r>
        </a:p>
      </dgm:t>
    </dgm:pt>
    <dgm:pt modelId="{CF1F2FD0-9584-4ACC-BA74-65C122C98157}" type="parTrans" cxnId="{D372BACC-14A3-4938-9343-B35EBCC9381A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8F9C66F9-D8DC-4B39-81E3-8E2F7A4B27C0}" type="sibTrans" cxnId="{D372BACC-14A3-4938-9343-B35EBCC9381A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55816A76-559E-4296-871D-013F212F1DC7}">
      <dgm:prSet phldrT="[Text]" custT="1"/>
      <dgm:spPr/>
      <dgm:t>
        <a:bodyPr/>
        <a:lstStyle/>
        <a:p>
          <a:r>
            <a:rPr lang="en-US" sz="1900" b="0" dirty="0">
              <a:latin typeface="Garamond" pitchFamily="18" charset="0"/>
            </a:rPr>
            <a:t>For Individuals and HUFs having income from a proprietary business or profession</a:t>
          </a:r>
        </a:p>
      </dgm:t>
    </dgm:pt>
    <dgm:pt modelId="{DEB8D2B8-C918-43D5-AC6E-956D96E98A67}" type="parTrans" cxnId="{23FC4DDE-49D0-468C-8079-90EEA205727C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47039EE3-FAAB-46D6-9A26-CE5F7EEA5745}" type="sibTrans" cxnId="{23FC4DDE-49D0-468C-8079-90EEA205727C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DD7D997D-9CD5-49C5-8A33-FA772E9D0376}">
      <dgm:prSet phldrT="[Text]" custT="1"/>
      <dgm:spPr/>
      <dgm:t>
        <a:bodyPr/>
        <a:lstStyle/>
        <a:p>
          <a:r>
            <a:rPr lang="en-US" sz="1900" b="0" dirty="0">
              <a:latin typeface="Garamond" pitchFamily="18" charset="0"/>
            </a:rPr>
            <a:t>For presumptive income from Business &amp; Profession However, the form is not to be used for an individual who is either Director in a company or has invested in unlisted equity shares or has any brought forward / carry forward loss under the head ‘Income from House Property’</a:t>
          </a:r>
        </a:p>
      </dgm:t>
    </dgm:pt>
    <dgm:pt modelId="{33FE0AE3-D907-4DAB-BEAD-47FF77E3BD83}" type="parTrans" cxnId="{5F55B825-C95A-4657-8709-F41F04582E5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77D7665C-BB49-456F-B198-BAB8C3B16B35}" type="sibTrans" cxnId="{5F55B825-C95A-4657-8709-F41F04582E56}">
      <dgm:prSet/>
      <dgm:spPr/>
      <dgm:t>
        <a:bodyPr/>
        <a:lstStyle/>
        <a:p>
          <a:endParaRPr lang="en-US" sz="1900" b="0">
            <a:latin typeface="Garamond" pitchFamily="18" charset="0"/>
          </a:endParaRPr>
        </a:p>
      </dgm:t>
    </dgm:pt>
    <dgm:pt modelId="{BE129237-852D-43C3-8C26-1522D9E0CD9D}" type="pres">
      <dgm:prSet presAssocID="{59FB2821-DFA4-48EF-8F24-43A7A36AF101}" presName="linear" presStyleCnt="0">
        <dgm:presLayoutVars>
          <dgm:animLvl val="lvl"/>
          <dgm:resizeHandles val="exact"/>
        </dgm:presLayoutVars>
      </dgm:prSet>
      <dgm:spPr/>
    </dgm:pt>
    <dgm:pt modelId="{96653F04-D073-4C31-99F5-540DB9062448}" type="pres">
      <dgm:prSet presAssocID="{B71508A3-07BD-48EE-B341-3F5508C96CE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8277DD5-BCD7-435B-A47A-ACBDB212DD45}" type="pres">
      <dgm:prSet presAssocID="{B71508A3-07BD-48EE-B341-3F5508C96CE4}" presName="childText" presStyleLbl="revTx" presStyleIdx="0" presStyleCnt="4">
        <dgm:presLayoutVars>
          <dgm:bulletEnabled val="1"/>
        </dgm:presLayoutVars>
      </dgm:prSet>
      <dgm:spPr/>
    </dgm:pt>
    <dgm:pt modelId="{65507226-34B3-4FE5-BA46-8CDC37FFFBF9}" type="pres">
      <dgm:prSet presAssocID="{6A7E258E-E850-4BA1-A261-2AACB504D976}" presName="parentText" presStyleLbl="node1" presStyleIdx="1" presStyleCnt="4" custLinFactNeighborX="-1250" custLinFactNeighborY="5339">
        <dgm:presLayoutVars>
          <dgm:chMax val="0"/>
          <dgm:bulletEnabled val="1"/>
        </dgm:presLayoutVars>
      </dgm:prSet>
      <dgm:spPr/>
    </dgm:pt>
    <dgm:pt modelId="{28A3ED95-CE22-4C56-8D94-1137F3F2F8F9}" type="pres">
      <dgm:prSet presAssocID="{6A7E258E-E850-4BA1-A261-2AACB504D976}" presName="childText" presStyleLbl="revTx" presStyleIdx="1" presStyleCnt="4">
        <dgm:presLayoutVars>
          <dgm:bulletEnabled val="1"/>
        </dgm:presLayoutVars>
      </dgm:prSet>
      <dgm:spPr/>
    </dgm:pt>
    <dgm:pt modelId="{168DA218-AF72-4E10-A679-7E3A11DE7C85}" type="pres">
      <dgm:prSet presAssocID="{D77B91D9-2372-4AD7-89FC-31B5F129507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5AD115B-F85B-4D83-AE6A-E97A1DA7C53A}" type="pres">
      <dgm:prSet presAssocID="{D77B91D9-2372-4AD7-89FC-31B5F129507A}" presName="childText" presStyleLbl="revTx" presStyleIdx="2" presStyleCnt="4">
        <dgm:presLayoutVars>
          <dgm:bulletEnabled val="1"/>
        </dgm:presLayoutVars>
      </dgm:prSet>
      <dgm:spPr/>
    </dgm:pt>
    <dgm:pt modelId="{CEBAB59F-B3D0-4C13-9A76-160277BFAD35}" type="pres">
      <dgm:prSet presAssocID="{2F1FC169-34AA-4837-A12E-6F45AED34570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AA1769E-89D8-4A89-9882-CE7D19B35754}" type="pres">
      <dgm:prSet presAssocID="{2F1FC169-34AA-4837-A12E-6F45AED34570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5F55B825-C95A-4657-8709-F41F04582E56}" srcId="{2F1FC169-34AA-4837-A12E-6F45AED34570}" destId="{DD7D997D-9CD5-49C5-8A33-FA772E9D0376}" srcOrd="0" destOrd="0" parTransId="{33FE0AE3-D907-4DAB-BEAD-47FF77E3BD83}" sibTransId="{77D7665C-BB49-456F-B198-BAB8C3B16B35}"/>
    <dgm:cxn modelId="{8538BE29-C8D1-4EA6-B307-126C7E36E249}" srcId="{59FB2821-DFA4-48EF-8F24-43A7A36AF101}" destId="{6A7E258E-E850-4BA1-A261-2AACB504D976}" srcOrd="1" destOrd="0" parTransId="{A94C9257-B628-47AE-98F9-FAA05D79C48A}" sibTransId="{648F14F3-0653-4CC0-8C73-DDAE6528F14C}"/>
    <dgm:cxn modelId="{7397B639-B372-44A8-9B72-2C376250F7C9}" type="presOf" srcId="{2F1FC169-34AA-4837-A12E-6F45AED34570}" destId="{CEBAB59F-B3D0-4C13-9A76-160277BFAD35}" srcOrd="0" destOrd="0" presId="urn:microsoft.com/office/officeart/2005/8/layout/vList2"/>
    <dgm:cxn modelId="{D5BDBF3B-4184-4DC4-B031-94505E8F8F8F}" type="presOf" srcId="{15747C4C-6F7E-4F82-BB9D-48BEE92991AC}" destId="{AAA1769E-89D8-4A89-9882-CE7D19B35754}" srcOrd="0" destOrd="1" presId="urn:microsoft.com/office/officeart/2005/8/layout/vList2"/>
    <dgm:cxn modelId="{2559D25D-728C-459F-A59E-814B1A7D45DC}" type="presOf" srcId="{6A7E258E-E850-4BA1-A261-2AACB504D976}" destId="{65507226-34B3-4FE5-BA46-8CDC37FFFBF9}" srcOrd="0" destOrd="0" presId="urn:microsoft.com/office/officeart/2005/8/layout/vList2"/>
    <dgm:cxn modelId="{9CFF7C6C-4C90-4C8C-8CA5-9DB725A6A575}" type="presOf" srcId="{D77B91D9-2372-4AD7-89FC-31B5F129507A}" destId="{168DA218-AF72-4E10-A679-7E3A11DE7C85}" srcOrd="0" destOrd="0" presId="urn:microsoft.com/office/officeart/2005/8/layout/vList2"/>
    <dgm:cxn modelId="{F0058385-15DF-46E7-95D7-9777AD8C1F1C}" srcId="{59FB2821-DFA4-48EF-8F24-43A7A36AF101}" destId="{D77B91D9-2372-4AD7-89FC-31B5F129507A}" srcOrd="2" destOrd="0" parTransId="{B745B741-7993-4757-9456-30F48C7B66E8}" sibTransId="{419D43CB-4C36-4653-A8FF-48B135CFB075}"/>
    <dgm:cxn modelId="{175B4C9E-D04A-4069-8793-DA83BBAFCA2D}" type="presOf" srcId="{CE986DA6-A654-42C9-A7E0-0BEAB6B59C7E}" destId="{68277DD5-BCD7-435B-A47A-ACBDB212DD45}" srcOrd="0" destOrd="0" presId="urn:microsoft.com/office/officeart/2005/8/layout/vList2"/>
    <dgm:cxn modelId="{4A07C49E-2B19-49D2-B83C-0CC275E2243F}" type="presOf" srcId="{59FB2821-DFA4-48EF-8F24-43A7A36AF101}" destId="{BE129237-852D-43C3-8C26-1522D9E0CD9D}" srcOrd="0" destOrd="0" presId="urn:microsoft.com/office/officeart/2005/8/layout/vList2"/>
    <dgm:cxn modelId="{BA6F759F-3D93-4EC4-8ED6-5696A1D17436}" type="presOf" srcId="{B71508A3-07BD-48EE-B341-3F5508C96CE4}" destId="{96653F04-D073-4C31-99F5-540DB9062448}" srcOrd="0" destOrd="0" presId="urn:microsoft.com/office/officeart/2005/8/layout/vList2"/>
    <dgm:cxn modelId="{9DC95CBC-328D-4E8D-A99E-717F1F339467}" srcId="{6A7E258E-E850-4BA1-A261-2AACB504D976}" destId="{21614152-279B-4C9D-8519-04F3CEB72DA4}" srcOrd="0" destOrd="0" parTransId="{25564045-A72A-4E54-94CE-C0FCE6576735}" sibTransId="{6D3FD14C-2F62-4AD3-A803-4621DC5B8B90}"/>
    <dgm:cxn modelId="{D372BACC-14A3-4938-9343-B35EBCC9381A}" srcId="{59FB2821-DFA4-48EF-8F24-43A7A36AF101}" destId="{2F1FC169-34AA-4837-A12E-6F45AED34570}" srcOrd="3" destOrd="0" parTransId="{CF1F2FD0-9584-4ACC-BA74-65C122C98157}" sibTransId="{8F9C66F9-D8DC-4B39-81E3-8E2F7A4B27C0}"/>
    <dgm:cxn modelId="{B556D7D7-9191-424E-AB0A-99FE83510D78}" type="presOf" srcId="{21614152-279B-4C9D-8519-04F3CEB72DA4}" destId="{28A3ED95-CE22-4C56-8D94-1137F3F2F8F9}" srcOrd="0" destOrd="0" presId="urn:microsoft.com/office/officeart/2005/8/layout/vList2"/>
    <dgm:cxn modelId="{FB2B2FDC-504C-4249-BF52-F171423ABEE6}" srcId="{59FB2821-DFA4-48EF-8F24-43A7A36AF101}" destId="{B71508A3-07BD-48EE-B341-3F5508C96CE4}" srcOrd="0" destOrd="0" parTransId="{8D0D051B-156B-4D84-BF5F-B5776F405F57}" sibTransId="{C45F2F43-928D-4DCB-A0FA-875E0DCFDC59}"/>
    <dgm:cxn modelId="{2262FEDC-A802-4B99-AD7C-7C77A561DB20}" type="presOf" srcId="{55816A76-559E-4296-871D-013F212F1DC7}" destId="{75AD115B-F85B-4D83-AE6A-E97A1DA7C53A}" srcOrd="0" destOrd="0" presId="urn:microsoft.com/office/officeart/2005/8/layout/vList2"/>
    <dgm:cxn modelId="{23FC4DDE-49D0-468C-8079-90EEA205727C}" srcId="{D77B91D9-2372-4AD7-89FC-31B5F129507A}" destId="{55816A76-559E-4296-871D-013F212F1DC7}" srcOrd="0" destOrd="0" parTransId="{DEB8D2B8-C918-43D5-AC6E-956D96E98A67}" sibTransId="{47039EE3-FAAB-46D6-9A26-CE5F7EEA5745}"/>
    <dgm:cxn modelId="{37A03EED-F6C3-4FF9-8D37-8CD90E20E65D}" srcId="{2F1FC169-34AA-4837-A12E-6F45AED34570}" destId="{15747C4C-6F7E-4F82-BB9D-48BEE92991AC}" srcOrd="1" destOrd="0" parTransId="{7167F754-A135-4EB4-8625-56879C08582A}" sibTransId="{4CDC671E-B0B9-47A1-87FC-CA95D5B1DE29}"/>
    <dgm:cxn modelId="{C10DF1F4-97E1-4DDD-8319-9948B5663C31}" type="presOf" srcId="{DD7D997D-9CD5-49C5-8A33-FA772E9D0376}" destId="{AAA1769E-89D8-4A89-9882-CE7D19B35754}" srcOrd="0" destOrd="0" presId="urn:microsoft.com/office/officeart/2005/8/layout/vList2"/>
    <dgm:cxn modelId="{1DC4A6F9-C329-457A-BC85-D73427ADD0B6}" srcId="{B71508A3-07BD-48EE-B341-3F5508C96CE4}" destId="{CE986DA6-A654-42C9-A7E0-0BEAB6B59C7E}" srcOrd="0" destOrd="0" parTransId="{193854B3-532B-4665-B8D1-B919C85F5B4F}" sibTransId="{E0644E06-7A16-4A59-A1E6-3BA25AF07EAF}"/>
    <dgm:cxn modelId="{C52FCF62-9F8A-41C4-AEBC-B527E976E52D}" type="presParOf" srcId="{BE129237-852D-43C3-8C26-1522D9E0CD9D}" destId="{96653F04-D073-4C31-99F5-540DB9062448}" srcOrd="0" destOrd="0" presId="urn:microsoft.com/office/officeart/2005/8/layout/vList2"/>
    <dgm:cxn modelId="{8EC93448-6695-48FD-9438-F9EFF76B8C29}" type="presParOf" srcId="{BE129237-852D-43C3-8C26-1522D9E0CD9D}" destId="{68277DD5-BCD7-435B-A47A-ACBDB212DD45}" srcOrd="1" destOrd="0" presId="urn:microsoft.com/office/officeart/2005/8/layout/vList2"/>
    <dgm:cxn modelId="{C88720C1-12CF-4C55-A4D7-9EAB6212F0C3}" type="presParOf" srcId="{BE129237-852D-43C3-8C26-1522D9E0CD9D}" destId="{65507226-34B3-4FE5-BA46-8CDC37FFFBF9}" srcOrd="2" destOrd="0" presId="urn:microsoft.com/office/officeart/2005/8/layout/vList2"/>
    <dgm:cxn modelId="{60CC5753-BC48-4BC6-AB52-CCBC6636E02E}" type="presParOf" srcId="{BE129237-852D-43C3-8C26-1522D9E0CD9D}" destId="{28A3ED95-CE22-4C56-8D94-1137F3F2F8F9}" srcOrd="3" destOrd="0" presId="urn:microsoft.com/office/officeart/2005/8/layout/vList2"/>
    <dgm:cxn modelId="{BF001C60-49D2-4541-9447-CC63EA667E60}" type="presParOf" srcId="{BE129237-852D-43C3-8C26-1522D9E0CD9D}" destId="{168DA218-AF72-4E10-A679-7E3A11DE7C85}" srcOrd="4" destOrd="0" presId="urn:microsoft.com/office/officeart/2005/8/layout/vList2"/>
    <dgm:cxn modelId="{DAD32EB6-47D3-4F1A-8D5C-D2C1AC7E0731}" type="presParOf" srcId="{BE129237-852D-43C3-8C26-1522D9E0CD9D}" destId="{75AD115B-F85B-4D83-AE6A-E97A1DA7C53A}" srcOrd="5" destOrd="0" presId="urn:microsoft.com/office/officeart/2005/8/layout/vList2"/>
    <dgm:cxn modelId="{2553FE6C-DA8F-422E-B279-516894E434B1}" type="presParOf" srcId="{BE129237-852D-43C3-8C26-1522D9E0CD9D}" destId="{CEBAB59F-B3D0-4C13-9A76-160277BFAD35}" srcOrd="6" destOrd="0" presId="urn:microsoft.com/office/officeart/2005/8/layout/vList2"/>
    <dgm:cxn modelId="{DE9E2C84-D0AB-4D83-99C2-D77D2CD2D7B7}" type="presParOf" srcId="{BE129237-852D-43C3-8C26-1522D9E0CD9D}" destId="{AAA1769E-89D8-4A89-9882-CE7D19B35754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541038-28FC-40A8-9900-DBD1E2A8E96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5ACD66-BAAA-4862-82D1-BF595DEF69BC}">
      <dgm:prSet phldrT="[Text]" custT="1"/>
      <dgm:spPr/>
      <dgm:t>
        <a:bodyPr/>
        <a:lstStyle/>
        <a:p>
          <a:r>
            <a:rPr lang="en-US" sz="2400" b="1" dirty="0">
              <a:latin typeface="Garamond" pitchFamily="18" charset="0"/>
            </a:rPr>
            <a:t>ITR 5	</a:t>
          </a:r>
        </a:p>
      </dgm:t>
    </dgm:pt>
    <dgm:pt modelId="{E3421D7D-9A89-43AE-9C24-2F177BEDB8B3}" type="parTrans" cxnId="{07699D70-A1F3-4111-A117-54EAF89C08F4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B3D156FA-3A1C-405A-B2C6-87F62F95719D}" type="sibTrans" cxnId="{07699D70-A1F3-4111-A117-54EAF89C08F4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D2B1B278-BC75-4654-B855-7EBE6EC38566}">
      <dgm:prSet phldrT="[Text]" custT="1"/>
      <dgm:spPr/>
      <dgm:t>
        <a:bodyPr/>
        <a:lstStyle/>
        <a:p>
          <a:r>
            <a:rPr lang="en-US" sz="1900" dirty="0">
              <a:latin typeface="Garamond" pitchFamily="18" charset="0"/>
            </a:rPr>
            <a:t>For person other than (</a:t>
          </a:r>
          <a:r>
            <a:rPr lang="en-US" sz="1900" dirty="0" err="1">
              <a:latin typeface="Garamond" pitchFamily="18" charset="0"/>
            </a:rPr>
            <a:t>i</a:t>
          </a:r>
          <a:r>
            <a:rPr lang="en-US" sz="1900" dirty="0">
              <a:latin typeface="Garamond" pitchFamily="18" charset="0"/>
            </a:rPr>
            <a:t>) Individual; (ii) HUF; (iii) Company; &amp; (iv) Person filing Form ITR-7</a:t>
          </a:r>
        </a:p>
      </dgm:t>
    </dgm:pt>
    <dgm:pt modelId="{A3E1CDAF-AB03-4040-9CAC-4F331E383489}" type="parTrans" cxnId="{56C1F4D5-7BA6-4B1D-9DA4-B4082D0E3163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B874FC9B-B107-486D-8812-F6AD200B931C}" type="sibTrans" cxnId="{56C1F4D5-7BA6-4B1D-9DA4-B4082D0E3163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EB4DC1C4-B9E2-464A-B8A0-CC54853E9D33}">
      <dgm:prSet phldrT="[Text]" custT="1"/>
      <dgm:spPr/>
      <dgm:t>
        <a:bodyPr/>
        <a:lstStyle/>
        <a:p>
          <a:r>
            <a:rPr lang="en-US" sz="2400" b="1" dirty="0">
              <a:latin typeface="Garamond" pitchFamily="18" charset="0"/>
            </a:rPr>
            <a:t>ITR 6</a:t>
          </a:r>
        </a:p>
      </dgm:t>
    </dgm:pt>
    <dgm:pt modelId="{6E8767A4-D0B7-452A-B295-1ECD80D4AE0B}" type="parTrans" cxnId="{9FB1A422-C058-42FB-87DC-0FEC1E3BAFF8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9DA45A18-82BF-45C7-8BD9-AE9B3F013DD1}" type="sibTrans" cxnId="{9FB1A422-C058-42FB-87DC-0FEC1E3BAFF8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FD60B872-100A-4DE0-9AB3-7E466C004DB3}">
      <dgm:prSet phldrT="[Text]" custT="1"/>
      <dgm:spPr/>
      <dgm:t>
        <a:bodyPr/>
        <a:lstStyle/>
        <a:p>
          <a:r>
            <a:rPr lang="en-US" sz="1900" dirty="0">
              <a:latin typeface="Garamond" pitchFamily="18" charset="0"/>
            </a:rPr>
            <a:t>For Companies other than companies claiming exemption u/s 11</a:t>
          </a:r>
        </a:p>
      </dgm:t>
    </dgm:pt>
    <dgm:pt modelId="{605B8579-985A-4F87-968B-8E3273D5AAB6}" type="parTrans" cxnId="{FEB3E03B-E7E9-4521-A2AC-178BB64C756B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A77AEF6E-A9FF-403F-AF78-AE962FBBA332}" type="sibTrans" cxnId="{FEB3E03B-E7E9-4521-A2AC-178BB64C756B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1591B99B-FCE3-4093-9921-998868595D53}">
      <dgm:prSet phldrT="[Text]" custT="1"/>
      <dgm:spPr/>
      <dgm:t>
        <a:bodyPr/>
        <a:lstStyle/>
        <a:p>
          <a:r>
            <a:rPr lang="en-US" sz="2400" b="1" dirty="0">
              <a:latin typeface="Garamond" pitchFamily="18" charset="0"/>
            </a:rPr>
            <a:t>ITR 7</a:t>
          </a:r>
        </a:p>
      </dgm:t>
    </dgm:pt>
    <dgm:pt modelId="{5FA1EB64-E88E-40AE-940B-587BEB05B578}" type="parTrans" cxnId="{4F06730D-7712-489B-B30C-B8EB8BA66086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56F04A22-5892-4F1E-A8CB-BCBD980285BC}" type="sibTrans" cxnId="{4F06730D-7712-489B-B30C-B8EB8BA66086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522D5D4D-8971-4082-A16F-47C5CCF277AA}">
      <dgm:prSet phldrT="[Text]" custT="1"/>
      <dgm:spPr/>
      <dgm:t>
        <a:bodyPr/>
        <a:lstStyle/>
        <a:p>
          <a:r>
            <a:rPr lang="en-US" sz="1900" dirty="0">
              <a:latin typeface="Garamond" pitchFamily="18" charset="0"/>
            </a:rPr>
            <a:t>For persons including companies required to furnish return u/s 139(4A) or 139(4B) or 139(4C) or139(4D) </a:t>
          </a:r>
          <a:r>
            <a:rPr lang="en-US" sz="1900" strike="sngStrike" dirty="0">
              <a:solidFill>
                <a:srgbClr val="FF0000"/>
              </a:solidFill>
              <a:latin typeface="Garamond" pitchFamily="18" charset="0"/>
            </a:rPr>
            <a:t>or 139(4F)</a:t>
          </a:r>
        </a:p>
      </dgm:t>
    </dgm:pt>
    <dgm:pt modelId="{2E2CDB7E-D8FC-4FE5-9069-F7CBA21E440A}" type="parTrans" cxnId="{F579B6FF-00F7-4E46-91F7-D198CE61C2B9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CF6D848E-3619-452B-B756-BE6524443B85}" type="sibTrans" cxnId="{F579B6FF-00F7-4E46-91F7-D198CE61C2B9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E4AC7485-3EB7-4B8B-BBAE-065DD88B8401}">
      <dgm:prSet phldrT="[Text]" custT="1"/>
      <dgm:spPr/>
      <dgm:t>
        <a:bodyPr/>
        <a:lstStyle/>
        <a:p>
          <a:r>
            <a:rPr lang="en-US" sz="2400" b="1" dirty="0">
              <a:latin typeface="Garamond" pitchFamily="18" charset="0"/>
            </a:rPr>
            <a:t>ITR- V</a:t>
          </a:r>
        </a:p>
      </dgm:t>
    </dgm:pt>
    <dgm:pt modelId="{52F48787-8B0E-44AC-BB5E-86C5D3F3E18D}" type="parTrans" cxnId="{297E61D3-508A-4428-96EE-C12EC79873AD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83091D2E-B0F5-4113-9045-091731ACDAA3}" type="sibTrans" cxnId="{297E61D3-508A-4428-96EE-C12EC79873AD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1E98049F-FC14-4F64-A065-1F2442989679}">
      <dgm:prSet phldrT="[Text]" custT="1"/>
      <dgm:spPr/>
      <dgm:t>
        <a:bodyPr/>
        <a:lstStyle/>
        <a:p>
          <a:r>
            <a:rPr lang="en-US" sz="1900" dirty="0">
              <a:latin typeface="Garamond" pitchFamily="18" charset="0"/>
            </a:rPr>
            <a:t>Income Tax Return Verification Form [Where the data of the aforesaid Return of Income has transmitted electronically without digital signature]</a:t>
          </a:r>
        </a:p>
      </dgm:t>
    </dgm:pt>
    <dgm:pt modelId="{65BE19A5-4C4F-4BE5-81F1-4201A57D38AB}" type="parTrans" cxnId="{AFA6C4E8-B850-4D6C-8618-93F4A189C06A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33DDD9A6-1E2E-495A-A0D3-03EB7E977DBC}" type="sibTrans" cxnId="{AFA6C4E8-B850-4D6C-8618-93F4A189C06A}">
      <dgm:prSet/>
      <dgm:spPr/>
      <dgm:t>
        <a:bodyPr/>
        <a:lstStyle/>
        <a:p>
          <a:endParaRPr lang="en-US" sz="1900">
            <a:latin typeface="Garamond" pitchFamily="18" charset="0"/>
          </a:endParaRPr>
        </a:p>
      </dgm:t>
    </dgm:pt>
    <dgm:pt modelId="{CDD6467B-BA7F-40E6-8DEF-21BF3A73F944}" type="pres">
      <dgm:prSet presAssocID="{14541038-28FC-40A8-9900-DBD1E2A8E96F}" presName="linear" presStyleCnt="0">
        <dgm:presLayoutVars>
          <dgm:animLvl val="lvl"/>
          <dgm:resizeHandles val="exact"/>
        </dgm:presLayoutVars>
      </dgm:prSet>
      <dgm:spPr/>
    </dgm:pt>
    <dgm:pt modelId="{844A202B-B022-45EB-A6DC-124BDF76F2D4}" type="pres">
      <dgm:prSet presAssocID="{165ACD66-BAAA-4862-82D1-BF595DEF69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0400C6F-1511-4D21-933A-8E9C5FF7B044}" type="pres">
      <dgm:prSet presAssocID="{165ACD66-BAAA-4862-82D1-BF595DEF69BC}" presName="childText" presStyleLbl="revTx" presStyleIdx="0" presStyleCnt="4">
        <dgm:presLayoutVars>
          <dgm:bulletEnabled val="1"/>
        </dgm:presLayoutVars>
      </dgm:prSet>
      <dgm:spPr/>
    </dgm:pt>
    <dgm:pt modelId="{1DD5C54A-6BE3-40AD-AB4C-45F3704EA490}" type="pres">
      <dgm:prSet presAssocID="{EB4DC1C4-B9E2-464A-B8A0-CC54853E9D3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3A8B341-DA13-4734-BC7A-CE79F9209F40}" type="pres">
      <dgm:prSet presAssocID="{EB4DC1C4-B9E2-464A-B8A0-CC54853E9D33}" presName="childText" presStyleLbl="revTx" presStyleIdx="1" presStyleCnt="4">
        <dgm:presLayoutVars>
          <dgm:bulletEnabled val="1"/>
        </dgm:presLayoutVars>
      </dgm:prSet>
      <dgm:spPr/>
    </dgm:pt>
    <dgm:pt modelId="{CBC74289-91D5-4850-A800-4D20DBC7106D}" type="pres">
      <dgm:prSet presAssocID="{1591B99B-FCE3-4093-9921-998868595D5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949296B-0CC7-4E81-A749-0F084EF84F0B}" type="pres">
      <dgm:prSet presAssocID="{1591B99B-FCE3-4093-9921-998868595D53}" presName="childText" presStyleLbl="revTx" presStyleIdx="2" presStyleCnt="4">
        <dgm:presLayoutVars>
          <dgm:bulletEnabled val="1"/>
        </dgm:presLayoutVars>
      </dgm:prSet>
      <dgm:spPr/>
    </dgm:pt>
    <dgm:pt modelId="{DA8E6743-FB11-4502-8CD5-7B618AA5DFA8}" type="pres">
      <dgm:prSet presAssocID="{E4AC7485-3EB7-4B8B-BBAE-065DD88B840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13DAF9E-D74E-4E28-96EC-B573AD15BB02}" type="pres">
      <dgm:prSet presAssocID="{E4AC7485-3EB7-4B8B-BBAE-065DD88B8401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350AF601-D091-4D5F-8AB3-58EC625D1D22}" type="presOf" srcId="{E4AC7485-3EB7-4B8B-BBAE-065DD88B8401}" destId="{DA8E6743-FB11-4502-8CD5-7B618AA5DFA8}" srcOrd="0" destOrd="0" presId="urn:microsoft.com/office/officeart/2005/8/layout/vList2"/>
    <dgm:cxn modelId="{0A517F09-2F75-4C37-B192-A2B82A99E54A}" type="presOf" srcId="{D2B1B278-BC75-4654-B855-7EBE6EC38566}" destId="{20400C6F-1511-4D21-933A-8E9C5FF7B044}" srcOrd="0" destOrd="0" presId="urn:microsoft.com/office/officeart/2005/8/layout/vList2"/>
    <dgm:cxn modelId="{4F06730D-7712-489B-B30C-B8EB8BA66086}" srcId="{14541038-28FC-40A8-9900-DBD1E2A8E96F}" destId="{1591B99B-FCE3-4093-9921-998868595D53}" srcOrd="2" destOrd="0" parTransId="{5FA1EB64-E88E-40AE-940B-587BEB05B578}" sibTransId="{56F04A22-5892-4F1E-A8CB-BCBD980285BC}"/>
    <dgm:cxn modelId="{30D43611-5D04-47E2-81D6-FFE0F8064507}" type="presOf" srcId="{1591B99B-FCE3-4093-9921-998868595D53}" destId="{CBC74289-91D5-4850-A800-4D20DBC7106D}" srcOrd="0" destOrd="0" presId="urn:microsoft.com/office/officeart/2005/8/layout/vList2"/>
    <dgm:cxn modelId="{9FB1A422-C058-42FB-87DC-0FEC1E3BAFF8}" srcId="{14541038-28FC-40A8-9900-DBD1E2A8E96F}" destId="{EB4DC1C4-B9E2-464A-B8A0-CC54853E9D33}" srcOrd="1" destOrd="0" parTransId="{6E8767A4-D0B7-452A-B295-1ECD80D4AE0B}" sibTransId="{9DA45A18-82BF-45C7-8BD9-AE9B3F013DD1}"/>
    <dgm:cxn modelId="{E0550530-E963-45E1-BA40-7B63EEAF8E6C}" type="presOf" srcId="{EB4DC1C4-B9E2-464A-B8A0-CC54853E9D33}" destId="{1DD5C54A-6BE3-40AD-AB4C-45F3704EA490}" srcOrd="0" destOrd="0" presId="urn:microsoft.com/office/officeart/2005/8/layout/vList2"/>
    <dgm:cxn modelId="{FEB3E03B-E7E9-4521-A2AC-178BB64C756B}" srcId="{EB4DC1C4-B9E2-464A-B8A0-CC54853E9D33}" destId="{FD60B872-100A-4DE0-9AB3-7E466C004DB3}" srcOrd="0" destOrd="0" parTransId="{605B8579-985A-4F87-968B-8E3273D5AAB6}" sibTransId="{A77AEF6E-A9FF-403F-AF78-AE962FBBA332}"/>
    <dgm:cxn modelId="{6A465E6E-55A4-4C12-82F0-123C8CD00090}" type="presOf" srcId="{FD60B872-100A-4DE0-9AB3-7E466C004DB3}" destId="{83A8B341-DA13-4734-BC7A-CE79F9209F40}" srcOrd="0" destOrd="0" presId="urn:microsoft.com/office/officeart/2005/8/layout/vList2"/>
    <dgm:cxn modelId="{07699D70-A1F3-4111-A117-54EAF89C08F4}" srcId="{14541038-28FC-40A8-9900-DBD1E2A8E96F}" destId="{165ACD66-BAAA-4862-82D1-BF595DEF69BC}" srcOrd="0" destOrd="0" parTransId="{E3421D7D-9A89-43AE-9C24-2F177BEDB8B3}" sibTransId="{B3D156FA-3A1C-405A-B2C6-87F62F95719D}"/>
    <dgm:cxn modelId="{BD3E849E-AAE6-436F-92C0-3DB2179052CD}" type="presOf" srcId="{1E98049F-FC14-4F64-A065-1F2442989679}" destId="{113DAF9E-D74E-4E28-96EC-B573AD15BB02}" srcOrd="0" destOrd="0" presId="urn:microsoft.com/office/officeart/2005/8/layout/vList2"/>
    <dgm:cxn modelId="{8DC16EA0-854E-487B-9C0C-1B3A65F85E68}" type="presOf" srcId="{14541038-28FC-40A8-9900-DBD1E2A8E96F}" destId="{CDD6467B-BA7F-40E6-8DEF-21BF3A73F944}" srcOrd="0" destOrd="0" presId="urn:microsoft.com/office/officeart/2005/8/layout/vList2"/>
    <dgm:cxn modelId="{F0B1DFC6-3C9B-4B8F-82D9-79A48AB66F81}" type="presOf" srcId="{165ACD66-BAAA-4862-82D1-BF595DEF69BC}" destId="{844A202B-B022-45EB-A6DC-124BDF76F2D4}" srcOrd="0" destOrd="0" presId="urn:microsoft.com/office/officeart/2005/8/layout/vList2"/>
    <dgm:cxn modelId="{297E61D3-508A-4428-96EE-C12EC79873AD}" srcId="{14541038-28FC-40A8-9900-DBD1E2A8E96F}" destId="{E4AC7485-3EB7-4B8B-BBAE-065DD88B8401}" srcOrd="3" destOrd="0" parTransId="{52F48787-8B0E-44AC-BB5E-86C5D3F3E18D}" sibTransId="{83091D2E-B0F5-4113-9045-091731ACDAA3}"/>
    <dgm:cxn modelId="{56C1F4D5-7BA6-4B1D-9DA4-B4082D0E3163}" srcId="{165ACD66-BAAA-4862-82D1-BF595DEF69BC}" destId="{D2B1B278-BC75-4654-B855-7EBE6EC38566}" srcOrd="0" destOrd="0" parTransId="{A3E1CDAF-AB03-4040-9CAC-4F331E383489}" sibTransId="{B874FC9B-B107-486D-8812-F6AD200B931C}"/>
    <dgm:cxn modelId="{AFA6C4E8-B850-4D6C-8618-93F4A189C06A}" srcId="{E4AC7485-3EB7-4B8B-BBAE-065DD88B8401}" destId="{1E98049F-FC14-4F64-A065-1F2442989679}" srcOrd="0" destOrd="0" parTransId="{65BE19A5-4C4F-4BE5-81F1-4201A57D38AB}" sibTransId="{33DDD9A6-1E2E-495A-A0D3-03EB7E977DBC}"/>
    <dgm:cxn modelId="{DE4F81F5-48B3-4E9E-8133-105EEB34F2E1}" type="presOf" srcId="{522D5D4D-8971-4082-A16F-47C5CCF277AA}" destId="{B949296B-0CC7-4E81-A749-0F084EF84F0B}" srcOrd="0" destOrd="0" presId="urn:microsoft.com/office/officeart/2005/8/layout/vList2"/>
    <dgm:cxn modelId="{F579B6FF-00F7-4E46-91F7-D198CE61C2B9}" srcId="{1591B99B-FCE3-4093-9921-998868595D53}" destId="{522D5D4D-8971-4082-A16F-47C5CCF277AA}" srcOrd="0" destOrd="0" parTransId="{2E2CDB7E-D8FC-4FE5-9069-F7CBA21E440A}" sibTransId="{CF6D848E-3619-452B-B756-BE6524443B85}"/>
    <dgm:cxn modelId="{8E285831-4D2D-41F9-A9CE-767D33B69FA2}" type="presParOf" srcId="{CDD6467B-BA7F-40E6-8DEF-21BF3A73F944}" destId="{844A202B-B022-45EB-A6DC-124BDF76F2D4}" srcOrd="0" destOrd="0" presId="urn:microsoft.com/office/officeart/2005/8/layout/vList2"/>
    <dgm:cxn modelId="{6918F38E-CA84-42D1-BEA5-D08BDE8A25E7}" type="presParOf" srcId="{CDD6467B-BA7F-40E6-8DEF-21BF3A73F944}" destId="{20400C6F-1511-4D21-933A-8E9C5FF7B044}" srcOrd="1" destOrd="0" presId="urn:microsoft.com/office/officeart/2005/8/layout/vList2"/>
    <dgm:cxn modelId="{2367632E-1D67-4831-BCB4-4C46B734B7C2}" type="presParOf" srcId="{CDD6467B-BA7F-40E6-8DEF-21BF3A73F944}" destId="{1DD5C54A-6BE3-40AD-AB4C-45F3704EA490}" srcOrd="2" destOrd="0" presId="urn:microsoft.com/office/officeart/2005/8/layout/vList2"/>
    <dgm:cxn modelId="{87D45CFE-B891-4552-86A7-57DE4046E823}" type="presParOf" srcId="{CDD6467B-BA7F-40E6-8DEF-21BF3A73F944}" destId="{83A8B341-DA13-4734-BC7A-CE79F9209F40}" srcOrd="3" destOrd="0" presId="urn:microsoft.com/office/officeart/2005/8/layout/vList2"/>
    <dgm:cxn modelId="{E33EBDEB-4A38-4DFF-A3E4-204E6A6F889F}" type="presParOf" srcId="{CDD6467B-BA7F-40E6-8DEF-21BF3A73F944}" destId="{CBC74289-91D5-4850-A800-4D20DBC7106D}" srcOrd="4" destOrd="0" presId="urn:microsoft.com/office/officeart/2005/8/layout/vList2"/>
    <dgm:cxn modelId="{038A4D71-DB0F-4B76-8B54-F4B979B4287D}" type="presParOf" srcId="{CDD6467B-BA7F-40E6-8DEF-21BF3A73F944}" destId="{B949296B-0CC7-4E81-A749-0F084EF84F0B}" srcOrd="5" destOrd="0" presId="urn:microsoft.com/office/officeart/2005/8/layout/vList2"/>
    <dgm:cxn modelId="{4D928105-86D3-4ABE-9D71-CE1246998EBB}" type="presParOf" srcId="{CDD6467B-BA7F-40E6-8DEF-21BF3A73F944}" destId="{DA8E6743-FB11-4502-8CD5-7B618AA5DFA8}" srcOrd="6" destOrd="0" presId="urn:microsoft.com/office/officeart/2005/8/layout/vList2"/>
    <dgm:cxn modelId="{22E80DC6-1BF0-4E82-A7BD-41A4764E2C2C}" type="presParOf" srcId="{CDD6467B-BA7F-40E6-8DEF-21BF3A73F944}" destId="{113DAF9E-D74E-4E28-96EC-B573AD15BB0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53F04-D073-4C31-99F5-540DB9062448}">
      <dsp:nvSpPr>
        <dsp:cNvPr id="0" name=""/>
        <dsp:cNvSpPr/>
      </dsp:nvSpPr>
      <dsp:spPr>
        <a:xfrm>
          <a:off x="0" y="2157"/>
          <a:ext cx="8763000" cy="4616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Garamond" pitchFamily="18" charset="0"/>
            </a:rPr>
            <a:t>ITR 1 (SAHAJ)</a:t>
          </a:r>
        </a:p>
      </dsp:txBody>
      <dsp:txXfrm>
        <a:off x="22534" y="24691"/>
        <a:ext cx="8717932" cy="416533"/>
      </dsp:txXfrm>
    </dsp:sp>
    <dsp:sp modelId="{68277DD5-BCD7-435B-A47A-ACBDB212DD45}">
      <dsp:nvSpPr>
        <dsp:cNvPr id="0" name=""/>
        <dsp:cNvSpPr/>
      </dsp:nvSpPr>
      <dsp:spPr>
        <a:xfrm>
          <a:off x="0" y="463758"/>
          <a:ext cx="8763000" cy="17558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>
              <a:latin typeface="Garamond" pitchFamily="18" charset="0"/>
            </a:rPr>
            <a:t>For Individuals having Income from Salaries, one house property (does not have any brought forward loss), other sources [Interest (does not have any loss under the head) etc. but except winnings from lottery or income from race horses] and having total income </a:t>
          </a:r>
          <a:r>
            <a:rPr lang="en-US" sz="1900" b="0" kern="1200" dirty="0" err="1">
              <a:latin typeface="Garamond" pitchFamily="18" charset="0"/>
            </a:rPr>
            <a:t>upto</a:t>
          </a:r>
          <a:r>
            <a:rPr lang="en-US" sz="1900" b="0" kern="1200" dirty="0">
              <a:latin typeface="Garamond" pitchFamily="18" charset="0"/>
            </a:rPr>
            <a:t> ` 50 </a:t>
          </a:r>
          <a:r>
            <a:rPr lang="en-US" sz="1900" b="0" kern="1200" dirty="0" err="1">
              <a:latin typeface="Garamond" pitchFamily="18" charset="0"/>
            </a:rPr>
            <a:t>lakh</a:t>
          </a:r>
          <a:r>
            <a:rPr lang="en-US" sz="1900" b="0" kern="1200" dirty="0">
              <a:latin typeface="Garamond" pitchFamily="18" charset="0"/>
            </a:rPr>
            <a:t>. However, the form is not to be used for an individual who is either Director in a company or has invested in unlisted equity shares or has any brought forward / carry forward loss under the head ‘Income from House Property’ or has to furnish return under seventh proviso to section 139(1) of the Income Tax Act</a:t>
          </a:r>
        </a:p>
      </dsp:txBody>
      <dsp:txXfrm>
        <a:off x="0" y="463758"/>
        <a:ext cx="8763000" cy="1755861"/>
      </dsp:txXfrm>
    </dsp:sp>
    <dsp:sp modelId="{65507226-34B3-4FE5-BA46-8CDC37FFFBF9}">
      <dsp:nvSpPr>
        <dsp:cNvPr id="0" name=""/>
        <dsp:cNvSpPr/>
      </dsp:nvSpPr>
      <dsp:spPr>
        <a:xfrm>
          <a:off x="0" y="2248506"/>
          <a:ext cx="8763000" cy="4616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Garamond" pitchFamily="18" charset="0"/>
            </a:rPr>
            <a:t>ITR 2</a:t>
          </a:r>
        </a:p>
      </dsp:txBody>
      <dsp:txXfrm>
        <a:off x="22534" y="2271040"/>
        <a:ext cx="8717932" cy="416533"/>
      </dsp:txXfrm>
    </dsp:sp>
    <dsp:sp modelId="{28A3ED95-CE22-4C56-8D94-1137F3F2F8F9}">
      <dsp:nvSpPr>
        <dsp:cNvPr id="0" name=""/>
        <dsp:cNvSpPr/>
      </dsp:nvSpPr>
      <dsp:spPr>
        <a:xfrm>
          <a:off x="0" y="2681221"/>
          <a:ext cx="8763000" cy="54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>
              <a:latin typeface="Garamond" pitchFamily="18" charset="0"/>
            </a:rPr>
            <a:t>For Individuals and HUFs not carrying out business or profession under any proprietorship</a:t>
          </a:r>
          <a:endParaRPr lang="en-US" sz="1900" b="0" kern="1200" dirty="0">
            <a:latin typeface="Garamond" pitchFamily="18" charset="0"/>
          </a:endParaRPr>
        </a:p>
      </dsp:txBody>
      <dsp:txXfrm>
        <a:off x="0" y="2681221"/>
        <a:ext cx="8763000" cy="541050"/>
      </dsp:txXfrm>
    </dsp:sp>
    <dsp:sp modelId="{168DA218-AF72-4E10-A679-7E3A11DE7C85}">
      <dsp:nvSpPr>
        <dsp:cNvPr id="0" name=""/>
        <dsp:cNvSpPr/>
      </dsp:nvSpPr>
      <dsp:spPr>
        <a:xfrm>
          <a:off x="0" y="3222271"/>
          <a:ext cx="8763000" cy="4616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Garamond" pitchFamily="18" charset="0"/>
            </a:rPr>
            <a:t>ITR 3</a:t>
          </a:r>
        </a:p>
      </dsp:txBody>
      <dsp:txXfrm>
        <a:off x="22534" y="3244805"/>
        <a:ext cx="8717932" cy="416533"/>
      </dsp:txXfrm>
    </dsp:sp>
    <dsp:sp modelId="{75AD115B-F85B-4D83-AE6A-E97A1DA7C53A}">
      <dsp:nvSpPr>
        <dsp:cNvPr id="0" name=""/>
        <dsp:cNvSpPr/>
      </dsp:nvSpPr>
      <dsp:spPr>
        <a:xfrm>
          <a:off x="0" y="3683873"/>
          <a:ext cx="8763000" cy="2960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>
              <a:latin typeface="Garamond" pitchFamily="18" charset="0"/>
            </a:rPr>
            <a:t>For Individuals and HUFs having income from a proprietary business or profession</a:t>
          </a:r>
        </a:p>
      </dsp:txBody>
      <dsp:txXfrm>
        <a:off x="0" y="3683873"/>
        <a:ext cx="8763000" cy="296046"/>
      </dsp:txXfrm>
    </dsp:sp>
    <dsp:sp modelId="{CEBAB59F-B3D0-4C13-9A76-160277BFAD35}">
      <dsp:nvSpPr>
        <dsp:cNvPr id="0" name=""/>
        <dsp:cNvSpPr/>
      </dsp:nvSpPr>
      <dsp:spPr>
        <a:xfrm>
          <a:off x="0" y="3979919"/>
          <a:ext cx="8763000" cy="4616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Garamond" pitchFamily="18" charset="0"/>
            </a:rPr>
            <a:t>ITR 4 (</a:t>
          </a:r>
          <a:r>
            <a:rPr lang="en-US" sz="2000" b="1" kern="1200" dirty="0" err="1">
              <a:latin typeface="Garamond" pitchFamily="18" charset="0"/>
            </a:rPr>
            <a:t>Sugam</a:t>
          </a:r>
          <a:r>
            <a:rPr lang="en-US" sz="2000" b="1" kern="1200" dirty="0">
              <a:latin typeface="Garamond" pitchFamily="18" charset="0"/>
            </a:rPr>
            <a:t>)</a:t>
          </a:r>
        </a:p>
      </dsp:txBody>
      <dsp:txXfrm>
        <a:off x="22534" y="4002453"/>
        <a:ext cx="8717932" cy="416533"/>
      </dsp:txXfrm>
    </dsp:sp>
    <dsp:sp modelId="{AAA1769E-89D8-4A89-9882-CE7D19B35754}">
      <dsp:nvSpPr>
        <dsp:cNvPr id="0" name=""/>
        <dsp:cNvSpPr/>
      </dsp:nvSpPr>
      <dsp:spPr>
        <a:xfrm>
          <a:off x="0" y="4441521"/>
          <a:ext cx="8763000" cy="1347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225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0" kern="1200" dirty="0">
              <a:latin typeface="Garamond" pitchFamily="18" charset="0"/>
            </a:rPr>
            <a:t>For presumptive income from Business &amp; Profession However, the form is not to be used for an individual who is either Director in a company or has invested in unlisted equity shares or has any brought forward / carry forward loss under the head ‘Income from House Property’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b="0" kern="1200" dirty="0">
            <a:latin typeface="Garamond" pitchFamily="18" charset="0"/>
          </a:endParaRPr>
        </a:p>
      </dsp:txBody>
      <dsp:txXfrm>
        <a:off x="0" y="4441521"/>
        <a:ext cx="8763000" cy="1347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A202B-B022-45EB-A6DC-124BDF76F2D4}">
      <dsp:nvSpPr>
        <dsp:cNvPr id="0" name=""/>
        <dsp:cNvSpPr/>
      </dsp:nvSpPr>
      <dsp:spPr>
        <a:xfrm>
          <a:off x="0" y="46380"/>
          <a:ext cx="8458200" cy="786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Garamond" pitchFamily="18" charset="0"/>
            </a:rPr>
            <a:t>ITR 5	</a:t>
          </a:r>
        </a:p>
      </dsp:txBody>
      <dsp:txXfrm>
        <a:off x="38381" y="84761"/>
        <a:ext cx="8381438" cy="709478"/>
      </dsp:txXfrm>
    </dsp:sp>
    <dsp:sp modelId="{20400C6F-1511-4D21-933A-8E9C5FF7B044}">
      <dsp:nvSpPr>
        <dsp:cNvPr id="0" name=""/>
        <dsp:cNvSpPr/>
      </dsp:nvSpPr>
      <dsp:spPr>
        <a:xfrm>
          <a:off x="0" y="832620"/>
          <a:ext cx="84582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>
              <a:latin typeface="Garamond" pitchFamily="18" charset="0"/>
            </a:rPr>
            <a:t>For person other than (</a:t>
          </a:r>
          <a:r>
            <a:rPr lang="en-US" sz="1900" kern="1200" dirty="0" err="1">
              <a:latin typeface="Garamond" pitchFamily="18" charset="0"/>
            </a:rPr>
            <a:t>i</a:t>
          </a:r>
          <a:r>
            <a:rPr lang="en-US" sz="1900" kern="1200" dirty="0">
              <a:latin typeface="Garamond" pitchFamily="18" charset="0"/>
            </a:rPr>
            <a:t>) Individual; (ii) HUF; (iii) Company; &amp; (iv) Person filing Form ITR-7</a:t>
          </a:r>
        </a:p>
      </dsp:txBody>
      <dsp:txXfrm>
        <a:off x="0" y="832620"/>
        <a:ext cx="8458200" cy="695520"/>
      </dsp:txXfrm>
    </dsp:sp>
    <dsp:sp modelId="{1DD5C54A-6BE3-40AD-AB4C-45F3704EA490}">
      <dsp:nvSpPr>
        <dsp:cNvPr id="0" name=""/>
        <dsp:cNvSpPr/>
      </dsp:nvSpPr>
      <dsp:spPr>
        <a:xfrm>
          <a:off x="0" y="1528140"/>
          <a:ext cx="8458200" cy="78624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Garamond" pitchFamily="18" charset="0"/>
            </a:rPr>
            <a:t>ITR 6</a:t>
          </a:r>
        </a:p>
      </dsp:txBody>
      <dsp:txXfrm>
        <a:off x="38381" y="1566521"/>
        <a:ext cx="8381438" cy="709478"/>
      </dsp:txXfrm>
    </dsp:sp>
    <dsp:sp modelId="{83A8B341-DA13-4734-BC7A-CE79F9209F40}">
      <dsp:nvSpPr>
        <dsp:cNvPr id="0" name=""/>
        <dsp:cNvSpPr/>
      </dsp:nvSpPr>
      <dsp:spPr>
        <a:xfrm>
          <a:off x="0" y="2314380"/>
          <a:ext cx="84582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>
              <a:latin typeface="Garamond" pitchFamily="18" charset="0"/>
            </a:rPr>
            <a:t>For Companies other than companies claiming exemption u/s 11</a:t>
          </a:r>
        </a:p>
      </dsp:txBody>
      <dsp:txXfrm>
        <a:off x="0" y="2314380"/>
        <a:ext cx="8458200" cy="695520"/>
      </dsp:txXfrm>
    </dsp:sp>
    <dsp:sp modelId="{CBC74289-91D5-4850-A800-4D20DBC7106D}">
      <dsp:nvSpPr>
        <dsp:cNvPr id="0" name=""/>
        <dsp:cNvSpPr/>
      </dsp:nvSpPr>
      <dsp:spPr>
        <a:xfrm>
          <a:off x="0" y="3009900"/>
          <a:ext cx="8458200" cy="78624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Garamond" pitchFamily="18" charset="0"/>
            </a:rPr>
            <a:t>ITR 7</a:t>
          </a:r>
        </a:p>
      </dsp:txBody>
      <dsp:txXfrm>
        <a:off x="38381" y="3048281"/>
        <a:ext cx="8381438" cy="709478"/>
      </dsp:txXfrm>
    </dsp:sp>
    <dsp:sp modelId="{B949296B-0CC7-4E81-A749-0F084EF84F0B}">
      <dsp:nvSpPr>
        <dsp:cNvPr id="0" name=""/>
        <dsp:cNvSpPr/>
      </dsp:nvSpPr>
      <dsp:spPr>
        <a:xfrm>
          <a:off x="0" y="3796140"/>
          <a:ext cx="84582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>
              <a:latin typeface="Garamond" pitchFamily="18" charset="0"/>
            </a:rPr>
            <a:t>For persons including companies required to furnish return u/s 139(4A) or 139(4B) or 139(4C) or139(4D) </a:t>
          </a:r>
          <a:r>
            <a:rPr lang="en-US" sz="1900" strike="sngStrike" kern="1200" dirty="0">
              <a:solidFill>
                <a:srgbClr val="FF0000"/>
              </a:solidFill>
              <a:latin typeface="Garamond" pitchFamily="18" charset="0"/>
            </a:rPr>
            <a:t>or 139(4F)</a:t>
          </a:r>
        </a:p>
      </dsp:txBody>
      <dsp:txXfrm>
        <a:off x="0" y="3796140"/>
        <a:ext cx="8458200" cy="695520"/>
      </dsp:txXfrm>
    </dsp:sp>
    <dsp:sp modelId="{DA8E6743-FB11-4502-8CD5-7B618AA5DFA8}">
      <dsp:nvSpPr>
        <dsp:cNvPr id="0" name=""/>
        <dsp:cNvSpPr/>
      </dsp:nvSpPr>
      <dsp:spPr>
        <a:xfrm>
          <a:off x="0" y="4491660"/>
          <a:ext cx="8458200" cy="7862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Garamond" pitchFamily="18" charset="0"/>
            </a:rPr>
            <a:t>ITR- V</a:t>
          </a:r>
        </a:p>
      </dsp:txBody>
      <dsp:txXfrm>
        <a:off x="38381" y="4530041"/>
        <a:ext cx="8381438" cy="709478"/>
      </dsp:txXfrm>
    </dsp:sp>
    <dsp:sp modelId="{113DAF9E-D74E-4E28-96EC-B573AD15BB02}">
      <dsp:nvSpPr>
        <dsp:cNvPr id="0" name=""/>
        <dsp:cNvSpPr/>
      </dsp:nvSpPr>
      <dsp:spPr>
        <a:xfrm>
          <a:off x="0" y="5277900"/>
          <a:ext cx="84582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8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>
              <a:latin typeface="Garamond" pitchFamily="18" charset="0"/>
            </a:rPr>
            <a:t>Income Tax Return Verification Form [Where the data of the aforesaid Return of Income has transmitted electronically without digital signature]</a:t>
          </a:r>
        </a:p>
      </dsp:txBody>
      <dsp:txXfrm>
        <a:off x="0" y="5277900"/>
        <a:ext cx="8458200" cy="69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6A736-F765-4837-805F-D4A2A0DF7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601B3-FD5A-4A14-B892-AF22CCEA6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930D2-5405-4977-95CF-2C0E3927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DD27B-B813-4A0D-A30B-A3A1C5C2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1A3D5-39A3-4FEF-8F61-C31C477C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551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95583-0D38-43B7-8129-A33DDCC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59D30-D946-4984-8F30-8F20FF33C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F0774-EF89-4D47-ADE1-C5FCC142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98769-B63A-459B-8D57-1F21DCAC0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ECD8C-6DCA-4448-9429-574022BB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359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7BEA2B-F10F-4383-9846-228A92CC1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CFF963-5BE7-4D7B-B6EA-A58DBF18A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9912D-6B4C-4749-813A-1D16932DB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94710-D432-4CC8-B63B-E9108A147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C3DA6-9082-41F3-9E63-D028ED614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963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88BD-05B3-40AB-A01B-3804D825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BEAC9-2A11-48DB-9F0E-ED6C7D7BB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1B7B6-2181-4424-BF52-B64B43A48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AF4D9-A87F-4113-A61D-B0D528E4B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CD79D-F4BF-4582-8D5D-8E92E1C53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422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0A77-92F9-44DB-9037-ADA92FD24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4FBC6-61D8-439C-A5AC-0C15276BA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361AE-0EF9-44AE-9A61-3140FBCC3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7B07F-A963-4691-925E-A66B8BEEB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06CB6-E523-45FC-A56B-034A4E1FD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699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6DA4-CEB8-4772-90FE-500941D38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25EDD-7947-4E75-ADA7-AC290DD1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0DECF-98D2-40F8-8E5E-FE7FA7A23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89ADE-0836-4570-A074-A46F330D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0C6C9-94E9-458E-9CC6-05E5ED29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CFEEF8-51C1-410D-BAD7-19F2EEFFA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738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5B7D1-CBE0-4A02-80F4-2DE0476CC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463FC-FD4E-4048-9FF0-081C2EC3C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CAC93-B66E-4816-9A54-ED9CD3921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2420B7-B09A-44F3-B308-078275494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72A55B-A075-4E35-9AE2-4FB0B5E0BB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344E7-3C13-4E2F-8DA3-4344295A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488880-B743-4B58-9C29-062F9855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A671EA-D04B-47BE-BC5A-90515599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854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B9DA-FDA2-462C-8B1C-D7022732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3FBBF-CA56-47C9-A428-0929663D6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EEAB8A-E551-4D17-9C94-F8DABCD0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1DF1D-17F1-4646-BE50-502B7CCE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853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4A9C3-1AFD-4531-9DF5-8966EDACB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7BCBB9-DBD5-4D5D-8D6A-9BBBC7B5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8C8AE-0A1B-4141-8E2B-8EA718326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41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05D84-B771-453F-93B8-D1587D0D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6C489-6CAE-42A5-8716-8B2FA6C98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9AD72-F933-4640-B042-200890571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F2DC7-FE63-4517-B304-FF06F0B19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D6EF9-0C0B-491D-8925-C8F63A54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FDDE4-53CD-46D0-A986-05407EECB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215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D834C-4704-4D84-BA49-73B913E5E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BFED42-3948-4783-BA6B-D600277B0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CF7CB-0D4D-4CA0-8012-8E5CE3A3A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E07D6-3633-4B3F-A61C-F5EF88756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6CCB-B474-40A6-BA1F-3C73A6447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3928B-9858-4EE5-A6C8-1A56F722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261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12A7AE-F8C1-447E-A472-FE5C481C1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607D4-0C1A-4E39-8567-9A72AE5DD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5BA8-D330-4715-8EFC-1C7F979B7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7B9D5-E038-4944-9B38-AAA288D6C1AB}" type="datetimeFigureOut">
              <a:rPr lang="en-IN" smtClean="0"/>
              <a:t>08-01-2023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C8292-1D60-41B2-B98F-11DA97308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1E2B2-AEB8-4A77-9C93-2A2C60A91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DD53E-2FEA-4D83-9D79-AA4FED647A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885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come-tax-return-online-1024x576.jpg">
            <a:extLst>
              <a:ext uri="{FF2B5EF4-FFF2-40B4-BE49-F238E27FC236}">
                <a16:creationId xmlns:a16="http://schemas.microsoft.com/office/drawing/2014/main" id="{4EED24FD-2013-4900-8A2A-6E8DCADA3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78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80D8F8"/>
            </a:gs>
            <a:gs pos="47000">
              <a:schemeClr val="bg1"/>
            </a:gs>
            <a:gs pos="41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2CB42A-D80D-4BAF-B9B2-FD28CAC9CF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" r="1184" b="2797"/>
          <a:stretch/>
        </p:blipFill>
        <p:spPr>
          <a:xfrm>
            <a:off x="0" y="-10273"/>
            <a:ext cx="12192000" cy="2636196"/>
          </a:xfrm>
          <a:prstGeom prst="rect">
            <a:avLst/>
          </a:prstGeom>
        </p:spPr>
      </p:pic>
      <p:pic>
        <p:nvPicPr>
          <p:cNvPr id="2050" name="Picture 2" descr="All you need to know about filing ITR 7 - Faceless Compliance">
            <a:extLst>
              <a:ext uri="{FF2B5EF4-FFF2-40B4-BE49-F238E27FC236}">
                <a16:creationId xmlns:a16="http://schemas.microsoft.com/office/drawing/2014/main" id="{F15A3F8D-C280-4E6D-8427-4B812A8CB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766" y="2636198"/>
            <a:ext cx="7198468" cy="4221802"/>
          </a:xfrm>
          <a:prstGeom prst="rect">
            <a:avLst/>
          </a:prstGeom>
          <a:gradFill>
            <a:gsLst>
              <a:gs pos="47000">
                <a:schemeClr val="bg1"/>
              </a:gs>
              <a:gs pos="0">
                <a:srgbClr val="00B0F0"/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389550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6111865ec38a9e4a7caf81142a2d4db.jpg">
            <a:extLst>
              <a:ext uri="{FF2B5EF4-FFF2-40B4-BE49-F238E27FC236}">
                <a16:creationId xmlns:a16="http://schemas.microsoft.com/office/drawing/2014/main" id="{B1DF96E5-33C5-4BE2-9699-EB1FF6B50E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153" t="8518" r="4625" b="7531"/>
          <a:stretch>
            <a:fillRect/>
          </a:stretch>
        </p:blipFill>
        <p:spPr>
          <a:xfrm>
            <a:off x="74645" y="82889"/>
            <a:ext cx="12036490" cy="66922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695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INCOME TAX RETURNS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752600" y="1066800"/>
          <a:ext cx="8763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63554994"/>
              </p:ext>
            </p:extLst>
          </p:nvPr>
        </p:nvGraphicFramePr>
        <p:xfrm>
          <a:off x="1981200" y="457200"/>
          <a:ext cx="84582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F64AD0-4408-4953-A2E1-C8F4D5EE06AF}"/>
              </a:ext>
            </a:extLst>
          </p:cNvPr>
          <p:cNvSpPr/>
          <p:nvPr/>
        </p:nvSpPr>
        <p:spPr>
          <a:xfrm>
            <a:off x="0" y="304800"/>
            <a:ext cx="12192000" cy="769441"/>
          </a:xfrm>
          <a:prstGeom prst="rect">
            <a:avLst/>
          </a:prstGeom>
          <a:solidFill>
            <a:schemeClr val="accent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SESSION ON FILING OF ITR 7</a:t>
            </a:r>
          </a:p>
        </p:txBody>
      </p:sp>
      <p:pic>
        <p:nvPicPr>
          <p:cNvPr id="1026" name="Picture 2" descr="ITR-7 Form Filing | Invest in india, virtual CFO, virtual general counsel,">
            <a:extLst>
              <a:ext uri="{FF2B5EF4-FFF2-40B4-BE49-F238E27FC236}">
                <a16:creationId xmlns:a16="http://schemas.microsoft.com/office/drawing/2014/main" id="{74805694-CF91-4969-9C86-CA052F8E9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1212981"/>
            <a:ext cx="11075437" cy="534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54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5358FE-D1DE-4383-B9E5-21DF67383DF7}"/>
              </a:ext>
            </a:extLst>
          </p:cNvPr>
          <p:cNvSpPr/>
          <p:nvPr/>
        </p:nvSpPr>
        <p:spPr>
          <a:xfrm>
            <a:off x="0" y="152400"/>
            <a:ext cx="1219200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WHO IS ELIGIBLE TO FILE ITR 3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4B46F9-5D2A-4F8E-95F9-C299A5A63501}"/>
              </a:ext>
            </a:extLst>
          </p:cNvPr>
          <p:cNvSpPr/>
          <p:nvPr/>
        </p:nvSpPr>
        <p:spPr>
          <a:xfrm>
            <a:off x="373224" y="923730"/>
            <a:ext cx="10907486" cy="15115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b="0" i="0" dirty="0">
                <a:solidFill>
                  <a:srgbClr val="1E314F"/>
                </a:solidFill>
                <a:effectLst/>
                <a:latin typeface="Garamond" panose="02020404030301010803" pitchFamily="18" charset="0"/>
              </a:rPr>
              <a:t> Return under </a:t>
            </a:r>
            <a:r>
              <a:rPr lang="en-US" sz="2000" b="1" i="0" dirty="0">
                <a:solidFill>
                  <a:srgbClr val="1E314F"/>
                </a:solidFill>
                <a:effectLst/>
                <a:latin typeface="Garamond" panose="02020404030301010803" pitchFamily="18" charset="0"/>
              </a:rPr>
              <a:t>section 139(4A) </a:t>
            </a:r>
            <a:r>
              <a:rPr lang="en-US" sz="2000" b="0" i="0" dirty="0">
                <a:solidFill>
                  <a:srgbClr val="1E314F"/>
                </a:solidFill>
                <a:effectLst/>
                <a:latin typeface="Garamond" panose="02020404030301010803" pitchFamily="18" charset="0"/>
              </a:rPr>
              <a:t>is required to be filed by every person in receipt of </a:t>
            </a:r>
            <a:r>
              <a:rPr lang="en-US" sz="2000" b="1" i="0" dirty="0">
                <a:solidFill>
                  <a:srgbClr val="0070C0"/>
                </a:solidFill>
                <a:effectLst/>
                <a:latin typeface="Garamond" panose="02020404030301010803" pitchFamily="18" charset="0"/>
              </a:rPr>
              <a:t>income derived from property held under trust or other legal obligation wholly for charitable or religious purposes </a:t>
            </a:r>
            <a:r>
              <a:rPr lang="en-US" sz="2000" b="0" i="0" dirty="0">
                <a:solidFill>
                  <a:srgbClr val="1E314F"/>
                </a:solidFill>
                <a:effectLst/>
                <a:latin typeface="Garamond" panose="02020404030301010803" pitchFamily="18" charset="0"/>
              </a:rPr>
              <a:t>or in part only for such purposes.</a:t>
            </a:r>
            <a:endParaRPr lang="en-IN" sz="2000" dirty="0">
              <a:latin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46018F-326E-4C4C-B8B7-A1BBF8D85A0F}"/>
              </a:ext>
            </a:extLst>
          </p:cNvPr>
          <p:cNvSpPr/>
          <p:nvPr/>
        </p:nvSpPr>
        <p:spPr>
          <a:xfrm>
            <a:off x="373224" y="2498733"/>
            <a:ext cx="10907486" cy="11476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 startAt="2"/>
            </a:pPr>
            <a:r>
              <a:rPr lang="en-IN" sz="2000" dirty="0">
                <a:solidFill>
                  <a:srgbClr val="1E314F"/>
                </a:solidFill>
                <a:latin typeface="Garamond" panose="02020404030301010803" pitchFamily="18" charset="0"/>
              </a:rPr>
              <a:t> 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Return under </a:t>
            </a:r>
            <a:r>
              <a:rPr lang="en-US" sz="2000" b="1" dirty="0">
                <a:solidFill>
                  <a:srgbClr val="1E314F"/>
                </a:solidFill>
                <a:latin typeface="Garamond" panose="02020404030301010803" pitchFamily="18" charset="0"/>
              </a:rPr>
              <a:t>section 139(4B) 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is required to be filed by a </a:t>
            </a:r>
            <a:r>
              <a:rPr lang="en-US" sz="2000" b="1" dirty="0">
                <a:solidFill>
                  <a:srgbClr val="0070C0"/>
                </a:solidFill>
                <a:latin typeface="Garamond" panose="02020404030301010803" pitchFamily="18" charset="0"/>
              </a:rPr>
              <a:t>political party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 if the total income without giving effect to the provisions of section 139A exceeds the maximum amount which is not chargeable to income-tax.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827B2A-88E1-46AF-B0A1-C370455BA4D6}"/>
              </a:ext>
            </a:extLst>
          </p:cNvPr>
          <p:cNvSpPr/>
          <p:nvPr/>
        </p:nvSpPr>
        <p:spPr>
          <a:xfrm>
            <a:off x="373224" y="3806891"/>
            <a:ext cx="10907486" cy="5225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3"/>
            </a:pPr>
            <a:r>
              <a:rPr lang="en-IN" dirty="0"/>
              <a:t> 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Return under </a:t>
            </a:r>
            <a:r>
              <a:rPr lang="en-US" sz="2000" b="1" dirty="0">
                <a:solidFill>
                  <a:srgbClr val="1E314F"/>
                </a:solidFill>
                <a:latin typeface="Garamond" panose="02020404030301010803" pitchFamily="18" charset="0"/>
              </a:rPr>
              <a:t>section 139(4C) 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is required to be filed by every:-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0E278171-CFE7-4A24-9082-F48F4E200ACB}"/>
              </a:ext>
            </a:extLst>
          </p:cNvPr>
          <p:cNvSpPr/>
          <p:nvPr/>
        </p:nvSpPr>
        <p:spPr>
          <a:xfrm>
            <a:off x="1004593" y="4803389"/>
            <a:ext cx="2127379" cy="690465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scientific research association </a:t>
            </a: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8FD91E18-9F3F-459D-9866-6DD5DC9E4468}"/>
              </a:ext>
            </a:extLst>
          </p:cNvPr>
          <p:cNvSpPr/>
          <p:nvPr/>
        </p:nvSpPr>
        <p:spPr>
          <a:xfrm>
            <a:off x="2419742" y="5825410"/>
            <a:ext cx="2127379" cy="789995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dk1"/>
                </a:solidFill>
              </a:rPr>
              <a:t>institution referred to in section 10(23B);</a:t>
            </a: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7E82EFC8-4B90-4670-8EBF-F20BA5A0BDC1}"/>
              </a:ext>
            </a:extLst>
          </p:cNvPr>
          <p:cNvSpPr/>
          <p:nvPr/>
        </p:nvSpPr>
        <p:spPr>
          <a:xfrm>
            <a:off x="5226697" y="5735217"/>
            <a:ext cx="4836367" cy="970383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fund or institution or university or other educational institution or any hospital or other medical institution.</a:t>
            </a: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19B8E678-0A15-46A6-A658-3B32F196A351}"/>
              </a:ext>
            </a:extLst>
          </p:cNvPr>
          <p:cNvSpPr/>
          <p:nvPr/>
        </p:nvSpPr>
        <p:spPr>
          <a:xfrm>
            <a:off x="4547121" y="4803388"/>
            <a:ext cx="2127379" cy="690465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dk1"/>
                </a:solidFill>
              </a:rPr>
              <a:t>news agency </a:t>
            </a: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CC679E47-406A-4476-B154-2777A586FAEC}"/>
              </a:ext>
            </a:extLst>
          </p:cNvPr>
          <p:cNvSpPr/>
          <p:nvPr/>
        </p:nvSpPr>
        <p:spPr>
          <a:xfrm>
            <a:off x="7831497" y="4777269"/>
            <a:ext cx="3355910" cy="690465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association or institution referred to in section 10(23A);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3923971-F70B-46B4-809C-9F06F5D9B443}"/>
              </a:ext>
            </a:extLst>
          </p:cNvPr>
          <p:cNvCxnSpPr/>
          <p:nvPr/>
        </p:nvCxnSpPr>
        <p:spPr>
          <a:xfrm flipH="1">
            <a:off x="2677886" y="4432041"/>
            <a:ext cx="1250302" cy="345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6335AB3-8057-4B44-AB61-CA52DAF7371F}"/>
              </a:ext>
            </a:extLst>
          </p:cNvPr>
          <p:cNvCxnSpPr/>
          <p:nvPr/>
        </p:nvCxnSpPr>
        <p:spPr>
          <a:xfrm>
            <a:off x="4917233" y="4432041"/>
            <a:ext cx="233265" cy="345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6121B6D-0B4F-4738-AA22-9637FF37626B}"/>
              </a:ext>
            </a:extLst>
          </p:cNvPr>
          <p:cNvCxnSpPr/>
          <p:nvPr/>
        </p:nvCxnSpPr>
        <p:spPr>
          <a:xfrm>
            <a:off x="8263814" y="4432041"/>
            <a:ext cx="730896" cy="270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43EC87-41BE-4DA1-8C4D-80A3F59F2B88}"/>
              </a:ext>
            </a:extLst>
          </p:cNvPr>
          <p:cNvCxnSpPr/>
          <p:nvPr/>
        </p:nvCxnSpPr>
        <p:spPr>
          <a:xfrm flipH="1">
            <a:off x="3928188" y="4418043"/>
            <a:ext cx="233265" cy="1317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98D4F7-2007-4C92-B09D-685B5D61C096}"/>
              </a:ext>
            </a:extLst>
          </p:cNvPr>
          <p:cNvCxnSpPr/>
          <p:nvPr/>
        </p:nvCxnSpPr>
        <p:spPr>
          <a:xfrm>
            <a:off x="7035281" y="4432041"/>
            <a:ext cx="318795" cy="1303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97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9F7E6D-77CA-4622-9576-9BDBEC73E2D1}"/>
              </a:ext>
            </a:extLst>
          </p:cNvPr>
          <p:cNvSpPr/>
          <p:nvPr/>
        </p:nvSpPr>
        <p:spPr>
          <a:xfrm>
            <a:off x="345231" y="681136"/>
            <a:ext cx="10907486" cy="13809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+mj-lt"/>
              <a:buAutoNum type="arabicPeriod" startAt="4"/>
            </a:pP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 Return under </a:t>
            </a:r>
            <a:r>
              <a:rPr lang="en-US" sz="2000" b="1" dirty="0">
                <a:solidFill>
                  <a:srgbClr val="1E314F"/>
                </a:solidFill>
                <a:latin typeface="Garamond" panose="02020404030301010803" pitchFamily="18" charset="0"/>
              </a:rPr>
              <a:t>section 139(4D) 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is required to be filed by </a:t>
            </a:r>
            <a:r>
              <a:rPr lang="en-US" sz="2000" b="1" dirty="0">
                <a:solidFill>
                  <a:srgbClr val="0070C0"/>
                </a:solidFill>
                <a:latin typeface="Garamond" panose="02020404030301010803" pitchFamily="18" charset="0"/>
              </a:rPr>
              <a:t>every university, college or other institution</a:t>
            </a:r>
            <a:r>
              <a:rPr lang="en-US" sz="2000" dirty="0">
                <a:solidFill>
                  <a:srgbClr val="1E314F"/>
                </a:solidFill>
                <a:latin typeface="Garamond" panose="02020404030301010803" pitchFamily="18" charset="0"/>
              </a:rPr>
              <a:t>, which is not required to furnish return of income or loss under any other provision of this section.</a:t>
            </a:r>
          </a:p>
        </p:txBody>
      </p:sp>
    </p:spTree>
    <p:extLst>
      <p:ext uri="{BB962C8B-B14F-4D97-AF65-F5344CB8AC3E}">
        <p14:creationId xmlns:p14="http://schemas.microsoft.com/office/powerpoint/2010/main" val="627789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chemeClr val="bg1"/>
            </a:gs>
            <a:gs pos="0">
              <a:srgbClr val="F8528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C91F43-6C66-498B-B7A2-DA02B0F811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452"/>
          <a:stretch/>
        </p:blipFill>
        <p:spPr>
          <a:xfrm>
            <a:off x="0" y="252919"/>
            <a:ext cx="12192000" cy="1079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68E102-86ED-4207-BBC8-7580A5E5CD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" r="1174"/>
          <a:stretch/>
        </p:blipFill>
        <p:spPr>
          <a:xfrm>
            <a:off x="0" y="1680058"/>
            <a:ext cx="12192000" cy="517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998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2224BE-B0C1-4F95-96BD-2CEF1CBDF4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r="1136"/>
          <a:stretch/>
        </p:blipFill>
        <p:spPr>
          <a:xfrm>
            <a:off x="0" y="0"/>
            <a:ext cx="12191999" cy="697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9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489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SUBI BHASKARAN</dc:creator>
  <cp:lastModifiedBy>919633533228</cp:lastModifiedBy>
  <cp:revision>18</cp:revision>
  <dcterms:created xsi:type="dcterms:W3CDTF">2020-12-24T06:59:56Z</dcterms:created>
  <dcterms:modified xsi:type="dcterms:W3CDTF">2023-01-08T14:46:22Z</dcterms:modified>
</cp:coreProperties>
</file>