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7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3D00-9FF5-47B5-B5CC-A266C7CB3217}" type="datetimeFigureOut">
              <a:rPr lang="en-US" smtClean="0"/>
              <a:pPr/>
              <a:t>12/11/2022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300A-6081-4A24-AA7E-DD1D6EDE8C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3D00-9FF5-47B5-B5CC-A266C7CB3217}" type="datetimeFigureOut">
              <a:rPr lang="en-US" smtClean="0"/>
              <a:pPr/>
              <a:t>12/11/2022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300A-6081-4A24-AA7E-DD1D6EDE8C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3D00-9FF5-47B5-B5CC-A266C7CB3217}" type="datetimeFigureOut">
              <a:rPr lang="en-US" smtClean="0"/>
              <a:pPr/>
              <a:t>12/11/2022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300A-6081-4A24-AA7E-DD1D6EDE8C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3D00-9FF5-47B5-B5CC-A266C7CB3217}" type="datetimeFigureOut">
              <a:rPr lang="en-US" smtClean="0"/>
              <a:pPr/>
              <a:t>12/11/2022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300A-6081-4A24-AA7E-DD1D6EDE8C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3D00-9FF5-47B5-B5CC-A266C7CB3217}" type="datetimeFigureOut">
              <a:rPr lang="en-US" smtClean="0"/>
              <a:pPr/>
              <a:t>12/11/2022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300A-6081-4A24-AA7E-DD1D6EDE8C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3D00-9FF5-47B5-B5CC-A266C7CB3217}" type="datetimeFigureOut">
              <a:rPr lang="en-US" smtClean="0"/>
              <a:pPr/>
              <a:t>12/11/2022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300A-6081-4A24-AA7E-DD1D6EDE8C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3D00-9FF5-47B5-B5CC-A266C7CB3217}" type="datetimeFigureOut">
              <a:rPr lang="en-US" smtClean="0"/>
              <a:pPr/>
              <a:t>12/11/2022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300A-6081-4A24-AA7E-DD1D6EDE8C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3D00-9FF5-47B5-B5CC-A266C7CB3217}" type="datetimeFigureOut">
              <a:rPr lang="en-US" smtClean="0"/>
              <a:pPr/>
              <a:t>12/11/2022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300A-6081-4A24-AA7E-DD1D6EDE8C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3D00-9FF5-47B5-B5CC-A266C7CB3217}" type="datetimeFigureOut">
              <a:rPr lang="en-US" smtClean="0"/>
              <a:pPr/>
              <a:t>12/11/2022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300A-6081-4A24-AA7E-DD1D6EDE8C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3D00-9FF5-47B5-B5CC-A266C7CB3217}" type="datetimeFigureOut">
              <a:rPr lang="en-US" smtClean="0"/>
              <a:pPr/>
              <a:t>12/11/2022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300A-6081-4A24-AA7E-DD1D6EDE8C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3D00-9FF5-47B5-B5CC-A266C7CB3217}" type="datetimeFigureOut">
              <a:rPr lang="en-US" smtClean="0"/>
              <a:pPr/>
              <a:t>12/11/2022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300A-6081-4A24-AA7E-DD1D6EDE8C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83D00-9FF5-47B5-B5CC-A266C7CB3217}" type="datetimeFigureOut">
              <a:rPr lang="en-US" smtClean="0"/>
              <a:pPr/>
              <a:t>12/11/2022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0300A-6081-4A24-AA7E-DD1D6EDE8C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0800000" flipV="1">
            <a:off x="533400" y="1066800"/>
            <a:ext cx="7696200" cy="2438400"/>
          </a:xfrm>
        </p:spPr>
        <p:txBody>
          <a:bodyPr>
            <a:normAutofit/>
          </a:bodyPr>
          <a:lstStyle/>
          <a:p>
            <a:r>
              <a:rPr lang="en-US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/>
            </a:r>
            <a:br>
              <a:rPr lang="en-US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24200"/>
            <a:ext cx="7239000" cy="2667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ASSESSMENT YEAR 2022-23 AND ONWARDS RELEVANT TO THE FINANCIAL YEAR ENDED 31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ST</a:t>
            </a:r>
            <a:r>
              <a:rPr lang="en-US" sz="3600" b="1" dirty="0" smtClean="0">
                <a:solidFill>
                  <a:srgbClr val="FF0000"/>
                </a:solidFill>
              </a:rPr>
              <a:t> MARCH 2022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62259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1600200"/>
            <a:ext cx="7620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FILING OF INCOME TAX RETURN ITR-5</a:t>
            </a:r>
            <a:endParaRPr lang="en-US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247015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Company is being wound up </a:t>
            </a:r>
            <a:r>
              <a:rPr lang="en-US" sz="2400" dirty="0" smtClean="0"/>
              <a:t>(whether by the court order or otherwise) or where any person has been appointed as receiver of assets of the company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273050"/>
            <a:ext cx="4267200" cy="5853113"/>
          </a:xfrm>
        </p:spPr>
        <p:txBody>
          <a:bodyPr/>
          <a:lstStyle/>
          <a:p>
            <a:r>
              <a:rPr lang="en-US" sz="2400" b="1" dirty="0" smtClean="0"/>
              <a:t>Liquidator</a:t>
            </a:r>
            <a:r>
              <a:rPr lang="en-US" sz="2400" dirty="0" smtClean="0"/>
              <a:t> of the company or the person who has been appointed the receiver of assets of the company (Section 178(1))</a:t>
            </a:r>
          </a:p>
          <a:p>
            <a:endParaRPr lang="en-US" dirty="0" smtClean="0"/>
          </a:p>
          <a:p>
            <a:r>
              <a:rPr lang="en-US" sz="2400" b="1" dirty="0" smtClean="0"/>
              <a:t>Principal officer</a:t>
            </a:r>
          </a:p>
          <a:p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/>
              <a:t>Insolvency Professional </a:t>
            </a:r>
            <a:r>
              <a:rPr lang="en-US" sz="2400" dirty="0" smtClean="0"/>
              <a:t>appointed by such Adjudicating Authority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19400"/>
            <a:ext cx="3810000" cy="3657600"/>
          </a:xfrm>
        </p:spPr>
        <p:txBody>
          <a:bodyPr>
            <a:normAutofit fontScale="85000" lnSpcReduction="10000"/>
          </a:bodyPr>
          <a:lstStyle/>
          <a:p>
            <a:r>
              <a:rPr lang="en-US" sz="2600" b="1" dirty="0" smtClean="0">
                <a:solidFill>
                  <a:srgbClr val="FF0000"/>
                </a:solidFill>
              </a:rPr>
              <a:t>Company whose management is taken over by Central/State Government under any law</a:t>
            </a:r>
          </a:p>
          <a:p>
            <a:endParaRPr lang="en-US" sz="2400" dirty="0" smtClean="0"/>
          </a:p>
          <a:p>
            <a:r>
              <a:rPr lang="en-US" sz="2600" b="1" dirty="0" smtClean="0">
                <a:solidFill>
                  <a:srgbClr val="FF0000"/>
                </a:solidFill>
              </a:rPr>
              <a:t>Company whose application for corporate insolvency resolution process has been admitted </a:t>
            </a:r>
            <a:r>
              <a:rPr lang="en-US" sz="2600" b="1" dirty="0" smtClean="0"/>
              <a:t>by the Adjudicating Authority under Insolvency and Bankruptcy Code, 2016</a:t>
            </a:r>
            <a:endParaRPr lang="en-US" sz="2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1828799" cy="4889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Firm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273050"/>
            <a:ext cx="6477000" cy="635635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Managing partner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Any partner</a:t>
            </a:r>
            <a:r>
              <a:rPr lang="en-US" sz="2400" dirty="0" smtClean="0"/>
              <a:t> </a:t>
            </a:r>
            <a:r>
              <a:rPr lang="en-US" sz="2400" b="1" dirty="0" smtClean="0"/>
              <a:t>not being a minor </a:t>
            </a:r>
            <a:r>
              <a:rPr lang="en-US" sz="2400" dirty="0" smtClean="0"/>
              <a:t>(if the managing partner is unable to verify and sign the return for any unavoidable reason or if there is no managing partner)</a:t>
            </a:r>
          </a:p>
          <a:p>
            <a:endParaRPr lang="en-US" sz="2400" dirty="0" smtClean="0"/>
          </a:p>
          <a:p>
            <a:r>
              <a:rPr lang="en-US" sz="2400" b="1" dirty="0" smtClean="0"/>
              <a:t>Designated partner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Any partner</a:t>
            </a:r>
            <a:r>
              <a:rPr lang="en-US" sz="2400" dirty="0" smtClean="0"/>
              <a:t> if such designated partner is unable to sign and verify the return for any unavoidable reason or if there is no designated partner</a:t>
            </a:r>
          </a:p>
          <a:p>
            <a:endParaRPr lang="en-US" sz="2400" dirty="0" smtClean="0"/>
          </a:p>
          <a:p>
            <a:r>
              <a:rPr lang="en-US" sz="2400" b="1" dirty="0" smtClean="0"/>
              <a:t>Principal Officer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Chief Executive Officer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762000"/>
            <a:ext cx="1752599" cy="58674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400" b="1" dirty="0" smtClean="0"/>
          </a:p>
          <a:p>
            <a:r>
              <a:rPr lang="en-US" sz="2400" b="1" dirty="0" smtClean="0"/>
              <a:t>LLP (Limited Liability Partnership)</a:t>
            </a:r>
          </a:p>
          <a:p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/>
              <a:t>Local Authority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Political party</a:t>
            </a:r>
          </a:p>
          <a:p>
            <a:endParaRPr lang="en-US" sz="2400" b="1" dirty="0" smtClean="0"/>
          </a:p>
          <a:p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362199" cy="41275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Any association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87950" cy="5853113"/>
          </a:xfrm>
        </p:spPr>
        <p:txBody>
          <a:bodyPr>
            <a:normAutofit fontScale="92500"/>
          </a:bodyPr>
          <a:lstStyle/>
          <a:p>
            <a:r>
              <a:rPr lang="en-US" sz="2400" b="1" dirty="0" smtClean="0"/>
              <a:t>Any member</a:t>
            </a:r>
            <a:r>
              <a:rPr lang="en-US" sz="2400" dirty="0" smtClean="0"/>
              <a:t> of the association or the principal officer</a:t>
            </a:r>
          </a:p>
          <a:p>
            <a:endParaRPr lang="en-US" sz="2400" dirty="0" smtClean="0"/>
          </a:p>
          <a:p>
            <a:r>
              <a:rPr lang="en-US" sz="2400" dirty="0" smtClean="0"/>
              <a:t>Any </a:t>
            </a:r>
            <a:r>
              <a:rPr lang="en-US" sz="2400" b="1" dirty="0" smtClean="0"/>
              <a:t>person competent to act on his behalf</a:t>
            </a:r>
          </a:p>
          <a:p>
            <a:endParaRPr lang="en-US" sz="2400" b="1" dirty="0" smtClean="0"/>
          </a:p>
          <a:p>
            <a:pPr algn="just"/>
            <a:r>
              <a:rPr lang="en-US" sz="2400" b="1" dirty="0" smtClean="0"/>
              <a:t>Since the Return of Income is one of the conclusive evidence compiling the entire date event/occasion of the assessee from Income from Salary ,Income from House Property, Profits &amp; Gains from Business or Professions, Capital Gain and Income from Other sources etc it applies primarily </a:t>
            </a:r>
            <a:r>
              <a:rPr lang="en-US" sz="2400" b="1" dirty="0" smtClean="0">
                <a:solidFill>
                  <a:srgbClr val="FF0000"/>
                </a:solidFill>
              </a:rPr>
              <a:t>Section 2 to Section 140  read with section 234 and 271</a:t>
            </a:r>
            <a:r>
              <a:rPr lang="en-US" sz="2400" b="1" dirty="0" smtClean="0"/>
              <a:t> of the Act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685800"/>
            <a:ext cx="2514599" cy="54403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Person other than as  noted above</a:t>
            </a:r>
          </a:p>
          <a:p>
            <a:endParaRPr lang="en-US" sz="2400" b="1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Sections Applicable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3050"/>
            <a:ext cx="8229600" cy="5853113"/>
          </a:xfrm>
        </p:spPr>
        <p:txBody>
          <a:bodyPr>
            <a:normAutofit fontScale="92500" lnSpcReduction="20000"/>
          </a:bodyPr>
          <a:lstStyle/>
          <a:p>
            <a:r>
              <a:rPr lang="en-IN" dirty="0"/>
              <a:t>234A  Interest for delay filing of Return related with Self assessment Tax</a:t>
            </a:r>
          </a:p>
          <a:p>
            <a:r>
              <a:rPr lang="en-IN" dirty="0"/>
              <a:t>234F  Fees for default of Furnishing of Return beyond due date</a:t>
            </a:r>
          </a:p>
          <a:p>
            <a:r>
              <a:rPr lang="en-IN" dirty="0"/>
              <a:t>234H Fees for default of Furnishing of Aadhaar Card number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b="1" u="sng" dirty="0"/>
              <a:t>Sections covered subject matter of the Return</a:t>
            </a:r>
          </a:p>
          <a:p>
            <a:r>
              <a:rPr lang="en-IN" dirty="0"/>
              <a:t>Primary Sections             28 to 44,</a:t>
            </a:r>
          </a:p>
          <a:p>
            <a:r>
              <a:rPr lang="en-IN" dirty="0"/>
              <a:t>Secondary Sections  </a:t>
            </a:r>
            <a:r>
              <a:rPr lang="en-IN" dirty="0" smtClean="0"/>
              <a:t>Wide </a:t>
            </a:r>
            <a:r>
              <a:rPr lang="en-IN" dirty="0"/>
              <a:t>ranges under the Income Tax Act inclusive of </a:t>
            </a:r>
            <a:r>
              <a:rPr lang="en-IN" dirty="0" smtClean="0"/>
              <a:t>exemptions </a:t>
            </a:r>
            <a:r>
              <a:rPr lang="en-IN" dirty="0"/>
              <a:t>U/s 10, Deductions </a:t>
            </a:r>
            <a:r>
              <a:rPr lang="en-IN"/>
              <a:t>U/s </a:t>
            </a:r>
            <a:r>
              <a:rPr lang="en-IN" smtClean="0"/>
              <a:t>80 and </a:t>
            </a:r>
            <a:r>
              <a:rPr lang="en-IN" dirty="0"/>
              <a:t>Set Off and Carry Forward </a:t>
            </a:r>
            <a:r>
              <a:rPr lang="en-IN"/>
              <a:t>of </a:t>
            </a:r>
            <a:r>
              <a:rPr lang="en-IN" smtClean="0"/>
              <a:t>Income </a:t>
            </a:r>
            <a:r>
              <a:rPr lang="en-IN" dirty="0"/>
              <a:t>U/s 70 - 80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598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DUE DATE OF FILING RETURN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5943600" cy="5486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Individual HUF or Firm whose Accounts are not required to audited U/s 44AB of the Act or any  other law</a:t>
            </a:r>
          </a:p>
          <a:p>
            <a:endParaRPr lang="en-US" dirty="0" smtClean="0"/>
          </a:p>
          <a:p>
            <a:r>
              <a:rPr lang="en-US" dirty="0" smtClean="0"/>
              <a:t>Individual HUF or Firm whose Accounts are not required to audited U/s 44AB of the Act or any  other law</a:t>
            </a:r>
          </a:p>
          <a:p>
            <a:endParaRPr lang="en-US" dirty="0" smtClean="0"/>
          </a:p>
          <a:p>
            <a:r>
              <a:rPr lang="en-US" dirty="0" smtClean="0"/>
              <a:t>Company</a:t>
            </a:r>
          </a:p>
          <a:p>
            <a:endParaRPr lang="en-US" dirty="0" smtClean="0"/>
          </a:p>
          <a:p>
            <a:r>
              <a:rPr lang="en-US" dirty="0" smtClean="0"/>
              <a:t>Limited Liability Partnership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05600" y="990600"/>
            <a:ext cx="2209800" cy="54864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31</a:t>
            </a:r>
            <a:r>
              <a:rPr lang="en-US" b="1" baseline="30000" dirty="0" smtClean="0">
                <a:solidFill>
                  <a:srgbClr val="FF0000"/>
                </a:solidFill>
              </a:rPr>
              <a:t>st</a:t>
            </a:r>
            <a:r>
              <a:rPr lang="en-US" b="1" dirty="0" smtClean="0">
                <a:solidFill>
                  <a:srgbClr val="FF0000"/>
                </a:solidFill>
              </a:rPr>
              <a:t> July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30 th September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30 th September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30 th September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6400800" cy="86995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TRUST</a:t>
            </a:r>
            <a:r>
              <a:rPr lang="en-US" sz="2400" dirty="0" smtClean="0"/>
              <a:t> whose Accounts are required to be audited U/s 44AB of the Act or any  other law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0" y="273050"/>
            <a:ext cx="2057400" cy="635635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30 th September</a:t>
            </a:r>
          </a:p>
          <a:p>
            <a:endParaRPr lang="en-US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30 th September</a:t>
            </a: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30 th September</a:t>
            </a: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31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st</a:t>
            </a:r>
            <a:r>
              <a:rPr lang="en-US" sz="2400" b="1" dirty="0" smtClean="0">
                <a:solidFill>
                  <a:srgbClr val="FF0000"/>
                </a:solidFill>
              </a:rPr>
              <a:t>  July</a:t>
            </a:r>
          </a:p>
          <a:p>
            <a:endParaRPr lang="en-US" dirty="0" smtClean="0"/>
          </a:p>
          <a:p>
            <a:r>
              <a:rPr lang="en-US" sz="2600" b="1" dirty="0" smtClean="0">
                <a:solidFill>
                  <a:srgbClr val="FF0000"/>
                </a:solidFill>
              </a:rPr>
              <a:t>30 th November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24000"/>
            <a:ext cx="6477000" cy="51054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AOP/BOI</a:t>
            </a:r>
            <a:r>
              <a:rPr lang="en-US" sz="2400" b="1" dirty="0" smtClean="0"/>
              <a:t> whose Accounts are required to be audited U/s 44AB of the Act or any  other law</a:t>
            </a:r>
          </a:p>
          <a:p>
            <a:endParaRPr lang="en-US" sz="2400" b="1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POLITICAL PARTIES </a:t>
            </a:r>
            <a:r>
              <a:rPr lang="en-US" sz="2400" b="1" dirty="0" smtClean="0"/>
              <a:t>as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/>
              <a:t>no scope to </a:t>
            </a:r>
            <a:r>
              <a:rPr lang="en-US" sz="2400" b="1" dirty="0" err="1" smtClean="0"/>
              <a:t>unaudit</a:t>
            </a:r>
            <a:r>
              <a:rPr lang="en-US" sz="2400" b="1" dirty="0" smtClean="0"/>
              <a:t> the Accounts U/s 44AB of the Act or any  other law</a:t>
            </a:r>
          </a:p>
          <a:p>
            <a:endParaRPr lang="en-US" sz="2400" b="1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TRUST,AOP/BOI </a:t>
            </a:r>
            <a:r>
              <a:rPr lang="en-US" sz="2400" b="1" dirty="0" smtClean="0"/>
              <a:t>whose Accounts are not required to  be audited U/s 44AB of the Act or any  other law</a:t>
            </a:r>
          </a:p>
          <a:p>
            <a:endParaRPr lang="en-US" sz="2400" b="1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INDIVIDUAL,HUF,FIRM,LLP.COMPANY,TRUST,AOP/BOI </a:t>
            </a:r>
            <a:r>
              <a:rPr lang="en-US" sz="2400" b="1" dirty="0" smtClean="0"/>
              <a:t>covered U/s 92E of the Act  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2400" dirty="0" smtClean="0"/>
              <a:t>However such date may be changed by amendment time to time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838200"/>
            <a:ext cx="6705600" cy="609599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CIRCUMSTANCES TO FILE RETURN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6401"/>
            <a:ext cx="7772400" cy="609599"/>
          </a:xfrm>
        </p:spPr>
        <p:txBody>
          <a:bodyPr>
            <a:normAutofit fontScale="92500"/>
          </a:bodyPr>
          <a:lstStyle/>
          <a:p>
            <a:pPr algn="ctr"/>
            <a:r>
              <a:rPr lang="en-US" dirty="0" smtClean="0"/>
              <a:t>DETAILS UNDER SEPARATE FILE THROUGH PRACTICAL SESSION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458200" y="1676399"/>
            <a:ext cx="228600" cy="4984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534400" y="2174875"/>
            <a:ext cx="152400" cy="3951288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2438400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WHAT IS RETURN</a:t>
            </a:r>
            <a:r>
              <a:rPr lang="en-US" sz="2400" b="1" dirty="0" smtClean="0"/>
              <a:t>:</a:t>
            </a:r>
            <a:r>
              <a:rPr lang="en-US" sz="2400" dirty="0" smtClean="0"/>
              <a:t> </a:t>
            </a:r>
            <a:r>
              <a:rPr lang="en-US" sz="2400" b="1" dirty="0" smtClean="0"/>
              <a:t>Return is the basic primary communication of an Assessee/Person to be filled before the Income Tax department under annual mode within a specific mandate in respect of Receipt, Payment, Income ,Investment and Expenses which are earned or incurred during the whole year both in India and also in abroad.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305800" cy="3886200"/>
          </a:xfrm>
        </p:spPr>
        <p:txBody>
          <a:bodyPr>
            <a:normAutofit fontScale="92500"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WHO IS REQUIRED TO FILE RETURN </a:t>
            </a:r>
            <a:r>
              <a:rPr lang="en-US" sz="2400" b="1" dirty="0" smtClean="0"/>
              <a:t>:</a:t>
            </a:r>
          </a:p>
          <a:p>
            <a:r>
              <a:rPr lang="en-US" sz="2400" b="1" dirty="0" smtClean="0"/>
              <a:t>U/s 139(1) of the Income Tax Act,1961 every person covered U/s 2(31) of the Act except individual, HUF ,AOP/BOI under certain parameters, TRUST (except U/s 139(4A)/4B/4C/4D/4E &amp;4F) are compulsorily required to file return of Income U/s 139(1) of the Act within a specific date as time to time fixed by the department. </a:t>
            </a:r>
          </a:p>
          <a:p>
            <a:endParaRPr lang="en-US" sz="2400" dirty="0"/>
          </a:p>
          <a:p>
            <a:r>
              <a:rPr lang="en-US" sz="2400" b="1" dirty="0" smtClean="0">
                <a:solidFill>
                  <a:srgbClr val="FF0000"/>
                </a:solidFill>
              </a:rPr>
              <a:t>WHO IS CALLED PERSON UNDER THE INCOME TAX ACT </a:t>
            </a:r>
            <a:r>
              <a:rPr lang="en-US" sz="2400" b="1" dirty="0" smtClean="0"/>
              <a:t>: As per section 2(31) of the Act the term Person includes the following.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4800600" cy="4873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PERSON U/s 2(31)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b="1" dirty="0" err="1" smtClean="0"/>
              <a:t>i</a:t>
            </a:r>
            <a:r>
              <a:rPr lang="en-US" b="1" dirty="0" smtClean="0"/>
              <a:t>) Individual</a:t>
            </a:r>
          </a:p>
          <a:p>
            <a:r>
              <a:rPr lang="en-US" b="1" dirty="0" smtClean="0"/>
              <a:t>ii) HUF</a:t>
            </a:r>
          </a:p>
          <a:p>
            <a:r>
              <a:rPr lang="en-US" b="1" dirty="0" smtClean="0"/>
              <a:t>iii) Company</a:t>
            </a:r>
          </a:p>
          <a:p>
            <a:r>
              <a:rPr lang="en-US" b="1" dirty="0" smtClean="0"/>
              <a:t>iv) Firm </a:t>
            </a:r>
          </a:p>
          <a:p>
            <a:r>
              <a:rPr lang="en-US" b="1" dirty="0" smtClean="0"/>
              <a:t>v) Association of Person, Body of Individual whether incorporated or not       </a:t>
            </a:r>
          </a:p>
          <a:p>
            <a:r>
              <a:rPr lang="en-US" b="1" dirty="0" smtClean="0"/>
              <a:t>vi) Local Authority</a:t>
            </a:r>
          </a:p>
          <a:p>
            <a:r>
              <a:rPr lang="en-US" b="1" dirty="0" smtClean="0"/>
              <a:t>vii) Artificial Juridical Person not covered within the preceding sub clauses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SECTIONS FOR FILING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/>
              <a:t>139(1)  Compulsory Filing of Return</a:t>
            </a:r>
          </a:p>
          <a:p>
            <a:r>
              <a:rPr lang="en-IN" dirty="0"/>
              <a:t>139(3)  Return of Loss</a:t>
            </a:r>
          </a:p>
          <a:p>
            <a:r>
              <a:rPr lang="en-IN" dirty="0"/>
              <a:t>139(4)  Belated return</a:t>
            </a:r>
          </a:p>
          <a:p>
            <a:r>
              <a:rPr lang="en-IN" dirty="0"/>
              <a:t>139(5)  Revised return</a:t>
            </a:r>
          </a:p>
          <a:p>
            <a:r>
              <a:rPr lang="en-IN" dirty="0"/>
              <a:t>139(9)  Defective Return</a:t>
            </a:r>
          </a:p>
          <a:p>
            <a:r>
              <a:rPr lang="en-IN" dirty="0"/>
              <a:t>139A    Permanent Account Number</a:t>
            </a:r>
          </a:p>
          <a:p>
            <a:r>
              <a:rPr lang="en-IN" dirty="0"/>
              <a:t>139AA Quoting of Aadhaar </a:t>
            </a:r>
            <a:r>
              <a:rPr lang="en-IN" dirty="0" smtClean="0"/>
              <a:t>Card of the person Filling</a:t>
            </a:r>
            <a:endParaRPr lang="en-IN" dirty="0"/>
          </a:p>
          <a:p>
            <a:r>
              <a:rPr lang="en-IN" dirty="0"/>
              <a:t>139B    Submission of Return through Tax Return Preparers</a:t>
            </a:r>
          </a:p>
          <a:p>
            <a:r>
              <a:rPr lang="en-IN" dirty="0"/>
              <a:t>140      Verification of Return</a:t>
            </a:r>
          </a:p>
          <a:p>
            <a:r>
              <a:rPr lang="en-IN" dirty="0"/>
              <a:t>140A    Self Assessment Tax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270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7162800" cy="6096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FORMS OF RETURN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1219200" cy="52117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ITR -1 :</a:t>
            </a: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ITR – 2 :</a:t>
            </a: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ITR – 3 </a:t>
            </a:r>
            <a:r>
              <a:rPr lang="en-US" sz="2400" b="1" dirty="0" smtClean="0"/>
              <a:t>: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0" y="838200"/>
            <a:ext cx="7162800" cy="5867400"/>
          </a:xfrm>
        </p:spPr>
        <p:txBody>
          <a:bodyPr>
            <a:normAutofit fontScale="77500" lnSpcReduction="20000"/>
          </a:bodyPr>
          <a:lstStyle/>
          <a:p>
            <a:r>
              <a:rPr lang="en-US" sz="2400" b="1" dirty="0" smtClean="0"/>
              <a:t>Known as SAHAJ is applicable to an individual having salary or pension income or income from </a:t>
            </a:r>
            <a:r>
              <a:rPr lang="en-US" sz="2400" b="1" dirty="0" smtClean="0">
                <a:solidFill>
                  <a:srgbClr val="FF0000"/>
                </a:solidFill>
              </a:rPr>
              <a:t>one house property </a:t>
            </a:r>
            <a:r>
              <a:rPr lang="en-US" sz="2400" b="1" dirty="0" smtClean="0"/>
              <a:t>(not a case of brought forward loss) or income from other sources (not being lottery winnings and income from race horses, income taxable under U/s 115BBDA or income referred in U/s115BBDB or income referred in u/S 115BBE. And Agricultural income </a:t>
            </a:r>
            <a:r>
              <a:rPr lang="en-US" sz="2400" b="1" dirty="0" err="1" smtClean="0"/>
              <a:t>upto</a:t>
            </a:r>
            <a:r>
              <a:rPr lang="en-US" sz="2400" b="1" dirty="0" smtClean="0"/>
              <a:t> Rs.5K. 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The Total income must be within 50 lac and </a:t>
            </a:r>
          </a:p>
          <a:p>
            <a:r>
              <a:rPr lang="en-US" sz="2400" b="1" dirty="0" smtClean="0"/>
              <a:t>not  being a director of a company and </a:t>
            </a:r>
          </a:p>
          <a:p>
            <a:r>
              <a:rPr lang="en-US" sz="2400" b="1" dirty="0" smtClean="0"/>
              <a:t>not holding unlisted  equity shares and </a:t>
            </a:r>
          </a:p>
          <a:p>
            <a:r>
              <a:rPr lang="en-US" sz="2400" b="1" dirty="0" smtClean="0"/>
              <a:t>not </a:t>
            </a:r>
            <a:r>
              <a:rPr lang="en-US" sz="2400" b="1" dirty="0" err="1" smtClean="0"/>
              <a:t>asssessable</a:t>
            </a:r>
            <a:r>
              <a:rPr lang="en-US" sz="2400" b="1" dirty="0" smtClean="0"/>
              <a:t> of other person’s income where tax is not withheld and</a:t>
            </a:r>
          </a:p>
          <a:p>
            <a:r>
              <a:rPr lang="en-US" sz="2400" b="1" dirty="0" smtClean="0"/>
              <a:t> not claiming any deduction under the head of Income from Other Sources except family pension.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It’s applicable to an individual or an Hindu Undivided Family not having income chargeable to income-tax under the head “Profits or gains of business or profession”</a:t>
            </a:r>
          </a:p>
          <a:p>
            <a:r>
              <a:rPr lang="en-US" sz="2400" dirty="0" smtClean="0"/>
              <a:t> </a:t>
            </a:r>
            <a:r>
              <a:rPr lang="en-US" sz="2400" b="1" dirty="0" smtClean="0"/>
              <a:t>It is applicable to an individual or a Hindu Undivided Family who has any income chargeable to tax under the head business or profession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1219199" cy="6413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ITR – 4 :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73050"/>
            <a:ext cx="7239000" cy="605155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Known as SUGAM is applicable to individuals or Hindu Undivided Family or partnership firm (Not a Limited Liability Partnership Firm) who have opted for the presumptive taxation scheme of U/s 44AD/44ADA/44AE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Firm, LLP, AOP, BOI, artificial juridical person referred to in U/S 2(31)(vii), cooperative society and local authority. However, a person who is required to file the return of income U/s 139(4A) or 139(4B) , 139(4C) or  139(4D) or U/s 139(4E) or 139(4F) shall not use this form (</a:t>
            </a:r>
            <a:r>
              <a:rPr lang="en-US" i="1" dirty="0" smtClean="0">
                <a:solidFill>
                  <a:srgbClr val="FF0000"/>
                </a:solidFill>
              </a:rPr>
              <a:t>i.e., </a:t>
            </a:r>
            <a:r>
              <a:rPr lang="en-US" dirty="0" smtClean="0">
                <a:solidFill>
                  <a:srgbClr val="FF0000"/>
                </a:solidFill>
              </a:rPr>
              <a:t>trusts, political parties, Scientific Research institutions, University, College, Business Trust investment fund etc.)</a:t>
            </a:r>
          </a:p>
          <a:p>
            <a:pPr algn="just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914400"/>
            <a:ext cx="1219199" cy="52117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ITR – 5 :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1219199" cy="4889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ITR – 6 :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228600"/>
            <a:ext cx="6477000" cy="62484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It is applicable to a company, other than a company claiming exemption U/s 11 (exemption U/s 11 can be claimed by charitable/religious trust).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is applicable to a persons including companies who are required to furnish return U/s 139(4A) or U/s 139(4B) or U/s 139(4C) or U/s 139(4D) or U/s 139(4E) or U/s 139(4F) (</a:t>
            </a:r>
            <a:r>
              <a:rPr lang="en-US" i="1" dirty="0" smtClean="0"/>
              <a:t>i.e.,</a:t>
            </a:r>
            <a:r>
              <a:rPr lang="en-US" dirty="0" smtClean="0"/>
              <a:t> trusts, political parties, institutions, colleges, investment fund etc.).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is the </a:t>
            </a:r>
            <a:r>
              <a:rPr lang="en-US" dirty="0" err="1" smtClean="0"/>
              <a:t>acknow</a:t>
            </a:r>
            <a:r>
              <a:rPr lang="en-US" dirty="0" smtClean="0"/>
              <a:t>​</a:t>
            </a:r>
            <a:r>
              <a:rPr lang="en-US" dirty="0" err="1" smtClean="0"/>
              <a:t>ledgement</a:t>
            </a:r>
            <a:r>
              <a:rPr lang="en-US" dirty="0" smtClean="0"/>
              <a:t> of filing of the return of income.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762000"/>
            <a:ext cx="1219199" cy="53641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ITR – 7 :</a:t>
            </a:r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ITR – V: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PERSON COMPETENT TO VERIFY AND SIGN IN THE RETURN OF INCOME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535113"/>
            <a:ext cx="2514600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Category of Person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2438400"/>
            <a:ext cx="1828800" cy="3687762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Individual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67001" y="1535113"/>
            <a:ext cx="5486400" cy="639762"/>
          </a:xfrm>
        </p:spPr>
        <p:txBody>
          <a:bodyPr/>
          <a:lstStyle/>
          <a:p>
            <a:r>
              <a:rPr lang="en-US" dirty="0" smtClean="0"/>
              <a:t>Who must sign in the Return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9800" y="2286001"/>
            <a:ext cx="6705600" cy="4343400"/>
          </a:xfrm>
        </p:spPr>
        <p:txBody>
          <a:bodyPr>
            <a:noAutofit/>
          </a:bodyPr>
          <a:lstStyle/>
          <a:p>
            <a:r>
              <a:rPr lang="en-US" sz="2300" b="1" dirty="0" smtClean="0"/>
              <a:t>Individual himself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b="1" dirty="0" smtClean="0"/>
              <a:t>Guardian</a:t>
            </a:r>
            <a:r>
              <a:rPr lang="en-US" sz="2300" dirty="0" smtClean="0"/>
              <a:t> or any other person competent to </a:t>
            </a:r>
            <a:r>
              <a:rPr lang="en-US" sz="2300" b="1" dirty="0" smtClean="0"/>
              <a:t>act on individual’s behalf</a:t>
            </a:r>
            <a:r>
              <a:rPr lang="en-US" sz="2300" dirty="0" smtClean="0"/>
              <a:t> in case individual is mentally incapacitated from attending to his affairs</a:t>
            </a:r>
            <a:br>
              <a:rPr lang="en-US" sz="2300" dirty="0" smtClean="0"/>
            </a:br>
            <a:r>
              <a:rPr lang="en-US" sz="2300" dirty="0" smtClean="0"/>
              <a:t>Any </a:t>
            </a:r>
            <a:r>
              <a:rPr lang="en-US" sz="2300" b="1" dirty="0" smtClean="0"/>
              <a:t>person authorised</a:t>
            </a:r>
            <a:r>
              <a:rPr lang="en-US" sz="2300" dirty="0" smtClean="0"/>
              <a:t> by an Individual </a:t>
            </a:r>
            <a:r>
              <a:rPr lang="en-US" sz="2300" b="1" dirty="0" smtClean="0"/>
              <a:t>to verify and sign the return</a:t>
            </a:r>
            <a:r>
              <a:rPr lang="en-US" sz="2300" dirty="0" smtClean="0"/>
              <a:t> through valid power of attorney, if individual is absent from India/ if for any other reason it is not possible for an individual to </a:t>
            </a:r>
            <a:r>
              <a:rPr lang="en-US" sz="2300" dirty="0" err="1" smtClean="0"/>
              <a:t>to</a:t>
            </a:r>
            <a:r>
              <a:rPr lang="en-US" sz="2300" dirty="0" smtClean="0"/>
              <a:t> verify the return. </a:t>
            </a:r>
            <a:br>
              <a:rPr lang="en-US" sz="2300" dirty="0" smtClean="0"/>
            </a:br>
            <a:r>
              <a:rPr lang="en-US" sz="2300" i="1" dirty="0" smtClean="0"/>
              <a:t>(Power of attorney shall be kept with the person signing the return for the purpose of records for any future reference)</a:t>
            </a:r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1447799" cy="125095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Hindu Undivided Family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73050"/>
            <a:ext cx="6705600" cy="585311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Karta of the HUF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Any</a:t>
            </a:r>
            <a:r>
              <a:rPr lang="en-US" sz="2400" dirty="0" smtClean="0"/>
              <a:t> </a:t>
            </a:r>
            <a:r>
              <a:rPr lang="en-US" sz="2400" b="1" dirty="0" smtClean="0"/>
              <a:t>other adult member</a:t>
            </a:r>
            <a:r>
              <a:rPr lang="en-US" sz="2400" dirty="0" smtClean="0"/>
              <a:t> of such HUF if Karta is absent from India or is mentally incapacitated from attending to his affairs</a:t>
            </a:r>
          </a:p>
          <a:p>
            <a:endParaRPr lang="en-US" sz="2400" dirty="0" smtClean="0"/>
          </a:p>
          <a:p>
            <a:r>
              <a:rPr lang="en-US" sz="2400" b="1" dirty="0" smtClean="0"/>
              <a:t>Managing Director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Any director</a:t>
            </a:r>
            <a:r>
              <a:rPr lang="en-US" sz="2400" dirty="0" smtClean="0"/>
              <a:t> if such managing director is not able to verify and sign the return for any unavoidable reason or if there is no managing director</a:t>
            </a:r>
          </a:p>
          <a:p>
            <a:endParaRPr lang="en-US" sz="2400" dirty="0" smtClean="0"/>
          </a:p>
          <a:p>
            <a:r>
              <a:rPr lang="en-US" sz="2400" b="1" dirty="0" smtClean="0"/>
              <a:t>Person holding valid power of attorney</a:t>
            </a:r>
            <a:r>
              <a:rPr lang="en-US" sz="2400" dirty="0" smtClean="0"/>
              <a:t> from such company to verify and sign the return </a:t>
            </a:r>
            <a:r>
              <a:rPr lang="en-US" sz="2400" i="1" dirty="0" smtClean="0"/>
              <a:t>(POA shall be maintained for the purpose of records for future reference)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43000"/>
            <a:ext cx="1447800" cy="49831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Indian Company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Foreign company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683</TotalTime>
  <Words>728</Words>
  <Application>Microsoft Office PowerPoint</Application>
  <PresentationFormat>On-screen Show (4:3)</PresentationFormat>
  <Paragraphs>196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 </vt:lpstr>
      <vt:lpstr>WHAT IS RETURN: Return is the basic primary communication of an Assessee/Person to be filled before the Income Tax department under annual mode within a specific mandate in respect of Receipt, Payment, Income ,Investment and Expenses which are earned or incurred during the whole year both in India and also in abroad.</vt:lpstr>
      <vt:lpstr>PERSON U/s 2(31)</vt:lpstr>
      <vt:lpstr>RELEVANT SECTIONS FOR FILING</vt:lpstr>
      <vt:lpstr>FORMS OF RETURN</vt:lpstr>
      <vt:lpstr>ITR – 4 :</vt:lpstr>
      <vt:lpstr>ITR – 6 :</vt:lpstr>
      <vt:lpstr>PERSON COMPETENT TO VERIFY AND SIGN IN THE RETURN OF INCOME</vt:lpstr>
      <vt:lpstr>Hindu Undivided Family</vt:lpstr>
      <vt:lpstr>Company is being wound up (whether by the court order or otherwise) or where any person has been appointed as receiver of assets of the company</vt:lpstr>
      <vt:lpstr>Firm</vt:lpstr>
      <vt:lpstr>Any association</vt:lpstr>
      <vt:lpstr>PowerPoint Presentation</vt:lpstr>
      <vt:lpstr>DUE DATE OF FILING RETURN</vt:lpstr>
      <vt:lpstr>TRUST whose Accounts are required to be audited U/s 44AB of the Act or any  other law</vt:lpstr>
      <vt:lpstr>However such date may be changed by amendment time to time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FILING OF INCOME TAX RETURN</dc:title>
  <dc:creator>User</dc:creator>
  <cp:lastModifiedBy>Tkm</cp:lastModifiedBy>
  <cp:revision>75</cp:revision>
  <dcterms:created xsi:type="dcterms:W3CDTF">2019-04-07T12:43:58Z</dcterms:created>
  <dcterms:modified xsi:type="dcterms:W3CDTF">2022-12-11T04:36:16Z</dcterms:modified>
</cp:coreProperties>
</file>