
<file path=[Content_Types].xml><?xml version="1.0" encoding="utf-8"?>
<Types xmlns="http://schemas.openxmlformats.org/package/2006/content-types">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70" r:id="rId4"/>
    <p:sldId id="272" r:id="rId6"/>
    <p:sldId id="273" r:id="rId7"/>
    <p:sldId id="274" r:id="rId8"/>
    <p:sldId id="276" r:id="rId9"/>
    <p:sldId id="275" r:id="rId10"/>
    <p:sldId id="257" r:id="rId11"/>
    <p:sldId id="258" r:id="rId12"/>
    <p:sldId id="260" r:id="rId13"/>
    <p:sldId id="277" r:id="rId14"/>
    <p:sldId id="262" r:id="rId15"/>
    <p:sldId id="263" r:id="rId16"/>
    <p:sldId id="264" r:id="rId17"/>
    <p:sldId id="266" r:id="rId18"/>
    <p:sldId id="267" r:id="rId19"/>
    <p:sldId id="268" r:id="rId20"/>
    <p:sldId id="269"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snapToGrid="0">
      <p:cViewPr varScale="1">
        <p:scale>
          <a:sx n="74" d="100"/>
          <a:sy n="74" d="100"/>
        </p:scale>
        <p:origin x="5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8E743-7096-4069-956A-4C3566028529}"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96D5B1-E3CF-4569-8264-F27FC6B779C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296D5B1-E3CF-4569-8264-F27FC6B779C4}"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296D5B1-E3CF-4569-8264-F27FC6B779C4}"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96D5B1-E3CF-4569-8264-F27FC6B779C4}"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C7F2563-1C3C-4ABC-A897-ACE3D84A521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7C7F2563-1C3C-4ABC-A897-ACE3D84A521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7C7F2563-1C3C-4ABC-A897-ACE3D84A5213}"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C7F2563-1C3C-4ABC-A897-ACE3D84A5213}"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F2563-1C3C-4ABC-A897-ACE3D84A5213}"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C7F2563-1C3C-4ABC-A897-ACE3D84A521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C7F2563-1C3C-4ABC-A897-ACE3D84A521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728585-F242-416C-8498-E7A33B06C52A}"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F2563-1C3C-4ABC-A897-ACE3D84A5213}"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28585-F242-416C-8498-E7A33B06C52A}"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wmf"/><Relationship Id="rId1" Type="http://schemas.openxmlformats.org/officeDocument/2006/relationships/image" Target="../media/image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9116" y="941695"/>
            <a:ext cx="10208526" cy="4353635"/>
          </a:xfrm>
        </p:spPr>
        <p:txBody>
          <a:bodyPr>
            <a:normAutofit/>
          </a:bodyPr>
          <a:lstStyle/>
          <a:p>
            <a:endParaRPr lang="en-IN" dirty="0" smtClean="0"/>
          </a:p>
          <a:p>
            <a:r>
              <a:rPr lang="en-US" sz="7200" b="1" dirty="0" smtClean="0"/>
              <a:t>FILING THROUGH ITR-5</a:t>
            </a:r>
            <a:endParaRPr lang="en-US" sz="7200" b="1" dirty="0" smtClean="0"/>
          </a:p>
          <a:p>
            <a:r>
              <a:rPr lang="en-US" sz="7200" b="1" dirty="0" smtClean="0"/>
              <a:t>FOR THE ASSESSMENT</a:t>
            </a:r>
            <a:endParaRPr lang="en-US" sz="7200" b="1" dirty="0" smtClean="0"/>
          </a:p>
          <a:p>
            <a:r>
              <a:rPr lang="en-US" sz="7200" b="1" dirty="0" smtClean="0"/>
              <a:t>YEAR </a:t>
            </a:r>
            <a:r>
              <a:rPr lang="en-US" sz="7200" b="1" dirty="0" smtClean="0"/>
              <a:t>2024-25</a:t>
            </a:r>
            <a:endParaRPr lang="en-IN" sz="7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764276" y="962142"/>
            <a:ext cx="10727140" cy="4847481"/>
          </a:xfrm>
          <a:prstGeom prst="rect">
            <a:avLst/>
          </a:prstGeom>
          <a:solidFill>
            <a:srgbClr val="F6F7F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unset"/>
              </a:rPr>
              <a:t>  </a:t>
            </a:r>
            <a:endParaRPr kumimoji="0" lang="en-US" sz="2400" b="1" i="0" u="none" strike="noStrike" cap="none" normalizeH="0" baseline="0" dirty="0" smtClean="0">
              <a:ln>
                <a:noFill/>
              </a:ln>
              <a:solidFill>
                <a:schemeClr val="tx1"/>
              </a:solidFill>
              <a:effectLst/>
              <a:latin typeface="unset"/>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unset"/>
              </a:rPr>
              <a:t>  Proceed to schedule questions</a:t>
            </a:r>
            <a:endParaRPr kumimoji="0" lang="en-US" sz="2400" b="1" i="0" u="none" strike="noStrike" cap="none" normalizeH="0" baseline="0" dirty="0" smtClean="0">
              <a:ln>
                <a:noFill/>
              </a:ln>
              <a:solidFill>
                <a:schemeClr val="tx1"/>
              </a:solidFill>
              <a:effectLst/>
              <a:latin typeface="unset"/>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400" b="0" i="0" u="none" strike="noStrike" cap="none" normalizeH="0" baseline="0" dirty="0" smtClean="0">
                <a:ln>
                  <a:noFill/>
                </a:ln>
                <a:solidFill>
                  <a:schemeClr val="tx1"/>
                </a:solidFill>
                <a:effectLst/>
                <a:latin typeface="Roboto"/>
              </a:rPr>
              <a:t>  You have selected 33 schedules</a:t>
            </a:r>
            <a:br>
              <a:rPr kumimoji="0" lang="en-US" sz="2400" b="0" i="0" u="none" strike="noStrike" cap="none" normalizeH="0" baseline="0" dirty="0" smtClean="0">
                <a:ln>
                  <a:noFill/>
                </a:ln>
                <a:solidFill>
                  <a:schemeClr val="tx1"/>
                </a:solidFill>
                <a:effectLst/>
                <a:latin typeface="Roboto"/>
              </a:rPr>
            </a:br>
            <a:r>
              <a:rPr kumimoji="0" lang="en-US" sz="2400" b="0" i="0" u="none" strike="noStrike" cap="none" normalizeH="0" baseline="0" dirty="0" smtClean="0">
                <a:ln>
                  <a:noFill/>
                </a:ln>
                <a:solidFill>
                  <a:schemeClr val="tx1"/>
                </a:solidFill>
                <a:effectLst/>
                <a:latin typeface="Roboto"/>
              </a:rPr>
              <a:t>  Based on your selection, please answer few questions which will help</a:t>
            </a:r>
            <a:endParaRPr kumimoji="0" lang="en-US" sz="2400" b="0" i="0" u="none" strike="noStrike" cap="none" normalizeH="0" baseline="0" dirty="0" smtClean="0">
              <a:ln>
                <a:noFill/>
              </a:ln>
              <a:solidFill>
                <a:schemeClr val="tx1"/>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400" b="0" i="0" u="none" strike="noStrike" cap="none" normalizeH="0" baseline="0" dirty="0" smtClean="0">
                <a:ln>
                  <a:noFill/>
                </a:ln>
                <a:solidFill>
                  <a:schemeClr val="tx1"/>
                </a:solidFill>
                <a:effectLst/>
                <a:latin typeface="Roboto"/>
              </a:rPr>
              <a:t>   you to fill the schedules.</a:t>
            </a:r>
            <a:endParaRPr kumimoji="0" lang="en-US" sz="2400" b="0" i="0" u="none" strike="noStrike" cap="none" normalizeH="0" baseline="0" dirty="0" smtClean="0">
              <a:ln>
                <a:noFill/>
              </a:ln>
              <a:solidFill>
                <a:schemeClr val="tx1"/>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pPr>
            <a:br>
              <a:rPr kumimoji="0" lang="en-US" sz="2400" b="0" i="0" u="none" strike="noStrike" cap="none" normalizeH="0" baseline="0" dirty="0" smtClean="0">
                <a:ln>
                  <a:noFill/>
                </a:ln>
                <a:solidFill>
                  <a:schemeClr val="tx1"/>
                </a:solidFill>
                <a:effectLst/>
                <a:latin typeface="Roboto"/>
              </a:rPr>
            </a:br>
            <a:r>
              <a:rPr kumimoji="0" lang="en-US" sz="2400" b="0" i="0" u="none" strike="noStrike" cap="none" normalizeH="0" baseline="0" dirty="0" smtClean="0">
                <a:ln>
                  <a:noFill/>
                </a:ln>
                <a:solidFill>
                  <a:schemeClr val="tx1"/>
                </a:solidFill>
                <a:effectLst/>
                <a:latin typeface="Roboto"/>
              </a:rPr>
              <a:t>  Click on 'Continue' to proceed for questions.</a:t>
            </a:r>
            <a:endParaRPr kumimoji="0" lang="en-US" sz="2400" b="0" i="0" u="none" strike="noStrike" cap="none" normalizeH="0" baseline="0" dirty="0" smtClean="0">
              <a:ln>
                <a:noFill/>
              </a:ln>
              <a:solidFill>
                <a:schemeClr val="tx1"/>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pPr>
            <a:endParaRPr lang="en-US" sz="2400" dirty="0">
              <a:latin typeface="Roboto"/>
            </a:endParaRPr>
          </a:p>
          <a:p>
            <a:pPr marL="0" lvl="0" indent="0">
              <a:lnSpc>
                <a:spcPct val="100000"/>
              </a:lnSpc>
              <a:buNone/>
            </a:pPr>
            <a:r>
              <a:rPr kumimoji="0" lang="en-US" sz="2400" b="0" i="0" u="none" strike="noStrike" cap="none" normalizeH="0" baseline="0" dirty="0" smtClean="0">
                <a:ln>
                  <a:noFill/>
                </a:ln>
                <a:solidFill>
                  <a:schemeClr val="tx1"/>
                </a:solidFill>
                <a:effectLst/>
                <a:latin typeface="Roboto"/>
              </a:rPr>
              <a:t>  </a:t>
            </a:r>
            <a:r>
              <a:rPr lang="en-US" sz="2400" dirty="0" smtClean="0"/>
              <a:t>Have </a:t>
            </a:r>
            <a:r>
              <a:rPr lang="en-US" sz="2400" dirty="0"/>
              <a:t>you opted for new tax regime u/s </a:t>
            </a:r>
            <a:r>
              <a:rPr lang="en-US" sz="2400" b="1" dirty="0"/>
              <a:t>115BAC</a:t>
            </a:r>
            <a:r>
              <a:rPr lang="en-US" sz="2400" dirty="0"/>
              <a:t> and filed Form </a:t>
            </a:r>
            <a:r>
              <a:rPr lang="en-US" sz="2400" b="1" dirty="0"/>
              <a:t>10IE</a:t>
            </a:r>
            <a:r>
              <a:rPr lang="en-US" sz="2400" dirty="0"/>
              <a:t> in </a:t>
            </a:r>
            <a:endParaRPr lang="en-US" sz="2400" dirty="0" smtClean="0"/>
          </a:p>
          <a:p>
            <a:pPr marL="0" lvl="0" indent="0">
              <a:lnSpc>
                <a:spcPct val="100000"/>
              </a:lnSpc>
              <a:buNone/>
            </a:pPr>
            <a:r>
              <a:rPr lang="en-US" sz="2400" dirty="0"/>
              <a:t> </a:t>
            </a:r>
            <a:r>
              <a:rPr lang="en-US" sz="2400" dirty="0" smtClean="0"/>
              <a:t> AY 2022-23 ?</a:t>
            </a:r>
            <a:endParaRPr lang="en-US" sz="2400" dirty="0" smtClean="0"/>
          </a:p>
          <a:p>
            <a:pPr marL="0" lvl="0" indent="0">
              <a:lnSpc>
                <a:spcPct val="100000"/>
              </a:lnSpc>
              <a:buNone/>
            </a:pPr>
            <a:r>
              <a:rPr kumimoji="0" lang="en-US" sz="2400" b="0" i="0" u="none" strike="noStrike" cap="none" normalizeH="0" baseline="0" dirty="0">
                <a:ln>
                  <a:noFill/>
                </a:ln>
                <a:solidFill>
                  <a:schemeClr val="tx1"/>
                </a:solidFill>
                <a:effectLst/>
                <a:latin typeface="Roboto"/>
              </a:rPr>
              <a:t> </a:t>
            </a:r>
            <a:r>
              <a:rPr kumimoji="0" lang="en-US" sz="2400" b="0" i="0" u="none" strike="noStrike" cap="none" normalizeH="0" baseline="0" dirty="0" smtClean="0">
                <a:ln>
                  <a:noFill/>
                </a:ln>
                <a:solidFill>
                  <a:schemeClr val="tx1"/>
                </a:solidFill>
                <a:effectLst/>
                <a:latin typeface="Roboto"/>
              </a:rPr>
              <a:t> Yes	No</a:t>
            </a:r>
            <a:endParaRPr kumimoji="0" lang="en-US" sz="2400" b="0" i="0" u="none" strike="noStrike" cap="none" normalizeH="0" baseline="0" dirty="0" smtClean="0">
              <a:ln>
                <a:noFill/>
              </a:ln>
              <a:solidFill>
                <a:schemeClr val="tx1"/>
              </a:solidFill>
              <a:effectLst/>
              <a:latin typeface="Roboto"/>
            </a:endParaRPr>
          </a:p>
          <a:p>
            <a:pPr marL="0" lvl="0" indent="0">
              <a:lnSpc>
                <a:spcPct val="100000"/>
              </a:lnSpc>
              <a:buNone/>
            </a:pPr>
            <a:r>
              <a:rPr lang="en-US" sz="2400" dirty="0">
                <a:latin typeface="Roboto"/>
              </a:rPr>
              <a:t> </a:t>
            </a:r>
            <a:r>
              <a:rPr lang="en-US" sz="2400" dirty="0" smtClean="0">
                <a:latin typeface="Roboto"/>
              </a:rPr>
              <a:t> Opting in Now        Not Opting       Continue to Opt        </a:t>
            </a:r>
            <a:r>
              <a:rPr lang="en-US" sz="2400" dirty="0" err="1" smtClean="0">
                <a:latin typeface="Roboto"/>
              </a:rPr>
              <a:t>Opt</a:t>
            </a:r>
            <a:r>
              <a:rPr lang="en-US" sz="2400" dirty="0" smtClean="0">
                <a:latin typeface="Roboto"/>
              </a:rPr>
              <a:t> Out</a:t>
            </a:r>
            <a:endParaRPr lang="en-US" sz="2400" dirty="0" smtClean="0">
              <a:latin typeface="Roboto"/>
            </a:endParaRPr>
          </a:p>
          <a:p>
            <a:pPr marL="0" lvl="0" indent="0">
              <a:lnSpc>
                <a:spcPct val="100000"/>
              </a:lnSpc>
              <a:buNone/>
            </a:pPr>
            <a:r>
              <a:rPr lang="en-US" sz="2400" dirty="0">
                <a:latin typeface="Roboto"/>
              </a:rPr>
              <a:t> </a:t>
            </a:r>
            <a:r>
              <a:rPr lang="en-US" sz="2400" dirty="0" smtClean="0">
                <a:latin typeface="Roboto"/>
              </a:rPr>
              <a:t> </a:t>
            </a:r>
            <a:r>
              <a:rPr lang="en-US" sz="2400" dirty="0"/>
              <a:t>Note</a:t>
            </a:r>
            <a:r>
              <a:rPr lang="en-US" sz="2400" dirty="0" smtClean="0"/>
              <a:t>: For </a:t>
            </a:r>
            <a:r>
              <a:rPr lang="en-US" sz="2400" dirty="0"/>
              <a:t>other than “not opting”, please ensure to file Form </a:t>
            </a:r>
            <a:r>
              <a:rPr lang="en-US" sz="2400" dirty="0" smtClean="0"/>
              <a:t>10IE</a:t>
            </a:r>
            <a:endParaRPr kumimoji="0" lang="en-US" sz="2400" b="0" i="0" u="none" strike="noStrike" cap="none" normalizeH="0" baseline="0" dirty="0" smtClean="0">
              <a:ln>
                <a:noFill/>
              </a:ln>
              <a:solidFill>
                <a:schemeClr val="tx1"/>
              </a:solidFill>
              <a:effectLst/>
            </a:endParaRPr>
          </a:p>
        </p:txBody>
      </p:sp>
      <p:pic>
        <p:nvPicPr>
          <p:cNvPr id="1033" name="DefaultOcx"/>
          <p:cNvPicPr preferRelativeResize="0">
            <a:picLocks noChangeArrowheads="1" noChangeShapeType="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5" name="HTMLOption1" descr="ppt/media/image1.wmf"/>
          <p:cNvPicPr preferRelativeResize="0"/>
          <p:nvPr/>
        </p:nvPicPr>
        <p:blipFill>
          <a:blip r:embed="rId2"/>
          <a:stretch>
            <a:fillRect/>
          </a:stretch>
        </p:blipFill>
        <p:spPr>
          <a:xfrm>
            <a:off x="152400" y="152400"/>
            <a:ext cx="1371600" cy="304800"/>
          </a:xfrm>
          <a:prstGeom prst="rect">
            <a:avLst/>
          </a:prstGeom>
          <a:noFill/>
          <a:ln w="9525">
            <a:noFill/>
          </a:ln>
        </p:spPr>
      </p:pic>
      <p:pic>
        <p:nvPicPr>
          <p:cNvPr id="1026" name="HTMLOption2" descr="ppt/media/image1.wmf"/>
          <p:cNvPicPr preferRelativeResize="0"/>
          <p:nvPr/>
        </p:nvPicPr>
        <p:blipFill>
          <a:blip r:embed="rId2"/>
          <a:stretch>
            <a:fillRect/>
          </a:stretch>
        </p:blipFill>
        <p:spPr>
          <a:xfrm>
            <a:off x="152400" y="152400"/>
            <a:ext cx="1371600" cy="304800"/>
          </a:xfrm>
          <a:prstGeom prst="rect">
            <a:avLst/>
          </a:prstGeom>
          <a:noFill/>
          <a:ln w="9525">
            <a:noFill/>
          </a:ln>
        </p:spPr>
      </p:pic>
      <p:pic>
        <p:nvPicPr>
          <p:cNvPr id="1027" name="HTMLOption3" descr="ppt/media/image1.wmf"/>
          <p:cNvPicPr preferRelativeResize="0"/>
          <p:nvPr/>
        </p:nvPicPr>
        <p:blipFill>
          <a:blip r:embed="rId2"/>
          <a:stretch>
            <a:fillRect/>
          </a:stretch>
        </p:blipFill>
        <p:spPr>
          <a:xfrm>
            <a:off x="152400" y="152400"/>
            <a:ext cx="1371600" cy="304800"/>
          </a:xfrm>
          <a:prstGeom prst="rect">
            <a:avLst/>
          </a:prstGeom>
          <a:noFill/>
          <a:ln w="9525">
            <a:noFill/>
          </a:ln>
        </p:spPr>
      </p:pic>
      <p:pic>
        <p:nvPicPr>
          <p:cNvPr id="1028" name="HTMLOption4" descr="ppt/media/image1.wmf"/>
          <p:cNvPicPr preferRelativeResize="0"/>
          <p:nvPr/>
        </p:nvPicPr>
        <p:blipFill>
          <a:blip r:embed="rId2"/>
          <a:stretch>
            <a:fillRect/>
          </a:stretch>
        </p:blipFill>
        <p:spPr>
          <a:xfrm>
            <a:off x="152400" y="152400"/>
            <a:ext cx="1371600" cy="304800"/>
          </a:xfrm>
          <a:prstGeom prst="rect">
            <a:avLst/>
          </a:prstGeom>
          <a:noFill/>
          <a:ln w="9525">
            <a:noFill/>
          </a:ln>
        </p:spPr>
      </p:pic>
      <p:pic>
        <p:nvPicPr>
          <p:cNvPr id="1029" name="HTMLOption5" descr="ppt/media/image1.wmf"/>
          <p:cNvPicPr preferRelativeResize="0"/>
          <p:nvPr/>
        </p:nvPicPr>
        <p:blipFill>
          <a:blip r:embed="rId2"/>
          <a:stretch>
            <a:fillRect/>
          </a:stretch>
        </p:blipFill>
        <p:spPr>
          <a:xfrm>
            <a:off x="152400" y="152400"/>
            <a:ext cx="1371600" cy="304800"/>
          </a:xfrm>
          <a:prstGeom prst="rect">
            <a:avLst/>
          </a:prstGeom>
          <a:noFill/>
          <a:ln w="9525">
            <a:noFill/>
          </a:ln>
        </p:spPr>
      </p:pic>
      <p:pic>
        <p:nvPicPr>
          <p:cNvPr id="1030" name="HTMLOption6" descr="ppt/media/image1.wmf"/>
          <p:cNvPicPr preferRelativeResize="0"/>
          <p:nvPr/>
        </p:nvPicPr>
        <p:blipFill>
          <a:blip r:embed="rId2"/>
          <a:stretch>
            <a:fillRect/>
          </a:stretch>
        </p:blipFill>
        <p:spPr>
          <a:xfrm>
            <a:off x="152400" y="152400"/>
            <a:ext cx="1371600" cy="304800"/>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txBody>
          <a:bodyPr>
            <a:normAutofit/>
          </a:bodyPr>
          <a:lstStyle/>
          <a:p>
            <a:r>
              <a:rPr lang="en-US" sz="3600" b="1" dirty="0">
                <a:solidFill>
                  <a:srgbClr val="FF0000"/>
                </a:solidFill>
              </a:rPr>
              <a:t>DUE DATE OF FILING RETURN</a:t>
            </a:r>
            <a:endParaRPr lang="en-US" sz="3600" b="1" dirty="0">
              <a:solidFill>
                <a:srgbClr val="FF0000"/>
              </a:solidFill>
            </a:endParaRPr>
          </a:p>
        </p:txBody>
      </p:sp>
      <p:sp>
        <p:nvSpPr>
          <p:cNvPr id="3" name="Content Placeholder 2"/>
          <p:cNvSpPr>
            <a:spLocks noGrp="1"/>
          </p:cNvSpPr>
          <p:nvPr>
            <p:ph sz="half" idx="1"/>
          </p:nvPr>
        </p:nvSpPr>
        <p:spPr>
          <a:xfrm>
            <a:off x="1981200" y="990600"/>
            <a:ext cx="5943600" cy="5486400"/>
          </a:xfrm>
        </p:spPr>
        <p:txBody>
          <a:bodyPr>
            <a:normAutofit lnSpcReduction="10000"/>
          </a:bodyPr>
          <a:lstStyle/>
          <a:p>
            <a:r>
              <a:rPr lang="en-US" dirty="0" smtClean="0"/>
              <a:t>Individual HUF or Firm whose Accounts are not required to audited U/s 44AB of the Act or any  other law</a:t>
            </a:r>
            <a:endParaRPr lang="en-US" dirty="0" smtClean="0"/>
          </a:p>
          <a:p>
            <a:endParaRPr lang="en-US" dirty="0" smtClean="0"/>
          </a:p>
          <a:p>
            <a:r>
              <a:rPr lang="en-US" dirty="0" smtClean="0"/>
              <a:t>Individual HUF or Firm whose Accounts are not required to audited U/s 44AB of the Act or any  other law</a:t>
            </a:r>
            <a:endParaRPr lang="en-US" dirty="0" smtClean="0"/>
          </a:p>
          <a:p>
            <a:endParaRPr lang="en-US" dirty="0" smtClean="0"/>
          </a:p>
          <a:p>
            <a:r>
              <a:rPr lang="en-US" dirty="0" smtClean="0"/>
              <a:t>Company</a:t>
            </a:r>
            <a:endParaRPr lang="en-US" dirty="0" smtClean="0"/>
          </a:p>
          <a:p>
            <a:endParaRPr lang="en-US" dirty="0" smtClean="0"/>
          </a:p>
          <a:p>
            <a:r>
              <a:rPr lang="en-US" dirty="0" smtClean="0"/>
              <a:t>Limited Liability Partnership</a:t>
            </a:r>
            <a:endParaRPr lang="en-US" dirty="0" smtClean="0"/>
          </a:p>
          <a:p>
            <a:endParaRPr lang="en-US" dirty="0"/>
          </a:p>
        </p:txBody>
      </p:sp>
      <p:sp>
        <p:nvSpPr>
          <p:cNvPr id="4" name="Content Placeholder 3"/>
          <p:cNvSpPr>
            <a:spLocks noGrp="1"/>
          </p:cNvSpPr>
          <p:nvPr>
            <p:ph sz="half" idx="2"/>
          </p:nvPr>
        </p:nvSpPr>
        <p:spPr>
          <a:xfrm>
            <a:off x="8229600" y="990600"/>
            <a:ext cx="2209800" cy="5486400"/>
          </a:xfrm>
        </p:spPr>
        <p:txBody>
          <a:bodyPr>
            <a:normAutofit lnSpcReduction="10000"/>
          </a:bodyPr>
          <a:lstStyle/>
          <a:p>
            <a:r>
              <a:rPr lang="en-US" b="1" dirty="0" smtClean="0">
                <a:solidFill>
                  <a:srgbClr val="FF0000"/>
                </a:solidFill>
              </a:rPr>
              <a:t>31</a:t>
            </a:r>
            <a:r>
              <a:rPr lang="en-US" b="1" baseline="30000" dirty="0" smtClean="0">
                <a:solidFill>
                  <a:srgbClr val="FF0000"/>
                </a:solidFill>
              </a:rPr>
              <a:t>st</a:t>
            </a:r>
            <a:r>
              <a:rPr lang="en-US" b="1" dirty="0" smtClean="0">
                <a:solidFill>
                  <a:srgbClr val="FF0000"/>
                </a:solidFill>
              </a:rPr>
              <a:t> July</a:t>
            </a:r>
            <a:endParaRPr lang="en-US" b="1" dirty="0" smtClean="0">
              <a:solidFill>
                <a:srgbClr val="FF0000"/>
              </a:solidFill>
            </a:endParaRPr>
          </a:p>
          <a:p>
            <a:endParaRPr lang="en-US" dirty="0" smtClean="0"/>
          </a:p>
          <a:p>
            <a:endParaRPr lang="en-US" dirty="0" smtClean="0"/>
          </a:p>
          <a:p>
            <a:endParaRPr lang="en-US" dirty="0" smtClean="0"/>
          </a:p>
          <a:p>
            <a:r>
              <a:rPr lang="en-US" b="1" dirty="0" smtClean="0">
                <a:solidFill>
                  <a:srgbClr val="FF0000"/>
                </a:solidFill>
              </a:rPr>
              <a:t>31 </a:t>
            </a:r>
            <a:r>
              <a:rPr lang="en-US" b="1" dirty="0" err="1" smtClean="0">
                <a:solidFill>
                  <a:srgbClr val="FF0000"/>
                </a:solidFill>
              </a:rPr>
              <a:t>st</a:t>
            </a:r>
            <a:r>
              <a:rPr lang="en-US" b="1" dirty="0" smtClean="0">
                <a:solidFill>
                  <a:srgbClr val="FF0000"/>
                </a:solidFill>
              </a:rPr>
              <a:t> October</a:t>
            </a:r>
            <a:endParaRPr lang="en-US" b="1" dirty="0" smtClean="0">
              <a:solidFill>
                <a:srgbClr val="FF0000"/>
              </a:solidFill>
            </a:endParaRPr>
          </a:p>
          <a:p>
            <a:endParaRPr lang="en-US" dirty="0" smtClean="0"/>
          </a:p>
          <a:p>
            <a:r>
              <a:rPr lang="en-US" b="1" dirty="0">
                <a:solidFill>
                  <a:srgbClr val="FF0000"/>
                </a:solidFill>
              </a:rPr>
              <a:t>31 </a:t>
            </a:r>
            <a:r>
              <a:rPr lang="en-US" b="1" dirty="0" err="1">
                <a:solidFill>
                  <a:srgbClr val="FF0000"/>
                </a:solidFill>
              </a:rPr>
              <a:t>st</a:t>
            </a:r>
            <a:r>
              <a:rPr lang="en-US" b="1" dirty="0">
                <a:solidFill>
                  <a:srgbClr val="FF0000"/>
                </a:solidFill>
              </a:rPr>
              <a:t> October</a:t>
            </a:r>
            <a:endParaRPr lang="en-US" b="1" dirty="0">
              <a:solidFill>
                <a:srgbClr val="FF0000"/>
              </a:solidFill>
            </a:endParaRPr>
          </a:p>
          <a:p>
            <a:endParaRPr lang="en-US" dirty="0" smtClean="0"/>
          </a:p>
          <a:p>
            <a:r>
              <a:rPr lang="en-US" b="1" dirty="0">
                <a:solidFill>
                  <a:srgbClr val="FF0000"/>
                </a:solidFill>
              </a:rPr>
              <a:t>31 </a:t>
            </a:r>
            <a:r>
              <a:rPr lang="en-US" b="1" dirty="0" err="1">
                <a:solidFill>
                  <a:srgbClr val="FF0000"/>
                </a:solidFill>
              </a:rPr>
              <a:t>st</a:t>
            </a:r>
            <a:r>
              <a:rPr lang="en-US" b="1" dirty="0">
                <a:solidFill>
                  <a:srgbClr val="FF0000"/>
                </a:solidFill>
              </a:rPr>
              <a:t> October</a:t>
            </a:r>
            <a:endParaRPr lang="en-US" b="1" dirty="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5468" y="365126"/>
            <a:ext cx="10248331" cy="1054241"/>
          </a:xfrm>
        </p:spPr>
        <p:txBody>
          <a:bodyPr>
            <a:normAutofit fontScale="90000"/>
          </a:bodyPr>
          <a:lstStyle/>
          <a:p>
            <a:pPr algn="ctr"/>
            <a:r>
              <a:rPr lang="en-IN" sz="3600" b="1" dirty="0">
                <a:latin typeface="Arial Black" panose="020B0A04020102020204" pitchFamily="34" charset="0"/>
              </a:rPr>
              <a:t>Sections covered for filing of RETURN </a:t>
            </a:r>
            <a:r>
              <a:rPr lang="en-IN" sz="3600" b="1" dirty="0" smtClean="0">
                <a:latin typeface="Arial Black" panose="020B0A04020102020204" pitchFamily="34" charset="0"/>
              </a:rPr>
              <a:t>(Procedural Part only)</a:t>
            </a:r>
            <a:endParaRPr lang="en-IN" sz="3600" b="1" dirty="0">
              <a:latin typeface="Arial Black" panose="020B0A04020102020204" pitchFamily="34" charset="0"/>
            </a:endParaRPr>
          </a:p>
        </p:txBody>
      </p:sp>
      <p:sp>
        <p:nvSpPr>
          <p:cNvPr id="3" name="Content Placeholder 2"/>
          <p:cNvSpPr>
            <a:spLocks noGrp="1"/>
          </p:cNvSpPr>
          <p:nvPr>
            <p:ph idx="1"/>
          </p:nvPr>
        </p:nvSpPr>
        <p:spPr>
          <a:xfrm>
            <a:off x="838200" y="1419366"/>
            <a:ext cx="10515600" cy="5199797"/>
          </a:xfrm>
        </p:spPr>
        <p:txBody>
          <a:bodyPr>
            <a:normAutofit/>
          </a:bodyPr>
          <a:lstStyle/>
          <a:p>
            <a:r>
              <a:rPr lang="en-IN" dirty="0" smtClean="0"/>
              <a:t>139(1</a:t>
            </a:r>
            <a:r>
              <a:rPr lang="en-IN" dirty="0"/>
              <a:t>)  Compulsory Filing of Return</a:t>
            </a:r>
            <a:endParaRPr lang="en-IN" dirty="0"/>
          </a:p>
          <a:p>
            <a:r>
              <a:rPr lang="en-IN" dirty="0"/>
              <a:t>139(3)  Return of Loss</a:t>
            </a:r>
            <a:endParaRPr lang="en-IN" dirty="0"/>
          </a:p>
          <a:p>
            <a:r>
              <a:rPr lang="en-IN" dirty="0"/>
              <a:t>139(4) </a:t>
            </a:r>
            <a:r>
              <a:rPr lang="en-IN" dirty="0" smtClean="0"/>
              <a:t> Belated </a:t>
            </a:r>
            <a:r>
              <a:rPr lang="en-IN" dirty="0"/>
              <a:t>return</a:t>
            </a:r>
            <a:endParaRPr lang="en-IN" dirty="0"/>
          </a:p>
          <a:p>
            <a:r>
              <a:rPr lang="en-IN" dirty="0"/>
              <a:t>139(5) </a:t>
            </a:r>
            <a:r>
              <a:rPr lang="en-IN" dirty="0" smtClean="0"/>
              <a:t> Revised </a:t>
            </a:r>
            <a:r>
              <a:rPr lang="en-IN" dirty="0"/>
              <a:t>return</a:t>
            </a:r>
            <a:endParaRPr lang="en-IN" dirty="0"/>
          </a:p>
          <a:p>
            <a:r>
              <a:rPr lang="en-IN" dirty="0" smtClean="0"/>
              <a:t>139(9)  Defective Return</a:t>
            </a:r>
            <a:endParaRPr lang="en-IN" dirty="0" smtClean="0"/>
          </a:p>
          <a:p>
            <a:r>
              <a:rPr lang="en-IN" dirty="0" smtClean="0"/>
              <a:t>139A    Permanent Account Number</a:t>
            </a:r>
            <a:endParaRPr lang="en-IN" dirty="0" smtClean="0"/>
          </a:p>
          <a:p>
            <a:r>
              <a:rPr lang="en-IN" dirty="0" smtClean="0"/>
              <a:t>139AA Quoting of Aadhaar Card</a:t>
            </a:r>
            <a:endParaRPr lang="en-IN" dirty="0" smtClean="0"/>
          </a:p>
          <a:p>
            <a:r>
              <a:rPr lang="en-IN" dirty="0" smtClean="0"/>
              <a:t>139B    Submission of Return through Tax Return Preparers</a:t>
            </a:r>
            <a:endParaRPr lang="en-IN" dirty="0" smtClean="0"/>
          </a:p>
          <a:p>
            <a:r>
              <a:rPr lang="en-IN" dirty="0" smtClean="0"/>
              <a:t>140      Verification of Return</a:t>
            </a:r>
            <a:endParaRPr lang="en-IN" dirty="0" smtClean="0"/>
          </a:p>
          <a:p>
            <a:r>
              <a:rPr lang="en-IN" dirty="0" smtClean="0"/>
              <a:t>140A    Self Assessment Tax</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433" y="272954"/>
            <a:ext cx="11327641" cy="6141493"/>
          </a:xfrm>
        </p:spPr>
        <p:txBody>
          <a:bodyPr/>
          <a:lstStyle/>
          <a:p>
            <a:r>
              <a:rPr lang="en-IN" dirty="0" smtClean="0"/>
              <a:t>234A  Interest for delay filing of Return related with Self assessment Tax</a:t>
            </a:r>
            <a:endParaRPr lang="en-IN" dirty="0" smtClean="0"/>
          </a:p>
          <a:p>
            <a:r>
              <a:rPr lang="en-IN" dirty="0" smtClean="0"/>
              <a:t>234F  Fees for default of Furnishing of Return beyond due date</a:t>
            </a:r>
            <a:endParaRPr lang="en-IN" dirty="0" smtClean="0"/>
          </a:p>
          <a:p>
            <a:r>
              <a:rPr lang="en-IN" dirty="0" smtClean="0"/>
              <a:t>234H </a:t>
            </a:r>
            <a:r>
              <a:rPr lang="en-IN" dirty="0"/>
              <a:t>Fees for default of Furnishing of </a:t>
            </a:r>
            <a:r>
              <a:rPr lang="en-IN" dirty="0" smtClean="0"/>
              <a:t>Aadhaar Card number</a:t>
            </a:r>
            <a:endParaRPr lang="en-IN" dirty="0" smtClean="0"/>
          </a:p>
          <a:p>
            <a:pPr marL="0" indent="0">
              <a:buNone/>
            </a:pPr>
            <a:endParaRPr lang="en-IN" dirty="0" smtClean="0"/>
          </a:p>
          <a:p>
            <a:r>
              <a:rPr lang="en-IN" b="1" u="sng" dirty="0" smtClean="0"/>
              <a:t>Sections covered subject matter of the Return</a:t>
            </a:r>
            <a:endParaRPr lang="en-IN" b="1" u="sng" dirty="0" smtClean="0"/>
          </a:p>
          <a:p>
            <a:r>
              <a:rPr lang="en-IN" dirty="0" smtClean="0"/>
              <a:t>Primary Sections             28 to 44,</a:t>
            </a:r>
            <a:endParaRPr lang="en-IN" dirty="0" smtClean="0"/>
          </a:p>
          <a:p>
            <a:r>
              <a:rPr lang="en-IN" dirty="0" smtClean="0"/>
              <a:t>Secondary Sections        Wide ranges under the Income Tax Act inclusive of    				Exemptions U/s 10, Deductions U/s 80,Clubbing of  				Income U/s 60 and Set Off and Carry Forward of 					Income U/s 70 - 80</a:t>
            </a:r>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2137" y="232012"/>
            <a:ext cx="11341289" cy="6387152"/>
          </a:xfrm>
        </p:spPr>
        <p:txBody>
          <a:bodyPr>
            <a:normAutofit/>
          </a:bodyPr>
          <a:lstStyle/>
          <a:p>
            <a:r>
              <a:rPr lang="en-US" b="1" dirty="0"/>
              <a:t>Proceed to schedule questions</a:t>
            </a:r>
            <a:endParaRPr lang="en-US" b="1" dirty="0"/>
          </a:p>
          <a:p>
            <a:r>
              <a:rPr lang="en-US" dirty="0"/>
              <a:t>  You have selected 33 schedules</a:t>
            </a:r>
            <a:br>
              <a:rPr lang="en-US" dirty="0"/>
            </a:br>
            <a:r>
              <a:rPr lang="en-US" dirty="0"/>
              <a:t>  Based on your selection, please answer few questions which will help</a:t>
            </a:r>
            <a:endParaRPr lang="en-US" dirty="0"/>
          </a:p>
          <a:p>
            <a:r>
              <a:rPr lang="en-US" dirty="0"/>
              <a:t>   you to fill the schedules.</a:t>
            </a:r>
            <a:endParaRPr lang="en-US" dirty="0"/>
          </a:p>
          <a:p>
            <a:br>
              <a:rPr lang="en-US" dirty="0"/>
            </a:br>
            <a:r>
              <a:rPr lang="en-US" dirty="0"/>
              <a:t>  Click on 'Continue' to proceed for questions.</a:t>
            </a:r>
            <a:endParaRPr lang="en-US" dirty="0"/>
          </a:p>
          <a:p>
            <a:endParaRPr lang="en-US" dirty="0"/>
          </a:p>
          <a:p>
            <a:r>
              <a:rPr lang="en-US" dirty="0"/>
              <a:t>  Have you opted for new tax regime u/s 115BAC and filed Form 10IE in </a:t>
            </a:r>
            <a:endParaRPr lang="en-US" dirty="0"/>
          </a:p>
          <a:p>
            <a:r>
              <a:rPr lang="en-US" dirty="0"/>
              <a:t>  AY </a:t>
            </a:r>
            <a:r>
              <a:rPr lang="en-US" dirty="0" smtClean="0"/>
              <a:t>2022-23 </a:t>
            </a:r>
            <a:r>
              <a:rPr lang="en-US" dirty="0"/>
              <a:t>?</a:t>
            </a:r>
            <a:endParaRPr lang="en-US" dirty="0"/>
          </a:p>
          <a:p>
            <a:r>
              <a:rPr lang="en-US" dirty="0"/>
              <a:t>  Yes	No</a:t>
            </a:r>
            <a:endParaRPr lang="en-US" dirty="0"/>
          </a:p>
          <a:p>
            <a:r>
              <a:rPr lang="en-US" dirty="0"/>
              <a:t>  Opting in Now        Not Opting       Continue to Opt        </a:t>
            </a:r>
            <a:r>
              <a:rPr lang="en-US" dirty="0" err="1"/>
              <a:t>Opt</a:t>
            </a:r>
            <a:r>
              <a:rPr lang="en-US" dirty="0"/>
              <a:t> Out</a:t>
            </a:r>
            <a:endParaRPr lang="en-US" dirty="0"/>
          </a:p>
          <a:p>
            <a:r>
              <a:rPr lang="en-US" dirty="0"/>
              <a:t>  Note: For other than “not opting”, please ensure to file Form 10IE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3899" y="354842"/>
            <a:ext cx="11464119" cy="6209731"/>
          </a:xfrm>
        </p:spPr>
        <p:txBody>
          <a:bodyPr>
            <a:normAutofit lnSpcReduction="10000"/>
          </a:bodyPr>
          <a:lstStyle/>
          <a:p>
            <a:r>
              <a:rPr lang="en-IN" dirty="0" smtClean="0"/>
              <a:t>Page wise Analysis</a:t>
            </a:r>
            <a:endParaRPr lang="en-IN" dirty="0" smtClean="0"/>
          </a:p>
          <a:p>
            <a:r>
              <a:rPr lang="en-IN" dirty="0" smtClean="0"/>
              <a:t>Page 1 – 3	 	GENERAL INFORMATION</a:t>
            </a:r>
            <a:endParaRPr lang="en-IN" dirty="0" smtClean="0"/>
          </a:p>
          <a:p>
            <a:r>
              <a:rPr lang="en-IN" dirty="0" smtClean="0"/>
              <a:t>Page 4 – 5    	Balance Sheet</a:t>
            </a:r>
            <a:endParaRPr lang="en-IN" dirty="0" smtClean="0"/>
          </a:p>
          <a:p>
            <a:r>
              <a:rPr lang="en-IN" dirty="0" smtClean="0"/>
              <a:t>Page 6 -  7		Manufacturing and Trading &amp; Profit &amp; Loss A/c</a:t>
            </a:r>
            <a:endParaRPr lang="en-IN" dirty="0" smtClean="0"/>
          </a:p>
          <a:p>
            <a:r>
              <a:rPr lang="en-IN" dirty="0" smtClean="0"/>
              <a:t>Page 8 – 9		Profit &amp; Loss A/c</a:t>
            </a:r>
            <a:endParaRPr lang="en-IN" dirty="0" smtClean="0"/>
          </a:p>
          <a:p>
            <a:r>
              <a:rPr lang="en-IN" dirty="0" smtClean="0"/>
              <a:t>Page 10-11	Method of Accounting inclusive of ICDS</a:t>
            </a:r>
            <a:endParaRPr lang="en-IN" dirty="0" smtClean="0"/>
          </a:p>
          <a:p>
            <a:r>
              <a:rPr lang="en-IN" dirty="0" smtClean="0"/>
              <a:t>Page 12		Quantitative Details</a:t>
            </a:r>
            <a:endParaRPr lang="en-IN" dirty="0" smtClean="0"/>
          </a:p>
          <a:p>
            <a:r>
              <a:rPr lang="en-IN" dirty="0" smtClean="0"/>
              <a:t>Page 12		Schedule to the Return Form – SALARY</a:t>
            </a:r>
            <a:endParaRPr lang="en-IN" dirty="0" smtClean="0"/>
          </a:p>
          <a:p>
            <a:r>
              <a:rPr lang="en-IN" dirty="0" smtClean="0"/>
              <a:t>Page 13-14	Schedule - House Property</a:t>
            </a:r>
            <a:endParaRPr lang="en-IN" dirty="0" smtClean="0"/>
          </a:p>
          <a:p>
            <a:r>
              <a:rPr lang="en-IN" dirty="0" smtClean="0"/>
              <a:t>Page 15-17	Schedule – Profits and Loss</a:t>
            </a:r>
            <a:endParaRPr lang="en-IN" dirty="0" smtClean="0"/>
          </a:p>
          <a:p>
            <a:r>
              <a:rPr lang="en-IN" dirty="0" smtClean="0"/>
              <a:t>Page 18 - 19	Schedule – Depreciation</a:t>
            </a:r>
            <a:endParaRPr lang="en-IN" dirty="0" smtClean="0"/>
          </a:p>
          <a:p>
            <a:r>
              <a:rPr lang="en-IN" dirty="0" smtClean="0"/>
              <a:t>Page 20 		Schedule – Scientific Research</a:t>
            </a:r>
            <a:endParaRPr lang="en-IN" dirty="0" smtClean="0"/>
          </a:p>
          <a:p>
            <a:r>
              <a:rPr lang="en-IN" dirty="0" smtClean="0"/>
              <a:t>Page 21 – 28	Schedule Capital Gain		 </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8490"/>
            <a:ext cx="10515600" cy="5808473"/>
          </a:xfrm>
        </p:spPr>
        <p:txBody>
          <a:bodyPr/>
          <a:lstStyle/>
          <a:p>
            <a:r>
              <a:rPr lang="en-IN" dirty="0" smtClean="0"/>
              <a:t>Page 29 – 30	Schedule – Details of Listed shares with ISIN</a:t>
            </a:r>
            <a:endParaRPr lang="en-IN" dirty="0" smtClean="0"/>
          </a:p>
          <a:p>
            <a:r>
              <a:rPr lang="en-IN" dirty="0" smtClean="0"/>
              <a:t>Page 31 – 34	Schedule – Other Sources</a:t>
            </a:r>
            <a:endParaRPr lang="en-IN" dirty="0" smtClean="0"/>
          </a:p>
          <a:p>
            <a:r>
              <a:rPr lang="en-IN" dirty="0" smtClean="0"/>
              <a:t>Page 35		Schedule – Set Off of Current Years Loss</a:t>
            </a:r>
            <a:endParaRPr lang="en-IN" dirty="0" smtClean="0"/>
          </a:p>
          <a:p>
            <a:r>
              <a:rPr lang="en-IN" dirty="0" smtClean="0"/>
              <a:t>Page 36		Schedule – Brought Forwarded Loss</a:t>
            </a:r>
            <a:endParaRPr lang="en-IN" dirty="0" smtClean="0"/>
          </a:p>
          <a:p>
            <a:r>
              <a:rPr lang="en-IN" dirty="0" smtClean="0"/>
              <a:t>Page 37		Schedule – Details of Losses to be C/F</a:t>
            </a:r>
            <a:endParaRPr lang="en-IN" dirty="0" smtClean="0"/>
          </a:p>
          <a:p>
            <a:r>
              <a:rPr lang="en-IN" dirty="0" smtClean="0"/>
              <a:t>Page 38		Schedule – Unabsorbed Depreciation</a:t>
            </a:r>
            <a:endParaRPr lang="en-IN" dirty="0" smtClean="0"/>
          </a:p>
          <a:p>
            <a:r>
              <a:rPr lang="en-IN" dirty="0" smtClean="0"/>
              <a:t>Page 39		Schedule – ICDS</a:t>
            </a:r>
            <a:endParaRPr lang="en-IN" dirty="0" smtClean="0"/>
          </a:p>
          <a:p>
            <a:r>
              <a:rPr lang="en-IN" dirty="0" smtClean="0"/>
              <a:t>Page 40		Schedule – Deduction U/s 10AA  Units under SEZ</a:t>
            </a:r>
            <a:endParaRPr lang="en-IN" dirty="0" smtClean="0"/>
          </a:p>
          <a:p>
            <a:r>
              <a:rPr lang="en-IN" dirty="0" smtClean="0"/>
              <a:t>Page 41		Schedule – Donation U/s 80G</a:t>
            </a:r>
            <a:endParaRPr lang="en-IN" dirty="0" smtClean="0"/>
          </a:p>
          <a:p>
            <a:r>
              <a:rPr lang="en-IN" dirty="0" smtClean="0"/>
              <a:t>Page 42		Schedule – U/s 80GGA Scientific Research &amp;</a:t>
            </a:r>
            <a:endParaRPr lang="en-IN" dirty="0" smtClean="0"/>
          </a:p>
          <a:p>
            <a:r>
              <a:rPr lang="en-IN" dirty="0"/>
              <a:t> </a:t>
            </a:r>
            <a:r>
              <a:rPr lang="en-IN" dirty="0" smtClean="0"/>
              <a:t>                              Rural Development</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218364"/>
            <a:ext cx="10776045" cy="6250675"/>
          </a:xfrm>
        </p:spPr>
        <p:txBody>
          <a:bodyPr/>
          <a:lstStyle/>
          <a:p>
            <a:r>
              <a:rPr lang="en-US" dirty="0" smtClean="0"/>
              <a:t>Page 43		Schedule RA – Donation to Research Association</a:t>
            </a:r>
            <a:endParaRPr lang="en-US" dirty="0" smtClean="0"/>
          </a:p>
          <a:p>
            <a:r>
              <a:rPr lang="en-US" dirty="0" smtClean="0"/>
              <a:t>Page 44		Schedule U/s 80IA – Deduction of Profit from an</a:t>
            </a:r>
            <a:endParaRPr lang="en-US" dirty="0" smtClean="0"/>
          </a:p>
          <a:p>
            <a:r>
              <a:rPr lang="en-US" dirty="0"/>
              <a:t> </a:t>
            </a:r>
            <a:r>
              <a:rPr lang="en-US" dirty="0" smtClean="0"/>
              <a:t>                              Industrial Undertaking</a:t>
            </a:r>
            <a:endParaRPr lang="en-US" dirty="0" smtClean="0"/>
          </a:p>
          <a:p>
            <a:r>
              <a:rPr lang="en-US" dirty="0" smtClean="0"/>
              <a:t>Page 45		Schedule U/s 80IB,80IC or 80IE – Deduction of</a:t>
            </a:r>
            <a:endParaRPr lang="en-US" dirty="0" smtClean="0"/>
          </a:p>
          <a:p>
            <a:r>
              <a:rPr lang="en-US" dirty="0"/>
              <a:t> </a:t>
            </a:r>
            <a:r>
              <a:rPr lang="en-US" dirty="0" smtClean="0"/>
              <a:t>                              Profit from an Undertaking located in J &amp; K,</a:t>
            </a:r>
            <a:endParaRPr lang="en-US" dirty="0" smtClean="0"/>
          </a:p>
          <a:p>
            <a:r>
              <a:rPr lang="en-US" dirty="0"/>
              <a:t> </a:t>
            </a:r>
            <a:r>
              <a:rPr lang="en-US" dirty="0" smtClean="0"/>
              <a:t>                              </a:t>
            </a:r>
            <a:r>
              <a:rPr lang="en-US" dirty="0" err="1" smtClean="0"/>
              <a:t>HP,Sikkim,Uttarakhand</a:t>
            </a:r>
            <a:r>
              <a:rPr lang="en-US" dirty="0" smtClean="0"/>
              <a:t> and North East</a:t>
            </a:r>
            <a:endParaRPr lang="en-US" dirty="0" smtClean="0"/>
          </a:p>
          <a:p>
            <a:r>
              <a:rPr lang="en-US" dirty="0" smtClean="0"/>
              <a:t>Page 46		Schedule – Deductions Under Chapter VIA</a:t>
            </a:r>
            <a:endParaRPr lang="en-US" dirty="0" smtClean="0"/>
          </a:p>
          <a:p>
            <a:r>
              <a:rPr lang="en-US" dirty="0" smtClean="0"/>
              <a:t>Page 47		Schedule – Alternate Minimum Tax U/s 115JC</a:t>
            </a:r>
            <a:endParaRPr lang="en-US" dirty="0" smtClean="0"/>
          </a:p>
          <a:p>
            <a:r>
              <a:rPr lang="en-US" dirty="0" smtClean="0"/>
              <a:t>Page 48		Schedule – Credit of AMT U/s 115JD</a:t>
            </a:r>
            <a:endParaRPr lang="en-US" dirty="0" smtClean="0"/>
          </a:p>
          <a:p>
            <a:r>
              <a:rPr lang="en-US" dirty="0" smtClean="0"/>
              <a:t>Page 49		Schedule Accumulated balance of </a:t>
            </a:r>
            <a:r>
              <a:rPr lang="en-US" dirty="0" err="1" smtClean="0"/>
              <a:t>Recognised</a:t>
            </a:r>
            <a:r>
              <a:rPr lang="en-US" dirty="0" smtClean="0"/>
              <a:t>  PY</a:t>
            </a:r>
            <a:endParaRPr lang="en-US" dirty="0" smtClean="0"/>
          </a:p>
          <a:p>
            <a:r>
              <a:rPr lang="en-US" dirty="0" smtClean="0"/>
              <a:t>Page 50		Schedule – SI –Deduction for specified Person</a:t>
            </a:r>
            <a:endParaRPr lang="en-US" dirty="0" smtClean="0"/>
          </a:p>
          <a:p>
            <a:r>
              <a:rPr lang="en-US" dirty="0" smtClean="0"/>
              <a:t>Page 51		Schedule – Information of Firm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41194"/>
            <a:ext cx="10980761" cy="6196084"/>
          </a:xfrm>
        </p:spPr>
        <p:txBody>
          <a:bodyPr/>
          <a:lstStyle/>
          <a:p>
            <a:r>
              <a:rPr lang="en-US" dirty="0" smtClean="0"/>
              <a:t>Page 52	Schedule of Exempt Income</a:t>
            </a:r>
            <a:endParaRPr lang="en-US" dirty="0" smtClean="0"/>
          </a:p>
          <a:p>
            <a:r>
              <a:rPr lang="en-US" dirty="0" smtClean="0"/>
              <a:t>Page 53	Schedule Pass through Income</a:t>
            </a:r>
            <a:endParaRPr lang="en-US" dirty="0" smtClean="0"/>
          </a:p>
          <a:p>
            <a:r>
              <a:rPr lang="en-US" dirty="0" smtClean="0"/>
              <a:t>Page 54 	Schedule Secondary Adjustment U/s 92CE</a:t>
            </a:r>
            <a:endParaRPr lang="en-US" dirty="0" smtClean="0"/>
          </a:p>
          <a:p>
            <a:r>
              <a:rPr lang="en-US" dirty="0" smtClean="0"/>
              <a:t>Page 55	Schedule Income Outside India &amp; Tax Relief</a:t>
            </a:r>
            <a:endParaRPr lang="en-US" dirty="0" smtClean="0"/>
          </a:p>
          <a:p>
            <a:r>
              <a:rPr lang="en-US" dirty="0" smtClean="0"/>
              <a:t>Page 56	Schedule Summery of Tax Relief Claimed and                        		paid outside India</a:t>
            </a:r>
            <a:endParaRPr lang="en-US" dirty="0" smtClean="0"/>
          </a:p>
          <a:p>
            <a:r>
              <a:rPr lang="en-US" dirty="0" smtClean="0"/>
              <a:t>Page 57	Schedule Details of Foreign assets from outside source</a:t>
            </a:r>
            <a:endParaRPr lang="en-US" dirty="0" smtClean="0"/>
          </a:p>
          <a:p>
            <a:r>
              <a:rPr lang="en-US" dirty="0" smtClean="0"/>
              <a:t>Page 58	Schedule Information on Appropriation of Income under 5A</a:t>
            </a:r>
            <a:endParaRPr lang="en-US" dirty="0" smtClean="0"/>
          </a:p>
          <a:p>
            <a:r>
              <a:rPr lang="en-US" dirty="0" smtClean="0"/>
              <a:t>Page 59	Schedule AL Personal Assets and Liabilities </a:t>
            </a:r>
            <a:r>
              <a:rPr lang="en-US" smtClean="0"/>
              <a:t>of Income&gt;50 lac</a:t>
            </a:r>
            <a:endParaRPr lang="en-US" dirty="0" smtClean="0"/>
          </a:p>
          <a:p>
            <a:r>
              <a:rPr lang="en-US" dirty="0" smtClean="0"/>
              <a:t>Page 60 	Computation of Total Income</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218941"/>
            <a:ext cx="11010363" cy="5958022"/>
          </a:xfrm>
        </p:spPr>
        <p:txBody>
          <a:bodyPr/>
          <a:lstStyle/>
          <a:p>
            <a:endParaRPr lang="en-IN" dirty="0"/>
          </a:p>
          <a:p>
            <a:r>
              <a:rPr lang="en-US" b="1" dirty="0"/>
              <a:t>Who can file the return in ITR-5</a:t>
            </a:r>
            <a:endParaRPr lang="en-US" dirty="0"/>
          </a:p>
          <a:p>
            <a:r>
              <a:rPr lang="en-IN" b="1" dirty="0"/>
              <a:t>Pre-requisites for filing ITR-5</a:t>
            </a:r>
            <a:endParaRPr lang="en-IN" dirty="0"/>
          </a:p>
          <a:p>
            <a:r>
              <a:rPr lang="en-US" b="1" dirty="0"/>
              <a:t>ITR 5 FAQs for common errors committed by taxpayers</a:t>
            </a:r>
            <a:endParaRPr lang="en-US" dirty="0"/>
          </a:p>
          <a:p>
            <a:r>
              <a:rPr lang="en-US" b="1" dirty="0"/>
              <a:t>Statutory Forms applicable for ITR 5</a:t>
            </a:r>
            <a:endParaRPr lang="en-US" dirty="0"/>
          </a:p>
          <a:p>
            <a:endParaRPr lang="en-IN" dirty="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1082" y="185832"/>
            <a:ext cx="6813177" cy="710639"/>
          </a:xfrm>
        </p:spPr>
        <p:txBody>
          <a:bodyPr/>
          <a:lstStyle/>
          <a:p>
            <a:pPr algn="ctr"/>
            <a:r>
              <a:rPr lang="en-US" b="1" dirty="0">
                <a:solidFill>
                  <a:srgbClr val="FF0000"/>
                </a:solidFill>
              </a:rPr>
              <a:t>PERSON U/s 2(31)</a:t>
            </a:r>
            <a:endParaRPr lang="en-IN" dirty="0"/>
          </a:p>
        </p:txBody>
      </p:sp>
      <p:sp>
        <p:nvSpPr>
          <p:cNvPr id="3" name="Content Placeholder 2"/>
          <p:cNvSpPr>
            <a:spLocks noGrp="1"/>
          </p:cNvSpPr>
          <p:nvPr>
            <p:ph idx="1"/>
          </p:nvPr>
        </p:nvSpPr>
        <p:spPr>
          <a:xfrm>
            <a:off x="838199" y="896470"/>
            <a:ext cx="10529047" cy="5755341"/>
          </a:xfrm>
        </p:spPr>
        <p:txBody>
          <a:bodyPr/>
          <a:lstStyle/>
          <a:p>
            <a:r>
              <a:rPr lang="en-US" b="1" dirty="0"/>
              <a:t>i</a:t>
            </a:r>
            <a:r>
              <a:rPr lang="en-US" sz="3600" b="1" dirty="0"/>
              <a:t>) Individual</a:t>
            </a:r>
            <a:endParaRPr lang="en-US" sz="3600" b="1" dirty="0"/>
          </a:p>
          <a:p>
            <a:r>
              <a:rPr lang="en-US" sz="3600" b="1" dirty="0"/>
              <a:t>ii) HUF</a:t>
            </a:r>
            <a:endParaRPr lang="en-US" sz="3600" b="1" dirty="0"/>
          </a:p>
          <a:p>
            <a:r>
              <a:rPr lang="en-US" sz="3600" b="1" dirty="0"/>
              <a:t>iii) Company</a:t>
            </a:r>
            <a:endParaRPr lang="en-US" sz="3600" b="1" dirty="0"/>
          </a:p>
          <a:p>
            <a:r>
              <a:rPr lang="en-US" sz="3600" b="1" dirty="0"/>
              <a:t>iv) Firm </a:t>
            </a:r>
            <a:endParaRPr lang="en-US" sz="3600" b="1" dirty="0"/>
          </a:p>
          <a:p>
            <a:r>
              <a:rPr lang="en-US" sz="3600" b="1" dirty="0"/>
              <a:t>v) Association of Person, Body of Individual whether incorporated or not       </a:t>
            </a:r>
            <a:endParaRPr lang="en-US" sz="3600" b="1" dirty="0"/>
          </a:p>
          <a:p>
            <a:r>
              <a:rPr lang="en-US" sz="3600" b="1" dirty="0"/>
              <a:t>vi) Local Authority</a:t>
            </a:r>
            <a:endParaRPr lang="en-US" sz="3600" b="1" dirty="0"/>
          </a:p>
          <a:p>
            <a:r>
              <a:rPr lang="en-US" sz="3600" b="1" dirty="0"/>
              <a:t>vii) Artificial Juridical Person not covered within the preceding sub clauses</a:t>
            </a:r>
            <a:endParaRPr lang="en-US" sz="3600" b="1" dirty="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933090" cy="6297769"/>
          </a:xfrm>
        </p:spPr>
        <p:txBody>
          <a:bodyPr>
            <a:normAutofit lnSpcReduction="10000"/>
          </a:bodyPr>
          <a:lstStyle/>
          <a:p>
            <a:r>
              <a:rPr lang="en-US" b="1" dirty="0"/>
              <a:t>Who can file the return in ITR-5</a:t>
            </a:r>
            <a:endParaRPr lang="en-US" dirty="0"/>
          </a:p>
          <a:p>
            <a:r>
              <a:rPr lang="en-IN" b="1" dirty="0" smtClean="0"/>
              <a:t>ITR-5 Form is to be filed by</a:t>
            </a:r>
            <a:r>
              <a:rPr lang="en-IN" b="1" dirty="0"/>
              <a:t>:</a:t>
            </a:r>
            <a:endParaRPr lang="en-IN" dirty="0"/>
          </a:p>
          <a:p>
            <a:r>
              <a:rPr lang="en-IN" dirty="0" smtClean="0"/>
              <a:t>Firm &amp; Limited Liability Partnership (LLP</a:t>
            </a:r>
            <a:r>
              <a:rPr lang="en-IN" dirty="0"/>
              <a:t>)</a:t>
            </a:r>
            <a:endParaRPr lang="en-IN" dirty="0"/>
          </a:p>
          <a:p>
            <a:r>
              <a:rPr lang="en-IN" dirty="0" smtClean="0"/>
              <a:t>Association of Persons(AOP) &amp; Body of Individuals (BOI) (Including Trusts like Private Trust/Private Discretionary Trust/ Gratuity Trust/ PF Trust which are not eligible to file Form ITR-7</a:t>
            </a:r>
            <a:r>
              <a:rPr lang="en-IN" dirty="0"/>
              <a:t>)</a:t>
            </a:r>
            <a:endParaRPr lang="en-IN" dirty="0"/>
          </a:p>
          <a:p>
            <a:r>
              <a:rPr lang="en-IN" dirty="0" smtClean="0"/>
              <a:t>Artificial juridical person referred to in section 2(31</a:t>
            </a:r>
            <a:r>
              <a:rPr lang="en-IN" dirty="0"/>
              <a:t>)(vii)</a:t>
            </a:r>
            <a:endParaRPr lang="en-IN" dirty="0"/>
          </a:p>
          <a:p>
            <a:r>
              <a:rPr lang="en-IN" dirty="0" smtClean="0"/>
              <a:t>Local Authority</a:t>
            </a:r>
            <a:endParaRPr lang="en-IN" dirty="0"/>
          </a:p>
          <a:p>
            <a:r>
              <a:rPr lang="en-IN" dirty="0" smtClean="0"/>
              <a:t>Cooperative society (Including Primary Agricultural Credit </a:t>
            </a:r>
            <a:r>
              <a:rPr lang="en-IN" dirty="0" err="1" smtClean="0"/>
              <a:t>Societies,Co</a:t>
            </a:r>
            <a:r>
              <a:rPr lang="en-IN" dirty="0" smtClean="0"/>
              <a:t>-operative Banks, Co-operative Bank other than Primary agricultural credit society or a primary co-operative agricultural and rural development bank</a:t>
            </a:r>
            <a:r>
              <a:rPr lang="en-IN" dirty="0"/>
              <a:t>)</a:t>
            </a:r>
            <a:endParaRPr lang="en-IN" dirty="0"/>
          </a:p>
          <a:p>
            <a:r>
              <a:rPr lang="en-IN" dirty="0" smtClean="0"/>
              <a:t>Estate of deceased or Estate of insolvent</a:t>
            </a:r>
            <a:endParaRPr lang="en-IN" dirty="0"/>
          </a:p>
          <a:p>
            <a:r>
              <a:rPr lang="en-IN" dirty="0" smtClean="0"/>
              <a:t>Business Trust and Investment fund</a:t>
            </a:r>
            <a:endParaRPr lang="en-IN" dirty="0"/>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456"/>
            <a:ext cx="10727028" cy="6336406"/>
          </a:xfrm>
        </p:spPr>
        <p:txBody>
          <a:bodyPr/>
          <a:lstStyle/>
          <a:p>
            <a:r>
              <a:rPr lang="en-IN" b="1" dirty="0"/>
              <a:t>Pre-requisites for filing ITR-5</a:t>
            </a:r>
            <a:endParaRPr lang="en-IN" dirty="0"/>
          </a:p>
          <a:p>
            <a:r>
              <a:rPr lang="en-US" dirty="0"/>
              <a:t>Registered user on e-filing portal with Active PAN</a:t>
            </a:r>
            <a:endParaRPr lang="en-US" dirty="0"/>
          </a:p>
          <a:p>
            <a:r>
              <a:rPr lang="en-US" dirty="0"/>
              <a:t>Update login profile and add key person details in login profile before filing return</a:t>
            </a:r>
            <a:endParaRPr lang="en-US" dirty="0"/>
          </a:p>
          <a:p>
            <a:r>
              <a:rPr lang="en-US" dirty="0"/>
              <a:t>Update Digital signature in login profile before filing the return</a:t>
            </a:r>
            <a:endParaRPr lang="en-US" dirty="0"/>
          </a:p>
          <a:p>
            <a:r>
              <a:rPr lang="en-US" dirty="0"/>
              <a:t>Pre-Validate a bank account and nominate it for refund</a:t>
            </a:r>
            <a:endParaRPr lang="en-US" dirty="0"/>
          </a:p>
          <a:p>
            <a:r>
              <a:rPr lang="en-US" dirty="0"/>
              <a:t>Valid mobile number linked with e-filing portal/</a:t>
            </a:r>
            <a:r>
              <a:rPr lang="en-US" dirty="0" err="1"/>
              <a:t>Aadhar</a:t>
            </a:r>
            <a:r>
              <a:rPr lang="en-US" dirty="0"/>
              <a:t>/your bank/your depository</a:t>
            </a:r>
            <a:endParaRPr lang="en-US" dirty="0"/>
          </a:p>
          <a:p>
            <a:r>
              <a:rPr lang="en-US" dirty="0"/>
              <a:t>Taxpayer has filed applicable statutory form(s) before filing the ITR</a:t>
            </a:r>
            <a:endParaRPr lang="en-US" dirty="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698"/>
            <a:ext cx="10636876" cy="6362163"/>
          </a:xfrm>
        </p:spPr>
        <p:txBody>
          <a:bodyPr>
            <a:normAutofit fontScale="92500" lnSpcReduction="10000"/>
          </a:bodyPr>
          <a:lstStyle/>
          <a:p>
            <a:r>
              <a:rPr lang="en-IN" b="1" dirty="0"/>
              <a:t>Question No. 1:</a:t>
            </a:r>
            <a:endParaRPr lang="en-IN" dirty="0"/>
          </a:p>
          <a:p>
            <a:r>
              <a:rPr lang="en-US" dirty="0"/>
              <a:t>Is taxpayer required to file Form 10IF every year for claiming the new Tax Regime?</a:t>
            </a:r>
            <a:endParaRPr lang="en-US" dirty="0"/>
          </a:p>
          <a:p>
            <a:r>
              <a:rPr lang="en-IN" b="1" dirty="0"/>
              <a:t>Response: </a:t>
            </a:r>
            <a:endParaRPr lang="en-IN" dirty="0"/>
          </a:p>
          <a:p>
            <a:r>
              <a:rPr lang="en-IN" dirty="0" smtClean="0"/>
              <a:t>No. Taxpayer is not expected to file the form 10IF every year. Taxpayer is required to file the Form 10IF only once within due date as per section 139(1) in the</a:t>
            </a:r>
            <a:r>
              <a:rPr lang="en-US" altLang="en-IN" dirty="0" smtClean="0"/>
              <a:t> </a:t>
            </a:r>
            <a:r>
              <a:rPr lang="en-IN" dirty="0" smtClean="0"/>
              <a:t>year in which the tax payer wants to opt for the new tax regime for the first time.</a:t>
            </a:r>
            <a:endParaRPr lang="en-IN" dirty="0" smtClean="0"/>
          </a:p>
          <a:p>
            <a:r>
              <a:rPr lang="en-IN" b="1" dirty="0"/>
              <a:t>QuestionNo.2:</a:t>
            </a:r>
            <a:endParaRPr lang="en-IN" dirty="0"/>
          </a:p>
          <a:p>
            <a:r>
              <a:rPr lang="en-IN" dirty="0" smtClean="0"/>
              <a:t>If form 10IF is filed within due date, then is it compulsory for tax payer to select the New Tax Regime while filing the return</a:t>
            </a:r>
            <a:r>
              <a:rPr lang="en-IN" dirty="0"/>
              <a:t>?</a:t>
            </a:r>
            <a:endParaRPr lang="en-IN" dirty="0"/>
          </a:p>
          <a:p>
            <a:r>
              <a:rPr lang="en-IN" b="1" dirty="0"/>
              <a:t>Response:</a:t>
            </a:r>
            <a:endParaRPr lang="en-IN" dirty="0"/>
          </a:p>
          <a:p>
            <a:r>
              <a:rPr lang="en-IN" dirty="0" smtClean="0"/>
              <a:t>Yes. If tax payer has filed the form10IF within due date then it is compulsory for tax payers to select the appropriate option of New tax regime while filing the return every year. Further, once the new tax regime is opted under section 115BAD then it can not be withdrawn</a:t>
            </a:r>
            <a:r>
              <a:rPr lang="en-IN" dirty="0"/>
              <a:t>.</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09093"/>
            <a:ext cx="10765665" cy="5867870"/>
          </a:xfrm>
        </p:spPr>
        <p:txBody>
          <a:bodyPr>
            <a:normAutofit fontScale="92500" lnSpcReduction="20000"/>
          </a:bodyPr>
          <a:lstStyle/>
          <a:p>
            <a:r>
              <a:rPr lang="en-IN" b="1" dirty="0"/>
              <a:t>QuestionNo.3:</a:t>
            </a:r>
            <a:endParaRPr lang="en-IN" dirty="0"/>
          </a:p>
          <a:p>
            <a:r>
              <a:rPr lang="en-IN" dirty="0" smtClean="0"/>
              <a:t>Can tax payer file the revised return with new tax regime if he has already filed the original return without opting for New Tax Regime</a:t>
            </a:r>
            <a:r>
              <a:rPr lang="en-IN" dirty="0"/>
              <a:t>?</a:t>
            </a:r>
            <a:endParaRPr lang="en-IN" dirty="0"/>
          </a:p>
          <a:p>
            <a:r>
              <a:rPr lang="en-IN" b="1" dirty="0"/>
              <a:t>Response:</a:t>
            </a:r>
            <a:endParaRPr lang="en-IN" dirty="0"/>
          </a:p>
          <a:p>
            <a:r>
              <a:rPr lang="en-IN" dirty="0" smtClean="0"/>
              <a:t>Yes. If tax payer has filed the form10IF within due date then he can opt for new tax regime option by filing the revised return.</a:t>
            </a:r>
            <a:endParaRPr lang="en-IN" dirty="0" smtClean="0"/>
          </a:p>
          <a:p>
            <a:endParaRPr lang="en-IN" dirty="0"/>
          </a:p>
          <a:p>
            <a:r>
              <a:rPr lang="en-IN" b="1" dirty="0"/>
              <a:t>Question No. 4:</a:t>
            </a:r>
            <a:endParaRPr lang="en-IN" dirty="0"/>
          </a:p>
          <a:p>
            <a:r>
              <a:rPr lang="en-US" dirty="0"/>
              <a:t>If taxpayer has filed form 10IF more than once during the year, then which Form 10IF detail is required to be filled while filing the ITR 5 ?</a:t>
            </a:r>
            <a:endParaRPr lang="en-US" dirty="0"/>
          </a:p>
          <a:p>
            <a:r>
              <a:rPr lang="en-IN" b="1" dirty="0"/>
              <a:t>Response: </a:t>
            </a:r>
            <a:endParaRPr lang="en-IN" dirty="0"/>
          </a:p>
          <a:p>
            <a:r>
              <a:rPr lang="en-IN" dirty="0" smtClean="0"/>
              <a:t>Tax payer is not expected to file the Form10IF more than once</a:t>
            </a:r>
            <a:r>
              <a:rPr lang="en-IN" dirty="0"/>
              <a:t>.</a:t>
            </a:r>
            <a:endParaRPr lang="en-IN" dirty="0"/>
          </a:p>
          <a:p>
            <a:r>
              <a:rPr lang="en-IN" dirty="0" smtClean="0"/>
              <a:t>However, if the tax payer has filed the multiple Form10IF by mistake or for any other reason then the tax payer is advised to fill up the details of first valid form 10IF filed within due date as per section 139(1) at the time of filing the ITR5</a:t>
            </a:r>
            <a:r>
              <a:rPr lang="en-IN" dirty="0"/>
              <a:t>.</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4851"/>
            <a:ext cx="10198994" cy="5842112"/>
          </a:xfrm>
        </p:spPr>
        <p:txBody>
          <a:bodyPr>
            <a:normAutofit/>
          </a:bodyPr>
          <a:lstStyle/>
          <a:p>
            <a:r>
              <a:rPr lang="en-IN" b="1" dirty="0"/>
              <a:t>Question No. 5:</a:t>
            </a:r>
            <a:endParaRPr lang="en-IN" dirty="0"/>
          </a:p>
          <a:p>
            <a:r>
              <a:rPr lang="en-US" dirty="0"/>
              <a:t>In schedule TDS, can taxpayer claim both the "TDS of current year" and "brought forward TDS of last year" in the same row ?</a:t>
            </a:r>
            <a:endParaRPr lang="en-US" dirty="0"/>
          </a:p>
          <a:p>
            <a:r>
              <a:rPr lang="en-IN" b="1" dirty="0"/>
              <a:t>Response: </a:t>
            </a:r>
            <a:endParaRPr lang="en-IN" dirty="0"/>
          </a:p>
          <a:p>
            <a:r>
              <a:rPr lang="en-IN" dirty="0"/>
              <a:t>No</a:t>
            </a:r>
            <a:r>
              <a:rPr lang="en-IN" dirty="0" smtClean="0"/>
              <a:t>. “TDS of current year” and“ Brought forward TDS of previous year(s)” are required to claim separately by showing the minimum different rows in schedule TDS.</a:t>
            </a:r>
            <a:endParaRPr lang="en-IN" dirty="0" smtClean="0"/>
          </a:p>
          <a:p>
            <a:endParaRPr lang="en-IN" dirty="0" smtClean="0"/>
          </a:p>
          <a:p>
            <a:r>
              <a:rPr lang="en-IN" b="1" dirty="0" smtClean="0"/>
              <a:t>Question No.6</a:t>
            </a:r>
            <a:r>
              <a:rPr lang="en-IN" b="1" dirty="0"/>
              <a:t>:</a:t>
            </a:r>
            <a:endParaRPr lang="en-IN" dirty="0"/>
          </a:p>
          <a:p>
            <a:r>
              <a:rPr lang="en-IN" dirty="0" smtClean="0"/>
              <a:t>How can a co-operative society claim deduction u/s 80P(2</a:t>
            </a:r>
            <a:r>
              <a:rPr lang="en-IN" dirty="0"/>
              <a:t>)(d</a:t>
            </a:r>
            <a:r>
              <a:rPr lang="en-IN" dirty="0" smtClean="0"/>
              <a:t>) for "Interest/Dividend from Investment in other co-operative society</a:t>
            </a:r>
            <a:r>
              <a:rPr lang="en-IN" dirty="0"/>
              <a:t>?</a:t>
            </a:r>
            <a:endParaRPr lang="en-IN" dirty="0"/>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0304"/>
            <a:ext cx="10881575" cy="5996659"/>
          </a:xfrm>
        </p:spPr>
        <p:txBody>
          <a:bodyPr>
            <a:normAutofit/>
          </a:bodyPr>
          <a:lstStyle/>
          <a:p>
            <a:r>
              <a:rPr lang="en-IN" b="1" dirty="0"/>
              <a:t>Response:</a:t>
            </a:r>
            <a:endParaRPr lang="en-IN" dirty="0"/>
          </a:p>
          <a:p>
            <a:r>
              <a:rPr lang="en-IN" dirty="0" smtClean="0"/>
              <a:t>A co-operative society, eligible to claim the deduction u/s. 80P(2</a:t>
            </a:r>
            <a:r>
              <a:rPr lang="en-IN" dirty="0"/>
              <a:t>)(d</a:t>
            </a:r>
            <a:r>
              <a:rPr lang="en-IN" dirty="0" smtClean="0"/>
              <a:t>) for "Interest/Dividend from Investment in other co-operative society“, is required to</a:t>
            </a:r>
            <a:r>
              <a:rPr lang="en-IN" dirty="0"/>
              <a:t>:</a:t>
            </a:r>
            <a:endParaRPr lang="en-IN" dirty="0"/>
          </a:p>
          <a:p>
            <a:r>
              <a:rPr lang="en-IN" dirty="0"/>
              <a:t>a</a:t>
            </a:r>
            <a:r>
              <a:rPr lang="en-IN" dirty="0" smtClean="0"/>
              <a:t>. Select the nature of business code"23011"in schedule“ Part A General</a:t>
            </a:r>
            <a:r>
              <a:rPr lang="en-IN" dirty="0"/>
              <a:t>”.</a:t>
            </a:r>
            <a:endParaRPr lang="en-IN" dirty="0"/>
          </a:p>
          <a:p>
            <a:r>
              <a:rPr lang="en-IN" dirty="0" smtClean="0"/>
              <a:t>b. Needs to disclose the interest or dividend income in schedule “Profit and loss account ”at SL.No.14(iii</a:t>
            </a:r>
            <a:r>
              <a:rPr lang="en-IN" dirty="0"/>
              <a:t>)/14(iv).</a:t>
            </a:r>
            <a:endParaRPr lang="en-IN" dirty="0"/>
          </a:p>
          <a:p>
            <a:r>
              <a:rPr lang="en-IN" dirty="0" smtClean="0"/>
              <a:t>c. If any part of the interest/dividend income is taxable under the head “Income from other source”, same is required to be shown against Sl. No.1 a for dividend income, under Sl. No.1b(ii) for interest income after reducing the same from Schedule BP Sl. No.3c</a:t>
            </a:r>
            <a:r>
              <a:rPr lang="en-IN" dirty="0"/>
              <a:t>.</a:t>
            </a:r>
            <a:endParaRPr lang="en-IN" dirty="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894454" cy="5829233"/>
          </a:xfrm>
        </p:spPr>
        <p:txBody>
          <a:bodyPr>
            <a:normAutofit fontScale="92500" lnSpcReduction="10000"/>
          </a:bodyPr>
          <a:lstStyle/>
          <a:p>
            <a:r>
              <a:rPr lang="en-IN" b="1" dirty="0"/>
              <a:t>QuestionNo.7:</a:t>
            </a:r>
            <a:endParaRPr lang="en-IN" dirty="0"/>
          </a:p>
          <a:p>
            <a:r>
              <a:rPr lang="en-IN" dirty="0" smtClean="0"/>
              <a:t>How can a co-operative society claim deduction u/s 80P(2</a:t>
            </a:r>
            <a:r>
              <a:rPr lang="en-IN" dirty="0"/>
              <a:t>)(e</a:t>
            </a:r>
            <a:r>
              <a:rPr lang="en-IN" dirty="0" smtClean="0"/>
              <a:t>) for Income from Letting of godowns/warehouses for storage, processing/facilitating the marketing of commodities</a:t>
            </a:r>
            <a:r>
              <a:rPr lang="en-IN" dirty="0"/>
              <a:t>?</a:t>
            </a:r>
            <a:endParaRPr lang="en-IN" dirty="0"/>
          </a:p>
          <a:p>
            <a:r>
              <a:rPr lang="en-IN" b="1" dirty="0"/>
              <a:t>Response:</a:t>
            </a:r>
            <a:endParaRPr lang="en-IN" dirty="0"/>
          </a:p>
          <a:p>
            <a:r>
              <a:rPr lang="en-IN" dirty="0" smtClean="0"/>
              <a:t>A co-operative society eligible to claim the deduction u/s.80P(2</a:t>
            </a:r>
            <a:r>
              <a:rPr lang="en-IN" dirty="0"/>
              <a:t>)(e</a:t>
            </a:r>
            <a:r>
              <a:rPr lang="en-IN" dirty="0" smtClean="0"/>
              <a:t>) for "Income from Letting of godown/warehouses for storage, processing/facilitating the marketing of commodities“, is required to</a:t>
            </a:r>
            <a:r>
              <a:rPr lang="en-IN" dirty="0"/>
              <a:t>;</a:t>
            </a:r>
            <a:endParaRPr lang="en-IN" dirty="0"/>
          </a:p>
          <a:p>
            <a:r>
              <a:rPr lang="en-IN" dirty="0" smtClean="0"/>
              <a:t>a. Select the nature of business code"23012 "in schedule “Part A General</a:t>
            </a:r>
            <a:r>
              <a:rPr lang="en-IN" dirty="0"/>
              <a:t>”.</a:t>
            </a:r>
            <a:endParaRPr lang="en-IN" dirty="0"/>
          </a:p>
          <a:p>
            <a:r>
              <a:rPr lang="en-IN" dirty="0" smtClean="0"/>
              <a:t>b. Disclose the rental income in schedule “Profit and loss account” at SL. No. 14(i</a:t>
            </a:r>
            <a:r>
              <a:rPr lang="en-IN" dirty="0"/>
              <a:t>).</a:t>
            </a:r>
            <a:endParaRPr lang="en-IN" dirty="0"/>
          </a:p>
          <a:p>
            <a:r>
              <a:rPr lang="en-IN" dirty="0" smtClean="0"/>
              <a:t>c. If the income is taxable under the head “Income from other source” or schedule “House property” same is required to be shown against Sl. No.1c of Schedule OS or Sl.No.1k of Schedule HP after reducing the same from Schedule BP Sl. No.3a or 3c</a:t>
            </a:r>
            <a:r>
              <a:rPr lang="en-IN" dirty="0"/>
              <a:t>.</a:t>
            </a:r>
            <a:endParaRPr lang="en-IN" dirty="0"/>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9" y="270456"/>
            <a:ext cx="10947043" cy="5906507"/>
          </a:xfrm>
        </p:spPr>
        <p:txBody>
          <a:bodyPr/>
          <a:lstStyle/>
          <a:p>
            <a:r>
              <a:rPr lang="en-IN" b="1" dirty="0"/>
              <a:t>Question No. 8:</a:t>
            </a:r>
            <a:endParaRPr lang="en-IN" dirty="0"/>
          </a:p>
          <a:p>
            <a:r>
              <a:rPr lang="en-US" dirty="0"/>
              <a:t>What is the role of “Pay Now” option in the departmental utility. After making the payment whether details of payment are required to be entered in Schedule IT ?</a:t>
            </a:r>
            <a:endParaRPr lang="en-US" dirty="0"/>
          </a:p>
          <a:p>
            <a:r>
              <a:rPr lang="en-IN" b="1" dirty="0"/>
              <a:t>Response: </a:t>
            </a:r>
            <a:endParaRPr lang="en-IN" dirty="0"/>
          </a:p>
          <a:p>
            <a:r>
              <a:rPr lang="en-IN" dirty="0" smtClean="0"/>
              <a:t>From the AY 2023-24, the payment made through “Pay Now” option has been integrated with Schedule IT &amp; the details are designed to be auto-populated in the Departmental “exe” utility and in online filing. However, it is advised to verify the entries in schedule IT before finalizing the return</a:t>
            </a:r>
            <a:r>
              <a:rPr lang="en-IN" dirty="0"/>
              <a:t>.</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302025" cy="5988676"/>
          </a:xfrm>
        </p:spPr>
        <p:txBody>
          <a:bodyPr>
            <a:normAutofit fontScale="92500" lnSpcReduction="10000"/>
          </a:bodyPr>
          <a:lstStyle/>
          <a:p>
            <a:r>
              <a:rPr lang="en-IN" b="1" dirty="0"/>
              <a:t>Question No. 9:</a:t>
            </a:r>
            <a:endParaRPr lang="en-IN" dirty="0"/>
          </a:p>
          <a:p>
            <a:r>
              <a:rPr lang="en-US" dirty="0"/>
              <a:t>Which taxpayer is required to mandatorily fill the Table F (To be filled in case of persons referred to in section 160(1)(iii) or (iv)) in Part A General (2)? </a:t>
            </a:r>
            <a:endParaRPr lang="en-US" dirty="0"/>
          </a:p>
          <a:p>
            <a:r>
              <a:rPr lang="en-IN" b="1" dirty="0"/>
              <a:t>Response:</a:t>
            </a:r>
            <a:endParaRPr lang="en-IN" dirty="0"/>
          </a:p>
          <a:p>
            <a:r>
              <a:rPr lang="en-IN" dirty="0" smtClean="0"/>
              <a:t>Taxpayer who selects the status as "AOP“ and sub-status "Trust filing ITR other than ITR 7“ in schedule Part A General then such assessees are expected to fill the corresponding details in Table Fin Part A General (2).</a:t>
            </a:r>
            <a:endParaRPr lang="en-IN" dirty="0" smtClean="0"/>
          </a:p>
          <a:p>
            <a:r>
              <a:rPr lang="en-IN" b="1" dirty="0"/>
              <a:t>Question No. 10:</a:t>
            </a:r>
            <a:endParaRPr lang="en-IN" dirty="0"/>
          </a:p>
          <a:p>
            <a:r>
              <a:rPr lang="en-IN" dirty="0" smtClean="0"/>
              <a:t>My refund of about 50 lakh has not been received with areas on that the PAN name and name in Bank account are not matching (</a:t>
            </a:r>
            <a:r>
              <a:rPr lang="en-IN" dirty="0" err="1" smtClean="0"/>
              <a:t>mismatchin</a:t>
            </a:r>
            <a:r>
              <a:rPr lang="en-IN" dirty="0" smtClean="0"/>
              <a:t> Name</a:t>
            </a:r>
            <a:r>
              <a:rPr lang="en-IN" dirty="0"/>
              <a:t>).</a:t>
            </a:r>
            <a:endParaRPr lang="en-IN" dirty="0"/>
          </a:p>
          <a:p>
            <a:r>
              <a:rPr lang="en-IN" b="1" dirty="0"/>
              <a:t>Response:</a:t>
            </a:r>
            <a:endParaRPr lang="en-IN" dirty="0"/>
          </a:p>
          <a:p>
            <a:r>
              <a:rPr lang="en-IN" dirty="0" smtClean="0"/>
              <a:t>Tax payers are advised to look into the validation status of the bank accounts in the profile section</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495208" cy="5829233"/>
          </a:xfrm>
        </p:spPr>
        <p:txBody>
          <a:bodyPr>
            <a:normAutofit fontScale="90000" lnSpcReduction="10000"/>
          </a:bodyPr>
          <a:lstStyle/>
          <a:p>
            <a:endParaRPr lang="en-IN" dirty="0" smtClean="0"/>
          </a:p>
          <a:p>
            <a:r>
              <a:rPr lang="en-IN" dirty="0" smtClean="0"/>
              <a:t>To check if the refund is likely to be released or not to the given bank account. Wherever the bank account is validated with a remark “validated, but refund is restricted”, It is advised that the name as per Bank account selected for credit of refund matches with the name as per the PAN data base</a:t>
            </a:r>
            <a:r>
              <a:rPr lang="en-IN" dirty="0"/>
              <a:t>.</a:t>
            </a:r>
            <a:endParaRPr lang="en-IN" dirty="0"/>
          </a:p>
          <a:p>
            <a:endParaRPr lang="en-IN" dirty="0"/>
          </a:p>
          <a:p>
            <a:r>
              <a:rPr lang="en-US" altLang="en-IN" dirty="0"/>
              <a:t>Question no.11</a:t>
            </a:r>
            <a:endParaRPr lang="en-US" altLang="en-IN" dirty="0"/>
          </a:p>
          <a:p>
            <a:r>
              <a:rPr lang="en-US" altLang="en-IN" dirty="0"/>
              <a:t>          The significant amendment in respect of filing of Income Tax Return initiated from the A.Y. 2024-25 is____</a:t>
            </a:r>
            <a:endParaRPr lang="en-US" altLang="en-IN" dirty="0"/>
          </a:p>
          <a:p>
            <a:endParaRPr lang="en-US" altLang="en-IN" dirty="0"/>
          </a:p>
          <a:p>
            <a:r>
              <a:rPr lang="en-US" altLang="en-IN" dirty="0"/>
              <a:t>Response</a:t>
            </a:r>
            <a:endParaRPr lang="en-US" altLang="en-IN" dirty="0"/>
          </a:p>
          <a:p>
            <a:r>
              <a:rPr lang="en-US" altLang="en-IN" dirty="0"/>
              <a:t>The tax payer has to file 10IE form and also to file ROI within the due date as envisaged U/s 139(1) of the Income Tax Act if adopted under the Old tax regime else automatically the option to file ITR under the old tax regime will be exhosted and by default new tax regime has to be adopted.</a:t>
            </a:r>
            <a:endParaRPr lang="en-US" alt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7162800" cy="609600"/>
          </a:xfrm>
        </p:spPr>
        <p:txBody>
          <a:bodyPr>
            <a:noAutofit/>
          </a:bodyPr>
          <a:lstStyle/>
          <a:p>
            <a:r>
              <a:rPr lang="en-US" sz="3600" b="1" dirty="0">
                <a:solidFill>
                  <a:srgbClr val="FF0000"/>
                </a:solidFill>
              </a:rPr>
              <a:t>FORMS OF RETURN</a:t>
            </a:r>
            <a:endParaRPr lang="en-US" sz="3600" dirty="0"/>
          </a:p>
        </p:txBody>
      </p:sp>
      <p:sp>
        <p:nvSpPr>
          <p:cNvPr id="3" name="Content Placeholder 2"/>
          <p:cNvSpPr>
            <a:spLocks noGrp="1"/>
          </p:cNvSpPr>
          <p:nvPr>
            <p:ph sz="half" idx="1"/>
          </p:nvPr>
        </p:nvSpPr>
        <p:spPr>
          <a:xfrm>
            <a:off x="1981200" y="914401"/>
            <a:ext cx="1219200" cy="5211763"/>
          </a:xfrm>
        </p:spPr>
        <p:txBody>
          <a:bodyPr>
            <a:normAutofit fontScale="70000" lnSpcReduction="20000"/>
          </a:bodyPr>
          <a:lstStyle/>
          <a:p>
            <a:pPr>
              <a:buNone/>
            </a:pPr>
            <a:r>
              <a:rPr lang="en-US" sz="2400" b="1" dirty="0">
                <a:solidFill>
                  <a:srgbClr val="FF0000"/>
                </a:solidFill>
              </a:rPr>
              <a:t>ITR -1 :</a:t>
            </a: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a:solidFill>
                  <a:srgbClr val="FF0000"/>
                </a:solidFill>
              </a:rPr>
              <a:t>ITR – 2 :</a:t>
            </a: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a:solidFill>
                  <a:srgbClr val="FF0000"/>
                </a:solidFill>
              </a:rPr>
              <a:t>ITR – 3 </a:t>
            </a:r>
            <a:r>
              <a:rPr lang="en-US" sz="2400" b="1" dirty="0"/>
              <a:t>:</a:t>
            </a:r>
            <a:endParaRPr lang="en-US" sz="2400" b="1" dirty="0"/>
          </a:p>
          <a:p>
            <a:pPr>
              <a:buNone/>
            </a:pPr>
            <a:endParaRPr lang="en-US" sz="2400" dirty="0"/>
          </a:p>
        </p:txBody>
      </p:sp>
      <p:sp>
        <p:nvSpPr>
          <p:cNvPr id="4" name="Content Placeholder 3"/>
          <p:cNvSpPr>
            <a:spLocks noGrp="1"/>
          </p:cNvSpPr>
          <p:nvPr>
            <p:ph sz="half" idx="2"/>
          </p:nvPr>
        </p:nvSpPr>
        <p:spPr>
          <a:xfrm>
            <a:off x="2819400" y="838200"/>
            <a:ext cx="9067800" cy="5867400"/>
          </a:xfrm>
        </p:spPr>
        <p:txBody>
          <a:bodyPr>
            <a:normAutofit fontScale="70000" lnSpcReduction="20000"/>
          </a:bodyPr>
          <a:lstStyle/>
          <a:p>
            <a:endParaRPr lang="en-US" sz="3100" b="1" dirty="0" smtClean="0"/>
          </a:p>
          <a:p>
            <a:r>
              <a:rPr lang="en-US" sz="3100" b="1" dirty="0" smtClean="0"/>
              <a:t>Known </a:t>
            </a:r>
            <a:r>
              <a:rPr lang="en-US" sz="3100" b="1" dirty="0"/>
              <a:t>as SAHAJ is applicable to an individual having salary or pension income or income from </a:t>
            </a:r>
            <a:r>
              <a:rPr lang="en-US" sz="3100" b="1" dirty="0">
                <a:solidFill>
                  <a:srgbClr val="FF0000"/>
                </a:solidFill>
              </a:rPr>
              <a:t>one house property </a:t>
            </a:r>
            <a:r>
              <a:rPr lang="en-US" sz="3100" b="1" dirty="0"/>
              <a:t>(not a case of brought forward loss) or income from other sources (not being lottery winnings and income from race horses, income taxable under U/s 115BBDA or income referred in U/s115BBDB or income referred in u/S 115BBE. </a:t>
            </a:r>
            <a:endParaRPr lang="en-US" sz="3100" b="1" dirty="0"/>
          </a:p>
          <a:p>
            <a:r>
              <a:rPr lang="en-US" sz="3100" b="1" dirty="0" smtClean="0"/>
              <a:t>The </a:t>
            </a:r>
            <a:r>
              <a:rPr lang="en-US" sz="3100" b="1" dirty="0"/>
              <a:t>Total income must be within 50 lac and </a:t>
            </a:r>
            <a:endParaRPr lang="en-US" sz="3100" b="1" dirty="0"/>
          </a:p>
          <a:p>
            <a:r>
              <a:rPr lang="en-US" sz="3100" b="1" dirty="0"/>
              <a:t>not  being a director of a company and </a:t>
            </a:r>
            <a:endParaRPr lang="en-US" sz="3100" b="1" dirty="0"/>
          </a:p>
          <a:p>
            <a:r>
              <a:rPr lang="en-US" sz="3100" b="1" dirty="0"/>
              <a:t>not holding unlisted  equity shares and </a:t>
            </a:r>
            <a:endParaRPr lang="en-US" sz="3100" b="1" dirty="0"/>
          </a:p>
          <a:p>
            <a:r>
              <a:rPr lang="en-US" sz="3100" b="1" dirty="0"/>
              <a:t>not </a:t>
            </a:r>
            <a:r>
              <a:rPr lang="en-US" sz="3100" b="1" dirty="0" smtClean="0"/>
              <a:t>assessable </a:t>
            </a:r>
            <a:r>
              <a:rPr lang="en-US" sz="3100" b="1" dirty="0"/>
              <a:t>of other person’s income where tax is not withheld and</a:t>
            </a:r>
            <a:endParaRPr lang="en-US" sz="3100" b="1" dirty="0"/>
          </a:p>
          <a:p>
            <a:r>
              <a:rPr lang="en-US" sz="3100" b="1" dirty="0"/>
              <a:t> not claiming any deduction under the head of Income from Other Sources except family pension.</a:t>
            </a:r>
            <a:endParaRPr lang="en-US" sz="3100" b="1" dirty="0"/>
          </a:p>
          <a:p>
            <a:endParaRPr lang="en-US" sz="3100" b="1" dirty="0"/>
          </a:p>
          <a:p>
            <a:r>
              <a:rPr lang="en-US" sz="3100" b="1" dirty="0"/>
              <a:t>It’s applicable to an individual or an Hindu Undivided Family not having income chargeable to income-tax under the head “Profits or gains of business or profession”</a:t>
            </a:r>
            <a:endParaRPr lang="en-US" sz="3100" b="1" dirty="0"/>
          </a:p>
          <a:p>
            <a:r>
              <a:rPr lang="en-US" sz="3100" dirty="0"/>
              <a:t> </a:t>
            </a:r>
            <a:r>
              <a:rPr lang="en-US" sz="3100" b="1" dirty="0"/>
              <a:t>It is applicable to an individual or a Hindu Undivided Family who has any income chargeable to tax under the head business or profession</a:t>
            </a:r>
            <a:endParaRPr lang="en-US" sz="3100" b="1" dirty="0"/>
          </a:p>
          <a:p>
            <a:endParaRPr lang="en-US"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6009917"/>
          </a:xfrm>
        </p:spPr>
        <p:txBody>
          <a:bodyPr>
            <a:normAutofit/>
          </a:bodyPr>
          <a:lstStyle/>
          <a:p>
            <a:pPr algn="ctr"/>
            <a:r>
              <a:rPr lang="en-IN" sz="9600" b="1" dirty="0" smtClean="0">
                <a:solidFill>
                  <a:srgbClr val="00B050"/>
                </a:solidFill>
              </a:rPr>
              <a:t>THANK YOU</a:t>
            </a:r>
            <a:endParaRPr lang="en-IN" sz="9600" b="1" dirty="0">
              <a:solidFill>
                <a:srgbClr val="00B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2" y="273050"/>
            <a:ext cx="1219199" cy="641350"/>
          </a:xfrm>
        </p:spPr>
        <p:txBody>
          <a:bodyPr>
            <a:normAutofit/>
          </a:bodyPr>
          <a:lstStyle/>
          <a:p>
            <a:r>
              <a:rPr lang="en-US" sz="2400" dirty="0">
                <a:solidFill>
                  <a:srgbClr val="FF0000"/>
                </a:solidFill>
              </a:rPr>
              <a:t>ITR – 4 :</a:t>
            </a:r>
            <a:endParaRPr lang="en-US" sz="2400" dirty="0">
              <a:solidFill>
                <a:srgbClr val="FF0000"/>
              </a:solidFill>
            </a:endParaRPr>
          </a:p>
        </p:txBody>
      </p:sp>
      <p:sp>
        <p:nvSpPr>
          <p:cNvPr id="3" name="Content Placeholder 2"/>
          <p:cNvSpPr>
            <a:spLocks noGrp="1"/>
          </p:cNvSpPr>
          <p:nvPr>
            <p:ph idx="1"/>
          </p:nvPr>
        </p:nvSpPr>
        <p:spPr>
          <a:xfrm>
            <a:off x="3200400" y="273050"/>
            <a:ext cx="7239000" cy="6051550"/>
          </a:xfrm>
        </p:spPr>
        <p:txBody>
          <a:bodyPr>
            <a:normAutofit fontScale="92500" lnSpcReduction="10000"/>
          </a:bodyPr>
          <a:lstStyle/>
          <a:p>
            <a:pPr algn="just"/>
            <a:r>
              <a:rPr lang="en-US" dirty="0" smtClean="0"/>
              <a:t>Known as SUGAM is applicable to individuals or Hindu Undivided Family or partnership firm (Not a Limited Liability Partnership Firm) who have opted for the presumptive taxation scheme of U/s 44AD/44ADA/44AE</a:t>
            </a:r>
            <a:endParaRPr lang="en-US" dirty="0" smtClean="0"/>
          </a:p>
          <a:p>
            <a:pPr algn="just"/>
            <a:endParaRPr lang="en-US" dirty="0" smtClean="0"/>
          </a:p>
          <a:p>
            <a:pPr algn="just"/>
            <a:r>
              <a:rPr lang="en-US" dirty="0" smtClean="0"/>
              <a:t>Firm, LLP, AOP, BOI, artificial juridical person referred to in U/S 2(31)(vii), cooperative society and local authority. However, a person who is required to file the return of income U/s 139(4A) or 139(4B) , 139(4C) or  139(4D) or U/s 139(4E) or 139(4F) shall not use this form (</a:t>
            </a:r>
            <a:r>
              <a:rPr lang="en-US" i="1" dirty="0" smtClean="0"/>
              <a:t>i.e., </a:t>
            </a:r>
            <a:r>
              <a:rPr lang="en-US" dirty="0" smtClean="0"/>
              <a:t>trusts, political parties, institutions, colleges, investment fund etc.)</a:t>
            </a:r>
            <a:endParaRPr lang="en-US" dirty="0" smtClean="0"/>
          </a:p>
          <a:p>
            <a:pPr algn="just"/>
            <a:endParaRPr lang="en-US" dirty="0"/>
          </a:p>
        </p:txBody>
      </p:sp>
      <p:sp>
        <p:nvSpPr>
          <p:cNvPr id="4" name="Text Placeholder 3"/>
          <p:cNvSpPr>
            <a:spLocks noGrp="1"/>
          </p:cNvSpPr>
          <p:nvPr>
            <p:ph type="body" sz="half" idx="2"/>
          </p:nvPr>
        </p:nvSpPr>
        <p:spPr>
          <a:xfrm>
            <a:off x="1981202" y="914401"/>
            <a:ext cx="1219199" cy="5211763"/>
          </a:xfrm>
        </p:spPr>
        <p:txBody>
          <a:bodyPr/>
          <a:lstStyle/>
          <a:p>
            <a:endParaRPr lang="en-US" dirty="0" smtClean="0"/>
          </a:p>
          <a:p>
            <a:endParaRPr lang="en-US" dirty="0" smtClean="0"/>
          </a:p>
          <a:p>
            <a:endParaRPr lang="en-US" dirty="0" smtClean="0"/>
          </a:p>
          <a:p>
            <a:endParaRPr lang="en-US" dirty="0" smtClean="0"/>
          </a:p>
          <a:p>
            <a:endParaRPr lang="en-US" dirty="0" smtClean="0"/>
          </a:p>
          <a:p>
            <a:r>
              <a:rPr lang="en-US" sz="2400" b="1" dirty="0">
                <a:solidFill>
                  <a:srgbClr val="FF0000"/>
                </a:solidFill>
              </a:rPr>
              <a:t>ITR – 5 :</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2" y="273050"/>
            <a:ext cx="1219199" cy="488950"/>
          </a:xfrm>
        </p:spPr>
        <p:txBody>
          <a:bodyPr>
            <a:normAutofit/>
          </a:bodyPr>
          <a:lstStyle/>
          <a:p>
            <a:r>
              <a:rPr lang="en-US" sz="2400" b="1" dirty="0">
                <a:solidFill>
                  <a:srgbClr val="FF0000"/>
                </a:solidFill>
              </a:rPr>
              <a:t>ITR – 6 :</a:t>
            </a:r>
            <a:endParaRPr lang="en-US" sz="2400" b="1" dirty="0">
              <a:solidFill>
                <a:srgbClr val="FF0000"/>
              </a:solidFill>
            </a:endParaRPr>
          </a:p>
        </p:txBody>
      </p:sp>
      <p:sp>
        <p:nvSpPr>
          <p:cNvPr id="3" name="Content Placeholder 2"/>
          <p:cNvSpPr>
            <a:spLocks noGrp="1"/>
          </p:cNvSpPr>
          <p:nvPr>
            <p:ph idx="1"/>
          </p:nvPr>
        </p:nvSpPr>
        <p:spPr>
          <a:xfrm>
            <a:off x="3733800" y="228600"/>
            <a:ext cx="6477000" cy="6248400"/>
          </a:xfrm>
        </p:spPr>
        <p:txBody>
          <a:bodyPr>
            <a:normAutofit fontScale="92500" lnSpcReduction="10000"/>
          </a:bodyPr>
          <a:lstStyle/>
          <a:p>
            <a:pPr algn="just"/>
            <a:r>
              <a:rPr lang="en-US" dirty="0" smtClean="0"/>
              <a:t>It is applicable to a company, other than a company claiming exemption U/s 11 (exemption U/s 11 can be claimed by charitable/religious trust).</a:t>
            </a:r>
            <a:endParaRPr lang="en-US" dirty="0" smtClean="0"/>
          </a:p>
          <a:p>
            <a:pPr algn="just"/>
            <a:endParaRPr lang="en-US" dirty="0" smtClean="0"/>
          </a:p>
          <a:p>
            <a:pPr algn="just"/>
            <a:r>
              <a:rPr lang="en-US" dirty="0" smtClean="0"/>
              <a:t>It is applicable to a persons including companies who are required to furnish return U/s 139(4A) or U/s 139(4B) or U/s 139(4C) or U/s 139(4D) or U/s 139(4E) or U/s 139(4F) (</a:t>
            </a:r>
            <a:r>
              <a:rPr lang="en-US" i="1" dirty="0" smtClean="0"/>
              <a:t>i.e.,</a:t>
            </a:r>
            <a:r>
              <a:rPr lang="en-US" dirty="0" smtClean="0"/>
              <a:t> trusts, political parties, institutions, colleges, investment fund etc.).</a:t>
            </a:r>
            <a:endParaRPr lang="en-US" dirty="0" smtClean="0"/>
          </a:p>
          <a:p>
            <a:pPr algn="just"/>
            <a:endParaRPr lang="en-US" dirty="0" smtClean="0"/>
          </a:p>
          <a:p>
            <a:pPr algn="just"/>
            <a:r>
              <a:rPr lang="en-US" dirty="0" smtClean="0"/>
              <a:t>It is the </a:t>
            </a:r>
            <a:r>
              <a:rPr lang="en-US" dirty="0" err="1" smtClean="0"/>
              <a:t>acknow</a:t>
            </a:r>
            <a:r>
              <a:rPr lang="en-US" dirty="0" smtClean="0"/>
              <a:t>​</a:t>
            </a:r>
            <a:r>
              <a:rPr lang="en-US" dirty="0" err="1" smtClean="0"/>
              <a:t>ledgement</a:t>
            </a:r>
            <a:r>
              <a:rPr lang="en-US" dirty="0" smtClean="0"/>
              <a:t> of filing of the return of income.</a:t>
            </a:r>
            <a:endParaRPr lang="en-US" dirty="0" smtClean="0"/>
          </a:p>
          <a:p>
            <a:pPr algn="just"/>
            <a:endParaRPr lang="en-US" dirty="0" smtClean="0"/>
          </a:p>
          <a:p>
            <a:pPr algn="just"/>
            <a:endParaRPr lang="en-US" dirty="0" smtClean="0"/>
          </a:p>
          <a:p>
            <a:pPr algn="just"/>
            <a:endParaRPr lang="en-US" dirty="0"/>
          </a:p>
        </p:txBody>
      </p:sp>
      <p:sp>
        <p:nvSpPr>
          <p:cNvPr id="4" name="Text Placeholder 3"/>
          <p:cNvSpPr>
            <a:spLocks noGrp="1"/>
          </p:cNvSpPr>
          <p:nvPr>
            <p:ph type="body" sz="half" idx="2"/>
          </p:nvPr>
        </p:nvSpPr>
        <p:spPr>
          <a:xfrm>
            <a:off x="1981202" y="762001"/>
            <a:ext cx="1219199" cy="5364163"/>
          </a:xfrm>
        </p:spPr>
        <p:txBody>
          <a:bodyPr>
            <a:normAutofit lnSpcReduction="1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sz="2400" b="1" dirty="0">
                <a:solidFill>
                  <a:srgbClr val="FF0000"/>
                </a:solidFill>
              </a:rPr>
              <a:t>ITR – 7 :</a:t>
            </a:r>
            <a:endParaRPr lang="en-US" sz="2400" b="1" dirty="0">
              <a:solidFill>
                <a:srgbClr val="FF0000"/>
              </a:solidFill>
            </a:endParaRPr>
          </a:p>
          <a:p>
            <a:endParaRPr lang="en-US" sz="2400" b="1" dirty="0"/>
          </a:p>
          <a:p>
            <a:endParaRPr lang="en-US" sz="2400" b="1" dirty="0"/>
          </a:p>
          <a:p>
            <a:endParaRPr lang="en-US" sz="2400" b="1" dirty="0"/>
          </a:p>
          <a:p>
            <a:endParaRPr lang="en-US" sz="2400" b="1" dirty="0"/>
          </a:p>
          <a:p>
            <a:endParaRPr lang="en-US" sz="2400" b="1" dirty="0"/>
          </a:p>
          <a:p>
            <a:endParaRPr lang="en-US" sz="2400" b="1" dirty="0"/>
          </a:p>
          <a:p>
            <a:r>
              <a:rPr lang="en-US" sz="2400" b="1" dirty="0">
                <a:solidFill>
                  <a:srgbClr val="FF0000"/>
                </a:solidFill>
              </a:rPr>
              <a:t>ITR – V:</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rgbClr val="FF0000"/>
                </a:solidFill>
              </a:rPr>
              <a:t>PERSON COMPETENT TO VERIFY AND SIGN IN THE RETURN OF INCOME</a:t>
            </a:r>
            <a:endParaRPr lang="en-US" sz="3600" b="1" dirty="0">
              <a:solidFill>
                <a:srgbClr val="FF0000"/>
              </a:solidFill>
            </a:endParaRPr>
          </a:p>
        </p:txBody>
      </p:sp>
      <p:sp>
        <p:nvSpPr>
          <p:cNvPr id="3" name="Text Placeholder 2"/>
          <p:cNvSpPr>
            <a:spLocks noGrp="1"/>
          </p:cNvSpPr>
          <p:nvPr>
            <p:ph type="body" idx="1"/>
          </p:nvPr>
        </p:nvSpPr>
        <p:spPr>
          <a:xfrm>
            <a:off x="1676400" y="1535113"/>
            <a:ext cx="2514600" cy="639762"/>
          </a:xfrm>
        </p:spPr>
        <p:txBody>
          <a:bodyPr>
            <a:normAutofit fontScale="92500"/>
          </a:bodyPr>
          <a:lstStyle/>
          <a:p>
            <a:r>
              <a:rPr lang="en-US" dirty="0" smtClean="0"/>
              <a:t>Category of Person</a:t>
            </a:r>
            <a:endParaRPr lang="en-US" dirty="0"/>
          </a:p>
        </p:txBody>
      </p:sp>
      <p:sp>
        <p:nvSpPr>
          <p:cNvPr id="4" name="Content Placeholder 3"/>
          <p:cNvSpPr>
            <a:spLocks noGrp="1"/>
          </p:cNvSpPr>
          <p:nvPr>
            <p:ph sz="half" idx="2"/>
          </p:nvPr>
        </p:nvSpPr>
        <p:spPr>
          <a:xfrm>
            <a:off x="1752600" y="2438400"/>
            <a:ext cx="1981200" cy="3687762"/>
          </a:xfrm>
        </p:spPr>
        <p:txBody>
          <a:bodyPr/>
          <a:lstStyle/>
          <a:p>
            <a:r>
              <a:rPr lang="en-US" b="1" dirty="0" smtClean="0">
                <a:solidFill>
                  <a:srgbClr val="FF0000"/>
                </a:solidFill>
              </a:rPr>
              <a:t>Individual</a:t>
            </a:r>
            <a:endParaRPr lang="en-US" b="1" dirty="0">
              <a:solidFill>
                <a:srgbClr val="FF0000"/>
              </a:solidFill>
            </a:endParaRPr>
          </a:p>
        </p:txBody>
      </p:sp>
      <p:sp>
        <p:nvSpPr>
          <p:cNvPr id="5" name="Text Placeholder 4"/>
          <p:cNvSpPr>
            <a:spLocks noGrp="1"/>
          </p:cNvSpPr>
          <p:nvPr>
            <p:ph type="body" sz="quarter" idx="3"/>
          </p:nvPr>
        </p:nvSpPr>
        <p:spPr>
          <a:xfrm>
            <a:off x="4191001" y="1535113"/>
            <a:ext cx="5486400" cy="639762"/>
          </a:xfrm>
        </p:spPr>
        <p:txBody>
          <a:bodyPr/>
          <a:lstStyle/>
          <a:p>
            <a:r>
              <a:rPr lang="en-US" dirty="0" smtClean="0"/>
              <a:t>Who must sign in the Return </a:t>
            </a:r>
            <a:endParaRPr lang="en-US" dirty="0"/>
          </a:p>
        </p:txBody>
      </p:sp>
      <p:sp>
        <p:nvSpPr>
          <p:cNvPr id="6" name="Content Placeholder 5"/>
          <p:cNvSpPr>
            <a:spLocks noGrp="1"/>
          </p:cNvSpPr>
          <p:nvPr>
            <p:ph sz="quarter" idx="4"/>
          </p:nvPr>
        </p:nvSpPr>
        <p:spPr>
          <a:xfrm>
            <a:off x="3733800" y="2286001"/>
            <a:ext cx="6705600" cy="4343400"/>
          </a:xfrm>
        </p:spPr>
        <p:txBody>
          <a:bodyPr>
            <a:noAutofit/>
          </a:bodyPr>
          <a:lstStyle/>
          <a:p>
            <a:r>
              <a:rPr lang="en-US" sz="2300" b="1" dirty="0"/>
              <a:t>Individual himself</a:t>
            </a:r>
            <a:br>
              <a:rPr lang="en-US" sz="2300" dirty="0"/>
            </a:br>
            <a:r>
              <a:rPr lang="en-US" sz="2300" b="1" dirty="0"/>
              <a:t>Guardian</a:t>
            </a:r>
            <a:r>
              <a:rPr lang="en-US" sz="2300" dirty="0"/>
              <a:t> or any other person competent to </a:t>
            </a:r>
            <a:r>
              <a:rPr lang="en-US" sz="2300" b="1" dirty="0"/>
              <a:t>act on individual’s behalf</a:t>
            </a:r>
            <a:r>
              <a:rPr lang="en-US" sz="2300" dirty="0"/>
              <a:t> in case individual is mentally incapacitated from attending to his affairs</a:t>
            </a:r>
            <a:br>
              <a:rPr lang="en-US" sz="2300" dirty="0"/>
            </a:br>
            <a:r>
              <a:rPr lang="en-US" sz="2300" dirty="0"/>
              <a:t>Any </a:t>
            </a:r>
            <a:r>
              <a:rPr lang="en-US" sz="2300" b="1" dirty="0"/>
              <a:t>person authorised</a:t>
            </a:r>
            <a:r>
              <a:rPr lang="en-US" sz="2300" dirty="0"/>
              <a:t> by an Individual </a:t>
            </a:r>
            <a:r>
              <a:rPr lang="en-US" sz="2300" b="1" dirty="0"/>
              <a:t>to verify and sign the return</a:t>
            </a:r>
            <a:r>
              <a:rPr lang="en-US" sz="2300" dirty="0"/>
              <a:t> through valid power of attorney, if individual is absent from India/ if for any other reason it is not possible for an individual to </a:t>
            </a:r>
            <a:r>
              <a:rPr lang="en-US" sz="2300" dirty="0" err="1"/>
              <a:t>to</a:t>
            </a:r>
            <a:r>
              <a:rPr lang="en-US" sz="2300" dirty="0"/>
              <a:t> verify the return. </a:t>
            </a:r>
            <a:br>
              <a:rPr lang="en-US" sz="2300" dirty="0"/>
            </a:br>
            <a:r>
              <a:rPr lang="en-US" sz="2300" i="1" dirty="0"/>
              <a:t>(Power of attorney shall be kept with the person signing the return for the purpose of records for any future reference)</a:t>
            </a:r>
            <a:endParaRPr lang="en-US" sz="23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2" y="273050"/>
            <a:ext cx="1447799" cy="1250950"/>
          </a:xfrm>
        </p:spPr>
        <p:txBody>
          <a:bodyPr>
            <a:noAutofit/>
          </a:bodyPr>
          <a:lstStyle/>
          <a:p>
            <a:r>
              <a:rPr lang="en-US" sz="2400" b="1" dirty="0">
                <a:solidFill>
                  <a:srgbClr val="FF0000"/>
                </a:solidFill>
              </a:rPr>
              <a:t>Hindu Undivided Family</a:t>
            </a:r>
            <a:endParaRPr lang="en-US" sz="2400" b="1" dirty="0">
              <a:solidFill>
                <a:srgbClr val="FF0000"/>
              </a:solidFill>
            </a:endParaRPr>
          </a:p>
        </p:txBody>
      </p:sp>
      <p:sp>
        <p:nvSpPr>
          <p:cNvPr id="3" name="Content Placeholder 2"/>
          <p:cNvSpPr>
            <a:spLocks noGrp="1"/>
          </p:cNvSpPr>
          <p:nvPr>
            <p:ph idx="1"/>
          </p:nvPr>
        </p:nvSpPr>
        <p:spPr>
          <a:xfrm>
            <a:off x="3505200" y="273051"/>
            <a:ext cx="6705600" cy="5853113"/>
          </a:xfrm>
        </p:spPr>
        <p:txBody>
          <a:bodyPr>
            <a:normAutofit/>
          </a:bodyPr>
          <a:lstStyle/>
          <a:p>
            <a:r>
              <a:rPr lang="en-US" sz="2400" b="1" dirty="0"/>
              <a:t>Karta of the HUF</a:t>
            </a:r>
            <a:br>
              <a:rPr lang="en-US" sz="2400" dirty="0"/>
            </a:br>
            <a:r>
              <a:rPr lang="en-US" sz="2400" b="1" dirty="0"/>
              <a:t>Any</a:t>
            </a:r>
            <a:r>
              <a:rPr lang="en-US" sz="2400" dirty="0"/>
              <a:t> </a:t>
            </a:r>
            <a:r>
              <a:rPr lang="en-US" sz="2400" b="1" dirty="0"/>
              <a:t>other adult member</a:t>
            </a:r>
            <a:r>
              <a:rPr lang="en-US" sz="2400" dirty="0"/>
              <a:t> of such HUF if Karta is absent from India or is mentally incapacitated from attending to his affairs</a:t>
            </a:r>
            <a:endParaRPr lang="en-US" sz="2400" dirty="0"/>
          </a:p>
          <a:p>
            <a:endParaRPr lang="en-US" sz="2400" dirty="0"/>
          </a:p>
          <a:p>
            <a:r>
              <a:rPr lang="en-US" sz="2400" b="1" dirty="0"/>
              <a:t>Managing Director</a:t>
            </a:r>
            <a:br>
              <a:rPr lang="en-US" sz="2400" dirty="0"/>
            </a:br>
            <a:r>
              <a:rPr lang="en-US" sz="2400" b="1" dirty="0"/>
              <a:t>Any director</a:t>
            </a:r>
            <a:r>
              <a:rPr lang="en-US" sz="2400" dirty="0"/>
              <a:t> if such managing director is not able to verify and sign the return for any unavoidable reason or if there is no managing director</a:t>
            </a:r>
            <a:endParaRPr lang="en-US" sz="2400" dirty="0"/>
          </a:p>
          <a:p>
            <a:endParaRPr lang="en-US" sz="2400" dirty="0"/>
          </a:p>
          <a:p>
            <a:r>
              <a:rPr lang="en-US" sz="2400" b="1" dirty="0"/>
              <a:t>Person holding valid power of attorney</a:t>
            </a:r>
            <a:r>
              <a:rPr lang="en-US" sz="2400" dirty="0"/>
              <a:t> from such company to verify and sign the return </a:t>
            </a:r>
            <a:r>
              <a:rPr lang="en-US" sz="2400" i="1" dirty="0"/>
              <a:t>(POA shall be maintained for the purpose of records for future reference)</a:t>
            </a:r>
            <a:endParaRPr lang="en-US" sz="2400" dirty="0"/>
          </a:p>
        </p:txBody>
      </p:sp>
      <p:sp>
        <p:nvSpPr>
          <p:cNvPr id="4" name="Text Placeholder 3"/>
          <p:cNvSpPr>
            <a:spLocks noGrp="1"/>
          </p:cNvSpPr>
          <p:nvPr>
            <p:ph type="body" sz="half" idx="2"/>
          </p:nvPr>
        </p:nvSpPr>
        <p:spPr>
          <a:xfrm>
            <a:off x="1981201" y="1143001"/>
            <a:ext cx="1447800" cy="4983163"/>
          </a:xfrm>
        </p:spPr>
        <p:txBody>
          <a:bodyPr/>
          <a:lstStyle/>
          <a:p>
            <a:endParaRPr lang="en-US" dirty="0" smtClean="0"/>
          </a:p>
          <a:p>
            <a:endParaRPr lang="en-US" dirty="0" smtClean="0"/>
          </a:p>
          <a:p>
            <a:endParaRPr lang="en-US" dirty="0" smtClean="0"/>
          </a:p>
          <a:p>
            <a:endParaRPr lang="en-US" dirty="0" smtClean="0"/>
          </a:p>
          <a:p>
            <a:r>
              <a:rPr lang="en-US" sz="2400" b="1" dirty="0">
                <a:solidFill>
                  <a:srgbClr val="FF0000"/>
                </a:solidFill>
              </a:rPr>
              <a:t>Indian Company</a:t>
            </a:r>
            <a:endParaRPr lang="en-US" sz="2400" b="1" dirty="0">
              <a:solidFill>
                <a:srgbClr val="FF0000"/>
              </a:solidFill>
            </a:endParaRPr>
          </a:p>
          <a:p>
            <a:endParaRPr lang="en-US" dirty="0" smtClean="0"/>
          </a:p>
          <a:p>
            <a:endParaRPr lang="en-US" dirty="0" smtClean="0"/>
          </a:p>
          <a:p>
            <a:endParaRPr lang="en-US" dirty="0" smtClean="0"/>
          </a:p>
          <a:p>
            <a:endParaRPr lang="en-US" dirty="0" smtClean="0"/>
          </a:p>
          <a:p>
            <a:endParaRPr lang="en-US" dirty="0" smtClean="0"/>
          </a:p>
          <a:p>
            <a:r>
              <a:rPr lang="en-US" sz="2400" b="1" dirty="0">
                <a:solidFill>
                  <a:srgbClr val="FF0000"/>
                </a:solidFill>
              </a:rPr>
              <a:t>Foreign company</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5218" y="191068"/>
            <a:ext cx="10548582" cy="6441743"/>
          </a:xfrm>
        </p:spPr>
        <p:txBody>
          <a:bodyPr>
            <a:normAutofit/>
          </a:bodyPr>
          <a:lstStyle/>
          <a:p>
            <a:pPr marL="0" indent="0">
              <a:buNone/>
            </a:pPr>
            <a:r>
              <a:rPr lang="en-US" b="1" dirty="0" smtClean="0"/>
              <a:t>ITR-1 </a:t>
            </a:r>
            <a:endParaRPr lang="en-US" b="1" dirty="0" smtClean="0"/>
          </a:p>
          <a:p>
            <a:pPr marL="0" indent="0">
              <a:buNone/>
            </a:pPr>
            <a:r>
              <a:rPr lang="en-US" b="1" dirty="0" smtClean="0"/>
              <a:t>For </a:t>
            </a:r>
            <a:r>
              <a:rPr lang="en-US" b="1" dirty="0"/>
              <a:t>individuals being a resident (other than not ordinarily resident) </a:t>
            </a:r>
            <a:r>
              <a:rPr lang="en-US" b="1" dirty="0" smtClean="0"/>
              <a:t>  having </a:t>
            </a:r>
            <a:r>
              <a:rPr lang="en-US" b="1" dirty="0"/>
              <a:t>total income upto Rs.50 lakh, having Income from Salaries, one house property, other sources (Interest etc.), and agricultural income upto Rs.5 thousand</a:t>
            </a:r>
            <a:r>
              <a:rPr lang="en-US" b="1" dirty="0" smtClean="0"/>
              <a:t>.</a:t>
            </a:r>
            <a:endParaRPr lang="en-US" b="1" dirty="0" smtClean="0"/>
          </a:p>
          <a:p>
            <a:pPr marL="0" indent="0">
              <a:buNone/>
            </a:pPr>
            <a:endParaRPr lang="en-US" dirty="0"/>
          </a:p>
          <a:p>
            <a:pPr marL="0" indent="0">
              <a:buNone/>
            </a:pPr>
            <a:r>
              <a:rPr lang="en-US" b="1" dirty="0" smtClean="0"/>
              <a:t> ITR-2</a:t>
            </a:r>
            <a:endParaRPr lang="en-US" b="1" dirty="0" smtClean="0"/>
          </a:p>
          <a:p>
            <a:pPr marL="0" indent="0">
              <a:buNone/>
            </a:pPr>
            <a:r>
              <a:rPr lang="en-US" b="1" dirty="0"/>
              <a:t>For Individuals and HUFs not having income from profits and gains of business or </a:t>
            </a:r>
            <a:r>
              <a:rPr lang="en-US" b="1" dirty="0" smtClean="0"/>
              <a:t>profession</a:t>
            </a:r>
            <a:endParaRPr lang="en-US" b="1" dirty="0" smtClean="0"/>
          </a:p>
          <a:p>
            <a:pPr marL="0" indent="0">
              <a:buNone/>
            </a:pPr>
            <a:endParaRPr lang="en-US" b="1" dirty="0"/>
          </a:p>
          <a:p>
            <a:pPr marL="0" indent="0">
              <a:buNone/>
            </a:pPr>
            <a:r>
              <a:rPr lang="en-US" b="1" dirty="0" smtClean="0">
                <a:solidFill>
                  <a:schemeClr val="tx1"/>
                </a:solidFill>
              </a:rPr>
              <a:t>ITR-3</a:t>
            </a:r>
            <a:endParaRPr lang="en-US" b="1" dirty="0" smtClean="0">
              <a:solidFill>
                <a:schemeClr val="tx1"/>
              </a:solidFill>
            </a:endParaRPr>
          </a:p>
          <a:p>
            <a:pPr marL="0" indent="0">
              <a:buNone/>
            </a:pPr>
            <a:r>
              <a:rPr lang="en-US" b="1" dirty="0">
                <a:solidFill>
                  <a:schemeClr val="tx1"/>
                </a:solidFill>
              </a:rPr>
              <a:t>For individuals and HUFs having income from profits and gains of business or profession</a:t>
            </a:r>
            <a:r>
              <a:rPr lang="en-US" dirty="0">
                <a:solidFill>
                  <a:schemeClr val="tx1"/>
                </a:solidFill>
              </a:rPr>
              <a:t>.</a:t>
            </a:r>
            <a:endParaRPr lang="en-US" b="1"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4842"/>
            <a:ext cx="10515600" cy="5822121"/>
          </a:xfrm>
        </p:spPr>
        <p:txBody>
          <a:bodyPr>
            <a:normAutofit fontScale="92500" lnSpcReduction="20000"/>
          </a:bodyPr>
          <a:lstStyle/>
          <a:p>
            <a:pPr marL="0" indent="0">
              <a:buNone/>
            </a:pPr>
            <a:r>
              <a:rPr lang="en-IN" b="1" dirty="0" smtClean="0"/>
              <a:t>ITR – 4</a:t>
            </a:r>
            <a:r>
              <a:rPr lang="en-IN" dirty="0" smtClean="0"/>
              <a:t> </a:t>
            </a:r>
            <a:endParaRPr lang="en-IN" dirty="0" smtClean="0"/>
          </a:p>
          <a:p>
            <a:pPr marL="0" indent="0">
              <a:buNone/>
            </a:pPr>
            <a:r>
              <a:rPr lang="en-US" b="1" dirty="0" smtClean="0"/>
              <a:t>For </a:t>
            </a:r>
            <a:r>
              <a:rPr lang="en-US" b="1" dirty="0"/>
              <a:t>Individuals, HUFs and Firms (other than LLP) being a resident having total income upto Rs.50 lakh and having income from business and profession which is computed under sections 44AD, 44ADA or 44AE and agricultural income upto Rs.5 thousand</a:t>
            </a:r>
            <a:r>
              <a:rPr lang="en-US" b="1" dirty="0" smtClean="0"/>
              <a:t>.</a:t>
            </a:r>
            <a:endParaRPr lang="en-US" b="1" dirty="0" smtClean="0"/>
          </a:p>
          <a:p>
            <a:pPr marL="0" indent="0">
              <a:buNone/>
            </a:pPr>
            <a:endParaRPr lang="en-US" dirty="0"/>
          </a:p>
          <a:p>
            <a:pPr marL="0" indent="0">
              <a:buNone/>
            </a:pPr>
            <a:r>
              <a:rPr lang="en-US" b="1" dirty="0" smtClean="0">
                <a:solidFill>
                  <a:srgbClr val="FF0000"/>
                </a:solidFill>
              </a:rPr>
              <a:t>ITR – 5</a:t>
            </a:r>
            <a:endParaRPr lang="en-US" b="1" dirty="0" smtClean="0">
              <a:solidFill>
                <a:srgbClr val="FF0000"/>
              </a:solidFill>
            </a:endParaRPr>
          </a:p>
          <a:p>
            <a:pPr marL="0" indent="0">
              <a:buNone/>
            </a:pPr>
            <a:r>
              <a:rPr lang="en-US" b="1" dirty="0">
                <a:solidFill>
                  <a:srgbClr val="FF0000"/>
                </a:solidFill>
              </a:rPr>
              <a:t>For persons other than- (i) individual, (ii) HUF, (iii) company and (iv) </a:t>
            </a:r>
            <a:r>
              <a:rPr lang="en-US" b="1" dirty="0" smtClean="0">
                <a:solidFill>
                  <a:srgbClr val="FF0000"/>
                </a:solidFill>
              </a:rPr>
              <a:t>person </a:t>
            </a:r>
            <a:r>
              <a:rPr lang="en-US" b="1" dirty="0">
                <a:solidFill>
                  <a:srgbClr val="FF0000"/>
                </a:solidFill>
              </a:rPr>
              <a:t>filing Form </a:t>
            </a:r>
            <a:r>
              <a:rPr lang="en-US" b="1" dirty="0" smtClean="0">
                <a:solidFill>
                  <a:srgbClr val="FF0000"/>
                </a:solidFill>
              </a:rPr>
              <a:t>ITR-7</a:t>
            </a:r>
            <a:endParaRPr lang="en-US" b="1" dirty="0" smtClean="0">
              <a:solidFill>
                <a:srgbClr val="FF0000"/>
              </a:solidFill>
            </a:endParaRPr>
          </a:p>
          <a:p>
            <a:pPr marL="0" indent="0">
              <a:buNone/>
            </a:pPr>
            <a:endParaRPr lang="en-US" dirty="0" smtClean="0"/>
          </a:p>
          <a:p>
            <a:pPr marL="0" indent="0">
              <a:buNone/>
            </a:pPr>
            <a:r>
              <a:rPr lang="en-US" b="1" dirty="0" smtClean="0"/>
              <a:t>ITR- 6</a:t>
            </a:r>
            <a:r>
              <a:rPr lang="en-US" dirty="0" smtClean="0"/>
              <a:t> </a:t>
            </a:r>
            <a:endParaRPr lang="en-US" dirty="0" smtClean="0"/>
          </a:p>
          <a:p>
            <a:pPr marL="0" indent="0">
              <a:buNone/>
            </a:pPr>
            <a:r>
              <a:rPr lang="en-US" b="1" dirty="0" smtClean="0"/>
              <a:t>For </a:t>
            </a:r>
            <a:r>
              <a:rPr lang="en-US" b="1" dirty="0"/>
              <a:t>Companies other than companies claiming exemption under section </a:t>
            </a:r>
            <a:r>
              <a:rPr lang="en-US" b="1" dirty="0" smtClean="0"/>
              <a:t>11</a:t>
            </a:r>
            <a:endParaRPr lang="en-US" b="1" dirty="0" smtClean="0"/>
          </a:p>
          <a:p>
            <a:pPr marL="0" indent="0">
              <a:buNone/>
            </a:pPr>
            <a:endParaRPr lang="en-US" b="1" dirty="0" smtClean="0"/>
          </a:p>
          <a:p>
            <a:pPr marL="0" indent="0">
              <a:buNone/>
            </a:pPr>
            <a:r>
              <a:rPr lang="en-US" b="1" dirty="0" smtClean="0"/>
              <a:t>ITR - 7</a:t>
            </a:r>
            <a:endParaRPr lang="en-US" b="1" dirty="0" smtClean="0"/>
          </a:p>
          <a:p>
            <a:pPr marL="0" indent="0">
              <a:buNone/>
            </a:pPr>
            <a:r>
              <a:rPr lang="en-US" b="1" dirty="0" smtClean="0"/>
              <a:t>For </a:t>
            </a:r>
            <a:r>
              <a:rPr lang="en-US" b="1" dirty="0"/>
              <a:t>persons including companies required to furnish return under sections 139(4A) or 139(4B) or 139(4C) or 139(4D) only</a:t>
            </a:r>
            <a:endParaRPr lang="en-US" b="1" dirty="0"/>
          </a:p>
          <a:p>
            <a:pPr marL="0" indent="0">
              <a:buNone/>
            </a:pPr>
            <a:endParaRPr lang="en-US" b="1" dirty="0" smtClean="0"/>
          </a:p>
          <a:p>
            <a:pPr marL="0" indent="0">
              <a:buNone/>
            </a:pPr>
            <a:endParaRPr lang="en-IN"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15114</Words>
  <Application>WPS Presentation</Application>
  <PresentationFormat>Widescreen</PresentationFormat>
  <Paragraphs>350</Paragraphs>
  <Slides>30</Slides>
  <Notes>3</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30</vt:i4>
      </vt:variant>
    </vt:vector>
  </HeadingPairs>
  <TitlesOfParts>
    <vt:vector size="43" baseType="lpstr">
      <vt:lpstr>Arial</vt:lpstr>
      <vt:lpstr>SimSun</vt:lpstr>
      <vt:lpstr>Wingdings</vt:lpstr>
      <vt:lpstr>unset</vt:lpstr>
      <vt:lpstr>Segoe Print</vt:lpstr>
      <vt:lpstr>Roboto</vt:lpstr>
      <vt:lpstr>Calibri</vt:lpstr>
      <vt:lpstr>Microsoft YaHei</vt:lpstr>
      <vt:lpstr>Arial Unicode MS</vt:lpstr>
      <vt:lpstr>Calibri Light</vt:lpstr>
      <vt:lpstr>Arial Black</vt:lpstr>
      <vt:lpstr>Times New Roman</vt:lpstr>
      <vt:lpstr>Office Theme</vt:lpstr>
      <vt:lpstr>PowerPoint 演示文稿</vt:lpstr>
      <vt:lpstr>PERSON U/s 2(31)</vt:lpstr>
      <vt:lpstr>FORMS OF RETURN</vt:lpstr>
      <vt:lpstr>ITR – 4 :</vt:lpstr>
      <vt:lpstr>ITR – 6 :</vt:lpstr>
      <vt:lpstr>PERSON COMPETENT TO VERIFY AND SIGN IN THE RETURN OF INCOME</vt:lpstr>
      <vt:lpstr>Hindu Undivided Family</vt:lpstr>
      <vt:lpstr>PowerPoint 演示文稿</vt:lpstr>
      <vt:lpstr>PowerPoint 演示文稿</vt:lpstr>
      <vt:lpstr>PowerPoint 演示文稿</vt:lpstr>
      <vt:lpstr>DUE DATE OF FILING RETURN</vt:lpstr>
      <vt:lpstr>Sections covered for filing of RETURN (Procedural Part only)</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Tapas Majumder</cp:lastModifiedBy>
  <cp:revision>62</cp:revision>
  <dcterms:created xsi:type="dcterms:W3CDTF">2022-07-02T07:27:00Z</dcterms:created>
  <dcterms:modified xsi:type="dcterms:W3CDTF">2024-09-26T02:07:15Z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1E8660A563E14854907D81DCF14E25A6_12</vt:lpwstr>
  </property>
  <property fmtid="{D5CDD505-2E9C-101B-9397-08002B2CF9AE}" pid="3" name="KSOProductBuildVer">
    <vt:lpwstr>1033-12.2.0.18283</vt:lpwstr>
  </property>
</Properties>
</file>