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58"/>
  </p:notesMasterIdLst>
  <p:sldIdLst>
    <p:sldId id="256" r:id="rId2"/>
    <p:sldId id="986" r:id="rId3"/>
    <p:sldId id="930" r:id="rId4"/>
    <p:sldId id="932" r:id="rId5"/>
    <p:sldId id="933" r:id="rId6"/>
    <p:sldId id="984" r:id="rId7"/>
    <p:sldId id="934" r:id="rId8"/>
    <p:sldId id="935" r:id="rId9"/>
    <p:sldId id="936" r:id="rId10"/>
    <p:sldId id="937" r:id="rId11"/>
    <p:sldId id="938" r:id="rId12"/>
    <p:sldId id="939" r:id="rId13"/>
    <p:sldId id="940" r:id="rId14"/>
    <p:sldId id="941" r:id="rId15"/>
    <p:sldId id="985" r:id="rId16"/>
    <p:sldId id="943" r:id="rId17"/>
    <p:sldId id="944" r:id="rId18"/>
    <p:sldId id="945" r:id="rId19"/>
    <p:sldId id="946" r:id="rId20"/>
    <p:sldId id="947" r:id="rId21"/>
    <p:sldId id="948" r:id="rId22"/>
    <p:sldId id="949" r:id="rId23"/>
    <p:sldId id="950" r:id="rId24"/>
    <p:sldId id="951" r:id="rId25"/>
    <p:sldId id="952" r:id="rId26"/>
    <p:sldId id="953" r:id="rId27"/>
    <p:sldId id="954" r:id="rId28"/>
    <p:sldId id="955" r:id="rId29"/>
    <p:sldId id="956" r:id="rId30"/>
    <p:sldId id="957" r:id="rId31"/>
    <p:sldId id="958" r:id="rId32"/>
    <p:sldId id="959" r:id="rId33"/>
    <p:sldId id="960" r:id="rId34"/>
    <p:sldId id="961" r:id="rId35"/>
    <p:sldId id="963" r:id="rId36"/>
    <p:sldId id="964" r:id="rId37"/>
    <p:sldId id="965" r:id="rId38"/>
    <p:sldId id="966" r:id="rId39"/>
    <p:sldId id="967" r:id="rId40"/>
    <p:sldId id="968" r:id="rId41"/>
    <p:sldId id="969" r:id="rId42"/>
    <p:sldId id="970" r:id="rId43"/>
    <p:sldId id="971" r:id="rId44"/>
    <p:sldId id="972" r:id="rId45"/>
    <p:sldId id="973" r:id="rId46"/>
    <p:sldId id="974" r:id="rId47"/>
    <p:sldId id="975" r:id="rId48"/>
    <p:sldId id="976" r:id="rId49"/>
    <p:sldId id="977" r:id="rId50"/>
    <p:sldId id="978" r:id="rId51"/>
    <p:sldId id="979" r:id="rId52"/>
    <p:sldId id="980" r:id="rId53"/>
    <p:sldId id="981" r:id="rId54"/>
    <p:sldId id="982" r:id="rId55"/>
    <p:sldId id="983" r:id="rId56"/>
    <p:sldId id="279"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9BF26A-5A2A-48A3-A340-47172753DA1C}" type="datetimeFigureOut">
              <a:rPr lang="en-IN" smtClean="0"/>
              <a:t>15-09-2024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5B919F-1074-4367-A2C7-7D5B187DE9B0}" type="slidenum">
              <a:rPr lang="en-IN" smtClean="0"/>
              <a:t>‹#›</a:t>
            </a:fld>
            <a:endParaRPr lang="en-IN"/>
          </a:p>
        </p:txBody>
      </p:sp>
    </p:spTree>
    <p:extLst>
      <p:ext uri="{BB962C8B-B14F-4D97-AF65-F5344CB8AC3E}">
        <p14:creationId xmlns:p14="http://schemas.microsoft.com/office/powerpoint/2010/main" val="13698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16387"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16388"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00F0B4E7-9B13-4D85-8A56-69EA41CE5E21}" type="slidenum">
              <a:rPr sz="1200"/>
              <a:pPr marL="0" lvl="0" indent="0" algn="r"/>
              <a:t>12</a:t>
            </a:fld>
            <a:endParaRPr sz="1200"/>
          </a:p>
        </p:txBody>
      </p:sp>
    </p:spTree>
    <p:extLst>
      <p:ext uri="{BB962C8B-B14F-4D97-AF65-F5344CB8AC3E}">
        <p14:creationId xmlns:p14="http://schemas.microsoft.com/office/powerpoint/2010/main" val="29552396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49155"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49156"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81099256-1D6B-4CCF-B6E9-7E47AB5F8134}" type="slidenum">
              <a:rPr sz="1200"/>
              <a:pPr marL="0" lvl="0" indent="0" algn="r"/>
              <a:t>51</a:t>
            </a:fld>
            <a:endParaRPr sz="1200"/>
          </a:p>
        </p:txBody>
      </p:sp>
    </p:spTree>
    <p:extLst>
      <p:ext uri="{BB962C8B-B14F-4D97-AF65-F5344CB8AC3E}">
        <p14:creationId xmlns:p14="http://schemas.microsoft.com/office/powerpoint/2010/main" val="28304069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51203"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51204"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1FE7E0AA-6B34-4CBB-AB1B-830715B93EE4}" type="slidenum">
              <a:rPr sz="1200"/>
              <a:pPr marL="0" lvl="0" indent="0" algn="r"/>
              <a:t>52</a:t>
            </a:fld>
            <a:endParaRPr sz="1200"/>
          </a:p>
        </p:txBody>
      </p:sp>
    </p:spTree>
    <p:extLst>
      <p:ext uri="{BB962C8B-B14F-4D97-AF65-F5344CB8AC3E}">
        <p14:creationId xmlns:p14="http://schemas.microsoft.com/office/powerpoint/2010/main" val="3351438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53251"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53252"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C5B3E762-DCAB-4C3E-B5A6-67C2F0D5DB69}" type="slidenum">
              <a:rPr sz="1200"/>
              <a:pPr marL="0" lvl="0" indent="0" algn="r"/>
              <a:t>53</a:t>
            </a:fld>
            <a:endParaRPr sz="1200"/>
          </a:p>
        </p:txBody>
      </p:sp>
    </p:spTree>
    <p:extLst>
      <p:ext uri="{BB962C8B-B14F-4D97-AF65-F5344CB8AC3E}">
        <p14:creationId xmlns:p14="http://schemas.microsoft.com/office/powerpoint/2010/main" val="20752832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55299"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55300"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81E2F017-4965-4C32-9975-42BD3CECB6A6}" type="slidenum">
              <a:rPr sz="1200"/>
              <a:pPr marL="0" lvl="0" indent="0" algn="r"/>
              <a:t>54</a:t>
            </a:fld>
            <a:endParaRPr sz="1200"/>
          </a:p>
        </p:txBody>
      </p:sp>
    </p:spTree>
    <p:extLst>
      <p:ext uri="{BB962C8B-B14F-4D97-AF65-F5344CB8AC3E}">
        <p14:creationId xmlns:p14="http://schemas.microsoft.com/office/powerpoint/2010/main" val="41159158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57347"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57348"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851C9CE1-A299-4E03-89A4-BE9131A9C1AA}" type="slidenum">
              <a:rPr sz="1200"/>
              <a:pPr marL="0" lvl="0" indent="0" algn="r"/>
              <a:t>55</a:t>
            </a:fld>
            <a:endParaRPr sz="1200"/>
          </a:p>
        </p:txBody>
      </p:sp>
    </p:spTree>
    <p:extLst>
      <p:ext uri="{BB962C8B-B14F-4D97-AF65-F5344CB8AC3E}">
        <p14:creationId xmlns:p14="http://schemas.microsoft.com/office/powerpoint/2010/main" val="3738213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18435"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18436"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215C54AD-18EC-43A6-92A7-D6E8890D90D5}" type="slidenum">
              <a:rPr sz="1200"/>
              <a:pPr marL="0" lvl="0" indent="0" algn="r"/>
              <a:t>13</a:t>
            </a:fld>
            <a:endParaRPr sz="1200"/>
          </a:p>
        </p:txBody>
      </p:sp>
    </p:spTree>
    <p:extLst>
      <p:ext uri="{BB962C8B-B14F-4D97-AF65-F5344CB8AC3E}">
        <p14:creationId xmlns:p14="http://schemas.microsoft.com/office/powerpoint/2010/main" val="3809536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22531"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22532"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4EE3ED0B-20B5-4A60-8A0E-BBAABAEC0FEB}" type="slidenum">
              <a:rPr sz="1200"/>
              <a:pPr marL="0" lvl="0" indent="0" algn="r"/>
              <a:t>14</a:t>
            </a:fld>
            <a:endParaRPr sz="1200"/>
          </a:p>
        </p:txBody>
      </p:sp>
    </p:spTree>
    <p:extLst>
      <p:ext uri="{BB962C8B-B14F-4D97-AF65-F5344CB8AC3E}">
        <p14:creationId xmlns:p14="http://schemas.microsoft.com/office/powerpoint/2010/main" val="3129640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28675"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28676"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71B88C32-89AC-4EBC-BCBC-8CD278A36BCE}" type="slidenum">
              <a:rPr sz="1200"/>
              <a:pPr marL="0" lvl="0" indent="0" algn="r"/>
              <a:t>32</a:t>
            </a:fld>
            <a:endParaRPr sz="1200"/>
          </a:p>
        </p:txBody>
      </p:sp>
    </p:spTree>
    <p:extLst>
      <p:ext uri="{BB962C8B-B14F-4D97-AF65-F5344CB8AC3E}">
        <p14:creationId xmlns:p14="http://schemas.microsoft.com/office/powerpoint/2010/main" val="341941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30723"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30724"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CEBAE4E3-F135-4A96-A907-A7896CD51D5A}" type="slidenum">
              <a:rPr sz="1200"/>
              <a:pPr marL="0" lvl="0" indent="0" algn="r"/>
              <a:t>33</a:t>
            </a:fld>
            <a:endParaRPr sz="1200"/>
          </a:p>
        </p:txBody>
      </p:sp>
    </p:spTree>
    <p:extLst>
      <p:ext uri="{BB962C8B-B14F-4D97-AF65-F5344CB8AC3E}">
        <p14:creationId xmlns:p14="http://schemas.microsoft.com/office/powerpoint/2010/main" val="4023898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34819"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34820"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EB08A86D-36F3-4494-982C-7847DC07644B}" type="slidenum">
              <a:rPr sz="1200"/>
              <a:pPr marL="0" lvl="0" indent="0" algn="r"/>
              <a:t>34</a:t>
            </a:fld>
            <a:endParaRPr sz="1200"/>
          </a:p>
        </p:txBody>
      </p:sp>
    </p:spTree>
    <p:extLst>
      <p:ext uri="{BB962C8B-B14F-4D97-AF65-F5344CB8AC3E}">
        <p14:creationId xmlns:p14="http://schemas.microsoft.com/office/powerpoint/2010/main" val="505219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40963"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40964"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5B8DEEB5-0FF6-4D97-812B-2A58FCCCD646}" type="slidenum">
              <a:rPr sz="1200"/>
              <a:pPr marL="0" lvl="0" indent="0" algn="r"/>
              <a:t>35</a:t>
            </a:fld>
            <a:endParaRPr sz="1200"/>
          </a:p>
        </p:txBody>
      </p:sp>
    </p:spTree>
    <p:extLst>
      <p:ext uri="{BB962C8B-B14F-4D97-AF65-F5344CB8AC3E}">
        <p14:creationId xmlns:p14="http://schemas.microsoft.com/office/powerpoint/2010/main" val="660167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43011"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43012"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622B711D-4795-4CA5-A385-D3369B22B4A2}" type="slidenum">
              <a:rPr sz="1200"/>
              <a:pPr marL="0" lvl="0" indent="0" algn="r"/>
              <a:t>36</a:t>
            </a:fld>
            <a:endParaRPr sz="1200"/>
          </a:p>
        </p:txBody>
      </p:sp>
    </p:spTree>
    <p:extLst>
      <p:ext uri="{BB962C8B-B14F-4D97-AF65-F5344CB8AC3E}">
        <p14:creationId xmlns:p14="http://schemas.microsoft.com/office/powerpoint/2010/main" val="1706481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idx="2"/>
          </p:nvPr>
        </p:nvSpPr>
        <p:spPr>
          <a:xfrm>
            <a:off x="90488" y="744538"/>
            <a:ext cx="6616700" cy="3722687"/>
          </a:xfrm>
          <a:prstGeom prst="rect">
            <a:avLst/>
          </a:prstGeom>
          <a:noFill/>
          <a:ln w="12700">
            <a:miter lim="800000"/>
          </a:ln>
        </p:spPr>
      </p:sp>
      <p:sp>
        <p:nvSpPr>
          <p:cNvPr id="47107"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47108"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97B139DC-B8AC-410F-8455-4D3EBB598321}" type="slidenum">
              <a:rPr sz="1200"/>
              <a:pPr marL="0" lvl="0" indent="0" algn="r"/>
              <a:t>50</a:t>
            </a:fld>
            <a:endParaRPr sz="1200"/>
          </a:p>
        </p:txBody>
      </p:sp>
    </p:spTree>
    <p:extLst>
      <p:ext uri="{BB962C8B-B14F-4D97-AF65-F5344CB8AC3E}">
        <p14:creationId xmlns:p14="http://schemas.microsoft.com/office/powerpoint/2010/main" val="1461263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16DA7A-DD96-46A6-A4C1-9647AA7A4749}" type="datetimeFigureOut">
              <a:rPr lang="en-IN" smtClean="0"/>
              <a:t>15-09-2024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180801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16DA7A-DD96-46A6-A4C1-9647AA7A4749}" type="datetimeFigureOut">
              <a:rPr lang="en-IN" smtClean="0"/>
              <a:t>15-09-2024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66698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16DA7A-DD96-46A6-A4C1-9647AA7A4749}" type="datetimeFigureOut">
              <a:rPr lang="en-IN" smtClean="0"/>
              <a:t>15-09-2024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20755222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16DA7A-DD96-46A6-A4C1-9647AA7A4749}" type="datetimeFigureOut">
              <a:rPr lang="en-IN" smtClean="0"/>
              <a:t>15-09-2024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F405097-FB4E-4E83-8A0A-41C92D296210}" type="slidenum">
              <a:rPr lang="en-IN" smtClean="0"/>
              <a:t>‹#›</a:t>
            </a:fld>
            <a:endParaRPr lang="en-IN"/>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340646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16DA7A-DD96-46A6-A4C1-9647AA7A4749}" type="datetimeFigureOut">
              <a:rPr lang="en-IN" smtClean="0"/>
              <a:t>15-09-2024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34915883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B16DA7A-DD96-46A6-A4C1-9647AA7A4749}" type="datetimeFigureOut">
              <a:rPr lang="en-IN" smtClean="0"/>
              <a:t>15-09-2024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19877935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B16DA7A-DD96-46A6-A4C1-9647AA7A4749}" type="datetimeFigureOut">
              <a:rPr lang="en-IN" smtClean="0"/>
              <a:t>15-09-2024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40098078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16DA7A-DD96-46A6-A4C1-9647AA7A4749}" type="datetimeFigureOut">
              <a:rPr lang="en-IN" smtClean="0"/>
              <a:t>15-09-2024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29236266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16DA7A-DD96-46A6-A4C1-9647AA7A4749}" type="datetimeFigureOut">
              <a:rPr lang="en-IN" smtClean="0"/>
              <a:t>15-09-2024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19500231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16DA7A-DD96-46A6-A4C1-9647AA7A4749}" type="datetimeFigureOut">
              <a:rPr lang="en-IN" smtClean="0"/>
              <a:t>15-09-2024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3865022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16DA7A-DD96-46A6-A4C1-9647AA7A4749}" type="datetimeFigureOut">
              <a:rPr lang="en-IN" smtClean="0"/>
              <a:t>15-09-2024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1881566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16DA7A-DD96-46A6-A4C1-9647AA7A4749}" type="datetimeFigureOut">
              <a:rPr lang="en-IN" smtClean="0"/>
              <a:t>15-09-2024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1099401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16DA7A-DD96-46A6-A4C1-9647AA7A4749}" type="datetimeFigureOut">
              <a:rPr lang="en-IN" smtClean="0"/>
              <a:t>15-09-2024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2248323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16DA7A-DD96-46A6-A4C1-9647AA7A4749}" type="datetimeFigureOut">
              <a:rPr lang="en-IN" smtClean="0"/>
              <a:t>15-09-2024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1644848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16DA7A-DD96-46A6-A4C1-9647AA7A4749}" type="datetimeFigureOut">
              <a:rPr lang="en-IN" smtClean="0"/>
              <a:t>15-09-2024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3935702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3B16DA7A-DD96-46A6-A4C1-9647AA7A4749}" type="datetimeFigureOut">
              <a:rPr lang="en-IN" smtClean="0"/>
              <a:t>15-09-2024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3729880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16DA7A-DD96-46A6-A4C1-9647AA7A4749}" type="datetimeFigureOut">
              <a:rPr lang="en-IN" smtClean="0"/>
              <a:t>15-09-2024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1375802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B16DA7A-DD96-46A6-A4C1-9647AA7A4749}" type="datetimeFigureOut">
              <a:rPr lang="en-IN" smtClean="0"/>
              <a:t>15-09-2024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F405097-FB4E-4E83-8A0A-41C92D296210}" type="slidenum">
              <a:rPr lang="en-IN" smtClean="0"/>
              <a:t>‹#›</a:t>
            </a:fld>
            <a:endParaRPr lang="en-IN"/>
          </a:p>
        </p:txBody>
      </p:sp>
    </p:spTree>
    <p:extLst>
      <p:ext uri="{BB962C8B-B14F-4D97-AF65-F5344CB8AC3E}">
        <p14:creationId xmlns:p14="http://schemas.microsoft.com/office/powerpoint/2010/main" val="271188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3B16DA7A-DD96-46A6-A4C1-9647AA7A4749}" type="datetimeFigureOut">
              <a:rPr lang="en-IN" smtClean="0"/>
              <a:t>15-09-2024</a:t>
            </a:fld>
            <a:endParaRPr lang="en-IN"/>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IN"/>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5F405097-FB4E-4E83-8A0A-41C92D296210}" type="slidenum">
              <a:rPr lang="en-IN" smtClean="0"/>
              <a:t>‹#›</a:t>
            </a:fld>
            <a:endParaRPr lang="en-IN"/>
          </a:p>
        </p:txBody>
      </p:sp>
    </p:spTree>
    <p:extLst>
      <p:ext uri="{BB962C8B-B14F-4D97-AF65-F5344CB8AC3E}">
        <p14:creationId xmlns:p14="http://schemas.microsoft.com/office/powerpoint/2010/main" val="33248972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 id="2147483725"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17A6B-1959-9ED2-2B17-6369CF99AD29}"/>
              </a:ext>
            </a:extLst>
          </p:cNvPr>
          <p:cNvSpPr>
            <a:spLocks noGrp="1"/>
          </p:cNvSpPr>
          <p:nvPr>
            <p:ph type="ctrTitle"/>
          </p:nvPr>
        </p:nvSpPr>
        <p:spPr/>
        <p:txBody>
          <a:bodyPr/>
          <a:lstStyle/>
          <a:p>
            <a:r>
              <a:rPr lang="en-GB" dirty="0"/>
              <a:t>ITR 4</a:t>
            </a:r>
            <a:endParaRPr lang="en-IN" dirty="0"/>
          </a:p>
        </p:txBody>
      </p:sp>
      <p:sp>
        <p:nvSpPr>
          <p:cNvPr id="3" name="Subtitle 2">
            <a:extLst>
              <a:ext uri="{FF2B5EF4-FFF2-40B4-BE49-F238E27FC236}">
                <a16:creationId xmlns:a16="http://schemas.microsoft.com/office/drawing/2014/main" id="{7C01D78E-5AD7-8257-B4A0-580D22575B93}"/>
              </a:ext>
            </a:extLst>
          </p:cNvPr>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1550408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1828800" y="285750"/>
            <a:ext cx="8534400" cy="6038850"/>
          </a:xfrm>
        </p:spPr>
        <p:txBody>
          <a:bodyPr>
            <a:normAutofit/>
          </a:bodyPr>
          <a:lstStyle/>
          <a:p>
            <a:pPr algn="just">
              <a:buNone/>
            </a:pPr>
            <a:r>
              <a:rPr lang="en-IN" b="1" dirty="0">
                <a:latin typeface="Times New Roman" pitchFamily="18" charset="0"/>
                <a:cs typeface="Times New Roman" pitchFamily="18" charset="0"/>
              </a:rPr>
              <a:t>44AD (6)</a:t>
            </a:r>
          </a:p>
          <a:p>
            <a:pPr algn="just">
              <a:buFont typeface="Wingdings" pitchFamily="2" charset="2"/>
              <a:buChar char="Ø"/>
            </a:pPr>
            <a:r>
              <a:rPr lang="en-IN" dirty="0">
                <a:latin typeface="Times New Roman" pitchFamily="18" charset="0"/>
                <a:cs typeface="Times New Roman" pitchFamily="18" charset="0"/>
              </a:rPr>
              <a:t>The provisions of this section, </a:t>
            </a:r>
          </a:p>
          <a:p>
            <a:pPr algn="just">
              <a:buFont typeface="Wingdings" pitchFamily="2" charset="2"/>
              <a:buChar char="Ø"/>
            </a:pPr>
            <a:r>
              <a:rPr lang="en-IN" dirty="0">
                <a:latin typeface="Times New Roman" pitchFamily="18" charset="0"/>
                <a:cs typeface="Times New Roman" pitchFamily="18" charset="0"/>
              </a:rPr>
              <a:t>notwithstanding anything contained in the foregoing provisions,</a:t>
            </a:r>
          </a:p>
          <a:p>
            <a:pPr algn="just">
              <a:buFont typeface="Wingdings" pitchFamily="2" charset="2"/>
              <a:buChar char="Ø"/>
            </a:pPr>
            <a:r>
              <a:rPr lang="en-IN" dirty="0">
                <a:latin typeface="Times New Roman" pitchFamily="18" charset="0"/>
                <a:cs typeface="Times New Roman" pitchFamily="18" charset="0"/>
              </a:rPr>
              <a:t>shall not apply to—</a:t>
            </a:r>
          </a:p>
          <a:p>
            <a:pPr algn="just">
              <a:buFont typeface="Wingdings 3" pitchFamily="18" charset="2"/>
              <a:buNone/>
            </a:pPr>
            <a:r>
              <a:rPr lang="en-IN" dirty="0">
                <a:latin typeface="Times New Roman" pitchFamily="18" charset="0"/>
                <a:cs typeface="Times New Roman" pitchFamily="18" charset="0"/>
              </a:rPr>
              <a:t>(</a:t>
            </a:r>
            <a:r>
              <a:rPr lang="en-IN" i="1" dirty="0" err="1">
                <a:latin typeface="Times New Roman" pitchFamily="18" charset="0"/>
                <a:cs typeface="Times New Roman" pitchFamily="18" charset="0"/>
              </a:rPr>
              <a:t>i</a:t>
            </a:r>
            <a:r>
              <a:rPr lang="en-IN" dirty="0">
                <a:latin typeface="Times New Roman" pitchFamily="18" charset="0"/>
                <a:cs typeface="Times New Roman" pitchFamily="18" charset="0"/>
              </a:rPr>
              <a:t>) a person carrying on profession as referred to in sub-section (1) of section 44AA;</a:t>
            </a:r>
          </a:p>
          <a:p>
            <a:pPr algn="just">
              <a:buFont typeface="Wingdings 3" pitchFamily="18" charset="2"/>
              <a:buNone/>
            </a:pPr>
            <a:r>
              <a:rPr lang="en-IN" dirty="0">
                <a:latin typeface="Times New Roman" pitchFamily="18" charset="0"/>
                <a:cs typeface="Times New Roman" pitchFamily="18" charset="0"/>
              </a:rPr>
              <a:t>(</a:t>
            </a:r>
            <a:r>
              <a:rPr lang="en-IN" i="1" dirty="0">
                <a:latin typeface="Times New Roman" pitchFamily="18" charset="0"/>
                <a:cs typeface="Times New Roman" pitchFamily="18" charset="0"/>
              </a:rPr>
              <a:t>ii</a:t>
            </a:r>
            <a:r>
              <a:rPr lang="en-IN" dirty="0">
                <a:latin typeface="Times New Roman" pitchFamily="18" charset="0"/>
                <a:cs typeface="Times New Roman" pitchFamily="18" charset="0"/>
              </a:rPr>
              <a:t>) a person earning income in the nature of commission or brokerage; or</a:t>
            </a:r>
          </a:p>
          <a:p>
            <a:pPr algn="just">
              <a:buFont typeface="Wingdings 3" pitchFamily="18" charset="2"/>
              <a:buNone/>
            </a:pPr>
            <a:r>
              <a:rPr lang="en-IN" dirty="0">
                <a:latin typeface="Times New Roman" pitchFamily="18" charset="0"/>
                <a:cs typeface="Times New Roman" pitchFamily="18" charset="0"/>
              </a:rPr>
              <a:t>(</a:t>
            </a:r>
            <a:r>
              <a:rPr lang="en-IN" i="1" dirty="0">
                <a:latin typeface="Times New Roman" pitchFamily="18" charset="0"/>
                <a:cs typeface="Times New Roman" pitchFamily="18" charset="0"/>
              </a:rPr>
              <a:t>iii</a:t>
            </a:r>
            <a:r>
              <a:rPr lang="en-IN" dirty="0">
                <a:latin typeface="Times New Roman" pitchFamily="18" charset="0"/>
                <a:cs typeface="Times New Roman" pitchFamily="18" charset="0"/>
              </a:rPr>
              <a:t>) a person carrying on any agency business.</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2942580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1676400" y="76200"/>
            <a:ext cx="8839200" cy="6324600"/>
          </a:xfrm>
        </p:spPr>
        <p:txBody>
          <a:bodyPr>
            <a:normAutofit fontScale="92500" lnSpcReduction="20000"/>
          </a:bodyPr>
          <a:lstStyle/>
          <a:p>
            <a:pPr algn="just">
              <a:buFont typeface="Wingdings 3" pitchFamily="18" charset="2"/>
              <a:buNone/>
            </a:pPr>
            <a:r>
              <a:rPr lang="en-IN" sz="2200" i="1" dirty="0">
                <a:latin typeface="Times New Roman" pitchFamily="18" charset="0"/>
                <a:cs typeface="Times New Roman" pitchFamily="18" charset="0"/>
              </a:rPr>
              <a:t>Explanation. - </a:t>
            </a:r>
            <a:r>
              <a:rPr lang="en-IN" sz="2200" dirty="0">
                <a:latin typeface="Times New Roman" pitchFamily="18" charset="0"/>
                <a:cs typeface="Times New Roman" pitchFamily="18" charset="0"/>
              </a:rPr>
              <a:t>For the purposes of this section,—</a:t>
            </a:r>
          </a:p>
          <a:p>
            <a:pPr algn="just">
              <a:buFont typeface="Wingdings 3" pitchFamily="18" charset="2"/>
              <a:buNone/>
            </a:pPr>
            <a:r>
              <a:rPr lang="en-IN" sz="2200" dirty="0">
                <a:latin typeface="Times New Roman" pitchFamily="18" charset="0"/>
                <a:cs typeface="Times New Roman" pitchFamily="18" charset="0"/>
              </a:rPr>
              <a:t>(</a:t>
            </a:r>
            <a:r>
              <a:rPr lang="en-IN" sz="2200" i="1" dirty="0">
                <a:latin typeface="Times New Roman" pitchFamily="18" charset="0"/>
                <a:cs typeface="Times New Roman" pitchFamily="18" charset="0"/>
              </a:rPr>
              <a:t>a</a:t>
            </a:r>
            <a:r>
              <a:rPr lang="en-IN" sz="2200" dirty="0">
                <a:latin typeface="Times New Roman" pitchFamily="18" charset="0"/>
                <a:cs typeface="Times New Roman" pitchFamily="18" charset="0"/>
              </a:rPr>
              <a:t>)  "eligible </a:t>
            </a:r>
            <a:r>
              <a:rPr lang="en-IN" sz="2200" dirty="0" err="1">
                <a:latin typeface="Times New Roman" pitchFamily="18" charset="0"/>
                <a:cs typeface="Times New Roman" pitchFamily="18" charset="0"/>
              </a:rPr>
              <a:t>assessee</a:t>
            </a:r>
            <a:r>
              <a:rPr lang="en-IN" sz="2200" dirty="0">
                <a:latin typeface="Times New Roman" pitchFamily="18" charset="0"/>
                <a:cs typeface="Times New Roman" pitchFamily="18" charset="0"/>
              </a:rPr>
              <a:t>" means,—</a:t>
            </a:r>
          </a:p>
          <a:p>
            <a:pPr algn="just">
              <a:buFont typeface="Wingdings 3" pitchFamily="18" charset="2"/>
              <a:buNone/>
            </a:pPr>
            <a:r>
              <a:rPr lang="en-IN" sz="2200" dirty="0">
                <a:latin typeface="Times New Roman" pitchFamily="18" charset="0"/>
                <a:cs typeface="Times New Roman" pitchFamily="18" charset="0"/>
              </a:rPr>
              <a:t>	(</a:t>
            </a:r>
            <a:r>
              <a:rPr lang="en-IN" sz="2200" i="1" dirty="0" err="1">
                <a:latin typeface="Times New Roman" pitchFamily="18" charset="0"/>
                <a:cs typeface="Times New Roman" pitchFamily="18" charset="0"/>
              </a:rPr>
              <a:t>i</a:t>
            </a:r>
            <a:r>
              <a:rPr lang="en-IN" sz="2200" dirty="0">
                <a:latin typeface="Times New Roman" pitchFamily="18" charset="0"/>
                <a:cs typeface="Times New Roman" pitchFamily="18" charset="0"/>
              </a:rPr>
              <a:t>)  an individual, Hindu undivided family or a partnership firm, who is a resident, but not a limited liability partnership firm as defined under clause (</a:t>
            </a:r>
            <a:r>
              <a:rPr lang="en-IN" sz="2200" i="1" dirty="0">
                <a:latin typeface="Times New Roman" pitchFamily="18" charset="0"/>
                <a:cs typeface="Times New Roman" pitchFamily="18" charset="0"/>
              </a:rPr>
              <a:t>n</a:t>
            </a:r>
            <a:r>
              <a:rPr lang="en-IN" sz="2200" dirty="0">
                <a:latin typeface="Times New Roman" pitchFamily="18" charset="0"/>
                <a:cs typeface="Times New Roman" pitchFamily="18" charset="0"/>
              </a:rPr>
              <a:t>) of sub-section (1) of section 2 of the Limited Liability Partnership Act, 2008 (6 of 2009); and</a:t>
            </a:r>
          </a:p>
          <a:p>
            <a:pPr algn="just">
              <a:buFont typeface="Wingdings 3" pitchFamily="18" charset="2"/>
              <a:buNone/>
            </a:pPr>
            <a:r>
              <a:rPr lang="en-IN" sz="2200" dirty="0">
                <a:latin typeface="Times New Roman" pitchFamily="18" charset="0"/>
                <a:cs typeface="Times New Roman" pitchFamily="18" charset="0"/>
              </a:rPr>
              <a:t>	(</a:t>
            </a:r>
            <a:r>
              <a:rPr lang="en-IN" sz="2200" i="1" dirty="0">
                <a:latin typeface="Times New Roman" pitchFamily="18" charset="0"/>
                <a:cs typeface="Times New Roman" pitchFamily="18" charset="0"/>
              </a:rPr>
              <a:t>ii</a:t>
            </a:r>
            <a:r>
              <a:rPr lang="en-IN" sz="2200" dirty="0">
                <a:latin typeface="Times New Roman" pitchFamily="18" charset="0"/>
                <a:cs typeface="Times New Roman" pitchFamily="18" charset="0"/>
              </a:rPr>
              <a:t>) who has not claimed deduction under any of the sections 10A, 10AA, 10B, 10BA or deduction under any provisions of Chapter VIA under the heading </a:t>
            </a:r>
            <a:r>
              <a:rPr lang="en-IN" sz="2200" i="1" dirty="0">
                <a:latin typeface="Times New Roman" pitchFamily="18" charset="0"/>
                <a:cs typeface="Times New Roman" pitchFamily="18" charset="0"/>
              </a:rPr>
              <a:t>"C. - Deductions in respect of certain incomes" </a:t>
            </a:r>
            <a:r>
              <a:rPr lang="en-IN" sz="2200" dirty="0">
                <a:latin typeface="Times New Roman" pitchFamily="18" charset="0"/>
                <a:cs typeface="Times New Roman" pitchFamily="18" charset="0"/>
              </a:rPr>
              <a:t>in the relevant assessment year;</a:t>
            </a:r>
          </a:p>
          <a:p>
            <a:pPr algn="just">
              <a:buFont typeface="Wingdings 3" pitchFamily="18" charset="2"/>
              <a:buNone/>
            </a:pPr>
            <a:r>
              <a:rPr lang="en-IN" sz="2200" dirty="0">
                <a:latin typeface="Times New Roman" pitchFamily="18" charset="0"/>
                <a:cs typeface="Times New Roman" pitchFamily="18" charset="0"/>
              </a:rPr>
              <a:t>(</a:t>
            </a:r>
            <a:r>
              <a:rPr lang="en-IN" sz="2200" i="1" dirty="0">
                <a:latin typeface="Times New Roman" pitchFamily="18" charset="0"/>
                <a:cs typeface="Times New Roman" pitchFamily="18" charset="0"/>
              </a:rPr>
              <a:t>b</a:t>
            </a:r>
            <a:r>
              <a:rPr lang="en-IN" sz="2200" dirty="0">
                <a:latin typeface="Times New Roman" pitchFamily="18" charset="0"/>
                <a:cs typeface="Times New Roman" pitchFamily="18" charset="0"/>
              </a:rPr>
              <a:t>)  "eligible business" means,—</a:t>
            </a:r>
          </a:p>
          <a:p>
            <a:pPr algn="just">
              <a:buFont typeface="Wingdings 3" pitchFamily="18" charset="2"/>
              <a:buNone/>
            </a:pPr>
            <a:r>
              <a:rPr lang="en-IN" sz="2200" dirty="0">
                <a:latin typeface="Times New Roman" pitchFamily="18" charset="0"/>
                <a:cs typeface="Times New Roman" pitchFamily="18" charset="0"/>
              </a:rPr>
              <a:t>	(</a:t>
            </a:r>
            <a:r>
              <a:rPr lang="en-IN" sz="2200" i="1" dirty="0" err="1">
                <a:latin typeface="Times New Roman" pitchFamily="18" charset="0"/>
                <a:cs typeface="Times New Roman" pitchFamily="18" charset="0"/>
              </a:rPr>
              <a:t>i</a:t>
            </a:r>
            <a:r>
              <a:rPr lang="en-IN" sz="2200" dirty="0">
                <a:latin typeface="Times New Roman" pitchFamily="18" charset="0"/>
                <a:cs typeface="Times New Roman" pitchFamily="18" charset="0"/>
              </a:rPr>
              <a:t>)  any business except the business of plying, hiring or leasing goods carriages referred to in section 44AE; and</a:t>
            </a:r>
          </a:p>
          <a:p>
            <a:pPr algn="just">
              <a:buFont typeface="Wingdings 3" pitchFamily="18" charset="2"/>
              <a:buNone/>
            </a:pPr>
            <a:r>
              <a:rPr lang="en-IN" sz="2200" dirty="0">
                <a:latin typeface="Times New Roman" pitchFamily="18" charset="0"/>
                <a:cs typeface="Times New Roman" pitchFamily="18" charset="0"/>
              </a:rPr>
              <a:t>	(</a:t>
            </a:r>
            <a:r>
              <a:rPr lang="en-IN" sz="2200" i="1" dirty="0">
                <a:latin typeface="Times New Roman" pitchFamily="18" charset="0"/>
                <a:cs typeface="Times New Roman" pitchFamily="18" charset="0"/>
              </a:rPr>
              <a:t>ii</a:t>
            </a:r>
            <a:r>
              <a:rPr lang="en-IN" sz="2200" dirty="0">
                <a:latin typeface="Times New Roman" pitchFamily="18" charset="0"/>
                <a:cs typeface="Times New Roman" pitchFamily="18" charset="0"/>
              </a:rPr>
              <a:t>)  whose total turnover or gross receipts in the previous year does not exceed an amount of two </a:t>
            </a:r>
            <a:r>
              <a:rPr lang="en-IN" sz="2200" dirty="0" err="1">
                <a:latin typeface="Times New Roman" pitchFamily="18" charset="0"/>
                <a:cs typeface="Times New Roman" pitchFamily="18" charset="0"/>
              </a:rPr>
              <a:t>crore</a:t>
            </a:r>
            <a:r>
              <a:rPr lang="en-IN" sz="2200" dirty="0">
                <a:latin typeface="Times New Roman" pitchFamily="18" charset="0"/>
                <a:cs typeface="Times New Roman" pitchFamily="18" charset="0"/>
              </a:rPr>
              <a:t> rupees.</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1218610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981200" y="71414"/>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 - Analysis</a:t>
            </a:r>
          </a:p>
        </p:txBody>
      </p:sp>
      <p:sp>
        <p:nvSpPr>
          <p:cNvPr id="15363" name="Content Placeholder 13"/>
          <p:cNvSpPr>
            <a:spLocks noGrp="1"/>
          </p:cNvSpPr>
          <p:nvPr>
            <p:ph idx="1"/>
          </p:nvPr>
        </p:nvSpPr>
        <p:spPr>
          <a:xfrm>
            <a:off x="1838787" y="765002"/>
            <a:ext cx="8458200" cy="5092891"/>
          </a:xfrm>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algn="just">
              <a:lnSpc>
                <a:spcPct val="100000"/>
              </a:lnSpc>
              <a:spcBef>
                <a:spcPts val="0"/>
              </a:spcBef>
              <a:buNone/>
            </a:pPr>
            <a:r>
              <a:rPr lang="en-US" altLang="en-US" sz="2300" b="1" dirty="0">
                <a:latin typeface="Times New Roman" pitchFamily="18" charset="0"/>
                <a:cs typeface="Times New Roman" pitchFamily="18" charset="0"/>
              </a:rPr>
              <a:t>Applicability</a:t>
            </a:r>
          </a:p>
          <a:p>
            <a:pPr marL="384175" lvl="1" indent="-111125" algn="just">
              <a:lnSpc>
                <a:spcPct val="100000"/>
              </a:lnSpc>
              <a:spcBef>
                <a:spcPts val="0"/>
              </a:spcBef>
              <a:buFont typeface="Wingdings" pitchFamily="2" charset="2"/>
              <a:buChar char="Ø"/>
              <a:tabLst>
                <a:tab pos="273050" algn="l"/>
              </a:tabLst>
            </a:pPr>
            <a:r>
              <a:rPr lang="en-IN" sz="2300" dirty="0" err="1">
                <a:latin typeface="Times New Roman" pitchFamily="18" charset="0"/>
                <a:cs typeface="Times New Roman" pitchFamily="18" charset="0"/>
              </a:rPr>
              <a:t>Assessee</a:t>
            </a:r>
            <a:r>
              <a:rPr lang="en-IN" sz="2300" dirty="0">
                <a:latin typeface="Times New Roman" pitchFamily="18" charset="0"/>
                <a:cs typeface="Times New Roman" pitchFamily="18" charset="0"/>
              </a:rPr>
              <a:t>, who is resident in India</a:t>
            </a:r>
          </a:p>
          <a:p>
            <a:pPr marL="498475" lvl="2" indent="-112713" algn="just">
              <a:lnSpc>
                <a:spcPct val="100000"/>
              </a:lnSpc>
              <a:spcBef>
                <a:spcPts val="0"/>
              </a:spcBef>
              <a:tabLst>
                <a:tab pos="273050" algn="l"/>
              </a:tabLst>
            </a:pPr>
            <a:r>
              <a:rPr lang="en-IN" sz="2300" dirty="0">
                <a:latin typeface="Times New Roman" pitchFamily="18" charset="0"/>
                <a:cs typeface="Times New Roman" pitchFamily="18" charset="0"/>
              </a:rPr>
              <a:t>Individual, HUF and Partnership Firm </a:t>
            </a:r>
            <a:r>
              <a:rPr lang="en-IN" sz="2300" b="1" dirty="0">
                <a:latin typeface="Times New Roman" pitchFamily="18" charset="0"/>
                <a:cs typeface="Times New Roman" pitchFamily="18" charset="0"/>
              </a:rPr>
              <a:t>but not Limited Liability  Partnership (“LLP”) – Refer Explanation to Section 44AD</a:t>
            </a:r>
            <a:endParaRPr lang="en-IN" sz="2300" dirty="0">
              <a:latin typeface="Times New Roman" pitchFamily="18" charset="0"/>
              <a:cs typeface="Times New Roman" pitchFamily="18" charset="0"/>
            </a:endParaRPr>
          </a:p>
          <a:p>
            <a:pPr marL="498475" lvl="2" indent="-112713" algn="just">
              <a:lnSpc>
                <a:spcPct val="100000"/>
              </a:lnSpc>
              <a:spcBef>
                <a:spcPts val="0"/>
              </a:spcBef>
              <a:tabLst>
                <a:tab pos="273050" algn="l"/>
              </a:tabLst>
            </a:pPr>
            <a:r>
              <a:rPr lang="en-IN" sz="2300" b="1" dirty="0">
                <a:latin typeface="Times New Roman" pitchFamily="18" charset="0"/>
                <a:cs typeface="Times New Roman" pitchFamily="18" charset="0"/>
              </a:rPr>
              <a:t>Not claimed deductions </a:t>
            </a:r>
            <a:r>
              <a:rPr lang="en-IN" sz="2300" dirty="0">
                <a:latin typeface="Times New Roman" pitchFamily="18" charset="0"/>
                <a:cs typeface="Times New Roman" pitchFamily="18" charset="0"/>
              </a:rPr>
              <a:t>under Sections 10A, 10AA, 10B, 10BA or  Part C of Chapter VIA (80HH to 80RRB) in relevant year.</a:t>
            </a:r>
          </a:p>
          <a:p>
            <a:pPr algn="just">
              <a:lnSpc>
                <a:spcPct val="100000"/>
              </a:lnSpc>
              <a:spcBef>
                <a:spcPts val="0"/>
              </a:spcBef>
              <a:buNone/>
            </a:pPr>
            <a:r>
              <a:rPr lang="en-US" altLang="en-US" sz="2300" b="1" dirty="0">
                <a:latin typeface="Times New Roman" pitchFamily="18" charset="0"/>
                <a:cs typeface="Times New Roman" pitchFamily="18" charset="0"/>
              </a:rPr>
              <a:t>Eligible Business does not Include:</a:t>
            </a:r>
          </a:p>
          <a:p>
            <a:pPr algn="just">
              <a:lnSpc>
                <a:spcPct val="100000"/>
              </a:lnSpc>
              <a:spcBef>
                <a:spcPts val="0"/>
              </a:spcBef>
              <a:buNone/>
            </a:pPr>
            <a:r>
              <a:rPr lang="en-US" altLang="en-US" sz="2300" b="1" dirty="0">
                <a:latin typeface="Times New Roman" pitchFamily="18" charset="0"/>
                <a:cs typeface="Times New Roman" pitchFamily="18" charset="0"/>
              </a:rPr>
              <a:t>	</a:t>
            </a:r>
            <a:r>
              <a:rPr lang="en-IN" sz="2300" dirty="0">
                <a:latin typeface="Times New Roman" pitchFamily="18" charset="0"/>
                <a:cs typeface="Times New Roman" pitchFamily="18" charset="0"/>
              </a:rPr>
              <a:t>Person engaged in business of plying, hiring or leasing goods  carriages referred to in Section 44AE</a:t>
            </a:r>
          </a:p>
          <a:p>
            <a:pPr algn="just">
              <a:lnSpc>
                <a:spcPct val="100000"/>
              </a:lnSpc>
              <a:spcBef>
                <a:spcPts val="0"/>
              </a:spcBef>
              <a:buNone/>
            </a:pPr>
            <a:r>
              <a:rPr lang="en-US" altLang="en-US" sz="2300" dirty="0">
                <a:latin typeface="Times New Roman" pitchFamily="18" charset="0"/>
                <a:cs typeface="Times New Roman" pitchFamily="18" charset="0"/>
              </a:rPr>
              <a:t>	Profession referred to </a:t>
            </a:r>
            <a:r>
              <a:rPr lang="en-US" altLang="en-US" sz="2300" dirty="0" err="1">
                <a:latin typeface="Times New Roman" pitchFamily="18" charset="0"/>
                <a:cs typeface="Times New Roman" pitchFamily="18" charset="0"/>
              </a:rPr>
              <a:t>u.s</a:t>
            </a:r>
            <a:r>
              <a:rPr lang="en-US" altLang="en-US" sz="2300" dirty="0">
                <a:latin typeface="Times New Roman" pitchFamily="18" charset="0"/>
                <a:cs typeface="Times New Roman" pitchFamily="18" charset="0"/>
              </a:rPr>
              <a:t> 44ADA</a:t>
            </a:r>
          </a:p>
          <a:p>
            <a:pPr algn="just">
              <a:lnSpc>
                <a:spcPct val="100000"/>
              </a:lnSpc>
              <a:spcBef>
                <a:spcPts val="0"/>
              </a:spcBef>
              <a:buNone/>
            </a:pPr>
            <a:r>
              <a:rPr lang="en-US" altLang="en-US" sz="2300" dirty="0">
                <a:latin typeface="Times New Roman" pitchFamily="18" charset="0"/>
                <a:cs typeface="Times New Roman" pitchFamily="18" charset="0"/>
              </a:rPr>
              <a:t>	Commission or Brokerage</a:t>
            </a:r>
          </a:p>
          <a:p>
            <a:pPr algn="just">
              <a:lnSpc>
                <a:spcPct val="100000"/>
              </a:lnSpc>
              <a:spcBef>
                <a:spcPts val="0"/>
              </a:spcBef>
              <a:buNone/>
            </a:pPr>
            <a:r>
              <a:rPr lang="en-US" altLang="en-US" sz="2300" dirty="0">
                <a:latin typeface="Times New Roman" pitchFamily="18" charset="0"/>
                <a:cs typeface="Times New Roman" pitchFamily="18" charset="0"/>
              </a:rPr>
              <a:t>	Agency Business</a:t>
            </a:r>
          </a:p>
          <a:p>
            <a:pPr algn="just">
              <a:lnSpc>
                <a:spcPct val="100000"/>
              </a:lnSpc>
              <a:spcBef>
                <a:spcPts val="0"/>
              </a:spcBef>
              <a:buNone/>
            </a:pPr>
            <a:r>
              <a:rPr lang="en-US" altLang="en-US" sz="2300" dirty="0">
                <a:latin typeface="Times New Roman" pitchFamily="18" charset="0"/>
                <a:cs typeface="Times New Roman" pitchFamily="18" charset="0"/>
              </a:rPr>
              <a:t>	Turnover more than Rs. 2 </a:t>
            </a:r>
            <a:r>
              <a:rPr lang="en-US" altLang="en-US" sz="2300" dirty="0" err="1">
                <a:latin typeface="Times New Roman" pitchFamily="18" charset="0"/>
                <a:cs typeface="Times New Roman" pitchFamily="18" charset="0"/>
              </a:rPr>
              <a:t>Crores</a:t>
            </a:r>
            <a:endParaRPr lang="en-US" altLang="en-US" sz="2300"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2710460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981200" y="71414"/>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 - Analysis</a:t>
            </a:r>
          </a:p>
        </p:txBody>
      </p:sp>
      <p:sp>
        <p:nvSpPr>
          <p:cNvPr id="17411" name="Content Placeholder 13"/>
          <p:cNvSpPr>
            <a:spLocks noGrp="1"/>
          </p:cNvSpPr>
          <p:nvPr>
            <p:ph idx="1"/>
          </p:nvPr>
        </p:nvSpPr>
        <p:spPr>
          <a:xfrm>
            <a:off x="1981200" y="1066801"/>
            <a:ext cx="8229600" cy="4525963"/>
          </a:xfrm>
          <a:prstGeom prst="rect">
            <a:avLst/>
          </a:prstGeom>
          <a:noFill/>
          <a:ln>
            <a:miter lim="800000"/>
          </a:ln>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algn="just">
              <a:lnSpc>
                <a:spcPct val="100000"/>
              </a:lnSpc>
              <a:spcBef>
                <a:spcPts val="0"/>
              </a:spcBef>
              <a:buNone/>
            </a:pPr>
            <a:r>
              <a:rPr lang="en-US" altLang="en-US" u="sng" dirty="0">
                <a:solidFill>
                  <a:schemeClr val="tx1"/>
                </a:solidFill>
                <a:latin typeface="Times New Roman" pitchFamily="18" charset="0"/>
                <a:cs typeface="Times New Roman" pitchFamily="18" charset="0"/>
              </a:rPr>
              <a:t>Estimated income</a:t>
            </a:r>
          </a:p>
          <a:p>
            <a:pPr algn="just">
              <a:lnSpc>
                <a:spcPct val="100000"/>
              </a:lnSpc>
              <a:spcBef>
                <a:spcPts val="0"/>
              </a:spcBef>
              <a:buNone/>
            </a:pPr>
            <a:r>
              <a:rPr lang="en-US" altLang="en-US" dirty="0">
                <a:solidFill>
                  <a:schemeClr val="tx1"/>
                </a:solidFill>
                <a:latin typeface="Times New Roman" pitchFamily="18" charset="0"/>
                <a:cs typeface="Times New Roman" pitchFamily="18" charset="0"/>
              </a:rPr>
              <a:t>6% of Turnover received by a/c payee </a:t>
            </a:r>
            <a:r>
              <a:rPr lang="en-US" altLang="en-US" dirty="0" err="1">
                <a:solidFill>
                  <a:schemeClr val="tx1"/>
                </a:solidFill>
                <a:latin typeface="Times New Roman" pitchFamily="18" charset="0"/>
                <a:cs typeface="Times New Roman" pitchFamily="18" charset="0"/>
              </a:rPr>
              <a:t>cheque</a:t>
            </a:r>
            <a:r>
              <a:rPr lang="en-US" altLang="en-US" dirty="0">
                <a:solidFill>
                  <a:schemeClr val="tx1"/>
                </a:solidFill>
                <a:latin typeface="Times New Roman" pitchFamily="18" charset="0"/>
                <a:cs typeface="Times New Roman" pitchFamily="18" charset="0"/>
              </a:rPr>
              <a:t>, bank draft or ECS before the due date of filing the Return of Income.</a:t>
            </a:r>
          </a:p>
          <a:p>
            <a:pPr algn="just">
              <a:lnSpc>
                <a:spcPct val="100000"/>
              </a:lnSpc>
              <a:spcBef>
                <a:spcPts val="0"/>
              </a:spcBef>
              <a:buNone/>
            </a:pPr>
            <a:r>
              <a:rPr lang="en-US" altLang="en-US" dirty="0">
                <a:solidFill>
                  <a:schemeClr val="tx1"/>
                </a:solidFill>
                <a:latin typeface="Times New Roman" pitchFamily="18" charset="0"/>
                <a:cs typeface="Times New Roman" pitchFamily="18" charset="0"/>
              </a:rPr>
              <a:t>8% of Turnover not covered above.</a:t>
            </a:r>
          </a:p>
          <a:p>
            <a:pPr algn="just">
              <a:lnSpc>
                <a:spcPct val="100000"/>
              </a:lnSpc>
              <a:spcBef>
                <a:spcPts val="0"/>
              </a:spcBef>
              <a:buNone/>
            </a:pPr>
            <a:endParaRPr lang="en-US" altLang="en-US" dirty="0">
              <a:solidFill>
                <a:schemeClr val="tx1"/>
              </a:solidFill>
              <a:latin typeface="Times New Roman" pitchFamily="18" charset="0"/>
              <a:cs typeface="Times New Roman" pitchFamily="18" charset="0"/>
            </a:endParaRPr>
          </a:p>
          <a:p>
            <a:pPr algn="just">
              <a:lnSpc>
                <a:spcPct val="100000"/>
              </a:lnSpc>
              <a:spcBef>
                <a:spcPts val="0"/>
              </a:spcBef>
              <a:buNone/>
            </a:pPr>
            <a:r>
              <a:rPr lang="en-US" u="sng" dirty="0">
                <a:solidFill>
                  <a:schemeClr val="tx1"/>
                </a:solidFill>
                <a:latin typeface="Times New Roman" pitchFamily="18" charset="0"/>
                <a:cs typeface="Times New Roman" pitchFamily="18" charset="0"/>
              </a:rPr>
              <a:t>Non Admissibility of Business Deductions</a:t>
            </a:r>
          </a:p>
          <a:p>
            <a:pPr algn="just">
              <a:lnSpc>
                <a:spcPct val="100000"/>
              </a:lnSpc>
              <a:spcBef>
                <a:spcPts val="0"/>
              </a:spcBef>
              <a:buNone/>
            </a:pPr>
            <a:r>
              <a:rPr lang="en-US" dirty="0">
                <a:solidFill>
                  <a:schemeClr val="tx1"/>
                </a:solidFill>
                <a:latin typeface="Times New Roman" pitchFamily="18" charset="0"/>
                <a:cs typeface="Times New Roman" pitchFamily="18" charset="0"/>
              </a:rPr>
              <a:t>All deductions from sec 30 to 38 including Depreciation deemed to have been allowed.</a:t>
            </a:r>
          </a:p>
          <a:p>
            <a:pPr algn="just">
              <a:lnSpc>
                <a:spcPct val="100000"/>
              </a:lnSpc>
              <a:spcBef>
                <a:spcPts val="0"/>
              </a:spcBef>
              <a:buNone/>
            </a:pPr>
            <a:endParaRPr lang="en-US" dirty="0">
              <a:solidFill>
                <a:schemeClr val="tx1"/>
              </a:solidFill>
              <a:latin typeface="Times New Roman" pitchFamily="18" charset="0"/>
              <a:cs typeface="Times New Roman" pitchFamily="18" charset="0"/>
            </a:endParaRPr>
          </a:p>
          <a:p>
            <a:pPr algn="just">
              <a:lnSpc>
                <a:spcPct val="100000"/>
              </a:lnSpc>
              <a:spcBef>
                <a:spcPts val="0"/>
              </a:spcBef>
              <a:buNone/>
            </a:pPr>
            <a:r>
              <a:rPr lang="en-US" u="sng" dirty="0">
                <a:solidFill>
                  <a:schemeClr val="tx1"/>
                </a:solidFill>
                <a:latin typeface="Times New Roman" pitchFamily="18" charset="0"/>
                <a:cs typeface="Times New Roman" pitchFamily="18" charset="0"/>
              </a:rPr>
              <a:t>No Deduction of Interest and Salary to Partners</a:t>
            </a:r>
          </a:p>
          <a:p>
            <a:pPr algn="just">
              <a:lnSpc>
                <a:spcPct val="100000"/>
              </a:lnSpc>
              <a:spcBef>
                <a:spcPts val="0"/>
              </a:spcBef>
              <a:buNone/>
            </a:pPr>
            <a:r>
              <a:rPr lang="en-US" dirty="0">
                <a:solidFill>
                  <a:schemeClr val="tx1"/>
                </a:solidFill>
                <a:latin typeface="Times New Roman" pitchFamily="18" charset="0"/>
                <a:cs typeface="Times New Roman" pitchFamily="18" charset="0"/>
              </a:rPr>
              <a:t>Up to A.Y. 2016-17 allowed</a:t>
            </a:r>
          </a:p>
          <a:p>
            <a:pPr algn="just">
              <a:lnSpc>
                <a:spcPct val="100000"/>
              </a:lnSpc>
              <a:spcBef>
                <a:spcPts val="0"/>
              </a:spcBef>
              <a:buNone/>
            </a:pPr>
            <a:r>
              <a:rPr lang="en-US" dirty="0">
                <a:solidFill>
                  <a:schemeClr val="tx1"/>
                </a:solidFill>
                <a:latin typeface="Times New Roman" pitchFamily="18" charset="0"/>
                <a:cs typeface="Times New Roman" pitchFamily="18" charset="0"/>
              </a:rPr>
              <a:t>From A.Y. 2017-18 not allowed.</a:t>
            </a:r>
            <a:endParaRPr lang="en-US" altLang="en-US"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4042971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981200" y="71414"/>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 - Analysis</a:t>
            </a:r>
          </a:p>
        </p:txBody>
      </p:sp>
      <p:sp>
        <p:nvSpPr>
          <p:cNvPr id="21507" name="Content Placeholder 13"/>
          <p:cNvSpPr>
            <a:spLocks noGrp="1"/>
          </p:cNvSpPr>
          <p:nvPr>
            <p:ph idx="1"/>
          </p:nvPr>
        </p:nvSpPr>
        <p:spPr>
          <a:xfrm>
            <a:off x="1828800" y="1143000"/>
            <a:ext cx="8610600" cy="5105400"/>
          </a:xfrm>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algn="just">
              <a:lnSpc>
                <a:spcPct val="100000"/>
              </a:lnSpc>
              <a:spcBef>
                <a:spcPts val="0"/>
              </a:spcBef>
              <a:buNone/>
            </a:pPr>
            <a:r>
              <a:rPr lang="en-US" altLang="en-US" u="sng" dirty="0">
                <a:solidFill>
                  <a:schemeClr val="tx1"/>
                </a:solidFill>
                <a:latin typeface="Times New Roman" pitchFamily="18" charset="0"/>
                <a:cs typeface="Times New Roman" pitchFamily="18" charset="0"/>
              </a:rPr>
              <a:t>Deduction under Chapter VI A allowable</a:t>
            </a:r>
          </a:p>
          <a:p>
            <a:pPr algn="just">
              <a:lnSpc>
                <a:spcPct val="100000"/>
              </a:lnSpc>
              <a:spcBef>
                <a:spcPts val="0"/>
              </a:spcBef>
              <a:buNone/>
            </a:pPr>
            <a:r>
              <a:rPr lang="en-US" altLang="en-US" dirty="0">
                <a:solidFill>
                  <a:schemeClr val="tx1"/>
                </a:solidFill>
                <a:latin typeface="Times New Roman" pitchFamily="18" charset="0"/>
                <a:cs typeface="Times New Roman" pitchFamily="18" charset="0"/>
              </a:rPr>
              <a:t>Deduction u/s 80C to 80 U are allowed</a:t>
            </a:r>
          </a:p>
          <a:p>
            <a:pPr algn="just">
              <a:lnSpc>
                <a:spcPct val="100000"/>
              </a:lnSpc>
              <a:spcBef>
                <a:spcPts val="0"/>
              </a:spcBef>
              <a:buNone/>
            </a:pPr>
            <a:endParaRPr lang="en-US" altLang="en-US" dirty="0">
              <a:solidFill>
                <a:schemeClr val="tx1"/>
              </a:solidFill>
              <a:latin typeface="Times New Roman" pitchFamily="18" charset="0"/>
              <a:cs typeface="Times New Roman" pitchFamily="18" charset="0"/>
            </a:endParaRPr>
          </a:p>
          <a:p>
            <a:pPr algn="just">
              <a:lnSpc>
                <a:spcPct val="100000"/>
              </a:lnSpc>
              <a:spcBef>
                <a:spcPts val="0"/>
              </a:spcBef>
              <a:buNone/>
            </a:pPr>
            <a:r>
              <a:rPr lang="en-US" altLang="en-US" u="sng" dirty="0">
                <a:solidFill>
                  <a:schemeClr val="tx1"/>
                </a:solidFill>
                <a:latin typeface="Times New Roman" pitchFamily="18" charset="0"/>
                <a:cs typeface="Times New Roman" pitchFamily="18" charset="0"/>
              </a:rPr>
              <a:t>Books of Account need not be maintained</a:t>
            </a:r>
          </a:p>
          <a:p>
            <a:pPr algn="just">
              <a:lnSpc>
                <a:spcPct val="100000"/>
              </a:lnSpc>
              <a:spcBef>
                <a:spcPts val="0"/>
              </a:spcBef>
              <a:buNone/>
            </a:pPr>
            <a:r>
              <a:rPr lang="en-US" altLang="en-US" dirty="0">
                <a:solidFill>
                  <a:schemeClr val="tx1"/>
                </a:solidFill>
                <a:latin typeface="Times New Roman" pitchFamily="18" charset="0"/>
                <a:cs typeface="Times New Roman" pitchFamily="18" charset="0"/>
              </a:rPr>
              <a:t>No Books – No Audit</a:t>
            </a:r>
          </a:p>
          <a:p>
            <a:pPr algn="just">
              <a:lnSpc>
                <a:spcPct val="100000"/>
              </a:lnSpc>
              <a:spcBef>
                <a:spcPts val="0"/>
              </a:spcBef>
              <a:buNone/>
            </a:pPr>
            <a:r>
              <a:rPr lang="en-US" altLang="en-US" dirty="0">
                <a:solidFill>
                  <a:schemeClr val="tx1"/>
                </a:solidFill>
                <a:latin typeface="Times New Roman" pitchFamily="18" charset="0"/>
                <a:cs typeface="Times New Roman" pitchFamily="18" charset="0"/>
              </a:rPr>
              <a:t>Basic Records to be maintained – Turnover – Receipt by cash or other mode – WDV. </a:t>
            </a:r>
          </a:p>
          <a:p>
            <a:pPr algn="just">
              <a:lnSpc>
                <a:spcPct val="100000"/>
              </a:lnSpc>
              <a:spcBef>
                <a:spcPts val="0"/>
              </a:spcBef>
              <a:buNone/>
            </a:pPr>
            <a:endParaRPr lang="en-US" altLang="en-US" dirty="0">
              <a:solidFill>
                <a:schemeClr val="tx1"/>
              </a:solidFill>
              <a:latin typeface="Times New Roman" pitchFamily="18" charset="0"/>
              <a:cs typeface="Times New Roman" pitchFamily="18" charset="0"/>
            </a:endParaRPr>
          </a:p>
          <a:p>
            <a:pPr algn="just">
              <a:lnSpc>
                <a:spcPct val="100000"/>
              </a:lnSpc>
              <a:spcBef>
                <a:spcPts val="0"/>
              </a:spcBef>
              <a:buNone/>
            </a:pPr>
            <a:r>
              <a:rPr lang="en-US" u="sng" dirty="0">
                <a:solidFill>
                  <a:schemeClr val="tx1"/>
                </a:solidFill>
                <a:latin typeface="Times New Roman" pitchFamily="18" charset="0"/>
                <a:cs typeface="Times New Roman" pitchFamily="18" charset="0"/>
              </a:rPr>
              <a:t>Lower Income may be declared</a:t>
            </a:r>
          </a:p>
          <a:p>
            <a:pPr algn="just">
              <a:lnSpc>
                <a:spcPct val="100000"/>
              </a:lnSpc>
              <a:spcBef>
                <a:spcPts val="0"/>
              </a:spcBef>
              <a:buNone/>
            </a:pPr>
            <a:r>
              <a:rPr lang="en-US" dirty="0">
                <a:solidFill>
                  <a:schemeClr val="tx1"/>
                </a:solidFill>
                <a:latin typeface="Times New Roman" pitchFamily="18" charset="0"/>
                <a:cs typeface="Times New Roman" pitchFamily="18" charset="0"/>
              </a:rPr>
              <a:t>If declared in subsequent year with audited accounts – not eligible to claim benefit u/s. 44AD for subsequent five years. </a:t>
            </a:r>
          </a:p>
          <a:p>
            <a:pPr algn="just">
              <a:lnSpc>
                <a:spcPct val="100000"/>
              </a:lnSpc>
              <a:spcBef>
                <a:spcPts val="0"/>
              </a:spcBef>
              <a:buNone/>
            </a:pPr>
            <a:r>
              <a:rPr lang="en-US" dirty="0">
                <a:solidFill>
                  <a:schemeClr val="tx1"/>
                </a:solidFill>
                <a:latin typeface="Times New Roman" pitchFamily="18" charset="0"/>
                <a:cs typeface="Times New Roman" pitchFamily="18" charset="0"/>
              </a:rPr>
              <a:t>If the total income exceeds the basic limit accounts are to be audited.</a:t>
            </a:r>
            <a:endParaRPr lang="en-US" altLang="en-US"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3921582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57400" y="1981200"/>
            <a:ext cx="8229600" cy="1143000"/>
          </a:xfrm>
        </p:spPr>
        <p:txBody>
          <a:bodyPr/>
          <a:lstStyle/>
          <a:p>
            <a:pPr algn="ctr"/>
            <a:r>
              <a:rPr lang="en-IN" sz="4400" u="sng" spc="-5" dirty="0">
                <a:latin typeface="Times New Roman" pitchFamily="18" charset="0"/>
                <a:cs typeface="Times New Roman" pitchFamily="18" charset="0"/>
              </a:rPr>
              <a:t>ISSUES IN 44AD</a:t>
            </a:r>
            <a:endParaRPr lang="en-US" dirty="0"/>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30221516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738313" y="683916"/>
          <a:ext cx="8572560" cy="5335884"/>
        </p:xfrm>
        <a:graphic>
          <a:graphicData uri="http://schemas.openxmlformats.org/drawingml/2006/table">
            <a:tbl>
              <a:tblPr firstRow="1" bandRow="1">
                <a:tableStyleId>{5940675A-B579-460E-94D1-54222C63F5DA}</a:tableStyleId>
              </a:tblPr>
              <a:tblGrid>
                <a:gridCol w="8572560">
                  <a:extLst>
                    <a:ext uri="{9D8B030D-6E8A-4147-A177-3AD203B41FA5}">
                      <a16:colId xmlns:a16="http://schemas.microsoft.com/office/drawing/2014/main" val="20000"/>
                    </a:ext>
                  </a:extLst>
                </a:gridCol>
              </a:tblGrid>
              <a:tr h="2214559">
                <a:tc>
                  <a:txBody>
                    <a:bodyPr/>
                    <a:lstStyle/>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X </a:t>
                      </a:r>
                      <a:r>
                        <a:rPr lang="en-IN" sz="2400" b="0" i="0" kern="1200" dirty="0" err="1">
                          <a:solidFill>
                            <a:schemeClr val="tx1"/>
                          </a:solidFill>
                          <a:latin typeface="Times New Roman" pitchFamily="18" charset="0"/>
                          <a:ea typeface="+mn-ea"/>
                          <a:cs typeface="Times New Roman" pitchFamily="18" charset="0"/>
                        </a:rPr>
                        <a:t>Pvt</a:t>
                      </a:r>
                      <a:r>
                        <a:rPr lang="en-IN" sz="2400" b="0" i="0" kern="1200" dirty="0">
                          <a:solidFill>
                            <a:schemeClr val="tx1"/>
                          </a:solidFill>
                          <a:latin typeface="Times New Roman" pitchFamily="18" charset="0"/>
                          <a:ea typeface="+mn-ea"/>
                          <a:cs typeface="Times New Roman" pitchFamily="18" charset="0"/>
                        </a:rPr>
                        <a:t> ltd company was into construction business.</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Its turnover was Rs.95 </a:t>
                      </a:r>
                      <a:r>
                        <a:rPr lang="en-IN" sz="2400" b="0" i="0" kern="1200" dirty="0" err="1">
                          <a:solidFill>
                            <a:schemeClr val="tx1"/>
                          </a:solidFill>
                          <a:latin typeface="Times New Roman" pitchFamily="18" charset="0"/>
                          <a:ea typeface="+mn-ea"/>
                          <a:cs typeface="Times New Roman" pitchFamily="18" charset="0"/>
                        </a:rPr>
                        <a:t>lacs</a:t>
                      </a:r>
                      <a:r>
                        <a:rPr lang="en-IN" sz="2400" b="0" i="0" kern="1200" dirty="0">
                          <a:solidFill>
                            <a:schemeClr val="tx1"/>
                          </a:solidFill>
                          <a:latin typeface="Times New Roman" pitchFamily="18" charset="0"/>
                          <a:ea typeface="+mn-ea"/>
                          <a:cs typeface="Times New Roman" pitchFamily="18" charset="0"/>
                        </a:rPr>
                        <a:t>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It is ready to offer 8% on its turnover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Can it do so?</a:t>
                      </a:r>
                      <a:r>
                        <a:rPr lang="en-IN" sz="2400" b="0" i="0" dirty="0">
                          <a:latin typeface="Times New Roman" pitchFamily="18" charset="0"/>
                          <a:cs typeface="Times New Roman" pitchFamily="18" charset="0"/>
                        </a:rPr>
                        <a:t>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Would your answer be different if it is an LLP instead of </a:t>
                      </a:r>
                      <a:r>
                        <a:rPr lang="en-IN" sz="2400" b="0" i="0" kern="1200" dirty="0" err="1">
                          <a:solidFill>
                            <a:schemeClr val="tx1"/>
                          </a:solidFill>
                          <a:latin typeface="Times New Roman" pitchFamily="18" charset="0"/>
                          <a:ea typeface="+mn-ea"/>
                          <a:cs typeface="Times New Roman" pitchFamily="18" charset="0"/>
                        </a:rPr>
                        <a:t>Pvt</a:t>
                      </a:r>
                      <a:r>
                        <a:rPr lang="en-IN" sz="2400" b="0" i="0" kern="1200" dirty="0">
                          <a:solidFill>
                            <a:schemeClr val="tx1"/>
                          </a:solidFill>
                          <a:latin typeface="Times New Roman" pitchFamily="18" charset="0"/>
                          <a:ea typeface="+mn-ea"/>
                          <a:cs typeface="Times New Roman" pitchFamily="18" charset="0"/>
                        </a:rPr>
                        <a:t> Ltd Co?</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IN" sz="2400" b="0" i="0" kern="1200" dirty="0">
                        <a:solidFill>
                          <a:schemeClr val="tx1"/>
                        </a:solidFill>
                        <a:latin typeface="Times New Roman" pitchFamily="18" charset="0"/>
                        <a:ea typeface="+mn-ea"/>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684124">
                <a:tc>
                  <a:txBody>
                    <a:bodyPr/>
                    <a:lstStyle/>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Sec 44AD – </a:t>
                      </a:r>
                    </a:p>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Explanation.—For the purposes of this section,-</a:t>
                      </a:r>
                    </a:p>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(a ) "eligible </a:t>
                      </a:r>
                      <a:r>
                        <a:rPr lang="en-IN" sz="2400" b="0" i="0" kern="1200" dirty="0" err="1">
                          <a:solidFill>
                            <a:schemeClr val="tx1"/>
                          </a:solidFill>
                          <a:latin typeface="Times New Roman" pitchFamily="18" charset="0"/>
                          <a:ea typeface="+mn-ea"/>
                          <a:cs typeface="Times New Roman" pitchFamily="18" charset="0"/>
                        </a:rPr>
                        <a:t>assessee</a:t>
                      </a:r>
                      <a:r>
                        <a:rPr lang="en-IN" sz="2400" b="0" i="0" kern="1200" dirty="0">
                          <a:solidFill>
                            <a:schemeClr val="tx1"/>
                          </a:solidFill>
                          <a:latin typeface="Times New Roman" pitchFamily="18" charset="0"/>
                          <a:ea typeface="+mn-ea"/>
                          <a:cs typeface="Times New Roman" pitchFamily="18" charset="0"/>
                        </a:rPr>
                        <a:t>" means,—(</a:t>
                      </a:r>
                      <a:r>
                        <a:rPr lang="en-IN" sz="2400" b="0" i="0" kern="1200" dirty="0" err="1">
                          <a:solidFill>
                            <a:schemeClr val="tx1"/>
                          </a:solidFill>
                          <a:latin typeface="Times New Roman" pitchFamily="18" charset="0"/>
                          <a:ea typeface="+mn-ea"/>
                          <a:cs typeface="Times New Roman" pitchFamily="18" charset="0"/>
                        </a:rPr>
                        <a:t>i</a:t>
                      </a:r>
                      <a:r>
                        <a:rPr lang="en-IN" sz="2400" b="0" i="0" kern="1200" dirty="0">
                          <a:solidFill>
                            <a:schemeClr val="tx1"/>
                          </a:solidFill>
                          <a:latin typeface="Times New Roman" pitchFamily="18" charset="0"/>
                          <a:ea typeface="+mn-ea"/>
                          <a:cs typeface="Times New Roman" pitchFamily="18" charset="0"/>
                        </a:rPr>
                        <a:t>) an individual, Hindu undivided family or a partnership firm, who is a resident, but not a limited liability partnership firm as defined under clause (n) of subsection (1) of section 2 of the Limited Liability Partnership Act, 2008 (6 of 2009);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5" name="object 2"/>
          <p:cNvSpPr txBox="1">
            <a:spLocks noGrp="1"/>
          </p:cNvSpPr>
          <p:nvPr>
            <p:ph type="title"/>
          </p:nvPr>
        </p:nvSpPr>
        <p:spPr>
          <a:xfrm>
            <a:off x="1828800" y="24091"/>
            <a:ext cx="3124200" cy="659155"/>
          </a:xfrm>
          <a:prstGeom prst="rect">
            <a:avLst/>
          </a:prstGeom>
        </p:spPr>
        <p:txBody>
          <a:bodyPr vert="horz" wrap="square" lIns="0" tIns="12700" rIns="0" bIns="0" rtlCol="0" anchor="ctr">
            <a:spAutoFit/>
          </a:bodyPr>
          <a:lstStyle/>
          <a:p>
            <a:pPr marL="12700">
              <a:spcBef>
                <a:spcPts val="100"/>
              </a:spcBef>
            </a:pPr>
            <a:br>
              <a:rPr lang="en-IN" sz="2100" b="1" spc="-5" dirty="0">
                <a:latin typeface="Times New Roman" pitchFamily="18" charset="0"/>
                <a:cs typeface="Times New Roman" pitchFamily="18" charset="0"/>
              </a:rPr>
            </a:br>
            <a:r>
              <a:rPr lang="en-IN" sz="2100" b="1" spc="-5" dirty="0">
                <a:latin typeface="Times New Roman" pitchFamily="18" charset="0"/>
                <a:cs typeface="Times New Roman" pitchFamily="18" charset="0"/>
              </a:rPr>
              <a:t>ISSUE - 1</a:t>
            </a:r>
            <a:endParaRPr sz="2100"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26117671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738313" y="642938"/>
          <a:ext cx="8572560" cy="5009195"/>
        </p:xfrm>
        <a:graphic>
          <a:graphicData uri="http://schemas.openxmlformats.org/drawingml/2006/table">
            <a:tbl>
              <a:tblPr firstRow="1" bandRow="1">
                <a:tableStyleId>{5940675A-B579-460E-94D1-54222C63F5DA}</a:tableStyleId>
              </a:tblPr>
              <a:tblGrid>
                <a:gridCol w="8572560">
                  <a:extLst>
                    <a:ext uri="{9D8B030D-6E8A-4147-A177-3AD203B41FA5}">
                      <a16:colId xmlns:a16="http://schemas.microsoft.com/office/drawing/2014/main" val="20000"/>
                    </a:ext>
                  </a:extLst>
                </a:gridCol>
              </a:tblGrid>
              <a:tr h="2357435">
                <a:tc>
                  <a:txBody>
                    <a:bodyPr/>
                    <a:lstStyle/>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Mr. </a:t>
                      </a:r>
                      <a:r>
                        <a:rPr lang="en-IN" sz="2400" b="0" i="0" kern="1200" dirty="0" err="1">
                          <a:solidFill>
                            <a:schemeClr val="tx1"/>
                          </a:solidFill>
                          <a:latin typeface="Times New Roman" pitchFamily="18" charset="0"/>
                          <a:ea typeface="+mn-ea"/>
                          <a:cs typeface="Times New Roman" pitchFamily="18" charset="0"/>
                        </a:rPr>
                        <a:t>Ashwin</a:t>
                      </a:r>
                      <a:r>
                        <a:rPr lang="en-IN" sz="2400" b="0" i="0" kern="1200" dirty="0">
                          <a:solidFill>
                            <a:schemeClr val="tx1"/>
                          </a:solidFill>
                          <a:latin typeface="Times New Roman" pitchFamily="18" charset="0"/>
                          <a:ea typeface="+mn-ea"/>
                          <a:cs typeface="Times New Roman" pitchFamily="18" charset="0"/>
                        </a:rPr>
                        <a:t> Mehta is a non-resident Indian</a:t>
                      </a:r>
                      <a:r>
                        <a:rPr lang="en-IN" sz="2400" b="0" i="0" dirty="0">
                          <a:latin typeface="Times New Roman" pitchFamily="18" charset="0"/>
                          <a:cs typeface="Times New Roman" pitchFamily="18" charset="0"/>
                        </a:rPr>
                        <a:t>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He achieved a turnover of Rs.85 </a:t>
                      </a:r>
                      <a:r>
                        <a:rPr lang="en-IN" sz="2400" b="0" i="0" kern="1200" dirty="0" err="1">
                          <a:solidFill>
                            <a:schemeClr val="tx1"/>
                          </a:solidFill>
                          <a:latin typeface="Times New Roman" pitchFamily="18" charset="0"/>
                          <a:ea typeface="+mn-ea"/>
                          <a:cs typeface="Times New Roman" pitchFamily="18" charset="0"/>
                        </a:rPr>
                        <a:t>lacs</a:t>
                      </a:r>
                      <a:r>
                        <a:rPr lang="en-IN" sz="2400" b="0" i="0" dirty="0">
                          <a:latin typeface="Times New Roman" pitchFamily="18" charset="0"/>
                          <a:cs typeface="Times New Roman" pitchFamily="18" charset="0"/>
                        </a:rPr>
                        <a:t>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He earned an income of 8% on the turnover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Can he claim the benefit of sec 44AD</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Would your answer be different if the status of the </a:t>
                      </a:r>
                      <a:r>
                        <a:rPr lang="en-IN" sz="2400" b="0" i="0" kern="1200" dirty="0" err="1">
                          <a:solidFill>
                            <a:schemeClr val="tx1"/>
                          </a:solidFill>
                          <a:latin typeface="Times New Roman" pitchFamily="18" charset="0"/>
                          <a:ea typeface="+mn-ea"/>
                          <a:cs typeface="Times New Roman" pitchFamily="18" charset="0"/>
                        </a:rPr>
                        <a:t>assessee</a:t>
                      </a:r>
                      <a:r>
                        <a:rPr lang="en-IN" sz="2400" b="0" i="0" kern="1200" dirty="0">
                          <a:solidFill>
                            <a:schemeClr val="tx1"/>
                          </a:solidFill>
                          <a:latin typeface="Times New Roman" pitchFamily="18" charset="0"/>
                          <a:ea typeface="+mn-ea"/>
                          <a:cs typeface="Times New Roman" pitchFamily="18" charset="0"/>
                        </a:rPr>
                        <a:t> is resident – AOP?</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IN" sz="2400" b="0" i="0" kern="1200" dirty="0">
                        <a:solidFill>
                          <a:schemeClr val="tx1"/>
                        </a:solidFill>
                        <a:latin typeface="Times New Roman" pitchFamily="18" charset="0"/>
                        <a:ea typeface="+mn-ea"/>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357435">
                <a:tc>
                  <a:txBody>
                    <a:bodyPr/>
                    <a:lstStyle/>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Sec 44ADExplanation.—For the purposes of this section,—</a:t>
                      </a:r>
                    </a:p>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(a) "eligible </a:t>
                      </a:r>
                      <a:r>
                        <a:rPr lang="en-IN" sz="2400" b="0" i="0" kern="1200" dirty="0" err="1">
                          <a:solidFill>
                            <a:schemeClr val="tx1"/>
                          </a:solidFill>
                          <a:latin typeface="Times New Roman" pitchFamily="18" charset="0"/>
                          <a:ea typeface="+mn-ea"/>
                          <a:cs typeface="Times New Roman" pitchFamily="18" charset="0"/>
                        </a:rPr>
                        <a:t>assessee</a:t>
                      </a:r>
                      <a:r>
                        <a:rPr lang="en-IN" sz="2400" b="0" i="0" kern="1200" dirty="0">
                          <a:solidFill>
                            <a:schemeClr val="tx1"/>
                          </a:solidFill>
                          <a:latin typeface="Times New Roman" pitchFamily="18" charset="0"/>
                          <a:ea typeface="+mn-ea"/>
                          <a:cs typeface="Times New Roman" pitchFamily="18" charset="0"/>
                        </a:rPr>
                        <a:t>" means,—</a:t>
                      </a:r>
                    </a:p>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a:t>
                      </a:r>
                      <a:r>
                        <a:rPr lang="en-IN" sz="2400" b="0" i="0" kern="1200" dirty="0" err="1">
                          <a:solidFill>
                            <a:schemeClr val="tx1"/>
                          </a:solidFill>
                          <a:latin typeface="Times New Roman" pitchFamily="18" charset="0"/>
                          <a:ea typeface="+mn-ea"/>
                          <a:cs typeface="Times New Roman" pitchFamily="18" charset="0"/>
                        </a:rPr>
                        <a:t>i</a:t>
                      </a:r>
                      <a:r>
                        <a:rPr lang="en-IN" sz="2400" b="0" i="0" kern="1200" dirty="0">
                          <a:solidFill>
                            <a:schemeClr val="tx1"/>
                          </a:solidFill>
                          <a:latin typeface="Times New Roman" pitchFamily="18" charset="0"/>
                          <a:ea typeface="+mn-ea"/>
                          <a:cs typeface="Times New Roman" pitchFamily="18" charset="0"/>
                        </a:rPr>
                        <a:t>) an individual, Hindu undivided family or a partnership firm, who is a resident, but not a limited liability partnership firm as defined under clause (n) of subsection (1) of section 2 of the Limited Liability Partnership Act, 2008 (6 of 2009);</a:t>
                      </a:r>
                      <a:r>
                        <a:rPr lang="en-IN" sz="2400" b="0" i="0" dirty="0">
                          <a:latin typeface="Times New Roman" pitchFamily="18" charset="0"/>
                          <a:cs typeface="Times New Roman" pitchFamily="18" charset="0"/>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5" name="object 2"/>
          <p:cNvSpPr txBox="1">
            <a:spLocks noGrp="1"/>
          </p:cNvSpPr>
          <p:nvPr>
            <p:ph type="title"/>
          </p:nvPr>
        </p:nvSpPr>
        <p:spPr>
          <a:xfrm>
            <a:off x="1828800" y="185674"/>
            <a:ext cx="1912824" cy="335989"/>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 - 2</a:t>
            </a:r>
            <a:endParaRPr sz="2100"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3682637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49576" y="185674"/>
            <a:ext cx="1912824" cy="335989"/>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 - 3 </a:t>
            </a:r>
            <a:endParaRPr sz="210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 </a:t>
            </a:r>
            <a:endParaRPr lang="en-US" dirty="0"/>
          </a:p>
        </p:txBody>
      </p:sp>
      <p:sp>
        <p:nvSpPr>
          <p:cNvPr id="3" name="object 3"/>
          <p:cNvSpPr txBox="1"/>
          <p:nvPr/>
        </p:nvSpPr>
        <p:spPr>
          <a:xfrm>
            <a:off x="2049577" y="909320"/>
            <a:ext cx="8066405" cy="4981492"/>
          </a:xfrm>
          <a:prstGeom prst="rect">
            <a:avLst/>
          </a:prstGeom>
        </p:spPr>
        <p:txBody>
          <a:bodyPr vert="horz" wrap="square" lIns="0" tIns="13335" rIns="0" bIns="0" rtlCol="0">
            <a:spAutoFit/>
          </a:bodyPr>
          <a:lstStyle/>
          <a:p>
            <a:pPr marL="314325" indent="-301625" algn="just">
              <a:spcBef>
                <a:spcPts val="105"/>
              </a:spcBef>
              <a:tabLst>
                <a:tab pos="314325" algn="l"/>
                <a:tab pos="314960" algn="l"/>
              </a:tabLst>
            </a:pPr>
            <a:r>
              <a:rPr sz="2300" spc="-35" dirty="0">
                <a:latin typeface="Times New Roman" pitchFamily="18" charset="0"/>
                <a:cs typeface="Times New Roman" pitchFamily="18" charset="0"/>
              </a:rPr>
              <a:t>Mr</a:t>
            </a:r>
            <a:r>
              <a:rPr sz="2300" spc="-35">
                <a:latin typeface="Times New Roman" pitchFamily="18" charset="0"/>
                <a:cs typeface="Times New Roman" pitchFamily="18" charset="0"/>
              </a:rPr>
              <a:t>. </a:t>
            </a:r>
            <a:r>
              <a:rPr sz="2300">
                <a:latin typeface="Times New Roman" pitchFamily="18" charset="0"/>
                <a:cs typeface="Times New Roman" pitchFamily="18" charset="0"/>
              </a:rPr>
              <a:t>Ra</a:t>
            </a:r>
            <a:r>
              <a:rPr lang="en-IN" sz="2300" dirty="0">
                <a:latin typeface="Times New Roman" pitchFamily="18" charset="0"/>
                <a:cs typeface="Times New Roman" pitchFamily="18" charset="0"/>
              </a:rPr>
              <a:t>ma</a:t>
            </a:r>
            <a:r>
              <a:rPr sz="2300">
                <a:latin typeface="Times New Roman" pitchFamily="18" charset="0"/>
                <a:cs typeface="Times New Roman" pitchFamily="18" charset="0"/>
              </a:rPr>
              <a:t>, </a:t>
            </a:r>
            <a:r>
              <a:rPr sz="2300" dirty="0">
                <a:latin typeface="Times New Roman" pitchFamily="18" charset="0"/>
                <a:cs typeface="Times New Roman" pitchFamily="18" charset="0"/>
              </a:rPr>
              <a:t>A Resident individual, is carrying on </a:t>
            </a:r>
            <a:r>
              <a:rPr sz="2300" spc="-5" dirty="0">
                <a:latin typeface="Times New Roman" pitchFamily="18" charset="0"/>
                <a:cs typeface="Times New Roman" pitchFamily="18" charset="0"/>
              </a:rPr>
              <a:t>three </a:t>
            </a:r>
            <a:r>
              <a:rPr sz="2300">
                <a:latin typeface="Times New Roman" pitchFamily="18" charset="0"/>
                <a:cs typeface="Times New Roman" pitchFamily="18" charset="0"/>
              </a:rPr>
              <a:t>eligible</a:t>
            </a:r>
            <a:r>
              <a:rPr sz="2300" spc="-295">
                <a:latin typeface="Times New Roman" pitchFamily="18" charset="0"/>
                <a:cs typeface="Times New Roman" pitchFamily="18" charset="0"/>
              </a:rPr>
              <a:t> </a:t>
            </a:r>
            <a:r>
              <a:rPr sz="2300">
                <a:latin typeface="Times New Roman" pitchFamily="18" charset="0"/>
                <a:cs typeface="Times New Roman" pitchFamily="18" charset="0"/>
              </a:rPr>
              <a:t>business,</a:t>
            </a:r>
            <a:r>
              <a:rPr lang="en-IN" sz="2300" dirty="0">
                <a:latin typeface="Times New Roman" pitchFamily="18" charset="0"/>
                <a:cs typeface="Times New Roman" pitchFamily="18" charset="0"/>
              </a:rPr>
              <a:t> </a:t>
            </a:r>
            <a:r>
              <a:rPr sz="2300">
                <a:latin typeface="Times New Roman" pitchFamily="18" charset="0"/>
                <a:cs typeface="Times New Roman" pitchFamily="18" charset="0"/>
              </a:rPr>
              <a:t>the </a:t>
            </a:r>
            <a:r>
              <a:rPr sz="2300" dirty="0">
                <a:latin typeface="Times New Roman" pitchFamily="18" charset="0"/>
                <a:cs typeface="Times New Roman" pitchFamily="18" charset="0"/>
              </a:rPr>
              <a:t>turnover of which is </a:t>
            </a:r>
            <a:r>
              <a:rPr sz="2300">
                <a:latin typeface="Times New Roman" pitchFamily="18" charset="0"/>
                <a:cs typeface="Times New Roman" pitchFamily="18" charset="0"/>
              </a:rPr>
              <a:t>as</a:t>
            </a:r>
            <a:r>
              <a:rPr sz="2300" spc="-114">
                <a:latin typeface="Times New Roman" pitchFamily="18" charset="0"/>
                <a:cs typeface="Times New Roman" pitchFamily="18" charset="0"/>
              </a:rPr>
              <a:t> </a:t>
            </a:r>
            <a:r>
              <a:rPr sz="2300">
                <a:latin typeface="Times New Roman" pitchFamily="18" charset="0"/>
                <a:cs typeface="Times New Roman" pitchFamily="18" charset="0"/>
              </a:rPr>
              <a:t>under</a:t>
            </a:r>
            <a:endParaRPr lang="en-IN" sz="2300" dirty="0">
              <a:latin typeface="Times New Roman" pitchFamily="18" charset="0"/>
              <a:cs typeface="Times New Roman" pitchFamily="18" charset="0"/>
            </a:endParaRPr>
          </a:p>
          <a:p>
            <a:pPr marL="314325" indent="-301625" algn="just">
              <a:spcBef>
                <a:spcPts val="105"/>
              </a:spcBef>
              <a:tabLst>
                <a:tab pos="314325" algn="l"/>
                <a:tab pos="314960" algn="l"/>
              </a:tabLst>
            </a:pPr>
            <a:endParaRPr sz="2300">
              <a:latin typeface="Times New Roman" pitchFamily="18" charset="0"/>
              <a:cs typeface="Times New Roman" pitchFamily="18" charset="0"/>
            </a:endParaRPr>
          </a:p>
          <a:p>
            <a:pPr marL="668020" lvl="1" indent="-250190" algn="just">
              <a:buChar char="–"/>
              <a:tabLst>
                <a:tab pos="668020" algn="l"/>
              </a:tabLst>
            </a:pPr>
            <a:r>
              <a:rPr sz="2300" spc="-5">
                <a:latin typeface="Times New Roman" pitchFamily="18" charset="0"/>
                <a:cs typeface="Times New Roman" pitchFamily="18" charset="0"/>
              </a:rPr>
              <a:t>Business </a:t>
            </a:r>
            <a:r>
              <a:rPr sz="2300" dirty="0">
                <a:latin typeface="Times New Roman" pitchFamily="18" charset="0"/>
                <a:cs typeface="Times New Roman" pitchFamily="18" charset="0"/>
              </a:rPr>
              <a:t>A </a:t>
            </a:r>
            <a:r>
              <a:rPr sz="2300" spc="-5">
                <a:latin typeface="Times New Roman" pitchFamily="18" charset="0"/>
                <a:cs typeface="Times New Roman" pitchFamily="18" charset="0"/>
              </a:rPr>
              <a:t>(Rs.1</a:t>
            </a:r>
            <a:r>
              <a:rPr lang="en-IN" sz="2300" spc="-5" dirty="0">
                <a:latin typeface="Times New Roman" pitchFamily="18" charset="0"/>
                <a:cs typeface="Times New Roman" pitchFamily="18" charset="0"/>
              </a:rPr>
              <a:t>3</a:t>
            </a:r>
            <a:r>
              <a:rPr sz="2300" spc="-5">
                <a:latin typeface="Times New Roman" pitchFamily="18" charset="0"/>
                <a:cs typeface="Times New Roman" pitchFamily="18" charset="0"/>
              </a:rPr>
              <a:t>5</a:t>
            </a:r>
            <a:r>
              <a:rPr sz="2300" spc="-185">
                <a:latin typeface="Times New Roman" pitchFamily="18" charset="0"/>
                <a:cs typeface="Times New Roman" pitchFamily="18" charset="0"/>
              </a:rPr>
              <a:t> </a:t>
            </a:r>
            <a:r>
              <a:rPr sz="2300" spc="-5" dirty="0">
                <a:latin typeface="Times New Roman" pitchFamily="18" charset="0"/>
                <a:cs typeface="Times New Roman" pitchFamily="18" charset="0"/>
              </a:rPr>
              <a:t>Lac)</a:t>
            </a:r>
            <a:endParaRPr sz="2300">
              <a:latin typeface="Times New Roman" pitchFamily="18" charset="0"/>
              <a:cs typeface="Times New Roman" pitchFamily="18" charset="0"/>
            </a:endParaRPr>
          </a:p>
          <a:p>
            <a:pPr lvl="1" algn="just">
              <a:spcBef>
                <a:spcPts val="35"/>
              </a:spcBef>
              <a:buClr>
                <a:srgbClr val="002776"/>
              </a:buClr>
              <a:buFont typeface="Arial"/>
              <a:buChar char="–"/>
            </a:pPr>
            <a:endParaRPr sz="2300">
              <a:latin typeface="Times New Roman" pitchFamily="18" charset="0"/>
              <a:cs typeface="Times New Roman" pitchFamily="18" charset="0"/>
            </a:endParaRPr>
          </a:p>
          <a:p>
            <a:pPr marL="668020" lvl="1" indent="-250190" algn="just">
              <a:buChar char="–"/>
              <a:tabLst>
                <a:tab pos="668020" algn="l"/>
              </a:tabLst>
            </a:pPr>
            <a:r>
              <a:rPr sz="2300" spc="-5" dirty="0">
                <a:latin typeface="Times New Roman" pitchFamily="18" charset="0"/>
                <a:cs typeface="Times New Roman" pitchFamily="18" charset="0"/>
              </a:rPr>
              <a:t>Business </a:t>
            </a:r>
            <a:r>
              <a:rPr sz="2300" dirty="0">
                <a:latin typeface="Times New Roman" pitchFamily="18" charset="0"/>
                <a:cs typeface="Times New Roman" pitchFamily="18" charset="0"/>
              </a:rPr>
              <a:t>B </a:t>
            </a:r>
            <a:r>
              <a:rPr sz="2300">
                <a:latin typeface="Times New Roman" pitchFamily="18" charset="0"/>
                <a:cs typeface="Times New Roman" pitchFamily="18" charset="0"/>
              </a:rPr>
              <a:t>(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4</a:t>
            </a:r>
            <a:r>
              <a:rPr sz="2300" spc="-5">
                <a:latin typeface="Times New Roman" pitchFamily="18" charset="0"/>
                <a:cs typeface="Times New Roman" pitchFamily="18" charset="0"/>
              </a:rPr>
              <a:t>5</a:t>
            </a:r>
            <a:r>
              <a:rPr sz="2300" spc="-35">
                <a:latin typeface="Times New Roman" pitchFamily="18" charset="0"/>
                <a:cs typeface="Times New Roman" pitchFamily="18" charset="0"/>
              </a:rPr>
              <a:t> </a:t>
            </a:r>
            <a:r>
              <a:rPr sz="2300" spc="-5" dirty="0">
                <a:latin typeface="Times New Roman" pitchFamily="18" charset="0"/>
                <a:cs typeface="Times New Roman" pitchFamily="18" charset="0"/>
              </a:rPr>
              <a:t>Lac)</a:t>
            </a:r>
            <a:endParaRPr sz="2300">
              <a:latin typeface="Times New Roman" pitchFamily="18" charset="0"/>
              <a:cs typeface="Times New Roman" pitchFamily="18" charset="0"/>
            </a:endParaRPr>
          </a:p>
          <a:p>
            <a:pPr lvl="1" algn="just">
              <a:spcBef>
                <a:spcPts val="40"/>
              </a:spcBef>
              <a:buClr>
                <a:srgbClr val="002776"/>
              </a:buClr>
              <a:buFont typeface="Arial"/>
              <a:buChar char="–"/>
            </a:pPr>
            <a:endParaRPr sz="2300">
              <a:latin typeface="Times New Roman" pitchFamily="18" charset="0"/>
              <a:cs typeface="Times New Roman" pitchFamily="18" charset="0"/>
            </a:endParaRPr>
          </a:p>
          <a:p>
            <a:pPr marL="668020" lvl="1" indent="-250190" algn="just">
              <a:buChar char="–"/>
              <a:tabLst>
                <a:tab pos="668020" algn="l"/>
              </a:tabLst>
            </a:pPr>
            <a:r>
              <a:rPr sz="2300" spc="-5" dirty="0">
                <a:latin typeface="Times New Roman" pitchFamily="18" charset="0"/>
                <a:cs typeface="Times New Roman" pitchFamily="18" charset="0"/>
              </a:rPr>
              <a:t>Business C </a:t>
            </a:r>
            <a:r>
              <a:rPr sz="2300">
                <a:latin typeface="Times New Roman" pitchFamily="18" charset="0"/>
                <a:cs typeface="Times New Roman" pitchFamily="18" charset="0"/>
              </a:rPr>
              <a:t>(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30</a:t>
            </a:r>
            <a:r>
              <a:rPr sz="2300" spc="-35">
                <a:latin typeface="Times New Roman" pitchFamily="18" charset="0"/>
                <a:cs typeface="Times New Roman" pitchFamily="18" charset="0"/>
              </a:rPr>
              <a:t> </a:t>
            </a:r>
            <a:r>
              <a:rPr sz="2300" spc="-5" dirty="0">
                <a:latin typeface="Times New Roman" pitchFamily="18" charset="0"/>
                <a:cs typeface="Times New Roman" pitchFamily="18" charset="0"/>
              </a:rPr>
              <a:t>Lac)</a:t>
            </a:r>
            <a:endParaRPr sz="2300">
              <a:latin typeface="Times New Roman" pitchFamily="18" charset="0"/>
              <a:cs typeface="Times New Roman" pitchFamily="18" charset="0"/>
            </a:endParaRPr>
          </a:p>
          <a:p>
            <a:pPr lvl="1" algn="just">
              <a:spcBef>
                <a:spcPts val="15"/>
              </a:spcBef>
              <a:buClr>
                <a:srgbClr val="002776"/>
              </a:buClr>
              <a:buFont typeface="Arial"/>
              <a:buChar char="–"/>
            </a:pPr>
            <a:endParaRPr sz="2300">
              <a:latin typeface="Times New Roman" pitchFamily="18" charset="0"/>
              <a:cs typeface="Times New Roman" pitchFamily="18" charset="0"/>
            </a:endParaRPr>
          </a:p>
          <a:p>
            <a:pPr marL="314325" indent="-301625" algn="just">
              <a:tabLst>
                <a:tab pos="314325" algn="l"/>
                <a:tab pos="314960" algn="l"/>
              </a:tabLst>
            </a:pPr>
            <a:r>
              <a:rPr lang="en-IN" sz="2300" dirty="0">
                <a:latin typeface="Times New Roman" pitchFamily="18" charset="0"/>
                <a:cs typeface="Times New Roman" pitchFamily="18" charset="0"/>
              </a:rPr>
              <a:t>Can Rama offer his income u/s. 44AD?</a:t>
            </a:r>
          </a:p>
          <a:p>
            <a:pPr marL="314325" indent="-301625" algn="just">
              <a:tabLst>
                <a:tab pos="314325" algn="l"/>
                <a:tab pos="314960" algn="l"/>
              </a:tabLst>
            </a:pPr>
            <a:endParaRPr lang="en-IN" sz="2300" dirty="0">
              <a:latin typeface="Times New Roman" pitchFamily="18" charset="0"/>
              <a:cs typeface="Times New Roman" pitchFamily="18" charset="0"/>
            </a:endParaRPr>
          </a:p>
          <a:p>
            <a:pPr marL="314325" indent="-301625" algn="just">
              <a:tabLst>
                <a:tab pos="314325" algn="l"/>
                <a:tab pos="314960" algn="l"/>
              </a:tabLst>
            </a:pPr>
            <a:r>
              <a:rPr lang="en-IN" sz="2300" dirty="0">
                <a:latin typeface="Times New Roman" pitchFamily="18" charset="0"/>
                <a:cs typeface="Times New Roman" pitchFamily="18" charset="0"/>
              </a:rPr>
              <a:t>The Answer is</a:t>
            </a:r>
            <a:r>
              <a:rPr lang="en-IN" sz="2300" spc="-150" dirty="0">
                <a:latin typeface="Times New Roman" pitchFamily="18" charset="0"/>
                <a:cs typeface="Times New Roman" pitchFamily="18" charset="0"/>
              </a:rPr>
              <a:t> </a:t>
            </a:r>
            <a:r>
              <a:rPr lang="en-IN" sz="2300" dirty="0">
                <a:latin typeface="Times New Roman" pitchFamily="18" charset="0"/>
                <a:cs typeface="Times New Roman" pitchFamily="18" charset="0"/>
              </a:rPr>
              <a:t>NO</a:t>
            </a:r>
          </a:p>
          <a:p>
            <a:pPr algn="just">
              <a:spcBef>
                <a:spcPts val="30"/>
              </a:spcBef>
              <a:buClr>
                <a:srgbClr val="002776"/>
              </a:buClr>
              <a:buFont typeface="Arial"/>
              <a:buChar char="•"/>
            </a:pPr>
            <a:endParaRPr lang="en-IN" sz="2300" dirty="0">
              <a:latin typeface="Times New Roman" pitchFamily="18" charset="0"/>
              <a:cs typeface="Times New Roman" pitchFamily="18" charset="0"/>
            </a:endParaRPr>
          </a:p>
          <a:p>
            <a:pPr marL="314325" indent="-301625" algn="just">
              <a:tabLst>
                <a:tab pos="314325" algn="l"/>
                <a:tab pos="314960" algn="l"/>
              </a:tabLst>
            </a:pPr>
            <a:r>
              <a:rPr lang="en-IN" sz="2300" dirty="0">
                <a:latin typeface="Times New Roman" pitchFamily="18" charset="0"/>
                <a:cs typeface="Times New Roman" pitchFamily="18" charset="0"/>
              </a:rPr>
              <a:t>Because turnover of eligible business exceeds Rs.2</a:t>
            </a:r>
            <a:r>
              <a:rPr lang="en-IN" sz="2300" spc="-140" dirty="0">
                <a:latin typeface="Times New Roman" pitchFamily="18" charset="0"/>
                <a:cs typeface="Times New Roman" pitchFamily="18" charset="0"/>
              </a:rPr>
              <a:t> </a:t>
            </a:r>
            <a:r>
              <a:rPr lang="en-IN" sz="2300" dirty="0" err="1">
                <a:latin typeface="Times New Roman" pitchFamily="18" charset="0"/>
                <a:cs typeface="Times New Roman" pitchFamily="18" charset="0"/>
              </a:rPr>
              <a:t>Crores</a:t>
            </a:r>
            <a:endParaRPr lang="en-IN" sz="2300" dirty="0">
              <a:latin typeface="Times New Roman" pitchFamily="18" charset="0"/>
              <a:cs typeface="Times New Roman" pitchFamily="18" charset="0"/>
            </a:endParaRPr>
          </a:p>
        </p:txBody>
      </p:sp>
    </p:spTree>
    <p:extLst>
      <p:ext uri="{BB962C8B-B14F-4D97-AF65-F5344CB8AC3E}">
        <p14:creationId xmlns:p14="http://schemas.microsoft.com/office/powerpoint/2010/main" val="3121055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49576" y="185674"/>
            <a:ext cx="1760424" cy="335989"/>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 - 4 </a:t>
            </a:r>
            <a:endParaRPr sz="2100" b="1">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 </a:t>
            </a:r>
            <a:endParaRPr lang="en-US" dirty="0"/>
          </a:p>
        </p:txBody>
      </p:sp>
      <p:sp>
        <p:nvSpPr>
          <p:cNvPr id="3" name="object 3"/>
          <p:cNvSpPr txBox="1"/>
          <p:nvPr/>
        </p:nvSpPr>
        <p:spPr>
          <a:xfrm>
            <a:off x="2049577" y="909320"/>
            <a:ext cx="8095615" cy="4968668"/>
          </a:xfrm>
          <a:prstGeom prst="rect">
            <a:avLst/>
          </a:prstGeom>
        </p:spPr>
        <p:txBody>
          <a:bodyPr vert="horz" wrap="square" lIns="0" tIns="13335" rIns="0" bIns="0" rtlCol="0">
            <a:spAutoFit/>
          </a:bodyPr>
          <a:lstStyle/>
          <a:p>
            <a:pPr marL="314325" indent="-301625" algn="just">
              <a:spcBef>
                <a:spcPts val="105"/>
              </a:spcBef>
              <a:tabLst>
                <a:tab pos="314325" algn="l"/>
                <a:tab pos="314960" algn="l"/>
              </a:tabLst>
            </a:pPr>
            <a:r>
              <a:rPr sz="2300" spc="-40" dirty="0">
                <a:latin typeface="Times New Roman" pitchFamily="18" charset="0"/>
                <a:cs typeface="Times New Roman" pitchFamily="18" charset="0"/>
              </a:rPr>
              <a:t>Mr</a:t>
            </a:r>
            <a:r>
              <a:rPr sz="2300" spc="-40">
                <a:latin typeface="Times New Roman" pitchFamily="18" charset="0"/>
                <a:cs typeface="Times New Roman" pitchFamily="18" charset="0"/>
              </a:rPr>
              <a:t>.</a:t>
            </a:r>
            <a:r>
              <a:rPr sz="2300" spc="285">
                <a:latin typeface="Times New Roman" pitchFamily="18" charset="0"/>
                <a:cs typeface="Times New Roman" pitchFamily="18" charset="0"/>
              </a:rPr>
              <a:t> </a:t>
            </a:r>
            <a:r>
              <a:rPr sz="2300">
                <a:latin typeface="Times New Roman" pitchFamily="18" charset="0"/>
                <a:cs typeface="Times New Roman" pitchFamily="18" charset="0"/>
              </a:rPr>
              <a:t>R</a:t>
            </a:r>
            <a:r>
              <a:rPr lang="en-IN" sz="2300" dirty="0" err="1">
                <a:latin typeface="Times New Roman" pitchFamily="18" charset="0"/>
                <a:cs typeface="Times New Roman" pitchFamily="18" charset="0"/>
              </a:rPr>
              <a:t>ama</a:t>
            </a:r>
            <a:r>
              <a:rPr sz="2300">
                <a:latin typeface="Times New Roman" pitchFamily="18" charset="0"/>
                <a:cs typeface="Times New Roman" pitchFamily="18" charset="0"/>
              </a:rPr>
              <a:t>,</a:t>
            </a:r>
            <a:r>
              <a:rPr sz="2300" spc="285">
                <a:latin typeface="Times New Roman" pitchFamily="18" charset="0"/>
                <a:cs typeface="Times New Roman" pitchFamily="18" charset="0"/>
              </a:rPr>
              <a:t> </a:t>
            </a:r>
            <a:r>
              <a:rPr sz="2300" dirty="0">
                <a:latin typeface="Times New Roman" pitchFamily="18" charset="0"/>
                <a:cs typeface="Times New Roman" pitchFamily="18" charset="0"/>
              </a:rPr>
              <a:t>a</a:t>
            </a:r>
            <a:r>
              <a:rPr sz="2300" spc="285" dirty="0">
                <a:latin typeface="Times New Roman" pitchFamily="18" charset="0"/>
                <a:cs typeface="Times New Roman" pitchFamily="18" charset="0"/>
              </a:rPr>
              <a:t> </a:t>
            </a:r>
            <a:r>
              <a:rPr sz="2300" dirty="0">
                <a:latin typeface="Times New Roman" pitchFamily="18" charset="0"/>
                <a:cs typeface="Times New Roman" pitchFamily="18" charset="0"/>
              </a:rPr>
              <a:t>Resident</a:t>
            </a:r>
            <a:r>
              <a:rPr sz="2300" spc="290" dirty="0">
                <a:latin typeface="Times New Roman" pitchFamily="18" charset="0"/>
                <a:cs typeface="Times New Roman" pitchFamily="18" charset="0"/>
              </a:rPr>
              <a:t> </a:t>
            </a:r>
            <a:r>
              <a:rPr sz="2300" dirty="0">
                <a:latin typeface="Times New Roman" pitchFamily="18" charset="0"/>
                <a:cs typeface="Times New Roman" pitchFamily="18" charset="0"/>
              </a:rPr>
              <a:t>individual,</a:t>
            </a:r>
            <a:r>
              <a:rPr sz="2300" spc="280" dirty="0">
                <a:latin typeface="Times New Roman" pitchFamily="18" charset="0"/>
                <a:cs typeface="Times New Roman" pitchFamily="18" charset="0"/>
              </a:rPr>
              <a:t> </a:t>
            </a:r>
            <a:r>
              <a:rPr sz="2300" spc="-5" dirty="0">
                <a:latin typeface="Times New Roman" pitchFamily="18" charset="0"/>
                <a:cs typeface="Times New Roman" pitchFamily="18" charset="0"/>
              </a:rPr>
              <a:t>is</a:t>
            </a:r>
            <a:r>
              <a:rPr sz="2300" spc="300" dirty="0">
                <a:latin typeface="Times New Roman" pitchFamily="18" charset="0"/>
                <a:cs typeface="Times New Roman" pitchFamily="18" charset="0"/>
              </a:rPr>
              <a:t> </a:t>
            </a:r>
            <a:r>
              <a:rPr sz="2300" dirty="0">
                <a:latin typeface="Times New Roman" pitchFamily="18" charset="0"/>
                <a:cs typeface="Times New Roman" pitchFamily="18" charset="0"/>
              </a:rPr>
              <a:t>carrying</a:t>
            </a:r>
            <a:r>
              <a:rPr sz="2300" spc="295" dirty="0">
                <a:latin typeface="Times New Roman" pitchFamily="18" charset="0"/>
                <a:cs typeface="Times New Roman" pitchFamily="18" charset="0"/>
              </a:rPr>
              <a:t> </a:t>
            </a:r>
            <a:r>
              <a:rPr sz="2300" dirty="0">
                <a:latin typeface="Times New Roman" pitchFamily="18" charset="0"/>
                <a:cs typeface="Times New Roman" pitchFamily="18" charset="0"/>
              </a:rPr>
              <a:t>on</a:t>
            </a:r>
            <a:r>
              <a:rPr sz="2300" spc="290" dirty="0">
                <a:latin typeface="Times New Roman" pitchFamily="18" charset="0"/>
                <a:cs typeface="Times New Roman" pitchFamily="18" charset="0"/>
              </a:rPr>
              <a:t> </a:t>
            </a:r>
            <a:r>
              <a:rPr sz="2300">
                <a:latin typeface="Times New Roman" pitchFamily="18" charset="0"/>
                <a:cs typeface="Times New Roman" pitchFamily="18" charset="0"/>
              </a:rPr>
              <a:t>two</a:t>
            </a:r>
            <a:r>
              <a:rPr sz="2300" spc="285">
                <a:latin typeface="Times New Roman" pitchFamily="18" charset="0"/>
                <a:cs typeface="Times New Roman" pitchFamily="18" charset="0"/>
              </a:rPr>
              <a:t> </a:t>
            </a:r>
            <a:r>
              <a:rPr sz="2300">
                <a:latin typeface="Times New Roman" pitchFamily="18" charset="0"/>
                <a:cs typeface="Times New Roman" pitchFamily="18" charset="0"/>
              </a:rPr>
              <a:t>businesses,</a:t>
            </a:r>
            <a:r>
              <a:rPr lang="en-IN" sz="2300" dirty="0">
                <a:latin typeface="Times New Roman" pitchFamily="18" charset="0"/>
                <a:cs typeface="Times New Roman" pitchFamily="18" charset="0"/>
              </a:rPr>
              <a:t> </a:t>
            </a:r>
            <a:r>
              <a:rPr sz="2300" spc="-5">
                <a:latin typeface="Times New Roman" pitchFamily="18" charset="0"/>
                <a:cs typeface="Times New Roman" pitchFamily="18" charset="0"/>
              </a:rPr>
              <a:t>the</a:t>
            </a:r>
            <a:r>
              <a:rPr lang="en-IN" sz="2300" spc="-5" dirty="0">
                <a:latin typeface="Times New Roman" pitchFamily="18" charset="0"/>
                <a:cs typeface="Times New Roman" pitchFamily="18" charset="0"/>
              </a:rPr>
              <a:t> </a:t>
            </a:r>
            <a:r>
              <a:rPr sz="2300">
                <a:latin typeface="Times New Roman" pitchFamily="18" charset="0"/>
                <a:cs typeface="Times New Roman" pitchFamily="18" charset="0"/>
              </a:rPr>
              <a:t>turnover </a:t>
            </a:r>
            <a:r>
              <a:rPr sz="2300" dirty="0">
                <a:latin typeface="Times New Roman" pitchFamily="18" charset="0"/>
                <a:cs typeface="Times New Roman" pitchFamily="18" charset="0"/>
              </a:rPr>
              <a:t>of which </a:t>
            </a:r>
            <a:r>
              <a:rPr sz="2300" spc="-5" dirty="0">
                <a:latin typeface="Times New Roman" pitchFamily="18" charset="0"/>
                <a:cs typeface="Times New Roman" pitchFamily="18" charset="0"/>
              </a:rPr>
              <a:t>is </a:t>
            </a:r>
            <a:r>
              <a:rPr sz="2300" dirty="0">
                <a:latin typeface="Times New Roman" pitchFamily="18" charset="0"/>
                <a:cs typeface="Times New Roman" pitchFamily="18" charset="0"/>
              </a:rPr>
              <a:t>as</a:t>
            </a:r>
            <a:r>
              <a:rPr sz="2300" spc="-85" dirty="0">
                <a:latin typeface="Times New Roman" pitchFamily="18" charset="0"/>
                <a:cs typeface="Times New Roman" pitchFamily="18" charset="0"/>
              </a:rPr>
              <a:t> </a:t>
            </a:r>
            <a:r>
              <a:rPr sz="2300" dirty="0">
                <a:latin typeface="Times New Roman" pitchFamily="18" charset="0"/>
                <a:cs typeface="Times New Roman" pitchFamily="18" charset="0"/>
              </a:rPr>
              <a:t>under</a:t>
            </a:r>
            <a:endParaRPr sz="2300">
              <a:latin typeface="Times New Roman" pitchFamily="18" charset="0"/>
              <a:cs typeface="Times New Roman" pitchFamily="18" charset="0"/>
            </a:endParaRPr>
          </a:p>
          <a:p>
            <a:pPr>
              <a:spcBef>
                <a:spcPts val="40"/>
              </a:spcBef>
            </a:pPr>
            <a:endParaRPr sz="2300">
              <a:latin typeface="Times New Roman" pitchFamily="18" charset="0"/>
              <a:cs typeface="Times New Roman" pitchFamily="18" charset="0"/>
            </a:endParaRPr>
          </a:p>
          <a:p>
            <a:pPr marL="668020" lvl="1" indent="-250190">
              <a:buChar char="–"/>
              <a:tabLst>
                <a:tab pos="668020" algn="l"/>
              </a:tabLst>
            </a:pPr>
            <a:r>
              <a:rPr sz="2300" spc="-5" dirty="0">
                <a:latin typeface="Times New Roman" pitchFamily="18" charset="0"/>
                <a:cs typeface="Times New Roman" pitchFamily="18" charset="0"/>
              </a:rPr>
              <a:t>Business </a:t>
            </a:r>
            <a:r>
              <a:rPr sz="2300" dirty="0">
                <a:latin typeface="Times New Roman" pitchFamily="18" charset="0"/>
                <a:cs typeface="Times New Roman" pitchFamily="18" charset="0"/>
              </a:rPr>
              <a:t>A </a:t>
            </a:r>
            <a:r>
              <a:rPr sz="2300" spc="-5" dirty="0">
                <a:latin typeface="Times New Roman" pitchFamily="18" charset="0"/>
                <a:cs typeface="Times New Roman" pitchFamily="18" charset="0"/>
              </a:rPr>
              <a:t>(Eligible Business</a:t>
            </a:r>
            <a:r>
              <a:rPr sz="2300" spc="-5">
                <a:latin typeface="Times New Roman" pitchFamily="18" charset="0"/>
                <a:cs typeface="Times New Roman" pitchFamily="18" charset="0"/>
              </a:rPr>
              <a:t>) Rs.</a:t>
            </a:r>
            <a:r>
              <a:rPr lang="en-IN" sz="2300" spc="-5" dirty="0">
                <a:latin typeface="Times New Roman" pitchFamily="18" charset="0"/>
                <a:cs typeface="Times New Roman" pitchFamily="18" charset="0"/>
              </a:rPr>
              <a:t>6</a:t>
            </a:r>
            <a:r>
              <a:rPr sz="2300" spc="-5">
                <a:latin typeface="Times New Roman" pitchFamily="18" charset="0"/>
                <a:cs typeface="Times New Roman" pitchFamily="18" charset="0"/>
              </a:rPr>
              <a:t>5</a:t>
            </a:r>
            <a:r>
              <a:rPr sz="2300" spc="-150">
                <a:latin typeface="Times New Roman" pitchFamily="18" charset="0"/>
                <a:cs typeface="Times New Roman" pitchFamily="18" charset="0"/>
              </a:rPr>
              <a:t> </a:t>
            </a:r>
            <a:r>
              <a:rPr sz="2300" spc="-5" dirty="0">
                <a:latin typeface="Times New Roman" pitchFamily="18" charset="0"/>
                <a:cs typeface="Times New Roman" pitchFamily="18" charset="0"/>
              </a:rPr>
              <a:t>Lakhs</a:t>
            </a:r>
            <a:endParaRPr sz="2300">
              <a:latin typeface="Times New Roman" pitchFamily="18" charset="0"/>
              <a:cs typeface="Times New Roman" pitchFamily="18" charset="0"/>
            </a:endParaRPr>
          </a:p>
          <a:p>
            <a:pPr lvl="1">
              <a:spcBef>
                <a:spcPts val="35"/>
              </a:spcBef>
              <a:buClr>
                <a:srgbClr val="002776"/>
              </a:buClr>
              <a:buFont typeface="Arial"/>
              <a:buChar char="–"/>
            </a:pPr>
            <a:endParaRPr sz="2300">
              <a:latin typeface="Times New Roman" pitchFamily="18" charset="0"/>
              <a:cs typeface="Times New Roman" pitchFamily="18" charset="0"/>
            </a:endParaRPr>
          </a:p>
          <a:p>
            <a:pPr marL="668020" lvl="1" indent="-250190">
              <a:buChar char="–"/>
              <a:tabLst>
                <a:tab pos="668020" algn="l"/>
              </a:tabLst>
            </a:pPr>
            <a:r>
              <a:rPr sz="2300" spc="-5">
                <a:latin typeface="Times New Roman" pitchFamily="18" charset="0"/>
                <a:cs typeface="Times New Roman" pitchFamily="18" charset="0"/>
              </a:rPr>
              <a:t>Profession Rs.</a:t>
            </a:r>
            <a:r>
              <a:rPr lang="en-IN" sz="2300" spc="-5" dirty="0">
                <a:latin typeface="Times New Roman" pitchFamily="18" charset="0"/>
                <a:cs typeface="Times New Roman" pitchFamily="18" charset="0"/>
              </a:rPr>
              <a:t>3</a:t>
            </a:r>
            <a:r>
              <a:rPr sz="2300" spc="-5">
                <a:latin typeface="Times New Roman" pitchFamily="18" charset="0"/>
                <a:cs typeface="Times New Roman" pitchFamily="18" charset="0"/>
              </a:rPr>
              <a:t>0</a:t>
            </a:r>
            <a:r>
              <a:rPr sz="2300" spc="5">
                <a:latin typeface="Times New Roman" pitchFamily="18" charset="0"/>
                <a:cs typeface="Times New Roman" pitchFamily="18" charset="0"/>
              </a:rPr>
              <a:t> </a:t>
            </a:r>
            <a:r>
              <a:rPr sz="2300" spc="-5" dirty="0">
                <a:latin typeface="Times New Roman" pitchFamily="18" charset="0"/>
                <a:cs typeface="Times New Roman" pitchFamily="18" charset="0"/>
              </a:rPr>
              <a:t>Lakhs</a:t>
            </a:r>
            <a:endParaRPr sz="2300">
              <a:latin typeface="Times New Roman" pitchFamily="18" charset="0"/>
              <a:cs typeface="Times New Roman" pitchFamily="18" charset="0"/>
            </a:endParaRPr>
          </a:p>
          <a:p>
            <a:pPr lvl="1">
              <a:spcBef>
                <a:spcPts val="40"/>
              </a:spcBef>
              <a:buClr>
                <a:srgbClr val="002776"/>
              </a:buClr>
              <a:buFont typeface="Arial"/>
              <a:buChar char="–"/>
            </a:pPr>
            <a:endParaRPr sz="2300">
              <a:latin typeface="Times New Roman" pitchFamily="18" charset="0"/>
              <a:cs typeface="Times New Roman" pitchFamily="18" charset="0"/>
            </a:endParaRPr>
          </a:p>
          <a:p>
            <a:pPr marL="668020" lvl="1" indent="-250190">
              <a:buChar char="–"/>
              <a:tabLst>
                <a:tab pos="668020" algn="l"/>
              </a:tabLst>
            </a:pPr>
            <a:r>
              <a:rPr sz="2300" spc="-5" dirty="0">
                <a:latin typeface="Times New Roman" pitchFamily="18" charset="0"/>
                <a:cs typeface="Times New Roman" pitchFamily="18" charset="0"/>
              </a:rPr>
              <a:t>Business </a:t>
            </a:r>
            <a:r>
              <a:rPr sz="2300" dirty="0">
                <a:latin typeface="Times New Roman" pitchFamily="18" charset="0"/>
                <a:cs typeface="Times New Roman" pitchFamily="18" charset="0"/>
              </a:rPr>
              <a:t>B </a:t>
            </a:r>
            <a:r>
              <a:rPr sz="2300" spc="-10" dirty="0">
                <a:latin typeface="Times New Roman" pitchFamily="18" charset="0"/>
                <a:cs typeface="Times New Roman" pitchFamily="18" charset="0"/>
              </a:rPr>
              <a:t>(Transport </a:t>
            </a:r>
            <a:r>
              <a:rPr sz="2300" dirty="0">
                <a:latin typeface="Times New Roman" pitchFamily="18" charset="0"/>
                <a:cs typeface="Times New Roman" pitchFamily="18" charset="0"/>
              </a:rPr>
              <a:t>u/s </a:t>
            </a:r>
            <a:r>
              <a:rPr sz="2300" spc="-5" dirty="0">
                <a:latin typeface="Times New Roman" pitchFamily="18" charset="0"/>
                <a:cs typeface="Times New Roman" pitchFamily="18" charset="0"/>
              </a:rPr>
              <a:t>44 AE)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 8</a:t>
            </a:r>
            <a:r>
              <a:rPr sz="2300" spc="-80">
                <a:latin typeface="Times New Roman" pitchFamily="18" charset="0"/>
                <a:cs typeface="Times New Roman" pitchFamily="18" charset="0"/>
              </a:rPr>
              <a:t> </a:t>
            </a:r>
            <a:r>
              <a:rPr sz="2300" spc="-5">
                <a:latin typeface="Times New Roman" pitchFamily="18" charset="0"/>
                <a:cs typeface="Times New Roman" pitchFamily="18" charset="0"/>
              </a:rPr>
              <a:t>Lakhs</a:t>
            </a:r>
            <a:endParaRPr lang="en-IN" sz="2300" spc="-5" dirty="0">
              <a:latin typeface="Times New Roman" pitchFamily="18" charset="0"/>
              <a:cs typeface="Times New Roman" pitchFamily="18" charset="0"/>
            </a:endParaRPr>
          </a:p>
          <a:p>
            <a:pPr marL="668020" lvl="1" indent="-250190">
              <a:tabLst>
                <a:tab pos="668020" algn="l"/>
              </a:tabLst>
            </a:pPr>
            <a:endParaRPr lang="en-IN" sz="2300" spc="-5" dirty="0">
              <a:latin typeface="Times New Roman" pitchFamily="18" charset="0"/>
              <a:cs typeface="Times New Roman" pitchFamily="18" charset="0"/>
            </a:endParaRPr>
          </a:p>
          <a:p>
            <a:pPr marL="210820" indent="-250190" algn="just">
              <a:tabLst>
                <a:tab pos="668020" algn="l"/>
              </a:tabLst>
            </a:pPr>
            <a:r>
              <a:rPr lang="en-IN" sz="2300" spc="-5" dirty="0">
                <a:latin typeface="Times New Roman" pitchFamily="18" charset="0"/>
                <a:cs typeface="Times New Roman" pitchFamily="18" charset="0"/>
              </a:rPr>
              <a:t>Whether provisions of sec. 44AD, 44AE or 44ADA are applicable?</a:t>
            </a:r>
          </a:p>
          <a:p>
            <a:pPr marL="210820" indent="-250190" algn="just">
              <a:tabLst>
                <a:tab pos="668020" algn="l"/>
              </a:tabLst>
            </a:pPr>
            <a:endParaRPr lang="en-IN" sz="2300" spc="-5" dirty="0">
              <a:latin typeface="Times New Roman" pitchFamily="18" charset="0"/>
              <a:cs typeface="Times New Roman" pitchFamily="18" charset="0"/>
            </a:endParaRPr>
          </a:p>
          <a:p>
            <a:pPr marL="210820" indent="-250190" algn="just">
              <a:tabLst>
                <a:tab pos="668020" algn="l"/>
              </a:tabLst>
            </a:pPr>
            <a:r>
              <a:rPr lang="en-IN" sz="2300" dirty="0">
                <a:latin typeface="Times New Roman" pitchFamily="18" charset="0"/>
                <a:cs typeface="Times New Roman" pitchFamily="18" charset="0"/>
              </a:rPr>
              <a:t>Section 44AD </a:t>
            </a:r>
            <a:r>
              <a:rPr lang="en-IN" sz="2300" spc="-5" dirty="0">
                <a:latin typeface="Times New Roman" pitchFamily="18" charset="0"/>
                <a:cs typeface="Times New Roman" pitchFamily="18" charset="0"/>
              </a:rPr>
              <a:t>and 44AE both are </a:t>
            </a:r>
            <a:r>
              <a:rPr lang="en-IN" sz="2300" dirty="0">
                <a:latin typeface="Times New Roman" pitchFamily="18" charset="0"/>
                <a:cs typeface="Times New Roman" pitchFamily="18" charset="0"/>
              </a:rPr>
              <a:t>applicable, </a:t>
            </a:r>
            <a:r>
              <a:rPr lang="en-IN" sz="2300" spc="-10" dirty="0">
                <a:latin typeface="Times New Roman" pitchFamily="18" charset="0"/>
                <a:cs typeface="Times New Roman" pitchFamily="18" charset="0"/>
              </a:rPr>
              <a:t>as </a:t>
            </a:r>
            <a:r>
              <a:rPr lang="en-IN" sz="2300" spc="-5" dirty="0">
                <a:latin typeface="Times New Roman" pitchFamily="18" charset="0"/>
                <a:cs typeface="Times New Roman" pitchFamily="18" charset="0"/>
              </a:rPr>
              <a:t>profession is not </a:t>
            </a:r>
            <a:r>
              <a:rPr lang="en-IN" sz="2300" spc="545" dirty="0">
                <a:latin typeface="Times New Roman" pitchFamily="18" charset="0"/>
                <a:cs typeface="Times New Roman" pitchFamily="18" charset="0"/>
              </a:rPr>
              <a:t> </a:t>
            </a:r>
            <a:r>
              <a:rPr lang="en-IN" sz="2300" dirty="0">
                <a:latin typeface="Times New Roman" pitchFamily="18" charset="0"/>
                <a:cs typeface="Times New Roman" pitchFamily="18" charset="0"/>
              </a:rPr>
              <a:t>included under section </a:t>
            </a:r>
            <a:r>
              <a:rPr lang="en-IN" sz="2300" spc="-5" dirty="0">
                <a:latin typeface="Times New Roman" pitchFamily="18" charset="0"/>
                <a:cs typeface="Times New Roman" pitchFamily="18" charset="0"/>
              </a:rPr>
              <a:t>44AD </a:t>
            </a:r>
            <a:r>
              <a:rPr lang="en-IN" sz="2300" dirty="0">
                <a:latin typeface="Times New Roman" pitchFamily="18" charset="0"/>
                <a:cs typeface="Times New Roman" pitchFamily="18" charset="0"/>
              </a:rPr>
              <a:t>and </a:t>
            </a:r>
            <a:r>
              <a:rPr lang="en-IN" sz="2300" spc="-5" dirty="0">
                <a:latin typeface="Times New Roman" pitchFamily="18" charset="0"/>
                <a:cs typeface="Times New Roman" pitchFamily="18" charset="0"/>
              </a:rPr>
              <a:t>section </a:t>
            </a:r>
            <a:r>
              <a:rPr lang="en-IN" sz="2300" dirty="0">
                <a:latin typeface="Times New Roman" pitchFamily="18" charset="0"/>
                <a:cs typeface="Times New Roman" pitchFamily="18" charset="0"/>
              </a:rPr>
              <a:t>44AD and 44AE </a:t>
            </a:r>
            <a:r>
              <a:rPr lang="en-IN" sz="2300" spc="-5" dirty="0">
                <a:latin typeface="Times New Roman" pitchFamily="18" charset="0"/>
                <a:cs typeface="Times New Roman" pitchFamily="18" charset="0"/>
              </a:rPr>
              <a:t>are  </a:t>
            </a:r>
            <a:r>
              <a:rPr lang="en-IN" sz="2300" dirty="0">
                <a:latin typeface="Times New Roman" pitchFamily="18" charset="0"/>
                <a:cs typeface="Times New Roman" pitchFamily="18" charset="0"/>
              </a:rPr>
              <a:t>independent of each</a:t>
            </a:r>
            <a:r>
              <a:rPr lang="en-IN" sz="2300" spc="-85" dirty="0">
                <a:latin typeface="Times New Roman" pitchFamily="18" charset="0"/>
                <a:cs typeface="Times New Roman" pitchFamily="18" charset="0"/>
              </a:rPr>
              <a:t> </a:t>
            </a:r>
            <a:r>
              <a:rPr lang="en-IN" sz="2300" spc="-20" dirty="0">
                <a:latin typeface="Times New Roman" pitchFamily="18" charset="0"/>
                <a:cs typeface="Times New Roman" pitchFamily="18" charset="0"/>
              </a:rPr>
              <a:t>other.</a:t>
            </a:r>
            <a:endParaRPr lang="en-IN" sz="2300" dirty="0">
              <a:latin typeface="Times New Roman" pitchFamily="18" charset="0"/>
              <a:cs typeface="Times New Roman" pitchFamily="18" charset="0"/>
            </a:endParaRPr>
          </a:p>
        </p:txBody>
      </p:sp>
    </p:spTree>
    <p:extLst>
      <p:ext uri="{BB962C8B-B14F-4D97-AF65-F5344CB8AC3E}">
        <p14:creationId xmlns:p14="http://schemas.microsoft.com/office/powerpoint/2010/main" val="1532898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A473F-5E03-066A-52C8-61856DF40BF9}"/>
              </a:ext>
            </a:extLst>
          </p:cNvPr>
          <p:cNvSpPr>
            <a:spLocks noGrp="1"/>
          </p:cNvSpPr>
          <p:nvPr>
            <p:ph type="title"/>
          </p:nvPr>
        </p:nvSpPr>
        <p:spPr/>
        <p:txBody>
          <a:bodyPr/>
          <a:lstStyle/>
          <a:p>
            <a:r>
              <a:rPr lang="en-GB" dirty="0"/>
              <a:t>APPLICABILITY</a:t>
            </a:r>
            <a:endParaRPr lang="en-IN" dirty="0"/>
          </a:p>
        </p:txBody>
      </p:sp>
      <p:sp>
        <p:nvSpPr>
          <p:cNvPr id="3" name="Content Placeholder 2">
            <a:extLst>
              <a:ext uri="{FF2B5EF4-FFF2-40B4-BE49-F238E27FC236}">
                <a16:creationId xmlns:a16="http://schemas.microsoft.com/office/drawing/2014/main" id="{E39E56E4-6DC3-DCAE-6F3A-95AE8CE2EBF5}"/>
              </a:ext>
            </a:extLst>
          </p:cNvPr>
          <p:cNvSpPr>
            <a:spLocks noGrp="1"/>
          </p:cNvSpPr>
          <p:nvPr>
            <p:ph idx="1"/>
          </p:nvPr>
        </p:nvSpPr>
        <p:spPr/>
        <p:txBody>
          <a:bodyPr/>
          <a:lstStyle/>
          <a:p>
            <a:r>
              <a:rPr lang="en-GB" dirty="0"/>
              <a:t>For Individuals, HUFs and Firms (other than LLP) being a resident having total income </a:t>
            </a:r>
            <a:r>
              <a:rPr lang="en-GB" dirty="0" err="1"/>
              <a:t>upto</a:t>
            </a:r>
            <a:r>
              <a:rPr lang="en-GB" dirty="0"/>
              <a:t> Rs.50 lakh and having income from business and profession which is computed under sections 44AD, 44ADA or 44AE.</a:t>
            </a:r>
          </a:p>
          <a:p>
            <a:r>
              <a:rPr lang="en-GB" dirty="0"/>
              <a:t>Not for an individual who is either Director in a company or has invested in unlisted equity shares or if income-tax is deferred on ESOP or has agricultural income more than Rs.5000</a:t>
            </a:r>
            <a:endParaRPr lang="en-IN" dirty="0"/>
          </a:p>
        </p:txBody>
      </p:sp>
    </p:spTree>
    <p:extLst>
      <p:ext uri="{BB962C8B-B14F-4D97-AF65-F5344CB8AC3E}">
        <p14:creationId xmlns:p14="http://schemas.microsoft.com/office/powerpoint/2010/main" val="31915106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09720" y="185674"/>
            <a:ext cx="2228880" cy="335989"/>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 - 5 </a:t>
            </a:r>
            <a:endParaRPr sz="210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 </a:t>
            </a:r>
            <a:endParaRPr lang="en-US" dirty="0"/>
          </a:p>
        </p:txBody>
      </p:sp>
      <p:sp>
        <p:nvSpPr>
          <p:cNvPr id="3" name="object 3"/>
          <p:cNvSpPr txBox="1"/>
          <p:nvPr/>
        </p:nvSpPr>
        <p:spPr>
          <a:xfrm>
            <a:off x="1828800" y="457201"/>
            <a:ext cx="8534400" cy="5653471"/>
          </a:xfrm>
          <a:prstGeom prst="rect">
            <a:avLst/>
          </a:prstGeom>
        </p:spPr>
        <p:txBody>
          <a:bodyPr vert="horz" wrap="square" lIns="0" tIns="13335" rIns="0" bIns="0" rtlCol="0">
            <a:spAutoFit/>
          </a:bodyPr>
          <a:lstStyle/>
          <a:p>
            <a:pPr marL="314325" indent="-301625" algn="just">
              <a:spcBef>
                <a:spcPts val="105"/>
              </a:spcBef>
              <a:tabLst>
                <a:tab pos="314325" algn="l"/>
                <a:tab pos="314960" algn="l"/>
                <a:tab pos="1408430" algn="l"/>
                <a:tab pos="1963420" algn="l"/>
                <a:tab pos="2591435" algn="l"/>
                <a:tab pos="3896360" algn="l"/>
                <a:tab pos="4338320" algn="l"/>
                <a:tab pos="5528945" algn="l"/>
                <a:tab pos="5887085" algn="l"/>
                <a:tab pos="6726555" algn="l"/>
                <a:tab pos="7071359" algn="l"/>
                <a:tab pos="7753984" algn="l"/>
              </a:tabLst>
            </a:pPr>
            <a:r>
              <a:rPr lang="en-IN" sz="2000" b="1" dirty="0">
                <a:latin typeface="Times New Roman" pitchFamily="18" charset="0"/>
                <a:cs typeface="Times New Roman" pitchFamily="18" charset="0"/>
              </a:rPr>
              <a:t>Issue 5.1</a:t>
            </a:r>
          </a:p>
          <a:p>
            <a:pPr marL="314325" indent="-301625" algn="just">
              <a:spcBef>
                <a:spcPts val="105"/>
              </a:spcBef>
              <a:tabLst>
                <a:tab pos="314325" algn="l"/>
                <a:tab pos="314960" algn="l"/>
                <a:tab pos="1408430" algn="l"/>
                <a:tab pos="1963420" algn="l"/>
                <a:tab pos="2591435" algn="l"/>
                <a:tab pos="3896360" algn="l"/>
                <a:tab pos="4338320" algn="l"/>
                <a:tab pos="5528945" algn="l"/>
                <a:tab pos="5887085" algn="l"/>
                <a:tab pos="6726555" algn="l"/>
                <a:tab pos="7071359" algn="l"/>
                <a:tab pos="7753984" algn="l"/>
              </a:tabLst>
            </a:pPr>
            <a:r>
              <a:rPr lang="en-IN" sz="2000" dirty="0" err="1">
                <a:latin typeface="Times New Roman" pitchFamily="18" charset="0"/>
                <a:cs typeface="Times New Roman" pitchFamily="18" charset="0"/>
              </a:rPr>
              <a:t>Shivkumar</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h</a:t>
            </a:r>
            <a:r>
              <a:rPr sz="2000" spc="-10" dirty="0">
                <a:latin typeface="Times New Roman" pitchFamily="18" charset="0"/>
                <a:cs typeface="Times New Roman" pitchFamily="18" charset="0"/>
              </a:rPr>
              <a:t>a</a:t>
            </a:r>
            <a:r>
              <a:rPr sz="2000" dirty="0">
                <a:latin typeface="Times New Roman" pitchFamily="18" charset="0"/>
                <a:cs typeface="Times New Roman" pitchFamily="18" charset="0"/>
              </a:rPr>
              <a:t>s</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paid</a:t>
            </a:r>
            <a:r>
              <a:rPr lang="en-IN" sz="2000" dirty="0">
                <a:latin typeface="Times New Roman" pitchFamily="18" charset="0"/>
                <a:cs typeface="Times New Roman" pitchFamily="18" charset="0"/>
              </a:rPr>
              <a:t> </a:t>
            </a:r>
            <a:r>
              <a:rPr sz="2000" spc="5" dirty="0" err="1">
                <a:latin typeface="Times New Roman" pitchFamily="18" charset="0"/>
                <a:cs typeface="Times New Roman" pitchFamily="18" charset="0"/>
              </a:rPr>
              <a:t>Rs</a:t>
            </a:r>
            <a:r>
              <a:rPr sz="2000" spc="-10" dirty="0">
                <a:latin typeface="Times New Roman" pitchFamily="18" charset="0"/>
                <a:cs typeface="Times New Roman" pitchFamily="18" charset="0"/>
              </a:rPr>
              <a:t>.</a:t>
            </a:r>
            <a:r>
              <a:rPr lang="en-IN" sz="2000" spc="-10" dirty="0">
                <a:latin typeface="Times New Roman" pitchFamily="18" charset="0"/>
                <a:cs typeface="Times New Roman" pitchFamily="18" charset="0"/>
              </a:rPr>
              <a:t>1</a:t>
            </a:r>
            <a:r>
              <a:rPr lang="en-IN" sz="2000" dirty="0">
                <a:latin typeface="Times New Roman" pitchFamily="18" charset="0"/>
                <a:cs typeface="Times New Roman" pitchFamily="18" charset="0"/>
              </a:rPr>
              <a:t>5</a:t>
            </a:r>
            <a:r>
              <a:rPr sz="2000" spc="-20" dirty="0">
                <a:latin typeface="Times New Roman" pitchFamily="18" charset="0"/>
                <a:cs typeface="Times New Roman" pitchFamily="18" charset="0"/>
              </a:rPr>
              <a:t>,</a:t>
            </a:r>
            <a:r>
              <a:rPr sz="2000" dirty="0">
                <a:latin typeface="Times New Roman" pitchFamily="18" charset="0"/>
                <a:cs typeface="Times New Roman" pitchFamily="18" charset="0"/>
              </a:rPr>
              <a:t>000</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f</a:t>
            </a:r>
            <a:r>
              <a:rPr sz="2000" spc="-20" dirty="0">
                <a:latin typeface="Times New Roman" pitchFamily="18" charset="0"/>
                <a:cs typeface="Times New Roman" pitchFamily="18" charset="0"/>
              </a:rPr>
              <a:t>o</a:t>
            </a:r>
            <a:r>
              <a:rPr sz="2000" dirty="0">
                <a:latin typeface="Times New Roman" pitchFamily="18" charset="0"/>
                <a:cs typeface="Times New Roman" pitchFamily="18" charset="0"/>
              </a:rPr>
              <a:t>r</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p</a:t>
            </a:r>
            <a:r>
              <a:rPr sz="2000" spc="-10" dirty="0">
                <a:latin typeface="Times New Roman" pitchFamily="18" charset="0"/>
                <a:cs typeface="Times New Roman" pitchFamily="18" charset="0"/>
              </a:rPr>
              <a:t>ur</a:t>
            </a:r>
            <a:r>
              <a:rPr sz="2000" dirty="0">
                <a:latin typeface="Times New Roman" pitchFamily="18" charset="0"/>
                <a:cs typeface="Times New Roman" pitchFamily="18" charset="0"/>
              </a:rPr>
              <a:t>cha</a:t>
            </a:r>
            <a:r>
              <a:rPr sz="2000" spc="-10" dirty="0">
                <a:latin typeface="Times New Roman" pitchFamily="18" charset="0"/>
                <a:cs typeface="Times New Roman" pitchFamily="18" charset="0"/>
              </a:rPr>
              <a:t>s</a:t>
            </a:r>
            <a:r>
              <a:rPr sz="2000" dirty="0">
                <a:latin typeface="Times New Roman" pitchFamily="18" charset="0"/>
                <a:cs typeface="Times New Roman" pitchFamily="18" charset="0"/>
              </a:rPr>
              <a:t>e</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of</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go</a:t>
            </a:r>
            <a:r>
              <a:rPr sz="2000" spc="-10" dirty="0">
                <a:latin typeface="Times New Roman" pitchFamily="18" charset="0"/>
                <a:cs typeface="Times New Roman" pitchFamily="18" charset="0"/>
              </a:rPr>
              <a:t>o</a:t>
            </a:r>
            <a:r>
              <a:rPr sz="2000" dirty="0">
                <a:latin typeface="Times New Roman" pitchFamily="18" charset="0"/>
                <a:cs typeface="Times New Roman" pitchFamily="18" charset="0"/>
              </a:rPr>
              <a:t>ds</a:t>
            </a:r>
            <a:r>
              <a:rPr lang="en-IN" sz="2000" dirty="0">
                <a:latin typeface="Times New Roman" pitchFamily="18" charset="0"/>
                <a:cs typeface="Times New Roman" pitchFamily="18" charset="0"/>
              </a:rPr>
              <a:t> </a:t>
            </a:r>
            <a:r>
              <a:rPr sz="2000" spc="-5" dirty="0">
                <a:latin typeface="Times New Roman" pitchFamily="18" charset="0"/>
                <a:cs typeface="Times New Roman" pitchFamily="18" charset="0"/>
              </a:rPr>
              <a:t>i</a:t>
            </a:r>
            <a:r>
              <a:rPr sz="2000" dirty="0">
                <a:latin typeface="Times New Roman" pitchFamily="18" charset="0"/>
                <a:cs typeface="Times New Roman" pitchFamily="18" charset="0"/>
              </a:rPr>
              <a:t>n</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cash</a:t>
            </a:r>
            <a:r>
              <a:rPr lang="en-IN" sz="2000" dirty="0">
                <a:latin typeface="Times New Roman" pitchFamily="18" charset="0"/>
                <a:cs typeface="Times New Roman" pitchFamily="18" charset="0"/>
              </a:rPr>
              <a:t>. Can disallowance be made u/s. 40A(3).</a:t>
            </a:r>
          </a:p>
          <a:p>
            <a:pPr marL="314325" indent="-301625" algn="just">
              <a:spcBef>
                <a:spcPts val="105"/>
              </a:spcBef>
              <a:tabLst>
                <a:tab pos="314325" algn="l"/>
                <a:tab pos="314960" algn="l"/>
                <a:tab pos="1408430" algn="l"/>
                <a:tab pos="1963420" algn="l"/>
                <a:tab pos="2591435" algn="l"/>
                <a:tab pos="3896360" algn="l"/>
                <a:tab pos="4338320" algn="l"/>
                <a:tab pos="5528945" algn="l"/>
                <a:tab pos="5887085" algn="l"/>
                <a:tab pos="6726555" algn="l"/>
                <a:tab pos="7071359" algn="l"/>
                <a:tab pos="7753984" algn="l"/>
              </a:tabLst>
            </a:pPr>
            <a:r>
              <a:rPr lang="en-IN" sz="2000" spc="5" dirty="0">
                <a:latin typeface="Times New Roman" pitchFamily="18" charset="0"/>
                <a:cs typeface="Times New Roman" pitchFamily="18" charset="0"/>
              </a:rPr>
              <a:t>No </a:t>
            </a:r>
            <a:r>
              <a:rPr lang="en-IN" sz="2000" dirty="0">
                <a:latin typeface="Times New Roman" pitchFamily="18" charset="0"/>
                <a:cs typeface="Times New Roman" pitchFamily="18" charset="0"/>
              </a:rPr>
              <a:t>disallowance can be made under section 40A(3) for the</a:t>
            </a:r>
            <a:r>
              <a:rPr lang="en-IN" sz="2000" spc="-190" dirty="0">
                <a:latin typeface="Times New Roman" pitchFamily="18" charset="0"/>
                <a:cs typeface="Times New Roman" pitchFamily="18" charset="0"/>
              </a:rPr>
              <a:t> </a:t>
            </a:r>
            <a:r>
              <a:rPr lang="en-IN" sz="2000" dirty="0">
                <a:latin typeface="Times New Roman" pitchFamily="18" charset="0"/>
                <a:cs typeface="Times New Roman" pitchFamily="18" charset="0"/>
              </a:rPr>
              <a:t>same.</a:t>
            </a:r>
          </a:p>
          <a:p>
            <a:pPr marL="314325" indent="-301625" algn="just">
              <a:spcBef>
                <a:spcPts val="105"/>
              </a:spcBef>
              <a:tabLst>
                <a:tab pos="314325" algn="l"/>
                <a:tab pos="314960" algn="l"/>
                <a:tab pos="1408430" algn="l"/>
                <a:tab pos="1963420" algn="l"/>
                <a:tab pos="2591435" algn="l"/>
                <a:tab pos="3896360" algn="l"/>
                <a:tab pos="4338320" algn="l"/>
                <a:tab pos="5528945" algn="l"/>
                <a:tab pos="5887085" algn="l"/>
                <a:tab pos="6726555" algn="l"/>
                <a:tab pos="7071359" algn="l"/>
                <a:tab pos="7753984" algn="l"/>
              </a:tabLst>
            </a:pPr>
            <a:endParaRPr lang="en-IN" sz="1100" dirty="0">
              <a:latin typeface="Times New Roman" pitchFamily="18" charset="0"/>
              <a:cs typeface="Times New Roman" pitchFamily="18" charset="0"/>
            </a:endParaRPr>
          </a:p>
          <a:p>
            <a:pPr marL="314325" marR="5080" indent="-301625" algn="just">
              <a:tabLst>
                <a:tab pos="314960" algn="l"/>
              </a:tabLst>
            </a:pPr>
            <a:r>
              <a:rPr lang="en-IN" sz="2000" b="1" dirty="0">
                <a:latin typeface="Times New Roman" pitchFamily="18" charset="0"/>
                <a:cs typeface="Times New Roman" pitchFamily="18" charset="0"/>
              </a:rPr>
              <a:t>Issue 5.2</a:t>
            </a:r>
          </a:p>
          <a:p>
            <a:pPr marL="314325" marR="5080" indent="-301625" algn="just">
              <a:tabLst>
                <a:tab pos="314960" algn="l"/>
              </a:tabLst>
            </a:pPr>
            <a:r>
              <a:rPr lang="en-IN" sz="2000" dirty="0" err="1">
                <a:latin typeface="Times New Roman" pitchFamily="18" charset="0"/>
                <a:cs typeface="Times New Roman" pitchFamily="18" charset="0"/>
              </a:rPr>
              <a:t>Ramesh</a:t>
            </a:r>
            <a:r>
              <a:rPr lang="en-IN" sz="2000" dirty="0">
                <a:latin typeface="Times New Roman" pitchFamily="18" charset="0"/>
                <a:cs typeface="Times New Roman" pitchFamily="18" charset="0"/>
              </a:rPr>
              <a:t> </a:t>
            </a:r>
            <a:r>
              <a:rPr sz="2000" spc="-5" dirty="0">
                <a:latin typeface="Times New Roman" pitchFamily="18" charset="0"/>
                <a:cs typeface="Times New Roman" pitchFamily="18" charset="0"/>
              </a:rPr>
              <a:t>has </a:t>
            </a:r>
            <a:r>
              <a:rPr sz="2000" dirty="0">
                <a:latin typeface="Times New Roman" pitchFamily="18" charset="0"/>
                <a:cs typeface="Times New Roman" pitchFamily="18" charset="0"/>
              </a:rPr>
              <a:t>paid </a:t>
            </a:r>
            <a:r>
              <a:rPr sz="2000" spc="-5" dirty="0" err="1">
                <a:latin typeface="Times New Roman" pitchFamily="18" charset="0"/>
                <a:cs typeface="Times New Roman" pitchFamily="18" charset="0"/>
              </a:rPr>
              <a:t>Rs</a:t>
            </a:r>
            <a:r>
              <a:rPr sz="2000" spc="-5" dirty="0">
                <a:latin typeface="Times New Roman" pitchFamily="18" charset="0"/>
                <a:cs typeface="Times New Roman" pitchFamily="18" charset="0"/>
              </a:rPr>
              <a:t>.</a:t>
            </a:r>
            <a:r>
              <a:rPr lang="en-IN" sz="2000" spc="-5" dirty="0">
                <a:latin typeface="Times New Roman" pitchFamily="18" charset="0"/>
                <a:cs typeface="Times New Roman" pitchFamily="18" charset="0"/>
              </a:rPr>
              <a:t>38</a:t>
            </a:r>
            <a:r>
              <a:rPr sz="2000" spc="-5" dirty="0">
                <a:latin typeface="Times New Roman" pitchFamily="18" charset="0"/>
                <a:cs typeface="Times New Roman" pitchFamily="18" charset="0"/>
              </a:rPr>
              <a:t>,000 to transporter </a:t>
            </a:r>
            <a:r>
              <a:rPr sz="2000" spc="-10" dirty="0">
                <a:latin typeface="Times New Roman" pitchFamily="18" charset="0"/>
                <a:cs typeface="Times New Roman" pitchFamily="18" charset="0"/>
              </a:rPr>
              <a:t>for </a:t>
            </a:r>
            <a:r>
              <a:rPr sz="2000" spc="-5" dirty="0">
                <a:latin typeface="Times New Roman" pitchFamily="18" charset="0"/>
                <a:cs typeface="Times New Roman" pitchFamily="18" charset="0"/>
              </a:rPr>
              <a:t>freight in </a:t>
            </a:r>
            <a:r>
              <a:rPr sz="2000" dirty="0">
                <a:latin typeface="Times New Roman" pitchFamily="18" charset="0"/>
                <a:cs typeface="Times New Roman" pitchFamily="18" charset="0"/>
              </a:rPr>
              <a:t>cash</a:t>
            </a:r>
            <a:r>
              <a:rPr lang="en-IN" sz="2000" dirty="0">
                <a:latin typeface="Times New Roman" pitchFamily="18" charset="0"/>
                <a:cs typeface="Times New Roman" pitchFamily="18" charset="0"/>
              </a:rPr>
              <a:t>. Can disallowance be made u/s. 40A(3)?</a:t>
            </a:r>
          </a:p>
          <a:p>
            <a:pPr marL="314325" marR="5080" indent="-301625" algn="just">
              <a:tabLst>
                <a:tab pos="314960" algn="l"/>
              </a:tabLst>
            </a:pPr>
            <a:r>
              <a:rPr lang="en-IN" sz="2000" spc="5" dirty="0">
                <a:latin typeface="Times New Roman" pitchFamily="18" charset="0"/>
                <a:cs typeface="Times New Roman" pitchFamily="18" charset="0"/>
              </a:rPr>
              <a:t>No  </a:t>
            </a:r>
            <a:r>
              <a:rPr lang="en-IN" sz="2000" dirty="0">
                <a:latin typeface="Times New Roman" pitchFamily="18" charset="0"/>
                <a:cs typeface="Times New Roman" pitchFamily="18" charset="0"/>
              </a:rPr>
              <a:t>disallowance can be made under Section</a:t>
            </a:r>
            <a:r>
              <a:rPr lang="en-IN" sz="2000" spc="-120" dirty="0">
                <a:latin typeface="Times New Roman" pitchFamily="18" charset="0"/>
                <a:cs typeface="Times New Roman" pitchFamily="18" charset="0"/>
              </a:rPr>
              <a:t> </a:t>
            </a:r>
            <a:r>
              <a:rPr lang="en-IN" sz="2000" dirty="0">
                <a:latin typeface="Times New Roman" pitchFamily="18" charset="0"/>
                <a:cs typeface="Times New Roman" pitchFamily="18" charset="0"/>
              </a:rPr>
              <a:t>40A(3).</a:t>
            </a:r>
          </a:p>
          <a:p>
            <a:pPr marL="314325" marR="5080" indent="-301625" algn="just">
              <a:tabLst>
                <a:tab pos="314960" algn="l"/>
              </a:tabLst>
            </a:pPr>
            <a:endParaRPr lang="en-IN" sz="1200" dirty="0">
              <a:latin typeface="Times New Roman" pitchFamily="18" charset="0"/>
              <a:cs typeface="Times New Roman" pitchFamily="18" charset="0"/>
            </a:endParaRPr>
          </a:p>
          <a:p>
            <a:pPr>
              <a:spcBef>
                <a:spcPts val="25"/>
              </a:spcBef>
              <a:buClr>
                <a:srgbClr val="002776"/>
              </a:buClr>
            </a:pPr>
            <a:r>
              <a:rPr lang="en-IN" sz="2000" b="1" dirty="0">
                <a:latin typeface="Times New Roman" pitchFamily="18" charset="0"/>
                <a:cs typeface="Times New Roman" pitchFamily="18" charset="0"/>
              </a:rPr>
              <a:t>Issue 5.3</a:t>
            </a:r>
          </a:p>
          <a:p>
            <a:pPr marL="314325" marR="5715" indent="-301625" algn="just">
              <a:spcBef>
                <a:spcPts val="5"/>
              </a:spcBef>
              <a:tabLst>
                <a:tab pos="314960" algn="l"/>
              </a:tabLst>
            </a:pPr>
            <a:r>
              <a:rPr lang="en-IN" sz="2000" spc="-5" dirty="0">
                <a:latin typeface="Times New Roman" pitchFamily="18" charset="0"/>
                <a:cs typeface="Times New Roman" pitchFamily="18" charset="0"/>
              </a:rPr>
              <a:t>John</a:t>
            </a:r>
            <a:r>
              <a:rPr sz="2000" spc="-5" dirty="0">
                <a:latin typeface="Times New Roman" pitchFamily="18" charset="0"/>
                <a:cs typeface="Times New Roman" pitchFamily="18" charset="0"/>
              </a:rPr>
              <a:t> has </a:t>
            </a:r>
            <a:r>
              <a:rPr sz="2000" dirty="0">
                <a:latin typeface="Times New Roman" pitchFamily="18" charset="0"/>
                <a:cs typeface="Times New Roman" pitchFamily="18" charset="0"/>
              </a:rPr>
              <a:t>contributed certain sum </a:t>
            </a:r>
            <a:r>
              <a:rPr sz="2000" spc="-5" dirty="0">
                <a:latin typeface="Times New Roman" pitchFamily="18" charset="0"/>
                <a:cs typeface="Times New Roman" pitchFamily="18" charset="0"/>
              </a:rPr>
              <a:t>to </a:t>
            </a:r>
            <a:r>
              <a:rPr sz="2000" dirty="0">
                <a:latin typeface="Times New Roman" pitchFamily="18" charset="0"/>
                <a:cs typeface="Times New Roman" pitchFamily="18" charset="0"/>
              </a:rPr>
              <a:t>national </a:t>
            </a:r>
            <a:r>
              <a:rPr sz="2000" spc="-5" dirty="0">
                <a:latin typeface="Times New Roman" pitchFamily="18" charset="0"/>
                <a:cs typeface="Times New Roman" pitchFamily="18" charset="0"/>
              </a:rPr>
              <a:t>Laboratory which  </a:t>
            </a:r>
            <a:r>
              <a:rPr sz="2000" dirty="0">
                <a:latin typeface="Times New Roman" pitchFamily="18" charset="0"/>
                <a:cs typeface="Times New Roman" pitchFamily="18" charset="0"/>
              </a:rPr>
              <a:t>qualifies for </a:t>
            </a:r>
            <a:r>
              <a:rPr sz="2000" spc="-5" dirty="0">
                <a:latin typeface="Times New Roman" pitchFamily="18" charset="0"/>
                <a:cs typeface="Times New Roman" pitchFamily="18" charset="0"/>
              </a:rPr>
              <a:t>deduction under </a:t>
            </a:r>
            <a:r>
              <a:rPr sz="2000" dirty="0">
                <a:latin typeface="Times New Roman" pitchFamily="18" charset="0"/>
                <a:cs typeface="Times New Roman" pitchFamily="18" charset="0"/>
              </a:rPr>
              <a:t>section </a:t>
            </a:r>
            <a:r>
              <a:rPr sz="2000" spc="-5" dirty="0">
                <a:latin typeface="Times New Roman" pitchFamily="18" charset="0"/>
                <a:cs typeface="Times New Roman" pitchFamily="18" charset="0"/>
              </a:rPr>
              <a:t>35(2)(AA)</a:t>
            </a:r>
            <a:r>
              <a:rPr lang="en-IN" sz="2000" spc="-5" dirty="0">
                <a:latin typeface="Times New Roman" pitchFamily="18" charset="0"/>
                <a:cs typeface="Times New Roman" pitchFamily="18" charset="0"/>
              </a:rPr>
              <a:t>. </a:t>
            </a:r>
            <a:r>
              <a:rPr lang="en-IN" sz="2000" dirty="0">
                <a:latin typeface="Times New Roman" pitchFamily="18" charset="0"/>
                <a:cs typeface="Times New Roman" pitchFamily="18" charset="0"/>
              </a:rPr>
              <a:t>Can deduction be claimed u/s. 35(2)(AA)?</a:t>
            </a:r>
          </a:p>
          <a:p>
            <a:pPr marL="314325" marR="5715" indent="-301625" algn="just">
              <a:spcBef>
                <a:spcPts val="5"/>
              </a:spcBef>
              <a:tabLst>
                <a:tab pos="314960" algn="l"/>
              </a:tabLst>
            </a:pPr>
            <a:r>
              <a:rPr lang="en-IN" sz="2000" spc="-5" dirty="0">
                <a:latin typeface="Times New Roman" pitchFamily="18" charset="0"/>
                <a:cs typeface="Times New Roman" pitchFamily="18" charset="0"/>
              </a:rPr>
              <a:t>No, if </a:t>
            </a:r>
            <a:r>
              <a:rPr lang="en-IN" sz="2000" dirty="0">
                <a:latin typeface="Times New Roman" pitchFamily="18" charset="0"/>
                <a:cs typeface="Times New Roman" pitchFamily="18" charset="0"/>
              </a:rPr>
              <a:t>he </a:t>
            </a:r>
            <a:r>
              <a:rPr lang="en-IN" sz="2000" spc="-5" dirty="0">
                <a:latin typeface="Times New Roman" pitchFamily="18" charset="0"/>
                <a:cs typeface="Times New Roman" pitchFamily="18" charset="0"/>
              </a:rPr>
              <a:t>chooses section  </a:t>
            </a:r>
            <a:r>
              <a:rPr lang="en-IN" sz="2000" dirty="0">
                <a:latin typeface="Times New Roman" pitchFamily="18" charset="0"/>
                <a:cs typeface="Times New Roman" pitchFamily="18" charset="0"/>
              </a:rPr>
              <a:t>44AD he will not eligible for benefit of this</a:t>
            </a:r>
            <a:r>
              <a:rPr lang="en-IN" sz="2000" spc="-114" dirty="0">
                <a:latin typeface="Times New Roman" pitchFamily="18" charset="0"/>
                <a:cs typeface="Times New Roman" pitchFamily="18" charset="0"/>
              </a:rPr>
              <a:t> </a:t>
            </a:r>
            <a:r>
              <a:rPr lang="en-IN" sz="2000" dirty="0">
                <a:latin typeface="Times New Roman" pitchFamily="18" charset="0"/>
                <a:cs typeface="Times New Roman" pitchFamily="18" charset="0"/>
              </a:rPr>
              <a:t>section.</a:t>
            </a:r>
          </a:p>
          <a:p>
            <a:pPr marL="314325" marR="5715" indent="-301625" algn="just">
              <a:spcBef>
                <a:spcPts val="5"/>
              </a:spcBef>
              <a:tabLst>
                <a:tab pos="314960" algn="l"/>
              </a:tabLst>
            </a:pPr>
            <a:endParaRPr lang="en-IN" sz="1200" dirty="0">
              <a:latin typeface="Times New Roman" pitchFamily="18" charset="0"/>
              <a:cs typeface="Times New Roman" pitchFamily="18" charset="0"/>
            </a:endParaRPr>
          </a:p>
          <a:p>
            <a:pPr>
              <a:spcBef>
                <a:spcPts val="25"/>
              </a:spcBef>
              <a:buClr>
                <a:srgbClr val="002776"/>
              </a:buClr>
            </a:pPr>
            <a:r>
              <a:rPr lang="en-IN" sz="2000" b="1" dirty="0">
                <a:latin typeface="Times New Roman" pitchFamily="18" charset="0"/>
                <a:cs typeface="Times New Roman" pitchFamily="18" charset="0"/>
              </a:rPr>
              <a:t>Issue 5.4</a:t>
            </a:r>
            <a:endParaRPr sz="2000" b="1" dirty="0">
              <a:latin typeface="Times New Roman" pitchFamily="18" charset="0"/>
              <a:cs typeface="Times New Roman" pitchFamily="18" charset="0"/>
            </a:endParaRPr>
          </a:p>
          <a:p>
            <a:pPr marL="314325" marR="5715" indent="-301625" algn="just">
              <a:tabLst>
                <a:tab pos="314960" algn="l"/>
              </a:tabLst>
            </a:pPr>
            <a:r>
              <a:rPr lang="en-IN" sz="2000" dirty="0">
                <a:latin typeface="Times New Roman" pitchFamily="18" charset="0"/>
                <a:cs typeface="Times New Roman" pitchFamily="18" charset="0"/>
              </a:rPr>
              <a:t>Rashid</a:t>
            </a:r>
            <a:r>
              <a:rPr sz="2000" dirty="0">
                <a:latin typeface="Times New Roman" pitchFamily="18" charset="0"/>
                <a:cs typeface="Times New Roman" pitchFamily="18" charset="0"/>
              </a:rPr>
              <a:t> </a:t>
            </a:r>
            <a:r>
              <a:rPr sz="2000" spc="-5" dirty="0">
                <a:latin typeface="Times New Roman" pitchFamily="18" charset="0"/>
                <a:cs typeface="Times New Roman" pitchFamily="18" charset="0"/>
              </a:rPr>
              <a:t>has recovered certain </a:t>
            </a:r>
            <a:r>
              <a:rPr sz="2000" dirty="0">
                <a:latin typeface="Times New Roman" pitchFamily="18" charset="0"/>
                <a:cs typeface="Times New Roman" pitchFamily="18" charset="0"/>
              </a:rPr>
              <a:t>bad </a:t>
            </a:r>
            <a:r>
              <a:rPr sz="2000" spc="-5" dirty="0">
                <a:latin typeface="Times New Roman" pitchFamily="18" charset="0"/>
                <a:cs typeface="Times New Roman" pitchFamily="18" charset="0"/>
              </a:rPr>
              <a:t>debts written </a:t>
            </a:r>
            <a:r>
              <a:rPr sz="2000" spc="-15" dirty="0">
                <a:latin typeface="Times New Roman" pitchFamily="18" charset="0"/>
                <a:cs typeface="Times New Roman" pitchFamily="18" charset="0"/>
              </a:rPr>
              <a:t>off </a:t>
            </a:r>
            <a:r>
              <a:rPr sz="2000" spc="-5" dirty="0">
                <a:latin typeface="Times New Roman" pitchFamily="18" charset="0"/>
                <a:cs typeface="Times New Roman" pitchFamily="18" charset="0"/>
              </a:rPr>
              <a:t>in </a:t>
            </a:r>
            <a:r>
              <a:rPr sz="2000" dirty="0">
                <a:latin typeface="Times New Roman" pitchFamily="18" charset="0"/>
                <a:cs typeface="Times New Roman" pitchFamily="18" charset="0"/>
              </a:rPr>
              <a:t>earlier </a:t>
            </a:r>
            <a:r>
              <a:rPr sz="2000" spc="-5" dirty="0">
                <a:latin typeface="Times New Roman" pitchFamily="18" charset="0"/>
                <a:cs typeface="Times New Roman" pitchFamily="18" charset="0"/>
              </a:rPr>
              <a:t>years </a:t>
            </a:r>
            <a:r>
              <a:rPr sz="2000" dirty="0">
                <a:latin typeface="Times New Roman" pitchFamily="18" charset="0"/>
                <a:cs typeface="Times New Roman" pitchFamily="18" charset="0"/>
              </a:rPr>
              <a:t>of  </a:t>
            </a:r>
            <a:r>
              <a:rPr sz="2000" dirty="0" err="1">
                <a:latin typeface="Times New Roman" pitchFamily="18" charset="0"/>
                <a:cs typeface="Times New Roman" pitchFamily="18" charset="0"/>
              </a:rPr>
              <a:t>Rs</a:t>
            </a:r>
            <a:r>
              <a:rPr sz="2000" dirty="0">
                <a:latin typeface="Times New Roman" pitchFamily="18" charset="0"/>
                <a:cs typeface="Times New Roman" pitchFamily="18" charset="0"/>
              </a:rPr>
              <a:t>.</a:t>
            </a:r>
            <a:r>
              <a:rPr lang="en-IN" sz="2000" dirty="0">
                <a:latin typeface="Times New Roman" pitchFamily="18" charset="0"/>
                <a:cs typeface="Times New Roman" pitchFamily="18" charset="0"/>
              </a:rPr>
              <a:t>45</a:t>
            </a:r>
            <a:r>
              <a:rPr sz="2000" dirty="0">
                <a:latin typeface="Times New Roman" pitchFamily="18" charset="0"/>
                <a:cs typeface="Times New Roman" pitchFamily="18" charset="0"/>
              </a:rPr>
              <a:t>,000. </a:t>
            </a:r>
            <a:r>
              <a:rPr lang="en-IN" sz="2000" dirty="0">
                <a:latin typeface="Times New Roman" pitchFamily="18" charset="0"/>
                <a:cs typeface="Times New Roman" pitchFamily="18" charset="0"/>
              </a:rPr>
              <a:t>Can addition be made u/s. 41(1)?</a:t>
            </a:r>
          </a:p>
          <a:p>
            <a:pPr marL="314325" marR="5715" indent="-301625" algn="just">
              <a:tabLst>
                <a:tab pos="314960" algn="l"/>
              </a:tabLst>
            </a:pPr>
            <a:r>
              <a:rPr lang="en-IN" sz="2000" spc="-5" dirty="0">
                <a:latin typeface="Times New Roman" pitchFamily="18" charset="0"/>
                <a:cs typeface="Times New Roman" pitchFamily="18" charset="0"/>
              </a:rPr>
              <a:t>It </a:t>
            </a:r>
            <a:r>
              <a:rPr lang="en-IN" sz="2000" dirty="0">
                <a:latin typeface="Times New Roman" pitchFamily="18" charset="0"/>
                <a:cs typeface="Times New Roman" pitchFamily="18" charset="0"/>
              </a:rPr>
              <a:t>may not be added </a:t>
            </a:r>
            <a:r>
              <a:rPr lang="en-IN" sz="2000" spc="-5" dirty="0">
                <a:latin typeface="Times New Roman" pitchFamily="18" charset="0"/>
                <a:cs typeface="Times New Roman" pitchFamily="18" charset="0"/>
              </a:rPr>
              <a:t>in </a:t>
            </a:r>
            <a:r>
              <a:rPr lang="en-IN" sz="2000" dirty="0">
                <a:latin typeface="Times New Roman" pitchFamily="18" charset="0"/>
                <a:cs typeface="Times New Roman" pitchFamily="18" charset="0"/>
              </a:rPr>
              <a:t>specified amount</a:t>
            </a:r>
            <a:r>
              <a:rPr lang="en-IN" sz="2000" spc="-180" dirty="0">
                <a:latin typeface="Times New Roman" pitchFamily="18" charset="0"/>
                <a:cs typeface="Times New Roman" pitchFamily="18" charset="0"/>
              </a:rPr>
              <a:t> </a:t>
            </a:r>
            <a:r>
              <a:rPr lang="en-IN" sz="2000" dirty="0">
                <a:latin typeface="Times New Roman" pitchFamily="18" charset="0"/>
                <a:cs typeface="Times New Roman" pitchFamily="18" charset="0"/>
              </a:rPr>
              <a:t>declared.</a:t>
            </a:r>
          </a:p>
        </p:txBody>
      </p:sp>
    </p:spTree>
    <p:extLst>
      <p:ext uri="{BB962C8B-B14F-4D97-AF65-F5344CB8AC3E}">
        <p14:creationId xmlns:p14="http://schemas.microsoft.com/office/powerpoint/2010/main" val="1878347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49576" y="185673"/>
            <a:ext cx="1455624" cy="345440"/>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 - 6</a:t>
            </a:r>
            <a:endParaRPr sz="2100" b="1">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 </a:t>
            </a:r>
            <a:endParaRPr lang="en-US" dirty="0"/>
          </a:p>
        </p:txBody>
      </p:sp>
      <p:sp>
        <p:nvSpPr>
          <p:cNvPr id="3" name="object 3"/>
          <p:cNvSpPr txBox="1"/>
          <p:nvPr/>
        </p:nvSpPr>
        <p:spPr>
          <a:xfrm>
            <a:off x="2049577" y="909321"/>
            <a:ext cx="8094345" cy="3086101"/>
          </a:xfrm>
          <a:prstGeom prst="rect">
            <a:avLst/>
          </a:prstGeom>
        </p:spPr>
        <p:txBody>
          <a:bodyPr vert="horz" wrap="square" lIns="0" tIns="13335" rIns="0" bIns="0" rtlCol="0">
            <a:spAutoFit/>
          </a:bodyPr>
          <a:lstStyle/>
          <a:p>
            <a:pPr marL="314325" marR="5080" indent="-301625" algn="just">
              <a:spcBef>
                <a:spcPts val="105"/>
              </a:spcBef>
              <a:tabLst>
                <a:tab pos="314960" algn="l"/>
              </a:tabLst>
            </a:pPr>
            <a:r>
              <a:rPr sz="2200" dirty="0">
                <a:latin typeface="Times New Roman" pitchFamily="18" charset="0"/>
                <a:cs typeface="Times New Roman" pitchFamily="18" charset="0"/>
              </a:rPr>
              <a:t>A Partnership Firm </a:t>
            </a:r>
            <a:r>
              <a:rPr lang="en-IN" sz="2200" dirty="0" err="1">
                <a:latin typeface="Times New Roman" pitchFamily="18" charset="0"/>
                <a:cs typeface="Times New Roman" pitchFamily="18" charset="0"/>
              </a:rPr>
              <a:t>Anjana</a:t>
            </a:r>
            <a:r>
              <a:rPr lang="en-IN" sz="2200" dirty="0">
                <a:latin typeface="Times New Roman" pitchFamily="18" charset="0"/>
                <a:cs typeface="Times New Roman" pitchFamily="18" charset="0"/>
              </a:rPr>
              <a:t> Leather Corporation </a:t>
            </a:r>
            <a:r>
              <a:rPr sz="2200" spc="-5" dirty="0">
                <a:latin typeface="Times New Roman" pitchFamily="18" charset="0"/>
                <a:cs typeface="Times New Roman" pitchFamily="18" charset="0"/>
              </a:rPr>
              <a:t>is involving in manufacturing </a:t>
            </a:r>
            <a:r>
              <a:rPr sz="2200" dirty="0">
                <a:latin typeface="Times New Roman" pitchFamily="18" charset="0"/>
                <a:cs typeface="Times New Roman" pitchFamily="18" charset="0"/>
              </a:rPr>
              <a:t>of leather and </a:t>
            </a:r>
            <a:r>
              <a:rPr sz="2200" spc="-5" dirty="0">
                <a:latin typeface="Times New Roman" pitchFamily="18" charset="0"/>
                <a:cs typeface="Times New Roman" pitchFamily="18" charset="0"/>
              </a:rPr>
              <a:t>it is  </a:t>
            </a:r>
            <a:r>
              <a:rPr sz="2200" spc="-10" dirty="0">
                <a:latin typeface="Times New Roman" pitchFamily="18" charset="0"/>
                <a:cs typeface="Times New Roman" pitchFamily="18" charset="0"/>
              </a:rPr>
              <a:t>offering </a:t>
            </a:r>
            <a:r>
              <a:rPr sz="2200" spc="-5" dirty="0">
                <a:latin typeface="Times New Roman" pitchFamily="18" charset="0"/>
                <a:cs typeface="Times New Roman" pitchFamily="18" charset="0"/>
              </a:rPr>
              <a:t>income u/s </a:t>
            </a:r>
            <a:r>
              <a:rPr sz="2200" dirty="0">
                <a:latin typeface="Times New Roman" pitchFamily="18" charset="0"/>
                <a:cs typeface="Times New Roman" pitchFamily="18" charset="0"/>
              </a:rPr>
              <a:t>44</a:t>
            </a:r>
            <a:r>
              <a:rPr sz="2200" spc="-5" dirty="0">
                <a:latin typeface="Times New Roman" pitchFamily="18" charset="0"/>
                <a:cs typeface="Times New Roman" pitchFamily="18" charset="0"/>
              </a:rPr>
              <a:t>AD each </a:t>
            </a:r>
            <a:r>
              <a:rPr sz="2200" spc="-30" dirty="0">
                <a:latin typeface="Times New Roman" pitchFamily="18" charset="0"/>
                <a:cs typeface="Times New Roman" pitchFamily="18" charset="0"/>
              </a:rPr>
              <a:t>year. Now, </a:t>
            </a:r>
            <a:r>
              <a:rPr sz="2200" spc="-5" dirty="0">
                <a:latin typeface="Times New Roman" pitchFamily="18" charset="0"/>
                <a:cs typeface="Times New Roman" pitchFamily="18" charset="0"/>
              </a:rPr>
              <a:t>it converts its business </a:t>
            </a:r>
            <a:r>
              <a:rPr sz="2200" spc="-10" dirty="0">
                <a:latin typeface="Times New Roman" pitchFamily="18" charset="0"/>
                <a:cs typeface="Times New Roman" pitchFamily="18" charset="0"/>
              </a:rPr>
              <a:t>to  </a:t>
            </a:r>
            <a:r>
              <a:rPr sz="2200" spc="-65" dirty="0">
                <a:latin typeface="Times New Roman" pitchFamily="18" charset="0"/>
                <a:cs typeface="Times New Roman" pitchFamily="18" charset="0"/>
              </a:rPr>
              <a:t>LLP. </a:t>
            </a:r>
            <a:r>
              <a:rPr sz="2200" dirty="0">
                <a:latin typeface="Times New Roman" pitchFamily="18" charset="0"/>
                <a:cs typeface="Times New Roman" pitchFamily="18" charset="0"/>
              </a:rPr>
              <a:t>Whether </a:t>
            </a:r>
            <a:r>
              <a:rPr sz="2200" spc="-5" dirty="0">
                <a:latin typeface="Times New Roman" pitchFamily="18" charset="0"/>
                <a:cs typeface="Times New Roman" pitchFamily="18" charset="0"/>
              </a:rPr>
              <a:t>it </a:t>
            </a:r>
            <a:r>
              <a:rPr sz="2200" dirty="0">
                <a:latin typeface="Times New Roman" pitchFamily="18" charset="0"/>
                <a:cs typeface="Times New Roman" pitchFamily="18" charset="0"/>
              </a:rPr>
              <a:t>can continue </a:t>
            </a:r>
            <a:r>
              <a:rPr sz="2200" spc="-5" dirty="0">
                <a:latin typeface="Times New Roman" pitchFamily="18" charset="0"/>
                <a:cs typeface="Times New Roman" pitchFamily="18" charset="0"/>
              </a:rPr>
              <a:t>to </a:t>
            </a:r>
            <a:r>
              <a:rPr sz="2200" spc="-10" dirty="0">
                <a:latin typeface="Times New Roman" pitchFamily="18" charset="0"/>
                <a:cs typeface="Times New Roman" pitchFamily="18" charset="0"/>
              </a:rPr>
              <a:t>offer </a:t>
            </a:r>
            <a:r>
              <a:rPr sz="2200" dirty="0">
                <a:latin typeface="Times New Roman" pitchFamily="18" charset="0"/>
                <a:cs typeface="Times New Roman" pitchFamily="18" charset="0"/>
              </a:rPr>
              <a:t>income u/s 44AD?</a:t>
            </a:r>
            <a:endParaRPr lang="en-IN" sz="2200" dirty="0">
              <a:latin typeface="Times New Roman" pitchFamily="18" charset="0"/>
              <a:cs typeface="Times New Roman" pitchFamily="18" charset="0"/>
            </a:endParaRPr>
          </a:p>
          <a:p>
            <a:pPr marL="314325" marR="5080" indent="-301625" algn="just">
              <a:spcBef>
                <a:spcPts val="105"/>
              </a:spcBef>
              <a:tabLst>
                <a:tab pos="314960" algn="l"/>
              </a:tabLst>
            </a:pPr>
            <a:endParaRPr lang="en-IN" sz="2200" dirty="0">
              <a:latin typeface="Times New Roman" pitchFamily="18" charset="0"/>
              <a:cs typeface="Times New Roman" pitchFamily="18" charset="0"/>
            </a:endParaRPr>
          </a:p>
          <a:p>
            <a:pPr marL="314325" marR="5080" indent="-301625" algn="just">
              <a:spcBef>
                <a:spcPts val="105"/>
              </a:spcBef>
              <a:tabLst>
                <a:tab pos="314960" algn="l"/>
              </a:tabLst>
            </a:pPr>
            <a:r>
              <a:rPr lang="en-IN" sz="2200" dirty="0">
                <a:latin typeface="Times New Roman" pitchFamily="18" charset="0"/>
                <a:cs typeface="Times New Roman" pitchFamily="18" charset="0"/>
              </a:rPr>
              <a:t>The </a:t>
            </a:r>
            <a:r>
              <a:rPr lang="en-IN" sz="2200" spc="-5" dirty="0">
                <a:latin typeface="Times New Roman" pitchFamily="18" charset="0"/>
                <a:cs typeface="Times New Roman" pitchFamily="18" charset="0"/>
              </a:rPr>
              <a:t>Presumptive </a:t>
            </a:r>
            <a:r>
              <a:rPr lang="en-IN" sz="2200" spc="-30" dirty="0">
                <a:latin typeface="Times New Roman" pitchFamily="18" charset="0"/>
                <a:cs typeface="Times New Roman" pitchFamily="18" charset="0"/>
              </a:rPr>
              <a:t>Taxation </a:t>
            </a:r>
            <a:r>
              <a:rPr lang="en-IN" sz="2200" spc="-5" dirty="0">
                <a:latin typeface="Times New Roman" pitchFamily="18" charset="0"/>
                <a:cs typeface="Times New Roman" pitchFamily="18" charset="0"/>
              </a:rPr>
              <a:t>scheme of Section 44AD can be </a:t>
            </a:r>
            <a:r>
              <a:rPr lang="en-IN" sz="2200" dirty="0">
                <a:latin typeface="Times New Roman" pitchFamily="18" charset="0"/>
                <a:cs typeface="Times New Roman" pitchFamily="18" charset="0"/>
              </a:rPr>
              <a:t>adopted </a:t>
            </a:r>
            <a:r>
              <a:rPr lang="en-IN" sz="2200" spc="-5" dirty="0">
                <a:latin typeface="Times New Roman" pitchFamily="18" charset="0"/>
                <a:cs typeface="Times New Roman" pitchFamily="18" charset="0"/>
              </a:rPr>
              <a:t>only </a:t>
            </a:r>
            <a:r>
              <a:rPr lang="en-IN" sz="2200" dirty="0">
                <a:latin typeface="Times New Roman" pitchFamily="18" charset="0"/>
                <a:cs typeface="Times New Roman" pitchFamily="18" charset="0"/>
              </a:rPr>
              <a:t>by </a:t>
            </a:r>
            <a:r>
              <a:rPr lang="en-IN" sz="2200" spc="-5" dirty="0">
                <a:latin typeface="Times New Roman" pitchFamily="18" charset="0"/>
                <a:cs typeface="Times New Roman" pitchFamily="18" charset="0"/>
              </a:rPr>
              <a:t>Individual, HUF </a:t>
            </a:r>
            <a:r>
              <a:rPr lang="en-IN" sz="2200" dirty="0">
                <a:latin typeface="Times New Roman" pitchFamily="18" charset="0"/>
                <a:cs typeface="Times New Roman" pitchFamily="18" charset="0"/>
              </a:rPr>
              <a:t>and </a:t>
            </a:r>
            <a:r>
              <a:rPr lang="en-IN" sz="2200" spc="-5" dirty="0">
                <a:latin typeface="Times New Roman" pitchFamily="18" charset="0"/>
                <a:cs typeface="Times New Roman" pitchFamily="18" charset="0"/>
              </a:rPr>
              <a:t>Partnership </a:t>
            </a:r>
            <a:r>
              <a:rPr lang="en-IN" sz="2200" dirty="0">
                <a:latin typeface="Times New Roman" pitchFamily="18" charset="0"/>
                <a:cs typeface="Times New Roman" pitchFamily="18" charset="0"/>
              </a:rPr>
              <a:t>Firm </a:t>
            </a:r>
            <a:r>
              <a:rPr lang="en-IN" sz="2200" spc="-5" dirty="0">
                <a:latin typeface="Times New Roman" pitchFamily="18" charset="0"/>
                <a:cs typeface="Times New Roman" pitchFamily="18" charset="0"/>
              </a:rPr>
              <a:t>(Not LLP). So, the firm cannot  </a:t>
            </a:r>
            <a:r>
              <a:rPr lang="en-IN" sz="2200" spc="-10" dirty="0">
                <a:latin typeface="Times New Roman" pitchFamily="18" charset="0"/>
                <a:cs typeface="Times New Roman" pitchFamily="18" charset="0"/>
              </a:rPr>
              <a:t>offer </a:t>
            </a:r>
            <a:r>
              <a:rPr lang="en-IN" sz="2200" spc="-5" dirty="0">
                <a:latin typeface="Times New Roman" pitchFamily="18" charset="0"/>
                <a:cs typeface="Times New Roman" pitchFamily="18" charset="0"/>
              </a:rPr>
              <a:t>presumptive income u/s 44AD since it has converted into</a:t>
            </a:r>
            <a:r>
              <a:rPr lang="en-IN" sz="2200" spc="-15" dirty="0">
                <a:latin typeface="Times New Roman" pitchFamily="18" charset="0"/>
                <a:cs typeface="Times New Roman" pitchFamily="18" charset="0"/>
              </a:rPr>
              <a:t> </a:t>
            </a:r>
            <a:r>
              <a:rPr lang="en-IN" sz="2200" spc="-65" dirty="0">
                <a:latin typeface="Times New Roman" pitchFamily="18" charset="0"/>
                <a:cs typeface="Times New Roman" pitchFamily="18" charset="0"/>
              </a:rPr>
              <a:t>LLP.</a:t>
            </a:r>
            <a:endParaRPr lang="en-IN" sz="2200" dirty="0">
              <a:latin typeface="Times New Roman" pitchFamily="18" charset="0"/>
              <a:cs typeface="Times New Roman" pitchFamily="18" charset="0"/>
            </a:endParaRPr>
          </a:p>
        </p:txBody>
      </p:sp>
    </p:spTree>
    <p:extLst>
      <p:ext uri="{BB962C8B-B14F-4D97-AF65-F5344CB8AC3E}">
        <p14:creationId xmlns:p14="http://schemas.microsoft.com/office/powerpoint/2010/main" val="19931266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49576" y="185674"/>
            <a:ext cx="1122680" cy="335989"/>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ISSUE- 7</a:t>
            </a:r>
            <a:endParaRPr sz="210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 </a:t>
            </a:r>
            <a:endParaRPr lang="en-US" dirty="0"/>
          </a:p>
        </p:txBody>
      </p:sp>
      <p:sp>
        <p:nvSpPr>
          <p:cNvPr id="3" name="object 3"/>
          <p:cNvSpPr txBox="1"/>
          <p:nvPr/>
        </p:nvSpPr>
        <p:spPr>
          <a:xfrm>
            <a:off x="2049577" y="909320"/>
            <a:ext cx="8093709" cy="2870658"/>
          </a:xfrm>
          <a:prstGeom prst="rect">
            <a:avLst/>
          </a:prstGeom>
        </p:spPr>
        <p:txBody>
          <a:bodyPr vert="horz" wrap="square" lIns="0" tIns="13335" rIns="0" bIns="0" rtlCol="0">
            <a:spAutoFit/>
          </a:bodyPr>
          <a:lstStyle/>
          <a:p>
            <a:pPr marL="314325" marR="5080" indent="-301625" algn="just">
              <a:spcBef>
                <a:spcPts val="105"/>
              </a:spcBef>
              <a:tabLst>
                <a:tab pos="314960" algn="l"/>
              </a:tabLst>
            </a:pPr>
            <a:r>
              <a:rPr lang="en-IN" sz="2300" spc="-5" dirty="0" err="1">
                <a:latin typeface="Times New Roman" pitchFamily="18" charset="0"/>
                <a:cs typeface="Times New Roman" pitchFamily="18" charset="0"/>
              </a:rPr>
              <a:t>Rishi</a:t>
            </a:r>
            <a:r>
              <a:rPr lang="en-IN" sz="2300" spc="-5" dirty="0">
                <a:latin typeface="Times New Roman" pitchFamily="18" charset="0"/>
                <a:cs typeface="Times New Roman" pitchFamily="18" charset="0"/>
              </a:rPr>
              <a:t> a</a:t>
            </a:r>
            <a:r>
              <a:rPr sz="2300" spc="-5" dirty="0">
                <a:latin typeface="Times New Roman" pitchFamily="18" charset="0"/>
                <a:cs typeface="Times New Roman" pitchFamily="18" charset="0"/>
              </a:rPr>
              <a:t>n </a:t>
            </a:r>
            <a:r>
              <a:rPr sz="2300" dirty="0">
                <a:latin typeface="Times New Roman" pitchFamily="18" charset="0"/>
                <a:cs typeface="Times New Roman" pitchFamily="18" charset="0"/>
              </a:rPr>
              <a:t>Individual</a:t>
            </a:r>
            <a:r>
              <a:rPr lang="en-IN" sz="2300" dirty="0">
                <a:latin typeface="Times New Roman" pitchFamily="18" charset="0"/>
                <a:cs typeface="Times New Roman" pitchFamily="18" charset="0"/>
              </a:rPr>
              <a:t>,</a:t>
            </a:r>
            <a:r>
              <a:rPr sz="2300" dirty="0">
                <a:latin typeface="Times New Roman" pitchFamily="18" charset="0"/>
                <a:cs typeface="Times New Roman" pitchFamily="18" charset="0"/>
              </a:rPr>
              <a:t> who </a:t>
            </a:r>
            <a:r>
              <a:rPr sz="2300" spc="-5" dirty="0">
                <a:latin typeface="Times New Roman" pitchFamily="18" charset="0"/>
                <a:cs typeface="Times New Roman" pitchFamily="18" charset="0"/>
              </a:rPr>
              <a:t>is </a:t>
            </a:r>
            <a:r>
              <a:rPr sz="2300" spc="-10" dirty="0">
                <a:latin typeface="Times New Roman" pitchFamily="18" charset="0"/>
                <a:cs typeface="Times New Roman" pitchFamily="18" charset="0"/>
              </a:rPr>
              <a:t>offering </a:t>
            </a:r>
            <a:r>
              <a:rPr sz="2300" dirty="0">
                <a:latin typeface="Times New Roman" pitchFamily="18" charset="0"/>
                <a:cs typeface="Times New Roman" pitchFamily="18" charset="0"/>
              </a:rPr>
              <a:t>income </a:t>
            </a:r>
            <a:r>
              <a:rPr sz="2300" spc="-5" dirty="0">
                <a:latin typeface="Times New Roman" pitchFamily="18" charset="0"/>
                <a:cs typeface="Times New Roman" pitchFamily="18" charset="0"/>
              </a:rPr>
              <a:t>u/s </a:t>
            </a:r>
            <a:r>
              <a:rPr sz="2300" dirty="0">
                <a:latin typeface="Times New Roman" pitchFamily="18" charset="0"/>
                <a:cs typeface="Times New Roman" pitchFamily="18" charset="0"/>
              </a:rPr>
              <a:t>44AD each </a:t>
            </a:r>
            <a:r>
              <a:rPr sz="2300" spc="-25" dirty="0">
                <a:latin typeface="Times New Roman" pitchFamily="18" charset="0"/>
                <a:cs typeface="Times New Roman" pitchFamily="18" charset="0"/>
              </a:rPr>
              <a:t>year</a:t>
            </a:r>
            <a:r>
              <a:rPr lang="en-IN" sz="2300" spc="-25" dirty="0">
                <a:latin typeface="Times New Roman" pitchFamily="18" charset="0"/>
                <a:cs typeface="Times New Roman" pitchFamily="18" charset="0"/>
              </a:rPr>
              <a:t> </a:t>
            </a:r>
            <a:r>
              <a:rPr sz="2300" dirty="0">
                <a:latin typeface="Times New Roman" pitchFamily="18" charset="0"/>
                <a:cs typeface="Times New Roman" pitchFamily="18" charset="0"/>
              </a:rPr>
              <a:t>became </a:t>
            </a:r>
            <a:r>
              <a:rPr lang="en-IN" sz="2300" dirty="0">
                <a:latin typeface="Times New Roman" pitchFamily="18" charset="0"/>
                <a:cs typeface="Times New Roman" pitchFamily="18" charset="0"/>
              </a:rPr>
              <a:t>a non-</a:t>
            </a:r>
            <a:r>
              <a:rPr sz="2300" dirty="0">
                <a:latin typeface="Times New Roman" pitchFamily="18" charset="0"/>
                <a:cs typeface="Times New Roman" pitchFamily="18" charset="0"/>
              </a:rPr>
              <a:t>resident </a:t>
            </a:r>
            <a:r>
              <a:rPr sz="2300" spc="-5" dirty="0">
                <a:latin typeface="Times New Roman" pitchFamily="18" charset="0"/>
                <a:cs typeface="Times New Roman" pitchFamily="18" charset="0"/>
              </a:rPr>
              <a:t>in the </a:t>
            </a:r>
            <a:r>
              <a:rPr lang="en-IN" sz="2300" spc="-5" dirty="0">
                <a:latin typeface="Times New Roman" pitchFamily="18" charset="0"/>
                <a:cs typeface="Times New Roman" pitchFamily="18" charset="0"/>
              </a:rPr>
              <a:t>p</a:t>
            </a:r>
            <a:r>
              <a:rPr sz="2300" dirty="0" err="1">
                <a:latin typeface="Times New Roman" pitchFamily="18" charset="0"/>
                <a:cs typeface="Times New Roman" pitchFamily="18" charset="0"/>
              </a:rPr>
              <a:t>revious</a:t>
            </a:r>
            <a:r>
              <a:rPr sz="2300" dirty="0">
                <a:latin typeface="Times New Roman" pitchFamily="18" charset="0"/>
                <a:cs typeface="Times New Roman" pitchFamily="18" charset="0"/>
              </a:rPr>
              <a:t> </a:t>
            </a:r>
            <a:r>
              <a:rPr sz="2300" spc="-25" dirty="0">
                <a:latin typeface="Times New Roman" pitchFamily="18" charset="0"/>
                <a:cs typeface="Times New Roman" pitchFamily="18" charset="0"/>
              </a:rPr>
              <a:t>year</a:t>
            </a:r>
            <a:r>
              <a:rPr lang="en-IN" sz="2300" spc="-25" dirty="0">
                <a:latin typeface="Times New Roman" pitchFamily="18" charset="0"/>
                <a:cs typeface="Times New Roman" pitchFamily="18" charset="0"/>
              </a:rPr>
              <a:t> 2021-22 relevant  to assessment year 2022-23</a:t>
            </a:r>
            <a:r>
              <a:rPr sz="2300" spc="-25" dirty="0">
                <a:latin typeface="Times New Roman" pitchFamily="18" charset="0"/>
                <a:cs typeface="Times New Roman" pitchFamily="18" charset="0"/>
              </a:rPr>
              <a:t>.</a:t>
            </a:r>
            <a:r>
              <a:rPr lang="en-IN" sz="2300" spc="-25" dirty="0">
                <a:latin typeface="Times New Roman" pitchFamily="18" charset="0"/>
                <a:cs typeface="Times New Roman" pitchFamily="18" charset="0"/>
              </a:rPr>
              <a:t> </a:t>
            </a:r>
            <a:r>
              <a:rPr sz="2300" spc="-5" dirty="0">
                <a:latin typeface="Times New Roman" pitchFamily="18" charset="0"/>
                <a:cs typeface="Times New Roman" pitchFamily="18" charset="0"/>
              </a:rPr>
              <a:t>Whether he can continue</a:t>
            </a:r>
            <a:r>
              <a:rPr lang="en-IN" sz="2300" spc="-5" dirty="0">
                <a:latin typeface="Times New Roman" pitchFamily="18" charset="0"/>
                <a:cs typeface="Times New Roman" pitchFamily="18" charset="0"/>
              </a:rPr>
              <a:t> </a:t>
            </a:r>
            <a:r>
              <a:rPr sz="2300" spc="-5" dirty="0">
                <a:latin typeface="Times New Roman" pitchFamily="18" charset="0"/>
                <a:cs typeface="Times New Roman" pitchFamily="18" charset="0"/>
              </a:rPr>
              <a:t>to</a:t>
            </a:r>
            <a:r>
              <a:rPr lang="en-IN" sz="2300" spc="-5" dirty="0">
                <a:latin typeface="Times New Roman" pitchFamily="18" charset="0"/>
                <a:cs typeface="Times New Roman" pitchFamily="18" charset="0"/>
              </a:rPr>
              <a:t> </a:t>
            </a:r>
            <a:r>
              <a:rPr sz="2300" spc="-10" dirty="0">
                <a:latin typeface="Times New Roman" pitchFamily="18" charset="0"/>
                <a:cs typeface="Times New Roman" pitchFamily="18" charset="0"/>
              </a:rPr>
              <a:t>offer </a:t>
            </a:r>
            <a:r>
              <a:rPr sz="2300" dirty="0">
                <a:latin typeface="Times New Roman" pitchFamily="18" charset="0"/>
                <a:cs typeface="Times New Roman" pitchFamily="18" charset="0"/>
              </a:rPr>
              <a:t>presumptive income u/s 44AD</a:t>
            </a:r>
            <a:r>
              <a:rPr sz="2300" spc="-110" dirty="0">
                <a:latin typeface="Times New Roman" pitchFamily="18" charset="0"/>
                <a:cs typeface="Times New Roman" pitchFamily="18" charset="0"/>
              </a:rPr>
              <a:t> </a:t>
            </a:r>
            <a:r>
              <a:rPr sz="2300" dirty="0">
                <a:latin typeface="Times New Roman" pitchFamily="18" charset="0"/>
                <a:cs typeface="Times New Roman" pitchFamily="18" charset="0"/>
              </a:rPr>
              <a:t>?</a:t>
            </a:r>
            <a:endParaRPr lang="en-IN" sz="2300" dirty="0">
              <a:latin typeface="Times New Roman" pitchFamily="18" charset="0"/>
              <a:cs typeface="Times New Roman" pitchFamily="18" charset="0"/>
            </a:endParaRPr>
          </a:p>
          <a:p>
            <a:pPr marL="314325" marR="5080" indent="-301625" algn="just">
              <a:spcBef>
                <a:spcPts val="105"/>
              </a:spcBef>
              <a:tabLst>
                <a:tab pos="314960" algn="l"/>
              </a:tabLst>
            </a:pPr>
            <a:endParaRPr lang="en-IN" sz="2300" dirty="0">
              <a:latin typeface="Times New Roman" pitchFamily="18" charset="0"/>
              <a:cs typeface="Times New Roman" pitchFamily="18" charset="0"/>
            </a:endParaRPr>
          </a:p>
          <a:p>
            <a:pPr marL="314325" marR="5080" indent="-301625" algn="just">
              <a:spcBef>
                <a:spcPts val="105"/>
              </a:spcBef>
              <a:tabLst>
                <a:tab pos="314960" algn="l"/>
              </a:tabLst>
            </a:pPr>
            <a:r>
              <a:rPr lang="en-IN" sz="2300" dirty="0">
                <a:latin typeface="Times New Roman" pitchFamily="18" charset="0"/>
                <a:cs typeface="Times New Roman" pitchFamily="18" charset="0"/>
              </a:rPr>
              <a:t>The </a:t>
            </a:r>
            <a:r>
              <a:rPr lang="en-IN" sz="2300" spc="-5" dirty="0">
                <a:latin typeface="Times New Roman" pitchFamily="18" charset="0"/>
                <a:cs typeface="Times New Roman" pitchFamily="18" charset="0"/>
              </a:rPr>
              <a:t>Presumptive Income </a:t>
            </a:r>
            <a:r>
              <a:rPr lang="en-IN" sz="2300" dirty="0">
                <a:latin typeface="Times New Roman" pitchFamily="18" charset="0"/>
                <a:cs typeface="Times New Roman" pitchFamily="18" charset="0"/>
              </a:rPr>
              <a:t>u/s </a:t>
            </a:r>
            <a:r>
              <a:rPr lang="en-IN" sz="2300" spc="-5" dirty="0">
                <a:latin typeface="Times New Roman" pitchFamily="18" charset="0"/>
                <a:cs typeface="Times New Roman" pitchFamily="18" charset="0"/>
              </a:rPr>
              <a:t>44AD </a:t>
            </a:r>
            <a:r>
              <a:rPr lang="en-IN" sz="2300" spc="-10" dirty="0">
                <a:latin typeface="Times New Roman" pitchFamily="18" charset="0"/>
                <a:cs typeface="Times New Roman" pitchFamily="18" charset="0"/>
              </a:rPr>
              <a:t>will </a:t>
            </a:r>
            <a:r>
              <a:rPr lang="en-IN" sz="2300" spc="-5" dirty="0">
                <a:latin typeface="Times New Roman" pitchFamily="18" charset="0"/>
                <a:cs typeface="Times New Roman" pitchFamily="18" charset="0"/>
              </a:rPr>
              <a:t>be applicable only </a:t>
            </a:r>
            <a:r>
              <a:rPr lang="en-IN" sz="2300" dirty="0">
                <a:latin typeface="Times New Roman" pitchFamily="18" charset="0"/>
                <a:cs typeface="Times New Roman" pitchFamily="18" charset="0"/>
              </a:rPr>
              <a:t>to the </a:t>
            </a:r>
            <a:r>
              <a:rPr lang="en-IN" sz="2300" spc="-5" dirty="0">
                <a:latin typeface="Times New Roman" pitchFamily="18" charset="0"/>
                <a:cs typeface="Times New Roman" pitchFamily="18" charset="0"/>
              </a:rPr>
              <a:t>resident individual. Non-Resident cannot avail </a:t>
            </a:r>
            <a:r>
              <a:rPr lang="en-IN" sz="2300" dirty="0">
                <a:latin typeface="Times New Roman" pitchFamily="18" charset="0"/>
                <a:cs typeface="Times New Roman" pitchFamily="18" charset="0"/>
              </a:rPr>
              <a:t>the </a:t>
            </a:r>
            <a:r>
              <a:rPr lang="en-IN" sz="2300" spc="-5" dirty="0">
                <a:latin typeface="Times New Roman" pitchFamily="18" charset="0"/>
                <a:cs typeface="Times New Roman" pitchFamily="18" charset="0"/>
              </a:rPr>
              <a:t>benefit </a:t>
            </a:r>
            <a:r>
              <a:rPr lang="en-IN" sz="2300" dirty="0">
                <a:latin typeface="Times New Roman" pitchFamily="18" charset="0"/>
                <a:cs typeface="Times New Roman" pitchFamily="18" charset="0"/>
              </a:rPr>
              <a:t>u/s.</a:t>
            </a:r>
            <a:r>
              <a:rPr lang="en-IN" sz="2300" spc="-5" dirty="0">
                <a:latin typeface="Times New Roman" pitchFamily="18" charset="0"/>
                <a:cs typeface="Times New Roman" pitchFamily="18" charset="0"/>
              </a:rPr>
              <a:t>44AD.</a:t>
            </a:r>
            <a:endParaRPr lang="en-IN" sz="2300" dirty="0">
              <a:latin typeface="Times New Roman" pitchFamily="18" charset="0"/>
              <a:cs typeface="Times New Roman" pitchFamily="18" charset="0"/>
            </a:endParaRPr>
          </a:p>
        </p:txBody>
      </p:sp>
    </p:spTree>
    <p:extLst>
      <p:ext uri="{BB962C8B-B14F-4D97-AF65-F5344CB8AC3E}">
        <p14:creationId xmlns:p14="http://schemas.microsoft.com/office/powerpoint/2010/main" val="245037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49576" y="185673"/>
            <a:ext cx="1122680" cy="345440"/>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ISSUE-8</a:t>
            </a:r>
            <a:endParaRPr sz="2100" b="1">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 </a:t>
            </a:r>
            <a:endParaRPr lang="en-US" dirty="0"/>
          </a:p>
        </p:txBody>
      </p:sp>
      <p:sp>
        <p:nvSpPr>
          <p:cNvPr id="3" name="object 3"/>
          <p:cNvSpPr txBox="1"/>
          <p:nvPr/>
        </p:nvSpPr>
        <p:spPr>
          <a:xfrm>
            <a:off x="2049577" y="909321"/>
            <a:ext cx="8094345" cy="3224601"/>
          </a:xfrm>
          <a:prstGeom prst="rect">
            <a:avLst/>
          </a:prstGeom>
        </p:spPr>
        <p:txBody>
          <a:bodyPr vert="horz" wrap="square" lIns="0" tIns="13335" rIns="0" bIns="0" rtlCol="0">
            <a:spAutoFit/>
          </a:bodyPr>
          <a:lstStyle/>
          <a:p>
            <a:pPr marL="314325" marR="5080" indent="-301625" algn="just">
              <a:spcBef>
                <a:spcPts val="105"/>
              </a:spcBef>
              <a:tabLst>
                <a:tab pos="314960" algn="l"/>
              </a:tabLst>
            </a:pPr>
            <a:r>
              <a:rPr lang="en-IN" sz="2300" dirty="0">
                <a:latin typeface="Times New Roman" pitchFamily="18" charset="0"/>
                <a:cs typeface="Times New Roman" pitchFamily="18" charset="0"/>
              </a:rPr>
              <a:t>Deepak is </a:t>
            </a:r>
            <a:r>
              <a:rPr sz="2300" spc="-5">
                <a:latin typeface="Times New Roman" pitchFamily="18" charset="0"/>
                <a:cs typeface="Times New Roman" pitchFamily="18" charset="0"/>
              </a:rPr>
              <a:t>doing </a:t>
            </a:r>
            <a:r>
              <a:rPr sz="2300" spc="-5" dirty="0">
                <a:latin typeface="Times New Roman" pitchFamily="18" charset="0"/>
                <a:cs typeface="Times New Roman" pitchFamily="18" charset="0"/>
              </a:rPr>
              <a:t>brokerage </a:t>
            </a:r>
            <a:r>
              <a:rPr sz="2300" dirty="0">
                <a:latin typeface="Times New Roman" pitchFamily="18" charset="0"/>
                <a:cs typeface="Times New Roman" pitchFamily="18" charset="0"/>
              </a:rPr>
              <a:t>business </a:t>
            </a:r>
            <a:r>
              <a:rPr sz="2300">
                <a:latin typeface="Times New Roman" pitchFamily="18" charset="0"/>
                <a:cs typeface="Times New Roman" pitchFamily="18" charset="0"/>
              </a:rPr>
              <a:t>who </a:t>
            </a:r>
            <a:r>
              <a:rPr lang="en-IN" sz="2300" dirty="0">
                <a:latin typeface="Times New Roman" pitchFamily="18" charset="0"/>
                <a:cs typeface="Times New Roman" pitchFamily="18" charset="0"/>
              </a:rPr>
              <a:t>has </a:t>
            </a:r>
            <a:r>
              <a:rPr sz="2300">
                <a:latin typeface="Times New Roman" pitchFamily="18" charset="0"/>
                <a:cs typeface="Times New Roman" pitchFamily="18" charset="0"/>
              </a:rPr>
              <a:t>received </a:t>
            </a:r>
            <a:r>
              <a:rPr sz="2300" spc="-5" dirty="0">
                <a:latin typeface="Times New Roman" pitchFamily="18" charset="0"/>
                <a:cs typeface="Times New Roman" pitchFamily="18" charset="0"/>
              </a:rPr>
              <a:t>brokerage  </a:t>
            </a:r>
            <a:r>
              <a:rPr sz="2300" dirty="0">
                <a:latin typeface="Times New Roman" pitchFamily="18" charset="0"/>
                <a:cs typeface="Times New Roman" pitchFamily="18" charset="0"/>
              </a:rPr>
              <a:t>for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 9</a:t>
            </a:r>
            <a:r>
              <a:rPr sz="2300" spc="-5">
                <a:latin typeface="Times New Roman" pitchFamily="18" charset="0"/>
                <a:cs typeface="Times New Roman" pitchFamily="18" charset="0"/>
              </a:rPr>
              <a:t>0,00,000</a:t>
            </a:r>
            <a:r>
              <a:rPr lang="en-IN" sz="2300" spc="-5" dirty="0">
                <a:latin typeface="Times New Roman" pitchFamily="18" charset="0"/>
                <a:cs typeface="Times New Roman" pitchFamily="18" charset="0"/>
              </a:rPr>
              <a:t>/-</a:t>
            </a:r>
            <a:r>
              <a:rPr sz="2300" spc="-5">
                <a:latin typeface="Times New Roman" pitchFamily="18" charset="0"/>
                <a:cs typeface="Times New Roman" pitchFamily="18" charset="0"/>
              </a:rPr>
              <a:t> and </a:t>
            </a:r>
            <a:r>
              <a:rPr lang="en-IN" sz="2300" spc="-5" dirty="0">
                <a:latin typeface="Times New Roman" pitchFamily="18" charset="0"/>
                <a:cs typeface="Times New Roman" pitchFamily="18" charset="0"/>
              </a:rPr>
              <a:t>has </a:t>
            </a:r>
            <a:r>
              <a:rPr sz="2300" spc="-5">
                <a:latin typeface="Times New Roman" pitchFamily="18" charset="0"/>
                <a:cs typeface="Times New Roman" pitchFamily="18" charset="0"/>
              </a:rPr>
              <a:t>decla</a:t>
            </a:r>
            <a:r>
              <a:rPr lang="en-IN" sz="2300" spc="-5" dirty="0">
                <a:latin typeface="Times New Roman" pitchFamily="18" charset="0"/>
                <a:cs typeface="Times New Roman" pitchFamily="18" charset="0"/>
              </a:rPr>
              <a:t>red</a:t>
            </a:r>
            <a:r>
              <a:rPr sz="2300" spc="-5">
                <a:latin typeface="Times New Roman" pitchFamily="18" charset="0"/>
                <a:cs typeface="Times New Roman" pitchFamily="18" charset="0"/>
              </a:rPr>
              <a:t> </a:t>
            </a:r>
            <a:r>
              <a:rPr sz="2300" spc="-5" dirty="0">
                <a:latin typeface="Times New Roman" pitchFamily="18" charset="0"/>
                <a:cs typeface="Times New Roman" pitchFamily="18" charset="0"/>
              </a:rPr>
              <a:t>income </a:t>
            </a:r>
            <a:r>
              <a:rPr sz="2300" spc="5" dirty="0">
                <a:latin typeface="Times New Roman" pitchFamily="18" charset="0"/>
                <a:cs typeface="Times New Roman" pitchFamily="18" charset="0"/>
              </a:rPr>
              <a:t>@ </a:t>
            </a:r>
            <a:r>
              <a:rPr sz="2300" dirty="0">
                <a:latin typeface="Times New Roman" pitchFamily="18" charset="0"/>
                <a:cs typeface="Times New Roman" pitchFamily="18" charset="0"/>
              </a:rPr>
              <a:t>5</a:t>
            </a:r>
            <a:r>
              <a:rPr sz="2300">
                <a:latin typeface="Times New Roman" pitchFamily="18" charset="0"/>
                <a:cs typeface="Times New Roman" pitchFamily="18" charset="0"/>
              </a:rPr>
              <a:t>% </a:t>
            </a:r>
            <a:r>
              <a:rPr lang="en-IN" sz="2300" dirty="0">
                <a:latin typeface="Times New Roman" pitchFamily="18" charset="0"/>
                <a:cs typeface="Times New Roman" pitchFamily="18" charset="0"/>
              </a:rPr>
              <a:t>amounting to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4,</a:t>
            </a:r>
            <a:r>
              <a:rPr sz="2300" spc="-5">
                <a:latin typeface="Times New Roman" pitchFamily="18" charset="0"/>
                <a:cs typeface="Times New Roman" pitchFamily="18" charset="0"/>
              </a:rPr>
              <a:t>50,000</a:t>
            </a:r>
            <a:r>
              <a:rPr lang="en-IN" sz="2300" spc="-5" dirty="0">
                <a:latin typeface="Times New Roman" pitchFamily="18" charset="0"/>
                <a:cs typeface="Times New Roman" pitchFamily="18" charset="0"/>
              </a:rPr>
              <a:t>/-</a:t>
            </a:r>
            <a:r>
              <a:rPr sz="2300" spc="-5">
                <a:latin typeface="Times New Roman" pitchFamily="18" charset="0"/>
                <a:cs typeface="Times New Roman" pitchFamily="18" charset="0"/>
              </a:rPr>
              <a:t>.</a:t>
            </a:r>
            <a:r>
              <a:rPr lang="en-IN" sz="2300" spc="-5" dirty="0">
                <a:latin typeface="Times New Roman" pitchFamily="18" charset="0"/>
                <a:cs typeface="Times New Roman" pitchFamily="18" charset="0"/>
              </a:rPr>
              <a:t> </a:t>
            </a:r>
            <a:r>
              <a:rPr sz="2300">
                <a:latin typeface="Times New Roman" pitchFamily="18" charset="0"/>
                <a:cs typeface="Times New Roman" pitchFamily="18" charset="0"/>
              </a:rPr>
              <a:t>Should </a:t>
            </a:r>
            <a:r>
              <a:rPr sz="2300" dirty="0">
                <a:latin typeface="Times New Roman" pitchFamily="18" charset="0"/>
                <a:cs typeface="Times New Roman" pitchFamily="18" charset="0"/>
              </a:rPr>
              <a:t>his books of Accounts </a:t>
            </a:r>
            <a:r>
              <a:rPr sz="2300">
                <a:latin typeface="Times New Roman" pitchFamily="18" charset="0"/>
                <a:cs typeface="Times New Roman" pitchFamily="18" charset="0"/>
              </a:rPr>
              <a:t>be </a:t>
            </a:r>
            <a:r>
              <a:rPr sz="2300" spc="-5">
                <a:latin typeface="Times New Roman" pitchFamily="18" charset="0"/>
                <a:cs typeface="Times New Roman" pitchFamily="18" charset="0"/>
              </a:rPr>
              <a:t>audi</a:t>
            </a:r>
            <a:r>
              <a:rPr lang="en-IN" sz="2300" spc="-5" dirty="0">
                <a:latin typeface="Times New Roman" pitchFamily="18" charset="0"/>
                <a:cs typeface="Times New Roman" pitchFamily="18" charset="0"/>
              </a:rPr>
              <a:t>ted</a:t>
            </a:r>
            <a:r>
              <a:rPr sz="2300" spc="-5">
                <a:latin typeface="Times New Roman" pitchFamily="18" charset="0"/>
                <a:cs typeface="Times New Roman" pitchFamily="18" charset="0"/>
              </a:rPr>
              <a:t> </a:t>
            </a:r>
            <a:r>
              <a:rPr sz="2300" dirty="0">
                <a:latin typeface="Times New Roman" pitchFamily="18" charset="0"/>
                <a:cs typeface="Times New Roman" pitchFamily="18" charset="0"/>
              </a:rPr>
              <a:t>u/s 44AB since he </a:t>
            </a:r>
            <a:r>
              <a:rPr sz="2300" spc="-5" dirty="0">
                <a:latin typeface="Times New Roman" pitchFamily="18" charset="0"/>
                <a:cs typeface="Times New Roman" pitchFamily="18" charset="0"/>
              </a:rPr>
              <a:t>is </a:t>
            </a:r>
            <a:r>
              <a:rPr sz="2300" spc="-10" dirty="0">
                <a:latin typeface="Times New Roman" pitchFamily="18" charset="0"/>
                <a:cs typeface="Times New Roman" pitchFamily="18" charset="0"/>
              </a:rPr>
              <a:t>offering  </a:t>
            </a:r>
            <a:r>
              <a:rPr sz="2300" dirty="0">
                <a:latin typeface="Times New Roman" pitchFamily="18" charset="0"/>
                <a:cs typeface="Times New Roman" pitchFamily="18" charset="0"/>
              </a:rPr>
              <a:t>income less than</a:t>
            </a:r>
            <a:r>
              <a:rPr sz="2300" spc="-55" dirty="0">
                <a:latin typeface="Times New Roman" pitchFamily="18" charset="0"/>
                <a:cs typeface="Times New Roman" pitchFamily="18" charset="0"/>
              </a:rPr>
              <a:t> </a:t>
            </a:r>
            <a:r>
              <a:rPr sz="2300" spc="-5">
                <a:latin typeface="Times New Roman" pitchFamily="18" charset="0"/>
                <a:cs typeface="Times New Roman" pitchFamily="18" charset="0"/>
              </a:rPr>
              <a:t>8%?</a:t>
            </a:r>
            <a:endParaRPr lang="en-IN" sz="2300" spc="-5" dirty="0">
              <a:latin typeface="Times New Roman" pitchFamily="18" charset="0"/>
              <a:cs typeface="Times New Roman" pitchFamily="18" charset="0"/>
            </a:endParaRPr>
          </a:p>
          <a:p>
            <a:pPr marL="314325" marR="5080" indent="-301625" algn="just">
              <a:spcBef>
                <a:spcPts val="105"/>
              </a:spcBef>
              <a:tabLst>
                <a:tab pos="314960" algn="l"/>
              </a:tabLst>
            </a:pPr>
            <a:endParaRPr lang="en-IN" sz="2300" spc="-5" dirty="0">
              <a:latin typeface="Times New Roman" pitchFamily="18" charset="0"/>
              <a:cs typeface="Times New Roman" pitchFamily="18" charset="0"/>
            </a:endParaRPr>
          </a:p>
          <a:p>
            <a:pPr marL="314325" marR="5080" indent="-301625" algn="just">
              <a:spcBef>
                <a:spcPts val="105"/>
              </a:spcBef>
              <a:tabLst>
                <a:tab pos="314960" algn="l"/>
              </a:tabLst>
            </a:pPr>
            <a:r>
              <a:rPr lang="en-IN" sz="2300" spc="-5" dirty="0">
                <a:latin typeface="Times New Roman" pitchFamily="18" charset="0"/>
                <a:cs typeface="Times New Roman" pitchFamily="18" charset="0"/>
              </a:rPr>
              <a:t>Audit </a:t>
            </a:r>
            <a:r>
              <a:rPr lang="en-IN" sz="2300" dirty="0">
                <a:latin typeface="Times New Roman" pitchFamily="18" charset="0"/>
                <a:cs typeface="Times New Roman" pitchFamily="18" charset="0"/>
              </a:rPr>
              <a:t>u/s </a:t>
            </a:r>
            <a:r>
              <a:rPr lang="en-IN" sz="2300" spc="-5" dirty="0">
                <a:latin typeface="Times New Roman" pitchFamily="18" charset="0"/>
                <a:cs typeface="Times New Roman" pitchFamily="18" charset="0"/>
              </a:rPr>
              <a:t>44AB is applicable if he is declaring income lower than </a:t>
            </a:r>
            <a:r>
              <a:rPr lang="en-IN" sz="2300" dirty="0">
                <a:latin typeface="Times New Roman" pitchFamily="18" charset="0"/>
                <a:cs typeface="Times New Roman" pitchFamily="18" charset="0"/>
              </a:rPr>
              <a:t>the rate  </a:t>
            </a:r>
            <a:r>
              <a:rPr lang="en-IN" sz="2300" spc="-5" dirty="0">
                <a:latin typeface="Times New Roman" pitchFamily="18" charset="0"/>
                <a:cs typeface="Times New Roman" pitchFamily="18" charset="0"/>
              </a:rPr>
              <a:t>specified u/s </a:t>
            </a:r>
            <a:r>
              <a:rPr lang="en-IN" sz="2300" spc="-10" dirty="0">
                <a:latin typeface="Times New Roman" pitchFamily="18" charset="0"/>
                <a:cs typeface="Times New Roman" pitchFamily="18" charset="0"/>
              </a:rPr>
              <a:t>44AD. </a:t>
            </a:r>
            <a:r>
              <a:rPr lang="en-IN" sz="2300" spc="-5" dirty="0">
                <a:latin typeface="Times New Roman" pitchFamily="18" charset="0"/>
                <a:cs typeface="Times New Roman" pitchFamily="18" charset="0"/>
              </a:rPr>
              <a:t>But, section 44AD is </a:t>
            </a:r>
            <a:r>
              <a:rPr lang="en-IN" sz="2300" spc="-10" dirty="0">
                <a:latin typeface="Times New Roman" pitchFamily="18" charset="0"/>
                <a:cs typeface="Times New Roman" pitchFamily="18" charset="0"/>
              </a:rPr>
              <a:t>not </a:t>
            </a:r>
            <a:r>
              <a:rPr lang="en-IN" sz="2300" spc="-5" dirty="0">
                <a:latin typeface="Times New Roman" pitchFamily="18" charset="0"/>
                <a:cs typeface="Times New Roman" pitchFamily="18" charset="0"/>
              </a:rPr>
              <a:t>applicable </a:t>
            </a:r>
            <a:r>
              <a:rPr lang="en-IN" sz="2300" dirty="0">
                <a:latin typeface="Times New Roman" pitchFamily="18" charset="0"/>
                <a:cs typeface="Times New Roman" pitchFamily="18" charset="0"/>
              </a:rPr>
              <a:t>to </a:t>
            </a:r>
            <a:r>
              <a:rPr lang="en-IN" sz="2300" spc="-25" dirty="0">
                <a:latin typeface="Times New Roman" pitchFamily="18" charset="0"/>
                <a:cs typeface="Times New Roman" pitchFamily="18" charset="0"/>
              </a:rPr>
              <a:t>Agency,  </a:t>
            </a:r>
            <a:r>
              <a:rPr lang="en-IN" sz="2300" spc="-5" dirty="0">
                <a:latin typeface="Times New Roman" pitchFamily="18" charset="0"/>
                <a:cs typeface="Times New Roman" pitchFamily="18" charset="0"/>
              </a:rPr>
              <a:t>Commission </a:t>
            </a:r>
            <a:r>
              <a:rPr lang="en-IN" sz="2300" dirty="0">
                <a:latin typeface="Times New Roman" pitchFamily="18" charset="0"/>
                <a:cs typeface="Times New Roman" pitchFamily="18" charset="0"/>
              </a:rPr>
              <a:t>and </a:t>
            </a:r>
            <a:r>
              <a:rPr lang="en-IN" sz="2300" spc="-5" dirty="0">
                <a:latin typeface="Times New Roman" pitchFamily="18" charset="0"/>
                <a:cs typeface="Times New Roman" pitchFamily="18" charset="0"/>
              </a:rPr>
              <a:t>Brokerage. Hence, he </a:t>
            </a:r>
            <a:r>
              <a:rPr lang="en-IN" sz="2300" dirty="0">
                <a:latin typeface="Times New Roman" pitchFamily="18" charset="0"/>
                <a:cs typeface="Times New Roman" pitchFamily="18" charset="0"/>
              </a:rPr>
              <a:t>can </a:t>
            </a:r>
            <a:r>
              <a:rPr lang="en-IN" sz="2300" spc="-5" dirty="0">
                <a:latin typeface="Times New Roman" pitchFamily="18" charset="0"/>
                <a:cs typeface="Times New Roman" pitchFamily="18" charset="0"/>
              </a:rPr>
              <a:t>declare </a:t>
            </a:r>
            <a:r>
              <a:rPr lang="en-IN" sz="2300" dirty="0">
                <a:latin typeface="Times New Roman" pitchFamily="18" charset="0"/>
                <a:cs typeface="Times New Roman" pitchFamily="18" charset="0"/>
              </a:rPr>
              <a:t>income </a:t>
            </a:r>
            <a:r>
              <a:rPr lang="en-IN" sz="2300" spc="-5" dirty="0">
                <a:latin typeface="Times New Roman" pitchFamily="18" charset="0"/>
                <a:cs typeface="Times New Roman" pitchFamily="18" charset="0"/>
              </a:rPr>
              <a:t>less than  8%.</a:t>
            </a:r>
            <a:endParaRPr lang="en-IN" sz="2300" dirty="0">
              <a:latin typeface="Times New Roman" pitchFamily="18" charset="0"/>
              <a:cs typeface="Times New Roman" pitchFamily="18" charset="0"/>
            </a:endParaRPr>
          </a:p>
        </p:txBody>
      </p:sp>
    </p:spTree>
    <p:extLst>
      <p:ext uri="{BB962C8B-B14F-4D97-AF65-F5344CB8AC3E}">
        <p14:creationId xmlns:p14="http://schemas.microsoft.com/office/powerpoint/2010/main" val="18656371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49576" y="185673"/>
            <a:ext cx="1122680" cy="345440"/>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ISSUE-9</a:t>
            </a:r>
            <a:endParaRPr sz="210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 </a:t>
            </a:r>
            <a:endParaRPr lang="en-US" dirty="0"/>
          </a:p>
        </p:txBody>
      </p:sp>
      <p:sp>
        <p:nvSpPr>
          <p:cNvPr id="3" name="object 3"/>
          <p:cNvSpPr txBox="1"/>
          <p:nvPr/>
        </p:nvSpPr>
        <p:spPr>
          <a:xfrm>
            <a:off x="2049576" y="909320"/>
            <a:ext cx="8094980" cy="2870658"/>
          </a:xfrm>
          <a:prstGeom prst="rect">
            <a:avLst/>
          </a:prstGeom>
        </p:spPr>
        <p:txBody>
          <a:bodyPr vert="horz" wrap="square" lIns="0" tIns="13335" rIns="0" bIns="0" rtlCol="0">
            <a:spAutoFit/>
          </a:bodyPr>
          <a:lstStyle/>
          <a:p>
            <a:pPr marL="314325" marR="5080" indent="-301625" algn="just">
              <a:spcBef>
                <a:spcPts val="105"/>
              </a:spcBef>
              <a:tabLst>
                <a:tab pos="314960" algn="l"/>
              </a:tabLst>
            </a:pPr>
            <a:r>
              <a:rPr lang="en-IN" sz="2300" spc="-5" dirty="0" err="1">
                <a:latin typeface="Times New Roman" pitchFamily="18" charset="0"/>
                <a:cs typeface="Times New Roman" pitchFamily="18" charset="0"/>
              </a:rPr>
              <a:t>Tarun</a:t>
            </a:r>
            <a:r>
              <a:rPr lang="en-IN" sz="2300" spc="-5" dirty="0">
                <a:latin typeface="Times New Roman" pitchFamily="18" charset="0"/>
                <a:cs typeface="Times New Roman" pitchFamily="18" charset="0"/>
              </a:rPr>
              <a:t>, a</a:t>
            </a:r>
            <a:r>
              <a:rPr sz="2300" spc="-5">
                <a:latin typeface="Times New Roman" pitchFamily="18" charset="0"/>
                <a:cs typeface="Times New Roman" pitchFamily="18" charset="0"/>
              </a:rPr>
              <a:t>n </a:t>
            </a:r>
            <a:r>
              <a:rPr sz="2300">
                <a:latin typeface="Times New Roman" pitchFamily="18" charset="0"/>
                <a:cs typeface="Times New Roman" pitchFamily="18" charset="0"/>
              </a:rPr>
              <a:t>Individual </a:t>
            </a:r>
            <a:r>
              <a:rPr sz="2300" spc="-5">
                <a:latin typeface="Times New Roman" pitchFamily="18" charset="0"/>
                <a:cs typeface="Times New Roman" pitchFamily="18" charset="0"/>
              </a:rPr>
              <a:t>is </a:t>
            </a:r>
            <a:r>
              <a:rPr lang="en-IN" sz="2300" spc="-5" dirty="0">
                <a:latin typeface="Times New Roman" pitchFamily="18" charset="0"/>
                <a:cs typeface="Times New Roman" pitchFamily="18" charset="0"/>
              </a:rPr>
              <a:t>engaged </a:t>
            </a:r>
            <a:r>
              <a:rPr lang="en-IN" sz="2300" dirty="0">
                <a:latin typeface="Times New Roman" pitchFamily="18" charset="0"/>
                <a:cs typeface="Times New Roman" pitchFamily="18" charset="0"/>
              </a:rPr>
              <a:t>in </a:t>
            </a:r>
            <a:r>
              <a:rPr sz="2300" spc="-5">
                <a:latin typeface="Times New Roman" pitchFamily="18" charset="0"/>
                <a:cs typeface="Times New Roman" pitchFamily="18" charset="0"/>
              </a:rPr>
              <a:t>contracting </a:t>
            </a:r>
            <a:r>
              <a:rPr sz="2300" spc="-5" dirty="0">
                <a:latin typeface="Times New Roman" pitchFamily="18" charset="0"/>
                <a:cs typeface="Times New Roman" pitchFamily="18" charset="0"/>
              </a:rPr>
              <a:t>business. </a:t>
            </a:r>
            <a:r>
              <a:rPr sz="2300" dirty="0">
                <a:latin typeface="Times New Roman" pitchFamily="18" charset="0"/>
                <a:cs typeface="Times New Roman" pitchFamily="18" charset="0"/>
              </a:rPr>
              <a:t>He </a:t>
            </a:r>
            <a:r>
              <a:rPr sz="2300" spc="-5" dirty="0">
                <a:latin typeface="Times New Roman" pitchFamily="18" charset="0"/>
                <a:cs typeface="Times New Roman" pitchFamily="18" charset="0"/>
              </a:rPr>
              <a:t>has total  turnover </a:t>
            </a:r>
            <a:r>
              <a:rPr sz="2300">
                <a:latin typeface="Times New Roman" pitchFamily="18" charset="0"/>
                <a:cs typeface="Times New Roman" pitchFamily="18" charset="0"/>
              </a:rPr>
              <a:t>of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8</a:t>
            </a:r>
            <a:r>
              <a:rPr sz="2300" spc="-5">
                <a:latin typeface="Times New Roman" pitchFamily="18" charset="0"/>
                <a:cs typeface="Times New Roman" pitchFamily="18" charset="0"/>
              </a:rPr>
              <a:t>0 </a:t>
            </a:r>
            <a:r>
              <a:rPr sz="2300" dirty="0">
                <a:latin typeface="Times New Roman" pitchFamily="18" charset="0"/>
                <a:cs typeface="Times New Roman" pitchFamily="18" charset="0"/>
              </a:rPr>
              <a:t>Lakhs </a:t>
            </a:r>
            <a:r>
              <a:rPr sz="2300" spc="-5" dirty="0">
                <a:latin typeface="Times New Roman" pitchFamily="18" charset="0"/>
                <a:cs typeface="Times New Roman" pitchFamily="18" charset="0"/>
              </a:rPr>
              <a:t>and </a:t>
            </a:r>
            <a:r>
              <a:rPr sz="2300" dirty="0">
                <a:latin typeface="Times New Roman" pitchFamily="18" charset="0"/>
                <a:cs typeface="Times New Roman" pitchFamily="18" charset="0"/>
              </a:rPr>
              <a:t>he </a:t>
            </a:r>
            <a:r>
              <a:rPr sz="2300" spc="-5" dirty="0">
                <a:latin typeface="Times New Roman" pitchFamily="18" charset="0"/>
                <a:cs typeface="Times New Roman" pitchFamily="18" charset="0"/>
              </a:rPr>
              <a:t>has earned profit </a:t>
            </a:r>
            <a:r>
              <a:rPr sz="2300" dirty="0">
                <a:latin typeface="Times New Roman" pitchFamily="18" charset="0"/>
                <a:cs typeface="Times New Roman" pitchFamily="18" charset="0"/>
              </a:rPr>
              <a:t>of </a:t>
            </a:r>
            <a:r>
              <a:rPr sz="2300" spc="-5" dirty="0">
                <a:latin typeface="Times New Roman" pitchFamily="18" charset="0"/>
                <a:cs typeface="Times New Roman" pitchFamily="18" charset="0"/>
              </a:rPr>
              <a:t>Rs.12 Lakhs </a:t>
            </a:r>
            <a:r>
              <a:rPr sz="2300" dirty="0">
                <a:latin typeface="Times New Roman" pitchFamily="18" charset="0"/>
                <a:cs typeface="Times New Roman" pitchFamily="18" charset="0"/>
              </a:rPr>
              <a:t>as  per his </a:t>
            </a:r>
            <a:r>
              <a:rPr sz="2300" spc="-5" dirty="0">
                <a:latin typeface="Times New Roman" pitchFamily="18" charset="0"/>
                <a:cs typeface="Times New Roman" pitchFamily="18" charset="0"/>
              </a:rPr>
              <a:t>Profit </a:t>
            </a:r>
            <a:r>
              <a:rPr sz="2300" dirty="0">
                <a:latin typeface="Times New Roman" pitchFamily="18" charset="0"/>
                <a:cs typeface="Times New Roman" pitchFamily="18" charset="0"/>
              </a:rPr>
              <a:t>&amp; Loss </a:t>
            </a:r>
            <a:r>
              <a:rPr sz="2300" spc="-5" dirty="0">
                <a:latin typeface="Times New Roman" pitchFamily="18" charset="0"/>
                <a:cs typeface="Times New Roman" pitchFamily="18" charset="0"/>
              </a:rPr>
              <a:t>A/c. Whether </a:t>
            </a:r>
            <a:r>
              <a:rPr sz="2300" dirty="0">
                <a:latin typeface="Times New Roman" pitchFamily="18" charset="0"/>
                <a:cs typeface="Times New Roman" pitchFamily="18" charset="0"/>
              </a:rPr>
              <a:t>he can </a:t>
            </a:r>
            <a:r>
              <a:rPr sz="2300" spc="-5" dirty="0">
                <a:latin typeface="Times New Roman" pitchFamily="18" charset="0"/>
                <a:cs typeface="Times New Roman" pitchFamily="18" charset="0"/>
              </a:rPr>
              <a:t>declare income </a:t>
            </a:r>
            <a:r>
              <a:rPr sz="2300" spc="-10" dirty="0">
                <a:latin typeface="Times New Roman" pitchFamily="18" charset="0"/>
                <a:cs typeface="Times New Roman" pitchFamily="18" charset="0"/>
              </a:rPr>
              <a:t>of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 </a:t>
            </a:r>
            <a:r>
              <a:rPr sz="2300" spc="-5">
                <a:latin typeface="Times New Roman" pitchFamily="18" charset="0"/>
                <a:cs typeface="Times New Roman" pitchFamily="18" charset="0"/>
              </a:rPr>
              <a:t>6</a:t>
            </a:r>
            <a:r>
              <a:rPr lang="en-IN" sz="2300" spc="-5" dirty="0">
                <a:latin typeface="Times New Roman" pitchFamily="18" charset="0"/>
                <a:cs typeface="Times New Roman" pitchFamily="18" charset="0"/>
              </a:rPr>
              <a:t>.4 </a:t>
            </a:r>
            <a:r>
              <a:rPr sz="2300">
                <a:latin typeface="Times New Roman" pitchFamily="18" charset="0"/>
                <a:cs typeface="Times New Roman" pitchFamily="18" charset="0"/>
              </a:rPr>
              <a:t>Lakhs </a:t>
            </a:r>
            <a:r>
              <a:rPr sz="2300" dirty="0">
                <a:latin typeface="Times New Roman" pitchFamily="18" charset="0"/>
                <a:cs typeface="Times New Roman" pitchFamily="18" charset="0"/>
              </a:rPr>
              <a:t>(8% </a:t>
            </a:r>
            <a:r>
              <a:rPr sz="2300">
                <a:latin typeface="Times New Roman" pitchFamily="18" charset="0"/>
                <a:cs typeface="Times New Roman" pitchFamily="18" charset="0"/>
              </a:rPr>
              <a:t>of Rs.</a:t>
            </a:r>
            <a:r>
              <a:rPr lang="en-IN" sz="2300" dirty="0">
                <a:latin typeface="Times New Roman" pitchFamily="18" charset="0"/>
                <a:cs typeface="Times New Roman" pitchFamily="18" charset="0"/>
              </a:rPr>
              <a:t>8</a:t>
            </a:r>
            <a:r>
              <a:rPr sz="2300">
                <a:latin typeface="Times New Roman" pitchFamily="18" charset="0"/>
                <a:cs typeface="Times New Roman" pitchFamily="18" charset="0"/>
              </a:rPr>
              <a:t>0 </a:t>
            </a:r>
            <a:r>
              <a:rPr sz="2300" dirty="0">
                <a:latin typeface="Times New Roman" pitchFamily="18" charset="0"/>
                <a:cs typeface="Times New Roman" pitchFamily="18" charset="0"/>
              </a:rPr>
              <a:t>lakhs) as presumptive Income u/s </a:t>
            </a:r>
            <a:r>
              <a:rPr sz="2300">
                <a:latin typeface="Times New Roman" pitchFamily="18" charset="0"/>
                <a:cs typeface="Times New Roman" pitchFamily="18" charset="0"/>
              </a:rPr>
              <a:t>44AD</a:t>
            </a:r>
            <a:r>
              <a:rPr sz="2300" spc="-225">
                <a:latin typeface="Times New Roman" pitchFamily="18" charset="0"/>
                <a:cs typeface="Times New Roman" pitchFamily="18" charset="0"/>
              </a:rPr>
              <a:t> </a:t>
            </a:r>
            <a:r>
              <a:rPr sz="2300">
                <a:latin typeface="Times New Roman" pitchFamily="18" charset="0"/>
                <a:cs typeface="Times New Roman" pitchFamily="18" charset="0"/>
              </a:rPr>
              <a:t>?</a:t>
            </a:r>
            <a:endParaRPr lang="en-IN" sz="2300" dirty="0">
              <a:latin typeface="Times New Roman" pitchFamily="18" charset="0"/>
              <a:cs typeface="Times New Roman" pitchFamily="18" charset="0"/>
            </a:endParaRPr>
          </a:p>
          <a:p>
            <a:pPr marL="314325" marR="5080" indent="-301625" algn="just">
              <a:spcBef>
                <a:spcPts val="105"/>
              </a:spcBef>
              <a:tabLst>
                <a:tab pos="314960" algn="l"/>
              </a:tabLst>
            </a:pPr>
            <a:endParaRPr lang="en-IN" sz="2300" dirty="0">
              <a:latin typeface="Times New Roman" pitchFamily="18" charset="0"/>
              <a:cs typeface="Times New Roman" pitchFamily="18" charset="0"/>
            </a:endParaRPr>
          </a:p>
          <a:p>
            <a:pPr marL="314325" marR="5080" indent="-301625" algn="just">
              <a:spcBef>
                <a:spcPts val="105"/>
              </a:spcBef>
              <a:tabLst>
                <a:tab pos="314960" algn="l"/>
              </a:tabLst>
            </a:pPr>
            <a:r>
              <a:rPr lang="en-IN" sz="2300" spc="-5" dirty="0">
                <a:latin typeface="Times New Roman" pitchFamily="18" charset="0"/>
                <a:cs typeface="Times New Roman" pitchFamily="18" charset="0"/>
              </a:rPr>
              <a:t>He has </a:t>
            </a:r>
            <a:r>
              <a:rPr lang="en-IN" sz="2300" dirty="0">
                <a:latin typeface="Times New Roman" pitchFamily="18" charset="0"/>
                <a:cs typeface="Times New Roman" pitchFamily="18" charset="0"/>
              </a:rPr>
              <a:t>to </a:t>
            </a:r>
            <a:r>
              <a:rPr lang="en-IN" sz="2300" spc="-10" dirty="0">
                <a:latin typeface="Times New Roman" pitchFamily="18" charset="0"/>
                <a:cs typeface="Times New Roman" pitchFamily="18" charset="0"/>
              </a:rPr>
              <a:t>offer </a:t>
            </a:r>
            <a:r>
              <a:rPr lang="en-IN" sz="2300" spc="-5" dirty="0">
                <a:latin typeface="Times New Roman" pitchFamily="18" charset="0"/>
                <a:cs typeface="Times New Roman" pitchFamily="18" charset="0"/>
              </a:rPr>
              <a:t>income at 8% of his turnover or higher </a:t>
            </a:r>
            <a:r>
              <a:rPr lang="en-IN" sz="2300" dirty="0">
                <a:latin typeface="Times New Roman" pitchFamily="18" charset="0"/>
                <a:cs typeface="Times New Roman" pitchFamily="18" charset="0"/>
              </a:rPr>
              <a:t>income </a:t>
            </a:r>
            <a:r>
              <a:rPr lang="en-IN" sz="2300" spc="-5" dirty="0">
                <a:latin typeface="Times New Roman" pitchFamily="18" charset="0"/>
                <a:cs typeface="Times New Roman" pitchFamily="18" charset="0"/>
              </a:rPr>
              <a:t>he earned as his presumptive income u/s</a:t>
            </a:r>
            <a:r>
              <a:rPr lang="en-IN" sz="2300" spc="30" dirty="0">
                <a:latin typeface="Times New Roman" pitchFamily="18" charset="0"/>
                <a:cs typeface="Times New Roman" pitchFamily="18" charset="0"/>
              </a:rPr>
              <a:t> </a:t>
            </a:r>
            <a:r>
              <a:rPr lang="en-IN" sz="2300" spc="-10" dirty="0">
                <a:latin typeface="Times New Roman" pitchFamily="18" charset="0"/>
                <a:cs typeface="Times New Roman" pitchFamily="18" charset="0"/>
              </a:rPr>
              <a:t>44AD.</a:t>
            </a:r>
            <a:endParaRPr lang="en-IN" sz="2300" dirty="0">
              <a:latin typeface="Times New Roman" pitchFamily="18" charset="0"/>
              <a:cs typeface="Times New Roman" pitchFamily="18" charset="0"/>
            </a:endParaRPr>
          </a:p>
        </p:txBody>
      </p:sp>
    </p:spTree>
    <p:extLst>
      <p:ext uri="{BB962C8B-B14F-4D97-AF65-F5344CB8AC3E}">
        <p14:creationId xmlns:p14="http://schemas.microsoft.com/office/powerpoint/2010/main" val="32905985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49576" y="185674"/>
            <a:ext cx="1531824" cy="335989"/>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ISSUE-10</a:t>
            </a:r>
            <a:endParaRPr sz="210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 </a:t>
            </a:r>
            <a:endParaRPr lang="en-US" dirty="0"/>
          </a:p>
        </p:txBody>
      </p:sp>
      <p:sp>
        <p:nvSpPr>
          <p:cNvPr id="3" name="object 3"/>
          <p:cNvSpPr txBox="1"/>
          <p:nvPr/>
        </p:nvSpPr>
        <p:spPr>
          <a:xfrm>
            <a:off x="2049577" y="909320"/>
            <a:ext cx="8093709" cy="2870658"/>
          </a:xfrm>
          <a:prstGeom prst="rect">
            <a:avLst/>
          </a:prstGeom>
        </p:spPr>
        <p:txBody>
          <a:bodyPr vert="horz" wrap="square" lIns="0" tIns="13335" rIns="0" bIns="0" rtlCol="0">
            <a:spAutoFit/>
          </a:bodyPr>
          <a:lstStyle/>
          <a:p>
            <a:pPr marL="314325" marR="5080" indent="-301625" algn="just">
              <a:spcBef>
                <a:spcPts val="105"/>
              </a:spcBef>
              <a:tabLst>
                <a:tab pos="314960" algn="l"/>
              </a:tabLst>
            </a:pPr>
            <a:r>
              <a:rPr lang="en-IN" sz="2300" spc="-5" dirty="0" err="1">
                <a:latin typeface="Times New Roman" pitchFamily="18" charset="0"/>
                <a:cs typeface="Times New Roman" pitchFamily="18" charset="0"/>
              </a:rPr>
              <a:t>Vishwas</a:t>
            </a:r>
            <a:r>
              <a:rPr lang="en-IN" sz="2300" spc="-5" dirty="0">
                <a:latin typeface="Times New Roman" pitchFamily="18" charset="0"/>
                <a:cs typeface="Times New Roman" pitchFamily="18" charset="0"/>
              </a:rPr>
              <a:t>, </a:t>
            </a:r>
            <a:r>
              <a:rPr lang="en-IN" sz="2300" dirty="0">
                <a:latin typeface="Times New Roman" pitchFamily="18" charset="0"/>
                <a:cs typeface="Times New Roman" pitchFamily="18" charset="0"/>
              </a:rPr>
              <a:t>has </a:t>
            </a:r>
            <a:r>
              <a:rPr sz="2300" spc="-5">
                <a:latin typeface="Times New Roman" pitchFamily="18" charset="0"/>
                <a:cs typeface="Times New Roman" pitchFamily="18" charset="0"/>
              </a:rPr>
              <a:t>op</a:t>
            </a:r>
            <a:r>
              <a:rPr lang="en-IN" sz="2300" spc="-5" dirty="0">
                <a:latin typeface="Times New Roman" pitchFamily="18" charset="0"/>
                <a:cs typeface="Times New Roman" pitchFamily="18" charset="0"/>
              </a:rPr>
              <a:t>ted</a:t>
            </a:r>
            <a:r>
              <a:rPr sz="2300" spc="-5">
                <a:latin typeface="Times New Roman" pitchFamily="18" charset="0"/>
                <a:cs typeface="Times New Roman" pitchFamily="18" charset="0"/>
              </a:rPr>
              <a:t> </a:t>
            </a:r>
            <a:r>
              <a:rPr lang="en-IN" sz="2300" spc="-5" dirty="0">
                <a:latin typeface="Times New Roman" pitchFamily="18" charset="0"/>
                <a:cs typeface="Times New Roman" pitchFamily="18" charset="0"/>
              </a:rPr>
              <a:t>to declare his income under </a:t>
            </a:r>
            <a:r>
              <a:rPr sz="2300">
                <a:latin typeface="Times New Roman" pitchFamily="18" charset="0"/>
                <a:cs typeface="Times New Roman" pitchFamily="18" charset="0"/>
              </a:rPr>
              <a:t>the </a:t>
            </a:r>
            <a:r>
              <a:rPr sz="2300" spc="-5" dirty="0">
                <a:latin typeface="Times New Roman" pitchFamily="18" charset="0"/>
                <a:cs typeface="Times New Roman" pitchFamily="18" charset="0"/>
              </a:rPr>
              <a:t>presumptive </a:t>
            </a:r>
            <a:r>
              <a:rPr sz="2300" dirty="0">
                <a:latin typeface="Times New Roman" pitchFamily="18" charset="0"/>
                <a:cs typeface="Times New Roman" pitchFamily="18" charset="0"/>
              </a:rPr>
              <a:t>taxation scheme </a:t>
            </a:r>
            <a:r>
              <a:rPr sz="2300">
                <a:latin typeface="Times New Roman" pitchFamily="18" charset="0"/>
                <a:cs typeface="Times New Roman" pitchFamily="18" charset="0"/>
              </a:rPr>
              <a:t>who </a:t>
            </a:r>
            <a:r>
              <a:rPr sz="2300" spc="-5">
                <a:latin typeface="Times New Roman" pitchFamily="18" charset="0"/>
                <a:cs typeface="Times New Roman" pitchFamily="18" charset="0"/>
              </a:rPr>
              <a:t>is</a:t>
            </a:r>
            <a:r>
              <a:rPr lang="en-IN" sz="2300" spc="-5" dirty="0">
                <a:latin typeface="Times New Roman" pitchFamily="18" charset="0"/>
                <a:cs typeface="Times New Roman" pitchFamily="18" charset="0"/>
              </a:rPr>
              <a:t> </a:t>
            </a:r>
            <a:r>
              <a:rPr sz="2300">
                <a:latin typeface="Times New Roman" pitchFamily="18" charset="0"/>
                <a:cs typeface="Times New Roman" pitchFamily="18" charset="0"/>
              </a:rPr>
              <a:t>liable </a:t>
            </a:r>
            <a:r>
              <a:rPr sz="2300" spc="-5" dirty="0">
                <a:latin typeface="Times New Roman" pitchFamily="18" charset="0"/>
                <a:cs typeface="Times New Roman" pitchFamily="18" charset="0"/>
              </a:rPr>
              <a:t>to </a:t>
            </a:r>
            <a:r>
              <a:rPr sz="2300" dirty="0">
                <a:latin typeface="Times New Roman" pitchFamily="18" charset="0"/>
                <a:cs typeface="Times New Roman" pitchFamily="18" charset="0"/>
              </a:rPr>
              <a:t>pay </a:t>
            </a:r>
            <a:r>
              <a:rPr sz="2300" spc="-5" dirty="0">
                <a:latin typeface="Times New Roman" pitchFamily="18" charset="0"/>
                <a:cs typeface="Times New Roman" pitchFamily="18" charset="0"/>
              </a:rPr>
              <a:t>advance </a:t>
            </a:r>
            <a:r>
              <a:rPr sz="2300" dirty="0">
                <a:latin typeface="Times New Roman" pitchFamily="18" charset="0"/>
                <a:cs typeface="Times New Roman" pitchFamily="18" charset="0"/>
              </a:rPr>
              <a:t>tax </a:t>
            </a:r>
            <a:r>
              <a:rPr sz="2300" spc="-10" dirty="0">
                <a:latin typeface="Times New Roman" pitchFamily="18" charset="0"/>
                <a:cs typeface="Times New Roman" pitchFamily="18" charset="0"/>
              </a:rPr>
              <a:t>in </a:t>
            </a:r>
            <a:r>
              <a:rPr sz="2300" spc="-5" dirty="0">
                <a:latin typeface="Times New Roman" pitchFamily="18" charset="0"/>
                <a:cs typeface="Times New Roman" pitchFamily="18" charset="0"/>
              </a:rPr>
              <a:t>each </a:t>
            </a:r>
            <a:r>
              <a:rPr sz="2300" dirty="0">
                <a:latin typeface="Times New Roman" pitchFamily="18" charset="0"/>
                <a:cs typeface="Times New Roman" pitchFamily="18" charset="0"/>
              </a:rPr>
              <a:t>installment and </a:t>
            </a:r>
            <a:r>
              <a:rPr sz="2300" spc="-5" dirty="0">
                <a:latin typeface="Times New Roman" pitchFamily="18" charset="0"/>
                <a:cs typeface="Times New Roman" pitchFamily="18" charset="0"/>
              </a:rPr>
              <a:t>whether he </a:t>
            </a:r>
            <a:r>
              <a:rPr sz="2300" dirty="0">
                <a:latin typeface="Times New Roman" pitchFamily="18" charset="0"/>
                <a:cs typeface="Times New Roman" pitchFamily="18" charset="0"/>
              </a:rPr>
              <a:t>will be  liable </a:t>
            </a:r>
            <a:r>
              <a:rPr sz="2300" spc="-5" dirty="0">
                <a:latin typeface="Times New Roman" pitchFamily="18" charset="0"/>
                <a:cs typeface="Times New Roman" pitchFamily="18" charset="0"/>
              </a:rPr>
              <a:t>to </a:t>
            </a:r>
            <a:r>
              <a:rPr sz="2300" dirty="0">
                <a:latin typeface="Times New Roman" pitchFamily="18" charset="0"/>
                <a:cs typeface="Times New Roman" pitchFamily="18" charset="0"/>
              </a:rPr>
              <a:t>the interest u/s</a:t>
            </a:r>
            <a:r>
              <a:rPr sz="2300" spc="-85" dirty="0">
                <a:latin typeface="Times New Roman" pitchFamily="18" charset="0"/>
                <a:cs typeface="Times New Roman" pitchFamily="18" charset="0"/>
              </a:rPr>
              <a:t> </a:t>
            </a:r>
            <a:r>
              <a:rPr sz="2300">
                <a:latin typeface="Times New Roman" pitchFamily="18" charset="0"/>
                <a:cs typeface="Times New Roman" pitchFamily="18" charset="0"/>
              </a:rPr>
              <a:t>234C?</a:t>
            </a:r>
            <a:endParaRPr lang="en-IN" sz="2300" dirty="0">
              <a:latin typeface="Times New Roman" pitchFamily="18" charset="0"/>
              <a:cs typeface="Times New Roman" pitchFamily="18" charset="0"/>
            </a:endParaRPr>
          </a:p>
          <a:p>
            <a:pPr marL="314325" marR="5080" indent="-301625" algn="just">
              <a:spcBef>
                <a:spcPts val="105"/>
              </a:spcBef>
              <a:tabLst>
                <a:tab pos="314960" algn="l"/>
              </a:tabLst>
            </a:pPr>
            <a:endParaRPr lang="en-IN" sz="2300" dirty="0">
              <a:latin typeface="Times New Roman" pitchFamily="18" charset="0"/>
              <a:cs typeface="Times New Roman" pitchFamily="18" charset="0"/>
            </a:endParaRPr>
          </a:p>
          <a:p>
            <a:pPr marL="314325" marR="5080" indent="-301625" algn="just">
              <a:spcBef>
                <a:spcPts val="105"/>
              </a:spcBef>
              <a:tabLst>
                <a:tab pos="314960" algn="l"/>
              </a:tabLst>
            </a:pPr>
            <a:r>
              <a:rPr lang="en-IN" sz="2300" dirty="0">
                <a:latin typeface="Times New Roman" pitchFamily="18" charset="0"/>
                <a:cs typeface="Times New Roman" pitchFamily="18" charset="0"/>
              </a:rPr>
              <a:t>The </a:t>
            </a:r>
            <a:r>
              <a:rPr lang="en-IN" sz="2300" spc="-5" dirty="0">
                <a:latin typeface="Times New Roman" pitchFamily="18" charset="0"/>
                <a:cs typeface="Times New Roman" pitchFamily="18" charset="0"/>
              </a:rPr>
              <a:t>Person </a:t>
            </a:r>
            <a:r>
              <a:rPr lang="en-IN" sz="2300" spc="-10" dirty="0">
                <a:latin typeface="Times New Roman" pitchFamily="18" charset="0"/>
                <a:cs typeface="Times New Roman" pitchFamily="18" charset="0"/>
              </a:rPr>
              <a:t>who </a:t>
            </a:r>
            <a:r>
              <a:rPr lang="en-IN" sz="2300" spc="-5" dirty="0">
                <a:latin typeface="Times New Roman" pitchFamily="18" charset="0"/>
                <a:cs typeface="Times New Roman" pitchFamily="18" charset="0"/>
              </a:rPr>
              <a:t>opts </a:t>
            </a:r>
            <a:r>
              <a:rPr lang="en-IN" sz="2300" dirty="0">
                <a:latin typeface="Times New Roman" pitchFamily="18" charset="0"/>
                <a:cs typeface="Times New Roman" pitchFamily="18" charset="0"/>
              </a:rPr>
              <a:t>for </a:t>
            </a:r>
            <a:r>
              <a:rPr lang="en-IN" sz="2300" spc="-5" dirty="0">
                <a:latin typeface="Times New Roman" pitchFamily="18" charset="0"/>
                <a:cs typeface="Times New Roman" pitchFamily="18" charset="0"/>
              </a:rPr>
              <a:t>Presumptive </a:t>
            </a:r>
            <a:r>
              <a:rPr lang="en-IN" sz="2300" dirty="0">
                <a:latin typeface="Times New Roman" pitchFamily="18" charset="0"/>
                <a:cs typeface="Times New Roman" pitchFamily="18" charset="0"/>
              </a:rPr>
              <a:t>taxation </a:t>
            </a:r>
            <a:r>
              <a:rPr lang="en-IN" sz="2300" spc="-10" dirty="0">
                <a:latin typeface="Times New Roman" pitchFamily="18" charset="0"/>
                <a:cs typeface="Times New Roman" pitchFamily="18" charset="0"/>
              </a:rPr>
              <a:t>will </a:t>
            </a:r>
            <a:r>
              <a:rPr lang="en-IN" sz="2300" spc="-5" dirty="0">
                <a:latin typeface="Times New Roman" pitchFamily="18" charset="0"/>
                <a:cs typeface="Times New Roman" pitchFamily="18" charset="0"/>
              </a:rPr>
              <a:t>be liable </a:t>
            </a:r>
            <a:r>
              <a:rPr lang="en-IN" sz="2300" dirty="0">
                <a:latin typeface="Times New Roman" pitchFamily="18" charset="0"/>
                <a:cs typeface="Times New Roman" pitchFamily="18" charset="0"/>
              </a:rPr>
              <a:t>to </a:t>
            </a:r>
            <a:r>
              <a:rPr lang="en-IN" sz="2300" spc="-5" dirty="0">
                <a:latin typeface="Times New Roman" pitchFamily="18" charset="0"/>
                <a:cs typeface="Times New Roman" pitchFamily="18" charset="0"/>
              </a:rPr>
              <a:t>pay </a:t>
            </a:r>
            <a:r>
              <a:rPr lang="en-IN" sz="2300" dirty="0">
                <a:latin typeface="Times New Roman" pitchFamily="18" charset="0"/>
                <a:cs typeface="Times New Roman" pitchFamily="18" charset="0"/>
              </a:rPr>
              <a:t>only  </a:t>
            </a:r>
            <a:r>
              <a:rPr lang="en-IN" sz="2300" spc="-5" dirty="0">
                <a:latin typeface="Times New Roman" pitchFamily="18" charset="0"/>
                <a:cs typeface="Times New Roman" pitchFamily="18" charset="0"/>
              </a:rPr>
              <a:t>March month advance </a:t>
            </a:r>
            <a:r>
              <a:rPr lang="en-IN" sz="2300" dirty="0">
                <a:latin typeface="Times New Roman" pitchFamily="18" charset="0"/>
                <a:cs typeface="Times New Roman" pitchFamily="18" charset="0"/>
              </a:rPr>
              <a:t>tax </a:t>
            </a:r>
            <a:r>
              <a:rPr lang="en-IN" sz="2300" spc="-5" dirty="0" err="1">
                <a:latin typeface="Times New Roman" pitchFamily="18" charset="0"/>
                <a:cs typeface="Times New Roman" pitchFamily="18" charset="0"/>
              </a:rPr>
              <a:t>installment</a:t>
            </a:r>
            <a:r>
              <a:rPr lang="en-IN" sz="2300" spc="-5" dirty="0">
                <a:latin typeface="Times New Roman" pitchFamily="18" charset="0"/>
                <a:cs typeface="Times New Roman" pitchFamily="18" charset="0"/>
              </a:rPr>
              <a:t> of </a:t>
            </a:r>
            <a:r>
              <a:rPr lang="en-IN" sz="2300" dirty="0">
                <a:latin typeface="Times New Roman" pitchFamily="18" charset="0"/>
                <a:cs typeface="Times New Roman" pitchFamily="18" charset="0"/>
              </a:rPr>
              <a:t>100% </a:t>
            </a:r>
            <a:r>
              <a:rPr lang="en-IN" sz="2300" spc="-5" dirty="0">
                <a:latin typeface="Times New Roman" pitchFamily="18" charset="0"/>
                <a:cs typeface="Times New Roman" pitchFamily="18" charset="0"/>
              </a:rPr>
              <a:t>on or before 15th </a:t>
            </a:r>
            <a:r>
              <a:rPr lang="en-IN" sz="2300" dirty="0">
                <a:latin typeface="Times New Roman" pitchFamily="18" charset="0"/>
                <a:cs typeface="Times New Roman" pitchFamily="18" charset="0"/>
              </a:rPr>
              <a:t>March,  </a:t>
            </a:r>
            <a:r>
              <a:rPr lang="en-IN" sz="2300" spc="-10" dirty="0">
                <a:latin typeface="Times New Roman" pitchFamily="18" charset="0"/>
                <a:cs typeface="Times New Roman" pitchFamily="18" charset="0"/>
              </a:rPr>
              <a:t>otherwise </a:t>
            </a:r>
            <a:r>
              <a:rPr lang="en-IN" sz="2300" spc="-5" dirty="0">
                <a:latin typeface="Times New Roman" pitchFamily="18" charset="0"/>
                <a:cs typeface="Times New Roman" pitchFamily="18" charset="0"/>
              </a:rPr>
              <a:t>he </a:t>
            </a:r>
            <a:r>
              <a:rPr lang="en-IN" sz="2300" spc="-15" dirty="0">
                <a:latin typeface="Times New Roman" pitchFamily="18" charset="0"/>
                <a:cs typeface="Times New Roman" pitchFamily="18" charset="0"/>
              </a:rPr>
              <a:t>will </a:t>
            </a:r>
            <a:r>
              <a:rPr lang="en-IN" sz="2300" spc="-5" dirty="0">
                <a:latin typeface="Times New Roman" pitchFamily="18" charset="0"/>
                <a:cs typeface="Times New Roman" pitchFamily="18" charset="0"/>
              </a:rPr>
              <a:t>liable </a:t>
            </a:r>
            <a:r>
              <a:rPr lang="en-IN" sz="2300" dirty="0">
                <a:latin typeface="Times New Roman" pitchFamily="18" charset="0"/>
                <a:cs typeface="Times New Roman" pitchFamily="18" charset="0"/>
              </a:rPr>
              <a:t>to </a:t>
            </a:r>
            <a:r>
              <a:rPr lang="en-IN" sz="2300" spc="-10" dirty="0">
                <a:latin typeface="Times New Roman" pitchFamily="18" charset="0"/>
                <a:cs typeface="Times New Roman" pitchFamily="18" charset="0"/>
              </a:rPr>
              <a:t>pay </a:t>
            </a:r>
            <a:r>
              <a:rPr lang="en-IN" sz="2300" spc="-5" dirty="0">
                <a:latin typeface="Times New Roman" pitchFamily="18" charset="0"/>
                <a:cs typeface="Times New Roman" pitchFamily="18" charset="0"/>
              </a:rPr>
              <a:t>interest u/s </a:t>
            </a:r>
            <a:r>
              <a:rPr lang="en-IN" sz="2300" spc="-10" dirty="0">
                <a:latin typeface="Times New Roman" pitchFamily="18" charset="0"/>
                <a:cs typeface="Times New Roman" pitchFamily="18" charset="0"/>
              </a:rPr>
              <a:t>234C </a:t>
            </a:r>
            <a:r>
              <a:rPr lang="en-IN" sz="2300" dirty="0">
                <a:latin typeface="Times New Roman" pitchFamily="18" charset="0"/>
                <a:cs typeface="Times New Roman" pitchFamily="18" charset="0"/>
              </a:rPr>
              <a:t>@</a:t>
            </a:r>
            <a:r>
              <a:rPr lang="en-IN" sz="2300" spc="175" dirty="0">
                <a:latin typeface="Times New Roman" pitchFamily="18" charset="0"/>
                <a:cs typeface="Times New Roman" pitchFamily="18" charset="0"/>
              </a:rPr>
              <a:t> </a:t>
            </a:r>
            <a:r>
              <a:rPr lang="en-IN" sz="2300" spc="-10" dirty="0">
                <a:latin typeface="Times New Roman" pitchFamily="18" charset="0"/>
                <a:cs typeface="Times New Roman" pitchFamily="18" charset="0"/>
              </a:rPr>
              <a:t>1%.</a:t>
            </a:r>
            <a:endParaRPr sz="2300">
              <a:latin typeface="Times New Roman" pitchFamily="18" charset="0"/>
              <a:cs typeface="Times New Roman" pitchFamily="18" charset="0"/>
            </a:endParaRPr>
          </a:p>
        </p:txBody>
      </p:sp>
    </p:spTree>
    <p:extLst>
      <p:ext uri="{BB962C8B-B14F-4D97-AF65-F5344CB8AC3E}">
        <p14:creationId xmlns:p14="http://schemas.microsoft.com/office/powerpoint/2010/main" val="30662741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52600" y="185674"/>
            <a:ext cx="1455624" cy="335989"/>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ISSUE-11</a:t>
            </a:r>
            <a:endParaRPr sz="2100" b="1">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 </a:t>
            </a:r>
            <a:endParaRPr lang="en-US" dirty="0"/>
          </a:p>
        </p:txBody>
      </p:sp>
      <p:sp>
        <p:nvSpPr>
          <p:cNvPr id="3" name="object 3"/>
          <p:cNvSpPr txBox="1"/>
          <p:nvPr/>
        </p:nvSpPr>
        <p:spPr>
          <a:xfrm>
            <a:off x="1752600" y="533401"/>
            <a:ext cx="8763000" cy="5425203"/>
          </a:xfrm>
          <a:prstGeom prst="rect">
            <a:avLst/>
          </a:prstGeom>
        </p:spPr>
        <p:txBody>
          <a:bodyPr vert="horz" wrap="square" lIns="0" tIns="13335" rIns="0" bIns="0" rtlCol="0">
            <a:spAutoFit/>
          </a:bodyPr>
          <a:lstStyle/>
          <a:p>
            <a:pPr marL="314325" indent="-301625" algn="just">
              <a:spcBef>
                <a:spcPts val="105"/>
              </a:spcBef>
              <a:tabLst>
                <a:tab pos="314325" algn="l"/>
                <a:tab pos="314960" algn="l"/>
              </a:tabLst>
            </a:pPr>
            <a:r>
              <a:rPr lang="en-IN" sz="2000" dirty="0" err="1">
                <a:latin typeface="Times New Roman" pitchFamily="18" charset="0"/>
                <a:cs typeface="Times New Roman" pitchFamily="18" charset="0"/>
              </a:rPr>
              <a:t>Vinay</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had a turnover of Rs.1</a:t>
            </a:r>
            <a:r>
              <a:rPr lang="en-IN" sz="2000" dirty="0">
                <a:latin typeface="Times New Roman" pitchFamily="18" charset="0"/>
                <a:cs typeface="Times New Roman" pitchFamily="18" charset="0"/>
              </a:rPr>
              <a:t>.2</a:t>
            </a:r>
            <a:r>
              <a:rPr sz="2000" dirty="0">
                <a:latin typeface="Times New Roman" pitchFamily="18" charset="0"/>
                <a:cs typeface="Times New Roman" pitchFamily="18" charset="0"/>
              </a:rPr>
              <a:t> crore in </a:t>
            </a:r>
            <a:r>
              <a:rPr sz="2000" spc="-75" dirty="0">
                <a:latin typeface="Times New Roman" pitchFamily="18" charset="0"/>
                <a:cs typeface="Times New Roman" pitchFamily="18" charset="0"/>
              </a:rPr>
              <a:t>AY </a:t>
            </a:r>
            <a:r>
              <a:rPr lang="en-IN" sz="2000" dirty="0">
                <a:latin typeface="Times New Roman" pitchFamily="18" charset="0"/>
                <a:cs typeface="Times New Roman" pitchFamily="18" charset="0"/>
              </a:rPr>
              <a:t>2022-23,</a:t>
            </a:r>
            <a:r>
              <a:rPr sz="2000" dirty="0">
                <a:latin typeface="Times New Roman" pitchFamily="18" charset="0"/>
                <a:cs typeface="Times New Roman" pitchFamily="18" charset="0"/>
              </a:rPr>
              <a:t> </a:t>
            </a:r>
            <a:r>
              <a:rPr lang="en-IN" sz="2000" dirty="0">
                <a:latin typeface="Times New Roman" pitchFamily="18" charset="0"/>
                <a:cs typeface="Times New Roman" pitchFamily="18" charset="0"/>
              </a:rPr>
              <a:t>w</a:t>
            </a:r>
            <a:r>
              <a:rPr sz="2000" dirty="0" err="1">
                <a:latin typeface="Times New Roman" pitchFamily="18" charset="0"/>
                <a:cs typeface="Times New Roman" pitchFamily="18" charset="0"/>
              </a:rPr>
              <a:t>hich</a:t>
            </a:r>
            <a:r>
              <a:rPr sz="2000" spc="-280" dirty="0">
                <a:latin typeface="Times New Roman" pitchFamily="18" charset="0"/>
                <a:cs typeface="Times New Roman" pitchFamily="18" charset="0"/>
              </a:rPr>
              <a:t> </a:t>
            </a:r>
            <a:r>
              <a:rPr sz="2000" dirty="0">
                <a:latin typeface="Times New Roman" pitchFamily="18" charset="0"/>
                <a:cs typeface="Times New Roman" pitchFamily="18" charset="0"/>
              </a:rPr>
              <a:t>were</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realized in following ways</a:t>
            </a:r>
            <a:r>
              <a:rPr sz="2000" spc="-50" dirty="0">
                <a:latin typeface="Times New Roman" pitchFamily="18" charset="0"/>
                <a:cs typeface="Times New Roman" pitchFamily="18" charset="0"/>
              </a:rPr>
              <a:t> </a:t>
            </a:r>
            <a:r>
              <a:rPr sz="2000" dirty="0">
                <a:latin typeface="Times New Roman" pitchFamily="18" charset="0"/>
                <a:cs typeface="Times New Roman" pitchFamily="18" charset="0"/>
              </a:rPr>
              <a:t>:</a:t>
            </a:r>
          </a:p>
          <a:p>
            <a:pPr marL="668020" lvl="1" indent="-250190" algn="just">
              <a:buFont typeface="Arial"/>
              <a:buChar char="–"/>
              <a:tabLst>
                <a:tab pos="668020" algn="l"/>
              </a:tabLst>
            </a:pPr>
            <a:r>
              <a:rPr sz="2000" b="1" spc="-5" dirty="0">
                <a:latin typeface="Times New Roman" pitchFamily="18" charset="0"/>
                <a:cs typeface="Times New Roman" pitchFamily="18" charset="0"/>
              </a:rPr>
              <a:t>Cash </a:t>
            </a:r>
            <a:r>
              <a:rPr sz="2000" b="1" dirty="0">
                <a:latin typeface="Times New Roman" pitchFamily="18" charset="0"/>
                <a:cs typeface="Times New Roman" pitchFamily="18" charset="0"/>
              </a:rPr>
              <a:t>component </a:t>
            </a:r>
            <a:r>
              <a:rPr lang="en-IN" sz="2000" dirty="0">
                <a:latin typeface="Times New Roman" pitchFamily="18" charset="0"/>
                <a:cs typeface="Times New Roman" pitchFamily="18" charset="0"/>
              </a:rPr>
              <a:t>–</a:t>
            </a:r>
            <a:r>
              <a:rPr sz="2000" dirty="0">
                <a:latin typeface="Times New Roman" pitchFamily="18" charset="0"/>
                <a:cs typeface="Times New Roman" pitchFamily="18" charset="0"/>
              </a:rPr>
              <a:t> </a:t>
            </a:r>
            <a:r>
              <a:rPr sz="2000" spc="-5" dirty="0" err="1">
                <a:latin typeface="Times New Roman" pitchFamily="18" charset="0"/>
                <a:cs typeface="Times New Roman" pitchFamily="18" charset="0"/>
              </a:rPr>
              <a:t>Rs</a:t>
            </a:r>
            <a:r>
              <a:rPr sz="2000" spc="-5" dirty="0">
                <a:latin typeface="Times New Roman" pitchFamily="18" charset="0"/>
                <a:cs typeface="Times New Roman" pitchFamily="18" charset="0"/>
              </a:rPr>
              <a:t>.</a:t>
            </a:r>
            <a:r>
              <a:rPr lang="en-IN" sz="2000" spc="-5" dirty="0">
                <a:latin typeface="Times New Roman" pitchFamily="18" charset="0"/>
                <a:cs typeface="Times New Roman" pitchFamily="18" charset="0"/>
              </a:rPr>
              <a:t>3</a:t>
            </a:r>
            <a:r>
              <a:rPr sz="2000" spc="-5" dirty="0">
                <a:latin typeface="Times New Roman" pitchFamily="18" charset="0"/>
                <a:cs typeface="Times New Roman" pitchFamily="18" charset="0"/>
              </a:rPr>
              <a:t>5</a:t>
            </a:r>
            <a:r>
              <a:rPr sz="2000" spc="-10" dirty="0">
                <a:latin typeface="Times New Roman" pitchFamily="18" charset="0"/>
                <a:cs typeface="Times New Roman" pitchFamily="18" charset="0"/>
              </a:rPr>
              <a:t> </a:t>
            </a:r>
            <a:r>
              <a:rPr sz="2000" spc="-5" dirty="0">
                <a:latin typeface="Times New Roman" pitchFamily="18" charset="0"/>
                <a:cs typeface="Times New Roman" pitchFamily="18" charset="0"/>
              </a:rPr>
              <a:t>Lakhs.</a:t>
            </a:r>
            <a:endParaRPr sz="2000" dirty="0">
              <a:latin typeface="Times New Roman" pitchFamily="18" charset="0"/>
              <a:cs typeface="Times New Roman" pitchFamily="18" charset="0"/>
            </a:endParaRPr>
          </a:p>
          <a:p>
            <a:pPr marL="668020" lvl="1" indent="-250190" algn="just">
              <a:spcBef>
                <a:spcPts val="434"/>
              </a:spcBef>
              <a:buFont typeface="Arial"/>
              <a:buChar char="–"/>
              <a:tabLst>
                <a:tab pos="668020" algn="l"/>
              </a:tabLst>
            </a:pPr>
            <a:r>
              <a:rPr sz="2000" b="1" spc="-20" dirty="0">
                <a:latin typeface="Times New Roman" pitchFamily="18" charset="0"/>
                <a:cs typeface="Times New Roman" pitchFamily="18" charset="0"/>
              </a:rPr>
              <a:t>A/c </a:t>
            </a:r>
            <a:r>
              <a:rPr sz="2000" b="1" spc="-5" dirty="0">
                <a:latin typeface="Times New Roman" pitchFamily="18" charset="0"/>
                <a:cs typeface="Times New Roman" pitchFamily="18" charset="0"/>
              </a:rPr>
              <a:t>payee Cheque or </a:t>
            </a:r>
            <a:r>
              <a:rPr sz="2000" b="1" dirty="0">
                <a:latin typeface="Times New Roman" pitchFamily="18" charset="0"/>
                <a:cs typeface="Times New Roman" pitchFamily="18" charset="0"/>
              </a:rPr>
              <a:t>ECS</a:t>
            </a:r>
            <a:r>
              <a:rPr sz="2000" b="1" spc="90" dirty="0">
                <a:latin typeface="Times New Roman" pitchFamily="18" charset="0"/>
                <a:cs typeface="Times New Roman" pitchFamily="18" charset="0"/>
              </a:rPr>
              <a:t> </a:t>
            </a:r>
            <a:r>
              <a:rPr sz="2000" dirty="0">
                <a:latin typeface="Times New Roman" pitchFamily="18" charset="0"/>
                <a:cs typeface="Times New Roman" pitchFamily="18" charset="0"/>
              </a:rPr>
              <a:t>:</a:t>
            </a:r>
          </a:p>
          <a:p>
            <a:pPr marL="927100" algn="just">
              <a:spcBef>
                <a:spcPts val="430"/>
              </a:spcBef>
            </a:pPr>
            <a:r>
              <a:rPr sz="2000" spc="-5" dirty="0">
                <a:latin typeface="Times New Roman" pitchFamily="18" charset="0"/>
                <a:cs typeface="Times New Roman" pitchFamily="18" charset="0"/>
              </a:rPr>
              <a:t>a) </a:t>
            </a:r>
            <a:r>
              <a:rPr sz="2000" spc="-5" dirty="0" err="1">
                <a:latin typeface="Times New Roman" pitchFamily="18" charset="0"/>
                <a:cs typeface="Times New Roman" pitchFamily="18" charset="0"/>
              </a:rPr>
              <a:t>Upto</a:t>
            </a:r>
            <a:r>
              <a:rPr sz="2000" spc="-5" dirty="0">
                <a:latin typeface="Times New Roman" pitchFamily="18" charset="0"/>
                <a:cs typeface="Times New Roman" pitchFamily="18" charset="0"/>
              </a:rPr>
              <a:t> 31.03.20</a:t>
            </a:r>
            <a:r>
              <a:rPr lang="en-US" sz="2000" spc="-5" dirty="0">
                <a:latin typeface="Times New Roman" pitchFamily="18" charset="0"/>
                <a:cs typeface="Times New Roman" pitchFamily="18" charset="0"/>
              </a:rPr>
              <a:t>22</a:t>
            </a:r>
            <a:r>
              <a:rPr lang="en-IN" sz="2000" spc="-5" dirty="0">
                <a:latin typeface="Times New Roman" pitchFamily="18" charset="0"/>
                <a:cs typeface="Times New Roman" pitchFamily="18" charset="0"/>
              </a:rPr>
              <a:t> </a:t>
            </a:r>
            <a:r>
              <a:rPr sz="2000" dirty="0">
                <a:latin typeface="Times New Roman" pitchFamily="18" charset="0"/>
                <a:cs typeface="Times New Roman" pitchFamily="18" charset="0"/>
              </a:rPr>
              <a:t>- </a:t>
            </a:r>
            <a:r>
              <a:rPr sz="2000" spc="-5" dirty="0">
                <a:latin typeface="Times New Roman" pitchFamily="18" charset="0"/>
                <a:cs typeface="Times New Roman" pitchFamily="18" charset="0"/>
              </a:rPr>
              <a:t>Rs.7</a:t>
            </a:r>
            <a:r>
              <a:rPr lang="en-IN" sz="2000" spc="-5" dirty="0">
                <a:latin typeface="Times New Roman" pitchFamily="18" charset="0"/>
                <a:cs typeface="Times New Roman" pitchFamily="18" charset="0"/>
              </a:rPr>
              <a:t>5</a:t>
            </a:r>
            <a:r>
              <a:rPr sz="2000" spc="10" dirty="0">
                <a:latin typeface="Times New Roman" pitchFamily="18" charset="0"/>
                <a:cs typeface="Times New Roman" pitchFamily="18" charset="0"/>
              </a:rPr>
              <a:t> </a:t>
            </a:r>
            <a:r>
              <a:rPr sz="2000" spc="-5" dirty="0">
                <a:latin typeface="Times New Roman" pitchFamily="18" charset="0"/>
                <a:cs typeface="Times New Roman" pitchFamily="18" charset="0"/>
              </a:rPr>
              <a:t>Lakhs.</a:t>
            </a:r>
            <a:endParaRPr sz="2000" dirty="0">
              <a:latin typeface="Times New Roman" pitchFamily="18" charset="0"/>
              <a:cs typeface="Times New Roman" pitchFamily="18" charset="0"/>
            </a:endParaRPr>
          </a:p>
          <a:p>
            <a:pPr marL="927100" algn="just">
              <a:spcBef>
                <a:spcPts val="434"/>
              </a:spcBef>
            </a:pPr>
            <a:r>
              <a:rPr sz="2000" spc="-5" dirty="0">
                <a:latin typeface="Times New Roman" pitchFamily="18" charset="0"/>
                <a:cs typeface="Times New Roman" pitchFamily="18" charset="0"/>
              </a:rPr>
              <a:t>b) </a:t>
            </a:r>
            <a:r>
              <a:rPr sz="2000" spc="-5" dirty="0" err="1">
                <a:latin typeface="Times New Roman" pitchFamily="18" charset="0"/>
                <a:cs typeface="Times New Roman" pitchFamily="18" charset="0"/>
              </a:rPr>
              <a:t>Upto</a:t>
            </a:r>
            <a:r>
              <a:rPr sz="2000" spc="-5" dirty="0">
                <a:latin typeface="Times New Roman" pitchFamily="18" charset="0"/>
                <a:cs typeface="Times New Roman" pitchFamily="18" charset="0"/>
              </a:rPr>
              <a:t> 31.07.20</a:t>
            </a:r>
            <a:r>
              <a:rPr lang="en-US" sz="2000" spc="-5" dirty="0">
                <a:latin typeface="Times New Roman" pitchFamily="18" charset="0"/>
                <a:cs typeface="Times New Roman" pitchFamily="18" charset="0"/>
              </a:rPr>
              <a:t>22</a:t>
            </a:r>
            <a:r>
              <a:rPr sz="2000" spc="-5" dirty="0">
                <a:latin typeface="Times New Roman" pitchFamily="18" charset="0"/>
                <a:cs typeface="Times New Roman" pitchFamily="18" charset="0"/>
              </a:rPr>
              <a:t> </a:t>
            </a:r>
            <a:r>
              <a:rPr lang="en-IN" sz="2000" dirty="0">
                <a:latin typeface="Times New Roman" pitchFamily="18" charset="0"/>
                <a:cs typeface="Times New Roman" pitchFamily="18" charset="0"/>
              </a:rPr>
              <a:t>–</a:t>
            </a:r>
            <a:r>
              <a:rPr sz="2000" dirty="0">
                <a:latin typeface="Times New Roman" pitchFamily="18" charset="0"/>
                <a:cs typeface="Times New Roman" pitchFamily="18" charset="0"/>
              </a:rPr>
              <a:t> </a:t>
            </a:r>
            <a:r>
              <a:rPr sz="2000" spc="-5" dirty="0" err="1">
                <a:latin typeface="Times New Roman" pitchFamily="18" charset="0"/>
                <a:cs typeface="Times New Roman" pitchFamily="18" charset="0"/>
              </a:rPr>
              <a:t>Rs</a:t>
            </a:r>
            <a:r>
              <a:rPr sz="2000" spc="-5" dirty="0">
                <a:latin typeface="Times New Roman" pitchFamily="18" charset="0"/>
                <a:cs typeface="Times New Roman" pitchFamily="18" charset="0"/>
              </a:rPr>
              <a:t>.</a:t>
            </a:r>
            <a:r>
              <a:rPr lang="en-IN" sz="2000" spc="-5" dirty="0">
                <a:latin typeface="Times New Roman" pitchFamily="18" charset="0"/>
                <a:cs typeface="Times New Roman" pitchFamily="18" charset="0"/>
              </a:rPr>
              <a:t>5</a:t>
            </a:r>
            <a:r>
              <a:rPr sz="2000" spc="-25" dirty="0">
                <a:latin typeface="Times New Roman" pitchFamily="18" charset="0"/>
                <a:cs typeface="Times New Roman" pitchFamily="18" charset="0"/>
              </a:rPr>
              <a:t> </a:t>
            </a:r>
            <a:r>
              <a:rPr sz="2000" spc="-5" dirty="0">
                <a:latin typeface="Times New Roman" pitchFamily="18" charset="0"/>
                <a:cs typeface="Times New Roman" pitchFamily="18" charset="0"/>
              </a:rPr>
              <a:t>Lakhs.</a:t>
            </a:r>
            <a:endParaRPr sz="2000" dirty="0">
              <a:latin typeface="Times New Roman" pitchFamily="18" charset="0"/>
              <a:cs typeface="Times New Roman" pitchFamily="18" charset="0"/>
            </a:endParaRPr>
          </a:p>
          <a:p>
            <a:pPr marL="927100" algn="just">
              <a:spcBef>
                <a:spcPts val="434"/>
              </a:spcBef>
            </a:pPr>
            <a:r>
              <a:rPr sz="2000" dirty="0">
                <a:latin typeface="Times New Roman" pitchFamily="18" charset="0"/>
                <a:cs typeface="Times New Roman" pitchFamily="18" charset="0"/>
              </a:rPr>
              <a:t>c) </a:t>
            </a:r>
            <a:r>
              <a:rPr sz="2000" spc="-5" dirty="0" err="1">
                <a:latin typeface="Times New Roman" pitchFamily="18" charset="0"/>
                <a:cs typeface="Times New Roman" pitchFamily="18" charset="0"/>
              </a:rPr>
              <a:t>Upto</a:t>
            </a:r>
            <a:r>
              <a:rPr sz="2000" spc="-5" dirty="0">
                <a:latin typeface="Times New Roman" pitchFamily="18" charset="0"/>
                <a:cs typeface="Times New Roman" pitchFamily="18" charset="0"/>
              </a:rPr>
              <a:t> 3</a:t>
            </a:r>
            <a:r>
              <a:rPr lang="en-IN" sz="2000" spc="-5" dirty="0">
                <a:latin typeface="Times New Roman" pitchFamily="18" charset="0"/>
                <a:cs typeface="Times New Roman" pitchFamily="18" charset="0"/>
              </a:rPr>
              <a:t>0</a:t>
            </a:r>
            <a:r>
              <a:rPr sz="2000" spc="-5" dirty="0">
                <a:latin typeface="Times New Roman" pitchFamily="18" charset="0"/>
                <a:cs typeface="Times New Roman" pitchFamily="18" charset="0"/>
              </a:rPr>
              <a:t>.0</a:t>
            </a:r>
            <a:r>
              <a:rPr lang="en-IN" sz="2000" spc="-5" dirty="0">
                <a:latin typeface="Times New Roman" pitchFamily="18" charset="0"/>
                <a:cs typeface="Times New Roman" pitchFamily="18" charset="0"/>
              </a:rPr>
              <a:t>9</a:t>
            </a:r>
            <a:r>
              <a:rPr sz="2000" spc="-5" dirty="0">
                <a:latin typeface="Times New Roman" pitchFamily="18" charset="0"/>
                <a:cs typeface="Times New Roman" pitchFamily="18" charset="0"/>
              </a:rPr>
              <a:t>.20</a:t>
            </a:r>
            <a:r>
              <a:rPr lang="en-US" sz="2000" spc="-5" dirty="0">
                <a:latin typeface="Times New Roman" pitchFamily="18" charset="0"/>
                <a:cs typeface="Times New Roman" pitchFamily="18" charset="0"/>
              </a:rPr>
              <a:t>22</a:t>
            </a:r>
            <a:r>
              <a:rPr sz="2000" spc="-5" dirty="0">
                <a:latin typeface="Times New Roman" pitchFamily="18" charset="0"/>
                <a:cs typeface="Times New Roman" pitchFamily="18" charset="0"/>
              </a:rPr>
              <a:t> </a:t>
            </a:r>
            <a:r>
              <a:rPr lang="en-IN" sz="2000" dirty="0">
                <a:latin typeface="Times New Roman" pitchFamily="18" charset="0"/>
                <a:cs typeface="Times New Roman" pitchFamily="18" charset="0"/>
              </a:rPr>
              <a:t>–</a:t>
            </a:r>
            <a:r>
              <a:rPr sz="2000" dirty="0">
                <a:latin typeface="Times New Roman" pitchFamily="18" charset="0"/>
                <a:cs typeface="Times New Roman" pitchFamily="18" charset="0"/>
              </a:rPr>
              <a:t> </a:t>
            </a:r>
            <a:r>
              <a:rPr sz="2000" dirty="0" err="1">
                <a:latin typeface="Times New Roman" pitchFamily="18" charset="0"/>
                <a:cs typeface="Times New Roman" pitchFamily="18" charset="0"/>
              </a:rPr>
              <a:t>Rs</a:t>
            </a:r>
            <a:r>
              <a:rPr sz="2000" dirty="0">
                <a:latin typeface="Times New Roman" pitchFamily="18" charset="0"/>
                <a:cs typeface="Times New Roman" pitchFamily="18" charset="0"/>
              </a:rPr>
              <a:t>.</a:t>
            </a:r>
            <a:r>
              <a:rPr lang="en-IN" sz="2000" dirty="0">
                <a:latin typeface="Times New Roman" pitchFamily="18" charset="0"/>
                <a:cs typeface="Times New Roman" pitchFamily="18" charset="0"/>
              </a:rPr>
              <a:t>5</a:t>
            </a:r>
            <a:r>
              <a:rPr sz="2000" spc="-40" dirty="0">
                <a:latin typeface="Times New Roman" pitchFamily="18" charset="0"/>
                <a:cs typeface="Times New Roman" pitchFamily="18" charset="0"/>
              </a:rPr>
              <a:t> </a:t>
            </a:r>
            <a:r>
              <a:rPr sz="2000" spc="-5" dirty="0">
                <a:latin typeface="Times New Roman" pitchFamily="18" charset="0"/>
                <a:cs typeface="Times New Roman" pitchFamily="18" charset="0"/>
              </a:rPr>
              <a:t>Lakhs.</a:t>
            </a:r>
          </a:p>
          <a:p>
            <a:pPr marL="12700" algn="just">
              <a:spcBef>
                <a:spcPts val="100"/>
              </a:spcBef>
            </a:pPr>
            <a:r>
              <a:rPr lang="en-IN" sz="2000" b="1" spc="-5" dirty="0">
                <a:latin typeface="Times New Roman" pitchFamily="18" charset="0"/>
                <a:cs typeface="Times New Roman" pitchFamily="18" charset="0"/>
              </a:rPr>
              <a:t>Compute profits </a:t>
            </a:r>
            <a:r>
              <a:rPr lang="en-IN" sz="2000" b="1" dirty="0">
                <a:latin typeface="Times New Roman" pitchFamily="18" charset="0"/>
                <a:cs typeface="Times New Roman" pitchFamily="18" charset="0"/>
              </a:rPr>
              <a:t>u/s </a:t>
            </a:r>
            <a:r>
              <a:rPr lang="en-IN" sz="2000" b="1" spc="-5" dirty="0">
                <a:latin typeface="Times New Roman" pitchFamily="18" charset="0"/>
                <a:cs typeface="Times New Roman" pitchFamily="18" charset="0"/>
              </a:rPr>
              <a:t>44AD.</a:t>
            </a:r>
            <a:endParaRPr lang="en-IN" sz="2000" b="1" dirty="0">
              <a:latin typeface="Times New Roman" pitchFamily="18" charset="0"/>
              <a:cs typeface="Times New Roman" pitchFamily="18" charset="0"/>
            </a:endParaRPr>
          </a:p>
          <a:p>
            <a:pPr marL="12700" algn="just">
              <a:spcBef>
                <a:spcPts val="100"/>
              </a:spcBef>
            </a:pPr>
            <a:r>
              <a:rPr lang="en-IN" sz="2000" spc="-5" dirty="0">
                <a:latin typeface="Times New Roman" pitchFamily="18" charset="0"/>
                <a:cs typeface="Times New Roman" pitchFamily="18" charset="0"/>
              </a:rPr>
              <a:t>Under</a:t>
            </a:r>
            <a:r>
              <a:rPr lang="en-IN" sz="2000" spc="200" dirty="0">
                <a:latin typeface="Times New Roman" pitchFamily="18" charset="0"/>
                <a:cs typeface="Times New Roman" pitchFamily="18" charset="0"/>
              </a:rPr>
              <a:t> </a:t>
            </a:r>
            <a:r>
              <a:rPr lang="en-IN" sz="2000" spc="-5" dirty="0">
                <a:latin typeface="Times New Roman" pitchFamily="18" charset="0"/>
                <a:cs typeface="Times New Roman" pitchFamily="18" charset="0"/>
              </a:rPr>
              <a:t>44AD,</a:t>
            </a:r>
            <a:r>
              <a:rPr lang="en-IN" sz="2000" spc="204" dirty="0">
                <a:latin typeface="Times New Roman" pitchFamily="18" charset="0"/>
                <a:cs typeface="Times New Roman" pitchFamily="18" charset="0"/>
              </a:rPr>
              <a:t> </a:t>
            </a:r>
            <a:r>
              <a:rPr lang="en-IN" sz="2000" spc="-5" dirty="0">
                <a:latin typeface="Times New Roman" pitchFamily="18" charset="0"/>
                <a:cs typeface="Times New Roman" pitchFamily="18" charset="0"/>
              </a:rPr>
              <a:t>there</a:t>
            </a:r>
            <a:r>
              <a:rPr lang="en-IN" sz="2000" spc="195" dirty="0">
                <a:latin typeface="Times New Roman" pitchFamily="18" charset="0"/>
                <a:cs typeface="Times New Roman" pitchFamily="18" charset="0"/>
              </a:rPr>
              <a:t> </a:t>
            </a:r>
            <a:r>
              <a:rPr lang="en-IN" sz="2000" spc="-5" dirty="0">
                <a:latin typeface="Times New Roman" pitchFamily="18" charset="0"/>
                <a:cs typeface="Times New Roman" pitchFamily="18" charset="0"/>
              </a:rPr>
              <a:t>are</a:t>
            </a:r>
            <a:r>
              <a:rPr lang="en-IN" sz="2000" spc="190" dirty="0">
                <a:latin typeface="Times New Roman" pitchFamily="18" charset="0"/>
                <a:cs typeface="Times New Roman" pitchFamily="18" charset="0"/>
              </a:rPr>
              <a:t> </a:t>
            </a:r>
            <a:r>
              <a:rPr lang="en-IN" sz="2000" spc="-5" dirty="0">
                <a:latin typeface="Times New Roman" pitchFamily="18" charset="0"/>
                <a:cs typeface="Times New Roman" pitchFamily="18" charset="0"/>
              </a:rPr>
              <a:t>two</a:t>
            </a:r>
            <a:r>
              <a:rPr lang="en-IN" sz="2000" spc="200" dirty="0">
                <a:latin typeface="Times New Roman" pitchFamily="18" charset="0"/>
                <a:cs typeface="Times New Roman" pitchFamily="18" charset="0"/>
              </a:rPr>
              <a:t> </a:t>
            </a:r>
            <a:r>
              <a:rPr lang="en-IN" sz="2000" dirty="0">
                <a:latin typeface="Times New Roman" pitchFamily="18" charset="0"/>
                <a:cs typeface="Times New Roman" pitchFamily="18" charset="0"/>
              </a:rPr>
              <a:t>rate</a:t>
            </a:r>
            <a:r>
              <a:rPr lang="en-IN" sz="2000" spc="195" dirty="0">
                <a:latin typeface="Times New Roman" pitchFamily="18" charset="0"/>
                <a:cs typeface="Times New Roman" pitchFamily="18" charset="0"/>
              </a:rPr>
              <a:t> </a:t>
            </a:r>
            <a:r>
              <a:rPr lang="en-IN" sz="2000" dirty="0">
                <a:latin typeface="Times New Roman" pitchFamily="18" charset="0"/>
                <a:cs typeface="Times New Roman" pitchFamily="18" charset="0"/>
              </a:rPr>
              <a:t>to</a:t>
            </a:r>
            <a:r>
              <a:rPr lang="en-IN" sz="2000" spc="200" dirty="0">
                <a:latin typeface="Times New Roman" pitchFamily="18" charset="0"/>
                <a:cs typeface="Times New Roman" pitchFamily="18" charset="0"/>
              </a:rPr>
              <a:t> </a:t>
            </a:r>
            <a:r>
              <a:rPr lang="en-IN" sz="2000" spc="-5" dirty="0">
                <a:latin typeface="Times New Roman" pitchFamily="18" charset="0"/>
                <a:cs typeface="Times New Roman" pitchFamily="18" charset="0"/>
              </a:rPr>
              <a:t>calculate</a:t>
            </a:r>
            <a:r>
              <a:rPr lang="en-IN" sz="2000" spc="195" dirty="0">
                <a:latin typeface="Times New Roman" pitchFamily="18" charset="0"/>
                <a:cs typeface="Times New Roman" pitchFamily="18" charset="0"/>
              </a:rPr>
              <a:t> </a:t>
            </a:r>
            <a:r>
              <a:rPr lang="en-IN" sz="2000" spc="-5" dirty="0">
                <a:latin typeface="Times New Roman" pitchFamily="18" charset="0"/>
                <a:cs typeface="Times New Roman" pitchFamily="18" charset="0"/>
              </a:rPr>
              <a:t>presumptive</a:t>
            </a:r>
            <a:r>
              <a:rPr lang="en-IN" sz="2000" spc="204" dirty="0">
                <a:latin typeface="Times New Roman" pitchFamily="18" charset="0"/>
                <a:cs typeface="Times New Roman" pitchFamily="18" charset="0"/>
              </a:rPr>
              <a:t> </a:t>
            </a:r>
            <a:r>
              <a:rPr lang="en-IN" sz="2000" spc="-5" dirty="0">
                <a:latin typeface="Times New Roman" pitchFamily="18" charset="0"/>
                <a:cs typeface="Times New Roman" pitchFamily="18" charset="0"/>
              </a:rPr>
              <a:t>income,</a:t>
            </a:r>
            <a:r>
              <a:rPr lang="en-IN" sz="2000" spc="204" dirty="0">
                <a:latin typeface="Times New Roman" pitchFamily="18" charset="0"/>
                <a:cs typeface="Times New Roman" pitchFamily="18" charset="0"/>
              </a:rPr>
              <a:t> </a:t>
            </a:r>
            <a:r>
              <a:rPr lang="en-IN" sz="2000" spc="-5" dirty="0">
                <a:latin typeface="Times New Roman" pitchFamily="18" charset="0"/>
                <a:cs typeface="Times New Roman" pitchFamily="18" charset="0"/>
              </a:rPr>
              <a:t>i.e.</a:t>
            </a:r>
            <a:r>
              <a:rPr lang="en-IN" sz="2000" spc="204" dirty="0">
                <a:latin typeface="Times New Roman" pitchFamily="18" charset="0"/>
                <a:cs typeface="Times New Roman" pitchFamily="18" charset="0"/>
              </a:rPr>
              <a:t> </a:t>
            </a:r>
            <a:r>
              <a:rPr lang="en-IN" sz="2000" dirty="0">
                <a:latin typeface="Times New Roman" pitchFamily="18" charset="0"/>
                <a:cs typeface="Times New Roman" pitchFamily="18" charset="0"/>
              </a:rPr>
              <a:t>8%</a:t>
            </a:r>
            <a:r>
              <a:rPr lang="en-IN" sz="2000" spc="195" dirty="0">
                <a:latin typeface="Times New Roman" pitchFamily="18" charset="0"/>
                <a:cs typeface="Times New Roman" pitchFamily="18" charset="0"/>
              </a:rPr>
              <a:t> </a:t>
            </a:r>
            <a:r>
              <a:rPr lang="en-IN" sz="2000" spc="-5" dirty="0">
                <a:latin typeface="Times New Roman" pitchFamily="18" charset="0"/>
                <a:cs typeface="Times New Roman" pitchFamily="18" charset="0"/>
              </a:rPr>
              <a:t>and </a:t>
            </a:r>
            <a:r>
              <a:rPr lang="en-IN" sz="2000" spc="-10" dirty="0">
                <a:latin typeface="Times New Roman" pitchFamily="18" charset="0"/>
                <a:cs typeface="Times New Roman" pitchFamily="18" charset="0"/>
              </a:rPr>
              <a:t>6%.</a:t>
            </a:r>
            <a:endParaRPr lang="en-IN" sz="2000" dirty="0">
              <a:latin typeface="Times New Roman" pitchFamily="18" charset="0"/>
              <a:cs typeface="Times New Roman" pitchFamily="18" charset="0"/>
            </a:endParaRPr>
          </a:p>
          <a:p>
            <a:pPr marL="12700" algn="just">
              <a:spcBef>
                <a:spcPts val="434"/>
              </a:spcBef>
            </a:pPr>
            <a:r>
              <a:rPr lang="en-IN" sz="2000" dirty="0">
                <a:latin typeface="Times New Roman" pitchFamily="18" charset="0"/>
                <a:cs typeface="Times New Roman" pitchFamily="18" charset="0"/>
              </a:rPr>
              <a:t>In </a:t>
            </a:r>
            <a:r>
              <a:rPr lang="en-IN" sz="2000" spc="-20" dirty="0">
                <a:latin typeface="Times New Roman" pitchFamily="18" charset="0"/>
                <a:cs typeface="Times New Roman" pitchFamily="18" charset="0"/>
              </a:rPr>
              <a:t>order, </a:t>
            </a:r>
            <a:r>
              <a:rPr lang="en-IN" sz="2000" dirty="0">
                <a:latin typeface="Times New Roman" pitchFamily="18" charset="0"/>
                <a:cs typeface="Times New Roman" pitchFamily="18" charset="0"/>
              </a:rPr>
              <a:t>to </a:t>
            </a:r>
            <a:r>
              <a:rPr lang="en-IN" sz="2000" spc="-5" dirty="0">
                <a:latin typeface="Times New Roman" pitchFamily="18" charset="0"/>
                <a:cs typeface="Times New Roman" pitchFamily="18" charset="0"/>
              </a:rPr>
              <a:t>apply 6% on Sales turnover </a:t>
            </a:r>
            <a:r>
              <a:rPr lang="en-IN" sz="2000" spc="-10" dirty="0">
                <a:latin typeface="Times New Roman" pitchFamily="18" charset="0"/>
                <a:cs typeface="Times New Roman" pitchFamily="18" charset="0"/>
              </a:rPr>
              <a:t>following </a:t>
            </a:r>
            <a:r>
              <a:rPr lang="en-IN" sz="2000" spc="-5" dirty="0">
                <a:latin typeface="Times New Roman" pitchFamily="18" charset="0"/>
                <a:cs typeface="Times New Roman" pitchFamily="18" charset="0"/>
              </a:rPr>
              <a:t>are conditions specified</a:t>
            </a:r>
            <a:r>
              <a:rPr lang="en-IN" sz="2000" spc="200" dirty="0">
                <a:latin typeface="Times New Roman" pitchFamily="18" charset="0"/>
                <a:cs typeface="Times New Roman" pitchFamily="18" charset="0"/>
              </a:rPr>
              <a:t> </a:t>
            </a:r>
            <a:r>
              <a:rPr lang="en-IN" sz="2000" dirty="0">
                <a:latin typeface="Times New Roman" pitchFamily="18" charset="0"/>
                <a:cs typeface="Times New Roman" pitchFamily="18" charset="0"/>
              </a:rPr>
              <a:t>:</a:t>
            </a:r>
          </a:p>
          <a:p>
            <a:pPr marL="850900" indent="-266700" algn="just">
              <a:spcBef>
                <a:spcPts val="430"/>
              </a:spcBef>
              <a:buAutoNum type="alphaLcParenR"/>
              <a:tabLst>
                <a:tab pos="851535" algn="l"/>
              </a:tabLst>
            </a:pPr>
            <a:r>
              <a:rPr lang="en-IN" sz="2000" spc="-5" dirty="0">
                <a:latin typeface="Times New Roman" pitchFamily="18" charset="0"/>
                <a:cs typeface="Times New Roman" pitchFamily="18" charset="0"/>
              </a:rPr>
              <a:t>Sales should be realized through</a:t>
            </a:r>
            <a:r>
              <a:rPr lang="en-IN" sz="2000" spc="65" dirty="0">
                <a:latin typeface="Times New Roman" pitchFamily="18" charset="0"/>
                <a:cs typeface="Times New Roman" pitchFamily="18" charset="0"/>
              </a:rPr>
              <a:t> </a:t>
            </a:r>
            <a:r>
              <a:rPr lang="en-IN" sz="2000" spc="-10" dirty="0">
                <a:latin typeface="Times New Roman" pitchFamily="18" charset="0"/>
                <a:cs typeface="Times New Roman" pitchFamily="18" charset="0"/>
              </a:rPr>
              <a:t>bank</a:t>
            </a:r>
            <a:endParaRPr lang="en-IN" sz="2000" dirty="0">
              <a:latin typeface="Times New Roman" pitchFamily="18" charset="0"/>
              <a:cs typeface="Times New Roman" pitchFamily="18" charset="0"/>
            </a:endParaRPr>
          </a:p>
          <a:p>
            <a:pPr marL="850900" indent="-266700" algn="just">
              <a:spcBef>
                <a:spcPts val="430"/>
              </a:spcBef>
              <a:buAutoNum type="alphaLcParenR"/>
              <a:tabLst>
                <a:tab pos="851535" algn="l"/>
              </a:tabLst>
            </a:pPr>
            <a:r>
              <a:rPr lang="en-IN" sz="2000" spc="-5" dirty="0">
                <a:latin typeface="Times New Roman" pitchFamily="18" charset="0"/>
                <a:cs typeface="Times New Roman" pitchFamily="18" charset="0"/>
              </a:rPr>
              <a:t>Such bank receipts should be received on or before due date </a:t>
            </a:r>
            <a:r>
              <a:rPr lang="en-IN" sz="2000" dirty="0">
                <a:latin typeface="Times New Roman" pitchFamily="18" charset="0"/>
                <a:cs typeface="Times New Roman" pitchFamily="18" charset="0"/>
              </a:rPr>
              <a:t>u/s</a:t>
            </a:r>
            <a:r>
              <a:rPr lang="en-IN" sz="2000" spc="100" dirty="0">
                <a:latin typeface="Times New Roman" pitchFamily="18" charset="0"/>
                <a:cs typeface="Times New Roman" pitchFamily="18" charset="0"/>
              </a:rPr>
              <a:t> </a:t>
            </a:r>
            <a:r>
              <a:rPr lang="en-IN" sz="2000" spc="-5" dirty="0">
                <a:latin typeface="Times New Roman" pitchFamily="18" charset="0"/>
                <a:cs typeface="Times New Roman" pitchFamily="18" charset="0"/>
              </a:rPr>
              <a:t>139(1)</a:t>
            </a:r>
            <a:endParaRPr lang="en-IN" sz="2000" dirty="0">
              <a:latin typeface="Times New Roman" pitchFamily="18" charset="0"/>
              <a:cs typeface="Times New Roman" pitchFamily="18" charset="0"/>
            </a:endParaRPr>
          </a:p>
          <a:p>
            <a:pPr marL="12700" algn="just"/>
            <a:r>
              <a:rPr lang="en-IN" sz="2000" spc="-5" dirty="0">
                <a:latin typeface="Times New Roman" pitchFamily="18" charset="0"/>
                <a:cs typeface="Times New Roman" pitchFamily="18" charset="0"/>
              </a:rPr>
              <a:t>Hence</a:t>
            </a:r>
            <a:r>
              <a:rPr lang="en-IN" sz="2000" spc="170" dirty="0">
                <a:latin typeface="Times New Roman" pitchFamily="18" charset="0"/>
                <a:cs typeface="Times New Roman" pitchFamily="18" charset="0"/>
              </a:rPr>
              <a:t> </a:t>
            </a:r>
            <a:r>
              <a:rPr lang="en-IN" sz="2000" spc="-5" dirty="0">
                <a:latin typeface="Times New Roman" pitchFamily="18" charset="0"/>
                <a:cs typeface="Times New Roman" pitchFamily="18" charset="0"/>
              </a:rPr>
              <a:t>in</a:t>
            </a:r>
            <a:r>
              <a:rPr lang="en-IN" sz="2000" spc="170" dirty="0">
                <a:latin typeface="Times New Roman" pitchFamily="18" charset="0"/>
                <a:cs typeface="Times New Roman" pitchFamily="18" charset="0"/>
              </a:rPr>
              <a:t> </a:t>
            </a:r>
            <a:r>
              <a:rPr lang="en-IN" sz="2000" spc="-5" dirty="0">
                <a:latin typeface="Times New Roman" pitchFamily="18" charset="0"/>
                <a:cs typeface="Times New Roman" pitchFamily="18" charset="0"/>
              </a:rPr>
              <a:t>case</a:t>
            </a:r>
            <a:r>
              <a:rPr lang="en-IN" sz="2000" spc="180" dirty="0">
                <a:latin typeface="Times New Roman" pitchFamily="18" charset="0"/>
                <a:cs typeface="Times New Roman" pitchFamily="18" charset="0"/>
              </a:rPr>
              <a:t> </a:t>
            </a:r>
            <a:r>
              <a:rPr lang="en-IN" sz="2000" dirty="0">
                <a:latin typeface="Times New Roman" pitchFamily="18" charset="0"/>
                <a:cs typeface="Times New Roman" pitchFamily="18" charset="0"/>
              </a:rPr>
              <a:t>the</a:t>
            </a:r>
            <a:r>
              <a:rPr lang="en-IN" sz="2000" spc="165" dirty="0">
                <a:latin typeface="Times New Roman" pitchFamily="18" charset="0"/>
                <a:cs typeface="Times New Roman" pitchFamily="18" charset="0"/>
              </a:rPr>
              <a:t> </a:t>
            </a:r>
            <a:r>
              <a:rPr lang="en-IN" sz="2000" spc="-5" dirty="0" err="1">
                <a:latin typeface="Times New Roman" pitchFamily="18" charset="0"/>
                <a:cs typeface="Times New Roman" pitchFamily="18" charset="0"/>
              </a:rPr>
              <a:t>assessee</a:t>
            </a:r>
            <a:r>
              <a:rPr lang="en-IN" sz="2000" spc="185" dirty="0">
                <a:latin typeface="Times New Roman" pitchFamily="18" charset="0"/>
                <a:cs typeface="Times New Roman" pitchFamily="18" charset="0"/>
              </a:rPr>
              <a:t> </a:t>
            </a:r>
            <a:r>
              <a:rPr lang="en-IN" sz="2000" spc="-5" dirty="0">
                <a:latin typeface="Times New Roman" pitchFamily="18" charset="0"/>
                <a:cs typeface="Times New Roman" pitchFamily="18" charset="0"/>
              </a:rPr>
              <a:t>can</a:t>
            </a:r>
            <a:r>
              <a:rPr lang="en-IN" sz="2000" spc="170" dirty="0">
                <a:latin typeface="Times New Roman" pitchFamily="18" charset="0"/>
                <a:cs typeface="Times New Roman" pitchFamily="18" charset="0"/>
              </a:rPr>
              <a:t> </a:t>
            </a:r>
            <a:r>
              <a:rPr lang="en-IN" sz="2000" spc="-10" dirty="0">
                <a:latin typeface="Times New Roman" pitchFamily="18" charset="0"/>
                <a:cs typeface="Times New Roman" pitchFamily="18" charset="0"/>
              </a:rPr>
              <a:t>offer</a:t>
            </a:r>
            <a:r>
              <a:rPr lang="en-IN" sz="2000" spc="170" dirty="0">
                <a:latin typeface="Times New Roman" pitchFamily="18" charset="0"/>
                <a:cs typeface="Times New Roman" pitchFamily="18" charset="0"/>
              </a:rPr>
              <a:t> </a:t>
            </a:r>
            <a:r>
              <a:rPr lang="en-IN" sz="2000" spc="-5" dirty="0">
                <a:latin typeface="Times New Roman" pitchFamily="18" charset="0"/>
                <a:cs typeface="Times New Roman" pitchFamily="18" charset="0"/>
              </a:rPr>
              <a:t>profits</a:t>
            </a:r>
            <a:r>
              <a:rPr lang="en-IN" sz="2000" spc="175" dirty="0">
                <a:latin typeface="Times New Roman" pitchFamily="18" charset="0"/>
                <a:cs typeface="Times New Roman" pitchFamily="18" charset="0"/>
              </a:rPr>
              <a:t> </a:t>
            </a:r>
            <a:r>
              <a:rPr lang="en-IN" sz="2000" dirty="0">
                <a:latin typeface="Times New Roman" pitchFamily="18" charset="0"/>
                <a:cs typeface="Times New Roman" pitchFamily="18" charset="0"/>
              </a:rPr>
              <a:t>@</a:t>
            </a:r>
            <a:r>
              <a:rPr lang="en-IN" sz="2000" spc="165" dirty="0">
                <a:latin typeface="Times New Roman" pitchFamily="18" charset="0"/>
                <a:cs typeface="Times New Roman" pitchFamily="18" charset="0"/>
              </a:rPr>
              <a:t> </a:t>
            </a:r>
            <a:r>
              <a:rPr lang="en-IN" sz="2000" spc="-5" dirty="0">
                <a:latin typeface="Times New Roman" pitchFamily="18" charset="0"/>
                <a:cs typeface="Times New Roman" pitchFamily="18" charset="0"/>
              </a:rPr>
              <a:t>6%</a:t>
            </a:r>
            <a:r>
              <a:rPr lang="en-IN" sz="2000" spc="170" dirty="0">
                <a:latin typeface="Times New Roman" pitchFamily="18" charset="0"/>
                <a:cs typeface="Times New Roman" pitchFamily="18" charset="0"/>
              </a:rPr>
              <a:t> </a:t>
            </a:r>
            <a:r>
              <a:rPr lang="en-IN" sz="2000" spc="-5" dirty="0">
                <a:latin typeface="Times New Roman" pitchFamily="18" charset="0"/>
                <a:cs typeface="Times New Roman" pitchFamily="18" charset="0"/>
              </a:rPr>
              <a:t>only</a:t>
            </a:r>
            <a:r>
              <a:rPr lang="en-IN" sz="2000" spc="175" dirty="0">
                <a:latin typeface="Times New Roman" pitchFamily="18" charset="0"/>
                <a:cs typeface="Times New Roman" pitchFamily="18" charset="0"/>
              </a:rPr>
              <a:t> </a:t>
            </a:r>
            <a:r>
              <a:rPr lang="en-IN" sz="2000" spc="-5" dirty="0">
                <a:latin typeface="Times New Roman" pitchFamily="18" charset="0"/>
                <a:cs typeface="Times New Roman" pitchFamily="18" charset="0"/>
              </a:rPr>
              <a:t>on</a:t>
            </a:r>
            <a:r>
              <a:rPr lang="en-IN" sz="2000" spc="170" dirty="0">
                <a:latin typeface="Times New Roman" pitchFamily="18" charset="0"/>
                <a:cs typeface="Times New Roman" pitchFamily="18" charset="0"/>
              </a:rPr>
              <a:t> </a:t>
            </a:r>
            <a:r>
              <a:rPr lang="en-IN" sz="2000" spc="-5" dirty="0">
                <a:latin typeface="Times New Roman" pitchFamily="18" charset="0"/>
                <a:cs typeface="Times New Roman" pitchFamily="18" charset="0"/>
              </a:rPr>
              <a:t>Rs.80</a:t>
            </a:r>
            <a:r>
              <a:rPr lang="en-IN" sz="2000" spc="180" dirty="0">
                <a:latin typeface="Times New Roman" pitchFamily="18" charset="0"/>
                <a:cs typeface="Times New Roman" pitchFamily="18" charset="0"/>
              </a:rPr>
              <a:t> </a:t>
            </a:r>
            <a:r>
              <a:rPr lang="en-IN" sz="2000" spc="-5" dirty="0">
                <a:latin typeface="Times New Roman" pitchFamily="18" charset="0"/>
                <a:cs typeface="Times New Roman" pitchFamily="18" charset="0"/>
              </a:rPr>
              <a:t>Lakhs</a:t>
            </a:r>
            <a:r>
              <a:rPr lang="en-IN" sz="2000" spc="175" dirty="0">
                <a:latin typeface="Times New Roman" pitchFamily="18" charset="0"/>
                <a:cs typeface="Times New Roman" pitchFamily="18" charset="0"/>
              </a:rPr>
              <a:t> </a:t>
            </a:r>
            <a:r>
              <a:rPr lang="en-IN" sz="2000" spc="-5" dirty="0">
                <a:latin typeface="Times New Roman" pitchFamily="18" charset="0"/>
                <a:cs typeface="Times New Roman" pitchFamily="18" charset="0"/>
              </a:rPr>
              <a:t>and balance Rs.40 Lakhs should be </a:t>
            </a:r>
            <a:r>
              <a:rPr lang="en-IN" sz="2000" spc="-10" dirty="0">
                <a:latin typeface="Times New Roman" pitchFamily="18" charset="0"/>
                <a:cs typeface="Times New Roman" pitchFamily="18" charset="0"/>
              </a:rPr>
              <a:t>offered </a:t>
            </a:r>
            <a:r>
              <a:rPr lang="en-IN" sz="2000" spc="-5" dirty="0">
                <a:latin typeface="Times New Roman" pitchFamily="18" charset="0"/>
                <a:cs typeface="Times New Roman" pitchFamily="18" charset="0"/>
              </a:rPr>
              <a:t>@</a:t>
            </a:r>
            <a:r>
              <a:rPr lang="en-IN" sz="2000" spc="70" dirty="0">
                <a:latin typeface="Times New Roman" pitchFamily="18" charset="0"/>
                <a:cs typeface="Times New Roman" pitchFamily="18" charset="0"/>
              </a:rPr>
              <a:t> </a:t>
            </a:r>
            <a:r>
              <a:rPr lang="en-IN" sz="2000" spc="-5" dirty="0">
                <a:latin typeface="Times New Roman" pitchFamily="18" charset="0"/>
                <a:cs typeface="Times New Roman" pitchFamily="18" charset="0"/>
              </a:rPr>
              <a:t>8%.</a:t>
            </a:r>
            <a:endParaRPr lang="en-IN" sz="2000" dirty="0">
              <a:latin typeface="Times New Roman" pitchFamily="18" charset="0"/>
              <a:cs typeface="Times New Roman" pitchFamily="18" charset="0"/>
            </a:endParaRPr>
          </a:p>
          <a:p>
            <a:pPr marL="584200" algn="just">
              <a:spcBef>
                <a:spcPts val="430"/>
              </a:spcBef>
            </a:pPr>
            <a:r>
              <a:rPr lang="en-IN" sz="2000" dirty="0">
                <a:latin typeface="Times New Roman" pitchFamily="18" charset="0"/>
                <a:cs typeface="Times New Roman" pitchFamily="18" charset="0"/>
              </a:rPr>
              <a:t>Profit u/s </a:t>
            </a:r>
            <a:r>
              <a:rPr lang="en-IN" sz="2000" spc="-5" dirty="0">
                <a:latin typeface="Times New Roman" pitchFamily="18" charset="0"/>
                <a:cs typeface="Times New Roman" pitchFamily="18" charset="0"/>
              </a:rPr>
              <a:t>44AD </a:t>
            </a:r>
            <a:r>
              <a:rPr lang="en-IN" sz="2000" dirty="0">
                <a:latin typeface="Times New Roman" pitchFamily="18" charset="0"/>
                <a:cs typeface="Times New Roman" pitchFamily="18" charset="0"/>
              </a:rPr>
              <a:t>= </a:t>
            </a:r>
            <a:r>
              <a:rPr lang="en-IN" sz="2000" spc="-5" dirty="0">
                <a:latin typeface="Times New Roman" pitchFamily="18" charset="0"/>
                <a:cs typeface="Times New Roman" pitchFamily="18" charset="0"/>
              </a:rPr>
              <a:t>Rs.8,00,000/-</a:t>
            </a:r>
            <a:endParaRPr lang="en-IN" sz="2000" dirty="0">
              <a:latin typeface="Times New Roman" pitchFamily="18" charset="0"/>
              <a:cs typeface="Times New Roman" pitchFamily="18" charset="0"/>
            </a:endParaRPr>
          </a:p>
          <a:p>
            <a:pPr marL="584200" algn="just">
              <a:spcBef>
                <a:spcPts val="434"/>
              </a:spcBef>
            </a:pPr>
            <a:r>
              <a:rPr lang="en-IN" sz="2000" spc="-5" dirty="0">
                <a:latin typeface="Times New Roman" pitchFamily="18" charset="0"/>
                <a:cs typeface="Times New Roman" pitchFamily="18" charset="0"/>
              </a:rPr>
              <a:t>(6% * Rs.80Lakhs = </a:t>
            </a:r>
            <a:r>
              <a:rPr lang="en-IN" sz="2000" spc="-5" dirty="0" err="1">
                <a:latin typeface="Times New Roman" pitchFamily="18" charset="0"/>
                <a:cs typeface="Times New Roman" pitchFamily="18" charset="0"/>
              </a:rPr>
              <a:t>Rs</a:t>
            </a:r>
            <a:r>
              <a:rPr lang="en-IN" sz="2000" spc="-5" dirty="0">
                <a:latin typeface="Times New Roman" pitchFamily="18" charset="0"/>
                <a:cs typeface="Times New Roman" pitchFamily="18" charset="0"/>
              </a:rPr>
              <a:t>. 4,80,000/- </a:t>
            </a:r>
            <a:r>
              <a:rPr lang="en-IN" sz="2000" dirty="0">
                <a:latin typeface="Times New Roman" pitchFamily="18" charset="0"/>
                <a:cs typeface="Times New Roman" pitchFamily="18" charset="0"/>
              </a:rPr>
              <a:t>+ </a:t>
            </a:r>
            <a:r>
              <a:rPr lang="en-IN" sz="2000" spc="-5" dirty="0">
                <a:latin typeface="Times New Roman" pitchFamily="18" charset="0"/>
                <a:cs typeface="Times New Roman" pitchFamily="18" charset="0"/>
              </a:rPr>
              <a:t>8%* 40Lakhs</a:t>
            </a:r>
            <a:r>
              <a:rPr lang="en-IN" sz="2000" spc="40" dirty="0">
                <a:latin typeface="Times New Roman" pitchFamily="18" charset="0"/>
                <a:cs typeface="Times New Roman" pitchFamily="18" charset="0"/>
              </a:rPr>
              <a:t> = </a:t>
            </a:r>
            <a:r>
              <a:rPr lang="en-IN" sz="2000" spc="40" dirty="0" err="1">
                <a:latin typeface="Times New Roman" pitchFamily="18" charset="0"/>
                <a:cs typeface="Times New Roman" pitchFamily="18" charset="0"/>
              </a:rPr>
              <a:t>Rs</a:t>
            </a:r>
            <a:r>
              <a:rPr lang="en-IN" sz="2000" spc="40" dirty="0">
                <a:latin typeface="Times New Roman" pitchFamily="18" charset="0"/>
                <a:cs typeface="Times New Roman" pitchFamily="18" charset="0"/>
              </a:rPr>
              <a:t>. 3,20,000/-</a:t>
            </a:r>
            <a:r>
              <a:rPr lang="en-IN" sz="2000" dirty="0">
                <a:latin typeface="Times New Roman" pitchFamily="18" charset="0"/>
                <a:cs typeface="Times New Roman" pitchFamily="18" charset="0"/>
              </a:rPr>
              <a:t>)</a:t>
            </a:r>
          </a:p>
        </p:txBody>
      </p:sp>
    </p:spTree>
    <p:extLst>
      <p:ext uri="{BB962C8B-B14F-4D97-AF65-F5344CB8AC3E}">
        <p14:creationId xmlns:p14="http://schemas.microsoft.com/office/powerpoint/2010/main" val="13265228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05000" y="185674"/>
            <a:ext cx="1524000" cy="335989"/>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ISSUE-12</a:t>
            </a:r>
            <a:endParaRPr sz="210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 </a:t>
            </a:r>
            <a:endParaRPr lang="en-US" dirty="0"/>
          </a:p>
        </p:txBody>
      </p:sp>
      <p:sp>
        <p:nvSpPr>
          <p:cNvPr id="3" name="object 3"/>
          <p:cNvSpPr txBox="1"/>
          <p:nvPr/>
        </p:nvSpPr>
        <p:spPr>
          <a:xfrm>
            <a:off x="1905000" y="609601"/>
            <a:ext cx="8458200" cy="5468805"/>
          </a:xfrm>
          <a:prstGeom prst="rect">
            <a:avLst/>
          </a:prstGeom>
        </p:spPr>
        <p:txBody>
          <a:bodyPr vert="horz" wrap="square" lIns="0" tIns="13335" rIns="0" bIns="0" rtlCol="0">
            <a:spAutoFit/>
          </a:bodyPr>
          <a:lstStyle/>
          <a:p>
            <a:pPr marL="314325" marR="5080" indent="-301625" algn="just">
              <a:spcBef>
                <a:spcPts val="105"/>
              </a:spcBef>
              <a:tabLst>
                <a:tab pos="314960" algn="l"/>
              </a:tabLst>
            </a:pP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a:t>
            </a:r>
            <a:r>
              <a:rPr sz="2200" dirty="0">
                <a:latin typeface="Times New Roman" pitchFamily="18" charset="0"/>
                <a:cs typeface="Times New Roman" pitchFamily="18" charset="0"/>
              </a:rPr>
              <a:t>(HUF) </a:t>
            </a:r>
            <a:r>
              <a:rPr lang="en-IN" sz="2200" dirty="0">
                <a:latin typeface="Times New Roman" pitchFamily="18" charset="0"/>
                <a:cs typeface="Times New Roman" pitchFamily="18" charset="0"/>
              </a:rPr>
              <a:t>is the proprietor of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&amp; Co which </a:t>
            </a:r>
            <a:r>
              <a:rPr sz="2200" spc="-5" dirty="0">
                <a:latin typeface="Times New Roman" pitchFamily="18" charset="0"/>
                <a:cs typeface="Times New Roman" pitchFamily="18" charset="0"/>
              </a:rPr>
              <a:t>had </a:t>
            </a:r>
            <a:r>
              <a:rPr sz="2200" dirty="0">
                <a:latin typeface="Times New Roman" pitchFamily="18" charset="0"/>
                <a:cs typeface="Times New Roman" pitchFamily="18" charset="0"/>
              </a:rPr>
              <a:t>a </a:t>
            </a:r>
            <a:r>
              <a:rPr sz="2200" spc="-5" dirty="0">
                <a:latin typeface="Times New Roman" pitchFamily="18" charset="0"/>
                <a:cs typeface="Times New Roman" pitchFamily="18" charset="0"/>
              </a:rPr>
              <a:t>turnover </a:t>
            </a:r>
            <a:r>
              <a:rPr sz="2200" spc="-10" dirty="0">
                <a:latin typeface="Times New Roman" pitchFamily="18" charset="0"/>
                <a:cs typeface="Times New Roman" pitchFamily="18" charset="0"/>
              </a:rPr>
              <a:t>of </a:t>
            </a:r>
            <a:r>
              <a:rPr sz="2200" spc="-5" dirty="0">
                <a:latin typeface="Times New Roman" pitchFamily="18" charset="0"/>
                <a:cs typeface="Times New Roman" pitchFamily="18" charset="0"/>
              </a:rPr>
              <a:t>Rs.1</a:t>
            </a:r>
            <a:r>
              <a:rPr lang="en-IN" sz="2200" spc="-5" dirty="0">
                <a:latin typeface="Times New Roman" pitchFamily="18" charset="0"/>
                <a:cs typeface="Times New Roman" pitchFamily="18" charset="0"/>
              </a:rPr>
              <a:t>.20</a:t>
            </a:r>
            <a:r>
              <a:rPr sz="2200" spc="-5" dirty="0">
                <a:latin typeface="Times New Roman" pitchFamily="18" charset="0"/>
                <a:cs typeface="Times New Roman" pitchFamily="18" charset="0"/>
              </a:rPr>
              <a:t> </a:t>
            </a:r>
            <a:r>
              <a:rPr sz="2200" spc="-5" dirty="0" err="1">
                <a:latin typeface="Times New Roman" pitchFamily="18" charset="0"/>
                <a:cs typeface="Times New Roman" pitchFamily="18" charset="0"/>
              </a:rPr>
              <a:t>Crore</a:t>
            </a:r>
            <a:r>
              <a:rPr lang="en-IN" sz="2200" spc="-5" dirty="0">
                <a:latin typeface="Times New Roman" pitchFamily="18" charset="0"/>
                <a:cs typeface="Times New Roman" pitchFamily="18" charset="0"/>
              </a:rPr>
              <a:t>s</a:t>
            </a:r>
            <a:r>
              <a:rPr sz="2200" spc="-5" dirty="0">
                <a:latin typeface="Times New Roman" pitchFamily="18" charset="0"/>
                <a:cs typeface="Times New Roman" pitchFamily="18" charset="0"/>
              </a:rPr>
              <a:t> in </a:t>
            </a:r>
            <a:r>
              <a:rPr sz="2200" spc="-150" dirty="0">
                <a:latin typeface="Times New Roman" pitchFamily="18" charset="0"/>
                <a:cs typeface="Times New Roman" pitchFamily="18" charset="0"/>
              </a:rPr>
              <a:t>AY  </a:t>
            </a:r>
            <a:r>
              <a:rPr lang="en-US" sz="2200" spc="-5" dirty="0">
                <a:latin typeface="Times New Roman" pitchFamily="18" charset="0"/>
                <a:cs typeface="Times New Roman" pitchFamily="18" charset="0"/>
              </a:rPr>
              <a:t>2022-23</a:t>
            </a:r>
            <a:r>
              <a:rPr sz="2200" spc="-5" dirty="0">
                <a:latin typeface="Times New Roman" pitchFamily="18" charset="0"/>
                <a:cs typeface="Times New Roman" pitchFamily="18" charset="0"/>
              </a:rPr>
              <a:t>, </a:t>
            </a:r>
            <a:r>
              <a:rPr sz="2200" dirty="0">
                <a:latin typeface="Times New Roman" pitchFamily="18" charset="0"/>
                <a:cs typeface="Times New Roman" pitchFamily="18" charset="0"/>
              </a:rPr>
              <a:t>but he </a:t>
            </a:r>
            <a:r>
              <a:rPr sz="2200" spc="-5" dirty="0">
                <a:latin typeface="Times New Roman" pitchFamily="18" charset="0"/>
                <a:cs typeface="Times New Roman" pitchFamily="18" charset="0"/>
              </a:rPr>
              <a:t>computed </a:t>
            </a:r>
            <a:r>
              <a:rPr sz="2200" dirty="0">
                <a:latin typeface="Times New Roman" pitchFamily="18" charset="0"/>
                <a:cs typeface="Times New Roman" pitchFamily="18" charset="0"/>
              </a:rPr>
              <a:t>a </a:t>
            </a:r>
            <a:r>
              <a:rPr sz="2200" spc="-5" dirty="0">
                <a:latin typeface="Times New Roman" pitchFamily="18" charset="0"/>
                <a:cs typeface="Times New Roman" pitchFamily="18" charset="0"/>
              </a:rPr>
              <a:t>business </a:t>
            </a:r>
            <a:r>
              <a:rPr sz="2200" dirty="0">
                <a:latin typeface="Times New Roman" pitchFamily="18" charset="0"/>
                <a:cs typeface="Times New Roman" pitchFamily="18" charset="0"/>
              </a:rPr>
              <a:t>income of </a:t>
            </a:r>
            <a:r>
              <a:rPr sz="2200" spc="-5" dirty="0">
                <a:latin typeface="Times New Roman" pitchFamily="18" charset="0"/>
                <a:cs typeface="Times New Roman" pitchFamily="18" charset="0"/>
              </a:rPr>
              <a:t>Rs.2 Lakhs.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sz="2200" dirty="0">
                <a:latin typeface="Times New Roman" pitchFamily="18" charset="0"/>
                <a:cs typeface="Times New Roman" pitchFamily="18" charset="0"/>
              </a:rPr>
              <a:t> </a:t>
            </a:r>
            <a:r>
              <a:rPr sz="2200" spc="-5" dirty="0">
                <a:latin typeface="Times New Roman" pitchFamily="18" charset="0"/>
                <a:cs typeface="Times New Roman" pitchFamily="18" charset="0"/>
              </a:rPr>
              <a:t>has </a:t>
            </a:r>
            <a:r>
              <a:rPr sz="2200" spc="-10" dirty="0">
                <a:latin typeface="Times New Roman" pitchFamily="18" charset="0"/>
                <a:cs typeface="Times New Roman" pitchFamily="18" charset="0"/>
              </a:rPr>
              <a:t>no </a:t>
            </a:r>
            <a:r>
              <a:rPr sz="2200" spc="-5" dirty="0">
                <a:latin typeface="Times New Roman" pitchFamily="18" charset="0"/>
                <a:cs typeface="Times New Roman" pitchFamily="18" charset="0"/>
              </a:rPr>
              <a:t>other </a:t>
            </a:r>
            <a:r>
              <a:rPr sz="2200" dirty="0">
                <a:latin typeface="Times New Roman" pitchFamily="18" charset="0"/>
                <a:cs typeface="Times New Roman" pitchFamily="18" charset="0"/>
              </a:rPr>
              <a:t>source of </a:t>
            </a:r>
            <a:r>
              <a:rPr sz="2200" spc="-5" dirty="0">
                <a:latin typeface="Times New Roman" pitchFamily="18" charset="0"/>
                <a:cs typeface="Times New Roman" pitchFamily="18" charset="0"/>
              </a:rPr>
              <a:t>Income</a:t>
            </a:r>
            <a:r>
              <a:rPr sz="2200" dirty="0">
                <a:latin typeface="Times New Roman" pitchFamily="18" charset="0"/>
                <a:cs typeface="Times New Roman" pitchFamily="18" charset="0"/>
              </a:rPr>
              <a:t>.</a:t>
            </a:r>
            <a:endParaRPr lang="en-IN" sz="2200" dirty="0">
              <a:latin typeface="Times New Roman" pitchFamily="18" charset="0"/>
              <a:cs typeface="Times New Roman" pitchFamily="18" charset="0"/>
            </a:endParaRPr>
          </a:p>
          <a:p>
            <a:pPr marL="314325" marR="5080" indent="-301625" algn="just">
              <a:spcBef>
                <a:spcPts val="105"/>
              </a:spcBef>
              <a:tabLst>
                <a:tab pos="314960" algn="l"/>
              </a:tabLst>
            </a:pPr>
            <a:r>
              <a:rPr sz="2200" spc="-5" dirty="0">
                <a:latin typeface="Times New Roman" pitchFamily="18" charset="0"/>
                <a:cs typeface="Times New Roman" pitchFamily="18" charset="0"/>
              </a:rPr>
              <a:t>Whether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sz="2200" dirty="0">
                <a:latin typeface="Times New Roman" pitchFamily="18" charset="0"/>
                <a:cs typeface="Times New Roman" pitchFamily="18" charset="0"/>
              </a:rPr>
              <a:t> </a:t>
            </a:r>
            <a:r>
              <a:rPr sz="2200" spc="-5" dirty="0">
                <a:latin typeface="Times New Roman" pitchFamily="18" charset="0"/>
                <a:cs typeface="Times New Roman" pitchFamily="18" charset="0"/>
              </a:rPr>
              <a:t>is  </a:t>
            </a:r>
            <a:r>
              <a:rPr sz="2200" dirty="0">
                <a:latin typeface="Times New Roman" pitchFamily="18" charset="0"/>
                <a:cs typeface="Times New Roman" pitchFamily="18" charset="0"/>
              </a:rPr>
              <a:t>liable for </a:t>
            </a:r>
            <a:r>
              <a:rPr sz="2200" spc="-75" dirty="0">
                <a:latin typeface="Times New Roman" pitchFamily="18" charset="0"/>
                <a:cs typeface="Times New Roman" pitchFamily="18" charset="0"/>
              </a:rPr>
              <a:t>Tax </a:t>
            </a:r>
            <a:r>
              <a:rPr sz="2200" dirty="0">
                <a:latin typeface="Times New Roman" pitchFamily="18" charset="0"/>
                <a:cs typeface="Times New Roman" pitchFamily="18" charset="0"/>
              </a:rPr>
              <a:t>Audit. </a:t>
            </a:r>
            <a:endParaRPr lang="en-IN" sz="2200" dirty="0">
              <a:latin typeface="Times New Roman" pitchFamily="18" charset="0"/>
              <a:cs typeface="Times New Roman" pitchFamily="18" charset="0"/>
            </a:endParaRPr>
          </a:p>
          <a:p>
            <a:pPr marL="314325" marR="5080" indent="-301625" algn="just">
              <a:spcBef>
                <a:spcPts val="105"/>
              </a:spcBef>
              <a:tabLst>
                <a:tab pos="314960" algn="l"/>
              </a:tabLst>
            </a:pPr>
            <a:r>
              <a:rPr sz="2200" spc="-5" dirty="0">
                <a:latin typeface="Times New Roman" pitchFamily="18" charset="0"/>
                <a:cs typeface="Times New Roman" pitchFamily="18" charset="0"/>
              </a:rPr>
              <a:t>What if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sz="2200" spc="-5" dirty="0">
                <a:latin typeface="Times New Roman" pitchFamily="18" charset="0"/>
                <a:cs typeface="Times New Roman" pitchFamily="18" charset="0"/>
              </a:rPr>
              <a:t> has Loss in </a:t>
            </a:r>
            <a:r>
              <a:rPr sz="2200" dirty="0">
                <a:latin typeface="Times New Roman" pitchFamily="18" charset="0"/>
                <a:cs typeface="Times New Roman" pitchFamily="18" charset="0"/>
              </a:rPr>
              <a:t>business</a:t>
            </a:r>
            <a:r>
              <a:rPr lang="en-IN" sz="2200" dirty="0">
                <a:latin typeface="Times New Roman" pitchFamily="18" charset="0"/>
                <a:cs typeface="Times New Roman" pitchFamily="18" charset="0"/>
              </a:rPr>
              <a:t>.</a:t>
            </a:r>
            <a:r>
              <a:rPr sz="2200" dirty="0">
                <a:latin typeface="Times New Roman" pitchFamily="18" charset="0"/>
                <a:cs typeface="Times New Roman" pitchFamily="18" charset="0"/>
              </a:rPr>
              <a:t> </a:t>
            </a:r>
            <a:endParaRPr lang="en-IN" sz="2200" dirty="0">
              <a:latin typeface="Times New Roman" pitchFamily="18" charset="0"/>
              <a:cs typeface="Times New Roman" pitchFamily="18" charset="0"/>
            </a:endParaRPr>
          </a:p>
          <a:p>
            <a:pPr marL="314325" marR="5080" indent="-301625" algn="just">
              <a:spcBef>
                <a:spcPts val="105"/>
              </a:spcBef>
              <a:tabLst>
                <a:tab pos="314960" algn="l"/>
              </a:tabLst>
            </a:pPr>
            <a:r>
              <a:rPr sz="2200" dirty="0">
                <a:latin typeface="Times New Roman" pitchFamily="18" charset="0"/>
                <a:cs typeface="Times New Roman" pitchFamily="18" charset="0"/>
              </a:rPr>
              <a:t>Also  state</a:t>
            </a:r>
            <a:r>
              <a:rPr sz="2200" spc="-30" dirty="0">
                <a:latin typeface="Times New Roman" pitchFamily="18" charset="0"/>
                <a:cs typeface="Times New Roman" pitchFamily="18" charset="0"/>
              </a:rPr>
              <a:t> </a:t>
            </a:r>
            <a:r>
              <a:rPr sz="2200" dirty="0">
                <a:latin typeface="Times New Roman" pitchFamily="18" charset="0"/>
                <a:cs typeface="Times New Roman" pitchFamily="18" charset="0"/>
              </a:rPr>
              <a:t>whether</a:t>
            </a:r>
            <a:r>
              <a:rPr sz="2200" spc="-125" dirty="0">
                <a:latin typeface="Times New Roman" pitchFamily="18" charset="0"/>
                <a:cs typeface="Times New Roman" pitchFamily="18" charset="0"/>
              </a:rPr>
              <a:t>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&amp;  Co </a:t>
            </a:r>
            <a:r>
              <a:rPr sz="2200" spc="-5" dirty="0">
                <a:latin typeface="Times New Roman" pitchFamily="18" charset="0"/>
                <a:cs typeface="Times New Roman" pitchFamily="18" charset="0"/>
              </a:rPr>
              <a:t>is</a:t>
            </a:r>
            <a:r>
              <a:rPr sz="2200" spc="5" dirty="0">
                <a:latin typeface="Times New Roman" pitchFamily="18" charset="0"/>
                <a:cs typeface="Times New Roman" pitchFamily="18" charset="0"/>
              </a:rPr>
              <a:t> </a:t>
            </a:r>
            <a:r>
              <a:rPr sz="2200" dirty="0">
                <a:latin typeface="Times New Roman" pitchFamily="18" charset="0"/>
                <a:cs typeface="Times New Roman" pitchFamily="18" charset="0"/>
              </a:rPr>
              <a:t>liable</a:t>
            </a:r>
            <a:r>
              <a:rPr sz="2200" spc="-5" dirty="0">
                <a:latin typeface="Times New Roman" pitchFamily="18" charset="0"/>
                <a:cs typeface="Times New Roman" pitchFamily="18" charset="0"/>
              </a:rPr>
              <a:t> </a:t>
            </a:r>
            <a:r>
              <a:rPr sz="2200" dirty="0">
                <a:latin typeface="Times New Roman" pitchFamily="18" charset="0"/>
                <a:cs typeface="Times New Roman" pitchFamily="18" charset="0"/>
              </a:rPr>
              <a:t>for</a:t>
            </a:r>
            <a:r>
              <a:rPr sz="2200" spc="-50" dirty="0">
                <a:latin typeface="Times New Roman" pitchFamily="18" charset="0"/>
                <a:cs typeface="Times New Roman" pitchFamily="18" charset="0"/>
              </a:rPr>
              <a:t> </a:t>
            </a:r>
            <a:r>
              <a:rPr sz="2200" spc="-75" dirty="0">
                <a:latin typeface="Times New Roman" pitchFamily="18" charset="0"/>
                <a:cs typeface="Times New Roman" pitchFamily="18" charset="0"/>
              </a:rPr>
              <a:t>Tax</a:t>
            </a:r>
            <a:r>
              <a:rPr sz="2200" spc="-125" dirty="0">
                <a:latin typeface="Times New Roman" pitchFamily="18" charset="0"/>
                <a:cs typeface="Times New Roman" pitchFamily="18" charset="0"/>
              </a:rPr>
              <a:t> </a:t>
            </a:r>
            <a:r>
              <a:rPr sz="2200" dirty="0">
                <a:latin typeface="Times New Roman" pitchFamily="18" charset="0"/>
                <a:cs typeface="Times New Roman" pitchFamily="18" charset="0"/>
              </a:rPr>
              <a:t>Audit,</a:t>
            </a:r>
            <a:r>
              <a:rPr sz="2200" spc="-5" dirty="0">
                <a:latin typeface="Times New Roman" pitchFamily="18" charset="0"/>
                <a:cs typeface="Times New Roman" pitchFamily="18" charset="0"/>
              </a:rPr>
              <a:t> if</a:t>
            </a:r>
            <a:r>
              <a:rPr sz="2200" spc="-114" dirty="0">
                <a:latin typeface="Times New Roman" pitchFamily="18" charset="0"/>
                <a:cs typeface="Times New Roman" pitchFamily="18" charset="0"/>
              </a:rPr>
              <a:t>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&amp; Co</a:t>
            </a:r>
            <a:r>
              <a:rPr sz="2200" spc="-35" dirty="0">
                <a:latin typeface="Times New Roman" pitchFamily="18" charset="0"/>
                <a:cs typeface="Times New Roman" pitchFamily="18" charset="0"/>
              </a:rPr>
              <a:t> </a:t>
            </a:r>
            <a:r>
              <a:rPr sz="2200" spc="-5" dirty="0">
                <a:latin typeface="Times New Roman" pitchFamily="18" charset="0"/>
                <a:cs typeface="Times New Roman" pitchFamily="18" charset="0"/>
              </a:rPr>
              <a:t>is</a:t>
            </a:r>
            <a:r>
              <a:rPr sz="2200" spc="5" dirty="0">
                <a:latin typeface="Times New Roman" pitchFamily="18" charset="0"/>
                <a:cs typeface="Times New Roman" pitchFamily="18" charset="0"/>
              </a:rPr>
              <a:t> </a:t>
            </a:r>
            <a:r>
              <a:rPr sz="2200" dirty="0">
                <a:latin typeface="Times New Roman" pitchFamily="18" charset="0"/>
                <a:cs typeface="Times New Roman" pitchFamily="18" charset="0"/>
              </a:rPr>
              <a:t>a</a:t>
            </a:r>
            <a:r>
              <a:rPr sz="2200" spc="-15" dirty="0">
                <a:latin typeface="Times New Roman" pitchFamily="18" charset="0"/>
                <a:cs typeface="Times New Roman" pitchFamily="18" charset="0"/>
              </a:rPr>
              <a:t> </a:t>
            </a:r>
            <a:r>
              <a:rPr sz="2200" dirty="0">
                <a:latin typeface="Times New Roman" pitchFamily="18" charset="0"/>
                <a:cs typeface="Times New Roman" pitchFamily="18" charset="0"/>
              </a:rPr>
              <a:t>Firm</a:t>
            </a:r>
            <a:r>
              <a:rPr lang="en-IN" sz="2200" dirty="0">
                <a:latin typeface="Times New Roman" pitchFamily="18" charset="0"/>
                <a:cs typeface="Times New Roman" pitchFamily="18" charset="0"/>
              </a:rPr>
              <a:t>?</a:t>
            </a:r>
          </a:p>
          <a:p>
            <a:pPr marL="668020" marR="6985" lvl="1" indent="-250190" algn="just">
              <a:buChar char="–"/>
              <a:tabLst>
                <a:tab pos="668020" algn="l"/>
              </a:tabLst>
            </a:pPr>
            <a:r>
              <a:rPr lang="en-IN" sz="2200" spc="-5" dirty="0">
                <a:latin typeface="Times New Roman" pitchFamily="18" charset="0"/>
                <a:cs typeface="Times New Roman" pitchFamily="18" charset="0"/>
              </a:rPr>
              <a:t>Since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lang="en-IN" sz="2200" spc="-5" dirty="0">
                <a:latin typeface="Times New Roman" pitchFamily="18" charset="0"/>
                <a:cs typeface="Times New Roman" pitchFamily="18" charset="0"/>
              </a:rPr>
              <a:t> </a:t>
            </a:r>
            <a:r>
              <a:rPr lang="en-IN" sz="2200" spc="-10" dirty="0">
                <a:latin typeface="Times New Roman" pitchFamily="18" charset="0"/>
                <a:cs typeface="Times New Roman" pitchFamily="18" charset="0"/>
              </a:rPr>
              <a:t>wants </a:t>
            </a:r>
            <a:r>
              <a:rPr lang="en-IN" sz="2200" dirty="0">
                <a:latin typeface="Times New Roman" pitchFamily="18" charset="0"/>
                <a:cs typeface="Times New Roman" pitchFamily="18" charset="0"/>
              </a:rPr>
              <a:t>to </a:t>
            </a:r>
            <a:r>
              <a:rPr lang="en-IN" sz="2200" spc="-10" dirty="0">
                <a:latin typeface="Times New Roman" pitchFamily="18" charset="0"/>
                <a:cs typeface="Times New Roman" pitchFamily="18" charset="0"/>
              </a:rPr>
              <a:t>offer </a:t>
            </a:r>
            <a:r>
              <a:rPr lang="en-IN" sz="2200" spc="-5" dirty="0">
                <a:latin typeface="Times New Roman" pitchFamily="18" charset="0"/>
                <a:cs typeface="Times New Roman" pitchFamily="18" charset="0"/>
              </a:rPr>
              <a:t>income lower than limits specified </a:t>
            </a:r>
            <a:r>
              <a:rPr lang="en-IN" sz="2200" spc="5" dirty="0">
                <a:latin typeface="Times New Roman" pitchFamily="18" charset="0"/>
                <a:cs typeface="Times New Roman" pitchFamily="18" charset="0"/>
              </a:rPr>
              <a:t>in  </a:t>
            </a:r>
            <a:r>
              <a:rPr lang="en-IN" sz="2200" spc="-5" dirty="0">
                <a:latin typeface="Times New Roman" pitchFamily="18" charset="0"/>
                <a:cs typeface="Times New Roman" pitchFamily="18" charset="0"/>
              </a:rPr>
              <a:t>section 44AD, </a:t>
            </a:r>
            <a:r>
              <a:rPr lang="en-IN" sz="2200" spc="-65" dirty="0">
                <a:latin typeface="Times New Roman" pitchFamily="18" charset="0"/>
                <a:cs typeface="Times New Roman" pitchFamily="18" charset="0"/>
              </a:rPr>
              <a:t>Tax </a:t>
            </a:r>
            <a:r>
              <a:rPr lang="en-IN" sz="2200" spc="-5" dirty="0">
                <a:latin typeface="Times New Roman" pitchFamily="18" charset="0"/>
                <a:cs typeface="Times New Roman" pitchFamily="18" charset="0"/>
              </a:rPr>
              <a:t>audit is applicable </a:t>
            </a:r>
            <a:r>
              <a:rPr lang="en-IN" sz="2200" dirty="0">
                <a:latin typeface="Times New Roman" pitchFamily="18" charset="0"/>
                <a:cs typeface="Times New Roman" pitchFamily="18" charset="0"/>
              </a:rPr>
              <a:t>u/s </a:t>
            </a:r>
            <a:r>
              <a:rPr lang="en-IN" sz="2200" spc="-5" dirty="0">
                <a:latin typeface="Times New Roman" pitchFamily="18" charset="0"/>
                <a:cs typeface="Times New Roman" pitchFamily="18" charset="0"/>
              </a:rPr>
              <a:t>44AB. But in </a:t>
            </a:r>
            <a:r>
              <a:rPr lang="en-IN" sz="2200" dirty="0">
                <a:latin typeface="Times New Roman" pitchFamily="18" charset="0"/>
                <a:cs typeface="Times New Roman" pitchFamily="18" charset="0"/>
              </a:rPr>
              <a:t>this </a:t>
            </a:r>
            <a:r>
              <a:rPr lang="en-IN" sz="2200" spc="-5" dirty="0">
                <a:latin typeface="Times New Roman" pitchFamily="18" charset="0"/>
                <a:cs typeface="Times New Roman" pitchFamily="18" charset="0"/>
              </a:rPr>
              <a:t>case</a:t>
            </a:r>
            <a:r>
              <a:rPr lang="en-IN" sz="2200" spc="400" dirty="0">
                <a:latin typeface="Times New Roman" pitchFamily="18" charset="0"/>
                <a:cs typeface="Times New Roman" pitchFamily="18" charset="0"/>
              </a:rPr>
              <a:t> </a:t>
            </a:r>
            <a:r>
              <a:rPr lang="en-IN" sz="2200" spc="-10" dirty="0">
                <a:latin typeface="Times New Roman" pitchFamily="18" charset="0"/>
                <a:cs typeface="Times New Roman" pitchFamily="18" charset="0"/>
              </a:rPr>
              <a:t>as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lang="en-IN" sz="2200" spc="-5" dirty="0">
                <a:latin typeface="Times New Roman" pitchFamily="18" charset="0"/>
                <a:cs typeface="Times New Roman" pitchFamily="18" charset="0"/>
              </a:rPr>
              <a:t> </a:t>
            </a:r>
            <a:r>
              <a:rPr lang="en-IN" sz="2200" dirty="0">
                <a:latin typeface="Times New Roman" pitchFamily="18" charset="0"/>
                <a:cs typeface="Times New Roman" pitchFamily="18" charset="0"/>
              </a:rPr>
              <a:t>has </a:t>
            </a:r>
            <a:r>
              <a:rPr lang="en-IN" sz="2200" spc="-5" dirty="0">
                <a:latin typeface="Times New Roman" pitchFamily="18" charset="0"/>
                <a:cs typeface="Times New Roman" pitchFamily="18" charset="0"/>
              </a:rPr>
              <a:t>no other source of income and his income computed </a:t>
            </a:r>
            <a:r>
              <a:rPr lang="en-IN" sz="2200" dirty="0">
                <a:latin typeface="Times New Roman" pitchFamily="18" charset="0"/>
                <a:cs typeface="Times New Roman" pitchFamily="18" charset="0"/>
              </a:rPr>
              <a:t>does  </a:t>
            </a:r>
            <a:r>
              <a:rPr lang="en-IN" sz="2200" spc="-5" dirty="0">
                <a:latin typeface="Times New Roman" pitchFamily="18" charset="0"/>
                <a:cs typeface="Times New Roman" pitchFamily="18" charset="0"/>
              </a:rPr>
              <a:t>not </a:t>
            </a:r>
            <a:r>
              <a:rPr lang="en-IN" sz="2200" spc="-10" dirty="0">
                <a:latin typeface="Times New Roman" pitchFamily="18" charset="0"/>
                <a:cs typeface="Times New Roman" pitchFamily="18" charset="0"/>
              </a:rPr>
              <a:t>exceed </a:t>
            </a:r>
            <a:r>
              <a:rPr lang="en-IN" sz="2200" dirty="0">
                <a:latin typeface="Times New Roman" pitchFamily="18" charset="0"/>
                <a:cs typeface="Times New Roman" pitchFamily="18" charset="0"/>
              </a:rPr>
              <a:t>the </a:t>
            </a:r>
            <a:r>
              <a:rPr lang="en-IN" sz="2200" spc="-5" dirty="0">
                <a:latin typeface="Times New Roman" pitchFamily="18" charset="0"/>
                <a:cs typeface="Times New Roman" pitchFamily="18" charset="0"/>
              </a:rPr>
              <a:t>basic exemption limit, No </a:t>
            </a:r>
            <a:r>
              <a:rPr lang="en-IN" sz="2200" spc="-65" dirty="0">
                <a:latin typeface="Times New Roman" pitchFamily="18" charset="0"/>
                <a:cs typeface="Times New Roman" pitchFamily="18" charset="0"/>
              </a:rPr>
              <a:t>Tax </a:t>
            </a:r>
            <a:r>
              <a:rPr lang="en-IN" sz="2200" spc="-5" dirty="0">
                <a:latin typeface="Times New Roman" pitchFamily="18" charset="0"/>
                <a:cs typeface="Times New Roman" pitchFamily="18" charset="0"/>
              </a:rPr>
              <a:t>Audit is</a:t>
            </a:r>
            <a:r>
              <a:rPr lang="en-IN" sz="2200" spc="30" dirty="0">
                <a:latin typeface="Times New Roman" pitchFamily="18" charset="0"/>
                <a:cs typeface="Times New Roman" pitchFamily="18" charset="0"/>
              </a:rPr>
              <a:t> </a:t>
            </a:r>
            <a:r>
              <a:rPr lang="en-IN" sz="2200" spc="-5" dirty="0">
                <a:latin typeface="Times New Roman" pitchFamily="18" charset="0"/>
                <a:cs typeface="Times New Roman" pitchFamily="18" charset="0"/>
              </a:rPr>
              <a:t>applicable.</a:t>
            </a:r>
            <a:endParaRPr lang="en-IN" sz="2200" dirty="0">
              <a:latin typeface="Times New Roman" pitchFamily="18" charset="0"/>
              <a:cs typeface="Times New Roman" pitchFamily="18" charset="0"/>
            </a:endParaRPr>
          </a:p>
          <a:p>
            <a:pPr marL="668020" lvl="1" indent="-250190" algn="just">
              <a:buChar char="–"/>
              <a:tabLst>
                <a:tab pos="668020" algn="l"/>
              </a:tabLst>
            </a:pPr>
            <a:r>
              <a:rPr lang="en-IN" sz="2200" dirty="0">
                <a:latin typeface="Times New Roman" pitchFamily="18" charset="0"/>
                <a:cs typeface="Times New Roman" pitchFamily="18" charset="0"/>
              </a:rPr>
              <a:t>If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lang="en-IN" sz="2200" spc="-5" dirty="0">
                <a:latin typeface="Times New Roman" pitchFamily="18" charset="0"/>
                <a:cs typeface="Times New Roman" pitchFamily="18" charset="0"/>
              </a:rPr>
              <a:t> </a:t>
            </a:r>
            <a:r>
              <a:rPr lang="en-IN" sz="2200" spc="-10" dirty="0">
                <a:latin typeface="Times New Roman" pitchFamily="18" charset="0"/>
                <a:cs typeface="Times New Roman" pitchFamily="18" charset="0"/>
              </a:rPr>
              <a:t>has </a:t>
            </a:r>
            <a:r>
              <a:rPr lang="en-IN" sz="2200" spc="-5" dirty="0">
                <a:latin typeface="Times New Roman" pitchFamily="18" charset="0"/>
                <a:cs typeface="Times New Roman" pitchFamily="18" charset="0"/>
              </a:rPr>
              <a:t>loss </a:t>
            </a:r>
            <a:r>
              <a:rPr lang="en-IN" sz="2200" dirty="0">
                <a:latin typeface="Times New Roman" pitchFamily="18" charset="0"/>
                <a:cs typeface="Times New Roman" pitchFamily="18" charset="0"/>
              </a:rPr>
              <a:t>from </a:t>
            </a:r>
            <a:r>
              <a:rPr lang="en-IN" sz="2200" spc="-5" dirty="0">
                <a:latin typeface="Times New Roman" pitchFamily="18" charset="0"/>
                <a:cs typeface="Times New Roman" pitchFamily="18" charset="0"/>
              </a:rPr>
              <a:t>such business, No </a:t>
            </a:r>
            <a:r>
              <a:rPr lang="en-IN" sz="2200" spc="-70" dirty="0">
                <a:latin typeface="Times New Roman" pitchFamily="18" charset="0"/>
                <a:cs typeface="Times New Roman" pitchFamily="18" charset="0"/>
              </a:rPr>
              <a:t>Tax </a:t>
            </a:r>
            <a:r>
              <a:rPr lang="en-IN" sz="2200" spc="-5" dirty="0">
                <a:latin typeface="Times New Roman" pitchFamily="18" charset="0"/>
                <a:cs typeface="Times New Roman" pitchFamily="18" charset="0"/>
              </a:rPr>
              <a:t>audit u/s 44AB</a:t>
            </a:r>
            <a:r>
              <a:rPr lang="en-IN" sz="2200" spc="70" dirty="0">
                <a:latin typeface="Times New Roman" pitchFamily="18" charset="0"/>
                <a:cs typeface="Times New Roman" pitchFamily="18" charset="0"/>
              </a:rPr>
              <a:t> </a:t>
            </a:r>
            <a:r>
              <a:rPr lang="en-IN" sz="2200" spc="5" dirty="0">
                <a:latin typeface="Times New Roman" pitchFamily="18" charset="0"/>
                <a:cs typeface="Times New Roman" pitchFamily="18" charset="0"/>
              </a:rPr>
              <a:t>is </a:t>
            </a:r>
            <a:r>
              <a:rPr lang="en-IN" sz="2200" spc="-5" dirty="0">
                <a:latin typeface="Times New Roman" pitchFamily="18" charset="0"/>
                <a:cs typeface="Times New Roman" pitchFamily="18" charset="0"/>
              </a:rPr>
              <a:t>required.</a:t>
            </a:r>
            <a:endParaRPr lang="en-IN" sz="2200" dirty="0">
              <a:latin typeface="Times New Roman" pitchFamily="18" charset="0"/>
              <a:cs typeface="Times New Roman" pitchFamily="18" charset="0"/>
            </a:endParaRPr>
          </a:p>
          <a:p>
            <a:pPr marL="668020" marR="8890" lvl="1" indent="-250190" algn="just">
              <a:buChar char="–"/>
              <a:tabLst>
                <a:tab pos="668020" algn="l"/>
              </a:tabLst>
            </a:pPr>
            <a:r>
              <a:rPr lang="en-IN" sz="2200" dirty="0">
                <a:latin typeface="Times New Roman" pitchFamily="18" charset="0"/>
                <a:cs typeface="Times New Roman" pitchFamily="18" charset="0"/>
              </a:rPr>
              <a:t>If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&amp; Co </a:t>
            </a:r>
            <a:r>
              <a:rPr lang="en-IN" sz="2200" spc="-5" dirty="0">
                <a:latin typeface="Times New Roman" pitchFamily="18" charset="0"/>
                <a:cs typeface="Times New Roman" pitchFamily="18" charset="0"/>
              </a:rPr>
              <a:t> is a </a:t>
            </a:r>
            <a:r>
              <a:rPr lang="en-IN" sz="2200" dirty="0">
                <a:latin typeface="Times New Roman" pitchFamily="18" charset="0"/>
                <a:cs typeface="Times New Roman" pitchFamily="18" charset="0"/>
              </a:rPr>
              <a:t>Firm, </a:t>
            </a:r>
            <a:r>
              <a:rPr lang="en-IN" sz="2200" spc="-5" dirty="0">
                <a:latin typeface="Times New Roman" pitchFamily="18" charset="0"/>
                <a:cs typeface="Times New Roman" pitchFamily="18" charset="0"/>
              </a:rPr>
              <a:t>there is no basic exemption limit hence</a:t>
            </a:r>
            <a:r>
              <a:rPr lang="en-IN" sz="2200" spc="-50" dirty="0">
                <a:latin typeface="Times New Roman" pitchFamily="18" charset="0"/>
                <a:cs typeface="Times New Roman" pitchFamily="18" charset="0"/>
              </a:rPr>
              <a:t>, Tax </a:t>
            </a:r>
            <a:r>
              <a:rPr lang="en-IN" sz="2200" spc="-5" dirty="0">
                <a:latin typeface="Times New Roman" pitchFamily="18" charset="0"/>
                <a:cs typeface="Times New Roman" pitchFamily="18" charset="0"/>
              </a:rPr>
              <a:t>Audit  </a:t>
            </a:r>
            <a:r>
              <a:rPr lang="en-IN" sz="2200" dirty="0">
                <a:latin typeface="Times New Roman" pitchFamily="18" charset="0"/>
                <a:cs typeface="Times New Roman" pitchFamily="18" charset="0"/>
              </a:rPr>
              <a:t>u/s </a:t>
            </a:r>
            <a:r>
              <a:rPr lang="en-IN" sz="2200" spc="-5" dirty="0">
                <a:latin typeface="Times New Roman" pitchFamily="18" charset="0"/>
                <a:cs typeface="Times New Roman" pitchFamily="18" charset="0"/>
              </a:rPr>
              <a:t>44AB is</a:t>
            </a:r>
            <a:r>
              <a:rPr lang="en-IN" sz="2200" spc="5" dirty="0">
                <a:latin typeface="Times New Roman" pitchFamily="18" charset="0"/>
                <a:cs typeface="Times New Roman" pitchFamily="18" charset="0"/>
              </a:rPr>
              <a:t> </a:t>
            </a:r>
            <a:r>
              <a:rPr lang="en-IN" sz="2200" spc="-5" dirty="0">
                <a:latin typeface="Times New Roman" pitchFamily="18" charset="0"/>
                <a:cs typeface="Times New Roman" pitchFamily="18" charset="0"/>
              </a:rPr>
              <a:t>applicable.</a:t>
            </a:r>
            <a:endParaRPr lang="en-IN" sz="2200" dirty="0">
              <a:latin typeface="Times New Roman" pitchFamily="18" charset="0"/>
              <a:cs typeface="Times New Roman" pitchFamily="18" charset="0"/>
            </a:endParaRPr>
          </a:p>
        </p:txBody>
      </p:sp>
    </p:spTree>
    <p:extLst>
      <p:ext uri="{BB962C8B-B14F-4D97-AF65-F5344CB8AC3E}">
        <p14:creationId xmlns:p14="http://schemas.microsoft.com/office/powerpoint/2010/main" val="1616847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28800" y="185674"/>
            <a:ext cx="1752600" cy="335989"/>
          </a:xfrm>
          <a:prstGeom prst="rect">
            <a:avLst/>
          </a:prstGeom>
        </p:spPr>
        <p:txBody>
          <a:bodyPr vert="horz" wrap="square" lIns="0" tIns="12700" rIns="0" bIns="0" rtlCol="0" anchor="ctr">
            <a:spAutoFit/>
          </a:bodyPr>
          <a:lstStyle/>
          <a:p>
            <a:pPr marL="12700" algn="just">
              <a:spcBef>
                <a:spcPts val="100"/>
              </a:spcBef>
            </a:pPr>
            <a:r>
              <a:rPr lang="en-IN" sz="2100" b="1" spc="-5" dirty="0">
                <a:latin typeface="Times New Roman" pitchFamily="18" charset="0"/>
                <a:cs typeface="Times New Roman" pitchFamily="18" charset="0"/>
              </a:rPr>
              <a:t>ISSUE-13</a:t>
            </a:r>
            <a:endParaRPr sz="2100">
              <a:latin typeface="Times New Roman" pitchFamily="18" charset="0"/>
              <a:cs typeface="Times New Roman" pitchFamily="18" charset="0"/>
            </a:endParaRPr>
          </a:p>
        </p:txBody>
      </p:sp>
      <p:sp>
        <p:nvSpPr>
          <p:cNvPr id="8" name="Footer Placeholder 7"/>
          <p:cNvSpPr>
            <a:spLocks noGrp="1"/>
          </p:cNvSpPr>
          <p:nvPr>
            <p:ph type="ftr" sz="quarter" idx="11"/>
          </p:nvPr>
        </p:nvSpPr>
        <p:spPr/>
        <p:txBody>
          <a:bodyPr/>
          <a:lstStyle/>
          <a:p>
            <a:r>
              <a:rPr lang="en-IN" dirty="0"/>
              <a:t> </a:t>
            </a:r>
            <a:endParaRPr lang="en-US" dirty="0"/>
          </a:p>
        </p:txBody>
      </p:sp>
      <p:sp>
        <p:nvSpPr>
          <p:cNvPr id="3" name="object 3"/>
          <p:cNvSpPr txBox="1"/>
          <p:nvPr/>
        </p:nvSpPr>
        <p:spPr>
          <a:xfrm>
            <a:off x="1752600" y="609601"/>
            <a:ext cx="8686800" cy="1490793"/>
          </a:xfrm>
          <a:prstGeom prst="rect">
            <a:avLst/>
          </a:prstGeom>
        </p:spPr>
        <p:txBody>
          <a:bodyPr vert="horz" wrap="square" lIns="0" tIns="13335" rIns="0" bIns="0" rtlCol="0">
            <a:spAutoFit/>
          </a:bodyPr>
          <a:lstStyle/>
          <a:p>
            <a:pPr marL="314325" marR="5080" indent="-301625" algn="just">
              <a:spcBef>
                <a:spcPts val="105"/>
              </a:spcBef>
              <a:tabLst>
                <a:tab pos="314960" algn="l"/>
              </a:tabLst>
            </a:pPr>
            <a:r>
              <a:rPr lang="en-IN" sz="2400" spc="-5" dirty="0" err="1">
                <a:latin typeface="Times New Roman" pitchFamily="18" charset="0"/>
                <a:cs typeface="Times New Roman" pitchFamily="18" charset="0"/>
              </a:rPr>
              <a:t>Kamlesh</a:t>
            </a:r>
            <a:r>
              <a:rPr lang="en-IN" sz="2400" spc="-5" dirty="0">
                <a:latin typeface="Times New Roman" pitchFamily="18" charset="0"/>
                <a:cs typeface="Times New Roman" pitchFamily="18" charset="0"/>
              </a:rPr>
              <a:t>, an eligible </a:t>
            </a:r>
            <a:r>
              <a:rPr lang="en-IN" sz="2400" spc="-5" dirty="0" err="1">
                <a:latin typeface="Times New Roman" pitchFamily="18" charset="0"/>
                <a:cs typeface="Times New Roman" pitchFamily="18" charset="0"/>
              </a:rPr>
              <a:t>assessee</a:t>
            </a:r>
            <a:r>
              <a:rPr lang="en-IN" sz="2400" spc="-5" dirty="0">
                <a:latin typeface="Times New Roman" pitchFamily="18" charset="0"/>
                <a:cs typeface="Times New Roman" pitchFamily="18" charset="0"/>
              </a:rPr>
              <a:t> </a:t>
            </a:r>
            <a:r>
              <a:rPr sz="2400" spc="-5">
                <a:latin typeface="Times New Roman" pitchFamily="18" charset="0"/>
                <a:cs typeface="Times New Roman" pitchFamily="18" charset="0"/>
              </a:rPr>
              <a:t>is </a:t>
            </a:r>
            <a:r>
              <a:rPr sz="2400" dirty="0">
                <a:latin typeface="Times New Roman" pitchFamily="18" charset="0"/>
                <a:cs typeface="Times New Roman" pitchFamily="18" charset="0"/>
              </a:rPr>
              <a:t>engaged </a:t>
            </a:r>
            <a:r>
              <a:rPr sz="2400" spc="-5" dirty="0">
                <a:latin typeface="Times New Roman" pitchFamily="18" charset="0"/>
                <a:cs typeface="Times New Roman" pitchFamily="18" charset="0"/>
              </a:rPr>
              <a:t>in trading business </a:t>
            </a:r>
            <a:r>
              <a:rPr sz="2400" dirty="0">
                <a:latin typeface="Times New Roman" pitchFamily="18" charset="0"/>
                <a:cs typeface="Times New Roman" pitchFamily="18" charset="0"/>
              </a:rPr>
              <a:t>of </a:t>
            </a:r>
            <a:r>
              <a:rPr sz="2400" spc="-5" dirty="0">
                <a:latin typeface="Times New Roman" pitchFamily="18" charset="0"/>
                <a:cs typeface="Times New Roman" pitchFamily="18" charset="0"/>
              </a:rPr>
              <a:t>goods both in  </a:t>
            </a:r>
            <a:r>
              <a:rPr sz="2400" dirty="0">
                <a:latin typeface="Times New Roman" pitchFamily="18" charset="0"/>
                <a:cs typeface="Times New Roman" pitchFamily="18" charset="0"/>
              </a:rPr>
              <a:t>his own </a:t>
            </a:r>
            <a:r>
              <a:rPr sz="2400" spc="-5" dirty="0">
                <a:latin typeface="Times New Roman" pitchFamily="18" charset="0"/>
                <a:cs typeface="Times New Roman" pitchFamily="18" charset="0"/>
              </a:rPr>
              <a:t>name </a:t>
            </a:r>
            <a:r>
              <a:rPr sz="2400" dirty="0">
                <a:latin typeface="Times New Roman" pitchFamily="18" charset="0"/>
                <a:cs typeface="Times New Roman" pitchFamily="18" charset="0"/>
              </a:rPr>
              <a:t>and also </a:t>
            </a:r>
            <a:r>
              <a:rPr sz="2400" spc="-5" dirty="0">
                <a:latin typeface="Times New Roman" pitchFamily="18" charset="0"/>
                <a:cs typeface="Times New Roman" pitchFamily="18" charset="0"/>
              </a:rPr>
              <a:t>as </a:t>
            </a:r>
            <a:r>
              <a:rPr sz="2400" dirty="0">
                <a:latin typeface="Times New Roman" pitchFamily="18" charset="0"/>
                <a:cs typeface="Times New Roman" pitchFamily="18" charset="0"/>
              </a:rPr>
              <a:t>a consignee for </a:t>
            </a:r>
            <a:r>
              <a:rPr sz="2400" spc="-5" dirty="0">
                <a:latin typeface="Times New Roman" pitchFamily="18" charset="0"/>
                <a:cs typeface="Times New Roman" pitchFamily="18" charset="0"/>
              </a:rPr>
              <a:t>another person. </a:t>
            </a:r>
            <a:r>
              <a:rPr sz="2400" dirty="0">
                <a:latin typeface="Times New Roman" pitchFamily="18" charset="0"/>
                <a:cs typeface="Times New Roman" pitchFamily="18" charset="0"/>
              </a:rPr>
              <a:t>The </a:t>
            </a:r>
            <a:r>
              <a:rPr sz="2400" spc="-45">
                <a:latin typeface="Times New Roman" pitchFamily="18" charset="0"/>
                <a:cs typeface="Times New Roman" pitchFamily="18" charset="0"/>
              </a:rPr>
              <a:t>Total </a:t>
            </a:r>
            <a:r>
              <a:rPr lang="en-IN" sz="2400" spc="-45" dirty="0">
                <a:latin typeface="Times New Roman" pitchFamily="18" charset="0"/>
                <a:cs typeface="Times New Roman" pitchFamily="18" charset="0"/>
              </a:rPr>
              <a:t> </a:t>
            </a:r>
            <a:r>
              <a:rPr sz="2400">
                <a:latin typeface="Times New Roman" pitchFamily="18" charset="0"/>
                <a:cs typeface="Times New Roman" pitchFamily="18" charset="0"/>
              </a:rPr>
              <a:t>Sales amount</a:t>
            </a:r>
            <a:r>
              <a:rPr lang="en-IN" sz="2400" dirty="0" err="1">
                <a:latin typeface="Times New Roman" pitchFamily="18" charset="0"/>
                <a:cs typeface="Times New Roman" pitchFamily="18" charset="0"/>
              </a:rPr>
              <a:t>ed</a:t>
            </a:r>
            <a:r>
              <a:rPr sz="2400">
                <a:latin typeface="Times New Roman" pitchFamily="18" charset="0"/>
                <a:cs typeface="Times New Roman" pitchFamily="18" charset="0"/>
              </a:rPr>
              <a:t> </a:t>
            </a:r>
            <a:r>
              <a:rPr sz="2400" spc="-5">
                <a:latin typeface="Times New Roman" pitchFamily="18" charset="0"/>
                <a:cs typeface="Times New Roman" pitchFamily="18" charset="0"/>
              </a:rPr>
              <a:t>to </a:t>
            </a:r>
            <a:r>
              <a:rPr sz="2400">
                <a:latin typeface="Times New Roman" pitchFamily="18" charset="0"/>
                <a:cs typeface="Times New Roman" pitchFamily="18" charset="0"/>
              </a:rPr>
              <a:t>Rs.1.</a:t>
            </a:r>
            <a:r>
              <a:rPr lang="en-IN" sz="2400" dirty="0">
                <a:latin typeface="Times New Roman" pitchFamily="18" charset="0"/>
                <a:cs typeface="Times New Roman" pitchFamily="18" charset="0"/>
              </a:rPr>
              <a:t>60</a:t>
            </a:r>
            <a:r>
              <a:rPr sz="2400">
                <a:latin typeface="Times New Roman" pitchFamily="18" charset="0"/>
                <a:cs typeface="Times New Roman" pitchFamily="18" charset="0"/>
              </a:rPr>
              <a:t> </a:t>
            </a:r>
            <a:r>
              <a:rPr sz="2400" dirty="0">
                <a:latin typeface="Times New Roman" pitchFamily="18" charset="0"/>
                <a:cs typeface="Times New Roman" pitchFamily="18" charset="0"/>
              </a:rPr>
              <a:t>Crores, </a:t>
            </a:r>
            <a:r>
              <a:rPr sz="2400" spc="-10" dirty="0">
                <a:latin typeface="Times New Roman" pitchFamily="18" charset="0"/>
                <a:cs typeface="Times New Roman" pitchFamily="18" charset="0"/>
              </a:rPr>
              <a:t>Turnover </a:t>
            </a:r>
            <a:r>
              <a:rPr sz="2400" dirty="0">
                <a:latin typeface="Times New Roman" pitchFamily="18" charset="0"/>
                <a:cs typeface="Times New Roman" pitchFamily="18" charset="0"/>
              </a:rPr>
              <a:t>Details are as</a:t>
            </a:r>
            <a:r>
              <a:rPr sz="2400" spc="-215" dirty="0">
                <a:latin typeface="Times New Roman" pitchFamily="18" charset="0"/>
                <a:cs typeface="Times New Roman" pitchFamily="18" charset="0"/>
              </a:rPr>
              <a:t> </a:t>
            </a:r>
            <a:r>
              <a:rPr sz="2400" dirty="0">
                <a:latin typeface="Times New Roman" pitchFamily="18" charset="0"/>
                <a:cs typeface="Times New Roman" pitchFamily="18" charset="0"/>
              </a:rPr>
              <a:t>follows:</a:t>
            </a:r>
            <a:endParaRPr sz="2400">
              <a:latin typeface="Times New Roman" pitchFamily="18" charset="0"/>
              <a:cs typeface="Times New Roman" pitchFamily="18" charset="0"/>
            </a:endParaRPr>
          </a:p>
        </p:txBody>
      </p:sp>
      <p:sp>
        <p:nvSpPr>
          <p:cNvPr id="4" name="object 4"/>
          <p:cNvSpPr txBox="1"/>
          <p:nvPr/>
        </p:nvSpPr>
        <p:spPr>
          <a:xfrm>
            <a:off x="2569260" y="2057400"/>
            <a:ext cx="2971800" cy="730008"/>
          </a:xfrm>
          <a:prstGeom prst="rect">
            <a:avLst/>
          </a:prstGeom>
        </p:spPr>
        <p:txBody>
          <a:bodyPr vert="horz" wrap="square" lIns="0" tIns="12700" rIns="0" bIns="0" rtlCol="0">
            <a:spAutoFit/>
          </a:bodyPr>
          <a:lstStyle/>
          <a:p>
            <a:pPr marL="12700" marR="5080" indent="17780">
              <a:lnSpc>
                <a:spcPct val="122200"/>
              </a:lnSpc>
              <a:spcBef>
                <a:spcPts val="100"/>
              </a:spcBef>
            </a:pPr>
            <a:r>
              <a:rPr sz="2000" spc="-15" dirty="0">
                <a:latin typeface="Times New Roman" pitchFamily="18" charset="0"/>
                <a:cs typeface="Times New Roman" pitchFamily="18" charset="0"/>
              </a:rPr>
              <a:t>Own </a:t>
            </a:r>
            <a:r>
              <a:rPr sz="2000" spc="-5" dirty="0">
                <a:latin typeface="Times New Roman" pitchFamily="18" charset="0"/>
                <a:cs typeface="Times New Roman" pitchFamily="18" charset="0"/>
              </a:rPr>
              <a:t>Business </a:t>
            </a:r>
            <a:r>
              <a:rPr sz="2000" spc="-15" dirty="0">
                <a:latin typeface="Times New Roman" pitchFamily="18" charset="0"/>
                <a:cs typeface="Times New Roman" pitchFamily="18" charset="0"/>
              </a:rPr>
              <a:t>Turnover  </a:t>
            </a:r>
            <a:r>
              <a:rPr sz="2000" spc="-5" dirty="0">
                <a:latin typeface="Times New Roman" pitchFamily="18" charset="0"/>
                <a:cs typeface="Times New Roman" pitchFamily="18" charset="0"/>
              </a:rPr>
              <a:t>Consignment Sales</a:t>
            </a:r>
            <a:r>
              <a:rPr sz="2000" spc="-30" dirty="0">
                <a:latin typeface="Times New Roman" pitchFamily="18" charset="0"/>
                <a:cs typeface="Times New Roman" pitchFamily="18" charset="0"/>
              </a:rPr>
              <a:t> </a:t>
            </a:r>
            <a:r>
              <a:rPr sz="2000" spc="-15" dirty="0">
                <a:latin typeface="Times New Roman" pitchFamily="18" charset="0"/>
                <a:cs typeface="Times New Roman" pitchFamily="18" charset="0"/>
              </a:rPr>
              <a:t>Turnover</a:t>
            </a:r>
            <a:endParaRPr sz="2000">
              <a:latin typeface="Times New Roman" pitchFamily="18" charset="0"/>
              <a:cs typeface="Times New Roman" pitchFamily="18" charset="0"/>
            </a:endParaRPr>
          </a:p>
        </p:txBody>
      </p:sp>
      <p:sp>
        <p:nvSpPr>
          <p:cNvPr id="5" name="object 5"/>
          <p:cNvSpPr txBox="1"/>
          <p:nvPr/>
        </p:nvSpPr>
        <p:spPr>
          <a:xfrm>
            <a:off x="6584060" y="2057401"/>
            <a:ext cx="1874140" cy="754053"/>
          </a:xfrm>
          <a:prstGeom prst="rect">
            <a:avLst/>
          </a:prstGeom>
        </p:spPr>
        <p:txBody>
          <a:bodyPr vert="horz" wrap="square" lIns="0" tIns="73660" rIns="0" bIns="0" rtlCol="0">
            <a:spAutoFit/>
          </a:bodyPr>
          <a:lstStyle/>
          <a:p>
            <a:pPr marL="30480">
              <a:spcBef>
                <a:spcPts val="580"/>
              </a:spcBef>
            </a:pPr>
            <a:r>
              <a:rPr sz="2000">
                <a:latin typeface="Times New Roman" pitchFamily="18" charset="0"/>
                <a:cs typeface="Times New Roman" pitchFamily="18" charset="0"/>
              </a:rPr>
              <a:t>= </a:t>
            </a:r>
            <a:r>
              <a:rPr lang="en-IN" sz="2000" dirty="0">
                <a:latin typeface="Times New Roman" pitchFamily="18" charset="0"/>
                <a:cs typeface="Times New Roman" pitchFamily="18" charset="0"/>
              </a:rPr>
              <a:t> </a:t>
            </a:r>
            <a:r>
              <a:rPr sz="2000" spc="-5">
                <a:latin typeface="Times New Roman" pitchFamily="18" charset="0"/>
                <a:cs typeface="Times New Roman" pitchFamily="18" charset="0"/>
              </a:rPr>
              <a:t>Rs.</a:t>
            </a:r>
            <a:r>
              <a:rPr lang="en-IN" sz="2000" spc="-5" dirty="0">
                <a:latin typeface="Times New Roman" pitchFamily="18" charset="0"/>
                <a:cs typeface="Times New Roman" pitchFamily="18" charset="0"/>
              </a:rPr>
              <a:t>9</a:t>
            </a:r>
            <a:r>
              <a:rPr sz="2000" spc="-5">
                <a:latin typeface="Times New Roman" pitchFamily="18" charset="0"/>
                <a:cs typeface="Times New Roman" pitchFamily="18" charset="0"/>
              </a:rPr>
              <a:t>0</a:t>
            </a:r>
            <a:r>
              <a:rPr sz="2000" spc="-60">
                <a:latin typeface="Times New Roman" pitchFamily="18" charset="0"/>
                <a:cs typeface="Times New Roman" pitchFamily="18" charset="0"/>
              </a:rPr>
              <a:t> </a:t>
            </a:r>
            <a:r>
              <a:rPr sz="2000" spc="-5" dirty="0">
                <a:latin typeface="Times New Roman" pitchFamily="18" charset="0"/>
                <a:cs typeface="Times New Roman" pitchFamily="18" charset="0"/>
              </a:rPr>
              <a:t>Lakhs</a:t>
            </a:r>
            <a:endParaRPr sz="2000">
              <a:latin typeface="Times New Roman" pitchFamily="18" charset="0"/>
              <a:cs typeface="Times New Roman" pitchFamily="18" charset="0"/>
            </a:endParaRPr>
          </a:p>
          <a:p>
            <a:pPr marL="12700">
              <a:spcBef>
                <a:spcPts val="480"/>
              </a:spcBef>
              <a:tabLst>
                <a:tab pos="273050" algn="l"/>
              </a:tabLst>
            </a:pPr>
            <a:r>
              <a:rPr sz="2000" dirty="0">
                <a:latin typeface="Times New Roman" pitchFamily="18" charset="0"/>
                <a:cs typeface="Times New Roman" pitchFamily="18" charset="0"/>
              </a:rPr>
              <a:t>=</a:t>
            </a:r>
            <a:r>
              <a:rPr sz="2000">
                <a:latin typeface="Times New Roman" pitchFamily="18" charset="0"/>
                <a:cs typeface="Times New Roman" pitchFamily="18" charset="0"/>
              </a:rPr>
              <a:t>	</a:t>
            </a:r>
            <a:r>
              <a:rPr sz="2000" spc="-5">
                <a:latin typeface="Times New Roman" pitchFamily="18" charset="0"/>
                <a:cs typeface="Times New Roman" pitchFamily="18" charset="0"/>
              </a:rPr>
              <a:t>Rs.</a:t>
            </a:r>
            <a:r>
              <a:rPr lang="en-IN" sz="2000" spc="-5" dirty="0">
                <a:latin typeface="Times New Roman" pitchFamily="18" charset="0"/>
                <a:cs typeface="Times New Roman" pitchFamily="18" charset="0"/>
              </a:rPr>
              <a:t>7</a:t>
            </a:r>
            <a:r>
              <a:rPr sz="2000" spc="-5">
                <a:latin typeface="Times New Roman" pitchFamily="18" charset="0"/>
                <a:cs typeface="Times New Roman" pitchFamily="18" charset="0"/>
              </a:rPr>
              <a:t>0</a:t>
            </a:r>
            <a:r>
              <a:rPr sz="2000" spc="-65">
                <a:latin typeface="Times New Roman" pitchFamily="18" charset="0"/>
                <a:cs typeface="Times New Roman" pitchFamily="18" charset="0"/>
              </a:rPr>
              <a:t> </a:t>
            </a:r>
            <a:r>
              <a:rPr sz="2000" spc="-5" dirty="0">
                <a:latin typeface="Times New Roman" pitchFamily="18" charset="0"/>
                <a:cs typeface="Times New Roman" pitchFamily="18" charset="0"/>
              </a:rPr>
              <a:t>Lakhs</a:t>
            </a:r>
            <a:endParaRPr sz="2000">
              <a:latin typeface="Times New Roman" pitchFamily="18" charset="0"/>
              <a:cs typeface="Times New Roman" pitchFamily="18" charset="0"/>
            </a:endParaRPr>
          </a:p>
        </p:txBody>
      </p:sp>
      <p:sp>
        <p:nvSpPr>
          <p:cNvPr id="6" name="object 6"/>
          <p:cNvSpPr txBox="1"/>
          <p:nvPr/>
        </p:nvSpPr>
        <p:spPr>
          <a:xfrm>
            <a:off x="1752600" y="2743201"/>
            <a:ext cx="8610600" cy="3318857"/>
          </a:xfrm>
          <a:prstGeom prst="rect">
            <a:avLst/>
          </a:prstGeom>
        </p:spPr>
        <p:txBody>
          <a:bodyPr vert="horz" wrap="square" lIns="0" tIns="12700" rIns="0" bIns="0" rtlCol="0">
            <a:spAutoFit/>
          </a:bodyPr>
          <a:lstStyle/>
          <a:p>
            <a:pPr marL="12700" algn="just">
              <a:spcBef>
                <a:spcPts val="100"/>
              </a:spcBef>
            </a:pPr>
            <a:r>
              <a:rPr sz="2200" spc="-5">
                <a:latin typeface="Times New Roman" pitchFamily="18" charset="0"/>
                <a:cs typeface="Times New Roman" pitchFamily="18" charset="0"/>
              </a:rPr>
              <a:t>Whether </a:t>
            </a:r>
            <a:r>
              <a:rPr lang="en-IN" sz="2200" spc="-5" dirty="0" err="1">
                <a:latin typeface="Times New Roman" pitchFamily="18" charset="0"/>
                <a:cs typeface="Times New Roman" pitchFamily="18" charset="0"/>
              </a:rPr>
              <a:t>Kamlesh</a:t>
            </a:r>
            <a:r>
              <a:rPr sz="2200" spc="-5">
                <a:latin typeface="Times New Roman" pitchFamily="18" charset="0"/>
                <a:cs typeface="Times New Roman" pitchFamily="18" charset="0"/>
              </a:rPr>
              <a:t> </a:t>
            </a:r>
            <a:r>
              <a:rPr sz="2200" spc="-5" dirty="0">
                <a:latin typeface="Times New Roman" pitchFamily="18" charset="0"/>
                <a:cs typeface="Times New Roman" pitchFamily="18" charset="0"/>
              </a:rPr>
              <a:t>can opt </a:t>
            </a:r>
            <a:r>
              <a:rPr sz="2200" dirty="0">
                <a:latin typeface="Times New Roman" pitchFamily="18" charset="0"/>
                <a:cs typeface="Times New Roman" pitchFamily="18" charset="0"/>
              </a:rPr>
              <a:t>for </a:t>
            </a:r>
            <a:r>
              <a:rPr sz="2200" spc="-5" dirty="0">
                <a:latin typeface="Times New Roman" pitchFamily="18" charset="0"/>
                <a:cs typeface="Times New Roman" pitchFamily="18" charset="0"/>
              </a:rPr>
              <a:t>Presumptive income computation </a:t>
            </a:r>
            <a:r>
              <a:rPr sz="2200" spc="-5">
                <a:latin typeface="Times New Roman" pitchFamily="18" charset="0"/>
                <a:cs typeface="Times New Roman" pitchFamily="18" charset="0"/>
              </a:rPr>
              <a:t>or not?</a:t>
            </a:r>
            <a:endParaRPr lang="en-IN" sz="2200" spc="-5" dirty="0">
              <a:latin typeface="Times New Roman" pitchFamily="18" charset="0"/>
              <a:cs typeface="Times New Roman" pitchFamily="18" charset="0"/>
            </a:endParaRPr>
          </a:p>
          <a:p>
            <a:pPr marL="262255" indent="-249554" algn="just">
              <a:spcBef>
                <a:spcPts val="100"/>
              </a:spcBef>
              <a:buChar char="–"/>
              <a:tabLst>
                <a:tab pos="262890" algn="l"/>
              </a:tabLst>
            </a:pPr>
            <a:r>
              <a:rPr lang="en-IN" sz="2400" dirty="0">
                <a:latin typeface="Times New Roman" pitchFamily="18" charset="0"/>
                <a:cs typeface="Times New Roman" pitchFamily="18" charset="0"/>
              </a:rPr>
              <a:t>For</a:t>
            </a:r>
            <a:r>
              <a:rPr lang="en-IN" sz="2400" spc="210" dirty="0">
                <a:latin typeface="Times New Roman" pitchFamily="18" charset="0"/>
                <a:cs typeface="Times New Roman" pitchFamily="18" charset="0"/>
              </a:rPr>
              <a:t> </a:t>
            </a:r>
            <a:r>
              <a:rPr lang="en-IN" sz="2400" spc="-5" dirty="0">
                <a:latin typeface="Times New Roman" pitchFamily="18" charset="0"/>
                <a:cs typeface="Times New Roman" pitchFamily="18" charset="0"/>
              </a:rPr>
              <a:t>computing</a:t>
            </a:r>
            <a:r>
              <a:rPr lang="en-IN" sz="2400" spc="220" dirty="0">
                <a:latin typeface="Times New Roman" pitchFamily="18" charset="0"/>
                <a:cs typeface="Times New Roman" pitchFamily="18" charset="0"/>
              </a:rPr>
              <a:t> </a:t>
            </a:r>
            <a:r>
              <a:rPr lang="en-IN" sz="2400" spc="-15" dirty="0">
                <a:latin typeface="Times New Roman" pitchFamily="18" charset="0"/>
                <a:cs typeface="Times New Roman" pitchFamily="18" charset="0"/>
              </a:rPr>
              <a:t>Turnover</a:t>
            </a:r>
            <a:r>
              <a:rPr lang="en-IN" sz="2400" spc="210" dirty="0">
                <a:latin typeface="Times New Roman" pitchFamily="18" charset="0"/>
                <a:cs typeface="Times New Roman" pitchFamily="18" charset="0"/>
              </a:rPr>
              <a:t> </a:t>
            </a:r>
            <a:r>
              <a:rPr lang="en-IN" sz="2400" dirty="0">
                <a:latin typeface="Times New Roman" pitchFamily="18" charset="0"/>
                <a:cs typeface="Times New Roman" pitchFamily="18" charset="0"/>
              </a:rPr>
              <a:t>for</a:t>
            </a:r>
            <a:r>
              <a:rPr lang="en-IN" sz="2400" spc="220" dirty="0">
                <a:latin typeface="Times New Roman" pitchFamily="18" charset="0"/>
                <a:cs typeface="Times New Roman" pitchFamily="18" charset="0"/>
              </a:rPr>
              <a:t> </a:t>
            </a:r>
            <a:r>
              <a:rPr lang="en-IN" sz="2400" spc="-5" dirty="0">
                <a:latin typeface="Times New Roman" pitchFamily="18" charset="0"/>
                <a:cs typeface="Times New Roman" pitchFamily="18" charset="0"/>
              </a:rPr>
              <a:t>44AD,</a:t>
            </a:r>
            <a:r>
              <a:rPr lang="en-IN" sz="2400" spc="210" dirty="0">
                <a:latin typeface="Times New Roman" pitchFamily="18" charset="0"/>
                <a:cs typeface="Times New Roman" pitchFamily="18" charset="0"/>
              </a:rPr>
              <a:t> </a:t>
            </a:r>
            <a:r>
              <a:rPr lang="en-IN" sz="2400" dirty="0">
                <a:latin typeface="Times New Roman" pitchFamily="18" charset="0"/>
                <a:cs typeface="Times New Roman" pitchFamily="18" charset="0"/>
              </a:rPr>
              <a:t>the</a:t>
            </a:r>
            <a:r>
              <a:rPr lang="en-IN" sz="2400" spc="204" dirty="0">
                <a:latin typeface="Times New Roman" pitchFamily="18" charset="0"/>
                <a:cs typeface="Times New Roman" pitchFamily="18" charset="0"/>
              </a:rPr>
              <a:t> </a:t>
            </a:r>
            <a:r>
              <a:rPr lang="en-IN" sz="2400" spc="-5" dirty="0">
                <a:latin typeface="Times New Roman" pitchFamily="18" charset="0"/>
                <a:cs typeface="Times New Roman" pitchFamily="18" charset="0"/>
              </a:rPr>
              <a:t>turnover</a:t>
            </a:r>
            <a:r>
              <a:rPr lang="en-IN" sz="2400" spc="220" dirty="0">
                <a:latin typeface="Times New Roman" pitchFamily="18" charset="0"/>
                <a:cs typeface="Times New Roman" pitchFamily="18" charset="0"/>
              </a:rPr>
              <a:t> </a:t>
            </a:r>
            <a:r>
              <a:rPr lang="en-IN" sz="2400" spc="-5" dirty="0">
                <a:latin typeface="Times New Roman" pitchFamily="18" charset="0"/>
                <a:cs typeface="Times New Roman" pitchFamily="18" charset="0"/>
              </a:rPr>
              <a:t>of</a:t>
            </a:r>
            <a:r>
              <a:rPr lang="en-IN" sz="2400" spc="210" dirty="0">
                <a:latin typeface="Times New Roman" pitchFamily="18" charset="0"/>
                <a:cs typeface="Times New Roman" pitchFamily="18" charset="0"/>
              </a:rPr>
              <a:t> </a:t>
            </a:r>
            <a:r>
              <a:rPr lang="en-IN" sz="2400" dirty="0">
                <a:latin typeface="Times New Roman" pitchFamily="18" charset="0"/>
                <a:cs typeface="Times New Roman" pitchFamily="18" charset="0"/>
              </a:rPr>
              <a:t>sale</a:t>
            </a:r>
            <a:r>
              <a:rPr lang="en-IN" sz="2400" spc="204" dirty="0">
                <a:latin typeface="Times New Roman" pitchFamily="18" charset="0"/>
                <a:cs typeface="Times New Roman" pitchFamily="18" charset="0"/>
              </a:rPr>
              <a:t> </a:t>
            </a:r>
            <a:r>
              <a:rPr lang="en-IN" sz="2400" spc="-5" dirty="0">
                <a:latin typeface="Times New Roman" pitchFamily="18" charset="0"/>
                <a:cs typeface="Times New Roman" pitchFamily="18" charset="0"/>
              </a:rPr>
              <a:t>of</a:t>
            </a:r>
            <a:r>
              <a:rPr lang="en-IN" sz="2400" spc="225" dirty="0">
                <a:latin typeface="Times New Roman" pitchFamily="18" charset="0"/>
                <a:cs typeface="Times New Roman" pitchFamily="18" charset="0"/>
              </a:rPr>
              <a:t> </a:t>
            </a:r>
            <a:r>
              <a:rPr lang="en-IN" sz="2400" spc="-5" dirty="0">
                <a:latin typeface="Times New Roman" pitchFamily="18" charset="0"/>
                <a:cs typeface="Times New Roman" pitchFamily="18" charset="0"/>
              </a:rPr>
              <a:t>goods</a:t>
            </a:r>
            <a:r>
              <a:rPr lang="en-IN" sz="2400" spc="225" dirty="0">
                <a:latin typeface="Times New Roman" pitchFamily="18" charset="0"/>
                <a:cs typeface="Times New Roman" pitchFamily="18" charset="0"/>
              </a:rPr>
              <a:t> </a:t>
            </a:r>
            <a:r>
              <a:rPr lang="en-IN" sz="2400" spc="-5" dirty="0">
                <a:latin typeface="Times New Roman" pitchFamily="18" charset="0"/>
                <a:cs typeface="Times New Roman" pitchFamily="18" charset="0"/>
              </a:rPr>
              <a:t>on</a:t>
            </a:r>
            <a:r>
              <a:rPr lang="en-IN" sz="2400" spc="220" dirty="0">
                <a:latin typeface="Times New Roman" pitchFamily="18" charset="0"/>
                <a:cs typeface="Times New Roman" pitchFamily="18" charset="0"/>
              </a:rPr>
              <a:t> </a:t>
            </a:r>
            <a:r>
              <a:rPr lang="en-IN" sz="2400" spc="-5" dirty="0">
                <a:latin typeface="Times New Roman" pitchFamily="18" charset="0"/>
                <a:cs typeface="Times New Roman" pitchFamily="18" charset="0"/>
              </a:rPr>
              <a:t>his </a:t>
            </a:r>
            <a:r>
              <a:rPr lang="en-IN" sz="2400" spc="-20" dirty="0">
                <a:latin typeface="Times New Roman" pitchFamily="18" charset="0"/>
                <a:cs typeface="Times New Roman" pitchFamily="18" charset="0"/>
              </a:rPr>
              <a:t>own </a:t>
            </a:r>
            <a:r>
              <a:rPr lang="en-IN" sz="2400" spc="-5" dirty="0">
                <a:latin typeface="Times New Roman" pitchFamily="18" charset="0"/>
                <a:cs typeface="Times New Roman" pitchFamily="18" charset="0"/>
              </a:rPr>
              <a:t>name should </a:t>
            </a:r>
            <a:r>
              <a:rPr lang="en-IN" sz="2400" spc="-10" dirty="0">
                <a:latin typeface="Times New Roman" pitchFamily="18" charset="0"/>
                <a:cs typeface="Times New Roman" pitchFamily="18" charset="0"/>
              </a:rPr>
              <a:t>alone </a:t>
            </a:r>
            <a:r>
              <a:rPr lang="en-IN" sz="2400" dirty="0">
                <a:latin typeface="Times New Roman" pitchFamily="18" charset="0"/>
                <a:cs typeface="Times New Roman" pitchFamily="18" charset="0"/>
              </a:rPr>
              <a:t>to </a:t>
            </a:r>
            <a:r>
              <a:rPr lang="en-IN" sz="2400" spc="-5" dirty="0">
                <a:latin typeface="Times New Roman" pitchFamily="18" charset="0"/>
                <a:cs typeface="Times New Roman" pitchFamily="18" charset="0"/>
              </a:rPr>
              <a:t>be considered i.e. Rs.90</a:t>
            </a:r>
            <a:r>
              <a:rPr lang="en-IN" sz="2400" spc="110" dirty="0">
                <a:latin typeface="Times New Roman" pitchFamily="18" charset="0"/>
                <a:cs typeface="Times New Roman" pitchFamily="18" charset="0"/>
              </a:rPr>
              <a:t> </a:t>
            </a:r>
            <a:r>
              <a:rPr lang="en-IN" sz="2400" spc="-5" dirty="0" err="1">
                <a:latin typeface="Times New Roman" pitchFamily="18" charset="0"/>
                <a:cs typeface="Times New Roman" pitchFamily="18" charset="0"/>
              </a:rPr>
              <a:t>Lakhs</a:t>
            </a:r>
            <a:r>
              <a:rPr lang="en-IN" sz="2400" spc="-5" dirty="0">
                <a:latin typeface="Times New Roman" pitchFamily="18" charset="0"/>
                <a:cs typeface="Times New Roman" pitchFamily="18" charset="0"/>
              </a:rPr>
              <a:t>.</a:t>
            </a:r>
            <a:endParaRPr lang="en-IN" sz="3600" dirty="0">
              <a:latin typeface="Times New Roman" pitchFamily="18" charset="0"/>
              <a:cs typeface="Times New Roman" pitchFamily="18" charset="0"/>
            </a:endParaRPr>
          </a:p>
          <a:p>
            <a:pPr marL="262255" marR="5080" indent="-249554" algn="just">
              <a:buChar char="–"/>
              <a:tabLst>
                <a:tab pos="262890" algn="l"/>
              </a:tabLst>
            </a:pPr>
            <a:r>
              <a:rPr lang="en-IN" sz="2400" spc="-5" dirty="0">
                <a:latin typeface="Times New Roman" pitchFamily="18" charset="0"/>
                <a:cs typeface="Times New Roman" pitchFamily="18" charset="0"/>
              </a:rPr>
              <a:t>Here, the commission </a:t>
            </a:r>
            <a:r>
              <a:rPr lang="en-IN" sz="2400" dirty="0">
                <a:latin typeface="Times New Roman" pitchFamily="18" charset="0"/>
                <a:cs typeface="Times New Roman" pitchFamily="18" charset="0"/>
              </a:rPr>
              <a:t>received </a:t>
            </a:r>
            <a:r>
              <a:rPr lang="en-IN" sz="2400" spc="-5" dirty="0">
                <a:latin typeface="Times New Roman" pitchFamily="18" charset="0"/>
                <a:cs typeface="Times New Roman" pitchFamily="18" charset="0"/>
              </a:rPr>
              <a:t>on Consignment sales is liable </a:t>
            </a:r>
            <a:r>
              <a:rPr lang="en-IN" sz="2400" dirty="0">
                <a:latin typeface="Times New Roman" pitchFamily="18" charset="0"/>
                <a:cs typeface="Times New Roman" pitchFamily="18" charset="0"/>
              </a:rPr>
              <a:t>for </a:t>
            </a:r>
            <a:r>
              <a:rPr lang="en-IN" sz="2400" spc="-65" dirty="0">
                <a:latin typeface="Times New Roman" pitchFamily="18" charset="0"/>
                <a:cs typeface="Times New Roman" pitchFamily="18" charset="0"/>
              </a:rPr>
              <a:t>Tax  </a:t>
            </a:r>
            <a:r>
              <a:rPr lang="en-IN" sz="2400" spc="-5" dirty="0">
                <a:latin typeface="Times New Roman" pitchFamily="18" charset="0"/>
                <a:cs typeface="Times New Roman" pitchFamily="18" charset="0"/>
              </a:rPr>
              <a:t>Audit only </a:t>
            </a:r>
            <a:r>
              <a:rPr lang="en-IN" sz="2400" spc="-15" dirty="0">
                <a:latin typeface="Times New Roman" pitchFamily="18" charset="0"/>
                <a:cs typeface="Times New Roman" pitchFamily="18" charset="0"/>
              </a:rPr>
              <a:t>when </a:t>
            </a:r>
            <a:r>
              <a:rPr lang="en-IN" sz="2400" spc="-5" dirty="0">
                <a:latin typeface="Times New Roman" pitchFamily="18" charset="0"/>
                <a:cs typeface="Times New Roman" pitchFamily="18" charset="0"/>
              </a:rPr>
              <a:t>such commission exceeds </a:t>
            </a:r>
            <a:r>
              <a:rPr lang="en-IN" sz="2400" dirty="0">
                <a:latin typeface="Times New Roman" pitchFamily="18" charset="0"/>
                <a:cs typeface="Times New Roman" pitchFamily="18" charset="0"/>
              </a:rPr>
              <a:t>the </a:t>
            </a:r>
            <a:r>
              <a:rPr lang="en-IN" sz="2400" spc="-5" dirty="0">
                <a:latin typeface="Times New Roman" pitchFamily="18" charset="0"/>
                <a:cs typeface="Times New Roman" pitchFamily="18" charset="0"/>
              </a:rPr>
              <a:t>limit of Rs.2</a:t>
            </a:r>
            <a:r>
              <a:rPr lang="en-IN" sz="2400" spc="155" dirty="0">
                <a:latin typeface="Times New Roman" pitchFamily="18" charset="0"/>
                <a:cs typeface="Times New Roman" pitchFamily="18" charset="0"/>
              </a:rPr>
              <a:t> </a:t>
            </a:r>
            <a:r>
              <a:rPr lang="en-IN" sz="2400" spc="-5" dirty="0" err="1">
                <a:latin typeface="Times New Roman" pitchFamily="18" charset="0"/>
                <a:cs typeface="Times New Roman" pitchFamily="18" charset="0"/>
              </a:rPr>
              <a:t>Crores</a:t>
            </a:r>
            <a:r>
              <a:rPr lang="en-IN" sz="2400" spc="-5" dirty="0">
                <a:latin typeface="Times New Roman" pitchFamily="18" charset="0"/>
                <a:cs typeface="Times New Roman" pitchFamily="18" charset="0"/>
              </a:rPr>
              <a:t>.</a:t>
            </a:r>
            <a:endParaRPr lang="en-IN" sz="3200" dirty="0">
              <a:latin typeface="Times New Roman" pitchFamily="18" charset="0"/>
              <a:cs typeface="Times New Roman" pitchFamily="18" charset="0"/>
            </a:endParaRPr>
          </a:p>
          <a:p>
            <a:pPr marL="262255" indent="-249554" algn="just">
              <a:spcBef>
                <a:spcPts val="5"/>
              </a:spcBef>
              <a:buChar char="–"/>
              <a:tabLst>
                <a:tab pos="262890" algn="l"/>
              </a:tabLst>
            </a:pPr>
            <a:r>
              <a:rPr lang="en-IN" sz="2400" spc="-5" dirty="0">
                <a:latin typeface="Times New Roman" pitchFamily="18" charset="0"/>
                <a:cs typeface="Times New Roman" pitchFamily="18" charset="0"/>
              </a:rPr>
              <a:t>Consignment Commission can be </a:t>
            </a:r>
            <a:r>
              <a:rPr lang="en-IN" sz="2400" spc="-10" dirty="0">
                <a:latin typeface="Times New Roman" pitchFamily="18" charset="0"/>
                <a:cs typeface="Times New Roman" pitchFamily="18" charset="0"/>
              </a:rPr>
              <a:t>offered </a:t>
            </a:r>
            <a:r>
              <a:rPr lang="en-IN" sz="2400" spc="-5" dirty="0">
                <a:latin typeface="Times New Roman" pitchFamily="18" charset="0"/>
                <a:cs typeface="Times New Roman" pitchFamily="18" charset="0"/>
              </a:rPr>
              <a:t>at any rate</a:t>
            </a:r>
            <a:r>
              <a:rPr lang="en-IN" sz="2400" spc="-145" dirty="0">
                <a:latin typeface="Times New Roman" pitchFamily="18" charset="0"/>
                <a:cs typeface="Times New Roman" pitchFamily="18" charset="0"/>
              </a:rPr>
              <a:t> </a:t>
            </a:r>
            <a:r>
              <a:rPr lang="en-IN" sz="2400" dirty="0">
                <a:latin typeface="Times New Roman" pitchFamily="18" charset="0"/>
                <a:cs typeface="Times New Roman" pitchFamily="18" charset="0"/>
              </a:rPr>
              <a:t>(Even below </a:t>
            </a:r>
            <a:r>
              <a:rPr lang="en-IN" sz="2400" spc="-10" dirty="0">
                <a:latin typeface="Times New Roman" pitchFamily="18" charset="0"/>
                <a:cs typeface="Times New Roman" pitchFamily="18" charset="0"/>
              </a:rPr>
              <a:t>8%), </a:t>
            </a:r>
            <a:r>
              <a:rPr lang="en-IN" sz="2400" spc="-5" dirty="0">
                <a:latin typeface="Times New Roman" pitchFamily="18" charset="0"/>
                <a:cs typeface="Times New Roman" pitchFamily="18" charset="0"/>
              </a:rPr>
              <a:t>provisions of Sec.44AD </a:t>
            </a:r>
            <a:r>
              <a:rPr lang="en-IN" sz="2400" spc="-15" dirty="0">
                <a:latin typeface="Times New Roman" pitchFamily="18" charset="0"/>
                <a:cs typeface="Times New Roman" pitchFamily="18" charset="0"/>
              </a:rPr>
              <a:t>will </a:t>
            </a:r>
            <a:r>
              <a:rPr lang="en-IN" sz="2400" spc="-5" dirty="0">
                <a:latin typeface="Times New Roman" pitchFamily="18" charset="0"/>
                <a:cs typeface="Times New Roman" pitchFamily="18" charset="0"/>
              </a:rPr>
              <a:t>not govern </a:t>
            </a:r>
            <a:r>
              <a:rPr lang="en-IN" sz="2400" dirty="0">
                <a:latin typeface="Times New Roman" pitchFamily="18" charset="0"/>
                <a:cs typeface="Times New Roman" pitchFamily="18" charset="0"/>
              </a:rPr>
              <a:t>the </a:t>
            </a:r>
            <a:r>
              <a:rPr lang="en-IN" sz="2400" spc="-5" dirty="0">
                <a:latin typeface="Times New Roman" pitchFamily="18" charset="0"/>
                <a:cs typeface="Times New Roman" pitchFamily="18" charset="0"/>
              </a:rPr>
              <a:t>commission</a:t>
            </a:r>
            <a:r>
              <a:rPr lang="en-IN" sz="2400" spc="135" dirty="0">
                <a:latin typeface="Times New Roman" pitchFamily="18" charset="0"/>
                <a:cs typeface="Times New Roman" pitchFamily="18" charset="0"/>
              </a:rPr>
              <a:t> </a:t>
            </a:r>
            <a:r>
              <a:rPr lang="en-IN" sz="2400" spc="-5" dirty="0">
                <a:latin typeface="Times New Roman" pitchFamily="18" charset="0"/>
                <a:cs typeface="Times New Roman" pitchFamily="18" charset="0"/>
              </a:rPr>
              <a:t>income.</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333734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p:cNvSpPr>
            <a:spLocks noGrp="1"/>
          </p:cNvSpPr>
          <p:nvPr>
            <p:ph idx="1"/>
          </p:nvPr>
        </p:nvSpPr>
        <p:spPr>
          <a:xfrm>
            <a:off x="1738313" y="142875"/>
            <a:ext cx="8786812" cy="6357938"/>
          </a:xfrm>
        </p:spPr>
        <p:txBody>
          <a:bodyPr>
            <a:normAutofit fontScale="70000" lnSpcReduction="20000"/>
          </a:bodyPr>
          <a:lstStyle/>
          <a:p>
            <a:pPr algn="just">
              <a:buFont typeface="Wingdings 3" pitchFamily="18" charset="2"/>
              <a:buNone/>
            </a:pPr>
            <a:r>
              <a:rPr lang="en-IN" sz="2200" b="1" dirty="0">
                <a:latin typeface="Times New Roman" pitchFamily="18" charset="0"/>
                <a:cs typeface="Times New Roman" pitchFamily="18" charset="0"/>
              </a:rPr>
              <a:t>Special provision for computing profits and gains of profession on presumptive basis. </a:t>
            </a:r>
          </a:p>
          <a:p>
            <a:pPr algn="just">
              <a:buFont typeface="Wingdings 3" pitchFamily="18" charset="2"/>
              <a:buNone/>
            </a:pPr>
            <a:r>
              <a:rPr lang="en-IN" sz="2200" b="1" dirty="0">
                <a:latin typeface="Times New Roman" pitchFamily="18" charset="0"/>
                <a:cs typeface="Times New Roman" pitchFamily="18" charset="0"/>
              </a:rPr>
              <a:t>44ADA. (1) </a:t>
            </a:r>
          </a:p>
          <a:p>
            <a:pPr algn="just">
              <a:buFont typeface="Wingdings" pitchFamily="2" charset="2"/>
              <a:buChar char="Ø"/>
            </a:pPr>
            <a:r>
              <a:rPr lang="en-IN" sz="2200" dirty="0">
                <a:latin typeface="Times New Roman" pitchFamily="18" charset="0"/>
                <a:cs typeface="Times New Roman" pitchFamily="18" charset="0"/>
              </a:rPr>
              <a:t>Notwithstanding anything contained in sections 28 to 43C, </a:t>
            </a:r>
          </a:p>
          <a:p>
            <a:pPr algn="just">
              <a:buFont typeface="Wingdings" pitchFamily="2" charset="2"/>
              <a:buChar char="Ø"/>
            </a:pPr>
            <a:r>
              <a:rPr lang="en-US" sz="2000" dirty="0">
                <a:latin typeface="Times New Roman" panose="02020603050405020304" pitchFamily="18" charset="0"/>
                <a:cs typeface="Times New Roman" panose="02020603050405020304" pitchFamily="18" charset="0"/>
              </a:rPr>
              <a:t>in case of an </a:t>
            </a:r>
            <a:r>
              <a:rPr lang="en-US" sz="2000" dirty="0" err="1">
                <a:latin typeface="Times New Roman" panose="02020603050405020304" pitchFamily="18" charset="0"/>
                <a:cs typeface="Times New Roman" panose="02020603050405020304" pitchFamily="18" charset="0"/>
              </a:rPr>
              <a:t>assessee</a:t>
            </a:r>
            <a:r>
              <a:rPr lang="en-US" sz="2000" dirty="0">
                <a:latin typeface="Times New Roman" panose="02020603050405020304" pitchFamily="18" charset="0"/>
                <a:cs typeface="Times New Roman" panose="02020603050405020304" pitchFamily="18" charset="0"/>
              </a:rPr>
              <a:t>, being an individual or a partnership firm other than a limited liability partnership as defined under clause (n) of sub-section (1) of section 2 of the Limited Liability Partnership Act, 2008 (6 of 2009), who is a resident in India, and</a:t>
            </a:r>
            <a:r>
              <a:rPr lang="en-IN" sz="2200" dirty="0">
                <a:latin typeface="Times New Roman" pitchFamily="18" charset="0"/>
                <a:cs typeface="Times New Roman" pitchFamily="18" charset="0"/>
              </a:rPr>
              <a:t> </a:t>
            </a:r>
          </a:p>
          <a:p>
            <a:pPr algn="just">
              <a:buFont typeface="Wingdings" pitchFamily="2" charset="2"/>
              <a:buChar char="Ø"/>
            </a:pPr>
            <a:r>
              <a:rPr lang="en-IN" sz="2200" dirty="0">
                <a:latin typeface="Times New Roman" pitchFamily="18" charset="0"/>
                <a:cs typeface="Times New Roman" pitchFamily="18" charset="0"/>
              </a:rPr>
              <a:t>is engaged in a profession referred to in sub-section (1) of section 44AA and </a:t>
            </a:r>
          </a:p>
          <a:p>
            <a:pPr algn="just">
              <a:buFont typeface="Wingdings" pitchFamily="2" charset="2"/>
              <a:buChar char="Ø"/>
            </a:pPr>
            <a:r>
              <a:rPr lang="en-IN" sz="2200" dirty="0">
                <a:latin typeface="Times New Roman" pitchFamily="18" charset="0"/>
                <a:cs typeface="Times New Roman" pitchFamily="18" charset="0"/>
              </a:rPr>
              <a:t>whose total gross receipts do not exceed fifty </a:t>
            </a:r>
            <a:r>
              <a:rPr lang="en-IN" sz="2200" dirty="0" err="1">
                <a:latin typeface="Times New Roman" pitchFamily="18" charset="0"/>
                <a:cs typeface="Times New Roman" pitchFamily="18" charset="0"/>
              </a:rPr>
              <a:t>lakh</a:t>
            </a:r>
            <a:r>
              <a:rPr lang="en-IN" sz="2200" dirty="0">
                <a:latin typeface="Times New Roman" pitchFamily="18" charset="0"/>
                <a:cs typeface="Times New Roman" pitchFamily="18" charset="0"/>
              </a:rPr>
              <a:t> rupees in a previous year, </a:t>
            </a:r>
          </a:p>
          <a:p>
            <a:pPr algn="just">
              <a:buFont typeface="Wingdings" pitchFamily="2" charset="2"/>
              <a:buChar char="Ø"/>
            </a:pPr>
            <a:r>
              <a:rPr lang="en-IN" sz="2200" dirty="0">
                <a:latin typeface="Times New Roman" pitchFamily="18" charset="0"/>
                <a:cs typeface="Times New Roman" pitchFamily="18" charset="0"/>
              </a:rPr>
              <a:t>a sum equal to fifty per cent of the total gross receipts of the </a:t>
            </a:r>
            <a:r>
              <a:rPr lang="en-IN" sz="2200" dirty="0" err="1">
                <a:latin typeface="Times New Roman" pitchFamily="18" charset="0"/>
                <a:cs typeface="Times New Roman" pitchFamily="18" charset="0"/>
              </a:rPr>
              <a:t>assessee</a:t>
            </a:r>
            <a:r>
              <a:rPr lang="en-IN" sz="2200" dirty="0">
                <a:latin typeface="Times New Roman" pitchFamily="18" charset="0"/>
                <a:cs typeface="Times New Roman" pitchFamily="18" charset="0"/>
              </a:rPr>
              <a:t> </a:t>
            </a:r>
          </a:p>
          <a:p>
            <a:pPr algn="just">
              <a:buFont typeface="Wingdings" pitchFamily="2" charset="2"/>
              <a:buChar char="Ø"/>
            </a:pPr>
            <a:r>
              <a:rPr lang="en-IN" sz="2200" dirty="0">
                <a:latin typeface="Times New Roman" pitchFamily="18" charset="0"/>
                <a:cs typeface="Times New Roman" pitchFamily="18" charset="0"/>
              </a:rPr>
              <a:t>in the previous year on account of such profession or, </a:t>
            </a:r>
          </a:p>
          <a:p>
            <a:pPr algn="just">
              <a:buFont typeface="Wingdings" pitchFamily="2" charset="2"/>
              <a:buChar char="Ø"/>
            </a:pPr>
            <a:r>
              <a:rPr lang="en-IN" sz="2200" dirty="0">
                <a:latin typeface="Times New Roman" pitchFamily="18" charset="0"/>
                <a:cs typeface="Times New Roman" pitchFamily="18" charset="0"/>
              </a:rPr>
              <a:t>as the case may be, </a:t>
            </a:r>
          </a:p>
          <a:p>
            <a:pPr algn="just">
              <a:buFont typeface="Wingdings" pitchFamily="2" charset="2"/>
              <a:buChar char="Ø"/>
            </a:pPr>
            <a:r>
              <a:rPr lang="en-IN" sz="2200" dirty="0">
                <a:latin typeface="Times New Roman" pitchFamily="18" charset="0"/>
                <a:cs typeface="Times New Roman" pitchFamily="18" charset="0"/>
              </a:rPr>
              <a:t>a sum higher than the aforesaid sum </a:t>
            </a:r>
          </a:p>
          <a:p>
            <a:pPr algn="just">
              <a:buFont typeface="Wingdings" pitchFamily="2" charset="2"/>
              <a:buChar char="Ø"/>
            </a:pPr>
            <a:r>
              <a:rPr lang="en-IN" sz="2200" dirty="0">
                <a:latin typeface="Times New Roman" pitchFamily="18" charset="0"/>
                <a:cs typeface="Times New Roman" pitchFamily="18" charset="0"/>
              </a:rPr>
              <a:t>claimed to have been earned by the </a:t>
            </a:r>
            <a:r>
              <a:rPr lang="en-IN" sz="2200" dirty="0" err="1">
                <a:latin typeface="Times New Roman" pitchFamily="18" charset="0"/>
                <a:cs typeface="Times New Roman" pitchFamily="18" charset="0"/>
              </a:rPr>
              <a:t>assessee</a:t>
            </a:r>
            <a:r>
              <a:rPr lang="en-IN" sz="2200" dirty="0">
                <a:latin typeface="Times New Roman" pitchFamily="18" charset="0"/>
                <a:cs typeface="Times New Roman" pitchFamily="18" charset="0"/>
              </a:rPr>
              <a:t>,</a:t>
            </a:r>
          </a:p>
          <a:p>
            <a:pPr algn="just">
              <a:buFont typeface="Wingdings" pitchFamily="2" charset="2"/>
              <a:buChar char="Ø"/>
            </a:pPr>
            <a:r>
              <a:rPr lang="en-IN" sz="2200" dirty="0">
                <a:latin typeface="Times New Roman" pitchFamily="18" charset="0"/>
                <a:cs typeface="Times New Roman" pitchFamily="18" charset="0"/>
              </a:rPr>
              <a:t>shall be deemed to be the profits and gains of such profession </a:t>
            </a:r>
          </a:p>
          <a:p>
            <a:pPr algn="just">
              <a:buFont typeface="Wingdings" pitchFamily="2" charset="2"/>
              <a:buChar char="Ø"/>
            </a:pPr>
            <a:r>
              <a:rPr lang="en-IN" sz="2200" dirty="0">
                <a:latin typeface="Times New Roman" pitchFamily="18" charset="0"/>
                <a:cs typeface="Times New Roman" pitchFamily="18" charset="0"/>
              </a:rPr>
              <a:t>chargeable to tax under the head "Profits and gains of business or profession".</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136931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Font typeface="Wingdings 3" pitchFamily="18" charset="2"/>
              <a:buNone/>
              <a:defRPr/>
            </a:pPr>
            <a:r>
              <a:rPr lang="en-IN" sz="5400" b="1" dirty="0">
                <a:latin typeface="Times New Roman" pitchFamily="18" charset="0"/>
                <a:cs typeface="Times New Roman" pitchFamily="18" charset="0"/>
              </a:rPr>
              <a:t>PRESUMPTIVE  </a:t>
            </a:r>
            <a:r>
              <a:rPr lang="en-IN" sz="5400" b="1" spc="-50" dirty="0">
                <a:latin typeface="Times New Roman" pitchFamily="18" charset="0"/>
                <a:cs typeface="Times New Roman" pitchFamily="18" charset="0"/>
              </a:rPr>
              <a:t>TAXATION</a:t>
            </a:r>
            <a:endParaRPr lang="en-IN" sz="5400" dirty="0">
              <a:latin typeface="Times New Roman" pitchFamily="18" charset="0"/>
              <a:cs typeface="Times New Roman" pitchFamily="18" charset="0"/>
            </a:endParaRPr>
          </a:p>
          <a:p>
            <a:pPr algn="ctr">
              <a:buFont typeface="Wingdings 3" pitchFamily="18" charset="2"/>
              <a:buNone/>
              <a:defRPr/>
            </a:pPr>
            <a:endParaRPr lang="en-IN" sz="48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8241788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1"/>
          </p:nvPr>
        </p:nvSpPr>
        <p:spPr>
          <a:xfrm>
            <a:off x="1881188" y="381001"/>
            <a:ext cx="8558212" cy="5888037"/>
          </a:xfrm>
        </p:spPr>
        <p:txBody>
          <a:bodyPr>
            <a:normAutofit fontScale="70000" lnSpcReduction="20000"/>
          </a:bodyPr>
          <a:lstStyle/>
          <a:p>
            <a:pPr algn="just">
              <a:buNone/>
            </a:pPr>
            <a:r>
              <a:rPr lang="en-IN" b="1" dirty="0">
                <a:latin typeface="Times New Roman" pitchFamily="18" charset="0"/>
                <a:cs typeface="Times New Roman" pitchFamily="18" charset="0"/>
              </a:rPr>
              <a:t>44ADA(2) </a:t>
            </a:r>
          </a:p>
          <a:p>
            <a:pPr algn="just">
              <a:buFont typeface="Wingdings" pitchFamily="2" charset="2"/>
              <a:buChar char="Ø"/>
            </a:pPr>
            <a:r>
              <a:rPr lang="en-IN" dirty="0">
                <a:latin typeface="Times New Roman" pitchFamily="18" charset="0"/>
                <a:cs typeface="Times New Roman" pitchFamily="18" charset="0"/>
              </a:rPr>
              <a:t>Any deduction allowable </a:t>
            </a:r>
          </a:p>
          <a:p>
            <a:pPr algn="just">
              <a:buFont typeface="Wingdings" pitchFamily="2" charset="2"/>
              <a:buChar char="Ø"/>
            </a:pPr>
            <a:r>
              <a:rPr lang="en-IN" dirty="0">
                <a:latin typeface="Times New Roman" pitchFamily="18" charset="0"/>
                <a:cs typeface="Times New Roman" pitchFamily="18" charset="0"/>
              </a:rPr>
              <a:t>under the provisions of sections 30 to 38 shall, </a:t>
            </a:r>
          </a:p>
          <a:p>
            <a:pPr algn="just">
              <a:buFont typeface="Wingdings" pitchFamily="2" charset="2"/>
              <a:buChar char="Ø"/>
            </a:pPr>
            <a:r>
              <a:rPr lang="en-IN" dirty="0">
                <a:latin typeface="Times New Roman" pitchFamily="18" charset="0"/>
                <a:cs typeface="Times New Roman" pitchFamily="18" charset="0"/>
              </a:rPr>
              <a:t>for the purposes of sub-section (1), </a:t>
            </a:r>
          </a:p>
          <a:p>
            <a:pPr algn="just">
              <a:buFont typeface="Wingdings" pitchFamily="2" charset="2"/>
              <a:buChar char="Ø"/>
            </a:pPr>
            <a:r>
              <a:rPr lang="en-IN" dirty="0">
                <a:latin typeface="Times New Roman" pitchFamily="18" charset="0"/>
                <a:cs typeface="Times New Roman" pitchFamily="18" charset="0"/>
              </a:rPr>
              <a:t>be deemed to have been already given full effect to and </a:t>
            </a:r>
          </a:p>
          <a:p>
            <a:pPr algn="just">
              <a:buFont typeface="Wingdings" pitchFamily="2" charset="2"/>
              <a:buChar char="Ø"/>
            </a:pPr>
            <a:r>
              <a:rPr lang="en-IN" dirty="0">
                <a:latin typeface="Times New Roman" pitchFamily="18" charset="0"/>
                <a:cs typeface="Times New Roman" pitchFamily="18" charset="0"/>
              </a:rPr>
              <a:t>no further deduction under those sections </a:t>
            </a:r>
          </a:p>
          <a:p>
            <a:pPr algn="just">
              <a:buFont typeface="Wingdings" pitchFamily="2" charset="2"/>
              <a:buChar char="Ø"/>
            </a:pPr>
            <a:r>
              <a:rPr lang="en-IN" dirty="0">
                <a:latin typeface="Times New Roman" pitchFamily="18" charset="0"/>
                <a:cs typeface="Times New Roman" pitchFamily="18" charset="0"/>
              </a:rPr>
              <a:t>shall be allowed.</a:t>
            </a:r>
          </a:p>
          <a:p>
            <a:pPr algn="just">
              <a:buFont typeface="Wingdings 3" pitchFamily="18" charset="2"/>
              <a:buNone/>
            </a:pPr>
            <a:endParaRPr lang="en-IN" dirty="0">
              <a:latin typeface="Times New Roman" pitchFamily="18" charset="0"/>
              <a:cs typeface="Times New Roman" pitchFamily="18" charset="0"/>
            </a:endParaRPr>
          </a:p>
          <a:p>
            <a:pPr algn="just">
              <a:buNone/>
            </a:pPr>
            <a:r>
              <a:rPr lang="en-IN" b="1" dirty="0">
                <a:latin typeface="Times New Roman" pitchFamily="18" charset="0"/>
                <a:cs typeface="Times New Roman" pitchFamily="18" charset="0"/>
              </a:rPr>
              <a:t>44ADA(3) </a:t>
            </a:r>
          </a:p>
          <a:p>
            <a:pPr algn="just">
              <a:buFont typeface="Wingdings" pitchFamily="2" charset="2"/>
              <a:buChar char="Ø"/>
            </a:pPr>
            <a:r>
              <a:rPr lang="en-IN" dirty="0">
                <a:latin typeface="Times New Roman" pitchFamily="18" charset="0"/>
                <a:cs typeface="Times New Roman" pitchFamily="18" charset="0"/>
              </a:rPr>
              <a:t>The written down value </a:t>
            </a:r>
          </a:p>
          <a:p>
            <a:pPr algn="just">
              <a:buFont typeface="Wingdings" pitchFamily="2" charset="2"/>
              <a:buChar char="Ø"/>
            </a:pPr>
            <a:r>
              <a:rPr lang="en-IN" dirty="0">
                <a:latin typeface="Times New Roman" pitchFamily="18" charset="0"/>
                <a:cs typeface="Times New Roman" pitchFamily="18" charset="0"/>
              </a:rPr>
              <a:t>of any asset used for the purposes of profession </a:t>
            </a:r>
          </a:p>
          <a:p>
            <a:pPr algn="just">
              <a:buFont typeface="Wingdings" pitchFamily="2" charset="2"/>
              <a:buChar char="Ø"/>
            </a:pPr>
            <a:r>
              <a:rPr lang="en-IN" dirty="0">
                <a:latin typeface="Times New Roman" pitchFamily="18" charset="0"/>
                <a:cs typeface="Times New Roman" pitchFamily="18" charset="0"/>
              </a:rPr>
              <a:t>shall be deemed to have been calculated as if </a:t>
            </a:r>
          </a:p>
          <a:p>
            <a:pPr algn="just">
              <a:buFont typeface="Wingdings" pitchFamily="2" charset="2"/>
              <a:buChar char="Ø"/>
            </a:pPr>
            <a:r>
              <a:rPr lang="en-IN" dirty="0">
                <a:latin typeface="Times New Roman" pitchFamily="18" charset="0"/>
                <a:cs typeface="Times New Roman" pitchFamily="18" charset="0"/>
              </a:rPr>
              <a:t>the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had claimed and </a:t>
            </a:r>
          </a:p>
          <a:p>
            <a:pPr algn="just">
              <a:buFont typeface="Wingdings" pitchFamily="2" charset="2"/>
              <a:buChar char="Ø"/>
            </a:pPr>
            <a:r>
              <a:rPr lang="en-IN" dirty="0">
                <a:latin typeface="Times New Roman" pitchFamily="18" charset="0"/>
                <a:cs typeface="Times New Roman" pitchFamily="18" charset="0"/>
              </a:rPr>
              <a:t>had been actually allowed the deduction </a:t>
            </a:r>
          </a:p>
          <a:p>
            <a:pPr algn="just">
              <a:buFont typeface="Wingdings" pitchFamily="2" charset="2"/>
              <a:buChar char="Ø"/>
            </a:pPr>
            <a:r>
              <a:rPr lang="en-IN" dirty="0">
                <a:latin typeface="Times New Roman" pitchFamily="18" charset="0"/>
                <a:cs typeface="Times New Roman" pitchFamily="18" charset="0"/>
              </a:rPr>
              <a:t>in respect of the depreciation </a:t>
            </a:r>
          </a:p>
          <a:p>
            <a:pPr algn="just">
              <a:buFont typeface="Wingdings" pitchFamily="2" charset="2"/>
              <a:buChar char="Ø"/>
            </a:pPr>
            <a:r>
              <a:rPr lang="en-IN" dirty="0">
                <a:latin typeface="Times New Roman" pitchFamily="18" charset="0"/>
                <a:cs typeface="Times New Roman" pitchFamily="18" charset="0"/>
              </a:rPr>
              <a:t>for each of the relevant assessment years.</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25195317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1659694" y="228600"/>
            <a:ext cx="8667827" cy="5626100"/>
          </a:xfrm>
        </p:spPr>
        <p:txBody>
          <a:bodyPr>
            <a:normAutofit lnSpcReduction="10000"/>
          </a:bodyPr>
          <a:lstStyle/>
          <a:p>
            <a:pPr algn="just">
              <a:buFont typeface="Wingdings 3" pitchFamily="18" charset="2"/>
              <a:buNone/>
            </a:pPr>
            <a:r>
              <a:rPr lang="en-IN" b="1" dirty="0">
                <a:latin typeface="Times New Roman" pitchFamily="18" charset="0"/>
                <a:cs typeface="Times New Roman" pitchFamily="18" charset="0"/>
              </a:rPr>
              <a:t>44ADA(4) </a:t>
            </a:r>
          </a:p>
          <a:p>
            <a:pPr algn="just">
              <a:buFont typeface="Wingdings" pitchFamily="2" charset="2"/>
              <a:buChar char="Ø"/>
            </a:pPr>
            <a:r>
              <a:rPr lang="en-IN" dirty="0">
                <a:latin typeface="Times New Roman" pitchFamily="18" charset="0"/>
                <a:cs typeface="Times New Roman" pitchFamily="18" charset="0"/>
              </a:rPr>
              <a:t>Notwithstanding anything contained in the foregoing provisions of this section, </a:t>
            </a:r>
          </a:p>
          <a:p>
            <a:pPr algn="just">
              <a:buFont typeface="Wingdings" pitchFamily="2" charset="2"/>
              <a:buChar char="Ø"/>
            </a:pPr>
            <a:r>
              <a:rPr lang="en-IN" dirty="0">
                <a:latin typeface="Times New Roman" pitchFamily="18" charset="0"/>
                <a:cs typeface="Times New Roman" pitchFamily="18" charset="0"/>
              </a:rPr>
              <a:t>an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who claims that his profits and gains from the profession </a:t>
            </a:r>
          </a:p>
          <a:p>
            <a:pPr algn="just">
              <a:buFont typeface="Wingdings" pitchFamily="2" charset="2"/>
              <a:buChar char="Ø"/>
            </a:pPr>
            <a:r>
              <a:rPr lang="en-IN" dirty="0">
                <a:latin typeface="Times New Roman" pitchFamily="18" charset="0"/>
                <a:cs typeface="Times New Roman" pitchFamily="18" charset="0"/>
              </a:rPr>
              <a:t>are lower than the profits and gains specified in sub-section (1) and </a:t>
            </a:r>
          </a:p>
          <a:p>
            <a:pPr algn="just">
              <a:buFont typeface="Wingdings" pitchFamily="2" charset="2"/>
              <a:buChar char="Ø"/>
            </a:pPr>
            <a:r>
              <a:rPr lang="en-IN" dirty="0">
                <a:latin typeface="Times New Roman" pitchFamily="18" charset="0"/>
                <a:cs typeface="Times New Roman" pitchFamily="18" charset="0"/>
              </a:rPr>
              <a:t>whose total income exceeds the maximum amount which is not chargeable to income-tax, </a:t>
            </a:r>
          </a:p>
          <a:p>
            <a:pPr algn="just">
              <a:buFont typeface="Wingdings" pitchFamily="2" charset="2"/>
              <a:buChar char="Ø"/>
            </a:pPr>
            <a:r>
              <a:rPr lang="en-IN" dirty="0">
                <a:latin typeface="Times New Roman" pitchFamily="18" charset="0"/>
                <a:cs typeface="Times New Roman" pitchFamily="18" charset="0"/>
              </a:rPr>
              <a:t>shall be required to keep and maintain such books of account and other documents as required under sub-section (1) of section 44AA and </a:t>
            </a:r>
          </a:p>
          <a:p>
            <a:pPr algn="just">
              <a:buFont typeface="Wingdings" pitchFamily="2" charset="2"/>
              <a:buChar char="Ø"/>
            </a:pPr>
            <a:r>
              <a:rPr lang="en-IN" dirty="0">
                <a:latin typeface="Times New Roman" pitchFamily="18" charset="0"/>
                <a:cs typeface="Times New Roman" pitchFamily="18" charset="0"/>
              </a:rPr>
              <a:t>get them audited and furnish a report of such audit as required under section 44AB.</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26444187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2"/>
          <p:cNvSpPr>
            <a:spLocks noGrp="1"/>
          </p:cNvSpPr>
          <p:nvPr>
            <p:ph type="title"/>
          </p:nvPr>
        </p:nvSpPr>
        <p:spPr>
          <a:xfrm>
            <a:off x="1981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r>
              <a:rPr lang="en-US" altLang="en-US" sz="4400" b="1" dirty="0">
                <a:latin typeface="Times New Roman" pitchFamily="18" charset="0"/>
                <a:cs typeface="Times New Roman" pitchFamily="18" charset="0"/>
              </a:rPr>
              <a:t>44ADA – Analysis</a:t>
            </a:r>
          </a:p>
        </p:txBody>
      </p:sp>
      <p:sp>
        <p:nvSpPr>
          <p:cNvPr id="27651" name="Content Placeholder 13"/>
          <p:cNvSpPr>
            <a:spLocks noGrp="1"/>
          </p:cNvSpPr>
          <p:nvPr>
            <p:ph idx="1"/>
          </p:nvPr>
        </p:nvSpPr>
        <p:spPr>
          <a:prstGeom prst="rect">
            <a:avLst/>
          </a:prstGeom>
          <a:noFill/>
          <a:ln>
            <a:miter lim="800000"/>
          </a:ln>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buNone/>
            </a:pPr>
            <a:r>
              <a:rPr lang="en-US" altLang="en-US" u="sng" dirty="0">
                <a:solidFill>
                  <a:schemeClr val="tx1"/>
                </a:solidFill>
                <a:latin typeface="Times New Roman" pitchFamily="18" charset="0"/>
                <a:cs typeface="Times New Roman" pitchFamily="18" charset="0"/>
              </a:rPr>
              <a:t>Applicability</a:t>
            </a:r>
          </a:p>
          <a:p>
            <a:pPr lvl="0" algn="just">
              <a:buNone/>
            </a:pPr>
            <a:r>
              <a:rPr lang="en-US" altLang="en-US" dirty="0">
                <a:solidFill>
                  <a:schemeClr val="tx1"/>
                </a:solidFill>
                <a:latin typeface="Times New Roman" pitchFamily="18" charset="0"/>
                <a:cs typeface="Times New Roman" pitchFamily="18" charset="0"/>
              </a:rPr>
              <a:t>Resident </a:t>
            </a:r>
            <a:r>
              <a:rPr lang="en-US" altLang="en-US" dirty="0" err="1">
                <a:solidFill>
                  <a:schemeClr val="tx1"/>
                </a:solidFill>
                <a:latin typeface="Times New Roman" pitchFamily="18" charset="0"/>
                <a:cs typeface="Times New Roman" pitchFamily="18" charset="0"/>
              </a:rPr>
              <a:t>Assessee</a:t>
            </a:r>
            <a:r>
              <a:rPr lang="en-US" altLang="en-US" dirty="0">
                <a:solidFill>
                  <a:schemeClr val="tx1"/>
                </a:solidFill>
                <a:latin typeface="Times New Roman" pitchFamily="18" charset="0"/>
                <a:cs typeface="Times New Roman" pitchFamily="18" charset="0"/>
              </a:rPr>
              <a:t> – Profession referred to in Section 44AA(1)</a:t>
            </a:r>
          </a:p>
          <a:p>
            <a:pPr lvl="0" algn="just">
              <a:buNone/>
            </a:pPr>
            <a:r>
              <a:rPr lang="en-US" altLang="en-US" dirty="0">
                <a:solidFill>
                  <a:schemeClr val="tx1"/>
                </a:solidFill>
                <a:latin typeface="Times New Roman" pitchFamily="18" charset="0"/>
                <a:cs typeface="Times New Roman" pitchFamily="18" charset="0"/>
              </a:rPr>
              <a:t>Gross Receipts do not exceed Rs. 50 </a:t>
            </a:r>
            <a:r>
              <a:rPr lang="en-US" altLang="en-US" dirty="0" err="1">
                <a:solidFill>
                  <a:schemeClr val="tx1"/>
                </a:solidFill>
                <a:latin typeface="Times New Roman" pitchFamily="18" charset="0"/>
                <a:cs typeface="Times New Roman" pitchFamily="18" charset="0"/>
              </a:rPr>
              <a:t>Lakhs</a:t>
            </a:r>
            <a:endParaRPr lang="en-US" altLang="en-US" dirty="0">
              <a:solidFill>
                <a:schemeClr val="tx1"/>
              </a:solidFill>
              <a:latin typeface="Times New Roman" pitchFamily="18" charset="0"/>
              <a:cs typeface="Times New Roman" pitchFamily="18" charset="0"/>
            </a:endParaRPr>
          </a:p>
          <a:p>
            <a:pPr algn="just">
              <a:buNone/>
            </a:pPr>
            <a:r>
              <a:rPr lang="en-IN" dirty="0" err="1">
                <a:solidFill>
                  <a:schemeClr val="tx1"/>
                </a:solidFill>
                <a:latin typeface="Times New Roman" pitchFamily="18" charset="0"/>
                <a:cs typeface="Times New Roman" pitchFamily="18" charset="0"/>
              </a:rPr>
              <a:t>Iswar’s</a:t>
            </a:r>
            <a:r>
              <a:rPr lang="en-IN" dirty="0">
                <a:solidFill>
                  <a:schemeClr val="tx1"/>
                </a:solidFill>
                <a:latin typeface="Times New Roman" pitchFamily="18" charset="0"/>
                <a:cs typeface="Times New Roman" pitchFamily="18" charset="0"/>
              </a:rPr>
              <a:t> Committee’s Recommendations – Rs.</a:t>
            </a:r>
            <a:r>
              <a:rPr lang="en-IN" dirty="0">
                <a:solidFill>
                  <a:schemeClr val="tx1"/>
                </a:solidFill>
                <a:latin typeface="Times New Roman" pitchFamily="18" charset="0"/>
                <a:ea typeface="Georgia" pitchFamily="18" charset="0"/>
                <a:cs typeface="Times New Roman" pitchFamily="18" charset="0"/>
              </a:rPr>
              <a:t> </a:t>
            </a:r>
            <a:r>
              <a:rPr lang="en-IN" dirty="0">
                <a:solidFill>
                  <a:schemeClr val="tx1"/>
                </a:solidFill>
                <a:latin typeface="Times New Roman" pitchFamily="18" charset="0"/>
                <a:cs typeface="Times New Roman" pitchFamily="18" charset="0"/>
              </a:rPr>
              <a:t>1 </a:t>
            </a:r>
            <a:r>
              <a:rPr lang="en-IN" dirty="0" err="1">
                <a:solidFill>
                  <a:schemeClr val="tx1"/>
                </a:solidFill>
                <a:latin typeface="Times New Roman" pitchFamily="18" charset="0"/>
                <a:cs typeface="Times New Roman" pitchFamily="18" charset="0"/>
              </a:rPr>
              <a:t>Crore</a:t>
            </a:r>
            <a:r>
              <a:rPr lang="en-IN" dirty="0">
                <a:solidFill>
                  <a:schemeClr val="tx1"/>
                </a:solidFill>
                <a:latin typeface="Times New Roman" pitchFamily="18" charset="0"/>
                <a:cs typeface="Times New Roman" pitchFamily="18" charset="0"/>
              </a:rPr>
              <a:t> and 33.33 % of Gross  Receipts</a:t>
            </a:r>
            <a:endParaRPr lang="en-US" altLang="en-US"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3628855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2"/>
          <p:cNvSpPr>
            <a:spLocks noGrp="1"/>
          </p:cNvSpPr>
          <p:nvPr>
            <p:ph type="title"/>
          </p:nvPr>
        </p:nvSpPr>
        <p:spPr>
          <a:xfrm>
            <a:off x="1484311" y="685800"/>
            <a:ext cx="9776165" cy="594359"/>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r>
              <a:rPr lang="en-US" altLang="en-US" sz="4400" b="1" dirty="0">
                <a:latin typeface="Times New Roman" pitchFamily="18" charset="0"/>
                <a:cs typeface="Times New Roman" pitchFamily="18" charset="0"/>
              </a:rPr>
              <a:t>44ADA – Analysis</a:t>
            </a:r>
          </a:p>
        </p:txBody>
      </p:sp>
      <p:sp>
        <p:nvSpPr>
          <p:cNvPr id="29699" name="Content Placeholder 13"/>
          <p:cNvSpPr>
            <a:spLocks noGrp="1"/>
          </p:cNvSpPr>
          <p:nvPr>
            <p:ph idx="1"/>
          </p:nvPr>
        </p:nvSpPr>
        <p:spPr>
          <a:xfrm>
            <a:off x="1484311" y="1280159"/>
            <a:ext cx="10018713" cy="3124201"/>
          </a:xfrm>
          <a:prstGeom prst="rect">
            <a:avLst/>
          </a:prstGeom>
          <a:noFill/>
          <a:ln>
            <a:miter lim="800000"/>
          </a:ln>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r>
              <a:rPr lang="en-US" altLang="en-US" sz="2800" b="1" u="sng" dirty="0">
                <a:latin typeface="Times New Roman" pitchFamily="18" charset="0"/>
                <a:cs typeface="Times New Roman" pitchFamily="18" charset="0"/>
              </a:rPr>
              <a:t>Profession referred to in Section 44AA(1)</a:t>
            </a:r>
          </a:p>
          <a:p>
            <a:pPr lvl="0" algn="just"/>
            <a:endParaRPr lang="en-US" altLang="en-US" sz="2800" b="1" u="sng" dirty="0">
              <a:latin typeface="Times New Roman" pitchFamily="18" charset="0"/>
              <a:cs typeface="Times New Roman" pitchFamily="18" charset="0"/>
            </a:endParaRPr>
          </a:p>
          <a:p>
            <a:pPr lvl="0" algn="just"/>
            <a:endParaRPr lang="en-US" altLang="en-US" sz="2800" dirty="0">
              <a:latin typeface="Times New Roman" pitchFamily="18" charset="0"/>
              <a:cs typeface="Times New Roman" pitchFamily="18" charset="0"/>
            </a:endParaRPr>
          </a:p>
          <a:p>
            <a:pPr lvl="0" algn="just"/>
            <a:endParaRPr lang="en-US" altLang="en-US" sz="2800" dirty="0">
              <a:latin typeface="Times New Roman" pitchFamily="18" charset="0"/>
              <a:cs typeface="Times New Roman" pitchFamily="18" charset="0"/>
            </a:endParaRPr>
          </a:p>
          <a:p>
            <a:pPr lvl="0" algn="just"/>
            <a:endParaRPr lang="en-US" altLang="en-US" sz="2800"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graphicFrame>
        <p:nvGraphicFramePr>
          <p:cNvPr id="29700" name="Table 1"/>
          <p:cNvGraphicFramePr>
            <a:graphicFrameLocks noGrp="1"/>
          </p:cNvGraphicFramePr>
          <p:nvPr/>
        </p:nvGraphicFramePr>
        <p:xfrm>
          <a:off x="2133600" y="1965960"/>
          <a:ext cx="6095206" cy="1463040"/>
        </p:xfrm>
        <a:graphic>
          <a:graphicData uri="http://schemas.openxmlformats.org/drawingml/2006/table">
            <a:tbl>
              <a:tblPr>
                <a:tableStyleId>{3C2FFA5D-87B4-456A-9821-1D502468CF0F}</a:tableStyleId>
              </a:tblPr>
              <a:tblGrid>
                <a:gridCol w="3047603">
                  <a:extLst>
                    <a:ext uri="{9D8B030D-6E8A-4147-A177-3AD203B41FA5}">
                      <a16:colId xmlns:a16="http://schemas.microsoft.com/office/drawing/2014/main" val="20000"/>
                    </a:ext>
                  </a:extLst>
                </a:gridCol>
                <a:gridCol w="3047603">
                  <a:extLst>
                    <a:ext uri="{9D8B030D-6E8A-4147-A177-3AD203B41FA5}">
                      <a16:colId xmlns:a16="http://schemas.microsoft.com/office/drawing/2014/main" val="20001"/>
                    </a:ext>
                  </a:extLst>
                </a:gridCol>
              </a:tblGrid>
              <a:tr h="22860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dirty="0">
                          <a:latin typeface="Times New Roman" panose="02020603050405020304" pitchFamily="18" charset="0"/>
                          <a:cs typeface="Times New Roman" panose="02020603050405020304" pitchFamily="18" charset="0"/>
                        </a:rPr>
                        <a:t>1 . Legal</a:t>
                      </a:r>
                      <a:endParaRPr lang="en-IN" altLang="en-US" b="1" dirty="0">
                        <a:solidFill>
                          <a:srgbClr val="FFFFFF"/>
                        </a:solidFill>
                        <a:latin typeface="Times New Roman" pitchFamily="18" charset="0"/>
                        <a:cs typeface="Times New Roman" pitchFamily="18" charset="0"/>
                      </a:endParaRPr>
                    </a:p>
                  </a:txBody>
                  <a:tcPr marL="68598" marR="68598"/>
                </a:tc>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a:latin typeface="Times New Roman" panose="02020603050405020304" pitchFamily="18" charset="0"/>
                          <a:cs typeface="Times New Roman" panose="02020603050405020304" pitchFamily="18" charset="0"/>
                        </a:rPr>
                        <a:t>5 Accountancy</a:t>
                      </a:r>
                      <a:endParaRPr lang="en-IN" altLang="en-US" b="1">
                        <a:solidFill>
                          <a:srgbClr val="FFFFFF"/>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0"/>
                  </a:ext>
                </a:extLst>
              </a:tr>
              <a:tr h="32004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dirty="0">
                          <a:latin typeface="Times New Roman" panose="02020603050405020304" pitchFamily="18" charset="0"/>
                          <a:cs typeface="Times New Roman" panose="02020603050405020304" pitchFamily="18" charset="0"/>
                        </a:rPr>
                        <a:t>2. Medical</a:t>
                      </a:r>
                      <a:endParaRPr lang="en-IN" altLang="en-US" dirty="0">
                        <a:solidFill>
                          <a:srgbClr val="000000"/>
                        </a:solidFill>
                        <a:latin typeface="Times New Roman" pitchFamily="18" charset="0"/>
                        <a:cs typeface="Times New Roman" pitchFamily="18" charset="0"/>
                      </a:endParaRPr>
                    </a:p>
                  </a:txBody>
                  <a:tcPr marL="68598" marR="68598"/>
                </a:tc>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a:latin typeface="Times New Roman" panose="02020603050405020304" pitchFamily="18" charset="0"/>
                          <a:cs typeface="Times New Roman" panose="02020603050405020304" pitchFamily="18" charset="0"/>
                        </a:rPr>
                        <a:t>6. Technical Consultancy</a:t>
                      </a:r>
                      <a:endParaRPr lang="en-IN" altLang="en-US">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1"/>
                  </a:ext>
                </a:extLst>
              </a:tr>
              <a:tr h="25908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dirty="0">
                          <a:latin typeface="Times New Roman" panose="02020603050405020304" pitchFamily="18" charset="0"/>
                          <a:cs typeface="Times New Roman" panose="02020603050405020304" pitchFamily="18" charset="0"/>
                        </a:rPr>
                        <a:t>3. Engineering</a:t>
                      </a:r>
                      <a:endParaRPr lang="en-IN" altLang="en-US" dirty="0">
                        <a:solidFill>
                          <a:srgbClr val="000000"/>
                        </a:solidFill>
                        <a:latin typeface="Times New Roman" pitchFamily="18" charset="0"/>
                        <a:cs typeface="Times New Roman" pitchFamily="18" charset="0"/>
                      </a:endParaRPr>
                    </a:p>
                  </a:txBody>
                  <a:tcPr marL="68598" marR="68598"/>
                </a:tc>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dirty="0">
                          <a:latin typeface="Times New Roman" panose="02020603050405020304" pitchFamily="18" charset="0"/>
                          <a:cs typeface="Times New Roman" panose="02020603050405020304" pitchFamily="18" charset="0"/>
                        </a:rPr>
                        <a:t>7. Interior Decoration</a:t>
                      </a:r>
                      <a:endParaRPr lang="en-IN" altLang="en-US" dirty="0">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2"/>
                  </a:ext>
                </a:extLst>
              </a:tr>
              <a:tr h="27432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a:latin typeface="Times New Roman" panose="02020603050405020304" pitchFamily="18" charset="0"/>
                          <a:cs typeface="Times New Roman" panose="02020603050405020304" pitchFamily="18" charset="0"/>
                        </a:rPr>
                        <a:t>4. Architecture</a:t>
                      </a:r>
                      <a:endParaRPr lang="en-IN" altLang="en-US">
                        <a:solidFill>
                          <a:srgbClr val="000000"/>
                        </a:solidFill>
                        <a:latin typeface="Times New Roman" pitchFamily="18" charset="0"/>
                        <a:cs typeface="Times New Roman" pitchFamily="18" charset="0"/>
                      </a:endParaRPr>
                    </a:p>
                  </a:txBody>
                  <a:tcPr marL="68598" marR="68598"/>
                </a:tc>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dirty="0">
                          <a:latin typeface="Times New Roman" panose="02020603050405020304" pitchFamily="18" charset="0"/>
                          <a:cs typeface="Times New Roman" panose="02020603050405020304" pitchFamily="18" charset="0"/>
                        </a:rPr>
                        <a:t>8. Other notified Professions</a:t>
                      </a:r>
                      <a:endParaRPr lang="en-IN" altLang="en-US" dirty="0">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3"/>
                  </a:ext>
                </a:extLst>
              </a:tr>
            </a:tbl>
          </a:graphicData>
        </a:graphic>
      </p:graphicFrame>
      <p:sp>
        <p:nvSpPr>
          <p:cNvPr id="6" name="Content Placeholder 13"/>
          <p:cNvSpPr txBox="1">
            <a:spLocks/>
          </p:cNvSpPr>
          <p:nvPr/>
        </p:nvSpPr>
        <p:spPr>
          <a:xfrm>
            <a:off x="1987452" y="3429000"/>
            <a:ext cx="7537548" cy="2133600"/>
          </a:xfrm>
          <a:prstGeom prst="rect">
            <a:avLst/>
          </a:prstGeom>
          <a:noFill/>
          <a:ln>
            <a:miter lim="800000"/>
          </a:ln>
        </p:spPr>
        <p:txBody>
          <a:bodyPr vert="horz" wrap="square" lIns="91440" tIns="45720" rIns="91440" bIns="4572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a:defRPr/>
            </a:pPr>
            <a:r>
              <a:rPr lang="en-US" altLang="en-US" sz="2800" b="1" u="sng" dirty="0">
                <a:latin typeface="Times New Roman" pitchFamily="18" charset="0"/>
                <a:cs typeface="Times New Roman" pitchFamily="18" charset="0"/>
              </a:rPr>
              <a:t>Other notified Professions:</a:t>
            </a:r>
            <a:endParaRPr lang="en-US" altLang="en-US" sz="2800" dirty="0">
              <a:latin typeface="Times New Roman" pitchFamily="18" charset="0"/>
              <a:cs typeface="Times New Roman" pitchFamily="18" charset="0"/>
            </a:endParaRPr>
          </a:p>
        </p:txBody>
      </p:sp>
      <p:graphicFrame>
        <p:nvGraphicFramePr>
          <p:cNvPr id="7" name="Table 2"/>
          <p:cNvGraphicFramePr>
            <a:graphicFrameLocks noGrp="1"/>
          </p:cNvGraphicFramePr>
          <p:nvPr/>
        </p:nvGraphicFramePr>
        <p:xfrm>
          <a:off x="2209801" y="3931921"/>
          <a:ext cx="6096397" cy="1645920"/>
        </p:xfrm>
        <a:graphic>
          <a:graphicData uri="http://schemas.openxmlformats.org/drawingml/2006/table">
            <a:tbl>
              <a:tblPr>
                <a:tableStyleId>{3C2FFA5D-87B4-456A-9821-1D502468CF0F}</a:tableStyleId>
              </a:tblPr>
              <a:tblGrid>
                <a:gridCol w="6096397">
                  <a:extLst>
                    <a:ext uri="{9D8B030D-6E8A-4147-A177-3AD203B41FA5}">
                      <a16:colId xmlns:a16="http://schemas.microsoft.com/office/drawing/2014/main" val="20000"/>
                    </a:ext>
                  </a:extLst>
                </a:gridCol>
              </a:tblGrid>
              <a:tr h="45720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sz="2000" dirty="0">
                          <a:latin typeface="Times New Roman" panose="02020603050405020304" pitchFamily="18" charset="0"/>
                          <a:cs typeface="Times New Roman" panose="02020603050405020304" pitchFamily="18" charset="0"/>
                        </a:rPr>
                        <a:t>a. Authorised Representative</a:t>
                      </a:r>
                      <a:endParaRPr lang="en-IN" altLang="en-US" sz="2000" b="1" dirty="0">
                        <a:solidFill>
                          <a:srgbClr val="FFFFFF"/>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0"/>
                  </a:ext>
                </a:extLst>
              </a:tr>
              <a:tr h="26035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sz="2000" dirty="0">
                          <a:latin typeface="Times New Roman" panose="02020603050405020304" pitchFamily="18" charset="0"/>
                          <a:cs typeface="Times New Roman" panose="02020603050405020304" pitchFamily="18" charset="0"/>
                        </a:rPr>
                        <a:t>b. Film Artist</a:t>
                      </a:r>
                      <a:endParaRPr lang="en-IN" altLang="en-US" sz="2000" dirty="0">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1"/>
                  </a:ext>
                </a:extLst>
              </a:tr>
              <a:tr h="32004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sz="2000" dirty="0">
                          <a:latin typeface="Times New Roman" panose="02020603050405020304" pitchFamily="18" charset="0"/>
                          <a:cs typeface="Times New Roman" panose="02020603050405020304" pitchFamily="18" charset="0"/>
                        </a:rPr>
                        <a:t>c. Company Secretary</a:t>
                      </a:r>
                      <a:endParaRPr lang="en-IN" altLang="en-US" sz="2000" dirty="0">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2"/>
                  </a:ext>
                </a:extLst>
              </a:tr>
              <a:tr h="18288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sz="2000" dirty="0">
                          <a:latin typeface="Times New Roman" panose="02020603050405020304" pitchFamily="18" charset="0"/>
                          <a:cs typeface="Times New Roman" panose="02020603050405020304" pitchFamily="18" charset="0"/>
                        </a:rPr>
                        <a:t>d. Information Technology</a:t>
                      </a:r>
                      <a:endParaRPr lang="en-IN" altLang="en-US" sz="2000" dirty="0">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88454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2"/>
          <p:cNvSpPr>
            <a:spLocks noGrp="1"/>
          </p:cNvSpPr>
          <p:nvPr>
            <p:ph type="title"/>
          </p:nvPr>
        </p:nvSpPr>
        <p:spPr>
          <a:xfrm>
            <a:off x="1981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r>
              <a:rPr lang="en-US" altLang="en-US" sz="4400" b="1" dirty="0">
                <a:latin typeface="Times New Roman" pitchFamily="18" charset="0"/>
                <a:cs typeface="Times New Roman" pitchFamily="18" charset="0"/>
              </a:rPr>
              <a:t>44ADA – Analysis</a:t>
            </a:r>
          </a:p>
        </p:txBody>
      </p:sp>
      <p:sp>
        <p:nvSpPr>
          <p:cNvPr id="33795" name="Content Placeholder 13"/>
          <p:cNvSpPr>
            <a:spLocks noGrp="1"/>
          </p:cNvSpPr>
          <p:nvPr>
            <p:ph idx="1"/>
          </p:nvPr>
        </p:nvSpPr>
        <p:spPr>
          <a:prstGeom prst="rect">
            <a:avLst/>
          </a:prstGeom>
          <a:noFill/>
          <a:ln>
            <a:miter lim="800000"/>
          </a:ln>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buNone/>
            </a:pPr>
            <a:r>
              <a:rPr lang="en-US" altLang="en-US" u="sng" dirty="0">
                <a:solidFill>
                  <a:schemeClr val="tx1"/>
                </a:solidFill>
                <a:latin typeface="Times New Roman" pitchFamily="18" charset="0"/>
                <a:cs typeface="Times New Roman" pitchFamily="18" charset="0"/>
              </a:rPr>
              <a:t>Estimated Income:</a:t>
            </a:r>
          </a:p>
          <a:p>
            <a:pPr lvl="0" algn="just">
              <a:buNone/>
            </a:pPr>
            <a:r>
              <a:rPr lang="en-US" altLang="en-US" dirty="0">
                <a:solidFill>
                  <a:schemeClr val="tx1"/>
                </a:solidFill>
                <a:latin typeface="Times New Roman" pitchFamily="18" charset="0"/>
                <a:cs typeface="Times New Roman" pitchFamily="18" charset="0"/>
              </a:rPr>
              <a:t>50% of Gross Receipts as professional Income </a:t>
            </a:r>
          </a:p>
          <a:p>
            <a:pPr lvl="0" algn="just">
              <a:buNone/>
            </a:pPr>
            <a:r>
              <a:rPr lang="en-US" altLang="en-US" dirty="0">
                <a:solidFill>
                  <a:schemeClr val="tx1"/>
                </a:solidFill>
                <a:latin typeface="Times New Roman" pitchFamily="18" charset="0"/>
                <a:cs typeface="Times New Roman" pitchFamily="18" charset="0"/>
              </a:rPr>
              <a:t>Other income – normal course</a:t>
            </a:r>
          </a:p>
          <a:p>
            <a:pPr lvl="0" algn="just">
              <a:buNone/>
            </a:pPr>
            <a:endParaRPr lang="en-US" altLang="en-US" dirty="0">
              <a:solidFill>
                <a:schemeClr val="tx1"/>
              </a:solidFill>
              <a:latin typeface="Times New Roman" pitchFamily="18" charset="0"/>
              <a:cs typeface="Times New Roman" pitchFamily="18" charset="0"/>
            </a:endParaRPr>
          </a:p>
          <a:p>
            <a:pPr lvl="0" algn="just">
              <a:buNone/>
            </a:pPr>
            <a:r>
              <a:rPr lang="en-US" u="sng" dirty="0">
                <a:solidFill>
                  <a:schemeClr val="tx1"/>
                </a:solidFill>
                <a:latin typeface="Times New Roman" pitchFamily="18" charset="0"/>
                <a:cs typeface="Times New Roman" pitchFamily="18" charset="0"/>
              </a:rPr>
              <a:t>Non Admissibility of business </a:t>
            </a:r>
            <a:r>
              <a:rPr lang="en-US" u="sng" dirty="0" err="1">
                <a:solidFill>
                  <a:schemeClr val="tx1"/>
                </a:solidFill>
                <a:latin typeface="Times New Roman" pitchFamily="18" charset="0"/>
                <a:cs typeface="Times New Roman" pitchFamily="18" charset="0"/>
              </a:rPr>
              <a:t>Dedutions</a:t>
            </a:r>
            <a:r>
              <a:rPr lang="en-US" u="sng" dirty="0">
                <a:solidFill>
                  <a:schemeClr val="tx1"/>
                </a:solidFill>
                <a:latin typeface="Times New Roman" pitchFamily="18" charset="0"/>
                <a:cs typeface="Times New Roman" pitchFamily="18" charset="0"/>
              </a:rPr>
              <a:t>:</a:t>
            </a:r>
          </a:p>
          <a:p>
            <a:pPr lvl="0" algn="just">
              <a:buNone/>
            </a:pPr>
            <a:r>
              <a:rPr lang="en-US" dirty="0">
                <a:solidFill>
                  <a:schemeClr val="tx1"/>
                </a:solidFill>
                <a:latin typeface="Times New Roman" pitchFamily="18" charset="0"/>
                <a:cs typeface="Times New Roman" pitchFamily="18" charset="0"/>
              </a:rPr>
              <a:t>All Deductions </a:t>
            </a:r>
            <a:r>
              <a:rPr lang="en-US" dirty="0" err="1">
                <a:solidFill>
                  <a:schemeClr val="tx1"/>
                </a:solidFill>
                <a:latin typeface="Times New Roman" pitchFamily="18" charset="0"/>
                <a:cs typeface="Times New Roman" pitchFamily="18" charset="0"/>
              </a:rPr>
              <a:t>u.s</a:t>
            </a:r>
            <a:r>
              <a:rPr lang="en-US" dirty="0">
                <a:solidFill>
                  <a:schemeClr val="tx1"/>
                </a:solidFill>
                <a:latin typeface="Times New Roman" pitchFamily="18" charset="0"/>
                <a:cs typeface="Times New Roman" pitchFamily="18" charset="0"/>
              </a:rPr>
              <a:t> 30 to 38 including Depreciation deemed to have been allowed.</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4081226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2"/>
          <p:cNvSpPr>
            <a:spLocks noGrp="1"/>
          </p:cNvSpPr>
          <p:nvPr>
            <p:ph type="title"/>
          </p:nvPr>
        </p:nvSpPr>
        <p:spPr>
          <a:xfrm>
            <a:off x="1981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r>
              <a:rPr lang="en-US" altLang="en-US" sz="4400" b="1" dirty="0">
                <a:latin typeface="Times New Roman" pitchFamily="18" charset="0"/>
                <a:cs typeface="Times New Roman" pitchFamily="18" charset="0"/>
              </a:rPr>
              <a:t>44ADA – Analysis</a:t>
            </a:r>
          </a:p>
        </p:txBody>
      </p:sp>
      <p:sp>
        <p:nvSpPr>
          <p:cNvPr id="39939" name="Content Placeholder 13"/>
          <p:cNvSpPr>
            <a:spLocks noGrp="1"/>
          </p:cNvSpPr>
          <p:nvPr>
            <p:ph idx="1"/>
          </p:nvPr>
        </p:nvSpPr>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algn="just">
              <a:lnSpc>
                <a:spcPct val="70000"/>
              </a:lnSpc>
              <a:buNone/>
            </a:pPr>
            <a:r>
              <a:rPr lang="en-US" altLang="en-US" u="sng" dirty="0">
                <a:solidFill>
                  <a:schemeClr val="tx1"/>
                </a:solidFill>
                <a:latin typeface="Times New Roman" pitchFamily="18" charset="0"/>
                <a:cs typeface="Times New Roman" pitchFamily="18" charset="0"/>
              </a:rPr>
              <a:t>Deduction under Chapter VI A allowable:</a:t>
            </a:r>
          </a:p>
          <a:p>
            <a:pPr algn="just">
              <a:lnSpc>
                <a:spcPct val="70000"/>
              </a:lnSpc>
              <a:buNone/>
            </a:pPr>
            <a:r>
              <a:rPr lang="en-US" altLang="en-US" dirty="0">
                <a:solidFill>
                  <a:schemeClr val="tx1"/>
                </a:solidFill>
                <a:latin typeface="Times New Roman" pitchFamily="18" charset="0"/>
                <a:cs typeface="Times New Roman" pitchFamily="18" charset="0"/>
              </a:rPr>
              <a:t>Deduction us 80 C to 80 U are allowed.</a:t>
            </a:r>
          </a:p>
          <a:p>
            <a:pPr algn="just">
              <a:lnSpc>
                <a:spcPct val="70000"/>
              </a:lnSpc>
              <a:buNone/>
            </a:pPr>
            <a:endParaRPr lang="en-US" altLang="en-US" dirty="0">
              <a:solidFill>
                <a:schemeClr val="tx1"/>
              </a:solidFill>
              <a:latin typeface="Times New Roman" pitchFamily="18" charset="0"/>
              <a:cs typeface="Times New Roman" pitchFamily="18" charset="0"/>
            </a:endParaRPr>
          </a:p>
          <a:p>
            <a:pPr algn="just">
              <a:lnSpc>
                <a:spcPct val="70000"/>
              </a:lnSpc>
              <a:buNone/>
            </a:pPr>
            <a:r>
              <a:rPr lang="en-US" altLang="en-US" u="sng" dirty="0">
                <a:solidFill>
                  <a:schemeClr val="tx1"/>
                </a:solidFill>
                <a:latin typeface="Times New Roman" pitchFamily="18" charset="0"/>
                <a:cs typeface="Times New Roman" pitchFamily="18" charset="0"/>
              </a:rPr>
              <a:t>Books of Account need not be maintained</a:t>
            </a:r>
          </a:p>
          <a:p>
            <a:pPr algn="just">
              <a:lnSpc>
                <a:spcPct val="70000"/>
              </a:lnSpc>
              <a:buNone/>
            </a:pPr>
            <a:r>
              <a:rPr lang="en-US" altLang="en-US" dirty="0">
                <a:solidFill>
                  <a:schemeClr val="tx1"/>
                </a:solidFill>
                <a:latin typeface="Times New Roman" pitchFamily="18" charset="0"/>
                <a:cs typeface="Times New Roman" pitchFamily="18" charset="0"/>
              </a:rPr>
              <a:t>No Books – No Audit</a:t>
            </a:r>
          </a:p>
          <a:p>
            <a:pPr algn="just">
              <a:lnSpc>
                <a:spcPct val="70000"/>
              </a:lnSpc>
              <a:buNone/>
            </a:pPr>
            <a:r>
              <a:rPr lang="en-US" altLang="en-US" dirty="0">
                <a:solidFill>
                  <a:schemeClr val="tx1"/>
                </a:solidFill>
                <a:latin typeface="Times New Roman" pitchFamily="18" charset="0"/>
                <a:cs typeface="Times New Roman" pitchFamily="18" charset="0"/>
              </a:rPr>
              <a:t>Basic Records to be maintained – Turnover  – WDV.</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3731033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2"/>
          <p:cNvSpPr>
            <a:spLocks noGrp="1"/>
          </p:cNvSpPr>
          <p:nvPr>
            <p:ph type="title"/>
          </p:nvPr>
        </p:nvSpPr>
        <p:spPr>
          <a:xfrm>
            <a:off x="1981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r>
              <a:rPr lang="en-US" altLang="en-US" sz="4400" b="1" dirty="0">
                <a:latin typeface="Times New Roman" pitchFamily="18" charset="0"/>
                <a:cs typeface="Times New Roman" pitchFamily="18" charset="0"/>
              </a:rPr>
              <a:t>44ADA – Analysis</a:t>
            </a:r>
          </a:p>
        </p:txBody>
      </p:sp>
      <p:sp>
        <p:nvSpPr>
          <p:cNvPr id="41987" name="Content Placeholder 13"/>
          <p:cNvSpPr>
            <a:spLocks noGrp="1"/>
          </p:cNvSpPr>
          <p:nvPr>
            <p:ph idx="1"/>
          </p:nvPr>
        </p:nvSpPr>
        <p:spPr>
          <a:xfrm>
            <a:off x="1981200" y="1481329"/>
            <a:ext cx="8229600" cy="4919471"/>
          </a:xfrm>
          <a:prstGeom prst="rect">
            <a:avLst/>
          </a:prstGeom>
          <a:noFill/>
          <a:ln>
            <a:miter lim="800000"/>
          </a:ln>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marL="269875" indent="-228600" algn="just">
              <a:lnSpc>
                <a:spcPct val="100000"/>
              </a:lnSpc>
              <a:spcBef>
                <a:spcPts val="200"/>
              </a:spcBef>
              <a:buNone/>
              <a:tabLst>
                <a:tab pos="271463" algn="l"/>
              </a:tabLst>
            </a:pPr>
            <a:r>
              <a:rPr lang="en-IN" u="sng" dirty="0">
                <a:solidFill>
                  <a:schemeClr val="tx1"/>
                </a:solidFill>
                <a:latin typeface="Times New Roman" pitchFamily="18" charset="0"/>
                <a:cs typeface="Times New Roman" pitchFamily="18" charset="0"/>
              </a:rPr>
              <a:t>Bar of 5 years</a:t>
            </a:r>
          </a:p>
          <a:p>
            <a:pPr marL="384175" lvl="1" indent="-111125" algn="just">
              <a:lnSpc>
                <a:spcPct val="100000"/>
              </a:lnSpc>
              <a:spcBef>
                <a:spcPts val="200"/>
              </a:spcBef>
              <a:buNone/>
              <a:tabLst>
                <a:tab pos="271463" algn="l"/>
              </a:tabLst>
            </a:pPr>
            <a:r>
              <a:rPr lang="en-IN" sz="2400" dirty="0">
                <a:latin typeface="Times New Roman" pitchFamily="18" charset="0"/>
                <a:cs typeface="Times New Roman" pitchFamily="18" charset="0"/>
              </a:rPr>
              <a:t>No such concept – Option each year</a:t>
            </a:r>
          </a:p>
          <a:p>
            <a:pPr lvl="0" algn="just">
              <a:lnSpc>
                <a:spcPct val="100000"/>
              </a:lnSpc>
              <a:buNone/>
            </a:pPr>
            <a:endParaRPr lang="en-US" altLang="en-US" u="sng" dirty="0">
              <a:solidFill>
                <a:schemeClr val="tx1"/>
              </a:solidFill>
              <a:latin typeface="Times New Roman" pitchFamily="18" charset="0"/>
              <a:cs typeface="Times New Roman" pitchFamily="18" charset="0"/>
            </a:endParaRPr>
          </a:p>
          <a:p>
            <a:pPr lvl="0" algn="just">
              <a:buNone/>
            </a:pPr>
            <a:r>
              <a:rPr lang="en-US" u="sng" dirty="0">
                <a:solidFill>
                  <a:schemeClr val="tx1"/>
                </a:solidFill>
                <a:latin typeface="Times New Roman" pitchFamily="18" charset="0"/>
                <a:cs typeface="Times New Roman" pitchFamily="18" charset="0"/>
              </a:rPr>
              <a:t>Tax Liability and Advance Tax</a:t>
            </a:r>
          </a:p>
          <a:p>
            <a:pPr lvl="0" algn="just">
              <a:buNone/>
            </a:pPr>
            <a:r>
              <a:rPr lang="en-US" dirty="0">
                <a:solidFill>
                  <a:schemeClr val="tx1"/>
                </a:solidFill>
                <a:latin typeface="Times New Roman" pitchFamily="18" charset="0"/>
                <a:cs typeface="Times New Roman" pitchFamily="18" charset="0"/>
              </a:rPr>
              <a:t>Tax to be paid at applicable rates</a:t>
            </a:r>
          </a:p>
          <a:p>
            <a:pPr lvl="0" algn="just">
              <a:buNone/>
            </a:pPr>
            <a:r>
              <a:rPr lang="en-US" dirty="0">
                <a:solidFill>
                  <a:schemeClr val="tx1"/>
                </a:solidFill>
                <a:latin typeface="Times New Roman" pitchFamily="18" charset="0"/>
                <a:cs typeface="Times New Roman" pitchFamily="18" charset="0"/>
              </a:rPr>
              <a:t>Advance Tax to be paid in one installment on 15</a:t>
            </a:r>
            <a:r>
              <a:rPr lang="en-US" baseline="30000" dirty="0">
                <a:solidFill>
                  <a:schemeClr val="tx1"/>
                </a:solidFill>
                <a:latin typeface="Times New Roman" pitchFamily="18" charset="0"/>
                <a:cs typeface="Times New Roman" pitchFamily="18" charset="0"/>
              </a:rPr>
              <a:t>th</a:t>
            </a:r>
            <a:r>
              <a:rPr lang="en-US" dirty="0">
                <a:solidFill>
                  <a:schemeClr val="tx1"/>
                </a:solidFill>
                <a:latin typeface="Times New Roman" pitchFamily="18" charset="0"/>
                <a:cs typeface="Times New Roman" pitchFamily="18" charset="0"/>
              </a:rPr>
              <a:t> March.</a:t>
            </a:r>
            <a:endParaRPr lang="en-US" altLang="en-US"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2134372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7"/>
          <p:cNvGraphicFramePr>
            <a:graphicFrameLocks noGrp="1"/>
          </p:cNvGraphicFramePr>
          <p:nvPr/>
        </p:nvGraphicFramePr>
        <p:xfrm>
          <a:off x="1809750" y="1071563"/>
          <a:ext cx="8629650" cy="3741738"/>
        </p:xfrm>
        <a:graphic>
          <a:graphicData uri="http://schemas.openxmlformats.org/drawingml/2006/table">
            <a:tbl>
              <a:tblPr/>
              <a:tblGrid>
                <a:gridCol w="2827338">
                  <a:extLst>
                    <a:ext uri="{9D8B030D-6E8A-4147-A177-3AD203B41FA5}">
                      <a16:colId xmlns:a16="http://schemas.microsoft.com/office/drawing/2014/main" val="20000"/>
                    </a:ext>
                  </a:extLst>
                </a:gridCol>
                <a:gridCol w="2836862">
                  <a:extLst>
                    <a:ext uri="{9D8B030D-6E8A-4147-A177-3AD203B41FA5}">
                      <a16:colId xmlns:a16="http://schemas.microsoft.com/office/drawing/2014/main" val="20001"/>
                    </a:ext>
                  </a:extLst>
                </a:gridCol>
                <a:gridCol w="2965450">
                  <a:extLst>
                    <a:ext uri="{9D8B030D-6E8A-4147-A177-3AD203B41FA5}">
                      <a16:colId xmlns:a16="http://schemas.microsoft.com/office/drawing/2014/main" val="20002"/>
                    </a:ext>
                  </a:extLst>
                </a:gridCol>
              </a:tblGrid>
              <a:tr h="633413">
                <a:tc>
                  <a:txBody>
                    <a:bodyPr/>
                    <a:lstStyle/>
                    <a:p>
                      <a:pPr marL="0" marR="0" lvl="0" indent="0" algn="just" defTabSz="914400" rtl="0" eaLnBrk="1" fontAlgn="base" latinLnBrk="0" hangingPunct="1">
                        <a:lnSpc>
                          <a:spcPct val="100000"/>
                        </a:lnSpc>
                        <a:spcBef>
                          <a:spcPts val="125"/>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itchFamily="18" charset="0"/>
                          <a:cs typeface="Times New Roman" pitchFamily="18" charset="0"/>
                        </a:rPr>
                        <a:t>Situations</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ts val="125"/>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itchFamily="18" charset="0"/>
                          <a:cs typeface="Times New Roman" pitchFamily="18" charset="0"/>
                        </a:rPr>
                        <a:t>In the hands of the Firm</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23850" marR="0" lvl="0" indent="-230188" algn="just" defTabSz="914400" rtl="0" eaLnBrk="1" fontAlgn="base" latinLnBrk="0" hangingPunct="1">
                        <a:lnSpc>
                          <a:spcPct val="100000"/>
                        </a:lnSpc>
                        <a:spcBef>
                          <a:spcPts val="125"/>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itchFamily="18" charset="0"/>
                          <a:cs typeface="Times New Roman" pitchFamily="18" charset="0"/>
                        </a:rPr>
                        <a:t>In the hands of the Partner</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800224">
                <a:tc>
                  <a:txBody>
                    <a:bodyPr/>
                    <a:lstStyle/>
                    <a:p>
                      <a:pPr marL="0" marR="0" lvl="0" indent="0" algn="just" defTabSz="914400" rtl="0" eaLnBrk="1" fontAlgn="base" latinLnBrk="0" hangingPunct="1">
                        <a:lnSpc>
                          <a:spcPct val="100000"/>
                        </a:lnSpc>
                        <a:spcBef>
                          <a:spcPts val="75"/>
                        </a:spcBef>
                        <a:spcAft>
                          <a:spcPct val="0"/>
                        </a:spcAft>
                        <a:buClrTx/>
                        <a:buSzTx/>
                        <a:buFontTx/>
                        <a:buNone/>
                        <a:tabLst/>
                      </a:pPr>
                      <a:r>
                        <a:rPr kumimoji="0" lang="en-US" sz="2000" b="0" i="0" u="none" strike="noStrike" cap="none" normalizeH="0" baseline="0">
                          <a:ln>
                            <a:noFill/>
                          </a:ln>
                          <a:solidFill>
                            <a:srgbClr val="000000"/>
                          </a:solidFill>
                          <a:effectLst/>
                          <a:latin typeface="Times New Roman" pitchFamily="18" charset="0"/>
                          <a:cs typeface="Times New Roman" pitchFamily="18" charset="0"/>
                        </a:rPr>
                        <a:t>Firm’s revenue &gt; </a:t>
                      </a:r>
                      <a:r>
                        <a:rPr kumimoji="0" lang="en-IN" sz="2000" b="0" i="0" u="none" strike="noStrike" cap="none" normalizeH="0" baseline="0">
                          <a:ln>
                            <a:noFill/>
                          </a:ln>
                          <a:solidFill>
                            <a:srgbClr val="000000"/>
                          </a:solidFill>
                          <a:effectLst/>
                          <a:latin typeface="Times New Roman" pitchFamily="18" charset="0"/>
                          <a:cs typeface="Times New Roman" pitchFamily="18" charset="0"/>
                        </a:rPr>
                        <a:t>Rs. </a:t>
                      </a:r>
                      <a:r>
                        <a:rPr kumimoji="0" lang="en-US" sz="2000" b="0" i="0" u="none" strike="noStrike" cap="none" normalizeH="0" baseline="0">
                          <a:ln>
                            <a:noFill/>
                          </a:ln>
                          <a:solidFill>
                            <a:srgbClr val="000000"/>
                          </a:solidFill>
                          <a:effectLst/>
                          <a:latin typeface="Times New Roman" pitchFamily="18" charset="0"/>
                          <a:cs typeface="Times New Roman" pitchFamily="18" charset="0"/>
                        </a:rPr>
                        <a:t>50 lakh</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123825" marR="0" lvl="0" indent="-80963" algn="just" defTabSz="914400" rtl="0" eaLnBrk="1" fontAlgn="base" latinLnBrk="0" hangingPunct="1">
                        <a:lnSpc>
                          <a:spcPct val="100000"/>
                        </a:lnSpc>
                        <a:spcBef>
                          <a:spcPts val="75"/>
                        </a:spcBef>
                        <a:spcAft>
                          <a:spcPct val="0"/>
                        </a:spcAft>
                        <a:buClrTx/>
                        <a:buSzTx/>
                        <a:buFont typeface="Arial" pitchFamily="34" charset="0"/>
                        <a:buChar char="•"/>
                        <a:tabLst>
                          <a:tab pos="123825" algn="l"/>
                          <a:tab pos="630238" algn="l"/>
                          <a:tab pos="132397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Not eligible for presumptive taxation</a:t>
                      </a:r>
                    </a:p>
                    <a:p>
                      <a:pPr marL="123825" marR="0" lvl="0" indent="-80963" algn="just" defTabSz="914400" rtl="0" eaLnBrk="1" fontAlgn="base" latinLnBrk="0" hangingPunct="1">
                        <a:lnSpc>
                          <a:spcPct val="100000"/>
                        </a:lnSpc>
                        <a:spcBef>
                          <a:spcPts val="75"/>
                        </a:spcBef>
                        <a:spcAft>
                          <a:spcPct val="0"/>
                        </a:spcAft>
                        <a:buClrTx/>
                        <a:buSzTx/>
                        <a:buFont typeface="Arial" pitchFamily="34" charset="0"/>
                        <a:buChar char="•"/>
                        <a:tabLst>
                          <a:tab pos="123825" algn="l"/>
                          <a:tab pos="630238" algn="l"/>
                          <a:tab pos="132397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Claim expenditure on  interest and remuneration</a:t>
                      </a:r>
                    </a:p>
                    <a:p>
                      <a:pPr marL="123825" marR="0" lvl="0" indent="-80963" algn="just" defTabSz="914400" rtl="0" eaLnBrk="1" fontAlgn="base" latinLnBrk="0" hangingPunct="1">
                        <a:lnSpc>
                          <a:spcPct val="100000"/>
                        </a:lnSpc>
                        <a:spcBef>
                          <a:spcPct val="0"/>
                        </a:spcBef>
                        <a:spcAft>
                          <a:spcPct val="0"/>
                        </a:spcAft>
                        <a:buClrTx/>
                        <a:buSzTx/>
                        <a:buFont typeface="Arial" pitchFamily="34" charset="0"/>
                        <a:buChar char="•"/>
                        <a:tabLst>
                          <a:tab pos="123825" algn="l"/>
                          <a:tab pos="630238" algn="l"/>
                          <a:tab pos="132397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Sections 44AA and 44AB  applicable</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101600" marR="0" lvl="0" indent="-60325" algn="just" defTabSz="914400" rtl="0" eaLnBrk="1" fontAlgn="base" latinLnBrk="0" hangingPunct="1">
                        <a:lnSpc>
                          <a:spcPct val="100000"/>
                        </a:lnSpc>
                        <a:spcBef>
                          <a:spcPts val="75"/>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 To pay tax on interest and</a:t>
                      </a: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 </a:t>
                      </a: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remuneration </a:t>
                      </a: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claimed </a:t>
                      </a: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by firm</a:t>
                      </a:r>
                    </a:p>
                    <a:p>
                      <a:pPr marL="101600" marR="0" lvl="0" indent="-60325"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 Not to consider share of  profit as part of gross  receipt</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extLst>
                  <a:ext uri="{0D108BD9-81ED-4DB2-BD59-A6C34878D82A}">
                    <a16:rowId xmlns:a16="http://schemas.microsoft.com/office/drawing/2014/main" val="10001"/>
                  </a:ext>
                </a:extLst>
              </a:tr>
              <a:tr h="1266825">
                <a:tc>
                  <a:txBody>
                    <a:bodyPr/>
                    <a:lstStyle/>
                    <a:p>
                      <a:pPr marL="34925" marR="0" lvl="0" indent="0" algn="just" defTabSz="914400" rtl="0" eaLnBrk="1" fontAlgn="base" latinLnBrk="0" hangingPunct="1">
                        <a:lnSpc>
                          <a:spcPct val="100000"/>
                        </a:lnSpc>
                        <a:spcBef>
                          <a:spcPts val="125"/>
                        </a:spcBef>
                        <a:spcAft>
                          <a:spcPct val="0"/>
                        </a:spcAft>
                        <a:buClrTx/>
                        <a:buSzTx/>
                        <a:buFontTx/>
                        <a:buNone/>
                        <a:tabLst/>
                      </a:pPr>
                      <a:r>
                        <a:rPr kumimoji="0" lang="en-US" sz="2000" b="0" i="0" u="none" strike="noStrike" cap="none" normalizeH="0" baseline="0">
                          <a:ln>
                            <a:noFill/>
                          </a:ln>
                          <a:solidFill>
                            <a:srgbClr val="000000"/>
                          </a:solidFill>
                          <a:effectLst/>
                          <a:latin typeface="Times New Roman" pitchFamily="18" charset="0"/>
                          <a:cs typeface="Times New Roman" pitchFamily="18" charset="0"/>
                        </a:rPr>
                        <a:t>Firm’s revenue &lt;</a:t>
                      </a:r>
                      <a:r>
                        <a:rPr kumimoji="0" lang="en-IN" sz="2000" b="0" i="0" u="none" strike="noStrike" cap="none" normalizeH="0" baseline="0">
                          <a:ln>
                            <a:noFill/>
                          </a:ln>
                          <a:solidFill>
                            <a:srgbClr val="000000"/>
                          </a:solidFill>
                          <a:effectLst/>
                          <a:latin typeface="Times New Roman" pitchFamily="18" charset="0"/>
                          <a:cs typeface="Times New Roman" pitchFamily="18" charset="0"/>
                        </a:rPr>
                        <a:t> </a:t>
                      </a:r>
                      <a:r>
                        <a:rPr kumimoji="0" lang="en-US" sz="2000" b="0" i="0" u="none" strike="noStrike" cap="none" normalizeH="0" baseline="0">
                          <a:ln>
                            <a:noFill/>
                          </a:ln>
                          <a:solidFill>
                            <a:srgbClr val="000000"/>
                          </a:solidFill>
                          <a:effectLst/>
                          <a:latin typeface="Times New Roman" pitchFamily="18" charset="0"/>
                          <a:cs typeface="Times New Roman" pitchFamily="18" charset="0"/>
                        </a:rPr>
                        <a:t>= </a:t>
                      </a:r>
                      <a:r>
                        <a:rPr kumimoji="0" lang="en-IN" sz="2000" b="0" i="0" u="none" strike="noStrike" cap="none" normalizeH="0" baseline="0">
                          <a:ln>
                            <a:noFill/>
                          </a:ln>
                          <a:solidFill>
                            <a:srgbClr val="000000"/>
                          </a:solidFill>
                          <a:effectLst/>
                          <a:latin typeface="Times New Roman" pitchFamily="18" charset="0"/>
                          <a:cs typeface="Times New Roman" pitchFamily="18" charset="0"/>
                        </a:rPr>
                        <a:t>Rs.</a:t>
                      </a:r>
                      <a:r>
                        <a:rPr kumimoji="0" lang="en-US" sz="2000" b="0" i="0" u="none" strike="noStrike" cap="none" normalizeH="0" baseline="0">
                          <a:ln>
                            <a:noFill/>
                          </a:ln>
                          <a:solidFill>
                            <a:srgbClr val="000000"/>
                          </a:solidFill>
                          <a:effectLst/>
                          <a:latin typeface="Times New Roman" pitchFamily="18" charset="0"/>
                          <a:cs typeface="Times New Roman" pitchFamily="18" charset="0"/>
                        </a:rPr>
                        <a:t> 50  lakh</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c>
                  <a:txBody>
                    <a:bodyPr/>
                    <a:lstStyle/>
                    <a:p>
                      <a:pPr marL="123825" marR="0" lvl="0" indent="-80963" algn="just" defTabSz="914400" rtl="0" eaLnBrk="1" fontAlgn="base" latinLnBrk="0" hangingPunct="1">
                        <a:lnSpc>
                          <a:spcPct val="100000"/>
                        </a:lnSpc>
                        <a:spcBef>
                          <a:spcPts val="125"/>
                        </a:spcBef>
                        <a:spcAft>
                          <a:spcPct val="0"/>
                        </a:spcAft>
                        <a:buClrTx/>
                        <a:buSzTx/>
                        <a:buFont typeface="Arial" pitchFamily="34" charset="0"/>
                        <a:buChar char="•"/>
                        <a:tabLst>
                          <a:tab pos="12382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Presumptive taxation</a:t>
                      </a:r>
                    </a:p>
                    <a:p>
                      <a:pPr marL="123825" marR="0" lvl="0" indent="-80963" algn="just" defTabSz="914400" rtl="0" eaLnBrk="1" fontAlgn="base" latinLnBrk="0" hangingPunct="1">
                        <a:lnSpc>
                          <a:spcPct val="100000"/>
                        </a:lnSpc>
                        <a:spcBef>
                          <a:spcPct val="0"/>
                        </a:spcBef>
                        <a:spcAft>
                          <a:spcPct val="0"/>
                        </a:spcAft>
                        <a:buClrTx/>
                        <a:buSzTx/>
                        <a:buFont typeface="Arial" pitchFamily="34" charset="0"/>
                        <a:buChar char="•"/>
                        <a:tabLst>
                          <a:tab pos="12382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No deduction for interest  and remuneration</a:t>
                      </a:r>
                    </a:p>
                    <a:p>
                      <a:pPr marL="123825" marR="0" lvl="0" indent="-80963" algn="just" defTabSz="914400" rtl="0" eaLnBrk="1" fontAlgn="base" latinLnBrk="0" hangingPunct="1">
                        <a:lnSpc>
                          <a:spcPct val="100000"/>
                        </a:lnSpc>
                        <a:spcBef>
                          <a:spcPct val="0"/>
                        </a:spcBef>
                        <a:spcAft>
                          <a:spcPct val="0"/>
                        </a:spcAft>
                        <a:buClrTx/>
                        <a:buSzTx/>
                        <a:buFont typeface="Arial" pitchFamily="34" charset="0"/>
                        <a:buChar char="•"/>
                        <a:tabLst>
                          <a:tab pos="12382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No tax audit</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c>
                  <a:txBody>
                    <a:bodyPr/>
                    <a:lstStyle/>
                    <a:p>
                      <a:pPr marL="123825" marR="0" lvl="0" indent="-80963" algn="just" defTabSz="914400" rtl="0" eaLnBrk="1" fontAlgn="base" latinLnBrk="0" hangingPunct="1">
                        <a:lnSpc>
                          <a:spcPct val="100000"/>
                        </a:lnSpc>
                        <a:spcBef>
                          <a:spcPts val="125"/>
                        </a:spcBef>
                        <a:spcAft>
                          <a:spcPct val="0"/>
                        </a:spcAft>
                        <a:buClrTx/>
                        <a:buSzTx/>
                        <a:buFont typeface="Arial" pitchFamily="34" charset="0"/>
                        <a:buChar char="•"/>
                        <a:tabLst>
                          <a:tab pos="12382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Fully exempt income-Share of Profit</a:t>
                      </a:r>
                    </a:p>
                    <a:p>
                      <a:pPr marL="123825" marR="0" lvl="0" indent="-80963" algn="just" defTabSz="914400" rtl="0" eaLnBrk="1" fontAlgn="base" latinLnBrk="0" hangingPunct="1">
                        <a:lnSpc>
                          <a:spcPct val="100000"/>
                        </a:lnSpc>
                        <a:spcBef>
                          <a:spcPct val="0"/>
                        </a:spcBef>
                        <a:spcAft>
                          <a:spcPct val="0"/>
                        </a:spcAft>
                        <a:buClrTx/>
                        <a:buSzTx/>
                        <a:buFont typeface="Arial" pitchFamily="34" charset="0"/>
                        <a:buChar char="•"/>
                        <a:tabLst>
                          <a:tab pos="12382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Not to consider this as  separate gross receipt</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extLst>
                  <a:ext uri="{0D108BD9-81ED-4DB2-BD59-A6C34878D82A}">
                    <a16:rowId xmlns:a16="http://schemas.microsoft.com/office/drawing/2014/main" val="10002"/>
                  </a:ext>
                </a:extLst>
              </a:tr>
            </a:tbl>
          </a:graphicData>
        </a:graphic>
      </p:graphicFrame>
      <p:sp>
        <p:nvSpPr>
          <p:cNvPr id="6" name="Title 1"/>
          <p:cNvSpPr>
            <a:spLocks noGrp="1"/>
          </p:cNvSpPr>
          <p:nvPr>
            <p:ph type="title"/>
          </p:nvPr>
        </p:nvSpPr>
        <p:spPr>
          <a:xfrm>
            <a:off x="1981200" y="214290"/>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44ADA - Analysis</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423511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981200" y="274638"/>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44ADA - Analysis</a:t>
            </a:r>
          </a:p>
        </p:txBody>
      </p:sp>
      <p:sp>
        <p:nvSpPr>
          <p:cNvPr id="54274" name="Content Placeholder 2"/>
          <p:cNvSpPr>
            <a:spLocks noGrp="1"/>
          </p:cNvSpPr>
          <p:nvPr>
            <p:ph idx="1"/>
          </p:nvPr>
        </p:nvSpPr>
        <p:spPr>
          <a:xfrm>
            <a:off x="1809750" y="1000126"/>
            <a:ext cx="8643938" cy="5357813"/>
          </a:xfrm>
        </p:spPr>
        <p:txBody>
          <a:bodyPr/>
          <a:lstStyle/>
          <a:p>
            <a:pPr marL="269875" indent="-228600" algn="just">
              <a:buFont typeface="Wingdings" pitchFamily="2" charset="2"/>
              <a:buChar char="Ø"/>
              <a:tabLst>
                <a:tab pos="271463" algn="l"/>
              </a:tabLst>
            </a:pPr>
            <a:r>
              <a:rPr lang="en-IN" dirty="0">
                <a:latin typeface="Times New Roman" pitchFamily="18" charset="0"/>
                <a:cs typeface="Times New Roman" pitchFamily="18" charset="0"/>
              </a:rPr>
              <a:t>Section 44AA - Maintenance of books of account</a:t>
            </a:r>
          </a:p>
          <a:p>
            <a:pPr marL="384175" lvl="1" indent="-111125" algn="just">
              <a:spcBef>
                <a:spcPts val="200"/>
              </a:spcBef>
              <a:buFont typeface="Wingdings" pitchFamily="2" charset="2"/>
              <a:buChar char=""/>
              <a:tabLst>
                <a:tab pos="271463" algn="l"/>
              </a:tabLst>
            </a:pPr>
            <a:r>
              <a:rPr lang="en-IN" sz="2400" dirty="0">
                <a:latin typeface="Times New Roman" pitchFamily="18" charset="0"/>
                <a:cs typeface="Times New Roman" pitchFamily="18" charset="0"/>
              </a:rPr>
              <a:t>Non-applicability from maintaining books of account and tax audit, if the  </a:t>
            </a:r>
            <a:r>
              <a:rPr lang="en-IN" sz="2400" dirty="0" err="1">
                <a:latin typeface="Times New Roman" pitchFamily="18" charset="0"/>
                <a:cs typeface="Times New Roman" pitchFamily="18" charset="0"/>
              </a:rPr>
              <a:t>assessee</a:t>
            </a:r>
            <a:r>
              <a:rPr lang="en-IN" sz="2400" dirty="0">
                <a:latin typeface="Times New Roman" pitchFamily="18" charset="0"/>
                <a:cs typeface="Times New Roman" pitchFamily="18" charset="0"/>
              </a:rPr>
              <a:t> opts for presumptive taxation</a:t>
            </a:r>
          </a:p>
          <a:p>
            <a:pPr marL="495300" lvl="2" indent="-109538" algn="just">
              <a:spcBef>
                <a:spcPts val="200"/>
              </a:spcBef>
              <a:buFont typeface="Arial" pitchFamily="34" charset="0"/>
              <a:buChar char="•"/>
              <a:tabLst>
                <a:tab pos="271463" algn="l"/>
              </a:tabLst>
            </a:pPr>
            <a:r>
              <a:rPr lang="en-IN" dirty="0">
                <a:solidFill>
                  <a:schemeClr val="tx1"/>
                </a:solidFill>
                <a:latin typeface="Times New Roman" pitchFamily="18" charset="0"/>
                <a:cs typeface="Times New Roman" pitchFamily="18" charset="0"/>
              </a:rPr>
              <a:t>No specific exclusion, but Section 44AA(1) meant for computing taxable  income</a:t>
            </a:r>
          </a:p>
          <a:p>
            <a:pPr marL="495300" lvl="2" indent="-109538" algn="just">
              <a:spcBef>
                <a:spcPts val="200"/>
              </a:spcBef>
              <a:buFont typeface="Arial" pitchFamily="34" charset="0"/>
              <a:buChar char="•"/>
              <a:tabLst>
                <a:tab pos="271463" algn="l"/>
              </a:tabLst>
            </a:pPr>
            <a:r>
              <a:rPr lang="en-IN" dirty="0">
                <a:solidFill>
                  <a:schemeClr val="tx1"/>
                </a:solidFill>
                <a:latin typeface="Times New Roman" pitchFamily="18" charset="0"/>
                <a:cs typeface="Times New Roman" pitchFamily="18" charset="0"/>
              </a:rPr>
              <a:t>Obligation created in case where lower profits are declared</a:t>
            </a:r>
          </a:p>
          <a:p>
            <a:pPr marL="269875" indent="-228600" algn="just">
              <a:buNone/>
              <a:tabLst>
                <a:tab pos="271463" algn="l"/>
              </a:tabLst>
            </a:pPr>
            <a:endParaRPr lang="en-IN"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8499470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981200" y="214290"/>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44ADA - Analysis</a:t>
            </a:r>
          </a:p>
        </p:txBody>
      </p:sp>
      <p:sp>
        <p:nvSpPr>
          <p:cNvPr id="55298" name="Content Placeholder 2"/>
          <p:cNvSpPr>
            <a:spLocks noGrp="1"/>
          </p:cNvSpPr>
          <p:nvPr>
            <p:ph idx="1"/>
          </p:nvPr>
        </p:nvSpPr>
        <p:spPr>
          <a:xfrm>
            <a:off x="1809750" y="1000126"/>
            <a:ext cx="8643938" cy="5357813"/>
          </a:xfrm>
        </p:spPr>
        <p:txBody>
          <a:bodyPr>
            <a:normAutofit fontScale="92500"/>
          </a:bodyPr>
          <a:lstStyle/>
          <a:p>
            <a:pPr marL="263525" indent="-228600" algn="just">
              <a:buFont typeface="Wingdings" pitchFamily="2" charset="2"/>
              <a:buChar char="Ø"/>
              <a:tabLst>
                <a:tab pos="263525" algn="l"/>
              </a:tabLst>
            </a:pPr>
            <a:r>
              <a:rPr lang="en-IN" dirty="0">
                <a:latin typeface="Times New Roman" pitchFamily="18" charset="0"/>
                <a:cs typeface="Times New Roman" pitchFamily="18" charset="0"/>
              </a:rPr>
              <a:t>XYZ, a partnership firm, is covered under Section 44ADA</a:t>
            </a:r>
          </a:p>
          <a:p>
            <a:pPr marL="263525" indent="-228600" algn="just">
              <a:spcBef>
                <a:spcPts val="200"/>
              </a:spcBef>
              <a:buFont typeface="Wingdings" pitchFamily="2" charset="2"/>
              <a:buChar char="Ø"/>
              <a:tabLst>
                <a:tab pos="263525" algn="l"/>
              </a:tabLst>
            </a:pPr>
            <a:r>
              <a:rPr lang="en-IN" dirty="0">
                <a:latin typeface="Times New Roman" pitchFamily="18" charset="0"/>
                <a:cs typeface="Times New Roman" pitchFamily="18" charset="0"/>
              </a:rPr>
              <a:t>During the year, XYZ had availed a loan from PQR Co. of Rs. 20  </a:t>
            </a:r>
            <a:r>
              <a:rPr lang="en-IN" dirty="0" err="1">
                <a:latin typeface="Times New Roman" pitchFamily="18" charset="0"/>
                <a:cs typeface="Times New Roman" pitchFamily="18" charset="0"/>
              </a:rPr>
              <a:t>lakhs</a:t>
            </a:r>
            <a:r>
              <a:rPr lang="en-IN" dirty="0">
                <a:latin typeface="Times New Roman" pitchFamily="18" charset="0"/>
                <a:cs typeface="Times New Roman" pitchFamily="18" charset="0"/>
              </a:rPr>
              <a:t> @ 10%</a:t>
            </a:r>
          </a:p>
          <a:p>
            <a:pPr marL="263525" indent="-228600" algn="just">
              <a:spcBef>
                <a:spcPts val="200"/>
              </a:spcBef>
              <a:buFont typeface="Wingdings" pitchFamily="2" charset="2"/>
              <a:buChar char="Ø"/>
              <a:tabLst>
                <a:tab pos="263525" algn="l"/>
              </a:tabLst>
            </a:pPr>
            <a:r>
              <a:rPr lang="en-IN" dirty="0">
                <a:latin typeface="Times New Roman" pitchFamily="18" charset="0"/>
                <a:cs typeface="Times New Roman" pitchFamily="18" charset="0"/>
              </a:rPr>
              <a:t>While paying the interest, XYZ failed to deduct and deposit TDS</a:t>
            </a:r>
          </a:p>
          <a:p>
            <a:pPr marL="263525" indent="-228600" algn="just">
              <a:spcBef>
                <a:spcPts val="200"/>
              </a:spcBef>
              <a:buFont typeface="Wingdings" pitchFamily="2" charset="2"/>
              <a:buChar char="Ø"/>
              <a:tabLst>
                <a:tab pos="263525" algn="l"/>
              </a:tabLst>
            </a:pPr>
            <a:r>
              <a:rPr lang="en-IN" dirty="0">
                <a:latin typeface="Times New Roman" pitchFamily="18" charset="0"/>
                <a:cs typeface="Times New Roman" pitchFamily="18" charset="0"/>
              </a:rPr>
              <a:t>Section 40(a)(</a:t>
            </a:r>
            <a:r>
              <a:rPr lang="en-IN" dirty="0" err="1">
                <a:latin typeface="Times New Roman" pitchFamily="18" charset="0"/>
                <a:cs typeface="Times New Roman" pitchFamily="18" charset="0"/>
              </a:rPr>
              <a:t>ia</a:t>
            </a:r>
            <a:r>
              <a:rPr lang="en-IN" dirty="0">
                <a:latin typeface="Times New Roman" pitchFamily="18" charset="0"/>
                <a:cs typeface="Times New Roman" pitchFamily="18" charset="0"/>
              </a:rPr>
              <a:t>) and Section 44ADA – Non-obstante provisions</a:t>
            </a:r>
          </a:p>
          <a:p>
            <a:pPr marL="263525" indent="-228600" algn="just">
              <a:spcBef>
                <a:spcPts val="200"/>
              </a:spcBef>
              <a:buFont typeface="Wingdings" pitchFamily="2" charset="2"/>
              <a:buChar char="Ø"/>
              <a:tabLst>
                <a:tab pos="263525" algn="l"/>
              </a:tabLst>
            </a:pPr>
            <a:r>
              <a:rPr lang="en-IN" dirty="0">
                <a:latin typeface="Times New Roman" pitchFamily="18" charset="0"/>
                <a:cs typeface="Times New Roman" pitchFamily="18" charset="0"/>
              </a:rPr>
              <a:t>While computing presumptive income @ 50% of gross receipts</a:t>
            </a:r>
            <a:r>
              <a:rPr lang="en-IN" u="sng" dirty="0">
                <a:latin typeface="Times New Roman" pitchFamily="18" charset="0"/>
                <a:cs typeface="Times New Roman" pitchFamily="18" charset="0"/>
              </a:rPr>
              <a:t>, can  tax authority disallow payment of interest under Section 40(a)(</a:t>
            </a:r>
            <a:r>
              <a:rPr lang="en-IN" u="sng" dirty="0" err="1">
                <a:latin typeface="Times New Roman" pitchFamily="18" charset="0"/>
                <a:cs typeface="Times New Roman" pitchFamily="18" charset="0"/>
              </a:rPr>
              <a:t>ia</a:t>
            </a:r>
            <a:r>
              <a:rPr lang="en-IN" u="sng" dirty="0">
                <a:latin typeface="Times New Roman" pitchFamily="18" charset="0"/>
                <a:cs typeface="Times New Roman" pitchFamily="18" charset="0"/>
              </a:rPr>
              <a:t>) and  make addition to income determined on presumptive basis?</a:t>
            </a:r>
            <a:endParaRPr lang="en-IN" dirty="0">
              <a:latin typeface="Times New Roman" pitchFamily="18" charset="0"/>
              <a:cs typeface="Times New Roman" pitchFamily="18" charset="0"/>
            </a:endParaRPr>
          </a:p>
          <a:p>
            <a:pPr marL="460375" lvl="1" indent="-193675" algn="just">
              <a:spcBef>
                <a:spcPts val="200"/>
              </a:spcBef>
              <a:buFont typeface="Wingdings" pitchFamily="2" charset="2"/>
              <a:buChar char=""/>
              <a:tabLst>
                <a:tab pos="263525" algn="l"/>
              </a:tabLst>
            </a:pPr>
            <a:r>
              <a:rPr lang="en-IN" sz="2400" dirty="0" err="1">
                <a:latin typeface="Times New Roman" pitchFamily="18" charset="0"/>
                <a:cs typeface="Times New Roman" pitchFamily="18" charset="0"/>
              </a:rPr>
              <a:t>Jaharlal</a:t>
            </a: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Mukherjee</a:t>
            </a:r>
            <a:r>
              <a:rPr lang="en-IN" sz="2400" dirty="0">
                <a:latin typeface="Times New Roman" pitchFamily="18" charset="0"/>
                <a:cs typeface="Times New Roman" pitchFamily="18" charset="0"/>
              </a:rPr>
              <a:t> v. I.T.O [AY 2008-09] [ITA No. 73/</a:t>
            </a:r>
            <a:r>
              <a:rPr lang="en-IN" sz="2400" dirty="0" err="1">
                <a:latin typeface="Times New Roman" pitchFamily="18" charset="0"/>
                <a:cs typeface="Times New Roman" pitchFamily="18" charset="0"/>
              </a:rPr>
              <a:t>Kol</a:t>
            </a:r>
            <a:r>
              <a:rPr lang="en-IN" sz="2400" dirty="0">
                <a:latin typeface="Times New Roman" pitchFamily="18" charset="0"/>
                <a:cs typeface="Times New Roman" pitchFamily="18" charset="0"/>
              </a:rPr>
              <a:t>/2014]</a:t>
            </a:r>
          </a:p>
          <a:p>
            <a:pPr marL="460375" lvl="1" indent="-193675" algn="just">
              <a:spcBef>
                <a:spcPts val="200"/>
              </a:spcBef>
              <a:buFont typeface="Wingdings" pitchFamily="2" charset="2"/>
              <a:buChar char=""/>
              <a:tabLst>
                <a:tab pos="263525" algn="l"/>
              </a:tabLst>
            </a:pPr>
            <a:r>
              <a:rPr lang="en-IN" sz="2400" dirty="0">
                <a:latin typeface="Times New Roman" pitchFamily="18" charset="0"/>
                <a:cs typeface="Times New Roman" pitchFamily="18" charset="0"/>
              </a:rPr>
              <a:t>I.T.O v. Mark Construction [2012] [23 taxmann.com 398 (</a:t>
            </a:r>
            <a:r>
              <a:rPr lang="en-IN" sz="2400" dirty="0" err="1">
                <a:latin typeface="Times New Roman" pitchFamily="18" charset="0"/>
                <a:cs typeface="Times New Roman" pitchFamily="18" charset="0"/>
              </a:rPr>
              <a:t>Kol</a:t>
            </a:r>
            <a:r>
              <a:rPr lang="en-IN" sz="2400" dirty="0">
                <a:latin typeface="Times New Roman" pitchFamily="18" charset="0"/>
                <a:cs typeface="Times New Roman" pitchFamily="18" charset="0"/>
              </a:rPr>
              <a:t>)]</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3908050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p:cNvSpPr>
            <a:spLocks noGrp="1"/>
          </p:cNvSpPr>
          <p:nvPr>
            <p:ph idx="1"/>
          </p:nvPr>
        </p:nvSpPr>
        <p:spPr>
          <a:xfrm>
            <a:off x="1828800" y="285750"/>
            <a:ext cx="8534400" cy="6038850"/>
          </a:xfrm>
        </p:spPr>
        <p:txBody>
          <a:bodyPr>
            <a:normAutofit lnSpcReduction="10000"/>
          </a:bodyPr>
          <a:lstStyle/>
          <a:p>
            <a:pPr algn="just">
              <a:buFont typeface="Wingdings 3" pitchFamily="18" charset="2"/>
              <a:buNone/>
            </a:pPr>
            <a:r>
              <a:rPr lang="en-IN" b="1" dirty="0">
                <a:latin typeface="Times New Roman" pitchFamily="18" charset="0"/>
                <a:cs typeface="Times New Roman" pitchFamily="18" charset="0"/>
              </a:rPr>
              <a:t>Special provision for computing profits and gains of business on presumptive basis.</a:t>
            </a:r>
            <a:endParaRPr lang="en-IN" dirty="0">
              <a:latin typeface="Times New Roman" pitchFamily="18" charset="0"/>
              <a:cs typeface="Times New Roman" pitchFamily="18" charset="0"/>
            </a:endParaRPr>
          </a:p>
          <a:p>
            <a:pPr algn="just">
              <a:buFont typeface="Wingdings 3" pitchFamily="18" charset="2"/>
              <a:buNone/>
            </a:pPr>
            <a:r>
              <a:rPr lang="en-IN" b="1" dirty="0">
                <a:latin typeface="Times New Roman" pitchFamily="18" charset="0"/>
                <a:cs typeface="Times New Roman" pitchFamily="18" charset="0"/>
              </a:rPr>
              <a:t>44AD.</a:t>
            </a:r>
            <a:r>
              <a:rPr lang="en-IN" i="1" dirty="0">
                <a:latin typeface="Times New Roman" pitchFamily="18" charset="0"/>
                <a:cs typeface="Times New Roman" pitchFamily="18" charset="0"/>
              </a:rPr>
              <a:t> </a:t>
            </a:r>
            <a:r>
              <a:rPr lang="en-IN" dirty="0">
                <a:latin typeface="Times New Roman" pitchFamily="18" charset="0"/>
                <a:cs typeface="Times New Roman" pitchFamily="18" charset="0"/>
              </a:rPr>
              <a:t>(1) </a:t>
            </a:r>
          </a:p>
          <a:p>
            <a:pPr algn="just">
              <a:buFont typeface="Wingdings" pitchFamily="2" charset="2"/>
              <a:buChar char="Ø"/>
            </a:pPr>
            <a:r>
              <a:rPr lang="en-IN" dirty="0">
                <a:latin typeface="Times New Roman" pitchFamily="18" charset="0"/>
                <a:cs typeface="Times New Roman" pitchFamily="18" charset="0"/>
              </a:rPr>
              <a:t>Notwithstanding anything to the contrary contained in sections 28 to 43C, </a:t>
            </a:r>
          </a:p>
          <a:p>
            <a:pPr algn="just">
              <a:buFont typeface="Wingdings" pitchFamily="2" charset="2"/>
              <a:buChar char="Ø"/>
            </a:pPr>
            <a:r>
              <a:rPr lang="en-IN" dirty="0">
                <a:latin typeface="Times New Roman" pitchFamily="18" charset="0"/>
                <a:cs typeface="Times New Roman" pitchFamily="18" charset="0"/>
              </a:rPr>
              <a:t>in the case of an </a:t>
            </a:r>
            <a:r>
              <a:rPr lang="en-IN" b="1" dirty="0">
                <a:latin typeface="Times New Roman" pitchFamily="18" charset="0"/>
                <a:cs typeface="Times New Roman" pitchFamily="18" charset="0"/>
              </a:rPr>
              <a:t>eligible </a:t>
            </a:r>
            <a:r>
              <a:rPr lang="en-IN" b="1" dirty="0" err="1">
                <a:latin typeface="Times New Roman" pitchFamily="18" charset="0"/>
                <a:cs typeface="Times New Roman" pitchFamily="18" charset="0"/>
              </a:rPr>
              <a:t>assessee</a:t>
            </a:r>
            <a:r>
              <a:rPr lang="en-IN" b="1" dirty="0">
                <a:latin typeface="Times New Roman" pitchFamily="18" charset="0"/>
                <a:cs typeface="Times New Roman" pitchFamily="18" charset="0"/>
              </a:rPr>
              <a:t> </a:t>
            </a:r>
            <a:r>
              <a:rPr lang="en-IN" dirty="0">
                <a:latin typeface="Times New Roman" pitchFamily="18" charset="0"/>
                <a:cs typeface="Times New Roman" pitchFamily="18" charset="0"/>
              </a:rPr>
              <a:t>engaged in an </a:t>
            </a:r>
            <a:r>
              <a:rPr lang="en-IN" b="1" dirty="0">
                <a:latin typeface="Times New Roman" pitchFamily="18" charset="0"/>
                <a:cs typeface="Times New Roman" pitchFamily="18" charset="0"/>
              </a:rPr>
              <a:t>eligible business</a:t>
            </a:r>
            <a:r>
              <a:rPr lang="en-IN" dirty="0">
                <a:latin typeface="Times New Roman" pitchFamily="18" charset="0"/>
                <a:cs typeface="Times New Roman" pitchFamily="18" charset="0"/>
              </a:rPr>
              <a:t>, </a:t>
            </a:r>
          </a:p>
          <a:p>
            <a:pPr algn="just">
              <a:buFont typeface="Wingdings" pitchFamily="2" charset="2"/>
              <a:buChar char="Ø"/>
            </a:pPr>
            <a:r>
              <a:rPr lang="en-IN" dirty="0">
                <a:latin typeface="Times New Roman" pitchFamily="18" charset="0"/>
                <a:cs typeface="Times New Roman" pitchFamily="18" charset="0"/>
              </a:rPr>
              <a:t>a sum equal to eight per cent of the total turnover or gross receipts of the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in the previous year on account of such business or, as the case may be, </a:t>
            </a:r>
          </a:p>
          <a:p>
            <a:pPr algn="just">
              <a:buFont typeface="Wingdings" pitchFamily="2" charset="2"/>
              <a:buChar char="Ø"/>
            </a:pPr>
            <a:r>
              <a:rPr lang="en-IN" dirty="0">
                <a:latin typeface="Times New Roman" pitchFamily="18" charset="0"/>
                <a:cs typeface="Times New Roman" pitchFamily="18" charset="0"/>
              </a:rPr>
              <a:t>a sum higher than the aforesaid sum claimed to have been earned by the eligible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a:t>
            </a:r>
          </a:p>
          <a:p>
            <a:pPr algn="just">
              <a:buFont typeface="Wingdings" pitchFamily="2" charset="2"/>
              <a:buChar char="Ø"/>
            </a:pPr>
            <a:r>
              <a:rPr lang="en-IN" dirty="0">
                <a:latin typeface="Times New Roman" pitchFamily="18" charset="0"/>
                <a:cs typeface="Times New Roman" pitchFamily="18" charset="0"/>
              </a:rPr>
              <a:t>shall be deemed to be the profits and gains of such business chargeable to tax under the head "Profits and gains of business or profession".</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21193873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object 13"/>
          <p:cNvSpPr txBox="1">
            <a:spLocks noChangeArrowheads="1"/>
          </p:cNvSpPr>
          <p:nvPr/>
        </p:nvSpPr>
        <p:spPr bwMode="auto">
          <a:xfrm>
            <a:off x="1905000" y="381000"/>
            <a:ext cx="8382000" cy="1651734"/>
          </a:xfrm>
          <a:prstGeom prst="rect">
            <a:avLst/>
          </a:prstGeom>
          <a:noFill/>
          <a:ln w="9525">
            <a:noFill/>
            <a:miter lim="800000"/>
            <a:headEnd/>
            <a:tailEnd/>
          </a:ln>
        </p:spPr>
        <p:txBody>
          <a:bodyPr lIns="0" tIns="0" rIns="0" bIns="0">
            <a:spAutoFit/>
          </a:bodyPr>
          <a:lstStyle/>
          <a:p>
            <a:pPr marL="12700" algn="just"/>
            <a:r>
              <a:rPr lang="en-US" sz="3200" b="1" dirty="0">
                <a:latin typeface="Times New Roman" pitchFamily="18" charset="0"/>
                <a:cs typeface="Times New Roman" pitchFamily="18" charset="0"/>
              </a:rPr>
              <a:t>Section 44ADA </a:t>
            </a:r>
            <a:r>
              <a:rPr lang="en-IN" sz="3200" b="1" dirty="0">
                <a:latin typeface="Times New Roman" pitchFamily="18" charset="0"/>
                <a:cs typeface="Times New Roman" pitchFamily="18" charset="0"/>
              </a:rPr>
              <a:t>- Analysis</a:t>
            </a:r>
            <a:endParaRPr lang="en-US" sz="3200" b="1" dirty="0">
              <a:latin typeface="Times New Roman" pitchFamily="18" charset="0"/>
              <a:cs typeface="Times New Roman" pitchFamily="18" charset="0"/>
            </a:endParaRPr>
          </a:p>
          <a:p>
            <a:pPr marL="12700" algn="just">
              <a:spcBef>
                <a:spcPts val="200"/>
              </a:spcBef>
              <a:buClr>
                <a:srgbClr val="3494BA"/>
              </a:buClr>
              <a:buFont typeface="Wingdings" pitchFamily="2" charset="2"/>
              <a:buChar char=""/>
            </a:pPr>
            <a:r>
              <a:rPr lang="en-US" sz="2400" dirty="0">
                <a:latin typeface="Times New Roman" pitchFamily="18" charset="0"/>
                <a:cs typeface="Times New Roman" pitchFamily="18" charset="0"/>
              </a:rPr>
              <a:t>Mr. </a:t>
            </a:r>
            <a:r>
              <a:rPr lang="en-IN" sz="2400" dirty="0" err="1">
                <a:latin typeface="Times New Roman" pitchFamily="18" charset="0"/>
                <a:cs typeface="Times New Roman" pitchFamily="18" charset="0"/>
              </a:rPr>
              <a:t>Rishi</a:t>
            </a:r>
            <a:r>
              <a:rPr lang="en-US" sz="2400" dirty="0">
                <a:latin typeface="Times New Roman" pitchFamily="18" charset="0"/>
                <a:cs typeface="Times New Roman" pitchFamily="18" charset="0"/>
              </a:rPr>
              <a:t>, an eligible professional, is a proprietor of </a:t>
            </a:r>
            <a:r>
              <a:rPr lang="en-IN" sz="2400" dirty="0" err="1">
                <a:latin typeface="Times New Roman" pitchFamily="18" charset="0"/>
                <a:cs typeface="Times New Roman" pitchFamily="18" charset="0"/>
              </a:rPr>
              <a:t>Rishi</a:t>
            </a:r>
            <a:r>
              <a:rPr lang="en-IN" sz="2400" dirty="0">
                <a:latin typeface="Times New Roman" pitchFamily="18" charset="0"/>
                <a:cs typeface="Times New Roman" pitchFamily="18" charset="0"/>
              </a:rPr>
              <a:t> R Jain</a:t>
            </a:r>
            <a:r>
              <a:rPr lang="en-US" sz="2400" dirty="0">
                <a:latin typeface="Times New Roman" pitchFamily="18" charset="0"/>
                <a:cs typeface="Times New Roman" pitchFamily="18" charset="0"/>
              </a:rPr>
              <a:t> as well as  a partner of </a:t>
            </a:r>
            <a:r>
              <a:rPr lang="en-IN" sz="2400" dirty="0" err="1">
                <a:latin typeface="Times New Roman" pitchFamily="18" charset="0"/>
                <a:cs typeface="Times New Roman" pitchFamily="18" charset="0"/>
              </a:rPr>
              <a:t>Rishi</a:t>
            </a:r>
            <a:r>
              <a:rPr lang="en-IN" sz="2400" dirty="0">
                <a:latin typeface="Times New Roman" pitchFamily="18" charset="0"/>
                <a:cs typeface="Times New Roman" pitchFamily="18" charset="0"/>
              </a:rPr>
              <a:t> &amp; </a:t>
            </a:r>
            <a:r>
              <a:rPr lang="en-IN" sz="2400" dirty="0" err="1">
                <a:latin typeface="Times New Roman" pitchFamily="18" charset="0"/>
                <a:cs typeface="Times New Roman" pitchFamily="18" charset="0"/>
              </a:rPr>
              <a:t>Dilip</a:t>
            </a:r>
            <a:r>
              <a:rPr lang="en-IN" sz="2400" dirty="0">
                <a:latin typeface="Times New Roman" pitchFamily="18" charset="0"/>
                <a:cs typeface="Times New Roman" pitchFamily="18" charset="0"/>
              </a:rPr>
              <a:t> which is a partnership </a:t>
            </a:r>
            <a:r>
              <a:rPr lang="en-US" sz="2400" dirty="0">
                <a:latin typeface="Times New Roman" pitchFamily="18" charset="0"/>
                <a:cs typeface="Times New Roman" pitchFamily="18" charset="0"/>
              </a:rPr>
              <a:t>firm</a:t>
            </a:r>
            <a:r>
              <a:rPr lang="en-IN"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12700" algn="just">
              <a:spcBef>
                <a:spcPts val="200"/>
              </a:spcBef>
              <a:buClr>
                <a:srgbClr val="3494BA"/>
              </a:buClr>
              <a:buFont typeface="Wingdings" pitchFamily="2" charset="2"/>
              <a:buChar char=""/>
            </a:pPr>
            <a:r>
              <a:rPr lang="en-US" sz="2400" dirty="0">
                <a:latin typeface="Times New Roman" pitchFamily="18" charset="0"/>
                <a:cs typeface="Times New Roman" pitchFamily="18" charset="0"/>
              </a:rPr>
              <a:t>For PY 2021-22, Mr. </a:t>
            </a:r>
            <a:r>
              <a:rPr lang="en-IN" sz="2400" dirty="0" err="1">
                <a:latin typeface="Times New Roman" pitchFamily="18" charset="0"/>
                <a:cs typeface="Times New Roman" pitchFamily="18" charset="0"/>
              </a:rPr>
              <a:t>Rishi</a:t>
            </a:r>
            <a:r>
              <a:rPr lang="en-US" sz="2400" dirty="0">
                <a:latin typeface="Times New Roman" pitchFamily="18" charset="0"/>
                <a:cs typeface="Times New Roman" pitchFamily="18" charset="0"/>
              </a:rPr>
              <a:t> had following receipts:</a:t>
            </a:r>
          </a:p>
        </p:txBody>
      </p:sp>
      <p:sp>
        <p:nvSpPr>
          <p:cNvPr id="17" name="object 14"/>
          <p:cNvSpPr txBox="1"/>
          <p:nvPr/>
        </p:nvSpPr>
        <p:spPr>
          <a:xfrm>
            <a:off x="1995488" y="3762375"/>
            <a:ext cx="8215312" cy="1477328"/>
          </a:xfrm>
          <a:prstGeom prst="rect">
            <a:avLst/>
          </a:prstGeom>
        </p:spPr>
        <p:txBody>
          <a:bodyPr lIns="0" tIns="0" rIns="0" bIns="0">
            <a:spAutoFit/>
          </a:bodyPr>
          <a:lstStyle/>
          <a:p>
            <a:pPr marL="242570" indent="-229870">
              <a:buClr>
                <a:srgbClr val="3494BA"/>
              </a:buClr>
              <a:buFont typeface="Wingdings"/>
              <a:buChar char=""/>
              <a:tabLst>
                <a:tab pos="243204" algn="l"/>
              </a:tabLst>
              <a:defRPr/>
            </a:pPr>
            <a:r>
              <a:rPr sz="2400" spc="-5" dirty="0">
                <a:latin typeface="Times New Roman"/>
                <a:cs typeface="Times New Roman"/>
              </a:rPr>
              <a:t>Is </a:t>
            </a:r>
            <a:r>
              <a:rPr sz="2400" spc="-25" dirty="0">
                <a:latin typeface="Times New Roman"/>
                <a:cs typeface="Times New Roman"/>
              </a:rPr>
              <a:t>Mr. </a:t>
            </a:r>
            <a:r>
              <a:rPr lang="en-IN" sz="2400" spc="-25" dirty="0" err="1">
                <a:latin typeface="Times New Roman"/>
                <a:cs typeface="Times New Roman"/>
              </a:rPr>
              <a:t>Rishi</a:t>
            </a:r>
            <a:r>
              <a:rPr sz="2400" spc="-5" dirty="0">
                <a:latin typeface="Times New Roman"/>
                <a:cs typeface="Times New Roman"/>
              </a:rPr>
              <a:t> </a:t>
            </a:r>
            <a:r>
              <a:rPr sz="2400" dirty="0">
                <a:latin typeface="Times New Roman"/>
                <a:cs typeface="Times New Roman"/>
              </a:rPr>
              <a:t>covered under </a:t>
            </a:r>
            <a:r>
              <a:rPr sz="2400" spc="-5" dirty="0">
                <a:latin typeface="Times New Roman"/>
                <a:cs typeface="Times New Roman"/>
              </a:rPr>
              <a:t>Section</a:t>
            </a:r>
            <a:r>
              <a:rPr sz="2400" spc="-45" dirty="0">
                <a:latin typeface="Times New Roman"/>
                <a:cs typeface="Times New Roman"/>
              </a:rPr>
              <a:t> </a:t>
            </a:r>
            <a:r>
              <a:rPr sz="2400" dirty="0">
                <a:latin typeface="Times New Roman"/>
                <a:cs typeface="Times New Roman"/>
              </a:rPr>
              <a:t>44ADA?</a:t>
            </a:r>
            <a:endParaRPr lang="en-US" sz="2400" dirty="0">
              <a:latin typeface="Times New Roman"/>
              <a:cs typeface="Times New Roman"/>
            </a:endParaRPr>
          </a:p>
          <a:p>
            <a:pPr marL="242570" indent="-229870">
              <a:buClr>
                <a:srgbClr val="3494BA"/>
              </a:buClr>
              <a:buFont typeface="Wingdings"/>
              <a:buChar char=""/>
              <a:tabLst>
                <a:tab pos="243204" algn="l"/>
              </a:tabLst>
              <a:defRPr/>
            </a:pPr>
            <a:endParaRPr lang="en-US" sz="2400" dirty="0">
              <a:latin typeface="Times New Roman"/>
              <a:cs typeface="Times New Roman"/>
            </a:endParaRPr>
          </a:p>
          <a:p>
            <a:pPr marL="12700" algn="just">
              <a:buClr>
                <a:srgbClr val="3494BA"/>
              </a:buClr>
              <a:tabLst>
                <a:tab pos="243204" algn="l"/>
              </a:tabLst>
              <a:defRPr/>
            </a:pPr>
            <a:r>
              <a:rPr lang="en-US" sz="2400" b="1" dirty="0" err="1">
                <a:latin typeface="Times New Roman"/>
                <a:cs typeface="Times New Roman"/>
              </a:rPr>
              <a:t>Hon’ble</a:t>
            </a:r>
            <a:r>
              <a:rPr lang="en-US" sz="2400" b="1" dirty="0">
                <a:latin typeface="Times New Roman"/>
                <a:cs typeface="Times New Roman"/>
              </a:rPr>
              <a:t> Madras High Court in </a:t>
            </a:r>
            <a:r>
              <a:rPr lang="en-US" sz="2400" b="1" dirty="0" err="1">
                <a:latin typeface="Times New Roman"/>
                <a:cs typeface="Times New Roman"/>
              </a:rPr>
              <a:t>Anandkumar</a:t>
            </a:r>
            <a:r>
              <a:rPr lang="en-US" sz="2400" b="1" dirty="0">
                <a:latin typeface="Times New Roman"/>
                <a:cs typeface="Times New Roman"/>
              </a:rPr>
              <a:t> [TS-690-HC-2020(MAD)]</a:t>
            </a:r>
            <a:r>
              <a:rPr lang="en-US" sz="2400" dirty="0">
                <a:latin typeface="Times New Roman"/>
                <a:cs typeface="Times New Roman"/>
              </a:rPr>
              <a:t>.</a:t>
            </a:r>
            <a:endParaRPr sz="2400" dirty="0">
              <a:latin typeface="Times New Roman"/>
              <a:cs typeface="Times New Roman"/>
            </a:endParaRPr>
          </a:p>
        </p:txBody>
      </p:sp>
      <p:graphicFrame>
        <p:nvGraphicFramePr>
          <p:cNvPr id="19" name="object 16"/>
          <p:cNvGraphicFramePr>
            <a:graphicFrameLocks noGrp="1"/>
          </p:cNvGraphicFramePr>
          <p:nvPr/>
        </p:nvGraphicFramePr>
        <p:xfrm>
          <a:off x="2024063" y="2133600"/>
          <a:ext cx="7500990" cy="1524000"/>
        </p:xfrm>
        <a:graphic>
          <a:graphicData uri="http://schemas.openxmlformats.org/drawingml/2006/table">
            <a:tbl>
              <a:tblPr firstRow="1" bandRow="1">
                <a:tableStyleId>{2D5ABB26-0587-4C30-8999-92F81FD0307C}</a:tableStyleId>
              </a:tblPr>
              <a:tblGrid>
                <a:gridCol w="5715040">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tblGrid>
              <a:tr h="257810">
                <a:tc>
                  <a:txBody>
                    <a:bodyPr/>
                    <a:lstStyle/>
                    <a:p>
                      <a:pPr marL="1270" algn="ctr">
                        <a:lnSpc>
                          <a:spcPct val="100000"/>
                        </a:lnSpc>
                        <a:spcBef>
                          <a:spcPts val="130"/>
                        </a:spcBef>
                      </a:pPr>
                      <a:r>
                        <a:rPr sz="2000" b="1" dirty="0">
                          <a:solidFill>
                            <a:srgbClr val="FFFFFF"/>
                          </a:solidFill>
                          <a:latin typeface="Times New Roman"/>
                          <a:cs typeface="Times New Roman"/>
                        </a:rPr>
                        <a:t>Particulars</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19050">
                      <a:solidFill>
                        <a:srgbClr val="FFFFFF"/>
                      </a:solidFill>
                      <a:prstDash val="solid"/>
                    </a:lnB>
                    <a:solidFill>
                      <a:srgbClr val="3494BA"/>
                    </a:solidFill>
                  </a:tcPr>
                </a:tc>
                <a:tc>
                  <a:txBody>
                    <a:bodyPr/>
                    <a:lstStyle/>
                    <a:p>
                      <a:pPr algn="ctr">
                        <a:lnSpc>
                          <a:spcPct val="100000"/>
                        </a:lnSpc>
                        <a:spcBef>
                          <a:spcPts val="125"/>
                        </a:spcBef>
                      </a:pPr>
                      <a:r>
                        <a:rPr lang="en-IN" sz="2000" b="1" dirty="0">
                          <a:solidFill>
                            <a:srgbClr val="FFFFFF"/>
                          </a:solidFill>
                          <a:latin typeface="Georgia"/>
                          <a:cs typeface="Georgia"/>
                        </a:rPr>
                        <a:t>Rs.</a:t>
                      </a:r>
                      <a:r>
                        <a:rPr sz="2000" b="1">
                          <a:solidFill>
                            <a:srgbClr val="FFFFFF"/>
                          </a:solidFill>
                          <a:latin typeface="Georgia"/>
                          <a:cs typeface="Georgia"/>
                        </a:rPr>
                        <a:t> </a:t>
                      </a:r>
                      <a:r>
                        <a:rPr sz="2000" b="1" spc="-5" dirty="0">
                          <a:solidFill>
                            <a:srgbClr val="FFFFFF"/>
                          </a:solidFill>
                          <a:latin typeface="Times New Roman"/>
                          <a:cs typeface="Times New Roman"/>
                        </a:rPr>
                        <a:t>in</a:t>
                      </a:r>
                      <a:r>
                        <a:rPr sz="2000" b="1" spc="-110" dirty="0">
                          <a:solidFill>
                            <a:srgbClr val="FFFFFF"/>
                          </a:solidFill>
                          <a:latin typeface="Times New Roman"/>
                          <a:cs typeface="Times New Roman"/>
                        </a:rPr>
                        <a:t> </a:t>
                      </a:r>
                      <a:r>
                        <a:rPr sz="2000" b="1" spc="-5" dirty="0">
                          <a:solidFill>
                            <a:srgbClr val="FFFFFF"/>
                          </a:solidFill>
                          <a:latin typeface="Times New Roman"/>
                          <a:cs typeface="Times New Roman"/>
                        </a:rPr>
                        <a:t>lakhs</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19050">
                      <a:solidFill>
                        <a:srgbClr val="FFFFFF"/>
                      </a:solidFill>
                      <a:prstDash val="solid"/>
                    </a:lnB>
                    <a:solidFill>
                      <a:srgbClr val="3494BA"/>
                    </a:solidFill>
                  </a:tcPr>
                </a:tc>
                <a:extLst>
                  <a:ext uri="{0D108BD9-81ED-4DB2-BD59-A6C34878D82A}">
                    <a16:rowId xmlns:a16="http://schemas.microsoft.com/office/drawing/2014/main" val="10000"/>
                  </a:ext>
                </a:extLst>
              </a:tr>
              <a:tr h="256754">
                <a:tc>
                  <a:txBody>
                    <a:bodyPr/>
                    <a:lstStyle/>
                    <a:p>
                      <a:pPr marL="43180">
                        <a:lnSpc>
                          <a:spcPct val="100000"/>
                        </a:lnSpc>
                        <a:spcBef>
                          <a:spcPts val="75"/>
                        </a:spcBef>
                      </a:pPr>
                      <a:r>
                        <a:rPr sz="2000" dirty="0">
                          <a:latin typeface="Times New Roman"/>
                          <a:cs typeface="Times New Roman"/>
                        </a:rPr>
                        <a:t>Receipts from proprietory</a:t>
                      </a:r>
                      <a:r>
                        <a:rPr sz="2000" spc="-95" dirty="0">
                          <a:latin typeface="Times New Roman"/>
                          <a:cs typeface="Times New Roman"/>
                        </a:rPr>
                        <a:t> </a:t>
                      </a:r>
                      <a:r>
                        <a:rPr sz="2000" spc="-5" dirty="0">
                          <a:latin typeface="Times New Roman"/>
                          <a:cs typeface="Times New Roman"/>
                        </a:rPr>
                        <a:t>business</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19050">
                      <a:solidFill>
                        <a:srgbClr val="FFFFFF"/>
                      </a:solidFill>
                      <a:prstDash val="solid"/>
                    </a:lnT>
                    <a:lnB w="6350">
                      <a:solidFill>
                        <a:srgbClr val="FFFFFF"/>
                      </a:solidFill>
                      <a:prstDash val="solid"/>
                    </a:lnB>
                    <a:solidFill>
                      <a:srgbClr val="CDDCE7"/>
                    </a:solidFill>
                  </a:tcPr>
                </a:tc>
                <a:tc>
                  <a:txBody>
                    <a:bodyPr/>
                    <a:lstStyle/>
                    <a:p>
                      <a:pPr marL="635" algn="ctr">
                        <a:lnSpc>
                          <a:spcPct val="100000"/>
                        </a:lnSpc>
                        <a:spcBef>
                          <a:spcPts val="75"/>
                        </a:spcBef>
                      </a:pPr>
                      <a:r>
                        <a:rPr sz="2000" dirty="0">
                          <a:latin typeface="Times New Roman"/>
                          <a:cs typeface="Times New Roman"/>
                        </a:rPr>
                        <a:t>40</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19050">
                      <a:solidFill>
                        <a:srgbClr val="FFFFFF"/>
                      </a:solidFill>
                      <a:prstDash val="solid"/>
                    </a:lnT>
                    <a:lnB w="6350">
                      <a:solidFill>
                        <a:srgbClr val="FFFFFF"/>
                      </a:solidFill>
                      <a:prstDash val="solid"/>
                    </a:lnB>
                    <a:solidFill>
                      <a:srgbClr val="CDDCE7"/>
                    </a:solidFill>
                  </a:tcPr>
                </a:tc>
                <a:extLst>
                  <a:ext uri="{0D108BD9-81ED-4DB2-BD59-A6C34878D82A}">
                    <a16:rowId xmlns:a16="http://schemas.microsoft.com/office/drawing/2014/main" val="10001"/>
                  </a:ext>
                </a:extLst>
              </a:tr>
              <a:tr h="256755">
                <a:tc>
                  <a:txBody>
                    <a:bodyPr/>
                    <a:lstStyle/>
                    <a:p>
                      <a:pPr marL="43180">
                        <a:lnSpc>
                          <a:spcPct val="100000"/>
                        </a:lnSpc>
                        <a:spcBef>
                          <a:spcPts val="130"/>
                        </a:spcBef>
                      </a:pPr>
                      <a:r>
                        <a:rPr sz="2000" dirty="0">
                          <a:latin typeface="Times New Roman"/>
                          <a:cs typeface="Times New Roman"/>
                        </a:rPr>
                        <a:t>Share of profit </a:t>
                      </a:r>
                      <a:r>
                        <a:rPr sz="2000">
                          <a:latin typeface="Times New Roman"/>
                          <a:cs typeface="Times New Roman"/>
                        </a:rPr>
                        <a:t>from firm</a:t>
                      </a:r>
                      <a:r>
                        <a:rPr lang="en-IN" sz="2000" dirty="0">
                          <a:latin typeface="Times New Roman"/>
                          <a:cs typeface="Times New Roman"/>
                        </a:rPr>
                        <a:t> </a:t>
                      </a:r>
                      <a:r>
                        <a:rPr lang="en-IN" sz="2000" dirty="0" err="1">
                          <a:latin typeface="Times New Roman"/>
                          <a:cs typeface="Times New Roman"/>
                        </a:rPr>
                        <a:t>Rishi</a:t>
                      </a:r>
                      <a:r>
                        <a:rPr lang="en-IN" sz="2000" dirty="0">
                          <a:latin typeface="Times New Roman"/>
                          <a:cs typeface="Times New Roman"/>
                        </a:rPr>
                        <a:t> &amp; </a:t>
                      </a:r>
                      <a:r>
                        <a:rPr lang="en-IN" sz="2000" dirty="0" err="1">
                          <a:latin typeface="Times New Roman"/>
                          <a:cs typeface="Times New Roman"/>
                        </a:rPr>
                        <a:t>Dilip</a:t>
                      </a:r>
                      <a:r>
                        <a:rPr lang="en-IN" sz="2000" spc="-95" dirty="0">
                          <a:latin typeface="Times New Roman"/>
                          <a:cs typeface="Times New Roman"/>
                        </a:rPr>
                        <a:t> </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E8EFF3"/>
                    </a:solidFill>
                  </a:tcPr>
                </a:tc>
                <a:tc>
                  <a:txBody>
                    <a:bodyPr/>
                    <a:lstStyle/>
                    <a:p>
                      <a:pPr marL="635" algn="ctr">
                        <a:lnSpc>
                          <a:spcPct val="100000"/>
                        </a:lnSpc>
                        <a:spcBef>
                          <a:spcPts val="130"/>
                        </a:spcBef>
                      </a:pPr>
                      <a:r>
                        <a:rPr sz="2000" dirty="0">
                          <a:latin typeface="Times New Roman"/>
                          <a:cs typeface="Times New Roman"/>
                        </a:rPr>
                        <a:t>20</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E8EFF3"/>
                    </a:solidFill>
                  </a:tcPr>
                </a:tc>
                <a:extLst>
                  <a:ext uri="{0D108BD9-81ED-4DB2-BD59-A6C34878D82A}">
                    <a16:rowId xmlns:a16="http://schemas.microsoft.com/office/drawing/2014/main" val="10002"/>
                  </a:ext>
                </a:extLst>
              </a:tr>
              <a:tr h="257812">
                <a:tc>
                  <a:txBody>
                    <a:bodyPr/>
                    <a:lstStyle/>
                    <a:p>
                      <a:pPr marL="43180">
                        <a:lnSpc>
                          <a:spcPct val="100000"/>
                        </a:lnSpc>
                        <a:spcBef>
                          <a:spcPts val="130"/>
                        </a:spcBef>
                      </a:pPr>
                      <a:r>
                        <a:rPr sz="2000" dirty="0">
                          <a:latin typeface="Times New Roman"/>
                          <a:cs typeface="Times New Roman"/>
                        </a:rPr>
                        <a:t>Interest on capital </a:t>
                      </a:r>
                      <a:r>
                        <a:rPr sz="2000">
                          <a:latin typeface="Times New Roman"/>
                          <a:cs typeface="Times New Roman"/>
                        </a:rPr>
                        <a:t>from firm</a:t>
                      </a:r>
                      <a:r>
                        <a:rPr lang="en-IN" sz="2000" dirty="0">
                          <a:latin typeface="Times New Roman"/>
                          <a:cs typeface="Times New Roman"/>
                        </a:rPr>
                        <a:t> </a:t>
                      </a:r>
                      <a:r>
                        <a:rPr lang="en-IN" sz="2000" dirty="0" err="1">
                          <a:latin typeface="Times New Roman"/>
                          <a:cs typeface="Times New Roman"/>
                        </a:rPr>
                        <a:t>Rishi</a:t>
                      </a:r>
                      <a:r>
                        <a:rPr lang="en-IN" sz="2000" dirty="0">
                          <a:latin typeface="Times New Roman"/>
                          <a:cs typeface="Times New Roman"/>
                        </a:rPr>
                        <a:t> &amp; </a:t>
                      </a:r>
                      <a:r>
                        <a:rPr lang="en-IN" sz="2000" dirty="0" err="1">
                          <a:latin typeface="Times New Roman"/>
                          <a:cs typeface="Times New Roman"/>
                        </a:rPr>
                        <a:t>Dilip</a:t>
                      </a:r>
                      <a:r>
                        <a:rPr lang="en-IN" sz="2000" spc="-95" dirty="0">
                          <a:latin typeface="Times New Roman"/>
                          <a:cs typeface="Times New Roman"/>
                        </a:rPr>
                        <a:t> </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CDDCE7"/>
                    </a:solidFill>
                  </a:tcPr>
                </a:tc>
                <a:tc>
                  <a:txBody>
                    <a:bodyPr/>
                    <a:lstStyle/>
                    <a:p>
                      <a:pPr marL="635" algn="ctr">
                        <a:lnSpc>
                          <a:spcPct val="100000"/>
                        </a:lnSpc>
                        <a:spcBef>
                          <a:spcPts val="130"/>
                        </a:spcBef>
                      </a:pPr>
                      <a:r>
                        <a:rPr sz="2000" dirty="0">
                          <a:latin typeface="Times New Roman"/>
                          <a:cs typeface="Times New Roman"/>
                        </a:rPr>
                        <a:t>20</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CDDCE7"/>
                    </a:solidFill>
                  </a:tcPr>
                </a:tc>
                <a:extLst>
                  <a:ext uri="{0D108BD9-81ED-4DB2-BD59-A6C34878D82A}">
                    <a16:rowId xmlns:a16="http://schemas.microsoft.com/office/drawing/2014/main" val="10003"/>
                  </a:ext>
                </a:extLst>
              </a:tr>
              <a:tr h="256754">
                <a:tc>
                  <a:txBody>
                    <a:bodyPr/>
                    <a:lstStyle/>
                    <a:p>
                      <a:pPr marL="43180">
                        <a:lnSpc>
                          <a:spcPct val="100000"/>
                        </a:lnSpc>
                        <a:spcBef>
                          <a:spcPts val="125"/>
                        </a:spcBef>
                      </a:pPr>
                      <a:r>
                        <a:rPr sz="2000" dirty="0">
                          <a:latin typeface="Times New Roman"/>
                          <a:cs typeface="Times New Roman"/>
                        </a:rPr>
                        <a:t>Remuneration </a:t>
                      </a:r>
                      <a:r>
                        <a:rPr sz="2000">
                          <a:latin typeface="Times New Roman"/>
                          <a:cs typeface="Times New Roman"/>
                        </a:rPr>
                        <a:t>from firm</a:t>
                      </a:r>
                      <a:r>
                        <a:rPr lang="en-IN" sz="2000" dirty="0">
                          <a:latin typeface="Times New Roman"/>
                          <a:cs typeface="Times New Roman"/>
                        </a:rPr>
                        <a:t> </a:t>
                      </a:r>
                      <a:r>
                        <a:rPr lang="en-IN" sz="2000" dirty="0" err="1">
                          <a:latin typeface="Times New Roman"/>
                          <a:cs typeface="Times New Roman"/>
                        </a:rPr>
                        <a:t>Rishi</a:t>
                      </a:r>
                      <a:r>
                        <a:rPr lang="en-IN" sz="2000" dirty="0">
                          <a:latin typeface="Times New Roman"/>
                          <a:cs typeface="Times New Roman"/>
                        </a:rPr>
                        <a:t> &amp; </a:t>
                      </a:r>
                      <a:r>
                        <a:rPr lang="en-IN" sz="2000" dirty="0" err="1">
                          <a:latin typeface="Times New Roman"/>
                          <a:cs typeface="Times New Roman"/>
                        </a:rPr>
                        <a:t>Dilip</a:t>
                      </a:r>
                      <a:r>
                        <a:rPr lang="en-IN" sz="2000" spc="-95" dirty="0">
                          <a:latin typeface="Times New Roman"/>
                          <a:cs typeface="Times New Roman"/>
                        </a:rPr>
                        <a:t> </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E8EFF3"/>
                    </a:solidFill>
                  </a:tcPr>
                </a:tc>
                <a:tc>
                  <a:txBody>
                    <a:bodyPr/>
                    <a:lstStyle/>
                    <a:p>
                      <a:pPr algn="ctr">
                        <a:lnSpc>
                          <a:spcPct val="100000"/>
                        </a:lnSpc>
                        <a:spcBef>
                          <a:spcPts val="125"/>
                        </a:spcBef>
                      </a:pPr>
                      <a:r>
                        <a:rPr sz="2000" dirty="0">
                          <a:latin typeface="Times New Roman"/>
                          <a:cs typeface="Times New Roman"/>
                        </a:rPr>
                        <a:t>20</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E8EFF3"/>
                    </a:solidFill>
                  </a:tcPr>
                </a:tc>
                <a:extLst>
                  <a:ext uri="{0D108BD9-81ED-4DB2-BD59-A6C34878D82A}">
                    <a16:rowId xmlns:a16="http://schemas.microsoft.com/office/drawing/2014/main" val="10004"/>
                  </a:ext>
                </a:extLst>
              </a:tr>
            </a:tbl>
          </a:graphicData>
        </a:graphic>
      </p:graphicFrame>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40818248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58" y="428604"/>
            <a:ext cx="8501122" cy="6000792"/>
          </a:xfrm>
        </p:spPr>
        <p:txBody>
          <a:bodyPr>
            <a:normAutofit fontScale="77500" lnSpcReduction="20000"/>
          </a:bodyPr>
          <a:lstStyle/>
          <a:p>
            <a:pPr algn="just">
              <a:buNone/>
            </a:pPr>
            <a:r>
              <a:rPr lang="en-IN" sz="2300" b="1" dirty="0">
                <a:latin typeface="Times New Roman" pitchFamily="18" charset="0"/>
                <a:cs typeface="Times New Roman" pitchFamily="18" charset="0"/>
              </a:rPr>
              <a:t>Special provision for computing profits and gains of business of plying, hiring or leasing goods carriages.</a:t>
            </a:r>
            <a:endParaRPr lang="en-IN" sz="2300" dirty="0">
              <a:latin typeface="Times New Roman" pitchFamily="18" charset="0"/>
              <a:cs typeface="Times New Roman" pitchFamily="18" charset="0"/>
            </a:endParaRPr>
          </a:p>
          <a:p>
            <a:pPr algn="just">
              <a:buNone/>
            </a:pPr>
            <a:r>
              <a:rPr lang="en-IN" sz="2300" b="1" dirty="0">
                <a:latin typeface="Times New Roman" pitchFamily="18" charset="0"/>
                <a:cs typeface="Times New Roman" pitchFamily="18" charset="0"/>
              </a:rPr>
              <a:t>44AE(1)</a:t>
            </a:r>
          </a:p>
          <a:p>
            <a:pPr algn="just">
              <a:buFont typeface="Wingdings" pitchFamily="2" charset="2"/>
              <a:buChar char="Ø"/>
            </a:pPr>
            <a:r>
              <a:rPr lang="en-IN" sz="2300" dirty="0">
                <a:latin typeface="Times New Roman" pitchFamily="18" charset="0"/>
                <a:cs typeface="Times New Roman" pitchFamily="18" charset="0"/>
              </a:rPr>
              <a:t>Notwithstanding anything to the contrary contained in sections 28 to 43C, </a:t>
            </a:r>
          </a:p>
          <a:p>
            <a:pPr algn="just">
              <a:buFont typeface="Wingdings" pitchFamily="2" charset="2"/>
              <a:buChar char="Ø"/>
            </a:pPr>
            <a:r>
              <a:rPr lang="en-IN" sz="2300" dirty="0">
                <a:latin typeface="Times New Roman" pitchFamily="18" charset="0"/>
                <a:cs typeface="Times New Roman" pitchFamily="18" charset="0"/>
              </a:rPr>
              <a:t>in the case of an </a:t>
            </a:r>
            <a:r>
              <a:rPr lang="en-IN" sz="2300" dirty="0" err="1">
                <a:latin typeface="Times New Roman" pitchFamily="18" charset="0"/>
                <a:cs typeface="Times New Roman" pitchFamily="18" charset="0"/>
              </a:rPr>
              <a:t>assessee</a:t>
            </a:r>
            <a:r>
              <a:rPr lang="en-IN" sz="2300" dirty="0">
                <a:latin typeface="Times New Roman" pitchFamily="18" charset="0"/>
                <a:cs typeface="Times New Roman" pitchFamily="18" charset="0"/>
              </a:rPr>
              <a:t>, </a:t>
            </a:r>
          </a:p>
          <a:p>
            <a:pPr algn="just">
              <a:buFont typeface="Wingdings" pitchFamily="2" charset="2"/>
              <a:buChar char="Ø"/>
            </a:pPr>
            <a:r>
              <a:rPr lang="en-IN" sz="2300" dirty="0">
                <a:latin typeface="Times New Roman" pitchFamily="18" charset="0"/>
                <a:cs typeface="Times New Roman" pitchFamily="18" charset="0"/>
              </a:rPr>
              <a:t>who owns not more than ten goods carriages at any time during the previous year and </a:t>
            </a:r>
          </a:p>
          <a:p>
            <a:pPr algn="just">
              <a:buFont typeface="Wingdings" pitchFamily="2" charset="2"/>
              <a:buChar char="Ø"/>
            </a:pPr>
            <a:r>
              <a:rPr lang="en-IN" sz="2300" dirty="0">
                <a:latin typeface="Times New Roman" pitchFamily="18" charset="0"/>
                <a:cs typeface="Times New Roman" pitchFamily="18" charset="0"/>
              </a:rPr>
              <a:t>who is engaged in the business of plying, hiring or leasing such goods carriages, </a:t>
            </a:r>
          </a:p>
          <a:p>
            <a:pPr algn="just">
              <a:buFont typeface="Wingdings" pitchFamily="2" charset="2"/>
              <a:buChar char="Ø"/>
            </a:pPr>
            <a:r>
              <a:rPr lang="en-IN" sz="2300" dirty="0">
                <a:latin typeface="Times New Roman" pitchFamily="18" charset="0"/>
                <a:cs typeface="Times New Roman" pitchFamily="18" charset="0"/>
              </a:rPr>
              <a:t>the income of such business chargeable to tax under the head "Profits and gains of business or profession" </a:t>
            </a:r>
          </a:p>
          <a:p>
            <a:pPr algn="just">
              <a:buFont typeface="Wingdings" pitchFamily="2" charset="2"/>
              <a:buChar char="Ø"/>
            </a:pPr>
            <a:r>
              <a:rPr lang="en-IN" sz="2300" dirty="0">
                <a:latin typeface="Times New Roman" pitchFamily="18" charset="0"/>
                <a:cs typeface="Times New Roman" pitchFamily="18" charset="0"/>
              </a:rPr>
              <a:t>shall be deemed to be the aggregate of the profits and gains, from all the goods carriages owned by him in the previous year, </a:t>
            </a:r>
          </a:p>
          <a:p>
            <a:pPr algn="just">
              <a:buFont typeface="Wingdings" pitchFamily="2" charset="2"/>
              <a:buChar char="Ø"/>
            </a:pPr>
            <a:r>
              <a:rPr lang="en-IN" sz="2300" dirty="0">
                <a:latin typeface="Times New Roman" pitchFamily="18" charset="0"/>
                <a:cs typeface="Times New Roman" pitchFamily="18" charset="0"/>
              </a:rPr>
              <a:t>computed in accordance with the provisions of sub-section (2).</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3121602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58" y="428604"/>
            <a:ext cx="8572560" cy="6072230"/>
          </a:xfrm>
        </p:spPr>
        <p:txBody>
          <a:bodyPr>
            <a:normAutofit lnSpcReduction="10000"/>
          </a:bodyPr>
          <a:lstStyle/>
          <a:p>
            <a:pPr algn="just">
              <a:buNone/>
            </a:pPr>
            <a:r>
              <a:rPr lang="en-IN" b="1" dirty="0">
                <a:latin typeface="Times New Roman" pitchFamily="18" charset="0"/>
                <a:cs typeface="Times New Roman" pitchFamily="18" charset="0"/>
              </a:rPr>
              <a:t>44AE(2)</a:t>
            </a:r>
          </a:p>
          <a:p>
            <a:pPr algn="just">
              <a:buNone/>
            </a:pPr>
            <a:r>
              <a:rPr lang="en-IN" dirty="0">
                <a:latin typeface="Times New Roman" pitchFamily="18" charset="0"/>
                <a:cs typeface="Times New Roman" pitchFamily="18" charset="0"/>
              </a:rPr>
              <a:t>For the purposes of sub-section (1), </a:t>
            </a:r>
          </a:p>
          <a:p>
            <a:pPr algn="just">
              <a:buNone/>
            </a:pPr>
            <a:r>
              <a:rPr lang="en-IN" dirty="0">
                <a:latin typeface="Times New Roman" pitchFamily="18" charset="0"/>
                <a:cs typeface="Times New Roman" pitchFamily="18" charset="0"/>
              </a:rPr>
              <a:t>the profits and gains from each goods carriage,—</a:t>
            </a:r>
          </a:p>
          <a:p>
            <a:pPr algn="just">
              <a:buNone/>
            </a:pPr>
            <a:r>
              <a:rPr lang="en-IN" dirty="0">
                <a:latin typeface="Times New Roman" pitchFamily="18" charset="0"/>
                <a:cs typeface="Times New Roman" pitchFamily="18" charset="0"/>
              </a:rPr>
              <a:t>(</a:t>
            </a:r>
            <a:r>
              <a:rPr lang="en-IN" dirty="0" err="1">
                <a:latin typeface="Times New Roman" pitchFamily="18" charset="0"/>
                <a:cs typeface="Times New Roman" pitchFamily="18" charset="0"/>
              </a:rPr>
              <a:t>i</a:t>
            </a:r>
            <a:r>
              <a:rPr lang="en-IN" dirty="0">
                <a:latin typeface="Times New Roman" pitchFamily="18" charset="0"/>
                <a:cs typeface="Times New Roman" pitchFamily="18" charset="0"/>
              </a:rPr>
              <a:t>) being a heavy goods vehicle, </a:t>
            </a:r>
          </a:p>
          <a:p>
            <a:pPr algn="just">
              <a:buFont typeface="Wingdings" pitchFamily="2" charset="2"/>
              <a:buChar char="Ø"/>
            </a:pPr>
            <a:r>
              <a:rPr lang="en-IN" dirty="0">
                <a:latin typeface="Times New Roman" pitchFamily="18" charset="0"/>
                <a:cs typeface="Times New Roman" pitchFamily="18" charset="0"/>
              </a:rPr>
              <a:t>shall be an amount equal to one thousand rupees per ton of gross vehicle weight or </a:t>
            </a:r>
            <a:r>
              <a:rPr lang="en-IN" dirty="0" err="1">
                <a:latin typeface="Times New Roman" pitchFamily="18" charset="0"/>
                <a:cs typeface="Times New Roman" pitchFamily="18" charset="0"/>
              </a:rPr>
              <a:t>unladen</a:t>
            </a:r>
            <a:r>
              <a:rPr lang="en-IN" dirty="0">
                <a:latin typeface="Times New Roman" pitchFamily="18" charset="0"/>
                <a:cs typeface="Times New Roman" pitchFamily="18" charset="0"/>
              </a:rPr>
              <a:t> weight, </a:t>
            </a:r>
          </a:p>
          <a:p>
            <a:pPr algn="just">
              <a:buFont typeface="Wingdings" pitchFamily="2" charset="2"/>
              <a:buChar char="Ø"/>
            </a:pPr>
            <a:r>
              <a:rPr lang="en-IN" dirty="0">
                <a:latin typeface="Times New Roman" pitchFamily="18" charset="0"/>
                <a:cs typeface="Times New Roman" pitchFamily="18" charset="0"/>
              </a:rPr>
              <a:t>as the case may be, </a:t>
            </a:r>
          </a:p>
          <a:p>
            <a:pPr algn="just">
              <a:buFont typeface="Wingdings" pitchFamily="2" charset="2"/>
              <a:buChar char="Ø"/>
            </a:pPr>
            <a:r>
              <a:rPr lang="en-IN" dirty="0">
                <a:latin typeface="Times New Roman" pitchFamily="18" charset="0"/>
                <a:cs typeface="Times New Roman" pitchFamily="18" charset="0"/>
              </a:rPr>
              <a:t>for every month or part of a month </a:t>
            </a:r>
          </a:p>
          <a:p>
            <a:pPr algn="just">
              <a:buFont typeface="Wingdings" pitchFamily="2" charset="2"/>
              <a:buChar char="Ø"/>
            </a:pPr>
            <a:r>
              <a:rPr lang="en-IN" dirty="0">
                <a:latin typeface="Times New Roman" pitchFamily="18" charset="0"/>
                <a:cs typeface="Times New Roman" pitchFamily="18" charset="0"/>
              </a:rPr>
              <a:t>during which the heavy goods vehicle is owned by the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a:t>
            </a:r>
          </a:p>
          <a:p>
            <a:pPr algn="just">
              <a:buFont typeface="Wingdings" pitchFamily="2" charset="2"/>
              <a:buChar char="Ø"/>
            </a:pPr>
            <a:r>
              <a:rPr lang="en-IN" dirty="0">
                <a:latin typeface="Times New Roman" pitchFamily="18" charset="0"/>
                <a:cs typeface="Times New Roman" pitchFamily="18" charset="0"/>
              </a:rPr>
              <a:t>in the previous year or </a:t>
            </a:r>
          </a:p>
          <a:p>
            <a:pPr algn="just">
              <a:buFont typeface="Wingdings" pitchFamily="2" charset="2"/>
              <a:buChar char="Ø"/>
            </a:pPr>
            <a:r>
              <a:rPr lang="en-IN" dirty="0">
                <a:latin typeface="Times New Roman" pitchFamily="18" charset="0"/>
                <a:cs typeface="Times New Roman" pitchFamily="18" charset="0"/>
              </a:rPr>
              <a:t>an amount claimed to have been actually earned from such vehicle,</a:t>
            </a:r>
          </a:p>
          <a:p>
            <a:pPr algn="just">
              <a:buFont typeface="Wingdings" pitchFamily="2" charset="2"/>
              <a:buChar char="Ø"/>
            </a:pPr>
            <a:r>
              <a:rPr lang="en-IN" dirty="0">
                <a:latin typeface="Times New Roman" pitchFamily="18" charset="0"/>
                <a:cs typeface="Times New Roman" pitchFamily="18" charset="0"/>
              </a:rPr>
              <a:t>whichever is higher;</a:t>
            </a:r>
          </a:p>
          <a:p>
            <a:pPr algn="just">
              <a:buFont typeface="Wingdings" pitchFamily="2" charset="2"/>
              <a:buChar char="Ø"/>
            </a:pPr>
            <a:endParaRPr lang="en-IN"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17461363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58" y="428604"/>
            <a:ext cx="8572560" cy="6072230"/>
          </a:xfrm>
        </p:spPr>
        <p:txBody>
          <a:bodyPr>
            <a:noAutofit/>
          </a:bodyPr>
          <a:lstStyle/>
          <a:p>
            <a:pPr algn="just">
              <a:buNone/>
            </a:pPr>
            <a:r>
              <a:rPr lang="en-IN" dirty="0">
                <a:latin typeface="Times New Roman" pitchFamily="18" charset="0"/>
                <a:cs typeface="Times New Roman" pitchFamily="18" charset="0"/>
              </a:rPr>
              <a:t>(ii) other than heavy goods vehicle, </a:t>
            </a:r>
          </a:p>
          <a:p>
            <a:pPr algn="just">
              <a:buFont typeface="Wingdings" pitchFamily="2" charset="2"/>
              <a:buChar char="Ø"/>
            </a:pPr>
            <a:r>
              <a:rPr lang="en-IN" dirty="0">
                <a:latin typeface="Times New Roman" pitchFamily="18" charset="0"/>
                <a:cs typeface="Times New Roman" pitchFamily="18" charset="0"/>
              </a:rPr>
              <a:t>shall be an amount equal to seven thousand five hundred rupees for every month or part of a month </a:t>
            </a:r>
          </a:p>
          <a:p>
            <a:pPr algn="just">
              <a:buFont typeface="Wingdings" pitchFamily="2" charset="2"/>
              <a:buChar char="Ø"/>
            </a:pPr>
            <a:r>
              <a:rPr lang="en-IN" dirty="0">
                <a:latin typeface="Times New Roman" pitchFamily="18" charset="0"/>
                <a:cs typeface="Times New Roman" pitchFamily="18" charset="0"/>
              </a:rPr>
              <a:t>during which the goods carriage is owned by the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a:t>
            </a:r>
          </a:p>
          <a:p>
            <a:pPr algn="just">
              <a:buFont typeface="Wingdings" pitchFamily="2" charset="2"/>
              <a:buChar char="Ø"/>
            </a:pPr>
            <a:r>
              <a:rPr lang="en-IN" dirty="0">
                <a:latin typeface="Times New Roman" pitchFamily="18" charset="0"/>
                <a:cs typeface="Times New Roman" pitchFamily="18" charset="0"/>
              </a:rPr>
              <a:t>in the previous year or </a:t>
            </a:r>
          </a:p>
          <a:p>
            <a:pPr algn="just">
              <a:buFont typeface="Wingdings" pitchFamily="2" charset="2"/>
              <a:buChar char="Ø"/>
            </a:pPr>
            <a:r>
              <a:rPr lang="en-IN" dirty="0">
                <a:latin typeface="Times New Roman" pitchFamily="18" charset="0"/>
                <a:cs typeface="Times New Roman" pitchFamily="18" charset="0"/>
              </a:rPr>
              <a:t>an amount claimed to have been actually earned from such goods carriage, </a:t>
            </a:r>
          </a:p>
          <a:p>
            <a:pPr algn="just">
              <a:buFont typeface="Wingdings" pitchFamily="2" charset="2"/>
              <a:buChar char="Ø"/>
            </a:pPr>
            <a:r>
              <a:rPr lang="en-IN" dirty="0">
                <a:latin typeface="Times New Roman" pitchFamily="18" charset="0"/>
                <a:cs typeface="Times New Roman" pitchFamily="18" charset="0"/>
              </a:rPr>
              <a:t>whichever is higher.</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12383006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58" y="428604"/>
            <a:ext cx="8572560" cy="6072230"/>
          </a:xfrm>
        </p:spPr>
        <p:txBody>
          <a:bodyPr>
            <a:noAutofit/>
          </a:bodyPr>
          <a:lstStyle/>
          <a:p>
            <a:pPr algn="just">
              <a:buNone/>
            </a:pPr>
            <a:r>
              <a:rPr lang="en-IN" b="1" dirty="0">
                <a:latin typeface="Times New Roman" pitchFamily="18" charset="0"/>
                <a:cs typeface="Times New Roman" pitchFamily="18" charset="0"/>
              </a:rPr>
              <a:t>44AE(3)</a:t>
            </a:r>
          </a:p>
          <a:p>
            <a:pPr algn="just">
              <a:buFont typeface="Wingdings" pitchFamily="2" charset="2"/>
              <a:buChar char="Ø"/>
            </a:pPr>
            <a:r>
              <a:rPr lang="en-IN" dirty="0">
                <a:latin typeface="Times New Roman" pitchFamily="18" charset="0"/>
                <a:cs typeface="Times New Roman" pitchFamily="18" charset="0"/>
              </a:rPr>
              <a:t>Any deduction allowable under the provisions of sections 30 to 38 shall, </a:t>
            </a:r>
          </a:p>
          <a:p>
            <a:pPr algn="just">
              <a:buFont typeface="Wingdings" pitchFamily="2" charset="2"/>
              <a:buChar char="Ø"/>
            </a:pPr>
            <a:r>
              <a:rPr lang="en-IN" dirty="0">
                <a:latin typeface="Times New Roman" pitchFamily="18" charset="0"/>
                <a:cs typeface="Times New Roman" pitchFamily="18" charset="0"/>
              </a:rPr>
              <a:t>for the purposes of sub-section (1), </a:t>
            </a:r>
          </a:p>
          <a:p>
            <a:pPr algn="just">
              <a:buFont typeface="Wingdings" pitchFamily="2" charset="2"/>
              <a:buChar char="Ø"/>
            </a:pPr>
            <a:r>
              <a:rPr lang="en-IN" dirty="0">
                <a:latin typeface="Times New Roman" pitchFamily="18" charset="0"/>
                <a:cs typeface="Times New Roman" pitchFamily="18" charset="0"/>
              </a:rPr>
              <a:t>be deemed to have been already given full effect to and </a:t>
            </a:r>
          </a:p>
          <a:p>
            <a:pPr algn="just">
              <a:buFont typeface="Wingdings" pitchFamily="2" charset="2"/>
              <a:buChar char="Ø"/>
            </a:pPr>
            <a:r>
              <a:rPr lang="en-IN" dirty="0">
                <a:latin typeface="Times New Roman" pitchFamily="18" charset="0"/>
                <a:cs typeface="Times New Roman" pitchFamily="18" charset="0"/>
              </a:rPr>
              <a:t>no further deduction under those sections shall be allowed :</a:t>
            </a:r>
          </a:p>
          <a:p>
            <a:pPr algn="just">
              <a:buNone/>
            </a:pPr>
            <a:r>
              <a:rPr lang="en-IN" b="1" dirty="0">
                <a:latin typeface="Times New Roman" pitchFamily="18" charset="0"/>
                <a:cs typeface="Times New Roman" pitchFamily="18" charset="0"/>
              </a:rPr>
              <a:t>Provided </a:t>
            </a:r>
            <a:r>
              <a:rPr lang="en-IN" dirty="0">
                <a:latin typeface="Times New Roman" pitchFamily="18" charset="0"/>
                <a:cs typeface="Times New Roman" pitchFamily="18" charset="0"/>
              </a:rPr>
              <a:t>that where the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is a firm, </a:t>
            </a:r>
          </a:p>
          <a:p>
            <a:pPr algn="just">
              <a:buFont typeface="Wingdings" pitchFamily="2" charset="2"/>
              <a:buChar char="Ø"/>
            </a:pPr>
            <a:r>
              <a:rPr lang="en-IN" dirty="0">
                <a:latin typeface="Times New Roman" pitchFamily="18" charset="0"/>
                <a:cs typeface="Times New Roman" pitchFamily="18" charset="0"/>
              </a:rPr>
              <a:t>the salary and interest paid to its partners shall be deducted from the income computed under sub-section (1) </a:t>
            </a:r>
          </a:p>
          <a:p>
            <a:pPr algn="just">
              <a:buFont typeface="Wingdings" pitchFamily="2" charset="2"/>
              <a:buChar char="Ø"/>
            </a:pPr>
            <a:r>
              <a:rPr lang="en-IN" dirty="0">
                <a:latin typeface="Times New Roman" pitchFamily="18" charset="0"/>
                <a:cs typeface="Times New Roman" pitchFamily="18" charset="0"/>
              </a:rPr>
              <a:t>subject to the conditions and limits specified in clause (</a:t>
            </a:r>
            <a:r>
              <a:rPr lang="en-IN" i="1" dirty="0">
                <a:latin typeface="Times New Roman" pitchFamily="18" charset="0"/>
                <a:cs typeface="Times New Roman" pitchFamily="18" charset="0"/>
              </a:rPr>
              <a:t>b</a:t>
            </a:r>
            <a:r>
              <a:rPr lang="en-IN" dirty="0">
                <a:latin typeface="Times New Roman" pitchFamily="18" charset="0"/>
                <a:cs typeface="Times New Roman" pitchFamily="18" charset="0"/>
              </a:rPr>
              <a:t>) of section 40.</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32303919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58" y="428604"/>
            <a:ext cx="8572560" cy="6072230"/>
          </a:xfrm>
        </p:spPr>
        <p:txBody>
          <a:bodyPr>
            <a:noAutofit/>
          </a:bodyPr>
          <a:lstStyle/>
          <a:p>
            <a:pPr algn="just">
              <a:buNone/>
            </a:pPr>
            <a:r>
              <a:rPr lang="en-IN" b="1" dirty="0">
                <a:latin typeface="Times New Roman" pitchFamily="18" charset="0"/>
                <a:cs typeface="Times New Roman" pitchFamily="18" charset="0"/>
              </a:rPr>
              <a:t>44AE(4)</a:t>
            </a:r>
          </a:p>
          <a:p>
            <a:pPr algn="just">
              <a:buFont typeface="Wingdings" pitchFamily="2" charset="2"/>
              <a:buChar char="Ø"/>
            </a:pPr>
            <a:r>
              <a:rPr lang="en-IN" dirty="0">
                <a:latin typeface="Times New Roman" pitchFamily="18" charset="0"/>
                <a:cs typeface="Times New Roman" pitchFamily="18" charset="0"/>
              </a:rPr>
              <a:t>The written down value of any asset </a:t>
            </a:r>
          </a:p>
          <a:p>
            <a:pPr algn="just">
              <a:buFont typeface="Wingdings" pitchFamily="2" charset="2"/>
              <a:buChar char="Ø"/>
            </a:pPr>
            <a:r>
              <a:rPr lang="en-IN" dirty="0">
                <a:latin typeface="Times New Roman" pitchFamily="18" charset="0"/>
                <a:cs typeface="Times New Roman" pitchFamily="18" charset="0"/>
              </a:rPr>
              <a:t>used for the purpose of the business referred to in sub-section (1)</a:t>
            </a:r>
          </a:p>
          <a:p>
            <a:pPr algn="just">
              <a:buFont typeface="Wingdings" pitchFamily="2" charset="2"/>
              <a:buChar char="Ø"/>
            </a:pPr>
            <a:r>
              <a:rPr lang="en-IN" dirty="0">
                <a:latin typeface="Times New Roman" pitchFamily="18" charset="0"/>
                <a:cs typeface="Times New Roman" pitchFamily="18" charset="0"/>
              </a:rPr>
              <a:t>shall be deemed to have been calculated </a:t>
            </a:r>
          </a:p>
          <a:p>
            <a:pPr algn="just">
              <a:buFont typeface="Wingdings" pitchFamily="2" charset="2"/>
              <a:buChar char="Ø"/>
            </a:pPr>
            <a:r>
              <a:rPr lang="en-IN" dirty="0">
                <a:latin typeface="Times New Roman" pitchFamily="18" charset="0"/>
                <a:cs typeface="Times New Roman" pitchFamily="18" charset="0"/>
              </a:rPr>
              <a:t>as if the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had claimed and had been actually allowed the deduction </a:t>
            </a:r>
          </a:p>
          <a:p>
            <a:pPr algn="just">
              <a:buFont typeface="Wingdings" pitchFamily="2" charset="2"/>
              <a:buChar char="Ø"/>
            </a:pPr>
            <a:r>
              <a:rPr lang="en-IN" dirty="0">
                <a:latin typeface="Times New Roman" pitchFamily="18" charset="0"/>
                <a:cs typeface="Times New Roman" pitchFamily="18" charset="0"/>
              </a:rPr>
              <a:t>in respect of the depreciation </a:t>
            </a:r>
          </a:p>
          <a:p>
            <a:pPr algn="just">
              <a:buFont typeface="Wingdings" pitchFamily="2" charset="2"/>
              <a:buChar char="Ø"/>
            </a:pPr>
            <a:r>
              <a:rPr lang="en-IN" dirty="0">
                <a:latin typeface="Times New Roman" pitchFamily="18" charset="0"/>
                <a:cs typeface="Times New Roman" pitchFamily="18" charset="0"/>
              </a:rPr>
              <a:t>for each of the relevant assessment years.</a:t>
            </a:r>
          </a:p>
          <a:p>
            <a:pPr marL="109728" indent="0" algn="just">
              <a:buNone/>
            </a:pPr>
            <a:endParaRPr lang="en-IN"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40570334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58" y="428604"/>
            <a:ext cx="8572560" cy="6072230"/>
          </a:xfrm>
        </p:spPr>
        <p:txBody>
          <a:bodyPr>
            <a:noAutofit/>
          </a:bodyPr>
          <a:lstStyle/>
          <a:p>
            <a:pPr algn="just">
              <a:buNone/>
            </a:pPr>
            <a:r>
              <a:rPr lang="en-IN" b="1" dirty="0">
                <a:latin typeface="Times New Roman" pitchFamily="18" charset="0"/>
                <a:cs typeface="Times New Roman" pitchFamily="18" charset="0"/>
              </a:rPr>
              <a:t>44AE(5)</a:t>
            </a:r>
          </a:p>
          <a:p>
            <a:pPr algn="just">
              <a:buFont typeface="Wingdings" pitchFamily="2" charset="2"/>
              <a:buChar char="Ø"/>
            </a:pPr>
            <a:r>
              <a:rPr lang="en-IN" dirty="0">
                <a:latin typeface="Times New Roman" pitchFamily="18" charset="0"/>
                <a:cs typeface="Times New Roman" pitchFamily="18" charset="0"/>
              </a:rPr>
              <a:t>The provisions of sections 44AA and 44AB shall not apply in so far as they relate to the business </a:t>
            </a:r>
          </a:p>
          <a:p>
            <a:pPr algn="just">
              <a:buFont typeface="Wingdings" pitchFamily="2" charset="2"/>
              <a:buChar char="Ø"/>
            </a:pPr>
            <a:r>
              <a:rPr lang="en-IN" dirty="0">
                <a:latin typeface="Times New Roman" pitchFamily="18" charset="0"/>
                <a:cs typeface="Times New Roman" pitchFamily="18" charset="0"/>
              </a:rPr>
              <a:t>referred to in sub-section (1) and </a:t>
            </a:r>
          </a:p>
          <a:p>
            <a:pPr algn="just">
              <a:buFont typeface="Wingdings" pitchFamily="2" charset="2"/>
              <a:buChar char="Ø"/>
            </a:pPr>
            <a:r>
              <a:rPr lang="en-IN" dirty="0">
                <a:latin typeface="Times New Roman" pitchFamily="18" charset="0"/>
                <a:cs typeface="Times New Roman" pitchFamily="18" charset="0"/>
              </a:rPr>
              <a:t>in computing the monetary limits under those sections, </a:t>
            </a:r>
          </a:p>
          <a:p>
            <a:pPr algn="just">
              <a:buFont typeface="Wingdings" pitchFamily="2" charset="2"/>
              <a:buChar char="Ø"/>
            </a:pPr>
            <a:r>
              <a:rPr lang="en-IN" dirty="0">
                <a:latin typeface="Times New Roman" pitchFamily="18" charset="0"/>
                <a:cs typeface="Times New Roman" pitchFamily="18" charset="0"/>
              </a:rPr>
              <a:t>the gross receipts or, </a:t>
            </a:r>
          </a:p>
          <a:p>
            <a:pPr algn="just">
              <a:buFont typeface="Wingdings" pitchFamily="2" charset="2"/>
              <a:buChar char="Ø"/>
            </a:pPr>
            <a:r>
              <a:rPr lang="en-IN" dirty="0">
                <a:latin typeface="Times New Roman" pitchFamily="18" charset="0"/>
                <a:cs typeface="Times New Roman" pitchFamily="18" charset="0"/>
              </a:rPr>
              <a:t>as the case may be, </a:t>
            </a:r>
          </a:p>
          <a:p>
            <a:pPr algn="just">
              <a:buFont typeface="Wingdings" pitchFamily="2" charset="2"/>
              <a:buChar char="Ø"/>
            </a:pPr>
            <a:r>
              <a:rPr lang="en-IN" dirty="0">
                <a:latin typeface="Times New Roman" pitchFamily="18" charset="0"/>
                <a:cs typeface="Times New Roman" pitchFamily="18" charset="0"/>
              </a:rPr>
              <a:t>the income from the said business shall be excluded.</a:t>
            </a:r>
          </a:p>
          <a:p>
            <a:pPr marL="109728" indent="0" algn="just">
              <a:buNone/>
            </a:pPr>
            <a:endParaRPr lang="en-IN"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24231508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4705" y="285728"/>
            <a:ext cx="8802590" cy="6143668"/>
          </a:xfrm>
        </p:spPr>
        <p:txBody>
          <a:bodyPr>
            <a:noAutofit/>
          </a:bodyPr>
          <a:lstStyle/>
          <a:p>
            <a:pPr algn="just">
              <a:buNone/>
            </a:pPr>
            <a:r>
              <a:rPr lang="en-IN" sz="2300" b="1" dirty="0">
                <a:latin typeface="Times New Roman" pitchFamily="18" charset="0"/>
                <a:cs typeface="Times New Roman" pitchFamily="18" charset="0"/>
              </a:rPr>
              <a:t>44AE(6)</a:t>
            </a:r>
          </a:p>
          <a:p>
            <a:pPr algn="just">
              <a:buFont typeface="Wingdings" pitchFamily="2" charset="2"/>
              <a:buChar char="Ø"/>
            </a:pPr>
            <a:r>
              <a:rPr lang="en-IN" sz="2300" dirty="0">
                <a:latin typeface="Times New Roman" pitchFamily="18" charset="0"/>
                <a:cs typeface="Times New Roman" pitchFamily="18" charset="0"/>
              </a:rPr>
              <a:t>Nothing contained in the foregoing provisions of this section shall apply, </a:t>
            </a:r>
          </a:p>
          <a:p>
            <a:pPr algn="just">
              <a:buFont typeface="Wingdings" pitchFamily="2" charset="2"/>
              <a:buChar char="Ø"/>
            </a:pPr>
            <a:r>
              <a:rPr lang="en-IN" sz="2300" dirty="0">
                <a:latin typeface="Times New Roman" pitchFamily="18" charset="0"/>
                <a:cs typeface="Times New Roman" pitchFamily="18" charset="0"/>
              </a:rPr>
              <a:t>where the </a:t>
            </a:r>
            <a:r>
              <a:rPr lang="en-IN" sz="2300" dirty="0" err="1">
                <a:latin typeface="Times New Roman" pitchFamily="18" charset="0"/>
                <a:cs typeface="Times New Roman" pitchFamily="18" charset="0"/>
              </a:rPr>
              <a:t>assessee</a:t>
            </a:r>
            <a:r>
              <a:rPr lang="en-IN" sz="2300" dirty="0">
                <a:latin typeface="Times New Roman" pitchFamily="18" charset="0"/>
                <a:cs typeface="Times New Roman" pitchFamily="18" charset="0"/>
              </a:rPr>
              <a:t> claims and produces evidence to prove </a:t>
            </a:r>
          </a:p>
          <a:p>
            <a:pPr algn="just">
              <a:buFont typeface="Wingdings" pitchFamily="2" charset="2"/>
              <a:buChar char="Ø"/>
            </a:pPr>
            <a:r>
              <a:rPr lang="en-IN" sz="2300" dirty="0">
                <a:latin typeface="Times New Roman" pitchFamily="18" charset="0"/>
                <a:cs typeface="Times New Roman" pitchFamily="18" charset="0"/>
              </a:rPr>
              <a:t>that the profits and gains from the aforesaid business </a:t>
            </a:r>
          </a:p>
          <a:p>
            <a:pPr algn="just">
              <a:buFont typeface="Wingdings" pitchFamily="2" charset="2"/>
              <a:buChar char="Ø"/>
            </a:pPr>
            <a:r>
              <a:rPr lang="en-IN" sz="2300" dirty="0">
                <a:latin typeface="Times New Roman" pitchFamily="18" charset="0"/>
                <a:cs typeface="Times New Roman" pitchFamily="18" charset="0"/>
              </a:rPr>
              <a:t>during the previous year relevant to the assessment year commencing on the 1st day of April, 1997 or any earlier assessment year, </a:t>
            </a:r>
          </a:p>
          <a:p>
            <a:pPr algn="just">
              <a:buFont typeface="Wingdings" pitchFamily="2" charset="2"/>
              <a:buChar char="Ø"/>
            </a:pPr>
            <a:r>
              <a:rPr lang="en-IN" sz="2300" dirty="0">
                <a:latin typeface="Times New Roman" pitchFamily="18" charset="0"/>
                <a:cs typeface="Times New Roman" pitchFamily="18" charset="0"/>
              </a:rPr>
              <a:t>are lower than the profits and gains specified in sub-sections (1) and (2), and </a:t>
            </a:r>
          </a:p>
          <a:p>
            <a:pPr algn="just">
              <a:buFont typeface="Wingdings" pitchFamily="2" charset="2"/>
              <a:buChar char="Ø"/>
            </a:pPr>
            <a:r>
              <a:rPr lang="en-IN" sz="2300" dirty="0">
                <a:latin typeface="Times New Roman" pitchFamily="18" charset="0"/>
                <a:cs typeface="Times New Roman" pitchFamily="18" charset="0"/>
              </a:rPr>
              <a:t>thereupon the Assessing Officer shall proceed to make an assessment of the total income or </a:t>
            </a:r>
          </a:p>
          <a:p>
            <a:pPr algn="just">
              <a:buFont typeface="Wingdings" pitchFamily="2" charset="2"/>
              <a:buChar char="Ø"/>
            </a:pPr>
            <a:r>
              <a:rPr lang="en-IN" sz="2300" dirty="0">
                <a:latin typeface="Times New Roman" pitchFamily="18" charset="0"/>
                <a:cs typeface="Times New Roman" pitchFamily="18" charset="0"/>
              </a:rPr>
              <a:t>loss of the </a:t>
            </a:r>
            <a:r>
              <a:rPr lang="en-IN" sz="2300" dirty="0" err="1">
                <a:latin typeface="Times New Roman" pitchFamily="18" charset="0"/>
                <a:cs typeface="Times New Roman" pitchFamily="18" charset="0"/>
              </a:rPr>
              <a:t>assessee</a:t>
            </a:r>
            <a:r>
              <a:rPr lang="en-IN" sz="2300" dirty="0">
                <a:latin typeface="Times New Roman" pitchFamily="18" charset="0"/>
                <a:cs typeface="Times New Roman" pitchFamily="18" charset="0"/>
              </a:rPr>
              <a:t> and </a:t>
            </a:r>
          </a:p>
          <a:p>
            <a:pPr algn="just">
              <a:buFont typeface="Wingdings" pitchFamily="2" charset="2"/>
              <a:buChar char="Ø"/>
            </a:pPr>
            <a:r>
              <a:rPr lang="en-IN" sz="2300" dirty="0">
                <a:latin typeface="Times New Roman" pitchFamily="18" charset="0"/>
                <a:cs typeface="Times New Roman" pitchFamily="18" charset="0"/>
              </a:rPr>
              <a:t>determine the sum payable by the </a:t>
            </a:r>
            <a:r>
              <a:rPr lang="en-IN" sz="2300" dirty="0" err="1">
                <a:latin typeface="Times New Roman" pitchFamily="18" charset="0"/>
                <a:cs typeface="Times New Roman" pitchFamily="18" charset="0"/>
              </a:rPr>
              <a:t>assessee</a:t>
            </a:r>
            <a:r>
              <a:rPr lang="en-IN" sz="2300" dirty="0">
                <a:latin typeface="Times New Roman" pitchFamily="18" charset="0"/>
                <a:cs typeface="Times New Roman" pitchFamily="18" charset="0"/>
              </a:rPr>
              <a:t> </a:t>
            </a:r>
          </a:p>
          <a:p>
            <a:pPr algn="just">
              <a:buFont typeface="Wingdings" pitchFamily="2" charset="2"/>
              <a:buChar char="Ø"/>
            </a:pPr>
            <a:r>
              <a:rPr lang="en-IN" sz="2300" dirty="0">
                <a:latin typeface="Times New Roman" pitchFamily="18" charset="0"/>
                <a:cs typeface="Times New Roman" pitchFamily="18" charset="0"/>
              </a:rPr>
              <a:t>on the basis of assessment made under sub-section (3) of section 143.</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1122819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58" y="428604"/>
            <a:ext cx="8572560" cy="6143668"/>
          </a:xfrm>
        </p:spPr>
        <p:txBody>
          <a:bodyPr>
            <a:normAutofit/>
          </a:bodyPr>
          <a:lstStyle/>
          <a:p>
            <a:pPr algn="just">
              <a:buNone/>
            </a:pPr>
            <a:r>
              <a:rPr lang="en-IN" b="1" dirty="0">
                <a:latin typeface="Times New Roman" pitchFamily="18" charset="0"/>
                <a:cs typeface="Times New Roman" pitchFamily="18" charset="0"/>
              </a:rPr>
              <a:t>44AE(7)</a:t>
            </a:r>
          </a:p>
          <a:p>
            <a:pPr algn="just">
              <a:buFont typeface="Wingdings" pitchFamily="2" charset="2"/>
              <a:buChar char="Ø"/>
            </a:pPr>
            <a:r>
              <a:rPr lang="en-IN" dirty="0">
                <a:latin typeface="Times New Roman" pitchFamily="18" charset="0"/>
                <a:cs typeface="Times New Roman" pitchFamily="18" charset="0"/>
              </a:rPr>
              <a:t>Notwithstanding anything </a:t>
            </a:r>
          </a:p>
          <a:p>
            <a:pPr algn="just">
              <a:buFont typeface="Wingdings" pitchFamily="2" charset="2"/>
              <a:buChar char="Ø"/>
            </a:pPr>
            <a:r>
              <a:rPr lang="en-IN" dirty="0">
                <a:latin typeface="Times New Roman" pitchFamily="18" charset="0"/>
                <a:cs typeface="Times New Roman" pitchFamily="18" charset="0"/>
              </a:rPr>
              <a:t>contained in the foregoing provisions of this section, </a:t>
            </a:r>
          </a:p>
          <a:p>
            <a:pPr algn="just">
              <a:buFont typeface="Wingdings" pitchFamily="2" charset="2"/>
              <a:buChar char="Ø"/>
            </a:pPr>
            <a:r>
              <a:rPr lang="en-IN" dirty="0">
                <a:latin typeface="Times New Roman" pitchFamily="18" charset="0"/>
                <a:cs typeface="Times New Roman" pitchFamily="18" charset="0"/>
              </a:rPr>
              <a:t>an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may claim lower profits and gains </a:t>
            </a:r>
          </a:p>
          <a:p>
            <a:pPr algn="just">
              <a:buFont typeface="Wingdings" pitchFamily="2" charset="2"/>
              <a:buChar char="Ø"/>
            </a:pPr>
            <a:r>
              <a:rPr lang="en-IN" dirty="0">
                <a:latin typeface="Times New Roman" pitchFamily="18" charset="0"/>
                <a:cs typeface="Times New Roman" pitchFamily="18" charset="0"/>
              </a:rPr>
              <a:t>than the profits and gains specified in sub-sections (1) and (2), </a:t>
            </a:r>
          </a:p>
          <a:p>
            <a:pPr algn="just">
              <a:buFont typeface="Wingdings" pitchFamily="2" charset="2"/>
              <a:buChar char="Ø"/>
            </a:pPr>
            <a:r>
              <a:rPr lang="en-IN" dirty="0">
                <a:latin typeface="Times New Roman" pitchFamily="18" charset="0"/>
                <a:cs typeface="Times New Roman" pitchFamily="18" charset="0"/>
              </a:rPr>
              <a:t>if he keeps and maintains such books of account and </a:t>
            </a:r>
          </a:p>
          <a:p>
            <a:pPr algn="just">
              <a:buFont typeface="Wingdings" pitchFamily="2" charset="2"/>
              <a:buChar char="Ø"/>
            </a:pPr>
            <a:r>
              <a:rPr lang="en-IN" dirty="0">
                <a:latin typeface="Times New Roman" pitchFamily="18" charset="0"/>
                <a:cs typeface="Times New Roman" pitchFamily="18" charset="0"/>
              </a:rPr>
              <a:t>other documents as required under sub-section (2) of section 44AA and </a:t>
            </a:r>
          </a:p>
          <a:p>
            <a:pPr algn="just">
              <a:buFont typeface="Wingdings" pitchFamily="2" charset="2"/>
              <a:buChar char="Ø"/>
            </a:pPr>
            <a:r>
              <a:rPr lang="en-IN" dirty="0">
                <a:latin typeface="Times New Roman" pitchFamily="18" charset="0"/>
                <a:cs typeface="Times New Roman" pitchFamily="18" charset="0"/>
              </a:rPr>
              <a:t>gets his accounts audited and </a:t>
            </a:r>
          </a:p>
          <a:p>
            <a:pPr algn="just">
              <a:buFont typeface="Wingdings" pitchFamily="2" charset="2"/>
              <a:buChar char="Ø"/>
            </a:pPr>
            <a:r>
              <a:rPr lang="en-IN" dirty="0">
                <a:latin typeface="Times New Roman" pitchFamily="18" charset="0"/>
                <a:cs typeface="Times New Roman" pitchFamily="18" charset="0"/>
              </a:rPr>
              <a:t>furnishes a report of such audit as required under section 44AB.</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5989756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58" y="428604"/>
            <a:ext cx="8572560" cy="6072230"/>
          </a:xfrm>
        </p:spPr>
        <p:txBody>
          <a:bodyPr>
            <a:noAutofit/>
          </a:bodyPr>
          <a:lstStyle/>
          <a:p>
            <a:pPr algn="just">
              <a:buNone/>
            </a:pPr>
            <a:r>
              <a:rPr lang="en-IN" dirty="0">
                <a:latin typeface="Times New Roman" pitchFamily="18" charset="0"/>
                <a:cs typeface="Times New Roman" pitchFamily="18" charset="0"/>
              </a:rPr>
              <a:t>Explanation.—For the purposes of this section,—</a:t>
            </a:r>
          </a:p>
          <a:p>
            <a:pPr algn="just">
              <a:buNone/>
            </a:pPr>
            <a:r>
              <a:rPr lang="en-IN" dirty="0">
                <a:latin typeface="Times New Roman" pitchFamily="18" charset="0"/>
                <a:cs typeface="Times New Roman" pitchFamily="18" charset="0"/>
              </a:rPr>
              <a:t>(a) the expressions "goods carriage", "gross vehicle weight" and "</a:t>
            </a:r>
            <a:r>
              <a:rPr lang="en-IN" dirty="0" err="1">
                <a:latin typeface="Times New Roman" pitchFamily="18" charset="0"/>
                <a:cs typeface="Times New Roman" pitchFamily="18" charset="0"/>
              </a:rPr>
              <a:t>unladen</a:t>
            </a:r>
            <a:r>
              <a:rPr lang="en-IN" dirty="0">
                <a:latin typeface="Times New Roman" pitchFamily="18" charset="0"/>
                <a:cs typeface="Times New Roman" pitchFamily="18" charset="0"/>
              </a:rPr>
              <a:t> weight" shall have the respective meanings assigned to them in section 2 of the Motor Vehicles Act, 1988 (59 of 1988);</a:t>
            </a:r>
          </a:p>
          <a:p>
            <a:pPr algn="just">
              <a:buNone/>
            </a:pPr>
            <a:r>
              <a:rPr lang="en-IN" dirty="0">
                <a:latin typeface="Times New Roman" pitchFamily="18" charset="0"/>
                <a:cs typeface="Times New Roman" pitchFamily="18" charset="0"/>
              </a:rPr>
              <a:t>(</a:t>
            </a:r>
            <a:r>
              <a:rPr lang="en-IN" dirty="0" err="1">
                <a:latin typeface="Times New Roman" pitchFamily="18" charset="0"/>
                <a:cs typeface="Times New Roman" pitchFamily="18" charset="0"/>
              </a:rPr>
              <a:t>aa</a:t>
            </a:r>
            <a:r>
              <a:rPr lang="en-IN" dirty="0">
                <a:latin typeface="Times New Roman" pitchFamily="18" charset="0"/>
                <a:cs typeface="Times New Roman" pitchFamily="18" charset="0"/>
              </a:rPr>
              <a:t>) the expression "heavy goods vehicle" means any goods carriage, the gross vehicle weight of which exceeds 12000 kilograms;</a:t>
            </a:r>
          </a:p>
          <a:p>
            <a:pPr algn="just">
              <a:buNone/>
            </a:pPr>
            <a:r>
              <a:rPr lang="en-IN" dirty="0">
                <a:latin typeface="Times New Roman" pitchFamily="18" charset="0"/>
                <a:cs typeface="Times New Roman" pitchFamily="18" charset="0"/>
              </a:rPr>
              <a:t> (b) an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who is in possession of a goods carriage, whether taken on hire purchase or on instalments and for which the whole or part of the amount payable is still due, shall be deemed to be the owner of such goods carriage.</a:t>
            </a:r>
          </a:p>
          <a:p>
            <a:pPr algn="just">
              <a:buNone/>
            </a:pPr>
            <a:endParaRPr lang="en-IN"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4079724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1676400" y="76200"/>
            <a:ext cx="8763000" cy="6038850"/>
          </a:xfrm>
        </p:spPr>
        <p:txBody>
          <a:bodyPr>
            <a:normAutofit/>
          </a:bodyPr>
          <a:lstStyle/>
          <a:p>
            <a:pPr algn="just">
              <a:buNone/>
              <a:defRPr/>
            </a:pPr>
            <a:r>
              <a:rPr lang="en-IN" dirty="0">
                <a:latin typeface="Times New Roman" pitchFamily="18" charset="0"/>
                <a:cs typeface="Times New Roman" pitchFamily="18" charset="0"/>
              </a:rPr>
              <a:t>[Provided that this sub-section shall have effect as if for the words "eight per cent", </a:t>
            </a:r>
          </a:p>
          <a:p>
            <a:pPr algn="just">
              <a:buFont typeface="Wingdings" pitchFamily="2" charset="2"/>
              <a:buChar char="Ø"/>
              <a:defRPr/>
            </a:pPr>
            <a:r>
              <a:rPr lang="en-IN" dirty="0">
                <a:latin typeface="Times New Roman" pitchFamily="18" charset="0"/>
                <a:cs typeface="Times New Roman" pitchFamily="18" charset="0"/>
              </a:rPr>
              <a:t>the words "six per cent" had been substituted, </a:t>
            </a:r>
          </a:p>
          <a:p>
            <a:pPr algn="just">
              <a:buFont typeface="Wingdings" pitchFamily="2" charset="2"/>
              <a:buChar char="Ø"/>
              <a:defRPr/>
            </a:pPr>
            <a:r>
              <a:rPr lang="en-IN" dirty="0">
                <a:latin typeface="Times New Roman" pitchFamily="18" charset="0"/>
                <a:cs typeface="Times New Roman" pitchFamily="18" charset="0"/>
              </a:rPr>
              <a:t>in respect of the amount of total turnover or gross receipts </a:t>
            </a:r>
          </a:p>
          <a:p>
            <a:pPr algn="just">
              <a:buFont typeface="Wingdings" pitchFamily="2" charset="2"/>
              <a:buChar char="Ø"/>
              <a:defRPr/>
            </a:pPr>
            <a:r>
              <a:rPr lang="en-IN" dirty="0">
                <a:latin typeface="Times New Roman" pitchFamily="18" charset="0"/>
                <a:cs typeface="Times New Roman" pitchFamily="18" charset="0"/>
              </a:rPr>
              <a:t>which is received by an account payee cheque or an account payee bank draft or use of electronic clearing system through a bank account </a:t>
            </a:r>
            <a:r>
              <a:rPr lang="en-US" dirty="0">
                <a:latin typeface="Times New Roman" panose="02020603050405020304" pitchFamily="18" charset="0"/>
                <a:cs typeface="Times New Roman" panose="02020603050405020304" pitchFamily="18" charset="0"/>
              </a:rPr>
              <a:t>[or through such other electronic mode as may be prescribed]</a:t>
            </a:r>
            <a:endParaRPr lang="en-IN" dirty="0">
              <a:latin typeface="Times New Roman" pitchFamily="18" charset="0"/>
              <a:cs typeface="Times New Roman" pitchFamily="18" charset="0"/>
            </a:endParaRPr>
          </a:p>
          <a:p>
            <a:pPr algn="just">
              <a:buFont typeface="Wingdings" pitchFamily="2" charset="2"/>
              <a:buChar char="Ø"/>
              <a:defRPr/>
            </a:pPr>
            <a:r>
              <a:rPr lang="en-IN" dirty="0">
                <a:latin typeface="Times New Roman" pitchFamily="18" charset="0"/>
                <a:cs typeface="Times New Roman" pitchFamily="18" charset="0"/>
              </a:rPr>
              <a:t>during the previous year or before the due date specified </a:t>
            </a:r>
          </a:p>
          <a:p>
            <a:pPr algn="just">
              <a:buFont typeface="Wingdings" pitchFamily="2" charset="2"/>
              <a:buChar char="Ø"/>
              <a:defRPr/>
            </a:pPr>
            <a:r>
              <a:rPr lang="en-IN" dirty="0">
                <a:latin typeface="Times New Roman" pitchFamily="18" charset="0"/>
                <a:cs typeface="Times New Roman" pitchFamily="18" charset="0"/>
              </a:rPr>
              <a:t>in sub-section (1) of section 139 in respect of that previous year.]</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31670366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2"/>
          <p:cNvSpPr>
            <a:spLocks noGrp="1"/>
          </p:cNvSpPr>
          <p:nvPr>
            <p:ph type="title"/>
          </p:nvPr>
        </p:nvSpPr>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r>
              <a:rPr lang="en-US" altLang="en-US" sz="4400" b="1" dirty="0">
                <a:latin typeface="Times New Roman" pitchFamily="18" charset="0"/>
                <a:cs typeface="Times New Roman" pitchFamily="18" charset="0"/>
              </a:rPr>
              <a:t>44AE - Analysis</a:t>
            </a:r>
          </a:p>
        </p:txBody>
      </p:sp>
      <p:sp>
        <p:nvSpPr>
          <p:cNvPr id="46083" name="Content Placeholder 13"/>
          <p:cNvSpPr>
            <a:spLocks noGrp="1"/>
          </p:cNvSpPr>
          <p:nvPr>
            <p:ph idx="1"/>
          </p:nvPr>
        </p:nvSpPr>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algn="just">
              <a:lnSpc>
                <a:spcPct val="70000"/>
              </a:lnSpc>
              <a:buNone/>
            </a:pPr>
            <a:r>
              <a:rPr lang="en-US" altLang="en-US" u="sng" dirty="0">
                <a:solidFill>
                  <a:schemeClr val="tx1"/>
                </a:solidFill>
                <a:latin typeface="Times New Roman" pitchFamily="18" charset="0"/>
                <a:cs typeface="Times New Roman" pitchFamily="18" charset="0"/>
              </a:rPr>
              <a:t>Applicability</a:t>
            </a:r>
          </a:p>
          <a:p>
            <a:pPr algn="just">
              <a:lnSpc>
                <a:spcPct val="70000"/>
              </a:lnSpc>
              <a:buNone/>
            </a:pPr>
            <a:r>
              <a:rPr lang="en-US" altLang="en-US" dirty="0">
                <a:solidFill>
                  <a:schemeClr val="tx1"/>
                </a:solidFill>
                <a:latin typeface="Times New Roman" pitchFamily="18" charset="0"/>
                <a:cs typeface="Times New Roman" pitchFamily="18" charset="0"/>
              </a:rPr>
              <a:t>Plying, Leasing or hiring of Trucks owning not more than 10 trucks at any time during the year.</a:t>
            </a:r>
          </a:p>
          <a:p>
            <a:pPr algn="just">
              <a:lnSpc>
                <a:spcPct val="70000"/>
              </a:lnSpc>
              <a:buNone/>
            </a:pPr>
            <a:r>
              <a:rPr lang="en-US" altLang="en-US" u="sng" dirty="0">
                <a:solidFill>
                  <a:schemeClr val="tx1"/>
                </a:solidFill>
                <a:latin typeface="Times New Roman" pitchFamily="18" charset="0"/>
                <a:cs typeface="Times New Roman" pitchFamily="18" charset="0"/>
              </a:rPr>
              <a:t>Estimated Income:</a:t>
            </a:r>
          </a:p>
          <a:p>
            <a:pPr algn="just">
              <a:lnSpc>
                <a:spcPct val="70000"/>
              </a:lnSpc>
              <a:buNone/>
            </a:pPr>
            <a:r>
              <a:rPr lang="en-US" altLang="en-US" dirty="0">
                <a:solidFill>
                  <a:schemeClr val="tx1"/>
                </a:solidFill>
                <a:latin typeface="Times New Roman" pitchFamily="18" charset="0"/>
                <a:cs typeface="Times New Roman" pitchFamily="18" charset="0"/>
              </a:rPr>
              <a:t>For A.Y. 2018-19 – Rs. 7,500/- p.m. or part.</a:t>
            </a:r>
          </a:p>
          <a:p>
            <a:pPr algn="just">
              <a:lnSpc>
                <a:spcPct val="70000"/>
              </a:lnSpc>
              <a:buNone/>
            </a:pPr>
            <a:r>
              <a:rPr lang="en-US" altLang="en-US" dirty="0">
                <a:solidFill>
                  <a:schemeClr val="tx1"/>
                </a:solidFill>
                <a:latin typeface="Times New Roman" pitchFamily="18" charset="0"/>
                <a:cs typeface="Times New Roman" pitchFamily="18" charset="0"/>
              </a:rPr>
              <a:t>For A.Y. 2019-20 </a:t>
            </a:r>
          </a:p>
          <a:p>
            <a:pPr algn="just">
              <a:lnSpc>
                <a:spcPct val="70000"/>
              </a:lnSpc>
              <a:buNone/>
            </a:pPr>
            <a:r>
              <a:rPr lang="en-US" altLang="en-US" dirty="0">
                <a:solidFill>
                  <a:schemeClr val="tx1"/>
                </a:solidFill>
                <a:latin typeface="Times New Roman" pitchFamily="18" charset="0"/>
                <a:cs typeface="Times New Roman" pitchFamily="18" charset="0"/>
              </a:rPr>
              <a:t>For Heavy Goods  Vehicle – Rs. 1,000 p.m. per ton</a:t>
            </a:r>
          </a:p>
          <a:p>
            <a:pPr algn="just">
              <a:lnSpc>
                <a:spcPct val="70000"/>
              </a:lnSpc>
              <a:buNone/>
            </a:pPr>
            <a:r>
              <a:rPr lang="en-US" altLang="en-US" dirty="0">
                <a:solidFill>
                  <a:schemeClr val="tx1"/>
                </a:solidFill>
                <a:latin typeface="Times New Roman" pitchFamily="18" charset="0"/>
                <a:cs typeface="Times New Roman" pitchFamily="18" charset="0"/>
              </a:rPr>
              <a:t>For others Rs. 7,500/- p.m.</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204414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2"/>
          <p:cNvSpPr>
            <a:spLocks noGrp="1"/>
          </p:cNvSpPr>
          <p:nvPr>
            <p:ph type="title"/>
          </p:nvPr>
        </p:nvSpPr>
        <p:spPr>
          <a:xfrm>
            <a:off x="1981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r>
              <a:rPr lang="en-US" altLang="en-US" sz="4400" b="1" dirty="0">
                <a:latin typeface="Times New Roman" pitchFamily="18" charset="0"/>
                <a:cs typeface="Times New Roman" pitchFamily="18" charset="0"/>
              </a:rPr>
              <a:t>44AE - Analysis</a:t>
            </a:r>
          </a:p>
        </p:txBody>
      </p:sp>
      <p:sp>
        <p:nvSpPr>
          <p:cNvPr id="48131" name="Content Placeholder 13"/>
          <p:cNvSpPr>
            <a:spLocks noGrp="1"/>
          </p:cNvSpPr>
          <p:nvPr>
            <p:ph idx="1"/>
          </p:nvPr>
        </p:nvSpPr>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algn="just"/>
            <a:r>
              <a:rPr lang="en-US" altLang="en-US" u="sng" dirty="0">
                <a:solidFill>
                  <a:schemeClr val="tx1"/>
                </a:solidFill>
                <a:latin typeface="Times New Roman" pitchFamily="18" charset="0"/>
                <a:cs typeface="Times New Roman" pitchFamily="18" charset="0"/>
              </a:rPr>
              <a:t>Non Admissibility of business </a:t>
            </a:r>
            <a:r>
              <a:rPr lang="en-US" altLang="en-US" u="sng" dirty="0" err="1">
                <a:solidFill>
                  <a:schemeClr val="tx1"/>
                </a:solidFill>
                <a:latin typeface="Times New Roman" pitchFamily="18" charset="0"/>
                <a:cs typeface="Times New Roman" pitchFamily="18" charset="0"/>
              </a:rPr>
              <a:t>Dedutions</a:t>
            </a:r>
            <a:r>
              <a:rPr lang="en-US" altLang="en-US" u="sng" dirty="0">
                <a:solidFill>
                  <a:schemeClr val="tx1"/>
                </a:solidFill>
                <a:latin typeface="Times New Roman" pitchFamily="18" charset="0"/>
                <a:cs typeface="Times New Roman" pitchFamily="18" charset="0"/>
              </a:rPr>
              <a:t>:</a:t>
            </a:r>
          </a:p>
          <a:p>
            <a:pPr algn="just"/>
            <a:r>
              <a:rPr lang="en-US" altLang="en-US" dirty="0">
                <a:solidFill>
                  <a:schemeClr val="tx1"/>
                </a:solidFill>
                <a:latin typeface="Times New Roman" pitchFamily="18" charset="0"/>
                <a:cs typeface="Times New Roman" pitchFamily="18" charset="0"/>
              </a:rPr>
              <a:t>All Deductions </a:t>
            </a:r>
            <a:r>
              <a:rPr lang="en-US" altLang="en-US" dirty="0" err="1">
                <a:solidFill>
                  <a:schemeClr val="tx1"/>
                </a:solidFill>
                <a:latin typeface="Times New Roman" pitchFamily="18" charset="0"/>
                <a:cs typeface="Times New Roman" pitchFamily="18" charset="0"/>
              </a:rPr>
              <a:t>u.s</a:t>
            </a:r>
            <a:r>
              <a:rPr lang="en-US" altLang="en-US" dirty="0">
                <a:solidFill>
                  <a:schemeClr val="tx1"/>
                </a:solidFill>
                <a:latin typeface="Times New Roman" pitchFamily="18" charset="0"/>
                <a:cs typeface="Times New Roman" pitchFamily="18" charset="0"/>
              </a:rPr>
              <a:t> 30 to 38 including Depreciation deemed to have been allowed.</a:t>
            </a:r>
          </a:p>
          <a:p>
            <a:pPr marL="0" indent="0" algn="just">
              <a:buNone/>
            </a:pPr>
            <a:endParaRPr lang="en-US" altLang="en-US" sz="2800"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1863486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2"/>
          <p:cNvSpPr>
            <a:spLocks noGrp="1"/>
          </p:cNvSpPr>
          <p:nvPr>
            <p:ph type="title"/>
          </p:nvPr>
        </p:nvSpPr>
        <p:spPr>
          <a:xfrm>
            <a:off x="1981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r>
              <a:rPr lang="en-US" altLang="en-US" sz="4400" b="1" dirty="0">
                <a:latin typeface="Times New Roman" pitchFamily="18" charset="0"/>
                <a:cs typeface="Times New Roman" pitchFamily="18" charset="0"/>
              </a:rPr>
              <a:t>44AE - Analysis</a:t>
            </a:r>
          </a:p>
        </p:txBody>
      </p:sp>
      <p:sp>
        <p:nvSpPr>
          <p:cNvPr id="50179" name="Content Placeholder 13"/>
          <p:cNvSpPr>
            <a:spLocks noGrp="1"/>
          </p:cNvSpPr>
          <p:nvPr>
            <p:ph idx="1"/>
          </p:nvPr>
        </p:nvSpPr>
        <p:spPr>
          <a:prstGeom prst="rect">
            <a:avLst/>
          </a:prstGeom>
          <a:noFill/>
          <a:ln>
            <a:miter lim="800000"/>
          </a:ln>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r>
              <a:rPr lang="en-US" altLang="en-US" sz="2800" u="sng" dirty="0">
                <a:latin typeface="Times New Roman" pitchFamily="18" charset="0"/>
                <a:cs typeface="Times New Roman" pitchFamily="18" charset="0"/>
              </a:rPr>
              <a:t>Deduction of Interest and Salary to Partners:</a:t>
            </a:r>
          </a:p>
          <a:p>
            <a:pPr lvl="0" algn="just"/>
            <a:r>
              <a:rPr lang="en-US" altLang="en-US" dirty="0">
                <a:solidFill>
                  <a:schemeClr val="tx1"/>
                </a:solidFill>
                <a:latin typeface="Times New Roman" pitchFamily="18" charset="0"/>
                <a:cs typeface="Times New Roman" pitchFamily="18" charset="0"/>
              </a:rPr>
              <a:t>Allowed subject to limits specified u/s 40b</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4193174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2"/>
          <p:cNvSpPr>
            <a:spLocks noGrp="1"/>
          </p:cNvSpPr>
          <p:nvPr>
            <p:ph type="title"/>
          </p:nvPr>
        </p:nvSpPr>
        <p:spPr>
          <a:xfrm>
            <a:off x="1981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r>
              <a:rPr lang="en-US" altLang="en-US" sz="4400" b="1" dirty="0">
                <a:latin typeface="Times New Roman" pitchFamily="18" charset="0"/>
                <a:cs typeface="Times New Roman" pitchFamily="18" charset="0"/>
              </a:rPr>
              <a:t>44AE - Analysis</a:t>
            </a:r>
          </a:p>
        </p:txBody>
      </p:sp>
      <p:sp>
        <p:nvSpPr>
          <p:cNvPr id="52227" name="Content Placeholder 13"/>
          <p:cNvSpPr>
            <a:spLocks noGrp="1"/>
          </p:cNvSpPr>
          <p:nvPr>
            <p:ph idx="1"/>
          </p:nvPr>
        </p:nvSpPr>
        <p:spPr>
          <a:prstGeom prst="rect">
            <a:avLst/>
          </a:prstGeom>
          <a:noFill/>
          <a:ln>
            <a:miter lim="800000"/>
          </a:ln>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buNone/>
            </a:pPr>
            <a:r>
              <a:rPr lang="en-US" altLang="en-US" sz="3200" u="sng" dirty="0">
                <a:latin typeface="Times New Roman" pitchFamily="18" charset="0"/>
                <a:cs typeface="Times New Roman" pitchFamily="18" charset="0"/>
              </a:rPr>
              <a:t>Deduction under Chapter VI A allowable:</a:t>
            </a:r>
          </a:p>
          <a:p>
            <a:pPr lvl="0" algn="just">
              <a:buNone/>
            </a:pPr>
            <a:r>
              <a:rPr lang="en-US" altLang="en-US" sz="2800" dirty="0">
                <a:latin typeface="Times New Roman" pitchFamily="18" charset="0"/>
                <a:cs typeface="Times New Roman" pitchFamily="18" charset="0"/>
              </a:rPr>
              <a:t>Deductions </a:t>
            </a:r>
            <a:r>
              <a:rPr lang="en-US" altLang="en-US" sz="2800" dirty="0" err="1">
                <a:latin typeface="Times New Roman" pitchFamily="18" charset="0"/>
                <a:cs typeface="Times New Roman" pitchFamily="18" charset="0"/>
              </a:rPr>
              <a:t>u.s</a:t>
            </a:r>
            <a:r>
              <a:rPr lang="en-US" altLang="en-US" sz="2800" dirty="0">
                <a:latin typeface="Times New Roman" pitchFamily="18" charset="0"/>
                <a:cs typeface="Times New Roman" pitchFamily="18" charset="0"/>
              </a:rPr>
              <a:t> 80C to 80U are allowed</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4206522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2"/>
          <p:cNvSpPr>
            <a:spLocks noGrp="1"/>
          </p:cNvSpPr>
          <p:nvPr>
            <p:ph type="title"/>
          </p:nvPr>
        </p:nvSpPr>
        <p:spPr>
          <a:xfrm>
            <a:off x="1981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r>
              <a:rPr lang="en-US" altLang="en-US" sz="4400" b="1" dirty="0">
                <a:latin typeface="Times New Roman" pitchFamily="18" charset="0"/>
                <a:cs typeface="Times New Roman" pitchFamily="18" charset="0"/>
              </a:rPr>
              <a:t>44AE - Analysis</a:t>
            </a:r>
          </a:p>
        </p:txBody>
      </p:sp>
      <p:sp>
        <p:nvSpPr>
          <p:cNvPr id="54275" name="Content Placeholder 13"/>
          <p:cNvSpPr>
            <a:spLocks noGrp="1"/>
          </p:cNvSpPr>
          <p:nvPr>
            <p:ph idx="1"/>
          </p:nvPr>
        </p:nvSpPr>
        <p:spPr>
          <a:prstGeom prst="rect">
            <a:avLst/>
          </a:prstGeom>
          <a:noFill/>
          <a:ln>
            <a:miter lim="800000"/>
          </a:ln>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buNone/>
            </a:pPr>
            <a:r>
              <a:rPr lang="en-US" altLang="en-US" sz="2800" u="sng" dirty="0">
                <a:latin typeface="Times New Roman" pitchFamily="18" charset="0"/>
                <a:cs typeface="Times New Roman" pitchFamily="18" charset="0"/>
              </a:rPr>
              <a:t>Lower Income may be declared in subsequent year – no restrictions.</a:t>
            </a:r>
          </a:p>
          <a:p>
            <a:pPr lvl="0" algn="just">
              <a:buNone/>
            </a:pPr>
            <a:r>
              <a:rPr lang="en-US" altLang="en-US" dirty="0">
                <a:solidFill>
                  <a:schemeClr val="tx1"/>
                </a:solidFill>
                <a:latin typeface="Times New Roman" pitchFamily="18" charset="0"/>
                <a:cs typeface="Times New Roman" pitchFamily="18" charset="0"/>
              </a:rPr>
              <a:t>No Books – No Audit</a:t>
            </a:r>
          </a:p>
          <a:p>
            <a:pPr lvl="0" algn="just">
              <a:buNone/>
            </a:pPr>
            <a:r>
              <a:rPr lang="en-US" altLang="en-US" dirty="0">
                <a:solidFill>
                  <a:schemeClr val="tx1"/>
                </a:solidFill>
                <a:latin typeface="Times New Roman" pitchFamily="18" charset="0"/>
                <a:cs typeface="Times New Roman" pitchFamily="18" charset="0"/>
              </a:rPr>
              <a:t>Basic Records to be maintained – Turnover –WDV. </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300576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2"/>
          <p:cNvSpPr>
            <a:spLocks noGrp="1"/>
          </p:cNvSpPr>
          <p:nvPr>
            <p:ph type="title"/>
          </p:nvPr>
        </p:nvSpPr>
        <p:spPr>
          <a:xfrm>
            <a:off x="1981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r>
              <a:rPr lang="en-US" altLang="en-US" sz="4400" b="1" dirty="0">
                <a:latin typeface="Times New Roman" pitchFamily="18" charset="0"/>
                <a:cs typeface="Times New Roman" pitchFamily="18" charset="0"/>
              </a:rPr>
              <a:t>44AE - Analysis</a:t>
            </a:r>
          </a:p>
        </p:txBody>
      </p:sp>
      <p:sp>
        <p:nvSpPr>
          <p:cNvPr id="56323" name="Content Placeholder 13"/>
          <p:cNvSpPr>
            <a:spLocks noGrp="1"/>
          </p:cNvSpPr>
          <p:nvPr>
            <p:ph idx="1"/>
          </p:nvPr>
        </p:nvSpPr>
        <p:spPr>
          <a:prstGeom prst="rect">
            <a:avLst/>
          </a:prstGeom>
          <a:noFill/>
          <a:ln>
            <a:miter lim="800000"/>
          </a:ln>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buNone/>
            </a:pPr>
            <a:r>
              <a:rPr lang="en-US" altLang="en-US" u="sng" dirty="0">
                <a:solidFill>
                  <a:schemeClr val="tx1"/>
                </a:solidFill>
                <a:latin typeface="Times New Roman" pitchFamily="18" charset="0"/>
                <a:cs typeface="Times New Roman" pitchFamily="18" charset="0"/>
              </a:rPr>
              <a:t>Tax Liability and Advance Tax</a:t>
            </a:r>
          </a:p>
          <a:p>
            <a:pPr lvl="0" algn="just">
              <a:buNone/>
            </a:pPr>
            <a:r>
              <a:rPr lang="en-US" altLang="en-US" dirty="0">
                <a:solidFill>
                  <a:schemeClr val="tx1"/>
                </a:solidFill>
                <a:latin typeface="Times New Roman" pitchFamily="18" charset="0"/>
                <a:cs typeface="Times New Roman" pitchFamily="18" charset="0"/>
              </a:rPr>
              <a:t>To be paid at applicable rates as per normal provisions.- No concession as in other two schemes. </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2240967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10410" y="712071"/>
            <a:ext cx="9829799" cy="461665"/>
          </a:xfrm>
          <a:prstGeom prst="rect">
            <a:avLst/>
          </a:prstGeom>
          <a:noFill/>
        </p:spPr>
        <p:txBody>
          <a:bodyPr wrap="square" rtlCol="0">
            <a:spAutoFit/>
          </a:bodyPr>
          <a:lstStyle/>
          <a:p>
            <a:pPr algn="ctr"/>
            <a:r>
              <a:rPr lang="en-US" sz="2400" b="1" dirty="0">
                <a:latin typeface="Bookman Old Style" pitchFamily="18" charset="0"/>
              </a:rPr>
              <a:t>APPLICABILITY OF SECTION 44AD(44ADA)/44AB</a:t>
            </a:r>
          </a:p>
        </p:txBody>
      </p:sp>
      <p:sp>
        <p:nvSpPr>
          <p:cNvPr id="3" name="TextBox 2"/>
          <p:cNvSpPr txBox="1"/>
          <p:nvPr/>
        </p:nvSpPr>
        <p:spPr>
          <a:xfrm>
            <a:off x="1349999" y="203438"/>
            <a:ext cx="2326367" cy="369332"/>
          </a:xfrm>
          <a:prstGeom prst="rect">
            <a:avLst/>
          </a:prstGeom>
          <a:noFill/>
        </p:spPr>
        <p:txBody>
          <a:bodyPr wrap="square" rtlCol="0">
            <a:spAutoFit/>
          </a:bodyPr>
          <a:lstStyle/>
          <a:p>
            <a:pPr algn="ctr"/>
            <a:r>
              <a:rPr lang="en-US" b="1" dirty="0">
                <a:solidFill>
                  <a:srgbClr val="FF0000"/>
                </a:solidFill>
                <a:latin typeface="Bookman Old Style" pitchFamily="18" charset="0"/>
              </a:rPr>
              <a:t>ILLUSTRATIONS</a:t>
            </a:r>
          </a:p>
        </p:txBody>
      </p:sp>
      <p:sp>
        <p:nvSpPr>
          <p:cNvPr id="5" name="Rectangle 4"/>
          <p:cNvSpPr/>
          <p:nvPr/>
        </p:nvSpPr>
        <p:spPr>
          <a:xfrm>
            <a:off x="1350079" y="1600216"/>
            <a:ext cx="6270171" cy="707886"/>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a:spAutoFit/>
          </a:bodyPr>
          <a:lstStyle/>
          <a:p>
            <a:r>
              <a:rPr lang="en-US" sz="2000" dirty="0">
                <a:latin typeface="Bookman Old Style" pitchFamily="18" charset="0"/>
              </a:rPr>
              <a:t>Mr. A started </a:t>
            </a:r>
            <a:r>
              <a:rPr lang="en-US" sz="2000" dirty="0" err="1">
                <a:latin typeface="Bookman Old Style" pitchFamily="18" charset="0"/>
              </a:rPr>
              <a:t>Mfg</a:t>
            </a:r>
            <a:r>
              <a:rPr lang="en-US" sz="2000" dirty="0">
                <a:latin typeface="Bookman Old Style" pitchFamily="18" charset="0"/>
              </a:rPr>
              <a:t> – 1st Year- Turnover (all cash)</a:t>
            </a:r>
          </a:p>
          <a:p>
            <a:r>
              <a:rPr lang="en-US" sz="2000" dirty="0">
                <a:latin typeface="Bookman Old Style" pitchFamily="18" charset="0"/>
              </a:rPr>
              <a:t>– 150Lacs ; NP – 8 </a:t>
            </a:r>
            <a:r>
              <a:rPr lang="en-US" sz="2000" dirty="0" err="1">
                <a:latin typeface="Bookman Old Style" pitchFamily="18" charset="0"/>
              </a:rPr>
              <a:t>Lacs</a:t>
            </a:r>
            <a:r>
              <a:rPr lang="en-US" sz="2000" dirty="0">
                <a:latin typeface="Bookman Old Style" pitchFamily="18" charset="0"/>
              </a:rPr>
              <a:t>; TI - 8.50 </a:t>
            </a:r>
            <a:r>
              <a:rPr lang="en-US" sz="2000" dirty="0" err="1">
                <a:latin typeface="Bookman Old Style" pitchFamily="18" charset="0"/>
              </a:rPr>
              <a:t>Lacs</a:t>
            </a:r>
            <a:endParaRPr lang="en-US" sz="2000" dirty="0">
              <a:latin typeface="Bookman Old Style" pitchFamily="18" charset="0"/>
            </a:endParaRPr>
          </a:p>
        </p:txBody>
      </p:sp>
      <p:sp>
        <p:nvSpPr>
          <p:cNvPr id="6" name="TextBox 5"/>
          <p:cNvSpPr txBox="1"/>
          <p:nvPr/>
        </p:nvSpPr>
        <p:spPr>
          <a:xfrm>
            <a:off x="10013333" y="1600233"/>
            <a:ext cx="1676401"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44AB-YES</a:t>
            </a:r>
          </a:p>
        </p:txBody>
      </p:sp>
      <p:sp>
        <p:nvSpPr>
          <p:cNvPr id="7" name="Right Arrow 6"/>
          <p:cNvSpPr/>
          <p:nvPr/>
        </p:nvSpPr>
        <p:spPr>
          <a:xfrm>
            <a:off x="7792583" y="1828650"/>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350079" y="2914440"/>
            <a:ext cx="6270171" cy="646331"/>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lIns="91440" tIns="45720" rIns="91440" bIns="45720" anchor="t">
            <a:spAutoFit/>
          </a:bodyPr>
          <a:lstStyle/>
          <a:p>
            <a:pPr algn="just"/>
            <a:r>
              <a:rPr lang="en-US" dirty="0">
                <a:latin typeface="Bookman Old Style"/>
              </a:rPr>
              <a:t>Ms. B – Trading - Turnover (all cash) – 90L; NP -  10L; Doctor– Fee – 45 L; NP- 25 L; TI -32L</a:t>
            </a:r>
          </a:p>
        </p:txBody>
      </p:sp>
      <p:sp>
        <p:nvSpPr>
          <p:cNvPr id="10" name="Right Arrow 9"/>
          <p:cNvSpPr/>
          <p:nvPr/>
        </p:nvSpPr>
        <p:spPr>
          <a:xfrm>
            <a:off x="7792583" y="3088154"/>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0013333" y="2839476"/>
            <a:ext cx="1676401" cy="92333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44ADA-YES</a:t>
            </a:r>
          </a:p>
          <a:p>
            <a:pPr algn="ctr"/>
            <a:r>
              <a:rPr lang="en-US" b="1" dirty="0">
                <a:solidFill>
                  <a:srgbClr val="FF0000"/>
                </a:solidFill>
                <a:latin typeface="Bookman Old Style" pitchFamily="18" charset="0"/>
              </a:rPr>
              <a:t>44AB-NO</a:t>
            </a:r>
          </a:p>
        </p:txBody>
      </p:sp>
      <p:sp>
        <p:nvSpPr>
          <p:cNvPr id="13" name="Rectangle 12"/>
          <p:cNvSpPr/>
          <p:nvPr/>
        </p:nvSpPr>
        <p:spPr>
          <a:xfrm>
            <a:off x="1379311" y="4191491"/>
            <a:ext cx="6240690" cy="646331"/>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lIns="91440" tIns="45720" rIns="91440" bIns="45720" anchor="t">
            <a:spAutoFit/>
          </a:bodyPr>
          <a:lstStyle/>
          <a:p>
            <a:pPr algn="just"/>
            <a:r>
              <a:rPr lang="en-US" dirty="0">
                <a:latin typeface="Bookman Old Style"/>
              </a:rPr>
              <a:t>Ms. C	– First Year - Trading Turnover (all cash)– 80L  NP – 4 L; TI- 3 L</a:t>
            </a:r>
          </a:p>
        </p:txBody>
      </p:sp>
      <p:sp>
        <p:nvSpPr>
          <p:cNvPr id="14" name="Right Arrow 13"/>
          <p:cNvSpPr/>
          <p:nvPr/>
        </p:nvSpPr>
        <p:spPr>
          <a:xfrm>
            <a:off x="7812765" y="4439677"/>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0033514" y="4052975"/>
            <a:ext cx="1676401"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44AB-NO</a:t>
            </a:r>
          </a:p>
        </p:txBody>
      </p:sp>
      <p:sp>
        <p:nvSpPr>
          <p:cNvPr id="18" name="Rectangle 17"/>
          <p:cNvSpPr/>
          <p:nvPr/>
        </p:nvSpPr>
        <p:spPr>
          <a:xfrm>
            <a:off x="1349831" y="5410675"/>
            <a:ext cx="6240690" cy="646331"/>
          </a:xfrm>
          <a:prstGeom prst="rect">
            <a:avLst/>
          </a:prstGeom>
          <a:solidFill>
            <a:schemeClr val="tx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n-US" dirty="0">
                <a:latin typeface="Bookman Old Style" pitchFamily="18" charset="0"/>
              </a:rPr>
              <a:t>Mr. D - Trading; Turnover (all cash) - 95L;  Commission – 6 L; NP- 15L; TI	- 14L</a:t>
            </a:r>
          </a:p>
        </p:txBody>
      </p:sp>
      <p:sp>
        <p:nvSpPr>
          <p:cNvPr id="19" name="Right Arrow 18"/>
          <p:cNvSpPr/>
          <p:nvPr/>
        </p:nvSpPr>
        <p:spPr>
          <a:xfrm>
            <a:off x="7792583" y="5644977"/>
            <a:ext cx="2057400" cy="148976"/>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033514" y="5387616"/>
            <a:ext cx="1676401" cy="64633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b="1" dirty="0">
                <a:solidFill>
                  <a:srgbClr val="FF0000"/>
                </a:solidFill>
                <a:latin typeface="Bookman Old Style" pitchFamily="18" charset="0"/>
              </a:rPr>
              <a:t>44AD-NO</a:t>
            </a:r>
          </a:p>
          <a:p>
            <a:pPr algn="ctr"/>
            <a:r>
              <a:rPr lang="en-US" b="1" dirty="0">
                <a:solidFill>
                  <a:srgbClr val="FF0000"/>
                </a:solidFill>
                <a:latin typeface="Bookman Old Style" pitchFamily="18" charset="0"/>
              </a:rPr>
              <a:t>44AB-YES</a:t>
            </a:r>
          </a:p>
        </p:txBody>
      </p:sp>
    </p:spTree>
    <p:extLst>
      <p:ext uri="{BB962C8B-B14F-4D97-AF65-F5344CB8AC3E}">
        <p14:creationId xmlns:p14="http://schemas.microsoft.com/office/powerpoint/2010/main" val="1736976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circle(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1000"/>
                                        <p:tgtEl>
                                          <p:spTgt spid="13"/>
                                        </p:tgtEl>
                                      </p:cBhvr>
                                    </p:animEffect>
                                    <p:anim calcmode="lin" valueType="num">
                                      <p:cBhvr>
                                        <p:cTn id="39" dur="1000" fill="hold"/>
                                        <p:tgtEl>
                                          <p:spTgt spid="13"/>
                                        </p:tgtEl>
                                        <p:attrNameLst>
                                          <p:attrName>ppt_x</p:attrName>
                                        </p:attrNameLst>
                                      </p:cBhvr>
                                      <p:tavLst>
                                        <p:tav tm="0">
                                          <p:val>
                                            <p:strVal val="#ppt_x"/>
                                          </p:val>
                                        </p:tav>
                                        <p:tav tm="100000">
                                          <p:val>
                                            <p:strVal val="#ppt_x"/>
                                          </p:val>
                                        </p:tav>
                                      </p:tavLst>
                                    </p:anim>
                                    <p:anim calcmode="lin" valueType="num">
                                      <p:cBhvr>
                                        <p:cTn id="4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wipe(down)">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wipe(down)">
                                      <p:cBhvr>
                                        <p:cTn id="50" dur="5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additive="base">
                                        <p:cTn id="55" dur="500" fill="hold"/>
                                        <p:tgtEl>
                                          <p:spTgt spid="18"/>
                                        </p:tgtEl>
                                        <p:attrNameLst>
                                          <p:attrName>ppt_x</p:attrName>
                                        </p:attrNameLst>
                                      </p:cBhvr>
                                      <p:tavLst>
                                        <p:tav tm="0">
                                          <p:val>
                                            <p:strVal val="#ppt_x"/>
                                          </p:val>
                                        </p:tav>
                                        <p:tav tm="100000">
                                          <p:val>
                                            <p:strVal val="#ppt_x"/>
                                          </p:val>
                                        </p:tav>
                                      </p:tavLst>
                                    </p:anim>
                                    <p:anim calcmode="lin" valueType="num">
                                      <p:cBhvr additive="base">
                                        <p:cTn id="5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anim calcmode="lin" valueType="num">
                                      <p:cBhvr additive="base">
                                        <p:cTn id="61" dur="500" fill="hold"/>
                                        <p:tgtEl>
                                          <p:spTgt spid="19"/>
                                        </p:tgtEl>
                                        <p:attrNameLst>
                                          <p:attrName>ppt_x</p:attrName>
                                        </p:attrNameLst>
                                      </p:cBhvr>
                                      <p:tavLst>
                                        <p:tav tm="0">
                                          <p:val>
                                            <p:strVal val="#ppt_x"/>
                                          </p:val>
                                        </p:tav>
                                        <p:tav tm="100000">
                                          <p:val>
                                            <p:strVal val="#ppt_x"/>
                                          </p:val>
                                        </p:tav>
                                      </p:tavLst>
                                    </p:anim>
                                    <p:anim calcmode="lin" valueType="num">
                                      <p:cBhvr additive="base">
                                        <p:cTn id="6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wipe(down)">
                                      <p:cBhvr>
                                        <p:cTn id="6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0" grpId="0" animBg="1"/>
      <p:bldP spid="11" grpId="0" animBg="1"/>
      <p:bldP spid="13" grpId="0" animBg="1"/>
      <p:bldP spid="14" grpId="0" animBg="1"/>
      <p:bldP spid="15" grpId="0" animBg="1"/>
      <p:bldP spid="18" grpId="0" animBg="1"/>
      <p:bldP spid="19"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1676400" y="76200"/>
            <a:ext cx="8763000" cy="6038850"/>
          </a:xfrm>
        </p:spPr>
        <p:txBody>
          <a:bodyPr>
            <a:normAutofit/>
          </a:bodyPr>
          <a:lstStyle/>
          <a:p>
            <a:pPr algn="just">
              <a:buNone/>
              <a:defRPr/>
            </a:pPr>
            <a:r>
              <a:rPr lang="en-IN" b="1" dirty="0">
                <a:latin typeface="Times New Roman" pitchFamily="18" charset="0"/>
                <a:cs typeface="Times New Roman" pitchFamily="18" charset="0"/>
              </a:rPr>
              <a:t>44AD (2)</a:t>
            </a:r>
          </a:p>
          <a:p>
            <a:pPr algn="just">
              <a:buFont typeface="Wingdings 3" pitchFamily="18" charset="2"/>
              <a:buNone/>
              <a:defRPr/>
            </a:pPr>
            <a:r>
              <a:rPr lang="en-IN" dirty="0">
                <a:latin typeface="Times New Roman" pitchFamily="18" charset="0"/>
                <a:cs typeface="Times New Roman" pitchFamily="18" charset="0"/>
              </a:rPr>
              <a:t>Any deduction allowable </a:t>
            </a:r>
          </a:p>
          <a:p>
            <a:pPr algn="just">
              <a:buFont typeface="Wingdings" pitchFamily="2" charset="2"/>
              <a:buChar char="Ø"/>
              <a:defRPr/>
            </a:pPr>
            <a:r>
              <a:rPr lang="en-IN" dirty="0">
                <a:latin typeface="Times New Roman" pitchFamily="18" charset="0"/>
                <a:cs typeface="Times New Roman" pitchFamily="18" charset="0"/>
              </a:rPr>
              <a:t>under the provisions of sections 30 to 38 shall, </a:t>
            </a:r>
          </a:p>
          <a:p>
            <a:pPr algn="just">
              <a:buFont typeface="Wingdings" pitchFamily="2" charset="2"/>
              <a:buChar char="Ø"/>
              <a:defRPr/>
            </a:pPr>
            <a:r>
              <a:rPr lang="en-IN" dirty="0">
                <a:latin typeface="Times New Roman" pitchFamily="18" charset="0"/>
                <a:cs typeface="Times New Roman" pitchFamily="18" charset="0"/>
              </a:rPr>
              <a:t>for the purposes of sub-section (1),</a:t>
            </a:r>
          </a:p>
          <a:p>
            <a:pPr algn="just">
              <a:buFont typeface="Wingdings" pitchFamily="2" charset="2"/>
              <a:buChar char="Ø"/>
              <a:defRPr/>
            </a:pPr>
            <a:r>
              <a:rPr lang="en-IN" dirty="0">
                <a:latin typeface="Times New Roman" pitchFamily="18" charset="0"/>
                <a:cs typeface="Times New Roman" pitchFamily="18" charset="0"/>
              </a:rPr>
              <a:t> be deemed to have been already given full effect to and </a:t>
            </a:r>
          </a:p>
          <a:p>
            <a:pPr algn="just">
              <a:buFont typeface="Wingdings 3" pitchFamily="18" charset="2"/>
              <a:buNone/>
              <a:defRPr/>
            </a:pPr>
            <a:r>
              <a:rPr lang="en-IN" dirty="0">
                <a:latin typeface="Times New Roman" pitchFamily="18" charset="0"/>
                <a:cs typeface="Times New Roman" pitchFamily="18" charset="0"/>
              </a:rPr>
              <a:t>	no further deduction under those sections shall be allowed :</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143091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1828800" y="285750"/>
            <a:ext cx="8534400" cy="6038850"/>
          </a:xfrm>
        </p:spPr>
        <p:txBody>
          <a:bodyPr/>
          <a:lstStyle/>
          <a:p>
            <a:pPr algn="just">
              <a:buNone/>
            </a:pPr>
            <a:r>
              <a:rPr lang="en-IN" b="1" dirty="0">
                <a:latin typeface="Times New Roman" pitchFamily="18" charset="0"/>
                <a:cs typeface="Times New Roman" pitchFamily="18" charset="0"/>
              </a:rPr>
              <a:t>44AD (3)</a:t>
            </a:r>
          </a:p>
          <a:p>
            <a:pPr algn="just">
              <a:buFont typeface="Wingdings 3" pitchFamily="18" charset="2"/>
              <a:buNone/>
            </a:pPr>
            <a:r>
              <a:rPr lang="en-IN" dirty="0">
                <a:latin typeface="Times New Roman" pitchFamily="18" charset="0"/>
                <a:cs typeface="Times New Roman" pitchFamily="18" charset="0"/>
              </a:rPr>
              <a:t>The written down value </a:t>
            </a:r>
          </a:p>
          <a:p>
            <a:pPr algn="just">
              <a:buFont typeface="Wingdings" pitchFamily="2" charset="2"/>
              <a:buChar char="Ø"/>
            </a:pPr>
            <a:r>
              <a:rPr lang="en-IN" dirty="0">
                <a:latin typeface="Times New Roman" pitchFamily="18" charset="0"/>
                <a:cs typeface="Times New Roman" pitchFamily="18" charset="0"/>
              </a:rPr>
              <a:t>of any asset of an eligible business </a:t>
            </a:r>
          </a:p>
          <a:p>
            <a:pPr algn="just">
              <a:buFont typeface="Wingdings" pitchFamily="2" charset="2"/>
              <a:buChar char="Ø"/>
            </a:pPr>
            <a:r>
              <a:rPr lang="en-IN" dirty="0">
                <a:latin typeface="Times New Roman" pitchFamily="18" charset="0"/>
                <a:cs typeface="Times New Roman" pitchFamily="18" charset="0"/>
              </a:rPr>
              <a:t>shall be deemed to have been calculated </a:t>
            </a:r>
          </a:p>
          <a:p>
            <a:pPr algn="just">
              <a:buFont typeface="Wingdings" pitchFamily="2" charset="2"/>
              <a:buChar char="Ø"/>
            </a:pPr>
            <a:r>
              <a:rPr lang="en-IN" dirty="0">
                <a:latin typeface="Times New Roman" pitchFamily="18" charset="0"/>
                <a:cs typeface="Times New Roman" pitchFamily="18" charset="0"/>
              </a:rPr>
              <a:t>as if the eligible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had claimed and </a:t>
            </a:r>
          </a:p>
          <a:p>
            <a:pPr algn="just">
              <a:buFont typeface="Wingdings" pitchFamily="2" charset="2"/>
              <a:buChar char="Ø"/>
            </a:pPr>
            <a:r>
              <a:rPr lang="en-IN" dirty="0">
                <a:latin typeface="Times New Roman" pitchFamily="18" charset="0"/>
                <a:cs typeface="Times New Roman" pitchFamily="18" charset="0"/>
              </a:rPr>
              <a:t>had been actually allowed the deduction </a:t>
            </a:r>
          </a:p>
          <a:p>
            <a:pPr algn="just">
              <a:buFont typeface="Wingdings" pitchFamily="2" charset="2"/>
              <a:buChar char="Ø"/>
            </a:pPr>
            <a:r>
              <a:rPr lang="en-IN" dirty="0">
                <a:latin typeface="Times New Roman" pitchFamily="18" charset="0"/>
                <a:cs typeface="Times New Roman" pitchFamily="18" charset="0"/>
              </a:rPr>
              <a:t>in respect of the depreciation </a:t>
            </a:r>
          </a:p>
          <a:p>
            <a:pPr algn="just">
              <a:buFont typeface="Wingdings" pitchFamily="2" charset="2"/>
              <a:buChar char="Ø"/>
            </a:pPr>
            <a:r>
              <a:rPr lang="en-IN" dirty="0">
                <a:latin typeface="Times New Roman" pitchFamily="18" charset="0"/>
                <a:cs typeface="Times New Roman" pitchFamily="18" charset="0"/>
              </a:rPr>
              <a:t>for each of the relevant assessment years.</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1604810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1828800" y="285750"/>
            <a:ext cx="8534400" cy="5429250"/>
          </a:xfrm>
        </p:spPr>
        <p:txBody>
          <a:bodyPr>
            <a:normAutofit lnSpcReduction="10000"/>
          </a:bodyPr>
          <a:lstStyle/>
          <a:p>
            <a:pPr algn="just">
              <a:buFont typeface="Wingdings 3" pitchFamily="18" charset="2"/>
              <a:buNone/>
            </a:pPr>
            <a:r>
              <a:rPr lang="en-IN" b="1" dirty="0">
                <a:latin typeface="Times New Roman" pitchFamily="18" charset="0"/>
                <a:cs typeface="Times New Roman" pitchFamily="18" charset="0"/>
              </a:rPr>
              <a:t>44AD (4) </a:t>
            </a:r>
          </a:p>
          <a:p>
            <a:pPr algn="just">
              <a:buFont typeface="Wingdings" pitchFamily="2" charset="2"/>
              <a:buChar char="Ø"/>
            </a:pPr>
            <a:r>
              <a:rPr lang="en-IN" dirty="0">
                <a:latin typeface="Times New Roman" pitchFamily="18" charset="0"/>
                <a:cs typeface="Times New Roman" pitchFamily="18" charset="0"/>
              </a:rPr>
              <a:t>Where an eligible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declares profit for any previous year in accordance with the provisions of this section and </a:t>
            </a:r>
          </a:p>
          <a:p>
            <a:pPr algn="just">
              <a:buFont typeface="Wingdings" pitchFamily="2" charset="2"/>
              <a:buChar char="Ø"/>
            </a:pPr>
            <a:r>
              <a:rPr lang="en-IN" dirty="0">
                <a:latin typeface="Times New Roman" pitchFamily="18" charset="0"/>
                <a:cs typeface="Times New Roman" pitchFamily="18" charset="0"/>
              </a:rPr>
              <a:t>he declares profit for any of the five assessment years relevant to the previous year succeeding such previous year not in accordance with the provisions of sub-section (1), </a:t>
            </a:r>
          </a:p>
          <a:p>
            <a:pPr algn="just">
              <a:buFont typeface="Wingdings" pitchFamily="2" charset="2"/>
              <a:buChar char="Ø"/>
            </a:pPr>
            <a:r>
              <a:rPr lang="en-IN" dirty="0">
                <a:latin typeface="Times New Roman" pitchFamily="18" charset="0"/>
                <a:cs typeface="Times New Roman" pitchFamily="18" charset="0"/>
              </a:rPr>
              <a:t>he shall not be eligible to claim the benefit of the provisions of this section for five assessment years subsequent to the assessment year relevant to the previous year </a:t>
            </a:r>
          </a:p>
          <a:p>
            <a:pPr algn="just">
              <a:buFont typeface="Wingdings" pitchFamily="2" charset="2"/>
              <a:buChar char="Ø"/>
            </a:pPr>
            <a:r>
              <a:rPr lang="en-IN" dirty="0">
                <a:latin typeface="Times New Roman" pitchFamily="18" charset="0"/>
                <a:cs typeface="Times New Roman" pitchFamily="18" charset="0"/>
              </a:rPr>
              <a:t>in which the profit has not been declared in accordance with the provisions of sub-section (1).</a:t>
            </a:r>
          </a:p>
          <a:p>
            <a:pPr algn="just">
              <a:buFont typeface="Wingdings" pitchFamily="2" charset="2"/>
              <a:buChar char="Ø"/>
            </a:pPr>
            <a:endParaRPr lang="en-IN" dirty="0">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452888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2"/>
          <p:cNvSpPr>
            <a:spLocks noGrp="1"/>
          </p:cNvSpPr>
          <p:nvPr>
            <p:ph idx="1"/>
          </p:nvPr>
        </p:nvSpPr>
        <p:spPr>
          <a:xfrm>
            <a:off x="1828800" y="285750"/>
            <a:ext cx="8534400" cy="6038850"/>
          </a:xfrm>
        </p:spPr>
        <p:txBody>
          <a:bodyPr>
            <a:normAutofit/>
          </a:bodyPr>
          <a:lstStyle/>
          <a:p>
            <a:pPr algn="just">
              <a:buFont typeface="Wingdings 3" pitchFamily="18" charset="2"/>
              <a:buNone/>
            </a:pPr>
            <a:r>
              <a:rPr lang="en-IN" b="1" dirty="0">
                <a:latin typeface="Times New Roman" pitchFamily="18" charset="0"/>
                <a:cs typeface="Times New Roman" pitchFamily="18" charset="0"/>
              </a:rPr>
              <a:t>44AD (5)</a:t>
            </a:r>
          </a:p>
          <a:p>
            <a:pPr algn="just">
              <a:buFont typeface="Wingdings" pitchFamily="2" charset="2"/>
              <a:buChar char="Ø"/>
            </a:pPr>
            <a:r>
              <a:rPr lang="en-IN" dirty="0">
                <a:latin typeface="Times New Roman" pitchFamily="18" charset="0"/>
                <a:cs typeface="Times New Roman" pitchFamily="18" charset="0"/>
              </a:rPr>
              <a:t>Notwithstanding anything contained in the foregoing provisions of this section, </a:t>
            </a:r>
          </a:p>
          <a:p>
            <a:pPr algn="just">
              <a:buFont typeface="Wingdings" pitchFamily="2" charset="2"/>
              <a:buChar char="Ø"/>
            </a:pPr>
            <a:r>
              <a:rPr lang="en-IN" dirty="0">
                <a:latin typeface="Times New Roman" pitchFamily="18" charset="0"/>
                <a:cs typeface="Times New Roman" pitchFamily="18" charset="0"/>
              </a:rPr>
              <a:t>an eligible </a:t>
            </a:r>
            <a:r>
              <a:rPr lang="en-IN" dirty="0" err="1">
                <a:latin typeface="Times New Roman" pitchFamily="18" charset="0"/>
                <a:cs typeface="Times New Roman" pitchFamily="18" charset="0"/>
              </a:rPr>
              <a:t>assessee</a:t>
            </a:r>
            <a:r>
              <a:rPr lang="en-IN" dirty="0">
                <a:latin typeface="Times New Roman" pitchFamily="18" charset="0"/>
                <a:cs typeface="Times New Roman" pitchFamily="18" charset="0"/>
              </a:rPr>
              <a:t> to whom the provisions of sub-section (4) are applicable and </a:t>
            </a:r>
          </a:p>
          <a:p>
            <a:pPr algn="just">
              <a:buFont typeface="Wingdings" pitchFamily="2" charset="2"/>
              <a:buChar char="Ø"/>
            </a:pPr>
            <a:r>
              <a:rPr lang="en-IN" dirty="0">
                <a:latin typeface="Times New Roman" pitchFamily="18" charset="0"/>
                <a:cs typeface="Times New Roman" pitchFamily="18" charset="0"/>
              </a:rPr>
              <a:t>whose total income exceeds the maximum amount which is not chargeable to income-tax,</a:t>
            </a:r>
          </a:p>
          <a:p>
            <a:pPr algn="just">
              <a:buFont typeface="Wingdings" pitchFamily="2" charset="2"/>
              <a:buChar char="Ø"/>
            </a:pPr>
            <a:r>
              <a:rPr lang="en-IN" dirty="0">
                <a:latin typeface="Times New Roman" pitchFamily="18" charset="0"/>
                <a:cs typeface="Times New Roman" pitchFamily="18" charset="0"/>
              </a:rPr>
              <a:t>shall be required to keep and maintain such books of account and other documents as required under sub-section (2) of section 44AA and </a:t>
            </a:r>
          </a:p>
          <a:p>
            <a:pPr algn="just">
              <a:buFont typeface="Wingdings" pitchFamily="2" charset="2"/>
              <a:buChar char="Ø"/>
            </a:pPr>
            <a:r>
              <a:rPr lang="en-IN" dirty="0">
                <a:latin typeface="Times New Roman" pitchFamily="18" charset="0"/>
                <a:cs typeface="Times New Roman" pitchFamily="18" charset="0"/>
              </a:rPr>
              <a:t>get them audited and </a:t>
            </a:r>
          </a:p>
          <a:p>
            <a:pPr algn="just">
              <a:buFont typeface="Wingdings" pitchFamily="2" charset="2"/>
              <a:buChar char="Ø"/>
            </a:pPr>
            <a:r>
              <a:rPr lang="en-IN" dirty="0">
                <a:latin typeface="Times New Roman" pitchFamily="18" charset="0"/>
                <a:cs typeface="Times New Roman" pitchFamily="18" charset="0"/>
              </a:rPr>
              <a:t>furnish a report of such audit as required under section 44AB.</a:t>
            </a:r>
          </a:p>
        </p:txBody>
      </p:sp>
      <p:sp>
        <p:nvSpPr>
          <p:cNvPr id="2" name="Footer Placeholder 1"/>
          <p:cNvSpPr>
            <a:spLocks noGrp="1"/>
          </p:cNvSpPr>
          <p:nvPr>
            <p:ph type="ftr" sz="quarter" idx="11"/>
          </p:nvPr>
        </p:nvSpPr>
        <p:spPr/>
        <p:txBody>
          <a:bodyPr/>
          <a:lstStyle/>
          <a:p>
            <a:r>
              <a:rPr lang="en-IN" dirty="0"/>
              <a:t> </a:t>
            </a:r>
            <a:endParaRPr lang="en-US" dirty="0"/>
          </a:p>
        </p:txBody>
      </p:sp>
    </p:spTree>
    <p:extLst>
      <p:ext uri="{BB962C8B-B14F-4D97-AF65-F5344CB8AC3E}">
        <p14:creationId xmlns:p14="http://schemas.microsoft.com/office/powerpoint/2010/main" val="202030129"/>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Droplet</Template>
  <TotalTime>224</TotalTime>
  <Words>4907</Words>
  <Application>Microsoft Office PowerPoint</Application>
  <PresentationFormat>Widescreen</PresentationFormat>
  <Paragraphs>506</Paragraphs>
  <Slides>56</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56</vt:i4>
      </vt:variant>
    </vt:vector>
  </HeadingPairs>
  <TitlesOfParts>
    <vt:vector size="65" baseType="lpstr">
      <vt:lpstr>Arial</vt:lpstr>
      <vt:lpstr>Bookman Old Style</vt:lpstr>
      <vt:lpstr>Calibri</vt:lpstr>
      <vt:lpstr>Georgia</vt:lpstr>
      <vt:lpstr>Times New Roman</vt:lpstr>
      <vt:lpstr>Tw Cen MT</vt:lpstr>
      <vt:lpstr>Wingdings</vt:lpstr>
      <vt:lpstr>Wingdings 3</vt:lpstr>
      <vt:lpstr>Droplet</vt:lpstr>
      <vt:lpstr>ITR 4</vt:lpstr>
      <vt:lpstr>APPLICABILITY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Section 44AD - Analysis</vt:lpstr>
      <vt:lpstr>Section 44AD - Analysis</vt:lpstr>
      <vt:lpstr>Section 44AD - Analysis</vt:lpstr>
      <vt:lpstr>ISSUES IN 44AD</vt:lpstr>
      <vt:lpstr> ISSUE - 1</vt:lpstr>
      <vt:lpstr>ISSUE - 2</vt:lpstr>
      <vt:lpstr>ISSUE - 3 </vt:lpstr>
      <vt:lpstr>ISSUE - 4 </vt:lpstr>
      <vt:lpstr>ISSUE - 5 </vt:lpstr>
      <vt:lpstr>ISSUE - 6</vt:lpstr>
      <vt:lpstr>ISSUE- 7</vt:lpstr>
      <vt:lpstr>ISSUE-8</vt:lpstr>
      <vt:lpstr>ISSUE-9</vt:lpstr>
      <vt:lpstr>ISSUE-10</vt:lpstr>
      <vt:lpstr>ISSUE-11</vt:lpstr>
      <vt:lpstr>ISSUE-12</vt:lpstr>
      <vt:lpstr>ISSUE-13</vt:lpstr>
      <vt:lpstr>PowerPoint Presentation</vt:lpstr>
      <vt:lpstr>PowerPoint Presentation</vt:lpstr>
      <vt:lpstr>PowerPoint Presentation</vt:lpstr>
      <vt:lpstr>44ADA – Analysis</vt:lpstr>
      <vt:lpstr>44ADA – Analysis</vt:lpstr>
      <vt:lpstr>44ADA – Analysis</vt:lpstr>
      <vt:lpstr>44ADA – Analysis</vt:lpstr>
      <vt:lpstr>44ADA – Analysis</vt:lpstr>
      <vt:lpstr>Section 44ADA - Analysis</vt:lpstr>
      <vt:lpstr>Section 44ADA - Analysis</vt:lpstr>
      <vt:lpstr>Section 44ADA - Analysis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44AE - Analysis</vt:lpstr>
      <vt:lpstr>44AE - Analysis</vt:lpstr>
      <vt:lpstr>44AE - Analysis</vt:lpstr>
      <vt:lpstr>44AE - Analysis</vt:lpstr>
      <vt:lpstr>44AE - Analysis</vt:lpstr>
      <vt:lpstr>44AE - Analysis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919633533228</dc:creator>
  <cp:lastModifiedBy>919633533228</cp:lastModifiedBy>
  <cp:revision>2</cp:revision>
  <dcterms:created xsi:type="dcterms:W3CDTF">2023-11-21T16:30:27Z</dcterms:created>
  <dcterms:modified xsi:type="dcterms:W3CDTF">2024-09-15T05:47:50Z</dcterms:modified>
</cp:coreProperties>
</file>