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99" r:id="rId4"/>
    <p:sldId id="257" r:id="rId5"/>
    <p:sldId id="258" r:id="rId6"/>
    <p:sldId id="270" r:id="rId7"/>
    <p:sldId id="261" r:id="rId8"/>
    <p:sldId id="262" r:id="rId9"/>
    <p:sldId id="263" r:id="rId10"/>
    <p:sldId id="264" r:id="rId11"/>
    <p:sldId id="265" r:id="rId12"/>
    <p:sldId id="266" r:id="rId13"/>
    <p:sldId id="267" r:id="rId14"/>
    <p:sldId id="291" r:id="rId15"/>
    <p:sldId id="292" r:id="rId16"/>
    <p:sldId id="293" r:id="rId17"/>
    <p:sldId id="294" r:id="rId18"/>
    <p:sldId id="295" r:id="rId19"/>
    <p:sldId id="296" r:id="rId20"/>
    <p:sldId id="297" r:id="rId21"/>
    <p:sldId id="298" r:id="rId22"/>
    <p:sldId id="268" r:id="rId23"/>
    <p:sldId id="269" r:id="rId24"/>
    <p:sldId id="271" r:id="rId25"/>
    <p:sldId id="272" r:id="rId26"/>
    <p:sldId id="273" r:id="rId27"/>
    <p:sldId id="274" r:id="rId28"/>
    <p:sldId id="275" r:id="rId29"/>
    <p:sldId id="276" r:id="rId30"/>
    <p:sldId id="277" r:id="rId31"/>
    <p:sldId id="278" r:id="rId32"/>
    <p:sldId id="279" r:id="rId33"/>
    <p:sldId id="280" r:id="rId34"/>
    <p:sldId id="281"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539F56D-ABFF-469A-83F6-35922AFFFD80}">
          <p14:sldIdLst>
            <p14:sldId id="256"/>
            <p14:sldId id="299"/>
            <p14:sldId id="257"/>
            <p14:sldId id="258"/>
            <p14:sldId id="270"/>
            <p14:sldId id="261"/>
            <p14:sldId id="262"/>
            <p14:sldId id="263"/>
            <p14:sldId id="264"/>
            <p14:sldId id="265"/>
            <p14:sldId id="266"/>
            <p14:sldId id="267"/>
            <p14:sldId id="291"/>
            <p14:sldId id="292"/>
            <p14:sldId id="293"/>
            <p14:sldId id="294"/>
            <p14:sldId id="295"/>
            <p14:sldId id="296"/>
            <p14:sldId id="297"/>
            <p14:sldId id="298"/>
            <p14:sldId id="268"/>
            <p14:sldId id="269"/>
            <p14:sldId id="271"/>
          </p14:sldIdLst>
        </p14:section>
        <p14:section name="Untitled Section" id="{2078CA02-D6B7-4E99-878C-B7304F767F2C}">
          <p14:sldIdLst>
            <p14:sldId id="272"/>
            <p14:sldId id="273"/>
            <p14:sldId id="274"/>
            <p14:sldId id="275"/>
            <p14:sldId id="276"/>
            <p14:sldId id="277"/>
            <p14:sldId id="278"/>
            <p14:sldId id="279"/>
            <p14:sldId id="280"/>
            <p14:sldId id="281"/>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3" autoAdjust="0"/>
    <p:restoredTop sz="94624" autoAdjust="0"/>
  </p:normalViewPr>
  <p:slideViewPr>
    <p:cSldViewPr showGuides="1">
      <p:cViewPr varScale="1">
        <p:scale>
          <a:sx n="78" d="100"/>
          <a:sy n="78" d="100"/>
        </p:scale>
        <p:origin x="1594"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8" Type="http://schemas.openxmlformats.org/officeDocument/2006/relationships/tableStyles" Target="tableStyles.xml"/><Relationship Id="rId37" Type="http://schemas.openxmlformats.org/officeDocument/2006/relationships/viewProps" Target="viewProps.xml"/><Relationship Id="rId36" Type="http://schemas.openxmlformats.org/officeDocument/2006/relationships/presProps" Target="presProps.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E6883D00-9FF5-47B5-B5CC-A266C7CB321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D0300A-6081-4A24-AA7E-DD1D6EDE8C88}" type="slidenum">
              <a:rPr lang="en-US" smtClean="0"/>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E6883D00-9FF5-47B5-B5CC-A266C7CB321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D0300A-6081-4A24-AA7E-DD1D6EDE8C88}" type="slidenum">
              <a:rPr lang="en-US" smtClean="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E6883D00-9FF5-47B5-B5CC-A266C7CB321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D0300A-6081-4A24-AA7E-DD1D6EDE8C88}" type="slidenum">
              <a:rPr lang="en-US" smtClean="0"/>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E6883D00-9FF5-47B5-B5CC-A266C7CB321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D0300A-6081-4A24-AA7E-DD1D6EDE8C88}" type="slidenum">
              <a:rPr lang="en-US" smtClean="0"/>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E6883D00-9FF5-47B5-B5CC-A266C7CB321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D0300A-6081-4A24-AA7E-DD1D6EDE8C88}" type="slidenum">
              <a:rPr lang="en-US" smtClean="0"/>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E6883D00-9FF5-47B5-B5CC-A266C7CB3217}"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D0300A-6081-4A24-AA7E-DD1D6EDE8C88}" type="slidenum">
              <a:rPr lang="en-US" smtClean="0"/>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E6883D00-9FF5-47B5-B5CC-A266C7CB3217}" type="datetimeFigureOut">
              <a:rPr lang="en-US" smtClean="0"/>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2D0300A-6081-4A24-AA7E-DD1D6EDE8C88}" type="slidenum">
              <a:rPr lang="en-US" smtClean="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E6883D00-9FF5-47B5-B5CC-A266C7CB3217}" type="datetimeFigureOut">
              <a:rPr lang="en-US" smtClean="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2D0300A-6081-4A24-AA7E-DD1D6EDE8C88}" type="slidenum">
              <a:rPr lang="en-US" smtClean="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883D00-9FF5-47B5-B5CC-A266C7CB3217}" type="datetimeFigureOut">
              <a:rPr lang="en-US" smtClean="0"/>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2D0300A-6081-4A24-AA7E-DD1D6EDE8C88}" type="slidenum">
              <a:rPr lang="en-US" smtClean="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E6883D00-9FF5-47B5-B5CC-A266C7CB3217}"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D0300A-6081-4A24-AA7E-DD1D6EDE8C88}" type="slidenum">
              <a:rPr lang="en-US" smtClean="0"/>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E6883D00-9FF5-47B5-B5CC-A266C7CB3217}"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D0300A-6081-4A24-AA7E-DD1D6EDE8C88}" type="slidenum">
              <a:rPr lang="en-US" smtClean="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883D00-9FF5-47B5-B5CC-A266C7CB3217}" type="datetimeFigureOut">
              <a:rPr lang="en-US" smtClean="0"/>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D0300A-6081-4A24-AA7E-DD1D6EDE8C88}" type="slidenum">
              <a:rPr lang="en-US" smtClean="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0800000" flipV="1">
            <a:off x="533400" y="1066800"/>
            <a:ext cx="7696200" cy="2438400"/>
          </a:xfrm>
        </p:spPr>
        <p:txBody>
          <a:bodyPr>
            <a:normAutofit/>
          </a:bodyPr>
          <a:lstStyle/>
          <a:p>
            <a:br>
              <a:rPr lang="en-US" sz="36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br>
            <a:endParaRPr lang="en-US" sz="3600" b="1" dirty="0">
              <a:solidFill>
                <a:srgbClr val="FF0000"/>
              </a:solidFill>
            </a:endParaRPr>
          </a:p>
        </p:txBody>
      </p:sp>
      <p:sp>
        <p:nvSpPr>
          <p:cNvPr id="3" name="Subtitle 2"/>
          <p:cNvSpPr>
            <a:spLocks noGrp="1"/>
          </p:cNvSpPr>
          <p:nvPr>
            <p:ph type="subTitle" idx="1"/>
          </p:nvPr>
        </p:nvSpPr>
        <p:spPr>
          <a:xfrm>
            <a:off x="914400" y="2841486"/>
            <a:ext cx="7239000" cy="3406914"/>
          </a:xfrm>
        </p:spPr>
        <p:txBody>
          <a:bodyPr/>
          <a:lstStyle/>
          <a:p>
            <a:endParaRPr lang="en-US" sz="3600" b="1" dirty="0">
              <a:solidFill>
                <a:srgbClr val="FF0000"/>
              </a:solidFill>
            </a:endParaRPr>
          </a:p>
          <a:p>
            <a:r>
              <a:rPr lang="en-US" sz="3600" b="1" dirty="0">
                <a:solidFill>
                  <a:srgbClr val="FF0000"/>
                </a:solidFill>
              </a:rPr>
              <a:t>ASSESSMENT YEAR 2024-25 RELEVANT TO THE FINANCIAL YEAR ENDED 31</a:t>
            </a:r>
            <a:r>
              <a:rPr lang="en-US" sz="3600" b="1" baseline="30000" dirty="0">
                <a:solidFill>
                  <a:srgbClr val="FF0000"/>
                </a:solidFill>
              </a:rPr>
              <a:t>ST</a:t>
            </a:r>
            <a:r>
              <a:rPr lang="en-US" sz="3600" b="1" dirty="0">
                <a:solidFill>
                  <a:srgbClr val="FF0000"/>
                </a:solidFill>
              </a:rPr>
              <a:t> MARCH 2024</a:t>
            </a:r>
            <a:endParaRPr lang="en-US" sz="3600" b="1" dirty="0">
              <a:solidFill>
                <a:srgbClr val="FF0000"/>
              </a:solidFill>
            </a:endParaRPr>
          </a:p>
          <a:p>
            <a:endParaRPr lang="en-US" dirty="0">
              <a:solidFill>
                <a:srgbClr val="FF0000"/>
              </a:solidFill>
            </a:endParaRPr>
          </a:p>
          <a:p>
            <a:endParaRPr lang="en-US" dirty="0">
              <a:solidFill>
                <a:srgbClr val="FF0000"/>
              </a:solidFill>
            </a:endParaRPr>
          </a:p>
          <a:p>
            <a:endParaRPr lang="en-US" dirty="0">
              <a:solidFill>
                <a:srgbClr val="FF0000"/>
              </a:solidFill>
            </a:endParaRPr>
          </a:p>
        </p:txBody>
      </p:sp>
      <p:sp>
        <p:nvSpPr>
          <p:cNvPr id="4" name="Rectangle 3"/>
          <p:cNvSpPr/>
          <p:nvPr/>
        </p:nvSpPr>
        <p:spPr>
          <a:xfrm>
            <a:off x="-622595" y="2967335"/>
            <a:ext cx="184730" cy="923330"/>
          </a:xfrm>
          <a:prstGeom prst="rect">
            <a:avLst/>
          </a:prstGeom>
          <a:noFill/>
        </p:spPr>
        <p:txBody>
          <a:bodyPr wrap="none" lIns="91440" tIns="45720" rIns="91440" bIns="45720">
            <a:spAutoFit/>
          </a:bodyPr>
          <a:lstStyle/>
          <a:p>
            <a:pPr algn="ctr"/>
            <a:endParaRPr 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6" name="Rectangle 5"/>
          <p:cNvSpPr/>
          <p:nvPr/>
        </p:nvSpPr>
        <p:spPr>
          <a:xfrm>
            <a:off x="533400" y="2133600"/>
            <a:ext cx="7772400" cy="707886"/>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FILING OF INCOME TAX RETURN</a:t>
            </a:r>
            <a:endParaRPr lang="en-US" sz="4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810000" cy="2470150"/>
          </a:xfrm>
        </p:spPr>
        <p:txBody>
          <a:bodyPr>
            <a:noAutofit/>
          </a:bodyPr>
          <a:lstStyle/>
          <a:p>
            <a:r>
              <a:rPr lang="en-US" sz="2400" dirty="0">
                <a:solidFill>
                  <a:srgbClr val="FF0000"/>
                </a:solidFill>
              </a:rPr>
              <a:t>Company is being wound up </a:t>
            </a:r>
            <a:r>
              <a:rPr lang="en-US" sz="2400" dirty="0"/>
              <a:t>(whether by the court order or otherwise) or where any person has been appointed as receiver of assets of the company</a:t>
            </a:r>
            <a:endParaRPr lang="en-US" sz="2400" dirty="0"/>
          </a:p>
        </p:txBody>
      </p:sp>
      <p:sp>
        <p:nvSpPr>
          <p:cNvPr id="3" name="Content Placeholder 2"/>
          <p:cNvSpPr>
            <a:spLocks noGrp="1"/>
          </p:cNvSpPr>
          <p:nvPr>
            <p:ph idx="1"/>
          </p:nvPr>
        </p:nvSpPr>
        <p:spPr>
          <a:xfrm>
            <a:off x="4419600" y="273050"/>
            <a:ext cx="4267200" cy="5853113"/>
          </a:xfrm>
        </p:spPr>
        <p:txBody>
          <a:bodyPr/>
          <a:lstStyle/>
          <a:p>
            <a:r>
              <a:rPr lang="en-US" sz="2400" b="1" dirty="0"/>
              <a:t>Liquidator</a:t>
            </a:r>
            <a:r>
              <a:rPr lang="en-US" sz="2400" dirty="0"/>
              <a:t> of the company or the person who has been appointed the receiver of assets of the company (Section 178(1))</a:t>
            </a:r>
            <a:endParaRPr lang="en-US" sz="2400" dirty="0"/>
          </a:p>
          <a:p>
            <a:endParaRPr lang="en-US" dirty="0"/>
          </a:p>
          <a:p>
            <a:r>
              <a:rPr lang="en-US" sz="2400" b="1" dirty="0"/>
              <a:t>Principal officer</a:t>
            </a:r>
            <a:endParaRPr lang="en-US" sz="2400" b="1" dirty="0"/>
          </a:p>
          <a:p>
            <a:endParaRPr lang="en-US" sz="2400" b="1" dirty="0"/>
          </a:p>
          <a:p>
            <a:endParaRPr lang="en-US" sz="2400" b="1" dirty="0"/>
          </a:p>
          <a:p>
            <a:r>
              <a:rPr lang="en-US" sz="2400" b="1" dirty="0"/>
              <a:t>Insolvency Professional </a:t>
            </a:r>
            <a:r>
              <a:rPr lang="en-US" sz="2400" dirty="0"/>
              <a:t>appointed by such Adjudicating Authority</a:t>
            </a:r>
            <a:endParaRPr lang="en-US" sz="2400" dirty="0"/>
          </a:p>
        </p:txBody>
      </p:sp>
      <p:sp>
        <p:nvSpPr>
          <p:cNvPr id="4" name="Text Placeholder 3"/>
          <p:cNvSpPr>
            <a:spLocks noGrp="1"/>
          </p:cNvSpPr>
          <p:nvPr>
            <p:ph type="body" sz="half" idx="2"/>
          </p:nvPr>
        </p:nvSpPr>
        <p:spPr>
          <a:xfrm>
            <a:off x="457200" y="2819400"/>
            <a:ext cx="3810000" cy="3657600"/>
          </a:xfrm>
        </p:spPr>
        <p:txBody>
          <a:bodyPr>
            <a:normAutofit fontScale="85000" lnSpcReduction="10000"/>
          </a:bodyPr>
          <a:lstStyle/>
          <a:p>
            <a:r>
              <a:rPr lang="en-US" sz="2600" b="1" dirty="0">
                <a:solidFill>
                  <a:srgbClr val="FF0000"/>
                </a:solidFill>
              </a:rPr>
              <a:t>Company whose management is taken over by Central/State Government under any law</a:t>
            </a:r>
            <a:endParaRPr lang="en-US" sz="2600" b="1" dirty="0">
              <a:solidFill>
                <a:srgbClr val="FF0000"/>
              </a:solidFill>
            </a:endParaRPr>
          </a:p>
          <a:p>
            <a:endParaRPr lang="en-US" sz="2400" dirty="0"/>
          </a:p>
          <a:p>
            <a:r>
              <a:rPr lang="en-US" sz="2600" b="1" dirty="0">
                <a:solidFill>
                  <a:srgbClr val="FF0000"/>
                </a:solidFill>
              </a:rPr>
              <a:t>Company whose application for corporate insolvency resolution process has been admitted </a:t>
            </a:r>
            <a:r>
              <a:rPr lang="en-US" sz="2600" b="1" dirty="0"/>
              <a:t>by the Adjudicating Authority under Insolvency and Bankruptcy Code, 2016</a:t>
            </a:r>
            <a:endParaRPr lang="en-US" sz="26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1828799" cy="488950"/>
          </a:xfrm>
        </p:spPr>
        <p:txBody>
          <a:bodyPr>
            <a:normAutofit/>
          </a:bodyPr>
          <a:lstStyle/>
          <a:p>
            <a:r>
              <a:rPr lang="en-US" sz="2400" dirty="0"/>
              <a:t>Firm</a:t>
            </a:r>
            <a:endParaRPr lang="en-US" sz="2400" dirty="0"/>
          </a:p>
        </p:txBody>
      </p:sp>
      <p:sp>
        <p:nvSpPr>
          <p:cNvPr id="3" name="Content Placeholder 2"/>
          <p:cNvSpPr>
            <a:spLocks noGrp="1"/>
          </p:cNvSpPr>
          <p:nvPr>
            <p:ph idx="1"/>
          </p:nvPr>
        </p:nvSpPr>
        <p:spPr>
          <a:xfrm>
            <a:off x="2209800" y="273050"/>
            <a:ext cx="6477000" cy="6356350"/>
          </a:xfrm>
        </p:spPr>
        <p:txBody>
          <a:bodyPr>
            <a:normAutofit/>
          </a:bodyPr>
          <a:lstStyle/>
          <a:p>
            <a:r>
              <a:rPr lang="en-US" sz="2400" b="1" dirty="0"/>
              <a:t>Managing partner</a:t>
            </a:r>
            <a:br>
              <a:rPr lang="en-US" sz="2400" dirty="0"/>
            </a:br>
            <a:r>
              <a:rPr lang="en-US" sz="2400" b="1" dirty="0"/>
              <a:t>Any partner</a:t>
            </a:r>
            <a:r>
              <a:rPr lang="en-US" sz="2400" dirty="0"/>
              <a:t> </a:t>
            </a:r>
            <a:r>
              <a:rPr lang="en-US" sz="2400" b="1" dirty="0"/>
              <a:t>not being a minor </a:t>
            </a:r>
            <a:r>
              <a:rPr lang="en-US" sz="2400" dirty="0"/>
              <a:t>(if the managing partner is unable to verify and sign the return for any unavoidable reason or if there is no managing partner)</a:t>
            </a:r>
            <a:endParaRPr lang="en-US" sz="2400" dirty="0"/>
          </a:p>
          <a:p>
            <a:endParaRPr lang="en-US" sz="2400" dirty="0"/>
          </a:p>
          <a:p>
            <a:r>
              <a:rPr lang="en-US" sz="2400" b="1" dirty="0"/>
              <a:t>Designated partner</a:t>
            </a:r>
            <a:br>
              <a:rPr lang="en-US" sz="2400" dirty="0"/>
            </a:br>
            <a:r>
              <a:rPr lang="en-US" sz="2400" b="1" dirty="0"/>
              <a:t>Any partner</a:t>
            </a:r>
            <a:r>
              <a:rPr lang="en-US" sz="2400" dirty="0"/>
              <a:t> if such designated partner is unable to sign and verify the return for any unavoidable reason or if there is no designated partner</a:t>
            </a:r>
            <a:endParaRPr lang="en-US" sz="2400" dirty="0"/>
          </a:p>
          <a:p>
            <a:endParaRPr lang="en-US" sz="2400" dirty="0"/>
          </a:p>
          <a:p>
            <a:r>
              <a:rPr lang="en-US" sz="2400" b="1" dirty="0"/>
              <a:t>Principal Officer</a:t>
            </a:r>
            <a:endParaRPr lang="en-US" sz="2400" b="1" dirty="0"/>
          </a:p>
          <a:p>
            <a:endParaRPr lang="en-US" sz="2400" b="1" dirty="0"/>
          </a:p>
          <a:p>
            <a:r>
              <a:rPr lang="en-US" sz="2400" b="1" dirty="0"/>
              <a:t>Chief Executive Officer</a:t>
            </a:r>
            <a:endParaRPr lang="en-US" sz="2400" dirty="0"/>
          </a:p>
        </p:txBody>
      </p:sp>
      <p:sp>
        <p:nvSpPr>
          <p:cNvPr id="4" name="Text Placeholder 3"/>
          <p:cNvSpPr>
            <a:spLocks noGrp="1"/>
          </p:cNvSpPr>
          <p:nvPr>
            <p:ph type="body" sz="half" idx="2"/>
          </p:nvPr>
        </p:nvSpPr>
        <p:spPr>
          <a:xfrm>
            <a:off x="457201" y="762000"/>
            <a:ext cx="1752599" cy="5867400"/>
          </a:xfrm>
        </p:spPr>
        <p:txBody>
          <a:bodyPr>
            <a:normAutofit lnSpcReduction="10000"/>
          </a:bodyPr>
          <a:lstStyle/>
          <a:p>
            <a:endParaRPr lang="en-US" dirty="0"/>
          </a:p>
          <a:p>
            <a:endParaRPr lang="en-US" dirty="0"/>
          </a:p>
          <a:p>
            <a:endParaRPr lang="en-US" dirty="0"/>
          </a:p>
          <a:p>
            <a:endParaRPr lang="en-US" dirty="0"/>
          </a:p>
          <a:p>
            <a:endParaRPr lang="en-US" dirty="0"/>
          </a:p>
          <a:p>
            <a:endParaRPr lang="en-US" dirty="0"/>
          </a:p>
          <a:p>
            <a:endParaRPr lang="en-US" sz="2400" b="1" dirty="0"/>
          </a:p>
          <a:p>
            <a:r>
              <a:rPr lang="en-US" sz="2400" b="1" dirty="0"/>
              <a:t>LLP (Limited Liability Partnership)</a:t>
            </a:r>
            <a:endParaRPr lang="en-US" sz="2400" b="1" dirty="0"/>
          </a:p>
          <a:p>
            <a:endParaRPr lang="en-US" sz="2400" b="1" dirty="0"/>
          </a:p>
          <a:p>
            <a:endParaRPr lang="en-US" sz="2400" b="1" dirty="0"/>
          </a:p>
          <a:p>
            <a:r>
              <a:rPr lang="en-US" sz="2400" b="1" dirty="0"/>
              <a:t>Local Authority</a:t>
            </a:r>
            <a:endParaRPr lang="en-US" sz="2400" b="1" dirty="0"/>
          </a:p>
          <a:p>
            <a:endParaRPr lang="en-US" sz="2400" b="1" dirty="0"/>
          </a:p>
          <a:p>
            <a:r>
              <a:rPr lang="en-US" sz="2400" b="1" dirty="0"/>
              <a:t>Political party</a:t>
            </a:r>
            <a:endParaRPr lang="en-US" sz="2400" b="1" dirty="0"/>
          </a:p>
          <a:p>
            <a:endParaRPr lang="en-US" sz="2400" b="1" dirty="0"/>
          </a:p>
          <a:p>
            <a:endParaRPr lang="en-US" sz="24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2362199" cy="412750"/>
          </a:xfrm>
        </p:spPr>
        <p:txBody>
          <a:bodyPr>
            <a:noAutofit/>
          </a:bodyPr>
          <a:lstStyle/>
          <a:p>
            <a:r>
              <a:rPr lang="en-US" sz="2400" dirty="0">
                <a:solidFill>
                  <a:srgbClr val="FF0000"/>
                </a:solidFill>
              </a:rPr>
              <a:t>Any association</a:t>
            </a:r>
            <a:endParaRPr lang="en-US" sz="2400" dirty="0">
              <a:solidFill>
                <a:srgbClr val="FF0000"/>
              </a:solidFill>
            </a:endParaRPr>
          </a:p>
        </p:txBody>
      </p:sp>
      <p:sp>
        <p:nvSpPr>
          <p:cNvPr id="3" name="Content Placeholder 2"/>
          <p:cNvSpPr>
            <a:spLocks noGrp="1"/>
          </p:cNvSpPr>
          <p:nvPr>
            <p:ph idx="1"/>
          </p:nvPr>
        </p:nvSpPr>
        <p:spPr>
          <a:xfrm>
            <a:off x="3575050" y="273050"/>
            <a:ext cx="5187950" cy="5853113"/>
          </a:xfrm>
        </p:spPr>
        <p:txBody>
          <a:bodyPr>
            <a:normAutofit fontScale="92500"/>
          </a:bodyPr>
          <a:lstStyle/>
          <a:p>
            <a:r>
              <a:rPr lang="en-US" sz="2400" b="1" dirty="0"/>
              <a:t>Any member</a:t>
            </a:r>
            <a:r>
              <a:rPr lang="en-US" sz="2400" dirty="0"/>
              <a:t> of the association or the principal officer</a:t>
            </a:r>
            <a:endParaRPr lang="en-US" sz="2400" dirty="0"/>
          </a:p>
          <a:p>
            <a:endParaRPr lang="en-US" sz="2400" dirty="0"/>
          </a:p>
          <a:p>
            <a:r>
              <a:rPr lang="en-US" sz="2400" dirty="0"/>
              <a:t>Any </a:t>
            </a:r>
            <a:r>
              <a:rPr lang="en-US" sz="2400" b="1" dirty="0"/>
              <a:t>person competent to act on his behalf</a:t>
            </a:r>
            <a:endParaRPr lang="en-US" sz="2400" b="1" dirty="0"/>
          </a:p>
          <a:p>
            <a:endParaRPr lang="en-US" sz="2400" b="1" dirty="0"/>
          </a:p>
          <a:p>
            <a:pPr algn="just"/>
            <a:r>
              <a:rPr lang="en-US" sz="2400" b="1" dirty="0"/>
              <a:t>Since the Return of Income is one of the conclusive evidence compiling the entire date event/occasion of the assessee from Income from Salary ,Income from House Property, Profits &amp; Gains from Business or Professions, Capital Gain and Income from Other sources etc it applies primarily </a:t>
            </a:r>
            <a:r>
              <a:rPr lang="en-US" sz="2400" b="1" dirty="0">
                <a:solidFill>
                  <a:srgbClr val="FF0000"/>
                </a:solidFill>
              </a:rPr>
              <a:t>Section 2 to Section 140  read with section 234 and 271</a:t>
            </a:r>
            <a:r>
              <a:rPr lang="en-US" sz="2400" b="1" dirty="0"/>
              <a:t> of the Act</a:t>
            </a:r>
            <a:endParaRPr lang="en-US" sz="2400" dirty="0"/>
          </a:p>
        </p:txBody>
      </p:sp>
      <p:sp>
        <p:nvSpPr>
          <p:cNvPr id="4" name="Text Placeholder 3"/>
          <p:cNvSpPr>
            <a:spLocks noGrp="1"/>
          </p:cNvSpPr>
          <p:nvPr>
            <p:ph type="body" sz="half" idx="2"/>
          </p:nvPr>
        </p:nvSpPr>
        <p:spPr>
          <a:xfrm>
            <a:off x="457200" y="685800"/>
            <a:ext cx="2514599" cy="5440363"/>
          </a:xfrm>
        </p:spPr>
        <p:txBody>
          <a:bodyPr/>
          <a:lstStyle/>
          <a:p>
            <a:endParaRPr lang="en-US" dirty="0"/>
          </a:p>
          <a:p>
            <a:endParaRPr lang="en-US" dirty="0"/>
          </a:p>
          <a:p>
            <a:endParaRPr lang="en-US" dirty="0"/>
          </a:p>
          <a:p>
            <a:r>
              <a:rPr lang="en-US" sz="2400" b="1" dirty="0">
                <a:solidFill>
                  <a:srgbClr val="FF0000"/>
                </a:solidFill>
              </a:rPr>
              <a:t>Person other than as  noted above</a:t>
            </a:r>
            <a:endParaRPr lang="en-US" sz="2400" b="1" dirty="0">
              <a:solidFill>
                <a:srgbClr val="FF0000"/>
              </a:solidFill>
            </a:endParaRPr>
          </a:p>
          <a:p>
            <a:endParaRPr lang="en-US" sz="2400" b="1" dirty="0"/>
          </a:p>
          <a:p>
            <a:r>
              <a:rPr lang="en-US" sz="2400" b="1" dirty="0">
                <a:solidFill>
                  <a:srgbClr val="FF0000"/>
                </a:solidFill>
              </a:rPr>
              <a:t>Sections Applicable</a:t>
            </a:r>
            <a:endParaRPr lang="en-US" sz="2400" b="1"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Placeholder 3"/>
          <p:cNvSpPr>
            <a:spLocks noGrp="1"/>
          </p:cNvSpPr>
          <p:nvPr>
            <p:ph type="body" sz="half" idx="2"/>
          </p:nvPr>
        </p:nvSpPr>
        <p:spPr>
          <a:xfrm>
            <a:off x="457200" y="576580"/>
            <a:ext cx="7947660" cy="6069330"/>
          </a:xfrm>
        </p:spPr>
        <p:txBody>
          <a:bodyPr>
            <a:normAutofit lnSpcReduction="10000"/>
          </a:bodyPr>
          <a:p>
            <a:r>
              <a:rPr lang="en-US" sz="2800" b="1"/>
              <a:t>Section 115BAC of Income Tax Act: New Tax Regime Deductions Allowed, Exemption List &amp; Benefits</a:t>
            </a:r>
            <a:endParaRPr lang="en-US" sz="2800" b="1"/>
          </a:p>
          <a:p>
            <a:endParaRPr lang="en-US" sz="2400"/>
          </a:p>
          <a:p>
            <a:r>
              <a:rPr lang="en-US" sz="2400"/>
              <a:t>Section 115BAC giving individuals and HUF taxpayers an option to pay income tax at lower rates with fewer exemptions and deductions to claim. Keep reading to learn more about Section 115BAC of the Income-tax Act, 1961.</a:t>
            </a:r>
            <a:endParaRPr lang="en-US" sz="2400"/>
          </a:p>
          <a:p>
            <a:endParaRPr lang="en-US" sz="2400"/>
          </a:p>
          <a:p>
            <a:r>
              <a:rPr lang="en-US" sz="2400"/>
              <a:t>The new tax regime system came into force from FY 2020-21 (AY 2021-22). The new tax regime introduced concessional tax rates with reduced deductions and exemptions. Section 115BAC was further amended in the Budget 2023, and the new regime was made the default regime from FY 2023-24. If an individual or HUF wants to opt for the old tax regime, then he must file Form 10-IEA before the due date of filing ITR.</a:t>
            </a:r>
            <a:endParaRPr lang="en-US"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Placeholder 3"/>
          <p:cNvSpPr>
            <a:spLocks noGrp="1"/>
          </p:cNvSpPr>
          <p:nvPr>
            <p:ph type="body" sz="half" idx="2"/>
          </p:nvPr>
        </p:nvSpPr>
        <p:spPr>
          <a:xfrm>
            <a:off x="457200" y="576580"/>
            <a:ext cx="8361045" cy="6069330"/>
          </a:xfrm>
        </p:spPr>
        <p:txBody>
          <a:bodyPr>
            <a:normAutofit fontScale="90000" lnSpcReduction="20000"/>
          </a:bodyPr>
          <a:p>
            <a:r>
              <a:rPr lang="en-US" sz="2400"/>
              <a:t>Tax Rate:-   </a:t>
            </a:r>
            <a:endParaRPr lang="en-US" sz="2400"/>
          </a:p>
          <a:p>
            <a:r>
              <a:rPr lang="en-US" sz="2400"/>
              <a:t> Slab					OLD Regime	New Regime</a:t>
            </a:r>
            <a:endParaRPr lang="en-US" sz="2400"/>
          </a:p>
          <a:p>
            <a:endParaRPr lang="en-US" sz="2400"/>
          </a:p>
          <a:p>
            <a:r>
              <a:rPr lang="en-US" sz="2400"/>
              <a:t>Upto Rs.2.5 lac				NIL		NIL</a:t>
            </a:r>
            <a:endParaRPr lang="en-US" sz="2400"/>
          </a:p>
          <a:p>
            <a:endParaRPr lang="en-US" sz="2400"/>
          </a:p>
          <a:p>
            <a:r>
              <a:rPr lang="en-US" sz="2400"/>
              <a:t>More than Rs.2.5 lac to 5 lac			5%		5%</a:t>
            </a:r>
            <a:endParaRPr lang="en-US" sz="2400"/>
          </a:p>
          <a:p>
            <a:endParaRPr lang="en-US" sz="2400"/>
          </a:p>
          <a:p>
            <a:r>
              <a:rPr lang="en-US" sz="2400"/>
              <a:t>More than Rs.5 lac to 6 lac			20%		5%</a:t>
            </a:r>
            <a:endParaRPr lang="en-US" sz="2400"/>
          </a:p>
          <a:p>
            <a:endParaRPr lang="en-US" sz="2400"/>
          </a:p>
          <a:p>
            <a:r>
              <a:rPr lang="en-US" sz="2400"/>
              <a:t>More than Rs.6 lac to 9 lac			20%	           10%</a:t>
            </a:r>
            <a:endParaRPr lang="en-US" sz="2400"/>
          </a:p>
          <a:p>
            <a:endParaRPr lang="en-US" sz="2400"/>
          </a:p>
          <a:p>
            <a:r>
              <a:rPr lang="en-US" sz="2400"/>
              <a:t>More than Rs.9 lac to 10 lac			20%	           15%</a:t>
            </a:r>
            <a:endParaRPr lang="en-US" sz="2400"/>
          </a:p>
          <a:p>
            <a:endParaRPr lang="en-US" sz="2400"/>
          </a:p>
          <a:p>
            <a:r>
              <a:rPr lang="en-US" sz="2400"/>
              <a:t>More than Rs.10 lac to 12 lac			30%  	           15%</a:t>
            </a:r>
            <a:endParaRPr lang="en-US" sz="2400"/>
          </a:p>
          <a:p>
            <a:endParaRPr lang="en-US" sz="2400"/>
          </a:p>
          <a:p>
            <a:r>
              <a:rPr lang="en-US" sz="2400"/>
              <a:t>More than Rs.12 lac to 15 lac			30%	           20% </a:t>
            </a:r>
            <a:endParaRPr lang="en-US" sz="2400"/>
          </a:p>
          <a:p>
            <a:r>
              <a:rPr lang="en-US" sz="2400" b="1"/>
              <a:t>Form 10IEA	</a:t>
            </a:r>
            <a:endParaRPr lang="en-US" sz="2400" b="1"/>
          </a:p>
          <a:p>
            <a:endParaRPr lang="en-US" sz="2400" b="1"/>
          </a:p>
        </p:txBody>
      </p:sp>
      <p:graphicFrame>
        <p:nvGraphicFramePr>
          <p:cNvPr id="2" name="Table 1"/>
          <p:cNvGraphicFramePr/>
          <p:nvPr/>
        </p:nvGraphicFramePr>
        <p:xfrm>
          <a:off x="4572000" y="-11146917"/>
          <a:ext cx="0" cy="0"/>
        </p:xfrm>
        <a:graphic>
          <a:graphicData uri="http://schemas.openxmlformats.org/drawingml/2006/table">
            <a:tbl>
              <a:tblPr/>
              <a:tblGrid>
                <a:gridCol w="0"/>
                <a:gridCol w="0"/>
              </a:tblGrid>
              <a:tr h="478790">
                <a:tc>
                  <a:txBody>
                    <a:bodyPr/>
                    <a:p>
                      <a:pPr marL="63500" indent="0" fontAlgn="t">
                        <a:lnSpc>
                          <a:spcPts val="2400"/>
                        </a:lnSpc>
                        <a:spcAft>
                          <a:spcPts val="1500"/>
                        </a:spcAft>
                      </a:pPr>
                      <a:r>
                        <a:rPr sz="200" b="0" i="0">
                          <a:solidFill>
                            <a:srgbClr val="314259"/>
                          </a:solidFill>
                          <a:latin typeface="Gilroy"/>
                          <a:ea typeface="Gilroy"/>
                        </a:rPr>
                        <a:t>p to Rs 3 lakh</a:t>
                      </a:r>
                      <a:endParaRPr sz="200" b="0" i="0">
                        <a:solidFill>
                          <a:srgbClr val="314259"/>
                        </a:solidFill>
                        <a:latin typeface="Gilroy"/>
                        <a:ea typeface="Gilroy"/>
                      </a:endParaRPr>
                    </a:p>
                  </a:txBody>
                  <a:tcPr marL="63500" marR="63500" marT="63500" marB="63500" anchor="t" anchorCtr="0">
                    <a:lnL>
                      <a:noFill/>
                    </a:lnL>
                    <a:lnR>
                      <a:noFill/>
                    </a:lnR>
                    <a:lnT>
                      <a:noFill/>
                    </a:lnT>
                    <a:lnB>
                      <a:noFill/>
                    </a:lnB>
                    <a:noFill/>
                  </a:tcPr>
                </a:tc>
                <a:tc>
                  <a:txBody>
                    <a:bodyPr/>
                    <a:p>
                      <a:pPr marL="0" indent="0" algn="ctr" fontAlgn="t">
                        <a:lnSpc>
                          <a:spcPts val="2400"/>
                        </a:lnSpc>
                        <a:spcAft>
                          <a:spcPts val="1500"/>
                        </a:spcAft>
                      </a:pPr>
                      <a:r>
                        <a:rPr sz="200" b="0" i="0">
                          <a:solidFill>
                            <a:srgbClr val="314259"/>
                          </a:solidFill>
                          <a:latin typeface="Gilroy"/>
                          <a:ea typeface="Gilroy"/>
                        </a:rPr>
                        <a:t>Nil</a:t>
                      </a:r>
                      <a:endParaRPr sz="200" b="0" i="0">
                        <a:solidFill>
                          <a:srgbClr val="314259"/>
                        </a:solidFill>
                        <a:latin typeface="Gilroy"/>
                        <a:ea typeface="Gilroy"/>
                      </a:endParaRPr>
                    </a:p>
                  </a:txBody>
                  <a:tcPr marL="63500" marR="63500" marT="63500" marB="63500" anchor="t" anchorCtr="0">
                    <a:lnL>
                      <a:noFill/>
                    </a:lnL>
                    <a:lnR>
                      <a:noFill/>
                    </a:lnR>
                    <a:lnT>
                      <a:noFill/>
                    </a:lnT>
                    <a:lnB>
                      <a:noFill/>
                    </a:lnB>
                    <a:noFill/>
                  </a:tcPr>
                </a:tc>
              </a:tr>
              <a:tr h="754380">
                <a:tc>
                  <a:txBody>
                    <a:bodyPr/>
                    <a:p>
                      <a:pPr marL="63500" indent="0" fontAlgn="t">
                        <a:lnSpc>
                          <a:spcPts val="2400"/>
                        </a:lnSpc>
                        <a:spcAft>
                          <a:spcPts val="1500"/>
                        </a:spcAft>
                      </a:pPr>
                      <a:r>
                        <a:rPr sz="200" b="0" i="0">
                          <a:solidFill>
                            <a:srgbClr val="314259"/>
                          </a:solidFill>
                          <a:latin typeface="Gilroy"/>
                          <a:ea typeface="Gilroy"/>
                        </a:rPr>
                        <a:t>Rs 3 lakh to Rs 6 lakh</a:t>
                      </a:r>
                      <a:endParaRPr sz="200" b="0" i="0">
                        <a:solidFill>
                          <a:srgbClr val="314259"/>
                        </a:solidFill>
                        <a:latin typeface="Gilroy"/>
                        <a:ea typeface="Gilroy"/>
                      </a:endParaRPr>
                    </a:p>
                  </a:txBody>
                  <a:tcPr marL="63500" marR="63500" marT="63500" marB="63500" anchor="t" anchorCtr="0">
                    <a:lnL>
                      <a:noFill/>
                    </a:lnL>
                    <a:lnR>
                      <a:noFill/>
                    </a:lnR>
                    <a:lnT>
                      <a:noFill/>
                    </a:lnT>
                    <a:lnB>
                      <a:noFill/>
                    </a:lnB>
                    <a:noFill/>
                  </a:tcPr>
                </a:tc>
                <a:tc>
                  <a:txBody>
                    <a:bodyPr/>
                    <a:p>
                      <a:pPr marL="0" indent="0" algn="ctr" fontAlgn="t">
                        <a:lnSpc>
                          <a:spcPts val="2400"/>
                        </a:lnSpc>
                        <a:spcAft>
                          <a:spcPts val="1500"/>
                        </a:spcAft>
                      </a:pPr>
                      <a:r>
                        <a:rPr sz="200" b="0" i="0">
                          <a:solidFill>
                            <a:srgbClr val="314259"/>
                          </a:solidFill>
                          <a:latin typeface="Gilroy"/>
                          <a:ea typeface="Gilroy"/>
                        </a:rPr>
                        <a:t>5%</a:t>
                      </a:r>
                      <a:endParaRPr sz="200" b="0" i="0">
                        <a:solidFill>
                          <a:srgbClr val="314259"/>
                        </a:solidFill>
                        <a:latin typeface="Gilroy"/>
                        <a:ea typeface="Gilroy"/>
                      </a:endParaRPr>
                    </a:p>
                  </a:txBody>
                  <a:tcPr marL="63500" marR="63500" marT="63500" marB="63500" anchor="t" anchorCtr="0">
                    <a:lnL>
                      <a:noFill/>
                    </a:lnL>
                    <a:lnR>
                      <a:noFill/>
                    </a:lnR>
                    <a:lnT>
                      <a:noFill/>
                    </a:lnT>
                    <a:lnB>
                      <a:noFill/>
                    </a:lnB>
                    <a:noFill/>
                  </a:tcPr>
                </a:tc>
              </a:tr>
              <a:tr h="754380">
                <a:tc>
                  <a:txBody>
                    <a:bodyPr/>
                    <a:p>
                      <a:pPr marL="63500" indent="0" fontAlgn="t">
                        <a:lnSpc>
                          <a:spcPts val="2400"/>
                        </a:lnSpc>
                        <a:spcAft>
                          <a:spcPts val="1500"/>
                        </a:spcAft>
                      </a:pPr>
                      <a:r>
                        <a:rPr sz="200" b="0" i="0">
                          <a:solidFill>
                            <a:srgbClr val="314259"/>
                          </a:solidFill>
                          <a:latin typeface="Gilroy"/>
                          <a:ea typeface="Gilroy"/>
                        </a:rPr>
                        <a:t>Rs 6 lakh to Rs 9 lakh</a:t>
                      </a:r>
                      <a:endParaRPr sz="200" b="0" i="0">
                        <a:solidFill>
                          <a:srgbClr val="314259"/>
                        </a:solidFill>
                        <a:latin typeface="Gilroy"/>
                        <a:ea typeface="Gilroy"/>
                      </a:endParaRPr>
                    </a:p>
                  </a:txBody>
                  <a:tcPr marL="63500" marR="63500" marT="63500" marB="63500" anchor="t" anchorCtr="0">
                    <a:lnL>
                      <a:noFill/>
                    </a:lnL>
                    <a:lnR>
                      <a:noFill/>
                    </a:lnR>
                    <a:lnT>
                      <a:noFill/>
                    </a:lnT>
                    <a:lnB>
                      <a:noFill/>
                    </a:lnB>
                    <a:noFill/>
                  </a:tcPr>
                </a:tc>
                <a:tc>
                  <a:txBody>
                    <a:bodyPr/>
                    <a:p>
                      <a:pPr marL="0" indent="0" algn="ctr" fontAlgn="t">
                        <a:lnSpc>
                          <a:spcPts val="2400"/>
                        </a:lnSpc>
                        <a:spcAft>
                          <a:spcPts val="1500"/>
                        </a:spcAft>
                      </a:pPr>
                      <a:r>
                        <a:rPr sz="200" b="0" i="0">
                          <a:solidFill>
                            <a:srgbClr val="314259"/>
                          </a:solidFill>
                          <a:latin typeface="Gilroy"/>
                          <a:ea typeface="Gilroy"/>
                        </a:rPr>
                        <a:t>10%</a:t>
                      </a:r>
                      <a:endParaRPr sz="200" b="0" i="0">
                        <a:solidFill>
                          <a:srgbClr val="314259"/>
                        </a:solidFill>
                        <a:latin typeface="Gilroy"/>
                        <a:ea typeface="Gilroy"/>
                      </a:endParaRPr>
                    </a:p>
                  </a:txBody>
                  <a:tcPr marL="63500" marR="63500" marT="63500" marB="63500" anchor="t" anchorCtr="0">
                    <a:lnL>
                      <a:noFill/>
                    </a:lnL>
                    <a:lnR>
                      <a:noFill/>
                    </a:lnR>
                    <a:lnT>
                      <a:noFill/>
                    </a:lnT>
                    <a:lnB>
                      <a:noFill/>
                    </a:lnB>
                    <a:noFill/>
                  </a:tcPr>
                </a:tc>
              </a:tr>
              <a:tr h="800100">
                <a:tc>
                  <a:txBody>
                    <a:bodyPr/>
                    <a:p>
                      <a:pPr marL="63500" indent="0" fontAlgn="t">
                        <a:lnSpc>
                          <a:spcPts val="2400"/>
                        </a:lnSpc>
                        <a:spcAft>
                          <a:spcPts val="1500"/>
                        </a:spcAft>
                      </a:pPr>
                      <a:r>
                        <a:rPr sz="200" b="0" i="0">
                          <a:solidFill>
                            <a:srgbClr val="314259"/>
                          </a:solidFill>
                          <a:latin typeface="Gilroy"/>
                          <a:ea typeface="Gilroy"/>
                        </a:rPr>
                        <a:t>Rs 9 lakh to Rs 12 lakh</a:t>
                      </a:r>
                      <a:endParaRPr sz="200" b="0" i="0">
                        <a:solidFill>
                          <a:srgbClr val="314259"/>
                        </a:solidFill>
                        <a:latin typeface="Gilroy"/>
                        <a:ea typeface="Gilroy"/>
                      </a:endParaRPr>
                    </a:p>
                  </a:txBody>
                  <a:tcPr marL="63500" marR="63500" marT="63500" marB="63500" anchor="t" anchorCtr="0">
                    <a:lnL>
                      <a:noFill/>
                    </a:lnL>
                    <a:lnR>
                      <a:noFill/>
                    </a:lnR>
                    <a:lnT>
                      <a:noFill/>
                    </a:lnT>
                    <a:lnB>
                      <a:noFill/>
                    </a:lnB>
                    <a:noFill/>
                  </a:tcPr>
                </a:tc>
                <a:tc>
                  <a:txBody>
                    <a:bodyPr/>
                    <a:p>
                      <a:pPr marL="0" indent="0" algn="ctr" fontAlgn="t">
                        <a:lnSpc>
                          <a:spcPts val="2400"/>
                        </a:lnSpc>
                        <a:spcAft>
                          <a:spcPts val="1500"/>
                        </a:spcAft>
                      </a:pPr>
                      <a:r>
                        <a:rPr sz="200" b="0" i="0">
                          <a:solidFill>
                            <a:srgbClr val="314259"/>
                          </a:solidFill>
                          <a:latin typeface="Gilroy"/>
                          <a:ea typeface="Gilroy"/>
                        </a:rPr>
                        <a:t>15%</a:t>
                      </a:r>
                      <a:endParaRPr sz="200" b="0" i="0">
                        <a:solidFill>
                          <a:srgbClr val="314259"/>
                        </a:solidFill>
                        <a:latin typeface="Gilroy"/>
                        <a:ea typeface="Gilroy"/>
                      </a:endParaRPr>
                    </a:p>
                  </a:txBody>
                  <a:tcPr marL="63500" marR="63500" marT="63500" marB="63500" anchor="t" anchorCtr="0">
                    <a:lnL>
                      <a:noFill/>
                    </a:lnL>
                    <a:lnR>
                      <a:noFill/>
                    </a:lnR>
                    <a:lnT>
                      <a:noFill/>
                    </a:lnT>
                    <a:lnB>
                      <a:noFill/>
                    </a:lnB>
                    <a:noFill/>
                  </a:tcPr>
                </a:tc>
              </a:tr>
              <a:tr h="846455">
                <a:tc>
                  <a:txBody>
                    <a:bodyPr/>
                    <a:p>
                      <a:pPr marL="63500" indent="0" fontAlgn="t">
                        <a:lnSpc>
                          <a:spcPts val="2400"/>
                        </a:lnSpc>
                        <a:spcAft>
                          <a:spcPts val="1500"/>
                        </a:spcAft>
                      </a:pPr>
                      <a:r>
                        <a:rPr sz="200" b="0" i="0">
                          <a:solidFill>
                            <a:srgbClr val="314259"/>
                          </a:solidFill>
                          <a:latin typeface="Gilroy"/>
                          <a:ea typeface="Gilroy"/>
                        </a:rPr>
                        <a:t>Rs 12 lakh to Rs 15 lakh</a:t>
                      </a:r>
                      <a:endParaRPr sz="200" b="0" i="0">
                        <a:solidFill>
                          <a:srgbClr val="314259"/>
                        </a:solidFill>
                        <a:latin typeface="Gilroy"/>
                        <a:ea typeface="Gilroy"/>
                      </a:endParaRPr>
                    </a:p>
                  </a:txBody>
                  <a:tcPr marL="63500" marR="63500" marT="63500" marB="63500" anchor="t" anchorCtr="0">
                    <a:lnL>
                      <a:noFill/>
                    </a:lnL>
                    <a:lnR>
                      <a:noFill/>
                    </a:lnR>
                    <a:lnT>
                      <a:noFill/>
                    </a:lnT>
                    <a:lnB>
                      <a:noFill/>
                    </a:lnB>
                    <a:noFill/>
                  </a:tcPr>
                </a:tc>
                <a:tc>
                  <a:txBody>
                    <a:bodyPr/>
                    <a:p>
                      <a:pPr marL="0" indent="0" algn="ctr" fontAlgn="t">
                        <a:lnSpc>
                          <a:spcPts val="2400"/>
                        </a:lnSpc>
                        <a:spcAft>
                          <a:spcPts val="1500"/>
                        </a:spcAft>
                      </a:pPr>
                      <a:r>
                        <a:rPr sz="200" b="0" i="0">
                          <a:solidFill>
                            <a:srgbClr val="314259"/>
                          </a:solidFill>
                          <a:latin typeface="Gilroy"/>
                          <a:ea typeface="Gilroy"/>
                        </a:rPr>
                        <a:t>20%</a:t>
                      </a:r>
                      <a:endParaRPr sz="200" b="0" i="0">
                        <a:solidFill>
                          <a:srgbClr val="314259"/>
                        </a:solidFill>
                        <a:latin typeface="Gilroy"/>
                        <a:ea typeface="Gilroy"/>
                      </a:endParaRPr>
                    </a:p>
                  </a:txBody>
                  <a:tcPr marL="63500" marR="63500" marT="63500" marB="63500" anchor="t" anchorCtr="0">
                    <a:lnL>
                      <a:noFill/>
                    </a:lnL>
                    <a:lnR>
                      <a:noFill/>
                    </a:lnR>
                    <a:lnT>
                      <a:noFill/>
                    </a:lnT>
                    <a:lnB>
                      <a:noFill/>
                    </a:lnB>
                    <a:noFill/>
                  </a:tcPr>
                </a:tc>
              </a:tr>
              <a:tr h="892175">
                <a:tc>
                  <a:txBody>
                    <a:bodyPr/>
                    <a:p>
                      <a:pPr marL="63500" indent="0" fontAlgn="t">
                        <a:lnSpc>
                          <a:spcPts val="2400"/>
                        </a:lnSpc>
                        <a:spcAft>
                          <a:spcPts val="1500"/>
                        </a:spcAft>
                      </a:pPr>
                      <a:r>
                        <a:rPr sz="200" b="0" i="0">
                          <a:solidFill>
                            <a:srgbClr val="314259"/>
                          </a:solidFill>
                          <a:latin typeface="Gilroy"/>
                          <a:ea typeface="Gilroy"/>
                        </a:rPr>
                        <a:t>Income above Rs 15 lakh</a:t>
                      </a:r>
                      <a:endParaRPr sz="200" b="0" i="0">
                        <a:solidFill>
                          <a:srgbClr val="314259"/>
                        </a:solidFill>
                        <a:latin typeface="Gilroy"/>
                        <a:ea typeface="Gilroy"/>
                      </a:endParaRPr>
                    </a:p>
                  </a:txBody>
                  <a:tcPr marL="63500" marR="63500" marT="63500" marB="63500" anchor="t" anchorCtr="0">
                    <a:lnL>
                      <a:noFill/>
                    </a:lnL>
                    <a:lnR>
                      <a:noFill/>
                    </a:lnR>
                    <a:lnT>
                      <a:noFill/>
                    </a:lnT>
                    <a:lnB>
                      <a:noFill/>
                    </a:lnB>
                    <a:noFill/>
                  </a:tcPr>
                </a:tc>
                <a:tc>
                  <a:txBody>
                    <a:bodyPr/>
                    <a:p>
                      <a:pPr marL="0" indent="0" algn="ctr" fontAlgn="t">
                        <a:lnSpc>
                          <a:spcPts val="2400"/>
                        </a:lnSpc>
                        <a:spcAft>
                          <a:spcPts val="1500"/>
                        </a:spcAft>
                      </a:pPr>
                      <a:r>
                        <a:rPr sz="200" b="0" i="0">
                          <a:solidFill>
                            <a:srgbClr val="314259"/>
                          </a:solidFill>
                          <a:latin typeface="Gilroy"/>
                          <a:ea typeface="Gilroy"/>
                        </a:rPr>
                        <a:t>30%</a:t>
                      </a:r>
                      <a:endParaRPr sz="200" b="0" i="0">
                        <a:solidFill>
                          <a:srgbClr val="314259"/>
                        </a:solidFill>
                        <a:latin typeface="Gilroy"/>
                        <a:ea typeface="Gilroy"/>
                      </a:endParaRPr>
                    </a:p>
                  </a:txBody>
                  <a:tcPr marL="63500" marR="63500" marT="63500" marB="63500" anchor="t" anchorCtr="0">
                    <a:lnL>
                      <a:noFill/>
                    </a:lnL>
                    <a:lnR>
                      <a:noFill/>
                    </a:lnR>
                    <a:lnT>
                      <a:noFill/>
                    </a:lnT>
                    <a:lnB>
                      <a:noFill/>
                    </a:lnB>
                    <a:noFill/>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48005" y="273050"/>
            <a:ext cx="8317230" cy="6334125"/>
          </a:xfrm>
        </p:spPr>
        <p:txBody>
          <a:bodyPr>
            <a:normAutofit fontScale="50000"/>
          </a:bodyPr>
          <a:p>
            <a:r>
              <a:rPr lang="en-US" b="1"/>
              <a:t>For the assessment year 2024-25, individuals and Hindu Undivided Families (HUFs) have to pay the taxes under the new tax regimes unless they choose to opt in for the old regime while filing the return of income before the due date. Under the new tax regime, the total income should meet the below-mentioned conditions:</a:t>
            </a:r>
            <a:endParaRPr lang="en-US" b="1"/>
          </a:p>
          <a:p>
            <a:endParaRPr lang="en-US" b="1"/>
          </a:p>
          <a:p>
            <a:r>
              <a:rPr lang="en-US" b="1"/>
              <a:t>Income calculation is done without considering any deductions or exemptions mentioned below:</a:t>
            </a:r>
            <a:endParaRPr lang="en-US" b="1"/>
          </a:p>
          <a:p>
            <a:r>
              <a:rPr lang="en-US" b="1"/>
              <a:t>All deductions under Chapter VI-A, except those specified in section 80CCD/80JJAA.</a:t>
            </a:r>
            <a:endParaRPr lang="en-US" b="1"/>
          </a:p>
          <a:p>
            <a:r>
              <a:rPr lang="en-US" b="1"/>
              <a:t>Deductions specified in Section 35/35AD/35CCC.</a:t>
            </a:r>
            <a:endParaRPr lang="en-US" b="1"/>
          </a:p>
          <a:p>
            <a:r>
              <a:rPr lang="en-US" b="1"/>
              <a:t>Clause (iia) of Section 57.</a:t>
            </a:r>
            <a:endParaRPr lang="en-US" b="1"/>
          </a:p>
          <a:p>
            <a:r>
              <a:rPr lang="en-US" b="1"/>
              <a:t>Deductions specified in Section 24b.</a:t>
            </a:r>
            <a:endParaRPr lang="en-US" b="1"/>
          </a:p>
          <a:p>
            <a:r>
              <a:rPr lang="en-US" b="1"/>
              <a:t>Clause (5)/(13A)/(14)/(17)/(32) of Section 10/10AA/16.</a:t>
            </a:r>
            <a:endParaRPr lang="en-US" b="1"/>
          </a:p>
          <a:p>
            <a:r>
              <a:rPr lang="en-US" b="1"/>
              <a:t>Deductions specified in Section 32(1)/32AD/33AB/33ABA.</a:t>
            </a:r>
            <a:endParaRPr lang="en-US" b="1"/>
          </a:p>
          <a:p>
            <a:r>
              <a:rPr lang="en-US" b="1"/>
              <a:t>The calculation is performed without offsetting any losses from previous assessment years resulting from the above deductions or losses from house property.</a:t>
            </a:r>
            <a:endParaRPr lang="en-US" b="1"/>
          </a:p>
          <a:p>
            <a:r>
              <a:rPr lang="en-US" b="1"/>
              <a:t>The calculation does not consider any deductions or exemptions related to perquisites or allowances.</a:t>
            </a:r>
            <a:endParaRPr lang="en-US" b="1"/>
          </a:p>
          <a:p>
            <a:r>
              <a:rPr lang="en-US" b="1"/>
              <a:t>The calculation is performed without claiming any additional depreciation as per clause (iia) of Section 32. </a:t>
            </a:r>
            <a:endParaRPr lang="en-US" b="1"/>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48005" y="273050"/>
            <a:ext cx="8317230" cy="6334125"/>
          </a:xfrm>
        </p:spPr>
        <p:txBody>
          <a:bodyPr>
            <a:normAutofit fontScale="50000"/>
          </a:bodyPr>
          <a:p>
            <a:r>
              <a:rPr lang="en-US" b="1"/>
              <a:t>Exemptions and Deductions Not Claimable under the New Tax Regime</a:t>
            </a:r>
            <a:endParaRPr lang="en-US" b="1"/>
          </a:p>
          <a:p>
            <a:r>
              <a:rPr lang="en-US" b="1"/>
              <a:t>The following are some of the major deductions and exemptions you cannot claim under the new tax regime:</a:t>
            </a:r>
            <a:endParaRPr lang="en-US" b="1"/>
          </a:p>
          <a:p>
            <a:endParaRPr lang="en-US" b="1"/>
          </a:p>
          <a:p>
            <a:r>
              <a:rPr lang="en-US" b="1"/>
              <a:t>The deduction under Section 80TTA/80TTB </a:t>
            </a:r>
            <a:endParaRPr lang="en-US" b="1"/>
          </a:p>
          <a:p>
            <a:r>
              <a:rPr lang="en-US" b="1"/>
              <a:t>Professional tax and entertainment allowance on salaries</a:t>
            </a:r>
            <a:endParaRPr lang="en-US" b="1"/>
          </a:p>
          <a:p>
            <a:r>
              <a:rPr lang="en-US" b="1"/>
              <a:t>Leave Travel Allowance (LTA)</a:t>
            </a:r>
            <a:endParaRPr lang="en-US" b="1"/>
          </a:p>
          <a:p>
            <a:r>
              <a:rPr lang="en-US" b="1"/>
              <a:t>House Rent Allowance (HRA)</a:t>
            </a:r>
            <a:endParaRPr lang="en-US" b="1"/>
          </a:p>
          <a:p>
            <a:r>
              <a:rPr lang="en-US" b="1"/>
              <a:t>Allowances to MPs/MLAs </a:t>
            </a:r>
            <a:endParaRPr lang="en-US" b="1"/>
          </a:p>
          <a:p>
            <a:r>
              <a:rPr lang="en-US" b="1"/>
              <a:t>Minor child income allowance</a:t>
            </a:r>
            <a:endParaRPr lang="en-US" b="1"/>
          </a:p>
          <a:p>
            <a:r>
              <a:rPr lang="en-US" b="1"/>
              <a:t>Helper allowance</a:t>
            </a:r>
            <a:endParaRPr lang="en-US" b="1"/>
          </a:p>
          <a:p>
            <a:r>
              <a:rPr lang="en-US" b="1"/>
              <a:t>Children education allowance</a:t>
            </a:r>
            <a:endParaRPr lang="en-US" b="1"/>
          </a:p>
          <a:p>
            <a:r>
              <a:rPr lang="en-US" b="1"/>
              <a:t>Other special allowances [Section 10(14)]</a:t>
            </a:r>
            <a:endParaRPr lang="en-US" b="1"/>
          </a:p>
          <a:p>
            <a:r>
              <a:rPr lang="en-US" b="1"/>
              <a:t>Additional depreciation under section 32(1)(iia)</a:t>
            </a:r>
            <a:endParaRPr lang="en-US" b="1"/>
          </a:p>
          <a:p>
            <a:r>
              <a:rPr lang="en-US" b="1"/>
              <a:t>Deductions under section 32AD, 33AB, 33ABA</a:t>
            </a:r>
            <a:endParaRPr lang="en-US" b="1"/>
          </a:p>
          <a:p>
            <a:r>
              <a:rPr lang="en-US" b="1"/>
              <a:t>Various deductions for donation for or expenditure on scientific research contained in section 35(2AA) or 35(1)(ii) or (iia) or (iii)</a:t>
            </a:r>
            <a:endParaRPr lang="en-US" b="1"/>
          </a:p>
          <a:p>
            <a:r>
              <a:rPr lang="en-US" b="1"/>
              <a:t>Deduction under section 35AD or section 35CCC</a:t>
            </a:r>
            <a:endParaRPr lang="en-US" b="1"/>
          </a:p>
          <a:p>
            <a:r>
              <a:rPr lang="en-US" b="1"/>
              <a:t>Interest on housing loan on the self-occupied property or vacant property (Section 24)</a:t>
            </a:r>
            <a:endParaRPr lang="en-US" b="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48005" y="273050"/>
            <a:ext cx="8317230" cy="6334125"/>
          </a:xfrm>
        </p:spPr>
        <p:txBody>
          <a:bodyPr>
            <a:normAutofit fontScale="90000" lnSpcReduction="10000"/>
          </a:bodyPr>
          <a:p>
            <a:r>
              <a:rPr lang="en-US" b="1"/>
              <a:t>Chapter VI-A deduction (Section 80C, 80D, 80E and so on, except Section 80CCD(2) and Section 80JJAA)</a:t>
            </a:r>
            <a:endParaRPr lang="en-US" b="1"/>
          </a:p>
          <a:p>
            <a:r>
              <a:rPr lang="en-US" b="1"/>
              <a:t>Exemption or deduction for any other perquisites or allowances including food allowance of Rs 50/meal subject to 2 meals a day</a:t>
            </a:r>
            <a:endParaRPr lang="en-US" b="1"/>
          </a:p>
          <a:p>
            <a:r>
              <a:rPr lang="en-US" b="1"/>
              <a:t>Employee's (own) contribution to NPS</a:t>
            </a:r>
            <a:endParaRPr lang="en-US" b="1"/>
          </a:p>
          <a:p>
            <a:r>
              <a:rPr lang="en-US" b="1"/>
              <a:t>Donation to Political party/trust, etc</a:t>
            </a:r>
            <a:endParaRPr lang="en-US" b="1"/>
          </a:p>
          <a:p>
            <a:r>
              <a:rPr lang="en-US" b="1"/>
              <a:t>Budget 2023 update- Deduction from family pension income up to FY 2022-23 (From FY 2023-24, it is allowed as deduction)</a:t>
            </a:r>
            <a:endParaRPr lang="en-US" b="1"/>
          </a:p>
          <a:p>
            <a:r>
              <a:rPr lang="en-US" b="1"/>
              <a:t>Budget 2023 update- Standard deduction of Rs.50,000 up to FY 2022-23 (From FY 2023-24, it is allowed as deduction)</a:t>
            </a:r>
            <a:endParaRPr lang="en-US" b="1"/>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48005" y="273050"/>
            <a:ext cx="8317230" cy="6334125"/>
          </a:xfrm>
        </p:spPr>
        <p:txBody>
          <a:bodyPr>
            <a:normAutofit fontScale="70000"/>
          </a:bodyPr>
          <a:p>
            <a:r>
              <a:rPr lang="en-US" b="1"/>
              <a:t>What are the Exemptions and Deductions Available Under the New Regime?</a:t>
            </a:r>
            <a:endParaRPr lang="en-US" b="1"/>
          </a:p>
          <a:p>
            <a:r>
              <a:rPr lang="en-US" b="1"/>
              <a:t>Under the New tax regime, you can claim tax exemption for the following:</a:t>
            </a:r>
            <a:endParaRPr lang="en-US" b="1"/>
          </a:p>
          <a:p>
            <a:endParaRPr lang="en-US" b="1"/>
          </a:p>
          <a:p>
            <a:r>
              <a:rPr lang="en-US" b="1"/>
              <a:t>Transport allowances in case of a specially-abled person.</a:t>
            </a:r>
            <a:endParaRPr lang="en-US" b="1"/>
          </a:p>
          <a:p>
            <a:r>
              <a:rPr lang="en-US" b="1"/>
              <a:t>Conveyance allowance received to meet the conveyance expenditure incurred as part of the employment.</a:t>
            </a:r>
            <a:endParaRPr lang="en-US" b="1"/>
          </a:p>
          <a:p>
            <a:r>
              <a:rPr lang="en-US" b="1"/>
              <a:t>Any compensation received to meet the cost of travel on tour or transfer.</a:t>
            </a:r>
            <a:endParaRPr lang="en-US" b="1"/>
          </a:p>
          <a:p>
            <a:r>
              <a:rPr lang="en-US" b="1"/>
              <a:t>Daily allowance received to meet the ordinary regular charges or expenditure you incur on account of absence from his regular place of duty.</a:t>
            </a:r>
            <a:endParaRPr lang="en-US" b="1"/>
          </a:p>
          <a:p>
            <a:r>
              <a:rPr lang="en-US" b="1"/>
              <a:t>Perquisites for official purposes</a:t>
            </a:r>
            <a:endParaRPr lang="en-US" b="1"/>
          </a:p>
          <a:p>
            <a:r>
              <a:rPr lang="en-US" b="1"/>
              <a:t>Exemption on voluntary retirement 10(10C), gratuity u/s 10(10) and Leave encashment u/s 10(10AA)</a:t>
            </a:r>
            <a:endParaRPr lang="en-US" b="1"/>
          </a:p>
          <a:p>
            <a:endParaRPr lang="en-US" b="1"/>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48005" y="273050"/>
            <a:ext cx="8317230" cy="6334125"/>
          </a:xfrm>
        </p:spPr>
        <p:txBody>
          <a:bodyPr>
            <a:normAutofit fontScale="80000"/>
          </a:bodyPr>
          <a:p>
            <a:r>
              <a:rPr lang="en-US" b="1"/>
              <a:t>Interest on Home Loan on let-out property (Section 24)</a:t>
            </a:r>
            <a:endParaRPr lang="en-US" b="1"/>
          </a:p>
          <a:p>
            <a:r>
              <a:rPr lang="en-US" b="1"/>
              <a:t>Gifts up to Rs 50,000</a:t>
            </a:r>
            <a:endParaRPr lang="en-US" b="1"/>
          </a:p>
          <a:p>
            <a:r>
              <a:rPr lang="en-US" b="1"/>
              <a:t>Deduction for employer’s contribution to NPS account [Section 80CCD(2)]</a:t>
            </a:r>
            <a:endParaRPr lang="en-US" b="1"/>
          </a:p>
          <a:p>
            <a:r>
              <a:rPr lang="en-US" b="1"/>
              <a:t>Deduction for additional employee cost (Section 80JJA)</a:t>
            </a:r>
            <a:endParaRPr lang="en-US" b="1"/>
          </a:p>
          <a:p>
            <a:r>
              <a:rPr lang="en-US" b="1"/>
              <a:t>Budget 2023 introduced a standard deduction of Rs 50,000 under New Tax Regime applicable from FY 2023-24</a:t>
            </a:r>
            <a:endParaRPr lang="en-US" b="1"/>
          </a:p>
          <a:p>
            <a:r>
              <a:rPr lang="en-US" b="1"/>
              <a:t>Budget 2023 also introduced deduction under Section 57(iia) of family pension income</a:t>
            </a:r>
            <a:endParaRPr lang="en-US" b="1"/>
          </a:p>
          <a:p>
            <a:r>
              <a:rPr lang="en-US" b="1"/>
              <a:t>Budget 2023 further introduced deduction of amount paid or deposited in the Agniveer Corpus Fund under Section 80CCH(2)</a:t>
            </a:r>
            <a:endParaRPr lang="en-US"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5774055"/>
          </a:xfrm>
        </p:spPr>
        <p:txBody>
          <a:bodyPr>
            <a:noAutofit/>
          </a:bodyPr>
          <a:lstStyle/>
          <a:p>
            <a:pPr algn="just"/>
            <a:br>
              <a:rPr lang="en-US" sz="2400" dirty="0"/>
            </a:br>
            <a:r>
              <a:rPr lang="en-US" sz="2400" dirty="0"/>
              <a:t>covering  provisions - voluntary return, return forms, time limit for filing returns, return of loss, belated return, revised return, updated returns, Defective return,  Modified return, Tax Return preparers, verification of return, PAN, Quoting Aadhaar, Self-Assessment etc.</a:t>
            </a:r>
            <a:br>
              <a:rPr lang="en-US" sz="2400" dirty="0"/>
            </a:br>
            <a:br>
              <a:rPr lang="en-US" sz="2400" dirty="0"/>
            </a:br>
            <a:endParaRPr 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48005" y="273050"/>
            <a:ext cx="8317230" cy="6334125"/>
          </a:xfrm>
        </p:spPr>
        <p:txBody>
          <a:bodyPr>
            <a:normAutofit fontScale="90000" lnSpcReduction="10000"/>
          </a:bodyPr>
          <a:p>
            <a:endParaRPr lang="en-US" b="1"/>
          </a:p>
          <a:p>
            <a:r>
              <a:rPr lang="en-US" b="1"/>
              <a:t>Deductions Not Allowed Against Business Income Under the New Regime</a:t>
            </a:r>
            <a:endParaRPr lang="en-US" b="1"/>
          </a:p>
          <a:p>
            <a:r>
              <a:rPr lang="en-US" b="1"/>
              <a:t>Deductions and exemptions not allowed against business income:</a:t>
            </a:r>
            <a:endParaRPr lang="en-US" b="1"/>
          </a:p>
          <a:p>
            <a:endParaRPr lang="en-US" b="1"/>
          </a:p>
          <a:p>
            <a:r>
              <a:rPr lang="en-US" b="1"/>
              <a:t>Additional depreciation under section 32</a:t>
            </a:r>
            <a:endParaRPr lang="en-US" b="1"/>
          </a:p>
          <a:p>
            <a:r>
              <a:rPr lang="en-US" b="1"/>
              <a:t>Investment allowance under section 32AD</a:t>
            </a:r>
            <a:endParaRPr lang="en-US" b="1"/>
          </a:p>
          <a:p>
            <a:r>
              <a:rPr lang="en-US" b="1"/>
              <a:t>Sector-specific business deductions under section 33AB and 33ABA</a:t>
            </a:r>
            <a:endParaRPr lang="en-US" b="1"/>
          </a:p>
          <a:p>
            <a:r>
              <a:rPr lang="en-US" b="1"/>
              <a:t>Expenditure on scientific research under section 35</a:t>
            </a:r>
            <a:endParaRPr lang="en-US" b="1"/>
          </a:p>
          <a:p>
            <a:r>
              <a:rPr lang="en-US" b="1"/>
              <a:t>Capital expenditure under section 35AD</a:t>
            </a:r>
            <a:endParaRPr lang="en-US" b="1"/>
          </a:p>
          <a:p>
            <a:r>
              <a:rPr lang="en-US" b="1"/>
              <a:t>Exemption under section 10AA for SEZ units</a:t>
            </a:r>
            <a:endParaRPr lang="en-US" b="1"/>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dirty="0">
                <a:solidFill>
                  <a:srgbClr val="FF0000"/>
                </a:solidFill>
              </a:rPr>
              <a:t>DUE DATE OF FILING RETURN</a:t>
            </a:r>
            <a:endParaRPr lang="en-US" sz="3600" b="1" dirty="0">
              <a:solidFill>
                <a:srgbClr val="FF0000"/>
              </a:solidFill>
            </a:endParaRPr>
          </a:p>
        </p:txBody>
      </p:sp>
      <p:sp>
        <p:nvSpPr>
          <p:cNvPr id="3" name="Content Placeholder 2"/>
          <p:cNvSpPr>
            <a:spLocks noGrp="1"/>
          </p:cNvSpPr>
          <p:nvPr>
            <p:ph sz="half" idx="1"/>
          </p:nvPr>
        </p:nvSpPr>
        <p:spPr>
          <a:xfrm>
            <a:off x="457200" y="990600"/>
            <a:ext cx="5943600" cy="5486400"/>
          </a:xfrm>
        </p:spPr>
        <p:txBody>
          <a:bodyPr>
            <a:normAutofit lnSpcReduction="10000"/>
          </a:bodyPr>
          <a:lstStyle/>
          <a:p>
            <a:r>
              <a:rPr lang="en-US" dirty="0"/>
              <a:t>Individual HUF or Firm whose Accounts are not required to audited U/s 44AB of the Act or any  other law</a:t>
            </a:r>
            <a:endParaRPr lang="en-US" dirty="0"/>
          </a:p>
          <a:p>
            <a:endParaRPr lang="en-US" dirty="0"/>
          </a:p>
          <a:p>
            <a:r>
              <a:rPr lang="en-US" dirty="0"/>
              <a:t>Individual HUF or Firm whose Accounts are required to audited U/s 44AB of the Act or any  other law</a:t>
            </a:r>
            <a:endParaRPr lang="en-US" dirty="0"/>
          </a:p>
          <a:p>
            <a:endParaRPr lang="en-US" dirty="0"/>
          </a:p>
          <a:p>
            <a:r>
              <a:rPr lang="en-US" dirty="0"/>
              <a:t>Company</a:t>
            </a:r>
            <a:endParaRPr lang="en-US" dirty="0"/>
          </a:p>
          <a:p>
            <a:endParaRPr lang="en-US" dirty="0"/>
          </a:p>
          <a:p>
            <a:r>
              <a:rPr lang="en-US" dirty="0"/>
              <a:t>Limited Liability Partnership</a:t>
            </a:r>
            <a:endParaRPr lang="en-US" dirty="0"/>
          </a:p>
          <a:p>
            <a:endParaRPr lang="en-US" dirty="0"/>
          </a:p>
        </p:txBody>
      </p:sp>
      <p:sp>
        <p:nvSpPr>
          <p:cNvPr id="4" name="Content Placeholder 3"/>
          <p:cNvSpPr>
            <a:spLocks noGrp="1"/>
          </p:cNvSpPr>
          <p:nvPr>
            <p:ph sz="half" idx="2"/>
          </p:nvPr>
        </p:nvSpPr>
        <p:spPr>
          <a:xfrm>
            <a:off x="6705600" y="990600"/>
            <a:ext cx="2209800" cy="5486400"/>
          </a:xfrm>
        </p:spPr>
        <p:txBody>
          <a:bodyPr>
            <a:normAutofit lnSpcReduction="20000"/>
          </a:bodyPr>
          <a:lstStyle/>
          <a:p>
            <a:r>
              <a:rPr lang="en-US" b="1" dirty="0">
                <a:solidFill>
                  <a:srgbClr val="FF0000"/>
                </a:solidFill>
              </a:rPr>
              <a:t>31</a:t>
            </a:r>
            <a:r>
              <a:rPr lang="en-US" b="1" baseline="30000" dirty="0">
                <a:solidFill>
                  <a:srgbClr val="FF0000"/>
                </a:solidFill>
              </a:rPr>
              <a:t>st</a:t>
            </a:r>
            <a:r>
              <a:rPr lang="en-US" b="1" dirty="0">
                <a:solidFill>
                  <a:srgbClr val="FF0000"/>
                </a:solidFill>
              </a:rPr>
              <a:t> July</a:t>
            </a:r>
            <a:endParaRPr lang="en-US" b="1" dirty="0">
              <a:solidFill>
                <a:srgbClr val="FF0000"/>
              </a:solidFill>
            </a:endParaRPr>
          </a:p>
          <a:p>
            <a:endParaRPr lang="en-US" dirty="0"/>
          </a:p>
          <a:p>
            <a:endParaRPr lang="en-US" dirty="0"/>
          </a:p>
          <a:p>
            <a:endParaRPr lang="en-US" dirty="0"/>
          </a:p>
          <a:p>
            <a:r>
              <a:rPr lang="en-US" b="1" dirty="0">
                <a:solidFill>
                  <a:srgbClr val="FF0000"/>
                </a:solidFill>
              </a:rPr>
              <a:t>31 st October</a:t>
            </a:r>
            <a:endParaRPr lang="en-US" b="1" dirty="0">
              <a:solidFill>
                <a:srgbClr val="FF0000"/>
              </a:solidFill>
            </a:endParaRPr>
          </a:p>
          <a:p>
            <a:endParaRPr lang="en-US" dirty="0"/>
          </a:p>
          <a:p>
            <a:r>
              <a:rPr lang="en-US" b="1" dirty="0">
                <a:solidFill>
                  <a:srgbClr val="FF0000"/>
                </a:solidFill>
                <a:sym typeface="+mn-ea"/>
              </a:rPr>
              <a:t>31 st October</a:t>
            </a:r>
            <a:endParaRPr lang="en-US" b="1" dirty="0">
              <a:solidFill>
                <a:srgbClr val="FF0000"/>
              </a:solidFill>
            </a:endParaRPr>
          </a:p>
          <a:p>
            <a:endParaRPr lang="en-US" dirty="0"/>
          </a:p>
          <a:p>
            <a:r>
              <a:rPr lang="en-US" b="1" dirty="0">
                <a:solidFill>
                  <a:srgbClr val="FF0000"/>
                </a:solidFill>
                <a:sym typeface="+mn-ea"/>
              </a:rPr>
              <a:t>31 st October</a:t>
            </a:r>
            <a:endParaRPr lang="en-US" b="1" dirty="0">
              <a:solidFill>
                <a:srgbClr val="FF0000"/>
              </a:solidFill>
            </a:endParaRP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6400800" cy="869950"/>
          </a:xfrm>
        </p:spPr>
        <p:txBody>
          <a:bodyPr>
            <a:noAutofit/>
          </a:bodyPr>
          <a:lstStyle/>
          <a:p>
            <a:r>
              <a:rPr lang="en-US" sz="2400" dirty="0">
                <a:solidFill>
                  <a:srgbClr val="FF0000"/>
                </a:solidFill>
              </a:rPr>
              <a:t>TRUST</a:t>
            </a:r>
            <a:r>
              <a:rPr lang="en-US" sz="2400" dirty="0"/>
              <a:t> whose Accounts are required to audited U/s 44AB of the Act or any  other law</a:t>
            </a:r>
            <a:endParaRPr lang="en-US" sz="2400" dirty="0"/>
          </a:p>
        </p:txBody>
      </p:sp>
      <p:sp>
        <p:nvSpPr>
          <p:cNvPr id="3" name="Content Placeholder 2"/>
          <p:cNvSpPr>
            <a:spLocks noGrp="1"/>
          </p:cNvSpPr>
          <p:nvPr>
            <p:ph idx="1"/>
          </p:nvPr>
        </p:nvSpPr>
        <p:spPr>
          <a:xfrm>
            <a:off x="6858000" y="273050"/>
            <a:ext cx="2057400" cy="6356350"/>
          </a:xfrm>
        </p:spPr>
        <p:txBody>
          <a:bodyPr>
            <a:normAutofit lnSpcReduction="10000"/>
          </a:bodyPr>
          <a:lstStyle/>
          <a:p>
            <a:r>
              <a:rPr lang="en-US" sz="2400" b="1" dirty="0">
                <a:solidFill>
                  <a:srgbClr val="FF0000"/>
                </a:solidFill>
                <a:sym typeface="+mn-ea"/>
              </a:rPr>
              <a:t>31 st October</a:t>
            </a:r>
            <a:endParaRPr lang="en-US" sz="2400" b="1" dirty="0">
              <a:solidFill>
                <a:srgbClr val="FF0000"/>
              </a:solidFill>
            </a:endParaRPr>
          </a:p>
          <a:p>
            <a:endParaRPr lang="en-US" dirty="0"/>
          </a:p>
          <a:p>
            <a:r>
              <a:rPr lang="en-US" sz="2400" b="1" dirty="0">
                <a:solidFill>
                  <a:srgbClr val="FF0000"/>
                </a:solidFill>
                <a:sym typeface="+mn-ea"/>
              </a:rPr>
              <a:t>31 st October</a:t>
            </a:r>
            <a:endParaRPr lang="en-US" sz="2400" b="1" dirty="0">
              <a:solidFill>
                <a:srgbClr val="FF0000"/>
              </a:solidFill>
            </a:endParaRPr>
          </a:p>
          <a:p>
            <a:endParaRPr lang="en-US" sz="2400" b="1" dirty="0">
              <a:solidFill>
                <a:srgbClr val="FF0000"/>
              </a:solidFill>
            </a:endParaRPr>
          </a:p>
          <a:p>
            <a:r>
              <a:rPr lang="en-US" sz="2400" b="1" dirty="0">
                <a:solidFill>
                  <a:srgbClr val="FF0000"/>
                </a:solidFill>
                <a:sym typeface="+mn-ea"/>
              </a:rPr>
              <a:t>31 st October</a:t>
            </a:r>
            <a:endParaRPr lang="en-US" sz="2400" b="1" dirty="0">
              <a:solidFill>
                <a:srgbClr val="FF0000"/>
              </a:solidFill>
            </a:endParaRPr>
          </a:p>
          <a:p>
            <a:endParaRPr lang="en-US" sz="2400" b="1" dirty="0">
              <a:solidFill>
                <a:srgbClr val="FF0000"/>
              </a:solidFill>
            </a:endParaRPr>
          </a:p>
          <a:p>
            <a:r>
              <a:rPr lang="en-US" sz="2400" b="1" dirty="0">
                <a:solidFill>
                  <a:srgbClr val="FF0000"/>
                </a:solidFill>
              </a:rPr>
              <a:t>31</a:t>
            </a:r>
            <a:r>
              <a:rPr lang="en-US" sz="2400" b="1" baseline="30000" dirty="0">
                <a:solidFill>
                  <a:srgbClr val="FF0000"/>
                </a:solidFill>
              </a:rPr>
              <a:t>st</a:t>
            </a:r>
            <a:r>
              <a:rPr lang="en-US" sz="2400" b="1" dirty="0">
                <a:solidFill>
                  <a:srgbClr val="FF0000"/>
                </a:solidFill>
              </a:rPr>
              <a:t>  July</a:t>
            </a:r>
            <a:endParaRPr lang="en-US" sz="2400" b="1" dirty="0">
              <a:solidFill>
                <a:srgbClr val="FF0000"/>
              </a:solidFill>
            </a:endParaRPr>
          </a:p>
          <a:p>
            <a:endParaRPr lang="en-US" dirty="0"/>
          </a:p>
          <a:p>
            <a:r>
              <a:rPr lang="en-US" sz="2600" b="1" dirty="0">
                <a:solidFill>
                  <a:srgbClr val="FF0000"/>
                </a:solidFill>
              </a:rPr>
              <a:t>30 th November</a:t>
            </a:r>
            <a:endParaRPr lang="en-US" sz="2600" b="1" dirty="0">
              <a:solidFill>
                <a:srgbClr val="FF0000"/>
              </a:solidFill>
            </a:endParaRPr>
          </a:p>
          <a:p>
            <a:endParaRPr lang="en-US" dirty="0"/>
          </a:p>
        </p:txBody>
      </p:sp>
      <p:sp>
        <p:nvSpPr>
          <p:cNvPr id="4" name="Text Placeholder 3"/>
          <p:cNvSpPr>
            <a:spLocks noGrp="1"/>
          </p:cNvSpPr>
          <p:nvPr>
            <p:ph type="body" sz="half" idx="2"/>
          </p:nvPr>
        </p:nvSpPr>
        <p:spPr>
          <a:xfrm>
            <a:off x="457200" y="1524000"/>
            <a:ext cx="6477000" cy="5105400"/>
          </a:xfrm>
        </p:spPr>
        <p:txBody>
          <a:bodyPr>
            <a:normAutofit lnSpcReduction="10000"/>
          </a:bodyPr>
          <a:lstStyle/>
          <a:p>
            <a:r>
              <a:rPr lang="en-US" sz="2400" b="1" dirty="0">
                <a:solidFill>
                  <a:srgbClr val="FF0000"/>
                </a:solidFill>
              </a:rPr>
              <a:t>AOP/BOI</a:t>
            </a:r>
            <a:r>
              <a:rPr lang="en-US" sz="2400" b="1" dirty="0"/>
              <a:t> whose Accounts are required to audited U/s 44AB of the Act or any  other law</a:t>
            </a:r>
            <a:endParaRPr lang="en-US" sz="2400" b="1" dirty="0"/>
          </a:p>
          <a:p>
            <a:endParaRPr lang="en-US" sz="2400" b="1" dirty="0"/>
          </a:p>
          <a:p>
            <a:r>
              <a:rPr lang="en-US" sz="2400" b="1" dirty="0">
                <a:solidFill>
                  <a:srgbClr val="FF0000"/>
                </a:solidFill>
              </a:rPr>
              <a:t>POLITICAL PARTIES </a:t>
            </a:r>
            <a:r>
              <a:rPr lang="en-US" sz="2400" b="1" dirty="0"/>
              <a:t>as</a:t>
            </a:r>
            <a:r>
              <a:rPr lang="en-US" sz="2400" b="1" dirty="0">
                <a:solidFill>
                  <a:srgbClr val="FF0000"/>
                </a:solidFill>
              </a:rPr>
              <a:t> </a:t>
            </a:r>
            <a:r>
              <a:rPr lang="en-US" sz="2400" b="1" dirty="0"/>
              <a:t>no scope to </a:t>
            </a:r>
            <a:r>
              <a:rPr lang="en-US" sz="2400" b="1" dirty="0" err="1"/>
              <a:t>unaudit</a:t>
            </a:r>
            <a:r>
              <a:rPr lang="en-US" sz="2400" b="1" dirty="0"/>
              <a:t> the Accounts U/s 44AB of the Act or any  other law</a:t>
            </a:r>
            <a:endParaRPr lang="en-US" sz="2400" b="1" dirty="0"/>
          </a:p>
          <a:p>
            <a:endParaRPr lang="en-US" sz="2400" b="1" dirty="0"/>
          </a:p>
          <a:p>
            <a:r>
              <a:rPr lang="en-US" sz="2400" b="1" dirty="0">
                <a:solidFill>
                  <a:srgbClr val="FF0000"/>
                </a:solidFill>
              </a:rPr>
              <a:t>TRUST,AOP/BOI </a:t>
            </a:r>
            <a:r>
              <a:rPr lang="en-US" sz="2400" b="1" dirty="0"/>
              <a:t>whose Accounts are not required to  be audited U/s 44AB of the Act or any  other law</a:t>
            </a:r>
            <a:endParaRPr lang="en-US" sz="2400" b="1" dirty="0"/>
          </a:p>
          <a:p>
            <a:r>
              <a:rPr lang="en-US" sz="2400" b="1" dirty="0">
                <a:solidFill>
                  <a:srgbClr val="FF0000"/>
                </a:solidFill>
              </a:rPr>
              <a:t>INDIVIDUAL,HUF,FIRM,LLP.COMPANY,TRUST,AOP/BOI </a:t>
            </a:r>
            <a:r>
              <a:rPr lang="en-US" sz="2400" b="1" dirty="0"/>
              <a:t>covered U/s 92E of the Act  </a:t>
            </a:r>
            <a:endParaRPr lang="en-US" sz="2400" b="1" dirty="0"/>
          </a:p>
          <a:p>
            <a:r>
              <a:rPr lang="en-US" sz="2400" dirty="0"/>
              <a:t>However such date may be changed by amendment time to time</a:t>
            </a:r>
            <a:endParaRPr lang="en-US" sz="24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639"/>
            <a:ext cx="6705600" cy="715962"/>
          </a:xfrm>
        </p:spPr>
        <p:txBody>
          <a:bodyPr>
            <a:noAutofit/>
          </a:bodyPr>
          <a:lstStyle/>
          <a:p>
            <a:r>
              <a:rPr lang="en-US" sz="3600" dirty="0">
                <a:solidFill>
                  <a:srgbClr val="FF0000"/>
                </a:solidFill>
              </a:rPr>
              <a:t>TYPES TO FILE THE RETURN</a:t>
            </a:r>
            <a:endParaRPr lang="en-US" sz="3600" dirty="0">
              <a:solidFill>
                <a:srgbClr val="FF0000"/>
              </a:solidFill>
            </a:endParaRPr>
          </a:p>
        </p:txBody>
      </p:sp>
      <p:sp>
        <p:nvSpPr>
          <p:cNvPr id="4" name="Content Placeholder 3"/>
          <p:cNvSpPr>
            <a:spLocks noGrp="1"/>
          </p:cNvSpPr>
          <p:nvPr>
            <p:ph sz="half" idx="2"/>
          </p:nvPr>
        </p:nvSpPr>
        <p:spPr>
          <a:xfrm>
            <a:off x="457200" y="990601"/>
            <a:ext cx="7924800" cy="5592761"/>
          </a:xfrm>
        </p:spPr>
        <p:txBody>
          <a:bodyPr>
            <a:normAutofit lnSpcReduction="20000"/>
          </a:bodyPr>
          <a:lstStyle/>
          <a:p>
            <a:r>
              <a:rPr lang="en-US" dirty="0"/>
              <a:t>Section 139(1) – Voluntary Return Filled with the due date</a:t>
            </a:r>
            <a:endParaRPr lang="en-US" dirty="0"/>
          </a:p>
          <a:p>
            <a:r>
              <a:rPr lang="en-US" dirty="0"/>
              <a:t>Section 139(3) - Loss Return</a:t>
            </a:r>
            <a:endParaRPr lang="en-US" dirty="0"/>
          </a:p>
          <a:p>
            <a:r>
              <a:rPr lang="en-US" dirty="0"/>
              <a:t>Section 139(4) – Belated Return within 9 months from the end of the F.Y.</a:t>
            </a:r>
            <a:endParaRPr lang="en-US" dirty="0"/>
          </a:p>
          <a:p>
            <a:r>
              <a:rPr lang="en-US" dirty="0"/>
              <a:t>Section 139(5) – Revised Return, </a:t>
            </a:r>
            <a:r>
              <a:rPr lang="en-IN" sz="2200" dirty="0">
                <a:solidFill>
                  <a:srgbClr val="212529"/>
                </a:solidFill>
                <a:effectLst/>
                <a:latin typeface="Segoe UI" panose="020B0502040204020203" pitchFamily="34" charset="0"/>
                <a:ea typeface="Times New Roman" panose="02020603050405020304" pitchFamily="18" charset="0"/>
              </a:rPr>
              <a:t>by </a:t>
            </a:r>
            <a:r>
              <a:rPr lang="en-IN" sz="2200" dirty="0" err="1">
                <a:solidFill>
                  <a:srgbClr val="212529"/>
                </a:solidFill>
                <a:effectLst/>
                <a:latin typeface="Segoe UI" panose="020B0502040204020203" pitchFamily="34" charset="0"/>
                <a:ea typeface="Times New Roman" panose="02020603050405020304" pitchFamily="18" charset="0"/>
              </a:rPr>
              <a:t>assessee</a:t>
            </a:r>
            <a:r>
              <a:rPr lang="en-IN" sz="2200" dirty="0">
                <a:solidFill>
                  <a:srgbClr val="212529"/>
                </a:solidFill>
                <a:effectLst/>
                <a:latin typeface="Segoe UI" panose="020B0502040204020203" pitchFamily="34" charset="0"/>
                <a:ea typeface="Times New Roman" panose="02020603050405020304" pitchFamily="18" charset="0"/>
              </a:rPr>
              <a:t> itself on </a:t>
            </a:r>
            <a:r>
              <a:rPr lang="en-IN" sz="2200" dirty="0" err="1">
                <a:solidFill>
                  <a:srgbClr val="212529"/>
                </a:solidFill>
                <a:effectLst/>
                <a:latin typeface="Segoe UI" panose="020B0502040204020203" pitchFamily="34" charset="0"/>
                <a:ea typeface="Times New Roman" panose="02020603050405020304" pitchFamily="18" charset="0"/>
              </a:rPr>
              <a:t>suo</a:t>
            </a:r>
            <a:r>
              <a:rPr lang="en-IN" sz="2200" dirty="0">
                <a:solidFill>
                  <a:srgbClr val="212529"/>
                </a:solidFill>
                <a:effectLst/>
                <a:latin typeface="Segoe UI" panose="020B0502040204020203" pitchFamily="34" charset="0"/>
                <a:ea typeface="Times New Roman" panose="02020603050405020304" pitchFamily="18" charset="0"/>
              </a:rPr>
              <a:t> moto basis for revising return in case of any omission or wrong statement filed earlier in ROI u/s 139(1), 139(3) or 139(4). Time Limit is </a:t>
            </a:r>
            <a:r>
              <a:rPr lang="en-IN" sz="2200" dirty="0" err="1">
                <a:solidFill>
                  <a:srgbClr val="212529"/>
                </a:solidFill>
                <a:effectLst/>
                <a:latin typeface="Segoe UI" panose="020B0502040204020203" pitchFamily="34" charset="0"/>
                <a:ea typeface="Times New Roman" panose="02020603050405020304" pitchFamily="18" charset="0"/>
              </a:rPr>
              <a:t>upto</a:t>
            </a:r>
            <a:r>
              <a:rPr lang="en-IN" sz="2200" dirty="0">
                <a:solidFill>
                  <a:srgbClr val="212529"/>
                </a:solidFill>
                <a:effectLst/>
                <a:latin typeface="Segoe UI" panose="020B0502040204020203" pitchFamily="34" charset="0"/>
                <a:ea typeface="Times New Roman" panose="02020603050405020304" pitchFamily="18" charset="0"/>
              </a:rPr>
              <a:t> </a:t>
            </a:r>
            <a:r>
              <a:rPr lang="en-US" altLang="en-IN" sz="2200" dirty="0">
                <a:solidFill>
                  <a:srgbClr val="212529"/>
                </a:solidFill>
                <a:effectLst/>
                <a:latin typeface="Segoe UI" panose="020B0502040204020203" pitchFamily="34" charset="0"/>
                <a:ea typeface="Times New Roman" panose="02020603050405020304" pitchFamily="18" charset="0"/>
              </a:rPr>
              <a:t>nine months from the end of the F.Y.</a:t>
            </a:r>
            <a:endParaRPr lang="en-IN" sz="2200" dirty="0">
              <a:effectLst/>
              <a:latin typeface="Times New Roman" panose="02020603050405020304" pitchFamily="18" charset="0"/>
              <a:ea typeface="Times New Roman" panose="02020603050405020304" pitchFamily="18" charset="0"/>
            </a:endParaRPr>
          </a:p>
          <a:p>
            <a:endParaRPr lang="en-US" dirty="0"/>
          </a:p>
          <a:p>
            <a:r>
              <a:rPr lang="en-US" dirty="0"/>
              <a:t>Section 139(9) – Defective Return/Rectified Return</a:t>
            </a:r>
            <a:r>
              <a:rPr lang="en-US" sz="2200" dirty="0"/>
              <a:t>,</a:t>
            </a:r>
            <a:r>
              <a:rPr lang="en-IN" sz="2200" dirty="0">
                <a:solidFill>
                  <a:srgbClr val="212529"/>
                </a:solidFill>
                <a:effectLst/>
                <a:latin typeface="Segoe UI" panose="020B0502040204020203" pitchFamily="34" charset="0"/>
                <a:ea typeface="Times New Roman" panose="02020603050405020304" pitchFamily="18" charset="0"/>
              </a:rPr>
              <a:t> in response of intimation by AO of the Defective Return u/s 139(9). Time Limit is within 15 days of intimation by AO (which may be extended</a:t>
            </a:r>
            <a:r>
              <a:rPr lang="en-IN" sz="1800" dirty="0">
                <a:solidFill>
                  <a:srgbClr val="212529"/>
                </a:solidFill>
                <a:effectLst/>
                <a:latin typeface="Segoe UI" panose="020B0502040204020203" pitchFamily="34" charset="0"/>
                <a:ea typeface="Times New Roman" panose="02020603050405020304" pitchFamily="18" charset="0"/>
              </a:rPr>
              <a:t>). </a:t>
            </a:r>
            <a:endParaRPr lang="en-IN" sz="1800" dirty="0">
              <a:effectLst/>
              <a:latin typeface="Times New Roman" panose="02020603050405020304" pitchFamily="18" charset="0"/>
              <a:ea typeface="Times New Roman" panose="02020603050405020304" pitchFamily="18" charset="0"/>
            </a:endParaRPr>
          </a:p>
          <a:p>
            <a:endParaRPr lang="en-US" dirty="0"/>
          </a:p>
          <a:p>
            <a:r>
              <a:rPr lang="en-US" dirty="0"/>
              <a:t>Section 139(8A) – Updated Return</a:t>
            </a:r>
            <a:endParaRPr lang="en-US" dirty="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81000"/>
            <a:ext cx="8305800" cy="5745163"/>
          </a:xfrm>
        </p:spPr>
        <p:txBody>
          <a:bodyPr>
            <a:normAutofit lnSpcReduction="10000"/>
          </a:bodyPr>
          <a:lstStyle/>
          <a:p>
            <a:pPr>
              <a:lnSpc>
                <a:spcPct val="107000"/>
              </a:lnSpc>
              <a:spcAft>
                <a:spcPts val="800"/>
              </a:spcAft>
            </a:pPr>
            <a:r>
              <a:rPr lang="en-IN" b="1" kern="100" dirty="0">
                <a:effectLst/>
                <a:latin typeface="Calibri" panose="020F0502020204030204" charset="0"/>
                <a:ea typeface="Calibri" panose="020F0502020204030204" charset="0"/>
                <a:cs typeface="Calibri" panose="020F0502020204030204" charset="0"/>
              </a:rPr>
              <a:t>Updated Return </a:t>
            </a:r>
            <a:r>
              <a:rPr lang="en-IN" kern="100" dirty="0">
                <a:effectLst/>
                <a:latin typeface="Calibri" panose="020F0502020204030204" charset="0"/>
                <a:ea typeface="Calibri" panose="020F0502020204030204" charset="0"/>
                <a:cs typeface="Calibri" panose="020F0502020204030204" charset="0"/>
              </a:rPr>
              <a:t>is Return of Income under section 139(8A) of Income Tax Act 1961 to be filed in Form ITR-U which allow any taxpayer</a:t>
            </a:r>
            <a:endParaRPr lang="en-IN" kern="100" dirty="0">
              <a:effectLst/>
              <a:latin typeface="Calibri" panose="020F0502020204030204" charset="0"/>
              <a:ea typeface="Calibri" panose="020F0502020204030204" charset="0"/>
              <a:cs typeface="Calibri" panose="020F0502020204030204" charset="0"/>
            </a:endParaRPr>
          </a:p>
          <a:p>
            <a:pPr>
              <a:lnSpc>
                <a:spcPct val="107000"/>
              </a:lnSpc>
              <a:spcAft>
                <a:spcPts val="800"/>
              </a:spcAft>
            </a:pPr>
            <a:r>
              <a:rPr lang="en-IN" kern="100" dirty="0">
                <a:effectLst/>
                <a:latin typeface="Calibri" panose="020F0502020204030204" charset="0"/>
                <a:ea typeface="Calibri" panose="020F0502020204030204" charset="0"/>
                <a:cs typeface="Calibri" panose="020F0502020204030204" charset="0"/>
              </a:rPr>
              <a:t> -to file return of income not filed earlier</a:t>
            </a:r>
            <a:endParaRPr lang="en-IN" kern="100" dirty="0">
              <a:effectLst/>
              <a:latin typeface="Calibri" panose="020F0502020204030204" charset="0"/>
              <a:ea typeface="Calibri" panose="020F0502020204030204" charset="0"/>
              <a:cs typeface="Calibri" panose="020F0502020204030204" charset="0"/>
            </a:endParaRPr>
          </a:p>
          <a:p>
            <a:pPr>
              <a:lnSpc>
                <a:spcPct val="107000"/>
              </a:lnSpc>
              <a:spcAft>
                <a:spcPts val="800"/>
              </a:spcAft>
            </a:pPr>
            <a:r>
              <a:rPr lang="en-IN" kern="100" dirty="0">
                <a:effectLst/>
                <a:latin typeface="Calibri" panose="020F0502020204030204" charset="0"/>
                <a:ea typeface="Calibri" panose="020F0502020204030204" charset="0"/>
                <a:cs typeface="Calibri" panose="020F0502020204030204" charset="0"/>
              </a:rPr>
              <a:t> -to rectify any incorrect disclosure in Income Tax Return</a:t>
            </a:r>
            <a:endParaRPr lang="en-IN" kern="100" dirty="0">
              <a:effectLst/>
              <a:latin typeface="Calibri" panose="020F0502020204030204" charset="0"/>
              <a:ea typeface="Calibri" panose="020F0502020204030204" charset="0"/>
              <a:cs typeface="Calibri" panose="020F0502020204030204" charset="0"/>
            </a:endParaRPr>
          </a:p>
          <a:p>
            <a:pPr>
              <a:lnSpc>
                <a:spcPct val="107000"/>
              </a:lnSpc>
              <a:spcAft>
                <a:spcPts val="800"/>
              </a:spcAft>
            </a:pPr>
            <a:r>
              <a:rPr lang="en-IN" kern="100" dirty="0">
                <a:effectLst/>
                <a:latin typeface="Calibri" panose="020F0502020204030204" charset="0"/>
                <a:ea typeface="Calibri" panose="020F0502020204030204" charset="0"/>
                <a:cs typeface="Calibri" panose="020F0502020204030204" charset="0"/>
              </a:rPr>
              <a:t> -to rectify or change head of Income</a:t>
            </a:r>
            <a:endParaRPr lang="en-IN" kern="100" dirty="0">
              <a:effectLst/>
              <a:latin typeface="Calibri" panose="020F0502020204030204" charset="0"/>
              <a:ea typeface="Calibri" panose="020F0502020204030204" charset="0"/>
              <a:cs typeface="Calibri" panose="020F0502020204030204" charset="0"/>
            </a:endParaRPr>
          </a:p>
          <a:p>
            <a:pPr>
              <a:lnSpc>
                <a:spcPct val="107000"/>
              </a:lnSpc>
              <a:spcAft>
                <a:spcPts val="800"/>
              </a:spcAft>
            </a:pPr>
            <a:r>
              <a:rPr lang="en-IN" kern="100" dirty="0">
                <a:effectLst/>
                <a:latin typeface="Calibri" panose="020F0502020204030204" charset="0"/>
                <a:ea typeface="Calibri" panose="020F0502020204030204" charset="0"/>
                <a:cs typeface="Calibri" panose="020F0502020204030204" charset="0"/>
              </a:rPr>
              <a:t> -to reduce carry forward loss </a:t>
            </a:r>
            <a:endParaRPr lang="en-IN" kern="100" dirty="0">
              <a:effectLst/>
              <a:latin typeface="Calibri" panose="020F0502020204030204" charset="0"/>
              <a:ea typeface="Calibri" panose="020F0502020204030204" charset="0"/>
              <a:cs typeface="Calibri" panose="020F0502020204030204" charset="0"/>
            </a:endParaRPr>
          </a:p>
          <a:p>
            <a:pPr>
              <a:lnSpc>
                <a:spcPct val="107000"/>
              </a:lnSpc>
              <a:spcAft>
                <a:spcPts val="800"/>
              </a:spcAft>
            </a:pPr>
            <a:r>
              <a:rPr lang="en-IN" kern="100" dirty="0">
                <a:effectLst/>
                <a:latin typeface="Calibri" panose="020F0502020204030204" charset="0"/>
                <a:ea typeface="Calibri" panose="020F0502020204030204" charset="0"/>
                <a:cs typeface="Calibri" panose="020F0502020204030204" charset="0"/>
              </a:rPr>
              <a:t>-to reduce unabsorbed depreciation</a:t>
            </a:r>
            <a:endParaRPr lang="en-IN" kern="100" dirty="0">
              <a:effectLst/>
              <a:latin typeface="Calibri" panose="020F0502020204030204" charset="0"/>
              <a:ea typeface="Calibri" panose="020F0502020204030204" charset="0"/>
              <a:cs typeface="Calibri" panose="020F0502020204030204" charset="0"/>
            </a:endParaRPr>
          </a:p>
          <a:p>
            <a:pPr>
              <a:lnSpc>
                <a:spcPct val="107000"/>
              </a:lnSpc>
              <a:spcAft>
                <a:spcPts val="800"/>
              </a:spcAft>
            </a:pPr>
            <a:r>
              <a:rPr lang="en-IN" kern="100" dirty="0">
                <a:effectLst/>
                <a:latin typeface="Calibri" panose="020F0502020204030204" charset="0"/>
                <a:ea typeface="Calibri" panose="020F0502020204030204" charset="0"/>
                <a:cs typeface="Calibri" panose="020F0502020204030204" charset="0"/>
              </a:rPr>
              <a:t>-to reduce income tax credit etc.</a:t>
            </a:r>
            <a:endParaRPr lang="en-IN" kern="100" dirty="0">
              <a:effectLst/>
              <a:latin typeface="Calibri" panose="020F0502020204030204" charset="0"/>
              <a:ea typeface="Calibri" panose="020F0502020204030204" charset="0"/>
              <a:cs typeface="Calibri" panose="020F0502020204030204" charset="0"/>
            </a:endParaRPr>
          </a:p>
          <a:p>
            <a:pPr>
              <a:lnSpc>
                <a:spcPct val="107000"/>
              </a:lnSpc>
              <a:spcAft>
                <a:spcPts val="800"/>
              </a:spcAft>
            </a:pPr>
            <a:r>
              <a:rPr lang="en-IN" b="1" dirty="0">
                <a:effectLst/>
                <a:latin typeface="Calibri" panose="020F0502020204030204" charset="0"/>
                <a:ea typeface="Calibri" panose="020F0502020204030204" charset="0"/>
                <a:cs typeface="Times New Roman" panose="02020603050405020304" pitchFamily="18" charset="0"/>
              </a:rPr>
              <a:t>Any person can submit updated return whether or not </a:t>
            </a:r>
            <a:r>
              <a:rPr lang="en-IN" b="1" dirty="0" err="1">
                <a:effectLst/>
                <a:latin typeface="Calibri" panose="020F0502020204030204" charset="0"/>
                <a:ea typeface="Calibri" panose="020F0502020204030204" charset="0"/>
                <a:cs typeface="Times New Roman" panose="02020603050405020304" pitchFamily="18" charset="0"/>
              </a:rPr>
              <a:t>he/She</a:t>
            </a:r>
            <a:r>
              <a:rPr lang="en-IN" b="1" dirty="0">
                <a:effectLst/>
                <a:latin typeface="Calibri" panose="020F0502020204030204" charset="0"/>
                <a:ea typeface="Calibri" panose="020F0502020204030204" charset="0"/>
                <a:cs typeface="Times New Roman" panose="02020603050405020304" pitchFamily="18" charset="0"/>
              </a:rPr>
              <a:t> has furnished his Original/Revised/Belated return of Income.</a:t>
            </a:r>
            <a:endParaRPr lang="en-IN" b="1" kern="100" dirty="0">
              <a:effectLst/>
              <a:latin typeface="Calibri" panose="020F0502020204030204" charset="0"/>
              <a:ea typeface="Calibri" panose="020F0502020204030204" charset="0"/>
              <a:cs typeface="Calibri" panose="020F0502020204030204" charset="0"/>
            </a:endParaRPr>
          </a:p>
          <a:p>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228600"/>
            <a:ext cx="8305800" cy="6354763"/>
          </a:xfrm>
        </p:spPr>
        <p:txBody>
          <a:bodyPr>
            <a:normAutofit/>
          </a:bodyPr>
          <a:lstStyle/>
          <a:p>
            <a:r>
              <a:rPr lang="en-IN" b="1" dirty="0">
                <a:effectLst/>
                <a:latin typeface="Calibri" panose="020F0502020204030204" charset="0"/>
                <a:ea typeface="Calibri" panose="020F0502020204030204" charset="0"/>
                <a:cs typeface="Calibri" panose="020F0502020204030204" charset="0"/>
              </a:rPr>
              <a:t>Time Limit for Submission of Updated Return</a:t>
            </a:r>
            <a:r>
              <a:rPr lang="en-IN" dirty="0">
                <a:effectLst/>
                <a:latin typeface="Calibri" panose="020F0502020204030204" charset="0"/>
                <a:ea typeface="Calibri" panose="020F0502020204030204" charset="0"/>
                <a:cs typeface="Calibri" panose="020F0502020204030204" charset="0"/>
              </a:rPr>
              <a:t> </a:t>
            </a:r>
            <a:endParaRPr lang="en-IN" dirty="0">
              <a:effectLst/>
              <a:latin typeface="Calibri" panose="020F0502020204030204" charset="0"/>
              <a:ea typeface="Calibri" panose="020F0502020204030204" charset="0"/>
              <a:cs typeface="Calibri" panose="020F0502020204030204" charset="0"/>
            </a:endParaRPr>
          </a:p>
          <a:p>
            <a:r>
              <a:rPr lang="en-IN" dirty="0">
                <a:effectLst/>
                <a:latin typeface="Calibri" panose="020F0502020204030204" charset="0"/>
                <a:ea typeface="Calibri" panose="020F0502020204030204" charset="0"/>
                <a:cs typeface="Calibri" panose="020F0502020204030204" charset="0"/>
              </a:rPr>
              <a:t>Updated return can be field within 24 months from the end of relevant assessment year. For Example, Updated Return for AY 202</a:t>
            </a:r>
            <a:r>
              <a:rPr lang="en-US" altLang="en-IN" dirty="0">
                <a:effectLst/>
                <a:latin typeface="Calibri" panose="020F0502020204030204" charset="0"/>
                <a:ea typeface="Calibri" panose="020F0502020204030204" charset="0"/>
                <a:cs typeface="Calibri" panose="020F0502020204030204" charset="0"/>
              </a:rPr>
              <a:t>4</a:t>
            </a:r>
            <a:r>
              <a:rPr lang="en-IN" dirty="0">
                <a:effectLst/>
                <a:latin typeface="Calibri" panose="020F0502020204030204" charset="0"/>
                <a:ea typeface="Calibri" panose="020F0502020204030204" charset="0"/>
                <a:cs typeface="Calibri" panose="020F0502020204030204" charset="0"/>
              </a:rPr>
              <a:t>-2</a:t>
            </a:r>
            <a:r>
              <a:rPr lang="en-US" altLang="en-IN" dirty="0">
                <a:effectLst/>
                <a:latin typeface="Calibri" panose="020F0502020204030204" charset="0"/>
                <a:ea typeface="Calibri" panose="020F0502020204030204" charset="0"/>
                <a:cs typeface="Calibri" panose="020F0502020204030204" charset="0"/>
              </a:rPr>
              <a:t>5</a:t>
            </a:r>
            <a:r>
              <a:rPr lang="en-IN" dirty="0">
                <a:effectLst/>
                <a:latin typeface="Calibri" panose="020F0502020204030204" charset="0"/>
                <a:ea typeface="Calibri" panose="020F0502020204030204" charset="0"/>
                <a:cs typeface="Calibri" panose="020F0502020204030204" charset="0"/>
              </a:rPr>
              <a:t> can be filed up to 31st March 202</a:t>
            </a:r>
            <a:r>
              <a:rPr lang="en-US" altLang="en-IN" dirty="0">
                <a:effectLst/>
                <a:latin typeface="Calibri" panose="020F0502020204030204" charset="0"/>
                <a:ea typeface="Calibri" panose="020F0502020204030204" charset="0"/>
                <a:cs typeface="Calibri" panose="020F0502020204030204" charset="0"/>
              </a:rPr>
              <a:t>7</a:t>
            </a:r>
            <a:r>
              <a:rPr lang="en-IN" dirty="0">
                <a:effectLst/>
                <a:latin typeface="Calibri" panose="020F0502020204030204" charset="0"/>
                <a:ea typeface="Calibri" panose="020F0502020204030204" charset="0"/>
                <a:cs typeface="Calibri" panose="020F0502020204030204" charset="0"/>
              </a:rPr>
              <a:t> </a:t>
            </a:r>
            <a:endParaRPr lang="en-IN" dirty="0">
              <a:effectLst/>
              <a:latin typeface="Calibri" panose="020F0502020204030204" charset="0"/>
              <a:ea typeface="Calibri" panose="020F0502020204030204" charset="0"/>
              <a:cs typeface="Calibri" panose="020F0502020204030204" charset="0"/>
            </a:endParaRPr>
          </a:p>
          <a:p>
            <a:endParaRPr lang="en-IN" dirty="0">
              <a:latin typeface="Calibri" panose="020F0502020204030204" charset="0"/>
              <a:ea typeface="Calibri" panose="020F0502020204030204" charset="0"/>
              <a:cs typeface="Calibri" panose="020F0502020204030204" charset="0"/>
            </a:endParaRPr>
          </a:p>
          <a:p>
            <a:r>
              <a:rPr lang="en-IN" b="1" dirty="0">
                <a:effectLst/>
                <a:latin typeface="Calibri" panose="020F0502020204030204" charset="0"/>
                <a:ea typeface="Calibri" panose="020F0502020204030204" charset="0"/>
                <a:cs typeface="Calibri" panose="020F0502020204030204" charset="0"/>
              </a:rPr>
              <a:t>When Updated Return Cannot be Submitted </a:t>
            </a:r>
            <a:r>
              <a:rPr lang="en-IN" dirty="0">
                <a:effectLst/>
                <a:latin typeface="Calibri" panose="020F0502020204030204" charset="0"/>
                <a:ea typeface="Calibri" panose="020F0502020204030204" charset="0"/>
                <a:cs typeface="Calibri" panose="020F0502020204030204" charset="0"/>
              </a:rPr>
              <a:t>? </a:t>
            </a:r>
            <a:endParaRPr lang="en-IN" dirty="0">
              <a:effectLst/>
              <a:latin typeface="Calibri" panose="020F0502020204030204" charset="0"/>
              <a:ea typeface="Calibri" panose="020F0502020204030204" charset="0"/>
              <a:cs typeface="Calibri" panose="020F0502020204030204" charset="0"/>
            </a:endParaRPr>
          </a:p>
          <a:p>
            <a:r>
              <a:rPr lang="en-IN" dirty="0">
                <a:effectLst/>
                <a:latin typeface="Calibri" panose="020F0502020204030204" charset="0"/>
                <a:ea typeface="Calibri" panose="020F0502020204030204" charset="0"/>
                <a:cs typeface="Calibri" panose="020F0502020204030204" charset="0"/>
              </a:rPr>
              <a:t>In the following circumstances updated return cannot be submitted </a:t>
            </a:r>
            <a:endParaRPr lang="en-IN" dirty="0">
              <a:effectLst/>
              <a:latin typeface="Calibri" panose="020F0502020204030204" charset="0"/>
              <a:ea typeface="Calibri" panose="020F0502020204030204" charset="0"/>
              <a:cs typeface="Calibri" panose="020F0502020204030204" charset="0"/>
            </a:endParaRPr>
          </a:p>
          <a:p>
            <a:r>
              <a:rPr lang="en-IN" dirty="0">
                <a:effectLst/>
                <a:latin typeface="Calibri" panose="020F0502020204030204" charset="0"/>
                <a:ea typeface="Calibri" panose="020F0502020204030204" charset="0"/>
                <a:cs typeface="Calibri" panose="020F0502020204030204" charset="0"/>
              </a:rPr>
              <a:t>If updated return is return of loss </a:t>
            </a:r>
            <a:endParaRPr lang="en-IN" dirty="0">
              <a:effectLst/>
              <a:latin typeface="Calibri" panose="020F0502020204030204" charset="0"/>
              <a:ea typeface="Calibri" panose="020F0502020204030204" charset="0"/>
              <a:cs typeface="Calibri" panose="020F0502020204030204" charset="0"/>
            </a:endParaRPr>
          </a:p>
          <a:p>
            <a:r>
              <a:rPr lang="en-IN" dirty="0">
                <a:effectLst/>
                <a:latin typeface="Calibri" panose="020F0502020204030204" charset="0"/>
                <a:ea typeface="Calibri" panose="020F0502020204030204" charset="0"/>
                <a:cs typeface="Calibri" panose="020F0502020204030204" charset="0"/>
              </a:rPr>
              <a:t>If updated return is reducing Income Tax Liability in return filed earlier</a:t>
            </a:r>
            <a:endParaRPr lang="en-IN" dirty="0">
              <a:effectLst/>
              <a:latin typeface="Calibri" panose="020F0502020204030204" charset="0"/>
              <a:ea typeface="Calibri" panose="020F0502020204030204" charset="0"/>
              <a:cs typeface="Calibri" panose="020F0502020204030204" charset="0"/>
            </a:endParaRPr>
          </a:p>
          <a:p>
            <a:r>
              <a:rPr lang="en-IN" dirty="0">
                <a:effectLst/>
                <a:latin typeface="Calibri" panose="020F0502020204030204" charset="0"/>
                <a:ea typeface="Calibri" panose="020F0502020204030204" charset="0"/>
                <a:cs typeface="Calibri" panose="020F0502020204030204" charset="0"/>
              </a:rPr>
              <a:t> If updated return result in increase of Refund </a:t>
            </a:r>
            <a:endParaRPr lang="en-IN" dirty="0">
              <a:effectLst/>
              <a:latin typeface="Calibri" panose="020F0502020204030204" charset="0"/>
              <a:ea typeface="Calibri" panose="020F0502020204030204" charset="0"/>
              <a:cs typeface="Calibri" panose="020F0502020204030204" charset="0"/>
            </a:endParaRPr>
          </a:p>
          <a:p>
            <a:r>
              <a:rPr lang="en-IN" dirty="0">
                <a:effectLst/>
                <a:latin typeface="Calibri" panose="020F0502020204030204" charset="0"/>
                <a:ea typeface="Calibri" panose="020F0502020204030204" charset="0"/>
                <a:cs typeface="Calibri" panose="020F0502020204030204" charset="0"/>
              </a:rPr>
              <a:t>If search has been initiated under section 132 If books of Accounts </a:t>
            </a:r>
            <a:endParaRPr lang="en-US" dirty="0">
              <a:latin typeface="Calibri" panose="020F0502020204030204" charset="0"/>
              <a:ea typeface="Calibri" panose="020F0502020204030204" charset="0"/>
              <a:cs typeface="Calibri" panose="020F050202020403020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04800"/>
            <a:ext cx="8305800" cy="6096000"/>
          </a:xfrm>
        </p:spPr>
        <p:txBody>
          <a:bodyPr/>
          <a:lstStyle/>
          <a:p>
            <a:r>
              <a:rPr lang="en-IN" kern="100" dirty="0">
                <a:effectLst/>
                <a:latin typeface="Calibri" panose="020F0502020204030204" charset="0"/>
                <a:ea typeface="Calibri" panose="020F0502020204030204" charset="0"/>
                <a:cs typeface="Times New Roman" panose="02020603050405020304" pitchFamily="18" charset="0"/>
              </a:rPr>
              <a:t>or any other documents are requisitioned under section 132A. If survey has been conducted under section 133A </a:t>
            </a:r>
            <a:endParaRPr lang="en-IN" kern="100" dirty="0">
              <a:effectLst/>
              <a:latin typeface="Calibri" panose="020F0502020204030204" charset="0"/>
              <a:ea typeface="Calibri" panose="020F0502020204030204" charset="0"/>
              <a:cs typeface="Times New Roman" panose="02020603050405020304" pitchFamily="18" charset="0"/>
            </a:endParaRPr>
          </a:p>
          <a:p>
            <a:endParaRPr lang="en-IN" kern="100" dirty="0">
              <a:effectLst/>
              <a:latin typeface="Calibri" panose="020F0502020204030204" charset="0"/>
              <a:ea typeface="Calibri" panose="020F0502020204030204" charset="0"/>
              <a:cs typeface="Times New Roman" panose="02020603050405020304" pitchFamily="18" charset="0"/>
            </a:endParaRPr>
          </a:p>
          <a:p>
            <a:r>
              <a:rPr lang="en-IN" kern="100" dirty="0">
                <a:effectLst/>
                <a:latin typeface="Calibri" panose="020F0502020204030204" charset="0"/>
                <a:ea typeface="Calibri" panose="020F0502020204030204" charset="0"/>
                <a:cs typeface="Times New Roman" panose="02020603050405020304" pitchFamily="18" charset="0"/>
              </a:rPr>
              <a:t>If any proceeding of assessment, reassessment, re computation or revision is pending or completed in that year</a:t>
            </a:r>
            <a:endParaRPr lang="en-IN" kern="100" dirty="0">
              <a:effectLst/>
              <a:latin typeface="Calibri" panose="020F0502020204030204" charset="0"/>
              <a:ea typeface="Calibri" panose="020F0502020204030204" charset="0"/>
              <a:cs typeface="Times New Roman" panose="02020603050405020304" pitchFamily="18" charset="0"/>
            </a:endParaRPr>
          </a:p>
          <a:p>
            <a:endParaRPr lang="en-IN" kern="100" dirty="0">
              <a:effectLst/>
              <a:latin typeface="Calibri" panose="020F0502020204030204" charset="0"/>
              <a:ea typeface="Calibri" panose="020F0502020204030204" charset="0"/>
              <a:cs typeface="Times New Roman" panose="02020603050405020304" pitchFamily="18" charset="0"/>
            </a:endParaRPr>
          </a:p>
          <a:p>
            <a:r>
              <a:rPr lang="en-IN" kern="100" dirty="0">
                <a:effectLst/>
                <a:latin typeface="Calibri" panose="020F0502020204030204" charset="0"/>
                <a:ea typeface="Calibri" panose="020F0502020204030204" charset="0"/>
                <a:cs typeface="Times New Roman" panose="02020603050405020304" pitchFamily="18" charset="0"/>
              </a:rPr>
              <a:t>If AO has information against such person under Prevention of Money Laundering Act or Black Money (Undisclosed Foreign Income and Asset) and Imposition of Tax Act or Benami Property Transactions Act or Smugglers and Foreign Exchange Manipulators Act and the same has been communicated to the </a:t>
            </a:r>
            <a:r>
              <a:rPr lang="en-IN" kern="100" dirty="0" err="1">
                <a:effectLst/>
                <a:latin typeface="Calibri" panose="020F0502020204030204" charset="0"/>
                <a:ea typeface="Calibri" panose="020F0502020204030204" charset="0"/>
                <a:cs typeface="Times New Roman" panose="02020603050405020304" pitchFamily="18" charset="0"/>
              </a:rPr>
              <a:t>assessee</a:t>
            </a:r>
            <a:r>
              <a:rPr lang="en-IN" kern="100" dirty="0">
                <a:effectLst/>
                <a:latin typeface="Calibri" panose="020F0502020204030204" charset="0"/>
                <a:ea typeface="Calibri" panose="020F0502020204030204" charset="0"/>
                <a:cs typeface="Times New Roman" panose="02020603050405020304" pitchFamily="18" charset="0"/>
              </a:rPr>
              <a:t>. Other Notified Person</a:t>
            </a:r>
            <a:endParaRPr lang="en-IN" kern="100" dirty="0">
              <a:effectLst/>
              <a:latin typeface="Calibri" panose="020F0502020204030204" charset="0"/>
              <a:ea typeface="Calibri" panose="020F0502020204030204" charset="0"/>
              <a:cs typeface="Times New Roman" panose="02020603050405020304" pitchFamily="18" charset="0"/>
            </a:endParaRPr>
          </a:p>
          <a:p>
            <a:endParaRPr lang="en-IN" kern="100" dirty="0">
              <a:latin typeface="Calibri" panose="020F0502020204030204" charset="0"/>
              <a:ea typeface="Calibri" panose="020F0502020204030204" charset="0"/>
              <a:cs typeface="Times New Roman" panose="02020603050405020304" pitchFamily="18" charset="0"/>
            </a:endParaRPr>
          </a:p>
          <a:p>
            <a:r>
              <a:rPr lang="en-IN" sz="2400" b="1" kern="100" dirty="0">
                <a:effectLst/>
                <a:latin typeface="Calibri" panose="020F0502020204030204" charset="0"/>
                <a:ea typeface="Calibri" panose="020F0502020204030204" charset="0"/>
                <a:cs typeface="Times New Roman" panose="02020603050405020304" pitchFamily="18" charset="0"/>
              </a:rPr>
              <a:t>How to Calculate Income Tax on Updated Return</a:t>
            </a:r>
            <a:endParaRPr lang="en-IN" b="1" kern="100" dirty="0">
              <a:effectLst/>
              <a:latin typeface="Calibri" panose="020F0502020204030204" charset="0"/>
              <a:ea typeface="Calibri" panose="020F0502020204030204" charset="0"/>
              <a:cs typeface="Times New Roman" panose="02020603050405020304" pitchFamily="18" charset="0"/>
            </a:endParaRPr>
          </a:p>
          <a:p>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04800"/>
            <a:ext cx="8229600" cy="6248400"/>
          </a:xfrm>
        </p:spPr>
        <p:txBody>
          <a:bodyPr>
            <a:normAutofit fontScale="92500" lnSpcReduction="20000"/>
          </a:bodyPr>
          <a:lstStyle/>
          <a:p>
            <a:r>
              <a:rPr lang="en-IN" sz="2400" kern="100" dirty="0">
                <a:effectLst/>
                <a:latin typeface="Calibri" panose="020F0502020204030204" charset="0"/>
                <a:ea typeface="Calibri" panose="020F0502020204030204" charset="0"/>
                <a:cs typeface="Times New Roman" panose="02020603050405020304" pitchFamily="18" charset="0"/>
              </a:rPr>
              <a:t>As per section 140B of Income Tax Act 1961, income tax liability on updated return will be calculated as follows:- </a:t>
            </a:r>
            <a:endParaRPr lang="en-IN" sz="2400" kern="100" dirty="0">
              <a:effectLst/>
              <a:latin typeface="Calibri" panose="020F0502020204030204" charset="0"/>
              <a:ea typeface="Calibri" panose="020F0502020204030204" charset="0"/>
              <a:cs typeface="Times New Roman" panose="02020603050405020304" pitchFamily="18" charset="0"/>
            </a:endParaRPr>
          </a:p>
          <a:p>
            <a:r>
              <a:rPr lang="en-IN" sz="2400" kern="100" dirty="0">
                <a:effectLst/>
                <a:latin typeface="Calibri" panose="020F0502020204030204" charset="0"/>
                <a:ea typeface="Calibri" panose="020F0502020204030204" charset="0"/>
                <a:cs typeface="Times New Roman" panose="02020603050405020304" pitchFamily="18" charset="0"/>
              </a:rPr>
              <a:t>Tax Payable + Interest + Fees Payable for non filing of Income Tax (if any) + Amount Payable as Additional Tax (For taking benefit of Section 139(8A))= Total Income Tax Liability.</a:t>
            </a:r>
            <a:endParaRPr lang="en-IN" sz="2400" kern="100" dirty="0">
              <a:effectLst/>
              <a:latin typeface="Calibri" panose="020F0502020204030204" charset="0"/>
              <a:ea typeface="Calibri" panose="020F0502020204030204" charset="0"/>
              <a:cs typeface="Times New Roman" panose="02020603050405020304" pitchFamily="18" charset="0"/>
            </a:endParaRPr>
          </a:p>
          <a:p>
            <a:pPr algn="just"/>
            <a:r>
              <a:rPr lang="en-IN" dirty="0">
                <a:effectLst/>
                <a:latin typeface="Calibri" panose="020F0502020204030204" charset="0"/>
                <a:ea typeface="Calibri" panose="020F0502020204030204" charset="0"/>
                <a:cs typeface="Times New Roman" panose="02020603050405020304" pitchFamily="18" charset="0"/>
              </a:rPr>
              <a:t>Total Tax Liability (As calculated above) Less TDS/TCS/Advance Tax/Tax Relief etc = Net Tax Liability under section 140B </a:t>
            </a:r>
            <a:endParaRPr lang="en-IN" dirty="0">
              <a:effectLst/>
              <a:latin typeface="Calibri" panose="020F0502020204030204" charset="0"/>
              <a:ea typeface="Calibri" panose="020F0502020204030204" charset="0"/>
              <a:cs typeface="Times New Roman" panose="02020603050405020304" pitchFamily="18" charset="0"/>
            </a:endParaRPr>
          </a:p>
          <a:p>
            <a:pPr algn="just"/>
            <a:endParaRPr lang="en-IN" dirty="0">
              <a:effectLst/>
              <a:latin typeface="Calibri" panose="020F0502020204030204" charset="0"/>
              <a:ea typeface="Calibri" panose="020F0502020204030204" charset="0"/>
              <a:cs typeface="Times New Roman" panose="02020603050405020304" pitchFamily="18" charset="0"/>
            </a:endParaRPr>
          </a:p>
          <a:p>
            <a:pPr algn="just"/>
            <a:r>
              <a:rPr lang="en-IN" b="1" dirty="0">
                <a:effectLst/>
                <a:latin typeface="Calibri" panose="020F0502020204030204" charset="0"/>
                <a:ea typeface="Calibri" panose="020F0502020204030204" charset="0"/>
                <a:cs typeface="Times New Roman" panose="02020603050405020304" pitchFamily="18" charset="0"/>
              </a:rPr>
              <a:t>What is Additional Tax Liability?</a:t>
            </a:r>
            <a:r>
              <a:rPr lang="en-IN" dirty="0">
                <a:effectLst/>
                <a:latin typeface="Calibri" panose="020F0502020204030204" charset="0"/>
                <a:ea typeface="Calibri" panose="020F0502020204030204" charset="0"/>
                <a:cs typeface="Times New Roman" panose="02020603050405020304" pitchFamily="18" charset="0"/>
              </a:rPr>
              <a:t> </a:t>
            </a:r>
            <a:endParaRPr lang="en-IN" dirty="0">
              <a:effectLst/>
              <a:latin typeface="Calibri" panose="020F0502020204030204" charset="0"/>
              <a:ea typeface="Calibri" panose="020F0502020204030204" charset="0"/>
              <a:cs typeface="Times New Roman" panose="02020603050405020304" pitchFamily="18" charset="0"/>
            </a:endParaRPr>
          </a:p>
          <a:p>
            <a:pPr algn="just"/>
            <a:r>
              <a:rPr lang="en-IN" dirty="0">
                <a:effectLst/>
                <a:latin typeface="Calibri" panose="020F0502020204030204" charset="0"/>
                <a:ea typeface="Calibri" panose="020F0502020204030204" charset="0"/>
                <a:cs typeface="Times New Roman" panose="02020603050405020304" pitchFamily="18" charset="0"/>
              </a:rPr>
              <a:t>In order to take benefit if section 139(8A), </a:t>
            </a:r>
            <a:r>
              <a:rPr lang="en-IN" dirty="0" err="1">
                <a:effectLst/>
                <a:latin typeface="Calibri" panose="020F0502020204030204" charset="0"/>
                <a:ea typeface="Calibri" panose="020F0502020204030204" charset="0"/>
                <a:cs typeface="Times New Roman" panose="02020603050405020304" pitchFamily="18" charset="0"/>
              </a:rPr>
              <a:t>assessee</a:t>
            </a:r>
            <a:r>
              <a:rPr lang="en-IN" dirty="0">
                <a:effectLst/>
                <a:latin typeface="Calibri" panose="020F0502020204030204" charset="0"/>
                <a:ea typeface="Calibri" panose="020F0502020204030204" charset="0"/>
                <a:cs typeface="Times New Roman" panose="02020603050405020304" pitchFamily="18" charset="0"/>
              </a:rPr>
              <a:t> needs to pay additional tax computed as follows: – </a:t>
            </a:r>
            <a:endParaRPr lang="en-IN" dirty="0">
              <a:effectLst/>
              <a:latin typeface="Calibri" panose="020F0502020204030204" charset="0"/>
              <a:ea typeface="Calibri" panose="020F0502020204030204" charset="0"/>
              <a:cs typeface="Times New Roman" panose="02020603050405020304" pitchFamily="18" charset="0"/>
            </a:endParaRPr>
          </a:p>
          <a:p>
            <a:pPr algn="just"/>
            <a:r>
              <a:rPr lang="en-IN" dirty="0">
                <a:effectLst/>
                <a:latin typeface="Calibri" panose="020F0502020204030204" charset="0"/>
                <a:ea typeface="Calibri" panose="020F0502020204030204" charset="0"/>
                <a:cs typeface="Times New Roman" panose="02020603050405020304" pitchFamily="18" charset="0"/>
              </a:rPr>
              <a:t>If updated return is to be filed within 12 months from the end of relevant assessment year than 25% of Tax, SC, HEC and Interest as computed above. </a:t>
            </a:r>
            <a:endParaRPr lang="en-IN" dirty="0">
              <a:effectLst/>
              <a:latin typeface="Calibri" panose="020F0502020204030204" charset="0"/>
              <a:ea typeface="Calibri" panose="020F0502020204030204" charset="0"/>
              <a:cs typeface="Times New Roman" panose="02020603050405020304" pitchFamily="18" charset="0"/>
            </a:endParaRPr>
          </a:p>
          <a:p>
            <a:pPr algn="just"/>
            <a:r>
              <a:rPr lang="en-IN" dirty="0">
                <a:effectLst/>
                <a:latin typeface="Calibri" panose="020F0502020204030204" charset="0"/>
                <a:ea typeface="Calibri" panose="020F0502020204030204" charset="0"/>
                <a:cs typeface="Times New Roman" panose="02020603050405020304" pitchFamily="18" charset="0"/>
              </a:rPr>
              <a:t>If updated return is to be filed after 12 but before 24 months than 50% of </a:t>
            </a:r>
            <a:r>
              <a:rPr lang="en-IN" dirty="0" err="1">
                <a:effectLst/>
                <a:latin typeface="Calibri" panose="020F0502020204030204" charset="0"/>
                <a:ea typeface="Calibri" panose="020F0502020204030204" charset="0"/>
                <a:cs typeface="Times New Roman" panose="02020603050405020304" pitchFamily="18" charset="0"/>
              </a:rPr>
              <a:t>Tax,SC,HEC</a:t>
            </a:r>
            <a:r>
              <a:rPr lang="en-IN" dirty="0">
                <a:effectLst/>
                <a:latin typeface="Calibri" panose="020F0502020204030204" charset="0"/>
                <a:ea typeface="Calibri" panose="020F0502020204030204" charset="0"/>
                <a:cs typeface="Times New Roman" panose="02020603050405020304" pitchFamily="18" charset="0"/>
              </a:rPr>
              <a:t> and Interest as computed above. </a:t>
            </a:r>
            <a:endParaRPr lang="en-IN" dirty="0">
              <a:effectLst/>
              <a:latin typeface="Calibri" panose="020F0502020204030204" charset="0"/>
              <a:ea typeface="Calibri" panose="020F0502020204030204" charset="0"/>
              <a:cs typeface="Times New Roman" panose="02020603050405020304" pitchFamily="18" charset="0"/>
            </a:endParaRPr>
          </a:p>
          <a:p>
            <a:pPr algn="just"/>
            <a:endParaRPr lang="en-IN" dirty="0">
              <a:latin typeface="Calibri" panose="020F0502020204030204" charset="0"/>
              <a:ea typeface="Calibri" panose="020F0502020204030204" charset="0"/>
              <a:cs typeface="Times New Roman" panose="02020603050405020304" pitchFamily="18" charset="0"/>
            </a:endParaRPr>
          </a:p>
          <a:p>
            <a:pPr algn="just"/>
            <a:r>
              <a:rPr lang="en-IN" b="1" dirty="0">
                <a:effectLst/>
                <a:latin typeface="Calibri" panose="020F0502020204030204" charset="0"/>
                <a:ea typeface="Calibri" panose="020F0502020204030204" charset="0"/>
                <a:cs typeface="Times New Roman" panose="02020603050405020304" pitchFamily="18" charset="0"/>
              </a:rPr>
              <a:t>Date of Applicability of Provisions :- 1st April 2022</a:t>
            </a:r>
            <a:br>
              <a:rPr lang="en-IN" dirty="0">
                <a:effectLst/>
                <a:latin typeface="Calibri" panose="020F0502020204030204" charset="0"/>
                <a:ea typeface="Calibri" panose="020F0502020204030204" charset="0"/>
                <a:cs typeface="Times New Roman" panose="02020603050405020304" pitchFamily="18" charset="0"/>
              </a:rPr>
            </a:br>
            <a:endParaRPr lang="en-IN" kern="100" dirty="0">
              <a:effectLst/>
              <a:latin typeface="Calibri" panose="020F0502020204030204" charset="0"/>
              <a:ea typeface="Calibri" panose="020F0502020204030204" charset="0"/>
              <a:cs typeface="Times New Roman" panose="02020603050405020304" pitchFamily="18" charset="0"/>
            </a:endParaRPr>
          </a:p>
          <a:p>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04800"/>
            <a:ext cx="8305800" cy="6172200"/>
          </a:xfrm>
        </p:spPr>
        <p:txBody>
          <a:bodyPr>
            <a:normAutofit/>
          </a:bodyPr>
          <a:lstStyle/>
          <a:p>
            <a:r>
              <a:rPr lang="en-IN" b="1" dirty="0">
                <a:solidFill>
                  <a:srgbClr val="212529"/>
                </a:solidFill>
                <a:effectLst/>
                <a:latin typeface="Segoe UI" panose="020B0502040204020203" pitchFamily="34" charset="0"/>
                <a:ea typeface="Times New Roman" panose="02020603050405020304" pitchFamily="18" charset="0"/>
              </a:rPr>
              <a:t>Modified Return</a:t>
            </a:r>
            <a:r>
              <a:rPr lang="en-IN" sz="1800" b="1" dirty="0">
                <a:solidFill>
                  <a:srgbClr val="212529"/>
                </a:solidFill>
                <a:effectLst/>
                <a:latin typeface="Segoe UI" panose="020B0502040204020203" pitchFamily="34" charset="0"/>
                <a:ea typeface="Times New Roman" panose="02020603050405020304" pitchFamily="18" charset="0"/>
              </a:rPr>
              <a:t>: </a:t>
            </a:r>
            <a:r>
              <a:rPr lang="en-IN" dirty="0">
                <a:solidFill>
                  <a:srgbClr val="212529"/>
                </a:solidFill>
                <a:effectLst/>
                <a:latin typeface="Segoe UI" panose="020B0502040204020203" pitchFamily="34" charset="0"/>
                <a:ea typeface="Times New Roman" panose="02020603050405020304" pitchFamily="18" charset="0"/>
              </a:rPr>
              <a:t>Filed as an effect to Advance Pricing Agreement u/s 92CD in case APA applies to any prior period of which ROI had already been furnished earlier but the APA has been signed later. Time Limit is within 3 months from the end of the month in which APA was entered into.</a:t>
            </a:r>
            <a:endParaRPr lang="en-IN" dirty="0">
              <a:solidFill>
                <a:srgbClr val="212529"/>
              </a:solidFill>
              <a:effectLst/>
              <a:latin typeface="Segoe UI" panose="020B0502040204020203" pitchFamily="34" charset="0"/>
              <a:ea typeface="Times New Roman" panose="02020603050405020304" pitchFamily="18" charset="0"/>
            </a:endParaRPr>
          </a:p>
          <a:p>
            <a:endParaRPr lang="en-IN" dirty="0">
              <a:effectLst/>
              <a:latin typeface="Times New Roman" panose="02020603050405020304" pitchFamily="18" charset="0"/>
              <a:ea typeface="Times New Roman" panose="02020603050405020304" pitchFamily="18" charset="0"/>
            </a:endParaRPr>
          </a:p>
          <a:p>
            <a:r>
              <a:rPr lang="en-IN" sz="2600" b="1" dirty="0">
                <a:effectLst/>
                <a:latin typeface="Calibri" panose="020F0502020204030204" charset="0"/>
                <a:ea typeface="Calibri" panose="020F0502020204030204" charset="0"/>
                <a:cs typeface="Times New Roman" panose="02020603050405020304" pitchFamily="18" charset="0"/>
              </a:rPr>
              <a:t>Rule 12AD. Return of income under section 170A.— </a:t>
            </a:r>
            <a:endParaRPr lang="en-IN" sz="2600" b="1" dirty="0">
              <a:effectLst/>
              <a:latin typeface="Calibri" panose="020F0502020204030204" charset="0"/>
              <a:ea typeface="Calibri" panose="020F0502020204030204" charset="0"/>
              <a:cs typeface="Times New Roman" panose="02020603050405020304" pitchFamily="18" charset="0"/>
            </a:endParaRPr>
          </a:p>
          <a:p>
            <a:r>
              <a:rPr lang="en-IN" dirty="0">
                <a:effectLst/>
                <a:latin typeface="Calibri" panose="020F0502020204030204" charset="0"/>
                <a:ea typeface="Calibri" panose="020F0502020204030204" charset="0"/>
                <a:cs typeface="Times New Roman" panose="02020603050405020304" pitchFamily="18" charset="0"/>
              </a:rPr>
              <a:t>(1) The modified return of income to be furnished by a successor entity to a business reorganisation, as referred to in section 170A, for an assessment year, shall be in the Form ITR-A and verified in the manner specified therein.</a:t>
            </a:r>
            <a:endParaRPr lang="en-IN" dirty="0">
              <a:effectLst/>
              <a:latin typeface="Calibri" panose="020F0502020204030204" charset="0"/>
              <a:ea typeface="Calibri" panose="020F0502020204030204" charset="0"/>
              <a:cs typeface="Times New Roman" panose="02020603050405020304" pitchFamily="18" charset="0"/>
            </a:endParaRPr>
          </a:p>
          <a:p>
            <a:endParaRPr lang="en-IN" dirty="0">
              <a:effectLst/>
              <a:latin typeface="Calibri" panose="020F0502020204030204" charset="0"/>
              <a:ea typeface="Calibri" panose="020F0502020204030204" charset="0"/>
              <a:cs typeface="Times New Roman" panose="02020603050405020304" pitchFamily="18" charset="0"/>
            </a:endParaRPr>
          </a:p>
          <a:p>
            <a:r>
              <a:rPr lang="en-IN" dirty="0">
                <a:effectLst/>
                <a:latin typeface="Calibri" panose="020F0502020204030204" charset="0"/>
                <a:ea typeface="Calibri" panose="020F0502020204030204" charset="0"/>
                <a:cs typeface="Times New Roman" panose="02020603050405020304" pitchFamily="18" charset="0"/>
              </a:rPr>
              <a:t> (2) The return of income referred to in sub-rule (1) shall be furnished electronically under digital signature. </a:t>
            </a:r>
            <a:endParaRPr lang="en-IN" dirty="0">
              <a:effectLst/>
              <a:latin typeface="Calibri" panose="020F0502020204030204" charset="0"/>
              <a:ea typeface="Calibri" panose="020F0502020204030204" charset="0"/>
              <a:cs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04800"/>
            <a:ext cx="8305800" cy="6172200"/>
          </a:xfrm>
        </p:spPr>
        <p:txBody>
          <a:bodyPr/>
          <a:lstStyle/>
          <a:p>
            <a:r>
              <a:rPr lang="en-IN" sz="2400" dirty="0">
                <a:effectLst/>
                <a:latin typeface="Calibri" panose="020F0502020204030204" charset="0"/>
                <a:ea typeface="Calibri" panose="020F0502020204030204" charset="0"/>
                <a:cs typeface="Times New Roman" panose="02020603050405020304" pitchFamily="18" charset="0"/>
              </a:rPr>
              <a:t>(3) If the assessment or reassessment proceedings for an assessment year relevant to a previous year to which the order of the business reorganisation applies have been completed or are pending on the date of furnishing of the modified return in accordance with the provisions of section 170A, the Assessing Officer shall, pass an order modifying the total income of the relevant assessment year determined in such assessment or reassessment, or proceed to complete the assessment or reassessment proceedings, as the case may be, in accordance with the order of the business reorganisation and the modified return so furnished.</a:t>
            </a:r>
            <a:endParaRPr lang="en-IN" sz="2400" dirty="0">
              <a:effectLst/>
              <a:latin typeface="Calibri" panose="020F0502020204030204" charset="0"/>
              <a:ea typeface="Calibri" panose="020F0502020204030204" charset="0"/>
              <a:cs typeface="Times New Roman" panose="02020603050405020304" pitchFamily="18" charset="0"/>
            </a:endParaRPr>
          </a:p>
          <a:p>
            <a:endParaRPr lang="en-IN" sz="2400" dirty="0"/>
          </a:p>
          <a:p>
            <a:r>
              <a:rPr lang="en-IN" sz="2400" dirty="0">
                <a:effectLst/>
                <a:latin typeface="Calibri" panose="020F0502020204030204" charset="0"/>
                <a:ea typeface="Calibri" panose="020F0502020204030204" charset="0"/>
                <a:cs typeface="Times New Roman" panose="02020603050405020304" pitchFamily="18" charset="0"/>
              </a:rPr>
              <a:t> (4) The Principal Director-General of Income-tax (Systems) or Director-General of Income – Tax (System)</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2438400"/>
          </a:xfrm>
        </p:spPr>
        <p:txBody>
          <a:bodyPr>
            <a:noAutofit/>
          </a:bodyPr>
          <a:lstStyle/>
          <a:p>
            <a:pPr algn="just"/>
            <a:r>
              <a:rPr lang="en-US" sz="2400" b="1" dirty="0">
                <a:solidFill>
                  <a:srgbClr val="FF0000"/>
                </a:solidFill>
              </a:rPr>
              <a:t>WHAT IS RETURN</a:t>
            </a:r>
            <a:r>
              <a:rPr lang="en-US" sz="2400" b="1" dirty="0"/>
              <a:t>:</a:t>
            </a:r>
            <a:r>
              <a:rPr lang="en-US" sz="2400" dirty="0"/>
              <a:t> </a:t>
            </a:r>
            <a:r>
              <a:rPr lang="en-US" sz="2400" b="1" dirty="0"/>
              <a:t>Return is the basic primary communication of an Assessee/Person to be filled before the Income Tax department under annual mode within a specific mandate in respect of Receipt, Payment, Income ,Investment and Expenses earned or incurred during the whole year both in India and in abroad.</a:t>
            </a:r>
            <a:endParaRPr lang="en-US" sz="2400" b="1" dirty="0"/>
          </a:p>
        </p:txBody>
      </p:sp>
      <p:sp>
        <p:nvSpPr>
          <p:cNvPr id="3" name="Content Placeholder 2"/>
          <p:cNvSpPr>
            <a:spLocks noGrp="1"/>
          </p:cNvSpPr>
          <p:nvPr>
            <p:ph idx="1"/>
          </p:nvPr>
        </p:nvSpPr>
        <p:spPr>
          <a:xfrm>
            <a:off x="457200" y="2743200"/>
            <a:ext cx="8305800" cy="3886200"/>
          </a:xfrm>
        </p:spPr>
        <p:txBody>
          <a:bodyPr>
            <a:normAutofit fontScale="92500"/>
          </a:bodyPr>
          <a:lstStyle/>
          <a:p>
            <a:r>
              <a:rPr lang="en-US" sz="2400" b="1" dirty="0">
                <a:solidFill>
                  <a:srgbClr val="FF0000"/>
                </a:solidFill>
              </a:rPr>
              <a:t>WHO IS REQUIRED TO FILE RETURN </a:t>
            </a:r>
            <a:r>
              <a:rPr lang="en-US" sz="2400" b="1" dirty="0"/>
              <a:t>:</a:t>
            </a:r>
            <a:endParaRPr lang="en-US" sz="2400" b="1" dirty="0"/>
          </a:p>
          <a:p>
            <a:r>
              <a:rPr lang="en-US" sz="2400" b="1" dirty="0"/>
              <a:t>U/s 139(1) of the Income Tax Act,1961 every person covered U/s 2(31) of the Act except individual, HUF ,AOP/BOI under certain </a:t>
            </a:r>
            <a:r>
              <a:rPr lang="en-US" sz="2400" b="1" dirty="0" err="1"/>
              <a:t>parameters,TRUST</a:t>
            </a:r>
            <a:r>
              <a:rPr lang="en-US" sz="2400" b="1" dirty="0"/>
              <a:t> (except U/s 139(4A)/4B/4C/4D/4E &amp;4F) are compulsorily required to file return of Income U/s 139(1) of the Act within a specific date as time to time fixed by the department. </a:t>
            </a:r>
            <a:endParaRPr lang="en-US" sz="2400" b="1" dirty="0"/>
          </a:p>
          <a:p>
            <a:endParaRPr lang="en-US" sz="2400" dirty="0"/>
          </a:p>
          <a:p>
            <a:r>
              <a:rPr lang="en-US" sz="2400" b="1" dirty="0">
                <a:solidFill>
                  <a:srgbClr val="FF0000"/>
                </a:solidFill>
              </a:rPr>
              <a:t>WHO IS CALLED PERSON UNDER THE INCOME TAX ACT </a:t>
            </a:r>
            <a:r>
              <a:rPr lang="en-US" sz="2400" b="1" dirty="0"/>
              <a:t>: As per section 2(31) of the Act the term Person includes the following.</a:t>
            </a:r>
            <a:endParaRPr lang="en-US" sz="2400"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04800"/>
            <a:ext cx="8305800" cy="6248400"/>
          </a:xfrm>
        </p:spPr>
        <p:txBody>
          <a:bodyPr>
            <a:normAutofit lnSpcReduction="10000"/>
          </a:bodyPr>
          <a:lstStyle/>
          <a:p>
            <a:pPr algn="just"/>
            <a:r>
              <a:rPr lang="en-IN" dirty="0">
                <a:effectLst/>
                <a:latin typeface="Calibri" panose="020F0502020204030204" charset="0"/>
                <a:ea typeface="Calibri" panose="020F0502020204030204" charset="0"/>
                <a:cs typeface="Times New Roman" panose="02020603050405020304" pitchFamily="18" charset="0"/>
              </a:rPr>
              <a:t>shall specify the procedures, formats and standards for ensuring secure capture and transmission of data and shall also be responsible for evolving and implementing appropriate security, archival and retrieval policies in relation to furnishing the return in the manner specified in sub-rule (2).</a:t>
            </a:r>
            <a:r>
              <a:rPr lang="en-IN" sz="1800" kern="100" dirty="0">
                <a:effectLst/>
                <a:latin typeface="Calibri" panose="020F0502020204030204" charset="0"/>
                <a:ea typeface="Calibri" panose="020F0502020204030204" charset="0"/>
                <a:cs typeface="Times New Roman" panose="02020603050405020304" pitchFamily="18" charset="0"/>
              </a:rPr>
              <a:t> </a:t>
            </a:r>
            <a:endParaRPr lang="en-IN" sz="1800" kern="100" dirty="0">
              <a:effectLst/>
              <a:latin typeface="Calibri" panose="020F0502020204030204" charset="0"/>
              <a:ea typeface="Calibri" panose="020F0502020204030204" charset="0"/>
              <a:cs typeface="Times New Roman" panose="02020603050405020304" pitchFamily="18" charset="0"/>
            </a:endParaRPr>
          </a:p>
          <a:p>
            <a:pPr algn="just"/>
            <a:endParaRPr lang="en-IN" sz="1800" kern="100" dirty="0">
              <a:latin typeface="Calibri" panose="020F0502020204030204" charset="0"/>
              <a:ea typeface="Calibri" panose="020F0502020204030204" charset="0"/>
              <a:cs typeface="Times New Roman" panose="02020603050405020304" pitchFamily="18" charset="0"/>
            </a:endParaRPr>
          </a:p>
          <a:p>
            <a:pPr algn="just"/>
            <a:r>
              <a:rPr lang="en-IN" b="1" kern="100" dirty="0">
                <a:effectLst/>
                <a:latin typeface="Calibri" panose="020F0502020204030204" charset="0"/>
                <a:ea typeface="Calibri" panose="020F0502020204030204" charset="0"/>
                <a:cs typeface="Times New Roman" panose="02020603050405020304" pitchFamily="18" charset="0"/>
              </a:rPr>
              <a:t>Advance Pricing Agreements</a:t>
            </a:r>
            <a:endParaRPr lang="en-IN" b="1" kern="100" dirty="0">
              <a:effectLst/>
              <a:latin typeface="Calibri" panose="020F0502020204030204" charset="0"/>
              <a:ea typeface="Calibri" panose="020F0502020204030204" charset="0"/>
              <a:cs typeface="Times New Roman" panose="02020603050405020304" pitchFamily="18" charset="0"/>
            </a:endParaRPr>
          </a:p>
          <a:p>
            <a:pPr algn="just">
              <a:lnSpc>
                <a:spcPct val="107000"/>
              </a:lnSpc>
              <a:spcAft>
                <a:spcPts val="800"/>
              </a:spcAft>
            </a:pPr>
            <a:r>
              <a:rPr lang="en-IN" sz="2200" kern="100" dirty="0">
                <a:effectLst/>
                <a:latin typeface="Calibri" panose="020F0502020204030204" charset="0"/>
                <a:ea typeface="Calibri" panose="020F0502020204030204" charset="0"/>
                <a:cs typeface="Times New Roman" panose="02020603050405020304" pitchFamily="18" charset="0"/>
              </a:rPr>
              <a:t>An advance pricing agreement is signed between any taxpayer and CBDT (Central Board of Direct Taxes) to determine its arm’s length price (ALP) (ALP). Its goals are to resolve transaction disputes, give multinational businesses (MNEs) tax certainty, and boost domestic tax collections.</a:t>
            </a:r>
            <a:endParaRPr lang="en-IN" sz="2200" kern="100" dirty="0">
              <a:effectLst/>
              <a:latin typeface="Calibri" panose="020F0502020204030204" charset="0"/>
              <a:ea typeface="Calibri" panose="020F0502020204030204" charset="0"/>
              <a:cs typeface="Times New Roman" panose="02020603050405020304" pitchFamily="18" charset="0"/>
            </a:endParaRPr>
          </a:p>
          <a:p>
            <a:pPr algn="just">
              <a:lnSpc>
                <a:spcPct val="107000"/>
              </a:lnSpc>
              <a:spcAft>
                <a:spcPts val="800"/>
              </a:spcAft>
            </a:pPr>
            <a:r>
              <a:rPr lang="en-IN" sz="2200" kern="100" dirty="0">
                <a:effectLst/>
                <a:latin typeface="Calibri" panose="020F0502020204030204" charset="0"/>
                <a:ea typeface="Calibri" panose="020F0502020204030204" charset="0"/>
                <a:cs typeface="Times New Roman" panose="02020603050405020304" pitchFamily="18" charset="0"/>
              </a:rPr>
              <a:t>In India, the requirements of Sections 92 to 92F are intended to establish a legal framework for determining fair, reasonable earnings and taxes. They exist to stop multinational corporations from draining the nation of its riches. </a:t>
            </a:r>
            <a:r>
              <a:rPr lang="en-IN" sz="2200" kern="0" dirty="0">
                <a:solidFill>
                  <a:srgbClr val="FFFFFF"/>
                </a:solidFill>
                <a:effectLst/>
                <a:latin typeface="DM Sans" pitchFamily="2" charset="0"/>
                <a:ea typeface="Times New Roman" panose="02020603050405020304" pitchFamily="18" charset="0"/>
                <a:cs typeface="Times New Roman" panose="02020603050405020304" pitchFamily="18" charset="0"/>
              </a:rPr>
              <a:t>the In</a:t>
            </a:r>
            <a:endParaRPr lang="en-IN" sz="2200" kern="100" dirty="0">
              <a:effectLst/>
              <a:latin typeface="Calibri" panose="020F0502020204030204" charset="0"/>
              <a:ea typeface="Calibri" panose="020F0502020204030204" charset="0"/>
              <a:cs typeface="Times New Roman" panose="02020603050405020304" pitchFamily="18" charset="0"/>
            </a:endParaRPr>
          </a:p>
          <a:p>
            <a:pPr algn="just"/>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04800"/>
            <a:ext cx="8305800" cy="6172200"/>
          </a:xfrm>
        </p:spPr>
        <p:txBody>
          <a:bodyPr>
            <a:normAutofit fontScale="92500" lnSpcReduction="10000"/>
          </a:bodyPr>
          <a:lstStyle/>
          <a:p>
            <a:r>
              <a:rPr lang="en-IN" sz="2400" kern="100" dirty="0">
                <a:effectLst/>
                <a:latin typeface="Calibri" panose="020F0502020204030204" charset="0"/>
                <a:ea typeface="Calibri" panose="020F0502020204030204" charset="0"/>
                <a:cs typeface="Times New Roman" panose="02020603050405020304" pitchFamily="18" charset="0"/>
              </a:rPr>
              <a:t>The CBDT is permitted under Section 92CC to enter into an APA with any person. The method for submitting updated returns following the execution of an APA is provided by Section 92CD</a:t>
            </a:r>
            <a:r>
              <a:rPr lang="en-IN" sz="2400" kern="0" dirty="0">
                <a:solidFill>
                  <a:srgbClr val="FFFFFF"/>
                </a:solidFill>
                <a:effectLst/>
                <a:latin typeface="DM Sans" pitchFamily="2" charset="0"/>
                <a:ea typeface="Times New Roman" panose="02020603050405020304" pitchFamily="18" charset="0"/>
                <a:cs typeface="Times New Roman" panose="02020603050405020304" pitchFamily="18" charset="0"/>
              </a:rPr>
              <a:t> </a:t>
            </a:r>
            <a:endParaRPr lang="en-IN" sz="2400" kern="0" dirty="0">
              <a:solidFill>
                <a:srgbClr val="FFFFFF"/>
              </a:solidFill>
              <a:effectLst/>
              <a:latin typeface="DM Sans" pitchFamily="2" charset="0"/>
              <a:ea typeface="Times New Roman" panose="02020603050405020304" pitchFamily="18" charset="0"/>
              <a:cs typeface="Times New Roman" panose="02020603050405020304" pitchFamily="18" charset="0"/>
            </a:endParaRPr>
          </a:p>
          <a:p>
            <a:endParaRPr lang="en-IN" kern="0" dirty="0">
              <a:solidFill>
                <a:srgbClr val="FFFFFF"/>
              </a:solidFill>
              <a:latin typeface="DM Sans" pitchFamily="2"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N" sz="2200" kern="100" dirty="0">
                <a:effectLst/>
                <a:latin typeface="Calibri" panose="020F0502020204030204" charset="0"/>
                <a:ea typeface="Calibri" panose="020F0502020204030204" charset="0"/>
                <a:cs typeface="Times New Roman" panose="02020603050405020304" pitchFamily="18" charset="0"/>
              </a:rPr>
              <a:t>There are various sub-sections of section 92CD of the Income Tax act of India. Such subsections of Section 92CD are listed below in brief-</a:t>
            </a:r>
            <a:endParaRPr lang="en-IN" sz="2200" kern="100" dirty="0">
              <a:effectLst/>
              <a:latin typeface="Calibri" panose="020F0502020204030204" charset="0"/>
              <a:ea typeface="Calibri" panose="020F0502020204030204" charset="0"/>
              <a:cs typeface="Times New Roman" panose="02020603050405020304" pitchFamily="18" charset="0"/>
            </a:endParaRPr>
          </a:p>
          <a:p>
            <a:pPr algn="just">
              <a:lnSpc>
                <a:spcPct val="107000"/>
              </a:lnSpc>
              <a:spcAft>
                <a:spcPts val="800"/>
              </a:spcAft>
            </a:pPr>
            <a:r>
              <a:rPr lang="en-IN" sz="2200" b="1" kern="100" dirty="0">
                <a:effectLst/>
                <a:latin typeface="Calibri" panose="020F0502020204030204" charset="0"/>
                <a:ea typeface="Calibri" panose="020F0502020204030204" charset="0"/>
                <a:cs typeface="Times New Roman" panose="02020603050405020304" pitchFamily="18" charset="0"/>
              </a:rPr>
              <a:t>Section 92CD (1) </a:t>
            </a:r>
            <a:r>
              <a:rPr lang="en-IN" sz="2200" kern="100" dirty="0">
                <a:effectLst/>
                <a:latin typeface="Calibri" panose="020F0502020204030204" charset="0"/>
                <a:ea typeface="Calibri" panose="020F0502020204030204" charset="0"/>
                <a:cs typeface="Times New Roman" panose="02020603050405020304" pitchFamily="18" charset="0"/>
              </a:rPr>
              <a:t>mandates that anyone who chooses to use an APA must submit a revised ITR within three months.</a:t>
            </a:r>
            <a:endParaRPr lang="en-IN" sz="2200" kern="100" dirty="0">
              <a:effectLst/>
              <a:latin typeface="Calibri" panose="020F0502020204030204" charset="0"/>
              <a:ea typeface="Calibri" panose="020F0502020204030204" charset="0"/>
              <a:cs typeface="Times New Roman" panose="02020603050405020304" pitchFamily="18" charset="0"/>
            </a:endParaRPr>
          </a:p>
          <a:p>
            <a:pPr algn="just">
              <a:lnSpc>
                <a:spcPct val="107000"/>
              </a:lnSpc>
              <a:spcAft>
                <a:spcPts val="800"/>
              </a:spcAft>
            </a:pPr>
            <a:r>
              <a:rPr lang="en-IN" sz="2200" b="1" kern="100" dirty="0">
                <a:effectLst/>
                <a:latin typeface="Calibri" panose="020F0502020204030204" charset="0"/>
                <a:ea typeface="Calibri" panose="020F0502020204030204" charset="0"/>
                <a:cs typeface="Times New Roman" panose="02020603050405020304" pitchFamily="18" charset="0"/>
              </a:rPr>
              <a:t>Section 92CD (2</a:t>
            </a:r>
            <a:r>
              <a:rPr lang="en-IN" sz="2200" kern="100" dirty="0">
                <a:effectLst/>
                <a:latin typeface="Calibri" panose="020F0502020204030204" charset="0"/>
                <a:ea typeface="Calibri" panose="020F0502020204030204" charset="0"/>
                <a:cs typeface="Times New Roman" panose="02020603050405020304" pitchFamily="18" charset="0"/>
              </a:rPr>
              <a:t>): All other 92CD provisions would be applicable in the same manner as returns under Section 129. A few exclusions do apply, though.</a:t>
            </a:r>
            <a:endParaRPr lang="en-IN" sz="2200" kern="100" dirty="0">
              <a:effectLst/>
              <a:latin typeface="Calibri" panose="020F0502020204030204" charset="0"/>
              <a:ea typeface="Calibri" panose="020F0502020204030204" charset="0"/>
              <a:cs typeface="Times New Roman" panose="02020603050405020304" pitchFamily="18" charset="0"/>
            </a:endParaRPr>
          </a:p>
          <a:p>
            <a:pPr algn="just">
              <a:lnSpc>
                <a:spcPct val="107000"/>
              </a:lnSpc>
              <a:spcAft>
                <a:spcPts val="800"/>
              </a:spcAft>
            </a:pPr>
            <a:r>
              <a:rPr lang="en-IN" sz="2200" b="1" kern="100" dirty="0">
                <a:effectLst/>
                <a:latin typeface="Calibri" panose="020F0502020204030204" charset="0"/>
                <a:ea typeface="Calibri" panose="020F0502020204030204" charset="0"/>
                <a:cs typeface="Times New Roman" panose="02020603050405020304" pitchFamily="18" charset="0"/>
              </a:rPr>
              <a:t>Section 92CD (3</a:t>
            </a:r>
            <a:r>
              <a:rPr lang="en-IN" sz="2200" kern="100" dirty="0">
                <a:effectLst/>
                <a:latin typeface="Calibri" panose="020F0502020204030204" charset="0"/>
                <a:ea typeface="Calibri" panose="020F0502020204030204" charset="0"/>
                <a:cs typeface="Times New Roman" panose="02020603050405020304" pitchFamily="18" charset="0"/>
              </a:rPr>
              <a:t>): This subsection addresses circumstances in which an assessment or reassessment is finished before the time period allotted for providing updated returns has run out. The AO would reassess/recompute your total income for the applicable assessment year if such a return complied with the requirements of subsection (1).</a:t>
            </a:r>
            <a:endParaRPr lang="en-IN" sz="2200" kern="100" dirty="0">
              <a:effectLst/>
              <a:latin typeface="Calibri" panose="020F0502020204030204" charset="0"/>
              <a:ea typeface="Calibri" panose="020F0502020204030204" charset="0"/>
              <a:cs typeface="Times New Roman" panose="02020603050405020304" pitchFamily="18" charset="0"/>
            </a:endParaRPr>
          </a:p>
          <a:p>
            <a:r>
              <a:rPr lang="en-IN" sz="2400" kern="0" dirty="0">
                <a:solidFill>
                  <a:srgbClr val="FFFFFF"/>
                </a:solidFill>
                <a:effectLst/>
                <a:latin typeface="DM Sans" pitchFamily="2" charset="0"/>
                <a:ea typeface="Times New Roman" panose="02020603050405020304" pitchFamily="18" charset="0"/>
                <a:cs typeface="Times New Roman" panose="02020603050405020304" pitchFamily="18" charset="0"/>
              </a:rPr>
              <a:t>of</a:t>
            </a:r>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152400"/>
            <a:ext cx="8458200" cy="6324600"/>
          </a:xfrm>
        </p:spPr>
        <p:txBody>
          <a:bodyPr>
            <a:normAutofit/>
          </a:bodyPr>
          <a:lstStyle/>
          <a:p>
            <a:pPr algn="just">
              <a:lnSpc>
                <a:spcPct val="107000"/>
              </a:lnSpc>
              <a:spcAft>
                <a:spcPts val="800"/>
              </a:spcAft>
            </a:pPr>
            <a:r>
              <a:rPr lang="en-IN" b="1" kern="100" dirty="0">
                <a:effectLst/>
                <a:latin typeface="Calibri" panose="020F0502020204030204" charset="0"/>
                <a:ea typeface="Calibri" panose="020F0502020204030204" charset="0"/>
                <a:cs typeface="Times New Roman" panose="02020603050405020304" pitchFamily="18" charset="0"/>
              </a:rPr>
              <a:t>Section 92CD (4): </a:t>
            </a:r>
            <a:r>
              <a:rPr lang="en-IN" kern="100" dirty="0">
                <a:effectLst/>
                <a:latin typeface="Calibri" panose="020F0502020204030204" charset="0"/>
                <a:ea typeface="Calibri" panose="020F0502020204030204" charset="0"/>
                <a:cs typeface="Times New Roman" panose="02020603050405020304" pitchFamily="18" charset="0"/>
              </a:rPr>
              <a:t>This pertains to situations where assessment or reassessment processes for an assessment year prior to an advance pricing agreement are still in progress. The AO will conclude assessment/reassessment processes after receiving your corrected return and taking into account the agreement and modified ITR.</a:t>
            </a:r>
            <a:endParaRPr lang="en-IN" kern="100" dirty="0">
              <a:effectLst/>
              <a:latin typeface="Calibri" panose="020F0502020204030204" charset="0"/>
              <a:ea typeface="Calibri" panose="020F0502020204030204" charset="0"/>
              <a:cs typeface="Times New Roman" panose="02020603050405020304" pitchFamily="18" charset="0"/>
            </a:endParaRPr>
          </a:p>
          <a:p>
            <a:pPr algn="just">
              <a:lnSpc>
                <a:spcPct val="107000"/>
              </a:lnSpc>
              <a:spcAft>
                <a:spcPts val="800"/>
              </a:spcAft>
            </a:pPr>
            <a:r>
              <a:rPr lang="en-IN" b="1" kern="100" dirty="0">
                <a:effectLst/>
                <a:latin typeface="Calibri" panose="020F0502020204030204" charset="0"/>
                <a:ea typeface="Calibri" panose="020F0502020204030204" charset="0"/>
                <a:cs typeface="Times New Roman" panose="02020603050405020304" pitchFamily="18" charset="0"/>
              </a:rPr>
              <a:t>Section 92CD (5) </a:t>
            </a:r>
            <a:r>
              <a:rPr lang="en-IN" kern="100" dirty="0">
                <a:effectLst/>
                <a:latin typeface="Calibri" panose="020F0502020204030204" charset="0"/>
                <a:ea typeface="Calibri" panose="020F0502020204030204" charset="0"/>
                <a:cs typeface="Times New Roman" panose="02020603050405020304" pitchFamily="18" charset="0"/>
              </a:rPr>
              <a:t>stipulates that an AO must finish the assessment/reassessment process required by sub-section(3) within a year of the fiscal year in which a modified ITR was filed. Regardless of how Section 144C, Section 153, or Section 153B are implemented, this subsection will still be in effect.</a:t>
            </a:r>
            <a:endParaRPr lang="en-IN" kern="100" dirty="0">
              <a:effectLst/>
              <a:latin typeface="Calibri" panose="020F0502020204030204" charset="0"/>
              <a:ea typeface="Calibri" panose="020F0502020204030204" charset="0"/>
              <a:cs typeface="Times New Roman" panose="02020603050405020304" pitchFamily="18" charset="0"/>
            </a:endParaRPr>
          </a:p>
          <a:p>
            <a:pPr algn="just">
              <a:lnSpc>
                <a:spcPct val="107000"/>
              </a:lnSpc>
              <a:spcAft>
                <a:spcPts val="800"/>
              </a:spcAft>
            </a:pPr>
            <a:r>
              <a:rPr lang="en-IN" kern="100" dirty="0">
                <a:effectLst/>
                <a:latin typeface="Calibri" panose="020F0502020204030204" charset="0"/>
                <a:ea typeface="Calibri" panose="020F0502020204030204" charset="0"/>
                <a:cs typeface="Times New Roman" panose="02020603050405020304" pitchFamily="18" charset="0"/>
              </a:rPr>
              <a:t>The limitation periods under Sections 144C, 153, and 153B would be extended by 12 months, according to the second half of this subsection.</a:t>
            </a:r>
            <a:endParaRPr lang="en-IN" kern="100" dirty="0">
              <a:effectLst/>
              <a:latin typeface="Calibri" panose="020F0502020204030204" charset="0"/>
              <a:ea typeface="Calibri" panose="020F0502020204030204" charset="0"/>
              <a:cs typeface="Times New Roman" panose="02020603050405020304" pitchFamily="18" charset="0"/>
            </a:endParaRPr>
          </a:p>
          <a:p>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81000"/>
            <a:ext cx="8305800" cy="6019800"/>
          </a:xfrm>
        </p:spPr>
        <p:txBody>
          <a:bodyPr>
            <a:normAutofit fontScale="92500"/>
          </a:bodyPr>
          <a:lstStyle/>
          <a:p>
            <a:pPr algn="just">
              <a:lnSpc>
                <a:spcPct val="107000"/>
              </a:lnSpc>
              <a:spcAft>
                <a:spcPts val="800"/>
              </a:spcAft>
            </a:pPr>
            <a:r>
              <a:rPr lang="en-IN" b="1" kern="100" dirty="0">
                <a:effectLst/>
                <a:latin typeface="Calibri" panose="020F0502020204030204" charset="0"/>
                <a:ea typeface="Calibri" panose="020F0502020204030204" charset="0"/>
                <a:cs typeface="Times New Roman" panose="02020603050405020304" pitchFamily="18" charset="0"/>
              </a:rPr>
              <a:t>Section 92CD (6): </a:t>
            </a:r>
            <a:r>
              <a:rPr lang="en-IN" kern="100" dirty="0">
                <a:effectLst/>
                <a:latin typeface="Calibri" panose="020F0502020204030204" charset="0"/>
                <a:ea typeface="Calibri" panose="020F0502020204030204" charset="0"/>
                <a:cs typeface="Times New Roman" panose="02020603050405020304" pitchFamily="18" charset="0"/>
              </a:rPr>
              <a:t>This specifies when the assessment or reassessment for an assessment year is deemed to be finished as well as that the term “agreement” in Section 92CD of the Income Tax Act is referred to in Section 92CC. When an assessment or reassessment order is issued or the limitation time specified in Section 143(2) has expired, the process is finished.</a:t>
            </a:r>
            <a:endParaRPr lang="en-IN" kern="100" dirty="0">
              <a:effectLst/>
              <a:latin typeface="Calibri" panose="020F0502020204030204" charset="0"/>
              <a:ea typeface="Calibri" panose="020F0502020204030204" charset="0"/>
              <a:cs typeface="Times New Roman" panose="02020603050405020304" pitchFamily="18" charset="0"/>
            </a:endParaRPr>
          </a:p>
          <a:p>
            <a:pPr algn="just">
              <a:lnSpc>
                <a:spcPct val="107000"/>
              </a:lnSpc>
              <a:spcAft>
                <a:spcPts val="800"/>
              </a:spcAft>
            </a:pPr>
            <a:r>
              <a:rPr lang="en-IN" b="1" kern="100" dirty="0">
                <a:effectLst/>
                <a:latin typeface="Calibri" panose="020F0502020204030204" charset="0"/>
                <a:ea typeface="Calibri" panose="020F0502020204030204" charset="0"/>
                <a:cs typeface="Times New Roman" panose="02020603050405020304" pitchFamily="18" charset="0"/>
              </a:rPr>
              <a:t>Tax Return Preparer </a:t>
            </a:r>
            <a:r>
              <a:rPr lang="en-IN" kern="100" dirty="0">
                <a:effectLst/>
                <a:latin typeface="Calibri" panose="020F0502020204030204" charset="0"/>
                <a:ea typeface="Calibri" panose="020F0502020204030204" charset="0"/>
                <a:cs typeface="Times New Roman" panose="02020603050405020304" pitchFamily="18" charset="0"/>
              </a:rPr>
              <a:t>U/s 139B of the Income Tax Act vide no. S.O. 2039(E) dt.28.11.2006</a:t>
            </a:r>
            <a:endParaRPr lang="en-IN" kern="100" dirty="0">
              <a:effectLst/>
              <a:latin typeface="Calibri" panose="020F0502020204030204" charset="0"/>
              <a:ea typeface="Calibri" panose="020F0502020204030204" charset="0"/>
              <a:cs typeface="Times New Roman" panose="02020603050405020304" pitchFamily="18" charset="0"/>
            </a:endParaRPr>
          </a:p>
          <a:p>
            <a:pPr algn="just">
              <a:lnSpc>
                <a:spcPct val="107000"/>
              </a:lnSpc>
              <a:spcAft>
                <a:spcPts val="800"/>
              </a:spcAft>
            </a:pPr>
            <a:r>
              <a:rPr lang="en-IN" kern="100" dirty="0">
                <a:latin typeface="Calibri" panose="020F0502020204030204" charset="0"/>
                <a:ea typeface="Calibri" panose="020F0502020204030204" charset="0"/>
                <a:cs typeface="Times New Roman" panose="02020603050405020304" pitchFamily="18" charset="0"/>
              </a:rPr>
              <a:t>Individual having age of 21-35 possesses a bachelor degree in Math or Stat or Law or Commerce or Business Administration or Business Management  not more than a fees of Rs.250/-</a:t>
            </a:r>
            <a:endParaRPr lang="en-IN" kern="100" dirty="0">
              <a:latin typeface="Calibri" panose="020F0502020204030204" charset="0"/>
              <a:ea typeface="Calibri" panose="020F0502020204030204" charset="0"/>
              <a:cs typeface="Times New Roman" panose="02020603050405020304" pitchFamily="18" charset="0"/>
            </a:endParaRPr>
          </a:p>
          <a:p>
            <a:pPr algn="just">
              <a:lnSpc>
                <a:spcPct val="107000"/>
              </a:lnSpc>
              <a:spcAft>
                <a:spcPts val="800"/>
              </a:spcAft>
            </a:pPr>
            <a:r>
              <a:rPr lang="en-IN" b="1" kern="100" dirty="0">
                <a:effectLst/>
                <a:latin typeface="Calibri" panose="020F0502020204030204" charset="0"/>
                <a:ea typeface="Calibri" panose="020F0502020204030204" charset="0"/>
                <a:cs typeface="Times New Roman" panose="02020603050405020304" pitchFamily="18" charset="0"/>
              </a:rPr>
              <a:t>Quoting of Aadhaar Card no </a:t>
            </a:r>
            <a:r>
              <a:rPr lang="en-IN" kern="100" dirty="0">
                <a:effectLst/>
                <a:latin typeface="Calibri" panose="020F0502020204030204" charset="0"/>
                <a:ea typeface="Calibri" panose="020F0502020204030204" charset="0"/>
                <a:cs typeface="Times New Roman" panose="02020603050405020304" pitchFamily="18" charset="0"/>
              </a:rPr>
              <a:t>is mandatory U/s 139AA of the Act.</a:t>
            </a:r>
            <a:endParaRPr lang="en-IN" kern="100" dirty="0">
              <a:effectLst/>
              <a:latin typeface="Calibri" panose="020F0502020204030204" charset="0"/>
              <a:ea typeface="Calibri" panose="020F0502020204030204" charset="0"/>
              <a:cs typeface="Times New Roman" panose="02020603050405020304" pitchFamily="18" charset="0"/>
            </a:endParaRPr>
          </a:p>
          <a:p>
            <a:pPr algn="just">
              <a:lnSpc>
                <a:spcPct val="107000"/>
              </a:lnSpc>
              <a:spcAft>
                <a:spcPts val="800"/>
              </a:spcAft>
            </a:pPr>
            <a:r>
              <a:rPr lang="en-IN" b="1" kern="100" dirty="0">
                <a:latin typeface="Calibri" panose="020F0502020204030204" charset="0"/>
                <a:ea typeface="Calibri" panose="020F0502020204030204" charset="0"/>
                <a:cs typeface="Times New Roman" panose="02020603050405020304" pitchFamily="18" charset="0"/>
              </a:rPr>
              <a:t>Self Assessment Tax U/s 140A </a:t>
            </a:r>
            <a:r>
              <a:rPr lang="en-IN" kern="100" dirty="0">
                <a:latin typeface="Calibri" panose="020F0502020204030204" charset="0"/>
                <a:ea typeface="Calibri" panose="020F0502020204030204" charset="0"/>
                <a:cs typeface="Times New Roman" panose="02020603050405020304" pitchFamily="18" charset="0"/>
              </a:rPr>
              <a:t>Person filing the return may self assess on his own the liability to pay tax and required to </a:t>
            </a:r>
            <a:r>
              <a:rPr lang="en-IN" kern="100">
                <a:latin typeface="Calibri" panose="020F0502020204030204" charset="0"/>
                <a:ea typeface="Calibri" panose="020F0502020204030204" charset="0"/>
                <a:cs typeface="Times New Roman" panose="02020603050405020304" pitchFamily="18" charset="0"/>
              </a:rPr>
              <a:t>pay thereof.</a:t>
            </a:r>
            <a:endParaRPr lang="en-IN" kern="100" dirty="0">
              <a:effectLst/>
              <a:latin typeface="Calibri" panose="020F0502020204030204" charset="0"/>
              <a:ea typeface="Calibri" panose="020F0502020204030204" charset="0"/>
              <a:cs typeface="Times New Roman" panose="02020603050405020304" pitchFamily="18" charset="0"/>
            </a:endParaRP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4800600" cy="487362"/>
          </a:xfrm>
        </p:spPr>
        <p:txBody>
          <a:bodyPr>
            <a:noAutofit/>
          </a:bodyPr>
          <a:lstStyle/>
          <a:p>
            <a:r>
              <a:rPr lang="en-US" sz="3600" b="1" dirty="0">
                <a:solidFill>
                  <a:srgbClr val="FF0000"/>
                </a:solidFill>
              </a:rPr>
              <a:t>PERSON U/s 2(31)</a:t>
            </a:r>
            <a:endParaRPr lang="en-US" sz="3600" b="1" dirty="0">
              <a:solidFill>
                <a:srgbClr val="FF0000"/>
              </a:solidFill>
            </a:endParaRPr>
          </a:p>
        </p:txBody>
      </p:sp>
      <p:sp>
        <p:nvSpPr>
          <p:cNvPr id="3" name="Content Placeholder 2"/>
          <p:cNvSpPr>
            <a:spLocks noGrp="1"/>
          </p:cNvSpPr>
          <p:nvPr>
            <p:ph idx="1"/>
          </p:nvPr>
        </p:nvSpPr>
        <p:spPr>
          <a:xfrm>
            <a:off x="457200" y="914400"/>
            <a:ext cx="8229600" cy="5211763"/>
          </a:xfrm>
        </p:spPr>
        <p:txBody>
          <a:bodyPr/>
          <a:lstStyle/>
          <a:p>
            <a:r>
              <a:rPr lang="en-US" b="1" dirty="0" err="1"/>
              <a:t>i</a:t>
            </a:r>
            <a:r>
              <a:rPr lang="en-US" b="1" dirty="0"/>
              <a:t>) Individual</a:t>
            </a:r>
            <a:endParaRPr lang="en-US" b="1" dirty="0"/>
          </a:p>
          <a:p>
            <a:r>
              <a:rPr lang="en-US" b="1" dirty="0"/>
              <a:t>ii) HUF</a:t>
            </a:r>
            <a:endParaRPr lang="en-US" b="1" dirty="0"/>
          </a:p>
          <a:p>
            <a:r>
              <a:rPr lang="en-US" b="1" dirty="0"/>
              <a:t>iii) Company</a:t>
            </a:r>
            <a:endParaRPr lang="en-US" b="1" dirty="0"/>
          </a:p>
          <a:p>
            <a:r>
              <a:rPr lang="en-US" b="1" dirty="0"/>
              <a:t>iv) Firm </a:t>
            </a:r>
            <a:endParaRPr lang="en-US" b="1" dirty="0"/>
          </a:p>
          <a:p>
            <a:r>
              <a:rPr lang="en-US" b="1" dirty="0"/>
              <a:t>v) Association of Person, Body of Individual whether incorporated or not       </a:t>
            </a:r>
            <a:endParaRPr lang="en-US" b="1" dirty="0"/>
          </a:p>
          <a:p>
            <a:r>
              <a:rPr lang="en-US" b="1" dirty="0"/>
              <a:t>vi) Local Authority</a:t>
            </a:r>
            <a:endParaRPr lang="en-US" b="1" dirty="0"/>
          </a:p>
          <a:p>
            <a:r>
              <a:rPr lang="en-US" b="1" dirty="0"/>
              <a:t>vii) Artificial Juridical Person not covered within the preceding sub clauses</a:t>
            </a:r>
            <a:endParaRPr lang="en-US" b="1" dirty="0"/>
          </a:p>
          <a:p>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52400"/>
            <a:ext cx="7162800" cy="609600"/>
          </a:xfrm>
        </p:spPr>
        <p:txBody>
          <a:bodyPr>
            <a:noAutofit/>
          </a:bodyPr>
          <a:lstStyle/>
          <a:p>
            <a:r>
              <a:rPr lang="en-US" sz="3600" b="1" dirty="0">
                <a:solidFill>
                  <a:srgbClr val="FF0000"/>
                </a:solidFill>
              </a:rPr>
              <a:t>FORMS OF RETURN</a:t>
            </a:r>
            <a:endParaRPr lang="en-US" sz="3600" dirty="0"/>
          </a:p>
        </p:txBody>
      </p:sp>
      <p:sp>
        <p:nvSpPr>
          <p:cNvPr id="3" name="Content Placeholder 2"/>
          <p:cNvSpPr>
            <a:spLocks noGrp="1"/>
          </p:cNvSpPr>
          <p:nvPr>
            <p:ph sz="half" idx="1"/>
          </p:nvPr>
        </p:nvSpPr>
        <p:spPr>
          <a:xfrm>
            <a:off x="457200" y="914400"/>
            <a:ext cx="1219200" cy="5211763"/>
          </a:xfrm>
        </p:spPr>
        <p:txBody>
          <a:bodyPr>
            <a:normAutofit fontScale="77500" lnSpcReduction="20000"/>
          </a:bodyPr>
          <a:lstStyle/>
          <a:p>
            <a:pPr>
              <a:buNone/>
            </a:pPr>
            <a:r>
              <a:rPr lang="en-US" sz="2400" b="1" dirty="0">
                <a:solidFill>
                  <a:srgbClr val="FF0000"/>
                </a:solidFill>
              </a:rPr>
              <a:t>ITR -1 :</a:t>
            </a: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r>
              <a:rPr lang="en-US" sz="2400" b="1" dirty="0">
                <a:solidFill>
                  <a:srgbClr val="FF0000"/>
                </a:solidFill>
              </a:rPr>
              <a:t>ITR – 2 :</a:t>
            </a: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r>
              <a:rPr lang="en-US" sz="2400" b="1" dirty="0">
                <a:solidFill>
                  <a:srgbClr val="FF0000"/>
                </a:solidFill>
              </a:rPr>
              <a:t>ITR – 3 </a:t>
            </a:r>
            <a:r>
              <a:rPr lang="en-US" sz="2400" b="1" dirty="0"/>
              <a:t>:</a:t>
            </a:r>
            <a:endParaRPr lang="en-US" sz="2400" b="1" dirty="0"/>
          </a:p>
          <a:p>
            <a:pPr>
              <a:buNone/>
            </a:pPr>
            <a:endParaRPr lang="en-US" sz="2400" dirty="0"/>
          </a:p>
        </p:txBody>
      </p:sp>
      <p:sp>
        <p:nvSpPr>
          <p:cNvPr id="4" name="Content Placeholder 3"/>
          <p:cNvSpPr>
            <a:spLocks noGrp="1"/>
          </p:cNvSpPr>
          <p:nvPr>
            <p:ph sz="half" idx="2"/>
          </p:nvPr>
        </p:nvSpPr>
        <p:spPr>
          <a:xfrm>
            <a:off x="1828800" y="838200"/>
            <a:ext cx="7162800" cy="5867400"/>
          </a:xfrm>
        </p:spPr>
        <p:txBody>
          <a:bodyPr>
            <a:normAutofit fontScale="77500" lnSpcReduction="20000"/>
          </a:bodyPr>
          <a:lstStyle/>
          <a:p>
            <a:r>
              <a:rPr lang="en-US" sz="2400" b="1" dirty="0"/>
              <a:t>Known as SAHAJ is applicable to an individual having salary or pension income or income from </a:t>
            </a:r>
            <a:r>
              <a:rPr lang="en-US" sz="2400" b="1" dirty="0">
                <a:solidFill>
                  <a:srgbClr val="FF0000"/>
                </a:solidFill>
              </a:rPr>
              <a:t>one house property </a:t>
            </a:r>
            <a:r>
              <a:rPr lang="en-US" sz="2400" b="1" dirty="0"/>
              <a:t>(not a case of brought forward loss) or income from other sources (not being lottery winnings and income from race horses, income taxable under U/s 115BBDA or income referred in U/s115BBDB or income referred in u/S 115BBE. </a:t>
            </a:r>
            <a:endParaRPr lang="en-US" sz="2400" b="1" dirty="0"/>
          </a:p>
          <a:p>
            <a:endParaRPr lang="en-US" sz="2400" b="1" dirty="0"/>
          </a:p>
          <a:p>
            <a:r>
              <a:rPr lang="en-US" sz="2400" b="1" dirty="0"/>
              <a:t>The Total income must be within 50 lac and </a:t>
            </a:r>
            <a:endParaRPr lang="en-US" sz="2400" b="1" dirty="0"/>
          </a:p>
          <a:p>
            <a:r>
              <a:rPr lang="en-US" sz="2400" b="1" dirty="0"/>
              <a:t>not  being a director of a company and </a:t>
            </a:r>
            <a:endParaRPr lang="en-US" sz="2400" b="1" dirty="0"/>
          </a:p>
          <a:p>
            <a:r>
              <a:rPr lang="en-US" sz="2400" b="1" dirty="0"/>
              <a:t>not holding unlisted  equity shares and </a:t>
            </a:r>
            <a:endParaRPr lang="en-US" sz="2400" b="1" dirty="0"/>
          </a:p>
          <a:p>
            <a:r>
              <a:rPr lang="en-US" sz="2400" b="1" dirty="0"/>
              <a:t>not </a:t>
            </a:r>
            <a:r>
              <a:rPr lang="en-US" sz="2400" b="1" dirty="0" err="1"/>
              <a:t>asssessable</a:t>
            </a:r>
            <a:r>
              <a:rPr lang="en-US" sz="2400" b="1" dirty="0"/>
              <a:t> of other person’s income where tax is not withheld and</a:t>
            </a:r>
            <a:endParaRPr lang="en-US" sz="2400" b="1" dirty="0"/>
          </a:p>
          <a:p>
            <a:r>
              <a:rPr lang="en-US" sz="2400" b="1" dirty="0"/>
              <a:t> not claiming any deduction under the head of Income from Other Sources except family pension.</a:t>
            </a:r>
            <a:endParaRPr lang="en-US" sz="2400" b="1" dirty="0"/>
          </a:p>
          <a:p>
            <a:endParaRPr lang="en-US" sz="2400" b="1" dirty="0"/>
          </a:p>
          <a:p>
            <a:r>
              <a:rPr lang="en-US" sz="2400" b="1" dirty="0"/>
              <a:t>It’s applicable to an individual or an Hindu Undivided Family not having income chargeable to income-tax under the head “Profits or gains of business or profession”</a:t>
            </a:r>
            <a:endParaRPr lang="en-US" sz="2400" b="1" dirty="0"/>
          </a:p>
          <a:p>
            <a:r>
              <a:rPr lang="en-US" sz="2400" dirty="0"/>
              <a:t> </a:t>
            </a:r>
            <a:r>
              <a:rPr lang="en-US" sz="2400" b="1" dirty="0"/>
              <a:t>It is applicable to an individual or a Hindu Undivided Family who has any income chargeable to tax under the head business or profession</a:t>
            </a:r>
            <a:endParaRPr lang="en-US" sz="2400" b="1" dirty="0"/>
          </a:p>
          <a:p>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1219199" cy="641350"/>
          </a:xfrm>
        </p:spPr>
        <p:txBody>
          <a:bodyPr>
            <a:normAutofit/>
          </a:bodyPr>
          <a:lstStyle/>
          <a:p>
            <a:r>
              <a:rPr lang="en-US" sz="2400" dirty="0">
                <a:solidFill>
                  <a:srgbClr val="FF0000"/>
                </a:solidFill>
              </a:rPr>
              <a:t>ITR – 4 :</a:t>
            </a:r>
            <a:endParaRPr lang="en-US" sz="2400" dirty="0">
              <a:solidFill>
                <a:srgbClr val="FF0000"/>
              </a:solidFill>
            </a:endParaRPr>
          </a:p>
        </p:txBody>
      </p:sp>
      <p:sp>
        <p:nvSpPr>
          <p:cNvPr id="3" name="Content Placeholder 2"/>
          <p:cNvSpPr>
            <a:spLocks noGrp="1"/>
          </p:cNvSpPr>
          <p:nvPr>
            <p:ph idx="1"/>
          </p:nvPr>
        </p:nvSpPr>
        <p:spPr>
          <a:xfrm>
            <a:off x="1676400" y="273050"/>
            <a:ext cx="7239000" cy="6051550"/>
          </a:xfrm>
        </p:spPr>
        <p:txBody>
          <a:bodyPr>
            <a:normAutofit fontScale="85000" lnSpcReduction="10000"/>
          </a:bodyPr>
          <a:lstStyle/>
          <a:p>
            <a:pPr algn="just"/>
            <a:r>
              <a:rPr lang="en-US" dirty="0"/>
              <a:t>Known as SUGAM is applicable to individuals or Hindu Undivided Family or partnership firm (Not a Limited Liability Partnership Firm) who have opted for the presumptive taxation scheme of U/s 44AD/44ADA/44AE</a:t>
            </a:r>
            <a:endParaRPr lang="en-US" dirty="0"/>
          </a:p>
          <a:p>
            <a:pPr algn="just"/>
            <a:endParaRPr lang="en-US" dirty="0"/>
          </a:p>
          <a:p>
            <a:pPr algn="just"/>
            <a:r>
              <a:rPr lang="en-US" dirty="0"/>
              <a:t>Firm, LLP, AOP, BOI, artificial juridical person referred to in U/S 2(31)(vii), cooperative society and local authority. However, a person who is required to file the return of income U/s 139(4A) or 139(4B) , 139(4C) or  139(4D) or U/s 139(4E) or 139(4F) shall not use this form (</a:t>
            </a:r>
            <a:r>
              <a:rPr lang="en-US" i="1" dirty="0"/>
              <a:t>i.e., </a:t>
            </a:r>
            <a:r>
              <a:rPr lang="en-US" dirty="0"/>
              <a:t>trusts, political parties, institutions, colleges, investment fund etc.)</a:t>
            </a:r>
            <a:endParaRPr lang="en-US" dirty="0"/>
          </a:p>
          <a:p>
            <a:pPr algn="just"/>
            <a:endParaRPr lang="en-US" dirty="0"/>
          </a:p>
        </p:txBody>
      </p:sp>
      <p:sp>
        <p:nvSpPr>
          <p:cNvPr id="4" name="Text Placeholder 3"/>
          <p:cNvSpPr>
            <a:spLocks noGrp="1"/>
          </p:cNvSpPr>
          <p:nvPr>
            <p:ph type="body" sz="half" idx="2"/>
          </p:nvPr>
        </p:nvSpPr>
        <p:spPr>
          <a:xfrm>
            <a:off x="457201" y="914400"/>
            <a:ext cx="1219199" cy="5211763"/>
          </a:xfrm>
        </p:spPr>
        <p:txBody>
          <a:bodyPr/>
          <a:lstStyle/>
          <a:p>
            <a:endParaRPr lang="en-US" dirty="0"/>
          </a:p>
          <a:p>
            <a:endParaRPr lang="en-US" dirty="0"/>
          </a:p>
          <a:p>
            <a:endParaRPr lang="en-US" dirty="0"/>
          </a:p>
          <a:p>
            <a:endParaRPr lang="en-US" dirty="0"/>
          </a:p>
          <a:p>
            <a:endParaRPr lang="en-US" dirty="0"/>
          </a:p>
          <a:p>
            <a:endParaRPr lang="en-US" sz="2400" b="1" dirty="0">
              <a:solidFill>
                <a:srgbClr val="FF0000"/>
              </a:solidFill>
            </a:endParaRPr>
          </a:p>
          <a:p>
            <a:r>
              <a:rPr lang="en-US" sz="2400" b="1" dirty="0">
                <a:solidFill>
                  <a:srgbClr val="FF0000"/>
                </a:solidFill>
              </a:rPr>
              <a:t>ITR – 5 :</a:t>
            </a:r>
            <a:endParaRPr lang="en-US" sz="2400" b="1"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1219199" cy="488950"/>
          </a:xfrm>
        </p:spPr>
        <p:txBody>
          <a:bodyPr>
            <a:normAutofit/>
          </a:bodyPr>
          <a:lstStyle/>
          <a:p>
            <a:r>
              <a:rPr lang="en-US" sz="2400" dirty="0">
                <a:solidFill>
                  <a:srgbClr val="FF0000"/>
                </a:solidFill>
              </a:rPr>
              <a:t>ITR – 6 :</a:t>
            </a:r>
            <a:endParaRPr lang="en-US" sz="2400" dirty="0">
              <a:solidFill>
                <a:srgbClr val="FF0000"/>
              </a:solidFill>
            </a:endParaRPr>
          </a:p>
        </p:txBody>
      </p:sp>
      <p:sp>
        <p:nvSpPr>
          <p:cNvPr id="3" name="Content Placeholder 2"/>
          <p:cNvSpPr>
            <a:spLocks noGrp="1"/>
          </p:cNvSpPr>
          <p:nvPr>
            <p:ph idx="1"/>
          </p:nvPr>
        </p:nvSpPr>
        <p:spPr>
          <a:xfrm>
            <a:off x="2209800" y="228600"/>
            <a:ext cx="6477000" cy="6248400"/>
          </a:xfrm>
        </p:spPr>
        <p:txBody>
          <a:bodyPr>
            <a:normAutofit fontScale="85000" lnSpcReduction="10000"/>
          </a:bodyPr>
          <a:lstStyle/>
          <a:p>
            <a:pPr algn="just"/>
            <a:r>
              <a:rPr lang="en-US" dirty="0"/>
              <a:t>It is applicable to a company, other than a company claiming exemption U/s 11 (exemption U/s 11 can be claimed by charitable/religious trust).</a:t>
            </a:r>
            <a:endParaRPr lang="en-US" dirty="0"/>
          </a:p>
          <a:p>
            <a:pPr algn="just"/>
            <a:endParaRPr lang="en-US" dirty="0"/>
          </a:p>
          <a:p>
            <a:pPr algn="just"/>
            <a:r>
              <a:rPr lang="en-US" dirty="0"/>
              <a:t>It is applicable to a persons including companies who are required to furnish return U/s 139(4A) or U/s 139(4B) or U/s 139(4C) or U/s 139(4D) or U/s 139(4E) or U/s 139(4F) (</a:t>
            </a:r>
            <a:r>
              <a:rPr lang="en-US" i="1" dirty="0"/>
              <a:t>i.e.,</a:t>
            </a:r>
            <a:r>
              <a:rPr lang="en-US" dirty="0"/>
              <a:t> trusts, political parties, institutions, colleges, investment fund etc.).</a:t>
            </a:r>
            <a:endParaRPr lang="en-US" dirty="0"/>
          </a:p>
          <a:p>
            <a:pPr algn="just"/>
            <a:endParaRPr lang="en-US" dirty="0"/>
          </a:p>
          <a:p>
            <a:pPr algn="just"/>
            <a:r>
              <a:rPr lang="en-US" dirty="0"/>
              <a:t>It is the </a:t>
            </a:r>
            <a:r>
              <a:rPr lang="en-US" dirty="0" err="1"/>
              <a:t>acknow</a:t>
            </a:r>
            <a:r>
              <a:rPr lang="en-US" dirty="0"/>
              <a:t>​</a:t>
            </a:r>
            <a:r>
              <a:rPr lang="en-US" dirty="0" err="1"/>
              <a:t>ledgement</a:t>
            </a:r>
            <a:r>
              <a:rPr lang="en-US" dirty="0"/>
              <a:t> of filing of the return of income.</a:t>
            </a:r>
            <a:endParaRPr lang="en-US" dirty="0"/>
          </a:p>
          <a:p>
            <a:pPr algn="just"/>
            <a:endParaRPr lang="en-US" dirty="0"/>
          </a:p>
          <a:p>
            <a:pPr algn="just"/>
            <a:endParaRPr lang="en-US" dirty="0"/>
          </a:p>
          <a:p>
            <a:pPr algn="just"/>
            <a:endParaRPr lang="en-US" dirty="0"/>
          </a:p>
        </p:txBody>
      </p:sp>
      <p:sp>
        <p:nvSpPr>
          <p:cNvPr id="4" name="Text Placeholder 3"/>
          <p:cNvSpPr>
            <a:spLocks noGrp="1"/>
          </p:cNvSpPr>
          <p:nvPr>
            <p:ph type="body" sz="half" idx="2"/>
          </p:nvPr>
        </p:nvSpPr>
        <p:spPr>
          <a:xfrm>
            <a:off x="457201" y="762000"/>
            <a:ext cx="1219199" cy="5364163"/>
          </a:xfrm>
        </p:spPr>
        <p:txBody>
          <a:bodyPr/>
          <a:lstStyle/>
          <a:p>
            <a:endParaRPr lang="en-US" dirty="0"/>
          </a:p>
          <a:p>
            <a:endParaRPr lang="en-US" dirty="0"/>
          </a:p>
          <a:p>
            <a:endParaRPr lang="en-US" dirty="0"/>
          </a:p>
          <a:p>
            <a:endParaRPr lang="en-US" dirty="0"/>
          </a:p>
          <a:p>
            <a:endParaRPr lang="en-US" dirty="0"/>
          </a:p>
          <a:p>
            <a:endParaRPr lang="en-US" dirty="0"/>
          </a:p>
          <a:p>
            <a:r>
              <a:rPr lang="en-US" sz="2400" b="1" dirty="0">
                <a:solidFill>
                  <a:srgbClr val="FF0000"/>
                </a:solidFill>
              </a:rPr>
              <a:t>ITR – 7 :</a:t>
            </a:r>
            <a:endParaRPr lang="en-US" sz="2400" b="1" dirty="0">
              <a:solidFill>
                <a:srgbClr val="FF0000"/>
              </a:solidFill>
            </a:endParaRPr>
          </a:p>
          <a:p>
            <a:endParaRPr lang="en-US" sz="2400" b="1" dirty="0"/>
          </a:p>
          <a:p>
            <a:endParaRPr lang="en-US" sz="2400" b="1" dirty="0"/>
          </a:p>
          <a:p>
            <a:endParaRPr lang="en-US" sz="2400" b="1" dirty="0"/>
          </a:p>
          <a:p>
            <a:endParaRPr lang="en-US" sz="2400" b="1" dirty="0"/>
          </a:p>
          <a:p>
            <a:endParaRPr lang="en-US" sz="2400" b="1" dirty="0"/>
          </a:p>
          <a:p>
            <a:endParaRPr lang="en-US" sz="2400" b="1" dirty="0"/>
          </a:p>
          <a:p>
            <a:r>
              <a:rPr lang="en-US" sz="2400" b="1" dirty="0">
                <a:solidFill>
                  <a:srgbClr val="FF0000"/>
                </a:solidFill>
              </a:rPr>
              <a:t>ITR – V:</a:t>
            </a:r>
            <a:endParaRPr lang="en-US" sz="2400" b="1"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solidFill>
                  <a:srgbClr val="FF0000"/>
                </a:solidFill>
              </a:rPr>
              <a:t>PERSON COMPETENT TO VERIFY AND SIGN IN THE RETURN OF INCOME</a:t>
            </a:r>
            <a:endParaRPr lang="en-US" sz="3600" b="1" dirty="0">
              <a:solidFill>
                <a:srgbClr val="FF0000"/>
              </a:solidFill>
            </a:endParaRPr>
          </a:p>
        </p:txBody>
      </p:sp>
      <p:sp>
        <p:nvSpPr>
          <p:cNvPr id="3" name="Text Placeholder 2"/>
          <p:cNvSpPr>
            <a:spLocks noGrp="1"/>
          </p:cNvSpPr>
          <p:nvPr>
            <p:ph type="body" idx="1"/>
          </p:nvPr>
        </p:nvSpPr>
        <p:spPr>
          <a:xfrm>
            <a:off x="152400" y="1535113"/>
            <a:ext cx="2514600" cy="639762"/>
          </a:xfrm>
        </p:spPr>
        <p:txBody>
          <a:bodyPr>
            <a:normAutofit fontScale="92500"/>
          </a:bodyPr>
          <a:lstStyle/>
          <a:p>
            <a:r>
              <a:rPr lang="en-US" dirty="0"/>
              <a:t>Category of Person</a:t>
            </a:r>
            <a:endParaRPr lang="en-US" dirty="0"/>
          </a:p>
        </p:txBody>
      </p:sp>
      <p:sp>
        <p:nvSpPr>
          <p:cNvPr id="4" name="Content Placeholder 3"/>
          <p:cNvSpPr>
            <a:spLocks noGrp="1"/>
          </p:cNvSpPr>
          <p:nvPr>
            <p:ph sz="half" idx="2"/>
          </p:nvPr>
        </p:nvSpPr>
        <p:spPr>
          <a:xfrm>
            <a:off x="228600" y="2438400"/>
            <a:ext cx="1828800" cy="3687762"/>
          </a:xfrm>
        </p:spPr>
        <p:txBody>
          <a:bodyPr/>
          <a:lstStyle/>
          <a:p>
            <a:r>
              <a:rPr lang="en-US" b="1" dirty="0">
                <a:solidFill>
                  <a:srgbClr val="FF0000"/>
                </a:solidFill>
              </a:rPr>
              <a:t>Individual</a:t>
            </a:r>
            <a:endParaRPr lang="en-US" b="1" dirty="0">
              <a:solidFill>
                <a:srgbClr val="FF0000"/>
              </a:solidFill>
            </a:endParaRPr>
          </a:p>
        </p:txBody>
      </p:sp>
      <p:sp>
        <p:nvSpPr>
          <p:cNvPr id="5" name="Text Placeholder 4"/>
          <p:cNvSpPr>
            <a:spLocks noGrp="1"/>
          </p:cNvSpPr>
          <p:nvPr>
            <p:ph type="body" sz="quarter" idx="3"/>
          </p:nvPr>
        </p:nvSpPr>
        <p:spPr>
          <a:xfrm>
            <a:off x="2667001" y="1535113"/>
            <a:ext cx="5486400" cy="639762"/>
          </a:xfrm>
        </p:spPr>
        <p:txBody>
          <a:bodyPr/>
          <a:lstStyle/>
          <a:p>
            <a:r>
              <a:rPr lang="en-US" dirty="0"/>
              <a:t>Who must sign in the Return </a:t>
            </a:r>
            <a:endParaRPr lang="en-US" dirty="0"/>
          </a:p>
        </p:txBody>
      </p:sp>
      <p:sp>
        <p:nvSpPr>
          <p:cNvPr id="6" name="Content Placeholder 5"/>
          <p:cNvSpPr>
            <a:spLocks noGrp="1"/>
          </p:cNvSpPr>
          <p:nvPr>
            <p:ph sz="quarter" idx="4"/>
          </p:nvPr>
        </p:nvSpPr>
        <p:spPr>
          <a:xfrm>
            <a:off x="2209800" y="2286001"/>
            <a:ext cx="6705600" cy="4343400"/>
          </a:xfrm>
        </p:spPr>
        <p:txBody>
          <a:bodyPr>
            <a:noAutofit/>
          </a:bodyPr>
          <a:lstStyle/>
          <a:p>
            <a:r>
              <a:rPr lang="en-US" sz="2300" b="1" dirty="0"/>
              <a:t>Individual himself</a:t>
            </a:r>
            <a:br>
              <a:rPr lang="en-US" sz="2300" dirty="0"/>
            </a:br>
            <a:r>
              <a:rPr lang="en-US" sz="2300" b="1" dirty="0"/>
              <a:t>Guardian</a:t>
            </a:r>
            <a:r>
              <a:rPr lang="en-US" sz="2300" dirty="0"/>
              <a:t> or any other person competent to </a:t>
            </a:r>
            <a:r>
              <a:rPr lang="en-US" sz="2300" b="1" dirty="0"/>
              <a:t>act on individual’s behalf</a:t>
            </a:r>
            <a:r>
              <a:rPr lang="en-US" sz="2300" dirty="0"/>
              <a:t> in case individual is mentally incapacitated from attending to his affairs</a:t>
            </a:r>
            <a:br>
              <a:rPr lang="en-US" sz="2300" dirty="0"/>
            </a:br>
            <a:r>
              <a:rPr lang="en-US" sz="2300" dirty="0"/>
              <a:t>Any </a:t>
            </a:r>
            <a:r>
              <a:rPr lang="en-US" sz="2300" b="1" dirty="0"/>
              <a:t>person authorised</a:t>
            </a:r>
            <a:r>
              <a:rPr lang="en-US" sz="2300" dirty="0"/>
              <a:t> by an Individual </a:t>
            </a:r>
            <a:r>
              <a:rPr lang="en-US" sz="2300" b="1" dirty="0"/>
              <a:t>to verify and sign the return</a:t>
            </a:r>
            <a:r>
              <a:rPr lang="en-US" sz="2300" dirty="0"/>
              <a:t> through valid power of attorney, if individual is absent from India/ if for any other reason it is not possible for an individual to </a:t>
            </a:r>
            <a:r>
              <a:rPr lang="en-US" sz="2300" dirty="0" err="1"/>
              <a:t>to</a:t>
            </a:r>
            <a:r>
              <a:rPr lang="en-US" sz="2300" dirty="0"/>
              <a:t> verify the return. </a:t>
            </a:r>
            <a:br>
              <a:rPr lang="en-US" sz="2300" dirty="0"/>
            </a:br>
            <a:r>
              <a:rPr lang="en-US" sz="2300" i="1" dirty="0"/>
              <a:t>(Power of attorney shall be kept with the person signing the return for the purpose of records for any future reference)</a:t>
            </a:r>
            <a:endParaRPr lang="en-US" sz="23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1447799" cy="1250950"/>
          </a:xfrm>
        </p:spPr>
        <p:txBody>
          <a:bodyPr>
            <a:noAutofit/>
          </a:bodyPr>
          <a:lstStyle/>
          <a:p>
            <a:r>
              <a:rPr lang="en-US" sz="2400" dirty="0">
                <a:solidFill>
                  <a:srgbClr val="FF0000"/>
                </a:solidFill>
              </a:rPr>
              <a:t>Hindu Undivided Family</a:t>
            </a:r>
            <a:endParaRPr lang="en-US" sz="2400" dirty="0">
              <a:solidFill>
                <a:srgbClr val="FF0000"/>
              </a:solidFill>
            </a:endParaRPr>
          </a:p>
        </p:txBody>
      </p:sp>
      <p:sp>
        <p:nvSpPr>
          <p:cNvPr id="3" name="Content Placeholder 2"/>
          <p:cNvSpPr>
            <a:spLocks noGrp="1"/>
          </p:cNvSpPr>
          <p:nvPr>
            <p:ph idx="1"/>
          </p:nvPr>
        </p:nvSpPr>
        <p:spPr>
          <a:xfrm>
            <a:off x="1981200" y="273050"/>
            <a:ext cx="6705600" cy="5853113"/>
          </a:xfrm>
        </p:spPr>
        <p:txBody>
          <a:bodyPr>
            <a:normAutofit/>
          </a:bodyPr>
          <a:lstStyle/>
          <a:p>
            <a:r>
              <a:rPr lang="en-US" sz="2400" b="1" dirty="0"/>
              <a:t>Karta of the HUF</a:t>
            </a:r>
            <a:br>
              <a:rPr lang="en-US" sz="2400" dirty="0"/>
            </a:br>
            <a:r>
              <a:rPr lang="en-US" sz="2400" b="1" dirty="0"/>
              <a:t>Any</a:t>
            </a:r>
            <a:r>
              <a:rPr lang="en-US" sz="2400" dirty="0"/>
              <a:t> </a:t>
            </a:r>
            <a:r>
              <a:rPr lang="en-US" sz="2400" b="1" dirty="0"/>
              <a:t>other adult member</a:t>
            </a:r>
            <a:r>
              <a:rPr lang="en-US" sz="2400" dirty="0"/>
              <a:t> of such HUF if Karta is absent from India or is mentally incapacitated from attending to his affairs</a:t>
            </a:r>
            <a:endParaRPr lang="en-US" sz="2400" dirty="0"/>
          </a:p>
          <a:p>
            <a:endParaRPr lang="en-US" sz="2400" dirty="0"/>
          </a:p>
          <a:p>
            <a:r>
              <a:rPr lang="en-US" sz="2400" b="1" dirty="0"/>
              <a:t>Managing Director</a:t>
            </a:r>
            <a:br>
              <a:rPr lang="en-US" sz="2400" dirty="0"/>
            </a:br>
            <a:r>
              <a:rPr lang="en-US" sz="2400" b="1" dirty="0"/>
              <a:t>Any director</a:t>
            </a:r>
            <a:r>
              <a:rPr lang="en-US" sz="2400" dirty="0"/>
              <a:t> if such managing director is not able to verify and sign the return for any unavoidable reason or if there is no managing director</a:t>
            </a:r>
            <a:endParaRPr lang="en-US" sz="2400" dirty="0"/>
          </a:p>
          <a:p>
            <a:endParaRPr lang="en-US" sz="2400" dirty="0"/>
          </a:p>
          <a:p>
            <a:r>
              <a:rPr lang="en-US" sz="2400" b="1" dirty="0"/>
              <a:t>Person holding valid power of attorney</a:t>
            </a:r>
            <a:r>
              <a:rPr lang="en-US" sz="2400" dirty="0"/>
              <a:t> from such company to verify and sign the return </a:t>
            </a:r>
            <a:r>
              <a:rPr lang="en-US" sz="2400" i="1" dirty="0"/>
              <a:t>(POA shall be maintained for the purpose of records for future reference)</a:t>
            </a:r>
            <a:endParaRPr lang="en-US" sz="2400" dirty="0"/>
          </a:p>
        </p:txBody>
      </p:sp>
      <p:sp>
        <p:nvSpPr>
          <p:cNvPr id="4" name="Text Placeholder 3"/>
          <p:cNvSpPr>
            <a:spLocks noGrp="1"/>
          </p:cNvSpPr>
          <p:nvPr>
            <p:ph type="body" sz="half" idx="2"/>
          </p:nvPr>
        </p:nvSpPr>
        <p:spPr>
          <a:xfrm>
            <a:off x="457201" y="1143000"/>
            <a:ext cx="1447800" cy="4983163"/>
          </a:xfrm>
        </p:spPr>
        <p:txBody>
          <a:bodyPr/>
          <a:lstStyle/>
          <a:p>
            <a:endParaRPr lang="en-US" dirty="0"/>
          </a:p>
          <a:p>
            <a:endParaRPr lang="en-US" dirty="0"/>
          </a:p>
          <a:p>
            <a:endParaRPr lang="en-US" dirty="0"/>
          </a:p>
          <a:p>
            <a:endParaRPr lang="en-US" dirty="0"/>
          </a:p>
          <a:p>
            <a:r>
              <a:rPr lang="en-US" sz="2400" b="1" dirty="0">
                <a:solidFill>
                  <a:srgbClr val="FF0000"/>
                </a:solidFill>
              </a:rPr>
              <a:t>Indian Company</a:t>
            </a:r>
            <a:endParaRPr lang="en-US" sz="2400" b="1" dirty="0">
              <a:solidFill>
                <a:srgbClr val="FF0000"/>
              </a:solidFill>
            </a:endParaRPr>
          </a:p>
          <a:p>
            <a:endParaRPr lang="en-US" dirty="0"/>
          </a:p>
          <a:p>
            <a:endParaRPr lang="en-US" dirty="0"/>
          </a:p>
          <a:p>
            <a:endParaRPr lang="en-US" dirty="0"/>
          </a:p>
          <a:p>
            <a:endParaRPr lang="en-US" dirty="0"/>
          </a:p>
          <a:p>
            <a:endParaRPr lang="en-US" dirty="0"/>
          </a:p>
          <a:p>
            <a:r>
              <a:rPr lang="en-US" sz="2400" b="1" dirty="0">
                <a:solidFill>
                  <a:srgbClr val="FF0000"/>
                </a:solidFill>
              </a:rPr>
              <a:t>Foreign company</a:t>
            </a:r>
            <a:endParaRPr lang="en-US" sz="2400" b="1"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Metro</Template>
  <TotalTime>0</TotalTime>
  <Words>20024</Words>
  <Application>WPS Presentation</Application>
  <PresentationFormat>On-screen Show (4:3)</PresentationFormat>
  <Paragraphs>433</Paragraphs>
  <Slides>33</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33</vt:i4>
      </vt:variant>
    </vt:vector>
  </HeadingPairs>
  <TitlesOfParts>
    <vt:vector size="45" baseType="lpstr">
      <vt:lpstr>Arial</vt:lpstr>
      <vt:lpstr>SimSun</vt:lpstr>
      <vt:lpstr>Wingdings</vt:lpstr>
      <vt:lpstr>Calibri</vt:lpstr>
      <vt:lpstr>Microsoft YaHei</vt:lpstr>
      <vt:lpstr>Arial Unicode MS</vt:lpstr>
      <vt:lpstr>Segoe UI</vt:lpstr>
      <vt:lpstr>Times New Roman</vt:lpstr>
      <vt:lpstr>DM Sans</vt:lpstr>
      <vt:lpstr>Segoe Print</vt:lpstr>
      <vt:lpstr>Gilroy</vt:lpstr>
      <vt:lpstr>Office Theme</vt:lpstr>
      <vt:lpstr> </vt:lpstr>
      <vt:lpstr>WHAT IS RETURN: Return is the basic primary communication of an Assessee/Person to be filled before the Income Tax department under annual mode within a specific mandate in respect of Receipt, Payment, Income ,Investment and Expenses earned or incurred during the whole year both in India and in abroad.</vt:lpstr>
      <vt:lpstr>WHAT IS RETURN: Return is the basic primary communication of an Assessee/Person to be filled before the Income Tax department under annual mode within a specific mandate in respect of Receipt, Payment, Income ,Investment and Expenses earned or incurred during the whole year both in India and in abroad.</vt:lpstr>
      <vt:lpstr>PERSON U/s 2(31)</vt:lpstr>
      <vt:lpstr>FORMS OF RETURN</vt:lpstr>
      <vt:lpstr>ITR – 4 :</vt:lpstr>
      <vt:lpstr>ITR – 6 :</vt:lpstr>
      <vt:lpstr>PERSON COMPETENT TO VERIFY AND SIGN IN THE RETURN OF INCOME</vt:lpstr>
      <vt:lpstr>Hindu Undivided Family</vt:lpstr>
      <vt:lpstr>Company is being wound up (whether by the court order or otherwise) or where any person has been appointed as receiver of assets of the company</vt:lpstr>
      <vt:lpstr>Firm</vt:lpstr>
      <vt:lpstr>Any association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DUE DATE OF FILING RETURN</vt:lpstr>
      <vt:lpstr>TRUST whose Accounts are required to audited U/s 44AB of the Act or any  other law</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FILING OF INCOME TAX RETURN</dc:title>
  <dc:creator>User</dc:creator>
  <cp:lastModifiedBy>Sir</cp:lastModifiedBy>
  <cp:revision>89</cp:revision>
  <dcterms:created xsi:type="dcterms:W3CDTF">2019-04-07T12:43:00Z</dcterms:created>
  <dcterms:modified xsi:type="dcterms:W3CDTF">2024-07-07T06:01:09Z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CCCD27B94D69498C80C007224AD4B40C_12</vt:lpwstr>
  </property>
  <property fmtid="{D5CDD505-2E9C-101B-9397-08002B2CF9AE}" pid="3" name="KSOProductBuildVer">
    <vt:lpwstr>1033-12.2.0.17119</vt:lpwstr>
  </property>
</Properties>
</file>