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99" r:id="rId3"/>
    <p:sldId id="257" r:id="rId4"/>
    <p:sldId id="258" r:id="rId5"/>
    <p:sldId id="270" r:id="rId6"/>
    <p:sldId id="263" r:id="rId7"/>
    <p:sldId id="300" r:id="rId8"/>
    <p:sldId id="301" r:id="rId9"/>
    <p:sldId id="302" r:id="rId10"/>
    <p:sldId id="303" r:id="rId11"/>
    <p:sldId id="304" r:id="rId12"/>
    <p:sldId id="305" r:id="rId13"/>
    <p:sldId id="307" r:id="rId14"/>
    <p:sldId id="306" r:id="rId15"/>
    <p:sldId id="291" r:id="rId16"/>
    <p:sldId id="292" r:id="rId17"/>
    <p:sldId id="293" r:id="rId18"/>
    <p:sldId id="294" r:id="rId19"/>
    <p:sldId id="295" r:id="rId20"/>
    <p:sldId id="296" r:id="rId21"/>
    <p:sldId id="297" r:id="rId22"/>
    <p:sldId id="298" r:id="rId23"/>
    <p:sldId id="268" r:id="rId24"/>
    <p:sldId id="271" r:id="rId25"/>
    <p:sldId id="272" r:id="rId26"/>
    <p:sldId id="273" r:id="rId27"/>
    <p:sldId id="274" r:id="rId28"/>
    <p:sldId id="275" r:id="rId29"/>
    <p:sldId id="276" r:id="rId30"/>
    <p:sldId id="277" r:id="rId31"/>
    <p:sldId id="278" r:id="rId32"/>
    <p:sldId id="279" r:id="rId33"/>
    <p:sldId id="280" r:id="rId34"/>
    <p:sldId id="281"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539F56D-ABFF-469A-83F6-35922AFFFD80}">
          <p14:sldIdLst>
            <p14:sldId id="256"/>
            <p14:sldId id="299"/>
            <p14:sldId id="257"/>
            <p14:sldId id="258"/>
            <p14:sldId id="270"/>
            <p14:sldId id="263"/>
            <p14:sldId id="300"/>
            <p14:sldId id="301"/>
            <p14:sldId id="302"/>
            <p14:sldId id="303"/>
            <p14:sldId id="304"/>
            <p14:sldId id="305"/>
            <p14:sldId id="307"/>
            <p14:sldId id="306"/>
            <p14:sldId id="291"/>
            <p14:sldId id="292"/>
            <p14:sldId id="293"/>
            <p14:sldId id="294"/>
            <p14:sldId id="295"/>
            <p14:sldId id="296"/>
            <p14:sldId id="297"/>
            <p14:sldId id="298"/>
            <p14:sldId id="268"/>
            <p14:sldId id="271"/>
          </p14:sldIdLst>
        </p14:section>
        <p14:section name="Untitled Section" id="{2078CA02-D6B7-4E99-878C-B7304F767F2C}">
          <p14:sldIdLst>
            <p14:sldId id="272"/>
            <p14:sldId id="273"/>
            <p14:sldId id="274"/>
            <p14:sldId id="275"/>
            <p14:sldId id="276"/>
            <p14:sldId id="277"/>
            <p14:sldId id="278"/>
            <p14:sldId id="279"/>
            <p14:sldId id="280"/>
            <p14:sldId id="281"/>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3" autoAdjust="0"/>
    <p:restoredTop sz="94624" autoAdjust="0"/>
  </p:normalViewPr>
  <p:slideViewPr>
    <p:cSldViewPr showGuides="1">
      <p:cViewPr varScale="1">
        <p:scale>
          <a:sx n="70" d="100"/>
          <a:sy n="70" d="100"/>
        </p:scale>
        <p:origin x="138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6883D00-9FF5-47B5-B5CC-A266C7CB3217}"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D0300A-6081-4A24-AA7E-DD1D6EDE8C88}"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6883D00-9FF5-47B5-B5CC-A266C7CB3217}"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D0300A-6081-4A24-AA7E-DD1D6EDE8C88}"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6883D00-9FF5-47B5-B5CC-A266C7CB3217}"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D0300A-6081-4A24-AA7E-DD1D6EDE8C88}"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6883D00-9FF5-47B5-B5CC-A266C7CB3217}"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D0300A-6081-4A24-AA7E-DD1D6EDE8C88}"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883D00-9FF5-47B5-B5CC-A266C7CB3217}"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D0300A-6081-4A24-AA7E-DD1D6EDE8C88}"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6883D00-9FF5-47B5-B5CC-A266C7CB3217}"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2D0300A-6081-4A24-AA7E-DD1D6EDE8C88}"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883D00-9FF5-47B5-B5CC-A266C7CB3217}" type="datetimeFigureOut">
              <a:rPr lang="en-US" smtClean="0"/>
              <a:t>11/10/2024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2D0300A-6081-4A24-AA7E-DD1D6EDE8C88}"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6883D00-9FF5-47B5-B5CC-A266C7CB3217}" type="datetimeFigureOut">
              <a:rPr lang="en-US" smtClean="0"/>
              <a:t>11/10/2024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2D0300A-6081-4A24-AA7E-DD1D6EDE8C88}"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883D00-9FF5-47B5-B5CC-A266C7CB3217}" type="datetimeFigureOut">
              <a:rPr lang="en-US" smtClean="0"/>
              <a:t>11/10/2024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2D0300A-6081-4A24-AA7E-DD1D6EDE8C88}"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6883D00-9FF5-47B5-B5CC-A266C7CB3217}"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2D0300A-6081-4A24-AA7E-DD1D6EDE8C88}"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6883D00-9FF5-47B5-B5CC-A266C7CB3217}"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2D0300A-6081-4A24-AA7E-DD1D6EDE8C88}"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883D00-9FF5-47B5-B5CC-A266C7CB3217}" type="datetimeFigureOut">
              <a:rPr lang="en-US" smtClean="0"/>
              <a:t>11/10/2024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D0300A-6081-4A24-AA7E-DD1D6EDE8C88}"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0800000" flipV="1">
            <a:off x="533400" y="1066800"/>
            <a:ext cx="7696200" cy="2438400"/>
          </a:xfrm>
        </p:spPr>
        <p:txBody>
          <a:bodyPr>
            <a:normAutofit/>
          </a:bodyPr>
          <a:lstStyle/>
          <a:p>
            <a:r>
              <a:rPr lang="en-US" sz="36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
            </a:r>
            <a:br>
              <a:rPr lang="en-US" sz="36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br>
            <a:endParaRPr lang="en-US" sz="3600" b="1" dirty="0">
              <a:solidFill>
                <a:srgbClr val="FF0000"/>
              </a:solidFill>
            </a:endParaRPr>
          </a:p>
        </p:txBody>
      </p:sp>
      <p:sp>
        <p:nvSpPr>
          <p:cNvPr id="3" name="Subtitle 2"/>
          <p:cNvSpPr>
            <a:spLocks noGrp="1"/>
          </p:cNvSpPr>
          <p:nvPr>
            <p:ph type="subTitle" idx="1"/>
          </p:nvPr>
        </p:nvSpPr>
        <p:spPr>
          <a:xfrm>
            <a:off x="914400" y="2841486"/>
            <a:ext cx="7239000" cy="3406914"/>
          </a:xfrm>
        </p:spPr>
        <p:txBody>
          <a:bodyPr/>
          <a:lstStyle/>
          <a:p>
            <a:endParaRPr lang="en-US" sz="3600" b="1" dirty="0">
              <a:solidFill>
                <a:srgbClr val="FF0000"/>
              </a:solidFill>
            </a:endParaRPr>
          </a:p>
          <a:p>
            <a:r>
              <a:rPr lang="en-US" sz="3600" b="1" dirty="0">
                <a:solidFill>
                  <a:srgbClr val="FF0000"/>
                </a:solidFill>
              </a:rPr>
              <a:t>ASSESSMENT YEAR 2024-25 RELEVANT TO THE FINANCIAL YEAR ENDED 31</a:t>
            </a:r>
            <a:r>
              <a:rPr lang="en-US" sz="3600" b="1" baseline="30000" dirty="0">
                <a:solidFill>
                  <a:srgbClr val="FF0000"/>
                </a:solidFill>
              </a:rPr>
              <a:t>ST</a:t>
            </a:r>
            <a:r>
              <a:rPr lang="en-US" sz="3600" b="1" dirty="0">
                <a:solidFill>
                  <a:srgbClr val="FF0000"/>
                </a:solidFill>
              </a:rPr>
              <a:t> MARCH 2024</a:t>
            </a:r>
          </a:p>
          <a:p>
            <a:endParaRPr lang="en-US" dirty="0">
              <a:solidFill>
                <a:srgbClr val="FF0000"/>
              </a:solidFill>
            </a:endParaRPr>
          </a:p>
          <a:p>
            <a:endParaRPr lang="en-US" dirty="0">
              <a:solidFill>
                <a:srgbClr val="FF0000"/>
              </a:solidFill>
            </a:endParaRPr>
          </a:p>
          <a:p>
            <a:endParaRPr lang="en-US" dirty="0">
              <a:solidFill>
                <a:srgbClr val="FF0000"/>
              </a:solidFill>
            </a:endParaRPr>
          </a:p>
        </p:txBody>
      </p:sp>
      <p:sp>
        <p:nvSpPr>
          <p:cNvPr id="4" name="Rectangle 3"/>
          <p:cNvSpPr/>
          <p:nvPr/>
        </p:nvSpPr>
        <p:spPr>
          <a:xfrm>
            <a:off x="-622595" y="2967335"/>
            <a:ext cx="184730" cy="923330"/>
          </a:xfrm>
          <a:prstGeom prst="rect">
            <a:avLst/>
          </a:prstGeom>
          <a:noFill/>
        </p:spPr>
        <p:txBody>
          <a:bodyPr wrap="none" lIns="91440" tIns="45720" rIns="91440" bIns="45720">
            <a:spAutoFit/>
          </a:bodyPr>
          <a:lstStyle/>
          <a:p>
            <a:pPr algn="ctr"/>
            <a:endParaRPr lang="en-US"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6" name="Rectangle 5"/>
          <p:cNvSpPr/>
          <p:nvPr/>
        </p:nvSpPr>
        <p:spPr>
          <a:xfrm>
            <a:off x="533400" y="2133600"/>
            <a:ext cx="8001000" cy="706755"/>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4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FILING OF INCOME TAX RETURN </a:t>
            </a:r>
            <a:r>
              <a:rPr lang="en-US"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3</a:t>
            </a:r>
            <a:endParaRPr lang="en-US" sz="4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28600" y="152400"/>
            <a:ext cx="8610600" cy="6172200"/>
          </a:xfrm>
        </p:spPr>
        <p:txBody>
          <a:bodyPr>
            <a:normAutofit fontScale="85000" lnSpcReduction="20000"/>
          </a:bodyPr>
          <a:lstStyle/>
          <a:p>
            <a:r>
              <a:rPr lang="en-US" sz="2400" dirty="0" smtClean="0"/>
              <a:t>14</a:t>
            </a:r>
            <a:r>
              <a:rPr lang="en-US" sz="2400" dirty="0" smtClean="0"/>
              <a:t>. </a:t>
            </a:r>
            <a:r>
              <a:rPr lang="en-US" sz="2400" dirty="0"/>
              <a:t>ESR                  </a:t>
            </a:r>
            <a:r>
              <a:rPr lang="en-US" sz="2400" dirty="0" smtClean="0"/>
              <a:t>    </a:t>
            </a:r>
            <a:r>
              <a:rPr lang="en-US" sz="2400" dirty="0" smtClean="0"/>
              <a:t>       : </a:t>
            </a:r>
            <a:r>
              <a:rPr lang="en-US" sz="2400" dirty="0" smtClean="0"/>
              <a:t>Deduction </a:t>
            </a:r>
            <a:r>
              <a:rPr lang="en-US" sz="2400" dirty="0"/>
              <a:t>under section </a:t>
            </a:r>
            <a:r>
              <a:rPr lang="en-US" sz="2400" dirty="0" smtClean="0"/>
              <a:t>35</a:t>
            </a:r>
          </a:p>
          <a:p>
            <a:r>
              <a:rPr lang="en-US" sz="2400" dirty="0" smtClean="0"/>
              <a:t>15. CG                       </a:t>
            </a:r>
            <a:r>
              <a:rPr lang="en-US" sz="2400" dirty="0" smtClean="0"/>
              <a:t>        : </a:t>
            </a:r>
            <a:r>
              <a:rPr lang="en-US" sz="2400" dirty="0" smtClean="0"/>
              <a:t>Capital Gains</a:t>
            </a:r>
          </a:p>
          <a:p>
            <a:r>
              <a:rPr lang="en-US" sz="2400" dirty="0" smtClean="0"/>
              <a:t>16. Schedule 112A </a:t>
            </a:r>
            <a:r>
              <a:rPr lang="en-US" sz="2400" dirty="0" smtClean="0"/>
              <a:t>         : </a:t>
            </a:r>
            <a:r>
              <a:rPr lang="en-US" sz="2400" dirty="0" smtClean="0"/>
              <a:t>112A</a:t>
            </a:r>
          </a:p>
          <a:p>
            <a:r>
              <a:rPr lang="en-US" sz="2400" dirty="0"/>
              <a:t>17. Schedule </a:t>
            </a:r>
            <a:endParaRPr lang="en-US" sz="2400" dirty="0" smtClean="0"/>
          </a:p>
          <a:p>
            <a:r>
              <a:rPr lang="en-US" sz="2400" dirty="0"/>
              <a:t> </a:t>
            </a:r>
            <a:r>
              <a:rPr lang="en-US" sz="2400" dirty="0" smtClean="0"/>
              <a:t>      </a:t>
            </a:r>
            <a:r>
              <a:rPr lang="en-US" sz="2400" dirty="0" smtClean="0"/>
              <a:t>15AD(1</a:t>
            </a:r>
            <a:r>
              <a:rPr lang="en-US" sz="2400" dirty="0"/>
              <a:t>)(iii) </a:t>
            </a:r>
            <a:r>
              <a:rPr lang="en-US" sz="2400" dirty="0" smtClean="0"/>
              <a:t>proviso   : Same</a:t>
            </a:r>
          </a:p>
          <a:p>
            <a:r>
              <a:rPr lang="en-US" sz="2400" dirty="0" smtClean="0"/>
              <a:t>18. Schedule OS                : Income from other Sources</a:t>
            </a:r>
          </a:p>
          <a:p>
            <a:r>
              <a:rPr lang="en-US" sz="2400" dirty="0" smtClean="0"/>
              <a:t>19. Schedule </a:t>
            </a:r>
            <a:r>
              <a:rPr lang="en-US" sz="2400" dirty="0" smtClean="0"/>
              <a:t>CYLA            </a:t>
            </a:r>
            <a:r>
              <a:rPr lang="en-US" sz="2400" dirty="0"/>
              <a:t>: Details of Income after set-off of current </a:t>
            </a:r>
            <a:endParaRPr lang="en-US" sz="2400" dirty="0" smtClean="0"/>
          </a:p>
          <a:p>
            <a:r>
              <a:rPr lang="en-US" sz="2400" dirty="0"/>
              <a:t> </a:t>
            </a:r>
            <a:r>
              <a:rPr lang="en-US" sz="2400" dirty="0" smtClean="0"/>
              <a:t>      </a:t>
            </a:r>
            <a:r>
              <a:rPr lang="en-US" sz="2400" dirty="0"/>
              <a:t>– </a:t>
            </a:r>
            <a:r>
              <a:rPr lang="en-US" sz="2400" dirty="0" smtClean="0"/>
              <a:t>BFLA                             years </a:t>
            </a:r>
            <a:r>
              <a:rPr lang="en-US" sz="2400" dirty="0"/>
              <a:t>losses, Details of Income after </a:t>
            </a:r>
            <a:r>
              <a:rPr lang="en-US" sz="2400" dirty="0" smtClean="0"/>
              <a:t>Set</a:t>
            </a:r>
          </a:p>
          <a:p>
            <a:r>
              <a:rPr lang="en-US" sz="2400" dirty="0"/>
              <a:t> </a:t>
            </a:r>
            <a:r>
              <a:rPr lang="en-US" sz="2400" dirty="0" smtClean="0"/>
              <a:t>                                               </a:t>
            </a:r>
            <a:r>
              <a:rPr lang="en-US" sz="2400" dirty="0" smtClean="0"/>
              <a:t>off of </a:t>
            </a:r>
            <a:r>
              <a:rPr lang="en-US" sz="2400" dirty="0"/>
              <a:t>Brought Forward Losses of </a:t>
            </a:r>
            <a:r>
              <a:rPr lang="en-US" sz="2400" dirty="0" smtClean="0"/>
              <a:t>earlier</a:t>
            </a:r>
          </a:p>
          <a:p>
            <a:r>
              <a:rPr lang="en-US" sz="2400" dirty="0"/>
              <a:t> </a:t>
            </a:r>
            <a:r>
              <a:rPr lang="en-US" sz="2400" dirty="0" smtClean="0"/>
              <a:t>                                               years</a:t>
            </a:r>
          </a:p>
          <a:p>
            <a:r>
              <a:rPr lang="en-US" sz="2400" dirty="0" smtClean="0"/>
              <a:t>20. Schedule CFL              : </a:t>
            </a:r>
            <a:r>
              <a:rPr lang="en-US" sz="2400" dirty="0"/>
              <a:t>Details of Losses to be carried forward to </a:t>
            </a:r>
            <a:endParaRPr lang="en-US" sz="2400" dirty="0" smtClean="0"/>
          </a:p>
          <a:p>
            <a:r>
              <a:rPr lang="en-US" sz="2400" dirty="0" smtClean="0"/>
              <a:t>                                               future </a:t>
            </a:r>
            <a:r>
              <a:rPr lang="en-US" sz="2400" dirty="0"/>
              <a:t>Years</a:t>
            </a:r>
            <a:r>
              <a:rPr lang="en-US" sz="2400" dirty="0"/>
              <a:t> </a:t>
            </a:r>
            <a:endParaRPr lang="en-US" sz="2400" dirty="0" smtClean="0"/>
          </a:p>
          <a:p>
            <a:r>
              <a:rPr lang="en-US" sz="2400" dirty="0" smtClean="0"/>
              <a:t>21. </a:t>
            </a:r>
            <a:r>
              <a:rPr lang="en-US" sz="2400" dirty="0"/>
              <a:t>Schedule UD</a:t>
            </a:r>
            <a:r>
              <a:rPr lang="en-US" sz="2400" dirty="0"/>
              <a:t> </a:t>
            </a:r>
            <a:r>
              <a:rPr lang="en-US" sz="2400" dirty="0" smtClean="0"/>
              <a:t>              : </a:t>
            </a:r>
            <a:r>
              <a:rPr lang="en-US" sz="2400" dirty="0"/>
              <a:t>Unabsorbed depreciation and </a:t>
            </a:r>
            <a:r>
              <a:rPr lang="en-US" sz="2400" dirty="0" smtClean="0"/>
              <a:t>allowance</a:t>
            </a:r>
          </a:p>
          <a:p>
            <a:r>
              <a:rPr lang="en-US" sz="2400" dirty="0"/>
              <a:t> </a:t>
            </a:r>
            <a:r>
              <a:rPr lang="en-US" sz="2400" dirty="0" smtClean="0"/>
              <a:t>                                              </a:t>
            </a:r>
            <a:r>
              <a:rPr lang="en-US" sz="2400" dirty="0"/>
              <a:t>under section 35(4)</a:t>
            </a:r>
            <a:r>
              <a:rPr lang="en-US" sz="2400" dirty="0"/>
              <a:t> </a:t>
            </a:r>
            <a:endParaRPr lang="en-US" sz="2400" dirty="0" smtClean="0"/>
          </a:p>
          <a:p>
            <a:r>
              <a:rPr lang="en-US" sz="2400" dirty="0" smtClean="0"/>
              <a:t>22. Schedule 80GGC         : </a:t>
            </a:r>
            <a:r>
              <a:rPr lang="en-US" sz="2400" dirty="0" smtClean="0"/>
              <a:t>Details </a:t>
            </a:r>
            <a:r>
              <a:rPr lang="en-US" sz="2400" dirty="0"/>
              <a:t>of contribution made to political </a:t>
            </a:r>
            <a:r>
              <a:rPr lang="en-US" sz="2400" dirty="0" smtClean="0"/>
              <a:t>parties</a:t>
            </a:r>
          </a:p>
          <a:p>
            <a:r>
              <a:rPr lang="en-US" sz="2400" dirty="0" smtClean="0"/>
              <a:t>23. Schedule VDA              : </a:t>
            </a:r>
            <a:r>
              <a:rPr lang="en-US" sz="2400" dirty="0"/>
              <a:t>Income from transfer of Virtual Digital Assets</a:t>
            </a:r>
            <a:r>
              <a:rPr lang="en-US" sz="2400" dirty="0"/>
              <a:t> </a:t>
            </a:r>
            <a:endParaRPr lang="en-US" sz="2400" dirty="0" smtClean="0"/>
          </a:p>
          <a:p>
            <a:r>
              <a:rPr lang="en-US" sz="2400" dirty="0" smtClean="0"/>
              <a:t>24. </a:t>
            </a:r>
            <a:r>
              <a:rPr lang="en-US" sz="2400" dirty="0"/>
              <a:t>Schedule 80U-80DD</a:t>
            </a:r>
            <a:r>
              <a:rPr lang="en-US" sz="2400" dirty="0"/>
              <a:t> </a:t>
            </a:r>
            <a:r>
              <a:rPr lang="en-US" sz="2400" dirty="0" smtClean="0"/>
              <a:t>  : </a:t>
            </a:r>
            <a:r>
              <a:rPr lang="en-US" sz="2400" dirty="0"/>
              <a:t>Details of deduction in case of a person with </a:t>
            </a:r>
            <a:r>
              <a:rPr lang="en-US" sz="2400" dirty="0" smtClean="0"/>
              <a:t>disability</a:t>
            </a:r>
          </a:p>
          <a:p>
            <a:r>
              <a:rPr lang="en-US" sz="2400" dirty="0" smtClean="0"/>
              <a:t>                                                Details </a:t>
            </a:r>
            <a:r>
              <a:rPr lang="en-US" sz="2400" dirty="0"/>
              <a:t>of deduction in respect of </a:t>
            </a:r>
            <a:r>
              <a:rPr lang="en-US" sz="2400" dirty="0" smtClean="0"/>
              <a:t>maintenance</a:t>
            </a:r>
          </a:p>
          <a:p>
            <a:r>
              <a:rPr lang="en-US" sz="2400" dirty="0"/>
              <a:t> </a:t>
            </a:r>
            <a:r>
              <a:rPr lang="en-US" sz="2400" dirty="0" smtClean="0"/>
              <a:t>                                               </a:t>
            </a:r>
            <a:r>
              <a:rPr lang="en-US" sz="2400" dirty="0"/>
              <a:t>including medical treatment of a dependent who is a </a:t>
            </a:r>
            <a:endParaRPr lang="en-US" sz="2400" dirty="0" smtClean="0"/>
          </a:p>
          <a:p>
            <a:r>
              <a:rPr lang="en-US" sz="2400" dirty="0"/>
              <a:t> </a:t>
            </a:r>
            <a:r>
              <a:rPr lang="en-US" sz="2400" dirty="0" smtClean="0"/>
              <a:t>                                               person </a:t>
            </a:r>
            <a:r>
              <a:rPr lang="en-US" sz="2400" dirty="0"/>
              <a:t>with disability</a:t>
            </a:r>
            <a:r>
              <a:rPr lang="en-US" sz="2400" dirty="0" smtClean="0"/>
              <a:t>.         </a:t>
            </a:r>
            <a:endParaRPr lang="en-IN" sz="2400" dirty="0"/>
          </a:p>
        </p:txBody>
      </p:sp>
    </p:spTree>
    <p:extLst>
      <p:ext uri="{BB962C8B-B14F-4D97-AF65-F5344CB8AC3E}">
        <p14:creationId xmlns:p14="http://schemas.microsoft.com/office/powerpoint/2010/main" val="908674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304800" y="228600"/>
            <a:ext cx="8534400" cy="6324600"/>
          </a:xfrm>
        </p:spPr>
        <p:txBody>
          <a:bodyPr>
            <a:normAutofit lnSpcReduction="10000"/>
          </a:bodyPr>
          <a:lstStyle/>
          <a:p>
            <a:endParaRPr lang="en-US" dirty="0" smtClean="0"/>
          </a:p>
          <a:p>
            <a:r>
              <a:rPr lang="en-US" sz="2400" dirty="0" smtClean="0"/>
              <a:t>25. Schedule ICDS     : </a:t>
            </a:r>
            <a:r>
              <a:rPr lang="en-US" sz="2400" dirty="0"/>
              <a:t>Effect of Income Computation Disclosure </a:t>
            </a:r>
            <a:endParaRPr lang="en-US" sz="2400" dirty="0" smtClean="0"/>
          </a:p>
          <a:p>
            <a:r>
              <a:rPr lang="en-US" sz="2400" dirty="0"/>
              <a:t> </a:t>
            </a:r>
            <a:r>
              <a:rPr lang="en-US" sz="2400" dirty="0" smtClean="0"/>
              <a:t>                                      Standards </a:t>
            </a:r>
            <a:r>
              <a:rPr lang="en-US" sz="2400" dirty="0"/>
              <a:t>on profit</a:t>
            </a:r>
            <a:r>
              <a:rPr lang="en-US" sz="2400" dirty="0"/>
              <a:t> </a:t>
            </a:r>
            <a:endParaRPr lang="en-US" sz="2400" dirty="0" smtClean="0"/>
          </a:p>
          <a:p>
            <a:r>
              <a:rPr lang="en-US" sz="2400" dirty="0" smtClean="0"/>
              <a:t>26. Schedule 10A      : </a:t>
            </a:r>
            <a:r>
              <a:rPr lang="en-US" sz="2400" dirty="0"/>
              <a:t>Deduction under section 10A, </a:t>
            </a:r>
            <a:r>
              <a:rPr lang="en-US" sz="2400" dirty="0" smtClean="0"/>
              <a:t>Deduction</a:t>
            </a:r>
          </a:p>
          <a:p>
            <a:r>
              <a:rPr lang="en-US" sz="2400" dirty="0"/>
              <a:t> </a:t>
            </a:r>
            <a:r>
              <a:rPr lang="en-US" sz="2400" dirty="0" smtClean="0"/>
              <a:t>     10AA,10B,10BA      </a:t>
            </a:r>
            <a:r>
              <a:rPr lang="en-US" sz="2400" dirty="0"/>
              <a:t>under section 10AA</a:t>
            </a:r>
            <a:r>
              <a:rPr lang="en-US" sz="2400" dirty="0"/>
              <a:t> </a:t>
            </a:r>
            <a:endParaRPr lang="en-US" sz="2400" dirty="0" smtClean="0"/>
          </a:p>
          <a:p>
            <a:r>
              <a:rPr lang="en-US" sz="2400" dirty="0" smtClean="0"/>
              <a:t>27. Schedule 80G      : </a:t>
            </a:r>
            <a:r>
              <a:rPr lang="en-US" sz="2400" dirty="0"/>
              <a:t>Details of donations entitled for deduction </a:t>
            </a:r>
            <a:endParaRPr lang="en-US" sz="2400" dirty="0" smtClean="0"/>
          </a:p>
          <a:p>
            <a:r>
              <a:rPr lang="en-US" sz="2400" dirty="0"/>
              <a:t> </a:t>
            </a:r>
            <a:r>
              <a:rPr lang="en-US" sz="2400" dirty="0" smtClean="0"/>
              <a:t>                                       under </a:t>
            </a:r>
            <a:r>
              <a:rPr lang="en-US" sz="2400" dirty="0"/>
              <a:t>section </a:t>
            </a:r>
            <a:r>
              <a:rPr lang="en-US" sz="2400" dirty="0" smtClean="0"/>
              <a:t>80G</a:t>
            </a:r>
          </a:p>
          <a:p>
            <a:r>
              <a:rPr lang="en-US" sz="2400" dirty="0" smtClean="0"/>
              <a:t>28. Schedule 80D      : </a:t>
            </a:r>
            <a:r>
              <a:rPr lang="en-US" sz="2400" dirty="0"/>
              <a:t>Details of health insurance for deduction </a:t>
            </a:r>
            <a:endParaRPr lang="en-US" sz="2400" dirty="0" smtClean="0"/>
          </a:p>
          <a:p>
            <a:r>
              <a:rPr lang="en-US" sz="2400" dirty="0"/>
              <a:t> </a:t>
            </a:r>
            <a:r>
              <a:rPr lang="en-US" sz="2400" dirty="0" smtClean="0"/>
              <a:t>                                       under </a:t>
            </a:r>
            <a:r>
              <a:rPr lang="en-US" sz="2400" dirty="0"/>
              <a:t>Section </a:t>
            </a:r>
            <a:r>
              <a:rPr lang="en-US" sz="2400" dirty="0" smtClean="0"/>
              <a:t>80D</a:t>
            </a:r>
          </a:p>
          <a:p>
            <a:r>
              <a:rPr lang="en-US" sz="2400" dirty="0" smtClean="0"/>
              <a:t>29. Schedule 80RA    : </a:t>
            </a:r>
            <a:r>
              <a:rPr lang="en-US" sz="2400" dirty="0"/>
              <a:t>Details of donations to research </a:t>
            </a:r>
            <a:r>
              <a:rPr lang="en-US" sz="2400" dirty="0" smtClean="0"/>
              <a:t>associations</a:t>
            </a:r>
          </a:p>
          <a:p>
            <a:r>
              <a:rPr lang="en-US" sz="2400" dirty="0"/>
              <a:t> </a:t>
            </a:r>
            <a:r>
              <a:rPr lang="en-US" sz="2400" dirty="0" smtClean="0"/>
              <a:t>                                       </a:t>
            </a:r>
            <a:r>
              <a:rPr lang="en-US" sz="2400" dirty="0"/>
              <a:t>etc</a:t>
            </a:r>
            <a:r>
              <a:rPr lang="en-US" sz="2400" dirty="0" smtClean="0"/>
              <a:t>.</a:t>
            </a:r>
          </a:p>
          <a:p>
            <a:r>
              <a:rPr lang="en-US" sz="2400" dirty="0" smtClean="0"/>
              <a:t>30. Schedule 80GGA : </a:t>
            </a:r>
            <a:r>
              <a:rPr lang="en-US" sz="2400" dirty="0"/>
              <a:t>Details of donations for scientific research </a:t>
            </a:r>
            <a:r>
              <a:rPr lang="en-US" sz="2400" dirty="0" smtClean="0"/>
              <a:t>or</a:t>
            </a:r>
          </a:p>
          <a:p>
            <a:r>
              <a:rPr lang="en-US" sz="2400" dirty="0"/>
              <a:t> </a:t>
            </a:r>
            <a:r>
              <a:rPr lang="en-US" sz="2400" dirty="0" smtClean="0"/>
              <a:t>                                       </a:t>
            </a:r>
            <a:r>
              <a:rPr lang="en-US" sz="2400" dirty="0"/>
              <a:t>rural </a:t>
            </a:r>
            <a:r>
              <a:rPr lang="en-US" sz="2400" dirty="0" smtClean="0"/>
              <a:t>development</a:t>
            </a:r>
          </a:p>
          <a:p>
            <a:r>
              <a:rPr lang="en-US" sz="2400" dirty="0" smtClean="0"/>
              <a:t>31. Schedule 80IA,     : </a:t>
            </a:r>
            <a:r>
              <a:rPr lang="en-US" sz="2400" dirty="0"/>
              <a:t>Deductions under section 80-IA, </a:t>
            </a:r>
            <a:r>
              <a:rPr lang="en-US" sz="2400" dirty="0" smtClean="0"/>
              <a:t>Deductions</a:t>
            </a:r>
          </a:p>
          <a:p>
            <a:r>
              <a:rPr lang="en-US" sz="2400" dirty="0"/>
              <a:t> </a:t>
            </a:r>
            <a:r>
              <a:rPr lang="en-US" sz="2400" dirty="0" smtClean="0"/>
              <a:t>      80IB &amp; 80IC             under </a:t>
            </a:r>
            <a:r>
              <a:rPr lang="en-US" sz="2400" dirty="0"/>
              <a:t>section 80-IB, Deductions under </a:t>
            </a:r>
            <a:endParaRPr lang="en-US" sz="2400" dirty="0" smtClean="0"/>
          </a:p>
          <a:p>
            <a:r>
              <a:rPr lang="en-US" sz="2400" dirty="0"/>
              <a:t> </a:t>
            </a:r>
            <a:r>
              <a:rPr lang="en-US" sz="2400" dirty="0" smtClean="0"/>
              <a:t>                                        section </a:t>
            </a:r>
            <a:r>
              <a:rPr lang="en-US" sz="2400" dirty="0"/>
              <a:t>80-IC</a:t>
            </a:r>
            <a:r>
              <a:rPr lang="en-US" sz="2400" dirty="0"/>
              <a:t> </a:t>
            </a:r>
          </a:p>
        </p:txBody>
      </p:sp>
    </p:spTree>
    <p:extLst>
      <p:ext uri="{BB962C8B-B14F-4D97-AF65-F5344CB8AC3E}">
        <p14:creationId xmlns:p14="http://schemas.microsoft.com/office/powerpoint/2010/main" val="21393541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304800" y="228600"/>
            <a:ext cx="8534400" cy="6324600"/>
          </a:xfrm>
        </p:spPr>
        <p:txBody>
          <a:bodyPr>
            <a:normAutofit lnSpcReduction="10000"/>
          </a:bodyPr>
          <a:lstStyle/>
          <a:p>
            <a:endParaRPr lang="en-US" dirty="0" smtClean="0"/>
          </a:p>
          <a:p>
            <a:r>
              <a:rPr lang="en-US" sz="2400" dirty="0" smtClean="0"/>
              <a:t>32. Schedule VIA        : </a:t>
            </a:r>
            <a:r>
              <a:rPr lang="en-US" sz="2400" dirty="0"/>
              <a:t>Deductions under Chapter </a:t>
            </a:r>
            <a:r>
              <a:rPr lang="en-US" sz="2400" dirty="0" smtClean="0"/>
              <a:t>VI-A</a:t>
            </a:r>
          </a:p>
          <a:p>
            <a:r>
              <a:rPr lang="en-US" sz="2400" dirty="0" smtClean="0"/>
              <a:t>33. Schedule SPI,SI &amp; : </a:t>
            </a:r>
            <a:r>
              <a:rPr lang="en-US" sz="2400" dirty="0"/>
              <a:t>Income of specified persons(spouse, minor </a:t>
            </a:r>
            <a:endParaRPr lang="en-US" sz="2400" dirty="0" smtClean="0"/>
          </a:p>
          <a:p>
            <a:r>
              <a:rPr lang="en-US" sz="2400" dirty="0"/>
              <a:t> </a:t>
            </a:r>
            <a:r>
              <a:rPr lang="en-US" sz="2400" dirty="0" smtClean="0"/>
              <a:t>      IF                               child </a:t>
            </a:r>
            <a:r>
              <a:rPr lang="en-US" sz="2400" dirty="0"/>
              <a:t>etc.) includable in income of the </a:t>
            </a:r>
            <a:endParaRPr lang="en-US" sz="2400" dirty="0" smtClean="0"/>
          </a:p>
          <a:p>
            <a:r>
              <a:rPr lang="en-US" sz="2400" dirty="0"/>
              <a:t> </a:t>
            </a:r>
            <a:r>
              <a:rPr lang="en-US" sz="2400" dirty="0" smtClean="0"/>
              <a:t>                                        assessee </a:t>
            </a:r>
            <a:r>
              <a:rPr lang="en-US" sz="2400" dirty="0"/>
              <a:t>, Income chargeable to Income </a:t>
            </a:r>
            <a:r>
              <a:rPr lang="en-US" sz="2400" dirty="0" smtClean="0"/>
              <a:t>tax</a:t>
            </a:r>
          </a:p>
          <a:p>
            <a:r>
              <a:rPr lang="en-US" sz="2400" dirty="0"/>
              <a:t> </a:t>
            </a:r>
            <a:r>
              <a:rPr lang="en-US" sz="2400" dirty="0" smtClean="0"/>
              <a:t>                                        </a:t>
            </a:r>
            <a:r>
              <a:rPr lang="en-US" sz="2400" dirty="0"/>
              <a:t>at special rates IB, Information regarding </a:t>
            </a:r>
            <a:endParaRPr lang="en-US" sz="2400" dirty="0" smtClean="0"/>
          </a:p>
          <a:p>
            <a:r>
              <a:rPr lang="en-US" sz="2400" dirty="0"/>
              <a:t> </a:t>
            </a:r>
            <a:r>
              <a:rPr lang="en-US" sz="2400" dirty="0" smtClean="0"/>
              <a:t>                                         partnership </a:t>
            </a:r>
            <a:r>
              <a:rPr lang="en-US" sz="2400" dirty="0"/>
              <a:t>firms in which you are partner</a:t>
            </a:r>
            <a:r>
              <a:rPr lang="en-US" sz="2400" dirty="0"/>
              <a:t> </a:t>
            </a:r>
            <a:endParaRPr lang="en-US" sz="2400" dirty="0" smtClean="0"/>
          </a:p>
          <a:p>
            <a:r>
              <a:rPr lang="en-US" sz="2400" dirty="0" smtClean="0"/>
              <a:t>34. Schedule AMT       : </a:t>
            </a:r>
            <a:r>
              <a:rPr lang="en-US" sz="2400" dirty="0"/>
              <a:t>Computation of Alternate Minimum  Tax </a:t>
            </a:r>
            <a:endParaRPr lang="en-US" sz="2400" dirty="0" smtClean="0"/>
          </a:p>
          <a:p>
            <a:r>
              <a:rPr lang="en-US" sz="2400" dirty="0"/>
              <a:t> </a:t>
            </a:r>
            <a:r>
              <a:rPr lang="en-US" sz="2400" dirty="0" smtClean="0"/>
              <a:t>                                         payable </a:t>
            </a:r>
            <a:r>
              <a:rPr lang="en-US" sz="2400" dirty="0"/>
              <a:t>under section 115JC </a:t>
            </a:r>
            <a:r>
              <a:rPr lang="en-US" sz="2400" dirty="0" smtClean="0"/>
              <a:t> </a:t>
            </a:r>
          </a:p>
          <a:p>
            <a:r>
              <a:rPr lang="en-US" sz="2400" dirty="0" smtClean="0"/>
              <a:t>35. Schedule AMTC     : Computation of Tax credit U/s 115JD</a:t>
            </a:r>
          </a:p>
          <a:p>
            <a:r>
              <a:rPr lang="en-US" sz="2400" dirty="0" smtClean="0"/>
              <a:t>36. Schedule EI             : </a:t>
            </a:r>
            <a:r>
              <a:rPr lang="en-US" sz="2400" dirty="0"/>
              <a:t>Details of Exempt Income (Income not to </a:t>
            </a:r>
            <a:r>
              <a:rPr lang="en-US" sz="2400" dirty="0" smtClean="0"/>
              <a:t>be</a:t>
            </a:r>
          </a:p>
          <a:p>
            <a:r>
              <a:rPr lang="en-US" sz="2400" dirty="0"/>
              <a:t> </a:t>
            </a:r>
            <a:r>
              <a:rPr lang="en-US" sz="2400" dirty="0" smtClean="0"/>
              <a:t>                                          </a:t>
            </a:r>
            <a:r>
              <a:rPr lang="en-US" sz="2400" dirty="0"/>
              <a:t>included in Total Income</a:t>
            </a:r>
            <a:r>
              <a:rPr lang="en-US" sz="2400" dirty="0" smtClean="0"/>
              <a:t>)</a:t>
            </a:r>
          </a:p>
          <a:p>
            <a:r>
              <a:rPr lang="en-US" sz="2400" dirty="0" smtClean="0"/>
              <a:t>37. Schedule PTI           : </a:t>
            </a:r>
            <a:r>
              <a:rPr lang="en-US" sz="2400" dirty="0"/>
              <a:t>Pass Through Income details from </a:t>
            </a:r>
            <a:r>
              <a:rPr lang="en-US" sz="2400" dirty="0" smtClean="0"/>
              <a:t>business</a:t>
            </a:r>
          </a:p>
          <a:p>
            <a:r>
              <a:rPr lang="en-US" sz="2400" dirty="0"/>
              <a:t> </a:t>
            </a:r>
            <a:r>
              <a:rPr lang="en-US" sz="2400" dirty="0" smtClean="0"/>
              <a:t>                                          </a:t>
            </a:r>
            <a:r>
              <a:rPr lang="en-US" sz="2400" dirty="0"/>
              <a:t>trust or investment fund as per </a:t>
            </a:r>
            <a:r>
              <a:rPr lang="en-US" sz="2400" dirty="0" smtClean="0"/>
              <a:t>section</a:t>
            </a:r>
          </a:p>
          <a:p>
            <a:r>
              <a:rPr lang="en-US" sz="2400" dirty="0"/>
              <a:t> </a:t>
            </a:r>
            <a:r>
              <a:rPr lang="en-US" sz="2400" dirty="0" smtClean="0"/>
              <a:t>                                          </a:t>
            </a:r>
            <a:r>
              <a:rPr lang="en-US" sz="2400" dirty="0"/>
              <a:t>115UA, 115UB</a:t>
            </a:r>
            <a:r>
              <a:rPr lang="en-US" sz="2400" dirty="0"/>
              <a:t>  </a:t>
            </a:r>
          </a:p>
        </p:txBody>
      </p:sp>
    </p:spTree>
    <p:extLst>
      <p:ext uri="{BB962C8B-B14F-4D97-AF65-F5344CB8AC3E}">
        <p14:creationId xmlns:p14="http://schemas.microsoft.com/office/powerpoint/2010/main" val="33132322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304800" y="228600"/>
            <a:ext cx="8534400" cy="6324600"/>
          </a:xfrm>
        </p:spPr>
        <p:txBody>
          <a:bodyPr>
            <a:normAutofit lnSpcReduction="10000"/>
          </a:bodyPr>
          <a:lstStyle/>
          <a:p>
            <a:endParaRPr lang="en-US" sz="2400" dirty="0" smtClean="0"/>
          </a:p>
          <a:p>
            <a:r>
              <a:rPr lang="en-US" sz="2400" dirty="0" smtClean="0"/>
              <a:t>38. Schedule TPSA        : </a:t>
            </a:r>
            <a:r>
              <a:rPr lang="en-US" sz="2400" dirty="0"/>
              <a:t>Schedule </a:t>
            </a:r>
            <a:r>
              <a:rPr lang="en-US" sz="2400" dirty="0" smtClean="0"/>
              <a:t>for </a:t>
            </a:r>
            <a:r>
              <a:rPr lang="en-US" sz="2400" dirty="0"/>
              <a:t>Transfer Pricing </a:t>
            </a:r>
            <a:r>
              <a:rPr lang="en-US" sz="2400" dirty="0" smtClean="0"/>
              <a:t>Secondary</a:t>
            </a:r>
          </a:p>
          <a:p>
            <a:r>
              <a:rPr lang="en-US" sz="2400" dirty="0"/>
              <a:t> </a:t>
            </a:r>
            <a:r>
              <a:rPr lang="en-US" sz="2400" dirty="0" smtClean="0"/>
              <a:t>                                           Adjustment</a:t>
            </a:r>
          </a:p>
          <a:p>
            <a:r>
              <a:rPr lang="en-US" sz="2400" dirty="0" smtClean="0"/>
              <a:t>39. Schedule FSI            : </a:t>
            </a:r>
            <a:r>
              <a:rPr lang="en-US" sz="2400" dirty="0"/>
              <a:t>Details of Income from outside India </a:t>
            </a:r>
            <a:r>
              <a:rPr lang="en-US" sz="2400" dirty="0" smtClean="0"/>
              <a:t>and </a:t>
            </a:r>
          </a:p>
          <a:p>
            <a:r>
              <a:rPr lang="en-US" sz="2400" dirty="0"/>
              <a:t> </a:t>
            </a:r>
            <a:r>
              <a:rPr lang="en-US" sz="2400" dirty="0" smtClean="0"/>
              <a:t>                                           tax </a:t>
            </a:r>
            <a:r>
              <a:rPr lang="en-US" sz="2400" dirty="0"/>
              <a:t>relief</a:t>
            </a:r>
            <a:r>
              <a:rPr lang="en-US" sz="2400" dirty="0"/>
              <a:t>  </a:t>
            </a:r>
            <a:endParaRPr lang="en-US" sz="2400" dirty="0" smtClean="0"/>
          </a:p>
          <a:p>
            <a:r>
              <a:rPr lang="en-US" sz="2400" dirty="0" smtClean="0"/>
              <a:t>40. Schedule TR &amp; FA   : </a:t>
            </a:r>
            <a:r>
              <a:rPr lang="en-US" sz="2400" dirty="0"/>
              <a:t>Summary of tax relief claimed for </a:t>
            </a:r>
            <a:r>
              <a:rPr lang="en-US" sz="2400" dirty="0" smtClean="0"/>
              <a:t>taxes</a:t>
            </a:r>
          </a:p>
          <a:p>
            <a:r>
              <a:rPr lang="en-US" sz="2400" dirty="0"/>
              <a:t> </a:t>
            </a:r>
            <a:r>
              <a:rPr lang="en-US" sz="2400" dirty="0" smtClean="0"/>
              <a:t>                                          paid </a:t>
            </a:r>
            <a:r>
              <a:rPr lang="en-US" sz="2400" dirty="0"/>
              <a:t>outside India, Schedule FA Details of </a:t>
            </a:r>
            <a:endParaRPr lang="en-US" sz="2400" dirty="0" smtClean="0"/>
          </a:p>
          <a:p>
            <a:r>
              <a:rPr lang="en-US" sz="2400" dirty="0"/>
              <a:t> </a:t>
            </a:r>
            <a:r>
              <a:rPr lang="en-US" sz="2400" dirty="0" smtClean="0"/>
              <a:t>                                          foreign </a:t>
            </a:r>
            <a:r>
              <a:rPr lang="en-US" sz="2400" dirty="0"/>
              <a:t>assets</a:t>
            </a:r>
            <a:r>
              <a:rPr lang="en-US" sz="2400" dirty="0"/>
              <a:t> </a:t>
            </a:r>
            <a:endParaRPr lang="en-US" sz="2400" dirty="0" smtClean="0"/>
          </a:p>
          <a:p>
            <a:r>
              <a:rPr lang="en-US" sz="2400" dirty="0" smtClean="0"/>
              <a:t>41. Schedule 5A            : </a:t>
            </a:r>
            <a:r>
              <a:rPr lang="en-US" sz="2400" dirty="0"/>
              <a:t>Information regarding apportionment </a:t>
            </a:r>
            <a:r>
              <a:rPr lang="en-US" sz="2400" dirty="0" smtClean="0"/>
              <a:t>of</a:t>
            </a:r>
          </a:p>
          <a:p>
            <a:r>
              <a:rPr lang="en-US" sz="2400" dirty="0"/>
              <a:t> </a:t>
            </a:r>
            <a:r>
              <a:rPr lang="en-US" sz="2400" dirty="0" smtClean="0"/>
              <a:t>                                          </a:t>
            </a:r>
            <a:r>
              <a:rPr lang="en-US" sz="2400" dirty="0"/>
              <a:t>income between spouses governed by </a:t>
            </a:r>
            <a:endParaRPr lang="en-US" sz="2400" dirty="0" smtClean="0"/>
          </a:p>
          <a:p>
            <a:r>
              <a:rPr lang="en-US" sz="2400" dirty="0"/>
              <a:t> </a:t>
            </a:r>
            <a:r>
              <a:rPr lang="en-US" sz="2400" dirty="0" smtClean="0"/>
              <a:t>                                          Portuguese </a:t>
            </a:r>
            <a:r>
              <a:rPr lang="en-US" sz="2400" dirty="0"/>
              <a:t>Civil Code</a:t>
            </a:r>
            <a:r>
              <a:rPr lang="en-US" sz="2400" dirty="0"/>
              <a:t> </a:t>
            </a:r>
            <a:endParaRPr lang="en-US" sz="2400" dirty="0" smtClean="0"/>
          </a:p>
          <a:p>
            <a:r>
              <a:rPr lang="en-US" sz="2400" dirty="0" smtClean="0"/>
              <a:t>42. Schedule AL            : </a:t>
            </a:r>
            <a:r>
              <a:rPr lang="en-US" sz="2400" dirty="0"/>
              <a:t>Asset and Liability at the end of the year </a:t>
            </a:r>
            <a:endParaRPr lang="en-US" sz="2400" dirty="0" smtClean="0"/>
          </a:p>
          <a:p>
            <a:r>
              <a:rPr lang="en-US" sz="2400" dirty="0"/>
              <a:t> </a:t>
            </a:r>
            <a:r>
              <a:rPr lang="en-US" sz="2400" dirty="0" smtClean="0"/>
              <a:t>                                          (</a:t>
            </a:r>
            <a:r>
              <a:rPr lang="en-US" sz="2400" dirty="0"/>
              <a:t>other than those included in Part A – BS)</a:t>
            </a:r>
            <a:r>
              <a:rPr lang="en-US" sz="2400" dirty="0"/>
              <a:t> </a:t>
            </a:r>
            <a:endParaRPr lang="en-US" sz="2400" dirty="0" smtClean="0"/>
          </a:p>
          <a:p>
            <a:r>
              <a:rPr lang="en-US" sz="2400" dirty="0" smtClean="0"/>
              <a:t>43. Schedule GST         : Information regarding Turnover/Gross </a:t>
            </a:r>
          </a:p>
          <a:p>
            <a:r>
              <a:rPr lang="en-US" sz="2400" dirty="0"/>
              <a:t> </a:t>
            </a:r>
            <a:r>
              <a:rPr lang="en-US" sz="2400" dirty="0" smtClean="0"/>
              <a:t>                                         Receipt reported for GST </a:t>
            </a:r>
            <a:endParaRPr lang="en-US" sz="2400" dirty="0"/>
          </a:p>
        </p:txBody>
      </p:sp>
    </p:spTree>
    <p:extLst>
      <p:ext uri="{BB962C8B-B14F-4D97-AF65-F5344CB8AC3E}">
        <p14:creationId xmlns:p14="http://schemas.microsoft.com/office/powerpoint/2010/main" val="20661250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304800" y="228600"/>
            <a:ext cx="8534400" cy="6324600"/>
          </a:xfrm>
        </p:spPr>
        <p:txBody>
          <a:bodyPr>
            <a:normAutofit/>
          </a:bodyPr>
          <a:lstStyle/>
          <a:p>
            <a:endParaRPr lang="en-US" sz="2400" dirty="0" smtClean="0"/>
          </a:p>
          <a:p>
            <a:r>
              <a:rPr lang="en-US" sz="2400" dirty="0" smtClean="0"/>
              <a:t>44. Part B TI Part B TTI  : Computation </a:t>
            </a:r>
            <a:r>
              <a:rPr lang="en-US" sz="2400" dirty="0"/>
              <a:t>of total </a:t>
            </a:r>
            <a:r>
              <a:rPr lang="en-US" sz="2400" dirty="0" smtClean="0"/>
              <a:t>income</a:t>
            </a:r>
          </a:p>
          <a:p>
            <a:r>
              <a:rPr lang="en-US" sz="2400" dirty="0" smtClean="0"/>
              <a:t>45. Schedule IT               : </a:t>
            </a:r>
            <a:r>
              <a:rPr lang="en-US" sz="2400" dirty="0"/>
              <a:t>Details of payments of Advance Tax and </a:t>
            </a:r>
            <a:endParaRPr lang="en-US" sz="2400" dirty="0" smtClean="0"/>
          </a:p>
          <a:p>
            <a:r>
              <a:rPr lang="en-US" sz="2400" dirty="0"/>
              <a:t> </a:t>
            </a:r>
            <a:r>
              <a:rPr lang="en-US" sz="2400" dirty="0" smtClean="0"/>
              <a:t>                                            Self-Assessment </a:t>
            </a:r>
            <a:r>
              <a:rPr lang="en-US" sz="2400" dirty="0"/>
              <a:t>Tax</a:t>
            </a:r>
            <a:r>
              <a:rPr lang="en-US" sz="2400" dirty="0"/>
              <a:t>   </a:t>
            </a:r>
            <a:endParaRPr lang="en-US" sz="2400" dirty="0" smtClean="0"/>
          </a:p>
          <a:p>
            <a:r>
              <a:rPr lang="en-US" sz="2400" dirty="0" smtClean="0"/>
              <a:t>46. Tax Deferred             : Information related to tax deferred-</a:t>
            </a:r>
          </a:p>
          <a:p>
            <a:r>
              <a:rPr lang="en-US" sz="2400" dirty="0"/>
              <a:t> </a:t>
            </a:r>
            <a:r>
              <a:rPr lang="en-US" sz="2400" dirty="0" smtClean="0"/>
              <a:t>      on ESOP                       relatable </a:t>
            </a:r>
            <a:r>
              <a:rPr lang="en-US" sz="2400" dirty="0"/>
              <a:t>to income on perquisites </a:t>
            </a:r>
            <a:endParaRPr lang="en-US" sz="2400" dirty="0" smtClean="0"/>
          </a:p>
          <a:p>
            <a:r>
              <a:rPr lang="en-US" sz="2400" dirty="0"/>
              <a:t> </a:t>
            </a:r>
            <a:r>
              <a:rPr lang="en-US" sz="2400" dirty="0" smtClean="0"/>
              <a:t>                                            referred </a:t>
            </a:r>
            <a:r>
              <a:rPr lang="en-US" sz="2400" dirty="0"/>
              <a:t>in section 17(2)(vi) received from </a:t>
            </a:r>
            <a:endParaRPr lang="en-US" sz="2400" dirty="0" smtClean="0"/>
          </a:p>
          <a:p>
            <a:r>
              <a:rPr lang="en-US" sz="2400" dirty="0"/>
              <a:t> </a:t>
            </a:r>
            <a:r>
              <a:rPr lang="en-US" sz="2400" dirty="0" smtClean="0"/>
              <a:t>                                            employer</a:t>
            </a:r>
            <a:r>
              <a:rPr lang="en-US" sz="2400" dirty="0"/>
              <a:t>, being an eligible start-up </a:t>
            </a:r>
            <a:endParaRPr lang="en-US" sz="2400" dirty="0" smtClean="0"/>
          </a:p>
          <a:p>
            <a:r>
              <a:rPr lang="en-US" sz="2400" dirty="0"/>
              <a:t> </a:t>
            </a:r>
            <a:r>
              <a:rPr lang="en-US" sz="2400" dirty="0" smtClean="0"/>
              <a:t>                                            referred </a:t>
            </a:r>
            <a:r>
              <a:rPr lang="en-US" sz="2400" dirty="0"/>
              <a:t>to in section 80-IAC</a:t>
            </a:r>
            <a:r>
              <a:rPr lang="en-US" sz="2400" dirty="0"/>
              <a:t> </a:t>
            </a:r>
            <a:endParaRPr lang="en-US" sz="2400" dirty="0" smtClean="0"/>
          </a:p>
          <a:p>
            <a:r>
              <a:rPr lang="en-US" sz="2400" dirty="0" smtClean="0"/>
              <a:t>47. Schedule TDS            : </a:t>
            </a:r>
            <a:r>
              <a:rPr lang="en-US" sz="2400" dirty="0"/>
              <a:t>Details of Tax Deducted at Source from </a:t>
            </a:r>
            <a:endParaRPr lang="en-US" sz="2400" dirty="0" smtClean="0"/>
          </a:p>
          <a:p>
            <a:r>
              <a:rPr lang="en-US" sz="2400" dirty="0"/>
              <a:t> </a:t>
            </a:r>
            <a:r>
              <a:rPr lang="en-US" sz="2400" dirty="0" smtClean="0"/>
              <a:t>                                             SALARY</a:t>
            </a:r>
            <a:r>
              <a:rPr lang="en-US" sz="2400" dirty="0"/>
              <a:t>, Details of Tax Collected at Source </a:t>
            </a:r>
            <a:endParaRPr lang="en-US" sz="2400" dirty="0" smtClean="0"/>
          </a:p>
          <a:p>
            <a:r>
              <a:rPr lang="en-US" sz="2400" dirty="0" smtClean="0"/>
              <a:t>48. Verification                : verification of Return</a:t>
            </a:r>
            <a:endParaRPr lang="en-US" sz="2400" dirty="0"/>
          </a:p>
        </p:txBody>
      </p:sp>
    </p:spTree>
    <p:extLst>
      <p:ext uri="{BB962C8B-B14F-4D97-AF65-F5344CB8AC3E}">
        <p14:creationId xmlns:p14="http://schemas.microsoft.com/office/powerpoint/2010/main" val="4965667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457200" y="576580"/>
            <a:ext cx="7947660" cy="6069330"/>
          </a:xfrm>
        </p:spPr>
        <p:txBody>
          <a:bodyPr>
            <a:normAutofit/>
          </a:bodyPr>
          <a:lstStyle/>
          <a:p>
            <a:r>
              <a:rPr lang="en-US" sz="2800" b="1"/>
              <a:t>Section 115BAC of Income Tax Act: New Tax Regime Deductions Allowed, Exemption List &amp; Benefits</a:t>
            </a:r>
          </a:p>
          <a:p>
            <a:endParaRPr lang="en-US" sz="2400"/>
          </a:p>
          <a:p>
            <a:r>
              <a:rPr lang="en-US" sz="2400"/>
              <a:t>Section 115BAC giving individuals and HUF taxpayers an option to pay income tax at lower rates with fewer exemptions and deductions to claim. Keep reading to learn more about Section 115BAC of the Income-tax Act, 1961.</a:t>
            </a:r>
          </a:p>
          <a:p>
            <a:endParaRPr lang="en-US" sz="2400"/>
          </a:p>
          <a:p>
            <a:r>
              <a:rPr lang="en-US" sz="2400"/>
              <a:t>The new tax regime system came into force from FY 2020-21 (AY 2021-22). The new tax regime introduced concessional tax rates with reduced deductions and exemptions. Section 115BAC was further amended in the Budget 2023, and the new regime was made the default regime from FY 2023-24. If an individual or HUF wants to opt for the old tax regime, then he must file Form 10-IEA before the due date of filing ITR.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457200" y="576580"/>
            <a:ext cx="8361045" cy="6069330"/>
          </a:xfrm>
        </p:spPr>
        <p:txBody>
          <a:bodyPr>
            <a:normAutofit fontScale="90000" lnSpcReduction="20000"/>
          </a:bodyPr>
          <a:lstStyle/>
          <a:p>
            <a:r>
              <a:rPr lang="en-US" sz="2400"/>
              <a:t>Tax Rate:-   </a:t>
            </a:r>
          </a:p>
          <a:p>
            <a:r>
              <a:rPr lang="en-US" sz="2400"/>
              <a:t> Slab					OLD Regime	New Regime</a:t>
            </a:r>
          </a:p>
          <a:p>
            <a:endParaRPr lang="en-US" sz="2400"/>
          </a:p>
          <a:p>
            <a:r>
              <a:rPr lang="en-US" sz="2400"/>
              <a:t>Upto Rs.2.5 lac				NIL		NIL</a:t>
            </a:r>
          </a:p>
          <a:p>
            <a:endParaRPr lang="en-US" sz="2400"/>
          </a:p>
          <a:p>
            <a:r>
              <a:rPr lang="en-US" sz="2400"/>
              <a:t>More than Rs.2.5 lac to 5 lac			5%		5%</a:t>
            </a:r>
          </a:p>
          <a:p>
            <a:endParaRPr lang="en-US" sz="2400"/>
          </a:p>
          <a:p>
            <a:r>
              <a:rPr lang="en-US" sz="2400"/>
              <a:t>More than Rs.5 lac to 6 lac			20%		5%</a:t>
            </a:r>
          </a:p>
          <a:p>
            <a:endParaRPr lang="en-US" sz="2400"/>
          </a:p>
          <a:p>
            <a:r>
              <a:rPr lang="en-US" sz="2400"/>
              <a:t>More than Rs.6 lac to 9 lac			20%	           10%</a:t>
            </a:r>
          </a:p>
          <a:p>
            <a:endParaRPr lang="en-US" sz="2400"/>
          </a:p>
          <a:p>
            <a:r>
              <a:rPr lang="en-US" sz="2400"/>
              <a:t>More than Rs.9 lac to 10 lac			20%	           15%</a:t>
            </a:r>
          </a:p>
          <a:p>
            <a:endParaRPr lang="en-US" sz="2400"/>
          </a:p>
          <a:p>
            <a:r>
              <a:rPr lang="en-US" sz="2400"/>
              <a:t>More than Rs.10 lac to 12 lac			30%  	           15%</a:t>
            </a:r>
          </a:p>
          <a:p>
            <a:endParaRPr lang="en-US" sz="2400"/>
          </a:p>
          <a:p>
            <a:r>
              <a:rPr lang="en-US" sz="2400"/>
              <a:t>More than Rs.12 lac to 15 lac			30%	           20% </a:t>
            </a:r>
          </a:p>
          <a:p>
            <a:r>
              <a:rPr lang="en-US" sz="2400" b="1"/>
              <a:t>Form 10IEA	</a:t>
            </a:r>
          </a:p>
          <a:p>
            <a:endParaRPr lang="en-US" sz="2400" b="1"/>
          </a:p>
        </p:txBody>
      </p:sp>
      <p:graphicFrame>
        <p:nvGraphicFramePr>
          <p:cNvPr id="2" name="Table 1"/>
          <p:cNvGraphicFramePr/>
          <p:nvPr/>
        </p:nvGraphicFramePr>
        <p:xfrm>
          <a:off x="4572000" y="-11146917"/>
          <a:ext cx="304800" cy="30022800"/>
        </p:xfrm>
        <a:graphic>
          <a:graphicData uri="http://schemas.openxmlformats.org/drawingml/2006/table">
            <a:tbl>
              <a:tblPr/>
              <a:tblGrid>
                <a:gridCol w="152400"/>
                <a:gridCol w="152400"/>
              </a:tblGrid>
              <a:tr h="478790">
                <a:tc>
                  <a:txBody>
                    <a:bodyPr/>
                    <a:lstStyle/>
                    <a:p>
                      <a:pPr marL="63500" indent="0" fontAlgn="t">
                        <a:lnSpc>
                          <a:spcPts val="2400"/>
                        </a:lnSpc>
                        <a:spcAft>
                          <a:spcPts val="1500"/>
                        </a:spcAft>
                      </a:pPr>
                      <a:r>
                        <a:rPr sz="200" b="0" i="0">
                          <a:solidFill>
                            <a:srgbClr val="314259"/>
                          </a:solidFill>
                          <a:latin typeface="Gilroy"/>
                          <a:ea typeface="Gilroy"/>
                        </a:rPr>
                        <a:t>p to Rs 3 lakh</a:t>
                      </a:r>
                    </a:p>
                  </a:txBody>
                  <a:tcPr marL="63500" marR="63500" marT="63500" marB="63500">
                    <a:lnL>
                      <a:noFill/>
                    </a:lnL>
                    <a:lnR>
                      <a:noFill/>
                    </a:lnR>
                    <a:lnT>
                      <a:noFill/>
                    </a:lnT>
                    <a:lnB>
                      <a:noFill/>
                    </a:lnB>
                    <a:noFill/>
                  </a:tcPr>
                </a:tc>
                <a:tc>
                  <a:txBody>
                    <a:bodyPr/>
                    <a:lstStyle/>
                    <a:p>
                      <a:pPr marL="0" indent="0" algn="ctr" fontAlgn="t">
                        <a:lnSpc>
                          <a:spcPts val="2400"/>
                        </a:lnSpc>
                        <a:spcAft>
                          <a:spcPts val="1500"/>
                        </a:spcAft>
                      </a:pPr>
                      <a:r>
                        <a:rPr sz="200" b="0" i="0">
                          <a:solidFill>
                            <a:srgbClr val="314259"/>
                          </a:solidFill>
                          <a:latin typeface="Gilroy"/>
                          <a:ea typeface="Gilroy"/>
                        </a:rPr>
                        <a:t>Nil</a:t>
                      </a:r>
                    </a:p>
                  </a:txBody>
                  <a:tcPr marL="63500" marR="63500" marT="63500" marB="63500">
                    <a:lnL>
                      <a:noFill/>
                    </a:lnL>
                    <a:lnR>
                      <a:noFill/>
                    </a:lnR>
                    <a:lnT>
                      <a:noFill/>
                    </a:lnT>
                    <a:lnB>
                      <a:noFill/>
                    </a:lnB>
                    <a:noFill/>
                  </a:tcPr>
                </a:tc>
              </a:tr>
              <a:tr h="754380">
                <a:tc>
                  <a:txBody>
                    <a:bodyPr/>
                    <a:lstStyle/>
                    <a:p>
                      <a:pPr marL="63500" indent="0" fontAlgn="t">
                        <a:lnSpc>
                          <a:spcPts val="2400"/>
                        </a:lnSpc>
                        <a:spcAft>
                          <a:spcPts val="1500"/>
                        </a:spcAft>
                      </a:pPr>
                      <a:r>
                        <a:rPr sz="200" b="0" i="0">
                          <a:solidFill>
                            <a:srgbClr val="314259"/>
                          </a:solidFill>
                          <a:latin typeface="Gilroy"/>
                          <a:ea typeface="Gilroy"/>
                        </a:rPr>
                        <a:t>Rs 3 lakh to Rs 6 lakh</a:t>
                      </a:r>
                    </a:p>
                  </a:txBody>
                  <a:tcPr marL="63500" marR="63500" marT="63500" marB="63500">
                    <a:lnL>
                      <a:noFill/>
                    </a:lnL>
                    <a:lnR>
                      <a:noFill/>
                    </a:lnR>
                    <a:lnT>
                      <a:noFill/>
                    </a:lnT>
                    <a:lnB>
                      <a:noFill/>
                    </a:lnB>
                    <a:noFill/>
                  </a:tcPr>
                </a:tc>
                <a:tc>
                  <a:txBody>
                    <a:bodyPr/>
                    <a:lstStyle/>
                    <a:p>
                      <a:pPr marL="0" indent="0" algn="ctr" fontAlgn="t">
                        <a:lnSpc>
                          <a:spcPts val="2400"/>
                        </a:lnSpc>
                        <a:spcAft>
                          <a:spcPts val="1500"/>
                        </a:spcAft>
                      </a:pPr>
                      <a:r>
                        <a:rPr sz="200" b="0" i="0">
                          <a:solidFill>
                            <a:srgbClr val="314259"/>
                          </a:solidFill>
                          <a:latin typeface="Gilroy"/>
                          <a:ea typeface="Gilroy"/>
                        </a:rPr>
                        <a:t>5%</a:t>
                      </a:r>
                    </a:p>
                  </a:txBody>
                  <a:tcPr marL="63500" marR="63500" marT="63500" marB="63500">
                    <a:lnL>
                      <a:noFill/>
                    </a:lnL>
                    <a:lnR>
                      <a:noFill/>
                    </a:lnR>
                    <a:lnT>
                      <a:noFill/>
                    </a:lnT>
                    <a:lnB>
                      <a:noFill/>
                    </a:lnB>
                    <a:noFill/>
                  </a:tcPr>
                </a:tc>
              </a:tr>
              <a:tr h="754380">
                <a:tc>
                  <a:txBody>
                    <a:bodyPr/>
                    <a:lstStyle/>
                    <a:p>
                      <a:pPr marL="63500" indent="0" fontAlgn="t">
                        <a:lnSpc>
                          <a:spcPts val="2400"/>
                        </a:lnSpc>
                        <a:spcAft>
                          <a:spcPts val="1500"/>
                        </a:spcAft>
                      </a:pPr>
                      <a:r>
                        <a:rPr sz="200" b="0" i="0">
                          <a:solidFill>
                            <a:srgbClr val="314259"/>
                          </a:solidFill>
                          <a:latin typeface="Gilroy"/>
                          <a:ea typeface="Gilroy"/>
                        </a:rPr>
                        <a:t>Rs 6 lakh to Rs 9 lakh</a:t>
                      </a:r>
                    </a:p>
                  </a:txBody>
                  <a:tcPr marL="63500" marR="63500" marT="63500" marB="63500">
                    <a:lnL>
                      <a:noFill/>
                    </a:lnL>
                    <a:lnR>
                      <a:noFill/>
                    </a:lnR>
                    <a:lnT>
                      <a:noFill/>
                    </a:lnT>
                    <a:lnB>
                      <a:noFill/>
                    </a:lnB>
                    <a:noFill/>
                  </a:tcPr>
                </a:tc>
                <a:tc>
                  <a:txBody>
                    <a:bodyPr/>
                    <a:lstStyle/>
                    <a:p>
                      <a:pPr marL="0" indent="0" algn="ctr" fontAlgn="t">
                        <a:lnSpc>
                          <a:spcPts val="2400"/>
                        </a:lnSpc>
                        <a:spcAft>
                          <a:spcPts val="1500"/>
                        </a:spcAft>
                      </a:pPr>
                      <a:r>
                        <a:rPr sz="200" b="0" i="0">
                          <a:solidFill>
                            <a:srgbClr val="314259"/>
                          </a:solidFill>
                          <a:latin typeface="Gilroy"/>
                          <a:ea typeface="Gilroy"/>
                        </a:rPr>
                        <a:t>10%</a:t>
                      </a:r>
                    </a:p>
                  </a:txBody>
                  <a:tcPr marL="63500" marR="63500" marT="63500" marB="63500">
                    <a:lnL>
                      <a:noFill/>
                    </a:lnL>
                    <a:lnR>
                      <a:noFill/>
                    </a:lnR>
                    <a:lnT>
                      <a:noFill/>
                    </a:lnT>
                    <a:lnB>
                      <a:noFill/>
                    </a:lnB>
                    <a:noFill/>
                  </a:tcPr>
                </a:tc>
              </a:tr>
              <a:tr h="800100">
                <a:tc>
                  <a:txBody>
                    <a:bodyPr/>
                    <a:lstStyle/>
                    <a:p>
                      <a:pPr marL="63500" indent="0" fontAlgn="t">
                        <a:lnSpc>
                          <a:spcPts val="2400"/>
                        </a:lnSpc>
                        <a:spcAft>
                          <a:spcPts val="1500"/>
                        </a:spcAft>
                      </a:pPr>
                      <a:r>
                        <a:rPr sz="200" b="0" i="0">
                          <a:solidFill>
                            <a:srgbClr val="314259"/>
                          </a:solidFill>
                          <a:latin typeface="Gilroy"/>
                          <a:ea typeface="Gilroy"/>
                        </a:rPr>
                        <a:t>Rs 9 lakh to Rs 12 lakh</a:t>
                      </a:r>
                    </a:p>
                  </a:txBody>
                  <a:tcPr marL="63500" marR="63500" marT="63500" marB="63500">
                    <a:lnL>
                      <a:noFill/>
                    </a:lnL>
                    <a:lnR>
                      <a:noFill/>
                    </a:lnR>
                    <a:lnT>
                      <a:noFill/>
                    </a:lnT>
                    <a:lnB>
                      <a:noFill/>
                    </a:lnB>
                    <a:noFill/>
                  </a:tcPr>
                </a:tc>
                <a:tc>
                  <a:txBody>
                    <a:bodyPr/>
                    <a:lstStyle/>
                    <a:p>
                      <a:pPr marL="0" indent="0" algn="ctr" fontAlgn="t">
                        <a:lnSpc>
                          <a:spcPts val="2400"/>
                        </a:lnSpc>
                        <a:spcAft>
                          <a:spcPts val="1500"/>
                        </a:spcAft>
                      </a:pPr>
                      <a:r>
                        <a:rPr sz="200" b="0" i="0">
                          <a:solidFill>
                            <a:srgbClr val="314259"/>
                          </a:solidFill>
                          <a:latin typeface="Gilroy"/>
                          <a:ea typeface="Gilroy"/>
                        </a:rPr>
                        <a:t>15%</a:t>
                      </a:r>
                    </a:p>
                  </a:txBody>
                  <a:tcPr marL="63500" marR="63500" marT="63500" marB="63500">
                    <a:lnL>
                      <a:noFill/>
                    </a:lnL>
                    <a:lnR>
                      <a:noFill/>
                    </a:lnR>
                    <a:lnT>
                      <a:noFill/>
                    </a:lnT>
                    <a:lnB>
                      <a:noFill/>
                    </a:lnB>
                    <a:noFill/>
                  </a:tcPr>
                </a:tc>
              </a:tr>
              <a:tr h="846455">
                <a:tc>
                  <a:txBody>
                    <a:bodyPr/>
                    <a:lstStyle/>
                    <a:p>
                      <a:pPr marL="63500" indent="0" fontAlgn="t">
                        <a:lnSpc>
                          <a:spcPts val="2400"/>
                        </a:lnSpc>
                        <a:spcAft>
                          <a:spcPts val="1500"/>
                        </a:spcAft>
                      </a:pPr>
                      <a:r>
                        <a:rPr sz="200" b="0" i="0">
                          <a:solidFill>
                            <a:srgbClr val="314259"/>
                          </a:solidFill>
                          <a:latin typeface="Gilroy"/>
                          <a:ea typeface="Gilroy"/>
                        </a:rPr>
                        <a:t>Rs 12 lakh to Rs 15 lakh</a:t>
                      </a:r>
                    </a:p>
                  </a:txBody>
                  <a:tcPr marL="63500" marR="63500" marT="63500" marB="63500">
                    <a:lnL>
                      <a:noFill/>
                    </a:lnL>
                    <a:lnR>
                      <a:noFill/>
                    </a:lnR>
                    <a:lnT>
                      <a:noFill/>
                    </a:lnT>
                    <a:lnB>
                      <a:noFill/>
                    </a:lnB>
                    <a:noFill/>
                  </a:tcPr>
                </a:tc>
                <a:tc>
                  <a:txBody>
                    <a:bodyPr/>
                    <a:lstStyle/>
                    <a:p>
                      <a:pPr marL="0" indent="0" algn="ctr" fontAlgn="t">
                        <a:lnSpc>
                          <a:spcPts val="2400"/>
                        </a:lnSpc>
                        <a:spcAft>
                          <a:spcPts val="1500"/>
                        </a:spcAft>
                      </a:pPr>
                      <a:r>
                        <a:rPr sz="200" b="0" i="0">
                          <a:solidFill>
                            <a:srgbClr val="314259"/>
                          </a:solidFill>
                          <a:latin typeface="Gilroy"/>
                          <a:ea typeface="Gilroy"/>
                        </a:rPr>
                        <a:t>20%</a:t>
                      </a:r>
                    </a:p>
                  </a:txBody>
                  <a:tcPr marL="63500" marR="63500" marT="63500" marB="63500">
                    <a:lnL>
                      <a:noFill/>
                    </a:lnL>
                    <a:lnR>
                      <a:noFill/>
                    </a:lnR>
                    <a:lnT>
                      <a:noFill/>
                    </a:lnT>
                    <a:lnB>
                      <a:noFill/>
                    </a:lnB>
                    <a:noFill/>
                  </a:tcPr>
                </a:tc>
              </a:tr>
              <a:tr h="892175">
                <a:tc>
                  <a:txBody>
                    <a:bodyPr/>
                    <a:lstStyle/>
                    <a:p>
                      <a:pPr marL="63500" indent="0" fontAlgn="t">
                        <a:lnSpc>
                          <a:spcPts val="2400"/>
                        </a:lnSpc>
                        <a:spcAft>
                          <a:spcPts val="1500"/>
                        </a:spcAft>
                      </a:pPr>
                      <a:r>
                        <a:rPr sz="200" b="0" i="0">
                          <a:solidFill>
                            <a:srgbClr val="314259"/>
                          </a:solidFill>
                          <a:latin typeface="Gilroy"/>
                          <a:ea typeface="Gilroy"/>
                        </a:rPr>
                        <a:t>Income above Rs 15 lakh</a:t>
                      </a:r>
                    </a:p>
                  </a:txBody>
                  <a:tcPr marL="63500" marR="63500" marT="63500" marB="63500">
                    <a:lnL>
                      <a:noFill/>
                    </a:lnL>
                    <a:lnR>
                      <a:noFill/>
                    </a:lnR>
                    <a:lnT>
                      <a:noFill/>
                    </a:lnT>
                    <a:lnB>
                      <a:noFill/>
                    </a:lnB>
                    <a:noFill/>
                  </a:tcPr>
                </a:tc>
                <a:tc>
                  <a:txBody>
                    <a:bodyPr/>
                    <a:lstStyle/>
                    <a:p>
                      <a:pPr marL="0" indent="0" algn="ctr" fontAlgn="t">
                        <a:lnSpc>
                          <a:spcPts val="2400"/>
                        </a:lnSpc>
                        <a:spcAft>
                          <a:spcPts val="1500"/>
                        </a:spcAft>
                      </a:pPr>
                      <a:r>
                        <a:rPr sz="200" b="0" i="0">
                          <a:solidFill>
                            <a:srgbClr val="314259"/>
                          </a:solidFill>
                          <a:latin typeface="Gilroy"/>
                          <a:ea typeface="Gilroy"/>
                        </a:rPr>
                        <a:t>30%</a:t>
                      </a:r>
                    </a:p>
                  </a:txBody>
                  <a:tcPr marL="63500" marR="63500" marT="63500" marB="63500">
                    <a:lnL>
                      <a:noFill/>
                    </a:lnL>
                    <a:lnR>
                      <a:noFill/>
                    </a:lnR>
                    <a:lnT>
                      <a:noFill/>
                    </a:lnT>
                    <a:lnB>
                      <a:noFill/>
                    </a:lnB>
                    <a:noFill/>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8005" y="273050"/>
            <a:ext cx="8317230" cy="6334125"/>
          </a:xfrm>
        </p:spPr>
        <p:txBody>
          <a:bodyPr>
            <a:normAutofit fontScale="65000" lnSpcReduction="20000"/>
          </a:bodyPr>
          <a:lstStyle/>
          <a:p>
            <a:r>
              <a:rPr lang="en-US" b="1" dirty="0"/>
              <a:t>For the assessment year 2024-25, individuals and Hindu Undivided Families (HUFs) have to pay the taxes under the new tax regimes unless they choose to opt in for the old regime while filing the return of income before the due date. Under the new tax regime, the total income should meet the below-mentioned conditions:</a:t>
            </a:r>
          </a:p>
          <a:p>
            <a:r>
              <a:rPr lang="en-US" b="1" dirty="0" smtClean="0"/>
              <a:t>Income </a:t>
            </a:r>
            <a:r>
              <a:rPr lang="en-US" b="1" dirty="0"/>
              <a:t>calculation is done without considering any deductions or exemptions mentioned below:</a:t>
            </a:r>
          </a:p>
          <a:p>
            <a:r>
              <a:rPr lang="en-US" b="1" dirty="0"/>
              <a:t>All deductions under Chapter VI-A, except those specified in section 80CCD/80JJAA.</a:t>
            </a:r>
          </a:p>
          <a:p>
            <a:r>
              <a:rPr lang="en-US" b="1" dirty="0"/>
              <a:t>Deductions specified in Section 35/35AD/35CCC.</a:t>
            </a:r>
          </a:p>
          <a:p>
            <a:r>
              <a:rPr lang="en-US" b="1" dirty="0"/>
              <a:t>Clause (</a:t>
            </a:r>
            <a:r>
              <a:rPr lang="en-US" b="1" dirty="0" err="1"/>
              <a:t>iia</a:t>
            </a:r>
            <a:r>
              <a:rPr lang="en-US" b="1" dirty="0"/>
              <a:t>) of Section 57.</a:t>
            </a:r>
          </a:p>
          <a:p>
            <a:r>
              <a:rPr lang="en-US" b="1" dirty="0"/>
              <a:t>Deductions specified in Section 24b.</a:t>
            </a:r>
          </a:p>
          <a:p>
            <a:r>
              <a:rPr lang="en-US" b="1" dirty="0"/>
              <a:t>Clause (5)/(13A)/(14)/(17)/(32) of Section 10/10AA/16.</a:t>
            </a:r>
          </a:p>
          <a:p>
            <a:r>
              <a:rPr lang="en-US" b="1" dirty="0"/>
              <a:t>Deductions specified in Section 32(1)/32AD/33AB/33ABA.</a:t>
            </a:r>
          </a:p>
          <a:p>
            <a:r>
              <a:rPr lang="en-US" b="1" dirty="0"/>
              <a:t>The calculation is performed without offsetting any losses from previous assessment years resulting from the above deductions or losses from house property.</a:t>
            </a:r>
          </a:p>
          <a:p>
            <a:r>
              <a:rPr lang="en-US" b="1" dirty="0"/>
              <a:t>The calculation does not consider any deductions or exemptions related to perquisites or allowances.</a:t>
            </a:r>
          </a:p>
          <a:p>
            <a:r>
              <a:rPr lang="en-US" b="1" dirty="0"/>
              <a:t>The calculation is performed without claiming any additional depreciation as per clause (</a:t>
            </a:r>
            <a:r>
              <a:rPr lang="en-US" b="1" dirty="0" err="1"/>
              <a:t>iia</a:t>
            </a:r>
            <a:r>
              <a:rPr lang="en-US" b="1" dirty="0"/>
              <a:t>) of Section 32.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8005" y="273050"/>
            <a:ext cx="8317230" cy="6334125"/>
          </a:xfrm>
        </p:spPr>
        <p:txBody>
          <a:bodyPr>
            <a:normAutofit fontScale="65000" lnSpcReduction="20000"/>
          </a:bodyPr>
          <a:lstStyle/>
          <a:p>
            <a:r>
              <a:rPr lang="en-US" b="1" dirty="0"/>
              <a:t>Exemptions and Deductions Not Claimable under the New Tax Regime</a:t>
            </a:r>
          </a:p>
          <a:p>
            <a:r>
              <a:rPr lang="en-US" b="1" dirty="0"/>
              <a:t>The following are some of the major deductions and exemptions you cannot claim under the new tax regime:</a:t>
            </a:r>
          </a:p>
          <a:p>
            <a:r>
              <a:rPr lang="en-US" b="1" dirty="0" smtClean="0"/>
              <a:t>The </a:t>
            </a:r>
            <a:r>
              <a:rPr lang="en-US" b="1" dirty="0"/>
              <a:t>deduction under Section 80TTA/80TTB </a:t>
            </a:r>
          </a:p>
          <a:p>
            <a:r>
              <a:rPr lang="en-US" b="1" dirty="0"/>
              <a:t>Professional tax and entertainment allowance on salaries</a:t>
            </a:r>
          </a:p>
          <a:p>
            <a:r>
              <a:rPr lang="en-US" b="1" dirty="0"/>
              <a:t>Leave Travel Allowance (LTA)</a:t>
            </a:r>
          </a:p>
          <a:p>
            <a:r>
              <a:rPr lang="en-US" b="1" dirty="0"/>
              <a:t>House Rent Allowance (HRA)</a:t>
            </a:r>
          </a:p>
          <a:p>
            <a:r>
              <a:rPr lang="en-US" b="1" dirty="0"/>
              <a:t>Allowances to MPs/MLAs </a:t>
            </a:r>
          </a:p>
          <a:p>
            <a:r>
              <a:rPr lang="en-US" b="1" dirty="0"/>
              <a:t>Minor child income allowance</a:t>
            </a:r>
          </a:p>
          <a:p>
            <a:r>
              <a:rPr lang="en-US" b="1" dirty="0"/>
              <a:t>Helper allowance</a:t>
            </a:r>
          </a:p>
          <a:p>
            <a:r>
              <a:rPr lang="en-US" b="1" dirty="0"/>
              <a:t>Children education allowance</a:t>
            </a:r>
          </a:p>
          <a:p>
            <a:r>
              <a:rPr lang="en-US" b="1" dirty="0"/>
              <a:t>Other special allowances [Section 10(14)]</a:t>
            </a:r>
          </a:p>
          <a:p>
            <a:r>
              <a:rPr lang="en-US" b="1" dirty="0"/>
              <a:t>Additional depreciation under section 32(1)(</a:t>
            </a:r>
            <a:r>
              <a:rPr lang="en-US" b="1" dirty="0" err="1"/>
              <a:t>iia</a:t>
            </a:r>
            <a:r>
              <a:rPr lang="en-US" b="1" dirty="0"/>
              <a:t>)</a:t>
            </a:r>
          </a:p>
          <a:p>
            <a:r>
              <a:rPr lang="en-US" b="1" dirty="0"/>
              <a:t>Deductions under section 32AD, 33AB, 33ABA</a:t>
            </a:r>
          </a:p>
          <a:p>
            <a:r>
              <a:rPr lang="en-US" b="1" dirty="0"/>
              <a:t>Various deductions for donation for or expenditure on scientific research contained in section 35(2AA) or 35(1)(ii) or (</a:t>
            </a:r>
            <a:r>
              <a:rPr lang="en-US" b="1" dirty="0" err="1"/>
              <a:t>iia</a:t>
            </a:r>
            <a:r>
              <a:rPr lang="en-US" b="1" dirty="0"/>
              <a:t>) or (iii)</a:t>
            </a:r>
          </a:p>
          <a:p>
            <a:r>
              <a:rPr lang="en-US" b="1" dirty="0"/>
              <a:t>Deduction under section 35AD or section 35CCC</a:t>
            </a:r>
          </a:p>
          <a:p>
            <a:r>
              <a:rPr lang="en-US" b="1" dirty="0"/>
              <a:t>Interest on housing loan on the self-occupied property or vacant property (Section 24)</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8005" y="273050"/>
            <a:ext cx="8317230" cy="6334125"/>
          </a:xfrm>
        </p:spPr>
        <p:txBody>
          <a:bodyPr>
            <a:normAutofit fontScale="90000" lnSpcReduction="10000"/>
          </a:bodyPr>
          <a:lstStyle/>
          <a:p>
            <a:r>
              <a:rPr lang="en-US" b="1"/>
              <a:t>Chapter VI-A deduction (Section 80C, 80D, 80E and so on, except Section 80CCD(2) and Section 80JJAA)</a:t>
            </a:r>
          </a:p>
          <a:p>
            <a:r>
              <a:rPr lang="en-US" b="1"/>
              <a:t>Exemption or deduction for any other perquisites or allowances including food allowance of Rs 50/meal subject to 2 meals a day</a:t>
            </a:r>
          </a:p>
          <a:p>
            <a:r>
              <a:rPr lang="en-US" b="1"/>
              <a:t>Employee's (own) contribution to NPS</a:t>
            </a:r>
          </a:p>
          <a:p>
            <a:r>
              <a:rPr lang="en-US" b="1"/>
              <a:t>Donation to Political party/trust, etc</a:t>
            </a:r>
          </a:p>
          <a:p>
            <a:r>
              <a:rPr lang="en-US" b="1"/>
              <a:t>Budget 2023 update- Deduction from family pension income up to FY 2022-23 (From FY 2023-24, it is allowed as deduction)</a:t>
            </a:r>
          </a:p>
          <a:p>
            <a:r>
              <a:rPr lang="en-US" b="1"/>
              <a:t>Budget 2023 update- Standard deduction of Rs.50,000 up to FY 2022-23 (From FY 2023-24, it is allowed as deduction)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34400" cy="5774055"/>
          </a:xfrm>
        </p:spPr>
        <p:txBody>
          <a:bodyPr>
            <a:noAutofit/>
          </a:bodyPr>
          <a:lstStyle/>
          <a:p>
            <a:pPr algn="just"/>
            <a:r>
              <a:rPr lang="en-US" sz="2400" dirty="0"/>
              <a:t/>
            </a:r>
            <a:br>
              <a:rPr lang="en-US" sz="2400" dirty="0"/>
            </a:br>
            <a:r>
              <a:rPr lang="en-US" sz="2400" dirty="0"/>
              <a:t>covering  provisions -</a:t>
            </a:r>
            <a:r>
              <a:rPr lang="en-US" sz="2400" b="1" dirty="0"/>
              <a:t> voluntary return,</a:t>
            </a:r>
            <a:r>
              <a:rPr lang="en-US" sz="2400" dirty="0"/>
              <a:t> </a:t>
            </a:r>
            <a:r>
              <a:rPr lang="en-US" sz="2400" dirty="0" smtClean="0"/>
              <a:t>return </a:t>
            </a:r>
            <a:r>
              <a:rPr lang="en-US" sz="2400" dirty="0"/>
              <a:t>forms, time limit for filing returns, </a:t>
            </a:r>
            <a:r>
              <a:rPr lang="en-US" sz="2400" b="1" dirty="0"/>
              <a:t>return of loss</a:t>
            </a:r>
            <a:r>
              <a:rPr lang="en-US" sz="2400" dirty="0"/>
              <a:t>, </a:t>
            </a:r>
            <a:r>
              <a:rPr lang="en-US" sz="2400" b="1" dirty="0"/>
              <a:t>belated return</a:t>
            </a:r>
            <a:r>
              <a:rPr lang="en-US" sz="2400" dirty="0"/>
              <a:t>,</a:t>
            </a:r>
            <a:r>
              <a:rPr lang="en-US" sz="2400" b="1" dirty="0"/>
              <a:t> revised return</a:t>
            </a:r>
            <a:r>
              <a:rPr lang="en-US" sz="2400" dirty="0"/>
              <a:t>, </a:t>
            </a:r>
            <a:r>
              <a:rPr lang="en-US" sz="2400" b="1" dirty="0"/>
              <a:t>updated returns</a:t>
            </a:r>
            <a:r>
              <a:rPr lang="en-US" sz="2400" dirty="0"/>
              <a:t>, </a:t>
            </a:r>
            <a:r>
              <a:rPr lang="en-US" sz="2400" b="1" dirty="0"/>
              <a:t>Defective return</a:t>
            </a:r>
            <a:r>
              <a:rPr lang="en-US" sz="2400" dirty="0"/>
              <a:t>,  </a:t>
            </a:r>
            <a:r>
              <a:rPr lang="en-US" sz="2400" b="1" dirty="0"/>
              <a:t>Modified return</a:t>
            </a:r>
            <a:r>
              <a:rPr lang="en-US" sz="2400" dirty="0"/>
              <a:t>, Tax Return preparers, verification of return, PAN, Quoting Aadhaar, Self-Assessment etc.</a:t>
            </a:r>
            <a:br>
              <a:rPr lang="en-US" sz="2400" dirty="0"/>
            </a:br>
            <a:r>
              <a:rPr lang="en-US" sz="2400" dirty="0"/>
              <a:t/>
            </a:r>
            <a:br>
              <a:rPr lang="en-US" sz="2400" dirty="0"/>
            </a:br>
            <a:endParaRPr lang="en-US"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8005" y="273050"/>
            <a:ext cx="8317230" cy="6334125"/>
          </a:xfrm>
        </p:spPr>
        <p:txBody>
          <a:bodyPr>
            <a:normAutofit fontScale="85000" lnSpcReduction="20000"/>
          </a:bodyPr>
          <a:lstStyle/>
          <a:p>
            <a:r>
              <a:rPr lang="en-US" b="1" dirty="0"/>
              <a:t>What are the Exemptions and Deductions Available Under the New Regime?</a:t>
            </a:r>
          </a:p>
          <a:p>
            <a:r>
              <a:rPr lang="en-US" b="1" dirty="0"/>
              <a:t>Under the New tax regime, you can claim tax exemption for the following:</a:t>
            </a:r>
          </a:p>
          <a:p>
            <a:r>
              <a:rPr lang="en-US" b="1" dirty="0" smtClean="0"/>
              <a:t>Transport </a:t>
            </a:r>
            <a:r>
              <a:rPr lang="en-US" b="1" dirty="0"/>
              <a:t>allowances in case of a specially-abled person.</a:t>
            </a:r>
          </a:p>
          <a:p>
            <a:r>
              <a:rPr lang="en-US" b="1" dirty="0"/>
              <a:t>Conveyance allowance received to meet the conveyance expenditure incurred as part of the employment.</a:t>
            </a:r>
          </a:p>
          <a:p>
            <a:r>
              <a:rPr lang="en-US" b="1" dirty="0"/>
              <a:t>Any compensation received to meet the cost of travel on tour or transfer.</a:t>
            </a:r>
          </a:p>
          <a:p>
            <a:r>
              <a:rPr lang="en-US" b="1" dirty="0"/>
              <a:t>Daily allowance received to meet the ordinary regular charges or expenditure you incur on account of absence from his regular place of duty.</a:t>
            </a:r>
          </a:p>
          <a:p>
            <a:r>
              <a:rPr lang="en-US" b="1" dirty="0"/>
              <a:t>Perquisites for official purposes</a:t>
            </a:r>
          </a:p>
          <a:p>
            <a:r>
              <a:rPr lang="en-US" b="1" dirty="0"/>
              <a:t>Exemption on voluntary retirement 10(10C), gratuity u/s 10(10) and Leave encashment u/s 10(10AA)</a:t>
            </a:r>
          </a:p>
          <a:p>
            <a:endParaRPr lang="en-US"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8005" y="273050"/>
            <a:ext cx="8317230" cy="6334125"/>
          </a:xfrm>
        </p:spPr>
        <p:txBody>
          <a:bodyPr>
            <a:normAutofit fontScale="87500" lnSpcReduction="20000"/>
          </a:bodyPr>
          <a:lstStyle/>
          <a:p>
            <a:r>
              <a:rPr lang="en-US" b="1"/>
              <a:t>Interest on Home Loan on let-out property (Section 24)</a:t>
            </a:r>
          </a:p>
          <a:p>
            <a:r>
              <a:rPr lang="en-US" b="1"/>
              <a:t>Gifts up to Rs 50,000</a:t>
            </a:r>
          </a:p>
          <a:p>
            <a:r>
              <a:rPr lang="en-US" b="1"/>
              <a:t>Deduction for employer’s contribution to NPS account [Section 80CCD(2)]</a:t>
            </a:r>
          </a:p>
          <a:p>
            <a:r>
              <a:rPr lang="en-US" b="1"/>
              <a:t>Deduction for additional employee cost (Section 80JJA)</a:t>
            </a:r>
          </a:p>
          <a:p>
            <a:r>
              <a:rPr lang="en-US" b="1"/>
              <a:t>Budget 2023 introduced a standard deduction of Rs 50,000 under New Tax Regime applicable from FY 2023-24</a:t>
            </a:r>
          </a:p>
          <a:p>
            <a:r>
              <a:rPr lang="en-US" b="1"/>
              <a:t>Budget 2023 also introduced deduction under Section 57(iia) of family pension income</a:t>
            </a:r>
          </a:p>
          <a:p>
            <a:r>
              <a:rPr lang="en-US" b="1"/>
              <a:t>Budget 2023 further introduced deduction of amount paid or deposited in the Agniveer Corpus Fund under Section 80CCH(2)</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8005" y="273050"/>
            <a:ext cx="8317230" cy="6334125"/>
          </a:xfrm>
        </p:spPr>
        <p:txBody>
          <a:bodyPr>
            <a:normAutofit fontScale="90000"/>
          </a:bodyPr>
          <a:lstStyle/>
          <a:p>
            <a:endParaRPr lang="en-US" b="1" dirty="0"/>
          </a:p>
          <a:p>
            <a:r>
              <a:rPr lang="en-US" b="1" dirty="0"/>
              <a:t>Deductions Not Allowed Against Business Income Under the New Regime</a:t>
            </a:r>
          </a:p>
          <a:p>
            <a:r>
              <a:rPr lang="en-US" b="1" dirty="0"/>
              <a:t>Deductions and exemptions not allowed against business income:</a:t>
            </a:r>
          </a:p>
          <a:p>
            <a:r>
              <a:rPr lang="en-US" b="1" dirty="0" smtClean="0"/>
              <a:t>Additional </a:t>
            </a:r>
            <a:r>
              <a:rPr lang="en-US" b="1" dirty="0"/>
              <a:t>depreciation under section 32</a:t>
            </a:r>
          </a:p>
          <a:p>
            <a:r>
              <a:rPr lang="en-US" b="1" dirty="0"/>
              <a:t>Investment allowance under section 32AD</a:t>
            </a:r>
          </a:p>
          <a:p>
            <a:r>
              <a:rPr lang="en-US" b="1" dirty="0"/>
              <a:t>Sector-specific business deductions under section 33AB and 33ABA</a:t>
            </a:r>
          </a:p>
          <a:p>
            <a:r>
              <a:rPr lang="en-US" b="1" dirty="0"/>
              <a:t>Expenditure on scientific research under section 35</a:t>
            </a:r>
          </a:p>
          <a:p>
            <a:r>
              <a:rPr lang="en-US" b="1" dirty="0"/>
              <a:t>Capital expenditure under section 35AD</a:t>
            </a:r>
          </a:p>
          <a:p>
            <a:r>
              <a:rPr lang="en-US" b="1" dirty="0"/>
              <a:t>Exemption under section 10AA for SEZ units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b="1" dirty="0">
                <a:solidFill>
                  <a:srgbClr val="FF0000"/>
                </a:solidFill>
              </a:rPr>
              <a:t>DUE DATE OF FILING RETURN</a:t>
            </a:r>
          </a:p>
        </p:txBody>
      </p:sp>
      <p:sp>
        <p:nvSpPr>
          <p:cNvPr id="3" name="Content Placeholder 2"/>
          <p:cNvSpPr>
            <a:spLocks noGrp="1"/>
          </p:cNvSpPr>
          <p:nvPr>
            <p:ph sz="half" idx="1"/>
          </p:nvPr>
        </p:nvSpPr>
        <p:spPr>
          <a:xfrm>
            <a:off x="457200" y="990600"/>
            <a:ext cx="5943600" cy="5486400"/>
          </a:xfrm>
        </p:spPr>
        <p:txBody>
          <a:bodyPr>
            <a:normAutofit/>
          </a:bodyPr>
          <a:lstStyle/>
          <a:p>
            <a:r>
              <a:rPr lang="en-US" dirty="0"/>
              <a:t>Individual HUF or Firm whose Accounts are not required to audited U/s 44AB of the Act or any  other law</a:t>
            </a:r>
          </a:p>
          <a:p>
            <a:endParaRPr lang="en-US" dirty="0"/>
          </a:p>
          <a:p>
            <a:r>
              <a:rPr lang="en-US" dirty="0"/>
              <a:t>Individual HUF or Firm whose Accounts are required to audited U/s 44AB of the Act or any  other law</a:t>
            </a:r>
          </a:p>
          <a:p>
            <a:endParaRPr lang="en-US" dirty="0"/>
          </a:p>
          <a:p>
            <a:endParaRPr lang="en-US" dirty="0"/>
          </a:p>
        </p:txBody>
      </p:sp>
      <p:sp>
        <p:nvSpPr>
          <p:cNvPr id="4" name="Content Placeholder 3"/>
          <p:cNvSpPr>
            <a:spLocks noGrp="1"/>
          </p:cNvSpPr>
          <p:nvPr>
            <p:ph sz="half" idx="2"/>
          </p:nvPr>
        </p:nvSpPr>
        <p:spPr>
          <a:xfrm>
            <a:off x="6705600" y="990600"/>
            <a:ext cx="2209800" cy="5486400"/>
          </a:xfrm>
        </p:spPr>
        <p:txBody>
          <a:bodyPr>
            <a:normAutofit/>
          </a:bodyPr>
          <a:lstStyle/>
          <a:p>
            <a:r>
              <a:rPr lang="en-US" b="1" dirty="0">
                <a:solidFill>
                  <a:srgbClr val="FF0000"/>
                </a:solidFill>
              </a:rPr>
              <a:t>31</a:t>
            </a:r>
            <a:r>
              <a:rPr lang="en-US" b="1" baseline="30000" dirty="0">
                <a:solidFill>
                  <a:srgbClr val="FF0000"/>
                </a:solidFill>
              </a:rPr>
              <a:t>st</a:t>
            </a:r>
            <a:r>
              <a:rPr lang="en-US" b="1" dirty="0">
                <a:solidFill>
                  <a:srgbClr val="FF0000"/>
                </a:solidFill>
              </a:rPr>
              <a:t> July</a:t>
            </a:r>
          </a:p>
          <a:p>
            <a:endParaRPr lang="en-US" dirty="0"/>
          </a:p>
          <a:p>
            <a:endParaRPr lang="en-US" dirty="0"/>
          </a:p>
          <a:p>
            <a:endParaRPr lang="en-US" dirty="0"/>
          </a:p>
          <a:p>
            <a:r>
              <a:rPr lang="en-US" b="1" dirty="0">
                <a:solidFill>
                  <a:srgbClr val="FF0000"/>
                </a:solidFill>
              </a:rPr>
              <a:t>31 st October</a:t>
            </a:r>
          </a:p>
          <a:p>
            <a:endParaRPr lang="en-US" dirty="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639"/>
            <a:ext cx="6705600" cy="715962"/>
          </a:xfrm>
        </p:spPr>
        <p:txBody>
          <a:bodyPr>
            <a:noAutofit/>
          </a:bodyPr>
          <a:lstStyle/>
          <a:p>
            <a:r>
              <a:rPr lang="en-US" sz="3600" dirty="0">
                <a:solidFill>
                  <a:srgbClr val="FF0000"/>
                </a:solidFill>
              </a:rPr>
              <a:t>TYPES TO FILE THE RETURN</a:t>
            </a:r>
          </a:p>
        </p:txBody>
      </p:sp>
      <p:sp>
        <p:nvSpPr>
          <p:cNvPr id="4" name="Content Placeholder 3"/>
          <p:cNvSpPr>
            <a:spLocks noGrp="1"/>
          </p:cNvSpPr>
          <p:nvPr>
            <p:ph sz="half" idx="2"/>
          </p:nvPr>
        </p:nvSpPr>
        <p:spPr>
          <a:xfrm>
            <a:off x="457200" y="990601"/>
            <a:ext cx="7924800" cy="5592761"/>
          </a:xfrm>
        </p:spPr>
        <p:txBody>
          <a:bodyPr>
            <a:normAutofit fontScale="92500"/>
          </a:bodyPr>
          <a:lstStyle/>
          <a:p>
            <a:r>
              <a:rPr lang="en-US" dirty="0"/>
              <a:t>Section 139(1) – Voluntary Return Filled with the due date</a:t>
            </a:r>
          </a:p>
          <a:p>
            <a:r>
              <a:rPr lang="en-US" dirty="0"/>
              <a:t>Section 139(3) - Loss Return</a:t>
            </a:r>
          </a:p>
          <a:p>
            <a:r>
              <a:rPr lang="en-US" dirty="0"/>
              <a:t>Section 139(4) – Belated Return within 9 months from the end of the F.Y.</a:t>
            </a:r>
          </a:p>
          <a:p>
            <a:r>
              <a:rPr lang="en-US" dirty="0"/>
              <a:t>Section 139(5) – Revised Return, </a:t>
            </a:r>
            <a:r>
              <a:rPr lang="en-IN" sz="2200" dirty="0">
                <a:solidFill>
                  <a:srgbClr val="212529"/>
                </a:solidFill>
                <a:effectLst/>
                <a:latin typeface="Segoe UI" panose="020B0502040204020203" pitchFamily="34" charset="0"/>
                <a:ea typeface="Times New Roman" panose="02020603050405020304" pitchFamily="18" charset="0"/>
              </a:rPr>
              <a:t>by </a:t>
            </a:r>
            <a:r>
              <a:rPr lang="en-IN" sz="2200" dirty="0" err="1">
                <a:solidFill>
                  <a:srgbClr val="212529"/>
                </a:solidFill>
                <a:effectLst/>
                <a:latin typeface="Segoe UI" panose="020B0502040204020203" pitchFamily="34" charset="0"/>
                <a:ea typeface="Times New Roman" panose="02020603050405020304" pitchFamily="18" charset="0"/>
              </a:rPr>
              <a:t>assessee</a:t>
            </a:r>
            <a:r>
              <a:rPr lang="en-IN" sz="2200" dirty="0">
                <a:solidFill>
                  <a:srgbClr val="212529"/>
                </a:solidFill>
                <a:effectLst/>
                <a:latin typeface="Segoe UI" panose="020B0502040204020203" pitchFamily="34" charset="0"/>
                <a:ea typeface="Times New Roman" panose="02020603050405020304" pitchFamily="18" charset="0"/>
              </a:rPr>
              <a:t> itself on </a:t>
            </a:r>
            <a:r>
              <a:rPr lang="en-IN" sz="2200" dirty="0" err="1">
                <a:solidFill>
                  <a:srgbClr val="212529"/>
                </a:solidFill>
                <a:effectLst/>
                <a:latin typeface="Segoe UI" panose="020B0502040204020203" pitchFamily="34" charset="0"/>
                <a:ea typeface="Times New Roman" panose="02020603050405020304" pitchFamily="18" charset="0"/>
              </a:rPr>
              <a:t>suo</a:t>
            </a:r>
            <a:r>
              <a:rPr lang="en-IN" sz="2200" dirty="0">
                <a:solidFill>
                  <a:srgbClr val="212529"/>
                </a:solidFill>
                <a:effectLst/>
                <a:latin typeface="Segoe UI" panose="020B0502040204020203" pitchFamily="34" charset="0"/>
                <a:ea typeface="Times New Roman" panose="02020603050405020304" pitchFamily="18" charset="0"/>
              </a:rPr>
              <a:t> moto basis for revising return in case of any omission or wrong statement filed earlier in ROI u/s 139(1), 139(3) or 139(4). Time Limit is </a:t>
            </a:r>
            <a:r>
              <a:rPr lang="en-IN" sz="2200" dirty="0" err="1">
                <a:solidFill>
                  <a:srgbClr val="212529"/>
                </a:solidFill>
                <a:effectLst/>
                <a:latin typeface="Segoe UI" panose="020B0502040204020203" pitchFamily="34" charset="0"/>
                <a:ea typeface="Times New Roman" panose="02020603050405020304" pitchFamily="18" charset="0"/>
              </a:rPr>
              <a:t>upto</a:t>
            </a:r>
            <a:r>
              <a:rPr lang="en-IN" sz="2200" dirty="0">
                <a:solidFill>
                  <a:srgbClr val="212529"/>
                </a:solidFill>
                <a:effectLst/>
                <a:latin typeface="Segoe UI" panose="020B0502040204020203" pitchFamily="34" charset="0"/>
                <a:ea typeface="Times New Roman" panose="02020603050405020304" pitchFamily="18" charset="0"/>
              </a:rPr>
              <a:t> </a:t>
            </a:r>
            <a:r>
              <a:rPr lang="en-US" altLang="en-IN" sz="2200" dirty="0">
                <a:solidFill>
                  <a:srgbClr val="212529"/>
                </a:solidFill>
                <a:effectLst/>
                <a:latin typeface="Segoe UI" panose="020B0502040204020203" pitchFamily="34" charset="0"/>
                <a:ea typeface="Times New Roman" panose="02020603050405020304" pitchFamily="18" charset="0"/>
              </a:rPr>
              <a:t>nine months from the end of the F.Y.</a:t>
            </a:r>
            <a:endParaRPr lang="en-IN" sz="2200" dirty="0">
              <a:effectLst/>
              <a:latin typeface="Times New Roman" panose="02020603050405020304" pitchFamily="18" charset="0"/>
              <a:ea typeface="Times New Roman" panose="02020603050405020304" pitchFamily="18" charset="0"/>
            </a:endParaRPr>
          </a:p>
          <a:p>
            <a:endParaRPr lang="en-US" dirty="0"/>
          </a:p>
          <a:p>
            <a:r>
              <a:rPr lang="en-US" dirty="0"/>
              <a:t>Section 139(9) – Defective Return/Rectified Return</a:t>
            </a:r>
            <a:r>
              <a:rPr lang="en-US" sz="2200" dirty="0"/>
              <a:t>,</a:t>
            </a:r>
            <a:r>
              <a:rPr lang="en-IN" sz="2200" dirty="0">
                <a:solidFill>
                  <a:srgbClr val="212529"/>
                </a:solidFill>
                <a:effectLst/>
                <a:latin typeface="Segoe UI" panose="020B0502040204020203" pitchFamily="34" charset="0"/>
                <a:ea typeface="Times New Roman" panose="02020603050405020304" pitchFamily="18" charset="0"/>
              </a:rPr>
              <a:t> in response of intimation by AO of the Defective Return u/s 139(9). Time Limit is within 15 days of intimation by AO (which may be extended</a:t>
            </a:r>
            <a:r>
              <a:rPr lang="en-IN" sz="1800" dirty="0">
                <a:solidFill>
                  <a:srgbClr val="212529"/>
                </a:solidFill>
                <a:effectLst/>
                <a:latin typeface="Segoe UI" panose="020B0502040204020203" pitchFamily="34" charset="0"/>
                <a:ea typeface="Times New Roman" panose="02020603050405020304" pitchFamily="18" charset="0"/>
              </a:rPr>
              <a:t>). </a:t>
            </a:r>
            <a:endParaRPr lang="en-IN" sz="1800" dirty="0">
              <a:effectLst/>
              <a:latin typeface="Times New Roman" panose="02020603050405020304" pitchFamily="18" charset="0"/>
              <a:ea typeface="Times New Roman" panose="02020603050405020304" pitchFamily="18" charset="0"/>
            </a:endParaRPr>
          </a:p>
          <a:p>
            <a:endParaRPr lang="en-US" dirty="0"/>
          </a:p>
          <a:p>
            <a:r>
              <a:rPr lang="en-US" dirty="0"/>
              <a:t>Section 139(8A) – Updated Return</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81000"/>
            <a:ext cx="8305800" cy="5745163"/>
          </a:xfrm>
        </p:spPr>
        <p:txBody>
          <a:bodyPr>
            <a:normAutofit lnSpcReduction="10000"/>
          </a:bodyPr>
          <a:lstStyle/>
          <a:p>
            <a:pPr>
              <a:lnSpc>
                <a:spcPct val="107000"/>
              </a:lnSpc>
              <a:spcAft>
                <a:spcPts val="800"/>
              </a:spcAft>
            </a:pPr>
            <a:r>
              <a:rPr lang="en-IN" b="1" kern="100" dirty="0">
                <a:effectLst/>
                <a:latin typeface="Calibri" panose="020F0502020204030204" charset="0"/>
                <a:ea typeface="Calibri" panose="020F0502020204030204" charset="0"/>
                <a:cs typeface="Calibri" panose="020F0502020204030204" charset="0"/>
              </a:rPr>
              <a:t>Updated Return </a:t>
            </a:r>
            <a:r>
              <a:rPr lang="en-IN" kern="100" dirty="0">
                <a:effectLst/>
                <a:latin typeface="Calibri" panose="020F0502020204030204" charset="0"/>
                <a:ea typeface="Calibri" panose="020F0502020204030204" charset="0"/>
                <a:cs typeface="Calibri" panose="020F0502020204030204" charset="0"/>
              </a:rPr>
              <a:t>is Return of Income under section 139(8A) of Income Tax Act 1961 to be filed in Form ITR-U which allow any taxpayer</a:t>
            </a:r>
          </a:p>
          <a:p>
            <a:pPr>
              <a:lnSpc>
                <a:spcPct val="107000"/>
              </a:lnSpc>
              <a:spcAft>
                <a:spcPts val="800"/>
              </a:spcAft>
            </a:pPr>
            <a:r>
              <a:rPr lang="en-IN" kern="100" dirty="0">
                <a:effectLst/>
                <a:latin typeface="Calibri" panose="020F0502020204030204" charset="0"/>
                <a:ea typeface="Calibri" panose="020F0502020204030204" charset="0"/>
                <a:cs typeface="Calibri" panose="020F0502020204030204" charset="0"/>
              </a:rPr>
              <a:t> -to file return of income not filed earlier</a:t>
            </a:r>
          </a:p>
          <a:p>
            <a:pPr>
              <a:lnSpc>
                <a:spcPct val="107000"/>
              </a:lnSpc>
              <a:spcAft>
                <a:spcPts val="800"/>
              </a:spcAft>
            </a:pPr>
            <a:r>
              <a:rPr lang="en-IN" kern="100" dirty="0">
                <a:effectLst/>
                <a:latin typeface="Calibri" panose="020F0502020204030204" charset="0"/>
                <a:ea typeface="Calibri" panose="020F0502020204030204" charset="0"/>
                <a:cs typeface="Calibri" panose="020F0502020204030204" charset="0"/>
              </a:rPr>
              <a:t> -to rectify any incorrect disclosure in Income Tax Return</a:t>
            </a:r>
          </a:p>
          <a:p>
            <a:pPr>
              <a:lnSpc>
                <a:spcPct val="107000"/>
              </a:lnSpc>
              <a:spcAft>
                <a:spcPts val="800"/>
              </a:spcAft>
            </a:pPr>
            <a:r>
              <a:rPr lang="en-IN" kern="100" dirty="0">
                <a:effectLst/>
                <a:latin typeface="Calibri" panose="020F0502020204030204" charset="0"/>
                <a:ea typeface="Calibri" panose="020F0502020204030204" charset="0"/>
                <a:cs typeface="Calibri" panose="020F0502020204030204" charset="0"/>
              </a:rPr>
              <a:t> -to rectify or change head of Income</a:t>
            </a:r>
          </a:p>
          <a:p>
            <a:pPr>
              <a:lnSpc>
                <a:spcPct val="107000"/>
              </a:lnSpc>
              <a:spcAft>
                <a:spcPts val="800"/>
              </a:spcAft>
            </a:pPr>
            <a:r>
              <a:rPr lang="en-IN" kern="100" dirty="0">
                <a:effectLst/>
                <a:latin typeface="Calibri" panose="020F0502020204030204" charset="0"/>
                <a:ea typeface="Calibri" panose="020F0502020204030204" charset="0"/>
                <a:cs typeface="Calibri" panose="020F0502020204030204" charset="0"/>
              </a:rPr>
              <a:t> -to reduce carry forward loss </a:t>
            </a:r>
          </a:p>
          <a:p>
            <a:pPr>
              <a:lnSpc>
                <a:spcPct val="107000"/>
              </a:lnSpc>
              <a:spcAft>
                <a:spcPts val="800"/>
              </a:spcAft>
            </a:pPr>
            <a:r>
              <a:rPr lang="en-IN" kern="100" dirty="0">
                <a:effectLst/>
                <a:latin typeface="Calibri" panose="020F0502020204030204" charset="0"/>
                <a:ea typeface="Calibri" panose="020F0502020204030204" charset="0"/>
                <a:cs typeface="Calibri" panose="020F0502020204030204" charset="0"/>
              </a:rPr>
              <a:t>-to reduce unabsorbed depreciation</a:t>
            </a:r>
          </a:p>
          <a:p>
            <a:pPr>
              <a:lnSpc>
                <a:spcPct val="107000"/>
              </a:lnSpc>
              <a:spcAft>
                <a:spcPts val="800"/>
              </a:spcAft>
            </a:pPr>
            <a:r>
              <a:rPr lang="en-IN" kern="100" dirty="0">
                <a:effectLst/>
                <a:latin typeface="Calibri" panose="020F0502020204030204" charset="0"/>
                <a:ea typeface="Calibri" panose="020F0502020204030204" charset="0"/>
                <a:cs typeface="Calibri" panose="020F0502020204030204" charset="0"/>
              </a:rPr>
              <a:t>-to reduce income tax credit etc.</a:t>
            </a:r>
          </a:p>
          <a:p>
            <a:pPr>
              <a:lnSpc>
                <a:spcPct val="107000"/>
              </a:lnSpc>
              <a:spcAft>
                <a:spcPts val="800"/>
              </a:spcAft>
            </a:pPr>
            <a:r>
              <a:rPr lang="en-IN" b="1" dirty="0">
                <a:effectLst/>
                <a:latin typeface="Calibri" panose="020F0502020204030204" charset="0"/>
                <a:ea typeface="Calibri" panose="020F0502020204030204" charset="0"/>
                <a:cs typeface="Times New Roman" panose="02020603050405020304" pitchFamily="18" charset="0"/>
              </a:rPr>
              <a:t>Any person can submit updated return whether or not </a:t>
            </a:r>
            <a:r>
              <a:rPr lang="en-IN" b="1" dirty="0" err="1">
                <a:effectLst/>
                <a:latin typeface="Calibri" panose="020F0502020204030204" charset="0"/>
                <a:ea typeface="Calibri" panose="020F0502020204030204" charset="0"/>
                <a:cs typeface="Times New Roman" panose="02020603050405020304" pitchFamily="18" charset="0"/>
              </a:rPr>
              <a:t>he/She</a:t>
            </a:r>
            <a:r>
              <a:rPr lang="en-IN" b="1" dirty="0">
                <a:effectLst/>
                <a:latin typeface="Calibri" panose="020F0502020204030204" charset="0"/>
                <a:ea typeface="Calibri" panose="020F0502020204030204" charset="0"/>
                <a:cs typeface="Times New Roman" panose="02020603050405020304" pitchFamily="18" charset="0"/>
              </a:rPr>
              <a:t> has furnished his Original/Revised/Belated return of Income.</a:t>
            </a:r>
            <a:endParaRPr lang="en-IN" b="1" kern="100" dirty="0">
              <a:effectLst/>
              <a:latin typeface="Calibri" panose="020F0502020204030204" charset="0"/>
              <a:ea typeface="Calibri" panose="020F0502020204030204" charset="0"/>
              <a:cs typeface="Calibri" panose="020F0502020204030204" charset="0"/>
            </a:endParaRPr>
          </a:p>
          <a:p>
            <a:endParaRPr lang="en-I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228600"/>
            <a:ext cx="8305800" cy="6354763"/>
          </a:xfrm>
        </p:spPr>
        <p:txBody>
          <a:bodyPr>
            <a:normAutofit/>
          </a:bodyPr>
          <a:lstStyle/>
          <a:p>
            <a:r>
              <a:rPr lang="en-IN" b="1" dirty="0">
                <a:effectLst/>
                <a:latin typeface="Calibri" panose="020F0502020204030204" charset="0"/>
                <a:ea typeface="Calibri" panose="020F0502020204030204" charset="0"/>
                <a:cs typeface="Calibri" panose="020F0502020204030204" charset="0"/>
              </a:rPr>
              <a:t>Time Limit for Submission of Updated Return</a:t>
            </a:r>
            <a:r>
              <a:rPr lang="en-IN" dirty="0">
                <a:effectLst/>
                <a:latin typeface="Calibri" panose="020F0502020204030204" charset="0"/>
                <a:ea typeface="Calibri" panose="020F0502020204030204" charset="0"/>
                <a:cs typeface="Calibri" panose="020F0502020204030204" charset="0"/>
              </a:rPr>
              <a:t> </a:t>
            </a:r>
          </a:p>
          <a:p>
            <a:r>
              <a:rPr lang="en-IN" dirty="0">
                <a:effectLst/>
                <a:latin typeface="Calibri" panose="020F0502020204030204" charset="0"/>
                <a:ea typeface="Calibri" panose="020F0502020204030204" charset="0"/>
                <a:cs typeface="Calibri" panose="020F0502020204030204" charset="0"/>
              </a:rPr>
              <a:t>Updated return can be field within 24 months from the end of relevant assessment year. For Example, Updated Return for AY 202</a:t>
            </a:r>
            <a:r>
              <a:rPr lang="en-US" altLang="en-IN" dirty="0">
                <a:effectLst/>
                <a:latin typeface="Calibri" panose="020F0502020204030204" charset="0"/>
                <a:ea typeface="Calibri" panose="020F0502020204030204" charset="0"/>
                <a:cs typeface="Calibri" panose="020F0502020204030204" charset="0"/>
              </a:rPr>
              <a:t>4</a:t>
            </a:r>
            <a:r>
              <a:rPr lang="en-IN" dirty="0">
                <a:effectLst/>
                <a:latin typeface="Calibri" panose="020F0502020204030204" charset="0"/>
                <a:ea typeface="Calibri" panose="020F0502020204030204" charset="0"/>
                <a:cs typeface="Calibri" panose="020F0502020204030204" charset="0"/>
              </a:rPr>
              <a:t>-2</a:t>
            </a:r>
            <a:r>
              <a:rPr lang="en-US" altLang="en-IN" dirty="0">
                <a:effectLst/>
                <a:latin typeface="Calibri" panose="020F0502020204030204" charset="0"/>
                <a:ea typeface="Calibri" panose="020F0502020204030204" charset="0"/>
                <a:cs typeface="Calibri" panose="020F0502020204030204" charset="0"/>
              </a:rPr>
              <a:t>5</a:t>
            </a:r>
            <a:r>
              <a:rPr lang="en-IN" dirty="0">
                <a:effectLst/>
                <a:latin typeface="Calibri" panose="020F0502020204030204" charset="0"/>
                <a:ea typeface="Calibri" panose="020F0502020204030204" charset="0"/>
                <a:cs typeface="Calibri" panose="020F0502020204030204" charset="0"/>
              </a:rPr>
              <a:t> can be filed up to 31st March 202</a:t>
            </a:r>
            <a:r>
              <a:rPr lang="en-US" altLang="en-IN" dirty="0">
                <a:effectLst/>
                <a:latin typeface="Calibri" panose="020F0502020204030204" charset="0"/>
                <a:ea typeface="Calibri" panose="020F0502020204030204" charset="0"/>
                <a:cs typeface="Calibri" panose="020F0502020204030204" charset="0"/>
              </a:rPr>
              <a:t>7</a:t>
            </a:r>
            <a:r>
              <a:rPr lang="en-IN" dirty="0">
                <a:effectLst/>
                <a:latin typeface="Calibri" panose="020F0502020204030204" charset="0"/>
                <a:ea typeface="Calibri" panose="020F0502020204030204" charset="0"/>
                <a:cs typeface="Calibri" panose="020F0502020204030204" charset="0"/>
              </a:rPr>
              <a:t> </a:t>
            </a:r>
          </a:p>
          <a:p>
            <a:endParaRPr lang="en-IN" dirty="0">
              <a:latin typeface="Calibri" panose="020F0502020204030204" charset="0"/>
              <a:ea typeface="Calibri" panose="020F0502020204030204" charset="0"/>
              <a:cs typeface="Calibri" panose="020F0502020204030204" charset="0"/>
            </a:endParaRPr>
          </a:p>
          <a:p>
            <a:r>
              <a:rPr lang="en-IN" b="1" dirty="0">
                <a:effectLst/>
                <a:latin typeface="Calibri" panose="020F0502020204030204" charset="0"/>
                <a:ea typeface="Calibri" panose="020F0502020204030204" charset="0"/>
                <a:cs typeface="Calibri" panose="020F0502020204030204" charset="0"/>
              </a:rPr>
              <a:t>When Updated Return Cannot be Submitted </a:t>
            </a:r>
            <a:r>
              <a:rPr lang="en-IN" dirty="0">
                <a:effectLst/>
                <a:latin typeface="Calibri" panose="020F0502020204030204" charset="0"/>
                <a:ea typeface="Calibri" panose="020F0502020204030204" charset="0"/>
                <a:cs typeface="Calibri" panose="020F0502020204030204" charset="0"/>
              </a:rPr>
              <a:t>? </a:t>
            </a:r>
          </a:p>
          <a:p>
            <a:r>
              <a:rPr lang="en-IN" dirty="0">
                <a:effectLst/>
                <a:latin typeface="Calibri" panose="020F0502020204030204" charset="0"/>
                <a:ea typeface="Calibri" panose="020F0502020204030204" charset="0"/>
                <a:cs typeface="Calibri" panose="020F0502020204030204" charset="0"/>
              </a:rPr>
              <a:t>In the following circumstances updated return cannot be submitted </a:t>
            </a:r>
          </a:p>
          <a:p>
            <a:r>
              <a:rPr lang="en-IN" dirty="0">
                <a:effectLst/>
                <a:latin typeface="Calibri" panose="020F0502020204030204" charset="0"/>
                <a:ea typeface="Calibri" panose="020F0502020204030204" charset="0"/>
                <a:cs typeface="Calibri" panose="020F0502020204030204" charset="0"/>
              </a:rPr>
              <a:t>If updated return is return of loss </a:t>
            </a:r>
          </a:p>
          <a:p>
            <a:r>
              <a:rPr lang="en-IN" dirty="0">
                <a:effectLst/>
                <a:latin typeface="Calibri" panose="020F0502020204030204" charset="0"/>
                <a:ea typeface="Calibri" panose="020F0502020204030204" charset="0"/>
                <a:cs typeface="Calibri" panose="020F0502020204030204" charset="0"/>
              </a:rPr>
              <a:t>If updated return is reducing Income Tax Liability in return filed earlier</a:t>
            </a:r>
          </a:p>
          <a:p>
            <a:r>
              <a:rPr lang="en-IN" dirty="0">
                <a:effectLst/>
                <a:latin typeface="Calibri" panose="020F0502020204030204" charset="0"/>
                <a:ea typeface="Calibri" panose="020F0502020204030204" charset="0"/>
                <a:cs typeface="Calibri" panose="020F0502020204030204" charset="0"/>
              </a:rPr>
              <a:t> If updated return result in increase of Refund </a:t>
            </a:r>
          </a:p>
          <a:p>
            <a:r>
              <a:rPr lang="en-IN" dirty="0">
                <a:effectLst/>
                <a:latin typeface="Calibri" panose="020F0502020204030204" charset="0"/>
                <a:ea typeface="Calibri" panose="020F0502020204030204" charset="0"/>
                <a:cs typeface="Calibri" panose="020F0502020204030204" charset="0"/>
              </a:rPr>
              <a:t>If search has been initiated under section 132 If books of Accounts </a:t>
            </a:r>
            <a:endParaRPr lang="en-US" dirty="0">
              <a:latin typeface="Calibri" panose="020F0502020204030204" charset="0"/>
              <a:ea typeface="Calibri" panose="020F0502020204030204" charset="0"/>
              <a:cs typeface="Calibri" panose="020F050202020403020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04800"/>
            <a:ext cx="8305800" cy="6096000"/>
          </a:xfrm>
        </p:spPr>
        <p:txBody>
          <a:bodyPr/>
          <a:lstStyle/>
          <a:p>
            <a:r>
              <a:rPr lang="en-IN" kern="100" dirty="0">
                <a:effectLst/>
                <a:latin typeface="Calibri" panose="020F0502020204030204" charset="0"/>
                <a:ea typeface="Calibri" panose="020F0502020204030204" charset="0"/>
                <a:cs typeface="Times New Roman" panose="02020603050405020304" pitchFamily="18" charset="0"/>
              </a:rPr>
              <a:t>or any other documents are requisitioned under section 132A. If survey has been conducted under section 133A </a:t>
            </a:r>
          </a:p>
          <a:p>
            <a:endParaRPr lang="en-IN" kern="100" dirty="0">
              <a:effectLst/>
              <a:latin typeface="Calibri" panose="020F0502020204030204" charset="0"/>
              <a:ea typeface="Calibri" panose="020F0502020204030204" charset="0"/>
              <a:cs typeface="Times New Roman" panose="02020603050405020304" pitchFamily="18" charset="0"/>
            </a:endParaRPr>
          </a:p>
          <a:p>
            <a:r>
              <a:rPr lang="en-IN" kern="100" dirty="0">
                <a:effectLst/>
                <a:latin typeface="Calibri" panose="020F0502020204030204" charset="0"/>
                <a:ea typeface="Calibri" panose="020F0502020204030204" charset="0"/>
                <a:cs typeface="Times New Roman" panose="02020603050405020304" pitchFamily="18" charset="0"/>
              </a:rPr>
              <a:t>If any proceeding of assessment, reassessment, re computation or revision is pending or completed in that year</a:t>
            </a:r>
          </a:p>
          <a:p>
            <a:endParaRPr lang="en-IN" kern="100" dirty="0">
              <a:effectLst/>
              <a:latin typeface="Calibri" panose="020F0502020204030204" charset="0"/>
              <a:ea typeface="Calibri" panose="020F0502020204030204" charset="0"/>
              <a:cs typeface="Times New Roman" panose="02020603050405020304" pitchFamily="18" charset="0"/>
            </a:endParaRPr>
          </a:p>
          <a:p>
            <a:r>
              <a:rPr lang="en-IN" kern="100" dirty="0">
                <a:effectLst/>
                <a:latin typeface="Calibri" panose="020F0502020204030204" charset="0"/>
                <a:ea typeface="Calibri" panose="020F0502020204030204" charset="0"/>
                <a:cs typeface="Times New Roman" panose="02020603050405020304" pitchFamily="18" charset="0"/>
              </a:rPr>
              <a:t>If AO has information against such person under Prevention of Money Laundering Act or Black Money (Undisclosed Foreign Income and Asset) and Imposition of Tax Act or Benami Property Transactions Act or Smugglers and Foreign Exchange Manipulators Act and the same has been communicated to the </a:t>
            </a:r>
            <a:r>
              <a:rPr lang="en-IN" kern="100" dirty="0" err="1">
                <a:effectLst/>
                <a:latin typeface="Calibri" panose="020F0502020204030204" charset="0"/>
                <a:ea typeface="Calibri" panose="020F0502020204030204" charset="0"/>
                <a:cs typeface="Times New Roman" panose="02020603050405020304" pitchFamily="18" charset="0"/>
              </a:rPr>
              <a:t>assessee</a:t>
            </a:r>
            <a:r>
              <a:rPr lang="en-IN" kern="100" dirty="0">
                <a:effectLst/>
                <a:latin typeface="Calibri" panose="020F0502020204030204" charset="0"/>
                <a:ea typeface="Calibri" panose="020F0502020204030204" charset="0"/>
                <a:cs typeface="Times New Roman" panose="02020603050405020304" pitchFamily="18" charset="0"/>
              </a:rPr>
              <a:t>. Other Notified Person</a:t>
            </a:r>
          </a:p>
          <a:p>
            <a:endParaRPr lang="en-IN" kern="100" dirty="0">
              <a:latin typeface="Calibri" panose="020F0502020204030204" charset="0"/>
              <a:ea typeface="Calibri" panose="020F0502020204030204" charset="0"/>
              <a:cs typeface="Times New Roman" panose="02020603050405020304" pitchFamily="18" charset="0"/>
            </a:endParaRPr>
          </a:p>
          <a:p>
            <a:r>
              <a:rPr lang="en-IN" sz="2400" b="1" kern="100" dirty="0">
                <a:effectLst/>
                <a:latin typeface="Calibri" panose="020F0502020204030204" charset="0"/>
                <a:ea typeface="Calibri" panose="020F0502020204030204" charset="0"/>
                <a:cs typeface="Times New Roman" panose="02020603050405020304" pitchFamily="18" charset="0"/>
              </a:rPr>
              <a:t>How to Calculate Income Tax on Updated Return</a:t>
            </a:r>
            <a:endParaRPr lang="en-IN" b="1" kern="100" dirty="0">
              <a:effectLst/>
              <a:latin typeface="Calibri" panose="020F0502020204030204" charset="0"/>
              <a:ea typeface="Calibri" panose="020F0502020204030204" charset="0"/>
              <a:cs typeface="Times New Roman" panose="02020603050405020304" pitchFamily="18" charset="0"/>
            </a:endParaRPr>
          </a:p>
          <a:p>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04800"/>
            <a:ext cx="8229600" cy="6248400"/>
          </a:xfrm>
        </p:spPr>
        <p:txBody>
          <a:bodyPr>
            <a:normAutofit fontScale="92500" lnSpcReduction="20000"/>
          </a:bodyPr>
          <a:lstStyle/>
          <a:p>
            <a:r>
              <a:rPr lang="en-IN" sz="2400" kern="100" dirty="0">
                <a:effectLst/>
                <a:latin typeface="Calibri" panose="020F0502020204030204" charset="0"/>
                <a:ea typeface="Calibri" panose="020F0502020204030204" charset="0"/>
                <a:cs typeface="Times New Roman" panose="02020603050405020304" pitchFamily="18" charset="0"/>
              </a:rPr>
              <a:t>As per section 140B of Income Tax Act 1961, income tax liability on updated return will be calculated as follows:- </a:t>
            </a:r>
          </a:p>
          <a:p>
            <a:r>
              <a:rPr lang="en-IN" sz="2400" kern="100" dirty="0">
                <a:effectLst/>
                <a:latin typeface="Calibri" panose="020F0502020204030204" charset="0"/>
                <a:ea typeface="Calibri" panose="020F0502020204030204" charset="0"/>
                <a:cs typeface="Times New Roman" panose="02020603050405020304" pitchFamily="18" charset="0"/>
              </a:rPr>
              <a:t>Tax Payable + Interest + Fees Payable for non filing of Income Tax (if any) + Amount Payable as Additional Tax (For taking benefit of Section 139(8A))= Total Income Tax Liability.</a:t>
            </a:r>
          </a:p>
          <a:p>
            <a:pPr algn="just"/>
            <a:r>
              <a:rPr lang="en-IN" dirty="0">
                <a:effectLst/>
                <a:latin typeface="Calibri" panose="020F0502020204030204" charset="0"/>
                <a:ea typeface="Calibri" panose="020F0502020204030204" charset="0"/>
                <a:cs typeface="Times New Roman" panose="02020603050405020304" pitchFamily="18" charset="0"/>
              </a:rPr>
              <a:t>Total Tax Liability (As calculated above) Less TDS/TCS/Advance Tax/Tax Relief etc = Net Tax Liability under section 140B </a:t>
            </a:r>
          </a:p>
          <a:p>
            <a:pPr algn="just"/>
            <a:endParaRPr lang="en-IN" dirty="0">
              <a:effectLst/>
              <a:latin typeface="Calibri" panose="020F0502020204030204" charset="0"/>
              <a:ea typeface="Calibri" panose="020F0502020204030204" charset="0"/>
              <a:cs typeface="Times New Roman" panose="02020603050405020304" pitchFamily="18" charset="0"/>
            </a:endParaRPr>
          </a:p>
          <a:p>
            <a:pPr algn="just"/>
            <a:r>
              <a:rPr lang="en-IN" b="1" dirty="0">
                <a:effectLst/>
                <a:latin typeface="Calibri" panose="020F0502020204030204" charset="0"/>
                <a:ea typeface="Calibri" panose="020F0502020204030204" charset="0"/>
                <a:cs typeface="Times New Roman" panose="02020603050405020304" pitchFamily="18" charset="0"/>
              </a:rPr>
              <a:t>What is Additional Tax Liability?</a:t>
            </a:r>
            <a:r>
              <a:rPr lang="en-IN" dirty="0">
                <a:effectLst/>
                <a:latin typeface="Calibri" panose="020F0502020204030204" charset="0"/>
                <a:ea typeface="Calibri" panose="020F0502020204030204" charset="0"/>
                <a:cs typeface="Times New Roman" panose="02020603050405020304" pitchFamily="18" charset="0"/>
              </a:rPr>
              <a:t> </a:t>
            </a:r>
          </a:p>
          <a:p>
            <a:pPr algn="just"/>
            <a:r>
              <a:rPr lang="en-IN" dirty="0">
                <a:effectLst/>
                <a:latin typeface="Calibri" panose="020F0502020204030204" charset="0"/>
                <a:ea typeface="Calibri" panose="020F0502020204030204" charset="0"/>
                <a:cs typeface="Times New Roman" panose="02020603050405020304" pitchFamily="18" charset="0"/>
              </a:rPr>
              <a:t>In order to take benefit if section 139(8A), </a:t>
            </a:r>
            <a:r>
              <a:rPr lang="en-IN" dirty="0" err="1">
                <a:effectLst/>
                <a:latin typeface="Calibri" panose="020F0502020204030204" charset="0"/>
                <a:ea typeface="Calibri" panose="020F0502020204030204" charset="0"/>
                <a:cs typeface="Times New Roman" panose="02020603050405020304" pitchFamily="18" charset="0"/>
              </a:rPr>
              <a:t>assessee</a:t>
            </a:r>
            <a:r>
              <a:rPr lang="en-IN" dirty="0">
                <a:effectLst/>
                <a:latin typeface="Calibri" panose="020F0502020204030204" charset="0"/>
                <a:ea typeface="Calibri" panose="020F0502020204030204" charset="0"/>
                <a:cs typeface="Times New Roman" panose="02020603050405020304" pitchFamily="18" charset="0"/>
              </a:rPr>
              <a:t> needs to pay additional tax computed as follows: – </a:t>
            </a:r>
          </a:p>
          <a:p>
            <a:pPr algn="just"/>
            <a:r>
              <a:rPr lang="en-IN" dirty="0">
                <a:effectLst/>
                <a:latin typeface="Calibri" panose="020F0502020204030204" charset="0"/>
                <a:ea typeface="Calibri" panose="020F0502020204030204" charset="0"/>
                <a:cs typeface="Times New Roman" panose="02020603050405020304" pitchFamily="18" charset="0"/>
              </a:rPr>
              <a:t>If updated return is to be filed within 12 months from the end of relevant assessment year than 25% of Tax, SC, HEC and Interest as computed above. </a:t>
            </a:r>
          </a:p>
          <a:p>
            <a:pPr algn="just"/>
            <a:r>
              <a:rPr lang="en-IN" dirty="0">
                <a:effectLst/>
                <a:latin typeface="Calibri" panose="020F0502020204030204" charset="0"/>
                <a:ea typeface="Calibri" panose="020F0502020204030204" charset="0"/>
                <a:cs typeface="Times New Roman" panose="02020603050405020304" pitchFamily="18" charset="0"/>
              </a:rPr>
              <a:t>If updated return is to be filed after 12 but before 24 months than 50% of </a:t>
            </a:r>
            <a:r>
              <a:rPr lang="en-IN" dirty="0" err="1">
                <a:effectLst/>
                <a:latin typeface="Calibri" panose="020F0502020204030204" charset="0"/>
                <a:ea typeface="Calibri" panose="020F0502020204030204" charset="0"/>
                <a:cs typeface="Times New Roman" panose="02020603050405020304" pitchFamily="18" charset="0"/>
              </a:rPr>
              <a:t>Tax,SC,HEC</a:t>
            </a:r>
            <a:r>
              <a:rPr lang="en-IN" dirty="0">
                <a:effectLst/>
                <a:latin typeface="Calibri" panose="020F0502020204030204" charset="0"/>
                <a:ea typeface="Calibri" panose="020F0502020204030204" charset="0"/>
                <a:cs typeface="Times New Roman" panose="02020603050405020304" pitchFamily="18" charset="0"/>
              </a:rPr>
              <a:t> and Interest as computed above. </a:t>
            </a:r>
          </a:p>
          <a:p>
            <a:pPr algn="just"/>
            <a:endParaRPr lang="en-IN" dirty="0">
              <a:latin typeface="Calibri" panose="020F0502020204030204" charset="0"/>
              <a:ea typeface="Calibri" panose="020F0502020204030204" charset="0"/>
              <a:cs typeface="Times New Roman" panose="02020603050405020304" pitchFamily="18" charset="0"/>
            </a:endParaRPr>
          </a:p>
          <a:p>
            <a:pPr algn="just"/>
            <a:r>
              <a:rPr lang="en-IN" b="1" dirty="0">
                <a:effectLst/>
                <a:latin typeface="Calibri" panose="020F0502020204030204" charset="0"/>
                <a:ea typeface="Calibri" panose="020F0502020204030204" charset="0"/>
                <a:cs typeface="Times New Roman" panose="02020603050405020304" pitchFamily="18" charset="0"/>
              </a:rPr>
              <a:t>Date of Applicability of Provisions :- 1st April 2022</a:t>
            </a:r>
            <a:r>
              <a:rPr lang="en-IN" dirty="0">
                <a:effectLst/>
                <a:latin typeface="Calibri" panose="020F0502020204030204" charset="0"/>
                <a:ea typeface="Calibri" panose="020F0502020204030204" charset="0"/>
                <a:cs typeface="Times New Roman" panose="02020603050405020304" pitchFamily="18" charset="0"/>
              </a:rPr>
              <a:t/>
            </a:r>
            <a:br>
              <a:rPr lang="en-IN" dirty="0">
                <a:effectLst/>
                <a:latin typeface="Calibri" panose="020F0502020204030204" charset="0"/>
                <a:ea typeface="Calibri" panose="020F0502020204030204" charset="0"/>
                <a:cs typeface="Times New Roman" panose="02020603050405020304" pitchFamily="18" charset="0"/>
              </a:rPr>
            </a:br>
            <a:endParaRPr lang="en-IN" kern="100" dirty="0">
              <a:effectLst/>
              <a:latin typeface="Calibri" panose="020F0502020204030204" charset="0"/>
              <a:ea typeface="Calibri" panose="020F0502020204030204" charset="0"/>
              <a:cs typeface="Times New Roman" panose="02020603050405020304" pitchFamily="18" charset="0"/>
            </a:endParaRPr>
          </a:p>
          <a:p>
            <a:endParaRPr lang="en-I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04800"/>
            <a:ext cx="8305800" cy="6172200"/>
          </a:xfrm>
        </p:spPr>
        <p:txBody>
          <a:bodyPr>
            <a:normAutofit/>
          </a:bodyPr>
          <a:lstStyle/>
          <a:p>
            <a:r>
              <a:rPr lang="en-IN" b="1" dirty="0">
                <a:solidFill>
                  <a:srgbClr val="212529"/>
                </a:solidFill>
                <a:effectLst/>
                <a:latin typeface="Segoe UI" panose="020B0502040204020203" pitchFamily="34" charset="0"/>
                <a:ea typeface="Times New Roman" panose="02020603050405020304" pitchFamily="18" charset="0"/>
              </a:rPr>
              <a:t>Modified Return</a:t>
            </a:r>
            <a:r>
              <a:rPr lang="en-IN" sz="1800" b="1" dirty="0">
                <a:solidFill>
                  <a:srgbClr val="212529"/>
                </a:solidFill>
                <a:effectLst/>
                <a:latin typeface="Segoe UI" panose="020B0502040204020203" pitchFamily="34" charset="0"/>
                <a:ea typeface="Times New Roman" panose="02020603050405020304" pitchFamily="18" charset="0"/>
              </a:rPr>
              <a:t>: </a:t>
            </a:r>
            <a:r>
              <a:rPr lang="en-IN" dirty="0">
                <a:solidFill>
                  <a:srgbClr val="212529"/>
                </a:solidFill>
                <a:effectLst/>
                <a:latin typeface="Segoe UI" panose="020B0502040204020203" pitchFamily="34" charset="0"/>
                <a:ea typeface="Times New Roman" panose="02020603050405020304" pitchFamily="18" charset="0"/>
              </a:rPr>
              <a:t>Filed as an effect to Advance Pricing Agreement u/s 92CD in case APA applies to any prior period of which ROI had already been furnished earlier but the APA has been signed later. Time Limit is within 3 months from the end of the month in which APA was entered into.</a:t>
            </a:r>
          </a:p>
          <a:p>
            <a:endParaRPr lang="en-IN" dirty="0">
              <a:effectLst/>
              <a:latin typeface="Times New Roman" panose="02020603050405020304" pitchFamily="18" charset="0"/>
              <a:ea typeface="Times New Roman" panose="02020603050405020304" pitchFamily="18" charset="0"/>
            </a:endParaRPr>
          </a:p>
          <a:p>
            <a:r>
              <a:rPr lang="en-IN" sz="2600" b="1" dirty="0">
                <a:effectLst/>
                <a:latin typeface="Calibri" panose="020F0502020204030204" charset="0"/>
                <a:ea typeface="Calibri" panose="020F0502020204030204" charset="0"/>
                <a:cs typeface="Times New Roman" panose="02020603050405020304" pitchFamily="18" charset="0"/>
              </a:rPr>
              <a:t>Rule 12AD. Return of income under section 170A.— </a:t>
            </a:r>
          </a:p>
          <a:p>
            <a:r>
              <a:rPr lang="en-IN" dirty="0">
                <a:effectLst/>
                <a:latin typeface="Calibri" panose="020F0502020204030204" charset="0"/>
                <a:ea typeface="Calibri" panose="020F0502020204030204" charset="0"/>
                <a:cs typeface="Times New Roman" panose="02020603050405020304" pitchFamily="18" charset="0"/>
              </a:rPr>
              <a:t>(1) The modified return of income to be furnished by a successor entity to a business reorganisation, as referred to in section 170A, for an assessment year, shall be in the Form ITR-A and verified in the manner specified therein.</a:t>
            </a:r>
          </a:p>
          <a:p>
            <a:endParaRPr lang="en-IN" dirty="0">
              <a:effectLst/>
              <a:latin typeface="Calibri" panose="020F0502020204030204" charset="0"/>
              <a:ea typeface="Calibri" panose="020F0502020204030204" charset="0"/>
              <a:cs typeface="Times New Roman" panose="02020603050405020304" pitchFamily="18" charset="0"/>
            </a:endParaRPr>
          </a:p>
          <a:p>
            <a:r>
              <a:rPr lang="en-IN" dirty="0">
                <a:effectLst/>
                <a:latin typeface="Calibri" panose="020F0502020204030204" charset="0"/>
                <a:ea typeface="Calibri" panose="020F0502020204030204" charset="0"/>
                <a:cs typeface="Times New Roman" panose="02020603050405020304" pitchFamily="18" charset="0"/>
              </a:rPr>
              <a:t> (2) The return of income referred to in sub-rule (1) shall be furnished electronically under digital signature.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34400" cy="2438400"/>
          </a:xfrm>
        </p:spPr>
        <p:txBody>
          <a:bodyPr>
            <a:noAutofit/>
          </a:bodyPr>
          <a:lstStyle/>
          <a:p>
            <a:pPr algn="just"/>
            <a:r>
              <a:rPr lang="en-US" sz="2400" b="1" dirty="0">
                <a:solidFill>
                  <a:srgbClr val="FF0000"/>
                </a:solidFill>
              </a:rPr>
              <a:t>WHAT IS </a:t>
            </a:r>
            <a:r>
              <a:rPr lang="en-US" sz="2400" b="1" dirty="0" smtClean="0">
                <a:solidFill>
                  <a:srgbClr val="FF0000"/>
                </a:solidFill>
              </a:rPr>
              <a:t>ITR-3 </a:t>
            </a:r>
            <a:r>
              <a:rPr lang="en-US" sz="2400" b="1" dirty="0" smtClean="0"/>
              <a:t>:</a:t>
            </a:r>
            <a:r>
              <a:rPr lang="en-US" sz="2400" dirty="0" smtClean="0"/>
              <a:t> </a:t>
            </a:r>
            <a:r>
              <a:rPr lang="en-US" sz="2400" b="1" dirty="0" smtClean="0"/>
              <a:t>ITR-3 </a:t>
            </a:r>
            <a:r>
              <a:rPr lang="en-US" sz="2400" b="1" dirty="0"/>
              <a:t>is the </a:t>
            </a:r>
            <a:r>
              <a:rPr lang="en-US" sz="2400" b="1" dirty="0" smtClean="0"/>
              <a:t>primary </a:t>
            </a:r>
            <a:r>
              <a:rPr lang="en-US" sz="2400" b="1" dirty="0"/>
              <a:t>communication of an Assessee/Person to be filled before the Income Tax department under annual mode within a specific mandate in respect of Receipt, Payment, Income ,Investment and Expenses earned or incurred during the whole year both in India and in </a:t>
            </a:r>
            <a:r>
              <a:rPr lang="en-US" sz="2400" b="1" dirty="0" smtClean="0"/>
              <a:t>abroad having income includes from the source of business or Profession .</a:t>
            </a:r>
            <a:endParaRPr lang="en-US" sz="2400" b="1" dirty="0"/>
          </a:p>
        </p:txBody>
      </p:sp>
      <p:sp>
        <p:nvSpPr>
          <p:cNvPr id="3" name="Content Placeholder 2"/>
          <p:cNvSpPr>
            <a:spLocks noGrp="1"/>
          </p:cNvSpPr>
          <p:nvPr>
            <p:ph idx="1"/>
          </p:nvPr>
        </p:nvSpPr>
        <p:spPr>
          <a:xfrm>
            <a:off x="457200" y="2743200"/>
            <a:ext cx="8305800" cy="3886200"/>
          </a:xfrm>
        </p:spPr>
        <p:txBody>
          <a:bodyPr>
            <a:normAutofit fontScale="92500" lnSpcReduction="10000"/>
          </a:bodyPr>
          <a:lstStyle/>
          <a:p>
            <a:r>
              <a:rPr lang="en-US" sz="2400" b="1" dirty="0" smtClean="0">
                <a:solidFill>
                  <a:srgbClr val="FF0000"/>
                </a:solidFill>
              </a:rPr>
              <a:t>WHO </a:t>
            </a:r>
            <a:r>
              <a:rPr lang="en-US" sz="2400" b="1" dirty="0">
                <a:solidFill>
                  <a:srgbClr val="FF0000"/>
                </a:solidFill>
              </a:rPr>
              <a:t>IS CALLED PERSON UNDER THE INCOME TAX ACT </a:t>
            </a:r>
            <a:r>
              <a:rPr lang="en-US" sz="2400" b="1" dirty="0"/>
              <a:t>: As per section 2(31) of the Act the term Person includes the following.</a:t>
            </a:r>
          </a:p>
          <a:p>
            <a:r>
              <a:rPr lang="en-US" sz="2400" b="1" dirty="0"/>
              <a:t>i) Individual</a:t>
            </a:r>
          </a:p>
          <a:p>
            <a:r>
              <a:rPr lang="en-US" sz="2400" b="1" dirty="0"/>
              <a:t>ii) HUF</a:t>
            </a:r>
          </a:p>
          <a:p>
            <a:r>
              <a:rPr lang="en-US" sz="2400" b="1" dirty="0"/>
              <a:t>iii) Company</a:t>
            </a:r>
          </a:p>
          <a:p>
            <a:r>
              <a:rPr lang="en-US" sz="2400" b="1" dirty="0"/>
              <a:t>iv) Firm </a:t>
            </a:r>
          </a:p>
          <a:p>
            <a:r>
              <a:rPr lang="en-US" sz="2400" b="1" dirty="0"/>
              <a:t>v) Association of Person, Body of Individual whether incorporated or not       </a:t>
            </a:r>
          </a:p>
          <a:p>
            <a:r>
              <a:rPr lang="en-US" sz="2400" b="1" dirty="0"/>
              <a:t>vi) Local Authority</a:t>
            </a:r>
          </a:p>
          <a:p>
            <a:r>
              <a:rPr lang="en-US" sz="2400" b="1" dirty="0"/>
              <a:t>vii) Artificial Juridical Person not covered within the preceding sub clauses</a:t>
            </a:r>
          </a:p>
          <a:p>
            <a:endParaRPr lang="en-US" sz="2400" b="1" dirty="0" smtClean="0">
              <a:solidFill>
                <a:srgbClr val="FF000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04800"/>
            <a:ext cx="8305800" cy="6172200"/>
          </a:xfrm>
        </p:spPr>
        <p:txBody>
          <a:bodyPr/>
          <a:lstStyle/>
          <a:p>
            <a:r>
              <a:rPr lang="en-IN" sz="2400" dirty="0">
                <a:effectLst/>
                <a:latin typeface="Calibri" panose="020F0502020204030204" charset="0"/>
                <a:ea typeface="Calibri" panose="020F0502020204030204" charset="0"/>
                <a:cs typeface="Times New Roman" panose="02020603050405020304" pitchFamily="18" charset="0"/>
              </a:rPr>
              <a:t>(3) If the assessment or reassessment proceedings for an assessment year relevant to a previous year to which the order of the business reorganisation applies have been completed or are pending on the date of furnishing of the modified return in accordance with the provisions of section 170A, the Assessing Officer shall, pass an order modifying the total income of the relevant assessment year determined in such assessment or reassessment, or proceed to complete the assessment or reassessment proceedings, as the case may be, in accordance with the order of the business reorganisation and the modified return so furnished.</a:t>
            </a:r>
          </a:p>
          <a:p>
            <a:endParaRPr lang="en-IN" sz="2400" dirty="0"/>
          </a:p>
          <a:p>
            <a:r>
              <a:rPr lang="en-IN" sz="2400" dirty="0">
                <a:effectLst/>
                <a:latin typeface="Calibri" panose="020F0502020204030204" charset="0"/>
                <a:ea typeface="Calibri" panose="020F0502020204030204" charset="0"/>
                <a:cs typeface="Times New Roman" panose="02020603050405020304" pitchFamily="18" charset="0"/>
              </a:rPr>
              <a:t> (4) The Principal Director-General of Income-tax (Systems) or Director-General of Income – Tax (System)</a:t>
            </a:r>
            <a:endParaRPr lang="en-IN"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04800"/>
            <a:ext cx="8305800" cy="6248400"/>
          </a:xfrm>
        </p:spPr>
        <p:txBody>
          <a:bodyPr>
            <a:normAutofit lnSpcReduction="10000"/>
          </a:bodyPr>
          <a:lstStyle/>
          <a:p>
            <a:pPr algn="just"/>
            <a:r>
              <a:rPr lang="en-IN" dirty="0">
                <a:effectLst/>
                <a:latin typeface="Calibri" panose="020F0502020204030204" charset="0"/>
                <a:ea typeface="Calibri" panose="020F0502020204030204" charset="0"/>
                <a:cs typeface="Times New Roman" panose="02020603050405020304" pitchFamily="18" charset="0"/>
              </a:rPr>
              <a:t>shall specify the procedures, formats and standards for ensuring secure capture and transmission of data and shall also be responsible for evolving and implementing appropriate security, archival and retrieval policies in relation to furnishing the return in the manner specified in sub-rule (2).</a:t>
            </a:r>
            <a:r>
              <a:rPr lang="en-IN" sz="1800" kern="100" dirty="0">
                <a:effectLst/>
                <a:latin typeface="Calibri" panose="020F0502020204030204" charset="0"/>
                <a:ea typeface="Calibri" panose="020F0502020204030204" charset="0"/>
                <a:cs typeface="Times New Roman" panose="02020603050405020304" pitchFamily="18" charset="0"/>
              </a:rPr>
              <a:t> </a:t>
            </a:r>
          </a:p>
          <a:p>
            <a:pPr algn="just"/>
            <a:endParaRPr lang="en-IN" sz="1800" kern="100" dirty="0">
              <a:latin typeface="Calibri" panose="020F0502020204030204" charset="0"/>
              <a:ea typeface="Calibri" panose="020F0502020204030204" charset="0"/>
              <a:cs typeface="Times New Roman" panose="02020603050405020304" pitchFamily="18" charset="0"/>
            </a:endParaRPr>
          </a:p>
          <a:p>
            <a:pPr algn="just"/>
            <a:r>
              <a:rPr lang="en-IN" b="1" kern="100" dirty="0">
                <a:effectLst/>
                <a:latin typeface="Calibri" panose="020F0502020204030204" charset="0"/>
                <a:ea typeface="Calibri" panose="020F0502020204030204" charset="0"/>
                <a:cs typeface="Times New Roman" panose="02020603050405020304" pitchFamily="18" charset="0"/>
              </a:rPr>
              <a:t>Advance Pricing Agreements</a:t>
            </a:r>
          </a:p>
          <a:p>
            <a:pPr algn="just">
              <a:lnSpc>
                <a:spcPct val="107000"/>
              </a:lnSpc>
              <a:spcAft>
                <a:spcPts val="800"/>
              </a:spcAft>
            </a:pPr>
            <a:r>
              <a:rPr lang="en-IN" sz="2200" kern="100" dirty="0">
                <a:effectLst/>
                <a:latin typeface="Calibri" panose="020F0502020204030204" charset="0"/>
                <a:ea typeface="Calibri" panose="020F0502020204030204" charset="0"/>
                <a:cs typeface="Times New Roman" panose="02020603050405020304" pitchFamily="18" charset="0"/>
              </a:rPr>
              <a:t>An advance pricing agreement is signed between any taxpayer and CBDT (Central Board of Direct Taxes) to determine its arm’s length price (ALP) (ALP). Its goals are to resolve transaction disputes, give multinational businesses (MNEs) tax certainty, and boost domestic tax collections.</a:t>
            </a:r>
          </a:p>
          <a:p>
            <a:pPr algn="just">
              <a:lnSpc>
                <a:spcPct val="107000"/>
              </a:lnSpc>
              <a:spcAft>
                <a:spcPts val="800"/>
              </a:spcAft>
            </a:pPr>
            <a:r>
              <a:rPr lang="en-IN" sz="2200" kern="100" dirty="0">
                <a:effectLst/>
                <a:latin typeface="Calibri" panose="020F0502020204030204" charset="0"/>
                <a:ea typeface="Calibri" panose="020F0502020204030204" charset="0"/>
                <a:cs typeface="Times New Roman" panose="02020603050405020304" pitchFamily="18" charset="0"/>
              </a:rPr>
              <a:t>In India, the requirements of Sections 92 to 92F are intended to establish a legal framework for determining fair, reasonable earnings and taxes. They exist to stop multinational corporations from draining the nation of its riches. </a:t>
            </a:r>
            <a:r>
              <a:rPr lang="en-IN" sz="2200" kern="0" dirty="0">
                <a:solidFill>
                  <a:srgbClr val="FFFFFF"/>
                </a:solidFill>
                <a:effectLst/>
                <a:latin typeface="DM Sans" pitchFamily="2" charset="0"/>
                <a:ea typeface="Times New Roman" panose="02020603050405020304" pitchFamily="18" charset="0"/>
                <a:cs typeface="Times New Roman" panose="02020603050405020304" pitchFamily="18" charset="0"/>
              </a:rPr>
              <a:t>the In</a:t>
            </a:r>
            <a:endParaRPr lang="en-IN" sz="2200" kern="100" dirty="0">
              <a:effectLst/>
              <a:latin typeface="Calibri" panose="020F0502020204030204" charset="0"/>
              <a:ea typeface="Calibri" panose="020F0502020204030204" charset="0"/>
              <a:cs typeface="Times New Roman" panose="02020603050405020304" pitchFamily="18" charset="0"/>
            </a:endParaRPr>
          </a:p>
          <a:p>
            <a:pPr algn="just"/>
            <a:endParaRPr lang="en-IN"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04800"/>
            <a:ext cx="8305800" cy="6172200"/>
          </a:xfrm>
        </p:spPr>
        <p:txBody>
          <a:bodyPr>
            <a:normAutofit fontScale="92500" lnSpcReduction="10000"/>
          </a:bodyPr>
          <a:lstStyle/>
          <a:p>
            <a:r>
              <a:rPr lang="en-IN" sz="2400" kern="100" dirty="0">
                <a:effectLst/>
                <a:latin typeface="Calibri" panose="020F0502020204030204" charset="0"/>
                <a:ea typeface="Calibri" panose="020F0502020204030204" charset="0"/>
                <a:cs typeface="Times New Roman" panose="02020603050405020304" pitchFamily="18" charset="0"/>
              </a:rPr>
              <a:t>The CBDT is permitted under Section 92CC to enter into an APA with any person. The method for submitting updated returns following the execution of an APA is provided by Section 92CD</a:t>
            </a:r>
            <a:r>
              <a:rPr lang="en-IN" sz="2400" kern="0" dirty="0">
                <a:solidFill>
                  <a:srgbClr val="FFFFFF"/>
                </a:solidFill>
                <a:effectLst/>
                <a:latin typeface="DM Sans" pitchFamily="2" charset="0"/>
                <a:ea typeface="Times New Roman" panose="02020603050405020304" pitchFamily="18" charset="0"/>
                <a:cs typeface="Times New Roman" panose="02020603050405020304" pitchFamily="18" charset="0"/>
              </a:rPr>
              <a:t> </a:t>
            </a:r>
          </a:p>
          <a:p>
            <a:endParaRPr lang="en-IN" kern="0" dirty="0">
              <a:solidFill>
                <a:srgbClr val="FFFFFF"/>
              </a:solidFill>
              <a:latin typeface="DM Sans" pitchFamily="2"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IN" sz="2200" kern="100" dirty="0">
                <a:effectLst/>
                <a:latin typeface="Calibri" panose="020F0502020204030204" charset="0"/>
                <a:ea typeface="Calibri" panose="020F0502020204030204" charset="0"/>
                <a:cs typeface="Times New Roman" panose="02020603050405020304" pitchFamily="18" charset="0"/>
              </a:rPr>
              <a:t>There are various sub-sections of section 92CD of the Income Tax act of India. Such subsections of Section 92CD are listed below in brief-</a:t>
            </a:r>
          </a:p>
          <a:p>
            <a:pPr algn="just">
              <a:lnSpc>
                <a:spcPct val="107000"/>
              </a:lnSpc>
              <a:spcAft>
                <a:spcPts val="800"/>
              </a:spcAft>
            </a:pPr>
            <a:r>
              <a:rPr lang="en-IN" sz="2200" b="1" kern="100" dirty="0">
                <a:effectLst/>
                <a:latin typeface="Calibri" panose="020F0502020204030204" charset="0"/>
                <a:ea typeface="Calibri" panose="020F0502020204030204" charset="0"/>
                <a:cs typeface="Times New Roman" panose="02020603050405020304" pitchFamily="18" charset="0"/>
              </a:rPr>
              <a:t>Section 92CD (1) </a:t>
            </a:r>
            <a:r>
              <a:rPr lang="en-IN" sz="2200" kern="100" dirty="0">
                <a:effectLst/>
                <a:latin typeface="Calibri" panose="020F0502020204030204" charset="0"/>
                <a:ea typeface="Calibri" panose="020F0502020204030204" charset="0"/>
                <a:cs typeface="Times New Roman" panose="02020603050405020304" pitchFamily="18" charset="0"/>
              </a:rPr>
              <a:t>mandates that anyone who chooses to use an APA must submit a revised ITR within three months.</a:t>
            </a:r>
          </a:p>
          <a:p>
            <a:pPr algn="just">
              <a:lnSpc>
                <a:spcPct val="107000"/>
              </a:lnSpc>
              <a:spcAft>
                <a:spcPts val="800"/>
              </a:spcAft>
            </a:pPr>
            <a:r>
              <a:rPr lang="en-IN" sz="2200" b="1" kern="100" dirty="0">
                <a:effectLst/>
                <a:latin typeface="Calibri" panose="020F0502020204030204" charset="0"/>
                <a:ea typeface="Calibri" panose="020F0502020204030204" charset="0"/>
                <a:cs typeface="Times New Roman" panose="02020603050405020304" pitchFamily="18" charset="0"/>
              </a:rPr>
              <a:t>Section 92CD (2</a:t>
            </a:r>
            <a:r>
              <a:rPr lang="en-IN" sz="2200" kern="100" dirty="0">
                <a:effectLst/>
                <a:latin typeface="Calibri" panose="020F0502020204030204" charset="0"/>
                <a:ea typeface="Calibri" panose="020F0502020204030204" charset="0"/>
                <a:cs typeface="Times New Roman" panose="02020603050405020304" pitchFamily="18" charset="0"/>
              </a:rPr>
              <a:t>): All other 92CD provisions would be applicable in the same manner as returns under Section 129. A few exclusions do apply, though.</a:t>
            </a:r>
          </a:p>
          <a:p>
            <a:pPr algn="just">
              <a:lnSpc>
                <a:spcPct val="107000"/>
              </a:lnSpc>
              <a:spcAft>
                <a:spcPts val="800"/>
              </a:spcAft>
            </a:pPr>
            <a:r>
              <a:rPr lang="en-IN" sz="2200" b="1" kern="100" dirty="0">
                <a:effectLst/>
                <a:latin typeface="Calibri" panose="020F0502020204030204" charset="0"/>
                <a:ea typeface="Calibri" panose="020F0502020204030204" charset="0"/>
                <a:cs typeface="Times New Roman" panose="02020603050405020304" pitchFamily="18" charset="0"/>
              </a:rPr>
              <a:t>Section 92CD (3</a:t>
            </a:r>
            <a:r>
              <a:rPr lang="en-IN" sz="2200" kern="100" dirty="0">
                <a:effectLst/>
                <a:latin typeface="Calibri" panose="020F0502020204030204" charset="0"/>
                <a:ea typeface="Calibri" panose="020F0502020204030204" charset="0"/>
                <a:cs typeface="Times New Roman" panose="02020603050405020304" pitchFamily="18" charset="0"/>
              </a:rPr>
              <a:t>): This subsection addresses circumstances in which an assessment or reassessment is finished before the time period allotted for providing updated returns has run out. The AO would reassess/recompute your total income for the applicable assessment year if such a return complied with the requirements of subsection (1).</a:t>
            </a:r>
          </a:p>
          <a:p>
            <a:r>
              <a:rPr lang="en-IN" sz="2400" kern="0" dirty="0">
                <a:solidFill>
                  <a:srgbClr val="FFFFFF"/>
                </a:solidFill>
                <a:effectLst/>
                <a:latin typeface="DM Sans" pitchFamily="2" charset="0"/>
                <a:ea typeface="Times New Roman" panose="02020603050405020304" pitchFamily="18" charset="0"/>
                <a:cs typeface="Times New Roman" panose="02020603050405020304" pitchFamily="18" charset="0"/>
              </a:rPr>
              <a:t>of</a:t>
            </a:r>
            <a:endParaRPr lang="en-IN"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152400"/>
            <a:ext cx="8458200" cy="6324600"/>
          </a:xfrm>
        </p:spPr>
        <p:txBody>
          <a:bodyPr>
            <a:normAutofit/>
          </a:bodyPr>
          <a:lstStyle/>
          <a:p>
            <a:pPr algn="just">
              <a:lnSpc>
                <a:spcPct val="107000"/>
              </a:lnSpc>
              <a:spcAft>
                <a:spcPts val="800"/>
              </a:spcAft>
            </a:pPr>
            <a:r>
              <a:rPr lang="en-IN" b="1" kern="100" dirty="0">
                <a:effectLst/>
                <a:latin typeface="Calibri" panose="020F0502020204030204" charset="0"/>
                <a:ea typeface="Calibri" panose="020F0502020204030204" charset="0"/>
                <a:cs typeface="Times New Roman" panose="02020603050405020304" pitchFamily="18" charset="0"/>
              </a:rPr>
              <a:t>Section 92CD (4): </a:t>
            </a:r>
            <a:r>
              <a:rPr lang="en-IN" kern="100" dirty="0">
                <a:effectLst/>
                <a:latin typeface="Calibri" panose="020F0502020204030204" charset="0"/>
                <a:ea typeface="Calibri" panose="020F0502020204030204" charset="0"/>
                <a:cs typeface="Times New Roman" panose="02020603050405020304" pitchFamily="18" charset="0"/>
              </a:rPr>
              <a:t>This pertains to situations where assessment or reassessment processes for an assessment year prior to an advance pricing agreement are still in progress. The AO will conclude assessment/reassessment processes after receiving your corrected return and taking into account the agreement and modified ITR.</a:t>
            </a:r>
          </a:p>
          <a:p>
            <a:pPr algn="just">
              <a:lnSpc>
                <a:spcPct val="107000"/>
              </a:lnSpc>
              <a:spcAft>
                <a:spcPts val="800"/>
              </a:spcAft>
            </a:pPr>
            <a:r>
              <a:rPr lang="en-IN" b="1" kern="100" dirty="0">
                <a:effectLst/>
                <a:latin typeface="Calibri" panose="020F0502020204030204" charset="0"/>
                <a:ea typeface="Calibri" panose="020F0502020204030204" charset="0"/>
                <a:cs typeface="Times New Roman" panose="02020603050405020304" pitchFamily="18" charset="0"/>
              </a:rPr>
              <a:t>Section 92CD (5) </a:t>
            </a:r>
            <a:r>
              <a:rPr lang="en-IN" kern="100" dirty="0">
                <a:effectLst/>
                <a:latin typeface="Calibri" panose="020F0502020204030204" charset="0"/>
                <a:ea typeface="Calibri" panose="020F0502020204030204" charset="0"/>
                <a:cs typeface="Times New Roman" panose="02020603050405020304" pitchFamily="18" charset="0"/>
              </a:rPr>
              <a:t>stipulates that an AO must finish the assessment/reassessment process required by sub-section(3) within a year of the fiscal year in which a modified ITR was filed. Regardless of how Section 144C, Section 153, or Section 153B are implemented, this subsection will still be in effect.</a:t>
            </a:r>
          </a:p>
          <a:p>
            <a:pPr algn="just">
              <a:lnSpc>
                <a:spcPct val="107000"/>
              </a:lnSpc>
              <a:spcAft>
                <a:spcPts val="800"/>
              </a:spcAft>
            </a:pPr>
            <a:r>
              <a:rPr lang="en-IN" kern="100" dirty="0">
                <a:effectLst/>
                <a:latin typeface="Calibri" panose="020F0502020204030204" charset="0"/>
                <a:ea typeface="Calibri" panose="020F0502020204030204" charset="0"/>
                <a:cs typeface="Times New Roman" panose="02020603050405020304" pitchFamily="18" charset="0"/>
              </a:rPr>
              <a:t>The limitation periods under Sections 144C, 153, and 153B would be extended by 12 months, according to the second half of this subsection.</a:t>
            </a:r>
          </a:p>
          <a:p>
            <a:endParaRPr lang="en-IN"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57200" y="381000"/>
            <a:ext cx="8305800" cy="6019800"/>
          </a:xfrm>
        </p:spPr>
        <p:txBody>
          <a:bodyPr>
            <a:normAutofit fontScale="92500"/>
          </a:bodyPr>
          <a:lstStyle/>
          <a:p>
            <a:pPr algn="just">
              <a:lnSpc>
                <a:spcPct val="107000"/>
              </a:lnSpc>
              <a:spcAft>
                <a:spcPts val="800"/>
              </a:spcAft>
            </a:pPr>
            <a:r>
              <a:rPr lang="en-IN" b="1" kern="100" dirty="0">
                <a:effectLst/>
                <a:latin typeface="Calibri" panose="020F0502020204030204" charset="0"/>
                <a:ea typeface="Calibri" panose="020F0502020204030204" charset="0"/>
                <a:cs typeface="Times New Roman" panose="02020603050405020304" pitchFamily="18" charset="0"/>
              </a:rPr>
              <a:t>Section 92CD (6): </a:t>
            </a:r>
            <a:r>
              <a:rPr lang="en-IN" kern="100" dirty="0">
                <a:effectLst/>
                <a:latin typeface="Calibri" panose="020F0502020204030204" charset="0"/>
                <a:ea typeface="Calibri" panose="020F0502020204030204" charset="0"/>
                <a:cs typeface="Times New Roman" panose="02020603050405020304" pitchFamily="18" charset="0"/>
              </a:rPr>
              <a:t>This specifies when the assessment or reassessment for an assessment year is deemed to be finished as well as that the term “agreement” in Section 92CD of the Income Tax Act is referred to in Section 92CC. When an assessment or reassessment order is issued or the limitation time specified in Section 143(2) has expired, the process is finished.</a:t>
            </a:r>
          </a:p>
          <a:p>
            <a:pPr algn="just">
              <a:lnSpc>
                <a:spcPct val="107000"/>
              </a:lnSpc>
              <a:spcAft>
                <a:spcPts val="800"/>
              </a:spcAft>
            </a:pPr>
            <a:r>
              <a:rPr lang="en-IN" b="1" kern="100" dirty="0">
                <a:effectLst/>
                <a:latin typeface="Calibri" panose="020F0502020204030204" charset="0"/>
                <a:ea typeface="Calibri" panose="020F0502020204030204" charset="0"/>
                <a:cs typeface="Times New Roman" panose="02020603050405020304" pitchFamily="18" charset="0"/>
              </a:rPr>
              <a:t>Tax Return Preparer </a:t>
            </a:r>
            <a:r>
              <a:rPr lang="en-IN" kern="100" dirty="0">
                <a:effectLst/>
                <a:latin typeface="Calibri" panose="020F0502020204030204" charset="0"/>
                <a:ea typeface="Calibri" panose="020F0502020204030204" charset="0"/>
                <a:cs typeface="Times New Roman" panose="02020603050405020304" pitchFamily="18" charset="0"/>
              </a:rPr>
              <a:t>U/s 139B of the Income Tax Act vide no. S.O. 2039(E) dt.28.11.2006</a:t>
            </a:r>
          </a:p>
          <a:p>
            <a:pPr algn="just">
              <a:lnSpc>
                <a:spcPct val="107000"/>
              </a:lnSpc>
              <a:spcAft>
                <a:spcPts val="800"/>
              </a:spcAft>
            </a:pPr>
            <a:r>
              <a:rPr lang="en-IN" kern="100" dirty="0">
                <a:latin typeface="Calibri" panose="020F0502020204030204" charset="0"/>
                <a:ea typeface="Calibri" panose="020F0502020204030204" charset="0"/>
                <a:cs typeface="Times New Roman" panose="02020603050405020304" pitchFamily="18" charset="0"/>
              </a:rPr>
              <a:t>Individual having age of 21-35 possesses a bachelor degree in Math or Stat or Law or Commerce or Business Administration or Business Management  not more than a fees of Rs.250/-</a:t>
            </a:r>
          </a:p>
          <a:p>
            <a:pPr algn="just">
              <a:lnSpc>
                <a:spcPct val="107000"/>
              </a:lnSpc>
              <a:spcAft>
                <a:spcPts val="800"/>
              </a:spcAft>
            </a:pPr>
            <a:r>
              <a:rPr lang="en-IN" b="1" kern="100" dirty="0">
                <a:effectLst/>
                <a:latin typeface="Calibri" panose="020F0502020204030204" charset="0"/>
                <a:ea typeface="Calibri" panose="020F0502020204030204" charset="0"/>
                <a:cs typeface="Times New Roman" panose="02020603050405020304" pitchFamily="18" charset="0"/>
              </a:rPr>
              <a:t>Quoting of Aadhaar Card no </a:t>
            </a:r>
            <a:r>
              <a:rPr lang="en-IN" kern="100" dirty="0">
                <a:effectLst/>
                <a:latin typeface="Calibri" panose="020F0502020204030204" charset="0"/>
                <a:ea typeface="Calibri" panose="020F0502020204030204" charset="0"/>
                <a:cs typeface="Times New Roman" panose="02020603050405020304" pitchFamily="18" charset="0"/>
              </a:rPr>
              <a:t>is mandatory U/s 139AA of the Act.</a:t>
            </a:r>
          </a:p>
          <a:p>
            <a:pPr algn="just">
              <a:lnSpc>
                <a:spcPct val="107000"/>
              </a:lnSpc>
              <a:spcAft>
                <a:spcPts val="800"/>
              </a:spcAft>
            </a:pPr>
            <a:r>
              <a:rPr lang="en-IN" b="1" kern="100" dirty="0">
                <a:latin typeface="Calibri" panose="020F0502020204030204" charset="0"/>
                <a:ea typeface="Calibri" panose="020F0502020204030204" charset="0"/>
                <a:cs typeface="Times New Roman" panose="02020603050405020304" pitchFamily="18" charset="0"/>
              </a:rPr>
              <a:t>Self Assessment Tax U/s 140A </a:t>
            </a:r>
            <a:r>
              <a:rPr lang="en-IN" kern="100" dirty="0">
                <a:latin typeface="Calibri" panose="020F0502020204030204" charset="0"/>
                <a:ea typeface="Calibri" panose="020F0502020204030204" charset="0"/>
                <a:cs typeface="Times New Roman" panose="02020603050405020304" pitchFamily="18" charset="0"/>
              </a:rPr>
              <a:t>Person filing the return may self assess on his own the liability to pay tax and required to </a:t>
            </a:r>
            <a:r>
              <a:rPr lang="en-IN" kern="100">
                <a:latin typeface="Calibri" panose="020F0502020204030204" charset="0"/>
                <a:ea typeface="Calibri" panose="020F0502020204030204" charset="0"/>
                <a:cs typeface="Times New Roman" panose="02020603050405020304" pitchFamily="18" charset="0"/>
              </a:rPr>
              <a:t>pay thereof.</a:t>
            </a:r>
            <a:endParaRPr lang="en-IN" kern="100" dirty="0">
              <a:effectLst/>
              <a:latin typeface="Calibri" panose="020F0502020204030204" charset="0"/>
              <a:ea typeface="Calibri" panose="020F0502020204030204" charset="0"/>
              <a:cs typeface="Times New Roman" panose="02020603050405020304" pitchFamily="18" charset="0"/>
            </a:endParaRP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lnSpcReduction="10000"/>
          </a:bodyPr>
          <a:lstStyle/>
          <a:p>
            <a:r>
              <a:rPr lang="en-US" b="1" dirty="0">
                <a:solidFill>
                  <a:srgbClr val="FF0000"/>
                </a:solidFill>
              </a:rPr>
              <a:t>WHO IS REQUIRED TO FILE </a:t>
            </a:r>
            <a:r>
              <a:rPr lang="en-US" b="1" dirty="0" smtClean="0">
                <a:solidFill>
                  <a:srgbClr val="FF0000"/>
                </a:solidFill>
              </a:rPr>
              <a:t>ITR-3</a:t>
            </a:r>
            <a:r>
              <a:rPr lang="en-US" b="1" dirty="0" smtClean="0"/>
              <a:t>:</a:t>
            </a:r>
            <a:endParaRPr lang="en-US" b="1" dirty="0"/>
          </a:p>
          <a:p>
            <a:pPr algn="just"/>
            <a:r>
              <a:rPr lang="en-US" b="1" dirty="0"/>
              <a:t>U/s 139(1) of the Income Tax </a:t>
            </a:r>
            <a:r>
              <a:rPr lang="en-US" b="1" dirty="0" smtClean="0"/>
              <a:t>Act,1961 Individual</a:t>
            </a:r>
            <a:r>
              <a:rPr lang="en-US" b="1" dirty="0"/>
              <a:t>, HUF </a:t>
            </a:r>
            <a:r>
              <a:rPr lang="en-US" b="1" dirty="0" smtClean="0"/>
              <a:t>and AOP/BOI </a:t>
            </a:r>
            <a:r>
              <a:rPr lang="en-US" b="1" dirty="0"/>
              <a:t>under certain parameters, are compulsorily required to file ITR-3 of Income U/s 139(1) of the Act within a specific date as time to time fixed by the department capable to file by </a:t>
            </a:r>
            <a:r>
              <a:rPr lang="en-US" b="1" dirty="0" smtClean="0"/>
              <a:t>that person </a:t>
            </a:r>
            <a:r>
              <a:rPr lang="en-US" b="1" dirty="0"/>
              <a:t>other than FIRM, LLP, Company or any person having objects to earn profit or generates </a:t>
            </a:r>
            <a:r>
              <a:rPr lang="en-US" b="1" dirty="0" smtClean="0"/>
              <a:t>loss other than the person exclusively declaring presumptive income for which ITR-4 is required to be filled.  </a:t>
            </a:r>
            <a:endParaRPr lang="en-US" b="1" dirty="0"/>
          </a:p>
          <a:p>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152400"/>
            <a:ext cx="7162800" cy="609600"/>
          </a:xfrm>
        </p:spPr>
        <p:txBody>
          <a:bodyPr>
            <a:noAutofit/>
          </a:bodyPr>
          <a:lstStyle/>
          <a:p>
            <a:r>
              <a:rPr lang="en-US" sz="3600" b="1" dirty="0">
                <a:solidFill>
                  <a:srgbClr val="FF0000"/>
                </a:solidFill>
              </a:rPr>
              <a:t>FORMS OF RETURN</a:t>
            </a:r>
            <a:endParaRPr lang="en-US" sz="3600" dirty="0"/>
          </a:p>
        </p:txBody>
      </p:sp>
      <p:sp>
        <p:nvSpPr>
          <p:cNvPr id="3" name="Content Placeholder 2"/>
          <p:cNvSpPr>
            <a:spLocks noGrp="1"/>
          </p:cNvSpPr>
          <p:nvPr>
            <p:ph sz="half" idx="1"/>
          </p:nvPr>
        </p:nvSpPr>
        <p:spPr>
          <a:xfrm>
            <a:off x="457200" y="914400"/>
            <a:ext cx="1219200" cy="5211763"/>
          </a:xfrm>
        </p:spPr>
        <p:txBody>
          <a:bodyPr>
            <a:normAutofit/>
          </a:bodyPr>
          <a:lstStyle/>
          <a:p>
            <a:pPr>
              <a:buNone/>
            </a:pPr>
            <a:endParaRPr lang="en-US" sz="2400" b="1" dirty="0">
              <a:solidFill>
                <a:srgbClr val="FF0000"/>
              </a:solidFill>
            </a:endParaRPr>
          </a:p>
          <a:p>
            <a:pPr>
              <a:buNone/>
            </a:pPr>
            <a:endParaRPr lang="en-US" sz="2400" b="1" dirty="0">
              <a:solidFill>
                <a:srgbClr val="FF0000"/>
              </a:solidFill>
            </a:endParaRPr>
          </a:p>
          <a:p>
            <a:pPr>
              <a:buNone/>
            </a:pPr>
            <a:r>
              <a:rPr lang="en-US" sz="2400" b="1" dirty="0">
                <a:solidFill>
                  <a:srgbClr val="FF0000"/>
                </a:solidFill>
              </a:rPr>
              <a:t>ITR – 3 </a:t>
            </a:r>
            <a:r>
              <a:rPr lang="en-US" sz="2400" b="1" dirty="0" smtClean="0"/>
              <a:t>:</a:t>
            </a:r>
          </a:p>
          <a:p>
            <a:pPr>
              <a:buNone/>
            </a:pPr>
            <a:endParaRPr lang="en-US" sz="2400" b="1" dirty="0"/>
          </a:p>
          <a:p>
            <a:pPr>
              <a:buNone/>
            </a:pPr>
            <a:endParaRPr lang="en-US" sz="2400" b="1" dirty="0" smtClean="0">
              <a:solidFill>
                <a:srgbClr val="FF0000"/>
              </a:solidFill>
            </a:endParaRPr>
          </a:p>
          <a:p>
            <a:pPr>
              <a:buNone/>
            </a:pPr>
            <a:r>
              <a:rPr lang="en-US" sz="2400" b="1" dirty="0" smtClean="0">
                <a:solidFill>
                  <a:srgbClr val="FF0000"/>
                </a:solidFill>
              </a:rPr>
              <a:t>ITR </a:t>
            </a:r>
            <a:r>
              <a:rPr lang="en-US" sz="2400" b="1" dirty="0">
                <a:solidFill>
                  <a:srgbClr val="FF0000"/>
                </a:solidFill>
              </a:rPr>
              <a:t>– V:</a:t>
            </a:r>
          </a:p>
          <a:p>
            <a:pPr>
              <a:buNone/>
            </a:pPr>
            <a:endParaRPr lang="en-US" sz="2400" b="1" dirty="0"/>
          </a:p>
          <a:p>
            <a:pPr>
              <a:buNone/>
            </a:pPr>
            <a:endParaRPr lang="en-US" sz="2400" dirty="0"/>
          </a:p>
        </p:txBody>
      </p:sp>
      <p:sp>
        <p:nvSpPr>
          <p:cNvPr id="4" name="Content Placeholder 3"/>
          <p:cNvSpPr>
            <a:spLocks noGrp="1"/>
          </p:cNvSpPr>
          <p:nvPr>
            <p:ph sz="half" idx="2"/>
          </p:nvPr>
        </p:nvSpPr>
        <p:spPr>
          <a:xfrm>
            <a:off x="1828800" y="838200"/>
            <a:ext cx="6858000" cy="5867400"/>
          </a:xfrm>
        </p:spPr>
        <p:txBody>
          <a:bodyPr>
            <a:normAutofit/>
          </a:bodyPr>
          <a:lstStyle/>
          <a:p>
            <a:endParaRPr lang="en-US" sz="2400" b="1" dirty="0"/>
          </a:p>
          <a:p>
            <a:r>
              <a:rPr lang="en-US" sz="2400" b="1" dirty="0" smtClean="0"/>
              <a:t>It </a:t>
            </a:r>
            <a:r>
              <a:rPr lang="en-US" sz="2400" b="1" dirty="0"/>
              <a:t>is applicable to an individual or a </a:t>
            </a:r>
            <a:r>
              <a:rPr lang="en-US" sz="2400" b="1" dirty="0" smtClean="0"/>
              <a:t>Hindu Undivided </a:t>
            </a:r>
            <a:r>
              <a:rPr lang="en-US" sz="2400" b="1" dirty="0"/>
              <a:t>Family who has any income chargeable to tax under the head business or </a:t>
            </a:r>
            <a:r>
              <a:rPr lang="en-US" sz="2400" b="1" dirty="0" smtClean="0"/>
              <a:t>profession</a:t>
            </a:r>
          </a:p>
          <a:p>
            <a:endParaRPr lang="en-US" sz="2400" b="1" dirty="0"/>
          </a:p>
          <a:p>
            <a:r>
              <a:rPr lang="en-US" sz="2400" dirty="0"/>
              <a:t>It is the </a:t>
            </a:r>
            <a:r>
              <a:rPr lang="en-US" sz="2400" dirty="0" err="1"/>
              <a:t>acknow</a:t>
            </a:r>
            <a:r>
              <a:rPr lang="en-US" sz="2400" dirty="0"/>
              <a:t>​ledgement of filing of the return of income.</a:t>
            </a:r>
          </a:p>
          <a:p>
            <a:endParaRPr lang="en-US" sz="2400" b="1" dirty="0"/>
          </a:p>
          <a:p>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solidFill>
                  <a:srgbClr val="FF0000"/>
                </a:solidFill>
              </a:rPr>
              <a:t>PERSON COMPETENT TO VERIFY AND SIGN IN THE RETURN OF INCOME</a:t>
            </a:r>
          </a:p>
        </p:txBody>
      </p:sp>
      <p:sp>
        <p:nvSpPr>
          <p:cNvPr id="3" name="Text Placeholder 2"/>
          <p:cNvSpPr>
            <a:spLocks noGrp="1"/>
          </p:cNvSpPr>
          <p:nvPr>
            <p:ph type="body" idx="1"/>
          </p:nvPr>
        </p:nvSpPr>
        <p:spPr>
          <a:xfrm>
            <a:off x="152400" y="1535113"/>
            <a:ext cx="2514600" cy="639762"/>
          </a:xfrm>
        </p:spPr>
        <p:txBody>
          <a:bodyPr>
            <a:normAutofit fontScale="92500"/>
          </a:bodyPr>
          <a:lstStyle/>
          <a:p>
            <a:r>
              <a:rPr lang="en-US" dirty="0"/>
              <a:t>Category of Person</a:t>
            </a:r>
          </a:p>
        </p:txBody>
      </p:sp>
      <p:sp>
        <p:nvSpPr>
          <p:cNvPr id="4" name="Content Placeholder 3"/>
          <p:cNvSpPr>
            <a:spLocks noGrp="1"/>
          </p:cNvSpPr>
          <p:nvPr>
            <p:ph sz="half" idx="2"/>
          </p:nvPr>
        </p:nvSpPr>
        <p:spPr>
          <a:xfrm>
            <a:off x="228600" y="2438400"/>
            <a:ext cx="1828800" cy="3687762"/>
          </a:xfrm>
        </p:spPr>
        <p:txBody>
          <a:bodyPr/>
          <a:lstStyle/>
          <a:p>
            <a:r>
              <a:rPr lang="en-US" b="1" dirty="0">
                <a:solidFill>
                  <a:srgbClr val="FF0000"/>
                </a:solidFill>
              </a:rPr>
              <a:t>Individual</a:t>
            </a:r>
          </a:p>
        </p:txBody>
      </p:sp>
      <p:sp>
        <p:nvSpPr>
          <p:cNvPr id="5" name="Text Placeholder 4"/>
          <p:cNvSpPr>
            <a:spLocks noGrp="1"/>
          </p:cNvSpPr>
          <p:nvPr>
            <p:ph type="body" sz="quarter" idx="3"/>
          </p:nvPr>
        </p:nvSpPr>
        <p:spPr>
          <a:xfrm>
            <a:off x="2667001" y="1535113"/>
            <a:ext cx="5486400" cy="639762"/>
          </a:xfrm>
        </p:spPr>
        <p:txBody>
          <a:bodyPr/>
          <a:lstStyle/>
          <a:p>
            <a:r>
              <a:rPr lang="en-US" dirty="0"/>
              <a:t>Who must sign in the Return </a:t>
            </a:r>
          </a:p>
        </p:txBody>
      </p:sp>
      <p:sp>
        <p:nvSpPr>
          <p:cNvPr id="6" name="Content Placeholder 5"/>
          <p:cNvSpPr>
            <a:spLocks noGrp="1"/>
          </p:cNvSpPr>
          <p:nvPr>
            <p:ph sz="quarter" idx="4"/>
          </p:nvPr>
        </p:nvSpPr>
        <p:spPr>
          <a:xfrm>
            <a:off x="2209800" y="2286001"/>
            <a:ext cx="6705600" cy="4343400"/>
          </a:xfrm>
        </p:spPr>
        <p:txBody>
          <a:bodyPr>
            <a:noAutofit/>
          </a:bodyPr>
          <a:lstStyle/>
          <a:p>
            <a:r>
              <a:rPr lang="en-US" sz="2300" b="1" dirty="0"/>
              <a:t>Individual himself</a:t>
            </a:r>
            <a:r>
              <a:rPr lang="en-US" sz="2300" dirty="0"/>
              <a:t/>
            </a:r>
            <a:br>
              <a:rPr lang="en-US" sz="2300" dirty="0"/>
            </a:br>
            <a:r>
              <a:rPr lang="en-US" sz="2300" b="1" dirty="0"/>
              <a:t>Guardian</a:t>
            </a:r>
            <a:r>
              <a:rPr lang="en-US" sz="2300" dirty="0"/>
              <a:t> or any other person competent to </a:t>
            </a:r>
            <a:r>
              <a:rPr lang="en-US" sz="2300" b="1" dirty="0"/>
              <a:t>act on individual’s behalf</a:t>
            </a:r>
            <a:r>
              <a:rPr lang="en-US" sz="2300" dirty="0"/>
              <a:t> in case individual is mentally incapacitated from attending to his affairs</a:t>
            </a:r>
            <a:br>
              <a:rPr lang="en-US" sz="2300" dirty="0"/>
            </a:br>
            <a:r>
              <a:rPr lang="en-US" sz="2300" dirty="0"/>
              <a:t>Any </a:t>
            </a:r>
            <a:r>
              <a:rPr lang="en-US" sz="2300" b="1" dirty="0"/>
              <a:t>person authorised</a:t>
            </a:r>
            <a:r>
              <a:rPr lang="en-US" sz="2300" dirty="0"/>
              <a:t> by an Individual </a:t>
            </a:r>
            <a:r>
              <a:rPr lang="en-US" sz="2300" b="1" dirty="0"/>
              <a:t>to verify and sign the return</a:t>
            </a:r>
            <a:r>
              <a:rPr lang="en-US" sz="2300" dirty="0"/>
              <a:t> through valid power of attorney, if individual is absent from India/ if for any other reason it is not possible for an individual to </a:t>
            </a:r>
            <a:r>
              <a:rPr lang="en-US" sz="2300" dirty="0" err="1"/>
              <a:t>to</a:t>
            </a:r>
            <a:r>
              <a:rPr lang="en-US" sz="2300" dirty="0"/>
              <a:t> verify the return. </a:t>
            </a:r>
            <a:br>
              <a:rPr lang="en-US" sz="2300" dirty="0"/>
            </a:br>
            <a:r>
              <a:rPr lang="en-US" sz="2300" i="1" dirty="0"/>
              <a:t>(Power of attorney shall be kept with the person signing the return for the purpose of records for any future reference)</a:t>
            </a:r>
            <a:endParaRPr lang="en-US" sz="23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28600" y="304800"/>
            <a:ext cx="8534400" cy="6019800"/>
          </a:xfrm>
        </p:spPr>
        <p:txBody>
          <a:bodyPr>
            <a:normAutofit fontScale="92500" lnSpcReduction="10000"/>
          </a:bodyPr>
          <a:lstStyle/>
          <a:p>
            <a:r>
              <a:rPr lang="en-US" sz="2400" b="1" dirty="0" smtClean="0">
                <a:solidFill>
                  <a:srgbClr val="FF0000"/>
                </a:solidFill>
              </a:rPr>
              <a:t>Hindu Undivided Family: </a:t>
            </a:r>
            <a:r>
              <a:rPr lang="en-US" sz="2400" b="1" dirty="0" smtClean="0"/>
              <a:t>Karta </a:t>
            </a:r>
            <a:r>
              <a:rPr lang="en-US" sz="2400" b="1" dirty="0"/>
              <a:t>of the HUF</a:t>
            </a:r>
            <a:r>
              <a:rPr lang="en-US" sz="2400" dirty="0"/>
              <a:t/>
            </a:r>
            <a:br>
              <a:rPr lang="en-US" sz="2400" dirty="0"/>
            </a:br>
            <a:r>
              <a:rPr lang="en-US" sz="2400" b="1" dirty="0"/>
              <a:t>Any</a:t>
            </a:r>
            <a:r>
              <a:rPr lang="en-US" sz="2400" dirty="0"/>
              <a:t> </a:t>
            </a:r>
            <a:r>
              <a:rPr lang="en-US" sz="2400" b="1" dirty="0"/>
              <a:t>other adult member</a:t>
            </a:r>
            <a:r>
              <a:rPr lang="en-US" sz="2400" dirty="0"/>
              <a:t> of such HUF if Karta is absent from India or is mentally incapacitated from attending to his </a:t>
            </a:r>
            <a:r>
              <a:rPr lang="en-US" sz="2400" dirty="0" smtClean="0"/>
              <a:t>affairs</a:t>
            </a:r>
          </a:p>
          <a:p>
            <a:endParaRPr lang="en-US" sz="2400" dirty="0"/>
          </a:p>
          <a:p>
            <a:r>
              <a:rPr lang="en-US" sz="2400" b="1" dirty="0" smtClean="0">
                <a:solidFill>
                  <a:srgbClr val="FF0000"/>
                </a:solidFill>
              </a:rPr>
              <a:t>AOP/Body of Individual</a:t>
            </a:r>
            <a:r>
              <a:rPr lang="en-US" sz="2400" dirty="0" smtClean="0"/>
              <a:t> : Any member of AOP or Body of Individual </a:t>
            </a:r>
            <a:endParaRPr lang="en-US" sz="2400" dirty="0" smtClean="0"/>
          </a:p>
          <a:p>
            <a:endParaRPr lang="en-US" sz="2400" dirty="0"/>
          </a:p>
          <a:p>
            <a:pPr algn="ctr"/>
            <a:r>
              <a:rPr lang="en-US" sz="3600" b="1" u="sng" dirty="0" smtClean="0"/>
              <a:t>Different sheets </a:t>
            </a:r>
            <a:r>
              <a:rPr lang="en-US" sz="3600" b="1" u="sng" dirty="0" smtClean="0"/>
              <a:t>of </a:t>
            </a:r>
            <a:r>
              <a:rPr lang="en-US" sz="3600" b="1" u="sng" dirty="0" smtClean="0"/>
              <a:t>ITR-3</a:t>
            </a:r>
            <a:endParaRPr lang="en-US" sz="3600" b="1" u="sng" dirty="0"/>
          </a:p>
          <a:p>
            <a:r>
              <a:rPr lang="en-US" sz="2400" b="1" dirty="0" smtClean="0"/>
              <a:t>1. Part </a:t>
            </a:r>
            <a:r>
              <a:rPr lang="en-US" sz="2400" b="1" dirty="0"/>
              <a:t>A –General </a:t>
            </a:r>
            <a:r>
              <a:rPr lang="en-US" sz="2400" b="1" dirty="0" smtClean="0"/>
              <a:t>      : </a:t>
            </a:r>
            <a:r>
              <a:rPr lang="en-US" sz="2400" b="1" dirty="0"/>
              <a:t>Details of Personal Information and filing </a:t>
            </a:r>
            <a:endParaRPr lang="en-US" sz="2400" b="1" dirty="0" smtClean="0"/>
          </a:p>
          <a:p>
            <a:r>
              <a:rPr lang="en-US" sz="2400" b="1" dirty="0"/>
              <a:t> </a:t>
            </a:r>
            <a:r>
              <a:rPr lang="en-US" sz="2400" b="1" dirty="0" smtClean="0"/>
              <a:t>                                          status</a:t>
            </a:r>
          </a:p>
          <a:p>
            <a:r>
              <a:rPr lang="en-IN" sz="2400" b="1" dirty="0" smtClean="0"/>
              <a:t>2. Nature </a:t>
            </a:r>
            <a:r>
              <a:rPr lang="en-IN" sz="2400" b="1" dirty="0"/>
              <a:t>Of </a:t>
            </a:r>
            <a:r>
              <a:rPr lang="en-IN" sz="2400" b="1" dirty="0" smtClean="0"/>
              <a:t>Business : </a:t>
            </a:r>
            <a:r>
              <a:rPr lang="en-US" sz="2400" b="1" dirty="0"/>
              <a:t>Nature of business or profession, if more </a:t>
            </a:r>
            <a:endParaRPr lang="en-US" sz="2400" b="1" dirty="0" smtClean="0"/>
          </a:p>
          <a:p>
            <a:r>
              <a:rPr lang="en-US" sz="2400" b="1" dirty="0"/>
              <a:t> </a:t>
            </a:r>
            <a:r>
              <a:rPr lang="en-US" sz="2400" b="1" dirty="0" smtClean="0"/>
              <a:t>                                          than </a:t>
            </a:r>
            <a:r>
              <a:rPr lang="en-US" sz="2400" b="1" dirty="0"/>
              <a:t>one </a:t>
            </a:r>
            <a:r>
              <a:rPr lang="en-US" sz="2400" b="1" dirty="0" smtClean="0"/>
              <a:t>trade names </a:t>
            </a:r>
            <a:r>
              <a:rPr lang="en-US" sz="2400" b="1" dirty="0"/>
              <a:t>please specify </a:t>
            </a:r>
            <a:r>
              <a:rPr lang="en-US" sz="2400" b="1" dirty="0" err="1"/>
              <a:t>upto</a:t>
            </a:r>
            <a:r>
              <a:rPr lang="en-US" sz="2400" b="1" dirty="0"/>
              <a:t> </a:t>
            </a:r>
            <a:endParaRPr lang="en-US" sz="2400" b="1" dirty="0" smtClean="0"/>
          </a:p>
          <a:p>
            <a:r>
              <a:rPr lang="en-US" sz="2400" b="1" dirty="0"/>
              <a:t> </a:t>
            </a:r>
            <a:r>
              <a:rPr lang="en-US" sz="2400" b="1" dirty="0" smtClean="0"/>
              <a:t>                                          3 </a:t>
            </a:r>
            <a:r>
              <a:rPr lang="en-US" sz="2400" b="1" dirty="0" err="1"/>
              <a:t>tradenames</a:t>
            </a:r>
            <a:r>
              <a:rPr lang="en-US" sz="2400" b="1" dirty="0"/>
              <a:t> </a:t>
            </a:r>
            <a:endParaRPr lang="en-US" sz="2400" b="1" dirty="0" smtClean="0"/>
          </a:p>
          <a:p>
            <a:r>
              <a:rPr lang="en-IN" sz="2400" b="1" dirty="0" smtClean="0"/>
              <a:t>3. Part </a:t>
            </a:r>
            <a:r>
              <a:rPr lang="en-IN" sz="2400" b="1" dirty="0"/>
              <a:t>A </a:t>
            </a:r>
            <a:r>
              <a:rPr lang="en-IN" sz="2400" b="1" dirty="0" smtClean="0"/>
              <a:t>– BS                : </a:t>
            </a:r>
            <a:r>
              <a:rPr lang="en-US" sz="2400" b="1" dirty="0" smtClean="0"/>
              <a:t>Balance Sheet as on 31</a:t>
            </a:r>
            <a:r>
              <a:rPr lang="en-US" sz="2400" b="1" baseline="30000" dirty="0" smtClean="0"/>
              <a:t>st</a:t>
            </a:r>
            <a:r>
              <a:rPr lang="en-US" sz="2400" b="1" dirty="0" smtClean="0"/>
              <a:t> day of March,</a:t>
            </a:r>
          </a:p>
          <a:p>
            <a:r>
              <a:rPr lang="en-US" sz="2400" b="1" dirty="0"/>
              <a:t> </a:t>
            </a:r>
            <a:r>
              <a:rPr lang="en-US" sz="2400" b="1" dirty="0" smtClean="0"/>
              <a:t>                                          2024 (fill </a:t>
            </a:r>
            <a:r>
              <a:rPr lang="en-US" sz="2400" b="1" dirty="0"/>
              <a:t>items 1 to 5 in a case where </a:t>
            </a:r>
            <a:endParaRPr lang="en-US" sz="2400" b="1" dirty="0" smtClean="0"/>
          </a:p>
          <a:p>
            <a:r>
              <a:rPr lang="en-US" sz="2400" b="1" dirty="0"/>
              <a:t> </a:t>
            </a:r>
            <a:r>
              <a:rPr lang="en-US" sz="2400" b="1" dirty="0" smtClean="0"/>
              <a:t>                                          regular </a:t>
            </a:r>
            <a:r>
              <a:rPr lang="en-US" sz="2400" b="1" dirty="0"/>
              <a:t>books of accounts are maintained, </a:t>
            </a:r>
            <a:endParaRPr lang="en-US" sz="2400" b="1" dirty="0" smtClean="0"/>
          </a:p>
          <a:p>
            <a:r>
              <a:rPr lang="en-US" sz="2400" b="1" dirty="0"/>
              <a:t> </a:t>
            </a:r>
            <a:r>
              <a:rPr lang="en-US" sz="2400" b="1" dirty="0" smtClean="0"/>
              <a:t>                                          otherwise </a:t>
            </a:r>
            <a:r>
              <a:rPr lang="en-US" sz="2400" b="1" dirty="0"/>
              <a:t>fill item 6</a:t>
            </a:r>
            <a:r>
              <a:rPr lang="en-US" sz="2400" b="1" dirty="0" smtClean="0"/>
              <a:t>)</a:t>
            </a:r>
          </a:p>
          <a:p>
            <a:endParaRPr lang="en-IN" sz="2400" b="1" dirty="0">
              <a:solidFill>
                <a:srgbClr val="FF0000"/>
              </a:solidFill>
            </a:endParaRPr>
          </a:p>
        </p:txBody>
      </p:sp>
    </p:spTree>
    <p:extLst>
      <p:ext uri="{BB962C8B-B14F-4D97-AF65-F5344CB8AC3E}">
        <p14:creationId xmlns:p14="http://schemas.microsoft.com/office/powerpoint/2010/main" val="503275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304800" y="228600"/>
            <a:ext cx="8686800" cy="6019800"/>
          </a:xfrm>
        </p:spPr>
        <p:txBody>
          <a:bodyPr>
            <a:normAutofit fontScale="92500" lnSpcReduction="10000"/>
          </a:bodyPr>
          <a:lstStyle/>
          <a:p>
            <a:endParaRPr lang="en-US" sz="2400" dirty="0" smtClean="0"/>
          </a:p>
          <a:p>
            <a:r>
              <a:rPr lang="en-US" sz="2400" dirty="0" smtClean="0"/>
              <a:t>4</a:t>
            </a:r>
            <a:r>
              <a:rPr lang="en-US" sz="2400" dirty="0"/>
              <a:t>. Manufacturing </a:t>
            </a:r>
            <a:r>
              <a:rPr lang="en-US" sz="2400" dirty="0" smtClean="0"/>
              <a:t> : </a:t>
            </a:r>
            <a:r>
              <a:rPr lang="en-US" sz="2400" dirty="0"/>
              <a:t>Manufacturing Account  for the financial year </a:t>
            </a:r>
            <a:endParaRPr lang="en-US" sz="2400" dirty="0" smtClean="0"/>
          </a:p>
          <a:p>
            <a:r>
              <a:rPr lang="en-US" sz="2400" dirty="0"/>
              <a:t> </a:t>
            </a:r>
            <a:r>
              <a:rPr lang="en-US" sz="2400" dirty="0" smtClean="0"/>
              <a:t>   Account    </a:t>
            </a:r>
            <a:r>
              <a:rPr lang="en-US" sz="2400" dirty="0"/>
              <a:t>: </a:t>
            </a:r>
            <a:r>
              <a:rPr lang="en-US" sz="2400" dirty="0" smtClean="0"/>
              <a:t>           2023-24 </a:t>
            </a:r>
            <a:r>
              <a:rPr lang="en-US" sz="2400" dirty="0"/>
              <a:t>(fill items 1 to 3 in a </a:t>
            </a:r>
            <a:r>
              <a:rPr lang="en-US" sz="2400" dirty="0" smtClean="0"/>
              <a:t>case where </a:t>
            </a:r>
            <a:r>
              <a:rPr lang="en-US" sz="2400" dirty="0"/>
              <a:t>regular </a:t>
            </a:r>
            <a:endParaRPr lang="en-US" sz="2400" dirty="0" smtClean="0"/>
          </a:p>
          <a:p>
            <a:r>
              <a:rPr lang="en-US" sz="2400" dirty="0"/>
              <a:t> </a:t>
            </a:r>
            <a:r>
              <a:rPr lang="en-US" sz="2400" dirty="0" smtClean="0"/>
              <a:t>                                   books </a:t>
            </a:r>
            <a:r>
              <a:rPr lang="en-US" sz="2400" dirty="0"/>
              <a:t>of accounts are maintained, otherwise fill </a:t>
            </a:r>
            <a:endParaRPr lang="en-US" sz="2400" dirty="0" smtClean="0"/>
          </a:p>
          <a:p>
            <a:r>
              <a:rPr lang="en-US" sz="2400" dirty="0"/>
              <a:t> </a:t>
            </a:r>
            <a:r>
              <a:rPr lang="en-US" sz="2400" dirty="0" smtClean="0"/>
              <a:t>                                   items </a:t>
            </a:r>
            <a:r>
              <a:rPr lang="en-US" sz="2400" dirty="0"/>
              <a:t>61 to 64 as </a:t>
            </a:r>
            <a:r>
              <a:rPr lang="en-US" sz="2400" dirty="0" smtClean="0"/>
              <a:t>applicable)</a:t>
            </a:r>
          </a:p>
          <a:p>
            <a:endParaRPr lang="en-US" sz="2400" dirty="0"/>
          </a:p>
          <a:p>
            <a:r>
              <a:rPr lang="en-US" sz="2400" dirty="0"/>
              <a:t>5. Trading Account </a:t>
            </a:r>
            <a:r>
              <a:rPr lang="en-US" sz="2400" dirty="0" smtClean="0"/>
              <a:t>: </a:t>
            </a:r>
            <a:r>
              <a:rPr lang="en-US" sz="2400" dirty="0"/>
              <a:t>Part A-Trading Account -Trading Account  for </a:t>
            </a:r>
            <a:endParaRPr lang="en-US" sz="2400" dirty="0" smtClean="0"/>
          </a:p>
          <a:p>
            <a:r>
              <a:rPr lang="en-US" sz="2400" dirty="0"/>
              <a:t> </a:t>
            </a:r>
            <a:r>
              <a:rPr lang="en-US" sz="2400" dirty="0" smtClean="0"/>
              <a:t>                                    the </a:t>
            </a:r>
            <a:r>
              <a:rPr lang="en-US" sz="2400" dirty="0"/>
              <a:t>financial year 2023-24(fill items 4 to </a:t>
            </a:r>
            <a:r>
              <a:rPr lang="en-US" sz="2400" dirty="0" smtClean="0"/>
              <a:t>12 in a</a:t>
            </a:r>
          </a:p>
          <a:p>
            <a:r>
              <a:rPr lang="en-US" sz="2400" dirty="0"/>
              <a:t> </a:t>
            </a:r>
            <a:r>
              <a:rPr lang="en-US" sz="2400" dirty="0" smtClean="0"/>
              <a:t>                                    case </a:t>
            </a:r>
            <a:r>
              <a:rPr lang="en-US" sz="2400" dirty="0"/>
              <a:t>where regular books of accounts are </a:t>
            </a:r>
            <a:r>
              <a:rPr lang="en-US" sz="2400" dirty="0" smtClean="0"/>
              <a:t>maintained,</a:t>
            </a:r>
          </a:p>
          <a:p>
            <a:r>
              <a:rPr lang="en-US" sz="2400" dirty="0"/>
              <a:t> </a:t>
            </a:r>
            <a:r>
              <a:rPr lang="en-US" sz="2400" dirty="0" smtClean="0"/>
              <a:t>                                    </a:t>
            </a:r>
            <a:r>
              <a:rPr lang="en-US" sz="2400" dirty="0"/>
              <a:t>otherwise fill items 61 to 64 </a:t>
            </a:r>
            <a:r>
              <a:rPr lang="en-US" sz="2400" dirty="0" smtClean="0"/>
              <a:t>as applicable)</a:t>
            </a:r>
          </a:p>
          <a:p>
            <a:endParaRPr lang="en-US" sz="2400" dirty="0" smtClean="0"/>
          </a:p>
          <a:p>
            <a:r>
              <a:rPr lang="en-US" sz="2400" dirty="0"/>
              <a:t>6. Profit and Loss   : Profit and Loss Account for the previous year </a:t>
            </a:r>
            <a:endParaRPr lang="en-US" sz="2400" dirty="0" smtClean="0"/>
          </a:p>
          <a:p>
            <a:r>
              <a:rPr lang="en-US" sz="2400" dirty="0"/>
              <a:t> </a:t>
            </a:r>
            <a:r>
              <a:rPr lang="en-US" sz="2400" dirty="0" smtClean="0"/>
              <a:t>   Account                 2023-24(fill </a:t>
            </a:r>
            <a:r>
              <a:rPr lang="en-US" sz="2400" dirty="0"/>
              <a:t>items 1 to 52 in a case where </a:t>
            </a:r>
            <a:r>
              <a:rPr lang="en-US" sz="2400" dirty="0" smtClean="0"/>
              <a:t>regular </a:t>
            </a:r>
          </a:p>
          <a:p>
            <a:r>
              <a:rPr lang="en-US" sz="2400" dirty="0"/>
              <a:t> </a:t>
            </a:r>
            <a:r>
              <a:rPr lang="en-US" sz="2400" dirty="0" smtClean="0"/>
              <a:t>                                   books </a:t>
            </a:r>
            <a:r>
              <a:rPr lang="en-US" sz="2400" dirty="0"/>
              <a:t>of accounts are maintained, </a:t>
            </a:r>
            <a:r>
              <a:rPr lang="en-US" sz="2400" dirty="0" smtClean="0"/>
              <a:t>otherwise </a:t>
            </a:r>
            <a:r>
              <a:rPr lang="en-US" sz="2400" dirty="0"/>
              <a:t>fill </a:t>
            </a:r>
            <a:r>
              <a:rPr lang="en-US" sz="2400" dirty="0" smtClean="0"/>
              <a:t>item</a:t>
            </a:r>
          </a:p>
          <a:p>
            <a:r>
              <a:rPr lang="en-US" sz="2400" dirty="0"/>
              <a:t> </a:t>
            </a:r>
            <a:r>
              <a:rPr lang="en-US" sz="2400" dirty="0" smtClean="0"/>
              <a:t>                                   53) </a:t>
            </a:r>
          </a:p>
          <a:p>
            <a:r>
              <a:rPr lang="en-US" sz="2400" dirty="0"/>
              <a:t> </a:t>
            </a:r>
            <a:r>
              <a:rPr lang="en-US" sz="2400" dirty="0" smtClean="0"/>
              <a:t>   </a:t>
            </a:r>
            <a:endParaRPr lang="en-IN" sz="2400" dirty="0"/>
          </a:p>
        </p:txBody>
      </p:sp>
    </p:spTree>
    <p:extLst>
      <p:ext uri="{BB962C8B-B14F-4D97-AF65-F5344CB8AC3E}">
        <p14:creationId xmlns:p14="http://schemas.microsoft.com/office/powerpoint/2010/main" val="2167022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400" y="152400"/>
            <a:ext cx="8763000" cy="6172200"/>
          </a:xfrm>
        </p:spPr>
        <p:txBody>
          <a:bodyPr>
            <a:normAutofit/>
          </a:bodyPr>
          <a:lstStyle/>
          <a:p>
            <a:endParaRPr lang="en-US" sz="2400" dirty="0" smtClean="0"/>
          </a:p>
          <a:p>
            <a:r>
              <a:rPr lang="en-US" sz="2400" dirty="0"/>
              <a:t>7. Part A – OI </a:t>
            </a:r>
            <a:r>
              <a:rPr lang="en-US" sz="2400" dirty="0" smtClean="0"/>
              <a:t>     : Other </a:t>
            </a:r>
            <a:r>
              <a:rPr lang="en-US" sz="2400" dirty="0"/>
              <a:t>Information (optional in a case not liable </a:t>
            </a:r>
            <a:r>
              <a:rPr lang="en-US" sz="2400" dirty="0" smtClean="0"/>
              <a:t>for</a:t>
            </a:r>
          </a:p>
          <a:p>
            <a:r>
              <a:rPr lang="en-US" sz="2400" dirty="0"/>
              <a:t> </a:t>
            </a:r>
            <a:r>
              <a:rPr lang="en-US" sz="2400" dirty="0" smtClean="0"/>
              <a:t>                               audit </a:t>
            </a:r>
            <a:r>
              <a:rPr lang="en-US" sz="2400" dirty="0"/>
              <a:t>under section 44AB</a:t>
            </a:r>
            <a:r>
              <a:rPr lang="en-US" sz="2400" dirty="0" smtClean="0"/>
              <a:t>)</a:t>
            </a:r>
          </a:p>
          <a:p>
            <a:r>
              <a:rPr lang="en-US" sz="2400" dirty="0"/>
              <a:t>8. Quantitative  : Quantitative details (optional in a case not liable for </a:t>
            </a:r>
            <a:endParaRPr lang="en-US" sz="2400" dirty="0" smtClean="0"/>
          </a:p>
          <a:p>
            <a:r>
              <a:rPr lang="en-US" sz="2400" dirty="0" smtClean="0"/>
              <a:t>    Details               audit </a:t>
            </a:r>
            <a:r>
              <a:rPr lang="en-US" sz="2400" dirty="0"/>
              <a:t>under section 44AB</a:t>
            </a:r>
            <a:r>
              <a:rPr lang="en-US" sz="2400" dirty="0" smtClean="0"/>
              <a:t>) </a:t>
            </a:r>
          </a:p>
          <a:p>
            <a:r>
              <a:rPr lang="en-US" sz="2400" dirty="0"/>
              <a:t>9. Schedule S     </a:t>
            </a:r>
            <a:r>
              <a:rPr lang="en-US" sz="2400" dirty="0" smtClean="0"/>
              <a:t> : </a:t>
            </a:r>
            <a:r>
              <a:rPr lang="en-US" sz="2400" dirty="0"/>
              <a:t>Details of </a:t>
            </a:r>
            <a:r>
              <a:rPr lang="en-US" sz="2400" dirty="0" smtClean="0"/>
              <a:t>Salary</a:t>
            </a:r>
          </a:p>
          <a:p>
            <a:r>
              <a:rPr lang="en-US" sz="2400" dirty="0"/>
              <a:t>10.House           </a:t>
            </a:r>
            <a:r>
              <a:rPr lang="en-US" sz="2400" dirty="0" smtClean="0"/>
              <a:t>  </a:t>
            </a:r>
            <a:r>
              <a:rPr lang="en-US" sz="2400" dirty="0"/>
              <a:t>: Details of Income from House Property</a:t>
            </a:r>
            <a:endParaRPr lang="en-US" sz="2400" dirty="0" smtClean="0"/>
          </a:p>
          <a:p>
            <a:r>
              <a:rPr lang="en-US" sz="2400" dirty="0"/>
              <a:t> </a:t>
            </a:r>
            <a:r>
              <a:rPr lang="en-US" sz="2400" dirty="0" smtClean="0"/>
              <a:t>    Property</a:t>
            </a:r>
          </a:p>
          <a:p>
            <a:r>
              <a:rPr lang="en-US" sz="2400" dirty="0" smtClean="0"/>
              <a:t>11. </a:t>
            </a:r>
            <a:r>
              <a:rPr lang="en-US" sz="2400" dirty="0"/>
              <a:t>BP                 </a:t>
            </a:r>
            <a:r>
              <a:rPr lang="en-US" sz="2400" dirty="0" smtClean="0"/>
              <a:t>  : </a:t>
            </a:r>
            <a:r>
              <a:rPr lang="en-US" sz="2400" dirty="0"/>
              <a:t>Computation of income from business or </a:t>
            </a:r>
            <a:r>
              <a:rPr lang="en-US" sz="2400" dirty="0" smtClean="0"/>
              <a:t>profession</a:t>
            </a:r>
          </a:p>
          <a:p>
            <a:r>
              <a:rPr lang="en-US" sz="2400" dirty="0"/>
              <a:t>12. DPM-DCG   </a:t>
            </a:r>
            <a:r>
              <a:rPr lang="en-US" sz="2400" dirty="0" smtClean="0"/>
              <a:t>   : Depreciation </a:t>
            </a:r>
            <a:r>
              <a:rPr lang="en-US" sz="2400" dirty="0"/>
              <a:t>on Plant and Machinery , </a:t>
            </a:r>
            <a:r>
              <a:rPr lang="en-US" sz="2400" dirty="0" smtClean="0"/>
              <a:t> 				      depreciation  assets </a:t>
            </a:r>
          </a:p>
          <a:p>
            <a:r>
              <a:rPr lang="en-US" sz="2400" dirty="0"/>
              <a:t>13. DEP_DCG      : Summary of depreciation on assets, Deemed </a:t>
            </a:r>
            <a:endParaRPr lang="en-US" sz="2400" dirty="0" smtClean="0"/>
          </a:p>
          <a:p>
            <a:r>
              <a:rPr lang="en-US" sz="2400" dirty="0"/>
              <a:t> </a:t>
            </a:r>
            <a:r>
              <a:rPr lang="en-US" sz="2400" dirty="0" smtClean="0"/>
              <a:t>                                Capital </a:t>
            </a:r>
            <a:r>
              <a:rPr lang="en-US" sz="2400" dirty="0"/>
              <a:t>Gains on sale of depreciable assets</a:t>
            </a:r>
            <a:endParaRPr lang="en-US" sz="2400" dirty="0" smtClean="0"/>
          </a:p>
        </p:txBody>
      </p:sp>
    </p:spTree>
    <p:extLst>
      <p:ext uri="{BB962C8B-B14F-4D97-AF65-F5344CB8AC3E}">
        <p14:creationId xmlns:p14="http://schemas.microsoft.com/office/powerpoint/2010/main" val="22954016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Metro</Template>
  <TotalTime>999</TotalTime>
  <Words>2887</Words>
  <Application>Microsoft Office PowerPoint</Application>
  <PresentationFormat>On-screen Show (4:3)</PresentationFormat>
  <Paragraphs>325</Paragraphs>
  <Slides>34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Arial</vt:lpstr>
      <vt:lpstr>Calibri</vt:lpstr>
      <vt:lpstr>DM Sans</vt:lpstr>
      <vt:lpstr>Gilroy</vt:lpstr>
      <vt:lpstr>Segoe UI</vt:lpstr>
      <vt:lpstr>Times New Roman</vt:lpstr>
      <vt:lpstr>Office Theme</vt:lpstr>
      <vt:lpstr> </vt:lpstr>
      <vt:lpstr> covering  provisions - voluntary return, return forms, time limit for filing returns, return of loss, belated return, revised return, updated returns, Defective return,  Modified return, Tax Return preparers, verification of return, PAN, Quoting Aadhaar, Self-Assessment etc.  </vt:lpstr>
      <vt:lpstr>WHAT IS ITR-3 : ITR-3 is the primary communication of an Assessee/Person to be filled before the Income Tax department under annual mode within a specific mandate in respect of Receipt, Payment, Income ,Investment and Expenses earned or incurred during the whole year both in India and in abroad having income includes from the source of business or Profession .</vt:lpstr>
      <vt:lpstr>PowerPoint Presentation</vt:lpstr>
      <vt:lpstr>FORMS OF RETURN</vt:lpstr>
      <vt:lpstr>PERSON COMPETENT TO VERIFY AND SIGN IN THE RETURN OF INCOME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DUE DATE OF FILING RETURN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FILING OF INCOME TAX RETURN</dc:title>
  <dc:creator>User</dc:creator>
  <cp:lastModifiedBy>Tkm</cp:lastModifiedBy>
  <cp:revision>130</cp:revision>
  <dcterms:created xsi:type="dcterms:W3CDTF">2019-04-07T12:43:00Z</dcterms:created>
  <dcterms:modified xsi:type="dcterms:W3CDTF">2024-11-11T04:33:04Z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CCCD27B94D69498C80C007224AD4B40C_12</vt:lpwstr>
  </property>
  <property fmtid="{D5CDD505-2E9C-101B-9397-08002B2CF9AE}" pid="3" name="KSOProductBuildVer">
    <vt:lpwstr>1033-12.2.0.18165</vt:lpwstr>
  </property>
</Properties>
</file>