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272" r:id="rId4"/>
    <p:sldId id="273" r:id="rId5"/>
    <p:sldId id="274" r:id="rId6"/>
    <p:sldId id="276" r:id="rId7"/>
    <p:sldId id="275" r:id="rId8"/>
    <p:sldId id="257" r:id="rId9"/>
    <p:sldId id="258" r:id="rId10"/>
    <p:sldId id="260" r:id="rId11"/>
    <p:sldId id="277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8" r:id="rId20"/>
    <p:sldId id="279" r:id="rId21"/>
    <p:sldId id="280" r:id="rId22"/>
    <p:sldId id="28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8E743-7096-4069-956A-4C3566028529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6D5B1-E3CF-4569-8264-F27FC6B779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F2563-1C3C-4ABC-A897-ACE3D84A5213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116" y="941695"/>
            <a:ext cx="10208526" cy="4353635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US" sz="7200" b="1" dirty="0" smtClean="0"/>
              <a:t>FILING THROUGH ITR-5</a:t>
            </a:r>
          </a:p>
          <a:p>
            <a:r>
              <a:rPr lang="en-US" sz="7200" b="1" dirty="0" smtClean="0"/>
              <a:t>FOR THE ASSESSMENT</a:t>
            </a:r>
          </a:p>
          <a:p>
            <a:r>
              <a:rPr lang="en-US" sz="7200" b="1" dirty="0" smtClean="0"/>
              <a:t>YEAR 2023-24</a:t>
            </a:r>
            <a:endParaRPr lang="en-IN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4276" y="962142"/>
            <a:ext cx="10727140" cy="4847481"/>
          </a:xfrm>
          <a:prstGeom prst="rect">
            <a:avLst/>
          </a:prstGeom>
          <a:solidFill>
            <a:srgbClr val="F6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Proceed to schedule questions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You have selected 33 schedules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Based on your selection, please answer few questions which will help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 you to fill the schedules.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Click on 'Continue' to proceed for questions.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sz="2400" dirty="0">
              <a:latin typeface="Roboto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</a:t>
            </a:r>
            <a:r>
              <a:rPr lang="en-US" sz="2400" dirty="0" smtClean="0"/>
              <a:t>Have </a:t>
            </a:r>
            <a:r>
              <a:rPr lang="en-US" sz="2400" dirty="0"/>
              <a:t>you opted for new tax regime u/s </a:t>
            </a:r>
            <a:r>
              <a:rPr lang="en-US" sz="2400" b="1" dirty="0"/>
              <a:t>115BAC</a:t>
            </a:r>
            <a:r>
              <a:rPr lang="en-US" sz="2400" dirty="0"/>
              <a:t> and filed Form </a:t>
            </a:r>
            <a:r>
              <a:rPr lang="en-US" sz="2400" b="1" dirty="0"/>
              <a:t>10IE</a:t>
            </a:r>
            <a:r>
              <a:rPr lang="en-US" sz="2400" dirty="0"/>
              <a:t> in </a:t>
            </a:r>
            <a:endParaRPr lang="en-US" sz="2400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AY 2022-23 ?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Yes	No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Opting in Now        Not Opting       Continue to Opt        </a:t>
            </a:r>
            <a:r>
              <a:rPr lang="en-US" sz="2400" dirty="0" err="1" smtClean="0">
                <a:latin typeface="Roboto"/>
              </a:rPr>
              <a:t>Opt</a:t>
            </a:r>
            <a:r>
              <a:rPr lang="en-US" sz="2400" dirty="0" smtClean="0">
                <a:latin typeface="Roboto"/>
              </a:rPr>
              <a:t> Out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</a:t>
            </a:r>
            <a:r>
              <a:rPr lang="en-US" sz="2400" dirty="0"/>
              <a:t>Note</a:t>
            </a:r>
            <a:r>
              <a:rPr lang="en-US" sz="2400" dirty="0" smtClean="0"/>
              <a:t>: For </a:t>
            </a:r>
            <a:r>
              <a:rPr lang="en-US" sz="2400" dirty="0"/>
              <a:t>other than “not opting”, please ensure to file Form </a:t>
            </a:r>
            <a:r>
              <a:rPr lang="en-US" sz="2400" dirty="0" smtClean="0"/>
              <a:t>10IE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33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HTMLOption1" descr="ppt/media/image1.wmf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1371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" name="HTMLOption2" descr="ppt/media/image1.wmf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1371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7" name="HTMLOption3" descr="ppt/media/image1.wmf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1371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8" name="HTMLOption4" descr="ppt/media/image1.wmf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1371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9" name="HTMLOption5" descr="ppt/media/image1.wmf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13716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HTMLOption6" descr="ppt/media/image1.wmf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13716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DUE DATE OF FILING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990600"/>
            <a:ext cx="5943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Company</a:t>
            </a:r>
          </a:p>
          <a:p>
            <a:endParaRPr lang="en-US" dirty="0" smtClean="0"/>
          </a:p>
          <a:p>
            <a:r>
              <a:rPr lang="en-US" dirty="0" smtClean="0"/>
              <a:t>Limited Liability Partnership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990600"/>
            <a:ext cx="2209800" cy="5486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July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468" y="365126"/>
            <a:ext cx="10248331" cy="1054241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b="1" dirty="0">
                <a:latin typeface="Arial Black" panose="020B0A04020102020204" pitchFamily="34" charset="0"/>
              </a:rPr>
              <a:t>Sections covered for filing of RETURN </a:t>
            </a:r>
            <a:r>
              <a:rPr lang="en-IN" sz="3600" b="1" dirty="0" smtClean="0">
                <a:latin typeface="Arial Black" panose="020B0A04020102020204" pitchFamily="34" charset="0"/>
              </a:rPr>
              <a:t>(Procedural Part only)</a:t>
            </a:r>
            <a:endParaRPr lang="en-IN" sz="36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366"/>
            <a:ext cx="10515600" cy="5199797"/>
          </a:xfrm>
        </p:spPr>
        <p:txBody>
          <a:bodyPr>
            <a:normAutofit/>
          </a:bodyPr>
          <a:lstStyle/>
          <a:p>
            <a:r>
              <a:rPr lang="en-IN" dirty="0" smtClean="0"/>
              <a:t>139(1</a:t>
            </a:r>
            <a:r>
              <a:rPr lang="en-IN" dirty="0"/>
              <a:t>)  Compulsory Filing of Return</a:t>
            </a:r>
          </a:p>
          <a:p>
            <a:r>
              <a:rPr lang="en-IN" dirty="0"/>
              <a:t>139(3)  Return of Loss</a:t>
            </a:r>
          </a:p>
          <a:p>
            <a:r>
              <a:rPr lang="en-IN" dirty="0"/>
              <a:t>139(4) </a:t>
            </a:r>
            <a:r>
              <a:rPr lang="en-IN" dirty="0" smtClean="0"/>
              <a:t> Belated </a:t>
            </a:r>
            <a:r>
              <a:rPr lang="en-IN" dirty="0"/>
              <a:t>return</a:t>
            </a:r>
          </a:p>
          <a:p>
            <a:r>
              <a:rPr lang="en-IN" dirty="0"/>
              <a:t>139(5) </a:t>
            </a:r>
            <a:r>
              <a:rPr lang="en-IN" dirty="0" smtClean="0"/>
              <a:t> Revised </a:t>
            </a:r>
            <a:r>
              <a:rPr lang="en-IN" dirty="0"/>
              <a:t>return</a:t>
            </a:r>
          </a:p>
          <a:p>
            <a:r>
              <a:rPr lang="en-IN" dirty="0" smtClean="0"/>
              <a:t>139(9)  Defective Return</a:t>
            </a:r>
          </a:p>
          <a:p>
            <a:r>
              <a:rPr lang="en-IN" dirty="0" smtClean="0"/>
              <a:t>139A    Permanent Account Number</a:t>
            </a:r>
          </a:p>
          <a:p>
            <a:r>
              <a:rPr lang="en-IN" dirty="0" smtClean="0"/>
              <a:t>139AA Quoting of Aadhaar Card</a:t>
            </a:r>
          </a:p>
          <a:p>
            <a:r>
              <a:rPr lang="en-IN" dirty="0" smtClean="0"/>
              <a:t>139B    Submission of Return through Tax Return Preparers</a:t>
            </a:r>
          </a:p>
          <a:p>
            <a:r>
              <a:rPr lang="en-IN" dirty="0" smtClean="0"/>
              <a:t>140      Verification of Return</a:t>
            </a:r>
          </a:p>
          <a:p>
            <a:r>
              <a:rPr lang="en-IN" dirty="0" smtClean="0"/>
              <a:t>140A    Self Assessment Tax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272954"/>
            <a:ext cx="11327641" cy="6141493"/>
          </a:xfrm>
        </p:spPr>
        <p:txBody>
          <a:bodyPr/>
          <a:lstStyle/>
          <a:p>
            <a:r>
              <a:rPr lang="en-IN" dirty="0" smtClean="0"/>
              <a:t>234A  Interest for delay filing of Return related with Self assessment Tax</a:t>
            </a:r>
          </a:p>
          <a:p>
            <a:r>
              <a:rPr lang="en-IN" dirty="0" smtClean="0"/>
              <a:t>234F  Fees for default of Furnishing of Return beyond due date</a:t>
            </a:r>
          </a:p>
          <a:p>
            <a:r>
              <a:rPr lang="en-IN" dirty="0" smtClean="0"/>
              <a:t>234H </a:t>
            </a:r>
            <a:r>
              <a:rPr lang="en-IN" dirty="0"/>
              <a:t>Fees for default of Furnishing of </a:t>
            </a:r>
            <a:r>
              <a:rPr lang="en-IN" dirty="0" smtClean="0"/>
              <a:t>Aadhaar Card number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b="1" u="sng" dirty="0" smtClean="0"/>
              <a:t>Sections covered subject matter of the Return</a:t>
            </a:r>
          </a:p>
          <a:p>
            <a:r>
              <a:rPr lang="en-IN" dirty="0" smtClean="0"/>
              <a:t>Primary Sections             28 to 44,</a:t>
            </a:r>
          </a:p>
          <a:p>
            <a:r>
              <a:rPr lang="en-IN" dirty="0" smtClean="0"/>
              <a:t>Secondary Sections        Wide ranges under the Income Tax Act inclusive of    				Exemptions U/s 10, Deductions U/s 80,Clubbing of  				Income U/s 60 and Set Off and Carry Forward of 					Income U/s 70 - 80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232012"/>
            <a:ext cx="11341289" cy="6387152"/>
          </a:xfrm>
        </p:spPr>
        <p:txBody>
          <a:bodyPr>
            <a:normAutofit/>
          </a:bodyPr>
          <a:lstStyle/>
          <a:p>
            <a:r>
              <a:rPr lang="en-US" b="1" dirty="0"/>
              <a:t>Proceed to schedule questions</a:t>
            </a:r>
          </a:p>
          <a:p>
            <a:r>
              <a:rPr lang="en-US" dirty="0"/>
              <a:t>  You have selected 33 schedules</a:t>
            </a:r>
            <a:br>
              <a:rPr lang="en-US" dirty="0"/>
            </a:br>
            <a:r>
              <a:rPr lang="en-US" dirty="0"/>
              <a:t>  Based on your selection, please answer few questions which will help</a:t>
            </a:r>
          </a:p>
          <a:p>
            <a:r>
              <a:rPr lang="en-US" dirty="0"/>
              <a:t>   you to fill the schedules.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 Click on 'Continue' to proceed for questions.</a:t>
            </a:r>
          </a:p>
          <a:p>
            <a:endParaRPr lang="en-US" dirty="0"/>
          </a:p>
          <a:p>
            <a:r>
              <a:rPr lang="en-US" dirty="0"/>
              <a:t>  Have you opted for new tax regime u/s 115BAC and filed Form 10IE in </a:t>
            </a:r>
          </a:p>
          <a:p>
            <a:r>
              <a:rPr lang="en-US" dirty="0"/>
              <a:t>  AY </a:t>
            </a:r>
            <a:r>
              <a:rPr lang="en-US" dirty="0" smtClean="0"/>
              <a:t>2022-23 </a:t>
            </a:r>
            <a:r>
              <a:rPr lang="en-US" dirty="0"/>
              <a:t>?</a:t>
            </a:r>
          </a:p>
          <a:p>
            <a:r>
              <a:rPr lang="en-US" dirty="0"/>
              <a:t>  Yes	No</a:t>
            </a:r>
          </a:p>
          <a:p>
            <a:r>
              <a:rPr lang="en-US" dirty="0"/>
              <a:t>  Opting in Now        Not Opting       Continue to Opt        </a:t>
            </a:r>
            <a:r>
              <a:rPr lang="en-US" dirty="0" err="1"/>
              <a:t>Opt</a:t>
            </a:r>
            <a:r>
              <a:rPr lang="en-US" dirty="0"/>
              <a:t> Out</a:t>
            </a:r>
          </a:p>
          <a:p>
            <a:r>
              <a:rPr lang="en-US" dirty="0"/>
              <a:t>  Note: For other than “not opting”, please ensure to file Form 10IE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354842"/>
            <a:ext cx="11464119" cy="6209731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Page wise Analysis</a:t>
            </a:r>
          </a:p>
          <a:p>
            <a:r>
              <a:rPr lang="en-IN" dirty="0" smtClean="0"/>
              <a:t>Page 1 – 3	 	GENERAL INFORMATION</a:t>
            </a:r>
          </a:p>
          <a:p>
            <a:r>
              <a:rPr lang="en-IN" dirty="0" smtClean="0"/>
              <a:t>Page 4 – 5    	Balance Sheet</a:t>
            </a:r>
          </a:p>
          <a:p>
            <a:r>
              <a:rPr lang="en-IN" dirty="0" smtClean="0"/>
              <a:t>Page 6 -  7		Manufacturing and Trading &amp; Profit &amp; Loss A/c</a:t>
            </a:r>
          </a:p>
          <a:p>
            <a:r>
              <a:rPr lang="en-IN" dirty="0" smtClean="0"/>
              <a:t>Page 8 – 9		Profit &amp; Loss A/c</a:t>
            </a:r>
          </a:p>
          <a:p>
            <a:r>
              <a:rPr lang="en-IN" dirty="0" smtClean="0"/>
              <a:t>Page 10-11	Method of Accounting inclusive of ICDS</a:t>
            </a:r>
          </a:p>
          <a:p>
            <a:r>
              <a:rPr lang="en-IN" dirty="0" smtClean="0"/>
              <a:t>Page 12		Quantitative Details</a:t>
            </a:r>
          </a:p>
          <a:p>
            <a:r>
              <a:rPr lang="en-IN" dirty="0" smtClean="0"/>
              <a:t>Page 12		Schedule to the Return Form – SALARY</a:t>
            </a:r>
          </a:p>
          <a:p>
            <a:r>
              <a:rPr lang="en-IN" dirty="0" smtClean="0"/>
              <a:t>Page 13-14	Schedule - House Property</a:t>
            </a:r>
          </a:p>
          <a:p>
            <a:r>
              <a:rPr lang="en-IN" dirty="0" smtClean="0"/>
              <a:t>Page 15-17	Schedule – Profits and Loss</a:t>
            </a:r>
          </a:p>
          <a:p>
            <a:r>
              <a:rPr lang="en-IN" dirty="0" smtClean="0"/>
              <a:t>Page 18 - 19	Schedule – Depreciation</a:t>
            </a:r>
          </a:p>
          <a:p>
            <a:r>
              <a:rPr lang="en-IN" dirty="0" smtClean="0"/>
              <a:t>Page 20 		Schedule – Scientific Research</a:t>
            </a:r>
          </a:p>
          <a:p>
            <a:r>
              <a:rPr lang="en-IN" dirty="0" smtClean="0"/>
              <a:t>Page 21 – 28	Schedule Capital Gain		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8490"/>
            <a:ext cx="10515600" cy="5808473"/>
          </a:xfrm>
        </p:spPr>
        <p:txBody>
          <a:bodyPr/>
          <a:lstStyle/>
          <a:p>
            <a:r>
              <a:rPr lang="en-IN" dirty="0" smtClean="0"/>
              <a:t>Page 29 – 30	Schedule – Details of Listed shares with ISIN</a:t>
            </a:r>
          </a:p>
          <a:p>
            <a:r>
              <a:rPr lang="en-IN" dirty="0" smtClean="0"/>
              <a:t>Page 31 – 34	Schedule – Other Sources</a:t>
            </a:r>
          </a:p>
          <a:p>
            <a:r>
              <a:rPr lang="en-IN" dirty="0" smtClean="0"/>
              <a:t>Page 35		Schedule – Set Off of Current Years Loss</a:t>
            </a:r>
          </a:p>
          <a:p>
            <a:r>
              <a:rPr lang="en-IN" dirty="0" smtClean="0"/>
              <a:t>Page 36		Schedule – Brought Forwarded Loss</a:t>
            </a:r>
          </a:p>
          <a:p>
            <a:r>
              <a:rPr lang="en-IN" dirty="0" smtClean="0"/>
              <a:t>Page 37		Schedule – Details of Losses to be C/F</a:t>
            </a:r>
          </a:p>
          <a:p>
            <a:r>
              <a:rPr lang="en-IN" dirty="0" smtClean="0"/>
              <a:t>Page 38		Schedule – Unabsorbed Depreciation</a:t>
            </a:r>
          </a:p>
          <a:p>
            <a:r>
              <a:rPr lang="en-IN" dirty="0" smtClean="0"/>
              <a:t>Page 39		Schedule – ICDS</a:t>
            </a:r>
          </a:p>
          <a:p>
            <a:r>
              <a:rPr lang="en-IN" dirty="0" smtClean="0"/>
              <a:t>Page 40		Schedule – Deduction U/s 10AA  Units under SEZ</a:t>
            </a:r>
          </a:p>
          <a:p>
            <a:r>
              <a:rPr lang="en-IN" dirty="0" smtClean="0"/>
              <a:t>Page 41		Schedule – Donation U/s 80G</a:t>
            </a:r>
          </a:p>
          <a:p>
            <a:r>
              <a:rPr lang="en-IN" dirty="0" smtClean="0"/>
              <a:t>Page 42		Schedule – U/s 80GGA Scientific Research &amp;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Rural Development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8364"/>
            <a:ext cx="10776045" cy="6250675"/>
          </a:xfrm>
        </p:spPr>
        <p:txBody>
          <a:bodyPr/>
          <a:lstStyle/>
          <a:p>
            <a:r>
              <a:rPr lang="en-US" dirty="0" smtClean="0"/>
              <a:t>Page 43		Schedule RA – Donation to Research Association</a:t>
            </a:r>
          </a:p>
          <a:p>
            <a:r>
              <a:rPr lang="en-US" dirty="0" smtClean="0"/>
              <a:t>Page 44		Schedule U/s 80IA – Deduction of Profit from an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Industrial Undertaking</a:t>
            </a:r>
          </a:p>
          <a:p>
            <a:r>
              <a:rPr lang="en-US" dirty="0" smtClean="0"/>
              <a:t>Page 45		Schedule U/s 80IB,80IC or 80IE – Deduction of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Profit from an Undertaking located in J &amp; K,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HP,Sikkim,Uttarakhand</a:t>
            </a:r>
            <a:r>
              <a:rPr lang="en-US" dirty="0" smtClean="0"/>
              <a:t> and North East</a:t>
            </a:r>
          </a:p>
          <a:p>
            <a:r>
              <a:rPr lang="en-US" dirty="0" smtClean="0"/>
              <a:t>Page 46		Schedule – Deductions Under Chapter VIA</a:t>
            </a:r>
          </a:p>
          <a:p>
            <a:r>
              <a:rPr lang="en-US" dirty="0" smtClean="0"/>
              <a:t>Page 47		Schedule – Alternate Minimum Tax U/s 115JC</a:t>
            </a:r>
          </a:p>
          <a:p>
            <a:r>
              <a:rPr lang="en-US" dirty="0" smtClean="0"/>
              <a:t>Page 48		Schedule – Credit of AMT U/s 115JD</a:t>
            </a:r>
          </a:p>
          <a:p>
            <a:r>
              <a:rPr lang="en-US" dirty="0" smtClean="0"/>
              <a:t>Page 49		Schedule Accumulated balance of </a:t>
            </a:r>
            <a:r>
              <a:rPr lang="en-US" dirty="0" err="1" smtClean="0"/>
              <a:t>Recognised</a:t>
            </a:r>
            <a:r>
              <a:rPr lang="en-US" dirty="0" smtClean="0"/>
              <a:t>  PY</a:t>
            </a:r>
          </a:p>
          <a:p>
            <a:r>
              <a:rPr lang="en-US" dirty="0" smtClean="0"/>
              <a:t>Page 50		Schedule – SI –Deduction for specified Person</a:t>
            </a:r>
          </a:p>
          <a:p>
            <a:r>
              <a:rPr lang="en-US" dirty="0" smtClean="0"/>
              <a:t>Page 51		Schedule – Information of Firm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41194"/>
            <a:ext cx="10980761" cy="6196084"/>
          </a:xfrm>
        </p:spPr>
        <p:txBody>
          <a:bodyPr/>
          <a:lstStyle/>
          <a:p>
            <a:r>
              <a:rPr lang="en-US" dirty="0" smtClean="0"/>
              <a:t>Page 52	Schedule of Exempt Income</a:t>
            </a:r>
          </a:p>
          <a:p>
            <a:r>
              <a:rPr lang="en-US" dirty="0" smtClean="0"/>
              <a:t>Page 53	Schedule Pass through Income</a:t>
            </a:r>
          </a:p>
          <a:p>
            <a:r>
              <a:rPr lang="en-US" dirty="0" smtClean="0"/>
              <a:t>Page 54 	Schedule Secondary Adjustment U/s 92CE</a:t>
            </a:r>
          </a:p>
          <a:p>
            <a:r>
              <a:rPr lang="en-US" dirty="0" smtClean="0"/>
              <a:t>Page 55	Schedule Income Outside India &amp; Tax Relief</a:t>
            </a:r>
          </a:p>
          <a:p>
            <a:r>
              <a:rPr lang="en-US" dirty="0" smtClean="0"/>
              <a:t>Page 56	Schedule Summery of Tax Relief Claimed and                        		paid outside India</a:t>
            </a:r>
          </a:p>
          <a:p>
            <a:r>
              <a:rPr lang="en-US" dirty="0" smtClean="0"/>
              <a:t>Page 57	Schedule Details of Foreign assets from outside source</a:t>
            </a:r>
          </a:p>
          <a:p>
            <a:r>
              <a:rPr lang="en-US" dirty="0" smtClean="0"/>
              <a:t>Page 58	Schedule Information on Appropriation of Income under 5A</a:t>
            </a:r>
          </a:p>
          <a:p>
            <a:r>
              <a:rPr lang="en-US" dirty="0" smtClean="0"/>
              <a:t>Page 59	Schedule AL Personal Assets and Liabilities </a:t>
            </a:r>
            <a:r>
              <a:rPr lang="en-US" smtClean="0"/>
              <a:t>of Income&gt;50 lac</a:t>
            </a:r>
            <a:endParaRPr lang="en-US" dirty="0" smtClean="0"/>
          </a:p>
          <a:p>
            <a:r>
              <a:rPr lang="en-US" dirty="0" smtClean="0"/>
              <a:t>Page 60 	Computation of Total Income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8941"/>
            <a:ext cx="11010363" cy="5958022"/>
          </a:xfrm>
        </p:spPr>
        <p:txBody>
          <a:bodyPr/>
          <a:lstStyle/>
          <a:p>
            <a:endParaRPr lang="en-IN" dirty="0"/>
          </a:p>
          <a:p>
            <a:r>
              <a:rPr lang="en-US" b="1" dirty="0"/>
              <a:t>Who can file the return in ITR-5</a:t>
            </a:r>
            <a:endParaRPr lang="en-US" dirty="0"/>
          </a:p>
          <a:p>
            <a:r>
              <a:rPr lang="en-IN" b="1" dirty="0"/>
              <a:t>Pre-requisites for filing ITR-5</a:t>
            </a:r>
            <a:endParaRPr lang="en-IN" dirty="0"/>
          </a:p>
          <a:p>
            <a:r>
              <a:rPr lang="en-US" b="1" dirty="0"/>
              <a:t>ITR 5 FAQs for common errors committed by taxpayers</a:t>
            </a:r>
            <a:endParaRPr lang="en-US" dirty="0"/>
          </a:p>
          <a:p>
            <a:r>
              <a:rPr lang="en-US" b="1" dirty="0"/>
              <a:t>Statutory Forms applicable for ITR 5</a:t>
            </a:r>
            <a:endParaRPr lang="en-US" dirty="0"/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1082" y="185832"/>
            <a:ext cx="6813177" cy="71063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PERSON U/s 2(31)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96470"/>
            <a:ext cx="10529047" cy="5755341"/>
          </a:xfrm>
        </p:spPr>
        <p:txBody>
          <a:bodyPr/>
          <a:lstStyle/>
          <a:p>
            <a:r>
              <a:rPr lang="en-US" b="1" dirty="0"/>
              <a:t>i</a:t>
            </a:r>
            <a:r>
              <a:rPr lang="en-US" sz="3600" b="1" dirty="0"/>
              <a:t>) Individual</a:t>
            </a:r>
          </a:p>
          <a:p>
            <a:r>
              <a:rPr lang="en-US" sz="3600" b="1" dirty="0"/>
              <a:t>ii) HUF</a:t>
            </a:r>
          </a:p>
          <a:p>
            <a:r>
              <a:rPr lang="en-US" sz="3600" b="1" dirty="0"/>
              <a:t>iii) Company</a:t>
            </a:r>
          </a:p>
          <a:p>
            <a:r>
              <a:rPr lang="en-US" sz="3600" b="1" dirty="0"/>
              <a:t>iv) Firm </a:t>
            </a:r>
          </a:p>
          <a:p>
            <a:r>
              <a:rPr lang="en-US" sz="3600" b="1" dirty="0"/>
              <a:t>v) Association of Person, Body of Individual whether incorporated or not       </a:t>
            </a:r>
          </a:p>
          <a:p>
            <a:r>
              <a:rPr lang="en-US" sz="3600" b="1" dirty="0"/>
              <a:t>vi) Local Authority</a:t>
            </a:r>
          </a:p>
          <a:p>
            <a:r>
              <a:rPr lang="en-US" sz="3600" b="1" dirty="0"/>
              <a:t>vii) Artificial Juridical Person not covered within the preceding sub clauses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214"/>
            <a:ext cx="10933090" cy="629776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Who can file the return in ITR-5</a:t>
            </a:r>
            <a:endParaRPr lang="en-US" dirty="0"/>
          </a:p>
          <a:p>
            <a:r>
              <a:rPr lang="en-IN" b="1" dirty="0" smtClean="0"/>
              <a:t>ITR-5 Form is to be filed by</a:t>
            </a:r>
            <a:r>
              <a:rPr lang="en-IN" b="1" dirty="0"/>
              <a:t>:</a:t>
            </a:r>
            <a:endParaRPr lang="en-IN" dirty="0"/>
          </a:p>
          <a:p>
            <a:r>
              <a:rPr lang="en-IN" dirty="0" smtClean="0"/>
              <a:t>Firm &amp; Limited Liability Partnership (LLP</a:t>
            </a:r>
            <a:r>
              <a:rPr lang="en-IN" dirty="0"/>
              <a:t>)</a:t>
            </a:r>
          </a:p>
          <a:p>
            <a:r>
              <a:rPr lang="en-IN" dirty="0" smtClean="0"/>
              <a:t>Association of Persons(AOP) &amp; Body of Individuals (BOI) (Including Trusts like Private Trust/Private Discretionary Trust/ Gratuity Trust/ PF Trust which are not eligible to file Form ITR-7</a:t>
            </a:r>
            <a:r>
              <a:rPr lang="en-IN" dirty="0"/>
              <a:t>)</a:t>
            </a:r>
          </a:p>
          <a:p>
            <a:r>
              <a:rPr lang="en-IN" dirty="0" smtClean="0"/>
              <a:t>Artificial juridical person referred to in section 2(31</a:t>
            </a:r>
            <a:r>
              <a:rPr lang="en-IN" dirty="0"/>
              <a:t>)(vii)</a:t>
            </a:r>
          </a:p>
          <a:p>
            <a:r>
              <a:rPr lang="en-IN" dirty="0" smtClean="0"/>
              <a:t>Local Authority</a:t>
            </a:r>
            <a:endParaRPr lang="en-IN" dirty="0"/>
          </a:p>
          <a:p>
            <a:r>
              <a:rPr lang="en-IN" dirty="0" smtClean="0"/>
              <a:t>Cooperative society (Including Primary Agricultural Credit </a:t>
            </a:r>
            <a:r>
              <a:rPr lang="en-IN" dirty="0" err="1" smtClean="0"/>
              <a:t>Societies,Co</a:t>
            </a:r>
            <a:r>
              <a:rPr lang="en-IN" dirty="0" smtClean="0"/>
              <a:t>-operative Banks, Co-operative Bank other than Primary agricultural credit society or a primary co-operative agricultural and rural development bank</a:t>
            </a:r>
            <a:r>
              <a:rPr lang="en-IN" dirty="0"/>
              <a:t>)</a:t>
            </a:r>
          </a:p>
          <a:p>
            <a:r>
              <a:rPr lang="en-IN" dirty="0" smtClean="0"/>
              <a:t>Estate of deceased or Estate of insolvent</a:t>
            </a:r>
            <a:endParaRPr lang="en-IN" dirty="0"/>
          </a:p>
          <a:p>
            <a:r>
              <a:rPr lang="en-IN" dirty="0" smtClean="0"/>
              <a:t>Business Trust and Investment fund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0456"/>
            <a:ext cx="10727028" cy="6336406"/>
          </a:xfrm>
        </p:spPr>
        <p:txBody>
          <a:bodyPr/>
          <a:lstStyle/>
          <a:p>
            <a:r>
              <a:rPr lang="en-IN" b="1" dirty="0"/>
              <a:t>Pre-requisites for filing ITR-5</a:t>
            </a:r>
            <a:endParaRPr lang="en-IN" dirty="0"/>
          </a:p>
          <a:p>
            <a:r>
              <a:rPr lang="en-US" dirty="0"/>
              <a:t>Registered user on e-filing portal with Active PAN</a:t>
            </a:r>
          </a:p>
          <a:p>
            <a:r>
              <a:rPr lang="en-US" dirty="0"/>
              <a:t>Update login profile and add key person details in login profile before filing return</a:t>
            </a:r>
          </a:p>
          <a:p>
            <a:r>
              <a:rPr lang="en-US" dirty="0"/>
              <a:t>Update Digital signature in login profile before filing the return</a:t>
            </a:r>
          </a:p>
          <a:p>
            <a:r>
              <a:rPr lang="en-US" dirty="0"/>
              <a:t>Pre-Validate a bank account and nominate it for refund</a:t>
            </a:r>
          </a:p>
          <a:p>
            <a:r>
              <a:rPr lang="en-US" dirty="0"/>
              <a:t>Valid mobile number linked with e-filing portal/</a:t>
            </a:r>
            <a:r>
              <a:rPr lang="en-US" dirty="0" err="1"/>
              <a:t>Aadhar</a:t>
            </a:r>
            <a:r>
              <a:rPr lang="en-US" dirty="0"/>
              <a:t>/your bank/your depository</a:t>
            </a:r>
          </a:p>
          <a:p>
            <a:r>
              <a:rPr lang="en-US" dirty="0"/>
              <a:t>Taxpayer has filed applicable statutory form(s) before filing the ITR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009917"/>
          </a:xfrm>
        </p:spPr>
        <p:txBody>
          <a:bodyPr>
            <a:normAutofit/>
          </a:bodyPr>
          <a:lstStyle/>
          <a:p>
            <a:pPr algn="ctr"/>
            <a:r>
              <a:rPr lang="en-IN" sz="9600" b="1" dirty="0" smtClean="0">
                <a:solidFill>
                  <a:srgbClr val="00B050"/>
                </a:solidFill>
              </a:rPr>
              <a:t>THANK YOU</a:t>
            </a:r>
            <a:endParaRPr lang="en-IN" sz="9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52400"/>
            <a:ext cx="71628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FORMS OF RETURN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914401"/>
            <a:ext cx="12192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-1 :</a:t>
            </a: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– 2 :</a:t>
            </a: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– 3 </a:t>
            </a:r>
            <a:r>
              <a:rPr lang="en-US" sz="2400" b="1" dirty="0"/>
              <a:t>: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838200"/>
            <a:ext cx="9067800" cy="5867400"/>
          </a:xfrm>
        </p:spPr>
        <p:txBody>
          <a:bodyPr>
            <a:normAutofit fontScale="70000" lnSpcReduction="20000"/>
          </a:bodyPr>
          <a:lstStyle/>
          <a:p>
            <a:endParaRPr lang="en-US" sz="3100" b="1" dirty="0" smtClean="0"/>
          </a:p>
          <a:p>
            <a:r>
              <a:rPr lang="en-US" sz="3100" b="1" dirty="0" smtClean="0"/>
              <a:t>Known </a:t>
            </a:r>
            <a:r>
              <a:rPr lang="en-US" sz="3100" b="1" dirty="0"/>
              <a:t>as SAHAJ is applicable to an individual having salary or pension income or income from </a:t>
            </a:r>
            <a:r>
              <a:rPr lang="en-US" sz="3100" b="1" dirty="0">
                <a:solidFill>
                  <a:srgbClr val="FF0000"/>
                </a:solidFill>
              </a:rPr>
              <a:t>one house property </a:t>
            </a:r>
            <a:r>
              <a:rPr lang="en-US" sz="3100" b="1" dirty="0"/>
              <a:t>(not a case of brought forward loss) or income from other sources (not being lottery winnings and income from race horses, income taxable under U/s 115BBDA or income referred in U/s115BBDB or income referred in u/S 115BBE. </a:t>
            </a:r>
          </a:p>
          <a:p>
            <a:r>
              <a:rPr lang="en-US" sz="3100" b="1" dirty="0" smtClean="0"/>
              <a:t>The </a:t>
            </a:r>
            <a:r>
              <a:rPr lang="en-US" sz="3100" b="1" dirty="0"/>
              <a:t>Total income must be within 50 lac and </a:t>
            </a:r>
          </a:p>
          <a:p>
            <a:r>
              <a:rPr lang="en-US" sz="3100" b="1" dirty="0"/>
              <a:t>not  being a director of a company and </a:t>
            </a:r>
          </a:p>
          <a:p>
            <a:r>
              <a:rPr lang="en-US" sz="3100" b="1" dirty="0"/>
              <a:t>not holding unlisted  equity shares and </a:t>
            </a:r>
          </a:p>
          <a:p>
            <a:r>
              <a:rPr lang="en-US" sz="3100" b="1" dirty="0"/>
              <a:t>not </a:t>
            </a:r>
            <a:r>
              <a:rPr lang="en-US" sz="3100" b="1" dirty="0" smtClean="0"/>
              <a:t>assessable </a:t>
            </a:r>
            <a:r>
              <a:rPr lang="en-US" sz="3100" b="1" dirty="0"/>
              <a:t>of other person’s income where tax is not withheld and</a:t>
            </a:r>
          </a:p>
          <a:p>
            <a:r>
              <a:rPr lang="en-US" sz="3100" b="1" dirty="0"/>
              <a:t> not claiming any deduction under the head of Income from Other Sources except family pension.</a:t>
            </a:r>
          </a:p>
          <a:p>
            <a:endParaRPr lang="en-US" sz="3100" b="1" dirty="0"/>
          </a:p>
          <a:p>
            <a:r>
              <a:rPr lang="en-US" sz="3100" b="1" dirty="0"/>
              <a:t>It’s applicable to an individual or an Hindu Undivided Family not having income chargeable to income-tax under the head “Profits or gains of business or profession”</a:t>
            </a:r>
          </a:p>
          <a:p>
            <a:r>
              <a:rPr lang="en-US" sz="3100" dirty="0"/>
              <a:t> </a:t>
            </a:r>
            <a:r>
              <a:rPr lang="en-US" sz="3100" b="1" dirty="0"/>
              <a:t>It is applicable to an individual or a Hindu Undivided Family who has any income chargeable to tax under the head business or profession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219199" cy="64135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ITR – 4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7239000" cy="60515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Known as SUGAM is applicable to individuals or Hindu Undivided Family or partnership firm (Not a Limited Liability Partnership Firm) who have opted for the presumptive taxation scheme of U/s 44AD/44ADA/44AE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Firm, LLP, AOP, BOI, artificial juridical person referred to in U/S 2(31)(vii), cooperative society and local authority. However, a person who is required to file the return of income U/s 139(4A) or 139(4B) , 139(4C) or  139(4D) or U/s 139(4E) or 139(4F) shall not use this form (</a:t>
            </a:r>
            <a:r>
              <a:rPr lang="en-US" i="1" dirty="0" smtClean="0"/>
              <a:t>i.e., </a:t>
            </a:r>
            <a:r>
              <a:rPr lang="en-US" dirty="0" smtClean="0"/>
              <a:t>trusts, political parties, institutions, colleges, investment fund etc.)</a:t>
            </a:r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2" y="914401"/>
            <a:ext cx="1219199" cy="5211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ITR – 5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219199" cy="48895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ITR – 6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6477000" cy="6248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It is applicable to a company, other than a company claiming exemption U/s 11 (exemption U/s 11 can be claimed by charitable/religious trust).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applicable to a persons including companies who are required to furnish return U/s 139(4A) or U/s 139(4B) or U/s 139(4C) or U/s 139(4D) or U/s 139(4E) or U/s 139(4F) (</a:t>
            </a:r>
            <a:r>
              <a:rPr lang="en-US" i="1" dirty="0" smtClean="0"/>
              <a:t>i.e.,</a:t>
            </a:r>
            <a:r>
              <a:rPr lang="en-US" dirty="0" smtClean="0"/>
              <a:t> trusts, political parties, institutions, colleges, investment fund etc.).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the </a:t>
            </a:r>
            <a:r>
              <a:rPr lang="en-US" dirty="0" err="1" smtClean="0"/>
              <a:t>acknow</a:t>
            </a:r>
            <a:r>
              <a:rPr lang="en-US" dirty="0" smtClean="0"/>
              <a:t>​</a:t>
            </a:r>
            <a:r>
              <a:rPr lang="en-US" dirty="0" err="1" smtClean="0"/>
              <a:t>ledgement</a:t>
            </a:r>
            <a:r>
              <a:rPr lang="en-US" dirty="0" smtClean="0"/>
              <a:t> of filing of the return of income.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2" y="762001"/>
            <a:ext cx="1219199" cy="53641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ITR – 7 :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0000"/>
                </a:solidFill>
              </a:rPr>
              <a:t>ITR – V: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PERSON COMPETENT TO VERIFY AND SIGN IN THE RETURN OF INCOME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1535113"/>
            <a:ext cx="2514600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Category of Person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0" y="2438400"/>
            <a:ext cx="1828800" cy="36877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Individual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001" y="1535113"/>
            <a:ext cx="5486400" cy="639762"/>
          </a:xfrm>
        </p:spPr>
        <p:txBody>
          <a:bodyPr/>
          <a:lstStyle/>
          <a:p>
            <a:r>
              <a:rPr lang="en-US" dirty="0" smtClean="0"/>
              <a:t>Who must sign in the Return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3800" y="2286001"/>
            <a:ext cx="6705600" cy="4343400"/>
          </a:xfrm>
        </p:spPr>
        <p:txBody>
          <a:bodyPr>
            <a:noAutofit/>
          </a:bodyPr>
          <a:lstStyle/>
          <a:p>
            <a:r>
              <a:rPr lang="en-US" sz="2300" b="1" dirty="0"/>
              <a:t>Individual himself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b="1" dirty="0"/>
              <a:t>Guardian</a:t>
            </a:r>
            <a:r>
              <a:rPr lang="en-US" sz="2300" dirty="0"/>
              <a:t> or any other person competent to </a:t>
            </a:r>
            <a:r>
              <a:rPr lang="en-US" sz="2300" b="1" dirty="0"/>
              <a:t>act on individual’s behalf</a:t>
            </a:r>
            <a:r>
              <a:rPr lang="en-US" sz="2300" dirty="0"/>
              <a:t> in case individual is mentally incapacitated from attending to his affairs</a:t>
            </a:r>
            <a:br>
              <a:rPr lang="en-US" sz="2300" dirty="0"/>
            </a:br>
            <a:r>
              <a:rPr lang="en-US" sz="2300" dirty="0"/>
              <a:t>Any </a:t>
            </a:r>
            <a:r>
              <a:rPr lang="en-US" sz="2300" b="1" dirty="0"/>
              <a:t>person authorised</a:t>
            </a:r>
            <a:r>
              <a:rPr lang="en-US" sz="2300" dirty="0"/>
              <a:t> by an Individual </a:t>
            </a:r>
            <a:r>
              <a:rPr lang="en-US" sz="2300" b="1" dirty="0"/>
              <a:t>to verify and sign the return</a:t>
            </a:r>
            <a:r>
              <a:rPr lang="en-US" sz="2300" dirty="0"/>
              <a:t> through valid power of attorney, if individual is absent from India/ if for any other reason it is not possible for an individual to </a:t>
            </a:r>
            <a:r>
              <a:rPr lang="en-US" sz="2300" dirty="0" err="1"/>
              <a:t>to</a:t>
            </a:r>
            <a:r>
              <a:rPr lang="en-US" sz="2300" dirty="0"/>
              <a:t> verify the return. </a:t>
            </a:r>
            <a:br>
              <a:rPr lang="en-US" sz="2300" dirty="0"/>
            </a:br>
            <a:r>
              <a:rPr lang="en-US" sz="2300" i="1" dirty="0"/>
              <a:t>(Power of attorney shall be kept with the person signing the return for the purpose of records for any future reference)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447799" cy="125095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Hindu Undivided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73051"/>
            <a:ext cx="6705600" cy="5853113"/>
          </a:xfrm>
        </p:spPr>
        <p:txBody>
          <a:bodyPr>
            <a:normAutofit/>
          </a:bodyPr>
          <a:lstStyle/>
          <a:p>
            <a:r>
              <a:rPr lang="en-US" sz="2400" b="1" dirty="0"/>
              <a:t>Karta of the HUF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Any</a:t>
            </a:r>
            <a:r>
              <a:rPr lang="en-US" sz="2400" dirty="0"/>
              <a:t> </a:t>
            </a:r>
            <a:r>
              <a:rPr lang="en-US" sz="2400" b="1" dirty="0"/>
              <a:t>other adult member</a:t>
            </a:r>
            <a:r>
              <a:rPr lang="en-US" sz="2400" dirty="0"/>
              <a:t> of such HUF if Karta is absent from India or is mentally incapacitated from attending to his affairs</a:t>
            </a:r>
          </a:p>
          <a:p>
            <a:endParaRPr lang="en-US" sz="2400" dirty="0"/>
          </a:p>
          <a:p>
            <a:r>
              <a:rPr lang="en-US" sz="2400" b="1" dirty="0"/>
              <a:t>Managing Director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Any director</a:t>
            </a:r>
            <a:r>
              <a:rPr lang="en-US" sz="2400" dirty="0"/>
              <a:t> if such managing director is not able to verify and sign the return for any unavoidable reason or if there is no managing director</a:t>
            </a:r>
          </a:p>
          <a:p>
            <a:endParaRPr lang="en-US" sz="2400" dirty="0"/>
          </a:p>
          <a:p>
            <a:r>
              <a:rPr lang="en-US" sz="2400" b="1" dirty="0"/>
              <a:t>Person holding valid power of attorney</a:t>
            </a:r>
            <a:r>
              <a:rPr lang="en-US" sz="2400" dirty="0"/>
              <a:t> from such company to verify and sign the return </a:t>
            </a:r>
            <a:r>
              <a:rPr lang="en-US" sz="2400" i="1" dirty="0"/>
              <a:t>(POA shall be maintained for the purpose of records for future reference)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1" y="1143001"/>
            <a:ext cx="1447800" cy="4983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Indian Company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Foreign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218" y="191068"/>
            <a:ext cx="10548582" cy="644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ITR-1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 being a resident (other than not ordinarily resident) </a:t>
            </a:r>
            <a:r>
              <a:rPr lang="en-US" b="1" dirty="0" smtClean="0"/>
              <a:t>  having </a:t>
            </a:r>
            <a:r>
              <a:rPr lang="en-US" b="1" dirty="0"/>
              <a:t>total income upto Rs.50 lakh, having Income from Salaries, one house property, other sources (Interest etc.),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 ITR-2</a:t>
            </a:r>
          </a:p>
          <a:p>
            <a:pPr marL="0" indent="0">
              <a:buNone/>
            </a:pPr>
            <a:r>
              <a:rPr lang="en-US" b="1" dirty="0"/>
              <a:t>For Individuals and HUFs not having income from profits and gains of business or </a:t>
            </a:r>
            <a:r>
              <a:rPr lang="en-US" b="1" dirty="0" smtClean="0"/>
              <a:t>profession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ITR-3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For individuals and HUFs having income from profits and gains of business or profession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ITR – 4</a:t>
            </a: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Individuals, HUFs and Firms (other than LLP) being a resident having total income upto Rs.50 lakh and having income from business and profession which is computed under sections 44AD, 44ADA or 44AE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ITR – 5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For persons other than- (i) individual, (ii) HUF, (iii) company and (iv) </a:t>
            </a:r>
            <a:r>
              <a:rPr lang="en-US" b="1" dirty="0" smtClean="0">
                <a:solidFill>
                  <a:srgbClr val="FF0000"/>
                </a:solidFill>
              </a:rPr>
              <a:t>person </a:t>
            </a:r>
            <a:r>
              <a:rPr lang="en-US" b="1" dirty="0">
                <a:solidFill>
                  <a:srgbClr val="FF0000"/>
                </a:solidFill>
              </a:rPr>
              <a:t>filing Form </a:t>
            </a:r>
            <a:r>
              <a:rPr lang="en-US" b="1" dirty="0" smtClean="0">
                <a:solidFill>
                  <a:srgbClr val="FF0000"/>
                </a:solidFill>
              </a:rPr>
              <a:t>ITR-7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ITR- 6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Companies other than companies claiming exemption under section </a:t>
            </a:r>
            <a:r>
              <a:rPr lang="en-US" b="1" dirty="0" smtClean="0"/>
              <a:t>11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ITR - 7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persons including companies required to furnish return under sections 139(4A) or 139(4B) or 139(4C) or 139(4D) only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IN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777</Words>
  <Application>Microsoft Office PowerPoint</Application>
  <PresentationFormat>Widescreen</PresentationFormat>
  <Paragraphs>238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Roboto</vt:lpstr>
      <vt:lpstr>unset</vt:lpstr>
      <vt:lpstr>Office Theme</vt:lpstr>
      <vt:lpstr>PowerPoint Presentation</vt:lpstr>
      <vt:lpstr>PERSON U/s 2(31)</vt:lpstr>
      <vt:lpstr>FORMS OF RETURN</vt:lpstr>
      <vt:lpstr>ITR – 4 :</vt:lpstr>
      <vt:lpstr>ITR – 6 :</vt:lpstr>
      <vt:lpstr>PERSON COMPETENT TO VERIFY AND SIGN IN THE RETURN OF INCOME</vt:lpstr>
      <vt:lpstr>Hindu Undivided Family</vt:lpstr>
      <vt:lpstr>PowerPoint Presentation</vt:lpstr>
      <vt:lpstr>PowerPoint Presentation</vt:lpstr>
      <vt:lpstr>PowerPoint Presentation</vt:lpstr>
      <vt:lpstr>DUE DATE OF FILING RETURN</vt:lpstr>
      <vt:lpstr>Sections covered for filing of RETURN (Procedural Part only)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Priyanka Roy</cp:lastModifiedBy>
  <cp:revision>59</cp:revision>
  <dcterms:created xsi:type="dcterms:W3CDTF">2022-07-02T07:27:00Z</dcterms:created>
  <dcterms:modified xsi:type="dcterms:W3CDTF">2024-05-07T11:25:16Z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1E8660A563E14854907D81DCF14E25A6_12</vt:lpwstr>
  </property>
  <property fmtid="{D5CDD505-2E9C-101B-9397-08002B2CF9AE}" pid="3" name="KSOProductBuildVer">
    <vt:lpwstr>1033-12.2.0.16909</vt:lpwstr>
  </property>
</Properties>
</file>