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5"/>
  </p:notesMasterIdLst>
  <p:handoutMasterIdLst>
    <p:handoutMasterId r:id="rId56"/>
  </p:handoutMasterIdLst>
  <p:sldIdLst>
    <p:sldId id="930" r:id="rId2"/>
    <p:sldId id="932" r:id="rId3"/>
    <p:sldId id="933" r:id="rId4"/>
    <p:sldId id="984" r:id="rId5"/>
    <p:sldId id="934" r:id="rId6"/>
    <p:sldId id="935" r:id="rId7"/>
    <p:sldId id="936" r:id="rId8"/>
    <p:sldId id="937" r:id="rId9"/>
    <p:sldId id="938" r:id="rId10"/>
    <p:sldId id="939" r:id="rId11"/>
    <p:sldId id="940" r:id="rId12"/>
    <p:sldId id="941" r:id="rId13"/>
    <p:sldId id="985" r:id="rId14"/>
    <p:sldId id="943" r:id="rId15"/>
    <p:sldId id="944" r:id="rId16"/>
    <p:sldId id="945" r:id="rId17"/>
    <p:sldId id="946" r:id="rId18"/>
    <p:sldId id="947" r:id="rId19"/>
    <p:sldId id="948" r:id="rId20"/>
    <p:sldId id="949" r:id="rId21"/>
    <p:sldId id="950" r:id="rId22"/>
    <p:sldId id="951" r:id="rId23"/>
    <p:sldId id="952" r:id="rId24"/>
    <p:sldId id="953" r:id="rId25"/>
    <p:sldId id="954" r:id="rId26"/>
    <p:sldId id="955" r:id="rId27"/>
    <p:sldId id="956" r:id="rId28"/>
    <p:sldId id="957" r:id="rId29"/>
    <p:sldId id="958" r:id="rId30"/>
    <p:sldId id="959" r:id="rId31"/>
    <p:sldId id="960" r:id="rId32"/>
    <p:sldId id="961" r:id="rId33"/>
    <p:sldId id="963" r:id="rId34"/>
    <p:sldId id="964" r:id="rId35"/>
    <p:sldId id="965" r:id="rId36"/>
    <p:sldId id="966" r:id="rId37"/>
    <p:sldId id="967" r:id="rId38"/>
    <p:sldId id="968" r:id="rId39"/>
    <p:sldId id="969" r:id="rId40"/>
    <p:sldId id="970" r:id="rId41"/>
    <p:sldId id="971" r:id="rId42"/>
    <p:sldId id="972" r:id="rId43"/>
    <p:sldId id="973" r:id="rId44"/>
    <p:sldId id="974" r:id="rId45"/>
    <p:sldId id="975" r:id="rId46"/>
    <p:sldId id="976" r:id="rId47"/>
    <p:sldId id="977" r:id="rId48"/>
    <p:sldId id="978" r:id="rId49"/>
    <p:sldId id="979" r:id="rId50"/>
    <p:sldId id="980" r:id="rId51"/>
    <p:sldId id="981" r:id="rId52"/>
    <p:sldId id="982" r:id="rId53"/>
    <p:sldId id="983" r:id="rId5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3" autoAdjust="0"/>
    <p:restoredTop sz="96667" autoAdjust="0"/>
  </p:normalViewPr>
  <p:slideViewPr>
    <p:cSldViewPr>
      <p:cViewPr varScale="1">
        <p:scale>
          <a:sx n="66" d="100"/>
          <a:sy n="66" d="100"/>
        </p:scale>
        <p:origin x="1280" y="44"/>
      </p:cViewPr>
      <p:guideLst>
        <p:guide orient="horz" pos="2160"/>
        <p:guide pos="2880"/>
      </p:guideLst>
    </p:cSldViewPr>
  </p:slideViewPr>
  <p:outlineViewPr>
    <p:cViewPr>
      <p:scale>
        <a:sx n="33" d="100"/>
        <a:sy n="33" d="100"/>
      </p:scale>
      <p:origin x="0" y="298770"/>
    </p:cViewPr>
  </p:outlineViewPr>
  <p:notesTextViewPr>
    <p:cViewPr>
      <p:scale>
        <a:sx n="100" d="100"/>
        <a:sy n="100" d="100"/>
      </p:scale>
      <p:origin x="0" y="0"/>
    </p:cViewPr>
  </p:notesTextViewPr>
  <p:notesViewPr>
    <p:cSldViewPr>
      <p:cViewPr varScale="1">
        <p:scale>
          <a:sx n="66" d="100"/>
          <a:sy n="66" d="100"/>
        </p:scale>
        <p:origin x="-3264" y="-11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91AB7DBC-8C6B-4B0D-AC89-41673631AED4}" type="datetimeFigureOut">
              <a:rPr lang="en-IN" smtClean="0"/>
              <a:t>12-04-2024</a:t>
            </a:fld>
            <a:endParaRPr lang="en-IN"/>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0B2A5A2B-F658-4B6C-BB97-8318300531D0}" type="slidenum">
              <a:rPr lang="en-IN" smtClean="0"/>
              <a:t>‹#›</a:t>
            </a:fld>
            <a:endParaRPr lang="en-IN"/>
          </a:p>
        </p:txBody>
      </p:sp>
    </p:spTree>
    <p:extLst>
      <p:ext uri="{BB962C8B-B14F-4D97-AF65-F5344CB8AC3E}">
        <p14:creationId xmlns:p14="http://schemas.microsoft.com/office/powerpoint/2010/main" val="1439377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C239B2E2-DC4B-4BDD-82C0-868A81EAED09}" type="datetimeFigureOut">
              <a:rPr lang="en-US" smtClean="0"/>
              <a:pPr/>
              <a:t>4/12/2024</a:t>
            </a:fld>
            <a:endParaRPr lang="en-IN"/>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B6E01402-6FC6-4A02-AB71-3EE065230237}" type="slidenum">
              <a:rPr lang="en-IN" smtClean="0"/>
              <a:pPr/>
              <a:t>‹#›</a:t>
            </a:fld>
            <a:endParaRPr lang="en-IN"/>
          </a:p>
        </p:txBody>
      </p:sp>
    </p:spTree>
    <p:extLst>
      <p:ext uri="{BB962C8B-B14F-4D97-AF65-F5344CB8AC3E}">
        <p14:creationId xmlns:p14="http://schemas.microsoft.com/office/powerpoint/2010/main" val="2976400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1638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1638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00F0B4E7-9B13-4D85-8A56-69EA41CE5E21}" type="slidenum">
              <a:rPr sz="1200"/>
              <a:pPr marL="0" lvl="0" indent="0" algn="r"/>
              <a:t>10</a:t>
            </a:fld>
            <a:endParaRPr sz="1200"/>
          </a:p>
        </p:txBody>
      </p:sp>
    </p:spTree>
    <p:extLst>
      <p:ext uri="{BB962C8B-B14F-4D97-AF65-F5344CB8AC3E}">
        <p14:creationId xmlns:p14="http://schemas.microsoft.com/office/powerpoint/2010/main" val="2955239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4915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915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1099256-1D6B-4CCF-B6E9-7E47AB5F8134}" type="slidenum">
              <a:rPr sz="1200"/>
              <a:pPr marL="0" lvl="0" indent="0" algn="r"/>
              <a:t>49</a:t>
            </a:fld>
            <a:endParaRPr sz="1200"/>
          </a:p>
        </p:txBody>
      </p:sp>
    </p:spTree>
    <p:extLst>
      <p:ext uri="{BB962C8B-B14F-4D97-AF65-F5344CB8AC3E}">
        <p14:creationId xmlns:p14="http://schemas.microsoft.com/office/powerpoint/2010/main" val="28304069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5120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120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1FE7E0AA-6B34-4CBB-AB1B-830715B93EE4}" type="slidenum">
              <a:rPr sz="1200"/>
              <a:pPr marL="0" lvl="0" indent="0" algn="r"/>
              <a:t>50</a:t>
            </a:fld>
            <a:endParaRPr sz="1200"/>
          </a:p>
        </p:txBody>
      </p:sp>
    </p:spTree>
    <p:extLst>
      <p:ext uri="{BB962C8B-B14F-4D97-AF65-F5344CB8AC3E}">
        <p14:creationId xmlns:p14="http://schemas.microsoft.com/office/powerpoint/2010/main" val="3351438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5325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325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C5B3E762-DCAB-4C3E-B5A6-67C2F0D5DB69}" type="slidenum">
              <a:rPr sz="1200"/>
              <a:pPr marL="0" lvl="0" indent="0" algn="r"/>
              <a:t>51</a:t>
            </a:fld>
            <a:endParaRPr sz="1200"/>
          </a:p>
        </p:txBody>
      </p:sp>
    </p:spTree>
    <p:extLst>
      <p:ext uri="{BB962C8B-B14F-4D97-AF65-F5344CB8AC3E}">
        <p14:creationId xmlns:p14="http://schemas.microsoft.com/office/powerpoint/2010/main" val="2075283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55299"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5300"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1E2F017-4965-4C32-9975-42BD3CECB6A6}" type="slidenum">
              <a:rPr sz="1200"/>
              <a:pPr marL="0" lvl="0" indent="0" algn="r"/>
              <a:t>52</a:t>
            </a:fld>
            <a:endParaRPr sz="1200"/>
          </a:p>
        </p:txBody>
      </p:sp>
    </p:spTree>
    <p:extLst>
      <p:ext uri="{BB962C8B-B14F-4D97-AF65-F5344CB8AC3E}">
        <p14:creationId xmlns:p14="http://schemas.microsoft.com/office/powerpoint/2010/main" val="4115915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5734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5734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851C9CE1-A299-4E03-89A4-BE9131A9C1AA}" type="slidenum">
              <a:rPr sz="1200"/>
              <a:pPr marL="0" lvl="0" indent="0" algn="r"/>
              <a:t>53</a:t>
            </a:fld>
            <a:endParaRPr sz="1200"/>
          </a:p>
        </p:txBody>
      </p:sp>
    </p:spTree>
    <p:extLst>
      <p:ext uri="{BB962C8B-B14F-4D97-AF65-F5344CB8AC3E}">
        <p14:creationId xmlns:p14="http://schemas.microsoft.com/office/powerpoint/2010/main" val="3738213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1843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1843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215C54AD-18EC-43A6-92A7-D6E8890D90D5}" type="slidenum">
              <a:rPr sz="1200"/>
              <a:pPr marL="0" lvl="0" indent="0" algn="r"/>
              <a:t>11</a:t>
            </a:fld>
            <a:endParaRPr sz="1200"/>
          </a:p>
        </p:txBody>
      </p:sp>
    </p:spTree>
    <p:extLst>
      <p:ext uri="{BB962C8B-B14F-4D97-AF65-F5344CB8AC3E}">
        <p14:creationId xmlns:p14="http://schemas.microsoft.com/office/powerpoint/2010/main" val="3809536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2253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2253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4EE3ED0B-20B5-4A60-8A0E-BBAABAEC0FEB}" type="slidenum">
              <a:rPr sz="1200"/>
              <a:pPr marL="0" lvl="0" indent="0" algn="r"/>
              <a:t>12</a:t>
            </a:fld>
            <a:endParaRPr sz="1200"/>
          </a:p>
        </p:txBody>
      </p:sp>
    </p:spTree>
    <p:extLst>
      <p:ext uri="{BB962C8B-B14F-4D97-AF65-F5344CB8AC3E}">
        <p14:creationId xmlns:p14="http://schemas.microsoft.com/office/powerpoint/2010/main" val="312964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28675"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28676"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71B88C32-89AC-4EBC-BCBC-8CD278A36BCE}" type="slidenum">
              <a:rPr sz="1200"/>
              <a:pPr marL="0" lvl="0" indent="0" algn="r"/>
              <a:t>30</a:t>
            </a:fld>
            <a:endParaRPr sz="1200"/>
          </a:p>
        </p:txBody>
      </p:sp>
    </p:spTree>
    <p:extLst>
      <p:ext uri="{BB962C8B-B14F-4D97-AF65-F5344CB8AC3E}">
        <p14:creationId xmlns:p14="http://schemas.microsoft.com/office/powerpoint/2010/main" val="341941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3072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3072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CEBAE4E3-F135-4A96-A907-A7896CD51D5A}" type="slidenum">
              <a:rPr sz="1200"/>
              <a:pPr marL="0" lvl="0" indent="0" algn="r"/>
              <a:t>31</a:t>
            </a:fld>
            <a:endParaRPr sz="1200"/>
          </a:p>
        </p:txBody>
      </p:sp>
    </p:spTree>
    <p:extLst>
      <p:ext uri="{BB962C8B-B14F-4D97-AF65-F5344CB8AC3E}">
        <p14:creationId xmlns:p14="http://schemas.microsoft.com/office/powerpoint/2010/main" val="4023898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34819"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34820"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EB08A86D-36F3-4494-982C-7847DC07644B}" type="slidenum">
              <a:rPr sz="1200"/>
              <a:pPr marL="0" lvl="0" indent="0" algn="r"/>
              <a:t>32</a:t>
            </a:fld>
            <a:endParaRPr sz="1200"/>
          </a:p>
        </p:txBody>
      </p:sp>
    </p:spTree>
    <p:extLst>
      <p:ext uri="{BB962C8B-B14F-4D97-AF65-F5344CB8AC3E}">
        <p14:creationId xmlns:p14="http://schemas.microsoft.com/office/powerpoint/2010/main" val="505219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40963"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0964"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5B8DEEB5-0FF6-4D97-812B-2A58FCCCD646}" type="slidenum">
              <a:rPr sz="1200"/>
              <a:pPr marL="0" lvl="0" indent="0" algn="r"/>
              <a:t>33</a:t>
            </a:fld>
            <a:endParaRPr sz="1200"/>
          </a:p>
        </p:txBody>
      </p:sp>
    </p:spTree>
    <p:extLst>
      <p:ext uri="{BB962C8B-B14F-4D97-AF65-F5344CB8AC3E}">
        <p14:creationId xmlns:p14="http://schemas.microsoft.com/office/powerpoint/2010/main" val="66016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43011"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3012"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622B711D-4795-4CA5-A385-D3369B22B4A2}" type="slidenum">
              <a:rPr sz="1200"/>
              <a:pPr marL="0" lvl="0" indent="0" algn="r"/>
              <a:t>34</a:t>
            </a:fld>
            <a:endParaRPr sz="1200"/>
          </a:p>
        </p:txBody>
      </p:sp>
    </p:spTree>
    <p:extLst>
      <p:ext uri="{BB962C8B-B14F-4D97-AF65-F5344CB8AC3E}">
        <p14:creationId xmlns:p14="http://schemas.microsoft.com/office/powerpoint/2010/main" val="1706481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idx="2"/>
          </p:nvPr>
        </p:nvSpPr>
        <p:spPr>
          <a:xfrm>
            <a:off x="917575" y="744538"/>
            <a:ext cx="4962525" cy="3722687"/>
          </a:xfrm>
          <a:prstGeom prst="rect">
            <a:avLst/>
          </a:prstGeom>
          <a:noFill/>
          <a:ln w="12700">
            <a:miter lim="800000"/>
          </a:ln>
        </p:spPr>
      </p:sp>
      <p:sp>
        <p:nvSpPr>
          <p:cNvPr id="47107" name="Notes Placeholder 2"/>
          <p:cNvSpPr>
            <a:spLocks noGrp="1"/>
          </p:cNvSpPr>
          <p:nvPr>
            <p:ph type="body" idx="3"/>
          </p:nvPr>
        </p:nvSpPr>
        <p:spPr>
          <a:xfrm>
            <a:off x="679768" y="4715907"/>
            <a:ext cx="5438140" cy="4467701"/>
          </a:xfrm>
          <a:prstGeom prst="rect">
            <a:avLst/>
          </a:prstGeom>
          <a:noFill/>
          <a:ln>
            <a:miter lim="800000"/>
          </a:ln>
        </p:spPr>
        <p:txBody>
          <a:bodyPr vert="horz" wrap="square" lIns="91440" tIns="45720" rIns="91440" bIns="45720" anchor="t" anchorCtr="0">
            <a:noAutofit/>
          </a:bodyPr>
          <a:lstStyle>
            <a:lvl1pPr marL="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1pPr>
            <a:lvl2pPr marL="4572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2pPr>
            <a:lvl3pPr marL="9144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30000"/>
              </a:spcBef>
              <a:spcAft>
                <a:spcPct val="0"/>
              </a:spcAft>
              <a:buClrTx/>
              <a:buSzTx/>
              <a:buFontTx/>
              <a:buNone/>
              <a:defRPr kumimoji="0" lang="en-GB" altLang="en-US" sz="1200" b="0" i="0" u="none" baseline="0">
                <a:solidFill>
                  <a:schemeClr val="tx1"/>
                </a:solidFill>
                <a:effectLst/>
                <a:latin typeface="Corbel" pitchFamily="34" charset="0"/>
              </a:defRPr>
            </a:lvl5pPr>
          </a:lstStyle>
          <a:p>
            <a:pPr marL="0" lvl="0" indent="0">
              <a:spcBef>
                <a:spcPct val="0"/>
              </a:spcBef>
            </a:pPr>
            <a:endParaRPr/>
          </a:p>
        </p:txBody>
      </p:sp>
      <p:sp>
        <p:nvSpPr>
          <p:cNvPr id="47108" name="Slide Number Placeholder 3"/>
          <p:cNvSpPr>
            <a:spLocks noGrp="1"/>
          </p:cNvSpPr>
          <p:nvPr>
            <p:ph type="sldNum"/>
          </p:nvPr>
        </p:nvSpPr>
        <p:spPr>
          <a:xfrm>
            <a:off x="3850442" y="9430090"/>
            <a:ext cx="2945659" cy="496411"/>
          </a:xfrm>
          <a:prstGeom prst="rect">
            <a:avLst/>
          </a:prstGeom>
          <a:noFill/>
          <a:ln>
            <a:noFill/>
            <a:miter lim="800000"/>
          </a:ln>
        </p:spPr>
        <p:txBody>
          <a:bodyPr anchor="b" anchorCtr="0">
            <a:noAutofit/>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lgn="r"/>
            <a:fld id="{97B139DC-B8AC-410F-8455-4D3EBB598321}" type="slidenum">
              <a:rPr sz="1200"/>
              <a:pPr marL="0" lvl="0" indent="0" algn="r"/>
              <a:t>48</a:t>
            </a:fld>
            <a:endParaRPr sz="1200"/>
          </a:p>
        </p:txBody>
      </p:sp>
    </p:spTree>
    <p:extLst>
      <p:ext uri="{BB962C8B-B14F-4D97-AF65-F5344CB8AC3E}">
        <p14:creationId xmlns:p14="http://schemas.microsoft.com/office/powerpoint/2010/main" val="1461263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EB7EDD5-8703-4E62-992B-B6599698A84F}" type="datetime1">
              <a:rPr lang="en-US" smtClean="0"/>
              <a:t>4/12/2024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IN" dirty="0"/>
              <a:t>.</a:t>
            </a:r>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CBEC43E-96F4-48F5-87ED-55748F40BB4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4C37328-5C7E-404D-8BA7-2CC19E530612}" type="datetime1">
              <a:rPr lang="en-US" smtClean="0"/>
              <a:t>4/12/2024</a:t>
            </a:fld>
            <a:endParaRPr lang="en-US"/>
          </a:p>
        </p:txBody>
      </p:sp>
      <p:sp>
        <p:nvSpPr>
          <p:cNvPr id="5" name="Footer Placeholder 4"/>
          <p:cNvSpPr>
            <a:spLocks noGrp="1"/>
          </p:cNvSpPr>
          <p:nvPr>
            <p:ph type="ftr" sz="quarter" idx="11"/>
          </p:nvPr>
        </p:nvSpPr>
        <p:spPr/>
        <p:txBody>
          <a:bodyPr/>
          <a:lstStyle/>
          <a:p>
            <a:r>
              <a:rPr lang="en-IN" dirty="0"/>
              <a:t>.</a:t>
            </a:r>
            <a:endParaRPr lang="en-US" dirty="0"/>
          </a:p>
        </p:txBody>
      </p:sp>
      <p:sp>
        <p:nvSpPr>
          <p:cNvPr id="6" name="Slide Number Placeholder 5"/>
          <p:cNvSpPr>
            <a:spLocks noGrp="1"/>
          </p:cNvSpPr>
          <p:nvPr>
            <p:ph type="sldNum" sz="quarter" idx="12"/>
          </p:nvPr>
        </p:nvSpPr>
        <p:spPr/>
        <p:txBody>
          <a:bodyPr/>
          <a:lstStyle/>
          <a:p>
            <a:fld id="{ACBEC43E-96F4-48F5-87ED-55748F40BB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B81D25-4CBD-42E6-940B-7335288008CD}" type="datetime1">
              <a:rPr lang="en-US" smtClean="0"/>
              <a:t>4/12/2024</a:t>
            </a:fld>
            <a:endParaRPr lang="en-US"/>
          </a:p>
        </p:txBody>
      </p:sp>
      <p:sp>
        <p:nvSpPr>
          <p:cNvPr id="5" name="Footer Placeholder 4"/>
          <p:cNvSpPr>
            <a:spLocks noGrp="1"/>
          </p:cNvSpPr>
          <p:nvPr>
            <p:ph type="ftr" sz="quarter" idx="11"/>
          </p:nvPr>
        </p:nvSpPr>
        <p:spPr/>
        <p:txBody>
          <a:bodyPr/>
          <a:lstStyle/>
          <a:p>
            <a:r>
              <a:rPr lang="en-IN" dirty="0"/>
              <a:t>.</a:t>
            </a:r>
            <a:endParaRPr lang="en-US" dirty="0"/>
          </a:p>
        </p:txBody>
      </p:sp>
      <p:sp>
        <p:nvSpPr>
          <p:cNvPr id="6" name="Slide Number Placeholder 5"/>
          <p:cNvSpPr>
            <a:spLocks noGrp="1"/>
          </p:cNvSpPr>
          <p:nvPr>
            <p:ph type="sldNum" sz="quarter" idx="12"/>
          </p:nvPr>
        </p:nvSpPr>
        <p:spPr/>
        <p:txBody>
          <a:bodyPr/>
          <a:lstStyle/>
          <a:p>
            <a:fld id="{ACBEC43E-96F4-48F5-87ED-55748F40BB4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CD06A62-7CC2-440A-B322-1FD9FD23751E}" type="datetime1">
              <a:rPr lang="en-US" smtClean="0"/>
              <a:t>4/12/2024</a:t>
            </a:fld>
            <a:endParaRPr lang="en-US"/>
          </a:p>
        </p:txBody>
      </p:sp>
      <p:sp>
        <p:nvSpPr>
          <p:cNvPr id="5" name="Footer Placeholder 4"/>
          <p:cNvSpPr>
            <a:spLocks noGrp="1"/>
          </p:cNvSpPr>
          <p:nvPr>
            <p:ph type="ftr" sz="quarter" idx="11"/>
          </p:nvPr>
        </p:nvSpPr>
        <p:spPr/>
        <p:txBody>
          <a:bodyPr/>
          <a:lstStyle>
            <a:lvl1pPr>
              <a:defRPr sz="1400">
                <a:latin typeface="Times New Roman" pitchFamily="18" charset="0"/>
                <a:cs typeface="Times New Roman" pitchFamily="18" charset="0"/>
              </a:defRPr>
            </a:lvl1pPr>
            <a:extLst/>
          </a:lstStyle>
          <a:p>
            <a:r>
              <a:rPr lang="en-IN" dirty="0"/>
              <a:t>.</a:t>
            </a:r>
            <a:endParaRPr lang="en-US" dirty="0"/>
          </a:p>
        </p:txBody>
      </p:sp>
      <p:sp>
        <p:nvSpPr>
          <p:cNvPr id="6" name="Slide Number Placeholder 5"/>
          <p:cNvSpPr>
            <a:spLocks noGrp="1"/>
          </p:cNvSpPr>
          <p:nvPr>
            <p:ph type="sldNum" sz="quarter" idx="12"/>
          </p:nvPr>
        </p:nvSpPr>
        <p:spPr/>
        <p:txBody>
          <a:bodyPr/>
          <a:lstStyle/>
          <a:p>
            <a:fld id="{ACBEC43E-96F4-48F5-87ED-55748F40BB4D}"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A316872-E3E2-4EC3-852B-A272428420F2}" type="datetime1">
              <a:rPr lang="en-US" smtClean="0"/>
              <a:t>4/12/2024</a:t>
            </a:fld>
            <a:endParaRPr lang="en-US"/>
          </a:p>
        </p:txBody>
      </p:sp>
      <p:sp>
        <p:nvSpPr>
          <p:cNvPr id="5" name="Footer Placeholder 4"/>
          <p:cNvSpPr>
            <a:spLocks noGrp="1"/>
          </p:cNvSpPr>
          <p:nvPr>
            <p:ph type="ftr" sz="quarter" idx="11"/>
          </p:nvPr>
        </p:nvSpPr>
        <p:spPr/>
        <p:txBody>
          <a:bodyPr/>
          <a:lstStyle/>
          <a:p>
            <a:r>
              <a:rPr lang="en-IN" dirty="0"/>
              <a:t>.</a:t>
            </a:r>
            <a:endParaRPr lang="en-US" dirty="0"/>
          </a:p>
        </p:txBody>
      </p:sp>
      <p:sp>
        <p:nvSpPr>
          <p:cNvPr id="6" name="Slide Number Placeholder 5"/>
          <p:cNvSpPr>
            <a:spLocks noGrp="1"/>
          </p:cNvSpPr>
          <p:nvPr>
            <p:ph type="sldNum" sz="quarter" idx="12"/>
          </p:nvPr>
        </p:nvSpPr>
        <p:spPr/>
        <p:txBody>
          <a:bodyPr/>
          <a:lstStyle/>
          <a:p>
            <a:fld id="{ACBEC43E-96F4-48F5-87ED-55748F40BB4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FD3BE45-6B12-4E82-AD53-C9FCEB080184}" type="datetime1">
              <a:rPr lang="en-US" smtClean="0"/>
              <a:t>4/12/2024</a:t>
            </a:fld>
            <a:endParaRPr lang="en-US"/>
          </a:p>
        </p:txBody>
      </p:sp>
      <p:sp>
        <p:nvSpPr>
          <p:cNvPr id="6" name="Footer Placeholder 5"/>
          <p:cNvSpPr>
            <a:spLocks noGrp="1"/>
          </p:cNvSpPr>
          <p:nvPr>
            <p:ph type="ftr" sz="quarter" idx="11"/>
          </p:nvPr>
        </p:nvSpPr>
        <p:spPr/>
        <p:txBody>
          <a:bodyPr/>
          <a:lstStyle/>
          <a:p>
            <a:r>
              <a:rPr lang="en-IN" dirty="0"/>
              <a:t>.</a:t>
            </a:r>
            <a:endParaRPr lang="en-US" dirty="0"/>
          </a:p>
        </p:txBody>
      </p:sp>
      <p:sp>
        <p:nvSpPr>
          <p:cNvPr id="7" name="Slide Number Placeholder 6"/>
          <p:cNvSpPr>
            <a:spLocks noGrp="1"/>
          </p:cNvSpPr>
          <p:nvPr>
            <p:ph type="sldNum" sz="quarter" idx="12"/>
          </p:nvPr>
        </p:nvSpPr>
        <p:spPr/>
        <p:txBody>
          <a:bodyPr/>
          <a:lstStyle/>
          <a:p>
            <a:fld id="{ACBEC43E-96F4-48F5-87ED-55748F40BB4D}"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4A7AD8E-557A-41C2-AEF3-7A35E919B4CD}" type="datetime1">
              <a:rPr lang="en-US" smtClean="0"/>
              <a:t>4/12/2024</a:t>
            </a:fld>
            <a:endParaRPr lang="en-US"/>
          </a:p>
        </p:txBody>
      </p:sp>
      <p:sp>
        <p:nvSpPr>
          <p:cNvPr id="8" name="Footer Placeholder 7"/>
          <p:cNvSpPr>
            <a:spLocks noGrp="1"/>
          </p:cNvSpPr>
          <p:nvPr>
            <p:ph type="ftr" sz="quarter" idx="11"/>
          </p:nvPr>
        </p:nvSpPr>
        <p:spPr/>
        <p:txBody>
          <a:bodyPr/>
          <a:lstStyle/>
          <a:p>
            <a:r>
              <a:rPr lang="en-IN" dirty="0"/>
              <a:t>.</a:t>
            </a:r>
            <a:endParaRPr lang="en-US" dirty="0"/>
          </a:p>
        </p:txBody>
      </p:sp>
      <p:sp>
        <p:nvSpPr>
          <p:cNvPr id="9" name="Slide Number Placeholder 8"/>
          <p:cNvSpPr>
            <a:spLocks noGrp="1"/>
          </p:cNvSpPr>
          <p:nvPr>
            <p:ph type="sldNum" sz="quarter" idx="12"/>
          </p:nvPr>
        </p:nvSpPr>
        <p:spPr/>
        <p:txBody>
          <a:bodyPr/>
          <a:lstStyle/>
          <a:p>
            <a:fld id="{ACBEC43E-96F4-48F5-87ED-55748F40BB4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E2313F2-E69B-460C-8C1B-8654B84DFAC0}" type="datetime1">
              <a:rPr lang="en-US" smtClean="0"/>
              <a:t>4/12/2024</a:t>
            </a:fld>
            <a:endParaRPr lang="en-US"/>
          </a:p>
        </p:txBody>
      </p:sp>
      <p:sp>
        <p:nvSpPr>
          <p:cNvPr id="4" name="Footer Placeholder 3"/>
          <p:cNvSpPr>
            <a:spLocks noGrp="1"/>
          </p:cNvSpPr>
          <p:nvPr>
            <p:ph type="ftr" sz="quarter" idx="11"/>
          </p:nvPr>
        </p:nvSpPr>
        <p:spPr/>
        <p:txBody>
          <a:bodyPr/>
          <a:lstStyle/>
          <a:p>
            <a:r>
              <a:rPr lang="en-IN" dirty="0"/>
              <a:t>.</a:t>
            </a:r>
            <a:endParaRPr lang="en-US" dirty="0"/>
          </a:p>
        </p:txBody>
      </p:sp>
      <p:sp>
        <p:nvSpPr>
          <p:cNvPr id="5" name="Slide Number Placeholder 4"/>
          <p:cNvSpPr>
            <a:spLocks noGrp="1"/>
          </p:cNvSpPr>
          <p:nvPr>
            <p:ph type="sldNum" sz="quarter" idx="12"/>
          </p:nvPr>
        </p:nvSpPr>
        <p:spPr/>
        <p:txBody>
          <a:bodyPr/>
          <a:lstStyle/>
          <a:p>
            <a:fld id="{ACBEC43E-96F4-48F5-87ED-55748F40BB4D}"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2BF1A-CD7D-4154-8C46-59B0462C408E}" type="datetime1">
              <a:rPr lang="en-US" smtClean="0"/>
              <a:t>4/12/2024</a:t>
            </a:fld>
            <a:endParaRPr lang="en-US"/>
          </a:p>
        </p:txBody>
      </p:sp>
      <p:sp>
        <p:nvSpPr>
          <p:cNvPr id="3" name="Footer Placeholder 2"/>
          <p:cNvSpPr>
            <a:spLocks noGrp="1"/>
          </p:cNvSpPr>
          <p:nvPr>
            <p:ph type="ftr" sz="quarter" idx="11"/>
          </p:nvPr>
        </p:nvSpPr>
        <p:spPr/>
        <p:txBody>
          <a:bodyPr/>
          <a:lstStyle/>
          <a:p>
            <a:r>
              <a:rPr lang="en-IN" dirty="0"/>
              <a:t>.</a:t>
            </a:r>
            <a:endParaRPr lang="en-US" dirty="0"/>
          </a:p>
        </p:txBody>
      </p:sp>
      <p:sp>
        <p:nvSpPr>
          <p:cNvPr id="4" name="Slide Number Placeholder 3"/>
          <p:cNvSpPr>
            <a:spLocks noGrp="1"/>
          </p:cNvSpPr>
          <p:nvPr>
            <p:ph type="sldNum" sz="quarter" idx="12"/>
          </p:nvPr>
        </p:nvSpPr>
        <p:spPr/>
        <p:txBody>
          <a:bodyPr/>
          <a:lstStyle/>
          <a:p>
            <a:fld id="{ACBEC43E-96F4-48F5-87ED-55748F40BB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047E8E1-9ECC-4081-8D5D-7D327BB8DA2F}" type="datetime1">
              <a:rPr lang="en-US" smtClean="0"/>
              <a:t>4/12/2024</a:t>
            </a:fld>
            <a:endParaRPr lang="en-US"/>
          </a:p>
        </p:txBody>
      </p:sp>
      <p:sp>
        <p:nvSpPr>
          <p:cNvPr id="6" name="Footer Placeholder 5"/>
          <p:cNvSpPr>
            <a:spLocks noGrp="1"/>
          </p:cNvSpPr>
          <p:nvPr>
            <p:ph type="ftr" sz="quarter" idx="11"/>
          </p:nvPr>
        </p:nvSpPr>
        <p:spPr/>
        <p:txBody>
          <a:bodyPr/>
          <a:lstStyle/>
          <a:p>
            <a:r>
              <a:rPr lang="en-IN" dirty="0"/>
              <a:t>.</a:t>
            </a:r>
            <a:endParaRPr lang="en-US" dirty="0"/>
          </a:p>
        </p:txBody>
      </p:sp>
      <p:sp>
        <p:nvSpPr>
          <p:cNvPr id="7" name="Slide Number Placeholder 6"/>
          <p:cNvSpPr>
            <a:spLocks noGrp="1"/>
          </p:cNvSpPr>
          <p:nvPr>
            <p:ph type="sldNum" sz="quarter" idx="12"/>
          </p:nvPr>
        </p:nvSpPr>
        <p:spPr/>
        <p:txBody>
          <a:bodyPr/>
          <a:lstStyle/>
          <a:p>
            <a:fld id="{ACBEC43E-96F4-48F5-87ED-55748F40BB4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9268263-C7B1-4D3A-840F-A58C3B0C0EDD}" type="datetime1">
              <a:rPr lang="en-US" smtClean="0"/>
              <a:t>4/12/2024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en-IN" dirty="0"/>
              <a:t>.</a:t>
            </a:r>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CBEC43E-96F4-48F5-87ED-55748F40BB4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A961A52-5EA5-47E6-9E0A-E86C4DBC4640}" type="datetime1">
              <a:rPr lang="en-US" smtClean="0"/>
              <a:t>4/12/2024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IN" dirty="0"/>
              <a:t>.</a:t>
            </a:r>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BEC43E-96F4-48F5-87ED-55748F40BB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Font typeface="Wingdings 3" pitchFamily="18" charset="2"/>
              <a:buNone/>
              <a:defRPr/>
            </a:pPr>
            <a:r>
              <a:rPr lang="en-IN" sz="5400" b="1" dirty="0">
                <a:solidFill>
                  <a:schemeClr val="tx1"/>
                </a:solidFill>
                <a:latin typeface="Times New Roman" pitchFamily="18" charset="0"/>
                <a:cs typeface="Times New Roman" pitchFamily="18" charset="0"/>
              </a:rPr>
              <a:t>PRESUMPTIVE  </a:t>
            </a:r>
            <a:r>
              <a:rPr lang="en-IN" sz="5400" b="1" spc="-50" dirty="0">
                <a:solidFill>
                  <a:schemeClr val="tx1"/>
                </a:solidFill>
                <a:latin typeface="Times New Roman" pitchFamily="18" charset="0"/>
                <a:cs typeface="Times New Roman" pitchFamily="18" charset="0"/>
              </a:rPr>
              <a:t>TAXATION</a:t>
            </a:r>
            <a:endParaRPr lang="en-IN" sz="5400" dirty="0">
              <a:solidFill>
                <a:schemeClr val="tx1"/>
              </a:solidFill>
              <a:latin typeface="Times New Roman" pitchFamily="18" charset="0"/>
              <a:cs typeface="Times New Roman" pitchFamily="18" charset="0"/>
            </a:endParaRPr>
          </a:p>
          <a:p>
            <a:pPr algn="ctr">
              <a:buFont typeface="Wingdings 3" pitchFamily="18" charset="2"/>
              <a:buNone/>
              <a:defRPr/>
            </a:pPr>
            <a:endParaRPr lang="en-IN" sz="48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824178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13"/>
          <p:cNvSpPr>
            <a:spLocks noGrp="1"/>
          </p:cNvSpPr>
          <p:nvPr>
            <p:ph idx="1"/>
          </p:nvPr>
        </p:nvSpPr>
        <p:spPr>
          <a:xfrm>
            <a:off x="314787" y="765001"/>
            <a:ext cx="8458200" cy="5092891"/>
          </a:xfrm>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23838" marR="0" lvl="0" indent="-223838" algn="just">
              <a:lnSpc>
                <a:spcPct val="100000"/>
              </a:lnSpc>
              <a:spcBef>
                <a:spcPts val="0"/>
              </a:spcBef>
              <a:buNone/>
            </a:pPr>
            <a:r>
              <a:rPr lang="en-US" altLang="en-US" sz="2300" b="1" dirty="0">
                <a:solidFill>
                  <a:schemeClr val="tx1"/>
                </a:solidFill>
                <a:latin typeface="Times New Roman" pitchFamily="18" charset="0"/>
                <a:cs typeface="Times New Roman" pitchFamily="18" charset="0"/>
              </a:rPr>
              <a:t>Applicability</a:t>
            </a:r>
          </a:p>
          <a:p>
            <a:pPr marL="384175" lvl="1" indent="-111125" algn="just">
              <a:lnSpc>
                <a:spcPct val="100000"/>
              </a:lnSpc>
              <a:spcBef>
                <a:spcPts val="0"/>
              </a:spcBef>
              <a:buFont typeface="Wingdings" pitchFamily="2" charset="2"/>
              <a:buChar char="Ø"/>
              <a:tabLst>
                <a:tab pos="273050" algn="l"/>
              </a:tabLst>
            </a:pPr>
            <a:r>
              <a:rPr lang="en-IN" sz="2300" dirty="0" err="1">
                <a:solidFill>
                  <a:schemeClr val="tx1"/>
                </a:solidFill>
                <a:latin typeface="Times New Roman" pitchFamily="18" charset="0"/>
                <a:cs typeface="Times New Roman" pitchFamily="18" charset="0"/>
              </a:rPr>
              <a:t>Assessee</a:t>
            </a:r>
            <a:r>
              <a:rPr lang="en-IN" sz="2300" dirty="0">
                <a:solidFill>
                  <a:schemeClr val="tx1"/>
                </a:solidFill>
                <a:latin typeface="Times New Roman" pitchFamily="18" charset="0"/>
                <a:cs typeface="Times New Roman" pitchFamily="18" charset="0"/>
              </a:rPr>
              <a:t>, who is resident in India</a:t>
            </a:r>
          </a:p>
          <a:p>
            <a:pPr marL="498475" lvl="2" indent="-112713" algn="just">
              <a:lnSpc>
                <a:spcPct val="100000"/>
              </a:lnSpc>
              <a:spcBef>
                <a:spcPts val="0"/>
              </a:spcBef>
              <a:tabLst>
                <a:tab pos="273050" algn="l"/>
              </a:tabLst>
            </a:pPr>
            <a:r>
              <a:rPr lang="en-IN" sz="2300" dirty="0">
                <a:solidFill>
                  <a:schemeClr val="tx1"/>
                </a:solidFill>
                <a:latin typeface="Times New Roman" pitchFamily="18" charset="0"/>
                <a:cs typeface="Times New Roman" pitchFamily="18" charset="0"/>
              </a:rPr>
              <a:t>Individual, HUF and Partnership Firm </a:t>
            </a:r>
            <a:r>
              <a:rPr lang="en-IN" sz="2300" b="1" dirty="0">
                <a:solidFill>
                  <a:schemeClr val="tx1"/>
                </a:solidFill>
                <a:latin typeface="Times New Roman" pitchFamily="18" charset="0"/>
                <a:cs typeface="Times New Roman" pitchFamily="18" charset="0"/>
              </a:rPr>
              <a:t>but not Limited Liability  Partnership (“LLP”) – Refer Explanation to Section 44AD</a:t>
            </a:r>
            <a:endParaRPr lang="en-IN" sz="2300" dirty="0">
              <a:solidFill>
                <a:schemeClr val="tx1"/>
              </a:solidFill>
              <a:latin typeface="Times New Roman" pitchFamily="18" charset="0"/>
              <a:cs typeface="Times New Roman" pitchFamily="18" charset="0"/>
            </a:endParaRPr>
          </a:p>
          <a:p>
            <a:pPr marL="498475" lvl="2" indent="-112713" algn="just">
              <a:lnSpc>
                <a:spcPct val="100000"/>
              </a:lnSpc>
              <a:spcBef>
                <a:spcPts val="0"/>
              </a:spcBef>
              <a:tabLst>
                <a:tab pos="273050" algn="l"/>
              </a:tabLst>
            </a:pPr>
            <a:r>
              <a:rPr lang="en-IN" sz="2300" b="1" dirty="0">
                <a:solidFill>
                  <a:schemeClr val="tx1"/>
                </a:solidFill>
                <a:latin typeface="Times New Roman" pitchFamily="18" charset="0"/>
                <a:cs typeface="Times New Roman" pitchFamily="18" charset="0"/>
              </a:rPr>
              <a:t>Not claimed deductions </a:t>
            </a:r>
            <a:r>
              <a:rPr lang="en-IN" sz="2300" dirty="0">
                <a:solidFill>
                  <a:schemeClr val="tx1"/>
                </a:solidFill>
                <a:latin typeface="Times New Roman" pitchFamily="18" charset="0"/>
                <a:cs typeface="Times New Roman" pitchFamily="18" charset="0"/>
              </a:rPr>
              <a:t>under Sections 10A, 10AA, 10B, 10BA or  Part C of Chapter VIA (80HH to 80RRB) in relevant year.</a:t>
            </a:r>
          </a:p>
          <a:p>
            <a:pPr marL="223838" marR="0" lvl="0" indent="-223838" algn="just">
              <a:lnSpc>
                <a:spcPct val="100000"/>
              </a:lnSpc>
              <a:spcBef>
                <a:spcPts val="0"/>
              </a:spcBef>
              <a:buNone/>
            </a:pPr>
            <a:r>
              <a:rPr lang="en-US" altLang="en-US" sz="2300" b="1" dirty="0">
                <a:solidFill>
                  <a:schemeClr val="tx1"/>
                </a:solidFill>
                <a:latin typeface="Times New Roman" pitchFamily="18" charset="0"/>
                <a:cs typeface="Times New Roman" pitchFamily="18" charset="0"/>
              </a:rPr>
              <a:t>Eligible Business does not Include:</a:t>
            </a:r>
          </a:p>
          <a:p>
            <a:pPr algn="just">
              <a:lnSpc>
                <a:spcPct val="100000"/>
              </a:lnSpc>
              <a:spcBef>
                <a:spcPts val="0"/>
              </a:spcBef>
              <a:buNone/>
            </a:pPr>
            <a:r>
              <a:rPr lang="en-US" altLang="en-US" sz="2300" b="1" dirty="0">
                <a:solidFill>
                  <a:schemeClr val="tx1"/>
                </a:solidFill>
                <a:latin typeface="Times New Roman" pitchFamily="18" charset="0"/>
                <a:cs typeface="Times New Roman" pitchFamily="18" charset="0"/>
              </a:rPr>
              <a:t>	</a:t>
            </a:r>
            <a:r>
              <a:rPr lang="en-IN" sz="2300" dirty="0">
                <a:solidFill>
                  <a:schemeClr val="tx1"/>
                </a:solidFill>
                <a:latin typeface="Times New Roman" pitchFamily="18" charset="0"/>
                <a:cs typeface="Times New Roman" pitchFamily="18" charset="0"/>
              </a:rPr>
              <a:t>Person engaged in business of plying, hiring or leasing goods  carriages referred to in Section 44AE</a:t>
            </a:r>
          </a:p>
          <a:p>
            <a:pPr marL="223838" marR="0" lvl="0" indent="-223838" algn="just">
              <a:lnSpc>
                <a:spcPct val="100000"/>
              </a:lnSpc>
              <a:spcBef>
                <a:spcPts val="0"/>
              </a:spcBef>
              <a:buNone/>
            </a:pPr>
            <a:r>
              <a:rPr lang="en-US" altLang="en-US" sz="2300" dirty="0">
                <a:solidFill>
                  <a:schemeClr val="tx1"/>
                </a:solidFill>
                <a:latin typeface="Times New Roman" pitchFamily="18" charset="0"/>
                <a:cs typeface="Times New Roman" pitchFamily="18" charset="0"/>
              </a:rPr>
              <a:t>	Profession referred to </a:t>
            </a:r>
            <a:r>
              <a:rPr lang="en-US" altLang="en-US" sz="2300" dirty="0" err="1">
                <a:solidFill>
                  <a:schemeClr val="tx1"/>
                </a:solidFill>
                <a:latin typeface="Times New Roman" pitchFamily="18" charset="0"/>
                <a:cs typeface="Times New Roman" pitchFamily="18" charset="0"/>
              </a:rPr>
              <a:t>u.s</a:t>
            </a:r>
            <a:r>
              <a:rPr lang="en-US" altLang="en-US" sz="2300" dirty="0">
                <a:solidFill>
                  <a:schemeClr val="tx1"/>
                </a:solidFill>
                <a:latin typeface="Times New Roman" pitchFamily="18" charset="0"/>
                <a:cs typeface="Times New Roman" pitchFamily="18" charset="0"/>
              </a:rPr>
              <a:t> 44ADA</a:t>
            </a:r>
          </a:p>
          <a:p>
            <a:pPr marL="223838" marR="0" lvl="0" indent="-223838" algn="just">
              <a:lnSpc>
                <a:spcPct val="100000"/>
              </a:lnSpc>
              <a:spcBef>
                <a:spcPts val="0"/>
              </a:spcBef>
              <a:buNone/>
            </a:pPr>
            <a:r>
              <a:rPr lang="en-US" altLang="en-US" sz="2300" dirty="0">
                <a:solidFill>
                  <a:schemeClr val="tx1"/>
                </a:solidFill>
                <a:latin typeface="Times New Roman" pitchFamily="18" charset="0"/>
                <a:cs typeface="Times New Roman" pitchFamily="18" charset="0"/>
              </a:rPr>
              <a:t>	Commission or Brokerage</a:t>
            </a:r>
          </a:p>
          <a:p>
            <a:pPr marL="223838" marR="0" lvl="0" indent="-223838" algn="just">
              <a:lnSpc>
                <a:spcPct val="100000"/>
              </a:lnSpc>
              <a:spcBef>
                <a:spcPts val="0"/>
              </a:spcBef>
              <a:buNone/>
            </a:pPr>
            <a:r>
              <a:rPr lang="en-US" altLang="en-US" sz="2300" dirty="0">
                <a:solidFill>
                  <a:schemeClr val="tx1"/>
                </a:solidFill>
                <a:latin typeface="Times New Roman" pitchFamily="18" charset="0"/>
                <a:cs typeface="Times New Roman" pitchFamily="18" charset="0"/>
              </a:rPr>
              <a:t>	Agency Business</a:t>
            </a:r>
          </a:p>
          <a:p>
            <a:pPr marL="223838" marR="0" lvl="0" indent="-223838" algn="just">
              <a:lnSpc>
                <a:spcPct val="100000"/>
              </a:lnSpc>
              <a:spcBef>
                <a:spcPts val="0"/>
              </a:spcBef>
              <a:buNone/>
            </a:pPr>
            <a:r>
              <a:rPr lang="en-US" altLang="en-US" sz="2300" dirty="0">
                <a:solidFill>
                  <a:schemeClr val="tx1"/>
                </a:solidFill>
                <a:latin typeface="Times New Roman" pitchFamily="18" charset="0"/>
                <a:cs typeface="Times New Roman" pitchFamily="18" charset="0"/>
              </a:rPr>
              <a:t>	Turnover more than Rs. 2 </a:t>
            </a:r>
            <a:r>
              <a:rPr lang="en-US" altLang="en-US" sz="2300" dirty="0" err="1">
                <a:solidFill>
                  <a:schemeClr val="tx1"/>
                </a:solidFill>
                <a:latin typeface="Times New Roman" pitchFamily="18" charset="0"/>
                <a:cs typeface="Times New Roman" pitchFamily="18" charset="0"/>
              </a:rPr>
              <a:t>Crores</a:t>
            </a:r>
            <a:endParaRPr lang="en-US" altLang="en-US" sz="2300" dirty="0">
              <a:solidFill>
                <a:schemeClr val="tx1"/>
              </a:solidFill>
              <a:latin typeface="Times New Roman" pitchFamily="18" charset="0"/>
              <a:cs typeface="Times New Roman" pitchFamily="18" charset="0"/>
            </a:endParaRPr>
          </a:p>
        </p:txBody>
      </p:sp>
      <p:sp>
        <p:nvSpPr>
          <p:cNvPr id="5" name="Title 1"/>
          <p:cNvSpPr>
            <a:spLocks noGrp="1"/>
          </p:cNvSpPr>
          <p:nvPr>
            <p:ph type="title"/>
          </p:nvPr>
        </p:nvSpPr>
        <p:spPr>
          <a:xfrm>
            <a:off x="457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7104608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13"/>
          <p:cNvSpPr>
            <a:spLocks noGrp="1"/>
          </p:cNvSpPr>
          <p:nvPr>
            <p:ph idx="1"/>
          </p:nvPr>
        </p:nvSpPr>
        <p:spPr>
          <a:xfrm>
            <a:off x="457200" y="1066800"/>
            <a:ext cx="8229600" cy="4525963"/>
          </a:xfrm>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lnSpc>
                <a:spcPct val="100000"/>
              </a:lnSpc>
              <a:spcBef>
                <a:spcPts val="0"/>
              </a:spcBef>
              <a:buNone/>
            </a:pPr>
            <a:r>
              <a:rPr lang="en-US" altLang="en-US" u="sng" dirty="0">
                <a:solidFill>
                  <a:schemeClr val="tx1"/>
                </a:solidFill>
                <a:latin typeface="Times New Roman" pitchFamily="18" charset="0"/>
                <a:cs typeface="Times New Roman" pitchFamily="18" charset="0"/>
              </a:rPr>
              <a:t>Estimated income</a:t>
            </a:r>
          </a:p>
          <a:p>
            <a:pPr lvl="0" algn="just">
              <a:lnSpc>
                <a:spcPct val="100000"/>
              </a:lnSpc>
              <a:spcBef>
                <a:spcPts val="0"/>
              </a:spcBef>
              <a:buNone/>
            </a:pPr>
            <a:r>
              <a:rPr lang="en-US" altLang="en-US" dirty="0">
                <a:solidFill>
                  <a:schemeClr val="tx1"/>
                </a:solidFill>
                <a:latin typeface="Times New Roman" pitchFamily="18" charset="0"/>
                <a:cs typeface="Times New Roman" pitchFamily="18" charset="0"/>
              </a:rPr>
              <a:t>6% of Turnover received by a/c payee </a:t>
            </a:r>
            <a:r>
              <a:rPr lang="en-US" altLang="en-US" dirty="0" err="1">
                <a:solidFill>
                  <a:schemeClr val="tx1"/>
                </a:solidFill>
                <a:latin typeface="Times New Roman" pitchFamily="18" charset="0"/>
                <a:cs typeface="Times New Roman" pitchFamily="18" charset="0"/>
              </a:rPr>
              <a:t>cheque</a:t>
            </a:r>
            <a:r>
              <a:rPr lang="en-US" altLang="en-US" dirty="0">
                <a:solidFill>
                  <a:schemeClr val="tx1"/>
                </a:solidFill>
                <a:latin typeface="Times New Roman" pitchFamily="18" charset="0"/>
                <a:cs typeface="Times New Roman" pitchFamily="18" charset="0"/>
              </a:rPr>
              <a:t>, bank draft or ECS before the due date of filing the Return of Income.</a:t>
            </a:r>
          </a:p>
          <a:p>
            <a:pPr lvl="0" algn="just">
              <a:lnSpc>
                <a:spcPct val="100000"/>
              </a:lnSpc>
              <a:spcBef>
                <a:spcPts val="0"/>
              </a:spcBef>
              <a:buNone/>
            </a:pPr>
            <a:r>
              <a:rPr lang="en-US" altLang="en-US" dirty="0">
                <a:solidFill>
                  <a:schemeClr val="tx1"/>
                </a:solidFill>
                <a:latin typeface="Times New Roman" pitchFamily="18" charset="0"/>
                <a:cs typeface="Times New Roman" pitchFamily="18" charset="0"/>
              </a:rPr>
              <a:t>8% of Turnover not covered above.</a:t>
            </a:r>
          </a:p>
          <a:p>
            <a:pPr lvl="0"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lvl="0" algn="just">
              <a:lnSpc>
                <a:spcPct val="100000"/>
              </a:lnSpc>
              <a:spcBef>
                <a:spcPts val="0"/>
              </a:spcBef>
              <a:buNone/>
            </a:pPr>
            <a:r>
              <a:rPr lang="en-US" u="sng" dirty="0">
                <a:solidFill>
                  <a:schemeClr val="tx1"/>
                </a:solidFill>
                <a:latin typeface="Times New Roman" pitchFamily="18" charset="0"/>
                <a:cs typeface="Times New Roman" pitchFamily="18" charset="0"/>
              </a:rPr>
              <a:t>Non Admissibility of Business Deductions</a:t>
            </a:r>
          </a:p>
          <a:p>
            <a:pPr lvl="0" algn="just">
              <a:lnSpc>
                <a:spcPct val="100000"/>
              </a:lnSpc>
              <a:spcBef>
                <a:spcPts val="0"/>
              </a:spcBef>
              <a:buNone/>
            </a:pPr>
            <a:r>
              <a:rPr lang="en-US" dirty="0">
                <a:solidFill>
                  <a:schemeClr val="tx1"/>
                </a:solidFill>
                <a:latin typeface="Times New Roman" pitchFamily="18" charset="0"/>
                <a:cs typeface="Times New Roman" pitchFamily="18" charset="0"/>
              </a:rPr>
              <a:t>All deductions from sec 30 to 38 including Depreciation deemed to have been allowed.</a:t>
            </a:r>
          </a:p>
          <a:p>
            <a:pPr lvl="0" algn="just">
              <a:lnSpc>
                <a:spcPct val="100000"/>
              </a:lnSpc>
              <a:spcBef>
                <a:spcPts val="0"/>
              </a:spcBef>
              <a:buNone/>
            </a:pPr>
            <a:endParaRPr lang="en-US" dirty="0">
              <a:solidFill>
                <a:schemeClr val="tx1"/>
              </a:solidFill>
              <a:latin typeface="Times New Roman" pitchFamily="18" charset="0"/>
              <a:cs typeface="Times New Roman" pitchFamily="18" charset="0"/>
            </a:endParaRPr>
          </a:p>
          <a:p>
            <a:pPr lvl="0" algn="just">
              <a:lnSpc>
                <a:spcPct val="100000"/>
              </a:lnSpc>
              <a:spcBef>
                <a:spcPts val="0"/>
              </a:spcBef>
              <a:buNone/>
            </a:pPr>
            <a:r>
              <a:rPr lang="en-US" u="sng" dirty="0">
                <a:solidFill>
                  <a:schemeClr val="tx1"/>
                </a:solidFill>
                <a:latin typeface="Times New Roman" pitchFamily="18" charset="0"/>
                <a:cs typeface="Times New Roman" pitchFamily="18" charset="0"/>
              </a:rPr>
              <a:t>No Deduction of Interest and Salary to Partners</a:t>
            </a:r>
          </a:p>
          <a:p>
            <a:pPr lvl="0" algn="just">
              <a:lnSpc>
                <a:spcPct val="100000"/>
              </a:lnSpc>
              <a:spcBef>
                <a:spcPts val="0"/>
              </a:spcBef>
              <a:buNone/>
            </a:pPr>
            <a:r>
              <a:rPr lang="en-US" dirty="0">
                <a:solidFill>
                  <a:schemeClr val="tx1"/>
                </a:solidFill>
                <a:latin typeface="Times New Roman" pitchFamily="18" charset="0"/>
                <a:cs typeface="Times New Roman" pitchFamily="18" charset="0"/>
              </a:rPr>
              <a:t>Up to A.Y. 2016-17 allowed</a:t>
            </a:r>
          </a:p>
          <a:p>
            <a:pPr lvl="0" algn="just">
              <a:lnSpc>
                <a:spcPct val="100000"/>
              </a:lnSpc>
              <a:spcBef>
                <a:spcPts val="0"/>
              </a:spcBef>
              <a:buNone/>
            </a:pPr>
            <a:r>
              <a:rPr lang="en-US" dirty="0">
                <a:solidFill>
                  <a:schemeClr val="tx1"/>
                </a:solidFill>
                <a:latin typeface="Times New Roman" pitchFamily="18" charset="0"/>
                <a:cs typeface="Times New Roman" pitchFamily="18" charset="0"/>
              </a:rPr>
              <a:t>From A.Y. 2017-18 not allowed.</a:t>
            </a:r>
            <a:endParaRPr lang="en-US" altLang="en-US" dirty="0">
              <a:solidFill>
                <a:schemeClr val="tx1"/>
              </a:solidFill>
              <a:latin typeface="Times New Roman" pitchFamily="18" charset="0"/>
              <a:cs typeface="Times New Roman" pitchFamily="18" charset="0"/>
            </a:endParaRPr>
          </a:p>
        </p:txBody>
      </p:sp>
      <p:sp>
        <p:nvSpPr>
          <p:cNvPr id="6" name="Title 1"/>
          <p:cNvSpPr>
            <a:spLocks noGrp="1"/>
          </p:cNvSpPr>
          <p:nvPr>
            <p:ph type="title"/>
          </p:nvPr>
        </p:nvSpPr>
        <p:spPr>
          <a:xfrm>
            <a:off x="457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04297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13"/>
          <p:cNvSpPr>
            <a:spLocks noGrp="1"/>
          </p:cNvSpPr>
          <p:nvPr>
            <p:ph idx="1"/>
          </p:nvPr>
        </p:nvSpPr>
        <p:spPr>
          <a:xfrm>
            <a:off x="304800" y="1143000"/>
            <a:ext cx="8610600" cy="5105400"/>
          </a:xfrm>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23838" marR="0" lvl="0" indent="-223838" algn="just">
              <a:lnSpc>
                <a:spcPct val="100000"/>
              </a:lnSpc>
              <a:spcBef>
                <a:spcPts val="0"/>
              </a:spcBef>
              <a:buNone/>
            </a:pPr>
            <a:r>
              <a:rPr lang="en-US" altLang="en-US" u="sng" dirty="0">
                <a:solidFill>
                  <a:schemeClr val="tx1"/>
                </a:solidFill>
                <a:latin typeface="Times New Roman" pitchFamily="18" charset="0"/>
                <a:cs typeface="Times New Roman" pitchFamily="18" charset="0"/>
              </a:rPr>
              <a:t>Deduction under Chapter VI A allowable</a:t>
            </a:r>
          </a:p>
          <a:p>
            <a:pPr marL="223838" marR="0" lvl="0" indent="-223838" algn="just">
              <a:lnSpc>
                <a:spcPct val="100000"/>
              </a:lnSpc>
              <a:spcBef>
                <a:spcPts val="0"/>
              </a:spcBef>
              <a:buNone/>
            </a:pPr>
            <a:r>
              <a:rPr lang="en-US" altLang="en-US" dirty="0">
                <a:solidFill>
                  <a:schemeClr val="tx1"/>
                </a:solidFill>
                <a:latin typeface="Times New Roman" pitchFamily="18" charset="0"/>
                <a:cs typeface="Times New Roman" pitchFamily="18" charset="0"/>
              </a:rPr>
              <a:t>Deduction u/s 80C to 80 U are allowed</a:t>
            </a:r>
          </a:p>
          <a:p>
            <a:pPr marL="223838" marR="0" lvl="0" indent="-223838"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marL="223838" marR="0" lvl="0" indent="-223838" algn="just">
              <a:lnSpc>
                <a:spcPct val="100000"/>
              </a:lnSpc>
              <a:spcBef>
                <a:spcPts val="0"/>
              </a:spcBef>
              <a:buNone/>
            </a:pPr>
            <a:r>
              <a:rPr lang="en-US" altLang="en-US" u="sng" dirty="0">
                <a:solidFill>
                  <a:schemeClr val="tx1"/>
                </a:solidFill>
                <a:latin typeface="Times New Roman" pitchFamily="18" charset="0"/>
                <a:cs typeface="Times New Roman" pitchFamily="18" charset="0"/>
              </a:rPr>
              <a:t>Books of Account need not be maintained</a:t>
            </a:r>
          </a:p>
          <a:p>
            <a:pPr marL="223838" marR="0" lvl="0" indent="-223838" algn="just">
              <a:lnSpc>
                <a:spcPct val="100000"/>
              </a:lnSpc>
              <a:spcBef>
                <a:spcPts val="0"/>
              </a:spcBef>
              <a:buNone/>
            </a:pPr>
            <a:r>
              <a:rPr lang="en-US" altLang="en-US" dirty="0">
                <a:solidFill>
                  <a:schemeClr val="tx1"/>
                </a:solidFill>
                <a:latin typeface="Times New Roman" pitchFamily="18" charset="0"/>
                <a:cs typeface="Times New Roman" pitchFamily="18" charset="0"/>
              </a:rPr>
              <a:t>No Books – No Audit</a:t>
            </a:r>
          </a:p>
          <a:p>
            <a:pPr marL="223838" marR="0" lvl="0" indent="-223838" algn="just">
              <a:lnSpc>
                <a:spcPct val="100000"/>
              </a:lnSpc>
              <a:spcBef>
                <a:spcPts val="0"/>
              </a:spcBef>
              <a:buNone/>
            </a:pPr>
            <a:r>
              <a:rPr lang="en-US" altLang="en-US" dirty="0">
                <a:solidFill>
                  <a:schemeClr val="tx1"/>
                </a:solidFill>
                <a:latin typeface="Times New Roman" pitchFamily="18" charset="0"/>
                <a:cs typeface="Times New Roman" pitchFamily="18" charset="0"/>
              </a:rPr>
              <a:t>Basic Records to be maintained – Turnover – Receipt by cash or other mode – WDV. </a:t>
            </a:r>
          </a:p>
          <a:p>
            <a:pPr marL="223838" marR="0" lvl="0" indent="-223838" algn="just">
              <a:lnSpc>
                <a:spcPct val="100000"/>
              </a:lnSpc>
              <a:spcBef>
                <a:spcPts val="0"/>
              </a:spcBef>
              <a:buNone/>
            </a:pPr>
            <a:endParaRPr lang="en-US" altLang="en-US" dirty="0">
              <a:solidFill>
                <a:schemeClr val="tx1"/>
              </a:solidFill>
              <a:latin typeface="Times New Roman" pitchFamily="18" charset="0"/>
              <a:cs typeface="Times New Roman" pitchFamily="18" charset="0"/>
            </a:endParaRPr>
          </a:p>
          <a:p>
            <a:pPr lvl="0" algn="just">
              <a:lnSpc>
                <a:spcPct val="100000"/>
              </a:lnSpc>
              <a:spcBef>
                <a:spcPts val="0"/>
              </a:spcBef>
              <a:buNone/>
            </a:pPr>
            <a:r>
              <a:rPr lang="en-US" u="sng" dirty="0">
                <a:solidFill>
                  <a:schemeClr val="tx1"/>
                </a:solidFill>
                <a:latin typeface="Times New Roman" pitchFamily="18" charset="0"/>
                <a:cs typeface="Times New Roman" pitchFamily="18" charset="0"/>
              </a:rPr>
              <a:t>Lower Income may be declared</a:t>
            </a:r>
          </a:p>
          <a:p>
            <a:pPr lvl="0" algn="just">
              <a:lnSpc>
                <a:spcPct val="100000"/>
              </a:lnSpc>
              <a:spcBef>
                <a:spcPts val="0"/>
              </a:spcBef>
              <a:buNone/>
            </a:pPr>
            <a:r>
              <a:rPr lang="en-US" dirty="0">
                <a:solidFill>
                  <a:schemeClr val="tx1"/>
                </a:solidFill>
                <a:latin typeface="Times New Roman" pitchFamily="18" charset="0"/>
                <a:cs typeface="Times New Roman" pitchFamily="18" charset="0"/>
              </a:rPr>
              <a:t>If declared in subsequent year with audited accounts – not eligible to claim benefit u/s. 44AD for subsequent five years. </a:t>
            </a:r>
          </a:p>
          <a:p>
            <a:pPr lvl="0" algn="just">
              <a:lnSpc>
                <a:spcPct val="100000"/>
              </a:lnSpc>
              <a:spcBef>
                <a:spcPts val="0"/>
              </a:spcBef>
              <a:buNone/>
            </a:pPr>
            <a:r>
              <a:rPr lang="en-US" dirty="0">
                <a:solidFill>
                  <a:schemeClr val="tx1"/>
                </a:solidFill>
                <a:latin typeface="Times New Roman" pitchFamily="18" charset="0"/>
                <a:cs typeface="Times New Roman" pitchFamily="18" charset="0"/>
              </a:rPr>
              <a:t>If the total income exceeds the basic limit accounts are to be audited.</a:t>
            </a:r>
            <a:endParaRPr lang="en-US" altLang="en-US" dirty="0">
              <a:solidFill>
                <a:schemeClr val="tx1"/>
              </a:solidFill>
              <a:latin typeface="Times New Roman" pitchFamily="18" charset="0"/>
              <a:cs typeface="Times New Roman" pitchFamily="18" charset="0"/>
            </a:endParaRPr>
          </a:p>
        </p:txBody>
      </p:sp>
      <p:sp>
        <p:nvSpPr>
          <p:cNvPr id="6" name="Title 1"/>
          <p:cNvSpPr>
            <a:spLocks noGrp="1"/>
          </p:cNvSpPr>
          <p:nvPr>
            <p:ph type="title"/>
          </p:nvPr>
        </p:nvSpPr>
        <p:spPr>
          <a:xfrm>
            <a:off x="457200" y="71414"/>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921582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981200"/>
            <a:ext cx="8229600" cy="1143000"/>
          </a:xfrm>
        </p:spPr>
        <p:txBody>
          <a:bodyPr/>
          <a:lstStyle/>
          <a:p>
            <a:pPr algn="ctr"/>
            <a:r>
              <a:rPr lang="en-IN" sz="4400" u="sng" spc="-5" dirty="0">
                <a:solidFill>
                  <a:schemeClr val="tx1"/>
                </a:solidFill>
                <a:latin typeface="Times New Roman" pitchFamily="18" charset="0"/>
                <a:cs typeface="Times New Roman" pitchFamily="18" charset="0"/>
              </a:rPr>
              <a:t>ISSUES IN 44AD</a:t>
            </a:r>
            <a:endParaRPr lang="en-US" dirty="0"/>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022151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16976654"/>
              </p:ext>
            </p:extLst>
          </p:nvPr>
        </p:nvGraphicFramePr>
        <p:xfrm>
          <a:off x="214313" y="683916"/>
          <a:ext cx="8572560" cy="5335884"/>
        </p:xfrm>
        <a:graphic>
          <a:graphicData uri="http://schemas.openxmlformats.org/drawingml/2006/table">
            <a:tbl>
              <a:tblPr firstRow="1" bandRow="1">
                <a:tableStyleId>{5940675A-B579-460E-94D1-54222C63F5DA}</a:tableStyleId>
              </a:tblPr>
              <a:tblGrid>
                <a:gridCol w="8572560">
                  <a:extLst>
                    <a:ext uri="{9D8B030D-6E8A-4147-A177-3AD203B41FA5}">
                      <a16:colId xmlns:a16="http://schemas.microsoft.com/office/drawing/2014/main" val="20000"/>
                    </a:ext>
                  </a:extLst>
                </a:gridCol>
              </a:tblGrid>
              <a:tr h="2214559">
                <a:tc>
                  <a:txBody>
                    <a:bodyPr/>
                    <a:lstStyle/>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X </a:t>
                      </a:r>
                      <a:r>
                        <a:rPr lang="en-IN" sz="2400" b="0" i="0" kern="1200" dirty="0" err="1">
                          <a:solidFill>
                            <a:schemeClr val="tx1"/>
                          </a:solidFill>
                          <a:latin typeface="Times New Roman" pitchFamily="18" charset="0"/>
                          <a:ea typeface="+mn-ea"/>
                          <a:cs typeface="Times New Roman" pitchFamily="18" charset="0"/>
                        </a:rPr>
                        <a:t>Pvt</a:t>
                      </a:r>
                      <a:r>
                        <a:rPr lang="en-IN" sz="2400" b="0" i="0" kern="1200" dirty="0">
                          <a:solidFill>
                            <a:schemeClr val="tx1"/>
                          </a:solidFill>
                          <a:latin typeface="Times New Roman" pitchFamily="18" charset="0"/>
                          <a:ea typeface="+mn-ea"/>
                          <a:cs typeface="Times New Roman" pitchFamily="18" charset="0"/>
                        </a:rPr>
                        <a:t> ltd company was into construction business.</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Its turnover was Rs.95 </a:t>
                      </a:r>
                      <a:r>
                        <a:rPr lang="en-IN" sz="2400" b="0" i="0" kern="1200" dirty="0" err="1">
                          <a:solidFill>
                            <a:schemeClr val="tx1"/>
                          </a:solidFill>
                          <a:latin typeface="Times New Roman" pitchFamily="18" charset="0"/>
                          <a:ea typeface="+mn-ea"/>
                          <a:cs typeface="Times New Roman" pitchFamily="18" charset="0"/>
                        </a:rPr>
                        <a:t>lacs</a:t>
                      </a:r>
                      <a:r>
                        <a:rPr lang="en-IN" sz="2400" b="0" i="0" kern="1200" dirty="0">
                          <a:solidFill>
                            <a:schemeClr val="tx1"/>
                          </a:solidFill>
                          <a:latin typeface="Times New Roman" pitchFamily="18" charset="0"/>
                          <a:ea typeface="+mn-ea"/>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It is ready to offer 8% on its turnover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Can it do so?</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Would your answer be different if it is an LLP instead of </a:t>
                      </a:r>
                      <a:r>
                        <a:rPr lang="en-IN" sz="2400" b="0" i="0" kern="1200" dirty="0" err="1">
                          <a:solidFill>
                            <a:schemeClr val="tx1"/>
                          </a:solidFill>
                          <a:latin typeface="Times New Roman" pitchFamily="18" charset="0"/>
                          <a:ea typeface="+mn-ea"/>
                          <a:cs typeface="Times New Roman" pitchFamily="18" charset="0"/>
                        </a:rPr>
                        <a:t>Pvt</a:t>
                      </a:r>
                      <a:r>
                        <a:rPr lang="en-IN" sz="2400" b="0" i="0" kern="1200" dirty="0">
                          <a:solidFill>
                            <a:schemeClr val="tx1"/>
                          </a:solidFill>
                          <a:latin typeface="Times New Roman" pitchFamily="18" charset="0"/>
                          <a:ea typeface="+mn-ea"/>
                          <a:cs typeface="Times New Roman" pitchFamily="18" charset="0"/>
                        </a:rPr>
                        <a:t> Ltd Co?</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2400" b="0" i="0" kern="1200" dirty="0">
                        <a:solidFill>
                          <a:schemeClr val="tx1"/>
                        </a:solidFill>
                        <a:latin typeface="Times New Roman" pitchFamily="18" charset="0"/>
                        <a:ea typeface="+mn-ea"/>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684124">
                <a:tc>
                  <a:txBody>
                    <a:bodyPr/>
                    <a:lstStyle/>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Sec 44AD – </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Explanation.—For the purposes of this section,-</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 ) "eligible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means,—(</a:t>
                      </a:r>
                      <a:r>
                        <a:rPr lang="en-IN" sz="2400" b="0" i="0" kern="1200" dirty="0" err="1">
                          <a:solidFill>
                            <a:schemeClr val="tx1"/>
                          </a:solidFill>
                          <a:latin typeface="Times New Roman" pitchFamily="18" charset="0"/>
                          <a:ea typeface="+mn-ea"/>
                          <a:cs typeface="Times New Roman" pitchFamily="18" charset="0"/>
                        </a:rPr>
                        <a:t>i</a:t>
                      </a:r>
                      <a:r>
                        <a:rPr lang="en-IN" sz="2400" b="0" i="0" kern="1200" dirty="0">
                          <a:solidFill>
                            <a:schemeClr val="tx1"/>
                          </a:solidFill>
                          <a:latin typeface="Times New Roman" pitchFamily="18" charset="0"/>
                          <a:ea typeface="+mn-ea"/>
                          <a:cs typeface="Times New Roman" pitchFamily="18" charset="0"/>
                        </a:rPr>
                        <a:t>) an individual, Hindu undivided family or a partnership firm, who is a resident, but not a limited liability partnership firm as defined under clause (n) of subsection (1) of section 2 of the Limited Liability Partnership Act, 2008 (6 of 2009);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object 2"/>
          <p:cNvSpPr txBox="1">
            <a:spLocks noGrp="1"/>
          </p:cNvSpPr>
          <p:nvPr>
            <p:ph type="title"/>
          </p:nvPr>
        </p:nvSpPr>
        <p:spPr>
          <a:xfrm>
            <a:off x="304800" y="24090"/>
            <a:ext cx="3124200" cy="659155"/>
          </a:xfrm>
          <a:prstGeom prst="rect">
            <a:avLst/>
          </a:prstGeom>
        </p:spPr>
        <p:txBody>
          <a:bodyPr vert="horz" wrap="square" lIns="0" tIns="12700" rIns="0" bIns="0" rtlCol="0">
            <a:spAutoFit/>
          </a:bodyPr>
          <a:lstStyle/>
          <a:p>
            <a:pPr marL="12700">
              <a:lnSpc>
                <a:spcPct val="100000"/>
              </a:lnSpc>
              <a:spcBef>
                <a:spcPts val="100"/>
              </a:spcBef>
            </a:pPr>
            <a:br>
              <a:rPr lang="en-IN" sz="2100" b="1" spc="-5" dirty="0">
                <a:solidFill>
                  <a:schemeClr val="tx1"/>
                </a:solidFill>
                <a:latin typeface="Times New Roman" pitchFamily="18" charset="0"/>
                <a:cs typeface="Times New Roman" pitchFamily="18" charset="0"/>
              </a:rPr>
            </a:br>
            <a:r>
              <a:rPr lang="en-IN" sz="2100" b="1" spc="-5" dirty="0">
                <a:solidFill>
                  <a:schemeClr val="tx1"/>
                </a:solidFill>
                <a:latin typeface="Times New Roman" pitchFamily="18" charset="0"/>
                <a:cs typeface="Times New Roman" pitchFamily="18" charset="0"/>
              </a:rPr>
              <a:t>ISSUE - 1</a:t>
            </a:r>
            <a:endParaRPr sz="21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6117671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14313" y="642937"/>
          <a:ext cx="8572560" cy="5009195"/>
        </p:xfrm>
        <a:graphic>
          <a:graphicData uri="http://schemas.openxmlformats.org/drawingml/2006/table">
            <a:tbl>
              <a:tblPr firstRow="1" bandRow="1">
                <a:tableStyleId>{5940675A-B579-460E-94D1-54222C63F5DA}</a:tableStyleId>
              </a:tblPr>
              <a:tblGrid>
                <a:gridCol w="8572560">
                  <a:extLst>
                    <a:ext uri="{9D8B030D-6E8A-4147-A177-3AD203B41FA5}">
                      <a16:colId xmlns:a16="http://schemas.microsoft.com/office/drawing/2014/main" val="20000"/>
                    </a:ext>
                  </a:extLst>
                </a:gridCol>
              </a:tblGrid>
              <a:tr h="2357435">
                <a:tc>
                  <a:txBody>
                    <a:bodyPr/>
                    <a:lstStyle/>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Mr. </a:t>
                      </a:r>
                      <a:r>
                        <a:rPr lang="en-IN" sz="2400" b="0" i="0" kern="1200" dirty="0" err="1">
                          <a:solidFill>
                            <a:schemeClr val="tx1"/>
                          </a:solidFill>
                          <a:latin typeface="Times New Roman" pitchFamily="18" charset="0"/>
                          <a:ea typeface="+mn-ea"/>
                          <a:cs typeface="Times New Roman" pitchFamily="18" charset="0"/>
                        </a:rPr>
                        <a:t>Ashwin</a:t>
                      </a:r>
                      <a:r>
                        <a:rPr lang="en-IN" sz="2400" b="0" i="0" kern="1200" dirty="0">
                          <a:solidFill>
                            <a:schemeClr val="tx1"/>
                          </a:solidFill>
                          <a:latin typeface="Times New Roman" pitchFamily="18" charset="0"/>
                          <a:ea typeface="+mn-ea"/>
                          <a:cs typeface="Times New Roman" pitchFamily="18" charset="0"/>
                        </a:rPr>
                        <a:t> Mehta is a non-resident Indian</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He achieved a turnover of Rs.85 </a:t>
                      </a:r>
                      <a:r>
                        <a:rPr lang="en-IN" sz="2400" b="0" i="0" kern="1200" dirty="0" err="1">
                          <a:solidFill>
                            <a:schemeClr val="tx1"/>
                          </a:solidFill>
                          <a:latin typeface="Times New Roman" pitchFamily="18" charset="0"/>
                          <a:ea typeface="+mn-ea"/>
                          <a:cs typeface="Times New Roman" pitchFamily="18" charset="0"/>
                        </a:rPr>
                        <a:t>lacs</a:t>
                      </a:r>
                      <a:r>
                        <a:rPr lang="en-IN" sz="2400" b="0" i="0" dirty="0">
                          <a:latin typeface="Times New Roman" pitchFamily="18" charset="0"/>
                          <a:cs typeface="Times New Roman" pitchFamily="18" charset="0"/>
                        </a:rPr>
                        <a:t>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He earned an income of 8% on the turnover </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Can he claim the benefit of sec 44AD</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2400" b="0" i="0" kern="1200" dirty="0">
                          <a:solidFill>
                            <a:schemeClr val="tx1"/>
                          </a:solidFill>
                          <a:latin typeface="Times New Roman" pitchFamily="18" charset="0"/>
                          <a:ea typeface="+mn-ea"/>
                          <a:cs typeface="Times New Roman" pitchFamily="18" charset="0"/>
                        </a:rPr>
                        <a:t>Would your answer be different if the status of the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is resident – AOP?</a:t>
                      </a:r>
                    </a:p>
                    <a:p>
                      <a:pPr marL="441325" marR="0" indent="-441325"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2400" b="0" i="0" kern="1200" dirty="0">
                        <a:solidFill>
                          <a:schemeClr val="tx1"/>
                        </a:solidFill>
                        <a:latin typeface="Times New Roman" pitchFamily="18" charset="0"/>
                        <a:ea typeface="+mn-ea"/>
                        <a:cs typeface="Times New Roman" pitchFamily="18"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357435">
                <a:tc>
                  <a:txBody>
                    <a:bodyPr/>
                    <a:lstStyle/>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Sec 44ADExplanation.—For the purposes of this section,—</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 "eligible </a:t>
                      </a:r>
                      <a:r>
                        <a:rPr lang="en-IN" sz="2400" b="0" i="0" kern="1200" dirty="0" err="1">
                          <a:solidFill>
                            <a:schemeClr val="tx1"/>
                          </a:solidFill>
                          <a:latin typeface="Times New Roman" pitchFamily="18" charset="0"/>
                          <a:ea typeface="+mn-ea"/>
                          <a:cs typeface="Times New Roman" pitchFamily="18" charset="0"/>
                        </a:rPr>
                        <a:t>assessee</a:t>
                      </a:r>
                      <a:r>
                        <a:rPr lang="en-IN" sz="2400" b="0" i="0" kern="1200" dirty="0">
                          <a:solidFill>
                            <a:schemeClr val="tx1"/>
                          </a:solidFill>
                          <a:latin typeface="Times New Roman" pitchFamily="18" charset="0"/>
                          <a:ea typeface="+mn-ea"/>
                          <a:cs typeface="Times New Roman" pitchFamily="18" charset="0"/>
                        </a:rPr>
                        <a:t>" means,—</a:t>
                      </a:r>
                    </a:p>
                    <a:p>
                      <a:pPr algn="just">
                        <a:buFont typeface="Arial" pitchFamily="34" charset="0"/>
                        <a:buNone/>
                      </a:pPr>
                      <a:r>
                        <a:rPr lang="en-IN" sz="2400" b="0" i="0" kern="1200" dirty="0">
                          <a:solidFill>
                            <a:schemeClr val="tx1"/>
                          </a:solidFill>
                          <a:latin typeface="Times New Roman" pitchFamily="18" charset="0"/>
                          <a:ea typeface="+mn-ea"/>
                          <a:cs typeface="Times New Roman" pitchFamily="18" charset="0"/>
                        </a:rPr>
                        <a:t>(</a:t>
                      </a:r>
                      <a:r>
                        <a:rPr lang="en-IN" sz="2400" b="0" i="0" kern="1200" dirty="0" err="1">
                          <a:solidFill>
                            <a:schemeClr val="tx1"/>
                          </a:solidFill>
                          <a:latin typeface="Times New Roman" pitchFamily="18" charset="0"/>
                          <a:ea typeface="+mn-ea"/>
                          <a:cs typeface="Times New Roman" pitchFamily="18" charset="0"/>
                        </a:rPr>
                        <a:t>i</a:t>
                      </a:r>
                      <a:r>
                        <a:rPr lang="en-IN" sz="2400" b="0" i="0" kern="1200" dirty="0">
                          <a:solidFill>
                            <a:schemeClr val="tx1"/>
                          </a:solidFill>
                          <a:latin typeface="Times New Roman" pitchFamily="18" charset="0"/>
                          <a:ea typeface="+mn-ea"/>
                          <a:cs typeface="Times New Roman" pitchFamily="18" charset="0"/>
                        </a:rPr>
                        <a:t>) an individual, Hindu undivided family or a partnership firm, who is a resident, but not a limited liability partnership firm as defined under clause (n) of subsection (1) of section 2 of the Limited Liability Partnership Act, 2008 (6 of 2009);</a:t>
                      </a:r>
                      <a:r>
                        <a:rPr lang="en-IN" sz="2400" b="0" i="0" dirty="0">
                          <a:latin typeface="Times New Roman" pitchFamily="18" charset="0"/>
                          <a:cs typeface="Times New Roman" pitchFamily="18" charset="0"/>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object 2"/>
          <p:cNvSpPr txBox="1">
            <a:spLocks noGrp="1"/>
          </p:cNvSpPr>
          <p:nvPr>
            <p:ph type="title"/>
          </p:nvPr>
        </p:nvSpPr>
        <p:spPr>
          <a:xfrm>
            <a:off x="304800" y="185673"/>
            <a:ext cx="1912824"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- 2</a:t>
            </a:r>
            <a:endParaRPr sz="21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682637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912824"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- 3 </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66405" cy="4981492"/>
          </a:xfrm>
          <a:prstGeom prst="rect">
            <a:avLst/>
          </a:prstGeom>
        </p:spPr>
        <p:txBody>
          <a:bodyPr vert="horz" wrap="square" lIns="0" tIns="13335" rIns="0" bIns="0" rtlCol="0">
            <a:spAutoFit/>
          </a:bodyPr>
          <a:lstStyle/>
          <a:p>
            <a:pPr marL="314325" indent="-301625" algn="just">
              <a:lnSpc>
                <a:spcPct val="100000"/>
              </a:lnSpc>
              <a:spcBef>
                <a:spcPts val="105"/>
              </a:spcBef>
              <a:tabLst>
                <a:tab pos="314325" algn="l"/>
                <a:tab pos="314960" algn="l"/>
              </a:tabLst>
            </a:pPr>
            <a:r>
              <a:rPr sz="2300" spc="-35" dirty="0">
                <a:latin typeface="Times New Roman" pitchFamily="18" charset="0"/>
                <a:cs typeface="Times New Roman" pitchFamily="18" charset="0"/>
              </a:rPr>
              <a:t>Mr</a:t>
            </a:r>
            <a:r>
              <a:rPr sz="2300" spc="-35">
                <a:latin typeface="Times New Roman" pitchFamily="18" charset="0"/>
                <a:cs typeface="Times New Roman" pitchFamily="18" charset="0"/>
              </a:rPr>
              <a:t>. </a:t>
            </a:r>
            <a:r>
              <a:rPr sz="2300">
                <a:latin typeface="Times New Roman" pitchFamily="18" charset="0"/>
                <a:cs typeface="Times New Roman" pitchFamily="18" charset="0"/>
              </a:rPr>
              <a:t>Ra</a:t>
            </a:r>
            <a:r>
              <a:rPr lang="en-IN" sz="2300" dirty="0">
                <a:latin typeface="Times New Roman" pitchFamily="18" charset="0"/>
                <a:cs typeface="Times New Roman" pitchFamily="18" charset="0"/>
              </a:rPr>
              <a:t>ma</a:t>
            </a:r>
            <a:r>
              <a:rPr sz="2300">
                <a:latin typeface="Times New Roman" pitchFamily="18" charset="0"/>
                <a:cs typeface="Times New Roman" pitchFamily="18" charset="0"/>
              </a:rPr>
              <a:t>, </a:t>
            </a:r>
            <a:r>
              <a:rPr sz="2300" dirty="0">
                <a:latin typeface="Times New Roman" pitchFamily="18" charset="0"/>
                <a:cs typeface="Times New Roman" pitchFamily="18" charset="0"/>
              </a:rPr>
              <a:t>A Resident individual, is carrying on </a:t>
            </a:r>
            <a:r>
              <a:rPr sz="2300" spc="-5" dirty="0">
                <a:latin typeface="Times New Roman" pitchFamily="18" charset="0"/>
                <a:cs typeface="Times New Roman" pitchFamily="18" charset="0"/>
              </a:rPr>
              <a:t>three </a:t>
            </a:r>
            <a:r>
              <a:rPr sz="2300">
                <a:latin typeface="Times New Roman" pitchFamily="18" charset="0"/>
                <a:cs typeface="Times New Roman" pitchFamily="18" charset="0"/>
              </a:rPr>
              <a:t>eligible</a:t>
            </a:r>
            <a:r>
              <a:rPr sz="2300" spc="-295">
                <a:latin typeface="Times New Roman" pitchFamily="18" charset="0"/>
                <a:cs typeface="Times New Roman" pitchFamily="18" charset="0"/>
              </a:rPr>
              <a:t> </a:t>
            </a:r>
            <a:r>
              <a:rPr sz="2300">
                <a:latin typeface="Times New Roman" pitchFamily="18" charset="0"/>
                <a:cs typeface="Times New Roman" pitchFamily="18" charset="0"/>
              </a:rPr>
              <a:t>business,</a:t>
            </a:r>
            <a:r>
              <a:rPr lang="en-IN" sz="2300" dirty="0">
                <a:latin typeface="Times New Roman" pitchFamily="18" charset="0"/>
                <a:cs typeface="Times New Roman" pitchFamily="18" charset="0"/>
              </a:rPr>
              <a:t> </a:t>
            </a:r>
            <a:r>
              <a:rPr sz="2300">
                <a:latin typeface="Times New Roman" pitchFamily="18" charset="0"/>
                <a:cs typeface="Times New Roman" pitchFamily="18" charset="0"/>
              </a:rPr>
              <a:t>the </a:t>
            </a:r>
            <a:r>
              <a:rPr sz="2300" dirty="0">
                <a:latin typeface="Times New Roman" pitchFamily="18" charset="0"/>
                <a:cs typeface="Times New Roman" pitchFamily="18" charset="0"/>
              </a:rPr>
              <a:t>turnover of which is </a:t>
            </a:r>
            <a:r>
              <a:rPr sz="2300">
                <a:latin typeface="Times New Roman" pitchFamily="18" charset="0"/>
                <a:cs typeface="Times New Roman" pitchFamily="18" charset="0"/>
              </a:rPr>
              <a:t>as</a:t>
            </a:r>
            <a:r>
              <a:rPr sz="2300" spc="-114">
                <a:latin typeface="Times New Roman" pitchFamily="18" charset="0"/>
                <a:cs typeface="Times New Roman" pitchFamily="18" charset="0"/>
              </a:rPr>
              <a:t> </a:t>
            </a:r>
            <a:r>
              <a:rPr sz="2300">
                <a:latin typeface="Times New Roman" pitchFamily="18" charset="0"/>
                <a:cs typeface="Times New Roman" pitchFamily="18" charset="0"/>
              </a:rPr>
              <a:t>under</a:t>
            </a:r>
            <a:endParaRPr lang="en-IN" sz="2300" dirty="0">
              <a:latin typeface="Times New Roman" pitchFamily="18" charset="0"/>
              <a:cs typeface="Times New Roman" pitchFamily="18" charset="0"/>
            </a:endParaRPr>
          </a:p>
          <a:p>
            <a:pPr marL="314325" indent="-301625" algn="just">
              <a:lnSpc>
                <a:spcPct val="100000"/>
              </a:lnSpc>
              <a:spcBef>
                <a:spcPts val="105"/>
              </a:spcBef>
              <a:tabLst>
                <a:tab pos="314325" algn="l"/>
                <a:tab pos="314960" algn="l"/>
              </a:tabLst>
            </a:pPr>
            <a:endParaRPr sz="2300">
              <a:latin typeface="Times New Roman" pitchFamily="18" charset="0"/>
              <a:cs typeface="Times New Roman" pitchFamily="18" charset="0"/>
            </a:endParaRPr>
          </a:p>
          <a:p>
            <a:pPr marL="668020" lvl="1" indent="-250190" algn="just">
              <a:lnSpc>
                <a:spcPct val="100000"/>
              </a:lnSpc>
              <a:buChar char="–"/>
              <a:tabLst>
                <a:tab pos="668020" algn="l"/>
              </a:tabLst>
            </a:pPr>
            <a:r>
              <a:rPr sz="2300" spc="-5">
                <a:latin typeface="Times New Roman" pitchFamily="18" charset="0"/>
                <a:cs typeface="Times New Roman" pitchFamily="18" charset="0"/>
              </a:rPr>
              <a:t>Business </a:t>
            </a:r>
            <a:r>
              <a:rPr sz="2300" dirty="0">
                <a:latin typeface="Times New Roman" pitchFamily="18" charset="0"/>
                <a:cs typeface="Times New Roman" pitchFamily="18" charset="0"/>
              </a:rPr>
              <a:t>A </a:t>
            </a:r>
            <a:r>
              <a:rPr sz="2300" spc="-5">
                <a:latin typeface="Times New Roman" pitchFamily="18" charset="0"/>
                <a:cs typeface="Times New Roman" pitchFamily="18" charset="0"/>
              </a:rPr>
              <a:t>(Rs.1</a:t>
            </a:r>
            <a:r>
              <a:rPr lang="en-IN" sz="2300" spc="-5" dirty="0">
                <a:latin typeface="Times New Roman" pitchFamily="18" charset="0"/>
                <a:cs typeface="Times New Roman" pitchFamily="18" charset="0"/>
              </a:rPr>
              <a:t>3</a:t>
            </a:r>
            <a:r>
              <a:rPr sz="2300" spc="-5">
                <a:latin typeface="Times New Roman" pitchFamily="18" charset="0"/>
                <a:cs typeface="Times New Roman" pitchFamily="18" charset="0"/>
              </a:rPr>
              <a:t>5</a:t>
            </a:r>
            <a:r>
              <a:rPr sz="2300" spc="-18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lnSpc>
                <a:spcPct val="100000"/>
              </a:lnSpc>
              <a:spcBef>
                <a:spcPts val="35"/>
              </a:spcBef>
              <a:buClr>
                <a:srgbClr val="002776"/>
              </a:buClr>
              <a:buFont typeface="Arial"/>
              <a:buChar char="–"/>
            </a:pPr>
            <a:endParaRPr sz="2300">
              <a:latin typeface="Times New Roman" pitchFamily="18" charset="0"/>
              <a:cs typeface="Times New Roman" pitchFamily="18" charset="0"/>
            </a:endParaRPr>
          </a:p>
          <a:p>
            <a:pPr marL="668020" lvl="1" indent="-250190" algn="just">
              <a:lnSpc>
                <a:spcPct val="100000"/>
              </a:lnSpc>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B </a:t>
            </a:r>
            <a:r>
              <a:rPr sz="2300">
                <a:latin typeface="Times New Roman" pitchFamily="18" charset="0"/>
                <a:cs typeface="Times New Roman" pitchFamily="18" charset="0"/>
              </a:rPr>
              <a:t>(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4</a:t>
            </a:r>
            <a:r>
              <a:rPr sz="2300" spc="-5">
                <a:latin typeface="Times New Roman" pitchFamily="18" charset="0"/>
                <a:cs typeface="Times New Roman" pitchFamily="18" charset="0"/>
              </a:rPr>
              <a:t>5</a:t>
            </a:r>
            <a:r>
              <a:rPr sz="2300" spc="-3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lnSpc>
                <a:spcPct val="100000"/>
              </a:lnSpc>
              <a:spcBef>
                <a:spcPts val="40"/>
              </a:spcBef>
              <a:buClr>
                <a:srgbClr val="002776"/>
              </a:buClr>
              <a:buFont typeface="Arial"/>
              <a:buChar char="–"/>
            </a:pPr>
            <a:endParaRPr sz="2300">
              <a:latin typeface="Times New Roman" pitchFamily="18" charset="0"/>
              <a:cs typeface="Times New Roman" pitchFamily="18" charset="0"/>
            </a:endParaRPr>
          </a:p>
          <a:p>
            <a:pPr marL="668020" lvl="1" indent="-250190" algn="just">
              <a:lnSpc>
                <a:spcPct val="100000"/>
              </a:lnSpc>
              <a:buChar char="–"/>
              <a:tabLst>
                <a:tab pos="668020" algn="l"/>
              </a:tabLst>
            </a:pPr>
            <a:r>
              <a:rPr sz="2300" spc="-5" dirty="0">
                <a:latin typeface="Times New Roman" pitchFamily="18" charset="0"/>
                <a:cs typeface="Times New Roman" pitchFamily="18" charset="0"/>
              </a:rPr>
              <a:t>Business C </a:t>
            </a:r>
            <a:r>
              <a:rPr sz="2300">
                <a:latin typeface="Times New Roman" pitchFamily="18" charset="0"/>
                <a:cs typeface="Times New Roman" pitchFamily="18" charset="0"/>
              </a:rPr>
              <a:t>(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30</a:t>
            </a:r>
            <a:r>
              <a:rPr sz="2300" spc="-35">
                <a:latin typeface="Times New Roman" pitchFamily="18" charset="0"/>
                <a:cs typeface="Times New Roman" pitchFamily="18" charset="0"/>
              </a:rPr>
              <a:t> </a:t>
            </a:r>
            <a:r>
              <a:rPr sz="2300" spc="-5" dirty="0">
                <a:latin typeface="Times New Roman" pitchFamily="18" charset="0"/>
                <a:cs typeface="Times New Roman" pitchFamily="18" charset="0"/>
              </a:rPr>
              <a:t>Lac)</a:t>
            </a:r>
            <a:endParaRPr sz="2300">
              <a:latin typeface="Times New Roman" pitchFamily="18" charset="0"/>
              <a:cs typeface="Times New Roman" pitchFamily="18" charset="0"/>
            </a:endParaRPr>
          </a:p>
          <a:p>
            <a:pPr lvl="1" algn="just">
              <a:lnSpc>
                <a:spcPct val="100000"/>
              </a:lnSpc>
              <a:spcBef>
                <a:spcPts val="15"/>
              </a:spcBef>
              <a:buClr>
                <a:srgbClr val="002776"/>
              </a:buClr>
              <a:buFont typeface="Arial"/>
              <a:buChar char="–"/>
            </a:pPr>
            <a:endParaRPr sz="2300">
              <a:latin typeface="Times New Roman" pitchFamily="18" charset="0"/>
              <a:cs typeface="Times New Roman" pitchFamily="18" charset="0"/>
            </a:endParaRPr>
          </a:p>
          <a:p>
            <a:pPr marL="314325" indent="-301625" algn="just">
              <a:lnSpc>
                <a:spcPct val="100000"/>
              </a:lnSpc>
              <a:tabLst>
                <a:tab pos="314325" algn="l"/>
                <a:tab pos="314960" algn="l"/>
              </a:tabLst>
            </a:pPr>
            <a:r>
              <a:rPr lang="en-IN" sz="2300" dirty="0">
                <a:latin typeface="Times New Roman" pitchFamily="18" charset="0"/>
                <a:cs typeface="Times New Roman" pitchFamily="18" charset="0"/>
              </a:rPr>
              <a:t>Can Rama offer his income u/s. 44AD?</a:t>
            </a:r>
          </a:p>
          <a:p>
            <a:pPr marL="314325" indent="-301625" algn="just">
              <a:lnSpc>
                <a:spcPct val="100000"/>
              </a:lnSpc>
              <a:tabLst>
                <a:tab pos="314325" algn="l"/>
                <a:tab pos="314960" algn="l"/>
              </a:tabLst>
            </a:pPr>
            <a:endParaRPr lang="en-IN" sz="2300" dirty="0">
              <a:latin typeface="Times New Roman" pitchFamily="18" charset="0"/>
              <a:cs typeface="Times New Roman" pitchFamily="18" charset="0"/>
            </a:endParaRPr>
          </a:p>
          <a:p>
            <a:pPr marL="314325" indent="-301625" algn="just">
              <a:lnSpc>
                <a:spcPct val="100000"/>
              </a:lnSpc>
              <a:tabLst>
                <a:tab pos="314325" algn="l"/>
                <a:tab pos="314960" algn="l"/>
              </a:tabLst>
            </a:pPr>
            <a:r>
              <a:rPr lang="en-IN" sz="2300" dirty="0">
                <a:latin typeface="Times New Roman" pitchFamily="18" charset="0"/>
                <a:cs typeface="Times New Roman" pitchFamily="18" charset="0"/>
              </a:rPr>
              <a:t>The Answer is</a:t>
            </a:r>
            <a:r>
              <a:rPr lang="en-IN" sz="2300" spc="-150" dirty="0">
                <a:latin typeface="Times New Roman" pitchFamily="18" charset="0"/>
                <a:cs typeface="Times New Roman" pitchFamily="18" charset="0"/>
              </a:rPr>
              <a:t> </a:t>
            </a:r>
            <a:r>
              <a:rPr lang="en-IN" sz="2300" dirty="0">
                <a:latin typeface="Times New Roman" pitchFamily="18" charset="0"/>
                <a:cs typeface="Times New Roman" pitchFamily="18" charset="0"/>
              </a:rPr>
              <a:t>NO</a:t>
            </a:r>
          </a:p>
          <a:p>
            <a:pPr algn="just">
              <a:lnSpc>
                <a:spcPct val="100000"/>
              </a:lnSpc>
              <a:spcBef>
                <a:spcPts val="30"/>
              </a:spcBef>
              <a:buClr>
                <a:srgbClr val="002776"/>
              </a:buClr>
              <a:buFont typeface="Arial"/>
              <a:buChar char="•"/>
            </a:pPr>
            <a:endParaRPr lang="en-IN" sz="2300" dirty="0">
              <a:latin typeface="Times New Roman" pitchFamily="18" charset="0"/>
              <a:cs typeface="Times New Roman" pitchFamily="18" charset="0"/>
            </a:endParaRPr>
          </a:p>
          <a:p>
            <a:pPr marL="314325" indent="-301625" algn="just">
              <a:lnSpc>
                <a:spcPct val="100000"/>
              </a:lnSpc>
              <a:tabLst>
                <a:tab pos="314325" algn="l"/>
                <a:tab pos="314960" algn="l"/>
              </a:tabLst>
            </a:pPr>
            <a:r>
              <a:rPr lang="en-IN" sz="2300" dirty="0">
                <a:latin typeface="Times New Roman" pitchFamily="18" charset="0"/>
                <a:cs typeface="Times New Roman" pitchFamily="18" charset="0"/>
              </a:rPr>
              <a:t>Because turnover of eligible business exceeds Rs.2</a:t>
            </a:r>
            <a:r>
              <a:rPr lang="en-IN" sz="2300" spc="-140" dirty="0">
                <a:latin typeface="Times New Roman" pitchFamily="18" charset="0"/>
                <a:cs typeface="Times New Roman" pitchFamily="18" charset="0"/>
              </a:rPr>
              <a:t> </a:t>
            </a:r>
            <a:r>
              <a:rPr lang="en-IN" sz="2300" dirty="0" err="1">
                <a:latin typeface="Times New Roman" pitchFamily="18" charset="0"/>
                <a:cs typeface="Times New Roman" pitchFamily="18" charset="0"/>
              </a:rPr>
              <a:t>Crores</a:t>
            </a:r>
            <a:endParaRPr lang="en-IN" sz="23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121055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760424"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- 4 </a:t>
            </a:r>
            <a:endParaRPr sz="2100" b="1">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5615" cy="4968668"/>
          </a:xfrm>
          <a:prstGeom prst="rect">
            <a:avLst/>
          </a:prstGeom>
        </p:spPr>
        <p:txBody>
          <a:bodyPr vert="horz" wrap="square" lIns="0" tIns="13335" rIns="0" bIns="0" rtlCol="0">
            <a:spAutoFit/>
          </a:bodyPr>
          <a:lstStyle/>
          <a:p>
            <a:pPr marL="314325" indent="-301625" algn="just">
              <a:lnSpc>
                <a:spcPct val="100000"/>
              </a:lnSpc>
              <a:spcBef>
                <a:spcPts val="105"/>
              </a:spcBef>
              <a:tabLst>
                <a:tab pos="314325" algn="l"/>
                <a:tab pos="314960" algn="l"/>
              </a:tabLst>
            </a:pPr>
            <a:r>
              <a:rPr sz="2300" spc="-40" dirty="0">
                <a:latin typeface="Times New Roman" pitchFamily="18" charset="0"/>
                <a:cs typeface="Times New Roman" pitchFamily="18" charset="0"/>
              </a:rPr>
              <a:t>Mr</a:t>
            </a:r>
            <a:r>
              <a:rPr sz="2300" spc="-40">
                <a:latin typeface="Times New Roman" pitchFamily="18" charset="0"/>
                <a:cs typeface="Times New Roman" pitchFamily="18" charset="0"/>
              </a:rPr>
              <a:t>.</a:t>
            </a:r>
            <a:r>
              <a:rPr sz="2300" spc="285">
                <a:latin typeface="Times New Roman" pitchFamily="18" charset="0"/>
                <a:cs typeface="Times New Roman" pitchFamily="18" charset="0"/>
              </a:rPr>
              <a:t> </a:t>
            </a:r>
            <a:r>
              <a:rPr sz="2300">
                <a:latin typeface="Times New Roman" pitchFamily="18" charset="0"/>
                <a:cs typeface="Times New Roman" pitchFamily="18" charset="0"/>
              </a:rPr>
              <a:t>R</a:t>
            </a:r>
            <a:r>
              <a:rPr lang="en-IN" sz="2300" dirty="0" err="1">
                <a:latin typeface="Times New Roman" pitchFamily="18" charset="0"/>
                <a:cs typeface="Times New Roman" pitchFamily="18" charset="0"/>
              </a:rPr>
              <a:t>ama</a:t>
            </a:r>
            <a:r>
              <a:rPr sz="2300">
                <a:latin typeface="Times New Roman" pitchFamily="18" charset="0"/>
                <a:cs typeface="Times New Roman" pitchFamily="18" charset="0"/>
              </a:rPr>
              <a:t>,</a:t>
            </a:r>
            <a:r>
              <a:rPr sz="2300" spc="285">
                <a:latin typeface="Times New Roman" pitchFamily="18" charset="0"/>
                <a:cs typeface="Times New Roman" pitchFamily="18" charset="0"/>
              </a:rPr>
              <a:t> </a:t>
            </a:r>
            <a:r>
              <a:rPr sz="2300" dirty="0">
                <a:latin typeface="Times New Roman" pitchFamily="18" charset="0"/>
                <a:cs typeface="Times New Roman" pitchFamily="18" charset="0"/>
              </a:rPr>
              <a:t>a</a:t>
            </a:r>
            <a:r>
              <a:rPr sz="2300" spc="285" dirty="0">
                <a:latin typeface="Times New Roman" pitchFamily="18" charset="0"/>
                <a:cs typeface="Times New Roman" pitchFamily="18" charset="0"/>
              </a:rPr>
              <a:t> </a:t>
            </a:r>
            <a:r>
              <a:rPr sz="2300" dirty="0">
                <a:latin typeface="Times New Roman" pitchFamily="18" charset="0"/>
                <a:cs typeface="Times New Roman" pitchFamily="18" charset="0"/>
              </a:rPr>
              <a:t>Resident</a:t>
            </a:r>
            <a:r>
              <a:rPr sz="2300" spc="290" dirty="0">
                <a:latin typeface="Times New Roman" pitchFamily="18" charset="0"/>
                <a:cs typeface="Times New Roman" pitchFamily="18" charset="0"/>
              </a:rPr>
              <a:t> </a:t>
            </a:r>
            <a:r>
              <a:rPr sz="2300" dirty="0">
                <a:latin typeface="Times New Roman" pitchFamily="18" charset="0"/>
                <a:cs typeface="Times New Roman" pitchFamily="18" charset="0"/>
              </a:rPr>
              <a:t>individual,</a:t>
            </a:r>
            <a:r>
              <a:rPr sz="2300" spc="280" dirty="0">
                <a:latin typeface="Times New Roman" pitchFamily="18" charset="0"/>
                <a:cs typeface="Times New Roman" pitchFamily="18" charset="0"/>
              </a:rPr>
              <a:t> </a:t>
            </a:r>
            <a:r>
              <a:rPr sz="2300" spc="-5" dirty="0">
                <a:latin typeface="Times New Roman" pitchFamily="18" charset="0"/>
                <a:cs typeface="Times New Roman" pitchFamily="18" charset="0"/>
              </a:rPr>
              <a:t>is</a:t>
            </a:r>
            <a:r>
              <a:rPr sz="2300" spc="300" dirty="0">
                <a:latin typeface="Times New Roman" pitchFamily="18" charset="0"/>
                <a:cs typeface="Times New Roman" pitchFamily="18" charset="0"/>
              </a:rPr>
              <a:t> </a:t>
            </a:r>
            <a:r>
              <a:rPr sz="2300" dirty="0">
                <a:latin typeface="Times New Roman" pitchFamily="18" charset="0"/>
                <a:cs typeface="Times New Roman" pitchFamily="18" charset="0"/>
              </a:rPr>
              <a:t>carrying</a:t>
            </a:r>
            <a:r>
              <a:rPr sz="2300" spc="295" dirty="0">
                <a:latin typeface="Times New Roman" pitchFamily="18" charset="0"/>
                <a:cs typeface="Times New Roman" pitchFamily="18" charset="0"/>
              </a:rPr>
              <a:t> </a:t>
            </a:r>
            <a:r>
              <a:rPr sz="2300" dirty="0">
                <a:latin typeface="Times New Roman" pitchFamily="18" charset="0"/>
                <a:cs typeface="Times New Roman" pitchFamily="18" charset="0"/>
              </a:rPr>
              <a:t>on</a:t>
            </a:r>
            <a:r>
              <a:rPr sz="2300" spc="290" dirty="0">
                <a:latin typeface="Times New Roman" pitchFamily="18" charset="0"/>
                <a:cs typeface="Times New Roman" pitchFamily="18" charset="0"/>
              </a:rPr>
              <a:t> </a:t>
            </a:r>
            <a:r>
              <a:rPr sz="2300">
                <a:latin typeface="Times New Roman" pitchFamily="18" charset="0"/>
                <a:cs typeface="Times New Roman" pitchFamily="18" charset="0"/>
              </a:rPr>
              <a:t>two</a:t>
            </a:r>
            <a:r>
              <a:rPr sz="2300" spc="285">
                <a:latin typeface="Times New Roman" pitchFamily="18" charset="0"/>
                <a:cs typeface="Times New Roman" pitchFamily="18" charset="0"/>
              </a:rPr>
              <a:t> </a:t>
            </a:r>
            <a:r>
              <a:rPr sz="2300">
                <a:latin typeface="Times New Roman" pitchFamily="18" charset="0"/>
                <a:cs typeface="Times New Roman" pitchFamily="18" charset="0"/>
              </a:rPr>
              <a:t>businesses,</a:t>
            </a:r>
            <a:r>
              <a:rPr lang="en-IN" sz="2300" dirty="0">
                <a:latin typeface="Times New Roman" pitchFamily="18" charset="0"/>
                <a:cs typeface="Times New Roman" pitchFamily="18" charset="0"/>
              </a:rPr>
              <a:t> </a:t>
            </a:r>
            <a:r>
              <a:rPr sz="2300" spc="-5">
                <a:latin typeface="Times New Roman" pitchFamily="18" charset="0"/>
                <a:cs typeface="Times New Roman" pitchFamily="18" charset="0"/>
              </a:rPr>
              <a:t>the</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turnover </a:t>
            </a:r>
            <a:r>
              <a:rPr sz="2300" dirty="0">
                <a:latin typeface="Times New Roman" pitchFamily="18" charset="0"/>
                <a:cs typeface="Times New Roman" pitchFamily="18" charset="0"/>
              </a:rPr>
              <a:t>of which </a:t>
            </a:r>
            <a:r>
              <a:rPr sz="2300" spc="-5" dirty="0">
                <a:latin typeface="Times New Roman" pitchFamily="18" charset="0"/>
                <a:cs typeface="Times New Roman" pitchFamily="18" charset="0"/>
              </a:rPr>
              <a:t>is </a:t>
            </a:r>
            <a:r>
              <a:rPr sz="2300" dirty="0">
                <a:latin typeface="Times New Roman" pitchFamily="18" charset="0"/>
                <a:cs typeface="Times New Roman" pitchFamily="18" charset="0"/>
              </a:rPr>
              <a:t>as</a:t>
            </a:r>
            <a:r>
              <a:rPr sz="2300" spc="-85" dirty="0">
                <a:latin typeface="Times New Roman" pitchFamily="18" charset="0"/>
                <a:cs typeface="Times New Roman" pitchFamily="18" charset="0"/>
              </a:rPr>
              <a:t> </a:t>
            </a:r>
            <a:r>
              <a:rPr sz="2300" dirty="0">
                <a:latin typeface="Times New Roman" pitchFamily="18" charset="0"/>
                <a:cs typeface="Times New Roman" pitchFamily="18" charset="0"/>
              </a:rPr>
              <a:t>under</a:t>
            </a:r>
            <a:endParaRPr sz="2300">
              <a:latin typeface="Times New Roman" pitchFamily="18" charset="0"/>
              <a:cs typeface="Times New Roman" pitchFamily="18" charset="0"/>
            </a:endParaRPr>
          </a:p>
          <a:p>
            <a:pPr>
              <a:lnSpc>
                <a:spcPct val="100000"/>
              </a:lnSpc>
              <a:spcBef>
                <a:spcPts val="40"/>
              </a:spcBef>
            </a:pPr>
            <a:endParaRPr sz="2300">
              <a:latin typeface="Times New Roman" pitchFamily="18" charset="0"/>
              <a:cs typeface="Times New Roman" pitchFamily="18" charset="0"/>
            </a:endParaRPr>
          </a:p>
          <a:p>
            <a:pPr marL="668020" lvl="1" indent="-250190">
              <a:lnSpc>
                <a:spcPct val="100000"/>
              </a:lnSpc>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A </a:t>
            </a:r>
            <a:r>
              <a:rPr sz="2300" spc="-5" dirty="0">
                <a:latin typeface="Times New Roman" pitchFamily="18" charset="0"/>
                <a:cs typeface="Times New Roman" pitchFamily="18" charset="0"/>
              </a:rPr>
              <a:t>(Eligible Business</a:t>
            </a:r>
            <a:r>
              <a:rPr sz="2300" spc="-5">
                <a:latin typeface="Times New Roman" pitchFamily="18" charset="0"/>
                <a:cs typeface="Times New Roman" pitchFamily="18" charset="0"/>
              </a:rPr>
              <a:t>) Rs.</a:t>
            </a:r>
            <a:r>
              <a:rPr lang="en-IN" sz="2300" spc="-5" dirty="0">
                <a:latin typeface="Times New Roman" pitchFamily="18" charset="0"/>
                <a:cs typeface="Times New Roman" pitchFamily="18" charset="0"/>
              </a:rPr>
              <a:t>6</a:t>
            </a:r>
            <a:r>
              <a:rPr sz="2300" spc="-5">
                <a:latin typeface="Times New Roman" pitchFamily="18" charset="0"/>
                <a:cs typeface="Times New Roman" pitchFamily="18" charset="0"/>
              </a:rPr>
              <a:t>5</a:t>
            </a:r>
            <a:r>
              <a:rPr sz="2300" spc="-150">
                <a:latin typeface="Times New Roman" pitchFamily="18" charset="0"/>
                <a:cs typeface="Times New Roman" pitchFamily="18" charset="0"/>
              </a:rPr>
              <a:t> </a:t>
            </a:r>
            <a:r>
              <a:rPr sz="2300" spc="-5" dirty="0">
                <a:latin typeface="Times New Roman" pitchFamily="18" charset="0"/>
                <a:cs typeface="Times New Roman" pitchFamily="18" charset="0"/>
              </a:rPr>
              <a:t>Lakhs</a:t>
            </a:r>
            <a:endParaRPr sz="2300">
              <a:latin typeface="Times New Roman" pitchFamily="18" charset="0"/>
              <a:cs typeface="Times New Roman" pitchFamily="18" charset="0"/>
            </a:endParaRPr>
          </a:p>
          <a:p>
            <a:pPr lvl="1">
              <a:lnSpc>
                <a:spcPct val="100000"/>
              </a:lnSpc>
              <a:spcBef>
                <a:spcPts val="35"/>
              </a:spcBef>
              <a:buClr>
                <a:srgbClr val="002776"/>
              </a:buClr>
              <a:buFont typeface="Arial"/>
              <a:buChar char="–"/>
            </a:pPr>
            <a:endParaRPr sz="2300">
              <a:latin typeface="Times New Roman" pitchFamily="18" charset="0"/>
              <a:cs typeface="Times New Roman" pitchFamily="18" charset="0"/>
            </a:endParaRPr>
          </a:p>
          <a:p>
            <a:pPr marL="668020" lvl="1" indent="-250190">
              <a:lnSpc>
                <a:spcPct val="100000"/>
              </a:lnSpc>
              <a:buChar char="–"/>
              <a:tabLst>
                <a:tab pos="668020" algn="l"/>
              </a:tabLst>
            </a:pPr>
            <a:r>
              <a:rPr sz="2300" spc="-5">
                <a:latin typeface="Times New Roman" pitchFamily="18" charset="0"/>
                <a:cs typeface="Times New Roman" pitchFamily="18" charset="0"/>
              </a:rPr>
              <a:t>Profession Rs.</a:t>
            </a:r>
            <a:r>
              <a:rPr lang="en-IN" sz="2300" spc="-5" dirty="0">
                <a:latin typeface="Times New Roman" pitchFamily="18" charset="0"/>
                <a:cs typeface="Times New Roman" pitchFamily="18" charset="0"/>
              </a:rPr>
              <a:t>3</a:t>
            </a:r>
            <a:r>
              <a:rPr sz="2300" spc="-5">
                <a:latin typeface="Times New Roman" pitchFamily="18" charset="0"/>
                <a:cs typeface="Times New Roman" pitchFamily="18" charset="0"/>
              </a:rPr>
              <a:t>0</a:t>
            </a:r>
            <a:r>
              <a:rPr sz="2300" spc="5">
                <a:latin typeface="Times New Roman" pitchFamily="18" charset="0"/>
                <a:cs typeface="Times New Roman" pitchFamily="18" charset="0"/>
              </a:rPr>
              <a:t> </a:t>
            </a:r>
            <a:r>
              <a:rPr sz="2300" spc="-5" dirty="0">
                <a:latin typeface="Times New Roman" pitchFamily="18" charset="0"/>
                <a:cs typeface="Times New Roman" pitchFamily="18" charset="0"/>
              </a:rPr>
              <a:t>Lakhs</a:t>
            </a:r>
            <a:endParaRPr sz="2300">
              <a:latin typeface="Times New Roman" pitchFamily="18" charset="0"/>
              <a:cs typeface="Times New Roman" pitchFamily="18" charset="0"/>
            </a:endParaRPr>
          </a:p>
          <a:p>
            <a:pPr lvl="1">
              <a:lnSpc>
                <a:spcPct val="100000"/>
              </a:lnSpc>
              <a:spcBef>
                <a:spcPts val="40"/>
              </a:spcBef>
              <a:buClr>
                <a:srgbClr val="002776"/>
              </a:buClr>
              <a:buFont typeface="Arial"/>
              <a:buChar char="–"/>
            </a:pPr>
            <a:endParaRPr sz="2300">
              <a:latin typeface="Times New Roman" pitchFamily="18" charset="0"/>
              <a:cs typeface="Times New Roman" pitchFamily="18" charset="0"/>
            </a:endParaRPr>
          </a:p>
          <a:p>
            <a:pPr marL="668020" lvl="1" indent="-250190">
              <a:lnSpc>
                <a:spcPct val="100000"/>
              </a:lnSpc>
              <a:buChar char="–"/>
              <a:tabLst>
                <a:tab pos="668020" algn="l"/>
              </a:tabLst>
            </a:pP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B </a:t>
            </a:r>
            <a:r>
              <a:rPr sz="2300" spc="-10" dirty="0">
                <a:latin typeface="Times New Roman" pitchFamily="18" charset="0"/>
                <a:cs typeface="Times New Roman" pitchFamily="18" charset="0"/>
              </a:rPr>
              <a:t>(Transport </a:t>
            </a:r>
            <a:r>
              <a:rPr sz="2300" dirty="0">
                <a:latin typeface="Times New Roman" pitchFamily="18" charset="0"/>
                <a:cs typeface="Times New Roman" pitchFamily="18" charset="0"/>
              </a:rPr>
              <a:t>u/s </a:t>
            </a:r>
            <a:r>
              <a:rPr sz="2300" spc="-5" dirty="0">
                <a:latin typeface="Times New Roman" pitchFamily="18" charset="0"/>
                <a:cs typeface="Times New Roman" pitchFamily="18" charset="0"/>
              </a:rPr>
              <a:t>44 AE)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8</a:t>
            </a:r>
            <a:r>
              <a:rPr sz="2300" spc="-80">
                <a:latin typeface="Times New Roman" pitchFamily="18" charset="0"/>
                <a:cs typeface="Times New Roman" pitchFamily="18" charset="0"/>
              </a:rPr>
              <a:t> </a:t>
            </a:r>
            <a:r>
              <a:rPr sz="2300" spc="-5">
                <a:latin typeface="Times New Roman" pitchFamily="18" charset="0"/>
                <a:cs typeface="Times New Roman" pitchFamily="18" charset="0"/>
              </a:rPr>
              <a:t>Lakhs</a:t>
            </a:r>
            <a:endParaRPr lang="en-IN" sz="2300" spc="-5" dirty="0">
              <a:latin typeface="Times New Roman" pitchFamily="18" charset="0"/>
              <a:cs typeface="Times New Roman" pitchFamily="18" charset="0"/>
            </a:endParaRPr>
          </a:p>
          <a:p>
            <a:pPr marL="668020" lvl="1" indent="-250190">
              <a:lnSpc>
                <a:spcPct val="100000"/>
              </a:lnSpc>
              <a:tabLst>
                <a:tab pos="668020" algn="l"/>
              </a:tabLst>
            </a:pPr>
            <a:endParaRPr lang="en-IN" sz="2300" spc="-5" dirty="0">
              <a:latin typeface="Times New Roman" pitchFamily="18" charset="0"/>
              <a:cs typeface="Times New Roman" pitchFamily="18" charset="0"/>
            </a:endParaRPr>
          </a:p>
          <a:p>
            <a:pPr marL="210820" indent="-250190" algn="just">
              <a:tabLst>
                <a:tab pos="668020" algn="l"/>
              </a:tabLst>
            </a:pPr>
            <a:r>
              <a:rPr lang="en-IN" sz="2300" spc="-5" dirty="0">
                <a:latin typeface="Times New Roman" pitchFamily="18" charset="0"/>
                <a:cs typeface="Times New Roman" pitchFamily="18" charset="0"/>
              </a:rPr>
              <a:t>Whether provisions of sec. 44AD, 44AE or 44ADA are applicable?</a:t>
            </a:r>
          </a:p>
          <a:p>
            <a:pPr marL="210820" indent="-250190" algn="just">
              <a:tabLst>
                <a:tab pos="668020" algn="l"/>
              </a:tabLst>
            </a:pPr>
            <a:endParaRPr lang="en-IN" sz="2300" spc="-5" dirty="0">
              <a:latin typeface="Times New Roman" pitchFamily="18" charset="0"/>
              <a:cs typeface="Times New Roman" pitchFamily="18" charset="0"/>
            </a:endParaRPr>
          </a:p>
          <a:p>
            <a:pPr marL="210820" indent="-250190" algn="just">
              <a:tabLst>
                <a:tab pos="668020" algn="l"/>
              </a:tabLst>
            </a:pPr>
            <a:r>
              <a:rPr lang="en-IN" sz="2300" dirty="0">
                <a:latin typeface="Times New Roman" pitchFamily="18" charset="0"/>
                <a:cs typeface="Times New Roman" pitchFamily="18" charset="0"/>
              </a:rPr>
              <a:t>Section 44AD </a:t>
            </a:r>
            <a:r>
              <a:rPr lang="en-IN" sz="2300" spc="-5" dirty="0">
                <a:latin typeface="Times New Roman" pitchFamily="18" charset="0"/>
                <a:cs typeface="Times New Roman" pitchFamily="18" charset="0"/>
              </a:rPr>
              <a:t>and 44AE both are </a:t>
            </a:r>
            <a:r>
              <a:rPr lang="en-IN" sz="2300" dirty="0">
                <a:latin typeface="Times New Roman" pitchFamily="18" charset="0"/>
                <a:cs typeface="Times New Roman" pitchFamily="18" charset="0"/>
              </a:rPr>
              <a:t>applicable, </a:t>
            </a:r>
            <a:r>
              <a:rPr lang="en-IN" sz="2300" spc="-10" dirty="0">
                <a:latin typeface="Times New Roman" pitchFamily="18" charset="0"/>
                <a:cs typeface="Times New Roman" pitchFamily="18" charset="0"/>
              </a:rPr>
              <a:t>as </a:t>
            </a:r>
            <a:r>
              <a:rPr lang="en-IN" sz="2300" spc="-5" dirty="0">
                <a:latin typeface="Times New Roman" pitchFamily="18" charset="0"/>
                <a:cs typeface="Times New Roman" pitchFamily="18" charset="0"/>
              </a:rPr>
              <a:t>profession is not </a:t>
            </a:r>
            <a:r>
              <a:rPr lang="en-IN" sz="2300" spc="545" dirty="0">
                <a:latin typeface="Times New Roman" pitchFamily="18" charset="0"/>
                <a:cs typeface="Times New Roman" pitchFamily="18" charset="0"/>
              </a:rPr>
              <a:t> </a:t>
            </a:r>
            <a:r>
              <a:rPr lang="en-IN" sz="2300" dirty="0">
                <a:latin typeface="Times New Roman" pitchFamily="18" charset="0"/>
                <a:cs typeface="Times New Roman" pitchFamily="18" charset="0"/>
              </a:rPr>
              <a:t>included under section </a:t>
            </a:r>
            <a:r>
              <a:rPr lang="en-IN" sz="2300" spc="-5" dirty="0">
                <a:latin typeface="Times New Roman" pitchFamily="18" charset="0"/>
                <a:cs typeface="Times New Roman" pitchFamily="18" charset="0"/>
              </a:rPr>
              <a:t>44AD </a:t>
            </a:r>
            <a:r>
              <a:rPr lang="en-IN" sz="2300" dirty="0">
                <a:latin typeface="Times New Roman" pitchFamily="18" charset="0"/>
                <a:cs typeface="Times New Roman" pitchFamily="18" charset="0"/>
              </a:rPr>
              <a:t>and </a:t>
            </a:r>
            <a:r>
              <a:rPr lang="en-IN" sz="2300" spc="-5" dirty="0">
                <a:latin typeface="Times New Roman" pitchFamily="18" charset="0"/>
                <a:cs typeface="Times New Roman" pitchFamily="18" charset="0"/>
              </a:rPr>
              <a:t>section </a:t>
            </a:r>
            <a:r>
              <a:rPr lang="en-IN" sz="2300" dirty="0">
                <a:latin typeface="Times New Roman" pitchFamily="18" charset="0"/>
                <a:cs typeface="Times New Roman" pitchFamily="18" charset="0"/>
              </a:rPr>
              <a:t>44AD and 44AE </a:t>
            </a:r>
            <a:r>
              <a:rPr lang="en-IN" sz="2300" spc="-5" dirty="0">
                <a:latin typeface="Times New Roman" pitchFamily="18" charset="0"/>
                <a:cs typeface="Times New Roman" pitchFamily="18" charset="0"/>
              </a:rPr>
              <a:t>are  </a:t>
            </a:r>
            <a:r>
              <a:rPr lang="en-IN" sz="2300" dirty="0">
                <a:latin typeface="Times New Roman" pitchFamily="18" charset="0"/>
                <a:cs typeface="Times New Roman" pitchFamily="18" charset="0"/>
              </a:rPr>
              <a:t>independent of each</a:t>
            </a:r>
            <a:r>
              <a:rPr lang="en-IN" sz="2300" spc="-85" dirty="0">
                <a:latin typeface="Times New Roman" pitchFamily="18" charset="0"/>
                <a:cs typeface="Times New Roman" pitchFamily="18" charset="0"/>
              </a:rPr>
              <a:t> </a:t>
            </a:r>
            <a:r>
              <a:rPr lang="en-IN" sz="2300" spc="-20" dirty="0">
                <a:latin typeface="Times New Roman" pitchFamily="18" charset="0"/>
                <a:cs typeface="Times New Roman" pitchFamily="18" charset="0"/>
              </a:rPr>
              <a:t>other.</a:t>
            </a:r>
            <a:endParaRPr lang="en-IN" sz="23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532898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5720" y="185673"/>
            <a:ext cx="2228880"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- 5 </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304800" y="457200"/>
            <a:ext cx="8534400" cy="5653471"/>
          </a:xfrm>
          <a:prstGeom prst="rect">
            <a:avLst/>
          </a:prstGeom>
        </p:spPr>
        <p:txBody>
          <a:bodyPr vert="horz" wrap="square" lIns="0" tIns="13335" rIns="0" bIns="0" rtlCol="0">
            <a:spAutoFit/>
          </a:bodyPr>
          <a:lstStyle/>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b="1" dirty="0">
                <a:latin typeface="Times New Roman" pitchFamily="18" charset="0"/>
                <a:cs typeface="Times New Roman" pitchFamily="18" charset="0"/>
              </a:rPr>
              <a:t>Issue 5.1</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dirty="0" err="1">
                <a:latin typeface="Times New Roman" pitchFamily="18" charset="0"/>
                <a:cs typeface="Times New Roman" pitchFamily="18" charset="0"/>
              </a:rPr>
              <a:t>Shivkumar</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h</a:t>
            </a:r>
            <a:r>
              <a:rPr sz="2000" spc="-10" dirty="0">
                <a:latin typeface="Times New Roman" pitchFamily="18" charset="0"/>
                <a:cs typeface="Times New Roman" pitchFamily="18" charset="0"/>
              </a:rPr>
              <a:t>a</a:t>
            </a:r>
            <a:r>
              <a:rPr sz="2000" dirty="0">
                <a:latin typeface="Times New Roman" pitchFamily="18" charset="0"/>
                <a:cs typeface="Times New Roman" pitchFamily="18" charset="0"/>
              </a:rPr>
              <a:t>s</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paid</a:t>
            </a:r>
            <a:r>
              <a:rPr lang="en-IN"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10" dirty="0">
                <a:latin typeface="Times New Roman" pitchFamily="18" charset="0"/>
                <a:cs typeface="Times New Roman" pitchFamily="18" charset="0"/>
              </a:rPr>
              <a:t>.</a:t>
            </a:r>
            <a:r>
              <a:rPr lang="en-IN" sz="2000" spc="-10" dirty="0">
                <a:latin typeface="Times New Roman" pitchFamily="18" charset="0"/>
                <a:cs typeface="Times New Roman" pitchFamily="18" charset="0"/>
              </a:rPr>
              <a:t>1</a:t>
            </a:r>
            <a:r>
              <a:rPr lang="en-IN" sz="2000" dirty="0">
                <a:latin typeface="Times New Roman" pitchFamily="18" charset="0"/>
                <a:cs typeface="Times New Roman" pitchFamily="18" charset="0"/>
              </a:rPr>
              <a:t>5</a:t>
            </a:r>
            <a:r>
              <a:rPr sz="2000" spc="-20" dirty="0">
                <a:latin typeface="Times New Roman" pitchFamily="18" charset="0"/>
                <a:cs typeface="Times New Roman" pitchFamily="18" charset="0"/>
              </a:rPr>
              <a:t>,</a:t>
            </a:r>
            <a:r>
              <a:rPr sz="2000" dirty="0">
                <a:latin typeface="Times New Roman" pitchFamily="18" charset="0"/>
                <a:cs typeface="Times New Roman" pitchFamily="18" charset="0"/>
              </a:rPr>
              <a:t>000</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f</a:t>
            </a:r>
            <a:r>
              <a:rPr sz="2000" spc="-20" dirty="0">
                <a:latin typeface="Times New Roman" pitchFamily="18" charset="0"/>
                <a:cs typeface="Times New Roman" pitchFamily="18" charset="0"/>
              </a:rPr>
              <a:t>o</a:t>
            </a:r>
            <a:r>
              <a:rPr sz="2000" dirty="0">
                <a:latin typeface="Times New Roman" pitchFamily="18" charset="0"/>
                <a:cs typeface="Times New Roman" pitchFamily="18" charset="0"/>
              </a:rPr>
              <a:t>r</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p</a:t>
            </a:r>
            <a:r>
              <a:rPr sz="2000" spc="-10" dirty="0">
                <a:latin typeface="Times New Roman" pitchFamily="18" charset="0"/>
                <a:cs typeface="Times New Roman" pitchFamily="18" charset="0"/>
              </a:rPr>
              <a:t>ur</a:t>
            </a:r>
            <a:r>
              <a:rPr sz="2000" dirty="0">
                <a:latin typeface="Times New Roman" pitchFamily="18" charset="0"/>
                <a:cs typeface="Times New Roman" pitchFamily="18" charset="0"/>
              </a:rPr>
              <a:t>cha</a:t>
            </a:r>
            <a:r>
              <a:rPr sz="2000" spc="-10" dirty="0">
                <a:latin typeface="Times New Roman" pitchFamily="18" charset="0"/>
                <a:cs typeface="Times New Roman" pitchFamily="18" charset="0"/>
              </a:rPr>
              <a:t>s</a:t>
            </a:r>
            <a:r>
              <a:rPr sz="2000" dirty="0">
                <a:latin typeface="Times New Roman" pitchFamily="18" charset="0"/>
                <a:cs typeface="Times New Roman" pitchFamily="18" charset="0"/>
              </a:rPr>
              <a:t>e</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of</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go</a:t>
            </a:r>
            <a:r>
              <a:rPr sz="2000" spc="-10" dirty="0">
                <a:latin typeface="Times New Roman" pitchFamily="18" charset="0"/>
                <a:cs typeface="Times New Roman" pitchFamily="18" charset="0"/>
              </a:rPr>
              <a:t>o</a:t>
            </a:r>
            <a:r>
              <a:rPr sz="2000" dirty="0">
                <a:latin typeface="Times New Roman" pitchFamily="18" charset="0"/>
                <a:cs typeface="Times New Roman" pitchFamily="18" charset="0"/>
              </a:rPr>
              <a:t>ds</a:t>
            </a:r>
            <a:r>
              <a:rPr lang="en-IN" sz="2000" dirty="0">
                <a:latin typeface="Times New Roman" pitchFamily="18" charset="0"/>
                <a:cs typeface="Times New Roman" pitchFamily="18" charset="0"/>
              </a:rPr>
              <a:t> </a:t>
            </a:r>
            <a:r>
              <a:rPr sz="2000" spc="-5" dirty="0">
                <a:latin typeface="Times New Roman" pitchFamily="18" charset="0"/>
                <a:cs typeface="Times New Roman" pitchFamily="18" charset="0"/>
              </a:rPr>
              <a:t>i</a:t>
            </a:r>
            <a:r>
              <a:rPr sz="2000" dirty="0">
                <a:latin typeface="Times New Roman" pitchFamily="18" charset="0"/>
                <a:cs typeface="Times New Roman" pitchFamily="18" charset="0"/>
              </a:rPr>
              <a:t>n</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cash</a:t>
            </a:r>
            <a:r>
              <a:rPr lang="en-IN" sz="2000" dirty="0">
                <a:latin typeface="Times New Roman" pitchFamily="18" charset="0"/>
                <a:cs typeface="Times New Roman" pitchFamily="18" charset="0"/>
              </a:rPr>
              <a:t>. Can disallowance be made u/s. 40A(3).</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r>
              <a:rPr lang="en-IN" sz="2000" spc="5" dirty="0">
                <a:latin typeface="Times New Roman" pitchFamily="18" charset="0"/>
                <a:cs typeface="Times New Roman" pitchFamily="18" charset="0"/>
              </a:rPr>
              <a:t>No </a:t>
            </a:r>
            <a:r>
              <a:rPr lang="en-IN" sz="2000" dirty="0">
                <a:latin typeface="Times New Roman" pitchFamily="18" charset="0"/>
                <a:cs typeface="Times New Roman" pitchFamily="18" charset="0"/>
              </a:rPr>
              <a:t>disallowance can be made under section 40A(3) for the</a:t>
            </a:r>
            <a:r>
              <a:rPr lang="en-IN" sz="2000" spc="-190" dirty="0">
                <a:latin typeface="Times New Roman" pitchFamily="18" charset="0"/>
                <a:cs typeface="Times New Roman" pitchFamily="18" charset="0"/>
              </a:rPr>
              <a:t> </a:t>
            </a:r>
            <a:r>
              <a:rPr lang="en-IN" sz="2000" dirty="0">
                <a:latin typeface="Times New Roman" pitchFamily="18" charset="0"/>
                <a:cs typeface="Times New Roman" pitchFamily="18" charset="0"/>
              </a:rPr>
              <a:t>same.</a:t>
            </a:r>
          </a:p>
          <a:p>
            <a:pPr marL="314325" indent="-301625" algn="just">
              <a:spcBef>
                <a:spcPts val="105"/>
              </a:spcBef>
              <a:tabLst>
                <a:tab pos="314325" algn="l"/>
                <a:tab pos="314960" algn="l"/>
                <a:tab pos="1408430" algn="l"/>
                <a:tab pos="1963420" algn="l"/>
                <a:tab pos="2591435" algn="l"/>
                <a:tab pos="3896360" algn="l"/>
                <a:tab pos="4338320" algn="l"/>
                <a:tab pos="5528945" algn="l"/>
                <a:tab pos="5887085" algn="l"/>
                <a:tab pos="6726555" algn="l"/>
                <a:tab pos="7071359" algn="l"/>
                <a:tab pos="7753984" algn="l"/>
              </a:tabLst>
            </a:pPr>
            <a:endParaRPr lang="en-IN" sz="1100" dirty="0">
              <a:latin typeface="Times New Roman" pitchFamily="18" charset="0"/>
              <a:cs typeface="Times New Roman" pitchFamily="18" charset="0"/>
            </a:endParaRPr>
          </a:p>
          <a:p>
            <a:pPr marL="314325" marR="5080" indent="-301625" algn="just">
              <a:tabLst>
                <a:tab pos="314960" algn="l"/>
              </a:tabLst>
            </a:pPr>
            <a:r>
              <a:rPr lang="en-IN" sz="2000" b="1" dirty="0">
                <a:latin typeface="Times New Roman" pitchFamily="18" charset="0"/>
                <a:cs typeface="Times New Roman" pitchFamily="18" charset="0"/>
              </a:rPr>
              <a:t>Issue 5.2</a:t>
            </a:r>
          </a:p>
          <a:p>
            <a:pPr marL="314325" marR="5080" indent="-301625" algn="just">
              <a:tabLst>
                <a:tab pos="314960" algn="l"/>
              </a:tabLst>
            </a:pPr>
            <a:r>
              <a:rPr lang="en-IN" sz="2000" dirty="0" err="1">
                <a:latin typeface="Times New Roman" pitchFamily="18" charset="0"/>
                <a:cs typeface="Times New Roman" pitchFamily="18" charset="0"/>
              </a:rPr>
              <a:t>Ramesh</a:t>
            </a:r>
            <a:r>
              <a:rPr lang="en-IN" sz="2000" dirty="0">
                <a:latin typeface="Times New Roman" pitchFamily="18" charset="0"/>
                <a:cs typeface="Times New Roman" pitchFamily="18" charset="0"/>
              </a:rPr>
              <a:t> </a:t>
            </a:r>
            <a:r>
              <a:rPr sz="2000" spc="-5" dirty="0">
                <a:latin typeface="Times New Roman" pitchFamily="18" charset="0"/>
                <a:cs typeface="Times New Roman" pitchFamily="18" charset="0"/>
              </a:rPr>
              <a:t>has </a:t>
            </a:r>
            <a:r>
              <a:rPr sz="2000" dirty="0">
                <a:latin typeface="Times New Roman" pitchFamily="18" charset="0"/>
                <a:cs typeface="Times New Roman" pitchFamily="18" charset="0"/>
              </a:rPr>
              <a:t>paid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38</a:t>
            </a:r>
            <a:r>
              <a:rPr sz="2000" spc="-5" dirty="0">
                <a:latin typeface="Times New Roman" pitchFamily="18" charset="0"/>
                <a:cs typeface="Times New Roman" pitchFamily="18" charset="0"/>
              </a:rPr>
              <a:t>,000 to transporter </a:t>
            </a:r>
            <a:r>
              <a:rPr sz="2000" spc="-10" dirty="0">
                <a:latin typeface="Times New Roman" pitchFamily="18" charset="0"/>
                <a:cs typeface="Times New Roman" pitchFamily="18" charset="0"/>
              </a:rPr>
              <a:t>for </a:t>
            </a:r>
            <a:r>
              <a:rPr sz="2000" spc="-5" dirty="0">
                <a:latin typeface="Times New Roman" pitchFamily="18" charset="0"/>
                <a:cs typeface="Times New Roman" pitchFamily="18" charset="0"/>
              </a:rPr>
              <a:t>freight in </a:t>
            </a:r>
            <a:r>
              <a:rPr sz="2000" dirty="0">
                <a:latin typeface="Times New Roman" pitchFamily="18" charset="0"/>
                <a:cs typeface="Times New Roman" pitchFamily="18" charset="0"/>
              </a:rPr>
              <a:t>cash</a:t>
            </a:r>
            <a:r>
              <a:rPr lang="en-IN" sz="2000" dirty="0">
                <a:latin typeface="Times New Roman" pitchFamily="18" charset="0"/>
                <a:cs typeface="Times New Roman" pitchFamily="18" charset="0"/>
              </a:rPr>
              <a:t>. Can disallowance be made u/s. 40A(3)?</a:t>
            </a:r>
          </a:p>
          <a:p>
            <a:pPr marL="314325" marR="5080" indent="-301625" algn="just">
              <a:tabLst>
                <a:tab pos="314960" algn="l"/>
              </a:tabLst>
            </a:pPr>
            <a:r>
              <a:rPr lang="en-IN" sz="2000" spc="5" dirty="0">
                <a:latin typeface="Times New Roman" pitchFamily="18" charset="0"/>
                <a:cs typeface="Times New Roman" pitchFamily="18" charset="0"/>
              </a:rPr>
              <a:t>No  </a:t>
            </a:r>
            <a:r>
              <a:rPr lang="en-IN" sz="2000" dirty="0">
                <a:latin typeface="Times New Roman" pitchFamily="18" charset="0"/>
                <a:cs typeface="Times New Roman" pitchFamily="18" charset="0"/>
              </a:rPr>
              <a:t>disallowance can be made under Section</a:t>
            </a:r>
            <a:r>
              <a:rPr lang="en-IN" sz="2000" spc="-120" dirty="0">
                <a:latin typeface="Times New Roman" pitchFamily="18" charset="0"/>
                <a:cs typeface="Times New Roman" pitchFamily="18" charset="0"/>
              </a:rPr>
              <a:t> </a:t>
            </a:r>
            <a:r>
              <a:rPr lang="en-IN" sz="2000" dirty="0">
                <a:latin typeface="Times New Roman" pitchFamily="18" charset="0"/>
                <a:cs typeface="Times New Roman" pitchFamily="18" charset="0"/>
              </a:rPr>
              <a:t>40A(3).</a:t>
            </a:r>
          </a:p>
          <a:p>
            <a:pPr marL="314325" marR="5080" indent="-301625" algn="just">
              <a:tabLst>
                <a:tab pos="314960" algn="l"/>
              </a:tabLst>
            </a:pPr>
            <a:endParaRPr lang="en-IN" sz="1200" dirty="0">
              <a:latin typeface="Times New Roman" pitchFamily="18" charset="0"/>
              <a:cs typeface="Times New Roman" pitchFamily="18" charset="0"/>
            </a:endParaRPr>
          </a:p>
          <a:p>
            <a:pPr>
              <a:spcBef>
                <a:spcPts val="25"/>
              </a:spcBef>
              <a:buClr>
                <a:srgbClr val="002776"/>
              </a:buClr>
            </a:pPr>
            <a:r>
              <a:rPr lang="en-IN" sz="2000" b="1" dirty="0">
                <a:latin typeface="Times New Roman" pitchFamily="18" charset="0"/>
                <a:cs typeface="Times New Roman" pitchFamily="18" charset="0"/>
              </a:rPr>
              <a:t>Issue 5.3</a:t>
            </a:r>
          </a:p>
          <a:p>
            <a:pPr marL="314325" marR="5715" indent="-301625" algn="just">
              <a:spcBef>
                <a:spcPts val="5"/>
              </a:spcBef>
              <a:tabLst>
                <a:tab pos="314960" algn="l"/>
              </a:tabLst>
            </a:pPr>
            <a:r>
              <a:rPr lang="en-IN" sz="2000" spc="-5" dirty="0">
                <a:latin typeface="Times New Roman" pitchFamily="18" charset="0"/>
                <a:cs typeface="Times New Roman" pitchFamily="18" charset="0"/>
              </a:rPr>
              <a:t>John</a:t>
            </a:r>
            <a:r>
              <a:rPr sz="2000" spc="-5" dirty="0">
                <a:latin typeface="Times New Roman" pitchFamily="18" charset="0"/>
                <a:cs typeface="Times New Roman" pitchFamily="18" charset="0"/>
              </a:rPr>
              <a:t> has </a:t>
            </a:r>
            <a:r>
              <a:rPr sz="2000" dirty="0">
                <a:latin typeface="Times New Roman" pitchFamily="18" charset="0"/>
                <a:cs typeface="Times New Roman" pitchFamily="18" charset="0"/>
              </a:rPr>
              <a:t>contributed certain sum </a:t>
            </a:r>
            <a:r>
              <a:rPr sz="2000" spc="-5" dirty="0">
                <a:latin typeface="Times New Roman" pitchFamily="18" charset="0"/>
                <a:cs typeface="Times New Roman" pitchFamily="18" charset="0"/>
              </a:rPr>
              <a:t>to </a:t>
            </a:r>
            <a:r>
              <a:rPr sz="2000" dirty="0">
                <a:latin typeface="Times New Roman" pitchFamily="18" charset="0"/>
                <a:cs typeface="Times New Roman" pitchFamily="18" charset="0"/>
              </a:rPr>
              <a:t>national </a:t>
            </a:r>
            <a:r>
              <a:rPr sz="2000" spc="-5" dirty="0">
                <a:latin typeface="Times New Roman" pitchFamily="18" charset="0"/>
                <a:cs typeface="Times New Roman" pitchFamily="18" charset="0"/>
              </a:rPr>
              <a:t>Laboratory which  </a:t>
            </a:r>
            <a:r>
              <a:rPr sz="2000" dirty="0">
                <a:latin typeface="Times New Roman" pitchFamily="18" charset="0"/>
                <a:cs typeface="Times New Roman" pitchFamily="18" charset="0"/>
              </a:rPr>
              <a:t>qualifies for </a:t>
            </a:r>
            <a:r>
              <a:rPr sz="2000" spc="-5" dirty="0">
                <a:latin typeface="Times New Roman" pitchFamily="18" charset="0"/>
                <a:cs typeface="Times New Roman" pitchFamily="18" charset="0"/>
              </a:rPr>
              <a:t>deduction under </a:t>
            </a:r>
            <a:r>
              <a:rPr sz="2000" dirty="0">
                <a:latin typeface="Times New Roman" pitchFamily="18" charset="0"/>
                <a:cs typeface="Times New Roman" pitchFamily="18" charset="0"/>
              </a:rPr>
              <a:t>section </a:t>
            </a:r>
            <a:r>
              <a:rPr sz="2000" spc="-5" dirty="0">
                <a:latin typeface="Times New Roman" pitchFamily="18" charset="0"/>
                <a:cs typeface="Times New Roman" pitchFamily="18" charset="0"/>
              </a:rPr>
              <a:t>35(2)(AA)</a:t>
            </a:r>
            <a:r>
              <a:rPr lang="en-IN"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Can deduction be claimed u/s. 35(2)(AA)?</a:t>
            </a:r>
          </a:p>
          <a:p>
            <a:pPr marL="314325" marR="5715" indent="-301625" algn="just">
              <a:spcBef>
                <a:spcPts val="5"/>
              </a:spcBef>
              <a:tabLst>
                <a:tab pos="314960" algn="l"/>
              </a:tabLst>
            </a:pPr>
            <a:r>
              <a:rPr lang="en-IN" sz="2000" spc="-5" dirty="0">
                <a:latin typeface="Times New Roman" pitchFamily="18" charset="0"/>
                <a:cs typeface="Times New Roman" pitchFamily="18" charset="0"/>
              </a:rPr>
              <a:t>No, if </a:t>
            </a:r>
            <a:r>
              <a:rPr lang="en-IN" sz="2000" dirty="0">
                <a:latin typeface="Times New Roman" pitchFamily="18" charset="0"/>
                <a:cs typeface="Times New Roman" pitchFamily="18" charset="0"/>
              </a:rPr>
              <a:t>he </a:t>
            </a:r>
            <a:r>
              <a:rPr lang="en-IN" sz="2000" spc="-5" dirty="0">
                <a:latin typeface="Times New Roman" pitchFamily="18" charset="0"/>
                <a:cs typeface="Times New Roman" pitchFamily="18" charset="0"/>
              </a:rPr>
              <a:t>chooses section  </a:t>
            </a:r>
            <a:r>
              <a:rPr lang="en-IN" sz="2000" dirty="0">
                <a:latin typeface="Times New Roman" pitchFamily="18" charset="0"/>
                <a:cs typeface="Times New Roman" pitchFamily="18" charset="0"/>
              </a:rPr>
              <a:t>44AD he will not eligible for benefit of this</a:t>
            </a:r>
            <a:r>
              <a:rPr lang="en-IN" sz="2000" spc="-114" dirty="0">
                <a:latin typeface="Times New Roman" pitchFamily="18" charset="0"/>
                <a:cs typeface="Times New Roman" pitchFamily="18" charset="0"/>
              </a:rPr>
              <a:t> </a:t>
            </a:r>
            <a:r>
              <a:rPr lang="en-IN" sz="2000" dirty="0">
                <a:latin typeface="Times New Roman" pitchFamily="18" charset="0"/>
                <a:cs typeface="Times New Roman" pitchFamily="18" charset="0"/>
              </a:rPr>
              <a:t>section.</a:t>
            </a:r>
          </a:p>
          <a:p>
            <a:pPr marL="314325" marR="5715" indent="-301625" algn="just">
              <a:spcBef>
                <a:spcPts val="5"/>
              </a:spcBef>
              <a:tabLst>
                <a:tab pos="314960" algn="l"/>
              </a:tabLst>
            </a:pPr>
            <a:endParaRPr lang="en-IN" sz="1200" dirty="0">
              <a:latin typeface="Times New Roman" pitchFamily="18" charset="0"/>
              <a:cs typeface="Times New Roman" pitchFamily="18" charset="0"/>
            </a:endParaRPr>
          </a:p>
          <a:p>
            <a:pPr>
              <a:lnSpc>
                <a:spcPct val="100000"/>
              </a:lnSpc>
              <a:spcBef>
                <a:spcPts val="25"/>
              </a:spcBef>
              <a:buClr>
                <a:srgbClr val="002776"/>
              </a:buClr>
            </a:pPr>
            <a:r>
              <a:rPr lang="en-IN" sz="2000" b="1" dirty="0">
                <a:latin typeface="Times New Roman" pitchFamily="18" charset="0"/>
                <a:cs typeface="Times New Roman" pitchFamily="18" charset="0"/>
              </a:rPr>
              <a:t>Issue 5.4</a:t>
            </a:r>
            <a:endParaRPr sz="2000" b="1" dirty="0">
              <a:latin typeface="Times New Roman" pitchFamily="18" charset="0"/>
              <a:cs typeface="Times New Roman" pitchFamily="18" charset="0"/>
            </a:endParaRPr>
          </a:p>
          <a:p>
            <a:pPr marL="314325" marR="5715" indent="-301625" algn="just">
              <a:tabLst>
                <a:tab pos="314960" algn="l"/>
              </a:tabLst>
            </a:pPr>
            <a:r>
              <a:rPr lang="en-IN" sz="2000" dirty="0">
                <a:latin typeface="Times New Roman" pitchFamily="18" charset="0"/>
                <a:cs typeface="Times New Roman" pitchFamily="18" charset="0"/>
              </a:rPr>
              <a:t>Rashid</a:t>
            </a:r>
            <a:r>
              <a:rPr sz="2000" dirty="0">
                <a:latin typeface="Times New Roman" pitchFamily="18" charset="0"/>
                <a:cs typeface="Times New Roman" pitchFamily="18" charset="0"/>
              </a:rPr>
              <a:t> </a:t>
            </a:r>
            <a:r>
              <a:rPr sz="2000" spc="-5" dirty="0">
                <a:latin typeface="Times New Roman" pitchFamily="18" charset="0"/>
                <a:cs typeface="Times New Roman" pitchFamily="18" charset="0"/>
              </a:rPr>
              <a:t>has recovered certain </a:t>
            </a:r>
            <a:r>
              <a:rPr sz="2000" dirty="0">
                <a:latin typeface="Times New Roman" pitchFamily="18" charset="0"/>
                <a:cs typeface="Times New Roman" pitchFamily="18" charset="0"/>
              </a:rPr>
              <a:t>bad </a:t>
            </a:r>
            <a:r>
              <a:rPr sz="2000" spc="-5" dirty="0">
                <a:latin typeface="Times New Roman" pitchFamily="18" charset="0"/>
                <a:cs typeface="Times New Roman" pitchFamily="18" charset="0"/>
              </a:rPr>
              <a:t>debts written </a:t>
            </a:r>
            <a:r>
              <a:rPr sz="2000" spc="-15" dirty="0">
                <a:latin typeface="Times New Roman" pitchFamily="18" charset="0"/>
                <a:cs typeface="Times New Roman" pitchFamily="18" charset="0"/>
              </a:rPr>
              <a:t>off </a:t>
            </a:r>
            <a:r>
              <a:rPr sz="2000" spc="-5" dirty="0">
                <a:latin typeface="Times New Roman" pitchFamily="18" charset="0"/>
                <a:cs typeface="Times New Roman" pitchFamily="18" charset="0"/>
              </a:rPr>
              <a:t>in </a:t>
            </a:r>
            <a:r>
              <a:rPr sz="2000" dirty="0">
                <a:latin typeface="Times New Roman" pitchFamily="18" charset="0"/>
                <a:cs typeface="Times New Roman" pitchFamily="18" charset="0"/>
              </a:rPr>
              <a:t>earlier </a:t>
            </a:r>
            <a:r>
              <a:rPr sz="2000" spc="-5" dirty="0">
                <a:latin typeface="Times New Roman" pitchFamily="18" charset="0"/>
                <a:cs typeface="Times New Roman" pitchFamily="18" charset="0"/>
              </a:rPr>
              <a:t>years </a:t>
            </a:r>
            <a:r>
              <a:rPr sz="2000" dirty="0">
                <a:latin typeface="Times New Roman" pitchFamily="18" charset="0"/>
                <a:cs typeface="Times New Roman" pitchFamily="18" charset="0"/>
              </a:rPr>
              <a:t>of  </a:t>
            </a:r>
            <a:r>
              <a:rPr sz="2000" dirty="0" err="1">
                <a:latin typeface="Times New Roman" pitchFamily="18" charset="0"/>
                <a:cs typeface="Times New Roman" pitchFamily="18" charset="0"/>
              </a:rPr>
              <a:t>Rs</a:t>
            </a:r>
            <a:r>
              <a:rPr sz="2000" dirty="0">
                <a:latin typeface="Times New Roman" pitchFamily="18" charset="0"/>
                <a:cs typeface="Times New Roman" pitchFamily="18" charset="0"/>
              </a:rPr>
              <a:t>.</a:t>
            </a:r>
            <a:r>
              <a:rPr lang="en-IN" sz="2000" dirty="0">
                <a:latin typeface="Times New Roman" pitchFamily="18" charset="0"/>
                <a:cs typeface="Times New Roman" pitchFamily="18" charset="0"/>
              </a:rPr>
              <a:t>45</a:t>
            </a:r>
            <a:r>
              <a:rPr sz="2000" dirty="0">
                <a:latin typeface="Times New Roman" pitchFamily="18" charset="0"/>
                <a:cs typeface="Times New Roman" pitchFamily="18" charset="0"/>
              </a:rPr>
              <a:t>,000. </a:t>
            </a:r>
            <a:r>
              <a:rPr lang="en-IN" sz="2000" dirty="0">
                <a:latin typeface="Times New Roman" pitchFamily="18" charset="0"/>
                <a:cs typeface="Times New Roman" pitchFamily="18" charset="0"/>
              </a:rPr>
              <a:t>Can addition be made u/s. 41(1)?</a:t>
            </a:r>
          </a:p>
          <a:p>
            <a:pPr marL="314325" marR="5715" indent="-301625" algn="just">
              <a:tabLst>
                <a:tab pos="314960" algn="l"/>
              </a:tabLst>
            </a:pPr>
            <a:r>
              <a:rPr lang="en-IN" sz="2000" spc="-5" dirty="0">
                <a:latin typeface="Times New Roman" pitchFamily="18" charset="0"/>
                <a:cs typeface="Times New Roman" pitchFamily="18" charset="0"/>
              </a:rPr>
              <a:t>It </a:t>
            </a:r>
            <a:r>
              <a:rPr lang="en-IN" sz="2000" dirty="0">
                <a:latin typeface="Times New Roman" pitchFamily="18" charset="0"/>
                <a:cs typeface="Times New Roman" pitchFamily="18" charset="0"/>
              </a:rPr>
              <a:t>may not be added </a:t>
            </a:r>
            <a:r>
              <a:rPr lang="en-IN" sz="2000" spc="-5" dirty="0">
                <a:latin typeface="Times New Roman" pitchFamily="18" charset="0"/>
                <a:cs typeface="Times New Roman" pitchFamily="18" charset="0"/>
              </a:rPr>
              <a:t>in </a:t>
            </a:r>
            <a:r>
              <a:rPr lang="en-IN" sz="2000" dirty="0">
                <a:latin typeface="Times New Roman" pitchFamily="18" charset="0"/>
                <a:cs typeface="Times New Roman" pitchFamily="18" charset="0"/>
              </a:rPr>
              <a:t>specified amount</a:t>
            </a:r>
            <a:r>
              <a:rPr lang="en-IN" sz="2000" spc="-180" dirty="0">
                <a:latin typeface="Times New Roman" pitchFamily="18" charset="0"/>
                <a:cs typeface="Times New Roman" pitchFamily="18" charset="0"/>
              </a:rPr>
              <a:t> </a:t>
            </a:r>
            <a:r>
              <a:rPr lang="en-IN" sz="2000" dirty="0">
                <a:latin typeface="Times New Roman" pitchFamily="18" charset="0"/>
                <a:cs typeface="Times New Roman" pitchFamily="18" charset="0"/>
              </a:rPr>
              <a:t>declared.</a:t>
            </a: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878347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455624" cy="345440"/>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- 6</a:t>
            </a:r>
            <a:endParaRPr sz="2100" b="1">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4345" cy="3086101"/>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sz="2200" dirty="0">
                <a:latin typeface="Times New Roman" pitchFamily="18" charset="0"/>
                <a:cs typeface="Times New Roman" pitchFamily="18" charset="0"/>
              </a:rPr>
              <a:t>A Partnership Firm </a:t>
            </a:r>
            <a:r>
              <a:rPr lang="en-IN" sz="2200" dirty="0" err="1">
                <a:latin typeface="Times New Roman" pitchFamily="18" charset="0"/>
                <a:cs typeface="Times New Roman" pitchFamily="18" charset="0"/>
              </a:rPr>
              <a:t>Anjana</a:t>
            </a:r>
            <a:r>
              <a:rPr lang="en-IN" sz="2200" dirty="0">
                <a:latin typeface="Times New Roman" pitchFamily="18" charset="0"/>
                <a:cs typeface="Times New Roman" pitchFamily="18" charset="0"/>
              </a:rPr>
              <a:t> Leather Corporation </a:t>
            </a:r>
            <a:r>
              <a:rPr sz="2200" spc="-5" dirty="0">
                <a:latin typeface="Times New Roman" pitchFamily="18" charset="0"/>
                <a:cs typeface="Times New Roman" pitchFamily="18" charset="0"/>
              </a:rPr>
              <a:t>is involving in manufacturing </a:t>
            </a:r>
            <a:r>
              <a:rPr sz="2200" dirty="0">
                <a:latin typeface="Times New Roman" pitchFamily="18" charset="0"/>
                <a:cs typeface="Times New Roman" pitchFamily="18" charset="0"/>
              </a:rPr>
              <a:t>of leather and </a:t>
            </a:r>
            <a:r>
              <a:rPr sz="2200" spc="-5" dirty="0">
                <a:latin typeface="Times New Roman" pitchFamily="18" charset="0"/>
                <a:cs typeface="Times New Roman" pitchFamily="18" charset="0"/>
              </a:rPr>
              <a:t>it is  </a:t>
            </a:r>
            <a:r>
              <a:rPr sz="2200" spc="-10" dirty="0">
                <a:latin typeface="Times New Roman" pitchFamily="18" charset="0"/>
                <a:cs typeface="Times New Roman" pitchFamily="18" charset="0"/>
              </a:rPr>
              <a:t>offering </a:t>
            </a:r>
            <a:r>
              <a:rPr sz="2200" spc="-5" dirty="0">
                <a:latin typeface="Times New Roman" pitchFamily="18" charset="0"/>
                <a:cs typeface="Times New Roman" pitchFamily="18" charset="0"/>
              </a:rPr>
              <a:t>income u/s </a:t>
            </a:r>
            <a:r>
              <a:rPr sz="2200" dirty="0">
                <a:latin typeface="Times New Roman" pitchFamily="18" charset="0"/>
                <a:cs typeface="Times New Roman" pitchFamily="18" charset="0"/>
              </a:rPr>
              <a:t>44</a:t>
            </a:r>
            <a:r>
              <a:rPr sz="2200" spc="-5" dirty="0">
                <a:latin typeface="Times New Roman" pitchFamily="18" charset="0"/>
                <a:cs typeface="Times New Roman" pitchFamily="18" charset="0"/>
              </a:rPr>
              <a:t>AD each </a:t>
            </a:r>
            <a:r>
              <a:rPr sz="2200" spc="-30" dirty="0">
                <a:latin typeface="Times New Roman" pitchFamily="18" charset="0"/>
                <a:cs typeface="Times New Roman" pitchFamily="18" charset="0"/>
              </a:rPr>
              <a:t>year. Now, </a:t>
            </a:r>
            <a:r>
              <a:rPr sz="2200" spc="-5" dirty="0">
                <a:latin typeface="Times New Roman" pitchFamily="18" charset="0"/>
                <a:cs typeface="Times New Roman" pitchFamily="18" charset="0"/>
              </a:rPr>
              <a:t>it converts its business </a:t>
            </a:r>
            <a:r>
              <a:rPr sz="2200" spc="-10" dirty="0">
                <a:latin typeface="Times New Roman" pitchFamily="18" charset="0"/>
                <a:cs typeface="Times New Roman" pitchFamily="18" charset="0"/>
              </a:rPr>
              <a:t>to  </a:t>
            </a:r>
            <a:r>
              <a:rPr sz="2200" spc="-65" dirty="0">
                <a:latin typeface="Times New Roman" pitchFamily="18" charset="0"/>
                <a:cs typeface="Times New Roman" pitchFamily="18" charset="0"/>
              </a:rPr>
              <a:t>LLP. </a:t>
            </a:r>
            <a:r>
              <a:rPr sz="2200" dirty="0">
                <a:latin typeface="Times New Roman" pitchFamily="18" charset="0"/>
                <a:cs typeface="Times New Roman" pitchFamily="18" charset="0"/>
              </a:rPr>
              <a:t>Whether </a:t>
            </a:r>
            <a:r>
              <a:rPr sz="2200" spc="-5" dirty="0">
                <a:latin typeface="Times New Roman" pitchFamily="18" charset="0"/>
                <a:cs typeface="Times New Roman" pitchFamily="18" charset="0"/>
              </a:rPr>
              <a:t>it </a:t>
            </a:r>
            <a:r>
              <a:rPr sz="2200" dirty="0">
                <a:latin typeface="Times New Roman" pitchFamily="18" charset="0"/>
                <a:cs typeface="Times New Roman" pitchFamily="18" charset="0"/>
              </a:rPr>
              <a:t>can continue </a:t>
            </a:r>
            <a:r>
              <a:rPr sz="2200" spc="-5" dirty="0">
                <a:latin typeface="Times New Roman" pitchFamily="18" charset="0"/>
                <a:cs typeface="Times New Roman" pitchFamily="18" charset="0"/>
              </a:rPr>
              <a:t>to </a:t>
            </a:r>
            <a:r>
              <a:rPr sz="2200" spc="-10" dirty="0">
                <a:latin typeface="Times New Roman" pitchFamily="18" charset="0"/>
                <a:cs typeface="Times New Roman" pitchFamily="18" charset="0"/>
              </a:rPr>
              <a:t>offer </a:t>
            </a:r>
            <a:r>
              <a:rPr sz="2200" dirty="0">
                <a:latin typeface="Times New Roman" pitchFamily="18" charset="0"/>
                <a:cs typeface="Times New Roman" pitchFamily="18" charset="0"/>
              </a:rPr>
              <a:t>income u/s 44AD?</a:t>
            </a:r>
            <a:endParaRPr lang="en-IN" sz="22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endParaRPr lang="en-IN" sz="2200" dirty="0">
              <a:latin typeface="Times New Roman" pitchFamily="18" charset="0"/>
              <a:cs typeface="Times New Roman" pitchFamily="18" charset="0"/>
            </a:endParaRPr>
          </a:p>
          <a:p>
            <a:pPr marL="314325" marR="5080" indent="-301625" algn="just">
              <a:spcBef>
                <a:spcPts val="105"/>
              </a:spcBef>
              <a:tabLst>
                <a:tab pos="314960" algn="l"/>
              </a:tabLst>
            </a:pPr>
            <a:r>
              <a:rPr lang="en-IN" sz="2200" dirty="0">
                <a:latin typeface="Times New Roman" pitchFamily="18" charset="0"/>
                <a:cs typeface="Times New Roman" pitchFamily="18" charset="0"/>
              </a:rPr>
              <a:t>The </a:t>
            </a:r>
            <a:r>
              <a:rPr lang="en-IN" sz="2200" spc="-5" dirty="0">
                <a:latin typeface="Times New Roman" pitchFamily="18" charset="0"/>
                <a:cs typeface="Times New Roman" pitchFamily="18" charset="0"/>
              </a:rPr>
              <a:t>Presumptive </a:t>
            </a:r>
            <a:r>
              <a:rPr lang="en-IN" sz="2200" spc="-30" dirty="0">
                <a:latin typeface="Times New Roman" pitchFamily="18" charset="0"/>
                <a:cs typeface="Times New Roman" pitchFamily="18" charset="0"/>
              </a:rPr>
              <a:t>Taxation </a:t>
            </a:r>
            <a:r>
              <a:rPr lang="en-IN" sz="2200" spc="-5" dirty="0">
                <a:latin typeface="Times New Roman" pitchFamily="18" charset="0"/>
                <a:cs typeface="Times New Roman" pitchFamily="18" charset="0"/>
              </a:rPr>
              <a:t>scheme of Section 44AD can be </a:t>
            </a:r>
            <a:r>
              <a:rPr lang="en-IN" sz="2200" dirty="0">
                <a:latin typeface="Times New Roman" pitchFamily="18" charset="0"/>
                <a:cs typeface="Times New Roman" pitchFamily="18" charset="0"/>
              </a:rPr>
              <a:t>adopted </a:t>
            </a:r>
            <a:r>
              <a:rPr lang="en-IN" sz="2200" spc="-5" dirty="0">
                <a:latin typeface="Times New Roman" pitchFamily="18" charset="0"/>
                <a:cs typeface="Times New Roman" pitchFamily="18" charset="0"/>
              </a:rPr>
              <a:t>only </a:t>
            </a:r>
            <a:r>
              <a:rPr lang="en-IN" sz="2200" dirty="0">
                <a:latin typeface="Times New Roman" pitchFamily="18" charset="0"/>
                <a:cs typeface="Times New Roman" pitchFamily="18" charset="0"/>
              </a:rPr>
              <a:t>by </a:t>
            </a:r>
            <a:r>
              <a:rPr lang="en-IN" sz="2200" spc="-5" dirty="0">
                <a:latin typeface="Times New Roman" pitchFamily="18" charset="0"/>
                <a:cs typeface="Times New Roman" pitchFamily="18" charset="0"/>
              </a:rPr>
              <a:t>Individual, HUF </a:t>
            </a:r>
            <a:r>
              <a:rPr lang="en-IN" sz="2200" dirty="0">
                <a:latin typeface="Times New Roman" pitchFamily="18" charset="0"/>
                <a:cs typeface="Times New Roman" pitchFamily="18" charset="0"/>
              </a:rPr>
              <a:t>and </a:t>
            </a:r>
            <a:r>
              <a:rPr lang="en-IN" sz="2200" spc="-5" dirty="0">
                <a:latin typeface="Times New Roman" pitchFamily="18" charset="0"/>
                <a:cs typeface="Times New Roman" pitchFamily="18" charset="0"/>
              </a:rPr>
              <a:t>Partnership </a:t>
            </a:r>
            <a:r>
              <a:rPr lang="en-IN" sz="2200" dirty="0">
                <a:latin typeface="Times New Roman" pitchFamily="18" charset="0"/>
                <a:cs typeface="Times New Roman" pitchFamily="18" charset="0"/>
              </a:rPr>
              <a:t>Firm </a:t>
            </a:r>
            <a:r>
              <a:rPr lang="en-IN" sz="2200" spc="-5" dirty="0">
                <a:latin typeface="Times New Roman" pitchFamily="18" charset="0"/>
                <a:cs typeface="Times New Roman" pitchFamily="18" charset="0"/>
              </a:rPr>
              <a:t>(Not LLP). So, the firm cannot  </a:t>
            </a:r>
            <a:r>
              <a:rPr lang="en-IN" sz="2200" spc="-10" dirty="0">
                <a:latin typeface="Times New Roman" pitchFamily="18" charset="0"/>
                <a:cs typeface="Times New Roman" pitchFamily="18" charset="0"/>
              </a:rPr>
              <a:t>offer </a:t>
            </a:r>
            <a:r>
              <a:rPr lang="en-IN" sz="2200" spc="-5" dirty="0">
                <a:latin typeface="Times New Roman" pitchFamily="18" charset="0"/>
                <a:cs typeface="Times New Roman" pitchFamily="18" charset="0"/>
              </a:rPr>
              <a:t>presumptive income u/s 44AD since it has converted into</a:t>
            </a:r>
            <a:r>
              <a:rPr lang="en-IN" sz="2200" spc="-15" dirty="0">
                <a:latin typeface="Times New Roman" pitchFamily="18" charset="0"/>
                <a:cs typeface="Times New Roman" pitchFamily="18" charset="0"/>
              </a:rPr>
              <a:t> </a:t>
            </a:r>
            <a:r>
              <a:rPr lang="en-IN" sz="2200" spc="-65" dirty="0">
                <a:latin typeface="Times New Roman" pitchFamily="18" charset="0"/>
                <a:cs typeface="Times New Roman" pitchFamily="18" charset="0"/>
              </a:rPr>
              <a:t>LLP.</a:t>
            </a:r>
            <a:endParaRPr lang="en-IN" sz="22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99312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304800" y="285750"/>
            <a:ext cx="8534400" cy="6038850"/>
          </a:xfrm>
        </p:spPr>
        <p:txBody>
          <a:bodyPr/>
          <a:lstStyle/>
          <a:p>
            <a:pPr algn="just">
              <a:buFont typeface="Wingdings 3" pitchFamily="18" charset="2"/>
              <a:buNone/>
            </a:pPr>
            <a:r>
              <a:rPr lang="en-IN" sz="2400" b="1" dirty="0">
                <a:solidFill>
                  <a:schemeClr val="tx1"/>
                </a:solidFill>
                <a:latin typeface="Times New Roman" pitchFamily="18" charset="0"/>
                <a:cs typeface="Times New Roman" pitchFamily="18" charset="0"/>
              </a:rPr>
              <a:t>Special provision for computing profits and gains of business on presumptive basis.</a:t>
            </a:r>
            <a:endParaRPr lang="en-IN" sz="2400" dirty="0">
              <a:solidFill>
                <a:schemeClr val="tx1"/>
              </a:solidFill>
              <a:latin typeface="Times New Roman" pitchFamily="18" charset="0"/>
              <a:cs typeface="Times New Roman" pitchFamily="18" charset="0"/>
            </a:endParaRPr>
          </a:p>
          <a:p>
            <a:pPr algn="just">
              <a:buFont typeface="Wingdings 3" pitchFamily="18" charset="2"/>
              <a:buNone/>
            </a:pPr>
            <a:r>
              <a:rPr lang="en-IN" sz="2400" b="1" dirty="0">
                <a:solidFill>
                  <a:schemeClr val="tx1"/>
                </a:solidFill>
                <a:latin typeface="Times New Roman" pitchFamily="18" charset="0"/>
                <a:cs typeface="Times New Roman" pitchFamily="18" charset="0"/>
              </a:rPr>
              <a:t>44AD.</a:t>
            </a:r>
            <a:r>
              <a:rPr lang="en-IN" sz="2400" i="1" dirty="0">
                <a:solidFill>
                  <a:schemeClr val="tx1"/>
                </a:solidFill>
                <a:latin typeface="Times New Roman" pitchFamily="18" charset="0"/>
                <a:cs typeface="Times New Roman" pitchFamily="18" charset="0"/>
              </a:rPr>
              <a:t> </a:t>
            </a:r>
            <a:r>
              <a:rPr lang="en-IN" sz="2400" dirty="0">
                <a:solidFill>
                  <a:schemeClr val="tx1"/>
                </a:solidFill>
                <a:latin typeface="Times New Roman" pitchFamily="18" charset="0"/>
                <a:cs typeface="Times New Roman" pitchFamily="18" charset="0"/>
              </a:rPr>
              <a:t>(1) </a:t>
            </a:r>
          </a:p>
          <a:p>
            <a:pPr algn="just">
              <a:buFont typeface="Wingdings" pitchFamily="2" charset="2"/>
              <a:buChar char="Ø"/>
            </a:pPr>
            <a:r>
              <a:rPr lang="en-IN" sz="2400" dirty="0">
                <a:solidFill>
                  <a:schemeClr val="tx1"/>
                </a:solidFill>
                <a:latin typeface="Times New Roman" pitchFamily="18" charset="0"/>
                <a:cs typeface="Times New Roman" pitchFamily="18" charset="0"/>
              </a:rPr>
              <a:t>Notwithstanding anything to the contrary contained in sections 28 to 43C,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the case of an </a:t>
            </a:r>
            <a:r>
              <a:rPr lang="en-IN" sz="2400" b="1" dirty="0">
                <a:solidFill>
                  <a:schemeClr val="tx1"/>
                </a:solidFill>
                <a:latin typeface="Times New Roman" pitchFamily="18" charset="0"/>
                <a:cs typeface="Times New Roman" pitchFamily="18" charset="0"/>
              </a:rPr>
              <a:t>eligible </a:t>
            </a:r>
            <a:r>
              <a:rPr lang="en-IN" sz="2400" b="1" dirty="0" err="1">
                <a:solidFill>
                  <a:schemeClr val="tx1"/>
                </a:solidFill>
                <a:latin typeface="Times New Roman" pitchFamily="18" charset="0"/>
                <a:cs typeface="Times New Roman" pitchFamily="18" charset="0"/>
              </a:rPr>
              <a:t>assessee</a:t>
            </a:r>
            <a:r>
              <a:rPr lang="en-IN" sz="2400" b="1" dirty="0">
                <a:solidFill>
                  <a:schemeClr val="tx1"/>
                </a:solidFill>
                <a:latin typeface="Times New Roman" pitchFamily="18" charset="0"/>
                <a:cs typeface="Times New Roman" pitchFamily="18" charset="0"/>
              </a:rPr>
              <a:t> </a:t>
            </a:r>
            <a:r>
              <a:rPr lang="en-IN" sz="2400" dirty="0">
                <a:solidFill>
                  <a:schemeClr val="tx1"/>
                </a:solidFill>
                <a:latin typeface="Times New Roman" pitchFamily="18" charset="0"/>
                <a:cs typeface="Times New Roman" pitchFamily="18" charset="0"/>
              </a:rPr>
              <a:t>engaged in an </a:t>
            </a:r>
            <a:r>
              <a:rPr lang="en-IN" sz="2400" b="1" dirty="0">
                <a:solidFill>
                  <a:schemeClr val="tx1"/>
                </a:solidFill>
                <a:latin typeface="Times New Roman" pitchFamily="18" charset="0"/>
                <a:cs typeface="Times New Roman" pitchFamily="18" charset="0"/>
              </a:rPr>
              <a:t>eligible business</a:t>
            </a:r>
            <a:r>
              <a:rPr lang="en-IN" sz="2400" dirty="0">
                <a:solidFill>
                  <a:schemeClr val="tx1"/>
                </a:solidFill>
                <a:latin typeface="Times New Roman" pitchFamily="18" charset="0"/>
                <a:cs typeface="Times New Roman" pitchFamily="18" charset="0"/>
              </a:rPr>
              <a:t>, </a:t>
            </a:r>
          </a:p>
          <a:p>
            <a:pPr algn="just">
              <a:buFont typeface="Wingdings" pitchFamily="2" charset="2"/>
              <a:buChar char="Ø"/>
            </a:pPr>
            <a:r>
              <a:rPr lang="en-IN" sz="2400" dirty="0">
                <a:solidFill>
                  <a:schemeClr val="tx1"/>
                </a:solidFill>
                <a:latin typeface="Times New Roman" pitchFamily="18" charset="0"/>
                <a:cs typeface="Times New Roman" pitchFamily="18" charset="0"/>
              </a:rPr>
              <a:t>a sum equal to eight per cent of the total turnover or gross receipts of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in the previous year on account of such business or, as the case may be, </a:t>
            </a:r>
          </a:p>
          <a:p>
            <a:pPr algn="just">
              <a:buFont typeface="Wingdings" pitchFamily="2" charset="2"/>
              <a:buChar char="Ø"/>
            </a:pPr>
            <a:r>
              <a:rPr lang="en-IN" sz="2400" dirty="0">
                <a:solidFill>
                  <a:schemeClr val="tx1"/>
                </a:solidFill>
                <a:latin typeface="Times New Roman" pitchFamily="18" charset="0"/>
                <a:cs typeface="Times New Roman" pitchFamily="18" charset="0"/>
              </a:rPr>
              <a:t>a sum higher than the aforesaid sum claimed to have been earned by the eligible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deemed to be the profits and gains of such business chargeable to tax under the head "Profits and gains of business or profession".</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1193873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122680"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ISSUE- 7</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3709" cy="2870658"/>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300" spc="-5" dirty="0" err="1">
                <a:latin typeface="Times New Roman" pitchFamily="18" charset="0"/>
                <a:cs typeface="Times New Roman" pitchFamily="18" charset="0"/>
              </a:rPr>
              <a:t>Rishi</a:t>
            </a:r>
            <a:r>
              <a:rPr lang="en-IN" sz="2300" spc="-5" dirty="0">
                <a:latin typeface="Times New Roman" pitchFamily="18" charset="0"/>
                <a:cs typeface="Times New Roman" pitchFamily="18" charset="0"/>
              </a:rPr>
              <a:t> a</a:t>
            </a:r>
            <a:r>
              <a:rPr sz="2300" spc="-5" dirty="0">
                <a:latin typeface="Times New Roman" pitchFamily="18" charset="0"/>
                <a:cs typeface="Times New Roman" pitchFamily="18" charset="0"/>
              </a:rPr>
              <a:t>n </a:t>
            </a:r>
            <a:r>
              <a:rPr sz="2300" dirty="0">
                <a:latin typeface="Times New Roman" pitchFamily="18" charset="0"/>
                <a:cs typeface="Times New Roman" pitchFamily="18" charset="0"/>
              </a:rPr>
              <a:t>Individual</a:t>
            </a:r>
            <a:r>
              <a:rPr lang="en-IN" sz="2300" dirty="0">
                <a:latin typeface="Times New Roman" pitchFamily="18" charset="0"/>
                <a:cs typeface="Times New Roman" pitchFamily="18" charset="0"/>
              </a:rPr>
              <a:t>,</a:t>
            </a:r>
            <a:r>
              <a:rPr sz="2300" dirty="0">
                <a:latin typeface="Times New Roman" pitchFamily="18" charset="0"/>
                <a:cs typeface="Times New Roman" pitchFamily="18" charset="0"/>
              </a:rPr>
              <a:t> who </a:t>
            </a:r>
            <a:r>
              <a:rPr sz="2300" spc="-5" dirty="0">
                <a:latin typeface="Times New Roman" pitchFamily="18" charset="0"/>
                <a:cs typeface="Times New Roman" pitchFamily="18" charset="0"/>
              </a:rPr>
              <a:t>is </a:t>
            </a:r>
            <a:r>
              <a:rPr sz="2300" spc="-10" dirty="0">
                <a:latin typeface="Times New Roman" pitchFamily="18" charset="0"/>
                <a:cs typeface="Times New Roman" pitchFamily="18" charset="0"/>
              </a:rPr>
              <a:t>offering </a:t>
            </a:r>
            <a:r>
              <a:rPr sz="2300" dirty="0">
                <a:latin typeface="Times New Roman" pitchFamily="18" charset="0"/>
                <a:cs typeface="Times New Roman" pitchFamily="18" charset="0"/>
              </a:rPr>
              <a:t>income </a:t>
            </a:r>
            <a:r>
              <a:rPr sz="2300" spc="-5" dirty="0">
                <a:latin typeface="Times New Roman" pitchFamily="18" charset="0"/>
                <a:cs typeface="Times New Roman" pitchFamily="18" charset="0"/>
              </a:rPr>
              <a:t>u/s </a:t>
            </a:r>
            <a:r>
              <a:rPr sz="2300" dirty="0">
                <a:latin typeface="Times New Roman" pitchFamily="18" charset="0"/>
                <a:cs typeface="Times New Roman" pitchFamily="18" charset="0"/>
              </a:rPr>
              <a:t>44AD each </a:t>
            </a:r>
            <a:r>
              <a:rPr sz="2300" spc="-25" dirty="0">
                <a:latin typeface="Times New Roman" pitchFamily="18" charset="0"/>
                <a:cs typeface="Times New Roman" pitchFamily="18" charset="0"/>
              </a:rPr>
              <a:t>year</a:t>
            </a:r>
            <a:r>
              <a:rPr lang="en-IN" sz="2300" spc="-25" dirty="0">
                <a:latin typeface="Times New Roman" pitchFamily="18" charset="0"/>
                <a:cs typeface="Times New Roman" pitchFamily="18" charset="0"/>
              </a:rPr>
              <a:t> </a:t>
            </a:r>
            <a:r>
              <a:rPr sz="2300" dirty="0">
                <a:latin typeface="Times New Roman" pitchFamily="18" charset="0"/>
                <a:cs typeface="Times New Roman" pitchFamily="18" charset="0"/>
              </a:rPr>
              <a:t>became </a:t>
            </a:r>
            <a:r>
              <a:rPr lang="en-IN" sz="2300" dirty="0">
                <a:latin typeface="Times New Roman" pitchFamily="18" charset="0"/>
                <a:cs typeface="Times New Roman" pitchFamily="18" charset="0"/>
              </a:rPr>
              <a:t>a non-</a:t>
            </a:r>
            <a:r>
              <a:rPr sz="2300" dirty="0">
                <a:latin typeface="Times New Roman" pitchFamily="18" charset="0"/>
                <a:cs typeface="Times New Roman" pitchFamily="18" charset="0"/>
              </a:rPr>
              <a:t>resident </a:t>
            </a:r>
            <a:r>
              <a:rPr sz="2300" spc="-5" dirty="0">
                <a:latin typeface="Times New Roman" pitchFamily="18" charset="0"/>
                <a:cs typeface="Times New Roman" pitchFamily="18" charset="0"/>
              </a:rPr>
              <a:t>in the </a:t>
            </a:r>
            <a:r>
              <a:rPr lang="en-IN" sz="2300" spc="-5" dirty="0">
                <a:latin typeface="Times New Roman" pitchFamily="18" charset="0"/>
                <a:cs typeface="Times New Roman" pitchFamily="18" charset="0"/>
              </a:rPr>
              <a:t>p</a:t>
            </a:r>
            <a:r>
              <a:rPr sz="2300" dirty="0" err="1">
                <a:latin typeface="Times New Roman" pitchFamily="18" charset="0"/>
                <a:cs typeface="Times New Roman" pitchFamily="18" charset="0"/>
              </a:rPr>
              <a:t>revious</a:t>
            </a:r>
            <a:r>
              <a:rPr sz="2300" dirty="0">
                <a:latin typeface="Times New Roman" pitchFamily="18" charset="0"/>
                <a:cs typeface="Times New Roman" pitchFamily="18" charset="0"/>
              </a:rPr>
              <a:t> </a:t>
            </a:r>
            <a:r>
              <a:rPr sz="2300" spc="-25" dirty="0">
                <a:latin typeface="Times New Roman" pitchFamily="18" charset="0"/>
                <a:cs typeface="Times New Roman" pitchFamily="18" charset="0"/>
              </a:rPr>
              <a:t>year</a:t>
            </a:r>
            <a:r>
              <a:rPr lang="en-IN" sz="2300" spc="-25" dirty="0">
                <a:latin typeface="Times New Roman" pitchFamily="18" charset="0"/>
                <a:cs typeface="Times New Roman" pitchFamily="18" charset="0"/>
              </a:rPr>
              <a:t> 2021-22 relevant  to assessment year 2022-23</a:t>
            </a:r>
            <a:r>
              <a:rPr sz="2300" spc="-25" dirty="0">
                <a:latin typeface="Times New Roman" pitchFamily="18" charset="0"/>
                <a:cs typeface="Times New Roman" pitchFamily="18" charset="0"/>
              </a:rPr>
              <a:t>.</a:t>
            </a:r>
            <a:r>
              <a:rPr lang="en-IN" sz="2300" spc="-25" dirty="0">
                <a:latin typeface="Times New Roman" pitchFamily="18" charset="0"/>
                <a:cs typeface="Times New Roman" pitchFamily="18" charset="0"/>
              </a:rPr>
              <a:t> </a:t>
            </a:r>
            <a:r>
              <a:rPr sz="2300" spc="-5" dirty="0">
                <a:latin typeface="Times New Roman" pitchFamily="18" charset="0"/>
                <a:cs typeface="Times New Roman" pitchFamily="18" charset="0"/>
              </a:rPr>
              <a:t>Whether he can continue</a:t>
            </a:r>
            <a:r>
              <a:rPr lang="en-IN" sz="2300" spc="-5" dirty="0">
                <a:latin typeface="Times New Roman" pitchFamily="18" charset="0"/>
                <a:cs typeface="Times New Roman" pitchFamily="18" charset="0"/>
              </a:rPr>
              <a:t> </a:t>
            </a:r>
            <a:r>
              <a:rPr sz="2300" spc="-5" dirty="0">
                <a:latin typeface="Times New Roman" pitchFamily="18" charset="0"/>
                <a:cs typeface="Times New Roman" pitchFamily="18" charset="0"/>
              </a:rPr>
              <a:t>to</a:t>
            </a:r>
            <a:r>
              <a:rPr lang="en-IN" sz="2300" spc="-5" dirty="0">
                <a:latin typeface="Times New Roman" pitchFamily="18" charset="0"/>
                <a:cs typeface="Times New Roman" pitchFamily="18" charset="0"/>
              </a:rPr>
              <a:t> </a:t>
            </a:r>
            <a:r>
              <a:rPr sz="2300" spc="-10" dirty="0">
                <a:latin typeface="Times New Roman" pitchFamily="18" charset="0"/>
                <a:cs typeface="Times New Roman" pitchFamily="18" charset="0"/>
              </a:rPr>
              <a:t>offer </a:t>
            </a:r>
            <a:r>
              <a:rPr sz="2300" dirty="0">
                <a:latin typeface="Times New Roman" pitchFamily="18" charset="0"/>
                <a:cs typeface="Times New Roman" pitchFamily="18" charset="0"/>
              </a:rPr>
              <a:t>presumptive income u/s 44AD</a:t>
            </a:r>
            <a:r>
              <a:rPr sz="2300" spc="-110" dirty="0">
                <a:latin typeface="Times New Roman" pitchFamily="18" charset="0"/>
                <a:cs typeface="Times New Roman" pitchFamily="18" charset="0"/>
              </a:rPr>
              <a:t> </a:t>
            </a:r>
            <a:r>
              <a:rPr sz="2300" dirty="0">
                <a:latin typeface="Times New Roman" pitchFamily="18" charset="0"/>
                <a:cs typeface="Times New Roman" pitchFamily="18" charset="0"/>
              </a:rPr>
              <a:t>?</a:t>
            </a:r>
            <a:endParaRPr lang="en-IN" sz="23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Presumptive Income </a:t>
            </a:r>
            <a:r>
              <a:rPr lang="en-IN" sz="2300" dirty="0">
                <a:latin typeface="Times New Roman" pitchFamily="18" charset="0"/>
                <a:cs typeface="Times New Roman" pitchFamily="18" charset="0"/>
              </a:rPr>
              <a:t>u/s </a:t>
            </a:r>
            <a:r>
              <a:rPr lang="en-IN" sz="2300" spc="-5" dirty="0">
                <a:latin typeface="Times New Roman" pitchFamily="18" charset="0"/>
                <a:cs typeface="Times New Roman" pitchFamily="18" charset="0"/>
              </a:rPr>
              <a:t>44AD </a:t>
            </a:r>
            <a:r>
              <a:rPr lang="en-IN" sz="2300" spc="-10" dirty="0">
                <a:latin typeface="Times New Roman" pitchFamily="18" charset="0"/>
                <a:cs typeface="Times New Roman" pitchFamily="18" charset="0"/>
              </a:rPr>
              <a:t>will </a:t>
            </a:r>
            <a:r>
              <a:rPr lang="en-IN" sz="2300" spc="-5" dirty="0">
                <a:latin typeface="Times New Roman" pitchFamily="18" charset="0"/>
                <a:cs typeface="Times New Roman" pitchFamily="18" charset="0"/>
              </a:rPr>
              <a:t>be applicable only </a:t>
            </a:r>
            <a:r>
              <a:rPr lang="en-IN" sz="2300" dirty="0">
                <a:latin typeface="Times New Roman" pitchFamily="18" charset="0"/>
                <a:cs typeface="Times New Roman" pitchFamily="18" charset="0"/>
              </a:rPr>
              <a:t>to the </a:t>
            </a:r>
            <a:r>
              <a:rPr lang="en-IN" sz="2300" spc="-5" dirty="0">
                <a:latin typeface="Times New Roman" pitchFamily="18" charset="0"/>
                <a:cs typeface="Times New Roman" pitchFamily="18" charset="0"/>
              </a:rPr>
              <a:t>resident individual. Non-Resident cannot avail </a:t>
            </a: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benefit </a:t>
            </a:r>
            <a:r>
              <a:rPr lang="en-IN" sz="2300" dirty="0">
                <a:latin typeface="Times New Roman" pitchFamily="18" charset="0"/>
                <a:cs typeface="Times New Roman" pitchFamily="18" charset="0"/>
              </a:rPr>
              <a:t>u/s.</a:t>
            </a:r>
            <a:r>
              <a:rPr lang="en-IN" sz="2300" spc="-5" dirty="0">
                <a:latin typeface="Times New Roman" pitchFamily="18" charset="0"/>
                <a:cs typeface="Times New Roman" pitchFamily="18" charset="0"/>
              </a:rPr>
              <a:t>44AD.</a:t>
            </a:r>
            <a:endParaRPr lang="en-IN" sz="23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45037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122680" cy="345440"/>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ISSUE-8</a:t>
            </a:r>
            <a:endParaRPr sz="2100" b="1">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4345" cy="3224601"/>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300" dirty="0">
                <a:latin typeface="Times New Roman" pitchFamily="18" charset="0"/>
                <a:cs typeface="Times New Roman" pitchFamily="18" charset="0"/>
              </a:rPr>
              <a:t>Deepak is </a:t>
            </a:r>
            <a:r>
              <a:rPr sz="2300" spc="-5">
                <a:latin typeface="Times New Roman" pitchFamily="18" charset="0"/>
                <a:cs typeface="Times New Roman" pitchFamily="18" charset="0"/>
              </a:rPr>
              <a:t>doing </a:t>
            </a:r>
            <a:r>
              <a:rPr sz="2300" spc="-5" dirty="0">
                <a:latin typeface="Times New Roman" pitchFamily="18" charset="0"/>
                <a:cs typeface="Times New Roman" pitchFamily="18" charset="0"/>
              </a:rPr>
              <a:t>brokerage </a:t>
            </a:r>
            <a:r>
              <a:rPr sz="2300" dirty="0">
                <a:latin typeface="Times New Roman" pitchFamily="18" charset="0"/>
                <a:cs typeface="Times New Roman" pitchFamily="18" charset="0"/>
              </a:rPr>
              <a:t>business </a:t>
            </a:r>
            <a:r>
              <a:rPr sz="2300">
                <a:latin typeface="Times New Roman" pitchFamily="18" charset="0"/>
                <a:cs typeface="Times New Roman" pitchFamily="18" charset="0"/>
              </a:rPr>
              <a:t>who </a:t>
            </a:r>
            <a:r>
              <a:rPr lang="en-IN" sz="2300" dirty="0">
                <a:latin typeface="Times New Roman" pitchFamily="18" charset="0"/>
                <a:cs typeface="Times New Roman" pitchFamily="18" charset="0"/>
              </a:rPr>
              <a:t>has </a:t>
            </a:r>
            <a:r>
              <a:rPr sz="2300">
                <a:latin typeface="Times New Roman" pitchFamily="18" charset="0"/>
                <a:cs typeface="Times New Roman" pitchFamily="18" charset="0"/>
              </a:rPr>
              <a:t>received </a:t>
            </a:r>
            <a:r>
              <a:rPr sz="2300" spc="-5" dirty="0">
                <a:latin typeface="Times New Roman" pitchFamily="18" charset="0"/>
                <a:cs typeface="Times New Roman" pitchFamily="18" charset="0"/>
              </a:rPr>
              <a:t>brokerage  </a:t>
            </a:r>
            <a:r>
              <a:rPr sz="2300" dirty="0">
                <a:latin typeface="Times New Roman" pitchFamily="18" charset="0"/>
                <a:cs typeface="Times New Roman" pitchFamily="18" charset="0"/>
              </a:rPr>
              <a:t>for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9</a:t>
            </a:r>
            <a:r>
              <a:rPr sz="2300" spc="-5">
                <a:latin typeface="Times New Roman" pitchFamily="18" charset="0"/>
                <a:cs typeface="Times New Roman" pitchFamily="18" charset="0"/>
              </a:rPr>
              <a:t>0,00,000</a:t>
            </a:r>
            <a:r>
              <a:rPr lang="en-IN" sz="2300" spc="-5" dirty="0">
                <a:latin typeface="Times New Roman" pitchFamily="18" charset="0"/>
                <a:cs typeface="Times New Roman" pitchFamily="18" charset="0"/>
              </a:rPr>
              <a:t>/-</a:t>
            </a:r>
            <a:r>
              <a:rPr sz="2300" spc="-5">
                <a:latin typeface="Times New Roman" pitchFamily="18" charset="0"/>
                <a:cs typeface="Times New Roman" pitchFamily="18" charset="0"/>
              </a:rPr>
              <a:t> and </a:t>
            </a:r>
            <a:r>
              <a:rPr lang="en-IN" sz="2300" spc="-5" dirty="0">
                <a:latin typeface="Times New Roman" pitchFamily="18" charset="0"/>
                <a:cs typeface="Times New Roman" pitchFamily="18" charset="0"/>
              </a:rPr>
              <a:t>has </a:t>
            </a:r>
            <a:r>
              <a:rPr sz="2300" spc="-5">
                <a:latin typeface="Times New Roman" pitchFamily="18" charset="0"/>
                <a:cs typeface="Times New Roman" pitchFamily="18" charset="0"/>
              </a:rPr>
              <a:t>decla</a:t>
            </a:r>
            <a:r>
              <a:rPr lang="en-IN" sz="2300" spc="-5" dirty="0">
                <a:latin typeface="Times New Roman" pitchFamily="18" charset="0"/>
                <a:cs typeface="Times New Roman" pitchFamily="18" charset="0"/>
              </a:rPr>
              <a:t>red</a:t>
            </a:r>
            <a:r>
              <a:rPr sz="2300" spc="-5">
                <a:latin typeface="Times New Roman" pitchFamily="18" charset="0"/>
                <a:cs typeface="Times New Roman" pitchFamily="18" charset="0"/>
              </a:rPr>
              <a:t> </a:t>
            </a:r>
            <a:r>
              <a:rPr sz="2300" spc="-5" dirty="0">
                <a:latin typeface="Times New Roman" pitchFamily="18" charset="0"/>
                <a:cs typeface="Times New Roman" pitchFamily="18" charset="0"/>
              </a:rPr>
              <a:t>income </a:t>
            </a:r>
            <a:r>
              <a:rPr sz="2300" spc="5" dirty="0">
                <a:latin typeface="Times New Roman" pitchFamily="18" charset="0"/>
                <a:cs typeface="Times New Roman" pitchFamily="18" charset="0"/>
              </a:rPr>
              <a:t>@ </a:t>
            </a:r>
            <a:r>
              <a:rPr sz="2300" dirty="0">
                <a:latin typeface="Times New Roman" pitchFamily="18" charset="0"/>
                <a:cs typeface="Times New Roman" pitchFamily="18" charset="0"/>
              </a:rPr>
              <a:t>5</a:t>
            </a:r>
            <a:r>
              <a:rPr sz="2300">
                <a:latin typeface="Times New Roman" pitchFamily="18" charset="0"/>
                <a:cs typeface="Times New Roman" pitchFamily="18" charset="0"/>
              </a:rPr>
              <a:t>% </a:t>
            </a:r>
            <a:r>
              <a:rPr lang="en-IN" sz="2300" dirty="0">
                <a:latin typeface="Times New Roman" pitchFamily="18" charset="0"/>
                <a:cs typeface="Times New Roman" pitchFamily="18" charset="0"/>
              </a:rPr>
              <a:t>amounting to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4,</a:t>
            </a:r>
            <a:r>
              <a:rPr sz="2300" spc="-5">
                <a:latin typeface="Times New Roman" pitchFamily="18" charset="0"/>
                <a:cs typeface="Times New Roman" pitchFamily="18" charset="0"/>
              </a:rPr>
              <a:t>50,000</a:t>
            </a:r>
            <a:r>
              <a:rPr lang="en-IN" sz="2300" spc="-5" dirty="0">
                <a:latin typeface="Times New Roman" pitchFamily="18" charset="0"/>
                <a:cs typeface="Times New Roman" pitchFamily="18" charset="0"/>
              </a:rPr>
              <a:t>/-</a:t>
            </a:r>
            <a:r>
              <a:rPr sz="2300" spc="-5">
                <a:latin typeface="Times New Roman" pitchFamily="18" charset="0"/>
                <a:cs typeface="Times New Roman" pitchFamily="18" charset="0"/>
              </a:rPr>
              <a:t>.</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Should </a:t>
            </a:r>
            <a:r>
              <a:rPr sz="2300" dirty="0">
                <a:latin typeface="Times New Roman" pitchFamily="18" charset="0"/>
                <a:cs typeface="Times New Roman" pitchFamily="18" charset="0"/>
              </a:rPr>
              <a:t>his books of Accounts </a:t>
            </a:r>
            <a:r>
              <a:rPr sz="2300">
                <a:latin typeface="Times New Roman" pitchFamily="18" charset="0"/>
                <a:cs typeface="Times New Roman" pitchFamily="18" charset="0"/>
              </a:rPr>
              <a:t>be </a:t>
            </a:r>
            <a:r>
              <a:rPr sz="2300" spc="-5">
                <a:latin typeface="Times New Roman" pitchFamily="18" charset="0"/>
                <a:cs typeface="Times New Roman" pitchFamily="18" charset="0"/>
              </a:rPr>
              <a:t>audi</a:t>
            </a:r>
            <a:r>
              <a:rPr lang="en-IN" sz="2300" spc="-5" dirty="0">
                <a:latin typeface="Times New Roman" pitchFamily="18" charset="0"/>
                <a:cs typeface="Times New Roman" pitchFamily="18" charset="0"/>
              </a:rPr>
              <a:t>ted</a:t>
            </a:r>
            <a:r>
              <a:rPr sz="2300" spc="-5">
                <a:latin typeface="Times New Roman" pitchFamily="18" charset="0"/>
                <a:cs typeface="Times New Roman" pitchFamily="18" charset="0"/>
              </a:rPr>
              <a:t> </a:t>
            </a:r>
            <a:r>
              <a:rPr sz="2300" dirty="0">
                <a:latin typeface="Times New Roman" pitchFamily="18" charset="0"/>
                <a:cs typeface="Times New Roman" pitchFamily="18" charset="0"/>
              </a:rPr>
              <a:t>u/s 44AB since he </a:t>
            </a:r>
            <a:r>
              <a:rPr sz="2300" spc="-5" dirty="0">
                <a:latin typeface="Times New Roman" pitchFamily="18" charset="0"/>
                <a:cs typeface="Times New Roman" pitchFamily="18" charset="0"/>
              </a:rPr>
              <a:t>is </a:t>
            </a:r>
            <a:r>
              <a:rPr sz="2300" spc="-10" dirty="0">
                <a:latin typeface="Times New Roman" pitchFamily="18" charset="0"/>
                <a:cs typeface="Times New Roman" pitchFamily="18" charset="0"/>
              </a:rPr>
              <a:t>offering  </a:t>
            </a:r>
            <a:r>
              <a:rPr sz="2300" dirty="0">
                <a:latin typeface="Times New Roman" pitchFamily="18" charset="0"/>
                <a:cs typeface="Times New Roman" pitchFamily="18" charset="0"/>
              </a:rPr>
              <a:t>income less than</a:t>
            </a:r>
            <a:r>
              <a:rPr sz="2300" spc="-55" dirty="0">
                <a:latin typeface="Times New Roman" pitchFamily="18" charset="0"/>
                <a:cs typeface="Times New Roman" pitchFamily="18" charset="0"/>
              </a:rPr>
              <a:t> </a:t>
            </a:r>
            <a:r>
              <a:rPr sz="2300" spc="-5">
                <a:latin typeface="Times New Roman" pitchFamily="18" charset="0"/>
                <a:cs typeface="Times New Roman" pitchFamily="18" charset="0"/>
              </a:rPr>
              <a:t>8%?</a:t>
            </a:r>
            <a:endParaRPr lang="en-IN" sz="2300" spc="-5"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endParaRPr lang="en-IN" sz="2300" spc="-5" dirty="0">
              <a:latin typeface="Times New Roman" pitchFamily="18" charset="0"/>
              <a:cs typeface="Times New Roman" pitchFamily="18" charset="0"/>
            </a:endParaRPr>
          </a:p>
          <a:p>
            <a:pPr marL="314325" marR="5080" indent="-301625" algn="just">
              <a:spcBef>
                <a:spcPts val="105"/>
              </a:spcBef>
              <a:tabLst>
                <a:tab pos="314960" algn="l"/>
              </a:tabLst>
            </a:pPr>
            <a:r>
              <a:rPr lang="en-IN" sz="2300" spc="-5" dirty="0">
                <a:latin typeface="Times New Roman" pitchFamily="18" charset="0"/>
                <a:cs typeface="Times New Roman" pitchFamily="18" charset="0"/>
              </a:rPr>
              <a:t>Audit </a:t>
            </a:r>
            <a:r>
              <a:rPr lang="en-IN" sz="2300" dirty="0">
                <a:latin typeface="Times New Roman" pitchFamily="18" charset="0"/>
                <a:cs typeface="Times New Roman" pitchFamily="18" charset="0"/>
              </a:rPr>
              <a:t>u/s </a:t>
            </a:r>
            <a:r>
              <a:rPr lang="en-IN" sz="2300" spc="-5" dirty="0">
                <a:latin typeface="Times New Roman" pitchFamily="18" charset="0"/>
                <a:cs typeface="Times New Roman" pitchFamily="18" charset="0"/>
              </a:rPr>
              <a:t>44AB is applicable if he is declaring income lower than </a:t>
            </a:r>
            <a:r>
              <a:rPr lang="en-IN" sz="2300" dirty="0">
                <a:latin typeface="Times New Roman" pitchFamily="18" charset="0"/>
                <a:cs typeface="Times New Roman" pitchFamily="18" charset="0"/>
              </a:rPr>
              <a:t>the rate  </a:t>
            </a:r>
            <a:r>
              <a:rPr lang="en-IN" sz="2300" spc="-5" dirty="0">
                <a:latin typeface="Times New Roman" pitchFamily="18" charset="0"/>
                <a:cs typeface="Times New Roman" pitchFamily="18" charset="0"/>
              </a:rPr>
              <a:t>specified u/s </a:t>
            </a:r>
            <a:r>
              <a:rPr lang="en-IN" sz="2300" spc="-10" dirty="0">
                <a:latin typeface="Times New Roman" pitchFamily="18" charset="0"/>
                <a:cs typeface="Times New Roman" pitchFamily="18" charset="0"/>
              </a:rPr>
              <a:t>44AD. </a:t>
            </a:r>
            <a:r>
              <a:rPr lang="en-IN" sz="2300" spc="-5" dirty="0">
                <a:latin typeface="Times New Roman" pitchFamily="18" charset="0"/>
                <a:cs typeface="Times New Roman" pitchFamily="18" charset="0"/>
              </a:rPr>
              <a:t>But, section 44AD is </a:t>
            </a:r>
            <a:r>
              <a:rPr lang="en-IN" sz="2300" spc="-10" dirty="0">
                <a:latin typeface="Times New Roman" pitchFamily="18" charset="0"/>
                <a:cs typeface="Times New Roman" pitchFamily="18" charset="0"/>
              </a:rPr>
              <a:t>not </a:t>
            </a:r>
            <a:r>
              <a:rPr lang="en-IN" sz="2300" spc="-5" dirty="0">
                <a:latin typeface="Times New Roman" pitchFamily="18" charset="0"/>
                <a:cs typeface="Times New Roman" pitchFamily="18" charset="0"/>
              </a:rPr>
              <a:t>applicable </a:t>
            </a:r>
            <a:r>
              <a:rPr lang="en-IN" sz="2300" dirty="0">
                <a:latin typeface="Times New Roman" pitchFamily="18" charset="0"/>
                <a:cs typeface="Times New Roman" pitchFamily="18" charset="0"/>
              </a:rPr>
              <a:t>to </a:t>
            </a:r>
            <a:r>
              <a:rPr lang="en-IN" sz="2300" spc="-25" dirty="0">
                <a:latin typeface="Times New Roman" pitchFamily="18" charset="0"/>
                <a:cs typeface="Times New Roman" pitchFamily="18" charset="0"/>
              </a:rPr>
              <a:t>Agency,  </a:t>
            </a:r>
            <a:r>
              <a:rPr lang="en-IN" sz="2300" spc="-5" dirty="0">
                <a:latin typeface="Times New Roman" pitchFamily="18" charset="0"/>
                <a:cs typeface="Times New Roman" pitchFamily="18" charset="0"/>
              </a:rPr>
              <a:t>Commission </a:t>
            </a:r>
            <a:r>
              <a:rPr lang="en-IN" sz="2300" dirty="0">
                <a:latin typeface="Times New Roman" pitchFamily="18" charset="0"/>
                <a:cs typeface="Times New Roman" pitchFamily="18" charset="0"/>
              </a:rPr>
              <a:t>and </a:t>
            </a:r>
            <a:r>
              <a:rPr lang="en-IN" sz="2300" spc="-5" dirty="0">
                <a:latin typeface="Times New Roman" pitchFamily="18" charset="0"/>
                <a:cs typeface="Times New Roman" pitchFamily="18" charset="0"/>
              </a:rPr>
              <a:t>Brokerage. Hence, he </a:t>
            </a:r>
            <a:r>
              <a:rPr lang="en-IN" sz="2300" dirty="0">
                <a:latin typeface="Times New Roman" pitchFamily="18" charset="0"/>
                <a:cs typeface="Times New Roman" pitchFamily="18" charset="0"/>
              </a:rPr>
              <a:t>can </a:t>
            </a:r>
            <a:r>
              <a:rPr lang="en-IN" sz="2300" spc="-5" dirty="0">
                <a:latin typeface="Times New Roman" pitchFamily="18" charset="0"/>
                <a:cs typeface="Times New Roman" pitchFamily="18" charset="0"/>
              </a:rPr>
              <a:t>declare </a:t>
            </a:r>
            <a:r>
              <a:rPr lang="en-IN" sz="2300" dirty="0">
                <a:latin typeface="Times New Roman" pitchFamily="18" charset="0"/>
                <a:cs typeface="Times New Roman" pitchFamily="18" charset="0"/>
              </a:rPr>
              <a:t>income </a:t>
            </a:r>
            <a:r>
              <a:rPr lang="en-IN" sz="2300" spc="-5" dirty="0">
                <a:latin typeface="Times New Roman" pitchFamily="18" charset="0"/>
                <a:cs typeface="Times New Roman" pitchFamily="18" charset="0"/>
              </a:rPr>
              <a:t>less than  8%.</a:t>
            </a:r>
            <a:endParaRPr lang="en-IN" sz="23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865637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122680" cy="345440"/>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ISSUE-9</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4980" cy="2870658"/>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300" spc="-5" dirty="0" err="1">
                <a:latin typeface="Times New Roman" pitchFamily="18" charset="0"/>
                <a:cs typeface="Times New Roman" pitchFamily="18" charset="0"/>
              </a:rPr>
              <a:t>Tarun</a:t>
            </a:r>
            <a:r>
              <a:rPr lang="en-IN" sz="2300" spc="-5" dirty="0">
                <a:latin typeface="Times New Roman" pitchFamily="18" charset="0"/>
                <a:cs typeface="Times New Roman" pitchFamily="18" charset="0"/>
              </a:rPr>
              <a:t>, a</a:t>
            </a:r>
            <a:r>
              <a:rPr sz="2300" spc="-5">
                <a:latin typeface="Times New Roman" pitchFamily="18" charset="0"/>
                <a:cs typeface="Times New Roman" pitchFamily="18" charset="0"/>
              </a:rPr>
              <a:t>n </a:t>
            </a:r>
            <a:r>
              <a:rPr sz="2300">
                <a:latin typeface="Times New Roman" pitchFamily="18" charset="0"/>
                <a:cs typeface="Times New Roman" pitchFamily="18" charset="0"/>
              </a:rPr>
              <a:t>Individual </a:t>
            </a:r>
            <a:r>
              <a:rPr sz="2300" spc="-5">
                <a:latin typeface="Times New Roman" pitchFamily="18" charset="0"/>
                <a:cs typeface="Times New Roman" pitchFamily="18" charset="0"/>
              </a:rPr>
              <a:t>is </a:t>
            </a:r>
            <a:r>
              <a:rPr lang="en-IN" sz="2300" spc="-5" dirty="0">
                <a:latin typeface="Times New Roman" pitchFamily="18" charset="0"/>
                <a:cs typeface="Times New Roman" pitchFamily="18" charset="0"/>
              </a:rPr>
              <a:t>engaged </a:t>
            </a:r>
            <a:r>
              <a:rPr lang="en-IN" sz="2300" dirty="0">
                <a:latin typeface="Times New Roman" pitchFamily="18" charset="0"/>
                <a:cs typeface="Times New Roman" pitchFamily="18" charset="0"/>
              </a:rPr>
              <a:t>in </a:t>
            </a:r>
            <a:r>
              <a:rPr sz="2300" spc="-5">
                <a:latin typeface="Times New Roman" pitchFamily="18" charset="0"/>
                <a:cs typeface="Times New Roman" pitchFamily="18" charset="0"/>
              </a:rPr>
              <a:t>contracting </a:t>
            </a:r>
            <a:r>
              <a:rPr sz="2300" spc="-5" dirty="0">
                <a:latin typeface="Times New Roman" pitchFamily="18" charset="0"/>
                <a:cs typeface="Times New Roman" pitchFamily="18" charset="0"/>
              </a:rPr>
              <a:t>business. </a:t>
            </a:r>
            <a:r>
              <a:rPr sz="2300" dirty="0">
                <a:latin typeface="Times New Roman" pitchFamily="18" charset="0"/>
                <a:cs typeface="Times New Roman" pitchFamily="18" charset="0"/>
              </a:rPr>
              <a:t>He </a:t>
            </a:r>
            <a:r>
              <a:rPr sz="2300" spc="-5" dirty="0">
                <a:latin typeface="Times New Roman" pitchFamily="18" charset="0"/>
                <a:cs typeface="Times New Roman" pitchFamily="18" charset="0"/>
              </a:rPr>
              <a:t>has total  turnover </a:t>
            </a:r>
            <a:r>
              <a:rPr sz="2300">
                <a:latin typeface="Times New Roman" pitchFamily="18" charset="0"/>
                <a:cs typeface="Times New Roman" pitchFamily="18" charset="0"/>
              </a:rPr>
              <a:t>of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8</a:t>
            </a:r>
            <a:r>
              <a:rPr sz="2300" spc="-5">
                <a:latin typeface="Times New Roman" pitchFamily="18" charset="0"/>
                <a:cs typeface="Times New Roman" pitchFamily="18" charset="0"/>
              </a:rPr>
              <a:t>0 </a:t>
            </a:r>
            <a:r>
              <a:rPr sz="2300" dirty="0">
                <a:latin typeface="Times New Roman" pitchFamily="18" charset="0"/>
                <a:cs typeface="Times New Roman" pitchFamily="18" charset="0"/>
              </a:rPr>
              <a:t>Lakhs </a:t>
            </a:r>
            <a:r>
              <a:rPr sz="2300" spc="-5" dirty="0">
                <a:latin typeface="Times New Roman" pitchFamily="18" charset="0"/>
                <a:cs typeface="Times New Roman" pitchFamily="18" charset="0"/>
              </a:rPr>
              <a:t>and </a:t>
            </a:r>
            <a:r>
              <a:rPr sz="2300" dirty="0">
                <a:latin typeface="Times New Roman" pitchFamily="18" charset="0"/>
                <a:cs typeface="Times New Roman" pitchFamily="18" charset="0"/>
              </a:rPr>
              <a:t>he </a:t>
            </a:r>
            <a:r>
              <a:rPr sz="2300" spc="-5" dirty="0">
                <a:latin typeface="Times New Roman" pitchFamily="18" charset="0"/>
                <a:cs typeface="Times New Roman" pitchFamily="18" charset="0"/>
              </a:rPr>
              <a:t>has earned profit </a:t>
            </a:r>
            <a:r>
              <a:rPr sz="2300" dirty="0">
                <a:latin typeface="Times New Roman" pitchFamily="18" charset="0"/>
                <a:cs typeface="Times New Roman" pitchFamily="18" charset="0"/>
              </a:rPr>
              <a:t>of </a:t>
            </a:r>
            <a:r>
              <a:rPr sz="2300" spc="-5" dirty="0">
                <a:latin typeface="Times New Roman" pitchFamily="18" charset="0"/>
                <a:cs typeface="Times New Roman" pitchFamily="18" charset="0"/>
              </a:rPr>
              <a:t>Rs.12 Lakhs </a:t>
            </a:r>
            <a:r>
              <a:rPr sz="2300" dirty="0">
                <a:latin typeface="Times New Roman" pitchFamily="18" charset="0"/>
                <a:cs typeface="Times New Roman" pitchFamily="18" charset="0"/>
              </a:rPr>
              <a:t>as  per his </a:t>
            </a:r>
            <a:r>
              <a:rPr sz="2300" spc="-5" dirty="0">
                <a:latin typeface="Times New Roman" pitchFamily="18" charset="0"/>
                <a:cs typeface="Times New Roman" pitchFamily="18" charset="0"/>
              </a:rPr>
              <a:t>Profit </a:t>
            </a:r>
            <a:r>
              <a:rPr sz="2300" dirty="0">
                <a:latin typeface="Times New Roman" pitchFamily="18" charset="0"/>
                <a:cs typeface="Times New Roman" pitchFamily="18" charset="0"/>
              </a:rPr>
              <a:t>&amp; Loss </a:t>
            </a:r>
            <a:r>
              <a:rPr sz="2300" spc="-5" dirty="0">
                <a:latin typeface="Times New Roman" pitchFamily="18" charset="0"/>
                <a:cs typeface="Times New Roman" pitchFamily="18" charset="0"/>
              </a:rPr>
              <a:t>A/c. Whether </a:t>
            </a:r>
            <a:r>
              <a:rPr sz="2300" dirty="0">
                <a:latin typeface="Times New Roman" pitchFamily="18" charset="0"/>
                <a:cs typeface="Times New Roman" pitchFamily="18" charset="0"/>
              </a:rPr>
              <a:t>he can </a:t>
            </a:r>
            <a:r>
              <a:rPr sz="2300" spc="-5" dirty="0">
                <a:latin typeface="Times New Roman" pitchFamily="18" charset="0"/>
                <a:cs typeface="Times New Roman" pitchFamily="18" charset="0"/>
              </a:rPr>
              <a:t>declare income </a:t>
            </a:r>
            <a:r>
              <a:rPr sz="2300" spc="-10" dirty="0">
                <a:latin typeface="Times New Roman" pitchFamily="18" charset="0"/>
                <a:cs typeface="Times New Roman" pitchFamily="18" charset="0"/>
              </a:rPr>
              <a:t>of </a:t>
            </a:r>
            <a:r>
              <a:rPr sz="2300" spc="-5">
                <a:latin typeface="Times New Roman" pitchFamily="18" charset="0"/>
                <a:cs typeface="Times New Roman" pitchFamily="18" charset="0"/>
              </a:rPr>
              <a:t>Rs.</a:t>
            </a:r>
            <a:r>
              <a:rPr lang="en-IN" sz="2300" spc="-5" dirty="0">
                <a:latin typeface="Times New Roman" pitchFamily="18" charset="0"/>
                <a:cs typeface="Times New Roman" pitchFamily="18" charset="0"/>
              </a:rPr>
              <a:t> </a:t>
            </a:r>
            <a:r>
              <a:rPr sz="2300" spc="-5">
                <a:latin typeface="Times New Roman" pitchFamily="18" charset="0"/>
                <a:cs typeface="Times New Roman" pitchFamily="18" charset="0"/>
              </a:rPr>
              <a:t>6</a:t>
            </a:r>
            <a:r>
              <a:rPr lang="en-IN" sz="2300" spc="-5" dirty="0">
                <a:latin typeface="Times New Roman" pitchFamily="18" charset="0"/>
                <a:cs typeface="Times New Roman" pitchFamily="18" charset="0"/>
              </a:rPr>
              <a:t>.4 </a:t>
            </a:r>
            <a:r>
              <a:rPr sz="2300">
                <a:latin typeface="Times New Roman" pitchFamily="18" charset="0"/>
                <a:cs typeface="Times New Roman" pitchFamily="18" charset="0"/>
              </a:rPr>
              <a:t>Lakhs </a:t>
            </a:r>
            <a:r>
              <a:rPr sz="2300" dirty="0">
                <a:latin typeface="Times New Roman" pitchFamily="18" charset="0"/>
                <a:cs typeface="Times New Roman" pitchFamily="18" charset="0"/>
              </a:rPr>
              <a:t>(8% </a:t>
            </a:r>
            <a:r>
              <a:rPr sz="2300">
                <a:latin typeface="Times New Roman" pitchFamily="18" charset="0"/>
                <a:cs typeface="Times New Roman" pitchFamily="18" charset="0"/>
              </a:rPr>
              <a:t>of Rs.</a:t>
            </a:r>
            <a:r>
              <a:rPr lang="en-IN" sz="2300" dirty="0">
                <a:latin typeface="Times New Roman" pitchFamily="18" charset="0"/>
                <a:cs typeface="Times New Roman" pitchFamily="18" charset="0"/>
              </a:rPr>
              <a:t>8</a:t>
            </a:r>
            <a:r>
              <a:rPr sz="2300">
                <a:latin typeface="Times New Roman" pitchFamily="18" charset="0"/>
                <a:cs typeface="Times New Roman" pitchFamily="18" charset="0"/>
              </a:rPr>
              <a:t>0 </a:t>
            </a:r>
            <a:r>
              <a:rPr sz="2300" dirty="0">
                <a:latin typeface="Times New Roman" pitchFamily="18" charset="0"/>
                <a:cs typeface="Times New Roman" pitchFamily="18" charset="0"/>
              </a:rPr>
              <a:t>lakhs) as presumptive Income u/s </a:t>
            </a:r>
            <a:r>
              <a:rPr sz="2300">
                <a:latin typeface="Times New Roman" pitchFamily="18" charset="0"/>
                <a:cs typeface="Times New Roman" pitchFamily="18" charset="0"/>
              </a:rPr>
              <a:t>44AD</a:t>
            </a:r>
            <a:r>
              <a:rPr sz="2300" spc="-225">
                <a:latin typeface="Times New Roman" pitchFamily="18" charset="0"/>
                <a:cs typeface="Times New Roman" pitchFamily="18" charset="0"/>
              </a:rPr>
              <a:t> </a:t>
            </a:r>
            <a:r>
              <a:rPr sz="2300">
                <a:latin typeface="Times New Roman" pitchFamily="18" charset="0"/>
                <a:cs typeface="Times New Roman" pitchFamily="18" charset="0"/>
              </a:rPr>
              <a:t>?</a:t>
            </a:r>
            <a:endParaRPr lang="en-IN" sz="23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spc="-5" dirty="0">
                <a:latin typeface="Times New Roman" pitchFamily="18" charset="0"/>
                <a:cs typeface="Times New Roman" pitchFamily="18" charset="0"/>
              </a:rPr>
              <a:t>He has </a:t>
            </a:r>
            <a:r>
              <a:rPr lang="en-IN" sz="2300" dirty="0">
                <a:latin typeface="Times New Roman" pitchFamily="18" charset="0"/>
                <a:cs typeface="Times New Roman" pitchFamily="18" charset="0"/>
              </a:rPr>
              <a:t>to </a:t>
            </a:r>
            <a:r>
              <a:rPr lang="en-IN" sz="2300" spc="-10" dirty="0">
                <a:latin typeface="Times New Roman" pitchFamily="18" charset="0"/>
                <a:cs typeface="Times New Roman" pitchFamily="18" charset="0"/>
              </a:rPr>
              <a:t>offer </a:t>
            </a:r>
            <a:r>
              <a:rPr lang="en-IN" sz="2300" spc="-5" dirty="0">
                <a:latin typeface="Times New Roman" pitchFamily="18" charset="0"/>
                <a:cs typeface="Times New Roman" pitchFamily="18" charset="0"/>
              </a:rPr>
              <a:t>income at 8% of his turnover or higher </a:t>
            </a:r>
            <a:r>
              <a:rPr lang="en-IN" sz="2300" dirty="0">
                <a:latin typeface="Times New Roman" pitchFamily="18" charset="0"/>
                <a:cs typeface="Times New Roman" pitchFamily="18" charset="0"/>
              </a:rPr>
              <a:t>income </a:t>
            </a:r>
            <a:r>
              <a:rPr lang="en-IN" sz="2300" spc="-5" dirty="0">
                <a:latin typeface="Times New Roman" pitchFamily="18" charset="0"/>
                <a:cs typeface="Times New Roman" pitchFamily="18" charset="0"/>
              </a:rPr>
              <a:t>he earned as his presumptive income u/s</a:t>
            </a:r>
            <a:r>
              <a:rPr lang="en-IN" sz="2300" spc="30" dirty="0">
                <a:latin typeface="Times New Roman" pitchFamily="18" charset="0"/>
                <a:cs typeface="Times New Roman" pitchFamily="18" charset="0"/>
              </a:rPr>
              <a:t> </a:t>
            </a:r>
            <a:r>
              <a:rPr lang="en-IN" sz="2300" spc="-10" dirty="0">
                <a:latin typeface="Times New Roman" pitchFamily="18" charset="0"/>
                <a:cs typeface="Times New Roman" pitchFamily="18" charset="0"/>
              </a:rPr>
              <a:t>44AD.</a:t>
            </a:r>
            <a:endParaRPr lang="en-IN" sz="23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2905985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5576" y="185673"/>
            <a:ext cx="1531824"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ISSUE-10</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525576" y="909320"/>
            <a:ext cx="8093709" cy="2870658"/>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300" spc="-5" dirty="0" err="1">
                <a:latin typeface="Times New Roman" pitchFamily="18" charset="0"/>
                <a:cs typeface="Times New Roman" pitchFamily="18" charset="0"/>
              </a:rPr>
              <a:t>Vishwas</a:t>
            </a:r>
            <a:r>
              <a:rPr lang="en-IN" sz="2300" spc="-5" dirty="0">
                <a:latin typeface="Times New Roman" pitchFamily="18" charset="0"/>
                <a:cs typeface="Times New Roman" pitchFamily="18" charset="0"/>
              </a:rPr>
              <a:t>, </a:t>
            </a:r>
            <a:r>
              <a:rPr lang="en-IN" sz="2300" dirty="0">
                <a:latin typeface="Times New Roman" pitchFamily="18" charset="0"/>
                <a:cs typeface="Times New Roman" pitchFamily="18" charset="0"/>
              </a:rPr>
              <a:t>has </a:t>
            </a:r>
            <a:r>
              <a:rPr sz="2300" spc="-5">
                <a:latin typeface="Times New Roman" pitchFamily="18" charset="0"/>
                <a:cs typeface="Times New Roman" pitchFamily="18" charset="0"/>
              </a:rPr>
              <a:t>op</a:t>
            </a:r>
            <a:r>
              <a:rPr lang="en-IN" sz="2300" spc="-5" dirty="0">
                <a:latin typeface="Times New Roman" pitchFamily="18" charset="0"/>
                <a:cs typeface="Times New Roman" pitchFamily="18" charset="0"/>
              </a:rPr>
              <a:t>ted</a:t>
            </a:r>
            <a:r>
              <a:rPr sz="2300" spc="-5">
                <a:latin typeface="Times New Roman" pitchFamily="18" charset="0"/>
                <a:cs typeface="Times New Roman" pitchFamily="18" charset="0"/>
              </a:rPr>
              <a:t> </a:t>
            </a:r>
            <a:r>
              <a:rPr lang="en-IN" sz="2300" spc="-5" dirty="0">
                <a:latin typeface="Times New Roman" pitchFamily="18" charset="0"/>
                <a:cs typeface="Times New Roman" pitchFamily="18" charset="0"/>
              </a:rPr>
              <a:t>to declare his income under </a:t>
            </a:r>
            <a:r>
              <a:rPr sz="2300">
                <a:latin typeface="Times New Roman" pitchFamily="18" charset="0"/>
                <a:cs typeface="Times New Roman" pitchFamily="18" charset="0"/>
              </a:rPr>
              <a:t>the </a:t>
            </a:r>
            <a:r>
              <a:rPr sz="2300" spc="-5" dirty="0">
                <a:latin typeface="Times New Roman" pitchFamily="18" charset="0"/>
                <a:cs typeface="Times New Roman" pitchFamily="18" charset="0"/>
              </a:rPr>
              <a:t>presumptive </a:t>
            </a:r>
            <a:r>
              <a:rPr sz="2300" dirty="0">
                <a:latin typeface="Times New Roman" pitchFamily="18" charset="0"/>
                <a:cs typeface="Times New Roman" pitchFamily="18" charset="0"/>
              </a:rPr>
              <a:t>taxation scheme </a:t>
            </a:r>
            <a:r>
              <a:rPr sz="2300">
                <a:latin typeface="Times New Roman" pitchFamily="18" charset="0"/>
                <a:cs typeface="Times New Roman" pitchFamily="18" charset="0"/>
              </a:rPr>
              <a:t>who </a:t>
            </a:r>
            <a:r>
              <a:rPr sz="2300" spc="-5">
                <a:latin typeface="Times New Roman" pitchFamily="18" charset="0"/>
                <a:cs typeface="Times New Roman" pitchFamily="18" charset="0"/>
              </a:rPr>
              <a:t>is</a:t>
            </a:r>
            <a:r>
              <a:rPr lang="en-IN" sz="2300" spc="-5" dirty="0">
                <a:latin typeface="Times New Roman" pitchFamily="18" charset="0"/>
                <a:cs typeface="Times New Roman" pitchFamily="18" charset="0"/>
              </a:rPr>
              <a:t> </a:t>
            </a:r>
            <a:r>
              <a:rPr sz="2300">
                <a:latin typeface="Times New Roman" pitchFamily="18" charset="0"/>
                <a:cs typeface="Times New Roman" pitchFamily="18" charset="0"/>
              </a:rPr>
              <a:t>liable </a:t>
            </a:r>
            <a:r>
              <a:rPr sz="2300" spc="-5" dirty="0">
                <a:latin typeface="Times New Roman" pitchFamily="18" charset="0"/>
                <a:cs typeface="Times New Roman" pitchFamily="18" charset="0"/>
              </a:rPr>
              <a:t>to </a:t>
            </a:r>
            <a:r>
              <a:rPr sz="2300" dirty="0">
                <a:latin typeface="Times New Roman" pitchFamily="18" charset="0"/>
                <a:cs typeface="Times New Roman" pitchFamily="18" charset="0"/>
              </a:rPr>
              <a:t>pay </a:t>
            </a:r>
            <a:r>
              <a:rPr sz="2300" spc="-5" dirty="0">
                <a:latin typeface="Times New Roman" pitchFamily="18" charset="0"/>
                <a:cs typeface="Times New Roman" pitchFamily="18" charset="0"/>
              </a:rPr>
              <a:t>advance </a:t>
            </a:r>
            <a:r>
              <a:rPr sz="2300" dirty="0">
                <a:latin typeface="Times New Roman" pitchFamily="18" charset="0"/>
                <a:cs typeface="Times New Roman" pitchFamily="18" charset="0"/>
              </a:rPr>
              <a:t>tax </a:t>
            </a:r>
            <a:r>
              <a:rPr sz="2300" spc="-10" dirty="0">
                <a:latin typeface="Times New Roman" pitchFamily="18" charset="0"/>
                <a:cs typeface="Times New Roman" pitchFamily="18" charset="0"/>
              </a:rPr>
              <a:t>in </a:t>
            </a:r>
            <a:r>
              <a:rPr sz="2300" spc="-5" dirty="0">
                <a:latin typeface="Times New Roman" pitchFamily="18" charset="0"/>
                <a:cs typeface="Times New Roman" pitchFamily="18" charset="0"/>
              </a:rPr>
              <a:t>each </a:t>
            </a:r>
            <a:r>
              <a:rPr sz="2300" dirty="0">
                <a:latin typeface="Times New Roman" pitchFamily="18" charset="0"/>
                <a:cs typeface="Times New Roman" pitchFamily="18" charset="0"/>
              </a:rPr>
              <a:t>installment and </a:t>
            </a:r>
            <a:r>
              <a:rPr sz="2300" spc="-5" dirty="0">
                <a:latin typeface="Times New Roman" pitchFamily="18" charset="0"/>
                <a:cs typeface="Times New Roman" pitchFamily="18" charset="0"/>
              </a:rPr>
              <a:t>whether he </a:t>
            </a:r>
            <a:r>
              <a:rPr sz="2300" dirty="0">
                <a:latin typeface="Times New Roman" pitchFamily="18" charset="0"/>
                <a:cs typeface="Times New Roman" pitchFamily="18" charset="0"/>
              </a:rPr>
              <a:t>will be  liable </a:t>
            </a:r>
            <a:r>
              <a:rPr sz="2300" spc="-5" dirty="0">
                <a:latin typeface="Times New Roman" pitchFamily="18" charset="0"/>
                <a:cs typeface="Times New Roman" pitchFamily="18" charset="0"/>
              </a:rPr>
              <a:t>to </a:t>
            </a:r>
            <a:r>
              <a:rPr sz="2300" dirty="0">
                <a:latin typeface="Times New Roman" pitchFamily="18" charset="0"/>
                <a:cs typeface="Times New Roman" pitchFamily="18" charset="0"/>
              </a:rPr>
              <a:t>the interest u/s</a:t>
            </a:r>
            <a:r>
              <a:rPr sz="2300" spc="-85" dirty="0">
                <a:latin typeface="Times New Roman" pitchFamily="18" charset="0"/>
                <a:cs typeface="Times New Roman" pitchFamily="18" charset="0"/>
              </a:rPr>
              <a:t> </a:t>
            </a:r>
            <a:r>
              <a:rPr sz="2300">
                <a:latin typeface="Times New Roman" pitchFamily="18" charset="0"/>
                <a:cs typeface="Times New Roman" pitchFamily="18" charset="0"/>
              </a:rPr>
              <a:t>234C?</a:t>
            </a:r>
            <a:endParaRPr lang="en-IN" sz="23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endParaRPr lang="en-IN" sz="2300" dirty="0">
              <a:latin typeface="Times New Roman" pitchFamily="18" charset="0"/>
              <a:cs typeface="Times New Roman" pitchFamily="18" charset="0"/>
            </a:endParaRPr>
          </a:p>
          <a:p>
            <a:pPr marL="314325" marR="5080" indent="-301625" algn="just">
              <a:spcBef>
                <a:spcPts val="105"/>
              </a:spcBef>
              <a:tabLst>
                <a:tab pos="314960" algn="l"/>
              </a:tabLst>
            </a:pPr>
            <a:r>
              <a:rPr lang="en-IN" sz="2300" dirty="0">
                <a:latin typeface="Times New Roman" pitchFamily="18" charset="0"/>
                <a:cs typeface="Times New Roman" pitchFamily="18" charset="0"/>
              </a:rPr>
              <a:t>The </a:t>
            </a:r>
            <a:r>
              <a:rPr lang="en-IN" sz="2300" spc="-5" dirty="0">
                <a:latin typeface="Times New Roman" pitchFamily="18" charset="0"/>
                <a:cs typeface="Times New Roman" pitchFamily="18" charset="0"/>
              </a:rPr>
              <a:t>Person </a:t>
            </a:r>
            <a:r>
              <a:rPr lang="en-IN" sz="2300" spc="-10" dirty="0">
                <a:latin typeface="Times New Roman" pitchFamily="18" charset="0"/>
                <a:cs typeface="Times New Roman" pitchFamily="18" charset="0"/>
              </a:rPr>
              <a:t>who </a:t>
            </a:r>
            <a:r>
              <a:rPr lang="en-IN" sz="2300" spc="-5" dirty="0">
                <a:latin typeface="Times New Roman" pitchFamily="18" charset="0"/>
                <a:cs typeface="Times New Roman" pitchFamily="18" charset="0"/>
              </a:rPr>
              <a:t>opts </a:t>
            </a:r>
            <a:r>
              <a:rPr lang="en-IN" sz="2300" dirty="0">
                <a:latin typeface="Times New Roman" pitchFamily="18" charset="0"/>
                <a:cs typeface="Times New Roman" pitchFamily="18" charset="0"/>
              </a:rPr>
              <a:t>for </a:t>
            </a:r>
            <a:r>
              <a:rPr lang="en-IN" sz="2300" spc="-5" dirty="0">
                <a:latin typeface="Times New Roman" pitchFamily="18" charset="0"/>
                <a:cs typeface="Times New Roman" pitchFamily="18" charset="0"/>
              </a:rPr>
              <a:t>Presumptive </a:t>
            </a:r>
            <a:r>
              <a:rPr lang="en-IN" sz="2300" dirty="0">
                <a:latin typeface="Times New Roman" pitchFamily="18" charset="0"/>
                <a:cs typeface="Times New Roman" pitchFamily="18" charset="0"/>
              </a:rPr>
              <a:t>taxation </a:t>
            </a:r>
            <a:r>
              <a:rPr lang="en-IN" sz="2300" spc="-10" dirty="0">
                <a:latin typeface="Times New Roman" pitchFamily="18" charset="0"/>
                <a:cs typeface="Times New Roman" pitchFamily="18" charset="0"/>
              </a:rPr>
              <a:t>will </a:t>
            </a:r>
            <a:r>
              <a:rPr lang="en-IN" sz="2300" spc="-5" dirty="0">
                <a:latin typeface="Times New Roman" pitchFamily="18" charset="0"/>
                <a:cs typeface="Times New Roman" pitchFamily="18" charset="0"/>
              </a:rPr>
              <a:t>be liable </a:t>
            </a:r>
            <a:r>
              <a:rPr lang="en-IN" sz="2300" dirty="0">
                <a:latin typeface="Times New Roman" pitchFamily="18" charset="0"/>
                <a:cs typeface="Times New Roman" pitchFamily="18" charset="0"/>
              </a:rPr>
              <a:t>to </a:t>
            </a:r>
            <a:r>
              <a:rPr lang="en-IN" sz="2300" spc="-5" dirty="0">
                <a:latin typeface="Times New Roman" pitchFamily="18" charset="0"/>
                <a:cs typeface="Times New Roman" pitchFamily="18" charset="0"/>
              </a:rPr>
              <a:t>pay </a:t>
            </a:r>
            <a:r>
              <a:rPr lang="en-IN" sz="2300" dirty="0">
                <a:latin typeface="Times New Roman" pitchFamily="18" charset="0"/>
                <a:cs typeface="Times New Roman" pitchFamily="18" charset="0"/>
              </a:rPr>
              <a:t>only  </a:t>
            </a:r>
            <a:r>
              <a:rPr lang="en-IN" sz="2300" spc="-5" dirty="0">
                <a:latin typeface="Times New Roman" pitchFamily="18" charset="0"/>
                <a:cs typeface="Times New Roman" pitchFamily="18" charset="0"/>
              </a:rPr>
              <a:t>March month advance </a:t>
            </a:r>
            <a:r>
              <a:rPr lang="en-IN" sz="2300" dirty="0">
                <a:latin typeface="Times New Roman" pitchFamily="18" charset="0"/>
                <a:cs typeface="Times New Roman" pitchFamily="18" charset="0"/>
              </a:rPr>
              <a:t>tax </a:t>
            </a:r>
            <a:r>
              <a:rPr lang="en-IN" sz="2300" spc="-5" dirty="0" err="1">
                <a:latin typeface="Times New Roman" pitchFamily="18" charset="0"/>
                <a:cs typeface="Times New Roman" pitchFamily="18" charset="0"/>
              </a:rPr>
              <a:t>installment</a:t>
            </a:r>
            <a:r>
              <a:rPr lang="en-IN" sz="2300" spc="-5" dirty="0">
                <a:latin typeface="Times New Roman" pitchFamily="18" charset="0"/>
                <a:cs typeface="Times New Roman" pitchFamily="18" charset="0"/>
              </a:rPr>
              <a:t> of </a:t>
            </a:r>
            <a:r>
              <a:rPr lang="en-IN" sz="2300" dirty="0">
                <a:latin typeface="Times New Roman" pitchFamily="18" charset="0"/>
                <a:cs typeface="Times New Roman" pitchFamily="18" charset="0"/>
              </a:rPr>
              <a:t>100% </a:t>
            </a:r>
            <a:r>
              <a:rPr lang="en-IN" sz="2300" spc="-5" dirty="0">
                <a:latin typeface="Times New Roman" pitchFamily="18" charset="0"/>
                <a:cs typeface="Times New Roman" pitchFamily="18" charset="0"/>
              </a:rPr>
              <a:t>on or before 15th </a:t>
            </a:r>
            <a:r>
              <a:rPr lang="en-IN" sz="2300" dirty="0">
                <a:latin typeface="Times New Roman" pitchFamily="18" charset="0"/>
                <a:cs typeface="Times New Roman" pitchFamily="18" charset="0"/>
              </a:rPr>
              <a:t>March,  </a:t>
            </a:r>
            <a:r>
              <a:rPr lang="en-IN" sz="2300" spc="-10" dirty="0">
                <a:latin typeface="Times New Roman" pitchFamily="18" charset="0"/>
                <a:cs typeface="Times New Roman" pitchFamily="18" charset="0"/>
              </a:rPr>
              <a:t>otherwise </a:t>
            </a:r>
            <a:r>
              <a:rPr lang="en-IN" sz="2300" spc="-5" dirty="0">
                <a:latin typeface="Times New Roman" pitchFamily="18" charset="0"/>
                <a:cs typeface="Times New Roman" pitchFamily="18" charset="0"/>
              </a:rPr>
              <a:t>he </a:t>
            </a:r>
            <a:r>
              <a:rPr lang="en-IN" sz="2300" spc="-15" dirty="0">
                <a:latin typeface="Times New Roman" pitchFamily="18" charset="0"/>
                <a:cs typeface="Times New Roman" pitchFamily="18" charset="0"/>
              </a:rPr>
              <a:t>will </a:t>
            </a:r>
            <a:r>
              <a:rPr lang="en-IN" sz="2300" spc="-5" dirty="0">
                <a:latin typeface="Times New Roman" pitchFamily="18" charset="0"/>
                <a:cs typeface="Times New Roman" pitchFamily="18" charset="0"/>
              </a:rPr>
              <a:t>liable </a:t>
            </a:r>
            <a:r>
              <a:rPr lang="en-IN" sz="2300" dirty="0">
                <a:latin typeface="Times New Roman" pitchFamily="18" charset="0"/>
                <a:cs typeface="Times New Roman" pitchFamily="18" charset="0"/>
              </a:rPr>
              <a:t>to </a:t>
            </a:r>
            <a:r>
              <a:rPr lang="en-IN" sz="2300" spc="-10" dirty="0">
                <a:latin typeface="Times New Roman" pitchFamily="18" charset="0"/>
                <a:cs typeface="Times New Roman" pitchFamily="18" charset="0"/>
              </a:rPr>
              <a:t>pay </a:t>
            </a:r>
            <a:r>
              <a:rPr lang="en-IN" sz="2300" spc="-5" dirty="0">
                <a:latin typeface="Times New Roman" pitchFamily="18" charset="0"/>
                <a:cs typeface="Times New Roman" pitchFamily="18" charset="0"/>
              </a:rPr>
              <a:t>interest u/s </a:t>
            </a:r>
            <a:r>
              <a:rPr lang="en-IN" sz="2300" spc="-10" dirty="0">
                <a:latin typeface="Times New Roman" pitchFamily="18" charset="0"/>
                <a:cs typeface="Times New Roman" pitchFamily="18" charset="0"/>
              </a:rPr>
              <a:t>234C </a:t>
            </a:r>
            <a:r>
              <a:rPr lang="en-IN" sz="2300" dirty="0">
                <a:latin typeface="Times New Roman" pitchFamily="18" charset="0"/>
                <a:cs typeface="Times New Roman" pitchFamily="18" charset="0"/>
              </a:rPr>
              <a:t>@</a:t>
            </a:r>
            <a:r>
              <a:rPr lang="en-IN" sz="2300" spc="175" dirty="0">
                <a:latin typeface="Times New Roman" pitchFamily="18" charset="0"/>
                <a:cs typeface="Times New Roman" pitchFamily="18" charset="0"/>
              </a:rPr>
              <a:t> </a:t>
            </a:r>
            <a:r>
              <a:rPr lang="en-IN" sz="2300" spc="-10" dirty="0">
                <a:latin typeface="Times New Roman" pitchFamily="18" charset="0"/>
                <a:cs typeface="Times New Roman" pitchFamily="18" charset="0"/>
              </a:rPr>
              <a:t>1%.</a:t>
            </a:r>
            <a:endParaRPr sz="230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066274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185673"/>
            <a:ext cx="1455624"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ISSUE-11</a:t>
            </a:r>
            <a:endParaRPr sz="2100" b="1">
              <a:solidFill>
                <a:schemeClr val="tx1"/>
              </a:solidFill>
              <a:latin typeface="Times New Roman" pitchFamily="18" charset="0"/>
              <a:cs typeface="Times New Roman" pitchFamily="18" charset="0"/>
            </a:endParaRPr>
          </a:p>
        </p:txBody>
      </p:sp>
      <p:sp>
        <p:nvSpPr>
          <p:cNvPr id="3" name="object 3"/>
          <p:cNvSpPr txBox="1"/>
          <p:nvPr/>
        </p:nvSpPr>
        <p:spPr>
          <a:xfrm>
            <a:off x="228600" y="533400"/>
            <a:ext cx="8763000" cy="5425203"/>
          </a:xfrm>
          <a:prstGeom prst="rect">
            <a:avLst/>
          </a:prstGeom>
        </p:spPr>
        <p:txBody>
          <a:bodyPr vert="horz" wrap="square" lIns="0" tIns="13335" rIns="0" bIns="0" rtlCol="0">
            <a:spAutoFit/>
          </a:bodyPr>
          <a:lstStyle/>
          <a:p>
            <a:pPr marL="314325" indent="-301625" algn="just">
              <a:lnSpc>
                <a:spcPct val="100000"/>
              </a:lnSpc>
              <a:spcBef>
                <a:spcPts val="105"/>
              </a:spcBef>
              <a:tabLst>
                <a:tab pos="314325" algn="l"/>
                <a:tab pos="314960" algn="l"/>
              </a:tabLst>
            </a:pPr>
            <a:r>
              <a:rPr lang="en-IN" sz="2000" dirty="0" err="1">
                <a:latin typeface="Times New Roman" pitchFamily="18" charset="0"/>
                <a:cs typeface="Times New Roman" pitchFamily="18" charset="0"/>
              </a:rPr>
              <a:t>Vinay</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had a turnover of Rs.1</a:t>
            </a:r>
            <a:r>
              <a:rPr lang="en-IN" sz="2000" dirty="0">
                <a:latin typeface="Times New Roman" pitchFamily="18" charset="0"/>
                <a:cs typeface="Times New Roman" pitchFamily="18" charset="0"/>
              </a:rPr>
              <a:t>.2</a:t>
            </a:r>
            <a:r>
              <a:rPr sz="2000" dirty="0">
                <a:latin typeface="Times New Roman" pitchFamily="18" charset="0"/>
                <a:cs typeface="Times New Roman" pitchFamily="18" charset="0"/>
              </a:rPr>
              <a:t> crore in </a:t>
            </a:r>
            <a:r>
              <a:rPr sz="2000" spc="-75" dirty="0">
                <a:latin typeface="Times New Roman" pitchFamily="18" charset="0"/>
                <a:cs typeface="Times New Roman" pitchFamily="18" charset="0"/>
              </a:rPr>
              <a:t>AY </a:t>
            </a:r>
            <a:r>
              <a:rPr lang="en-IN" sz="2000" dirty="0">
                <a:latin typeface="Times New Roman" pitchFamily="18" charset="0"/>
                <a:cs typeface="Times New Roman" pitchFamily="18" charset="0"/>
              </a:rPr>
              <a:t>2022-23,</a:t>
            </a:r>
            <a:r>
              <a:rPr sz="2000" dirty="0">
                <a:latin typeface="Times New Roman" pitchFamily="18" charset="0"/>
                <a:cs typeface="Times New Roman" pitchFamily="18" charset="0"/>
              </a:rPr>
              <a:t> </a:t>
            </a:r>
            <a:r>
              <a:rPr lang="en-IN" sz="2000" dirty="0">
                <a:latin typeface="Times New Roman" pitchFamily="18" charset="0"/>
                <a:cs typeface="Times New Roman" pitchFamily="18" charset="0"/>
              </a:rPr>
              <a:t>w</a:t>
            </a:r>
            <a:r>
              <a:rPr sz="2000" dirty="0" err="1">
                <a:latin typeface="Times New Roman" pitchFamily="18" charset="0"/>
                <a:cs typeface="Times New Roman" pitchFamily="18" charset="0"/>
              </a:rPr>
              <a:t>hich</a:t>
            </a:r>
            <a:r>
              <a:rPr sz="2000" spc="-280" dirty="0">
                <a:latin typeface="Times New Roman" pitchFamily="18" charset="0"/>
                <a:cs typeface="Times New Roman" pitchFamily="18" charset="0"/>
              </a:rPr>
              <a:t> </a:t>
            </a:r>
            <a:r>
              <a:rPr sz="2000" dirty="0">
                <a:latin typeface="Times New Roman" pitchFamily="18" charset="0"/>
                <a:cs typeface="Times New Roman" pitchFamily="18" charset="0"/>
              </a:rPr>
              <a:t>were</a:t>
            </a:r>
            <a:r>
              <a:rPr lang="en-IN" sz="2000" dirty="0">
                <a:latin typeface="Times New Roman" pitchFamily="18" charset="0"/>
                <a:cs typeface="Times New Roman" pitchFamily="18" charset="0"/>
              </a:rPr>
              <a:t> </a:t>
            </a:r>
            <a:r>
              <a:rPr sz="2000" dirty="0">
                <a:latin typeface="Times New Roman" pitchFamily="18" charset="0"/>
                <a:cs typeface="Times New Roman" pitchFamily="18" charset="0"/>
              </a:rPr>
              <a:t>realized in following ways</a:t>
            </a:r>
            <a:r>
              <a:rPr sz="2000" spc="-50" dirty="0">
                <a:latin typeface="Times New Roman" pitchFamily="18" charset="0"/>
                <a:cs typeface="Times New Roman" pitchFamily="18" charset="0"/>
              </a:rPr>
              <a:t> </a:t>
            </a:r>
            <a:r>
              <a:rPr sz="2000" dirty="0">
                <a:latin typeface="Times New Roman" pitchFamily="18" charset="0"/>
                <a:cs typeface="Times New Roman" pitchFamily="18" charset="0"/>
              </a:rPr>
              <a:t>:</a:t>
            </a:r>
          </a:p>
          <a:p>
            <a:pPr marL="668020" lvl="1" indent="-250190" algn="just">
              <a:lnSpc>
                <a:spcPct val="100000"/>
              </a:lnSpc>
              <a:buFont typeface="Arial"/>
              <a:buChar char="–"/>
              <a:tabLst>
                <a:tab pos="668020" algn="l"/>
              </a:tabLst>
            </a:pPr>
            <a:r>
              <a:rPr sz="2000" b="1" spc="-5" dirty="0">
                <a:latin typeface="Times New Roman" pitchFamily="18" charset="0"/>
                <a:cs typeface="Times New Roman" pitchFamily="18" charset="0"/>
              </a:rPr>
              <a:t>Cash </a:t>
            </a:r>
            <a:r>
              <a:rPr sz="2000" b="1" dirty="0">
                <a:latin typeface="Times New Roman" pitchFamily="18" charset="0"/>
                <a:cs typeface="Times New Roman" pitchFamily="18" charset="0"/>
              </a:rPr>
              <a:t>component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3</a:t>
            </a:r>
            <a:r>
              <a:rPr sz="2000" spc="-5" dirty="0">
                <a:latin typeface="Times New Roman" pitchFamily="18" charset="0"/>
                <a:cs typeface="Times New Roman" pitchFamily="18" charset="0"/>
              </a:rPr>
              <a:t>5</a:t>
            </a:r>
            <a:r>
              <a:rPr sz="2000" spc="-10"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668020" lvl="1" indent="-250190" algn="just">
              <a:lnSpc>
                <a:spcPct val="100000"/>
              </a:lnSpc>
              <a:spcBef>
                <a:spcPts val="434"/>
              </a:spcBef>
              <a:buFont typeface="Arial"/>
              <a:buChar char="–"/>
              <a:tabLst>
                <a:tab pos="668020" algn="l"/>
              </a:tabLst>
            </a:pPr>
            <a:r>
              <a:rPr sz="2000" b="1" spc="-20" dirty="0">
                <a:latin typeface="Times New Roman" pitchFamily="18" charset="0"/>
                <a:cs typeface="Times New Roman" pitchFamily="18" charset="0"/>
              </a:rPr>
              <a:t>A/c </a:t>
            </a:r>
            <a:r>
              <a:rPr sz="2000" b="1" spc="-5" dirty="0">
                <a:latin typeface="Times New Roman" pitchFamily="18" charset="0"/>
                <a:cs typeface="Times New Roman" pitchFamily="18" charset="0"/>
              </a:rPr>
              <a:t>payee Cheque or </a:t>
            </a:r>
            <a:r>
              <a:rPr sz="2000" b="1" dirty="0">
                <a:latin typeface="Times New Roman" pitchFamily="18" charset="0"/>
                <a:cs typeface="Times New Roman" pitchFamily="18" charset="0"/>
              </a:rPr>
              <a:t>ECS</a:t>
            </a:r>
            <a:r>
              <a:rPr sz="2000" b="1" spc="90" dirty="0">
                <a:latin typeface="Times New Roman" pitchFamily="18" charset="0"/>
                <a:cs typeface="Times New Roman" pitchFamily="18" charset="0"/>
              </a:rPr>
              <a:t> </a:t>
            </a:r>
            <a:r>
              <a:rPr sz="2000" dirty="0">
                <a:latin typeface="Times New Roman" pitchFamily="18" charset="0"/>
                <a:cs typeface="Times New Roman" pitchFamily="18" charset="0"/>
              </a:rPr>
              <a:t>:</a:t>
            </a:r>
          </a:p>
          <a:p>
            <a:pPr marL="927100" algn="just">
              <a:lnSpc>
                <a:spcPct val="100000"/>
              </a:lnSpc>
              <a:spcBef>
                <a:spcPts val="430"/>
              </a:spcBef>
            </a:pPr>
            <a:r>
              <a:rPr sz="2000" spc="-5" dirty="0">
                <a:latin typeface="Times New Roman" pitchFamily="18" charset="0"/>
                <a:cs typeface="Times New Roman" pitchFamily="18" charset="0"/>
              </a:rPr>
              <a:t>a)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31.03.20</a:t>
            </a:r>
            <a:r>
              <a:rPr lang="en-US" sz="2000" spc="-5" dirty="0">
                <a:latin typeface="Times New Roman" pitchFamily="18" charset="0"/>
                <a:cs typeface="Times New Roman" pitchFamily="18" charset="0"/>
              </a:rPr>
              <a:t>22</a:t>
            </a:r>
            <a:r>
              <a:rPr lang="en-IN" sz="2000" spc="-5" dirty="0">
                <a:latin typeface="Times New Roman" pitchFamily="18" charset="0"/>
                <a:cs typeface="Times New Roman" pitchFamily="18" charset="0"/>
              </a:rPr>
              <a:t> </a:t>
            </a:r>
            <a:r>
              <a:rPr sz="2000" dirty="0">
                <a:latin typeface="Times New Roman" pitchFamily="18" charset="0"/>
                <a:cs typeface="Times New Roman" pitchFamily="18" charset="0"/>
              </a:rPr>
              <a:t>- </a:t>
            </a:r>
            <a:r>
              <a:rPr sz="2000" spc="-5" dirty="0">
                <a:latin typeface="Times New Roman" pitchFamily="18" charset="0"/>
                <a:cs typeface="Times New Roman" pitchFamily="18" charset="0"/>
              </a:rPr>
              <a:t>Rs.7</a:t>
            </a:r>
            <a:r>
              <a:rPr lang="en-IN" sz="2000" spc="-5" dirty="0">
                <a:latin typeface="Times New Roman" pitchFamily="18" charset="0"/>
                <a:cs typeface="Times New Roman" pitchFamily="18" charset="0"/>
              </a:rPr>
              <a:t>5</a:t>
            </a:r>
            <a:r>
              <a:rPr sz="2000" spc="10"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927100" algn="just">
              <a:lnSpc>
                <a:spcPct val="100000"/>
              </a:lnSpc>
              <a:spcBef>
                <a:spcPts val="434"/>
              </a:spcBef>
            </a:pPr>
            <a:r>
              <a:rPr sz="2000" spc="-5" dirty="0">
                <a:latin typeface="Times New Roman" pitchFamily="18" charset="0"/>
                <a:cs typeface="Times New Roman" pitchFamily="18" charset="0"/>
              </a:rPr>
              <a:t>b)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31.07.20</a:t>
            </a:r>
            <a:r>
              <a:rPr lang="en-US" sz="2000" spc="-5" dirty="0">
                <a:latin typeface="Times New Roman" pitchFamily="18" charset="0"/>
                <a:cs typeface="Times New Roman" pitchFamily="18" charset="0"/>
              </a:rPr>
              <a:t>22</a:t>
            </a:r>
            <a:r>
              <a:rPr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spc="-5" dirty="0" err="1">
                <a:latin typeface="Times New Roman" pitchFamily="18" charset="0"/>
                <a:cs typeface="Times New Roman" pitchFamily="18" charset="0"/>
              </a:rPr>
              <a:t>Rs</a:t>
            </a:r>
            <a:r>
              <a:rPr sz="2000" spc="-5" dirty="0">
                <a:latin typeface="Times New Roman" pitchFamily="18" charset="0"/>
                <a:cs typeface="Times New Roman" pitchFamily="18" charset="0"/>
              </a:rPr>
              <a:t>.</a:t>
            </a:r>
            <a:r>
              <a:rPr lang="en-IN" sz="2000" spc="-5" dirty="0">
                <a:latin typeface="Times New Roman" pitchFamily="18" charset="0"/>
                <a:cs typeface="Times New Roman" pitchFamily="18" charset="0"/>
              </a:rPr>
              <a:t>5</a:t>
            </a:r>
            <a:r>
              <a:rPr sz="2000" spc="-25" dirty="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dirty="0">
              <a:latin typeface="Times New Roman" pitchFamily="18" charset="0"/>
              <a:cs typeface="Times New Roman" pitchFamily="18" charset="0"/>
            </a:endParaRPr>
          </a:p>
          <a:p>
            <a:pPr marL="927100" algn="just">
              <a:lnSpc>
                <a:spcPct val="100000"/>
              </a:lnSpc>
              <a:spcBef>
                <a:spcPts val="434"/>
              </a:spcBef>
            </a:pPr>
            <a:r>
              <a:rPr sz="2000" dirty="0">
                <a:latin typeface="Times New Roman" pitchFamily="18" charset="0"/>
                <a:cs typeface="Times New Roman" pitchFamily="18" charset="0"/>
              </a:rPr>
              <a:t>c) </a:t>
            </a:r>
            <a:r>
              <a:rPr sz="2000" spc="-5" dirty="0" err="1">
                <a:latin typeface="Times New Roman" pitchFamily="18" charset="0"/>
                <a:cs typeface="Times New Roman" pitchFamily="18" charset="0"/>
              </a:rPr>
              <a:t>Upto</a:t>
            </a:r>
            <a:r>
              <a:rPr sz="2000" spc="-5" dirty="0">
                <a:latin typeface="Times New Roman" pitchFamily="18" charset="0"/>
                <a:cs typeface="Times New Roman" pitchFamily="18" charset="0"/>
              </a:rPr>
              <a:t> 3</a:t>
            </a:r>
            <a:r>
              <a:rPr lang="en-IN" sz="2000" spc="-5" dirty="0">
                <a:latin typeface="Times New Roman" pitchFamily="18" charset="0"/>
                <a:cs typeface="Times New Roman" pitchFamily="18" charset="0"/>
              </a:rPr>
              <a:t>0</a:t>
            </a:r>
            <a:r>
              <a:rPr sz="2000" spc="-5" dirty="0">
                <a:latin typeface="Times New Roman" pitchFamily="18" charset="0"/>
                <a:cs typeface="Times New Roman" pitchFamily="18" charset="0"/>
              </a:rPr>
              <a:t>.0</a:t>
            </a:r>
            <a:r>
              <a:rPr lang="en-IN" sz="2000" spc="-5" dirty="0">
                <a:latin typeface="Times New Roman" pitchFamily="18" charset="0"/>
                <a:cs typeface="Times New Roman" pitchFamily="18" charset="0"/>
              </a:rPr>
              <a:t>9</a:t>
            </a:r>
            <a:r>
              <a:rPr sz="2000" spc="-5" dirty="0">
                <a:latin typeface="Times New Roman" pitchFamily="18" charset="0"/>
                <a:cs typeface="Times New Roman" pitchFamily="18" charset="0"/>
              </a:rPr>
              <a:t>.20</a:t>
            </a:r>
            <a:r>
              <a:rPr lang="en-US" sz="2000" spc="-5" dirty="0">
                <a:latin typeface="Times New Roman" pitchFamily="18" charset="0"/>
                <a:cs typeface="Times New Roman" pitchFamily="18" charset="0"/>
              </a:rPr>
              <a:t>22</a:t>
            </a:r>
            <a:r>
              <a:rPr sz="2000" spc="-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sz="2000" dirty="0">
                <a:latin typeface="Times New Roman" pitchFamily="18" charset="0"/>
                <a:cs typeface="Times New Roman" pitchFamily="18" charset="0"/>
              </a:rPr>
              <a:t> </a:t>
            </a:r>
            <a:r>
              <a:rPr sz="2000" dirty="0" err="1">
                <a:latin typeface="Times New Roman" pitchFamily="18" charset="0"/>
                <a:cs typeface="Times New Roman" pitchFamily="18" charset="0"/>
              </a:rPr>
              <a:t>Rs</a:t>
            </a:r>
            <a:r>
              <a:rPr sz="2000" dirty="0">
                <a:latin typeface="Times New Roman" pitchFamily="18" charset="0"/>
                <a:cs typeface="Times New Roman" pitchFamily="18" charset="0"/>
              </a:rPr>
              <a:t>.</a:t>
            </a:r>
            <a:r>
              <a:rPr lang="en-IN" sz="2000" dirty="0">
                <a:latin typeface="Times New Roman" pitchFamily="18" charset="0"/>
                <a:cs typeface="Times New Roman" pitchFamily="18" charset="0"/>
              </a:rPr>
              <a:t>5</a:t>
            </a:r>
            <a:r>
              <a:rPr sz="2000" spc="-40" dirty="0">
                <a:latin typeface="Times New Roman" pitchFamily="18" charset="0"/>
                <a:cs typeface="Times New Roman" pitchFamily="18" charset="0"/>
              </a:rPr>
              <a:t> </a:t>
            </a:r>
            <a:r>
              <a:rPr sz="2000" spc="-5" dirty="0">
                <a:latin typeface="Times New Roman" pitchFamily="18" charset="0"/>
                <a:cs typeface="Times New Roman" pitchFamily="18" charset="0"/>
              </a:rPr>
              <a:t>Lakhs.</a:t>
            </a:r>
          </a:p>
          <a:p>
            <a:pPr marL="12700" algn="just">
              <a:spcBef>
                <a:spcPts val="100"/>
              </a:spcBef>
            </a:pPr>
            <a:r>
              <a:rPr lang="en-IN" sz="2000" b="1" spc="-5" dirty="0">
                <a:latin typeface="Times New Roman" pitchFamily="18" charset="0"/>
                <a:cs typeface="Times New Roman" pitchFamily="18" charset="0"/>
              </a:rPr>
              <a:t>Compute profits </a:t>
            </a:r>
            <a:r>
              <a:rPr lang="en-IN" sz="2000" b="1" dirty="0">
                <a:latin typeface="Times New Roman" pitchFamily="18" charset="0"/>
                <a:cs typeface="Times New Roman" pitchFamily="18" charset="0"/>
              </a:rPr>
              <a:t>u/s </a:t>
            </a:r>
            <a:r>
              <a:rPr lang="en-IN" sz="2000" b="1" spc="-5" dirty="0">
                <a:latin typeface="Times New Roman" pitchFamily="18" charset="0"/>
                <a:cs typeface="Times New Roman" pitchFamily="18" charset="0"/>
              </a:rPr>
              <a:t>44AD.</a:t>
            </a:r>
            <a:endParaRPr lang="en-IN" sz="2000" b="1" dirty="0">
              <a:latin typeface="Times New Roman" pitchFamily="18" charset="0"/>
              <a:cs typeface="Times New Roman" pitchFamily="18" charset="0"/>
            </a:endParaRPr>
          </a:p>
          <a:p>
            <a:pPr marL="12700" algn="just">
              <a:lnSpc>
                <a:spcPct val="100000"/>
              </a:lnSpc>
              <a:spcBef>
                <a:spcPts val="100"/>
              </a:spcBef>
            </a:pPr>
            <a:r>
              <a:rPr lang="en-IN" sz="2000" spc="-5" dirty="0">
                <a:latin typeface="Times New Roman" pitchFamily="18" charset="0"/>
                <a:cs typeface="Times New Roman" pitchFamily="18" charset="0"/>
              </a:rPr>
              <a:t>Under</a:t>
            </a:r>
            <a:r>
              <a:rPr lang="en-IN" sz="2000" spc="200" dirty="0">
                <a:latin typeface="Times New Roman" pitchFamily="18" charset="0"/>
                <a:cs typeface="Times New Roman" pitchFamily="18" charset="0"/>
              </a:rPr>
              <a:t> </a:t>
            </a:r>
            <a:r>
              <a:rPr lang="en-IN" sz="2000" spc="-5" dirty="0">
                <a:latin typeface="Times New Roman" pitchFamily="18" charset="0"/>
                <a:cs typeface="Times New Roman" pitchFamily="18" charset="0"/>
              </a:rPr>
              <a:t>44AD,</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there</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are</a:t>
            </a:r>
            <a:r>
              <a:rPr lang="en-IN" sz="2000" spc="190" dirty="0">
                <a:latin typeface="Times New Roman" pitchFamily="18" charset="0"/>
                <a:cs typeface="Times New Roman" pitchFamily="18" charset="0"/>
              </a:rPr>
              <a:t> </a:t>
            </a:r>
            <a:r>
              <a:rPr lang="en-IN" sz="2000" spc="-5" dirty="0">
                <a:latin typeface="Times New Roman" pitchFamily="18" charset="0"/>
                <a:cs typeface="Times New Roman" pitchFamily="18" charset="0"/>
              </a:rPr>
              <a:t>two</a:t>
            </a:r>
            <a:r>
              <a:rPr lang="en-IN" sz="2000" spc="200" dirty="0">
                <a:latin typeface="Times New Roman" pitchFamily="18" charset="0"/>
                <a:cs typeface="Times New Roman" pitchFamily="18" charset="0"/>
              </a:rPr>
              <a:t> </a:t>
            </a:r>
            <a:r>
              <a:rPr lang="en-IN" sz="2000" dirty="0">
                <a:latin typeface="Times New Roman" pitchFamily="18" charset="0"/>
                <a:cs typeface="Times New Roman" pitchFamily="18" charset="0"/>
              </a:rPr>
              <a:t>rate</a:t>
            </a:r>
            <a:r>
              <a:rPr lang="en-IN" sz="2000" spc="195" dirty="0">
                <a:latin typeface="Times New Roman" pitchFamily="18" charset="0"/>
                <a:cs typeface="Times New Roman" pitchFamily="18" charset="0"/>
              </a:rPr>
              <a:t> </a:t>
            </a:r>
            <a:r>
              <a:rPr lang="en-IN" sz="2000" dirty="0">
                <a:latin typeface="Times New Roman" pitchFamily="18" charset="0"/>
                <a:cs typeface="Times New Roman" pitchFamily="18" charset="0"/>
              </a:rPr>
              <a:t>to</a:t>
            </a:r>
            <a:r>
              <a:rPr lang="en-IN" sz="2000" spc="200" dirty="0">
                <a:latin typeface="Times New Roman" pitchFamily="18" charset="0"/>
                <a:cs typeface="Times New Roman" pitchFamily="18" charset="0"/>
              </a:rPr>
              <a:t> </a:t>
            </a:r>
            <a:r>
              <a:rPr lang="en-IN" sz="2000" spc="-5" dirty="0">
                <a:latin typeface="Times New Roman" pitchFamily="18" charset="0"/>
                <a:cs typeface="Times New Roman" pitchFamily="18" charset="0"/>
              </a:rPr>
              <a:t>calculate</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presumptive</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income,</a:t>
            </a:r>
            <a:r>
              <a:rPr lang="en-IN" sz="2000" spc="204" dirty="0">
                <a:latin typeface="Times New Roman" pitchFamily="18" charset="0"/>
                <a:cs typeface="Times New Roman" pitchFamily="18" charset="0"/>
              </a:rPr>
              <a:t> </a:t>
            </a:r>
            <a:r>
              <a:rPr lang="en-IN" sz="2000" spc="-5" dirty="0">
                <a:latin typeface="Times New Roman" pitchFamily="18" charset="0"/>
                <a:cs typeface="Times New Roman" pitchFamily="18" charset="0"/>
              </a:rPr>
              <a:t>i.e.</a:t>
            </a:r>
            <a:r>
              <a:rPr lang="en-IN" sz="2000" spc="204" dirty="0">
                <a:latin typeface="Times New Roman" pitchFamily="18" charset="0"/>
                <a:cs typeface="Times New Roman" pitchFamily="18" charset="0"/>
              </a:rPr>
              <a:t> </a:t>
            </a:r>
            <a:r>
              <a:rPr lang="en-IN" sz="2000" dirty="0">
                <a:latin typeface="Times New Roman" pitchFamily="18" charset="0"/>
                <a:cs typeface="Times New Roman" pitchFamily="18" charset="0"/>
              </a:rPr>
              <a:t>8%</a:t>
            </a:r>
            <a:r>
              <a:rPr lang="en-IN" sz="2000" spc="195" dirty="0">
                <a:latin typeface="Times New Roman" pitchFamily="18" charset="0"/>
                <a:cs typeface="Times New Roman" pitchFamily="18" charset="0"/>
              </a:rPr>
              <a:t> </a:t>
            </a:r>
            <a:r>
              <a:rPr lang="en-IN" sz="2000" spc="-5" dirty="0">
                <a:latin typeface="Times New Roman" pitchFamily="18" charset="0"/>
                <a:cs typeface="Times New Roman" pitchFamily="18" charset="0"/>
              </a:rPr>
              <a:t>and </a:t>
            </a:r>
            <a:r>
              <a:rPr lang="en-IN" sz="2000" spc="-10" dirty="0">
                <a:latin typeface="Times New Roman" pitchFamily="18" charset="0"/>
                <a:cs typeface="Times New Roman" pitchFamily="18" charset="0"/>
              </a:rPr>
              <a:t>6%.</a:t>
            </a:r>
            <a:endParaRPr lang="en-IN" sz="2000" dirty="0">
              <a:latin typeface="Times New Roman" pitchFamily="18" charset="0"/>
              <a:cs typeface="Times New Roman" pitchFamily="18" charset="0"/>
            </a:endParaRPr>
          </a:p>
          <a:p>
            <a:pPr marL="12700" algn="just">
              <a:lnSpc>
                <a:spcPct val="100000"/>
              </a:lnSpc>
              <a:spcBef>
                <a:spcPts val="434"/>
              </a:spcBef>
            </a:pPr>
            <a:r>
              <a:rPr lang="en-IN" sz="2000" dirty="0">
                <a:latin typeface="Times New Roman" pitchFamily="18" charset="0"/>
                <a:cs typeface="Times New Roman" pitchFamily="18" charset="0"/>
              </a:rPr>
              <a:t>In </a:t>
            </a:r>
            <a:r>
              <a:rPr lang="en-IN" sz="2000" spc="-20" dirty="0">
                <a:latin typeface="Times New Roman" pitchFamily="18" charset="0"/>
                <a:cs typeface="Times New Roman" pitchFamily="18" charset="0"/>
              </a:rPr>
              <a:t>order, </a:t>
            </a:r>
            <a:r>
              <a:rPr lang="en-IN" sz="2000" dirty="0">
                <a:latin typeface="Times New Roman" pitchFamily="18" charset="0"/>
                <a:cs typeface="Times New Roman" pitchFamily="18" charset="0"/>
              </a:rPr>
              <a:t>to </a:t>
            </a:r>
            <a:r>
              <a:rPr lang="en-IN" sz="2000" spc="-5" dirty="0">
                <a:latin typeface="Times New Roman" pitchFamily="18" charset="0"/>
                <a:cs typeface="Times New Roman" pitchFamily="18" charset="0"/>
              </a:rPr>
              <a:t>apply 6% on Sales turnover </a:t>
            </a:r>
            <a:r>
              <a:rPr lang="en-IN" sz="2000" spc="-10" dirty="0">
                <a:latin typeface="Times New Roman" pitchFamily="18" charset="0"/>
                <a:cs typeface="Times New Roman" pitchFamily="18" charset="0"/>
              </a:rPr>
              <a:t>following </a:t>
            </a:r>
            <a:r>
              <a:rPr lang="en-IN" sz="2000" spc="-5" dirty="0">
                <a:latin typeface="Times New Roman" pitchFamily="18" charset="0"/>
                <a:cs typeface="Times New Roman" pitchFamily="18" charset="0"/>
              </a:rPr>
              <a:t>are conditions specified</a:t>
            </a:r>
            <a:r>
              <a:rPr lang="en-IN" sz="2000" spc="200" dirty="0">
                <a:latin typeface="Times New Roman" pitchFamily="18" charset="0"/>
                <a:cs typeface="Times New Roman" pitchFamily="18" charset="0"/>
              </a:rPr>
              <a:t> </a:t>
            </a:r>
            <a:r>
              <a:rPr lang="en-IN" sz="2000" dirty="0">
                <a:latin typeface="Times New Roman" pitchFamily="18" charset="0"/>
                <a:cs typeface="Times New Roman" pitchFamily="18" charset="0"/>
              </a:rPr>
              <a:t>:</a:t>
            </a:r>
          </a:p>
          <a:p>
            <a:pPr marL="850900" indent="-266700" algn="just">
              <a:lnSpc>
                <a:spcPct val="100000"/>
              </a:lnSpc>
              <a:spcBef>
                <a:spcPts val="430"/>
              </a:spcBef>
              <a:buAutoNum type="alphaLcParenR"/>
              <a:tabLst>
                <a:tab pos="851535" algn="l"/>
              </a:tabLst>
            </a:pPr>
            <a:r>
              <a:rPr lang="en-IN" sz="2000" spc="-5" dirty="0">
                <a:latin typeface="Times New Roman" pitchFamily="18" charset="0"/>
                <a:cs typeface="Times New Roman" pitchFamily="18" charset="0"/>
              </a:rPr>
              <a:t>Sales should be realized through</a:t>
            </a:r>
            <a:r>
              <a:rPr lang="en-IN" sz="2000" spc="65" dirty="0">
                <a:latin typeface="Times New Roman" pitchFamily="18" charset="0"/>
                <a:cs typeface="Times New Roman" pitchFamily="18" charset="0"/>
              </a:rPr>
              <a:t> </a:t>
            </a:r>
            <a:r>
              <a:rPr lang="en-IN" sz="2000" spc="-10" dirty="0">
                <a:latin typeface="Times New Roman" pitchFamily="18" charset="0"/>
                <a:cs typeface="Times New Roman" pitchFamily="18" charset="0"/>
              </a:rPr>
              <a:t>bank</a:t>
            </a:r>
            <a:endParaRPr lang="en-IN" sz="2000" dirty="0">
              <a:latin typeface="Times New Roman" pitchFamily="18" charset="0"/>
              <a:cs typeface="Times New Roman" pitchFamily="18" charset="0"/>
            </a:endParaRPr>
          </a:p>
          <a:p>
            <a:pPr marL="850900" indent="-266700" algn="just">
              <a:lnSpc>
                <a:spcPct val="100000"/>
              </a:lnSpc>
              <a:spcBef>
                <a:spcPts val="430"/>
              </a:spcBef>
              <a:buAutoNum type="alphaLcParenR"/>
              <a:tabLst>
                <a:tab pos="851535" algn="l"/>
              </a:tabLst>
            </a:pPr>
            <a:r>
              <a:rPr lang="en-IN" sz="2000" spc="-5" dirty="0">
                <a:latin typeface="Times New Roman" pitchFamily="18" charset="0"/>
                <a:cs typeface="Times New Roman" pitchFamily="18" charset="0"/>
              </a:rPr>
              <a:t>Such bank receipts should be received on or before due date </a:t>
            </a:r>
            <a:r>
              <a:rPr lang="en-IN" sz="2000" dirty="0">
                <a:latin typeface="Times New Roman" pitchFamily="18" charset="0"/>
                <a:cs typeface="Times New Roman" pitchFamily="18" charset="0"/>
              </a:rPr>
              <a:t>u/s</a:t>
            </a:r>
            <a:r>
              <a:rPr lang="en-IN" sz="2000" spc="100" dirty="0">
                <a:latin typeface="Times New Roman" pitchFamily="18" charset="0"/>
                <a:cs typeface="Times New Roman" pitchFamily="18" charset="0"/>
              </a:rPr>
              <a:t> </a:t>
            </a:r>
            <a:r>
              <a:rPr lang="en-IN" sz="2000" spc="-5" dirty="0">
                <a:latin typeface="Times New Roman" pitchFamily="18" charset="0"/>
                <a:cs typeface="Times New Roman" pitchFamily="18" charset="0"/>
              </a:rPr>
              <a:t>139(1)</a:t>
            </a:r>
            <a:endParaRPr lang="en-IN" sz="2000" dirty="0">
              <a:latin typeface="Times New Roman" pitchFamily="18" charset="0"/>
              <a:cs typeface="Times New Roman" pitchFamily="18" charset="0"/>
            </a:endParaRPr>
          </a:p>
          <a:p>
            <a:pPr marL="12700" algn="just">
              <a:lnSpc>
                <a:spcPct val="100000"/>
              </a:lnSpc>
            </a:pPr>
            <a:r>
              <a:rPr lang="en-IN" sz="2000" spc="-5" dirty="0">
                <a:latin typeface="Times New Roman" pitchFamily="18" charset="0"/>
                <a:cs typeface="Times New Roman" pitchFamily="18" charset="0"/>
              </a:rPr>
              <a:t>Hence</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in</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case</a:t>
            </a:r>
            <a:r>
              <a:rPr lang="en-IN" sz="2000" spc="180" dirty="0">
                <a:latin typeface="Times New Roman" pitchFamily="18" charset="0"/>
                <a:cs typeface="Times New Roman" pitchFamily="18" charset="0"/>
              </a:rPr>
              <a:t> </a:t>
            </a:r>
            <a:r>
              <a:rPr lang="en-IN" sz="2000" dirty="0">
                <a:latin typeface="Times New Roman" pitchFamily="18" charset="0"/>
                <a:cs typeface="Times New Roman" pitchFamily="18" charset="0"/>
              </a:rPr>
              <a:t>the</a:t>
            </a:r>
            <a:r>
              <a:rPr lang="en-IN" sz="2000" spc="165" dirty="0">
                <a:latin typeface="Times New Roman" pitchFamily="18" charset="0"/>
                <a:cs typeface="Times New Roman" pitchFamily="18" charset="0"/>
              </a:rPr>
              <a:t> </a:t>
            </a:r>
            <a:r>
              <a:rPr lang="en-IN" sz="2000" spc="-5" dirty="0" err="1">
                <a:latin typeface="Times New Roman" pitchFamily="18" charset="0"/>
                <a:cs typeface="Times New Roman" pitchFamily="18" charset="0"/>
              </a:rPr>
              <a:t>assessee</a:t>
            </a:r>
            <a:r>
              <a:rPr lang="en-IN" sz="2000" spc="185" dirty="0">
                <a:latin typeface="Times New Roman" pitchFamily="18" charset="0"/>
                <a:cs typeface="Times New Roman" pitchFamily="18" charset="0"/>
              </a:rPr>
              <a:t> </a:t>
            </a:r>
            <a:r>
              <a:rPr lang="en-IN" sz="2000" spc="-5" dirty="0">
                <a:latin typeface="Times New Roman" pitchFamily="18" charset="0"/>
                <a:cs typeface="Times New Roman" pitchFamily="18" charset="0"/>
              </a:rPr>
              <a:t>can</a:t>
            </a:r>
            <a:r>
              <a:rPr lang="en-IN" sz="2000" spc="170" dirty="0">
                <a:latin typeface="Times New Roman" pitchFamily="18" charset="0"/>
                <a:cs typeface="Times New Roman" pitchFamily="18" charset="0"/>
              </a:rPr>
              <a:t> </a:t>
            </a:r>
            <a:r>
              <a:rPr lang="en-IN" sz="2000" spc="-10" dirty="0">
                <a:latin typeface="Times New Roman" pitchFamily="18" charset="0"/>
                <a:cs typeface="Times New Roman" pitchFamily="18" charset="0"/>
              </a:rPr>
              <a:t>offer</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profits</a:t>
            </a:r>
            <a:r>
              <a:rPr lang="en-IN" sz="2000" spc="175" dirty="0">
                <a:latin typeface="Times New Roman" pitchFamily="18" charset="0"/>
                <a:cs typeface="Times New Roman" pitchFamily="18" charset="0"/>
              </a:rPr>
              <a:t> </a:t>
            </a:r>
            <a:r>
              <a:rPr lang="en-IN" sz="2000" dirty="0">
                <a:latin typeface="Times New Roman" pitchFamily="18" charset="0"/>
                <a:cs typeface="Times New Roman" pitchFamily="18" charset="0"/>
              </a:rPr>
              <a:t>@</a:t>
            </a:r>
            <a:r>
              <a:rPr lang="en-IN" sz="2000" spc="165" dirty="0">
                <a:latin typeface="Times New Roman" pitchFamily="18" charset="0"/>
                <a:cs typeface="Times New Roman" pitchFamily="18" charset="0"/>
              </a:rPr>
              <a:t> </a:t>
            </a:r>
            <a:r>
              <a:rPr lang="en-IN" sz="2000" spc="-5" dirty="0">
                <a:latin typeface="Times New Roman" pitchFamily="18" charset="0"/>
                <a:cs typeface="Times New Roman" pitchFamily="18" charset="0"/>
              </a:rPr>
              <a:t>6%</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only</a:t>
            </a:r>
            <a:r>
              <a:rPr lang="en-IN" sz="2000" spc="175" dirty="0">
                <a:latin typeface="Times New Roman" pitchFamily="18" charset="0"/>
                <a:cs typeface="Times New Roman" pitchFamily="18" charset="0"/>
              </a:rPr>
              <a:t> </a:t>
            </a:r>
            <a:r>
              <a:rPr lang="en-IN" sz="2000" spc="-5" dirty="0">
                <a:latin typeface="Times New Roman" pitchFamily="18" charset="0"/>
                <a:cs typeface="Times New Roman" pitchFamily="18" charset="0"/>
              </a:rPr>
              <a:t>on</a:t>
            </a:r>
            <a:r>
              <a:rPr lang="en-IN" sz="2000" spc="170" dirty="0">
                <a:latin typeface="Times New Roman" pitchFamily="18" charset="0"/>
                <a:cs typeface="Times New Roman" pitchFamily="18" charset="0"/>
              </a:rPr>
              <a:t> </a:t>
            </a:r>
            <a:r>
              <a:rPr lang="en-IN" sz="2000" spc="-5" dirty="0">
                <a:latin typeface="Times New Roman" pitchFamily="18" charset="0"/>
                <a:cs typeface="Times New Roman" pitchFamily="18" charset="0"/>
              </a:rPr>
              <a:t>Rs.80</a:t>
            </a:r>
            <a:r>
              <a:rPr lang="en-IN" sz="2000" spc="180" dirty="0">
                <a:latin typeface="Times New Roman" pitchFamily="18" charset="0"/>
                <a:cs typeface="Times New Roman" pitchFamily="18" charset="0"/>
              </a:rPr>
              <a:t> </a:t>
            </a:r>
            <a:r>
              <a:rPr lang="en-IN" sz="2000" spc="-5" dirty="0">
                <a:latin typeface="Times New Roman" pitchFamily="18" charset="0"/>
                <a:cs typeface="Times New Roman" pitchFamily="18" charset="0"/>
              </a:rPr>
              <a:t>Lakhs</a:t>
            </a:r>
            <a:r>
              <a:rPr lang="en-IN" sz="2000" spc="175" dirty="0">
                <a:latin typeface="Times New Roman" pitchFamily="18" charset="0"/>
                <a:cs typeface="Times New Roman" pitchFamily="18" charset="0"/>
              </a:rPr>
              <a:t> </a:t>
            </a:r>
            <a:r>
              <a:rPr lang="en-IN" sz="2000" spc="-5" dirty="0">
                <a:latin typeface="Times New Roman" pitchFamily="18" charset="0"/>
                <a:cs typeface="Times New Roman" pitchFamily="18" charset="0"/>
              </a:rPr>
              <a:t>and balance Rs.40 Lakhs should be </a:t>
            </a:r>
            <a:r>
              <a:rPr lang="en-IN" sz="2000" spc="-10" dirty="0">
                <a:latin typeface="Times New Roman" pitchFamily="18" charset="0"/>
                <a:cs typeface="Times New Roman" pitchFamily="18" charset="0"/>
              </a:rPr>
              <a:t>offered </a:t>
            </a:r>
            <a:r>
              <a:rPr lang="en-IN" sz="2000" spc="-5" dirty="0">
                <a:latin typeface="Times New Roman" pitchFamily="18" charset="0"/>
                <a:cs typeface="Times New Roman" pitchFamily="18" charset="0"/>
              </a:rPr>
              <a:t>@</a:t>
            </a:r>
            <a:r>
              <a:rPr lang="en-IN" sz="2000" spc="70" dirty="0">
                <a:latin typeface="Times New Roman" pitchFamily="18" charset="0"/>
                <a:cs typeface="Times New Roman" pitchFamily="18" charset="0"/>
              </a:rPr>
              <a:t> </a:t>
            </a:r>
            <a:r>
              <a:rPr lang="en-IN" sz="2000" spc="-5" dirty="0">
                <a:latin typeface="Times New Roman" pitchFamily="18" charset="0"/>
                <a:cs typeface="Times New Roman" pitchFamily="18" charset="0"/>
              </a:rPr>
              <a:t>8%.</a:t>
            </a:r>
            <a:endParaRPr lang="en-IN" sz="2000" dirty="0">
              <a:latin typeface="Times New Roman" pitchFamily="18" charset="0"/>
              <a:cs typeface="Times New Roman" pitchFamily="18" charset="0"/>
            </a:endParaRPr>
          </a:p>
          <a:p>
            <a:pPr marL="584200" algn="just">
              <a:lnSpc>
                <a:spcPct val="100000"/>
              </a:lnSpc>
              <a:spcBef>
                <a:spcPts val="430"/>
              </a:spcBef>
            </a:pPr>
            <a:r>
              <a:rPr lang="en-IN" sz="2000" dirty="0">
                <a:latin typeface="Times New Roman" pitchFamily="18" charset="0"/>
                <a:cs typeface="Times New Roman" pitchFamily="18" charset="0"/>
              </a:rPr>
              <a:t>Profit u/s </a:t>
            </a:r>
            <a:r>
              <a:rPr lang="en-IN" sz="2000" spc="-5" dirty="0">
                <a:latin typeface="Times New Roman" pitchFamily="18" charset="0"/>
                <a:cs typeface="Times New Roman" pitchFamily="18" charset="0"/>
              </a:rPr>
              <a:t>44AD </a:t>
            </a:r>
            <a:r>
              <a:rPr lang="en-IN" sz="2000" dirty="0">
                <a:latin typeface="Times New Roman" pitchFamily="18" charset="0"/>
                <a:cs typeface="Times New Roman" pitchFamily="18" charset="0"/>
              </a:rPr>
              <a:t>= </a:t>
            </a:r>
            <a:r>
              <a:rPr lang="en-IN" sz="2000" spc="-5" dirty="0">
                <a:latin typeface="Times New Roman" pitchFamily="18" charset="0"/>
                <a:cs typeface="Times New Roman" pitchFamily="18" charset="0"/>
              </a:rPr>
              <a:t>Rs.8,00,000/-</a:t>
            </a:r>
            <a:endParaRPr lang="en-IN" sz="2000" dirty="0">
              <a:latin typeface="Times New Roman" pitchFamily="18" charset="0"/>
              <a:cs typeface="Times New Roman" pitchFamily="18" charset="0"/>
            </a:endParaRPr>
          </a:p>
          <a:p>
            <a:pPr marL="584200" algn="just">
              <a:lnSpc>
                <a:spcPct val="100000"/>
              </a:lnSpc>
              <a:spcBef>
                <a:spcPts val="434"/>
              </a:spcBef>
            </a:pPr>
            <a:r>
              <a:rPr lang="en-IN" sz="2000" spc="-5" dirty="0">
                <a:latin typeface="Times New Roman" pitchFamily="18" charset="0"/>
                <a:cs typeface="Times New Roman" pitchFamily="18" charset="0"/>
              </a:rPr>
              <a:t>(6% * Rs.80Lakhs = </a:t>
            </a:r>
            <a:r>
              <a:rPr lang="en-IN" sz="2000" spc="-5" dirty="0" err="1">
                <a:latin typeface="Times New Roman" pitchFamily="18" charset="0"/>
                <a:cs typeface="Times New Roman" pitchFamily="18" charset="0"/>
              </a:rPr>
              <a:t>Rs</a:t>
            </a:r>
            <a:r>
              <a:rPr lang="en-IN" sz="2000" spc="-5" dirty="0">
                <a:latin typeface="Times New Roman" pitchFamily="18" charset="0"/>
                <a:cs typeface="Times New Roman" pitchFamily="18" charset="0"/>
              </a:rPr>
              <a:t>. 4,80,000/- </a:t>
            </a:r>
            <a:r>
              <a:rPr lang="en-IN" sz="2000" dirty="0">
                <a:latin typeface="Times New Roman" pitchFamily="18" charset="0"/>
                <a:cs typeface="Times New Roman" pitchFamily="18" charset="0"/>
              </a:rPr>
              <a:t>+ </a:t>
            </a:r>
            <a:r>
              <a:rPr lang="en-IN" sz="2000" spc="-5" dirty="0">
                <a:latin typeface="Times New Roman" pitchFamily="18" charset="0"/>
                <a:cs typeface="Times New Roman" pitchFamily="18" charset="0"/>
              </a:rPr>
              <a:t>8%* 40Lakhs</a:t>
            </a:r>
            <a:r>
              <a:rPr lang="en-IN" sz="2000" spc="40" dirty="0">
                <a:latin typeface="Times New Roman" pitchFamily="18" charset="0"/>
                <a:cs typeface="Times New Roman" pitchFamily="18" charset="0"/>
              </a:rPr>
              <a:t> = </a:t>
            </a:r>
            <a:r>
              <a:rPr lang="en-IN" sz="2000" spc="40" dirty="0" err="1">
                <a:latin typeface="Times New Roman" pitchFamily="18" charset="0"/>
                <a:cs typeface="Times New Roman" pitchFamily="18" charset="0"/>
              </a:rPr>
              <a:t>Rs</a:t>
            </a:r>
            <a:r>
              <a:rPr lang="en-IN" sz="2000" spc="40" dirty="0">
                <a:latin typeface="Times New Roman" pitchFamily="18" charset="0"/>
                <a:cs typeface="Times New Roman" pitchFamily="18" charset="0"/>
              </a:rPr>
              <a:t>. 3,20,000/-</a:t>
            </a:r>
            <a:r>
              <a:rPr lang="en-IN" sz="2000" dirty="0">
                <a:latin typeface="Times New Roman" pitchFamily="18" charset="0"/>
                <a:cs typeface="Times New Roman" pitchFamily="18" charset="0"/>
              </a:rPr>
              <a:t>)</a:t>
            </a: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326522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1000" y="185673"/>
            <a:ext cx="1524000"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ISSUE-12</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381000" y="609600"/>
            <a:ext cx="8458200" cy="5468805"/>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t>
            </a:r>
            <a:r>
              <a:rPr sz="2200" dirty="0">
                <a:latin typeface="Times New Roman" pitchFamily="18" charset="0"/>
                <a:cs typeface="Times New Roman" pitchFamily="18" charset="0"/>
              </a:rPr>
              <a:t>(HUF) </a:t>
            </a:r>
            <a:r>
              <a:rPr lang="en-IN" sz="2200" dirty="0">
                <a:latin typeface="Times New Roman" pitchFamily="18" charset="0"/>
                <a:cs typeface="Times New Roman" pitchFamily="18" charset="0"/>
              </a:rPr>
              <a:t>is the proprietor of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which </a:t>
            </a:r>
            <a:r>
              <a:rPr sz="2200" spc="-5" dirty="0">
                <a:latin typeface="Times New Roman" pitchFamily="18" charset="0"/>
                <a:cs typeface="Times New Roman" pitchFamily="18" charset="0"/>
              </a:rPr>
              <a:t>had </a:t>
            </a:r>
            <a:r>
              <a:rPr sz="2200" dirty="0">
                <a:latin typeface="Times New Roman" pitchFamily="18" charset="0"/>
                <a:cs typeface="Times New Roman" pitchFamily="18" charset="0"/>
              </a:rPr>
              <a:t>a </a:t>
            </a:r>
            <a:r>
              <a:rPr sz="2200" spc="-5" dirty="0">
                <a:latin typeface="Times New Roman" pitchFamily="18" charset="0"/>
                <a:cs typeface="Times New Roman" pitchFamily="18" charset="0"/>
              </a:rPr>
              <a:t>turnover </a:t>
            </a:r>
            <a:r>
              <a:rPr sz="2200" spc="-10" dirty="0">
                <a:latin typeface="Times New Roman" pitchFamily="18" charset="0"/>
                <a:cs typeface="Times New Roman" pitchFamily="18" charset="0"/>
              </a:rPr>
              <a:t>of </a:t>
            </a:r>
            <a:r>
              <a:rPr sz="2200" spc="-5" dirty="0">
                <a:latin typeface="Times New Roman" pitchFamily="18" charset="0"/>
                <a:cs typeface="Times New Roman" pitchFamily="18" charset="0"/>
              </a:rPr>
              <a:t>Rs.1</a:t>
            </a:r>
            <a:r>
              <a:rPr lang="en-IN" sz="2200" spc="-5" dirty="0">
                <a:latin typeface="Times New Roman" pitchFamily="18" charset="0"/>
                <a:cs typeface="Times New Roman" pitchFamily="18" charset="0"/>
              </a:rPr>
              <a:t>.20</a:t>
            </a:r>
            <a:r>
              <a:rPr sz="2200" spc="-5" dirty="0">
                <a:latin typeface="Times New Roman" pitchFamily="18" charset="0"/>
                <a:cs typeface="Times New Roman" pitchFamily="18" charset="0"/>
              </a:rPr>
              <a:t> </a:t>
            </a:r>
            <a:r>
              <a:rPr sz="2200" spc="-5" dirty="0" err="1">
                <a:latin typeface="Times New Roman" pitchFamily="18" charset="0"/>
                <a:cs typeface="Times New Roman" pitchFamily="18" charset="0"/>
              </a:rPr>
              <a:t>Crore</a:t>
            </a:r>
            <a:r>
              <a:rPr lang="en-IN" sz="2200" spc="-5" dirty="0">
                <a:latin typeface="Times New Roman" pitchFamily="18" charset="0"/>
                <a:cs typeface="Times New Roman" pitchFamily="18" charset="0"/>
              </a:rPr>
              <a:t>s</a:t>
            </a:r>
            <a:r>
              <a:rPr sz="2200" spc="-5" dirty="0">
                <a:latin typeface="Times New Roman" pitchFamily="18" charset="0"/>
                <a:cs typeface="Times New Roman" pitchFamily="18" charset="0"/>
              </a:rPr>
              <a:t> in </a:t>
            </a:r>
            <a:r>
              <a:rPr sz="2200" spc="-150" dirty="0">
                <a:latin typeface="Times New Roman" pitchFamily="18" charset="0"/>
                <a:cs typeface="Times New Roman" pitchFamily="18" charset="0"/>
              </a:rPr>
              <a:t>AY  </a:t>
            </a:r>
            <a:r>
              <a:rPr lang="en-US" sz="2200" spc="-5" dirty="0">
                <a:latin typeface="Times New Roman" pitchFamily="18" charset="0"/>
                <a:cs typeface="Times New Roman" pitchFamily="18" charset="0"/>
              </a:rPr>
              <a:t>2022-23</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but he </a:t>
            </a:r>
            <a:r>
              <a:rPr sz="2200" spc="-5" dirty="0">
                <a:latin typeface="Times New Roman" pitchFamily="18" charset="0"/>
                <a:cs typeface="Times New Roman" pitchFamily="18" charset="0"/>
              </a:rPr>
              <a:t>computed </a:t>
            </a:r>
            <a:r>
              <a:rPr sz="2200" dirty="0">
                <a:latin typeface="Times New Roman" pitchFamily="18" charset="0"/>
                <a:cs typeface="Times New Roman" pitchFamily="18" charset="0"/>
              </a:rPr>
              <a:t>a </a:t>
            </a:r>
            <a:r>
              <a:rPr sz="2200" spc="-5" dirty="0">
                <a:latin typeface="Times New Roman" pitchFamily="18" charset="0"/>
                <a:cs typeface="Times New Roman" pitchFamily="18" charset="0"/>
              </a:rPr>
              <a:t>business </a:t>
            </a:r>
            <a:r>
              <a:rPr sz="2200" dirty="0">
                <a:latin typeface="Times New Roman" pitchFamily="18" charset="0"/>
                <a:cs typeface="Times New Roman" pitchFamily="18" charset="0"/>
              </a:rPr>
              <a:t>income of </a:t>
            </a:r>
            <a:r>
              <a:rPr sz="2200" spc="-5" dirty="0">
                <a:latin typeface="Times New Roman" pitchFamily="18" charset="0"/>
                <a:cs typeface="Times New Roman" pitchFamily="18" charset="0"/>
              </a:rPr>
              <a:t>Rs.2 Lakhs.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dirty="0">
                <a:latin typeface="Times New Roman" pitchFamily="18" charset="0"/>
                <a:cs typeface="Times New Roman" pitchFamily="18" charset="0"/>
              </a:rPr>
              <a:t> </a:t>
            </a:r>
            <a:r>
              <a:rPr sz="2200" spc="-5" dirty="0">
                <a:latin typeface="Times New Roman" pitchFamily="18" charset="0"/>
                <a:cs typeface="Times New Roman" pitchFamily="18" charset="0"/>
              </a:rPr>
              <a:t>has </a:t>
            </a:r>
            <a:r>
              <a:rPr sz="2200" spc="-10" dirty="0">
                <a:latin typeface="Times New Roman" pitchFamily="18" charset="0"/>
                <a:cs typeface="Times New Roman" pitchFamily="18" charset="0"/>
              </a:rPr>
              <a:t>no </a:t>
            </a:r>
            <a:r>
              <a:rPr sz="2200" spc="-5" dirty="0">
                <a:latin typeface="Times New Roman" pitchFamily="18" charset="0"/>
                <a:cs typeface="Times New Roman" pitchFamily="18" charset="0"/>
              </a:rPr>
              <a:t>other </a:t>
            </a:r>
            <a:r>
              <a:rPr sz="2200" dirty="0">
                <a:latin typeface="Times New Roman" pitchFamily="18" charset="0"/>
                <a:cs typeface="Times New Roman" pitchFamily="18" charset="0"/>
              </a:rPr>
              <a:t>source of </a:t>
            </a:r>
            <a:r>
              <a:rPr sz="2200" spc="-5" dirty="0">
                <a:latin typeface="Times New Roman" pitchFamily="18" charset="0"/>
                <a:cs typeface="Times New Roman" pitchFamily="18" charset="0"/>
              </a:rPr>
              <a:t>Income</a:t>
            </a:r>
            <a:r>
              <a:rPr sz="2200" dirty="0">
                <a:latin typeface="Times New Roman" pitchFamily="18" charset="0"/>
                <a:cs typeface="Times New Roman" pitchFamily="18" charset="0"/>
              </a:rPr>
              <a:t>.</a:t>
            </a:r>
            <a:endParaRPr lang="en-IN" sz="22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r>
              <a:rPr sz="2200" spc="-5" dirty="0">
                <a:latin typeface="Times New Roman" pitchFamily="18" charset="0"/>
                <a:cs typeface="Times New Roman" pitchFamily="18" charset="0"/>
              </a:rPr>
              <a:t>Whether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dirty="0">
                <a:latin typeface="Times New Roman" pitchFamily="18" charset="0"/>
                <a:cs typeface="Times New Roman" pitchFamily="18" charset="0"/>
              </a:rPr>
              <a:t> </a:t>
            </a:r>
            <a:r>
              <a:rPr sz="2200" spc="-5" dirty="0">
                <a:latin typeface="Times New Roman" pitchFamily="18" charset="0"/>
                <a:cs typeface="Times New Roman" pitchFamily="18" charset="0"/>
              </a:rPr>
              <a:t>is  </a:t>
            </a:r>
            <a:r>
              <a:rPr sz="2200" dirty="0">
                <a:latin typeface="Times New Roman" pitchFamily="18" charset="0"/>
                <a:cs typeface="Times New Roman" pitchFamily="18" charset="0"/>
              </a:rPr>
              <a:t>liable for </a:t>
            </a:r>
            <a:r>
              <a:rPr sz="2200" spc="-75" dirty="0">
                <a:latin typeface="Times New Roman" pitchFamily="18" charset="0"/>
                <a:cs typeface="Times New Roman" pitchFamily="18" charset="0"/>
              </a:rPr>
              <a:t>Tax </a:t>
            </a:r>
            <a:r>
              <a:rPr sz="2200" dirty="0">
                <a:latin typeface="Times New Roman" pitchFamily="18" charset="0"/>
                <a:cs typeface="Times New Roman" pitchFamily="18" charset="0"/>
              </a:rPr>
              <a:t>Audit. </a:t>
            </a:r>
            <a:endParaRPr lang="en-IN" sz="22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r>
              <a:rPr sz="2200" spc="-5" dirty="0">
                <a:latin typeface="Times New Roman" pitchFamily="18" charset="0"/>
                <a:cs typeface="Times New Roman" pitchFamily="18" charset="0"/>
              </a:rPr>
              <a:t>What 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sz="2200" spc="-5" dirty="0">
                <a:latin typeface="Times New Roman" pitchFamily="18" charset="0"/>
                <a:cs typeface="Times New Roman" pitchFamily="18" charset="0"/>
              </a:rPr>
              <a:t> has Loss in </a:t>
            </a:r>
            <a:r>
              <a:rPr sz="2200" dirty="0">
                <a:latin typeface="Times New Roman" pitchFamily="18" charset="0"/>
                <a:cs typeface="Times New Roman" pitchFamily="18" charset="0"/>
              </a:rPr>
              <a:t>business</a:t>
            </a:r>
            <a:r>
              <a:rPr lang="en-IN" sz="2200" dirty="0">
                <a:latin typeface="Times New Roman" pitchFamily="18" charset="0"/>
                <a:cs typeface="Times New Roman" pitchFamily="18" charset="0"/>
              </a:rPr>
              <a:t>.</a:t>
            </a:r>
            <a:r>
              <a:rPr sz="2200" dirty="0">
                <a:latin typeface="Times New Roman" pitchFamily="18" charset="0"/>
                <a:cs typeface="Times New Roman" pitchFamily="18" charset="0"/>
              </a:rPr>
              <a:t> </a:t>
            </a:r>
            <a:endParaRPr lang="en-IN" sz="2200" dirty="0">
              <a:latin typeface="Times New Roman" pitchFamily="18" charset="0"/>
              <a:cs typeface="Times New Roman" pitchFamily="18" charset="0"/>
            </a:endParaRPr>
          </a:p>
          <a:p>
            <a:pPr marL="314325" marR="5080" indent="-301625" algn="just">
              <a:lnSpc>
                <a:spcPct val="100000"/>
              </a:lnSpc>
              <a:spcBef>
                <a:spcPts val="105"/>
              </a:spcBef>
              <a:tabLst>
                <a:tab pos="314960" algn="l"/>
              </a:tabLst>
            </a:pPr>
            <a:r>
              <a:rPr sz="2200" dirty="0">
                <a:latin typeface="Times New Roman" pitchFamily="18" charset="0"/>
                <a:cs typeface="Times New Roman" pitchFamily="18" charset="0"/>
              </a:rPr>
              <a:t>Also  state</a:t>
            </a:r>
            <a:r>
              <a:rPr sz="2200" spc="-30" dirty="0">
                <a:latin typeface="Times New Roman" pitchFamily="18" charset="0"/>
                <a:cs typeface="Times New Roman" pitchFamily="18" charset="0"/>
              </a:rPr>
              <a:t> </a:t>
            </a:r>
            <a:r>
              <a:rPr sz="2200" dirty="0">
                <a:latin typeface="Times New Roman" pitchFamily="18" charset="0"/>
                <a:cs typeface="Times New Roman" pitchFamily="18" charset="0"/>
              </a:rPr>
              <a:t>whether</a:t>
            </a:r>
            <a:r>
              <a:rPr sz="2200" spc="-125" dirty="0">
                <a:latin typeface="Times New Roman" pitchFamily="18" charset="0"/>
                <a:cs typeface="Times New Roman" pitchFamily="18" charset="0"/>
              </a:rPr>
              <a:t>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a:t>
            </a:r>
            <a:r>
              <a:rPr sz="2200" spc="-5" dirty="0">
                <a:latin typeface="Times New Roman" pitchFamily="18" charset="0"/>
                <a:cs typeface="Times New Roman" pitchFamily="18" charset="0"/>
              </a:rPr>
              <a:t>is</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liable</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for</a:t>
            </a:r>
            <a:r>
              <a:rPr sz="2200" spc="-50" dirty="0">
                <a:latin typeface="Times New Roman" pitchFamily="18" charset="0"/>
                <a:cs typeface="Times New Roman" pitchFamily="18" charset="0"/>
              </a:rPr>
              <a:t> </a:t>
            </a:r>
            <a:r>
              <a:rPr sz="2200" spc="-75" dirty="0">
                <a:latin typeface="Times New Roman" pitchFamily="18" charset="0"/>
                <a:cs typeface="Times New Roman" pitchFamily="18" charset="0"/>
              </a:rPr>
              <a:t>Tax</a:t>
            </a:r>
            <a:r>
              <a:rPr sz="2200" spc="-125" dirty="0">
                <a:latin typeface="Times New Roman" pitchFamily="18" charset="0"/>
                <a:cs typeface="Times New Roman" pitchFamily="18" charset="0"/>
              </a:rPr>
              <a:t> </a:t>
            </a:r>
            <a:r>
              <a:rPr sz="2200" dirty="0">
                <a:latin typeface="Times New Roman" pitchFamily="18" charset="0"/>
                <a:cs typeface="Times New Roman" pitchFamily="18" charset="0"/>
              </a:rPr>
              <a:t>Audit,</a:t>
            </a:r>
            <a:r>
              <a:rPr sz="2200" spc="-5" dirty="0">
                <a:latin typeface="Times New Roman" pitchFamily="18" charset="0"/>
                <a:cs typeface="Times New Roman" pitchFamily="18" charset="0"/>
              </a:rPr>
              <a:t> if</a:t>
            </a:r>
            <a:r>
              <a:rPr sz="2200" spc="-114" dirty="0">
                <a:latin typeface="Times New Roman" pitchFamily="18" charset="0"/>
                <a:cs typeface="Times New Roman" pitchFamily="18" charset="0"/>
              </a:rPr>
              <a:t>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a:t>
            </a:r>
            <a:r>
              <a:rPr sz="2200" spc="-35" dirty="0">
                <a:latin typeface="Times New Roman" pitchFamily="18" charset="0"/>
                <a:cs typeface="Times New Roman" pitchFamily="18" charset="0"/>
              </a:rPr>
              <a:t> </a:t>
            </a:r>
            <a:r>
              <a:rPr sz="2200" spc="-5" dirty="0">
                <a:latin typeface="Times New Roman" pitchFamily="18" charset="0"/>
                <a:cs typeface="Times New Roman" pitchFamily="18" charset="0"/>
              </a:rPr>
              <a:t>is</a:t>
            </a:r>
            <a:r>
              <a:rPr sz="2200" spc="5" dirty="0">
                <a:latin typeface="Times New Roman" pitchFamily="18" charset="0"/>
                <a:cs typeface="Times New Roman" pitchFamily="18" charset="0"/>
              </a:rPr>
              <a:t> </a:t>
            </a:r>
            <a:r>
              <a:rPr sz="2200" dirty="0">
                <a:latin typeface="Times New Roman" pitchFamily="18" charset="0"/>
                <a:cs typeface="Times New Roman" pitchFamily="18" charset="0"/>
              </a:rPr>
              <a:t>a</a:t>
            </a:r>
            <a:r>
              <a:rPr sz="2200" spc="-15" dirty="0">
                <a:latin typeface="Times New Roman" pitchFamily="18" charset="0"/>
                <a:cs typeface="Times New Roman" pitchFamily="18" charset="0"/>
              </a:rPr>
              <a:t> </a:t>
            </a:r>
            <a:r>
              <a:rPr sz="2200" dirty="0">
                <a:latin typeface="Times New Roman" pitchFamily="18" charset="0"/>
                <a:cs typeface="Times New Roman" pitchFamily="18" charset="0"/>
              </a:rPr>
              <a:t>Firm</a:t>
            </a:r>
            <a:r>
              <a:rPr lang="en-IN" sz="2200" dirty="0">
                <a:latin typeface="Times New Roman" pitchFamily="18" charset="0"/>
                <a:cs typeface="Times New Roman" pitchFamily="18" charset="0"/>
              </a:rPr>
              <a:t>?</a:t>
            </a:r>
          </a:p>
          <a:p>
            <a:pPr marL="668020" marR="6985" lvl="1" indent="-250190" algn="just">
              <a:lnSpc>
                <a:spcPct val="100000"/>
              </a:lnSpc>
              <a:buChar char="–"/>
              <a:tabLst>
                <a:tab pos="668020" algn="l"/>
              </a:tabLst>
            </a:pPr>
            <a:r>
              <a:rPr lang="en-IN" sz="2200" spc="-5" dirty="0">
                <a:latin typeface="Times New Roman" pitchFamily="18" charset="0"/>
                <a:cs typeface="Times New Roman" pitchFamily="18" charset="0"/>
              </a:rPr>
              <a:t>Since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spc="-10" dirty="0">
                <a:latin typeface="Times New Roman" pitchFamily="18" charset="0"/>
                <a:cs typeface="Times New Roman" pitchFamily="18" charset="0"/>
              </a:rPr>
              <a:t>wants </a:t>
            </a:r>
            <a:r>
              <a:rPr lang="en-IN" sz="2200" dirty="0">
                <a:latin typeface="Times New Roman" pitchFamily="18" charset="0"/>
                <a:cs typeface="Times New Roman" pitchFamily="18" charset="0"/>
              </a:rPr>
              <a:t>to </a:t>
            </a:r>
            <a:r>
              <a:rPr lang="en-IN" sz="2200" spc="-10" dirty="0">
                <a:latin typeface="Times New Roman" pitchFamily="18" charset="0"/>
                <a:cs typeface="Times New Roman" pitchFamily="18" charset="0"/>
              </a:rPr>
              <a:t>offer </a:t>
            </a:r>
            <a:r>
              <a:rPr lang="en-IN" sz="2200" spc="-5" dirty="0">
                <a:latin typeface="Times New Roman" pitchFamily="18" charset="0"/>
                <a:cs typeface="Times New Roman" pitchFamily="18" charset="0"/>
              </a:rPr>
              <a:t>income lower than limits specified </a:t>
            </a:r>
            <a:r>
              <a:rPr lang="en-IN" sz="2200" spc="5" dirty="0">
                <a:latin typeface="Times New Roman" pitchFamily="18" charset="0"/>
                <a:cs typeface="Times New Roman" pitchFamily="18" charset="0"/>
              </a:rPr>
              <a:t>in  </a:t>
            </a:r>
            <a:r>
              <a:rPr lang="en-IN" sz="2200" spc="-5" dirty="0">
                <a:latin typeface="Times New Roman" pitchFamily="18" charset="0"/>
                <a:cs typeface="Times New Roman" pitchFamily="18" charset="0"/>
              </a:rPr>
              <a:t>section 44AD, </a:t>
            </a:r>
            <a:r>
              <a:rPr lang="en-IN" sz="2200" spc="-65"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is applicable </a:t>
            </a:r>
            <a:r>
              <a:rPr lang="en-IN" sz="2200" dirty="0">
                <a:latin typeface="Times New Roman" pitchFamily="18" charset="0"/>
                <a:cs typeface="Times New Roman" pitchFamily="18" charset="0"/>
              </a:rPr>
              <a:t>u/s </a:t>
            </a:r>
            <a:r>
              <a:rPr lang="en-IN" sz="2200" spc="-5" dirty="0">
                <a:latin typeface="Times New Roman" pitchFamily="18" charset="0"/>
                <a:cs typeface="Times New Roman" pitchFamily="18" charset="0"/>
              </a:rPr>
              <a:t>44AB. But in </a:t>
            </a:r>
            <a:r>
              <a:rPr lang="en-IN" sz="2200" dirty="0">
                <a:latin typeface="Times New Roman" pitchFamily="18" charset="0"/>
                <a:cs typeface="Times New Roman" pitchFamily="18" charset="0"/>
              </a:rPr>
              <a:t>this </a:t>
            </a:r>
            <a:r>
              <a:rPr lang="en-IN" sz="2200" spc="-5" dirty="0">
                <a:latin typeface="Times New Roman" pitchFamily="18" charset="0"/>
                <a:cs typeface="Times New Roman" pitchFamily="18" charset="0"/>
              </a:rPr>
              <a:t>case</a:t>
            </a:r>
            <a:r>
              <a:rPr lang="en-IN" sz="2200" spc="400" dirty="0">
                <a:latin typeface="Times New Roman" pitchFamily="18" charset="0"/>
                <a:cs typeface="Times New Roman" pitchFamily="18" charset="0"/>
              </a:rPr>
              <a:t> </a:t>
            </a:r>
            <a:r>
              <a:rPr lang="en-IN" sz="2200" spc="-10" dirty="0">
                <a:latin typeface="Times New Roman" pitchFamily="18" charset="0"/>
                <a:cs typeface="Times New Roman" pitchFamily="18" charset="0"/>
              </a:rPr>
              <a:t>as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dirty="0">
                <a:latin typeface="Times New Roman" pitchFamily="18" charset="0"/>
                <a:cs typeface="Times New Roman" pitchFamily="18" charset="0"/>
              </a:rPr>
              <a:t>has </a:t>
            </a:r>
            <a:r>
              <a:rPr lang="en-IN" sz="2200" spc="-5" dirty="0">
                <a:latin typeface="Times New Roman" pitchFamily="18" charset="0"/>
                <a:cs typeface="Times New Roman" pitchFamily="18" charset="0"/>
              </a:rPr>
              <a:t>no other source of income and his income computed </a:t>
            </a:r>
            <a:r>
              <a:rPr lang="en-IN" sz="2200" dirty="0">
                <a:latin typeface="Times New Roman" pitchFamily="18" charset="0"/>
                <a:cs typeface="Times New Roman" pitchFamily="18" charset="0"/>
              </a:rPr>
              <a:t>does  </a:t>
            </a:r>
            <a:r>
              <a:rPr lang="en-IN" sz="2200" spc="-5" dirty="0">
                <a:latin typeface="Times New Roman" pitchFamily="18" charset="0"/>
                <a:cs typeface="Times New Roman" pitchFamily="18" charset="0"/>
              </a:rPr>
              <a:t>not </a:t>
            </a:r>
            <a:r>
              <a:rPr lang="en-IN" sz="2200" spc="-10" dirty="0">
                <a:latin typeface="Times New Roman" pitchFamily="18" charset="0"/>
                <a:cs typeface="Times New Roman" pitchFamily="18" charset="0"/>
              </a:rPr>
              <a:t>exceed </a:t>
            </a:r>
            <a:r>
              <a:rPr lang="en-IN" sz="2200" dirty="0">
                <a:latin typeface="Times New Roman" pitchFamily="18" charset="0"/>
                <a:cs typeface="Times New Roman" pitchFamily="18" charset="0"/>
              </a:rPr>
              <a:t>the </a:t>
            </a:r>
            <a:r>
              <a:rPr lang="en-IN" sz="2200" spc="-5" dirty="0">
                <a:latin typeface="Times New Roman" pitchFamily="18" charset="0"/>
                <a:cs typeface="Times New Roman" pitchFamily="18" charset="0"/>
              </a:rPr>
              <a:t>basic exemption limit, No </a:t>
            </a:r>
            <a:r>
              <a:rPr lang="en-IN" sz="2200" spc="-65"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is</a:t>
            </a:r>
            <a:r>
              <a:rPr lang="en-IN" sz="2200" spc="30" dirty="0">
                <a:latin typeface="Times New Roman" pitchFamily="18" charset="0"/>
                <a:cs typeface="Times New Roman" pitchFamily="18" charset="0"/>
              </a:rPr>
              <a:t> </a:t>
            </a:r>
            <a:r>
              <a:rPr lang="en-IN" sz="2200" spc="-5" dirty="0">
                <a:latin typeface="Times New Roman" pitchFamily="18" charset="0"/>
                <a:cs typeface="Times New Roman" pitchFamily="18" charset="0"/>
              </a:rPr>
              <a:t>applicable.</a:t>
            </a:r>
            <a:endParaRPr lang="en-IN" sz="2200" dirty="0">
              <a:latin typeface="Times New Roman" pitchFamily="18" charset="0"/>
              <a:cs typeface="Times New Roman" pitchFamily="18" charset="0"/>
            </a:endParaRPr>
          </a:p>
          <a:p>
            <a:pPr marL="668020" lvl="1" indent="-250190" algn="just">
              <a:lnSpc>
                <a:spcPct val="100000"/>
              </a:lnSpc>
              <a:buChar char="–"/>
              <a:tabLst>
                <a:tab pos="668020" algn="l"/>
              </a:tabLst>
            </a:pPr>
            <a:r>
              <a:rPr lang="en-IN" sz="2200" dirty="0">
                <a:latin typeface="Times New Roman" pitchFamily="18" charset="0"/>
                <a:cs typeface="Times New Roman" pitchFamily="18" charset="0"/>
              </a:rPr>
              <a:t>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(HUF)</a:t>
            </a:r>
            <a:r>
              <a:rPr lang="en-IN" sz="2200" spc="-5" dirty="0">
                <a:latin typeface="Times New Roman" pitchFamily="18" charset="0"/>
                <a:cs typeface="Times New Roman" pitchFamily="18" charset="0"/>
              </a:rPr>
              <a:t> </a:t>
            </a:r>
            <a:r>
              <a:rPr lang="en-IN" sz="2200" spc="-10" dirty="0">
                <a:latin typeface="Times New Roman" pitchFamily="18" charset="0"/>
                <a:cs typeface="Times New Roman" pitchFamily="18" charset="0"/>
              </a:rPr>
              <a:t>has </a:t>
            </a:r>
            <a:r>
              <a:rPr lang="en-IN" sz="2200" spc="-5" dirty="0">
                <a:latin typeface="Times New Roman" pitchFamily="18" charset="0"/>
                <a:cs typeface="Times New Roman" pitchFamily="18" charset="0"/>
              </a:rPr>
              <a:t>loss </a:t>
            </a:r>
            <a:r>
              <a:rPr lang="en-IN" sz="2200" dirty="0">
                <a:latin typeface="Times New Roman" pitchFamily="18" charset="0"/>
                <a:cs typeface="Times New Roman" pitchFamily="18" charset="0"/>
              </a:rPr>
              <a:t>from </a:t>
            </a:r>
            <a:r>
              <a:rPr lang="en-IN" sz="2200" spc="-5" dirty="0">
                <a:latin typeface="Times New Roman" pitchFamily="18" charset="0"/>
                <a:cs typeface="Times New Roman" pitchFamily="18" charset="0"/>
              </a:rPr>
              <a:t>such business, No </a:t>
            </a:r>
            <a:r>
              <a:rPr lang="en-IN" sz="2200" spc="-70" dirty="0">
                <a:latin typeface="Times New Roman" pitchFamily="18" charset="0"/>
                <a:cs typeface="Times New Roman" pitchFamily="18" charset="0"/>
              </a:rPr>
              <a:t>Tax </a:t>
            </a:r>
            <a:r>
              <a:rPr lang="en-IN" sz="2200" spc="-5" dirty="0">
                <a:latin typeface="Times New Roman" pitchFamily="18" charset="0"/>
                <a:cs typeface="Times New Roman" pitchFamily="18" charset="0"/>
              </a:rPr>
              <a:t>audit u/s 44AB</a:t>
            </a:r>
            <a:r>
              <a:rPr lang="en-IN" sz="2200" spc="70" dirty="0">
                <a:latin typeface="Times New Roman" pitchFamily="18" charset="0"/>
                <a:cs typeface="Times New Roman" pitchFamily="18" charset="0"/>
              </a:rPr>
              <a:t> </a:t>
            </a:r>
            <a:r>
              <a:rPr lang="en-IN" sz="2200" spc="5" dirty="0">
                <a:latin typeface="Times New Roman" pitchFamily="18" charset="0"/>
                <a:cs typeface="Times New Roman" pitchFamily="18" charset="0"/>
              </a:rPr>
              <a:t>is </a:t>
            </a:r>
            <a:r>
              <a:rPr lang="en-IN" sz="2200" spc="-5" dirty="0">
                <a:latin typeface="Times New Roman" pitchFamily="18" charset="0"/>
                <a:cs typeface="Times New Roman" pitchFamily="18" charset="0"/>
              </a:rPr>
              <a:t>required.</a:t>
            </a:r>
            <a:endParaRPr lang="en-IN" sz="2200" dirty="0">
              <a:latin typeface="Times New Roman" pitchFamily="18" charset="0"/>
              <a:cs typeface="Times New Roman" pitchFamily="18" charset="0"/>
            </a:endParaRPr>
          </a:p>
          <a:p>
            <a:pPr marL="668020" marR="8890" lvl="1" indent="-250190" algn="just">
              <a:lnSpc>
                <a:spcPct val="100000"/>
              </a:lnSpc>
              <a:buChar char="–"/>
              <a:tabLst>
                <a:tab pos="668020" algn="l"/>
              </a:tabLst>
            </a:pPr>
            <a:r>
              <a:rPr lang="en-IN" sz="2200" dirty="0">
                <a:latin typeface="Times New Roman" pitchFamily="18" charset="0"/>
                <a:cs typeface="Times New Roman" pitchFamily="18" charset="0"/>
              </a:rPr>
              <a:t>If </a:t>
            </a:r>
            <a:r>
              <a:rPr lang="en-IN" sz="2200" dirty="0" err="1">
                <a:latin typeface="Times New Roman" pitchFamily="18" charset="0"/>
                <a:cs typeface="Times New Roman" pitchFamily="18" charset="0"/>
              </a:rPr>
              <a:t>Prakash</a:t>
            </a:r>
            <a:r>
              <a:rPr lang="en-IN" sz="2200" dirty="0">
                <a:latin typeface="Times New Roman" pitchFamily="18" charset="0"/>
                <a:cs typeface="Times New Roman" pitchFamily="18" charset="0"/>
              </a:rPr>
              <a:t> &amp; Co </a:t>
            </a:r>
            <a:r>
              <a:rPr lang="en-IN" sz="2200" spc="-5" dirty="0">
                <a:latin typeface="Times New Roman" pitchFamily="18" charset="0"/>
                <a:cs typeface="Times New Roman" pitchFamily="18" charset="0"/>
              </a:rPr>
              <a:t> is a </a:t>
            </a:r>
            <a:r>
              <a:rPr lang="en-IN" sz="2200" dirty="0">
                <a:latin typeface="Times New Roman" pitchFamily="18" charset="0"/>
                <a:cs typeface="Times New Roman" pitchFamily="18" charset="0"/>
              </a:rPr>
              <a:t>Firm, </a:t>
            </a:r>
            <a:r>
              <a:rPr lang="en-IN" sz="2200" spc="-5" dirty="0">
                <a:latin typeface="Times New Roman" pitchFamily="18" charset="0"/>
                <a:cs typeface="Times New Roman" pitchFamily="18" charset="0"/>
              </a:rPr>
              <a:t>there is no basic exemption limit hence</a:t>
            </a:r>
            <a:r>
              <a:rPr lang="en-IN" sz="2200" spc="-50" dirty="0">
                <a:latin typeface="Times New Roman" pitchFamily="18" charset="0"/>
                <a:cs typeface="Times New Roman" pitchFamily="18" charset="0"/>
              </a:rPr>
              <a:t>, Tax </a:t>
            </a:r>
            <a:r>
              <a:rPr lang="en-IN" sz="2200" spc="-5" dirty="0">
                <a:latin typeface="Times New Roman" pitchFamily="18" charset="0"/>
                <a:cs typeface="Times New Roman" pitchFamily="18" charset="0"/>
              </a:rPr>
              <a:t>Audit  </a:t>
            </a:r>
            <a:r>
              <a:rPr lang="en-IN" sz="2200" dirty="0">
                <a:latin typeface="Times New Roman" pitchFamily="18" charset="0"/>
                <a:cs typeface="Times New Roman" pitchFamily="18" charset="0"/>
              </a:rPr>
              <a:t>u/s </a:t>
            </a:r>
            <a:r>
              <a:rPr lang="en-IN" sz="2200" spc="-5" dirty="0">
                <a:latin typeface="Times New Roman" pitchFamily="18" charset="0"/>
                <a:cs typeface="Times New Roman" pitchFamily="18" charset="0"/>
              </a:rPr>
              <a:t>44AB is</a:t>
            </a:r>
            <a:r>
              <a:rPr lang="en-IN" sz="2200" spc="5" dirty="0">
                <a:latin typeface="Times New Roman" pitchFamily="18" charset="0"/>
                <a:cs typeface="Times New Roman" pitchFamily="18" charset="0"/>
              </a:rPr>
              <a:t> </a:t>
            </a:r>
            <a:r>
              <a:rPr lang="en-IN" sz="2200" spc="-5" dirty="0">
                <a:latin typeface="Times New Roman" pitchFamily="18" charset="0"/>
                <a:cs typeface="Times New Roman" pitchFamily="18" charset="0"/>
              </a:rPr>
              <a:t>applicable.</a:t>
            </a:r>
            <a:endParaRPr lang="en-IN" sz="2200" dirty="0">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6168472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800" y="185673"/>
            <a:ext cx="1752600" cy="335989"/>
          </a:xfrm>
          <a:prstGeom prst="rect">
            <a:avLst/>
          </a:prstGeom>
        </p:spPr>
        <p:txBody>
          <a:bodyPr vert="horz" wrap="square" lIns="0" tIns="12700" rIns="0" bIns="0" rtlCol="0">
            <a:spAutoFit/>
          </a:bodyPr>
          <a:lstStyle/>
          <a:p>
            <a:pPr marL="12700" algn="just">
              <a:lnSpc>
                <a:spcPct val="100000"/>
              </a:lnSpc>
              <a:spcBef>
                <a:spcPts val="100"/>
              </a:spcBef>
            </a:pPr>
            <a:r>
              <a:rPr lang="en-IN" sz="2100" b="1" spc="-5" dirty="0">
                <a:solidFill>
                  <a:schemeClr val="tx1"/>
                </a:solidFill>
                <a:latin typeface="Times New Roman" pitchFamily="18" charset="0"/>
                <a:cs typeface="Times New Roman" pitchFamily="18" charset="0"/>
              </a:rPr>
              <a:t>ISSUE-13</a:t>
            </a:r>
            <a:endParaRPr sz="2100">
              <a:solidFill>
                <a:schemeClr val="tx1"/>
              </a:solidFill>
              <a:latin typeface="Times New Roman" pitchFamily="18" charset="0"/>
              <a:cs typeface="Times New Roman" pitchFamily="18" charset="0"/>
            </a:endParaRPr>
          </a:p>
        </p:txBody>
      </p:sp>
      <p:sp>
        <p:nvSpPr>
          <p:cNvPr id="3" name="object 3"/>
          <p:cNvSpPr txBox="1"/>
          <p:nvPr/>
        </p:nvSpPr>
        <p:spPr>
          <a:xfrm>
            <a:off x="228600" y="609600"/>
            <a:ext cx="8686800" cy="1490793"/>
          </a:xfrm>
          <a:prstGeom prst="rect">
            <a:avLst/>
          </a:prstGeom>
        </p:spPr>
        <p:txBody>
          <a:bodyPr vert="horz" wrap="square" lIns="0" tIns="13335" rIns="0" bIns="0" rtlCol="0">
            <a:spAutoFit/>
          </a:bodyPr>
          <a:lstStyle/>
          <a:p>
            <a:pPr marL="314325" marR="5080" indent="-301625" algn="just">
              <a:lnSpc>
                <a:spcPct val="100000"/>
              </a:lnSpc>
              <a:spcBef>
                <a:spcPts val="105"/>
              </a:spcBef>
              <a:tabLst>
                <a:tab pos="314960" algn="l"/>
              </a:tabLst>
            </a:pPr>
            <a:r>
              <a:rPr lang="en-IN" sz="2400" spc="-5" dirty="0" err="1">
                <a:latin typeface="Times New Roman" pitchFamily="18" charset="0"/>
                <a:cs typeface="Times New Roman" pitchFamily="18" charset="0"/>
              </a:rPr>
              <a:t>Kamlesh</a:t>
            </a:r>
            <a:r>
              <a:rPr lang="en-IN" sz="2400" spc="-5" dirty="0">
                <a:latin typeface="Times New Roman" pitchFamily="18" charset="0"/>
                <a:cs typeface="Times New Roman" pitchFamily="18" charset="0"/>
              </a:rPr>
              <a:t>, an eligible </a:t>
            </a:r>
            <a:r>
              <a:rPr lang="en-IN" sz="2400" spc="-5" dirty="0" err="1">
                <a:latin typeface="Times New Roman" pitchFamily="18" charset="0"/>
                <a:cs typeface="Times New Roman" pitchFamily="18" charset="0"/>
              </a:rPr>
              <a:t>assessee</a:t>
            </a:r>
            <a:r>
              <a:rPr lang="en-IN" sz="2400" spc="-5" dirty="0">
                <a:latin typeface="Times New Roman" pitchFamily="18" charset="0"/>
                <a:cs typeface="Times New Roman" pitchFamily="18" charset="0"/>
              </a:rPr>
              <a:t> </a:t>
            </a:r>
            <a:r>
              <a:rPr sz="2400" spc="-5">
                <a:latin typeface="Times New Roman" pitchFamily="18" charset="0"/>
                <a:cs typeface="Times New Roman" pitchFamily="18" charset="0"/>
              </a:rPr>
              <a:t>is </a:t>
            </a:r>
            <a:r>
              <a:rPr sz="2400" dirty="0">
                <a:latin typeface="Times New Roman" pitchFamily="18" charset="0"/>
                <a:cs typeface="Times New Roman" pitchFamily="18" charset="0"/>
              </a:rPr>
              <a:t>engaged </a:t>
            </a:r>
            <a:r>
              <a:rPr sz="2400" spc="-5" dirty="0">
                <a:latin typeface="Times New Roman" pitchFamily="18" charset="0"/>
                <a:cs typeface="Times New Roman" pitchFamily="18" charset="0"/>
              </a:rPr>
              <a:t>in trading business </a:t>
            </a:r>
            <a:r>
              <a:rPr sz="2400" dirty="0">
                <a:latin typeface="Times New Roman" pitchFamily="18" charset="0"/>
                <a:cs typeface="Times New Roman" pitchFamily="18" charset="0"/>
              </a:rPr>
              <a:t>of </a:t>
            </a:r>
            <a:r>
              <a:rPr sz="2400" spc="-5" dirty="0">
                <a:latin typeface="Times New Roman" pitchFamily="18" charset="0"/>
                <a:cs typeface="Times New Roman" pitchFamily="18" charset="0"/>
              </a:rPr>
              <a:t>goods both in  </a:t>
            </a:r>
            <a:r>
              <a:rPr sz="2400" dirty="0">
                <a:latin typeface="Times New Roman" pitchFamily="18" charset="0"/>
                <a:cs typeface="Times New Roman" pitchFamily="18" charset="0"/>
              </a:rPr>
              <a:t>his own </a:t>
            </a:r>
            <a:r>
              <a:rPr sz="2400" spc="-5" dirty="0">
                <a:latin typeface="Times New Roman" pitchFamily="18" charset="0"/>
                <a:cs typeface="Times New Roman" pitchFamily="18" charset="0"/>
              </a:rPr>
              <a:t>name </a:t>
            </a:r>
            <a:r>
              <a:rPr sz="2400" dirty="0">
                <a:latin typeface="Times New Roman" pitchFamily="18" charset="0"/>
                <a:cs typeface="Times New Roman" pitchFamily="18" charset="0"/>
              </a:rPr>
              <a:t>and also </a:t>
            </a:r>
            <a:r>
              <a:rPr sz="2400" spc="-5" dirty="0">
                <a:latin typeface="Times New Roman" pitchFamily="18" charset="0"/>
                <a:cs typeface="Times New Roman" pitchFamily="18" charset="0"/>
              </a:rPr>
              <a:t>as </a:t>
            </a:r>
            <a:r>
              <a:rPr sz="2400" dirty="0">
                <a:latin typeface="Times New Roman" pitchFamily="18" charset="0"/>
                <a:cs typeface="Times New Roman" pitchFamily="18" charset="0"/>
              </a:rPr>
              <a:t>a consignee for </a:t>
            </a:r>
            <a:r>
              <a:rPr sz="2400" spc="-5" dirty="0">
                <a:latin typeface="Times New Roman" pitchFamily="18" charset="0"/>
                <a:cs typeface="Times New Roman" pitchFamily="18" charset="0"/>
              </a:rPr>
              <a:t>another person. </a:t>
            </a:r>
            <a:r>
              <a:rPr sz="2400" dirty="0">
                <a:latin typeface="Times New Roman" pitchFamily="18" charset="0"/>
                <a:cs typeface="Times New Roman" pitchFamily="18" charset="0"/>
              </a:rPr>
              <a:t>The </a:t>
            </a:r>
            <a:r>
              <a:rPr sz="2400" spc="-45">
                <a:latin typeface="Times New Roman" pitchFamily="18" charset="0"/>
                <a:cs typeface="Times New Roman" pitchFamily="18" charset="0"/>
              </a:rPr>
              <a:t>Total </a:t>
            </a:r>
            <a:r>
              <a:rPr lang="en-IN" sz="2400" spc="-45" dirty="0">
                <a:latin typeface="Times New Roman" pitchFamily="18" charset="0"/>
                <a:cs typeface="Times New Roman" pitchFamily="18" charset="0"/>
              </a:rPr>
              <a:t> </a:t>
            </a:r>
            <a:r>
              <a:rPr sz="2400">
                <a:latin typeface="Times New Roman" pitchFamily="18" charset="0"/>
                <a:cs typeface="Times New Roman" pitchFamily="18" charset="0"/>
              </a:rPr>
              <a:t>Sales amount</a:t>
            </a:r>
            <a:r>
              <a:rPr lang="en-IN" sz="2400" dirty="0" err="1">
                <a:latin typeface="Times New Roman" pitchFamily="18" charset="0"/>
                <a:cs typeface="Times New Roman" pitchFamily="18" charset="0"/>
              </a:rPr>
              <a:t>ed</a:t>
            </a:r>
            <a:r>
              <a:rPr sz="2400">
                <a:latin typeface="Times New Roman" pitchFamily="18" charset="0"/>
                <a:cs typeface="Times New Roman" pitchFamily="18" charset="0"/>
              </a:rPr>
              <a:t> </a:t>
            </a:r>
            <a:r>
              <a:rPr sz="2400" spc="-5">
                <a:latin typeface="Times New Roman" pitchFamily="18" charset="0"/>
                <a:cs typeface="Times New Roman" pitchFamily="18" charset="0"/>
              </a:rPr>
              <a:t>to </a:t>
            </a:r>
            <a:r>
              <a:rPr sz="2400">
                <a:latin typeface="Times New Roman" pitchFamily="18" charset="0"/>
                <a:cs typeface="Times New Roman" pitchFamily="18" charset="0"/>
              </a:rPr>
              <a:t>Rs.1.</a:t>
            </a:r>
            <a:r>
              <a:rPr lang="en-IN" sz="2400" dirty="0">
                <a:latin typeface="Times New Roman" pitchFamily="18" charset="0"/>
                <a:cs typeface="Times New Roman" pitchFamily="18" charset="0"/>
              </a:rPr>
              <a:t>60</a:t>
            </a:r>
            <a:r>
              <a:rPr sz="2400">
                <a:latin typeface="Times New Roman" pitchFamily="18" charset="0"/>
                <a:cs typeface="Times New Roman" pitchFamily="18" charset="0"/>
              </a:rPr>
              <a:t> </a:t>
            </a:r>
            <a:r>
              <a:rPr sz="2400" dirty="0">
                <a:latin typeface="Times New Roman" pitchFamily="18" charset="0"/>
                <a:cs typeface="Times New Roman" pitchFamily="18" charset="0"/>
              </a:rPr>
              <a:t>Crores, </a:t>
            </a:r>
            <a:r>
              <a:rPr sz="2400" spc="-10" dirty="0">
                <a:latin typeface="Times New Roman" pitchFamily="18" charset="0"/>
                <a:cs typeface="Times New Roman" pitchFamily="18" charset="0"/>
              </a:rPr>
              <a:t>Turnover </a:t>
            </a:r>
            <a:r>
              <a:rPr sz="2400" dirty="0">
                <a:latin typeface="Times New Roman" pitchFamily="18" charset="0"/>
                <a:cs typeface="Times New Roman" pitchFamily="18" charset="0"/>
              </a:rPr>
              <a:t>Details are as</a:t>
            </a:r>
            <a:r>
              <a:rPr sz="2400" spc="-215" dirty="0">
                <a:latin typeface="Times New Roman" pitchFamily="18" charset="0"/>
                <a:cs typeface="Times New Roman" pitchFamily="18" charset="0"/>
              </a:rPr>
              <a:t> </a:t>
            </a:r>
            <a:r>
              <a:rPr sz="2400" dirty="0">
                <a:latin typeface="Times New Roman" pitchFamily="18" charset="0"/>
                <a:cs typeface="Times New Roman" pitchFamily="18" charset="0"/>
              </a:rPr>
              <a:t>follows:</a:t>
            </a:r>
            <a:endParaRPr sz="2400">
              <a:latin typeface="Times New Roman" pitchFamily="18" charset="0"/>
              <a:cs typeface="Times New Roman" pitchFamily="18" charset="0"/>
            </a:endParaRPr>
          </a:p>
        </p:txBody>
      </p:sp>
      <p:sp>
        <p:nvSpPr>
          <p:cNvPr id="4" name="object 4"/>
          <p:cNvSpPr txBox="1"/>
          <p:nvPr/>
        </p:nvSpPr>
        <p:spPr>
          <a:xfrm>
            <a:off x="1045260" y="2057400"/>
            <a:ext cx="2971800" cy="730008"/>
          </a:xfrm>
          <a:prstGeom prst="rect">
            <a:avLst/>
          </a:prstGeom>
        </p:spPr>
        <p:txBody>
          <a:bodyPr vert="horz" wrap="square" lIns="0" tIns="12700" rIns="0" bIns="0" rtlCol="0">
            <a:spAutoFit/>
          </a:bodyPr>
          <a:lstStyle/>
          <a:p>
            <a:pPr marL="12700" marR="5080" indent="17780">
              <a:lnSpc>
                <a:spcPct val="122200"/>
              </a:lnSpc>
              <a:spcBef>
                <a:spcPts val="100"/>
              </a:spcBef>
            </a:pPr>
            <a:r>
              <a:rPr sz="2000" spc="-15" dirty="0">
                <a:latin typeface="Times New Roman" pitchFamily="18" charset="0"/>
                <a:cs typeface="Times New Roman" pitchFamily="18" charset="0"/>
              </a:rPr>
              <a:t>Own </a:t>
            </a:r>
            <a:r>
              <a:rPr sz="2000" spc="-5" dirty="0">
                <a:latin typeface="Times New Roman" pitchFamily="18" charset="0"/>
                <a:cs typeface="Times New Roman" pitchFamily="18" charset="0"/>
              </a:rPr>
              <a:t>Business </a:t>
            </a:r>
            <a:r>
              <a:rPr sz="2000" spc="-15" dirty="0">
                <a:latin typeface="Times New Roman" pitchFamily="18" charset="0"/>
                <a:cs typeface="Times New Roman" pitchFamily="18" charset="0"/>
              </a:rPr>
              <a:t>Turnover  </a:t>
            </a:r>
            <a:r>
              <a:rPr sz="2000" spc="-5" dirty="0">
                <a:latin typeface="Times New Roman" pitchFamily="18" charset="0"/>
                <a:cs typeface="Times New Roman" pitchFamily="18" charset="0"/>
              </a:rPr>
              <a:t>Consignment Sales</a:t>
            </a:r>
            <a:r>
              <a:rPr sz="2000" spc="-30" dirty="0">
                <a:latin typeface="Times New Roman" pitchFamily="18" charset="0"/>
                <a:cs typeface="Times New Roman" pitchFamily="18" charset="0"/>
              </a:rPr>
              <a:t> </a:t>
            </a:r>
            <a:r>
              <a:rPr sz="2000" spc="-15" dirty="0">
                <a:latin typeface="Times New Roman" pitchFamily="18" charset="0"/>
                <a:cs typeface="Times New Roman" pitchFamily="18" charset="0"/>
              </a:rPr>
              <a:t>Turnover</a:t>
            </a:r>
            <a:endParaRPr sz="2000">
              <a:latin typeface="Times New Roman" pitchFamily="18" charset="0"/>
              <a:cs typeface="Times New Roman" pitchFamily="18" charset="0"/>
            </a:endParaRPr>
          </a:p>
        </p:txBody>
      </p:sp>
      <p:sp>
        <p:nvSpPr>
          <p:cNvPr id="5" name="object 5"/>
          <p:cNvSpPr txBox="1"/>
          <p:nvPr/>
        </p:nvSpPr>
        <p:spPr>
          <a:xfrm>
            <a:off x="5060060" y="2057400"/>
            <a:ext cx="1874140" cy="754053"/>
          </a:xfrm>
          <a:prstGeom prst="rect">
            <a:avLst/>
          </a:prstGeom>
        </p:spPr>
        <p:txBody>
          <a:bodyPr vert="horz" wrap="square" lIns="0" tIns="73660" rIns="0" bIns="0" rtlCol="0">
            <a:spAutoFit/>
          </a:bodyPr>
          <a:lstStyle/>
          <a:p>
            <a:pPr marL="30480">
              <a:lnSpc>
                <a:spcPct val="100000"/>
              </a:lnSpc>
              <a:spcBef>
                <a:spcPts val="580"/>
              </a:spcBef>
            </a:pPr>
            <a:r>
              <a:rPr sz="2000">
                <a:latin typeface="Times New Roman" pitchFamily="18" charset="0"/>
                <a:cs typeface="Times New Roman" pitchFamily="18" charset="0"/>
              </a:rPr>
              <a:t>= </a:t>
            </a:r>
            <a:r>
              <a:rPr lang="en-IN" sz="2000" dirty="0">
                <a:latin typeface="Times New Roman" pitchFamily="18" charset="0"/>
                <a:cs typeface="Times New Roman" pitchFamily="18" charset="0"/>
              </a:rPr>
              <a:t> </a:t>
            </a:r>
            <a:r>
              <a:rPr sz="2000" spc="-5">
                <a:latin typeface="Times New Roman" pitchFamily="18" charset="0"/>
                <a:cs typeface="Times New Roman" pitchFamily="18" charset="0"/>
              </a:rPr>
              <a:t>Rs.</a:t>
            </a:r>
            <a:r>
              <a:rPr lang="en-IN" sz="2000" spc="-5" dirty="0">
                <a:latin typeface="Times New Roman" pitchFamily="18" charset="0"/>
                <a:cs typeface="Times New Roman" pitchFamily="18" charset="0"/>
              </a:rPr>
              <a:t>9</a:t>
            </a:r>
            <a:r>
              <a:rPr sz="2000" spc="-5">
                <a:latin typeface="Times New Roman" pitchFamily="18" charset="0"/>
                <a:cs typeface="Times New Roman" pitchFamily="18" charset="0"/>
              </a:rPr>
              <a:t>0</a:t>
            </a:r>
            <a:r>
              <a:rPr sz="2000" spc="-60">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a:latin typeface="Times New Roman" pitchFamily="18" charset="0"/>
              <a:cs typeface="Times New Roman" pitchFamily="18" charset="0"/>
            </a:endParaRPr>
          </a:p>
          <a:p>
            <a:pPr marL="12700">
              <a:lnSpc>
                <a:spcPct val="100000"/>
              </a:lnSpc>
              <a:spcBef>
                <a:spcPts val="480"/>
              </a:spcBef>
              <a:tabLst>
                <a:tab pos="273050" algn="l"/>
              </a:tabLst>
            </a:pPr>
            <a:r>
              <a:rPr sz="2000" dirty="0">
                <a:latin typeface="Times New Roman" pitchFamily="18" charset="0"/>
                <a:cs typeface="Times New Roman" pitchFamily="18" charset="0"/>
              </a:rPr>
              <a:t>=</a:t>
            </a:r>
            <a:r>
              <a:rPr sz="2000">
                <a:latin typeface="Times New Roman" pitchFamily="18" charset="0"/>
                <a:cs typeface="Times New Roman" pitchFamily="18" charset="0"/>
              </a:rPr>
              <a:t>	</a:t>
            </a:r>
            <a:r>
              <a:rPr sz="2000" spc="-5">
                <a:latin typeface="Times New Roman" pitchFamily="18" charset="0"/>
                <a:cs typeface="Times New Roman" pitchFamily="18" charset="0"/>
              </a:rPr>
              <a:t>Rs.</a:t>
            </a:r>
            <a:r>
              <a:rPr lang="en-IN" sz="2000" spc="-5" dirty="0">
                <a:latin typeface="Times New Roman" pitchFamily="18" charset="0"/>
                <a:cs typeface="Times New Roman" pitchFamily="18" charset="0"/>
              </a:rPr>
              <a:t>7</a:t>
            </a:r>
            <a:r>
              <a:rPr sz="2000" spc="-5">
                <a:latin typeface="Times New Roman" pitchFamily="18" charset="0"/>
                <a:cs typeface="Times New Roman" pitchFamily="18" charset="0"/>
              </a:rPr>
              <a:t>0</a:t>
            </a:r>
            <a:r>
              <a:rPr sz="2000" spc="-65">
                <a:latin typeface="Times New Roman" pitchFamily="18" charset="0"/>
                <a:cs typeface="Times New Roman" pitchFamily="18" charset="0"/>
              </a:rPr>
              <a:t> </a:t>
            </a:r>
            <a:r>
              <a:rPr sz="2000" spc="-5" dirty="0">
                <a:latin typeface="Times New Roman" pitchFamily="18" charset="0"/>
                <a:cs typeface="Times New Roman" pitchFamily="18" charset="0"/>
              </a:rPr>
              <a:t>Lakhs</a:t>
            </a:r>
            <a:endParaRPr sz="2000">
              <a:latin typeface="Times New Roman" pitchFamily="18" charset="0"/>
              <a:cs typeface="Times New Roman" pitchFamily="18" charset="0"/>
            </a:endParaRPr>
          </a:p>
        </p:txBody>
      </p:sp>
      <p:sp>
        <p:nvSpPr>
          <p:cNvPr id="6" name="object 6"/>
          <p:cNvSpPr txBox="1"/>
          <p:nvPr/>
        </p:nvSpPr>
        <p:spPr>
          <a:xfrm>
            <a:off x="228600" y="2743200"/>
            <a:ext cx="8610600" cy="3318857"/>
          </a:xfrm>
          <a:prstGeom prst="rect">
            <a:avLst/>
          </a:prstGeom>
        </p:spPr>
        <p:txBody>
          <a:bodyPr vert="horz" wrap="square" lIns="0" tIns="12700" rIns="0" bIns="0" rtlCol="0">
            <a:spAutoFit/>
          </a:bodyPr>
          <a:lstStyle/>
          <a:p>
            <a:pPr marL="12700" algn="just">
              <a:lnSpc>
                <a:spcPct val="100000"/>
              </a:lnSpc>
              <a:spcBef>
                <a:spcPts val="100"/>
              </a:spcBef>
            </a:pPr>
            <a:r>
              <a:rPr sz="2200" spc="-5">
                <a:latin typeface="Times New Roman" pitchFamily="18" charset="0"/>
                <a:cs typeface="Times New Roman" pitchFamily="18" charset="0"/>
              </a:rPr>
              <a:t>Whether </a:t>
            </a:r>
            <a:r>
              <a:rPr lang="en-IN" sz="2200" spc="-5" dirty="0" err="1">
                <a:latin typeface="Times New Roman" pitchFamily="18" charset="0"/>
                <a:cs typeface="Times New Roman" pitchFamily="18" charset="0"/>
              </a:rPr>
              <a:t>Kamlesh</a:t>
            </a:r>
            <a:r>
              <a:rPr sz="2200" spc="-5">
                <a:latin typeface="Times New Roman" pitchFamily="18" charset="0"/>
                <a:cs typeface="Times New Roman" pitchFamily="18" charset="0"/>
              </a:rPr>
              <a:t> </a:t>
            </a:r>
            <a:r>
              <a:rPr sz="2200" spc="-5" dirty="0">
                <a:latin typeface="Times New Roman" pitchFamily="18" charset="0"/>
                <a:cs typeface="Times New Roman" pitchFamily="18" charset="0"/>
              </a:rPr>
              <a:t>can opt </a:t>
            </a:r>
            <a:r>
              <a:rPr sz="2200" dirty="0">
                <a:latin typeface="Times New Roman" pitchFamily="18" charset="0"/>
                <a:cs typeface="Times New Roman" pitchFamily="18" charset="0"/>
              </a:rPr>
              <a:t>for </a:t>
            </a:r>
            <a:r>
              <a:rPr sz="2200" spc="-5" dirty="0">
                <a:latin typeface="Times New Roman" pitchFamily="18" charset="0"/>
                <a:cs typeface="Times New Roman" pitchFamily="18" charset="0"/>
              </a:rPr>
              <a:t>Presumptive income computation </a:t>
            </a:r>
            <a:r>
              <a:rPr sz="2200" spc="-5">
                <a:latin typeface="Times New Roman" pitchFamily="18" charset="0"/>
                <a:cs typeface="Times New Roman" pitchFamily="18" charset="0"/>
              </a:rPr>
              <a:t>or not?</a:t>
            </a:r>
            <a:endParaRPr lang="en-IN" sz="2200" spc="-5" dirty="0">
              <a:latin typeface="Times New Roman" pitchFamily="18" charset="0"/>
              <a:cs typeface="Times New Roman" pitchFamily="18" charset="0"/>
            </a:endParaRPr>
          </a:p>
          <a:p>
            <a:pPr marL="262255" indent="-249554" algn="just">
              <a:lnSpc>
                <a:spcPct val="100000"/>
              </a:lnSpc>
              <a:spcBef>
                <a:spcPts val="100"/>
              </a:spcBef>
              <a:buChar char="–"/>
              <a:tabLst>
                <a:tab pos="262890" algn="l"/>
              </a:tabLst>
            </a:pPr>
            <a:r>
              <a:rPr lang="en-IN" sz="2400" dirty="0">
                <a:latin typeface="Times New Roman" pitchFamily="18" charset="0"/>
                <a:cs typeface="Times New Roman" pitchFamily="18" charset="0"/>
              </a:rPr>
              <a:t>For</a:t>
            </a:r>
            <a:r>
              <a:rPr lang="en-IN" sz="2400" spc="210" dirty="0">
                <a:latin typeface="Times New Roman" pitchFamily="18" charset="0"/>
                <a:cs typeface="Times New Roman" pitchFamily="18" charset="0"/>
              </a:rPr>
              <a:t> </a:t>
            </a:r>
            <a:r>
              <a:rPr lang="en-IN" sz="2400" spc="-5" dirty="0">
                <a:latin typeface="Times New Roman" pitchFamily="18" charset="0"/>
                <a:cs typeface="Times New Roman" pitchFamily="18" charset="0"/>
              </a:rPr>
              <a:t>computing</a:t>
            </a:r>
            <a:r>
              <a:rPr lang="en-IN" sz="2400" spc="220" dirty="0">
                <a:latin typeface="Times New Roman" pitchFamily="18" charset="0"/>
                <a:cs typeface="Times New Roman" pitchFamily="18" charset="0"/>
              </a:rPr>
              <a:t> </a:t>
            </a:r>
            <a:r>
              <a:rPr lang="en-IN" sz="2400" spc="-15" dirty="0">
                <a:latin typeface="Times New Roman" pitchFamily="18" charset="0"/>
                <a:cs typeface="Times New Roman" pitchFamily="18" charset="0"/>
              </a:rPr>
              <a:t>Turnover</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for</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44AD,</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the</a:t>
            </a:r>
            <a:r>
              <a:rPr lang="en-IN" sz="2400" spc="204" dirty="0">
                <a:latin typeface="Times New Roman" pitchFamily="18" charset="0"/>
                <a:cs typeface="Times New Roman" pitchFamily="18" charset="0"/>
              </a:rPr>
              <a:t> </a:t>
            </a:r>
            <a:r>
              <a:rPr lang="en-IN" sz="2400" spc="-5" dirty="0">
                <a:latin typeface="Times New Roman" pitchFamily="18" charset="0"/>
                <a:cs typeface="Times New Roman" pitchFamily="18" charset="0"/>
              </a:rPr>
              <a:t>turnover</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of</a:t>
            </a:r>
            <a:r>
              <a:rPr lang="en-IN" sz="2400" spc="210" dirty="0">
                <a:latin typeface="Times New Roman" pitchFamily="18" charset="0"/>
                <a:cs typeface="Times New Roman" pitchFamily="18" charset="0"/>
              </a:rPr>
              <a:t> </a:t>
            </a:r>
            <a:r>
              <a:rPr lang="en-IN" sz="2400" dirty="0">
                <a:latin typeface="Times New Roman" pitchFamily="18" charset="0"/>
                <a:cs typeface="Times New Roman" pitchFamily="18" charset="0"/>
              </a:rPr>
              <a:t>sale</a:t>
            </a:r>
            <a:r>
              <a:rPr lang="en-IN" sz="2400" spc="204" dirty="0">
                <a:latin typeface="Times New Roman" pitchFamily="18" charset="0"/>
                <a:cs typeface="Times New Roman" pitchFamily="18" charset="0"/>
              </a:rPr>
              <a:t> </a:t>
            </a:r>
            <a:r>
              <a:rPr lang="en-IN" sz="2400" spc="-5" dirty="0">
                <a:latin typeface="Times New Roman" pitchFamily="18" charset="0"/>
                <a:cs typeface="Times New Roman" pitchFamily="18" charset="0"/>
              </a:rPr>
              <a:t>of</a:t>
            </a:r>
            <a:r>
              <a:rPr lang="en-IN" sz="2400" spc="225" dirty="0">
                <a:latin typeface="Times New Roman" pitchFamily="18" charset="0"/>
                <a:cs typeface="Times New Roman" pitchFamily="18" charset="0"/>
              </a:rPr>
              <a:t> </a:t>
            </a:r>
            <a:r>
              <a:rPr lang="en-IN" sz="2400" spc="-5" dirty="0">
                <a:latin typeface="Times New Roman" pitchFamily="18" charset="0"/>
                <a:cs typeface="Times New Roman" pitchFamily="18" charset="0"/>
              </a:rPr>
              <a:t>goods</a:t>
            </a:r>
            <a:r>
              <a:rPr lang="en-IN" sz="2400" spc="225" dirty="0">
                <a:latin typeface="Times New Roman" pitchFamily="18" charset="0"/>
                <a:cs typeface="Times New Roman" pitchFamily="18" charset="0"/>
              </a:rPr>
              <a:t> </a:t>
            </a:r>
            <a:r>
              <a:rPr lang="en-IN" sz="2400" spc="-5" dirty="0">
                <a:latin typeface="Times New Roman" pitchFamily="18" charset="0"/>
                <a:cs typeface="Times New Roman" pitchFamily="18" charset="0"/>
              </a:rPr>
              <a:t>on</a:t>
            </a:r>
            <a:r>
              <a:rPr lang="en-IN" sz="2400" spc="220" dirty="0">
                <a:latin typeface="Times New Roman" pitchFamily="18" charset="0"/>
                <a:cs typeface="Times New Roman" pitchFamily="18" charset="0"/>
              </a:rPr>
              <a:t> </a:t>
            </a:r>
            <a:r>
              <a:rPr lang="en-IN" sz="2400" spc="-5" dirty="0">
                <a:latin typeface="Times New Roman" pitchFamily="18" charset="0"/>
                <a:cs typeface="Times New Roman" pitchFamily="18" charset="0"/>
              </a:rPr>
              <a:t>his </a:t>
            </a:r>
            <a:r>
              <a:rPr lang="en-IN" sz="2400" spc="-20" dirty="0">
                <a:latin typeface="Times New Roman" pitchFamily="18" charset="0"/>
                <a:cs typeface="Times New Roman" pitchFamily="18" charset="0"/>
              </a:rPr>
              <a:t>own </a:t>
            </a:r>
            <a:r>
              <a:rPr lang="en-IN" sz="2400" spc="-5" dirty="0">
                <a:latin typeface="Times New Roman" pitchFamily="18" charset="0"/>
                <a:cs typeface="Times New Roman" pitchFamily="18" charset="0"/>
              </a:rPr>
              <a:t>name should </a:t>
            </a:r>
            <a:r>
              <a:rPr lang="en-IN" sz="2400" spc="-10" dirty="0">
                <a:latin typeface="Times New Roman" pitchFamily="18" charset="0"/>
                <a:cs typeface="Times New Roman" pitchFamily="18" charset="0"/>
              </a:rPr>
              <a:t>alone </a:t>
            </a:r>
            <a:r>
              <a:rPr lang="en-IN" sz="2400" dirty="0">
                <a:latin typeface="Times New Roman" pitchFamily="18" charset="0"/>
                <a:cs typeface="Times New Roman" pitchFamily="18" charset="0"/>
              </a:rPr>
              <a:t>to </a:t>
            </a:r>
            <a:r>
              <a:rPr lang="en-IN" sz="2400" spc="-5" dirty="0">
                <a:latin typeface="Times New Roman" pitchFamily="18" charset="0"/>
                <a:cs typeface="Times New Roman" pitchFamily="18" charset="0"/>
              </a:rPr>
              <a:t>be considered i.e. Rs.90</a:t>
            </a:r>
            <a:r>
              <a:rPr lang="en-IN" sz="2400" spc="110" dirty="0">
                <a:latin typeface="Times New Roman" pitchFamily="18" charset="0"/>
                <a:cs typeface="Times New Roman" pitchFamily="18" charset="0"/>
              </a:rPr>
              <a:t> </a:t>
            </a:r>
            <a:r>
              <a:rPr lang="en-IN" sz="2400" spc="-5" dirty="0" err="1">
                <a:latin typeface="Times New Roman" pitchFamily="18" charset="0"/>
                <a:cs typeface="Times New Roman" pitchFamily="18" charset="0"/>
              </a:rPr>
              <a:t>Lakhs</a:t>
            </a:r>
            <a:r>
              <a:rPr lang="en-IN" sz="2400" spc="-5" dirty="0">
                <a:latin typeface="Times New Roman" pitchFamily="18" charset="0"/>
                <a:cs typeface="Times New Roman" pitchFamily="18" charset="0"/>
              </a:rPr>
              <a:t>.</a:t>
            </a:r>
            <a:endParaRPr lang="en-IN" sz="3600" dirty="0">
              <a:latin typeface="Times New Roman" pitchFamily="18" charset="0"/>
              <a:cs typeface="Times New Roman" pitchFamily="18" charset="0"/>
            </a:endParaRPr>
          </a:p>
          <a:p>
            <a:pPr marL="262255" marR="5080" indent="-249554" algn="just">
              <a:lnSpc>
                <a:spcPct val="100000"/>
              </a:lnSpc>
              <a:buChar char="–"/>
              <a:tabLst>
                <a:tab pos="262890" algn="l"/>
              </a:tabLst>
            </a:pPr>
            <a:r>
              <a:rPr lang="en-IN" sz="2400" spc="-5" dirty="0">
                <a:latin typeface="Times New Roman" pitchFamily="18" charset="0"/>
                <a:cs typeface="Times New Roman" pitchFamily="18" charset="0"/>
              </a:rPr>
              <a:t>Here, the commission </a:t>
            </a:r>
            <a:r>
              <a:rPr lang="en-IN" sz="2400" dirty="0">
                <a:latin typeface="Times New Roman" pitchFamily="18" charset="0"/>
                <a:cs typeface="Times New Roman" pitchFamily="18" charset="0"/>
              </a:rPr>
              <a:t>received </a:t>
            </a:r>
            <a:r>
              <a:rPr lang="en-IN" sz="2400" spc="-5" dirty="0">
                <a:latin typeface="Times New Roman" pitchFamily="18" charset="0"/>
                <a:cs typeface="Times New Roman" pitchFamily="18" charset="0"/>
              </a:rPr>
              <a:t>on Consignment sales is liable </a:t>
            </a:r>
            <a:r>
              <a:rPr lang="en-IN" sz="2400" dirty="0">
                <a:latin typeface="Times New Roman" pitchFamily="18" charset="0"/>
                <a:cs typeface="Times New Roman" pitchFamily="18" charset="0"/>
              </a:rPr>
              <a:t>for </a:t>
            </a:r>
            <a:r>
              <a:rPr lang="en-IN" sz="2400" spc="-65" dirty="0">
                <a:latin typeface="Times New Roman" pitchFamily="18" charset="0"/>
                <a:cs typeface="Times New Roman" pitchFamily="18" charset="0"/>
              </a:rPr>
              <a:t>Tax  </a:t>
            </a:r>
            <a:r>
              <a:rPr lang="en-IN" sz="2400" spc="-5" dirty="0">
                <a:latin typeface="Times New Roman" pitchFamily="18" charset="0"/>
                <a:cs typeface="Times New Roman" pitchFamily="18" charset="0"/>
              </a:rPr>
              <a:t>Audit only </a:t>
            </a:r>
            <a:r>
              <a:rPr lang="en-IN" sz="2400" spc="-15" dirty="0">
                <a:latin typeface="Times New Roman" pitchFamily="18" charset="0"/>
                <a:cs typeface="Times New Roman" pitchFamily="18" charset="0"/>
              </a:rPr>
              <a:t>when </a:t>
            </a:r>
            <a:r>
              <a:rPr lang="en-IN" sz="2400" spc="-5" dirty="0">
                <a:latin typeface="Times New Roman" pitchFamily="18" charset="0"/>
                <a:cs typeface="Times New Roman" pitchFamily="18" charset="0"/>
              </a:rPr>
              <a:t>such commission exceeds </a:t>
            </a:r>
            <a:r>
              <a:rPr lang="en-IN" sz="2400" dirty="0">
                <a:latin typeface="Times New Roman" pitchFamily="18" charset="0"/>
                <a:cs typeface="Times New Roman" pitchFamily="18" charset="0"/>
              </a:rPr>
              <a:t>the </a:t>
            </a:r>
            <a:r>
              <a:rPr lang="en-IN" sz="2400" spc="-5" dirty="0">
                <a:latin typeface="Times New Roman" pitchFamily="18" charset="0"/>
                <a:cs typeface="Times New Roman" pitchFamily="18" charset="0"/>
              </a:rPr>
              <a:t>limit of Rs.2</a:t>
            </a:r>
            <a:r>
              <a:rPr lang="en-IN" sz="2400" spc="155" dirty="0">
                <a:latin typeface="Times New Roman" pitchFamily="18" charset="0"/>
                <a:cs typeface="Times New Roman" pitchFamily="18" charset="0"/>
              </a:rPr>
              <a:t> </a:t>
            </a:r>
            <a:r>
              <a:rPr lang="en-IN" sz="2400" spc="-5" dirty="0" err="1">
                <a:latin typeface="Times New Roman" pitchFamily="18" charset="0"/>
                <a:cs typeface="Times New Roman" pitchFamily="18" charset="0"/>
              </a:rPr>
              <a:t>Crores</a:t>
            </a:r>
            <a:r>
              <a:rPr lang="en-IN" sz="2400" spc="-5" dirty="0">
                <a:latin typeface="Times New Roman" pitchFamily="18" charset="0"/>
                <a:cs typeface="Times New Roman" pitchFamily="18" charset="0"/>
              </a:rPr>
              <a:t>.</a:t>
            </a:r>
            <a:endParaRPr lang="en-IN" sz="3200" dirty="0">
              <a:latin typeface="Times New Roman" pitchFamily="18" charset="0"/>
              <a:cs typeface="Times New Roman" pitchFamily="18" charset="0"/>
            </a:endParaRPr>
          </a:p>
          <a:p>
            <a:pPr marL="262255" indent="-249554" algn="just">
              <a:lnSpc>
                <a:spcPct val="100000"/>
              </a:lnSpc>
              <a:spcBef>
                <a:spcPts val="5"/>
              </a:spcBef>
              <a:buChar char="–"/>
              <a:tabLst>
                <a:tab pos="262890" algn="l"/>
              </a:tabLst>
            </a:pPr>
            <a:r>
              <a:rPr lang="en-IN" sz="2400" spc="-5" dirty="0">
                <a:latin typeface="Times New Roman" pitchFamily="18" charset="0"/>
                <a:cs typeface="Times New Roman" pitchFamily="18" charset="0"/>
              </a:rPr>
              <a:t>Consignment Commission can be </a:t>
            </a:r>
            <a:r>
              <a:rPr lang="en-IN" sz="2400" spc="-10" dirty="0">
                <a:latin typeface="Times New Roman" pitchFamily="18" charset="0"/>
                <a:cs typeface="Times New Roman" pitchFamily="18" charset="0"/>
              </a:rPr>
              <a:t>offered </a:t>
            </a:r>
            <a:r>
              <a:rPr lang="en-IN" sz="2400" spc="-5" dirty="0">
                <a:latin typeface="Times New Roman" pitchFamily="18" charset="0"/>
                <a:cs typeface="Times New Roman" pitchFamily="18" charset="0"/>
              </a:rPr>
              <a:t>at any rate</a:t>
            </a:r>
            <a:r>
              <a:rPr lang="en-IN" sz="2400" spc="-145" dirty="0">
                <a:latin typeface="Times New Roman" pitchFamily="18" charset="0"/>
                <a:cs typeface="Times New Roman" pitchFamily="18" charset="0"/>
              </a:rPr>
              <a:t> </a:t>
            </a:r>
            <a:r>
              <a:rPr lang="en-IN" sz="2400" dirty="0">
                <a:latin typeface="Times New Roman" pitchFamily="18" charset="0"/>
                <a:cs typeface="Times New Roman" pitchFamily="18" charset="0"/>
              </a:rPr>
              <a:t>(Even below </a:t>
            </a:r>
            <a:r>
              <a:rPr lang="en-IN" sz="2400" spc="-10" dirty="0">
                <a:latin typeface="Times New Roman" pitchFamily="18" charset="0"/>
                <a:cs typeface="Times New Roman" pitchFamily="18" charset="0"/>
              </a:rPr>
              <a:t>8%), </a:t>
            </a:r>
            <a:r>
              <a:rPr lang="en-IN" sz="2400" spc="-5" dirty="0">
                <a:latin typeface="Times New Roman" pitchFamily="18" charset="0"/>
                <a:cs typeface="Times New Roman" pitchFamily="18" charset="0"/>
              </a:rPr>
              <a:t>provisions of Sec.44AD </a:t>
            </a:r>
            <a:r>
              <a:rPr lang="en-IN" sz="2400" spc="-15" dirty="0">
                <a:latin typeface="Times New Roman" pitchFamily="18" charset="0"/>
                <a:cs typeface="Times New Roman" pitchFamily="18" charset="0"/>
              </a:rPr>
              <a:t>will </a:t>
            </a:r>
            <a:r>
              <a:rPr lang="en-IN" sz="2400" spc="-5" dirty="0">
                <a:latin typeface="Times New Roman" pitchFamily="18" charset="0"/>
                <a:cs typeface="Times New Roman" pitchFamily="18" charset="0"/>
              </a:rPr>
              <a:t>not govern </a:t>
            </a:r>
            <a:r>
              <a:rPr lang="en-IN" sz="2400" dirty="0">
                <a:latin typeface="Times New Roman" pitchFamily="18" charset="0"/>
                <a:cs typeface="Times New Roman" pitchFamily="18" charset="0"/>
              </a:rPr>
              <a:t>the </a:t>
            </a:r>
            <a:r>
              <a:rPr lang="en-IN" sz="2400" spc="-5" dirty="0">
                <a:latin typeface="Times New Roman" pitchFamily="18" charset="0"/>
                <a:cs typeface="Times New Roman" pitchFamily="18" charset="0"/>
              </a:rPr>
              <a:t>commission</a:t>
            </a:r>
            <a:r>
              <a:rPr lang="en-IN" sz="2400" spc="135" dirty="0">
                <a:latin typeface="Times New Roman" pitchFamily="18" charset="0"/>
                <a:cs typeface="Times New Roman" pitchFamily="18" charset="0"/>
              </a:rPr>
              <a:t> </a:t>
            </a:r>
            <a:r>
              <a:rPr lang="en-IN" sz="2400" spc="-5" dirty="0">
                <a:latin typeface="Times New Roman" pitchFamily="18" charset="0"/>
                <a:cs typeface="Times New Roman" pitchFamily="18" charset="0"/>
              </a:rPr>
              <a:t>income.</a:t>
            </a:r>
            <a:endParaRPr lang="en-IN" sz="2400" dirty="0">
              <a:latin typeface="Times New Roman" pitchFamily="18" charset="0"/>
              <a:cs typeface="Times New Roman" pitchFamily="18" charset="0"/>
            </a:endParaRPr>
          </a:p>
        </p:txBody>
      </p:sp>
      <p:sp>
        <p:nvSpPr>
          <p:cNvPr id="8" name="Footer Placeholder 7"/>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333734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214313" y="142875"/>
            <a:ext cx="8786812" cy="6357938"/>
          </a:xfrm>
        </p:spPr>
        <p:txBody>
          <a:bodyPr>
            <a:normAutofit fontScale="92500"/>
          </a:bodyPr>
          <a:lstStyle/>
          <a:p>
            <a:pPr algn="just">
              <a:buFont typeface="Wingdings 3" pitchFamily="18" charset="2"/>
              <a:buNone/>
            </a:pPr>
            <a:r>
              <a:rPr lang="en-IN" sz="2200" b="1" dirty="0">
                <a:solidFill>
                  <a:schemeClr val="tx1"/>
                </a:solidFill>
                <a:latin typeface="Times New Roman" pitchFamily="18" charset="0"/>
                <a:cs typeface="Times New Roman" pitchFamily="18" charset="0"/>
              </a:rPr>
              <a:t>Special provision for computing profits and gains of profession on presumptive basis. </a:t>
            </a:r>
          </a:p>
          <a:p>
            <a:pPr algn="just">
              <a:buFont typeface="Wingdings 3" pitchFamily="18" charset="2"/>
              <a:buNone/>
            </a:pPr>
            <a:r>
              <a:rPr lang="en-IN" sz="2200" b="1" dirty="0">
                <a:solidFill>
                  <a:schemeClr val="tx1"/>
                </a:solidFill>
                <a:latin typeface="Times New Roman" pitchFamily="18" charset="0"/>
                <a:cs typeface="Times New Roman" pitchFamily="18" charset="0"/>
              </a:rPr>
              <a:t>44ADA. (1) </a:t>
            </a:r>
          </a:p>
          <a:p>
            <a:pPr algn="just">
              <a:buFont typeface="Wingdings" pitchFamily="2" charset="2"/>
              <a:buChar char="Ø"/>
            </a:pPr>
            <a:r>
              <a:rPr lang="en-IN" sz="2200" dirty="0">
                <a:solidFill>
                  <a:schemeClr val="tx1"/>
                </a:solidFill>
                <a:latin typeface="Times New Roman" pitchFamily="18" charset="0"/>
                <a:cs typeface="Times New Roman" pitchFamily="18" charset="0"/>
              </a:rPr>
              <a:t>Notwithstanding anything contained in sections 28 to 43C, </a:t>
            </a:r>
          </a:p>
          <a:p>
            <a:pPr algn="just">
              <a:buFont typeface="Wingdings" pitchFamily="2" charset="2"/>
              <a:buChar char="Ø"/>
            </a:pPr>
            <a:r>
              <a:rPr lang="en-US" sz="2000" dirty="0">
                <a:latin typeface="Times New Roman" panose="02020603050405020304" pitchFamily="18" charset="0"/>
                <a:cs typeface="Times New Roman" panose="02020603050405020304" pitchFamily="18" charset="0"/>
              </a:rPr>
              <a:t>in case of an </a:t>
            </a:r>
            <a:r>
              <a:rPr lang="en-US" sz="2000" dirty="0" err="1">
                <a:latin typeface="Times New Roman" panose="02020603050405020304" pitchFamily="18" charset="0"/>
                <a:cs typeface="Times New Roman" panose="02020603050405020304" pitchFamily="18" charset="0"/>
              </a:rPr>
              <a:t>assessee</a:t>
            </a:r>
            <a:r>
              <a:rPr lang="en-US" sz="2000" dirty="0">
                <a:latin typeface="Times New Roman" panose="02020603050405020304" pitchFamily="18" charset="0"/>
                <a:cs typeface="Times New Roman" panose="02020603050405020304" pitchFamily="18" charset="0"/>
              </a:rPr>
              <a:t>, being an individual or a partnership firm other than a limited liability partnership as defined under clause (n) of sub-section (1) of section 2 of the Limited Liability Partnership Act, 2008 (6 of 2009), who is a resident in India, and</a:t>
            </a:r>
            <a:r>
              <a:rPr lang="en-IN" sz="2200" dirty="0">
                <a:solidFill>
                  <a:schemeClr val="tx1"/>
                </a:solidFill>
                <a:latin typeface="Times New Roman" pitchFamily="18" charset="0"/>
                <a:cs typeface="Times New Roman" pitchFamily="18" charset="0"/>
              </a:rPr>
              <a:t> </a:t>
            </a:r>
          </a:p>
          <a:p>
            <a:pPr algn="just">
              <a:buFont typeface="Wingdings" pitchFamily="2" charset="2"/>
              <a:buChar char="Ø"/>
            </a:pPr>
            <a:r>
              <a:rPr lang="en-IN" sz="2200" dirty="0">
                <a:solidFill>
                  <a:schemeClr val="tx1"/>
                </a:solidFill>
                <a:latin typeface="Times New Roman" pitchFamily="18" charset="0"/>
                <a:cs typeface="Times New Roman" pitchFamily="18" charset="0"/>
              </a:rPr>
              <a:t>is engaged in a profession referred to in sub-section (1) of section 44AA and </a:t>
            </a:r>
          </a:p>
          <a:p>
            <a:pPr algn="just">
              <a:buFont typeface="Wingdings" pitchFamily="2" charset="2"/>
              <a:buChar char="Ø"/>
            </a:pPr>
            <a:r>
              <a:rPr lang="en-IN" sz="2200" dirty="0">
                <a:solidFill>
                  <a:schemeClr val="tx1"/>
                </a:solidFill>
                <a:latin typeface="Times New Roman" pitchFamily="18" charset="0"/>
                <a:cs typeface="Times New Roman" pitchFamily="18" charset="0"/>
              </a:rPr>
              <a:t>whose total gross receipts do not exceed fifty </a:t>
            </a:r>
            <a:r>
              <a:rPr lang="en-IN" sz="2200" dirty="0" err="1">
                <a:solidFill>
                  <a:schemeClr val="tx1"/>
                </a:solidFill>
                <a:latin typeface="Times New Roman" pitchFamily="18" charset="0"/>
                <a:cs typeface="Times New Roman" pitchFamily="18" charset="0"/>
              </a:rPr>
              <a:t>lakh</a:t>
            </a:r>
            <a:r>
              <a:rPr lang="en-IN" sz="2200" dirty="0">
                <a:solidFill>
                  <a:schemeClr val="tx1"/>
                </a:solidFill>
                <a:latin typeface="Times New Roman" pitchFamily="18" charset="0"/>
                <a:cs typeface="Times New Roman" pitchFamily="18" charset="0"/>
              </a:rPr>
              <a:t> rupees in a previous year, </a:t>
            </a:r>
          </a:p>
          <a:p>
            <a:pPr algn="just">
              <a:buFont typeface="Wingdings" pitchFamily="2" charset="2"/>
              <a:buChar char="Ø"/>
            </a:pPr>
            <a:r>
              <a:rPr lang="en-IN" sz="2200" dirty="0">
                <a:solidFill>
                  <a:schemeClr val="tx1"/>
                </a:solidFill>
                <a:latin typeface="Times New Roman" pitchFamily="18" charset="0"/>
                <a:cs typeface="Times New Roman" pitchFamily="18" charset="0"/>
              </a:rPr>
              <a:t>a sum equal to fifty per cent of the total gross receipts of the </a:t>
            </a:r>
            <a:r>
              <a:rPr lang="en-IN" sz="2200" dirty="0" err="1">
                <a:solidFill>
                  <a:schemeClr val="tx1"/>
                </a:solidFill>
                <a:latin typeface="Times New Roman" pitchFamily="18" charset="0"/>
                <a:cs typeface="Times New Roman" pitchFamily="18" charset="0"/>
              </a:rPr>
              <a:t>assessee</a:t>
            </a:r>
            <a:r>
              <a:rPr lang="en-IN" sz="2200" dirty="0">
                <a:solidFill>
                  <a:schemeClr val="tx1"/>
                </a:solidFill>
                <a:latin typeface="Times New Roman" pitchFamily="18" charset="0"/>
                <a:cs typeface="Times New Roman" pitchFamily="18" charset="0"/>
              </a:rPr>
              <a:t> </a:t>
            </a:r>
          </a:p>
          <a:p>
            <a:pPr algn="just">
              <a:buFont typeface="Wingdings" pitchFamily="2" charset="2"/>
              <a:buChar char="Ø"/>
            </a:pPr>
            <a:r>
              <a:rPr lang="en-IN" sz="2200" dirty="0">
                <a:solidFill>
                  <a:schemeClr val="tx1"/>
                </a:solidFill>
                <a:latin typeface="Times New Roman" pitchFamily="18" charset="0"/>
                <a:cs typeface="Times New Roman" pitchFamily="18" charset="0"/>
              </a:rPr>
              <a:t>in the previous year on account of such profession or, </a:t>
            </a:r>
          </a:p>
          <a:p>
            <a:pPr algn="just">
              <a:buFont typeface="Wingdings" pitchFamily="2" charset="2"/>
              <a:buChar char="Ø"/>
            </a:pPr>
            <a:r>
              <a:rPr lang="en-IN" sz="2200" dirty="0">
                <a:solidFill>
                  <a:schemeClr val="tx1"/>
                </a:solidFill>
                <a:latin typeface="Times New Roman" pitchFamily="18" charset="0"/>
                <a:cs typeface="Times New Roman" pitchFamily="18" charset="0"/>
              </a:rPr>
              <a:t>as the case may be, </a:t>
            </a:r>
          </a:p>
          <a:p>
            <a:pPr algn="just">
              <a:buFont typeface="Wingdings" pitchFamily="2" charset="2"/>
              <a:buChar char="Ø"/>
            </a:pPr>
            <a:r>
              <a:rPr lang="en-IN" sz="2200" dirty="0">
                <a:solidFill>
                  <a:schemeClr val="tx1"/>
                </a:solidFill>
                <a:latin typeface="Times New Roman" pitchFamily="18" charset="0"/>
                <a:cs typeface="Times New Roman" pitchFamily="18" charset="0"/>
              </a:rPr>
              <a:t>a sum higher than the aforesaid sum </a:t>
            </a:r>
          </a:p>
          <a:p>
            <a:pPr algn="just">
              <a:buFont typeface="Wingdings" pitchFamily="2" charset="2"/>
              <a:buChar char="Ø"/>
            </a:pPr>
            <a:r>
              <a:rPr lang="en-IN" sz="2200" dirty="0">
                <a:solidFill>
                  <a:schemeClr val="tx1"/>
                </a:solidFill>
                <a:latin typeface="Times New Roman" pitchFamily="18" charset="0"/>
                <a:cs typeface="Times New Roman" pitchFamily="18" charset="0"/>
              </a:rPr>
              <a:t>claimed to have been earned by the </a:t>
            </a:r>
            <a:r>
              <a:rPr lang="en-IN" sz="2200" dirty="0" err="1">
                <a:solidFill>
                  <a:schemeClr val="tx1"/>
                </a:solidFill>
                <a:latin typeface="Times New Roman" pitchFamily="18" charset="0"/>
                <a:cs typeface="Times New Roman" pitchFamily="18" charset="0"/>
              </a:rPr>
              <a:t>assessee</a:t>
            </a:r>
            <a:r>
              <a:rPr lang="en-IN" sz="2200" dirty="0">
                <a:solidFill>
                  <a:schemeClr val="tx1"/>
                </a:solidFill>
                <a:latin typeface="Times New Roman" pitchFamily="18" charset="0"/>
                <a:cs typeface="Times New Roman" pitchFamily="18" charset="0"/>
              </a:rPr>
              <a:t>,</a:t>
            </a:r>
          </a:p>
          <a:p>
            <a:pPr algn="just">
              <a:buFont typeface="Wingdings" pitchFamily="2" charset="2"/>
              <a:buChar char="Ø"/>
            </a:pPr>
            <a:r>
              <a:rPr lang="en-IN" sz="2200" dirty="0">
                <a:solidFill>
                  <a:schemeClr val="tx1"/>
                </a:solidFill>
                <a:latin typeface="Times New Roman" pitchFamily="18" charset="0"/>
                <a:cs typeface="Times New Roman" pitchFamily="18" charset="0"/>
              </a:rPr>
              <a:t>shall be deemed to be the profits and gains of such profession </a:t>
            </a:r>
          </a:p>
          <a:p>
            <a:pPr algn="just">
              <a:buFont typeface="Wingdings" pitchFamily="2" charset="2"/>
              <a:buChar char="Ø"/>
            </a:pPr>
            <a:r>
              <a:rPr lang="en-IN" sz="2200" dirty="0">
                <a:solidFill>
                  <a:schemeClr val="tx1"/>
                </a:solidFill>
                <a:latin typeface="Times New Roman" pitchFamily="18" charset="0"/>
                <a:cs typeface="Times New Roman" pitchFamily="18" charset="0"/>
              </a:rPr>
              <a:t>chargeable to tax under the head "Profits and gains of business or profession".</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369313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357188" y="381000"/>
            <a:ext cx="8558212" cy="5888037"/>
          </a:xfrm>
        </p:spPr>
        <p:txBody>
          <a:bodyPr>
            <a:normAutofit fontScale="92500" lnSpcReduction="10000"/>
          </a:bodyPr>
          <a:lstStyle/>
          <a:p>
            <a:pPr algn="just">
              <a:buNone/>
            </a:pPr>
            <a:r>
              <a:rPr lang="en-IN" sz="2400" b="1" dirty="0">
                <a:solidFill>
                  <a:schemeClr val="tx1"/>
                </a:solidFill>
                <a:latin typeface="Times New Roman" pitchFamily="18" charset="0"/>
                <a:cs typeface="Times New Roman" pitchFamily="18" charset="0"/>
              </a:rPr>
              <a:t>44ADA(2)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Any deduction allowable </a:t>
            </a:r>
          </a:p>
          <a:p>
            <a:pPr algn="just">
              <a:buFont typeface="Wingdings" pitchFamily="2" charset="2"/>
              <a:buChar char="Ø"/>
            </a:pPr>
            <a:r>
              <a:rPr lang="en-IN" sz="2400" dirty="0">
                <a:solidFill>
                  <a:schemeClr val="tx1"/>
                </a:solidFill>
                <a:latin typeface="Times New Roman" pitchFamily="18" charset="0"/>
                <a:cs typeface="Times New Roman" pitchFamily="18" charset="0"/>
              </a:rPr>
              <a:t>under the provisions of sections 30 to 38 shall,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the purposes of sub-section (1), </a:t>
            </a:r>
          </a:p>
          <a:p>
            <a:pPr algn="just">
              <a:buFont typeface="Wingdings" pitchFamily="2" charset="2"/>
              <a:buChar char="Ø"/>
            </a:pPr>
            <a:r>
              <a:rPr lang="en-IN" sz="2400" dirty="0">
                <a:solidFill>
                  <a:schemeClr val="tx1"/>
                </a:solidFill>
                <a:latin typeface="Times New Roman" pitchFamily="18" charset="0"/>
                <a:cs typeface="Times New Roman" pitchFamily="18" charset="0"/>
              </a:rPr>
              <a:t>be deemed to have been already given full effect to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no further deduction under those sections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allowed.</a:t>
            </a:r>
          </a:p>
          <a:p>
            <a:pPr algn="just">
              <a:buFont typeface="Wingdings 3" pitchFamily="18" charset="2"/>
              <a:buNone/>
            </a:pPr>
            <a:endParaRPr lang="en-IN" sz="2400" dirty="0">
              <a:solidFill>
                <a:schemeClr val="tx1"/>
              </a:solidFill>
              <a:latin typeface="Times New Roman" pitchFamily="18" charset="0"/>
              <a:cs typeface="Times New Roman" pitchFamily="18" charset="0"/>
            </a:endParaRPr>
          </a:p>
          <a:p>
            <a:pPr algn="just">
              <a:buNone/>
            </a:pPr>
            <a:r>
              <a:rPr lang="en-IN" sz="2400" b="1" dirty="0">
                <a:solidFill>
                  <a:schemeClr val="tx1"/>
                </a:solidFill>
                <a:latin typeface="Times New Roman" pitchFamily="18" charset="0"/>
                <a:cs typeface="Times New Roman" pitchFamily="18" charset="0"/>
              </a:rPr>
              <a:t>44ADA(3)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written down value </a:t>
            </a:r>
          </a:p>
          <a:p>
            <a:pPr algn="just">
              <a:buFont typeface="Wingdings" pitchFamily="2" charset="2"/>
              <a:buChar char="Ø"/>
            </a:pPr>
            <a:r>
              <a:rPr lang="en-IN" sz="2400" dirty="0">
                <a:solidFill>
                  <a:schemeClr val="tx1"/>
                </a:solidFill>
                <a:latin typeface="Times New Roman" pitchFamily="18" charset="0"/>
                <a:cs typeface="Times New Roman" pitchFamily="18" charset="0"/>
              </a:rPr>
              <a:t>of any asset used for the purposes of profession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deemed to have been calculated as if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had claimed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had been actually allowed the deduction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respect of the depreciation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each of the relevant assessment years.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519531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135693" y="228600"/>
            <a:ext cx="8667827" cy="5626100"/>
          </a:xfrm>
        </p:spPr>
        <p:txBody>
          <a:bodyPr>
            <a:normAutofit/>
          </a:bodyPr>
          <a:lstStyle/>
          <a:p>
            <a:pPr algn="just">
              <a:buFont typeface="Wingdings 3" pitchFamily="18" charset="2"/>
              <a:buNone/>
            </a:pPr>
            <a:r>
              <a:rPr lang="en-IN" sz="2400" b="1" dirty="0">
                <a:solidFill>
                  <a:schemeClr val="tx1"/>
                </a:solidFill>
                <a:latin typeface="Times New Roman" pitchFamily="18" charset="0"/>
                <a:cs typeface="Times New Roman" pitchFamily="18" charset="0"/>
              </a:rPr>
              <a:t>44ADA(4) </a:t>
            </a:r>
          </a:p>
          <a:p>
            <a:pPr algn="just">
              <a:buFont typeface="Wingdings" pitchFamily="2" charset="2"/>
              <a:buChar char="Ø"/>
            </a:pPr>
            <a:r>
              <a:rPr lang="en-IN" sz="2400" dirty="0">
                <a:solidFill>
                  <a:schemeClr val="tx1"/>
                </a:solidFill>
                <a:latin typeface="Times New Roman" pitchFamily="18" charset="0"/>
                <a:cs typeface="Times New Roman" pitchFamily="18" charset="0"/>
              </a:rPr>
              <a:t>Notwithstanding anything contained in the foregoing provisions of this section,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who claims that his profits and gains from the profession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are lower than the profits and gains specified in sub-section (1)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whose total income exceeds the maximum amount which is not chargeable to income-tax,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required to keep and maintain such books of account and other documents as required under sub-section (1) of section 44AA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get them audited and furnish a report of such audit as required under section 44AB.</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644418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52400" y="76200"/>
            <a:ext cx="8763000" cy="6038850"/>
          </a:xfrm>
        </p:spPr>
        <p:txBody>
          <a:bodyPr>
            <a:normAutofit/>
          </a:bodyPr>
          <a:lstStyle/>
          <a:p>
            <a:pPr algn="just">
              <a:buNone/>
              <a:defRPr/>
            </a:pPr>
            <a:r>
              <a:rPr lang="en-IN" sz="2400" dirty="0">
                <a:solidFill>
                  <a:schemeClr val="tx1"/>
                </a:solidFill>
                <a:latin typeface="Times New Roman" pitchFamily="18" charset="0"/>
                <a:cs typeface="Times New Roman" pitchFamily="18" charset="0"/>
              </a:rPr>
              <a:t>[Provided that this sub-section shall have effect as if for the words "eight per cent",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the words "six per cent" had been substituted,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in respect of the amount of total turnover or gross receipts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which is received by an account payee cheque or an account payee bank draft or use of electronic clearing system through a bank account </a:t>
            </a:r>
            <a:r>
              <a:rPr lang="en-US" sz="2400" dirty="0">
                <a:latin typeface="Times New Roman" panose="02020603050405020304" pitchFamily="18" charset="0"/>
                <a:cs typeface="Times New Roman" panose="02020603050405020304" pitchFamily="18" charset="0"/>
              </a:rPr>
              <a:t>[or through such other electronic mode as may be prescribed]</a:t>
            </a:r>
            <a:endParaRPr lang="en-IN" sz="2400" dirty="0">
              <a:solidFill>
                <a:schemeClr val="tx1"/>
              </a:solidFill>
              <a:latin typeface="Times New Roman" pitchFamily="18" charset="0"/>
              <a:cs typeface="Times New Roman" pitchFamily="18" charset="0"/>
            </a:endParaRP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during the previous year or before the due date specified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in sub-section (1) of section 139 in respect of that previous year.]</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167036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Applicability</a:t>
            </a:r>
          </a:p>
          <a:p>
            <a:pPr lvl="0" algn="just">
              <a:buNone/>
            </a:pPr>
            <a:r>
              <a:rPr lang="en-US" altLang="en-US" dirty="0">
                <a:solidFill>
                  <a:schemeClr val="tx1"/>
                </a:solidFill>
                <a:latin typeface="Times New Roman" pitchFamily="18" charset="0"/>
                <a:cs typeface="Times New Roman" pitchFamily="18" charset="0"/>
              </a:rPr>
              <a:t>Resident </a:t>
            </a:r>
            <a:r>
              <a:rPr lang="en-US" altLang="en-US" dirty="0" err="1">
                <a:solidFill>
                  <a:schemeClr val="tx1"/>
                </a:solidFill>
                <a:latin typeface="Times New Roman" pitchFamily="18" charset="0"/>
                <a:cs typeface="Times New Roman" pitchFamily="18" charset="0"/>
              </a:rPr>
              <a:t>Assessee</a:t>
            </a:r>
            <a:r>
              <a:rPr lang="en-US" altLang="en-US" dirty="0">
                <a:solidFill>
                  <a:schemeClr val="tx1"/>
                </a:solidFill>
                <a:latin typeface="Times New Roman" pitchFamily="18" charset="0"/>
                <a:cs typeface="Times New Roman" pitchFamily="18" charset="0"/>
              </a:rPr>
              <a:t> – Profession referred to in Section 44AA(1)</a:t>
            </a:r>
          </a:p>
          <a:p>
            <a:pPr lvl="0" algn="just">
              <a:buNone/>
            </a:pPr>
            <a:r>
              <a:rPr lang="en-US" altLang="en-US" dirty="0">
                <a:solidFill>
                  <a:schemeClr val="tx1"/>
                </a:solidFill>
                <a:latin typeface="Times New Roman" pitchFamily="18" charset="0"/>
                <a:cs typeface="Times New Roman" pitchFamily="18" charset="0"/>
              </a:rPr>
              <a:t>Gross Receipts do not exceed Rs. 50 </a:t>
            </a:r>
            <a:r>
              <a:rPr lang="en-US" altLang="en-US" dirty="0" err="1">
                <a:solidFill>
                  <a:schemeClr val="tx1"/>
                </a:solidFill>
                <a:latin typeface="Times New Roman" pitchFamily="18" charset="0"/>
                <a:cs typeface="Times New Roman" pitchFamily="18" charset="0"/>
              </a:rPr>
              <a:t>Lakhs</a:t>
            </a:r>
            <a:endParaRPr lang="en-US" altLang="en-US" dirty="0">
              <a:solidFill>
                <a:schemeClr val="tx1"/>
              </a:solidFill>
              <a:latin typeface="Times New Roman" pitchFamily="18" charset="0"/>
              <a:cs typeface="Times New Roman" pitchFamily="18" charset="0"/>
            </a:endParaRPr>
          </a:p>
          <a:p>
            <a:pPr algn="just">
              <a:buNone/>
            </a:pPr>
            <a:r>
              <a:rPr lang="en-IN" dirty="0" err="1">
                <a:solidFill>
                  <a:schemeClr val="tx1"/>
                </a:solidFill>
                <a:latin typeface="Times New Roman" pitchFamily="18" charset="0"/>
                <a:cs typeface="Times New Roman" pitchFamily="18" charset="0"/>
              </a:rPr>
              <a:t>Iswar’s</a:t>
            </a:r>
            <a:r>
              <a:rPr lang="en-IN" dirty="0">
                <a:solidFill>
                  <a:schemeClr val="tx1"/>
                </a:solidFill>
                <a:latin typeface="Times New Roman" pitchFamily="18" charset="0"/>
                <a:cs typeface="Times New Roman" pitchFamily="18" charset="0"/>
              </a:rPr>
              <a:t> Committee’s Recommendations – Rs.</a:t>
            </a:r>
            <a:r>
              <a:rPr lang="en-IN" dirty="0">
                <a:solidFill>
                  <a:schemeClr val="tx1"/>
                </a:solidFill>
                <a:latin typeface="Times New Roman" pitchFamily="18" charset="0"/>
                <a:ea typeface="Georgia" pitchFamily="18" charset="0"/>
                <a:cs typeface="Times New Roman" pitchFamily="18" charset="0"/>
              </a:rPr>
              <a:t> </a:t>
            </a:r>
            <a:r>
              <a:rPr lang="en-IN" dirty="0">
                <a:solidFill>
                  <a:schemeClr val="tx1"/>
                </a:solidFill>
                <a:latin typeface="Times New Roman" pitchFamily="18" charset="0"/>
                <a:cs typeface="Times New Roman" pitchFamily="18" charset="0"/>
              </a:rPr>
              <a:t>1 </a:t>
            </a:r>
            <a:r>
              <a:rPr lang="en-IN" dirty="0" err="1">
                <a:solidFill>
                  <a:schemeClr val="tx1"/>
                </a:solidFill>
                <a:latin typeface="Times New Roman" pitchFamily="18" charset="0"/>
                <a:cs typeface="Times New Roman" pitchFamily="18" charset="0"/>
              </a:rPr>
              <a:t>Crore</a:t>
            </a:r>
            <a:r>
              <a:rPr lang="en-IN" dirty="0">
                <a:solidFill>
                  <a:schemeClr val="tx1"/>
                </a:solidFill>
                <a:latin typeface="Times New Roman" pitchFamily="18" charset="0"/>
                <a:cs typeface="Times New Roman" pitchFamily="18" charset="0"/>
              </a:rPr>
              <a:t> and 33.33 % of Gross  Receipts</a:t>
            </a:r>
            <a:endParaRPr lang="en-US" altLang="en-US" dirty="0">
              <a:solidFill>
                <a:schemeClr val="tx1"/>
              </a:solidFill>
              <a:latin typeface="Times New Roman" pitchFamily="18" charset="0"/>
              <a:cs typeface="Times New Roman" pitchFamily="18" charset="0"/>
            </a:endParaRP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628855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2"/>
          <p:cNvSpPr>
            <a:spLocks noGrp="1"/>
          </p:cNvSpPr>
          <p:nvPr>
            <p:ph type="title"/>
          </p:nvPr>
        </p:nvSpPr>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44ADA – Analysis</a:t>
            </a:r>
          </a:p>
        </p:txBody>
      </p:sp>
      <p:sp>
        <p:nvSpPr>
          <p:cNvPr id="29699"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r>
              <a:rPr lang="en-US" altLang="en-US" sz="2800" b="1" u="sng" dirty="0">
                <a:solidFill>
                  <a:schemeClr val="tx1"/>
                </a:solidFill>
                <a:latin typeface="Times New Roman" pitchFamily="18" charset="0"/>
                <a:cs typeface="Times New Roman" pitchFamily="18" charset="0"/>
              </a:rPr>
              <a:t>Profession referred to in Section 44AA(1)</a:t>
            </a:r>
          </a:p>
          <a:p>
            <a:pPr lvl="0" algn="just"/>
            <a:endParaRPr lang="en-US" altLang="en-US" sz="2800" b="1" u="sng" dirty="0">
              <a:solidFill>
                <a:schemeClr val="tx1"/>
              </a:solidFill>
              <a:latin typeface="Times New Roman" pitchFamily="18" charset="0"/>
              <a:cs typeface="Times New Roman" pitchFamily="18" charset="0"/>
            </a:endParaRPr>
          </a:p>
          <a:p>
            <a:pPr lvl="0" algn="just"/>
            <a:endParaRPr lang="en-US" altLang="en-US" sz="2800" dirty="0">
              <a:solidFill>
                <a:schemeClr val="tx1"/>
              </a:solidFill>
              <a:latin typeface="Times New Roman" pitchFamily="18" charset="0"/>
              <a:cs typeface="Times New Roman" pitchFamily="18" charset="0"/>
            </a:endParaRPr>
          </a:p>
          <a:p>
            <a:pPr lvl="0" algn="just"/>
            <a:endParaRPr lang="en-US" altLang="en-US" sz="2800" dirty="0">
              <a:solidFill>
                <a:schemeClr val="tx1"/>
              </a:solidFill>
              <a:latin typeface="Times New Roman" pitchFamily="18" charset="0"/>
              <a:cs typeface="Times New Roman" pitchFamily="18" charset="0"/>
            </a:endParaRPr>
          </a:p>
          <a:p>
            <a:pPr lvl="0" algn="just"/>
            <a:endParaRPr lang="en-US" altLang="en-US" sz="2800" dirty="0">
              <a:solidFill>
                <a:schemeClr val="tx1"/>
              </a:solidFill>
              <a:latin typeface="Times New Roman" pitchFamily="18" charset="0"/>
              <a:cs typeface="Times New Roman" pitchFamily="18" charset="0"/>
            </a:endParaRPr>
          </a:p>
        </p:txBody>
      </p:sp>
      <p:graphicFrame>
        <p:nvGraphicFramePr>
          <p:cNvPr id="29700" name="Table 1"/>
          <p:cNvGraphicFramePr>
            <a:graphicFrameLocks noGrp="1"/>
          </p:cNvGraphicFramePr>
          <p:nvPr>
            <p:extLst>
              <p:ext uri="{D42A27DB-BD31-4B8C-83A1-F6EECF244321}">
                <p14:modId xmlns:p14="http://schemas.microsoft.com/office/powerpoint/2010/main" val="863049263"/>
              </p:ext>
            </p:extLst>
          </p:nvPr>
        </p:nvGraphicFramePr>
        <p:xfrm>
          <a:off x="609600" y="1965960"/>
          <a:ext cx="6095206" cy="1463040"/>
        </p:xfrm>
        <a:graphic>
          <a:graphicData uri="http://schemas.openxmlformats.org/drawingml/2006/table">
            <a:tbl>
              <a:tblPr>
                <a:tableStyleId>{3C2FFA5D-87B4-456A-9821-1D502468CF0F}</a:tableStyleId>
              </a:tblPr>
              <a:tblGrid>
                <a:gridCol w="3047603">
                  <a:extLst>
                    <a:ext uri="{9D8B030D-6E8A-4147-A177-3AD203B41FA5}">
                      <a16:colId xmlns:a16="http://schemas.microsoft.com/office/drawing/2014/main" val="20000"/>
                    </a:ext>
                  </a:extLst>
                </a:gridCol>
                <a:gridCol w="3047603">
                  <a:extLst>
                    <a:ext uri="{9D8B030D-6E8A-4147-A177-3AD203B41FA5}">
                      <a16:colId xmlns:a16="http://schemas.microsoft.com/office/drawing/2014/main" val="20001"/>
                    </a:ext>
                  </a:extLst>
                </a:gridCol>
              </a:tblGrid>
              <a:tr h="22860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1 . Legal</a:t>
                      </a:r>
                      <a:endParaRPr lang="en-IN" altLang="en-US" b="1" dirty="0">
                        <a:solidFill>
                          <a:srgbClr val="FFFFFF"/>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5 Accountancy</a:t>
                      </a:r>
                      <a:endParaRPr lang="en-IN" altLang="en-US" b="1">
                        <a:solidFill>
                          <a:srgbClr val="FFFFFF"/>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0"/>
                  </a:ext>
                </a:extLst>
              </a:tr>
              <a:tr h="32004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2. Medical</a:t>
                      </a:r>
                      <a:endParaRPr lang="en-IN" altLang="en-US" dirty="0">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6. Technical Consultancy</a:t>
                      </a:r>
                      <a:endParaRPr lang="en-IN" altLang="en-US">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1"/>
                  </a:ext>
                </a:extLst>
              </a:tr>
              <a:tr h="25908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3. Engineering</a:t>
                      </a:r>
                      <a:endParaRPr lang="en-IN" altLang="en-US" dirty="0">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7. Interior Decoration</a:t>
                      </a:r>
                      <a:endParaRPr lang="en-IN" altLang="en-US">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2"/>
                  </a:ext>
                </a:extLst>
              </a:tr>
              <a:tr h="27432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a:latin typeface="Times New Roman" panose="02020603050405020304" pitchFamily="18" charset="0"/>
                          <a:cs typeface="Times New Roman" panose="02020603050405020304" pitchFamily="18" charset="0"/>
                        </a:rPr>
                        <a:t>4. Architecture</a:t>
                      </a:r>
                      <a:endParaRPr lang="en-IN" altLang="en-US">
                        <a:solidFill>
                          <a:srgbClr val="000000"/>
                        </a:solidFill>
                        <a:latin typeface="Times New Roman" pitchFamily="18" charset="0"/>
                        <a:cs typeface="Times New Roman" pitchFamily="18" charset="0"/>
                      </a:endParaRPr>
                    </a:p>
                  </a:txBody>
                  <a:tcPr marL="68598" marR="68598"/>
                </a:tc>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dirty="0">
                          <a:latin typeface="Times New Roman" panose="02020603050405020304" pitchFamily="18" charset="0"/>
                          <a:cs typeface="Times New Roman" panose="02020603050405020304" pitchFamily="18" charset="0"/>
                        </a:rPr>
                        <a:t>8. Other notified Professions</a:t>
                      </a:r>
                      <a:endParaRPr lang="en-IN" altLang="en-US"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3"/>
                  </a:ext>
                </a:extLst>
              </a:tr>
            </a:tbl>
          </a:graphicData>
        </a:graphic>
      </p:graphicFrame>
      <p:sp>
        <p:nvSpPr>
          <p:cNvPr id="6" name="Content Placeholder 13"/>
          <p:cNvSpPr txBox="1">
            <a:spLocks/>
          </p:cNvSpPr>
          <p:nvPr/>
        </p:nvSpPr>
        <p:spPr>
          <a:xfrm>
            <a:off x="463452" y="3429000"/>
            <a:ext cx="7537548" cy="2133600"/>
          </a:xfrm>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23838" marR="0" lvl="0"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tabLst/>
              <a:defRPr/>
            </a:pPr>
            <a:r>
              <a:rPr kumimoji="0" lang="en-US" altLang="en-US" sz="2800" b="1" i="0" u="sng"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rPr>
              <a:t>Other notified Professions:</a:t>
            </a:r>
            <a:endParaRPr kumimoji="0" lang="en-US" altLang="en-US" sz="2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graphicFrame>
        <p:nvGraphicFramePr>
          <p:cNvPr id="7" name="Table 2"/>
          <p:cNvGraphicFramePr>
            <a:graphicFrameLocks noGrp="1"/>
          </p:cNvGraphicFramePr>
          <p:nvPr>
            <p:extLst>
              <p:ext uri="{D42A27DB-BD31-4B8C-83A1-F6EECF244321}">
                <p14:modId xmlns:p14="http://schemas.microsoft.com/office/powerpoint/2010/main" val="1656928207"/>
              </p:ext>
            </p:extLst>
          </p:nvPr>
        </p:nvGraphicFramePr>
        <p:xfrm>
          <a:off x="685800" y="3931921"/>
          <a:ext cx="6096397" cy="1645920"/>
        </p:xfrm>
        <a:graphic>
          <a:graphicData uri="http://schemas.openxmlformats.org/drawingml/2006/table">
            <a:tbl>
              <a:tblPr>
                <a:tableStyleId>{3C2FFA5D-87B4-456A-9821-1D502468CF0F}</a:tableStyleId>
              </a:tblPr>
              <a:tblGrid>
                <a:gridCol w="6096397">
                  <a:extLst>
                    <a:ext uri="{9D8B030D-6E8A-4147-A177-3AD203B41FA5}">
                      <a16:colId xmlns:a16="http://schemas.microsoft.com/office/drawing/2014/main" val="20000"/>
                    </a:ext>
                  </a:extLst>
                </a:gridCol>
              </a:tblGrid>
              <a:tr h="45720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a. Authorised Representative</a:t>
                      </a:r>
                      <a:endParaRPr lang="en-IN" altLang="en-US" sz="2000" b="1" dirty="0">
                        <a:solidFill>
                          <a:srgbClr val="FFFFFF"/>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0"/>
                  </a:ext>
                </a:extLst>
              </a:tr>
              <a:tr h="26035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b. Film Artist</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1"/>
                  </a:ext>
                </a:extLst>
              </a:tr>
              <a:tr h="32004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c. Company Secretary</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2"/>
                  </a:ext>
                </a:extLst>
              </a:tr>
              <a:tr h="182880">
                <a:tc>
                  <a:txBody>
                    <a:bodyPr/>
                    <a:lstStyle>
                      <a:lvl1pPr marL="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1pPr>
                      <a:lvl2pPr marL="4572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2pPr>
                      <a:lvl3pPr marL="9144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3pPr>
                      <a:lvl4pPr marL="13716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4pPr>
                      <a:lvl5pPr marL="1828800" indent="0" algn="l" defTabSz="914400" rtl="0" eaLnBrk="1" fontAlgn="base" hangingPunct="1">
                        <a:lnSpc>
                          <a:spcPct val="100000"/>
                        </a:lnSpc>
                        <a:spcBef>
                          <a:spcPct val="0"/>
                        </a:spcBef>
                        <a:spcAft>
                          <a:spcPct val="0"/>
                        </a:spcAft>
                        <a:buClrTx/>
                        <a:buSzTx/>
                        <a:buFontTx/>
                        <a:buNone/>
                        <a:defRPr kumimoji="0" lang="en-GB" altLang="en-US" sz="1800" b="0" i="0" u="none" baseline="0">
                          <a:solidFill>
                            <a:schemeClr val="tx1"/>
                          </a:solidFill>
                          <a:effectLst/>
                          <a:latin typeface="Corbel" pitchFamily="34" charset="0"/>
                        </a:defRPr>
                      </a:lvl5pPr>
                    </a:lstStyle>
                    <a:p>
                      <a:pPr marL="0" lvl="0" indent="0"/>
                      <a:r>
                        <a:rPr lang="en-IN" altLang="en-US" sz="2000" dirty="0">
                          <a:latin typeface="Times New Roman" panose="02020603050405020304" pitchFamily="18" charset="0"/>
                          <a:cs typeface="Times New Roman" panose="02020603050405020304" pitchFamily="18" charset="0"/>
                        </a:rPr>
                        <a:t>d. Information Technology</a:t>
                      </a:r>
                      <a:endParaRPr lang="en-IN" altLang="en-US" sz="2000" dirty="0">
                        <a:solidFill>
                          <a:srgbClr val="000000"/>
                        </a:solidFill>
                        <a:latin typeface="Times New Roman" pitchFamily="18" charset="0"/>
                        <a:cs typeface="Times New Roman" pitchFamily="18" charset="0"/>
                      </a:endParaRPr>
                    </a:p>
                  </a:txBody>
                  <a:tcPr marL="68598" marR="68598"/>
                </a:tc>
                <a:extLst>
                  <a:ext uri="{0D108BD9-81ED-4DB2-BD59-A6C34878D82A}">
                    <a16:rowId xmlns:a16="http://schemas.microsoft.com/office/drawing/2014/main" val="10003"/>
                  </a:ext>
                </a:extLst>
              </a:tr>
            </a:tbl>
          </a:graphicData>
        </a:graphic>
      </p:graphicFrame>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788454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Estimated Income:</a:t>
            </a:r>
          </a:p>
          <a:p>
            <a:pPr lvl="0" algn="just">
              <a:buNone/>
            </a:pPr>
            <a:r>
              <a:rPr lang="en-US" altLang="en-US" dirty="0">
                <a:solidFill>
                  <a:schemeClr val="tx1"/>
                </a:solidFill>
                <a:latin typeface="Times New Roman" pitchFamily="18" charset="0"/>
                <a:cs typeface="Times New Roman" pitchFamily="18" charset="0"/>
              </a:rPr>
              <a:t>50% of Gross Receipts as professional Income </a:t>
            </a:r>
          </a:p>
          <a:p>
            <a:pPr lvl="0" algn="just">
              <a:buNone/>
            </a:pPr>
            <a:r>
              <a:rPr lang="en-US" altLang="en-US" dirty="0">
                <a:solidFill>
                  <a:schemeClr val="tx1"/>
                </a:solidFill>
                <a:latin typeface="Times New Roman" pitchFamily="18" charset="0"/>
                <a:cs typeface="Times New Roman" pitchFamily="18" charset="0"/>
              </a:rPr>
              <a:t>Other income – normal course</a:t>
            </a:r>
          </a:p>
          <a:p>
            <a:pPr lvl="0" algn="just">
              <a:buNone/>
            </a:pPr>
            <a:endParaRPr lang="en-US" altLang="en-US" dirty="0">
              <a:solidFill>
                <a:schemeClr val="tx1"/>
              </a:solidFill>
              <a:latin typeface="Times New Roman" pitchFamily="18" charset="0"/>
              <a:cs typeface="Times New Roman" pitchFamily="18" charset="0"/>
            </a:endParaRPr>
          </a:p>
          <a:p>
            <a:pPr lvl="0" algn="just">
              <a:buNone/>
            </a:pPr>
            <a:r>
              <a:rPr lang="en-US" u="sng" dirty="0">
                <a:solidFill>
                  <a:schemeClr val="tx1"/>
                </a:solidFill>
                <a:latin typeface="Times New Roman" pitchFamily="18" charset="0"/>
                <a:cs typeface="Times New Roman" pitchFamily="18" charset="0"/>
              </a:rPr>
              <a:t>Non Admissibility of business </a:t>
            </a:r>
            <a:r>
              <a:rPr lang="en-US" u="sng" dirty="0" err="1">
                <a:solidFill>
                  <a:schemeClr val="tx1"/>
                </a:solidFill>
                <a:latin typeface="Times New Roman" pitchFamily="18" charset="0"/>
                <a:cs typeface="Times New Roman" pitchFamily="18" charset="0"/>
              </a:rPr>
              <a:t>Dedutions</a:t>
            </a:r>
            <a:r>
              <a:rPr lang="en-US" u="sng" dirty="0">
                <a:solidFill>
                  <a:schemeClr val="tx1"/>
                </a:solidFill>
                <a:latin typeface="Times New Roman" pitchFamily="18" charset="0"/>
                <a:cs typeface="Times New Roman" pitchFamily="18" charset="0"/>
              </a:rPr>
              <a:t>:</a:t>
            </a:r>
          </a:p>
          <a:p>
            <a:pPr lvl="0" algn="just">
              <a:buNone/>
            </a:pPr>
            <a:r>
              <a:rPr lang="en-US" dirty="0">
                <a:solidFill>
                  <a:schemeClr val="tx1"/>
                </a:solidFill>
                <a:latin typeface="Times New Roman" pitchFamily="18" charset="0"/>
                <a:cs typeface="Times New Roman" pitchFamily="18" charset="0"/>
              </a:rPr>
              <a:t>All Deductions </a:t>
            </a:r>
            <a:r>
              <a:rPr lang="en-US" dirty="0" err="1">
                <a:solidFill>
                  <a:schemeClr val="tx1"/>
                </a:solidFill>
                <a:latin typeface="Times New Roman" pitchFamily="18" charset="0"/>
                <a:cs typeface="Times New Roman" pitchFamily="18" charset="0"/>
              </a:rPr>
              <a:t>u.s</a:t>
            </a:r>
            <a:r>
              <a:rPr lang="en-US" dirty="0">
                <a:solidFill>
                  <a:schemeClr val="tx1"/>
                </a:solidFill>
                <a:latin typeface="Times New Roman" pitchFamily="18" charset="0"/>
                <a:cs typeface="Times New Roman" pitchFamily="18" charset="0"/>
              </a:rPr>
              <a:t> 30 to 38 including Depreciation deemed to have been allowed.</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081226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23838" marR="0" lvl="0" indent="-223838" algn="just">
              <a:lnSpc>
                <a:spcPct val="70000"/>
              </a:lnSpc>
              <a:buNone/>
            </a:pPr>
            <a:r>
              <a:rPr lang="en-US" altLang="en-US" u="sng" dirty="0">
                <a:solidFill>
                  <a:schemeClr val="tx1"/>
                </a:solidFill>
                <a:latin typeface="Times New Roman" pitchFamily="18" charset="0"/>
                <a:cs typeface="Times New Roman" pitchFamily="18" charset="0"/>
              </a:rPr>
              <a:t>Deduction under Chapter VI A allowable:</a:t>
            </a:r>
          </a:p>
          <a:p>
            <a:pPr marL="223838" marR="0" lvl="0" indent="-223838" algn="just">
              <a:lnSpc>
                <a:spcPct val="70000"/>
              </a:lnSpc>
              <a:buNone/>
            </a:pPr>
            <a:r>
              <a:rPr lang="en-US" altLang="en-US" dirty="0">
                <a:solidFill>
                  <a:schemeClr val="tx1"/>
                </a:solidFill>
                <a:latin typeface="Times New Roman" pitchFamily="18" charset="0"/>
                <a:cs typeface="Times New Roman" pitchFamily="18" charset="0"/>
              </a:rPr>
              <a:t>Deduction us 80 C to 80 U are allowed.</a:t>
            </a:r>
          </a:p>
          <a:p>
            <a:pPr marL="223838" marR="0" lvl="0" indent="-223838" algn="just">
              <a:lnSpc>
                <a:spcPct val="70000"/>
              </a:lnSpc>
              <a:buNone/>
            </a:pPr>
            <a:endParaRPr lang="en-US" altLang="en-US" dirty="0">
              <a:solidFill>
                <a:schemeClr val="tx1"/>
              </a:solidFill>
              <a:latin typeface="Times New Roman" pitchFamily="18" charset="0"/>
              <a:cs typeface="Times New Roman" pitchFamily="18" charset="0"/>
            </a:endParaRPr>
          </a:p>
          <a:p>
            <a:pPr marL="223838" marR="0" lvl="0" indent="-223838" algn="just">
              <a:lnSpc>
                <a:spcPct val="70000"/>
              </a:lnSpc>
              <a:buNone/>
            </a:pPr>
            <a:r>
              <a:rPr lang="en-US" altLang="en-US" u="sng" dirty="0">
                <a:solidFill>
                  <a:schemeClr val="tx1"/>
                </a:solidFill>
                <a:latin typeface="Times New Roman" pitchFamily="18" charset="0"/>
                <a:cs typeface="Times New Roman" pitchFamily="18" charset="0"/>
              </a:rPr>
              <a:t>Books of Account need not be maintained</a:t>
            </a:r>
          </a:p>
          <a:p>
            <a:pPr marL="223838" marR="0" lvl="0" indent="-223838" algn="just">
              <a:lnSpc>
                <a:spcPct val="70000"/>
              </a:lnSpc>
              <a:buNone/>
            </a:pPr>
            <a:r>
              <a:rPr lang="en-US" altLang="en-US" dirty="0">
                <a:solidFill>
                  <a:schemeClr val="tx1"/>
                </a:solidFill>
                <a:latin typeface="Times New Roman" pitchFamily="18" charset="0"/>
                <a:cs typeface="Times New Roman" pitchFamily="18" charset="0"/>
              </a:rPr>
              <a:t>No Books – No Audit</a:t>
            </a:r>
          </a:p>
          <a:p>
            <a:pPr marL="223838" marR="0" lvl="0" indent="-223838" algn="just">
              <a:lnSpc>
                <a:spcPct val="70000"/>
              </a:lnSpc>
              <a:buNone/>
            </a:pPr>
            <a:r>
              <a:rPr lang="en-US" altLang="en-US" dirty="0">
                <a:solidFill>
                  <a:schemeClr val="tx1"/>
                </a:solidFill>
                <a:latin typeface="Times New Roman" pitchFamily="18" charset="0"/>
                <a:cs typeface="Times New Roman" pitchFamily="18" charset="0"/>
              </a:rPr>
              <a:t>Basic Records to be maintained – Turnover  – WDV.</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731033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13"/>
          <p:cNvSpPr>
            <a:spLocks noGrp="1"/>
          </p:cNvSpPr>
          <p:nvPr>
            <p:ph idx="1"/>
          </p:nvPr>
        </p:nvSpPr>
        <p:spPr>
          <a:xfrm>
            <a:off x="457200" y="1481328"/>
            <a:ext cx="8229600" cy="4919471"/>
          </a:xfrm>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69875" indent="-228600" algn="just">
              <a:lnSpc>
                <a:spcPct val="100000"/>
              </a:lnSpc>
              <a:spcBef>
                <a:spcPts val="200"/>
              </a:spcBef>
              <a:buNone/>
              <a:tabLst>
                <a:tab pos="271463" algn="l"/>
              </a:tabLst>
            </a:pPr>
            <a:r>
              <a:rPr lang="en-IN" u="sng" dirty="0">
                <a:solidFill>
                  <a:schemeClr val="tx1"/>
                </a:solidFill>
                <a:latin typeface="Times New Roman" pitchFamily="18" charset="0"/>
                <a:cs typeface="Times New Roman" pitchFamily="18" charset="0"/>
              </a:rPr>
              <a:t>Bar of 5 years</a:t>
            </a:r>
          </a:p>
          <a:p>
            <a:pPr marL="384175" lvl="1" indent="-111125" algn="just">
              <a:lnSpc>
                <a:spcPct val="100000"/>
              </a:lnSpc>
              <a:spcBef>
                <a:spcPts val="200"/>
              </a:spcBef>
              <a:buNone/>
              <a:tabLst>
                <a:tab pos="271463" algn="l"/>
              </a:tabLst>
            </a:pPr>
            <a:r>
              <a:rPr lang="en-IN" sz="2400" dirty="0">
                <a:solidFill>
                  <a:schemeClr val="tx1"/>
                </a:solidFill>
                <a:latin typeface="Times New Roman" pitchFamily="18" charset="0"/>
                <a:cs typeface="Times New Roman" pitchFamily="18" charset="0"/>
              </a:rPr>
              <a:t>No such concept – Option each year</a:t>
            </a:r>
          </a:p>
          <a:p>
            <a:pPr lvl="0" algn="just">
              <a:lnSpc>
                <a:spcPct val="100000"/>
              </a:lnSpc>
              <a:buNone/>
            </a:pPr>
            <a:endParaRPr lang="en-US" altLang="en-US" u="sng" dirty="0">
              <a:solidFill>
                <a:schemeClr val="tx1"/>
              </a:solidFill>
              <a:latin typeface="Times New Roman" pitchFamily="18" charset="0"/>
              <a:cs typeface="Times New Roman" pitchFamily="18" charset="0"/>
            </a:endParaRPr>
          </a:p>
          <a:p>
            <a:pPr lvl="0" algn="just">
              <a:buNone/>
            </a:pPr>
            <a:r>
              <a:rPr lang="en-US" u="sng" dirty="0">
                <a:solidFill>
                  <a:schemeClr val="tx1"/>
                </a:solidFill>
                <a:latin typeface="Times New Roman" pitchFamily="18" charset="0"/>
                <a:cs typeface="Times New Roman" pitchFamily="18" charset="0"/>
              </a:rPr>
              <a:t>Tax Liability and Advance Tax</a:t>
            </a:r>
          </a:p>
          <a:p>
            <a:pPr lvl="0" algn="just">
              <a:buNone/>
            </a:pPr>
            <a:r>
              <a:rPr lang="en-US" dirty="0">
                <a:solidFill>
                  <a:schemeClr val="tx1"/>
                </a:solidFill>
                <a:latin typeface="Times New Roman" pitchFamily="18" charset="0"/>
                <a:cs typeface="Times New Roman" pitchFamily="18" charset="0"/>
              </a:rPr>
              <a:t>Tax to be paid at applicable rates</a:t>
            </a:r>
          </a:p>
          <a:p>
            <a:pPr lvl="0" algn="just">
              <a:buNone/>
            </a:pPr>
            <a:r>
              <a:rPr lang="en-US" dirty="0">
                <a:solidFill>
                  <a:schemeClr val="tx1"/>
                </a:solidFill>
                <a:latin typeface="Times New Roman" pitchFamily="18" charset="0"/>
                <a:cs typeface="Times New Roman" pitchFamily="18" charset="0"/>
              </a:rPr>
              <a:t>Advance Tax to be paid in one installment on 15</a:t>
            </a:r>
            <a:r>
              <a:rPr lang="en-US" baseline="30000" dirty="0">
                <a:solidFill>
                  <a:schemeClr val="tx1"/>
                </a:solidFill>
                <a:latin typeface="Times New Roman" pitchFamily="18" charset="0"/>
                <a:cs typeface="Times New Roman" pitchFamily="18" charset="0"/>
              </a:rPr>
              <a:t>th</a:t>
            </a:r>
            <a:r>
              <a:rPr lang="en-US" dirty="0">
                <a:solidFill>
                  <a:schemeClr val="tx1"/>
                </a:solidFill>
                <a:latin typeface="Times New Roman" pitchFamily="18" charset="0"/>
                <a:cs typeface="Times New Roman" pitchFamily="18" charset="0"/>
              </a:rPr>
              <a:t> March.</a:t>
            </a:r>
            <a:endParaRPr lang="en-US" altLang="en-US" dirty="0">
              <a:solidFill>
                <a:schemeClr val="tx1"/>
              </a:solidFill>
              <a:latin typeface="Times New Roman" pitchFamily="18" charset="0"/>
              <a:cs typeface="Times New Roman" pitchFamily="18" charset="0"/>
            </a:endParaRP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13437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7"/>
          <p:cNvGraphicFramePr>
            <a:graphicFrameLocks noGrp="1"/>
          </p:cNvGraphicFramePr>
          <p:nvPr/>
        </p:nvGraphicFramePr>
        <p:xfrm>
          <a:off x="285750" y="1071563"/>
          <a:ext cx="8629650" cy="3741738"/>
        </p:xfrm>
        <a:graphic>
          <a:graphicData uri="http://schemas.openxmlformats.org/drawingml/2006/table">
            <a:tbl>
              <a:tblPr/>
              <a:tblGrid>
                <a:gridCol w="2827338">
                  <a:extLst>
                    <a:ext uri="{9D8B030D-6E8A-4147-A177-3AD203B41FA5}">
                      <a16:colId xmlns:a16="http://schemas.microsoft.com/office/drawing/2014/main" val="20000"/>
                    </a:ext>
                  </a:extLst>
                </a:gridCol>
                <a:gridCol w="2836862">
                  <a:extLst>
                    <a:ext uri="{9D8B030D-6E8A-4147-A177-3AD203B41FA5}">
                      <a16:colId xmlns:a16="http://schemas.microsoft.com/office/drawing/2014/main" val="20001"/>
                    </a:ext>
                  </a:extLst>
                </a:gridCol>
                <a:gridCol w="2965450">
                  <a:extLst>
                    <a:ext uri="{9D8B030D-6E8A-4147-A177-3AD203B41FA5}">
                      <a16:colId xmlns:a16="http://schemas.microsoft.com/office/drawing/2014/main" val="20002"/>
                    </a:ext>
                  </a:extLst>
                </a:gridCol>
              </a:tblGrid>
              <a:tr h="633413">
                <a:tc>
                  <a:txBody>
                    <a:bodyPr/>
                    <a:lstStyle/>
                    <a:p>
                      <a:pPr marL="0" marR="0" lvl="0" indent="0"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Situations</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In the hands of the Firm</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23850" marR="0" lvl="0" indent="-230188" algn="just" defTabSz="914400" rtl="0" eaLnBrk="1" fontAlgn="base" latinLnBrk="0" hangingPunct="1">
                        <a:lnSpc>
                          <a:spcPct val="100000"/>
                        </a:lnSpc>
                        <a:spcBef>
                          <a:spcPts val="125"/>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itchFamily="18" charset="0"/>
                          <a:cs typeface="Times New Roman" pitchFamily="18" charset="0"/>
                        </a:rPr>
                        <a:t>In the hands of the Partner</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800224">
                <a:tc>
                  <a:txBody>
                    <a:bodyPr/>
                    <a:lstStyle/>
                    <a:p>
                      <a:pPr marL="0" marR="0" lvl="0" indent="0" algn="just" defTabSz="914400" rtl="0" eaLnBrk="1" fontAlgn="base" latinLnBrk="0" hangingPunct="1">
                        <a:lnSpc>
                          <a:spcPct val="100000"/>
                        </a:lnSpc>
                        <a:spcBef>
                          <a:spcPts val="75"/>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Times New Roman" pitchFamily="18" charset="0"/>
                        </a:rPr>
                        <a:t>Firm’s revenue &gt; </a:t>
                      </a:r>
                      <a:r>
                        <a:rPr kumimoji="0" lang="en-IN" sz="2000" b="0" i="0" u="none" strike="noStrike" cap="none" normalizeH="0" baseline="0">
                          <a:ln>
                            <a:noFill/>
                          </a:ln>
                          <a:solidFill>
                            <a:srgbClr val="000000"/>
                          </a:solidFill>
                          <a:effectLst/>
                          <a:latin typeface="Times New Roman" pitchFamily="18" charset="0"/>
                          <a:cs typeface="Times New Roman" pitchFamily="18" charset="0"/>
                        </a:rPr>
                        <a:t>Rs. </a:t>
                      </a:r>
                      <a:r>
                        <a:rPr kumimoji="0" lang="en-US" sz="2000" b="0" i="0" u="none" strike="noStrike" cap="none" normalizeH="0" baseline="0">
                          <a:ln>
                            <a:noFill/>
                          </a:ln>
                          <a:solidFill>
                            <a:srgbClr val="000000"/>
                          </a:solidFill>
                          <a:effectLst/>
                          <a:latin typeface="Times New Roman" pitchFamily="18" charset="0"/>
                          <a:cs typeface="Times New Roman" pitchFamily="18" charset="0"/>
                        </a:rPr>
                        <a:t>50 lakh</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123825" marR="0" lvl="0" indent="-80963" algn="just" defTabSz="914400" rtl="0" eaLnBrk="1" fontAlgn="base" latinLnBrk="0" hangingPunct="1">
                        <a:lnSpc>
                          <a:spcPct val="100000"/>
                        </a:lnSpc>
                        <a:spcBef>
                          <a:spcPts val="75"/>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Not eligible for presumptive taxation</a:t>
                      </a:r>
                    </a:p>
                    <a:p>
                      <a:pPr marL="123825" marR="0" lvl="0" indent="-80963" algn="just" defTabSz="914400" rtl="0" eaLnBrk="1" fontAlgn="base" latinLnBrk="0" hangingPunct="1">
                        <a:lnSpc>
                          <a:spcPct val="100000"/>
                        </a:lnSpc>
                        <a:spcBef>
                          <a:spcPts val="75"/>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Claim expenditure on  interest and remuneration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 pos="630238" algn="l"/>
                          <a:tab pos="132397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Sections 44AA and 44AB  applicable</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tc>
                  <a:txBody>
                    <a:bodyPr/>
                    <a:lstStyle/>
                    <a:p>
                      <a:pPr marL="101600" marR="0" lvl="0" indent="-60325" algn="just" defTabSz="914400" rtl="0" eaLnBrk="1" fontAlgn="base" latinLnBrk="0" hangingPunct="1">
                        <a:lnSpc>
                          <a:spcPct val="100000"/>
                        </a:lnSpc>
                        <a:spcBef>
                          <a:spcPts val="75"/>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 To pay tax on interest and</a:t>
                      </a: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 </a:t>
                      </a: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remuneration </a:t>
                      </a:r>
                      <a:r>
                        <a:rPr kumimoji="0" lang="en-IN" sz="2000" b="0" i="0" u="none" strike="noStrike" cap="none" normalizeH="0" baseline="0" dirty="0">
                          <a:ln>
                            <a:noFill/>
                          </a:ln>
                          <a:solidFill>
                            <a:srgbClr val="000000"/>
                          </a:solidFill>
                          <a:effectLst/>
                          <a:latin typeface="Times New Roman" pitchFamily="18" charset="0"/>
                          <a:cs typeface="Times New Roman" pitchFamily="18" charset="0"/>
                        </a:rPr>
                        <a:t>claimed </a:t>
                      </a: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by firm</a:t>
                      </a:r>
                    </a:p>
                    <a:p>
                      <a:pPr marL="101600" marR="0" lvl="0" indent="-60325"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 Not to consider share of  profit as part of gross  receipt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E0E8"/>
                    </a:solidFill>
                  </a:tcPr>
                </a:tc>
                <a:extLst>
                  <a:ext uri="{0D108BD9-81ED-4DB2-BD59-A6C34878D82A}">
                    <a16:rowId xmlns:a16="http://schemas.microsoft.com/office/drawing/2014/main" val="10001"/>
                  </a:ext>
                </a:extLst>
              </a:tr>
              <a:tr h="1266825">
                <a:tc>
                  <a:txBody>
                    <a:bodyPr/>
                    <a:lstStyle/>
                    <a:p>
                      <a:pPr marL="34925" marR="0" lvl="0" indent="0" algn="just" defTabSz="914400" rtl="0" eaLnBrk="1" fontAlgn="base" latinLnBrk="0" hangingPunct="1">
                        <a:lnSpc>
                          <a:spcPct val="100000"/>
                        </a:lnSpc>
                        <a:spcBef>
                          <a:spcPts val="125"/>
                        </a:spcBef>
                        <a:spcAft>
                          <a:spcPct val="0"/>
                        </a:spcAft>
                        <a:buClrTx/>
                        <a:buSzTx/>
                        <a:buFontTx/>
                        <a:buNone/>
                        <a:tabLst/>
                      </a:pPr>
                      <a:r>
                        <a:rPr kumimoji="0" lang="en-US" sz="2000" b="0" i="0" u="none" strike="noStrike" cap="none" normalizeH="0" baseline="0">
                          <a:ln>
                            <a:noFill/>
                          </a:ln>
                          <a:solidFill>
                            <a:srgbClr val="000000"/>
                          </a:solidFill>
                          <a:effectLst/>
                          <a:latin typeface="Times New Roman" pitchFamily="18" charset="0"/>
                          <a:cs typeface="Times New Roman" pitchFamily="18" charset="0"/>
                        </a:rPr>
                        <a:t>Firm’s revenue &lt;</a:t>
                      </a:r>
                      <a:r>
                        <a:rPr kumimoji="0" lang="en-IN" sz="2000" b="0" i="0" u="none" strike="noStrike" cap="none" normalizeH="0" baseline="0">
                          <a:ln>
                            <a:noFill/>
                          </a:ln>
                          <a:solidFill>
                            <a:srgbClr val="000000"/>
                          </a:solidFill>
                          <a:effectLst/>
                          <a:latin typeface="Times New Roman" pitchFamily="18" charset="0"/>
                          <a:cs typeface="Times New Roman" pitchFamily="18" charset="0"/>
                        </a:rPr>
                        <a:t> </a:t>
                      </a:r>
                      <a:r>
                        <a:rPr kumimoji="0" lang="en-US" sz="2000" b="0" i="0" u="none" strike="noStrike" cap="none" normalizeH="0" baseline="0">
                          <a:ln>
                            <a:noFill/>
                          </a:ln>
                          <a:solidFill>
                            <a:srgbClr val="000000"/>
                          </a:solidFill>
                          <a:effectLst/>
                          <a:latin typeface="Times New Roman" pitchFamily="18" charset="0"/>
                          <a:cs typeface="Times New Roman" pitchFamily="18" charset="0"/>
                        </a:rPr>
                        <a:t>= </a:t>
                      </a:r>
                      <a:r>
                        <a:rPr kumimoji="0" lang="en-IN" sz="2000" b="0" i="0" u="none" strike="noStrike" cap="none" normalizeH="0" baseline="0">
                          <a:ln>
                            <a:noFill/>
                          </a:ln>
                          <a:solidFill>
                            <a:srgbClr val="000000"/>
                          </a:solidFill>
                          <a:effectLst/>
                          <a:latin typeface="Times New Roman" pitchFamily="18" charset="0"/>
                          <a:cs typeface="Times New Roman" pitchFamily="18" charset="0"/>
                        </a:rPr>
                        <a:t>Rs.</a:t>
                      </a:r>
                      <a:r>
                        <a:rPr kumimoji="0" lang="en-US" sz="2000" b="0" i="0" u="none" strike="noStrike" cap="none" normalizeH="0" baseline="0">
                          <a:ln>
                            <a:noFill/>
                          </a:ln>
                          <a:solidFill>
                            <a:srgbClr val="000000"/>
                          </a:solidFill>
                          <a:effectLst/>
                          <a:latin typeface="Times New Roman" pitchFamily="18" charset="0"/>
                          <a:cs typeface="Times New Roman" pitchFamily="18" charset="0"/>
                        </a:rPr>
                        <a:t> 50  lakh</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123825" marR="0" lvl="0" indent="-80963" algn="just" defTabSz="914400" rtl="0" eaLnBrk="1" fontAlgn="base" latinLnBrk="0" hangingPunct="1">
                        <a:lnSpc>
                          <a:spcPct val="100000"/>
                        </a:lnSpc>
                        <a:spcBef>
                          <a:spcPts val="125"/>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Presumptive taxation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 deduction for interest  and remuneration</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 tax audit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tc>
                  <a:txBody>
                    <a:bodyPr/>
                    <a:lstStyle/>
                    <a:p>
                      <a:pPr marL="123825" marR="0" lvl="0" indent="-80963" algn="just" defTabSz="914400" rtl="0" eaLnBrk="1" fontAlgn="base" latinLnBrk="0" hangingPunct="1">
                        <a:lnSpc>
                          <a:spcPct val="100000"/>
                        </a:lnSpc>
                        <a:spcBef>
                          <a:spcPts val="125"/>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Fully exempt income-Share of Profit</a:t>
                      </a:r>
                    </a:p>
                    <a:p>
                      <a:pPr marL="123825" marR="0" lvl="0" indent="-80963" algn="just" defTabSz="914400" rtl="0" eaLnBrk="1" fontAlgn="base" latinLnBrk="0" hangingPunct="1">
                        <a:lnSpc>
                          <a:spcPct val="100000"/>
                        </a:lnSpc>
                        <a:spcBef>
                          <a:spcPct val="0"/>
                        </a:spcBef>
                        <a:spcAft>
                          <a:spcPct val="0"/>
                        </a:spcAft>
                        <a:buClrTx/>
                        <a:buSzTx/>
                        <a:buFont typeface="Arial" pitchFamily="34" charset="0"/>
                        <a:buChar char="•"/>
                        <a:tabLst>
                          <a:tab pos="123825" algn="l"/>
                        </a:tabLst>
                      </a:pPr>
                      <a:r>
                        <a:rPr kumimoji="0" lang="en-US" sz="2000" b="0" i="0" u="none" strike="noStrike" cap="none" normalizeH="0" baseline="0" dirty="0">
                          <a:ln>
                            <a:noFill/>
                          </a:ln>
                          <a:solidFill>
                            <a:srgbClr val="000000"/>
                          </a:solidFill>
                          <a:effectLst/>
                          <a:latin typeface="Times New Roman" pitchFamily="18" charset="0"/>
                          <a:cs typeface="Times New Roman" pitchFamily="18" charset="0"/>
                        </a:rPr>
                        <a:t>Not to consider this as  separate gross receipt</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F0F4"/>
                    </a:solidFill>
                  </a:tcPr>
                </a:tc>
                <a:extLst>
                  <a:ext uri="{0D108BD9-81ED-4DB2-BD59-A6C34878D82A}">
                    <a16:rowId xmlns:a16="http://schemas.microsoft.com/office/drawing/2014/main" val="10002"/>
                  </a:ext>
                </a:extLst>
              </a:tr>
            </a:tbl>
          </a:graphicData>
        </a:graphic>
      </p:graphicFrame>
      <p:sp>
        <p:nvSpPr>
          <p:cNvPr id="6" name="Title 1"/>
          <p:cNvSpPr>
            <a:spLocks noGrp="1"/>
          </p:cNvSpPr>
          <p:nvPr>
            <p:ph type="title"/>
          </p:nvPr>
        </p:nvSpPr>
        <p:spPr>
          <a:xfrm>
            <a:off x="457200" y="214290"/>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23511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2"/>
          <p:cNvSpPr>
            <a:spLocks noGrp="1"/>
          </p:cNvSpPr>
          <p:nvPr>
            <p:ph idx="1"/>
          </p:nvPr>
        </p:nvSpPr>
        <p:spPr>
          <a:xfrm>
            <a:off x="285750" y="1000125"/>
            <a:ext cx="8643938" cy="5357813"/>
          </a:xfrm>
        </p:spPr>
        <p:txBody>
          <a:bodyPr/>
          <a:lstStyle/>
          <a:p>
            <a:pPr marL="269875" indent="-228600" algn="just">
              <a:buFont typeface="Wingdings" pitchFamily="2" charset="2"/>
              <a:buChar char="Ø"/>
              <a:tabLst>
                <a:tab pos="271463" algn="l"/>
              </a:tabLst>
            </a:pPr>
            <a:r>
              <a:rPr lang="en-IN" sz="2400" dirty="0">
                <a:solidFill>
                  <a:schemeClr val="tx1"/>
                </a:solidFill>
                <a:latin typeface="Times New Roman" pitchFamily="18" charset="0"/>
                <a:cs typeface="Times New Roman" pitchFamily="18" charset="0"/>
              </a:rPr>
              <a:t>Section 44AA - Maintenance of books of account</a:t>
            </a:r>
          </a:p>
          <a:p>
            <a:pPr marL="384175" lvl="1" indent="-111125" algn="just">
              <a:spcBef>
                <a:spcPts val="200"/>
              </a:spcBef>
              <a:buFont typeface="Wingdings" pitchFamily="2" charset="2"/>
              <a:buChar char=""/>
              <a:tabLst>
                <a:tab pos="271463" algn="l"/>
              </a:tabLst>
            </a:pPr>
            <a:r>
              <a:rPr lang="en-IN" sz="2400" dirty="0">
                <a:solidFill>
                  <a:schemeClr val="tx1"/>
                </a:solidFill>
                <a:latin typeface="Times New Roman" pitchFamily="18" charset="0"/>
                <a:cs typeface="Times New Roman" pitchFamily="18" charset="0"/>
              </a:rPr>
              <a:t>Non-applicability from maintaining books of account and tax audit, if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opts for presumptive taxation</a:t>
            </a:r>
          </a:p>
          <a:p>
            <a:pPr marL="495300" lvl="2" indent="-109538" algn="just">
              <a:spcBef>
                <a:spcPts val="200"/>
              </a:spcBef>
              <a:buFont typeface="Arial" pitchFamily="34" charset="0"/>
              <a:buChar char="•"/>
              <a:tabLst>
                <a:tab pos="271463" algn="l"/>
              </a:tabLst>
            </a:pPr>
            <a:r>
              <a:rPr lang="en-IN" dirty="0">
                <a:solidFill>
                  <a:schemeClr val="tx1"/>
                </a:solidFill>
                <a:latin typeface="Times New Roman" pitchFamily="18" charset="0"/>
                <a:cs typeface="Times New Roman" pitchFamily="18" charset="0"/>
              </a:rPr>
              <a:t>No specific exclusion, but Section 44AA(1) meant for computing taxable  income</a:t>
            </a:r>
          </a:p>
          <a:p>
            <a:pPr marL="495300" lvl="2" indent="-109538" algn="just">
              <a:spcBef>
                <a:spcPts val="200"/>
              </a:spcBef>
              <a:buFont typeface="Arial" pitchFamily="34" charset="0"/>
              <a:buChar char="•"/>
              <a:tabLst>
                <a:tab pos="271463" algn="l"/>
              </a:tabLst>
            </a:pPr>
            <a:r>
              <a:rPr lang="en-IN" dirty="0">
                <a:solidFill>
                  <a:schemeClr val="tx1"/>
                </a:solidFill>
                <a:latin typeface="Times New Roman" pitchFamily="18" charset="0"/>
                <a:cs typeface="Times New Roman" pitchFamily="18" charset="0"/>
              </a:rPr>
              <a:t>Obligation created in case where lower profits are declared</a:t>
            </a:r>
          </a:p>
          <a:p>
            <a:pPr marL="269875" indent="-228600" algn="just">
              <a:buFont typeface="Wingdings 3" pitchFamily="18" charset="2"/>
              <a:buNone/>
              <a:tabLst>
                <a:tab pos="271463" algn="l"/>
              </a:tabLst>
            </a:pPr>
            <a:endParaRPr lang="en-IN" sz="2400" dirty="0">
              <a:solidFill>
                <a:schemeClr val="tx1"/>
              </a:solidFill>
              <a:latin typeface="Times New Roman" pitchFamily="18" charset="0"/>
              <a:cs typeface="Times New Roman" pitchFamily="18" charset="0"/>
            </a:endParaRPr>
          </a:p>
        </p:txBody>
      </p:sp>
      <p:sp>
        <p:nvSpPr>
          <p:cNvPr id="5" name="Title 1"/>
          <p:cNvSpPr>
            <a:spLocks noGrp="1"/>
          </p:cNvSpPr>
          <p:nvPr>
            <p:ph type="title"/>
          </p:nvPr>
        </p:nvSpPr>
        <p:spPr>
          <a:xfrm>
            <a:off x="457200" y="274638"/>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849947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Content Placeholder 2"/>
          <p:cNvSpPr>
            <a:spLocks noGrp="1"/>
          </p:cNvSpPr>
          <p:nvPr>
            <p:ph idx="1"/>
          </p:nvPr>
        </p:nvSpPr>
        <p:spPr>
          <a:xfrm>
            <a:off x="285750" y="1000125"/>
            <a:ext cx="8643938" cy="5357813"/>
          </a:xfrm>
        </p:spPr>
        <p:txBody>
          <a:bodyPr/>
          <a:lstStyle/>
          <a:p>
            <a:pPr marL="263525" indent="-228600" algn="just">
              <a:buFont typeface="Wingdings" pitchFamily="2" charset="2"/>
              <a:buChar char="Ø"/>
              <a:tabLst>
                <a:tab pos="263525" algn="l"/>
              </a:tabLst>
            </a:pPr>
            <a:r>
              <a:rPr lang="en-IN" sz="2400" dirty="0">
                <a:solidFill>
                  <a:schemeClr val="tx1"/>
                </a:solidFill>
                <a:latin typeface="Times New Roman" pitchFamily="18" charset="0"/>
                <a:cs typeface="Times New Roman" pitchFamily="18" charset="0"/>
              </a:rPr>
              <a:t>XYZ, a partnership firm, is covered under Section 44ADA</a:t>
            </a:r>
          </a:p>
          <a:p>
            <a:pPr marL="263525" indent="-228600" algn="just">
              <a:spcBef>
                <a:spcPts val="200"/>
              </a:spcBef>
              <a:buFont typeface="Wingdings" pitchFamily="2" charset="2"/>
              <a:buChar char="Ø"/>
              <a:tabLst>
                <a:tab pos="263525" algn="l"/>
              </a:tabLst>
            </a:pPr>
            <a:r>
              <a:rPr lang="en-IN" sz="2400" dirty="0">
                <a:solidFill>
                  <a:schemeClr val="tx1"/>
                </a:solidFill>
                <a:latin typeface="Times New Roman" pitchFamily="18" charset="0"/>
                <a:cs typeface="Times New Roman" pitchFamily="18" charset="0"/>
              </a:rPr>
              <a:t>During the year, XYZ had availed a loan from PQR Co. of Rs. 20  </a:t>
            </a:r>
            <a:r>
              <a:rPr lang="en-IN" sz="2400" dirty="0" err="1">
                <a:solidFill>
                  <a:schemeClr val="tx1"/>
                </a:solidFill>
                <a:latin typeface="Times New Roman" pitchFamily="18" charset="0"/>
                <a:cs typeface="Times New Roman" pitchFamily="18" charset="0"/>
              </a:rPr>
              <a:t>lakhs</a:t>
            </a:r>
            <a:r>
              <a:rPr lang="en-IN" sz="2400" dirty="0">
                <a:solidFill>
                  <a:schemeClr val="tx1"/>
                </a:solidFill>
                <a:latin typeface="Times New Roman" pitchFamily="18" charset="0"/>
                <a:cs typeface="Times New Roman" pitchFamily="18" charset="0"/>
              </a:rPr>
              <a:t> @ 10%</a:t>
            </a:r>
          </a:p>
          <a:p>
            <a:pPr marL="263525" indent="-228600" algn="just">
              <a:spcBef>
                <a:spcPts val="200"/>
              </a:spcBef>
              <a:buFont typeface="Wingdings" pitchFamily="2" charset="2"/>
              <a:buChar char="Ø"/>
              <a:tabLst>
                <a:tab pos="263525" algn="l"/>
              </a:tabLst>
            </a:pPr>
            <a:r>
              <a:rPr lang="en-IN" sz="2400" dirty="0">
                <a:solidFill>
                  <a:schemeClr val="tx1"/>
                </a:solidFill>
                <a:latin typeface="Times New Roman" pitchFamily="18" charset="0"/>
                <a:cs typeface="Times New Roman" pitchFamily="18" charset="0"/>
              </a:rPr>
              <a:t>While paying the interest, XYZ failed to deduct and deposit TDS</a:t>
            </a:r>
          </a:p>
          <a:p>
            <a:pPr marL="263525" indent="-228600" algn="just">
              <a:spcBef>
                <a:spcPts val="200"/>
              </a:spcBef>
              <a:buFont typeface="Wingdings" pitchFamily="2" charset="2"/>
              <a:buChar char="Ø"/>
              <a:tabLst>
                <a:tab pos="263525" algn="l"/>
              </a:tabLst>
            </a:pPr>
            <a:r>
              <a:rPr lang="en-IN" sz="2400" dirty="0">
                <a:solidFill>
                  <a:schemeClr val="tx1"/>
                </a:solidFill>
                <a:latin typeface="Times New Roman" pitchFamily="18" charset="0"/>
                <a:cs typeface="Times New Roman" pitchFamily="18" charset="0"/>
              </a:rPr>
              <a:t>Section 40(a)(</a:t>
            </a:r>
            <a:r>
              <a:rPr lang="en-IN" sz="2400" dirty="0" err="1">
                <a:solidFill>
                  <a:schemeClr val="tx1"/>
                </a:solidFill>
                <a:latin typeface="Times New Roman" pitchFamily="18" charset="0"/>
                <a:cs typeface="Times New Roman" pitchFamily="18" charset="0"/>
              </a:rPr>
              <a:t>ia</a:t>
            </a:r>
            <a:r>
              <a:rPr lang="en-IN" sz="2400" dirty="0">
                <a:solidFill>
                  <a:schemeClr val="tx1"/>
                </a:solidFill>
                <a:latin typeface="Times New Roman" pitchFamily="18" charset="0"/>
                <a:cs typeface="Times New Roman" pitchFamily="18" charset="0"/>
              </a:rPr>
              <a:t>) and Section 44ADA – Non-obstante provisions</a:t>
            </a:r>
          </a:p>
          <a:p>
            <a:pPr marL="263525" indent="-228600" algn="just">
              <a:spcBef>
                <a:spcPts val="200"/>
              </a:spcBef>
              <a:buFont typeface="Wingdings" pitchFamily="2" charset="2"/>
              <a:buChar char="Ø"/>
              <a:tabLst>
                <a:tab pos="263525" algn="l"/>
              </a:tabLst>
            </a:pPr>
            <a:r>
              <a:rPr lang="en-IN" sz="2400" dirty="0">
                <a:solidFill>
                  <a:schemeClr val="tx1"/>
                </a:solidFill>
                <a:latin typeface="Times New Roman" pitchFamily="18" charset="0"/>
                <a:cs typeface="Times New Roman" pitchFamily="18" charset="0"/>
              </a:rPr>
              <a:t>While computing presumptive income @ 50% of gross receipts</a:t>
            </a:r>
            <a:r>
              <a:rPr lang="en-IN" sz="2400" u="sng" dirty="0">
                <a:solidFill>
                  <a:schemeClr val="tx1"/>
                </a:solidFill>
                <a:latin typeface="Times New Roman" pitchFamily="18" charset="0"/>
                <a:cs typeface="Times New Roman" pitchFamily="18" charset="0"/>
              </a:rPr>
              <a:t>, can  tax authority disallow payment of interest under Section 40(a)(</a:t>
            </a:r>
            <a:r>
              <a:rPr lang="en-IN" sz="2400" u="sng" dirty="0" err="1">
                <a:solidFill>
                  <a:schemeClr val="tx1"/>
                </a:solidFill>
                <a:latin typeface="Times New Roman" pitchFamily="18" charset="0"/>
                <a:cs typeface="Times New Roman" pitchFamily="18" charset="0"/>
              </a:rPr>
              <a:t>ia</a:t>
            </a:r>
            <a:r>
              <a:rPr lang="en-IN" sz="2400" u="sng" dirty="0">
                <a:solidFill>
                  <a:schemeClr val="tx1"/>
                </a:solidFill>
                <a:latin typeface="Times New Roman" pitchFamily="18" charset="0"/>
                <a:cs typeface="Times New Roman" pitchFamily="18" charset="0"/>
              </a:rPr>
              <a:t>) and  make addition to income determined on presumptive basis?</a:t>
            </a:r>
            <a:endParaRPr lang="en-IN" sz="2400" dirty="0">
              <a:solidFill>
                <a:schemeClr val="tx1"/>
              </a:solidFill>
              <a:latin typeface="Times New Roman" pitchFamily="18" charset="0"/>
              <a:cs typeface="Times New Roman" pitchFamily="18" charset="0"/>
            </a:endParaRPr>
          </a:p>
          <a:p>
            <a:pPr marL="460375" lvl="1" indent="-193675" algn="just">
              <a:spcBef>
                <a:spcPts val="200"/>
              </a:spcBef>
              <a:buFont typeface="Wingdings" pitchFamily="2" charset="2"/>
              <a:buChar char=""/>
              <a:tabLst>
                <a:tab pos="263525" algn="l"/>
              </a:tabLst>
            </a:pPr>
            <a:r>
              <a:rPr lang="en-IN" sz="2400" dirty="0" err="1">
                <a:solidFill>
                  <a:schemeClr val="tx1"/>
                </a:solidFill>
                <a:latin typeface="Times New Roman" pitchFamily="18" charset="0"/>
                <a:cs typeface="Times New Roman" pitchFamily="18" charset="0"/>
              </a:rPr>
              <a:t>Jaharlal</a:t>
            </a:r>
            <a:r>
              <a:rPr lang="en-IN" sz="2400" dirty="0">
                <a:solidFill>
                  <a:schemeClr val="tx1"/>
                </a:solidFill>
                <a:latin typeface="Times New Roman" pitchFamily="18" charset="0"/>
                <a:cs typeface="Times New Roman" pitchFamily="18" charset="0"/>
              </a:rPr>
              <a:t> </a:t>
            </a:r>
            <a:r>
              <a:rPr lang="en-IN" sz="2400" dirty="0" err="1">
                <a:solidFill>
                  <a:schemeClr val="tx1"/>
                </a:solidFill>
                <a:latin typeface="Times New Roman" pitchFamily="18" charset="0"/>
                <a:cs typeface="Times New Roman" pitchFamily="18" charset="0"/>
              </a:rPr>
              <a:t>Mukherjee</a:t>
            </a:r>
            <a:r>
              <a:rPr lang="en-IN" sz="2400" dirty="0">
                <a:solidFill>
                  <a:schemeClr val="tx1"/>
                </a:solidFill>
                <a:latin typeface="Times New Roman" pitchFamily="18" charset="0"/>
                <a:cs typeface="Times New Roman" pitchFamily="18" charset="0"/>
              </a:rPr>
              <a:t> v. I.T.O [AY 2008-09] [ITA No. 73/</a:t>
            </a:r>
            <a:r>
              <a:rPr lang="en-IN" sz="2400" dirty="0" err="1">
                <a:solidFill>
                  <a:schemeClr val="tx1"/>
                </a:solidFill>
                <a:latin typeface="Times New Roman" pitchFamily="18" charset="0"/>
                <a:cs typeface="Times New Roman" pitchFamily="18" charset="0"/>
              </a:rPr>
              <a:t>Kol</a:t>
            </a:r>
            <a:r>
              <a:rPr lang="en-IN" sz="2400" dirty="0">
                <a:solidFill>
                  <a:schemeClr val="tx1"/>
                </a:solidFill>
                <a:latin typeface="Times New Roman" pitchFamily="18" charset="0"/>
                <a:cs typeface="Times New Roman" pitchFamily="18" charset="0"/>
              </a:rPr>
              <a:t>/2014]</a:t>
            </a:r>
          </a:p>
          <a:p>
            <a:pPr marL="460375" lvl="1" indent="-193675" algn="just">
              <a:spcBef>
                <a:spcPts val="200"/>
              </a:spcBef>
              <a:buFont typeface="Wingdings" pitchFamily="2" charset="2"/>
              <a:buChar char=""/>
              <a:tabLst>
                <a:tab pos="263525" algn="l"/>
              </a:tabLst>
            </a:pPr>
            <a:r>
              <a:rPr lang="en-IN" sz="2400" dirty="0">
                <a:solidFill>
                  <a:schemeClr val="tx1"/>
                </a:solidFill>
                <a:latin typeface="Times New Roman" pitchFamily="18" charset="0"/>
                <a:cs typeface="Times New Roman" pitchFamily="18" charset="0"/>
              </a:rPr>
              <a:t>I.T.O v. Mark Construction [2012] [23 taxmann.com 398 (</a:t>
            </a:r>
            <a:r>
              <a:rPr lang="en-IN" sz="2400" dirty="0" err="1">
                <a:solidFill>
                  <a:schemeClr val="tx1"/>
                </a:solidFill>
                <a:latin typeface="Times New Roman" pitchFamily="18" charset="0"/>
                <a:cs typeface="Times New Roman" pitchFamily="18" charset="0"/>
              </a:rPr>
              <a:t>Kol</a:t>
            </a:r>
            <a:r>
              <a:rPr lang="en-IN" sz="2400" dirty="0">
                <a:solidFill>
                  <a:schemeClr val="tx1"/>
                </a:solidFill>
                <a:latin typeface="Times New Roman" pitchFamily="18" charset="0"/>
                <a:cs typeface="Times New Roman" pitchFamily="18" charset="0"/>
              </a:rPr>
              <a:t>)]</a:t>
            </a:r>
          </a:p>
        </p:txBody>
      </p:sp>
      <p:sp>
        <p:nvSpPr>
          <p:cNvPr id="5" name="Title 1"/>
          <p:cNvSpPr>
            <a:spLocks noGrp="1"/>
          </p:cNvSpPr>
          <p:nvPr>
            <p:ph type="title"/>
          </p:nvPr>
        </p:nvSpPr>
        <p:spPr>
          <a:xfrm>
            <a:off x="457200" y="214290"/>
            <a:ext cx="8229600" cy="796908"/>
          </a:xfrm>
        </p:spPr>
        <p:txBody>
          <a:bodyPr>
            <a:normAutofit/>
          </a:bodyPr>
          <a:lstStyle/>
          <a:p>
            <a:pPr>
              <a:defRPr/>
            </a:pPr>
            <a:r>
              <a:rPr lang="en-IN" dirty="0">
                <a:solidFill>
                  <a:schemeClr val="tx1"/>
                </a:solidFill>
                <a:latin typeface="Times New Roman" pitchFamily="18" charset="0"/>
                <a:cs typeface="Times New Roman" pitchFamily="18" charset="0"/>
              </a:rPr>
              <a:t>Section 44ADA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9080505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object 13"/>
          <p:cNvSpPr txBox="1">
            <a:spLocks noChangeArrowheads="1"/>
          </p:cNvSpPr>
          <p:nvPr/>
        </p:nvSpPr>
        <p:spPr bwMode="auto">
          <a:xfrm>
            <a:off x="381000" y="381000"/>
            <a:ext cx="8382000" cy="1651734"/>
          </a:xfrm>
          <a:prstGeom prst="rect">
            <a:avLst/>
          </a:prstGeom>
          <a:noFill/>
          <a:ln w="9525">
            <a:noFill/>
            <a:miter lim="800000"/>
            <a:headEnd/>
            <a:tailEnd/>
          </a:ln>
        </p:spPr>
        <p:txBody>
          <a:bodyPr lIns="0" tIns="0" rIns="0" bIns="0">
            <a:spAutoFit/>
          </a:bodyPr>
          <a:lstStyle/>
          <a:p>
            <a:pPr marL="12700" algn="just"/>
            <a:r>
              <a:rPr lang="en-US" sz="3200" b="1" dirty="0">
                <a:latin typeface="Times New Roman" pitchFamily="18" charset="0"/>
                <a:cs typeface="Times New Roman" pitchFamily="18" charset="0"/>
              </a:rPr>
              <a:t>Section 44ADA </a:t>
            </a:r>
            <a:r>
              <a:rPr lang="en-IN" sz="3200" b="1" dirty="0">
                <a:latin typeface="Times New Roman" pitchFamily="18" charset="0"/>
                <a:cs typeface="Times New Roman" pitchFamily="18" charset="0"/>
              </a:rPr>
              <a:t>- Analysis</a:t>
            </a:r>
            <a:endParaRPr lang="en-US" sz="3200" b="1" dirty="0">
              <a:latin typeface="Times New Roman" pitchFamily="18" charset="0"/>
              <a:cs typeface="Times New Roman" pitchFamily="18" charset="0"/>
            </a:endParaRPr>
          </a:p>
          <a:p>
            <a:pPr marL="12700" algn="just">
              <a:spcBef>
                <a:spcPts val="200"/>
              </a:spcBef>
              <a:buClr>
                <a:srgbClr val="3494BA"/>
              </a:buClr>
              <a:buFont typeface="Wingdings" pitchFamily="2" charset="2"/>
              <a:buChar char=""/>
            </a:pPr>
            <a:r>
              <a:rPr lang="en-US" sz="2400" dirty="0">
                <a:latin typeface="Times New Roman" pitchFamily="18" charset="0"/>
                <a:cs typeface="Times New Roman" pitchFamily="18" charset="0"/>
              </a:rPr>
              <a:t>Mr. </a:t>
            </a:r>
            <a:r>
              <a:rPr lang="en-IN" sz="2400" dirty="0" err="1">
                <a:latin typeface="Times New Roman" pitchFamily="18" charset="0"/>
                <a:cs typeface="Times New Roman" pitchFamily="18" charset="0"/>
              </a:rPr>
              <a:t>Rishi</a:t>
            </a:r>
            <a:r>
              <a:rPr lang="en-US" sz="2400" dirty="0">
                <a:latin typeface="Times New Roman" pitchFamily="18" charset="0"/>
                <a:cs typeface="Times New Roman" pitchFamily="18" charset="0"/>
              </a:rPr>
              <a:t>, an eligible professional, is a proprietor of </a:t>
            </a:r>
            <a:r>
              <a:rPr lang="en-IN" sz="2400" dirty="0" err="1">
                <a:latin typeface="Times New Roman" pitchFamily="18" charset="0"/>
                <a:cs typeface="Times New Roman" pitchFamily="18" charset="0"/>
              </a:rPr>
              <a:t>Rishi</a:t>
            </a:r>
            <a:r>
              <a:rPr lang="en-IN" sz="2400" dirty="0">
                <a:latin typeface="Times New Roman" pitchFamily="18" charset="0"/>
                <a:cs typeface="Times New Roman" pitchFamily="18" charset="0"/>
              </a:rPr>
              <a:t> R Jain</a:t>
            </a:r>
            <a:r>
              <a:rPr lang="en-US" sz="2400" dirty="0">
                <a:latin typeface="Times New Roman" pitchFamily="18" charset="0"/>
                <a:cs typeface="Times New Roman" pitchFamily="18" charset="0"/>
              </a:rPr>
              <a:t> as well as  a partner of </a:t>
            </a:r>
            <a:r>
              <a:rPr lang="en-IN" sz="2400" dirty="0" err="1">
                <a:latin typeface="Times New Roman" pitchFamily="18" charset="0"/>
                <a:cs typeface="Times New Roman" pitchFamily="18" charset="0"/>
              </a:rPr>
              <a:t>Rishi</a:t>
            </a:r>
            <a:r>
              <a:rPr lang="en-IN" sz="2400" dirty="0">
                <a:latin typeface="Times New Roman" pitchFamily="18" charset="0"/>
                <a:cs typeface="Times New Roman" pitchFamily="18" charset="0"/>
              </a:rPr>
              <a:t> &amp; </a:t>
            </a:r>
            <a:r>
              <a:rPr lang="en-IN" sz="2400" dirty="0" err="1">
                <a:latin typeface="Times New Roman" pitchFamily="18" charset="0"/>
                <a:cs typeface="Times New Roman" pitchFamily="18" charset="0"/>
              </a:rPr>
              <a:t>Dilip</a:t>
            </a:r>
            <a:r>
              <a:rPr lang="en-IN" sz="2400" dirty="0">
                <a:latin typeface="Times New Roman" pitchFamily="18" charset="0"/>
                <a:cs typeface="Times New Roman" pitchFamily="18" charset="0"/>
              </a:rPr>
              <a:t> which is a partnership </a:t>
            </a:r>
            <a:r>
              <a:rPr lang="en-US" sz="2400" dirty="0">
                <a:latin typeface="Times New Roman" pitchFamily="18" charset="0"/>
                <a:cs typeface="Times New Roman" pitchFamily="18" charset="0"/>
              </a:rPr>
              <a:t>firm</a:t>
            </a:r>
            <a:r>
              <a:rPr lang="en-I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12700" algn="just">
              <a:spcBef>
                <a:spcPts val="200"/>
              </a:spcBef>
              <a:buClr>
                <a:srgbClr val="3494BA"/>
              </a:buClr>
              <a:buFont typeface="Wingdings" pitchFamily="2" charset="2"/>
              <a:buChar char=""/>
            </a:pPr>
            <a:r>
              <a:rPr lang="en-US" sz="2400" dirty="0">
                <a:latin typeface="Times New Roman" pitchFamily="18" charset="0"/>
                <a:cs typeface="Times New Roman" pitchFamily="18" charset="0"/>
              </a:rPr>
              <a:t>For PY 2021-22, Mr. </a:t>
            </a:r>
            <a:r>
              <a:rPr lang="en-IN" sz="2400" dirty="0" err="1">
                <a:latin typeface="Times New Roman" pitchFamily="18" charset="0"/>
                <a:cs typeface="Times New Roman" pitchFamily="18" charset="0"/>
              </a:rPr>
              <a:t>Rishi</a:t>
            </a:r>
            <a:r>
              <a:rPr lang="en-US" sz="2400" dirty="0">
                <a:latin typeface="Times New Roman" pitchFamily="18" charset="0"/>
                <a:cs typeface="Times New Roman" pitchFamily="18" charset="0"/>
              </a:rPr>
              <a:t> had following receipts:</a:t>
            </a:r>
          </a:p>
        </p:txBody>
      </p:sp>
      <p:sp>
        <p:nvSpPr>
          <p:cNvPr id="17" name="object 14"/>
          <p:cNvSpPr txBox="1"/>
          <p:nvPr/>
        </p:nvSpPr>
        <p:spPr>
          <a:xfrm>
            <a:off x="471488" y="3762375"/>
            <a:ext cx="8215312" cy="1477328"/>
          </a:xfrm>
          <a:prstGeom prst="rect">
            <a:avLst/>
          </a:prstGeom>
        </p:spPr>
        <p:txBody>
          <a:bodyPr lIns="0" tIns="0" rIns="0" bIns="0">
            <a:spAutoFit/>
          </a:bodyPr>
          <a:lstStyle/>
          <a:p>
            <a:pPr marL="242570" indent="-229870">
              <a:buClr>
                <a:srgbClr val="3494BA"/>
              </a:buClr>
              <a:buFont typeface="Wingdings"/>
              <a:buChar char=""/>
              <a:tabLst>
                <a:tab pos="243204" algn="l"/>
              </a:tabLst>
              <a:defRPr/>
            </a:pPr>
            <a:r>
              <a:rPr sz="2400" spc="-5" dirty="0">
                <a:latin typeface="Times New Roman"/>
                <a:cs typeface="Times New Roman"/>
              </a:rPr>
              <a:t>Is </a:t>
            </a:r>
            <a:r>
              <a:rPr sz="2400" spc="-25" dirty="0">
                <a:latin typeface="Times New Roman"/>
                <a:cs typeface="Times New Roman"/>
              </a:rPr>
              <a:t>Mr. </a:t>
            </a:r>
            <a:r>
              <a:rPr lang="en-IN" sz="2400" spc="-25" dirty="0" err="1">
                <a:latin typeface="Times New Roman"/>
                <a:cs typeface="Times New Roman"/>
              </a:rPr>
              <a:t>Rishi</a:t>
            </a:r>
            <a:r>
              <a:rPr sz="2400" spc="-5" dirty="0">
                <a:latin typeface="Times New Roman"/>
                <a:cs typeface="Times New Roman"/>
              </a:rPr>
              <a:t> </a:t>
            </a:r>
            <a:r>
              <a:rPr sz="2400" dirty="0">
                <a:latin typeface="Times New Roman"/>
                <a:cs typeface="Times New Roman"/>
              </a:rPr>
              <a:t>covered under </a:t>
            </a:r>
            <a:r>
              <a:rPr sz="2400" spc="-5" dirty="0">
                <a:latin typeface="Times New Roman"/>
                <a:cs typeface="Times New Roman"/>
              </a:rPr>
              <a:t>Section</a:t>
            </a:r>
            <a:r>
              <a:rPr sz="2400" spc="-45" dirty="0">
                <a:latin typeface="Times New Roman"/>
                <a:cs typeface="Times New Roman"/>
              </a:rPr>
              <a:t> </a:t>
            </a:r>
            <a:r>
              <a:rPr sz="2400" dirty="0">
                <a:latin typeface="Times New Roman"/>
                <a:cs typeface="Times New Roman"/>
              </a:rPr>
              <a:t>44ADA?</a:t>
            </a:r>
            <a:endParaRPr lang="en-US" sz="2400" dirty="0">
              <a:latin typeface="Times New Roman"/>
              <a:cs typeface="Times New Roman"/>
            </a:endParaRPr>
          </a:p>
          <a:p>
            <a:pPr marL="242570" indent="-229870">
              <a:buClr>
                <a:srgbClr val="3494BA"/>
              </a:buClr>
              <a:buFont typeface="Wingdings"/>
              <a:buChar char=""/>
              <a:tabLst>
                <a:tab pos="243204" algn="l"/>
              </a:tabLst>
              <a:defRPr/>
            </a:pPr>
            <a:endParaRPr lang="en-US" sz="2400" dirty="0">
              <a:latin typeface="Times New Roman"/>
              <a:cs typeface="Times New Roman"/>
            </a:endParaRPr>
          </a:p>
          <a:p>
            <a:pPr marL="12700" algn="just">
              <a:buClr>
                <a:srgbClr val="3494BA"/>
              </a:buClr>
              <a:tabLst>
                <a:tab pos="243204" algn="l"/>
              </a:tabLst>
              <a:defRPr/>
            </a:pPr>
            <a:r>
              <a:rPr lang="en-US" sz="2400" b="1" dirty="0" err="1">
                <a:latin typeface="Times New Roman"/>
                <a:cs typeface="Times New Roman"/>
              </a:rPr>
              <a:t>Hon’ble</a:t>
            </a:r>
            <a:r>
              <a:rPr lang="en-US" sz="2400" b="1" dirty="0">
                <a:latin typeface="Times New Roman"/>
                <a:cs typeface="Times New Roman"/>
              </a:rPr>
              <a:t> Madras High Court in </a:t>
            </a:r>
            <a:r>
              <a:rPr lang="en-US" sz="2400" b="1" dirty="0" err="1">
                <a:latin typeface="Times New Roman"/>
                <a:cs typeface="Times New Roman"/>
              </a:rPr>
              <a:t>Anandkumar</a:t>
            </a:r>
            <a:r>
              <a:rPr lang="en-US" sz="2400" b="1" dirty="0">
                <a:latin typeface="Times New Roman"/>
                <a:cs typeface="Times New Roman"/>
              </a:rPr>
              <a:t> [TS-690-HC-2020(MAD)]</a:t>
            </a:r>
            <a:r>
              <a:rPr lang="en-US" sz="2400" dirty="0">
                <a:latin typeface="Times New Roman"/>
                <a:cs typeface="Times New Roman"/>
              </a:rPr>
              <a:t>.</a:t>
            </a:r>
            <a:endParaRPr sz="2400" dirty="0">
              <a:latin typeface="Times New Roman"/>
              <a:cs typeface="Times New Roman"/>
            </a:endParaRPr>
          </a:p>
        </p:txBody>
      </p:sp>
      <p:graphicFrame>
        <p:nvGraphicFramePr>
          <p:cNvPr id="19" name="object 16"/>
          <p:cNvGraphicFramePr>
            <a:graphicFrameLocks noGrp="1"/>
          </p:cNvGraphicFramePr>
          <p:nvPr/>
        </p:nvGraphicFramePr>
        <p:xfrm>
          <a:off x="500063" y="2133600"/>
          <a:ext cx="7500990" cy="1524000"/>
        </p:xfrm>
        <a:graphic>
          <a:graphicData uri="http://schemas.openxmlformats.org/drawingml/2006/table">
            <a:tbl>
              <a:tblPr firstRow="1" bandRow="1">
                <a:tableStyleId>{2D5ABB26-0587-4C30-8999-92F81FD0307C}</a:tableStyleId>
              </a:tblPr>
              <a:tblGrid>
                <a:gridCol w="5715040">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tblGrid>
              <a:tr h="257810">
                <a:tc>
                  <a:txBody>
                    <a:bodyPr/>
                    <a:lstStyle/>
                    <a:p>
                      <a:pPr marL="1270" algn="ctr">
                        <a:lnSpc>
                          <a:spcPct val="100000"/>
                        </a:lnSpc>
                        <a:spcBef>
                          <a:spcPts val="130"/>
                        </a:spcBef>
                      </a:pPr>
                      <a:r>
                        <a:rPr sz="2000" b="1" dirty="0">
                          <a:solidFill>
                            <a:srgbClr val="FFFFFF"/>
                          </a:solidFill>
                          <a:latin typeface="Times New Roman"/>
                          <a:cs typeface="Times New Roman"/>
                        </a:rPr>
                        <a:t>Particulars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19050">
                      <a:solidFill>
                        <a:srgbClr val="FFFFFF"/>
                      </a:solidFill>
                      <a:prstDash val="solid"/>
                    </a:lnB>
                    <a:solidFill>
                      <a:srgbClr val="3494BA"/>
                    </a:solidFill>
                  </a:tcPr>
                </a:tc>
                <a:tc>
                  <a:txBody>
                    <a:bodyPr/>
                    <a:lstStyle/>
                    <a:p>
                      <a:pPr algn="ctr">
                        <a:lnSpc>
                          <a:spcPct val="100000"/>
                        </a:lnSpc>
                        <a:spcBef>
                          <a:spcPts val="125"/>
                        </a:spcBef>
                      </a:pPr>
                      <a:r>
                        <a:rPr lang="en-IN" sz="2000" b="1" dirty="0">
                          <a:solidFill>
                            <a:srgbClr val="FFFFFF"/>
                          </a:solidFill>
                          <a:latin typeface="Georgia"/>
                          <a:cs typeface="Georgia"/>
                        </a:rPr>
                        <a:t>Rs.</a:t>
                      </a:r>
                      <a:r>
                        <a:rPr sz="2000" b="1">
                          <a:solidFill>
                            <a:srgbClr val="FFFFFF"/>
                          </a:solidFill>
                          <a:latin typeface="Georgia"/>
                          <a:cs typeface="Georgia"/>
                        </a:rPr>
                        <a:t> </a:t>
                      </a:r>
                      <a:r>
                        <a:rPr sz="2000" b="1" spc="-5" dirty="0">
                          <a:solidFill>
                            <a:srgbClr val="FFFFFF"/>
                          </a:solidFill>
                          <a:latin typeface="Times New Roman"/>
                          <a:cs typeface="Times New Roman"/>
                        </a:rPr>
                        <a:t>in</a:t>
                      </a:r>
                      <a:r>
                        <a:rPr sz="2000" b="1" spc="-110" dirty="0">
                          <a:solidFill>
                            <a:srgbClr val="FFFFFF"/>
                          </a:solidFill>
                          <a:latin typeface="Times New Roman"/>
                          <a:cs typeface="Times New Roman"/>
                        </a:rPr>
                        <a:t> </a:t>
                      </a:r>
                      <a:r>
                        <a:rPr sz="2000" b="1" spc="-5" dirty="0">
                          <a:solidFill>
                            <a:srgbClr val="FFFFFF"/>
                          </a:solidFill>
                          <a:latin typeface="Times New Roman"/>
                          <a:cs typeface="Times New Roman"/>
                        </a:rPr>
                        <a:t>lakhs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19050">
                      <a:solidFill>
                        <a:srgbClr val="FFFFFF"/>
                      </a:solidFill>
                      <a:prstDash val="solid"/>
                    </a:lnB>
                    <a:solidFill>
                      <a:srgbClr val="3494BA"/>
                    </a:solidFill>
                  </a:tcPr>
                </a:tc>
                <a:extLst>
                  <a:ext uri="{0D108BD9-81ED-4DB2-BD59-A6C34878D82A}">
                    <a16:rowId xmlns:a16="http://schemas.microsoft.com/office/drawing/2014/main" val="10000"/>
                  </a:ext>
                </a:extLst>
              </a:tr>
              <a:tr h="256754">
                <a:tc>
                  <a:txBody>
                    <a:bodyPr/>
                    <a:lstStyle/>
                    <a:p>
                      <a:pPr marL="43180">
                        <a:lnSpc>
                          <a:spcPct val="100000"/>
                        </a:lnSpc>
                        <a:spcBef>
                          <a:spcPts val="75"/>
                        </a:spcBef>
                      </a:pPr>
                      <a:r>
                        <a:rPr sz="2000" dirty="0">
                          <a:latin typeface="Times New Roman"/>
                          <a:cs typeface="Times New Roman"/>
                        </a:rPr>
                        <a:t>Receipts from proprietory</a:t>
                      </a:r>
                      <a:r>
                        <a:rPr sz="2000" spc="-95" dirty="0">
                          <a:latin typeface="Times New Roman"/>
                          <a:cs typeface="Times New Roman"/>
                        </a:rPr>
                        <a:t> </a:t>
                      </a:r>
                      <a:r>
                        <a:rPr sz="2000" spc="-5" dirty="0">
                          <a:latin typeface="Times New Roman"/>
                          <a:cs typeface="Times New Roman"/>
                        </a:rPr>
                        <a:t>business</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19050">
                      <a:solidFill>
                        <a:srgbClr val="FFFFFF"/>
                      </a:solidFill>
                      <a:prstDash val="solid"/>
                    </a:lnT>
                    <a:lnB w="6350">
                      <a:solidFill>
                        <a:srgbClr val="FFFFFF"/>
                      </a:solidFill>
                      <a:prstDash val="solid"/>
                    </a:lnB>
                    <a:solidFill>
                      <a:srgbClr val="CDDCE7"/>
                    </a:solidFill>
                  </a:tcPr>
                </a:tc>
                <a:tc>
                  <a:txBody>
                    <a:bodyPr/>
                    <a:lstStyle/>
                    <a:p>
                      <a:pPr marL="635" algn="ctr">
                        <a:lnSpc>
                          <a:spcPct val="100000"/>
                        </a:lnSpc>
                        <a:spcBef>
                          <a:spcPts val="75"/>
                        </a:spcBef>
                      </a:pPr>
                      <a:r>
                        <a:rPr sz="2000" dirty="0">
                          <a:latin typeface="Times New Roman"/>
                          <a:cs typeface="Times New Roman"/>
                        </a:rPr>
                        <a:t>40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19050">
                      <a:solidFill>
                        <a:srgbClr val="FFFFFF"/>
                      </a:solidFill>
                      <a:prstDash val="solid"/>
                    </a:lnT>
                    <a:lnB w="6350">
                      <a:solidFill>
                        <a:srgbClr val="FFFFFF"/>
                      </a:solidFill>
                      <a:prstDash val="solid"/>
                    </a:lnB>
                    <a:solidFill>
                      <a:srgbClr val="CDDCE7"/>
                    </a:solidFill>
                  </a:tcPr>
                </a:tc>
                <a:extLst>
                  <a:ext uri="{0D108BD9-81ED-4DB2-BD59-A6C34878D82A}">
                    <a16:rowId xmlns:a16="http://schemas.microsoft.com/office/drawing/2014/main" val="10001"/>
                  </a:ext>
                </a:extLst>
              </a:tr>
              <a:tr h="256755">
                <a:tc>
                  <a:txBody>
                    <a:bodyPr/>
                    <a:lstStyle/>
                    <a:p>
                      <a:pPr marL="43180">
                        <a:lnSpc>
                          <a:spcPct val="100000"/>
                        </a:lnSpc>
                        <a:spcBef>
                          <a:spcPts val="130"/>
                        </a:spcBef>
                      </a:pPr>
                      <a:r>
                        <a:rPr sz="2000" dirty="0">
                          <a:latin typeface="Times New Roman"/>
                          <a:cs typeface="Times New Roman"/>
                        </a:rPr>
                        <a:t>Share of profit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tc>
                  <a:txBody>
                    <a:bodyPr/>
                    <a:lstStyle/>
                    <a:p>
                      <a:pPr marL="635" algn="ctr">
                        <a:lnSpc>
                          <a:spcPct val="100000"/>
                        </a:lnSpc>
                        <a:spcBef>
                          <a:spcPts val="130"/>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extLst>
                  <a:ext uri="{0D108BD9-81ED-4DB2-BD59-A6C34878D82A}">
                    <a16:rowId xmlns:a16="http://schemas.microsoft.com/office/drawing/2014/main" val="10002"/>
                  </a:ext>
                </a:extLst>
              </a:tr>
              <a:tr h="257812">
                <a:tc>
                  <a:txBody>
                    <a:bodyPr/>
                    <a:lstStyle/>
                    <a:p>
                      <a:pPr marL="43180">
                        <a:lnSpc>
                          <a:spcPct val="100000"/>
                        </a:lnSpc>
                        <a:spcBef>
                          <a:spcPts val="130"/>
                        </a:spcBef>
                      </a:pPr>
                      <a:r>
                        <a:rPr sz="2000" dirty="0">
                          <a:latin typeface="Times New Roman"/>
                          <a:cs typeface="Times New Roman"/>
                        </a:rPr>
                        <a:t>Interest on capital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CDDCE7"/>
                    </a:solidFill>
                  </a:tcPr>
                </a:tc>
                <a:tc>
                  <a:txBody>
                    <a:bodyPr/>
                    <a:lstStyle/>
                    <a:p>
                      <a:pPr marL="635" algn="ctr">
                        <a:lnSpc>
                          <a:spcPct val="100000"/>
                        </a:lnSpc>
                        <a:spcBef>
                          <a:spcPts val="130"/>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CDDCE7"/>
                    </a:solidFill>
                  </a:tcPr>
                </a:tc>
                <a:extLst>
                  <a:ext uri="{0D108BD9-81ED-4DB2-BD59-A6C34878D82A}">
                    <a16:rowId xmlns:a16="http://schemas.microsoft.com/office/drawing/2014/main" val="10003"/>
                  </a:ext>
                </a:extLst>
              </a:tr>
              <a:tr h="256754">
                <a:tc>
                  <a:txBody>
                    <a:bodyPr/>
                    <a:lstStyle/>
                    <a:p>
                      <a:pPr marL="43180">
                        <a:lnSpc>
                          <a:spcPct val="100000"/>
                        </a:lnSpc>
                        <a:spcBef>
                          <a:spcPts val="125"/>
                        </a:spcBef>
                      </a:pPr>
                      <a:r>
                        <a:rPr sz="2000" dirty="0">
                          <a:latin typeface="Times New Roman"/>
                          <a:cs typeface="Times New Roman"/>
                        </a:rPr>
                        <a:t>Remuneration </a:t>
                      </a:r>
                      <a:r>
                        <a:rPr sz="2000">
                          <a:latin typeface="Times New Roman"/>
                          <a:cs typeface="Times New Roman"/>
                        </a:rPr>
                        <a:t>from firm</a:t>
                      </a:r>
                      <a:r>
                        <a:rPr lang="en-IN" sz="2000" dirty="0">
                          <a:latin typeface="Times New Roman"/>
                          <a:cs typeface="Times New Roman"/>
                        </a:rPr>
                        <a:t> </a:t>
                      </a:r>
                      <a:r>
                        <a:rPr lang="en-IN" sz="2000" dirty="0" err="1">
                          <a:latin typeface="Times New Roman"/>
                          <a:cs typeface="Times New Roman"/>
                        </a:rPr>
                        <a:t>Rishi</a:t>
                      </a:r>
                      <a:r>
                        <a:rPr lang="en-IN" sz="2000" dirty="0">
                          <a:latin typeface="Times New Roman"/>
                          <a:cs typeface="Times New Roman"/>
                        </a:rPr>
                        <a:t> &amp; </a:t>
                      </a:r>
                      <a:r>
                        <a:rPr lang="en-IN" sz="2000" dirty="0" err="1">
                          <a:latin typeface="Times New Roman"/>
                          <a:cs typeface="Times New Roman"/>
                        </a:rPr>
                        <a:t>Dilip</a:t>
                      </a:r>
                      <a:r>
                        <a:rPr lang="en-IN" sz="2000" spc="-95" dirty="0">
                          <a:latin typeface="Times New Roman"/>
                          <a:cs typeface="Times New Roman"/>
                        </a:rPr>
                        <a:t> </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tc>
                  <a:txBody>
                    <a:bodyPr/>
                    <a:lstStyle/>
                    <a:p>
                      <a:pPr algn="ctr">
                        <a:lnSpc>
                          <a:spcPct val="100000"/>
                        </a:lnSpc>
                        <a:spcBef>
                          <a:spcPts val="125"/>
                        </a:spcBef>
                      </a:pPr>
                      <a:r>
                        <a:rPr sz="2000" dirty="0">
                          <a:latin typeface="Times New Roman"/>
                          <a:cs typeface="Times New Roman"/>
                        </a:rPr>
                        <a:t>20</a:t>
                      </a:r>
                      <a:endParaRPr sz="2000">
                        <a:latin typeface="Times New Roman"/>
                        <a:cs typeface="Times New Roman"/>
                      </a:endParaRPr>
                    </a:p>
                  </a:txBody>
                  <a:tcPr marL="0" marR="0" marT="0" marB="0">
                    <a:lnL w="6350">
                      <a:solidFill>
                        <a:srgbClr val="FFFFFF"/>
                      </a:solidFill>
                      <a:prstDash val="solid"/>
                    </a:lnL>
                    <a:lnR w="6350">
                      <a:solidFill>
                        <a:srgbClr val="FFFFFF"/>
                      </a:solidFill>
                      <a:prstDash val="solid"/>
                    </a:lnR>
                    <a:lnT w="6350">
                      <a:solidFill>
                        <a:srgbClr val="FFFFFF"/>
                      </a:solidFill>
                      <a:prstDash val="solid"/>
                    </a:lnT>
                    <a:lnB w="6350">
                      <a:solidFill>
                        <a:srgbClr val="FFFFFF"/>
                      </a:solidFill>
                      <a:prstDash val="solid"/>
                    </a:lnB>
                    <a:solidFill>
                      <a:srgbClr val="E8EFF3"/>
                    </a:solidFill>
                  </a:tcPr>
                </a:tc>
                <a:extLst>
                  <a:ext uri="{0D108BD9-81ED-4DB2-BD59-A6C34878D82A}">
                    <a16:rowId xmlns:a16="http://schemas.microsoft.com/office/drawing/2014/main" val="10004"/>
                  </a:ext>
                </a:extLst>
              </a:tr>
            </a:tbl>
          </a:graphicData>
        </a:graphic>
      </p:graphicFrame>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0818248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01122" cy="6000792"/>
          </a:xfrm>
        </p:spPr>
        <p:txBody>
          <a:bodyPr>
            <a:normAutofit/>
          </a:bodyPr>
          <a:lstStyle/>
          <a:p>
            <a:pPr algn="just">
              <a:buNone/>
            </a:pPr>
            <a:r>
              <a:rPr lang="en-IN" sz="2300" b="1" dirty="0">
                <a:solidFill>
                  <a:schemeClr val="tx1"/>
                </a:solidFill>
                <a:latin typeface="Times New Roman" pitchFamily="18" charset="0"/>
                <a:cs typeface="Times New Roman" pitchFamily="18" charset="0"/>
              </a:rPr>
              <a:t>Special provision for computing profits and gains of business of plying, hiring or leasing goods carriages.</a:t>
            </a:r>
            <a:endParaRPr lang="en-IN" sz="2300" dirty="0">
              <a:solidFill>
                <a:schemeClr val="tx1"/>
              </a:solidFill>
              <a:latin typeface="Times New Roman" pitchFamily="18" charset="0"/>
              <a:cs typeface="Times New Roman" pitchFamily="18" charset="0"/>
            </a:endParaRPr>
          </a:p>
          <a:p>
            <a:pPr algn="just">
              <a:buNone/>
            </a:pPr>
            <a:r>
              <a:rPr lang="en-IN" sz="2300" b="1" dirty="0">
                <a:solidFill>
                  <a:schemeClr val="tx1"/>
                </a:solidFill>
                <a:latin typeface="Times New Roman" pitchFamily="18" charset="0"/>
                <a:cs typeface="Times New Roman" pitchFamily="18" charset="0"/>
              </a:rPr>
              <a:t>44AE(1)</a:t>
            </a:r>
          </a:p>
          <a:p>
            <a:pPr algn="just">
              <a:buFont typeface="Wingdings" pitchFamily="2" charset="2"/>
              <a:buChar char="Ø"/>
            </a:pPr>
            <a:r>
              <a:rPr lang="en-IN" sz="2300" dirty="0">
                <a:solidFill>
                  <a:schemeClr val="tx1"/>
                </a:solidFill>
                <a:latin typeface="Times New Roman" pitchFamily="18" charset="0"/>
                <a:cs typeface="Times New Roman" pitchFamily="18" charset="0"/>
              </a:rPr>
              <a:t>Notwithstanding anything to the contrary contained in sections 28 to 43C, </a:t>
            </a:r>
          </a:p>
          <a:p>
            <a:pPr algn="just">
              <a:buFont typeface="Wingdings" pitchFamily="2" charset="2"/>
              <a:buChar char="Ø"/>
            </a:pPr>
            <a:r>
              <a:rPr lang="en-IN" sz="2300" dirty="0">
                <a:solidFill>
                  <a:schemeClr val="tx1"/>
                </a:solidFill>
                <a:latin typeface="Times New Roman" pitchFamily="18" charset="0"/>
                <a:cs typeface="Times New Roman" pitchFamily="18" charset="0"/>
              </a:rPr>
              <a:t>in the case of an </a:t>
            </a:r>
            <a:r>
              <a:rPr lang="en-IN" sz="2300" dirty="0" err="1">
                <a:solidFill>
                  <a:schemeClr val="tx1"/>
                </a:solidFill>
                <a:latin typeface="Times New Roman" pitchFamily="18" charset="0"/>
                <a:cs typeface="Times New Roman" pitchFamily="18" charset="0"/>
              </a:rPr>
              <a:t>assessee</a:t>
            </a:r>
            <a:r>
              <a:rPr lang="en-IN" sz="2300" dirty="0">
                <a:solidFill>
                  <a:schemeClr val="tx1"/>
                </a:solidFill>
                <a:latin typeface="Times New Roman" pitchFamily="18" charset="0"/>
                <a:cs typeface="Times New Roman" pitchFamily="18" charset="0"/>
              </a:rPr>
              <a:t>, </a:t>
            </a:r>
          </a:p>
          <a:p>
            <a:pPr algn="just">
              <a:buFont typeface="Wingdings" pitchFamily="2" charset="2"/>
              <a:buChar char="Ø"/>
            </a:pPr>
            <a:r>
              <a:rPr lang="en-IN" sz="2300" dirty="0">
                <a:solidFill>
                  <a:schemeClr val="tx1"/>
                </a:solidFill>
                <a:latin typeface="Times New Roman" pitchFamily="18" charset="0"/>
                <a:cs typeface="Times New Roman" pitchFamily="18" charset="0"/>
              </a:rPr>
              <a:t>who owns not more than ten goods carriages at any time during the previous year and </a:t>
            </a:r>
          </a:p>
          <a:p>
            <a:pPr algn="just">
              <a:buFont typeface="Wingdings" pitchFamily="2" charset="2"/>
              <a:buChar char="Ø"/>
            </a:pPr>
            <a:r>
              <a:rPr lang="en-IN" sz="2300" dirty="0">
                <a:solidFill>
                  <a:schemeClr val="tx1"/>
                </a:solidFill>
                <a:latin typeface="Times New Roman" pitchFamily="18" charset="0"/>
                <a:cs typeface="Times New Roman" pitchFamily="18" charset="0"/>
              </a:rPr>
              <a:t>who is engaged in the business of plying, hiring or leasing such goods carriages, </a:t>
            </a:r>
          </a:p>
          <a:p>
            <a:pPr algn="just">
              <a:buFont typeface="Wingdings" pitchFamily="2" charset="2"/>
              <a:buChar char="Ø"/>
            </a:pPr>
            <a:r>
              <a:rPr lang="en-IN" sz="2300" dirty="0">
                <a:solidFill>
                  <a:schemeClr val="tx1"/>
                </a:solidFill>
                <a:latin typeface="Times New Roman" pitchFamily="18" charset="0"/>
                <a:cs typeface="Times New Roman" pitchFamily="18" charset="0"/>
              </a:rPr>
              <a:t>the income of such business chargeable to tax under the head "Profits and gains of business or profession" </a:t>
            </a:r>
          </a:p>
          <a:p>
            <a:pPr algn="just">
              <a:buFont typeface="Wingdings" pitchFamily="2" charset="2"/>
              <a:buChar char="Ø"/>
            </a:pPr>
            <a:r>
              <a:rPr lang="en-IN" sz="2300" dirty="0">
                <a:solidFill>
                  <a:schemeClr val="tx1"/>
                </a:solidFill>
                <a:latin typeface="Times New Roman" pitchFamily="18" charset="0"/>
                <a:cs typeface="Times New Roman" pitchFamily="18" charset="0"/>
              </a:rPr>
              <a:t>shall be deemed to be the aggregate of the profits and gains, from all the goods carriages owned by him in the previous year, </a:t>
            </a:r>
          </a:p>
          <a:p>
            <a:pPr algn="just">
              <a:buFont typeface="Wingdings" pitchFamily="2" charset="2"/>
              <a:buChar char="Ø"/>
            </a:pPr>
            <a:r>
              <a:rPr lang="en-IN" sz="2300" dirty="0">
                <a:solidFill>
                  <a:schemeClr val="tx1"/>
                </a:solidFill>
                <a:latin typeface="Times New Roman" pitchFamily="18" charset="0"/>
                <a:cs typeface="Times New Roman" pitchFamily="18" charset="0"/>
              </a:rPr>
              <a:t>computed in accordance with the provisions of sub-section (2).</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12160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152400" y="76200"/>
            <a:ext cx="8763000" cy="6038850"/>
          </a:xfrm>
        </p:spPr>
        <p:txBody>
          <a:bodyPr>
            <a:normAutofit/>
          </a:bodyPr>
          <a:lstStyle/>
          <a:p>
            <a:pPr algn="just">
              <a:buNone/>
              <a:defRPr/>
            </a:pPr>
            <a:r>
              <a:rPr lang="en-IN" sz="2400" b="1" dirty="0">
                <a:solidFill>
                  <a:schemeClr val="tx1"/>
                </a:solidFill>
                <a:latin typeface="Times New Roman" pitchFamily="18" charset="0"/>
                <a:cs typeface="Times New Roman" pitchFamily="18" charset="0"/>
              </a:rPr>
              <a:t>44AD (2)</a:t>
            </a:r>
          </a:p>
          <a:p>
            <a:pPr algn="just">
              <a:buFont typeface="Wingdings 3" pitchFamily="18" charset="2"/>
              <a:buNone/>
              <a:defRPr/>
            </a:pPr>
            <a:r>
              <a:rPr lang="en-IN" sz="2400" dirty="0">
                <a:solidFill>
                  <a:schemeClr val="tx1"/>
                </a:solidFill>
                <a:latin typeface="Times New Roman" pitchFamily="18" charset="0"/>
                <a:cs typeface="Times New Roman" pitchFamily="18" charset="0"/>
              </a:rPr>
              <a:t>Any deduction allowable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under the provisions of sections 30 to 38 shall, </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for the purposes of sub-section (1),</a:t>
            </a:r>
          </a:p>
          <a:p>
            <a:pPr algn="just">
              <a:buFont typeface="Wingdings" pitchFamily="2" charset="2"/>
              <a:buChar char="Ø"/>
              <a:defRPr/>
            </a:pPr>
            <a:r>
              <a:rPr lang="en-IN" sz="2400" dirty="0">
                <a:solidFill>
                  <a:schemeClr val="tx1"/>
                </a:solidFill>
                <a:latin typeface="Times New Roman" pitchFamily="18" charset="0"/>
                <a:cs typeface="Times New Roman" pitchFamily="18" charset="0"/>
              </a:rPr>
              <a:t> be deemed to have been already given full effect to and </a:t>
            </a:r>
          </a:p>
          <a:p>
            <a:pPr algn="just">
              <a:buFont typeface="Wingdings 3" pitchFamily="18" charset="2"/>
              <a:buNone/>
              <a:defRPr/>
            </a:pPr>
            <a:r>
              <a:rPr lang="en-IN" sz="2400" dirty="0">
                <a:solidFill>
                  <a:schemeClr val="tx1"/>
                </a:solidFill>
                <a:latin typeface="Times New Roman" pitchFamily="18" charset="0"/>
                <a:cs typeface="Times New Roman" pitchFamily="18" charset="0"/>
              </a:rPr>
              <a:t>	no further deduction under those sections shall be allowed :</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430912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rmAutofit/>
          </a:bodyPr>
          <a:lstStyle/>
          <a:p>
            <a:pPr algn="just">
              <a:buNone/>
            </a:pPr>
            <a:r>
              <a:rPr lang="en-IN" sz="2400" b="1" dirty="0">
                <a:solidFill>
                  <a:schemeClr val="tx1"/>
                </a:solidFill>
                <a:latin typeface="Times New Roman" pitchFamily="18" charset="0"/>
                <a:cs typeface="Times New Roman" pitchFamily="18" charset="0"/>
              </a:rPr>
              <a:t>44AE(2)</a:t>
            </a:r>
          </a:p>
          <a:p>
            <a:pPr algn="just">
              <a:buNone/>
            </a:pPr>
            <a:r>
              <a:rPr lang="en-IN" sz="2400" dirty="0">
                <a:solidFill>
                  <a:schemeClr val="tx1"/>
                </a:solidFill>
                <a:latin typeface="Times New Roman" pitchFamily="18" charset="0"/>
                <a:cs typeface="Times New Roman" pitchFamily="18" charset="0"/>
              </a:rPr>
              <a:t>For the purposes of sub-section (1), </a:t>
            </a:r>
          </a:p>
          <a:p>
            <a:pPr algn="just">
              <a:buNone/>
            </a:pPr>
            <a:r>
              <a:rPr lang="en-IN" sz="2400" dirty="0">
                <a:solidFill>
                  <a:schemeClr val="tx1"/>
                </a:solidFill>
                <a:latin typeface="Times New Roman" pitchFamily="18" charset="0"/>
                <a:cs typeface="Times New Roman" pitchFamily="18" charset="0"/>
              </a:rPr>
              <a:t>the profits and gains from each goods carriage,—</a:t>
            </a:r>
          </a:p>
          <a:p>
            <a:pPr algn="just">
              <a:buNone/>
            </a:pPr>
            <a:r>
              <a:rPr lang="en-IN" sz="2400" dirty="0">
                <a:solidFill>
                  <a:schemeClr val="tx1"/>
                </a:solidFill>
                <a:latin typeface="Times New Roman" pitchFamily="18" charset="0"/>
                <a:cs typeface="Times New Roman" pitchFamily="18" charset="0"/>
              </a:rPr>
              <a:t>(</a:t>
            </a:r>
            <a:r>
              <a:rPr lang="en-IN" sz="2400" dirty="0" err="1">
                <a:solidFill>
                  <a:schemeClr val="tx1"/>
                </a:solidFill>
                <a:latin typeface="Times New Roman" pitchFamily="18" charset="0"/>
                <a:cs typeface="Times New Roman" pitchFamily="18" charset="0"/>
              </a:rPr>
              <a:t>i</a:t>
            </a:r>
            <a:r>
              <a:rPr lang="en-IN" sz="2400" dirty="0">
                <a:solidFill>
                  <a:schemeClr val="tx1"/>
                </a:solidFill>
                <a:latin typeface="Times New Roman" pitchFamily="18" charset="0"/>
                <a:cs typeface="Times New Roman" pitchFamily="18" charset="0"/>
              </a:rPr>
              <a:t>) being a heavy goods vehicle,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an amount equal to one thousand rupees per ton of gross vehicle weight or </a:t>
            </a:r>
            <a:r>
              <a:rPr lang="en-IN" sz="2400" dirty="0" err="1">
                <a:solidFill>
                  <a:schemeClr val="tx1"/>
                </a:solidFill>
                <a:latin typeface="Times New Roman" pitchFamily="18" charset="0"/>
                <a:cs typeface="Times New Roman" pitchFamily="18" charset="0"/>
              </a:rPr>
              <a:t>unladen</a:t>
            </a:r>
            <a:r>
              <a:rPr lang="en-IN" sz="2400" dirty="0">
                <a:solidFill>
                  <a:schemeClr val="tx1"/>
                </a:solidFill>
                <a:latin typeface="Times New Roman" pitchFamily="18" charset="0"/>
                <a:cs typeface="Times New Roman" pitchFamily="18" charset="0"/>
              </a:rPr>
              <a:t> weight, </a:t>
            </a:r>
          </a:p>
          <a:p>
            <a:pPr algn="just">
              <a:buFont typeface="Wingdings" pitchFamily="2" charset="2"/>
              <a:buChar char="Ø"/>
            </a:pPr>
            <a:r>
              <a:rPr lang="en-IN" sz="2400" dirty="0">
                <a:solidFill>
                  <a:schemeClr val="tx1"/>
                </a:solidFill>
                <a:latin typeface="Times New Roman" pitchFamily="18" charset="0"/>
                <a:cs typeface="Times New Roman" pitchFamily="18" charset="0"/>
              </a:rPr>
              <a:t>as the case may be,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every month or part of a month </a:t>
            </a:r>
          </a:p>
          <a:p>
            <a:pPr algn="just">
              <a:buFont typeface="Wingdings" pitchFamily="2" charset="2"/>
              <a:buChar char="Ø"/>
            </a:pPr>
            <a:r>
              <a:rPr lang="en-IN" sz="2400" dirty="0">
                <a:solidFill>
                  <a:schemeClr val="tx1"/>
                </a:solidFill>
                <a:latin typeface="Times New Roman" pitchFamily="18" charset="0"/>
                <a:cs typeface="Times New Roman" pitchFamily="18" charset="0"/>
              </a:rPr>
              <a:t>during which the heavy goods vehicle is owned by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the previous year or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 amount claimed to have been actually earned from such vehicle,</a:t>
            </a:r>
          </a:p>
          <a:p>
            <a:pPr algn="just">
              <a:buFont typeface="Wingdings" pitchFamily="2" charset="2"/>
              <a:buChar char="Ø"/>
            </a:pPr>
            <a:r>
              <a:rPr lang="en-IN" sz="2400" dirty="0">
                <a:solidFill>
                  <a:schemeClr val="tx1"/>
                </a:solidFill>
                <a:latin typeface="Times New Roman" pitchFamily="18" charset="0"/>
                <a:cs typeface="Times New Roman" pitchFamily="18" charset="0"/>
              </a:rPr>
              <a:t>whichever is higher;</a:t>
            </a:r>
          </a:p>
          <a:p>
            <a:pPr algn="just">
              <a:buFont typeface="Wingdings" pitchFamily="2" charset="2"/>
              <a:buChar char="Ø"/>
            </a:pP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7461363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Autofit/>
          </a:bodyPr>
          <a:lstStyle/>
          <a:p>
            <a:pPr algn="just">
              <a:buNone/>
            </a:pPr>
            <a:r>
              <a:rPr lang="en-IN" sz="2400" dirty="0">
                <a:solidFill>
                  <a:schemeClr val="tx1"/>
                </a:solidFill>
                <a:latin typeface="Times New Roman" pitchFamily="18" charset="0"/>
                <a:cs typeface="Times New Roman" pitchFamily="18" charset="0"/>
              </a:rPr>
              <a:t>(ii) other than heavy goods vehicle,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an amount equal to seven thousand five hundred rupees for every month or part of a month </a:t>
            </a:r>
          </a:p>
          <a:p>
            <a:pPr algn="just">
              <a:buFont typeface="Wingdings" pitchFamily="2" charset="2"/>
              <a:buChar char="Ø"/>
            </a:pPr>
            <a:r>
              <a:rPr lang="en-IN" sz="2400" dirty="0">
                <a:solidFill>
                  <a:schemeClr val="tx1"/>
                </a:solidFill>
                <a:latin typeface="Times New Roman" pitchFamily="18" charset="0"/>
                <a:cs typeface="Times New Roman" pitchFamily="18" charset="0"/>
              </a:rPr>
              <a:t>during which the goods carriage is owned by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the previous year or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 amount claimed to have been actually earned from such goods carriage, </a:t>
            </a:r>
          </a:p>
          <a:p>
            <a:pPr algn="just">
              <a:buFont typeface="Wingdings" pitchFamily="2" charset="2"/>
              <a:buChar char="Ø"/>
            </a:pPr>
            <a:r>
              <a:rPr lang="en-IN" sz="2400" dirty="0">
                <a:solidFill>
                  <a:schemeClr val="tx1"/>
                </a:solidFill>
                <a:latin typeface="Times New Roman" pitchFamily="18" charset="0"/>
                <a:cs typeface="Times New Roman" pitchFamily="18" charset="0"/>
              </a:rPr>
              <a:t>whichever is higher.</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2383006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Autofit/>
          </a:bodyPr>
          <a:lstStyle/>
          <a:p>
            <a:pPr algn="just">
              <a:buNone/>
            </a:pPr>
            <a:r>
              <a:rPr lang="en-IN" sz="2400" b="1" dirty="0">
                <a:solidFill>
                  <a:schemeClr val="tx1"/>
                </a:solidFill>
                <a:latin typeface="Times New Roman" pitchFamily="18" charset="0"/>
                <a:cs typeface="Times New Roman" pitchFamily="18" charset="0"/>
              </a:rPr>
              <a:t>44AE(3)</a:t>
            </a:r>
          </a:p>
          <a:p>
            <a:pPr algn="just">
              <a:buFont typeface="Wingdings" pitchFamily="2" charset="2"/>
              <a:buChar char="Ø"/>
            </a:pPr>
            <a:r>
              <a:rPr lang="en-IN" sz="2400" dirty="0">
                <a:solidFill>
                  <a:schemeClr val="tx1"/>
                </a:solidFill>
                <a:latin typeface="Times New Roman" pitchFamily="18" charset="0"/>
                <a:cs typeface="Times New Roman" pitchFamily="18" charset="0"/>
              </a:rPr>
              <a:t>Any deduction allowable under the provisions of sections 30 to 38 shall,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the purposes of sub-section (1), </a:t>
            </a:r>
          </a:p>
          <a:p>
            <a:pPr algn="just">
              <a:buFont typeface="Wingdings" pitchFamily="2" charset="2"/>
              <a:buChar char="Ø"/>
            </a:pPr>
            <a:r>
              <a:rPr lang="en-IN" sz="2400" dirty="0">
                <a:solidFill>
                  <a:schemeClr val="tx1"/>
                </a:solidFill>
                <a:latin typeface="Times New Roman" pitchFamily="18" charset="0"/>
                <a:cs typeface="Times New Roman" pitchFamily="18" charset="0"/>
              </a:rPr>
              <a:t>be deemed to have been already given full effect to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no further deduction under those sections shall be allowed :</a:t>
            </a:r>
          </a:p>
          <a:p>
            <a:pPr algn="just">
              <a:buNone/>
            </a:pPr>
            <a:r>
              <a:rPr lang="en-IN" sz="2400" b="1" dirty="0">
                <a:solidFill>
                  <a:schemeClr val="tx1"/>
                </a:solidFill>
                <a:latin typeface="Times New Roman" pitchFamily="18" charset="0"/>
                <a:cs typeface="Times New Roman" pitchFamily="18" charset="0"/>
              </a:rPr>
              <a:t>Provided </a:t>
            </a:r>
            <a:r>
              <a:rPr lang="en-IN" sz="2400" dirty="0">
                <a:solidFill>
                  <a:schemeClr val="tx1"/>
                </a:solidFill>
                <a:latin typeface="Times New Roman" pitchFamily="18" charset="0"/>
                <a:cs typeface="Times New Roman" pitchFamily="18" charset="0"/>
              </a:rPr>
              <a:t>that where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is a firm,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salary and interest paid to its partners shall be deducted from the income computed under sub-section (1) </a:t>
            </a:r>
          </a:p>
          <a:p>
            <a:pPr algn="just">
              <a:buFont typeface="Wingdings" pitchFamily="2" charset="2"/>
              <a:buChar char="Ø"/>
            </a:pPr>
            <a:r>
              <a:rPr lang="en-IN" sz="2400" dirty="0">
                <a:solidFill>
                  <a:schemeClr val="tx1"/>
                </a:solidFill>
                <a:latin typeface="Times New Roman" pitchFamily="18" charset="0"/>
                <a:cs typeface="Times New Roman" pitchFamily="18" charset="0"/>
              </a:rPr>
              <a:t>subject to the conditions and limits specified in clause (</a:t>
            </a:r>
            <a:r>
              <a:rPr lang="en-IN" sz="2400" i="1" dirty="0">
                <a:solidFill>
                  <a:schemeClr val="tx1"/>
                </a:solidFill>
                <a:latin typeface="Times New Roman" pitchFamily="18" charset="0"/>
                <a:cs typeface="Times New Roman" pitchFamily="18" charset="0"/>
              </a:rPr>
              <a:t>b</a:t>
            </a:r>
            <a:r>
              <a:rPr lang="en-IN" sz="2400" dirty="0">
                <a:solidFill>
                  <a:schemeClr val="tx1"/>
                </a:solidFill>
                <a:latin typeface="Times New Roman" pitchFamily="18" charset="0"/>
                <a:cs typeface="Times New Roman" pitchFamily="18" charset="0"/>
              </a:rPr>
              <a:t>) of section 40.</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230391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Autofit/>
          </a:bodyPr>
          <a:lstStyle/>
          <a:p>
            <a:pPr algn="just">
              <a:buNone/>
            </a:pPr>
            <a:r>
              <a:rPr lang="en-IN" sz="2400" b="1" dirty="0">
                <a:solidFill>
                  <a:schemeClr val="tx1"/>
                </a:solidFill>
                <a:latin typeface="Times New Roman" pitchFamily="18" charset="0"/>
                <a:cs typeface="Times New Roman" pitchFamily="18" charset="0"/>
              </a:rPr>
              <a:t>44AE(4)</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written down value of any asset </a:t>
            </a:r>
          </a:p>
          <a:p>
            <a:pPr algn="just">
              <a:buFont typeface="Wingdings" pitchFamily="2" charset="2"/>
              <a:buChar char="Ø"/>
            </a:pPr>
            <a:r>
              <a:rPr lang="en-IN" sz="2400" dirty="0">
                <a:solidFill>
                  <a:schemeClr val="tx1"/>
                </a:solidFill>
                <a:latin typeface="Times New Roman" pitchFamily="18" charset="0"/>
                <a:cs typeface="Times New Roman" pitchFamily="18" charset="0"/>
              </a:rPr>
              <a:t>used for the purpose of the business referred to in sub-section (1)</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deemed to have been calculated </a:t>
            </a:r>
          </a:p>
          <a:p>
            <a:pPr algn="just">
              <a:buFont typeface="Wingdings" pitchFamily="2" charset="2"/>
              <a:buChar char="Ø"/>
            </a:pPr>
            <a:r>
              <a:rPr lang="en-IN" sz="2400" dirty="0">
                <a:solidFill>
                  <a:schemeClr val="tx1"/>
                </a:solidFill>
                <a:latin typeface="Times New Roman" pitchFamily="18" charset="0"/>
                <a:cs typeface="Times New Roman" pitchFamily="18" charset="0"/>
              </a:rPr>
              <a:t>as if the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had claimed and had been actually allowed the deduction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respect of the depreciation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each of the relevant assessment years.</a:t>
            </a:r>
          </a:p>
          <a:p>
            <a:pPr marL="109728" indent="0" algn="just">
              <a:buNone/>
            </a:pP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0570334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Autofit/>
          </a:bodyPr>
          <a:lstStyle/>
          <a:p>
            <a:pPr algn="just">
              <a:buNone/>
            </a:pPr>
            <a:r>
              <a:rPr lang="en-IN" sz="2400" b="1" dirty="0">
                <a:solidFill>
                  <a:schemeClr val="tx1"/>
                </a:solidFill>
                <a:latin typeface="Times New Roman" pitchFamily="18" charset="0"/>
                <a:cs typeface="Times New Roman" pitchFamily="18" charset="0"/>
              </a:rPr>
              <a:t>44AE(5)</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provisions of sections 44AA and 44AB shall not apply in so far as they relate to the business </a:t>
            </a:r>
          </a:p>
          <a:p>
            <a:pPr algn="just">
              <a:buFont typeface="Wingdings" pitchFamily="2" charset="2"/>
              <a:buChar char="Ø"/>
            </a:pPr>
            <a:r>
              <a:rPr lang="en-IN" sz="2400" dirty="0">
                <a:solidFill>
                  <a:schemeClr val="tx1"/>
                </a:solidFill>
                <a:latin typeface="Times New Roman" pitchFamily="18" charset="0"/>
                <a:cs typeface="Times New Roman" pitchFamily="18" charset="0"/>
              </a:rPr>
              <a:t>referred to in sub-section (1)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computing the monetary limits under those sections,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gross receipts or, </a:t>
            </a:r>
          </a:p>
          <a:p>
            <a:pPr algn="just">
              <a:buFont typeface="Wingdings" pitchFamily="2" charset="2"/>
              <a:buChar char="Ø"/>
            </a:pPr>
            <a:r>
              <a:rPr lang="en-IN" sz="2400" dirty="0">
                <a:solidFill>
                  <a:schemeClr val="tx1"/>
                </a:solidFill>
                <a:latin typeface="Times New Roman" pitchFamily="18" charset="0"/>
                <a:cs typeface="Times New Roman" pitchFamily="18" charset="0"/>
              </a:rPr>
              <a:t>as the case may be,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income from the said business shall be excluded.</a:t>
            </a:r>
          </a:p>
          <a:p>
            <a:pPr marL="109728" indent="0" algn="just">
              <a:buNone/>
            </a:pP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4231508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705" y="285728"/>
            <a:ext cx="8802590" cy="6143668"/>
          </a:xfrm>
        </p:spPr>
        <p:txBody>
          <a:bodyPr>
            <a:noAutofit/>
          </a:bodyPr>
          <a:lstStyle/>
          <a:p>
            <a:pPr algn="just">
              <a:buNone/>
            </a:pPr>
            <a:r>
              <a:rPr lang="en-IN" sz="2300" b="1" dirty="0">
                <a:solidFill>
                  <a:schemeClr val="tx1"/>
                </a:solidFill>
                <a:latin typeface="Times New Roman" pitchFamily="18" charset="0"/>
                <a:cs typeface="Times New Roman" pitchFamily="18" charset="0"/>
              </a:rPr>
              <a:t>44AE(6)</a:t>
            </a:r>
          </a:p>
          <a:p>
            <a:pPr algn="just">
              <a:buFont typeface="Wingdings" pitchFamily="2" charset="2"/>
              <a:buChar char="Ø"/>
            </a:pPr>
            <a:r>
              <a:rPr lang="en-IN" sz="2300" dirty="0">
                <a:solidFill>
                  <a:schemeClr val="tx1"/>
                </a:solidFill>
                <a:latin typeface="Times New Roman" pitchFamily="18" charset="0"/>
                <a:cs typeface="Times New Roman" pitchFamily="18" charset="0"/>
              </a:rPr>
              <a:t>Nothing contained in the foregoing provisions of this section shall apply, </a:t>
            </a:r>
          </a:p>
          <a:p>
            <a:pPr algn="just">
              <a:buFont typeface="Wingdings" pitchFamily="2" charset="2"/>
              <a:buChar char="Ø"/>
            </a:pPr>
            <a:r>
              <a:rPr lang="en-IN" sz="2300" dirty="0">
                <a:solidFill>
                  <a:schemeClr val="tx1"/>
                </a:solidFill>
                <a:latin typeface="Times New Roman" pitchFamily="18" charset="0"/>
                <a:cs typeface="Times New Roman" pitchFamily="18" charset="0"/>
              </a:rPr>
              <a:t>where the </a:t>
            </a:r>
            <a:r>
              <a:rPr lang="en-IN" sz="2300" dirty="0" err="1">
                <a:solidFill>
                  <a:schemeClr val="tx1"/>
                </a:solidFill>
                <a:latin typeface="Times New Roman" pitchFamily="18" charset="0"/>
                <a:cs typeface="Times New Roman" pitchFamily="18" charset="0"/>
              </a:rPr>
              <a:t>assessee</a:t>
            </a:r>
            <a:r>
              <a:rPr lang="en-IN" sz="2300" dirty="0">
                <a:solidFill>
                  <a:schemeClr val="tx1"/>
                </a:solidFill>
                <a:latin typeface="Times New Roman" pitchFamily="18" charset="0"/>
                <a:cs typeface="Times New Roman" pitchFamily="18" charset="0"/>
              </a:rPr>
              <a:t> claims and produces evidence to prove </a:t>
            </a:r>
          </a:p>
          <a:p>
            <a:pPr algn="just">
              <a:buFont typeface="Wingdings" pitchFamily="2" charset="2"/>
              <a:buChar char="Ø"/>
            </a:pPr>
            <a:r>
              <a:rPr lang="en-IN" sz="2300" dirty="0">
                <a:solidFill>
                  <a:schemeClr val="tx1"/>
                </a:solidFill>
                <a:latin typeface="Times New Roman" pitchFamily="18" charset="0"/>
                <a:cs typeface="Times New Roman" pitchFamily="18" charset="0"/>
              </a:rPr>
              <a:t>that the profits and gains from the aforesaid business </a:t>
            </a:r>
          </a:p>
          <a:p>
            <a:pPr algn="just">
              <a:buFont typeface="Wingdings" pitchFamily="2" charset="2"/>
              <a:buChar char="Ø"/>
            </a:pPr>
            <a:r>
              <a:rPr lang="en-IN" sz="2300" dirty="0">
                <a:solidFill>
                  <a:schemeClr val="tx1"/>
                </a:solidFill>
                <a:latin typeface="Times New Roman" pitchFamily="18" charset="0"/>
                <a:cs typeface="Times New Roman" pitchFamily="18" charset="0"/>
              </a:rPr>
              <a:t>during the previous year relevant to the assessment year commencing on the 1st day of April, 1997 or any earlier assessment year, </a:t>
            </a:r>
          </a:p>
          <a:p>
            <a:pPr algn="just">
              <a:buFont typeface="Wingdings" pitchFamily="2" charset="2"/>
              <a:buChar char="Ø"/>
            </a:pPr>
            <a:r>
              <a:rPr lang="en-IN" sz="2300" dirty="0">
                <a:solidFill>
                  <a:schemeClr val="tx1"/>
                </a:solidFill>
                <a:latin typeface="Times New Roman" pitchFamily="18" charset="0"/>
                <a:cs typeface="Times New Roman" pitchFamily="18" charset="0"/>
              </a:rPr>
              <a:t>are lower than the profits and gains specified in sub-sections (1) and (2), and </a:t>
            </a:r>
          </a:p>
          <a:p>
            <a:pPr algn="just">
              <a:buFont typeface="Wingdings" pitchFamily="2" charset="2"/>
              <a:buChar char="Ø"/>
            </a:pPr>
            <a:r>
              <a:rPr lang="en-IN" sz="2300" dirty="0">
                <a:solidFill>
                  <a:schemeClr val="tx1"/>
                </a:solidFill>
                <a:latin typeface="Times New Roman" pitchFamily="18" charset="0"/>
                <a:cs typeface="Times New Roman" pitchFamily="18" charset="0"/>
              </a:rPr>
              <a:t>thereupon the Assessing Officer shall proceed to make an assessment of the total income or </a:t>
            </a:r>
          </a:p>
          <a:p>
            <a:pPr algn="just">
              <a:buFont typeface="Wingdings" pitchFamily="2" charset="2"/>
              <a:buChar char="Ø"/>
            </a:pPr>
            <a:r>
              <a:rPr lang="en-IN" sz="2300" dirty="0">
                <a:solidFill>
                  <a:schemeClr val="tx1"/>
                </a:solidFill>
                <a:latin typeface="Times New Roman" pitchFamily="18" charset="0"/>
                <a:cs typeface="Times New Roman" pitchFamily="18" charset="0"/>
              </a:rPr>
              <a:t>loss of the </a:t>
            </a:r>
            <a:r>
              <a:rPr lang="en-IN" sz="2300" dirty="0" err="1">
                <a:solidFill>
                  <a:schemeClr val="tx1"/>
                </a:solidFill>
                <a:latin typeface="Times New Roman" pitchFamily="18" charset="0"/>
                <a:cs typeface="Times New Roman" pitchFamily="18" charset="0"/>
              </a:rPr>
              <a:t>assessee</a:t>
            </a:r>
            <a:r>
              <a:rPr lang="en-IN" sz="2300" dirty="0">
                <a:solidFill>
                  <a:schemeClr val="tx1"/>
                </a:solidFill>
                <a:latin typeface="Times New Roman" pitchFamily="18" charset="0"/>
                <a:cs typeface="Times New Roman" pitchFamily="18" charset="0"/>
              </a:rPr>
              <a:t> and </a:t>
            </a:r>
          </a:p>
          <a:p>
            <a:pPr algn="just">
              <a:buFont typeface="Wingdings" pitchFamily="2" charset="2"/>
              <a:buChar char="Ø"/>
            </a:pPr>
            <a:r>
              <a:rPr lang="en-IN" sz="2300" dirty="0">
                <a:solidFill>
                  <a:schemeClr val="tx1"/>
                </a:solidFill>
                <a:latin typeface="Times New Roman" pitchFamily="18" charset="0"/>
                <a:cs typeface="Times New Roman" pitchFamily="18" charset="0"/>
              </a:rPr>
              <a:t>determine the sum payable by the </a:t>
            </a:r>
            <a:r>
              <a:rPr lang="en-IN" sz="2300" dirty="0" err="1">
                <a:solidFill>
                  <a:schemeClr val="tx1"/>
                </a:solidFill>
                <a:latin typeface="Times New Roman" pitchFamily="18" charset="0"/>
                <a:cs typeface="Times New Roman" pitchFamily="18" charset="0"/>
              </a:rPr>
              <a:t>assessee</a:t>
            </a:r>
            <a:r>
              <a:rPr lang="en-IN" sz="2300" dirty="0">
                <a:solidFill>
                  <a:schemeClr val="tx1"/>
                </a:solidFill>
                <a:latin typeface="Times New Roman" pitchFamily="18" charset="0"/>
                <a:cs typeface="Times New Roman" pitchFamily="18" charset="0"/>
              </a:rPr>
              <a:t> </a:t>
            </a:r>
          </a:p>
          <a:p>
            <a:pPr algn="just">
              <a:buFont typeface="Wingdings" pitchFamily="2" charset="2"/>
              <a:buChar char="Ø"/>
            </a:pPr>
            <a:r>
              <a:rPr lang="en-IN" sz="2300" dirty="0">
                <a:solidFill>
                  <a:schemeClr val="tx1"/>
                </a:solidFill>
                <a:latin typeface="Times New Roman" pitchFamily="18" charset="0"/>
                <a:cs typeface="Times New Roman" pitchFamily="18" charset="0"/>
              </a:rPr>
              <a:t>on the basis of assessment made under sub-section (3) of section 143.</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122819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143668"/>
          </a:xfrm>
        </p:spPr>
        <p:txBody>
          <a:bodyPr>
            <a:normAutofit/>
          </a:bodyPr>
          <a:lstStyle/>
          <a:p>
            <a:pPr algn="just">
              <a:buNone/>
            </a:pPr>
            <a:r>
              <a:rPr lang="en-IN" sz="2400" b="1" dirty="0">
                <a:solidFill>
                  <a:schemeClr val="tx1"/>
                </a:solidFill>
                <a:latin typeface="Times New Roman" pitchFamily="18" charset="0"/>
                <a:cs typeface="Times New Roman" pitchFamily="18" charset="0"/>
              </a:rPr>
              <a:t>44AE(7)</a:t>
            </a:r>
          </a:p>
          <a:p>
            <a:pPr algn="just">
              <a:buFont typeface="Wingdings" pitchFamily="2" charset="2"/>
              <a:buChar char="Ø"/>
            </a:pPr>
            <a:r>
              <a:rPr lang="en-IN" sz="2400" dirty="0">
                <a:solidFill>
                  <a:schemeClr val="tx1"/>
                </a:solidFill>
                <a:latin typeface="Times New Roman" pitchFamily="18" charset="0"/>
                <a:cs typeface="Times New Roman" pitchFamily="18" charset="0"/>
              </a:rPr>
              <a:t>Notwithstanding anything </a:t>
            </a:r>
          </a:p>
          <a:p>
            <a:pPr algn="just">
              <a:buFont typeface="Wingdings" pitchFamily="2" charset="2"/>
              <a:buChar char="Ø"/>
            </a:pPr>
            <a:r>
              <a:rPr lang="en-IN" sz="2400" dirty="0">
                <a:solidFill>
                  <a:schemeClr val="tx1"/>
                </a:solidFill>
                <a:latin typeface="Times New Roman" pitchFamily="18" charset="0"/>
                <a:cs typeface="Times New Roman" pitchFamily="18" charset="0"/>
              </a:rPr>
              <a:t>contained in the foregoing provisions of this section,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may claim lower profits and gains </a:t>
            </a:r>
          </a:p>
          <a:p>
            <a:pPr algn="just">
              <a:buFont typeface="Wingdings" pitchFamily="2" charset="2"/>
              <a:buChar char="Ø"/>
            </a:pPr>
            <a:r>
              <a:rPr lang="en-IN" sz="2400" dirty="0">
                <a:solidFill>
                  <a:schemeClr val="tx1"/>
                </a:solidFill>
                <a:latin typeface="Times New Roman" pitchFamily="18" charset="0"/>
                <a:cs typeface="Times New Roman" pitchFamily="18" charset="0"/>
              </a:rPr>
              <a:t>than the profits and gains specified in sub-sections (1) and (2), </a:t>
            </a:r>
          </a:p>
          <a:p>
            <a:pPr algn="just">
              <a:buFont typeface="Wingdings" pitchFamily="2" charset="2"/>
              <a:buChar char="Ø"/>
            </a:pPr>
            <a:r>
              <a:rPr lang="en-IN" sz="2400" dirty="0">
                <a:solidFill>
                  <a:schemeClr val="tx1"/>
                </a:solidFill>
                <a:latin typeface="Times New Roman" pitchFamily="18" charset="0"/>
                <a:cs typeface="Times New Roman" pitchFamily="18" charset="0"/>
              </a:rPr>
              <a:t>if he keeps and maintains such books of account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other documents as required under sub-section (2) of section 44AA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gets his accounts audited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furnishes a report of such audit as required under section 44AB</a:t>
            </a:r>
            <a:r>
              <a:rPr lang="en-IN" sz="2400" dirty="0">
                <a:latin typeface="Times New Roman" pitchFamily="18" charset="0"/>
                <a:cs typeface="Times New Roman" pitchFamily="18" charset="0"/>
              </a:rPr>
              <a:t>.</a:t>
            </a: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5989756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572560" cy="6072230"/>
          </a:xfrm>
        </p:spPr>
        <p:txBody>
          <a:bodyPr>
            <a:noAutofit/>
          </a:bodyPr>
          <a:lstStyle/>
          <a:p>
            <a:pPr algn="just">
              <a:buNone/>
            </a:pPr>
            <a:r>
              <a:rPr lang="en-IN" sz="2400" dirty="0">
                <a:solidFill>
                  <a:schemeClr val="tx1"/>
                </a:solidFill>
                <a:latin typeface="Times New Roman" pitchFamily="18" charset="0"/>
                <a:cs typeface="Times New Roman" pitchFamily="18" charset="0"/>
              </a:rPr>
              <a:t>Explanation.—For the purposes of this section,—</a:t>
            </a:r>
          </a:p>
          <a:p>
            <a:pPr algn="just">
              <a:buNone/>
            </a:pPr>
            <a:r>
              <a:rPr lang="en-IN" sz="2400" dirty="0">
                <a:solidFill>
                  <a:schemeClr val="tx1"/>
                </a:solidFill>
                <a:latin typeface="Times New Roman" pitchFamily="18" charset="0"/>
                <a:cs typeface="Times New Roman" pitchFamily="18" charset="0"/>
              </a:rPr>
              <a:t>(a) the expressions "goods carriage", "gross vehicle weight" and "</a:t>
            </a:r>
            <a:r>
              <a:rPr lang="en-IN" sz="2400" dirty="0" err="1">
                <a:solidFill>
                  <a:schemeClr val="tx1"/>
                </a:solidFill>
                <a:latin typeface="Times New Roman" pitchFamily="18" charset="0"/>
                <a:cs typeface="Times New Roman" pitchFamily="18" charset="0"/>
              </a:rPr>
              <a:t>unladen</a:t>
            </a:r>
            <a:r>
              <a:rPr lang="en-IN" sz="2400" dirty="0">
                <a:solidFill>
                  <a:schemeClr val="tx1"/>
                </a:solidFill>
                <a:latin typeface="Times New Roman" pitchFamily="18" charset="0"/>
                <a:cs typeface="Times New Roman" pitchFamily="18" charset="0"/>
              </a:rPr>
              <a:t> weight" shall have the respective meanings assigned to them in section 2 of the Motor Vehicles Act, 1988 (59 of 1988);</a:t>
            </a:r>
          </a:p>
          <a:p>
            <a:pPr algn="just">
              <a:buNone/>
            </a:pPr>
            <a:r>
              <a:rPr lang="en-IN" sz="2400" dirty="0">
                <a:solidFill>
                  <a:schemeClr val="tx1"/>
                </a:solidFill>
                <a:latin typeface="Times New Roman" pitchFamily="18" charset="0"/>
                <a:cs typeface="Times New Roman" pitchFamily="18" charset="0"/>
              </a:rPr>
              <a:t>(</a:t>
            </a:r>
            <a:r>
              <a:rPr lang="en-IN" sz="2400" dirty="0" err="1">
                <a:solidFill>
                  <a:schemeClr val="tx1"/>
                </a:solidFill>
                <a:latin typeface="Times New Roman" pitchFamily="18" charset="0"/>
                <a:cs typeface="Times New Roman" pitchFamily="18" charset="0"/>
              </a:rPr>
              <a:t>aa</a:t>
            </a:r>
            <a:r>
              <a:rPr lang="en-IN" sz="2400" dirty="0">
                <a:solidFill>
                  <a:schemeClr val="tx1"/>
                </a:solidFill>
                <a:latin typeface="Times New Roman" pitchFamily="18" charset="0"/>
                <a:cs typeface="Times New Roman" pitchFamily="18" charset="0"/>
              </a:rPr>
              <a:t>) the expression "heavy goods vehicle" means any goods carriage, the gross vehicle weight of which exceeds 12000 kilograms;</a:t>
            </a:r>
          </a:p>
          <a:p>
            <a:pPr algn="just">
              <a:buNone/>
            </a:pPr>
            <a:r>
              <a:rPr lang="en-IN" sz="2400" dirty="0">
                <a:solidFill>
                  <a:schemeClr val="tx1"/>
                </a:solidFill>
                <a:latin typeface="Times New Roman" pitchFamily="18" charset="0"/>
                <a:cs typeface="Times New Roman" pitchFamily="18" charset="0"/>
              </a:rPr>
              <a:t> (b) an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who is in possession of a goods carriage, whether taken on hire purchase or on instalments and for which the whole or part of the amount payable is still due, shall be deemed to be the owner of such goods carriage.</a:t>
            </a:r>
            <a:endParaRPr lang="en-IN" sz="2400" dirty="0">
              <a:latin typeface="Times New Roman" pitchFamily="18" charset="0"/>
              <a:cs typeface="Times New Roman" pitchFamily="18" charset="0"/>
            </a:endParaRPr>
          </a:p>
          <a:p>
            <a:pPr algn="just">
              <a:buNone/>
            </a:pP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0797248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2"/>
          <p:cNvSpPr>
            <a:spLocks noGrp="1"/>
          </p:cNvSpPr>
          <p:nvPr>
            <p:ph type="title"/>
          </p:nvPr>
        </p:nvSpPr>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46083"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algn="just">
              <a:lnSpc>
                <a:spcPct val="70000"/>
              </a:lnSpc>
              <a:buNone/>
            </a:pPr>
            <a:r>
              <a:rPr lang="en-US" altLang="en-US" u="sng" dirty="0">
                <a:solidFill>
                  <a:schemeClr val="tx1"/>
                </a:solidFill>
                <a:latin typeface="Times New Roman" pitchFamily="18" charset="0"/>
                <a:cs typeface="Times New Roman" pitchFamily="18" charset="0"/>
              </a:rPr>
              <a:t>Applicability</a:t>
            </a:r>
          </a:p>
          <a:p>
            <a:pPr algn="just">
              <a:lnSpc>
                <a:spcPct val="70000"/>
              </a:lnSpc>
              <a:buNone/>
            </a:pPr>
            <a:r>
              <a:rPr lang="en-US" altLang="en-US" dirty="0">
                <a:solidFill>
                  <a:schemeClr val="tx1"/>
                </a:solidFill>
                <a:latin typeface="Times New Roman" pitchFamily="18" charset="0"/>
                <a:cs typeface="Times New Roman" pitchFamily="18" charset="0"/>
              </a:rPr>
              <a:t>Plying, Leasing or hiring of Trucks owning not more than 10 trucks at any time during the year.</a:t>
            </a:r>
          </a:p>
          <a:p>
            <a:pPr algn="just">
              <a:lnSpc>
                <a:spcPct val="70000"/>
              </a:lnSpc>
              <a:buNone/>
            </a:pPr>
            <a:r>
              <a:rPr lang="en-US" altLang="en-US" u="sng" dirty="0">
                <a:solidFill>
                  <a:schemeClr val="tx1"/>
                </a:solidFill>
                <a:latin typeface="Times New Roman" pitchFamily="18" charset="0"/>
                <a:cs typeface="Times New Roman" pitchFamily="18" charset="0"/>
              </a:rPr>
              <a:t>Estimated Income:</a:t>
            </a:r>
          </a:p>
          <a:p>
            <a:pPr algn="just">
              <a:lnSpc>
                <a:spcPct val="70000"/>
              </a:lnSpc>
              <a:buNone/>
            </a:pPr>
            <a:r>
              <a:rPr lang="en-US" altLang="en-US" dirty="0">
                <a:solidFill>
                  <a:schemeClr val="tx1"/>
                </a:solidFill>
                <a:latin typeface="Times New Roman" pitchFamily="18" charset="0"/>
                <a:cs typeface="Times New Roman" pitchFamily="18" charset="0"/>
              </a:rPr>
              <a:t>For A.Y. 2018-19 – Rs. 7,500/- p.m. or part.</a:t>
            </a:r>
          </a:p>
          <a:p>
            <a:pPr algn="just">
              <a:lnSpc>
                <a:spcPct val="70000"/>
              </a:lnSpc>
              <a:buNone/>
            </a:pPr>
            <a:r>
              <a:rPr lang="en-US" altLang="en-US" dirty="0">
                <a:solidFill>
                  <a:schemeClr val="tx1"/>
                </a:solidFill>
                <a:latin typeface="Times New Roman" pitchFamily="18" charset="0"/>
                <a:cs typeface="Times New Roman" pitchFamily="18" charset="0"/>
              </a:rPr>
              <a:t>For A.Y. 2019-20 </a:t>
            </a:r>
          </a:p>
          <a:p>
            <a:pPr algn="just">
              <a:lnSpc>
                <a:spcPct val="70000"/>
              </a:lnSpc>
              <a:buNone/>
            </a:pPr>
            <a:r>
              <a:rPr lang="en-US" altLang="en-US" dirty="0">
                <a:solidFill>
                  <a:schemeClr val="tx1"/>
                </a:solidFill>
                <a:latin typeface="Times New Roman" pitchFamily="18" charset="0"/>
                <a:cs typeface="Times New Roman" pitchFamily="18" charset="0"/>
              </a:rPr>
              <a:t>For Heavy Goods  Vehicle – Rs. 1,000 p.m. per ton</a:t>
            </a:r>
          </a:p>
          <a:p>
            <a:pPr algn="just">
              <a:lnSpc>
                <a:spcPct val="70000"/>
              </a:lnSpc>
              <a:buNone/>
            </a:pPr>
            <a:r>
              <a:rPr lang="en-US" altLang="en-US" dirty="0">
                <a:solidFill>
                  <a:schemeClr val="tx1"/>
                </a:solidFill>
                <a:latin typeface="Times New Roman" pitchFamily="18" charset="0"/>
                <a:cs typeface="Times New Roman" pitchFamily="18" charset="0"/>
              </a:rPr>
              <a:t>For others Rs. 7,500/- p.m.</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044140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Content Placeholder 13"/>
          <p:cNvSpPr>
            <a:spLocks noGrp="1"/>
          </p:cNvSpPr>
          <p:nvPr>
            <p:ph idx="1"/>
          </p:nvPr>
        </p:nvSpPr>
        <p:spPr/>
        <p:txBody>
          <a:bodyPr vert="horz" wrap="square" lIns="91440" tIns="45720" rIns="91440" bIns="45720" rtlCol="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marL="223838" marR="0" lvl="0" indent="-223838" algn="just"/>
            <a:r>
              <a:rPr lang="en-US" altLang="en-US" u="sng" dirty="0">
                <a:solidFill>
                  <a:schemeClr val="tx1"/>
                </a:solidFill>
                <a:latin typeface="Times New Roman" pitchFamily="18" charset="0"/>
                <a:cs typeface="Times New Roman" pitchFamily="18" charset="0"/>
              </a:rPr>
              <a:t>Non Admissibility of business </a:t>
            </a:r>
            <a:r>
              <a:rPr lang="en-US" altLang="en-US" u="sng" dirty="0" err="1">
                <a:solidFill>
                  <a:schemeClr val="tx1"/>
                </a:solidFill>
                <a:latin typeface="Times New Roman" pitchFamily="18" charset="0"/>
                <a:cs typeface="Times New Roman" pitchFamily="18" charset="0"/>
              </a:rPr>
              <a:t>Dedutions</a:t>
            </a:r>
            <a:r>
              <a:rPr lang="en-US" altLang="en-US" u="sng" dirty="0">
                <a:solidFill>
                  <a:schemeClr val="tx1"/>
                </a:solidFill>
                <a:latin typeface="Times New Roman" pitchFamily="18" charset="0"/>
                <a:cs typeface="Times New Roman" pitchFamily="18" charset="0"/>
              </a:rPr>
              <a:t>:</a:t>
            </a:r>
          </a:p>
          <a:p>
            <a:pPr marL="223838" marR="0" lvl="0" indent="-223838" algn="just"/>
            <a:r>
              <a:rPr lang="en-US" altLang="en-US" dirty="0">
                <a:solidFill>
                  <a:schemeClr val="tx1"/>
                </a:solidFill>
                <a:latin typeface="Times New Roman" pitchFamily="18" charset="0"/>
                <a:cs typeface="Times New Roman" pitchFamily="18" charset="0"/>
              </a:rPr>
              <a:t>All Deductions </a:t>
            </a:r>
            <a:r>
              <a:rPr lang="en-US" altLang="en-US" dirty="0" err="1">
                <a:solidFill>
                  <a:schemeClr val="tx1"/>
                </a:solidFill>
                <a:latin typeface="Times New Roman" pitchFamily="18" charset="0"/>
                <a:cs typeface="Times New Roman" pitchFamily="18" charset="0"/>
              </a:rPr>
              <a:t>u.s</a:t>
            </a:r>
            <a:r>
              <a:rPr lang="en-US" altLang="en-US" dirty="0">
                <a:solidFill>
                  <a:schemeClr val="tx1"/>
                </a:solidFill>
                <a:latin typeface="Times New Roman" pitchFamily="18" charset="0"/>
                <a:cs typeface="Times New Roman" pitchFamily="18" charset="0"/>
              </a:rPr>
              <a:t> 30 to 38 including Depreciation deemed to have been allowed.</a:t>
            </a:r>
          </a:p>
          <a:p>
            <a:pPr marL="0" marR="0" lvl="0" indent="0" algn="just">
              <a:buNone/>
            </a:pPr>
            <a:endParaRPr lang="en-US" altLang="en-US" sz="2800" dirty="0">
              <a:solidFill>
                <a:schemeClr val="tx1"/>
              </a:solidFill>
              <a:latin typeface="Times New Roman" pitchFamily="18" charset="0"/>
              <a:cs typeface="Times New Roman" pitchFamily="18" charset="0"/>
            </a:endParaRP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863486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304800" y="285750"/>
            <a:ext cx="8534400" cy="6038850"/>
          </a:xfrm>
        </p:spPr>
        <p:txBody>
          <a:bodyPr/>
          <a:lstStyle/>
          <a:p>
            <a:pPr algn="just">
              <a:buNone/>
            </a:pPr>
            <a:r>
              <a:rPr lang="en-IN" sz="2400" b="1" dirty="0">
                <a:solidFill>
                  <a:schemeClr val="tx1"/>
                </a:solidFill>
                <a:latin typeface="Times New Roman" pitchFamily="18" charset="0"/>
                <a:cs typeface="Times New Roman" pitchFamily="18" charset="0"/>
              </a:rPr>
              <a:t>44AD (3)</a:t>
            </a:r>
          </a:p>
          <a:p>
            <a:pPr algn="just">
              <a:buFont typeface="Wingdings 3" pitchFamily="18" charset="2"/>
              <a:buNone/>
            </a:pPr>
            <a:r>
              <a:rPr lang="en-IN" sz="2400" dirty="0">
                <a:solidFill>
                  <a:schemeClr val="tx1"/>
                </a:solidFill>
                <a:latin typeface="Times New Roman" pitchFamily="18" charset="0"/>
                <a:cs typeface="Times New Roman" pitchFamily="18" charset="0"/>
              </a:rPr>
              <a:t>The written down value </a:t>
            </a:r>
          </a:p>
          <a:p>
            <a:pPr algn="just">
              <a:buFont typeface="Wingdings" pitchFamily="2" charset="2"/>
              <a:buChar char="Ø"/>
            </a:pPr>
            <a:r>
              <a:rPr lang="en-IN" sz="2400" dirty="0">
                <a:solidFill>
                  <a:schemeClr val="tx1"/>
                </a:solidFill>
                <a:latin typeface="Times New Roman" pitchFamily="18" charset="0"/>
                <a:cs typeface="Times New Roman" pitchFamily="18" charset="0"/>
              </a:rPr>
              <a:t>of any asset of an eligible business </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deemed to have been calculated </a:t>
            </a:r>
          </a:p>
          <a:p>
            <a:pPr algn="just">
              <a:buFont typeface="Wingdings" pitchFamily="2" charset="2"/>
              <a:buChar char="Ø"/>
            </a:pPr>
            <a:r>
              <a:rPr lang="en-IN" sz="2400" dirty="0">
                <a:solidFill>
                  <a:schemeClr val="tx1"/>
                </a:solidFill>
                <a:latin typeface="Times New Roman" pitchFamily="18" charset="0"/>
                <a:cs typeface="Times New Roman" pitchFamily="18" charset="0"/>
              </a:rPr>
              <a:t>as if the eligible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had claimed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had been actually allowed the deduction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respect of the depreciation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for each of the relevant assessment years.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6048106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r>
              <a:rPr lang="en-US" altLang="en-US" sz="2800" u="sng" dirty="0">
                <a:solidFill>
                  <a:schemeClr val="tx1"/>
                </a:solidFill>
                <a:latin typeface="Times New Roman" pitchFamily="18" charset="0"/>
                <a:cs typeface="Times New Roman" pitchFamily="18" charset="0"/>
              </a:rPr>
              <a:t>Deduction of Interest and Salary to Partners:</a:t>
            </a:r>
          </a:p>
          <a:p>
            <a:pPr lvl="0" algn="just"/>
            <a:r>
              <a:rPr lang="en-US" altLang="en-US" dirty="0">
                <a:solidFill>
                  <a:schemeClr val="tx1"/>
                </a:solidFill>
                <a:latin typeface="Times New Roman" pitchFamily="18" charset="0"/>
                <a:cs typeface="Times New Roman" pitchFamily="18" charset="0"/>
              </a:rPr>
              <a:t>Allowed subject to limits specified u/s 40b</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193174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sz="3200" u="sng" dirty="0">
                <a:solidFill>
                  <a:schemeClr val="tx1"/>
                </a:solidFill>
                <a:latin typeface="Times New Roman" pitchFamily="18" charset="0"/>
                <a:cs typeface="Times New Roman" pitchFamily="18" charset="0"/>
              </a:rPr>
              <a:t>Deduction under Chapter VI A allowable:</a:t>
            </a:r>
          </a:p>
          <a:p>
            <a:pPr lvl="0" algn="just">
              <a:buNone/>
            </a:pPr>
            <a:r>
              <a:rPr lang="en-US" altLang="en-US" sz="2800" dirty="0">
                <a:solidFill>
                  <a:schemeClr val="tx1"/>
                </a:solidFill>
                <a:latin typeface="Times New Roman" pitchFamily="18" charset="0"/>
                <a:cs typeface="Times New Roman" pitchFamily="18" charset="0"/>
              </a:rPr>
              <a:t>Deductions </a:t>
            </a:r>
            <a:r>
              <a:rPr lang="en-US" altLang="en-US" sz="2800" dirty="0" err="1">
                <a:solidFill>
                  <a:schemeClr val="tx1"/>
                </a:solidFill>
                <a:latin typeface="Times New Roman" pitchFamily="18" charset="0"/>
                <a:cs typeface="Times New Roman" pitchFamily="18" charset="0"/>
              </a:rPr>
              <a:t>u.s</a:t>
            </a:r>
            <a:r>
              <a:rPr lang="en-US" altLang="en-US" sz="2800" dirty="0">
                <a:solidFill>
                  <a:schemeClr val="tx1"/>
                </a:solidFill>
                <a:latin typeface="Times New Roman" pitchFamily="18" charset="0"/>
                <a:cs typeface="Times New Roman" pitchFamily="18" charset="0"/>
              </a:rPr>
              <a:t> 80C to 80U are allowed</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20652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sz="2800" u="sng" dirty="0">
                <a:solidFill>
                  <a:schemeClr val="tx1"/>
                </a:solidFill>
                <a:latin typeface="Times New Roman" pitchFamily="18" charset="0"/>
                <a:cs typeface="Times New Roman" pitchFamily="18" charset="0"/>
              </a:rPr>
              <a:t>Lower Income may be declared in subsequent year – no restrictions.</a:t>
            </a:r>
          </a:p>
          <a:p>
            <a:pPr lvl="0" algn="just">
              <a:buNone/>
            </a:pPr>
            <a:r>
              <a:rPr lang="en-US" altLang="en-US" dirty="0">
                <a:solidFill>
                  <a:schemeClr val="tx1"/>
                </a:solidFill>
                <a:latin typeface="Times New Roman" pitchFamily="18" charset="0"/>
                <a:cs typeface="Times New Roman" pitchFamily="18" charset="0"/>
              </a:rPr>
              <a:t>No Books – No Audit</a:t>
            </a:r>
          </a:p>
          <a:p>
            <a:pPr lvl="0" algn="just">
              <a:buNone/>
            </a:pPr>
            <a:r>
              <a:rPr lang="en-US" altLang="en-US" dirty="0">
                <a:solidFill>
                  <a:schemeClr val="tx1"/>
                </a:solidFill>
                <a:latin typeface="Times New Roman" pitchFamily="18" charset="0"/>
                <a:cs typeface="Times New Roman" pitchFamily="18" charset="0"/>
              </a:rPr>
              <a:t>Basic Records to be maintained – Turnover –WDV. </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300576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Content Placeholder 13"/>
          <p:cNvSpPr>
            <a:spLocks noGrp="1"/>
          </p:cNvSpPr>
          <p:nvPr>
            <p:ph idx="1"/>
          </p:nvPr>
        </p:nvSpPr>
        <p:spPr>
          <a:prstGeom prst="rect">
            <a:avLst/>
          </a:prstGeom>
          <a:noFill/>
          <a:ln>
            <a:miter lim="800000"/>
          </a:ln>
        </p:spPr>
        <p:txBody>
          <a:bodyPr vert="horz" wrap="square" lIns="91440" tIns="45720" rIns="91440" bIns="45720" anchor="t" anchorCtr="0">
            <a:noAutofit/>
          </a:bodyPr>
          <a:lstStyle>
            <a:lvl1pPr marL="223838" indent="-223838" algn="l" defTabSz="914400" rtl="0" eaLnBrk="1" fontAlgn="base" latinLnBrk="0" hangingPunct="1">
              <a:lnSpc>
                <a:spcPct val="90000"/>
              </a:lnSpc>
              <a:spcBef>
                <a:spcPts val="1800"/>
              </a:spcBef>
              <a:spcAft>
                <a:spcPct val="0"/>
              </a:spcAft>
              <a:buClr>
                <a:schemeClr val="accent1"/>
              </a:buClr>
              <a:buSzTx/>
              <a:buFont typeface="Arial" pitchFamily="34" charset="0"/>
              <a:buChar char="•"/>
              <a:defRPr kumimoji="0" lang="en-GB" altLang="en-US" sz="2400" b="0" i="0" u="none" kern="1200" baseline="0">
                <a:solidFill>
                  <a:schemeClr val="tx1"/>
                </a:solidFill>
                <a:latin typeface="+mn-lt"/>
                <a:ea typeface="+mn-ea"/>
                <a:cs typeface="+mn-cs"/>
              </a:defRPr>
            </a:lvl1pPr>
            <a:lvl2pPr marL="463550" indent="-231775" algn="l" defTabSz="914400" rtl="0" eaLnBrk="1" fontAlgn="base" latinLnBrk="0" hangingPunct="1">
              <a:lnSpc>
                <a:spcPct val="90000"/>
              </a:lnSpc>
              <a:spcBef>
                <a:spcPts val="1200"/>
              </a:spcBef>
              <a:spcAft>
                <a:spcPct val="0"/>
              </a:spcAft>
              <a:buClr>
                <a:schemeClr val="accent1"/>
              </a:buClr>
              <a:buSzTx/>
              <a:buFont typeface="Arial" pitchFamily="34" charset="0"/>
              <a:buChar char="•"/>
              <a:defRPr kumimoji="0" lang="en-GB" altLang="en-US" sz="2000" b="0" i="0" u="none" kern="1200" baseline="0">
                <a:solidFill>
                  <a:schemeClr val="tx1"/>
                </a:solidFill>
                <a:latin typeface="+mn-lt"/>
                <a:ea typeface="+mn-ea"/>
                <a:cs typeface="+mn-cs"/>
              </a:defRPr>
            </a:lvl2pPr>
            <a:lvl3pPr marL="682625" indent="-21907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800" b="0" i="0" u="none" kern="1200" baseline="0">
                <a:solidFill>
                  <a:schemeClr val="tx1"/>
                </a:solidFill>
                <a:latin typeface="+mn-lt"/>
                <a:ea typeface="+mn-ea"/>
                <a:cs typeface="+mn-cs"/>
              </a:defRPr>
            </a:lvl3pPr>
            <a:lvl4pPr marL="857250" indent="-174625"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4pPr>
            <a:lvl5pPr marL="1030288" indent="-173038" algn="l" defTabSz="914400" rtl="0" eaLnBrk="1" fontAlgn="base" latinLnBrk="0" hangingPunct="1">
              <a:lnSpc>
                <a:spcPct val="90000"/>
              </a:lnSpc>
              <a:spcBef>
                <a:spcPts val="600"/>
              </a:spcBef>
              <a:spcAft>
                <a:spcPct val="0"/>
              </a:spcAft>
              <a:buClr>
                <a:schemeClr val="accent1"/>
              </a:buClr>
              <a:buSzTx/>
              <a:buFont typeface="Arial" pitchFamily="34" charset="0"/>
              <a:buChar char="•"/>
              <a:defRPr kumimoji="0" lang="en-GB" altLang="en-US" sz="1600" b="0" i="0" u="none" kern="1200" baseline="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lang="en-GB" altLang="en-US" sz="1600" kern="1200">
                <a:solidFill>
                  <a:schemeClr val="tx1"/>
                </a:solidFill>
                <a:latin typeface="+mn-lt"/>
                <a:ea typeface="+mn-ea"/>
                <a:cs typeface="+mn-cs"/>
              </a:defRPr>
            </a:lvl9pPr>
          </a:lstStyle>
          <a:p>
            <a:pPr lvl="0" algn="just">
              <a:buNone/>
            </a:pPr>
            <a:r>
              <a:rPr lang="en-US" altLang="en-US" u="sng" dirty="0">
                <a:solidFill>
                  <a:schemeClr val="tx1"/>
                </a:solidFill>
                <a:latin typeface="Times New Roman" pitchFamily="18" charset="0"/>
                <a:cs typeface="Times New Roman" pitchFamily="18" charset="0"/>
              </a:rPr>
              <a:t>Tax Liability and Advance Tax</a:t>
            </a:r>
          </a:p>
          <a:p>
            <a:pPr lvl="0" algn="just">
              <a:buNone/>
            </a:pPr>
            <a:r>
              <a:rPr lang="en-US" altLang="en-US" dirty="0">
                <a:solidFill>
                  <a:schemeClr val="tx1"/>
                </a:solidFill>
                <a:latin typeface="Times New Roman" pitchFamily="18" charset="0"/>
                <a:cs typeface="Times New Roman" pitchFamily="18" charset="0"/>
              </a:rPr>
              <a:t>To be paid at applicable rates as per normal provisions.- No concession as in other two schemes. </a:t>
            </a:r>
          </a:p>
        </p:txBody>
      </p:sp>
      <p:sp>
        <p:nvSpPr>
          <p:cNvPr id="6" name="Title 12"/>
          <p:cNvSpPr>
            <a:spLocks noGrp="1"/>
          </p:cNvSpPr>
          <p:nvPr>
            <p:ph type="title"/>
          </p:nvPr>
        </p:nvSpPr>
        <p:spPr>
          <a:xfrm>
            <a:off x="457200" y="274638"/>
            <a:ext cx="8229600" cy="1143000"/>
          </a:xfrm>
        </p:spPr>
        <p:txBody>
          <a:bodyPr vert="horz" wrap="square" lIns="91440" tIns="45720" rIns="91440" bIns="45720" rtlCol="0" anchor="b" anchorCtr="0">
            <a:noAutofit/>
          </a:bodyPr>
          <a:lstStyle>
            <a:lvl1pPr marL="0" indent="0" algn="l" defTabSz="914400" rtl="0" eaLnBrk="1" fontAlgn="base" latinLnBrk="0" hangingPunct="1">
              <a:lnSpc>
                <a:spcPct val="90000"/>
              </a:lnSpc>
              <a:spcBef>
                <a:spcPct val="0"/>
              </a:spcBef>
              <a:spcAft>
                <a:spcPct val="0"/>
              </a:spcAft>
              <a:buClrTx/>
              <a:buSzTx/>
              <a:buFontTx/>
              <a:buNone/>
              <a:defRPr kumimoji="0" lang="en-GB" altLang="en-US" sz="3600" b="0" i="0" u="none" kern="1200" spc="100" baseline="0">
                <a:solidFill>
                  <a:schemeClr val="tx1"/>
                </a:solidFill>
                <a:latin typeface="+mj-lt"/>
                <a:ea typeface="+mj-ea"/>
                <a:cs typeface="+mj-cs"/>
              </a:defRPr>
            </a:lvl1pPr>
          </a:lstStyle>
          <a:p>
            <a:pPr marL="0" marR="0" lvl="0" indent="0"/>
            <a:r>
              <a:rPr lang="en-US" altLang="en-US" sz="4400" b="1" dirty="0">
                <a:solidFill>
                  <a:schemeClr val="tx1"/>
                </a:solidFill>
                <a:latin typeface="Times New Roman" pitchFamily="18" charset="0"/>
                <a:cs typeface="Times New Roman" pitchFamily="18" charset="0"/>
              </a:rPr>
              <a:t>44AE - Analysis</a:t>
            </a:r>
          </a:p>
        </p:txBody>
      </p:sp>
      <p:sp>
        <p:nvSpPr>
          <p:cNvPr id="2" name="Footer Placeholder 1"/>
          <p:cNvSpPr>
            <a:spLocks noGrp="1"/>
          </p:cNvSpPr>
          <p:nvPr>
            <p:ph type="ftr" sz="quarter" idx="11"/>
          </p:nvPr>
        </p:nvSpPr>
        <p:spPr>
          <a:xfrm>
            <a:off x="5076056" y="6400799"/>
            <a:ext cx="2350681" cy="365125"/>
          </a:xfrm>
        </p:spPr>
        <p:txBody>
          <a:bodyPr/>
          <a:lstStyle/>
          <a:p>
            <a:r>
              <a:rPr lang="en-IN" dirty="0"/>
              <a:t>.</a:t>
            </a:r>
            <a:endParaRPr lang="en-US" dirty="0"/>
          </a:p>
        </p:txBody>
      </p:sp>
    </p:spTree>
    <p:extLst>
      <p:ext uri="{BB962C8B-B14F-4D97-AF65-F5344CB8AC3E}">
        <p14:creationId xmlns:p14="http://schemas.microsoft.com/office/powerpoint/2010/main" val="2240967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304800" y="285750"/>
            <a:ext cx="8534400" cy="5429250"/>
          </a:xfrm>
        </p:spPr>
        <p:txBody>
          <a:bodyPr>
            <a:normAutofit/>
          </a:bodyPr>
          <a:lstStyle/>
          <a:p>
            <a:pPr algn="just">
              <a:buFont typeface="Wingdings 3" pitchFamily="18" charset="2"/>
              <a:buNone/>
            </a:pPr>
            <a:r>
              <a:rPr lang="en-IN" sz="2400" b="1" dirty="0">
                <a:solidFill>
                  <a:schemeClr val="tx1"/>
                </a:solidFill>
                <a:latin typeface="Times New Roman" pitchFamily="18" charset="0"/>
                <a:cs typeface="Times New Roman" pitchFamily="18" charset="0"/>
              </a:rPr>
              <a:t>44AD (4) </a:t>
            </a:r>
          </a:p>
          <a:p>
            <a:pPr algn="just">
              <a:buFont typeface="Wingdings" pitchFamily="2" charset="2"/>
              <a:buChar char="Ø"/>
            </a:pPr>
            <a:r>
              <a:rPr lang="en-IN" sz="2400" dirty="0">
                <a:solidFill>
                  <a:schemeClr val="tx1"/>
                </a:solidFill>
                <a:latin typeface="Times New Roman" pitchFamily="18" charset="0"/>
                <a:cs typeface="Times New Roman" pitchFamily="18" charset="0"/>
              </a:rPr>
              <a:t>Where an eligible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declares profit for any previous year in accordance with the provisions of this section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he declares profit for any of the five assessment years relevant to the previous year succeeding such previous year not in accordance with the provisions of sub-section (1), </a:t>
            </a:r>
          </a:p>
          <a:p>
            <a:pPr algn="just">
              <a:buFont typeface="Wingdings" pitchFamily="2" charset="2"/>
              <a:buChar char="Ø"/>
            </a:pPr>
            <a:r>
              <a:rPr lang="en-IN" sz="2400" dirty="0">
                <a:solidFill>
                  <a:schemeClr val="tx1"/>
                </a:solidFill>
                <a:latin typeface="Times New Roman" pitchFamily="18" charset="0"/>
                <a:cs typeface="Times New Roman" pitchFamily="18" charset="0"/>
              </a:rPr>
              <a:t>he shall not be eligible to claim the benefit of the provisions of this section for five assessment years subsequent to the assessment year relevant to the previous year </a:t>
            </a:r>
          </a:p>
          <a:p>
            <a:pPr algn="just">
              <a:buFont typeface="Wingdings" pitchFamily="2" charset="2"/>
              <a:buChar char="Ø"/>
            </a:pPr>
            <a:r>
              <a:rPr lang="en-IN" sz="2400" dirty="0">
                <a:solidFill>
                  <a:schemeClr val="tx1"/>
                </a:solidFill>
                <a:latin typeface="Times New Roman" pitchFamily="18" charset="0"/>
                <a:cs typeface="Times New Roman" pitchFamily="18" charset="0"/>
              </a:rPr>
              <a:t>in which the profit has not been declared in accordance with the provisions of sub-section (1).</a:t>
            </a:r>
          </a:p>
          <a:p>
            <a:pPr algn="just">
              <a:buFont typeface="Wingdings" pitchFamily="2" charset="2"/>
              <a:buChar char="Ø"/>
            </a:pPr>
            <a:endParaRPr lang="en-IN" sz="2400" dirty="0">
              <a:solidFill>
                <a:schemeClr val="tx1"/>
              </a:solidFill>
              <a:latin typeface="Times New Roman" pitchFamily="18" charset="0"/>
              <a:cs typeface="Times New Roman" pitchFamily="18" charset="0"/>
            </a:endParaRP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452888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p:cNvSpPr>
            <a:spLocks noGrp="1"/>
          </p:cNvSpPr>
          <p:nvPr>
            <p:ph idx="1"/>
          </p:nvPr>
        </p:nvSpPr>
        <p:spPr>
          <a:xfrm>
            <a:off x="304800" y="285750"/>
            <a:ext cx="8534400" cy="6038850"/>
          </a:xfrm>
        </p:spPr>
        <p:txBody>
          <a:bodyPr>
            <a:normAutofit/>
          </a:bodyPr>
          <a:lstStyle/>
          <a:p>
            <a:pPr algn="just">
              <a:buFont typeface="Wingdings 3" pitchFamily="18" charset="2"/>
              <a:buNone/>
            </a:pPr>
            <a:r>
              <a:rPr lang="en-IN" sz="2400" b="1" dirty="0">
                <a:solidFill>
                  <a:schemeClr val="tx1"/>
                </a:solidFill>
                <a:latin typeface="Times New Roman" pitchFamily="18" charset="0"/>
                <a:cs typeface="Times New Roman" pitchFamily="18" charset="0"/>
              </a:rPr>
              <a:t>44AD (5)</a:t>
            </a:r>
          </a:p>
          <a:p>
            <a:pPr algn="just">
              <a:buFont typeface="Wingdings" pitchFamily="2" charset="2"/>
              <a:buChar char="Ø"/>
            </a:pPr>
            <a:r>
              <a:rPr lang="en-IN" sz="2400" dirty="0">
                <a:solidFill>
                  <a:schemeClr val="tx1"/>
                </a:solidFill>
                <a:latin typeface="Times New Roman" pitchFamily="18" charset="0"/>
                <a:cs typeface="Times New Roman" pitchFamily="18" charset="0"/>
              </a:rPr>
              <a:t>Notwithstanding anything contained in the foregoing provisions of this section,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an eligible </a:t>
            </a:r>
            <a:r>
              <a:rPr lang="en-IN" sz="2400" dirty="0" err="1">
                <a:solidFill>
                  <a:schemeClr val="tx1"/>
                </a:solidFill>
                <a:latin typeface="Times New Roman" pitchFamily="18" charset="0"/>
                <a:cs typeface="Times New Roman" pitchFamily="18" charset="0"/>
              </a:rPr>
              <a:t>assessee</a:t>
            </a:r>
            <a:r>
              <a:rPr lang="en-IN" sz="2400" dirty="0">
                <a:solidFill>
                  <a:schemeClr val="tx1"/>
                </a:solidFill>
                <a:latin typeface="Times New Roman" pitchFamily="18" charset="0"/>
                <a:cs typeface="Times New Roman" pitchFamily="18" charset="0"/>
              </a:rPr>
              <a:t> to whom the provisions of sub-section (4) are applicable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whose total income exceeds the maximum amount which is not chargeable to income-tax,</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be required to keep and maintain such books of account and other documents as required under sub-section (2) of section 44AA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get them audited and </a:t>
            </a:r>
          </a:p>
          <a:p>
            <a:pPr algn="just">
              <a:buFont typeface="Wingdings" pitchFamily="2" charset="2"/>
              <a:buChar char="Ø"/>
            </a:pPr>
            <a:r>
              <a:rPr lang="en-IN" sz="2400" dirty="0">
                <a:solidFill>
                  <a:schemeClr val="tx1"/>
                </a:solidFill>
                <a:latin typeface="Times New Roman" pitchFamily="18" charset="0"/>
                <a:cs typeface="Times New Roman" pitchFamily="18" charset="0"/>
              </a:rPr>
              <a:t>furnish a report of such audit as required under section 44AB.</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02030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304800" y="285750"/>
            <a:ext cx="8534400" cy="6038850"/>
          </a:xfrm>
        </p:spPr>
        <p:txBody>
          <a:bodyPr>
            <a:normAutofit/>
          </a:bodyPr>
          <a:lstStyle/>
          <a:p>
            <a:pPr algn="just">
              <a:buNone/>
            </a:pPr>
            <a:r>
              <a:rPr lang="en-IN" sz="2400" b="1" dirty="0">
                <a:solidFill>
                  <a:schemeClr val="tx1"/>
                </a:solidFill>
                <a:latin typeface="Times New Roman" pitchFamily="18" charset="0"/>
                <a:cs typeface="Times New Roman" pitchFamily="18" charset="0"/>
              </a:rPr>
              <a:t>44AD (6)</a:t>
            </a:r>
          </a:p>
          <a:p>
            <a:pPr algn="just">
              <a:buFont typeface="Wingdings" pitchFamily="2" charset="2"/>
              <a:buChar char="Ø"/>
            </a:pPr>
            <a:r>
              <a:rPr lang="en-IN" sz="2400" dirty="0">
                <a:solidFill>
                  <a:schemeClr val="tx1"/>
                </a:solidFill>
                <a:latin typeface="Times New Roman" pitchFamily="18" charset="0"/>
                <a:cs typeface="Times New Roman" pitchFamily="18" charset="0"/>
              </a:rPr>
              <a:t>The provisions of this section, </a:t>
            </a:r>
          </a:p>
          <a:p>
            <a:pPr algn="just">
              <a:buFont typeface="Wingdings" pitchFamily="2" charset="2"/>
              <a:buChar char="Ø"/>
            </a:pPr>
            <a:r>
              <a:rPr lang="en-IN" sz="2400" dirty="0">
                <a:solidFill>
                  <a:schemeClr val="tx1"/>
                </a:solidFill>
                <a:latin typeface="Times New Roman" pitchFamily="18" charset="0"/>
                <a:cs typeface="Times New Roman" pitchFamily="18" charset="0"/>
              </a:rPr>
              <a:t>notwithstanding anything contained in the foregoing provisions,</a:t>
            </a:r>
          </a:p>
          <a:p>
            <a:pPr algn="just">
              <a:buFont typeface="Wingdings" pitchFamily="2" charset="2"/>
              <a:buChar char="Ø"/>
            </a:pPr>
            <a:r>
              <a:rPr lang="en-IN" sz="2400" dirty="0">
                <a:solidFill>
                  <a:schemeClr val="tx1"/>
                </a:solidFill>
                <a:latin typeface="Times New Roman" pitchFamily="18" charset="0"/>
                <a:cs typeface="Times New Roman" pitchFamily="18" charset="0"/>
              </a:rPr>
              <a:t>shall not apply to—</a:t>
            </a:r>
          </a:p>
          <a:p>
            <a:pPr algn="just">
              <a:buFont typeface="Wingdings 3" pitchFamily="18" charset="2"/>
              <a:buNone/>
            </a:pPr>
            <a:r>
              <a:rPr lang="en-IN" sz="2400" dirty="0">
                <a:solidFill>
                  <a:schemeClr val="tx1"/>
                </a:solidFill>
                <a:latin typeface="Times New Roman" pitchFamily="18" charset="0"/>
                <a:cs typeface="Times New Roman" pitchFamily="18" charset="0"/>
              </a:rPr>
              <a:t>(</a:t>
            </a:r>
            <a:r>
              <a:rPr lang="en-IN" sz="2400" i="1" dirty="0" err="1">
                <a:solidFill>
                  <a:schemeClr val="tx1"/>
                </a:solidFill>
                <a:latin typeface="Times New Roman" pitchFamily="18" charset="0"/>
                <a:cs typeface="Times New Roman" pitchFamily="18" charset="0"/>
              </a:rPr>
              <a:t>i</a:t>
            </a:r>
            <a:r>
              <a:rPr lang="en-IN" sz="2400" dirty="0">
                <a:solidFill>
                  <a:schemeClr val="tx1"/>
                </a:solidFill>
                <a:latin typeface="Times New Roman" pitchFamily="18" charset="0"/>
                <a:cs typeface="Times New Roman" pitchFamily="18" charset="0"/>
              </a:rPr>
              <a:t>) a person carrying on profession as referred to in sub-section (1) of section 44AA;</a:t>
            </a:r>
          </a:p>
          <a:p>
            <a:pPr algn="just">
              <a:buFont typeface="Wingdings 3" pitchFamily="18" charset="2"/>
              <a:buNone/>
            </a:pPr>
            <a:r>
              <a:rPr lang="en-IN" sz="2400" dirty="0">
                <a:solidFill>
                  <a:schemeClr val="tx1"/>
                </a:solidFill>
                <a:latin typeface="Times New Roman" pitchFamily="18" charset="0"/>
                <a:cs typeface="Times New Roman" pitchFamily="18" charset="0"/>
              </a:rPr>
              <a:t>(</a:t>
            </a:r>
            <a:r>
              <a:rPr lang="en-IN" sz="2400" i="1" dirty="0">
                <a:solidFill>
                  <a:schemeClr val="tx1"/>
                </a:solidFill>
                <a:latin typeface="Times New Roman" pitchFamily="18" charset="0"/>
                <a:cs typeface="Times New Roman" pitchFamily="18" charset="0"/>
              </a:rPr>
              <a:t>ii</a:t>
            </a:r>
            <a:r>
              <a:rPr lang="en-IN" sz="2400" dirty="0">
                <a:solidFill>
                  <a:schemeClr val="tx1"/>
                </a:solidFill>
                <a:latin typeface="Times New Roman" pitchFamily="18" charset="0"/>
                <a:cs typeface="Times New Roman" pitchFamily="18" charset="0"/>
              </a:rPr>
              <a:t>) a person earning income in the nature of commission or brokerage; or</a:t>
            </a:r>
          </a:p>
          <a:p>
            <a:pPr algn="just">
              <a:buFont typeface="Wingdings 3" pitchFamily="18" charset="2"/>
              <a:buNone/>
            </a:pPr>
            <a:r>
              <a:rPr lang="en-IN" sz="2400" dirty="0">
                <a:solidFill>
                  <a:schemeClr val="tx1"/>
                </a:solidFill>
                <a:latin typeface="Times New Roman" pitchFamily="18" charset="0"/>
                <a:cs typeface="Times New Roman" pitchFamily="18" charset="0"/>
              </a:rPr>
              <a:t>(</a:t>
            </a:r>
            <a:r>
              <a:rPr lang="en-IN" sz="2400" i="1" dirty="0">
                <a:solidFill>
                  <a:schemeClr val="tx1"/>
                </a:solidFill>
                <a:latin typeface="Times New Roman" pitchFamily="18" charset="0"/>
                <a:cs typeface="Times New Roman" pitchFamily="18" charset="0"/>
              </a:rPr>
              <a:t>iii</a:t>
            </a:r>
            <a:r>
              <a:rPr lang="en-IN" sz="2400" dirty="0">
                <a:solidFill>
                  <a:schemeClr val="tx1"/>
                </a:solidFill>
                <a:latin typeface="Times New Roman" pitchFamily="18" charset="0"/>
                <a:cs typeface="Times New Roman" pitchFamily="18" charset="0"/>
              </a:rPr>
              <a:t>) a person carrying on any agency business.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2942580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152400" y="76200"/>
            <a:ext cx="8839200" cy="6324600"/>
          </a:xfrm>
        </p:spPr>
        <p:txBody>
          <a:bodyPr>
            <a:normAutofit/>
          </a:bodyPr>
          <a:lstStyle/>
          <a:p>
            <a:pPr algn="just">
              <a:buFont typeface="Wingdings 3" pitchFamily="18" charset="2"/>
              <a:buNone/>
            </a:pPr>
            <a:r>
              <a:rPr lang="en-IN" sz="2200" i="1" dirty="0">
                <a:solidFill>
                  <a:schemeClr val="tx1"/>
                </a:solidFill>
                <a:latin typeface="Times New Roman" pitchFamily="18" charset="0"/>
                <a:cs typeface="Times New Roman" pitchFamily="18" charset="0"/>
              </a:rPr>
              <a:t>Explanation. - </a:t>
            </a:r>
            <a:r>
              <a:rPr lang="en-IN" sz="2200" dirty="0">
                <a:solidFill>
                  <a:schemeClr val="tx1"/>
                </a:solidFill>
                <a:latin typeface="Times New Roman" pitchFamily="18" charset="0"/>
                <a:cs typeface="Times New Roman" pitchFamily="18" charset="0"/>
              </a:rPr>
              <a:t>For the purposes of this section,—</a:t>
            </a:r>
          </a:p>
          <a:p>
            <a:pPr algn="just">
              <a:buFont typeface="Wingdings 3" pitchFamily="18" charset="2"/>
              <a:buNone/>
            </a:pPr>
            <a:r>
              <a:rPr lang="en-IN" sz="2200" dirty="0">
                <a:solidFill>
                  <a:schemeClr val="tx1"/>
                </a:solidFill>
                <a:latin typeface="Times New Roman" pitchFamily="18" charset="0"/>
                <a:cs typeface="Times New Roman" pitchFamily="18" charset="0"/>
              </a:rPr>
              <a:t>(</a:t>
            </a:r>
            <a:r>
              <a:rPr lang="en-IN" sz="2200" i="1" dirty="0">
                <a:solidFill>
                  <a:schemeClr val="tx1"/>
                </a:solidFill>
                <a:latin typeface="Times New Roman" pitchFamily="18" charset="0"/>
                <a:cs typeface="Times New Roman" pitchFamily="18" charset="0"/>
              </a:rPr>
              <a:t>a</a:t>
            </a:r>
            <a:r>
              <a:rPr lang="en-IN" sz="2200" dirty="0">
                <a:solidFill>
                  <a:schemeClr val="tx1"/>
                </a:solidFill>
                <a:latin typeface="Times New Roman" pitchFamily="18" charset="0"/>
                <a:cs typeface="Times New Roman" pitchFamily="18" charset="0"/>
              </a:rPr>
              <a:t>)  "eligible </a:t>
            </a:r>
            <a:r>
              <a:rPr lang="en-IN" sz="2200" dirty="0" err="1">
                <a:solidFill>
                  <a:schemeClr val="tx1"/>
                </a:solidFill>
                <a:latin typeface="Times New Roman" pitchFamily="18" charset="0"/>
                <a:cs typeface="Times New Roman" pitchFamily="18" charset="0"/>
              </a:rPr>
              <a:t>assessee</a:t>
            </a:r>
            <a:r>
              <a:rPr lang="en-IN" sz="2200" dirty="0">
                <a:solidFill>
                  <a:schemeClr val="tx1"/>
                </a:solidFill>
                <a:latin typeface="Times New Roman" pitchFamily="18" charset="0"/>
                <a:cs typeface="Times New Roman" pitchFamily="18" charset="0"/>
              </a:rPr>
              <a:t>" means,—</a:t>
            </a:r>
          </a:p>
          <a:p>
            <a:pPr algn="just">
              <a:buFont typeface="Wingdings 3" pitchFamily="18" charset="2"/>
              <a:buNone/>
            </a:pPr>
            <a:r>
              <a:rPr lang="en-IN" sz="2200" dirty="0">
                <a:solidFill>
                  <a:schemeClr val="tx1"/>
                </a:solidFill>
                <a:latin typeface="Times New Roman" pitchFamily="18" charset="0"/>
                <a:cs typeface="Times New Roman" pitchFamily="18" charset="0"/>
              </a:rPr>
              <a:t>	(</a:t>
            </a:r>
            <a:r>
              <a:rPr lang="en-IN" sz="2200" i="1" dirty="0" err="1">
                <a:solidFill>
                  <a:schemeClr val="tx1"/>
                </a:solidFill>
                <a:latin typeface="Times New Roman" pitchFamily="18" charset="0"/>
                <a:cs typeface="Times New Roman" pitchFamily="18" charset="0"/>
              </a:rPr>
              <a:t>i</a:t>
            </a:r>
            <a:r>
              <a:rPr lang="en-IN" sz="2200" dirty="0">
                <a:solidFill>
                  <a:schemeClr val="tx1"/>
                </a:solidFill>
                <a:latin typeface="Times New Roman" pitchFamily="18" charset="0"/>
                <a:cs typeface="Times New Roman" pitchFamily="18" charset="0"/>
              </a:rPr>
              <a:t>)  an individual, Hindu undivided family or a partnership firm, who is a resident, but not a limited liability partnership firm as defined under clause (</a:t>
            </a:r>
            <a:r>
              <a:rPr lang="en-IN" sz="2200" i="1" dirty="0">
                <a:solidFill>
                  <a:schemeClr val="tx1"/>
                </a:solidFill>
                <a:latin typeface="Times New Roman" pitchFamily="18" charset="0"/>
                <a:cs typeface="Times New Roman" pitchFamily="18" charset="0"/>
              </a:rPr>
              <a:t>n</a:t>
            </a:r>
            <a:r>
              <a:rPr lang="en-IN" sz="2200" dirty="0">
                <a:solidFill>
                  <a:schemeClr val="tx1"/>
                </a:solidFill>
                <a:latin typeface="Times New Roman" pitchFamily="18" charset="0"/>
                <a:cs typeface="Times New Roman" pitchFamily="18" charset="0"/>
              </a:rPr>
              <a:t>) of sub-section (1) of section 2 of the Limited Liability Partnership Act, 2008 (6 of 2009); and</a:t>
            </a:r>
          </a:p>
          <a:p>
            <a:pPr algn="just">
              <a:buFont typeface="Wingdings 3" pitchFamily="18" charset="2"/>
              <a:buNone/>
            </a:pPr>
            <a:r>
              <a:rPr lang="en-IN" sz="2200" dirty="0">
                <a:solidFill>
                  <a:schemeClr val="tx1"/>
                </a:solidFill>
                <a:latin typeface="Times New Roman" pitchFamily="18" charset="0"/>
                <a:cs typeface="Times New Roman" pitchFamily="18" charset="0"/>
              </a:rPr>
              <a:t>	(</a:t>
            </a:r>
            <a:r>
              <a:rPr lang="en-IN" sz="2200" i="1" dirty="0">
                <a:solidFill>
                  <a:schemeClr val="tx1"/>
                </a:solidFill>
                <a:latin typeface="Times New Roman" pitchFamily="18" charset="0"/>
                <a:cs typeface="Times New Roman" pitchFamily="18" charset="0"/>
              </a:rPr>
              <a:t>ii</a:t>
            </a:r>
            <a:r>
              <a:rPr lang="en-IN" sz="2200" dirty="0">
                <a:solidFill>
                  <a:schemeClr val="tx1"/>
                </a:solidFill>
                <a:latin typeface="Times New Roman" pitchFamily="18" charset="0"/>
                <a:cs typeface="Times New Roman" pitchFamily="18" charset="0"/>
              </a:rPr>
              <a:t>) who has not claimed deduction under any of the sections 10A, 10AA, 10B, 10BA or deduction under any provisions of Chapter VIA under the heading </a:t>
            </a:r>
            <a:r>
              <a:rPr lang="en-IN" sz="2200" i="1" dirty="0">
                <a:solidFill>
                  <a:schemeClr val="tx1"/>
                </a:solidFill>
                <a:latin typeface="Times New Roman" pitchFamily="18" charset="0"/>
                <a:cs typeface="Times New Roman" pitchFamily="18" charset="0"/>
              </a:rPr>
              <a:t>"C. - Deductions in respect of certain incomes" </a:t>
            </a:r>
            <a:r>
              <a:rPr lang="en-IN" sz="2200" dirty="0">
                <a:solidFill>
                  <a:schemeClr val="tx1"/>
                </a:solidFill>
                <a:latin typeface="Times New Roman" pitchFamily="18" charset="0"/>
                <a:cs typeface="Times New Roman" pitchFamily="18" charset="0"/>
              </a:rPr>
              <a:t>in the relevant assessment year;</a:t>
            </a:r>
          </a:p>
          <a:p>
            <a:pPr algn="just">
              <a:buFont typeface="Wingdings 3" pitchFamily="18" charset="2"/>
              <a:buNone/>
            </a:pPr>
            <a:r>
              <a:rPr lang="en-IN" sz="2200" dirty="0">
                <a:solidFill>
                  <a:schemeClr val="tx1"/>
                </a:solidFill>
                <a:latin typeface="Times New Roman" pitchFamily="18" charset="0"/>
                <a:cs typeface="Times New Roman" pitchFamily="18" charset="0"/>
              </a:rPr>
              <a:t>(</a:t>
            </a:r>
            <a:r>
              <a:rPr lang="en-IN" sz="2200" i="1" dirty="0">
                <a:solidFill>
                  <a:schemeClr val="tx1"/>
                </a:solidFill>
                <a:latin typeface="Times New Roman" pitchFamily="18" charset="0"/>
                <a:cs typeface="Times New Roman" pitchFamily="18" charset="0"/>
              </a:rPr>
              <a:t>b</a:t>
            </a:r>
            <a:r>
              <a:rPr lang="en-IN" sz="2200" dirty="0">
                <a:solidFill>
                  <a:schemeClr val="tx1"/>
                </a:solidFill>
                <a:latin typeface="Times New Roman" pitchFamily="18" charset="0"/>
                <a:cs typeface="Times New Roman" pitchFamily="18" charset="0"/>
              </a:rPr>
              <a:t>)  "eligible business" means,—</a:t>
            </a:r>
          </a:p>
          <a:p>
            <a:pPr algn="just">
              <a:buFont typeface="Wingdings 3" pitchFamily="18" charset="2"/>
              <a:buNone/>
            </a:pPr>
            <a:r>
              <a:rPr lang="en-IN" sz="2200" dirty="0">
                <a:solidFill>
                  <a:schemeClr val="tx1"/>
                </a:solidFill>
                <a:latin typeface="Times New Roman" pitchFamily="18" charset="0"/>
                <a:cs typeface="Times New Roman" pitchFamily="18" charset="0"/>
              </a:rPr>
              <a:t>	(</a:t>
            </a:r>
            <a:r>
              <a:rPr lang="en-IN" sz="2200" i="1" dirty="0" err="1">
                <a:solidFill>
                  <a:schemeClr val="tx1"/>
                </a:solidFill>
                <a:latin typeface="Times New Roman" pitchFamily="18" charset="0"/>
                <a:cs typeface="Times New Roman" pitchFamily="18" charset="0"/>
              </a:rPr>
              <a:t>i</a:t>
            </a:r>
            <a:r>
              <a:rPr lang="en-IN" sz="2200" dirty="0">
                <a:solidFill>
                  <a:schemeClr val="tx1"/>
                </a:solidFill>
                <a:latin typeface="Times New Roman" pitchFamily="18" charset="0"/>
                <a:cs typeface="Times New Roman" pitchFamily="18" charset="0"/>
              </a:rPr>
              <a:t>)  any business except the business of plying, hiring or leasing goods carriages referred to in section 44AE; and</a:t>
            </a:r>
          </a:p>
          <a:p>
            <a:pPr algn="just">
              <a:buFont typeface="Wingdings 3" pitchFamily="18" charset="2"/>
              <a:buNone/>
            </a:pPr>
            <a:r>
              <a:rPr lang="en-IN" sz="2200" dirty="0">
                <a:solidFill>
                  <a:schemeClr val="tx1"/>
                </a:solidFill>
                <a:latin typeface="Times New Roman" pitchFamily="18" charset="0"/>
                <a:cs typeface="Times New Roman" pitchFamily="18" charset="0"/>
              </a:rPr>
              <a:t>	(</a:t>
            </a:r>
            <a:r>
              <a:rPr lang="en-IN" sz="2200" i="1" dirty="0">
                <a:solidFill>
                  <a:schemeClr val="tx1"/>
                </a:solidFill>
                <a:latin typeface="Times New Roman" pitchFamily="18" charset="0"/>
                <a:cs typeface="Times New Roman" pitchFamily="18" charset="0"/>
              </a:rPr>
              <a:t>ii</a:t>
            </a:r>
            <a:r>
              <a:rPr lang="en-IN" sz="2200" dirty="0">
                <a:solidFill>
                  <a:schemeClr val="tx1"/>
                </a:solidFill>
                <a:latin typeface="Times New Roman" pitchFamily="18" charset="0"/>
                <a:cs typeface="Times New Roman" pitchFamily="18" charset="0"/>
              </a:rPr>
              <a:t>)  whose total turnover or gross receipts in the previous year does not exceed an amount of two </a:t>
            </a:r>
            <a:r>
              <a:rPr lang="en-IN" sz="2200" dirty="0" err="1">
                <a:solidFill>
                  <a:schemeClr val="tx1"/>
                </a:solidFill>
                <a:latin typeface="Times New Roman" pitchFamily="18" charset="0"/>
                <a:cs typeface="Times New Roman" pitchFamily="18" charset="0"/>
              </a:rPr>
              <a:t>crore</a:t>
            </a:r>
            <a:r>
              <a:rPr lang="en-IN" sz="2200" dirty="0">
                <a:solidFill>
                  <a:schemeClr val="tx1"/>
                </a:solidFill>
                <a:latin typeface="Times New Roman" pitchFamily="18" charset="0"/>
                <a:cs typeface="Times New Roman" pitchFamily="18" charset="0"/>
              </a:rPr>
              <a:t> rupees.</a:t>
            </a:r>
          </a:p>
        </p:txBody>
      </p:sp>
      <p:sp>
        <p:nvSpPr>
          <p:cNvPr id="2" name="Footer Placeholder 1"/>
          <p:cNvSpPr>
            <a:spLocks noGrp="1"/>
          </p:cNvSpPr>
          <p:nvPr>
            <p:ph type="ftr" sz="quarter" idx="11"/>
          </p:nvPr>
        </p:nvSpPr>
        <p:spPr/>
        <p:txBody>
          <a:bodyPr/>
          <a:lstStyle/>
          <a:p>
            <a:r>
              <a:rPr lang="en-IN" dirty="0"/>
              <a:t>.</a:t>
            </a:r>
            <a:endParaRPr lang="en-US" dirty="0"/>
          </a:p>
        </p:txBody>
      </p:sp>
    </p:spTree>
    <p:extLst>
      <p:ext uri="{BB962C8B-B14F-4D97-AF65-F5344CB8AC3E}">
        <p14:creationId xmlns:p14="http://schemas.microsoft.com/office/powerpoint/2010/main" val="1218610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3873</TotalTime>
  <Words>4706</Words>
  <Application>Microsoft Office PowerPoint</Application>
  <PresentationFormat>On-screen Show (4:3)</PresentationFormat>
  <Paragraphs>486</Paragraphs>
  <Slides>53</Slides>
  <Notes>14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53</vt:i4>
      </vt:variant>
    </vt:vector>
  </HeadingPairs>
  <TitlesOfParts>
    <vt:vector size="63" baseType="lpstr">
      <vt:lpstr>Arial</vt:lpstr>
      <vt:lpstr>Calibri</vt:lpstr>
      <vt:lpstr>Georgia</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Section 44AD - Analysis</vt:lpstr>
      <vt:lpstr>Section 44AD - Analysis</vt:lpstr>
      <vt:lpstr>Section 44AD - Analysis</vt:lpstr>
      <vt:lpstr>ISSUES IN 44AD</vt:lpstr>
      <vt:lpstr> ISSUE - 1</vt:lpstr>
      <vt:lpstr>ISSUE - 2</vt:lpstr>
      <vt:lpstr>ISSUE - 3 </vt:lpstr>
      <vt:lpstr>ISSUE - 4 </vt:lpstr>
      <vt:lpstr>ISSUE - 5 </vt:lpstr>
      <vt:lpstr>ISSUE - 6</vt:lpstr>
      <vt:lpstr>ISSUE- 7</vt:lpstr>
      <vt:lpstr>ISSUE-8</vt:lpstr>
      <vt:lpstr>ISSUE-9</vt:lpstr>
      <vt:lpstr>ISSUE-10</vt:lpstr>
      <vt:lpstr>ISSUE-11</vt:lpstr>
      <vt:lpstr>ISSUE-12</vt:lpstr>
      <vt:lpstr>ISSUE-13</vt:lpstr>
      <vt:lpstr>PowerPoint Presentation</vt:lpstr>
      <vt:lpstr>PowerPoint Presentation</vt:lpstr>
      <vt:lpstr>PowerPoint Presentation</vt:lpstr>
      <vt:lpstr>44ADA – Analysis</vt:lpstr>
      <vt:lpstr>44ADA – Analysis</vt:lpstr>
      <vt:lpstr>44ADA – Analysis</vt:lpstr>
      <vt:lpstr>44ADA – Analysis</vt:lpstr>
      <vt:lpstr>44ADA – Analysis</vt:lpstr>
      <vt:lpstr>Section 44ADA - Analysis</vt:lpstr>
      <vt:lpstr>Section 44ADA - Analysis</vt:lpstr>
      <vt:lpstr>Section 44ADA -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44AE - Analysis</vt:lpstr>
      <vt:lpstr>44AE - Analysis</vt:lpstr>
      <vt:lpstr>44AE - Analysis</vt:lpstr>
      <vt:lpstr>44AE - Analysis</vt:lpstr>
      <vt:lpstr>44AE - Analysis</vt:lpstr>
      <vt:lpstr>44AE -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Beeresh</dc:creator>
  <cp:lastModifiedBy>919633533228</cp:lastModifiedBy>
  <cp:revision>569</cp:revision>
  <dcterms:created xsi:type="dcterms:W3CDTF">2019-09-05T06:02:42Z</dcterms:created>
  <dcterms:modified xsi:type="dcterms:W3CDTF">2024-04-12T17:13:41Z</dcterms:modified>
</cp:coreProperties>
</file>