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0"/>
  </p:notesMasterIdLst>
  <p:sldIdLst>
    <p:sldId id="256" r:id="rId2"/>
    <p:sldId id="270" r:id="rId3"/>
    <p:sldId id="272" r:id="rId4"/>
    <p:sldId id="273" r:id="rId5"/>
    <p:sldId id="274" r:id="rId6"/>
    <p:sldId id="276" r:id="rId7"/>
    <p:sldId id="275" r:id="rId8"/>
    <p:sldId id="257" r:id="rId9"/>
    <p:sldId id="258" r:id="rId10"/>
    <p:sldId id="260" r:id="rId11"/>
    <p:sldId id="277" r:id="rId12"/>
    <p:sldId id="262" r:id="rId13"/>
    <p:sldId id="263" r:id="rId14"/>
    <p:sldId id="264" r:id="rId15"/>
    <p:sldId id="266" r:id="rId16"/>
    <p:sldId id="267" r:id="rId17"/>
    <p:sldId id="268" r:id="rId18"/>
    <p:sldId id="269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434" autoAdjust="0"/>
  </p:normalViewPr>
  <p:slideViewPr>
    <p:cSldViewPr snapToGrid="0">
      <p:cViewPr varScale="1">
        <p:scale>
          <a:sx n="74" d="100"/>
          <a:sy n="74" d="100"/>
        </p:scale>
        <p:origin x="55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28E743-7096-4069-956A-4C3566028529}" type="datetimeFigureOut">
              <a:rPr lang="en-US" smtClean="0"/>
              <a:t>5/21/2024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96D5B1-E3CF-4569-8264-F27FC6B779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203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96D5B1-E3CF-4569-8264-F27FC6B779C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6132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96D5B1-E3CF-4569-8264-F27FC6B779C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5398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96D5B1-E3CF-4569-8264-F27FC6B779C4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74099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F2563-1C3C-4ABC-A897-ACE3D84A5213}" type="datetimeFigureOut">
              <a:rPr lang="en-IN" smtClean="0"/>
              <a:t>21-05-24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28585-F242-416C-8498-E7A33B06C52A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F2563-1C3C-4ABC-A897-ACE3D84A5213}" type="datetimeFigureOut">
              <a:rPr lang="en-IN" smtClean="0"/>
              <a:t>21-05-24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28585-F242-416C-8498-E7A33B06C52A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F2563-1C3C-4ABC-A897-ACE3D84A5213}" type="datetimeFigureOut">
              <a:rPr lang="en-IN" smtClean="0"/>
              <a:t>21-05-24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28585-F242-416C-8498-E7A33B06C52A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F2563-1C3C-4ABC-A897-ACE3D84A5213}" type="datetimeFigureOut">
              <a:rPr lang="en-IN" smtClean="0"/>
              <a:t>21-05-24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28585-F242-416C-8498-E7A33B06C52A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F2563-1C3C-4ABC-A897-ACE3D84A5213}" type="datetimeFigureOut">
              <a:rPr lang="en-IN" smtClean="0"/>
              <a:t>21-05-24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28585-F242-416C-8498-E7A33B06C52A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F2563-1C3C-4ABC-A897-ACE3D84A5213}" type="datetimeFigureOut">
              <a:rPr lang="en-IN" smtClean="0"/>
              <a:t>21-05-24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28585-F242-416C-8498-E7A33B06C52A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F2563-1C3C-4ABC-A897-ACE3D84A5213}" type="datetimeFigureOut">
              <a:rPr lang="en-IN" smtClean="0"/>
              <a:t>21-05-24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28585-F242-416C-8498-E7A33B06C52A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F2563-1C3C-4ABC-A897-ACE3D84A5213}" type="datetimeFigureOut">
              <a:rPr lang="en-IN" smtClean="0"/>
              <a:t>21-05-24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28585-F242-416C-8498-E7A33B06C52A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F2563-1C3C-4ABC-A897-ACE3D84A5213}" type="datetimeFigureOut">
              <a:rPr lang="en-IN" smtClean="0"/>
              <a:t>21-05-24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28585-F242-416C-8498-E7A33B06C52A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F2563-1C3C-4ABC-A897-ACE3D84A5213}" type="datetimeFigureOut">
              <a:rPr lang="en-IN" smtClean="0"/>
              <a:t>21-05-24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28585-F242-416C-8498-E7A33B06C52A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7F2563-1C3C-4ABC-A897-ACE3D84A5213}" type="datetimeFigureOut">
              <a:rPr lang="en-IN" smtClean="0"/>
              <a:t>21-05-24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28585-F242-416C-8498-E7A33B06C52A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7F2563-1C3C-4ABC-A897-ACE3D84A5213}" type="datetimeFigureOut">
              <a:rPr lang="en-IN" smtClean="0"/>
              <a:t>21-05-24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728585-F242-416C-8498-E7A33B06C52A}" type="slidenum">
              <a:rPr lang="en-IN" smtClean="0"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19116" y="941695"/>
            <a:ext cx="10208526" cy="4353635"/>
          </a:xfrm>
        </p:spPr>
        <p:txBody>
          <a:bodyPr>
            <a:normAutofit/>
          </a:bodyPr>
          <a:lstStyle/>
          <a:p>
            <a:endParaRPr lang="en-IN" dirty="0" smtClean="0"/>
          </a:p>
          <a:p>
            <a:r>
              <a:rPr lang="en-US" sz="7200" b="1" dirty="0" smtClean="0"/>
              <a:t>FILING THROUGH ITR-6</a:t>
            </a:r>
          </a:p>
          <a:p>
            <a:r>
              <a:rPr lang="en-US" sz="7200" b="1" dirty="0" smtClean="0"/>
              <a:t>FOR THE ASSESSMENT</a:t>
            </a:r>
          </a:p>
          <a:p>
            <a:r>
              <a:rPr lang="en-US" sz="7200" b="1" dirty="0" smtClean="0"/>
              <a:t>YEAR 2024-25</a:t>
            </a:r>
            <a:endParaRPr lang="en-IN" sz="7200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764276" y="1701228"/>
            <a:ext cx="10727140" cy="3369310"/>
          </a:xfrm>
          <a:prstGeom prst="rect">
            <a:avLst/>
          </a:prstGeom>
          <a:solidFill>
            <a:srgbClr val="F6F7FB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45720" numCol="1" anchor="ctr" anchorCtr="0" compatLnSpc="1"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unset"/>
              </a:rPr>
              <a:t>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unset"/>
              </a:rPr>
              <a:t>  Proceed to schedule questions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Roboto"/>
              </a:rPr>
              <a:t>  You have selected 33 schedules</a:t>
            </a:r>
            <a:b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Roboto"/>
              </a:rPr>
            </a:b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Roboto"/>
              </a:rPr>
              <a:t>  Based on your selection, please answer few questions which will help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Roboto"/>
              </a:rPr>
              <a:t>   you to fill the schedules.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Roboto"/>
              </a:rPr>
              <a:t/>
            </a:r>
            <a:b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Roboto"/>
              </a:rPr>
            </a:b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Roboto"/>
              </a:rPr>
              <a:t>  Click on 'Continue' to proceed for questions.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en-US" sz="2400" dirty="0">
              <a:latin typeface="Roboto"/>
            </a:endParaRPr>
          </a:p>
          <a:p>
            <a:pPr marL="0" lvl="0" indent="0">
              <a:lnSpc>
                <a:spcPct val="100000"/>
              </a:lnSpc>
              <a:buNone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Roboto"/>
              </a:rPr>
              <a:t> 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1033" name="DefaultOcx"/>
          <p:cNvPicPr preferRelativeResize="0">
            <a:picLocks noChangeArrowheads="1" noChangeShapeType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71600" cy="3048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1" name="HTMLOption1" descr="ppt/media/image1.wmf"/>
          <p:cNvPicPr preferRelativeResize="0">
            <a:picLocks noChangeArrowheads="1" noChangeShapeType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13716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</a:extLst>
        </p:spPr>
      </p:pic>
      <p:pic>
        <p:nvPicPr>
          <p:cNvPr id="1222" name="HTMLOption2" descr="ppt/media/image1.wmf"/>
          <p:cNvPicPr preferRelativeResize="0">
            <a:picLocks noChangeArrowheads="1" noChangeShapeType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13716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</a:extLst>
        </p:spPr>
      </p:pic>
      <p:pic>
        <p:nvPicPr>
          <p:cNvPr id="1223" name="HTMLOption3" descr="ppt/media/image1.wmf"/>
          <p:cNvPicPr preferRelativeResize="0">
            <a:picLocks noChangeArrowheads="1" noChangeShapeType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13716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</a:extLst>
        </p:spPr>
      </p:pic>
      <p:pic>
        <p:nvPicPr>
          <p:cNvPr id="1224" name="HTMLOption4" descr="ppt/media/image1.wmf"/>
          <p:cNvPicPr preferRelativeResize="0">
            <a:picLocks noChangeArrowheads="1" noChangeShapeType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13716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</a:extLst>
        </p:spPr>
      </p:pic>
      <p:pic>
        <p:nvPicPr>
          <p:cNvPr id="1225" name="HTMLOption5" descr="ppt/media/image1.wmf"/>
          <p:cNvPicPr preferRelativeResize="0">
            <a:picLocks noChangeArrowheads="1" noChangeShapeType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13716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</a:extLst>
        </p:spPr>
      </p:pic>
      <p:pic>
        <p:nvPicPr>
          <p:cNvPr id="1226" name="HTMLOption6" descr="ppt/media/image1.wmf"/>
          <p:cNvPicPr preferRelativeResize="0">
            <a:picLocks noChangeArrowheads="1" noChangeShapeType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13716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715962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rgbClr val="FF0000"/>
                </a:solidFill>
              </a:rPr>
              <a:t>DUE DATE OF FILING RETURN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81200" y="990600"/>
            <a:ext cx="5943600" cy="54864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Individual HUF or Firm whose Accounts are not required to audited U/s 44AB of the Act or any  other law</a:t>
            </a:r>
          </a:p>
          <a:p>
            <a:endParaRPr lang="en-US" dirty="0" smtClean="0"/>
          </a:p>
          <a:p>
            <a:r>
              <a:rPr lang="en-US" dirty="0" smtClean="0"/>
              <a:t>Individual HUF or Firm whose Accounts are not required to audited U/s 44AB of the Act or any  other law</a:t>
            </a:r>
          </a:p>
          <a:p>
            <a:endParaRPr lang="en-US" dirty="0" smtClean="0"/>
          </a:p>
          <a:p>
            <a:r>
              <a:rPr lang="en-US" dirty="0" smtClean="0"/>
              <a:t>Company</a:t>
            </a:r>
          </a:p>
          <a:p>
            <a:endParaRPr lang="en-US" dirty="0" smtClean="0"/>
          </a:p>
          <a:p>
            <a:r>
              <a:rPr lang="en-US" dirty="0" smtClean="0"/>
              <a:t>Limited Liability Partnership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0" y="990600"/>
            <a:ext cx="2209800" cy="5486400"/>
          </a:xfrm>
        </p:spPr>
        <p:txBody>
          <a:bodyPr>
            <a:normAutofit lnSpcReduction="1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31</a:t>
            </a:r>
            <a:r>
              <a:rPr lang="en-US" b="1" baseline="30000" dirty="0" smtClean="0">
                <a:solidFill>
                  <a:srgbClr val="FF0000"/>
                </a:solidFill>
              </a:rPr>
              <a:t>st</a:t>
            </a:r>
            <a:r>
              <a:rPr lang="en-US" b="1" dirty="0" smtClean="0">
                <a:solidFill>
                  <a:srgbClr val="FF0000"/>
                </a:solidFill>
              </a:rPr>
              <a:t> July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b="1" dirty="0" smtClean="0">
                <a:solidFill>
                  <a:srgbClr val="FF0000"/>
                </a:solidFill>
              </a:rPr>
              <a:t>31st October</a:t>
            </a:r>
          </a:p>
          <a:p>
            <a:endParaRPr lang="en-US" dirty="0" smtClean="0"/>
          </a:p>
          <a:p>
            <a:r>
              <a:rPr lang="en-US" b="1" dirty="0" smtClean="0">
                <a:solidFill>
                  <a:srgbClr val="FF0000"/>
                </a:solidFill>
              </a:rPr>
              <a:t>31st October</a:t>
            </a:r>
          </a:p>
          <a:p>
            <a:endParaRPr lang="en-US" dirty="0" smtClean="0"/>
          </a:p>
          <a:p>
            <a:r>
              <a:rPr lang="en-US" b="1" dirty="0" smtClean="0">
                <a:solidFill>
                  <a:srgbClr val="FF0000"/>
                </a:solidFill>
              </a:rPr>
              <a:t>31st October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5468" y="365126"/>
            <a:ext cx="10248331" cy="1054241"/>
          </a:xfrm>
        </p:spPr>
        <p:txBody>
          <a:bodyPr>
            <a:normAutofit fontScale="90000"/>
          </a:bodyPr>
          <a:lstStyle/>
          <a:p>
            <a:pPr algn="ctr"/>
            <a:r>
              <a:rPr lang="en-IN" sz="3600" b="1" dirty="0">
                <a:latin typeface="Arial Black" panose="020B0A04020102020204" pitchFamily="34" charset="0"/>
              </a:rPr>
              <a:t>Sections covered for filing of RETURN </a:t>
            </a:r>
            <a:r>
              <a:rPr lang="en-IN" sz="3600" b="1" dirty="0" smtClean="0">
                <a:latin typeface="Arial Black" panose="020B0A04020102020204" pitchFamily="34" charset="0"/>
              </a:rPr>
              <a:t>(Procedural Part only)</a:t>
            </a:r>
            <a:endParaRPr lang="en-IN" sz="3600" b="1" dirty="0">
              <a:latin typeface="Arial Black" panose="020B0A040201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19366"/>
            <a:ext cx="10515600" cy="5199797"/>
          </a:xfrm>
        </p:spPr>
        <p:txBody>
          <a:bodyPr>
            <a:normAutofit/>
          </a:bodyPr>
          <a:lstStyle/>
          <a:p>
            <a:r>
              <a:rPr lang="en-IN" dirty="0" smtClean="0"/>
              <a:t>139(1</a:t>
            </a:r>
            <a:r>
              <a:rPr lang="en-IN" dirty="0"/>
              <a:t>)  Compulsory Filing of Return</a:t>
            </a:r>
          </a:p>
          <a:p>
            <a:r>
              <a:rPr lang="en-IN" dirty="0"/>
              <a:t>139(3)  Return of Loss</a:t>
            </a:r>
          </a:p>
          <a:p>
            <a:r>
              <a:rPr lang="en-IN" dirty="0"/>
              <a:t>139(4) </a:t>
            </a:r>
            <a:r>
              <a:rPr lang="en-IN" dirty="0" smtClean="0"/>
              <a:t> Belated </a:t>
            </a:r>
            <a:r>
              <a:rPr lang="en-IN" dirty="0"/>
              <a:t>return</a:t>
            </a:r>
          </a:p>
          <a:p>
            <a:r>
              <a:rPr lang="en-IN" dirty="0"/>
              <a:t>139(5) </a:t>
            </a:r>
            <a:r>
              <a:rPr lang="en-IN" dirty="0" smtClean="0"/>
              <a:t> Revised </a:t>
            </a:r>
            <a:r>
              <a:rPr lang="en-IN" dirty="0"/>
              <a:t>return</a:t>
            </a:r>
          </a:p>
          <a:p>
            <a:r>
              <a:rPr lang="en-IN" dirty="0" smtClean="0"/>
              <a:t>139(9)  Defective Return</a:t>
            </a:r>
          </a:p>
          <a:p>
            <a:r>
              <a:rPr lang="en-IN" dirty="0" smtClean="0"/>
              <a:t>139A    Permanent Account Number</a:t>
            </a:r>
          </a:p>
          <a:p>
            <a:r>
              <a:rPr lang="en-IN" dirty="0" smtClean="0"/>
              <a:t>139AA Quoting of Aadhaar Card</a:t>
            </a:r>
          </a:p>
          <a:p>
            <a:r>
              <a:rPr lang="en-IN" dirty="0" smtClean="0"/>
              <a:t>139B    Submission of Return through Tax Return Preparers</a:t>
            </a:r>
          </a:p>
          <a:p>
            <a:r>
              <a:rPr lang="en-IN" dirty="0" smtClean="0"/>
              <a:t>140      Verification of Return</a:t>
            </a:r>
          </a:p>
          <a:p>
            <a:r>
              <a:rPr lang="en-IN" dirty="0" smtClean="0"/>
              <a:t>140A    Self Assessment Tax</a:t>
            </a:r>
            <a:endParaRPr lang="en-IN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9433" y="272954"/>
            <a:ext cx="11327641" cy="6141493"/>
          </a:xfrm>
        </p:spPr>
        <p:txBody>
          <a:bodyPr/>
          <a:lstStyle/>
          <a:p>
            <a:r>
              <a:rPr lang="en-IN" dirty="0" smtClean="0"/>
              <a:t>234A  Interest for delay filing of Return related with Self assessment Tax</a:t>
            </a:r>
          </a:p>
          <a:p>
            <a:r>
              <a:rPr lang="en-IN" dirty="0" smtClean="0"/>
              <a:t>234F  Fees for default of Furnishing of Return beyond due date</a:t>
            </a:r>
          </a:p>
          <a:p>
            <a:r>
              <a:rPr lang="en-IN" dirty="0" smtClean="0"/>
              <a:t>234H </a:t>
            </a:r>
            <a:r>
              <a:rPr lang="en-IN" dirty="0"/>
              <a:t>Fees for default of Furnishing of </a:t>
            </a:r>
            <a:r>
              <a:rPr lang="en-IN" dirty="0" smtClean="0"/>
              <a:t>Aadhaar Card number</a:t>
            </a:r>
          </a:p>
          <a:p>
            <a:pPr marL="0" indent="0">
              <a:buNone/>
            </a:pPr>
            <a:endParaRPr lang="en-IN" dirty="0" smtClean="0"/>
          </a:p>
          <a:p>
            <a:r>
              <a:rPr lang="en-IN" b="1" u="sng" dirty="0" smtClean="0"/>
              <a:t>Sections covered subject matter of the Return</a:t>
            </a:r>
          </a:p>
          <a:p>
            <a:r>
              <a:rPr lang="en-IN" dirty="0" smtClean="0"/>
              <a:t>Primary Sections             28 to 44,</a:t>
            </a:r>
          </a:p>
          <a:p>
            <a:r>
              <a:rPr lang="en-IN" dirty="0" smtClean="0"/>
              <a:t>Secondary Sections        Wide ranges under the Income Tax Act inclusive of    				Exemptions U/s 10, Deductions U/s 80,Clubbing of  				Income U/s 60 and Set Off and Carry Forward of 					Income U/s 70 - 80</a:t>
            </a:r>
          </a:p>
          <a:p>
            <a:endParaRPr lang="en-IN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2137" y="232012"/>
            <a:ext cx="11341289" cy="6387152"/>
          </a:xfrm>
        </p:spPr>
        <p:txBody>
          <a:bodyPr>
            <a:normAutofit/>
          </a:bodyPr>
          <a:lstStyle/>
          <a:p>
            <a:r>
              <a:rPr lang="en-US" b="1" dirty="0"/>
              <a:t>Proceed to schedule questions</a:t>
            </a:r>
          </a:p>
          <a:p>
            <a:r>
              <a:rPr lang="en-US" dirty="0"/>
              <a:t>  You have selected 33 schedules</a:t>
            </a:r>
            <a:br>
              <a:rPr lang="en-US" dirty="0"/>
            </a:br>
            <a:r>
              <a:rPr lang="en-US" dirty="0"/>
              <a:t>  Based on your selection, please answer few questions which will help</a:t>
            </a:r>
          </a:p>
          <a:p>
            <a:r>
              <a:rPr lang="en-US" dirty="0"/>
              <a:t>   you to fill the schedules.</a:t>
            </a:r>
          </a:p>
          <a:p>
            <a:r>
              <a:rPr lang="en-US" dirty="0"/>
              <a:t/>
            </a:r>
            <a:br>
              <a:rPr lang="en-US" dirty="0"/>
            </a:br>
            <a:r>
              <a:rPr lang="en-US" dirty="0"/>
              <a:t>  Click on 'Continue' to proceed for questions.</a:t>
            </a:r>
          </a:p>
          <a:p>
            <a:endParaRPr lang="en-US" dirty="0"/>
          </a:p>
          <a:p>
            <a:r>
              <a:rPr lang="en-US" dirty="0"/>
              <a:t>  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3899" y="354842"/>
            <a:ext cx="11464119" cy="6209731"/>
          </a:xfrm>
        </p:spPr>
        <p:txBody>
          <a:bodyPr>
            <a:normAutofit fontScale="85000" lnSpcReduction="20000"/>
          </a:bodyPr>
          <a:lstStyle/>
          <a:p>
            <a:r>
              <a:rPr lang="en-IN" dirty="0" smtClean="0"/>
              <a:t>Sheet </a:t>
            </a:r>
            <a:r>
              <a:rPr lang="en-IN" dirty="0" smtClean="0"/>
              <a:t>wise Analysis</a:t>
            </a:r>
          </a:p>
          <a:p>
            <a:r>
              <a:rPr lang="en-IN" dirty="0" smtClean="0"/>
              <a:t>Sheet </a:t>
            </a:r>
            <a:r>
              <a:rPr lang="en-IN" dirty="0" smtClean="0"/>
              <a:t>1 – </a:t>
            </a:r>
            <a:r>
              <a:rPr lang="en-US" altLang="en-IN" dirty="0" smtClean="0"/>
              <a:t>2</a:t>
            </a:r>
            <a:r>
              <a:rPr lang="en-IN" dirty="0" smtClean="0"/>
              <a:t> 	</a:t>
            </a:r>
            <a:r>
              <a:rPr lang="en-US" altLang="en-IN" dirty="0" smtClean="0"/>
              <a:t>           </a:t>
            </a:r>
            <a:r>
              <a:rPr lang="en-US" altLang="en-IN" dirty="0" smtClean="0"/>
              <a:t>  </a:t>
            </a:r>
            <a:r>
              <a:rPr lang="en-IN" dirty="0" smtClean="0"/>
              <a:t>GENERAL </a:t>
            </a:r>
            <a:r>
              <a:rPr lang="en-IN" dirty="0" smtClean="0"/>
              <a:t>INFORMATION</a:t>
            </a:r>
          </a:p>
          <a:p>
            <a:r>
              <a:rPr lang="en-IN" dirty="0"/>
              <a:t>Sheet </a:t>
            </a:r>
            <a:r>
              <a:rPr lang="en-US" altLang="en-IN" dirty="0" smtClean="0"/>
              <a:t>3</a:t>
            </a:r>
            <a:r>
              <a:rPr lang="en-US" altLang="en-IN" dirty="0" smtClean="0"/>
              <a:t>		Subsidiary Details</a:t>
            </a:r>
          </a:p>
          <a:p>
            <a:r>
              <a:rPr lang="en-IN" dirty="0"/>
              <a:t>Sheet</a:t>
            </a:r>
            <a:r>
              <a:rPr lang="en-US" altLang="en-IN" dirty="0" smtClean="0"/>
              <a:t> </a:t>
            </a:r>
            <a:r>
              <a:rPr lang="en-US" altLang="en-IN" dirty="0" smtClean="0"/>
              <a:t>4		</a:t>
            </a:r>
            <a:r>
              <a:rPr lang="en-US" altLang="en-IN" dirty="0" smtClean="0"/>
              <a:t>Nature </a:t>
            </a:r>
            <a:r>
              <a:rPr lang="en-US" altLang="en-IN" dirty="0" smtClean="0"/>
              <a:t>of Business</a:t>
            </a:r>
            <a:endParaRPr lang="en-IN" dirty="0" smtClean="0"/>
          </a:p>
          <a:p>
            <a:r>
              <a:rPr lang="en-IN" dirty="0"/>
              <a:t>Sheet </a:t>
            </a:r>
            <a:r>
              <a:rPr lang="en-US" altLang="en-IN" dirty="0" smtClean="0"/>
              <a:t>5</a:t>
            </a:r>
            <a:r>
              <a:rPr lang="en-IN" dirty="0" smtClean="0"/>
              <a:t> </a:t>
            </a:r>
            <a:r>
              <a:rPr lang="en-US" altLang="en-IN" dirty="0" smtClean="0"/>
              <a:t>	</a:t>
            </a:r>
            <a:r>
              <a:rPr lang="en-IN" dirty="0" smtClean="0"/>
              <a:t>  	Balance Sheet</a:t>
            </a:r>
          </a:p>
          <a:p>
            <a:r>
              <a:rPr lang="en-IN" dirty="0"/>
              <a:t>Sheet </a:t>
            </a:r>
            <a:r>
              <a:rPr lang="en-IN" dirty="0" smtClean="0"/>
              <a:t>6</a:t>
            </a:r>
            <a:r>
              <a:rPr lang="en-IN" dirty="0" smtClean="0"/>
              <a:t>		</a:t>
            </a:r>
            <a:r>
              <a:rPr lang="en-IN" dirty="0" smtClean="0"/>
              <a:t>Manufacturing A/c</a:t>
            </a:r>
          </a:p>
          <a:p>
            <a:r>
              <a:rPr lang="en-IN" dirty="0" smtClean="0"/>
              <a:t>Sheet 7</a:t>
            </a:r>
            <a:r>
              <a:rPr lang="en-IN" dirty="0" smtClean="0"/>
              <a:t>	</a:t>
            </a:r>
            <a:r>
              <a:rPr lang="en-US" altLang="en-IN" dirty="0" smtClean="0"/>
              <a:t>	</a:t>
            </a:r>
            <a:r>
              <a:rPr lang="en-IN" dirty="0" smtClean="0"/>
              <a:t>Trading A/c</a:t>
            </a:r>
          </a:p>
          <a:p>
            <a:r>
              <a:rPr lang="en-IN" dirty="0" smtClean="0"/>
              <a:t>Sheet 8		</a:t>
            </a:r>
            <a:r>
              <a:rPr lang="en-IN" dirty="0" smtClean="0"/>
              <a:t>Profit </a:t>
            </a:r>
            <a:r>
              <a:rPr lang="en-IN" dirty="0" smtClean="0"/>
              <a:t>&amp; Loss A/c</a:t>
            </a:r>
          </a:p>
          <a:p>
            <a:r>
              <a:rPr lang="en-IN" dirty="0"/>
              <a:t>Sheet </a:t>
            </a:r>
            <a:r>
              <a:rPr lang="en-IN" dirty="0" smtClean="0"/>
              <a:t>9</a:t>
            </a:r>
            <a:r>
              <a:rPr lang="en-IN" dirty="0" smtClean="0"/>
              <a:t>	</a:t>
            </a:r>
            <a:r>
              <a:rPr lang="en-US" altLang="en-IN" dirty="0" smtClean="0"/>
              <a:t>	Part - A </a:t>
            </a:r>
            <a:r>
              <a:rPr lang="en-US" altLang="en-IN" dirty="0" smtClean="0"/>
              <a:t>BS  &amp; Indian Accounting Standard</a:t>
            </a:r>
            <a:r>
              <a:rPr lang="en-IN" dirty="0" smtClean="0"/>
              <a:t> </a:t>
            </a:r>
            <a:r>
              <a:rPr lang="en-IN" dirty="0" smtClean="0"/>
              <a:t>inclusive of ICDS</a:t>
            </a:r>
          </a:p>
          <a:p>
            <a:r>
              <a:rPr lang="en-IN" dirty="0"/>
              <a:t>Sheet </a:t>
            </a:r>
            <a:r>
              <a:rPr lang="en-IN" dirty="0" smtClean="0"/>
              <a:t>10</a:t>
            </a:r>
            <a:r>
              <a:rPr lang="en-IN" dirty="0" smtClean="0"/>
              <a:t>		</a:t>
            </a:r>
            <a:r>
              <a:rPr lang="en-IN" dirty="0"/>
              <a:t>Part- A </a:t>
            </a:r>
            <a:r>
              <a:rPr lang="en-IN" dirty="0" smtClean="0"/>
              <a:t>Manufacturing A/c </a:t>
            </a:r>
            <a:r>
              <a:rPr lang="en-US" altLang="en-IN" dirty="0"/>
              <a:t>Accounting </a:t>
            </a:r>
            <a:r>
              <a:rPr lang="en-US" altLang="en-IN" dirty="0" smtClean="0"/>
              <a:t>Standard</a:t>
            </a:r>
            <a:endParaRPr lang="en-IN" dirty="0" smtClean="0"/>
          </a:p>
          <a:p>
            <a:r>
              <a:rPr lang="en-IN" dirty="0" smtClean="0"/>
              <a:t>Sheet 11</a:t>
            </a:r>
            <a:r>
              <a:rPr lang="en-US" altLang="en-IN" dirty="0" smtClean="0"/>
              <a:t>		</a:t>
            </a:r>
            <a:r>
              <a:rPr lang="en-US" altLang="en-IN" dirty="0" smtClean="0"/>
              <a:t>Part-A Trading A/c Accounting Standard</a:t>
            </a:r>
            <a:endParaRPr lang="en-IN" dirty="0" smtClean="0"/>
          </a:p>
          <a:p>
            <a:r>
              <a:rPr lang="en-IN" dirty="0" smtClean="0"/>
              <a:t>Sheet 12</a:t>
            </a:r>
            <a:r>
              <a:rPr lang="en-IN" dirty="0" smtClean="0"/>
              <a:t>	</a:t>
            </a:r>
            <a:r>
              <a:rPr lang="en-US" altLang="en-IN" dirty="0" smtClean="0"/>
              <a:t>	</a:t>
            </a:r>
            <a:r>
              <a:rPr lang="en-US" altLang="en-IN" dirty="0" smtClean="0"/>
              <a:t>Part-A  Profit &amp; Loss A/c</a:t>
            </a:r>
            <a:endParaRPr lang="en-IN" dirty="0" smtClean="0"/>
          </a:p>
          <a:p>
            <a:r>
              <a:rPr lang="en-IN" dirty="0" smtClean="0"/>
              <a:t>Sheet 13</a:t>
            </a:r>
            <a:r>
              <a:rPr lang="en-US" altLang="en-IN" dirty="0" smtClean="0"/>
              <a:t>	</a:t>
            </a:r>
            <a:r>
              <a:rPr lang="en-IN" dirty="0" smtClean="0"/>
              <a:t>	</a:t>
            </a:r>
            <a:r>
              <a:rPr lang="en-IN" dirty="0" smtClean="0"/>
              <a:t>Part –A Other Information</a:t>
            </a:r>
            <a:endParaRPr lang="en-IN" dirty="0" smtClean="0"/>
          </a:p>
          <a:p>
            <a:r>
              <a:rPr lang="en-IN" dirty="0" smtClean="0"/>
              <a:t>Sheet 14</a:t>
            </a:r>
            <a:r>
              <a:rPr lang="en-IN" dirty="0" smtClean="0"/>
              <a:t>	</a:t>
            </a:r>
            <a:r>
              <a:rPr lang="en-US" altLang="en-IN" dirty="0" smtClean="0"/>
              <a:t>	</a:t>
            </a:r>
            <a:r>
              <a:rPr lang="en-US" altLang="en-IN" dirty="0" smtClean="0"/>
              <a:t>Quantitative Details</a:t>
            </a:r>
            <a:endParaRPr lang="en-IN" dirty="0" smtClean="0"/>
          </a:p>
          <a:p>
            <a:r>
              <a:rPr lang="en-IN" dirty="0" smtClean="0"/>
              <a:t>Sheet 15 </a:t>
            </a:r>
            <a:r>
              <a:rPr lang="en-IN" dirty="0" smtClean="0"/>
              <a:t>		</a:t>
            </a:r>
            <a:r>
              <a:rPr lang="en-IN" dirty="0" smtClean="0"/>
              <a:t>Under Liquidation</a:t>
            </a:r>
            <a:endParaRPr lang="en-IN" dirty="0" smtClean="0"/>
          </a:p>
          <a:p>
            <a:r>
              <a:rPr lang="en-IN" dirty="0" smtClean="0"/>
              <a:t>Sheet 16</a:t>
            </a:r>
            <a:r>
              <a:rPr lang="en-US" altLang="en-IN" dirty="0" smtClean="0"/>
              <a:t>	</a:t>
            </a:r>
            <a:r>
              <a:rPr lang="en-IN" dirty="0" smtClean="0"/>
              <a:t>	</a:t>
            </a:r>
            <a:r>
              <a:rPr lang="en-IN" dirty="0" smtClean="0"/>
              <a:t>House Property</a:t>
            </a:r>
            <a:r>
              <a:rPr lang="en-IN" dirty="0" smtClean="0"/>
              <a:t>	 </a:t>
            </a:r>
            <a:endParaRPr lang="en-IN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368490"/>
            <a:ext cx="10515600" cy="6083825"/>
          </a:xfrm>
        </p:spPr>
        <p:txBody>
          <a:bodyPr>
            <a:normAutofit fontScale="62500" lnSpcReduction="20000"/>
          </a:bodyPr>
          <a:lstStyle/>
          <a:p>
            <a:endParaRPr lang="en-IN" dirty="0" smtClean="0"/>
          </a:p>
          <a:p>
            <a:r>
              <a:rPr lang="en-IN" dirty="0" smtClean="0"/>
              <a:t>Sheet 17	</a:t>
            </a:r>
            <a:r>
              <a:rPr lang="en-IN" dirty="0" smtClean="0"/>
              <a:t>	</a:t>
            </a:r>
            <a:r>
              <a:rPr lang="en-IN" dirty="0" smtClean="0"/>
              <a:t>Virtual Digital Assets</a:t>
            </a:r>
            <a:endParaRPr lang="en-IN" dirty="0" smtClean="0"/>
          </a:p>
          <a:p>
            <a:r>
              <a:rPr lang="en-IN" dirty="0" smtClean="0"/>
              <a:t>Sheet 18	</a:t>
            </a:r>
            <a:r>
              <a:rPr lang="en-IN" dirty="0" smtClean="0"/>
              <a:t>	</a:t>
            </a:r>
            <a:r>
              <a:rPr lang="en-IN" dirty="0" smtClean="0"/>
              <a:t>Adjusted Business Profit</a:t>
            </a:r>
            <a:endParaRPr lang="en-IN" dirty="0" smtClean="0"/>
          </a:p>
          <a:p>
            <a:r>
              <a:rPr lang="en-IN" dirty="0" smtClean="0"/>
              <a:t>Sheet 19</a:t>
            </a:r>
            <a:r>
              <a:rPr lang="en-IN" dirty="0" smtClean="0"/>
              <a:t>		</a:t>
            </a:r>
            <a:r>
              <a:rPr lang="en-IN" dirty="0" smtClean="0"/>
              <a:t>Depreciation</a:t>
            </a:r>
          </a:p>
          <a:p>
            <a:r>
              <a:rPr lang="en-IN" dirty="0" smtClean="0"/>
              <a:t>Sheet 20		Summery of Depreciation</a:t>
            </a:r>
          </a:p>
          <a:p>
            <a:r>
              <a:rPr lang="en-IN" dirty="0" smtClean="0"/>
              <a:t>Sheet 21		Expenditure on Scientific Research</a:t>
            </a:r>
          </a:p>
          <a:p>
            <a:r>
              <a:rPr lang="en-IN" dirty="0" smtClean="0"/>
              <a:t>Sheet 22		Capital Gain</a:t>
            </a:r>
          </a:p>
          <a:p>
            <a:r>
              <a:rPr lang="en-IN" dirty="0" smtClean="0"/>
              <a:t>Sheet 23		Section 112A in respect of LTCG</a:t>
            </a:r>
          </a:p>
          <a:p>
            <a:r>
              <a:rPr lang="en-IN" dirty="0" smtClean="0"/>
              <a:t>Sheet 24 		Section 115AD read with Section 112A</a:t>
            </a:r>
          </a:p>
          <a:p>
            <a:r>
              <a:rPr lang="en-IN" dirty="0" smtClean="0"/>
              <a:t>Sheet 25		Other Sources</a:t>
            </a:r>
            <a:endParaRPr lang="en-IN" dirty="0" smtClean="0"/>
          </a:p>
          <a:p>
            <a:r>
              <a:rPr lang="en-IN" dirty="0" smtClean="0"/>
              <a:t>Sheet 26</a:t>
            </a:r>
            <a:r>
              <a:rPr lang="en-IN" dirty="0" smtClean="0"/>
              <a:t>		</a:t>
            </a:r>
            <a:r>
              <a:rPr lang="en-IN" dirty="0" smtClean="0"/>
              <a:t>Set off of Loss</a:t>
            </a:r>
            <a:endParaRPr lang="en-IN" dirty="0" smtClean="0"/>
          </a:p>
          <a:p>
            <a:r>
              <a:rPr lang="en-IN" dirty="0"/>
              <a:t>Sheet </a:t>
            </a:r>
            <a:r>
              <a:rPr lang="en-IN" dirty="0" smtClean="0"/>
              <a:t>27</a:t>
            </a:r>
            <a:r>
              <a:rPr lang="en-IN" dirty="0" smtClean="0"/>
              <a:t>		Schedule – Details of Losses to be C/F</a:t>
            </a:r>
          </a:p>
          <a:p>
            <a:r>
              <a:rPr lang="en-IN" dirty="0"/>
              <a:t>Sheet </a:t>
            </a:r>
            <a:r>
              <a:rPr lang="en-IN" dirty="0" smtClean="0"/>
              <a:t>28</a:t>
            </a:r>
            <a:r>
              <a:rPr lang="en-IN" dirty="0" smtClean="0"/>
              <a:t>		Schedule – Unabsorbed Depreciation</a:t>
            </a:r>
          </a:p>
          <a:p>
            <a:r>
              <a:rPr lang="en-IN" dirty="0"/>
              <a:t>Sheet </a:t>
            </a:r>
            <a:r>
              <a:rPr lang="en-IN" dirty="0" smtClean="0"/>
              <a:t>29</a:t>
            </a:r>
            <a:r>
              <a:rPr lang="en-IN" dirty="0" smtClean="0"/>
              <a:t>		Schedule – ICDS</a:t>
            </a:r>
          </a:p>
          <a:p>
            <a:r>
              <a:rPr lang="en-IN" dirty="0"/>
              <a:t>Sheet </a:t>
            </a:r>
            <a:r>
              <a:rPr lang="en-IN" dirty="0" smtClean="0"/>
              <a:t>30</a:t>
            </a:r>
            <a:r>
              <a:rPr lang="en-IN" dirty="0" smtClean="0"/>
              <a:t>		Schedule – Deduction U/s 10AA  Units under SEZ</a:t>
            </a:r>
          </a:p>
          <a:p>
            <a:r>
              <a:rPr lang="en-IN" dirty="0"/>
              <a:t>Sheet </a:t>
            </a:r>
            <a:r>
              <a:rPr lang="en-IN" dirty="0" smtClean="0"/>
              <a:t>31</a:t>
            </a:r>
            <a:r>
              <a:rPr lang="en-IN" dirty="0" smtClean="0"/>
              <a:t>		Schedule – Donation U/s 80G</a:t>
            </a:r>
          </a:p>
          <a:p>
            <a:r>
              <a:rPr lang="en-IN" dirty="0"/>
              <a:t>Sheet </a:t>
            </a:r>
            <a:r>
              <a:rPr lang="en-IN" dirty="0" smtClean="0"/>
              <a:t>32</a:t>
            </a:r>
            <a:r>
              <a:rPr lang="en-IN" dirty="0" smtClean="0"/>
              <a:t>		Schedule – U/s 80GGA Scientific Research </a:t>
            </a:r>
            <a:r>
              <a:rPr lang="en-IN" dirty="0" smtClean="0"/>
              <a:t>&amp;</a:t>
            </a:r>
          </a:p>
          <a:p>
            <a:pPr marL="0" indent="0">
              <a:buNone/>
            </a:pPr>
            <a:r>
              <a:rPr lang="en-IN" dirty="0" smtClean="0"/>
              <a:t>   	  	                  Rural Development</a:t>
            </a:r>
            <a:endParaRPr lang="en-IN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218364"/>
            <a:ext cx="10776045" cy="6250675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Sheet 33</a:t>
            </a:r>
            <a:r>
              <a:rPr lang="en-US" dirty="0" smtClean="0"/>
              <a:t>		Schedule RA – Donation to Research Association</a:t>
            </a:r>
          </a:p>
          <a:p>
            <a:r>
              <a:rPr lang="en-US" dirty="0" smtClean="0"/>
              <a:t>Sheet 34</a:t>
            </a:r>
            <a:r>
              <a:rPr lang="en-US" dirty="0" smtClean="0"/>
              <a:t>		Schedule U/s </a:t>
            </a:r>
            <a:r>
              <a:rPr lang="en-US" dirty="0" smtClean="0"/>
              <a:t>80</a:t>
            </a:r>
            <a:endParaRPr lang="en-US" dirty="0" smtClean="0"/>
          </a:p>
          <a:p>
            <a:r>
              <a:rPr lang="en-US" dirty="0" smtClean="0"/>
              <a:t>Sheet 35</a:t>
            </a:r>
            <a:r>
              <a:rPr lang="en-US" dirty="0" smtClean="0"/>
              <a:t>		Schedule </a:t>
            </a:r>
            <a:r>
              <a:rPr lang="en-US" dirty="0" smtClean="0"/>
              <a:t>U/s 80M </a:t>
            </a:r>
          </a:p>
          <a:p>
            <a:r>
              <a:rPr lang="en-US" dirty="0" smtClean="0"/>
              <a:t>Sheet 36</a:t>
            </a:r>
            <a:r>
              <a:rPr lang="en-US" dirty="0" smtClean="0"/>
              <a:t>		</a:t>
            </a:r>
            <a:r>
              <a:rPr lang="en-US" dirty="0" smtClean="0"/>
              <a:t>Schedule U/s 80GGC</a:t>
            </a:r>
          </a:p>
          <a:p>
            <a:r>
              <a:rPr lang="en-US" dirty="0" smtClean="0"/>
              <a:t>Sheet 37		Schedule U/s 80IAC</a:t>
            </a:r>
          </a:p>
          <a:p>
            <a:r>
              <a:rPr lang="en-US" dirty="0" smtClean="0"/>
              <a:t>Sheet 38		Schedule </a:t>
            </a:r>
            <a:r>
              <a:rPr lang="en-US" dirty="0" smtClean="0"/>
              <a:t>– Deductions Under Chapter VIA</a:t>
            </a:r>
          </a:p>
          <a:p>
            <a:r>
              <a:rPr lang="en-US" dirty="0" smtClean="0"/>
              <a:t>Sheet 39</a:t>
            </a:r>
            <a:r>
              <a:rPr lang="en-US" dirty="0" smtClean="0"/>
              <a:t>		</a:t>
            </a:r>
            <a:r>
              <a:rPr lang="en-US" dirty="0" smtClean="0"/>
              <a:t>Income chargeable under Special rate</a:t>
            </a:r>
          </a:p>
          <a:p>
            <a:r>
              <a:rPr lang="en-US" dirty="0" smtClean="0"/>
              <a:t>Sheet 40 		Information relating to unincorporated entities</a:t>
            </a:r>
          </a:p>
          <a:p>
            <a:r>
              <a:rPr lang="en-US" dirty="0" smtClean="0"/>
              <a:t>Sheet 41		Exempted Income</a:t>
            </a:r>
          </a:p>
          <a:p>
            <a:r>
              <a:rPr lang="en-US" dirty="0" smtClean="0"/>
              <a:t>Sheet 42		Pass Through Income</a:t>
            </a:r>
          </a:p>
          <a:p>
            <a:r>
              <a:rPr lang="en-US" dirty="0" smtClean="0"/>
              <a:t>Sheet 43 		MAT U/s 115JB</a:t>
            </a:r>
          </a:p>
          <a:p>
            <a:r>
              <a:rPr lang="en-US" dirty="0" smtClean="0"/>
              <a:t>Sheet 44		</a:t>
            </a:r>
            <a:r>
              <a:rPr lang="en-US" dirty="0"/>
              <a:t>115JAA </a:t>
            </a:r>
            <a:endParaRPr lang="en-US" dirty="0" smtClean="0"/>
          </a:p>
          <a:p>
            <a:r>
              <a:rPr lang="en-US" dirty="0" smtClean="0"/>
              <a:t>Sheet 45		Buy back of Shares</a:t>
            </a:r>
          </a:p>
          <a:p>
            <a:r>
              <a:rPr lang="en-US" dirty="0" smtClean="0"/>
              <a:t>Sheet 46		Section 92CE(2A) Transfer Pricing</a:t>
            </a:r>
            <a:endParaRPr lang="en-US" dirty="0" smtClean="0"/>
          </a:p>
          <a:p>
            <a:r>
              <a:rPr lang="en-US" dirty="0" smtClean="0"/>
              <a:t>Sheet 47</a:t>
            </a:r>
            <a:r>
              <a:rPr lang="en-US" dirty="0" smtClean="0"/>
              <a:t>		Schedule – </a:t>
            </a:r>
            <a:r>
              <a:rPr lang="en-US" dirty="0" smtClean="0"/>
              <a:t>115TD</a:t>
            </a:r>
            <a:endParaRPr lang="en-US" dirty="0" smtClean="0"/>
          </a:p>
          <a:p>
            <a:r>
              <a:rPr lang="en-US" dirty="0" smtClean="0"/>
              <a:t>Sheet 48</a:t>
            </a:r>
            <a:r>
              <a:rPr lang="en-US" dirty="0" smtClean="0"/>
              <a:t>		</a:t>
            </a:r>
            <a:r>
              <a:rPr lang="en-US" dirty="0" smtClean="0"/>
              <a:t>Details of Income from Outside </a:t>
            </a:r>
            <a:r>
              <a:rPr lang="en-US" dirty="0" err="1" smtClean="0"/>
              <a:t>india</a:t>
            </a:r>
            <a:endParaRPr lang="en-US" dirty="0" smtClean="0"/>
          </a:p>
          <a:p>
            <a:r>
              <a:rPr lang="en-US" dirty="0" smtClean="0"/>
              <a:t>Sheet 49</a:t>
            </a:r>
            <a:r>
              <a:rPr lang="en-US" dirty="0" smtClean="0"/>
              <a:t>		</a:t>
            </a:r>
            <a:r>
              <a:rPr lang="en-US" dirty="0" smtClean="0"/>
              <a:t>TRFA</a:t>
            </a:r>
            <a:endParaRPr lang="en-US" dirty="0" smtClean="0"/>
          </a:p>
          <a:p>
            <a:r>
              <a:rPr lang="en-US" dirty="0"/>
              <a:t>Sheet </a:t>
            </a:r>
            <a:r>
              <a:rPr lang="en-US" dirty="0" smtClean="0"/>
              <a:t>50</a:t>
            </a:r>
            <a:r>
              <a:rPr lang="en-US" dirty="0" smtClean="0"/>
              <a:t>		Schedule – </a:t>
            </a:r>
            <a:r>
              <a:rPr lang="en-US" dirty="0" smtClean="0"/>
              <a:t>1 and Schedule - 2 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341194"/>
            <a:ext cx="10980761" cy="6196084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Sheet 51</a:t>
            </a:r>
            <a:r>
              <a:rPr lang="en-US" dirty="0" smtClean="0"/>
              <a:t>	</a:t>
            </a:r>
            <a:r>
              <a:rPr lang="en-US" dirty="0" smtClean="0"/>
              <a:t>AL 1</a:t>
            </a:r>
            <a:endParaRPr lang="en-US" dirty="0" smtClean="0"/>
          </a:p>
          <a:p>
            <a:r>
              <a:rPr lang="en-US" dirty="0" smtClean="0"/>
              <a:t>Sheet 52</a:t>
            </a:r>
            <a:r>
              <a:rPr lang="en-US" dirty="0" smtClean="0"/>
              <a:t>	</a:t>
            </a:r>
            <a:r>
              <a:rPr lang="en-US" dirty="0" smtClean="0"/>
              <a:t>Al 2</a:t>
            </a:r>
            <a:endParaRPr lang="en-US" dirty="0" smtClean="0"/>
          </a:p>
          <a:p>
            <a:r>
              <a:rPr lang="en-US" dirty="0" smtClean="0"/>
              <a:t>Page </a:t>
            </a:r>
            <a:r>
              <a:rPr lang="en-US" dirty="0" smtClean="0"/>
              <a:t>53 </a:t>
            </a:r>
            <a:r>
              <a:rPr lang="en-US" dirty="0" smtClean="0"/>
              <a:t>	Schedule </a:t>
            </a:r>
            <a:r>
              <a:rPr lang="en-US" dirty="0" smtClean="0"/>
              <a:t>GST</a:t>
            </a:r>
            <a:endParaRPr lang="en-US" dirty="0" smtClean="0"/>
          </a:p>
          <a:p>
            <a:r>
              <a:rPr lang="en-US" dirty="0" smtClean="0"/>
              <a:t>Page </a:t>
            </a:r>
            <a:r>
              <a:rPr lang="en-US" dirty="0" smtClean="0"/>
              <a:t>54</a:t>
            </a:r>
            <a:r>
              <a:rPr lang="en-US" dirty="0" smtClean="0"/>
              <a:t>	</a:t>
            </a:r>
            <a:r>
              <a:rPr lang="en-US" dirty="0" smtClean="0"/>
              <a:t>Break-Up of payment and receipt of Foreign Currency</a:t>
            </a:r>
            <a:endParaRPr lang="en-US" dirty="0" smtClean="0"/>
          </a:p>
          <a:p>
            <a:r>
              <a:rPr lang="en-US" dirty="0" smtClean="0"/>
              <a:t>Page </a:t>
            </a:r>
            <a:r>
              <a:rPr lang="en-US" dirty="0" smtClean="0"/>
              <a:t>55</a:t>
            </a:r>
            <a:r>
              <a:rPr lang="en-US" dirty="0" smtClean="0"/>
              <a:t>	</a:t>
            </a:r>
            <a:r>
              <a:rPr lang="en-US" dirty="0" smtClean="0"/>
              <a:t>Part- B Computation of Income</a:t>
            </a:r>
            <a:endParaRPr lang="en-US" dirty="0" smtClean="0"/>
          </a:p>
          <a:p>
            <a:r>
              <a:rPr lang="en-US" dirty="0" smtClean="0"/>
              <a:t>Page </a:t>
            </a:r>
            <a:r>
              <a:rPr lang="en-US" dirty="0" smtClean="0"/>
              <a:t>56</a:t>
            </a:r>
            <a:r>
              <a:rPr lang="en-US" dirty="0" smtClean="0"/>
              <a:t>	</a:t>
            </a:r>
            <a:r>
              <a:rPr lang="en-US" dirty="0" smtClean="0"/>
              <a:t>Details of tax paid</a:t>
            </a:r>
            <a:endParaRPr lang="en-US" dirty="0" smtClean="0"/>
          </a:p>
          <a:p>
            <a:r>
              <a:rPr lang="en-US" dirty="0" smtClean="0"/>
              <a:t>Page </a:t>
            </a:r>
            <a:r>
              <a:rPr lang="en-US" dirty="0" smtClean="0"/>
              <a:t>57</a:t>
            </a:r>
            <a:r>
              <a:rPr lang="en-US" dirty="0" smtClean="0"/>
              <a:t>	</a:t>
            </a:r>
            <a:r>
              <a:rPr lang="en-US" dirty="0" smtClean="0"/>
              <a:t>TDS</a:t>
            </a:r>
            <a:endParaRPr lang="en-US" dirty="0" smtClean="0"/>
          </a:p>
          <a:p>
            <a:r>
              <a:rPr lang="en-US" dirty="0" smtClean="0"/>
              <a:t>Page </a:t>
            </a:r>
            <a:r>
              <a:rPr lang="en-US" dirty="0" smtClean="0"/>
              <a:t>58</a:t>
            </a:r>
            <a:r>
              <a:rPr lang="en-US" dirty="0" smtClean="0"/>
              <a:t>	</a:t>
            </a:r>
            <a:r>
              <a:rPr lang="en-US" dirty="0" smtClean="0"/>
              <a:t>Verification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81082" y="185832"/>
            <a:ext cx="6813177" cy="710639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PERSON U/s 2(31)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896470"/>
            <a:ext cx="10529047" cy="5755341"/>
          </a:xfrm>
        </p:spPr>
        <p:txBody>
          <a:bodyPr/>
          <a:lstStyle/>
          <a:p>
            <a:r>
              <a:rPr lang="en-US" b="1" dirty="0"/>
              <a:t>i</a:t>
            </a:r>
            <a:r>
              <a:rPr lang="en-US" sz="3600" b="1" dirty="0"/>
              <a:t>) Individual</a:t>
            </a:r>
          </a:p>
          <a:p>
            <a:r>
              <a:rPr lang="en-US" sz="3600" b="1" dirty="0"/>
              <a:t>ii) HUF</a:t>
            </a:r>
          </a:p>
          <a:p>
            <a:r>
              <a:rPr lang="en-US" sz="3600" b="1" dirty="0"/>
              <a:t>iii) Company</a:t>
            </a:r>
          </a:p>
          <a:p>
            <a:r>
              <a:rPr lang="en-US" sz="3600" b="1" dirty="0"/>
              <a:t>iv) Firm </a:t>
            </a:r>
          </a:p>
          <a:p>
            <a:r>
              <a:rPr lang="en-US" sz="3600" b="1" dirty="0"/>
              <a:t>v) Association of Person, Body of Individual whether incorporated or not       </a:t>
            </a:r>
          </a:p>
          <a:p>
            <a:r>
              <a:rPr lang="en-US" sz="3600" b="1" dirty="0"/>
              <a:t>vi) Local Authority</a:t>
            </a:r>
          </a:p>
          <a:p>
            <a:r>
              <a:rPr lang="en-US" sz="3600" b="1" dirty="0"/>
              <a:t>vii) Artificial Juridical Person not covered within the preceding sub clauses</a:t>
            </a:r>
          </a:p>
          <a:p>
            <a:endParaRPr lang="en-IN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19400" y="152400"/>
            <a:ext cx="7162800" cy="609600"/>
          </a:xfrm>
        </p:spPr>
        <p:txBody>
          <a:bodyPr>
            <a:noAutofit/>
          </a:bodyPr>
          <a:lstStyle/>
          <a:p>
            <a:r>
              <a:rPr lang="en-US" sz="3600" b="1" dirty="0">
                <a:solidFill>
                  <a:srgbClr val="FF0000"/>
                </a:solidFill>
              </a:rPr>
              <a:t>FORMS OF RETURN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81200" y="914401"/>
            <a:ext cx="1219200" cy="5211763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sz="2400" b="1" dirty="0">
                <a:solidFill>
                  <a:srgbClr val="FF0000"/>
                </a:solidFill>
              </a:rPr>
              <a:t>ITR -1 :</a:t>
            </a:r>
          </a:p>
          <a:p>
            <a:pPr>
              <a:buNone/>
            </a:pPr>
            <a:endParaRPr lang="en-US" sz="2400" b="1" dirty="0">
              <a:solidFill>
                <a:srgbClr val="FF0000"/>
              </a:solidFill>
            </a:endParaRPr>
          </a:p>
          <a:p>
            <a:pPr>
              <a:buNone/>
            </a:pPr>
            <a:endParaRPr lang="en-US" sz="2400" b="1" dirty="0">
              <a:solidFill>
                <a:srgbClr val="FF0000"/>
              </a:solidFill>
            </a:endParaRPr>
          </a:p>
          <a:p>
            <a:pPr>
              <a:buNone/>
            </a:pPr>
            <a:endParaRPr lang="en-US" sz="2400" b="1" dirty="0">
              <a:solidFill>
                <a:srgbClr val="FF0000"/>
              </a:solidFill>
            </a:endParaRPr>
          </a:p>
          <a:p>
            <a:pPr>
              <a:buNone/>
            </a:pPr>
            <a:endParaRPr lang="en-US" sz="2400" b="1" dirty="0">
              <a:solidFill>
                <a:srgbClr val="FF0000"/>
              </a:solidFill>
            </a:endParaRPr>
          </a:p>
          <a:p>
            <a:pPr>
              <a:buNone/>
            </a:pPr>
            <a:endParaRPr lang="en-US" sz="2400" b="1" dirty="0">
              <a:solidFill>
                <a:srgbClr val="FF0000"/>
              </a:solidFill>
            </a:endParaRPr>
          </a:p>
          <a:p>
            <a:pPr>
              <a:buNone/>
            </a:pPr>
            <a:endParaRPr lang="en-US" sz="2400" b="1" dirty="0">
              <a:solidFill>
                <a:srgbClr val="FF0000"/>
              </a:solidFill>
            </a:endParaRPr>
          </a:p>
          <a:p>
            <a:pPr>
              <a:buNone/>
            </a:pPr>
            <a:endParaRPr lang="en-US" sz="2400" b="1" dirty="0">
              <a:solidFill>
                <a:srgbClr val="FF0000"/>
              </a:solidFill>
            </a:endParaRPr>
          </a:p>
          <a:p>
            <a:pPr>
              <a:buNone/>
            </a:pPr>
            <a:endParaRPr lang="en-US" sz="2400" b="1" dirty="0">
              <a:solidFill>
                <a:srgbClr val="FF0000"/>
              </a:solidFill>
            </a:endParaRPr>
          </a:p>
          <a:p>
            <a:pPr>
              <a:buNone/>
            </a:pPr>
            <a:endParaRPr lang="en-US" sz="2400" b="1" dirty="0">
              <a:solidFill>
                <a:srgbClr val="FF0000"/>
              </a:solidFill>
            </a:endParaRPr>
          </a:p>
          <a:p>
            <a:pPr>
              <a:buNone/>
            </a:pPr>
            <a:endParaRPr lang="en-US" sz="2400" b="1" dirty="0">
              <a:solidFill>
                <a:srgbClr val="FF0000"/>
              </a:solidFill>
            </a:endParaRPr>
          </a:p>
          <a:p>
            <a:pPr>
              <a:buNone/>
            </a:pPr>
            <a:endParaRPr lang="en-US" sz="2400" b="1" dirty="0">
              <a:solidFill>
                <a:srgbClr val="FF0000"/>
              </a:solidFill>
            </a:endParaRPr>
          </a:p>
          <a:p>
            <a:pPr>
              <a:buNone/>
            </a:pPr>
            <a:endParaRPr lang="en-US" sz="2400" b="1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sz="2400" b="1" dirty="0">
                <a:solidFill>
                  <a:srgbClr val="FF0000"/>
                </a:solidFill>
              </a:rPr>
              <a:t>ITR – 2 :</a:t>
            </a:r>
          </a:p>
          <a:p>
            <a:pPr>
              <a:buNone/>
            </a:pPr>
            <a:endParaRPr lang="en-US" sz="2400" b="1" dirty="0">
              <a:solidFill>
                <a:srgbClr val="FF0000"/>
              </a:solidFill>
            </a:endParaRPr>
          </a:p>
          <a:p>
            <a:pPr>
              <a:buNone/>
            </a:pPr>
            <a:endParaRPr lang="en-US" sz="2400" b="1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sz="2400" b="1" dirty="0">
                <a:solidFill>
                  <a:srgbClr val="FF0000"/>
                </a:solidFill>
              </a:rPr>
              <a:t>ITR – 3 </a:t>
            </a:r>
            <a:r>
              <a:rPr lang="en-US" sz="2400" b="1" dirty="0"/>
              <a:t>:</a:t>
            </a:r>
          </a:p>
          <a:p>
            <a:pPr>
              <a:buNone/>
            </a:pPr>
            <a:endParaRPr lang="en-US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19400" y="838200"/>
            <a:ext cx="9067800" cy="5867400"/>
          </a:xfrm>
        </p:spPr>
        <p:txBody>
          <a:bodyPr>
            <a:normAutofit fontScale="70000" lnSpcReduction="20000"/>
          </a:bodyPr>
          <a:lstStyle/>
          <a:p>
            <a:endParaRPr lang="en-US" sz="3100" b="1" dirty="0" smtClean="0"/>
          </a:p>
          <a:p>
            <a:r>
              <a:rPr lang="en-US" sz="3100" b="1" dirty="0" smtClean="0"/>
              <a:t>Known </a:t>
            </a:r>
            <a:r>
              <a:rPr lang="en-US" sz="3100" b="1" dirty="0"/>
              <a:t>as SAHAJ is applicable to an individual having salary or pension income or income from </a:t>
            </a:r>
            <a:r>
              <a:rPr lang="en-US" sz="3100" b="1" dirty="0">
                <a:solidFill>
                  <a:srgbClr val="FF0000"/>
                </a:solidFill>
              </a:rPr>
              <a:t>one house property </a:t>
            </a:r>
            <a:r>
              <a:rPr lang="en-US" sz="3100" b="1" dirty="0"/>
              <a:t>(not a case of brought forward loss) or income from other sources (not being lottery winnings and income from race horses, income taxable under U/s 115BBDA or income referred in U/s115BBDB or income referred in u/S 115BBE. </a:t>
            </a:r>
          </a:p>
          <a:p>
            <a:r>
              <a:rPr lang="en-US" sz="3100" b="1" dirty="0" smtClean="0"/>
              <a:t>The </a:t>
            </a:r>
            <a:r>
              <a:rPr lang="en-US" sz="3100" b="1" dirty="0"/>
              <a:t>Total income must be within 50 lac and </a:t>
            </a:r>
          </a:p>
          <a:p>
            <a:r>
              <a:rPr lang="en-US" sz="3100" b="1" dirty="0"/>
              <a:t>not  being a director of a company and </a:t>
            </a:r>
          </a:p>
          <a:p>
            <a:r>
              <a:rPr lang="en-US" sz="3100" b="1" dirty="0"/>
              <a:t>not holding unlisted  equity shares and </a:t>
            </a:r>
          </a:p>
          <a:p>
            <a:r>
              <a:rPr lang="en-US" sz="3100" b="1" dirty="0"/>
              <a:t>not </a:t>
            </a:r>
            <a:r>
              <a:rPr lang="en-US" sz="3100" b="1" dirty="0" err="1"/>
              <a:t>asssessable</a:t>
            </a:r>
            <a:r>
              <a:rPr lang="en-US" sz="3100" b="1" dirty="0"/>
              <a:t> of other person’s income where tax is not withheld and</a:t>
            </a:r>
          </a:p>
          <a:p>
            <a:r>
              <a:rPr lang="en-US" sz="3100" b="1" dirty="0"/>
              <a:t> not claiming any deduction under the head of Income from Other Sources except family pension.</a:t>
            </a:r>
          </a:p>
          <a:p>
            <a:endParaRPr lang="en-US" sz="3100" b="1" dirty="0"/>
          </a:p>
          <a:p>
            <a:r>
              <a:rPr lang="en-US" sz="3100" b="1" dirty="0"/>
              <a:t>It’s applicable to an individual or an Hindu Undivided Family not having income chargeable to income-tax under the head “Profits or gains of business or profession”</a:t>
            </a:r>
          </a:p>
          <a:p>
            <a:r>
              <a:rPr lang="en-US" sz="3100" dirty="0"/>
              <a:t> </a:t>
            </a:r>
            <a:r>
              <a:rPr lang="en-US" sz="3100" b="1" dirty="0"/>
              <a:t>It is applicable to an individual or a Hindu Undivided Family who has any income chargeable to tax under the head business or profession</a:t>
            </a:r>
          </a:p>
          <a:p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2" y="273050"/>
            <a:ext cx="1219199" cy="641350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ITR – 4 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7239000" cy="6051550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n-US" dirty="0" smtClean="0"/>
              <a:t>Known as SUGAM is applicable to individuals or Hindu Undivided Family or partnership firm (Not a Limited Liability Partnership Firm) who have opted for the presumptive taxation scheme of U/s 44AD/44ADA/44AE</a:t>
            </a:r>
          </a:p>
          <a:p>
            <a:pPr algn="just"/>
            <a:endParaRPr lang="en-US" dirty="0" smtClean="0"/>
          </a:p>
          <a:p>
            <a:pPr algn="just"/>
            <a:r>
              <a:rPr lang="en-US" dirty="0" smtClean="0"/>
              <a:t>Firm, LLP, AOP, BOI, artificial juridical person referred to in U/S 2(31)(vii), cooperative society and local authority. However, a person who is required to file the return of income U/s 139(4A) or 139(4B) , 139(4C) or  139(4D) or U/s 139(4E) or 139(4F) shall not use this form (</a:t>
            </a:r>
            <a:r>
              <a:rPr lang="en-US" i="1" dirty="0" smtClean="0"/>
              <a:t>i.e., </a:t>
            </a:r>
            <a:r>
              <a:rPr lang="en-US" dirty="0" smtClean="0"/>
              <a:t>trusts, political parties, institutions, colleges, investment fund etc.)</a:t>
            </a:r>
          </a:p>
          <a:p>
            <a:pPr algn="just"/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81202" y="914401"/>
            <a:ext cx="1219199" cy="5211763"/>
          </a:xfrm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sz="2400" b="1" dirty="0">
                <a:solidFill>
                  <a:srgbClr val="FF0000"/>
                </a:solidFill>
              </a:rPr>
              <a:t>ITR – 5 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2" y="273050"/>
            <a:ext cx="1219199" cy="488950"/>
          </a:xfrm>
        </p:spPr>
        <p:txBody>
          <a:bodyPr>
            <a:norm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ITR – 6 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33800" y="228600"/>
            <a:ext cx="6477000" cy="6248400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n-US" b="1" dirty="0" smtClean="0"/>
              <a:t>It is applicable to a company, other than a company claiming exemption U/s 11 (exemption U/s 11 can be claimed by charitable/religious trust).</a:t>
            </a:r>
          </a:p>
          <a:p>
            <a:pPr algn="just"/>
            <a:endParaRPr lang="en-US" dirty="0" smtClean="0"/>
          </a:p>
          <a:p>
            <a:pPr algn="just"/>
            <a:r>
              <a:rPr lang="en-US" dirty="0" smtClean="0"/>
              <a:t>It is applicable to a persons including companies who are required to furnish return U/s 139(4A) or U/s 139(4B) or U/s 139(4C) or U/s 139(4D) or U/s 139(4E) or U/s 139(4F) (</a:t>
            </a:r>
            <a:r>
              <a:rPr lang="en-US" i="1" dirty="0" smtClean="0"/>
              <a:t>i.e.,</a:t>
            </a:r>
            <a:r>
              <a:rPr lang="en-US" dirty="0" smtClean="0"/>
              <a:t> trusts, political parties, institutions, colleges, investment fund etc.).</a:t>
            </a:r>
          </a:p>
          <a:p>
            <a:pPr algn="just"/>
            <a:endParaRPr lang="en-US" dirty="0" smtClean="0"/>
          </a:p>
          <a:p>
            <a:pPr algn="just"/>
            <a:r>
              <a:rPr lang="en-US" dirty="0" smtClean="0"/>
              <a:t>It is the </a:t>
            </a:r>
            <a:r>
              <a:rPr lang="en-US" dirty="0" err="1" smtClean="0"/>
              <a:t>acknow</a:t>
            </a:r>
            <a:r>
              <a:rPr lang="en-US" dirty="0" smtClean="0"/>
              <a:t>​</a:t>
            </a:r>
            <a:r>
              <a:rPr lang="en-US" dirty="0" err="1" smtClean="0"/>
              <a:t>ledgement</a:t>
            </a:r>
            <a:r>
              <a:rPr lang="en-US" dirty="0" smtClean="0"/>
              <a:t> of filing of the return of income.</a:t>
            </a:r>
          </a:p>
          <a:p>
            <a:pPr algn="just"/>
            <a:endParaRPr lang="en-US" dirty="0" smtClean="0"/>
          </a:p>
          <a:p>
            <a:pPr algn="just"/>
            <a:endParaRPr lang="en-US" dirty="0" smtClean="0"/>
          </a:p>
          <a:p>
            <a:pPr algn="just"/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81202" y="762001"/>
            <a:ext cx="1219199" cy="5364163"/>
          </a:xfrm>
        </p:spPr>
        <p:txBody>
          <a:bodyPr>
            <a:normAutofit lnSpcReduction="10000"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sz="2400" b="1" dirty="0">
                <a:solidFill>
                  <a:srgbClr val="FF0000"/>
                </a:solidFill>
              </a:rPr>
              <a:t>ITR – 7 :</a:t>
            </a:r>
          </a:p>
          <a:p>
            <a:endParaRPr lang="en-US" sz="2400" b="1" dirty="0"/>
          </a:p>
          <a:p>
            <a:endParaRPr lang="en-US" sz="2400" b="1" dirty="0"/>
          </a:p>
          <a:p>
            <a:endParaRPr lang="en-US" sz="2400" b="1" dirty="0"/>
          </a:p>
          <a:p>
            <a:endParaRPr lang="en-US" sz="2400" b="1" dirty="0"/>
          </a:p>
          <a:p>
            <a:endParaRPr lang="en-US" sz="2400" b="1" dirty="0"/>
          </a:p>
          <a:p>
            <a:endParaRPr lang="en-US" sz="2400" b="1" dirty="0"/>
          </a:p>
          <a:p>
            <a:r>
              <a:rPr lang="en-US" sz="2400" b="1" dirty="0">
                <a:solidFill>
                  <a:srgbClr val="FF0000"/>
                </a:solidFill>
              </a:rPr>
              <a:t>ITR – V: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>
                <a:solidFill>
                  <a:srgbClr val="FF0000"/>
                </a:solidFill>
              </a:rPr>
              <a:t>PERSON COMPETENT TO VERIFY AND SIGN IN THE RETURN OF INCOME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1535113"/>
            <a:ext cx="2514600" cy="639762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Category of Person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52600" y="2438400"/>
            <a:ext cx="1828800" cy="3687762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Individual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191001" y="1535113"/>
            <a:ext cx="5486400" cy="639762"/>
          </a:xfrm>
        </p:spPr>
        <p:txBody>
          <a:bodyPr/>
          <a:lstStyle/>
          <a:p>
            <a:r>
              <a:rPr lang="en-US" dirty="0" smtClean="0"/>
              <a:t>Who must sign in the Return 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733800" y="2286001"/>
            <a:ext cx="6705600" cy="4343400"/>
          </a:xfrm>
        </p:spPr>
        <p:txBody>
          <a:bodyPr>
            <a:noAutofit/>
          </a:bodyPr>
          <a:lstStyle/>
          <a:p>
            <a:r>
              <a:rPr lang="en-US" sz="2300" b="1" dirty="0"/>
              <a:t>Individual himself</a:t>
            </a:r>
            <a:r>
              <a:rPr lang="en-US" sz="2300" dirty="0"/>
              <a:t/>
            </a:r>
            <a:br>
              <a:rPr lang="en-US" sz="2300" dirty="0"/>
            </a:br>
            <a:r>
              <a:rPr lang="en-US" sz="2300" b="1" dirty="0"/>
              <a:t>Guardian</a:t>
            </a:r>
            <a:r>
              <a:rPr lang="en-US" sz="2300" dirty="0"/>
              <a:t> or any other person competent to </a:t>
            </a:r>
            <a:r>
              <a:rPr lang="en-US" sz="2300" b="1" dirty="0"/>
              <a:t>act on individual’s behalf</a:t>
            </a:r>
            <a:r>
              <a:rPr lang="en-US" sz="2300" dirty="0"/>
              <a:t> in case individual is mentally incapacitated from attending to his affairs</a:t>
            </a:r>
            <a:br>
              <a:rPr lang="en-US" sz="2300" dirty="0"/>
            </a:br>
            <a:r>
              <a:rPr lang="en-US" sz="2300" dirty="0"/>
              <a:t>Any </a:t>
            </a:r>
            <a:r>
              <a:rPr lang="en-US" sz="2300" b="1" dirty="0"/>
              <a:t>person authorised</a:t>
            </a:r>
            <a:r>
              <a:rPr lang="en-US" sz="2300" dirty="0"/>
              <a:t> by an Individual </a:t>
            </a:r>
            <a:r>
              <a:rPr lang="en-US" sz="2300" b="1" dirty="0"/>
              <a:t>to verify and sign the return</a:t>
            </a:r>
            <a:r>
              <a:rPr lang="en-US" sz="2300" dirty="0"/>
              <a:t> through valid power of attorney, if individual is absent from India/ if for any other reason it is not possible for an individual to </a:t>
            </a:r>
            <a:r>
              <a:rPr lang="en-US" sz="2300" dirty="0" err="1"/>
              <a:t>to</a:t>
            </a:r>
            <a:r>
              <a:rPr lang="en-US" sz="2300" dirty="0"/>
              <a:t> verify the return. </a:t>
            </a:r>
            <a:br>
              <a:rPr lang="en-US" sz="2300" dirty="0"/>
            </a:br>
            <a:r>
              <a:rPr lang="en-US" sz="2300" i="1" dirty="0"/>
              <a:t>(Power of attorney shall be kept with the person signing the return for the purpose of records for any future reference)</a:t>
            </a:r>
            <a:endParaRPr lang="en-US" sz="23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2" y="273050"/>
            <a:ext cx="1447799" cy="1250950"/>
          </a:xfrm>
        </p:spPr>
        <p:txBody>
          <a:bodyPr>
            <a:no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Hindu Undivided Family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05200" y="273051"/>
            <a:ext cx="6705600" cy="5853113"/>
          </a:xfrm>
        </p:spPr>
        <p:txBody>
          <a:bodyPr>
            <a:normAutofit/>
          </a:bodyPr>
          <a:lstStyle/>
          <a:p>
            <a:r>
              <a:rPr lang="en-US" sz="2400" b="1" dirty="0"/>
              <a:t>Karta of the HUF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b="1" dirty="0"/>
              <a:t>Any</a:t>
            </a:r>
            <a:r>
              <a:rPr lang="en-US" sz="2400" dirty="0"/>
              <a:t> </a:t>
            </a:r>
            <a:r>
              <a:rPr lang="en-US" sz="2400" b="1" dirty="0"/>
              <a:t>other adult member</a:t>
            </a:r>
            <a:r>
              <a:rPr lang="en-US" sz="2400" dirty="0"/>
              <a:t> of such HUF if Karta is absent from India or is mentally incapacitated from attending to his affairs</a:t>
            </a:r>
          </a:p>
          <a:p>
            <a:endParaRPr lang="en-US" sz="2400" dirty="0"/>
          </a:p>
          <a:p>
            <a:r>
              <a:rPr lang="en-US" sz="2400" b="1" dirty="0"/>
              <a:t>Managing Director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b="1" dirty="0"/>
              <a:t>Any director</a:t>
            </a:r>
            <a:r>
              <a:rPr lang="en-US" sz="2400" dirty="0"/>
              <a:t> if such managing director is not able to verify and sign the return for any unavoidable reason or if there is no managing director</a:t>
            </a:r>
          </a:p>
          <a:p>
            <a:endParaRPr lang="en-US" sz="2400" dirty="0"/>
          </a:p>
          <a:p>
            <a:r>
              <a:rPr lang="en-US" sz="2400" b="1" dirty="0"/>
              <a:t>Person holding valid power of attorney</a:t>
            </a:r>
            <a:r>
              <a:rPr lang="en-US" sz="2400" dirty="0"/>
              <a:t> from such company to verify and sign the return </a:t>
            </a:r>
            <a:r>
              <a:rPr lang="en-US" sz="2400" i="1" dirty="0"/>
              <a:t>(POA shall be maintained for the purpose of records for future reference)</a:t>
            </a:r>
            <a:endParaRPr lang="en-US" sz="24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81201" y="1143001"/>
            <a:ext cx="1447800" cy="4983163"/>
          </a:xfrm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sz="2400" b="1" dirty="0">
                <a:solidFill>
                  <a:srgbClr val="FF0000"/>
                </a:solidFill>
              </a:rPr>
              <a:t>Indian Company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sz="2400" b="1" dirty="0">
                <a:solidFill>
                  <a:srgbClr val="FF0000"/>
                </a:solidFill>
              </a:rPr>
              <a:t>Foreign company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5218" y="191068"/>
            <a:ext cx="10548582" cy="644174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smtClean="0"/>
              <a:t>ITR-1 </a:t>
            </a:r>
          </a:p>
          <a:p>
            <a:pPr marL="0" indent="0">
              <a:buNone/>
            </a:pPr>
            <a:r>
              <a:rPr lang="en-US" b="1" dirty="0" smtClean="0"/>
              <a:t>For </a:t>
            </a:r>
            <a:r>
              <a:rPr lang="en-US" b="1" dirty="0"/>
              <a:t>individuals being a resident (other than not ordinarily resident) </a:t>
            </a:r>
            <a:r>
              <a:rPr lang="en-US" b="1" dirty="0" smtClean="0"/>
              <a:t>  having </a:t>
            </a:r>
            <a:r>
              <a:rPr lang="en-US" b="1" dirty="0"/>
              <a:t>total income upto Rs.50 lakh, having Income from Salaries, one house property, other sources (Interest etc.), and agricultural income upto Rs.5 thousand</a:t>
            </a:r>
            <a:r>
              <a:rPr lang="en-US" b="1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 smtClean="0"/>
              <a:t> ITR-2</a:t>
            </a:r>
          </a:p>
          <a:p>
            <a:pPr marL="0" indent="0">
              <a:buNone/>
            </a:pPr>
            <a:r>
              <a:rPr lang="en-US" b="1" dirty="0"/>
              <a:t>For Individuals and HUFs not having income from profits and gains of business or </a:t>
            </a:r>
            <a:r>
              <a:rPr lang="en-US" b="1" dirty="0" smtClean="0"/>
              <a:t>profession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b="1" dirty="0" smtClean="0"/>
              <a:t>ITR-3</a:t>
            </a:r>
          </a:p>
          <a:p>
            <a:pPr marL="0" indent="0">
              <a:buNone/>
            </a:pPr>
            <a:r>
              <a:rPr lang="en-US" b="1" dirty="0"/>
              <a:t>For individuals and HUFs having income from profits and gains of business or profession</a:t>
            </a:r>
            <a:r>
              <a:rPr lang="en-US" dirty="0"/>
              <a:t>.</a:t>
            </a:r>
            <a:endParaRPr lang="en-IN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354842"/>
            <a:ext cx="10515600" cy="5822121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IN" b="1" dirty="0" smtClean="0"/>
              <a:t>ITR – 4</a:t>
            </a:r>
            <a:r>
              <a:rPr lang="en-IN" dirty="0" smtClean="0"/>
              <a:t> </a:t>
            </a:r>
          </a:p>
          <a:p>
            <a:pPr marL="0" indent="0">
              <a:buNone/>
            </a:pPr>
            <a:r>
              <a:rPr lang="en-US" b="1" dirty="0" smtClean="0"/>
              <a:t>For </a:t>
            </a:r>
            <a:r>
              <a:rPr lang="en-US" b="1" dirty="0"/>
              <a:t>Individuals, HUFs and Firms (other than LLP) being a resident having total income upto Rs.50 lakh and having income from business and profession which is computed under sections 44AD, 44ADA or 44AE and agricultural income upto Rs.5 thousand</a:t>
            </a:r>
            <a:r>
              <a:rPr lang="en-US" b="1" dirty="0" smtClean="0"/>
              <a:t>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b="1" dirty="0" smtClean="0"/>
              <a:t>ITR – 5</a:t>
            </a:r>
          </a:p>
          <a:p>
            <a:pPr marL="0" indent="0">
              <a:buNone/>
            </a:pPr>
            <a:r>
              <a:rPr lang="en-US" b="1" dirty="0"/>
              <a:t>For persons other than- (i) individual, (ii) HUF, (iii) company and (iv) </a:t>
            </a:r>
            <a:r>
              <a:rPr lang="en-US" b="1" dirty="0" smtClean="0"/>
              <a:t>person </a:t>
            </a:r>
            <a:r>
              <a:rPr lang="en-US" b="1" dirty="0"/>
              <a:t>filing Form </a:t>
            </a:r>
            <a:r>
              <a:rPr lang="en-US" b="1" dirty="0" smtClean="0"/>
              <a:t>ITR-7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ITR- 6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For </a:t>
            </a:r>
            <a:r>
              <a:rPr lang="en-US" b="1" dirty="0">
                <a:solidFill>
                  <a:srgbClr val="FF0000"/>
                </a:solidFill>
              </a:rPr>
              <a:t>Companies other than companies claiming exemption under section </a:t>
            </a:r>
            <a:r>
              <a:rPr lang="en-US" b="1" dirty="0" smtClean="0">
                <a:solidFill>
                  <a:srgbClr val="FF0000"/>
                </a:solidFill>
              </a:rPr>
              <a:t>11</a:t>
            </a:r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b="1" dirty="0" smtClean="0"/>
              <a:t>ITR - 7</a:t>
            </a:r>
          </a:p>
          <a:p>
            <a:pPr marL="0" indent="0">
              <a:buNone/>
            </a:pPr>
            <a:r>
              <a:rPr lang="en-US" b="1" dirty="0" smtClean="0"/>
              <a:t>For </a:t>
            </a:r>
            <a:r>
              <a:rPr lang="en-US" b="1" dirty="0"/>
              <a:t>persons including companies required to furnish return under sections 139(4A) or 139(4B) or 139(4C) or 139(4D) only</a:t>
            </a:r>
          </a:p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endParaRPr lang="en-IN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569</Words>
  <Application>Microsoft Office PowerPoint</Application>
  <PresentationFormat>Widescreen</PresentationFormat>
  <Paragraphs>224</Paragraphs>
  <Slides>18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Arial</vt:lpstr>
      <vt:lpstr>Arial Black</vt:lpstr>
      <vt:lpstr>Calibri</vt:lpstr>
      <vt:lpstr>Calibri Light</vt:lpstr>
      <vt:lpstr>Roboto</vt:lpstr>
      <vt:lpstr>unset</vt:lpstr>
      <vt:lpstr>Office Theme</vt:lpstr>
      <vt:lpstr>PowerPoint Presentation</vt:lpstr>
      <vt:lpstr>PERSON U/s 2(31)</vt:lpstr>
      <vt:lpstr>FORMS OF RETURN</vt:lpstr>
      <vt:lpstr>ITR – 4 :</vt:lpstr>
      <vt:lpstr>ITR – 6 :</vt:lpstr>
      <vt:lpstr>PERSON COMPETENT TO VERIFY AND SIGN IN THE RETURN OF INCOME</vt:lpstr>
      <vt:lpstr>Hindu Undivided Family</vt:lpstr>
      <vt:lpstr>PowerPoint Presentation</vt:lpstr>
      <vt:lpstr>PowerPoint Presentation</vt:lpstr>
      <vt:lpstr>PowerPoint Presentation</vt:lpstr>
      <vt:lpstr>DUE DATE OF FILING RETURN</vt:lpstr>
      <vt:lpstr>Sections covered for filing of RETURN (Procedural Part only)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51</cp:revision>
  <dcterms:created xsi:type="dcterms:W3CDTF">2022-07-02T07:27:00Z</dcterms:created>
  <dcterms:modified xsi:type="dcterms:W3CDTF">2024-05-21T10:46:34Z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3688F19C29D44C60B3E4D80D0A2034A5_12</vt:lpwstr>
  </property>
  <property fmtid="{D5CDD505-2E9C-101B-9397-08002B2CF9AE}" pid="3" name="KSOProductBuildVer">
    <vt:lpwstr>1033-12.2.0.16909</vt:lpwstr>
  </property>
</Properties>
</file>