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56" r:id="rId2"/>
    <p:sldId id="281" r:id="rId3"/>
    <p:sldId id="282" r:id="rId4"/>
    <p:sldId id="283" r:id="rId5"/>
    <p:sldId id="284" r:id="rId6"/>
    <p:sldId id="285" r:id="rId7"/>
    <p:sldId id="286" r:id="rId8"/>
    <p:sldId id="287" r:id="rId9"/>
    <p:sldId id="288" r:id="rId10"/>
    <p:sldId id="28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434" autoAdjust="0"/>
  </p:normalViewPr>
  <p:slideViewPr>
    <p:cSldViewPr snapToGrid="0">
      <p:cViewPr varScale="1">
        <p:scale>
          <a:sx n="70" d="100"/>
          <a:sy n="70" d="100"/>
        </p:scale>
        <p:origin x="6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28E743-7096-4069-956A-4C3566028529}" type="datetimeFigureOut">
              <a:rPr lang="en-US" smtClean="0"/>
              <a:t>5/7/2024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96D5B1-E3CF-4569-8264-F27FC6B779C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7C7F2563-1C3C-4ABC-A897-ACE3D84A5213}" type="datetimeFigureOut">
              <a:rPr lang="en-IN" smtClean="0"/>
              <a:t>07-05-2024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4728585-F242-416C-8498-E7A33B06C52A}"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C7F2563-1C3C-4ABC-A897-ACE3D84A5213}" type="datetimeFigureOut">
              <a:rPr lang="en-IN" smtClean="0"/>
              <a:t>07-05-2024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4728585-F242-416C-8498-E7A33B06C52A}"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C7F2563-1C3C-4ABC-A897-ACE3D84A5213}" type="datetimeFigureOut">
              <a:rPr lang="en-IN" smtClean="0"/>
              <a:t>07-05-2024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4728585-F242-416C-8498-E7A33B06C52A}"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C7F2563-1C3C-4ABC-A897-ACE3D84A5213}" type="datetimeFigureOut">
              <a:rPr lang="en-IN" smtClean="0"/>
              <a:t>07-05-2024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4728585-F242-416C-8498-E7A33B06C52A}"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7F2563-1C3C-4ABC-A897-ACE3D84A5213}" type="datetimeFigureOut">
              <a:rPr lang="en-IN" smtClean="0"/>
              <a:t>07-05-2024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4728585-F242-416C-8498-E7A33B06C52A}"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7C7F2563-1C3C-4ABC-A897-ACE3D84A5213}" type="datetimeFigureOut">
              <a:rPr lang="en-IN" smtClean="0"/>
              <a:t>07-05-2024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4728585-F242-416C-8498-E7A33B06C52A}"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7C7F2563-1C3C-4ABC-A897-ACE3D84A5213}" type="datetimeFigureOut">
              <a:rPr lang="en-IN" smtClean="0"/>
              <a:t>07-05-2024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4728585-F242-416C-8498-E7A33B06C52A}"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7C7F2563-1C3C-4ABC-A897-ACE3D84A5213}" type="datetimeFigureOut">
              <a:rPr lang="en-IN" smtClean="0"/>
              <a:t>07-05-2024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4728585-F242-416C-8498-E7A33B06C52A}"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7F2563-1C3C-4ABC-A897-ACE3D84A5213}" type="datetimeFigureOut">
              <a:rPr lang="en-IN" smtClean="0"/>
              <a:t>07-05-2024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4728585-F242-416C-8498-E7A33B06C52A}"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7F2563-1C3C-4ABC-A897-ACE3D84A5213}" type="datetimeFigureOut">
              <a:rPr lang="en-IN" smtClean="0"/>
              <a:t>07-05-2024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4728585-F242-416C-8498-E7A33B06C52A}"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7F2563-1C3C-4ABC-A897-ACE3D84A5213}" type="datetimeFigureOut">
              <a:rPr lang="en-IN" smtClean="0"/>
              <a:t>07-05-2024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4728585-F242-416C-8498-E7A33B06C52A}"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7F2563-1C3C-4ABC-A897-ACE3D84A5213}" type="datetimeFigureOut">
              <a:rPr lang="en-IN" smtClean="0"/>
              <a:t>07-05-2024</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728585-F242-416C-8498-E7A33B06C52A}"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19116" y="941695"/>
            <a:ext cx="10208526" cy="4353635"/>
          </a:xfrm>
        </p:spPr>
        <p:txBody>
          <a:bodyPr>
            <a:normAutofit/>
          </a:bodyPr>
          <a:lstStyle/>
          <a:p>
            <a:endParaRPr lang="en-IN" dirty="0" smtClean="0"/>
          </a:p>
          <a:p>
            <a:r>
              <a:rPr lang="en-US" sz="7200" b="1" dirty="0" smtClean="0"/>
              <a:t>FILING THROUGH ITR-5</a:t>
            </a:r>
          </a:p>
          <a:p>
            <a:r>
              <a:rPr lang="en-US" sz="7200" b="1" dirty="0" smtClean="0"/>
              <a:t>FOR THE ASSESSMENT</a:t>
            </a:r>
          </a:p>
          <a:p>
            <a:r>
              <a:rPr lang="en-US" sz="7200" b="1" dirty="0" smtClean="0"/>
              <a:t>YEAR 2023-24</a:t>
            </a:r>
            <a:endParaRPr lang="en-IN" sz="72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4"/>
            <a:ext cx="10515600" cy="6009917"/>
          </a:xfrm>
        </p:spPr>
        <p:txBody>
          <a:bodyPr>
            <a:normAutofit/>
          </a:bodyPr>
          <a:lstStyle/>
          <a:p>
            <a:pPr algn="ctr"/>
            <a:r>
              <a:rPr lang="en-IN" sz="9600" b="1" dirty="0" smtClean="0">
                <a:solidFill>
                  <a:srgbClr val="00B050"/>
                </a:solidFill>
              </a:rPr>
              <a:t>THANK YOU</a:t>
            </a:r>
            <a:endParaRPr lang="en-IN" sz="9600" b="1" dirty="0">
              <a:solidFill>
                <a:srgbClr val="00B05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44698"/>
            <a:ext cx="10636876" cy="6362163"/>
          </a:xfrm>
        </p:spPr>
        <p:txBody>
          <a:bodyPr>
            <a:normAutofit fontScale="92500" lnSpcReduction="10000"/>
          </a:bodyPr>
          <a:lstStyle/>
          <a:p>
            <a:r>
              <a:rPr lang="en-IN" b="1" dirty="0"/>
              <a:t>Question No. 1:</a:t>
            </a:r>
            <a:endParaRPr lang="en-IN" dirty="0"/>
          </a:p>
          <a:p>
            <a:r>
              <a:rPr lang="en-US" dirty="0"/>
              <a:t>Is taxpayer required to file Form 10IF every year for claiming the new Tax Regime?</a:t>
            </a:r>
          </a:p>
          <a:p>
            <a:r>
              <a:rPr lang="en-IN" b="1" dirty="0"/>
              <a:t>Response: </a:t>
            </a:r>
            <a:endParaRPr lang="en-IN" dirty="0"/>
          </a:p>
          <a:p>
            <a:r>
              <a:rPr lang="en-IN" dirty="0" smtClean="0"/>
              <a:t>No. Taxpayer is not expected to file the form 10IF every year. Taxpayer is required to file the Form 10IF only once within due date as per section 139(1) in they ear in which the tax payer wants to opt for the new tax regime for the first time.</a:t>
            </a:r>
          </a:p>
          <a:p>
            <a:r>
              <a:rPr lang="en-IN" b="1" dirty="0"/>
              <a:t>QuestionNo.2:</a:t>
            </a:r>
            <a:endParaRPr lang="en-IN" dirty="0"/>
          </a:p>
          <a:p>
            <a:r>
              <a:rPr lang="en-IN" dirty="0" smtClean="0"/>
              <a:t>If form 10IF is filed within due date, then is it compulsory for tax payer to select the New Tax Regime while filing the return</a:t>
            </a:r>
            <a:r>
              <a:rPr lang="en-IN" dirty="0"/>
              <a:t>?</a:t>
            </a:r>
          </a:p>
          <a:p>
            <a:r>
              <a:rPr lang="en-IN" b="1" dirty="0"/>
              <a:t>Response:</a:t>
            </a:r>
            <a:endParaRPr lang="en-IN" dirty="0"/>
          </a:p>
          <a:p>
            <a:r>
              <a:rPr lang="en-IN" dirty="0" smtClean="0"/>
              <a:t>Yes. If tax payer has filed the form10IF within due date then it is compulsory for tax payers to select the appropriate option of New tax regime while filing the return every year. Further, once the new tax regime is opted under section 115BAD then it can not be withdrawn</a:t>
            </a:r>
            <a:r>
              <a:rPr lang="en-IN"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309093"/>
            <a:ext cx="10765665" cy="5867870"/>
          </a:xfrm>
        </p:spPr>
        <p:txBody>
          <a:bodyPr>
            <a:normAutofit fontScale="92500" lnSpcReduction="20000"/>
          </a:bodyPr>
          <a:lstStyle/>
          <a:p>
            <a:r>
              <a:rPr lang="en-IN" b="1" dirty="0"/>
              <a:t>QuestionNo.3:</a:t>
            </a:r>
            <a:endParaRPr lang="en-IN" dirty="0"/>
          </a:p>
          <a:p>
            <a:r>
              <a:rPr lang="en-IN" dirty="0" smtClean="0"/>
              <a:t>Can tax payer file the revised return with new tax regime if he has already filed the original return without opting for New Tax Regime</a:t>
            </a:r>
            <a:r>
              <a:rPr lang="en-IN" dirty="0"/>
              <a:t>?</a:t>
            </a:r>
          </a:p>
          <a:p>
            <a:r>
              <a:rPr lang="en-IN" b="1" dirty="0"/>
              <a:t>Response:</a:t>
            </a:r>
            <a:endParaRPr lang="en-IN" dirty="0"/>
          </a:p>
          <a:p>
            <a:r>
              <a:rPr lang="en-IN" dirty="0" smtClean="0"/>
              <a:t>Yes. If tax payer has filed the form10IF within due date then he can opt for new tax regime option by filing the revised return.</a:t>
            </a:r>
          </a:p>
          <a:p>
            <a:endParaRPr lang="en-IN" dirty="0"/>
          </a:p>
          <a:p>
            <a:r>
              <a:rPr lang="en-IN" b="1" dirty="0"/>
              <a:t>Question No. 4:</a:t>
            </a:r>
            <a:endParaRPr lang="en-IN" dirty="0"/>
          </a:p>
          <a:p>
            <a:r>
              <a:rPr lang="en-US" dirty="0"/>
              <a:t>If taxpayer has filed form 10IF more than once during the year, then which Form 10IF detail is required to be filled while filing the ITR 5 ?</a:t>
            </a:r>
          </a:p>
          <a:p>
            <a:r>
              <a:rPr lang="en-IN" b="1" dirty="0"/>
              <a:t>Response: </a:t>
            </a:r>
            <a:endParaRPr lang="en-IN" dirty="0"/>
          </a:p>
          <a:p>
            <a:r>
              <a:rPr lang="en-IN" dirty="0" smtClean="0"/>
              <a:t>Tax payer is not expected to file the Form10IF more than once</a:t>
            </a:r>
            <a:r>
              <a:rPr lang="en-IN" dirty="0"/>
              <a:t>.</a:t>
            </a:r>
          </a:p>
          <a:p>
            <a:r>
              <a:rPr lang="en-IN" dirty="0" smtClean="0"/>
              <a:t>However, if the tax payer has filed the multiple Form10IF by mistake or for any other reason then the tax payer is advised to fill up the details of first valid form 10IF filed within due date as per section 139(1) at the time of filing the ITR5</a:t>
            </a:r>
            <a:r>
              <a:rPr lang="en-IN"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34851"/>
            <a:ext cx="10198994" cy="5842112"/>
          </a:xfrm>
        </p:spPr>
        <p:txBody>
          <a:bodyPr>
            <a:normAutofit/>
          </a:bodyPr>
          <a:lstStyle/>
          <a:p>
            <a:r>
              <a:rPr lang="en-IN" b="1" dirty="0"/>
              <a:t>Question No. 5:</a:t>
            </a:r>
            <a:endParaRPr lang="en-IN" dirty="0"/>
          </a:p>
          <a:p>
            <a:r>
              <a:rPr lang="en-US" dirty="0"/>
              <a:t>In schedule TDS, can taxpayer claim both the "TDS of current year" and "brought forward TDS of last year" in the same row ?</a:t>
            </a:r>
          </a:p>
          <a:p>
            <a:r>
              <a:rPr lang="en-IN" b="1" dirty="0"/>
              <a:t>Response: </a:t>
            </a:r>
            <a:endParaRPr lang="en-IN" dirty="0"/>
          </a:p>
          <a:p>
            <a:r>
              <a:rPr lang="en-IN" dirty="0"/>
              <a:t>No</a:t>
            </a:r>
            <a:r>
              <a:rPr lang="en-IN" dirty="0" smtClean="0"/>
              <a:t>. “TDS of current year” and“ Brought forward TDS of previous year(s)” are required to claim separately by showing the minimum different rows in schedule TDS.</a:t>
            </a:r>
          </a:p>
          <a:p>
            <a:endParaRPr lang="en-IN" dirty="0" smtClean="0"/>
          </a:p>
          <a:p>
            <a:r>
              <a:rPr lang="en-IN" b="1" dirty="0" smtClean="0"/>
              <a:t>Question No.6</a:t>
            </a:r>
            <a:r>
              <a:rPr lang="en-IN" b="1" dirty="0"/>
              <a:t>:</a:t>
            </a:r>
            <a:endParaRPr lang="en-IN" dirty="0"/>
          </a:p>
          <a:p>
            <a:r>
              <a:rPr lang="en-IN" dirty="0" smtClean="0"/>
              <a:t>How can a co-operative society claim deduction u/s 80P(2</a:t>
            </a:r>
            <a:r>
              <a:rPr lang="en-IN" dirty="0"/>
              <a:t>)(d</a:t>
            </a:r>
            <a:r>
              <a:rPr lang="en-IN" dirty="0" smtClean="0"/>
              <a:t>) for "Interest/Dividend from Investment in other co-operative society</a:t>
            </a:r>
            <a:r>
              <a:rPr lang="en-IN" dirty="0"/>
              <a:t>?</a:t>
            </a:r>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80304"/>
            <a:ext cx="10881575" cy="5996659"/>
          </a:xfrm>
        </p:spPr>
        <p:txBody>
          <a:bodyPr>
            <a:normAutofit/>
          </a:bodyPr>
          <a:lstStyle/>
          <a:p>
            <a:r>
              <a:rPr lang="en-IN" b="1" dirty="0"/>
              <a:t>Response:</a:t>
            </a:r>
            <a:endParaRPr lang="en-IN" dirty="0"/>
          </a:p>
          <a:p>
            <a:r>
              <a:rPr lang="en-IN" dirty="0" smtClean="0"/>
              <a:t>A co-operative society, eligible to claim the deduction u/s. 80P(2</a:t>
            </a:r>
            <a:r>
              <a:rPr lang="en-IN" dirty="0"/>
              <a:t>)(d</a:t>
            </a:r>
            <a:r>
              <a:rPr lang="en-IN" dirty="0" smtClean="0"/>
              <a:t>) for "Interest/Dividend from Investment in other co-operative society“, is required to</a:t>
            </a:r>
            <a:r>
              <a:rPr lang="en-IN" dirty="0"/>
              <a:t>:</a:t>
            </a:r>
          </a:p>
          <a:p>
            <a:r>
              <a:rPr lang="en-IN" dirty="0"/>
              <a:t>a</a:t>
            </a:r>
            <a:r>
              <a:rPr lang="en-IN" dirty="0" smtClean="0"/>
              <a:t>. Select the nature of business code"23011"in schedule“ Part A General</a:t>
            </a:r>
            <a:r>
              <a:rPr lang="en-IN" dirty="0"/>
              <a:t>”.</a:t>
            </a:r>
          </a:p>
          <a:p>
            <a:r>
              <a:rPr lang="en-IN" dirty="0" smtClean="0"/>
              <a:t>b. Needs to disclose the interest or dividend income in schedule “Profit and loss account ”at SL.No.14(iii</a:t>
            </a:r>
            <a:r>
              <a:rPr lang="en-IN" dirty="0"/>
              <a:t>)/14(iv).</a:t>
            </a:r>
          </a:p>
          <a:p>
            <a:r>
              <a:rPr lang="en-IN" dirty="0" smtClean="0"/>
              <a:t>c. If any part of the interest/dividend income is taxable under the head “Income from other source”, same is required to be shown against Sl. No.1 a for dividend income, under Sl. No.1b(ii) for interest income after reducing the same from Schedule BP Sl. No.3c</a:t>
            </a:r>
            <a:r>
              <a:rPr lang="en-IN" dirty="0"/>
              <a:t>.</a:t>
            </a:r>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47730"/>
            <a:ext cx="10894454" cy="5829233"/>
          </a:xfrm>
        </p:spPr>
        <p:txBody>
          <a:bodyPr>
            <a:normAutofit fontScale="92500" lnSpcReduction="10000"/>
          </a:bodyPr>
          <a:lstStyle/>
          <a:p>
            <a:r>
              <a:rPr lang="en-IN" b="1" dirty="0"/>
              <a:t>QuestionNo.7:</a:t>
            </a:r>
            <a:endParaRPr lang="en-IN" dirty="0"/>
          </a:p>
          <a:p>
            <a:r>
              <a:rPr lang="en-IN" dirty="0" smtClean="0"/>
              <a:t>How can a co-operative society claim deduction u/s 80P(2</a:t>
            </a:r>
            <a:r>
              <a:rPr lang="en-IN" dirty="0"/>
              <a:t>)(e</a:t>
            </a:r>
            <a:r>
              <a:rPr lang="en-IN" dirty="0" smtClean="0"/>
              <a:t>) for Income from Letting of godowns/warehouses for storage, processing/facilitating the marketing of commodities</a:t>
            </a:r>
            <a:r>
              <a:rPr lang="en-IN" dirty="0"/>
              <a:t>?</a:t>
            </a:r>
          </a:p>
          <a:p>
            <a:r>
              <a:rPr lang="en-IN" b="1" dirty="0"/>
              <a:t>Response:</a:t>
            </a:r>
            <a:endParaRPr lang="en-IN" dirty="0"/>
          </a:p>
          <a:p>
            <a:r>
              <a:rPr lang="en-IN" dirty="0" smtClean="0"/>
              <a:t>A co-operative society eligible to claim the deduction u/s.80P(2</a:t>
            </a:r>
            <a:r>
              <a:rPr lang="en-IN" dirty="0"/>
              <a:t>)(e</a:t>
            </a:r>
            <a:r>
              <a:rPr lang="en-IN" dirty="0" smtClean="0"/>
              <a:t>) for "Income from Letting of godown/warehouses for storage, processing/facilitating the marketing of commodities“, is required to</a:t>
            </a:r>
            <a:r>
              <a:rPr lang="en-IN" dirty="0"/>
              <a:t>;</a:t>
            </a:r>
          </a:p>
          <a:p>
            <a:r>
              <a:rPr lang="en-IN" dirty="0" smtClean="0"/>
              <a:t>a. Select the nature of business code"23012 "in schedule “Part A General</a:t>
            </a:r>
            <a:r>
              <a:rPr lang="en-IN" dirty="0"/>
              <a:t>”.</a:t>
            </a:r>
          </a:p>
          <a:p>
            <a:r>
              <a:rPr lang="en-IN" dirty="0" smtClean="0"/>
              <a:t>b. Disclose the rental income in schedule “Profit and loss account” at SL. No. 14(i</a:t>
            </a:r>
            <a:r>
              <a:rPr lang="en-IN" dirty="0"/>
              <a:t>).</a:t>
            </a:r>
          </a:p>
          <a:p>
            <a:r>
              <a:rPr lang="en-IN" dirty="0" smtClean="0"/>
              <a:t>c. If the income is taxable under the head “Income from other source” or schedule “House property” same is required to be shown against Sl. No.1c of Schedule OS or Sl.No.1k of Schedule HP after reducing the same from Schedule BP Sl. No.3a or 3c</a:t>
            </a:r>
            <a:r>
              <a:rPr lang="en-IN" dirty="0"/>
              <a:t>.</a:t>
            </a:r>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3639" y="270456"/>
            <a:ext cx="10947043" cy="5906507"/>
          </a:xfrm>
        </p:spPr>
        <p:txBody>
          <a:bodyPr/>
          <a:lstStyle/>
          <a:p>
            <a:r>
              <a:rPr lang="en-IN" b="1" dirty="0"/>
              <a:t>Question No. 8:</a:t>
            </a:r>
            <a:endParaRPr lang="en-IN" dirty="0"/>
          </a:p>
          <a:p>
            <a:r>
              <a:rPr lang="en-US" dirty="0"/>
              <a:t>What is the role of “Pay Now” option in the departmental utility. After making the payment whether details of payment are required to be entered in Schedule IT ?</a:t>
            </a:r>
          </a:p>
          <a:p>
            <a:r>
              <a:rPr lang="en-IN" b="1" dirty="0"/>
              <a:t>Response: </a:t>
            </a:r>
            <a:endParaRPr lang="en-IN" dirty="0"/>
          </a:p>
          <a:p>
            <a:r>
              <a:rPr lang="en-IN" dirty="0" smtClean="0"/>
              <a:t>From the AY 2023-24, the payment made through “Pay Now” option has been integrated with Schedule IT &amp; the details are designed to be auto-populated in the Departmental “exe” utility and in online filing. However, it is advised to verify the entries in schedule IT before finalizing the return</a:t>
            </a:r>
            <a:r>
              <a:rPr lang="en-IN" dirty="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0761"/>
            <a:ext cx="10302025" cy="5988676"/>
          </a:xfrm>
        </p:spPr>
        <p:txBody>
          <a:bodyPr>
            <a:normAutofit fontScale="92500" lnSpcReduction="10000"/>
          </a:bodyPr>
          <a:lstStyle/>
          <a:p>
            <a:r>
              <a:rPr lang="en-IN" b="1" dirty="0"/>
              <a:t>Question No. 9:</a:t>
            </a:r>
            <a:endParaRPr lang="en-IN" dirty="0"/>
          </a:p>
          <a:p>
            <a:r>
              <a:rPr lang="en-US" dirty="0"/>
              <a:t>Which taxpayer is required to mandatorily fill the Table F (To be filled in case of persons referred to in section 160(1)(iii) or (iv)) in Part A General (2)? </a:t>
            </a:r>
          </a:p>
          <a:p>
            <a:r>
              <a:rPr lang="en-IN" b="1" dirty="0"/>
              <a:t>Response:</a:t>
            </a:r>
            <a:endParaRPr lang="en-IN" dirty="0"/>
          </a:p>
          <a:p>
            <a:r>
              <a:rPr lang="en-IN" dirty="0" smtClean="0"/>
              <a:t>Taxpayer who selects the status as "AOP“ and sub-status "Trust filing ITR other than ITR 7“ in schedule Part A General then such assessees are expected to fill the corresponding details in Table Fin Part A General (2).</a:t>
            </a:r>
          </a:p>
          <a:p>
            <a:r>
              <a:rPr lang="en-IN" b="1" dirty="0"/>
              <a:t>Question No. 10:</a:t>
            </a:r>
            <a:endParaRPr lang="en-IN" dirty="0"/>
          </a:p>
          <a:p>
            <a:r>
              <a:rPr lang="en-IN" dirty="0" smtClean="0"/>
              <a:t>My refund of about 50 lakh has not been received with areas on that the PAN name and name in Bank account are not matching (</a:t>
            </a:r>
            <a:r>
              <a:rPr lang="en-IN" dirty="0" err="1" smtClean="0"/>
              <a:t>mismatchin</a:t>
            </a:r>
            <a:r>
              <a:rPr lang="en-IN" dirty="0" smtClean="0"/>
              <a:t> Name</a:t>
            </a:r>
            <a:r>
              <a:rPr lang="en-IN" dirty="0"/>
              <a:t>).</a:t>
            </a:r>
          </a:p>
          <a:p>
            <a:r>
              <a:rPr lang="en-IN" b="1" dirty="0"/>
              <a:t>Response:</a:t>
            </a:r>
            <a:endParaRPr lang="en-IN" dirty="0"/>
          </a:p>
          <a:p>
            <a:r>
              <a:rPr lang="en-IN" dirty="0" smtClean="0"/>
              <a:t>Tax payers are advised to look into the validation status of the bank accounts in the profile section</a:t>
            </a: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47730"/>
            <a:ext cx="10495208" cy="5829233"/>
          </a:xfrm>
        </p:spPr>
        <p:txBody>
          <a:bodyPr>
            <a:normAutofit fontScale="90000" lnSpcReduction="10000"/>
          </a:bodyPr>
          <a:lstStyle/>
          <a:p>
            <a:endParaRPr lang="en-IN" dirty="0" smtClean="0"/>
          </a:p>
          <a:p>
            <a:r>
              <a:rPr lang="en-IN" dirty="0" smtClean="0"/>
              <a:t>To check if the refund is likely to be released or not to the given bank account. Wherever the bank account is validated with a remark “validated, but refund is restricted”, It is advised that the name as per Bank account selected for credit of refund matches with the name as per the PAN data base</a:t>
            </a:r>
            <a:r>
              <a:rPr lang="en-IN" dirty="0"/>
              <a:t>.</a:t>
            </a:r>
          </a:p>
          <a:p>
            <a:endParaRPr lang="en-IN" dirty="0"/>
          </a:p>
          <a:p>
            <a:r>
              <a:rPr lang="en-US" altLang="en-IN" dirty="0"/>
              <a:t>Question no.11</a:t>
            </a:r>
          </a:p>
          <a:p>
            <a:r>
              <a:rPr lang="en-US" altLang="en-IN" dirty="0"/>
              <a:t>          The significant amendment in respect of filing of Income Tax Return initiated from the A.Y. 2024-25 is____</a:t>
            </a:r>
          </a:p>
          <a:p>
            <a:endParaRPr lang="en-US" altLang="en-IN" dirty="0"/>
          </a:p>
          <a:p>
            <a:r>
              <a:rPr lang="en-US" altLang="en-IN" dirty="0"/>
              <a:t>Response</a:t>
            </a:r>
          </a:p>
          <a:p>
            <a:r>
              <a:rPr lang="en-US" altLang="en-IN" dirty="0"/>
              <a:t>The tax payer has to file 10IE form and also to file ROI within the due date as envisaged U/s 139(1) of the Income Tax Act if adopted under the Old tax regime else automatically the option to file ITR under the old tax regime will be exhosted and by default new tax regime has to be adopted.</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1078</Words>
  <Application>Microsoft Office PowerPoint</Application>
  <PresentationFormat>Widescreen</PresentationFormat>
  <Paragraphs>62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Priyanka Roy</cp:lastModifiedBy>
  <cp:revision>59</cp:revision>
  <dcterms:created xsi:type="dcterms:W3CDTF">2022-07-02T07:27:00Z</dcterms:created>
  <dcterms:modified xsi:type="dcterms:W3CDTF">2024-05-07T11:24:56Z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1E8660A563E14854907D81DCF14E25A6_12</vt:lpwstr>
  </property>
  <property fmtid="{D5CDD505-2E9C-101B-9397-08002B2CF9AE}" pid="3" name="KSOProductBuildVer">
    <vt:lpwstr>1033-12.2.0.16909</vt:lpwstr>
  </property>
</Properties>
</file>