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96" r:id="rId3"/>
    <p:sldId id="276" r:id="rId4"/>
    <p:sldId id="297" r:id="rId6"/>
    <p:sldId id="294" r:id="rId7"/>
    <p:sldId id="295" r:id="rId8"/>
    <p:sldId id="299" r:id="rId9"/>
    <p:sldId id="298" r:id="rId10"/>
    <p:sldId id="275" r:id="rId11"/>
    <p:sldId id="257" r:id="rId12"/>
    <p:sldId id="256" r:id="rId13"/>
    <p:sldId id="258" r:id="rId14"/>
    <p:sldId id="259" r:id="rId15"/>
    <p:sldId id="260" r:id="rId16"/>
    <p:sldId id="261" r:id="rId17"/>
    <p:sldId id="262" r:id="rId18"/>
    <p:sldId id="267" r:id="rId19"/>
    <p:sldId id="263" r:id="rId20"/>
    <p:sldId id="264" r:id="rId21"/>
    <p:sldId id="265" r:id="rId22"/>
    <p:sldId id="272" r:id="rId23"/>
    <p:sldId id="273" r:id="rId24"/>
    <p:sldId id="274" r:id="rId25"/>
    <p:sldId id="271" r:id="rId26"/>
    <p:sldId id="277" r:id="rId27"/>
    <p:sldId id="300"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5458" autoAdjust="0"/>
  </p:normalViewPr>
  <p:slideViewPr>
    <p:cSldViewPr snapToGrid="0">
      <p:cViewPr varScale="1">
        <p:scale>
          <a:sx n="63" d="100"/>
          <a:sy n="63" d="100"/>
        </p:scale>
        <p:origin x="102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 Target="slides/slide1.xml"/><Relationship Id="rId29" Type="http://schemas.openxmlformats.org/officeDocument/2006/relationships/presProps" Target="presProps.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F6A119-E625-4F5E-BF58-F4524E457638}"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7A9F67-5C46-4060-9173-8FD42275A90A}"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7A9F67-5C46-4060-9173-8FD42275A90A}"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565B915-E057-4560-AAE1-68137859857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4FECA66-0116-4A44-A204-A8E56F008BAB}"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9565B915-E057-4560-AAE1-68137859857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4FECA66-0116-4A44-A204-A8E56F008BAB}"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9565B915-E057-4560-AAE1-68137859857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4FECA66-0116-4A44-A204-A8E56F008BAB}"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9565B915-E057-4560-AAE1-68137859857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4FECA66-0116-4A44-A204-A8E56F008BAB}"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9565B915-E057-4560-AAE1-68137859857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4FECA66-0116-4A44-A204-A8E56F008BAB}"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9565B915-E057-4560-AAE1-68137859857C}"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4FECA66-0116-4A44-A204-A8E56F008BAB}"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9565B915-E057-4560-AAE1-68137859857C}"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4FECA66-0116-4A44-A204-A8E56F008BAB}"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565B915-E057-4560-AAE1-68137859857C}"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4FECA66-0116-4A44-A204-A8E56F008BAB}"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65B915-E057-4560-AAE1-68137859857C}"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4FECA66-0116-4A44-A204-A8E56F008BAB}"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9565B915-E057-4560-AAE1-68137859857C}"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4FECA66-0116-4A44-A204-A8E56F008BAB}"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9565B915-E057-4560-AAE1-68137859857C}"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4FECA66-0116-4A44-A204-A8E56F008BAB}"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65B915-E057-4560-AAE1-68137859857C}" type="datetimeFigureOut">
              <a:rPr lang="en-IN" smtClean="0"/>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FECA66-0116-4A44-A204-A8E56F008BAB}"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9" Type="http://schemas.openxmlformats.org/officeDocument/2006/relationships/hyperlink" Target="https://cleartax.in/s/income-tax-act-penalties#tds" TargetMode="External"/><Relationship Id="rId8" Type="http://schemas.openxmlformats.org/officeDocument/2006/relationships/hyperlink" Target="https://cleartax.in/s/income-tax-act-penalties#Failure" TargetMode="External"/><Relationship Id="rId7" Type="http://schemas.openxmlformats.org/officeDocument/2006/relationships/hyperlink" Target="https://cleartax.in/s/income-tax-act-penalties#Penalty" TargetMode="External"/><Relationship Id="rId6" Type="http://schemas.openxmlformats.org/officeDocument/2006/relationships/hyperlink" Target="https://cleartax.in/s/income-tax-act-penalties#Undisclosed" TargetMode="External"/><Relationship Id="rId5" Type="http://schemas.openxmlformats.org/officeDocument/2006/relationships/hyperlink" Target="https://cleartax.in/s/income-tax-act-penalties#false" TargetMode="External"/><Relationship Id="rId4" Type="http://schemas.openxmlformats.org/officeDocument/2006/relationships/hyperlink" Target="https://cleartax.in/s/income-tax-act-penalties#audit" TargetMode="External"/><Relationship Id="rId3" Type="http://schemas.openxmlformats.org/officeDocument/2006/relationships/hyperlink" Target="https://cleartax.in/s/income-tax-act-penalties#failure" TargetMode="External"/><Relationship Id="rId2" Type="http://schemas.openxmlformats.org/officeDocument/2006/relationships/hyperlink" Target="https://cleartax.in/s/income-tax-act-penalties#income" TargetMode="External"/><Relationship Id="rId11" Type="http://schemas.openxmlformats.org/officeDocument/2006/relationships/slideLayout" Target="../slideLayouts/slideLayout2.xml"/><Relationship Id="rId10" Type="http://schemas.openxmlformats.org/officeDocument/2006/relationships/hyperlink" Target="https://cleartax.in/s/income-tax-act-penalties#Others" TargetMode="External"/><Relationship Id="rId1" Type="http://schemas.openxmlformats.org/officeDocument/2006/relationships/hyperlink" Target="https://cleartax.in/s/income-tax-act-penalties#defaul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5810" y="219075"/>
            <a:ext cx="10660380" cy="6301105"/>
          </a:xfrm>
        </p:spPr>
        <p:txBody>
          <a:bodyPr>
            <a:noAutofit/>
          </a:bodyPr>
          <a:lstStyle/>
          <a:p>
            <a:r>
              <a:rPr lang="en-US" altLang="en-IN" b="1" dirty="0" smtClean="0">
                <a:solidFill>
                  <a:srgbClr val="FF0000"/>
                </a:solidFill>
              </a:rPr>
              <a:t>Interest U/s  234A,234B,234C and 234D with Penalty on Under reporting  and Misreporting of Income,Prosecution and impact on Tax benefit,Claims and Consequences of Non Filing of Return</a:t>
            </a:r>
            <a:endParaRPr lang="en-IN" b="1"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0608" y="334850"/>
            <a:ext cx="11165984" cy="6272011"/>
          </a:xfrm>
        </p:spPr>
        <p:txBody>
          <a:bodyPr/>
          <a:lstStyle/>
          <a:p>
            <a:endParaRPr lang="en-IN" dirty="0"/>
          </a:p>
        </p:txBody>
      </p:sp>
      <p:graphicFrame>
        <p:nvGraphicFramePr>
          <p:cNvPr id="4" name="Table 3"/>
          <p:cNvGraphicFramePr>
            <a:graphicFrameLocks noGrp="1"/>
          </p:cNvGraphicFramePr>
          <p:nvPr/>
        </p:nvGraphicFramePr>
        <p:xfrm>
          <a:off x="360680" y="31115"/>
          <a:ext cx="11511280" cy="6998137"/>
        </p:xfrm>
        <a:graphic>
          <a:graphicData uri="http://schemas.openxmlformats.org/drawingml/2006/table">
            <a:tbl>
              <a:tblPr firstRow="1" firstCol="1" bandRow="1">
                <a:tableStyleId>{5C22544A-7EE6-4342-B048-85BDC9FD1C3A}</a:tableStyleId>
              </a:tblPr>
              <a:tblGrid>
                <a:gridCol w="388620"/>
                <a:gridCol w="4698365"/>
                <a:gridCol w="6424295"/>
              </a:tblGrid>
              <a:tr h="621030">
                <a:tc>
                  <a:txBody>
                    <a:bodyPr/>
                    <a:lstStyle/>
                    <a:p>
                      <a:pPr>
                        <a:lnSpc>
                          <a:spcPct val="107000"/>
                        </a:lnSpc>
                        <a:spcAft>
                          <a:spcPts val="750"/>
                        </a:spcAft>
                      </a:pPr>
                      <a:r>
                        <a:rPr lang="en-IN" sz="1500" dirty="0" err="1">
                          <a:effectLst/>
                          <a:latin typeface="+mn-lt"/>
                        </a:rPr>
                        <a:t>Sl</a:t>
                      </a:r>
                      <a:r>
                        <a:rPr lang="en-IN" sz="1500" dirty="0">
                          <a:effectLst/>
                          <a:latin typeface="+mn-lt"/>
                        </a:rPr>
                        <a:t> </a:t>
                      </a:r>
                      <a:r>
                        <a:rPr lang="en-IN" sz="1500" dirty="0" smtClean="0">
                          <a:effectLst/>
                          <a:latin typeface="+mn-lt"/>
                        </a:rPr>
                        <a:t>No</a:t>
                      </a:r>
                      <a:endParaRPr lang="en-IN" sz="1500" dirty="0">
                        <a:effectLst/>
                        <a:latin typeface="+mn-lt"/>
                        <a:ea typeface="Times New Roman" panose="02020603050405020304" pitchFamily="18" charset="0"/>
                        <a:cs typeface="Times New Roman" panose="02020603050405020304" pitchFamily="18" charset="0"/>
                      </a:endParaRPr>
                    </a:p>
                  </a:txBody>
                  <a:tcPr marL="65784" marR="65784" marT="65784" marB="65784"/>
                </a:tc>
                <a:tc>
                  <a:txBody>
                    <a:bodyPr/>
                    <a:lstStyle/>
                    <a:p>
                      <a:pPr>
                        <a:lnSpc>
                          <a:spcPct val="107000"/>
                        </a:lnSpc>
                        <a:spcAft>
                          <a:spcPts val="750"/>
                        </a:spcAft>
                      </a:pPr>
                      <a:r>
                        <a:rPr lang="en-IN" sz="1500" dirty="0">
                          <a:effectLst/>
                          <a:latin typeface="+mn-lt"/>
                        </a:rPr>
                        <a:t>Section No and Description</a:t>
                      </a:r>
                      <a:endParaRPr lang="en-IN" sz="1500" dirty="0">
                        <a:effectLst/>
                        <a:latin typeface="+mn-lt"/>
                        <a:ea typeface="Times New Roman" panose="02020603050405020304" pitchFamily="18" charset="0"/>
                        <a:cs typeface="Times New Roman" panose="02020603050405020304" pitchFamily="18" charset="0"/>
                      </a:endParaRPr>
                    </a:p>
                  </a:txBody>
                  <a:tcPr marL="65784" marR="65784" marT="65784" marB="65784"/>
                </a:tc>
                <a:tc>
                  <a:txBody>
                    <a:bodyPr/>
                    <a:lstStyle/>
                    <a:p>
                      <a:pPr>
                        <a:lnSpc>
                          <a:spcPct val="107000"/>
                        </a:lnSpc>
                        <a:spcAft>
                          <a:spcPts val="750"/>
                        </a:spcAft>
                      </a:pPr>
                      <a:r>
                        <a:rPr lang="en-IN" sz="1500">
                          <a:effectLst/>
                          <a:latin typeface="+mn-lt"/>
                        </a:rPr>
                        <a:t>Penalty</a:t>
                      </a:r>
                      <a:endParaRPr lang="en-IN" sz="1500">
                        <a:effectLst/>
                        <a:latin typeface="+mn-lt"/>
                        <a:ea typeface="Times New Roman" panose="02020603050405020304" pitchFamily="18" charset="0"/>
                        <a:cs typeface="Times New Roman" panose="02020603050405020304" pitchFamily="18" charset="0"/>
                      </a:endParaRPr>
                    </a:p>
                  </a:txBody>
                  <a:tcPr marL="65784" marR="65784" marT="65784" marB="65784"/>
                </a:tc>
              </a:tr>
              <a:tr h="271780">
                <a:tc>
                  <a:txBody>
                    <a:bodyPr/>
                    <a:lstStyle/>
                    <a:p>
                      <a:pPr>
                        <a:lnSpc>
                          <a:spcPct val="107000"/>
                        </a:lnSpc>
                        <a:spcAft>
                          <a:spcPts val="750"/>
                        </a:spcAft>
                      </a:pPr>
                      <a:endParaRPr lang="en-IN" sz="1500" dirty="0">
                        <a:effectLst/>
                        <a:latin typeface="+mn-lt"/>
                        <a:ea typeface="Times New Roman" panose="02020603050405020304" pitchFamily="18" charset="0"/>
                        <a:cs typeface="Times New Roman" panose="02020603050405020304" pitchFamily="18" charset="0"/>
                      </a:endParaRPr>
                    </a:p>
                  </a:txBody>
                  <a:tcPr marL="65784" marR="65784" marT="65784" marB="65784"/>
                </a:tc>
                <a:tc>
                  <a:txBody>
                    <a:bodyPr/>
                    <a:lstStyle/>
                    <a:p>
                      <a:pPr>
                        <a:lnSpc>
                          <a:spcPct val="107000"/>
                        </a:lnSpc>
                        <a:spcAft>
                          <a:spcPts val="750"/>
                        </a:spcAft>
                      </a:pPr>
                      <a:endParaRPr lang="en-IN" sz="1600" dirty="0">
                        <a:effectLst/>
                        <a:latin typeface="+mn-lt"/>
                        <a:ea typeface="Times New Roman" panose="02020603050405020304" pitchFamily="18" charset="0"/>
                        <a:cs typeface="Times New Roman" panose="02020603050405020304" pitchFamily="18" charset="0"/>
                      </a:endParaRPr>
                    </a:p>
                  </a:txBody>
                  <a:tcPr marL="65784" marR="65784" marT="65784" marB="65784"/>
                </a:tc>
                <a:tc>
                  <a:txBody>
                    <a:bodyPr/>
                    <a:lstStyle/>
                    <a:p>
                      <a:pPr>
                        <a:lnSpc>
                          <a:spcPct val="107000"/>
                        </a:lnSpc>
                        <a:spcAft>
                          <a:spcPts val="750"/>
                        </a:spcAft>
                      </a:pPr>
                      <a:endParaRPr lang="en-IN" sz="1600">
                        <a:effectLst/>
                        <a:latin typeface="+mn-lt"/>
                        <a:ea typeface="Times New Roman" panose="02020603050405020304" pitchFamily="18" charset="0"/>
                        <a:cs typeface="Times New Roman" panose="02020603050405020304" pitchFamily="18" charset="0"/>
                      </a:endParaRPr>
                    </a:p>
                  </a:txBody>
                  <a:tcPr marL="65784" marR="65784" marT="65784" marB="65784"/>
                </a:tc>
              </a:tr>
              <a:tr h="652780">
                <a:tc>
                  <a:txBody>
                    <a:bodyPr/>
                    <a:lstStyle/>
                    <a:p>
                      <a:pPr>
                        <a:lnSpc>
                          <a:spcPct val="107000"/>
                        </a:lnSpc>
                        <a:spcAft>
                          <a:spcPts val="750"/>
                        </a:spcAft>
                      </a:pPr>
                      <a:r>
                        <a:rPr lang="en-US" altLang="en-IN" sz="1800" dirty="0">
                          <a:effectLst/>
                          <a:latin typeface="+mn-lt"/>
                        </a:rPr>
                        <a:t>1</a:t>
                      </a:r>
                      <a:r>
                        <a:rPr lang="en-IN" sz="1800" dirty="0">
                          <a:effectLst/>
                          <a:latin typeface="+mn-lt"/>
                        </a:rPr>
                        <a:t>)</a:t>
                      </a:r>
                      <a:endParaRPr lang="en-IN" sz="1800" dirty="0">
                        <a:effectLst/>
                        <a:latin typeface="+mn-lt"/>
                        <a:ea typeface="Times New Roman" panose="02020603050405020304" pitchFamily="18" charset="0"/>
                        <a:cs typeface="Times New Roman" panose="02020603050405020304" pitchFamily="18" charset="0"/>
                      </a:endParaRPr>
                    </a:p>
                  </a:txBody>
                  <a:tcPr marL="65784" marR="65784" marT="65784" marB="65784"/>
                </a:tc>
                <a:tc>
                  <a:txBody>
                    <a:bodyPr/>
                    <a:lstStyle/>
                    <a:p>
                      <a:pPr>
                        <a:lnSpc>
                          <a:spcPct val="107000"/>
                        </a:lnSpc>
                        <a:spcAft>
                          <a:spcPts val="750"/>
                        </a:spcAft>
                      </a:pPr>
                      <a:r>
                        <a:rPr lang="en-IN" sz="1800" dirty="0">
                          <a:effectLst/>
                          <a:latin typeface="+mn-lt"/>
                        </a:rPr>
                        <a:t>Section 221(1)- Default in making payment of taxes</a:t>
                      </a:r>
                      <a:endParaRPr lang="en-IN" sz="1800" dirty="0">
                        <a:effectLst/>
                        <a:latin typeface="+mn-lt"/>
                        <a:ea typeface="Times New Roman" panose="02020603050405020304" pitchFamily="18" charset="0"/>
                        <a:cs typeface="Times New Roman" panose="02020603050405020304" pitchFamily="18" charset="0"/>
                      </a:endParaRPr>
                    </a:p>
                  </a:txBody>
                  <a:tcPr marL="65784" marR="65784" marT="65784" marB="65784"/>
                </a:tc>
                <a:tc>
                  <a:txBody>
                    <a:bodyPr/>
                    <a:lstStyle/>
                    <a:p>
                      <a:pPr>
                        <a:lnSpc>
                          <a:spcPct val="107000"/>
                        </a:lnSpc>
                        <a:spcAft>
                          <a:spcPts val="750"/>
                        </a:spcAft>
                      </a:pPr>
                      <a:r>
                        <a:rPr lang="en-IN" sz="1800" dirty="0">
                          <a:effectLst/>
                          <a:latin typeface="+mn-lt"/>
                        </a:rPr>
                        <a:t>Amount as directed by the assessing officer</a:t>
                      </a:r>
                      <a:r>
                        <a:rPr lang="en-IN" sz="1800" dirty="0" smtClean="0">
                          <a:effectLst/>
                          <a:latin typeface="+mn-lt"/>
                        </a:rPr>
                        <a:t>. However</a:t>
                      </a:r>
                      <a:r>
                        <a:rPr lang="en-IN" sz="1800" dirty="0">
                          <a:effectLst/>
                          <a:latin typeface="+mn-lt"/>
                        </a:rPr>
                        <a:t>, the amount of penalty cannot exceed the amount of tax in arrears</a:t>
                      </a:r>
                      <a:endParaRPr lang="en-IN" sz="1800" dirty="0">
                        <a:effectLst/>
                        <a:latin typeface="+mn-lt"/>
                        <a:ea typeface="Times New Roman" panose="02020603050405020304" pitchFamily="18" charset="0"/>
                        <a:cs typeface="Times New Roman" panose="02020603050405020304" pitchFamily="18" charset="0"/>
                      </a:endParaRPr>
                    </a:p>
                  </a:txBody>
                  <a:tcPr marL="65784" marR="65784" marT="65784" marB="65784"/>
                </a:tc>
              </a:tr>
              <a:tr h="1644650">
                <a:tc>
                  <a:txBody>
                    <a:bodyPr/>
                    <a:lstStyle/>
                    <a:p>
                      <a:pPr>
                        <a:lnSpc>
                          <a:spcPct val="107000"/>
                        </a:lnSpc>
                        <a:spcAft>
                          <a:spcPts val="750"/>
                        </a:spcAft>
                      </a:pPr>
                      <a:r>
                        <a:rPr lang="en-US" altLang="en-IN" sz="1800" dirty="0" smtClean="0">
                          <a:effectLst/>
                          <a:latin typeface="+mn-lt"/>
                          <a:ea typeface="Times New Roman" panose="02020603050405020304" pitchFamily="18" charset="0"/>
                          <a:cs typeface="Times New Roman" panose="02020603050405020304" pitchFamily="18" charset="0"/>
                        </a:rPr>
                        <a:t>2</a:t>
                      </a:r>
                      <a:r>
                        <a:rPr lang="en-IN" sz="1800" dirty="0" smtClean="0">
                          <a:effectLst/>
                          <a:latin typeface="+mn-lt"/>
                          <a:ea typeface="Times New Roman" panose="02020603050405020304" pitchFamily="18" charset="0"/>
                          <a:cs typeface="Times New Roman" panose="02020603050405020304" pitchFamily="18" charset="0"/>
                        </a:rPr>
                        <a:t>)</a:t>
                      </a:r>
                      <a:endParaRPr lang="en-IN" sz="1800" dirty="0" smtClean="0">
                        <a:effectLst/>
                        <a:latin typeface="+mn-lt"/>
                        <a:ea typeface="Times New Roman" panose="02020603050405020304" pitchFamily="18" charset="0"/>
                        <a:cs typeface="Times New Roman" panose="02020603050405020304" pitchFamily="18" charset="0"/>
                      </a:endParaRPr>
                    </a:p>
                    <a:p>
                      <a:pPr>
                        <a:lnSpc>
                          <a:spcPct val="107000"/>
                        </a:lnSpc>
                        <a:spcAft>
                          <a:spcPts val="750"/>
                        </a:spcAft>
                      </a:pPr>
                      <a:endParaRPr lang="en-IN" sz="1800" dirty="0" smtClean="0">
                        <a:effectLst/>
                        <a:latin typeface="+mn-lt"/>
                        <a:ea typeface="Times New Roman" panose="02020603050405020304" pitchFamily="18" charset="0"/>
                        <a:cs typeface="Times New Roman" panose="02020603050405020304" pitchFamily="18" charset="0"/>
                      </a:endParaRPr>
                    </a:p>
                    <a:p>
                      <a:pPr>
                        <a:lnSpc>
                          <a:spcPct val="107000"/>
                        </a:lnSpc>
                        <a:spcAft>
                          <a:spcPts val="750"/>
                        </a:spcAft>
                      </a:pPr>
                      <a:r>
                        <a:rPr lang="en-US" altLang="en-IN" sz="1800" dirty="0" smtClean="0">
                          <a:effectLst/>
                          <a:latin typeface="+mn-lt"/>
                          <a:ea typeface="Times New Roman" panose="02020603050405020304" pitchFamily="18" charset="0"/>
                          <a:cs typeface="Times New Roman" panose="02020603050405020304" pitchFamily="18" charset="0"/>
                        </a:rPr>
                        <a:t>3</a:t>
                      </a:r>
                      <a:r>
                        <a:rPr lang="en-IN" sz="1800" dirty="0">
                          <a:effectLst/>
                          <a:latin typeface="+mn-lt"/>
                          <a:ea typeface="Times New Roman" panose="02020603050405020304" pitchFamily="18" charset="0"/>
                          <a:cs typeface="Times New Roman" panose="02020603050405020304" pitchFamily="18" charset="0"/>
                        </a:rPr>
                        <a:t>)</a:t>
                      </a:r>
                      <a:endParaRPr lang="en-IN" sz="1800" dirty="0">
                        <a:effectLst/>
                        <a:latin typeface="+mn-lt"/>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07000"/>
                        </a:lnSpc>
                        <a:spcAft>
                          <a:spcPts val="750"/>
                        </a:spcAft>
                      </a:pPr>
                      <a:r>
                        <a:rPr lang="en-IN" sz="1800" dirty="0" smtClean="0">
                          <a:effectLst/>
                          <a:latin typeface="+mn-lt"/>
                          <a:ea typeface="Times New Roman" panose="02020603050405020304" pitchFamily="18" charset="0"/>
                          <a:cs typeface="Times New Roman" panose="02020603050405020304" pitchFamily="18" charset="0"/>
                        </a:rPr>
                        <a:t>S</a:t>
                      </a:r>
                      <a:r>
                        <a:rPr lang="en-IN" sz="1800" kern="1200" dirty="0" smtClean="0">
                          <a:solidFill>
                            <a:schemeClr val="dk1"/>
                          </a:solidFill>
                          <a:effectLst/>
                          <a:latin typeface="+mn-lt"/>
                          <a:ea typeface="+mn-ea"/>
                          <a:cs typeface="+mn-cs"/>
                        </a:rPr>
                        <a:t>ection 234E- Failure to prepare the statements in respect of TDS/TCS within the time prescribed  as given under section 200(3)/206C(3)</a:t>
                      </a:r>
                      <a:endParaRPr lang="en-IN" sz="1800" dirty="0" smtClean="0">
                        <a:effectLst/>
                        <a:latin typeface="+mn-lt"/>
                        <a:ea typeface="Times New Roman" panose="02020603050405020304" pitchFamily="18" charset="0"/>
                        <a:cs typeface="Times New Roman" panose="02020603050405020304" pitchFamily="18" charset="0"/>
                      </a:endParaRPr>
                    </a:p>
                    <a:p>
                      <a:pPr>
                        <a:lnSpc>
                          <a:spcPct val="107000"/>
                        </a:lnSpc>
                        <a:spcAft>
                          <a:spcPts val="750"/>
                        </a:spcAft>
                      </a:pPr>
                      <a:r>
                        <a:rPr lang="en-IN" sz="1800" dirty="0" smtClean="0">
                          <a:effectLst/>
                          <a:latin typeface="+mn-lt"/>
                          <a:ea typeface="Times New Roman" panose="02020603050405020304" pitchFamily="18" charset="0"/>
                          <a:cs typeface="Times New Roman" panose="02020603050405020304" pitchFamily="18" charset="0"/>
                        </a:rPr>
                        <a:t>Section </a:t>
                      </a:r>
                      <a:r>
                        <a:rPr lang="en-IN" sz="1800" dirty="0">
                          <a:effectLst/>
                          <a:latin typeface="+mn-lt"/>
                          <a:ea typeface="Times New Roman" panose="02020603050405020304" pitchFamily="18" charset="0"/>
                          <a:cs typeface="Times New Roman" panose="02020603050405020304" pitchFamily="18" charset="0"/>
                        </a:rPr>
                        <a:t>234F- Default in furnishing of return under section 139(1) within the time </a:t>
                      </a:r>
                      <a:r>
                        <a:rPr lang="en-IN" sz="1800" dirty="0" smtClean="0">
                          <a:effectLst/>
                          <a:latin typeface="+mn-lt"/>
                          <a:ea typeface="Times New Roman" panose="02020603050405020304" pitchFamily="18" charset="0"/>
                          <a:cs typeface="Times New Roman" panose="02020603050405020304" pitchFamily="18" charset="0"/>
                        </a:rPr>
                        <a:t>prescribed</a:t>
                      </a:r>
                      <a:endParaRPr lang="en-IN" sz="1800" dirty="0">
                        <a:effectLst/>
                        <a:latin typeface="+mn-lt"/>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07000"/>
                        </a:lnSpc>
                        <a:spcAft>
                          <a:spcPts val="750"/>
                        </a:spcAft>
                      </a:pPr>
                      <a:r>
                        <a:rPr lang="en-US" altLang="en-IN" sz="1800" kern="1200" dirty="0" smtClean="0">
                          <a:solidFill>
                            <a:schemeClr val="dk1"/>
                          </a:solidFill>
                          <a:effectLst/>
                          <a:latin typeface="+mn-lt"/>
                          <a:ea typeface="+mn-ea"/>
                          <a:cs typeface="+mn-cs"/>
                        </a:rPr>
                        <a:t>Rs.</a:t>
                      </a:r>
                      <a:r>
                        <a:rPr lang="en-IN" sz="1800" kern="1200" dirty="0" smtClean="0">
                          <a:solidFill>
                            <a:schemeClr val="dk1"/>
                          </a:solidFill>
                          <a:effectLst/>
                          <a:latin typeface="+mn-lt"/>
                          <a:ea typeface="+mn-ea"/>
                          <a:cs typeface="+mn-cs"/>
                        </a:rPr>
                        <a:t>200 for every day of default</a:t>
                      </a:r>
                      <a:endParaRPr lang="en-IN" sz="1800" dirty="0" smtClean="0">
                        <a:effectLst/>
                        <a:latin typeface="+mn-lt"/>
                        <a:ea typeface="Times New Roman" panose="02020603050405020304" pitchFamily="18" charset="0"/>
                        <a:cs typeface="Times New Roman" panose="02020603050405020304" pitchFamily="18" charset="0"/>
                      </a:endParaRPr>
                    </a:p>
                    <a:p>
                      <a:pPr>
                        <a:lnSpc>
                          <a:spcPct val="107000"/>
                        </a:lnSpc>
                        <a:spcAft>
                          <a:spcPts val="750"/>
                        </a:spcAft>
                      </a:pPr>
                      <a:endParaRPr lang="en-IN" sz="1800" dirty="0" smtClean="0">
                        <a:effectLst/>
                        <a:latin typeface="+mn-lt"/>
                        <a:ea typeface="Times New Roman" panose="02020603050405020304" pitchFamily="18" charset="0"/>
                        <a:cs typeface="Times New Roman" panose="02020603050405020304" pitchFamily="18" charset="0"/>
                      </a:endParaRPr>
                    </a:p>
                    <a:p>
                      <a:pPr>
                        <a:lnSpc>
                          <a:spcPct val="107000"/>
                        </a:lnSpc>
                        <a:spcAft>
                          <a:spcPts val="750"/>
                        </a:spcAft>
                      </a:pPr>
                      <a:r>
                        <a:rPr lang="en-US" altLang="en-IN" sz="1800" dirty="0" smtClean="0">
                          <a:effectLst/>
                          <a:latin typeface="+mn-lt"/>
                          <a:ea typeface="Times New Roman" panose="02020603050405020304" pitchFamily="18" charset="0"/>
                          <a:cs typeface="Times New Roman" panose="02020603050405020304" pitchFamily="18" charset="0"/>
                        </a:rPr>
                        <a:t>Rs.</a:t>
                      </a:r>
                      <a:r>
                        <a:rPr lang="en-IN" sz="1800" dirty="0">
                          <a:effectLst/>
                          <a:latin typeface="+mn-lt"/>
                          <a:ea typeface="Times New Roman" panose="02020603050405020304" pitchFamily="18" charset="0"/>
                          <a:cs typeface="Times New Roman" panose="02020603050405020304" pitchFamily="18" charset="0"/>
                        </a:rPr>
                        <a:t>5</a:t>
                      </a:r>
                      <a:r>
                        <a:rPr lang="en-US" altLang="en-IN" sz="1800" dirty="0">
                          <a:effectLst/>
                          <a:latin typeface="+mn-lt"/>
                          <a:ea typeface="Times New Roman" panose="02020603050405020304" pitchFamily="18" charset="0"/>
                          <a:cs typeface="Times New Roman" panose="02020603050405020304" pitchFamily="18" charset="0"/>
                        </a:rPr>
                        <a:t>,</a:t>
                      </a:r>
                      <a:r>
                        <a:rPr lang="en-IN" sz="1800" dirty="0">
                          <a:effectLst/>
                          <a:latin typeface="+mn-lt"/>
                          <a:ea typeface="Times New Roman" panose="02020603050405020304" pitchFamily="18" charset="0"/>
                          <a:cs typeface="Times New Roman" panose="02020603050405020304" pitchFamily="18" charset="0"/>
                        </a:rPr>
                        <a:t>000</a:t>
                      </a:r>
                      <a:r>
                        <a:rPr lang="en-US" altLang="en-IN" sz="1800" dirty="0">
                          <a:effectLst/>
                          <a:latin typeface="+mn-lt"/>
                          <a:ea typeface="Times New Roman" panose="02020603050405020304" pitchFamily="18" charset="0"/>
                          <a:cs typeface="Times New Roman" panose="02020603050405020304" pitchFamily="18" charset="0"/>
                        </a:rPr>
                        <a:t>/-</a:t>
                      </a:r>
                      <a:r>
                        <a:rPr lang="en-IN" sz="1800" dirty="0">
                          <a:effectLst/>
                          <a:latin typeface="+mn-lt"/>
                          <a:ea typeface="Times New Roman" panose="02020603050405020304" pitchFamily="18" charset="0"/>
                          <a:cs typeface="Times New Roman" panose="02020603050405020304" pitchFamily="18" charset="0"/>
                        </a:rPr>
                        <a:t> if return is furnished before 31st December of the assessment year</a:t>
                      </a:r>
                      <a:r>
                        <a:rPr lang="en-US" altLang="en-IN" sz="1800" dirty="0">
                          <a:effectLst/>
                          <a:latin typeface="+mn-lt"/>
                          <a:ea typeface="Times New Roman" panose="02020603050405020304" pitchFamily="18" charset="0"/>
                          <a:cs typeface="Times New Roman" panose="02020603050405020304" pitchFamily="18" charset="0"/>
                        </a:rPr>
                        <a:t>,Rs.</a:t>
                      </a:r>
                      <a:r>
                        <a:rPr lang="en-IN" sz="1800" dirty="0">
                          <a:effectLst/>
                          <a:latin typeface="+mn-lt"/>
                          <a:ea typeface="Times New Roman" panose="02020603050405020304" pitchFamily="18" charset="0"/>
                          <a:cs typeface="Times New Roman" panose="02020603050405020304" pitchFamily="18" charset="0"/>
                        </a:rPr>
                        <a:t>10</a:t>
                      </a:r>
                      <a:r>
                        <a:rPr lang="en-US" altLang="en-IN" sz="1800" dirty="0">
                          <a:effectLst/>
                          <a:latin typeface="+mn-lt"/>
                          <a:ea typeface="Times New Roman" panose="02020603050405020304" pitchFamily="18" charset="0"/>
                          <a:cs typeface="Times New Roman" panose="02020603050405020304" pitchFamily="18" charset="0"/>
                        </a:rPr>
                        <a:t>,</a:t>
                      </a:r>
                      <a:r>
                        <a:rPr lang="en-IN" sz="1800" dirty="0">
                          <a:effectLst/>
                          <a:latin typeface="+mn-lt"/>
                          <a:ea typeface="Times New Roman" panose="02020603050405020304" pitchFamily="18" charset="0"/>
                          <a:cs typeface="Times New Roman" panose="02020603050405020304" pitchFamily="18" charset="0"/>
                        </a:rPr>
                        <a:t>000</a:t>
                      </a:r>
                      <a:r>
                        <a:rPr lang="en-US" altLang="en-IN" sz="1800" dirty="0">
                          <a:effectLst/>
                          <a:latin typeface="+mn-lt"/>
                          <a:ea typeface="Times New Roman" panose="02020603050405020304" pitchFamily="18" charset="0"/>
                          <a:cs typeface="Times New Roman" panose="02020603050405020304" pitchFamily="18" charset="0"/>
                        </a:rPr>
                        <a:t>/-</a:t>
                      </a:r>
                      <a:r>
                        <a:rPr lang="en-IN" sz="1800" dirty="0">
                          <a:effectLst/>
                          <a:latin typeface="+mn-lt"/>
                          <a:ea typeface="Times New Roman" panose="02020603050405020304" pitchFamily="18" charset="0"/>
                          <a:cs typeface="Times New Roman" panose="02020603050405020304" pitchFamily="18" charset="0"/>
                        </a:rPr>
                        <a:t> in any other </a:t>
                      </a:r>
                      <a:r>
                        <a:rPr lang="en-IN" sz="1800" dirty="0" smtClean="0">
                          <a:effectLst/>
                          <a:latin typeface="+mn-lt"/>
                          <a:ea typeface="Times New Roman" panose="02020603050405020304" pitchFamily="18" charset="0"/>
                          <a:cs typeface="Times New Roman" panose="02020603050405020304" pitchFamily="18" charset="0"/>
                        </a:rPr>
                        <a:t>case. </a:t>
                      </a:r>
                      <a:r>
                        <a:rPr lang="en-IN" sz="1800" dirty="0">
                          <a:effectLst/>
                          <a:latin typeface="+mn-lt"/>
                          <a:ea typeface="Times New Roman" panose="02020603050405020304" pitchFamily="18" charset="0"/>
                          <a:cs typeface="Times New Roman" panose="02020603050405020304" pitchFamily="18" charset="0"/>
                        </a:rPr>
                        <a:t>if the come does not exceed INR 5 Lakhs then the penalty shall not exceed </a:t>
                      </a:r>
                      <a:r>
                        <a:rPr lang="en-IN" sz="1800" dirty="0" smtClean="0">
                          <a:effectLst/>
                          <a:latin typeface="+mn-lt"/>
                          <a:ea typeface="Times New Roman" panose="02020603050405020304" pitchFamily="18" charset="0"/>
                          <a:cs typeface="Times New Roman" panose="02020603050405020304" pitchFamily="18" charset="0"/>
                        </a:rPr>
                        <a:t>Rs.1,000/-</a:t>
                      </a:r>
                      <a:endParaRPr lang="en-IN" sz="1800" dirty="0">
                        <a:effectLst/>
                        <a:latin typeface="+mn-lt"/>
                        <a:ea typeface="Times New Roman" panose="02020603050405020304" pitchFamily="18" charset="0"/>
                        <a:cs typeface="Times New Roman" panose="02020603050405020304" pitchFamily="18" charset="0"/>
                      </a:endParaRPr>
                    </a:p>
                  </a:txBody>
                  <a:tcPr marL="76200" marR="76200" marT="76200" marB="76200"/>
                </a:tc>
              </a:tr>
              <a:tr h="1028700">
                <a:tc>
                  <a:txBody>
                    <a:bodyPr/>
                    <a:lstStyle/>
                    <a:p>
                      <a:pPr>
                        <a:lnSpc>
                          <a:spcPct val="107000"/>
                        </a:lnSpc>
                        <a:spcAft>
                          <a:spcPts val="750"/>
                        </a:spcAft>
                      </a:pPr>
                      <a:r>
                        <a:rPr lang="en-US" altLang="en-IN" sz="1800" dirty="0">
                          <a:effectLst/>
                          <a:latin typeface="+mn-lt"/>
                          <a:ea typeface="Times New Roman" panose="02020603050405020304" pitchFamily="18" charset="0"/>
                          <a:cs typeface="Times New Roman" panose="02020603050405020304" pitchFamily="18" charset="0"/>
                        </a:rPr>
                        <a:t>4</a:t>
                      </a:r>
                      <a:r>
                        <a:rPr lang="en-IN" sz="1800" dirty="0">
                          <a:effectLst/>
                          <a:latin typeface="+mn-lt"/>
                          <a:ea typeface="Times New Roman" panose="02020603050405020304" pitchFamily="18" charset="0"/>
                          <a:cs typeface="Times New Roman" panose="02020603050405020304" pitchFamily="18" charset="0"/>
                        </a:rPr>
                        <a:t>)</a:t>
                      </a:r>
                      <a:endParaRPr lang="en-IN" sz="1800" dirty="0">
                        <a:effectLst/>
                        <a:latin typeface="+mn-lt"/>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07000"/>
                        </a:lnSpc>
                        <a:spcAft>
                          <a:spcPts val="750"/>
                        </a:spcAft>
                      </a:pPr>
                      <a:r>
                        <a:rPr lang="en-IN" sz="1800" dirty="0">
                          <a:effectLst/>
                          <a:latin typeface="+mn-lt"/>
                          <a:ea typeface="Times New Roman" panose="02020603050405020304" pitchFamily="18" charset="0"/>
                          <a:cs typeface="Times New Roman" panose="02020603050405020304" pitchFamily="18" charset="0"/>
                        </a:rPr>
                        <a:t>Section 270A-Penalty for under-reporting of income</a:t>
                      </a:r>
                      <a:endParaRPr lang="en-IN" sz="1800" dirty="0">
                        <a:effectLst/>
                        <a:latin typeface="+mn-lt"/>
                        <a:ea typeface="Times New Roman" panose="02020603050405020304" pitchFamily="18" charset="0"/>
                        <a:cs typeface="Times New Roman" panose="02020603050405020304" pitchFamily="18" charset="0"/>
                      </a:endParaRPr>
                    </a:p>
                    <a:p>
                      <a:pPr>
                        <a:lnSpc>
                          <a:spcPct val="107000"/>
                        </a:lnSpc>
                        <a:spcAft>
                          <a:spcPts val="750"/>
                        </a:spcAft>
                      </a:pPr>
                      <a:r>
                        <a:rPr lang="en-IN" sz="1800" dirty="0">
                          <a:effectLst/>
                          <a:latin typeface="+mn-lt"/>
                          <a:ea typeface="Times New Roman" panose="02020603050405020304" pitchFamily="18" charset="0"/>
                          <a:cs typeface="Times New Roman" panose="02020603050405020304" pitchFamily="18" charset="0"/>
                        </a:rPr>
                        <a:t>Penalty for under-reporting on account of misreporting of income</a:t>
                      </a:r>
                      <a:endParaRPr lang="en-IN" sz="1800" dirty="0">
                        <a:effectLst/>
                        <a:latin typeface="+mn-lt"/>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07000"/>
                        </a:lnSpc>
                        <a:spcAft>
                          <a:spcPts val="750"/>
                        </a:spcAft>
                      </a:pPr>
                      <a:r>
                        <a:rPr lang="en-IN" sz="1800" dirty="0">
                          <a:effectLst/>
                          <a:latin typeface="+mn-lt"/>
                          <a:ea typeface="Times New Roman" panose="02020603050405020304" pitchFamily="18" charset="0"/>
                          <a:cs typeface="Times New Roman" panose="02020603050405020304" pitchFamily="18" charset="0"/>
                        </a:rPr>
                        <a:t>50% of the amount of tax payable on under-reported income</a:t>
                      </a:r>
                      <a:endParaRPr lang="en-IN" sz="1800" dirty="0">
                        <a:effectLst/>
                        <a:latin typeface="+mn-lt"/>
                        <a:ea typeface="Times New Roman" panose="02020603050405020304" pitchFamily="18" charset="0"/>
                        <a:cs typeface="Times New Roman" panose="02020603050405020304" pitchFamily="18" charset="0"/>
                      </a:endParaRPr>
                    </a:p>
                    <a:p>
                      <a:pPr>
                        <a:lnSpc>
                          <a:spcPct val="107000"/>
                        </a:lnSpc>
                        <a:spcAft>
                          <a:spcPts val="750"/>
                        </a:spcAft>
                      </a:pPr>
                      <a:r>
                        <a:rPr lang="en-IN" sz="1800" dirty="0">
                          <a:effectLst/>
                          <a:latin typeface="+mn-lt"/>
                          <a:ea typeface="Times New Roman" panose="02020603050405020304" pitchFamily="18" charset="0"/>
                          <a:cs typeface="Times New Roman" panose="02020603050405020304" pitchFamily="18" charset="0"/>
                        </a:rPr>
                        <a:t>200% of the amount of tax payable on under-reported income</a:t>
                      </a:r>
                      <a:endParaRPr lang="en-IN" sz="1800" dirty="0">
                        <a:effectLst/>
                        <a:latin typeface="+mn-lt"/>
                        <a:ea typeface="Times New Roman" panose="02020603050405020304" pitchFamily="18" charset="0"/>
                        <a:cs typeface="Times New Roman" panose="02020603050405020304" pitchFamily="18" charset="0"/>
                      </a:endParaRPr>
                    </a:p>
                  </a:txBody>
                  <a:tcPr marL="76200" marR="76200" marT="76200" marB="76200"/>
                </a:tc>
              </a:tr>
              <a:tr h="1225550">
                <a:tc>
                  <a:txBody>
                    <a:bodyPr/>
                    <a:lstStyle/>
                    <a:p>
                      <a:pPr>
                        <a:lnSpc>
                          <a:spcPct val="107000"/>
                        </a:lnSpc>
                        <a:spcAft>
                          <a:spcPts val="750"/>
                        </a:spcAft>
                      </a:pPr>
                      <a:r>
                        <a:rPr lang="en-US" altLang="en-IN" sz="1800" dirty="0">
                          <a:effectLst/>
                          <a:latin typeface="+mn-lt"/>
                          <a:ea typeface="Times New Roman" panose="02020603050405020304" pitchFamily="18" charset="0"/>
                          <a:cs typeface="Times New Roman" panose="02020603050405020304" pitchFamily="18" charset="0"/>
                        </a:rPr>
                        <a:t>5</a:t>
                      </a:r>
                      <a:r>
                        <a:rPr lang="en-IN" sz="1800" dirty="0" smtClean="0">
                          <a:effectLst/>
                          <a:latin typeface="+mn-lt"/>
                          <a:ea typeface="Times New Roman" panose="02020603050405020304" pitchFamily="18" charset="0"/>
                          <a:cs typeface="Times New Roman" panose="02020603050405020304" pitchFamily="18" charset="0"/>
                        </a:rPr>
                        <a:t>)</a:t>
                      </a:r>
                      <a:endParaRPr lang="en-IN" sz="1800" dirty="0" smtClean="0">
                        <a:effectLst/>
                        <a:latin typeface="+mn-lt"/>
                        <a:ea typeface="Times New Roman" panose="02020603050405020304" pitchFamily="18" charset="0"/>
                        <a:cs typeface="Times New Roman" panose="02020603050405020304" pitchFamily="18" charset="0"/>
                      </a:endParaRPr>
                    </a:p>
                    <a:p>
                      <a:pPr>
                        <a:lnSpc>
                          <a:spcPct val="107000"/>
                        </a:lnSpc>
                        <a:spcAft>
                          <a:spcPts val="750"/>
                        </a:spcAft>
                      </a:pPr>
                      <a:endParaRPr lang="en-IN" sz="1800" dirty="0" smtClean="0">
                        <a:effectLst/>
                        <a:latin typeface="+mn-lt"/>
                        <a:ea typeface="Times New Roman" panose="02020603050405020304" pitchFamily="18" charset="0"/>
                        <a:cs typeface="Times New Roman" panose="02020603050405020304" pitchFamily="18" charset="0"/>
                      </a:endParaRPr>
                    </a:p>
                    <a:p>
                      <a:pPr>
                        <a:lnSpc>
                          <a:spcPct val="107000"/>
                        </a:lnSpc>
                        <a:spcAft>
                          <a:spcPts val="750"/>
                        </a:spcAft>
                      </a:pPr>
                      <a:r>
                        <a:rPr lang="en-US" altLang="en-IN" sz="1800" dirty="0" smtClean="0">
                          <a:effectLst/>
                          <a:latin typeface="+mn-lt"/>
                          <a:ea typeface="Times New Roman" panose="02020603050405020304" pitchFamily="18" charset="0"/>
                          <a:cs typeface="Times New Roman" panose="02020603050405020304" pitchFamily="18" charset="0"/>
                        </a:rPr>
                        <a:t>6)</a:t>
                      </a:r>
                      <a:endParaRPr lang="en-IN" sz="1800" dirty="0">
                        <a:effectLst/>
                        <a:latin typeface="+mn-lt"/>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07000"/>
                        </a:lnSpc>
                        <a:spcAft>
                          <a:spcPts val="750"/>
                        </a:spcAft>
                      </a:pPr>
                      <a:r>
                        <a:rPr lang="en-IN" sz="1800" dirty="0">
                          <a:effectLst/>
                          <a:latin typeface="+mn-lt"/>
                          <a:ea typeface="Times New Roman" panose="02020603050405020304" pitchFamily="18" charset="0"/>
                          <a:cs typeface="Times New Roman" panose="02020603050405020304" pitchFamily="18" charset="0"/>
                        </a:rPr>
                        <a:t>Section 271(1)(b)-Failure to furnish returns and comply with </a:t>
                      </a:r>
                      <a:r>
                        <a:rPr lang="en-IN" sz="1800" dirty="0" smtClean="0">
                          <a:effectLst/>
                          <a:latin typeface="+mn-lt"/>
                          <a:ea typeface="Times New Roman" panose="02020603050405020304" pitchFamily="18" charset="0"/>
                          <a:cs typeface="Times New Roman" panose="02020603050405020304" pitchFamily="18" charset="0"/>
                        </a:rPr>
                        <a:t>notices </a:t>
                      </a:r>
                      <a:r>
                        <a:rPr lang="en-IN" sz="1800" b="1" dirty="0" smtClean="0">
                          <a:solidFill>
                            <a:srgbClr val="FF0000"/>
                          </a:solidFill>
                          <a:effectLst/>
                          <a:latin typeface="+mn-lt"/>
                          <a:ea typeface="Times New Roman" panose="02020603050405020304" pitchFamily="18" charset="0"/>
                          <a:cs typeface="Times New Roman" panose="02020603050405020304" pitchFamily="18" charset="0"/>
                        </a:rPr>
                        <a:t>up </a:t>
                      </a:r>
                      <a:r>
                        <a:rPr lang="en-IN" sz="1800" b="1" dirty="0">
                          <a:solidFill>
                            <a:srgbClr val="FF0000"/>
                          </a:solidFill>
                          <a:effectLst/>
                          <a:latin typeface="+mn-lt"/>
                          <a:ea typeface="Times New Roman" panose="02020603050405020304" pitchFamily="18" charset="0"/>
                          <a:cs typeface="Times New Roman" panose="02020603050405020304" pitchFamily="18" charset="0"/>
                        </a:rPr>
                        <a:t>to AY </a:t>
                      </a:r>
                      <a:r>
                        <a:rPr lang="en-IN" sz="1800" b="1" dirty="0" smtClean="0">
                          <a:solidFill>
                            <a:srgbClr val="FF0000"/>
                          </a:solidFill>
                          <a:effectLst/>
                          <a:latin typeface="+mn-lt"/>
                          <a:ea typeface="Times New Roman" panose="02020603050405020304" pitchFamily="18" charset="0"/>
                          <a:cs typeface="Times New Roman" panose="02020603050405020304" pitchFamily="18" charset="0"/>
                        </a:rPr>
                        <a:t>2016-17</a:t>
                      </a:r>
                      <a:endParaRPr lang="en-IN" sz="1800" b="1" dirty="0" smtClean="0">
                        <a:solidFill>
                          <a:srgbClr val="FF0000"/>
                        </a:solidFill>
                        <a:effectLst/>
                        <a:latin typeface="+mn-lt"/>
                        <a:ea typeface="Times New Roman" panose="02020603050405020304" pitchFamily="18" charset="0"/>
                        <a:cs typeface="Times New Roman" panose="02020603050405020304" pitchFamily="18" charset="0"/>
                      </a:endParaRPr>
                    </a:p>
                    <a:p>
                      <a:pPr>
                        <a:lnSpc>
                          <a:spcPct val="107000"/>
                        </a:lnSpc>
                        <a:spcAft>
                          <a:spcPts val="750"/>
                        </a:spcAft>
                      </a:pPr>
                      <a:r>
                        <a:rPr lang="en-IN" sz="1800" kern="1200" dirty="0" smtClean="0">
                          <a:solidFill>
                            <a:schemeClr val="dk1"/>
                          </a:solidFill>
                          <a:effectLst/>
                          <a:latin typeface="+mn-lt"/>
                          <a:ea typeface="+mn-ea"/>
                          <a:cs typeface="+mn-cs"/>
                        </a:rPr>
                        <a:t>Section 271A-Failure to keep, maintain or retain the books of accounts, documents as required under Section 44AA</a:t>
                      </a:r>
                      <a:endParaRPr lang="en-IN" sz="1800" dirty="0">
                        <a:effectLst/>
                        <a:latin typeface="+mn-lt"/>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07000"/>
                        </a:lnSpc>
                        <a:spcAft>
                          <a:spcPts val="750"/>
                        </a:spcAft>
                      </a:pPr>
                      <a:r>
                        <a:rPr lang="en-US" altLang="en-IN" sz="1800" dirty="0">
                          <a:effectLst/>
                          <a:latin typeface="+mn-lt"/>
                          <a:ea typeface="Times New Roman" panose="02020603050405020304" pitchFamily="18" charset="0"/>
                          <a:cs typeface="Times New Roman" panose="02020603050405020304" pitchFamily="18" charset="0"/>
                        </a:rPr>
                        <a:t>Rs.</a:t>
                      </a:r>
                      <a:r>
                        <a:rPr lang="en-IN" sz="1800" dirty="0">
                          <a:effectLst/>
                          <a:latin typeface="+mn-lt"/>
                          <a:ea typeface="Times New Roman" panose="02020603050405020304" pitchFamily="18" charset="0"/>
                          <a:cs typeface="Times New Roman" panose="02020603050405020304" pitchFamily="18" charset="0"/>
                        </a:rPr>
                        <a:t>10</a:t>
                      </a:r>
                      <a:r>
                        <a:rPr lang="en-US" altLang="en-IN" sz="1800" dirty="0">
                          <a:effectLst/>
                          <a:latin typeface="+mn-lt"/>
                          <a:ea typeface="Times New Roman" panose="02020603050405020304" pitchFamily="18" charset="0"/>
                          <a:cs typeface="Times New Roman" panose="02020603050405020304" pitchFamily="18" charset="0"/>
                        </a:rPr>
                        <a:t>,</a:t>
                      </a:r>
                      <a:r>
                        <a:rPr lang="en-IN" sz="1800" dirty="0">
                          <a:effectLst/>
                          <a:latin typeface="+mn-lt"/>
                          <a:ea typeface="Times New Roman" panose="02020603050405020304" pitchFamily="18" charset="0"/>
                          <a:cs typeface="Times New Roman" panose="02020603050405020304" pitchFamily="18" charset="0"/>
                        </a:rPr>
                        <a:t>000</a:t>
                      </a:r>
                      <a:r>
                        <a:rPr lang="en-US" altLang="en-IN" sz="1800" dirty="0">
                          <a:effectLst/>
                          <a:latin typeface="+mn-lt"/>
                          <a:ea typeface="Times New Roman" panose="02020603050405020304" pitchFamily="18" charset="0"/>
                          <a:cs typeface="Times New Roman" panose="02020603050405020304" pitchFamily="18" charset="0"/>
                        </a:rPr>
                        <a:t>/- </a:t>
                      </a:r>
                      <a:r>
                        <a:rPr lang="en-IN" sz="1800" dirty="0">
                          <a:effectLst/>
                          <a:latin typeface="+mn-lt"/>
                          <a:ea typeface="Times New Roman" panose="02020603050405020304" pitchFamily="18" charset="0"/>
                          <a:cs typeface="Times New Roman" panose="02020603050405020304" pitchFamily="18" charset="0"/>
                        </a:rPr>
                        <a:t>for every </a:t>
                      </a:r>
                      <a:r>
                        <a:rPr lang="en-IN" sz="1800" dirty="0" smtClean="0">
                          <a:effectLst/>
                          <a:latin typeface="+mn-lt"/>
                          <a:ea typeface="Times New Roman" panose="02020603050405020304" pitchFamily="18" charset="0"/>
                          <a:cs typeface="Times New Roman" panose="02020603050405020304" pitchFamily="18" charset="0"/>
                        </a:rPr>
                        <a:t>failure</a:t>
                      </a:r>
                      <a:endParaRPr lang="en-IN" sz="1800" dirty="0" smtClean="0">
                        <a:effectLst/>
                        <a:latin typeface="+mn-lt"/>
                        <a:ea typeface="Times New Roman" panose="02020603050405020304" pitchFamily="18" charset="0"/>
                        <a:cs typeface="Times New Roman" panose="02020603050405020304" pitchFamily="18" charset="0"/>
                      </a:endParaRPr>
                    </a:p>
                    <a:p>
                      <a:pPr>
                        <a:lnSpc>
                          <a:spcPct val="107000"/>
                        </a:lnSpc>
                        <a:spcAft>
                          <a:spcPts val="750"/>
                        </a:spcAft>
                      </a:pPr>
                      <a:endParaRPr lang="en-IN" sz="1800" dirty="0" smtClean="0">
                        <a:effectLst/>
                        <a:latin typeface="+mn-lt"/>
                        <a:ea typeface="Times New Roman" panose="02020603050405020304" pitchFamily="18" charset="0"/>
                        <a:cs typeface="Times New Roman" panose="02020603050405020304" pitchFamily="18" charset="0"/>
                      </a:endParaRPr>
                    </a:p>
                    <a:p>
                      <a:pPr>
                        <a:lnSpc>
                          <a:spcPct val="107000"/>
                        </a:lnSpc>
                        <a:spcAft>
                          <a:spcPts val="750"/>
                        </a:spcAft>
                      </a:pPr>
                      <a:r>
                        <a:rPr lang="en-IN" sz="1800" dirty="0" smtClean="0">
                          <a:effectLst/>
                          <a:latin typeface="+mn-lt"/>
                          <a:ea typeface="Times New Roman" panose="02020603050405020304" pitchFamily="18" charset="0"/>
                          <a:cs typeface="Times New Roman" panose="02020603050405020304" pitchFamily="18" charset="0"/>
                        </a:rPr>
                        <a:t>Rs.25,000/- for every default</a:t>
                      </a:r>
                      <a:endParaRPr lang="en-IN" sz="1800" dirty="0">
                        <a:effectLst/>
                        <a:latin typeface="+mn-lt"/>
                        <a:ea typeface="Times New Roman" panose="02020603050405020304" pitchFamily="18" charset="0"/>
                        <a:cs typeface="Times New Roman" panose="02020603050405020304" pitchFamily="18" charset="0"/>
                      </a:endParaRPr>
                    </a:p>
                  </a:txBody>
                  <a:tcPr marL="76200" marR="76200" marT="76200" marB="76200"/>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167640" y="107950"/>
          <a:ext cx="11874500" cy="6609556"/>
        </p:xfrm>
        <a:graphic>
          <a:graphicData uri="http://schemas.openxmlformats.org/drawingml/2006/table">
            <a:tbl>
              <a:tblPr firstRow="1" firstCol="1" bandRow="1">
                <a:tableStyleId>{5C22544A-7EE6-4342-B048-85BDC9FD1C3A}</a:tableStyleId>
              </a:tblPr>
              <a:tblGrid>
                <a:gridCol w="515620"/>
                <a:gridCol w="7400290"/>
                <a:gridCol w="3958590"/>
              </a:tblGrid>
              <a:tr h="1978660">
                <a:tc>
                  <a:txBody>
                    <a:bodyPr/>
                    <a:lstStyle/>
                    <a:p>
                      <a:pPr>
                        <a:lnSpc>
                          <a:spcPct val="107000"/>
                        </a:lnSpc>
                        <a:spcAft>
                          <a:spcPts val="750"/>
                        </a:spcAft>
                      </a:pPr>
                      <a:r>
                        <a:rPr lang="en-US" altLang="en-IN" sz="1800" dirty="0" smtClean="0">
                          <a:effectLst/>
                        </a:rPr>
                        <a:t>7</a:t>
                      </a:r>
                      <a:r>
                        <a:rPr lang="en-IN" sz="1800" dirty="0" smtClean="0">
                          <a:effectLst/>
                        </a:rPr>
                        <a:t>)</a:t>
                      </a:r>
                      <a:endParaRPr lang="en-IN" sz="1800" dirty="0" smtClean="0">
                        <a:effectLst/>
                        <a:latin typeface="Calibri" panose="020F0502020204030204" pitchFamily="34" charset="0"/>
                        <a:ea typeface="Times New Roman" panose="02020603050405020304" pitchFamily="18" charset="0"/>
                        <a:cs typeface="Times New Roman" panose="02020603050405020304" pitchFamily="18" charset="0"/>
                      </a:endParaRPr>
                    </a:p>
                  </a:txBody>
                  <a:tcPr marL="61886" marR="61886" marT="61886" marB="61886"/>
                </a:tc>
                <a:tc>
                  <a:txBody>
                    <a:bodyPr/>
                    <a:lstStyle/>
                    <a:p>
                      <a:pPr>
                        <a:lnSpc>
                          <a:spcPct val="107000"/>
                        </a:lnSpc>
                        <a:spcAft>
                          <a:spcPts val="750"/>
                        </a:spcAft>
                      </a:pPr>
                      <a:r>
                        <a:rPr lang="en-IN" sz="1800" dirty="0">
                          <a:effectLst/>
                        </a:rPr>
                        <a:t>Section 271AA(1)-Penalty in respect of an international transaction/specified domestic transaction with regard to:</a:t>
                      </a:r>
                      <a:endParaRPr lang="en-IN" sz="1800" dirty="0">
                        <a:effectLst/>
                      </a:endParaRPr>
                    </a:p>
                    <a:p>
                      <a:pPr>
                        <a:lnSpc>
                          <a:spcPct val="107000"/>
                        </a:lnSpc>
                        <a:spcAft>
                          <a:spcPts val="750"/>
                        </a:spcAft>
                      </a:pPr>
                      <a:r>
                        <a:rPr lang="en-IN" sz="1800" dirty="0">
                          <a:effectLst/>
                        </a:rPr>
                        <a:t>-failure to keep and maintain any such information and document as required by Section 92D(1) or 92D(2</a:t>
                      </a:r>
                      <a:r>
                        <a:rPr lang="en-IN" sz="1800" dirty="0" smtClean="0">
                          <a:effectLst/>
                        </a:rPr>
                        <a:t>) -</a:t>
                      </a:r>
                      <a:r>
                        <a:rPr lang="en-IN" sz="1800" dirty="0">
                          <a:effectLst/>
                        </a:rPr>
                        <a:t>failure to report such transaction which is required to be </a:t>
                      </a:r>
                      <a:r>
                        <a:rPr lang="en-IN" sz="1800" dirty="0" smtClean="0">
                          <a:effectLst/>
                        </a:rPr>
                        <a:t>done -</a:t>
                      </a:r>
                      <a:r>
                        <a:rPr lang="en-IN" sz="1800" dirty="0">
                          <a:effectLst/>
                        </a:rPr>
                        <a:t>Maintaining or furnishing incorrect information or document</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1886" marR="61886" marT="61886" marB="61886"/>
                </a:tc>
                <a:tc>
                  <a:txBody>
                    <a:bodyPr/>
                    <a:lstStyle/>
                    <a:p>
                      <a:pPr>
                        <a:lnSpc>
                          <a:spcPct val="107000"/>
                        </a:lnSpc>
                        <a:spcAft>
                          <a:spcPts val="750"/>
                        </a:spcAft>
                      </a:pPr>
                      <a:r>
                        <a:rPr lang="en-IN" sz="1800" dirty="0">
                          <a:effectLst/>
                        </a:rPr>
                        <a:t>2% of the value of each international transaction or specified domestic transaction entered into</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1886" marR="61886" marT="61886" marB="61886"/>
                </a:tc>
              </a:tr>
              <a:tr h="709930">
                <a:tc>
                  <a:txBody>
                    <a:bodyPr/>
                    <a:lstStyle/>
                    <a:p>
                      <a:pPr>
                        <a:lnSpc>
                          <a:spcPct val="107000"/>
                        </a:lnSpc>
                        <a:spcAft>
                          <a:spcPts val="750"/>
                        </a:spcAft>
                      </a:pPr>
                      <a:r>
                        <a:rPr lang="en-US" altLang="en-IN" sz="1800" dirty="0" smtClean="0">
                          <a:effectLst/>
                        </a:rPr>
                        <a:t>8</a:t>
                      </a:r>
                      <a:r>
                        <a:rPr lang="en-IN" sz="1800" dirty="0" smtClean="0">
                          <a:effectLst/>
                        </a:rPr>
                        <a:t>)</a:t>
                      </a:r>
                      <a:endParaRPr lang="en-IN" sz="1800" dirty="0" smtClean="0">
                        <a:effectLst/>
                        <a:latin typeface="Calibri" panose="020F0502020204030204" pitchFamily="34" charset="0"/>
                        <a:ea typeface="Times New Roman" panose="02020603050405020304" pitchFamily="18" charset="0"/>
                        <a:cs typeface="Times New Roman" panose="02020603050405020304" pitchFamily="18" charset="0"/>
                      </a:endParaRPr>
                    </a:p>
                  </a:txBody>
                  <a:tcPr marL="61886" marR="61886" marT="61886" marB="61886"/>
                </a:tc>
                <a:tc>
                  <a:txBody>
                    <a:bodyPr/>
                    <a:lstStyle/>
                    <a:p>
                      <a:pPr>
                        <a:lnSpc>
                          <a:spcPct val="107000"/>
                        </a:lnSpc>
                        <a:spcAft>
                          <a:spcPts val="750"/>
                        </a:spcAft>
                      </a:pPr>
                      <a:r>
                        <a:rPr lang="en-IN" sz="1800" dirty="0">
                          <a:effectLst/>
                        </a:rPr>
                        <a:t>Section 271AA(2)- Failure to furnish information and document to the authority prescribed as required under Section 92D(4)</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1886" marR="61886" marT="61886" marB="61886"/>
                </a:tc>
                <a:tc>
                  <a:txBody>
                    <a:bodyPr/>
                    <a:lstStyle/>
                    <a:p>
                      <a:pPr>
                        <a:lnSpc>
                          <a:spcPct val="107000"/>
                        </a:lnSpc>
                        <a:spcAft>
                          <a:spcPts val="750"/>
                        </a:spcAft>
                      </a:pPr>
                      <a:r>
                        <a:rPr lang="en-IN" sz="1800" dirty="0" smtClean="0">
                          <a:effectLst/>
                        </a:rPr>
                        <a:t>Rs.5,00,000/-</a:t>
                      </a:r>
                      <a:endParaRPr lang="en-IN" sz="1800" dirty="0" smtClean="0">
                        <a:effectLst/>
                        <a:latin typeface="Calibri" panose="020F0502020204030204" pitchFamily="34" charset="0"/>
                        <a:ea typeface="Times New Roman" panose="02020603050405020304" pitchFamily="18" charset="0"/>
                        <a:cs typeface="Times New Roman" panose="02020603050405020304" pitchFamily="18" charset="0"/>
                      </a:endParaRPr>
                    </a:p>
                  </a:txBody>
                  <a:tcPr marL="61886" marR="61886" marT="61886" marB="61886"/>
                </a:tc>
              </a:tr>
              <a:tr h="709930">
                <a:tc>
                  <a:txBody>
                    <a:bodyPr/>
                    <a:lstStyle/>
                    <a:p>
                      <a:pPr>
                        <a:lnSpc>
                          <a:spcPct val="107000"/>
                        </a:lnSpc>
                        <a:spcAft>
                          <a:spcPts val="750"/>
                        </a:spcAft>
                      </a:pPr>
                      <a:r>
                        <a:rPr lang="en-US" altLang="en-IN" sz="1800" dirty="0" smtClean="0">
                          <a:effectLst/>
                        </a:rPr>
                        <a:t>9</a:t>
                      </a:r>
                      <a:r>
                        <a:rPr lang="en-IN" sz="1800" dirty="0" smtClean="0">
                          <a:effectLst/>
                        </a:rPr>
                        <a:t>)</a:t>
                      </a:r>
                      <a:endParaRPr lang="en-IN" sz="1800" dirty="0" smtClean="0">
                        <a:effectLst/>
                        <a:latin typeface="Calibri" panose="020F0502020204030204" pitchFamily="34" charset="0"/>
                        <a:ea typeface="Times New Roman" panose="02020603050405020304" pitchFamily="18" charset="0"/>
                        <a:cs typeface="Times New Roman" panose="02020603050405020304" pitchFamily="18" charset="0"/>
                      </a:endParaRPr>
                    </a:p>
                  </a:txBody>
                  <a:tcPr marL="61886" marR="61886" marT="61886" marB="61886"/>
                </a:tc>
                <a:tc>
                  <a:txBody>
                    <a:bodyPr/>
                    <a:lstStyle/>
                    <a:p>
                      <a:pPr>
                        <a:lnSpc>
                          <a:spcPct val="107000"/>
                        </a:lnSpc>
                        <a:spcAft>
                          <a:spcPts val="750"/>
                        </a:spcAft>
                      </a:pPr>
                      <a:r>
                        <a:rPr lang="en-IN" sz="1800" dirty="0">
                          <a:effectLst/>
                        </a:rPr>
                        <a:t>Section 271AAA(1)- Where search has been initiated under Section 132 on between 1st day of June, 2007 and 1st day of July, 2012</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1886" marR="61886" marT="61886" marB="61886"/>
                </a:tc>
                <a:tc>
                  <a:txBody>
                    <a:bodyPr/>
                    <a:lstStyle/>
                    <a:p>
                      <a:pPr>
                        <a:lnSpc>
                          <a:spcPct val="107000"/>
                        </a:lnSpc>
                        <a:spcAft>
                          <a:spcPts val="750"/>
                        </a:spcAft>
                      </a:pPr>
                      <a:r>
                        <a:rPr lang="en-IN" sz="1800">
                          <a:effectLst/>
                        </a:rPr>
                        <a:t>10% of the undisclosed income of the specified previous year</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1886" marR="61886" marT="61886" marB="61886"/>
                </a:tc>
              </a:tr>
              <a:tr h="3201670">
                <a:tc>
                  <a:txBody>
                    <a:bodyPr/>
                    <a:lstStyle/>
                    <a:p>
                      <a:pPr>
                        <a:lnSpc>
                          <a:spcPct val="107000"/>
                        </a:lnSpc>
                        <a:spcAft>
                          <a:spcPts val="800"/>
                        </a:spcAft>
                      </a:pPr>
                      <a:r>
                        <a:rPr lang="en-IN" sz="1800" dirty="0" smtClean="0">
                          <a:effectLst/>
                        </a:rPr>
                        <a:t>1</a:t>
                      </a:r>
                      <a:r>
                        <a:rPr lang="en-US" altLang="en-IN" sz="1800" dirty="0" smtClean="0">
                          <a:effectLst/>
                        </a:rPr>
                        <a:t>0</a:t>
                      </a:r>
                      <a:r>
                        <a:rPr lang="en-IN" sz="1800" dirty="0" smtClean="0">
                          <a:effectLst/>
                        </a:rPr>
                        <a:t>)</a:t>
                      </a:r>
                      <a:endParaRPr lang="en-IN" sz="18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1886" marR="61886" marT="61886" marB="61886"/>
                </a:tc>
                <a:tc>
                  <a:txBody>
                    <a:bodyPr/>
                    <a:lstStyle/>
                    <a:p>
                      <a:pPr>
                        <a:lnSpc>
                          <a:spcPct val="107000"/>
                        </a:lnSpc>
                        <a:spcAft>
                          <a:spcPts val="750"/>
                        </a:spcAft>
                      </a:pPr>
                      <a:r>
                        <a:rPr lang="en-IN" sz="1800" dirty="0">
                          <a:effectLst/>
                        </a:rPr>
                        <a:t>Section 271AAA(2)- Nothing contained in sub-section (1) shall </a:t>
                      </a:r>
                      <a:r>
                        <a:rPr lang="en-IN" sz="1800" dirty="0" smtClean="0">
                          <a:effectLst/>
                        </a:rPr>
                        <a:t>apply</a:t>
                      </a:r>
                      <a:endParaRPr lang="en-IN" sz="1800" dirty="0" smtClean="0">
                        <a:effectLst/>
                      </a:endParaRPr>
                    </a:p>
                    <a:p>
                      <a:pPr>
                        <a:lnSpc>
                          <a:spcPct val="107000"/>
                        </a:lnSpc>
                        <a:spcAft>
                          <a:spcPts val="750"/>
                        </a:spcAft>
                      </a:pPr>
                      <a:r>
                        <a:rPr lang="en-IN" sz="1800" dirty="0" smtClean="0">
                          <a:effectLst/>
                          <a:sym typeface="+mn-ea"/>
                        </a:rPr>
                        <a:t>No</a:t>
                      </a:r>
                      <a:r>
                        <a:rPr lang="en-US" altLang="en-IN" sz="1800" dirty="0" smtClean="0">
                          <a:effectLst/>
                          <a:sym typeface="+mn-ea"/>
                        </a:rPr>
                        <a:t>te: No</a:t>
                      </a:r>
                      <a:r>
                        <a:rPr lang="en-IN" sz="1800" dirty="0" smtClean="0">
                          <a:effectLst/>
                          <a:sym typeface="+mn-ea"/>
                        </a:rPr>
                        <a:t> penalty under the provisions of clause (c) of sub-section (1) of section 271 shall be levied.</a:t>
                      </a:r>
                      <a:endParaRPr lang="en-IN" sz="1800" dirty="0" smtClean="0">
                        <a:effectLst/>
                        <a:latin typeface="Calibri" panose="020F0502020204030204" pitchFamily="34" charset="0"/>
                        <a:ea typeface="Times New Roman" panose="02020603050405020304" pitchFamily="18" charset="0"/>
                        <a:cs typeface="Times New Roman" panose="02020603050405020304" pitchFamily="18" charset="0"/>
                      </a:endParaRPr>
                    </a:p>
                  </a:txBody>
                  <a:tcPr marL="61886" marR="61886" marT="61886" marB="61886"/>
                </a:tc>
                <a:tc>
                  <a:txBody>
                    <a:bodyPr/>
                    <a:lstStyle/>
                    <a:p>
                      <a:pPr>
                        <a:lnSpc>
                          <a:spcPct val="107000"/>
                        </a:lnSpc>
                        <a:spcAft>
                          <a:spcPts val="750"/>
                        </a:spcAft>
                      </a:pPr>
                      <a:r>
                        <a:rPr lang="en-IN" sz="1800" dirty="0" smtClean="0">
                          <a:effectLst/>
                        </a:rPr>
                        <a:t>If </a:t>
                      </a:r>
                      <a:r>
                        <a:rPr lang="en-IN" sz="1800" dirty="0">
                          <a:effectLst/>
                        </a:rPr>
                        <a:t>the assessee-</a:t>
                      </a:r>
                      <a:endParaRPr lang="en-IN" sz="1800" dirty="0">
                        <a:effectLst/>
                      </a:endParaRPr>
                    </a:p>
                    <a:p>
                      <a:pPr marL="342900" lvl="0" indent="-342900">
                        <a:lnSpc>
                          <a:spcPct val="107000"/>
                        </a:lnSpc>
                        <a:spcAft>
                          <a:spcPts val="800"/>
                        </a:spcAft>
                        <a:buFont typeface="+mj-lt"/>
                        <a:buAutoNum type="arabicPeriod"/>
                        <a:tabLst>
                          <a:tab pos="457200" algn="l"/>
                        </a:tabLst>
                      </a:pPr>
                      <a:r>
                        <a:rPr lang="en-IN" sz="1800" dirty="0">
                          <a:effectLst/>
                        </a:rPr>
                        <a:t>admits the undisclosed income and specifies the manner in which such income has been derived</a:t>
                      </a:r>
                      <a:endParaRPr lang="en-IN" sz="1800" dirty="0">
                        <a:effectLst/>
                      </a:endParaRPr>
                    </a:p>
                    <a:p>
                      <a:pPr marL="342900" lvl="0" indent="-342900">
                        <a:lnSpc>
                          <a:spcPct val="107000"/>
                        </a:lnSpc>
                        <a:spcAft>
                          <a:spcPts val="800"/>
                        </a:spcAft>
                        <a:buFont typeface="+mj-lt"/>
                        <a:buAutoNum type="arabicPeriod"/>
                        <a:tabLst>
                          <a:tab pos="457200" algn="l"/>
                        </a:tabLst>
                      </a:pPr>
                      <a:r>
                        <a:rPr lang="en-IN" sz="1800" dirty="0">
                          <a:effectLst/>
                        </a:rPr>
                        <a:t>substantiates the manner in which the undisclosed income was derived</a:t>
                      </a:r>
                      <a:endParaRPr lang="en-IN" sz="1800" dirty="0">
                        <a:effectLst/>
                      </a:endParaRPr>
                    </a:p>
                    <a:p>
                      <a:pPr marL="342900" lvl="0" indent="-342900">
                        <a:lnSpc>
                          <a:spcPct val="107000"/>
                        </a:lnSpc>
                        <a:spcAft>
                          <a:spcPts val="800"/>
                        </a:spcAft>
                        <a:buFont typeface="+mj-lt"/>
                        <a:buAutoNum type="arabicPeriod"/>
                        <a:tabLst>
                          <a:tab pos="457200" algn="l"/>
                        </a:tabLst>
                      </a:pPr>
                      <a:r>
                        <a:rPr lang="en-IN" sz="1800" dirty="0">
                          <a:effectLst/>
                        </a:rPr>
                        <a:t>pays the tax, together with interest, if any, in respect of the undisclosed </a:t>
                      </a:r>
                      <a:r>
                        <a:rPr lang="en-IN" sz="1800" dirty="0" smtClean="0">
                          <a:effectLst/>
                        </a:rPr>
                        <a:t>income</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1886" marR="61886" marT="61886" marB="61886"/>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167426" y="103032"/>
          <a:ext cx="11745531" cy="6584061"/>
        </p:xfrm>
        <a:graphic>
          <a:graphicData uri="http://schemas.openxmlformats.org/drawingml/2006/table">
            <a:tbl>
              <a:tblPr firstRow="1" firstCol="1" bandRow="1">
                <a:tableStyleId>{5C22544A-7EE6-4342-B048-85BDC9FD1C3A}</a:tableStyleId>
              </a:tblPr>
              <a:tblGrid>
                <a:gridCol w="513080"/>
                <a:gridCol w="2392045"/>
                <a:gridCol w="8840406"/>
              </a:tblGrid>
              <a:tr h="6246254">
                <a:tc>
                  <a:txBody>
                    <a:bodyPr/>
                    <a:lstStyle/>
                    <a:p>
                      <a:pPr>
                        <a:lnSpc>
                          <a:spcPct val="107000"/>
                        </a:lnSpc>
                        <a:spcAft>
                          <a:spcPts val="750"/>
                        </a:spcAft>
                      </a:pPr>
                      <a:r>
                        <a:rPr lang="en-IN" sz="1700" dirty="0" smtClean="0">
                          <a:effectLst/>
                        </a:rPr>
                        <a:t>1</a:t>
                      </a:r>
                      <a:r>
                        <a:rPr lang="en-US" altLang="en-IN" sz="1700" dirty="0" smtClean="0">
                          <a:effectLst/>
                        </a:rPr>
                        <a:t>1</a:t>
                      </a:r>
                      <a:r>
                        <a:rPr lang="en-IN" sz="1700" dirty="0" smtClean="0">
                          <a:effectLst/>
                        </a:rPr>
                        <a:t>)</a:t>
                      </a:r>
                      <a:endParaRPr lang="en-IN" sz="1700" dirty="0" smtClean="0">
                        <a:effectLst/>
                      </a:endParaRPr>
                    </a:p>
                    <a:p>
                      <a:pPr>
                        <a:lnSpc>
                          <a:spcPct val="107000"/>
                        </a:lnSpc>
                        <a:spcAft>
                          <a:spcPts val="750"/>
                        </a:spcAft>
                      </a:pPr>
                      <a:endParaRPr lang="en-US" sz="17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750"/>
                        </a:spcAft>
                      </a:pPr>
                      <a:endParaRPr lang="en-US" sz="17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750"/>
                        </a:spcAft>
                      </a:pPr>
                      <a:endParaRPr lang="en-US" sz="17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750"/>
                        </a:spcAft>
                      </a:pPr>
                      <a:endParaRPr lang="en-US" sz="17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750"/>
                        </a:spcAft>
                      </a:pPr>
                      <a:endParaRPr lang="en-US" sz="17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750"/>
                        </a:spcAft>
                      </a:pPr>
                      <a:endParaRPr lang="en-US" sz="17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750"/>
                        </a:spcAft>
                      </a:pPr>
                      <a:endParaRPr lang="en-US" sz="17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750"/>
                        </a:spcAft>
                      </a:pPr>
                      <a:r>
                        <a:rPr lang="en-US" sz="1700" dirty="0" smtClean="0">
                          <a:effectLst/>
                          <a:latin typeface="Calibri" panose="020F0502020204030204" pitchFamily="34" charset="0"/>
                          <a:ea typeface="Times New Roman" panose="02020603050405020304" pitchFamily="18" charset="0"/>
                          <a:cs typeface="Times New Roman" panose="02020603050405020304" pitchFamily="18" charset="0"/>
                        </a:rPr>
                        <a:t>12)</a:t>
                      </a:r>
                      <a:endParaRPr lang="en-US" sz="17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750"/>
                        </a:spcAft>
                      </a:pPr>
                      <a:endParaRPr lang="en-US" sz="17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750"/>
                        </a:spcAft>
                      </a:pPr>
                      <a:endParaRPr lang="en-US" sz="17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750"/>
                        </a:spcAft>
                      </a:pPr>
                      <a:r>
                        <a:rPr lang="en-US" altLang="en-IN" sz="1700" dirty="0" smtClean="0">
                          <a:effectLst/>
                          <a:latin typeface="Calibri" panose="020F0502020204030204" pitchFamily="34" charset="0"/>
                          <a:ea typeface="Times New Roman" panose="02020603050405020304" pitchFamily="18" charset="0"/>
                          <a:cs typeface="Times New Roman" panose="02020603050405020304" pitchFamily="18" charset="0"/>
                        </a:rPr>
                        <a:t>13)</a:t>
                      </a:r>
                      <a:endParaRPr lang="en-US" altLang="en-IN" sz="1700" dirty="0" smtClean="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07000"/>
                        </a:lnSpc>
                        <a:spcAft>
                          <a:spcPts val="750"/>
                        </a:spcAft>
                      </a:pPr>
                      <a:r>
                        <a:rPr lang="en-IN" sz="1700" dirty="0">
                          <a:effectLst/>
                        </a:rPr>
                        <a:t>Section 271AAB(1)-Where search has been initiated between 1st day of July 2012 and </a:t>
                      </a:r>
                      <a:r>
                        <a:rPr lang="en-IN" sz="1700" dirty="0" smtClean="0">
                          <a:effectLst/>
                        </a:rPr>
                        <a:t>15-12-2016</a:t>
                      </a:r>
                      <a:endParaRPr lang="en-IN" sz="1700" dirty="0" smtClean="0">
                        <a:effectLst/>
                      </a:endParaRPr>
                    </a:p>
                    <a:p>
                      <a:pPr>
                        <a:lnSpc>
                          <a:spcPct val="107000"/>
                        </a:lnSpc>
                        <a:spcAft>
                          <a:spcPts val="750"/>
                        </a:spcAft>
                      </a:pPr>
                      <a:endParaRPr lang="en-US" sz="17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750"/>
                        </a:spcAft>
                      </a:pPr>
                      <a:endParaRPr lang="en-US" sz="17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750"/>
                        </a:spcAft>
                      </a:pPr>
                      <a:endParaRPr lang="en-US" sz="17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750"/>
                        </a:spcAft>
                      </a:pPr>
                      <a:endParaRPr lang="en-US" sz="17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750"/>
                        </a:spcAft>
                      </a:pPr>
                      <a:r>
                        <a:rPr lang="en-IN" sz="1700" b="1" kern="1200" dirty="0" smtClean="0">
                          <a:solidFill>
                            <a:schemeClr val="lt1"/>
                          </a:solidFill>
                          <a:effectLst/>
                          <a:latin typeface="+mn-lt"/>
                          <a:ea typeface="+mn-ea"/>
                          <a:cs typeface="+mn-cs"/>
                        </a:rPr>
                        <a:t>Section 271AAB(1A)-Where search has been initiated after 15-12-2016</a:t>
                      </a:r>
                      <a:endParaRPr lang="en-IN" sz="1700" b="1" kern="1200" dirty="0" smtClean="0">
                        <a:solidFill>
                          <a:schemeClr val="lt1"/>
                        </a:solidFill>
                        <a:effectLst/>
                        <a:latin typeface="+mn-lt"/>
                        <a:ea typeface="+mn-ea"/>
                        <a:cs typeface="+mn-cs"/>
                      </a:endParaRPr>
                    </a:p>
                    <a:p>
                      <a:pPr>
                        <a:lnSpc>
                          <a:spcPct val="107000"/>
                        </a:lnSpc>
                        <a:spcAft>
                          <a:spcPts val="750"/>
                        </a:spcAft>
                      </a:pPr>
                      <a:r>
                        <a:rPr lang="en-IN" sz="1700" b="1" kern="1200" dirty="0" smtClean="0">
                          <a:solidFill>
                            <a:schemeClr val="lt1"/>
                          </a:solidFill>
                          <a:effectLst/>
                          <a:latin typeface="+mn-lt"/>
                          <a:ea typeface="+mn-ea"/>
                          <a:cs typeface="+mn-cs"/>
                        </a:rPr>
                        <a:t>Section 271AAC-Income under section 68,69,69A,69B,69C,69D determined by the assessing officer if not included by assessee or tax under Section 115BBE not paid</a:t>
                      </a:r>
                      <a:endParaRPr lang="en-IN" sz="1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07000"/>
                        </a:lnSpc>
                        <a:spcAft>
                          <a:spcPts val="750"/>
                        </a:spcAft>
                      </a:pPr>
                      <a:r>
                        <a:rPr lang="en-IN" sz="1700" dirty="0">
                          <a:effectLst/>
                        </a:rPr>
                        <a:t>a)At the rate of 10% of the undisclosed income if:</a:t>
                      </a:r>
                      <a:endParaRPr lang="en-IN" sz="1700" dirty="0">
                        <a:effectLst/>
                      </a:endParaRPr>
                    </a:p>
                    <a:p>
                      <a:pPr>
                        <a:lnSpc>
                          <a:spcPct val="107000"/>
                        </a:lnSpc>
                        <a:spcAft>
                          <a:spcPts val="750"/>
                        </a:spcAft>
                      </a:pPr>
                      <a:r>
                        <a:rPr lang="en-IN" sz="1700" dirty="0">
                          <a:effectLst/>
                        </a:rPr>
                        <a:t>-Assessee admits the undisclosed income along with the manner of deriving the same</a:t>
                      </a:r>
                      <a:r>
                        <a:rPr lang="en-IN" sz="1700" dirty="0" smtClean="0">
                          <a:effectLst/>
                        </a:rPr>
                        <a:t>. -</a:t>
                      </a:r>
                      <a:r>
                        <a:rPr lang="en-IN" sz="1700" dirty="0">
                          <a:effectLst/>
                        </a:rPr>
                        <a:t>Substantiates the manner in which undisclosed income was derived -Pays the tax along with interest and furnishes the return of income for the specified previous year declaring undisclosed income on or before the specified date b)At the rate of 20% of the undisclosed income if</a:t>
                      </a:r>
                      <a:r>
                        <a:rPr lang="en-IN" sz="1700" dirty="0" smtClean="0">
                          <a:effectLst/>
                        </a:rPr>
                        <a:t>: -</a:t>
                      </a:r>
                      <a:r>
                        <a:rPr lang="en-IN" sz="1700" dirty="0">
                          <a:effectLst/>
                        </a:rPr>
                        <a:t>The assessee does not admit the undisclosed income</a:t>
                      </a:r>
                      <a:endParaRPr lang="en-IN" sz="1700" dirty="0">
                        <a:effectLst/>
                      </a:endParaRPr>
                    </a:p>
                    <a:p>
                      <a:pPr>
                        <a:lnSpc>
                          <a:spcPct val="107000"/>
                        </a:lnSpc>
                        <a:spcAft>
                          <a:spcPts val="750"/>
                        </a:spcAft>
                      </a:pPr>
                      <a:r>
                        <a:rPr lang="en-IN" sz="1700" dirty="0">
                          <a:effectLst/>
                        </a:rPr>
                        <a:t>-Declares the income for the specified previous year and pays the tax along with interest on the undisclosed income on or before the specified date c)If not covered under clause (a) or (b) above –60% of the undisclosed income of the specified previous </a:t>
                      </a:r>
                      <a:r>
                        <a:rPr lang="en-IN" sz="1700" dirty="0" smtClean="0">
                          <a:effectLst/>
                        </a:rPr>
                        <a:t>year</a:t>
                      </a:r>
                      <a:endParaRPr lang="en-IN" sz="1700" dirty="0" smtClean="0">
                        <a:effectLst/>
                      </a:endParaRPr>
                    </a:p>
                    <a:p>
                      <a:pPr>
                        <a:lnSpc>
                          <a:spcPct val="107000"/>
                        </a:lnSpc>
                        <a:spcAft>
                          <a:spcPts val="750"/>
                        </a:spcAft>
                      </a:pPr>
                      <a:endParaRPr lang="en-US" sz="1700" dirty="0" smtClean="0">
                        <a:effectLst/>
                        <a:latin typeface="Calibri" panose="020F0502020204030204" pitchFamily="34" charset="0"/>
                        <a:ea typeface="Times New Roman" panose="02020603050405020304" pitchFamily="18" charset="0"/>
                        <a:cs typeface="Times New Roman" panose="02020603050405020304" pitchFamily="18" charset="0"/>
                      </a:endParaRPr>
                    </a:p>
                    <a:p>
                      <a:r>
                        <a:rPr lang="en-IN" sz="1700" b="1" kern="1200" dirty="0" smtClean="0">
                          <a:solidFill>
                            <a:schemeClr val="lt1"/>
                          </a:solidFill>
                          <a:effectLst/>
                          <a:latin typeface="+mn-lt"/>
                          <a:ea typeface="+mn-ea"/>
                          <a:cs typeface="+mn-cs"/>
                        </a:rPr>
                        <a:t>a)At the rate of 30% of the undisclosed income if: -Assessee admits the undisclosed income along with the manner of deriving the same.</a:t>
                      </a:r>
                      <a:endParaRPr lang="en-IN" sz="1700" b="1" kern="1200" dirty="0" smtClean="0">
                        <a:solidFill>
                          <a:schemeClr val="lt1"/>
                        </a:solidFill>
                        <a:effectLst/>
                        <a:latin typeface="+mn-lt"/>
                        <a:ea typeface="+mn-ea"/>
                        <a:cs typeface="+mn-cs"/>
                      </a:endParaRPr>
                    </a:p>
                    <a:p>
                      <a:r>
                        <a:rPr lang="en-IN" sz="1700" b="1" kern="1200" dirty="0" smtClean="0">
                          <a:solidFill>
                            <a:schemeClr val="lt1"/>
                          </a:solidFill>
                          <a:effectLst/>
                          <a:latin typeface="+mn-lt"/>
                          <a:ea typeface="+mn-ea"/>
                          <a:cs typeface="+mn-cs"/>
                        </a:rPr>
                        <a:t>-Substantiates the manner in which undisclosed income was derived</a:t>
                      </a:r>
                      <a:endParaRPr lang="en-IN" sz="1700" b="1" kern="1200" dirty="0" smtClean="0">
                        <a:solidFill>
                          <a:schemeClr val="lt1"/>
                        </a:solidFill>
                        <a:effectLst/>
                        <a:latin typeface="+mn-lt"/>
                        <a:ea typeface="+mn-ea"/>
                        <a:cs typeface="+mn-cs"/>
                      </a:endParaRPr>
                    </a:p>
                    <a:p>
                      <a:endParaRPr lang="en-IN" sz="1700" b="1" kern="1200" dirty="0" smtClean="0">
                        <a:solidFill>
                          <a:schemeClr val="lt1"/>
                        </a:solidFill>
                        <a:effectLst/>
                        <a:latin typeface="+mn-lt"/>
                        <a:ea typeface="+mn-ea"/>
                        <a:cs typeface="+mn-cs"/>
                      </a:endParaRPr>
                    </a:p>
                    <a:p>
                      <a:r>
                        <a:rPr lang="en-IN" sz="1700" b="1" kern="1200" dirty="0" smtClean="0">
                          <a:solidFill>
                            <a:schemeClr val="lt1"/>
                          </a:solidFill>
                          <a:effectLst/>
                          <a:latin typeface="+mn-lt"/>
                          <a:ea typeface="+mn-ea"/>
                          <a:cs typeface="+mn-cs"/>
                        </a:rPr>
                        <a:t>-Pays the tax along with interest and furnishes the return of income for the specified previous year declaring undisclosed income on or before the specified date</a:t>
                      </a:r>
                      <a:endParaRPr lang="en-IN" sz="1700" b="1" kern="1200" dirty="0" smtClean="0">
                        <a:solidFill>
                          <a:schemeClr val="lt1"/>
                        </a:solidFill>
                        <a:effectLst/>
                        <a:latin typeface="+mn-lt"/>
                        <a:ea typeface="+mn-ea"/>
                        <a:cs typeface="+mn-cs"/>
                      </a:endParaRPr>
                    </a:p>
                    <a:p>
                      <a:r>
                        <a:rPr lang="en-IN" sz="1700" b="1" kern="1200" dirty="0" smtClean="0">
                          <a:solidFill>
                            <a:schemeClr val="lt1"/>
                          </a:solidFill>
                          <a:effectLst/>
                          <a:latin typeface="+mn-lt"/>
                          <a:ea typeface="+mn-ea"/>
                          <a:cs typeface="+mn-cs"/>
                        </a:rPr>
                        <a:t> (a) At the rate of 10% on tax payable under Section 115BBE</a:t>
                      </a:r>
                      <a:endParaRPr lang="en-IN" sz="1700" b="1" kern="1200" dirty="0" smtClean="0">
                        <a:solidFill>
                          <a:schemeClr val="lt1"/>
                        </a:solidFill>
                        <a:effectLst/>
                        <a:latin typeface="+mn-lt"/>
                        <a:ea typeface="+mn-ea"/>
                        <a:cs typeface="+mn-cs"/>
                      </a:endParaRPr>
                    </a:p>
                    <a:p>
                      <a:r>
                        <a:rPr lang="en-IN" sz="1700" dirty="0" smtClean="0">
                          <a:effectLst/>
                          <a:sym typeface="+mn-ea"/>
                        </a:rPr>
                        <a:t>b) At the rate of 60% of the undisclosed income if it is not covered under the provisions of clause</a:t>
                      </a:r>
                      <a:endParaRPr lang="en-IN" sz="1700" b="1" kern="1200" dirty="0" smtClean="0">
                        <a:solidFill>
                          <a:schemeClr val="lt1"/>
                        </a:solidFill>
                        <a:effectLst/>
                        <a:latin typeface="+mn-lt"/>
                        <a:ea typeface="+mn-ea"/>
                        <a:cs typeface="+mn-cs"/>
                        <a:sym typeface="+mn-ea"/>
                      </a:endParaRPr>
                    </a:p>
                    <a:p>
                      <a:endParaRPr lang="en-IN" sz="1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19075" y="106045"/>
          <a:ext cx="11809730" cy="6698056"/>
        </p:xfrm>
        <a:graphic>
          <a:graphicData uri="http://schemas.openxmlformats.org/drawingml/2006/table">
            <a:tbl>
              <a:tblPr firstRow="1" firstCol="1" bandRow="1">
                <a:tableStyleId>{5C22544A-7EE6-4342-B048-85BDC9FD1C3A}</a:tableStyleId>
              </a:tblPr>
              <a:tblGrid>
                <a:gridCol w="485140"/>
                <a:gridCol w="2966085"/>
                <a:gridCol w="8358505"/>
              </a:tblGrid>
              <a:tr h="5434965">
                <a:tc>
                  <a:txBody>
                    <a:bodyPr/>
                    <a:lstStyle/>
                    <a:p>
                      <a:pPr>
                        <a:lnSpc>
                          <a:spcPct val="107000"/>
                        </a:lnSpc>
                        <a:spcAft>
                          <a:spcPts val="750"/>
                        </a:spcAft>
                      </a:pPr>
                      <a:endParaRPr lang="en-IN" sz="1400" dirty="0" smtClean="0">
                        <a:effectLst/>
                      </a:endParaRPr>
                    </a:p>
                    <a:p>
                      <a:pPr>
                        <a:lnSpc>
                          <a:spcPct val="107000"/>
                        </a:lnSpc>
                        <a:spcAft>
                          <a:spcPts val="750"/>
                        </a:spcAft>
                      </a:pPr>
                      <a:endParaRPr lang="en-US" sz="1400" dirty="0" smtClean="0">
                        <a:effectLst/>
                      </a:endParaRPr>
                    </a:p>
                    <a:p>
                      <a:pPr>
                        <a:lnSpc>
                          <a:spcPct val="107000"/>
                        </a:lnSpc>
                        <a:spcAft>
                          <a:spcPts val="750"/>
                        </a:spcAft>
                      </a:pPr>
                      <a:endParaRPr lang="en-US" sz="1400" dirty="0" smtClean="0">
                        <a:effectLst/>
                      </a:endParaRPr>
                    </a:p>
                    <a:p>
                      <a:pPr>
                        <a:lnSpc>
                          <a:spcPct val="107000"/>
                        </a:lnSpc>
                        <a:spcAft>
                          <a:spcPts val="750"/>
                        </a:spcAft>
                      </a:pPr>
                      <a:endParaRPr lang="en-US" sz="1400" dirty="0" smtClean="0">
                        <a:effectLst/>
                      </a:endParaRPr>
                    </a:p>
                    <a:p>
                      <a:pPr>
                        <a:lnSpc>
                          <a:spcPct val="107000"/>
                        </a:lnSpc>
                        <a:spcAft>
                          <a:spcPts val="750"/>
                        </a:spcAft>
                      </a:pPr>
                      <a:endParaRPr lang="en-IN" sz="1400" dirty="0" smtClean="0">
                        <a:effectLst/>
                      </a:endParaRPr>
                    </a:p>
                    <a:p>
                      <a:pPr>
                        <a:lnSpc>
                          <a:spcPct val="107000"/>
                        </a:lnSpc>
                        <a:spcAft>
                          <a:spcPts val="750"/>
                        </a:spcAft>
                      </a:pPr>
                      <a:endParaRPr lang="en-IN" sz="1400" dirty="0" smtClean="0">
                        <a:effectLst/>
                      </a:endParaRPr>
                    </a:p>
                    <a:p>
                      <a:pPr>
                        <a:lnSpc>
                          <a:spcPct val="107000"/>
                        </a:lnSpc>
                        <a:spcAft>
                          <a:spcPts val="750"/>
                        </a:spcAft>
                      </a:pPr>
                      <a:endParaRPr lang="en-IN" sz="1400" dirty="0" smtClean="0">
                        <a:effectLst/>
                      </a:endParaRPr>
                    </a:p>
                    <a:p>
                      <a:pPr>
                        <a:lnSpc>
                          <a:spcPct val="107000"/>
                        </a:lnSpc>
                        <a:spcAft>
                          <a:spcPts val="750"/>
                        </a:spcAft>
                      </a:pPr>
                      <a:endParaRPr lang="en-IN" sz="1400" dirty="0" smtClean="0">
                        <a:effectLst/>
                      </a:endParaRPr>
                    </a:p>
                    <a:p>
                      <a:pPr>
                        <a:lnSpc>
                          <a:spcPct val="107000"/>
                        </a:lnSpc>
                        <a:spcAft>
                          <a:spcPts val="750"/>
                        </a:spcAft>
                      </a:pPr>
                      <a:r>
                        <a:rPr lang="en-IN" sz="1400" dirty="0" smtClean="0">
                          <a:effectLst/>
                        </a:rPr>
                        <a:t>1</a:t>
                      </a:r>
                      <a:r>
                        <a:rPr lang="en-US" altLang="en-IN" sz="1400" dirty="0" smtClean="0">
                          <a:effectLst/>
                        </a:rPr>
                        <a:t>4</a:t>
                      </a:r>
                      <a:r>
                        <a:rPr lang="en-IN" sz="1400" dirty="0" smtClean="0">
                          <a:effectLst/>
                        </a:rPr>
                        <a:t>)</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5825" marR="75825" marT="75825" marB="75825"/>
                </a:tc>
                <a:tc>
                  <a:txBody>
                    <a:bodyPr/>
                    <a:lstStyle/>
                    <a:p>
                      <a:r>
                        <a:rPr lang="en-IN" sz="1600" b="1" kern="1200" dirty="0" smtClean="0">
                          <a:solidFill>
                            <a:schemeClr val="lt1"/>
                          </a:solidFill>
                          <a:effectLst/>
                          <a:latin typeface="+mn-lt"/>
                          <a:ea typeface="+mn-ea"/>
                          <a:cs typeface="+mn-cs"/>
                        </a:rPr>
                        <a:t>Section 68- Cash Credits</a:t>
                      </a:r>
                      <a:endParaRPr lang="en-IN" sz="1600" b="1" kern="1200" dirty="0" smtClean="0">
                        <a:solidFill>
                          <a:schemeClr val="lt1"/>
                        </a:solidFill>
                        <a:effectLst/>
                        <a:latin typeface="+mn-lt"/>
                        <a:ea typeface="+mn-ea"/>
                        <a:cs typeface="+mn-cs"/>
                      </a:endParaRPr>
                    </a:p>
                    <a:p>
                      <a:r>
                        <a:rPr lang="en-IN" sz="1600" b="1" kern="1200" dirty="0" smtClean="0">
                          <a:solidFill>
                            <a:schemeClr val="lt1"/>
                          </a:solidFill>
                          <a:effectLst/>
                          <a:latin typeface="+mn-lt"/>
                          <a:ea typeface="+mn-ea"/>
                          <a:cs typeface="+mn-cs"/>
                        </a:rPr>
                        <a:t>Section 69- Unexplained Investments</a:t>
                      </a:r>
                      <a:endParaRPr lang="en-IN" sz="1600" b="1" kern="1200" dirty="0" smtClean="0">
                        <a:solidFill>
                          <a:schemeClr val="lt1"/>
                        </a:solidFill>
                        <a:effectLst/>
                        <a:latin typeface="+mn-lt"/>
                        <a:ea typeface="+mn-ea"/>
                        <a:cs typeface="+mn-cs"/>
                      </a:endParaRPr>
                    </a:p>
                    <a:p>
                      <a:r>
                        <a:rPr lang="en-IN" sz="1600" b="1" kern="1200" dirty="0" smtClean="0">
                          <a:solidFill>
                            <a:schemeClr val="lt1"/>
                          </a:solidFill>
                          <a:effectLst/>
                          <a:latin typeface="+mn-lt"/>
                          <a:ea typeface="+mn-ea"/>
                          <a:cs typeface="+mn-cs"/>
                        </a:rPr>
                        <a:t>Section 69A- Unexplained money</a:t>
                      </a:r>
                      <a:endParaRPr lang="en-IN" sz="1600" b="1" kern="1200" dirty="0" smtClean="0">
                        <a:solidFill>
                          <a:schemeClr val="lt1"/>
                        </a:solidFill>
                        <a:effectLst/>
                        <a:latin typeface="+mn-lt"/>
                        <a:ea typeface="+mn-ea"/>
                        <a:cs typeface="+mn-cs"/>
                      </a:endParaRPr>
                    </a:p>
                    <a:p>
                      <a:r>
                        <a:rPr lang="en-IN" sz="1600" b="1" kern="1200" dirty="0" smtClean="0">
                          <a:solidFill>
                            <a:schemeClr val="lt1"/>
                          </a:solidFill>
                          <a:effectLst/>
                          <a:latin typeface="+mn-lt"/>
                          <a:ea typeface="+mn-ea"/>
                          <a:cs typeface="+mn-cs"/>
                        </a:rPr>
                        <a:t>Section 69B-Amount of investments not fully disclosed in books of account</a:t>
                      </a:r>
                      <a:endParaRPr lang="en-IN" sz="1600" b="1" kern="1200" dirty="0" smtClean="0">
                        <a:solidFill>
                          <a:schemeClr val="lt1"/>
                        </a:solidFill>
                        <a:effectLst/>
                        <a:latin typeface="+mn-lt"/>
                        <a:ea typeface="+mn-ea"/>
                        <a:cs typeface="+mn-cs"/>
                      </a:endParaRPr>
                    </a:p>
                    <a:p>
                      <a:r>
                        <a:rPr lang="en-IN" sz="1600" b="1" kern="1200" dirty="0" smtClean="0">
                          <a:solidFill>
                            <a:schemeClr val="lt1"/>
                          </a:solidFill>
                          <a:effectLst/>
                          <a:latin typeface="+mn-lt"/>
                          <a:ea typeface="+mn-ea"/>
                          <a:cs typeface="+mn-cs"/>
                        </a:rPr>
                        <a:t>Section 69C-Unexplained expenditure </a:t>
                      </a:r>
                      <a:endParaRPr lang="en-IN" sz="1600" b="1" kern="1200" dirty="0" smtClean="0">
                        <a:solidFill>
                          <a:schemeClr val="lt1"/>
                        </a:solidFill>
                        <a:effectLst/>
                        <a:latin typeface="+mn-lt"/>
                        <a:ea typeface="+mn-ea"/>
                        <a:cs typeface="+mn-cs"/>
                      </a:endParaRPr>
                    </a:p>
                    <a:p>
                      <a:endParaRPr lang="en-IN" sz="1400" dirty="0" smtClean="0">
                        <a:effectLst/>
                      </a:endParaRPr>
                    </a:p>
                    <a:p>
                      <a:pPr>
                        <a:lnSpc>
                          <a:spcPct val="107000"/>
                        </a:lnSpc>
                        <a:spcAft>
                          <a:spcPts val="750"/>
                        </a:spcAft>
                      </a:pPr>
                      <a:r>
                        <a:rPr lang="en-IN" sz="1800" dirty="0" smtClean="0">
                          <a:effectLst/>
                        </a:rPr>
                        <a:t>Section </a:t>
                      </a:r>
                      <a:r>
                        <a:rPr lang="en-IN" sz="1800" dirty="0">
                          <a:effectLst/>
                        </a:rPr>
                        <a:t>271AAD- Penalty for false entry, fake invoices etc. in books of account</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5825" marR="75825" marT="75825" marB="75825"/>
                </a:tc>
                <a:tc>
                  <a:txBody>
                    <a:bodyPr/>
                    <a:lstStyle/>
                    <a:p>
                      <a:pPr>
                        <a:lnSpc>
                          <a:spcPct val="107000"/>
                        </a:lnSpc>
                        <a:spcAft>
                          <a:spcPts val="750"/>
                        </a:spcAft>
                      </a:pPr>
                      <a:endParaRPr lang="en-IN" sz="1400" dirty="0" smtClean="0">
                        <a:effectLst/>
                      </a:endParaRPr>
                    </a:p>
                    <a:p>
                      <a:pPr>
                        <a:lnSpc>
                          <a:spcPct val="107000"/>
                        </a:lnSpc>
                        <a:spcAft>
                          <a:spcPts val="750"/>
                        </a:spcAft>
                      </a:pPr>
                      <a:endParaRPr lang="en-US" sz="1400" dirty="0" smtClean="0">
                        <a:effectLst/>
                      </a:endParaRPr>
                    </a:p>
                    <a:p>
                      <a:pPr>
                        <a:lnSpc>
                          <a:spcPct val="107000"/>
                        </a:lnSpc>
                        <a:spcAft>
                          <a:spcPts val="750"/>
                        </a:spcAft>
                      </a:pPr>
                      <a:endParaRPr lang="en-US" sz="1400" dirty="0" smtClean="0">
                        <a:effectLst/>
                      </a:endParaRPr>
                    </a:p>
                    <a:p>
                      <a:pPr>
                        <a:lnSpc>
                          <a:spcPct val="107000"/>
                        </a:lnSpc>
                        <a:spcAft>
                          <a:spcPts val="750"/>
                        </a:spcAft>
                      </a:pPr>
                      <a:endParaRPr lang="en-US" sz="1400" dirty="0" smtClean="0">
                        <a:effectLst/>
                      </a:endParaRPr>
                    </a:p>
                    <a:p>
                      <a:pPr>
                        <a:lnSpc>
                          <a:spcPct val="107000"/>
                        </a:lnSpc>
                        <a:spcAft>
                          <a:spcPts val="750"/>
                        </a:spcAft>
                      </a:pPr>
                      <a:endParaRPr lang="en-IN" sz="1400" dirty="0" smtClean="0">
                        <a:effectLst/>
                      </a:endParaRPr>
                    </a:p>
                    <a:p>
                      <a:pPr>
                        <a:lnSpc>
                          <a:spcPct val="107000"/>
                        </a:lnSpc>
                        <a:spcAft>
                          <a:spcPts val="750"/>
                        </a:spcAft>
                      </a:pPr>
                      <a:endParaRPr lang="en-IN" sz="1400" dirty="0" smtClean="0">
                        <a:effectLst/>
                      </a:endParaRPr>
                    </a:p>
                    <a:p>
                      <a:pPr>
                        <a:lnSpc>
                          <a:spcPct val="107000"/>
                        </a:lnSpc>
                        <a:spcAft>
                          <a:spcPts val="750"/>
                        </a:spcAft>
                      </a:pPr>
                      <a:endParaRPr lang="en-IN" sz="1400" dirty="0" smtClean="0">
                        <a:effectLst/>
                      </a:endParaRPr>
                    </a:p>
                    <a:p>
                      <a:pPr>
                        <a:lnSpc>
                          <a:spcPct val="107000"/>
                        </a:lnSpc>
                        <a:spcAft>
                          <a:spcPts val="750"/>
                        </a:spcAft>
                      </a:pPr>
                      <a:r>
                        <a:rPr lang="en-IN" sz="1800" dirty="0" smtClean="0">
                          <a:effectLst/>
                        </a:rPr>
                        <a:t>If </a:t>
                      </a:r>
                      <a:r>
                        <a:rPr lang="en-IN" sz="1800" dirty="0">
                          <a:effectLst/>
                        </a:rPr>
                        <a:t>any assessing officer finds- a. A false entry, or b. An omission of any entry which is </a:t>
                      </a:r>
                      <a:r>
                        <a:rPr lang="en-IN" sz="1800" dirty="0" smtClean="0">
                          <a:effectLst/>
                        </a:rPr>
                        <a:t>relevant </a:t>
                      </a:r>
                      <a:r>
                        <a:rPr lang="en-IN" sz="1800" dirty="0">
                          <a:effectLst/>
                        </a:rPr>
                        <a:t>for computation of total income of an </a:t>
                      </a:r>
                      <a:r>
                        <a:rPr lang="en-IN" sz="1800" dirty="0" smtClean="0">
                          <a:effectLst/>
                        </a:rPr>
                        <a:t>assessee. He </a:t>
                      </a:r>
                      <a:r>
                        <a:rPr lang="en-IN" sz="1800" dirty="0">
                          <a:effectLst/>
                        </a:rPr>
                        <a:t>may direct the assessee to pay a penalty of an amount equal to sum of such false or omitted entries</a:t>
                      </a:r>
                      <a:endParaRPr lang="en-IN" sz="1800" dirty="0">
                        <a:effectLst/>
                      </a:endParaRPr>
                    </a:p>
                    <a:p>
                      <a:pPr>
                        <a:lnSpc>
                          <a:spcPct val="107000"/>
                        </a:lnSpc>
                        <a:spcAft>
                          <a:spcPts val="750"/>
                        </a:spcAft>
                      </a:pPr>
                      <a:r>
                        <a:rPr lang="en-IN" sz="1800" dirty="0">
                          <a:effectLst/>
                        </a:rPr>
                        <a:t>The false entry here means the following:</a:t>
                      </a:r>
                      <a:endParaRPr lang="en-IN" sz="1800" dirty="0">
                        <a:effectLst/>
                      </a:endParaRPr>
                    </a:p>
                    <a:p>
                      <a:pPr>
                        <a:lnSpc>
                          <a:spcPct val="107000"/>
                        </a:lnSpc>
                        <a:spcAft>
                          <a:spcPts val="750"/>
                        </a:spcAft>
                      </a:pPr>
                      <a:r>
                        <a:rPr lang="en-IN" sz="1800" dirty="0">
                          <a:effectLst/>
                        </a:rPr>
                        <a:t>a. </a:t>
                      </a:r>
                      <a:r>
                        <a:rPr lang="en-IN" sz="1800" dirty="0">
                          <a:solidFill>
                            <a:schemeClr val="tx1"/>
                          </a:solidFill>
                          <a:effectLst/>
                        </a:rPr>
                        <a:t>Forged or false document such as a fake invoice</a:t>
                      </a:r>
                      <a:endParaRPr lang="en-IN" sz="1800" dirty="0">
                        <a:solidFill>
                          <a:schemeClr val="tx1"/>
                        </a:solidFill>
                        <a:effectLst/>
                      </a:endParaRPr>
                    </a:p>
                    <a:p>
                      <a:pPr>
                        <a:lnSpc>
                          <a:spcPct val="107000"/>
                        </a:lnSpc>
                        <a:spcAft>
                          <a:spcPts val="750"/>
                        </a:spcAft>
                      </a:pPr>
                      <a:r>
                        <a:rPr lang="en-IN" sz="1800" dirty="0">
                          <a:solidFill>
                            <a:schemeClr val="tx1"/>
                          </a:solidFill>
                          <a:effectLst/>
                        </a:rPr>
                        <a:t>b. Any invoice of supply or receipts of goods or services issued by any person without actual supply or receipt of goods or services</a:t>
                      </a:r>
                      <a:endParaRPr lang="en-IN" sz="1800" dirty="0">
                        <a:solidFill>
                          <a:schemeClr val="tx1"/>
                        </a:solidFill>
                        <a:effectLst/>
                      </a:endParaRPr>
                    </a:p>
                    <a:p>
                      <a:pPr>
                        <a:lnSpc>
                          <a:spcPct val="107000"/>
                        </a:lnSpc>
                        <a:spcAft>
                          <a:spcPts val="750"/>
                        </a:spcAft>
                      </a:pPr>
                      <a:r>
                        <a:rPr lang="en-IN" sz="1800" dirty="0">
                          <a:solidFill>
                            <a:schemeClr val="tx1"/>
                          </a:solidFill>
                          <a:effectLst/>
                        </a:rPr>
                        <a:t>c. An invoice in respect of supply or receipt of goods or services or both to or from a person who does not exist</a:t>
                      </a:r>
                      <a:endParaRPr lang="en-IN"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75825" marR="75825" marT="75825" marB="75825"/>
                </a:tc>
              </a:tr>
              <a:tr h="1189355">
                <a:tc>
                  <a:txBody>
                    <a:bodyPr/>
                    <a:lstStyle/>
                    <a:p>
                      <a:pPr>
                        <a:lnSpc>
                          <a:spcPct val="107000"/>
                        </a:lnSpc>
                        <a:spcAft>
                          <a:spcPts val="750"/>
                        </a:spcAft>
                      </a:pPr>
                      <a:r>
                        <a:rPr lang="en-IN" sz="1800" dirty="0" smtClean="0">
                          <a:effectLst/>
                        </a:rPr>
                        <a:t>1</a:t>
                      </a:r>
                      <a:r>
                        <a:rPr lang="en-US" altLang="en-IN" sz="1800" dirty="0" smtClean="0">
                          <a:effectLst/>
                        </a:rPr>
                        <a:t>5</a:t>
                      </a:r>
                      <a:r>
                        <a:rPr lang="en-IN" sz="1800" dirty="0" smtClean="0">
                          <a:effectLst/>
                        </a:rPr>
                        <a:t>)</a:t>
                      </a:r>
                      <a:endParaRPr lang="en-IN" sz="1800" dirty="0" smtClean="0">
                        <a:effectLst/>
                        <a:latin typeface="Calibri" panose="020F0502020204030204" pitchFamily="34" charset="0"/>
                        <a:ea typeface="Times New Roman" panose="02020603050405020304" pitchFamily="18" charset="0"/>
                        <a:cs typeface="Times New Roman" panose="02020603050405020304" pitchFamily="18" charset="0"/>
                      </a:endParaRPr>
                    </a:p>
                  </a:txBody>
                  <a:tcPr marL="75825" marR="75825" marT="75825" marB="75825"/>
                </a:tc>
                <a:tc>
                  <a:txBody>
                    <a:bodyPr/>
                    <a:lstStyle/>
                    <a:p>
                      <a:pPr>
                        <a:lnSpc>
                          <a:spcPct val="107000"/>
                        </a:lnSpc>
                        <a:spcAft>
                          <a:spcPts val="750"/>
                        </a:spcAft>
                      </a:pPr>
                      <a:r>
                        <a:rPr lang="en-IN" sz="1800">
                          <a:effectLst/>
                        </a:rPr>
                        <a:t>Section 271B-Failure to get the accounts audited or furnish the report  </a:t>
                      </a:r>
                      <a:r>
                        <a:rPr lang="en-US" altLang="en-IN" sz="1800">
                          <a:effectLst/>
                        </a:rPr>
                        <a:t>U/s</a:t>
                      </a:r>
                      <a:r>
                        <a:rPr lang="en-IN" sz="1800">
                          <a:effectLst/>
                        </a:rPr>
                        <a:t> 44AB</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75825" marR="75825" marT="75825" marB="75825"/>
                </a:tc>
                <a:tc>
                  <a:txBody>
                    <a:bodyPr/>
                    <a:lstStyle/>
                    <a:p>
                      <a:pPr>
                        <a:lnSpc>
                          <a:spcPct val="107000"/>
                        </a:lnSpc>
                        <a:spcAft>
                          <a:spcPts val="750"/>
                        </a:spcAft>
                      </a:pPr>
                      <a:r>
                        <a:rPr lang="en-IN" sz="1800" dirty="0">
                          <a:effectLst/>
                        </a:rPr>
                        <a:t>In the case of business: ½% of the turnover/gross receipts</a:t>
                      </a:r>
                      <a:endParaRPr lang="en-IN" sz="1800" dirty="0">
                        <a:effectLst/>
                      </a:endParaRPr>
                    </a:p>
                    <a:p>
                      <a:pPr>
                        <a:lnSpc>
                          <a:spcPct val="107000"/>
                        </a:lnSpc>
                        <a:spcAft>
                          <a:spcPts val="750"/>
                        </a:spcAft>
                      </a:pPr>
                      <a:r>
                        <a:rPr lang="en-IN" sz="1800" dirty="0">
                          <a:effectLst/>
                        </a:rPr>
                        <a:t>In the case of profession: ½% of the gross receipts OR </a:t>
                      </a:r>
                      <a:r>
                        <a:rPr lang="en-US" altLang="en-IN" sz="1800" dirty="0">
                          <a:effectLst/>
                        </a:rPr>
                        <a:t>Rs.</a:t>
                      </a:r>
                      <a:r>
                        <a:rPr lang="en-IN" sz="1800" dirty="0">
                          <a:effectLst/>
                        </a:rPr>
                        <a:t>1</a:t>
                      </a:r>
                      <a:r>
                        <a:rPr lang="en-US" altLang="en-IN" sz="1800" dirty="0">
                          <a:effectLst/>
                        </a:rPr>
                        <a:t>,</a:t>
                      </a:r>
                      <a:r>
                        <a:rPr lang="en-IN" sz="1800" dirty="0">
                          <a:effectLst/>
                        </a:rPr>
                        <a:t>50</a:t>
                      </a:r>
                      <a:r>
                        <a:rPr lang="en-US" altLang="en-IN" sz="1800" dirty="0">
                          <a:effectLst/>
                        </a:rPr>
                        <a:t>,</a:t>
                      </a:r>
                      <a:r>
                        <a:rPr lang="en-IN" sz="1800" dirty="0">
                          <a:effectLst/>
                        </a:rPr>
                        <a:t>000</a:t>
                      </a:r>
                      <a:r>
                        <a:rPr lang="en-US" altLang="en-IN" sz="1800" dirty="0">
                          <a:effectLst/>
                        </a:rPr>
                        <a:t>/- </a:t>
                      </a:r>
                      <a:r>
                        <a:rPr lang="en-IN" sz="1800" dirty="0">
                          <a:effectLst/>
                        </a:rPr>
                        <a:t>Whichever is less</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5825" marR="75825" marT="75825" marB="75825"/>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180340" y="60325"/>
          <a:ext cx="11887200" cy="6642043"/>
        </p:xfrm>
        <a:graphic>
          <a:graphicData uri="http://schemas.openxmlformats.org/drawingml/2006/table">
            <a:tbl>
              <a:tblPr firstRow="1" firstCol="1" bandRow="1">
                <a:tableStyleId>{5C22544A-7EE6-4342-B048-85BDC9FD1C3A}</a:tableStyleId>
              </a:tblPr>
              <a:tblGrid>
                <a:gridCol w="544830"/>
                <a:gridCol w="7553325"/>
                <a:gridCol w="3789045"/>
              </a:tblGrid>
              <a:tr h="976630">
                <a:tc>
                  <a:txBody>
                    <a:bodyPr/>
                    <a:lstStyle/>
                    <a:p>
                      <a:pPr>
                        <a:lnSpc>
                          <a:spcPct val="107000"/>
                        </a:lnSpc>
                        <a:spcAft>
                          <a:spcPts val="750"/>
                        </a:spcAft>
                      </a:pPr>
                      <a:r>
                        <a:rPr lang="en-IN" sz="1700" dirty="0" smtClean="0">
                          <a:effectLst/>
                        </a:rPr>
                        <a:t>1</a:t>
                      </a:r>
                      <a:r>
                        <a:rPr lang="en-US" altLang="en-IN" sz="1700" dirty="0" smtClean="0">
                          <a:effectLst/>
                        </a:rPr>
                        <a:t>6</a:t>
                      </a:r>
                      <a:r>
                        <a:rPr lang="en-IN" sz="1700" dirty="0" smtClean="0">
                          <a:effectLst/>
                        </a:rPr>
                        <a:t>)</a:t>
                      </a:r>
                      <a:endParaRPr lang="en-IN" sz="1700" dirty="0" smtClean="0">
                        <a:effectLst/>
                        <a:latin typeface="Calibri" panose="020F0502020204030204" pitchFamily="34" charset="0"/>
                        <a:ea typeface="Times New Roman" panose="02020603050405020304" pitchFamily="18" charset="0"/>
                        <a:cs typeface="Times New Roman" panose="02020603050405020304" pitchFamily="18" charset="0"/>
                      </a:endParaRPr>
                    </a:p>
                  </a:txBody>
                  <a:tcPr marL="73204" marR="73204" marT="73204" marB="73204"/>
                </a:tc>
                <a:tc>
                  <a:txBody>
                    <a:bodyPr/>
                    <a:lstStyle/>
                    <a:p>
                      <a:pPr>
                        <a:lnSpc>
                          <a:spcPct val="107000"/>
                        </a:lnSpc>
                        <a:spcAft>
                          <a:spcPts val="750"/>
                        </a:spcAft>
                      </a:pPr>
                      <a:r>
                        <a:rPr lang="en-IN" sz="1700" dirty="0">
                          <a:effectLst/>
                        </a:rPr>
                        <a:t>on 271BA-Failure to furnish a report from an accountant to be furnished by persons entering into an international transaction or specified domestic transaction under Section 92E</a:t>
                      </a:r>
                      <a:endParaRPr lang="en-IN" sz="1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3204" marR="73204" marT="73204" marB="73204"/>
                </a:tc>
                <a:tc>
                  <a:txBody>
                    <a:bodyPr/>
                    <a:lstStyle/>
                    <a:p>
                      <a:pPr>
                        <a:lnSpc>
                          <a:spcPct val="107000"/>
                        </a:lnSpc>
                        <a:spcAft>
                          <a:spcPts val="750"/>
                        </a:spcAft>
                      </a:pPr>
                      <a:r>
                        <a:rPr lang="en-IN" sz="1700" dirty="0" smtClean="0">
                          <a:effectLst/>
                        </a:rPr>
                        <a:t>Rs. 1,00,000</a:t>
                      </a:r>
                      <a:endParaRPr lang="en-IN" sz="1700" dirty="0" smtClean="0">
                        <a:effectLst/>
                        <a:latin typeface="Calibri" panose="020F0502020204030204" pitchFamily="34" charset="0"/>
                        <a:ea typeface="Times New Roman" panose="02020603050405020304" pitchFamily="18" charset="0"/>
                        <a:cs typeface="Times New Roman" panose="02020603050405020304" pitchFamily="18" charset="0"/>
                      </a:endParaRPr>
                    </a:p>
                  </a:txBody>
                  <a:tcPr marL="73204" marR="73204" marT="73204" marB="73204"/>
                </a:tc>
              </a:tr>
              <a:tr h="397510">
                <a:tc>
                  <a:txBody>
                    <a:bodyPr/>
                    <a:lstStyle/>
                    <a:p>
                      <a:pPr>
                        <a:lnSpc>
                          <a:spcPct val="107000"/>
                        </a:lnSpc>
                        <a:spcAft>
                          <a:spcPts val="750"/>
                        </a:spcAft>
                      </a:pPr>
                      <a:r>
                        <a:rPr lang="en-IN" sz="1700" dirty="0" smtClean="0">
                          <a:effectLst/>
                        </a:rPr>
                        <a:t>1</a:t>
                      </a:r>
                      <a:r>
                        <a:rPr lang="en-US" altLang="en-IN" sz="1700" dirty="0" smtClean="0">
                          <a:effectLst/>
                        </a:rPr>
                        <a:t>7</a:t>
                      </a:r>
                      <a:r>
                        <a:rPr lang="en-IN" sz="1700" dirty="0" smtClean="0">
                          <a:effectLst/>
                        </a:rPr>
                        <a:t>)</a:t>
                      </a:r>
                      <a:endParaRPr lang="en-IN" sz="1700" dirty="0" smtClean="0">
                        <a:effectLst/>
                        <a:latin typeface="Calibri" panose="020F0502020204030204" pitchFamily="34" charset="0"/>
                        <a:ea typeface="Times New Roman" panose="02020603050405020304" pitchFamily="18" charset="0"/>
                        <a:cs typeface="Times New Roman" panose="02020603050405020304" pitchFamily="18" charset="0"/>
                      </a:endParaRPr>
                    </a:p>
                  </a:txBody>
                  <a:tcPr marL="73204" marR="73204" marT="73204" marB="73204"/>
                </a:tc>
                <a:tc>
                  <a:txBody>
                    <a:bodyPr/>
                    <a:lstStyle/>
                    <a:p>
                      <a:pPr>
                        <a:lnSpc>
                          <a:spcPct val="107000"/>
                        </a:lnSpc>
                        <a:spcAft>
                          <a:spcPts val="750"/>
                        </a:spcAft>
                      </a:pPr>
                      <a:r>
                        <a:rPr lang="en-IN" sz="1700" dirty="0">
                          <a:effectLst/>
                        </a:rPr>
                        <a:t>Section 271BB-Failure to subscribe to the eligible issue of capital </a:t>
                      </a:r>
                      <a:r>
                        <a:rPr lang="en-US" altLang="en-IN" sz="1700" dirty="0">
                          <a:effectLst/>
                        </a:rPr>
                        <a:t>U/s 88A(1</a:t>
                      </a:r>
                      <a:r>
                        <a:rPr lang="en-IN" sz="1700" dirty="0">
                          <a:effectLst/>
                        </a:rPr>
                        <a:t>)</a:t>
                      </a:r>
                      <a:endParaRPr lang="en-IN" sz="1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3204" marR="73204" marT="73204" marB="73204"/>
                </a:tc>
                <a:tc>
                  <a:txBody>
                    <a:bodyPr/>
                    <a:lstStyle/>
                    <a:p>
                      <a:pPr>
                        <a:lnSpc>
                          <a:spcPct val="107000"/>
                        </a:lnSpc>
                        <a:spcAft>
                          <a:spcPts val="750"/>
                        </a:spcAft>
                      </a:pPr>
                      <a:r>
                        <a:rPr lang="en-IN" sz="1700">
                          <a:effectLst/>
                        </a:rPr>
                        <a:t>20% of such amount</a:t>
                      </a:r>
                      <a:endParaRPr lang="en-IN" sz="1700">
                        <a:effectLst/>
                        <a:latin typeface="Calibri" panose="020F0502020204030204" pitchFamily="34" charset="0"/>
                        <a:ea typeface="Times New Roman" panose="02020603050405020304" pitchFamily="18" charset="0"/>
                        <a:cs typeface="Times New Roman" panose="02020603050405020304" pitchFamily="18" charset="0"/>
                      </a:endParaRPr>
                    </a:p>
                  </a:txBody>
                  <a:tcPr marL="73204" marR="73204" marT="73204" marB="73204"/>
                </a:tc>
              </a:tr>
              <a:tr h="322580">
                <a:tc>
                  <a:txBody>
                    <a:bodyPr/>
                    <a:lstStyle/>
                    <a:p>
                      <a:pPr>
                        <a:lnSpc>
                          <a:spcPct val="107000"/>
                        </a:lnSpc>
                        <a:spcAft>
                          <a:spcPts val="750"/>
                        </a:spcAft>
                      </a:pPr>
                      <a:r>
                        <a:rPr lang="en-IN" sz="1700" dirty="0" smtClean="0">
                          <a:effectLst/>
                        </a:rPr>
                        <a:t>1</a:t>
                      </a:r>
                      <a:r>
                        <a:rPr lang="en-US" altLang="en-IN" sz="1700" dirty="0" smtClean="0">
                          <a:effectLst/>
                        </a:rPr>
                        <a:t>8</a:t>
                      </a:r>
                      <a:r>
                        <a:rPr lang="en-IN" sz="1700" dirty="0" smtClean="0">
                          <a:effectLst/>
                        </a:rPr>
                        <a:t>)</a:t>
                      </a:r>
                      <a:endParaRPr lang="en-IN" sz="1700" dirty="0" smtClean="0">
                        <a:effectLst/>
                        <a:latin typeface="Calibri" panose="020F0502020204030204" pitchFamily="34" charset="0"/>
                        <a:ea typeface="Times New Roman" panose="02020603050405020304" pitchFamily="18" charset="0"/>
                        <a:cs typeface="Times New Roman" panose="02020603050405020304" pitchFamily="18" charset="0"/>
                      </a:endParaRPr>
                    </a:p>
                  </a:txBody>
                  <a:tcPr marL="73204" marR="73204" marT="73204" marB="73204"/>
                </a:tc>
                <a:tc>
                  <a:txBody>
                    <a:bodyPr/>
                    <a:lstStyle/>
                    <a:p>
                      <a:pPr>
                        <a:lnSpc>
                          <a:spcPct val="107000"/>
                        </a:lnSpc>
                        <a:spcAft>
                          <a:spcPts val="750"/>
                        </a:spcAft>
                      </a:pPr>
                      <a:r>
                        <a:rPr lang="en-IN" sz="1700" dirty="0">
                          <a:effectLst/>
                        </a:rPr>
                        <a:t>Section 271C- Failure to deduct tax at source</a:t>
                      </a:r>
                      <a:endParaRPr lang="en-IN" sz="1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3204" marR="73204" marT="73204" marB="73204"/>
                </a:tc>
                <a:tc>
                  <a:txBody>
                    <a:bodyPr/>
                    <a:lstStyle/>
                    <a:p>
                      <a:pPr>
                        <a:lnSpc>
                          <a:spcPct val="107000"/>
                        </a:lnSpc>
                        <a:spcAft>
                          <a:spcPts val="750"/>
                        </a:spcAft>
                      </a:pPr>
                      <a:r>
                        <a:rPr lang="en-US" altLang="en-IN" sz="1700">
                          <a:effectLst/>
                        </a:rPr>
                        <a:t>A</a:t>
                      </a:r>
                      <a:r>
                        <a:rPr lang="en-IN" sz="1700">
                          <a:effectLst/>
                        </a:rPr>
                        <a:t>mount of tax not paid or failed to deduct</a:t>
                      </a:r>
                      <a:endParaRPr lang="en-IN" sz="1700">
                        <a:effectLst/>
                        <a:latin typeface="Calibri" panose="020F0502020204030204" pitchFamily="34" charset="0"/>
                        <a:ea typeface="Times New Roman" panose="02020603050405020304" pitchFamily="18" charset="0"/>
                        <a:cs typeface="Times New Roman" panose="02020603050405020304" pitchFamily="18" charset="0"/>
                      </a:endParaRPr>
                    </a:p>
                  </a:txBody>
                  <a:tcPr marL="73204" marR="73204" marT="73204" marB="73204"/>
                </a:tc>
              </a:tr>
              <a:tr h="407035">
                <a:tc>
                  <a:txBody>
                    <a:bodyPr/>
                    <a:lstStyle/>
                    <a:p>
                      <a:pPr>
                        <a:lnSpc>
                          <a:spcPct val="107000"/>
                        </a:lnSpc>
                        <a:spcAft>
                          <a:spcPts val="750"/>
                        </a:spcAft>
                      </a:pPr>
                      <a:r>
                        <a:rPr lang="en-US" altLang="en-IN" sz="1700" dirty="0" smtClean="0">
                          <a:effectLst/>
                        </a:rPr>
                        <a:t>19</a:t>
                      </a:r>
                      <a:r>
                        <a:rPr lang="en-IN" sz="1700" dirty="0" smtClean="0">
                          <a:effectLst/>
                        </a:rPr>
                        <a:t>)</a:t>
                      </a:r>
                      <a:endParaRPr lang="en-IN" sz="1700" dirty="0" smtClean="0">
                        <a:effectLst/>
                        <a:latin typeface="Calibri" panose="020F0502020204030204" pitchFamily="34" charset="0"/>
                        <a:ea typeface="Times New Roman" panose="02020603050405020304" pitchFamily="18" charset="0"/>
                        <a:cs typeface="Times New Roman" panose="02020603050405020304" pitchFamily="18" charset="0"/>
                      </a:endParaRPr>
                    </a:p>
                  </a:txBody>
                  <a:tcPr marL="73204" marR="73204" marT="73204" marB="73204"/>
                </a:tc>
                <a:tc>
                  <a:txBody>
                    <a:bodyPr/>
                    <a:lstStyle/>
                    <a:p>
                      <a:pPr>
                        <a:lnSpc>
                          <a:spcPct val="107000"/>
                        </a:lnSpc>
                        <a:spcAft>
                          <a:spcPts val="750"/>
                        </a:spcAft>
                      </a:pPr>
                      <a:r>
                        <a:rPr lang="en-IN" sz="1700" dirty="0">
                          <a:effectLst/>
                        </a:rPr>
                        <a:t>Section 271CA-Failure to collect tax at source</a:t>
                      </a:r>
                      <a:endParaRPr lang="en-IN" sz="1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3204" marR="73204" marT="73204" marB="73204"/>
                </a:tc>
                <a:tc>
                  <a:txBody>
                    <a:bodyPr/>
                    <a:lstStyle/>
                    <a:p>
                      <a:pPr>
                        <a:lnSpc>
                          <a:spcPct val="107000"/>
                        </a:lnSpc>
                        <a:spcAft>
                          <a:spcPts val="750"/>
                        </a:spcAft>
                      </a:pPr>
                      <a:r>
                        <a:rPr lang="en-US" altLang="en-IN" sz="1700">
                          <a:effectLst/>
                        </a:rPr>
                        <a:t>A</a:t>
                      </a:r>
                      <a:r>
                        <a:rPr lang="en-IN" sz="1700">
                          <a:effectLst/>
                        </a:rPr>
                        <a:t>mount of tax not collected</a:t>
                      </a:r>
                      <a:endParaRPr lang="en-IN" sz="1700">
                        <a:effectLst/>
                        <a:latin typeface="Calibri" panose="020F0502020204030204" pitchFamily="34" charset="0"/>
                        <a:ea typeface="Times New Roman" panose="02020603050405020304" pitchFamily="18" charset="0"/>
                        <a:cs typeface="Times New Roman" panose="02020603050405020304" pitchFamily="18" charset="0"/>
                      </a:endParaRPr>
                    </a:p>
                  </a:txBody>
                  <a:tcPr marL="73204" marR="73204" marT="73204" marB="73204"/>
                </a:tc>
              </a:tr>
              <a:tr h="349250">
                <a:tc>
                  <a:txBody>
                    <a:bodyPr/>
                    <a:lstStyle/>
                    <a:p>
                      <a:pPr>
                        <a:lnSpc>
                          <a:spcPct val="107000"/>
                        </a:lnSpc>
                        <a:spcAft>
                          <a:spcPts val="750"/>
                        </a:spcAft>
                      </a:pPr>
                      <a:r>
                        <a:rPr lang="en-IN" sz="1700" dirty="0" smtClean="0">
                          <a:effectLst/>
                        </a:rPr>
                        <a:t>2</a:t>
                      </a:r>
                      <a:r>
                        <a:rPr lang="en-US" altLang="en-IN" sz="1700" dirty="0" smtClean="0">
                          <a:effectLst/>
                        </a:rPr>
                        <a:t>0</a:t>
                      </a:r>
                      <a:r>
                        <a:rPr lang="en-IN" sz="1700" dirty="0" smtClean="0">
                          <a:effectLst/>
                        </a:rPr>
                        <a:t>)</a:t>
                      </a:r>
                      <a:endParaRPr lang="en-IN" sz="1700" dirty="0" smtClean="0">
                        <a:effectLst/>
                        <a:latin typeface="Calibri" panose="020F0502020204030204" pitchFamily="34" charset="0"/>
                        <a:ea typeface="Times New Roman" panose="02020603050405020304" pitchFamily="18" charset="0"/>
                        <a:cs typeface="Times New Roman" panose="02020603050405020304" pitchFamily="18" charset="0"/>
                      </a:endParaRPr>
                    </a:p>
                  </a:txBody>
                  <a:tcPr marL="73204" marR="73204" marT="73204" marB="73204"/>
                </a:tc>
                <a:tc>
                  <a:txBody>
                    <a:bodyPr/>
                    <a:lstStyle/>
                    <a:p>
                      <a:pPr>
                        <a:lnSpc>
                          <a:spcPct val="107000"/>
                        </a:lnSpc>
                        <a:spcAft>
                          <a:spcPts val="750"/>
                        </a:spcAft>
                      </a:pPr>
                      <a:r>
                        <a:rPr lang="en-IN" sz="1700" dirty="0">
                          <a:effectLst/>
                        </a:rPr>
                        <a:t>Section 271D- Accepting loan or deposit or specified sum in contravention </a:t>
                      </a:r>
                      <a:r>
                        <a:rPr lang="en-US" altLang="en-IN" sz="1700" dirty="0">
                          <a:effectLst/>
                        </a:rPr>
                        <a:t>U/s</a:t>
                      </a:r>
                      <a:r>
                        <a:rPr lang="en-IN" sz="1700" dirty="0">
                          <a:effectLst/>
                        </a:rPr>
                        <a:t> 269SS</a:t>
                      </a:r>
                      <a:endParaRPr lang="en-IN" sz="1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3204" marR="73204" marT="73204" marB="73204"/>
                </a:tc>
                <a:tc>
                  <a:txBody>
                    <a:bodyPr/>
                    <a:lstStyle/>
                    <a:p>
                      <a:pPr>
                        <a:lnSpc>
                          <a:spcPct val="107000"/>
                        </a:lnSpc>
                        <a:spcAft>
                          <a:spcPts val="750"/>
                        </a:spcAft>
                      </a:pPr>
                      <a:r>
                        <a:rPr lang="en-US" altLang="en-IN" sz="1700">
                          <a:effectLst/>
                        </a:rPr>
                        <a:t>Amount of</a:t>
                      </a:r>
                      <a:r>
                        <a:rPr lang="en-IN" sz="1700">
                          <a:effectLst/>
                        </a:rPr>
                        <a:t> loan</a:t>
                      </a:r>
                      <a:r>
                        <a:rPr lang="en-US" altLang="en-IN" sz="1700">
                          <a:effectLst/>
                        </a:rPr>
                        <a:t>/</a:t>
                      </a:r>
                      <a:r>
                        <a:rPr lang="en-IN" sz="1700">
                          <a:effectLst/>
                        </a:rPr>
                        <a:t>deposit </a:t>
                      </a:r>
                      <a:r>
                        <a:rPr lang="en-US" altLang="en-IN" sz="1700">
                          <a:effectLst/>
                        </a:rPr>
                        <a:t>or specified</a:t>
                      </a:r>
                      <a:r>
                        <a:rPr lang="en-IN" sz="1700">
                          <a:effectLst/>
                        </a:rPr>
                        <a:t> sum taken</a:t>
                      </a:r>
                      <a:endParaRPr lang="en-IN" sz="1700">
                        <a:effectLst/>
                        <a:latin typeface="Calibri" panose="020F0502020204030204" pitchFamily="34" charset="0"/>
                        <a:ea typeface="Times New Roman" panose="02020603050405020304" pitchFamily="18" charset="0"/>
                        <a:cs typeface="Times New Roman" panose="02020603050405020304" pitchFamily="18" charset="0"/>
                      </a:endParaRPr>
                    </a:p>
                  </a:txBody>
                  <a:tcPr marL="73204" marR="73204" marT="73204" marB="73204"/>
                </a:tc>
              </a:tr>
              <a:tr h="666750">
                <a:tc>
                  <a:txBody>
                    <a:bodyPr/>
                    <a:lstStyle/>
                    <a:p>
                      <a:pPr>
                        <a:lnSpc>
                          <a:spcPct val="107000"/>
                        </a:lnSpc>
                        <a:spcAft>
                          <a:spcPts val="750"/>
                        </a:spcAft>
                      </a:pPr>
                      <a:r>
                        <a:rPr lang="en-IN" sz="1700" dirty="0" smtClean="0">
                          <a:effectLst/>
                        </a:rPr>
                        <a:t>2</a:t>
                      </a:r>
                      <a:r>
                        <a:rPr lang="en-US" altLang="en-IN" sz="1700" dirty="0" smtClean="0">
                          <a:effectLst/>
                        </a:rPr>
                        <a:t>1</a:t>
                      </a:r>
                      <a:r>
                        <a:rPr lang="en-IN" sz="1700" dirty="0" smtClean="0">
                          <a:effectLst/>
                        </a:rPr>
                        <a:t>)</a:t>
                      </a:r>
                      <a:endParaRPr lang="en-IN" sz="1700" dirty="0" smtClean="0">
                        <a:effectLst/>
                        <a:latin typeface="Calibri" panose="020F0502020204030204" pitchFamily="34" charset="0"/>
                        <a:ea typeface="Times New Roman" panose="02020603050405020304" pitchFamily="18" charset="0"/>
                        <a:cs typeface="Times New Roman" panose="02020603050405020304" pitchFamily="18" charset="0"/>
                      </a:endParaRPr>
                    </a:p>
                  </a:txBody>
                  <a:tcPr marL="73204" marR="73204" marT="73204" marB="73204"/>
                </a:tc>
                <a:tc>
                  <a:txBody>
                    <a:bodyPr/>
                    <a:lstStyle/>
                    <a:p>
                      <a:pPr>
                        <a:lnSpc>
                          <a:spcPct val="107000"/>
                        </a:lnSpc>
                        <a:spcAft>
                          <a:spcPts val="750"/>
                        </a:spcAft>
                      </a:pPr>
                      <a:r>
                        <a:rPr lang="en-IN" sz="1700" dirty="0">
                          <a:effectLst/>
                        </a:rPr>
                        <a:t>Section 271DA-Receiving any sum(INR 2 Lakhs or more) in contravention to the provisions of Section 269ST </a:t>
                      </a:r>
                      <a:endParaRPr lang="en-IN" sz="1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3204" marR="73204" marT="73204" marB="73204"/>
                </a:tc>
                <a:tc>
                  <a:txBody>
                    <a:bodyPr/>
                    <a:lstStyle/>
                    <a:p>
                      <a:pPr>
                        <a:lnSpc>
                          <a:spcPct val="107000"/>
                        </a:lnSpc>
                        <a:spcAft>
                          <a:spcPts val="750"/>
                        </a:spcAft>
                      </a:pPr>
                      <a:r>
                        <a:rPr lang="en-IN" sz="1700">
                          <a:effectLst/>
                        </a:rPr>
                        <a:t>Sum equal to the amount of receipt</a:t>
                      </a:r>
                      <a:endParaRPr lang="en-IN" sz="1700">
                        <a:effectLst/>
                        <a:latin typeface="Calibri" panose="020F0502020204030204" pitchFamily="34" charset="0"/>
                        <a:ea typeface="Times New Roman" panose="02020603050405020304" pitchFamily="18" charset="0"/>
                        <a:cs typeface="Times New Roman" panose="02020603050405020304" pitchFamily="18" charset="0"/>
                      </a:endParaRPr>
                    </a:p>
                  </a:txBody>
                  <a:tcPr marL="73204" marR="73204" marT="73204" marB="73204"/>
                </a:tc>
              </a:tr>
              <a:tr h="666750">
                <a:tc>
                  <a:txBody>
                    <a:bodyPr/>
                    <a:lstStyle/>
                    <a:p>
                      <a:pPr>
                        <a:lnSpc>
                          <a:spcPct val="107000"/>
                        </a:lnSpc>
                        <a:spcAft>
                          <a:spcPts val="750"/>
                        </a:spcAft>
                      </a:pPr>
                      <a:r>
                        <a:rPr lang="en-IN" sz="1700" dirty="0" smtClean="0">
                          <a:effectLst/>
                        </a:rPr>
                        <a:t>2</a:t>
                      </a:r>
                      <a:r>
                        <a:rPr lang="en-US" altLang="en-IN" sz="1700" dirty="0" smtClean="0">
                          <a:effectLst/>
                        </a:rPr>
                        <a:t>2</a:t>
                      </a:r>
                      <a:r>
                        <a:rPr lang="en-IN" sz="1700" dirty="0" smtClean="0">
                          <a:effectLst/>
                        </a:rPr>
                        <a:t>)</a:t>
                      </a:r>
                      <a:endParaRPr lang="en-IN" sz="1700" dirty="0" smtClean="0">
                        <a:effectLst/>
                        <a:latin typeface="Calibri" panose="020F0502020204030204" pitchFamily="34" charset="0"/>
                        <a:ea typeface="Times New Roman" panose="02020603050405020304" pitchFamily="18" charset="0"/>
                        <a:cs typeface="Times New Roman" panose="02020603050405020304" pitchFamily="18" charset="0"/>
                      </a:endParaRPr>
                    </a:p>
                  </a:txBody>
                  <a:tcPr marL="73204" marR="73204" marT="73204" marB="73204"/>
                </a:tc>
                <a:tc>
                  <a:txBody>
                    <a:bodyPr/>
                    <a:lstStyle/>
                    <a:p>
                      <a:pPr>
                        <a:lnSpc>
                          <a:spcPct val="107000"/>
                        </a:lnSpc>
                        <a:spcAft>
                          <a:spcPts val="750"/>
                        </a:spcAft>
                      </a:pPr>
                      <a:r>
                        <a:rPr lang="en-IN" sz="1700" dirty="0">
                          <a:effectLst/>
                        </a:rPr>
                        <a:t>Section 271E-Failure to comply with the provisions of Section 269T with regard to the repayment of loan/deposit/specific advance</a:t>
                      </a:r>
                      <a:endParaRPr lang="en-IN" sz="1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3204" marR="73204" marT="73204" marB="73204"/>
                </a:tc>
                <a:tc>
                  <a:txBody>
                    <a:bodyPr/>
                    <a:lstStyle/>
                    <a:p>
                      <a:pPr>
                        <a:lnSpc>
                          <a:spcPct val="107000"/>
                        </a:lnSpc>
                        <a:spcAft>
                          <a:spcPts val="750"/>
                        </a:spcAft>
                      </a:pPr>
                      <a:r>
                        <a:rPr lang="en-IN" sz="1700" dirty="0">
                          <a:effectLst/>
                        </a:rPr>
                        <a:t>Sum equal to the amount of loan/deposit/specific advance repaid.</a:t>
                      </a:r>
                      <a:endParaRPr lang="en-IN" sz="1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3204" marR="73204" marT="73204" marB="73204"/>
                </a:tc>
              </a:tr>
              <a:tr h="1950720">
                <a:tc>
                  <a:txBody>
                    <a:bodyPr/>
                    <a:lstStyle/>
                    <a:p>
                      <a:pPr>
                        <a:lnSpc>
                          <a:spcPct val="107000"/>
                        </a:lnSpc>
                        <a:spcAft>
                          <a:spcPts val="750"/>
                        </a:spcAft>
                      </a:pPr>
                      <a:r>
                        <a:rPr lang="en-IN" sz="1700" dirty="0" smtClean="0">
                          <a:effectLst/>
                        </a:rPr>
                        <a:t>2</a:t>
                      </a:r>
                      <a:r>
                        <a:rPr lang="en-US" altLang="en-IN" sz="1700" dirty="0" smtClean="0">
                          <a:effectLst/>
                        </a:rPr>
                        <a:t>3</a:t>
                      </a:r>
                      <a:r>
                        <a:rPr lang="en-IN" sz="1700" dirty="0" smtClean="0">
                          <a:effectLst/>
                        </a:rPr>
                        <a:t>)</a:t>
                      </a:r>
                      <a:endParaRPr lang="en-IN" sz="1700" dirty="0" smtClean="0">
                        <a:effectLst/>
                      </a:endParaRPr>
                    </a:p>
                    <a:p>
                      <a:pPr>
                        <a:lnSpc>
                          <a:spcPct val="107000"/>
                        </a:lnSpc>
                        <a:spcAft>
                          <a:spcPts val="750"/>
                        </a:spcAft>
                      </a:pPr>
                      <a:endParaRPr lang="en-US" sz="17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750"/>
                        </a:spcAft>
                      </a:pPr>
                      <a:r>
                        <a:rPr lang="en-US" sz="1700" dirty="0" smtClean="0">
                          <a:effectLst/>
                          <a:latin typeface="Calibri" panose="020F0502020204030204" pitchFamily="34" charset="0"/>
                          <a:ea typeface="Times New Roman" panose="02020603050405020304" pitchFamily="18" charset="0"/>
                          <a:cs typeface="Times New Roman" panose="02020603050405020304" pitchFamily="18" charset="0"/>
                        </a:rPr>
                        <a:t>24)</a:t>
                      </a:r>
                      <a:endParaRPr lang="en-IN" sz="1700" dirty="0" smtClean="0">
                        <a:effectLst/>
                        <a:latin typeface="Calibri" panose="020F0502020204030204" pitchFamily="34" charset="0"/>
                        <a:ea typeface="Times New Roman" panose="02020603050405020304" pitchFamily="18" charset="0"/>
                        <a:cs typeface="Times New Roman" panose="02020603050405020304" pitchFamily="18" charset="0"/>
                      </a:endParaRPr>
                    </a:p>
                  </a:txBody>
                  <a:tcPr marL="73204" marR="73204" marT="73204" marB="73204"/>
                </a:tc>
                <a:tc>
                  <a:txBody>
                    <a:bodyPr/>
                    <a:lstStyle/>
                    <a:p>
                      <a:pPr>
                        <a:lnSpc>
                          <a:spcPct val="107000"/>
                        </a:lnSpc>
                        <a:spcAft>
                          <a:spcPts val="750"/>
                        </a:spcAft>
                      </a:pPr>
                      <a:r>
                        <a:rPr lang="en-IN" sz="1700" dirty="0">
                          <a:effectLst/>
                        </a:rPr>
                        <a:t>Section 271F-Failure to furnish the returns as required under Section 139(1) or by its proviso before the end of the relevant assessment </a:t>
                      </a:r>
                      <a:r>
                        <a:rPr lang="en-IN" sz="1700" dirty="0" smtClean="0">
                          <a:effectLst/>
                        </a:rPr>
                        <a:t>year; Applicable </a:t>
                      </a:r>
                      <a:r>
                        <a:rPr lang="en-IN" sz="1700" dirty="0">
                          <a:effectLst/>
                        </a:rPr>
                        <a:t>up to AY </a:t>
                      </a:r>
                      <a:r>
                        <a:rPr lang="en-IN" sz="1700" dirty="0" smtClean="0">
                          <a:effectLst/>
                        </a:rPr>
                        <a:t>2017-18</a:t>
                      </a:r>
                      <a:endParaRPr lang="en-IN" sz="1700" dirty="0" smtClean="0">
                        <a:effectLst/>
                      </a:endParaRPr>
                    </a:p>
                    <a:p>
                      <a:pPr marL="0" marR="0" indent="0" algn="l" defTabSz="914400" rtl="0" eaLnBrk="1" fontAlgn="auto" latinLnBrk="0" hangingPunct="1">
                        <a:lnSpc>
                          <a:spcPct val="107000"/>
                        </a:lnSpc>
                        <a:spcBef>
                          <a:spcPts val="0"/>
                        </a:spcBef>
                        <a:spcAft>
                          <a:spcPts val="750"/>
                        </a:spcAft>
                        <a:buClrTx/>
                        <a:buSzTx/>
                        <a:buFontTx/>
                        <a:buNone/>
                        <a:defRPr/>
                      </a:pPr>
                      <a:r>
                        <a:rPr lang="en-IN" sz="1700" kern="1200" dirty="0" smtClean="0">
                          <a:solidFill>
                            <a:schemeClr val="dk1"/>
                          </a:solidFill>
                          <a:effectLst/>
                          <a:latin typeface="+mn-lt"/>
                          <a:ea typeface="+mn-ea"/>
                          <a:cs typeface="+mn-cs"/>
                        </a:rPr>
                        <a:t>Section 271FA-Failure to furnish a statement of financial transaction or reportable account under Section 285BA(1)</a:t>
                      </a:r>
                      <a:endParaRPr lang="en-IN" sz="1700" kern="1200" dirty="0" smtClean="0">
                        <a:solidFill>
                          <a:schemeClr val="dk1"/>
                        </a:solidFill>
                        <a:effectLst/>
                        <a:latin typeface="+mn-lt"/>
                        <a:ea typeface="+mn-ea"/>
                        <a:cs typeface="+mn-cs"/>
                      </a:endParaRPr>
                    </a:p>
                    <a:p>
                      <a:pPr marL="0" marR="0" indent="0" algn="l" defTabSz="914400" rtl="0" eaLnBrk="1" fontAlgn="auto" latinLnBrk="0" hangingPunct="1">
                        <a:lnSpc>
                          <a:spcPct val="107000"/>
                        </a:lnSpc>
                        <a:spcBef>
                          <a:spcPts val="0"/>
                        </a:spcBef>
                        <a:spcAft>
                          <a:spcPts val="750"/>
                        </a:spcAft>
                        <a:buClrTx/>
                        <a:buSzTx/>
                        <a:buFontTx/>
                        <a:buNone/>
                        <a:defRPr/>
                      </a:pPr>
                      <a:r>
                        <a:rPr lang="en-IN" sz="1700" kern="1200" dirty="0" smtClean="0">
                          <a:solidFill>
                            <a:schemeClr val="dk1"/>
                          </a:solidFill>
                          <a:effectLst/>
                          <a:latin typeface="+mn-lt"/>
                          <a:ea typeface="+mn-ea"/>
                          <a:cs typeface="+mn-cs"/>
                        </a:rPr>
                        <a:t>Failure to furnish the statement within the period specified in the notice issued under Section 285BA(5)</a:t>
                      </a:r>
                      <a:endParaRPr lang="en-IN" sz="17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3204" marR="73204" marT="73204" marB="73204"/>
                </a:tc>
                <a:tc>
                  <a:txBody>
                    <a:bodyPr/>
                    <a:lstStyle/>
                    <a:p>
                      <a:pPr>
                        <a:lnSpc>
                          <a:spcPct val="107000"/>
                        </a:lnSpc>
                        <a:spcAft>
                          <a:spcPts val="750"/>
                        </a:spcAft>
                      </a:pPr>
                      <a:r>
                        <a:rPr lang="en-IN" sz="1700" dirty="0" smtClean="0">
                          <a:effectLst/>
                        </a:rPr>
                        <a:t>Rs.5,000/-</a:t>
                      </a:r>
                      <a:endParaRPr lang="en-IN" sz="1700" dirty="0" smtClean="0">
                        <a:effectLst/>
                      </a:endParaRPr>
                    </a:p>
                    <a:p>
                      <a:pPr>
                        <a:lnSpc>
                          <a:spcPct val="107000"/>
                        </a:lnSpc>
                        <a:spcAft>
                          <a:spcPts val="750"/>
                        </a:spcAft>
                      </a:pPr>
                      <a:endParaRPr lang="en-US" sz="17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750"/>
                        </a:spcAft>
                      </a:pPr>
                      <a:r>
                        <a:rPr lang="en-US" sz="1700" dirty="0" smtClean="0">
                          <a:effectLst/>
                          <a:latin typeface="Calibri" panose="020F0502020204030204" pitchFamily="34" charset="0"/>
                          <a:ea typeface="Times New Roman" panose="02020603050405020304" pitchFamily="18" charset="0"/>
                          <a:cs typeface="Times New Roman" panose="02020603050405020304" pitchFamily="18" charset="0"/>
                        </a:rPr>
                        <a:t>Rs.500 per default</a:t>
                      </a:r>
                      <a:endParaRPr lang="en-US" sz="17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750"/>
                        </a:spcAft>
                      </a:pPr>
                      <a:r>
                        <a:rPr lang="en-US" sz="1700" dirty="0" smtClean="0">
                          <a:effectLst/>
                          <a:latin typeface="Calibri" panose="020F0502020204030204" pitchFamily="34" charset="0"/>
                          <a:ea typeface="Times New Roman" panose="02020603050405020304" pitchFamily="18" charset="0"/>
                          <a:cs typeface="Times New Roman" panose="02020603050405020304" pitchFamily="18" charset="0"/>
                        </a:rPr>
                        <a:t>Rs.1,000/- per default</a:t>
                      </a:r>
                      <a:endParaRPr lang="en-IN" sz="1700" dirty="0" smtClean="0">
                        <a:effectLst/>
                        <a:latin typeface="Calibri" panose="020F0502020204030204" pitchFamily="34" charset="0"/>
                        <a:ea typeface="Times New Roman" panose="02020603050405020304" pitchFamily="18" charset="0"/>
                        <a:cs typeface="Times New Roman" panose="02020603050405020304" pitchFamily="18" charset="0"/>
                      </a:endParaRPr>
                    </a:p>
                  </a:txBody>
                  <a:tcPr marL="73204" marR="73204" marT="73204" marB="73204"/>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98120" y="186690"/>
          <a:ext cx="11826240" cy="6516243"/>
        </p:xfrm>
        <a:graphic>
          <a:graphicData uri="http://schemas.openxmlformats.org/drawingml/2006/table">
            <a:tbl>
              <a:tblPr firstRow="1" firstCol="1" bandRow="1">
                <a:tableStyleId>{5C22544A-7EE6-4342-B048-85BDC9FD1C3A}</a:tableStyleId>
              </a:tblPr>
              <a:tblGrid>
                <a:gridCol w="548005"/>
                <a:gridCol w="6762115"/>
                <a:gridCol w="4516120"/>
              </a:tblGrid>
              <a:tr h="748030">
                <a:tc>
                  <a:txBody>
                    <a:bodyPr/>
                    <a:lstStyle/>
                    <a:p>
                      <a:pPr>
                        <a:lnSpc>
                          <a:spcPct val="107000"/>
                        </a:lnSpc>
                        <a:spcAft>
                          <a:spcPts val="750"/>
                        </a:spcAft>
                      </a:pPr>
                      <a:r>
                        <a:rPr lang="en-IN" sz="1800" dirty="0" smtClean="0">
                          <a:effectLst/>
                        </a:rPr>
                        <a:t>2</a:t>
                      </a:r>
                      <a:r>
                        <a:rPr lang="en-US" altLang="en-IN" sz="1800" dirty="0" smtClean="0">
                          <a:effectLst/>
                        </a:rPr>
                        <a:t>5)</a:t>
                      </a:r>
                      <a:endParaRPr lang="en-US" altLang="en-IN" sz="1800" dirty="0" smtClean="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07000"/>
                        </a:lnSpc>
                        <a:spcAft>
                          <a:spcPts val="750"/>
                        </a:spcAft>
                      </a:pPr>
                      <a:r>
                        <a:rPr lang="en-IN" sz="1800" dirty="0">
                          <a:effectLst/>
                        </a:rPr>
                        <a:t>Section 271FAA Furnishing inaccurate statement of financial transaction or reportable account.</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07000"/>
                        </a:lnSpc>
                        <a:spcAft>
                          <a:spcPts val="750"/>
                        </a:spcAft>
                      </a:pPr>
                      <a:r>
                        <a:rPr lang="en-US" altLang="en-IN" sz="1800" dirty="0">
                          <a:effectLst/>
                        </a:rPr>
                        <a:t>Rs.</a:t>
                      </a:r>
                      <a:r>
                        <a:rPr lang="en-IN" sz="1800" dirty="0">
                          <a:effectLst/>
                        </a:rPr>
                        <a:t>50</a:t>
                      </a:r>
                      <a:r>
                        <a:rPr lang="en-US" altLang="en-IN" sz="1800" dirty="0">
                          <a:effectLst/>
                        </a:rPr>
                        <a:t>,</a:t>
                      </a:r>
                      <a:r>
                        <a:rPr lang="en-IN" sz="1800" dirty="0">
                          <a:effectLst/>
                        </a:rPr>
                        <a:t>000</a:t>
                      </a:r>
                      <a:r>
                        <a:rPr lang="en-US" altLang="en-IN" sz="1800" dirty="0">
                          <a:effectLst/>
                        </a:rPr>
                        <a:t>/-</a:t>
                      </a:r>
                      <a:endParaRPr lang="en-US" alt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748030">
                <a:tc>
                  <a:txBody>
                    <a:bodyPr/>
                    <a:lstStyle/>
                    <a:p>
                      <a:pPr>
                        <a:lnSpc>
                          <a:spcPct val="107000"/>
                        </a:lnSpc>
                        <a:spcAft>
                          <a:spcPts val="750"/>
                        </a:spcAft>
                      </a:pPr>
                      <a:r>
                        <a:rPr lang="en-IN" sz="1800" dirty="0" smtClean="0">
                          <a:effectLst/>
                        </a:rPr>
                        <a:t>2</a:t>
                      </a:r>
                      <a:r>
                        <a:rPr lang="en-US" altLang="en-IN" sz="1800" dirty="0" smtClean="0">
                          <a:effectLst/>
                        </a:rPr>
                        <a:t>6</a:t>
                      </a:r>
                      <a:r>
                        <a:rPr lang="en-IN" sz="1800" dirty="0" smtClean="0">
                          <a:effectLst/>
                        </a:rPr>
                        <a:t>)</a:t>
                      </a:r>
                      <a:endParaRPr lang="en-IN" sz="1800" dirty="0" smtClean="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07000"/>
                        </a:lnSpc>
                        <a:spcAft>
                          <a:spcPts val="750"/>
                        </a:spcAft>
                      </a:pPr>
                      <a:r>
                        <a:rPr lang="en-IN" sz="1800" dirty="0">
                          <a:effectLst/>
                        </a:rPr>
                        <a:t>Section 271FAB -Failure to furnish statement/information/document within the time prescribed as provided under Section 9A(5)</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07000"/>
                        </a:lnSpc>
                        <a:spcAft>
                          <a:spcPts val="750"/>
                        </a:spcAft>
                      </a:pPr>
                      <a:r>
                        <a:rPr lang="en-US" altLang="en-IN" sz="1800">
                          <a:effectLst/>
                        </a:rPr>
                        <a:t>Rs.</a:t>
                      </a:r>
                      <a:r>
                        <a:rPr lang="en-IN" sz="1800">
                          <a:effectLst/>
                        </a:rPr>
                        <a:t>5</a:t>
                      </a:r>
                      <a:r>
                        <a:rPr lang="en-US" altLang="en-IN" sz="1800">
                          <a:effectLst/>
                        </a:rPr>
                        <a:t>,</a:t>
                      </a:r>
                      <a:r>
                        <a:rPr lang="en-IN" sz="1800">
                          <a:effectLst/>
                        </a:rPr>
                        <a:t>00</a:t>
                      </a:r>
                      <a:r>
                        <a:rPr lang="en-US" altLang="en-IN" sz="1800">
                          <a:effectLst/>
                        </a:rPr>
                        <a:t>,</a:t>
                      </a:r>
                      <a:r>
                        <a:rPr lang="en-IN" sz="1800">
                          <a:effectLst/>
                        </a:rPr>
                        <a:t>000</a:t>
                      </a:r>
                      <a:r>
                        <a:rPr lang="en-US" altLang="en-IN" sz="1800">
                          <a:effectLst/>
                        </a:rPr>
                        <a:t>/-</a:t>
                      </a:r>
                      <a:endParaRPr lang="en-US" alt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747395">
                <a:tc>
                  <a:txBody>
                    <a:bodyPr/>
                    <a:lstStyle/>
                    <a:p>
                      <a:pPr>
                        <a:lnSpc>
                          <a:spcPct val="107000"/>
                        </a:lnSpc>
                        <a:spcAft>
                          <a:spcPts val="750"/>
                        </a:spcAft>
                      </a:pPr>
                      <a:r>
                        <a:rPr lang="en-IN" sz="1800" dirty="0" smtClean="0">
                          <a:effectLst/>
                        </a:rPr>
                        <a:t>2</a:t>
                      </a:r>
                      <a:r>
                        <a:rPr lang="en-US" altLang="en-IN" sz="1800" dirty="0" smtClean="0">
                          <a:effectLst/>
                        </a:rPr>
                        <a:t>7</a:t>
                      </a:r>
                      <a:r>
                        <a:rPr lang="en-IN" sz="1800" dirty="0" smtClean="0">
                          <a:effectLst/>
                        </a:rPr>
                        <a:t>)</a:t>
                      </a:r>
                      <a:endParaRPr lang="en-IN" sz="1800" dirty="0" smtClean="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07000"/>
                        </a:lnSpc>
                        <a:spcAft>
                          <a:spcPts val="750"/>
                        </a:spcAft>
                      </a:pPr>
                      <a:r>
                        <a:rPr lang="en-IN" sz="1800" dirty="0">
                          <a:effectLst/>
                        </a:rPr>
                        <a:t>Section 271FB- Failure to furnish a return of fringe benefits as required under Section 115WD(1) within the prescribed time</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07000"/>
                        </a:lnSpc>
                        <a:spcAft>
                          <a:spcPts val="750"/>
                        </a:spcAft>
                      </a:pPr>
                      <a:r>
                        <a:rPr lang="en-US" altLang="en-IN" sz="1800">
                          <a:effectLst/>
                        </a:rPr>
                        <a:t>Rs.</a:t>
                      </a:r>
                      <a:r>
                        <a:rPr lang="en-IN" sz="1800">
                          <a:effectLst/>
                        </a:rPr>
                        <a:t>100</a:t>
                      </a:r>
                      <a:r>
                        <a:rPr lang="en-US" altLang="en-IN" sz="1800">
                          <a:effectLst/>
                        </a:rPr>
                        <a:t>/-</a:t>
                      </a:r>
                      <a:r>
                        <a:rPr lang="en-IN" sz="1800">
                          <a:effectLst/>
                        </a:rPr>
                        <a:t> per day of default</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4208780">
                <a:tc>
                  <a:txBody>
                    <a:bodyPr/>
                    <a:lstStyle/>
                    <a:p>
                      <a:pPr>
                        <a:lnSpc>
                          <a:spcPct val="107000"/>
                        </a:lnSpc>
                        <a:spcAft>
                          <a:spcPts val="750"/>
                        </a:spcAft>
                      </a:pPr>
                      <a:r>
                        <a:rPr lang="en-IN" sz="1800" dirty="0" smtClean="0">
                          <a:effectLst/>
                        </a:rPr>
                        <a:t>2</a:t>
                      </a:r>
                      <a:r>
                        <a:rPr lang="en-US" altLang="en-IN" sz="1800" dirty="0" smtClean="0">
                          <a:effectLst/>
                        </a:rPr>
                        <a:t>8</a:t>
                      </a:r>
                      <a:r>
                        <a:rPr lang="en-IN" sz="1800" dirty="0" smtClean="0">
                          <a:effectLst/>
                        </a:rPr>
                        <a:t>)</a:t>
                      </a:r>
                      <a:r>
                        <a:rPr lang="en-IN" sz="1800" dirty="0">
                          <a:effectLst/>
                        </a:rPr>
                        <a:t> </a:t>
                      </a:r>
                      <a:endParaRPr lang="en-IN" sz="1800" dirty="0" smtClean="0">
                        <a:effectLst/>
                      </a:endParaRPr>
                    </a:p>
                    <a:p>
                      <a:pPr>
                        <a:lnSpc>
                          <a:spcPct val="107000"/>
                        </a:lnSpc>
                        <a:spcAft>
                          <a:spcPts val="750"/>
                        </a:spcAft>
                      </a:pPr>
                      <a:endParaRPr lang="en-US" sz="1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750"/>
                        </a:spcAft>
                      </a:pPr>
                      <a:endParaRPr lang="en-US" sz="1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750"/>
                        </a:spcAft>
                      </a:pPr>
                      <a:r>
                        <a:rPr lang="en-US" sz="1800" dirty="0" smtClean="0">
                          <a:effectLst/>
                          <a:latin typeface="Calibri" panose="020F0502020204030204" pitchFamily="34" charset="0"/>
                          <a:ea typeface="Times New Roman" panose="02020603050405020304" pitchFamily="18" charset="0"/>
                          <a:cs typeface="Times New Roman" panose="02020603050405020304" pitchFamily="18" charset="0"/>
                        </a:rPr>
                        <a:t>29)</a:t>
                      </a:r>
                      <a:endParaRPr lang="en-US" sz="1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750"/>
                        </a:spcAft>
                      </a:pP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07000"/>
                        </a:lnSpc>
                        <a:spcAft>
                          <a:spcPts val="750"/>
                        </a:spcAft>
                      </a:pPr>
                      <a:r>
                        <a:rPr lang="en-IN" sz="1800" dirty="0">
                          <a:effectLst/>
                        </a:rPr>
                        <a:t>Section 271G-Failure to furnish information under Section 92D(3) in relation to an international transaction or specified domestic </a:t>
                      </a:r>
                      <a:r>
                        <a:rPr lang="en-IN" sz="1800" dirty="0" smtClean="0">
                          <a:effectLst/>
                        </a:rPr>
                        <a:t>transactions</a:t>
                      </a:r>
                      <a:endParaRPr lang="en-IN" sz="1800" dirty="0" smtClean="0">
                        <a:effectLst/>
                      </a:endParaRPr>
                    </a:p>
                    <a:p>
                      <a:endParaRPr lang="en-IN" sz="180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r>
                        <a:rPr lang="en-IN" sz="1800" kern="1200" dirty="0" smtClean="0">
                          <a:solidFill>
                            <a:schemeClr val="dk1"/>
                          </a:solidFill>
                          <a:effectLst/>
                          <a:latin typeface="+mn-lt"/>
                          <a:ea typeface="+mn-ea"/>
                          <a:cs typeface="+mn-cs"/>
                        </a:rPr>
                        <a:t>Section 271GB- Failure to furnish the report/submitting an inaccurate report by the reporting entity which is required to furnish country-by-country report as required under Section 286</a:t>
                      </a:r>
                      <a:endParaRPr lang="en-IN" sz="180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r>
                        <a:rPr lang="en-IN" sz="1800" kern="1200" dirty="0" smtClean="0">
                          <a:solidFill>
                            <a:schemeClr val="dk1"/>
                          </a:solidFill>
                          <a:effectLst/>
                          <a:latin typeface="+mn-lt"/>
                          <a:ea typeface="+mn-ea"/>
                          <a:cs typeface="+mn-cs"/>
                        </a:rPr>
                        <a:t>Failure to produce the documents within 30 days of notice as prescribed under Section 286(6)</a:t>
                      </a:r>
                      <a:endParaRPr lang="en-IN" sz="180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endParaRPr lang="en-US" sz="180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r>
                        <a:rPr lang="en-IN" sz="1800" kern="1200" dirty="0" smtClean="0">
                          <a:solidFill>
                            <a:schemeClr val="dk1"/>
                          </a:solidFill>
                          <a:effectLst/>
                          <a:latin typeface="+mn-lt"/>
                          <a:ea typeface="+mn-ea"/>
                          <a:cs typeface="+mn-cs"/>
                        </a:rPr>
                        <a:t>Furnishing inaccurate information in the report which is to be furnished under Section 286(2)</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07000"/>
                        </a:lnSpc>
                        <a:spcAft>
                          <a:spcPts val="750"/>
                        </a:spcAft>
                      </a:pPr>
                      <a:r>
                        <a:rPr lang="en-IN" sz="1800" dirty="0">
                          <a:effectLst/>
                        </a:rPr>
                        <a:t>2% of the value of the international transaction or specified domestic </a:t>
                      </a:r>
                      <a:r>
                        <a:rPr lang="en-IN" sz="1800" dirty="0" smtClean="0">
                          <a:effectLst/>
                        </a:rPr>
                        <a:t>transaction</a:t>
                      </a:r>
                      <a:endParaRPr lang="en-IN" sz="1800" dirty="0" smtClean="0">
                        <a:effectLst/>
                      </a:endParaRPr>
                    </a:p>
                    <a:p>
                      <a:pPr>
                        <a:lnSpc>
                          <a:spcPct val="107000"/>
                        </a:lnSpc>
                        <a:spcAft>
                          <a:spcPts val="750"/>
                        </a:spcAft>
                      </a:pPr>
                      <a:r>
                        <a:rPr lang="en-US" sz="1800" kern="1200" dirty="0" smtClean="0">
                          <a:solidFill>
                            <a:schemeClr val="dk1"/>
                          </a:solidFill>
                          <a:effectLst/>
                          <a:latin typeface="+mn-lt"/>
                          <a:ea typeface="+mn-ea"/>
                          <a:cs typeface="+mn-cs"/>
                        </a:rPr>
                        <a:t>Delay-: Less than one month- Rs.5,000/- per day of default</a:t>
                      </a:r>
                      <a:endParaRPr lang="en-US" sz="1800" kern="1200" dirty="0" smtClean="0">
                        <a:solidFill>
                          <a:schemeClr val="dk1"/>
                        </a:solidFill>
                        <a:effectLst/>
                        <a:latin typeface="+mn-lt"/>
                        <a:ea typeface="+mn-ea"/>
                        <a:cs typeface="+mn-cs"/>
                      </a:endParaRPr>
                    </a:p>
                    <a:p>
                      <a:endParaRPr lang="en-US" sz="1800" kern="1200" dirty="0" smtClean="0">
                        <a:solidFill>
                          <a:schemeClr val="dk1"/>
                        </a:solidFill>
                        <a:effectLst/>
                        <a:latin typeface="+mn-lt"/>
                        <a:ea typeface="+mn-ea"/>
                        <a:cs typeface="+mn-cs"/>
                      </a:endParaRPr>
                    </a:p>
                    <a:p>
                      <a:r>
                        <a:rPr lang="en-US" sz="1800" kern="1200" dirty="0" smtClean="0">
                          <a:solidFill>
                            <a:schemeClr val="dk1"/>
                          </a:solidFill>
                          <a:effectLst/>
                          <a:latin typeface="+mn-lt"/>
                          <a:ea typeface="+mn-ea"/>
                          <a:cs typeface="+mn-cs"/>
                        </a:rPr>
                        <a:t>Delay-: More than one month- Rs.15,000/- per day</a:t>
                      </a:r>
                      <a:endParaRPr lang="en-US" sz="1800" kern="1200" dirty="0" smtClean="0">
                        <a:solidFill>
                          <a:schemeClr val="dk1"/>
                        </a:solidFill>
                        <a:effectLst/>
                        <a:latin typeface="+mn-lt"/>
                        <a:ea typeface="+mn-ea"/>
                        <a:cs typeface="+mn-cs"/>
                      </a:endParaRPr>
                    </a:p>
                    <a:p>
                      <a:endParaRPr lang="en-US" sz="1800" kern="1200" dirty="0" smtClean="0">
                        <a:solidFill>
                          <a:schemeClr val="dk1"/>
                        </a:solidFill>
                        <a:effectLst/>
                        <a:latin typeface="+mn-lt"/>
                        <a:ea typeface="+mn-ea"/>
                        <a:cs typeface="+mn-cs"/>
                      </a:endParaRPr>
                    </a:p>
                    <a:p>
                      <a:r>
                        <a:rPr lang="en-IN" sz="1800" kern="1200" dirty="0" smtClean="0">
                          <a:solidFill>
                            <a:schemeClr val="dk1"/>
                          </a:solidFill>
                          <a:effectLst/>
                          <a:latin typeface="+mn-lt"/>
                          <a:ea typeface="+mn-ea"/>
                          <a:cs typeface="+mn-cs"/>
                        </a:rPr>
                        <a:t>Continuing default even after service of notice under either under (a) or (b) above</a:t>
                      </a:r>
                      <a:r>
                        <a:rPr lang="en-US" sz="1800" kern="1200" dirty="0" smtClean="0">
                          <a:solidFill>
                            <a:schemeClr val="dk1"/>
                          </a:solidFill>
                          <a:effectLst/>
                          <a:latin typeface="+mn-lt"/>
                          <a:ea typeface="+mn-ea"/>
                          <a:cs typeface="+mn-cs"/>
                        </a:rPr>
                        <a:t> Rs.50,000/- for every day of default. Rs.50,000/-</a:t>
                      </a:r>
                      <a:r>
                        <a:rPr lang="en-IN" sz="1800" kern="1200" dirty="0" smtClean="0">
                          <a:solidFill>
                            <a:schemeClr val="dk1"/>
                          </a:solidFill>
                          <a:effectLst/>
                          <a:latin typeface="+mn-lt"/>
                          <a:ea typeface="+mn-ea"/>
                          <a:cs typeface="+mn-cs"/>
                        </a:rPr>
                        <a:t> for every day of default starting after the period for furnishing the document expires</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24485" y="285115"/>
          <a:ext cx="11588115" cy="6307455"/>
        </p:xfrm>
        <a:graphic>
          <a:graphicData uri="http://schemas.openxmlformats.org/drawingml/2006/table">
            <a:tbl>
              <a:tblPr firstRow="1" firstCol="1" bandRow="1">
                <a:tableStyleId>{5C22544A-7EE6-4342-B048-85BDC9FD1C3A}</a:tableStyleId>
              </a:tblPr>
              <a:tblGrid>
                <a:gridCol w="537845"/>
                <a:gridCol w="7187565"/>
                <a:gridCol w="3862705"/>
              </a:tblGrid>
              <a:tr h="6307455">
                <a:tc>
                  <a:txBody>
                    <a:bodyPr/>
                    <a:lstStyle/>
                    <a:p>
                      <a:pPr>
                        <a:lnSpc>
                          <a:spcPct val="107000"/>
                        </a:lnSpc>
                        <a:spcAft>
                          <a:spcPts val="750"/>
                        </a:spcAft>
                      </a:pPr>
                      <a:r>
                        <a:rPr lang="en-US" sz="1800" dirty="0" smtClean="0">
                          <a:effectLst/>
                          <a:latin typeface="Calibri" panose="020F0502020204030204" pitchFamily="34" charset="0"/>
                          <a:ea typeface="Times New Roman" panose="02020603050405020304" pitchFamily="18" charset="0"/>
                          <a:cs typeface="Times New Roman" panose="02020603050405020304" pitchFamily="18" charset="0"/>
                        </a:rPr>
                        <a:t>30)</a:t>
                      </a:r>
                      <a:endParaRPr lang="en-US" sz="1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750"/>
                        </a:spcAft>
                      </a:pPr>
                      <a:endParaRPr lang="en-US" sz="1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750"/>
                        </a:spcAft>
                      </a:pPr>
                      <a:endParaRPr lang="en-US" sz="1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750"/>
                        </a:spcAft>
                      </a:pPr>
                      <a:endParaRPr lang="en-US" sz="1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750"/>
                        </a:spcAft>
                      </a:pPr>
                      <a:endParaRPr lang="en-US" sz="1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750"/>
                        </a:spcAft>
                      </a:pPr>
                      <a:endParaRPr lang="en-US" sz="1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750"/>
                        </a:spcAft>
                      </a:pPr>
                      <a:endParaRPr lang="en-US" sz="1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750"/>
                        </a:spcAft>
                      </a:pPr>
                      <a:endParaRPr lang="en-US" sz="1800" dirty="0" smtClean="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07000"/>
                        </a:lnSpc>
                        <a:spcAft>
                          <a:spcPts val="750"/>
                        </a:spcAft>
                      </a:pPr>
                      <a:r>
                        <a:rPr lang="en-IN" sz="1800" kern="1200" dirty="0" smtClean="0">
                          <a:solidFill>
                            <a:schemeClr val="dk1"/>
                          </a:solidFill>
                          <a:effectLst/>
                          <a:latin typeface="+mn-lt"/>
                          <a:ea typeface="+mn-ea"/>
                          <a:cs typeface="+mn-cs"/>
                        </a:rPr>
                        <a:t>Section 271GA-Failure by the Indian concern to furnish any information or document under Section 285A </a:t>
                      </a:r>
                      <a:endParaRPr lang="en-IN" sz="1800" kern="1200" dirty="0" smtClean="0">
                        <a:solidFill>
                          <a:schemeClr val="dk1"/>
                        </a:solidFill>
                        <a:effectLst/>
                        <a:latin typeface="+mn-lt"/>
                        <a:ea typeface="+mn-ea"/>
                        <a:cs typeface="+mn-cs"/>
                      </a:endParaRPr>
                    </a:p>
                    <a:p>
                      <a:r>
                        <a:rPr lang="en-IN" sz="1800" kern="1200" dirty="0" smtClean="0">
                          <a:solidFill>
                            <a:schemeClr val="dk1"/>
                          </a:solidFill>
                          <a:effectLst/>
                          <a:latin typeface="+mn-lt"/>
                          <a:ea typeface="+mn-ea"/>
                          <a:cs typeface="+mn-cs"/>
                        </a:rPr>
                        <a:t>Section 285A</a:t>
                      </a:r>
                      <a:endParaRPr lang="en-IN" sz="1800" kern="1200" dirty="0" smtClean="0">
                        <a:solidFill>
                          <a:schemeClr val="dk1"/>
                        </a:solidFill>
                        <a:effectLst/>
                        <a:latin typeface="+mn-lt"/>
                        <a:ea typeface="+mn-ea"/>
                        <a:cs typeface="+mn-cs"/>
                      </a:endParaRPr>
                    </a:p>
                    <a:p>
                      <a:r>
                        <a:rPr lang="en-IN" sz="1800" kern="1200" dirty="0" smtClean="0">
                          <a:solidFill>
                            <a:schemeClr val="dk1"/>
                          </a:solidFill>
                          <a:effectLst/>
                          <a:latin typeface="+mn-lt"/>
                          <a:ea typeface="+mn-ea"/>
                          <a:cs typeface="+mn-cs"/>
                        </a:rPr>
                        <a:t>-Where any interest/share in an entity registered outside India obtains its value from assets located in India and</a:t>
                      </a:r>
                      <a:endParaRPr lang="en-IN" sz="1800" kern="1200" dirty="0" smtClean="0">
                        <a:solidFill>
                          <a:schemeClr val="dk1"/>
                        </a:solidFill>
                        <a:effectLst/>
                        <a:latin typeface="+mn-lt"/>
                        <a:ea typeface="+mn-ea"/>
                        <a:cs typeface="+mn-cs"/>
                      </a:endParaRPr>
                    </a:p>
                    <a:p>
                      <a:r>
                        <a:rPr lang="en-IN" sz="1800" kern="1200" dirty="0" smtClean="0">
                          <a:solidFill>
                            <a:schemeClr val="dk1"/>
                          </a:solidFill>
                          <a:effectLst/>
                          <a:latin typeface="+mn-lt"/>
                          <a:ea typeface="+mn-ea"/>
                          <a:cs typeface="+mn-cs"/>
                        </a:rPr>
                        <a:t>-Where such foreign company holds assets in the Indian concern </a:t>
                      </a:r>
                      <a:endParaRPr lang="en-IN" sz="1800" kern="1200" dirty="0" smtClean="0">
                        <a:solidFill>
                          <a:schemeClr val="dk1"/>
                        </a:solidFill>
                        <a:effectLst/>
                        <a:latin typeface="+mn-lt"/>
                        <a:ea typeface="+mn-ea"/>
                        <a:cs typeface="+mn-cs"/>
                      </a:endParaRPr>
                    </a:p>
                    <a:p>
                      <a:r>
                        <a:rPr lang="en-IN" sz="1800" kern="1200" dirty="0" smtClean="0">
                          <a:solidFill>
                            <a:schemeClr val="dk1"/>
                          </a:solidFill>
                          <a:effectLst/>
                          <a:latin typeface="+mn-lt"/>
                          <a:ea typeface="+mn-ea"/>
                          <a:cs typeface="+mn-cs"/>
                        </a:rPr>
                        <a:t>Such an Indian concern shall, for the purposes of determination of any income accruing or arising in India, furnish the documents within the prescribed time.</a:t>
                      </a:r>
                      <a:endParaRPr lang="en-IN" sz="1800" kern="1200" dirty="0" smtClean="0">
                        <a:solidFill>
                          <a:schemeClr val="dk1"/>
                        </a:solidFill>
                        <a:effectLst/>
                        <a:latin typeface="+mn-lt"/>
                        <a:ea typeface="+mn-ea"/>
                        <a:cs typeface="+mn-cs"/>
                      </a:endParaRPr>
                    </a:p>
                    <a:p>
                      <a:endParaRPr lang="en-IN" sz="180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r>
                        <a:rPr lang="en-IN" sz="1800" kern="1200" dirty="0" smtClean="0">
                          <a:solidFill>
                            <a:schemeClr val="dk1"/>
                          </a:solidFill>
                          <a:effectLst/>
                          <a:latin typeface="+mn-lt"/>
                          <a:ea typeface="+mn-ea"/>
                          <a:cs typeface="+mn-cs"/>
                        </a:rPr>
                        <a:t> </a:t>
                      </a:r>
                      <a:endParaRPr lang="en-IN" sz="1800" kern="1200" dirty="0" smtClean="0">
                        <a:solidFill>
                          <a:schemeClr val="dk1"/>
                        </a:solidFill>
                        <a:effectLst/>
                        <a:latin typeface="+mn-lt"/>
                        <a:ea typeface="+mn-ea"/>
                        <a:cs typeface="+mn-cs"/>
                      </a:endParaRPr>
                    </a:p>
                  </a:txBody>
                  <a:tcPr marL="76200" marR="76200" marT="76200" marB="76200"/>
                </a:tc>
                <a:tc>
                  <a:txBody>
                    <a:bodyPr/>
                    <a:lstStyle/>
                    <a:p>
                      <a:r>
                        <a:rPr lang="en-IN" sz="1800" kern="1200" dirty="0" smtClean="0">
                          <a:solidFill>
                            <a:schemeClr val="dk1"/>
                          </a:solidFill>
                          <a:effectLst/>
                          <a:latin typeface="+mn-lt"/>
                          <a:ea typeface="+mn-ea"/>
                          <a:cs typeface="+mn-cs"/>
                        </a:rPr>
                        <a:t>2% of the value of the transaction in respect of which such failure has taken place if such transaction had the effect of directly or indirectly transferring the right of management/control in relation to the Indian concern</a:t>
                      </a:r>
                      <a:endParaRPr lang="en-IN" sz="1800" kern="1200" dirty="0" smtClean="0">
                        <a:solidFill>
                          <a:schemeClr val="dk1"/>
                        </a:solidFill>
                        <a:effectLst/>
                        <a:latin typeface="+mn-lt"/>
                        <a:ea typeface="+mn-ea"/>
                        <a:cs typeface="+mn-cs"/>
                      </a:endParaRPr>
                    </a:p>
                    <a:p>
                      <a:r>
                        <a:rPr lang="en-IN" sz="1800" kern="1200" dirty="0" smtClean="0">
                          <a:solidFill>
                            <a:schemeClr val="dk1"/>
                          </a:solidFill>
                          <a:effectLst/>
                          <a:latin typeface="+mn-lt"/>
                          <a:ea typeface="+mn-ea"/>
                          <a:cs typeface="+mn-cs"/>
                        </a:rPr>
                        <a:t>Rs.5,00,000/- in any other case.</a:t>
                      </a:r>
                      <a:endParaRPr lang="en-IN" sz="1800" kern="1200" dirty="0" smtClean="0">
                        <a:solidFill>
                          <a:schemeClr val="dk1"/>
                        </a:solidFill>
                        <a:effectLst/>
                        <a:latin typeface="+mn-lt"/>
                        <a:ea typeface="+mn-ea"/>
                        <a:cs typeface="+mn-cs"/>
                      </a:endParaRPr>
                    </a:p>
                    <a:p>
                      <a:endParaRPr lang="en-US" sz="1800" kern="1200" dirty="0" smtClean="0">
                        <a:solidFill>
                          <a:schemeClr val="dk1"/>
                        </a:solidFill>
                        <a:effectLst/>
                        <a:latin typeface="+mn-lt"/>
                        <a:ea typeface="+mn-ea"/>
                        <a:cs typeface="+mn-cs"/>
                      </a:endParaRPr>
                    </a:p>
                    <a:p>
                      <a:endParaRPr lang="en-US" sz="1800" kern="1200" dirty="0" smtClean="0">
                        <a:solidFill>
                          <a:schemeClr val="dk1"/>
                        </a:solidFill>
                        <a:effectLst/>
                        <a:latin typeface="+mn-lt"/>
                        <a:ea typeface="+mn-ea"/>
                        <a:cs typeface="+mn-cs"/>
                      </a:endParaRPr>
                    </a:p>
                    <a:p>
                      <a:r>
                        <a:rPr lang="en-US" sz="1800" kern="1200" dirty="0" smtClean="0">
                          <a:solidFill>
                            <a:schemeClr val="dk1"/>
                          </a:solidFill>
                          <a:effectLst/>
                          <a:latin typeface="+mn-lt"/>
                          <a:ea typeface="+mn-ea"/>
                          <a:cs typeface="+mn-cs"/>
                        </a:rPr>
                        <a:t>Delay-: Less than one month- Rs.5,000/- per day </a:t>
                      </a:r>
                      <a:endParaRPr lang="en-US" sz="1800" kern="1200" dirty="0" smtClean="0">
                        <a:solidFill>
                          <a:schemeClr val="dk1"/>
                        </a:solidFill>
                        <a:effectLst/>
                        <a:latin typeface="+mn-lt"/>
                        <a:ea typeface="+mn-ea"/>
                        <a:cs typeface="+mn-cs"/>
                      </a:endParaRPr>
                    </a:p>
                    <a:p>
                      <a:r>
                        <a:rPr lang="en-US" sz="1800" kern="1200" dirty="0" smtClean="0">
                          <a:solidFill>
                            <a:schemeClr val="dk1"/>
                          </a:solidFill>
                          <a:effectLst/>
                          <a:latin typeface="+mn-lt"/>
                          <a:ea typeface="+mn-ea"/>
                          <a:cs typeface="+mn-cs"/>
                        </a:rPr>
                        <a:t>of default</a:t>
                      </a:r>
                      <a:endParaRPr lang="en-US" sz="1800" kern="1200" dirty="0" smtClean="0">
                        <a:solidFill>
                          <a:schemeClr val="dk1"/>
                        </a:solidFill>
                        <a:effectLst/>
                        <a:latin typeface="+mn-lt"/>
                        <a:ea typeface="+mn-ea"/>
                        <a:cs typeface="+mn-cs"/>
                      </a:endParaRPr>
                    </a:p>
                    <a:p>
                      <a:endParaRPr lang="en-US" sz="1800" kern="1200" dirty="0" smtClean="0">
                        <a:solidFill>
                          <a:schemeClr val="dk1"/>
                        </a:solidFill>
                        <a:effectLst/>
                        <a:latin typeface="+mn-lt"/>
                        <a:ea typeface="+mn-ea"/>
                        <a:cs typeface="+mn-cs"/>
                      </a:endParaRPr>
                    </a:p>
                    <a:p>
                      <a:r>
                        <a:rPr lang="en-US" sz="1800" kern="1200" dirty="0" smtClean="0">
                          <a:solidFill>
                            <a:schemeClr val="dk1"/>
                          </a:solidFill>
                          <a:effectLst/>
                          <a:latin typeface="+mn-lt"/>
                          <a:ea typeface="+mn-ea"/>
                          <a:cs typeface="+mn-cs"/>
                        </a:rPr>
                        <a:t>Delay-: More than one month- Rs.15,000/- per day</a:t>
                      </a:r>
                      <a:endParaRPr lang="en-US" sz="1800" kern="1200" dirty="0" smtClean="0">
                        <a:solidFill>
                          <a:schemeClr val="dk1"/>
                        </a:solidFill>
                        <a:effectLst/>
                        <a:latin typeface="+mn-lt"/>
                        <a:ea typeface="+mn-ea"/>
                        <a:cs typeface="+mn-cs"/>
                      </a:endParaRPr>
                    </a:p>
                    <a:p>
                      <a:endParaRPr lang="en-US" sz="1800" kern="1200" dirty="0" smtClean="0">
                        <a:solidFill>
                          <a:schemeClr val="dk1"/>
                        </a:solidFill>
                        <a:effectLst/>
                        <a:latin typeface="+mn-lt"/>
                        <a:ea typeface="+mn-ea"/>
                        <a:cs typeface="+mn-cs"/>
                      </a:endParaRPr>
                    </a:p>
                    <a:p>
                      <a:r>
                        <a:rPr lang="en-IN" sz="1800" kern="1200" dirty="0" smtClean="0">
                          <a:solidFill>
                            <a:schemeClr val="dk1"/>
                          </a:solidFill>
                          <a:effectLst/>
                          <a:latin typeface="+mn-lt"/>
                          <a:ea typeface="+mn-ea"/>
                          <a:cs typeface="+mn-cs"/>
                        </a:rPr>
                        <a:t>Continuing default even after service of notice under either under (a) or (b) above</a:t>
                      </a:r>
                      <a:r>
                        <a:rPr lang="en-US" sz="1800" kern="1200" dirty="0" smtClean="0">
                          <a:solidFill>
                            <a:schemeClr val="dk1"/>
                          </a:solidFill>
                          <a:effectLst/>
                          <a:latin typeface="+mn-lt"/>
                          <a:ea typeface="+mn-ea"/>
                          <a:cs typeface="+mn-cs"/>
                        </a:rPr>
                        <a:t> Rs.50,000/- for every day of default. Rs.50,000/-</a:t>
                      </a:r>
                      <a:r>
                        <a:rPr lang="en-IN" sz="1800" kern="1200" dirty="0" smtClean="0">
                          <a:solidFill>
                            <a:schemeClr val="dk1"/>
                          </a:solidFill>
                          <a:effectLst/>
                          <a:latin typeface="+mn-lt"/>
                          <a:ea typeface="+mn-ea"/>
                          <a:cs typeface="+mn-cs"/>
                        </a:rPr>
                        <a:t> for every day of default starting after the period for furnishing the document expires</a:t>
                      </a:r>
                      <a:endParaRPr lang="en-IN" sz="1800" kern="1200" dirty="0" smtClean="0">
                        <a:solidFill>
                          <a:schemeClr val="dk1"/>
                        </a:solidFill>
                        <a:effectLst/>
                        <a:latin typeface="+mn-lt"/>
                        <a:ea typeface="+mn-ea"/>
                        <a:cs typeface="+mn-cs"/>
                      </a:endParaRPr>
                    </a:p>
                  </a:txBody>
                  <a:tcPr marL="76200" marR="76200" marT="76200" marB="76200"/>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43840" y="198121"/>
          <a:ext cx="11734800" cy="6434945"/>
        </p:xfrm>
        <a:graphic>
          <a:graphicData uri="http://schemas.openxmlformats.org/drawingml/2006/table">
            <a:tbl>
              <a:tblPr firstRow="1" firstCol="1" bandRow="1">
                <a:tableStyleId>{5C22544A-7EE6-4342-B048-85BDC9FD1C3A}</a:tableStyleId>
              </a:tblPr>
              <a:tblGrid>
                <a:gridCol w="426720"/>
                <a:gridCol w="8275320"/>
                <a:gridCol w="3032760"/>
              </a:tblGrid>
              <a:tr h="994394">
                <a:tc>
                  <a:txBody>
                    <a:bodyPr/>
                    <a:lstStyle/>
                    <a:p>
                      <a:pPr>
                        <a:lnSpc>
                          <a:spcPct val="107000"/>
                        </a:lnSpc>
                        <a:spcAft>
                          <a:spcPts val="750"/>
                        </a:spcAft>
                      </a:pPr>
                      <a:r>
                        <a:rPr lang="en-IN" sz="1600" dirty="0" smtClean="0">
                          <a:effectLst/>
                        </a:rPr>
                        <a:t>3</a:t>
                      </a:r>
                      <a:r>
                        <a:rPr lang="en-US" altLang="en-IN" sz="1600" dirty="0" smtClean="0">
                          <a:effectLst/>
                        </a:rPr>
                        <a:t>1</a:t>
                      </a:r>
                      <a:r>
                        <a:rPr lang="en-IN" sz="1600" dirty="0" smtClean="0">
                          <a:effectLst/>
                        </a:rPr>
                        <a:t>)</a:t>
                      </a:r>
                      <a:endParaRPr lang="en-IN" sz="1600" dirty="0" smtClean="0">
                        <a:effectLst/>
                        <a:latin typeface="Calibri" panose="020F0502020204030204" pitchFamily="34" charset="0"/>
                        <a:ea typeface="Times New Roman" panose="02020603050405020304" pitchFamily="18" charset="0"/>
                        <a:cs typeface="Times New Roman" panose="02020603050405020304" pitchFamily="18" charset="0"/>
                      </a:endParaRPr>
                    </a:p>
                  </a:txBody>
                  <a:tcPr marL="73799" marR="73799" marT="73799" marB="73799"/>
                </a:tc>
                <a:tc>
                  <a:txBody>
                    <a:bodyPr/>
                    <a:lstStyle/>
                    <a:p>
                      <a:pPr>
                        <a:lnSpc>
                          <a:spcPct val="107000"/>
                        </a:lnSpc>
                        <a:spcAft>
                          <a:spcPts val="750"/>
                        </a:spcAft>
                      </a:pPr>
                      <a:r>
                        <a:rPr lang="en-IN" sz="1800" dirty="0">
                          <a:effectLst/>
                        </a:rPr>
                        <a:t>Section 271H- Failure to furnish TDS/TCS statements  of furnishing incorrect information within the prescribed </a:t>
                      </a:r>
                      <a:r>
                        <a:rPr lang="en-IN" sz="1800" dirty="0" smtClean="0">
                          <a:effectLst/>
                        </a:rPr>
                        <a:t>time to </a:t>
                      </a:r>
                      <a:r>
                        <a:rPr lang="en-IN" sz="1800" dirty="0">
                          <a:effectLst/>
                        </a:rPr>
                        <a:t>TDS/TCS statements to be delivered after 01-07-2012 </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3799" marR="73799" marT="73799" marB="73799"/>
                </a:tc>
                <a:tc>
                  <a:txBody>
                    <a:bodyPr/>
                    <a:lstStyle/>
                    <a:p>
                      <a:pPr>
                        <a:lnSpc>
                          <a:spcPct val="107000"/>
                        </a:lnSpc>
                        <a:spcAft>
                          <a:spcPts val="750"/>
                        </a:spcAft>
                      </a:pPr>
                      <a:r>
                        <a:rPr lang="en-IN" sz="1800" dirty="0" smtClean="0">
                          <a:effectLst/>
                        </a:rPr>
                        <a:t>Min Rs.10,000/-,  Max : Rs.1,00,000/-</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3799" marR="73799" marT="73799" marB="73799"/>
                </a:tc>
              </a:tr>
              <a:tr h="994394">
                <a:tc>
                  <a:txBody>
                    <a:bodyPr/>
                    <a:lstStyle/>
                    <a:p>
                      <a:pPr>
                        <a:lnSpc>
                          <a:spcPct val="107000"/>
                        </a:lnSpc>
                        <a:spcAft>
                          <a:spcPts val="750"/>
                        </a:spcAft>
                      </a:pPr>
                      <a:r>
                        <a:rPr lang="en-IN" sz="1600" dirty="0" smtClean="0">
                          <a:effectLst/>
                        </a:rPr>
                        <a:t>3</a:t>
                      </a:r>
                      <a:r>
                        <a:rPr lang="en-US" altLang="en-IN" sz="1600" dirty="0" smtClean="0">
                          <a:effectLst/>
                        </a:rPr>
                        <a:t>2</a:t>
                      </a:r>
                      <a:r>
                        <a:rPr lang="en-IN" sz="1600" dirty="0" smtClean="0">
                          <a:effectLst/>
                        </a:rPr>
                        <a:t>)</a:t>
                      </a:r>
                      <a:endParaRPr lang="en-IN" sz="1600" dirty="0" smtClean="0">
                        <a:effectLst/>
                        <a:latin typeface="Calibri" panose="020F0502020204030204" pitchFamily="34" charset="0"/>
                        <a:ea typeface="Times New Roman" panose="02020603050405020304" pitchFamily="18" charset="0"/>
                        <a:cs typeface="Times New Roman" panose="02020603050405020304" pitchFamily="18" charset="0"/>
                      </a:endParaRPr>
                    </a:p>
                  </a:txBody>
                  <a:tcPr marL="73799" marR="73799" marT="73799" marB="73799"/>
                </a:tc>
                <a:tc>
                  <a:txBody>
                    <a:bodyPr/>
                    <a:lstStyle/>
                    <a:p>
                      <a:pPr>
                        <a:lnSpc>
                          <a:spcPct val="107000"/>
                        </a:lnSpc>
                        <a:spcAft>
                          <a:spcPts val="750"/>
                        </a:spcAft>
                      </a:pPr>
                      <a:r>
                        <a:rPr lang="en-IN" sz="1800" dirty="0">
                          <a:effectLst/>
                        </a:rPr>
                        <a:t>Section 271I-Failure in furnishing the information related to the payment made  to a non-resident, which is not a company/foreign company of any sum (even though not chargeable under the provisions of  this </a:t>
                      </a:r>
                      <a:r>
                        <a:rPr lang="en-IN" sz="1800" dirty="0" smtClean="0">
                          <a:effectLst/>
                        </a:rPr>
                        <a:t>Act</a:t>
                      </a:r>
                      <a:r>
                        <a:rPr lang="en-IN" sz="1800" dirty="0">
                          <a:effectLst/>
                        </a:rPr>
                        <a:t>) </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3799" marR="73799" marT="73799" marB="73799"/>
                </a:tc>
                <a:tc>
                  <a:txBody>
                    <a:bodyPr/>
                    <a:lstStyle/>
                    <a:p>
                      <a:pPr>
                        <a:lnSpc>
                          <a:spcPct val="107000"/>
                        </a:lnSpc>
                        <a:spcAft>
                          <a:spcPts val="750"/>
                        </a:spcAft>
                      </a:pPr>
                      <a:r>
                        <a:rPr lang="en-IN" sz="1800" dirty="0" smtClean="0">
                          <a:effectLst/>
                        </a:rPr>
                        <a:t>Rs.1,00,000/-</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3799" marR="73799" marT="73799" marB="73799"/>
                </a:tc>
              </a:tr>
              <a:tr h="706876">
                <a:tc>
                  <a:txBody>
                    <a:bodyPr/>
                    <a:lstStyle/>
                    <a:p>
                      <a:pPr>
                        <a:lnSpc>
                          <a:spcPct val="107000"/>
                        </a:lnSpc>
                        <a:spcAft>
                          <a:spcPts val="750"/>
                        </a:spcAft>
                      </a:pPr>
                      <a:r>
                        <a:rPr lang="en-IN" sz="1600" dirty="0" smtClean="0">
                          <a:effectLst/>
                        </a:rPr>
                        <a:t>3</a:t>
                      </a:r>
                      <a:r>
                        <a:rPr lang="en-US" altLang="en-IN" sz="1600" dirty="0" smtClean="0">
                          <a:effectLst/>
                        </a:rPr>
                        <a:t>3</a:t>
                      </a:r>
                      <a:r>
                        <a:rPr lang="en-IN" sz="1600" dirty="0" smtClean="0">
                          <a:effectLst/>
                        </a:rPr>
                        <a:t>)</a:t>
                      </a:r>
                      <a:endParaRPr lang="en-IN" sz="1600" dirty="0" smtClean="0">
                        <a:effectLst/>
                        <a:latin typeface="Calibri" panose="020F0502020204030204" pitchFamily="34" charset="0"/>
                        <a:ea typeface="Times New Roman" panose="02020603050405020304" pitchFamily="18" charset="0"/>
                        <a:cs typeface="Times New Roman" panose="02020603050405020304" pitchFamily="18" charset="0"/>
                      </a:endParaRPr>
                    </a:p>
                  </a:txBody>
                  <a:tcPr marL="73799" marR="73799" marT="73799" marB="73799"/>
                </a:tc>
                <a:tc>
                  <a:txBody>
                    <a:bodyPr/>
                    <a:lstStyle/>
                    <a:p>
                      <a:pPr>
                        <a:lnSpc>
                          <a:spcPct val="107000"/>
                        </a:lnSpc>
                        <a:spcAft>
                          <a:spcPts val="750"/>
                        </a:spcAft>
                      </a:pPr>
                      <a:r>
                        <a:rPr lang="en-IN" sz="1800" dirty="0">
                          <a:effectLst/>
                        </a:rPr>
                        <a:t>Section </a:t>
                      </a:r>
                      <a:r>
                        <a:rPr lang="en-IN" sz="1800" dirty="0" smtClean="0">
                          <a:effectLst/>
                        </a:rPr>
                        <a:t>271J - Incorrect </a:t>
                      </a:r>
                      <a:r>
                        <a:rPr lang="en-IN" sz="1800" dirty="0">
                          <a:effectLst/>
                        </a:rPr>
                        <a:t>information in reports/certificates by an accountant/merchant banker/registered valuer</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3799" marR="73799" marT="73799" marB="73799"/>
                </a:tc>
                <a:tc>
                  <a:txBody>
                    <a:bodyPr/>
                    <a:lstStyle/>
                    <a:p>
                      <a:pPr>
                        <a:lnSpc>
                          <a:spcPct val="107000"/>
                        </a:lnSpc>
                        <a:spcAft>
                          <a:spcPts val="750"/>
                        </a:spcAft>
                      </a:pPr>
                      <a:r>
                        <a:rPr lang="en-IN" sz="1800" dirty="0" smtClean="0">
                          <a:effectLst/>
                        </a:rPr>
                        <a:t>Rs.10,000/- </a:t>
                      </a:r>
                      <a:r>
                        <a:rPr lang="en-IN" sz="1800" dirty="0">
                          <a:effectLst/>
                        </a:rPr>
                        <a:t>for each such report/certificate</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3799" marR="73799" marT="73799" marB="73799"/>
                </a:tc>
              </a:tr>
              <a:tr h="3644175">
                <a:tc>
                  <a:txBody>
                    <a:bodyPr/>
                    <a:lstStyle/>
                    <a:p>
                      <a:pPr>
                        <a:lnSpc>
                          <a:spcPct val="107000"/>
                        </a:lnSpc>
                        <a:spcAft>
                          <a:spcPts val="750"/>
                        </a:spcAft>
                      </a:pPr>
                      <a:r>
                        <a:rPr lang="en-IN" sz="1600" dirty="0" smtClean="0">
                          <a:effectLst/>
                        </a:rPr>
                        <a:t>3</a:t>
                      </a:r>
                      <a:r>
                        <a:rPr lang="en-US" altLang="en-IN" sz="1600" dirty="0" smtClean="0">
                          <a:effectLst/>
                        </a:rPr>
                        <a:t>4</a:t>
                      </a:r>
                      <a:r>
                        <a:rPr lang="en-IN" sz="1600" dirty="0" smtClean="0">
                          <a:effectLst/>
                        </a:rPr>
                        <a:t>)</a:t>
                      </a:r>
                      <a:endParaRPr lang="en-IN" sz="1600" dirty="0" smtClean="0">
                        <a:effectLst/>
                        <a:latin typeface="Calibri" panose="020F0502020204030204" pitchFamily="34" charset="0"/>
                        <a:ea typeface="Times New Roman" panose="02020603050405020304" pitchFamily="18" charset="0"/>
                        <a:cs typeface="Times New Roman" panose="02020603050405020304" pitchFamily="18" charset="0"/>
                      </a:endParaRPr>
                    </a:p>
                  </a:txBody>
                  <a:tcPr marL="73799" marR="73799" marT="73799" marB="73799"/>
                </a:tc>
                <a:tc>
                  <a:txBody>
                    <a:bodyPr/>
                    <a:lstStyle/>
                    <a:p>
                      <a:pPr>
                        <a:lnSpc>
                          <a:spcPct val="107000"/>
                        </a:lnSpc>
                        <a:spcAft>
                          <a:spcPts val="750"/>
                        </a:spcAft>
                      </a:pPr>
                      <a:r>
                        <a:rPr lang="en-IN" sz="1800" dirty="0">
                          <a:effectLst/>
                        </a:rPr>
                        <a:t>Section 272A(1)- Any person fails/refuses </a:t>
                      </a:r>
                      <a:r>
                        <a:rPr lang="en-IN" sz="1800" dirty="0" smtClean="0">
                          <a:effectLst/>
                        </a:rPr>
                        <a:t>to -</a:t>
                      </a:r>
                      <a:r>
                        <a:rPr lang="en-IN" sz="1800" dirty="0">
                          <a:effectLst/>
                        </a:rPr>
                        <a:t>Answer questions put by the IT </a:t>
                      </a:r>
                      <a:r>
                        <a:rPr lang="en-IN" sz="1800" dirty="0" smtClean="0">
                          <a:effectLst/>
                        </a:rPr>
                        <a:t>authority or Sign </a:t>
                      </a:r>
                      <a:r>
                        <a:rPr lang="en-IN" sz="1800" dirty="0">
                          <a:effectLst/>
                        </a:rPr>
                        <a:t>statements which the IT authority requires him to do </a:t>
                      </a:r>
                      <a:r>
                        <a:rPr lang="en-IN" sz="1800" dirty="0" smtClean="0">
                          <a:effectLst/>
                        </a:rPr>
                        <a:t>or Give </a:t>
                      </a:r>
                      <a:r>
                        <a:rPr lang="en-IN" sz="1800" dirty="0">
                          <a:effectLst/>
                        </a:rPr>
                        <a:t>evidence or produce the books under summons issued under Section 131(1)</a:t>
                      </a:r>
                      <a:endParaRPr lang="en-IN" sz="1800" dirty="0">
                        <a:effectLst/>
                      </a:endParaRPr>
                    </a:p>
                    <a:p>
                      <a:pPr>
                        <a:lnSpc>
                          <a:spcPct val="107000"/>
                        </a:lnSpc>
                        <a:spcAft>
                          <a:spcPts val="750"/>
                        </a:spcAft>
                      </a:pPr>
                      <a:r>
                        <a:rPr lang="en-IN" sz="1800" dirty="0">
                          <a:effectLst/>
                        </a:rPr>
                        <a:t>-Comply with the notice issued under Section 142(1) or 143(2) or 142(2A</a:t>
                      </a:r>
                      <a:r>
                        <a:rPr lang="en-IN" sz="1800" dirty="0" smtClean="0">
                          <a:effectLst/>
                        </a:rPr>
                        <a:t>) </a:t>
                      </a:r>
                      <a:r>
                        <a:rPr lang="en-IN" sz="1800" kern="1200" dirty="0" smtClean="0">
                          <a:solidFill>
                            <a:schemeClr val="dk1"/>
                          </a:solidFill>
                          <a:effectLst/>
                          <a:latin typeface="+mn-lt"/>
                          <a:ea typeface="+mn-ea"/>
                          <a:cs typeface="+mn-cs"/>
                        </a:rPr>
                        <a:t>Section 272A(2)- Failure to Furnish the statement regarding ownership/ beneficial interest in the securities in order to determine whether tax is borne on the same as required under Section 94(6)  or Furnish the notice of discontinuance within 15 days under section 176(3) or Furnish information, TDS return, TCS returns and submission of statements by producers of cinematograph films under section 133/206/206C/285B or To allow inspection/copies of the register under Section 134  or To furnish return of income under Section 139(4A) or 139(4C)</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3799" marR="73799" marT="73799" marB="73799"/>
                </a:tc>
                <a:tc>
                  <a:txBody>
                    <a:bodyPr/>
                    <a:lstStyle/>
                    <a:p>
                      <a:pPr>
                        <a:lnSpc>
                          <a:spcPct val="107000"/>
                        </a:lnSpc>
                        <a:spcAft>
                          <a:spcPts val="750"/>
                        </a:spcAft>
                      </a:pPr>
                      <a:r>
                        <a:rPr lang="en-IN" sz="1800" dirty="0" smtClean="0">
                          <a:effectLst/>
                        </a:rPr>
                        <a:t>Rs.10,000/- </a:t>
                      </a:r>
                      <a:r>
                        <a:rPr lang="en-IN" sz="1800" dirty="0">
                          <a:effectLst/>
                        </a:rPr>
                        <a:t>for each </a:t>
                      </a:r>
                      <a:r>
                        <a:rPr lang="en-IN" sz="1800" dirty="0" smtClean="0">
                          <a:effectLst/>
                        </a:rPr>
                        <a:t>default</a:t>
                      </a:r>
                      <a:endParaRPr lang="en-IN" sz="1800" dirty="0" smtClean="0">
                        <a:effectLst/>
                      </a:endParaRPr>
                    </a:p>
                    <a:p>
                      <a:pPr>
                        <a:lnSpc>
                          <a:spcPct val="107000"/>
                        </a:lnSpc>
                        <a:spcAft>
                          <a:spcPts val="750"/>
                        </a:spcAft>
                      </a:pPr>
                      <a:endParaRPr lang="en-US" sz="1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750"/>
                        </a:spcAft>
                      </a:pPr>
                      <a:endParaRPr lang="en-US" sz="1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750"/>
                        </a:spcAft>
                      </a:pPr>
                      <a:endParaRPr lang="en-US" sz="1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750"/>
                        </a:spcAft>
                      </a:pPr>
                      <a:endParaRPr lang="en-US" sz="1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r>
                        <a:rPr lang="en-IN" sz="1800" kern="1200" dirty="0" smtClean="0">
                          <a:solidFill>
                            <a:schemeClr val="dk1"/>
                          </a:solidFill>
                          <a:effectLst/>
                          <a:latin typeface="+mn-lt"/>
                          <a:ea typeface="+mn-ea"/>
                          <a:cs typeface="+mn-cs"/>
                        </a:rPr>
                        <a:t>Rs.100/- for every day of default </a:t>
                      </a:r>
                      <a:endParaRPr lang="en-IN" sz="1800" kern="1200" dirty="0" smtClean="0">
                        <a:solidFill>
                          <a:schemeClr val="dk1"/>
                        </a:solidFill>
                        <a:effectLst/>
                        <a:latin typeface="+mn-lt"/>
                        <a:ea typeface="+mn-ea"/>
                        <a:cs typeface="+mn-cs"/>
                      </a:endParaRPr>
                    </a:p>
                    <a:p>
                      <a:r>
                        <a:rPr lang="en-IN" sz="1800" kern="1200" dirty="0" smtClean="0">
                          <a:solidFill>
                            <a:schemeClr val="dk1"/>
                          </a:solidFill>
                          <a:effectLst/>
                          <a:latin typeface="+mn-lt"/>
                          <a:ea typeface="+mn-ea"/>
                          <a:cs typeface="+mn-cs"/>
                        </a:rPr>
                        <a:t>In sections related to TDS/TCS, the amount of penalty shall not exceed the amount of tax-deductible/collectible.</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3799" marR="73799" marT="73799" marB="73799"/>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243840" y="137160"/>
          <a:ext cx="11643360" cy="6094095"/>
        </p:xfrm>
        <a:graphic>
          <a:graphicData uri="http://schemas.openxmlformats.org/drawingml/2006/table">
            <a:tbl>
              <a:tblPr firstRow="1" firstCol="1" bandRow="1">
                <a:tableStyleId>{5C22544A-7EE6-4342-B048-85BDC9FD1C3A}</a:tableStyleId>
              </a:tblPr>
              <a:tblGrid>
                <a:gridCol w="472440"/>
                <a:gridCol w="7289800"/>
                <a:gridCol w="3881120"/>
              </a:tblGrid>
              <a:tr h="4915535">
                <a:tc>
                  <a:txBody>
                    <a:bodyPr/>
                    <a:lstStyle/>
                    <a:p>
                      <a:pPr>
                        <a:lnSpc>
                          <a:spcPct val="107000"/>
                        </a:lnSpc>
                        <a:spcAft>
                          <a:spcPts val="750"/>
                        </a:spcAft>
                      </a:pPr>
                      <a:endParaRPr lang="en-IN" sz="600" dirty="0">
                        <a:effectLst/>
                      </a:endParaRPr>
                    </a:p>
                    <a:p>
                      <a:pPr>
                        <a:lnSpc>
                          <a:spcPct val="107000"/>
                        </a:lnSpc>
                        <a:spcAft>
                          <a:spcPts val="750"/>
                        </a:spcAft>
                      </a:pPr>
                      <a:r>
                        <a:rPr lang="en-IN" sz="1800" dirty="0">
                          <a:effectLst/>
                        </a:rPr>
                        <a:t> </a:t>
                      </a:r>
                      <a:r>
                        <a:rPr lang="en-IN" sz="1800" dirty="0" smtClean="0">
                          <a:effectLst/>
                        </a:rPr>
                        <a:t>3</a:t>
                      </a:r>
                      <a:r>
                        <a:rPr lang="en-US" altLang="en-IN" sz="1800" dirty="0" smtClean="0">
                          <a:effectLst/>
                        </a:rPr>
                        <a:t>5</a:t>
                      </a:r>
                      <a:r>
                        <a:rPr lang="en-IN" sz="1800" dirty="0" smtClean="0">
                          <a:effectLst/>
                        </a:rPr>
                        <a:t>)</a:t>
                      </a:r>
                      <a:endParaRPr lang="en-IN" sz="1800" dirty="0">
                        <a:effectLst/>
                      </a:endParaRPr>
                    </a:p>
                    <a:p>
                      <a:pPr>
                        <a:lnSpc>
                          <a:spcPct val="107000"/>
                        </a:lnSpc>
                        <a:spcAft>
                          <a:spcPts val="750"/>
                        </a:spcAft>
                      </a:pPr>
                      <a:r>
                        <a:rPr lang="en-IN" sz="600" dirty="0">
                          <a:effectLst/>
                        </a:rPr>
                        <a:t> </a:t>
                      </a:r>
                      <a:endParaRPr lang="en-IN" sz="600" dirty="0">
                        <a:effectLst/>
                      </a:endParaRPr>
                    </a:p>
                    <a:p>
                      <a:pPr>
                        <a:lnSpc>
                          <a:spcPct val="107000"/>
                        </a:lnSpc>
                        <a:spcAft>
                          <a:spcPts val="750"/>
                        </a:spcAft>
                      </a:pPr>
                      <a:r>
                        <a:rPr lang="en-IN" sz="600" dirty="0">
                          <a:effectLst/>
                        </a:rPr>
                        <a:t> </a:t>
                      </a:r>
                      <a:endParaRPr lang="en-IN" sz="600" dirty="0">
                        <a:effectLst/>
                      </a:endParaRPr>
                    </a:p>
                    <a:p>
                      <a:pPr>
                        <a:lnSpc>
                          <a:spcPct val="107000"/>
                        </a:lnSpc>
                        <a:spcAft>
                          <a:spcPts val="750"/>
                        </a:spcAft>
                      </a:pPr>
                      <a:r>
                        <a:rPr lang="en-IN" sz="600" dirty="0">
                          <a:effectLst/>
                        </a:rPr>
                        <a:t> </a:t>
                      </a:r>
                      <a:endParaRPr lang="en-IN" sz="600" dirty="0">
                        <a:effectLst/>
                      </a:endParaRPr>
                    </a:p>
                    <a:p>
                      <a:pPr>
                        <a:lnSpc>
                          <a:spcPct val="107000"/>
                        </a:lnSpc>
                        <a:spcAft>
                          <a:spcPts val="750"/>
                        </a:spcAft>
                      </a:pPr>
                      <a:r>
                        <a:rPr lang="en-IN" sz="600" dirty="0">
                          <a:effectLst/>
                        </a:rPr>
                        <a:t> </a:t>
                      </a:r>
                      <a:endParaRPr lang="en-IN" sz="600" dirty="0">
                        <a:effectLst/>
                      </a:endParaRPr>
                    </a:p>
                    <a:p>
                      <a:pPr>
                        <a:lnSpc>
                          <a:spcPct val="107000"/>
                        </a:lnSpc>
                        <a:spcAft>
                          <a:spcPts val="750"/>
                        </a:spcAft>
                      </a:pPr>
                      <a:r>
                        <a:rPr lang="en-IN" sz="600" dirty="0">
                          <a:effectLst/>
                        </a:rPr>
                        <a:t> </a:t>
                      </a:r>
                      <a:endParaRPr lang="en-IN" sz="600" dirty="0">
                        <a:effectLst/>
                      </a:endParaRPr>
                    </a:p>
                    <a:p>
                      <a:pPr>
                        <a:lnSpc>
                          <a:spcPct val="107000"/>
                        </a:lnSpc>
                        <a:spcAft>
                          <a:spcPts val="750"/>
                        </a:spcAft>
                      </a:pPr>
                      <a:r>
                        <a:rPr lang="en-IN" sz="600" dirty="0">
                          <a:effectLst/>
                        </a:rPr>
                        <a:t> </a:t>
                      </a:r>
                      <a:endParaRPr lang="en-IN" sz="600" dirty="0">
                        <a:effectLst/>
                      </a:endParaRPr>
                    </a:p>
                    <a:p>
                      <a:pPr>
                        <a:lnSpc>
                          <a:spcPct val="107000"/>
                        </a:lnSpc>
                        <a:spcAft>
                          <a:spcPts val="750"/>
                        </a:spcAft>
                      </a:pPr>
                      <a:r>
                        <a:rPr lang="en-IN" sz="600" dirty="0">
                          <a:effectLst/>
                        </a:rPr>
                        <a:t> </a:t>
                      </a:r>
                      <a:endParaRPr lang="en-IN" sz="600" dirty="0">
                        <a:effectLst/>
                      </a:endParaRPr>
                    </a:p>
                    <a:p>
                      <a:pPr>
                        <a:lnSpc>
                          <a:spcPct val="107000"/>
                        </a:lnSpc>
                        <a:spcAft>
                          <a:spcPts val="750"/>
                        </a:spcAft>
                      </a:pPr>
                      <a:r>
                        <a:rPr lang="en-IN" sz="600" dirty="0">
                          <a:effectLst/>
                        </a:rPr>
                        <a:t> </a:t>
                      </a:r>
                      <a:endParaRPr lang="en-IN" sz="600" dirty="0">
                        <a:effectLst/>
                      </a:endParaRPr>
                    </a:p>
                    <a:p>
                      <a:pPr>
                        <a:lnSpc>
                          <a:spcPct val="107000"/>
                        </a:lnSpc>
                        <a:spcAft>
                          <a:spcPts val="750"/>
                        </a:spcAft>
                      </a:pPr>
                      <a:r>
                        <a:rPr lang="en-IN" sz="600" dirty="0">
                          <a:effectLst/>
                        </a:rPr>
                        <a:t> </a:t>
                      </a:r>
                      <a:endParaRPr lang="en-IN" sz="600" dirty="0">
                        <a:effectLst/>
                      </a:endParaRPr>
                    </a:p>
                    <a:p>
                      <a:pPr>
                        <a:lnSpc>
                          <a:spcPct val="107000"/>
                        </a:lnSpc>
                        <a:spcAft>
                          <a:spcPts val="750"/>
                        </a:spcAft>
                      </a:pPr>
                      <a:r>
                        <a:rPr lang="en-IN" sz="600" dirty="0">
                          <a:effectLst/>
                        </a:rPr>
                        <a:t> </a:t>
                      </a:r>
                      <a:endParaRPr lang="en-IN" sz="600" dirty="0">
                        <a:effectLst/>
                      </a:endParaRPr>
                    </a:p>
                    <a:p>
                      <a:pPr>
                        <a:lnSpc>
                          <a:spcPct val="107000"/>
                        </a:lnSpc>
                        <a:spcAft>
                          <a:spcPts val="750"/>
                        </a:spcAft>
                      </a:pPr>
                      <a:r>
                        <a:rPr lang="en-IN" sz="600" dirty="0">
                          <a:effectLst/>
                        </a:rPr>
                        <a:t> </a:t>
                      </a:r>
                      <a:endParaRPr lang="en-IN" sz="600" dirty="0">
                        <a:effectLst/>
                      </a:endParaRPr>
                    </a:p>
                  </a:txBody>
                  <a:tcPr marL="43180" marR="43180" marT="43180" marB="43180"/>
                </a:tc>
                <a:tc>
                  <a:txBody>
                    <a:bodyPr/>
                    <a:lstStyle/>
                    <a:p>
                      <a:r>
                        <a:rPr lang="en-IN" sz="1800" b="1" kern="1200" dirty="0" smtClean="0">
                          <a:solidFill>
                            <a:schemeClr val="lt1"/>
                          </a:solidFill>
                          <a:effectLst/>
                          <a:latin typeface="+mn-lt"/>
                          <a:ea typeface="+mn-ea"/>
                          <a:cs typeface="+mn-cs"/>
                        </a:rPr>
                        <a:t>To deliver a copy of the declaration for transactions where no TDS needs to be deducted as given under Section 197A</a:t>
                      </a:r>
                      <a:endParaRPr lang="en-IN" sz="1800" b="1" kern="1200" dirty="0" smtClean="0">
                        <a:solidFill>
                          <a:schemeClr val="lt1"/>
                        </a:solidFill>
                        <a:effectLst/>
                        <a:latin typeface="+mn-lt"/>
                        <a:ea typeface="+mn-ea"/>
                        <a:cs typeface="+mn-cs"/>
                      </a:endParaRPr>
                    </a:p>
                    <a:p>
                      <a:r>
                        <a:rPr lang="en-IN" sz="1800" b="1" kern="1200" dirty="0" smtClean="0">
                          <a:solidFill>
                            <a:schemeClr val="lt1"/>
                          </a:solidFill>
                          <a:effectLst/>
                          <a:latin typeface="+mn-lt"/>
                          <a:ea typeface="+mn-ea"/>
                          <a:cs typeface="+mn-cs"/>
                        </a:rPr>
                        <a:t>-To furnish a certificate for TDS/TCS under section 203/206C</a:t>
                      </a:r>
                      <a:endParaRPr lang="en-IN" sz="1800" b="1" kern="1200" dirty="0" smtClean="0">
                        <a:solidFill>
                          <a:schemeClr val="lt1"/>
                        </a:solidFill>
                        <a:effectLst/>
                        <a:latin typeface="+mn-lt"/>
                        <a:ea typeface="+mn-ea"/>
                        <a:cs typeface="+mn-cs"/>
                      </a:endParaRPr>
                    </a:p>
                    <a:p>
                      <a:r>
                        <a:rPr lang="en-IN" sz="1800" b="1" kern="1200" dirty="0" smtClean="0">
                          <a:solidFill>
                            <a:schemeClr val="lt1"/>
                          </a:solidFill>
                          <a:effectLst/>
                          <a:latin typeface="+mn-lt"/>
                          <a:ea typeface="+mn-ea"/>
                          <a:cs typeface="+mn-cs"/>
                        </a:rPr>
                        <a:t>-To deduct and pay tax in respect of salary as referred to in Section 226</a:t>
                      </a:r>
                      <a:endParaRPr lang="en-IN" sz="1800" b="1" kern="1200" dirty="0" smtClean="0">
                        <a:solidFill>
                          <a:schemeClr val="lt1"/>
                        </a:solidFill>
                        <a:effectLst/>
                        <a:latin typeface="+mn-lt"/>
                        <a:ea typeface="+mn-ea"/>
                        <a:cs typeface="+mn-cs"/>
                      </a:endParaRPr>
                    </a:p>
                    <a:p>
                      <a:r>
                        <a:rPr lang="en-IN" sz="1800" b="1" kern="1200" dirty="0" smtClean="0">
                          <a:solidFill>
                            <a:schemeClr val="lt1"/>
                          </a:solidFill>
                          <a:effectLst/>
                          <a:latin typeface="+mn-lt"/>
                          <a:ea typeface="+mn-ea"/>
                          <a:cs typeface="+mn-cs"/>
                        </a:rPr>
                        <a:t>-To furnish a statement to the person receiving the salary complete particulars of perquisites or profits in lieu of salary under section 192(2C)</a:t>
                      </a:r>
                      <a:endParaRPr lang="en-IN" sz="1800" b="1" kern="1200" dirty="0" smtClean="0">
                        <a:solidFill>
                          <a:schemeClr val="lt1"/>
                        </a:solidFill>
                        <a:effectLst/>
                        <a:latin typeface="+mn-lt"/>
                        <a:ea typeface="+mn-ea"/>
                        <a:cs typeface="+mn-cs"/>
                      </a:endParaRPr>
                    </a:p>
                    <a:p>
                      <a:r>
                        <a:rPr lang="en-IN" sz="1800" b="1" kern="1200" dirty="0" smtClean="0">
                          <a:solidFill>
                            <a:schemeClr val="lt1"/>
                          </a:solidFill>
                          <a:effectLst/>
                          <a:latin typeface="+mn-lt"/>
                          <a:ea typeface="+mn-ea"/>
                          <a:cs typeface="+mn-cs"/>
                        </a:rPr>
                        <a:t>-To deliver in due time a copy of declaration as required under Section 206C(1A)</a:t>
                      </a:r>
                      <a:endParaRPr lang="en-IN" sz="1800" b="1" kern="1200" dirty="0" smtClean="0">
                        <a:solidFill>
                          <a:schemeClr val="lt1"/>
                        </a:solidFill>
                        <a:effectLst/>
                        <a:latin typeface="+mn-lt"/>
                        <a:ea typeface="+mn-ea"/>
                        <a:cs typeface="+mn-cs"/>
                      </a:endParaRPr>
                    </a:p>
                    <a:p>
                      <a:r>
                        <a:rPr lang="en-IN" sz="1800" b="1" kern="1200" dirty="0" smtClean="0">
                          <a:solidFill>
                            <a:schemeClr val="lt1"/>
                          </a:solidFill>
                          <a:effectLst/>
                          <a:latin typeface="+mn-lt"/>
                          <a:ea typeface="+mn-ea"/>
                          <a:cs typeface="+mn-cs"/>
                        </a:rPr>
                        <a:t>-To deliver statements pertaining to TDS/TCS under section 200(3) or 206C(3)</a:t>
                      </a:r>
                      <a:endParaRPr lang="en-IN" sz="1800" b="1" kern="1200" dirty="0" smtClean="0">
                        <a:solidFill>
                          <a:schemeClr val="lt1"/>
                        </a:solidFill>
                        <a:effectLst/>
                        <a:latin typeface="+mn-lt"/>
                        <a:ea typeface="+mn-ea"/>
                        <a:cs typeface="+mn-cs"/>
                      </a:endParaRPr>
                    </a:p>
                    <a:p>
                      <a:r>
                        <a:rPr lang="en-IN" sz="1800" b="1" kern="1200" dirty="0" smtClean="0">
                          <a:solidFill>
                            <a:schemeClr val="lt1"/>
                          </a:solidFill>
                          <a:effectLst/>
                          <a:latin typeface="+mn-lt"/>
                          <a:ea typeface="+mn-ea"/>
                          <a:cs typeface="+mn-cs"/>
                        </a:rPr>
                        <a:t>-To furnish quarterly returns in respect of payment of interest to residents without deduction of tax within the prescribed time and in a prescribed manner under section 206A(1)</a:t>
                      </a:r>
                      <a:endParaRPr lang="en-IN" sz="1800" b="1" kern="1200" dirty="0" smtClean="0">
                        <a:solidFill>
                          <a:schemeClr val="lt1"/>
                        </a:solidFill>
                        <a:effectLst/>
                        <a:latin typeface="+mn-lt"/>
                        <a:ea typeface="+mn-ea"/>
                        <a:cs typeface="+mn-cs"/>
                      </a:endParaRPr>
                    </a:p>
                    <a:p>
                      <a:r>
                        <a:rPr lang="en-IN" sz="1800" b="1" kern="1200" dirty="0" smtClean="0">
                          <a:solidFill>
                            <a:schemeClr val="lt1"/>
                          </a:solidFill>
                          <a:effectLst/>
                          <a:latin typeface="+mn-lt"/>
                          <a:ea typeface="+mn-ea"/>
                          <a:cs typeface="+mn-cs"/>
                        </a:rPr>
                        <a:t>To furnish a statement in respect of sums credited to the Central Government under Section 200(2A) or Section  206C(3A).</a:t>
                      </a:r>
                      <a:endParaRPr lang="en-IN" sz="1800" b="1" kern="1200" dirty="0" smtClean="0">
                        <a:solidFill>
                          <a:schemeClr val="lt1"/>
                        </a:solidFill>
                        <a:effectLst/>
                        <a:latin typeface="+mn-lt"/>
                        <a:ea typeface="+mn-ea"/>
                        <a:cs typeface="+mn-cs"/>
                      </a:endParaRPr>
                    </a:p>
                    <a:p>
                      <a:pPr>
                        <a:lnSpc>
                          <a:spcPct val="107000"/>
                        </a:lnSpc>
                        <a:spcAft>
                          <a:spcPts val="750"/>
                        </a:spcAft>
                      </a:pP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180" marR="43180" marT="43180" marB="43180"/>
                </a:tc>
                <a:tc>
                  <a:txBody>
                    <a:bodyPr/>
                    <a:lstStyle/>
                    <a:p>
                      <a:pPr>
                        <a:lnSpc>
                          <a:spcPct val="107000"/>
                        </a:lnSpc>
                        <a:spcAft>
                          <a:spcPts val="750"/>
                        </a:spcAft>
                      </a:pP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180" marR="43180" marT="43180" marB="43180"/>
                </a:tc>
              </a:tr>
              <a:tr h="1178560">
                <a:tc>
                  <a:txBody>
                    <a:bodyPr/>
                    <a:lstStyle/>
                    <a:p>
                      <a:pPr>
                        <a:lnSpc>
                          <a:spcPct val="107000"/>
                        </a:lnSpc>
                        <a:spcAft>
                          <a:spcPts val="750"/>
                        </a:spcAft>
                      </a:pPr>
                      <a:r>
                        <a:rPr lang="en-IN" sz="1800" dirty="0">
                          <a:effectLst/>
                        </a:rPr>
                        <a:t>3</a:t>
                      </a:r>
                      <a:r>
                        <a:rPr lang="en-US" altLang="en-IN" sz="1800" dirty="0">
                          <a:effectLst/>
                        </a:rPr>
                        <a:t>6</a:t>
                      </a:r>
                      <a:r>
                        <a:rPr lang="en-IN" sz="1800" dirty="0">
                          <a:effectLst/>
                        </a:rPr>
                        <a:t>)</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180" marR="43180" marT="43180" marB="43180"/>
                </a:tc>
                <a:tc>
                  <a:txBody>
                    <a:bodyPr/>
                    <a:lstStyle/>
                    <a:p>
                      <a:pPr>
                        <a:lnSpc>
                          <a:spcPct val="107000"/>
                        </a:lnSpc>
                        <a:spcAft>
                          <a:spcPts val="750"/>
                        </a:spcAft>
                      </a:pPr>
                      <a:r>
                        <a:rPr lang="en-IN" sz="1800" dirty="0">
                          <a:effectLst/>
                        </a:rPr>
                        <a:t>Section 272AA-Failure to comply with Section 133B wherein an income tax authority has the power to call for information</a:t>
                      </a:r>
                      <a:endParaRPr lang="en-IN" sz="1800" dirty="0">
                        <a:effectLst/>
                      </a:endParaRPr>
                    </a:p>
                    <a:p>
                      <a:pPr>
                        <a:lnSpc>
                          <a:spcPct val="107000"/>
                        </a:lnSpc>
                        <a:spcAft>
                          <a:spcPts val="750"/>
                        </a:spcAft>
                      </a:pP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180" marR="43180" marT="43180" marB="43180"/>
                </a:tc>
                <a:tc>
                  <a:txBody>
                    <a:bodyPr/>
                    <a:lstStyle/>
                    <a:p>
                      <a:pPr>
                        <a:lnSpc>
                          <a:spcPct val="107000"/>
                        </a:lnSpc>
                        <a:spcAft>
                          <a:spcPts val="750"/>
                        </a:spcAft>
                      </a:pPr>
                      <a:r>
                        <a:rPr lang="en-IN" sz="1400" dirty="0">
                          <a:effectLst/>
                        </a:rPr>
                        <a:t>Maximum: </a:t>
                      </a:r>
                      <a:r>
                        <a:rPr lang="en-IN" sz="1400" dirty="0" smtClean="0">
                          <a:effectLst/>
                        </a:rPr>
                        <a:t>Rs.1,000/-</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180" marR="43180" marT="43180" marB="43180"/>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67639" y="182880"/>
          <a:ext cx="11780520" cy="5419725"/>
        </p:xfrm>
        <a:graphic>
          <a:graphicData uri="http://schemas.openxmlformats.org/drawingml/2006/table">
            <a:tbl>
              <a:tblPr firstRow="1" firstCol="1" bandRow="1">
                <a:tableStyleId>{5C22544A-7EE6-4342-B048-85BDC9FD1C3A}</a:tableStyleId>
              </a:tblPr>
              <a:tblGrid>
                <a:gridCol w="563881"/>
                <a:gridCol w="7289799"/>
                <a:gridCol w="3926840"/>
              </a:tblGrid>
              <a:tr h="3596640">
                <a:tc>
                  <a:txBody>
                    <a:bodyPr/>
                    <a:lstStyle/>
                    <a:p>
                      <a:pPr>
                        <a:lnSpc>
                          <a:spcPct val="107000"/>
                        </a:lnSpc>
                        <a:spcAft>
                          <a:spcPts val="750"/>
                        </a:spcAft>
                      </a:pPr>
                      <a:r>
                        <a:rPr lang="en-IN" sz="1800">
                          <a:effectLst/>
                          <a:latin typeface="+mn-lt"/>
                        </a:rPr>
                        <a:t>3</a:t>
                      </a:r>
                      <a:r>
                        <a:rPr lang="en-US" altLang="en-IN" sz="1800">
                          <a:effectLst/>
                          <a:latin typeface="+mn-lt"/>
                        </a:rPr>
                        <a:t>7</a:t>
                      </a:r>
                      <a:r>
                        <a:rPr lang="en-IN" sz="1800">
                          <a:effectLst/>
                          <a:latin typeface="+mn-lt"/>
                        </a:rPr>
                        <a:t>)</a:t>
                      </a:r>
                      <a:endParaRPr lang="en-IN" sz="1800">
                        <a:effectLst/>
                        <a:latin typeface="+mn-lt"/>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07000"/>
                        </a:lnSpc>
                        <a:spcAft>
                          <a:spcPts val="750"/>
                        </a:spcAft>
                      </a:pPr>
                      <a:r>
                        <a:rPr lang="en-IN" sz="1800">
                          <a:effectLst/>
                          <a:latin typeface="+mn-lt"/>
                        </a:rPr>
                        <a:t>Section 272B- Failure to comply with Section 139A with regard to a permanent account number(PAN)</a:t>
                      </a:r>
                      <a:endParaRPr lang="en-IN" sz="1800">
                        <a:effectLst/>
                        <a:latin typeface="+mn-lt"/>
                      </a:endParaRPr>
                    </a:p>
                    <a:p>
                      <a:pPr>
                        <a:lnSpc>
                          <a:spcPct val="107000"/>
                        </a:lnSpc>
                        <a:spcAft>
                          <a:spcPts val="750"/>
                        </a:spcAft>
                      </a:pPr>
                      <a:r>
                        <a:rPr lang="en-IN" sz="1800">
                          <a:effectLst/>
                          <a:latin typeface="+mn-lt"/>
                        </a:rPr>
                        <a:t>-PAN is to be quoted in the documents as prescribed by the Board under Section 139(5)(c)</a:t>
                      </a:r>
                      <a:endParaRPr lang="en-IN" sz="1800">
                        <a:effectLst/>
                        <a:latin typeface="+mn-lt"/>
                      </a:endParaRPr>
                    </a:p>
                    <a:p>
                      <a:pPr>
                        <a:lnSpc>
                          <a:spcPct val="107000"/>
                        </a:lnSpc>
                        <a:spcAft>
                          <a:spcPts val="750"/>
                        </a:spcAft>
                      </a:pPr>
                      <a:r>
                        <a:rPr lang="en-IN" sz="1800">
                          <a:effectLst/>
                          <a:latin typeface="+mn-lt"/>
                        </a:rPr>
                        <a:t>-PAN is to be furnished to the person deducting tax by the person receiving the income</a:t>
                      </a:r>
                      <a:endParaRPr lang="en-IN" sz="1800">
                        <a:effectLst/>
                        <a:latin typeface="+mn-lt"/>
                      </a:endParaRPr>
                    </a:p>
                    <a:p>
                      <a:pPr>
                        <a:lnSpc>
                          <a:spcPct val="107000"/>
                        </a:lnSpc>
                        <a:spcAft>
                          <a:spcPts val="750"/>
                        </a:spcAft>
                      </a:pPr>
                      <a:r>
                        <a:rPr lang="en-IN" sz="1800">
                          <a:effectLst/>
                          <a:latin typeface="+mn-lt"/>
                        </a:rPr>
                        <a:t>PAN is to be furnished to the person responsible for collecting tax by the buyer/licensee/lessee</a:t>
                      </a:r>
                      <a:endParaRPr lang="en-IN" sz="1800">
                        <a:effectLst/>
                        <a:latin typeface="+mn-lt"/>
                      </a:endParaRPr>
                    </a:p>
                    <a:p>
                      <a:pPr>
                        <a:lnSpc>
                          <a:spcPct val="107000"/>
                        </a:lnSpc>
                        <a:spcAft>
                          <a:spcPts val="750"/>
                        </a:spcAft>
                      </a:pPr>
                      <a:r>
                        <a:rPr lang="en-IN" sz="1800">
                          <a:effectLst/>
                          <a:latin typeface="+mn-lt"/>
                        </a:rPr>
                        <a:t>If in any of the circumstance the PAN furnished is false or the person believes it to be false then he shall be liable to a penalty</a:t>
                      </a:r>
                      <a:endParaRPr lang="en-IN" sz="1800">
                        <a:effectLst/>
                        <a:latin typeface="+mn-lt"/>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07000"/>
                        </a:lnSpc>
                        <a:spcAft>
                          <a:spcPts val="750"/>
                        </a:spcAft>
                      </a:pPr>
                      <a:r>
                        <a:rPr lang="en-IN" sz="1800" dirty="0" smtClean="0">
                          <a:effectLst/>
                          <a:latin typeface="+mn-lt"/>
                        </a:rPr>
                        <a:t>Rs.10,000/-</a:t>
                      </a:r>
                      <a:endParaRPr lang="en-IN" sz="1800" dirty="0">
                        <a:effectLst/>
                        <a:latin typeface="+mn-lt"/>
                      </a:endParaRPr>
                    </a:p>
                    <a:p>
                      <a:pPr>
                        <a:lnSpc>
                          <a:spcPct val="107000"/>
                        </a:lnSpc>
                        <a:spcAft>
                          <a:spcPts val="750"/>
                        </a:spcAft>
                      </a:pPr>
                      <a:r>
                        <a:rPr lang="en-IN" sz="1800" dirty="0" smtClean="0">
                          <a:effectLst/>
                          <a:latin typeface="+mn-lt"/>
                        </a:rPr>
                        <a:t>Rs.10,000/-</a:t>
                      </a:r>
                      <a:endParaRPr lang="en-IN" sz="1800" dirty="0">
                        <a:effectLst/>
                        <a:latin typeface="+mn-lt"/>
                        <a:ea typeface="Times New Roman" panose="02020603050405020304" pitchFamily="18" charset="0"/>
                        <a:cs typeface="Times New Roman" panose="02020603050405020304" pitchFamily="18" charset="0"/>
                      </a:endParaRPr>
                    </a:p>
                  </a:txBody>
                  <a:tcPr marL="76200" marR="76200" marT="76200" marB="76200"/>
                </a:tc>
              </a:tr>
              <a:tr h="1557020">
                <a:tc>
                  <a:txBody>
                    <a:bodyPr/>
                    <a:lstStyle/>
                    <a:p>
                      <a:pPr>
                        <a:lnSpc>
                          <a:spcPct val="107000"/>
                        </a:lnSpc>
                        <a:spcAft>
                          <a:spcPts val="750"/>
                        </a:spcAft>
                      </a:pPr>
                      <a:r>
                        <a:rPr lang="en-US" altLang="en-IN" sz="1800">
                          <a:effectLst/>
                          <a:latin typeface="+mn-lt"/>
                        </a:rPr>
                        <a:t>38</a:t>
                      </a:r>
                      <a:r>
                        <a:rPr lang="en-IN" sz="1800">
                          <a:effectLst/>
                          <a:latin typeface="+mn-lt"/>
                        </a:rPr>
                        <a:t>)</a:t>
                      </a:r>
                      <a:endParaRPr lang="en-IN" sz="1800">
                        <a:effectLst/>
                        <a:latin typeface="+mn-lt"/>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07000"/>
                        </a:lnSpc>
                        <a:spcAft>
                          <a:spcPts val="750"/>
                        </a:spcAft>
                      </a:pPr>
                      <a:r>
                        <a:rPr lang="en-IN" sz="1800">
                          <a:effectLst/>
                          <a:latin typeface="+mn-lt"/>
                        </a:rPr>
                        <a:t>Section 272BB- Failure to apply/quote the tax deduction/tax collection number</a:t>
                      </a:r>
                      <a:endParaRPr lang="en-IN" sz="1800">
                        <a:effectLst/>
                        <a:latin typeface="+mn-lt"/>
                      </a:endParaRPr>
                    </a:p>
                    <a:p>
                      <a:pPr>
                        <a:lnSpc>
                          <a:spcPct val="107000"/>
                        </a:lnSpc>
                        <a:spcAft>
                          <a:spcPts val="750"/>
                        </a:spcAft>
                      </a:pPr>
                      <a:r>
                        <a:rPr lang="en-IN" sz="1800">
                          <a:effectLst/>
                          <a:latin typeface="+mn-lt"/>
                        </a:rPr>
                        <a:t>Tax deduction number/ tax collection number falsely quoted or the person believes it to be false </a:t>
                      </a:r>
                      <a:endParaRPr lang="en-IN" sz="1800">
                        <a:effectLst/>
                        <a:latin typeface="+mn-lt"/>
                      </a:endParaRPr>
                    </a:p>
                    <a:p>
                      <a:pPr>
                        <a:lnSpc>
                          <a:spcPct val="107000"/>
                        </a:lnSpc>
                        <a:spcAft>
                          <a:spcPts val="750"/>
                        </a:spcAft>
                      </a:pPr>
                      <a:endParaRPr lang="en-IN" sz="1800">
                        <a:effectLst/>
                        <a:latin typeface="+mn-lt"/>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07000"/>
                        </a:lnSpc>
                        <a:spcAft>
                          <a:spcPts val="750"/>
                        </a:spcAft>
                      </a:pPr>
                      <a:r>
                        <a:rPr lang="en-IN" sz="1800" dirty="0" smtClean="0">
                          <a:effectLst/>
                          <a:latin typeface="+mn-lt"/>
                        </a:rPr>
                        <a:t>Rs.10,000/-</a:t>
                      </a:r>
                      <a:endParaRPr lang="en-IN" sz="1800" dirty="0" smtClean="0">
                        <a:effectLst/>
                        <a:latin typeface="+mn-lt"/>
                      </a:endParaRPr>
                    </a:p>
                    <a:p>
                      <a:pPr>
                        <a:lnSpc>
                          <a:spcPct val="107000"/>
                        </a:lnSpc>
                        <a:spcAft>
                          <a:spcPts val="750"/>
                        </a:spcAft>
                      </a:pPr>
                      <a:endParaRPr lang="en-IN" sz="1800" dirty="0">
                        <a:effectLst/>
                        <a:latin typeface="+mn-lt"/>
                        <a:ea typeface="Times New Roman" panose="02020603050405020304" pitchFamily="18" charset="0"/>
                        <a:cs typeface="Times New Roman" panose="02020603050405020304" pitchFamily="18" charset="0"/>
                      </a:endParaRPr>
                    </a:p>
                  </a:txBody>
                  <a:tcPr marL="9525" marR="9525" marT="9525" marB="9525" anchor="ct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471805"/>
            <a:ext cx="10515600" cy="5547995"/>
          </a:xfrm>
        </p:spPr>
        <p:txBody>
          <a:bodyPr>
            <a:normAutofit/>
          </a:bodyPr>
          <a:lstStyle/>
          <a:p>
            <a:pPr algn="ctr"/>
            <a:r>
              <a:rPr lang="en-US" sz="7200" b="1" dirty="0" smtClean="0"/>
              <a:t>INTEREST,PENALTIES,</a:t>
            </a:r>
            <a:br>
              <a:rPr lang="en-US" sz="7200" b="1" dirty="0" smtClean="0"/>
            </a:br>
            <a:r>
              <a:rPr lang="en-US" sz="7200" b="1" dirty="0" smtClean="0"/>
              <a:t>MISTAKES &amp; ISSUES,NON COMPLIANCE AND IMPORTANT TIMELINES IN FILING</a:t>
            </a:r>
            <a:endParaRPr lang="en-US" sz="72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idx="1"/>
          </p:nvPr>
        </p:nvGraphicFramePr>
        <p:xfrm>
          <a:off x="246380" y="365125"/>
          <a:ext cx="11699875" cy="6128385"/>
        </p:xfrm>
        <a:graphic>
          <a:graphicData uri="http://schemas.openxmlformats.org/drawingml/2006/table">
            <a:tbl>
              <a:tblPr firstRow="1" bandRow="1">
                <a:tableStyleId>{5940675A-B579-460E-94D1-54222C63F5DA}</a:tableStyleId>
              </a:tblPr>
              <a:tblGrid>
                <a:gridCol w="2470150"/>
                <a:gridCol w="3225800"/>
                <a:gridCol w="6003925"/>
              </a:tblGrid>
              <a:tr h="6128385">
                <a:tc>
                  <a:txBody>
                    <a:bodyPr/>
                    <a:lstStyle/>
                    <a:p>
                      <a:pPr indent="0" algn="ctr">
                        <a:buNone/>
                      </a:pPr>
                      <a:r>
                        <a:rPr lang="en-US" sz="1800" b="1" dirty="0" smtClean="0">
                          <a:cs typeface="+mn-lt"/>
                        </a:rPr>
                        <a:t>Cases of Under-reporting</a:t>
                      </a:r>
                      <a:r>
                        <a:rPr lang="en-US" sz="1800" b="1" baseline="0" dirty="0" smtClean="0">
                          <a:cs typeface="+mn-lt"/>
                        </a:rPr>
                        <a:t> of Income</a:t>
                      </a:r>
                      <a:endParaRPr lang="en-US" sz="1800" b="1" dirty="0">
                        <a:cs typeface="+mn-lt"/>
                      </a:endParaRPr>
                    </a:p>
                    <a:p>
                      <a:pPr indent="0">
                        <a:buNone/>
                      </a:pPr>
                      <a:endParaRPr lang="en-US" sz="1800" b="0" dirty="0">
                        <a:cs typeface="+mn-lt"/>
                      </a:endParaRPr>
                    </a:p>
                    <a:p>
                      <a:pPr indent="0">
                        <a:buNone/>
                      </a:pPr>
                      <a:endParaRPr lang="en-US" sz="1800" b="0" dirty="0">
                        <a:cs typeface="+mn-lt"/>
                      </a:endParaRPr>
                    </a:p>
                    <a:p>
                      <a:pPr indent="0">
                        <a:buNone/>
                      </a:pPr>
                      <a:r>
                        <a:rPr lang="en-US" sz="1800" b="0" dirty="0">
                          <a:cs typeface="+mn-lt"/>
                        </a:rPr>
                        <a:t>Return of Income is filed</a:t>
                      </a:r>
                      <a:endParaRPr lang="en-US" sz="1800" b="0" dirty="0">
                        <a:cs typeface="+mn-lt"/>
                      </a:endParaRPr>
                    </a:p>
                    <a:p>
                      <a:pPr indent="0">
                        <a:buNone/>
                      </a:pPr>
                      <a:endParaRPr lang="en-US" sz="1800" b="0" dirty="0">
                        <a:cs typeface="+mn-lt"/>
                      </a:endParaRPr>
                    </a:p>
                    <a:p>
                      <a:pPr indent="0">
                        <a:buNone/>
                      </a:pPr>
                      <a:endParaRPr lang="en-US" sz="1800" b="0" dirty="0">
                        <a:cs typeface="+mn-lt"/>
                      </a:endParaRPr>
                    </a:p>
                    <a:p>
                      <a:pPr indent="0">
                        <a:buNone/>
                      </a:pPr>
                      <a:endParaRPr lang="en-US" sz="1800" b="0" dirty="0">
                        <a:cs typeface="+mn-lt"/>
                      </a:endParaRPr>
                    </a:p>
                    <a:p>
                      <a:pPr indent="0">
                        <a:buNone/>
                      </a:pPr>
                      <a:endParaRPr lang="en-US" sz="1800" b="0" dirty="0">
                        <a:cs typeface="+mn-lt"/>
                      </a:endParaRPr>
                    </a:p>
                    <a:p>
                      <a:pPr indent="0">
                        <a:buNone/>
                      </a:pPr>
                      <a:r>
                        <a:rPr lang="en-US" sz="1800" b="0" dirty="0">
                          <a:cs typeface="+mn-lt"/>
                        </a:rPr>
                        <a:t>No Return of Income is filed or return is filed for the first time U/s 148.</a:t>
                      </a:r>
                      <a:endParaRPr lang="en-US" sz="1800" b="0" dirty="0">
                        <a:cs typeface="+mn-lt"/>
                      </a:endParaRPr>
                    </a:p>
                    <a:p>
                      <a:pPr indent="0">
                        <a:buNone/>
                      </a:pPr>
                      <a:endParaRPr lang="en-US" sz="1800" b="0" dirty="0">
                        <a:cs typeface="+mn-lt"/>
                      </a:endParaRPr>
                    </a:p>
                    <a:p>
                      <a:pPr indent="0">
                        <a:buNone/>
                      </a:pPr>
                      <a:r>
                        <a:rPr lang="en-US" sz="1800" b="0" dirty="0">
                          <a:cs typeface="+mn-lt"/>
                        </a:rPr>
                        <a:t>Case of Reassessment</a:t>
                      </a:r>
                      <a:endParaRPr lang="en-US" sz="1800" b="0" dirty="0">
                        <a:cs typeface="+mn-lt"/>
                      </a:endParaRPr>
                    </a:p>
                    <a:p>
                      <a:pPr indent="0">
                        <a:buNone/>
                      </a:pPr>
                      <a:endParaRPr lang="en-US" sz="1800" b="0" dirty="0">
                        <a:cs typeface="+mn-lt"/>
                      </a:endParaRPr>
                    </a:p>
                    <a:p>
                      <a:pPr indent="0">
                        <a:buNone/>
                      </a:pPr>
                      <a:endParaRPr lang="en-US" sz="1800" b="0" dirty="0">
                        <a:cs typeface="+mn-lt"/>
                      </a:endParaRPr>
                    </a:p>
                    <a:p>
                      <a:pPr indent="0">
                        <a:buNone/>
                      </a:pPr>
                      <a:endParaRPr lang="en-US" sz="1800" b="0" dirty="0">
                        <a:cs typeface="+mn-lt"/>
                      </a:endParaRPr>
                    </a:p>
                    <a:p>
                      <a:pPr indent="0">
                        <a:buNone/>
                      </a:pPr>
                      <a:endParaRPr lang="en-US" sz="1800" b="0" dirty="0">
                        <a:cs typeface="+mn-lt"/>
                      </a:endParaRPr>
                    </a:p>
                    <a:p>
                      <a:pPr indent="0">
                        <a:buNone/>
                      </a:pPr>
                      <a:r>
                        <a:rPr lang="en-US" sz="1800" b="0" dirty="0">
                          <a:cs typeface="+mn-lt"/>
                        </a:rPr>
                        <a:t>Loss Assessed</a:t>
                      </a:r>
                      <a:endParaRPr lang="en-US" sz="1800" b="0" dirty="0">
                        <a:cs typeface="+mn-lt"/>
                      </a:endParaRPr>
                    </a:p>
                  </a:txBody>
                  <a:tcPr marL="76200" marR="76200" marT="76200" marB="76200">
                    <a:lnL w="12700" cap="flat" cmpd="sng">
                      <a:solidFill>
                        <a:srgbClr val="DDDDDD"/>
                      </a:solidFill>
                      <a:prstDash val="solid"/>
                      <a:headEnd type="none" w="med" len="med"/>
                      <a:tailEnd type="none" w="med" len="med"/>
                    </a:lnL>
                    <a:lnR w="12700" cap="flat" cmpd="sng">
                      <a:solidFill>
                        <a:srgbClr val="DDDDDD"/>
                      </a:solidFill>
                      <a:prstDash val="solid"/>
                      <a:headEnd type="none" w="med" len="med"/>
                      <a:tailEnd type="none" w="med" len="med"/>
                    </a:lnR>
                    <a:lnT w="12700" cap="flat" cmpd="sng">
                      <a:solidFill>
                        <a:srgbClr val="DDDDDD"/>
                      </a:solidFill>
                      <a:prstDash val="solid"/>
                      <a:headEnd type="none" w="med" len="med"/>
                      <a:tailEnd type="none" w="med" len="med"/>
                    </a:lnT>
                    <a:lnB w="12700" cap="flat" cmpd="sng">
                      <a:solidFill>
                        <a:srgbClr val="DDDDDD"/>
                      </a:solidFill>
                      <a:prstDash val="solid"/>
                      <a:headEnd type="none" w="med" len="med"/>
                      <a:tailEnd type="none" w="med" len="med"/>
                    </a:lnB>
                    <a:lnTlToBr>
                      <a:noFill/>
                    </a:lnTlToBr>
                    <a:lnBlToTr>
                      <a:noFill/>
                    </a:lnBlToTr>
                    <a:noFill/>
                  </a:tcPr>
                </a:tc>
                <a:tc>
                  <a:txBody>
                    <a:bodyPr/>
                    <a:lstStyle/>
                    <a:p>
                      <a:pPr indent="0" algn="ctr">
                        <a:buNone/>
                      </a:pPr>
                      <a:r>
                        <a:rPr lang="en-US" sz="1800" b="1" dirty="0">
                          <a:cs typeface="+mn-lt"/>
                        </a:rPr>
                        <a:t>Income assessed under normal Provisions</a:t>
                      </a:r>
                      <a:endParaRPr lang="en-US" sz="1800" b="1" dirty="0">
                        <a:cs typeface="+mn-lt"/>
                      </a:endParaRPr>
                    </a:p>
                    <a:p>
                      <a:pPr indent="0">
                        <a:buNone/>
                      </a:pPr>
                      <a:endParaRPr lang="en-US" sz="1800" b="0" dirty="0">
                        <a:cs typeface="+mn-lt"/>
                      </a:endParaRPr>
                    </a:p>
                    <a:p>
                      <a:pPr indent="0">
                        <a:buNone/>
                      </a:pPr>
                      <a:r>
                        <a:rPr lang="en-US" sz="1800" b="0" dirty="0">
                          <a:cs typeface="+mn-lt"/>
                        </a:rPr>
                        <a:t>Income assessed is greater than the income determined in the return processed u/s. 143(1)(a)</a:t>
                      </a:r>
                      <a:endParaRPr lang="en-US" sz="1800" b="0" dirty="0">
                        <a:cs typeface="+mn-lt"/>
                      </a:endParaRPr>
                    </a:p>
                    <a:p>
                      <a:pPr indent="0">
                        <a:buNone/>
                      </a:pPr>
                      <a:endParaRPr lang="en-US" sz="1800" b="0" dirty="0">
                        <a:cs typeface="+mn-lt"/>
                      </a:endParaRPr>
                    </a:p>
                    <a:p>
                      <a:pPr indent="0">
                        <a:buNone/>
                      </a:pPr>
                      <a:endParaRPr lang="en-US" sz="1800" b="0" dirty="0">
                        <a:cs typeface="+mn-lt"/>
                      </a:endParaRPr>
                    </a:p>
                    <a:p>
                      <a:pPr indent="0">
                        <a:buNone/>
                      </a:pPr>
                      <a:r>
                        <a:rPr lang="en-US" sz="1800" b="0" dirty="0">
                          <a:cs typeface="+mn-lt"/>
                        </a:rPr>
                        <a:t>The income assessed is greater </a:t>
                      </a:r>
                      <a:endParaRPr lang="en-US" sz="1800" b="0" dirty="0">
                        <a:cs typeface="+mn-lt"/>
                      </a:endParaRPr>
                    </a:p>
                    <a:p>
                      <a:pPr indent="0">
                        <a:buNone/>
                      </a:pPr>
                      <a:r>
                        <a:rPr lang="en-US" sz="1800" b="0" dirty="0">
                          <a:cs typeface="+mn-lt"/>
                        </a:rPr>
                        <a:t>than the maximum exemption </a:t>
                      </a:r>
                      <a:endParaRPr lang="en-US" sz="1800" b="0" dirty="0">
                        <a:cs typeface="+mn-lt"/>
                      </a:endParaRPr>
                    </a:p>
                    <a:p>
                      <a:pPr indent="0">
                        <a:buNone/>
                      </a:pPr>
                      <a:r>
                        <a:rPr lang="en-US" sz="1800" b="0" dirty="0">
                          <a:cs typeface="+mn-lt"/>
                        </a:rPr>
                        <a:t>limit</a:t>
                      </a:r>
                      <a:endParaRPr lang="en-US" sz="1800" b="0" dirty="0">
                        <a:cs typeface="+mn-lt"/>
                      </a:endParaRPr>
                    </a:p>
                    <a:p>
                      <a:pPr indent="0">
                        <a:buNone/>
                      </a:pPr>
                      <a:endParaRPr lang="en-US" sz="1800" b="0" dirty="0">
                        <a:cs typeface="+mn-lt"/>
                      </a:endParaRPr>
                    </a:p>
                    <a:p>
                      <a:pPr indent="0">
                        <a:buNone/>
                      </a:pPr>
                      <a:r>
                        <a:rPr lang="en-US" sz="1800" b="0" dirty="0">
                          <a:cs typeface="+mn-lt"/>
                        </a:rPr>
                        <a:t>The income reassessed is greater than the income assessed or reassessed immediately before such reassessment</a:t>
                      </a:r>
                      <a:endParaRPr lang="en-US" sz="1800" b="0" dirty="0">
                        <a:cs typeface="+mn-lt"/>
                      </a:endParaRPr>
                    </a:p>
                    <a:p>
                      <a:pPr indent="0">
                        <a:buNone/>
                      </a:pPr>
                      <a:endParaRPr lang="en-US" sz="1800" b="0" dirty="0">
                        <a:cs typeface="+mn-lt"/>
                      </a:endParaRPr>
                    </a:p>
                    <a:p>
                      <a:pPr indent="0">
                        <a:buNone/>
                      </a:pPr>
                      <a:r>
                        <a:rPr lang="en-US" sz="1800" b="0" dirty="0">
                          <a:cs typeface="+mn-lt"/>
                        </a:rPr>
                        <a:t>The income assessed or </a:t>
                      </a:r>
                      <a:endParaRPr lang="en-US" sz="1800" b="0" dirty="0">
                        <a:cs typeface="+mn-lt"/>
                      </a:endParaRPr>
                    </a:p>
                    <a:p>
                      <a:pPr indent="0">
                        <a:buNone/>
                      </a:pPr>
                      <a:r>
                        <a:rPr lang="en-US" sz="1800" b="0" dirty="0">
                          <a:cs typeface="+mn-lt"/>
                        </a:rPr>
                        <a:t>reassessed has the effect of </a:t>
                      </a:r>
                      <a:endParaRPr lang="en-US" sz="1800" b="0" dirty="0">
                        <a:cs typeface="+mn-lt"/>
                      </a:endParaRPr>
                    </a:p>
                    <a:p>
                      <a:pPr indent="0">
                        <a:buNone/>
                      </a:pPr>
                      <a:r>
                        <a:rPr lang="en-US" sz="1800" b="0" dirty="0">
                          <a:cs typeface="+mn-lt"/>
                        </a:rPr>
                        <a:t>reducing the loss or converting </a:t>
                      </a:r>
                      <a:endParaRPr lang="en-US" sz="1800" b="0" dirty="0">
                        <a:cs typeface="+mn-lt"/>
                      </a:endParaRPr>
                    </a:p>
                    <a:p>
                      <a:pPr indent="0">
                        <a:buNone/>
                      </a:pPr>
                      <a:r>
                        <a:rPr lang="en-US" sz="1800" b="0" dirty="0">
                          <a:cs typeface="+mn-lt"/>
                        </a:rPr>
                        <a:t>such loss into income.</a:t>
                      </a:r>
                      <a:endParaRPr lang="en-US" sz="1800" b="0" dirty="0">
                        <a:cs typeface="+mn-lt"/>
                      </a:endParaRPr>
                    </a:p>
                  </a:txBody>
                  <a:tcPr marL="76200" marR="76200" marT="76200" marB="76200">
                    <a:lnL w="12700" cap="flat" cmpd="sng">
                      <a:solidFill>
                        <a:srgbClr val="DDDDDD"/>
                      </a:solidFill>
                      <a:prstDash val="solid"/>
                      <a:headEnd type="none" w="med" len="med"/>
                      <a:tailEnd type="none" w="med" len="med"/>
                    </a:lnL>
                    <a:lnR w="12700" cap="flat" cmpd="sng">
                      <a:solidFill>
                        <a:srgbClr val="DDDDDD"/>
                      </a:solidFill>
                      <a:prstDash val="solid"/>
                      <a:headEnd type="none" w="med" len="med"/>
                      <a:tailEnd type="none" w="med" len="med"/>
                    </a:lnR>
                    <a:lnT w="12700" cap="flat" cmpd="sng">
                      <a:solidFill>
                        <a:srgbClr val="DDDDDD"/>
                      </a:solidFill>
                      <a:prstDash val="solid"/>
                      <a:headEnd type="none" w="med" len="med"/>
                      <a:tailEnd type="none" w="med" len="med"/>
                    </a:lnT>
                    <a:lnB w="12700" cap="flat" cmpd="sng">
                      <a:solidFill>
                        <a:srgbClr val="DDDDDD"/>
                      </a:solidFill>
                      <a:prstDash val="solid"/>
                      <a:headEnd type="none" w="med" len="med"/>
                      <a:tailEnd type="none" w="med" len="med"/>
                    </a:lnB>
                    <a:lnTlToBr>
                      <a:noFill/>
                    </a:lnTlToBr>
                    <a:lnBlToTr>
                      <a:noFill/>
                    </a:lnBlToTr>
                    <a:noFill/>
                  </a:tcPr>
                </a:tc>
                <a:tc>
                  <a:txBody>
                    <a:bodyPr/>
                    <a:lstStyle/>
                    <a:p>
                      <a:pPr indent="0" algn="ctr">
                        <a:buNone/>
                      </a:pPr>
                      <a:r>
                        <a:rPr lang="en-US" sz="1800" b="1" dirty="0">
                          <a:cs typeface="+mn-lt"/>
                        </a:rPr>
                        <a:t>Income assessed under MAT/AMT Provisions</a:t>
                      </a:r>
                      <a:endParaRPr lang="en-US" sz="1800" b="1" dirty="0">
                        <a:cs typeface="+mn-lt"/>
                      </a:endParaRPr>
                    </a:p>
                    <a:p>
                      <a:pPr indent="0">
                        <a:buNone/>
                      </a:pPr>
                      <a:endParaRPr lang="en-US" sz="1800" b="1" dirty="0">
                        <a:cs typeface="+mn-lt"/>
                      </a:endParaRPr>
                    </a:p>
                    <a:p>
                      <a:pPr indent="0">
                        <a:buNone/>
                      </a:pPr>
                      <a:endParaRPr lang="en-US" sz="1800" b="0" dirty="0">
                        <a:cs typeface="+mn-lt"/>
                      </a:endParaRPr>
                    </a:p>
                    <a:p>
                      <a:pPr indent="0">
                        <a:buNone/>
                      </a:pPr>
                      <a:r>
                        <a:rPr lang="en-US" sz="1800" b="0" dirty="0">
                          <a:cs typeface="+mn-lt"/>
                        </a:rPr>
                        <a:t>The deemed total income assessed or reassessed as per the provisions of sec. 115JB/115JC, is greater than the deemed total income determined in the return processed under sec 143(1)(a)</a:t>
                      </a:r>
                      <a:endParaRPr lang="en-US" sz="1800" b="0" dirty="0">
                        <a:cs typeface="+mn-lt"/>
                      </a:endParaRPr>
                    </a:p>
                    <a:p>
                      <a:pPr indent="0">
                        <a:buNone/>
                      </a:pPr>
                      <a:endParaRPr lang="en-US" sz="1800" b="0" dirty="0">
                        <a:cs typeface="+mn-lt"/>
                      </a:endParaRPr>
                    </a:p>
                    <a:p>
                      <a:pPr indent="0">
                        <a:buNone/>
                      </a:pPr>
                      <a:r>
                        <a:rPr lang="en-US" sz="1800" b="0" dirty="0">
                          <a:cs typeface="+mn-lt"/>
                        </a:rPr>
                        <a:t>The deemed total income assessed as per the provisions of  sec 115JB/115JC is greater than the maximum exemption limit</a:t>
                      </a:r>
                      <a:endParaRPr lang="en-US" sz="1800" b="0" dirty="0">
                        <a:cs typeface="+mn-lt"/>
                      </a:endParaRPr>
                    </a:p>
                    <a:p>
                      <a:pPr indent="0">
                        <a:buNone/>
                      </a:pPr>
                      <a:endParaRPr lang="en-US" sz="1800" b="0" dirty="0">
                        <a:cs typeface="+mn-lt"/>
                      </a:endParaRPr>
                    </a:p>
                    <a:p>
                      <a:pPr indent="0">
                        <a:buNone/>
                      </a:pPr>
                      <a:endParaRPr lang="en-US" sz="1800" b="0" dirty="0">
                        <a:cs typeface="+mn-lt"/>
                      </a:endParaRPr>
                    </a:p>
                    <a:p>
                      <a:pPr indent="0">
                        <a:buNone/>
                      </a:pPr>
                      <a:r>
                        <a:rPr lang="en-US" sz="1800" b="0" dirty="0">
                          <a:cs typeface="+mn-lt"/>
                        </a:rPr>
                        <a:t>The deemed total income reassessed as per the provisions of sec. 115JB /115JC, is greater than the deemed total income assessed or reassessed immediately before </a:t>
                      </a:r>
                      <a:r>
                        <a:rPr lang="en-US" sz="1800" b="0" dirty="0" err="1">
                          <a:cs typeface="+mn-lt"/>
                        </a:rPr>
                        <a:t>suchr</a:t>
                      </a:r>
                      <a:r>
                        <a:rPr lang="en-US" sz="1800" b="0" dirty="0">
                          <a:cs typeface="+mn-lt"/>
                        </a:rPr>
                        <a:t> </a:t>
                      </a:r>
                      <a:r>
                        <a:rPr lang="en-US" sz="1800" b="0" dirty="0" err="1">
                          <a:cs typeface="+mn-lt"/>
                        </a:rPr>
                        <a:t>eassessment</a:t>
                      </a:r>
                      <a:endParaRPr lang="en-US" sz="1800" b="0" dirty="0">
                        <a:cs typeface="+mn-lt"/>
                      </a:endParaRPr>
                    </a:p>
                    <a:p>
                      <a:pPr indent="0">
                        <a:buNone/>
                      </a:pPr>
                      <a:endParaRPr lang="en-US" sz="1800" b="0" dirty="0">
                        <a:cs typeface="+mn-lt"/>
                      </a:endParaRPr>
                    </a:p>
                    <a:p>
                      <a:pPr indent="0">
                        <a:buNone/>
                      </a:pPr>
                      <a:endParaRPr lang="en-US" sz="1800" b="0" dirty="0">
                        <a:cs typeface="+mn-lt"/>
                      </a:endParaRPr>
                    </a:p>
                    <a:p>
                      <a:pPr indent="0">
                        <a:buNone/>
                      </a:pPr>
                      <a:r>
                        <a:rPr lang="en-US" sz="1800" b="0" dirty="0">
                          <a:cs typeface="+mn-lt"/>
                        </a:rPr>
                        <a:t>The income assessed or reassessed has the effect of reducing the loss or converting such loss into income.</a:t>
                      </a:r>
                      <a:endParaRPr lang="en-US" sz="1800" b="0" dirty="0">
                        <a:cs typeface="+mn-lt"/>
                      </a:endParaRPr>
                    </a:p>
                  </a:txBody>
                  <a:tcPr marL="76200" marR="76200" marT="76200" marB="76200">
                    <a:lnL w="12700" cap="flat" cmpd="sng">
                      <a:solidFill>
                        <a:srgbClr val="DDDDDD"/>
                      </a:solidFill>
                      <a:prstDash val="solid"/>
                      <a:headEnd type="none" w="med" len="med"/>
                      <a:tailEnd type="none" w="med" len="med"/>
                    </a:lnL>
                    <a:lnR w="12700" cap="flat" cmpd="sng">
                      <a:solidFill>
                        <a:srgbClr val="DDDDDD"/>
                      </a:solidFill>
                      <a:prstDash val="solid"/>
                      <a:headEnd type="none" w="med" len="med"/>
                      <a:tailEnd type="none" w="med" len="med"/>
                    </a:lnR>
                    <a:lnT w="12700" cap="flat" cmpd="sng">
                      <a:solidFill>
                        <a:srgbClr val="DDDDDD"/>
                      </a:solidFill>
                      <a:prstDash val="solid"/>
                      <a:headEnd type="none" w="med" len="med"/>
                      <a:tailEnd type="none" w="med" len="med"/>
                    </a:lnT>
                    <a:lnB w="12700" cap="flat" cmpd="sng">
                      <a:solidFill>
                        <a:srgbClr val="DDDDDD"/>
                      </a:solidFill>
                      <a:prstDash val="soli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9075" y="224790"/>
            <a:ext cx="11677650" cy="6571615"/>
          </a:xfrm>
        </p:spPr>
        <p:txBody>
          <a:bodyPr>
            <a:normAutofit/>
          </a:bodyPr>
          <a:lstStyle/>
          <a:p>
            <a:r>
              <a:rPr lang="en-US" u="sng"/>
              <a:t>Misreporting of Income</a:t>
            </a:r>
            <a:endParaRPr lang="en-US" u="sng"/>
          </a:p>
          <a:p>
            <a:r>
              <a:rPr lang="en-US" sz="2400"/>
              <a:t>The following cases will be considered as misreporting of income: </a:t>
            </a:r>
            <a:endParaRPr lang="en-US" sz="2400"/>
          </a:p>
          <a:p>
            <a:endParaRPr lang="en-US" sz="2400"/>
          </a:p>
          <a:p>
            <a:r>
              <a:rPr lang="en-US" sz="2400"/>
              <a:t>1. Misrepresentation or suppression of facts;</a:t>
            </a:r>
            <a:endParaRPr lang="en-US" sz="2400"/>
          </a:p>
          <a:p>
            <a:r>
              <a:rPr lang="en-US" sz="2400"/>
              <a:t>2. Failure to record investments in the books of account;</a:t>
            </a:r>
            <a:endParaRPr lang="en-US" sz="2400"/>
          </a:p>
          <a:p>
            <a:r>
              <a:rPr lang="en-US" sz="2400"/>
              <a:t>3. Claim of expenditure not substantiated by any evidence;</a:t>
            </a:r>
            <a:endParaRPr lang="en-US" sz="2400"/>
          </a:p>
          <a:p>
            <a:r>
              <a:rPr lang="en-US" sz="2400"/>
              <a:t>4. Recording of any false entry in the books of account;</a:t>
            </a:r>
            <a:endParaRPr lang="en-US" sz="2400"/>
          </a:p>
          <a:p>
            <a:r>
              <a:rPr lang="en-US" sz="2400"/>
              <a:t>5. Failure to record any receipt in books of account having a bearing on total </a:t>
            </a:r>
            <a:endParaRPr lang="en-US" sz="2400"/>
          </a:p>
          <a:p>
            <a:pPr marL="0" indent="0">
              <a:buNone/>
            </a:pPr>
            <a:r>
              <a:rPr lang="en-US" sz="2400"/>
              <a:t>       income; and</a:t>
            </a:r>
            <a:endParaRPr lang="en-US" sz="2400"/>
          </a:p>
          <a:p>
            <a:r>
              <a:rPr lang="en-US" sz="2400"/>
              <a:t>6. Failure to report any international transaction or any transaction deemed  to be an </a:t>
            </a:r>
            <a:endParaRPr lang="en-US" sz="2400"/>
          </a:p>
          <a:p>
            <a:r>
              <a:rPr lang="en-US" sz="2400"/>
              <a:t>international transaction or any specified domestic transaction, to which the </a:t>
            </a:r>
            <a:endParaRPr lang="en-US" sz="2400"/>
          </a:p>
          <a:p>
            <a:r>
              <a:rPr lang="en-US" sz="2400"/>
              <a:t>provisions of Chapter X apply.</a:t>
            </a:r>
            <a:endParaRPr lang="en-US" sz="2400"/>
          </a:p>
          <a:p>
            <a:endParaRPr lang="en-US" sz="2400" u="sng"/>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4795" y="270510"/>
            <a:ext cx="11663045" cy="6344285"/>
          </a:xfrm>
        </p:spPr>
        <p:txBody>
          <a:bodyPr>
            <a:normAutofit lnSpcReduction="10000"/>
          </a:bodyPr>
          <a:lstStyle/>
          <a:p>
            <a:r>
              <a:rPr lang="en-US" sz="2400" u="sng" dirty="0">
                <a:sym typeface="+mn-ea"/>
              </a:rPr>
              <a:t>Computation of </a:t>
            </a:r>
            <a:r>
              <a:rPr lang="en-US" sz="2400" u="sng" smtClean="0">
                <a:sym typeface="+mn-ea"/>
              </a:rPr>
              <a:t>under-reporting of </a:t>
            </a:r>
            <a:r>
              <a:rPr lang="en-US" sz="2400" u="sng" dirty="0">
                <a:sym typeface="+mn-ea"/>
              </a:rPr>
              <a:t>Income</a:t>
            </a:r>
            <a:endParaRPr lang="en-US" sz="2400" u="sng" dirty="0"/>
          </a:p>
          <a:p>
            <a:r>
              <a:rPr lang="en-US" sz="2400" u="sng" dirty="0">
                <a:sym typeface="+mn-ea"/>
              </a:rPr>
              <a:t>(A — B) + (C — D) </a:t>
            </a:r>
            <a:endParaRPr lang="en-US" sz="2400" u="sng" dirty="0">
              <a:sym typeface="+mn-ea"/>
            </a:endParaRPr>
          </a:p>
          <a:p>
            <a:r>
              <a:rPr lang="en-US" sz="2400" u="sng" dirty="0">
                <a:sym typeface="+mn-ea"/>
              </a:rPr>
              <a:t>where, </a:t>
            </a:r>
            <a:endParaRPr lang="en-US" sz="2400" u="sng" dirty="0">
              <a:sym typeface="+mn-ea"/>
            </a:endParaRPr>
          </a:p>
          <a:p>
            <a:r>
              <a:rPr lang="en-US" sz="2400" u="sng" dirty="0">
                <a:sym typeface="+mn-ea"/>
              </a:rPr>
              <a:t>A = the total income assessed as per the provisions other than the provisions contained in section 115JB or section 115JC (herein called general provisions); </a:t>
            </a:r>
            <a:endParaRPr lang="en-US" sz="2400" u="sng" dirty="0">
              <a:sym typeface="+mn-ea"/>
            </a:endParaRPr>
          </a:p>
          <a:p>
            <a:endParaRPr lang="en-US" sz="2400" u="sng" dirty="0">
              <a:sym typeface="+mn-ea"/>
            </a:endParaRPr>
          </a:p>
          <a:p>
            <a:r>
              <a:rPr lang="en-US" sz="2400" u="sng" dirty="0">
                <a:sym typeface="+mn-ea"/>
              </a:rPr>
              <a:t>B = the total income that would have been chargeable had the total income assessed as per the general provisions been reduced by the amount of under-reported income;</a:t>
            </a:r>
            <a:endParaRPr lang="en-US" sz="2400" u="sng" dirty="0">
              <a:sym typeface="+mn-ea"/>
            </a:endParaRPr>
          </a:p>
          <a:p>
            <a:endParaRPr lang="en-US" sz="2400" u="sng" dirty="0"/>
          </a:p>
          <a:p>
            <a:r>
              <a:rPr lang="en-US" sz="2400" u="sng" dirty="0">
                <a:sym typeface="+mn-ea"/>
              </a:rPr>
              <a:t>C = the total income assessed as per the provisions contained in section 115JB or section 115JC; </a:t>
            </a:r>
            <a:endParaRPr lang="en-US" sz="2400" u="sng" dirty="0">
              <a:sym typeface="+mn-ea"/>
            </a:endParaRPr>
          </a:p>
          <a:p>
            <a:endParaRPr lang="en-US" sz="2400" u="sng" dirty="0"/>
          </a:p>
          <a:p>
            <a:r>
              <a:rPr lang="en-US" sz="2400" u="sng" dirty="0">
                <a:sym typeface="+mn-ea"/>
              </a:rPr>
              <a:t>D = the total income that would have been chargeable had the total income assessed as </a:t>
            </a:r>
            <a:endParaRPr lang="en-US" sz="2400" u="sng" dirty="0"/>
          </a:p>
          <a:p>
            <a:r>
              <a:rPr lang="en-US" sz="2400" u="sng" dirty="0">
                <a:sym typeface="+mn-ea"/>
              </a:rPr>
              <a:t>per the provisions contained in section 115JB or section 115JC been reduced by the </a:t>
            </a:r>
            <a:endParaRPr lang="en-US" sz="2400" u="sng" dirty="0"/>
          </a:p>
          <a:p>
            <a:r>
              <a:rPr lang="en-US" sz="2400" u="sng" dirty="0">
                <a:sym typeface="+mn-ea"/>
              </a:rPr>
              <a:t>amount of under-reported income.</a:t>
            </a:r>
            <a:endParaRPr lang="en-US" u="sng" dirty="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2430" y="406400"/>
            <a:ext cx="11407140" cy="6134100"/>
          </a:xfrm>
        </p:spPr>
        <p:txBody>
          <a:bodyPr>
            <a:normAutofit fontScale="92500" lnSpcReduction="10000"/>
          </a:bodyPr>
          <a:lstStyle/>
          <a:p>
            <a:r>
              <a:rPr lang="en-US" sz="1800" u="sng" dirty="0"/>
              <a:t>IMMUNITY FROM PENALTY </a:t>
            </a:r>
            <a:r>
              <a:rPr lang="en-US" sz="1800" u="sng" dirty="0" smtClean="0"/>
              <a:t>U/s </a:t>
            </a:r>
            <a:r>
              <a:rPr lang="en-US" sz="1800" u="sng" dirty="0"/>
              <a:t>270AA</a:t>
            </a:r>
            <a:endParaRPr lang="en-US" sz="1800" dirty="0"/>
          </a:p>
          <a:p>
            <a:r>
              <a:rPr lang="en-US" sz="1800" dirty="0"/>
              <a:t>Section 270AA provides for immunity from imposition of penalty u/s 270A apart from section 273B where penalty shall not be levied under section 271A, 271AA, 271B, 271BA, 271BB, 271C, 271CA, 271D, 271E, 271F, 271FA, 271FAB,271FB, 271G, 271GA, 271GB, 271H, 271-I, 271J, 272A(1)(c) or (d), 272A(2), 272AA(1), 272B, 272BB(1), 272BB(1A), 272BBB(1) or 273(2)(b).Now Sec 270 AA The section is reproduced below for immunity from imposition thereon:</a:t>
            </a:r>
            <a:endParaRPr lang="en-US" sz="1800" dirty="0"/>
          </a:p>
          <a:p>
            <a:r>
              <a:rPr lang="en-US" sz="1800" dirty="0"/>
              <a:t>“Immunity from imposition of penalty, etc.</a:t>
            </a:r>
            <a:endParaRPr lang="en-US" sz="1800" dirty="0"/>
          </a:p>
          <a:p>
            <a:pPr marL="0" indent="0">
              <a:buNone/>
            </a:pPr>
            <a:r>
              <a:rPr lang="en-US" sz="1800" dirty="0"/>
              <a:t>      (1) An assessee may make an application to the Assessing Officer to grant immunity from imposition of penalty under</a:t>
            </a:r>
            <a:endParaRPr lang="en-US" sz="1800" dirty="0"/>
          </a:p>
          <a:p>
            <a:pPr marL="0" indent="0">
              <a:buNone/>
            </a:pPr>
            <a:r>
              <a:rPr lang="en-US" sz="1800" dirty="0"/>
              <a:t>      section 270A and initiation of proceedings under section 276C or section 276CC, if he fulfils the following conditions, </a:t>
            </a:r>
            <a:endParaRPr lang="en-US" sz="1800" dirty="0"/>
          </a:p>
          <a:p>
            <a:pPr marL="0" indent="0">
              <a:buNone/>
            </a:pPr>
            <a:r>
              <a:rPr lang="en-US" sz="1800" dirty="0"/>
              <a:t>      namely:</a:t>
            </a:r>
            <a:endParaRPr lang="en-US" sz="1800" dirty="0"/>
          </a:p>
          <a:p>
            <a:r>
              <a:rPr lang="en-US" sz="1800" dirty="0"/>
              <a:t>(a) the tax and interest payable as per the order of assessment or reassessment under sub-section (3) of section 143 or section 147, as the case may be, has been paid within the period specified in such notice of demand; and</a:t>
            </a:r>
            <a:endParaRPr lang="en-US" sz="1800" dirty="0"/>
          </a:p>
          <a:p>
            <a:r>
              <a:rPr lang="en-US" sz="1800" dirty="0"/>
              <a:t>(b) no appeal against the order referred to in clause (a) has been filed.</a:t>
            </a:r>
            <a:endParaRPr lang="en-US" sz="1800" dirty="0"/>
          </a:p>
          <a:p>
            <a:r>
              <a:rPr lang="en-US" sz="1800" dirty="0"/>
              <a:t>(2) An application referred to in sub-section (1) shall be made within one month from the end of the month in which the order referred to in clause (a) of sub-section (1) has been received and shall be made in such form and verified in such manner as may be prescribed.</a:t>
            </a:r>
            <a:endParaRPr lang="en-US" sz="1800" dirty="0"/>
          </a:p>
          <a:p>
            <a:r>
              <a:rPr lang="en-US" sz="1800" dirty="0"/>
              <a:t>(3) The Assessing Officer shall, subject to fulfilment of the conditions specified in sub-section (1) and after the expiry of the period of filing the appeal as specified in clause (b) of sub-section (2) of section 249, grant immunity from imposition of penalty under section 270A and initiation of proceedings under section 276C or section 276CC, where the proceedings for penalty under section 270A has not been initiated under the circumstances referred to in sub-section (9) of the said section 270A.</a:t>
            </a:r>
            <a:endParaRPr lang="en-US" sz="1800" dirty="0"/>
          </a:p>
          <a:p>
            <a:r>
              <a:rPr lang="en-US" sz="1800" dirty="0"/>
              <a:t>(4) The Assessing Officer shall, within a period of one month from the end of the month in which the application under sub-section (1) is received, pass an order accepting or rejecting such application”</a:t>
            </a:r>
            <a:endParaRPr lang="en-US" sz="1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40055"/>
            <a:ext cx="10660380" cy="5737225"/>
          </a:xfrm>
        </p:spPr>
        <p:txBody>
          <a:bodyPr>
            <a:normAutofit lnSpcReduction="10000"/>
          </a:bodyPr>
          <a:lstStyle/>
          <a:p>
            <a:r>
              <a:rPr lang="en-US" dirty="0"/>
              <a:t>Prosecution: Section 279Aof the Act clearly specifies that offence u/s.276B;276C; 276CC;277or 278 of the Act are non-cognizableoffence. </a:t>
            </a:r>
            <a:endParaRPr lang="en-US" dirty="0"/>
          </a:p>
          <a:p>
            <a:pPr algn="just"/>
            <a:r>
              <a:rPr lang="en-US" dirty="0"/>
              <a:t>In the case of a non-cognisable offence, a police officer does not have the authority to make an arrest without a warrant and an investigation cannot be initiated without a court order. The police can file a First Information Report(FIR) only for cognisable offences. </a:t>
            </a:r>
            <a:endParaRPr lang="en-US" dirty="0"/>
          </a:p>
          <a:p>
            <a:pPr algn="just"/>
            <a:endParaRPr lang="en-US" dirty="0"/>
          </a:p>
          <a:p>
            <a:pPr algn="just"/>
            <a:r>
              <a:rPr lang="en-US" dirty="0"/>
              <a:t>•Section279: Prosecution for offences under section 275A, section 275B,section 276,section 276A,section 276B,section 276BB,section 276C, section 276CC, section 276D, section 277, section 277A and section 278 to be instituted with previous sanction of Principal Director General/Principal Chief Commissioner/Principal Commissioner/Director General/Chief Commissioner/Commissioner, except where prosecution is at the instance of the Commissioner (Appeals) or the appropriate authority.</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789940"/>
            <a:ext cx="10515600" cy="5387340"/>
          </a:xfrm>
        </p:spPr>
        <p:txBody>
          <a:bodyPr/>
          <a:p>
            <a:r>
              <a:rPr lang="en-US" b="1"/>
              <a:t>Balwant Singh(70 ITR 89)(SC);Gopal (279 ITR 510)(SC)</a:t>
            </a:r>
            <a:r>
              <a:rPr lang="en-US"/>
              <a:t>– No opportunity is required to be given to assessee before lodging complain.</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5405" y="365125"/>
            <a:ext cx="8177530" cy="671195"/>
          </a:xfrm>
        </p:spPr>
        <p:txBody>
          <a:bodyPr>
            <a:normAutofit fontScale="90000"/>
          </a:bodyPr>
          <a:lstStyle/>
          <a:p>
            <a:pPr algn="ctr"/>
            <a:r>
              <a:rPr lang="en-US" altLang="en-IN" b="1" dirty="0" smtClean="0"/>
              <a:t>Levy of interest U/s 234</a:t>
            </a:r>
            <a:endParaRPr lang="en-US" altLang="en-IN" b="1" dirty="0" smtClean="0"/>
          </a:p>
        </p:txBody>
      </p:sp>
      <p:sp>
        <p:nvSpPr>
          <p:cNvPr id="3" name="Content Placeholder 2"/>
          <p:cNvSpPr>
            <a:spLocks noGrp="1"/>
          </p:cNvSpPr>
          <p:nvPr>
            <p:ph idx="1"/>
          </p:nvPr>
        </p:nvSpPr>
        <p:spPr>
          <a:xfrm>
            <a:off x="462915" y="1036955"/>
            <a:ext cx="11350625" cy="5531485"/>
          </a:xfrm>
        </p:spPr>
        <p:txBody>
          <a:bodyPr>
            <a:normAutofit fontScale="25000"/>
          </a:bodyPr>
          <a:lstStyle/>
          <a:p>
            <a:pPr algn="just"/>
            <a:r>
              <a:rPr lang="en-US" altLang="en-IN" sz="8000" b="1" dirty="0" smtClean="0">
                <a:solidFill>
                  <a:srgbClr val="FF0000"/>
                </a:solidFill>
                <a:latin typeface="Arial Black" panose="020B0A04020102020204" charset="0"/>
                <a:cs typeface="Arial Black" panose="020B0A04020102020204" charset="0"/>
              </a:rPr>
              <a:t>Interest U/s 234A</a:t>
            </a:r>
            <a:r>
              <a:rPr lang="en-IN" sz="8000" dirty="0" smtClean="0">
                <a:latin typeface="Arial Black" panose="020B0A04020102020204" charset="0"/>
                <a:cs typeface="Arial Black" panose="020B0A04020102020204" charset="0"/>
              </a:rPr>
              <a:t>: </a:t>
            </a:r>
            <a:r>
              <a:rPr lang="en-US" altLang="en-IN" sz="8000" b="1" dirty="0" smtClean="0">
                <a:latin typeface="Arial Black" panose="020B0A04020102020204" charset="0"/>
                <a:cs typeface="Arial Black" panose="020B0A04020102020204" charset="0"/>
              </a:rPr>
              <a:t>Interest for default in furnishing the Return of Income</a:t>
            </a:r>
            <a:endParaRPr lang="en-US" altLang="en-IN" sz="8000" b="1" dirty="0" smtClean="0">
              <a:latin typeface="Arial Black" panose="020B0A04020102020204" charset="0"/>
              <a:cs typeface="Arial Black" panose="020B0A04020102020204" charset="0"/>
            </a:endParaRPr>
          </a:p>
          <a:p>
            <a:pPr algn="just"/>
            <a:r>
              <a:rPr lang="en-US" altLang="en-IN" sz="8000" dirty="0">
                <a:latin typeface="Arial Black" panose="020B0A04020102020204" charset="0"/>
                <a:cs typeface="Arial Black" panose="020B0A04020102020204" charset="0"/>
              </a:rPr>
              <a:t>Where the Return of Income for any of the assessment year U/s 139(1),139(4),139(8A) or in response to the notice U/s142(1) of the Act either has not been furnished or furnished after due date the assessee is liable to pay the simple interest U/s 234(1) of the Act @1% P.M. or also for the part of the month commencing from the date immediately after the due date till the date of the tax has to be paid or the date of assessment on the basis of the total tax to be paid </a:t>
            </a:r>
            <a:endParaRPr lang="en-US" altLang="en-IN" sz="8000" dirty="0">
              <a:latin typeface="Arial Black" panose="020B0A04020102020204" charset="0"/>
              <a:cs typeface="Arial Black" panose="020B0A04020102020204" charset="0"/>
            </a:endParaRPr>
          </a:p>
          <a:p>
            <a:pPr algn="just"/>
            <a:r>
              <a:rPr lang="en-US" altLang="en-IN" sz="8000" dirty="0">
                <a:latin typeface="Arial Black" panose="020B0A04020102020204" charset="0"/>
                <a:cs typeface="Arial Black" panose="020B0A04020102020204" charset="0"/>
              </a:rPr>
              <a:t>less Advance Tax paid </a:t>
            </a:r>
            <a:endParaRPr lang="en-US" altLang="en-IN" sz="8000" dirty="0">
              <a:latin typeface="Arial Black" panose="020B0A04020102020204" charset="0"/>
              <a:cs typeface="Arial Black" panose="020B0A04020102020204" charset="0"/>
            </a:endParaRPr>
          </a:p>
          <a:p>
            <a:pPr algn="just"/>
            <a:r>
              <a:rPr lang="en-US" altLang="en-IN" sz="8000" dirty="0">
                <a:latin typeface="Arial Black" panose="020B0A04020102020204" charset="0"/>
                <a:cs typeface="Arial Black" panose="020B0A04020102020204" charset="0"/>
              </a:rPr>
              <a:t>less TDS TCS   </a:t>
            </a:r>
            <a:endParaRPr lang="en-US" altLang="en-IN" sz="8000" dirty="0">
              <a:latin typeface="Arial Black" panose="020B0A04020102020204" charset="0"/>
              <a:cs typeface="Arial Black" panose="020B0A04020102020204" charset="0"/>
            </a:endParaRPr>
          </a:p>
          <a:p>
            <a:pPr algn="just"/>
            <a:r>
              <a:rPr lang="en-US" altLang="en-IN" sz="8000" dirty="0">
                <a:latin typeface="Arial Black" panose="020B0A04020102020204" charset="0"/>
                <a:cs typeface="Arial Black" panose="020B0A04020102020204" charset="0"/>
              </a:rPr>
              <a:t>less Relief U/s 89</a:t>
            </a:r>
            <a:endParaRPr lang="en-US" altLang="en-IN" sz="8000" dirty="0">
              <a:latin typeface="Arial Black" panose="020B0A04020102020204" charset="0"/>
              <a:cs typeface="Arial Black" panose="020B0A04020102020204" charset="0"/>
            </a:endParaRPr>
          </a:p>
          <a:p>
            <a:pPr algn="just"/>
            <a:r>
              <a:rPr lang="en-US" altLang="en-IN" sz="8000" dirty="0">
                <a:latin typeface="Arial Black" panose="020B0A04020102020204" charset="0"/>
                <a:cs typeface="Arial Black" panose="020B0A04020102020204" charset="0"/>
              </a:rPr>
              <a:t>less  Relief U/s 90</a:t>
            </a:r>
            <a:endParaRPr lang="en-US" altLang="en-IN" sz="8000" dirty="0">
              <a:latin typeface="Arial Black" panose="020B0A04020102020204" charset="0"/>
              <a:cs typeface="Arial Black" panose="020B0A04020102020204" charset="0"/>
            </a:endParaRPr>
          </a:p>
          <a:p>
            <a:pPr algn="just"/>
            <a:r>
              <a:rPr lang="en-US" altLang="en-IN" sz="8000" dirty="0">
                <a:latin typeface="Arial Black" panose="020B0A04020102020204" charset="0"/>
                <a:cs typeface="Arial Black" panose="020B0A04020102020204" charset="0"/>
              </a:rPr>
              <a:t>less Relief U/s 90A</a:t>
            </a:r>
            <a:endParaRPr lang="en-US" altLang="en-IN" sz="8000" dirty="0">
              <a:latin typeface="Arial Black" panose="020B0A04020102020204" charset="0"/>
              <a:cs typeface="Arial Black" panose="020B0A04020102020204" charset="0"/>
            </a:endParaRPr>
          </a:p>
          <a:p>
            <a:pPr algn="just"/>
            <a:r>
              <a:rPr lang="en-US" altLang="en-IN" sz="8000" dirty="0">
                <a:latin typeface="Arial Black" panose="020B0A04020102020204" charset="0"/>
                <a:cs typeface="Arial Black" panose="020B0A04020102020204" charset="0"/>
              </a:rPr>
              <a:t>less deduction U/s 91</a:t>
            </a:r>
            <a:endParaRPr lang="en-US" altLang="en-IN" sz="8000" dirty="0">
              <a:latin typeface="Arial Black" panose="020B0A04020102020204" charset="0"/>
              <a:cs typeface="Arial Black" panose="020B0A04020102020204" charset="0"/>
            </a:endParaRPr>
          </a:p>
          <a:p>
            <a:pPr algn="just"/>
            <a:r>
              <a:rPr lang="en-US" altLang="en-IN" sz="8000" dirty="0">
                <a:latin typeface="Arial Black" panose="020B0A04020102020204" charset="0"/>
                <a:cs typeface="Arial Black" panose="020B0A04020102020204" charset="0"/>
              </a:rPr>
              <a:t>less amount of tax credit U/s115JAA</a:t>
            </a:r>
            <a:endParaRPr lang="en-IN" sz="8000" dirty="0" smtClean="0">
              <a:latin typeface="Arial Black" panose="020B0A04020102020204" charset="0"/>
              <a:cs typeface="Arial Black" panose="020B0A04020102020204" charset="0"/>
            </a:endParaRPr>
          </a:p>
          <a:p>
            <a:pPr algn="just"/>
            <a:endParaRPr lang="en-IN" sz="8000" dirty="0" smtClean="0"/>
          </a:p>
          <a:p>
            <a:pPr algn="just"/>
            <a:endParaRPr lang="en-IN" sz="2400" dirty="0"/>
          </a:p>
          <a:p>
            <a:pPr algn="just"/>
            <a:endParaRPr lang="en-IN"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80060" y="308610"/>
            <a:ext cx="11317605" cy="6226810"/>
          </a:xfrm>
        </p:spPr>
        <p:txBody>
          <a:bodyPr>
            <a:normAutofit fontScale="60000"/>
          </a:bodyPr>
          <a:p>
            <a:r>
              <a:rPr lang="en-US" sz="7200" b="1">
                <a:solidFill>
                  <a:srgbClr val="FF0000"/>
                </a:solidFill>
              </a:rPr>
              <a:t>Interest U/s 234B:   Interest for default of payment of Advance Tax</a:t>
            </a:r>
            <a:endParaRPr lang="en-US" sz="7200" b="1">
              <a:solidFill>
                <a:srgbClr val="FF0000"/>
              </a:solidFill>
            </a:endParaRPr>
          </a:p>
          <a:p>
            <a:pPr fontAlgn="auto">
              <a:lnSpc>
                <a:spcPct val="150000"/>
              </a:lnSpc>
            </a:pPr>
            <a:r>
              <a:rPr lang="en-US" sz="5145" b="1">
                <a:solidFill>
                  <a:srgbClr val="FF0000"/>
                </a:solidFill>
              </a:rPr>
              <a:t>Where the assessee has failed to pay at least 90% of the Advance tax as determined U/s 208 or Advance tax payable U/s 210 interest is liable to be paid @1% from the first date of the immediate Assessment year i.e. 1st April onwards till the date of the summary assessment as made U/s 143(1) or till the date of regular assessment as made U/s 143(3) of the Act </a:t>
            </a:r>
            <a:endParaRPr lang="en-US" sz="5145" b="1">
              <a:solidFill>
                <a:srgbClr val="FF0000"/>
              </a:solidFill>
            </a:endParaRPr>
          </a:p>
          <a:p>
            <a:pPr algn="just"/>
            <a:r>
              <a:rPr lang="en-US" altLang="en-IN" dirty="0">
                <a:latin typeface="Arial Black" panose="020B0A04020102020204" charset="0"/>
                <a:cs typeface="Arial Black" panose="020B0A04020102020204" charset="0"/>
                <a:sym typeface="+mn-ea"/>
              </a:rPr>
              <a:t>  </a:t>
            </a:r>
            <a:endParaRPr lang="en-US" b="1">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48640" y="512445"/>
            <a:ext cx="11316970" cy="5664835"/>
          </a:xfrm>
        </p:spPr>
        <p:txBody>
          <a:bodyPr>
            <a:normAutofit/>
          </a:bodyPr>
          <a:p>
            <a:pPr algn="just"/>
            <a:r>
              <a:rPr lang="en-US" altLang="en-IN" dirty="0">
                <a:latin typeface="Arial Black" panose="020B0A04020102020204" charset="0"/>
                <a:cs typeface="Arial Black" panose="020B0A04020102020204" charset="0"/>
                <a:sym typeface="+mn-ea"/>
              </a:rPr>
              <a:t>less Advance Tax paid </a:t>
            </a:r>
            <a:endParaRPr lang="en-US" altLang="en-IN" dirty="0">
              <a:latin typeface="Arial Black" panose="020B0A04020102020204" charset="0"/>
              <a:cs typeface="Arial Black" panose="020B0A04020102020204" charset="0"/>
            </a:endParaRPr>
          </a:p>
          <a:p>
            <a:pPr algn="just"/>
            <a:r>
              <a:rPr lang="en-US" altLang="en-IN" dirty="0">
                <a:latin typeface="Arial Black" panose="020B0A04020102020204" charset="0"/>
                <a:cs typeface="Arial Black" panose="020B0A04020102020204" charset="0"/>
                <a:sym typeface="+mn-ea"/>
              </a:rPr>
              <a:t>less TDS TCS   </a:t>
            </a:r>
            <a:endParaRPr lang="en-US" altLang="en-IN" dirty="0">
              <a:latin typeface="Arial Black" panose="020B0A04020102020204" charset="0"/>
              <a:cs typeface="Arial Black" panose="020B0A04020102020204" charset="0"/>
            </a:endParaRPr>
          </a:p>
          <a:p>
            <a:pPr algn="just"/>
            <a:r>
              <a:rPr lang="en-US" altLang="en-IN" dirty="0">
                <a:latin typeface="Arial Black" panose="020B0A04020102020204" charset="0"/>
                <a:cs typeface="Arial Black" panose="020B0A04020102020204" charset="0"/>
                <a:sym typeface="+mn-ea"/>
              </a:rPr>
              <a:t>less Relief U/s 89</a:t>
            </a:r>
            <a:endParaRPr lang="en-US" altLang="en-IN" dirty="0">
              <a:latin typeface="Arial Black" panose="020B0A04020102020204" charset="0"/>
              <a:cs typeface="Arial Black" panose="020B0A04020102020204" charset="0"/>
            </a:endParaRPr>
          </a:p>
          <a:p>
            <a:pPr algn="just"/>
            <a:r>
              <a:rPr lang="en-US" altLang="en-IN" dirty="0">
                <a:latin typeface="Arial Black" panose="020B0A04020102020204" charset="0"/>
                <a:cs typeface="Arial Black" panose="020B0A04020102020204" charset="0"/>
                <a:sym typeface="+mn-ea"/>
              </a:rPr>
              <a:t>less  Relief U/s 90</a:t>
            </a:r>
            <a:endParaRPr lang="en-US" altLang="en-IN" dirty="0">
              <a:latin typeface="Arial Black" panose="020B0A04020102020204" charset="0"/>
              <a:cs typeface="Arial Black" panose="020B0A04020102020204" charset="0"/>
            </a:endParaRPr>
          </a:p>
          <a:p>
            <a:pPr algn="just"/>
            <a:r>
              <a:rPr lang="en-US" altLang="en-IN" dirty="0">
                <a:latin typeface="Arial Black" panose="020B0A04020102020204" charset="0"/>
                <a:cs typeface="Arial Black" panose="020B0A04020102020204" charset="0"/>
                <a:sym typeface="+mn-ea"/>
              </a:rPr>
              <a:t>less Relief U/s 90A</a:t>
            </a:r>
            <a:endParaRPr lang="en-US" altLang="en-IN" dirty="0">
              <a:latin typeface="Arial Black" panose="020B0A04020102020204" charset="0"/>
              <a:cs typeface="Arial Black" panose="020B0A04020102020204" charset="0"/>
            </a:endParaRPr>
          </a:p>
          <a:p>
            <a:pPr algn="just"/>
            <a:r>
              <a:rPr lang="en-US" altLang="en-IN" dirty="0">
                <a:latin typeface="Arial Black" panose="020B0A04020102020204" charset="0"/>
                <a:cs typeface="Arial Black" panose="020B0A04020102020204" charset="0"/>
                <a:sym typeface="+mn-ea"/>
              </a:rPr>
              <a:t>less deduction U/s 91</a:t>
            </a:r>
            <a:endParaRPr lang="en-US" altLang="en-IN" dirty="0">
              <a:latin typeface="Arial Black" panose="020B0A04020102020204" charset="0"/>
              <a:cs typeface="Arial Black" panose="020B0A04020102020204" charset="0"/>
            </a:endParaRPr>
          </a:p>
          <a:p>
            <a:pPr algn="just"/>
            <a:r>
              <a:rPr lang="en-US" altLang="en-IN" dirty="0">
                <a:latin typeface="Arial Black" panose="020B0A04020102020204" charset="0"/>
                <a:cs typeface="Arial Black" panose="020B0A04020102020204" charset="0"/>
                <a:sym typeface="+mn-ea"/>
              </a:rPr>
              <a:t>less amount of tax credit U/s115JAA</a:t>
            </a:r>
            <a:endParaRPr lang="en-US" altLang="en-IN" dirty="0">
              <a:latin typeface="Arial Black" panose="020B0A04020102020204" charset="0"/>
              <a:cs typeface="Arial Black" panose="020B0A04020102020204" charset="0"/>
              <a:sym typeface="+mn-ea"/>
            </a:endParaRPr>
          </a:p>
          <a:p>
            <a:pPr algn="just"/>
            <a:endParaRPr lang="en-IN" altLang="en-IN" dirty="0" smtClean="0">
              <a:latin typeface="Arial Black" panose="020B0A04020102020204" charset="0"/>
              <a:cs typeface="Arial Black" panose="020B0A04020102020204" charset="0"/>
              <a:sym typeface="+mn-ea"/>
            </a:endParaRPr>
          </a:p>
          <a:p>
            <a:pPr algn="just"/>
            <a:r>
              <a:rPr lang="en-US" altLang="en-IN" b="1" dirty="0" smtClean="0">
                <a:latin typeface="Arial Black" panose="020B0A04020102020204" charset="0"/>
                <a:cs typeface="Arial Black" panose="020B0A04020102020204" charset="0"/>
              </a:rPr>
              <a:t>Tax paid till 31st March of that F.Y. will be treated as Tax paid as Advance Tac for the purpose of Section 234B only </a:t>
            </a:r>
            <a:r>
              <a:rPr lang="en-US" altLang="en-IN" b="1" dirty="0" smtClean="0">
                <a:solidFill>
                  <a:srgbClr val="FF0000"/>
                </a:solidFill>
                <a:latin typeface="Arial Black" panose="020B0A04020102020204" charset="0"/>
                <a:cs typeface="Arial Black" panose="020B0A04020102020204" charset="0"/>
              </a:rPr>
              <a:t>and not U/s 234C</a:t>
            </a:r>
            <a:endParaRPr lang="en-IN" b="1" dirty="0" smtClean="0">
              <a:solidFill>
                <a:srgbClr val="FF0000"/>
              </a:solidFill>
              <a:latin typeface="Arial Black" panose="020B0A04020102020204" charset="0"/>
              <a:cs typeface="Arial Black" panose="020B0A04020102020204" charset="0"/>
            </a:endParaRPr>
          </a:p>
          <a:p>
            <a:endParaRPr lang="en-IN" b="1" dirty="0" smtClean="0">
              <a:solidFill>
                <a:srgbClr val="FF0000"/>
              </a:solidFill>
              <a:latin typeface="Arial Black" panose="020B0A04020102020204" charset="0"/>
              <a:cs typeface="Arial Black" panose="020B0A040201020202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14350" y="307340"/>
            <a:ext cx="10991850" cy="6347460"/>
          </a:xfrm>
        </p:spPr>
        <p:txBody>
          <a:bodyPr>
            <a:normAutofit lnSpcReduction="10000"/>
          </a:bodyPr>
          <a:p>
            <a:r>
              <a:rPr lang="en-US" sz="3600" b="1">
                <a:solidFill>
                  <a:srgbClr val="FF0000"/>
                </a:solidFill>
                <a:sym typeface="+mn-ea"/>
              </a:rPr>
              <a:t>Interest U/s 234C: Interest for deferment of Advance Tax</a:t>
            </a:r>
            <a:endParaRPr lang="en-US" sz="3600" b="1">
              <a:solidFill>
                <a:srgbClr val="FF0000"/>
              </a:solidFill>
              <a:sym typeface="+mn-ea"/>
            </a:endParaRPr>
          </a:p>
          <a:p>
            <a:r>
              <a:rPr lang="en-US" b="1">
                <a:solidFill>
                  <a:srgbClr val="FF0000"/>
                </a:solidFill>
                <a:sym typeface="+mn-ea"/>
              </a:rPr>
              <a:t>Where an assessee is liable to pay advance tax as levied U/s 208 has failed to pay such tax or-</a:t>
            </a:r>
            <a:endParaRPr lang="en-US" b="1">
              <a:solidFill>
                <a:srgbClr val="FF0000"/>
              </a:solidFill>
              <a:sym typeface="+mn-ea"/>
            </a:endParaRPr>
          </a:p>
          <a:p>
            <a:r>
              <a:rPr lang="en-US" b="1">
                <a:solidFill>
                  <a:srgbClr val="FF0000"/>
                </a:solidFill>
                <a:sym typeface="+mn-ea"/>
              </a:rPr>
              <a:t>(i) </a:t>
            </a:r>
            <a:r>
              <a:rPr lang="en-US" b="1">
                <a:solidFill>
                  <a:schemeClr val="tx1"/>
                </a:solidFill>
                <a:sym typeface="+mn-ea"/>
              </a:rPr>
              <a:t>the Advance tax paid by such assessee on his/her/its current income on or before 15th day of June is less than 15% of tax due </a:t>
            </a:r>
            <a:r>
              <a:rPr lang="en-US" b="1">
                <a:solidFill>
                  <a:srgbClr val="FF0000"/>
                </a:solidFill>
                <a:sym typeface="+mn-ea"/>
              </a:rPr>
              <a:t>on returned income </a:t>
            </a:r>
            <a:endParaRPr lang="en-US" b="1">
              <a:solidFill>
                <a:srgbClr val="FF0000"/>
              </a:solidFill>
              <a:sym typeface="+mn-ea"/>
            </a:endParaRPr>
          </a:p>
          <a:p>
            <a:r>
              <a:rPr lang="en-US" b="1">
                <a:solidFill>
                  <a:schemeClr val="tx1"/>
                </a:solidFill>
                <a:sym typeface="+mn-ea"/>
              </a:rPr>
              <a:t>(ii) on or before 15th day of September is less than 45% of tax due </a:t>
            </a:r>
            <a:r>
              <a:rPr lang="en-US" b="1">
                <a:solidFill>
                  <a:srgbClr val="FF0000"/>
                </a:solidFill>
                <a:sym typeface="+mn-ea"/>
              </a:rPr>
              <a:t>on returned income </a:t>
            </a:r>
            <a:endParaRPr lang="en-US" b="1">
              <a:solidFill>
                <a:srgbClr val="FF0000"/>
              </a:solidFill>
              <a:sym typeface="+mn-ea"/>
            </a:endParaRPr>
          </a:p>
          <a:p>
            <a:r>
              <a:rPr lang="en-US" b="1">
                <a:solidFill>
                  <a:schemeClr val="tx1"/>
                </a:solidFill>
                <a:sym typeface="+mn-ea"/>
              </a:rPr>
              <a:t>(iii) on or before 15th day of December is less than 75% of tax due </a:t>
            </a:r>
            <a:r>
              <a:rPr lang="en-US" b="1">
                <a:solidFill>
                  <a:srgbClr val="FF0000"/>
                </a:solidFill>
                <a:sym typeface="+mn-ea"/>
              </a:rPr>
              <a:t>on returned income </a:t>
            </a:r>
            <a:endParaRPr lang="en-US" b="1">
              <a:solidFill>
                <a:srgbClr val="FF0000"/>
              </a:solidFill>
            </a:endParaRPr>
          </a:p>
          <a:p>
            <a:r>
              <a:rPr lang="en-US" b="1">
                <a:solidFill>
                  <a:srgbClr val="FF0000"/>
                </a:solidFill>
              </a:rPr>
              <a:t>(iv)</a:t>
            </a:r>
            <a:r>
              <a:rPr lang="en-US" b="1">
                <a:solidFill>
                  <a:srgbClr val="FF0000"/>
                </a:solidFill>
                <a:sym typeface="+mn-ea"/>
              </a:rPr>
              <a:t> on or before 15th day of March is less than 100% of tax due on returned income </a:t>
            </a:r>
            <a:endParaRPr lang="en-US" b="1">
              <a:solidFill>
                <a:srgbClr val="FF0000"/>
              </a:solidFill>
              <a:sym typeface="+mn-ea"/>
            </a:endParaRPr>
          </a:p>
          <a:p>
            <a:r>
              <a:rPr lang="en-US" b="1">
                <a:solidFill>
                  <a:srgbClr val="FF0000"/>
                </a:solidFill>
                <a:sym typeface="+mn-ea"/>
              </a:rPr>
              <a:t>Interest @1% P.M. for a period of three months</a:t>
            </a:r>
            <a:endParaRPr lang="en-US" b="1">
              <a:solidFill>
                <a:srgbClr val="FF0000"/>
              </a:solidFill>
            </a:endParaRPr>
          </a:p>
          <a:p>
            <a:endParaRPr lang="en-US" b="1">
              <a:solidFill>
                <a:srgbClr val="FF0000"/>
              </a:solidFill>
            </a:endParaRPr>
          </a:p>
          <a:p>
            <a:endParaRPr lang="en-US" b="1">
              <a:solidFill>
                <a:srgbClr val="FF0000"/>
              </a:solidFill>
            </a:endParaRPr>
          </a:p>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20070" cy="6177280"/>
          </a:xfrm>
        </p:spPr>
        <p:txBody>
          <a:bodyPr>
            <a:normAutofit/>
          </a:bodyPr>
          <a:lstStyle/>
          <a:p>
            <a:r>
              <a:rPr lang="en-US" sz="2400" b="1" dirty="0" smtClean="0"/>
              <a:t>SECTION 234D: Interest on excess refund</a:t>
            </a:r>
            <a:br>
              <a:rPr lang="en-US" sz="2400" b="1" dirty="0" smtClean="0"/>
            </a:br>
            <a:br>
              <a:rPr lang="en-US" sz="2400" b="1" dirty="0" smtClean="0"/>
            </a:br>
            <a:r>
              <a:rPr lang="en-US" sz="2400" b="1" dirty="0" smtClean="0"/>
              <a:t>234D(1) Difference on the quantum of refund granted U/s143(1) and the reduced refund or no refund or assessed dues granted U/s 143(3),148,153A or 153C of the Act.</a:t>
            </a:r>
            <a:br>
              <a:rPr lang="en-US" sz="2400" b="1" dirty="0" smtClean="0"/>
            </a:br>
            <a:br>
              <a:rPr lang="en-US" sz="2400" b="1" dirty="0" smtClean="0"/>
            </a:br>
            <a:r>
              <a:rPr lang="en-US" sz="2400" b="1" dirty="0" smtClean="0"/>
              <a:t>234D(2) Where as a result of an order U/s 154,155,250,254,260,262,263 and 264 or an order passed  by the Settlement Commissioner U/s 245D(4) the amount of refund granted is coorrectly allowed either the whole or partially then the interest charged U/s 234D shall be accordingly reduced.</a:t>
            </a:r>
            <a:br>
              <a:rPr lang="en-US" sz="2400" b="1" dirty="0" smtClean="0"/>
            </a:br>
            <a:br>
              <a:rPr lang="en-US" sz="2400" b="1" dirty="0" smtClean="0"/>
            </a:br>
            <a:br>
              <a:rPr lang="en-US" sz="2400" b="1" dirty="0" smtClean="0"/>
            </a:br>
            <a:endParaRPr lang="en-US" sz="24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6760" y="594360"/>
            <a:ext cx="9601200" cy="5455919"/>
          </a:xfrm>
        </p:spPr>
        <p:txBody>
          <a:bodyPr>
            <a:normAutofit/>
          </a:bodyPr>
          <a:lstStyle/>
          <a:p>
            <a:endParaRPr lang="en-US" sz="3600" dirty="0" smtClean="0"/>
          </a:p>
          <a:p>
            <a:pPr marL="0" indent="0" algn="ctr">
              <a:buNone/>
            </a:pPr>
            <a:r>
              <a:rPr lang="en-US" sz="7200" b="1" dirty="0" smtClean="0"/>
              <a:t>PENALTY PROVISIONS </a:t>
            </a:r>
            <a:endParaRPr lang="en-US" sz="7200" b="1" dirty="0" smtClean="0"/>
          </a:p>
          <a:p>
            <a:pPr marL="0" indent="0" algn="ctr">
              <a:buNone/>
            </a:pPr>
            <a:r>
              <a:rPr lang="en-US" sz="7200" b="1" dirty="0" smtClean="0"/>
              <a:t> UNDER THE INCOME TAX ACT,1961</a:t>
            </a:r>
            <a:endParaRPr lang="en-US" sz="72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6823" y="231820"/>
            <a:ext cx="10728101" cy="6452315"/>
          </a:xfrm>
        </p:spPr>
        <p:txBody>
          <a:bodyPr>
            <a:normAutofit lnSpcReduction="10000"/>
          </a:bodyPr>
          <a:lstStyle/>
          <a:p>
            <a:r>
              <a:rPr lang="en-IN" sz="1800" b="1" u="sng" dirty="0"/>
              <a:t>PENALTY</a:t>
            </a:r>
            <a:r>
              <a:rPr lang="en-US" altLang="en-IN" sz="1800" b="1" u="sng" dirty="0"/>
              <a:t> </a:t>
            </a:r>
            <a:r>
              <a:rPr lang="en-IN" sz="1800" b="1" u="sng" dirty="0"/>
              <a:t>under the General Connotation</a:t>
            </a:r>
            <a:endParaRPr lang="en-IN" sz="1800" dirty="0"/>
          </a:p>
          <a:p>
            <a:r>
              <a:rPr lang="en-IN" sz="1800" dirty="0"/>
              <a:t>the suffering or the sum to be forfeited to which a person agrees to be subjected in case of nonfulfillment of stipulations.</a:t>
            </a:r>
            <a:endParaRPr lang="en-IN" sz="1800" dirty="0"/>
          </a:p>
          <a:p>
            <a:r>
              <a:rPr lang="en-IN" sz="1800" dirty="0" smtClean="0"/>
              <a:t>A </a:t>
            </a:r>
            <a:r>
              <a:rPr lang="en-IN" sz="1800" dirty="0"/>
              <a:t>timely and consistent paying of taxes and filing of returns ensures the government </a:t>
            </a:r>
            <a:r>
              <a:rPr lang="en-US" altLang="en-IN" sz="1800" dirty="0"/>
              <a:t>to generate </a:t>
            </a:r>
            <a:r>
              <a:rPr lang="en-IN" sz="1800" dirty="0"/>
              <a:t>money for public welfare at any point of time. To make sure that taxpayer does not default in paying taxes or </a:t>
            </a:r>
            <a:r>
              <a:rPr lang="en-IN" sz="1800" dirty="0" smtClean="0"/>
              <a:t>in disclosure of information</a:t>
            </a:r>
            <a:r>
              <a:rPr lang="en-IN" sz="1800" dirty="0"/>
              <a:t>.</a:t>
            </a:r>
            <a:endParaRPr lang="en-IN" sz="1800" dirty="0"/>
          </a:p>
          <a:p>
            <a:r>
              <a:rPr lang="en-IN" sz="1800" dirty="0"/>
              <a:t>A penalty is the punishment which is imposed on the taxpayer for being non-compliant. There are several penalties prescribed under the Act. The most common as well as important penalties covers the following:</a:t>
            </a:r>
            <a:endParaRPr lang="en-IN" sz="1800" dirty="0"/>
          </a:p>
          <a:p>
            <a:pPr lvl="0"/>
            <a:r>
              <a:rPr lang="en-IN" sz="1800" b="1" dirty="0">
                <a:hlinkClick r:id="rId1"/>
              </a:rPr>
              <a:t>Default in making payment of tax</a:t>
            </a:r>
            <a:endParaRPr lang="en-IN" sz="1800" b="1" dirty="0"/>
          </a:p>
          <a:p>
            <a:pPr lvl="0"/>
            <a:r>
              <a:rPr lang="en-IN" sz="1800" b="1" dirty="0">
                <a:hlinkClick r:id="rId2"/>
              </a:rPr>
              <a:t>Under-reporting of income</a:t>
            </a:r>
            <a:endParaRPr lang="en-IN" sz="1800" b="1" dirty="0"/>
          </a:p>
          <a:p>
            <a:pPr lvl="0"/>
            <a:r>
              <a:rPr lang="en-IN" sz="1800" b="1" dirty="0">
                <a:hlinkClick r:id="rId3"/>
              </a:rPr>
              <a:t>Failure to maintain books of accounts and other documents</a:t>
            </a:r>
            <a:endParaRPr lang="en-IN" sz="1800" b="1" dirty="0"/>
          </a:p>
          <a:p>
            <a:pPr lvl="0"/>
            <a:r>
              <a:rPr lang="en-IN" sz="1800" b="1" dirty="0">
                <a:hlinkClick r:id="rId4"/>
              </a:rPr>
              <a:t>Audit and Audit Report</a:t>
            </a:r>
            <a:endParaRPr lang="en-IN" sz="1800" b="1" dirty="0"/>
          </a:p>
          <a:p>
            <a:pPr lvl="0"/>
            <a:r>
              <a:rPr lang="en-IN" sz="1800" b="1" dirty="0">
                <a:hlinkClick r:id="rId5"/>
              </a:rPr>
              <a:t>Penalty for false entry such as fake invoices</a:t>
            </a:r>
            <a:endParaRPr lang="en-IN" sz="1800" b="1" dirty="0"/>
          </a:p>
          <a:p>
            <a:pPr lvl="0"/>
            <a:r>
              <a:rPr lang="en-IN" sz="1800" b="1" dirty="0">
                <a:hlinkClick r:id="rId6"/>
              </a:rPr>
              <a:t>Undisclosed income</a:t>
            </a:r>
            <a:endParaRPr lang="en-IN" sz="1800" b="1" dirty="0"/>
          </a:p>
          <a:p>
            <a:pPr lvl="0"/>
            <a:r>
              <a:rPr lang="en-IN" sz="1800" b="1" dirty="0">
                <a:hlinkClick r:id="rId7"/>
              </a:rPr>
              <a:t>Penalty for using modes other than Account payee cheque/ draft/ ECS</a:t>
            </a:r>
            <a:endParaRPr lang="en-IN" sz="1800" b="1" dirty="0"/>
          </a:p>
          <a:p>
            <a:pPr lvl="0"/>
            <a:r>
              <a:rPr lang="en-IN" sz="1800" b="1" dirty="0">
                <a:hlinkClick r:id="rId8"/>
              </a:rPr>
              <a:t>Failure to furnish statements/ information</a:t>
            </a:r>
            <a:endParaRPr lang="en-IN" sz="1800" b="1" dirty="0"/>
          </a:p>
          <a:p>
            <a:pPr lvl="0"/>
            <a:r>
              <a:rPr lang="en-IN" sz="1800" b="1" u="sng" dirty="0"/>
              <a:t>Related to Search in respect of undisclosed Income</a:t>
            </a:r>
            <a:endParaRPr lang="en-IN" sz="1800" b="1" u="sng" dirty="0"/>
          </a:p>
          <a:p>
            <a:pPr lvl="0"/>
            <a:r>
              <a:rPr lang="en-IN" sz="1800" b="1" u="sng" dirty="0"/>
              <a:t>Failure to comply on Notice/Summon etc</a:t>
            </a:r>
            <a:r>
              <a:rPr lang="en-IN" sz="1800" b="1" dirty="0"/>
              <a:t>.</a:t>
            </a:r>
            <a:endParaRPr lang="en-IN" sz="1800" b="1" dirty="0"/>
          </a:p>
          <a:p>
            <a:pPr lvl="0"/>
            <a:r>
              <a:rPr lang="en-IN" sz="1800" b="1" dirty="0">
                <a:hlinkClick r:id="rId9"/>
              </a:rPr>
              <a:t>TDS/TCS</a:t>
            </a:r>
            <a:endParaRPr lang="en-IN" sz="1800" b="1" dirty="0"/>
          </a:p>
          <a:p>
            <a:pPr lvl="0"/>
            <a:r>
              <a:rPr lang="en-IN" sz="1800" b="1" dirty="0">
                <a:hlinkClick r:id="rId10"/>
              </a:rPr>
              <a:t>Others</a:t>
            </a:r>
            <a:endParaRPr lang="en-IN" sz="1800" b="1" dirty="0"/>
          </a:p>
          <a:p>
            <a:endParaRPr lang="en-IN" sz="1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21479</Words>
  <Application>WPS Presentation</Application>
  <PresentationFormat>Widescreen</PresentationFormat>
  <Paragraphs>503</Paragraphs>
  <Slides>25</Slides>
  <Notes>1</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25</vt:i4>
      </vt:variant>
    </vt:vector>
  </HeadingPairs>
  <TitlesOfParts>
    <vt:vector size="35" baseType="lpstr">
      <vt:lpstr>Arial</vt:lpstr>
      <vt:lpstr>SimSun</vt:lpstr>
      <vt:lpstr>Wingdings</vt:lpstr>
      <vt:lpstr>Times New Roman</vt:lpstr>
      <vt:lpstr>Calibri</vt:lpstr>
      <vt:lpstr>Calibri Light</vt:lpstr>
      <vt:lpstr>Microsoft YaHei</vt:lpstr>
      <vt:lpstr>Arial Unicode MS</vt:lpstr>
      <vt:lpstr>Arial Black</vt:lpstr>
      <vt:lpstr>Office Theme</vt:lpstr>
      <vt:lpstr>Interest U/s  234A,234B,234C and 234D with Penalty on Under reporting  and Misreporting of Income,Prosecution and impact on Tax benefit,Claims and Consequences of Non Filing of Return</vt:lpstr>
      <vt:lpstr>PENALTIES,MISTAKES &amp; ISSUES,NON COMPLIANCE AND IMPORTANT TIMELINES IN FILING</vt:lpstr>
      <vt:lpstr>Levy of interest U/s 234</vt:lpstr>
      <vt:lpstr>PowerPoint 演示文稿</vt:lpstr>
      <vt:lpstr>PowerPoint 演示文稿</vt:lpstr>
      <vt:lpstr>PowerPoint 演示文稿</vt:lpstr>
      <vt:lpstr>SECTION 234D: Interest on excess refund  234D(1) Difference on the quantum of refund granted U/s143(1) and the reduced refund or no refund or assessed dues granted U/s 143(3),148,153A or 153C of the Act.  234D(2) Where as a result of an order U/s 154,155,250,254,260,262,263 and 264 or an order passed  by the Settlement Commissioner U/s 245D(4) the amount of refund granted is coorrectly allowed either the whole or partially then the interest charged U/s 234D shall be accordingly reduced.  Person responsible for deduction of tax: Specified Person: implies   a. The Central Government or any State Government b. Any local authority c. Any corporation established by or under a Central, State or Provisional Act d. Any company e. Any co-operative society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Sir</cp:lastModifiedBy>
  <cp:revision>76</cp:revision>
  <dcterms:created xsi:type="dcterms:W3CDTF">2020-06-09T09:34:00Z</dcterms:created>
  <dcterms:modified xsi:type="dcterms:W3CDTF">2024-03-10T07:37:34Z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1033-12.2.0.13489</vt:lpwstr>
  </property>
  <property fmtid="{D5CDD505-2E9C-101B-9397-08002B2CF9AE}" pid="3" name="ICV">
    <vt:lpwstr>01A87216F5014EA0BDD2A2D5F4F9C7CB_12</vt:lpwstr>
  </property>
</Properties>
</file>