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20" r:id="rId3"/>
    <p:sldId id="257" r:id="rId4"/>
    <p:sldId id="321"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5AA49-AA9A-4A9A-8FD2-1C9285127EC6}" type="datetimeFigureOut">
              <a:rPr lang="en-IN" smtClean="0"/>
              <a:t>04-03-2024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2481277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D5AA49-AA9A-4A9A-8FD2-1C9285127EC6}" type="datetimeFigureOut">
              <a:rPr lang="en-IN" smtClean="0"/>
              <a:t>04-03-2024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3956544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D5AA49-AA9A-4A9A-8FD2-1C9285127EC6}" type="datetimeFigureOut">
              <a:rPr lang="en-IN" smtClean="0"/>
              <a:t>04-03-2024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2304063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D5AA49-AA9A-4A9A-8FD2-1C9285127EC6}" type="datetimeFigureOut">
              <a:rPr lang="en-IN" smtClean="0"/>
              <a:t>04-03-2024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55514C-B09A-4648-9156-F9D778197A22}" type="slidenum">
              <a:rPr lang="en-IN" smtClean="0"/>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82361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D5AA49-AA9A-4A9A-8FD2-1C9285127EC6}" type="datetimeFigureOut">
              <a:rPr lang="en-IN" smtClean="0"/>
              <a:t>04-03-2024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13105320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BD5AA49-AA9A-4A9A-8FD2-1C9285127EC6}" type="datetimeFigureOut">
              <a:rPr lang="en-IN" smtClean="0"/>
              <a:t>04-03-2024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2844423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BD5AA49-AA9A-4A9A-8FD2-1C9285127EC6}" type="datetimeFigureOut">
              <a:rPr lang="en-IN" smtClean="0"/>
              <a:t>04-03-2024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2943372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5AA49-AA9A-4A9A-8FD2-1C9285127EC6}" type="datetimeFigureOut">
              <a:rPr lang="en-IN" smtClean="0"/>
              <a:t>04-03-2024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3214652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5AA49-AA9A-4A9A-8FD2-1C9285127EC6}" type="datetimeFigureOut">
              <a:rPr lang="en-IN" smtClean="0"/>
              <a:t>04-03-2024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23464192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92F1EF-B0D1-4CC4-9C2A-8CE42188A133}" type="datetime1">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B02029-972E-4112-9521-3842F2D923EA}" type="slidenum">
              <a:rPr lang="en-US" smtClean="0"/>
              <a:t>‹#›</a:t>
            </a:fld>
            <a:endParaRPr lang="en-US"/>
          </a:p>
        </p:txBody>
      </p:sp>
    </p:spTree>
    <p:extLst>
      <p:ext uri="{BB962C8B-B14F-4D97-AF65-F5344CB8AC3E}">
        <p14:creationId xmlns:p14="http://schemas.microsoft.com/office/powerpoint/2010/main" val="3058065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5AA49-AA9A-4A9A-8FD2-1C9285127EC6}" type="datetimeFigureOut">
              <a:rPr lang="en-IN" smtClean="0"/>
              <a:t>04-03-2024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376386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5AA49-AA9A-4A9A-8FD2-1C9285127EC6}" type="datetimeFigureOut">
              <a:rPr lang="en-IN" smtClean="0"/>
              <a:t>04-03-2024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2959840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D5AA49-AA9A-4A9A-8FD2-1C9285127EC6}" type="datetimeFigureOut">
              <a:rPr lang="en-IN" smtClean="0"/>
              <a:t>04-03-2024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1131033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D5AA49-AA9A-4A9A-8FD2-1C9285127EC6}" type="datetimeFigureOut">
              <a:rPr lang="en-IN" smtClean="0"/>
              <a:t>04-03-2024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306375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D5AA49-AA9A-4A9A-8FD2-1C9285127EC6}" type="datetimeFigureOut">
              <a:rPr lang="en-IN" smtClean="0"/>
              <a:t>04-03-2024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1655951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BD5AA49-AA9A-4A9A-8FD2-1C9285127EC6}" type="datetimeFigureOut">
              <a:rPr lang="en-IN" smtClean="0"/>
              <a:t>04-03-2024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1694904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D5AA49-AA9A-4A9A-8FD2-1C9285127EC6}" type="datetimeFigureOut">
              <a:rPr lang="en-IN" smtClean="0"/>
              <a:t>04-03-2024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177935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D5AA49-AA9A-4A9A-8FD2-1C9285127EC6}" type="datetimeFigureOut">
              <a:rPr lang="en-IN" smtClean="0"/>
              <a:t>04-03-2024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55514C-B09A-4648-9156-F9D778197A22}" type="slidenum">
              <a:rPr lang="en-IN" smtClean="0"/>
              <a:t>‹#›</a:t>
            </a:fld>
            <a:endParaRPr lang="en-IN"/>
          </a:p>
        </p:txBody>
      </p:sp>
    </p:spTree>
    <p:extLst>
      <p:ext uri="{BB962C8B-B14F-4D97-AF65-F5344CB8AC3E}">
        <p14:creationId xmlns:p14="http://schemas.microsoft.com/office/powerpoint/2010/main" val="2607812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BD5AA49-AA9A-4A9A-8FD2-1C9285127EC6}" type="datetimeFigureOut">
              <a:rPr lang="en-IN" smtClean="0"/>
              <a:t>04-03-2024</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AF55514C-B09A-4648-9156-F9D778197A22}" type="slidenum">
              <a:rPr lang="en-IN" smtClean="0"/>
              <a:t>‹#›</a:t>
            </a:fld>
            <a:endParaRPr lang="en-IN"/>
          </a:p>
        </p:txBody>
      </p:sp>
    </p:spTree>
    <p:extLst>
      <p:ext uri="{BB962C8B-B14F-4D97-AF65-F5344CB8AC3E}">
        <p14:creationId xmlns:p14="http://schemas.microsoft.com/office/powerpoint/2010/main" val="27485910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cleartax.in/s/aadhaar-card" TargetMode="External"/><Relationship Id="rId2" Type="http://schemas.openxmlformats.org/officeDocument/2006/relationships/hyperlink" Target="https://cleartax.in/s/pan-card" TargetMode="External"/><Relationship Id="rId1" Type="http://schemas.openxmlformats.org/officeDocument/2006/relationships/slideLayout" Target="../slideLayouts/slideLayout2.xml"/><Relationship Id="rId4" Type="http://schemas.openxmlformats.org/officeDocument/2006/relationships/hyperlink" Target="https://cleartax.in/s/sft"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cleartax.in/s/pan-card" TargetMode="External"/><Relationship Id="rId2" Type="http://schemas.openxmlformats.org/officeDocument/2006/relationships/hyperlink" Target="https://cleartax.in/income-tax-efilin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x2win.in/guide/income-tax-retur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x2win.in/guide/income-tax-return" TargetMode="External"/><Relationship Id="rId2" Type="http://schemas.openxmlformats.org/officeDocument/2006/relationships/hyperlink" Target="https://tax2win.in/guide/income-tax-notic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x2win.in/guide/section-44ad-presumptive-scheme" TargetMode="External"/><Relationship Id="rId2" Type="http://schemas.openxmlformats.org/officeDocument/2006/relationships/hyperlink" Target="https://tax2win.in/guide/80g-deduction-donations-to-charitable-institutions" TargetMode="External"/><Relationship Id="rId1" Type="http://schemas.openxmlformats.org/officeDocument/2006/relationships/slideLayout" Target="../slideLayouts/slideLayout2.xml"/><Relationship Id="rId4" Type="http://schemas.openxmlformats.org/officeDocument/2006/relationships/hyperlink" Target="https://tax2win.in/income-tax-refund-status"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x2win.in/guide/revised-income-tax-retur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DD499-17C6-277D-F43C-F4A751C5D145}"/>
              </a:ext>
            </a:extLst>
          </p:cNvPr>
          <p:cNvSpPr>
            <a:spLocks noGrp="1"/>
          </p:cNvSpPr>
          <p:nvPr>
            <p:ph type="ctrTitle"/>
          </p:nvPr>
        </p:nvSpPr>
        <p:spPr>
          <a:xfrm>
            <a:off x="1513725" y="1707990"/>
            <a:ext cx="9757025" cy="4703084"/>
          </a:xfrm>
        </p:spPr>
        <p:txBody>
          <a:bodyPr>
            <a:noAutofit/>
          </a:bodyPr>
          <a:lstStyle/>
          <a:p>
            <a:r>
              <a:rPr lang="en-GB" sz="5200" b="0" i="0" dirty="0">
                <a:solidFill>
                  <a:srgbClr val="222222"/>
                </a:solidFill>
                <a:effectLst/>
                <a:latin typeface="The Serif Hand Black" panose="03070902030502020204" pitchFamily="66" charset="0"/>
              </a:rPr>
              <a:t>Return filing with reference to </a:t>
            </a:r>
            <a:br>
              <a:rPr lang="en-GB" sz="5200" b="0" i="0" dirty="0">
                <a:solidFill>
                  <a:srgbClr val="222222"/>
                </a:solidFill>
                <a:effectLst/>
                <a:latin typeface="The Serif Hand Black" panose="03070902030502020204" pitchFamily="66" charset="0"/>
              </a:rPr>
            </a:br>
            <a:r>
              <a:rPr lang="en-GB" sz="5200" b="0" i="0" dirty="0">
                <a:solidFill>
                  <a:srgbClr val="222222"/>
                </a:solidFill>
                <a:effectLst/>
                <a:latin typeface="The Serif Hand Black" panose="03070902030502020204" pitchFamily="66" charset="0"/>
              </a:rPr>
              <a:t>Notice u/s 148, 142(1),139(9), pursuant to 119(2(b).</a:t>
            </a:r>
            <a:br>
              <a:rPr lang="en-GB" sz="5200" b="0" i="0" dirty="0">
                <a:solidFill>
                  <a:srgbClr val="222222"/>
                </a:solidFill>
                <a:effectLst/>
                <a:latin typeface="The Serif Hand Black" panose="03070902030502020204" pitchFamily="66" charset="0"/>
              </a:rPr>
            </a:br>
            <a:br>
              <a:rPr lang="en-GB" sz="5200" b="0" i="0" dirty="0">
                <a:solidFill>
                  <a:srgbClr val="222222"/>
                </a:solidFill>
                <a:effectLst/>
                <a:latin typeface="The Serif Hand Black" panose="03070902030502020204" pitchFamily="66" charset="0"/>
              </a:rPr>
            </a:br>
            <a:r>
              <a:rPr lang="en-GB" sz="5200" b="0" i="0" dirty="0">
                <a:solidFill>
                  <a:srgbClr val="222222"/>
                </a:solidFill>
                <a:effectLst/>
                <a:latin typeface="The Serif Hand Black" panose="03070902030502020204" pitchFamily="66" charset="0"/>
              </a:rPr>
              <a:t> Provisions related to condonation of delay, how to submit application to CBDT, </a:t>
            </a:r>
            <a:br>
              <a:rPr lang="en-GB" sz="5200" b="0" i="0" dirty="0">
                <a:solidFill>
                  <a:srgbClr val="222222"/>
                </a:solidFill>
                <a:effectLst/>
                <a:latin typeface="The Serif Hand Black" panose="03070902030502020204" pitchFamily="66" charset="0"/>
              </a:rPr>
            </a:br>
            <a:br>
              <a:rPr lang="en-GB" sz="5200" b="0" i="0" dirty="0">
                <a:solidFill>
                  <a:srgbClr val="222222"/>
                </a:solidFill>
                <a:effectLst/>
                <a:latin typeface="The Serif Hand Black" panose="03070902030502020204" pitchFamily="66" charset="0"/>
              </a:rPr>
            </a:br>
            <a:r>
              <a:rPr lang="en-GB" sz="5200" b="0" i="0" dirty="0">
                <a:solidFill>
                  <a:srgbClr val="222222"/>
                </a:solidFill>
                <a:effectLst/>
                <a:latin typeface="The Serif Hand Black" panose="03070902030502020204" pitchFamily="66" charset="0"/>
              </a:rPr>
              <a:t>Tax Audit report u/s 44AB &amp; 92E, AS-26 / AIS, Relief u/s 89(1), Advance Tax, Foreign Tax Credit, etc</a:t>
            </a:r>
            <a:endParaRPr lang="en-IN" sz="5200" dirty="0">
              <a:latin typeface="The Serif Hand Black" panose="03070902030502020204" pitchFamily="66" charset="0"/>
            </a:endParaRPr>
          </a:p>
        </p:txBody>
      </p:sp>
    </p:spTree>
    <p:extLst>
      <p:ext uri="{BB962C8B-B14F-4D97-AF65-F5344CB8AC3E}">
        <p14:creationId xmlns:p14="http://schemas.microsoft.com/office/powerpoint/2010/main" val="3954201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8FCCE-5B63-93A8-DCA9-BF850C6EB42F}"/>
              </a:ext>
            </a:extLst>
          </p:cNvPr>
          <p:cNvSpPr>
            <a:spLocks noGrp="1"/>
          </p:cNvSpPr>
          <p:nvPr>
            <p:ph type="title"/>
          </p:nvPr>
        </p:nvSpPr>
        <p:spPr/>
        <p:txBody>
          <a:bodyPr/>
          <a:lstStyle/>
          <a:p>
            <a:r>
              <a:rPr lang="en-GB" b="1" i="0" dirty="0">
                <a:effectLst/>
                <a:latin typeface="Raleway" panose="020F0502020204030204" pitchFamily="2" charset="0"/>
              </a:rPr>
              <a:t>Remedy Under Section 119(2)(b)</a:t>
            </a:r>
            <a:br>
              <a:rPr lang="en-GB" b="1" i="0" dirty="0">
                <a:effectLst/>
                <a:latin typeface="Raleway" panose="020F0502020204030204" pitchFamily="2" charset="0"/>
              </a:rPr>
            </a:br>
            <a:endParaRPr lang="en-IN" dirty="0"/>
          </a:p>
        </p:txBody>
      </p:sp>
      <p:sp>
        <p:nvSpPr>
          <p:cNvPr id="3" name="Content Placeholder 2">
            <a:extLst>
              <a:ext uri="{FF2B5EF4-FFF2-40B4-BE49-F238E27FC236}">
                <a16:creationId xmlns:a16="http://schemas.microsoft.com/office/drawing/2014/main" id="{4EFD6BAB-341F-D28E-4C0B-D326EA6C5986}"/>
              </a:ext>
            </a:extLst>
          </p:cNvPr>
          <p:cNvSpPr>
            <a:spLocks noGrp="1"/>
          </p:cNvSpPr>
          <p:nvPr>
            <p:ph sz="quarter" idx="13"/>
          </p:nvPr>
        </p:nvSpPr>
        <p:spPr/>
        <p:txBody>
          <a:bodyPr/>
          <a:lstStyle/>
          <a:p>
            <a:pPr algn="l"/>
            <a:r>
              <a:rPr lang="en-GB" b="1" i="0" dirty="0">
                <a:solidFill>
                  <a:srgbClr val="222222"/>
                </a:solidFill>
                <a:effectLst/>
                <a:latin typeface="Raleway" panose="020F0502020204030204" pitchFamily="2" charset="0"/>
              </a:rPr>
              <a:t>Section 119(2)(b) of the Income Tax Act, 1961</a:t>
            </a:r>
            <a:r>
              <a:rPr lang="en-GB" b="0" i="0" dirty="0">
                <a:solidFill>
                  <a:srgbClr val="222222"/>
                </a:solidFill>
                <a:effectLst/>
                <a:latin typeface="Raleway" panose="020F0502020204030204" pitchFamily="2" charset="0"/>
              </a:rPr>
              <a:t>, provides vital remedies for taxpayers facing genuine hardships that hinder them from meeting tax-related deadlines. These remedies, regulated by this provision, play a crucial role in the Indian tax system.</a:t>
            </a:r>
          </a:p>
          <a:p>
            <a:endParaRPr lang="en-IN" dirty="0"/>
          </a:p>
        </p:txBody>
      </p:sp>
    </p:spTree>
    <p:extLst>
      <p:ext uri="{BB962C8B-B14F-4D97-AF65-F5344CB8AC3E}">
        <p14:creationId xmlns:p14="http://schemas.microsoft.com/office/powerpoint/2010/main" val="2881721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1659F-FCD8-2B0E-A9F1-038392848FDC}"/>
              </a:ext>
            </a:extLst>
          </p:cNvPr>
          <p:cNvSpPr>
            <a:spLocks noGrp="1"/>
          </p:cNvSpPr>
          <p:nvPr>
            <p:ph type="title"/>
          </p:nvPr>
        </p:nvSpPr>
        <p:spPr/>
        <p:txBody>
          <a:bodyPr/>
          <a:lstStyle/>
          <a:p>
            <a:r>
              <a:rPr lang="en-GB" b="1" i="0" dirty="0">
                <a:effectLst/>
                <a:latin typeface="Raleway" pitchFamily="2" charset="0"/>
              </a:rPr>
              <a:t>Key Aspects of Remedies Under Section 119(2)(b)</a:t>
            </a:r>
            <a:br>
              <a:rPr lang="en-GB" b="1" i="0" dirty="0">
                <a:effectLst/>
                <a:latin typeface="Raleway" pitchFamily="2" charset="0"/>
              </a:rPr>
            </a:br>
            <a:endParaRPr lang="en-IN" dirty="0"/>
          </a:p>
        </p:txBody>
      </p:sp>
      <p:sp>
        <p:nvSpPr>
          <p:cNvPr id="3" name="Content Placeholder 2">
            <a:extLst>
              <a:ext uri="{FF2B5EF4-FFF2-40B4-BE49-F238E27FC236}">
                <a16:creationId xmlns:a16="http://schemas.microsoft.com/office/drawing/2014/main" id="{C4A5C7EC-2EB0-7264-9064-6F2DDE5036A6}"/>
              </a:ext>
            </a:extLst>
          </p:cNvPr>
          <p:cNvSpPr>
            <a:spLocks noGrp="1"/>
          </p:cNvSpPr>
          <p:nvPr>
            <p:ph sz="quarter" idx="13"/>
          </p:nvPr>
        </p:nvSpPr>
        <p:spPr/>
        <p:txBody>
          <a:bodyPr>
            <a:normAutofit fontScale="85000" lnSpcReduction="20000"/>
          </a:bodyPr>
          <a:lstStyle/>
          <a:p>
            <a:pPr algn="l"/>
            <a:r>
              <a:rPr lang="en-GB" b="0" i="0" dirty="0">
                <a:solidFill>
                  <a:srgbClr val="222222"/>
                </a:solidFill>
                <a:effectLst/>
                <a:latin typeface="Raleway" pitchFamily="2" charset="0"/>
              </a:rPr>
              <a:t>The key aspects of remedies under section 119(2)(b) are: </a:t>
            </a:r>
          </a:p>
          <a:p>
            <a:pPr algn="l">
              <a:buFont typeface="Arial" panose="020B0604020202020204" pitchFamily="34" charset="0"/>
              <a:buChar char="•"/>
            </a:pPr>
            <a:r>
              <a:rPr lang="en-GB" b="1" i="0" dirty="0">
                <a:solidFill>
                  <a:srgbClr val="222222"/>
                </a:solidFill>
                <a:effectLst/>
                <a:latin typeface="Raleway" pitchFamily="2" charset="0"/>
              </a:rPr>
              <a:t>Empowerment of Income Tax Authorities:</a:t>
            </a:r>
            <a:r>
              <a:rPr lang="en-GB" b="0" i="0" dirty="0">
                <a:solidFill>
                  <a:srgbClr val="222222"/>
                </a:solidFill>
                <a:effectLst/>
                <a:latin typeface="Raleway" pitchFamily="2" charset="0"/>
              </a:rPr>
              <a:t> Section 119(2)(b) allows income tax authorities to consider applications for exemptions, deductions, refunds, or other relief, even after the prescribed deadline has passed.</a:t>
            </a:r>
          </a:p>
          <a:p>
            <a:pPr algn="l">
              <a:buFont typeface="Arial" panose="020B0604020202020204" pitchFamily="34" charset="0"/>
              <a:buChar char="•"/>
            </a:pPr>
            <a:r>
              <a:rPr lang="en-GB" b="1" i="0" dirty="0">
                <a:solidFill>
                  <a:srgbClr val="222222"/>
                </a:solidFill>
                <a:effectLst/>
                <a:latin typeface="Raleway" pitchFamily="2" charset="0"/>
              </a:rPr>
              <a:t>Condonation of Delay:</a:t>
            </a:r>
            <a:r>
              <a:rPr lang="en-GB" b="0" i="0" dirty="0">
                <a:solidFill>
                  <a:srgbClr val="222222"/>
                </a:solidFill>
                <a:effectLst/>
                <a:latin typeface="Raleway" pitchFamily="2" charset="0"/>
              </a:rPr>
              <a:t> This provision condones delays in filing applications or claims when valid reasons exist.</a:t>
            </a:r>
          </a:p>
          <a:p>
            <a:pPr algn="l">
              <a:buFont typeface="Arial" panose="020B0604020202020204" pitchFamily="34" charset="0"/>
              <a:buChar char="•"/>
            </a:pPr>
            <a:r>
              <a:rPr lang="en-GB" b="1" i="0" dirty="0">
                <a:solidFill>
                  <a:srgbClr val="222222"/>
                </a:solidFill>
                <a:effectLst/>
                <a:latin typeface="Raleway" pitchFamily="2" charset="0"/>
              </a:rPr>
              <a:t>Six-Year Limit: </a:t>
            </a:r>
            <a:r>
              <a:rPr lang="en-GB" b="0" i="0" dirty="0">
                <a:solidFill>
                  <a:srgbClr val="222222"/>
                </a:solidFill>
                <a:effectLst/>
                <a:latin typeface="Raleway" pitchFamily="2" charset="0"/>
              </a:rPr>
              <a:t>Claims for refunds or loss </a:t>
            </a:r>
            <a:r>
              <a:rPr lang="en-GB" b="0" i="0" dirty="0" err="1">
                <a:solidFill>
                  <a:srgbClr val="222222"/>
                </a:solidFill>
                <a:effectLst/>
                <a:latin typeface="Raleway" pitchFamily="2" charset="0"/>
              </a:rPr>
              <a:t>carryforwards</a:t>
            </a:r>
            <a:r>
              <a:rPr lang="en-GB" b="0" i="0" dirty="0">
                <a:solidFill>
                  <a:srgbClr val="222222"/>
                </a:solidFill>
                <a:effectLst/>
                <a:latin typeface="Raleway" pitchFamily="2" charset="0"/>
              </a:rPr>
              <a:t> beyond six years from the end of the assessment year are not entertained.</a:t>
            </a:r>
          </a:p>
          <a:p>
            <a:pPr algn="l">
              <a:buFont typeface="Arial" panose="020B0604020202020204" pitchFamily="34" charset="0"/>
              <a:buChar char="•"/>
            </a:pPr>
            <a:r>
              <a:rPr lang="en-GB" b="1" i="0" dirty="0">
                <a:solidFill>
                  <a:srgbClr val="222222"/>
                </a:solidFill>
                <a:effectLst/>
                <a:latin typeface="Raleway" pitchFamily="2" charset="0"/>
              </a:rPr>
              <a:t>Court Order Exclusion: </a:t>
            </a:r>
            <a:r>
              <a:rPr lang="en-GB" b="0" i="0" dirty="0">
                <a:solidFill>
                  <a:srgbClr val="222222"/>
                </a:solidFill>
                <a:effectLst/>
                <a:latin typeface="Raleway" pitchFamily="2" charset="0"/>
              </a:rPr>
              <a:t>The time pending before a court order can be excluded, subject to certain conditions.</a:t>
            </a:r>
          </a:p>
          <a:p>
            <a:endParaRPr lang="en-IN" dirty="0"/>
          </a:p>
        </p:txBody>
      </p:sp>
    </p:spTree>
    <p:extLst>
      <p:ext uri="{BB962C8B-B14F-4D97-AF65-F5344CB8AC3E}">
        <p14:creationId xmlns:p14="http://schemas.microsoft.com/office/powerpoint/2010/main" val="4188949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1CE4C-9B7E-71AF-5C47-191CDA98B740}"/>
              </a:ext>
            </a:extLst>
          </p:cNvPr>
          <p:cNvSpPr>
            <a:spLocks noGrp="1"/>
          </p:cNvSpPr>
          <p:nvPr>
            <p:ph type="title"/>
          </p:nvPr>
        </p:nvSpPr>
        <p:spPr/>
        <p:txBody>
          <a:bodyPr/>
          <a:lstStyle/>
          <a:p>
            <a:r>
              <a:rPr lang="en-GB" b="1" i="0" dirty="0">
                <a:effectLst/>
                <a:latin typeface="Raleway" pitchFamily="2" charset="0"/>
              </a:rPr>
              <a:t>Key Aspects of Circular No. 09/2015:</a:t>
            </a:r>
            <a:br>
              <a:rPr lang="en-GB" b="1" i="0" dirty="0">
                <a:effectLst/>
                <a:latin typeface="Raleway" pitchFamily="2" charset="0"/>
              </a:rPr>
            </a:br>
            <a:endParaRPr lang="en-IN" dirty="0"/>
          </a:p>
        </p:txBody>
      </p:sp>
      <p:sp>
        <p:nvSpPr>
          <p:cNvPr id="3" name="Content Placeholder 2">
            <a:extLst>
              <a:ext uri="{FF2B5EF4-FFF2-40B4-BE49-F238E27FC236}">
                <a16:creationId xmlns:a16="http://schemas.microsoft.com/office/drawing/2014/main" id="{0EE0B7A4-6467-C3D5-1C0F-05D5055BC8F8}"/>
              </a:ext>
            </a:extLst>
          </p:cNvPr>
          <p:cNvSpPr>
            <a:spLocks noGrp="1"/>
          </p:cNvSpPr>
          <p:nvPr>
            <p:ph sz="quarter" idx="13"/>
          </p:nvPr>
        </p:nvSpPr>
        <p:spPr/>
        <p:txBody>
          <a:bodyPr>
            <a:normAutofit fontScale="77500" lnSpcReduction="20000"/>
          </a:bodyPr>
          <a:lstStyle/>
          <a:p>
            <a:pPr algn="l"/>
            <a:r>
              <a:rPr lang="en-GB" b="0" i="0" dirty="0">
                <a:solidFill>
                  <a:srgbClr val="222222"/>
                </a:solidFill>
                <a:effectLst/>
                <a:latin typeface="Raleway" pitchFamily="2" charset="0"/>
              </a:rPr>
              <a:t>Here are the key aspects of circular no. 09/2015:</a:t>
            </a:r>
          </a:p>
          <a:p>
            <a:pPr algn="l"/>
            <a:r>
              <a:rPr lang="en-GB" b="1" i="0" dirty="0">
                <a:effectLst/>
                <a:latin typeface="Raleway" pitchFamily="2" charset="0"/>
              </a:rPr>
              <a:t>Monetary Limits: </a:t>
            </a:r>
          </a:p>
          <a:p>
            <a:pPr algn="l"/>
            <a:r>
              <a:rPr lang="en-GB" b="0" i="0" dirty="0">
                <a:solidFill>
                  <a:srgbClr val="222222"/>
                </a:solidFill>
                <a:effectLst/>
                <a:latin typeface="Raleway" pitchFamily="2" charset="0"/>
              </a:rPr>
              <a:t>Circular No. 09/2015 establishes monetary thresholds to determine which income tax authorities are empowered to handle condonation of delay applications. The limits are as follows:</a:t>
            </a:r>
          </a:p>
          <a:p>
            <a:pPr algn="l">
              <a:buFont typeface="Arial" panose="020B0604020202020204" pitchFamily="34" charset="0"/>
              <a:buChar char="•"/>
            </a:pPr>
            <a:r>
              <a:rPr lang="en-GB" b="0" i="0" dirty="0">
                <a:solidFill>
                  <a:srgbClr val="222222"/>
                </a:solidFill>
                <a:effectLst/>
                <a:latin typeface="Raleway" pitchFamily="2" charset="0"/>
              </a:rPr>
              <a:t>For claims not exceeding </a:t>
            </a:r>
            <a:r>
              <a:rPr lang="en-GB" b="1" i="0" dirty="0">
                <a:solidFill>
                  <a:srgbClr val="222222"/>
                </a:solidFill>
                <a:effectLst/>
                <a:latin typeface="Raleway" pitchFamily="2" charset="0"/>
              </a:rPr>
              <a:t>Rs. 10 lakhs, </a:t>
            </a:r>
            <a:r>
              <a:rPr lang="en-GB" b="0" i="0" dirty="0">
                <a:solidFill>
                  <a:srgbClr val="222222"/>
                </a:solidFill>
                <a:effectLst/>
                <a:latin typeface="Raleway" pitchFamily="2" charset="0"/>
              </a:rPr>
              <a:t>the authority responsible is the Principal Commissioner of Income Tax or the Commissioner of Income Tax.</a:t>
            </a:r>
          </a:p>
          <a:p>
            <a:pPr algn="l">
              <a:buFont typeface="Arial" panose="020B0604020202020204" pitchFamily="34" charset="0"/>
              <a:buChar char="•"/>
            </a:pPr>
            <a:r>
              <a:rPr lang="en-GB" b="0" i="0" dirty="0">
                <a:solidFill>
                  <a:srgbClr val="222222"/>
                </a:solidFill>
                <a:effectLst/>
                <a:latin typeface="Raleway" pitchFamily="2" charset="0"/>
              </a:rPr>
              <a:t>Claims exceeding </a:t>
            </a:r>
            <a:r>
              <a:rPr lang="en-GB" b="1" i="0" dirty="0">
                <a:solidFill>
                  <a:srgbClr val="222222"/>
                </a:solidFill>
                <a:effectLst/>
                <a:latin typeface="Raleway" pitchFamily="2" charset="0"/>
              </a:rPr>
              <a:t>Rs. 10 lakhs but less than Rs. 50 lakhs</a:t>
            </a:r>
            <a:r>
              <a:rPr lang="en-GB" b="0" i="0" dirty="0">
                <a:solidFill>
                  <a:srgbClr val="222222"/>
                </a:solidFill>
                <a:effectLst/>
                <a:latin typeface="Raleway" pitchFamily="2" charset="0"/>
              </a:rPr>
              <a:t> are dealt with by the Principal Chief Commissioner of Income Tax or the Chief Commissioner of Income Tax.</a:t>
            </a:r>
          </a:p>
          <a:p>
            <a:pPr algn="l">
              <a:buFont typeface="Arial" panose="020B0604020202020204" pitchFamily="34" charset="0"/>
              <a:buChar char="•"/>
            </a:pPr>
            <a:r>
              <a:rPr lang="en-GB" b="0" i="0" dirty="0">
                <a:solidFill>
                  <a:srgbClr val="222222"/>
                </a:solidFill>
                <a:effectLst/>
                <a:latin typeface="Raleway" pitchFamily="2" charset="0"/>
              </a:rPr>
              <a:t>Claims exceeding </a:t>
            </a:r>
            <a:r>
              <a:rPr lang="en-GB" b="1" i="0" dirty="0">
                <a:solidFill>
                  <a:srgbClr val="222222"/>
                </a:solidFill>
                <a:effectLst/>
                <a:latin typeface="Raleway" pitchFamily="2" charset="0"/>
              </a:rPr>
              <a:t>Rs. 50 lakhs</a:t>
            </a:r>
            <a:r>
              <a:rPr lang="en-GB" b="0" i="0" dirty="0">
                <a:solidFill>
                  <a:srgbClr val="222222"/>
                </a:solidFill>
                <a:effectLst/>
                <a:latin typeface="Raleway" pitchFamily="2" charset="0"/>
              </a:rPr>
              <a:t> fall under the purview of the CBDT.</a:t>
            </a:r>
          </a:p>
          <a:p>
            <a:endParaRPr lang="en-IN" dirty="0"/>
          </a:p>
        </p:txBody>
      </p:sp>
    </p:spTree>
    <p:extLst>
      <p:ext uri="{BB962C8B-B14F-4D97-AF65-F5344CB8AC3E}">
        <p14:creationId xmlns:p14="http://schemas.microsoft.com/office/powerpoint/2010/main" val="366709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59C7A-7A42-94A0-507A-82BFE92A2157}"/>
              </a:ext>
            </a:extLst>
          </p:cNvPr>
          <p:cNvSpPr>
            <a:spLocks noGrp="1"/>
          </p:cNvSpPr>
          <p:nvPr>
            <p:ph type="title"/>
          </p:nvPr>
        </p:nvSpPr>
        <p:spPr/>
        <p:txBody>
          <a:bodyPr/>
          <a:lstStyle/>
          <a:p>
            <a:r>
              <a:rPr lang="en-GB" b="1" i="0" dirty="0">
                <a:effectLst/>
                <a:latin typeface="Raleway" pitchFamily="2" charset="0"/>
              </a:rPr>
              <a:t>Who Can Accept Applications?</a:t>
            </a:r>
            <a:endParaRPr lang="en-IN" dirty="0"/>
          </a:p>
        </p:txBody>
      </p:sp>
      <p:sp>
        <p:nvSpPr>
          <p:cNvPr id="3" name="Content Placeholder 2">
            <a:extLst>
              <a:ext uri="{FF2B5EF4-FFF2-40B4-BE49-F238E27FC236}">
                <a16:creationId xmlns:a16="http://schemas.microsoft.com/office/drawing/2014/main" id="{4ED17DF0-317F-067E-6AEA-F1DB3A269F41}"/>
              </a:ext>
            </a:extLst>
          </p:cNvPr>
          <p:cNvSpPr>
            <a:spLocks noGrp="1"/>
          </p:cNvSpPr>
          <p:nvPr>
            <p:ph sz="quarter" idx="13"/>
          </p:nvPr>
        </p:nvSpPr>
        <p:spPr/>
        <p:txBody>
          <a:bodyPr>
            <a:normAutofit fontScale="85000" lnSpcReduction="20000"/>
          </a:bodyPr>
          <a:lstStyle/>
          <a:p>
            <a:pPr algn="l"/>
            <a:r>
              <a:rPr lang="en-GB" b="0" i="0" dirty="0">
                <a:solidFill>
                  <a:srgbClr val="222222"/>
                </a:solidFill>
                <a:effectLst/>
                <a:latin typeface="Raleway" pitchFamily="2" charset="0"/>
              </a:rPr>
              <a:t>The CBDT’s circular also establishes monetary limits that dictate which income tax authorities are empowered to handle condonation applications. These limits are as follows:</a:t>
            </a:r>
          </a:p>
          <a:p>
            <a:pPr algn="l">
              <a:buFont typeface="Arial" panose="020B0604020202020204" pitchFamily="34" charset="0"/>
              <a:buChar char="•"/>
            </a:pPr>
            <a:r>
              <a:rPr lang="en-GB" b="0" i="0" dirty="0">
                <a:solidFill>
                  <a:srgbClr val="222222"/>
                </a:solidFill>
                <a:effectLst/>
                <a:latin typeface="Raleway" pitchFamily="2" charset="0"/>
              </a:rPr>
              <a:t>If the monetary limit of the claim made is not more than </a:t>
            </a:r>
            <a:r>
              <a:rPr lang="en-GB" b="1" i="0" dirty="0">
                <a:solidFill>
                  <a:srgbClr val="222222"/>
                </a:solidFill>
                <a:effectLst/>
                <a:latin typeface="Raleway" pitchFamily="2" charset="0"/>
              </a:rPr>
              <a:t>Rs. 10 lakhs,</a:t>
            </a:r>
            <a:r>
              <a:rPr lang="en-GB" b="0" i="0" dirty="0">
                <a:solidFill>
                  <a:srgbClr val="222222"/>
                </a:solidFill>
                <a:effectLst/>
                <a:latin typeface="Raleway" pitchFamily="2" charset="0"/>
              </a:rPr>
              <a:t> the income tax authority that handles it is the Principal Commissioner of Income Tax or the Commissioner of Income Tax.</a:t>
            </a:r>
          </a:p>
          <a:p>
            <a:pPr algn="l">
              <a:buFont typeface="Arial" panose="020B0604020202020204" pitchFamily="34" charset="0"/>
              <a:buChar char="•"/>
            </a:pPr>
            <a:r>
              <a:rPr lang="en-GB" b="0" i="0" dirty="0">
                <a:solidFill>
                  <a:srgbClr val="222222"/>
                </a:solidFill>
                <a:effectLst/>
                <a:latin typeface="Raleway" pitchFamily="2" charset="0"/>
              </a:rPr>
              <a:t>If the monetary limit of the claim is more than </a:t>
            </a:r>
            <a:r>
              <a:rPr lang="en-GB" b="1" i="0" dirty="0">
                <a:solidFill>
                  <a:srgbClr val="222222"/>
                </a:solidFill>
                <a:effectLst/>
                <a:latin typeface="Raleway" pitchFamily="2" charset="0"/>
              </a:rPr>
              <a:t>Rs. 10 lakhs but less than Rs. 50 lakhs, </a:t>
            </a:r>
            <a:r>
              <a:rPr lang="en-GB" b="0" i="0" dirty="0">
                <a:solidFill>
                  <a:srgbClr val="222222"/>
                </a:solidFill>
                <a:effectLst/>
                <a:latin typeface="Raleway" pitchFamily="2" charset="0"/>
              </a:rPr>
              <a:t>the income tax authority responsible is the Principal Chief Commissioner of Income Tax or the Chief Commissioner of Income Tax.</a:t>
            </a:r>
          </a:p>
          <a:p>
            <a:pPr algn="l">
              <a:buFont typeface="Arial" panose="020B0604020202020204" pitchFamily="34" charset="0"/>
              <a:buChar char="•"/>
            </a:pPr>
            <a:r>
              <a:rPr lang="en-GB" b="0" i="0" dirty="0">
                <a:solidFill>
                  <a:srgbClr val="222222"/>
                </a:solidFill>
                <a:effectLst/>
                <a:latin typeface="Raleway" pitchFamily="2" charset="0"/>
              </a:rPr>
              <a:t>If the monetary limit of the claim exceeds </a:t>
            </a:r>
            <a:r>
              <a:rPr lang="en-GB" b="1" i="0" dirty="0">
                <a:solidFill>
                  <a:srgbClr val="222222"/>
                </a:solidFill>
                <a:effectLst/>
                <a:latin typeface="Raleway" pitchFamily="2" charset="0"/>
              </a:rPr>
              <a:t>Rs. 50 lakhs,</a:t>
            </a:r>
            <a:r>
              <a:rPr lang="en-GB" b="0" i="0" dirty="0">
                <a:solidFill>
                  <a:srgbClr val="222222"/>
                </a:solidFill>
                <a:effectLst/>
                <a:latin typeface="Raleway" pitchFamily="2" charset="0"/>
              </a:rPr>
              <a:t> the authority in charge is the CBDT.</a:t>
            </a:r>
          </a:p>
          <a:p>
            <a:endParaRPr lang="en-IN" dirty="0"/>
          </a:p>
        </p:txBody>
      </p:sp>
    </p:spTree>
    <p:extLst>
      <p:ext uri="{BB962C8B-B14F-4D97-AF65-F5344CB8AC3E}">
        <p14:creationId xmlns:p14="http://schemas.microsoft.com/office/powerpoint/2010/main" val="470080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6A74A-5200-EBC2-3775-26F7E3947297}"/>
              </a:ext>
            </a:extLst>
          </p:cNvPr>
          <p:cNvSpPr>
            <a:spLocks noGrp="1"/>
          </p:cNvSpPr>
          <p:nvPr>
            <p:ph type="title"/>
          </p:nvPr>
        </p:nvSpPr>
        <p:spPr/>
        <p:txBody>
          <a:bodyPr/>
          <a:lstStyle/>
          <a:p>
            <a:r>
              <a:rPr lang="en-GB" dirty="0"/>
              <a:t>Annual information statement</a:t>
            </a:r>
            <a:endParaRPr lang="en-IN" dirty="0"/>
          </a:p>
        </p:txBody>
      </p:sp>
      <p:sp>
        <p:nvSpPr>
          <p:cNvPr id="3" name="Content Placeholder 2">
            <a:extLst>
              <a:ext uri="{FF2B5EF4-FFF2-40B4-BE49-F238E27FC236}">
                <a16:creationId xmlns:a16="http://schemas.microsoft.com/office/drawing/2014/main" id="{081DD3A4-E44F-675D-6293-6D4F2DCA25C3}"/>
              </a:ext>
            </a:extLst>
          </p:cNvPr>
          <p:cNvSpPr>
            <a:spLocks noGrp="1"/>
          </p:cNvSpPr>
          <p:nvPr>
            <p:ph sz="quarter" idx="13"/>
          </p:nvPr>
        </p:nvSpPr>
        <p:spPr/>
        <p:txBody>
          <a:bodyPr>
            <a:normAutofit fontScale="85000" lnSpcReduction="10000"/>
          </a:bodyPr>
          <a:lstStyle/>
          <a:p>
            <a:pPr algn="l"/>
            <a:r>
              <a:rPr lang="en-GB" b="0" i="0" dirty="0">
                <a:solidFill>
                  <a:srgbClr val="314259"/>
                </a:solidFill>
                <a:effectLst/>
                <a:latin typeface="Gilroy"/>
              </a:rPr>
              <a:t>AIS shows both reported value (value reported by the reporting entities) and modified value (i.e. the value after considering taxpayer’s feedback) for each type of information, i.e. TDS, Statement of financial transaction (SFT) and various other information. </a:t>
            </a:r>
          </a:p>
          <a:p>
            <a:pPr algn="l"/>
            <a:r>
              <a:rPr lang="en-GB" b="0" i="0" dirty="0">
                <a:solidFill>
                  <a:srgbClr val="314259"/>
                </a:solidFill>
                <a:effectLst/>
                <a:latin typeface="Gilroy"/>
              </a:rPr>
              <a:t>AIS is introduced with the objective of – </a:t>
            </a:r>
          </a:p>
          <a:p>
            <a:pPr algn="l">
              <a:buFont typeface="Arial" panose="020B0604020202020204" pitchFamily="34" charset="0"/>
              <a:buChar char="•"/>
            </a:pPr>
            <a:r>
              <a:rPr lang="en-GB" b="0" i="0" dirty="0">
                <a:solidFill>
                  <a:srgbClr val="314259"/>
                </a:solidFill>
                <a:effectLst/>
                <a:latin typeface="Gilroy"/>
              </a:rPr>
              <a:t>Displaying complete information to the taxpayer and capture their online feedback</a:t>
            </a:r>
          </a:p>
          <a:p>
            <a:pPr algn="l">
              <a:buFont typeface="Arial" panose="020B0604020202020204" pitchFamily="34" charset="0"/>
              <a:buChar char="•"/>
            </a:pPr>
            <a:r>
              <a:rPr lang="en-GB" b="0" i="0" dirty="0">
                <a:solidFill>
                  <a:srgbClr val="314259"/>
                </a:solidFill>
                <a:effectLst/>
                <a:latin typeface="Gilroy"/>
              </a:rPr>
              <a:t>The said move will facilitate voluntary compliance and eliminate underreporting of income by the taxpayers</a:t>
            </a:r>
          </a:p>
          <a:p>
            <a:pPr algn="l">
              <a:buFont typeface="Arial" panose="020B0604020202020204" pitchFamily="34" charset="0"/>
              <a:buChar char="•"/>
            </a:pPr>
            <a:r>
              <a:rPr lang="en-GB" b="0" i="0" dirty="0">
                <a:solidFill>
                  <a:srgbClr val="314259"/>
                </a:solidFill>
                <a:effectLst/>
                <a:latin typeface="Gilroy"/>
              </a:rPr>
              <a:t>Enable seamless pre-filling of return</a:t>
            </a:r>
          </a:p>
          <a:p>
            <a:pPr algn="l">
              <a:buFont typeface="Arial" panose="020B0604020202020204" pitchFamily="34" charset="0"/>
              <a:buChar char="•"/>
            </a:pPr>
            <a:r>
              <a:rPr lang="en-GB" b="0" i="0" dirty="0">
                <a:solidFill>
                  <a:srgbClr val="314259"/>
                </a:solidFill>
                <a:effectLst/>
                <a:latin typeface="Gilroy"/>
              </a:rPr>
              <a:t>Deter non-compliance</a:t>
            </a:r>
          </a:p>
          <a:p>
            <a:endParaRPr lang="en-IN" dirty="0"/>
          </a:p>
        </p:txBody>
      </p:sp>
    </p:spTree>
    <p:extLst>
      <p:ext uri="{BB962C8B-B14F-4D97-AF65-F5344CB8AC3E}">
        <p14:creationId xmlns:p14="http://schemas.microsoft.com/office/powerpoint/2010/main" val="4272650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872BE-5266-39C0-28A1-1BB358F0A0A9}"/>
              </a:ext>
            </a:extLst>
          </p:cNvPr>
          <p:cNvSpPr>
            <a:spLocks noGrp="1"/>
          </p:cNvSpPr>
          <p:nvPr>
            <p:ph type="title"/>
          </p:nvPr>
        </p:nvSpPr>
        <p:spPr/>
        <p:txBody>
          <a:bodyPr/>
          <a:lstStyle/>
          <a:p>
            <a:r>
              <a:rPr lang="en-GB" b="1" i="0" dirty="0">
                <a:solidFill>
                  <a:srgbClr val="314259"/>
                </a:solidFill>
                <a:effectLst/>
                <a:latin typeface="Gilroy"/>
              </a:rPr>
              <a:t>Salient features of AIS</a:t>
            </a:r>
            <a:br>
              <a:rPr lang="en-GB" b="1"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E5F4035E-0AD2-FCB2-1F2B-F2B79D003B6C}"/>
              </a:ext>
            </a:extLst>
          </p:cNvPr>
          <p:cNvSpPr>
            <a:spLocks noGrp="1"/>
          </p:cNvSpPr>
          <p:nvPr>
            <p:ph sz="quarter" idx="13"/>
          </p:nvPr>
        </p:nvSpPr>
        <p:spPr/>
        <p:txBody>
          <a:bodyPr>
            <a:normAutofit/>
          </a:bodyPr>
          <a:lstStyle/>
          <a:p>
            <a:pPr algn="l">
              <a:buFont typeface="Arial" panose="020B0604020202020204" pitchFamily="34" charset="0"/>
              <a:buChar char="•"/>
            </a:pPr>
            <a:r>
              <a:rPr lang="en-GB" b="0" i="0" dirty="0">
                <a:solidFill>
                  <a:srgbClr val="314259"/>
                </a:solidFill>
                <a:effectLst/>
                <a:latin typeface="Gilroy"/>
              </a:rPr>
              <a:t>It includes new information – interest, dividend, securities transactions, mutual fund transactions, foreign remittance information, etc.</a:t>
            </a:r>
          </a:p>
          <a:p>
            <a:pPr algn="l">
              <a:buFont typeface="Arial" panose="020B0604020202020204" pitchFamily="34" charset="0"/>
              <a:buChar char="•"/>
            </a:pPr>
            <a:r>
              <a:rPr lang="en-GB" b="0" i="0" dirty="0">
                <a:solidFill>
                  <a:srgbClr val="314259"/>
                </a:solidFill>
                <a:effectLst/>
                <a:latin typeface="Gilroy"/>
              </a:rPr>
              <a:t>Summary of AIS information in the form of Taxpayer Information Summary (TIS) for ease of filing return (All the information will be pre-filled in your return)</a:t>
            </a:r>
          </a:p>
          <a:p>
            <a:pPr algn="l">
              <a:buFont typeface="Arial" panose="020B0604020202020204" pitchFamily="34" charset="0"/>
              <a:buChar char="•"/>
            </a:pPr>
            <a:r>
              <a:rPr lang="en-GB" b="0" i="0" dirty="0">
                <a:solidFill>
                  <a:srgbClr val="314259"/>
                </a:solidFill>
                <a:effectLst/>
                <a:latin typeface="Gilroy"/>
              </a:rPr>
              <a:t>Taxpayers will be able to submit online feedback on AIS’s information and download information in PDF, JSON, and CSV file formats</a:t>
            </a:r>
          </a:p>
          <a:p>
            <a:pPr algn="l">
              <a:buFont typeface="Arial" panose="020B0604020202020204" pitchFamily="34" charset="0"/>
              <a:buChar char="•"/>
            </a:pPr>
            <a:r>
              <a:rPr lang="en-GB" b="0" i="0" dirty="0">
                <a:solidFill>
                  <a:srgbClr val="314259"/>
                </a:solidFill>
                <a:effectLst/>
                <a:latin typeface="Gilroy"/>
              </a:rPr>
              <a:t>AIS Utility will enable taxpayers to view AIS and upload feedback in an offline manner</a:t>
            </a:r>
          </a:p>
          <a:p>
            <a:endParaRPr lang="en-IN" dirty="0"/>
          </a:p>
        </p:txBody>
      </p:sp>
    </p:spTree>
    <p:extLst>
      <p:ext uri="{BB962C8B-B14F-4D97-AF65-F5344CB8AC3E}">
        <p14:creationId xmlns:p14="http://schemas.microsoft.com/office/powerpoint/2010/main" val="3800623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9CCBC-8325-74E2-E176-2A4C4ED5EF5D}"/>
              </a:ext>
            </a:extLst>
          </p:cNvPr>
          <p:cNvSpPr>
            <a:spLocks noGrp="1"/>
          </p:cNvSpPr>
          <p:nvPr>
            <p:ph type="title"/>
          </p:nvPr>
        </p:nvSpPr>
        <p:spPr>
          <a:xfrm>
            <a:off x="913775" y="618517"/>
            <a:ext cx="10363825" cy="789043"/>
          </a:xfrm>
        </p:spPr>
        <p:txBody>
          <a:bodyPr>
            <a:normAutofit fontScale="90000"/>
          </a:bodyPr>
          <a:lstStyle/>
          <a:p>
            <a:r>
              <a:rPr lang="en-GB" b="1" i="0" dirty="0">
                <a:solidFill>
                  <a:srgbClr val="314259"/>
                </a:solidFill>
                <a:effectLst/>
                <a:latin typeface="Gilroy"/>
              </a:rPr>
              <a:t>What are the different types of information shown in AIS?</a:t>
            </a:r>
            <a:br>
              <a:rPr lang="en-GB" b="1"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B181122C-7CDC-879F-D2AF-AA1DB3414661}"/>
              </a:ext>
            </a:extLst>
          </p:cNvPr>
          <p:cNvSpPr>
            <a:spLocks noGrp="1"/>
          </p:cNvSpPr>
          <p:nvPr>
            <p:ph sz="quarter" idx="13"/>
          </p:nvPr>
        </p:nvSpPr>
        <p:spPr>
          <a:xfrm>
            <a:off x="575352" y="1407559"/>
            <a:ext cx="11178283" cy="5178175"/>
          </a:xfrm>
        </p:spPr>
        <p:txBody>
          <a:bodyPr>
            <a:normAutofit fontScale="77500" lnSpcReduction="20000"/>
          </a:bodyPr>
          <a:lstStyle/>
          <a:p>
            <a:pPr algn="l"/>
            <a:r>
              <a:rPr lang="en-GB" b="0" i="0" dirty="0">
                <a:solidFill>
                  <a:srgbClr val="314259"/>
                </a:solidFill>
                <a:effectLst/>
                <a:latin typeface="Gilroy"/>
              </a:rPr>
              <a:t>The information is displayed in two parts. Part A and Part B.</a:t>
            </a:r>
          </a:p>
          <a:p>
            <a:pPr algn="l"/>
            <a:r>
              <a:rPr lang="en-GB" b="1" i="0" dirty="0">
                <a:solidFill>
                  <a:srgbClr val="314259"/>
                </a:solidFill>
                <a:effectLst/>
                <a:latin typeface="Gilroy"/>
              </a:rPr>
              <a:t>PART A- General Information </a:t>
            </a:r>
            <a:endParaRPr lang="en-GB" b="0" i="0" dirty="0">
              <a:solidFill>
                <a:srgbClr val="314259"/>
              </a:solidFill>
              <a:effectLst/>
              <a:latin typeface="Gilroy"/>
            </a:endParaRPr>
          </a:p>
          <a:p>
            <a:pPr algn="l"/>
            <a:r>
              <a:rPr lang="en-GB" b="0" i="0" dirty="0">
                <a:solidFill>
                  <a:srgbClr val="314259"/>
                </a:solidFill>
                <a:effectLst/>
                <a:latin typeface="Gilroy"/>
              </a:rPr>
              <a:t>It displays general information such as </a:t>
            </a:r>
            <a:r>
              <a:rPr lang="en-GB" b="0" i="0" dirty="0">
                <a:solidFill>
                  <a:srgbClr val="314259"/>
                </a:solidFill>
                <a:effectLst/>
                <a:latin typeface="Gilroy"/>
                <a:hlinkClick r:id="rId2"/>
              </a:rPr>
              <a:t>PAN</a:t>
            </a:r>
            <a:r>
              <a:rPr lang="en-GB" b="0" i="0" dirty="0">
                <a:solidFill>
                  <a:srgbClr val="314259"/>
                </a:solidFill>
                <a:effectLst/>
                <a:latin typeface="Gilroy"/>
              </a:rPr>
              <a:t>, masked </a:t>
            </a:r>
            <a:r>
              <a:rPr lang="en-GB" b="0" i="0" dirty="0">
                <a:solidFill>
                  <a:srgbClr val="314259"/>
                </a:solidFill>
                <a:effectLst/>
                <a:latin typeface="Gilroy"/>
                <a:hlinkClick r:id="rId3"/>
              </a:rPr>
              <a:t>Aadhaar number</a:t>
            </a:r>
            <a:r>
              <a:rPr lang="en-GB" b="0" i="0" dirty="0">
                <a:solidFill>
                  <a:srgbClr val="314259"/>
                </a:solidFill>
                <a:effectLst/>
                <a:latin typeface="Gilroy"/>
              </a:rPr>
              <a:t>, name, date of birth/incorporation/formation, contact details of the taxpayer. </a:t>
            </a:r>
          </a:p>
          <a:p>
            <a:pPr algn="l"/>
            <a:r>
              <a:rPr lang="en-GB" b="1" i="0" dirty="0">
                <a:solidFill>
                  <a:srgbClr val="314259"/>
                </a:solidFill>
                <a:effectLst/>
                <a:latin typeface="Gilroy"/>
              </a:rPr>
              <a:t>PART- B </a:t>
            </a:r>
            <a:endParaRPr lang="en-GB" b="0" i="0" dirty="0">
              <a:solidFill>
                <a:srgbClr val="314259"/>
              </a:solidFill>
              <a:effectLst/>
              <a:latin typeface="Gilroy"/>
            </a:endParaRPr>
          </a:p>
          <a:p>
            <a:pPr algn="l">
              <a:buFont typeface="Arial" panose="020B0604020202020204" pitchFamily="34" charset="0"/>
              <a:buChar char="•"/>
            </a:pPr>
            <a:r>
              <a:rPr lang="en-GB" b="1" i="0" dirty="0">
                <a:solidFill>
                  <a:srgbClr val="314259"/>
                </a:solidFill>
                <a:effectLst/>
                <a:latin typeface="Gilroy"/>
              </a:rPr>
              <a:t>TDS/TCS Information</a:t>
            </a:r>
            <a:r>
              <a:rPr lang="en-GB" b="0" i="0" dirty="0">
                <a:solidFill>
                  <a:srgbClr val="314259"/>
                </a:solidFill>
                <a:effectLst/>
                <a:latin typeface="Gilroy"/>
              </a:rPr>
              <a:t> – Information related to TDS/TCS is displayed here. The Information code of the TDS/TCS, Information description and Information value is shown. </a:t>
            </a:r>
          </a:p>
          <a:p>
            <a:pPr algn="l">
              <a:buFont typeface="Arial" panose="020B0604020202020204" pitchFamily="34" charset="0"/>
              <a:buChar char="•"/>
            </a:pPr>
            <a:r>
              <a:rPr lang="en-GB" b="1" i="0" dirty="0">
                <a:solidFill>
                  <a:srgbClr val="314259"/>
                </a:solidFill>
                <a:effectLst/>
                <a:latin typeface="Gilroy"/>
              </a:rPr>
              <a:t>SFT Information</a:t>
            </a:r>
            <a:r>
              <a:rPr lang="en-GB" b="0" i="0" dirty="0">
                <a:solidFill>
                  <a:srgbClr val="314259"/>
                </a:solidFill>
                <a:effectLst/>
                <a:latin typeface="Gilroy"/>
              </a:rPr>
              <a:t> – Information received from reporting entities under </a:t>
            </a:r>
            <a:r>
              <a:rPr lang="en-GB" b="0" i="0" dirty="0">
                <a:solidFill>
                  <a:srgbClr val="314259"/>
                </a:solidFill>
                <a:effectLst/>
                <a:latin typeface="Gilroy"/>
                <a:hlinkClick r:id="rId4"/>
              </a:rPr>
              <a:t>Statement of Financial transaction</a:t>
            </a:r>
            <a:r>
              <a:rPr lang="en-GB" b="0" i="0" dirty="0">
                <a:solidFill>
                  <a:srgbClr val="314259"/>
                </a:solidFill>
                <a:effectLst/>
                <a:latin typeface="Gilroy"/>
              </a:rPr>
              <a:t> (SFT) is displayed. The SFT code, Information description and Information value is made available. </a:t>
            </a:r>
          </a:p>
          <a:p>
            <a:pPr algn="l">
              <a:buFont typeface="Arial" panose="020B0604020202020204" pitchFamily="34" charset="0"/>
              <a:buChar char="•"/>
            </a:pPr>
            <a:r>
              <a:rPr lang="en-GB" b="1" i="0" dirty="0">
                <a:solidFill>
                  <a:srgbClr val="314259"/>
                </a:solidFill>
                <a:effectLst/>
                <a:latin typeface="Gilroy"/>
              </a:rPr>
              <a:t>Payment of Taxes</a:t>
            </a:r>
            <a:r>
              <a:rPr lang="en-GB" b="0" i="0" dirty="0">
                <a:solidFill>
                  <a:srgbClr val="314259"/>
                </a:solidFill>
                <a:effectLst/>
                <a:latin typeface="Gilroy"/>
              </a:rPr>
              <a:t> – Information relating to taxes such as advance tax and self-assessment tax is shown. </a:t>
            </a:r>
          </a:p>
          <a:p>
            <a:pPr algn="l">
              <a:buFont typeface="Arial" panose="020B0604020202020204" pitchFamily="34" charset="0"/>
              <a:buChar char="•"/>
            </a:pPr>
            <a:r>
              <a:rPr lang="en-GB" b="1" i="0" dirty="0">
                <a:solidFill>
                  <a:srgbClr val="314259"/>
                </a:solidFill>
                <a:effectLst/>
                <a:latin typeface="Gilroy"/>
              </a:rPr>
              <a:t>Demand and Refund</a:t>
            </a:r>
            <a:r>
              <a:rPr lang="en-GB" b="0" i="0" dirty="0">
                <a:solidFill>
                  <a:srgbClr val="314259"/>
                </a:solidFill>
                <a:effectLst/>
                <a:latin typeface="Gilroy"/>
              </a:rPr>
              <a:t> -Details of the demand raised and refund initiated (AY and amount) during a financial year. </a:t>
            </a:r>
          </a:p>
          <a:p>
            <a:pPr algn="l">
              <a:buFont typeface="Arial" panose="020B0604020202020204" pitchFamily="34" charset="0"/>
              <a:buChar char="•"/>
            </a:pPr>
            <a:r>
              <a:rPr lang="en-GB" b="1" i="0" dirty="0">
                <a:solidFill>
                  <a:srgbClr val="314259"/>
                </a:solidFill>
                <a:effectLst/>
                <a:latin typeface="Gilroy"/>
              </a:rPr>
              <a:t>Other Information</a:t>
            </a:r>
            <a:r>
              <a:rPr lang="en-GB" b="0" i="0" dirty="0">
                <a:solidFill>
                  <a:srgbClr val="314259"/>
                </a:solidFill>
                <a:effectLst/>
                <a:latin typeface="Gilroy"/>
              </a:rPr>
              <a:t>: – Details of the information received from the other sources, such as data pertaining to Annexure II salary, Interest on refund, outward foreign remittance/purchase of foreign currency etc., is displayed here.</a:t>
            </a:r>
          </a:p>
          <a:p>
            <a:endParaRPr lang="en-IN" dirty="0"/>
          </a:p>
        </p:txBody>
      </p:sp>
    </p:spTree>
    <p:extLst>
      <p:ext uri="{BB962C8B-B14F-4D97-AF65-F5344CB8AC3E}">
        <p14:creationId xmlns:p14="http://schemas.microsoft.com/office/powerpoint/2010/main" val="2905152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A3B5D-6D15-01B9-EE81-302D2B5D6210}"/>
              </a:ext>
            </a:extLst>
          </p:cNvPr>
          <p:cNvSpPr>
            <a:spLocks noGrp="1"/>
          </p:cNvSpPr>
          <p:nvPr>
            <p:ph type="title"/>
          </p:nvPr>
        </p:nvSpPr>
        <p:spPr/>
        <p:txBody>
          <a:bodyPr/>
          <a:lstStyle/>
          <a:p>
            <a:r>
              <a:rPr lang="en-GB" dirty="0"/>
              <a:t>Form 26as</a:t>
            </a:r>
            <a:endParaRPr lang="en-IN" dirty="0"/>
          </a:p>
        </p:txBody>
      </p:sp>
      <p:sp>
        <p:nvSpPr>
          <p:cNvPr id="3" name="Content Placeholder 2">
            <a:extLst>
              <a:ext uri="{FF2B5EF4-FFF2-40B4-BE49-F238E27FC236}">
                <a16:creationId xmlns:a16="http://schemas.microsoft.com/office/drawing/2014/main" id="{CE6F05BE-F2EF-86FD-8A15-8FBED94E87A9}"/>
              </a:ext>
            </a:extLst>
          </p:cNvPr>
          <p:cNvSpPr>
            <a:spLocks noGrp="1"/>
          </p:cNvSpPr>
          <p:nvPr>
            <p:ph sz="quarter" idx="13"/>
          </p:nvPr>
        </p:nvSpPr>
        <p:spPr/>
        <p:txBody>
          <a:bodyPr>
            <a:normAutofit lnSpcReduction="10000"/>
          </a:bodyPr>
          <a:lstStyle/>
          <a:p>
            <a:pPr algn="l"/>
            <a:r>
              <a:rPr lang="en-GB" b="0" i="0" dirty="0" err="1">
                <a:solidFill>
                  <a:srgbClr val="314259"/>
                </a:solidFill>
                <a:effectLst/>
                <a:latin typeface="Gilroy"/>
              </a:rPr>
              <a:t>ax</a:t>
            </a:r>
            <a:r>
              <a:rPr lang="en-GB" b="0" i="0" dirty="0">
                <a:solidFill>
                  <a:srgbClr val="314259"/>
                </a:solidFill>
                <a:effectLst/>
                <a:latin typeface="Gilroy"/>
              </a:rPr>
              <a:t> Credit Statement or Form 26AS is an important document for </a:t>
            </a:r>
            <a:r>
              <a:rPr lang="en-GB" b="0" i="0" dirty="0">
                <a:solidFill>
                  <a:srgbClr val="314259"/>
                </a:solidFill>
                <a:effectLst/>
                <a:latin typeface="Gilroy"/>
                <a:hlinkClick r:id="rId2"/>
              </a:rPr>
              <a:t>tax filing</a:t>
            </a:r>
            <a:r>
              <a:rPr lang="en-GB" b="0" i="0" dirty="0">
                <a:solidFill>
                  <a:srgbClr val="314259"/>
                </a:solidFill>
                <a:effectLst/>
                <a:latin typeface="Gilroy"/>
              </a:rPr>
              <a:t>. Gone are the days when one has to download Form 26AS to file IT returns manually. The scope of the statement has now been expanded to include details of foreign remittances, mutual funds purchases, dividends, refund details, etc. </a:t>
            </a:r>
          </a:p>
          <a:p>
            <a:pPr algn="l"/>
            <a:r>
              <a:rPr lang="en-GB" b="0" i="0" dirty="0">
                <a:solidFill>
                  <a:srgbClr val="314259"/>
                </a:solidFill>
                <a:effectLst/>
                <a:latin typeface="Gilroy"/>
              </a:rPr>
              <a:t>Form 26AS gives a consolidated record of every tax-related information associated with your </a:t>
            </a:r>
            <a:r>
              <a:rPr lang="en-GB" b="0" i="0" dirty="0">
                <a:solidFill>
                  <a:srgbClr val="314259"/>
                </a:solidFill>
                <a:effectLst/>
                <a:latin typeface="Gilroy"/>
                <a:hlinkClick r:id="rId3"/>
              </a:rPr>
              <a:t>PAN </a:t>
            </a:r>
            <a:r>
              <a:rPr lang="en-GB" b="0" i="0" dirty="0">
                <a:solidFill>
                  <a:srgbClr val="314259"/>
                </a:solidFill>
                <a:effectLst/>
                <a:latin typeface="Gilroy"/>
              </a:rPr>
              <a:t>(Permanent Account Number). It can be viewed and downloaded easily from the TRACES website. It is useful to verify the contents of the TDS certificate and ensure that the TDS deducted from your income is actually deposited with the income tax department.</a:t>
            </a:r>
          </a:p>
          <a:p>
            <a:endParaRPr lang="en-IN" dirty="0"/>
          </a:p>
        </p:txBody>
      </p:sp>
    </p:spTree>
    <p:extLst>
      <p:ext uri="{BB962C8B-B14F-4D97-AF65-F5344CB8AC3E}">
        <p14:creationId xmlns:p14="http://schemas.microsoft.com/office/powerpoint/2010/main" val="1967262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7D531-83BB-5B69-D972-4CC8307E3925}"/>
              </a:ext>
            </a:extLst>
          </p:cNvPr>
          <p:cNvSpPr>
            <a:spLocks noGrp="1"/>
          </p:cNvSpPr>
          <p:nvPr>
            <p:ph type="title"/>
          </p:nvPr>
        </p:nvSpPr>
        <p:spPr>
          <a:xfrm>
            <a:off x="913775" y="618518"/>
            <a:ext cx="10363825" cy="871236"/>
          </a:xfrm>
        </p:spPr>
        <p:txBody>
          <a:bodyPr>
            <a:normAutofit fontScale="90000"/>
          </a:bodyPr>
          <a:lstStyle/>
          <a:p>
            <a:r>
              <a:rPr lang="en-GB" b="1" i="0" dirty="0">
                <a:solidFill>
                  <a:srgbClr val="314259"/>
                </a:solidFill>
                <a:effectLst/>
                <a:latin typeface="Gilroy"/>
              </a:rPr>
              <a:t>Form 26AS is a statement that shows the below information:</a:t>
            </a:r>
            <a:br>
              <a:rPr lang="en-GB" b="0"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65CB9A8E-4811-B768-A455-336823D524BC}"/>
              </a:ext>
            </a:extLst>
          </p:cNvPr>
          <p:cNvSpPr>
            <a:spLocks noGrp="1"/>
          </p:cNvSpPr>
          <p:nvPr>
            <p:ph sz="quarter" idx="13"/>
          </p:nvPr>
        </p:nvSpPr>
        <p:spPr>
          <a:xfrm>
            <a:off x="913774" y="1345916"/>
            <a:ext cx="11278226" cy="5178174"/>
          </a:xfrm>
        </p:spPr>
        <p:txBody>
          <a:bodyPr>
            <a:normAutofit/>
          </a:bodyPr>
          <a:lstStyle/>
          <a:p>
            <a:pPr algn="l">
              <a:buFont typeface="Arial" panose="020B0604020202020204" pitchFamily="34" charset="0"/>
              <a:buChar char="•"/>
            </a:pPr>
            <a:r>
              <a:rPr lang="en-GB" b="0" i="0" dirty="0">
                <a:solidFill>
                  <a:srgbClr val="314259"/>
                </a:solidFill>
                <a:effectLst/>
                <a:latin typeface="Gilroy"/>
              </a:rPr>
              <a:t>Tax deducted on your income by all the tax </a:t>
            </a:r>
            <a:r>
              <a:rPr lang="en-GB" b="0" i="0" dirty="0" err="1">
                <a:solidFill>
                  <a:srgbClr val="314259"/>
                </a:solidFill>
                <a:effectLst/>
                <a:latin typeface="Gilroy"/>
              </a:rPr>
              <a:t>deductors</a:t>
            </a:r>
            <a:endParaRPr lang="en-GB" b="0" i="0" dirty="0">
              <a:solidFill>
                <a:srgbClr val="314259"/>
              </a:solidFill>
              <a:effectLst/>
              <a:latin typeface="Gilroy"/>
            </a:endParaRPr>
          </a:p>
          <a:p>
            <a:pPr algn="l">
              <a:buFont typeface="Arial" panose="020B0604020202020204" pitchFamily="34" charset="0"/>
              <a:buChar char="•"/>
            </a:pPr>
            <a:r>
              <a:rPr lang="en-GB" b="0" i="0" dirty="0">
                <a:solidFill>
                  <a:srgbClr val="314259"/>
                </a:solidFill>
                <a:effectLst/>
                <a:latin typeface="Gilroy"/>
              </a:rPr>
              <a:t>Details of tax collected source by all the tax collectors</a:t>
            </a:r>
          </a:p>
          <a:p>
            <a:pPr algn="l">
              <a:buFont typeface="Arial" panose="020B0604020202020204" pitchFamily="34" charset="0"/>
              <a:buChar char="•"/>
            </a:pPr>
            <a:r>
              <a:rPr lang="en-GB" b="0" i="0" dirty="0">
                <a:solidFill>
                  <a:srgbClr val="314259"/>
                </a:solidFill>
                <a:effectLst/>
                <a:latin typeface="Gilroy"/>
              </a:rPr>
              <a:t>Advance tax paid by the taxpayer</a:t>
            </a:r>
          </a:p>
          <a:p>
            <a:pPr algn="l">
              <a:buFont typeface="Arial" panose="020B0604020202020204" pitchFamily="34" charset="0"/>
              <a:buChar char="•"/>
            </a:pPr>
            <a:r>
              <a:rPr lang="en-GB" b="0" i="0" dirty="0">
                <a:solidFill>
                  <a:srgbClr val="314259"/>
                </a:solidFill>
                <a:effectLst/>
                <a:latin typeface="Gilroy"/>
              </a:rPr>
              <a:t>Self-assessment tax payments</a:t>
            </a:r>
          </a:p>
          <a:p>
            <a:pPr algn="l">
              <a:buFont typeface="Arial" panose="020B0604020202020204" pitchFamily="34" charset="0"/>
              <a:buChar char="•"/>
            </a:pPr>
            <a:r>
              <a:rPr lang="en-GB" b="0" i="0" dirty="0">
                <a:solidFill>
                  <a:srgbClr val="314259"/>
                </a:solidFill>
                <a:effectLst/>
                <a:latin typeface="Gilroy"/>
              </a:rPr>
              <a:t>Regular assessment tax deposited by the taxpayers (PAN holders)</a:t>
            </a:r>
          </a:p>
          <a:p>
            <a:pPr algn="l">
              <a:buFont typeface="Arial" panose="020B0604020202020204" pitchFamily="34" charset="0"/>
              <a:buChar char="•"/>
            </a:pPr>
            <a:r>
              <a:rPr lang="en-GB" b="0" i="0" dirty="0">
                <a:solidFill>
                  <a:srgbClr val="314259"/>
                </a:solidFill>
                <a:effectLst/>
                <a:latin typeface="Gilroy"/>
              </a:rPr>
              <a:t>Details of income tax refund received by you during the financial year</a:t>
            </a:r>
          </a:p>
          <a:p>
            <a:pPr algn="l">
              <a:buFont typeface="Arial" panose="020B0604020202020204" pitchFamily="34" charset="0"/>
              <a:buChar char="•"/>
            </a:pPr>
            <a:r>
              <a:rPr lang="en-GB" b="0" i="0" dirty="0">
                <a:solidFill>
                  <a:srgbClr val="314259"/>
                </a:solidFill>
                <a:effectLst/>
                <a:latin typeface="Gilroy"/>
              </a:rPr>
              <a:t>Details of the high-value transactions regarding shares, mutual funds, etc.</a:t>
            </a:r>
          </a:p>
          <a:p>
            <a:pPr algn="l">
              <a:buFont typeface="Arial" panose="020B0604020202020204" pitchFamily="34" charset="0"/>
              <a:buChar char="•"/>
            </a:pPr>
            <a:r>
              <a:rPr lang="en-GB" b="0" i="0" dirty="0">
                <a:solidFill>
                  <a:srgbClr val="314259"/>
                </a:solidFill>
                <a:effectLst/>
                <a:latin typeface="Gilroy"/>
              </a:rPr>
              <a:t>Details of tax deducted on sale of immovable property</a:t>
            </a:r>
          </a:p>
          <a:p>
            <a:pPr algn="l">
              <a:buFont typeface="Arial" panose="020B0604020202020204" pitchFamily="34" charset="0"/>
              <a:buChar char="•"/>
            </a:pPr>
            <a:r>
              <a:rPr lang="en-GB" b="0" i="0" dirty="0">
                <a:solidFill>
                  <a:srgbClr val="314259"/>
                </a:solidFill>
                <a:effectLst/>
                <a:latin typeface="Gilroy"/>
              </a:rPr>
              <a:t>Details of TDS defaults (after processing TDS return) made during the year</a:t>
            </a:r>
          </a:p>
          <a:p>
            <a:pPr algn="l">
              <a:buFont typeface="Arial" panose="020B0604020202020204" pitchFamily="34" charset="0"/>
              <a:buChar char="•"/>
            </a:pPr>
            <a:r>
              <a:rPr lang="en-GB" b="0" i="0" dirty="0">
                <a:solidFill>
                  <a:srgbClr val="314259"/>
                </a:solidFill>
                <a:effectLst/>
                <a:latin typeface="Gilroy"/>
              </a:rPr>
              <a:t>Turnover details reported in GSTR-3B</a:t>
            </a:r>
          </a:p>
          <a:p>
            <a:endParaRPr lang="en-IN" dirty="0"/>
          </a:p>
        </p:txBody>
      </p:sp>
    </p:spTree>
    <p:extLst>
      <p:ext uri="{BB962C8B-B14F-4D97-AF65-F5344CB8AC3E}">
        <p14:creationId xmlns:p14="http://schemas.microsoft.com/office/powerpoint/2010/main" val="647356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9951F-916F-7E53-EDDA-426AB3969C58}"/>
              </a:ext>
            </a:extLst>
          </p:cNvPr>
          <p:cNvSpPr>
            <a:spLocks noGrp="1"/>
          </p:cNvSpPr>
          <p:nvPr>
            <p:ph type="title"/>
          </p:nvPr>
        </p:nvSpPr>
        <p:spPr/>
        <p:txBody>
          <a:bodyPr/>
          <a:lstStyle/>
          <a:p>
            <a:r>
              <a:rPr lang="en-GB" dirty="0"/>
              <a:t>forms</a:t>
            </a:r>
            <a:endParaRPr lang="en-IN" dirty="0"/>
          </a:p>
        </p:txBody>
      </p:sp>
      <p:sp>
        <p:nvSpPr>
          <p:cNvPr id="3" name="Content Placeholder 2">
            <a:extLst>
              <a:ext uri="{FF2B5EF4-FFF2-40B4-BE49-F238E27FC236}">
                <a16:creationId xmlns:a16="http://schemas.microsoft.com/office/drawing/2014/main" id="{412998D9-AB6C-5AD3-23B5-EC37F3304521}"/>
              </a:ext>
            </a:extLst>
          </p:cNvPr>
          <p:cNvSpPr>
            <a:spLocks noGrp="1"/>
          </p:cNvSpPr>
          <p:nvPr>
            <p:ph sz="quarter" idx="13"/>
          </p:nvPr>
        </p:nvSpPr>
        <p:spPr/>
        <p:txBody>
          <a:bodyPr/>
          <a:lstStyle/>
          <a:p>
            <a:r>
              <a:rPr lang="en-GB" b="0" i="0" dirty="0">
                <a:solidFill>
                  <a:srgbClr val="222222"/>
                </a:solidFill>
                <a:effectLst/>
                <a:latin typeface="Verdana" panose="020B0604030504040204" pitchFamily="34" charset="0"/>
              </a:rPr>
              <a:t>Tax Audit report u/s 44AB – form 3ca-cd , form 3cb-cd</a:t>
            </a:r>
          </a:p>
          <a:p>
            <a:r>
              <a:rPr lang="en-GB" b="0" i="0" dirty="0">
                <a:solidFill>
                  <a:srgbClr val="222222"/>
                </a:solidFill>
                <a:effectLst/>
                <a:latin typeface="Verdana" panose="020B0604030504040204" pitchFamily="34" charset="0"/>
              </a:rPr>
              <a:t>92E – form 3ceb</a:t>
            </a:r>
          </a:p>
          <a:p>
            <a:r>
              <a:rPr lang="en-GB" b="0" i="0" dirty="0">
                <a:solidFill>
                  <a:srgbClr val="222222"/>
                </a:solidFill>
                <a:effectLst/>
                <a:latin typeface="Verdana" panose="020B0604030504040204" pitchFamily="34" charset="0"/>
              </a:rPr>
              <a:t>Relief u/s 89(1)- form 10e</a:t>
            </a:r>
          </a:p>
          <a:p>
            <a:r>
              <a:rPr lang="en-GB" b="0" i="0" dirty="0">
                <a:solidFill>
                  <a:srgbClr val="222222"/>
                </a:solidFill>
                <a:effectLst/>
                <a:latin typeface="Verdana" panose="020B0604030504040204" pitchFamily="34" charset="0"/>
              </a:rPr>
              <a:t>Foreign Tax Credit – form 67</a:t>
            </a:r>
            <a:endParaRPr lang="en-IN" dirty="0"/>
          </a:p>
        </p:txBody>
      </p:sp>
    </p:spTree>
    <p:extLst>
      <p:ext uri="{BB962C8B-B14F-4D97-AF65-F5344CB8AC3E}">
        <p14:creationId xmlns:p14="http://schemas.microsoft.com/office/powerpoint/2010/main" val="1017083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961" y="449943"/>
            <a:ext cx="10745409" cy="1059543"/>
          </a:xfrm>
        </p:spPr>
        <p:txBody>
          <a:bodyPr>
            <a:noAutofit/>
          </a:bodyPr>
          <a:lstStyle/>
          <a:p>
            <a:pPr algn="ctr"/>
            <a:r>
              <a:rPr lang="en-US" sz="3500" b="1" dirty="0">
                <a:solidFill>
                  <a:schemeClr val="accent2">
                    <a:lumMod val="50000"/>
                  </a:schemeClr>
                </a:solidFill>
                <a:latin typeface="Cambria" panose="02040503050406030204" pitchFamily="18" charset="0"/>
              </a:rPr>
              <a:t>Procedure u/s 148A to be followed before issuance of notice u/s 148</a:t>
            </a:r>
            <a:endParaRPr lang="en-US" sz="3500" dirty="0">
              <a:solidFill>
                <a:schemeClr val="accent2">
                  <a:lumMod val="50000"/>
                </a:schemeClr>
              </a:solidFill>
            </a:endParaRPr>
          </a:p>
        </p:txBody>
      </p:sp>
      <p:sp>
        <p:nvSpPr>
          <p:cNvPr id="3" name="Content Placeholder 2"/>
          <p:cNvSpPr>
            <a:spLocks noGrp="1"/>
          </p:cNvSpPr>
          <p:nvPr>
            <p:ph idx="1"/>
          </p:nvPr>
        </p:nvSpPr>
        <p:spPr>
          <a:xfrm>
            <a:off x="677333" y="1698171"/>
            <a:ext cx="10876037" cy="4708316"/>
          </a:xfrm>
        </p:spPr>
        <p:txBody>
          <a:bodyPr>
            <a:normAutofit fontScale="77500" lnSpcReduction="20000"/>
          </a:bodyPr>
          <a:lstStyle/>
          <a:p>
            <a:pPr marL="457200" indent="-457200" algn="just">
              <a:lnSpc>
                <a:spcPct val="110000"/>
              </a:lnSpc>
              <a:spcBef>
                <a:spcPts val="0"/>
              </a:spcBef>
              <a:buAutoNum type="arabicParenR" startAt="6"/>
            </a:pPr>
            <a:r>
              <a:rPr lang="en-US" dirty="0">
                <a:latin typeface="Cambria" panose="02040503050406030204" pitchFamily="18" charset="0"/>
              </a:rPr>
              <a:t>Prior to issuance of notice under section 148, AO is required to follow the procedure prescribed under clauses (a) to (d) of the Section 148A and pass an order under section 148A(d). </a:t>
            </a:r>
          </a:p>
          <a:p>
            <a:pPr marL="914400" indent="-457200" algn="just">
              <a:lnSpc>
                <a:spcPct val="110000"/>
              </a:lnSpc>
              <a:spcBef>
                <a:spcPts val="0"/>
              </a:spcBef>
              <a:buFont typeface="Wingdings" panose="05000000000000000000" pitchFamily="2" charset="2"/>
              <a:buChar char="v"/>
            </a:pPr>
            <a:r>
              <a:rPr lang="en-US" dirty="0">
                <a:latin typeface="Cambria" panose="02040503050406030204" pitchFamily="18" charset="0"/>
              </a:rPr>
              <a:t>The AO, under section 148A, is obliged to:</a:t>
            </a:r>
          </a:p>
          <a:p>
            <a:pPr marL="914400" indent="-457200" algn="just">
              <a:lnSpc>
                <a:spcPct val="110000"/>
              </a:lnSpc>
              <a:spcBef>
                <a:spcPts val="0"/>
              </a:spcBef>
              <a:buFont typeface="+mj-lt"/>
              <a:buAutoNum type="alphaLcParenR"/>
            </a:pPr>
            <a:r>
              <a:rPr lang="en-US" b="1" dirty="0">
                <a:latin typeface="Cambria" panose="02040503050406030204" pitchFamily="18" charset="0"/>
              </a:rPr>
              <a:t>Conduct enquiry</a:t>
            </a:r>
            <a:r>
              <a:rPr lang="en-US" dirty="0">
                <a:latin typeface="Cambria" panose="02040503050406030204" pitchFamily="18" charset="0"/>
              </a:rPr>
              <a:t>, with the prior approval of the specified authority, with respect to information which suggests that income of the </a:t>
            </a:r>
            <a:r>
              <a:rPr lang="en-US" dirty="0" err="1">
                <a:latin typeface="Cambria" panose="02040503050406030204" pitchFamily="18" charset="0"/>
              </a:rPr>
              <a:t>assessee</a:t>
            </a:r>
            <a:r>
              <a:rPr lang="en-US" dirty="0">
                <a:latin typeface="Cambria" panose="02040503050406030204" pitchFamily="18" charset="0"/>
              </a:rPr>
              <a:t> has escaped assessment </a:t>
            </a:r>
            <a:r>
              <a:rPr lang="en-US" b="1" dirty="0">
                <a:latin typeface="Cambria" panose="02040503050406030204" pitchFamily="18" charset="0"/>
              </a:rPr>
              <a:t>[section 148A(a)];</a:t>
            </a:r>
          </a:p>
          <a:p>
            <a:pPr marL="914400" indent="-457200" algn="just">
              <a:lnSpc>
                <a:spcPct val="110000"/>
              </a:lnSpc>
              <a:spcBef>
                <a:spcPts val="0"/>
              </a:spcBef>
              <a:buFont typeface="+mj-lt"/>
              <a:buAutoNum type="alphaLcParenR"/>
            </a:pPr>
            <a:r>
              <a:rPr lang="en-US" b="1" dirty="0">
                <a:latin typeface="Cambria" panose="02040503050406030204" pitchFamily="18" charset="0"/>
              </a:rPr>
              <a:t>Issue a notice upon the </a:t>
            </a:r>
            <a:r>
              <a:rPr lang="en-US" b="1" dirty="0" err="1">
                <a:latin typeface="Cambria" panose="02040503050406030204" pitchFamily="18" charset="0"/>
              </a:rPr>
              <a:t>assessee</a:t>
            </a:r>
            <a:r>
              <a:rPr lang="en-US" b="1" dirty="0">
                <a:latin typeface="Cambria" panose="02040503050406030204" pitchFamily="18" charset="0"/>
              </a:rPr>
              <a:t> to show-cause </a:t>
            </a:r>
            <a:r>
              <a:rPr lang="en-US" dirty="0">
                <a:latin typeface="Cambria" panose="02040503050406030204" pitchFamily="18" charset="0"/>
              </a:rPr>
              <a:t>why notice under section 148 should not be issued and provide an opportunity of being heard to the </a:t>
            </a:r>
            <a:r>
              <a:rPr lang="en-US" dirty="0" err="1">
                <a:latin typeface="Cambria" panose="02040503050406030204" pitchFamily="18" charset="0"/>
              </a:rPr>
              <a:t>assessee</a:t>
            </a:r>
            <a:r>
              <a:rPr lang="en-US" dirty="0">
                <a:latin typeface="Cambria" panose="02040503050406030204" pitchFamily="18" charset="0"/>
              </a:rPr>
              <a:t> </a:t>
            </a:r>
            <a:r>
              <a:rPr lang="en-US" b="1" dirty="0">
                <a:latin typeface="Cambria" panose="02040503050406030204" pitchFamily="18" charset="0"/>
              </a:rPr>
              <a:t>[section 148A(b)]. </a:t>
            </a:r>
            <a:r>
              <a:rPr lang="en-US" dirty="0">
                <a:latin typeface="Cambria" panose="02040503050406030204" pitchFamily="18" charset="0"/>
              </a:rPr>
              <a:t>Time period of at least 7 days but not exceeding 30 days to be provided to respond to show cause notice. Extended time may be allowed on application in this behalf.</a:t>
            </a:r>
          </a:p>
          <a:p>
            <a:pPr marL="914400" indent="-457200" algn="just">
              <a:lnSpc>
                <a:spcPct val="110000"/>
              </a:lnSpc>
              <a:spcBef>
                <a:spcPts val="0"/>
              </a:spcBef>
              <a:buFont typeface="+mj-lt"/>
              <a:buAutoNum type="alphaLcParenR"/>
            </a:pPr>
            <a:r>
              <a:rPr lang="en-US" b="1" dirty="0">
                <a:latin typeface="Cambria" panose="02040503050406030204" pitchFamily="18" charset="0"/>
              </a:rPr>
              <a:t>Consider the reply </a:t>
            </a:r>
            <a:r>
              <a:rPr lang="en-US" dirty="0">
                <a:latin typeface="Cambria" panose="02040503050406030204" pitchFamily="18" charset="0"/>
              </a:rPr>
              <a:t>of the </a:t>
            </a:r>
            <a:r>
              <a:rPr lang="en-US" dirty="0" err="1">
                <a:latin typeface="Cambria" panose="02040503050406030204" pitchFamily="18" charset="0"/>
              </a:rPr>
              <a:t>assessee</a:t>
            </a:r>
            <a:r>
              <a:rPr lang="en-US" dirty="0">
                <a:latin typeface="Cambria" panose="02040503050406030204" pitchFamily="18" charset="0"/>
              </a:rPr>
              <a:t> </a:t>
            </a:r>
            <a:r>
              <a:rPr lang="en-US" b="1" dirty="0">
                <a:latin typeface="Cambria" panose="02040503050406030204" pitchFamily="18" charset="0"/>
              </a:rPr>
              <a:t>[section 148A(c)];</a:t>
            </a:r>
          </a:p>
          <a:p>
            <a:pPr marL="914400" indent="-457200" algn="just">
              <a:lnSpc>
                <a:spcPct val="110000"/>
              </a:lnSpc>
              <a:spcBef>
                <a:spcPts val="0"/>
              </a:spcBef>
              <a:buFont typeface="+mj-lt"/>
              <a:buAutoNum type="alphaLcParenR"/>
            </a:pPr>
            <a:r>
              <a:rPr lang="en-US" b="1" dirty="0">
                <a:latin typeface="Cambria" panose="02040503050406030204" pitchFamily="18" charset="0"/>
              </a:rPr>
              <a:t>“Decide” on the basis of material available on record </a:t>
            </a:r>
            <a:r>
              <a:rPr lang="en-US" dirty="0">
                <a:latin typeface="Cambria" panose="02040503050406030204" pitchFamily="18" charset="0"/>
              </a:rPr>
              <a:t>and the reply furnished by the </a:t>
            </a:r>
            <a:r>
              <a:rPr lang="en-US" dirty="0" err="1">
                <a:latin typeface="Cambria" panose="02040503050406030204" pitchFamily="18" charset="0"/>
              </a:rPr>
              <a:t>assessee</a:t>
            </a:r>
            <a:r>
              <a:rPr lang="en-US" dirty="0">
                <a:latin typeface="Cambria" panose="02040503050406030204" pitchFamily="18" charset="0"/>
              </a:rPr>
              <a:t>, </a:t>
            </a:r>
            <a:r>
              <a:rPr lang="en-US" b="1" dirty="0">
                <a:latin typeface="Cambria" panose="02040503050406030204" pitchFamily="18" charset="0"/>
              </a:rPr>
              <a:t>by passing “an order” </a:t>
            </a:r>
            <a:r>
              <a:rPr lang="en-US" dirty="0">
                <a:latin typeface="Cambria" panose="02040503050406030204" pitchFamily="18" charset="0"/>
              </a:rPr>
              <a:t>within one month of receipt of </a:t>
            </a:r>
            <a:r>
              <a:rPr lang="en-US" dirty="0" err="1">
                <a:latin typeface="Cambria" panose="02040503050406030204" pitchFamily="18" charset="0"/>
              </a:rPr>
              <a:t>assessee's</a:t>
            </a:r>
            <a:r>
              <a:rPr lang="en-US" dirty="0">
                <a:latin typeface="Cambria" panose="02040503050406030204" pitchFamily="18" charset="0"/>
              </a:rPr>
              <a:t> reply whether or not it is a fit case for issuance of notice under section 148, with prior approval of specified authority </a:t>
            </a:r>
            <a:r>
              <a:rPr lang="en-US" b="1" dirty="0">
                <a:latin typeface="Cambria" panose="02040503050406030204" pitchFamily="18" charset="0"/>
              </a:rPr>
              <a:t>[section 148A(d)].</a:t>
            </a:r>
          </a:p>
          <a:p>
            <a:pPr marL="457200" indent="0" algn="just">
              <a:lnSpc>
                <a:spcPct val="110000"/>
              </a:lnSpc>
              <a:spcBef>
                <a:spcPts val="0"/>
              </a:spcBef>
              <a:buNone/>
            </a:pPr>
            <a:endParaRPr lang="en-US" b="1" dirty="0">
              <a:latin typeface="Cambria" panose="02040503050406030204" pitchFamily="18" charset="0"/>
            </a:endParaRPr>
          </a:p>
          <a:p>
            <a:pPr marL="914400" indent="-457200" algn="just">
              <a:lnSpc>
                <a:spcPct val="110000"/>
              </a:lnSpc>
              <a:spcBef>
                <a:spcPts val="0"/>
              </a:spcBef>
              <a:buFont typeface="Wingdings" panose="05000000000000000000" pitchFamily="2" charset="2"/>
              <a:buChar char="v"/>
            </a:pPr>
            <a:r>
              <a:rPr lang="en-US" dirty="0">
                <a:latin typeface="Cambria" panose="02040503050406030204" pitchFamily="18" charset="0"/>
              </a:rPr>
              <a:t>Procedure provided in section 148A is </a:t>
            </a:r>
            <a:r>
              <a:rPr lang="en-US" b="1" dirty="0">
                <a:latin typeface="Cambria" panose="02040503050406030204" pitchFamily="18" charset="0"/>
              </a:rPr>
              <a:t>not applicable </a:t>
            </a:r>
            <a:r>
              <a:rPr lang="en-US" dirty="0">
                <a:latin typeface="Cambria" panose="02040503050406030204" pitchFamily="18" charset="0"/>
              </a:rPr>
              <a:t>in cases of search, survey or requisition initiated or made on or after 01.04.2021 </a:t>
            </a:r>
            <a:r>
              <a:rPr lang="en-US" b="1" dirty="0">
                <a:latin typeface="Cambria" panose="02040503050406030204" pitchFamily="18" charset="0"/>
              </a:rPr>
              <a:t>[First Proviso to Section 148A]</a:t>
            </a:r>
          </a:p>
          <a:p>
            <a:pPr marL="0" indent="0">
              <a:buNone/>
            </a:pPr>
            <a:endParaRPr lang="en-US" dirty="0"/>
          </a:p>
        </p:txBody>
      </p:sp>
      <p:sp>
        <p:nvSpPr>
          <p:cNvPr id="4" name="Slide Number Placeholder 3"/>
          <p:cNvSpPr>
            <a:spLocks noGrp="1"/>
          </p:cNvSpPr>
          <p:nvPr>
            <p:ph type="sldNum" sz="quarter" idx="12"/>
          </p:nvPr>
        </p:nvSpPr>
        <p:spPr/>
        <p:txBody>
          <a:bodyPr/>
          <a:lstStyle/>
          <a:p>
            <a:fld id="{8CB02029-972E-4112-9521-3842F2D923EA}" type="slidenum">
              <a:rPr lang="en-US" sz="1800" smtClean="0">
                <a:solidFill>
                  <a:schemeClr val="accent2">
                    <a:lumMod val="50000"/>
                  </a:schemeClr>
                </a:solidFill>
              </a:rPr>
              <a:t>2</a:t>
            </a:fld>
            <a:endParaRPr lang="en-US" sz="1800" dirty="0">
              <a:solidFill>
                <a:schemeClr val="accent2">
                  <a:lumMod val="50000"/>
                </a:schemeClr>
              </a:solidFill>
            </a:endParaRPr>
          </a:p>
        </p:txBody>
      </p:sp>
    </p:spTree>
    <p:extLst>
      <p:ext uri="{BB962C8B-B14F-4D97-AF65-F5344CB8AC3E}">
        <p14:creationId xmlns:p14="http://schemas.microsoft.com/office/powerpoint/2010/main" val="2700024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D5FF-B00B-F61E-930F-D0AFA938313F}"/>
              </a:ext>
            </a:extLst>
          </p:cNvPr>
          <p:cNvSpPr>
            <a:spLocks noGrp="1"/>
          </p:cNvSpPr>
          <p:nvPr>
            <p:ph type="title"/>
          </p:nvPr>
        </p:nvSpPr>
        <p:spPr/>
        <p:txBody>
          <a:bodyPr/>
          <a:lstStyle/>
          <a:p>
            <a:r>
              <a:rPr lang="en-GB" b="0" i="0" dirty="0">
                <a:solidFill>
                  <a:srgbClr val="092E51"/>
                </a:solidFill>
                <a:effectLst/>
                <a:latin typeface="Inter"/>
              </a:rPr>
              <a:t>What is section 142(1) of the Income-tax Act?</a:t>
            </a:r>
            <a:br>
              <a:rPr lang="en-GB" b="0" i="0" dirty="0">
                <a:solidFill>
                  <a:srgbClr val="092E51"/>
                </a:solidFill>
                <a:effectLst/>
                <a:latin typeface="Inter"/>
              </a:rPr>
            </a:br>
            <a:endParaRPr lang="en-IN" dirty="0"/>
          </a:p>
        </p:txBody>
      </p:sp>
      <p:sp>
        <p:nvSpPr>
          <p:cNvPr id="3" name="Content Placeholder 2">
            <a:extLst>
              <a:ext uri="{FF2B5EF4-FFF2-40B4-BE49-F238E27FC236}">
                <a16:creationId xmlns:a16="http://schemas.microsoft.com/office/drawing/2014/main" id="{8836813A-8521-56BF-EF4C-75CC3AE78781}"/>
              </a:ext>
            </a:extLst>
          </p:cNvPr>
          <p:cNvSpPr>
            <a:spLocks noGrp="1"/>
          </p:cNvSpPr>
          <p:nvPr>
            <p:ph sz="quarter" idx="13"/>
          </p:nvPr>
        </p:nvSpPr>
        <p:spPr/>
        <p:txBody>
          <a:bodyPr/>
          <a:lstStyle/>
          <a:p>
            <a:pPr algn="l"/>
            <a:r>
              <a:rPr lang="en-GB" b="0" i="0" dirty="0">
                <a:solidFill>
                  <a:srgbClr val="3C4D5C"/>
                </a:solidFill>
                <a:effectLst/>
                <a:latin typeface="Inter"/>
              </a:rPr>
              <a:t>Section 142(1) of the Income-tax act 1961 empowers Income-tax authorities to issue a notice for more clarification or for further details about where a return has been filed or if the return has not been filed, then to furnish the required information in a prescribed manner.</a:t>
            </a:r>
          </a:p>
          <a:p>
            <a:endParaRPr lang="en-IN" dirty="0"/>
          </a:p>
        </p:txBody>
      </p:sp>
    </p:spTree>
    <p:extLst>
      <p:ext uri="{BB962C8B-B14F-4D97-AF65-F5344CB8AC3E}">
        <p14:creationId xmlns:p14="http://schemas.microsoft.com/office/powerpoint/2010/main" val="3462257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C97F3-900A-6101-B4B3-C5E414766F8F}"/>
              </a:ext>
            </a:extLst>
          </p:cNvPr>
          <p:cNvSpPr>
            <a:spLocks noGrp="1"/>
          </p:cNvSpPr>
          <p:nvPr>
            <p:ph type="title"/>
          </p:nvPr>
        </p:nvSpPr>
        <p:spPr/>
        <p:txBody>
          <a:bodyPr/>
          <a:lstStyle/>
          <a:p>
            <a:r>
              <a:rPr lang="en-GB" b="0" i="0" dirty="0">
                <a:solidFill>
                  <a:srgbClr val="092E51"/>
                </a:solidFill>
                <a:effectLst/>
                <a:latin typeface="Inter"/>
              </a:rPr>
              <a:t>When is the Notice under section 142(1) issued?</a:t>
            </a:r>
            <a:endParaRPr lang="en-IN" dirty="0"/>
          </a:p>
        </p:txBody>
      </p:sp>
      <p:sp>
        <p:nvSpPr>
          <p:cNvPr id="3" name="Content Placeholder 2">
            <a:extLst>
              <a:ext uri="{FF2B5EF4-FFF2-40B4-BE49-F238E27FC236}">
                <a16:creationId xmlns:a16="http://schemas.microsoft.com/office/drawing/2014/main" id="{5B541B90-4F86-7221-D645-179AE7736B3C}"/>
              </a:ext>
            </a:extLst>
          </p:cNvPr>
          <p:cNvSpPr>
            <a:spLocks noGrp="1"/>
          </p:cNvSpPr>
          <p:nvPr>
            <p:ph sz="quarter" idx="13"/>
          </p:nvPr>
        </p:nvSpPr>
        <p:spPr/>
        <p:txBody>
          <a:bodyPr/>
          <a:lstStyle/>
          <a:p>
            <a:pPr algn="l"/>
            <a:r>
              <a:rPr lang="en-GB" b="0" i="0" dirty="0">
                <a:solidFill>
                  <a:srgbClr val="3C4D5C"/>
                </a:solidFill>
                <a:effectLst/>
                <a:latin typeface="Inter"/>
              </a:rPr>
              <a:t>Notice u/s 142(1) can be issued in both cases, where you </a:t>
            </a:r>
            <a:r>
              <a:rPr lang="en-GB" b="0" i="0" u="sng" dirty="0">
                <a:solidFill>
                  <a:srgbClr val="1E948A"/>
                </a:solidFill>
                <a:effectLst/>
                <a:latin typeface="Inter"/>
                <a:hlinkClick r:id="rId2"/>
              </a:rPr>
              <a:t>file your income tax return</a:t>
            </a:r>
            <a:r>
              <a:rPr lang="en-GB" b="0" i="0" dirty="0">
                <a:solidFill>
                  <a:srgbClr val="3C4D5C"/>
                </a:solidFill>
                <a:effectLst/>
                <a:latin typeface="Inter"/>
              </a:rPr>
              <a:t> u/s 139 (1) and also in the case you do not </a:t>
            </a:r>
            <a:r>
              <a:rPr lang="en-GB" b="0" i="0" u="sng" dirty="0">
                <a:solidFill>
                  <a:srgbClr val="1E948A"/>
                </a:solidFill>
                <a:effectLst/>
                <a:latin typeface="Inter"/>
                <a:hlinkClick r:id="rId2"/>
              </a:rPr>
              <a:t>file your income tax return</a:t>
            </a:r>
            <a:r>
              <a:rPr lang="en-GB" b="0" i="0" dirty="0">
                <a:solidFill>
                  <a:srgbClr val="3C4D5C"/>
                </a:solidFill>
                <a:effectLst/>
                <a:latin typeface="Inter"/>
              </a:rPr>
              <a:t> u/s 139 (1) and time specified to file a such return has been expired. However, Assessing Officer shall only require the production of accounts or information relating to a period of three years before the previous year.</a:t>
            </a:r>
          </a:p>
          <a:p>
            <a:endParaRPr lang="en-IN" dirty="0"/>
          </a:p>
        </p:txBody>
      </p:sp>
    </p:spTree>
    <p:extLst>
      <p:ext uri="{BB962C8B-B14F-4D97-AF65-F5344CB8AC3E}">
        <p14:creationId xmlns:p14="http://schemas.microsoft.com/office/powerpoint/2010/main" val="3295922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F0A36-8F9B-CC16-D709-30D97B561F13}"/>
              </a:ext>
            </a:extLst>
          </p:cNvPr>
          <p:cNvSpPr>
            <a:spLocks noGrp="1"/>
          </p:cNvSpPr>
          <p:nvPr>
            <p:ph type="title"/>
          </p:nvPr>
        </p:nvSpPr>
        <p:spPr>
          <a:xfrm>
            <a:off x="913775" y="618518"/>
            <a:ext cx="10511088" cy="860962"/>
          </a:xfrm>
        </p:spPr>
        <p:txBody>
          <a:bodyPr/>
          <a:lstStyle/>
          <a:p>
            <a:r>
              <a:rPr lang="en-GB" b="0" i="0" dirty="0">
                <a:solidFill>
                  <a:srgbClr val="092E51"/>
                </a:solidFill>
                <a:effectLst/>
                <a:latin typeface="Inter"/>
              </a:rPr>
              <a:t>Purpose of Notice</a:t>
            </a:r>
            <a:endParaRPr lang="en-IN" dirty="0"/>
          </a:p>
        </p:txBody>
      </p:sp>
      <p:sp>
        <p:nvSpPr>
          <p:cNvPr id="3" name="Content Placeholder 2">
            <a:extLst>
              <a:ext uri="{FF2B5EF4-FFF2-40B4-BE49-F238E27FC236}">
                <a16:creationId xmlns:a16="http://schemas.microsoft.com/office/drawing/2014/main" id="{4DC02DBF-7C3C-F5D1-D96D-8AF9CD241F01}"/>
              </a:ext>
            </a:extLst>
          </p:cNvPr>
          <p:cNvSpPr>
            <a:spLocks noGrp="1"/>
          </p:cNvSpPr>
          <p:nvPr>
            <p:ph sz="quarter" idx="13"/>
          </p:nvPr>
        </p:nvSpPr>
        <p:spPr>
          <a:xfrm>
            <a:off x="913774" y="1592494"/>
            <a:ext cx="10511088" cy="4530904"/>
          </a:xfrm>
        </p:spPr>
        <p:txBody>
          <a:bodyPr>
            <a:normAutofit fontScale="85000" lnSpcReduction="10000"/>
          </a:bodyPr>
          <a:lstStyle/>
          <a:p>
            <a:pPr algn="l"/>
            <a:r>
              <a:rPr lang="en-GB" b="0" i="0" dirty="0">
                <a:solidFill>
                  <a:srgbClr val="3C4D5C"/>
                </a:solidFill>
                <a:effectLst/>
                <a:latin typeface="Inter"/>
              </a:rPr>
              <a:t>Notice u/s 142(1) is issued by the Income Tax Department for:</a:t>
            </a:r>
          </a:p>
          <a:p>
            <a:pPr algn="l">
              <a:buFont typeface="+mj-lt"/>
              <a:buAutoNum type="arabicPeriod"/>
            </a:pPr>
            <a:r>
              <a:rPr lang="en-GB" b="1" i="0" dirty="0">
                <a:solidFill>
                  <a:srgbClr val="092E51"/>
                </a:solidFill>
                <a:effectLst/>
                <a:latin typeface="Inter"/>
              </a:rPr>
              <a:t>Filing of Income Tax Return:</a:t>
            </a:r>
            <a:br>
              <a:rPr lang="en-GB" b="0" i="0" dirty="0">
                <a:solidFill>
                  <a:srgbClr val="4E677D"/>
                </a:solidFill>
                <a:effectLst/>
                <a:latin typeface="Inter"/>
              </a:rPr>
            </a:br>
            <a:r>
              <a:rPr lang="en-GB" b="0" i="0" dirty="0">
                <a:solidFill>
                  <a:srgbClr val="4E677D"/>
                </a:solidFill>
                <a:effectLst/>
                <a:latin typeface="Inter"/>
              </a:rPr>
              <a:t>If you’ve not filed your return within the specified period or before the end of the relevant assessment year, you might receive </a:t>
            </a:r>
            <a:r>
              <a:rPr lang="en-GB" b="0" i="0" u="sng" dirty="0">
                <a:solidFill>
                  <a:srgbClr val="1E948A"/>
                </a:solidFill>
                <a:effectLst/>
                <a:latin typeface="Inter"/>
                <a:hlinkClick r:id="rId2"/>
              </a:rPr>
              <a:t>Notice u/s 142(1)</a:t>
            </a:r>
            <a:r>
              <a:rPr lang="en-GB" b="0" i="0" dirty="0">
                <a:solidFill>
                  <a:srgbClr val="4E677D"/>
                </a:solidFill>
                <a:effectLst/>
                <a:latin typeface="Inter"/>
              </a:rPr>
              <a:t> asking you to file your return.</a:t>
            </a:r>
          </a:p>
          <a:p>
            <a:pPr algn="l">
              <a:buFont typeface="+mj-lt"/>
              <a:buAutoNum type="arabicPeriod"/>
            </a:pPr>
            <a:r>
              <a:rPr lang="en-GB" b="1" i="0" dirty="0">
                <a:solidFill>
                  <a:srgbClr val="092E51"/>
                </a:solidFill>
                <a:effectLst/>
                <a:latin typeface="Inter"/>
              </a:rPr>
              <a:t>Producing specific accounts and documents:</a:t>
            </a:r>
            <a:br>
              <a:rPr lang="en-GB" b="0" i="0" dirty="0">
                <a:solidFill>
                  <a:srgbClr val="4E677D"/>
                </a:solidFill>
                <a:effectLst/>
                <a:latin typeface="Inter"/>
              </a:rPr>
            </a:br>
            <a:r>
              <a:rPr lang="en-GB" b="0" i="0" dirty="0">
                <a:solidFill>
                  <a:srgbClr val="4E677D"/>
                </a:solidFill>
                <a:effectLst/>
                <a:latin typeface="Inter"/>
              </a:rPr>
              <a:t>After you’ve filed your </a:t>
            </a:r>
            <a:r>
              <a:rPr lang="en-GB" b="0" i="0" u="sng" dirty="0">
                <a:solidFill>
                  <a:srgbClr val="1E948A"/>
                </a:solidFill>
                <a:effectLst/>
                <a:latin typeface="Inter"/>
                <a:hlinkClick r:id="rId3"/>
              </a:rPr>
              <a:t>income tax return</a:t>
            </a:r>
            <a:r>
              <a:rPr lang="en-GB" b="0" i="0" dirty="0">
                <a:solidFill>
                  <a:srgbClr val="4E677D"/>
                </a:solidFill>
                <a:effectLst/>
                <a:latin typeface="Inter"/>
              </a:rPr>
              <a:t>, your Assessing Officer (AO) may ask you to produce such specific accounts and documents as required by him by way of Notice u/s 142(1). For example, you might be required to produce your purchase books, sales books, or proofs of any deductions availed by you, etc.</a:t>
            </a:r>
          </a:p>
          <a:p>
            <a:pPr algn="l">
              <a:buFont typeface="+mj-lt"/>
              <a:buAutoNum type="arabicPeriod"/>
            </a:pPr>
            <a:r>
              <a:rPr lang="en-GB" b="1" i="0" dirty="0">
                <a:solidFill>
                  <a:srgbClr val="092E51"/>
                </a:solidFill>
                <a:effectLst/>
                <a:latin typeface="Inter"/>
              </a:rPr>
              <a:t>Any other information, notes, or workings as desired by the AO:</a:t>
            </a:r>
            <a:br>
              <a:rPr lang="en-GB" b="0" i="0" dirty="0">
                <a:solidFill>
                  <a:srgbClr val="4E677D"/>
                </a:solidFill>
                <a:effectLst/>
                <a:latin typeface="Inter"/>
              </a:rPr>
            </a:br>
            <a:r>
              <a:rPr lang="en-GB" b="0" i="0" dirty="0">
                <a:solidFill>
                  <a:srgbClr val="4E677D"/>
                </a:solidFill>
                <a:effectLst/>
                <a:latin typeface="Inter"/>
              </a:rPr>
              <a:t>The assessing officer may require you to furnish in writing and in the prescribed manner the information, notes, or workings on specific points as required by him, which may or may not form part of books of accounts. For example, A statement of your assets and liabilities.</a:t>
            </a:r>
          </a:p>
          <a:p>
            <a:endParaRPr lang="en-IN" dirty="0"/>
          </a:p>
        </p:txBody>
      </p:sp>
    </p:spTree>
    <p:extLst>
      <p:ext uri="{BB962C8B-B14F-4D97-AF65-F5344CB8AC3E}">
        <p14:creationId xmlns:p14="http://schemas.microsoft.com/office/powerpoint/2010/main" val="3583545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4877A-ACE2-C476-6158-611118292652}"/>
              </a:ext>
            </a:extLst>
          </p:cNvPr>
          <p:cNvSpPr>
            <a:spLocks noGrp="1"/>
          </p:cNvSpPr>
          <p:nvPr>
            <p:ph type="title"/>
          </p:nvPr>
        </p:nvSpPr>
        <p:spPr/>
        <p:txBody>
          <a:bodyPr/>
          <a:lstStyle/>
          <a:p>
            <a:r>
              <a:rPr lang="en-GB" b="0" i="0" dirty="0">
                <a:solidFill>
                  <a:srgbClr val="092E51"/>
                </a:solidFill>
                <a:effectLst/>
                <a:latin typeface="Inter"/>
              </a:rPr>
              <a:t>Penalty for Non-Compliance of Section 142(1) Tax Notice:</a:t>
            </a:r>
            <a:endParaRPr lang="en-IN" dirty="0"/>
          </a:p>
        </p:txBody>
      </p:sp>
      <p:sp>
        <p:nvSpPr>
          <p:cNvPr id="3" name="Content Placeholder 2">
            <a:extLst>
              <a:ext uri="{FF2B5EF4-FFF2-40B4-BE49-F238E27FC236}">
                <a16:creationId xmlns:a16="http://schemas.microsoft.com/office/drawing/2014/main" id="{725EB92E-D80D-0F61-10BD-E0D856D86B94}"/>
              </a:ext>
            </a:extLst>
          </p:cNvPr>
          <p:cNvSpPr>
            <a:spLocks noGrp="1"/>
          </p:cNvSpPr>
          <p:nvPr>
            <p:ph sz="quarter" idx="13"/>
          </p:nvPr>
        </p:nvSpPr>
        <p:spPr/>
        <p:txBody>
          <a:bodyPr>
            <a:normAutofit/>
          </a:bodyPr>
          <a:lstStyle/>
          <a:p>
            <a:pPr algn="l"/>
            <a:r>
              <a:rPr lang="en-GB" b="0" i="0" dirty="0">
                <a:solidFill>
                  <a:srgbClr val="3C4D5C"/>
                </a:solidFill>
                <a:effectLst/>
                <a:latin typeface="Inter"/>
              </a:rPr>
              <a:t>If you don’t comply with Notice u/s 142(1), then:</a:t>
            </a:r>
          </a:p>
          <a:p>
            <a:pPr algn="l">
              <a:buFont typeface="Arial" panose="020B0604020202020204" pitchFamily="34" charset="0"/>
              <a:buChar char="•"/>
            </a:pPr>
            <a:r>
              <a:rPr lang="en-GB" b="0" i="0" dirty="0">
                <a:solidFill>
                  <a:srgbClr val="4E677D"/>
                </a:solidFill>
                <a:effectLst/>
                <a:latin typeface="Inter"/>
              </a:rPr>
              <a:t>A penalty of Rs 10,000 can be imposed on you u/s 271(1) (b).</a:t>
            </a:r>
          </a:p>
          <a:p>
            <a:pPr algn="l">
              <a:buFont typeface="Arial" panose="020B0604020202020204" pitchFamily="34" charset="0"/>
              <a:buChar char="•"/>
            </a:pPr>
            <a:r>
              <a:rPr lang="en-GB" b="0" i="0" dirty="0">
                <a:solidFill>
                  <a:srgbClr val="4E677D"/>
                </a:solidFill>
                <a:effectLst/>
                <a:latin typeface="Inter"/>
              </a:rPr>
              <a:t>Your case can fall under “Best Judgement Assessment” u/s 144, where the assessment will be carried out as per the best judgment of the Assessing Officer on the basis of all the relevant material he gathered.</a:t>
            </a:r>
          </a:p>
          <a:p>
            <a:pPr algn="l">
              <a:buFont typeface="Arial" panose="020B0604020202020204" pitchFamily="34" charset="0"/>
              <a:buChar char="•"/>
            </a:pPr>
            <a:r>
              <a:rPr lang="en-GB" b="0" i="0" dirty="0">
                <a:solidFill>
                  <a:srgbClr val="4E677D"/>
                </a:solidFill>
                <a:effectLst/>
                <a:latin typeface="Inter"/>
              </a:rPr>
              <a:t>You can be prosecuted u/s 276D for up to 1 year with or without a fine.</a:t>
            </a:r>
          </a:p>
          <a:p>
            <a:pPr algn="l">
              <a:buFont typeface="Arial" panose="020B0604020202020204" pitchFamily="34" charset="0"/>
              <a:buChar char="•"/>
            </a:pPr>
            <a:r>
              <a:rPr lang="en-GB" b="0" i="0" dirty="0">
                <a:solidFill>
                  <a:srgbClr val="4E677D"/>
                </a:solidFill>
                <a:effectLst/>
                <a:latin typeface="Inter"/>
              </a:rPr>
              <a:t>A warrant may also be issued u/s 132 for conducting a search.</a:t>
            </a:r>
          </a:p>
          <a:p>
            <a:endParaRPr lang="en-IN" dirty="0"/>
          </a:p>
        </p:txBody>
      </p:sp>
    </p:spTree>
    <p:extLst>
      <p:ext uri="{BB962C8B-B14F-4D97-AF65-F5344CB8AC3E}">
        <p14:creationId xmlns:p14="http://schemas.microsoft.com/office/powerpoint/2010/main" val="3754395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6B7B8-0729-FD12-0D2A-9CFA1CCC0594}"/>
              </a:ext>
            </a:extLst>
          </p:cNvPr>
          <p:cNvSpPr>
            <a:spLocks noGrp="1"/>
          </p:cNvSpPr>
          <p:nvPr>
            <p:ph type="title"/>
          </p:nvPr>
        </p:nvSpPr>
        <p:spPr/>
        <p:txBody>
          <a:bodyPr/>
          <a:lstStyle/>
          <a:p>
            <a:r>
              <a:rPr lang="en-GB" b="0" i="0" dirty="0">
                <a:solidFill>
                  <a:srgbClr val="092E51"/>
                </a:solidFill>
                <a:effectLst/>
                <a:latin typeface="Inter"/>
              </a:rPr>
              <a:t>What is a defective return?</a:t>
            </a:r>
            <a:endParaRPr lang="en-IN" dirty="0"/>
          </a:p>
        </p:txBody>
      </p:sp>
      <p:sp>
        <p:nvSpPr>
          <p:cNvPr id="3" name="Content Placeholder 2">
            <a:extLst>
              <a:ext uri="{FF2B5EF4-FFF2-40B4-BE49-F238E27FC236}">
                <a16:creationId xmlns:a16="http://schemas.microsoft.com/office/drawing/2014/main" id="{2E9EB675-D1CE-FFF6-BDE4-8C5CE949907E}"/>
              </a:ext>
            </a:extLst>
          </p:cNvPr>
          <p:cNvSpPr>
            <a:spLocks noGrp="1"/>
          </p:cNvSpPr>
          <p:nvPr>
            <p:ph sz="quarter" idx="13"/>
          </p:nvPr>
        </p:nvSpPr>
        <p:spPr/>
        <p:txBody>
          <a:bodyPr>
            <a:normAutofit/>
          </a:bodyPr>
          <a:lstStyle/>
          <a:p>
            <a:pPr algn="l"/>
            <a:r>
              <a:rPr lang="en-GB" b="0" i="0" dirty="0">
                <a:solidFill>
                  <a:srgbClr val="3C4D5C"/>
                </a:solidFill>
                <a:effectLst/>
                <a:latin typeface="Inter"/>
              </a:rPr>
              <a:t>When any important information is missing or reported wrongly on the return, it is known as a defective return. In any of the above cases, the income tax department issues a defective notice u/s 139(9) to the taxpayers, intimating them about the same and asking them to correct the inaccuracies present in the return.</a:t>
            </a:r>
          </a:p>
          <a:p>
            <a:pPr algn="l"/>
            <a:r>
              <a:rPr lang="en-GB" b="0" i="0" dirty="0">
                <a:solidFill>
                  <a:srgbClr val="3C4D5C"/>
                </a:solidFill>
                <a:effectLst/>
                <a:latin typeface="Inter"/>
              </a:rPr>
              <a:t>You are required to make the necessary corrections in the return within 15 days of receiving the notice. If you fail to correct the ITR on time, it might have certain consequences in the future.</a:t>
            </a:r>
          </a:p>
          <a:p>
            <a:endParaRPr lang="en-IN" dirty="0"/>
          </a:p>
        </p:txBody>
      </p:sp>
    </p:spTree>
    <p:extLst>
      <p:ext uri="{BB962C8B-B14F-4D97-AF65-F5344CB8AC3E}">
        <p14:creationId xmlns:p14="http://schemas.microsoft.com/office/powerpoint/2010/main" val="902464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16385-9A87-673A-3EFD-2FF2F162620A}"/>
              </a:ext>
            </a:extLst>
          </p:cNvPr>
          <p:cNvSpPr>
            <a:spLocks noGrp="1"/>
          </p:cNvSpPr>
          <p:nvPr>
            <p:ph type="title"/>
          </p:nvPr>
        </p:nvSpPr>
        <p:spPr>
          <a:xfrm>
            <a:off x="913775" y="618518"/>
            <a:ext cx="10363825" cy="448284"/>
          </a:xfrm>
        </p:spPr>
        <p:txBody>
          <a:bodyPr>
            <a:normAutofit fontScale="90000"/>
          </a:bodyPr>
          <a:lstStyle/>
          <a:p>
            <a:r>
              <a:rPr lang="en-GB" b="0" i="0" dirty="0">
                <a:solidFill>
                  <a:srgbClr val="092E51"/>
                </a:solidFill>
                <a:effectLst/>
                <a:latin typeface="Inter"/>
              </a:rPr>
              <a:t>What is the reason for defective notice 139 9?</a:t>
            </a:r>
            <a:br>
              <a:rPr lang="en-GB" b="0" i="0" dirty="0">
                <a:solidFill>
                  <a:srgbClr val="092E51"/>
                </a:solidFill>
                <a:effectLst/>
                <a:latin typeface="Inter"/>
              </a:rPr>
            </a:br>
            <a:endParaRPr lang="en-IN" dirty="0"/>
          </a:p>
        </p:txBody>
      </p:sp>
      <p:sp>
        <p:nvSpPr>
          <p:cNvPr id="3" name="Content Placeholder 2">
            <a:extLst>
              <a:ext uri="{FF2B5EF4-FFF2-40B4-BE49-F238E27FC236}">
                <a16:creationId xmlns:a16="http://schemas.microsoft.com/office/drawing/2014/main" id="{04CEB53B-AD33-F797-6C0B-E67BD39DE8E3}"/>
              </a:ext>
            </a:extLst>
          </p:cNvPr>
          <p:cNvSpPr>
            <a:spLocks noGrp="1"/>
          </p:cNvSpPr>
          <p:nvPr>
            <p:ph sz="quarter" idx="13"/>
          </p:nvPr>
        </p:nvSpPr>
        <p:spPr>
          <a:xfrm>
            <a:off x="913774" y="1066802"/>
            <a:ext cx="10839862" cy="5611400"/>
          </a:xfrm>
        </p:spPr>
        <p:txBody>
          <a:bodyPr>
            <a:normAutofit fontScale="62500" lnSpcReduction="20000"/>
          </a:bodyPr>
          <a:lstStyle/>
          <a:p>
            <a:pPr algn="l">
              <a:buFont typeface="Arial" panose="020B0604020202020204" pitchFamily="34" charset="0"/>
              <a:buChar char="•"/>
            </a:pPr>
            <a:r>
              <a:rPr lang="en-GB" b="1" i="0" dirty="0">
                <a:solidFill>
                  <a:srgbClr val="4E677D"/>
                </a:solidFill>
                <a:effectLst/>
                <a:latin typeface="Inter"/>
              </a:rPr>
              <a:t>Incomplete ITR - </a:t>
            </a:r>
            <a:r>
              <a:rPr lang="en-GB" b="0" i="0" dirty="0">
                <a:solidFill>
                  <a:srgbClr val="4E677D"/>
                </a:solidFill>
                <a:effectLst/>
                <a:latin typeface="Inter"/>
              </a:rPr>
              <a:t>Need to fill the annexure, statements, and columns in the income tax return. It must be duly filled wherever required. For example, while </a:t>
            </a:r>
            <a:r>
              <a:rPr lang="en-GB" b="0" i="0" u="sng" dirty="0">
                <a:solidFill>
                  <a:srgbClr val="1E948A"/>
                </a:solidFill>
                <a:effectLst/>
                <a:latin typeface="Inter"/>
                <a:hlinkClick r:id="rId2"/>
              </a:rPr>
              <a:t>claiming deduction u/s 80G</a:t>
            </a:r>
            <a:r>
              <a:rPr lang="en-GB" b="0" i="0" dirty="0">
                <a:solidFill>
                  <a:srgbClr val="4E677D"/>
                </a:solidFill>
                <a:effectLst/>
                <a:latin typeface="Inter"/>
              </a:rPr>
              <a:t>, the details in its schedule need to be filled or correctly filled.</a:t>
            </a:r>
          </a:p>
          <a:p>
            <a:pPr algn="l">
              <a:buFont typeface="Arial" panose="020B0604020202020204" pitchFamily="34" charset="0"/>
              <a:buChar char="•"/>
            </a:pPr>
            <a:r>
              <a:rPr lang="en-GB" b="1" i="0" dirty="0">
                <a:solidFill>
                  <a:srgbClr val="4E677D"/>
                </a:solidFill>
                <a:effectLst/>
                <a:latin typeface="Inter"/>
              </a:rPr>
              <a:t>Missing Tax Information -</a:t>
            </a:r>
            <a:r>
              <a:rPr lang="en-GB" b="0" i="0" dirty="0">
                <a:solidFill>
                  <a:srgbClr val="4E677D"/>
                </a:solidFill>
                <a:effectLst/>
                <a:latin typeface="Inter"/>
              </a:rPr>
              <a:t> Tax, together with interest, if any, is paid before filing the return, and all the details relating to it are not filled in. For example, the BSR code, Date of challan, and challan serial number should be correctly filled in.</a:t>
            </a:r>
          </a:p>
          <a:p>
            <a:pPr algn="l">
              <a:buFont typeface="Arial" panose="020B0604020202020204" pitchFamily="34" charset="0"/>
              <a:buChar char="•"/>
            </a:pPr>
            <a:r>
              <a:rPr lang="en-GB" b="1" i="0" dirty="0">
                <a:solidFill>
                  <a:srgbClr val="4E677D"/>
                </a:solidFill>
                <a:effectLst/>
                <a:latin typeface="Inter"/>
              </a:rPr>
              <a:t>Mismatch in Information -</a:t>
            </a:r>
            <a:r>
              <a:rPr lang="en-GB" b="0" i="0" dirty="0">
                <a:solidFill>
                  <a:srgbClr val="4E677D"/>
                </a:solidFill>
                <a:effectLst/>
                <a:latin typeface="Inter"/>
              </a:rPr>
              <a:t> The tax actually paid does not match with the tax payable in the income tax return, or taxes are not paid in full.</a:t>
            </a:r>
          </a:p>
          <a:p>
            <a:pPr algn="l">
              <a:buFont typeface="Arial" panose="020B0604020202020204" pitchFamily="34" charset="0"/>
              <a:buChar char="•"/>
            </a:pPr>
            <a:r>
              <a:rPr lang="en-GB" b="1" i="0" dirty="0">
                <a:solidFill>
                  <a:srgbClr val="4E677D"/>
                </a:solidFill>
                <a:effectLst/>
                <a:latin typeface="Inter"/>
              </a:rPr>
              <a:t>Presumptive Taxation Scheme -</a:t>
            </a:r>
            <a:r>
              <a:rPr lang="en-GB" b="0" i="0" dirty="0">
                <a:solidFill>
                  <a:srgbClr val="4E677D"/>
                </a:solidFill>
                <a:effectLst/>
                <a:latin typeface="Inter"/>
              </a:rPr>
              <a:t> While filing ITR 4, if total presumptive income is shown as less than 8% or 6% of gross turnover or receipts, as the case may be, then in that case, ITR 3 should have been filed. The Gross receipts are not mentioned in the Profit &amp; Loss A/c, Or the Gross receipt or </a:t>
            </a:r>
            <a:r>
              <a:rPr lang="en-GB" b="0" i="0" u="sng" dirty="0">
                <a:solidFill>
                  <a:srgbClr val="1E948A"/>
                </a:solidFill>
                <a:effectLst/>
                <a:latin typeface="Inter"/>
                <a:hlinkClick r:id="rId3"/>
              </a:rPr>
              <a:t>income u/s 44AD</a:t>
            </a:r>
            <a:r>
              <a:rPr lang="en-GB" b="0" i="0" dirty="0">
                <a:solidFill>
                  <a:srgbClr val="4E677D"/>
                </a:solidFill>
                <a:effectLst/>
                <a:latin typeface="Inter"/>
              </a:rPr>
              <a:t> is shown as more than Rs. 2 Crore in ITR 4.</a:t>
            </a:r>
            <a:br>
              <a:rPr lang="en-GB" b="0" i="0" dirty="0">
                <a:solidFill>
                  <a:srgbClr val="4E677D"/>
                </a:solidFill>
                <a:effectLst/>
                <a:latin typeface="Inter"/>
              </a:rPr>
            </a:br>
            <a:r>
              <a:rPr lang="en-GB" b="0" i="0" dirty="0">
                <a:solidFill>
                  <a:srgbClr val="4E677D"/>
                </a:solidFill>
                <a:effectLst/>
                <a:latin typeface="Inter"/>
              </a:rPr>
              <a:t>If you have filed your return u/s 44ADA with a gross receipt of more than 50 Lakhs without a Balance sheet and Profit &amp; Loss, then a notice will be received for filing ITR-3 with audited B/s and P&amp;L Statement.</a:t>
            </a:r>
            <a:br>
              <a:rPr lang="en-GB" b="0" i="0" dirty="0">
                <a:solidFill>
                  <a:srgbClr val="4E677D"/>
                </a:solidFill>
                <a:effectLst/>
                <a:latin typeface="Inter"/>
              </a:rPr>
            </a:br>
            <a:r>
              <a:rPr lang="en-GB" b="0" i="0" dirty="0">
                <a:solidFill>
                  <a:srgbClr val="4E677D"/>
                </a:solidFill>
                <a:effectLst/>
                <a:latin typeface="Inter"/>
              </a:rPr>
              <a:t>In budget 2023, this limit for presumptive taxation has been increased. For 44AD it is increased to 3 Crores and for 44ADA it is increased to 75 lakhs. This increase in limit is subject to the condition that 95% of receipts must be through online sales.</a:t>
            </a:r>
          </a:p>
          <a:p>
            <a:pPr algn="l">
              <a:buFont typeface="Arial" panose="020B0604020202020204" pitchFamily="34" charset="0"/>
              <a:buChar char="•"/>
            </a:pPr>
            <a:r>
              <a:rPr lang="en-GB" b="1" i="0" dirty="0">
                <a:solidFill>
                  <a:srgbClr val="4E677D"/>
                </a:solidFill>
                <a:effectLst/>
                <a:latin typeface="Inter"/>
              </a:rPr>
              <a:t>Maintaining books of accounts -</a:t>
            </a:r>
            <a:r>
              <a:rPr lang="en-GB" b="0" i="0" dirty="0">
                <a:solidFill>
                  <a:srgbClr val="4E677D"/>
                </a:solidFill>
                <a:effectLst/>
                <a:latin typeface="Inter"/>
              </a:rPr>
              <a:t>You’re required to maintain regular books of account such as Balance Sheets and Profit and Loss statements, but they have not been filled in the return while filing it.</a:t>
            </a:r>
          </a:p>
          <a:p>
            <a:pPr algn="l">
              <a:buFont typeface="Arial" panose="020B0604020202020204" pitchFamily="34" charset="0"/>
              <a:buChar char="•"/>
            </a:pPr>
            <a:r>
              <a:rPr lang="en-GB" b="1" i="0" dirty="0">
                <a:solidFill>
                  <a:srgbClr val="4E677D"/>
                </a:solidFill>
                <a:effectLst/>
                <a:latin typeface="Inter"/>
              </a:rPr>
              <a:t>TDS Claimed but Income not Mentioned -</a:t>
            </a:r>
            <a:r>
              <a:rPr lang="en-GB" b="0" i="0" dirty="0">
                <a:solidFill>
                  <a:srgbClr val="4E677D"/>
                </a:solidFill>
                <a:effectLst/>
                <a:latin typeface="Inter"/>
              </a:rPr>
              <a:t>The tax deducted has been claimed as a </a:t>
            </a:r>
            <a:r>
              <a:rPr lang="en-GB" b="0" i="0" u="sng" dirty="0">
                <a:solidFill>
                  <a:srgbClr val="1E948A"/>
                </a:solidFill>
                <a:effectLst/>
                <a:latin typeface="Inter"/>
                <a:hlinkClick r:id="rId4"/>
              </a:rPr>
              <a:t>refund</a:t>
            </a:r>
            <a:r>
              <a:rPr lang="en-GB" b="0" i="0" dirty="0">
                <a:solidFill>
                  <a:srgbClr val="4E677D"/>
                </a:solidFill>
                <a:effectLst/>
                <a:latin typeface="Inter"/>
              </a:rPr>
              <a:t>, but no income details are provided in return.</a:t>
            </a:r>
          </a:p>
          <a:p>
            <a:pPr algn="l">
              <a:buFont typeface="Arial" panose="020B0604020202020204" pitchFamily="34" charset="0"/>
              <a:buChar char="•"/>
            </a:pPr>
            <a:r>
              <a:rPr lang="en-GB" b="1" i="0" dirty="0">
                <a:solidFill>
                  <a:srgbClr val="4E677D"/>
                </a:solidFill>
                <a:effectLst/>
                <a:latin typeface="Inter"/>
              </a:rPr>
              <a:t>Related to Income Tax Audit -</a:t>
            </a:r>
            <a:r>
              <a:rPr lang="en-GB" b="0" i="0" dirty="0">
                <a:solidFill>
                  <a:srgbClr val="4E677D"/>
                </a:solidFill>
                <a:effectLst/>
                <a:latin typeface="Inter"/>
              </a:rPr>
              <a:t> When the books of accounts have been audited, but a copy of the audit report and audited financial statements have yet to be filled in the return while filing it.</a:t>
            </a:r>
          </a:p>
          <a:p>
            <a:pPr algn="l">
              <a:buFont typeface="Arial" panose="020B0604020202020204" pitchFamily="34" charset="0"/>
              <a:buChar char="•"/>
            </a:pPr>
            <a:r>
              <a:rPr lang="en-GB" b="1" i="0" dirty="0">
                <a:solidFill>
                  <a:srgbClr val="4E677D"/>
                </a:solidFill>
                <a:effectLst/>
                <a:latin typeface="Inter"/>
              </a:rPr>
              <a:t>Cost Audit Requirements -</a:t>
            </a:r>
            <a:r>
              <a:rPr lang="en-GB" b="0" i="0" dirty="0">
                <a:solidFill>
                  <a:srgbClr val="4E677D"/>
                </a:solidFill>
                <a:effectLst/>
                <a:latin typeface="Inter"/>
              </a:rPr>
              <a:t> If the entity is required to conduct a cost audit but fails to provide detailed information of the same.</a:t>
            </a:r>
          </a:p>
          <a:p>
            <a:pPr algn="l">
              <a:buFont typeface="Arial" panose="020B0604020202020204" pitchFamily="34" charset="0"/>
              <a:buChar char="•"/>
            </a:pPr>
            <a:r>
              <a:rPr lang="en-GB" b="1" i="0" dirty="0">
                <a:solidFill>
                  <a:srgbClr val="4E677D"/>
                </a:solidFill>
                <a:effectLst/>
                <a:latin typeface="Inter"/>
              </a:rPr>
              <a:t>Mismatch in Name -</a:t>
            </a:r>
            <a:r>
              <a:rPr lang="en-GB" b="0" i="0" dirty="0">
                <a:solidFill>
                  <a:srgbClr val="4E677D"/>
                </a:solidFill>
                <a:effectLst/>
                <a:latin typeface="Inter"/>
              </a:rPr>
              <a:t>Name mismatch between PAN and Income Tax Return.</a:t>
            </a:r>
          </a:p>
          <a:p>
            <a:endParaRPr lang="en-IN" dirty="0"/>
          </a:p>
        </p:txBody>
      </p:sp>
    </p:spTree>
    <p:extLst>
      <p:ext uri="{BB962C8B-B14F-4D97-AF65-F5344CB8AC3E}">
        <p14:creationId xmlns:p14="http://schemas.microsoft.com/office/powerpoint/2010/main" val="3170453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DE426-6978-AC39-3ED7-2CCFF43B09FD}"/>
              </a:ext>
            </a:extLst>
          </p:cNvPr>
          <p:cNvSpPr>
            <a:spLocks noGrp="1"/>
          </p:cNvSpPr>
          <p:nvPr>
            <p:ph type="title"/>
          </p:nvPr>
        </p:nvSpPr>
        <p:spPr/>
        <p:txBody>
          <a:bodyPr/>
          <a:lstStyle/>
          <a:p>
            <a:r>
              <a:rPr lang="en-GB" b="0" i="0" dirty="0">
                <a:solidFill>
                  <a:srgbClr val="092E51"/>
                </a:solidFill>
                <a:effectLst/>
                <a:latin typeface="Inter"/>
              </a:rPr>
              <a:t>What shall I do after receiving notice u/s 139(9)?</a:t>
            </a:r>
            <a:endParaRPr lang="en-IN" dirty="0"/>
          </a:p>
        </p:txBody>
      </p:sp>
      <p:sp>
        <p:nvSpPr>
          <p:cNvPr id="3" name="Content Placeholder 2">
            <a:extLst>
              <a:ext uri="{FF2B5EF4-FFF2-40B4-BE49-F238E27FC236}">
                <a16:creationId xmlns:a16="http://schemas.microsoft.com/office/drawing/2014/main" id="{A8DF219A-7E12-7374-A9BA-99197027ADE3}"/>
              </a:ext>
            </a:extLst>
          </p:cNvPr>
          <p:cNvSpPr>
            <a:spLocks noGrp="1"/>
          </p:cNvSpPr>
          <p:nvPr>
            <p:ph sz="quarter" idx="13"/>
          </p:nvPr>
        </p:nvSpPr>
        <p:spPr/>
        <p:txBody>
          <a:bodyPr>
            <a:normAutofit/>
          </a:bodyPr>
          <a:lstStyle/>
          <a:p>
            <a:pPr algn="l"/>
            <a:r>
              <a:rPr lang="en-GB" b="0" i="0" dirty="0">
                <a:solidFill>
                  <a:srgbClr val="3C4D5C"/>
                </a:solidFill>
                <a:effectLst/>
                <a:latin typeface="Inter"/>
              </a:rPr>
              <a:t>Once you’ve received income tax notice u/s 139(9), you must correct your return by revising it within 15 days from receipt by the Income Tax Department. You can also apply for an extension by writing an application to the Assessing Officer (A.O.) requesting an extension of the deadline for </a:t>
            </a:r>
            <a:r>
              <a:rPr lang="en-GB" b="0" i="0" u="sng" dirty="0">
                <a:solidFill>
                  <a:srgbClr val="1E948A"/>
                </a:solidFill>
                <a:effectLst/>
                <a:latin typeface="Inter"/>
                <a:hlinkClick r:id="rId2"/>
              </a:rPr>
              <a:t>filing a revised return</a:t>
            </a:r>
            <a:r>
              <a:rPr lang="en-GB" b="0" i="0" dirty="0">
                <a:solidFill>
                  <a:srgbClr val="3C4D5C"/>
                </a:solidFill>
                <a:effectLst/>
                <a:latin typeface="Inter"/>
              </a:rPr>
              <a:t>. Practically, it is seen that even a taxpayer rectifies the defect after the expiry of fifteen days. Still, before the assessment is made, the Assessing Officer may condone the delay and treat the return as valid.</a:t>
            </a:r>
            <a:br>
              <a:rPr lang="en-GB" b="0" i="0" dirty="0">
                <a:solidFill>
                  <a:srgbClr val="3C4D5C"/>
                </a:solidFill>
                <a:effectLst/>
                <a:latin typeface="Inter"/>
              </a:rPr>
            </a:br>
            <a:r>
              <a:rPr lang="en-GB" b="0" i="0" dirty="0">
                <a:solidFill>
                  <a:srgbClr val="3C4D5C"/>
                </a:solidFill>
                <a:effectLst/>
                <a:latin typeface="Inter"/>
              </a:rPr>
              <a:t>However, if the response is not filed within 15 days or the extra days are granted, the original return filed is treated as an invalid return.</a:t>
            </a:r>
          </a:p>
          <a:p>
            <a:endParaRPr lang="en-IN" dirty="0"/>
          </a:p>
        </p:txBody>
      </p:sp>
    </p:spTree>
    <p:extLst>
      <p:ext uri="{BB962C8B-B14F-4D97-AF65-F5344CB8AC3E}">
        <p14:creationId xmlns:p14="http://schemas.microsoft.com/office/powerpoint/2010/main" val="3403761692"/>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22</TotalTime>
  <Words>2613</Words>
  <Application>Microsoft Office PowerPoint</Application>
  <PresentationFormat>Widescreen</PresentationFormat>
  <Paragraphs>102</Paragraphs>
  <Slides>19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Cambria</vt:lpstr>
      <vt:lpstr>Gilroy</vt:lpstr>
      <vt:lpstr>Inter</vt:lpstr>
      <vt:lpstr>Raleway</vt:lpstr>
      <vt:lpstr>The Serif Hand Black</vt:lpstr>
      <vt:lpstr>Tw Cen MT</vt:lpstr>
      <vt:lpstr>Verdana</vt:lpstr>
      <vt:lpstr>Wingdings</vt:lpstr>
      <vt:lpstr>Droplet</vt:lpstr>
      <vt:lpstr>Return filing with reference to  Notice u/s 148, 142(1),139(9), pursuant to 119(2(b).   Provisions related to condonation of delay, how to submit application to CBDT,   Tax Audit report u/s 44AB &amp; 92E, AS-26 / AIS, Relief u/s 89(1), Advance Tax, Foreign Tax Credit, etc</vt:lpstr>
      <vt:lpstr>Procedure u/s 148A to be followed before issuance of notice u/s 148</vt:lpstr>
      <vt:lpstr>What is section 142(1) of the Income-tax Act? </vt:lpstr>
      <vt:lpstr>When is the Notice under section 142(1) issued?</vt:lpstr>
      <vt:lpstr>Purpose of Notice</vt:lpstr>
      <vt:lpstr>Penalty for Non-Compliance of Section 142(1) Tax Notice:</vt:lpstr>
      <vt:lpstr>What is a defective return?</vt:lpstr>
      <vt:lpstr>What is the reason for defective notice 139 9? </vt:lpstr>
      <vt:lpstr>What shall I do after receiving notice u/s 139(9)?</vt:lpstr>
      <vt:lpstr>Remedy Under Section 119(2)(b) </vt:lpstr>
      <vt:lpstr>Key Aspects of Remedies Under Section 119(2)(b) </vt:lpstr>
      <vt:lpstr>Key Aspects of Circular No. 09/2015: </vt:lpstr>
      <vt:lpstr>Who Can Accept Applications?</vt:lpstr>
      <vt:lpstr>Annual information statement</vt:lpstr>
      <vt:lpstr>Salient features of AIS </vt:lpstr>
      <vt:lpstr>What are the different types of information shown in AIS? </vt:lpstr>
      <vt:lpstr>Form 26as</vt:lpstr>
      <vt:lpstr>Form 26AS is a statement that shows the below information: </vt:lpstr>
      <vt:lpstr>forms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Return filing with reference to  Notice u/s 148, 142(1),139(9), pursuant to 119(2(b).   Provisions related to condonation of delay, how to submit application to CBDT,   Tax Audit report u/s 44AB &amp; 92E, AS-26 / AIS, Relief u/s 89(1), Advance Tax, Foreign Tax Credit, etc</dc:title>
  <dc:creator>919633533228</dc:creator>
  <cp:lastModifiedBy>919633533228</cp:lastModifiedBy>
  <cp:revision>1</cp:revision>
  <dcterms:created xsi:type="dcterms:W3CDTF">2024-03-04T15:04:49Z</dcterms:created>
  <dcterms:modified xsi:type="dcterms:W3CDTF">2024-03-04T15:27:02Z</dcterms:modified>
</cp:coreProperties>
</file>