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sldIdLst>
    <p:sldId id="306" r:id="rId2"/>
    <p:sldId id="398" r:id="rId3"/>
    <p:sldId id="403" r:id="rId4"/>
    <p:sldId id="424" r:id="rId5"/>
    <p:sldId id="427" r:id="rId6"/>
    <p:sldId id="428" r:id="rId7"/>
    <p:sldId id="401" r:id="rId8"/>
    <p:sldId id="429" r:id="rId9"/>
    <p:sldId id="432" r:id="rId10"/>
    <p:sldId id="441" r:id="rId11"/>
    <p:sldId id="442" r:id="rId12"/>
    <p:sldId id="404" r:id="rId13"/>
    <p:sldId id="400" r:id="rId14"/>
    <p:sldId id="399" r:id="rId15"/>
    <p:sldId id="396" r:id="rId16"/>
    <p:sldId id="260" r:id="rId17"/>
    <p:sldId id="433" r:id="rId18"/>
    <p:sldId id="434" r:id="rId19"/>
    <p:sldId id="435" r:id="rId20"/>
    <p:sldId id="436" r:id="rId21"/>
    <p:sldId id="437" r:id="rId22"/>
    <p:sldId id="438" r:id="rId23"/>
    <p:sldId id="439" r:id="rId24"/>
    <p:sldId id="440" r:id="rId25"/>
    <p:sldId id="443" r:id="rId26"/>
    <p:sldId id="444" r:id="rId27"/>
    <p:sldId id="283" r:id="rId28"/>
    <p:sldId id="285" r:id="rId29"/>
    <p:sldId id="445" r:id="rId30"/>
    <p:sldId id="446" r:id="rId31"/>
    <p:sldId id="447" r:id="rId32"/>
    <p:sldId id="448" r:id="rId33"/>
    <p:sldId id="449" r:id="rId34"/>
    <p:sldId id="450" r:id="rId35"/>
    <p:sldId id="451" r:id="rId36"/>
    <p:sldId id="456" r:id="rId37"/>
    <p:sldId id="457" r:id="rId38"/>
    <p:sldId id="458" r:id="rId39"/>
    <p:sldId id="459" r:id="rId40"/>
    <p:sldId id="452" r:id="rId41"/>
    <p:sldId id="453" r:id="rId42"/>
    <p:sldId id="454" r:id="rId43"/>
    <p:sldId id="455" r:id="rId44"/>
    <p:sldId id="276" r:id="rId45"/>
    <p:sldId id="265" r:id="rId46"/>
    <p:sldId id="298" r:id="rId47"/>
    <p:sldId id="299" r:id="rId48"/>
    <p:sldId id="300" r:id="rId49"/>
    <p:sldId id="261" r:id="rId50"/>
    <p:sldId id="460" r:id="rId51"/>
    <p:sldId id="461" r:id="rId52"/>
    <p:sldId id="462" r:id="rId53"/>
    <p:sldId id="463" r:id="rId54"/>
    <p:sldId id="464" r:id="rId55"/>
    <p:sldId id="465" r:id="rId56"/>
    <p:sldId id="466" r:id="rId57"/>
    <p:sldId id="467" r:id="rId58"/>
    <p:sldId id="423" r:id="rId59"/>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308"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7AAD0-3101-4934-B9DD-29D260DD17B6}" type="doc">
      <dgm:prSet loTypeId="urn:microsoft.com/office/officeart/2005/8/layout/vList3" loCatId="list" qsTypeId="urn:microsoft.com/office/officeart/2005/8/quickstyle/simple1" qsCatId="simple" csTypeId="urn:microsoft.com/office/officeart/2005/8/colors/accent1_2" csCatId="accent1" phldr="1"/>
      <dgm:spPr/>
    </dgm:pt>
    <dgm:pt modelId="{D188222C-64B0-4E00-BA11-199371F0EFE4}">
      <dgm:prSet phldrT="[Text]"/>
      <dgm:spPr/>
      <dgm:t>
        <a:bodyPr/>
        <a:lstStyle/>
        <a:p>
          <a:r>
            <a:rPr lang="en-GB" dirty="0"/>
            <a:t>TRUST</a:t>
          </a:r>
          <a:endParaRPr lang="en-IN" dirty="0"/>
        </a:p>
      </dgm:t>
    </dgm:pt>
    <dgm:pt modelId="{8DEBB4C9-A616-479F-A3A4-228D8E9A86EE}" type="parTrans" cxnId="{9CB52A81-17E4-4FD8-B812-538802A19A63}">
      <dgm:prSet/>
      <dgm:spPr/>
      <dgm:t>
        <a:bodyPr/>
        <a:lstStyle/>
        <a:p>
          <a:endParaRPr lang="en-IN"/>
        </a:p>
      </dgm:t>
    </dgm:pt>
    <dgm:pt modelId="{3B97B342-7594-4BF4-A0C9-EFDA3F5542A6}" type="sibTrans" cxnId="{9CB52A81-17E4-4FD8-B812-538802A19A63}">
      <dgm:prSet/>
      <dgm:spPr/>
      <dgm:t>
        <a:bodyPr/>
        <a:lstStyle/>
        <a:p>
          <a:endParaRPr lang="en-IN"/>
        </a:p>
      </dgm:t>
    </dgm:pt>
    <dgm:pt modelId="{DE93FC4E-D0C4-41D1-B998-0036EB75C63A}">
      <dgm:prSet phldrT="[Text]"/>
      <dgm:spPr/>
      <dgm:t>
        <a:bodyPr/>
        <a:lstStyle/>
        <a:p>
          <a:r>
            <a:rPr lang="en-GB" dirty="0"/>
            <a:t>SOCIETIES</a:t>
          </a:r>
          <a:endParaRPr lang="en-IN" dirty="0"/>
        </a:p>
      </dgm:t>
    </dgm:pt>
    <dgm:pt modelId="{E341CBBD-A6DD-402D-A928-66F41E572E2F}" type="parTrans" cxnId="{679557D9-E498-4143-80AC-A15C349FA467}">
      <dgm:prSet/>
      <dgm:spPr/>
      <dgm:t>
        <a:bodyPr/>
        <a:lstStyle/>
        <a:p>
          <a:endParaRPr lang="en-IN"/>
        </a:p>
      </dgm:t>
    </dgm:pt>
    <dgm:pt modelId="{4EE420BC-5DE5-4718-8CD3-FF959EFECA7C}" type="sibTrans" cxnId="{679557D9-E498-4143-80AC-A15C349FA467}">
      <dgm:prSet/>
      <dgm:spPr/>
      <dgm:t>
        <a:bodyPr/>
        <a:lstStyle/>
        <a:p>
          <a:endParaRPr lang="en-IN"/>
        </a:p>
      </dgm:t>
    </dgm:pt>
    <dgm:pt modelId="{D4314DB4-3BF1-4BE7-A39E-E542B73F3282}">
      <dgm:prSet phldrT="[Text]"/>
      <dgm:spPr/>
      <dgm:t>
        <a:bodyPr/>
        <a:lstStyle/>
        <a:p>
          <a:r>
            <a:rPr lang="en-GB" dirty="0"/>
            <a:t>SECTION 8 COMPANIES</a:t>
          </a:r>
          <a:endParaRPr lang="en-IN" dirty="0"/>
        </a:p>
      </dgm:t>
    </dgm:pt>
    <dgm:pt modelId="{D187E7F0-30E6-4BF8-8943-AA68C9580EB2}" type="parTrans" cxnId="{C33BC7E3-A5A0-45D8-85FF-5F5E8992307C}">
      <dgm:prSet/>
      <dgm:spPr/>
      <dgm:t>
        <a:bodyPr/>
        <a:lstStyle/>
        <a:p>
          <a:endParaRPr lang="en-IN"/>
        </a:p>
      </dgm:t>
    </dgm:pt>
    <dgm:pt modelId="{7B55E3D7-5C0E-49FD-9244-1D3AAEB23107}" type="sibTrans" cxnId="{C33BC7E3-A5A0-45D8-85FF-5F5E8992307C}">
      <dgm:prSet/>
      <dgm:spPr/>
      <dgm:t>
        <a:bodyPr/>
        <a:lstStyle/>
        <a:p>
          <a:endParaRPr lang="en-IN"/>
        </a:p>
      </dgm:t>
    </dgm:pt>
    <dgm:pt modelId="{C961C4B9-96E8-4F2A-A123-F4A3829AA4A8}">
      <dgm:prSet phldrT="[Text]"/>
      <dgm:spPr/>
      <dgm:t>
        <a:bodyPr/>
        <a:lstStyle/>
        <a:p>
          <a:r>
            <a:rPr lang="en-GB" dirty="0"/>
            <a:t>HINDU MATH</a:t>
          </a:r>
          <a:endParaRPr lang="en-IN" dirty="0"/>
        </a:p>
      </dgm:t>
    </dgm:pt>
    <dgm:pt modelId="{173B0560-62FB-44B2-A8CD-E704202F8992}" type="parTrans" cxnId="{7647040D-8236-46C9-B66A-43139BB2F518}">
      <dgm:prSet/>
      <dgm:spPr/>
      <dgm:t>
        <a:bodyPr/>
        <a:lstStyle/>
        <a:p>
          <a:endParaRPr lang="en-IN"/>
        </a:p>
      </dgm:t>
    </dgm:pt>
    <dgm:pt modelId="{4254B11F-9F7F-4676-BE85-736ABA188F51}" type="sibTrans" cxnId="{7647040D-8236-46C9-B66A-43139BB2F518}">
      <dgm:prSet/>
      <dgm:spPr/>
      <dgm:t>
        <a:bodyPr/>
        <a:lstStyle/>
        <a:p>
          <a:endParaRPr lang="en-IN"/>
        </a:p>
      </dgm:t>
    </dgm:pt>
    <dgm:pt modelId="{B00A762D-EB4D-4EA2-BF23-45CDB45EE36D}">
      <dgm:prSet phldrT="[Text]"/>
      <dgm:spPr/>
      <dgm:t>
        <a:bodyPr/>
        <a:lstStyle/>
        <a:p>
          <a:r>
            <a:rPr lang="en-GB" dirty="0"/>
            <a:t>WAKF BOARD</a:t>
          </a:r>
          <a:endParaRPr lang="en-IN" dirty="0"/>
        </a:p>
      </dgm:t>
    </dgm:pt>
    <dgm:pt modelId="{4C7D2E29-118E-4E2D-9709-120F029DAD38}" type="parTrans" cxnId="{B30FA945-0457-4247-A07F-B5732502F801}">
      <dgm:prSet/>
      <dgm:spPr/>
      <dgm:t>
        <a:bodyPr/>
        <a:lstStyle/>
        <a:p>
          <a:endParaRPr lang="en-IN"/>
        </a:p>
      </dgm:t>
    </dgm:pt>
    <dgm:pt modelId="{2E0A3BE9-4AD7-4AE1-88B6-379483B288BE}" type="sibTrans" cxnId="{B30FA945-0457-4247-A07F-B5732502F801}">
      <dgm:prSet/>
      <dgm:spPr/>
      <dgm:t>
        <a:bodyPr/>
        <a:lstStyle/>
        <a:p>
          <a:endParaRPr lang="en-IN"/>
        </a:p>
      </dgm:t>
    </dgm:pt>
    <dgm:pt modelId="{099F004C-8CB8-46B6-9D11-F12D463D8A9B}" type="pres">
      <dgm:prSet presAssocID="{08A7AAD0-3101-4934-B9DD-29D260DD17B6}" presName="linearFlow" presStyleCnt="0">
        <dgm:presLayoutVars>
          <dgm:dir/>
          <dgm:resizeHandles val="exact"/>
        </dgm:presLayoutVars>
      </dgm:prSet>
      <dgm:spPr/>
    </dgm:pt>
    <dgm:pt modelId="{C783FB45-3BB1-4282-8855-ABBF4194FC68}" type="pres">
      <dgm:prSet presAssocID="{D188222C-64B0-4E00-BA11-199371F0EFE4}" presName="composite" presStyleCnt="0"/>
      <dgm:spPr/>
    </dgm:pt>
    <dgm:pt modelId="{C73BDD14-571A-40DD-BEBE-BEFA2A972C35}" type="pres">
      <dgm:prSet presAssocID="{D188222C-64B0-4E00-BA11-199371F0EFE4}" presName="imgShp" presStyleLbl="fgImgPlace1" presStyleIdx="0" presStyleCnt="5"/>
      <dgm:spPr/>
    </dgm:pt>
    <dgm:pt modelId="{D8DBE897-037D-4EEB-A019-9E1F62E815F4}" type="pres">
      <dgm:prSet presAssocID="{D188222C-64B0-4E00-BA11-199371F0EFE4}" presName="txShp" presStyleLbl="node1" presStyleIdx="0" presStyleCnt="5">
        <dgm:presLayoutVars>
          <dgm:bulletEnabled val="1"/>
        </dgm:presLayoutVars>
      </dgm:prSet>
      <dgm:spPr/>
    </dgm:pt>
    <dgm:pt modelId="{76338C49-B579-4778-8930-3112CFB8532E}" type="pres">
      <dgm:prSet presAssocID="{3B97B342-7594-4BF4-A0C9-EFDA3F5542A6}" presName="spacing" presStyleCnt="0"/>
      <dgm:spPr/>
    </dgm:pt>
    <dgm:pt modelId="{8EC629CD-0D72-40A0-B550-818E3F321278}" type="pres">
      <dgm:prSet presAssocID="{DE93FC4E-D0C4-41D1-B998-0036EB75C63A}" presName="composite" presStyleCnt="0"/>
      <dgm:spPr/>
    </dgm:pt>
    <dgm:pt modelId="{F01AE26B-C8C6-4906-A2EB-35A54B70516F}" type="pres">
      <dgm:prSet presAssocID="{DE93FC4E-D0C4-41D1-B998-0036EB75C63A}" presName="imgShp" presStyleLbl="fgImgPlace1" presStyleIdx="1" presStyleCnt="5"/>
      <dgm:spPr/>
    </dgm:pt>
    <dgm:pt modelId="{7706BB1F-595B-4D8B-8FAD-DC53E4EBEED3}" type="pres">
      <dgm:prSet presAssocID="{DE93FC4E-D0C4-41D1-B998-0036EB75C63A}" presName="txShp" presStyleLbl="node1" presStyleIdx="1" presStyleCnt="5">
        <dgm:presLayoutVars>
          <dgm:bulletEnabled val="1"/>
        </dgm:presLayoutVars>
      </dgm:prSet>
      <dgm:spPr/>
    </dgm:pt>
    <dgm:pt modelId="{4BB0D8BA-3407-4D8D-AA3C-362B9D5F2D72}" type="pres">
      <dgm:prSet presAssocID="{4EE420BC-5DE5-4718-8CD3-FF959EFECA7C}" presName="spacing" presStyleCnt="0"/>
      <dgm:spPr/>
    </dgm:pt>
    <dgm:pt modelId="{F6261CDA-24EE-4BE3-ABBE-9C7B334387BE}" type="pres">
      <dgm:prSet presAssocID="{D4314DB4-3BF1-4BE7-A39E-E542B73F3282}" presName="composite" presStyleCnt="0"/>
      <dgm:spPr/>
    </dgm:pt>
    <dgm:pt modelId="{57CEAD0A-0C30-4B64-B754-64D255985BE6}" type="pres">
      <dgm:prSet presAssocID="{D4314DB4-3BF1-4BE7-A39E-E542B73F3282}" presName="imgShp" presStyleLbl="fgImgPlace1" presStyleIdx="2" presStyleCnt="5"/>
      <dgm:spPr/>
    </dgm:pt>
    <dgm:pt modelId="{81CD9378-9131-4FB3-AE19-4A9D77C9B7EB}" type="pres">
      <dgm:prSet presAssocID="{D4314DB4-3BF1-4BE7-A39E-E542B73F3282}" presName="txShp" presStyleLbl="node1" presStyleIdx="2" presStyleCnt="5">
        <dgm:presLayoutVars>
          <dgm:bulletEnabled val="1"/>
        </dgm:presLayoutVars>
      </dgm:prSet>
      <dgm:spPr/>
    </dgm:pt>
    <dgm:pt modelId="{C5768397-53E8-4E17-A103-2A2C3081BA1C}" type="pres">
      <dgm:prSet presAssocID="{7B55E3D7-5C0E-49FD-9244-1D3AAEB23107}" presName="spacing" presStyleCnt="0"/>
      <dgm:spPr/>
    </dgm:pt>
    <dgm:pt modelId="{D9270347-E861-4E5E-82D7-4234F215FF40}" type="pres">
      <dgm:prSet presAssocID="{C961C4B9-96E8-4F2A-A123-F4A3829AA4A8}" presName="composite" presStyleCnt="0"/>
      <dgm:spPr/>
    </dgm:pt>
    <dgm:pt modelId="{51CE5E0B-FCEA-4C8B-8B66-D9584CD02C7D}" type="pres">
      <dgm:prSet presAssocID="{C961C4B9-96E8-4F2A-A123-F4A3829AA4A8}" presName="imgShp" presStyleLbl="fgImgPlace1" presStyleIdx="3" presStyleCnt="5"/>
      <dgm:spPr/>
    </dgm:pt>
    <dgm:pt modelId="{48FD10DF-22EB-4B79-95F1-BDC535B614A1}" type="pres">
      <dgm:prSet presAssocID="{C961C4B9-96E8-4F2A-A123-F4A3829AA4A8}" presName="txShp" presStyleLbl="node1" presStyleIdx="3" presStyleCnt="5">
        <dgm:presLayoutVars>
          <dgm:bulletEnabled val="1"/>
        </dgm:presLayoutVars>
      </dgm:prSet>
      <dgm:spPr/>
    </dgm:pt>
    <dgm:pt modelId="{70D2EAD5-96A4-46FF-9566-CC782E71BF4A}" type="pres">
      <dgm:prSet presAssocID="{4254B11F-9F7F-4676-BE85-736ABA188F51}" presName="spacing" presStyleCnt="0"/>
      <dgm:spPr/>
    </dgm:pt>
    <dgm:pt modelId="{C488A7BF-9450-41DB-B529-346BBD7E5640}" type="pres">
      <dgm:prSet presAssocID="{B00A762D-EB4D-4EA2-BF23-45CDB45EE36D}" presName="composite" presStyleCnt="0"/>
      <dgm:spPr/>
    </dgm:pt>
    <dgm:pt modelId="{80909176-916D-448E-AA4C-F91AC48B4530}" type="pres">
      <dgm:prSet presAssocID="{B00A762D-EB4D-4EA2-BF23-45CDB45EE36D}" presName="imgShp" presStyleLbl="fgImgPlace1" presStyleIdx="4" presStyleCnt="5"/>
      <dgm:spPr/>
    </dgm:pt>
    <dgm:pt modelId="{E0DC8D14-292F-4998-B9BF-0A074B235301}" type="pres">
      <dgm:prSet presAssocID="{B00A762D-EB4D-4EA2-BF23-45CDB45EE36D}" presName="txShp" presStyleLbl="node1" presStyleIdx="4" presStyleCnt="5">
        <dgm:presLayoutVars>
          <dgm:bulletEnabled val="1"/>
        </dgm:presLayoutVars>
      </dgm:prSet>
      <dgm:spPr/>
    </dgm:pt>
  </dgm:ptLst>
  <dgm:cxnLst>
    <dgm:cxn modelId="{10C5AF03-57F3-49CA-ABEA-B6FF073767A8}" type="presOf" srcId="{08A7AAD0-3101-4934-B9DD-29D260DD17B6}" destId="{099F004C-8CB8-46B6-9D11-F12D463D8A9B}" srcOrd="0" destOrd="0" presId="urn:microsoft.com/office/officeart/2005/8/layout/vList3"/>
    <dgm:cxn modelId="{7647040D-8236-46C9-B66A-43139BB2F518}" srcId="{08A7AAD0-3101-4934-B9DD-29D260DD17B6}" destId="{C961C4B9-96E8-4F2A-A123-F4A3829AA4A8}" srcOrd="3" destOrd="0" parTransId="{173B0560-62FB-44B2-A8CD-E704202F8992}" sibTransId="{4254B11F-9F7F-4676-BE85-736ABA188F51}"/>
    <dgm:cxn modelId="{B30FA945-0457-4247-A07F-B5732502F801}" srcId="{08A7AAD0-3101-4934-B9DD-29D260DD17B6}" destId="{B00A762D-EB4D-4EA2-BF23-45CDB45EE36D}" srcOrd="4" destOrd="0" parTransId="{4C7D2E29-118E-4E2D-9709-120F029DAD38}" sibTransId="{2E0A3BE9-4AD7-4AE1-88B6-379483B288BE}"/>
    <dgm:cxn modelId="{08508147-4750-4ADA-A1C0-7C64B0F3B75B}" type="presOf" srcId="{D188222C-64B0-4E00-BA11-199371F0EFE4}" destId="{D8DBE897-037D-4EEB-A019-9E1F62E815F4}" srcOrd="0" destOrd="0" presId="urn:microsoft.com/office/officeart/2005/8/layout/vList3"/>
    <dgm:cxn modelId="{99B97972-3809-4E1A-9C7D-568B9139B930}" type="presOf" srcId="{C961C4B9-96E8-4F2A-A123-F4A3829AA4A8}" destId="{48FD10DF-22EB-4B79-95F1-BDC535B614A1}" srcOrd="0" destOrd="0" presId="urn:microsoft.com/office/officeart/2005/8/layout/vList3"/>
    <dgm:cxn modelId="{9CB52A81-17E4-4FD8-B812-538802A19A63}" srcId="{08A7AAD0-3101-4934-B9DD-29D260DD17B6}" destId="{D188222C-64B0-4E00-BA11-199371F0EFE4}" srcOrd="0" destOrd="0" parTransId="{8DEBB4C9-A616-479F-A3A4-228D8E9A86EE}" sibTransId="{3B97B342-7594-4BF4-A0C9-EFDA3F5542A6}"/>
    <dgm:cxn modelId="{00D6DAC8-3365-4C77-8DDA-04B6E1933F5F}" type="presOf" srcId="{DE93FC4E-D0C4-41D1-B998-0036EB75C63A}" destId="{7706BB1F-595B-4D8B-8FAD-DC53E4EBEED3}" srcOrd="0" destOrd="0" presId="urn:microsoft.com/office/officeart/2005/8/layout/vList3"/>
    <dgm:cxn modelId="{4B4C60CA-BBFA-4DFE-BEA8-40FCDED52D69}" type="presOf" srcId="{B00A762D-EB4D-4EA2-BF23-45CDB45EE36D}" destId="{E0DC8D14-292F-4998-B9BF-0A074B235301}" srcOrd="0" destOrd="0" presId="urn:microsoft.com/office/officeart/2005/8/layout/vList3"/>
    <dgm:cxn modelId="{679557D9-E498-4143-80AC-A15C349FA467}" srcId="{08A7AAD0-3101-4934-B9DD-29D260DD17B6}" destId="{DE93FC4E-D0C4-41D1-B998-0036EB75C63A}" srcOrd="1" destOrd="0" parTransId="{E341CBBD-A6DD-402D-A928-66F41E572E2F}" sibTransId="{4EE420BC-5DE5-4718-8CD3-FF959EFECA7C}"/>
    <dgm:cxn modelId="{C33BC7E3-A5A0-45D8-85FF-5F5E8992307C}" srcId="{08A7AAD0-3101-4934-B9DD-29D260DD17B6}" destId="{D4314DB4-3BF1-4BE7-A39E-E542B73F3282}" srcOrd="2" destOrd="0" parTransId="{D187E7F0-30E6-4BF8-8943-AA68C9580EB2}" sibTransId="{7B55E3D7-5C0E-49FD-9244-1D3AAEB23107}"/>
    <dgm:cxn modelId="{00A908F0-AFF2-44FD-BEAF-80FF1E4F8999}" type="presOf" srcId="{D4314DB4-3BF1-4BE7-A39E-E542B73F3282}" destId="{81CD9378-9131-4FB3-AE19-4A9D77C9B7EB}" srcOrd="0" destOrd="0" presId="urn:microsoft.com/office/officeart/2005/8/layout/vList3"/>
    <dgm:cxn modelId="{3AE38E9B-0F81-4148-AC03-77070E4DF6D1}" type="presParOf" srcId="{099F004C-8CB8-46B6-9D11-F12D463D8A9B}" destId="{C783FB45-3BB1-4282-8855-ABBF4194FC68}" srcOrd="0" destOrd="0" presId="urn:microsoft.com/office/officeart/2005/8/layout/vList3"/>
    <dgm:cxn modelId="{2C91C3AF-C40C-413E-B370-76B9EE9FC38E}" type="presParOf" srcId="{C783FB45-3BB1-4282-8855-ABBF4194FC68}" destId="{C73BDD14-571A-40DD-BEBE-BEFA2A972C35}" srcOrd="0" destOrd="0" presId="urn:microsoft.com/office/officeart/2005/8/layout/vList3"/>
    <dgm:cxn modelId="{F6238F60-F3A8-4246-A4AA-3BBD79B92AFB}" type="presParOf" srcId="{C783FB45-3BB1-4282-8855-ABBF4194FC68}" destId="{D8DBE897-037D-4EEB-A019-9E1F62E815F4}" srcOrd="1" destOrd="0" presId="urn:microsoft.com/office/officeart/2005/8/layout/vList3"/>
    <dgm:cxn modelId="{A3A0021F-6A7C-4A36-976E-ECD6023D19EE}" type="presParOf" srcId="{099F004C-8CB8-46B6-9D11-F12D463D8A9B}" destId="{76338C49-B579-4778-8930-3112CFB8532E}" srcOrd="1" destOrd="0" presId="urn:microsoft.com/office/officeart/2005/8/layout/vList3"/>
    <dgm:cxn modelId="{3DA57BAD-D5EB-4628-B6FA-162D1DB31794}" type="presParOf" srcId="{099F004C-8CB8-46B6-9D11-F12D463D8A9B}" destId="{8EC629CD-0D72-40A0-B550-818E3F321278}" srcOrd="2" destOrd="0" presId="urn:microsoft.com/office/officeart/2005/8/layout/vList3"/>
    <dgm:cxn modelId="{E92852CB-95BE-4E64-940E-95C8A7FCD184}" type="presParOf" srcId="{8EC629CD-0D72-40A0-B550-818E3F321278}" destId="{F01AE26B-C8C6-4906-A2EB-35A54B70516F}" srcOrd="0" destOrd="0" presId="urn:microsoft.com/office/officeart/2005/8/layout/vList3"/>
    <dgm:cxn modelId="{B691C0F6-F37E-4692-926A-C88E08194FE8}" type="presParOf" srcId="{8EC629CD-0D72-40A0-B550-818E3F321278}" destId="{7706BB1F-595B-4D8B-8FAD-DC53E4EBEED3}" srcOrd="1" destOrd="0" presId="urn:microsoft.com/office/officeart/2005/8/layout/vList3"/>
    <dgm:cxn modelId="{4DFF2D8D-1E30-4E25-823A-5550E767E371}" type="presParOf" srcId="{099F004C-8CB8-46B6-9D11-F12D463D8A9B}" destId="{4BB0D8BA-3407-4D8D-AA3C-362B9D5F2D72}" srcOrd="3" destOrd="0" presId="urn:microsoft.com/office/officeart/2005/8/layout/vList3"/>
    <dgm:cxn modelId="{3BAC6D00-22F4-4B59-B671-92CBC323F3BF}" type="presParOf" srcId="{099F004C-8CB8-46B6-9D11-F12D463D8A9B}" destId="{F6261CDA-24EE-4BE3-ABBE-9C7B334387BE}" srcOrd="4" destOrd="0" presId="urn:microsoft.com/office/officeart/2005/8/layout/vList3"/>
    <dgm:cxn modelId="{69A3ED91-3DCD-4E76-AA0E-BE0AE860BD9E}" type="presParOf" srcId="{F6261CDA-24EE-4BE3-ABBE-9C7B334387BE}" destId="{57CEAD0A-0C30-4B64-B754-64D255985BE6}" srcOrd="0" destOrd="0" presId="urn:microsoft.com/office/officeart/2005/8/layout/vList3"/>
    <dgm:cxn modelId="{D755348F-5AEB-4B6E-8178-8608DEAD385B}" type="presParOf" srcId="{F6261CDA-24EE-4BE3-ABBE-9C7B334387BE}" destId="{81CD9378-9131-4FB3-AE19-4A9D77C9B7EB}" srcOrd="1" destOrd="0" presId="urn:microsoft.com/office/officeart/2005/8/layout/vList3"/>
    <dgm:cxn modelId="{BDC548E0-27AD-4308-9CCE-BA87AD466B45}" type="presParOf" srcId="{099F004C-8CB8-46B6-9D11-F12D463D8A9B}" destId="{C5768397-53E8-4E17-A103-2A2C3081BA1C}" srcOrd="5" destOrd="0" presId="urn:microsoft.com/office/officeart/2005/8/layout/vList3"/>
    <dgm:cxn modelId="{69798A10-64DE-469C-B715-EB612B57FCE3}" type="presParOf" srcId="{099F004C-8CB8-46B6-9D11-F12D463D8A9B}" destId="{D9270347-E861-4E5E-82D7-4234F215FF40}" srcOrd="6" destOrd="0" presId="urn:microsoft.com/office/officeart/2005/8/layout/vList3"/>
    <dgm:cxn modelId="{BDA175FA-211F-4E51-BE48-4EAAF676D1CA}" type="presParOf" srcId="{D9270347-E861-4E5E-82D7-4234F215FF40}" destId="{51CE5E0B-FCEA-4C8B-8B66-D9584CD02C7D}" srcOrd="0" destOrd="0" presId="urn:microsoft.com/office/officeart/2005/8/layout/vList3"/>
    <dgm:cxn modelId="{0A16795D-648C-4643-B373-73C7C8A7EAE6}" type="presParOf" srcId="{D9270347-E861-4E5E-82D7-4234F215FF40}" destId="{48FD10DF-22EB-4B79-95F1-BDC535B614A1}" srcOrd="1" destOrd="0" presId="urn:microsoft.com/office/officeart/2005/8/layout/vList3"/>
    <dgm:cxn modelId="{D6FE57D2-2AB1-4607-B3FC-C9275F846696}" type="presParOf" srcId="{099F004C-8CB8-46B6-9D11-F12D463D8A9B}" destId="{70D2EAD5-96A4-46FF-9566-CC782E71BF4A}" srcOrd="7" destOrd="0" presId="urn:microsoft.com/office/officeart/2005/8/layout/vList3"/>
    <dgm:cxn modelId="{25DBFAA9-7202-42FC-867E-7B98F8F884F2}" type="presParOf" srcId="{099F004C-8CB8-46B6-9D11-F12D463D8A9B}" destId="{C488A7BF-9450-41DB-B529-346BBD7E5640}" srcOrd="8" destOrd="0" presId="urn:microsoft.com/office/officeart/2005/8/layout/vList3"/>
    <dgm:cxn modelId="{0675DC07-C1AA-4D92-A3D8-9994A9D015ED}" type="presParOf" srcId="{C488A7BF-9450-41DB-B529-346BBD7E5640}" destId="{80909176-916D-448E-AA4C-F91AC48B4530}" srcOrd="0" destOrd="0" presId="urn:microsoft.com/office/officeart/2005/8/layout/vList3"/>
    <dgm:cxn modelId="{338BBC8E-8FE6-4001-B56A-FFA6C7548D66}" type="presParOf" srcId="{C488A7BF-9450-41DB-B529-346BBD7E5640}" destId="{E0DC8D14-292F-4998-B9BF-0A074B2353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BE897-037D-4EEB-A019-9E1F62E815F4}">
      <dsp:nvSpPr>
        <dsp:cNvPr id="0" name=""/>
        <dsp:cNvSpPr/>
      </dsp:nvSpPr>
      <dsp:spPr>
        <a:xfrm rot="10800000">
          <a:off x="1935562" y="1855"/>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TRUST</a:t>
          </a:r>
          <a:endParaRPr lang="en-IN" sz="3900" kern="1200" dirty="0"/>
        </a:p>
      </dsp:txBody>
      <dsp:txXfrm rot="10800000">
        <a:off x="2148194" y="1855"/>
        <a:ext cx="6627659" cy="850528"/>
      </dsp:txXfrm>
    </dsp:sp>
    <dsp:sp modelId="{C73BDD14-571A-40DD-BEBE-BEFA2A972C35}">
      <dsp:nvSpPr>
        <dsp:cNvPr id="0" name=""/>
        <dsp:cNvSpPr/>
      </dsp:nvSpPr>
      <dsp:spPr>
        <a:xfrm>
          <a:off x="1510298" y="1855"/>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6BB1F-595B-4D8B-8FAD-DC53E4EBEED3}">
      <dsp:nvSpPr>
        <dsp:cNvPr id="0" name=""/>
        <dsp:cNvSpPr/>
      </dsp:nvSpPr>
      <dsp:spPr>
        <a:xfrm rot="10800000">
          <a:off x="1935562" y="1106273"/>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SOCIETIES</a:t>
          </a:r>
          <a:endParaRPr lang="en-IN" sz="3900" kern="1200" dirty="0"/>
        </a:p>
      </dsp:txBody>
      <dsp:txXfrm rot="10800000">
        <a:off x="2148194" y="1106273"/>
        <a:ext cx="6627659" cy="850528"/>
      </dsp:txXfrm>
    </dsp:sp>
    <dsp:sp modelId="{F01AE26B-C8C6-4906-A2EB-35A54B70516F}">
      <dsp:nvSpPr>
        <dsp:cNvPr id="0" name=""/>
        <dsp:cNvSpPr/>
      </dsp:nvSpPr>
      <dsp:spPr>
        <a:xfrm>
          <a:off x="1510298" y="1106273"/>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D9378-9131-4FB3-AE19-4A9D77C9B7EB}">
      <dsp:nvSpPr>
        <dsp:cNvPr id="0" name=""/>
        <dsp:cNvSpPr/>
      </dsp:nvSpPr>
      <dsp:spPr>
        <a:xfrm rot="10800000">
          <a:off x="1935562" y="2210691"/>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SECTION 8 COMPANIES</a:t>
          </a:r>
          <a:endParaRPr lang="en-IN" sz="3900" kern="1200" dirty="0"/>
        </a:p>
      </dsp:txBody>
      <dsp:txXfrm rot="10800000">
        <a:off x="2148194" y="2210691"/>
        <a:ext cx="6627659" cy="850528"/>
      </dsp:txXfrm>
    </dsp:sp>
    <dsp:sp modelId="{57CEAD0A-0C30-4B64-B754-64D255985BE6}">
      <dsp:nvSpPr>
        <dsp:cNvPr id="0" name=""/>
        <dsp:cNvSpPr/>
      </dsp:nvSpPr>
      <dsp:spPr>
        <a:xfrm>
          <a:off x="1510298" y="2210691"/>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D10DF-22EB-4B79-95F1-BDC535B614A1}">
      <dsp:nvSpPr>
        <dsp:cNvPr id="0" name=""/>
        <dsp:cNvSpPr/>
      </dsp:nvSpPr>
      <dsp:spPr>
        <a:xfrm rot="10800000">
          <a:off x="1935562" y="3315109"/>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HINDU MATH</a:t>
          </a:r>
          <a:endParaRPr lang="en-IN" sz="3900" kern="1200" dirty="0"/>
        </a:p>
      </dsp:txBody>
      <dsp:txXfrm rot="10800000">
        <a:off x="2148194" y="3315109"/>
        <a:ext cx="6627659" cy="850528"/>
      </dsp:txXfrm>
    </dsp:sp>
    <dsp:sp modelId="{51CE5E0B-FCEA-4C8B-8B66-D9584CD02C7D}">
      <dsp:nvSpPr>
        <dsp:cNvPr id="0" name=""/>
        <dsp:cNvSpPr/>
      </dsp:nvSpPr>
      <dsp:spPr>
        <a:xfrm>
          <a:off x="1510298" y="3315109"/>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C8D14-292F-4998-B9BF-0A074B235301}">
      <dsp:nvSpPr>
        <dsp:cNvPr id="0" name=""/>
        <dsp:cNvSpPr/>
      </dsp:nvSpPr>
      <dsp:spPr>
        <a:xfrm rot="10800000">
          <a:off x="1935562" y="4419527"/>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WAKF BOARD</a:t>
          </a:r>
          <a:endParaRPr lang="en-IN" sz="3900" kern="1200" dirty="0"/>
        </a:p>
      </dsp:txBody>
      <dsp:txXfrm rot="10800000">
        <a:off x="2148194" y="4419527"/>
        <a:ext cx="6627659" cy="850528"/>
      </dsp:txXfrm>
    </dsp:sp>
    <dsp:sp modelId="{80909176-916D-448E-AA4C-F91AC48B4530}">
      <dsp:nvSpPr>
        <dsp:cNvPr id="0" name=""/>
        <dsp:cNvSpPr/>
      </dsp:nvSpPr>
      <dsp:spPr>
        <a:xfrm>
          <a:off x="1510298" y="4419527"/>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548" y="2773046"/>
            <a:ext cx="7718861" cy="2495345"/>
          </a:xfrm>
        </p:spPr>
        <p:txBody>
          <a:bodyPr anchor="b">
            <a:normAutofit/>
          </a:bodyPr>
          <a:lstStyle>
            <a:lvl1pPr>
              <a:defRPr sz="5955"/>
            </a:lvl1pPr>
          </a:lstStyle>
          <a:p>
            <a:r>
              <a:rPr lang="en-US"/>
              <a:t>Click to edit Master title style</a:t>
            </a:r>
            <a:endParaRPr lang="en-US" dirty="0"/>
          </a:p>
        </p:txBody>
      </p:sp>
      <p:sp>
        <p:nvSpPr>
          <p:cNvPr id="3" name="Subtitle 2"/>
          <p:cNvSpPr>
            <a:spLocks noGrp="1"/>
          </p:cNvSpPr>
          <p:nvPr>
            <p:ph type="subTitle" idx="1"/>
          </p:nvPr>
        </p:nvSpPr>
        <p:spPr>
          <a:xfrm>
            <a:off x="2271548" y="5268389"/>
            <a:ext cx="7718861" cy="1242040"/>
          </a:xfrm>
        </p:spPr>
        <p:txBody>
          <a:bodyPr anchor="t"/>
          <a:lstStyle>
            <a:lvl1pPr marL="0" indent="0" algn="l">
              <a:buNone/>
              <a:defRPr>
                <a:solidFill>
                  <a:schemeClr val="tx1">
                    <a:lumMod val="65000"/>
                    <a:lumOff val="3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IN"/>
          </a:p>
        </p:txBody>
      </p:sp>
      <p:sp>
        <p:nvSpPr>
          <p:cNvPr id="9" name="Freeform 8"/>
          <p:cNvSpPr/>
          <p:nvPr/>
        </p:nvSpPr>
        <p:spPr bwMode="auto">
          <a:xfrm>
            <a:off x="-37093" y="4765277"/>
            <a:ext cx="1631928" cy="86213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95066" y="4995078"/>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710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672254"/>
            <a:ext cx="7708960" cy="3437402"/>
          </a:xfrm>
        </p:spPr>
        <p:txBody>
          <a:bodyPr anchor="ctr">
            <a:normAutofit/>
          </a:bodyPr>
          <a:lstStyle>
            <a:lvl1pPr algn="l">
              <a:defRPr sz="5293" b="0" cap="none"/>
            </a:lvl1pPr>
          </a:lstStyle>
          <a:p>
            <a:r>
              <a:rPr lang="en-US"/>
              <a:t>Click to edit Master title style</a:t>
            </a:r>
            <a:endParaRPr lang="en-US" dirty="0"/>
          </a:p>
        </p:txBody>
      </p:sp>
      <p:sp>
        <p:nvSpPr>
          <p:cNvPr id="3" name="Text Placeholder 2"/>
          <p:cNvSpPr>
            <a:spLocks noGrp="1"/>
          </p:cNvSpPr>
          <p:nvPr>
            <p:ph type="body" idx="1"/>
          </p:nvPr>
        </p:nvSpPr>
        <p:spPr>
          <a:xfrm>
            <a:off x="2271547" y="4801545"/>
            <a:ext cx="7708960"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25130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8889" y="672254"/>
            <a:ext cx="7144823" cy="3193203"/>
          </a:xfrm>
        </p:spPr>
        <p:txBody>
          <a:bodyPr anchor="ctr">
            <a:normAutofit/>
          </a:bodyPr>
          <a:lstStyle>
            <a:lvl1pPr algn="l">
              <a:defRPr sz="5293"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825345" y="3865457"/>
            <a:ext cx="6611908" cy="420158"/>
          </a:xfrm>
        </p:spPr>
        <p:txBody>
          <a:bodyPr anchor="ctr">
            <a:noAutofit/>
          </a:bodyPr>
          <a:lstStyle>
            <a:lvl1pPr marL="0" indent="0">
              <a:buFontTx/>
              <a:buNone/>
              <a:defRPr sz="1764">
                <a:solidFill>
                  <a:schemeClr val="tx1">
                    <a:lumMod val="50000"/>
                    <a:lumOff val="50000"/>
                  </a:schemeClr>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3" name="Text Placeholder 2"/>
          <p:cNvSpPr>
            <a:spLocks noGrp="1"/>
          </p:cNvSpPr>
          <p:nvPr>
            <p:ph type="body" idx="1"/>
          </p:nvPr>
        </p:nvSpPr>
        <p:spPr>
          <a:xfrm>
            <a:off x="2271547" y="4801545"/>
            <a:ext cx="7708960"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IN"/>
          </a:p>
        </p:txBody>
      </p:sp>
      <p:sp>
        <p:nvSpPr>
          <p:cNvPr id="19"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
        <p:nvSpPr>
          <p:cNvPr id="14" name="TextBox 13"/>
          <p:cNvSpPr txBox="1"/>
          <p:nvPr/>
        </p:nvSpPr>
        <p:spPr>
          <a:xfrm>
            <a:off x="2114726" y="714606"/>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5" name="TextBox 14"/>
          <p:cNvSpPr txBox="1"/>
          <p:nvPr/>
        </p:nvSpPr>
        <p:spPr>
          <a:xfrm>
            <a:off x="9553816" y="3203907"/>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549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271547" y="2689015"/>
            <a:ext cx="7708960" cy="3004899"/>
          </a:xfrm>
        </p:spPr>
        <p:txBody>
          <a:bodyPr anchor="b">
            <a:normAutofit/>
          </a:bodyPr>
          <a:lstStyle>
            <a:lvl1pPr algn="l">
              <a:defRPr sz="5293" b="0"/>
            </a:lvl1pPr>
          </a:lstStyle>
          <a:p>
            <a:r>
              <a:rPr lang="en-US"/>
              <a:t>Click to edit Master title style</a:t>
            </a:r>
            <a:endParaRPr lang="en-US" dirty="0"/>
          </a:p>
        </p:txBody>
      </p:sp>
      <p:sp>
        <p:nvSpPr>
          <p:cNvPr id="4" name="Text Placeholder 3"/>
          <p:cNvSpPr>
            <a:spLocks noGrp="1"/>
          </p:cNvSpPr>
          <p:nvPr>
            <p:ph type="body" sz="half" idx="2"/>
          </p:nvPr>
        </p:nvSpPr>
        <p:spPr>
          <a:xfrm>
            <a:off x="2271547" y="5714153"/>
            <a:ext cx="7708960"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947212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558889" y="672254"/>
            <a:ext cx="7144823" cy="3193203"/>
          </a:xfrm>
        </p:spPr>
        <p:txBody>
          <a:bodyPr anchor="ctr">
            <a:normAutofit/>
          </a:bodyPr>
          <a:lstStyle>
            <a:lvl1pPr algn="l">
              <a:defRPr sz="5293"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271546" y="4789805"/>
            <a:ext cx="7821586"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271546" y="5714153"/>
            <a:ext cx="7821586"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IN"/>
          </a:p>
        </p:txBody>
      </p:sp>
      <p:sp>
        <p:nvSpPr>
          <p:cNvPr id="2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
        <p:nvSpPr>
          <p:cNvPr id="11" name="TextBox 10"/>
          <p:cNvSpPr txBox="1"/>
          <p:nvPr/>
        </p:nvSpPr>
        <p:spPr>
          <a:xfrm>
            <a:off x="2114726" y="714606"/>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2" name="TextBox 11"/>
          <p:cNvSpPr txBox="1"/>
          <p:nvPr/>
        </p:nvSpPr>
        <p:spPr>
          <a:xfrm>
            <a:off x="9553816" y="3203907"/>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953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71548" y="691891"/>
            <a:ext cx="7708959" cy="3176022"/>
          </a:xfrm>
        </p:spPr>
        <p:txBody>
          <a:bodyPr anchor="ctr">
            <a:normAutofit/>
          </a:bodyPr>
          <a:lstStyle>
            <a:lvl1pPr algn="l">
              <a:defRPr sz="5293" b="0"/>
            </a:lvl1pPr>
          </a:lstStyle>
          <a:p>
            <a:r>
              <a:rPr lang="en-US"/>
              <a:t>Click to edit Master title style</a:t>
            </a:r>
            <a:endParaRPr lang="en-US" dirty="0"/>
          </a:p>
        </p:txBody>
      </p:sp>
      <p:sp>
        <p:nvSpPr>
          <p:cNvPr id="21" name="Text Placeholder 9"/>
          <p:cNvSpPr>
            <a:spLocks noGrp="1"/>
          </p:cNvSpPr>
          <p:nvPr>
            <p:ph type="body" sz="quarter" idx="13"/>
          </p:nvPr>
        </p:nvSpPr>
        <p:spPr>
          <a:xfrm>
            <a:off x="2271547" y="4789805"/>
            <a:ext cx="7708960"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271547" y="5714153"/>
            <a:ext cx="7708960"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0618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95442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44065" y="691890"/>
            <a:ext cx="1936754" cy="582687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271548" y="691890"/>
            <a:ext cx="5515507" cy="58268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55214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IMAGES LAYOUT">
    <p:spTree>
      <p:nvGrpSpPr>
        <p:cNvPr id="1" name=""/>
        <p:cNvGrpSpPr/>
        <p:nvPr/>
      </p:nvGrpSpPr>
      <p:grpSpPr>
        <a:xfrm>
          <a:off x="0" y="0"/>
          <a:ext cx="0" cy="0"/>
          <a:chOff x="0" y="0"/>
          <a:chExt cx="0" cy="0"/>
        </a:xfrm>
      </p:grpSpPr>
      <p:sp>
        <p:nvSpPr>
          <p:cNvPr id="5" name="Rectangle 4"/>
          <p:cNvSpPr/>
          <p:nvPr userDrawn="1"/>
        </p:nvSpPr>
        <p:spPr>
          <a:xfrm>
            <a:off x="0" y="1799329"/>
            <a:ext cx="10693400" cy="360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p>
        </p:txBody>
      </p:sp>
      <p:sp>
        <p:nvSpPr>
          <p:cNvPr id="4" name="그림 개체 틀 2"/>
          <p:cNvSpPr>
            <a:spLocks noGrp="1"/>
          </p:cNvSpPr>
          <p:nvPr>
            <p:ph type="pic" sz="quarter" idx="16" hasCustomPrompt="1"/>
          </p:nvPr>
        </p:nvSpPr>
        <p:spPr>
          <a:xfrm>
            <a:off x="4812233"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6615188"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8418144"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4812233" y="4363646"/>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6615188" y="4363646"/>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8418144" y="4363646"/>
            <a:ext cx="1652105" cy="162032"/>
          </a:xfrm>
          <a:prstGeom prst="rect">
            <a:avLst/>
          </a:prstGeom>
          <a:solidFill>
            <a:schemeClr val="bg1">
              <a:lumMod val="95000"/>
            </a:schemeClr>
          </a:solidFill>
        </p:spPr>
        <p:txBody>
          <a:bodyPr anchor="ctr"/>
          <a:lstStyle>
            <a:lvl1pPr marL="0" indent="0" algn="ctr">
              <a:buNone/>
              <a:defRPr sz="1053"/>
            </a:lvl1pPr>
          </a:lstStyle>
          <a:p>
            <a:r>
              <a:rPr lang="en-US" altLang="ko-KR" dirty="0"/>
              <a:t>Place Your Picture Here</a:t>
            </a:r>
            <a:endParaRPr lang="ko-KR" altLang="en-US" dirty="0"/>
          </a:p>
        </p:txBody>
      </p:sp>
      <p:sp>
        <p:nvSpPr>
          <p:cNvPr id="17" name="Rectangle 16"/>
          <p:cNvSpPr/>
          <p:nvPr userDrawn="1"/>
        </p:nvSpPr>
        <p:spPr>
          <a:xfrm>
            <a:off x="0" y="5498526"/>
            <a:ext cx="10693400" cy="1950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p>
        </p:txBody>
      </p:sp>
      <p:sp>
        <p:nvSpPr>
          <p:cNvPr id="19" name="Text Placeholder 9">
            <a:extLst>
              <a:ext uri="{FF2B5EF4-FFF2-40B4-BE49-F238E27FC236}">
                <a16:creationId xmlns:a16="http://schemas.microsoft.com/office/drawing/2014/main" id="{078458F6-F039-4D39-8487-A2DC48D55446}"/>
              </a:ext>
            </a:extLst>
          </p:cNvPr>
          <p:cNvSpPr>
            <a:spLocks noGrp="1"/>
          </p:cNvSpPr>
          <p:nvPr>
            <p:ph type="body" sz="quarter" idx="10" hasCustomPrompt="1"/>
          </p:nvPr>
        </p:nvSpPr>
        <p:spPr>
          <a:xfrm>
            <a:off x="1" y="351725"/>
            <a:ext cx="10434419"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858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83762" y="409351"/>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52289" y="0"/>
            <a:ext cx="826406" cy="1745961"/>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579"/>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110168" y="0"/>
            <a:ext cx="475702" cy="1005023"/>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579"/>
          </a:p>
        </p:txBody>
      </p:sp>
    </p:spTree>
    <p:extLst>
      <p:ext uri="{BB962C8B-B14F-4D97-AF65-F5344CB8AC3E}">
        <p14:creationId xmlns:p14="http://schemas.microsoft.com/office/powerpoint/2010/main" val="31279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83762" y="401602"/>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6428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4805" y="688255"/>
            <a:ext cx="7705702" cy="1412537"/>
          </a:xfrm>
        </p:spPr>
        <p:txBody>
          <a:bodyPr/>
          <a:lstStyle/>
          <a:p>
            <a:r>
              <a:rPr lang="en-US"/>
              <a:t>Click to edit Master title style</a:t>
            </a:r>
            <a:endParaRPr lang="en-US" dirty="0"/>
          </a:p>
        </p:txBody>
      </p:sp>
      <p:sp>
        <p:nvSpPr>
          <p:cNvPr id="3" name="Content Placeholder 2"/>
          <p:cNvSpPr>
            <a:spLocks noGrp="1"/>
          </p:cNvSpPr>
          <p:nvPr>
            <p:ph idx="1"/>
          </p:nvPr>
        </p:nvSpPr>
        <p:spPr>
          <a:xfrm>
            <a:off x="2271547" y="2352886"/>
            <a:ext cx="7708960" cy="4165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4329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1547" y="2287781"/>
            <a:ext cx="7708960" cy="1619760"/>
          </a:xfrm>
        </p:spPr>
        <p:txBody>
          <a:bodyPr anchor="b"/>
          <a:lstStyle>
            <a:lvl1pPr algn="l">
              <a:defRPr sz="4411" b="0" cap="none"/>
            </a:lvl1pPr>
          </a:lstStyle>
          <a:p>
            <a:r>
              <a:rPr lang="en-US"/>
              <a:t>Click to edit Master title style</a:t>
            </a:r>
            <a:endParaRPr lang="en-US" dirty="0"/>
          </a:p>
        </p:txBody>
      </p:sp>
      <p:sp>
        <p:nvSpPr>
          <p:cNvPr id="3" name="Text Placeholder 2"/>
          <p:cNvSpPr>
            <a:spLocks noGrp="1"/>
          </p:cNvSpPr>
          <p:nvPr>
            <p:ph type="body" idx="1"/>
          </p:nvPr>
        </p:nvSpPr>
        <p:spPr>
          <a:xfrm>
            <a:off x="2271547" y="3949488"/>
            <a:ext cx="7708960" cy="948830"/>
          </a:xfrm>
        </p:spPr>
        <p:txBody>
          <a:bodyPr anchor="t"/>
          <a:lstStyle>
            <a:lvl1pPr marL="0" indent="0" algn="l">
              <a:buNone/>
              <a:defRPr sz="2206">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18885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71548" y="2356312"/>
            <a:ext cx="3739335" cy="41546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1684" y="2356312"/>
            <a:ext cx="3738823" cy="41546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97853" y="868750"/>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38263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649203" y="2455474"/>
            <a:ext cx="3361680"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2271546" y="3090963"/>
            <a:ext cx="3739336" cy="3424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14559" y="2451914"/>
            <a:ext cx="3360093"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6237483" y="3087404"/>
            <a:ext cx="3737170" cy="3424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12/24/2023</a:t>
            </a:fld>
            <a:endParaRPr lang="en-US"/>
          </a:p>
        </p:txBody>
      </p:sp>
      <p:sp>
        <p:nvSpPr>
          <p:cNvPr id="8" name="Footer Placeholder 7"/>
          <p:cNvSpPr>
            <a:spLocks noGrp="1"/>
          </p:cNvSpPr>
          <p:nvPr>
            <p:ph type="ftr" sz="quarter" idx="11"/>
          </p:nvPr>
        </p:nvSpPr>
        <p:spPr/>
        <p:txBody>
          <a:bodyPr/>
          <a:lstStyle/>
          <a:p>
            <a:endParaRPr lang="en-IN"/>
          </a:p>
        </p:txBody>
      </p:sp>
      <p:sp>
        <p:nvSpPr>
          <p:cNvPr id="11"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97853" y="868750"/>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7771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74804" y="688255"/>
            <a:ext cx="7705703" cy="141253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12/24/2023</a:t>
            </a:fld>
            <a:endParaRPr lang="en-US"/>
          </a:p>
        </p:txBody>
      </p:sp>
      <p:sp>
        <p:nvSpPr>
          <p:cNvPr id="4" name="Footer Placeholder 3"/>
          <p:cNvSpPr>
            <a:spLocks noGrp="1"/>
          </p:cNvSpPr>
          <p:nvPr>
            <p:ph type="ftr" sz="quarter" idx="11"/>
          </p:nvPr>
        </p:nvSpPr>
        <p:spPr/>
        <p:txBody>
          <a:bodyPr/>
          <a:lstStyle/>
          <a:p>
            <a:endParaRPr lang="en-IN"/>
          </a:p>
        </p:txBody>
      </p:sp>
      <p:sp>
        <p:nvSpPr>
          <p:cNvPr id="8"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72165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12/24/2023</a:t>
            </a:fld>
            <a:endParaRPr lang="en-US"/>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01738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491936"/>
            <a:ext cx="3075152" cy="1076655"/>
          </a:xfrm>
        </p:spPr>
        <p:txBody>
          <a:bodyPr anchor="b"/>
          <a:lstStyle>
            <a:lvl1pPr algn="l">
              <a:defRPr sz="2206" b="0"/>
            </a:lvl1pPr>
          </a:lstStyle>
          <a:p>
            <a:r>
              <a:rPr lang="en-US"/>
              <a:t>Click to edit Master title style</a:t>
            </a:r>
            <a:endParaRPr lang="en-US" dirty="0"/>
          </a:p>
        </p:txBody>
      </p:sp>
      <p:sp>
        <p:nvSpPr>
          <p:cNvPr id="3" name="Content Placeholder 2"/>
          <p:cNvSpPr>
            <a:spLocks noGrp="1"/>
          </p:cNvSpPr>
          <p:nvPr>
            <p:ph idx="1"/>
          </p:nvPr>
        </p:nvSpPr>
        <p:spPr>
          <a:xfrm>
            <a:off x="5547253" y="491938"/>
            <a:ext cx="4433254" cy="59715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71547" y="1762915"/>
            <a:ext cx="3075152" cy="470052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4880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5293995"/>
            <a:ext cx="7708960" cy="624986"/>
          </a:xfrm>
        </p:spPr>
        <p:txBody>
          <a:bodyPr anchor="b">
            <a:normAutofit/>
          </a:bodyPr>
          <a:lstStyle>
            <a:lvl1pPr algn="l">
              <a:defRPr sz="264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71547" y="700225"/>
            <a:ext cx="7708960" cy="4251175"/>
          </a:xfrm>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2271547" y="5918981"/>
            <a:ext cx="7708960" cy="544455"/>
          </a:xfrm>
        </p:spPr>
        <p:txBody>
          <a:bodyPr>
            <a:normAutofit/>
          </a:bodyPr>
          <a:lstStyle>
            <a:lvl1pPr marL="0" indent="0">
              <a:buNone/>
              <a:defRPr sz="1323"/>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4582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52095"/>
            <a:ext cx="2316903" cy="7320931"/>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3881" y="314"/>
            <a:ext cx="2283074" cy="7557301"/>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13868" cy="7562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74804" y="688255"/>
            <a:ext cx="7705703" cy="14125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71547" y="2352887"/>
            <a:ext cx="7708960" cy="4285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89390" y="6765641"/>
            <a:ext cx="896239" cy="408216"/>
          </a:xfrm>
          <a:prstGeom prst="rect">
            <a:avLst/>
          </a:prstGeom>
        </p:spPr>
        <p:txBody>
          <a:bodyPr vert="horz" lIns="91440" tIns="45720" rIns="91440" bIns="45720" rtlCol="0" anchor="ctr"/>
          <a:lstStyle>
            <a:lvl1pPr algn="r">
              <a:defRPr sz="993">
                <a:solidFill>
                  <a:schemeClr val="tx1">
                    <a:tint val="75000"/>
                  </a:schemeClr>
                </a:solidFill>
              </a:defRPr>
            </a:lvl1pPr>
          </a:lstStyle>
          <a:p>
            <a:fld id="{1D8BD707-D9CF-40AE-B4C6-C98DA3205C09}" type="datetimeFigureOut">
              <a:rPr lang="en-US" smtClean="0"/>
              <a:t>12/24/2023</a:t>
            </a:fld>
            <a:endParaRPr lang="en-US"/>
          </a:p>
        </p:txBody>
      </p:sp>
      <p:sp>
        <p:nvSpPr>
          <p:cNvPr id="5" name="Footer Placeholder 4"/>
          <p:cNvSpPr>
            <a:spLocks noGrp="1"/>
          </p:cNvSpPr>
          <p:nvPr>
            <p:ph type="ftr" sz="quarter" idx="3"/>
          </p:nvPr>
        </p:nvSpPr>
        <p:spPr>
          <a:xfrm>
            <a:off x="2271546" y="6766434"/>
            <a:ext cx="6685115" cy="402652"/>
          </a:xfrm>
          <a:prstGeom prst="rect">
            <a:avLst/>
          </a:prstGeom>
        </p:spPr>
        <p:txBody>
          <a:bodyPr vert="horz" lIns="91440" tIns="45720" rIns="91440" bIns="45720" rtlCol="0" anchor="ctr"/>
          <a:lstStyle>
            <a:lvl1pPr algn="l">
              <a:defRPr sz="993">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97853" y="868750"/>
            <a:ext cx="684099" cy="402652"/>
          </a:xfrm>
          <a:prstGeom prst="rect">
            <a:avLst/>
          </a:prstGeom>
        </p:spPr>
        <p:txBody>
          <a:bodyPr vert="horz" lIns="91440" tIns="45720" rIns="91440" bIns="45720" rtlCol="0" anchor="ctr"/>
          <a:lstStyle>
            <a:lvl1pPr algn="r">
              <a:defRPr sz="2206">
                <a:solidFill>
                  <a:srgbClr val="FEFFFF"/>
                </a:solidFill>
              </a:defRPr>
            </a:lvl1p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371455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txStyles>
    <p:titleStyle>
      <a:lvl1pPr algn="l" defTabSz="504200" rtl="0" eaLnBrk="1" latinLnBrk="0" hangingPunct="1">
        <a:spcBef>
          <a:spcPct val="0"/>
        </a:spcBef>
        <a:buNone/>
        <a:defRPr sz="397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8150" indent="-378150" algn="l" defTabSz="504200" rtl="0" eaLnBrk="1" latinLnBrk="0" hangingPunct="1">
        <a:spcBef>
          <a:spcPts val="1103"/>
        </a:spcBef>
        <a:spcAft>
          <a:spcPts val="0"/>
        </a:spcAft>
        <a:buClr>
          <a:schemeClr val="accent1"/>
        </a:buClr>
        <a:buFont typeface="Wingdings 3" charset="2"/>
        <a:buChar char=""/>
        <a:defRPr sz="1985" kern="1200">
          <a:solidFill>
            <a:schemeClr val="tx1">
              <a:lumMod val="75000"/>
              <a:lumOff val="25000"/>
            </a:schemeClr>
          </a:solidFill>
          <a:latin typeface="+mn-lt"/>
          <a:ea typeface="+mn-ea"/>
          <a:cs typeface="+mn-cs"/>
        </a:defRPr>
      </a:lvl1pPr>
      <a:lvl2pPr marL="819325" indent="-315125" algn="l" defTabSz="504200" rtl="0" eaLnBrk="1" latinLnBrk="0" hangingPunct="1">
        <a:spcBef>
          <a:spcPts val="1103"/>
        </a:spcBef>
        <a:spcAft>
          <a:spcPts val="0"/>
        </a:spcAft>
        <a:buClr>
          <a:schemeClr val="accent1"/>
        </a:buClr>
        <a:buFont typeface="Wingdings 3" charset="2"/>
        <a:buChar char=""/>
        <a:defRPr sz="1764" kern="1200">
          <a:solidFill>
            <a:schemeClr val="tx1">
              <a:lumMod val="75000"/>
              <a:lumOff val="25000"/>
            </a:schemeClr>
          </a:solidFill>
          <a:latin typeface="+mn-lt"/>
          <a:ea typeface="+mn-ea"/>
          <a:cs typeface="+mn-cs"/>
        </a:defRPr>
      </a:lvl2pPr>
      <a:lvl3pPr marL="1260500" indent="-252100" algn="l" defTabSz="504200" rtl="0" eaLnBrk="1" latinLnBrk="0" hangingPunct="1">
        <a:spcBef>
          <a:spcPts val="1103"/>
        </a:spcBef>
        <a:spcAft>
          <a:spcPts val="0"/>
        </a:spcAft>
        <a:buClr>
          <a:schemeClr val="accent1"/>
        </a:buClr>
        <a:buFont typeface="Wingdings 3" charset="2"/>
        <a:buChar char=""/>
        <a:defRPr sz="1544" kern="1200">
          <a:solidFill>
            <a:schemeClr val="tx1">
              <a:lumMod val="75000"/>
              <a:lumOff val="25000"/>
            </a:schemeClr>
          </a:solidFill>
          <a:latin typeface="+mn-lt"/>
          <a:ea typeface="+mn-ea"/>
          <a:cs typeface="+mn-cs"/>
        </a:defRPr>
      </a:lvl3pPr>
      <a:lvl4pPr marL="1764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4pPr>
      <a:lvl5pPr marL="22689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5pPr>
      <a:lvl6pPr marL="27731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73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815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5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E8AA-7DAA-E816-6DC8-9BA9CF7BA09E}"/>
              </a:ext>
            </a:extLst>
          </p:cNvPr>
          <p:cNvSpPr>
            <a:spLocks noGrp="1"/>
          </p:cNvSpPr>
          <p:nvPr>
            <p:ph type="title"/>
          </p:nvPr>
        </p:nvSpPr>
        <p:spPr>
          <a:xfrm>
            <a:off x="774700" y="2867025"/>
            <a:ext cx="8795524" cy="615553"/>
          </a:xfrm>
        </p:spPr>
        <p:txBody>
          <a:bodyPr>
            <a:normAutofit fontScale="90000"/>
          </a:bodyPr>
          <a:lstStyle/>
          <a:p>
            <a:pPr algn="ctr"/>
            <a:r>
              <a:rPr lang="en-GB" sz="4000" dirty="0">
                <a:latin typeface="Bookman Old Style" panose="02050604050505020204" pitchFamily="18" charset="0"/>
              </a:rPr>
              <a:t>OVER VIEW</a:t>
            </a:r>
            <a:endParaRPr lang="en-IN" sz="4000" dirty="0">
              <a:latin typeface="Bookman Old Style" panose="02050604050505020204" pitchFamily="18" charset="0"/>
            </a:endParaRPr>
          </a:p>
        </p:txBody>
      </p:sp>
    </p:spTree>
    <p:extLst>
      <p:ext uri="{BB962C8B-B14F-4D97-AF65-F5344CB8AC3E}">
        <p14:creationId xmlns:p14="http://schemas.microsoft.com/office/powerpoint/2010/main" val="230392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8C70-8084-82AE-C709-78D3A02EBC9A}"/>
              </a:ext>
            </a:extLst>
          </p:cNvPr>
          <p:cNvSpPr>
            <a:spLocks noGrp="1"/>
          </p:cNvSpPr>
          <p:nvPr>
            <p:ph type="title"/>
          </p:nvPr>
        </p:nvSpPr>
        <p:spPr>
          <a:xfrm>
            <a:off x="2274804" y="688256"/>
            <a:ext cx="7872495" cy="578570"/>
          </a:xfrm>
        </p:spPr>
        <p:txBody>
          <a:bodyPr>
            <a:normAutofit fontScale="90000"/>
          </a:bodyPr>
          <a:lstStyle/>
          <a:p>
            <a:r>
              <a:rPr lang="en-GB" dirty="0"/>
              <a:t>Mandatory filing of return</a:t>
            </a:r>
            <a:endParaRPr lang="en-IN" dirty="0"/>
          </a:p>
        </p:txBody>
      </p:sp>
      <p:sp>
        <p:nvSpPr>
          <p:cNvPr id="3" name="Content Placeholder 2">
            <a:extLst>
              <a:ext uri="{FF2B5EF4-FFF2-40B4-BE49-F238E27FC236}">
                <a16:creationId xmlns:a16="http://schemas.microsoft.com/office/drawing/2014/main" id="{58285797-BF41-056D-9854-1702ED64171F}"/>
              </a:ext>
            </a:extLst>
          </p:cNvPr>
          <p:cNvSpPr>
            <a:spLocks noGrp="1"/>
          </p:cNvSpPr>
          <p:nvPr>
            <p:ph idx="1"/>
          </p:nvPr>
        </p:nvSpPr>
        <p:spPr>
          <a:xfrm>
            <a:off x="2271546" y="1647825"/>
            <a:ext cx="8104354" cy="5638800"/>
          </a:xfrm>
        </p:spPr>
        <p:txBody>
          <a:bodyPr>
            <a:normAutofit/>
          </a:bodyPr>
          <a:lstStyle/>
          <a:p>
            <a:pPr algn="just"/>
            <a:r>
              <a:rPr lang="en-GB" sz="2300" dirty="0"/>
              <a:t>In order to avail of exemption under any of these regimes, the entities approved under first regime and entities registered under second regime are required to file the return of income under section 139(4C) or under 139(4A), respectively within the time allowed under section 139(1) [i.e., on or before the due date of filing return of income] or section 139(4) [</a:t>
            </a:r>
            <a:r>
              <a:rPr lang="en-GB" sz="2300" dirty="0" err="1"/>
              <a:t>upto</a:t>
            </a:r>
            <a:r>
              <a:rPr lang="en-GB" sz="2300" dirty="0"/>
              <a:t> 31st December of the relevant assessment year], if the total income without giving effect to the provisions of </a:t>
            </a:r>
          </a:p>
          <a:p>
            <a:pPr algn="just"/>
            <a:r>
              <a:rPr lang="en-GB" sz="2300" dirty="0"/>
              <a:t>− section 10, in case of first regime approved entities or </a:t>
            </a:r>
          </a:p>
          <a:p>
            <a:pPr algn="just"/>
            <a:r>
              <a:rPr lang="en-GB" sz="2300" dirty="0"/>
              <a:t>− section 11 and 12 in case of second regime approved entities, exceeds the maximum amount which is not chargeable to income-tax.</a:t>
            </a:r>
            <a:endParaRPr lang="en-IN" sz="2300" dirty="0"/>
          </a:p>
        </p:txBody>
      </p:sp>
    </p:spTree>
    <p:extLst>
      <p:ext uri="{BB962C8B-B14F-4D97-AF65-F5344CB8AC3E}">
        <p14:creationId xmlns:p14="http://schemas.microsoft.com/office/powerpoint/2010/main" val="190009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377C-CAC1-587C-3922-9E8A3C6F5214}"/>
              </a:ext>
            </a:extLst>
          </p:cNvPr>
          <p:cNvSpPr>
            <a:spLocks noGrp="1"/>
          </p:cNvSpPr>
          <p:nvPr>
            <p:ph type="title"/>
          </p:nvPr>
        </p:nvSpPr>
        <p:spPr>
          <a:xfrm>
            <a:off x="1579880" y="276225"/>
            <a:ext cx="8991600" cy="1114424"/>
          </a:xfrm>
        </p:spPr>
        <p:txBody>
          <a:bodyPr>
            <a:normAutofit/>
          </a:bodyPr>
          <a:lstStyle/>
          <a:p>
            <a:pPr algn="just"/>
            <a:r>
              <a:rPr lang="en-GB" sz="2600" dirty="0"/>
              <a:t>Maintenance of Books of account &amp; Other Documents and Audit of accounts</a:t>
            </a:r>
            <a:endParaRPr lang="en-IN" sz="2600" dirty="0"/>
          </a:p>
        </p:txBody>
      </p:sp>
      <p:sp>
        <p:nvSpPr>
          <p:cNvPr id="3" name="Content Placeholder 2">
            <a:extLst>
              <a:ext uri="{FF2B5EF4-FFF2-40B4-BE49-F238E27FC236}">
                <a16:creationId xmlns:a16="http://schemas.microsoft.com/office/drawing/2014/main" id="{A3A41425-5D24-9CD8-DCCE-18A55DD1076F}"/>
              </a:ext>
            </a:extLst>
          </p:cNvPr>
          <p:cNvSpPr>
            <a:spLocks noGrp="1"/>
          </p:cNvSpPr>
          <p:nvPr>
            <p:ph idx="1"/>
          </p:nvPr>
        </p:nvSpPr>
        <p:spPr>
          <a:xfrm>
            <a:off x="1612900" y="1647825"/>
            <a:ext cx="8367607" cy="4870939"/>
          </a:xfrm>
        </p:spPr>
        <p:txBody>
          <a:bodyPr>
            <a:normAutofit/>
          </a:bodyPr>
          <a:lstStyle/>
          <a:p>
            <a:pPr algn="just"/>
            <a:r>
              <a:rPr lang="en-GB" dirty="0"/>
              <a:t>With effect from A.Y. 2023-24, where the total income of the trust or institution or fund referred under these two regimes without giving effect to the provisions of section 10(23C)(iv)/(v)(vi)(via) or section 11 and 12, as the case may be exceeds the maximum amount which is not chargeable to income-tax in any previous year, such entities shall</a:t>
            </a:r>
          </a:p>
          <a:p>
            <a:pPr algn="just"/>
            <a:r>
              <a:rPr lang="en-GB" dirty="0"/>
              <a:t>− keep and maintain books of account and other documents in such form and manner and at such place, </a:t>
            </a:r>
          </a:p>
          <a:p>
            <a:pPr algn="just"/>
            <a:r>
              <a:rPr lang="en-GB" dirty="0"/>
              <a:t>− get the accounts audited by a chartered accountant and the report of such audit in the prescribed form duly signed and verified by such accountant and setting forth such prescribed particulars, should be furnished on or before the specified date i.e., one month prior to the due date for filing return of income.</a:t>
            </a:r>
            <a:endParaRPr lang="en-IN" dirty="0"/>
          </a:p>
        </p:txBody>
      </p:sp>
    </p:spTree>
    <p:extLst>
      <p:ext uri="{BB962C8B-B14F-4D97-AF65-F5344CB8AC3E}">
        <p14:creationId xmlns:p14="http://schemas.microsoft.com/office/powerpoint/2010/main" val="249464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9B5A-F081-9AD4-3D3A-10AD12320E0A}"/>
              </a:ext>
            </a:extLst>
          </p:cNvPr>
          <p:cNvSpPr>
            <a:spLocks noGrp="1"/>
          </p:cNvSpPr>
          <p:nvPr>
            <p:ph type="title"/>
          </p:nvPr>
        </p:nvSpPr>
        <p:spPr>
          <a:xfrm>
            <a:off x="948937" y="211231"/>
            <a:ext cx="8795524" cy="538609"/>
          </a:xfrm>
        </p:spPr>
        <p:txBody>
          <a:bodyPr>
            <a:normAutofit fontScale="90000"/>
          </a:bodyPr>
          <a:lstStyle/>
          <a:p>
            <a:pPr algn="ctr"/>
            <a:r>
              <a:rPr lang="en-GB" dirty="0">
                <a:latin typeface="Garamond" panose="02020404030301010803" pitchFamily="18" charset="0"/>
              </a:rPr>
              <a:t>FORM 9A AND FORM 10</a:t>
            </a:r>
            <a:endParaRPr lang="en-IN" dirty="0">
              <a:latin typeface="Garamond" panose="02020404030301010803" pitchFamily="18" charset="0"/>
            </a:endParaRPr>
          </a:p>
        </p:txBody>
      </p:sp>
      <p:sp>
        <p:nvSpPr>
          <p:cNvPr id="3" name="Text Placeholder 2">
            <a:extLst>
              <a:ext uri="{FF2B5EF4-FFF2-40B4-BE49-F238E27FC236}">
                <a16:creationId xmlns:a16="http://schemas.microsoft.com/office/drawing/2014/main" id="{218CFA49-59D9-3BAC-3100-123C1A4E8A8B}"/>
              </a:ext>
            </a:extLst>
          </p:cNvPr>
          <p:cNvSpPr>
            <a:spLocks noGrp="1"/>
          </p:cNvSpPr>
          <p:nvPr>
            <p:ph idx="1"/>
          </p:nvPr>
        </p:nvSpPr>
        <p:spPr>
          <a:xfrm>
            <a:off x="431800" y="749840"/>
            <a:ext cx="9829800" cy="7345190"/>
          </a:xfrm>
        </p:spPr>
        <p:txBody>
          <a:bodyPr>
            <a:normAutofit lnSpcReduction="10000"/>
          </a:bodyPr>
          <a:lstStyle/>
          <a:p>
            <a:pPr algn="just"/>
            <a:r>
              <a:rPr lang="en-GB" sz="2700" b="0" i="0" dirty="0">
                <a:solidFill>
                  <a:srgbClr val="000000"/>
                </a:solidFill>
                <a:effectLst/>
                <a:latin typeface="Garamond" panose="02020404030301010803" pitchFamily="18" charset="0"/>
              </a:rPr>
              <a:t>Where due to reason that whole or any part of the income </a:t>
            </a:r>
            <a:r>
              <a:rPr lang="en-GB" sz="2700" b="1" i="0" dirty="0">
                <a:solidFill>
                  <a:srgbClr val="000000"/>
                </a:solidFill>
                <a:effectLst/>
                <a:latin typeface="Garamond" panose="02020404030301010803" pitchFamily="18" charset="0"/>
              </a:rPr>
              <a:t>has not been received during the year, </a:t>
            </a:r>
            <a:r>
              <a:rPr lang="en-GB" sz="2700" b="0" i="0" dirty="0">
                <a:solidFill>
                  <a:srgbClr val="000000"/>
                </a:solidFill>
                <a:effectLst/>
                <a:latin typeface="Garamond" panose="02020404030301010803" pitchFamily="18" charset="0"/>
              </a:rPr>
              <a:t>the amount can be applied in the year of receipt or in the following year. However, intimation in writing must be sent to Assessing Officer (AO) in </a:t>
            </a:r>
            <a:r>
              <a:rPr lang="en-GB" sz="2700" b="1" i="0" dirty="0">
                <a:solidFill>
                  <a:srgbClr val="000000"/>
                </a:solidFill>
                <a:effectLst/>
                <a:latin typeface="Garamond" panose="02020404030301010803" pitchFamily="18" charset="0"/>
              </a:rPr>
              <a:t>Form 9A </a:t>
            </a:r>
            <a:r>
              <a:rPr lang="en-GB" sz="2700" b="0" i="0" dirty="0">
                <a:solidFill>
                  <a:srgbClr val="000000"/>
                </a:solidFill>
                <a:effectLst/>
                <a:latin typeface="Garamond" panose="02020404030301010803" pitchFamily="18" charset="0"/>
              </a:rPr>
              <a:t>before the expiry of TWO MONTHS from time allowed u/s. 139(1)(31</a:t>
            </a:r>
            <a:r>
              <a:rPr lang="en-GB" sz="2700" b="0" i="0" baseline="30000" dirty="0">
                <a:solidFill>
                  <a:srgbClr val="000000"/>
                </a:solidFill>
                <a:effectLst/>
                <a:latin typeface="Garamond" panose="02020404030301010803" pitchFamily="18" charset="0"/>
              </a:rPr>
              <a:t>st</a:t>
            </a:r>
            <a:r>
              <a:rPr lang="en-GB" sz="2700" b="0" i="0" dirty="0">
                <a:solidFill>
                  <a:srgbClr val="000000"/>
                </a:solidFill>
                <a:effectLst/>
                <a:latin typeface="Garamond" panose="02020404030301010803" pitchFamily="18" charset="0"/>
              </a:rPr>
              <a:t> August) for furnishing the return of income. In case the amount is not applied, it will be deemed to be the income of previous year immediately following year of receipt [Explanation 1 to Section 11(1) &amp; section 11(1B)].</a:t>
            </a:r>
          </a:p>
          <a:p>
            <a:pPr algn="just"/>
            <a:endParaRPr lang="en-GB" sz="2700" b="0" dirty="0">
              <a:solidFill>
                <a:srgbClr val="000000"/>
              </a:solidFill>
              <a:latin typeface="Garamond" panose="02020404030301010803" pitchFamily="18" charset="0"/>
            </a:endParaRPr>
          </a:p>
          <a:p>
            <a:pPr algn="just"/>
            <a:r>
              <a:rPr lang="en-GB" sz="2700" b="0" i="0" dirty="0">
                <a:solidFill>
                  <a:srgbClr val="000000"/>
                </a:solidFill>
                <a:effectLst/>
                <a:latin typeface="Garamond" panose="02020404030301010803" pitchFamily="18" charset="0"/>
              </a:rPr>
              <a:t>Setting apart of funds with the specific purpose u/s.11(2) – for a period of 5 </a:t>
            </a:r>
            <a:r>
              <a:rPr lang="en-GB" sz="2700" b="0" i="0" dirty="0" err="1">
                <a:solidFill>
                  <a:srgbClr val="000000"/>
                </a:solidFill>
                <a:effectLst/>
                <a:latin typeface="Garamond" panose="02020404030301010803" pitchFamily="18" charset="0"/>
              </a:rPr>
              <a:t>years:A</a:t>
            </a:r>
            <a:r>
              <a:rPr lang="en-GB" sz="2700" b="0" i="0" dirty="0">
                <a:solidFill>
                  <a:srgbClr val="000000"/>
                </a:solidFill>
                <a:effectLst/>
                <a:latin typeface="Garamond" panose="02020404030301010803" pitchFamily="18" charset="0"/>
              </a:rPr>
              <a:t> charitable trust may opt for accumulating its income for a specific purpose to be spent in a period of 5 years. Trust should pass appropriate resolution for accumulation. The purpose of accumulation is to be specified to the Assessing Officer in </a:t>
            </a:r>
            <a:r>
              <a:rPr lang="en-GB" sz="2700" b="1" i="0" dirty="0">
                <a:solidFill>
                  <a:srgbClr val="000000"/>
                </a:solidFill>
                <a:effectLst/>
                <a:latin typeface="Garamond" panose="02020404030301010803" pitchFamily="18" charset="0"/>
              </a:rPr>
              <a:t>Form No. 10 </a:t>
            </a:r>
            <a:r>
              <a:rPr lang="en-GB" sz="2700" b="0" i="0" dirty="0">
                <a:solidFill>
                  <a:srgbClr val="000000"/>
                </a:solidFill>
                <a:effectLst/>
                <a:latin typeface="Garamond" panose="02020404030301010803" pitchFamily="18" charset="0"/>
              </a:rPr>
              <a:t>along with copy of resolution passed. If accumulated amount could not be applied due to order/ injunction of the court, such period will be excluded.</a:t>
            </a:r>
          </a:p>
          <a:p>
            <a:pPr algn="just"/>
            <a:endParaRPr lang="en-GB" sz="2400" b="0" i="0" dirty="0">
              <a:solidFill>
                <a:srgbClr val="000000"/>
              </a:solidFill>
              <a:effectLst/>
              <a:latin typeface="Garamond" panose="02020404030301010803" pitchFamily="18" charset="0"/>
            </a:endParaRPr>
          </a:p>
          <a:p>
            <a:endParaRPr lang="en-IN" sz="2400" dirty="0">
              <a:latin typeface="Garamond" panose="02020404030301010803" pitchFamily="18" charset="0"/>
            </a:endParaRPr>
          </a:p>
        </p:txBody>
      </p:sp>
    </p:spTree>
    <p:extLst>
      <p:ext uri="{BB962C8B-B14F-4D97-AF65-F5344CB8AC3E}">
        <p14:creationId xmlns:p14="http://schemas.microsoft.com/office/powerpoint/2010/main" val="397390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3762" y="823964"/>
            <a:ext cx="10150658" cy="728789"/>
          </a:xfrm>
          <a:solidFill>
            <a:schemeClr val="accent6">
              <a:lumMod val="20000"/>
              <a:lumOff val="80000"/>
            </a:schemeClr>
          </a:solidFill>
          <a:ln>
            <a:prstDash val="sys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Examples of Condition - B</a:t>
            </a:r>
          </a:p>
        </p:txBody>
      </p:sp>
      <p:graphicFrame>
        <p:nvGraphicFramePr>
          <p:cNvPr id="5" name="Table 4">
            <a:extLst>
              <a:ext uri="{FF2B5EF4-FFF2-40B4-BE49-F238E27FC236}">
                <a16:creationId xmlns:a16="http://schemas.microsoft.com/office/drawing/2014/main" id="{042303F0-54AA-4DA8-B441-0A2840D76A50}"/>
              </a:ext>
            </a:extLst>
          </p:cNvPr>
          <p:cNvGraphicFramePr>
            <a:graphicFrameLocks noGrp="1"/>
          </p:cNvGraphicFramePr>
          <p:nvPr/>
        </p:nvGraphicFramePr>
        <p:xfrm>
          <a:off x="286428" y="1587364"/>
          <a:ext cx="10128176" cy="5096804"/>
        </p:xfrm>
        <a:graphic>
          <a:graphicData uri="http://schemas.openxmlformats.org/drawingml/2006/table">
            <a:tbl>
              <a:tblPr firstRow="1" bandRow="1">
                <a:tableStyleId>{5C22544A-7EE6-4342-B048-85BDC9FD1C3A}</a:tableStyleId>
              </a:tblPr>
              <a:tblGrid>
                <a:gridCol w="1266022">
                  <a:extLst>
                    <a:ext uri="{9D8B030D-6E8A-4147-A177-3AD203B41FA5}">
                      <a16:colId xmlns:a16="http://schemas.microsoft.com/office/drawing/2014/main" val="20000"/>
                    </a:ext>
                  </a:extLst>
                </a:gridCol>
                <a:gridCol w="1266022">
                  <a:extLst>
                    <a:ext uri="{9D8B030D-6E8A-4147-A177-3AD203B41FA5}">
                      <a16:colId xmlns:a16="http://schemas.microsoft.com/office/drawing/2014/main" val="20001"/>
                    </a:ext>
                  </a:extLst>
                </a:gridCol>
                <a:gridCol w="1266022">
                  <a:extLst>
                    <a:ext uri="{9D8B030D-6E8A-4147-A177-3AD203B41FA5}">
                      <a16:colId xmlns:a16="http://schemas.microsoft.com/office/drawing/2014/main" val="20002"/>
                    </a:ext>
                  </a:extLst>
                </a:gridCol>
                <a:gridCol w="1266022">
                  <a:extLst>
                    <a:ext uri="{9D8B030D-6E8A-4147-A177-3AD203B41FA5}">
                      <a16:colId xmlns:a16="http://schemas.microsoft.com/office/drawing/2014/main" val="20003"/>
                    </a:ext>
                  </a:extLst>
                </a:gridCol>
                <a:gridCol w="1266022">
                  <a:extLst>
                    <a:ext uri="{9D8B030D-6E8A-4147-A177-3AD203B41FA5}">
                      <a16:colId xmlns:a16="http://schemas.microsoft.com/office/drawing/2014/main" val="20004"/>
                    </a:ext>
                  </a:extLst>
                </a:gridCol>
                <a:gridCol w="1266022">
                  <a:extLst>
                    <a:ext uri="{9D8B030D-6E8A-4147-A177-3AD203B41FA5}">
                      <a16:colId xmlns:a16="http://schemas.microsoft.com/office/drawing/2014/main" val="20005"/>
                    </a:ext>
                  </a:extLst>
                </a:gridCol>
                <a:gridCol w="1266022">
                  <a:extLst>
                    <a:ext uri="{9D8B030D-6E8A-4147-A177-3AD203B41FA5}">
                      <a16:colId xmlns:a16="http://schemas.microsoft.com/office/drawing/2014/main" val="20006"/>
                    </a:ext>
                  </a:extLst>
                </a:gridCol>
                <a:gridCol w="1266022">
                  <a:extLst>
                    <a:ext uri="{9D8B030D-6E8A-4147-A177-3AD203B41FA5}">
                      <a16:colId xmlns:a16="http://schemas.microsoft.com/office/drawing/2014/main" val="20007"/>
                    </a:ext>
                  </a:extLst>
                </a:gridCol>
              </a:tblGrid>
              <a:tr h="1483709">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1</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85,000/-</a:t>
                      </a:r>
                    </a:p>
                    <a:p>
                      <a:pPr algn="ctr"/>
                      <a:endParaRPr lang="en-US" sz="1300" dirty="0">
                        <a:solidFill>
                          <a:schemeClr val="tx1"/>
                        </a:solidFill>
                        <a:latin typeface="Garamond" pitchFamily="18" charset="0"/>
                      </a:endParaRP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Nil</a:t>
                      </a:r>
                      <a:endParaRPr lang="en-US" sz="1300" dirty="0">
                        <a:solidFill>
                          <a:schemeClr val="tx1"/>
                        </a:solidFill>
                        <a:latin typeface="Garamond" pitchFamily="18"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3"/>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3">
                        <a:lumMod val="60000"/>
                        <a:lumOff val="4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u="sng"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2</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65,000/-</a:t>
                      </a:r>
                    </a:p>
                    <a:p>
                      <a:pPr algn="ctr"/>
                      <a:endParaRPr lang="en-US" sz="1300" dirty="0">
                        <a:solidFill>
                          <a:schemeClr val="tx1"/>
                        </a:solidFill>
                        <a:latin typeface="Garamond" pitchFamily="18" charset="0"/>
                      </a:endParaRP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Nil</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300"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2"/>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1">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3</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60,000/-</a:t>
                      </a: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12,000/-</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300"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1"/>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6">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4</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60,000/-</a:t>
                      </a: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12,000/-</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4"/>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2">
                        <a:lumMod val="40000"/>
                        <a:lumOff val="60000"/>
                      </a:schemeClr>
                    </a:solidFill>
                  </a:tcPr>
                </a:tc>
                <a:extLst>
                  <a:ext uri="{0D108BD9-81ED-4DB2-BD59-A6C34878D82A}">
                    <a16:rowId xmlns:a16="http://schemas.microsoft.com/office/drawing/2014/main" val="10000"/>
                  </a:ext>
                </a:extLst>
              </a:tr>
              <a:tr h="4014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85,000/-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85%</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65%</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Nil</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20,000/-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13,000/-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13,000/-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 to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20,000/-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13,000/-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Not submitted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 to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a:t>
                      </a:r>
                      <a:r>
                        <a:rPr lang="en-US" altLang="ko-KR" sz="1300" b="1" kern="1200" baseline="0" dirty="0">
                          <a:solidFill>
                            <a:schemeClr val="tx1">
                              <a:lumMod val="75000"/>
                              <a:lumOff val="25000"/>
                            </a:schemeClr>
                          </a:solidFill>
                          <a:latin typeface="Garamond" pitchFamily="18" charset="0"/>
                          <a:ea typeface="+mn-ea"/>
                          <a:cs typeface="Arial" pitchFamily="34" charset="0"/>
                        </a:rPr>
                        <a:t> to be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12,000/-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Not submitted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014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25,000/-</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175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SEC 12 AB REGISTERED ENTITIES</a:t>
            </a:r>
          </a:p>
        </p:txBody>
      </p:sp>
      <p:sp>
        <p:nvSpPr>
          <p:cNvPr id="3" name="Hexagon 2">
            <a:extLst>
              <a:ext uri="{FF2B5EF4-FFF2-40B4-BE49-F238E27FC236}">
                <a16:creationId xmlns:a16="http://schemas.microsoft.com/office/drawing/2014/main" id="{FF2CA78C-D259-4B8A-901A-4EAB5269B096}"/>
              </a:ext>
            </a:extLst>
          </p:cNvPr>
          <p:cNvSpPr/>
          <p:nvPr/>
        </p:nvSpPr>
        <p:spPr>
          <a:xfrm>
            <a:off x="834675" y="3838589"/>
            <a:ext cx="1823012" cy="505147"/>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4" name="직사각형 113">
            <a:extLst>
              <a:ext uri="{FF2B5EF4-FFF2-40B4-BE49-F238E27FC236}">
                <a16:creationId xmlns:a16="http://schemas.microsoft.com/office/drawing/2014/main" id="{D22737A6-6AF4-435C-99CF-206052D5600D}"/>
              </a:ext>
            </a:extLst>
          </p:cNvPr>
          <p:cNvSpPr>
            <a:spLocks noChangeArrowheads="1"/>
          </p:cNvSpPr>
          <p:nvPr/>
        </p:nvSpPr>
        <p:spPr bwMode="auto">
          <a:xfrm>
            <a:off x="1111351" y="3956191"/>
            <a:ext cx="1148253"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Registration</a:t>
            </a:r>
            <a:endParaRPr lang="ko-KR" altLang="en-US" sz="1228" dirty="0">
              <a:solidFill>
                <a:schemeClr val="tx1">
                  <a:lumMod val="75000"/>
                  <a:lumOff val="25000"/>
                </a:schemeClr>
              </a:solidFill>
            </a:endParaRPr>
          </a:p>
        </p:txBody>
      </p:sp>
      <p:sp>
        <p:nvSpPr>
          <p:cNvPr id="5" name="Hexagon 4">
            <a:extLst>
              <a:ext uri="{FF2B5EF4-FFF2-40B4-BE49-F238E27FC236}">
                <a16:creationId xmlns:a16="http://schemas.microsoft.com/office/drawing/2014/main" id="{E35B238C-F6E8-4386-8D0B-6AFE492384F0}"/>
              </a:ext>
            </a:extLst>
          </p:cNvPr>
          <p:cNvSpPr/>
          <p:nvPr/>
        </p:nvSpPr>
        <p:spPr>
          <a:xfrm>
            <a:off x="2632668" y="4148214"/>
            <a:ext cx="1823012" cy="505147"/>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75000"/>
                  <a:lumOff val="25000"/>
                </a:schemeClr>
              </a:solidFill>
            </a:endParaRPr>
          </a:p>
        </p:txBody>
      </p:sp>
      <p:sp>
        <p:nvSpPr>
          <p:cNvPr id="6" name="직사각형 113">
            <a:extLst>
              <a:ext uri="{FF2B5EF4-FFF2-40B4-BE49-F238E27FC236}">
                <a16:creationId xmlns:a16="http://schemas.microsoft.com/office/drawing/2014/main" id="{5483856E-9F8A-4532-B692-F7A67F6192E7}"/>
              </a:ext>
            </a:extLst>
          </p:cNvPr>
          <p:cNvSpPr>
            <a:spLocks noChangeArrowheads="1"/>
          </p:cNvSpPr>
          <p:nvPr/>
        </p:nvSpPr>
        <p:spPr bwMode="auto">
          <a:xfrm>
            <a:off x="3030754" y="4265816"/>
            <a:ext cx="1026843"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i="1" u="sng" dirty="0">
                <a:solidFill>
                  <a:schemeClr val="tx1">
                    <a:lumMod val="65000"/>
                    <a:lumOff val="35000"/>
                  </a:schemeClr>
                </a:solidFill>
                <a:cs typeface="Arial" charset="0"/>
              </a:rPr>
              <a:t>Apply</a:t>
            </a:r>
            <a:r>
              <a:rPr lang="en-US" altLang="ko-KR" sz="1228" b="1" dirty="0">
                <a:solidFill>
                  <a:schemeClr val="tx1">
                    <a:lumMod val="65000"/>
                    <a:lumOff val="35000"/>
                  </a:schemeClr>
                </a:solidFill>
                <a:cs typeface="Arial" charset="0"/>
              </a:rPr>
              <a:t> 85%</a:t>
            </a:r>
            <a:endParaRPr lang="ko-KR" altLang="en-US" sz="1228" dirty="0">
              <a:solidFill>
                <a:schemeClr val="tx1">
                  <a:lumMod val="65000"/>
                  <a:lumOff val="35000"/>
                </a:schemeClr>
              </a:solidFill>
            </a:endParaRPr>
          </a:p>
        </p:txBody>
      </p:sp>
      <p:sp>
        <p:nvSpPr>
          <p:cNvPr id="7" name="Hexagon 6">
            <a:extLst>
              <a:ext uri="{FF2B5EF4-FFF2-40B4-BE49-F238E27FC236}">
                <a16:creationId xmlns:a16="http://schemas.microsoft.com/office/drawing/2014/main" id="{BE031CCB-F304-4383-837B-94C07715C6E8}"/>
              </a:ext>
            </a:extLst>
          </p:cNvPr>
          <p:cNvSpPr/>
          <p:nvPr/>
        </p:nvSpPr>
        <p:spPr>
          <a:xfrm>
            <a:off x="4430660" y="3838589"/>
            <a:ext cx="1823012" cy="505147"/>
          </a:xfrm>
          <a:prstGeom prst="hexagon">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8" name="직사각형 113">
            <a:extLst>
              <a:ext uri="{FF2B5EF4-FFF2-40B4-BE49-F238E27FC236}">
                <a16:creationId xmlns:a16="http://schemas.microsoft.com/office/drawing/2014/main" id="{3538BFC5-3E1C-4C00-AB05-2E556CC7B7ED}"/>
              </a:ext>
            </a:extLst>
          </p:cNvPr>
          <p:cNvSpPr>
            <a:spLocks noChangeArrowheads="1"/>
          </p:cNvSpPr>
          <p:nvPr/>
        </p:nvSpPr>
        <p:spPr bwMode="auto">
          <a:xfrm>
            <a:off x="4812033" y="3956191"/>
            <a:ext cx="1215418"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Balance 15%</a:t>
            </a:r>
            <a:endParaRPr lang="ko-KR" altLang="en-US" sz="1228" dirty="0">
              <a:solidFill>
                <a:schemeClr val="tx1">
                  <a:lumMod val="75000"/>
                  <a:lumOff val="25000"/>
                </a:schemeClr>
              </a:solidFill>
            </a:endParaRPr>
          </a:p>
        </p:txBody>
      </p:sp>
      <p:sp>
        <p:nvSpPr>
          <p:cNvPr id="9" name="Hexagon 8">
            <a:extLst>
              <a:ext uri="{FF2B5EF4-FFF2-40B4-BE49-F238E27FC236}">
                <a16:creationId xmlns:a16="http://schemas.microsoft.com/office/drawing/2014/main" id="{4B7E8230-73DB-44E3-97E9-0A5EAD0ED57D}"/>
              </a:ext>
            </a:extLst>
          </p:cNvPr>
          <p:cNvSpPr/>
          <p:nvPr/>
        </p:nvSpPr>
        <p:spPr>
          <a:xfrm>
            <a:off x="8026648" y="3838589"/>
            <a:ext cx="1823012" cy="505147"/>
          </a:xfrm>
          <a:prstGeom prst="hexagon">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10" name="직사각형 113">
            <a:extLst>
              <a:ext uri="{FF2B5EF4-FFF2-40B4-BE49-F238E27FC236}">
                <a16:creationId xmlns:a16="http://schemas.microsoft.com/office/drawing/2014/main" id="{B59EBC2A-7815-44DF-96C7-B9423E5A0FB4}"/>
              </a:ext>
            </a:extLst>
          </p:cNvPr>
          <p:cNvSpPr>
            <a:spLocks noChangeArrowheads="1"/>
          </p:cNvSpPr>
          <p:nvPr/>
        </p:nvSpPr>
        <p:spPr bwMode="auto">
          <a:xfrm>
            <a:off x="8342729" y="3854865"/>
            <a:ext cx="1248210"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Deemed apply</a:t>
            </a:r>
            <a:endParaRPr lang="ko-KR" altLang="en-US" sz="1228" dirty="0">
              <a:solidFill>
                <a:schemeClr val="tx1">
                  <a:lumMod val="75000"/>
                  <a:lumOff val="25000"/>
                </a:schemeClr>
              </a:solidFill>
            </a:endParaRPr>
          </a:p>
        </p:txBody>
      </p:sp>
      <p:sp>
        <p:nvSpPr>
          <p:cNvPr id="12" name="TextBox 11">
            <a:extLst>
              <a:ext uri="{FF2B5EF4-FFF2-40B4-BE49-F238E27FC236}">
                <a16:creationId xmlns:a16="http://schemas.microsoft.com/office/drawing/2014/main" id="{4C8502FC-878D-455E-ACB1-5488411E1038}"/>
              </a:ext>
            </a:extLst>
          </p:cNvPr>
          <p:cNvSpPr txBox="1"/>
          <p:nvPr/>
        </p:nvSpPr>
        <p:spPr>
          <a:xfrm>
            <a:off x="1275786" y="2139504"/>
            <a:ext cx="1508317" cy="1509772"/>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Register under Income Tax:</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To have a control over the trust by income tax department.</a:t>
            </a:r>
            <a:endParaRPr lang="ko-KR" altLang="en-US" sz="1316" b="1" dirty="0">
              <a:solidFill>
                <a:schemeClr val="tx1">
                  <a:lumMod val="75000"/>
                  <a:lumOff val="25000"/>
                </a:schemeClr>
              </a:solidFill>
              <a:latin typeface="Garamond" pitchFamily="18" charset="0"/>
              <a:cs typeface="Arial" pitchFamily="34" charset="0"/>
            </a:endParaRPr>
          </a:p>
        </p:txBody>
      </p:sp>
      <p:sp>
        <p:nvSpPr>
          <p:cNvPr id="15" name="TextBox 14">
            <a:extLst>
              <a:ext uri="{FF2B5EF4-FFF2-40B4-BE49-F238E27FC236}">
                <a16:creationId xmlns:a16="http://schemas.microsoft.com/office/drawing/2014/main" id="{ECC2EC98-2FF0-428B-87E8-EB4F26CE85E2}"/>
              </a:ext>
            </a:extLst>
          </p:cNvPr>
          <p:cNvSpPr txBox="1"/>
          <p:nvPr/>
        </p:nvSpPr>
        <p:spPr>
          <a:xfrm>
            <a:off x="4856811" y="2128046"/>
            <a:ext cx="1238290"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Need not apply balance 15%, </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as it can be reserved  without time limit.</a:t>
            </a:r>
            <a:endParaRPr lang="ko-KR" altLang="en-US" sz="1316" b="1" dirty="0">
              <a:solidFill>
                <a:schemeClr val="tx1">
                  <a:lumMod val="75000"/>
                  <a:lumOff val="25000"/>
                </a:schemeClr>
              </a:solidFill>
              <a:latin typeface="Garamond" pitchFamily="18" charset="0"/>
              <a:cs typeface="Arial" pitchFamily="34" charset="0"/>
            </a:endParaRPr>
          </a:p>
        </p:txBody>
      </p:sp>
      <p:sp>
        <p:nvSpPr>
          <p:cNvPr id="18" name="TextBox 17">
            <a:extLst>
              <a:ext uri="{FF2B5EF4-FFF2-40B4-BE49-F238E27FC236}">
                <a16:creationId xmlns:a16="http://schemas.microsoft.com/office/drawing/2014/main" id="{530E11C1-DC53-4D8D-BA74-276D4A024380}"/>
              </a:ext>
            </a:extLst>
          </p:cNvPr>
          <p:cNvSpPr txBox="1"/>
          <p:nvPr/>
        </p:nvSpPr>
        <p:spPr>
          <a:xfrm>
            <a:off x="8483665" y="2093674"/>
            <a:ext cx="1685443"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If </a:t>
            </a:r>
            <a:r>
              <a:rPr lang="en-US" altLang="ko-KR" sz="1316" b="1" i="1" u="sng" dirty="0">
                <a:solidFill>
                  <a:schemeClr val="tx1">
                    <a:lumMod val="75000"/>
                    <a:lumOff val="25000"/>
                  </a:schemeClr>
                </a:solidFill>
                <a:latin typeface="Garamond" pitchFamily="18" charset="0"/>
                <a:cs typeface="Arial" pitchFamily="34" charset="0"/>
              </a:rPr>
              <a:t>income</a:t>
            </a:r>
            <a:r>
              <a:rPr lang="en-US" altLang="ko-KR" sz="1316" b="1" dirty="0">
                <a:solidFill>
                  <a:schemeClr val="tx1">
                    <a:lumMod val="75000"/>
                    <a:lumOff val="25000"/>
                  </a:schemeClr>
                </a:solidFill>
                <a:latin typeface="Garamond" pitchFamily="18" charset="0"/>
                <a:cs typeface="Arial" pitchFamily="34" charset="0"/>
              </a:rPr>
              <a:t> not received or due to other reasons not applied,</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Inform this in Form 9A before 139(1)- </a:t>
            </a:r>
            <a:r>
              <a:rPr lang="en-US" altLang="ko-KR" sz="1316" b="1" i="1" dirty="0">
                <a:solidFill>
                  <a:schemeClr val="tx1">
                    <a:lumMod val="75000"/>
                    <a:lumOff val="25000"/>
                  </a:schemeClr>
                </a:solidFill>
                <a:latin typeface="Garamond" pitchFamily="18" charset="0"/>
                <a:cs typeface="Arial" pitchFamily="34" charset="0"/>
              </a:rPr>
              <a:t> </a:t>
            </a:r>
            <a:r>
              <a:rPr lang="en-US" altLang="ko-KR" sz="1316" b="1" i="1" dirty="0">
                <a:solidFill>
                  <a:srgbClr val="FF0000"/>
                </a:solidFill>
                <a:latin typeface="Garamond" pitchFamily="18" charset="0"/>
                <a:cs typeface="Arial" pitchFamily="34" charset="0"/>
              </a:rPr>
              <a:t>2 months prior</a:t>
            </a:r>
            <a:endParaRPr lang="ko-KR" altLang="en-US" sz="1316" b="1" dirty="0">
              <a:solidFill>
                <a:srgbClr val="FF0000"/>
              </a:solidFill>
              <a:latin typeface="Garamond" pitchFamily="18" charset="0"/>
              <a:cs typeface="Arial" pitchFamily="34" charset="0"/>
            </a:endParaRPr>
          </a:p>
        </p:txBody>
      </p:sp>
      <p:sp>
        <p:nvSpPr>
          <p:cNvPr id="21" name="TextBox 20">
            <a:extLst>
              <a:ext uri="{FF2B5EF4-FFF2-40B4-BE49-F238E27FC236}">
                <a16:creationId xmlns:a16="http://schemas.microsoft.com/office/drawing/2014/main" id="{3700E070-F3F7-4C45-8A12-E325889663EC}"/>
              </a:ext>
            </a:extLst>
          </p:cNvPr>
          <p:cNvSpPr txBox="1"/>
          <p:nvPr/>
        </p:nvSpPr>
        <p:spPr>
          <a:xfrm>
            <a:off x="3077755" y="5033606"/>
            <a:ext cx="1352905"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Spent at least 85% of </a:t>
            </a:r>
            <a:r>
              <a:rPr lang="en-US" altLang="ko-KR" sz="1316" b="1" i="1" u="sng" dirty="0">
                <a:solidFill>
                  <a:schemeClr val="tx1">
                    <a:lumMod val="75000"/>
                    <a:lumOff val="25000"/>
                  </a:schemeClr>
                </a:solidFill>
                <a:latin typeface="Garamond" pitchFamily="18" charset="0"/>
                <a:cs typeface="Arial" pitchFamily="34" charset="0"/>
              </a:rPr>
              <a:t>Income:</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Wholly and exclusively for the purpose </a:t>
            </a:r>
            <a:r>
              <a:rPr lang="en-US" altLang="ko-KR" sz="1316" b="1" u="sng" dirty="0">
                <a:solidFill>
                  <a:srgbClr val="FF0000"/>
                </a:solidFill>
                <a:latin typeface="Garamond" pitchFamily="18" charset="0"/>
                <a:cs typeface="Arial" pitchFamily="34" charset="0"/>
              </a:rPr>
              <a:t>in India</a:t>
            </a:r>
            <a:r>
              <a:rPr lang="en-US" altLang="ko-KR" sz="1316" b="1" u="sng" dirty="0">
                <a:solidFill>
                  <a:schemeClr val="tx1">
                    <a:lumMod val="75000"/>
                    <a:lumOff val="25000"/>
                  </a:schemeClr>
                </a:solidFill>
                <a:latin typeface="Garamond" pitchFamily="18" charset="0"/>
                <a:cs typeface="Arial" pitchFamily="34" charset="0"/>
              </a:rPr>
              <a:t> in the same year</a:t>
            </a:r>
            <a:r>
              <a:rPr lang="en-US" altLang="ko-KR" sz="1316" b="1" dirty="0">
                <a:solidFill>
                  <a:schemeClr val="tx1">
                    <a:lumMod val="75000"/>
                    <a:lumOff val="25000"/>
                  </a:schemeClr>
                </a:solidFill>
                <a:latin typeface="Garamond" pitchFamily="18" charset="0"/>
                <a:cs typeface="Arial" pitchFamily="34" charset="0"/>
              </a:rPr>
              <a:t>.</a:t>
            </a:r>
            <a:endParaRPr lang="ko-KR" altLang="en-US" sz="1316" b="1" dirty="0">
              <a:solidFill>
                <a:schemeClr val="tx1">
                  <a:lumMod val="75000"/>
                  <a:lumOff val="25000"/>
                </a:schemeClr>
              </a:solidFill>
              <a:latin typeface="Garamond" pitchFamily="18" charset="0"/>
              <a:cs typeface="Arial" pitchFamily="34" charset="0"/>
            </a:endParaRPr>
          </a:p>
        </p:txBody>
      </p:sp>
      <p:sp>
        <p:nvSpPr>
          <p:cNvPr id="24" name="TextBox 23">
            <a:extLst>
              <a:ext uri="{FF2B5EF4-FFF2-40B4-BE49-F238E27FC236}">
                <a16:creationId xmlns:a16="http://schemas.microsoft.com/office/drawing/2014/main" id="{7655780F-98B7-481A-8667-E8DD970EE7B0}"/>
              </a:ext>
            </a:extLst>
          </p:cNvPr>
          <p:cNvSpPr txBox="1"/>
          <p:nvPr/>
        </p:nvSpPr>
        <p:spPr>
          <a:xfrm>
            <a:off x="6690468" y="4891761"/>
            <a:ext cx="1559316" cy="2117246"/>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Invest the amount in modes of 11(5);</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Inform % not applied to IT using Form 10 before 139(1),</a:t>
            </a:r>
            <a:r>
              <a:rPr lang="en-US" altLang="ko-KR" sz="1316" b="1" dirty="0">
                <a:solidFill>
                  <a:srgbClr val="FF0000"/>
                </a:solidFill>
                <a:latin typeface="Garamond" pitchFamily="18" charset="0"/>
                <a:cs typeface="Arial" pitchFamily="34" charset="0"/>
              </a:rPr>
              <a:t> 2 months prior, Purpose &amp; period </a:t>
            </a:r>
            <a:r>
              <a:rPr lang="en-US" altLang="ko-KR" sz="1316" b="1" dirty="0" err="1">
                <a:solidFill>
                  <a:srgbClr val="FF0000"/>
                </a:solidFill>
                <a:latin typeface="Garamond" pitchFamily="18" charset="0"/>
                <a:cs typeface="Arial" pitchFamily="34" charset="0"/>
              </a:rPr>
              <a:t>upto</a:t>
            </a:r>
            <a:r>
              <a:rPr lang="en-US" altLang="ko-KR" sz="1316" b="1" dirty="0">
                <a:solidFill>
                  <a:srgbClr val="FF0000"/>
                </a:solidFill>
                <a:latin typeface="Garamond" pitchFamily="18" charset="0"/>
                <a:cs typeface="Arial" pitchFamily="34" charset="0"/>
              </a:rPr>
              <a:t> 5 yrs.</a:t>
            </a:r>
          </a:p>
          <a:p>
            <a:endParaRPr lang="ko-KR" altLang="en-US" sz="1316" b="1" dirty="0">
              <a:solidFill>
                <a:schemeClr val="tx1">
                  <a:lumMod val="75000"/>
                  <a:lumOff val="25000"/>
                </a:schemeClr>
              </a:solidFill>
              <a:latin typeface="Garamond" pitchFamily="18" charset="0"/>
              <a:cs typeface="Arial" pitchFamily="34" charset="0"/>
            </a:endParaRPr>
          </a:p>
        </p:txBody>
      </p:sp>
      <p:sp>
        <p:nvSpPr>
          <p:cNvPr id="26" name="Rectangle 25">
            <a:extLst>
              <a:ext uri="{FF2B5EF4-FFF2-40B4-BE49-F238E27FC236}">
                <a16:creationId xmlns:a16="http://schemas.microsoft.com/office/drawing/2014/main" id="{F3EC968B-FA38-4CA9-BC7C-7BB633C2EC37}"/>
              </a:ext>
            </a:extLst>
          </p:cNvPr>
          <p:cNvSpPr/>
          <p:nvPr/>
        </p:nvSpPr>
        <p:spPr>
          <a:xfrm rot="18900000">
            <a:off x="867367" y="2208994"/>
            <a:ext cx="378942" cy="3789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27" name="TextBox 26">
            <a:extLst>
              <a:ext uri="{FF2B5EF4-FFF2-40B4-BE49-F238E27FC236}">
                <a16:creationId xmlns:a16="http://schemas.microsoft.com/office/drawing/2014/main" id="{E8C70D0A-0A24-4FD4-8AFB-249C5E25FA49}"/>
              </a:ext>
            </a:extLst>
          </p:cNvPr>
          <p:cNvSpPr txBox="1"/>
          <p:nvPr/>
        </p:nvSpPr>
        <p:spPr>
          <a:xfrm>
            <a:off x="871778" y="2160072"/>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01</a:t>
            </a:r>
            <a:endParaRPr lang="ko-KR" altLang="en-US" sz="1403" b="1" dirty="0">
              <a:solidFill>
                <a:schemeClr val="bg1"/>
              </a:solidFill>
              <a:cs typeface="Calibri" pitchFamily="34" charset="0"/>
            </a:endParaRPr>
          </a:p>
        </p:txBody>
      </p:sp>
      <p:sp>
        <p:nvSpPr>
          <p:cNvPr id="28" name="Rectangle 27">
            <a:extLst>
              <a:ext uri="{FF2B5EF4-FFF2-40B4-BE49-F238E27FC236}">
                <a16:creationId xmlns:a16="http://schemas.microsoft.com/office/drawing/2014/main" id="{C93685FA-6823-49C0-B299-DB7E3C86AF9E}"/>
              </a:ext>
            </a:extLst>
          </p:cNvPr>
          <p:cNvSpPr/>
          <p:nvPr/>
        </p:nvSpPr>
        <p:spPr>
          <a:xfrm rot="18900000">
            <a:off x="4444484" y="2208994"/>
            <a:ext cx="378942" cy="378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29" name="TextBox 28">
            <a:extLst>
              <a:ext uri="{FF2B5EF4-FFF2-40B4-BE49-F238E27FC236}">
                <a16:creationId xmlns:a16="http://schemas.microsoft.com/office/drawing/2014/main" id="{0260874C-B5C0-48B8-B0B4-7325A7533CB8}"/>
              </a:ext>
            </a:extLst>
          </p:cNvPr>
          <p:cNvSpPr txBox="1"/>
          <p:nvPr/>
        </p:nvSpPr>
        <p:spPr>
          <a:xfrm>
            <a:off x="4423618" y="2147243"/>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03</a:t>
            </a:r>
            <a:endParaRPr lang="ko-KR" altLang="en-US" sz="1403" b="1" dirty="0">
              <a:solidFill>
                <a:schemeClr val="bg1"/>
              </a:solidFill>
              <a:cs typeface="Calibri" pitchFamily="34" charset="0"/>
            </a:endParaRPr>
          </a:p>
        </p:txBody>
      </p:sp>
      <p:sp>
        <p:nvSpPr>
          <p:cNvPr id="30" name="Rectangle 29">
            <a:extLst>
              <a:ext uri="{FF2B5EF4-FFF2-40B4-BE49-F238E27FC236}">
                <a16:creationId xmlns:a16="http://schemas.microsoft.com/office/drawing/2014/main" id="{02CFC12D-ED99-4F64-BBF9-D51482F00A06}"/>
              </a:ext>
            </a:extLst>
          </p:cNvPr>
          <p:cNvSpPr/>
          <p:nvPr/>
        </p:nvSpPr>
        <p:spPr>
          <a:xfrm rot="18900000">
            <a:off x="8021601" y="2208994"/>
            <a:ext cx="378942" cy="378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dirty="0"/>
          </a:p>
        </p:txBody>
      </p:sp>
      <p:sp>
        <p:nvSpPr>
          <p:cNvPr id="31" name="TextBox 30">
            <a:extLst>
              <a:ext uri="{FF2B5EF4-FFF2-40B4-BE49-F238E27FC236}">
                <a16:creationId xmlns:a16="http://schemas.microsoft.com/office/drawing/2014/main" id="{2266065D-4B96-4FDB-9686-C94A010E9AF7}"/>
              </a:ext>
            </a:extLst>
          </p:cNvPr>
          <p:cNvSpPr txBox="1"/>
          <p:nvPr/>
        </p:nvSpPr>
        <p:spPr>
          <a:xfrm>
            <a:off x="8026012" y="2179439"/>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05</a:t>
            </a:r>
            <a:endParaRPr lang="ko-KR" altLang="en-US" sz="1403" b="1" dirty="0">
              <a:solidFill>
                <a:schemeClr val="bg1"/>
              </a:solidFill>
              <a:cs typeface="Calibri" pitchFamily="34" charset="0"/>
            </a:endParaRPr>
          </a:p>
        </p:txBody>
      </p:sp>
      <p:sp>
        <p:nvSpPr>
          <p:cNvPr id="32" name="Rectangle 31">
            <a:extLst>
              <a:ext uri="{FF2B5EF4-FFF2-40B4-BE49-F238E27FC236}">
                <a16:creationId xmlns:a16="http://schemas.microsoft.com/office/drawing/2014/main" id="{691A8937-0CEF-42F0-8574-12A5984B0DBD}"/>
              </a:ext>
            </a:extLst>
          </p:cNvPr>
          <p:cNvSpPr/>
          <p:nvPr/>
        </p:nvSpPr>
        <p:spPr>
          <a:xfrm rot="18900000">
            <a:off x="2655925" y="4954672"/>
            <a:ext cx="378942" cy="37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33" name="TextBox 32">
            <a:extLst>
              <a:ext uri="{FF2B5EF4-FFF2-40B4-BE49-F238E27FC236}">
                <a16:creationId xmlns:a16="http://schemas.microsoft.com/office/drawing/2014/main" id="{FE48F016-378C-43C6-96BF-6392E8AD71BB}"/>
              </a:ext>
            </a:extLst>
          </p:cNvPr>
          <p:cNvSpPr txBox="1"/>
          <p:nvPr/>
        </p:nvSpPr>
        <p:spPr>
          <a:xfrm>
            <a:off x="2660336" y="4884168"/>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02</a:t>
            </a:r>
            <a:endParaRPr lang="ko-KR" altLang="en-US" sz="1403" b="1" dirty="0">
              <a:solidFill>
                <a:schemeClr val="bg1"/>
              </a:solidFill>
              <a:cs typeface="Calibri" pitchFamily="34" charset="0"/>
            </a:endParaRPr>
          </a:p>
        </p:txBody>
      </p:sp>
      <p:sp>
        <p:nvSpPr>
          <p:cNvPr id="34" name="Rectangle 33">
            <a:extLst>
              <a:ext uri="{FF2B5EF4-FFF2-40B4-BE49-F238E27FC236}">
                <a16:creationId xmlns:a16="http://schemas.microsoft.com/office/drawing/2014/main" id="{6CF2FF5E-016C-4AA6-8EB0-3388D220357E}"/>
              </a:ext>
            </a:extLst>
          </p:cNvPr>
          <p:cNvSpPr/>
          <p:nvPr/>
        </p:nvSpPr>
        <p:spPr>
          <a:xfrm rot="18900000">
            <a:off x="6233043" y="4954672"/>
            <a:ext cx="378942" cy="378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35" name="TextBox 34">
            <a:extLst>
              <a:ext uri="{FF2B5EF4-FFF2-40B4-BE49-F238E27FC236}">
                <a16:creationId xmlns:a16="http://schemas.microsoft.com/office/drawing/2014/main" id="{9E6DC162-5E4A-4238-8B45-A4E3DB883D0B}"/>
              </a:ext>
            </a:extLst>
          </p:cNvPr>
          <p:cNvSpPr txBox="1"/>
          <p:nvPr/>
        </p:nvSpPr>
        <p:spPr>
          <a:xfrm>
            <a:off x="6275386" y="4876190"/>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04</a:t>
            </a:r>
            <a:endParaRPr lang="ko-KR" altLang="en-US" sz="1403" b="1" dirty="0">
              <a:solidFill>
                <a:schemeClr val="bg1"/>
              </a:solidFill>
              <a:cs typeface="Calibri" pitchFamily="34" charset="0"/>
            </a:endParaRPr>
          </a:p>
        </p:txBody>
      </p:sp>
      <p:sp>
        <p:nvSpPr>
          <p:cNvPr id="36" name="Hexagon 35">
            <a:extLst>
              <a:ext uri="{FF2B5EF4-FFF2-40B4-BE49-F238E27FC236}">
                <a16:creationId xmlns:a16="http://schemas.microsoft.com/office/drawing/2014/main" id="{853A920D-5B15-4D27-B620-0E7A82771E90}"/>
              </a:ext>
            </a:extLst>
          </p:cNvPr>
          <p:cNvSpPr/>
          <p:nvPr/>
        </p:nvSpPr>
        <p:spPr>
          <a:xfrm>
            <a:off x="6228653" y="4148214"/>
            <a:ext cx="1823012" cy="505147"/>
          </a:xfrm>
          <a:prstGeom prst="hexagon">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37" name="직사각형 113">
            <a:extLst>
              <a:ext uri="{FF2B5EF4-FFF2-40B4-BE49-F238E27FC236}">
                <a16:creationId xmlns:a16="http://schemas.microsoft.com/office/drawing/2014/main" id="{25D4083C-E957-4A98-983C-FC762F36BA27}"/>
              </a:ext>
            </a:extLst>
          </p:cNvPr>
          <p:cNvSpPr>
            <a:spLocks noChangeArrowheads="1"/>
          </p:cNvSpPr>
          <p:nvPr/>
        </p:nvSpPr>
        <p:spPr bwMode="auto">
          <a:xfrm>
            <a:off x="6370212" y="4265816"/>
            <a:ext cx="1535266"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If 85% not </a:t>
            </a:r>
            <a:r>
              <a:rPr lang="en-US" altLang="ko-KR" sz="1228" b="1" i="1" u="sng" dirty="0">
                <a:solidFill>
                  <a:schemeClr val="tx1">
                    <a:lumMod val="75000"/>
                    <a:lumOff val="25000"/>
                  </a:schemeClr>
                </a:solidFill>
                <a:cs typeface="Arial" charset="0"/>
              </a:rPr>
              <a:t>applied</a:t>
            </a:r>
            <a:endParaRPr lang="ko-KR" altLang="en-US" sz="1228" i="1" u="sng" dirty="0">
              <a:solidFill>
                <a:schemeClr val="tx1">
                  <a:lumMod val="75000"/>
                  <a:lumOff val="25000"/>
                </a:schemeClr>
              </a:solidFill>
            </a:endParaRPr>
          </a:p>
        </p:txBody>
      </p:sp>
    </p:spTree>
    <p:extLst>
      <p:ext uri="{BB962C8B-B14F-4D97-AF65-F5344CB8AC3E}">
        <p14:creationId xmlns:p14="http://schemas.microsoft.com/office/powerpoint/2010/main" val="155730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B07005-BB4B-421A-B0C1-70363D246957}"/>
              </a:ext>
            </a:extLst>
          </p:cNvPr>
          <p:cNvSpPr>
            <a:spLocks noGrp="1"/>
          </p:cNvSpPr>
          <p:nvPr>
            <p:ph type="pic" sz="quarter" idx="16"/>
          </p:nvPr>
        </p:nvSpPr>
        <p:spPr/>
        <p:txBody>
          <a:bodyPr>
            <a:normAutofit fontScale="47500" lnSpcReduction="20000"/>
          </a:bodyPr>
          <a:lstStyle/>
          <a:p>
            <a:endParaRPr lang="en-IN"/>
          </a:p>
        </p:txBody>
      </p:sp>
      <p:sp>
        <p:nvSpPr>
          <p:cNvPr id="6" name="Picture Placeholder 5">
            <a:extLst>
              <a:ext uri="{FF2B5EF4-FFF2-40B4-BE49-F238E27FC236}">
                <a16:creationId xmlns:a16="http://schemas.microsoft.com/office/drawing/2014/main" id="{9F402475-6463-4069-AFFA-E402889669A3}"/>
              </a:ext>
            </a:extLst>
          </p:cNvPr>
          <p:cNvSpPr>
            <a:spLocks noGrp="1"/>
          </p:cNvSpPr>
          <p:nvPr>
            <p:ph type="pic" sz="quarter" idx="17"/>
          </p:nvPr>
        </p:nvSpPr>
        <p:spPr/>
        <p:txBody>
          <a:bodyPr>
            <a:normAutofit fontScale="47500" lnSpcReduction="20000"/>
          </a:bodyPr>
          <a:lstStyle/>
          <a:p>
            <a:endParaRPr lang="en-IN"/>
          </a:p>
        </p:txBody>
      </p:sp>
      <p:sp>
        <p:nvSpPr>
          <p:cNvPr id="8" name="Picture Placeholder 7">
            <a:extLst>
              <a:ext uri="{FF2B5EF4-FFF2-40B4-BE49-F238E27FC236}">
                <a16:creationId xmlns:a16="http://schemas.microsoft.com/office/drawing/2014/main" id="{6CC42421-2ECE-4DB6-BF63-3D80AE919561}"/>
              </a:ext>
            </a:extLst>
          </p:cNvPr>
          <p:cNvSpPr>
            <a:spLocks noGrp="1"/>
          </p:cNvSpPr>
          <p:nvPr>
            <p:ph type="pic" sz="quarter" idx="18"/>
          </p:nvPr>
        </p:nvSpPr>
        <p:spPr/>
        <p:txBody>
          <a:bodyPr>
            <a:normAutofit fontScale="47500" lnSpcReduction="20000"/>
          </a:bodyPr>
          <a:lstStyle/>
          <a:p>
            <a:endParaRPr lang="en-IN"/>
          </a:p>
        </p:txBody>
      </p:sp>
      <p:sp>
        <p:nvSpPr>
          <p:cNvPr id="14" name="Picture Placeholder 13">
            <a:extLst>
              <a:ext uri="{FF2B5EF4-FFF2-40B4-BE49-F238E27FC236}">
                <a16:creationId xmlns:a16="http://schemas.microsoft.com/office/drawing/2014/main" id="{6EED9C34-5ADA-445A-BB27-E5B9861F944D}"/>
              </a:ext>
            </a:extLst>
          </p:cNvPr>
          <p:cNvSpPr>
            <a:spLocks noGrp="1"/>
          </p:cNvSpPr>
          <p:nvPr>
            <p:ph type="pic" sz="quarter" idx="19"/>
          </p:nvPr>
        </p:nvSpPr>
        <p:spPr/>
        <p:txBody>
          <a:bodyPr>
            <a:normAutofit fontScale="47500" lnSpcReduction="20000"/>
          </a:bodyPr>
          <a:lstStyle/>
          <a:p>
            <a:endParaRPr lang="en-IN"/>
          </a:p>
        </p:txBody>
      </p:sp>
      <p:sp>
        <p:nvSpPr>
          <p:cNvPr id="12" name="Picture Placeholder 11">
            <a:extLst>
              <a:ext uri="{FF2B5EF4-FFF2-40B4-BE49-F238E27FC236}">
                <a16:creationId xmlns:a16="http://schemas.microsoft.com/office/drawing/2014/main" id="{5D75F6E6-C172-4402-B42E-6A101351C37E}"/>
              </a:ext>
            </a:extLst>
          </p:cNvPr>
          <p:cNvSpPr>
            <a:spLocks noGrp="1"/>
          </p:cNvSpPr>
          <p:nvPr>
            <p:ph type="pic" sz="quarter" idx="20"/>
          </p:nvPr>
        </p:nvSpPr>
        <p:spPr/>
        <p:txBody>
          <a:bodyPr>
            <a:normAutofit fontScale="47500" lnSpcReduction="20000"/>
          </a:bodyPr>
          <a:lstStyle/>
          <a:p>
            <a:endParaRPr lang="en-IN"/>
          </a:p>
        </p:txBody>
      </p:sp>
      <p:sp>
        <p:nvSpPr>
          <p:cNvPr id="10" name="Picture Placeholder 9">
            <a:extLst>
              <a:ext uri="{FF2B5EF4-FFF2-40B4-BE49-F238E27FC236}">
                <a16:creationId xmlns:a16="http://schemas.microsoft.com/office/drawing/2014/main" id="{55ACD96C-138F-4D03-A7C5-DD2EC9B39E74}"/>
              </a:ext>
            </a:extLst>
          </p:cNvPr>
          <p:cNvSpPr>
            <a:spLocks noGrp="1"/>
          </p:cNvSpPr>
          <p:nvPr>
            <p:ph type="pic" sz="quarter" idx="21"/>
          </p:nvPr>
        </p:nvSpPr>
        <p:spPr/>
        <p:txBody>
          <a:bodyPr>
            <a:normAutofit fontScale="47500" lnSpcReduction="20000"/>
          </a:bodyPr>
          <a:lstStyle/>
          <a:p>
            <a:endParaRPr lang="en-IN"/>
          </a:p>
        </p:txBody>
      </p:sp>
      <p:sp>
        <p:nvSpPr>
          <p:cNvPr id="3" name="텍스트 개체 틀 2">
            <a:extLst>
              <a:ext uri="{FF2B5EF4-FFF2-40B4-BE49-F238E27FC236}">
                <a16:creationId xmlns:a16="http://schemas.microsoft.com/office/drawing/2014/main" id="{5F66D37B-AECF-438B-BB16-9CF857F31251}"/>
              </a:ext>
            </a:extLst>
          </p:cNvPr>
          <p:cNvSpPr>
            <a:spLocks noGrp="1"/>
          </p:cNvSpPr>
          <p:nvPr>
            <p:ph type="body" sz="quarter" idx="10"/>
          </p:nvPr>
        </p:nvSpPr>
        <p:spPr>
          <a:xfrm>
            <a:off x="126031" y="1025852"/>
            <a:ext cx="10434419" cy="63522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en-US" altLang="ko-KR" dirty="0">
                <a:solidFill>
                  <a:schemeClr val="tx1">
                    <a:lumMod val="75000"/>
                    <a:lumOff val="25000"/>
                  </a:schemeClr>
                </a:solidFill>
                <a:latin typeface="Garamond" pitchFamily="18" charset="0"/>
              </a:rPr>
              <a:t>Charitable Purpose - Sec 2(15)</a:t>
            </a:r>
            <a:endParaRPr lang="ko-KR" altLang="en-US" dirty="0">
              <a:latin typeface="Garamond" pitchFamily="18" charset="0"/>
            </a:endParaRPr>
          </a:p>
        </p:txBody>
      </p:sp>
      <p:sp>
        <p:nvSpPr>
          <p:cNvPr id="34" name="Diamond 33"/>
          <p:cNvSpPr/>
          <p:nvPr/>
        </p:nvSpPr>
        <p:spPr>
          <a:xfrm>
            <a:off x="101429" y="5173473"/>
            <a:ext cx="588139" cy="588139"/>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latin typeface="Garamond" pitchFamily="18" charset="0"/>
            </a:endParaRPr>
          </a:p>
        </p:txBody>
      </p:sp>
      <p:sp>
        <p:nvSpPr>
          <p:cNvPr id="41" name="직사각형 40">
            <a:extLst>
              <a:ext uri="{FF2B5EF4-FFF2-40B4-BE49-F238E27FC236}">
                <a16:creationId xmlns:a16="http://schemas.microsoft.com/office/drawing/2014/main" id="{B62C102A-D5CB-4277-B6DF-A8B35A6F43E9}"/>
              </a:ext>
            </a:extLst>
          </p:cNvPr>
          <p:cNvSpPr/>
          <p:nvPr/>
        </p:nvSpPr>
        <p:spPr>
          <a:xfrm>
            <a:off x="8415055" y="2329498"/>
            <a:ext cx="2278345" cy="2656818"/>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ko-KR" sz="3333" dirty="0">
                <a:solidFill>
                  <a:schemeClr val="tx1"/>
                </a:solidFill>
                <a:latin typeface="Garamond" pitchFamily="18" charset="0"/>
              </a:rPr>
              <a:t>Any other object of General Public Utility</a:t>
            </a:r>
          </a:p>
        </p:txBody>
      </p:sp>
      <p:grpSp>
        <p:nvGrpSpPr>
          <p:cNvPr id="2" name="Group 24">
            <a:extLst>
              <a:ext uri="{FF2B5EF4-FFF2-40B4-BE49-F238E27FC236}">
                <a16:creationId xmlns:a16="http://schemas.microsoft.com/office/drawing/2014/main" id="{60DFF3F4-DD2D-4C24-8541-2EAC94E6EBD1}"/>
              </a:ext>
            </a:extLst>
          </p:cNvPr>
          <p:cNvGrpSpPr/>
          <p:nvPr/>
        </p:nvGrpSpPr>
        <p:grpSpPr>
          <a:xfrm>
            <a:off x="725128" y="5801042"/>
            <a:ext cx="9601146" cy="1494735"/>
            <a:chOff x="323528" y="4149083"/>
            <a:chExt cx="1568463" cy="2555403"/>
          </a:xfrm>
        </p:grpSpPr>
        <p:sp>
          <p:nvSpPr>
            <p:cNvPr id="51" name="TextBox 50">
              <a:extLst>
                <a:ext uri="{FF2B5EF4-FFF2-40B4-BE49-F238E27FC236}">
                  <a16:creationId xmlns:a16="http://schemas.microsoft.com/office/drawing/2014/main" id="{C9A02A3E-FF3C-4D21-890E-15ED9EB8BFF8}"/>
                </a:ext>
              </a:extLst>
            </p:cNvPr>
            <p:cNvSpPr txBox="1"/>
            <p:nvPr/>
          </p:nvSpPr>
          <p:spPr>
            <a:xfrm>
              <a:off x="323529" y="4308522"/>
              <a:ext cx="1568462" cy="2395964"/>
            </a:xfrm>
            <a:prstGeom prst="rect">
              <a:avLst/>
            </a:prstGeom>
            <a:noFill/>
          </p:spPr>
          <p:txBody>
            <a:bodyPr wrap="square" rtlCol="0">
              <a:spAutoFit/>
            </a:bodyPr>
            <a:lstStyle/>
            <a:p>
              <a:endParaRPr lang="en-US" altLang="ko-KR" sz="1053" dirty="0">
                <a:latin typeface="Garamond" pitchFamily="18" charset="0"/>
                <a:cs typeface="Arial" pitchFamily="34" charset="0"/>
              </a:endParaRPr>
            </a:p>
            <a:p>
              <a:r>
                <a:rPr lang="en-US" altLang="ko-KR" sz="1491" b="1" dirty="0">
                  <a:latin typeface="Garamond" pitchFamily="18" charset="0"/>
                  <a:cs typeface="Arial" pitchFamily="34" charset="0"/>
                </a:rPr>
                <a:t>It may include any activity in the nature of trade, commerce or business, but:</a:t>
              </a:r>
            </a:p>
            <a:p>
              <a:endParaRPr lang="en-US" altLang="ko-KR" sz="1491" b="1" dirty="0">
                <a:latin typeface="Garamond" pitchFamily="18" charset="0"/>
                <a:cs typeface="Arial" pitchFamily="34" charset="0"/>
              </a:endParaRPr>
            </a:p>
            <a:p>
              <a:r>
                <a:rPr lang="en-US" altLang="ko-KR" sz="1491" b="1" dirty="0">
                  <a:latin typeface="Garamond" pitchFamily="18" charset="0"/>
                  <a:cs typeface="Arial" pitchFamily="34" charset="0"/>
                </a:rPr>
                <a:t>	$)   The activity carried out in the course of the charitable purpose other than GPU</a:t>
              </a:r>
            </a:p>
            <a:p>
              <a:endParaRPr lang="en-US" altLang="ko-KR" sz="1491" b="1" dirty="0">
                <a:latin typeface="Garamond" pitchFamily="18" charset="0"/>
                <a:cs typeface="Arial" pitchFamily="34" charset="0"/>
              </a:endParaRPr>
            </a:p>
            <a:p>
              <a:r>
                <a:rPr lang="en-US" altLang="ko-KR" sz="1491" b="1" dirty="0">
                  <a:latin typeface="Garamond" pitchFamily="18" charset="0"/>
                  <a:cs typeface="Arial" pitchFamily="34" charset="0"/>
                </a:rPr>
                <a:t>	$)    Receipts from such activity shall not exceed 20% of total receipts.</a:t>
              </a:r>
            </a:p>
          </p:txBody>
        </p:sp>
        <p:sp>
          <p:nvSpPr>
            <p:cNvPr id="52" name="TextBox 51">
              <a:extLst>
                <a:ext uri="{FF2B5EF4-FFF2-40B4-BE49-F238E27FC236}">
                  <a16:creationId xmlns:a16="http://schemas.microsoft.com/office/drawing/2014/main" id="{80E29E08-7842-4DAE-8002-FDC141EDCD06}"/>
                </a:ext>
              </a:extLst>
            </p:cNvPr>
            <p:cNvSpPr txBox="1"/>
            <p:nvPr/>
          </p:nvSpPr>
          <p:spPr>
            <a:xfrm>
              <a:off x="323528" y="4149083"/>
              <a:ext cx="1568462" cy="573312"/>
            </a:xfrm>
            <a:prstGeom prst="rect">
              <a:avLst/>
            </a:prstGeom>
            <a:noFill/>
          </p:spPr>
          <p:txBody>
            <a:bodyPr wrap="square" rtlCol="0">
              <a:spAutoFit/>
            </a:bodyPr>
            <a:lstStyle/>
            <a:p>
              <a:r>
                <a:rPr lang="en-US" altLang="ko-KR" sz="1579" b="1" i="1" u="sng" dirty="0">
                  <a:latin typeface="Garamond" pitchFamily="18" charset="0"/>
                  <a:cs typeface="Arial" pitchFamily="34" charset="0"/>
                </a:rPr>
                <a:t>Any other object of general public utility</a:t>
              </a:r>
              <a:endParaRPr lang="ko-KR" altLang="en-US" sz="1579" b="1" i="1" u="sng" dirty="0">
                <a:latin typeface="Garamond" pitchFamily="18" charset="0"/>
                <a:cs typeface="Arial" pitchFamily="34" charset="0"/>
              </a:endParaRPr>
            </a:p>
          </p:txBody>
        </p:sp>
      </p:grpSp>
      <p:sp>
        <p:nvSpPr>
          <p:cNvPr id="30" name="Rectangle 16">
            <a:extLst>
              <a:ext uri="{FF2B5EF4-FFF2-40B4-BE49-F238E27FC236}">
                <a16:creationId xmlns:a16="http://schemas.microsoft.com/office/drawing/2014/main" id="{EEFD7711-BDAC-41D9-BBC6-92A6CA0B40BD}"/>
              </a:ext>
            </a:extLst>
          </p:cNvPr>
          <p:cNvSpPr/>
          <p:nvPr/>
        </p:nvSpPr>
        <p:spPr>
          <a:xfrm rot="2700000">
            <a:off x="255899" y="5365775"/>
            <a:ext cx="279568" cy="3941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a:latin typeface="Garamond" pitchFamily="18" charset="0"/>
            </a:endParaRPr>
          </a:p>
        </p:txBody>
      </p:sp>
      <p:sp>
        <p:nvSpPr>
          <p:cNvPr id="26" name="Rectangle 25"/>
          <p:cNvSpPr/>
          <p:nvPr/>
        </p:nvSpPr>
        <p:spPr>
          <a:xfrm>
            <a:off x="2978856" y="2332088"/>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RELIEF OF  POOR</a:t>
            </a:r>
          </a:p>
        </p:txBody>
      </p:sp>
      <p:sp>
        <p:nvSpPr>
          <p:cNvPr id="27" name="Rectangle 26"/>
          <p:cNvSpPr/>
          <p:nvPr/>
        </p:nvSpPr>
        <p:spPr>
          <a:xfrm>
            <a:off x="4785295" y="2328267"/>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MEDICAL RELIEF</a:t>
            </a:r>
          </a:p>
        </p:txBody>
      </p:sp>
      <p:sp>
        <p:nvSpPr>
          <p:cNvPr id="31" name="Rectangle 30"/>
          <p:cNvSpPr/>
          <p:nvPr/>
        </p:nvSpPr>
        <p:spPr>
          <a:xfrm>
            <a:off x="6553527" y="2347361"/>
            <a:ext cx="1810239"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PRESERVATION OF </a:t>
            </a:r>
          </a:p>
          <a:p>
            <a:pPr algn="ctr"/>
            <a:r>
              <a:rPr lang="en-US" sz="1579" b="1" dirty="0">
                <a:solidFill>
                  <a:schemeClr val="tx1"/>
                </a:solidFill>
                <a:latin typeface="Garamond" pitchFamily="18" charset="0"/>
              </a:rPr>
              <a:t>ENVIRONMENT</a:t>
            </a:r>
          </a:p>
        </p:txBody>
      </p:sp>
      <p:sp>
        <p:nvSpPr>
          <p:cNvPr id="32" name="Rectangle 31"/>
          <p:cNvSpPr/>
          <p:nvPr/>
        </p:nvSpPr>
        <p:spPr>
          <a:xfrm>
            <a:off x="2986493" y="3703148"/>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EDUCATION</a:t>
            </a:r>
          </a:p>
        </p:txBody>
      </p:sp>
      <p:sp>
        <p:nvSpPr>
          <p:cNvPr id="33" name="Rectangle 32"/>
          <p:cNvSpPr/>
          <p:nvPr/>
        </p:nvSpPr>
        <p:spPr>
          <a:xfrm>
            <a:off x="4804389" y="3722242"/>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YOGA</a:t>
            </a:r>
          </a:p>
        </p:txBody>
      </p:sp>
      <p:sp>
        <p:nvSpPr>
          <p:cNvPr id="35" name="Rectangle 34"/>
          <p:cNvSpPr/>
          <p:nvPr/>
        </p:nvSpPr>
        <p:spPr>
          <a:xfrm>
            <a:off x="6576441" y="3695507"/>
            <a:ext cx="1787325"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PRESERVATION OF </a:t>
            </a:r>
          </a:p>
          <a:p>
            <a:pPr algn="ctr"/>
            <a:r>
              <a:rPr lang="en-US" sz="1579" b="1" dirty="0">
                <a:solidFill>
                  <a:schemeClr val="tx1"/>
                </a:solidFill>
                <a:latin typeface="Garamond" pitchFamily="18" charset="0"/>
              </a:rPr>
              <a:t>MONUMENTS</a:t>
            </a:r>
          </a:p>
        </p:txBody>
      </p:sp>
      <p:sp>
        <p:nvSpPr>
          <p:cNvPr id="36" name="Oval 35"/>
          <p:cNvSpPr/>
          <p:nvPr/>
        </p:nvSpPr>
        <p:spPr>
          <a:xfrm>
            <a:off x="355174" y="2652890"/>
            <a:ext cx="2119584" cy="1924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dirty="0"/>
              <a:t>Add a photo</a:t>
            </a:r>
          </a:p>
        </p:txBody>
      </p:sp>
      <p:pic>
        <p:nvPicPr>
          <p:cNvPr id="2050" name="Picture 2" descr="G:\Pendrive\Pendrive\Teaching and articles - New Chapter in Life\Seminar\Students Seminar\Images\Charity sign and image.png"/>
          <p:cNvPicPr>
            <a:picLocks noChangeAspect="1" noChangeArrowheads="1"/>
          </p:cNvPicPr>
          <p:nvPr/>
        </p:nvPicPr>
        <p:blipFill>
          <a:blip r:embed="rId2" cstate="print"/>
          <a:srcRect/>
          <a:stretch>
            <a:fillRect/>
          </a:stretch>
        </p:blipFill>
        <p:spPr bwMode="auto">
          <a:xfrm>
            <a:off x="252058" y="2395311"/>
            <a:ext cx="2337272" cy="2406015"/>
          </a:xfrm>
          <a:prstGeom prst="ellipse">
            <a:avLst/>
          </a:prstGeom>
          <a:ln>
            <a:noFill/>
          </a:ln>
          <a:effectLst>
            <a:softEdge rad="112500"/>
          </a:effectLst>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2642821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05226" y="7076974"/>
            <a:ext cx="110489" cy="226695"/>
          </a:xfrm>
          <a:prstGeom prst="rect">
            <a:avLst/>
          </a:prstGeom>
        </p:spPr>
        <p:txBody>
          <a:bodyPr vert="horz" wrap="square" lIns="0" tIns="15240" rIns="0" bIns="0" rtlCol="0">
            <a:spAutoFit/>
          </a:bodyPr>
          <a:lstStyle/>
          <a:p>
            <a:pPr marL="12700">
              <a:lnSpc>
                <a:spcPct val="100000"/>
              </a:lnSpc>
              <a:spcBef>
                <a:spcPts val="120"/>
              </a:spcBef>
            </a:pPr>
            <a:r>
              <a:rPr sz="1300" spc="10" dirty="0">
                <a:solidFill>
                  <a:srgbClr val="878787"/>
                </a:solidFill>
                <a:latin typeface="Calibri"/>
                <a:cs typeface="Calibri"/>
              </a:rPr>
              <a:t>5</a:t>
            </a:r>
            <a:endParaRPr sz="1300">
              <a:latin typeface="Calibri"/>
              <a:cs typeface="Calibri"/>
            </a:endParaRPr>
          </a:p>
        </p:txBody>
      </p:sp>
      <p:sp>
        <p:nvSpPr>
          <p:cNvPr id="3" name="object 3"/>
          <p:cNvSpPr txBox="1">
            <a:spLocks noGrp="1"/>
          </p:cNvSpPr>
          <p:nvPr>
            <p:ph type="title"/>
          </p:nvPr>
        </p:nvSpPr>
        <p:spPr>
          <a:xfrm>
            <a:off x="534911" y="266902"/>
            <a:ext cx="9070315" cy="945027"/>
          </a:xfrm>
          <a:prstGeom prst="rect">
            <a:avLst/>
          </a:prstGeom>
        </p:spPr>
        <p:txBody>
          <a:bodyPr vert="horz" wrap="square" lIns="0" tIns="10795" rIns="0" bIns="0" rtlCol="0">
            <a:spAutoFit/>
          </a:bodyPr>
          <a:lstStyle/>
          <a:p>
            <a:pPr marL="12700" marR="5080" indent="517525">
              <a:lnSpc>
                <a:spcPct val="101299"/>
              </a:lnSpc>
              <a:spcBef>
                <a:spcPts val="85"/>
              </a:spcBef>
            </a:pPr>
            <a:r>
              <a:rPr sz="3050" spc="10" dirty="0">
                <a:latin typeface="Garamond" panose="02020404030301010803" pitchFamily="18" charset="0"/>
              </a:rPr>
              <a:t>Overview - Object </a:t>
            </a:r>
            <a:r>
              <a:rPr sz="3050" spc="15" dirty="0">
                <a:latin typeface="Garamond" panose="02020404030301010803" pitchFamily="18" charset="0"/>
              </a:rPr>
              <a:t>of </a:t>
            </a:r>
            <a:r>
              <a:rPr sz="3050" spc="5" dirty="0">
                <a:latin typeface="Garamond" panose="02020404030301010803" pitchFamily="18" charset="0"/>
              </a:rPr>
              <a:t>general </a:t>
            </a:r>
            <a:r>
              <a:rPr sz="3050" spc="10" dirty="0">
                <a:latin typeface="Garamond" panose="02020404030301010803" pitchFamily="18" charset="0"/>
              </a:rPr>
              <a:t>public utility not </a:t>
            </a:r>
            <a:r>
              <a:rPr sz="3050" spc="20" dirty="0">
                <a:latin typeface="Garamond" panose="02020404030301010803" pitchFamily="18" charset="0"/>
              </a:rPr>
              <a:t>to </a:t>
            </a:r>
            <a:r>
              <a:rPr sz="3050" spc="25" dirty="0">
                <a:latin typeface="Garamond" panose="02020404030301010803" pitchFamily="18" charset="0"/>
              </a:rPr>
              <a:t> </a:t>
            </a:r>
            <a:r>
              <a:rPr sz="3050" spc="10" dirty="0">
                <a:latin typeface="Garamond" panose="02020404030301010803" pitchFamily="18" charset="0"/>
              </a:rPr>
              <a:t>comprise</a:t>
            </a:r>
            <a:r>
              <a:rPr sz="3050" spc="-45" dirty="0">
                <a:latin typeface="Garamond" panose="02020404030301010803" pitchFamily="18" charset="0"/>
              </a:rPr>
              <a:t> </a:t>
            </a:r>
            <a:r>
              <a:rPr sz="3050" spc="10" dirty="0">
                <a:latin typeface="Garamond" panose="02020404030301010803" pitchFamily="18" charset="0"/>
              </a:rPr>
              <a:t>receipts</a:t>
            </a:r>
            <a:r>
              <a:rPr sz="3050" dirty="0">
                <a:latin typeface="Garamond" panose="02020404030301010803" pitchFamily="18" charset="0"/>
              </a:rPr>
              <a:t> </a:t>
            </a:r>
            <a:r>
              <a:rPr sz="3050" spc="5" dirty="0">
                <a:latin typeface="Garamond" panose="02020404030301010803" pitchFamily="18" charset="0"/>
              </a:rPr>
              <a:t>from</a:t>
            </a:r>
            <a:r>
              <a:rPr sz="3050" spc="15" dirty="0">
                <a:latin typeface="Garamond" panose="02020404030301010803" pitchFamily="18" charset="0"/>
              </a:rPr>
              <a:t> </a:t>
            </a:r>
            <a:r>
              <a:rPr sz="3050" spc="5" dirty="0">
                <a:latin typeface="Garamond" panose="02020404030301010803" pitchFamily="18" charset="0"/>
              </a:rPr>
              <a:t>trade, </a:t>
            </a:r>
            <a:r>
              <a:rPr sz="3050" spc="10" dirty="0">
                <a:latin typeface="Garamond" panose="02020404030301010803" pitchFamily="18" charset="0"/>
              </a:rPr>
              <a:t>commerce,</a:t>
            </a:r>
            <a:r>
              <a:rPr sz="3050" spc="5" dirty="0">
                <a:latin typeface="Garamond" panose="02020404030301010803" pitchFamily="18" charset="0"/>
              </a:rPr>
              <a:t> </a:t>
            </a:r>
            <a:r>
              <a:rPr sz="3050" spc="10" dirty="0">
                <a:latin typeface="Garamond" panose="02020404030301010803" pitchFamily="18" charset="0"/>
              </a:rPr>
              <a:t>business</a:t>
            </a:r>
            <a:r>
              <a:rPr sz="3050" spc="-60" dirty="0">
                <a:latin typeface="Garamond" panose="02020404030301010803" pitchFamily="18" charset="0"/>
              </a:rPr>
              <a:t> </a:t>
            </a:r>
            <a:r>
              <a:rPr sz="3050" spc="10" dirty="0">
                <a:latin typeface="Garamond" panose="02020404030301010803" pitchFamily="18" charset="0"/>
              </a:rPr>
              <a:t>etc</a:t>
            </a:r>
            <a:r>
              <a:rPr sz="3050" spc="10" dirty="0"/>
              <a:t>.</a:t>
            </a:r>
            <a:endParaRPr sz="3050" dirty="0"/>
          </a:p>
        </p:txBody>
      </p:sp>
      <p:sp>
        <p:nvSpPr>
          <p:cNvPr id="4" name="object 4"/>
          <p:cNvSpPr txBox="1"/>
          <p:nvPr/>
        </p:nvSpPr>
        <p:spPr>
          <a:xfrm>
            <a:off x="947499" y="1349812"/>
            <a:ext cx="8764905" cy="5709896"/>
          </a:xfrm>
          <a:prstGeom prst="rect">
            <a:avLst/>
          </a:prstGeom>
        </p:spPr>
        <p:txBody>
          <a:bodyPr vert="horz" wrap="square" lIns="0" tIns="99060" rIns="0" bIns="0" rtlCol="0">
            <a:spAutoFit/>
          </a:bodyPr>
          <a:lstStyle/>
          <a:p>
            <a:pPr marL="334010" marR="5080" indent="-321945">
              <a:lnSpc>
                <a:spcPts val="2870"/>
              </a:lnSpc>
              <a:spcBef>
                <a:spcPts val="780"/>
              </a:spcBef>
              <a:buFont typeface="Arial MT"/>
              <a:buChar char="•"/>
              <a:tabLst>
                <a:tab pos="334010" algn="l"/>
                <a:tab pos="334645" algn="l"/>
              </a:tabLst>
            </a:pPr>
            <a:r>
              <a:rPr sz="2950" spc="-5" dirty="0">
                <a:latin typeface="Garamond" panose="02020404030301010803" pitchFamily="18" charset="0"/>
                <a:cs typeface="Calibri"/>
              </a:rPr>
              <a:t>There</a:t>
            </a:r>
            <a:r>
              <a:rPr sz="2950" spc="50" dirty="0">
                <a:latin typeface="Garamond" panose="02020404030301010803" pitchFamily="18" charset="0"/>
                <a:cs typeface="Calibri"/>
              </a:rPr>
              <a:t> </a:t>
            </a:r>
            <a:r>
              <a:rPr sz="2950" spc="5" dirty="0">
                <a:latin typeface="Garamond" panose="02020404030301010803" pitchFamily="18" charset="0"/>
                <a:cs typeface="Calibri"/>
              </a:rPr>
              <a:t>is</a:t>
            </a:r>
            <a:r>
              <a:rPr sz="2950" spc="-20" dirty="0">
                <a:latin typeface="Garamond" panose="02020404030301010803" pitchFamily="18" charset="0"/>
                <a:cs typeface="Calibri"/>
              </a:rPr>
              <a:t> </a:t>
            </a:r>
            <a:r>
              <a:rPr sz="2950" spc="15" dirty="0">
                <a:latin typeface="Garamond" panose="02020404030301010803" pitchFamily="18" charset="0"/>
                <a:cs typeface="Calibri"/>
              </a:rPr>
              <a:t>no</a:t>
            </a:r>
            <a:r>
              <a:rPr sz="2950" spc="25" dirty="0">
                <a:latin typeface="Garamond" panose="02020404030301010803" pitchFamily="18" charset="0"/>
                <a:cs typeface="Calibri"/>
              </a:rPr>
              <a:t> </a:t>
            </a:r>
            <a:r>
              <a:rPr sz="2950" spc="-10" dirty="0">
                <a:latin typeface="Garamond" panose="02020404030301010803" pitchFamily="18" charset="0"/>
                <a:cs typeface="Calibri"/>
              </a:rPr>
              <a:t>total</a:t>
            </a:r>
            <a:r>
              <a:rPr sz="2950" spc="-15" dirty="0">
                <a:latin typeface="Garamond" panose="02020404030301010803" pitchFamily="18" charset="0"/>
                <a:cs typeface="Calibri"/>
              </a:rPr>
              <a:t> </a:t>
            </a:r>
            <a:r>
              <a:rPr sz="2950" spc="-5" dirty="0">
                <a:latin typeface="Garamond" panose="02020404030301010803" pitchFamily="18" charset="0"/>
                <a:cs typeface="Calibri"/>
              </a:rPr>
              <a:t>embargo</a:t>
            </a:r>
            <a:r>
              <a:rPr sz="2950" spc="55" dirty="0">
                <a:latin typeface="Garamond" panose="02020404030301010803" pitchFamily="18" charset="0"/>
                <a:cs typeface="Calibri"/>
              </a:rPr>
              <a:t> </a:t>
            </a:r>
            <a:r>
              <a:rPr sz="2950" spc="15" dirty="0">
                <a:latin typeface="Garamond" panose="02020404030301010803" pitchFamily="18" charset="0"/>
                <a:cs typeface="Calibri"/>
              </a:rPr>
              <a:t>on</a:t>
            </a:r>
            <a:r>
              <a:rPr sz="2950" spc="30" dirty="0">
                <a:latin typeface="Garamond" panose="02020404030301010803" pitchFamily="18" charset="0"/>
                <a:cs typeface="Calibri"/>
              </a:rPr>
              <a:t> </a:t>
            </a:r>
            <a:r>
              <a:rPr sz="2950" dirty="0">
                <a:latin typeface="Garamond" panose="02020404030301010803" pitchFamily="18" charset="0"/>
                <a:cs typeface="Calibri"/>
              </a:rPr>
              <a:t>commercial</a:t>
            </a:r>
            <a:r>
              <a:rPr sz="2950" spc="80" dirty="0">
                <a:latin typeface="Garamond" panose="02020404030301010803" pitchFamily="18" charset="0"/>
                <a:cs typeface="Calibri"/>
              </a:rPr>
              <a:t> </a:t>
            </a:r>
            <a:r>
              <a:rPr sz="2950" dirty="0">
                <a:latin typeface="Garamond" panose="02020404030301010803" pitchFamily="18" charset="0"/>
                <a:cs typeface="Calibri"/>
              </a:rPr>
              <a:t>receipts. </a:t>
            </a:r>
            <a:r>
              <a:rPr sz="2950" spc="5" dirty="0">
                <a:latin typeface="Garamond" panose="02020404030301010803" pitchFamily="18" charset="0"/>
                <a:cs typeface="Calibri"/>
              </a:rPr>
              <a:t> </a:t>
            </a:r>
            <a:r>
              <a:rPr sz="2950" spc="-5" dirty="0">
                <a:latin typeface="Garamond" panose="02020404030301010803" pitchFamily="18" charset="0"/>
                <a:cs typeface="Calibri"/>
              </a:rPr>
              <a:t>Receipts</a:t>
            </a:r>
            <a:r>
              <a:rPr sz="2950" spc="-50" dirty="0">
                <a:latin typeface="Garamond" panose="02020404030301010803" pitchFamily="18" charset="0"/>
                <a:cs typeface="Calibri"/>
              </a:rPr>
              <a:t> </a:t>
            </a:r>
            <a:r>
              <a:rPr sz="2950" dirty="0">
                <a:latin typeface="Garamond" panose="02020404030301010803" pitchFamily="18" charset="0"/>
                <a:cs typeface="Calibri"/>
              </a:rPr>
              <a:t>from</a:t>
            </a:r>
            <a:r>
              <a:rPr sz="2950" spc="55" dirty="0">
                <a:latin typeface="Garamond" panose="02020404030301010803" pitchFamily="18" charset="0"/>
                <a:cs typeface="Calibri"/>
              </a:rPr>
              <a:t> </a:t>
            </a:r>
            <a:r>
              <a:rPr sz="2950" dirty="0">
                <a:latin typeface="Garamond" panose="02020404030301010803" pitchFamily="18" charset="0"/>
                <a:cs typeface="Calibri"/>
              </a:rPr>
              <a:t>these </a:t>
            </a:r>
            <a:r>
              <a:rPr sz="2950" spc="5" dirty="0">
                <a:latin typeface="Garamond" panose="02020404030301010803" pitchFamily="18" charset="0"/>
                <a:cs typeface="Calibri"/>
              </a:rPr>
              <a:t>activities</a:t>
            </a:r>
            <a:r>
              <a:rPr sz="2950" spc="75" dirty="0">
                <a:latin typeface="Garamond" panose="02020404030301010803" pitchFamily="18" charset="0"/>
                <a:cs typeface="Calibri"/>
              </a:rPr>
              <a:t> </a:t>
            </a:r>
            <a:r>
              <a:rPr sz="2950" spc="15" dirty="0">
                <a:latin typeface="Garamond" panose="02020404030301010803" pitchFamily="18" charset="0"/>
                <a:cs typeface="Calibri"/>
              </a:rPr>
              <a:t>up</a:t>
            </a:r>
            <a:r>
              <a:rPr sz="2950" spc="5" dirty="0">
                <a:latin typeface="Garamond" panose="02020404030301010803" pitchFamily="18" charset="0"/>
                <a:cs typeface="Calibri"/>
              </a:rPr>
              <a:t> </a:t>
            </a:r>
            <a:r>
              <a:rPr sz="2950" dirty="0">
                <a:latin typeface="Garamond" panose="02020404030301010803" pitchFamily="18" charset="0"/>
                <a:cs typeface="Calibri"/>
              </a:rPr>
              <a:t>to </a:t>
            </a:r>
            <a:r>
              <a:rPr sz="2950" spc="10" dirty="0">
                <a:latin typeface="Garamond" panose="02020404030301010803" pitchFamily="18" charset="0"/>
                <a:cs typeface="Calibri"/>
              </a:rPr>
              <a:t>the</a:t>
            </a:r>
            <a:r>
              <a:rPr sz="2950" dirty="0">
                <a:latin typeface="Garamond" panose="02020404030301010803" pitchFamily="18" charset="0"/>
                <a:cs typeface="Calibri"/>
              </a:rPr>
              <a:t> following</a:t>
            </a:r>
            <a:r>
              <a:rPr sz="2950" spc="20" dirty="0">
                <a:latin typeface="Garamond" panose="02020404030301010803" pitchFamily="18" charset="0"/>
                <a:cs typeface="Calibri"/>
              </a:rPr>
              <a:t> </a:t>
            </a:r>
            <a:r>
              <a:rPr sz="2950" spc="10" dirty="0">
                <a:latin typeface="Garamond" panose="02020404030301010803" pitchFamily="18" charset="0"/>
                <a:cs typeface="Calibri"/>
              </a:rPr>
              <a:t>limits </a:t>
            </a:r>
            <a:r>
              <a:rPr sz="2950" spc="-650" dirty="0">
                <a:latin typeface="Garamond" panose="02020404030301010803" pitchFamily="18" charset="0"/>
                <a:cs typeface="Calibri"/>
              </a:rPr>
              <a:t> </a:t>
            </a:r>
            <a:r>
              <a:rPr sz="2950" spc="-10" dirty="0">
                <a:latin typeface="Garamond" panose="02020404030301010803" pitchFamily="18" charset="0"/>
                <a:cs typeface="Calibri"/>
              </a:rPr>
              <a:t>are</a:t>
            </a:r>
            <a:r>
              <a:rPr sz="2950" spc="15" dirty="0">
                <a:latin typeface="Garamond" panose="02020404030301010803" pitchFamily="18" charset="0"/>
                <a:cs typeface="Calibri"/>
              </a:rPr>
              <a:t> </a:t>
            </a:r>
            <a:r>
              <a:rPr sz="2950" dirty="0">
                <a:latin typeface="Garamond" panose="02020404030301010803" pitchFamily="18" charset="0"/>
                <a:cs typeface="Calibri"/>
              </a:rPr>
              <a:t>acceptable</a:t>
            </a:r>
          </a:p>
          <a:p>
            <a:pPr marL="774065" lvl="1" indent="-334010">
              <a:lnSpc>
                <a:spcPts val="3055"/>
              </a:lnSpc>
              <a:buFont typeface="Arial MT"/>
              <a:buChar char="–"/>
              <a:tabLst>
                <a:tab pos="774065" algn="l"/>
                <a:tab pos="774700" algn="l"/>
              </a:tabLst>
            </a:pP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dirty="0">
                <a:latin typeface="Garamond" panose="02020404030301010803" pitchFamily="18" charset="0"/>
                <a:cs typeface="Calibri"/>
              </a:rPr>
              <a:t>2009-10</a:t>
            </a:r>
            <a:r>
              <a:rPr sz="2600" spc="1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5" dirty="0">
                <a:latin typeface="Garamond" panose="02020404030301010803" pitchFamily="18" charset="0"/>
                <a:cs typeface="Calibri"/>
              </a:rPr>
              <a:t>2011-12:</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0" dirty="0">
                <a:latin typeface="Garamond" panose="02020404030301010803" pitchFamily="18" charset="0"/>
                <a:cs typeface="Calibri"/>
              </a:rPr>
              <a:t>Rs.</a:t>
            </a:r>
            <a:r>
              <a:rPr sz="2600" spc="25" dirty="0">
                <a:latin typeface="Garamond" panose="02020404030301010803" pitchFamily="18" charset="0"/>
                <a:cs typeface="Calibri"/>
              </a:rPr>
              <a:t> </a:t>
            </a:r>
            <a:r>
              <a:rPr sz="2600" spc="-5" dirty="0">
                <a:latin typeface="Garamond" panose="02020404030301010803" pitchFamily="18" charset="0"/>
                <a:cs typeface="Calibri"/>
              </a:rPr>
              <a:t>10</a:t>
            </a:r>
            <a:r>
              <a:rPr sz="2600" spc="15" dirty="0">
                <a:latin typeface="Garamond" panose="02020404030301010803" pitchFamily="18" charset="0"/>
                <a:cs typeface="Calibri"/>
              </a:rPr>
              <a:t> </a:t>
            </a:r>
            <a:r>
              <a:rPr sz="2600" spc="-10" dirty="0">
                <a:latin typeface="Garamond" panose="02020404030301010803" pitchFamily="18" charset="0"/>
                <a:cs typeface="Calibri"/>
              </a:rPr>
              <a:t>lakhs/year</a:t>
            </a:r>
            <a:endParaRPr sz="2600" dirty="0">
              <a:latin typeface="Garamond" panose="02020404030301010803" pitchFamily="18" charset="0"/>
              <a:cs typeface="Calibri"/>
            </a:endParaRPr>
          </a:p>
          <a:p>
            <a:pPr marL="774065" lvl="1" indent="-334010">
              <a:lnSpc>
                <a:spcPts val="3085"/>
              </a:lnSpc>
              <a:buFont typeface="Arial MT"/>
              <a:buChar char="–"/>
              <a:tabLst>
                <a:tab pos="774065" algn="l"/>
                <a:tab pos="774700" algn="l"/>
              </a:tabLst>
            </a:pP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dirty="0">
                <a:latin typeface="Garamond" panose="02020404030301010803" pitchFamily="18" charset="0"/>
                <a:cs typeface="Calibri"/>
              </a:rPr>
              <a:t>2012-13</a:t>
            </a:r>
            <a:r>
              <a:rPr sz="2600" spc="1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5" dirty="0">
                <a:latin typeface="Garamond" panose="02020404030301010803" pitchFamily="18" charset="0"/>
                <a:cs typeface="Calibri"/>
              </a:rPr>
              <a:t>2015-16:</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0" dirty="0">
                <a:latin typeface="Garamond" panose="02020404030301010803" pitchFamily="18" charset="0"/>
                <a:cs typeface="Calibri"/>
              </a:rPr>
              <a:t>Rs.</a:t>
            </a:r>
            <a:r>
              <a:rPr sz="2600" spc="25" dirty="0">
                <a:latin typeface="Garamond" panose="02020404030301010803" pitchFamily="18" charset="0"/>
                <a:cs typeface="Calibri"/>
              </a:rPr>
              <a:t> </a:t>
            </a:r>
            <a:r>
              <a:rPr sz="2600" spc="-5" dirty="0">
                <a:latin typeface="Garamond" panose="02020404030301010803" pitchFamily="18" charset="0"/>
                <a:cs typeface="Calibri"/>
              </a:rPr>
              <a:t>25</a:t>
            </a:r>
            <a:r>
              <a:rPr sz="2600" spc="15" dirty="0">
                <a:latin typeface="Garamond" panose="02020404030301010803" pitchFamily="18" charset="0"/>
                <a:cs typeface="Calibri"/>
              </a:rPr>
              <a:t> </a:t>
            </a:r>
            <a:r>
              <a:rPr sz="2600" spc="-10" dirty="0">
                <a:latin typeface="Garamond" panose="02020404030301010803" pitchFamily="18" charset="0"/>
                <a:cs typeface="Calibri"/>
              </a:rPr>
              <a:t>lakhs/year</a:t>
            </a:r>
            <a:endParaRPr sz="2600" dirty="0">
              <a:latin typeface="Garamond" panose="02020404030301010803" pitchFamily="18" charset="0"/>
              <a:cs typeface="Calibri"/>
            </a:endParaRPr>
          </a:p>
          <a:p>
            <a:pPr marL="774065" lvl="1" indent="-334010">
              <a:lnSpc>
                <a:spcPts val="3085"/>
              </a:lnSpc>
              <a:buFont typeface="Arial MT"/>
              <a:buChar char="–"/>
              <a:tabLst>
                <a:tab pos="774065" algn="l"/>
                <a:tab pos="774700" algn="l"/>
              </a:tabLst>
            </a:pPr>
            <a:r>
              <a:rPr sz="2600" spc="-10" dirty="0">
                <a:latin typeface="Garamond" panose="02020404030301010803" pitchFamily="18" charset="0"/>
                <a:cs typeface="Calibri"/>
              </a:rPr>
              <a:t>From</a:t>
            </a:r>
            <a:r>
              <a:rPr sz="2600" spc="10" dirty="0">
                <a:latin typeface="Garamond" panose="02020404030301010803" pitchFamily="18" charset="0"/>
                <a:cs typeface="Calibri"/>
              </a:rPr>
              <a:t> </a:t>
            </a: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spc="-10" dirty="0">
                <a:latin typeface="Garamond" panose="02020404030301010803" pitchFamily="18" charset="0"/>
                <a:cs typeface="Calibri"/>
              </a:rPr>
              <a:t>2016-17:</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5" dirty="0">
                <a:latin typeface="Garamond" panose="02020404030301010803" pitchFamily="18" charset="0"/>
                <a:cs typeface="Calibri"/>
              </a:rPr>
              <a:t>20%</a:t>
            </a:r>
            <a:r>
              <a:rPr sz="2600" spc="20" dirty="0">
                <a:latin typeface="Garamond" panose="02020404030301010803" pitchFamily="18" charset="0"/>
                <a:cs typeface="Calibri"/>
              </a:rPr>
              <a:t> </a:t>
            </a:r>
            <a:r>
              <a:rPr sz="2600" spc="-5" dirty="0">
                <a:latin typeface="Garamond" panose="02020404030301010803" pitchFamily="18" charset="0"/>
                <a:cs typeface="Calibri"/>
              </a:rPr>
              <a:t>of</a:t>
            </a:r>
            <a:r>
              <a:rPr sz="2600" spc="20" dirty="0">
                <a:latin typeface="Garamond" panose="02020404030301010803" pitchFamily="18" charset="0"/>
                <a:cs typeface="Calibri"/>
              </a:rPr>
              <a:t> </a:t>
            </a:r>
            <a:r>
              <a:rPr sz="2600" spc="-10" dirty="0">
                <a:latin typeface="Garamond" panose="02020404030301010803" pitchFamily="18" charset="0"/>
                <a:cs typeface="Calibri"/>
              </a:rPr>
              <a:t>the</a:t>
            </a:r>
            <a:r>
              <a:rPr sz="2600" spc="40" dirty="0">
                <a:latin typeface="Garamond" panose="02020404030301010803" pitchFamily="18" charset="0"/>
                <a:cs typeface="Calibri"/>
              </a:rPr>
              <a:t> </a:t>
            </a:r>
            <a:r>
              <a:rPr sz="2600" spc="-20" dirty="0">
                <a:latin typeface="Garamond" panose="02020404030301010803" pitchFamily="18" charset="0"/>
                <a:cs typeface="Calibri"/>
              </a:rPr>
              <a:t>total</a:t>
            </a:r>
            <a:r>
              <a:rPr sz="2600" spc="40" dirty="0">
                <a:latin typeface="Garamond" panose="02020404030301010803" pitchFamily="18" charset="0"/>
                <a:cs typeface="Calibri"/>
              </a:rPr>
              <a:t> </a:t>
            </a:r>
            <a:r>
              <a:rPr sz="2600" spc="-15" dirty="0">
                <a:latin typeface="Garamond" panose="02020404030301010803" pitchFamily="18" charset="0"/>
                <a:cs typeface="Calibri"/>
              </a:rPr>
              <a:t>receipts</a:t>
            </a:r>
            <a:endParaRPr sz="2600" dirty="0">
              <a:latin typeface="Garamond" panose="02020404030301010803" pitchFamily="18" charset="0"/>
              <a:cs typeface="Calibri"/>
            </a:endParaRPr>
          </a:p>
          <a:p>
            <a:pPr marL="334010" indent="-321945">
              <a:lnSpc>
                <a:spcPts val="3520"/>
              </a:lnSpc>
              <a:buFont typeface="Arial MT"/>
              <a:buChar char="•"/>
              <a:tabLst>
                <a:tab pos="334010" algn="l"/>
                <a:tab pos="334645" algn="l"/>
              </a:tabLst>
            </a:pPr>
            <a:r>
              <a:rPr sz="2950" spc="5" dirty="0">
                <a:latin typeface="Garamond" panose="02020404030301010803" pitchFamily="18" charset="0"/>
                <a:cs typeface="Calibri"/>
              </a:rPr>
              <a:t>This</a:t>
            </a:r>
            <a:r>
              <a:rPr sz="2950" spc="-30" dirty="0">
                <a:latin typeface="Garamond" panose="02020404030301010803" pitchFamily="18" charset="0"/>
                <a:cs typeface="Calibri"/>
              </a:rPr>
              <a:t> </a:t>
            </a:r>
            <a:r>
              <a:rPr sz="2950" dirty="0">
                <a:latin typeface="Garamond" panose="02020404030301010803" pitchFamily="18" charset="0"/>
                <a:cs typeface="Calibri"/>
              </a:rPr>
              <a:t>embargo</a:t>
            </a:r>
            <a:r>
              <a:rPr sz="2950" spc="50" dirty="0">
                <a:latin typeface="Garamond" panose="02020404030301010803" pitchFamily="18" charset="0"/>
                <a:cs typeface="Calibri"/>
              </a:rPr>
              <a:t> </a:t>
            </a:r>
            <a:r>
              <a:rPr sz="2950" spc="10" dirty="0">
                <a:latin typeface="Garamond" panose="02020404030301010803" pitchFamily="18" charset="0"/>
                <a:cs typeface="Calibri"/>
              </a:rPr>
              <a:t>does</a:t>
            </a:r>
            <a:r>
              <a:rPr sz="2950" spc="5" dirty="0">
                <a:latin typeface="Garamond" panose="02020404030301010803" pitchFamily="18" charset="0"/>
                <a:cs typeface="Calibri"/>
              </a:rPr>
              <a:t> not</a:t>
            </a:r>
            <a:r>
              <a:rPr sz="2950" spc="-10" dirty="0">
                <a:latin typeface="Garamond" panose="02020404030301010803" pitchFamily="18" charset="0"/>
                <a:cs typeface="Calibri"/>
              </a:rPr>
              <a:t> </a:t>
            </a:r>
            <a:r>
              <a:rPr sz="2950" spc="5" dirty="0">
                <a:latin typeface="Garamond" panose="02020404030301010803" pitchFamily="18" charset="0"/>
                <a:cs typeface="Calibri"/>
              </a:rPr>
              <a:t>apply</a:t>
            </a:r>
            <a:r>
              <a:rPr sz="2950" spc="30" dirty="0">
                <a:latin typeface="Garamond" panose="02020404030301010803" pitchFamily="18" charset="0"/>
                <a:cs typeface="Calibri"/>
              </a:rPr>
              <a:t> </a:t>
            </a:r>
            <a:r>
              <a:rPr sz="2950" spc="-15" dirty="0">
                <a:latin typeface="Garamond" panose="02020404030301010803" pitchFamily="18" charset="0"/>
                <a:cs typeface="Calibri"/>
              </a:rPr>
              <a:t>to</a:t>
            </a:r>
            <a:endParaRPr sz="2950" dirty="0">
              <a:latin typeface="Garamond" panose="02020404030301010803" pitchFamily="18" charset="0"/>
              <a:cs typeface="Calibri"/>
            </a:endParaRPr>
          </a:p>
          <a:p>
            <a:pPr marL="774065" lvl="1" indent="-334010">
              <a:lnSpc>
                <a:spcPct val="100000"/>
              </a:lnSpc>
              <a:buFont typeface="Arial MT"/>
              <a:buChar char="–"/>
              <a:tabLst>
                <a:tab pos="774065" algn="l"/>
                <a:tab pos="774700" algn="l"/>
              </a:tabLst>
            </a:pPr>
            <a:r>
              <a:rPr sz="2600" spc="-5" dirty="0">
                <a:latin typeface="Garamond" panose="02020404030301010803" pitchFamily="18" charset="0"/>
                <a:cs typeface="Calibri"/>
              </a:rPr>
              <a:t>Public</a:t>
            </a:r>
            <a:r>
              <a:rPr sz="2600" spc="-15" dirty="0">
                <a:latin typeface="Garamond" panose="02020404030301010803" pitchFamily="18" charset="0"/>
                <a:cs typeface="Calibri"/>
              </a:rPr>
              <a:t> </a:t>
            </a:r>
            <a:r>
              <a:rPr sz="2600" spc="-10" dirty="0">
                <a:latin typeface="Garamond" panose="02020404030301010803" pitchFamily="18" charset="0"/>
                <a:cs typeface="Calibri"/>
              </a:rPr>
              <a:t>religious</a:t>
            </a:r>
            <a:r>
              <a:rPr sz="2600" spc="15" dirty="0">
                <a:latin typeface="Garamond" panose="02020404030301010803" pitchFamily="18" charset="0"/>
                <a:cs typeface="Calibri"/>
              </a:rPr>
              <a:t> </a:t>
            </a:r>
            <a:r>
              <a:rPr sz="2600" spc="-10" dirty="0">
                <a:latin typeface="Garamond" panose="02020404030301010803" pitchFamily="18" charset="0"/>
                <a:cs typeface="Calibri"/>
              </a:rPr>
              <a:t>trusts</a:t>
            </a:r>
            <a:endParaRPr sz="2600" dirty="0">
              <a:latin typeface="Garamond" panose="02020404030301010803" pitchFamily="18" charset="0"/>
              <a:cs typeface="Calibri"/>
            </a:endParaRPr>
          </a:p>
          <a:p>
            <a:pPr marL="774065" marR="334010" lvl="1" indent="-334010">
              <a:lnSpc>
                <a:spcPts val="2530"/>
              </a:lnSpc>
              <a:spcBef>
                <a:spcPts val="600"/>
              </a:spcBef>
              <a:buFont typeface="Arial MT"/>
              <a:buChar char="–"/>
              <a:tabLst>
                <a:tab pos="774065" algn="l"/>
                <a:tab pos="774700" algn="l"/>
              </a:tabLst>
            </a:pPr>
            <a:r>
              <a:rPr sz="2600" spc="-10" dirty="0">
                <a:latin typeface="Garamond" panose="02020404030301010803" pitchFamily="18" charset="0"/>
                <a:cs typeface="Calibri"/>
              </a:rPr>
              <a:t>Charitable</a:t>
            </a:r>
            <a:r>
              <a:rPr sz="2600" spc="75" dirty="0">
                <a:latin typeface="Garamond" panose="02020404030301010803" pitchFamily="18" charset="0"/>
                <a:cs typeface="Calibri"/>
              </a:rPr>
              <a:t> </a:t>
            </a:r>
            <a:r>
              <a:rPr sz="2600" spc="-15" dirty="0">
                <a:latin typeface="Garamond" panose="02020404030301010803" pitchFamily="18" charset="0"/>
                <a:cs typeface="Calibri"/>
              </a:rPr>
              <a:t>trusts</a:t>
            </a:r>
            <a:r>
              <a:rPr sz="2600" spc="90" dirty="0">
                <a:latin typeface="Garamond" panose="02020404030301010803" pitchFamily="18" charset="0"/>
                <a:cs typeface="Calibri"/>
              </a:rPr>
              <a:t> </a:t>
            </a:r>
            <a:r>
              <a:rPr sz="2600" spc="-15" dirty="0">
                <a:latin typeface="Garamond" panose="02020404030301010803" pitchFamily="18" charset="0"/>
                <a:cs typeface="Calibri"/>
              </a:rPr>
              <a:t>carrying</a:t>
            </a:r>
            <a:r>
              <a:rPr sz="2600" spc="90" dirty="0">
                <a:latin typeface="Garamond" panose="02020404030301010803" pitchFamily="18" charset="0"/>
                <a:cs typeface="Calibri"/>
              </a:rPr>
              <a:t> </a:t>
            </a:r>
            <a:r>
              <a:rPr sz="2600" spc="-5" dirty="0">
                <a:latin typeface="Garamond" panose="02020404030301010803" pitchFamily="18" charset="0"/>
                <a:cs typeface="Calibri"/>
              </a:rPr>
              <a:t>on</a:t>
            </a:r>
            <a:r>
              <a:rPr sz="2600" spc="30" dirty="0">
                <a:latin typeface="Garamond" panose="02020404030301010803" pitchFamily="18" charset="0"/>
                <a:cs typeface="Calibri"/>
              </a:rPr>
              <a:t> </a:t>
            </a:r>
            <a:r>
              <a:rPr sz="2600" dirty="0">
                <a:latin typeface="Garamond" panose="02020404030301010803" pitchFamily="18" charset="0"/>
                <a:cs typeface="Calibri"/>
              </a:rPr>
              <a:t>the</a:t>
            </a:r>
            <a:r>
              <a:rPr sz="2600" spc="50" dirty="0">
                <a:latin typeface="Garamond" panose="02020404030301010803" pitchFamily="18" charset="0"/>
                <a:cs typeface="Calibri"/>
              </a:rPr>
              <a:t> </a:t>
            </a:r>
            <a:r>
              <a:rPr sz="2600" spc="-20" dirty="0">
                <a:latin typeface="Garamond" panose="02020404030301010803" pitchFamily="18" charset="0"/>
                <a:cs typeface="Calibri"/>
              </a:rPr>
              <a:t>first</a:t>
            </a:r>
            <a:r>
              <a:rPr sz="2600" spc="55" dirty="0">
                <a:latin typeface="Garamond" panose="02020404030301010803" pitchFamily="18" charset="0"/>
                <a:cs typeface="Calibri"/>
              </a:rPr>
              <a:t> </a:t>
            </a:r>
            <a:r>
              <a:rPr sz="2600" spc="-10" dirty="0">
                <a:latin typeface="Garamond" panose="02020404030301010803" pitchFamily="18" charset="0"/>
                <a:cs typeface="Calibri"/>
              </a:rPr>
              <a:t>five</a:t>
            </a:r>
            <a:r>
              <a:rPr sz="2600" spc="20" dirty="0">
                <a:latin typeface="Garamond" panose="02020404030301010803" pitchFamily="18" charset="0"/>
                <a:cs typeface="Calibri"/>
              </a:rPr>
              <a:t> </a:t>
            </a:r>
            <a:r>
              <a:rPr sz="2600" spc="-5" dirty="0">
                <a:latin typeface="Garamond" panose="02020404030301010803" pitchFamily="18" charset="0"/>
                <a:cs typeface="Calibri"/>
              </a:rPr>
              <a:t>limbs</a:t>
            </a:r>
            <a:r>
              <a:rPr sz="2600" spc="40" dirty="0">
                <a:latin typeface="Garamond" panose="02020404030301010803" pitchFamily="18" charset="0"/>
                <a:cs typeface="Calibri"/>
              </a:rPr>
              <a:t> </a:t>
            </a:r>
            <a:r>
              <a:rPr sz="2600" spc="-5" dirty="0">
                <a:latin typeface="Garamond" panose="02020404030301010803" pitchFamily="18" charset="0"/>
                <a:cs typeface="Calibri"/>
              </a:rPr>
              <a:t>of</a:t>
            </a:r>
            <a:r>
              <a:rPr sz="2600" dirty="0">
                <a:latin typeface="Garamond" panose="02020404030301010803" pitchFamily="18" charset="0"/>
                <a:cs typeface="Calibri"/>
              </a:rPr>
              <a:t> </a:t>
            </a:r>
            <a:r>
              <a:rPr sz="2600" spc="-10" dirty="0">
                <a:latin typeface="Garamond" panose="02020404030301010803" pitchFamily="18" charset="0"/>
                <a:cs typeface="Calibri"/>
              </a:rPr>
              <a:t>charity </a:t>
            </a:r>
            <a:r>
              <a:rPr sz="2600" spc="-570" dirty="0">
                <a:latin typeface="Garamond" panose="02020404030301010803" pitchFamily="18" charset="0"/>
                <a:cs typeface="Calibri"/>
              </a:rPr>
              <a:t> </a:t>
            </a:r>
            <a:r>
              <a:rPr sz="2600" spc="-5" dirty="0">
                <a:latin typeface="Garamond" panose="02020404030301010803" pitchFamily="18" charset="0"/>
                <a:cs typeface="Calibri"/>
              </a:rPr>
              <a:t>as</a:t>
            </a:r>
            <a:r>
              <a:rPr sz="2600" spc="25" dirty="0">
                <a:latin typeface="Garamond" panose="02020404030301010803" pitchFamily="18" charset="0"/>
                <a:cs typeface="Calibri"/>
              </a:rPr>
              <a:t> </a:t>
            </a:r>
            <a:r>
              <a:rPr sz="2600" spc="-5" dirty="0">
                <a:latin typeface="Garamond" panose="02020404030301010803" pitchFamily="18" charset="0"/>
                <a:cs typeface="Calibri"/>
              </a:rPr>
              <a:t>defined</a:t>
            </a:r>
            <a:r>
              <a:rPr sz="2600" spc="45" dirty="0">
                <a:latin typeface="Garamond" panose="02020404030301010803" pitchFamily="18" charset="0"/>
                <a:cs typeface="Calibri"/>
              </a:rPr>
              <a:t> </a:t>
            </a:r>
            <a:r>
              <a:rPr sz="2600" spc="-5" dirty="0">
                <a:latin typeface="Garamond" panose="02020404030301010803" pitchFamily="18" charset="0"/>
                <a:cs typeface="Calibri"/>
              </a:rPr>
              <a:t>in</a:t>
            </a:r>
            <a:r>
              <a:rPr sz="2600" spc="15" dirty="0">
                <a:latin typeface="Garamond" panose="02020404030301010803" pitchFamily="18" charset="0"/>
                <a:cs typeface="Calibri"/>
              </a:rPr>
              <a:t> </a:t>
            </a:r>
            <a:r>
              <a:rPr sz="2600" spc="-5" dirty="0">
                <a:latin typeface="Garamond" panose="02020404030301010803" pitchFamily="18" charset="0"/>
                <a:cs typeface="Calibri"/>
              </a:rPr>
              <a:t>S.</a:t>
            </a:r>
            <a:r>
              <a:rPr sz="2600" dirty="0">
                <a:latin typeface="Garamond" panose="02020404030301010803" pitchFamily="18" charset="0"/>
                <a:cs typeface="Calibri"/>
              </a:rPr>
              <a:t> </a:t>
            </a:r>
            <a:r>
              <a:rPr sz="2600" spc="-10" dirty="0">
                <a:latin typeface="Garamond" panose="02020404030301010803" pitchFamily="18" charset="0"/>
                <a:cs typeface="Calibri"/>
              </a:rPr>
              <a:t>2(15)</a:t>
            </a:r>
            <a:r>
              <a:rPr sz="2600" spc="20" dirty="0">
                <a:latin typeface="Garamond" panose="02020404030301010803" pitchFamily="18" charset="0"/>
                <a:cs typeface="Calibri"/>
              </a:rPr>
              <a:t> </a:t>
            </a:r>
            <a:r>
              <a:rPr sz="2600" spc="-5" dirty="0">
                <a:latin typeface="Garamond" panose="02020404030301010803" pitchFamily="18" charset="0"/>
                <a:cs typeface="Calibri"/>
              </a:rPr>
              <a:t>–</a:t>
            </a:r>
            <a:r>
              <a:rPr sz="2600" spc="35" dirty="0">
                <a:latin typeface="Garamond" panose="02020404030301010803" pitchFamily="18" charset="0"/>
                <a:cs typeface="Calibri"/>
              </a:rPr>
              <a:t> </a:t>
            </a:r>
            <a:r>
              <a:rPr sz="2600" spc="-15" dirty="0">
                <a:latin typeface="Garamond" panose="02020404030301010803" pitchFamily="18" charset="0"/>
                <a:cs typeface="Calibri"/>
              </a:rPr>
              <a:t>Circular</a:t>
            </a:r>
            <a:r>
              <a:rPr sz="2600" spc="55" dirty="0">
                <a:latin typeface="Garamond" panose="02020404030301010803" pitchFamily="18" charset="0"/>
                <a:cs typeface="Calibri"/>
              </a:rPr>
              <a:t> </a:t>
            </a:r>
            <a:r>
              <a:rPr sz="2600" dirty="0">
                <a:latin typeface="Garamond" panose="02020404030301010803" pitchFamily="18" charset="0"/>
                <a:cs typeface="Calibri"/>
              </a:rPr>
              <a:t>11/2008</a:t>
            </a:r>
            <a:r>
              <a:rPr sz="2600" spc="15" dirty="0">
                <a:latin typeface="Garamond" panose="02020404030301010803" pitchFamily="18" charset="0"/>
                <a:cs typeface="Calibri"/>
              </a:rPr>
              <a:t> </a:t>
            </a:r>
            <a:r>
              <a:rPr sz="2600" dirty="0">
                <a:latin typeface="Garamond" panose="02020404030301010803" pitchFamily="18" charset="0"/>
                <a:cs typeface="Calibri"/>
              </a:rPr>
              <a:t>dt</a:t>
            </a:r>
            <a:r>
              <a:rPr sz="2600" spc="45" dirty="0">
                <a:latin typeface="Garamond" panose="02020404030301010803" pitchFamily="18" charset="0"/>
                <a:cs typeface="Calibri"/>
              </a:rPr>
              <a:t> </a:t>
            </a:r>
            <a:r>
              <a:rPr sz="2600" spc="-10" dirty="0">
                <a:latin typeface="Garamond" panose="02020404030301010803" pitchFamily="18" charset="0"/>
                <a:cs typeface="Calibri"/>
              </a:rPr>
              <a:t>19.12.2008</a:t>
            </a:r>
            <a:endParaRPr sz="2600" dirty="0">
              <a:latin typeface="Garamond" panose="02020404030301010803" pitchFamily="18" charset="0"/>
              <a:cs typeface="Calibri"/>
            </a:endParaRPr>
          </a:p>
          <a:p>
            <a:pPr>
              <a:lnSpc>
                <a:spcPct val="100000"/>
              </a:lnSpc>
              <a:spcBef>
                <a:spcPts val="35"/>
              </a:spcBef>
            </a:pPr>
            <a:endParaRPr sz="2850" dirty="0">
              <a:latin typeface="Garamond" panose="02020404030301010803" pitchFamily="18" charset="0"/>
              <a:cs typeface="Calibri"/>
            </a:endParaRPr>
          </a:p>
          <a:p>
            <a:pPr marL="774065" marR="67310" indent="-315595">
              <a:lnSpc>
                <a:spcPts val="2520"/>
              </a:lnSpc>
              <a:spcBef>
                <a:spcPts val="5"/>
              </a:spcBef>
            </a:pPr>
            <a:r>
              <a:rPr sz="2600" b="1" i="1" spc="-15" dirty="0">
                <a:solidFill>
                  <a:srgbClr val="953634"/>
                </a:solidFill>
                <a:latin typeface="Garamond" panose="02020404030301010803" pitchFamily="18" charset="0"/>
                <a:cs typeface="Calibri"/>
              </a:rPr>
              <a:t>Trade</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associations</a:t>
            </a:r>
            <a:r>
              <a:rPr sz="2600" b="1" i="1" spc="8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carrying</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out</a:t>
            </a:r>
            <a:r>
              <a:rPr sz="2600" b="1" i="1" spc="20"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commercial </a:t>
            </a:r>
            <a:r>
              <a:rPr sz="2600" b="1" i="1" spc="-5" dirty="0">
                <a:solidFill>
                  <a:srgbClr val="953634"/>
                </a:solidFill>
                <a:latin typeface="Garamond" panose="02020404030301010803" pitchFamily="18" charset="0"/>
                <a:cs typeface="Calibri"/>
              </a:rPr>
              <a:t>activities</a:t>
            </a:r>
            <a:r>
              <a:rPr sz="2600" b="1" i="1" spc="25"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will</a:t>
            </a:r>
            <a:r>
              <a:rPr sz="2600" b="1" i="1" spc="2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be </a:t>
            </a:r>
            <a:r>
              <a:rPr sz="2600" b="1" i="1" spc="-57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hit</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ACIT</a:t>
            </a:r>
            <a:r>
              <a:rPr sz="2600" b="1" i="1" spc="-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vs.</a:t>
            </a:r>
            <a:r>
              <a:rPr sz="2600" b="1" i="1" spc="15"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Ahmedabad</a:t>
            </a:r>
            <a:r>
              <a:rPr sz="2600" b="1" i="1" spc="10"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Urban</a:t>
            </a:r>
            <a:r>
              <a:rPr sz="2600" b="1" i="1" spc="15"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Development</a:t>
            </a:r>
            <a:r>
              <a:rPr sz="2600" b="1" i="1" spc="1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Authority </a:t>
            </a:r>
            <a:r>
              <a:rPr sz="2600" b="1" i="1" spc="-5" dirty="0">
                <a:solidFill>
                  <a:srgbClr val="953634"/>
                </a:solidFill>
                <a:latin typeface="Garamond" panose="02020404030301010803" pitchFamily="18" charset="0"/>
                <a:cs typeface="Calibri"/>
              </a:rPr>
              <a:t> (SC) </a:t>
            </a:r>
            <a:r>
              <a:rPr sz="2600" b="1" i="1" spc="-10" dirty="0">
                <a:solidFill>
                  <a:srgbClr val="953634"/>
                </a:solidFill>
                <a:latin typeface="Garamond" panose="02020404030301010803" pitchFamily="18" charset="0"/>
                <a:cs typeface="Calibri"/>
              </a:rPr>
              <a:t>(2022)</a:t>
            </a:r>
            <a:r>
              <a:rPr sz="2600" b="1" i="1" spc="8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143</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taxmann.com 278</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(SC)</a:t>
            </a:r>
            <a:r>
              <a:rPr sz="2600" b="1" i="1" spc="3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19.10.2022</a:t>
            </a:r>
            <a:endParaRPr sz="2600" dirty="0">
              <a:latin typeface="Garamond" panose="02020404030301010803" pitchFamily="18" charset="0"/>
              <a:cs typeface="Calibri"/>
            </a:endParaRPr>
          </a:p>
        </p:txBody>
      </p:sp>
    </p:spTree>
    <p:extLst>
      <p:ext uri="{BB962C8B-B14F-4D97-AF65-F5344CB8AC3E}">
        <p14:creationId xmlns:p14="http://schemas.microsoft.com/office/powerpoint/2010/main" val="428544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71443-226D-D0E5-7BA0-A2CC31D9C73D}"/>
              </a:ext>
            </a:extLst>
          </p:cNvPr>
          <p:cNvSpPr>
            <a:spLocks noGrp="1"/>
          </p:cNvSpPr>
          <p:nvPr>
            <p:ph idx="1"/>
          </p:nvPr>
        </p:nvSpPr>
        <p:spPr>
          <a:xfrm>
            <a:off x="1612900" y="657225"/>
            <a:ext cx="8367607" cy="5861539"/>
          </a:xfrm>
        </p:spPr>
        <p:txBody>
          <a:bodyPr>
            <a:normAutofit/>
          </a:bodyPr>
          <a:lstStyle/>
          <a:p>
            <a:pPr algn="just"/>
            <a:r>
              <a:rPr lang="en-GB" dirty="0"/>
              <a:t>An institution having its main object as “advancement of general public utility” received ` 30 lakhs in aggregate during the P.Y.2023-24 from an activity in the nature of trade. The total receipts of the institution, including donations, was ` 140 lakhs. It applied 85% of its total receipts from such activity during the same year for its main object i.e., advancement of object of general public utility. </a:t>
            </a:r>
          </a:p>
          <a:p>
            <a:pPr algn="just"/>
            <a:r>
              <a:rPr lang="en-GB" dirty="0"/>
              <a:t>(</a:t>
            </a:r>
            <a:r>
              <a:rPr lang="en-GB" dirty="0" err="1"/>
              <a:t>i</a:t>
            </a:r>
            <a:r>
              <a:rPr lang="en-GB" dirty="0"/>
              <a:t>) What would be the tax consequence of such receipt and application thereof by the institution? </a:t>
            </a:r>
          </a:p>
          <a:p>
            <a:pPr algn="just"/>
            <a:r>
              <a:rPr lang="en-GB" dirty="0"/>
              <a:t>(ii) Would your answer be different if the institution’s total receipts had been ` 150 lakhs (instead of ` 140 lakhs) in aggregate during the P.Y.2023-24? </a:t>
            </a:r>
          </a:p>
          <a:p>
            <a:pPr algn="just"/>
            <a:r>
              <a:rPr lang="en-GB" dirty="0"/>
              <a:t>(iii) What would be your answer if the main object of the institution is “relief of the poor” and the institution receives` 30 lakhs from a trading activity, when its total receipts are ` 140 lakhs and applies 85% of the said receipts for its main object? </a:t>
            </a:r>
            <a:endParaRPr lang="en-IN" dirty="0"/>
          </a:p>
        </p:txBody>
      </p:sp>
    </p:spTree>
    <p:extLst>
      <p:ext uri="{BB962C8B-B14F-4D97-AF65-F5344CB8AC3E}">
        <p14:creationId xmlns:p14="http://schemas.microsoft.com/office/powerpoint/2010/main" val="27380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2026E-68D8-8F96-C330-D40A5771CE6C}"/>
              </a:ext>
            </a:extLst>
          </p:cNvPr>
          <p:cNvSpPr>
            <a:spLocks noGrp="1"/>
          </p:cNvSpPr>
          <p:nvPr>
            <p:ph idx="1"/>
          </p:nvPr>
        </p:nvSpPr>
        <p:spPr>
          <a:xfrm>
            <a:off x="2271547" y="809625"/>
            <a:ext cx="8104353" cy="5867400"/>
          </a:xfrm>
        </p:spPr>
        <p:txBody>
          <a:bodyPr/>
          <a:lstStyle/>
          <a:p>
            <a:pPr algn="just"/>
            <a:r>
              <a:rPr lang="en-GB" dirty="0"/>
              <a:t>(</a:t>
            </a:r>
            <a:r>
              <a:rPr lang="en-GB" dirty="0" err="1"/>
              <a:t>i</a:t>
            </a:r>
            <a:r>
              <a:rPr lang="en-GB" dirty="0"/>
              <a:t>) As the main object of the institution is “advancement of object of general public utility”, the institution will lose its “charitable” status for the P.Y.2023-24, since it has received ` 30 lakhs from an activity in the nature of trade, which exceeds ` 28 lakhs, being 20% of the total receipts of the institution undertaking that activity for the previous year. The application of 85% of such receipt for its main object during the year would not help in retaining its “charitable” status for that year. The institution will lose its charitable status and consequently, the benefit of exemption of income for the P.Y.2023-24, irrespective of the fact that its approval is not withdrawn or its registration is not cancelled. </a:t>
            </a:r>
            <a:endParaRPr lang="en-IN" dirty="0"/>
          </a:p>
        </p:txBody>
      </p:sp>
    </p:spTree>
    <p:extLst>
      <p:ext uri="{BB962C8B-B14F-4D97-AF65-F5344CB8AC3E}">
        <p14:creationId xmlns:p14="http://schemas.microsoft.com/office/powerpoint/2010/main" val="111408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DC3EB-60A7-478B-E3F3-6DD44C56E203}"/>
              </a:ext>
            </a:extLst>
          </p:cNvPr>
          <p:cNvSpPr>
            <a:spLocks noGrp="1"/>
          </p:cNvSpPr>
          <p:nvPr>
            <p:ph idx="1"/>
          </p:nvPr>
        </p:nvSpPr>
        <p:spPr>
          <a:xfrm>
            <a:off x="2271546" y="1190625"/>
            <a:ext cx="7723353" cy="5328139"/>
          </a:xfrm>
        </p:spPr>
        <p:txBody>
          <a:bodyPr/>
          <a:lstStyle/>
          <a:p>
            <a:pPr algn="just"/>
            <a:r>
              <a:rPr lang="en-GB" dirty="0"/>
              <a:t>(ii) If the total receipt of the institution is ` 150 lakhs, and the institution receives ` 30 lakhs in aggregate from an activity in the nature of trade during the P.Y.2023-24, then it will not lose its “charitable” status since receipt of </a:t>
            </a:r>
            <a:r>
              <a:rPr lang="en-GB" dirty="0" err="1"/>
              <a:t>upto</a:t>
            </a:r>
            <a:r>
              <a:rPr lang="en-GB" dirty="0"/>
              <a:t> 20% of the total receipts of the institution in a year from such activity is permissible. The institution can claim exemption subject to fulfilment of other conditions under sections 11 to 13. Further, such activity should also be undertaken in the course of actual carrying out of such advancement of any other object of general public utility</a:t>
            </a:r>
            <a:endParaRPr lang="en-IN" dirty="0"/>
          </a:p>
        </p:txBody>
      </p:sp>
    </p:spTree>
    <p:extLst>
      <p:ext uri="{BB962C8B-B14F-4D97-AF65-F5344CB8AC3E}">
        <p14:creationId xmlns:p14="http://schemas.microsoft.com/office/powerpoint/2010/main" val="109710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27E9B7D7-6252-4070-8416-FA1DD9EFF8E3}"/>
              </a:ext>
            </a:extLst>
          </p:cNvPr>
          <p:cNvGrpSpPr/>
          <p:nvPr/>
        </p:nvGrpSpPr>
        <p:grpSpPr>
          <a:xfrm>
            <a:off x="5" y="3522573"/>
            <a:ext cx="10693399" cy="1017984"/>
            <a:chOff x="1" y="1412530"/>
            <a:chExt cx="12191999" cy="1160647"/>
          </a:xfrm>
        </p:grpSpPr>
        <p:sp>
          <p:nvSpPr>
            <p:cNvPr id="30" name="Rectangle 35">
              <a:extLst>
                <a:ext uri="{FF2B5EF4-FFF2-40B4-BE49-F238E27FC236}">
                  <a16:creationId xmlns:a16="http://schemas.microsoft.com/office/drawing/2014/main" id="{72879252-E806-46CB-82AB-755C0A020C6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31" name="Rectangle 35">
              <a:extLst>
                <a:ext uri="{FF2B5EF4-FFF2-40B4-BE49-F238E27FC236}">
                  <a16:creationId xmlns:a16="http://schemas.microsoft.com/office/drawing/2014/main" id="{E805F80B-1BB5-45FE-9FCF-5B2C067D3F75}"/>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32" name="Rectangle 35">
              <a:extLst>
                <a:ext uri="{FF2B5EF4-FFF2-40B4-BE49-F238E27FC236}">
                  <a16:creationId xmlns:a16="http://schemas.microsoft.com/office/drawing/2014/main" id="{0B639E3F-0056-446A-B28F-E38C471D039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dirty="0">
                <a:solidFill>
                  <a:schemeClr val="tx1"/>
                </a:solidFill>
              </a:endParaRPr>
            </a:p>
          </p:txBody>
        </p:sp>
        <p:sp>
          <p:nvSpPr>
            <p:cNvPr id="33" name="자유형: 도형 52">
              <a:extLst>
                <a:ext uri="{FF2B5EF4-FFF2-40B4-BE49-F238E27FC236}">
                  <a16:creationId xmlns:a16="http://schemas.microsoft.com/office/drawing/2014/main" id="{15DC1CAC-80CA-4862-B8B1-3AD789D75149}"/>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solidFill>
                  <a:schemeClr val="tx1"/>
                </a:solidFill>
              </a:rPr>
              <a:t>SEC - 10 (23 C)</a:t>
            </a:r>
          </a:p>
        </p:txBody>
      </p:sp>
      <p:grpSp>
        <p:nvGrpSpPr>
          <p:cNvPr id="4" name="Group 2">
            <a:extLst>
              <a:ext uri="{FF2B5EF4-FFF2-40B4-BE49-F238E27FC236}">
                <a16:creationId xmlns:a16="http://schemas.microsoft.com/office/drawing/2014/main" id="{F5E62EAB-CC9A-41ED-ABBE-237EAF0CA2F1}"/>
              </a:ext>
            </a:extLst>
          </p:cNvPr>
          <p:cNvGrpSpPr/>
          <p:nvPr/>
        </p:nvGrpSpPr>
        <p:grpSpPr>
          <a:xfrm>
            <a:off x="3821167" y="4008462"/>
            <a:ext cx="3057643" cy="2485268"/>
            <a:chOff x="2676526" y="2041913"/>
            <a:chExt cx="3486148" cy="2833560"/>
          </a:xfrm>
        </p:grpSpPr>
        <p:grpSp>
          <p:nvGrpSpPr>
            <p:cNvPr id="13" name="Group 3">
              <a:extLst>
                <a:ext uri="{FF2B5EF4-FFF2-40B4-BE49-F238E27FC236}">
                  <a16:creationId xmlns:a16="http://schemas.microsoft.com/office/drawing/2014/main" id="{05EE7BD3-FED0-4AA3-BD12-F75BB064EEE3}"/>
                </a:ext>
              </a:extLst>
            </p:cNvPr>
            <p:cNvGrpSpPr/>
            <p:nvPr/>
          </p:nvGrpSpPr>
          <p:grpSpPr>
            <a:xfrm>
              <a:off x="2745022" y="2041913"/>
              <a:ext cx="3417652" cy="2755290"/>
              <a:chOff x="2745022" y="2041913"/>
              <a:chExt cx="3417652" cy="2755290"/>
            </a:xfrm>
            <a:solidFill>
              <a:srgbClr val="FAB117"/>
            </a:solidFill>
          </p:grpSpPr>
          <p:sp>
            <p:nvSpPr>
              <p:cNvPr id="6" name="Freeform 3">
                <a:extLst>
                  <a:ext uri="{FF2B5EF4-FFF2-40B4-BE49-F238E27FC236}">
                    <a16:creationId xmlns:a16="http://schemas.microsoft.com/office/drawing/2014/main" id="{A4929013-5FC3-41D1-876E-E74FB0258AF0}"/>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dirty="0">
                  <a:solidFill>
                    <a:schemeClr val="tx1"/>
                  </a:solidFill>
                </a:endParaRPr>
              </a:p>
            </p:txBody>
          </p:sp>
          <p:sp>
            <p:nvSpPr>
              <p:cNvPr id="7" name="Rounded Rectangle 4">
                <a:extLst>
                  <a:ext uri="{FF2B5EF4-FFF2-40B4-BE49-F238E27FC236}">
                    <a16:creationId xmlns:a16="http://schemas.microsoft.com/office/drawing/2014/main" id="{A768B89F-9650-4C68-8606-D82027142142}"/>
                  </a:ext>
                </a:extLst>
              </p:cNvPr>
              <p:cNvSpPr/>
              <p:nvPr/>
            </p:nvSpPr>
            <p:spPr>
              <a:xfrm rot="2002203">
                <a:off x="2745022" y="3807001"/>
                <a:ext cx="339508" cy="6121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8" name="Rounded Rectangle 11">
                <a:extLst>
                  <a:ext uri="{FF2B5EF4-FFF2-40B4-BE49-F238E27FC236}">
                    <a16:creationId xmlns:a16="http://schemas.microsoft.com/office/drawing/2014/main" id="{055115BB-9573-460B-B83E-47C4FBF8C03A}"/>
                  </a:ext>
                </a:extLst>
              </p:cNvPr>
              <p:cNvSpPr/>
              <p:nvPr/>
            </p:nvSpPr>
            <p:spPr>
              <a:xfrm rot="2002203">
                <a:off x="3276558" y="3627997"/>
                <a:ext cx="339508" cy="9346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9" name="Rounded Rectangle 12">
                <a:extLst>
                  <a:ext uri="{FF2B5EF4-FFF2-40B4-BE49-F238E27FC236}">
                    <a16:creationId xmlns:a16="http://schemas.microsoft.com/office/drawing/2014/main" id="{10A4ADB1-0CE6-44E5-816D-5152C6A30241}"/>
                  </a:ext>
                </a:extLst>
              </p:cNvPr>
              <p:cNvSpPr/>
              <p:nvPr/>
            </p:nvSpPr>
            <p:spPr>
              <a:xfrm rot="2002203">
                <a:off x="3656813" y="3935485"/>
                <a:ext cx="339508" cy="7243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10" name="Rounded Rectangle 13">
                <a:extLst>
                  <a:ext uri="{FF2B5EF4-FFF2-40B4-BE49-F238E27FC236}">
                    <a16:creationId xmlns:a16="http://schemas.microsoft.com/office/drawing/2014/main" id="{A6179508-A94C-40C2-834A-E67D2FA04BD7}"/>
                  </a:ext>
                </a:extLst>
              </p:cNvPr>
              <p:cNvSpPr/>
              <p:nvPr/>
            </p:nvSpPr>
            <p:spPr>
              <a:xfrm rot="2002203">
                <a:off x="4082895" y="4229792"/>
                <a:ext cx="339508" cy="5674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grpSp>
        <p:sp>
          <p:nvSpPr>
            <p:cNvPr id="5" name="Freeform 14">
              <a:extLst>
                <a:ext uri="{FF2B5EF4-FFF2-40B4-BE49-F238E27FC236}">
                  <a16:creationId xmlns:a16="http://schemas.microsoft.com/office/drawing/2014/main" id="{121C26D7-2408-4D90-8D33-D262C493095C}"/>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dirty="0">
                <a:solidFill>
                  <a:schemeClr val="tx1"/>
                </a:solidFill>
              </a:endParaRPr>
            </a:p>
          </p:txBody>
        </p:sp>
      </p:grpSp>
      <p:sp>
        <p:nvSpPr>
          <p:cNvPr id="11" name="Rectangle 10">
            <a:extLst>
              <a:ext uri="{FF2B5EF4-FFF2-40B4-BE49-F238E27FC236}">
                <a16:creationId xmlns:a16="http://schemas.microsoft.com/office/drawing/2014/main" id="{15BE6784-BAE5-4E81-AE09-F442B950BEA8}"/>
              </a:ext>
            </a:extLst>
          </p:cNvPr>
          <p:cNvSpPr/>
          <p:nvPr/>
        </p:nvSpPr>
        <p:spPr>
          <a:xfrm>
            <a:off x="0" y="4501539"/>
            <a:ext cx="3704800" cy="1452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12" name="Rectangle 11">
            <a:extLst>
              <a:ext uri="{FF2B5EF4-FFF2-40B4-BE49-F238E27FC236}">
                <a16:creationId xmlns:a16="http://schemas.microsoft.com/office/drawing/2014/main" id="{7C65F6EB-7489-4291-B336-14C338729FAD}"/>
              </a:ext>
            </a:extLst>
          </p:cNvPr>
          <p:cNvSpPr/>
          <p:nvPr/>
        </p:nvSpPr>
        <p:spPr>
          <a:xfrm>
            <a:off x="6988603" y="4501539"/>
            <a:ext cx="3704799" cy="1452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grpSp>
        <p:nvGrpSpPr>
          <p:cNvPr id="16" name="Group 12">
            <a:extLst>
              <a:ext uri="{FF2B5EF4-FFF2-40B4-BE49-F238E27FC236}">
                <a16:creationId xmlns:a16="http://schemas.microsoft.com/office/drawing/2014/main" id="{0DE6247A-39EC-40E0-BDE2-C85A4C5621D5}"/>
              </a:ext>
            </a:extLst>
          </p:cNvPr>
          <p:cNvGrpSpPr/>
          <p:nvPr/>
        </p:nvGrpSpPr>
        <p:grpSpPr>
          <a:xfrm>
            <a:off x="0" y="4604597"/>
            <a:ext cx="3609175" cy="1249654"/>
            <a:chOff x="1938485" y="3889138"/>
            <a:chExt cx="7456444" cy="1424784"/>
          </a:xfrm>
        </p:grpSpPr>
        <p:sp>
          <p:nvSpPr>
            <p:cNvPr id="14" name="TextBox 13">
              <a:extLst>
                <a:ext uri="{FF2B5EF4-FFF2-40B4-BE49-F238E27FC236}">
                  <a16:creationId xmlns:a16="http://schemas.microsoft.com/office/drawing/2014/main" id="{6A4C3A0D-DB63-431D-81A7-1E1BB762BEC0}"/>
                </a:ext>
              </a:extLst>
            </p:cNvPr>
            <p:cNvSpPr txBox="1"/>
            <p:nvPr/>
          </p:nvSpPr>
          <p:spPr>
            <a:xfrm>
              <a:off x="1938485" y="4377433"/>
              <a:ext cx="7456444" cy="936489"/>
            </a:xfrm>
            <a:prstGeom prst="rect">
              <a:avLst/>
            </a:prstGeom>
            <a:noFill/>
          </p:spPr>
          <p:txBody>
            <a:bodyPr wrap="square" rtlCol="0">
              <a:spAutoFit/>
            </a:bodyPr>
            <a:lstStyle/>
            <a:p>
              <a:pPr algn="r"/>
              <a:r>
                <a:rPr lang="en-US" altLang="ko-KR" sz="1579" b="1" dirty="0">
                  <a:latin typeface="Garamond" pitchFamily="18" charset="0"/>
                  <a:cs typeface="Arial" pitchFamily="34" charset="0"/>
                </a:rPr>
                <a:t>If wholly or substantially  (more than 50% of total receipts) financed by government</a:t>
              </a:r>
              <a:r>
                <a:rPr lang="ko-KR" altLang="en-US" sz="1579" b="1" dirty="0">
                  <a:latin typeface="Garamond" pitchFamily="18" charset="0"/>
                  <a:cs typeface="Arial" pitchFamily="34" charset="0"/>
                </a:rPr>
                <a:t>  </a:t>
              </a:r>
              <a:r>
                <a:rPr lang="en-US" altLang="ko-KR" sz="1579" b="1" dirty="0">
                  <a:latin typeface="Garamond" pitchFamily="18" charset="0"/>
                  <a:cs typeface="Arial" pitchFamily="34" charset="0"/>
                </a:rPr>
                <a:t> </a:t>
              </a:r>
              <a:endParaRPr lang="ko-KR" altLang="en-US" sz="1579" b="1" dirty="0">
                <a:latin typeface="Garamond" pitchFamily="18" charset="0"/>
                <a:cs typeface="Arial" pitchFamily="34" charset="0"/>
              </a:endParaRPr>
            </a:p>
          </p:txBody>
        </p:sp>
        <p:sp>
          <p:nvSpPr>
            <p:cNvPr id="15" name="TextBox 14">
              <a:extLst>
                <a:ext uri="{FF2B5EF4-FFF2-40B4-BE49-F238E27FC236}">
                  <a16:creationId xmlns:a16="http://schemas.microsoft.com/office/drawing/2014/main" id="{402D2E38-A498-4356-B5B4-BC87CDCC7D98}"/>
                </a:ext>
              </a:extLst>
            </p:cNvPr>
            <p:cNvSpPr txBox="1"/>
            <p:nvPr/>
          </p:nvSpPr>
          <p:spPr>
            <a:xfrm>
              <a:off x="1938485" y="3889138"/>
              <a:ext cx="7456444" cy="382345"/>
            </a:xfrm>
            <a:prstGeom prst="rect">
              <a:avLst/>
            </a:prstGeom>
            <a:noFill/>
          </p:spPr>
          <p:txBody>
            <a:bodyPr wrap="square" rtlCol="0">
              <a:spAutoFit/>
            </a:bodyPr>
            <a:lstStyle/>
            <a:p>
              <a:pPr algn="ctr"/>
              <a:r>
                <a:rPr lang="en-US" altLang="ko-KR" sz="1579" b="1" u="sng" dirty="0">
                  <a:latin typeface="Garamond" pitchFamily="18" charset="0"/>
                  <a:cs typeface="Arial" pitchFamily="34" charset="0"/>
                </a:rPr>
                <a:t>Government Support</a:t>
              </a:r>
              <a:endParaRPr lang="ko-KR" altLang="en-US" sz="1579" b="1" u="sng" dirty="0">
                <a:latin typeface="Garamond" pitchFamily="18" charset="0"/>
                <a:cs typeface="Arial" pitchFamily="34" charset="0"/>
              </a:endParaRPr>
            </a:p>
          </p:txBody>
        </p:sp>
      </p:grpSp>
      <p:grpSp>
        <p:nvGrpSpPr>
          <p:cNvPr id="19" name="Group 15">
            <a:extLst>
              <a:ext uri="{FF2B5EF4-FFF2-40B4-BE49-F238E27FC236}">
                <a16:creationId xmlns:a16="http://schemas.microsoft.com/office/drawing/2014/main" id="{3BDF60A9-DD1D-478B-BD68-50A077B12039}"/>
              </a:ext>
            </a:extLst>
          </p:cNvPr>
          <p:cNvGrpSpPr/>
          <p:nvPr/>
        </p:nvGrpSpPr>
        <p:grpSpPr>
          <a:xfrm>
            <a:off x="7240960" y="4634989"/>
            <a:ext cx="3276764" cy="1165095"/>
            <a:chOff x="1919037" y="4313698"/>
            <a:chExt cx="7522922" cy="666895"/>
          </a:xfrm>
          <a:noFill/>
        </p:grpSpPr>
        <p:sp>
          <p:nvSpPr>
            <p:cNvPr id="17" name="TextBox 16">
              <a:extLst>
                <a:ext uri="{FF2B5EF4-FFF2-40B4-BE49-F238E27FC236}">
                  <a16:creationId xmlns:a16="http://schemas.microsoft.com/office/drawing/2014/main" id="{54B67144-FFE7-40E5-AF5E-4424380102D7}"/>
                </a:ext>
              </a:extLst>
            </p:cNvPr>
            <p:cNvSpPr txBox="1"/>
            <p:nvPr/>
          </p:nvSpPr>
          <p:spPr>
            <a:xfrm>
              <a:off x="1919037" y="4510439"/>
              <a:ext cx="7522917" cy="470154"/>
            </a:xfrm>
            <a:prstGeom prst="rect">
              <a:avLst/>
            </a:prstGeom>
            <a:grpFill/>
          </p:spPr>
          <p:txBody>
            <a:bodyPr wrap="square" rtlCol="0">
              <a:spAutoFit/>
            </a:bodyPr>
            <a:lstStyle/>
            <a:p>
              <a:r>
                <a:rPr lang="en-US" altLang="ko-KR" sz="1579" b="1" dirty="0">
                  <a:latin typeface="Garamond" pitchFamily="18" charset="0"/>
                  <a:cs typeface="Arial" pitchFamily="34" charset="0"/>
                </a:rPr>
                <a:t>If not supported by Govt. but aggregate annual receipts is below   5 Crores.</a:t>
              </a:r>
              <a:endParaRPr lang="ko-KR" altLang="en-US" sz="1579" b="1" dirty="0">
                <a:latin typeface="Garamond" pitchFamily="18" charset="0"/>
                <a:cs typeface="Arial" pitchFamily="34" charset="0"/>
              </a:endParaRPr>
            </a:p>
          </p:txBody>
        </p:sp>
        <p:sp>
          <p:nvSpPr>
            <p:cNvPr id="18" name="TextBox 17">
              <a:extLst>
                <a:ext uri="{FF2B5EF4-FFF2-40B4-BE49-F238E27FC236}">
                  <a16:creationId xmlns:a16="http://schemas.microsoft.com/office/drawing/2014/main" id="{F80BC764-8DC7-49E9-996D-AFE126926996}"/>
                </a:ext>
              </a:extLst>
            </p:cNvPr>
            <p:cNvSpPr txBox="1"/>
            <p:nvPr/>
          </p:nvSpPr>
          <p:spPr>
            <a:xfrm>
              <a:off x="1985515" y="4313698"/>
              <a:ext cx="7456444" cy="191952"/>
            </a:xfrm>
            <a:prstGeom prst="rect">
              <a:avLst/>
            </a:prstGeom>
            <a:grpFill/>
          </p:spPr>
          <p:txBody>
            <a:bodyPr wrap="square" rtlCol="0">
              <a:spAutoFit/>
            </a:bodyPr>
            <a:lstStyle/>
            <a:p>
              <a:pPr algn="ctr"/>
              <a:r>
                <a:rPr lang="en-US" altLang="ko-KR" sz="1579" b="1" u="sng" dirty="0">
                  <a:latin typeface="Garamond" pitchFamily="18" charset="0"/>
                  <a:cs typeface="Arial" pitchFamily="34" charset="0"/>
                </a:rPr>
                <a:t>Annual Receipts</a:t>
              </a:r>
              <a:endParaRPr lang="ko-KR" altLang="en-US" sz="1579" b="1" u="sng" dirty="0">
                <a:latin typeface="Garamond" pitchFamily="18" charset="0"/>
                <a:cs typeface="Arial" pitchFamily="34" charset="0"/>
              </a:endParaRPr>
            </a:p>
          </p:txBody>
        </p:sp>
      </p:grpSp>
      <p:sp>
        <p:nvSpPr>
          <p:cNvPr id="21" name="Oval 21">
            <a:extLst>
              <a:ext uri="{FF2B5EF4-FFF2-40B4-BE49-F238E27FC236}">
                <a16:creationId xmlns:a16="http://schemas.microsoft.com/office/drawing/2014/main" id="{305BF682-6374-4686-9F55-B0DBCE8A2ECC}"/>
              </a:ext>
            </a:extLst>
          </p:cNvPr>
          <p:cNvSpPr/>
          <p:nvPr/>
        </p:nvSpPr>
        <p:spPr>
          <a:xfrm rot="20700000">
            <a:off x="2115449" y="2070444"/>
            <a:ext cx="487200" cy="426997"/>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22" name="Oval 10">
            <a:extLst>
              <a:ext uri="{FF2B5EF4-FFF2-40B4-BE49-F238E27FC236}">
                <a16:creationId xmlns:a16="http://schemas.microsoft.com/office/drawing/2014/main" id="{8D506075-AC04-43C0-8B06-9FBBFCC0B7C6}"/>
              </a:ext>
            </a:extLst>
          </p:cNvPr>
          <p:cNvSpPr>
            <a:spLocks noChangeAspect="1"/>
          </p:cNvSpPr>
          <p:nvPr/>
        </p:nvSpPr>
        <p:spPr>
          <a:xfrm>
            <a:off x="8164383" y="2033447"/>
            <a:ext cx="442099" cy="523906"/>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25" name="TextBox 24">
            <a:extLst>
              <a:ext uri="{FF2B5EF4-FFF2-40B4-BE49-F238E27FC236}">
                <a16:creationId xmlns:a16="http://schemas.microsoft.com/office/drawing/2014/main" id="{F6489A52-AFCA-41B3-8418-6D81DA215426}"/>
              </a:ext>
            </a:extLst>
          </p:cNvPr>
          <p:cNvSpPr txBox="1"/>
          <p:nvPr/>
        </p:nvSpPr>
        <p:spPr>
          <a:xfrm>
            <a:off x="622421" y="2698700"/>
            <a:ext cx="3719863" cy="335348"/>
          </a:xfrm>
          <a:prstGeom prst="rect">
            <a:avLst/>
          </a:prstGeom>
          <a:solidFill>
            <a:schemeClr val="accent2"/>
          </a:solidFill>
        </p:spPr>
        <p:txBody>
          <a:bodyPr wrap="square" rtlCol="0">
            <a:spAutoFit/>
          </a:bodyPr>
          <a:lstStyle/>
          <a:p>
            <a:pPr algn="ctr"/>
            <a:r>
              <a:rPr lang="en-US" altLang="ko-KR" sz="1579" b="1" dirty="0">
                <a:latin typeface="Garamond" pitchFamily="18" charset="0"/>
                <a:cs typeface="Arial" pitchFamily="34" charset="0"/>
              </a:rPr>
              <a:t>Hospitals or Educational Institution</a:t>
            </a:r>
            <a:endParaRPr lang="ko-KR" altLang="en-US" sz="1579" b="1" dirty="0">
              <a:latin typeface="Garamond" pitchFamily="18" charset="0"/>
              <a:cs typeface="Arial" pitchFamily="34" charset="0"/>
            </a:endParaRPr>
          </a:p>
        </p:txBody>
      </p:sp>
      <p:sp>
        <p:nvSpPr>
          <p:cNvPr id="28" name="TextBox 27">
            <a:extLst>
              <a:ext uri="{FF2B5EF4-FFF2-40B4-BE49-F238E27FC236}">
                <a16:creationId xmlns:a16="http://schemas.microsoft.com/office/drawing/2014/main" id="{31B493BE-9A6E-4900-BDFE-816703DB8B8D}"/>
              </a:ext>
            </a:extLst>
          </p:cNvPr>
          <p:cNvSpPr txBox="1"/>
          <p:nvPr/>
        </p:nvSpPr>
        <p:spPr>
          <a:xfrm>
            <a:off x="6648805" y="2710157"/>
            <a:ext cx="3436445" cy="335348"/>
          </a:xfrm>
          <a:prstGeom prst="rect">
            <a:avLst/>
          </a:prstGeom>
          <a:solidFill>
            <a:schemeClr val="accent4"/>
          </a:solidFill>
        </p:spPr>
        <p:txBody>
          <a:bodyPr wrap="square" rtlCol="0">
            <a:spAutoFit/>
          </a:bodyPr>
          <a:lstStyle/>
          <a:p>
            <a:pPr algn="ctr"/>
            <a:r>
              <a:rPr lang="en-US" altLang="ko-KR" sz="1579" b="1" dirty="0">
                <a:latin typeface="Garamond" pitchFamily="18" charset="0"/>
                <a:cs typeface="Arial" pitchFamily="34" charset="0"/>
              </a:rPr>
              <a:t>Hospitals or Educational institutions</a:t>
            </a:r>
            <a:endParaRPr lang="ko-KR" altLang="en-US" sz="1579" b="1" dirty="0">
              <a:latin typeface="Garamond" pitchFamily="18" charset="0"/>
              <a:cs typeface="Arial" pitchFamily="34" charset="0"/>
            </a:endParaRPr>
          </a:p>
        </p:txBody>
      </p:sp>
    </p:spTree>
    <p:extLst>
      <p:ext uri="{BB962C8B-B14F-4D97-AF65-F5344CB8AC3E}">
        <p14:creationId xmlns:p14="http://schemas.microsoft.com/office/powerpoint/2010/main" val="4201278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F8AC1-943E-1AF3-3AB0-0D54BFB62081}"/>
              </a:ext>
            </a:extLst>
          </p:cNvPr>
          <p:cNvSpPr>
            <a:spLocks noGrp="1"/>
          </p:cNvSpPr>
          <p:nvPr>
            <p:ph idx="1"/>
          </p:nvPr>
        </p:nvSpPr>
        <p:spPr>
          <a:xfrm>
            <a:off x="2271546" y="1419225"/>
            <a:ext cx="7875753" cy="5099539"/>
          </a:xfrm>
        </p:spPr>
        <p:txBody>
          <a:bodyPr/>
          <a:lstStyle/>
          <a:p>
            <a:r>
              <a:rPr lang="en-GB" dirty="0"/>
              <a:t>(iii) The restriction regarding carrying on a trading activity for a cess, fee or other consideration will not apply if the main object of the institution is “relief of the poor”. </a:t>
            </a:r>
          </a:p>
          <a:p>
            <a:pPr marL="0" indent="0">
              <a:buNone/>
            </a:pPr>
            <a:endParaRPr lang="en-GB" dirty="0"/>
          </a:p>
          <a:p>
            <a:pPr marL="0" indent="0">
              <a:buNone/>
            </a:pPr>
            <a:r>
              <a:rPr lang="en-GB" dirty="0"/>
              <a:t>Therefore, receipt of ` 30 lakhs from a trading activity by such an institution will not affect its “charitable” status, even if it exceeds 20% of the total receipts of the institution. The institution can claim exemption subject to fulfilment of other conditions under sections 11 to 13.</a:t>
            </a:r>
            <a:endParaRPr lang="en-IN" dirty="0"/>
          </a:p>
        </p:txBody>
      </p:sp>
    </p:spTree>
    <p:extLst>
      <p:ext uri="{BB962C8B-B14F-4D97-AF65-F5344CB8AC3E}">
        <p14:creationId xmlns:p14="http://schemas.microsoft.com/office/powerpoint/2010/main" val="156152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16F3-1A55-9F35-594E-C6143EE7F1A5}"/>
              </a:ext>
            </a:extLst>
          </p:cNvPr>
          <p:cNvSpPr>
            <a:spLocks noGrp="1"/>
          </p:cNvSpPr>
          <p:nvPr>
            <p:ph type="title"/>
          </p:nvPr>
        </p:nvSpPr>
        <p:spPr/>
        <p:txBody>
          <a:bodyPr/>
          <a:lstStyle/>
          <a:p>
            <a:r>
              <a:rPr lang="en-GB" dirty="0"/>
              <a:t>Charitable trust engaged in business activity</a:t>
            </a:r>
            <a:endParaRPr lang="en-IN" dirty="0"/>
          </a:p>
        </p:txBody>
      </p:sp>
      <p:sp>
        <p:nvSpPr>
          <p:cNvPr id="3" name="Content Placeholder 2">
            <a:extLst>
              <a:ext uri="{FF2B5EF4-FFF2-40B4-BE49-F238E27FC236}">
                <a16:creationId xmlns:a16="http://schemas.microsoft.com/office/drawing/2014/main" id="{7DD833BC-FFDF-3CD0-F452-A166BB49E684}"/>
              </a:ext>
            </a:extLst>
          </p:cNvPr>
          <p:cNvSpPr>
            <a:spLocks noGrp="1"/>
          </p:cNvSpPr>
          <p:nvPr>
            <p:ph idx="1"/>
          </p:nvPr>
        </p:nvSpPr>
        <p:spPr/>
        <p:txBody>
          <a:bodyPr>
            <a:normAutofit/>
          </a:bodyPr>
          <a:lstStyle/>
          <a:p>
            <a:pPr algn="just"/>
            <a:r>
              <a:rPr lang="en-GB" sz="2400" dirty="0"/>
              <a:t>- Section 11(4A) provides that the exemption under the respective regime, would be available in respect of income, being profits and gains from business activity if –– (a) such business is incidental to the attainment of the objects of the trust/institution; and (b) separate books of account are maintained by such trust/institution in respect of such business</a:t>
            </a:r>
            <a:endParaRPr lang="en-IN" sz="2400" dirty="0"/>
          </a:p>
        </p:txBody>
      </p:sp>
    </p:spTree>
    <p:extLst>
      <p:ext uri="{BB962C8B-B14F-4D97-AF65-F5344CB8AC3E}">
        <p14:creationId xmlns:p14="http://schemas.microsoft.com/office/powerpoint/2010/main" val="7763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EBD8-4DF8-DC6C-01D9-B9EA6CBBBFDF}"/>
              </a:ext>
            </a:extLst>
          </p:cNvPr>
          <p:cNvSpPr>
            <a:spLocks noGrp="1"/>
          </p:cNvSpPr>
          <p:nvPr>
            <p:ph type="title"/>
          </p:nvPr>
        </p:nvSpPr>
        <p:spPr/>
        <p:txBody>
          <a:bodyPr>
            <a:normAutofit fontScale="90000"/>
          </a:bodyPr>
          <a:lstStyle/>
          <a:p>
            <a:r>
              <a:rPr lang="en-GB" dirty="0"/>
              <a:t>Cases where trust property consists of a business undertaking</a:t>
            </a:r>
            <a:endParaRPr lang="en-IN" dirty="0"/>
          </a:p>
        </p:txBody>
      </p:sp>
      <p:sp>
        <p:nvSpPr>
          <p:cNvPr id="3" name="Content Placeholder 2">
            <a:extLst>
              <a:ext uri="{FF2B5EF4-FFF2-40B4-BE49-F238E27FC236}">
                <a16:creationId xmlns:a16="http://schemas.microsoft.com/office/drawing/2014/main" id="{60F02CBB-7D48-E7A8-F601-917E890E27B8}"/>
              </a:ext>
            </a:extLst>
          </p:cNvPr>
          <p:cNvSpPr>
            <a:spLocks noGrp="1"/>
          </p:cNvSpPr>
          <p:nvPr>
            <p:ph idx="1"/>
          </p:nvPr>
        </p:nvSpPr>
        <p:spPr/>
        <p:txBody>
          <a:bodyPr/>
          <a:lstStyle/>
          <a:p>
            <a:pPr algn="just"/>
            <a:r>
              <a:rPr lang="en-GB" dirty="0"/>
              <a:t>Section 11(4) clarifies that for the purposes of section 11, property held under trust may consist of a business undertaking so held. If that be so, the trustees may claim that the income of such undertaking enjoys exemption under section 11. Section 11(4) provides that – </a:t>
            </a:r>
          </a:p>
          <a:p>
            <a:pPr algn="just"/>
            <a:r>
              <a:rPr lang="en-GB" dirty="0"/>
              <a:t>(a) The Assessing Officer shall have the power to determine the income of the undertaking in accordance with the provisions of the Act relating to assessment, and </a:t>
            </a:r>
          </a:p>
          <a:p>
            <a:pPr algn="just"/>
            <a:r>
              <a:rPr lang="en-GB" dirty="0"/>
              <a:t>(b) Where the income determined by the Assessing Officer is in excess of that shown in the books of the undertaking, such excess shall be deemed to be applied to purposes other than charitable or religious purposes.</a:t>
            </a:r>
            <a:endParaRPr lang="en-IN" dirty="0"/>
          </a:p>
        </p:txBody>
      </p:sp>
    </p:spTree>
    <p:extLst>
      <p:ext uri="{BB962C8B-B14F-4D97-AF65-F5344CB8AC3E}">
        <p14:creationId xmlns:p14="http://schemas.microsoft.com/office/powerpoint/2010/main" val="61175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42525-3B78-930C-7AC8-A658179238D8}"/>
              </a:ext>
            </a:extLst>
          </p:cNvPr>
          <p:cNvSpPr>
            <a:spLocks noGrp="1"/>
          </p:cNvSpPr>
          <p:nvPr>
            <p:ph idx="1"/>
          </p:nvPr>
        </p:nvSpPr>
        <p:spPr>
          <a:xfrm>
            <a:off x="2271547" y="657225"/>
            <a:ext cx="7342353" cy="5861539"/>
          </a:xfrm>
        </p:spPr>
        <p:txBody>
          <a:bodyPr>
            <a:normAutofit/>
          </a:bodyPr>
          <a:lstStyle/>
          <a:p>
            <a:pPr algn="just"/>
            <a:r>
              <a:rPr lang="en-GB" sz="2600" dirty="0"/>
              <a:t>NSN, a charitable educational trust approved under section 10(23C)(vi), is running a school. It operates a stationery shop outside the school campus. A sum of ` 75 lakhs has been derived as net income from such business activity, which has been applied towards the objectives of the trust in providing education. The trust maintains separate books of accounts for the business activity. Examine the taxability of application of the income, if the income so derived relates to the previous year 2023-24. </a:t>
            </a:r>
            <a:endParaRPr lang="en-IN" sz="2600" dirty="0"/>
          </a:p>
        </p:txBody>
      </p:sp>
    </p:spTree>
    <p:extLst>
      <p:ext uri="{BB962C8B-B14F-4D97-AF65-F5344CB8AC3E}">
        <p14:creationId xmlns:p14="http://schemas.microsoft.com/office/powerpoint/2010/main" val="301169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BDD07-DFB0-2332-0A88-90BF97389DC0}"/>
              </a:ext>
            </a:extLst>
          </p:cNvPr>
          <p:cNvSpPr>
            <a:spLocks noGrp="1"/>
          </p:cNvSpPr>
          <p:nvPr>
            <p:ph idx="1"/>
          </p:nvPr>
        </p:nvSpPr>
        <p:spPr>
          <a:xfrm>
            <a:off x="2271546" y="733425"/>
            <a:ext cx="7875753" cy="5785339"/>
          </a:xfrm>
        </p:spPr>
        <p:txBody>
          <a:bodyPr>
            <a:normAutofit/>
          </a:bodyPr>
          <a:lstStyle/>
          <a:p>
            <a:r>
              <a:rPr lang="en-GB" dirty="0"/>
              <a:t>The trust objective of providing education is a charitable purpose as per section 2(15). The trust in the given case runs a stationery shop business, whose income is applied towards the objectives of the trust. In this case, the business income from the stationery shop will be eligible to avail exemption in respect of profits and gains of business, if such business is incidental to the attainment of the objectives of the trust and separate books of account are maintained in respect of such business. </a:t>
            </a:r>
          </a:p>
          <a:p>
            <a:pPr marL="0" indent="0">
              <a:buNone/>
            </a:pPr>
            <a:endParaRPr lang="en-GB" dirty="0"/>
          </a:p>
          <a:p>
            <a:r>
              <a:rPr lang="en-GB" dirty="0"/>
              <a:t>Therefore, in the given case, the profit from the business shall be eligible for exemption under section 11, assuming that the said business is incidental to the attainment of the objects of the trust (i.e., education) and books of account for such business activity is maintained separately. </a:t>
            </a:r>
            <a:endParaRPr lang="en-IN" dirty="0"/>
          </a:p>
        </p:txBody>
      </p:sp>
    </p:spTree>
    <p:extLst>
      <p:ext uri="{BB962C8B-B14F-4D97-AF65-F5344CB8AC3E}">
        <p14:creationId xmlns:p14="http://schemas.microsoft.com/office/powerpoint/2010/main" val="5842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7053-C05C-3696-30C9-3B4F59272252}"/>
              </a:ext>
            </a:extLst>
          </p:cNvPr>
          <p:cNvSpPr>
            <a:spLocks noGrp="1"/>
          </p:cNvSpPr>
          <p:nvPr>
            <p:ph type="title"/>
          </p:nvPr>
        </p:nvSpPr>
        <p:spPr>
          <a:xfrm>
            <a:off x="1689100" y="352425"/>
            <a:ext cx="8762999" cy="1371601"/>
          </a:xfrm>
        </p:spPr>
        <p:txBody>
          <a:bodyPr>
            <a:normAutofit fontScale="90000"/>
          </a:bodyPr>
          <a:lstStyle/>
          <a:p>
            <a:r>
              <a:rPr lang="en-GB" dirty="0"/>
              <a:t>Amounts not treated as application of income or not allowable as deduction </a:t>
            </a:r>
            <a:endParaRPr lang="en-IN" dirty="0"/>
          </a:p>
        </p:txBody>
      </p:sp>
      <p:sp>
        <p:nvSpPr>
          <p:cNvPr id="3" name="Content Placeholder 2">
            <a:extLst>
              <a:ext uri="{FF2B5EF4-FFF2-40B4-BE49-F238E27FC236}">
                <a16:creationId xmlns:a16="http://schemas.microsoft.com/office/drawing/2014/main" id="{630D19F5-E2D1-9555-C980-10C06EFC2234}"/>
              </a:ext>
            </a:extLst>
          </p:cNvPr>
          <p:cNvSpPr>
            <a:spLocks noGrp="1"/>
          </p:cNvSpPr>
          <p:nvPr>
            <p:ph idx="1"/>
          </p:nvPr>
        </p:nvSpPr>
        <p:spPr>
          <a:xfrm>
            <a:off x="1217507" y="1876425"/>
            <a:ext cx="9234591" cy="5181600"/>
          </a:xfrm>
        </p:spPr>
        <p:txBody>
          <a:bodyPr/>
          <a:lstStyle/>
          <a:p>
            <a:r>
              <a:rPr lang="en-GB" dirty="0"/>
              <a:t>Amount credited or paid out of income of any trust by way of corpus donation not to be considered as application [Explanation 2 to section 11(1)]</a:t>
            </a:r>
          </a:p>
          <a:p>
            <a:r>
              <a:rPr lang="en-GB" dirty="0"/>
              <a:t>Only 85% of the amount credited or paid by way of donation (other than corpus donations) to another trust or institution out of current year income would be considered as application [Explanation 4(iii) to section 11(1)]</a:t>
            </a:r>
          </a:p>
          <a:p>
            <a:r>
              <a:rPr lang="en-GB" dirty="0"/>
              <a:t>Amount credited or paid, out of accumulated income of any trust, to any trust or institution registered under section 12AA/12AB or referred to in section 10(23C)(iv)/(v)/(vi)/ (via), not considered as application of income [Explanation to section 11(2)]</a:t>
            </a:r>
          </a:p>
          <a:p>
            <a:r>
              <a:rPr lang="en-GB" dirty="0"/>
              <a:t>Provisions of sections 40(a)(</a:t>
            </a:r>
            <a:r>
              <a:rPr lang="en-GB" dirty="0" err="1"/>
              <a:t>ia</a:t>
            </a:r>
            <a:r>
              <a:rPr lang="en-GB" dirty="0"/>
              <a:t>), 40A(3) and 40A(3A) apply in case of application of income by trust [Explanation 3 to section 11(1)] </a:t>
            </a:r>
            <a:endParaRPr lang="en-IN" dirty="0"/>
          </a:p>
        </p:txBody>
      </p:sp>
    </p:spTree>
    <p:extLst>
      <p:ext uri="{BB962C8B-B14F-4D97-AF65-F5344CB8AC3E}">
        <p14:creationId xmlns:p14="http://schemas.microsoft.com/office/powerpoint/2010/main" val="124561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64C66A-A4C0-B01E-1EC6-5045011C3FAC}"/>
              </a:ext>
            </a:extLst>
          </p:cNvPr>
          <p:cNvSpPr>
            <a:spLocks noGrp="1"/>
          </p:cNvSpPr>
          <p:nvPr>
            <p:ph idx="1"/>
          </p:nvPr>
        </p:nvSpPr>
        <p:spPr>
          <a:xfrm>
            <a:off x="2271546" y="657225"/>
            <a:ext cx="8104353" cy="5861539"/>
          </a:xfrm>
        </p:spPr>
        <p:txBody>
          <a:bodyPr/>
          <a:lstStyle/>
          <a:p>
            <a:r>
              <a:rPr lang="en-GB" dirty="0"/>
              <a:t>Corpus donations utilised by fund/trust/institution towards its objects shall not be treated as application of income.</a:t>
            </a:r>
          </a:p>
          <a:p>
            <a:r>
              <a:rPr lang="en-GB" dirty="0"/>
              <a:t>Application out of loan/borrowings not to be treated as application of income.</a:t>
            </a:r>
          </a:p>
          <a:p>
            <a:r>
              <a:rPr lang="en-GB" dirty="0"/>
              <a:t>No set off or deduction allowable of any excess application of earlier previous year [Explanation 5 to section 11(1)] </a:t>
            </a:r>
          </a:p>
          <a:p>
            <a:r>
              <a:rPr lang="en-GB" dirty="0"/>
              <a:t>No deduction for depreciation where cost of asset has been claimed as application of income</a:t>
            </a:r>
          </a:p>
          <a:p>
            <a:r>
              <a:rPr lang="en-GB" dirty="0"/>
              <a:t>Expenditure allowed only on actual payment basis</a:t>
            </a:r>
            <a:endParaRPr lang="en-IN" dirty="0"/>
          </a:p>
        </p:txBody>
      </p:sp>
    </p:spTree>
    <p:extLst>
      <p:ext uri="{BB962C8B-B14F-4D97-AF65-F5344CB8AC3E}">
        <p14:creationId xmlns:p14="http://schemas.microsoft.com/office/powerpoint/2010/main" val="962603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97853" y="352425"/>
            <a:ext cx="9397047" cy="7086600"/>
            <a:chOff x="1274063" y="789431"/>
            <a:chExt cx="8194675" cy="6074410"/>
          </a:xfrm>
        </p:grpSpPr>
        <p:sp>
          <p:nvSpPr>
            <p:cNvPr id="3" name="object 3"/>
            <p:cNvSpPr/>
            <p:nvPr/>
          </p:nvSpPr>
          <p:spPr>
            <a:xfrm>
              <a:off x="1274051" y="789431"/>
              <a:ext cx="8144509" cy="6074410"/>
            </a:xfrm>
            <a:custGeom>
              <a:avLst/>
              <a:gdLst/>
              <a:ahLst/>
              <a:cxnLst/>
              <a:rect l="l" t="t" r="r" b="b"/>
              <a:pathLst>
                <a:path w="8144509" h="6074409">
                  <a:moveTo>
                    <a:pt x="8144256" y="0"/>
                  </a:moveTo>
                  <a:lnTo>
                    <a:pt x="8139684" y="0"/>
                  </a:lnTo>
                  <a:lnTo>
                    <a:pt x="8139684" y="6350"/>
                  </a:lnTo>
                  <a:lnTo>
                    <a:pt x="8139684" y="6068060"/>
                  </a:lnTo>
                  <a:lnTo>
                    <a:pt x="6096" y="6068060"/>
                  </a:lnTo>
                  <a:lnTo>
                    <a:pt x="6096" y="6350"/>
                  </a:lnTo>
                  <a:lnTo>
                    <a:pt x="8139684" y="6350"/>
                  </a:lnTo>
                  <a:lnTo>
                    <a:pt x="8139684" y="0"/>
                  </a:lnTo>
                  <a:lnTo>
                    <a:pt x="0" y="0"/>
                  </a:lnTo>
                  <a:lnTo>
                    <a:pt x="0" y="6350"/>
                  </a:lnTo>
                  <a:lnTo>
                    <a:pt x="0" y="6068060"/>
                  </a:lnTo>
                  <a:lnTo>
                    <a:pt x="0" y="6074410"/>
                  </a:lnTo>
                  <a:lnTo>
                    <a:pt x="8144256" y="6074410"/>
                  </a:lnTo>
                  <a:lnTo>
                    <a:pt x="8144256" y="6068580"/>
                  </a:lnTo>
                  <a:lnTo>
                    <a:pt x="8144256" y="6068060"/>
                  </a:lnTo>
                  <a:lnTo>
                    <a:pt x="8144256" y="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84959" y="795528"/>
              <a:ext cx="7883651" cy="5928359"/>
            </a:xfrm>
            <a:prstGeom prst="rect">
              <a:avLst/>
            </a:prstGeom>
          </p:spPr>
        </p:pic>
      </p:grpSp>
      <p:sp>
        <p:nvSpPr>
          <p:cNvPr id="5" name="object 5"/>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28</a:t>
            </a:r>
          </a:p>
        </p:txBody>
      </p:sp>
    </p:spTree>
    <p:extLst>
      <p:ext uri="{BB962C8B-B14F-4D97-AF65-F5344CB8AC3E}">
        <p14:creationId xmlns:p14="http://schemas.microsoft.com/office/powerpoint/2010/main" val="352870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9700" y="123824"/>
            <a:ext cx="10591799" cy="7696201"/>
            <a:chOff x="1274063" y="789431"/>
            <a:chExt cx="8144509" cy="6093460"/>
          </a:xfrm>
        </p:grpSpPr>
        <p:sp>
          <p:nvSpPr>
            <p:cNvPr id="3" name="object 3"/>
            <p:cNvSpPr/>
            <p:nvPr/>
          </p:nvSpPr>
          <p:spPr>
            <a:xfrm>
              <a:off x="1274051" y="789431"/>
              <a:ext cx="8144509" cy="6093460"/>
            </a:xfrm>
            <a:custGeom>
              <a:avLst/>
              <a:gdLst/>
              <a:ahLst/>
              <a:cxnLst/>
              <a:rect l="l" t="t" r="r" b="b"/>
              <a:pathLst>
                <a:path w="8144509" h="6093459">
                  <a:moveTo>
                    <a:pt x="8144256" y="0"/>
                  </a:moveTo>
                  <a:lnTo>
                    <a:pt x="8139684" y="0"/>
                  </a:lnTo>
                  <a:lnTo>
                    <a:pt x="0" y="0"/>
                  </a:lnTo>
                  <a:lnTo>
                    <a:pt x="0" y="6350"/>
                  </a:lnTo>
                  <a:lnTo>
                    <a:pt x="0" y="6087110"/>
                  </a:lnTo>
                  <a:lnTo>
                    <a:pt x="0" y="6093460"/>
                  </a:lnTo>
                  <a:lnTo>
                    <a:pt x="8144256" y="6093460"/>
                  </a:lnTo>
                  <a:lnTo>
                    <a:pt x="8144256" y="6087110"/>
                  </a:lnTo>
                  <a:lnTo>
                    <a:pt x="6096" y="6087110"/>
                  </a:lnTo>
                  <a:lnTo>
                    <a:pt x="6096" y="6350"/>
                  </a:lnTo>
                  <a:lnTo>
                    <a:pt x="8139684" y="6350"/>
                  </a:lnTo>
                  <a:lnTo>
                    <a:pt x="8139684" y="6086856"/>
                  </a:lnTo>
                  <a:lnTo>
                    <a:pt x="8144256" y="6086856"/>
                  </a:lnTo>
                  <a:lnTo>
                    <a:pt x="8144256" y="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14855" y="795528"/>
              <a:ext cx="7808976" cy="5934455"/>
            </a:xfrm>
            <a:prstGeom prst="rect">
              <a:avLst/>
            </a:prstGeom>
          </p:spPr>
        </p:pic>
      </p:grpSp>
      <p:sp>
        <p:nvSpPr>
          <p:cNvPr id="5" name="object 5"/>
          <p:cNvSpPr txBox="1"/>
          <p:nvPr/>
        </p:nvSpPr>
        <p:spPr>
          <a:xfrm>
            <a:off x="9562610" y="7149324"/>
            <a:ext cx="1962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30</a:t>
            </a:r>
            <a:endParaRPr sz="13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54C1-5D8D-1B43-0E59-A87A362DE3EA}"/>
              </a:ext>
            </a:extLst>
          </p:cNvPr>
          <p:cNvSpPr>
            <a:spLocks noGrp="1"/>
          </p:cNvSpPr>
          <p:nvPr>
            <p:ph type="title"/>
          </p:nvPr>
        </p:nvSpPr>
        <p:spPr>
          <a:xfrm>
            <a:off x="1612900" y="428625"/>
            <a:ext cx="9080500" cy="1066800"/>
          </a:xfrm>
        </p:spPr>
        <p:txBody>
          <a:bodyPr>
            <a:normAutofit/>
          </a:bodyPr>
          <a:lstStyle/>
          <a:p>
            <a:r>
              <a:rPr lang="en-GB" sz="2800" dirty="0"/>
              <a:t>Transfer of a capital asset held under trust wholly for charitable or religious purposes [Section 11(1A)(a)]</a:t>
            </a:r>
            <a:endParaRPr lang="en-IN" sz="2800" dirty="0"/>
          </a:p>
        </p:txBody>
      </p:sp>
      <p:pic>
        <p:nvPicPr>
          <p:cNvPr id="5" name="Content Placeholder 4">
            <a:extLst>
              <a:ext uri="{FF2B5EF4-FFF2-40B4-BE49-F238E27FC236}">
                <a16:creationId xmlns:a16="http://schemas.microsoft.com/office/drawing/2014/main" id="{C1A70AE6-594E-8A97-103B-AC4285679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030" y="2181225"/>
            <a:ext cx="8886227" cy="3505200"/>
          </a:xfrm>
        </p:spPr>
      </p:pic>
    </p:spTree>
    <p:extLst>
      <p:ext uri="{BB962C8B-B14F-4D97-AF65-F5344CB8AC3E}">
        <p14:creationId xmlns:p14="http://schemas.microsoft.com/office/powerpoint/2010/main" val="321002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7780-2926-F81D-500C-EE22B5689F4C}"/>
              </a:ext>
            </a:extLst>
          </p:cNvPr>
          <p:cNvSpPr>
            <a:spLocks noGrp="1"/>
          </p:cNvSpPr>
          <p:nvPr>
            <p:ph type="title"/>
          </p:nvPr>
        </p:nvSpPr>
        <p:spPr>
          <a:xfrm>
            <a:off x="948937" y="211231"/>
            <a:ext cx="8795524" cy="538609"/>
          </a:xfrm>
        </p:spPr>
        <p:txBody>
          <a:bodyPr>
            <a:normAutofit fontScale="90000"/>
          </a:bodyPr>
          <a:lstStyle/>
          <a:p>
            <a:r>
              <a:rPr lang="en-GB" dirty="0"/>
              <a:t>SEC 10 (23 C)</a:t>
            </a:r>
            <a:endParaRPr lang="en-IN" dirty="0"/>
          </a:p>
        </p:txBody>
      </p:sp>
      <p:sp>
        <p:nvSpPr>
          <p:cNvPr id="3" name="Text Placeholder 2">
            <a:extLst>
              <a:ext uri="{FF2B5EF4-FFF2-40B4-BE49-F238E27FC236}">
                <a16:creationId xmlns:a16="http://schemas.microsoft.com/office/drawing/2014/main" id="{293ADA27-9657-2C3B-BF3C-05762DADCC08}"/>
              </a:ext>
            </a:extLst>
          </p:cNvPr>
          <p:cNvSpPr>
            <a:spLocks noGrp="1"/>
          </p:cNvSpPr>
          <p:nvPr>
            <p:ph idx="1"/>
          </p:nvPr>
        </p:nvSpPr>
        <p:spPr>
          <a:xfrm>
            <a:off x="948937" y="1343025"/>
            <a:ext cx="9426963" cy="5867400"/>
          </a:xfrm>
        </p:spPr>
        <p:txBody>
          <a:bodyPr>
            <a:normAutofit/>
          </a:bodyPr>
          <a:lstStyle/>
          <a:p>
            <a:pPr algn="just">
              <a:buFont typeface="+mj-lt"/>
              <a:buAutoNum type="arabicPeriod"/>
            </a:pPr>
            <a:r>
              <a:rPr lang="en-GB" sz="1800" b="0" i="0" dirty="0">
                <a:solidFill>
                  <a:srgbClr val="000000"/>
                </a:solidFill>
                <a:effectLst/>
                <a:latin typeface="Verdana" panose="020B0604030504040204" pitchFamily="34" charset="0"/>
              </a:rPr>
              <a:t>Any University or Educational Institution existing solely for educational purposes and not for the purpose of profit Wholly or Substantially financed by Government</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Hospital or Medical Institution existing solely for medical relief wholly or substantially financed by Government</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University or Educational Institution having the Gross Receipts less than the prescribed limit which is 5Cr now</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Hospital or Medical Institution having the Gross Receipts less than the prescribed limit which is 5Cr now</a:t>
            </a:r>
          </a:p>
          <a:p>
            <a:pPr marL="0" indent="0" algn="just">
              <a:buNone/>
            </a:pPr>
            <a:endParaRPr lang="en-GB" sz="18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34451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0572-CA27-02C6-13F8-1870F888AF5E}"/>
              </a:ext>
            </a:extLst>
          </p:cNvPr>
          <p:cNvSpPr>
            <a:spLocks noGrp="1"/>
          </p:cNvSpPr>
          <p:nvPr>
            <p:ph type="title"/>
          </p:nvPr>
        </p:nvSpPr>
        <p:spPr>
          <a:xfrm>
            <a:off x="1308100" y="2028825"/>
            <a:ext cx="8991599" cy="4267200"/>
          </a:xfrm>
        </p:spPr>
        <p:txBody>
          <a:bodyPr>
            <a:normAutofit/>
          </a:bodyPr>
          <a:lstStyle/>
          <a:p>
            <a:pPr algn="just"/>
            <a:r>
              <a:rPr lang="en-GB" dirty="0"/>
              <a:t>Manner of computation of income of a trust violating certain conditions [Sections 13(10) &amp; (11)]</a:t>
            </a:r>
            <a:endParaRPr lang="en-IN" dirty="0"/>
          </a:p>
        </p:txBody>
      </p:sp>
    </p:spTree>
    <p:extLst>
      <p:ext uri="{BB962C8B-B14F-4D97-AF65-F5344CB8AC3E}">
        <p14:creationId xmlns:p14="http://schemas.microsoft.com/office/powerpoint/2010/main" val="122943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6341-E84A-3743-CEF8-3B8C6D7289A5}"/>
              </a:ext>
            </a:extLst>
          </p:cNvPr>
          <p:cNvSpPr>
            <a:spLocks noGrp="1"/>
          </p:cNvSpPr>
          <p:nvPr>
            <p:ph type="title"/>
          </p:nvPr>
        </p:nvSpPr>
        <p:spPr>
          <a:xfrm>
            <a:off x="1612900" y="428625"/>
            <a:ext cx="8367607" cy="1672167"/>
          </a:xfrm>
        </p:spPr>
        <p:txBody>
          <a:bodyPr>
            <a:normAutofit fontScale="90000"/>
          </a:bodyPr>
          <a:lstStyle/>
          <a:p>
            <a:r>
              <a:rPr lang="en-GB" dirty="0"/>
              <a:t>Consequences of failure to comply with stipulated conditions: </a:t>
            </a:r>
            <a:endParaRPr lang="en-IN" dirty="0"/>
          </a:p>
        </p:txBody>
      </p:sp>
      <p:sp>
        <p:nvSpPr>
          <p:cNvPr id="3" name="Content Placeholder 2">
            <a:extLst>
              <a:ext uri="{FF2B5EF4-FFF2-40B4-BE49-F238E27FC236}">
                <a16:creationId xmlns:a16="http://schemas.microsoft.com/office/drawing/2014/main" id="{3AB6D037-C4C2-A998-1AB9-443636F3FABA}"/>
              </a:ext>
            </a:extLst>
          </p:cNvPr>
          <p:cNvSpPr>
            <a:spLocks noGrp="1"/>
          </p:cNvSpPr>
          <p:nvPr>
            <p:ph idx="1"/>
          </p:nvPr>
        </p:nvSpPr>
        <p:spPr>
          <a:xfrm>
            <a:off x="927100" y="1724025"/>
            <a:ext cx="9372600" cy="5334000"/>
          </a:xfrm>
        </p:spPr>
        <p:txBody>
          <a:bodyPr>
            <a:noAutofit/>
          </a:bodyPr>
          <a:lstStyle/>
          <a:p>
            <a:pPr algn="just"/>
            <a:r>
              <a:rPr lang="en-GB" sz="2200" dirty="0"/>
              <a:t>With effect from A.Y.2023- 24, if a trust or an institution violates certain stipulated conditions, the income shall be chargeable to tax after allowing deduction for expenditure (other than capital expenditure) incurred in India for the objects of the trust/ institution. </a:t>
            </a:r>
          </a:p>
          <a:p>
            <a:pPr algn="just"/>
            <a:r>
              <a:rPr lang="en-GB" sz="2200" dirty="0"/>
              <a:t>The following are the violations: </a:t>
            </a:r>
          </a:p>
          <a:p>
            <a:pPr algn="just"/>
            <a:r>
              <a:rPr lang="en-GB" sz="2200" dirty="0"/>
              <a:t>- It has receipts from trade, commerce etc. while advancing the object of general public utility, in excess of 20% of total receipt; - It fails to maintain prescribed books of account; </a:t>
            </a:r>
          </a:p>
          <a:p>
            <a:pPr algn="just"/>
            <a:r>
              <a:rPr lang="en-GB" sz="2200" dirty="0"/>
              <a:t>- It fails to get its books of account audited and furnish audit report on or before the specified date; </a:t>
            </a:r>
          </a:p>
          <a:p>
            <a:pPr algn="just"/>
            <a:r>
              <a:rPr lang="en-GB" sz="2200" dirty="0"/>
              <a:t>- It fails to file return of income under section 139(4A) (or 139(4C), as the case may be, for the first regime trust) within the time stipulated under section 139(1) or 139(4).</a:t>
            </a:r>
            <a:endParaRPr lang="en-IN" sz="2200" dirty="0"/>
          </a:p>
        </p:txBody>
      </p:sp>
    </p:spTree>
    <p:extLst>
      <p:ext uri="{BB962C8B-B14F-4D97-AF65-F5344CB8AC3E}">
        <p14:creationId xmlns:p14="http://schemas.microsoft.com/office/powerpoint/2010/main" val="392889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0052-0208-1FD8-C907-21207A7BF244}"/>
              </a:ext>
            </a:extLst>
          </p:cNvPr>
          <p:cNvSpPr>
            <a:spLocks noGrp="1"/>
          </p:cNvSpPr>
          <p:nvPr>
            <p:ph type="title"/>
          </p:nvPr>
        </p:nvSpPr>
        <p:spPr>
          <a:xfrm>
            <a:off x="1536700" y="123826"/>
            <a:ext cx="9156700" cy="1371599"/>
          </a:xfrm>
        </p:spPr>
        <p:txBody>
          <a:bodyPr>
            <a:normAutofit/>
          </a:bodyPr>
          <a:lstStyle/>
          <a:p>
            <a:r>
              <a:rPr lang="en-GB" dirty="0"/>
              <a:t>Conditions to be fulfilled for claim of deduction of revenue expenditure</a:t>
            </a:r>
            <a:endParaRPr lang="en-IN" dirty="0"/>
          </a:p>
        </p:txBody>
      </p:sp>
      <p:sp>
        <p:nvSpPr>
          <p:cNvPr id="3" name="Content Placeholder 2">
            <a:extLst>
              <a:ext uri="{FF2B5EF4-FFF2-40B4-BE49-F238E27FC236}">
                <a16:creationId xmlns:a16="http://schemas.microsoft.com/office/drawing/2014/main" id="{8485BA07-2E5E-D479-3F9A-A269B3749D15}"/>
              </a:ext>
            </a:extLst>
          </p:cNvPr>
          <p:cNvSpPr>
            <a:spLocks noGrp="1"/>
          </p:cNvSpPr>
          <p:nvPr>
            <p:ph idx="1"/>
          </p:nvPr>
        </p:nvSpPr>
        <p:spPr>
          <a:xfrm>
            <a:off x="1765300" y="1724025"/>
            <a:ext cx="8381999" cy="5562600"/>
          </a:xfrm>
        </p:spPr>
        <p:txBody>
          <a:bodyPr>
            <a:normAutofit/>
          </a:bodyPr>
          <a:lstStyle/>
          <a:p>
            <a:pPr algn="just"/>
            <a:r>
              <a:rPr lang="en-GB" sz="2400" dirty="0"/>
              <a:t>(a) such expenditure is not from the corpus standing to the credit of the trust or institution as on the end of the financial year immediately preceding the previous year relevant to the assessment year for which income is being computed; </a:t>
            </a:r>
          </a:p>
          <a:p>
            <a:pPr algn="just"/>
            <a:r>
              <a:rPr lang="en-GB" sz="2400" dirty="0"/>
              <a:t>(b) such expenditure is not from any loan or borrowing; </a:t>
            </a:r>
          </a:p>
          <a:p>
            <a:pPr algn="just"/>
            <a:r>
              <a:rPr lang="en-GB" sz="2400" dirty="0"/>
              <a:t>(c) there is no claim of depreciation on those assets, whose acquisition cost has been claimed as application of income in any previous year; and </a:t>
            </a:r>
          </a:p>
          <a:p>
            <a:pPr algn="just"/>
            <a:r>
              <a:rPr lang="en-GB" sz="2400" dirty="0"/>
              <a:t>(d) such expenditure is not in form of any contribution or donation to any person. </a:t>
            </a:r>
            <a:endParaRPr lang="en-IN" sz="2400" dirty="0"/>
          </a:p>
        </p:txBody>
      </p:sp>
    </p:spTree>
    <p:extLst>
      <p:ext uri="{BB962C8B-B14F-4D97-AF65-F5344CB8AC3E}">
        <p14:creationId xmlns:p14="http://schemas.microsoft.com/office/powerpoint/2010/main" val="2138508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0C2A-B21D-8B55-F1EF-26BBE0A00F08}"/>
              </a:ext>
            </a:extLst>
          </p:cNvPr>
          <p:cNvSpPr>
            <a:spLocks noGrp="1"/>
          </p:cNvSpPr>
          <p:nvPr>
            <p:ph type="title"/>
          </p:nvPr>
        </p:nvSpPr>
        <p:spPr/>
        <p:txBody>
          <a:bodyPr/>
          <a:lstStyle/>
          <a:p>
            <a:r>
              <a:rPr lang="en-IN" dirty="0"/>
              <a:t>Disallowances:</a:t>
            </a:r>
          </a:p>
        </p:txBody>
      </p:sp>
      <p:sp>
        <p:nvSpPr>
          <p:cNvPr id="3" name="Content Placeholder 2">
            <a:extLst>
              <a:ext uri="{FF2B5EF4-FFF2-40B4-BE49-F238E27FC236}">
                <a16:creationId xmlns:a16="http://schemas.microsoft.com/office/drawing/2014/main" id="{ED4A325C-EE6F-66B3-DC4B-76EA5BDD8A30}"/>
              </a:ext>
            </a:extLst>
          </p:cNvPr>
          <p:cNvSpPr>
            <a:spLocks noGrp="1"/>
          </p:cNvSpPr>
          <p:nvPr>
            <p:ph idx="1"/>
          </p:nvPr>
        </p:nvSpPr>
        <p:spPr>
          <a:xfrm>
            <a:off x="1689100" y="1724025"/>
            <a:ext cx="8291407" cy="4794739"/>
          </a:xfrm>
        </p:spPr>
        <p:txBody>
          <a:bodyPr>
            <a:noAutofit/>
          </a:bodyPr>
          <a:lstStyle/>
          <a:p>
            <a:pPr algn="just"/>
            <a:r>
              <a:rPr lang="en-GB" sz="2400" dirty="0"/>
              <a:t>(a) Capital expenditure is not allowed as a deduction. </a:t>
            </a:r>
          </a:p>
          <a:p>
            <a:pPr algn="just"/>
            <a:r>
              <a:rPr lang="en-GB" sz="2400" dirty="0"/>
              <a:t>(b) Disallowance under sections 40(a)(</a:t>
            </a:r>
            <a:r>
              <a:rPr lang="en-GB" sz="2400" dirty="0" err="1"/>
              <a:t>ia</a:t>
            </a:r>
            <a:r>
              <a:rPr lang="en-GB" sz="2400" dirty="0"/>
              <a:t>), on account of non-deduction of tax or nonpayment of tax deducted at source on or before the due date of filing of return, would be attracted </a:t>
            </a:r>
          </a:p>
          <a:p>
            <a:pPr algn="just"/>
            <a:r>
              <a:rPr lang="en-GB" sz="2400" dirty="0"/>
              <a:t>(c) Disallowance of expenditure in respect of cash payment in excess of `. 10,000 under section 40A(3) and 40A(3A) would be attracted . </a:t>
            </a:r>
          </a:p>
          <a:p>
            <a:pPr algn="just"/>
            <a:r>
              <a:rPr lang="en-GB" sz="2400" dirty="0"/>
              <a:t>(d) no deduction in respect of any expenditure or allowance or set-off of any loss shall be allowed to the </a:t>
            </a:r>
            <a:r>
              <a:rPr lang="en-GB" sz="2400" dirty="0" err="1"/>
              <a:t>assessee</a:t>
            </a:r>
            <a:r>
              <a:rPr lang="en-GB" sz="2400" dirty="0"/>
              <a:t> under any other provision of this Act.</a:t>
            </a:r>
            <a:endParaRPr lang="en-IN" sz="2400" dirty="0"/>
          </a:p>
        </p:txBody>
      </p:sp>
    </p:spTree>
    <p:extLst>
      <p:ext uri="{BB962C8B-B14F-4D97-AF65-F5344CB8AC3E}">
        <p14:creationId xmlns:p14="http://schemas.microsoft.com/office/powerpoint/2010/main" val="393046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D354-9A5C-EA0D-0BBD-97203A45BBB3}"/>
              </a:ext>
            </a:extLst>
          </p:cNvPr>
          <p:cNvSpPr>
            <a:spLocks noGrp="1"/>
          </p:cNvSpPr>
          <p:nvPr>
            <p:ph type="title"/>
          </p:nvPr>
        </p:nvSpPr>
        <p:spPr>
          <a:xfrm>
            <a:off x="2274804" y="688256"/>
            <a:ext cx="8101095" cy="883370"/>
          </a:xfrm>
        </p:spPr>
        <p:txBody>
          <a:bodyPr>
            <a:normAutofit/>
          </a:bodyPr>
          <a:lstStyle/>
          <a:p>
            <a:r>
              <a:rPr lang="en-GB" sz="2200" b="1" dirty="0"/>
              <a:t>Taxation of specified income of NPOs chargeable to tax by charitable trusts/institutions [Section 115BBI]</a:t>
            </a:r>
            <a:endParaRPr lang="en-IN" sz="2200" b="1" dirty="0"/>
          </a:p>
        </p:txBody>
      </p:sp>
      <p:sp>
        <p:nvSpPr>
          <p:cNvPr id="3" name="Content Placeholder 2">
            <a:extLst>
              <a:ext uri="{FF2B5EF4-FFF2-40B4-BE49-F238E27FC236}">
                <a16:creationId xmlns:a16="http://schemas.microsoft.com/office/drawing/2014/main" id="{D7B71E2F-7FBE-9308-97AC-F5D6D1E83E50}"/>
              </a:ext>
            </a:extLst>
          </p:cNvPr>
          <p:cNvSpPr>
            <a:spLocks noGrp="1"/>
          </p:cNvSpPr>
          <p:nvPr>
            <p:ph idx="1"/>
          </p:nvPr>
        </p:nvSpPr>
        <p:spPr/>
        <p:txBody>
          <a:bodyPr/>
          <a:lstStyle/>
          <a:p>
            <a:r>
              <a:rPr lang="en-GB" dirty="0"/>
              <a:t>As per section 115BBI specified income of a trust/institution availing exemption under the first regime [section 10(23C)(iv)/(v)/(vi)/(via))] or second regime [Section 11], would be chargeable at the </a:t>
            </a:r>
            <a:r>
              <a:rPr lang="en-GB" b="1" dirty="0"/>
              <a:t>rate of 30%. </a:t>
            </a:r>
            <a:endParaRPr lang="en-IN" b="1" dirty="0"/>
          </a:p>
        </p:txBody>
      </p:sp>
    </p:spTree>
    <p:extLst>
      <p:ext uri="{BB962C8B-B14F-4D97-AF65-F5344CB8AC3E}">
        <p14:creationId xmlns:p14="http://schemas.microsoft.com/office/powerpoint/2010/main" val="325222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3513D-0909-4209-28E5-F6DA578ACCE4}"/>
              </a:ext>
            </a:extLst>
          </p:cNvPr>
          <p:cNvSpPr>
            <a:spLocks noGrp="1"/>
          </p:cNvSpPr>
          <p:nvPr>
            <p:ph idx="1"/>
          </p:nvPr>
        </p:nvSpPr>
        <p:spPr>
          <a:xfrm>
            <a:off x="2222500" y="428625"/>
            <a:ext cx="8229599" cy="7134225"/>
          </a:xfrm>
        </p:spPr>
        <p:txBody>
          <a:bodyPr>
            <a:normAutofit lnSpcReduction="10000"/>
          </a:bodyPr>
          <a:lstStyle/>
          <a:p>
            <a:r>
              <a:rPr lang="en-GB" dirty="0"/>
              <a:t>“Specified income” means: </a:t>
            </a:r>
          </a:p>
          <a:p>
            <a:r>
              <a:rPr lang="en-GB" dirty="0"/>
              <a:t>(a) income accumulated or set apart in excess of 15% of the income, where such accumulation is not allowed under any specific provision of the Income-tax Act, 1961. </a:t>
            </a:r>
          </a:p>
          <a:p>
            <a:r>
              <a:rPr lang="en-GB" dirty="0"/>
              <a:t>(b) deemed income on account of violation of certain conditions stipulated for accumulation of income under section 11(3) and corresponding provision in section 10(23C). </a:t>
            </a:r>
          </a:p>
          <a:p>
            <a:r>
              <a:rPr lang="en-GB" dirty="0"/>
              <a:t>(c) deemed income on account of violation of deemed application provisions specified under 11(1B) read with Explanation 1 below to section 11(1). </a:t>
            </a:r>
          </a:p>
          <a:p>
            <a:r>
              <a:rPr lang="en-GB" dirty="0"/>
              <a:t>(d) any income which is not exempt under section 10(23C) or section 11 on account of funds of the trust or institution invested otherwise in the forms and modes specified under section 11(5) </a:t>
            </a:r>
          </a:p>
          <a:p>
            <a:r>
              <a:rPr lang="en-GB" dirty="0"/>
              <a:t>(e) any income which is applied for the benefit of any specified prohibited person referred to in section 13(3). </a:t>
            </a:r>
          </a:p>
          <a:p>
            <a:r>
              <a:rPr lang="en-GB" dirty="0"/>
              <a:t>(f) any income derived from a property held under trust for a charitable purpose which tends to promote international welfare in which India is interested to the extent to which such income is not applied towards charitable purposes outside India.</a:t>
            </a:r>
            <a:endParaRPr lang="en-IN" dirty="0"/>
          </a:p>
        </p:txBody>
      </p:sp>
    </p:spTree>
    <p:extLst>
      <p:ext uri="{BB962C8B-B14F-4D97-AF65-F5344CB8AC3E}">
        <p14:creationId xmlns:p14="http://schemas.microsoft.com/office/powerpoint/2010/main" val="3613956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70E9-348A-6F29-22A3-504D2523FB7D}"/>
              </a:ext>
            </a:extLst>
          </p:cNvPr>
          <p:cNvSpPr>
            <a:spLocks noGrp="1"/>
          </p:cNvSpPr>
          <p:nvPr>
            <p:ph type="title"/>
          </p:nvPr>
        </p:nvSpPr>
        <p:spPr>
          <a:xfrm>
            <a:off x="1612900" y="219772"/>
            <a:ext cx="8839200" cy="807169"/>
          </a:xfrm>
        </p:spPr>
        <p:txBody>
          <a:bodyPr>
            <a:normAutofit fontScale="90000"/>
          </a:bodyPr>
          <a:lstStyle/>
          <a:p>
            <a:r>
              <a:rPr lang="en-GB" sz="2800" dirty="0"/>
              <a:t>Cancellation of Registration/approval </a:t>
            </a:r>
            <a:br>
              <a:rPr lang="en-GB" sz="2800" dirty="0"/>
            </a:br>
            <a:r>
              <a:rPr lang="en-GB" sz="2800" dirty="0"/>
              <a:t>[Section 12AB(4) &amp; (5)]</a:t>
            </a:r>
            <a:endParaRPr lang="en-IN" sz="2800" dirty="0"/>
          </a:p>
        </p:txBody>
      </p:sp>
      <p:sp>
        <p:nvSpPr>
          <p:cNvPr id="3" name="Content Placeholder 2">
            <a:extLst>
              <a:ext uri="{FF2B5EF4-FFF2-40B4-BE49-F238E27FC236}">
                <a16:creationId xmlns:a16="http://schemas.microsoft.com/office/drawing/2014/main" id="{AA5459C4-0A66-2C7D-82AA-7C8C909063CF}"/>
              </a:ext>
            </a:extLst>
          </p:cNvPr>
          <p:cNvSpPr>
            <a:spLocks noGrp="1"/>
          </p:cNvSpPr>
          <p:nvPr>
            <p:ph idx="1"/>
          </p:nvPr>
        </p:nvSpPr>
        <p:spPr>
          <a:xfrm>
            <a:off x="1689100" y="1647825"/>
            <a:ext cx="8839200" cy="4794739"/>
          </a:xfrm>
        </p:spPr>
        <p:txBody>
          <a:bodyPr>
            <a:normAutofit/>
          </a:bodyPr>
          <a:lstStyle/>
          <a:p>
            <a:pPr algn="just"/>
            <a:r>
              <a:rPr lang="en-GB" sz="2200" dirty="0"/>
              <a:t>The registration can be cancelled in the following situations: </a:t>
            </a:r>
          </a:p>
          <a:p>
            <a:pPr marL="0" indent="0" algn="just">
              <a:buNone/>
            </a:pPr>
            <a:r>
              <a:rPr lang="en-GB" sz="2200" dirty="0"/>
              <a:t>• The PCIT or CIT has noticed the occurrence of one or more specified violations during any previous year; or </a:t>
            </a:r>
          </a:p>
          <a:p>
            <a:pPr marL="0" indent="0" algn="just">
              <a:buNone/>
            </a:pPr>
            <a:r>
              <a:rPr lang="en-GB" sz="2200" dirty="0"/>
              <a:t>• The PCIT or CIT has received a reference from an Assessing Officer under the second proviso to section 143(3) for any previous year to withdraw the approval or registration due to occurrence of a specific violation; or </a:t>
            </a:r>
          </a:p>
          <a:p>
            <a:pPr marL="0" indent="0" algn="just">
              <a:buNone/>
            </a:pPr>
            <a:r>
              <a:rPr lang="en-GB" sz="2200" dirty="0"/>
              <a:t>• The case of the institution has been selected in accordance with risk management strategy, formulated by the CBDT from time to time for any previous year.</a:t>
            </a:r>
            <a:endParaRPr lang="en-IN" sz="2200" dirty="0"/>
          </a:p>
        </p:txBody>
      </p:sp>
    </p:spTree>
    <p:extLst>
      <p:ext uri="{BB962C8B-B14F-4D97-AF65-F5344CB8AC3E}">
        <p14:creationId xmlns:p14="http://schemas.microsoft.com/office/powerpoint/2010/main" val="2126880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8A95-9FD1-4640-F700-E3AB53C4091A}"/>
              </a:ext>
            </a:extLst>
          </p:cNvPr>
          <p:cNvSpPr>
            <a:spLocks noGrp="1"/>
          </p:cNvSpPr>
          <p:nvPr>
            <p:ph type="title"/>
          </p:nvPr>
        </p:nvSpPr>
        <p:spPr>
          <a:xfrm>
            <a:off x="1765300" y="123826"/>
            <a:ext cx="8382000" cy="762000"/>
          </a:xfrm>
        </p:spPr>
        <p:txBody>
          <a:bodyPr/>
          <a:lstStyle/>
          <a:p>
            <a:r>
              <a:rPr lang="en-IN" dirty="0"/>
              <a:t>Procedure for cancellation</a:t>
            </a:r>
          </a:p>
        </p:txBody>
      </p:sp>
      <p:sp>
        <p:nvSpPr>
          <p:cNvPr id="3" name="Content Placeholder 2">
            <a:extLst>
              <a:ext uri="{FF2B5EF4-FFF2-40B4-BE49-F238E27FC236}">
                <a16:creationId xmlns:a16="http://schemas.microsoft.com/office/drawing/2014/main" id="{5E7F7B60-BBF5-746A-C699-E7987110F4EB}"/>
              </a:ext>
            </a:extLst>
          </p:cNvPr>
          <p:cNvSpPr>
            <a:spLocks noGrp="1"/>
          </p:cNvSpPr>
          <p:nvPr>
            <p:ph idx="1"/>
          </p:nvPr>
        </p:nvSpPr>
        <p:spPr>
          <a:xfrm>
            <a:off x="1614170" y="1114425"/>
            <a:ext cx="8534400" cy="5791200"/>
          </a:xfrm>
        </p:spPr>
        <p:txBody>
          <a:bodyPr>
            <a:normAutofit/>
          </a:bodyPr>
          <a:lstStyle/>
          <a:p>
            <a:pPr algn="just"/>
            <a:r>
              <a:rPr lang="en-GB" dirty="0"/>
              <a:t>The PCIT or CIT in this regard shall </a:t>
            </a:r>
          </a:p>
          <a:p>
            <a:pPr marL="0" indent="0" algn="just">
              <a:buNone/>
            </a:pPr>
            <a:r>
              <a:rPr lang="en-GB" dirty="0"/>
              <a:t>• call for such documents or information from the trust or institution, or make such inquiry as he thinks necessary in order to satisfy himself about the occurrence or otherwise of any specified violation; </a:t>
            </a:r>
          </a:p>
          <a:p>
            <a:pPr marL="0" indent="0" algn="just">
              <a:buNone/>
            </a:pPr>
            <a:r>
              <a:rPr lang="en-GB" dirty="0"/>
              <a:t>• pass an order in writing, cancelling the registration or approval of such trust or institution, after affording a reasonable opportunity of being heard, for such previous year and all subsequent previous years, if he is satisfied that one or more specified violations have taken place; </a:t>
            </a:r>
          </a:p>
          <a:p>
            <a:pPr marL="0" indent="0" algn="just">
              <a:buNone/>
            </a:pPr>
            <a:r>
              <a:rPr lang="en-GB" dirty="0"/>
              <a:t>• pass an order in writing, refusing to cancel the registration or approval of such trust or institution, if he is not satisfied with the occurrence of one or more specified violations; </a:t>
            </a:r>
          </a:p>
          <a:p>
            <a:pPr marL="0" indent="0" algn="just">
              <a:buNone/>
            </a:pPr>
            <a:r>
              <a:rPr lang="en-GB" dirty="0"/>
              <a:t>• forward a copy of the order cancelling the registration or refusing to cancel the registration to the Assessing Officer and to such trust or institution. </a:t>
            </a:r>
            <a:endParaRPr lang="en-IN" dirty="0"/>
          </a:p>
        </p:txBody>
      </p:sp>
    </p:spTree>
    <p:extLst>
      <p:ext uri="{BB962C8B-B14F-4D97-AF65-F5344CB8AC3E}">
        <p14:creationId xmlns:p14="http://schemas.microsoft.com/office/powerpoint/2010/main" val="2462961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C4A6-1869-D14A-6497-64E8D7A1D6F4}"/>
              </a:ext>
            </a:extLst>
          </p:cNvPr>
          <p:cNvSpPr>
            <a:spLocks noGrp="1"/>
          </p:cNvSpPr>
          <p:nvPr>
            <p:ph type="title"/>
          </p:nvPr>
        </p:nvSpPr>
        <p:spPr>
          <a:xfrm>
            <a:off x="1765300" y="276225"/>
            <a:ext cx="8215207" cy="767861"/>
          </a:xfrm>
        </p:spPr>
        <p:txBody>
          <a:bodyPr/>
          <a:lstStyle/>
          <a:p>
            <a:r>
              <a:rPr lang="en-GB" dirty="0"/>
              <a:t>Meaning of Specified Violation:</a:t>
            </a:r>
            <a:endParaRPr lang="en-IN" dirty="0"/>
          </a:p>
        </p:txBody>
      </p:sp>
      <p:sp>
        <p:nvSpPr>
          <p:cNvPr id="3" name="Content Placeholder 2">
            <a:extLst>
              <a:ext uri="{FF2B5EF4-FFF2-40B4-BE49-F238E27FC236}">
                <a16:creationId xmlns:a16="http://schemas.microsoft.com/office/drawing/2014/main" id="{B3CA2E31-EEA7-B507-481E-AA5BE939BB7B}"/>
              </a:ext>
            </a:extLst>
          </p:cNvPr>
          <p:cNvSpPr>
            <a:spLocks noGrp="1"/>
          </p:cNvSpPr>
          <p:nvPr>
            <p:ph idx="1"/>
          </p:nvPr>
        </p:nvSpPr>
        <p:spPr>
          <a:xfrm>
            <a:off x="1536700" y="1266825"/>
            <a:ext cx="8763000" cy="6172200"/>
          </a:xfrm>
        </p:spPr>
        <p:txBody>
          <a:bodyPr>
            <a:normAutofit/>
          </a:bodyPr>
          <a:lstStyle/>
          <a:p>
            <a:pPr algn="just"/>
            <a:r>
              <a:rPr lang="en-GB" sz="2100" dirty="0"/>
              <a:t>(a) where any income derived from property held under trust, wholly or in part for charitable or religious purposes, has been applied, other than for the objects of the trust or institution; or </a:t>
            </a:r>
          </a:p>
          <a:p>
            <a:pPr algn="just"/>
            <a:r>
              <a:rPr lang="en-GB" sz="2100" dirty="0"/>
              <a:t>(b) the trust or institution has income from profits and gains of business which is not incidental to the attainment of its objectives or separate books of account are not maintained by such trust or institution in respect of the business which is incidental to the attainment of its objectives; or </a:t>
            </a:r>
          </a:p>
          <a:p>
            <a:pPr algn="just"/>
            <a:r>
              <a:rPr lang="en-GB" sz="2100" dirty="0"/>
              <a:t>(c) the trust or institution has applied any part of its income from the property held under a trust for private religious purposes, which does not </a:t>
            </a:r>
            <a:r>
              <a:rPr lang="en-GB" sz="2100" dirty="0" err="1"/>
              <a:t>enSure</a:t>
            </a:r>
            <a:r>
              <a:rPr lang="en-GB" sz="2100" dirty="0"/>
              <a:t> for the benefit of the public; or </a:t>
            </a:r>
          </a:p>
          <a:p>
            <a:pPr algn="just"/>
            <a:r>
              <a:rPr lang="en-GB" sz="2100" dirty="0"/>
              <a:t>(d) the trust or institution established for charitable purpose created or established after the commencement of this Act, has applied any part of its income for the benefit of any particular religious community or caste; or </a:t>
            </a:r>
          </a:p>
        </p:txBody>
      </p:sp>
    </p:spTree>
    <p:extLst>
      <p:ext uri="{BB962C8B-B14F-4D97-AF65-F5344CB8AC3E}">
        <p14:creationId xmlns:p14="http://schemas.microsoft.com/office/powerpoint/2010/main" val="1535705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672D9-7328-4DA3-ADDA-5C330E993979}"/>
              </a:ext>
            </a:extLst>
          </p:cNvPr>
          <p:cNvSpPr>
            <a:spLocks noGrp="1"/>
          </p:cNvSpPr>
          <p:nvPr>
            <p:ph idx="1"/>
          </p:nvPr>
        </p:nvSpPr>
        <p:spPr>
          <a:xfrm>
            <a:off x="1536700" y="809625"/>
            <a:ext cx="9156699" cy="4114800"/>
          </a:xfrm>
        </p:spPr>
        <p:txBody>
          <a:bodyPr>
            <a:normAutofit/>
          </a:bodyPr>
          <a:lstStyle/>
          <a:p>
            <a:r>
              <a:rPr lang="en-GB" dirty="0"/>
              <a:t>(e) any activity being carried out by the trust or institution— (</a:t>
            </a:r>
            <a:r>
              <a:rPr lang="en-GB" dirty="0" err="1"/>
              <a:t>i</a:t>
            </a:r>
            <a:r>
              <a:rPr lang="en-GB" dirty="0"/>
              <a:t>) is not genuine; or (ii) is not being carried out in accordance with all or any of the conditions subject to which it was registered; or </a:t>
            </a:r>
          </a:p>
          <a:p>
            <a:r>
              <a:rPr lang="en-GB" dirty="0"/>
              <a:t>(f) the trust or institution has not complied with the requirement of any other law, and the order, direction or decree, by whatever name called, holding that such noncompliance has occurred, has either not been disputed or has attained finality. </a:t>
            </a:r>
          </a:p>
          <a:p>
            <a:r>
              <a:rPr lang="en-GB" dirty="0"/>
              <a:t>(g) the application for approval under first regime or registration under second regime is not complete or it contains false or incorrect information. [This is considered as specified violation w.e.f. 1.4.2023]</a:t>
            </a:r>
            <a:endParaRPr lang="en-IN" dirty="0"/>
          </a:p>
          <a:p>
            <a:endParaRPr lang="en-IN" dirty="0"/>
          </a:p>
        </p:txBody>
      </p:sp>
    </p:spTree>
    <p:extLst>
      <p:ext uri="{BB962C8B-B14F-4D97-AF65-F5344CB8AC3E}">
        <p14:creationId xmlns:p14="http://schemas.microsoft.com/office/powerpoint/2010/main" val="76243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34889-C04A-06D1-BF6B-7A0633945704}"/>
              </a:ext>
            </a:extLst>
          </p:cNvPr>
          <p:cNvSpPr>
            <a:spLocks noGrp="1"/>
          </p:cNvSpPr>
          <p:nvPr>
            <p:ph idx="1"/>
          </p:nvPr>
        </p:nvSpPr>
        <p:spPr>
          <a:xfrm>
            <a:off x="1308100" y="1190625"/>
            <a:ext cx="9220200" cy="5328139"/>
          </a:xfrm>
        </p:spPr>
        <p:txBody>
          <a:bodyPr>
            <a:normAutofit lnSpcReduction="10000"/>
          </a:bodyPr>
          <a:lstStyle/>
          <a:p>
            <a:pPr marL="0" indent="0" algn="just">
              <a:buNone/>
            </a:pPr>
            <a:r>
              <a:rPr lang="en-GB" sz="2000" b="0" i="0" dirty="0">
                <a:solidFill>
                  <a:srgbClr val="00B050"/>
                </a:solidFill>
                <a:effectLst/>
                <a:latin typeface="Verdana" panose="020B0604030504040204" pitchFamily="34" charset="0"/>
              </a:rPr>
              <a:t>5. 	Any other fund having regard to the objects of the fund or institution and its importance throughout India or throughout any state or states. </a:t>
            </a:r>
            <a:r>
              <a:rPr lang="en-GB" sz="1800" dirty="0"/>
              <a:t>Approval to be obtained from the prescribed authority</a:t>
            </a:r>
            <a:endParaRPr lang="en-GB" sz="2000" b="0" i="0" dirty="0">
              <a:solidFill>
                <a:srgbClr val="00B050"/>
              </a:solidFill>
              <a:effectLst/>
              <a:latin typeface="Verdana" panose="020B0604030504040204" pitchFamily="34" charset="0"/>
            </a:endParaRPr>
          </a:p>
          <a:p>
            <a:pPr algn="just">
              <a:buFont typeface="+mj-lt"/>
              <a:buAutoNum type="arabicPeriod"/>
            </a:pPr>
            <a:endParaRPr lang="en-GB" sz="2000" b="0" i="0" dirty="0">
              <a:solidFill>
                <a:srgbClr val="00B050"/>
              </a:solidFill>
              <a:effectLst/>
              <a:latin typeface="Verdana" panose="020B0604030504040204" pitchFamily="34" charset="0"/>
            </a:endParaRPr>
          </a:p>
          <a:p>
            <a:pPr marL="0" indent="0" algn="just">
              <a:buNone/>
            </a:pPr>
            <a:r>
              <a:rPr lang="en-GB" sz="2000" b="0" i="0" dirty="0">
                <a:solidFill>
                  <a:srgbClr val="00B050"/>
                </a:solidFill>
                <a:effectLst/>
                <a:latin typeface="Verdana" panose="020B0604030504040204" pitchFamily="34" charset="0"/>
              </a:rPr>
              <a:t>6. 	Any trust or institution wholly for public religious purposes or wholly for Public religious and charitable purposes. </a:t>
            </a:r>
            <a:r>
              <a:rPr lang="en-GB" sz="1800" dirty="0"/>
              <a:t>Approval to be obtained from the prescribed authority</a:t>
            </a:r>
            <a:endParaRPr lang="en-GB" sz="2000" b="0" i="0" dirty="0">
              <a:solidFill>
                <a:srgbClr val="00B050"/>
              </a:solidFill>
              <a:effectLst/>
              <a:latin typeface="Verdana" panose="020B0604030504040204" pitchFamily="34" charset="0"/>
            </a:endParaRPr>
          </a:p>
          <a:p>
            <a:pPr algn="just">
              <a:buFont typeface="+mj-lt"/>
              <a:buAutoNum type="arabicPeriod"/>
            </a:pPr>
            <a:endParaRPr lang="en-GB" sz="2000" b="0" i="0" dirty="0">
              <a:solidFill>
                <a:srgbClr val="00B050"/>
              </a:solidFill>
              <a:effectLst/>
              <a:latin typeface="Verdana" panose="020B0604030504040204" pitchFamily="34" charset="0"/>
            </a:endParaRPr>
          </a:p>
          <a:p>
            <a:pPr algn="just">
              <a:buFont typeface="+mj-lt"/>
              <a:buAutoNum type="arabicPeriod" startAt="7"/>
            </a:pPr>
            <a:r>
              <a:rPr lang="en-GB" sz="2000" b="0" i="0" dirty="0">
                <a:solidFill>
                  <a:srgbClr val="00B050"/>
                </a:solidFill>
                <a:effectLst/>
                <a:latin typeface="Verdana" panose="020B0604030504040204" pitchFamily="34" charset="0"/>
              </a:rPr>
              <a:t>Any university or other educational institution solely for the educational purposes (Not financed by government) and which maybe approved by the Principal Commissioner</a:t>
            </a:r>
          </a:p>
          <a:p>
            <a:pPr algn="just">
              <a:buFont typeface="+mj-lt"/>
              <a:buAutoNum type="arabicPeriod" startAt="7"/>
            </a:pPr>
            <a:endParaRPr lang="en-GB" sz="2000" b="0" i="0" dirty="0">
              <a:solidFill>
                <a:srgbClr val="00B050"/>
              </a:solidFill>
              <a:effectLst/>
              <a:latin typeface="Verdana" panose="020B0604030504040204" pitchFamily="34" charset="0"/>
            </a:endParaRPr>
          </a:p>
          <a:p>
            <a:pPr algn="just">
              <a:buFont typeface="+mj-lt"/>
              <a:buAutoNum type="arabicPeriod" startAt="8"/>
            </a:pPr>
            <a:r>
              <a:rPr lang="en-GB" sz="2000" b="0" i="0" dirty="0">
                <a:solidFill>
                  <a:srgbClr val="00B050"/>
                </a:solidFill>
                <a:effectLst/>
                <a:latin typeface="Verdana" panose="020B0604030504040204" pitchFamily="34" charset="0"/>
              </a:rPr>
              <a:t>(via) Any Hospital or other medical institution solely for the Medical purposes (Not financed by government) and which maybe approved by the Principal Commissioner.</a:t>
            </a:r>
          </a:p>
          <a:p>
            <a:endParaRPr lang="en-IN" dirty="0"/>
          </a:p>
        </p:txBody>
      </p:sp>
    </p:spTree>
    <p:extLst>
      <p:ext uri="{BB962C8B-B14F-4D97-AF65-F5344CB8AC3E}">
        <p14:creationId xmlns:p14="http://schemas.microsoft.com/office/powerpoint/2010/main" val="3280555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1A96-EC07-6ADD-5531-CD8A0991E689}"/>
              </a:ext>
            </a:extLst>
          </p:cNvPr>
          <p:cNvSpPr>
            <a:spLocks noGrp="1"/>
          </p:cNvSpPr>
          <p:nvPr>
            <p:ph type="title"/>
          </p:nvPr>
        </p:nvSpPr>
        <p:spPr>
          <a:xfrm>
            <a:off x="1841500" y="123826"/>
            <a:ext cx="8686800" cy="1142999"/>
          </a:xfrm>
        </p:spPr>
        <p:txBody>
          <a:bodyPr>
            <a:normAutofit fontScale="90000"/>
          </a:bodyPr>
          <a:lstStyle/>
          <a:p>
            <a:r>
              <a:rPr lang="en-GB" dirty="0"/>
              <a:t>Circumstances where levy of tax on accreted income is attracted – 115TD</a:t>
            </a:r>
            <a:endParaRPr lang="en-IN" dirty="0"/>
          </a:p>
        </p:txBody>
      </p:sp>
      <p:sp>
        <p:nvSpPr>
          <p:cNvPr id="3" name="Content Placeholder 2">
            <a:extLst>
              <a:ext uri="{FF2B5EF4-FFF2-40B4-BE49-F238E27FC236}">
                <a16:creationId xmlns:a16="http://schemas.microsoft.com/office/drawing/2014/main" id="{5F48C2E5-864E-D621-3F5E-6E20B68485AA}"/>
              </a:ext>
            </a:extLst>
          </p:cNvPr>
          <p:cNvSpPr>
            <a:spLocks noGrp="1"/>
          </p:cNvSpPr>
          <p:nvPr>
            <p:ph idx="1"/>
          </p:nvPr>
        </p:nvSpPr>
        <p:spPr>
          <a:xfrm>
            <a:off x="2271546" y="1800225"/>
            <a:ext cx="8028153" cy="4718539"/>
          </a:xfrm>
        </p:spPr>
        <p:txBody>
          <a:bodyPr>
            <a:normAutofit/>
          </a:bodyPr>
          <a:lstStyle/>
          <a:p>
            <a:r>
              <a:rPr lang="en-GB" dirty="0"/>
              <a:t>The accreted income of a specified person shall be taxable at the maximum marginal rate(@34.944%) on </a:t>
            </a:r>
          </a:p>
          <a:p>
            <a:r>
              <a:rPr lang="en-GB" dirty="0"/>
              <a:t>– (1) conversion into a form not eligible for grant of registration under section 12AA or section 12AB or approval under section 10(23C) (iv) /(v)/ (vi)/ (via); or </a:t>
            </a:r>
          </a:p>
          <a:p>
            <a:r>
              <a:rPr lang="en-GB" dirty="0"/>
              <a:t>(2) merger with an entity not having similar objects and registered under section 12AA or section 12AB or approved under section 10(23C) (iv) /(v)/ (vi)/ (via); or </a:t>
            </a:r>
          </a:p>
          <a:p>
            <a:r>
              <a:rPr lang="en-GB" dirty="0"/>
              <a:t>(3) non-distribution of assets on dissolution to any other specified person within a period of 12 months from the end of the month in which the dissolution takes place. This levy of exit tax shall be in addition to income chargeable in the hands of the entity.</a:t>
            </a:r>
            <a:endParaRPr lang="en-IN" dirty="0"/>
          </a:p>
        </p:txBody>
      </p:sp>
    </p:spTree>
    <p:extLst>
      <p:ext uri="{BB962C8B-B14F-4D97-AF65-F5344CB8AC3E}">
        <p14:creationId xmlns:p14="http://schemas.microsoft.com/office/powerpoint/2010/main" val="775985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40048-2CE2-D748-49E8-54D88B658380}"/>
              </a:ext>
            </a:extLst>
          </p:cNvPr>
          <p:cNvSpPr>
            <a:spLocks noGrp="1"/>
          </p:cNvSpPr>
          <p:nvPr>
            <p:ph idx="1"/>
          </p:nvPr>
        </p:nvSpPr>
        <p:spPr>
          <a:xfrm>
            <a:off x="1917700" y="733424"/>
            <a:ext cx="8610599" cy="6829425"/>
          </a:xfrm>
        </p:spPr>
        <p:txBody>
          <a:bodyPr>
            <a:normAutofit/>
          </a:bodyPr>
          <a:lstStyle/>
          <a:p>
            <a:pPr algn="just"/>
            <a:r>
              <a:rPr lang="en-GB" b="1" dirty="0"/>
              <a:t>Deemed conversion </a:t>
            </a:r>
            <a:r>
              <a:rPr lang="en-GB" dirty="0"/>
              <a:t>into non-eligible form - Circumstances: </a:t>
            </a:r>
          </a:p>
          <a:p>
            <a:pPr algn="just"/>
            <a:r>
              <a:rPr lang="en-GB" dirty="0"/>
              <a:t>(</a:t>
            </a:r>
            <a:r>
              <a:rPr lang="en-GB" dirty="0" err="1"/>
              <a:t>i</a:t>
            </a:r>
            <a:r>
              <a:rPr lang="en-GB" dirty="0"/>
              <a:t>) the registration granted to it under section 12AA or section 12AB or approval under section 10(23C) (iv) /(v)/ (vi)/ (via) has been cancelled; or</a:t>
            </a:r>
          </a:p>
          <a:p>
            <a:pPr algn="just"/>
            <a:r>
              <a:rPr lang="en-GB" dirty="0"/>
              <a:t>(ii) it has adopted or undertaken modification of its objects which do not conform to the conditions of registration and,— (a) it has not applied for fresh registration under section 12AA or section 12AB or approval under section 10(23C)(iv) /(v)/ (vi)/ (via) in the said previous year; or (b) it has filed application for fresh registration u/s 12AA or 12AB or approval under section 10(23C) (iv)/(v)/(vi)/(via) but the said application has been rejected; or </a:t>
            </a:r>
          </a:p>
          <a:p>
            <a:pPr algn="just"/>
            <a:r>
              <a:rPr lang="en-GB" dirty="0"/>
              <a:t>(iii) it has failed to make an application for – (a) reapproval/re-registration; or (b) renewal of approval/registration where the period of approval/registration is due to expire; or (c) final approval/registration within the period specified under clause (</a:t>
            </a:r>
            <a:r>
              <a:rPr lang="en-GB" dirty="0" err="1"/>
              <a:t>i</a:t>
            </a:r>
            <a:r>
              <a:rPr lang="en-GB" dirty="0"/>
              <a:t>)/(ii)/(iii) of the first proviso to section 10(23C) or clause (</a:t>
            </a:r>
            <a:r>
              <a:rPr lang="en-GB" dirty="0" err="1"/>
              <a:t>i</a:t>
            </a:r>
            <a:r>
              <a:rPr lang="en-GB" dirty="0"/>
              <a:t>)/(ii)/(iii) of section 12A(1)(ac), as the case may be, which expires in the said previous year.</a:t>
            </a:r>
            <a:endParaRPr lang="en-IN" dirty="0"/>
          </a:p>
        </p:txBody>
      </p:sp>
    </p:spTree>
    <p:extLst>
      <p:ext uri="{BB962C8B-B14F-4D97-AF65-F5344CB8AC3E}">
        <p14:creationId xmlns:p14="http://schemas.microsoft.com/office/powerpoint/2010/main" val="3113788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F3DC-C116-CD28-A1BF-6A751F5473AB}"/>
              </a:ext>
            </a:extLst>
          </p:cNvPr>
          <p:cNvSpPr>
            <a:spLocks noGrp="1"/>
          </p:cNvSpPr>
          <p:nvPr>
            <p:ph type="title"/>
          </p:nvPr>
        </p:nvSpPr>
        <p:spPr/>
        <p:txBody>
          <a:bodyPr/>
          <a:lstStyle/>
          <a:p>
            <a:r>
              <a:rPr lang="en-IN" dirty="0"/>
              <a:t>Meaning of Accreted Income: </a:t>
            </a:r>
          </a:p>
        </p:txBody>
      </p:sp>
      <p:sp>
        <p:nvSpPr>
          <p:cNvPr id="3" name="Content Placeholder 2">
            <a:extLst>
              <a:ext uri="{FF2B5EF4-FFF2-40B4-BE49-F238E27FC236}">
                <a16:creationId xmlns:a16="http://schemas.microsoft.com/office/drawing/2014/main" id="{D4836187-116E-BE34-DEEC-4980FC9208B2}"/>
              </a:ext>
            </a:extLst>
          </p:cNvPr>
          <p:cNvSpPr>
            <a:spLocks noGrp="1"/>
          </p:cNvSpPr>
          <p:nvPr>
            <p:ph idx="1"/>
          </p:nvPr>
        </p:nvSpPr>
        <p:spPr/>
        <p:txBody>
          <a:bodyPr/>
          <a:lstStyle/>
          <a:p>
            <a:r>
              <a:rPr lang="en-GB" dirty="0"/>
              <a:t>Aggregate FMV of total assets of the specified person as on the specified date </a:t>
            </a:r>
          </a:p>
          <a:p>
            <a:r>
              <a:rPr lang="en-GB" dirty="0"/>
              <a:t>Less </a:t>
            </a:r>
          </a:p>
          <a:p>
            <a:r>
              <a:rPr lang="en-GB" dirty="0"/>
              <a:t>Total liability of the specified person computed in accordance with the prescribed method of valuation [See Method of Valuation prescribed by CBDT given in pages 10.77 to 10.81]</a:t>
            </a:r>
            <a:endParaRPr lang="en-IN" dirty="0"/>
          </a:p>
        </p:txBody>
      </p:sp>
    </p:spTree>
    <p:extLst>
      <p:ext uri="{BB962C8B-B14F-4D97-AF65-F5344CB8AC3E}">
        <p14:creationId xmlns:p14="http://schemas.microsoft.com/office/powerpoint/2010/main" val="3286850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9A6469-0219-68AE-62C1-84A4FA0D1A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204" y="885825"/>
            <a:ext cx="8897131" cy="6259359"/>
          </a:xfrm>
        </p:spPr>
      </p:pic>
    </p:spTree>
    <p:extLst>
      <p:ext uri="{BB962C8B-B14F-4D97-AF65-F5344CB8AC3E}">
        <p14:creationId xmlns:p14="http://schemas.microsoft.com/office/powerpoint/2010/main" val="339100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21</a:t>
            </a:r>
          </a:p>
        </p:txBody>
      </p:sp>
      <p:sp>
        <p:nvSpPr>
          <p:cNvPr id="3" name="object 3"/>
          <p:cNvSpPr txBox="1"/>
          <p:nvPr/>
        </p:nvSpPr>
        <p:spPr>
          <a:xfrm>
            <a:off x="907756" y="36067"/>
            <a:ext cx="8248944" cy="968214"/>
          </a:xfrm>
          <a:prstGeom prst="rect">
            <a:avLst/>
          </a:prstGeom>
        </p:spPr>
        <p:txBody>
          <a:bodyPr vert="horz" wrap="square" lIns="0" tIns="16510" rIns="0" bIns="0" rtlCol="0">
            <a:spAutoFit/>
          </a:bodyPr>
          <a:lstStyle/>
          <a:p>
            <a:pPr marL="12700">
              <a:lnSpc>
                <a:spcPct val="100000"/>
              </a:lnSpc>
              <a:spcBef>
                <a:spcPts val="130"/>
              </a:spcBef>
            </a:pPr>
            <a:r>
              <a:rPr sz="3050" b="1" spc="15" dirty="0">
                <a:solidFill>
                  <a:srgbClr val="BF0000"/>
                </a:solidFill>
                <a:latin typeface="Calibri"/>
                <a:cs typeface="Calibri"/>
              </a:rPr>
              <a:t>FA</a:t>
            </a:r>
            <a:r>
              <a:rPr sz="3050" b="1" spc="-40" dirty="0">
                <a:solidFill>
                  <a:srgbClr val="BF0000"/>
                </a:solidFill>
                <a:latin typeface="Calibri"/>
                <a:cs typeface="Calibri"/>
              </a:rPr>
              <a:t> </a:t>
            </a:r>
            <a:r>
              <a:rPr sz="3050" b="1" spc="5" dirty="0">
                <a:solidFill>
                  <a:srgbClr val="BF0000"/>
                </a:solidFill>
                <a:latin typeface="Calibri"/>
                <a:cs typeface="Calibri"/>
              </a:rPr>
              <a:t>2022:</a:t>
            </a:r>
            <a:r>
              <a:rPr sz="3050" b="1" spc="20" dirty="0">
                <a:solidFill>
                  <a:srgbClr val="BF0000"/>
                </a:solidFill>
                <a:latin typeface="Calibri"/>
                <a:cs typeface="Calibri"/>
              </a:rPr>
              <a:t> </a:t>
            </a:r>
            <a:r>
              <a:rPr sz="3050" b="1" spc="15" dirty="0">
                <a:solidFill>
                  <a:srgbClr val="BF0000"/>
                </a:solidFill>
                <a:latin typeface="Calibri"/>
                <a:cs typeface="Calibri"/>
              </a:rPr>
              <a:t>–</a:t>
            </a:r>
            <a:r>
              <a:rPr sz="3050" b="1" spc="-15" dirty="0">
                <a:solidFill>
                  <a:srgbClr val="BF0000"/>
                </a:solidFill>
                <a:latin typeface="Calibri"/>
                <a:cs typeface="Calibri"/>
              </a:rPr>
              <a:t> </a:t>
            </a:r>
            <a:r>
              <a:rPr sz="3050" b="1" spc="10" dirty="0">
                <a:solidFill>
                  <a:srgbClr val="BF0000"/>
                </a:solidFill>
                <a:latin typeface="Calibri"/>
                <a:cs typeface="Calibri"/>
              </a:rPr>
              <a:t>Penalty</a:t>
            </a:r>
            <a:r>
              <a:rPr sz="3050" b="1" spc="-65" dirty="0">
                <a:solidFill>
                  <a:srgbClr val="BF0000"/>
                </a:solidFill>
                <a:latin typeface="Calibri"/>
                <a:cs typeface="Calibri"/>
              </a:rPr>
              <a:t> </a:t>
            </a:r>
            <a:r>
              <a:rPr sz="3050" b="1" spc="5" dirty="0">
                <a:solidFill>
                  <a:srgbClr val="BF0000"/>
                </a:solidFill>
                <a:latin typeface="Calibri"/>
                <a:cs typeface="Calibri"/>
              </a:rPr>
              <a:t>for</a:t>
            </a:r>
            <a:endParaRPr sz="3050" dirty="0">
              <a:latin typeface="Calibri"/>
              <a:cs typeface="Calibri"/>
            </a:endParaRPr>
          </a:p>
          <a:p>
            <a:pPr marL="1229995">
              <a:lnSpc>
                <a:spcPct val="100000"/>
              </a:lnSpc>
              <a:spcBef>
                <a:spcPts val="60"/>
              </a:spcBef>
              <a:tabLst>
                <a:tab pos="1735455" algn="l"/>
              </a:tabLst>
            </a:pPr>
            <a:r>
              <a:rPr sz="3050" b="1" spc="15" dirty="0">
                <a:solidFill>
                  <a:srgbClr val="BF0000"/>
                </a:solidFill>
                <a:latin typeface="Calibri"/>
                <a:cs typeface="Calibri"/>
              </a:rPr>
              <a:t>of	</a:t>
            </a:r>
            <a:r>
              <a:rPr sz="3050" b="1" spc="-5" dirty="0">
                <a:solidFill>
                  <a:srgbClr val="BF0000"/>
                </a:solidFill>
                <a:latin typeface="Calibri"/>
                <a:cs typeface="Calibri"/>
              </a:rPr>
              <a:t>excessive</a:t>
            </a:r>
            <a:endParaRPr sz="3050" dirty="0">
              <a:latin typeface="Calibri"/>
              <a:cs typeface="Calibri"/>
            </a:endParaRPr>
          </a:p>
        </p:txBody>
      </p:sp>
      <p:sp>
        <p:nvSpPr>
          <p:cNvPr id="4" name="object 4"/>
          <p:cNvSpPr txBox="1"/>
          <p:nvPr/>
        </p:nvSpPr>
        <p:spPr>
          <a:xfrm>
            <a:off x="903247" y="753163"/>
            <a:ext cx="8896350" cy="5763260"/>
          </a:xfrm>
          <a:prstGeom prst="rect">
            <a:avLst/>
          </a:prstGeom>
        </p:spPr>
        <p:txBody>
          <a:bodyPr vert="horz" wrap="square" lIns="0" tIns="243204" rIns="0" bIns="0" rtlCol="0">
            <a:spAutoFit/>
          </a:bodyPr>
          <a:lstStyle/>
          <a:p>
            <a:pPr marR="3810" algn="ctr">
              <a:lnSpc>
                <a:spcPct val="100000"/>
              </a:lnSpc>
              <a:spcBef>
                <a:spcPts val="1914"/>
              </a:spcBef>
            </a:pPr>
            <a:r>
              <a:rPr sz="3050" b="1" dirty="0">
                <a:solidFill>
                  <a:srgbClr val="BF0000"/>
                </a:solidFill>
                <a:latin typeface="Calibri"/>
                <a:cs typeface="Calibri"/>
              </a:rPr>
              <a:t>specified</a:t>
            </a:r>
            <a:r>
              <a:rPr sz="3050" b="1" spc="-20" dirty="0">
                <a:solidFill>
                  <a:srgbClr val="BF0000"/>
                </a:solidFill>
                <a:latin typeface="Calibri"/>
                <a:cs typeface="Calibri"/>
              </a:rPr>
              <a:t> </a:t>
            </a:r>
            <a:r>
              <a:rPr sz="3050" b="1" spc="5" dirty="0">
                <a:solidFill>
                  <a:srgbClr val="BF0000"/>
                </a:solidFill>
                <a:latin typeface="Calibri"/>
                <a:cs typeface="Calibri"/>
              </a:rPr>
              <a:t>persons</a:t>
            </a:r>
            <a:r>
              <a:rPr sz="3050" b="1" spc="-20" dirty="0">
                <a:solidFill>
                  <a:srgbClr val="BF0000"/>
                </a:solidFill>
                <a:latin typeface="Calibri"/>
                <a:cs typeface="Calibri"/>
              </a:rPr>
              <a:t> </a:t>
            </a:r>
            <a:r>
              <a:rPr sz="3050" b="1" spc="10" dirty="0">
                <a:solidFill>
                  <a:srgbClr val="BF0000"/>
                </a:solidFill>
                <a:latin typeface="Calibri"/>
                <a:cs typeface="Calibri"/>
              </a:rPr>
              <a:t>-</a:t>
            </a:r>
            <a:r>
              <a:rPr sz="3050" b="1" spc="-15" dirty="0">
                <a:solidFill>
                  <a:srgbClr val="BF0000"/>
                </a:solidFill>
                <a:latin typeface="Calibri"/>
                <a:cs typeface="Calibri"/>
              </a:rPr>
              <a:t> </a:t>
            </a:r>
            <a:r>
              <a:rPr sz="3050" b="1" spc="10" dirty="0">
                <a:solidFill>
                  <a:srgbClr val="BF0000"/>
                </a:solidFill>
                <a:latin typeface="Calibri"/>
                <a:cs typeface="Calibri"/>
              </a:rPr>
              <a:t>Section</a:t>
            </a:r>
            <a:r>
              <a:rPr sz="3050" b="1" spc="-15" dirty="0">
                <a:solidFill>
                  <a:srgbClr val="BF0000"/>
                </a:solidFill>
                <a:latin typeface="Calibri"/>
                <a:cs typeface="Calibri"/>
              </a:rPr>
              <a:t> </a:t>
            </a:r>
            <a:r>
              <a:rPr sz="3050" b="1" spc="10" dirty="0">
                <a:solidFill>
                  <a:srgbClr val="BF0000"/>
                </a:solidFill>
                <a:latin typeface="Calibri"/>
                <a:cs typeface="Calibri"/>
              </a:rPr>
              <a:t>271</a:t>
            </a:r>
            <a:r>
              <a:rPr sz="3050" b="1" spc="-20" dirty="0">
                <a:solidFill>
                  <a:srgbClr val="BF0000"/>
                </a:solidFill>
                <a:latin typeface="Calibri"/>
                <a:cs typeface="Calibri"/>
              </a:rPr>
              <a:t> </a:t>
            </a:r>
            <a:r>
              <a:rPr sz="3050" b="1" spc="15" dirty="0">
                <a:solidFill>
                  <a:srgbClr val="BF0000"/>
                </a:solidFill>
                <a:latin typeface="Calibri"/>
                <a:cs typeface="Calibri"/>
              </a:rPr>
              <a:t>AAE</a:t>
            </a:r>
            <a:endParaRPr sz="3050" dirty="0">
              <a:latin typeface="Calibri"/>
              <a:cs typeface="Calibri"/>
            </a:endParaRPr>
          </a:p>
          <a:p>
            <a:pPr marL="12700" marR="10795" algn="just">
              <a:lnSpc>
                <a:spcPts val="3200"/>
              </a:lnSpc>
              <a:spcBef>
                <a:spcPts val="2575"/>
              </a:spcBef>
              <a:buSzPct val="93846"/>
              <a:buFont typeface="Arial MT"/>
              <a:buChar char="•"/>
              <a:tabLst>
                <a:tab pos="153670" algn="l"/>
              </a:tabLst>
            </a:pPr>
            <a:r>
              <a:rPr sz="3250" dirty="0">
                <a:latin typeface="Calibri"/>
                <a:cs typeface="Calibri"/>
              </a:rPr>
              <a:t>A</a:t>
            </a:r>
            <a:r>
              <a:rPr sz="3250" spc="5" dirty="0">
                <a:latin typeface="Calibri"/>
                <a:cs typeface="Calibri"/>
              </a:rPr>
              <a:t> </a:t>
            </a:r>
            <a:r>
              <a:rPr sz="3250" spc="-20" dirty="0">
                <a:latin typeface="Calibri"/>
                <a:cs typeface="Calibri"/>
              </a:rPr>
              <a:t>trust/institution</a:t>
            </a:r>
            <a:r>
              <a:rPr sz="3250" spc="-15" dirty="0">
                <a:latin typeface="Calibri"/>
                <a:cs typeface="Calibri"/>
              </a:rPr>
              <a:t> </a:t>
            </a:r>
            <a:r>
              <a:rPr sz="3250" dirty="0">
                <a:latin typeface="Calibri"/>
                <a:cs typeface="Calibri"/>
              </a:rPr>
              <a:t>will</a:t>
            </a:r>
            <a:r>
              <a:rPr sz="3250" spc="5" dirty="0">
                <a:latin typeface="Calibri"/>
                <a:cs typeface="Calibri"/>
              </a:rPr>
              <a:t> be</a:t>
            </a:r>
            <a:r>
              <a:rPr sz="3250" spc="10" dirty="0">
                <a:latin typeface="Calibri"/>
                <a:cs typeface="Calibri"/>
              </a:rPr>
              <a:t> </a:t>
            </a:r>
            <a:r>
              <a:rPr sz="3250" spc="-10" dirty="0">
                <a:latin typeface="Calibri"/>
                <a:cs typeface="Calibri"/>
              </a:rPr>
              <a:t>liable</a:t>
            </a:r>
            <a:r>
              <a:rPr sz="3250" spc="-5" dirty="0">
                <a:latin typeface="Calibri"/>
                <a:cs typeface="Calibri"/>
              </a:rPr>
              <a:t> </a:t>
            </a:r>
            <a:r>
              <a:rPr sz="3250" spc="-10" dirty="0">
                <a:latin typeface="Calibri"/>
                <a:cs typeface="Calibri"/>
              </a:rPr>
              <a:t>to</a:t>
            </a:r>
            <a:r>
              <a:rPr sz="3250" spc="-5" dirty="0">
                <a:latin typeface="Calibri"/>
                <a:cs typeface="Calibri"/>
              </a:rPr>
              <a:t> </a:t>
            </a:r>
            <a:r>
              <a:rPr sz="3250" b="1" dirty="0">
                <a:solidFill>
                  <a:srgbClr val="0F233D"/>
                </a:solidFill>
                <a:latin typeface="Calibri"/>
                <a:cs typeface="Calibri"/>
              </a:rPr>
              <a:t>penalty</a:t>
            </a:r>
            <a:r>
              <a:rPr sz="3250" b="1" spc="5" dirty="0">
                <a:solidFill>
                  <a:srgbClr val="0F233D"/>
                </a:solidFill>
                <a:latin typeface="Calibri"/>
                <a:cs typeface="Calibri"/>
              </a:rPr>
              <a:t> </a:t>
            </a:r>
            <a:r>
              <a:rPr sz="3250" b="1" spc="-20" dirty="0">
                <a:solidFill>
                  <a:srgbClr val="0F233D"/>
                </a:solidFill>
                <a:latin typeface="Calibri"/>
                <a:cs typeface="Calibri"/>
              </a:rPr>
              <a:t>for </a:t>
            </a:r>
            <a:r>
              <a:rPr sz="3250" b="1" spc="-15" dirty="0">
                <a:solidFill>
                  <a:srgbClr val="0F233D"/>
                </a:solidFill>
                <a:latin typeface="Calibri"/>
                <a:cs typeface="Calibri"/>
              </a:rPr>
              <a:t> diversion</a:t>
            </a:r>
            <a:r>
              <a:rPr sz="3250" b="1" spc="-10" dirty="0">
                <a:solidFill>
                  <a:srgbClr val="0F233D"/>
                </a:solidFill>
                <a:latin typeface="Calibri"/>
                <a:cs typeface="Calibri"/>
              </a:rPr>
              <a:t> </a:t>
            </a:r>
            <a:r>
              <a:rPr sz="3250" b="1" dirty="0">
                <a:solidFill>
                  <a:srgbClr val="0F233D"/>
                </a:solidFill>
                <a:latin typeface="Calibri"/>
                <a:cs typeface="Calibri"/>
              </a:rPr>
              <a:t>of</a:t>
            </a:r>
            <a:r>
              <a:rPr sz="3250" b="1" spc="735" dirty="0">
                <a:solidFill>
                  <a:srgbClr val="0F233D"/>
                </a:solidFill>
                <a:latin typeface="Calibri"/>
                <a:cs typeface="Calibri"/>
              </a:rPr>
              <a:t> </a:t>
            </a:r>
            <a:r>
              <a:rPr sz="3250" b="1" spc="-10" dirty="0">
                <a:solidFill>
                  <a:srgbClr val="0F233D"/>
                </a:solidFill>
                <a:latin typeface="Calibri"/>
                <a:cs typeface="Calibri"/>
              </a:rPr>
              <a:t>income/provision</a:t>
            </a:r>
            <a:r>
              <a:rPr sz="3250" b="1" spc="715" dirty="0">
                <a:solidFill>
                  <a:srgbClr val="0F233D"/>
                </a:solidFill>
                <a:latin typeface="Calibri"/>
                <a:cs typeface="Calibri"/>
              </a:rPr>
              <a:t> </a:t>
            </a:r>
            <a:r>
              <a:rPr sz="3250" b="1" dirty="0">
                <a:solidFill>
                  <a:srgbClr val="0F233D"/>
                </a:solidFill>
                <a:latin typeface="Calibri"/>
                <a:cs typeface="Calibri"/>
              </a:rPr>
              <a:t>of</a:t>
            </a:r>
            <a:r>
              <a:rPr sz="3250" b="1" spc="735" dirty="0">
                <a:solidFill>
                  <a:srgbClr val="0F233D"/>
                </a:solidFill>
                <a:latin typeface="Calibri"/>
                <a:cs typeface="Calibri"/>
              </a:rPr>
              <a:t> </a:t>
            </a:r>
            <a:r>
              <a:rPr sz="3250" b="1" spc="-25" dirty="0">
                <a:solidFill>
                  <a:srgbClr val="0F233D"/>
                </a:solidFill>
                <a:latin typeface="Calibri"/>
                <a:cs typeface="Calibri"/>
              </a:rPr>
              <a:t>excessive </a:t>
            </a:r>
            <a:r>
              <a:rPr sz="3250" b="1" spc="-20" dirty="0">
                <a:solidFill>
                  <a:srgbClr val="0F233D"/>
                </a:solidFill>
                <a:latin typeface="Calibri"/>
                <a:cs typeface="Calibri"/>
              </a:rPr>
              <a:t> </a:t>
            </a:r>
            <a:r>
              <a:rPr sz="3250" b="1" spc="-10" dirty="0">
                <a:solidFill>
                  <a:srgbClr val="0F233D"/>
                </a:solidFill>
                <a:latin typeface="Calibri"/>
                <a:cs typeface="Calibri"/>
              </a:rPr>
              <a:t>benefits</a:t>
            </a:r>
            <a:r>
              <a:rPr sz="3250" b="1" spc="-20" dirty="0">
                <a:solidFill>
                  <a:srgbClr val="0F233D"/>
                </a:solidFill>
                <a:latin typeface="Calibri"/>
                <a:cs typeface="Calibri"/>
              </a:rPr>
              <a:t> </a:t>
            </a:r>
            <a:r>
              <a:rPr sz="3250" b="1" spc="-30" dirty="0">
                <a:solidFill>
                  <a:srgbClr val="0F233D"/>
                </a:solidFill>
                <a:latin typeface="Calibri"/>
                <a:cs typeface="Calibri"/>
              </a:rPr>
              <a:t>to</a:t>
            </a:r>
            <a:r>
              <a:rPr sz="3250" b="1" spc="20" dirty="0">
                <a:solidFill>
                  <a:srgbClr val="0F233D"/>
                </a:solidFill>
                <a:latin typeface="Calibri"/>
                <a:cs typeface="Calibri"/>
              </a:rPr>
              <a:t> </a:t>
            </a:r>
            <a:r>
              <a:rPr sz="3250" b="1" spc="-15" dirty="0">
                <a:solidFill>
                  <a:srgbClr val="0F233D"/>
                </a:solidFill>
                <a:latin typeface="Calibri"/>
                <a:cs typeface="Calibri"/>
              </a:rPr>
              <a:t>trustees/ </a:t>
            </a:r>
            <a:r>
              <a:rPr sz="3250" b="1" spc="-5" dirty="0">
                <a:solidFill>
                  <a:srgbClr val="0F233D"/>
                </a:solidFill>
                <a:latin typeface="Calibri"/>
                <a:cs typeface="Calibri"/>
              </a:rPr>
              <a:t>other</a:t>
            </a:r>
            <a:r>
              <a:rPr sz="3250" b="1" spc="25" dirty="0">
                <a:solidFill>
                  <a:srgbClr val="0F233D"/>
                </a:solidFill>
                <a:latin typeface="Calibri"/>
                <a:cs typeface="Calibri"/>
              </a:rPr>
              <a:t> </a:t>
            </a:r>
            <a:r>
              <a:rPr sz="3250" b="1" spc="-10" dirty="0">
                <a:solidFill>
                  <a:srgbClr val="0F233D"/>
                </a:solidFill>
                <a:latin typeface="Calibri"/>
                <a:cs typeface="Calibri"/>
              </a:rPr>
              <a:t>specified </a:t>
            </a:r>
            <a:r>
              <a:rPr sz="3250" b="1" spc="5" dirty="0">
                <a:solidFill>
                  <a:srgbClr val="0F233D"/>
                </a:solidFill>
                <a:latin typeface="Calibri"/>
                <a:cs typeface="Calibri"/>
              </a:rPr>
              <a:t>persons</a:t>
            </a:r>
            <a:r>
              <a:rPr sz="3250" spc="5" dirty="0">
                <a:latin typeface="Calibri"/>
                <a:cs typeface="Calibri"/>
              </a:rPr>
              <a:t>.</a:t>
            </a:r>
            <a:endParaRPr sz="3250" dirty="0">
              <a:latin typeface="Calibri"/>
              <a:cs typeface="Calibri"/>
            </a:endParaRPr>
          </a:p>
          <a:p>
            <a:pPr>
              <a:lnSpc>
                <a:spcPct val="100000"/>
              </a:lnSpc>
              <a:spcBef>
                <a:spcPts val="35"/>
              </a:spcBef>
              <a:buFont typeface="Arial MT"/>
              <a:buChar char="•"/>
            </a:pPr>
            <a:endParaRPr sz="3600" dirty="0">
              <a:latin typeface="Calibri"/>
              <a:cs typeface="Calibri"/>
            </a:endParaRPr>
          </a:p>
          <a:p>
            <a:pPr marL="12700" marR="7620" algn="just">
              <a:lnSpc>
                <a:spcPct val="83200"/>
              </a:lnSpc>
              <a:buSzPct val="93846"/>
              <a:buFont typeface="Arial MT"/>
              <a:buChar char="•"/>
              <a:tabLst>
                <a:tab pos="153670" algn="l"/>
              </a:tabLst>
            </a:pPr>
            <a:r>
              <a:rPr sz="3250" spc="-5" dirty="0">
                <a:latin typeface="Calibri"/>
                <a:cs typeface="Calibri"/>
              </a:rPr>
              <a:t>The</a:t>
            </a:r>
            <a:r>
              <a:rPr sz="3250" dirty="0">
                <a:latin typeface="Calibri"/>
                <a:cs typeface="Calibri"/>
              </a:rPr>
              <a:t> penalty</a:t>
            </a:r>
            <a:r>
              <a:rPr sz="3250" spc="5" dirty="0">
                <a:latin typeface="Calibri"/>
                <a:cs typeface="Calibri"/>
              </a:rPr>
              <a:t> </a:t>
            </a:r>
            <a:r>
              <a:rPr sz="3250" spc="-5" dirty="0">
                <a:latin typeface="Calibri"/>
                <a:cs typeface="Calibri"/>
              </a:rPr>
              <a:t>will</a:t>
            </a:r>
            <a:r>
              <a:rPr sz="3250" dirty="0">
                <a:latin typeface="Calibri"/>
                <a:cs typeface="Calibri"/>
              </a:rPr>
              <a:t> </a:t>
            </a:r>
            <a:r>
              <a:rPr sz="3250" spc="-10" dirty="0">
                <a:latin typeface="Calibri"/>
                <a:cs typeface="Calibri"/>
              </a:rPr>
              <a:t>be</a:t>
            </a:r>
            <a:r>
              <a:rPr sz="3250" spc="-5" dirty="0">
                <a:latin typeface="Calibri"/>
                <a:cs typeface="Calibri"/>
              </a:rPr>
              <a:t> </a:t>
            </a:r>
            <a:r>
              <a:rPr sz="3250" dirty="0">
                <a:latin typeface="Calibri"/>
                <a:cs typeface="Calibri"/>
              </a:rPr>
              <a:t>equal</a:t>
            </a:r>
            <a:r>
              <a:rPr sz="3250" spc="5" dirty="0">
                <a:latin typeface="Calibri"/>
                <a:cs typeface="Calibri"/>
              </a:rPr>
              <a:t> </a:t>
            </a:r>
            <a:r>
              <a:rPr sz="3250" spc="-10" dirty="0">
                <a:latin typeface="Calibri"/>
                <a:cs typeface="Calibri"/>
              </a:rPr>
              <a:t>to</a:t>
            </a:r>
            <a:r>
              <a:rPr sz="3250" spc="-5" dirty="0">
                <a:latin typeface="Calibri"/>
                <a:cs typeface="Calibri"/>
              </a:rPr>
              <a:t> </a:t>
            </a:r>
            <a:r>
              <a:rPr sz="3250" b="1" spc="-5" dirty="0">
                <a:solidFill>
                  <a:srgbClr val="FF0000"/>
                </a:solidFill>
                <a:latin typeface="Calibri"/>
                <a:cs typeface="Calibri"/>
              </a:rPr>
              <a:t>100</a:t>
            </a:r>
            <a:r>
              <a:rPr sz="3250" b="1" dirty="0">
                <a:solidFill>
                  <a:srgbClr val="FF0000"/>
                </a:solidFill>
                <a:latin typeface="Calibri"/>
                <a:cs typeface="Calibri"/>
              </a:rPr>
              <a:t> </a:t>
            </a:r>
            <a:r>
              <a:rPr sz="3250" b="1" spc="-10" dirty="0">
                <a:solidFill>
                  <a:srgbClr val="FF0000"/>
                </a:solidFill>
                <a:latin typeface="Calibri"/>
                <a:cs typeface="Calibri"/>
              </a:rPr>
              <a:t>percent</a:t>
            </a:r>
            <a:r>
              <a:rPr sz="3250" b="1" spc="-5" dirty="0">
                <a:solidFill>
                  <a:srgbClr val="FF0000"/>
                </a:solidFill>
                <a:latin typeface="Calibri"/>
                <a:cs typeface="Calibri"/>
              </a:rPr>
              <a:t> </a:t>
            </a:r>
            <a:r>
              <a:rPr sz="3250" b="1" dirty="0">
                <a:solidFill>
                  <a:srgbClr val="FF0000"/>
                </a:solidFill>
                <a:latin typeface="Calibri"/>
                <a:cs typeface="Calibri"/>
              </a:rPr>
              <a:t>of</a:t>
            </a:r>
            <a:r>
              <a:rPr sz="3250" b="1" spc="5" dirty="0">
                <a:solidFill>
                  <a:srgbClr val="FF0000"/>
                </a:solidFill>
                <a:latin typeface="Calibri"/>
                <a:cs typeface="Calibri"/>
              </a:rPr>
              <a:t> the </a:t>
            </a:r>
            <a:r>
              <a:rPr sz="3250" b="1" spc="-720" dirty="0">
                <a:solidFill>
                  <a:srgbClr val="FF0000"/>
                </a:solidFill>
                <a:latin typeface="Calibri"/>
                <a:cs typeface="Calibri"/>
              </a:rPr>
              <a:t> </a:t>
            </a:r>
            <a:r>
              <a:rPr sz="3250" b="1" dirty="0">
                <a:solidFill>
                  <a:srgbClr val="FF0000"/>
                </a:solidFill>
                <a:latin typeface="Calibri"/>
                <a:cs typeface="Calibri"/>
              </a:rPr>
              <a:t>amount </a:t>
            </a:r>
            <a:r>
              <a:rPr sz="3250" b="1" spc="-5" dirty="0">
                <a:solidFill>
                  <a:srgbClr val="FF0000"/>
                </a:solidFill>
                <a:latin typeface="Calibri"/>
                <a:cs typeface="Calibri"/>
              </a:rPr>
              <a:t>diverted </a:t>
            </a:r>
            <a:r>
              <a:rPr sz="3250" b="1" spc="5" dirty="0">
                <a:solidFill>
                  <a:srgbClr val="FF0000"/>
                </a:solidFill>
                <a:latin typeface="Calibri"/>
                <a:cs typeface="Calibri"/>
              </a:rPr>
              <a:t>in </a:t>
            </a:r>
            <a:r>
              <a:rPr sz="3250" b="1" spc="-15" dirty="0">
                <a:solidFill>
                  <a:srgbClr val="FF0000"/>
                </a:solidFill>
                <a:latin typeface="Calibri"/>
                <a:cs typeface="Calibri"/>
              </a:rPr>
              <a:t>case </a:t>
            </a:r>
            <a:r>
              <a:rPr sz="3250" b="1" dirty="0">
                <a:solidFill>
                  <a:srgbClr val="FF0000"/>
                </a:solidFill>
                <a:latin typeface="Calibri"/>
                <a:cs typeface="Calibri"/>
              </a:rPr>
              <a:t>of </a:t>
            </a:r>
            <a:r>
              <a:rPr sz="3250" b="1" spc="5" dirty="0">
                <a:solidFill>
                  <a:srgbClr val="FF0000"/>
                </a:solidFill>
                <a:latin typeface="Calibri"/>
                <a:cs typeface="Calibri"/>
              </a:rPr>
              <a:t>the </a:t>
            </a:r>
            <a:r>
              <a:rPr sz="3250" b="1" spc="-20" dirty="0">
                <a:solidFill>
                  <a:srgbClr val="FF0000"/>
                </a:solidFill>
                <a:latin typeface="Calibri"/>
                <a:cs typeface="Calibri"/>
              </a:rPr>
              <a:t>first </a:t>
            </a:r>
            <a:r>
              <a:rPr sz="3250" b="1" spc="-10" dirty="0">
                <a:solidFill>
                  <a:srgbClr val="FF0000"/>
                </a:solidFill>
                <a:latin typeface="Calibri"/>
                <a:cs typeface="Calibri"/>
              </a:rPr>
              <a:t>instance </a:t>
            </a:r>
            <a:r>
              <a:rPr sz="3250" b="1" spc="10" dirty="0">
                <a:solidFill>
                  <a:srgbClr val="FF0000"/>
                </a:solidFill>
                <a:latin typeface="Calibri"/>
                <a:cs typeface="Calibri"/>
              </a:rPr>
              <a:t>and </a:t>
            </a:r>
            <a:r>
              <a:rPr sz="3250" b="1" spc="15" dirty="0">
                <a:solidFill>
                  <a:srgbClr val="FF0000"/>
                </a:solidFill>
                <a:latin typeface="Calibri"/>
                <a:cs typeface="Calibri"/>
              </a:rPr>
              <a:t> </a:t>
            </a:r>
            <a:r>
              <a:rPr sz="3250" b="1" dirty="0">
                <a:solidFill>
                  <a:srgbClr val="FF0000"/>
                </a:solidFill>
                <a:latin typeface="Calibri"/>
                <a:cs typeface="Calibri"/>
              </a:rPr>
              <a:t>will </a:t>
            </a:r>
            <a:r>
              <a:rPr sz="3250" b="1" spc="-25" dirty="0">
                <a:solidFill>
                  <a:srgbClr val="FF0000"/>
                </a:solidFill>
                <a:latin typeface="Calibri"/>
                <a:cs typeface="Calibri"/>
              </a:rPr>
              <a:t>go </a:t>
            </a:r>
            <a:r>
              <a:rPr sz="3250" b="1" spc="5" dirty="0">
                <a:solidFill>
                  <a:srgbClr val="FF0000"/>
                </a:solidFill>
                <a:latin typeface="Calibri"/>
                <a:cs typeface="Calibri"/>
              </a:rPr>
              <a:t>up </a:t>
            </a:r>
            <a:r>
              <a:rPr sz="3250" b="1" spc="-30" dirty="0">
                <a:solidFill>
                  <a:srgbClr val="FF0000"/>
                </a:solidFill>
                <a:latin typeface="Calibri"/>
                <a:cs typeface="Calibri"/>
              </a:rPr>
              <a:t>to </a:t>
            </a:r>
            <a:r>
              <a:rPr sz="3250" b="1" spc="5" dirty="0">
                <a:solidFill>
                  <a:srgbClr val="FF0000"/>
                </a:solidFill>
                <a:latin typeface="Calibri"/>
                <a:cs typeface="Calibri"/>
              </a:rPr>
              <a:t>200 </a:t>
            </a:r>
            <a:r>
              <a:rPr sz="3250" b="1" spc="-15" dirty="0">
                <a:solidFill>
                  <a:srgbClr val="FF0000"/>
                </a:solidFill>
                <a:latin typeface="Calibri"/>
                <a:cs typeface="Calibri"/>
              </a:rPr>
              <a:t>percent </a:t>
            </a:r>
            <a:r>
              <a:rPr sz="3250" b="1" dirty="0">
                <a:solidFill>
                  <a:srgbClr val="FF0000"/>
                </a:solidFill>
                <a:latin typeface="Calibri"/>
                <a:cs typeface="Calibri"/>
              </a:rPr>
              <a:t>of </a:t>
            </a:r>
            <a:r>
              <a:rPr sz="3250" b="1" spc="-5" dirty="0">
                <a:solidFill>
                  <a:srgbClr val="FF0000"/>
                </a:solidFill>
                <a:latin typeface="Calibri"/>
                <a:cs typeface="Calibri"/>
              </a:rPr>
              <a:t>the amount</a:t>
            </a:r>
            <a:r>
              <a:rPr sz="3250" b="1" spc="720" dirty="0">
                <a:solidFill>
                  <a:srgbClr val="FF0000"/>
                </a:solidFill>
                <a:latin typeface="Calibri"/>
                <a:cs typeface="Calibri"/>
              </a:rPr>
              <a:t>  </a:t>
            </a:r>
            <a:r>
              <a:rPr sz="3250" b="1" spc="-15" dirty="0">
                <a:solidFill>
                  <a:srgbClr val="FF0000"/>
                </a:solidFill>
                <a:latin typeface="Calibri"/>
                <a:cs typeface="Calibri"/>
              </a:rPr>
              <a:t>diverted </a:t>
            </a:r>
            <a:r>
              <a:rPr sz="3250" b="1" spc="-10" dirty="0">
                <a:solidFill>
                  <a:srgbClr val="FF0000"/>
                </a:solidFill>
                <a:latin typeface="Calibri"/>
                <a:cs typeface="Calibri"/>
              </a:rPr>
              <a:t> </a:t>
            </a:r>
            <a:r>
              <a:rPr sz="3250" b="1" spc="5" dirty="0">
                <a:solidFill>
                  <a:srgbClr val="FF0000"/>
                </a:solidFill>
                <a:latin typeface="Calibri"/>
                <a:cs typeface="Calibri"/>
              </a:rPr>
              <a:t>in</a:t>
            </a:r>
            <a:r>
              <a:rPr sz="3250" b="1" spc="-10" dirty="0">
                <a:solidFill>
                  <a:srgbClr val="FF0000"/>
                </a:solidFill>
                <a:latin typeface="Calibri"/>
                <a:cs typeface="Calibri"/>
              </a:rPr>
              <a:t> </a:t>
            </a:r>
            <a:r>
              <a:rPr sz="3250" b="1" spc="-15" dirty="0">
                <a:solidFill>
                  <a:srgbClr val="FF0000"/>
                </a:solidFill>
                <a:latin typeface="Calibri"/>
                <a:cs typeface="Calibri"/>
              </a:rPr>
              <a:t>case</a:t>
            </a:r>
            <a:r>
              <a:rPr sz="3250" b="1" dirty="0">
                <a:solidFill>
                  <a:srgbClr val="FF0000"/>
                </a:solidFill>
                <a:latin typeface="Calibri"/>
                <a:cs typeface="Calibri"/>
              </a:rPr>
              <a:t> of</a:t>
            </a:r>
            <a:r>
              <a:rPr sz="3250" b="1" spc="-10" dirty="0">
                <a:solidFill>
                  <a:srgbClr val="FF0000"/>
                </a:solidFill>
                <a:latin typeface="Calibri"/>
                <a:cs typeface="Calibri"/>
              </a:rPr>
              <a:t> </a:t>
            </a:r>
            <a:r>
              <a:rPr sz="3250" b="1" spc="-5" dirty="0">
                <a:solidFill>
                  <a:srgbClr val="FF0000"/>
                </a:solidFill>
                <a:latin typeface="Calibri"/>
                <a:cs typeface="Calibri"/>
              </a:rPr>
              <a:t>violations</a:t>
            </a:r>
            <a:r>
              <a:rPr sz="3250" b="1" spc="-50" dirty="0">
                <a:solidFill>
                  <a:srgbClr val="FF0000"/>
                </a:solidFill>
                <a:latin typeface="Calibri"/>
                <a:cs typeface="Calibri"/>
              </a:rPr>
              <a:t> </a:t>
            </a:r>
            <a:r>
              <a:rPr sz="3250" b="1" spc="5" dirty="0">
                <a:solidFill>
                  <a:srgbClr val="FF0000"/>
                </a:solidFill>
                <a:latin typeface="Calibri"/>
                <a:cs typeface="Calibri"/>
              </a:rPr>
              <a:t>in</a:t>
            </a:r>
            <a:r>
              <a:rPr sz="3250" b="1" spc="-10" dirty="0">
                <a:solidFill>
                  <a:srgbClr val="FF0000"/>
                </a:solidFill>
                <a:latin typeface="Calibri"/>
                <a:cs typeface="Calibri"/>
              </a:rPr>
              <a:t> </a:t>
            </a:r>
            <a:r>
              <a:rPr sz="3250" b="1" spc="-15" dirty="0">
                <a:solidFill>
                  <a:srgbClr val="FF0000"/>
                </a:solidFill>
                <a:latin typeface="Calibri"/>
                <a:cs typeface="Calibri"/>
              </a:rPr>
              <a:t>subsequent</a:t>
            </a:r>
            <a:r>
              <a:rPr sz="3250" b="1" spc="20" dirty="0">
                <a:solidFill>
                  <a:srgbClr val="FF0000"/>
                </a:solidFill>
                <a:latin typeface="Calibri"/>
                <a:cs typeface="Calibri"/>
              </a:rPr>
              <a:t> </a:t>
            </a:r>
            <a:r>
              <a:rPr sz="3250" b="1" spc="-5" dirty="0">
                <a:solidFill>
                  <a:srgbClr val="FF0000"/>
                </a:solidFill>
                <a:latin typeface="Calibri"/>
                <a:cs typeface="Calibri"/>
              </a:rPr>
              <a:t>years</a:t>
            </a:r>
            <a:r>
              <a:rPr sz="3250" spc="-5" dirty="0">
                <a:latin typeface="Calibri"/>
                <a:cs typeface="Calibri"/>
              </a:rPr>
              <a:t>.</a:t>
            </a:r>
            <a:endParaRPr sz="3250" dirty="0">
              <a:latin typeface="Calibri"/>
              <a:cs typeface="Calibri"/>
            </a:endParaRPr>
          </a:p>
          <a:p>
            <a:pPr>
              <a:lnSpc>
                <a:spcPct val="100000"/>
              </a:lnSpc>
              <a:spcBef>
                <a:spcPts val="40"/>
              </a:spcBef>
              <a:buFont typeface="Arial MT"/>
              <a:buChar char="•"/>
            </a:pPr>
            <a:endParaRPr sz="3000" dirty="0">
              <a:latin typeface="Calibri"/>
              <a:cs typeface="Calibri"/>
            </a:endParaRPr>
          </a:p>
          <a:p>
            <a:pPr marL="12700" marR="5080" algn="just">
              <a:lnSpc>
                <a:spcPts val="3200"/>
              </a:lnSpc>
              <a:buSzPct val="93846"/>
              <a:buFont typeface="Arial MT"/>
              <a:buChar char="•"/>
              <a:tabLst>
                <a:tab pos="153670" algn="l"/>
              </a:tabLst>
            </a:pPr>
            <a:r>
              <a:rPr sz="3250" spc="-5" dirty="0">
                <a:latin typeface="Calibri"/>
                <a:cs typeface="Calibri"/>
              </a:rPr>
              <a:t>This</a:t>
            </a:r>
            <a:r>
              <a:rPr sz="3250" dirty="0">
                <a:latin typeface="Calibri"/>
                <a:cs typeface="Calibri"/>
              </a:rPr>
              <a:t> </a:t>
            </a:r>
            <a:r>
              <a:rPr sz="3250" spc="-5" dirty="0">
                <a:latin typeface="Calibri"/>
                <a:cs typeface="Calibri"/>
              </a:rPr>
              <a:t>penalty</a:t>
            </a:r>
            <a:r>
              <a:rPr sz="3250" dirty="0">
                <a:latin typeface="Calibri"/>
                <a:cs typeface="Calibri"/>
              </a:rPr>
              <a:t> will</a:t>
            </a:r>
            <a:r>
              <a:rPr sz="3250" spc="5" dirty="0">
                <a:latin typeface="Calibri"/>
                <a:cs typeface="Calibri"/>
              </a:rPr>
              <a:t> </a:t>
            </a:r>
            <a:r>
              <a:rPr sz="3250" spc="-10" dirty="0">
                <a:latin typeface="Calibri"/>
                <a:cs typeface="Calibri"/>
              </a:rPr>
              <a:t>be</a:t>
            </a:r>
            <a:r>
              <a:rPr sz="3250" spc="-5" dirty="0">
                <a:latin typeface="Calibri"/>
                <a:cs typeface="Calibri"/>
              </a:rPr>
              <a:t> </a:t>
            </a:r>
            <a:r>
              <a:rPr sz="3250" dirty="0">
                <a:latin typeface="Calibri"/>
                <a:cs typeface="Calibri"/>
              </a:rPr>
              <a:t>in</a:t>
            </a:r>
            <a:r>
              <a:rPr sz="3250" spc="5" dirty="0">
                <a:latin typeface="Calibri"/>
                <a:cs typeface="Calibri"/>
              </a:rPr>
              <a:t> </a:t>
            </a:r>
            <a:r>
              <a:rPr sz="3250" spc="-5" dirty="0">
                <a:latin typeface="Calibri"/>
                <a:cs typeface="Calibri"/>
              </a:rPr>
              <a:t>addition</a:t>
            </a:r>
            <a:r>
              <a:rPr sz="3250" dirty="0">
                <a:latin typeface="Calibri"/>
                <a:cs typeface="Calibri"/>
              </a:rPr>
              <a:t> </a:t>
            </a:r>
            <a:r>
              <a:rPr sz="3250" spc="-25" dirty="0">
                <a:latin typeface="Calibri"/>
                <a:cs typeface="Calibri"/>
              </a:rPr>
              <a:t>to</a:t>
            </a:r>
            <a:r>
              <a:rPr sz="3250" spc="-20" dirty="0">
                <a:latin typeface="Calibri"/>
                <a:cs typeface="Calibri"/>
              </a:rPr>
              <a:t> any</a:t>
            </a:r>
            <a:r>
              <a:rPr sz="3250" spc="-15" dirty="0">
                <a:latin typeface="Calibri"/>
                <a:cs typeface="Calibri"/>
              </a:rPr>
              <a:t> </a:t>
            </a:r>
            <a:r>
              <a:rPr sz="3250" dirty="0">
                <a:latin typeface="Calibri"/>
                <a:cs typeface="Calibri"/>
              </a:rPr>
              <a:t>other </a:t>
            </a:r>
            <a:r>
              <a:rPr sz="3250" spc="-720" dirty="0">
                <a:latin typeface="Calibri"/>
                <a:cs typeface="Calibri"/>
              </a:rPr>
              <a:t> </a:t>
            </a:r>
            <a:r>
              <a:rPr sz="3250" spc="-5" dirty="0">
                <a:latin typeface="Calibri"/>
                <a:cs typeface="Calibri"/>
              </a:rPr>
              <a:t>penalties</a:t>
            </a:r>
            <a:r>
              <a:rPr sz="3250" spc="-30" dirty="0">
                <a:latin typeface="Calibri"/>
                <a:cs typeface="Calibri"/>
              </a:rPr>
              <a:t> </a:t>
            </a:r>
            <a:r>
              <a:rPr sz="3250" spc="-20" dirty="0">
                <a:latin typeface="Calibri"/>
                <a:cs typeface="Calibri"/>
              </a:rPr>
              <a:t>that</a:t>
            </a:r>
            <a:r>
              <a:rPr sz="3250" spc="-5" dirty="0">
                <a:latin typeface="Calibri"/>
                <a:cs typeface="Calibri"/>
              </a:rPr>
              <a:t> </a:t>
            </a:r>
            <a:r>
              <a:rPr sz="3250" spc="-25" dirty="0">
                <a:latin typeface="Calibri"/>
                <a:cs typeface="Calibri"/>
              </a:rPr>
              <a:t>may</a:t>
            </a:r>
            <a:r>
              <a:rPr sz="3250" dirty="0">
                <a:latin typeface="Calibri"/>
                <a:cs typeface="Calibri"/>
              </a:rPr>
              <a:t> </a:t>
            </a:r>
            <a:r>
              <a:rPr sz="3250" spc="5" dirty="0">
                <a:latin typeface="Calibri"/>
                <a:cs typeface="Calibri"/>
              </a:rPr>
              <a:t>be</a:t>
            </a:r>
            <a:r>
              <a:rPr sz="3250" spc="-15" dirty="0">
                <a:latin typeface="Calibri"/>
                <a:cs typeface="Calibri"/>
              </a:rPr>
              <a:t> </a:t>
            </a:r>
            <a:r>
              <a:rPr sz="3250" spc="-5" dirty="0">
                <a:latin typeface="Calibri"/>
                <a:cs typeface="Calibri"/>
              </a:rPr>
              <a:t>levied</a:t>
            </a:r>
            <a:r>
              <a:rPr sz="3250" spc="-40" dirty="0">
                <a:latin typeface="Calibri"/>
                <a:cs typeface="Calibri"/>
              </a:rPr>
              <a:t> </a:t>
            </a:r>
            <a:r>
              <a:rPr sz="3250" spc="-5" dirty="0">
                <a:latin typeface="Calibri"/>
                <a:cs typeface="Calibri"/>
              </a:rPr>
              <a:t>under</a:t>
            </a:r>
            <a:r>
              <a:rPr sz="3250" spc="15" dirty="0">
                <a:latin typeface="Calibri"/>
                <a:cs typeface="Calibri"/>
              </a:rPr>
              <a:t> </a:t>
            </a:r>
            <a:r>
              <a:rPr sz="3250" spc="-5" dirty="0">
                <a:latin typeface="Calibri"/>
                <a:cs typeface="Calibri"/>
              </a:rPr>
              <a:t>the</a:t>
            </a:r>
            <a:r>
              <a:rPr sz="3250" spc="-15" dirty="0">
                <a:latin typeface="Calibri"/>
                <a:cs typeface="Calibri"/>
              </a:rPr>
              <a:t> </a:t>
            </a:r>
            <a:r>
              <a:rPr sz="3250" spc="-20" dirty="0">
                <a:latin typeface="Calibri"/>
                <a:cs typeface="Calibri"/>
              </a:rPr>
              <a:t>existing</a:t>
            </a:r>
            <a:r>
              <a:rPr sz="3250" spc="-25" dirty="0">
                <a:latin typeface="Calibri"/>
                <a:cs typeface="Calibri"/>
              </a:rPr>
              <a:t> </a:t>
            </a:r>
            <a:r>
              <a:rPr sz="3250" spc="-65" dirty="0">
                <a:latin typeface="Calibri"/>
                <a:cs typeface="Calibri"/>
              </a:rPr>
              <a:t>law.</a:t>
            </a:r>
            <a:endParaRPr sz="3250" dirty="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05226" y="7118884"/>
            <a:ext cx="196215" cy="193040"/>
          </a:xfrm>
          <a:prstGeom prst="rect">
            <a:avLst/>
          </a:prstGeom>
        </p:spPr>
        <p:txBody>
          <a:bodyPr vert="horz" wrap="square" lIns="0" tIns="0" rIns="0" bIns="0" rtlCol="0">
            <a:spAutoFit/>
          </a:bodyPr>
          <a:lstStyle/>
          <a:p>
            <a:pPr marL="12700">
              <a:lnSpc>
                <a:spcPts val="1350"/>
              </a:lnSpc>
            </a:pPr>
            <a:r>
              <a:rPr sz="1300" spc="10" dirty="0">
                <a:solidFill>
                  <a:srgbClr val="949494"/>
                </a:solidFill>
                <a:latin typeface="Calibri"/>
                <a:cs typeface="Calibri"/>
              </a:rPr>
              <a:t>10</a:t>
            </a:r>
            <a:endParaRPr sz="1300">
              <a:latin typeface="Calibri"/>
              <a:cs typeface="Calibri"/>
            </a:endParaRPr>
          </a:p>
        </p:txBody>
      </p:sp>
      <p:sp>
        <p:nvSpPr>
          <p:cNvPr id="2" name="object 2"/>
          <p:cNvSpPr txBox="1"/>
          <p:nvPr/>
        </p:nvSpPr>
        <p:spPr>
          <a:xfrm>
            <a:off x="941390" y="606003"/>
            <a:ext cx="8759190" cy="5830570"/>
          </a:xfrm>
          <a:prstGeom prst="rect">
            <a:avLst/>
          </a:prstGeom>
        </p:spPr>
        <p:txBody>
          <a:bodyPr vert="horz" wrap="square" lIns="0" tIns="15875" rIns="0" bIns="0" rtlCol="0">
            <a:spAutoFit/>
          </a:bodyPr>
          <a:lstStyle/>
          <a:p>
            <a:pPr marL="12700">
              <a:lnSpc>
                <a:spcPct val="100000"/>
              </a:lnSpc>
              <a:spcBef>
                <a:spcPts val="125"/>
              </a:spcBef>
            </a:pPr>
            <a:r>
              <a:rPr sz="3500" b="1" spc="10" dirty="0">
                <a:solidFill>
                  <a:srgbClr val="BF0000"/>
                </a:solidFill>
                <a:latin typeface="Calibri"/>
                <a:cs typeface="Calibri"/>
              </a:rPr>
              <a:t>Overview</a:t>
            </a:r>
            <a:r>
              <a:rPr sz="3500" b="1" spc="-70" dirty="0">
                <a:solidFill>
                  <a:srgbClr val="BF0000"/>
                </a:solidFill>
                <a:latin typeface="Calibri"/>
                <a:cs typeface="Calibri"/>
              </a:rPr>
              <a:t> </a:t>
            </a:r>
            <a:r>
              <a:rPr sz="3500" b="1" spc="10" dirty="0">
                <a:solidFill>
                  <a:srgbClr val="BF0000"/>
                </a:solidFill>
                <a:latin typeface="Calibri"/>
                <a:cs typeface="Calibri"/>
              </a:rPr>
              <a:t>–</a:t>
            </a:r>
            <a:r>
              <a:rPr sz="3500" b="1" spc="-10" dirty="0">
                <a:solidFill>
                  <a:srgbClr val="BF0000"/>
                </a:solidFill>
                <a:latin typeface="Calibri"/>
                <a:cs typeface="Calibri"/>
              </a:rPr>
              <a:t> </a:t>
            </a:r>
            <a:r>
              <a:rPr sz="3500" b="1" spc="-5" dirty="0">
                <a:solidFill>
                  <a:srgbClr val="BF0000"/>
                </a:solidFill>
                <a:latin typeface="Calibri"/>
                <a:cs typeface="Calibri"/>
              </a:rPr>
              <a:t>Anonymous</a:t>
            </a:r>
            <a:r>
              <a:rPr sz="3500" b="1" spc="-45" dirty="0">
                <a:solidFill>
                  <a:srgbClr val="BF0000"/>
                </a:solidFill>
                <a:latin typeface="Calibri"/>
                <a:cs typeface="Calibri"/>
              </a:rPr>
              <a:t> </a:t>
            </a:r>
            <a:r>
              <a:rPr sz="3500" b="1" spc="5" dirty="0">
                <a:solidFill>
                  <a:srgbClr val="BF0000"/>
                </a:solidFill>
                <a:latin typeface="Calibri"/>
                <a:cs typeface="Calibri"/>
              </a:rPr>
              <a:t>Donations</a:t>
            </a:r>
            <a:r>
              <a:rPr sz="3500" b="1" spc="-50" dirty="0">
                <a:solidFill>
                  <a:srgbClr val="BF0000"/>
                </a:solidFill>
                <a:latin typeface="Calibri"/>
                <a:cs typeface="Calibri"/>
              </a:rPr>
              <a:t> </a:t>
            </a:r>
            <a:r>
              <a:rPr sz="3500" b="1" spc="10" dirty="0">
                <a:solidFill>
                  <a:srgbClr val="BF0000"/>
                </a:solidFill>
                <a:latin typeface="Calibri"/>
                <a:cs typeface="Calibri"/>
              </a:rPr>
              <a:t>(S.</a:t>
            </a:r>
            <a:r>
              <a:rPr sz="3500" b="1" spc="-45" dirty="0">
                <a:solidFill>
                  <a:srgbClr val="BF0000"/>
                </a:solidFill>
                <a:latin typeface="Calibri"/>
                <a:cs typeface="Calibri"/>
              </a:rPr>
              <a:t> </a:t>
            </a:r>
            <a:r>
              <a:rPr sz="3500" b="1" spc="5" dirty="0">
                <a:solidFill>
                  <a:srgbClr val="BF0000"/>
                </a:solidFill>
                <a:latin typeface="Calibri"/>
                <a:cs typeface="Calibri"/>
              </a:rPr>
              <a:t>115</a:t>
            </a:r>
            <a:r>
              <a:rPr sz="3500" b="1" spc="-35" dirty="0">
                <a:solidFill>
                  <a:srgbClr val="BF0000"/>
                </a:solidFill>
                <a:latin typeface="Calibri"/>
                <a:cs typeface="Calibri"/>
              </a:rPr>
              <a:t> </a:t>
            </a:r>
            <a:r>
              <a:rPr sz="3500" b="1" spc="20" dirty="0">
                <a:solidFill>
                  <a:srgbClr val="BF0000"/>
                </a:solidFill>
                <a:latin typeface="Calibri"/>
                <a:cs typeface="Calibri"/>
              </a:rPr>
              <a:t>BBC)</a:t>
            </a:r>
            <a:endParaRPr sz="3500">
              <a:latin typeface="Calibri"/>
              <a:cs typeface="Calibri"/>
            </a:endParaRPr>
          </a:p>
          <a:p>
            <a:pPr>
              <a:lnSpc>
                <a:spcPct val="100000"/>
              </a:lnSpc>
              <a:spcBef>
                <a:spcPts val="20"/>
              </a:spcBef>
            </a:pPr>
            <a:endParaRPr sz="3950">
              <a:latin typeface="Calibri"/>
              <a:cs typeface="Calibri"/>
            </a:endParaRPr>
          </a:p>
          <a:p>
            <a:pPr marL="338455" marR="323215" indent="-311150">
              <a:lnSpc>
                <a:spcPts val="3860"/>
              </a:lnSpc>
              <a:buFont typeface="Arial MT"/>
              <a:buChar char="•"/>
              <a:tabLst>
                <a:tab pos="339090" algn="l"/>
              </a:tabLst>
            </a:pPr>
            <a:r>
              <a:rPr sz="3500" dirty="0">
                <a:latin typeface="Calibri"/>
                <a:cs typeface="Calibri"/>
              </a:rPr>
              <a:t>Donation</a:t>
            </a:r>
            <a:r>
              <a:rPr sz="3500" spc="30" dirty="0">
                <a:latin typeface="Calibri"/>
                <a:cs typeface="Calibri"/>
              </a:rPr>
              <a:t> </a:t>
            </a:r>
            <a:r>
              <a:rPr sz="3500" spc="-10" dirty="0">
                <a:latin typeface="Calibri"/>
                <a:cs typeface="Calibri"/>
              </a:rPr>
              <a:t>where </a:t>
            </a:r>
            <a:r>
              <a:rPr sz="3500" spc="-5" dirty="0">
                <a:latin typeface="Calibri"/>
                <a:cs typeface="Calibri"/>
              </a:rPr>
              <a:t>donor’s</a:t>
            </a:r>
            <a:r>
              <a:rPr sz="3500" spc="-25" dirty="0">
                <a:latin typeface="Calibri"/>
                <a:cs typeface="Calibri"/>
              </a:rPr>
              <a:t> </a:t>
            </a:r>
            <a:r>
              <a:rPr sz="3500" dirty="0">
                <a:latin typeface="Calibri"/>
                <a:cs typeface="Calibri"/>
              </a:rPr>
              <a:t>identity</a:t>
            </a:r>
            <a:r>
              <a:rPr sz="3500" spc="45" dirty="0">
                <a:latin typeface="Calibri"/>
                <a:cs typeface="Calibri"/>
              </a:rPr>
              <a:t> </a:t>
            </a:r>
            <a:r>
              <a:rPr sz="3500" spc="5" dirty="0">
                <a:latin typeface="Calibri"/>
                <a:cs typeface="Calibri"/>
              </a:rPr>
              <a:t>is</a:t>
            </a:r>
            <a:r>
              <a:rPr sz="3500" spc="-20" dirty="0">
                <a:latin typeface="Calibri"/>
                <a:cs typeface="Calibri"/>
              </a:rPr>
              <a:t> </a:t>
            </a:r>
            <a:r>
              <a:rPr sz="3500" spc="10" dirty="0">
                <a:latin typeface="Calibri"/>
                <a:cs typeface="Calibri"/>
              </a:rPr>
              <a:t>unknown </a:t>
            </a:r>
            <a:r>
              <a:rPr sz="3500" spc="-780" dirty="0">
                <a:latin typeface="Calibri"/>
                <a:cs typeface="Calibri"/>
              </a:rPr>
              <a:t> </a:t>
            </a:r>
            <a:r>
              <a:rPr sz="3500" spc="10" dirty="0">
                <a:latin typeface="Calibri"/>
                <a:cs typeface="Calibri"/>
              </a:rPr>
              <a:t>(be</a:t>
            </a:r>
            <a:r>
              <a:rPr sz="3500" spc="-10" dirty="0">
                <a:latin typeface="Calibri"/>
                <a:cs typeface="Calibri"/>
              </a:rPr>
              <a:t> </a:t>
            </a:r>
            <a:r>
              <a:rPr sz="3500" spc="-20" dirty="0">
                <a:latin typeface="Calibri"/>
                <a:cs typeface="Calibri"/>
              </a:rPr>
              <a:t>careful</a:t>
            </a:r>
            <a:r>
              <a:rPr sz="3500" spc="-10" dirty="0">
                <a:latin typeface="Calibri"/>
                <a:cs typeface="Calibri"/>
              </a:rPr>
              <a:t> with</a:t>
            </a:r>
            <a:r>
              <a:rPr sz="3500" spc="5" dirty="0">
                <a:latin typeface="Calibri"/>
                <a:cs typeface="Calibri"/>
              </a:rPr>
              <a:t> </a:t>
            </a:r>
            <a:r>
              <a:rPr sz="3500" spc="10" dirty="0">
                <a:latin typeface="Calibri"/>
                <a:cs typeface="Calibri"/>
              </a:rPr>
              <a:t>UPI</a:t>
            </a:r>
            <a:r>
              <a:rPr sz="3500" spc="-20" dirty="0">
                <a:latin typeface="Calibri"/>
                <a:cs typeface="Calibri"/>
              </a:rPr>
              <a:t> </a:t>
            </a:r>
            <a:r>
              <a:rPr sz="3500" spc="15" dirty="0">
                <a:latin typeface="Calibri"/>
                <a:cs typeface="Calibri"/>
              </a:rPr>
              <a:t>and</a:t>
            </a:r>
            <a:r>
              <a:rPr sz="3500" spc="5" dirty="0">
                <a:latin typeface="Calibri"/>
                <a:cs typeface="Calibri"/>
              </a:rPr>
              <a:t> imps</a:t>
            </a:r>
            <a:r>
              <a:rPr sz="3500" spc="20" dirty="0">
                <a:latin typeface="Calibri"/>
                <a:cs typeface="Calibri"/>
              </a:rPr>
              <a:t> </a:t>
            </a:r>
            <a:r>
              <a:rPr sz="3500" spc="5" dirty="0">
                <a:latin typeface="Calibri"/>
                <a:cs typeface="Calibri"/>
              </a:rPr>
              <a:t>fund </a:t>
            </a:r>
            <a:r>
              <a:rPr sz="3500" spc="-20" dirty="0">
                <a:latin typeface="Calibri"/>
                <a:cs typeface="Calibri"/>
              </a:rPr>
              <a:t>transfers)</a:t>
            </a:r>
            <a:endParaRPr sz="3500">
              <a:latin typeface="Calibri"/>
              <a:cs typeface="Calibri"/>
            </a:endParaRPr>
          </a:p>
          <a:p>
            <a:pPr marL="338455" marR="238760" indent="-311150">
              <a:lnSpc>
                <a:spcPts val="3820"/>
              </a:lnSpc>
              <a:spcBef>
                <a:spcPts val="650"/>
              </a:spcBef>
              <a:buFont typeface="Arial MT"/>
              <a:buChar char="•"/>
              <a:tabLst>
                <a:tab pos="339090" algn="l"/>
              </a:tabLst>
            </a:pPr>
            <a:r>
              <a:rPr sz="3500" spc="5" dirty="0">
                <a:latin typeface="Calibri"/>
                <a:cs typeface="Calibri"/>
              </a:rPr>
              <a:t>Not</a:t>
            </a:r>
            <a:r>
              <a:rPr sz="3500" dirty="0">
                <a:latin typeface="Calibri"/>
                <a:cs typeface="Calibri"/>
              </a:rPr>
              <a:t> </a:t>
            </a:r>
            <a:r>
              <a:rPr sz="3500" spc="-30" dirty="0">
                <a:latin typeface="Calibri"/>
                <a:cs typeface="Calibri"/>
              </a:rPr>
              <a:t>taxable</a:t>
            </a:r>
            <a:r>
              <a:rPr sz="3500" spc="60" dirty="0">
                <a:latin typeface="Calibri"/>
                <a:cs typeface="Calibri"/>
              </a:rPr>
              <a:t> </a:t>
            </a:r>
            <a:r>
              <a:rPr sz="3500" spc="10" dirty="0">
                <a:latin typeface="Calibri"/>
                <a:cs typeface="Calibri"/>
              </a:rPr>
              <a:t>in</a:t>
            </a:r>
            <a:r>
              <a:rPr sz="3500" dirty="0">
                <a:latin typeface="Calibri"/>
                <a:cs typeface="Calibri"/>
              </a:rPr>
              <a:t> </a:t>
            </a:r>
            <a:r>
              <a:rPr sz="3500" spc="-5" dirty="0">
                <a:latin typeface="Calibri"/>
                <a:cs typeface="Calibri"/>
              </a:rPr>
              <a:t>the case</a:t>
            </a:r>
            <a:r>
              <a:rPr sz="3500" spc="-10" dirty="0">
                <a:latin typeface="Calibri"/>
                <a:cs typeface="Calibri"/>
              </a:rPr>
              <a:t> </a:t>
            </a:r>
            <a:r>
              <a:rPr sz="3500" spc="-5" dirty="0">
                <a:latin typeface="Calibri"/>
                <a:cs typeface="Calibri"/>
              </a:rPr>
              <a:t>of</a:t>
            </a:r>
            <a:r>
              <a:rPr sz="3500" dirty="0">
                <a:latin typeface="Calibri"/>
                <a:cs typeface="Calibri"/>
              </a:rPr>
              <a:t> religious</a:t>
            </a:r>
            <a:r>
              <a:rPr sz="3500" spc="20" dirty="0">
                <a:latin typeface="Calibri"/>
                <a:cs typeface="Calibri"/>
              </a:rPr>
              <a:t> </a:t>
            </a:r>
            <a:r>
              <a:rPr sz="3500" spc="-15" dirty="0">
                <a:latin typeface="Calibri"/>
                <a:cs typeface="Calibri"/>
              </a:rPr>
              <a:t>trusts</a:t>
            </a:r>
            <a:r>
              <a:rPr sz="3500" spc="15" dirty="0">
                <a:latin typeface="Calibri"/>
                <a:cs typeface="Calibri"/>
              </a:rPr>
              <a:t> </a:t>
            </a:r>
            <a:r>
              <a:rPr sz="3500" spc="5" dirty="0">
                <a:latin typeface="Calibri"/>
                <a:cs typeface="Calibri"/>
              </a:rPr>
              <a:t>and </a:t>
            </a:r>
            <a:r>
              <a:rPr sz="3500" spc="-775" dirty="0">
                <a:latin typeface="Calibri"/>
                <a:cs typeface="Calibri"/>
              </a:rPr>
              <a:t> </a:t>
            </a:r>
            <a:r>
              <a:rPr sz="3500" dirty="0">
                <a:latin typeface="Calibri"/>
                <a:cs typeface="Calibri"/>
              </a:rPr>
              <a:t>religious</a:t>
            </a:r>
            <a:r>
              <a:rPr sz="3500" spc="-25" dirty="0">
                <a:latin typeface="Calibri"/>
                <a:cs typeface="Calibri"/>
              </a:rPr>
              <a:t> </a:t>
            </a:r>
            <a:r>
              <a:rPr sz="3500" spc="15" dirty="0">
                <a:latin typeface="Calibri"/>
                <a:cs typeface="Calibri"/>
              </a:rPr>
              <a:t>and</a:t>
            </a:r>
            <a:r>
              <a:rPr sz="3500" spc="35" dirty="0">
                <a:latin typeface="Calibri"/>
                <a:cs typeface="Calibri"/>
              </a:rPr>
              <a:t> </a:t>
            </a:r>
            <a:r>
              <a:rPr sz="3500" spc="-10" dirty="0">
                <a:latin typeface="Calibri"/>
                <a:cs typeface="Calibri"/>
              </a:rPr>
              <a:t>charitable</a:t>
            </a:r>
            <a:r>
              <a:rPr sz="3500" spc="25" dirty="0">
                <a:latin typeface="Calibri"/>
                <a:cs typeface="Calibri"/>
              </a:rPr>
              <a:t> </a:t>
            </a:r>
            <a:r>
              <a:rPr sz="3500" spc="-15" dirty="0">
                <a:latin typeface="Calibri"/>
                <a:cs typeface="Calibri"/>
              </a:rPr>
              <a:t>trusts</a:t>
            </a:r>
            <a:r>
              <a:rPr sz="3500" spc="10" dirty="0">
                <a:latin typeface="Calibri"/>
                <a:cs typeface="Calibri"/>
              </a:rPr>
              <a:t> </a:t>
            </a:r>
            <a:r>
              <a:rPr sz="3500" dirty="0">
                <a:latin typeface="Calibri"/>
                <a:cs typeface="Calibri"/>
              </a:rPr>
              <a:t>receiving </a:t>
            </a:r>
            <a:r>
              <a:rPr sz="3500" spc="5" dirty="0">
                <a:latin typeface="Calibri"/>
                <a:cs typeface="Calibri"/>
              </a:rPr>
              <a:t> </a:t>
            </a:r>
            <a:r>
              <a:rPr sz="3500" dirty="0">
                <a:latin typeface="Calibri"/>
                <a:cs typeface="Calibri"/>
              </a:rPr>
              <a:t>anonymous</a:t>
            </a:r>
            <a:r>
              <a:rPr sz="3500" spc="25" dirty="0">
                <a:latin typeface="Calibri"/>
                <a:cs typeface="Calibri"/>
              </a:rPr>
              <a:t> </a:t>
            </a:r>
            <a:r>
              <a:rPr sz="3500" dirty="0">
                <a:latin typeface="Calibri"/>
                <a:cs typeface="Calibri"/>
              </a:rPr>
              <a:t>donations</a:t>
            </a:r>
            <a:r>
              <a:rPr sz="3500" spc="25" dirty="0">
                <a:latin typeface="Calibri"/>
                <a:cs typeface="Calibri"/>
              </a:rPr>
              <a:t> </a:t>
            </a:r>
            <a:r>
              <a:rPr sz="3500" spc="-20" dirty="0">
                <a:latin typeface="Calibri"/>
                <a:cs typeface="Calibri"/>
              </a:rPr>
              <a:t>for</a:t>
            </a:r>
            <a:r>
              <a:rPr sz="3500" spc="-40" dirty="0">
                <a:latin typeface="Calibri"/>
                <a:cs typeface="Calibri"/>
              </a:rPr>
              <a:t> </a:t>
            </a:r>
            <a:r>
              <a:rPr sz="3500" dirty="0">
                <a:latin typeface="Calibri"/>
                <a:cs typeface="Calibri"/>
              </a:rPr>
              <a:t>religious</a:t>
            </a:r>
            <a:r>
              <a:rPr sz="3500" spc="-10" dirty="0">
                <a:latin typeface="Calibri"/>
                <a:cs typeface="Calibri"/>
              </a:rPr>
              <a:t> </a:t>
            </a:r>
            <a:r>
              <a:rPr sz="3500" spc="5" dirty="0">
                <a:latin typeface="Calibri"/>
                <a:cs typeface="Calibri"/>
              </a:rPr>
              <a:t>purposes.</a:t>
            </a:r>
            <a:endParaRPr sz="3500">
              <a:latin typeface="Calibri"/>
              <a:cs typeface="Calibri"/>
            </a:endParaRPr>
          </a:p>
          <a:p>
            <a:pPr marL="338455" marR="325755" indent="-311150">
              <a:lnSpc>
                <a:spcPts val="3860"/>
              </a:lnSpc>
              <a:spcBef>
                <a:spcPts val="775"/>
              </a:spcBef>
              <a:buFont typeface="Arial MT"/>
              <a:buChar char="•"/>
              <a:tabLst>
                <a:tab pos="339090" algn="l"/>
              </a:tabLst>
            </a:pPr>
            <a:r>
              <a:rPr sz="3500" spc="-10" dirty="0">
                <a:latin typeface="Calibri"/>
                <a:cs typeface="Calibri"/>
              </a:rPr>
              <a:t>For </a:t>
            </a:r>
            <a:r>
              <a:rPr sz="3500" spc="-5" dirty="0">
                <a:latin typeface="Calibri"/>
                <a:cs typeface="Calibri"/>
              </a:rPr>
              <a:t>others </a:t>
            </a:r>
            <a:r>
              <a:rPr sz="3500" dirty="0">
                <a:latin typeface="Calibri"/>
                <a:cs typeface="Calibri"/>
              </a:rPr>
              <a:t>anonymous donations are </a:t>
            </a:r>
            <a:r>
              <a:rPr sz="3500" spc="-25" dirty="0">
                <a:latin typeface="Calibri"/>
                <a:cs typeface="Calibri"/>
              </a:rPr>
              <a:t>taxable </a:t>
            </a:r>
            <a:r>
              <a:rPr sz="3500" spc="-780" dirty="0">
                <a:latin typeface="Calibri"/>
                <a:cs typeface="Calibri"/>
              </a:rPr>
              <a:t> </a:t>
            </a:r>
            <a:r>
              <a:rPr sz="3500" spc="-10" dirty="0">
                <a:latin typeface="Calibri"/>
                <a:cs typeface="Calibri"/>
              </a:rPr>
              <a:t>at</a:t>
            </a:r>
            <a:r>
              <a:rPr sz="3500" spc="-5" dirty="0">
                <a:latin typeface="Calibri"/>
                <a:cs typeface="Calibri"/>
              </a:rPr>
              <a:t> </a:t>
            </a:r>
            <a:r>
              <a:rPr sz="3500" spc="10" dirty="0">
                <a:latin typeface="Calibri"/>
                <a:cs typeface="Calibri"/>
              </a:rPr>
              <a:t>30%</a:t>
            </a:r>
            <a:r>
              <a:rPr sz="3500" dirty="0">
                <a:latin typeface="Calibri"/>
                <a:cs typeface="Calibri"/>
              </a:rPr>
              <a:t> </a:t>
            </a:r>
            <a:r>
              <a:rPr sz="3500" spc="10" dirty="0">
                <a:latin typeface="Calibri"/>
                <a:cs typeface="Calibri"/>
              </a:rPr>
              <a:t>+</a:t>
            </a:r>
            <a:r>
              <a:rPr sz="3500" spc="-10" dirty="0">
                <a:latin typeface="Calibri"/>
                <a:cs typeface="Calibri"/>
              </a:rPr>
              <a:t> </a:t>
            </a:r>
            <a:r>
              <a:rPr sz="3500" spc="10" dirty="0">
                <a:latin typeface="Calibri"/>
                <a:cs typeface="Calibri"/>
              </a:rPr>
              <a:t>SC</a:t>
            </a:r>
            <a:r>
              <a:rPr sz="3500" spc="5" dirty="0">
                <a:latin typeface="Calibri"/>
                <a:cs typeface="Calibri"/>
              </a:rPr>
              <a:t> </a:t>
            </a:r>
            <a:r>
              <a:rPr sz="3500" spc="10" dirty="0">
                <a:latin typeface="Calibri"/>
                <a:cs typeface="Calibri"/>
              </a:rPr>
              <a:t>+</a:t>
            </a:r>
            <a:r>
              <a:rPr sz="3500" spc="20" dirty="0">
                <a:latin typeface="Calibri"/>
                <a:cs typeface="Calibri"/>
              </a:rPr>
              <a:t> </a:t>
            </a:r>
            <a:r>
              <a:rPr sz="3500" spc="5" dirty="0">
                <a:latin typeface="Calibri"/>
                <a:cs typeface="Calibri"/>
              </a:rPr>
              <a:t>Cess</a:t>
            </a:r>
            <a:endParaRPr sz="3500">
              <a:latin typeface="Calibri"/>
              <a:cs typeface="Calibri"/>
            </a:endParaRPr>
          </a:p>
          <a:p>
            <a:pPr marL="338455" marR="504190" indent="-311150">
              <a:lnSpc>
                <a:spcPts val="3850"/>
              </a:lnSpc>
              <a:spcBef>
                <a:spcPts val="675"/>
              </a:spcBef>
              <a:buFont typeface="Arial MT"/>
              <a:buChar char="•"/>
              <a:tabLst>
                <a:tab pos="339090" algn="l"/>
              </a:tabLst>
            </a:pPr>
            <a:r>
              <a:rPr sz="3500" dirty="0">
                <a:latin typeface="Calibri"/>
                <a:cs typeface="Calibri"/>
              </a:rPr>
              <a:t>Threshold </a:t>
            </a:r>
            <a:r>
              <a:rPr sz="3500" spc="10" dirty="0">
                <a:latin typeface="Calibri"/>
                <a:cs typeface="Calibri"/>
              </a:rPr>
              <a:t>limit – </a:t>
            </a:r>
            <a:r>
              <a:rPr sz="3500" dirty="0">
                <a:latin typeface="Calibri"/>
                <a:cs typeface="Calibri"/>
              </a:rPr>
              <a:t>Rs. 1,00,000 </a:t>
            </a:r>
            <a:r>
              <a:rPr sz="3500" spc="-5" dirty="0">
                <a:latin typeface="Calibri"/>
                <a:cs typeface="Calibri"/>
              </a:rPr>
              <a:t>or </a:t>
            </a:r>
            <a:r>
              <a:rPr sz="3500" dirty="0">
                <a:latin typeface="Calibri"/>
                <a:cs typeface="Calibri"/>
              </a:rPr>
              <a:t>5% </a:t>
            </a:r>
            <a:r>
              <a:rPr sz="3500" spc="10" dirty="0">
                <a:latin typeface="Calibri"/>
                <a:cs typeface="Calibri"/>
              </a:rPr>
              <a:t>of </a:t>
            </a:r>
            <a:r>
              <a:rPr sz="3500" spc="-25" dirty="0">
                <a:latin typeface="Calibri"/>
                <a:cs typeface="Calibri"/>
              </a:rPr>
              <a:t>total </a:t>
            </a:r>
            <a:r>
              <a:rPr sz="3500" spc="-780" dirty="0">
                <a:latin typeface="Calibri"/>
                <a:cs typeface="Calibri"/>
              </a:rPr>
              <a:t> </a:t>
            </a:r>
            <a:r>
              <a:rPr sz="3500" dirty="0">
                <a:latin typeface="Calibri"/>
                <a:cs typeface="Calibri"/>
              </a:rPr>
              <a:t>donations,</a:t>
            </a:r>
            <a:r>
              <a:rPr sz="3500" spc="15" dirty="0">
                <a:latin typeface="Calibri"/>
                <a:cs typeface="Calibri"/>
              </a:rPr>
              <a:t> </a:t>
            </a:r>
            <a:r>
              <a:rPr sz="3500" spc="-15" dirty="0">
                <a:latin typeface="Calibri"/>
                <a:cs typeface="Calibri"/>
              </a:rPr>
              <a:t>whichever</a:t>
            </a:r>
            <a:r>
              <a:rPr sz="3500" spc="25" dirty="0">
                <a:latin typeface="Calibri"/>
                <a:cs typeface="Calibri"/>
              </a:rPr>
              <a:t> </a:t>
            </a:r>
            <a:r>
              <a:rPr sz="3500" spc="5" dirty="0">
                <a:latin typeface="Calibri"/>
                <a:cs typeface="Calibri"/>
              </a:rPr>
              <a:t>is</a:t>
            </a:r>
            <a:r>
              <a:rPr sz="3500" spc="15" dirty="0">
                <a:latin typeface="Calibri"/>
                <a:cs typeface="Calibri"/>
              </a:rPr>
              <a:t> </a:t>
            </a:r>
            <a:r>
              <a:rPr sz="3500" spc="5" dirty="0">
                <a:latin typeface="Calibri"/>
                <a:cs typeface="Calibri"/>
              </a:rPr>
              <a:t>higher</a:t>
            </a:r>
            <a:endParaRPr sz="3500">
              <a:latin typeface="Calibri"/>
              <a:cs typeface="Calibri"/>
            </a:endParaRPr>
          </a:p>
        </p:txBody>
      </p:sp>
    </p:spTree>
    <p:extLst>
      <p:ext uri="{BB962C8B-B14F-4D97-AF65-F5344CB8AC3E}">
        <p14:creationId xmlns:p14="http://schemas.microsoft.com/office/powerpoint/2010/main" val="3529948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900" y="129011"/>
            <a:ext cx="8132487" cy="486030"/>
          </a:xfrm>
          <a:prstGeom prst="rect">
            <a:avLst/>
          </a:prstGeom>
        </p:spPr>
        <p:txBody>
          <a:bodyPr vert="horz" wrap="square" lIns="0" tIns="16510" rIns="0" bIns="0" rtlCol="0">
            <a:spAutoFit/>
          </a:bodyPr>
          <a:lstStyle/>
          <a:p>
            <a:pPr marL="12700">
              <a:lnSpc>
                <a:spcPct val="100000"/>
              </a:lnSpc>
              <a:spcBef>
                <a:spcPts val="130"/>
              </a:spcBef>
            </a:pPr>
            <a:r>
              <a:rPr sz="3050" spc="5" dirty="0">
                <a:solidFill>
                  <a:srgbClr val="FF0000"/>
                </a:solidFill>
              </a:rPr>
              <a:t>Circular</a:t>
            </a:r>
            <a:r>
              <a:rPr sz="3050" spc="50" dirty="0">
                <a:solidFill>
                  <a:srgbClr val="FF0000"/>
                </a:solidFill>
              </a:rPr>
              <a:t> </a:t>
            </a:r>
            <a:r>
              <a:rPr sz="3050" spc="5" dirty="0">
                <a:solidFill>
                  <a:srgbClr val="FF0000"/>
                </a:solidFill>
              </a:rPr>
              <a:t>No.</a:t>
            </a:r>
            <a:r>
              <a:rPr sz="3050" spc="20" dirty="0">
                <a:solidFill>
                  <a:srgbClr val="FF0000"/>
                </a:solidFill>
              </a:rPr>
              <a:t> </a:t>
            </a:r>
            <a:r>
              <a:rPr sz="3050" spc="15" dirty="0">
                <a:solidFill>
                  <a:srgbClr val="FF0000"/>
                </a:solidFill>
              </a:rPr>
              <a:t>6</a:t>
            </a:r>
            <a:r>
              <a:rPr sz="3050" spc="20" dirty="0">
                <a:solidFill>
                  <a:srgbClr val="FF0000"/>
                </a:solidFill>
              </a:rPr>
              <a:t> </a:t>
            </a:r>
            <a:r>
              <a:rPr sz="3050" spc="10" dirty="0">
                <a:solidFill>
                  <a:srgbClr val="FF0000"/>
                </a:solidFill>
              </a:rPr>
              <a:t>/</a:t>
            </a:r>
            <a:r>
              <a:rPr sz="3050" spc="15" dirty="0">
                <a:solidFill>
                  <a:srgbClr val="FF0000"/>
                </a:solidFill>
              </a:rPr>
              <a:t> </a:t>
            </a:r>
            <a:r>
              <a:rPr sz="3050" spc="10" dirty="0">
                <a:solidFill>
                  <a:srgbClr val="FF0000"/>
                </a:solidFill>
              </a:rPr>
              <a:t>2023</a:t>
            </a:r>
            <a:r>
              <a:rPr sz="3050" spc="20" dirty="0">
                <a:solidFill>
                  <a:srgbClr val="FF0000"/>
                </a:solidFill>
              </a:rPr>
              <a:t> </a:t>
            </a:r>
            <a:r>
              <a:rPr sz="3050" dirty="0">
                <a:solidFill>
                  <a:srgbClr val="FF0000"/>
                </a:solidFill>
              </a:rPr>
              <a:t>dated</a:t>
            </a:r>
            <a:r>
              <a:rPr sz="3050" spc="25" dirty="0">
                <a:solidFill>
                  <a:srgbClr val="FF0000"/>
                </a:solidFill>
              </a:rPr>
              <a:t> </a:t>
            </a:r>
            <a:r>
              <a:rPr sz="3050" spc="15" dirty="0">
                <a:solidFill>
                  <a:srgbClr val="FF0000"/>
                </a:solidFill>
              </a:rPr>
              <a:t>24.05.2023</a:t>
            </a:r>
            <a:endParaRPr sz="3050" dirty="0"/>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43</a:t>
            </a:r>
          </a:p>
        </p:txBody>
      </p:sp>
      <p:sp>
        <p:nvSpPr>
          <p:cNvPr id="3" name="object 3"/>
          <p:cNvSpPr txBox="1"/>
          <p:nvPr/>
        </p:nvSpPr>
        <p:spPr>
          <a:xfrm>
            <a:off x="470340" y="569426"/>
            <a:ext cx="9744710" cy="6554470"/>
          </a:xfrm>
          <a:prstGeom prst="rect">
            <a:avLst/>
          </a:prstGeom>
        </p:spPr>
        <p:txBody>
          <a:bodyPr vert="horz" wrap="square" lIns="0" tIns="12065" rIns="0" bIns="0" rtlCol="0">
            <a:spAutoFit/>
          </a:bodyPr>
          <a:lstStyle/>
          <a:p>
            <a:pPr marL="12700" marR="5080" indent="-635">
              <a:lnSpc>
                <a:spcPct val="106900"/>
              </a:lnSpc>
              <a:spcBef>
                <a:spcPts val="95"/>
              </a:spcBef>
              <a:buSzPct val="96363"/>
              <a:buFont typeface="Arial MT"/>
              <a:buChar char="•"/>
              <a:tabLst>
                <a:tab pos="211454" algn="l"/>
                <a:tab pos="2478405" algn="l"/>
                <a:tab pos="2937510" algn="l"/>
                <a:tab pos="3915410" algn="l"/>
                <a:tab pos="5517515" algn="l"/>
                <a:tab pos="6534150" algn="l"/>
                <a:tab pos="7178675" algn="l"/>
                <a:tab pos="7795895" algn="l"/>
                <a:tab pos="8956040" algn="l"/>
                <a:tab pos="9302750" algn="l"/>
              </a:tabLst>
            </a:pPr>
            <a:r>
              <a:rPr sz="2750" spc="-35" dirty="0">
                <a:latin typeface="Calibri"/>
                <a:cs typeface="Calibri"/>
              </a:rPr>
              <a:t>R</a:t>
            </a:r>
            <a:r>
              <a:rPr sz="2750" spc="-20" dirty="0">
                <a:latin typeface="Calibri"/>
                <a:cs typeface="Calibri"/>
              </a:rPr>
              <a:t>e</a:t>
            </a:r>
            <a:r>
              <a:rPr sz="2750" spc="10" dirty="0">
                <a:latin typeface="Calibri"/>
                <a:cs typeface="Calibri"/>
              </a:rPr>
              <a:t>-</a:t>
            </a:r>
            <a:r>
              <a:rPr sz="2750" spc="-25" dirty="0">
                <a:latin typeface="Calibri"/>
                <a:cs typeface="Calibri"/>
              </a:rPr>
              <a:t>re</a:t>
            </a:r>
            <a:r>
              <a:rPr sz="2750" spc="-5" dirty="0">
                <a:latin typeface="Calibri"/>
                <a:cs typeface="Calibri"/>
              </a:rPr>
              <a:t>g</a:t>
            </a:r>
            <a:r>
              <a:rPr sz="2750" dirty="0">
                <a:latin typeface="Calibri"/>
                <a:cs typeface="Calibri"/>
              </a:rPr>
              <a:t>i</a:t>
            </a:r>
            <a:r>
              <a:rPr sz="2750" spc="-35" dirty="0">
                <a:latin typeface="Calibri"/>
                <a:cs typeface="Calibri"/>
              </a:rPr>
              <a:t>s</a:t>
            </a:r>
            <a:r>
              <a:rPr sz="2750" spc="10" dirty="0">
                <a:latin typeface="Calibri"/>
                <a:cs typeface="Calibri"/>
              </a:rPr>
              <a:t>t</a:t>
            </a:r>
            <a:r>
              <a:rPr sz="2750" spc="-55" dirty="0">
                <a:latin typeface="Calibri"/>
                <a:cs typeface="Calibri"/>
              </a:rPr>
              <a:t>r</a:t>
            </a:r>
            <a:r>
              <a:rPr sz="2750" spc="-25" dirty="0">
                <a:latin typeface="Calibri"/>
                <a:cs typeface="Calibri"/>
              </a:rPr>
              <a:t>a</a:t>
            </a:r>
            <a:r>
              <a:rPr sz="2750" spc="-15" dirty="0">
                <a:latin typeface="Calibri"/>
                <a:cs typeface="Calibri"/>
              </a:rPr>
              <a:t>t</a:t>
            </a:r>
            <a:r>
              <a:rPr sz="2750" dirty="0">
                <a:latin typeface="Calibri"/>
                <a:cs typeface="Calibri"/>
              </a:rPr>
              <a:t>i</a:t>
            </a:r>
            <a:r>
              <a:rPr sz="2750" spc="10" dirty="0">
                <a:latin typeface="Calibri"/>
                <a:cs typeface="Calibri"/>
              </a:rPr>
              <a:t>o</a:t>
            </a:r>
            <a:r>
              <a:rPr sz="2750" spc="5" dirty="0">
                <a:latin typeface="Calibri"/>
                <a:cs typeface="Calibri"/>
              </a:rPr>
              <a:t>n</a:t>
            </a:r>
            <a:r>
              <a:rPr sz="2750" dirty="0">
                <a:latin typeface="Calibri"/>
                <a:cs typeface="Calibri"/>
              </a:rPr>
              <a:t>	</a:t>
            </a:r>
            <a:r>
              <a:rPr sz="2750" spc="10" dirty="0">
                <a:latin typeface="Calibri"/>
                <a:cs typeface="Calibri"/>
              </a:rPr>
              <a:t>o</a:t>
            </a:r>
            <a:r>
              <a:rPr sz="2750" dirty="0">
                <a:latin typeface="Calibri"/>
                <a:cs typeface="Calibri"/>
              </a:rPr>
              <a:t>f	</a:t>
            </a:r>
            <a:r>
              <a:rPr sz="2750" spc="-15" dirty="0">
                <a:latin typeface="Calibri"/>
                <a:cs typeface="Calibri"/>
              </a:rPr>
              <a:t>t</a:t>
            </a:r>
            <a:r>
              <a:rPr sz="2750" dirty="0">
                <a:latin typeface="Calibri"/>
                <a:cs typeface="Calibri"/>
              </a:rPr>
              <a:t>r</a:t>
            </a:r>
            <a:r>
              <a:rPr sz="2750" spc="15" dirty="0">
                <a:latin typeface="Calibri"/>
                <a:cs typeface="Calibri"/>
              </a:rPr>
              <a:t>u</a:t>
            </a:r>
            <a:r>
              <a:rPr sz="2750" spc="-35" dirty="0">
                <a:latin typeface="Calibri"/>
                <a:cs typeface="Calibri"/>
              </a:rPr>
              <a:t>s</a:t>
            </a:r>
            <a:r>
              <a:rPr sz="2750" spc="-15" dirty="0">
                <a:latin typeface="Calibri"/>
                <a:cs typeface="Calibri"/>
              </a:rPr>
              <a:t>t</a:t>
            </a:r>
            <a:r>
              <a:rPr sz="2750" dirty="0">
                <a:latin typeface="Calibri"/>
                <a:cs typeface="Calibri"/>
              </a:rPr>
              <a:t>s	</a:t>
            </a:r>
            <a:r>
              <a:rPr sz="2750" spc="-55" dirty="0">
                <a:latin typeface="Calibri"/>
                <a:cs typeface="Calibri"/>
              </a:rPr>
              <a:t>r</a:t>
            </a:r>
            <a:r>
              <a:rPr sz="2750" spc="10" dirty="0">
                <a:latin typeface="Calibri"/>
                <a:cs typeface="Calibri"/>
              </a:rPr>
              <a:t>e</a:t>
            </a:r>
            <a:r>
              <a:rPr sz="2750" spc="-5" dirty="0">
                <a:latin typeface="Calibri"/>
                <a:cs typeface="Calibri"/>
              </a:rPr>
              <a:t>g</a:t>
            </a:r>
            <a:r>
              <a:rPr sz="2750" dirty="0">
                <a:latin typeface="Calibri"/>
                <a:cs typeface="Calibri"/>
              </a:rPr>
              <a:t>i</a:t>
            </a:r>
            <a:r>
              <a:rPr sz="2750" spc="-35" dirty="0">
                <a:latin typeface="Calibri"/>
                <a:cs typeface="Calibri"/>
              </a:rPr>
              <a:t>s</a:t>
            </a:r>
            <a:r>
              <a:rPr sz="2750" spc="-15" dirty="0">
                <a:latin typeface="Calibri"/>
                <a:cs typeface="Calibri"/>
              </a:rPr>
              <a:t>t</a:t>
            </a:r>
            <a:r>
              <a:rPr sz="2750" spc="-25" dirty="0">
                <a:latin typeface="Calibri"/>
                <a:cs typeface="Calibri"/>
              </a:rPr>
              <a:t>er</a:t>
            </a:r>
            <a:r>
              <a:rPr sz="2750" spc="10" dirty="0">
                <a:latin typeface="Calibri"/>
                <a:cs typeface="Calibri"/>
              </a:rPr>
              <a:t>e</a:t>
            </a:r>
            <a:r>
              <a:rPr sz="2750" spc="5" dirty="0">
                <a:latin typeface="Calibri"/>
                <a:cs typeface="Calibri"/>
              </a:rPr>
              <a:t>d</a:t>
            </a:r>
            <a:r>
              <a:rPr sz="2750" dirty="0">
                <a:latin typeface="Calibri"/>
                <a:cs typeface="Calibri"/>
              </a:rPr>
              <a:t>	</a:t>
            </a:r>
            <a:r>
              <a:rPr sz="2750" spc="15" dirty="0">
                <a:latin typeface="Calibri"/>
                <a:cs typeface="Calibri"/>
              </a:rPr>
              <a:t>un</a:t>
            </a:r>
            <a:r>
              <a:rPr sz="2750" spc="-10" dirty="0">
                <a:latin typeface="Calibri"/>
                <a:cs typeface="Calibri"/>
              </a:rPr>
              <a:t>d</a:t>
            </a:r>
            <a:r>
              <a:rPr sz="2750" spc="10" dirty="0">
                <a:latin typeface="Calibri"/>
                <a:cs typeface="Calibri"/>
              </a:rPr>
              <a:t>e</a:t>
            </a:r>
            <a:r>
              <a:rPr sz="2750" dirty="0">
                <a:latin typeface="Calibri"/>
                <a:cs typeface="Calibri"/>
              </a:rPr>
              <a:t>r	</a:t>
            </a:r>
            <a:r>
              <a:rPr sz="2750" spc="10" dirty="0">
                <a:latin typeface="Calibri"/>
                <a:cs typeface="Calibri"/>
              </a:rPr>
              <a:t>th</a:t>
            </a:r>
            <a:r>
              <a:rPr sz="2750" spc="5" dirty="0">
                <a:latin typeface="Calibri"/>
                <a:cs typeface="Calibri"/>
              </a:rPr>
              <a:t>e</a:t>
            </a:r>
            <a:r>
              <a:rPr sz="2750" dirty="0">
                <a:latin typeface="Calibri"/>
                <a:cs typeface="Calibri"/>
              </a:rPr>
              <a:t>	</a:t>
            </a:r>
            <a:r>
              <a:rPr sz="2750" spc="10" dirty="0">
                <a:latin typeface="Calibri"/>
                <a:cs typeface="Calibri"/>
              </a:rPr>
              <a:t>o</a:t>
            </a:r>
            <a:r>
              <a:rPr sz="2750" dirty="0">
                <a:latin typeface="Calibri"/>
                <a:cs typeface="Calibri"/>
              </a:rPr>
              <a:t>ld	</a:t>
            </a:r>
            <a:r>
              <a:rPr sz="2750" spc="-25" dirty="0">
                <a:latin typeface="Calibri"/>
                <a:cs typeface="Calibri"/>
              </a:rPr>
              <a:t>re</a:t>
            </a:r>
            <a:r>
              <a:rPr sz="2750" spc="-5" dirty="0">
                <a:latin typeface="Calibri"/>
                <a:cs typeface="Calibri"/>
              </a:rPr>
              <a:t>g</a:t>
            </a:r>
            <a:r>
              <a:rPr sz="2750" dirty="0">
                <a:latin typeface="Calibri"/>
                <a:cs typeface="Calibri"/>
              </a:rPr>
              <a:t>i</a:t>
            </a:r>
            <a:r>
              <a:rPr sz="2750" spc="35" dirty="0">
                <a:latin typeface="Calibri"/>
                <a:cs typeface="Calibri"/>
              </a:rPr>
              <a:t>m</a:t>
            </a:r>
            <a:r>
              <a:rPr sz="2750" spc="5" dirty="0">
                <a:latin typeface="Calibri"/>
                <a:cs typeface="Calibri"/>
              </a:rPr>
              <a:t>e</a:t>
            </a:r>
            <a:r>
              <a:rPr sz="2750" dirty="0">
                <a:latin typeface="Calibri"/>
                <a:cs typeface="Calibri"/>
              </a:rPr>
              <a:t>	</a:t>
            </a:r>
            <a:r>
              <a:rPr sz="2750" spc="5" dirty="0">
                <a:latin typeface="Calibri"/>
                <a:cs typeface="Calibri"/>
              </a:rPr>
              <a:t>–</a:t>
            </a:r>
            <a:r>
              <a:rPr sz="2750" dirty="0">
                <a:latin typeface="Calibri"/>
                <a:cs typeface="Calibri"/>
              </a:rPr>
              <a:t>	i</a:t>
            </a:r>
            <a:r>
              <a:rPr sz="2750" spc="-10" dirty="0">
                <a:latin typeface="Calibri"/>
                <a:cs typeface="Calibri"/>
              </a:rPr>
              <a:t>.</a:t>
            </a:r>
            <a:r>
              <a:rPr sz="2750" spc="-20" dirty="0">
                <a:latin typeface="Calibri"/>
                <a:cs typeface="Calibri"/>
              </a:rPr>
              <a:t>e</a:t>
            </a:r>
            <a:r>
              <a:rPr sz="2750" dirty="0">
                <a:latin typeface="Calibri"/>
                <a:cs typeface="Calibri"/>
              </a:rPr>
              <a:t>.  </a:t>
            </a:r>
            <a:r>
              <a:rPr sz="2750" spc="-10" dirty="0">
                <a:latin typeface="Calibri"/>
                <a:cs typeface="Calibri"/>
              </a:rPr>
              <a:t>Form</a:t>
            </a:r>
            <a:r>
              <a:rPr sz="2750" spc="-20" dirty="0">
                <a:latin typeface="Calibri"/>
                <a:cs typeface="Calibri"/>
              </a:rPr>
              <a:t> </a:t>
            </a:r>
            <a:r>
              <a:rPr sz="2750" spc="5" dirty="0">
                <a:latin typeface="Calibri"/>
                <a:cs typeface="Calibri"/>
              </a:rPr>
              <a:t>10</a:t>
            </a:r>
            <a:r>
              <a:rPr sz="2750" spc="-10" dirty="0">
                <a:latin typeface="Calibri"/>
                <a:cs typeface="Calibri"/>
              </a:rPr>
              <a:t> </a:t>
            </a:r>
            <a:r>
              <a:rPr sz="2750" spc="5" dirty="0">
                <a:latin typeface="Calibri"/>
                <a:cs typeface="Calibri"/>
              </a:rPr>
              <a:t>A</a:t>
            </a:r>
            <a:r>
              <a:rPr sz="2750" spc="-15" dirty="0">
                <a:latin typeface="Calibri"/>
                <a:cs typeface="Calibri"/>
              </a:rPr>
              <a:t> </a:t>
            </a:r>
            <a:r>
              <a:rPr sz="2750" spc="-5" dirty="0">
                <a:latin typeface="Calibri"/>
                <a:cs typeface="Calibri"/>
              </a:rPr>
              <a:t>cases</a:t>
            </a:r>
            <a:r>
              <a:rPr sz="2750" spc="10" dirty="0">
                <a:latin typeface="Calibri"/>
                <a:cs typeface="Calibri"/>
              </a:rPr>
              <a:t> </a:t>
            </a:r>
            <a:r>
              <a:rPr sz="2750" spc="5" dirty="0">
                <a:latin typeface="Calibri"/>
                <a:cs typeface="Calibri"/>
              </a:rPr>
              <a:t>–</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latin typeface="Calibri"/>
                <a:cs typeface="Calibri"/>
              </a:rPr>
              <a:t>Original due</a:t>
            </a:r>
            <a:r>
              <a:rPr sz="2750" spc="-20" dirty="0">
                <a:latin typeface="Calibri"/>
                <a:cs typeface="Calibri"/>
              </a:rPr>
              <a:t> </a:t>
            </a:r>
            <a:r>
              <a:rPr sz="2750" spc="-5" dirty="0">
                <a:latin typeface="Calibri"/>
                <a:cs typeface="Calibri"/>
              </a:rPr>
              <a:t>date</a:t>
            </a:r>
            <a:r>
              <a:rPr sz="2750" spc="-20" dirty="0">
                <a:latin typeface="Calibri"/>
                <a:cs typeface="Calibri"/>
              </a:rPr>
              <a:t> </a:t>
            </a:r>
            <a:r>
              <a:rPr sz="2750" spc="-5" dirty="0">
                <a:latin typeface="Calibri"/>
                <a:cs typeface="Calibri"/>
              </a:rPr>
              <a:t>30.06.2021</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latin typeface="Calibri"/>
                <a:cs typeface="Calibri"/>
              </a:rPr>
              <a:t>Extended </a:t>
            </a:r>
            <a:r>
              <a:rPr sz="2750" spc="-20" dirty="0">
                <a:latin typeface="Calibri"/>
                <a:cs typeface="Calibri"/>
              </a:rPr>
              <a:t>to</a:t>
            </a:r>
            <a:r>
              <a:rPr sz="2750" spc="25" dirty="0">
                <a:latin typeface="Calibri"/>
                <a:cs typeface="Calibri"/>
              </a:rPr>
              <a:t> </a:t>
            </a:r>
            <a:r>
              <a:rPr sz="2750" spc="-5" dirty="0">
                <a:latin typeface="Calibri"/>
                <a:cs typeface="Calibri"/>
              </a:rPr>
              <a:t>31.08.2021</a:t>
            </a:r>
            <a:r>
              <a:rPr sz="2750" spc="-30" dirty="0">
                <a:latin typeface="Calibri"/>
                <a:cs typeface="Calibri"/>
              </a:rPr>
              <a:t> </a:t>
            </a:r>
            <a:r>
              <a:rPr sz="2750" dirty="0">
                <a:latin typeface="Calibri"/>
                <a:cs typeface="Calibri"/>
              </a:rPr>
              <a:t>(C.12/2021</a:t>
            </a:r>
            <a:r>
              <a:rPr sz="2750" spc="-60" dirty="0">
                <a:latin typeface="Calibri"/>
                <a:cs typeface="Calibri"/>
              </a:rPr>
              <a:t> </a:t>
            </a:r>
            <a:r>
              <a:rPr sz="2750" spc="5" dirty="0">
                <a:latin typeface="Calibri"/>
                <a:cs typeface="Calibri"/>
              </a:rPr>
              <a:t>–</a:t>
            </a:r>
            <a:r>
              <a:rPr sz="2750" spc="20" dirty="0">
                <a:latin typeface="Calibri"/>
                <a:cs typeface="Calibri"/>
              </a:rPr>
              <a:t> </a:t>
            </a:r>
            <a:r>
              <a:rPr sz="2750" spc="-5" dirty="0">
                <a:latin typeface="Calibri"/>
                <a:cs typeface="Calibri"/>
              </a:rPr>
              <a:t>25.06.21)</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latin typeface="Calibri"/>
                <a:cs typeface="Calibri"/>
              </a:rPr>
              <a:t>Extended </a:t>
            </a:r>
            <a:r>
              <a:rPr sz="2750" spc="-20" dirty="0">
                <a:latin typeface="Calibri"/>
                <a:cs typeface="Calibri"/>
              </a:rPr>
              <a:t>to</a:t>
            </a:r>
            <a:r>
              <a:rPr sz="2750" spc="25" dirty="0">
                <a:latin typeface="Calibri"/>
                <a:cs typeface="Calibri"/>
              </a:rPr>
              <a:t> </a:t>
            </a:r>
            <a:r>
              <a:rPr sz="2750" spc="-5" dirty="0">
                <a:latin typeface="Calibri"/>
                <a:cs typeface="Calibri"/>
              </a:rPr>
              <a:t>31.03.2022</a:t>
            </a:r>
            <a:r>
              <a:rPr sz="2750" spc="-30" dirty="0">
                <a:latin typeface="Calibri"/>
                <a:cs typeface="Calibri"/>
              </a:rPr>
              <a:t> </a:t>
            </a:r>
            <a:r>
              <a:rPr sz="2750" dirty="0">
                <a:latin typeface="Calibri"/>
                <a:cs typeface="Calibri"/>
              </a:rPr>
              <a:t>(C.16/2021</a:t>
            </a:r>
            <a:r>
              <a:rPr sz="2750" spc="-60" dirty="0">
                <a:latin typeface="Calibri"/>
                <a:cs typeface="Calibri"/>
              </a:rPr>
              <a:t> </a:t>
            </a:r>
            <a:r>
              <a:rPr sz="2750" spc="5" dirty="0">
                <a:latin typeface="Calibri"/>
                <a:cs typeface="Calibri"/>
              </a:rPr>
              <a:t>–</a:t>
            </a:r>
            <a:r>
              <a:rPr sz="2750" spc="20" dirty="0">
                <a:latin typeface="Calibri"/>
                <a:cs typeface="Calibri"/>
              </a:rPr>
              <a:t> </a:t>
            </a:r>
            <a:r>
              <a:rPr sz="2750" spc="-5" dirty="0">
                <a:latin typeface="Calibri"/>
                <a:cs typeface="Calibri"/>
              </a:rPr>
              <a:t>29.08.21)</a:t>
            </a:r>
            <a:endParaRPr sz="2750">
              <a:latin typeface="Calibri"/>
              <a:cs typeface="Calibri"/>
            </a:endParaRPr>
          </a:p>
          <a:p>
            <a:pPr marL="636270" lvl="1" indent="-120014">
              <a:lnSpc>
                <a:spcPct val="100000"/>
              </a:lnSpc>
              <a:spcBef>
                <a:spcPts val="795"/>
              </a:spcBef>
              <a:buSzPct val="92727"/>
              <a:buFont typeface="Arial MT"/>
              <a:buChar char="•"/>
              <a:tabLst>
                <a:tab pos="636905" algn="l"/>
              </a:tabLst>
            </a:pPr>
            <a:r>
              <a:rPr sz="2750" dirty="0">
                <a:latin typeface="Calibri"/>
                <a:cs typeface="Calibri"/>
              </a:rPr>
              <a:t>Extended </a:t>
            </a:r>
            <a:r>
              <a:rPr sz="2750" spc="-20" dirty="0">
                <a:latin typeface="Calibri"/>
                <a:cs typeface="Calibri"/>
              </a:rPr>
              <a:t>to</a:t>
            </a:r>
            <a:r>
              <a:rPr sz="2750" spc="25" dirty="0">
                <a:latin typeface="Calibri"/>
                <a:cs typeface="Calibri"/>
              </a:rPr>
              <a:t> </a:t>
            </a:r>
            <a:r>
              <a:rPr sz="2750" spc="-5" dirty="0">
                <a:latin typeface="Calibri"/>
                <a:cs typeface="Calibri"/>
              </a:rPr>
              <a:t>25.11.2022</a:t>
            </a:r>
            <a:r>
              <a:rPr sz="2750" spc="-30" dirty="0">
                <a:latin typeface="Calibri"/>
                <a:cs typeface="Calibri"/>
              </a:rPr>
              <a:t> </a:t>
            </a:r>
            <a:r>
              <a:rPr sz="2750" dirty="0">
                <a:latin typeface="Calibri"/>
                <a:cs typeface="Calibri"/>
              </a:rPr>
              <a:t>(C.22/2022</a:t>
            </a:r>
            <a:r>
              <a:rPr sz="2750" spc="-60" dirty="0">
                <a:latin typeface="Calibri"/>
                <a:cs typeface="Calibri"/>
              </a:rPr>
              <a:t> </a:t>
            </a:r>
            <a:r>
              <a:rPr sz="2750" spc="5" dirty="0">
                <a:latin typeface="Calibri"/>
                <a:cs typeface="Calibri"/>
              </a:rPr>
              <a:t>–</a:t>
            </a:r>
            <a:r>
              <a:rPr sz="2750" spc="20" dirty="0">
                <a:latin typeface="Calibri"/>
                <a:cs typeface="Calibri"/>
              </a:rPr>
              <a:t> </a:t>
            </a:r>
            <a:r>
              <a:rPr sz="2750" spc="-5" dirty="0">
                <a:latin typeface="Calibri"/>
                <a:cs typeface="Calibri"/>
              </a:rPr>
              <a:t>01.11.22)</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solidFill>
                  <a:srgbClr val="BF0000"/>
                </a:solidFill>
                <a:latin typeface="Calibri"/>
                <a:cs typeface="Calibri"/>
              </a:rPr>
              <a:t>Now</a:t>
            </a:r>
            <a:r>
              <a:rPr sz="2750" spc="-45" dirty="0">
                <a:solidFill>
                  <a:srgbClr val="BF0000"/>
                </a:solidFill>
                <a:latin typeface="Calibri"/>
                <a:cs typeface="Calibri"/>
              </a:rPr>
              <a:t> </a:t>
            </a:r>
            <a:r>
              <a:rPr sz="2750" spc="-5" dirty="0">
                <a:solidFill>
                  <a:srgbClr val="BF0000"/>
                </a:solidFill>
                <a:latin typeface="Calibri"/>
                <a:cs typeface="Calibri"/>
              </a:rPr>
              <a:t>extended</a:t>
            </a:r>
            <a:r>
              <a:rPr sz="2750" spc="-15" dirty="0">
                <a:solidFill>
                  <a:srgbClr val="BF0000"/>
                </a:solidFill>
                <a:latin typeface="Calibri"/>
                <a:cs typeface="Calibri"/>
              </a:rPr>
              <a:t> </a:t>
            </a:r>
            <a:r>
              <a:rPr sz="2750" spc="-20" dirty="0">
                <a:solidFill>
                  <a:srgbClr val="BF0000"/>
                </a:solidFill>
                <a:latin typeface="Calibri"/>
                <a:cs typeface="Calibri"/>
              </a:rPr>
              <a:t>to </a:t>
            </a:r>
            <a:r>
              <a:rPr sz="2750" dirty="0">
                <a:solidFill>
                  <a:srgbClr val="BF0000"/>
                </a:solidFill>
                <a:latin typeface="Calibri"/>
                <a:cs typeface="Calibri"/>
              </a:rPr>
              <a:t>30.09.2023</a:t>
            </a:r>
            <a:endParaRPr sz="2750">
              <a:latin typeface="Calibri"/>
              <a:cs typeface="Calibri"/>
            </a:endParaRPr>
          </a:p>
          <a:p>
            <a:pPr marL="12700" marR="5080" indent="-635">
              <a:lnSpc>
                <a:spcPct val="106900"/>
              </a:lnSpc>
              <a:spcBef>
                <a:spcPts val="550"/>
              </a:spcBef>
              <a:buSzPct val="96363"/>
              <a:buFont typeface="Arial MT"/>
              <a:buChar char="•"/>
              <a:tabLst>
                <a:tab pos="132080" algn="l"/>
                <a:tab pos="916940" algn="l"/>
              </a:tabLst>
            </a:pPr>
            <a:r>
              <a:rPr sz="2750" spc="-15" dirty="0">
                <a:latin typeface="Calibri"/>
                <a:cs typeface="Calibri"/>
              </a:rPr>
              <a:t>Conversion</a:t>
            </a:r>
            <a:r>
              <a:rPr sz="2750" spc="50" dirty="0">
                <a:latin typeface="Calibri"/>
                <a:cs typeface="Calibri"/>
              </a:rPr>
              <a:t> </a:t>
            </a:r>
            <a:r>
              <a:rPr sz="2750" spc="5" dirty="0">
                <a:latin typeface="Calibri"/>
                <a:cs typeface="Calibri"/>
              </a:rPr>
              <a:t>of</a:t>
            </a:r>
            <a:r>
              <a:rPr sz="2750" spc="25" dirty="0">
                <a:latin typeface="Calibri"/>
                <a:cs typeface="Calibri"/>
              </a:rPr>
              <a:t> </a:t>
            </a:r>
            <a:r>
              <a:rPr sz="2750" spc="-5" dirty="0">
                <a:latin typeface="Calibri"/>
                <a:cs typeface="Calibri"/>
              </a:rPr>
              <a:t>provisional</a:t>
            </a:r>
            <a:r>
              <a:rPr sz="2750" spc="40" dirty="0">
                <a:latin typeface="Calibri"/>
                <a:cs typeface="Calibri"/>
              </a:rPr>
              <a:t> </a:t>
            </a:r>
            <a:r>
              <a:rPr sz="2750" spc="-15" dirty="0">
                <a:latin typeface="Calibri"/>
                <a:cs typeface="Calibri"/>
              </a:rPr>
              <a:t>registration</a:t>
            </a:r>
            <a:r>
              <a:rPr sz="2750" spc="55" dirty="0">
                <a:latin typeface="Calibri"/>
                <a:cs typeface="Calibri"/>
              </a:rPr>
              <a:t> </a:t>
            </a:r>
            <a:r>
              <a:rPr sz="2750" spc="-5" dirty="0">
                <a:latin typeface="Calibri"/>
                <a:cs typeface="Calibri"/>
              </a:rPr>
              <a:t>to</a:t>
            </a:r>
            <a:r>
              <a:rPr sz="2750" spc="45" dirty="0">
                <a:latin typeface="Calibri"/>
                <a:cs typeface="Calibri"/>
              </a:rPr>
              <a:t> </a:t>
            </a:r>
            <a:r>
              <a:rPr sz="2750" spc="-10" dirty="0">
                <a:latin typeface="Calibri"/>
                <a:cs typeface="Calibri"/>
              </a:rPr>
              <a:t>regular</a:t>
            </a:r>
            <a:r>
              <a:rPr sz="2750" spc="40" dirty="0">
                <a:latin typeface="Calibri"/>
                <a:cs typeface="Calibri"/>
              </a:rPr>
              <a:t> </a:t>
            </a:r>
            <a:r>
              <a:rPr sz="2750" spc="-10" dirty="0">
                <a:latin typeface="Calibri"/>
                <a:cs typeface="Calibri"/>
              </a:rPr>
              <a:t>registration</a:t>
            </a:r>
            <a:r>
              <a:rPr sz="2750" spc="55" dirty="0">
                <a:latin typeface="Calibri"/>
                <a:cs typeface="Calibri"/>
              </a:rPr>
              <a:t> </a:t>
            </a:r>
            <a:r>
              <a:rPr sz="2750" spc="5" dirty="0">
                <a:latin typeface="Calibri"/>
                <a:cs typeface="Calibri"/>
              </a:rPr>
              <a:t>–</a:t>
            </a:r>
            <a:r>
              <a:rPr sz="2750" spc="45" dirty="0">
                <a:latin typeface="Calibri"/>
                <a:cs typeface="Calibri"/>
              </a:rPr>
              <a:t> </a:t>
            </a:r>
            <a:r>
              <a:rPr sz="2750" spc="-10" dirty="0">
                <a:latin typeface="Calibri"/>
                <a:cs typeface="Calibri"/>
              </a:rPr>
              <a:t>Form </a:t>
            </a:r>
            <a:r>
              <a:rPr sz="2750" spc="-605" dirty="0">
                <a:latin typeface="Calibri"/>
                <a:cs typeface="Calibri"/>
              </a:rPr>
              <a:t> </a:t>
            </a:r>
            <a:r>
              <a:rPr sz="2750" spc="5" dirty="0">
                <a:latin typeface="Calibri"/>
                <a:cs typeface="Calibri"/>
              </a:rPr>
              <a:t>10AB	</a:t>
            </a:r>
            <a:r>
              <a:rPr sz="2750" spc="-5" dirty="0">
                <a:latin typeface="Calibri"/>
                <a:cs typeface="Calibri"/>
              </a:rPr>
              <a:t>cases</a:t>
            </a:r>
            <a:r>
              <a:rPr sz="2750" spc="5" dirty="0">
                <a:latin typeface="Calibri"/>
                <a:cs typeface="Calibri"/>
              </a:rPr>
              <a:t> –</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latin typeface="Calibri"/>
                <a:cs typeface="Calibri"/>
              </a:rPr>
              <a:t>Original due</a:t>
            </a:r>
            <a:r>
              <a:rPr sz="2750" spc="-20" dirty="0">
                <a:latin typeface="Calibri"/>
                <a:cs typeface="Calibri"/>
              </a:rPr>
              <a:t> </a:t>
            </a:r>
            <a:r>
              <a:rPr sz="2750" spc="-5" dirty="0">
                <a:latin typeface="Calibri"/>
                <a:cs typeface="Calibri"/>
              </a:rPr>
              <a:t>date</a:t>
            </a:r>
            <a:r>
              <a:rPr sz="2750" spc="-20" dirty="0">
                <a:latin typeface="Calibri"/>
                <a:cs typeface="Calibri"/>
              </a:rPr>
              <a:t> </a:t>
            </a:r>
            <a:r>
              <a:rPr sz="2750" spc="-5" dirty="0">
                <a:latin typeface="Calibri"/>
                <a:cs typeface="Calibri"/>
              </a:rPr>
              <a:t>31.03.2022</a:t>
            </a:r>
            <a:endParaRPr sz="2750">
              <a:latin typeface="Calibri"/>
              <a:cs typeface="Calibri"/>
            </a:endParaRPr>
          </a:p>
          <a:p>
            <a:pPr marL="636270" lvl="1" indent="-120014">
              <a:lnSpc>
                <a:spcPct val="100000"/>
              </a:lnSpc>
              <a:spcBef>
                <a:spcPts val="795"/>
              </a:spcBef>
              <a:buSzPct val="92727"/>
              <a:buFont typeface="Arial MT"/>
              <a:buChar char="•"/>
              <a:tabLst>
                <a:tab pos="636905" algn="l"/>
              </a:tabLst>
            </a:pPr>
            <a:r>
              <a:rPr sz="2750" dirty="0">
                <a:latin typeface="Calibri"/>
                <a:cs typeface="Calibri"/>
              </a:rPr>
              <a:t>Extended</a:t>
            </a:r>
            <a:r>
              <a:rPr sz="2750" spc="-10" dirty="0">
                <a:latin typeface="Calibri"/>
                <a:cs typeface="Calibri"/>
              </a:rPr>
              <a:t> </a:t>
            </a:r>
            <a:r>
              <a:rPr sz="2750" spc="-20" dirty="0">
                <a:latin typeface="Calibri"/>
                <a:cs typeface="Calibri"/>
              </a:rPr>
              <a:t>to</a:t>
            </a:r>
            <a:r>
              <a:rPr sz="2750" spc="15" dirty="0">
                <a:latin typeface="Calibri"/>
                <a:cs typeface="Calibri"/>
              </a:rPr>
              <a:t> </a:t>
            </a:r>
            <a:r>
              <a:rPr sz="2750" spc="-5" dirty="0">
                <a:latin typeface="Calibri"/>
                <a:cs typeface="Calibri"/>
              </a:rPr>
              <a:t>30.09.2022</a:t>
            </a:r>
            <a:r>
              <a:rPr sz="2750" spc="-40" dirty="0">
                <a:latin typeface="Calibri"/>
                <a:cs typeface="Calibri"/>
              </a:rPr>
              <a:t> </a:t>
            </a:r>
            <a:r>
              <a:rPr sz="2750" dirty="0">
                <a:latin typeface="Calibri"/>
                <a:cs typeface="Calibri"/>
              </a:rPr>
              <a:t>(C.8/2022</a:t>
            </a:r>
            <a:r>
              <a:rPr sz="2750" spc="-35" dirty="0">
                <a:latin typeface="Calibri"/>
                <a:cs typeface="Calibri"/>
              </a:rPr>
              <a:t> </a:t>
            </a:r>
            <a:r>
              <a:rPr sz="2750" spc="5" dirty="0">
                <a:latin typeface="Calibri"/>
                <a:cs typeface="Calibri"/>
              </a:rPr>
              <a:t>–</a:t>
            </a:r>
            <a:r>
              <a:rPr sz="2750" spc="-15" dirty="0">
                <a:latin typeface="Calibri"/>
                <a:cs typeface="Calibri"/>
              </a:rPr>
              <a:t> </a:t>
            </a:r>
            <a:r>
              <a:rPr sz="2750" dirty="0">
                <a:latin typeface="Calibri"/>
                <a:cs typeface="Calibri"/>
              </a:rPr>
              <a:t>31.03.22)</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solidFill>
                  <a:srgbClr val="BF0000"/>
                </a:solidFill>
                <a:latin typeface="Calibri"/>
                <a:cs typeface="Calibri"/>
              </a:rPr>
              <a:t>Now</a:t>
            </a:r>
            <a:r>
              <a:rPr sz="2750" spc="-45" dirty="0">
                <a:solidFill>
                  <a:srgbClr val="BF0000"/>
                </a:solidFill>
                <a:latin typeface="Calibri"/>
                <a:cs typeface="Calibri"/>
              </a:rPr>
              <a:t> </a:t>
            </a:r>
            <a:r>
              <a:rPr sz="2750" spc="-5" dirty="0">
                <a:solidFill>
                  <a:srgbClr val="BF0000"/>
                </a:solidFill>
                <a:latin typeface="Calibri"/>
                <a:cs typeface="Calibri"/>
              </a:rPr>
              <a:t>extended</a:t>
            </a:r>
            <a:r>
              <a:rPr sz="2750" spc="-15" dirty="0">
                <a:solidFill>
                  <a:srgbClr val="BF0000"/>
                </a:solidFill>
                <a:latin typeface="Calibri"/>
                <a:cs typeface="Calibri"/>
              </a:rPr>
              <a:t> </a:t>
            </a:r>
            <a:r>
              <a:rPr sz="2750" spc="-20" dirty="0">
                <a:solidFill>
                  <a:srgbClr val="BF0000"/>
                </a:solidFill>
                <a:latin typeface="Calibri"/>
                <a:cs typeface="Calibri"/>
              </a:rPr>
              <a:t>to </a:t>
            </a:r>
            <a:r>
              <a:rPr sz="2750" dirty="0">
                <a:solidFill>
                  <a:srgbClr val="BF0000"/>
                </a:solidFill>
                <a:latin typeface="Calibri"/>
                <a:cs typeface="Calibri"/>
              </a:rPr>
              <a:t>30.09.2023</a:t>
            </a:r>
            <a:endParaRPr sz="2750">
              <a:latin typeface="Calibri"/>
              <a:cs typeface="Calibri"/>
            </a:endParaRPr>
          </a:p>
          <a:p>
            <a:pPr marL="131445" indent="-119380">
              <a:lnSpc>
                <a:spcPct val="100000"/>
              </a:lnSpc>
              <a:spcBef>
                <a:spcPts val="780"/>
              </a:spcBef>
              <a:buSzPct val="96363"/>
              <a:buFont typeface="Arial MT"/>
              <a:buChar char="•"/>
              <a:tabLst>
                <a:tab pos="132080" algn="l"/>
              </a:tabLst>
            </a:pPr>
            <a:r>
              <a:rPr sz="2750" dirty="0">
                <a:latin typeface="Calibri"/>
                <a:cs typeface="Calibri"/>
              </a:rPr>
              <a:t>Consequent</a:t>
            </a:r>
            <a:r>
              <a:rPr sz="2750" spc="-5" dirty="0">
                <a:latin typeface="Calibri"/>
                <a:cs typeface="Calibri"/>
              </a:rPr>
              <a:t> </a:t>
            </a:r>
            <a:r>
              <a:rPr sz="2750" spc="-15" dirty="0">
                <a:latin typeface="Calibri"/>
                <a:cs typeface="Calibri"/>
              </a:rPr>
              <a:t>relief</a:t>
            </a:r>
            <a:r>
              <a:rPr sz="2750" spc="30" dirty="0">
                <a:latin typeface="Calibri"/>
                <a:cs typeface="Calibri"/>
              </a:rPr>
              <a:t> </a:t>
            </a:r>
            <a:r>
              <a:rPr sz="2750" dirty="0">
                <a:latin typeface="Calibri"/>
                <a:cs typeface="Calibri"/>
              </a:rPr>
              <a:t>also</a:t>
            </a:r>
            <a:r>
              <a:rPr sz="2750" spc="25" dirty="0">
                <a:latin typeface="Calibri"/>
                <a:cs typeface="Calibri"/>
              </a:rPr>
              <a:t> </a:t>
            </a:r>
            <a:r>
              <a:rPr sz="2750" spc="-10" dirty="0">
                <a:latin typeface="Calibri"/>
                <a:cs typeface="Calibri"/>
              </a:rPr>
              <a:t>provided</a:t>
            </a:r>
            <a:r>
              <a:rPr sz="2750" dirty="0">
                <a:latin typeface="Calibri"/>
                <a:cs typeface="Calibri"/>
              </a:rPr>
              <a:t> </a:t>
            </a:r>
            <a:r>
              <a:rPr sz="2750" spc="-20" dirty="0">
                <a:latin typeface="Calibri"/>
                <a:cs typeface="Calibri"/>
              </a:rPr>
              <a:t>to</a:t>
            </a:r>
            <a:r>
              <a:rPr sz="2750" spc="-10" dirty="0">
                <a:latin typeface="Calibri"/>
                <a:cs typeface="Calibri"/>
              </a:rPr>
              <a:t> </a:t>
            </a:r>
            <a:r>
              <a:rPr sz="2750" dirty="0">
                <a:latin typeface="Calibri"/>
                <a:cs typeface="Calibri"/>
              </a:rPr>
              <a:t>those</a:t>
            </a:r>
            <a:r>
              <a:rPr sz="2750" spc="-5" dirty="0">
                <a:latin typeface="Calibri"/>
                <a:cs typeface="Calibri"/>
              </a:rPr>
              <a:t> </a:t>
            </a:r>
            <a:r>
              <a:rPr sz="2750" dirty="0">
                <a:latin typeface="Calibri"/>
                <a:cs typeface="Calibri"/>
              </a:rPr>
              <a:t>who</a:t>
            </a:r>
            <a:r>
              <a:rPr sz="2750" spc="-5" dirty="0">
                <a:latin typeface="Calibri"/>
                <a:cs typeface="Calibri"/>
              </a:rPr>
              <a:t> </a:t>
            </a:r>
            <a:r>
              <a:rPr sz="2750" dirty="0">
                <a:latin typeface="Calibri"/>
                <a:cs typeface="Calibri"/>
              </a:rPr>
              <a:t>missed</a:t>
            </a:r>
            <a:r>
              <a:rPr sz="2750" spc="-5" dirty="0">
                <a:latin typeface="Calibri"/>
                <a:cs typeface="Calibri"/>
              </a:rPr>
              <a:t> </a:t>
            </a:r>
            <a:r>
              <a:rPr sz="2750" dirty="0">
                <a:latin typeface="Calibri"/>
                <a:cs typeface="Calibri"/>
              </a:rPr>
              <a:t>the</a:t>
            </a:r>
            <a:r>
              <a:rPr sz="2750" spc="-5" dirty="0">
                <a:latin typeface="Calibri"/>
                <a:cs typeface="Calibri"/>
              </a:rPr>
              <a:t> </a:t>
            </a:r>
            <a:r>
              <a:rPr sz="2750" dirty="0">
                <a:latin typeface="Calibri"/>
                <a:cs typeface="Calibri"/>
              </a:rPr>
              <a:t>deadline</a:t>
            </a:r>
            <a:endParaRPr sz="2750">
              <a:latin typeface="Calibri"/>
              <a:cs typeface="Calibri"/>
            </a:endParaRPr>
          </a:p>
        </p:txBody>
      </p:sp>
    </p:spTree>
    <p:extLst>
      <p:ext uri="{BB962C8B-B14F-4D97-AF65-F5344CB8AC3E}">
        <p14:creationId xmlns:p14="http://schemas.microsoft.com/office/powerpoint/2010/main" val="1000855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1276" y="129011"/>
            <a:ext cx="7310755" cy="495934"/>
          </a:xfrm>
          <a:prstGeom prst="rect">
            <a:avLst/>
          </a:prstGeom>
        </p:spPr>
        <p:txBody>
          <a:bodyPr vert="horz" wrap="square" lIns="0" tIns="16510" rIns="0" bIns="0" rtlCol="0">
            <a:spAutoFit/>
          </a:bodyPr>
          <a:lstStyle/>
          <a:p>
            <a:pPr marL="12700">
              <a:lnSpc>
                <a:spcPct val="100000"/>
              </a:lnSpc>
              <a:spcBef>
                <a:spcPts val="130"/>
              </a:spcBef>
            </a:pPr>
            <a:r>
              <a:rPr sz="3050" spc="5" dirty="0">
                <a:solidFill>
                  <a:srgbClr val="FF0000"/>
                </a:solidFill>
              </a:rPr>
              <a:t>Circular</a:t>
            </a:r>
            <a:r>
              <a:rPr sz="3050" spc="60" dirty="0">
                <a:solidFill>
                  <a:srgbClr val="FF0000"/>
                </a:solidFill>
              </a:rPr>
              <a:t> </a:t>
            </a:r>
            <a:r>
              <a:rPr sz="3050" spc="5" dirty="0">
                <a:solidFill>
                  <a:srgbClr val="FF0000"/>
                </a:solidFill>
              </a:rPr>
              <a:t>No.</a:t>
            </a:r>
            <a:r>
              <a:rPr sz="3050" spc="25" dirty="0">
                <a:solidFill>
                  <a:srgbClr val="FF0000"/>
                </a:solidFill>
              </a:rPr>
              <a:t> </a:t>
            </a:r>
            <a:r>
              <a:rPr sz="3050" spc="15" dirty="0">
                <a:solidFill>
                  <a:srgbClr val="FF0000"/>
                </a:solidFill>
              </a:rPr>
              <a:t>6</a:t>
            </a:r>
            <a:r>
              <a:rPr sz="3050" spc="25" dirty="0">
                <a:solidFill>
                  <a:srgbClr val="FF0000"/>
                </a:solidFill>
              </a:rPr>
              <a:t> </a:t>
            </a:r>
            <a:r>
              <a:rPr sz="3050" spc="10" dirty="0">
                <a:solidFill>
                  <a:srgbClr val="FF0000"/>
                </a:solidFill>
              </a:rPr>
              <a:t>/</a:t>
            </a:r>
            <a:r>
              <a:rPr sz="3050" spc="20" dirty="0">
                <a:solidFill>
                  <a:srgbClr val="FF0000"/>
                </a:solidFill>
              </a:rPr>
              <a:t> </a:t>
            </a:r>
            <a:r>
              <a:rPr sz="3050" spc="10" dirty="0">
                <a:solidFill>
                  <a:srgbClr val="FF0000"/>
                </a:solidFill>
              </a:rPr>
              <a:t>2023</a:t>
            </a:r>
            <a:r>
              <a:rPr sz="3050" spc="25" dirty="0">
                <a:solidFill>
                  <a:srgbClr val="FF0000"/>
                </a:solidFill>
              </a:rPr>
              <a:t> </a:t>
            </a:r>
            <a:r>
              <a:rPr sz="3050" dirty="0">
                <a:solidFill>
                  <a:srgbClr val="FF0000"/>
                </a:solidFill>
              </a:rPr>
              <a:t>dated</a:t>
            </a:r>
            <a:r>
              <a:rPr sz="3050" spc="30" dirty="0">
                <a:solidFill>
                  <a:srgbClr val="FF0000"/>
                </a:solidFill>
              </a:rPr>
              <a:t> </a:t>
            </a:r>
            <a:r>
              <a:rPr sz="3050" spc="15" dirty="0">
                <a:solidFill>
                  <a:srgbClr val="FF0000"/>
                </a:solidFill>
              </a:rPr>
              <a:t>24.05.2023</a:t>
            </a:r>
            <a:r>
              <a:rPr sz="3050" spc="50" dirty="0">
                <a:solidFill>
                  <a:srgbClr val="FF0000"/>
                </a:solidFill>
              </a:rPr>
              <a:t> </a:t>
            </a:r>
            <a:r>
              <a:rPr sz="1950" dirty="0">
                <a:solidFill>
                  <a:srgbClr val="FF0000"/>
                </a:solidFill>
              </a:rPr>
              <a:t>(contd…)</a:t>
            </a:r>
            <a:endParaRPr sz="1950"/>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44</a:t>
            </a:r>
          </a:p>
        </p:txBody>
      </p:sp>
      <p:sp>
        <p:nvSpPr>
          <p:cNvPr id="3" name="object 3"/>
          <p:cNvSpPr txBox="1"/>
          <p:nvPr/>
        </p:nvSpPr>
        <p:spPr>
          <a:xfrm>
            <a:off x="900259" y="1118135"/>
            <a:ext cx="8891905" cy="4289425"/>
          </a:xfrm>
          <a:prstGeom prst="rect">
            <a:avLst/>
          </a:prstGeom>
        </p:spPr>
        <p:txBody>
          <a:bodyPr vert="horz" wrap="square" lIns="0" tIns="102235" rIns="0" bIns="0" rtlCol="0">
            <a:spAutoFit/>
          </a:bodyPr>
          <a:lstStyle/>
          <a:p>
            <a:pPr marL="12700" marR="5080" algn="just">
              <a:lnSpc>
                <a:spcPts val="3529"/>
              </a:lnSpc>
              <a:spcBef>
                <a:spcPts val="805"/>
              </a:spcBef>
              <a:buSzPct val="97142"/>
              <a:buFont typeface="Arial MT"/>
              <a:buChar char="•"/>
              <a:tabLst>
                <a:tab pos="266065" algn="l"/>
              </a:tabLst>
            </a:pPr>
            <a:r>
              <a:rPr sz="3500" spc="10" dirty="0">
                <a:latin typeface="Calibri"/>
                <a:cs typeface="Calibri"/>
              </a:rPr>
              <a:t>Accumulation – filing of </a:t>
            </a:r>
            <a:r>
              <a:rPr sz="3500" spc="-5" dirty="0">
                <a:latin typeface="Calibri"/>
                <a:cs typeface="Calibri"/>
              </a:rPr>
              <a:t>Form </a:t>
            </a:r>
            <a:r>
              <a:rPr sz="3500" spc="15" dirty="0">
                <a:latin typeface="Calibri"/>
                <a:cs typeface="Calibri"/>
              </a:rPr>
              <a:t>10 </a:t>
            </a:r>
            <a:r>
              <a:rPr sz="3500" spc="10" dirty="0">
                <a:latin typeface="Calibri"/>
                <a:cs typeface="Calibri"/>
              </a:rPr>
              <a:t>(s. </a:t>
            </a:r>
            <a:r>
              <a:rPr sz="3500" spc="15" dirty="0">
                <a:latin typeface="Calibri"/>
                <a:cs typeface="Calibri"/>
              </a:rPr>
              <a:t>11 </a:t>
            </a:r>
            <a:r>
              <a:rPr sz="3500" dirty="0">
                <a:latin typeface="Calibri"/>
                <a:cs typeface="Calibri"/>
              </a:rPr>
              <a:t>(2)) </a:t>
            </a:r>
            <a:r>
              <a:rPr sz="3500" spc="10" dirty="0">
                <a:latin typeface="Calibri"/>
                <a:cs typeface="Calibri"/>
              </a:rPr>
              <a:t>or </a:t>
            </a:r>
            <a:r>
              <a:rPr sz="3500" spc="15" dirty="0">
                <a:latin typeface="Calibri"/>
                <a:cs typeface="Calibri"/>
              </a:rPr>
              <a:t> </a:t>
            </a:r>
            <a:r>
              <a:rPr sz="3500" spc="-5" dirty="0">
                <a:latin typeface="Calibri"/>
                <a:cs typeface="Calibri"/>
              </a:rPr>
              <a:t>Form </a:t>
            </a:r>
            <a:r>
              <a:rPr sz="3500" spc="20" dirty="0">
                <a:latin typeface="Calibri"/>
                <a:cs typeface="Calibri"/>
              </a:rPr>
              <a:t>9A </a:t>
            </a:r>
            <a:r>
              <a:rPr sz="3500" spc="15" dirty="0">
                <a:latin typeface="Calibri"/>
                <a:cs typeface="Calibri"/>
              </a:rPr>
              <a:t>(Expln </a:t>
            </a:r>
            <a:r>
              <a:rPr sz="3500" dirty="0">
                <a:latin typeface="Calibri"/>
                <a:cs typeface="Calibri"/>
              </a:rPr>
              <a:t>to </a:t>
            </a:r>
            <a:r>
              <a:rPr sz="3500" spc="10" dirty="0">
                <a:latin typeface="Calibri"/>
                <a:cs typeface="Calibri"/>
              </a:rPr>
              <a:t>S. </a:t>
            </a:r>
            <a:r>
              <a:rPr sz="3500" spc="15" dirty="0">
                <a:latin typeface="Calibri"/>
                <a:cs typeface="Calibri"/>
              </a:rPr>
              <a:t>11(1)) </a:t>
            </a:r>
            <a:r>
              <a:rPr sz="3500" spc="10" dirty="0">
                <a:latin typeface="Calibri"/>
                <a:cs typeface="Calibri"/>
              </a:rPr>
              <a:t>– </a:t>
            </a:r>
            <a:r>
              <a:rPr sz="3500" spc="-75" dirty="0">
                <a:latin typeface="Calibri"/>
                <a:cs typeface="Calibri"/>
              </a:rPr>
              <a:t>FA </a:t>
            </a:r>
            <a:r>
              <a:rPr sz="3500" spc="10" dirty="0">
                <a:latin typeface="Calibri"/>
                <a:cs typeface="Calibri"/>
              </a:rPr>
              <a:t>2023 – due </a:t>
            </a:r>
            <a:r>
              <a:rPr sz="3500" dirty="0">
                <a:latin typeface="Calibri"/>
                <a:cs typeface="Calibri"/>
              </a:rPr>
              <a:t>date </a:t>
            </a:r>
            <a:r>
              <a:rPr sz="3500" spc="-780" dirty="0">
                <a:latin typeface="Calibri"/>
                <a:cs typeface="Calibri"/>
              </a:rPr>
              <a:t> </a:t>
            </a:r>
            <a:r>
              <a:rPr sz="3500" spc="5" dirty="0">
                <a:latin typeface="Calibri"/>
                <a:cs typeface="Calibri"/>
              </a:rPr>
              <a:t>is</a:t>
            </a:r>
            <a:r>
              <a:rPr sz="3500" spc="10" dirty="0">
                <a:latin typeface="Calibri"/>
                <a:cs typeface="Calibri"/>
              </a:rPr>
              <a:t> 2</a:t>
            </a:r>
            <a:r>
              <a:rPr sz="3500" spc="-5" dirty="0">
                <a:latin typeface="Calibri"/>
                <a:cs typeface="Calibri"/>
              </a:rPr>
              <a:t> </a:t>
            </a:r>
            <a:r>
              <a:rPr sz="3500" spc="5" dirty="0">
                <a:latin typeface="Calibri"/>
                <a:cs typeface="Calibri"/>
              </a:rPr>
              <a:t>months</a:t>
            </a:r>
            <a:r>
              <a:rPr sz="3500" spc="50" dirty="0">
                <a:latin typeface="Calibri"/>
                <a:cs typeface="Calibri"/>
              </a:rPr>
              <a:t> </a:t>
            </a:r>
            <a:r>
              <a:rPr sz="3500" spc="5" dirty="0">
                <a:latin typeface="Calibri"/>
                <a:cs typeface="Calibri"/>
              </a:rPr>
              <a:t>prior</a:t>
            </a:r>
            <a:r>
              <a:rPr sz="3500" spc="25" dirty="0">
                <a:latin typeface="Calibri"/>
                <a:cs typeface="Calibri"/>
              </a:rPr>
              <a:t> </a:t>
            </a:r>
            <a:r>
              <a:rPr sz="3500" dirty="0">
                <a:latin typeface="Calibri"/>
                <a:cs typeface="Calibri"/>
              </a:rPr>
              <a:t>to</a:t>
            </a:r>
            <a:r>
              <a:rPr sz="3500" spc="-10" dirty="0">
                <a:latin typeface="Calibri"/>
                <a:cs typeface="Calibri"/>
              </a:rPr>
              <a:t> </a:t>
            </a:r>
            <a:r>
              <a:rPr sz="3500" spc="10" dirty="0">
                <a:latin typeface="Calibri"/>
                <a:cs typeface="Calibri"/>
              </a:rPr>
              <a:t>ITR</a:t>
            </a:r>
            <a:r>
              <a:rPr sz="3500" dirty="0">
                <a:latin typeface="Calibri"/>
                <a:cs typeface="Calibri"/>
              </a:rPr>
              <a:t> </a:t>
            </a:r>
            <a:r>
              <a:rPr sz="3500" spc="10" dirty="0">
                <a:latin typeface="Calibri"/>
                <a:cs typeface="Calibri"/>
              </a:rPr>
              <a:t>due</a:t>
            </a:r>
            <a:r>
              <a:rPr sz="3500" spc="25" dirty="0">
                <a:latin typeface="Calibri"/>
                <a:cs typeface="Calibri"/>
              </a:rPr>
              <a:t> </a:t>
            </a:r>
            <a:r>
              <a:rPr sz="3500" spc="-10" dirty="0">
                <a:latin typeface="Calibri"/>
                <a:cs typeface="Calibri"/>
              </a:rPr>
              <a:t>date</a:t>
            </a:r>
            <a:r>
              <a:rPr sz="3500" spc="25" dirty="0">
                <a:latin typeface="Calibri"/>
                <a:cs typeface="Calibri"/>
              </a:rPr>
              <a:t> </a:t>
            </a:r>
            <a:r>
              <a:rPr sz="3500" spc="5" dirty="0">
                <a:latin typeface="Calibri"/>
                <a:cs typeface="Calibri"/>
              </a:rPr>
              <a:t>u.s.</a:t>
            </a:r>
            <a:r>
              <a:rPr sz="3500" spc="10" dirty="0">
                <a:latin typeface="Calibri"/>
                <a:cs typeface="Calibri"/>
              </a:rPr>
              <a:t> 139(1)</a:t>
            </a:r>
            <a:endParaRPr sz="3500">
              <a:latin typeface="Calibri"/>
              <a:cs typeface="Calibri"/>
            </a:endParaRPr>
          </a:p>
          <a:p>
            <a:pPr>
              <a:lnSpc>
                <a:spcPct val="100000"/>
              </a:lnSpc>
              <a:spcBef>
                <a:spcPts val="55"/>
              </a:spcBef>
              <a:buChar char="•"/>
            </a:pPr>
            <a:endParaRPr sz="3750">
              <a:latin typeface="Calibri"/>
              <a:cs typeface="Calibri"/>
            </a:endParaRPr>
          </a:p>
          <a:p>
            <a:pPr marL="12700" marR="7620" algn="just">
              <a:lnSpc>
                <a:spcPts val="3529"/>
              </a:lnSpc>
              <a:spcBef>
                <a:spcPts val="5"/>
              </a:spcBef>
              <a:buSzPct val="94285"/>
              <a:buFont typeface="Arial MT"/>
              <a:buChar char="•"/>
              <a:tabLst>
                <a:tab pos="165100" algn="l"/>
              </a:tabLst>
            </a:pPr>
            <a:r>
              <a:rPr sz="3500" b="1" i="1" spc="10" dirty="0">
                <a:solidFill>
                  <a:srgbClr val="BF0000"/>
                </a:solidFill>
                <a:latin typeface="Calibri"/>
                <a:cs typeface="Calibri"/>
              </a:rPr>
              <a:t>It </a:t>
            </a:r>
            <a:r>
              <a:rPr sz="3500" b="1" i="1" spc="15" dirty="0">
                <a:solidFill>
                  <a:srgbClr val="BF0000"/>
                </a:solidFill>
                <a:latin typeface="Calibri"/>
                <a:cs typeface="Calibri"/>
              </a:rPr>
              <a:t>is </a:t>
            </a:r>
            <a:r>
              <a:rPr sz="3500" b="1" i="1" spc="5" dirty="0">
                <a:solidFill>
                  <a:srgbClr val="BF0000"/>
                </a:solidFill>
                <a:latin typeface="Calibri"/>
                <a:cs typeface="Calibri"/>
              </a:rPr>
              <a:t>now </a:t>
            </a:r>
            <a:r>
              <a:rPr sz="3500" b="1" i="1" spc="10" dirty="0">
                <a:solidFill>
                  <a:srgbClr val="BF0000"/>
                </a:solidFill>
                <a:latin typeface="Calibri"/>
                <a:cs typeface="Calibri"/>
              </a:rPr>
              <a:t>clarified </a:t>
            </a:r>
            <a:r>
              <a:rPr sz="3500" b="1" i="1" spc="5" dirty="0">
                <a:solidFill>
                  <a:srgbClr val="BF0000"/>
                </a:solidFill>
                <a:latin typeface="Calibri"/>
                <a:cs typeface="Calibri"/>
              </a:rPr>
              <a:t>that accumulation </a:t>
            </a:r>
            <a:r>
              <a:rPr sz="3500" b="1" i="1" spc="10" dirty="0">
                <a:solidFill>
                  <a:srgbClr val="BF0000"/>
                </a:solidFill>
                <a:latin typeface="Calibri"/>
                <a:cs typeface="Calibri"/>
              </a:rPr>
              <a:t>/ </a:t>
            </a:r>
            <a:r>
              <a:rPr sz="3500" b="1" i="1" spc="15" dirty="0">
                <a:solidFill>
                  <a:srgbClr val="BF0000"/>
                </a:solidFill>
                <a:latin typeface="Calibri"/>
                <a:cs typeface="Calibri"/>
              </a:rPr>
              <a:t>deemed </a:t>
            </a:r>
            <a:r>
              <a:rPr sz="3500" b="1" i="1" spc="20" dirty="0">
                <a:solidFill>
                  <a:srgbClr val="BF0000"/>
                </a:solidFill>
                <a:latin typeface="Calibri"/>
                <a:cs typeface="Calibri"/>
              </a:rPr>
              <a:t> </a:t>
            </a:r>
            <a:r>
              <a:rPr sz="3500" b="1" i="1" spc="5" dirty="0">
                <a:solidFill>
                  <a:srgbClr val="BF0000"/>
                </a:solidFill>
                <a:latin typeface="Calibri"/>
                <a:cs typeface="Calibri"/>
              </a:rPr>
              <a:t>application </a:t>
            </a:r>
            <a:r>
              <a:rPr sz="3500" b="1" i="1" spc="10" dirty="0">
                <a:solidFill>
                  <a:srgbClr val="BF0000"/>
                </a:solidFill>
                <a:latin typeface="Calibri"/>
                <a:cs typeface="Calibri"/>
              </a:rPr>
              <a:t>shall </a:t>
            </a:r>
            <a:r>
              <a:rPr sz="3500" b="1" i="1" dirty="0">
                <a:solidFill>
                  <a:srgbClr val="BF0000"/>
                </a:solidFill>
                <a:latin typeface="Calibri"/>
                <a:cs typeface="Calibri"/>
              </a:rPr>
              <a:t>not </a:t>
            </a:r>
            <a:r>
              <a:rPr sz="3500" b="1" i="1" spc="15" dirty="0">
                <a:solidFill>
                  <a:srgbClr val="BF0000"/>
                </a:solidFill>
                <a:latin typeface="Calibri"/>
                <a:cs typeface="Calibri"/>
              </a:rPr>
              <a:t>be </a:t>
            </a:r>
            <a:r>
              <a:rPr sz="3500" b="1" i="1" spc="5" dirty="0">
                <a:solidFill>
                  <a:srgbClr val="BF0000"/>
                </a:solidFill>
                <a:latin typeface="Calibri"/>
                <a:cs typeface="Calibri"/>
              </a:rPr>
              <a:t>denied so </a:t>
            </a:r>
            <a:r>
              <a:rPr sz="3500" b="1" i="1" spc="10" dirty="0">
                <a:solidFill>
                  <a:srgbClr val="BF0000"/>
                </a:solidFill>
                <a:latin typeface="Calibri"/>
                <a:cs typeface="Calibri"/>
              </a:rPr>
              <a:t>long </a:t>
            </a:r>
            <a:r>
              <a:rPr sz="3500" b="1" i="1" spc="15" dirty="0">
                <a:solidFill>
                  <a:srgbClr val="BF0000"/>
                </a:solidFill>
                <a:latin typeface="Calibri"/>
                <a:cs typeface="Calibri"/>
              </a:rPr>
              <a:t>as </a:t>
            </a:r>
            <a:r>
              <a:rPr sz="3500" b="1" i="1" spc="5" dirty="0">
                <a:solidFill>
                  <a:srgbClr val="BF0000"/>
                </a:solidFill>
                <a:latin typeface="Calibri"/>
                <a:cs typeface="Calibri"/>
              </a:rPr>
              <a:t>Form </a:t>
            </a:r>
            <a:r>
              <a:rPr sz="3500" b="1" i="1" spc="10" dirty="0">
                <a:solidFill>
                  <a:srgbClr val="BF0000"/>
                </a:solidFill>
                <a:latin typeface="Calibri"/>
                <a:cs typeface="Calibri"/>
              </a:rPr>
              <a:t> </a:t>
            </a:r>
            <a:r>
              <a:rPr sz="3500" b="1" i="1" spc="15" dirty="0">
                <a:solidFill>
                  <a:srgbClr val="BF0000"/>
                </a:solidFill>
                <a:latin typeface="Calibri"/>
                <a:cs typeface="Calibri"/>
              </a:rPr>
              <a:t>10 </a:t>
            </a:r>
            <a:r>
              <a:rPr sz="3500" b="1" i="1" spc="-5" dirty="0">
                <a:solidFill>
                  <a:srgbClr val="BF0000"/>
                </a:solidFill>
                <a:latin typeface="Calibri"/>
                <a:cs typeface="Calibri"/>
              </a:rPr>
              <a:t>or </a:t>
            </a:r>
            <a:r>
              <a:rPr sz="3500" b="1" i="1" spc="5" dirty="0">
                <a:solidFill>
                  <a:srgbClr val="BF0000"/>
                </a:solidFill>
                <a:latin typeface="Calibri"/>
                <a:cs typeface="Calibri"/>
              </a:rPr>
              <a:t>Form </a:t>
            </a:r>
            <a:r>
              <a:rPr sz="3500" b="1" i="1" spc="30" dirty="0">
                <a:solidFill>
                  <a:srgbClr val="BF0000"/>
                </a:solidFill>
                <a:latin typeface="Calibri"/>
                <a:cs typeface="Calibri"/>
              </a:rPr>
              <a:t>9A, </a:t>
            </a:r>
            <a:r>
              <a:rPr sz="3500" b="1" i="1" spc="15" dirty="0">
                <a:solidFill>
                  <a:srgbClr val="BF0000"/>
                </a:solidFill>
                <a:latin typeface="Calibri"/>
                <a:cs typeface="Calibri"/>
              </a:rPr>
              <a:t>as the </a:t>
            </a:r>
            <a:r>
              <a:rPr sz="3500" b="1" i="1" spc="5" dirty="0">
                <a:solidFill>
                  <a:srgbClr val="BF0000"/>
                </a:solidFill>
                <a:latin typeface="Calibri"/>
                <a:cs typeface="Calibri"/>
              </a:rPr>
              <a:t>case </a:t>
            </a:r>
            <a:r>
              <a:rPr sz="3500" b="1" i="1" spc="10" dirty="0">
                <a:solidFill>
                  <a:srgbClr val="BF0000"/>
                </a:solidFill>
                <a:latin typeface="Calibri"/>
                <a:cs typeface="Calibri"/>
              </a:rPr>
              <a:t>may </a:t>
            </a:r>
            <a:r>
              <a:rPr sz="3500" b="1" i="1" spc="20" dirty="0">
                <a:solidFill>
                  <a:srgbClr val="BF0000"/>
                </a:solidFill>
                <a:latin typeface="Calibri"/>
                <a:cs typeface="Calibri"/>
              </a:rPr>
              <a:t>be, </a:t>
            </a:r>
            <a:r>
              <a:rPr sz="3500" b="1" i="1" spc="-5" dirty="0">
                <a:solidFill>
                  <a:srgbClr val="BF0000"/>
                </a:solidFill>
                <a:latin typeface="Calibri"/>
                <a:cs typeface="Calibri"/>
              </a:rPr>
              <a:t>is </a:t>
            </a:r>
            <a:r>
              <a:rPr sz="3500" b="1" i="1" spc="10" dirty="0">
                <a:solidFill>
                  <a:srgbClr val="BF0000"/>
                </a:solidFill>
                <a:latin typeface="Calibri"/>
                <a:cs typeface="Calibri"/>
              </a:rPr>
              <a:t>furnished </a:t>
            </a:r>
            <a:r>
              <a:rPr sz="3500" b="1" i="1" spc="15" dirty="0">
                <a:solidFill>
                  <a:srgbClr val="BF0000"/>
                </a:solidFill>
                <a:latin typeface="Calibri"/>
                <a:cs typeface="Calibri"/>
              </a:rPr>
              <a:t> on </a:t>
            </a:r>
            <a:r>
              <a:rPr sz="3500" b="1" i="1" spc="10" dirty="0">
                <a:solidFill>
                  <a:srgbClr val="BF0000"/>
                </a:solidFill>
                <a:latin typeface="Calibri"/>
                <a:cs typeface="Calibri"/>
              </a:rPr>
              <a:t>or </a:t>
            </a:r>
            <a:r>
              <a:rPr sz="3500" b="1" i="1" spc="5" dirty="0">
                <a:solidFill>
                  <a:srgbClr val="BF0000"/>
                </a:solidFill>
                <a:latin typeface="Calibri"/>
                <a:cs typeface="Calibri"/>
              </a:rPr>
              <a:t>before </a:t>
            </a:r>
            <a:r>
              <a:rPr sz="3500" b="1" i="1" spc="15" dirty="0">
                <a:solidFill>
                  <a:srgbClr val="BF0000"/>
                </a:solidFill>
                <a:latin typeface="Calibri"/>
                <a:cs typeface="Calibri"/>
              </a:rPr>
              <a:t>the </a:t>
            </a:r>
            <a:r>
              <a:rPr sz="3500" b="1" i="1" spc="5" dirty="0">
                <a:solidFill>
                  <a:srgbClr val="BF0000"/>
                </a:solidFill>
                <a:latin typeface="Calibri"/>
                <a:cs typeface="Calibri"/>
              </a:rPr>
              <a:t>ITR </a:t>
            </a:r>
            <a:r>
              <a:rPr sz="3500" b="1" i="1" spc="15" dirty="0">
                <a:solidFill>
                  <a:srgbClr val="BF0000"/>
                </a:solidFill>
                <a:latin typeface="Calibri"/>
                <a:cs typeface="Calibri"/>
              </a:rPr>
              <a:t>due </a:t>
            </a:r>
            <a:r>
              <a:rPr sz="3500" b="1" i="1" dirty="0">
                <a:solidFill>
                  <a:srgbClr val="BF0000"/>
                </a:solidFill>
                <a:latin typeface="Calibri"/>
                <a:cs typeface="Calibri"/>
              </a:rPr>
              <a:t>date </a:t>
            </a:r>
            <a:r>
              <a:rPr sz="3500" b="1" i="1" spc="10" dirty="0">
                <a:solidFill>
                  <a:srgbClr val="BF0000"/>
                </a:solidFill>
                <a:latin typeface="Calibri"/>
                <a:cs typeface="Calibri"/>
              </a:rPr>
              <a:t>u.s. 139(1) – </a:t>
            </a:r>
            <a:r>
              <a:rPr sz="3500" b="1" i="1" spc="20" dirty="0">
                <a:solidFill>
                  <a:srgbClr val="BF0000"/>
                </a:solidFill>
                <a:latin typeface="Calibri"/>
                <a:cs typeface="Calibri"/>
              </a:rPr>
              <a:t>The </a:t>
            </a:r>
            <a:r>
              <a:rPr sz="3500" b="1" i="1" spc="25" dirty="0">
                <a:solidFill>
                  <a:srgbClr val="BF0000"/>
                </a:solidFill>
                <a:latin typeface="Calibri"/>
                <a:cs typeface="Calibri"/>
              </a:rPr>
              <a:t> </a:t>
            </a:r>
            <a:r>
              <a:rPr sz="3500" b="1" i="1" dirty="0">
                <a:solidFill>
                  <a:srgbClr val="BF0000"/>
                </a:solidFill>
                <a:latin typeface="Calibri"/>
                <a:cs typeface="Calibri"/>
              </a:rPr>
              <a:t>clarification</a:t>
            </a:r>
            <a:r>
              <a:rPr sz="3500" b="1" i="1" spc="25" dirty="0">
                <a:solidFill>
                  <a:srgbClr val="BF0000"/>
                </a:solidFill>
                <a:latin typeface="Calibri"/>
                <a:cs typeface="Calibri"/>
              </a:rPr>
              <a:t> </a:t>
            </a:r>
            <a:r>
              <a:rPr sz="3500" b="1" i="1" spc="15" dirty="0">
                <a:solidFill>
                  <a:srgbClr val="BF0000"/>
                </a:solidFill>
                <a:latin typeface="Calibri"/>
                <a:cs typeface="Calibri"/>
              </a:rPr>
              <a:t>is</a:t>
            </a:r>
            <a:r>
              <a:rPr sz="3500" b="1" i="1" spc="5" dirty="0">
                <a:solidFill>
                  <a:srgbClr val="BF0000"/>
                </a:solidFill>
                <a:latin typeface="Calibri"/>
                <a:cs typeface="Calibri"/>
              </a:rPr>
              <a:t> </a:t>
            </a:r>
            <a:r>
              <a:rPr sz="3500" b="1" i="1" dirty="0">
                <a:solidFill>
                  <a:srgbClr val="BF0000"/>
                </a:solidFill>
                <a:latin typeface="Calibri"/>
                <a:cs typeface="Calibri"/>
              </a:rPr>
              <a:t>not</a:t>
            </a:r>
            <a:r>
              <a:rPr sz="3500" b="1" i="1" spc="30" dirty="0">
                <a:solidFill>
                  <a:srgbClr val="BF0000"/>
                </a:solidFill>
                <a:latin typeface="Calibri"/>
                <a:cs typeface="Calibri"/>
              </a:rPr>
              <a:t> </a:t>
            </a:r>
            <a:r>
              <a:rPr sz="3500" b="1" i="1" spc="10" dirty="0">
                <a:solidFill>
                  <a:srgbClr val="BF0000"/>
                </a:solidFill>
                <a:latin typeface="Calibri"/>
                <a:cs typeface="Calibri"/>
              </a:rPr>
              <a:t>year </a:t>
            </a:r>
            <a:r>
              <a:rPr sz="3500" b="1" i="1" spc="5" dirty="0">
                <a:solidFill>
                  <a:srgbClr val="BF0000"/>
                </a:solidFill>
                <a:latin typeface="Calibri"/>
                <a:cs typeface="Calibri"/>
              </a:rPr>
              <a:t>specific</a:t>
            </a:r>
            <a:endParaRPr sz="3500">
              <a:latin typeface="Calibri"/>
              <a:cs typeface="Calibri"/>
            </a:endParaRPr>
          </a:p>
        </p:txBody>
      </p:sp>
    </p:spTree>
    <p:extLst>
      <p:ext uri="{BB962C8B-B14F-4D97-AF65-F5344CB8AC3E}">
        <p14:creationId xmlns:p14="http://schemas.microsoft.com/office/powerpoint/2010/main" val="335767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1276" y="129011"/>
            <a:ext cx="7310755" cy="495934"/>
          </a:xfrm>
          <a:prstGeom prst="rect">
            <a:avLst/>
          </a:prstGeom>
        </p:spPr>
        <p:txBody>
          <a:bodyPr vert="horz" wrap="square" lIns="0" tIns="16510" rIns="0" bIns="0" rtlCol="0">
            <a:spAutoFit/>
          </a:bodyPr>
          <a:lstStyle/>
          <a:p>
            <a:pPr marL="12700">
              <a:lnSpc>
                <a:spcPct val="100000"/>
              </a:lnSpc>
              <a:spcBef>
                <a:spcPts val="130"/>
              </a:spcBef>
            </a:pPr>
            <a:r>
              <a:rPr sz="3050" spc="5" dirty="0">
                <a:solidFill>
                  <a:srgbClr val="FF0000"/>
                </a:solidFill>
              </a:rPr>
              <a:t>Circular</a:t>
            </a:r>
            <a:r>
              <a:rPr sz="3050" spc="60" dirty="0">
                <a:solidFill>
                  <a:srgbClr val="FF0000"/>
                </a:solidFill>
              </a:rPr>
              <a:t> </a:t>
            </a:r>
            <a:r>
              <a:rPr sz="3050" spc="5" dirty="0">
                <a:solidFill>
                  <a:srgbClr val="FF0000"/>
                </a:solidFill>
              </a:rPr>
              <a:t>No.</a:t>
            </a:r>
            <a:r>
              <a:rPr sz="3050" spc="25" dirty="0">
                <a:solidFill>
                  <a:srgbClr val="FF0000"/>
                </a:solidFill>
              </a:rPr>
              <a:t> </a:t>
            </a:r>
            <a:r>
              <a:rPr sz="3050" spc="15" dirty="0">
                <a:solidFill>
                  <a:srgbClr val="FF0000"/>
                </a:solidFill>
              </a:rPr>
              <a:t>6</a:t>
            </a:r>
            <a:r>
              <a:rPr sz="3050" spc="25" dirty="0">
                <a:solidFill>
                  <a:srgbClr val="FF0000"/>
                </a:solidFill>
              </a:rPr>
              <a:t> </a:t>
            </a:r>
            <a:r>
              <a:rPr sz="3050" spc="10" dirty="0">
                <a:solidFill>
                  <a:srgbClr val="FF0000"/>
                </a:solidFill>
              </a:rPr>
              <a:t>/</a:t>
            </a:r>
            <a:r>
              <a:rPr sz="3050" spc="20" dirty="0">
                <a:solidFill>
                  <a:srgbClr val="FF0000"/>
                </a:solidFill>
              </a:rPr>
              <a:t> </a:t>
            </a:r>
            <a:r>
              <a:rPr sz="3050" spc="10" dirty="0">
                <a:solidFill>
                  <a:srgbClr val="FF0000"/>
                </a:solidFill>
              </a:rPr>
              <a:t>2023</a:t>
            </a:r>
            <a:r>
              <a:rPr sz="3050" spc="25" dirty="0">
                <a:solidFill>
                  <a:srgbClr val="FF0000"/>
                </a:solidFill>
              </a:rPr>
              <a:t> </a:t>
            </a:r>
            <a:r>
              <a:rPr sz="3050" dirty="0">
                <a:solidFill>
                  <a:srgbClr val="FF0000"/>
                </a:solidFill>
              </a:rPr>
              <a:t>dated</a:t>
            </a:r>
            <a:r>
              <a:rPr sz="3050" spc="30" dirty="0">
                <a:solidFill>
                  <a:srgbClr val="FF0000"/>
                </a:solidFill>
              </a:rPr>
              <a:t> </a:t>
            </a:r>
            <a:r>
              <a:rPr sz="3050" spc="15" dirty="0">
                <a:solidFill>
                  <a:srgbClr val="FF0000"/>
                </a:solidFill>
              </a:rPr>
              <a:t>24.05.2023</a:t>
            </a:r>
            <a:r>
              <a:rPr sz="3050" spc="50" dirty="0">
                <a:solidFill>
                  <a:srgbClr val="FF0000"/>
                </a:solidFill>
              </a:rPr>
              <a:t> </a:t>
            </a:r>
            <a:r>
              <a:rPr sz="1950" dirty="0">
                <a:solidFill>
                  <a:srgbClr val="FF0000"/>
                </a:solidFill>
              </a:rPr>
              <a:t>(contd…)</a:t>
            </a:r>
            <a:endParaRPr sz="1950"/>
          </a:p>
        </p:txBody>
      </p:sp>
      <p:sp>
        <p:nvSpPr>
          <p:cNvPr id="7" name="object 7"/>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45</a:t>
            </a:r>
          </a:p>
        </p:txBody>
      </p:sp>
      <p:sp>
        <p:nvSpPr>
          <p:cNvPr id="3" name="object 3"/>
          <p:cNvSpPr txBox="1"/>
          <p:nvPr/>
        </p:nvSpPr>
        <p:spPr>
          <a:xfrm>
            <a:off x="900272" y="1118135"/>
            <a:ext cx="8883650" cy="563245"/>
          </a:xfrm>
          <a:prstGeom prst="rect">
            <a:avLst/>
          </a:prstGeom>
        </p:spPr>
        <p:txBody>
          <a:bodyPr vert="horz" wrap="square" lIns="0" tIns="15875" rIns="0" bIns="0" rtlCol="0">
            <a:spAutoFit/>
          </a:bodyPr>
          <a:lstStyle/>
          <a:p>
            <a:pPr marL="265430" indent="-253365">
              <a:lnSpc>
                <a:spcPct val="100000"/>
              </a:lnSpc>
              <a:spcBef>
                <a:spcPts val="125"/>
              </a:spcBef>
              <a:buSzPct val="97142"/>
              <a:buFont typeface="Arial MT"/>
              <a:buChar char="•"/>
              <a:tabLst>
                <a:tab pos="266065" algn="l"/>
              </a:tabLst>
            </a:pPr>
            <a:r>
              <a:rPr sz="3500" spc="-5" dirty="0">
                <a:latin typeface="Calibri"/>
                <a:cs typeface="Calibri"/>
              </a:rPr>
              <a:t>Form</a:t>
            </a:r>
            <a:r>
              <a:rPr sz="3500" spc="270" dirty="0">
                <a:latin typeface="Calibri"/>
                <a:cs typeface="Calibri"/>
              </a:rPr>
              <a:t> </a:t>
            </a:r>
            <a:r>
              <a:rPr sz="3500" spc="15" dirty="0">
                <a:latin typeface="Calibri"/>
                <a:cs typeface="Calibri"/>
              </a:rPr>
              <a:t>10</a:t>
            </a:r>
            <a:r>
              <a:rPr sz="3500" spc="204" dirty="0">
                <a:latin typeface="Calibri"/>
                <a:cs typeface="Calibri"/>
              </a:rPr>
              <a:t> </a:t>
            </a:r>
            <a:r>
              <a:rPr sz="3500" spc="15" dirty="0">
                <a:latin typeface="Calibri"/>
                <a:cs typeface="Calibri"/>
              </a:rPr>
              <a:t>B</a:t>
            </a:r>
            <a:r>
              <a:rPr sz="3500" spc="250" dirty="0">
                <a:latin typeface="Calibri"/>
                <a:cs typeface="Calibri"/>
              </a:rPr>
              <a:t> </a:t>
            </a:r>
            <a:r>
              <a:rPr sz="3500" spc="10" dirty="0">
                <a:latin typeface="Calibri"/>
                <a:cs typeface="Calibri"/>
              </a:rPr>
              <a:t>/</a:t>
            </a:r>
            <a:r>
              <a:rPr sz="3500" spc="245" dirty="0">
                <a:latin typeface="Calibri"/>
                <a:cs typeface="Calibri"/>
              </a:rPr>
              <a:t> </a:t>
            </a:r>
            <a:r>
              <a:rPr sz="3500" spc="-5" dirty="0">
                <a:latin typeface="Calibri"/>
                <a:cs typeface="Calibri"/>
              </a:rPr>
              <a:t>Form</a:t>
            </a:r>
            <a:r>
              <a:rPr sz="3500" spc="235" dirty="0">
                <a:latin typeface="Calibri"/>
                <a:cs typeface="Calibri"/>
              </a:rPr>
              <a:t> </a:t>
            </a:r>
            <a:r>
              <a:rPr sz="3500" spc="15" dirty="0">
                <a:latin typeface="Calibri"/>
                <a:cs typeface="Calibri"/>
              </a:rPr>
              <a:t>10</a:t>
            </a:r>
            <a:r>
              <a:rPr sz="3500" spc="240" dirty="0">
                <a:latin typeface="Calibri"/>
                <a:cs typeface="Calibri"/>
              </a:rPr>
              <a:t> </a:t>
            </a:r>
            <a:r>
              <a:rPr sz="3500" spc="25" dirty="0">
                <a:latin typeface="Calibri"/>
                <a:cs typeface="Calibri"/>
              </a:rPr>
              <a:t>BB</a:t>
            </a:r>
            <a:r>
              <a:rPr sz="3500" spc="215" dirty="0">
                <a:latin typeface="Calibri"/>
                <a:cs typeface="Calibri"/>
              </a:rPr>
              <a:t> </a:t>
            </a:r>
            <a:r>
              <a:rPr sz="3500" spc="-5" dirty="0">
                <a:latin typeface="Calibri"/>
                <a:cs typeface="Calibri"/>
              </a:rPr>
              <a:t>require</a:t>
            </a:r>
            <a:r>
              <a:rPr sz="3500" spc="240" dirty="0">
                <a:latin typeface="Calibri"/>
                <a:cs typeface="Calibri"/>
              </a:rPr>
              <a:t> </a:t>
            </a:r>
            <a:r>
              <a:rPr sz="3500" spc="5" dirty="0">
                <a:latin typeface="Calibri"/>
                <a:cs typeface="Calibri"/>
              </a:rPr>
              <a:t>application</a:t>
            </a:r>
            <a:r>
              <a:rPr sz="3500" spc="245" dirty="0">
                <a:latin typeface="Calibri"/>
                <a:cs typeface="Calibri"/>
              </a:rPr>
              <a:t> </a:t>
            </a:r>
            <a:r>
              <a:rPr sz="3500" spc="-5" dirty="0">
                <a:latin typeface="Calibri"/>
                <a:cs typeface="Calibri"/>
              </a:rPr>
              <a:t>of</a:t>
            </a:r>
            <a:endParaRPr sz="3500">
              <a:latin typeface="Calibri"/>
              <a:cs typeface="Calibri"/>
            </a:endParaRPr>
          </a:p>
        </p:txBody>
      </p:sp>
      <p:sp>
        <p:nvSpPr>
          <p:cNvPr id="4" name="object 4"/>
          <p:cNvSpPr txBox="1"/>
          <p:nvPr/>
        </p:nvSpPr>
        <p:spPr>
          <a:xfrm>
            <a:off x="900259" y="1566219"/>
            <a:ext cx="8023859" cy="563245"/>
          </a:xfrm>
          <a:prstGeom prst="rect">
            <a:avLst/>
          </a:prstGeom>
        </p:spPr>
        <p:txBody>
          <a:bodyPr vert="horz" wrap="square" lIns="0" tIns="15875" rIns="0" bIns="0" rtlCol="0">
            <a:spAutoFit/>
          </a:bodyPr>
          <a:lstStyle/>
          <a:p>
            <a:pPr marL="12700">
              <a:lnSpc>
                <a:spcPct val="100000"/>
              </a:lnSpc>
              <a:spcBef>
                <a:spcPts val="125"/>
              </a:spcBef>
              <a:tabLst>
                <a:tab pos="1665605" algn="l"/>
                <a:tab pos="2149475" algn="l"/>
                <a:tab pos="4246245" algn="l"/>
                <a:tab pos="4936490" algn="l"/>
                <a:tab pos="5707380" algn="l"/>
                <a:tab pos="7620634" algn="l"/>
              </a:tabLst>
            </a:pPr>
            <a:r>
              <a:rPr sz="3500" spc="5" dirty="0">
                <a:latin typeface="Calibri"/>
                <a:cs typeface="Calibri"/>
              </a:rPr>
              <a:t>i</a:t>
            </a:r>
            <a:r>
              <a:rPr sz="3500" spc="-10" dirty="0">
                <a:latin typeface="Calibri"/>
                <a:cs typeface="Calibri"/>
              </a:rPr>
              <a:t>n</a:t>
            </a:r>
            <a:r>
              <a:rPr sz="3500" spc="-5" dirty="0">
                <a:latin typeface="Calibri"/>
                <a:cs typeface="Calibri"/>
              </a:rPr>
              <a:t>c</a:t>
            </a:r>
            <a:r>
              <a:rPr sz="3500" spc="15" dirty="0">
                <a:latin typeface="Calibri"/>
                <a:cs typeface="Calibri"/>
              </a:rPr>
              <a:t>ome</a:t>
            </a:r>
            <a:r>
              <a:rPr sz="3500" dirty="0">
                <a:latin typeface="Calibri"/>
                <a:cs typeface="Calibri"/>
              </a:rPr>
              <a:t>	</a:t>
            </a:r>
            <a:r>
              <a:rPr sz="3500" spc="10" dirty="0">
                <a:latin typeface="Calibri"/>
                <a:cs typeface="Calibri"/>
              </a:rPr>
              <a:t>/</a:t>
            </a:r>
            <a:r>
              <a:rPr sz="3500" dirty="0">
                <a:latin typeface="Calibri"/>
                <a:cs typeface="Calibri"/>
              </a:rPr>
              <a:t>	</a:t>
            </a:r>
            <a:r>
              <a:rPr sz="3500" spc="-10" dirty="0">
                <a:latin typeface="Calibri"/>
                <a:cs typeface="Calibri"/>
              </a:rPr>
              <a:t>p</a:t>
            </a:r>
            <a:r>
              <a:rPr sz="3500" spc="-60" dirty="0">
                <a:latin typeface="Calibri"/>
                <a:cs typeface="Calibri"/>
              </a:rPr>
              <a:t>a</a:t>
            </a:r>
            <a:r>
              <a:rPr sz="3500" spc="35" dirty="0">
                <a:latin typeface="Calibri"/>
                <a:cs typeface="Calibri"/>
              </a:rPr>
              <a:t>y</a:t>
            </a:r>
            <a:r>
              <a:rPr sz="3500" spc="20" dirty="0">
                <a:latin typeface="Calibri"/>
                <a:cs typeface="Calibri"/>
              </a:rPr>
              <a:t>m</a:t>
            </a:r>
            <a:r>
              <a:rPr sz="3500" spc="15" dirty="0">
                <a:latin typeface="Calibri"/>
                <a:cs typeface="Calibri"/>
              </a:rPr>
              <a:t>e</a:t>
            </a:r>
            <a:r>
              <a:rPr sz="3500" spc="-10" dirty="0">
                <a:latin typeface="Calibri"/>
                <a:cs typeface="Calibri"/>
              </a:rPr>
              <a:t>nt</a:t>
            </a:r>
            <a:r>
              <a:rPr sz="3500" spc="10" dirty="0">
                <a:latin typeface="Calibri"/>
                <a:cs typeface="Calibri"/>
              </a:rPr>
              <a:t>s</a:t>
            </a:r>
            <a:r>
              <a:rPr sz="3500" dirty="0">
                <a:latin typeface="Calibri"/>
                <a:cs typeface="Calibri"/>
              </a:rPr>
              <a:t>	</a:t>
            </a:r>
            <a:r>
              <a:rPr sz="3500" spc="-50" dirty="0">
                <a:latin typeface="Calibri"/>
                <a:cs typeface="Calibri"/>
              </a:rPr>
              <a:t>t</a:t>
            </a:r>
            <a:r>
              <a:rPr sz="3500" spc="10" dirty="0">
                <a:latin typeface="Calibri"/>
                <a:cs typeface="Calibri"/>
              </a:rPr>
              <a:t>o</a:t>
            </a:r>
            <a:r>
              <a:rPr sz="3500" dirty="0">
                <a:latin typeface="Calibri"/>
                <a:cs typeface="Calibri"/>
              </a:rPr>
              <a:t>	</a:t>
            </a:r>
            <a:r>
              <a:rPr sz="3500" spc="25" dirty="0">
                <a:latin typeface="Calibri"/>
                <a:cs typeface="Calibri"/>
              </a:rPr>
              <a:t>b</a:t>
            </a:r>
            <a:r>
              <a:rPr sz="3500" spc="10" dirty="0">
                <a:latin typeface="Calibri"/>
                <a:cs typeface="Calibri"/>
              </a:rPr>
              <a:t>e</a:t>
            </a:r>
            <a:r>
              <a:rPr sz="3500" dirty="0">
                <a:latin typeface="Calibri"/>
                <a:cs typeface="Calibri"/>
              </a:rPr>
              <a:t>	</a:t>
            </a:r>
            <a:r>
              <a:rPr sz="3500" spc="-65" dirty="0">
                <a:latin typeface="Calibri"/>
                <a:cs typeface="Calibri"/>
              </a:rPr>
              <a:t>r</a:t>
            </a:r>
            <a:r>
              <a:rPr sz="3500" spc="15" dirty="0">
                <a:latin typeface="Calibri"/>
                <a:cs typeface="Calibri"/>
              </a:rPr>
              <a:t>e</a:t>
            </a:r>
            <a:r>
              <a:rPr sz="3500" spc="-10" dirty="0">
                <a:latin typeface="Calibri"/>
                <a:cs typeface="Calibri"/>
              </a:rPr>
              <a:t>p</a:t>
            </a:r>
            <a:r>
              <a:rPr sz="3500" spc="15" dirty="0">
                <a:latin typeface="Calibri"/>
                <a:cs typeface="Calibri"/>
              </a:rPr>
              <a:t>o</a:t>
            </a:r>
            <a:r>
              <a:rPr sz="3500" spc="5" dirty="0">
                <a:latin typeface="Calibri"/>
                <a:cs typeface="Calibri"/>
              </a:rPr>
              <a:t>r</a:t>
            </a:r>
            <a:r>
              <a:rPr sz="3500" spc="-15" dirty="0">
                <a:latin typeface="Calibri"/>
                <a:cs typeface="Calibri"/>
              </a:rPr>
              <a:t>t</a:t>
            </a:r>
            <a:r>
              <a:rPr sz="3500" spc="15" dirty="0">
                <a:latin typeface="Calibri"/>
                <a:cs typeface="Calibri"/>
              </a:rPr>
              <a:t>e</a:t>
            </a:r>
            <a:r>
              <a:rPr sz="3500" spc="10" dirty="0">
                <a:latin typeface="Calibri"/>
                <a:cs typeface="Calibri"/>
              </a:rPr>
              <a:t>d</a:t>
            </a:r>
            <a:r>
              <a:rPr sz="3500" dirty="0">
                <a:latin typeface="Calibri"/>
                <a:cs typeface="Calibri"/>
              </a:rPr>
              <a:t>	</a:t>
            </a:r>
            <a:r>
              <a:rPr sz="3500" spc="10" dirty="0">
                <a:latin typeface="Calibri"/>
                <a:cs typeface="Calibri"/>
              </a:rPr>
              <a:t>as</a:t>
            </a:r>
            <a:endParaRPr sz="3500">
              <a:latin typeface="Calibri"/>
              <a:cs typeface="Calibri"/>
            </a:endParaRPr>
          </a:p>
        </p:txBody>
      </p:sp>
      <p:sp>
        <p:nvSpPr>
          <p:cNvPr id="5" name="object 5"/>
          <p:cNvSpPr txBox="1"/>
          <p:nvPr/>
        </p:nvSpPr>
        <p:spPr>
          <a:xfrm>
            <a:off x="900259" y="1566219"/>
            <a:ext cx="8884920" cy="1011555"/>
          </a:xfrm>
          <a:prstGeom prst="rect">
            <a:avLst/>
          </a:prstGeom>
        </p:spPr>
        <p:txBody>
          <a:bodyPr vert="horz" wrap="square" lIns="0" tIns="102235" rIns="0" bIns="0" rtlCol="0">
            <a:spAutoFit/>
          </a:bodyPr>
          <a:lstStyle/>
          <a:p>
            <a:pPr marL="12700" marR="5080" indent="8310880">
              <a:lnSpc>
                <a:spcPts val="3529"/>
              </a:lnSpc>
              <a:spcBef>
                <a:spcPts val="805"/>
              </a:spcBef>
              <a:tabLst>
                <a:tab pos="2145030" algn="l"/>
                <a:tab pos="3816350" algn="l"/>
                <a:tab pos="4829175" algn="l"/>
                <a:tab pos="6263005" algn="l"/>
                <a:tab pos="8001000" algn="l"/>
                <a:tab pos="8597265" algn="l"/>
              </a:tabLst>
            </a:pPr>
            <a:r>
              <a:rPr sz="3500" spc="5" dirty="0">
                <a:latin typeface="Calibri"/>
                <a:cs typeface="Calibri"/>
              </a:rPr>
              <a:t>‘</a:t>
            </a:r>
            <a:r>
              <a:rPr sz="3500" spc="-10" dirty="0">
                <a:latin typeface="Calibri"/>
                <a:cs typeface="Calibri"/>
              </a:rPr>
              <a:t>b</a:t>
            </a:r>
            <a:r>
              <a:rPr sz="3500" spc="5" dirty="0">
                <a:latin typeface="Calibri"/>
                <a:cs typeface="Calibri"/>
              </a:rPr>
              <a:t>y  </a:t>
            </a:r>
            <a:r>
              <a:rPr sz="3500" spc="15" dirty="0">
                <a:latin typeface="Calibri"/>
                <a:cs typeface="Calibri"/>
              </a:rPr>
              <a:t>e</a:t>
            </a:r>
            <a:r>
              <a:rPr sz="3500" spc="-30" dirty="0">
                <a:latin typeface="Calibri"/>
                <a:cs typeface="Calibri"/>
              </a:rPr>
              <a:t>l</a:t>
            </a:r>
            <a:r>
              <a:rPr sz="3500" spc="15" dirty="0">
                <a:latin typeface="Calibri"/>
                <a:cs typeface="Calibri"/>
              </a:rPr>
              <a:t>e</a:t>
            </a:r>
            <a:r>
              <a:rPr sz="3500" spc="35" dirty="0">
                <a:latin typeface="Calibri"/>
                <a:cs typeface="Calibri"/>
              </a:rPr>
              <a:t>c</a:t>
            </a:r>
            <a:r>
              <a:rPr sz="3500" spc="-15" dirty="0">
                <a:latin typeface="Calibri"/>
                <a:cs typeface="Calibri"/>
              </a:rPr>
              <a:t>t</a:t>
            </a:r>
            <a:r>
              <a:rPr sz="3500" spc="-65" dirty="0">
                <a:latin typeface="Calibri"/>
                <a:cs typeface="Calibri"/>
              </a:rPr>
              <a:t>r</a:t>
            </a:r>
            <a:r>
              <a:rPr sz="3500" spc="15" dirty="0">
                <a:latin typeface="Calibri"/>
                <a:cs typeface="Calibri"/>
              </a:rPr>
              <a:t>o</a:t>
            </a:r>
            <a:r>
              <a:rPr sz="3500" spc="25" dirty="0">
                <a:latin typeface="Calibri"/>
                <a:cs typeface="Calibri"/>
              </a:rPr>
              <a:t>n</a:t>
            </a:r>
            <a:r>
              <a:rPr sz="3500" spc="5" dirty="0">
                <a:latin typeface="Calibri"/>
                <a:cs typeface="Calibri"/>
              </a:rPr>
              <a:t>ic</a:t>
            </a:r>
            <a:r>
              <a:rPr sz="3500" dirty="0">
                <a:latin typeface="Calibri"/>
                <a:cs typeface="Calibri"/>
              </a:rPr>
              <a:t>	</a:t>
            </a:r>
            <a:r>
              <a:rPr sz="3500" spc="20" dirty="0">
                <a:latin typeface="Calibri"/>
                <a:cs typeface="Calibri"/>
              </a:rPr>
              <a:t>m</a:t>
            </a:r>
            <a:r>
              <a:rPr sz="3500" spc="15" dirty="0">
                <a:latin typeface="Calibri"/>
                <a:cs typeface="Calibri"/>
              </a:rPr>
              <a:t>o</a:t>
            </a:r>
            <a:r>
              <a:rPr sz="3500" spc="25" dirty="0">
                <a:latin typeface="Calibri"/>
                <a:cs typeface="Calibri"/>
              </a:rPr>
              <a:t>d</a:t>
            </a:r>
            <a:r>
              <a:rPr sz="3500" spc="-20" dirty="0">
                <a:latin typeface="Calibri"/>
                <a:cs typeface="Calibri"/>
              </a:rPr>
              <a:t>e</a:t>
            </a:r>
            <a:r>
              <a:rPr sz="3500" spc="5" dirty="0">
                <a:latin typeface="Calibri"/>
                <a:cs typeface="Calibri"/>
              </a:rPr>
              <a:t>s’</a:t>
            </a:r>
            <a:r>
              <a:rPr sz="3500" dirty="0">
                <a:latin typeface="Calibri"/>
                <a:cs typeface="Calibri"/>
              </a:rPr>
              <a:t>	</a:t>
            </a:r>
            <a:r>
              <a:rPr sz="3500" spc="10" dirty="0">
                <a:latin typeface="Calibri"/>
                <a:cs typeface="Calibri"/>
              </a:rPr>
              <a:t>a</a:t>
            </a:r>
            <a:r>
              <a:rPr sz="3500" spc="25" dirty="0">
                <a:latin typeface="Calibri"/>
                <a:cs typeface="Calibri"/>
              </a:rPr>
              <a:t>n</a:t>
            </a:r>
            <a:r>
              <a:rPr sz="3500" spc="10" dirty="0">
                <a:latin typeface="Calibri"/>
                <a:cs typeface="Calibri"/>
              </a:rPr>
              <a:t>d</a:t>
            </a:r>
            <a:r>
              <a:rPr sz="3500" dirty="0">
                <a:latin typeface="Calibri"/>
                <a:cs typeface="Calibri"/>
              </a:rPr>
              <a:t>	</a:t>
            </a:r>
            <a:r>
              <a:rPr sz="3500" spc="-100" dirty="0">
                <a:latin typeface="Calibri"/>
                <a:cs typeface="Calibri"/>
              </a:rPr>
              <a:t>‘</a:t>
            </a:r>
            <a:r>
              <a:rPr sz="3500" spc="15" dirty="0">
                <a:latin typeface="Calibri"/>
                <a:cs typeface="Calibri"/>
              </a:rPr>
              <a:t>o</a:t>
            </a:r>
            <a:r>
              <a:rPr sz="3500" spc="20" dirty="0">
                <a:latin typeface="Calibri"/>
                <a:cs typeface="Calibri"/>
              </a:rPr>
              <a:t>t</a:t>
            </a:r>
            <a:r>
              <a:rPr sz="3500" spc="-10" dirty="0">
                <a:latin typeface="Calibri"/>
                <a:cs typeface="Calibri"/>
              </a:rPr>
              <a:t>h</a:t>
            </a:r>
            <a:r>
              <a:rPr sz="3500" spc="15" dirty="0">
                <a:latin typeface="Calibri"/>
                <a:cs typeface="Calibri"/>
              </a:rPr>
              <a:t>e</a:t>
            </a:r>
            <a:r>
              <a:rPr sz="3500" spc="5" dirty="0">
                <a:latin typeface="Calibri"/>
                <a:cs typeface="Calibri"/>
              </a:rPr>
              <a:t>r</a:t>
            </a:r>
            <a:r>
              <a:rPr sz="3500" dirty="0">
                <a:latin typeface="Calibri"/>
                <a:cs typeface="Calibri"/>
              </a:rPr>
              <a:t>	</a:t>
            </a:r>
            <a:r>
              <a:rPr sz="3500" spc="-15" dirty="0">
                <a:latin typeface="Calibri"/>
                <a:cs typeface="Calibri"/>
              </a:rPr>
              <a:t>m</a:t>
            </a:r>
            <a:r>
              <a:rPr sz="3500" spc="50" dirty="0">
                <a:latin typeface="Calibri"/>
                <a:cs typeface="Calibri"/>
              </a:rPr>
              <a:t>o</a:t>
            </a:r>
            <a:r>
              <a:rPr sz="3500" spc="-10" dirty="0">
                <a:latin typeface="Calibri"/>
                <a:cs typeface="Calibri"/>
              </a:rPr>
              <a:t>d</a:t>
            </a:r>
            <a:r>
              <a:rPr sz="3500" spc="15" dirty="0">
                <a:latin typeface="Calibri"/>
                <a:cs typeface="Calibri"/>
              </a:rPr>
              <a:t>e</a:t>
            </a:r>
            <a:r>
              <a:rPr sz="3500" spc="5" dirty="0">
                <a:latin typeface="Calibri"/>
                <a:cs typeface="Calibri"/>
              </a:rPr>
              <a:t>s</a:t>
            </a:r>
            <a:r>
              <a:rPr sz="3500" spc="-350" dirty="0">
                <a:latin typeface="Calibri"/>
                <a:cs typeface="Calibri"/>
              </a:rPr>
              <a:t>’</a:t>
            </a:r>
            <a:r>
              <a:rPr sz="3500" spc="5" dirty="0">
                <a:latin typeface="Calibri"/>
                <a:cs typeface="Calibri"/>
              </a:rPr>
              <a:t>.</a:t>
            </a:r>
            <a:r>
              <a:rPr sz="3500" dirty="0">
                <a:latin typeface="Calibri"/>
                <a:cs typeface="Calibri"/>
              </a:rPr>
              <a:t>	</a:t>
            </a:r>
            <a:r>
              <a:rPr sz="3500" spc="30" dirty="0">
                <a:latin typeface="Calibri"/>
                <a:cs typeface="Calibri"/>
              </a:rPr>
              <a:t>I</a:t>
            </a:r>
            <a:r>
              <a:rPr sz="3500" spc="5" dirty="0">
                <a:latin typeface="Calibri"/>
                <a:cs typeface="Calibri"/>
              </a:rPr>
              <a:t>t</a:t>
            </a:r>
            <a:r>
              <a:rPr sz="3500" dirty="0">
                <a:latin typeface="Calibri"/>
                <a:cs typeface="Calibri"/>
              </a:rPr>
              <a:t>	</a:t>
            </a:r>
            <a:r>
              <a:rPr sz="3500" spc="-30" dirty="0">
                <a:latin typeface="Calibri"/>
                <a:cs typeface="Calibri"/>
              </a:rPr>
              <a:t>i</a:t>
            </a:r>
            <a:r>
              <a:rPr sz="3500" spc="10" dirty="0">
                <a:latin typeface="Calibri"/>
                <a:cs typeface="Calibri"/>
              </a:rPr>
              <a:t>s</a:t>
            </a:r>
            <a:endParaRPr sz="3500">
              <a:latin typeface="Calibri"/>
              <a:cs typeface="Calibri"/>
            </a:endParaRPr>
          </a:p>
        </p:txBody>
      </p:sp>
      <p:sp>
        <p:nvSpPr>
          <p:cNvPr id="6" name="object 6"/>
          <p:cNvSpPr txBox="1"/>
          <p:nvPr/>
        </p:nvSpPr>
        <p:spPr>
          <a:xfrm>
            <a:off x="849459" y="2462333"/>
            <a:ext cx="8987790" cy="4291330"/>
          </a:xfrm>
          <a:prstGeom prst="rect">
            <a:avLst/>
          </a:prstGeom>
        </p:spPr>
        <p:txBody>
          <a:bodyPr vert="horz" wrap="square" lIns="0" tIns="100965" rIns="0" bIns="0" rtlCol="0">
            <a:spAutoFit/>
          </a:bodyPr>
          <a:lstStyle/>
          <a:p>
            <a:pPr marL="63500" marR="54610" algn="just">
              <a:lnSpc>
                <a:spcPct val="84100"/>
              </a:lnSpc>
              <a:spcBef>
                <a:spcPts val="795"/>
              </a:spcBef>
            </a:pPr>
            <a:r>
              <a:rPr sz="3500" spc="5" dirty="0">
                <a:latin typeface="Calibri"/>
                <a:cs typeface="Calibri"/>
              </a:rPr>
              <a:t>clarified </a:t>
            </a:r>
            <a:r>
              <a:rPr sz="3500" dirty="0">
                <a:latin typeface="Calibri"/>
                <a:cs typeface="Calibri"/>
              </a:rPr>
              <a:t>that electronic </a:t>
            </a:r>
            <a:r>
              <a:rPr sz="3500" spc="10" dirty="0">
                <a:latin typeface="Calibri"/>
                <a:cs typeface="Calibri"/>
              </a:rPr>
              <a:t>modes </a:t>
            </a:r>
            <a:r>
              <a:rPr sz="3500" spc="-20" dirty="0">
                <a:latin typeface="Calibri"/>
                <a:cs typeface="Calibri"/>
              </a:rPr>
              <a:t>referred </a:t>
            </a:r>
            <a:r>
              <a:rPr sz="3500" dirty="0">
                <a:latin typeface="Calibri"/>
                <a:cs typeface="Calibri"/>
              </a:rPr>
              <a:t>to </a:t>
            </a:r>
            <a:r>
              <a:rPr sz="3500" spc="10" dirty="0">
                <a:latin typeface="Calibri"/>
                <a:cs typeface="Calibri"/>
              </a:rPr>
              <a:t>in </a:t>
            </a:r>
            <a:r>
              <a:rPr sz="3500" spc="20" dirty="0">
                <a:latin typeface="Calibri"/>
                <a:cs typeface="Calibri"/>
              </a:rPr>
              <a:t>the </a:t>
            </a:r>
            <a:r>
              <a:rPr sz="3500" spc="25" dirty="0">
                <a:latin typeface="Calibri"/>
                <a:cs typeface="Calibri"/>
              </a:rPr>
              <a:t> </a:t>
            </a:r>
            <a:r>
              <a:rPr sz="3500" spc="-10" dirty="0">
                <a:latin typeface="Calibri"/>
                <a:cs typeface="Calibri"/>
              </a:rPr>
              <a:t>form </a:t>
            </a:r>
            <a:r>
              <a:rPr sz="3500" spc="-15" dirty="0">
                <a:latin typeface="Calibri"/>
                <a:cs typeface="Calibri"/>
              </a:rPr>
              <a:t>are </a:t>
            </a:r>
            <a:r>
              <a:rPr sz="3500" spc="10" dirty="0">
                <a:latin typeface="Calibri"/>
                <a:cs typeface="Calibri"/>
              </a:rPr>
              <a:t>in addition </a:t>
            </a:r>
            <a:r>
              <a:rPr sz="3500" dirty="0">
                <a:latin typeface="Calibri"/>
                <a:cs typeface="Calibri"/>
              </a:rPr>
              <a:t>to </a:t>
            </a:r>
            <a:r>
              <a:rPr sz="3500" spc="-5" dirty="0">
                <a:latin typeface="Calibri"/>
                <a:cs typeface="Calibri"/>
              </a:rPr>
              <a:t>account </a:t>
            </a:r>
            <a:r>
              <a:rPr sz="3500" spc="-10" dirty="0">
                <a:latin typeface="Calibri"/>
                <a:cs typeface="Calibri"/>
              </a:rPr>
              <a:t>payee </a:t>
            </a:r>
            <a:r>
              <a:rPr sz="3500" spc="10" dirty="0">
                <a:latin typeface="Calibri"/>
                <a:cs typeface="Calibri"/>
              </a:rPr>
              <a:t>cheque / </a:t>
            </a:r>
            <a:r>
              <a:rPr sz="3500" spc="15" dirty="0">
                <a:latin typeface="Calibri"/>
                <a:cs typeface="Calibri"/>
              </a:rPr>
              <a:t> </a:t>
            </a:r>
            <a:r>
              <a:rPr sz="3500" spc="-15" dirty="0">
                <a:latin typeface="Calibri"/>
                <a:cs typeface="Calibri"/>
              </a:rPr>
              <a:t>draft</a:t>
            </a:r>
            <a:r>
              <a:rPr sz="3500" spc="30" dirty="0">
                <a:latin typeface="Calibri"/>
                <a:cs typeface="Calibri"/>
              </a:rPr>
              <a:t> </a:t>
            </a:r>
            <a:r>
              <a:rPr sz="3500" spc="10" dirty="0">
                <a:latin typeface="Calibri"/>
                <a:cs typeface="Calibri"/>
              </a:rPr>
              <a:t>/</a:t>
            </a:r>
            <a:r>
              <a:rPr sz="3500" spc="-5" dirty="0">
                <a:latin typeface="Calibri"/>
                <a:cs typeface="Calibri"/>
              </a:rPr>
              <a:t> </a:t>
            </a:r>
            <a:r>
              <a:rPr sz="3500" spc="10" dirty="0">
                <a:latin typeface="Calibri"/>
                <a:cs typeface="Calibri"/>
              </a:rPr>
              <a:t>ECS</a:t>
            </a:r>
            <a:endParaRPr sz="3500">
              <a:latin typeface="Calibri"/>
              <a:cs typeface="Calibri"/>
            </a:endParaRPr>
          </a:p>
          <a:p>
            <a:pPr>
              <a:lnSpc>
                <a:spcPct val="100000"/>
              </a:lnSpc>
              <a:spcBef>
                <a:spcPts val="50"/>
              </a:spcBef>
            </a:pPr>
            <a:endParaRPr sz="3200">
              <a:latin typeface="Calibri"/>
              <a:cs typeface="Calibri"/>
            </a:endParaRPr>
          </a:p>
          <a:p>
            <a:pPr marL="215265" indent="-152400" algn="just">
              <a:lnSpc>
                <a:spcPts val="3865"/>
              </a:lnSpc>
              <a:spcBef>
                <a:spcPts val="5"/>
              </a:spcBef>
              <a:buSzPct val="94285"/>
              <a:buFont typeface="Arial MT"/>
              <a:buChar char="•"/>
              <a:tabLst>
                <a:tab pos="215900" algn="l"/>
              </a:tabLst>
            </a:pPr>
            <a:r>
              <a:rPr sz="3500" spc="-5" dirty="0">
                <a:latin typeface="Calibri"/>
                <a:cs typeface="Calibri"/>
              </a:rPr>
              <a:t>Form</a:t>
            </a:r>
            <a:r>
              <a:rPr sz="3500" spc="195" dirty="0">
                <a:latin typeface="Calibri"/>
                <a:cs typeface="Calibri"/>
              </a:rPr>
              <a:t> </a:t>
            </a:r>
            <a:r>
              <a:rPr sz="3500" spc="15" dirty="0">
                <a:latin typeface="Calibri"/>
                <a:cs typeface="Calibri"/>
              </a:rPr>
              <a:t>10</a:t>
            </a:r>
            <a:r>
              <a:rPr sz="3500" spc="170" dirty="0">
                <a:latin typeface="Calibri"/>
                <a:cs typeface="Calibri"/>
              </a:rPr>
              <a:t> </a:t>
            </a:r>
            <a:r>
              <a:rPr sz="3500" spc="25" dirty="0">
                <a:latin typeface="Calibri"/>
                <a:cs typeface="Calibri"/>
              </a:rPr>
              <a:t>BD</a:t>
            </a:r>
            <a:r>
              <a:rPr sz="3500" spc="210" dirty="0">
                <a:latin typeface="Calibri"/>
                <a:cs typeface="Calibri"/>
              </a:rPr>
              <a:t> </a:t>
            </a:r>
            <a:r>
              <a:rPr sz="3500" spc="10" dirty="0">
                <a:latin typeface="Calibri"/>
                <a:cs typeface="Calibri"/>
              </a:rPr>
              <a:t>–</a:t>
            </a:r>
            <a:r>
              <a:rPr sz="3500" spc="165" dirty="0">
                <a:latin typeface="Calibri"/>
                <a:cs typeface="Calibri"/>
              </a:rPr>
              <a:t> </a:t>
            </a:r>
            <a:r>
              <a:rPr sz="3500" spc="-5" dirty="0">
                <a:latin typeface="Calibri"/>
                <a:cs typeface="Calibri"/>
              </a:rPr>
              <a:t>statement</a:t>
            </a:r>
            <a:r>
              <a:rPr sz="3500" spc="175" dirty="0">
                <a:latin typeface="Calibri"/>
                <a:cs typeface="Calibri"/>
              </a:rPr>
              <a:t> </a:t>
            </a:r>
            <a:r>
              <a:rPr sz="3500" spc="10" dirty="0">
                <a:latin typeface="Calibri"/>
                <a:cs typeface="Calibri"/>
              </a:rPr>
              <a:t>of</a:t>
            </a:r>
            <a:r>
              <a:rPr sz="3500" spc="210" dirty="0">
                <a:latin typeface="Calibri"/>
                <a:cs typeface="Calibri"/>
              </a:rPr>
              <a:t> </a:t>
            </a:r>
            <a:r>
              <a:rPr sz="3500" spc="5" dirty="0">
                <a:latin typeface="Calibri"/>
                <a:cs typeface="Calibri"/>
              </a:rPr>
              <a:t>donations</a:t>
            </a:r>
            <a:r>
              <a:rPr sz="3500" spc="190" dirty="0">
                <a:latin typeface="Calibri"/>
                <a:cs typeface="Calibri"/>
              </a:rPr>
              <a:t> </a:t>
            </a:r>
            <a:r>
              <a:rPr sz="3500" spc="15" dirty="0">
                <a:latin typeface="Calibri"/>
                <a:cs typeface="Calibri"/>
              </a:rPr>
              <a:t>u.s.</a:t>
            </a:r>
            <a:r>
              <a:rPr sz="3500" spc="185" dirty="0">
                <a:latin typeface="Calibri"/>
                <a:cs typeface="Calibri"/>
              </a:rPr>
              <a:t> </a:t>
            </a:r>
            <a:r>
              <a:rPr sz="3500" dirty="0">
                <a:latin typeface="Calibri"/>
                <a:cs typeface="Calibri"/>
              </a:rPr>
              <a:t>80</a:t>
            </a:r>
            <a:r>
              <a:rPr sz="3500" spc="204" dirty="0">
                <a:latin typeface="Calibri"/>
                <a:cs typeface="Calibri"/>
              </a:rPr>
              <a:t> </a:t>
            </a:r>
            <a:r>
              <a:rPr sz="3500" spc="15" dirty="0">
                <a:latin typeface="Calibri"/>
                <a:cs typeface="Calibri"/>
              </a:rPr>
              <a:t>G</a:t>
            </a:r>
            <a:endParaRPr sz="3500">
              <a:latin typeface="Calibri"/>
              <a:cs typeface="Calibri"/>
            </a:endParaRPr>
          </a:p>
          <a:p>
            <a:pPr marL="63500" marR="54610" algn="just">
              <a:lnSpc>
                <a:spcPct val="84100"/>
              </a:lnSpc>
              <a:spcBef>
                <a:spcPts val="330"/>
              </a:spcBef>
            </a:pPr>
            <a:r>
              <a:rPr sz="3500" spc="10" dirty="0">
                <a:latin typeface="Calibri"/>
                <a:cs typeface="Calibri"/>
              </a:rPr>
              <a:t>–</a:t>
            </a:r>
            <a:r>
              <a:rPr sz="3500" spc="409" dirty="0">
                <a:latin typeface="Calibri"/>
                <a:cs typeface="Calibri"/>
              </a:rPr>
              <a:t> </a:t>
            </a:r>
            <a:r>
              <a:rPr sz="3500" spc="5" dirty="0">
                <a:latin typeface="Calibri"/>
                <a:cs typeface="Calibri"/>
              </a:rPr>
              <a:t>Form</a:t>
            </a:r>
            <a:r>
              <a:rPr sz="3500" spc="409" dirty="0">
                <a:latin typeface="Calibri"/>
                <a:cs typeface="Calibri"/>
              </a:rPr>
              <a:t> </a:t>
            </a:r>
            <a:r>
              <a:rPr sz="3500" spc="15" dirty="0">
                <a:latin typeface="Calibri"/>
                <a:cs typeface="Calibri"/>
              </a:rPr>
              <a:t>10</a:t>
            </a:r>
            <a:r>
              <a:rPr sz="3500" spc="415" dirty="0">
                <a:latin typeface="Calibri"/>
                <a:cs typeface="Calibri"/>
              </a:rPr>
              <a:t> </a:t>
            </a:r>
            <a:r>
              <a:rPr sz="3500" spc="5" dirty="0">
                <a:latin typeface="Calibri"/>
                <a:cs typeface="Calibri"/>
              </a:rPr>
              <a:t>BE</a:t>
            </a:r>
            <a:r>
              <a:rPr sz="3500" spc="450" dirty="0">
                <a:latin typeface="Calibri"/>
                <a:cs typeface="Calibri"/>
              </a:rPr>
              <a:t> </a:t>
            </a:r>
            <a:r>
              <a:rPr sz="3500" spc="-5" dirty="0">
                <a:latin typeface="Calibri"/>
                <a:cs typeface="Calibri"/>
              </a:rPr>
              <a:t>certificate</a:t>
            </a:r>
            <a:r>
              <a:rPr sz="3500" spc="415" dirty="0">
                <a:latin typeface="Calibri"/>
                <a:cs typeface="Calibri"/>
              </a:rPr>
              <a:t> </a:t>
            </a:r>
            <a:r>
              <a:rPr sz="3500" spc="10" dirty="0">
                <a:latin typeface="Calibri"/>
                <a:cs typeface="Calibri"/>
              </a:rPr>
              <a:t>of</a:t>
            </a:r>
            <a:r>
              <a:rPr sz="3500" spc="420" dirty="0">
                <a:latin typeface="Calibri"/>
                <a:cs typeface="Calibri"/>
              </a:rPr>
              <a:t> </a:t>
            </a:r>
            <a:r>
              <a:rPr sz="3500" spc="10" dirty="0">
                <a:latin typeface="Calibri"/>
                <a:cs typeface="Calibri"/>
              </a:rPr>
              <a:t>said</a:t>
            </a:r>
            <a:r>
              <a:rPr sz="3500" spc="425" dirty="0">
                <a:latin typeface="Calibri"/>
                <a:cs typeface="Calibri"/>
              </a:rPr>
              <a:t> </a:t>
            </a:r>
            <a:r>
              <a:rPr sz="3500" spc="10" dirty="0">
                <a:latin typeface="Calibri"/>
                <a:cs typeface="Calibri"/>
              </a:rPr>
              <a:t>donation</a:t>
            </a:r>
            <a:r>
              <a:rPr sz="3500" spc="420" dirty="0">
                <a:latin typeface="Calibri"/>
                <a:cs typeface="Calibri"/>
              </a:rPr>
              <a:t> </a:t>
            </a:r>
            <a:r>
              <a:rPr sz="3500" spc="10" dirty="0">
                <a:latin typeface="Calibri"/>
                <a:cs typeface="Calibri"/>
              </a:rPr>
              <a:t>–</a:t>
            </a:r>
            <a:r>
              <a:rPr sz="3500" spc="445" dirty="0">
                <a:latin typeface="Calibri"/>
                <a:cs typeface="Calibri"/>
              </a:rPr>
              <a:t> </a:t>
            </a:r>
            <a:r>
              <a:rPr sz="3500" spc="10" dirty="0">
                <a:latin typeface="Calibri"/>
                <a:cs typeface="Calibri"/>
              </a:rPr>
              <a:t>cut </a:t>
            </a:r>
            <a:r>
              <a:rPr sz="3500" spc="-780" dirty="0">
                <a:latin typeface="Calibri"/>
                <a:cs typeface="Calibri"/>
              </a:rPr>
              <a:t> </a:t>
            </a:r>
            <a:r>
              <a:rPr sz="3500" spc="-10" dirty="0">
                <a:latin typeface="Calibri"/>
                <a:cs typeface="Calibri"/>
              </a:rPr>
              <a:t>off date </a:t>
            </a:r>
            <a:r>
              <a:rPr sz="3500" spc="5" dirty="0">
                <a:latin typeface="Calibri"/>
                <a:cs typeface="Calibri"/>
              </a:rPr>
              <a:t>is </a:t>
            </a:r>
            <a:r>
              <a:rPr sz="3500" spc="-5" dirty="0">
                <a:latin typeface="Calibri"/>
                <a:cs typeface="Calibri"/>
              </a:rPr>
              <a:t>31</a:t>
            </a:r>
            <a:r>
              <a:rPr sz="3525" spc="-7" baseline="24822" dirty="0">
                <a:latin typeface="Calibri"/>
                <a:cs typeface="Calibri"/>
              </a:rPr>
              <a:t>st</a:t>
            </a:r>
            <a:r>
              <a:rPr sz="3525" baseline="24822" dirty="0">
                <a:latin typeface="Calibri"/>
                <a:cs typeface="Calibri"/>
              </a:rPr>
              <a:t> </a:t>
            </a:r>
            <a:r>
              <a:rPr sz="3500" spc="-5" dirty="0">
                <a:latin typeface="Calibri"/>
                <a:cs typeface="Calibri"/>
              </a:rPr>
              <a:t>May </a:t>
            </a:r>
            <a:r>
              <a:rPr sz="3500" spc="10" dirty="0">
                <a:latin typeface="Calibri"/>
                <a:cs typeface="Calibri"/>
              </a:rPr>
              <a:t>of subsequent </a:t>
            </a:r>
            <a:r>
              <a:rPr sz="3500" dirty="0">
                <a:latin typeface="Calibri"/>
                <a:cs typeface="Calibri"/>
              </a:rPr>
              <a:t>year </a:t>
            </a:r>
            <a:r>
              <a:rPr sz="3500" spc="10" dirty="0">
                <a:latin typeface="Calibri"/>
                <a:cs typeface="Calibri"/>
              </a:rPr>
              <a:t>– </a:t>
            </a:r>
            <a:r>
              <a:rPr sz="3500" spc="-10" dirty="0">
                <a:solidFill>
                  <a:srgbClr val="BF0000"/>
                </a:solidFill>
                <a:latin typeface="Calibri"/>
                <a:cs typeface="Calibri"/>
              </a:rPr>
              <a:t>For </a:t>
            </a:r>
            <a:r>
              <a:rPr sz="3500" spc="10" dirty="0">
                <a:solidFill>
                  <a:srgbClr val="BF0000"/>
                </a:solidFill>
                <a:latin typeface="Calibri"/>
                <a:cs typeface="Calibri"/>
              </a:rPr>
              <a:t>FY </a:t>
            </a:r>
            <a:r>
              <a:rPr sz="3500" spc="15" dirty="0">
                <a:solidFill>
                  <a:srgbClr val="BF0000"/>
                </a:solidFill>
                <a:latin typeface="Calibri"/>
                <a:cs typeface="Calibri"/>
              </a:rPr>
              <a:t> </a:t>
            </a:r>
            <a:r>
              <a:rPr sz="3500" spc="10" dirty="0">
                <a:solidFill>
                  <a:srgbClr val="BF0000"/>
                </a:solidFill>
                <a:latin typeface="Calibri"/>
                <a:cs typeface="Calibri"/>
              </a:rPr>
              <a:t>2022-23,</a:t>
            </a:r>
            <a:r>
              <a:rPr sz="3500" spc="15" dirty="0">
                <a:solidFill>
                  <a:srgbClr val="BF0000"/>
                </a:solidFill>
                <a:latin typeface="Calibri"/>
                <a:cs typeface="Calibri"/>
              </a:rPr>
              <a:t> </a:t>
            </a:r>
            <a:r>
              <a:rPr sz="3500" spc="10" dirty="0">
                <a:solidFill>
                  <a:srgbClr val="BF0000"/>
                </a:solidFill>
                <a:latin typeface="Calibri"/>
                <a:cs typeface="Calibri"/>
              </a:rPr>
              <a:t>the</a:t>
            </a:r>
            <a:r>
              <a:rPr sz="3500" spc="15" dirty="0">
                <a:solidFill>
                  <a:srgbClr val="BF0000"/>
                </a:solidFill>
                <a:latin typeface="Calibri"/>
                <a:cs typeface="Calibri"/>
              </a:rPr>
              <a:t> </a:t>
            </a:r>
            <a:r>
              <a:rPr sz="3500" spc="10" dirty="0">
                <a:solidFill>
                  <a:srgbClr val="BF0000"/>
                </a:solidFill>
                <a:latin typeface="Calibri"/>
                <a:cs typeface="Calibri"/>
              </a:rPr>
              <a:t>due</a:t>
            </a:r>
            <a:r>
              <a:rPr sz="3500" spc="15" dirty="0">
                <a:solidFill>
                  <a:srgbClr val="BF0000"/>
                </a:solidFill>
                <a:latin typeface="Calibri"/>
                <a:cs typeface="Calibri"/>
              </a:rPr>
              <a:t> </a:t>
            </a:r>
            <a:r>
              <a:rPr sz="3500" spc="-10" dirty="0">
                <a:solidFill>
                  <a:srgbClr val="BF0000"/>
                </a:solidFill>
                <a:latin typeface="Calibri"/>
                <a:cs typeface="Calibri"/>
              </a:rPr>
              <a:t>date</a:t>
            </a:r>
            <a:r>
              <a:rPr sz="3500" spc="-5" dirty="0">
                <a:solidFill>
                  <a:srgbClr val="BF0000"/>
                </a:solidFill>
                <a:latin typeface="Calibri"/>
                <a:cs typeface="Calibri"/>
              </a:rPr>
              <a:t> </a:t>
            </a:r>
            <a:r>
              <a:rPr sz="3500" spc="-10" dirty="0">
                <a:solidFill>
                  <a:srgbClr val="BF0000"/>
                </a:solidFill>
                <a:latin typeface="Calibri"/>
                <a:cs typeface="Calibri"/>
              </a:rPr>
              <a:t>is</a:t>
            </a:r>
            <a:r>
              <a:rPr sz="3500" spc="775" dirty="0">
                <a:solidFill>
                  <a:srgbClr val="BF0000"/>
                </a:solidFill>
                <a:latin typeface="Calibri"/>
                <a:cs typeface="Calibri"/>
              </a:rPr>
              <a:t> </a:t>
            </a:r>
            <a:r>
              <a:rPr sz="3500" dirty="0">
                <a:solidFill>
                  <a:srgbClr val="BF0000"/>
                </a:solidFill>
                <a:latin typeface="Calibri"/>
                <a:cs typeface="Calibri"/>
              </a:rPr>
              <a:t>extended</a:t>
            </a:r>
            <a:r>
              <a:rPr sz="3500" spc="795" dirty="0">
                <a:solidFill>
                  <a:srgbClr val="BF0000"/>
                </a:solidFill>
                <a:latin typeface="Calibri"/>
                <a:cs typeface="Calibri"/>
              </a:rPr>
              <a:t> </a:t>
            </a:r>
            <a:r>
              <a:rPr sz="3500" dirty="0">
                <a:solidFill>
                  <a:srgbClr val="BF0000"/>
                </a:solidFill>
                <a:latin typeface="Calibri"/>
                <a:cs typeface="Calibri"/>
              </a:rPr>
              <a:t>to </a:t>
            </a:r>
            <a:r>
              <a:rPr sz="3500" spc="5" dirty="0">
                <a:solidFill>
                  <a:srgbClr val="BF0000"/>
                </a:solidFill>
                <a:latin typeface="Calibri"/>
                <a:cs typeface="Calibri"/>
              </a:rPr>
              <a:t> </a:t>
            </a:r>
            <a:r>
              <a:rPr sz="3500" spc="10" dirty="0">
                <a:solidFill>
                  <a:srgbClr val="BF0000"/>
                </a:solidFill>
                <a:latin typeface="Calibri"/>
                <a:cs typeface="Calibri"/>
              </a:rPr>
              <a:t>30.06.2023</a:t>
            </a:r>
            <a:endParaRPr sz="3500">
              <a:latin typeface="Calibri"/>
              <a:cs typeface="Calibri"/>
            </a:endParaRPr>
          </a:p>
        </p:txBody>
      </p:sp>
    </p:spTree>
    <p:extLst>
      <p:ext uri="{BB962C8B-B14F-4D97-AF65-F5344CB8AC3E}">
        <p14:creationId xmlns:p14="http://schemas.microsoft.com/office/powerpoint/2010/main" val="351507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49</a:t>
            </a:fld>
            <a:endParaRPr sz="1300">
              <a:latin typeface="Calibri"/>
              <a:cs typeface="Calibri"/>
            </a:endParaRPr>
          </a:p>
        </p:txBody>
      </p:sp>
      <p:sp>
        <p:nvSpPr>
          <p:cNvPr id="2" name="object 2"/>
          <p:cNvSpPr txBox="1">
            <a:spLocks noGrp="1"/>
          </p:cNvSpPr>
          <p:nvPr>
            <p:ph type="title"/>
          </p:nvPr>
        </p:nvSpPr>
        <p:spPr>
          <a:xfrm>
            <a:off x="3004848" y="136564"/>
            <a:ext cx="4704052" cy="623248"/>
          </a:xfrm>
          <a:prstGeom prst="rect">
            <a:avLst/>
          </a:prstGeom>
        </p:spPr>
        <p:txBody>
          <a:bodyPr vert="horz" wrap="square" lIns="0" tIns="15240" rIns="0" bIns="0" rtlCol="0">
            <a:spAutoFit/>
          </a:bodyPr>
          <a:lstStyle/>
          <a:p>
            <a:pPr marL="12700">
              <a:lnSpc>
                <a:spcPct val="100000"/>
              </a:lnSpc>
              <a:spcBef>
                <a:spcPts val="120"/>
              </a:spcBef>
            </a:pPr>
            <a:r>
              <a:rPr sz="3950" spc="5" dirty="0">
                <a:latin typeface="Garamond" panose="02020404030301010803" pitchFamily="18" charset="0"/>
              </a:rPr>
              <a:t>Overview</a:t>
            </a:r>
            <a:r>
              <a:rPr sz="3950" spc="-105" dirty="0">
                <a:latin typeface="Garamond" panose="02020404030301010803" pitchFamily="18" charset="0"/>
              </a:rPr>
              <a:t> </a:t>
            </a:r>
            <a:r>
              <a:rPr sz="3950" spc="5" dirty="0">
                <a:latin typeface="Garamond" panose="02020404030301010803" pitchFamily="18" charset="0"/>
              </a:rPr>
              <a:t>-</a:t>
            </a:r>
            <a:r>
              <a:rPr sz="3950" spc="-105" dirty="0">
                <a:latin typeface="Garamond" panose="02020404030301010803" pitchFamily="18" charset="0"/>
              </a:rPr>
              <a:t> </a:t>
            </a:r>
            <a:r>
              <a:rPr sz="3950" spc="5" dirty="0">
                <a:latin typeface="Garamond" panose="02020404030301010803" pitchFamily="18" charset="0"/>
              </a:rPr>
              <a:t>Pitfalls</a:t>
            </a:r>
            <a:endParaRPr sz="3950" dirty="0">
              <a:latin typeface="Garamond" panose="02020404030301010803" pitchFamily="18" charset="0"/>
            </a:endParaRPr>
          </a:p>
        </p:txBody>
      </p:sp>
      <p:sp>
        <p:nvSpPr>
          <p:cNvPr id="3" name="object 3"/>
          <p:cNvSpPr txBox="1"/>
          <p:nvPr/>
        </p:nvSpPr>
        <p:spPr>
          <a:xfrm>
            <a:off x="952049" y="1180532"/>
            <a:ext cx="8822055" cy="5707588"/>
          </a:xfrm>
          <a:prstGeom prst="rect">
            <a:avLst/>
          </a:prstGeom>
        </p:spPr>
        <p:txBody>
          <a:bodyPr vert="horz" wrap="square" lIns="0" tIns="101600" rIns="0" bIns="0" rtlCol="0">
            <a:spAutoFit/>
          </a:bodyPr>
          <a:lstStyle/>
          <a:p>
            <a:pPr marL="329565" marR="65405" indent="-317500" algn="just">
              <a:lnSpc>
                <a:spcPct val="82000"/>
              </a:lnSpc>
              <a:spcBef>
                <a:spcPts val="800"/>
              </a:spcBef>
              <a:buFont typeface="Arial MT"/>
              <a:buChar char="•"/>
              <a:tabLst>
                <a:tab pos="329565" algn="l"/>
                <a:tab pos="330200" algn="l"/>
              </a:tabLst>
            </a:pPr>
            <a:r>
              <a:rPr sz="3250" spc="-10" dirty="0">
                <a:latin typeface="Garamond" panose="02020404030301010803" pitchFamily="18" charset="0"/>
                <a:cs typeface="Calibri"/>
              </a:rPr>
              <a:t>Religious</a:t>
            </a:r>
            <a:r>
              <a:rPr sz="3250" spc="-60" dirty="0">
                <a:latin typeface="Garamond" panose="02020404030301010803" pitchFamily="18" charset="0"/>
                <a:cs typeface="Calibri"/>
              </a:rPr>
              <a:t> </a:t>
            </a:r>
            <a:r>
              <a:rPr sz="3250" spc="-10" dirty="0">
                <a:latin typeface="Garamond" panose="02020404030301010803" pitchFamily="18" charset="0"/>
                <a:cs typeface="Calibri"/>
              </a:rPr>
              <a:t>trust</a:t>
            </a:r>
            <a:r>
              <a:rPr sz="3250" spc="-30" dirty="0">
                <a:latin typeface="Garamond" panose="02020404030301010803" pitchFamily="18" charset="0"/>
                <a:cs typeface="Calibri"/>
              </a:rPr>
              <a:t> </a:t>
            </a:r>
            <a:r>
              <a:rPr sz="3250" spc="-15" dirty="0">
                <a:latin typeface="Garamond" panose="02020404030301010803" pitchFamily="18" charset="0"/>
                <a:cs typeface="Calibri"/>
              </a:rPr>
              <a:t>can</a:t>
            </a:r>
            <a:r>
              <a:rPr sz="3250" dirty="0">
                <a:latin typeface="Garamond" panose="02020404030301010803" pitchFamily="18" charset="0"/>
                <a:cs typeface="Calibri"/>
              </a:rPr>
              <a:t> </a:t>
            </a:r>
            <a:r>
              <a:rPr sz="3250" spc="5" dirty="0">
                <a:latin typeface="Garamond" panose="02020404030301010803" pitchFamily="18" charset="0"/>
                <a:cs typeface="Calibri"/>
              </a:rPr>
              <a:t>do</a:t>
            </a:r>
            <a:r>
              <a:rPr sz="3250" spc="-10" dirty="0">
                <a:latin typeface="Garamond" panose="02020404030301010803" pitchFamily="18" charset="0"/>
                <a:cs typeface="Calibri"/>
              </a:rPr>
              <a:t> </a:t>
            </a:r>
            <a:r>
              <a:rPr sz="3250" spc="-5" dirty="0">
                <a:latin typeface="Garamond" panose="02020404030301010803" pitchFamily="18" charset="0"/>
                <a:cs typeface="Calibri"/>
              </a:rPr>
              <a:t>charity</a:t>
            </a:r>
            <a:r>
              <a:rPr sz="3250" spc="-60" dirty="0">
                <a:latin typeface="Garamond" panose="02020404030301010803" pitchFamily="18" charset="0"/>
                <a:cs typeface="Calibri"/>
              </a:rPr>
              <a:t> </a:t>
            </a:r>
            <a:r>
              <a:rPr sz="3250" spc="-5" dirty="0">
                <a:latin typeface="Garamond" panose="02020404030301010803" pitchFamily="18" charset="0"/>
                <a:cs typeface="Calibri"/>
              </a:rPr>
              <a:t>but</a:t>
            </a:r>
            <a:r>
              <a:rPr sz="3250" spc="30" dirty="0">
                <a:latin typeface="Garamond" panose="02020404030301010803" pitchFamily="18" charset="0"/>
                <a:cs typeface="Calibri"/>
              </a:rPr>
              <a:t> </a:t>
            </a:r>
            <a:r>
              <a:rPr sz="3250" dirty="0">
                <a:latin typeface="Garamond" panose="02020404030301010803" pitchFamily="18" charset="0"/>
                <a:cs typeface="Calibri"/>
              </a:rPr>
              <a:t>a</a:t>
            </a:r>
            <a:r>
              <a:rPr sz="3250" spc="-15" dirty="0">
                <a:latin typeface="Garamond" panose="02020404030301010803" pitchFamily="18" charset="0"/>
                <a:cs typeface="Calibri"/>
              </a:rPr>
              <a:t> </a:t>
            </a:r>
            <a:r>
              <a:rPr sz="3250" spc="-10" dirty="0">
                <a:latin typeface="Garamond" panose="02020404030301010803" pitchFamily="18" charset="0"/>
                <a:cs typeface="Calibri"/>
              </a:rPr>
              <a:t>charitable</a:t>
            </a:r>
            <a:r>
              <a:rPr sz="3250" spc="-40" dirty="0">
                <a:latin typeface="Garamond" panose="02020404030301010803" pitchFamily="18" charset="0"/>
                <a:cs typeface="Calibri"/>
              </a:rPr>
              <a:t> </a:t>
            </a:r>
            <a:r>
              <a:rPr sz="3250" spc="-25" dirty="0">
                <a:latin typeface="Garamond" panose="02020404030301010803" pitchFamily="18" charset="0"/>
                <a:cs typeface="Calibri"/>
              </a:rPr>
              <a:t>trust </a:t>
            </a:r>
            <a:r>
              <a:rPr sz="3250" spc="-720" dirty="0">
                <a:latin typeface="Garamond" panose="02020404030301010803" pitchFamily="18" charset="0"/>
                <a:cs typeface="Calibri"/>
              </a:rPr>
              <a:t> </a:t>
            </a:r>
            <a:r>
              <a:rPr sz="3250" spc="-10" dirty="0">
                <a:latin typeface="Garamond" panose="02020404030301010803" pitchFamily="18" charset="0"/>
                <a:cs typeface="Calibri"/>
              </a:rPr>
              <a:t>cannot </a:t>
            </a:r>
            <a:r>
              <a:rPr sz="3250" spc="-15" dirty="0">
                <a:latin typeface="Garamond" panose="02020404030301010803" pitchFamily="18" charset="0"/>
                <a:cs typeface="Calibri"/>
              </a:rPr>
              <a:t>pursue </a:t>
            </a:r>
            <a:r>
              <a:rPr sz="3250" spc="-10" dirty="0">
                <a:latin typeface="Garamond" panose="02020404030301010803" pitchFamily="18" charset="0"/>
                <a:cs typeface="Calibri"/>
              </a:rPr>
              <a:t>religious </a:t>
            </a:r>
            <a:r>
              <a:rPr sz="3250" dirty="0">
                <a:latin typeface="Garamond" panose="02020404030301010803" pitchFamily="18" charset="0"/>
                <a:cs typeface="Calibri"/>
              </a:rPr>
              <a:t>objects – </a:t>
            </a:r>
            <a:r>
              <a:rPr sz="3250" spc="-10" dirty="0">
                <a:latin typeface="Garamond" panose="02020404030301010803" pitchFamily="18" charset="0"/>
                <a:cs typeface="Calibri"/>
              </a:rPr>
              <a:t>Charitable </a:t>
            </a:r>
            <a:r>
              <a:rPr sz="3250" spc="-25" dirty="0">
                <a:latin typeface="Garamond" panose="02020404030301010803" pitchFamily="18" charset="0"/>
                <a:cs typeface="Calibri"/>
              </a:rPr>
              <a:t>trust </a:t>
            </a:r>
            <a:r>
              <a:rPr sz="3250" spc="-20" dirty="0">
                <a:latin typeface="Garamond" panose="02020404030301010803" pitchFamily="18" charset="0"/>
                <a:cs typeface="Calibri"/>
              </a:rPr>
              <a:t> </a:t>
            </a:r>
            <a:r>
              <a:rPr sz="3250" spc="-15" dirty="0">
                <a:latin typeface="Garamond" panose="02020404030301010803" pitchFamily="18" charset="0"/>
                <a:cs typeface="Calibri"/>
              </a:rPr>
              <a:t>having</a:t>
            </a:r>
            <a:r>
              <a:rPr sz="3250" spc="5" dirty="0">
                <a:latin typeface="Garamond" panose="02020404030301010803" pitchFamily="18" charset="0"/>
                <a:cs typeface="Calibri"/>
              </a:rPr>
              <a:t> </a:t>
            </a:r>
            <a:r>
              <a:rPr sz="3250" spc="-20" dirty="0">
                <a:latin typeface="Garamond" panose="02020404030301010803" pitchFamily="18" charset="0"/>
                <a:cs typeface="Calibri"/>
              </a:rPr>
              <a:t>mixed</a:t>
            </a:r>
            <a:r>
              <a:rPr sz="3250" spc="-10" dirty="0">
                <a:latin typeface="Garamond" panose="02020404030301010803" pitchFamily="18" charset="0"/>
                <a:cs typeface="Calibri"/>
              </a:rPr>
              <a:t> </a:t>
            </a:r>
            <a:r>
              <a:rPr sz="3250" dirty="0">
                <a:latin typeface="Garamond" panose="02020404030301010803" pitchFamily="18" charset="0"/>
                <a:cs typeface="Calibri"/>
              </a:rPr>
              <a:t>objects</a:t>
            </a:r>
            <a:r>
              <a:rPr sz="3250" spc="-60" dirty="0">
                <a:latin typeface="Garamond" panose="02020404030301010803" pitchFamily="18" charset="0"/>
                <a:cs typeface="Calibri"/>
              </a:rPr>
              <a:t> </a:t>
            </a:r>
            <a:r>
              <a:rPr sz="3250" dirty="0">
                <a:latin typeface="Garamond" panose="02020404030301010803" pitchFamily="18" charset="0"/>
                <a:cs typeface="Calibri"/>
              </a:rPr>
              <a:t>–</a:t>
            </a:r>
            <a:r>
              <a:rPr sz="3250" spc="-20" dirty="0">
                <a:latin typeface="Garamond" panose="02020404030301010803" pitchFamily="18" charset="0"/>
                <a:cs typeface="Calibri"/>
              </a:rPr>
              <a:t> </a:t>
            </a:r>
            <a:r>
              <a:rPr sz="3250" spc="-10" dirty="0">
                <a:latin typeface="Garamond" panose="02020404030301010803" pitchFamily="18" charset="0"/>
                <a:cs typeface="Calibri"/>
              </a:rPr>
              <a:t>very</a:t>
            </a:r>
            <a:r>
              <a:rPr sz="3250" spc="-5" dirty="0">
                <a:latin typeface="Garamond" panose="02020404030301010803" pitchFamily="18" charset="0"/>
                <a:cs typeface="Calibri"/>
              </a:rPr>
              <a:t> </a:t>
            </a:r>
            <a:r>
              <a:rPr sz="3250" spc="-10" dirty="0">
                <a:latin typeface="Garamond" panose="02020404030301010803" pitchFamily="18" charset="0"/>
                <a:cs typeface="Calibri"/>
              </a:rPr>
              <a:t>dangerous</a:t>
            </a:r>
            <a:r>
              <a:rPr sz="3250" spc="-25" dirty="0">
                <a:latin typeface="Garamond" panose="02020404030301010803" pitchFamily="18" charset="0"/>
                <a:cs typeface="Calibri"/>
              </a:rPr>
              <a:t> </a:t>
            </a:r>
            <a:r>
              <a:rPr sz="3250" spc="-5" dirty="0">
                <a:latin typeface="Garamond" panose="02020404030301010803" pitchFamily="18" charset="0"/>
                <a:cs typeface="Calibri"/>
              </a:rPr>
              <a:t>scenario</a:t>
            </a:r>
            <a:endParaRPr sz="3250" dirty="0">
              <a:latin typeface="Garamond" panose="02020404030301010803" pitchFamily="18" charset="0"/>
              <a:cs typeface="Calibri"/>
            </a:endParaRPr>
          </a:p>
          <a:p>
            <a:pPr algn="just">
              <a:lnSpc>
                <a:spcPct val="100000"/>
              </a:lnSpc>
              <a:buFont typeface="Arial MT"/>
              <a:buChar char="•"/>
            </a:pPr>
            <a:endParaRPr sz="3900" dirty="0">
              <a:latin typeface="Garamond" panose="02020404030301010803" pitchFamily="18" charset="0"/>
              <a:cs typeface="Calibri"/>
            </a:endParaRPr>
          </a:p>
          <a:p>
            <a:pPr marL="329565" marR="5080" indent="-317500" algn="just">
              <a:lnSpc>
                <a:spcPct val="81100"/>
              </a:lnSpc>
              <a:buFont typeface="Arial MT"/>
              <a:buChar char="•"/>
              <a:tabLst>
                <a:tab pos="329565" algn="l"/>
                <a:tab pos="330200" algn="l"/>
              </a:tabLst>
            </a:pPr>
            <a:r>
              <a:rPr sz="3250" spc="-10" dirty="0">
                <a:latin typeface="Garamond" panose="02020404030301010803" pitchFamily="18" charset="0"/>
                <a:cs typeface="Calibri"/>
              </a:rPr>
              <a:t>Problem situations </a:t>
            </a:r>
            <a:r>
              <a:rPr sz="3250" dirty="0">
                <a:latin typeface="Garamond" panose="02020404030301010803" pitchFamily="18" charset="0"/>
                <a:cs typeface="Calibri"/>
              </a:rPr>
              <a:t>– </a:t>
            </a:r>
            <a:r>
              <a:rPr sz="3250" spc="-10" dirty="0">
                <a:latin typeface="Garamond" panose="02020404030301010803" pitchFamily="18" charset="0"/>
                <a:cs typeface="Calibri"/>
              </a:rPr>
              <a:t>Charitable trust </a:t>
            </a:r>
            <a:r>
              <a:rPr sz="3250" spc="-5" dirty="0">
                <a:latin typeface="Garamond" panose="02020404030301010803" pitchFamily="18" charset="0"/>
                <a:cs typeface="Calibri"/>
              </a:rPr>
              <a:t>with </a:t>
            </a:r>
            <a:r>
              <a:rPr sz="3250" spc="-10" dirty="0">
                <a:latin typeface="Garamond" panose="02020404030301010803" pitchFamily="18" charset="0"/>
                <a:cs typeface="Calibri"/>
              </a:rPr>
              <a:t>religious </a:t>
            </a:r>
            <a:r>
              <a:rPr sz="3250" spc="-720" dirty="0">
                <a:latin typeface="Garamond" panose="02020404030301010803" pitchFamily="18" charset="0"/>
                <a:cs typeface="Calibri"/>
              </a:rPr>
              <a:t> </a:t>
            </a:r>
            <a:r>
              <a:rPr sz="3250" spc="-5" dirty="0">
                <a:latin typeface="Garamond" panose="02020404030301010803" pitchFamily="18" charset="0"/>
                <a:cs typeface="Calibri"/>
              </a:rPr>
              <a:t>objects,</a:t>
            </a:r>
            <a:r>
              <a:rPr sz="3250" spc="20" dirty="0">
                <a:latin typeface="Garamond" panose="02020404030301010803" pitchFamily="18" charset="0"/>
                <a:cs typeface="Calibri"/>
              </a:rPr>
              <a:t> </a:t>
            </a:r>
            <a:r>
              <a:rPr sz="3250" spc="-5" dirty="0">
                <a:latin typeface="Garamond" panose="02020404030301010803" pitchFamily="18" charset="0"/>
                <a:cs typeface="Calibri"/>
              </a:rPr>
              <a:t>public</a:t>
            </a:r>
            <a:r>
              <a:rPr sz="3250" spc="45" dirty="0">
                <a:latin typeface="Garamond" panose="02020404030301010803" pitchFamily="18" charset="0"/>
                <a:cs typeface="Calibri"/>
              </a:rPr>
              <a:t> </a:t>
            </a:r>
            <a:r>
              <a:rPr sz="3250" spc="-15" dirty="0">
                <a:latin typeface="Garamond" panose="02020404030301010803" pitchFamily="18" charset="0"/>
                <a:cs typeface="Calibri"/>
              </a:rPr>
              <a:t>religious</a:t>
            </a:r>
            <a:r>
              <a:rPr sz="3250" spc="15" dirty="0">
                <a:latin typeface="Garamond" panose="02020404030301010803" pitchFamily="18" charset="0"/>
                <a:cs typeface="Calibri"/>
              </a:rPr>
              <a:t> </a:t>
            </a:r>
            <a:r>
              <a:rPr sz="3250" spc="-15" dirty="0">
                <a:latin typeface="Garamond" panose="02020404030301010803" pitchFamily="18" charset="0"/>
                <a:cs typeface="Calibri"/>
              </a:rPr>
              <a:t>trusts</a:t>
            </a:r>
            <a:r>
              <a:rPr sz="3250" spc="15" dirty="0">
                <a:latin typeface="Garamond" panose="02020404030301010803" pitchFamily="18" charset="0"/>
                <a:cs typeface="Calibri"/>
              </a:rPr>
              <a:t> </a:t>
            </a:r>
            <a:r>
              <a:rPr sz="3250" spc="-5" dirty="0">
                <a:latin typeface="Garamond" panose="02020404030301010803" pitchFamily="18" charset="0"/>
                <a:cs typeface="Calibri"/>
              </a:rPr>
              <a:t>with</a:t>
            </a:r>
            <a:r>
              <a:rPr sz="3250" spc="35" dirty="0">
                <a:latin typeface="Garamond" panose="02020404030301010803" pitchFamily="18" charset="0"/>
                <a:cs typeface="Calibri"/>
              </a:rPr>
              <a:t> </a:t>
            </a:r>
            <a:r>
              <a:rPr sz="3250" spc="-20" dirty="0">
                <a:latin typeface="Garamond" panose="02020404030301010803" pitchFamily="18" charset="0"/>
                <a:cs typeface="Calibri"/>
              </a:rPr>
              <a:t>private </a:t>
            </a:r>
            <a:r>
              <a:rPr sz="3250" spc="-15" dirty="0">
                <a:latin typeface="Garamond" panose="02020404030301010803" pitchFamily="18" charset="0"/>
                <a:cs typeface="Calibri"/>
              </a:rPr>
              <a:t> </a:t>
            </a:r>
            <a:r>
              <a:rPr sz="3250" spc="-10" dirty="0">
                <a:latin typeface="Garamond" panose="02020404030301010803" pitchFamily="18" charset="0"/>
                <a:cs typeface="Calibri"/>
              </a:rPr>
              <a:t>religious </a:t>
            </a:r>
            <a:r>
              <a:rPr sz="3250" spc="-5" dirty="0">
                <a:latin typeface="Garamond" panose="02020404030301010803" pitchFamily="18" charset="0"/>
                <a:cs typeface="Calibri"/>
              </a:rPr>
              <a:t>objects, </a:t>
            </a:r>
            <a:r>
              <a:rPr sz="3250" spc="-10" dirty="0">
                <a:latin typeface="Garamond" panose="02020404030301010803" pitchFamily="18" charset="0"/>
                <a:cs typeface="Calibri"/>
              </a:rPr>
              <a:t>benefits given </a:t>
            </a:r>
            <a:r>
              <a:rPr sz="3250" spc="-25" dirty="0">
                <a:latin typeface="Garamond" panose="02020404030301010803" pitchFamily="18" charset="0"/>
                <a:cs typeface="Calibri"/>
              </a:rPr>
              <a:t>to </a:t>
            </a:r>
            <a:r>
              <a:rPr sz="3250" spc="-5" dirty="0">
                <a:latin typeface="Garamond" panose="02020404030301010803" pitchFamily="18" charset="0"/>
                <a:cs typeface="Calibri"/>
              </a:rPr>
              <a:t>specified </a:t>
            </a:r>
            <a:r>
              <a:rPr sz="3250" dirty="0">
                <a:latin typeface="Garamond" panose="02020404030301010803" pitchFamily="18" charset="0"/>
                <a:cs typeface="Calibri"/>
              </a:rPr>
              <a:t> </a:t>
            </a:r>
            <a:r>
              <a:rPr sz="3250" spc="-15" dirty="0">
                <a:latin typeface="Garamond" panose="02020404030301010803" pitchFamily="18" charset="0"/>
                <a:cs typeface="Calibri"/>
              </a:rPr>
              <a:t>persons,</a:t>
            </a:r>
            <a:r>
              <a:rPr sz="3250" spc="-25" dirty="0">
                <a:latin typeface="Garamond" panose="02020404030301010803" pitchFamily="18" charset="0"/>
                <a:cs typeface="Calibri"/>
              </a:rPr>
              <a:t> </a:t>
            </a:r>
            <a:r>
              <a:rPr sz="3250" spc="-20" dirty="0">
                <a:latin typeface="Garamond" panose="02020404030301010803" pitchFamily="18" charset="0"/>
                <a:cs typeface="Calibri"/>
              </a:rPr>
              <a:t>trust</a:t>
            </a:r>
            <a:r>
              <a:rPr sz="3250" spc="-40" dirty="0">
                <a:latin typeface="Garamond" panose="02020404030301010803" pitchFamily="18" charset="0"/>
                <a:cs typeface="Calibri"/>
              </a:rPr>
              <a:t> </a:t>
            </a:r>
            <a:r>
              <a:rPr sz="3250" spc="-10" dirty="0">
                <a:latin typeface="Garamond" panose="02020404030301010803" pitchFamily="18" charset="0"/>
                <a:cs typeface="Calibri"/>
              </a:rPr>
              <a:t>property</a:t>
            </a:r>
            <a:r>
              <a:rPr sz="3250" dirty="0">
                <a:latin typeface="Garamond" panose="02020404030301010803" pitchFamily="18" charset="0"/>
                <a:cs typeface="Calibri"/>
              </a:rPr>
              <a:t> </a:t>
            </a:r>
            <a:r>
              <a:rPr sz="3250" spc="-5" dirty="0">
                <a:latin typeface="Garamond" panose="02020404030301010803" pitchFamily="18" charset="0"/>
                <a:cs typeface="Calibri"/>
              </a:rPr>
              <a:t>misused,</a:t>
            </a:r>
            <a:r>
              <a:rPr sz="3250" spc="10" dirty="0">
                <a:latin typeface="Garamond" panose="02020404030301010803" pitchFamily="18" charset="0"/>
                <a:cs typeface="Calibri"/>
              </a:rPr>
              <a:t> </a:t>
            </a:r>
            <a:r>
              <a:rPr sz="3250" spc="-10" dirty="0">
                <a:latin typeface="Garamond" panose="02020404030301010803" pitchFamily="18" charset="0"/>
                <a:cs typeface="Calibri"/>
              </a:rPr>
              <a:t>amounts</a:t>
            </a:r>
            <a:r>
              <a:rPr sz="3250" spc="65" dirty="0">
                <a:latin typeface="Garamond" panose="02020404030301010803" pitchFamily="18" charset="0"/>
                <a:cs typeface="Calibri"/>
              </a:rPr>
              <a:t> </a:t>
            </a:r>
            <a:r>
              <a:rPr sz="3250" spc="-5" dirty="0">
                <a:latin typeface="Garamond" panose="02020404030301010803" pitchFamily="18" charset="0"/>
                <a:cs typeface="Calibri"/>
              </a:rPr>
              <a:t>not </a:t>
            </a:r>
            <a:r>
              <a:rPr sz="3250" dirty="0">
                <a:latin typeface="Garamond" panose="02020404030301010803" pitchFamily="18" charset="0"/>
                <a:cs typeface="Calibri"/>
              </a:rPr>
              <a:t> </a:t>
            </a:r>
            <a:r>
              <a:rPr sz="3250" spc="-25" dirty="0">
                <a:latin typeface="Garamond" panose="02020404030301010803" pitchFamily="18" charset="0"/>
                <a:cs typeface="Calibri"/>
              </a:rPr>
              <a:t>invested </a:t>
            </a:r>
            <a:r>
              <a:rPr sz="3250" dirty="0">
                <a:latin typeface="Garamond" panose="02020404030301010803" pitchFamily="18" charset="0"/>
                <a:cs typeface="Calibri"/>
              </a:rPr>
              <a:t>in </a:t>
            </a:r>
            <a:r>
              <a:rPr sz="3250" spc="-5" dirty="0">
                <a:latin typeface="Garamond" panose="02020404030301010803" pitchFamily="18" charset="0"/>
                <a:cs typeface="Calibri"/>
              </a:rPr>
              <a:t>specified mode, </a:t>
            </a:r>
            <a:r>
              <a:rPr sz="3250" spc="-10" dirty="0">
                <a:latin typeface="Garamond" panose="02020404030301010803" pitchFamily="18" charset="0"/>
                <a:cs typeface="Calibri"/>
              </a:rPr>
              <a:t>problems </a:t>
            </a:r>
            <a:r>
              <a:rPr sz="3250" dirty="0">
                <a:latin typeface="Garamond" panose="02020404030301010803" pitchFamily="18" charset="0"/>
                <a:cs typeface="Calibri"/>
              </a:rPr>
              <a:t>in </a:t>
            </a:r>
            <a:r>
              <a:rPr sz="3250" spc="-10" dirty="0">
                <a:latin typeface="Garamond" panose="02020404030301010803" pitchFamily="18" charset="0"/>
                <a:cs typeface="Calibri"/>
              </a:rPr>
              <a:t>accounts, </a:t>
            </a:r>
            <a:r>
              <a:rPr sz="3250" spc="-5" dirty="0">
                <a:latin typeface="Garamond" panose="02020404030301010803" pitchFamily="18" charset="0"/>
                <a:cs typeface="Calibri"/>
              </a:rPr>
              <a:t> audit,</a:t>
            </a:r>
            <a:r>
              <a:rPr sz="3250" spc="10" dirty="0">
                <a:latin typeface="Garamond" panose="02020404030301010803" pitchFamily="18" charset="0"/>
                <a:cs typeface="Calibri"/>
              </a:rPr>
              <a:t> </a:t>
            </a:r>
            <a:r>
              <a:rPr sz="3250" spc="-10" dirty="0">
                <a:latin typeface="Garamond" panose="02020404030301010803" pitchFamily="18" charset="0"/>
                <a:cs typeface="Calibri"/>
              </a:rPr>
              <a:t>Violation</a:t>
            </a:r>
            <a:r>
              <a:rPr sz="3250" spc="-40" dirty="0">
                <a:latin typeface="Garamond" panose="02020404030301010803" pitchFamily="18" charset="0"/>
                <a:cs typeface="Calibri"/>
              </a:rPr>
              <a:t> </a:t>
            </a:r>
            <a:r>
              <a:rPr sz="3250" spc="-15" dirty="0">
                <a:latin typeface="Garamond" panose="02020404030301010803" pitchFamily="18" charset="0"/>
                <a:cs typeface="Calibri"/>
              </a:rPr>
              <a:t>of</a:t>
            </a:r>
            <a:r>
              <a:rPr sz="3250" spc="-5" dirty="0">
                <a:latin typeface="Garamond" panose="02020404030301010803" pitchFamily="18" charset="0"/>
                <a:cs typeface="Calibri"/>
              </a:rPr>
              <a:t> </a:t>
            </a:r>
            <a:r>
              <a:rPr sz="3250" dirty="0">
                <a:latin typeface="Garamond" panose="02020404030301010803" pitchFamily="18" charset="0"/>
                <a:cs typeface="Calibri"/>
              </a:rPr>
              <a:t>other</a:t>
            </a:r>
            <a:r>
              <a:rPr sz="3250" spc="-15" dirty="0">
                <a:latin typeface="Garamond" panose="02020404030301010803" pitchFamily="18" charset="0"/>
                <a:cs typeface="Calibri"/>
              </a:rPr>
              <a:t> </a:t>
            </a:r>
            <a:r>
              <a:rPr sz="3250" spc="-5" dirty="0">
                <a:latin typeface="Garamond" panose="02020404030301010803" pitchFamily="18" charset="0"/>
                <a:cs typeface="Calibri"/>
              </a:rPr>
              <a:t>allied </a:t>
            </a:r>
            <a:r>
              <a:rPr sz="3250" spc="-15" dirty="0">
                <a:latin typeface="Garamond" panose="02020404030301010803" pitchFamily="18" charset="0"/>
                <a:cs typeface="Calibri"/>
              </a:rPr>
              <a:t>laws,</a:t>
            </a:r>
            <a:r>
              <a:rPr sz="3250" spc="15" dirty="0">
                <a:latin typeface="Garamond" panose="02020404030301010803" pitchFamily="18" charset="0"/>
                <a:cs typeface="Calibri"/>
              </a:rPr>
              <a:t> </a:t>
            </a:r>
            <a:r>
              <a:rPr sz="3250" spc="-15" dirty="0">
                <a:latin typeface="Garamond" panose="02020404030301010803" pitchFamily="18" charset="0"/>
                <a:cs typeface="Calibri"/>
              </a:rPr>
              <a:t>ITR</a:t>
            </a:r>
            <a:r>
              <a:rPr sz="3250" spc="-30" dirty="0">
                <a:latin typeface="Garamond" panose="02020404030301010803" pitchFamily="18" charset="0"/>
                <a:cs typeface="Calibri"/>
              </a:rPr>
              <a:t> </a:t>
            </a:r>
            <a:r>
              <a:rPr sz="3250" dirty="0">
                <a:latin typeface="Garamond" panose="02020404030301010803" pitchFamily="18" charset="0"/>
                <a:cs typeface="Calibri"/>
              </a:rPr>
              <a:t>/</a:t>
            </a:r>
            <a:r>
              <a:rPr sz="3250" spc="-10" dirty="0">
                <a:latin typeface="Garamond" panose="02020404030301010803" pitchFamily="18" charset="0"/>
                <a:cs typeface="Calibri"/>
              </a:rPr>
              <a:t> </a:t>
            </a:r>
            <a:r>
              <a:rPr sz="3250" spc="-85" dirty="0">
                <a:latin typeface="Garamond" panose="02020404030301010803" pitchFamily="18" charset="0"/>
                <a:cs typeface="Calibri"/>
              </a:rPr>
              <a:t>TAR</a:t>
            </a:r>
            <a:r>
              <a:rPr sz="3250" dirty="0">
                <a:latin typeface="Garamond" panose="02020404030301010803" pitchFamily="18" charset="0"/>
                <a:cs typeface="Calibri"/>
              </a:rPr>
              <a:t> </a:t>
            </a:r>
            <a:r>
              <a:rPr sz="3250" spc="-5" dirty="0">
                <a:latin typeface="Garamond" panose="02020404030301010803" pitchFamily="18" charset="0"/>
                <a:cs typeface="Calibri"/>
              </a:rPr>
              <a:t>non </a:t>
            </a:r>
            <a:r>
              <a:rPr sz="3250" dirty="0">
                <a:latin typeface="Garamond" panose="02020404030301010803" pitchFamily="18" charset="0"/>
                <a:cs typeface="Calibri"/>
              </a:rPr>
              <a:t> </a:t>
            </a:r>
            <a:r>
              <a:rPr sz="3250" spc="-5" dirty="0">
                <a:latin typeface="Garamond" panose="02020404030301010803" pitchFamily="18" charset="0"/>
                <a:cs typeface="Calibri"/>
              </a:rPr>
              <a:t>filing </a:t>
            </a:r>
            <a:r>
              <a:rPr sz="3250" spc="-10" dirty="0">
                <a:latin typeface="Garamond" panose="02020404030301010803" pitchFamily="18" charset="0"/>
                <a:cs typeface="Calibri"/>
              </a:rPr>
              <a:t>etc. </a:t>
            </a:r>
            <a:r>
              <a:rPr sz="3250" dirty="0">
                <a:latin typeface="Garamond" panose="02020404030301010803" pitchFamily="18" charset="0"/>
                <a:cs typeface="Calibri"/>
              </a:rPr>
              <a:t>– </a:t>
            </a:r>
            <a:r>
              <a:rPr sz="3250" spc="-5" dirty="0">
                <a:latin typeface="Garamond" panose="02020404030301010803" pitchFamily="18" charset="0"/>
                <a:cs typeface="Calibri"/>
              </a:rPr>
              <a:t>Can </a:t>
            </a:r>
            <a:r>
              <a:rPr sz="3250" dirty="0">
                <a:latin typeface="Garamond" panose="02020404030301010803" pitchFamily="18" charset="0"/>
                <a:cs typeface="Calibri"/>
              </a:rPr>
              <a:t>lead </a:t>
            </a:r>
            <a:r>
              <a:rPr sz="3250" spc="-25" dirty="0">
                <a:latin typeface="Garamond" panose="02020404030301010803" pitchFamily="18" charset="0"/>
                <a:cs typeface="Calibri"/>
              </a:rPr>
              <a:t>to </a:t>
            </a:r>
            <a:r>
              <a:rPr sz="3250" spc="-10" dirty="0">
                <a:latin typeface="Garamond" panose="02020404030301010803" pitchFamily="18" charset="0"/>
                <a:cs typeface="Calibri"/>
              </a:rPr>
              <a:t>cancellation </a:t>
            </a:r>
            <a:r>
              <a:rPr sz="3250" dirty="0">
                <a:latin typeface="Garamond" panose="02020404030301010803" pitchFamily="18" charset="0"/>
                <a:cs typeface="Calibri"/>
              </a:rPr>
              <a:t>of </a:t>
            </a:r>
            <a:r>
              <a:rPr sz="3250" spc="-25" dirty="0">
                <a:latin typeface="Garamond" panose="02020404030301010803" pitchFamily="18" charset="0"/>
                <a:cs typeface="Calibri"/>
              </a:rPr>
              <a:t>registration </a:t>
            </a:r>
            <a:r>
              <a:rPr sz="3250" spc="-20" dirty="0">
                <a:latin typeface="Garamond" panose="02020404030301010803" pitchFamily="18" charset="0"/>
                <a:cs typeface="Calibri"/>
              </a:rPr>
              <a:t> </a:t>
            </a:r>
            <a:r>
              <a:rPr sz="3250" spc="-10" dirty="0">
                <a:latin typeface="Garamond" panose="02020404030301010803" pitchFamily="18" charset="0"/>
                <a:cs typeface="Calibri"/>
              </a:rPr>
              <a:t>and</a:t>
            </a:r>
            <a:r>
              <a:rPr sz="3250" spc="20" dirty="0">
                <a:latin typeface="Garamond" panose="02020404030301010803" pitchFamily="18" charset="0"/>
                <a:cs typeface="Calibri"/>
              </a:rPr>
              <a:t> </a:t>
            </a:r>
            <a:r>
              <a:rPr sz="3250" spc="-15" dirty="0">
                <a:latin typeface="Garamond" panose="02020404030301010803" pitchFamily="18" charset="0"/>
                <a:cs typeface="Calibri"/>
              </a:rPr>
              <a:t>accreted</a:t>
            </a:r>
            <a:r>
              <a:rPr sz="3250" spc="-40" dirty="0">
                <a:latin typeface="Garamond" panose="02020404030301010803" pitchFamily="18" charset="0"/>
                <a:cs typeface="Calibri"/>
              </a:rPr>
              <a:t> </a:t>
            </a:r>
            <a:r>
              <a:rPr sz="3250" spc="-25" dirty="0">
                <a:latin typeface="Garamond" panose="02020404030301010803" pitchFamily="18" charset="0"/>
                <a:cs typeface="Calibri"/>
              </a:rPr>
              <a:t>tax.</a:t>
            </a:r>
            <a:endParaRPr sz="3250" dirty="0">
              <a:latin typeface="Garamond" panose="02020404030301010803" pitchFamily="18" charset="0"/>
              <a:cs typeface="Calibri"/>
            </a:endParaRPr>
          </a:p>
          <a:p>
            <a:pPr algn="just">
              <a:lnSpc>
                <a:spcPct val="100000"/>
              </a:lnSpc>
              <a:spcBef>
                <a:spcPts val="45"/>
              </a:spcBef>
              <a:buFont typeface="Arial MT"/>
              <a:buChar char="•"/>
            </a:pPr>
            <a:endParaRPr sz="2850" dirty="0">
              <a:latin typeface="Garamond" panose="02020404030301010803" pitchFamily="18" charset="0"/>
              <a:cs typeface="Calibri"/>
            </a:endParaRPr>
          </a:p>
          <a:p>
            <a:pPr marL="329565" indent="-317500" algn="just">
              <a:lnSpc>
                <a:spcPct val="100000"/>
              </a:lnSpc>
              <a:spcBef>
                <a:spcPts val="5"/>
              </a:spcBef>
              <a:buFont typeface="Arial MT"/>
              <a:buChar char="•"/>
              <a:tabLst>
                <a:tab pos="329565" algn="l"/>
                <a:tab pos="330200" algn="l"/>
              </a:tabLst>
            </a:pPr>
            <a:r>
              <a:rPr sz="3250" dirty="0">
                <a:latin typeface="Garamond" panose="02020404030301010803" pitchFamily="18" charset="0"/>
                <a:cs typeface="Calibri"/>
              </a:rPr>
              <a:t>Denial</a:t>
            </a:r>
            <a:r>
              <a:rPr sz="3250" spc="-25" dirty="0">
                <a:latin typeface="Garamond" panose="02020404030301010803" pitchFamily="18" charset="0"/>
                <a:cs typeface="Calibri"/>
              </a:rPr>
              <a:t> </a:t>
            </a:r>
            <a:r>
              <a:rPr sz="3250" spc="-15" dirty="0">
                <a:latin typeface="Garamond" panose="02020404030301010803" pitchFamily="18" charset="0"/>
                <a:cs typeface="Calibri"/>
              </a:rPr>
              <a:t>of</a:t>
            </a:r>
            <a:r>
              <a:rPr sz="3250" spc="-5" dirty="0">
                <a:latin typeface="Garamond" panose="02020404030301010803" pitchFamily="18" charset="0"/>
                <a:cs typeface="Calibri"/>
              </a:rPr>
              <a:t> </a:t>
            </a:r>
            <a:r>
              <a:rPr sz="3250" spc="-20" dirty="0">
                <a:latin typeface="Garamond" panose="02020404030301010803" pitchFamily="18" charset="0"/>
                <a:cs typeface="Calibri"/>
              </a:rPr>
              <a:t>exemption</a:t>
            </a:r>
            <a:r>
              <a:rPr sz="3250" spc="-10" dirty="0">
                <a:latin typeface="Garamond" panose="02020404030301010803" pitchFamily="18" charset="0"/>
                <a:cs typeface="Calibri"/>
              </a:rPr>
              <a:t> </a:t>
            </a:r>
            <a:r>
              <a:rPr sz="3250" spc="-5" dirty="0">
                <a:latin typeface="Garamond" panose="02020404030301010803" pitchFamily="18" charset="0"/>
                <a:cs typeface="Calibri"/>
              </a:rPr>
              <a:t>vs.</a:t>
            </a:r>
            <a:r>
              <a:rPr sz="3250" spc="5" dirty="0">
                <a:latin typeface="Garamond" panose="02020404030301010803" pitchFamily="18" charset="0"/>
                <a:cs typeface="Calibri"/>
              </a:rPr>
              <a:t> </a:t>
            </a:r>
            <a:r>
              <a:rPr sz="3250" spc="-10" dirty="0">
                <a:latin typeface="Garamond" panose="02020404030301010803" pitchFamily="18" charset="0"/>
                <a:cs typeface="Calibri"/>
              </a:rPr>
              <a:t>cancellation</a:t>
            </a:r>
            <a:r>
              <a:rPr sz="3250" spc="-75" dirty="0">
                <a:latin typeface="Garamond" panose="02020404030301010803" pitchFamily="18" charset="0"/>
                <a:cs typeface="Calibri"/>
              </a:rPr>
              <a:t> </a:t>
            </a:r>
            <a:r>
              <a:rPr sz="3250" dirty="0">
                <a:latin typeface="Garamond" panose="02020404030301010803" pitchFamily="18" charset="0"/>
                <a:cs typeface="Calibri"/>
              </a:rPr>
              <a:t>of</a:t>
            </a:r>
            <a:r>
              <a:rPr sz="3250" spc="-5" dirty="0">
                <a:latin typeface="Garamond" panose="02020404030301010803" pitchFamily="18" charset="0"/>
                <a:cs typeface="Calibri"/>
              </a:rPr>
              <a:t> </a:t>
            </a:r>
            <a:r>
              <a:rPr sz="3250" spc="-20" dirty="0">
                <a:latin typeface="Garamond" panose="02020404030301010803" pitchFamily="18" charset="0"/>
                <a:cs typeface="Calibri"/>
              </a:rPr>
              <a:t>regn</a:t>
            </a:r>
            <a:endParaRPr sz="3250" dirty="0">
              <a:latin typeface="Garamond" panose="02020404030301010803" pitchFamily="18" charset="0"/>
              <a:cs typeface="Calibri"/>
            </a:endParaRPr>
          </a:p>
        </p:txBody>
      </p:sp>
    </p:spTree>
    <p:extLst>
      <p:ext uri="{BB962C8B-B14F-4D97-AF65-F5344CB8AC3E}">
        <p14:creationId xmlns:p14="http://schemas.microsoft.com/office/powerpoint/2010/main" val="120487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7E535-006F-703E-04CB-2B0E6F88EB54}"/>
              </a:ext>
            </a:extLst>
          </p:cNvPr>
          <p:cNvSpPr>
            <a:spLocks noGrp="1"/>
          </p:cNvSpPr>
          <p:nvPr>
            <p:ph idx="1"/>
          </p:nvPr>
        </p:nvSpPr>
        <p:spPr>
          <a:xfrm>
            <a:off x="1231900" y="428625"/>
            <a:ext cx="9220200" cy="6934200"/>
          </a:xfrm>
        </p:spPr>
        <p:txBody>
          <a:bodyPr/>
          <a:lstStyle/>
          <a:p>
            <a:pPr algn="just"/>
            <a:r>
              <a:rPr lang="en-GB" b="1" dirty="0"/>
              <a:t>An educational institution having annual receipts of ` 3.80 crore during the P.Y. 2023-24, has availed exemption under section 10(23C)(</a:t>
            </a:r>
            <a:r>
              <a:rPr lang="en-GB" b="1" dirty="0" err="1"/>
              <a:t>iiiad</a:t>
            </a:r>
            <a:r>
              <a:rPr lang="en-GB" b="1" dirty="0"/>
              <a:t>). The Assessing Officer has denied the exemption on the grounds that the educational institution has not made any application to the prescribed authority for approval under the said section 10(23C)(</a:t>
            </a:r>
            <a:r>
              <a:rPr lang="en-GB" b="1" dirty="0" err="1"/>
              <a:t>iiiad</a:t>
            </a:r>
            <a:r>
              <a:rPr lang="en-GB" b="1" dirty="0"/>
              <a:t>). Examine the action of the Assessing Officer in denying the exemption.</a:t>
            </a:r>
          </a:p>
          <a:p>
            <a:endParaRPr lang="en-GB" dirty="0"/>
          </a:p>
          <a:p>
            <a:pPr algn="just"/>
            <a:r>
              <a:rPr lang="en-GB" i="1" dirty="0"/>
              <a:t>As per section 10(23C)(</a:t>
            </a:r>
            <a:r>
              <a:rPr lang="en-GB" i="1" dirty="0" err="1"/>
              <a:t>iiiad</a:t>
            </a:r>
            <a:r>
              <a:rPr lang="en-GB" i="1" dirty="0"/>
              <a:t>), income of any university or other educational institution existing solely for educational purposes and not for purposes of profit would be exempt if the aggregate annual receipts of such university or educational institution do not exceed ` 5 crore. Therefore, the exemption available under this section can be availed without making any application to the prescribed authority. Therefore, the action of the Assessing Officer in denying the exemption to the educational institution is not correct. </a:t>
            </a:r>
            <a:endParaRPr lang="en-IN" i="1" dirty="0"/>
          </a:p>
        </p:txBody>
      </p:sp>
    </p:spTree>
    <p:extLst>
      <p:ext uri="{BB962C8B-B14F-4D97-AF65-F5344CB8AC3E}">
        <p14:creationId xmlns:p14="http://schemas.microsoft.com/office/powerpoint/2010/main" val="2727679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3ECC-0FEB-9110-8D5C-5438178C7771}"/>
              </a:ext>
            </a:extLst>
          </p:cNvPr>
          <p:cNvSpPr>
            <a:spLocks noGrp="1"/>
          </p:cNvSpPr>
          <p:nvPr>
            <p:ph type="title"/>
          </p:nvPr>
        </p:nvSpPr>
        <p:spPr/>
        <p:txBody>
          <a:bodyPr/>
          <a:lstStyle/>
          <a:p>
            <a:r>
              <a:rPr lang="en-GB" b="0" i="0" dirty="0" err="1">
                <a:solidFill>
                  <a:srgbClr val="333333"/>
                </a:solidFill>
                <a:effectLst/>
                <a:latin typeface="Arial" panose="020B0604020202020204" pitchFamily="34" charset="0"/>
              </a:rPr>
              <a:t>Secundrabad</a:t>
            </a:r>
            <a:r>
              <a:rPr lang="en-GB" b="0" i="0" dirty="0">
                <a:solidFill>
                  <a:srgbClr val="333333"/>
                </a:solidFill>
                <a:effectLst/>
                <a:latin typeface="Arial" panose="020B0604020202020204" pitchFamily="34" charset="0"/>
              </a:rPr>
              <a:t> Club vs CIT (Supreme court)</a:t>
            </a:r>
            <a:endParaRPr lang="en-IN" dirty="0"/>
          </a:p>
        </p:txBody>
      </p:sp>
      <p:sp>
        <p:nvSpPr>
          <p:cNvPr id="3" name="Content Placeholder 2">
            <a:extLst>
              <a:ext uri="{FF2B5EF4-FFF2-40B4-BE49-F238E27FC236}">
                <a16:creationId xmlns:a16="http://schemas.microsoft.com/office/drawing/2014/main" id="{A3EED505-0D66-CB91-7C81-63287CEB2972}"/>
              </a:ext>
            </a:extLst>
          </p:cNvPr>
          <p:cNvSpPr>
            <a:spLocks noGrp="1"/>
          </p:cNvSpPr>
          <p:nvPr>
            <p:ph idx="1"/>
          </p:nvPr>
        </p:nvSpPr>
        <p:spPr>
          <a:xfrm>
            <a:off x="2146300" y="2409824"/>
            <a:ext cx="7830949" cy="4724401"/>
          </a:xfrm>
        </p:spPr>
        <p:txBody>
          <a:bodyPr>
            <a:normAutofit/>
          </a:bodyPr>
          <a:lstStyle/>
          <a:p>
            <a:pPr algn="just"/>
            <a:r>
              <a:rPr lang="en-GB" sz="2200" b="0" i="0" dirty="0">
                <a:solidFill>
                  <a:srgbClr val="333333"/>
                </a:solidFill>
                <a:effectLst/>
                <a:latin typeface="Arial" panose="020B0604020202020204" pitchFamily="34" charset="0"/>
              </a:rPr>
              <a:t>Issue: Whether money received for club from members(individual corporate) would be taxable and if money is invested in fixed deposit would concept of doctrine of mutuality would apply? </a:t>
            </a:r>
          </a:p>
          <a:p>
            <a:pPr algn="just"/>
            <a:r>
              <a:rPr lang="en-GB" sz="2200" b="0" i="0" dirty="0">
                <a:solidFill>
                  <a:srgbClr val="333333"/>
                </a:solidFill>
                <a:effectLst/>
                <a:latin typeface="Arial" panose="020B0604020202020204" pitchFamily="34" charset="0"/>
              </a:rPr>
              <a:t>Facts: The </a:t>
            </a:r>
            <a:r>
              <a:rPr lang="en-GB" sz="2200" b="0" i="0" dirty="0" err="1">
                <a:solidFill>
                  <a:srgbClr val="333333"/>
                </a:solidFill>
                <a:effectLst/>
                <a:latin typeface="Arial" panose="020B0604020202020204" pitchFamily="34" charset="0"/>
              </a:rPr>
              <a:t>assessee</a:t>
            </a:r>
            <a:r>
              <a:rPr lang="en-GB" sz="2200" b="0" i="0" dirty="0">
                <a:solidFill>
                  <a:srgbClr val="333333"/>
                </a:solidFill>
                <a:effectLst/>
                <a:latin typeface="Arial" panose="020B0604020202020204" pitchFamily="34" charset="0"/>
              </a:rPr>
              <a:t> is a club which has received money from members but invested in fixed deposit and money collected were not merely used for members but even some commercial substance was involved. Provision: As per Act the principle of mutuality applies only if fund are utilised for the purpose meant. If used for commercial activities the doctrine of mutuality ceases.</a:t>
            </a:r>
            <a:br>
              <a:rPr lang="en-GB" sz="2200" dirty="0"/>
            </a:br>
            <a:endParaRPr lang="en-IN" sz="2200" dirty="0"/>
          </a:p>
        </p:txBody>
      </p:sp>
    </p:spTree>
    <p:extLst>
      <p:ext uri="{BB962C8B-B14F-4D97-AF65-F5344CB8AC3E}">
        <p14:creationId xmlns:p14="http://schemas.microsoft.com/office/powerpoint/2010/main" val="2180853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200F-D14E-659A-B8B3-4F636F855340}"/>
              </a:ext>
            </a:extLst>
          </p:cNvPr>
          <p:cNvSpPr>
            <a:spLocks noGrp="1"/>
          </p:cNvSpPr>
          <p:nvPr>
            <p:ph type="title"/>
          </p:nvPr>
        </p:nvSpPr>
        <p:spPr/>
        <p:txBody>
          <a:bodyPr/>
          <a:lstStyle/>
          <a:p>
            <a:r>
              <a:rPr lang="en-GB" b="0" i="0" dirty="0">
                <a:solidFill>
                  <a:srgbClr val="333333"/>
                </a:solidFill>
                <a:effectLst/>
                <a:latin typeface="Arial" panose="020B0604020202020204" pitchFamily="34" charset="0"/>
              </a:rPr>
              <a:t>Conclusion: </a:t>
            </a:r>
            <a:endParaRPr lang="en-IN" dirty="0"/>
          </a:p>
        </p:txBody>
      </p:sp>
      <p:sp>
        <p:nvSpPr>
          <p:cNvPr id="3" name="Content Placeholder 2">
            <a:extLst>
              <a:ext uri="{FF2B5EF4-FFF2-40B4-BE49-F238E27FC236}">
                <a16:creationId xmlns:a16="http://schemas.microsoft.com/office/drawing/2014/main" id="{3844DBB1-B84E-CC81-F1AC-5F9C37E1BEE0}"/>
              </a:ext>
            </a:extLst>
          </p:cNvPr>
          <p:cNvSpPr>
            <a:spLocks noGrp="1"/>
          </p:cNvSpPr>
          <p:nvPr>
            <p:ph idx="1"/>
          </p:nvPr>
        </p:nvSpPr>
        <p:spPr>
          <a:xfrm>
            <a:off x="1231900" y="2352885"/>
            <a:ext cx="8748607" cy="4781340"/>
          </a:xfrm>
        </p:spPr>
        <p:txBody>
          <a:bodyPr>
            <a:noAutofit/>
          </a:bodyPr>
          <a:lstStyle/>
          <a:p>
            <a:pPr algn="just"/>
            <a:r>
              <a:rPr lang="en-GB" sz="2200" b="0" i="0" dirty="0">
                <a:solidFill>
                  <a:srgbClr val="333333"/>
                </a:solidFill>
                <a:effectLst/>
                <a:latin typeface="Arial" panose="020B0604020202020204" pitchFamily="34" charset="0"/>
              </a:rPr>
              <a:t>It was held in Supreme court that by depositing funds in bank the first condition for the claim of mutuality is not satisfied”; SC states that when funds are deposited with banks, identicality between the contributors to the common fund and the participators in it which is a sine qua non for the application of the principle of mutuality would get ruptured, hence interest income is taxable. This ruling distinguishes from other club ruling but the litigation in the other cases were different. I would like to add upon that if only money is received from Members and utilised for purpose of club or say a room rent given on rent and money received is utilised only for the same then principle of mutuality hold good.</a:t>
            </a:r>
            <a:br>
              <a:rPr lang="en-GB" sz="2200" dirty="0"/>
            </a:br>
            <a:endParaRPr lang="en-IN" sz="2200" dirty="0"/>
          </a:p>
        </p:txBody>
      </p:sp>
    </p:spTree>
    <p:extLst>
      <p:ext uri="{BB962C8B-B14F-4D97-AF65-F5344CB8AC3E}">
        <p14:creationId xmlns:p14="http://schemas.microsoft.com/office/powerpoint/2010/main" val="1944830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8B2E-C93B-6277-297B-53BF2FB3E9CA}"/>
              </a:ext>
            </a:extLst>
          </p:cNvPr>
          <p:cNvSpPr>
            <a:spLocks noGrp="1"/>
          </p:cNvSpPr>
          <p:nvPr>
            <p:ph type="title"/>
          </p:nvPr>
        </p:nvSpPr>
        <p:spPr/>
        <p:txBody>
          <a:bodyPr>
            <a:normAutofit fontScale="90000"/>
          </a:bodyPr>
          <a:lstStyle/>
          <a:p>
            <a:r>
              <a:rPr lang="en-GB" b="0" i="0" dirty="0">
                <a:solidFill>
                  <a:srgbClr val="333333"/>
                </a:solidFill>
                <a:effectLst/>
                <a:latin typeface="Arial" panose="020B0604020202020204" pitchFamily="34" charset="0"/>
              </a:rPr>
              <a:t>ACIT vs M/S Financial Inclusion trust (Delhi ITAT)</a:t>
            </a:r>
            <a:br>
              <a:rPr lang="en-GB" dirty="0"/>
            </a:br>
            <a:endParaRPr lang="en-IN" dirty="0"/>
          </a:p>
        </p:txBody>
      </p:sp>
      <p:sp>
        <p:nvSpPr>
          <p:cNvPr id="3" name="Content Placeholder 2">
            <a:extLst>
              <a:ext uri="{FF2B5EF4-FFF2-40B4-BE49-F238E27FC236}">
                <a16:creationId xmlns:a16="http://schemas.microsoft.com/office/drawing/2014/main" id="{D0748044-607F-BACC-C904-938CDCB4E3F0}"/>
              </a:ext>
            </a:extLst>
          </p:cNvPr>
          <p:cNvSpPr>
            <a:spLocks noGrp="1"/>
          </p:cNvSpPr>
          <p:nvPr>
            <p:ph idx="1"/>
          </p:nvPr>
        </p:nvSpPr>
        <p:spPr>
          <a:xfrm>
            <a:off x="1917700" y="2100792"/>
            <a:ext cx="8062807" cy="4417972"/>
          </a:xfrm>
        </p:spPr>
        <p:txBody>
          <a:bodyPr>
            <a:noAutofit/>
          </a:bodyPr>
          <a:lstStyle/>
          <a:p>
            <a:pPr algn="just"/>
            <a:r>
              <a:rPr lang="en-GB" sz="2200" b="0" i="0" dirty="0">
                <a:solidFill>
                  <a:srgbClr val="333333"/>
                </a:solidFill>
                <a:effectLst/>
                <a:latin typeface="Arial" panose="020B0604020202020204" pitchFamily="34" charset="0"/>
              </a:rPr>
              <a:t>Issue: Whether corpus specific contribution by way of capital receipt is taxable.</a:t>
            </a:r>
          </a:p>
          <a:p>
            <a:pPr algn="just"/>
            <a:r>
              <a:rPr lang="en-GB" sz="2200" b="0" i="0" dirty="0">
                <a:solidFill>
                  <a:srgbClr val="333333"/>
                </a:solidFill>
                <a:effectLst/>
                <a:latin typeface="Arial" panose="020B0604020202020204" pitchFamily="34" charset="0"/>
              </a:rPr>
              <a:t>Facts: </a:t>
            </a:r>
            <a:r>
              <a:rPr lang="en-GB" sz="2200" b="0" i="0" dirty="0" err="1">
                <a:solidFill>
                  <a:srgbClr val="333333"/>
                </a:solidFill>
                <a:effectLst/>
                <a:latin typeface="Arial" panose="020B0604020202020204" pitchFamily="34" charset="0"/>
              </a:rPr>
              <a:t>Assessee</a:t>
            </a:r>
            <a:r>
              <a:rPr lang="en-GB" sz="2200" b="0" i="0" dirty="0">
                <a:solidFill>
                  <a:srgbClr val="333333"/>
                </a:solidFill>
                <a:effectLst/>
                <a:latin typeface="Arial" panose="020B0604020202020204" pitchFamily="34" charset="0"/>
              </a:rPr>
              <a:t>, an unregistered trust under Section 12AA received Rs.44.25 Cr towards corpus donation grant from Bandhan-</a:t>
            </a:r>
            <a:r>
              <a:rPr lang="en-GB" sz="2200" b="0" i="0" dirty="0" err="1">
                <a:solidFill>
                  <a:srgbClr val="333333"/>
                </a:solidFill>
                <a:effectLst/>
                <a:latin typeface="Arial" panose="020B0604020202020204" pitchFamily="34" charset="0"/>
              </a:rPr>
              <a:t>Konnagar</a:t>
            </a:r>
            <a:r>
              <a:rPr lang="en-GB" sz="2200" b="0" i="0" dirty="0">
                <a:solidFill>
                  <a:srgbClr val="333333"/>
                </a:solidFill>
                <a:effectLst/>
                <a:latin typeface="Arial" panose="020B0604020202020204" pitchFamily="34" charset="0"/>
              </a:rPr>
              <a:t> trust (donor trust) being registered under Section 12A and declared it as ‘capital receipt’ in the return of income; Revenue treated the corpus donation grant as income of the </a:t>
            </a:r>
            <a:r>
              <a:rPr lang="en-GB" sz="2200" b="0" i="0" dirty="0" err="1">
                <a:solidFill>
                  <a:srgbClr val="333333"/>
                </a:solidFill>
                <a:effectLst/>
                <a:latin typeface="Arial" panose="020B0604020202020204" pitchFamily="34" charset="0"/>
              </a:rPr>
              <a:t>Assessee</a:t>
            </a:r>
            <a:r>
              <a:rPr lang="en-GB" sz="2200" b="0" i="0" dirty="0">
                <a:solidFill>
                  <a:srgbClr val="333333"/>
                </a:solidFill>
                <a:effectLst/>
                <a:latin typeface="Arial" panose="020B0604020202020204" pitchFamily="34" charset="0"/>
              </a:rPr>
              <a:t> on the premise that </a:t>
            </a:r>
            <a:r>
              <a:rPr lang="en-GB" sz="2200" b="0" i="0" dirty="0" err="1">
                <a:solidFill>
                  <a:srgbClr val="333333"/>
                </a:solidFill>
                <a:effectLst/>
                <a:latin typeface="Arial" panose="020B0604020202020204" pitchFamily="34" charset="0"/>
              </a:rPr>
              <a:t>Assessee</a:t>
            </a:r>
            <a:r>
              <a:rPr lang="en-GB" sz="2200" b="0" i="0" dirty="0">
                <a:solidFill>
                  <a:srgbClr val="333333"/>
                </a:solidFill>
                <a:effectLst/>
                <a:latin typeface="Arial" panose="020B0604020202020204" pitchFamily="34" charset="0"/>
              </a:rPr>
              <a:t> is not eligible for exemption under Section 11(1)(d) since it is not registered under Section 12A; CIT(A) allowed. Provision: Only a trust registered under 12A for which corpus donation is taxable for those otherwise not registered under 12A the corpus donation happens to be not taxable.</a:t>
            </a:r>
            <a:br>
              <a:rPr lang="en-GB" sz="2200" dirty="0"/>
            </a:br>
            <a:endParaRPr lang="en-IN" sz="2200" dirty="0"/>
          </a:p>
        </p:txBody>
      </p:sp>
    </p:spTree>
    <p:extLst>
      <p:ext uri="{BB962C8B-B14F-4D97-AF65-F5344CB8AC3E}">
        <p14:creationId xmlns:p14="http://schemas.microsoft.com/office/powerpoint/2010/main" val="3607811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D767-98CE-F0D9-CD1E-3F78B645890E}"/>
              </a:ext>
            </a:extLst>
          </p:cNvPr>
          <p:cNvSpPr>
            <a:spLocks noGrp="1"/>
          </p:cNvSpPr>
          <p:nvPr>
            <p:ph type="title"/>
          </p:nvPr>
        </p:nvSpPr>
        <p:spPr/>
        <p:txBody>
          <a:bodyPr/>
          <a:lstStyle/>
          <a:p>
            <a:r>
              <a:rPr lang="en-GB" b="0" i="0" dirty="0">
                <a:solidFill>
                  <a:srgbClr val="333333"/>
                </a:solidFill>
                <a:effectLst/>
                <a:latin typeface="Arial" panose="020B0604020202020204" pitchFamily="34" charset="0"/>
              </a:rPr>
              <a:t>Conclusion: </a:t>
            </a:r>
            <a:endParaRPr lang="en-IN" dirty="0"/>
          </a:p>
        </p:txBody>
      </p:sp>
      <p:sp>
        <p:nvSpPr>
          <p:cNvPr id="3" name="Content Placeholder 2">
            <a:extLst>
              <a:ext uri="{FF2B5EF4-FFF2-40B4-BE49-F238E27FC236}">
                <a16:creationId xmlns:a16="http://schemas.microsoft.com/office/drawing/2014/main" id="{6B8444F0-2F11-A719-4522-06E857B5629A}"/>
              </a:ext>
            </a:extLst>
          </p:cNvPr>
          <p:cNvSpPr>
            <a:spLocks noGrp="1"/>
          </p:cNvSpPr>
          <p:nvPr>
            <p:ph idx="1"/>
          </p:nvPr>
        </p:nvSpPr>
        <p:spPr/>
        <p:txBody>
          <a:bodyPr>
            <a:normAutofit/>
          </a:bodyPr>
          <a:lstStyle/>
          <a:p>
            <a:pPr algn="just"/>
            <a:r>
              <a:rPr lang="en-GB" sz="2200" b="0" i="0" dirty="0">
                <a:solidFill>
                  <a:srgbClr val="333333"/>
                </a:solidFill>
                <a:effectLst/>
                <a:latin typeface="Arial" panose="020B0604020202020204" pitchFamily="34" charset="0"/>
              </a:rPr>
              <a:t>Corpus specific voluntary contributions are outside the scope of taxation in case of an unregistered Trust under Section 12 or 12A since their nature is capital; Accordingly, upholds CIT(A) and dismisses Revenue’s appeal.</a:t>
            </a:r>
            <a:br>
              <a:rPr lang="en-GB" sz="2200" dirty="0"/>
            </a:br>
            <a:br>
              <a:rPr lang="en-GB" sz="2200" dirty="0"/>
            </a:br>
            <a:endParaRPr lang="en-IN" sz="2200" dirty="0"/>
          </a:p>
        </p:txBody>
      </p:sp>
    </p:spTree>
    <p:extLst>
      <p:ext uri="{BB962C8B-B14F-4D97-AF65-F5344CB8AC3E}">
        <p14:creationId xmlns:p14="http://schemas.microsoft.com/office/powerpoint/2010/main" val="4030115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3A4E-89CA-E25B-E8B8-4E759A795A94}"/>
              </a:ext>
            </a:extLst>
          </p:cNvPr>
          <p:cNvSpPr>
            <a:spLocks noGrp="1"/>
          </p:cNvSpPr>
          <p:nvPr>
            <p:ph type="title"/>
          </p:nvPr>
        </p:nvSpPr>
        <p:spPr>
          <a:xfrm>
            <a:off x="1612900" y="123826"/>
            <a:ext cx="8610600" cy="1905000"/>
          </a:xfrm>
        </p:spPr>
        <p:txBody>
          <a:bodyPr>
            <a:normAutofit fontScale="90000"/>
          </a:bodyPr>
          <a:lstStyle/>
          <a:p>
            <a:r>
              <a:rPr lang="en-GB" dirty="0"/>
              <a:t>ACIT (Exemptions) v. Ahmedabad Urban Development Authority (and other appeals) (2022) 449 ITR 1 (SC)</a:t>
            </a:r>
            <a:endParaRPr lang="en-IN" dirty="0"/>
          </a:p>
        </p:txBody>
      </p:sp>
      <p:sp>
        <p:nvSpPr>
          <p:cNvPr id="3" name="Content Placeholder 2">
            <a:extLst>
              <a:ext uri="{FF2B5EF4-FFF2-40B4-BE49-F238E27FC236}">
                <a16:creationId xmlns:a16="http://schemas.microsoft.com/office/drawing/2014/main" id="{863EDD65-CBE4-F1DF-0B9C-90E727FEC0CC}"/>
              </a:ext>
            </a:extLst>
          </p:cNvPr>
          <p:cNvSpPr>
            <a:spLocks noGrp="1"/>
          </p:cNvSpPr>
          <p:nvPr>
            <p:ph idx="1"/>
          </p:nvPr>
        </p:nvSpPr>
        <p:spPr/>
        <p:txBody>
          <a:bodyPr/>
          <a:lstStyle/>
          <a:p>
            <a:r>
              <a:rPr lang="en-GB" dirty="0"/>
              <a:t>When can an activity be considered as trade, commerce or business for attracting the provisions of the proviso to section 2(15)?</a:t>
            </a:r>
            <a:endParaRPr lang="en-IN" dirty="0"/>
          </a:p>
        </p:txBody>
      </p:sp>
    </p:spTree>
    <p:extLst>
      <p:ext uri="{BB962C8B-B14F-4D97-AF65-F5344CB8AC3E}">
        <p14:creationId xmlns:p14="http://schemas.microsoft.com/office/powerpoint/2010/main" val="1876530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A56D-E9C9-0C46-2A59-7E022F924365}"/>
              </a:ext>
            </a:extLst>
          </p:cNvPr>
          <p:cNvSpPr>
            <a:spLocks noGrp="1"/>
          </p:cNvSpPr>
          <p:nvPr>
            <p:ph type="title"/>
          </p:nvPr>
        </p:nvSpPr>
        <p:spPr/>
        <p:txBody>
          <a:bodyPr/>
          <a:lstStyle/>
          <a:p>
            <a:r>
              <a:rPr lang="en-GB" dirty="0"/>
              <a:t>Conclusion:</a:t>
            </a:r>
            <a:endParaRPr lang="en-IN" dirty="0"/>
          </a:p>
        </p:txBody>
      </p:sp>
      <p:sp>
        <p:nvSpPr>
          <p:cNvPr id="3" name="Content Placeholder 2">
            <a:extLst>
              <a:ext uri="{FF2B5EF4-FFF2-40B4-BE49-F238E27FC236}">
                <a16:creationId xmlns:a16="http://schemas.microsoft.com/office/drawing/2014/main" id="{D497B512-BC67-D69C-E482-62C05ABCF5D9}"/>
              </a:ext>
            </a:extLst>
          </p:cNvPr>
          <p:cNvSpPr>
            <a:spLocks noGrp="1"/>
          </p:cNvSpPr>
          <p:nvPr>
            <p:ph idx="1"/>
          </p:nvPr>
        </p:nvSpPr>
        <p:spPr>
          <a:xfrm>
            <a:off x="1384300" y="1571625"/>
            <a:ext cx="8991600" cy="5486400"/>
          </a:xfrm>
        </p:spPr>
        <p:txBody>
          <a:bodyPr>
            <a:noAutofit/>
          </a:bodyPr>
          <a:lstStyle/>
          <a:p>
            <a:pPr algn="just"/>
            <a:r>
              <a:rPr lang="en-GB" sz="2200" dirty="0"/>
              <a:t>The conclusions arrived at by way of this judgment, neither precludes any </a:t>
            </a:r>
            <a:r>
              <a:rPr lang="en-GB" sz="2200" dirty="0" err="1"/>
              <a:t>assessee</a:t>
            </a:r>
            <a:r>
              <a:rPr lang="en-GB" sz="2200" dirty="0"/>
              <a:t> (whether statutory or non-statutory) advancing objects of general public utility, from claiming exemption, nor the taxing authorities from denying exemption, in the future, if the receipts of the relevant year exceed the quantitative limit. The assessing authorities must on a yearly basis, scrutinize the record to discern whether the nature of the </a:t>
            </a:r>
            <a:r>
              <a:rPr lang="en-GB" sz="2200" dirty="0" err="1"/>
              <a:t>assessee's</a:t>
            </a:r>
            <a:r>
              <a:rPr lang="en-GB" sz="2200" dirty="0"/>
              <a:t> activities amount to "trade, commerce or business" based on its receipts and income (</a:t>
            </a:r>
            <a:r>
              <a:rPr lang="en-GB" sz="2200" dirty="0" err="1"/>
              <a:t>i</a:t>
            </a:r>
            <a:r>
              <a:rPr lang="en-GB" sz="2200" dirty="0"/>
              <a:t>. e., whether the amounts charged are on cost-basis, or significantly higher). If it is found that they are in the nature of "trade, commerce or business", then it must be examined whether the quantified limit (as amended from time to time) in proviso to section 2(15), has been breached, thus disentitling them to exemption.</a:t>
            </a:r>
            <a:endParaRPr lang="en-IN" sz="2200" dirty="0"/>
          </a:p>
        </p:txBody>
      </p:sp>
    </p:spTree>
    <p:extLst>
      <p:ext uri="{BB962C8B-B14F-4D97-AF65-F5344CB8AC3E}">
        <p14:creationId xmlns:p14="http://schemas.microsoft.com/office/powerpoint/2010/main" val="3004756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5AD2-38FF-09DF-0706-54CB1847B6EF}"/>
              </a:ext>
            </a:extLst>
          </p:cNvPr>
          <p:cNvSpPr>
            <a:spLocks noGrp="1"/>
          </p:cNvSpPr>
          <p:nvPr>
            <p:ph type="title"/>
          </p:nvPr>
        </p:nvSpPr>
        <p:spPr/>
        <p:txBody>
          <a:bodyPr/>
          <a:lstStyle/>
          <a:p>
            <a:r>
              <a:rPr lang="en-GB" dirty="0"/>
              <a:t>CIT v. St. Peter’s Educational Society (2016) 385 ITR 66 (SC)</a:t>
            </a:r>
            <a:endParaRPr lang="en-IN" dirty="0"/>
          </a:p>
        </p:txBody>
      </p:sp>
      <p:sp>
        <p:nvSpPr>
          <p:cNvPr id="3" name="Content Placeholder 2">
            <a:extLst>
              <a:ext uri="{FF2B5EF4-FFF2-40B4-BE49-F238E27FC236}">
                <a16:creationId xmlns:a16="http://schemas.microsoft.com/office/drawing/2014/main" id="{46D07441-FEFA-7289-0248-4ACD7B345FCB}"/>
              </a:ext>
            </a:extLst>
          </p:cNvPr>
          <p:cNvSpPr>
            <a:spLocks noGrp="1"/>
          </p:cNvSpPr>
          <p:nvPr>
            <p:ph idx="1"/>
          </p:nvPr>
        </p:nvSpPr>
        <p:spPr/>
        <p:txBody>
          <a:bodyPr/>
          <a:lstStyle/>
          <a:p>
            <a:r>
              <a:rPr lang="en-GB" dirty="0"/>
              <a:t>Would imparting education/training in specialized field like communication, advertising etc. and awarding diplomas/ certificates constitute an “educational purpose” for grant of exemption u/s 10(23C)(vi)?</a:t>
            </a:r>
            <a:endParaRPr lang="en-IN" dirty="0"/>
          </a:p>
        </p:txBody>
      </p:sp>
    </p:spTree>
    <p:extLst>
      <p:ext uri="{BB962C8B-B14F-4D97-AF65-F5344CB8AC3E}">
        <p14:creationId xmlns:p14="http://schemas.microsoft.com/office/powerpoint/2010/main" val="1866072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AC9B-EDED-0EAE-2726-6F44F71689A5}"/>
              </a:ext>
            </a:extLst>
          </p:cNvPr>
          <p:cNvSpPr>
            <a:spLocks noGrp="1"/>
          </p:cNvSpPr>
          <p:nvPr>
            <p:ph type="title"/>
          </p:nvPr>
        </p:nvSpPr>
        <p:spPr/>
        <p:txBody>
          <a:bodyPr/>
          <a:lstStyle/>
          <a:p>
            <a:r>
              <a:rPr lang="en-GB" dirty="0"/>
              <a:t>DECISION:</a:t>
            </a:r>
            <a:endParaRPr lang="en-IN" dirty="0"/>
          </a:p>
        </p:txBody>
      </p:sp>
      <p:sp>
        <p:nvSpPr>
          <p:cNvPr id="3" name="Content Placeholder 2">
            <a:extLst>
              <a:ext uri="{FF2B5EF4-FFF2-40B4-BE49-F238E27FC236}">
                <a16:creationId xmlns:a16="http://schemas.microsoft.com/office/drawing/2014/main" id="{4071C262-8724-9947-6CBA-E282843C0F51}"/>
              </a:ext>
            </a:extLst>
          </p:cNvPr>
          <p:cNvSpPr>
            <a:spLocks noGrp="1"/>
          </p:cNvSpPr>
          <p:nvPr>
            <p:ph idx="1"/>
          </p:nvPr>
        </p:nvSpPr>
        <p:spPr/>
        <p:txBody>
          <a:bodyPr>
            <a:normAutofit/>
          </a:bodyPr>
          <a:lstStyle/>
          <a:p>
            <a:pPr algn="just"/>
            <a:r>
              <a:rPr lang="en-GB" sz="2200" dirty="0"/>
              <a:t>Institutions engaged in providing specialized training in certain fields and awarding diplomas and certificates are also eligible for tax exemption in terms of section 10(23C)(vi). It is not mandatory for such institutions to impart education in formalized manner or conduct only recognized educational courses. Further, when corporates depute employees for gaining specialized knowledge, such imparting of knowledge by the institution would not mean that the institution is engaged in the activity of general public. Making of profit incidentally will not make the institution as existing for making profit.</a:t>
            </a:r>
            <a:endParaRPr lang="en-IN" sz="2200" dirty="0"/>
          </a:p>
        </p:txBody>
      </p:sp>
    </p:spTree>
    <p:extLst>
      <p:ext uri="{BB962C8B-B14F-4D97-AF65-F5344CB8AC3E}">
        <p14:creationId xmlns:p14="http://schemas.microsoft.com/office/powerpoint/2010/main" val="3911029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990-D354-D006-41EF-032E990B1DE4}"/>
              </a:ext>
            </a:extLst>
          </p:cNvPr>
          <p:cNvSpPr>
            <a:spLocks noGrp="1"/>
          </p:cNvSpPr>
          <p:nvPr>
            <p:ph type="title"/>
          </p:nvPr>
        </p:nvSpPr>
        <p:spPr>
          <a:xfrm>
            <a:off x="1079500" y="3400425"/>
            <a:ext cx="8795524" cy="538609"/>
          </a:xfrm>
        </p:spPr>
        <p:txBody>
          <a:bodyPr>
            <a:normAutofit fontScale="90000"/>
          </a:bodyPr>
          <a:lstStyle/>
          <a:p>
            <a:pPr algn="ctr"/>
            <a:r>
              <a:rPr lang="en-GB" dirty="0"/>
              <a:t>THANK YOU</a:t>
            </a:r>
            <a:endParaRPr lang="en-IN" dirty="0"/>
          </a:p>
        </p:txBody>
      </p:sp>
    </p:spTree>
    <p:extLst>
      <p:ext uri="{BB962C8B-B14F-4D97-AF65-F5344CB8AC3E}">
        <p14:creationId xmlns:p14="http://schemas.microsoft.com/office/powerpoint/2010/main" val="90846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FD07F-771F-602F-A602-795497A9DEBF}"/>
              </a:ext>
            </a:extLst>
          </p:cNvPr>
          <p:cNvSpPr>
            <a:spLocks noGrp="1"/>
          </p:cNvSpPr>
          <p:nvPr>
            <p:ph idx="1"/>
          </p:nvPr>
        </p:nvSpPr>
        <p:spPr>
          <a:xfrm>
            <a:off x="1689100" y="428625"/>
            <a:ext cx="8686800" cy="6781800"/>
          </a:xfrm>
        </p:spPr>
        <p:txBody>
          <a:bodyPr>
            <a:normAutofit/>
          </a:bodyPr>
          <a:lstStyle/>
          <a:p>
            <a:pPr algn="just"/>
            <a:r>
              <a:rPr lang="en-GB" b="1" dirty="0"/>
              <a:t>A not for profit trust undertakes philanthropic activities through an educational institution and a hospital. During the P.Y. 2023-24, the trust had annual receipts of ` 3 crore from its educational institution and ` 4 crore from the hospital. During the P.Y. 2023-24, it desires to avail exemption under section 10(23C)(</a:t>
            </a:r>
            <a:r>
              <a:rPr lang="en-GB" b="1" dirty="0" err="1"/>
              <a:t>iiiad</a:t>
            </a:r>
            <a:r>
              <a:rPr lang="en-GB" b="1" dirty="0"/>
              <a:t>) and 10(23C)(</a:t>
            </a:r>
            <a:r>
              <a:rPr lang="en-GB" b="1" dirty="0" err="1"/>
              <a:t>iiiae</a:t>
            </a:r>
            <a:r>
              <a:rPr lang="en-GB" b="1" dirty="0"/>
              <a:t>), as the individual threshold under each of the subclauses, is less than ` 5 crore. Can it do so? Examine.</a:t>
            </a:r>
          </a:p>
          <a:p>
            <a:pPr algn="just"/>
            <a:endParaRPr lang="en-GB" dirty="0"/>
          </a:p>
          <a:p>
            <a:pPr algn="just"/>
            <a:r>
              <a:rPr lang="en-GB" dirty="0"/>
              <a:t>As per Explanation below to section 10(23C)(</a:t>
            </a:r>
            <a:r>
              <a:rPr lang="en-GB" dirty="0" err="1"/>
              <a:t>iiiae</a:t>
            </a:r>
            <a:r>
              <a:rPr lang="en-GB" dirty="0"/>
              <a:t>), it has been clarified that the limit of annual receipts of ` 5 crore is qua ‘taxpayer’ and not qua ‘activity’. Therefore, if the aggregate annual receipts from educational activity and medical activity exceeds ` 5 crores, then, exemption under sub-clause (</a:t>
            </a:r>
            <a:r>
              <a:rPr lang="en-GB" dirty="0" err="1"/>
              <a:t>iiiad</a:t>
            </a:r>
            <a:r>
              <a:rPr lang="en-GB" dirty="0"/>
              <a:t>) and (</a:t>
            </a:r>
            <a:r>
              <a:rPr lang="en-GB" dirty="0" err="1"/>
              <a:t>iiiae</a:t>
            </a:r>
            <a:r>
              <a:rPr lang="en-GB" dirty="0"/>
              <a:t>) cannot be availed by the trust. </a:t>
            </a:r>
          </a:p>
          <a:p>
            <a:pPr algn="just"/>
            <a:r>
              <a:rPr lang="en-GB" dirty="0"/>
              <a:t>Since, in the present case, the aggregate annual receipt of ` 7 crores (` 3 crores of educational institution and ` 4 crores from hospital) exceeds the threshold of ` 5 crores, exemption under section 10(23C)(</a:t>
            </a:r>
            <a:r>
              <a:rPr lang="en-GB" dirty="0" err="1"/>
              <a:t>iiiad</a:t>
            </a:r>
            <a:r>
              <a:rPr lang="en-GB" dirty="0"/>
              <a:t>) and (</a:t>
            </a:r>
            <a:r>
              <a:rPr lang="en-GB" dirty="0" err="1"/>
              <a:t>iiiae</a:t>
            </a:r>
            <a:r>
              <a:rPr lang="en-GB" dirty="0"/>
              <a:t>) cannot be availed, even though the individual receipts from educational institution and hospital have not exceeded ` 5 crores. </a:t>
            </a:r>
            <a:endParaRPr lang="en-IN" dirty="0"/>
          </a:p>
        </p:txBody>
      </p:sp>
    </p:spTree>
    <p:extLst>
      <p:ext uri="{BB962C8B-B14F-4D97-AF65-F5344CB8AC3E}">
        <p14:creationId xmlns:p14="http://schemas.microsoft.com/office/powerpoint/2010/main" val="21049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7C36-829F-CB1D-5F4D-A749086157C5}"/>
              </a:ext>
            </a:extLst>
          </p:cNvPr>
          <p:cNvSpPr>
            <a:spLocks noGrp="1"/>
          </p:cNvSpPr>
          <p:nvPr>
            <p:ph type="title"/>
          </p:nvPr>
        </p:nvSpPr>
        <p:spPr>
          <a:xfrm>
            <a:off x="1040864" y="581025"/>
            <a:ext cx="8795524" cy="538609"/>
          </a:xfrm>
        </p:spPr>
        <p:txBody>
          <a:bodyPr>
            <a:normAutofit fontScale="90000"/>
          </a:bodyPr>
          <a:lstStyle/>
          <a:p>
            <a:pPr algn="ctr"/>
            <a:r>
              <a:rPr lang="en-GB" dirty="0"/>
              <a:t>TYPES OF CHARITABLE INSTITUTIONS</a:t>
            </a:r>
            <a:endParaRPr lang="en-IN" dirty="0"/>
          </a:p>
        </p:txBody>
      </p:sp>
      <p:graphicFrame>
        <p:nvGraphicFramePr>
          <p:cNvPr id="4" name="Diagram 3">
            <a:extLst>
              <a:ext uri="{FF2B5EF4-FFF2-40B4-BE49-F238E27FC236}">
                <a16:creationId xmlns:a16="http://schemas.microsoft.com/office/drawing/2014/main" id="{1CAC8F67-3660-D944-727F-882AE2834826}"/>
              </a:ext>
            </a:extLst>
          </p:cNvPr>
          <p:cNvGraphicFramePr/>
          <p:nvPr>
            <p:extLst>
              <p:ext uri="{D42A27DB-BD31-4B8C-83A1-F6EECF244321}">
                <p14:modId xmlns:p14="http://schemas.microsoft.com/office/powerpoint/2010/main" val="1199048168"/>
              </p:ext>
            </p:extLst>
          </p:nvPr>
        </p:nvGraphicFramePr>
        <p:xfrm>
          <a:off x="385657" y="1419225"/>
          <a:ext cx="10286153" cy="5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53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9895C6-3C19-9196-17E4-189440A9C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931" y="1104146"/>
            <a:ext cx="9610469" cy="5354557"/>
          </a:xfrm>
        </p:spPr>
      </p:pic>
    </p:spTree>
    <p:extLst>
      <p:ext uri="{BB962C8B-B14F-4D97-AF65-F5344CB8AC3E}">
        <p14:creationId xmlns:p14="http://schemas.microsoft.com/office/powerpoint/2010/main" val="76784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A065-8F6C-15BE-6A8D-4EA9ED902FED}"/>
              </a:ext>
            </a:extLst>
          </p:cNvPr>
          <p:cNvSpPr>
            <a:spLocks noGrp="1"/>
          </p:cNvSpPr>
          <p:nvPr>
            <p:ph type="title"/>
          </p:nvPr>
        </p:nvSpPr>
        <p:spPr>
          <a:xfrm>
            <a:off x="1689100" y="276225"/>
            <a:ext cx="8291407" cy="1824567"/>
          </a:xfrm>
        </p:spPr>
        <p:txBody>
          <a:bodyPr>
            <a:normAutofit fontScale="90000"/>
          </a:bodyPr>
          <a:lstStyle/>
          <a:p>
            <a:pPr algn="just"/>
            <a:r>
              <a:rPr lang="en-GB" dirty="0"/>
              <a:t>Conditions for availing exemption under First Regime and Second Regime </a:t>
            </a:r>
            <a:endParaRPr lang="en-IN" dirty="0"/>
          </a:p>
        </p:txBody>
      </p:sp>
      <p:sp>
        <p:nvSpPr>
          <p:cNvPr id="3" name="Content Placeholder 2">
            <a:extLst>
              <a:ext uri="{FF2B5EF4-FFF2-40B4-BE49-F238E27FC236}">
                <a16:creationId xmlns:a16="http://schemas.microsoft.com/office/drawing/2014/main" id="{8347568D-421E-98CA-5206-0802F4AAC379}"/>
              </a:ext>
            </a:extLst>
          </p:cNvPr>
          <p:cNvSpPr>
            <a:spLocks noGrp="1"/>
          </p:cNvSpPr>
          <p:nvPr>
            <p:ph idx="1"/>
          </p:nvPr>
        </p:nvSpPr>
        <p:spPr/>
        <p:txBody>
          <a:bodyPr/>
          <a:lstStyle/>
          <a:p>
            <a:r>
              <a:rPr lang="en-GB" dirty="0"/>
              <a:t>1. Approval/Registration for claiming exemption.</a:t>
            </a:r>
          </a:p>
          <a:p>
            <a:r>
              <a:rPr lang="en-GB" dirty="0"/>
              <a:t>2. </a:t>
            </a:r>
            <a:r>
              <a:rPr lang="en-IN" dirty="0"/>
              <a:t>Mandatory filing of return</a:t>
            </a:r>
            <a:endParaRPr lang="en-GB" dirty="0"/>
          </a:p>
          <a:p>
            <a:r>
              <a:rPr lang="en-GB" dirty="0"/>
              <a:t>3. Maintenance of Books of account &amp; Other Documents and Audit of accounts</a:t>
            </a:r>
          </a:p>
          <a:p>
            <a:endParaRPr lang="en-IN" dirty="0"/>
          </a:p>
        </p:txBody>
      </p:sp>
    </p:spTree>
    <p:extLst>
      <p:ext uri="{BB962C8B-B14F-4D97-AF65-F5344CB8AC3E}">
        <p14:creationId xmlns:p14="http://schemas.microsoft.com/office/powerpoint/2010/main" val="18680741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1300</TotalTime>
  <Words>6166</Words>
  <Application>Microsoft Office PowerPoint</Application>
  <PresentationFormat>Custom</PresentationFormat>
  <Paragraphs>360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Arial MT</vt:lpstr>
      <vt:lpstr>Bookman Old Style</vt:lpstr>
      <vt:lpstr>Calibri</vt:lpstr>
      <vt:lpstr>Century Gothic</vt:lpstr>
      <vt:lpstr>Garamond</vt:lpstr>
      <vt:lpstr>Verdana</vt:lpstr>
      <vt:lpstr>Wingdings 3</vt:lpstr>
      <vt:lpstr>Wisp</vt:lpstr>
      <vt:lpstr>OVER VIEW</vt:lpstr>
      <vt:lpstr>PowerPoint Presentation</vt:lpstr>
      <vt:lpstr>SEC 10 (23 C)</vt:lpstr>
      <vt:lpstr>PowerPoint Presentation</vt:lpstr>
      <vt:lpstr>PowerPoint Presentation</vt:lpstr>
      <vt:lpstr>PowerPoint Presentation</vt:lpstr>
      <vt:lpstr>TYPES OF CHARITABLE INSTITUTIONS</vt:lpstr>
      <vt:lpstr>PowerPoint Presentation</vt:lpstr>
      <vt:lpstr>Conditions for availing exemption under First Regime and Second Regime </vt:lpstr>
      <vt:lpstr>Mandatory filing of return</vt:lpstr>
      <vt:lpstr>Maintenance of Books of account &amp; Other Documents and Audit of accounts</vt:lpstr>
      <vt:lpstr>FORM 9A AND FORM 10</vt:lpstr>
      <vt:lpstr>PowerPoint Presentation</vt:lpstr>
      <vt:lpstr>PowerPoint Presentation</vt:lpstr>
      <vt:lpstr>PowerPoint Presentation</vt:lpstr>
      <vt:lpstr>Overview - Object of general public utility not to  comprise receipts from trade, commerce, business etc.</vt:lpstr>
      <vt:lpstr>PowerPoint Presentation</vt:lpstr>
      <vt:lpstr>PowerPoint Presentation</vt:lpstr>
      <vt:lpstr>PowerPoint Presentation</vt:lpstr>
      <vt:lpstr>PowerPoint Presentation</vt:lpstr>
      <vt:lpstr>Charitable trust engaged in business activity</vt:lpstr>
      <vt:lpstr>Cases where trust property consists of a business undertaking</vt:lpstr>
      <vt:lpstr>PowerPoint Presentation</vt:lpstr>
      <vt:lpstr>PowerPoint Presentation</vt:lpstr>
      <vt:lpstr>Amounts not treated as application of income or not allowable as deduction </vt:lpstr>
      <vt:lpstr>PowerPoint Presentation</vt:lpstr>
      <vt:lpstr>PowerPoint Presentation</vt:lpstr>
      <vt:lpstr>PowerPoint Presentation</vt:lpstr>
      <vt:lpstr>Transfer of a capital asset held under trust wholly for charitable or religious purposes [Section 11(1A)(a)]</vt:lpstr>
      <vt:lpstr>Manner of computation of income of a trust violating certain conditions [Sections 13(10) &amp; (11)]</vt:lpstr>
      <vt:lpstr>Consequences of failure to comply with stipulated conditions: </vt:lpstr>
      <vt:lpstr>Conditions to be fulfilled for claim of deduction of revenue expenditure</vt:lpstr>
      <vt:lpstr>Disallowances:</vt:lpstr>
      <vt:lpstr>Taxation of specified income of NPOs chargeable to tax by charitable trusts/institutions [Section 115BBI]</vt:lpstr>
      <vt:lpstr>PowerPoint Presentation</vt:lpstr>
      <vt:lpstr>Cancellation of Registration/approval  [Section 12AB(4) &amp; (5)]</vt:lpstr>
      <vt:lpstr>Procedure for cancellation</vt:lpstr>
      <vt:lpstr>Meaning of Specified Violation:</vt:lpstr>
      <vt:lpstr>PowerPoint Presentation</vt:lpstr>
      <vt:lpstr>Circumstances where levy of tax on accreted income is attracted – 115TD</vt:lpstr>
      <vt:lpstr>PowerPoint Presentation</vt:lpstr>
      <vt:lpstr>Meaning of Accreted Income: </vt:lpstr>
      <vt:lpstr>PowerPoint Presentation</vt:lpstr>
      <vt:lpstr>PowerPoint Presentation</vt:lpstr>
      <vt:lpstr>PowerPoint Presentation</vt:lpstr>
      <vt:lpstr>Circular No. 6 / 2023 dated 24.05.2023</vt:lpstr>
      <vt:lpstr>Circular No. 6 / 2023 dated 24.05.2023 (contd…)</vt:lpstr>
      <vt:lpstr>Circular No. 6 / 2023 dated 24.05.2023 (contd…)</vt:lpstr>
      <vt:lpstr>Overview - Pitfalls</vt:lpstr>
      <vt:lpstr>Secundrabad Club vs CIT (Supreme court)</vt:lpstr>
      <vt:lpstr>Conclusion: </vt:lpstr>
      <vt:lpstr>ACIT vs M/S Financial Inclusion trust (Delhi ITAT) </vt:lpstr>
      <vt:lpstr>Conclusion: </vt:lpstr>
      <vt:lpstr>ACIT (Exemptions) v. Ahmedabad Urban Development Authority (and other appeals) (2022) 449 ITR 1 (SC)</vt:lpstr>
      <vt:lpstr>Conclusion:</vt:lpstr>
      <vt:lpstr>CIT v. St. Peter’s Educational Society (2016) 385 ITR 66 (SC)</vt:lpstr>
      <vt:lpstr>DECISION: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Charitable Presentation [Read-Only]</dc:title>
  <dc:creator>HP</dc:creator>
  <cp:lastModifiedBy>919633533228</cp:lastModifiedBy>
  <cp:revision>13</cp:revision>
  <dcterms:created xsi:type="dcterms:W3CDTF">2023-08-23T15:59:32Z</dcterms:created>
  <dcterms:modified xsi:type="dcterms:W3CDTF">2023-12-24T14:34:55Z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2023-06-05T00:00:00Z</vt:filetime>
  </property>
  <property fmtid="{D5CDD505-2E9C-101B-9397-08002B2CF9AE}" pid="3" name="LastSaved">
    <vt:filetime>2023-08-23T00:00:00Z</vt:filetime>
  </property>
</Properties>
</file>