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3" autoAdjust="0"/>
    <p:restoredTop sz="94624" autoAdjust="0"/>
  </p:normalViewPr>
  <p:slideViewPr>
    <p:cSldViewPr showGuides="1"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83D00-9FF5-47B5-B5CC-A266C7CB321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0300A-6081-4A24-AA7E-DD1D6EDE8C88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533400" y="1066800"/>
            <a:ext cx="7696200" cy="2438400"/>
          </a:xfrm>
        </p:spPr>
        <p:txBody>
          <a:bodyPr>
            <a:normAutofit/>
          </a:bodyPr>
          <a:lstStyle/>
          <a:p>
            <a:b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905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ASSESSMENT YEAR 2023-24 RELEVANT TO THE FINANCIAL YEAR ENDED 31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3600" b="1" dirty="0" smtClean="0">
                <a:solidFill>
                  <a:srgbClr val="FF0000"/>
                </a:solidFill>
              </a:rPr>
              <a:t> MARCH 2023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62259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133600"/>
            <a:ext cx="7772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FILING OF INCOME TAX RETURN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828799" cy="4889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Firm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73050"/>
            <a:ext cx="6477000" cy="635635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Managing partner</a:t>
            </a:r>
            <a:br>
              <a:rPr lang="en-US" sz="2400" dirty="0" smtClean="0"/>
            </a:br>
            <a:r>
              <a:rPr lang="en-US" sz="2400" b="1" dirty="0" smtClean="0"/>
              <a:t>Any partner</a:t>
            </a:r>
            <a:r>
              <a:rPr lang="en-US" sz="2400" dirty="0" smtClean="0"/>
              <a:t> </a:t>
            </a:r>
            <a:r>
              <a:rPr lang="en-US" sz="2400" b="1" dirty="0" smtClean="0"/>
              <a:t>not being a minor </a:t>
            </a:r>
            <a:r>
              <a:rPr lang="en-US" sz="2400" dirty="0" smtClean="0"/>
              <a:t>(if the managing partner is unable to verify and sign the return for any unavoidable reason or if there is no managing partner)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Designated partner</a:t>
            </a:r>
            <a:br>
              <a:rPr lang="en-US" sz="2400" dirty="0" smtClean="0"/>
            </a:br>
            <a:r>
              <a:rPr lang="en-US" sz="2400" b="1" dirty="0" smtClean="0"/>
              <a:t>Any partner</a:t>
            </a:r>
            <a:r>
              <a:rPr lang="en-US" sz="2400" dirty="0" smtClean="0"/>
              <a:t> if such designated partner is unable to sign and verify the return for any unavoidable reason or if there is no designated partner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Principal Officer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Chief Executive Officer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62000"/>
            <a:ext cx="1752599" cy="5867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LLP (Limited Liability Partnership)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Local Authority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Political party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362199" cy="4127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association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87950" cy="5853113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/>
              <a:t>Any member</a:t>
            </a:r>
            <a:r>
              <a:rPr lang="en-US" sz="2400" dirty="0" smtClean="0"/>
              <a:t> of the association or the principal officer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Any </a:t>
            </a:r>
            <a:r>
              <a:rPr lang="en-US" sz="2400" b="1" dirty="0" smtClean="0"/>
              <a:t>person competent to act on his behalf</a:t>
            </a:r>
            <a:endParaRPr lang="en-US" sz="2400" b="1" dirty="0" smtClean="0"/>
          </a:p>
          <a:p>
            <a:endParaRPr lang="en-US" sz="2400" b="1" dirty="0" smtClean="0"/>
          </a:p>
          <a:p>
            <a:pPr algn="just"/>
            <a:r>
              <a:rPr lang="en-US" sz="2400" b="1" dirty="0" smtClean="0"/>
              <a:t>Since the Return of Income is one of the conclusive evidence compiling the entire date event/</a:t>
            </a:r>
            <a:r>
              <a:rPr lang="en-US" sz="2400" b="1" dirty="0" err="1" smtClean="0"/>
              <a:t>occation</a:t>
            </a:r>
            <a:r>
              <a:rPr lang="en-US" sz="2400" b="1" dirty="0" smtClean="0"/>
              <a:t> of the assessee from Income from Salary ,Income from House Property, Profits &amp; Gains from Business or Professions, Capital Gain and Income from Other sources etc it applies primarily </a:t>
            </a:r>
            <a:r>
              <a:rPr lang="en-US" sz="2400" b="1" dirty="0" smtClean="0">
                <a:solidFill>
                  <a:srgbClr val="FF0000"/>
                </a:solidFill>
              </a:rPr>
              <a:t>Section 2 to Section 140  read with section 234 and 271</a:t>
            </a:r>
            <a:r>
              <a:rPr lang="en-US" sz="2400" b="1" dirty="0" smtClean="0"/>
              <a:t> of the Act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685800"/>
            <a:ext cx="2514599" cy="54403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Person other than as  noted above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Sections Applicable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DUE DATE OF FILING RETURN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5943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 HUF or Firm whose Accounts are not required to audited U/s 44AB of the Act or any  other law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Individual HUF or Firm whose Accounts are not required to audited U/s 44AB of the Act or any  other law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Company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Limited Liability Partnership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990600"/>
            <a:ext cx="2209800" cy="5486400"/>
          </a:xfrm>
        </p:spPr>
        <p:txBody>
          <a:bodyPr>
            <a:normAutofit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July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31st 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31st </a:t>
            </a:r>
            <a:r>
              <a:rPr lang="en-US" b="1" dirty="0" smtClean="0">
                <a:solidFill>
                  <a:srgbClr val="FF0000"/>
                </a:solidFill>
                <a:sym typeface="+mn-ea"/>
              </a:rPr>
              <a:t>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  <a:sym typeface="+mn-ea"/>
              </a:rPr>
              <a:t>31st </a:t>
            </a:r>
            <a:r>
              <a:rPr lang="en-US" b="1" dirty="0" smtClean="0">
                <a:solidFill>
                  <a:srgbClr val="FF0000"/>
                </a:solidFill>
                <a:sym typeface="+mn-ea"/>
              </a:rPr>
              <a:t>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400800" cy="8699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TRUST</a:t>
            </a:r>
            <a:r>
              <a:rPr lang="en-US" sz="2400" dirty="0" smtClean="0"/>
              <a:t> whose Accounts are required to audited U/s 44AB of the Act or any  other law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0" y="273050"/>
            <a:ext cx="2057400" cy="635635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31st </a:t>
            </a:r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October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31st </a:t>
            </a:r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October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31st </a:t>
            </a:r>
            <a:r>
              <a:rPr lang="en-US" sz="2400" b="1" dirty="0" smtClean="0">
                <a:solidFill>
                  <a:srgbClr val="FF0000"/>
                </a:solidFill>
                <a:sym typeface="+mn-ea"/>
              </a:rPr>
              <a:t>October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31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st</a:t>
            </a:r>
            <a:r>
              <a:rPr lang="en-US" sz="2400" b="1" dirty="0" smtClean="0">
                <a:solidFill>
                  <a:srgbClr val="FF0000"/>
                </a:solidFill>
              </a:rPr>
              <a:t>  July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sz="2600" b="1" dirty="0" smtClean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30 th November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6477000" cy="5105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AOP/BOI</a:t>
            </a:r>
            <a:r>
              <a:rPr lang="en-US" sz="2400" b="1" dirty="0" smtClean="0"/>
              <a:t> whose Accounts are required to audited U/s 44AB of the Act or any  other law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POLITICAL PARTIES </a:t>
            </a:r>
            <a:r>
              <a:rPr lang="en-US" sz="2400" b="1" dirty="0" smtClean="0"/>
              <a:t>as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no scope to </a:t>
            </a:r>
            <a:r>
              <a:rPr lang="en-US" sz="2400" b="1" dirty="0" err="1" smtClean="0"/>
              <a:t>unaudit</a:t>
            </a:r>
            <a:r>
              <a:rPr lang="en-US" sz="2400" b="1" dirty="0" smtClean="0"/>
              <a:t> the Accounts U/s 44AB of the Act or any  other law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TRUST,AOP/BOI </a:t>
            </a:r>
            <a:r>
              <a:rPr lang="en-US" sz="2400" b="1" dirty="0" smtClean="0"/>
              <a:t>whose Accounts are not required to  be audited U/s 44AB of the Act or any  other law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INDIVIDUAL,HUF,FIRM,LLP.COMPANY,TRUST,AOP/BOI </a:t>
            </a:r>
            <a:r>
              <a:rPr lang="en-US" sz="2400" b="1" dirty="0" smtClean="0"/>
              <a:t>covered U/s 92E of the Act 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400" dirty="0" smtClean="0"/>
              <a:t>However such date may be changed by amendment time to time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38200"/>
            <a:ext cx="6705600" cy="609599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CIRCUMSTANCES TO FILE RETURN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1"/>
            <a:ext cx="7772400" cy="609599"/>
          </a:xfrm>
        </p:spPr>
        <p:txBody>
          <a:bodyPr/>
          <a:lstStyle/>
          <a:p>
            <a:pPr algn="ctr"/>
            <a:r>
              <a:rPr lang="en-US" dirty="0" smtClean="0"/>
              <a:t>DETAILS UNDER MS WORD FORMAT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458200" y="1676399"/>
            <a:ext cx="228600" cy="498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534400" y="2174875"/>
            <a:ext cx="152400" cy="39512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24384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WHAT IS RETURN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b="1" dirty="0" smtClean="0"/>
              <a:t>Return is the basic primary communication of an Assessee/Person to be filled before the Income Tax department under annual mode within a specific mandate in respect of Receipt, Payment, Income ,Investment and Expenses earned or incurred during the whole year both in India and in abroad.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305800" cy="3886200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WHO IS REQUIRED TO FILE RETURN </a:t>
            </a:r>
            <a:r>
              <a:rPr lang="en-US" sz="2400" b="1" dirty="0" smtClean="0"/>
              <a:t>:</a:t>
            </a:r>
            <a:endParaRPr lang="en-US" sz="2400" b="1" dirty="0" smtClean="0"/>
          </a:p>
          <a:p>
            <a:r>
              <a:rPr lang="en-US" sz="2400" b="1" dirty="0" smtClean="0"/>
              <a:t>U/s 139(1) of the Income Tax Act,1961 every person covered U/s 2(31) of the Act except individual, HUF ,AOP/BOI under certain </a:t>
            </a:r>
            <a:r>
              <a:rPr lang="en-US" sz="2400" b="1" dirty="0" err="1" smtClean="0"/>
              <a:t>parameters,TRUST</a:t>
            </a:r>
            <a:r>
              <a:rPr lang="en-US" sz="2400" b="1" dirty="0" smtClean="0"/>
              <a:t> (except U/s 139(4A)/4B/4C/4D/4E &amp;4F) are compulsorily required to file return of Income U/s 139(1) of the Act within a specific date as time to time fixed by the department. </a:t>
            </a:r>
            <a:endParaRPr lang="en-US" sz="2400" b="1" dirty="0" smtClean="0"/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WHO IS CALLED PERSON UNDER THE INCOME TAX ACT </a:t>
            </a:r>
            <a:r>
              <a:rPr lang="en-US" sz="2400" b="1" dirty="0" smtClean="0"/>
              <a:t>: As per section 2(31) of the Act the term Person includes the following.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4800600" cy="487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PERSON U/s 2(31)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b="1" dirty="0" err="1" smtClean="0"/>
              <a:t>i</a:t>
            </a:r>
            <a:r>
              <a:rPr lang="en-US" b="1" dirty="0" smtClean="0"/>
              <a:t>) Individual</a:t>
            </a:r>
            <a:endParaRPr lang="en-US" b="1" dirty="0" smtClean="0"/>
          </a:p>
          <a:p>
            <a:r>
              <a:rPr lang="en-US" b="1" dirty="0" smtClean="0"/>
              <a:t>ii) HUF</a:t>
            </a:r>
            <a:endParaRPr lang="en-US" b="1" dirty="0" smtClean="0"/>
          </a:p>
          <a:p>
            <a:r>
              <a:rPr lang="en-US" b="1" dirty="0" smtClean="0"/>
              <a:t>iii) </a:t>
            </a:r>
            <a:r>
              <a:rPr lang="en-US" b="1" dirty="0" smtClean="0">
                <a:solidFill>
                  <a:srgbClr val="FF0000"/>
                </a:solidFill>
              </a:rPr>
              <a:t>Company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iv) Firm </a:t>
            </a:r>
            <a:endParaRPr lang="en-US" b="1" dirty="0" smtClean="0"/>
          </a:p>
          <a:p>
            <a:r>
              <a:rPr lang="en-US" b="1" dirty="0" smtClean="0"/>
              <a:t>v) Association of Person, Body of Individual whether incorporated or not       </a:t>
            </a:r>
            <a:endParaRPr lang="en-US" b="1" dirty="0" smtClean="0"/>
          </a:p>
          <a:p>
            <a:r>
              <a:rPr lang="en-US" b="1" dirty="0" smtClean="0"/>
              <a:t>vi) Local Authority</a:t>
            </a:r>
            <a:endParaRPr lang="en-US" b="1" dirty="0" smtClean="0"/>
          </a:p>
          <a:p>
            <a:r>
              <a:rPr lang="en-US" b="1" dirty="0" smtClean="0"/>
              <a:t>vii) Artificial Juridical Person not covered within the preceding sub clauses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162800" cy="609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FORMS OF RETURN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1219200" cy="5211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-1 :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– 2 :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ITR – 3 </a:t>
            </a:r>
            <a:r>
              <a:rPr lang="en-US" sz="2400" b="1" dirty="0" smtClean="0"/>
              <a:t>: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838200"/>
            <a:ext cx="71628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Known as </a:t>
            </a:r>
            <a:r>
              <a:rPr lang="en-US" sz="2400" b="1" dirty="0" smtClean="0"/>
              <a:t>SAHAJ is </a:t>
            </a:r>
            <a:r>
              <a:rPr lang="en-US" sz="2400" b="1" dirty="0" smtClean="0"/>
              <a:t>applicable to an individual having salary or pension income or income from </a:t>
            </a:r>
            <a:r>
              <a:rPr lang="en-US" sz="2400" b="1" dirty="0" smtClean="0">
                <a:solidFill>
                  <a:srgbClr val="FF0000"/>
                </a:solidFill>
              </a:rPr>
              <a:t>one house property </a:t>
            </a:r>
            <a:r>
              <a:rPr lang="en-US" sz="2400" b="1" dirty="0" smtClean="0"/>
              <a:t>(not a case of brought forward loss) or income from other sources (not being lottery winnings and income from race horses, income taxable under </a:t>
            </a:r>
            <a:r>
              <a:rPr lang="en-US" sz="2400" b="1" dirty="0" smtClean="0"/>
              <a:t>U/s 115BBDA</a:t>
            </a:r>
            <a:r>
              <a:rPr lang="en-US" sz="2400" b="1" dirty="0" smtClean="0"/>
              <a:t> or income referred in </a:t>
            </a:r>
            <a:r>
              <a:rPr lang="en-US" sz="2400" b="1" dirty="0" smtClean="0"/>
              <a:t>U/s115BBDB</a:t>
            </a:r>
            <a:r>
              <a:rPr lang="en-US" sz="2400" b="1" dirty="0" smtClean="0"/>
              <a:t> or income referred in </a:t>
            </a:r>
            <a:r>
              <a:rPr lang="en-US" sz="2400" b="1" dirty="0" smtClean="0"/>
              <a:t>u/S 115BBE. 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The Total income must be within 50 lac and </a:t>
            </a:r>
            <a:endParaRPr lang="en-US" sz="2400" b="1" dirty="0" smtClean="0"/>
          </a:p>
          <a:p>
            <a:r>
              <a:rPr lang="en-US" sz="2400" b="1" dirty="0" smtClean="0"/>
              <a:t>not  being a director of a company and </a:t>
            </a:r>
            <a:endParaRPr lang="en-US" sz="2400" b="1" dirty="0" smtClean="0"/>
          </a:p>
          <a:p>
            <a:r>
              <a:rPr lang="en-US" sz="2400" b="1" dirty="0" smtClean="0"/>
              <a:t>not holding unlisted  equity shares and </a:t>
            </a:r>
            <a:endParaRPr lang="en-US" sz="2400" b="1" dirty="0" smtClean="0"/>
          </a:p>
          <a:p>
            <a:r>
              <a:rPr lang="en-US" sz="2400" b="1" dirty="0" smtClean="0"/>
              <a:t>not </a:t>
            </a:r>
            <a:r>
              <a:rPr lang="en-US" sz="2400" b="1" dirty="0" err="1" smtClean="0"/>
              <a:t>asssessable</a:t>
            </a:r>
            <a:r>
              <a:rPr lang="en-US" sz="2400" b="1" dirty="0" smtClean="0"/>
              <a:t> of other person’s income where tax is not withheld and</a:t>
            </a:r>
            <a:endParaRPr lang="en-US" sz="2400" b="1" dirty="0" smtClean="0"/>
          </a:p>
          <a:p>
            <a:r>
              <a:rPr lang="en-US" sz="2400" b="1" dirty="0" smtClean="0"/>
              <a:t> not claiming any deduction under the head of Income from Other Sources except family pension.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It’s applicable to an individual or an Hindu Undivided Family not having income chargeable to income-tax under the head “Profits or gains of business or profession”</a:t>
            </a:r>
            <a:endParaRPr lang="en-US" sz="2400" b="1" dirty="0" smtClean="0"/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It is applicable to an individual or a Hindu Undivided Family who has any income chargeable to tax under the head business or profession</a:t>
            </a:r>
            <a:endParaRPr lang="en-US" sz="2400" b="1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219199" cy="6413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ITR – 4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73050"/>
            <a:ext cx="7239000" cy="605155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Known as SUGAM is applicable to individuals or Hindu Undivided Family or partnership firm (Not a Limited Liability Partnership Firm) who have opted for the presumptive taxation scheme of </a:t>
            </a:r>
            <a:r>
              <a:rPr lang="en-US" dirty="0" smtClean="0"/>
              <a:t>U/s 44AD/44ADA/44AE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Firm</a:t>
            </a:r>
            <a:r>
              <a:rPr lang="en-US" dirty="0" smtClean="0"/>
              <a:t>, LLP, AOP, BOI, artificial juridical person referred to in </a:t>
            </a:r>
            <a:r>
              <a:rPr lang="en-US" dirty="0" smtClean="0"/>
              <a:t>U/S 2(31)(vii), </a:t>
            </a:r>
            <a:r>
              <a:rPr lang="en-US" dirty="0" smtClean="0"/>
              <a:t>cooperative society and local authority. However, a person who is required to file the return of income </a:t>
            </a:r>
            <a:r>
              <a:rPr lang="en-US" dirty="0" smtClean="0"/>
              <a:t>U/s 139(4A) </a:t>
            </a:r>
            <a:r>
              <a:rPr lang="en-US" dirty="0" smtClean="0"/>
              <a:t>or 139(4B) , 139(4C) or  </a:t>
            </a:r>
            <a:r>
              <a:rPr lang="en-US" dirty="0" smtClean="0"/>
              <a:t>139(4D)</a:t>
            </a:r>
            <a:r>
              <a:rPr lang="en-US" dirty="0" smtClean="0"/>
              <a:t> or </a:t>
            </a:r>
            <a:r>
              <a:rPr lang="en-US" dirty="0" smtClean="0"/>
              <a:t>U/s 139(4E)</a:t>
            </a:r>
            <a:r>
              <a:rPr lang="en-US" dirty="0" smtClean="0"/>
              <a:t> or </a:t>
            </a:r>
            <a:r>
              <a:rPr lang="en-US" dirty="0" smtClean="0"/>
              <a:t>139(4F)</a:t>
            </a:r>
            <a:r>
              <a:rPr lang="en-US" dirty="0" smtClean="0"/>
              <a:t> shall not use this form (</a:t>
            </a:r>
            <a:r>
              <a:rPr lang="en-US" i="1" dirty="0" smtClean="0"/>
              <a:t>i.e., </a:t>
            </a:r>
            <a:r>
              <a:rPr lang="en-US" dirty="0" smtClean="0"/>
              <a:t>trusts, political parties, institutions, colleges, investment fund etc.)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914400"/>
            <a:ext cx="1219199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5 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219199" cy="4889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ITR – 6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28600"/>
            <a:ext cx="6477000" cy="6248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It is applicable to a company, other than a company claiming exemption U/s 11 (exemption U/s 11 can be claimed by charitable/religious trust).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applicable to a persons including companies who are required to furnish return </a:t>
            </a:r>
            <a:r>
              <a:rPr lang="en-US" dirty="0" smtClean="0"/>
              <a:t>U/s 139(4A)</a:t>
            </a:r>
            <a:r>
              <a:rPr lang="en-US" dirty="0" smtClean="0"/>
              <a:t> or </a:t>
            </a:r>
            <a:r>
              <a:rPr lang="en-US" dirty="0" smtClean="0"/>
              <a:t>U/s 139(4B) or</a:t>
            </a:r>
            <a:r>
              <a:rPr lang="en-US" dirty="0" smtClean="0"/>
              <a:t> </a:t>
            </a:r>
            <a:r>
              <a:rPr lang="en-US" dirty="0" smtClean="0"/>
              <a:t>U/s 139(4C)</a:t>
            </a:r>
            <a:r>
              <a:rPr lang="en-US" dirty="0" smtClean="0"/>
              <a:t> or </a:t>
            </a:r>
            <a:r>
              <a:rPr lang="en-US" dirty="0" smtClean="0"/>
              <a:t>U/s 139(4D)</a:t>
            </a:r>
            <a:r>
              <a:rPr lang="en-US" dirty="0" smtClean="0"/>
              <a:t> or </a:t>
            </a:r>
            <a:r>
              <a:rPr lang="en-US" dirty="0" smtClean="0"/>
              <a:t>U/s 139(4E)</a:t>
            </a:r>
            <a:r>
              <a:rPr lang="en-US" dirty="0" smtClean="0"/>
              <a:t> or </a:t>
            </a:r>
            <a:r>
              <a:rPr lang="en-US" dirty="0" smtClean="0"/>
              <a:t>U/s 139(4F)</a:t>
            </a:r>
            <a:r>
              <a:rPr lang="en-US" dirty="0" smtClean="0"/>
              <a:t> (</a:t>
            </a:r>
            <a:r>
              <a:rPr lang="en-US" i="1" dirty="0" smtClean="0"/>
              <a:t>i.e.,</a:t>
            </a:r>
            <a:r>
              <a:rPr lang="en-US" dirty="0" smtClean="0"/>
              <a:t> trusts, political parties, institutions, colleges, investment fund etc.).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</a:t>
            </a:r>
            <a:r>
              <a:rPr lang="en-US" dirty="0" err="1" smtClean="0"/>
              <a:t>acknow</a:t>
            </a:r>
            <a:r>
              <a:rPr lang="en-US" dirty="0" smtClean="0"/>
              <a:t>​</a:t>
            </a:r>
            <a:r>
              <a:rPr lang="en-US" dirty="0" err="1" smtClean="0"/>
              <a:t>ledgement</a:t>
            </a:r>
            <a:r>
              <a:rPr lang="en-US" dirty="0" smtClean="0"/>
              <a:t> of filing of the return of income.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62000"/>
            <a:ext cx="1219199" cy="5364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7 :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ITR – V: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PERSON COMPETENT TO VERIFY AND SIGN IN THE RETURN OF INCOME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25146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Category of Person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438400"/>
            <a:ext cx="1828800" cy="36877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Individual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7001" y="1535113"/>
            <a:ext cx="5486400" cy="639762"/>
          </a:xfrm>
        </p:spPr>
        <p:txBody>
          <a:bodyPr/>
          <a:lstStyle/>
          <a:p>
            <a:r>
              <a:rPr lang="en-US" dirty="0" smtClean="0"/>
              <a:t>Who must sign in the Return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9800" y="2286001"/>
            <a:ext cx="6705600" cy="4343400"/>
          </a:xfrm>
        </p:spPr>
        <p:txBody>
          <a:bodyPr>
            <a:noAutofit/>
          </a:bodyPr>
          <a:lstStyle/>
          <a:p>
            <a:r>
              <a:rPr lang="en-US" sz="2300" b="1" dirty="0" smtClean="0"/>
              <a:t>Individual himself</a:t>
            </a:r>
            <a:br>
              <a:rPr lang="en-US" sz="2300" dirty="0" smtClean="0"/>
            </a:br>
            <a:r>
              <a:rPr lang="en-US" sz="2300" b="1" dirty="0" smtClean="0"/>
              <a:t>Guardian</a:t>
            </a:r>
            <a:r>
              <a:rPr lang="en-US" sz="2300" dirty="0" smtClean="0"/>
              <a:t> or any other person competent to </a:t>
            </a:r>
            <a:r>
              <a:rPr lang="en-US" sz="2300" b="1" dirty="0" smtClean="0"/>
              <a:t>act on individual’s behalf</a:t>
            </a:r>
            <a:r>
              <a:rPr lang="en-US" sz="2300" dirty="0" smtClean="0"/>
              <a:t> in case individual is mentally incapacitated from attending to his affairs</a:t>
            </a:r>
            <a:br>
              <a:rPr lang="en-US" sz="2300" dirty="0" smtClean="0"/>
            </a:br>
            <a:r>
              <a:rPr lang="en-US" sz="2300" dirty="0" smtClean="0"/>
              <a:t>Any </a:t>
            </a:r>
            <a:r>
              <a:rPr lang="en-US" sz="2300" b="1" dirty="0" smtClean="0"/>
              <a:t>person authorised</a:t>
            </a:r>
            <a:r>
              <a:rPr lang="en-US" sz="2300" dirty="0" smtClean="0"/>
              <a:t> by an Individual </a:t>
            </a:r>
            <a:r>
              <a:rPr lang="en-US" sz="2300" b="1" dirty="0" smtClean="0"/>
              <a:t>to verify and sign the return</a:t>
            </a:r>
            <a:r>
              <a:rPr lang="en-US" sz="2300" dirty="0" smtClean="0"/>
              <a:t> through valid power of attorney, if individual is absent from India/ if for any other reason it is not possible for an individual to </a:t>
            </a:r>
            <a:r>
              <a:rPr lang="en-US" sz="2300" dirty="0" err="1" smtClean="0"/>
              <a:t>to</a:t>
            </a:r>
            <a:r>
              <a:rPr lang="en-US" sz="2300" dirty="0" smtClean="0"/>
              <a:t> verify the return. </a:t>
            </a:r>
            <a:br>
              <a:rPr lang="en-US" sz="2300" dirty="0" smtClean="0"/>
            </a:br>
            <a:r>
              <a:rPr lang="en-US" sz="2300" i="1" dirty="0" smtClean="0"/>
              <a:t>(Power of attorney shall be kept with the person signing the return for the purpose of records for any future reference)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447799" cy="12509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Hindu Undivided Family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73050"/>
            <a:ext cx="6705600" cy="585311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Karta of the HUF</a:t>
            </a:r>
            <a:br>
              <a:rPr lang="en-US" sz="2400" dirty="0" smtClean="0"/>
            </a:br>
            <a:r>
              <a:rPr lang="en-US" sz="2400" b="1" dirty="0" smtClean="0"/>
              <a:t>Any</a:t>
            </a:r>
            <a:r>
              <a:rPr lang="en-US" sz="2400" dirty="0" smtClean="0"/>
              <a:t> </a:t>
            </a:r>
            <a:r>
              <a:rPr lang="en-US" sz="2400" b="1" dirty="0" smtClean="0"/>
              <a:t>other adult member</a:t>
            </a:r>
            <a:r>
              <a:rPr lang="en-US" sz="2400" dirty="0" smtClean="0"/>
              <a:t> of such HUF if Karta is absent from India or is mentally incapacitated from attending to his affairs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Managing Director</a:t>
            </a:r>
            <a:br>
              <a:rPr lang="en-US" sz="2400" dirty="0" smtClean="0"/>
            </a:br>
            <a:r>
              <a:rPr lang="en-US" sz="2400" b="1" dirty="0" smtClean="0"/>
              <a:t>Any director</a:t>
            </a:r>
            <a:r>
              <a:rPr lang="en-US" sz="2400" dirty="0" smtClean="0"/>
              <a:t> if such managing director is not able to verify and sign the return for any unavoidable reason or if there is no managing director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Person holding valid power of attorney</a:t>
            </a:r>
            <a:r>
              <a:rPr lang="en-US" sz="2400" dirty="0" smtClean="0"/>
              <a:t> from such company to verify and sign the return </a:t>
            </a:r>
            <a:r>
              <a:rPr lang="en-US" sz="2400" i="1" dirty="0" smtClean="0"/>
              <a:t>(POA shall be maintained for the purpose of records for future reference)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1447800" cy="4983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Indian Company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Foreign company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247015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Company is being wound up </a:t>
            </a:r>
            <a:r>
              <a:rPr lang="en-US" sz="2400" dirty="0" smtClean="0"/>
              <a:t>(whether by the court order or otherwise) or where any person has been appointed as receiver of assets of the company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273050"/>
            <a:ext cx="4267200" cy="5853113"/>
          </a:xfrm>
        </p:spPr>
        <p:txBody>
          <a:bodyPr/>
          <a:lstStyle/>
          <a:p>
            <a:r>
              <a:rPr lang="en-US" sz="2400" b="1" dirty="0" smtClean="0"/>
              <a:t>Liquidator</a:t>
            </a:r>
            <a:r>
              <a:rPr lang="en-US" sz="2400" dirty="0" smtClean="0"/>
              <a:t> of the company or the person who has been appointed the</a:t>
            </a:r>
            <a:r>
              <a:rPr lang="en-US" sz="2400" dirty="0" smtClean="0">
                <a:solidFill>
                  <a:srgbClr val="FF0000"/>
                </a:solidFill>
              </a:rPr>
              <a:t> receive</a:t>
            </a:r>
            <a:r>
              <a:rPr lang="en-US" sz="2400" dirty="0" smtClean="0"/>
              <a:t>r of assets of the company (Section 178(1))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sz="2400" b="1" dirty="0" smtClean="0"/>
              <a:t>Principal officer</a:t>
            </a:r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Insolvency Professional </a:t>
            </a:r>
            <a:r>
              <a:rPr lang="en-US" sz="2400" dirty="0" smtClean="0"/>
              <a:t>appointed by such Adjudicating Authority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19400"/>
            <a:ext cx="3810000" cy="3657600"/>
          </a:xfrm>
        </p:spPr>
        <p:txBody>
          <a:bodyPr>
            <a:normAutofit fontScale="85000" lnSpcReduction="10000"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Company whose management is taken over by Central/State Government under any law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600" b="1" dirty="0" smtClean="0">
                <a:solidFill>
                  <a:srgbClr val="FF0000"/>
                </a:solidFill>
              </a:rPr>
              <a:t>Company whose application for corporate insolvency resolution process has been admitted </a:t>
            </a:r>
            <a:r>
              <a:rPr lang="en-US" sz="2600" b="1" dirty="0" smtClean="0"/>
              <a:t>by the Adjudicating Authority under Insolvency and Bankruptcy Code, 2016</a:t>
            </a:r>
            <a:endParaRPr lang="en-US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6726</Words>
  <Application>WPS Presentation</Application>
  <PresentationFormat>On-screen Show (4:3)</PresentationFormat>
  <Paragraphs>231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 </vt:lpstr>
      <vt:lpstr>WHAT IS RETURN: Return is the basic primary communication of an Assessee/Person to be filled before the Income Tax department under annual mode within a specific mandate in respect of Receipt, Payment, Income ,Investment and Expenses earned or incurred during the whole year both in India and in abroad.</vt:lpstr>
      <vt:lpstr>PERSON U/s 2(31)</vt:lpstr>
      <vt:lpstr>FORMS OF RETURN</vt:lpstr>
      <vt:lpstr>ITR – 4 :</vt:lpstr>
      <vt:lpstr>ITR – 6 :</vt:lpstr>
      <vt:lpstr>PERSON COMPETENT TO VERIFY AND SIGN IN THE RETURN OF INCOME</vt:lpstr>
      <vt:lpstr>Hindu Undivided Family</vt:lpstr>
      <vt:lpstr>Company is being wound up (whether by the court order or otherwise) or where any person has been appointed as receiver of assets of the company</vt:lpstr>
      <vt:lpstr>Firm</vt:lpstr>
      <vt:lpstr>Any association</vt:lpstr>
      <vt:lpstr>DUE DATE OF FILING RETURN</vt:lpstr>
      <vt:lpstr>TRUST whose Accounts are required to audited U/s 44AB of the Act or any  other law</vt:lpstr>
      <vt:lpstr>However such date may be changed by amendment time to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FILING OF INCOME TAX RETURN</dc:title>
  <dc:creator>User</dc:creator>
  <cp:lastModifiedBy>Sir</cp:lastModifiedBy>
  <cp:revision>67</cp:revision>
  <dcterms:created xsi:type="dcterms:W3CDTF">2019-04-07T12:43:00Z</dcterms:created>
  <dcterms:modified xsi:type="dcterms:W3CDTF">2023-12-10T07:08:28Z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57F90F43384F4B3BAAD73F33E62965CE_12</vt:lpwstr>
  </property>
  <property fmtid="{D5CDD505-2E9C-101B-9397-08002B2CF9AE}" pid="3" name="KSOProductBuildVer">
    <vt:lpwstr>1033-12.2.0.13359</vt:lpwstr>
  </property>
</Properties>
</file>