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1" r:id="rId3"/>
  </p:sldMasterIdLst>
  <p:sldIdLst>
    <p:sldId id="256" r:id="rId4"/>
    <p:sldId id="263" r:id="rId5"/>
    <p:sldId id="276" r:id="rId6"/>
    <p:sldId id="275" r:id="rId7"/>
    <p:sldId id="274" r:id="rId8"/>
    <p:sldId id="273" r:id="rId9"/>
    <p:sldId id="272" r:id="rId10"/>
    <p:sldId id="271" r:id="rId11"/>
    <p:sldId id="270" r:id="rId12"/>
    <p:sldId id="269" r:id="rId13"/>
    <p:sldId id="268" r:id="rId14"/>
    <p:sldId id="267" r:id="rId15"/>
    <p:sldId id="266" r:id="rId16"/>
    <p:sldId id="261" r:id="rId17"/>
    <p:sldId id="260" r:id="rId18"/>
    <p:sldId id="259" r:id="rId19"/>
    <p:sldId id="258" r:id="rId20"/>
    <p:sldId id="257" r:id="rId21"/>
    <p:sldId id="289" r:id="rId22"/>
    <p:sldId id="288" r:id="rId23"/>
    <p:sldId id="287" r:id="rId24"/>
    <p:sldId id="286" r:id="rId25"/>
    <p:sldId id="285" r:id="rId26"/>
    <p:sldId id="284" r:id="rId27"/>
    <p:sldId id="283" r:id="rId28"/>
    <p:sldId id="282" r:id="rId29"/>
    <p:sldId id="281" r:id="rId30"/>
    <p:sldId id="280" r:id="rId31"/>
    <p:sldId id="279" r:id="rId32"/>
    <p:sldId id="27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48DD3-44F1-475B-8BEF-0F0ADFAF0115}" v="823" dt="2021-05-22T11:57:54.688"/>
    <p1510:client id="{54DAEAED-39FF-4318-826C-5DB1571075EC}" v="7" dt="2021-05-20T14:41:10.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B2821-DFA4-48EF-8F24-43A7A36AF101}"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B71508A3-07BD-48EE-B341-3F5508C96CE4}">
      <dgm:prSet phldrT="[Text]" custT="1"/>
      <dgm:spPr/>
      <dgm:t>
        <a:bodyPr/>
        <a:lstStyle/>
        <a:p>
          <a:r>
            <a:rPr lang="en-US" sz="2000" b="1" dirty="0">
              <a:latin typeface="Garamond" pitchFamily="18" charset="0"/>
            </a:rPr>
            <a:t>ITR 1 (SAHAJ)</a:t>
          </a:r>
        </a:p>
      </dgm:t>
    </dgm:pt>
    <dgm:pt modelId="{8D0D051B-156B-4D84-BF5F-B5776F405F57}" type="parTrans" cxnId="{FB2B2FDC-504C-4249-BF52-F171423ABEE6}">
      <dgm:prSet/>
      <dgm:spPr/>
      <dgm:t>
        <a:bodyPr/>
        <a:lstStyle/>
        <a:p>
          <a:endParaRPr lang="en-US" sz="1900" b="0">
            <a:latin typeface="Garamond" pitchFamily="18" charset="0"/>
          </a:endParaRPr>
        </a:p>
      </dgm:t>
    </dgm:pt>
    <dgm:pt modelId="{C45F2F43-928D-4DCB-A0FA-875E0DCFDC59}" type="sibTrans" cxnId="{FB2B2FDC-504C-4249-BF52-F171423ABEE6}">
      <dgm:prSet/>
      <dgm:spPr/>
      <dgm:t>
        <a:bodyPr/>
        <a:lstStyle/>
        <a:p>
          <a:endParaRPr lang="en-US" sz="1900" b="0">
            <a:latin typeface="Garamond" pitchFamily="18" charset="0"/>
          </a:endParaRPr>
        </a:p>
      </dgm:t>
    </dgm:pt>
    <dgm:pt modelId="{CE986DA6-A654-42C9-A7E0-0BEAB6B59C7E}">
      <dgm:prSet phldrT="[Text]" custT="1"/>
      <dgm:spPr/>
      <dgm:t>
        <a:bodyPr/>
        <a:lstStyle/>
        <a:p>
          <a:r>
            <a:rPr lang="en-US" sz="1900" b="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dirty="0" err="1">
              <a:latin typeface="Garamond" pitchFamily="18" charset="0"/>
            </a:rPr>
            <a:t>upto</a:t>
          </a:r>
          <a:r>
            <a:rPr lang="en-US" sz="1900" b="0" dirty="0">
              <a:latin typeface="Garamond" pitchFamily="18" charset="0"/>
            </a:rPr>
            <a:t> ` 50 </a:t>
          </a:r>
          <a:r>
            <a:rPr lang="en-US" sz="1900" b="0" dirty="0" err="1">
              <a:latin typeface="Garamond" pitchFamily="18" charset="0"/>
            </a:rPr>
            <a:t>lakh</a:t>
          </a:r>
          <a:r>
            <a:rPr lang="en-US" sz="1900" b="0" dirty="0">
              <a:latin typeface="Garamond" pitchFamily="18" charset="0"/>
            </a:rPr>
            <a:t>.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gm:t>
    </dgm:pt>
    <dgm:pt modelId="{193854B3-532B-4665-B8D1-B919C85F5B4F}" type="parTrans" cxnId="{1DC4A6F9-C329-457A-BC85-D73427ADD0B6}">
      <dgm:prSet/>
      <dgm:spPr/>
      <dgm:t>
        <a:bodyPr/>
        <a:lstStyle/>
        <a:p>
          <a:endParaRPr lang="en-US" sz="1900" b="0">
            <a:latin typeface="Garamond" pitchFamily="18" charset="0"/>
          </a:endParaRPr>
        </a:p>
      </dgm:t>
    </dgm:pt>
    <dgm:pt modelId="{E0644E06-7A16-4A59-A1E6-3BA25AF07EAF}" type="sibTrans" cxnId="{1DC4A6F9-C329-457A-BC85-D73427ADD0B6}">
      <dgm:prSet/>
      <dgm:spPr/>
      <dgm:t>
        <a:bodyPr/>
        <a:lstStyle/>
        <a:p>
          <a:endParaRPr lang="en-US" sz="1900" b="0">
            <a:latin typeface="Garamond" pitchFamily="18" charset="0"/>
          </a:endParaRPr>
        </a:p>
      </dgm:t>
    </dgm:pt>
    <dgm:pt modelId="{6A7E258E-E850-4BA1-A261-2AACB504D976}">
      <dgm:prSet phldrT="[Text]" custT="1"/>
      <dgm:spPr/>
      <dgm:t>
        <a:bodyPr/>
        <a:lstStyle/>
        <a:p>
          <a:r>
            <a:rPr lang="en-US" sz="2000" b="1" dirty="0">
              <a:latin typeface="Garamond" pitchFamily="18" charset="0"/>
            </a:rPr>
            <a:t>ITR 2</a:t>
          </a:r>
        </a:p>
      </dgm:t>
    </dgm:pt>
    <dgm:pt modelId="{A94C9257-B628-47AE-98F9-FAA05D79C48A}" type="parTrans" cxnId="{8538BE29-C8D1-4EA6-B307-126C7E36E249}">
      <dgm:prSet/>
      <dgm:spPr/>
      <dgm:t>
        <a:bodyPr/>
        <a:lstStyle/>
        <a:p>
          <a:endParaRPr lang="en-US" sz="1900" b="0">
            <a:latin typeface="Garamond" pitchFamily="18" charset="0"/>
          </a:endParaRPr>
        </a:p>
      </dgm:t>
    </dgm:pt>
    <dgm:pt modelId="{648F14F3-0653-4CC0-8C73-DDAE6528F14C}" type="sibTrans" cxnId="{8538BE29-C8D1-4EA6-B307-126C7E36E249}">
      <dgm:prSet/>
      <dgm:spPr/>
      <dgm:t>
        <a:bodyPr/>
        <a:lstStyle/>
        <a:p>
          <a:endParaRPr lang="en-US" sz="1900" b="0">
            <a:latin typeface="Garamond" pitchFamily="18" charset="0"/>
          </a:endParaRPr>
        </a:p>
      </dgm:t>
    </dgm:pt>
    <dgm:pt modelId="{D77B91D9-2372-4AD7-89FC-31B5F129507A}">
      <dgm:prSet phldrT="[Text]" custT="1"/>
      <dgm:spPr/>
      <dgm:t>
        <a:bodyPr/>
        <a:lstStyle/>
        <a:p>
          <a:r>
            <a:rPr lang="en-US" sz="2000" b="1" dirty="0">
              <a:latin typeface="Garamond" pitchFamily="18" charset="0"/>
            </a:rPr>
            <a:t>ITR 3</a:t>
          </a:r>
        </a:p>
      </dgm:t>
    </dgm:pt>
    <dgm:pt modelId="{B745B741-7993-4757-9456-30F48C7B66E8}" type="parTrans" cxnId="{F0058385-15DF-46E7-95D7-9777AD8C1F1C}">
      <dgm:prSet/>
      <dgm:spPr/>
      <dgm:t>
        <a:bodyPr/>
        <a:lstStyle/>
        <a:p>
          <a:endParaRPr lang="en-US" sz="1900" b="0">
            <a:latin typeface="Garamond" pitchFamily="18" charset="0"/>
          </a:endParaRPr>
        </a:p>
      </dgm:t>
    </dgm:pt>
    <dgm:pt modelId="{419D43CB-4C36-4653-A8FF-48B135CFB075}" type="sibTrans" cxnId="{F0058385-15DF-46E7-95D7-9777AD8C1F1C}">
      <dgm:prSet/>
      <dgm:spPr/>
      <dgm:t>
        <a:bodyPr/>
        <a:lstStyle/>
        <a:p>
          <a:endParaRPr lang="en-US" sz="1900" b="0">
            <a:latin typeface="Garamond" pitchFamily="18" charset="0"/>
          </a:endParaRPr>
        </a:p>
      </dgm:t>
    </dgm:pt>
    <dgm:pt modelId="{21614152-279B-4C9D-8519-04F3CEB72DA4}">
      <dgm:prSet phldrT="[Text]" custT="1"/>
      <dgm:spPr/>
      <dgm:t>
        <a:bodyPr/>
        <a:lstStyle/>
        <a:p>
          <a:r>
            <a:rPr lang="en-US" sz="1900" b="0">
              <a:latin typeface="Garamond" pitchFamily="18" charset="0"/>
            </a:rPr>
            <a:t>For Individuals and HUFs not carrying out business or profession under any proprietorship</a:t>
          </a:r>
          <a:endParaRPr lang="en-US" sz="1900" b="0" dirty="0">
            <a:latin typeface="Garamond" pitchFamily="18" charset="0"/>
          </a:endParaRPr>
        </a:p>
      </dgm:t>
    </dgm:pt>
    <dgm:pt modelId="{25564045-A72A-4E54-94CE-C0FCE6576735}" type="parTrans" cxnId="{9DC95CBC-328D-4E8D-A99E-717F1F339467}">
      <dgm:prSet/>
      <dgm:spPr/>
      <dgm:t>
        <a:bodyPr/>
        <a:lstStyle/>
        <a:p>
          <a:endParaRPr lang="en-US" sz="1900" b="0">
            <a:latin typeface="Garamond" pitchFamily="18" charset="0"/>
          </a:endParaRPr>
        </a:p>
      </dgm:t>
    </dgm:pt>
    <dgm:pt modelId="{6D3FD14C-2F62-4AD3-A803-4621DC5B8B90}" type="sibTrans" cxnId="{9DC95CBC-328D-4E8D-A99E-717F1F339467}">
      <dgm:prSet/>
      <dgm:spPr/>
      <dgm:t>
        <a:bodyPr/>
        <a:lstStyle/>
        <a:p>
          <a:endParaRPr lang="en-US" sz="1900" b="0">
            <a:latin typeface="Garamond" pitchFamily="18" charset="0"/>
          </a:endParaRPr>
        </a:p>
      </dgm:t>
    </dgm:pt>
    <dgm:pt modelId="{15747C4C-6F7E-4F82-BB9D-48BEE92991AC}">
      <dgm:prSet phldrT="[Text]" custT="1"/>
      <dgm:spPr/>
      <dgm:t>
        <a:bodyPr/>
        <a:lstStyle/>
        <a:p>
          <a:endParaRPr lang="en-US" sz="1900" b="0" dirty="0">
            <a:latin typeface="Garamond" pitchFamily="18" charset="0"/>
          </a:endParaRPr>
        </a:p>
      </dgm:t>
    </dgm:pt>
    <dgm:pt modelId="{7167F754-A135-4EB4-8625-56879C08582A}" type="parTrans" cxnId="{37A03EED-F6C3-4FF9-8D37-8CD90E20E65D}">
      <dgm:prSet/>
      <dgm:spPr/>
      <dgm:t>
        <a:bodyPr/>
        <a:lstStyle/>
        <a:p>
          <a:endParaRPr lang="en-US" sz="1900" b="0">
            <a:latin typeface="Garamond" pitchFamily="18" charset="0"/>
          </a:endParaRPr>
        </a:p>
      </dgm:t>
    </dgm:pt>
    <dgm:pt modelId="{4CDC671E-B0B9-47A1-87FC-CA95D5B1DE29}" type="sibTrans" cxnId="{37A03EED-F6C3-4FF9-8D37-8CD90E20E65D}">
      <dgm:prSet/>
      <dgm:spPr/>
      <dgm:t>
        <a:bodyPr/>
        <a:lstStyle/>
        <a:p>
          <a:endParaRPr lang="en-US" sz="1900" b="0">
            <a:latin typeface="Garamond" pitchFamily="18" charset="0"/>
          </a:endParaRPr>
        </a:p>
      </dgm:t>
    </dgm:pt>
    <dgm:pt modelId="{2F1FC169-34AA-4837-A12E-6F45AED34570}">
      <dgm:prSet phldrT="[Text]" custT="1"/>
      <dgm:spPr/>
      <dgm:t>
        <a:bodyPr/>
        <a:lstStyle/>
        <a:p>
          <a:r>
            <a:rPr lang="en-US" sz="2000" b="1" dirty="0">
              <a:latin typeface="Garamond" pitchFamily="18" charset="0"/>
            </a:rPr>
            <a:t>ITR 4 (</a:t>
          </a:r>
          <a:r>
            <a:rPr lang="en-US" sz="2000" b="1" dirty="0" err="1">
              <a:latin typeface="Garamond" pitchFamily="18" charset="0"/>
            </a:rPr>
            <a:t>Sugam</a:t>
          </a:r>
          <a:r>
            <a:rPr lang="en-US" sz="2000" b="1" dirty="0">
              <a:latin typeface="Garamond" pitchFamily="18" charset="0"/>
            </a:rPr>
            <a:t>)</a:t>
          </a:r>
        </a:p>
      </dgm:t>
    </dgm:pt>
    <dgm:pt modelId="{CF1F2FD0-9584-4ACC-BA74-65C122C98157}" type="parTrans" cxnId="{D372BACC-14A3-4938-9343-B35EBCC9381A}">
      <dgm:prSet/>
      <dgm:spPr/>
      <dgm:t>
        <a:bodyPr/>
        <a:lstStyle/>
        <a:p>
          <a:endParaRPr lang="en-US" sz="1900" b="0">
            <a:latin typeface="Garamond" pitchFamily="18" charset="0"/>
          </a:endParaRPr>
        </a:p>
      </dgm:t>
    </dgm:pt>
    <dgm:pt modelId="{8F9C66F9-D8DC-4B39-81E3-8E2F7A4B27C0}" type="sibTrans" cxnId="{D372BACC-14A3-4938-9343-B35EBCC9381A}">
      <dgm:prSet/>
      <dgm:spPr/>
      <dgm:t>
        <a:bodyPr/>
        <a:lstStyle/>
        <a:p>
          <a:endParaRPr lang="en-US" sz="1900" b="0">
            <a:latin typeface="Garamond" pitchFamily="18" charset="0"/>
          </a:endParaRPr>
        </a:p>
      </dgm:t>
    </dgm:pt>
    <dgm:pt modelId="{55816A76-559E-4296-871D-013F212F1DC7}">
      <dgm:prSet phldrT="[Text]" custT="1"/>
      <dgm:spPr/>
      <dgm:t>
        <a:bodyPr/>
        <a:lstStyle/>
        <a:p>
          <a:r>
            <a:rPr lang="en-US" sz="1900" b="0" dirty="0">
              <a:latin typeface="Garamond" pitchFamily="18" charset="0"/>
            </a:rPr>
            <a:t>For Individuals and HUFs having income from a proprietary business or profession</a:t>
          </a:r>
        </a:p>
      </dgm:t>
    </dgm:pt>
    <dgm:pt modelId="{DEB8D2B8-C918-43D5-AC6E-956D96E98A67}" type="parTrans" cxnId="{23FC4DDE-49D0-468C-8079-90EEA205727C}">
      <dgm:prSet/>
      <dgm:spPr/>
      <dgm:t>
        <a:bodyPr/>
        <a:lstStyle/>
        <a:p>
          <a:endParaRPr lang="en-US" sz="1900" b="0">
            <a:latin typeface="Garamond" pitchFamily="18" charset="0"/>
          </a:endParaRPr>
        </a:p>
      </dgm:t>
    </dgm:pt>
    <dgm:pt modelId="{47039EE3-FAAB-46D6-9A26-CE5F7EEA5745}" type="sibTrans" cxnId="{23FC4DDE-49D0-468C-8079-90EEA205727C}">
      <dgm:prSet/>
      <dgm:spPr/>
      <dgm:t>
        <a:bodyPr/>
        <a:lstStyle/>
        <a:p>
          <a:endParaRPr lang="en-US" sz="1900" b="0">
            <a:latin typeface="Garamond" pitchFamily="18" charset="0"/>
          </a:endParaRPr>
        </a:p>
      </dgm:t>
    </dgm:pt>
    <dgm:pt modelId="{DD7D997D-9CD5-49C5-8A33-FA772E9D0376}">
      <dgm:prSet phldrT="[Text]" custT="1"/>
      <dgm:spPr/>
      <dgm:t>
        <a:bodyPr/>
        <a:lstStyle/>
        <a:p>
          <a:r>
            <a:rPr lang="en-US" sz="1900" b="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dgm:t>
    </dgm:pt>
    <dgm:pt modelId="{33FE0AE3-D907-4DAB-BEAD-47FF77E3BD83}" type="parTrans" cxnId="{5F55B825-C95A-4657-8709-F41F04582E56}">
      <dgm:prSet/>
      <dgm:spPr/>
      <dgm:t>
        <a:bodyPr/>
        <a:lstStyle/>
        <a:p>
          <a:endParaRPr lang="en-US" sz="1900" b="0">
            <a:latin typeface="Garamond" pitchFamily="18" charset="0"/>
          </a:endParaRPr>
        </a:p>
      </dgm:t>
    </dgm:pt>
    <dgm:pt modelId="{77D7665C-BB49-456F-B198-BAB8C3B16B35}" type="sibTrans" cxnId="{5F55B825-C95A-4657-8709-F41F04582E56}">
      <dgm:prSet/>
      <dgm:spPr/>
      <dgm:t>
        <a:bodyPr/>
        <a:lstStyle/>
        <a:p>
          <a:endParaRPr lang="en-US" sz="1900" b="0">
            <a:latin typeface="Garamond" pitchFamily="18" charset="0"/>
          </a:endParaRPr>
        </a:p>
      </dgm:t>
    </dgm:pt>
    <dgm:pt modelId="{BE129237-852D-43C3-8C26-1522D9E0CD9D}" type="pres">
      <dgm:prSet presAssocID="{59FB2821-DFA4-48EF-8F24-43A7A36AF101}" presName="linear" presStyleCnt="0">
        <dgm:presLayoutVars>
          <dgm:animLvl val="lvl"/>
          <dgm:resizeHandles val="exact"/>
        </dgm:presLayoutVars>
      </dgm:prSet>
      <dgm:spPr/>
    </dgm:pt>
    <dgm:pt modelId="{96653F04-D073-4C31-99F5-540DB9062448}" type="pres">
      <dgm:prSet presAssocID="{B71508A3-07BD-48EE-B341-3F5508C96CE4}" presName="parentText" presStyleLbl="node1" presStyleIdx="0" presStyleCnt="4">
        <dgm:presLayoutVars>
          <dgm:chMax val="0"/>
          <dgm:bulletEnabled val="1"/>
        </dgm:presLayoutVars>
      </dgm:prSet>
      <dgm:spPr/>
    </dgm:pt>
    <dgm:pt modelId="{68277DD5-BCD7-435B-A47A-ACBDB212DD45}" type="pres">
      <dgm:prSet presAssocID="{B71508A3-07BD-48EE-B341-3F5508C96CE4}" presName="childText" presStyleLbl="revTx" presStyleIdx="0" presStyleCnt="4">
        <dgm:presLayoutVars>
          <dgm:bulletEnabled val="1"/>
        </dgm:presLayoutVars>
      </dgm:prSet>
      <dgm:spPr/>
    </dgm:pt>
    <dgm:pt modelId="{65507226-34B3-4FE5-BA46-8CDC37FFFBF9}" type="pres">
      <dgm:prSet presAssocID="{6A7E258E-E850-4BA1-A261-2AACB504D976}" presName="parentText" presStyleLbl="node1" presStyleIdx="1" presStyleCnt="4" custLinFactNeighborX="-1250" custLinFactNeighborY="5339">
        <dgm:presLayoutVars>
          <dgm:chMax val="0"/>
          <dgm:bulletEnabled val="1"/>
        </dgm:presLayoutVars>
      </dgm:prSet>
      <dgm:spPr/>
    </dgm:pt>
    <dgm:pt modelId="{28A3ED95-CE22-4C56-8D94-1137F3F2F8F9}" type="pres">
      <dgm:prSet presAssocID="{6A7E258E-E850-4BA1-A261-2AACB504D976}" presName="childText" presStyleLbl="revTx" presStyleIdx="1" presStyleCnt="4">
        <dgm:presLayoutVars>
          <dgm:bulletEnabled val="1"/>
        </dgm:presLayoutVars>
      </dgm:prSet>
      <dgm:spPr/>
    </dgm:pt>
    <dgm:pt modelId="{168DA218-AF72-4E10-A679-7E3A11DE7C85}" type="pres">
      <dgm:prSet presAssocID="{D77B91D9-2372-4AD7-89FC-31B5F129507A}" presName="parentText" presStyleLbl="node1" presStyleIdx="2" presStyleCnt="4">
        <dgm:presLayoutVars>
          <dgm:chMax val="0"/>
          <dgm:bulletEnabled val="1"/>
        </dgm:presLayoutVars>
      </dgm:prSet>
      <dgm:spPr/>
    </dgm:pt>
    <dgm:pt modelId="{75AD115B-F85B-4D83-AE6A-E97A1DA7C53A}" type="pres">
      <dgm:prSet presAssocID="{D77B91D9-2372-4AD7-89FC-31B5F129507A}" presName="childText" presStyleLbl="revTx" presStyleIdx="2" presStyleCnt="4">
        <dgm:presLayoutVars>
          <dgm:bulletEnabled val="1"/>
        </dgm:presLayoutVars>
      </dgm:prSet>
      <dgm:spPr/>
    </dgm:pt>
    <dgm:pt modelId="{CEBAB59F-B3D0-4C13-9A76-160277BFAD35}" type="pres">
      <dgm:prSet presAssocID="{2F1FC169-34AA-4837-A12E-6F45AED34570}" presName="parentText" presStyleLbl="node1" presStyleIdx="3" presStyleCnt="4">
        <dgm:presLayoutVars>
          <dgm:chMax val="0"/>
          <dgm:bulletEnabled val="1"/>
        </dgm:presLayoutVars>
      </dgm:prSet>
      <dgm:spPr/>
    </dgm:pt>
    <dgm:pt modelId="{AAA1769E-89D8-4A89-9882-CE7D19B35754}" type="pres">
      <dgm:prSet presAssocID="{2F1FC169-34AA-4837-A12E-6F45AED34570}" presName="childText" presStyleLbl="revTx" presStyleIdx="3" presStyleCnt="4">
        <dgm:presLayoutVars>
          <dgm:bulletEnabled val="1"/>
        </dgm:presLayoutVars>
      </dgm:prSet>
      <dgm:spPr/>
    </dgm:pt>
  </dgm:ptLst>
  <dgm:cxnLst>
    <dgm:cxn modelId="{38612A05-503B-4D7B-909A-E653E4709F97}" type="presOf" srcId="{2F1FC169-34AA-4837-A12E-6F45AED34570}" destId="{CEBAB59F-B3D0-4C13-9A76-160277BFAD35}" srcOrd="0" destOrd="0" presId="urn:microsoft.com/office/officeart/2005/8/layout/vList2"/>
    <dgm:cxn modelId="{238FCA17-93BC-42C1-A80D-5D72D8ED9343}" type="presOf" srcId="{21614152-279B-4C9D-8519-04F3CEB72DA4}" destId="{28A3ED95-CE22-4C56-8D94-1137F3F2F8F9}" srcOrd="0" destOrd="0" presId="urn:microsoft.com/office/officeart/2005/8/layout/vList2"/>
    <dgm:cxn modelId="{2E1CAD18-D3DB-4CF9-9AA1-8AA283A2AABB}" type="presOf" srcId="{6A7E258E-E850-4BA1-A261-2AACB504D976}" destId="{65507226-34B3-4FE5-BA46-8CDC37FFFBF9}" srcOrd="0" destOrd="0" presId="urn:microsoft.com/office/officeart/2005/8/layout/vList2"/>
    <dgm:cxn modelId="{5F55B825-C95A-4657-8709-F41F04582E56}" srcId="{2F1FC169-34AA-4837-A12E-6F45AED34570}" destId="{DD7D997D-9CD5-49C5-8A33-FA772E9D0376}" srcOrd="0" destOrd="0" parTransId="{33FE0AE3-D907-4DAB-BEAD-47FF77E3BD83}" sibTransId="{77D7665C-BB49-456F-B198-BAB8C3B16B35}"/>
    <dgm:cxn modelId="{8538BE29-C8D1-4EA6-B307-126C7E36E249}" srcId="{59FB2821-DFA4-48EF-8F24-43A7A36AF101}" destId="{6A7E258E-E850-4BA1-A261-2AACB504D976}" srcOrd="1" destOrd="0" parTransId="{A94C9257-B628-47AE-98F9-FAA05D79C48A}" sibTransId="{648F14F3-0653-4CC0-8C73-DDAE6528F14C}"/>
    <dgm:cxn modelId="{9D5A2382-FB8A-457C-B753-2D9EFB22FA37}" type="presOf" srcId="{CE986DA6-A654-42C9-A7E0-0BEAB6B59C7E}" destId="{68277DD5-BCD7-435B-A47A-ACBDB212DD45}" srcOrd="0" destOrd="0" presId="urn:microsoft.com/office/officeart/2005/8/layout/vList2"/>
    <dgm:cxn modelId="{F0058385-15DF-46E7-95D7-9777AD8C1F1C}" srcId="{59FB2821-DFA4-48EF-8F24-43A7A36AF101}" destId="{D77B91D9-2372-4AD7-89FC-31B5F129507A}" srcOrd="2" destOrd="0" parTransId="{B745B741-7993-4757-9456-30F48C7B66E8}" sibTransId="{419D43CB-4C36-4653-A8FF-48B135CFB075}"/>
    <dgm:cxn modelId="{7A49D38A-9584-4CC3-BA85-AF85D3C1541C}" type="presOf" srcId="{DD7D997D-9CD5-49C5-8A33-FA772E9D0376}" destId="{AAA1769E-89D8-4A89-9882-CE7D19B35754}" srcOrd="0" destOrd="0" presId="urn:microsoft.com/office/officeart/2005/8/layout/vList2"/>
    <dgm:cxn modelId="{E7269DBB-08B1-4B7F-A760-7E28037423D5}" type="presOf" srcId="{55816A76-559E-4296-871D-013F212F1DC7}" destId="{75AD115B-F85B-4D83-AE6A-E97A1DA7C53A}" srcOrd="0" destOrd="0" presId="urn:microsoft.com/office/officeart/2005/8/layout/vList2"/>
    <dgm:cxn modelId="{9DC95CBC-328D-4E8D-A99E-717F1F339467}" srcId="{6A7E258E-E850-4BA1-A261-2AACB504D976}" destId="{21614152-279B-4C9D-8519-04F3CEB72DA4}" srcOrd="0" destOrd="0" parTransId="{25564045-A72A-4E54-94CE-C0FCE6576735}" sibTransId="{6D3FD14C-2F62-4AD3-A803-4621DC5B8B90}"/>
    <dgm:cxn modelId="{55364BC8-3A86-49EA-99DE-B3BC0BBE7A97}" type="presOf" srcId="{15747C4C-6F7E-4F82-BB9D-48BEE92991AC}" destId="{AAA1769E-89D8-4A89-9882-CE7D19B35754}" srcOrd="0" destOrd="1" presId="urn:microsoft.com/office/officeart/2005/8/layout/vList2"/>
    <dgm:cxn modelId="{D372BACC-14A3-4938-9343-B35EBCC9381A}" srcId="{59FB2821-DFA4-48EF-8F24-43A7A36AF101}" destId="{2F1FC169-34AA-4837-A12E-6F45AED34570}" srcOrd="3" destOrd="0" parTransId="{CF1F2FD0-9584-4ACC-BA74-65C122C98157}" sibTransId="{8F9C66F9-D8DC-4B39-81E3-8E2F7A4B27C0}"/>
    <dgm:cxn modelId="{0B5286D8-3067-4855-A9C0-0BC46E3B5984}" type="presOf" srcId="{D77B91D9-2372-4AD7-89FC-31B5F129507A}" destId="{168DA218-AF72-4E10-A679-7E3A11DE7C85}" srcOrd="0" destOrd="0" presId="urn:microsoft.com/office/officeart/2005/8/layout/vList2"/>
    <dgm:cxn modelId="{139DDDDB-A70F-4104-AC95-ED2CD0B497B8}" type="presOf" srcId="{B71508A3-07BD-48EE-B341-3F5508C96CE4}" destId="{96653F04-D073-4C31-99F5-540DB9062448}" srcOrd="0" destOrd="0" presId="urn:microsoft.com/office/officeart/2005/8/layout/vList2"/>
    <dgm:cxn modelId="{FB2B2FDC-504C-4249-BF52-F171423ABEE6}" srcId="{59FB2821-DFA4-48EF-8F24-43A7A36AF101}" destId="{B71508A3-07BD-48EE-B341-3F5508C96CE4}" srcOrd="0" destOrd="0" parTransId="{8D0D051B-156B-4D84-BF5F-B5776F405F57}" sibTransId="{C45F2F43-928D-4DCB-A0FA-875E0DCFDC59}"/>
    <dgm:cxn modelId="{23FC4DDE-49D0-468C-8079-90EEA205727C}" srcId="{D77B91D9-2372-4AD7-89FC-31B5F129507A}" destId="{55816A76-559E-4296-871D-013F212F1DC7}" srcOrd="0" destOrd="0" parTransId="{DEB8D2B8-C918-43D5-AC6E-956D96E98A67}" sibTransId="{47039EE3-FAAB-46D6-9A26-CE5F7EEA5745}"/>
    <dgm:cxn modelId="{37A03EED-F6C3-4FF9-8D37-8CD90E20E65D}" srcId="{2F1FC169-34AA-4837-A12E-6F45AED34570}" destId="{15747C4C-6F7E-4F82-BB9D-48BEE92991AC}" srcOrd="1" destOrd="0" parTransId="{7167F754-A135-4EB4-8625-56879C08582A}" sibTransId="{4CDC671E-B0B9-47A1-87FC-CA95D5B1DE29}"/>
    <dgm:cxn modelId="{1DC4A6F9-C329-457A-BC85-D73427ADD0B6}" srcId="{B71508A3-07BD-48EE-B341-3F5508C96CE4}" destId="{CE986DA6-A654-42C9-A7E0-0BEAB6B59C7E}" srcOrd="0" destOrd="0" parTransId="{193854B3-532B-4665-B8D1-B919C85F5B4F}" sibTransId="{E0644E06-7A16-4A59-A1E6-3BA25AF07EAF}"/>
    <dgm:cxn modelId="{1160EDF9-3BAE-4C67-8ADA-7EF3445FA482}" type="presOf" srcId="{59FB2821-DFA4-48EF-8F24-43A7A36AF101}" destId="{BE129237-852D-43C3-8C26-1522D9E0CD9D}" srcOrd="0" destOrd="0" presId="urn:microsoft.com/office/officeart/2005/8/layout/vList2"/>
    <dgm:cxn modelId="{FE36AC8F-1FFE-446F-9FD3-E6326E7AB105}" type="presParOf" srcId="{BE129237-852D-43C3-8C26-1522D9E0CD9D}" destId="{96653F04-D073-4C31-99F5-540DB9062448}" srcOrd="0" destOrd="0" presId="urn:microsoft.com/office/officeart/2005/8/layout/vList2"/>
    <dgm:cxn modelId="{0131E749-50A8-4234-B088-9EB6CD02E94D}" type="presParOf" srcId="{BE129237-852D-43C3-8C26-1522D9E0CD9D}" destId="{68277DD5-BCD7-435B-A47A-ACBDB212DD45}" srcOrd="1" destOrd="0" presId="urn:microsoft.com/office/officeart/2005/8/layout/vList2"/>
    <dgm:cxn modelId="{26B1008E-7FBE-47CE-AABD-BFDA07A0A7E7}" type="presParOf" srcId="{BE129237-852D-43C3-8C26-1522D9E0CD9D}" destId="{65507226-34B3-4FE5-BA46-8CDC37FFFBF9}" srcOrd="2" destOrd="0" presId="urn:microsoft.com/office/officeart/2005/8/layout/vList2"/>
    <dgm:cxn modelId="{053EADA3-B71E-4696-BBBA-53A3E3AD769B}" type="presParOf" srcId="{BE129237-852D-43C3-8C26-1522D9E0CD9D}" destId="{28A3ED95-CE22-4C56-8D94-1137F3F2F8F9}" srcOrd="3" destOrd="0" presId="urn:microsoft.com/office/officeart/2005/8/layout/vList2"/>
    <dgm:cxn modelId="{564A2302-C5EE-48C0-B989-1A2DBA634B12}" type="presParOf" srcId="{BE129237-852D-43C3-8C26-1522D9E0CD9D}" destId="{168DA218-AF72-4E10-A679-7E3A11DE7C85}" srcOrd="4" destOrd="0" presId="urn:microsoft.com/office/officeart/2005/8/layout/vList2"/>
    <dgm:cxn modelId="{243EE369-6580-4EC7-BDA9-D19503D25767}" type="presParOf" srcId="{BE129237-852D-43C3-8C26-1522D9E0CD9D}" destId="{75AD115B-F85B-4D83-AE6A-E97A1DA7C53A}" srcOrd="5" destOrd="0" presId="urn:microsoft.com/office/officeart/2005/8/layout/vList2"/>
    <dgm:cxn modelId="{B6A66693-4D1D-4E71-8873-25EB19643232}" type="presParOf" srcId="{BE129237-852D-43C3-8C26-1522D9E0CD9D}" destId="{CEBAB59F-B3D0-4C13-9A76-160277BFAD35}" srcOrd="6" destOrd="0" presId="urn:microsoft.com/office/officeart/2005/8/layout/vList2"/>
    <dgm:cxn modelId="{7A62A67E-AFCD-4208-A0B9-0487732E1EC3}" type="presParOf" srcId="{BE129237-852D-43C3-8C26-1522D9E0CD9D}" destId="{AAA1769E-89D8-4A89-9882-CE7D19B3575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541038-28FC-40A8-9900-DBD1E2A8E9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5ACD66-BAAA-4862-82D1-BF595DEF69BC}">
      <dgm:prSet phldrT="[Text]" custT="1"/>
      <dgm:spPr/>
      <dgm:t>
        <a:bodyPr/>
        <a:lstStyle/>
        <a:p>
          <a:r>
            <a:rPr lang="en-US" sz="2400" b="1" dirty="0">
              <a:latin typeface="Garamond" pitchFamily="18" charset="0"/>
            </a:rPr>
            <a:t>ITR 5	</a:t>
          </a:r>
        </a:p>
      </dgm:t>
    </dgm:pt>
    <dgm:pt modelId="{E3421D7D-9A89-43AE-9C24-2F177BEDB8B3}" type="parTrans" cxnId="{07699D70-A1F3-4111-A117-54EAF89C08F4}">
      <dgm:prSet/>
      <dgm:spPr/>
      <dgm:t>
        <a:bodyPr/>
        <a:lstStyle/>
        <a:p>
          <a:endParaRPr lang="en-US" sz="1900">
            <a:latin typeface="Garamond" pitchFamily="18" charset="0"/>
          </a:endParaRPr>
        </a:p>
      </dgm:t>
    </dgm:pt>
    <dgm:pt modelId="{B3D156FA-3A1C-405A-B2C6-87F62F95719D}" type="sibTrans" cxnId="{07699D70-A1F3-4111-A117-54EAF89C08F4}">
      <dgm:prSet/>
      <dgm:spPr/>
      <dgm:t>
        <a:bodyPr/>
        <a:lstStyle/>
        <a:p>
          <a:endParaRPr lang="en-US" sz="1900">
            <a:latin typeface="Garamond" pitchFamily="18" charset="0"/>
          </a:endParaRPr>
        </a:p>
      </dgm:t>
    </dgm:pt>
    <dgm:pt modelId="{D2B1B278-BC75-4654-B855-7EBE6EC38566}">
      <dgm:prSet phldrT="[Text]" custT="1"/>
      <dgm:spPr/>
      <dgm:t>
        <a:bodyPr/>
        <a:lstStyle/>
        <a:p>
          <a:r>
            <a:rPr lang="en-US" sz="1900" dirty="0">
              <a:latin typeface="Garamond" pitchFamily="18" charset="0"/>
            </a:rPr>
            <a:t>For person other than (</a:t>
          </a:r>
          <a:r>
            <a:rPr lang="en-US" sz="1900" dirty="0" err="1">
              <a:latin typeface="Garamond" pitchFamily="18" charset="0"/>
            </a:rPr>
            <a:t>i</a:t>
          </a:r>
          <a:r>
            <a:rPr lang="en-US" sz="1900" dirty="0">
              <a:latin typeface="Garamond" pitchFamily="18" charset="0"/>
            </a:rPr>
            <a:t>) Individual; (ii) HUF; (iii) Company; &amp; (iv) Person filing Form ITR-7</a:t>
          </a:r>
        </a:p>
      </dgm:t>
    </dgm:pt>
    <dgm:pt modelId="{A3E1CDAF-AB03-4040-9CAC-4F331E383489}" type="parTrans" cxnId="{56C1F4D5-7BA6-4B1D-9DA4-B4082D0E3163}">
      <dgm:prSet/>
      <dgm:spPr/>
      <dgm:t>
        <a:bodyPr/>
        <a:lstStyle/>
        <a:p>
          <a:endParaRPr lang="en-US" sz="1900">
            <a:latin typeface="Garamond" pitchFamily="18" charset="0"/>
          </a:endParaRPr>
        </a:p>
      </dgm:t>
    </dgm:pt>
    <dgm:pt modelId="{B874FC9B-B107-486D-8812-F6AD200B931C}" type="sibTrans" cxnId="{56C1F4D5-7BA6-4B1D-9DA4-B4082D0E3163}">
      <dgm:prSet/>
      <dgm:spPr/>
      <dgm:t>
        <a:bodyPr/>
        <a:lstStyle/>
        <a:p>
          <a:endParaRPr lang="en-US" sz="1900">
            <a:latin typeface="Garamond" pitchFamily="18" charset="0"/>
          </a:endParaRPr>
        </a:p>
      </dgm:t>
    </dgm:pt>
    <dgm:pt modelId="{EB4DC1C4-B9E2-464A-B8A0-CC54853E9D33}">
      <dgm:prSet phldrT="[Text]" custT="1"/>
      <dgm:spPr/>
      <dgm:t>
        <a:bodyPr/>
        <a:lstStyle/>
        <a:p>
          <a:r>
            <a:rPr lang="en-US" sz="2400" b="1" dirty="0">
              <a:latin typeface="Garamond" pitchFamily="18" charset="0"/>
            </a:rPr>
            <a:t>ITR 6</a:t>
          </a:r>
        </a:p>
      </dgm:t>
    </dgm:pt>
    <dgm:pt modelId="{6E8767A4-D0B7-452A-B295-1ECD80D4AE0B}" type="parTrans" cxnId="{9FB1A422-C058-42FB-87DC-0FEC1E3BAFF8}">
      <dgm:prSet/>
      <dgm:spPr/>
      <dgm:t>
        <a:bodyPr/>
        <a:lstStyle/>
        <a:p>
          <a:endParaRPr lang="en-US" sz="1900">
            <a:latin typeface="Garamond" pitchFamily="18" charset="0"/>
          </a:endParaRPr>
        </a:p>
      </dgm:t>
    </dgm:pt>
    <dgm:pt modelId="{9DA45A18-82BF-45C7-8BD9-AE9B3F013DD1}" type="sibTrans" cxnId="{9FB1A422-C058-42FB-87DC-0FEC1E3BAFF8}">
      <dgm:prSet/>
      <dgm:spPr/>
      <dgm:t>
        <a:bodyPr/>
        <a:lstStyle/>
        <a:p>
          <a:endParaRPr lang="en-US" sz="1900">
            <a:latin typeface="Garamond" pitchFamily="18" charset="0"/>
          </a:endParaRPr>
        </a:p>
      </dgm:t>
    </dgm:pt>
    <dgm:pt modelId="{FD60B872-100A-4DE0-9AB3-7E466C004DB3}">
      <dgm:prSet phldrT="[Text]" custT="1"/>
      <dgm:spPr/>
      <dgm:t>
        <a:bodyPr/>
        <a:lstStyle/>
        <a:p>
          <a:r>
            <a:rPr lang="en-US" sz="1900" dirty="0">
              <a:latin typeface="Garamond" pitchFamily="18" charset="0"/>
            </a:rPr>
            <a:t>For Companies other than companies claiming exemption u/s 11</a:t>
          </a:r>
        </a:p>
      </dgm:t>
    </dgm:pt>
    <dgm:pt modelId="{605B8579-985A-4F87-968B-8E3273D5AAB6}" type="parTrans" cxnId="{FEB3E03B-E7E9-4521-A2AC-178BB64C756B}">
      <dgm:prSet/>
      <dgm:spPr/>
      <dgm:t>
        <a:bodyPr/>
        <a:lstStyle/>
        <a:p>
          <a:endParaRPr lang="en-US" sz="1900">
            <a:latin typeface="Garamond" pitchFamily="18" charset="0"/>
          </a:endParaRPr>
        </a:p>
      </dgm:t>
    </dgm:pt>
    <dgm:pt modelId="{A77AEF6E-A9FF-403F-AF78-AE962FBBA332}" type="sibTrans" cxnId="{FEB3E03B-E7E9-4521-A2AC-178BB64C756B}">
      <dgm:prSet/>
      <dgm:spPr/>
      <dgm:t>
        <a:bodyPr/>
        <a:lstStyle/>
        <a:p>
          <a:endParaRPr lang="en-US" sz="1900">
            <a:latin typeface="Garamond" pitchFamily="18" charset="0"/>
          </a:endParaRPr>
        </a:p>
      </dgm:t>
    </dgm:pt>
    <dgm:pt modelId="{1591B99B-FCE3-4093-9921-998868595D53}">
      <dgm:prSet phldrT="[Text]" custT="1"/>
      <dgm:spPr/>
      <dgm:t>
        <a:bodyPr/>
        <a:lstStyle/>
        <a:p>
          <a:r>
            <a:rPr lang="en-US" sz="2400" b="1" dirty="0">
              <a:latin typeface="Garamond" pitchFamily="18" charset="0"/>
            </a:rPr>
            <a:t>ITR 7</a:t>
          </a:r>
        </a:p>
      </dgm:t>
    </dgm:pt>
    <dgm:pt modelId="{5FA1EB64-E88E-40AE-940B-587BEB05B578}" type="parTrans" cxnId="{4F06730D-7712-489B-B30C-B8EB8BA66086}">
      <dgm:prSet/>
      <dgm:spPr/>
      <dgm:t>
        <a:bodyPr/>
        <a:lstStyle/>
        <a:p>
          <a:endParaRPr lang="en-US" sz="1900">
            <a:latin typeface="Garamond" pitchFamily="18" charset="0"/>
          </a:endParaRPr>
        </a:p>
      </dgm:t>
    </dgm:pt>
    <dgm:pt modelId="{56F04A22-5892-4F1E-A8CB-BCBD980285BC}" type="sibTrans" cxnId="{4F06730D-7712-489B-B30C-B8EB8BA66086}">
      <dgm:prSet/>
      <dgm:spPr/>
      <dgm:t>
        <a:bodyPr/>
        <a:lstStyle/>
        <a:p>
          <a:endParaRPr lang="en-US" sz="1900">
            <a:latin typeface="Garamond" pitchFamily="18" charset="0"/>
          </a:endParaRPr>
        </a:p>
      </dgm:t>
    </dgm:pt>
    <dgm:pt modelId="{522D5D4D-8971-4082-A16F-47C5CCF277AA}">
      <dgm:prSet phldrT="[Text]" custT="1"/>
      <dgm:spPr/>
      <dgm:t>
        <a:bodyPr/>
        <a:lstStyle/>
        <a:p>
          <a:r>
            <a:rPr lang="en-US" sz="1900" dirty="0">
              <a:latin typeface="Garamond" pitchFamily="18" charset="0"/>
            </a:rPr>
            <a:t>For persons including companies required to furnish return u/s 139(4A) or 139(4B) or 139(4C) or139(4D) or 139(4F)</a:t>
          </a:r>
        </a:p>
      </dgm:t>
    </dgm:pt>
    <dgm:pt modelId="{2E2CDB7E-D8FC-4FE5-9069-F7CBA21E440A}" type="parTrans" cxnId="{F579B6FF-00F7-4E46-91F7-D198CE61C2B9}">
      <dgm:prSet/>
      <dgm:spPr/>
      <dgm:t>
        <a:bodyPr/>
        <a:lstStyle/>
        <a:p>
          <a:endParaRPr lang="en-US" sz="1900">
            <a:latin typeface="Garamond" pitchFamily="18" charset="0"/>
          </a:endParaRPr>
        </a:p>
      </dgm:t>
    </dgm:pt>
    <dgm:pt modelId="{CF6D848E-3619-452B-B756-BE6524443B85}" type="sibTrans" cxnId="{F579B6FF-00F7-4E46-91F7-D198CE61C2B9}">
      <dgm:prSet/>
      <dgm:spPr/>
      <dgm:t>
        <a:bodyPr/>
        <a:lstStyle/>
        <a:p>
          <a:endParaRPr lang="en-US" sz="1900">
            <a:latin typeface="Garamond" pitchFamily="18" charset="0"/>
          </a:endParaRPr>
        </a:p>
      </dgm:t>
    </dgm:pt>
    <dgm:pt modelId="{E4AC7485-3EB7-4B8B-BBAE-065DD88B8401}">
      <dgm:prSet phldrT="[Text]" custT="1"/>
      <dgm:spPr/>
      <dgm:t>
        <a:bodyPr/>
        <a:lstStyle/>
        <a:p>
          <a:r>
            <a:rPr lang="en-US" sz="2400" b="1" dirty="0">
              <a:latin typeface="Garamond" pitchFamily="18" charset="0"/>
            </a:rPr>
            <a:t>ITR- V</a:t>
          </a:r>
        </a:p>
      </dgm:t>
    </dgm:pt>
    <dgm:pt modelId="{52F48787-8B0E-44AC-BB5E-86C5D3F3E18D}" type="parTrans" cxnId="{297E61D3-508A-4428-96EE-C12EC79873AD}">
      <dgm:prSet/>
      <dgm:spPr/>
      <dgm:t>
        <a:bodyPr/>
        <a:lstStyle/>
        <a:p>
          <a:endParaRPr lang="en-US" sz="1900">
            <a:latin typeface="Garamond" pitchFamily="18" charset="0"/>
          </a:endParaRPr>
        </a:p>
      </dgm:t>
    </dgm:pt>
    <dgm:pt modelId="{83091D2E-B0F5-4113-9045-091731ACDAA3}" type="sibTrans" cxnId="{297E61D3-508A-4428-96EE-C12EC79873AD}">
      <dgm:prSet/>
      <dgm:spPr/>
      <dgm:t>
        <a:bodyPr/>
        <a:lstStyle/>
        <a:p>
          <a:endParaRPr lang="en-US" sz="1900">
            <a:latin typeface="Garamond" pitchFamily="18" charset="0"/>
          </a:endParaRPr>
        </a:p>
      </dgm:t>
    </dgm:pt>
    <dgm:pt modelId="{1E98049F-FC14-4F64-A065-1F2442989679}">
      <dgm:prSet phldrT="[Text]" custT="1"/>
      <dgm:spPr/>
      <dgm:t>
        <a:bodyPr/>
        <a:lstStyle/>
        <a:p>
          <a:r>
            <a:rPr lang="en-US" sz="1900" dirty="0">
              <a:latin typeface="Garamond" pitchFamily="18" charset="0"/>
            </a:rPr>
            <a:t>Income Tax Return Verification Form [Where the data of the aforesaid Return of Income has transmitted electronically without digital signature]</a:t>
          </a:r>
        </a:p>
      </dgm:t>
    </dgm:pt>
    <dgm:pt modelId="{65BE19A5-4C4F-4BE5-81F1-4201A57D38AB}" type="parTrans" cxnId="{AFA6C4E8-B850-4D6C-8618-93F4A189C06A}">
      <dgm:prSet/>
      <dgm:spPr/>
      <dgm:t>
        <a:bodyPr/>
        <a:lstStyle/>
        <a:p>
          <a:endParaRPr lang="en-US" sz="1900">
            <a:latin typeface="Garamond" pitchFamily="18" charset="0"/>
          </a:endParaRPr>
        </a:p>
      </dgm:t>
    </dgm:pt>
    <dgm:pt modelId="{33DDD9A6-1E2E-495A-A0D3-03EB7E977DBC}" type="sibTrans" cxnId="{AFA6C4E8-B850-4D6C-8618-93F4A189C06A}">
      <dgm:prSet/>
      <dgm:spPr/>
      <dgm:t>
        <a:bodyPr/>
        <a:lstStyle/>
        <a:p>
          <a:endParaRPr lang="en-US" sz="1900">
            <a:latin typeface="Garamond" pitchFamily="18" charset="0"/>
          </a:endParaRPr>
        </a:p>
      </dgm:t>
    </dgm:pt>
    <dgm:pt modelId="{CDD6467B-BA7F-40E6-8DEF-21BF3A73F944}" type="pres">
      <dgm:prSet presAssocID="{14541038-28FC-40A8-9900-DBD1E2A8E96F}" presName="linear" presStyleCnt="0">
        <dgm:presLayoutVars>
          <dgm:animLvl val="lvl"/>
          <dgm:resizeHandles val="exact"/>
        </dgm:presLayoutVars>
      </dgm:prSet>
      <dgm:spPr/>
    </dgm:pt>
    <dgm:pt modelId="{844A202B-B022-45EB-A6DC-124BDF76F2D4}" type="pres">
      <dgm:prSet presAssocID="{165ACD66-BAAA-4862-82D1-BF595DEF69BC}" presName="parentText" presStyleLbl="node1" presStyleIdx="0" presStyleCnt="4">
        <dgm:presLayoutVars>
          <dgm:chMax val="0"/>
          <dgm:bulletEnabled val="1"/>
        </dgm:presLayoutVars>
      </dgm:prSet>
      <dgm:spPr/>
    </dgm:pt>
    <dgm:pt modelId="{20400C6F-1511-4D21-933A-8E9C5FF7B044}" type="pres">
      <dgm:prSet presAssocID="{165ACD66-BAAA-4862-82D1-BF595DEF69BC}" presName="childText" presStyleLbl="revTx" presStyleIdx="0" presStyleCnt="4">
        <dgm:presLayoutVars>
          <dgm:bulletEnabled val="1"/>
        </dgm:presLayoutVars>
      </dgm:prSet>
      <dgm:spPr/>
    </dgm:pt>
    <dgm:pt modelId="{1DD5C54A-6BE3-40AD-AB4C-45F3704EA490}" type="pres">
      <dgm:prSet presAssocID="{EB4DC1C4-B9E2-464A-B8A0-CC54853E9D33}" presName="parentText" presStyleLbl="node1" presStyleIdx="1" presStyleCnt="4">
        <dgm:presLayoutVars>
          <dgm:chMax val="0"/>
          <dgm:bulletEnabled val="1"/>
        </dgm:presLayoutVars>
      </dgm:prSet>
      <dgm:spPr/>
    </dgm:pt>
    <dgm:pt modelId="{83A8B341-DA13-4734-BC7A-CE79F9209F40}" type="pres">
      <dgm:prSet presAssocID="{EB4DC1C4-B9E2-464A-B8A0-CC54853E9D33}" presName="childText" presStyleLbl="revTx" presStyleIdx="1" presStyleCnt="4">
        <dgm:presLayoutVars>
          <dgm:bulletEnabled val="1"/>
        </dgm:presLayoutVars>
      </dgm:prSet>
      <dgm:spPr/>
    </dgm:pt>
    <dgm:pt modelId="{CBC74289-91D5-4850-A800-4D20DBC7106D}" type="pres">
      <dgm:prSet presAssocID="{1591B99B-FCE3-4093-9921-998868595D53}" presName="parentText" presStyleLbl="node1" presStyleIdx="2" presStyleCnt="4">
        <dgm:presLayoutVars>
          <dgm:chMax val="0"/>
          <dgm:bulletEnabled val="1"/>
        </dgm:presLayoutVars>
      </dgm:prSet>
      <dgm:spPr/>
    </dgm:pt>
    <dgm:pt modelId="{B949296B-0CC7-4E81-A749-0F084EF84F0B}" type="pres">
      <dgm:prSet presAssocID="{1591B99B-FCE3-4093-9921-998868595D53}" presName="childText" presStyleLbl="revTx" presStyleIdx="2" presStyleCnt="4">
        <dgm:presLayoutVars>
          <dgm:bulletEnabled val="1"/>
        </dgm:presLayoutVars>
      </dgm:prSet>
      <dgm:spPr/>
    </dgm:pt>
    <dgm:pt modelId="{DA8E6743-FB11-4502-8CD5-7B618AA5DFA8}" type="pres">
      <dgm:prSet presAssocID="{E4AC7485-3EB7-4B8B-BBAE-065DD88B8401}" presName="parentText" presStyleLbl="node1" presStyleIdx="3" presStyleCnt="4">
        <dgm:presLayoutVars>
          <dgm:chMax val="0"/>
          <dgm:bulletEnabled val="1"/>
        </dgm:presLayoutVars>
      </dgm:prSet>
      <dgm:spPr/>
    </dgm:pt>
    <dgm:pt modelId="{113DAF9E-D74E-4E28-96EC-B573AD15BB02}" type="pres">
      <dgm:prSet presAssocID="{E4AC7485-3EB7-4B8B-BBAE-065DD88B8401}" presName="childText" presStyleLbl="revTx" presStyleIdx="3" presStyleCnt="4">
        <dgm:presLayoutVars>
          <dgm:bulletEnabled val="1"/>
        </dgm:presLayoutVars>
      </dgm:prSet>
      <dgm:spPr/>
    </dgm:pt>
  </dgm:ptLst>
  <dgm:cxnLst>
    <dgm:cxn modelId="{CDC8370A-839C-44C1-82FD-F6F154ACA4CC}" type="presOf" srcId="{165ACD66-BAAA-4862-82D1-BF595DEF69BC}" destId="{844A202B-B022-45EB-A6DC-124BDF76F2D4}" srcOrd="0" destOrd="0" presId="urn:microsoft.com/office/officeart/2005/8/layout/vList2"/>
    <dgm:cxn modelId="{C409EA0C-13F0-4E6F-BAF6-F7A1E8637E75}" type="presOf" srcId="{14541038-28FC-40A8-9900-DBD1E2A8E96F}" destId="{CDD6467B-BA7F-40E6-8DEF-21BF3A73F944}" srcOrd="0" destOrd="0" presId="urn:microsoft.com/office/officeart/2005/8/layout/vList2"/>
    <dgm:cxn modelId="{4F06730D-7712-489B-B30C-B8EB8BA66086}" srcId="{14541038-28FC-40A8-9900-DBD1E2A8E96F}" destId="{1591B99B-FCE3-4093-9921-998868595D53}" srcOrd="2" destOrd="0" parTransId="{5FA1EB64-E88E-40AE-940B-587BEB05B578}" sibTransId="{56F04A22-5892-4F1E-A8CB-BCBD980285BC}"/>
    <dgm:cxn modelId="{910CF413-EB2B-4950-B3E3-490125B9C381}" type="presOf" srcId="{D2B1B278-BC75-4654-B855-7EBE6EC38566}" destId="{20400C6F-1511-4D21-933A-8E9C5FF7B044}" srcOrd="0" destOrd="0" presId="urn:microsoft.com/office/officeart/2005/8/layout/vList2"/>
    <dgm:cxn modelId="{FA36F11C-747C-4A0F-901C-1A372ED10F79}" type="presOf" srcId="{E4AC7485-3EB7-4B8B-BBAE-065DD88B8401}" destId="{DA8E6743-FB11-4502-8CD5-7B618AA5DFA8}" srcOrd="0" destOrd="0" presId="urn:microsoft.com/office/officeart/2005/8/layout/vList2"/>
    <dgm:cxn modelId="{9FB1A422-C058-42FB-87DC-0FEC1E3BAFF8}" srcId="{14541038-28FC-40A8-9900-DBD1E2A8E96F}" destId="{EB4DC1C4-B9E2-464A-B8A0-CC54853E9D33}" srcOrd="1" destOrd="0" parTransId="{6E8767A4-D0B7-452A-B295-1ECD80D4AE0B}" sibTransId="{9DA45A18-82BF-45C7-8BD9-AE9B3F013DD1}"/>
    <dgm:cxn modelId="{53223E23-78AD-4DD5-9DA3-1790A943E59E}" type="presOf" srcId="{FD60B872-100A-4DE0-9AB3-7E466C004DB3}" destId="{83A8B341-DA13-4734-BC7A-CE79F9209F40}" srcOrd="0" destOrd="0" presId="urn:microsoft.com/office/officeart/2005/8/layout/vList2"/>
    <dgm:cxn modelId="{FEB3E03B-E7E9-4521-A2AC-178BB64C756B}" srcId="{EB4DC1C4-B9E2-464A-B8A0-CC54853E9D33}" destId="{FD60B872-100A-4DE0-9AB3-7E466C004DB3}" srcOrd="0" destOrd="0" parTransId="{605B8579-985A-4F87-968B-8E3273D5AAB6}" sibTransId="{A77AEF6E-A9FF-403F-AF78-AE962FBBA332}"/>
    <dgm:cxn modelId="{07008E5C-D777-4F6D-9789-C1F030EF9A08}" type="presOf" srcId="{EB4DC1C4-B9E2-464A-B8A0-CC54853E9D33}" destId="{1DD5C54A-6BE3-40AD-AB4C-45F3704EA490}" srcOrd="0" destOrd="0" presId="urn:microsoft.com/office/officeart/2005/8/layout/vList2"/>
    <dgm:cxn modelId="{07699D70-A1F3-4111-A117-54EAF89C08F4}" srcId="{14541038-28FC-40A8-9900-DBD1E2A8E96F}" destId="{165ACD66-BAAA-4862-82D1-BF595DEF69BC}" srcOrd="0" destOrd="0" parTransId="{E3421D7D-9A89-43AE-9C24-2F177BEDB8B3}" sibTransId="{B3D156FA-3A1C-405A-B2C6-87F62F95719D}"/>
    <dgm:cxn modelId="{56978D9E-E839-4C24-BDF8-6C52F6FF8B75}" type="presOf" srcId="{1591B99B-FCE3-4093-9921-998868595D53}" destId="{CBC74289-91D5-4850-A800-4D20DBC7106D}" srcOrd="0" destOrd="0" presId="urn:microsoft.com/office/officeart/2005/8/layout/vList2"/>
    <dgm:cxn modelId="{8742E1C3-A672-4D1F-B210-1B114CD1C6C2}" type="presOf" srcId="{1E98049F-FC14-4F64-A065-1F2442989679}" destId="{113DAF9E-D74E-4E28-96EC-B573AD15BB02}" srcOrd="0" destOrd="0" presId="urn:microsoft.com/office/officeart/2005/8/layout/vList2"/>
    <dgm:cxn modelId="{297E61D3-508A-4428-96EE-C12EC79873AD}" srcId="{14541038-28FC-40A8-9900-DBD1E2A8E96F}" destId="{E4AC7485-3EB7-4B8B-BBAE-065DD88B8401}" srcOrd="3" destOrd="0" parTransId="{52F48787-8B0E-44AC-BB5E-86C5D3F3E18D}" sibTransId="{83091D2E-B0F5-4113-9045-091731ACDAA3}"/>
    <dgm:cxn modelId="{56C1F4D5-7BA6-4B1D-9DA4-B4082D0E3163}" srcId="{165ACD66-BAAA-4862-82D1-BF595DEF69BC}" destId="{D2B1B278-BC75-4654-B855-7EBE6EC38566}" srcOrd="0" destOrd="0" parTransId="{A3E1CDAF-AB03-4040-9CAC-4F331E383489}" sibTransId="{B874FC9B-B107-486D-8812-F6AD200B931C}"/>
    <dgm:cxn modelId="{AFA6C4E8-B850-4D6C-8618-93F4A189C06A}" srcId="{E4AC7485-3EB7-4B8B-BBAE-065DD88B8401}" destId="{1E98049F-FC14-4F64-A065-1F2442989679}" srcOrd="0" destOrd="0" parTransId="{65BE19A5-4C4F-4BE5-81F1-4201A57D38AB}" sibTransId="{33DDD9A6-1E2E-495A-A0D3-03EB7E977DBC}"/>
    <dgm:cxn modelId="{A5A92BF4-06BA-4FEE-8B47-4C2459176132}" type="presOf" srcId="{522D5D4D-8971-4082-A16F-47C5CCF277AA}" destId="{B949296B-0CC7-4E81-A749-0F084EF84F0B}" srcOrd="0" destOrd="0" presId="urn:microsoft.com/office/officeart/2005/8/layout/vList2"/>
    <dgm:cxn modelId="{F579B6FF-00F7-4E46-91F7-D198CE61C2B9}" srcId="{1591B99B-FCE3-4093-9921-998868595D53}" destId="{522D5D4D-8971-4082-A16F-47C5CCF277AA}" srcOrd="0" destOrd="0" parTransId="{2E2CDB7E-D8FC-4FE5-9069-F7CBA21E440A}" sibTransId="{CF6D848E-3619-452B-B756-BE6524443B85}"/>
    <dgm:cxn modelId="{296D60B4-C6B8-480D-963F-F3259C8912D2}" type="presParOf" srcId="{CDD6467B-BA7F-40E6-8DEF-21BF3A73F944}" destId="{844A202B-B022-45EB-A6DC-124BDF76F2D4}" srcOrd="0" destOrd="0" presId="urn:microsoft.com/office/officeart/2005/8/layout/vList2"/>
    <dgm:cxn modelId="{B383D39D-6A56-434D-A75C-C99CE74A75DD}" type="presParOf" srcId="{CDD6467B-BA7F-40E6-8DEF-21BF3A73F944}" destId="{20400C6F-1511-4D21-933A-8E9C5FF7B044}" srcOrd="1" destOrd="0" presId="urn:microsoft.com/office/officeart/2005/8/layout/vList2"/>
    <dgm:cxn modelId="{D1F9B9A6-CEED-41B3-A8E2-B957A86A6927}" type="presParOf" srcId="{CDD6467B-BA7F-40E6-8DEF-21BF3A73F944}" destId="{1DD5C54A-6BE3-40AD-AB4C-45F3704EA490}" srcOrd="2" destOrd="0" presId="urn:microsoft.com/office/officeart/2005/8/layout/vList2"/>
    <dgm:cxn modelId="{4D9D8E1F-E6A2-4E2B-BDB6-5B105330169C}" type="presParOf" srcId="{CDD6467B-BA7F-40E6-8DEF-21BF3A73F944}" destId="{83A8B341-DA13-4734-BC7A-CE79F9209F40}" srcOrd="3" destOrd="0" presId="urn:microsoft.com/office/officeart/2005/8/layout/vList2"/>
    <dgm:cxn modelId="{2A9F1D7D-B053-4919-AEFC-AEEA3E67ED8B}" type="presParOf" srcId="{CDD6467B-BA7F-40E6-8DEF-21BF3A73F944}" destId="{CBC74289-91D5-4850-A800-4D20DBC7106D}" srcOrd="4" destOrd="0" presId="urn:microsoft.com/office/officeart/2005/8/layout/vList2"/>
    <dgm:cxn modelId="{C63F8797-3E35-4BAD-85A4-0E187E55416D}" type="presParOf" srcId="{CDD6467B-BA7F-40E6-8DEF-21BF3A73F944}" destId="{B949296B-0CC7-4E81-A749-0F084EF84F0B}" srcOrd="5" destOrd="0" presId="urn:microsoft.com/office/officeart/2005/8/layout/vList2"/>
    <dgm:cxn modelId="{EC65F02A-1768-4595-8464-30D788839FE8}" type="presParOf" srcId="{CDD6467B-BA7F-40E6-8DEF-21BF3A73F944}" destId="{DA8E6743-FB11-4502-8CD5-7B618AA5DFA8}" srcOrd="6" destOrd="0" presId="urn:microsoft.com/office/officeart/2005/8/layout/vList2"/>
    <dgm:cxn modelId="{5DC3B948-A7CB-408D-BE69-98943E27217A}" type="presParOf" srcId="{CDD6467B-BA7F-40E6-8DEF-21BF3A73F944}" destId="{113DAF9E-D74E-4E28-96EC-B573AD15BB0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27C15-370E-499D-BA82-77F98D3DA20A}"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n-US"/>
        </a:p>
      </dgm:t>
    </dgm:pt>
    <dgm:pt modelId="{F7B0DAFC-4063-4C5A-85FB-61C7880B469B}">
      <dgm:prSet phldrT="[Text]"/>
      <dgm:spPr/>
      <dgm:t>
        <a:bodyPr/>
        <a:lstStyle/>
        <a:p>
          <a:r>
            <a:rPr lang="en-US" dirty="0"/>
            <a:t>       1	</a:t>
          </a:r>
        </a:p>
      </dgm:t>
    </dgm:pt>
    <dgm:pt modelId="{A2ACE234-D028-474F-BB6B-37423B14C0F8}" type="parTrans" cxnId="{C4A47795-B8CC-49AA-96D8-1447F7244ACA}">
      <dgm:prSet/>
      <dgm:spPr/>
      <dgm:t>
        <a:bodyPr/>
        <a:lstStyle/>
        <a:p>
          <a:endParaRPr lang="en-US"/>
        </a:p>
      </dgm:t>
    </dgm:pt>
    <dgm:pt modelId="{DE460AF7-6192-4E3D-8A2F-500BBA158537}" type="sibTrans" cxnId="{C4A47795-B8CC-49AA-96D8-1447F7244ACA}">
      <dgm:prSet/>
      <dgm:spPr/>
      <dgm:t>
        <a:bodyPr/>
        <a:lstStyle/>
        <a:p>
          <a:endParaRPr lang="en-US"/>
        </a:p>
      </dgm:t>
    </dgm:pt>
    <dgm:pt modelId="{91A3D260-2738-4B6F-B311-234BF1CD47F7}">
      <dgm:prSet phldrT="[Text]"/>
      <dgm:spPr/>
      <dgm:t>
        <a:bodyPr/>
        <a:lstStyle/>
        <a:p>
          <a:r>
            <a:rPr lang="en-US" dirty="0"/>
            <a:t>Has deposited an aggregate amount exceeding </a:t>
          </a:r>
          <a:r>
            <a:rPr lang="en-US" b="1" dirty="0"/>
            <a:t>Rs.1 </a:t>
          </a:r>
          <a:r>
            <a:rPr lang="en-US" b="1" dirty="0" err="1"/>
            <a:t>crore</a:t>
          </a:r>
          <a:r>
            <a:rPr lang="en-US" b="1" dirty="0"/>
            <a:t> </a:t>
          </a:r>
          <a:r>
            <a:rPr lang="en-US" dirty="0"/>
            <a:t>in one or more current accounts maintained with   a banking company or a co-operative bank : or</a:t>
          </a:r>
        </a:p>
      </dgm:t>
    </dgm:pt>
    <dgm:pt modelId="{F5B016C3-21F8-4DD3-8886-742CAA15DF63}" type="parTrans" cxnId="{5246235C-0328-4AFD-9407-5365B7C242DA}">
      <dgm:prSet/>
      <dgm:spPr/>
      <dgm:t>
        <a:bodyPr/>
        <a:lstStyle/>
        <a:p>
          <a:endParaRPr lang="en-US"/>
        </a:p>
      </dgm:t>
    </dgm:pt>
    <dgm:pt modelId="{56D26849-278C-48D0-8F77-179AA7B7A799}" type="sibTrans" cxnId="{5246235C-0328-4AFD-9407-5365B7C242DA}">
      <dgm:prSet/>
      <dgm:spPr/>
      <dgm:t>
        <a:bodyPr/>
        <a:lstStyle/>
        <a:p>
          <a:endParaRPr lang="en-US"/>
        </a:p>
      </dgm:t>
    </dgm:pt>
    <dgm:pt modelId="{0D5A8D2C-FEC5-4CF9-82CB-39F6EE987A4F}">
      <dgm:prSet phldrT="[Text]"/>
      <dgm:spPr/>
      <dgm:t>
        <a:bodyPr/>
        <a:lstStyle/>
        <a:p>
          <a:r>
            <a:rPr lang="en-US" dirty="0"/>
            <a:t>2</a:t>
          </a:r>
        </a:p>
      </dgm:t>
    </dgm:pt>
    <dgm:pt modelId="{37B534E9-5E6A-43DF-8713-752FC2F84BC0}" type="parTrans" cxnId="{59CE3C75-F8B1-4A6D-9EC3-C0330E2835D7}">
      <dgm:prSet/>
      <dgm:spPr/>
      <dgm:t>
        <a:bodyPr/>
        <a:lstStyle/>
        <a:p>
          <a:endParaRPr lang="en-US"/>
        </a:p>
      </dgm:t>
    </dgm:pt>
    <dgm:pt modelId="{01DC5154-B11C-46E8-AED7-CE3DDEC4E945}" type="sibTrans" cxnId="{59CE3C75-F8B1-4A6D-9EC3-C0330E2835D7}">
      <dgm:prSet/>
      <dgm:spPr/>
      <dgm:t>
        <a:bodyPr/>
        <a:lstStyle/>
        <a:p>
          <a:endParaRPr lang="en-US"/>
        </a:p>
      </dgm:t>
    </dgm:pt>
    <dgm:pt modelId="{5D39F28F-A3B8-42F8-B5DF-35725CF7FB10}">
      <dgm:prSet phldrT="[Text]"/>
      <dgm:spPr/>
      <dgm:t>
        <a:bodyPr/>
        <a:lstStyle/>
        <a:p>
          <a:r>
            <a:rPr lang="en-US" dirty="0"/>
            <a:t>3</a:t>
          </a:r>
        </a:p>
      </dgm:t>
    </dgm:pt>
    <dgm:pt modelId="{88B8DED4-300F-4144-AC98-45FD211490B8}" type="parTrans" cxnId="{EBA59A87-B934-4413-86DD-496B45D636EE}">
      <dgm:prSet/>
      <dgm:spPr/>
      <dgm:t>
        <a:bodyPr/>
        <a:lstStyle/>
        <a:p>
          <a:endParaRPr lang="en-US"/>
        </a:p>
      </dgm:t>
    </dgm:pt>
    <dgm:pt modelId="{A8777160-9D95-4E6A-B238-B2002D5312B7}" type="sibTrans" cxnId="{EBA59A87-B934-4413-86DD-496B45D636EE}">
      <dgm:prSet/>
      <dgm:spPr/>
      <dgm:t>
        <a:bodyPr/>
        <a:lstStyle/>
        <a:p>
          <a:endParaRPr lang="en-US"/>
        </a:p>
      </dgm:t>
    </dgm:pt>
    <dgm:pt modelId="{9114AFA1-2B63-4521-B561-480ED61B7440}">
      <dgm:prSet phldrT="[Text]"/>
      <dgm:spPr/>
      <dgm:t>
        <a:bodyPr/>
        <a:lstStyle/>
        <a:p>
          <a:r>
            <a:rPr lang="en-US" dirty="0"/>
            <a:t>4</a:t>
          </a:r>
        </a:p>
      </dgm:t>
    </dgm:pt>
    <dgm:pt modelId="{5899A5DD-176A-49A7-9520-BB0B90826E9E}" type="parTrans" cxnId="{5990CEF6-BBCF-424A-A293-416FAAA75402}">
      <dgm:prSet/>
      <dgm:spPr/>
      <dgm:t>
        <a:bodyPr/>
        <a:lstStyle/>
        <a:p>
          <a:endParaRPr lang="en-US"/>
        </a:p>
      </dgm:t>
    </dgm:pt>
    <dgm:pt modelId="{1DEC45A5-28ED-4CF5-9179-BEAC4668E827}" type="sibTrans" cxnId="{5990CEF6-BBCF-424A-A293-416FAAA75402}">
      <dgm:prSet/>
      <dgm:spPr/>
      <dgm:t>
        <a:bodyPr/>
        <a:lstStyle/>
        <a:p>
          <a:endParaRPr lang="en-US"/>
        </a:p>
      </dgm:t>
    </dgm:pt>
    <dgm:pt modelId="{8819B337-62B0-4BF7-9C09-117558DD7576}">
      <dgm:prSet phldrT="[Text]"/>
      <dgm:spPr/>
      <dgm:t>
        <a:bodyPr/>
        <a:lstStyle/>
        <a:p>
          <a:r>
            <a:rPr lang="en-US" dirty="0"/>
            <a:t>Has incurred expenditure of an aggregate amounts exceeding </a:t>
          </a:r>
          <a:r>
            <a:rPr lang="en-US" b="1" dirty="0"/>
            <a:t>Rs.2 </a:t>
          </a:r>
          <a:r>
            <a:rPr lang="en-US" b="1" dirty="0" err="1"/>
            <a:t>lakh</a:t>
          </a:r>
          <a:r>
            <a:rPr lang="en-US" b="1" dirty="0"/>
            <a:t> </a:t>
          </a:r>
          <a:r>
            <a:rPr lang="en-US" dirty="0"/>
            <a:t>for himself or any other person for foreign travel to a foreign country: or </a:t>
          </a:r>
        </a:p>
      </dgm:t>
    </dgm:pt>
    <dgm:pt modelId="{86578FE5-3F75-4AAC-83FC-3A6B5390C147}" type="parTrans" cxnId="{A1B7E880-7ABF-4444-B48E-B938CB50B1F7}">
      <dgm:prSet/>
      <dgm:spPr/>
      <dgm:t>
        <a:bodyPr/>
        <a:lstStyle/>
        <a:p>
          <a:endParaRPr lang="en-US"/>
        </a:p>
      </dgm:t>
    </dgm:pt>
    <dgm:pt modelId="{5C9B91A7-73CF-459B-8B52-E6A98BAD7EBA}" type="sibTrans" cxnId="{A1B7E880-7ABF-4444-B48E-B938CB50B1F7}">
      <dgm:prSet/>
      <dgm:spPr/>
      <dgm:t>
        <a:bodyPr/>
        <a:lstStyle/>
        <a:p>
          <a:endParaRPr lang="en-US"/>
        </a:p>
      </dgm:t>
    </dgm:pt>
    <dgm:pt modelId="{2304FA5E-9107-47D6-A468-4304A492BCEC}">
      <dgm:prSet phldrT="[Text]"/>
      <dgm:spPr/>
      <dgm:t>
        <a:bodyPr/>
        <a:lstStyle/>
        <a:p>
          <a:r>
            <a:rPr lang="en-US" dirty="0"/>
            <a:t>Has incurred expenditure of an aggregate amount exceeding </a:t>
          </a:r>
          <a:r>
            <a:rPr lang="en-US" b="1" dirty="0"/>
            <a:t>Rs. 1 </a:t>
          </a:r>
          <a:r>
            <a:rPr lang="en-US" b="1" dirty="0" err="1"/>
            <a:t>lakh</a:t>
          </a:r>
          <a:r>
            <a:rPr lang="en-US" dirty="0"/>
            <a:t> towards consumption of electricity; or</a:t>
          </a:r>
        </a:p>
      </dgm:t>
    </dgm:pt>
    <dgm:pt modelId="{298264B9-EFC2-4535-B9B9-D63F0D545CC4}" type="parTrans" cxnId="{8AA2B094-2ECC-4E88-9A7C-2436024780B7}">
      <dgm:prSet/>
      <dgm:spPr/>
      <dgm:t>
        <a:bodyPr/>
        <a:lstStyle/>
        <a:p>
          <a:endParaRPr lang="en-US"/>
        </a:p>
      </dgm:t>
    </dgm:pt>
    <dgm:pt modelId="{00ED0CD7-27F8-42EC-ACC8-216655040334}" type="sibTrans" cxnId="{8AA2B094-2ECC-4E88-9A7C-2436024780B7}">
      <dgm:prSet/>
      <dgm:spPr/>
      <dgm:t>
        <a:bodyPr/>
        <a:lstStyle/>
        <a:p>
          <a:endParaRPr lang="en-US"/>
        </a:p>
      </dgm:t>
    </dgm:pt>
    <dgm:pt modelId="{5DC0E7A3-5FAC-4033-88DB-D3DDD2C3AC10}">
      <dgm:prSet/>
      <dgm:spPr/>
      <dgm:t>
        <a:bodyPr/>
        <a:lstStyle/>
        <a:p>
          <a:r>
            <a:rPr lang="en-US" dirty="0"/>
            <a:t>Fulfills such other conditions as may be prescribed,</a:t>
          </a:r>
        </a:p>
      </dgm:t>
    </dgm:pt>
    <dgm:pt modelId="{23172645-859A-4374-8733-09EA799BE3B5}" type="parTrans" cxnId="{94E85416-87B0-47AF-816A-3596A8B2A3DD}">
      <dgm:prSet/>
      <dgm:spPr/>
      <dgm:t>
        <a:bodyPr/>
        <a:lstStyle/>
        <a:p>
          <a:endParaRPr lang="en-US"/>
        </a:p>
      </dgm:t>
    </dgm:pt>
    <dgm:pt modelId="{3591335E-A3B5-4CFC-A8A7-2C31C28E4744}" type="sibTrans" cxnId="{94E85416-87B0-47AF-816A-3596A8B2A3DD}">
      <dgm:prSet/>
      <dgm:spPr/>
      <dgm:t>
        <a:bodyPr/>
        <a:lstStyle/>
        <a:p>
          <a:endParaRPr lang="en-US"/>
        </a:p>
      </dgm:t>
    </dgm:pt>
    <dgm:pt modelId="{E6CCD7C2-65D4-49C2-9468-609894A148E9}" type="pres">
      <dgm:prSet presAssocID="{93527C15-370E-499D-BA82-77F98D3DA20A}" presName="linearFlow" presStyleCnt="0">
        <dgm:presLayoutVars>
          <dgm:dir/>
          <dgm:animLvl val="lvl"/>
          <dgm:resizeHandles val="exact"/>
        </dgm:presLayoutVars>
      </dgm:prSet>
      <dgm:spPr/>
    </dgm:pt>
    <dgm:pt modelId="{C6112A76-636C-4CC5-A105-CA53DD8143FC}" type="pres">
      <dgm:prSet presAssocID="{F7B0DAFC-4063-4C5A-85FB-61C7880B469B}" presName="composite" presStyleCnt="0"/>
      <dgm:spPr/>
    </dgm:pt>
    <dgm:pt modelId="{558554CB-C2B5-4865-80BD-271FB9E2BD5A}" type="pres">
      <dgm:prSet presAssocID="{F7B0DAFC-4063-4C5A-85FB-61C7880B469B}" presName="parentText" presStyleLbl="alignNode1" presStyleIdx="0" presStyleCnt="4">
        <dgm:presLayoutVars>
          <dgm:chMax val="1"/>
          <dgm:bulletEnabled val="1"/>
        </dgm:presLayoutVars>
      </dgm:prSet>
      <dgm:spPr/>
    </dgm:pt>
    <dgm:pt modelId="{0A08E6BE-EF89-4127-BE63-303ACC179C5F}" type="pres">
      <dgm:prSet presAssocID="{F7B0DAFC-4063-4C5A-85FB-61C7880B469B}" presName="descendantText" presStyleLbl="alignAcc1" presStyleIdx="0" presStyleCnt="4">
        <dgm:presLayoutVars>
          <dgm:bulletEnabled val="1"/>
        </dgm:presLayoutVars>
      </dgm:prSet>
      <dgm:spPr/>
    </dgm:pt>
    <dgm:pt modelId="{DC88BFFC-B9E6-4918-9F68-8DB86C12B83F}" type="pres">
      <dgm:prSet presAssocID="{DE460AF7-6192-4E3D-8A2F-500BBA158537}" presName="sp" presStyleCnt="0"/>
      <dgm:spPr/>
    </dgm:pt>
    <dgm:pt modelId="{2C33C13D-9CCD-4634-B6D3-5D2D7D1B632C}" type="pres">
      <dgm:prSet presAssocID="{0D5A8D2C-FEC5-4CF9-82CB-39F6EE987A4F}" presName="composite" presStyleCnt="0"/>
      <dgm:spPr/>
    </dgm:pt>
    <dgm:pt modelId="{302BE090-618F-4433-AAFB-F11BF49EAD10}" type="pres">
      <dgm:prSet presAssocID="{0D5A8D2C-FEC5-4CF9-82CB-39F6EE987A4F}" presName="parentText" presStyleLbl="alignNode1" presStyleIdx="1" presStyleCnt="4">
        <dgm:presLayoutVars>
          <dgm:chMax val="1"/>
          <dgm:bulletEnabled val="1"/>
        </dgm:presLayoutVars>
      </dgm:prSet>
      <dgm:spPr/>
    </dgm:pt>
    <dgm:pt modelId="{3E34A9DA-B6D4-4C16-B5AA-1793E1B14C99}" type="pres">
      <dgm:prSet presAssocID="{0D5A8D2C-FEC5-4CF9-82CB-39F6EE987A4F}" presName="descendantText" presStyleLbl="alignAcc1" presStyleIdx="1" presStyleCnt="4">
        <dgm:presLayoutVars>
          <dgm:bulletEnabled val="1"/>
        </dgm:presLayoutVars>
      </dgm:prSet>
      <dgm:spPr/>
    </dgm:pt>
    <dgm:pt modelId="{7F295EAA-FECE-43FF-8603-D81409E630EB}" type="pres">
      <dgm:prSet presAssocID="{01DC5154-B11C-46E8-AED7-CE3DDEC4E945}" presName="sp" presStyleCnt="0"/>
      <dgm:spPr/>
    </dgm:pt>
    <dgm:pt modelId="{AB39F693-0869-44FB-83B4-3BA5BBEDBE85}" type="pres">
      <dgm:prSet presAssocID="{5D39F28F-A3B8-42F8-B5DF-35725CF7FB10}" presName="composite" presStyleCnt="0"/>
      <dgm:spPr/>
    </dgm:pt>
    <dgm:pt modelId="{6718BAB9-A102-4114-8283-141967102486}" type="pres">
      <dgm:prSet presAssocID="{5D39F28F-A3B8-42F8-B5DF-35725CF7FB10}" presName="parentText" presStyleLbl="alignNode1" presStyleIdx="2" presStyleCnt="4">
        <dgm:presLayoutVars>
          <dgm:chMax val="1"/>
          <dgm:bulletEnabled val="1"/>
        </dgm:presLayoutVars>
      </dgm:prSet>
      <dgm:spPr/>
    </dgm:pt>
    <dgm:pt modelId="{388E041C-ED42-4049-872E-F19680074F64}" type="pres">
      <dgm:prSet presAssocID="{5D39F28F-A3B8-42F8-B5DF-35725CF7FB10}" presName="descendantText" presStyleLbl="alignAcc1" presStyleIdx="2" presStyleCnt="4" custLinFactNeighborX="927" custLinFactNeighborY="3205">
        <dgm:presLayoutVars>
          <dgm:bulletEnabled val="1"/>
        </dgm:presLayoutVars>
      </dgm:prSet>
      <dgm:spPr/>
    </dgm:pt>
    <dgm:pt modelId="{D49628AA-52B6-4781-A1B5-21190EA1A12F}" type="pres">
      <dgm:prSet presAssocID="{A8777160-9D95-4E6A-B238-B2002D5312B7}" presName="sp" presStyleCnt="0"/>
      <dgm:spPr/>
    </dgm:pt>
    <dgm:pt modelId="{920ECEE0-0710-404B-9A07-287AD9386DFF}" type="pres">
      <dgm:prSet presAssocID="{9114AFA1-2B63-4521-B561-480ED61B7440}" presName="composite" presStyleCnt="0"/>
      <dgm:spPr/>
    </dgm:pt>
    <dgm:pt modelId="{E4CB70DC-4D74-4A9F-B7FF-14C9D067E894}" type="pres">
      <dgm:prSet presAssocID="{9114AFA1-2B63-4521-B561-480ED61B7440}" presName="parentText" presStyleLbl="alignNode1" presStyleIdx="3" presStyleCnt="4">
        <dgm:presLayoutVars>
          <dgm:chMax val="1"/>
          <dgm:bulletEnabled val="1"/>
        </dgm:presLayoutVars>
      </dgm:prSet>
      <dgm:spPr/>
    </dgm:pt>
    <dgm:pt modelId="{FD36DDE7-8620-4C42-BCA6-34CA2818DA35}" type="pres">
      <dgm:prSet presAssocID="{9114AFA1-2B63-4521-B561-480ED61B7440}" presName="descendantText" presStyleLbl="alignAcc1" presStyleIdx="3" presStyleCnt="4">
        <dgm:presLayoutVars>
          <dgm:bulletEnabled val="1"/>
        </dgm:presLayoutVars>
      </dgm:prSet>
      <dgm:spPr/>
    </dgm:pt>
  </dgm:ptLst>
  <dgm:cxnLst>
    <dgm:cxn modelId="{94E85416-87B0-47AF-816A-3596A8B2A3DD}" srcId="{9114AFA1-2B63-4521-B561-480ED61B7440}" destId="{5DC0E7A3-5FAC-4033-88DB-D3DDD2C3AC10}" srcOrd="0" destOrd="0" parTransId="{23172645-859A-4374-8733-09EA799BE3B5}" sibTransId="{3591335E-A3B5-4CFC-A8A7-2C31C28E4744}"/>
    <dgm:cxn modelId="{5246235C-0328-4AFD-9407-5365B7C242DA}" srcId="{F7B0DAFC-4063-4C5A-85FB-61C7880B469B}" destId="{91A3D260-2738-4B6F-B311-234BF1CD47F7}" srcOrd="0" destOrd="0" parTransId="{F5B016C3-21F8-4DD3-8886-742CAA15DF63}" sibTransId="{56D26849-278C-48D0-8F77-179AA7B7A799}"/>
    <dgm:cxn modelId="{D885C96B-E570-4F47-85C1-490FF2D3E19C}" type="presOf" srcId="{2304FA5E-9107-47D6-A468-4304A492BCEC}" destId="{388E041C-ED42-4049-872E-F19680074F64}" srcOrd="0" destOrd="0" presId="urn:microsoft.com/office/officeart/2005/8/layout/chevron2"/>
    <dgm:cxn modelId="{648DC46C-6DFD-47D5-B5C7-86146E7BC56E}" type="presOf" srcId="{0D5A8D2C-FEC5-4CF9-82CB-39F6EE987A4F}" destId="{302BE090-618F-4433-AAFB-F11BF49EAD10}" srcOrd="0" destOrd="0" presId="urn:microsoft.com/office/officeart/2005/8/layout/chevron2"/>
    <dgm:cxn modelId="{59CE3C75-F8B1-4A6D-9EC3-C0330E2835D7}" srcId="{93527C15-370E-499D-BA82-77F98D3DA20A}" destId="{0D5A8D2C-FEC5-4CF9-82CB-39F6EE987A4F}" srcOrd="1" destOrd="0" parTransId="{37B534E9-5E6A-43DF-8713-752FC2F84BC0}" sibTransId="{01DC5154-B11C-46E8-AED7-CE3DDEC4E945}"/>
    <dgm:cxn modelId="{4804E276-8B8A-4704-B352-258027440364}" type="presOf" srcId="{5DC0E7A3-5FAC-4033-88DB-D3DDD2C3AC10}" destId="{FD36DDE7-8620-4C42-BCA6-34CA2818DA35}" srcOrd="0" destOrd="0" presId="urn:microsoft.com/office/officeart/2005/8/layout/chevron2"/>
    <dgm:cxn modelId="{9B157257-6F63-457E-B602-09066693E6BD}" type="presOf" srcId="{8819B337-62B0-4BF7-9C09-117558DD7576}" destId="{3E34A9DA-B6D4-4C16-B5AA-1793E1B14C99}" srcOrd="0" destOrd="0" presId="urn:microsoft.com/office/officeart/2005/8/layout/chevron2"/>
    <dgm:cxn modelId="{A1B7E880-7ABF-4444-B48E-B938CB50B1F7}" srcId="{0D5A8D2C-FEC5-4CF9-82CB-39F6EE987A4F}" destId="{8819B337-62B0-4BF7-9C09-117558DD7576}" srcOrd="0" destOrd="0" parTransId="{86578FE5-3F75-4AAC-83FC-3A6B5390C147}" sibTransId="{5C9B91A7-73CF-459B-8B52-E6A98BAD7EBA}"/>
    <dgm:cxn modelId="{EBA59A87-B934-4413-86DD-496B45D636EE}" srcId="{93527C15-370E-499D-BA82-77F98D3DA20A}" destId="{5D39F28F-A3B8-42F8-B5DF-35725CF7FB10}" srcOrd="2" destOrd="0" parTransId="{88B8DED4-300F-4144-AC98-45FD211490B8}" sibTransId="{A8777160-9D95-4E6A-B238-B2002D5312B7}"/>
    <dgm:cxn modelId="{8AA2B094-2ECC-4E88-9A7C-2436024780B7}" srcId="{5D39F28F-A3B8-42F8-B5DF-35725CF7FB10}" destId="{2304FA5E-9107-47D6-A468-4304A492BCEC}" srcOrd="0" destOrd="0" parTransId="{298264B9-EFC2-4535-B9B9-D63F0D545CC4}" sibTransId="{00ED0CD7-27F8-42EC-ACC8-216655040334}"/>
    <dgm:cxn modelId="{C4A47795-B8CC-49AA-96D8-1447F7244ACA}" srcId="{93527C15-370E-499D-BA82-77F98D3DA20A}" destId="{F7B0DAFC-4063-4C5A-85FB-61C7880B469B}" srcOrd="0" destOrd="0" parTransId="{A2ACE234-D028-474F-BB6B-37423B14C0F8}" sibTransId="{DE460AF7-6192-4E3D-8A2F-500BBA158537}"/>
    <dgm:cxn modelId="{2F3B78A0-611F-483D-B9A5-9D9DD726C9F8}" type="presOf" srcId="{9114AFA1-2B63-4521-B561-480ED61B7440}" destId="{E4CB70DC-4D74-4A9F-B7FF-14C9D067E894}" srcOrd="0" destOrd="0" presId="urn:microsoft.com/office/officeart/2005/8/layout/chevron2"/>
    <dgm:cxn modelId="{71D454A8-DEC3-4BD3-9340-FBAD7CA2E301}" type="presOf" srcId="{5D39F28F-A3B8-42F8-B5DF-35725CF7FB10}" destId="{6718BAB9-A102-4114-8283-141967102486}" srcOrd="0" destOrd="0" presId="urn:microsoft.com/office/officeart/2005/8/layout/chevron2"/>
    <dgm:cxn modelId="{6DEF29B9-DDBA-4A93-A0FE-20DA4AF4E5EB}" type="presOf" srcId="{F7B0DAFC-4063-4C5A-85FB-61C7880B469B}" destId="{558554CB-C2B5-4865-80BD-271FB9E2BD5A}" srcOrd="0" destOrd="0" presId="urn:microsoft.com/office/officeart/2005/8/layout/chevron2"/>
    <dgm:cxn modelId="{24D783C4-7653-499E-9B4F-CC6CE8605F65}" type="presOf" srcId="{93527C15-370E-499D-BA82-77F98D3DA20A}" destId="{E6CCD7C2-65D4-49C2-9468-609894A148E9}" srcOrd="0" destOrd="0" presId="urn:microsoft.com/office/officeart/2005/8/layout/chevron2"/>
    <dgm:cxn modelId="{4B646EF6-6FCF-4AC4-882D-E8524DC39EDB}" type="presOf" srcId="{91A3D260-2738-4B6F-B311-234BF1CD47F7}" destId="{0A08E6BE-EF89-4127-BE63-303ACC179C5F}" srcOrd="0" destOrd="0" presId="urn:microsoft.com/office/officeart/2005/8/layout/chevron2"/>
    <dgm:cxn modelId="{5990CEF6-BBCF-424A-A293-416FAAA75402}" srcId="{93527C15-370E-499D-BA82-77F98D3DA20A}" destId="{9114AFA1-2B63-4521-B561-480ED61B7440}" srcOrd="3" destOrd="0" parTransId="{5899A5DD-176A-49A7-9520-BB0B90826E9E}" sibTransId="{1DEC45A5-28ED-4CF5-9179-BEAC4668E827}"/>
    <dgm:cxn modelId="{5007CF65-BEE9-4976-A94F-D72065003AFB}" type="presParOf" srcId="{E6CCD7C2-65D4-49C2-9468-609894A148E9}" destId="{C6112A76-636C-4CC5-A105-CA53DD8143FC}" srcOrd="0" destOrd="0" presId="urn:microsoft.com/office/officeart/2005/8/layout/chevron2"/>
    <dgm:cxn modelId="{DCC26939-ADE5-404B-85C4-189F99E94B60}" type="presParOf" srcId="{C6112A76-636C-4CC5-A105-CA53DD8143FC}" destId="{558554CB-C2B5-4865-80BD-271FB9E2BD5A}" srcOrd="0" destOrd="0" presId="urn:microsoft.com/office/officeart/2005/8/layout/chevron2"/>
    <dgm:cxn modelId="{EC54029B-4E00-4A70-A01B-31276138CA45}" type="presParOf" srcId="{C6112A76-636C-4CC5-A105-CA53DD8143FC}" destId="{0A08E6BE-EF89-4127-BE63-303ACC179C5F}" srcOrd="1" destOrd="0" presId="urn:microsoft.com/office/officeart/2005/8/layout/chevron2"/>
    <dgm:cxn modelId="{731A926F-8FFC-4AD0-84FB-2BC7CD558B8F}" type="presParOf" srcId="{E6CCD7C2-65D4-49C2-9468-609894A148E9}" destId="{DC88BFFC-B9E6-4918-9F68-8DB86C12B83F}" srcOrd="1" destOrd="0" presId="urn:microsoft.com/office/officeart/2005/8/layout/chevron2"/>
    <dgm:cxn modelId="{261357BE-C600-4CAD-8B57-A07C849EF6FC}" type="presParOf" srcId="{E6CCD7C2-65D4-49C2-9468-609894A148E9}" destId="{2C33C13D-9CCD-4634-B6D3-5D2D7D1B632C}" srcOrd="2" destOrd="0" presId="urn:microsoft.com/office/officeart/2005/8/layout/chevron2"/>
    <dgm:cxn modelId="{582D263E-B753-43A8-88F8-EB1668569CD6}" type="presParOf" srcId="{2C33C13D-9CCD-4634-B6D3-5D2D7D1B632C}" destId="{302BE090-618F-4433-AAFB-F11BF49EAD10}" srcOrd="0" destOrd="0" presId="urn:microsoft.com/office/officeart/2005/8/layout/chevron2"/>
    <dgm:cxn modelId="{459084A3-A655-4A90-8967-CFC5E4C4229A}" type="presParOf" srcId="{2C33C13D-9CCD-4634-B6D3-5D2D7D1B632C}" destId="{3E34A9DA-B6D4-4C16-B5AA-1793E1B14C99}" srcOrd="1" destOrd="0" presId="urn:microsoft.com/office/officeart/2005/8/layout/chevron2"/>
    <dgm:cxn modelId="{A050A88A-A86D-4879-86BC-C693E168439F}" type="presParOf" srcId="{E6CCD7C2-65D4-49C2-9468-609894A148E9}" destId="{7F295EAA-FECE-43FF-8603-D81409E630EB}" srcOrd="3" destOrd="0" presId="urn:microsoft.com/office/officeart/2005/8/layout/chevron2"/>
    <dgm:cxn modelId="{ACAD24F2-BBD6-46C1-A372-FD8690B8B3C4}" type="presParOf" srcId="{E6CCD7C2-65D4-49C2-9468-609894A148E9}" destId="{AB39F693-0869-44FB-83B4-3BA5BBEDBE85}" srcOrd="4" destOrd="0" presId="urn:microsoft.com/office/officeart/2005/8/layout/chevron2"/>
    <dgm:cxn modelId="{DB5ACE5D-B4A8-4C2E-92B3-483426D37E64}" type="presParOf" srcId="{AB39F693-0869-44FB-83B4-3BA5BBEDBE85}" destId="{6718BAB9-A102-4114-8283-141967102486}" srcOrd="0" destOrd="0" presId="urn:microsoft.com/office/officeart/2005/8/layout/chevron2"/>
    <dgm:cxn modelId="{D6DACFD2-023F-45B5-99D1-EAB352B32092}" type="presParOf" srcId="{AB39F693-0869-44FB-83B4-3BA5BBEDBE85}" destId="{388E041C-ED42-4049-872E-F19680074F64}" srcOrd="1" destOrd="0" presId="urn:microsoft.com/office/officeart/2005/8/layout/chevron2"/>
    <dgm:cxn modelId="{A0917369-A4AD-4E14-8630-800AACFF1C25}" type="presParOf" srcId="{E6CCD7C2-65D4-49C2-9468-609894A148E9}" destId="{D49628AA-52B6-4781-A1B5-21190EA1A12F}" srcOrd="5" destOrd="0" presId="urn:microsoft.com/office/officeart/2005/8/layout/chevron2"/>
    <dgm:cxn modelId="{4F02D1A2-A801-4A26-BB6F-9E29BA201ABA}" type="presParOf" srcId="{E6CCD7C2-65D4-49C2-9468-609894A148E9}" destId="{920ECEE0-0710-404B-9A07-287AD9386DFF}" srcOrd="6" destOrd="0" presId="urn:microsoft.com/office/officeart/2005/8/layout/chevron2"/>
    <dgm:cxn modelId="{A941CEBF-3553-42E7-BD88-A63B48EF40B5}" type="presParOf" srcId="{920ECEE0-0710-404B-9A07-287AD9386DFF}" destId="{E4CB70DC-4D74-4A9F-B7FF-14C9D067E894}" srcOrd="0" destOrd="0" presId="urn:microsoft.com/office/officeart/2005/8/layout/chevron2"/>
    <dgm:cxn modelId="{86EA231D-A58E-407A-B035-5B4745D1A5C0}" type="presParOf" srcId="{920ECEE0-0710-404B-9A07-287AD9386DFF}" destId="{FD36DDE7-8620-4C42-BCA6-34CA2818DA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DCE277-EFF8-4EA8-A175-1125A033C4DE}"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9291B1A3-9D0C-4ECC-A939-9C188C60BE9C}">
      <dgm:prSet/>
      <dgm:spPr/>
      <dgm:t>
        <a:bodyPr/>
        <a:lstStyle/>
        <a:p>
          <a:r>
            <a:rPr lang="en-GB"/>
            <a:t>In this type of assessment, the information submitted by the assessee in his return of income is cross-checked against the information that the income tax department has access to.</a:t>
          </a:r>
          <a:endParaRPr lang="en-US"/>
        </a:p>
      </dgm:t>
    </dgm:pt>
    <dgm:pt modelId="{DC56C83E-1C32-4BD3-ACAC-BE53124CD9E8}" type="parTrans" cxnId="{48BB3BC8-912D-43B0-AFA4-8ABFA28FFDAE}">
      <dgm:prSet/>
      <dgm:spPr/>
      <dgm:t>
        <a:bodyPr/>
        <a:lstStyle/>
        <a:p>
          <a:endParaRPr lang="en-US"/>
        </a:p>
      </dgm:t>
    </dgm:pt>
    <dgm:pt modelId="{D2995F24-ECC9-4079-A978-3584E32B07A6}" type="sibTrans" cxnId="{48BB3BC8-912D-43B0-AFA4-8ABFA28FFDAE}">
      <dgm:prSet/>
      <dgm:spPr/>
      <dgm:t>
        <a:bodyPr/>
        <a:lstStyle/>
        <a:p>
          <a:endParaRPr lang="en-US"/>
        </a:p>
      </dgm:t>
    </dgm:pt>
    <dgm:pt modelId="{C012CBD8-9710-439F-83F8-E1EA3AFA3641}">
      <dgm:prSet/>
      <dgm:spPr/>
      <dgm:t>
        <a:bodyPr/>
        <a:lstStyle/>
        <a:p>
          <a:r>
            <a:rPr lang="en-GB"/>
            <a:t>It is a type of assessment carried out without any human intervention</a:t>
          </a:r>
          <a:endParaRPr lang="en-US"/>
        </a:p>
      </dgm:t>
    </dgm:pt>
    <dgm:pt modelId="{5BF89F33-71FB-4C7E-AD50-CD4128FF7692}" type="parTrans" cxnId="{51A67B3C-8F44-4DEB-A2B9-3300ED31A292}">
      <dgm:prSet/>
      <dgm:spPr/>
      <dgm:t>
        <a:bodyPr/>
        <a:lstStyle/>
        <a:p>
          <a:endParaRPr lang="en-US"/>
        </a:p>
      </dgm:t>
    </dgm:pt>
    <dgm:pt modelId="{800C81C2-7DC4-450D-ADBE-5500C33A885A}" type="sibTrans" cxnId="{51A67B3C-8F44-4DEB-A2B9-3300ED31A292}">
      <dgm:prSet/>
      <dgm:spPr/>
      <dgm:t>
        <a:bodyPr/>
        <a:lstStyle/>
        <a:p>
          <a:endParaRPr lang="en-US"/>
        </a:p>
      </dgm:t>
    </dgm:pt>
    <dgm:pt modelId="{EE453352-A648-41F3-88FD-0B83A3B3D141}">
      <dgm:prSet/>
      <dgm:spPr/>
      <dgm:t>
        <a:bodyPr/>
        <a:lstStyle/>
        <a:p>
          <a:r>
            <a:rPr lang="en-GB"/>
            <a:t>If there arises tax liability/Refund on summary assessment an intimation U/s 143(1) will be sent to assessee through e-mail. These intimation should be treated as Demand Notice U/s 156(1) or refund order. No separate demand notice will be issued.</a:t>
          </a:r>
          <a:endParaRPr lang="en-US"/>
        </a:p>
      </dgm:t>
    </dgm:pt>
    <dgm:pt modelId="{3179A642-988F-4D36-BBE8-A5B6848FBA14}" type="parTrans" cxnId="{6AAD618D-B6B1-44D1-8A15-D17BDF242655}">
      <dgm:prSet/>
      <dgm:spPr/>
      <dgm:t>
        <a:bodyPr/>
        <a:lstStyle/>
        <a:p>
          <a:endParaRPr lang="en-US"/>
        </a:p>
      </dgm:t>
    </dgm:pt>
    <dgm:pt modelId="{8BA8ABE0-841B-4C68-9DE6-D0A77F611001}" type="sibTrans" cxnId="{6AAD618D-B6B1-44D1-8A15-D17BDF242655}">
      <dgm:prSet/>
      <dgm:spPr/>
      <dgm:t>
        <a:bodyPr/>
        <a:lstStyle/>
        <a:p>
          <a:endParaRPr lang="en-US"/>
        </a:p>
      </dgm:t>
    </dgm:pt>
    <dgm:pt modelId="{CDE5ED8F-EFC3-45BB-8BCA-75ACDB74C693}">
      <dgm:prSet/>
      <dgm:spPr/>
      <dgm:t>
        <a:bodyPr/>
        <a:lstStyle/>
        <a:p>
          <a:r>
            <a:rPr lang="en-GB"/>
            <a:t>The acknowledgement of return shall be deemed to be the intimation in a case where no sum is payable by, or refundable to, the assessee and where no adjustment is required.</a:t>
          </a:r>
          <a:endParaRPr lang="en-US"/>
        </a:p>
      </dgm:t>
    </dgm:pt>
    <dgm:pt modelId="{5FF1AE33-AE3D-4A9F-B1A6-CC1189EAAAF0}" type="parTrans" cxnId="{E84DE61B-748E-408A-B945-C3DA3636537C}">
      <dgm:prSet/>
      <dgm:spPr/>
      <dgm:t>
        <a:bodyPr/>
        <a:lstStyle/>
        <a:p>
          <a:endParaRPr lang="en-US"/>
        </a:p>
      </dgm:t>
    </dgm:pt>
    <dgm:pt modelId="{BEC33B41-DA6C-43C0-9C35-BF2F8BC01081}" type="sibTrans" cxnId="{E84DE61B-748E-408A-B945-C3DA3636537C}">
      <dgm:prSet/>
      <dgm:spPr/>
      <dgm:t>
        <a:bodyPr/>
        <a:lstStyle/>
        <a:p>
          <a:endParaRPr lang="en-US"/>
        </a:p>
      </dgm:t>
    </dgm:pt>
    <dgm:pt modelId="{26B7C765-76FF-431B-A4EF-B43E5C19D678}">
      <dgm:prSet/>
      <dgm:spPr/>
      <dgm:t>
        <a:bodyPr/>
        <a:lstStyle/>
        <a:p>
          <a:r>
            <a:rPr lang="en-GB"/>
            <a:t>Time limit- Within 6 months from the end of the financial year in which return of income was filed.</a:t>
          </a:r>
          <a:endParaRPr lang="en-US"/>
        </a:p>
      </dgm:t>
    </dgm:pt>
    <dgm:pt modelId="{F7215427-0E24-4631-8074-64AD4F3F0362}" type="parTrans" cxnId="{C3B2210D-9D81-4210-8864-7B84637408A8}">
      <dgm:prSet/>
      <dgm:spPr/>
      <dgm:t>
        <a:bodyPr/>
        <a:lstStyle/>
        <a:p>
          <a:endParaRPr lang="en-US"/>
        </a:p>
      </dgm:t>
    </dgm:pt>
    <dgm:pt modelId="{E3E3BAE7-510C-467F-A37E-72DF765C8EAD}" type="sibTrans" cxnId="{C3B2210D-9D81-4210-8864-7B84637408A8}">
      <dgm:prSet/>
      <dgm:spPr/>
      <dgm:t>
        <a:bodyPr/>
        <a:lstStyle/>
        <a:p>
          <a:endParaRPr lang="en-US"/>
        </a:p>
      </dgm:t>
    </dgm:pt>
    <dgm:pt modelId="{2485B814-C6E9-4B07-9799-2B731F3D9696}" type="pres">
      <dgm:prSet presAssocID="{42DCE277-EFF8-4EA8-A175-1125A033C4DE}" presName="outerComposite" presStyleCnt="0">
        <dgm:presLayoutVars>
          <dgm:chMax val="5"/>
          <dgm:dir/>
          <dgm:resizeHandles val="exact"/>
        </dgm:presLayoutVars>
      </dgm:prSet>
      <dgm:spPr/>
    </dgm:pt>
    <dgm:pt modelId="{EFA15CDD-24F8-4BE5-B0FB-4B5687F6D603}" type="pres">
      <dgm:prSet presAssocID="{42DCE277-EFF8-4EA8-A175-1125A033C4DE}" presName="dummyMaxCanvas" presStyleCnt="0">
        <dgm:presLayoutVars/>
      </dgm:prSet>
      <dgm:spPr/>
    </dgm:pt>
    <dgm:pt modelId="{041A75B5-6E0F-45B6-839F-253DEF2ECF51}" type="pres">
      <dgm:prSet presAssocID="{42DCE277-EFF8-4EA8-A175-1125A033C4DE}" presName="FiveNodes_1" presStyleLbl="node1" presStyleIdx="0" presStyleCnt="5">
        <dgm:presLayoutVars>
          <dgm:bulletEnabled val="1"/>
        </dgm:presLayoutVars>
      </dgm:prSet>
      <dgm:spPr/>
    </dgm:pt>
    <dgm:pt modelId="{1447FC18-E644-4ADD-9BDE-53EF9E0B6DB8}" type="pres">
      <dgm:prSet presAssocID="{42DCE277-EFF8-4EA8-A175-1125A033C4DE}" presName="FiveNodes_2" presStyleLbl="node1" presStyleIdx="1" presStyleCnt="5">
        <dgm:presLayoutVars>
          <dgm:bulletEnabled val="1"/>
        </dgm:presLayoutVars>
      </dgm:prSet>
      <dgm:spPr/>
    </dgm:pt>
    <dgm:pt modelId="{D76F8262-6E67-4685-9D37-3572ED5D68BA}" type="pres">
      <dgm:prSet presAssocID="{42DCE277-EFF8-4EA8-A175-1125A033C4DE}" presName="FiveNodes_3" presStyleLbl="node1" presStyleIdx="2" presStyleCnt="5">
        <dgm:presLayoutVars>
          <dgm:bulletEnabled val="1"/>
        </dgm:presLayoutVars>
      </dgm:prSet>
      <dgm:spPr/>
    </dgm:pt>
    <dgm:pt modelId="{4F86C0DC-DE27-4154-A141-2098D41FD0C0}" type="pres">
      <dgm:prSet presAssocID="{42DCE277-EFF8-4EA8-A175-1125A033C4DE}" presName="FiveNodes_4" presStyleLbl="node1" presStyleIdx="3" presStyleCnt="5">
        <dgm:presLayoutVars>
          <dgm:bulletEnabled val="1"/>
        </dgm:presLayoutVars>
      </dgm:prSet>
      <dgm:spPr/>
    </dgm:pt>
    <dgm:pt modelId="{947E74D0-B8F3-4E19-B0DA-1E0E8E2FB3BC}" type="pres">
      <dgm:prSet presAssocID="{42DCE277-EFF8-4EA8-A175-1125A033C4DE}" presName="FiveNodes_5" presStyleLbl="node1" presStyleIdx="4" presStyleCnt="5">
        <dgm:presLayoutVars>
          <dgm:bulletEnabled val="1"/>
        </dgm:presLayoutVars>
      </dgm:prSet>
      <dgm:spPr/>
    </dgm:pt>
    <dgm:pt modelId="{EDBDD286-02DA-4858-B8C3-BDE9EB6024E2}" type="pres">
      <dgm:prSet presAssocID="{42DCE277-EFF8-4EA8-A175-1125A033C4DE}" presName="FiveConn_1-2" presStyleLbl="fgAccFollowNode1" presStyleIdx="0" presStyleCnt="4">
        <dgm:presLayoutVars>
          <dgm:bulletEnabled val="1"/>
        </dgm:presLayoutVars>
      </dgm:prSet>
      <dgm:spPr/>
    </dgm:pt>
    <dgm:pt modelId="{C7ACB7D1-8734-4C61-93A2-D29B0BE49256}" type="pres">
      <dgm:prSet presAssocID="{42DCE277-EFF8-4EA8-A175-1125A033C4DE}" presName="FiveConn_2-3" presStyleLbl="fgAccFollowNode1" presStyleIdx="1" presStyleCnt="4">
        <dgm:presLayoutVars>
          <dgm:bulletEnabled val="1"/>
        </dgm:presLayoutVars>
      </dgm:prSet>
      <dgm:spPr/>
    </dgm:pt>
    <dgm:pt modelId="{456A3031-0E9E-431A-8D95-07C72AD846F1}" type="pres">
      <dgm:prSet presAssocID="{42DCE277-EFF8-4EA8-A175-1125A033C4DE}" presName="FiveConn_3-4" presStyleLbl="fgAccFollowNode1" presStyleIdx="2" presStyleCnt="4">
        <dgm:presLayoutVars>
          <dgm:bulletEnabled val="1"/>
        </dgm:presLayoutVars>
      </dgm:prSet>
      <dgm:spPr/>
    </dgm:pt>
    <dgm:pt modelId="{AE454C53-84D0-4CE8-BC8A-3CD1DC3759D9}" type="pres">
      <dgm:prSet presAssocID="{42DCE277-EFF8-4EA8-A175-1125A033C4DE}" presName="FiveConn_4-5" presStyleLbl="fgAccFollowNode1" presStyleIdx="3" presStyleCnt="4">
        <dgm:presLayoutVars>
          <dgm:bulletEnabled val="1"/>
        </dgm:presLayoutVars>
      </dgm:prSet>
      <dgm:spPr/>
    </dgm:pt>
    <dgm:pt modelId="{7516A746-A298-4FA3-A6D0-9B959D696858}" type="pres">
      <dgm:prSet presAssocID="{42DCE277-EFF8-4EA8-A175-1125A033C4DE}" presName="FiveNodes_1_text" presStyleLbl="node1" presStyleIdx="4" presStyleCnt="5">
        <dgm:presLayoutVars>
          <dgm:bulletEnabled val="1"/>
        </dgm:presLayoutVars>
      </dgm:prSet>
      <dgm:spPr/>
    </dgm:pt>
    <dgm:pt modelId="{DF6D0C33-2D95-46EC-8CAC-53916AB69255}" type="pres">
      <dgm:prSet presAssocID="{42DCE277-EFF8-4EA8-A175-1125A033C4DE}" presName="FiveNodes_2_text" presStyleLbl="node1" presStyleIdx="4" presStyleCnt="5">
        <dgm:presLayoutVars>
          <dgm:bulletEnabled val="1"/>
        </dgm:presLayoutVars>
      </dgm:prSet>
      <dgm:spPr/>
    </dgm:pt>
    <dgm:pt modelId="{5B61C0AA-41AD-4981-B985-0C7173FE9825}" type="pres">
      <dgm:prSet presAssocID="{42DCE277-EFF8-4EA8-A175-1125A033C4DE}" presName="FiveNodes_3_text" presStyleLbl="node1" presStyleIdx="4" presStyleCnt="5">
        <dgm:presLayoutVars>
          <dgm:bulletEnabled val="1"/>
        </dgm:presLayoutVars>
      </dgm:prSet>
      <dgm:spPr/>
    </dgm:pt>
    <dgm:pt modelId="{CB9EB7D3-DE60-4F5B-902D-279A495E8991}" type="pres">
      <dgm:prSet presAssocID="{42DCE277-EFF8-4EA8-A175-1125A033C4DE}" presName="FiveNodes_4_text" presStyleLbl="node1" presStyleIdx="4" presStyleCnt="5">
        <dgm:presLayoutVars>
          <dgm:bulletEnabled val="1"/>
        </dgm:presLayoutVars>
      </dgm:prSet>
      <dgm:spPr/>
    </dgm:pt>
    <dgm:pt modelId="{608BCBED-81AE-4394-BAD2-C52A51A77FCA}" type="pres">
      <dgm:prSet presAssocID="{42DCE277-EFF8-4EA8-A175-1125A033C4DE}" presName="FiveNodes_5_text" presStyleLbl="node1" presStyleIdx="4" presStyleCnt="5">
        <dgm:presLayoutVars>
          <dgm:bulletEnabled val="1"/>
        </dgm:presLayoutVars>
      </dgm:prSet>
      <dgm:spPr/>
    </dgm:pt>
  </dgm:ptLst>
  <dgm:cxnLst>
    <dgm:cxn modelId="{07185A09-38D8-40DD-8AF4-00AC573FD65D}" type="presOf" srcId="{C012CBD8-9710-439F-83F8-E1EA3AFA3641}" destId="{DF6D0C33-2D95-46EC-8CAC-53916AB69255}" srcOrd="1" destOrd="0" presId="urn:microsoft.com/office/officeart/2005/8/layout/vProcess5"/>
    <dgm:cxn modelId="{C3B2210D-9D81-4210-8864-7B84637408A8}" srcId="{42DCE277-EFF8-4EA8-A175-1125A033C4DE}" destId="{26B7C765-76FF-431B-A4EF-B43E5C19D678}" srcOrd="4" destOrd="0" parTransId="{F7215427-0E24-4631-8074-64AD4F3F0362}" sibTransId="{E3E3BAE7-510C-467F-A37E-72DF765C8EAD}"/>
    <dgm:cxn modelId="{E84DE61B-748E-408A-B945-C3DA3636537C}" srcId="{42DCE277-EFF8-4EA8-A175-1125A033C4DE}" destId="{CDE5ED8F-EFC3-45BB-8BCA-75ACDB74C693}" srcOrd="3" destOrd="0" parTransId="{5FF1AE33-AE3D-4A9F-B1A6-CC1189EAAAF0}" sibTransId="{BEC33B41-DA6C-43C0-9C35-BF2F8BC01081}"/>
    <dgm:cxn modelId="{319EB31F-45B5-4158-8198-F5E1FE3E388A}" type="presOf" srcId="{D2995F24-ECC9-4079-A978-3584E32B07A6}" destId="{EDBDD286-02DA-4858-B8C3-BDE9EB6024E2}" srcOrd="0" destOrd="0" presId="urn:microsoft.com/office/officeart/2005/8/layout/vProcess5"/>
    <dgm:cxn modelId="{1A8A7435-5B78-4CD4-AE8D-D0FDF35C0CAA}" type="presOf" srcId="{9291B1A3-9D0C-4ECC-A939-9C188C60BE9C}" destId="{041A75B5-6E0F-45B6-839F-253DEF2ECF51}" srcOrd="0" destOrd="0" presId="urn:microsoft.com/office/officeart/2005/8/layout/vProcess5"/>
    <dgm:cxn modelId="{51A67B3C-8F44-4DEB-A2B9-3300ED31A292}" srcId="{42DCE277-EFF8-4EA8-A175-1125A033C4DE}" destId="{C012CBD8-9710-439F-83F8-E1EA3AFA3641}" srcOrd="1" destOrd="0" parTransId="{5BF89F33-71FB-4C7E-AD50-CD4128FF7692}" sibTransId="{800C81C2-7DC4-450D-ADBE-5500C33A885A}"/>
    <dgm:cxn modelId="{62F6D95F-FB76-4752-800F-27595ED16E49}" type="presOf" srcId="{CDE5ED8F-EFC3-45BB-8BCA-75ACDB74C693}" destId="{4F86C0DC-DE27-4154-A141-2098D41FD0C0}" srcOrd="0" destOrd="0" presId="urn:microsoft.com/office/officeart/2005/8/layout/vProcess5"/>
    <dgm:cxn modelId="{C409ED6A-EB19-4624-B505-55BF50E3C58E}" type="presOf" srcId="{C012CBD8-9710-439F-83F8-E1EA3AFA3641}" destId="{1447FC18-E644-4ADD-9BDE-53EF9E0B6DB8}" srcOrd="0" destOrd="0" presId="urn:microsoft.com/office/officeart/2005/8/layout/vProcess5"/>
    <dgm:cxn modelId="{E7413F6E-6EA0-4911-89D7-E65619B43C7D}" type="presOf" srcId="{9291B1A3-9D0C-4ECC-A939-9C188C60BE9C}" destId="{7516A746-A298-4FA3-A6D0-9B959D696858}" srcOrd="1" destOrd="0" presId="urn:microsoft.com/office/officeart/2005/8/layout/vProcess5"/>
    <dgm:cxn modelId="{5C443170-7437-4CEE-AACA-09B7F36A082C}" type="presOf" srcId="{42DCE277-EFF8-4EA8-A175-1125A033C4DE}" destId="{2485B814-C6E9-4B07-9799-2B731F3D9696}" srcOrd="0" destOrd="0" presId="urn:microsoft.com/office/officeart/2005/8/layout/vProcess5"/>
    <dgm:cxn modelId="{15F76C78-0A13-4819-9C21-FB293CEEBFC3}" type="presOf" srcId="{800C81C2-7DC4-450D-ADBE-5500C33A885A}" destId="{C7ACB7D1-8734-4C61-93A2-D29B0BE49256}" srcOrd="0" destOrd="0" presId="urn:microsoft.com/office/officeart/2005/8/layout/vProcess5"/>
    <dgm:cxn modelId="{05D9C47B-0423-4890-BEBC-F2256930275A}" type="presOf" srcId="{EE453352-A648-41F3-88FD-0B83A3B3D141}" destId="{5B61C0AA-41AD-4981-B985-0C7173FE9825}" srcOrd="1" destOrd="0" presId="urn:microsoft.com/office/officeart/2005/8/layout/vProcess5"/>
    <dgm:cxn modelId="{6AAD618D-B6B1-44D1-8A15-D17BDF242655}" srcId="{42DCE277-EFF8-4EA8-A175-1125A033C4DE}" destId="{EE453352-A648-41F3-88FD-0B83A3B3D141}" srcOrd="2" destOrd="0" parTransId="{3179A642-988F-4D36-BBE8-A5B6848FBA14}" sibTransId="{8BA8ABE0-841B-4C68-9DE6-D0A77F611001}"/>
    <dgm:cxn modelId="{2796F7BC-CE2B-4E72-B50B-4C39406DCE1E}" type="presOf" srcId="{8BA8ABE0-841B-4C68-9DE6-D0A77F611001}" destId="{456A3031-0E9E-431A-8D95-07C72AD846F1}" srcOrd="0" destOrd="0" presId="urn:microsoft.com/office/officeart/2005/8/layout/vProcess5"/>
    <dgm:cxn modelId="{48BB3BC8-912D-43B0-AFA4-8ABFA28FFDAE}" srcId="{42DCE277-EFF8-4EA8-A175-1125A033C4DE}" destId="{9291B1A3-9D0C-4ECC-A939-9C188C60BE9C}" srcOrd="0" destOrd="0" parTransId="{DC56C83E-1C32-4BD3-ACAC-BE53124CD9E8}" sibTransId="{D2995F24-ECC9-4079-A978-3584E32B07A6}"/>
    <dgm:cxn modelId="{8FEF19D6-5225-4229-B9E9-C47E1B6FE03D}" type="presOf" srcId="{BEC33B41-DA6C-43C0-9C35-BF2F8BC01081}" destId="{AE454C53-84D0-4CE8-BC8A-3CD1DC3759D9}" srcOrd="0" destOrd="0" presId="urn:microsoft.com/office/officeart/2005/8/layout/vProcess5"/>
    <dgm:cxn modelId="{11877EE4-EF60-4552-81B5-7952A51D3818}" type="presOf" srcId="{CDE5ED8F-EFC3-45BB-8BCA-75ACDB74C693}" destId="{CB9EB7D3-DE60-4F5B-902D-279A495E8991}" srcOrd="1" destOrd="0" presId="urn:microsoft.com/office/officeart/2005/8/layout/vProcess5"/>
    <dgm:cxn modelId="{6ED4CEE8-F7BF-4889-B784-958138DBBE5E}" type="presOf" srcId="{26B7C765-76FF-431B-A4EF-B43E5C19D678}" destId="{608BCBED-81AE-4394-BAD2-C52A51A77FCA}" srcOrd="1" destOrd="0" presId="urn:microsoft.com/office/officeart/2005/8/layout/vProcess5"/>
    <dgm:cxn modelId="{9E121DF0-DFFE-45F8-92EE-A24C6534D3D5}" type="presOf" srcId="{EE453352-A648-41F3-88FD-0B83A3B3D141}" destId="{D76F8262-6E67-4685-9D37-3572ED5D68BA}" srcOrd="0" destOrd="0" presId="urn:microsoft.com/office/officeart/2005/8/layout/vProcess5"/>
    <dgm:cxn modelId="{5AA49DFA-6650-4BFC-B487-0F64EB8B13AB}" type="presOf" srcId="{26B7C765-76FF-431B-A4EF-B43E5C19D678}" destId="{947E74D0-B8F3-4E19-B0DA-1E0E8E2FB3BC}" srcOrd="0" destOrd="0" presId="urn:microsoft.com/office/officeart/2005/8/layout/vProcess5"/>
    <dgm:cxn modelId="{258C278D-6B74-46B0-AA30-4FAEA97F0227}" type="presParOf" srcId="{2485B814-C6E9-4B07-9799-2B731F3D9696}" destId="{EFA15CDD-24F8-4BE5-B0FB-4B5687F6D603}" srcOrd="0" destOrd="0" presId="urn:microsoft.com/office/officeart/2005/8/layout/vProcess5"/>
    <dgm:cxn modelId="{D564133A-A430-4D02-A74B-4DCC23ADF6F1}" type="presParOf" srcId="{2485B814-C6E9-4B07-9799-2B731F3D9696}" destId="{041A75B5-6E0F-45B6-839F-253DEF2ECF51}" srcOrd="1" destOrd="0" presId="urn:microsoft.com/office/officeart/2005/8/layout/vProcess5"/>
    <dgm:cxn modelId="{C18D1DF8-2BD4-4ADA-A239-BCB10AA3E1D2}" type="presParOf" srcId="{2485B814-C6E9-4B07-9799-2B731F3D9696}" destId="{1447FC18-E644-4ADD-9BDE-53EF9E0B6DB8}" srcOrd="2" destOrd="0" presId="urn:microsoft.com/office/officeart/2005/8/layout/vProcess5"/>
    <dgm:cxn modelId="{9EF9A14E-AFB0-472F-8FC4-913F6AE8122F}" type="presParOf" srcId="{2485B814-C6E9-4B07-9799-2B731F3D9696}" destId="{D76F8262-6E67-4685-9D37-3572ED5D68BA}" srcOrd="3" destOrd="0" presId="urn:microsoft.com/office/officeart/2005/8/layout/vProcess5"/>
    <dgm:cxn modelId="{1CCB7D0A-77C9-4893-960D-421A4A0399D2}" type="presParOf" srcId="{2485B814-C6E9-4B07-9799-2B731F3D9696}" destId="{4F86C0DC-DE27-4154-A141-2098D41FD0C0}" srcOrd="4" destOrd="0" presId="urn:microsoft.com/office/officeart/2005/8/layout/vProcess5"/>
    <dgm:cxn modelId="{4F6C9DE8-DF41-4B1D-BBD2-DBA02D17AB1A}" type="presParOf" srcId="{2485B814-C6E9-4B07-9799-2B731F3D9696}" destId="{947E74D0-B8F3-4E19-B0DA-1E0E8E2FB3BC}" srcOrd="5" destOrd="0" presId="urn:microsoft.com/office/officeart/2005/8/layout/vProcess5"/>
    <dgm:cxn modelId="{0E18A43A-DC99-4D6F-9276-0A3EDB8870B7}" type="presParOf" srcId="{2485B814-C6E9-4B07-9799-2B731F3D9696}" destId="{EDBDD286-02DA-4858-B8C3-BDE9EB6024E2}" srcOrd="6" destOrd="0" presId="urn:microsoft.com/office/officeart/2005/8/layout/vProcess5"/>
    <dgm:cxn modelId="{69FE3555-4045-46B0-94A8-A30E74734C21}" type="presParOf" srcId="{2485B814-C6E9-4B07-9799-2B731F3D9696}" destId="{C7ACB7D1-8734-4C61-93A2-D29B0BE49256}" srcOrd="7" destOrd="0" presId="urn:microsoft.com/office/officeart/2005/8/layout/vProcess5"/>
    <dgm:cxn modelId="{5D099C8D-CC33-4025-A874-7DC96CC42390}" type="presParOf" srcId="{2485B814-C6E9-4B07-9799-2B731F3D9696}" destId="{456A3031-0E9E-431A-8D95-07C72AD846F1}" srcOrd="8" destOrd="0" presId="urn:microsoft.com/office/officeart/2005/8/layout/vProcess5"/>
    <dgm:cxn modelId="{AAB58A8D-68B8-4B85-9749-3B5531A9329F}" type="presParOf" srcId="{2485B814-C6E9-4B07-9799-2B731F3D9696}" destId="{AE454C53-84D0-4CE8-BC8A-3CD1DC3759D9}" srcOrd="9" destOrd="0" presId="urn:microsoft.com/office/officeart/2005/8/layout/vProcess5"/>
    <dgm:cxn modelId="{3600AD20-E918-40BD-9F2E-00CECEAD6CD8}" type="presParOf" srcId="{2485B814-C6E9-4B07-9799-2B731F3D9696}" destId="{7516A746-A298-4FA3-A6D0-9B959D696858}" srcOrd="10" destOrd="0" presId="urn:microsoft.com/office/officeart/2005/8/layout/vProcess5"/>
    <dgm:cxn modelId="{82AE3795-62E9-4BBD-9481-687BCAFBF7D7}" type="presParOf" srcId="{2485B814-C6E9-4B07-9799-2B731F3D9696}" destId="{DF6D0C33-2D95-46EC-8CAC-53916AB69255}" srcOrd="11" destOrd="0" presId="urn:microsoft.com/office/officeart/2005/8/layout/vProcess5"/>
    <dgm:cxn modelId="{DDE5084F-A8A1-49BF-BAAF-D35F47810A82}" type="presParOf" srcId="{2485B814-C6E9-4B07-9799-2B731F3D9696}" destId="{5B61C0AA-41AD-4981-B985-0C7173FE9825}" srcOrd="12" destOrd="0" presId="urn:microsoft.com/office/officeart/2005/8/layout/vProcess5"/>
    <dgm:cxn modelId="{9D6BB1BB-E130-444E-9FF4-A6343E766F2B}" type="presParOf" srcId="{2485B814-C6E9-4B07-9799-2B731F3D9696}" destId="{CB9EB7D3-DE60-4F5B-902D-279A495E8991}" srcOrd="13" destOrd="0" presId="urn:microsoft.com/office/officeart/2005/8/layout/vProcess5"/>
    <dgm:cxn modelId="{0FAB8A32-D26E-4104-806F-D69BC2AD3FB3}" type="presParOf" srcId="{2485B814-C6E9-4B07-9799-2B731F3D9696}" destId="{608BCBED-81AE-4394-BAD2-C52A51A77FC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53F04-D073-4C31-99F5-540DB9062448}">
      <dsp:nvSpPr>
        <dsp:cNvPr id="0" name=""/>
        <dsp:cNvSpPr/>
      </dsp:nvSpPr>
      <dsp:spPr>
        <a:xfrm>
          <a:off x="0" y="8940"/>
          <a:ext cx="10191750" cy="54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1 (SAHAJ)</a:t>
          </a:r>
        </a:p>
      </dsp:txBody>
      <dsp:txXfrm>
        <a:off x="26501" y="35441"/>
        <a:ext cx="10138748" cy="489878"/>
      </dsp:txXfrm>
    </dsp:sp>
    <dsp:sp modelId="{68277DD5-BCD7-435B-A47A-ACBDB212DD45}">
      <dsp:nvSpPr>
        <dsp:cNvPr id="0" name=""/>
        <dsp:cNvSpPr/>
      </dsp:nvSpPr>
      <dsp:spPr>
        <a:xfrm>
          <a:off x="0" y="551820"/>
          <a:ext cx="10191750" cy="1530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having Income from Salaries, one house property (does not have any brought forward loss), other sources [Interest (does not have any loss under the head) etc. but except winnings from lottery or income from race horses] and having total income </a:t>
          </a:r>
          <a:r>
            <a:rPr lang="en-US" sz="1900" b="0" kern="1200" dirty="0" err="1">
              <a:latin typeface="Garamond" pitchFamily="18" charset="0"/>
            </a:rPr>
            <a:t>upto</a:t>
          </a:r>
          <a:r>
            <a:rPr lang="en-US" sz="1900" b="0" kern="1200" dirty="0">
              <a:latin typeface="Garamond" pitchFamily="18" charset="0"/>
            </a:rPr>
            <a:t> ` 50 </a:t>
          </a:r>
          <a:r>
            <a:rPr lang="en-US" sz="1900" b="0" kern="1200" dirty="0" err="1">
              <a:latin typeface="Garamond" pitchFamily="18" charset="0"/>
            </a:rPr>
            <a:t>lakh</a:t>
          </a:r>
          <a:r>
            <a:rPr lang="en-US" sz="1900" b="0" kern="1200" dirty="0">
              <a:latin typeface="Garamond" pitchFamily="18" charset="0"/>
            </a:rPr>
            <a:t>. However, the form is not to be used for an individual who is either Director in a company or has invested in unlisted equity shares or has any brought forward / carry forward loss under the head ‘Income from House Property’ or has to furnish return under seventh proviso to section 139(1) of the Income Tax Act</a:t>
          </a:r>
        </a:p>
      </dsp:txBody>
      <dsp:txXfrm>
        <a:off x="0" y="551820"/>
        <a:ext cx="10191750" cy="1530765"/>
      </dsp:txXfrm>
    </dsp:sp>
    <dsp:sp modelId="{65507226-34B3-4FE5-BA46-8CDC37FFFBF9}">
      <dsp:nvSpPr>
        <dsp:cNvPr id="0" name=""/>
        <dsp:cNvSpPr/>
      </dsp:nvSpPr>
      <dsp:spPr>
        <a:xfrm>
          <a:off x="0" y="2108225"/>
          <a:ext cx="10191750" cy="542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2</a:t>
          </a:r>
        </a:p>
      </dsp:txBody>
      <dsp:txXfrm>
        <a:off x="26501" y="2134726"/>
        <a:ext cx="10138748" cy="489878"/>
      </dsp:txXfrm>
    </dsp:sp>
    <dsp:sp modelId="{28A3ED95-CE22-4C56-8D94-1137F3F2F8F9}">
      <dsp:nvSpPr>
        <dsp:cNvPr id="0" name=""/>
        <dsp:cNvSpPr/>
      </dsp:nvSpPr>
      <dsp:spPr>
        <a:xfrm>
          <a:off x="0" y="262546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a:latin typeface="Garamond" pitchFamily="18" charset="0"/>
            </a:rPr>
            <a:t>For Individuals and HUFs not carrying out business or profession under any proprietorship</a:t>
          </a:r>
          <a:endParaRPr lang="en-US" sz="1900" b="0" kern="1200" dirty="0">
            <a:latin typeface="Garamond" pitchFamily="18" charset="0"/>
          </a:endParaRPr>
        </a:p>
      </dsp:txBody>
      <dsp:txXfrm>
        <a:off x="0" y="2625465"/>
        <a:ext cx="10191750" cy="480240"/>
      </dsp:txXfrm>
    </dsp:sp>
    <dsp:sp modelId="{168DA218-AF72-4E10-A679-7E3A11DE7C85}">
      <dsp:nvSpPr>
        <dsp:cNvPr id="0" name=""/>
        <dsp:cNvSpPr/>
      </dsp:nvSpPr>
      <dsp:spPr>
        <a:xfrm>
          <a:off x="0" y="3105705"/>
          <a:ext cx="10191750" cy="542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3</a:t>
          </a:r>
        </a:p>
      </dsp:txBody>
      <dsp:txXfrm>
        <a:off x="26501" y="3132206"/>
        <a:ext cx="10138748" cy="489878"/>
      </dsp:txXfrm>
    </dsp:sp>
    <dsp:sp modelId="{75AD115B-F85B-4D83-AE6A-E97A1DA7C53A}">
      <dsp:nvSpPr>
        <dsp:cNvPr id="0" name=""/>
        <dsp:cNvSpPr/>
      </dsp:nvSpPr>
      <dsp:spPr>
        <a:xfrm>
          <a:off x="0" y="3648585"/>
          <a:ext cx="1019175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Individuals and HUFs having income from a proprietary business or profession</a:t>
          </a:r>
        </a:p>
      </dsp:txBody>
      <dsp:txXfrm>
        <a:off x="0" y="3648585"/>
        <a:ext cx="10191750" cy="480240"/>
      </dsp:txXfrm>
    </dsp:sp>
    <dsp:sp modelId="{CEBAB59F-B3D0-4C13-9A76-160277BFAD35}">
      <dsp:nvSpPr>
        <dsp:cNvPr id="0" name=""/>
        <dsp:cNvSpPr/>
      </dsp:nvSpPr>
      <dsp:spPr>
        <a:xfrm>
          <a:off x="0" y="4128825"/>
          <a:ext cx="10191750" cy="542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aramond" pitchFamily="18" charset="0"/>
            </a:rPr>
            <a:t>ITR 4 (</a:t>
          </a:r>
          <a:r>
            <a:rPr lang="en-US" sz="2000" b="1" kern="1200" dirty="0" err="1">
              <a:latin typeface="Garamond" pitchFamily="18" charset="0"/>
            </a:rPr>
            <a:t>Sugam</a:t>
          </a:r>
          <a:r>
            <a:rPr lang="en-US" sz="2000" b="1" kern="1200" dirty="0">
              <a:latin typeface="Garamond" pitchFamily="18" charset="0"/>
            </a:rPr>
            <a:t>)</a:t>
          </a:r>
        </a:p>
      </dsp:txBody>
      <dsp:txXfrm>
        <a:off x="26501" y="4155326"/>
        <a:ext cx="10138748" cy="489878"/>
      </dsp:txXfrm>
    </dsp:sp>
    <dsp:sp modelId="{AAA1769E-89D8-4A89-9882-CE7D19B35754}">
      <dsp:nvSpPr>
        <dsp:cNvPr id="0" name=""/>
        <dsp:cNvSpPr/>
      </dsp:nvSpPr>
      <dsp:spPr>
        <a:xfrm>
          <a:off x="0" y="4671705"/>
          <a:ext cx="1019175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58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a:latin typeface="Garamond" pitchFamily="18" charset="0"/>
            </a:rPr>
            <a:t>For presumptive income from Business &amp; Profession However, the form is not to be used for an individual who is either Director in a company or has invested in unlisted equity shares or has any brought forward / carry forward loss under the head ‘Income from House Property’</a:t>
          </a:r>
        </a:p>
        <a:p>
          <a:pPr marL="171450" lvl="1" indent="-171450" algn="l" defTabSz="844550">
            <a:lnSpc>
              <a:spcPct val="90000"/>
            </a:lnSpc>
            <a:spcBef>
              <a:spcPct val="0"/>
            </a:spcBef>
            <a:spcAft>
              <a:spcPct val="20000"/>
            </a:spcAft>
            <a:buChar char="•"/>
          </a:pPr>
          <a:endParaRPr lang="en-US" sz="1900" b="0" kern="1200" dirty="0">
            <a:latin typeface="Garamond" pitchFamily="18" charset="0"/>
          </a:endParaRPr>
        </a:p>
      </dsp:txBody>
      <dsp:txXfrm>
        <a:off x="0" y="4671705"/>
        <a:ext cx="10191750" cy="111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202B-B022-45EB-A6DC-124BDF76F2D4}">
      <dsp:nvSpPr>
        <dsp:cNvPr id="0" name=""/>
        <dsp:cNvSpPr/>
      </dsp:nvSpPr>
      <dsp:spPr>
        <a:xfrm>
          <a:off x="0" y="10034"/>
          <a:ext cx="9505950" cy="82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5	</a:t>
          </a:r>
        </a:p>
      </dsp:txBody>
      <dsp:txXfrm>
        <a:off x="40209" y="50243"/>
        <a:ext cx="9425532" cy="743262"/>
      </dsp:txXfrm>
    </dsp:sp>
    <dsp:sp modelId="{20400C6F-1511-4D21-933A-8E9C5FF7B044}">
      <dsp:nvSpPr>
        <dsp:cNvPr id="0" name=""/>
        <dsp:cNvSpPr/>
      </dsp:nvSpPr>
      <dsp:spPr>
        <a:xfrm>
          <a:off x="0" y="83371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 other than (</a:t>
          </a:r>
          <a:r>
            <a:rPr lang="en-US" sz="1900" kern="1200" dirty="0" err="1">
              <a:latin typeface="Garamond" pitchFamily="18" charset="0"/>
            </a:rPr>
            <a:t>i</a:t>
          </a:r>
          <a:r>
            <a:rPr lang="en-US" sz="1900" kern="1200" dirty="0">
              <a:latin typeface="Garamond" pitchFamily="18" charset="0"/>
            </a:rPr>
            <a:t>) Individual; (ii) HUF; (iii) Company; &amp; (iv) Person filing Form ITR-7</a:t>
          </a:r>
        </a:p>
      </dsp:txBody>
      <dsp:txXfrm>
        <a:off x="0" y="833714"/>
        <a:ext cx="9505950" cy="728640"/>
      </dsp:txXfrm>
    </dsp:sp>
    <dsp:sp modelId="{1DD5C54A-6BE3-40AD-AB4C-45F3704EA490}">
      <dsp:nvSpPr>
        <dsp:cNvPr id="0" name=""/>
        <dsp:cNvSpPr/>
      </dsp:nvSpPr>
      <dsp:spPr>
        <a:xfrm>
          <a:off x="0" y="1562354"/>
          <a:ext cx="9505950" cy="8236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6</a:t>
          </a:r>
        </a:p>
      </dsp:txBody>
      <dsp:txXfrm>
        <a:off x="40209" y="1602563"/>
        <a:ext cx="9425532" cy="743262"/>
      </dsp:txXfrm>
    </dsp:sp>
    <dsp:sp modelId="{83A8B341-DA13-4734-BC7A-CE79F9209F40}">
      <dsp:nvSpPr>
        <dsp:cNvPr id="0" name=""/>
        <dsp:cNvSpPr/>
      </dsp:nvSpPr>
      <dsp:spPr>
        <a:xfrm>
          <a:off x="0" y="2386034"/>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Companies other than companies claiming exemption u/s 11</a:t>
          </a:r>
        </a:p>
      </dsp:txBody>
      <dsp:txXfrm>
        <a:off x="0" y="2386034"/>
        <a:ext cx="9505950" cy="728640"/>
      </dsp:txXfrm>
    </dsp:sp>
    <dsp:sp modelId="{CBC74289-91D5-4850-A800-4D20DBC7106D}">
      <dsp:nvSpPr>
        <dsp:cNvPr id="0" name=""/>
        <dsp:cNvSpPr/>
      </dsp:nvSpPr>
      <dsp:spPr>
        <a:xfrm>
          <a:off x="0" y="3114675"/>
          <a:ext cx="9505950" cy="8236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7</a:t>
          </a:r>
        </a:p>
      </dsp:txBody>
      <dsp:txXfrm>
        <a:off x="40209" y="3154884"/>
        <a:ext cx="9425532" cy="743262"/>
      </dsp:txXfrm>
    </dsp:sp>
    <dsp:sp modelId="{B949296B-0CC7-4E81-A749-0F084EF84F0B}">
      <dsp:nvSpPr>
        <dsp:cNvPr id="0" name=""/>
        <dsp:cNvSpPr/>
      </dsp:nvSpPr>
      <dsp:spPr>
        <a:xfrm>
          <a:off x="0" y="393835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For persons including companies required to furnish return u/s 139(4A) or 139(4B) or 139(4C) or139(4D) or 139(4F)</a:t>
          </a:r>
        </a:p>
      </dsp:txBody>
      <dsp:txXfrm>
        <a:off x="0" y="3938355"/>
        <a:ext cx="9505950" cy="728640"/>
      </dsp:txXfrm>
    </dsp:sp>
    <dsp:sp modelId="{DA8E6743-FB11-4502-8CD5-7B618AA5DFA8}">
      <dsp:nvSpPr>
        <dsp:cNvPr id="0" name=""/>
        <dsp:cNvSpPr/>
      </dsp:nvSpPr>
      <dsp:spPr>
        <a:xfrm>
          <a:off x="0" y="4666995"/>
          <a:ext cx="9505950" cy="823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itchFamily="18" charset="0"/>
            </a:rPr>
            <a:t>ITR- V</a:t>
          </a:r>
        </a:p>
      </dsp:txBody>
      <dsp:txXfrm>
        <a:off x="40209" y="4707204"/>
        <a:ext cx="9425532" cy="743262"/>
      </dsp:txXfrm>
    </dsp:sp>
    <dsp:sp modelId="{113DAF9E-D74E-4E28-96EC-B573AD15BB02}">
      <dsp:nvSpPr>
        <dsp:cNvPr id="0" name=""/>
        <dsp:cNvSpPr/>
      </dsp:nvSpPr>
      <dsp:spPr>
        <a:xfrm>
          <a:off x="0" y="5490675"/>
          <a:ext cx="950595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1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Garamond" pitchFamily="18" charset="0"/>
            </a:rPr>
            <a:t>Income Tax Return Verification Form [Where the data of the aforesaid Return of Income has transmitted electronically without digital signature]</a:t>
          </a:r>
        </a:p>
      </dsp:txBody>
      <dsp:txXfrm>
        <a:off x="0" y="5490675"/>
        <a:ext cx="9505950" cy="72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554CB-C2B5-4865-80BD-271FB9E2BD5A}">
      <dsp:nvSpPr>
        <dsp:cNvPr id="0" name=""/>
        <dsp:cNvSpPr/>
      </dsp:nvSpPr>
      <dsp:spPr>
        <a:xfrm rot="5400000">
          <a:off x="-169068" y="169670"/>
          <a:ext cx="1127124" cy="78898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       1	</a:t>
          </a:r>
        </a:p>
      </dsp:txBody>
      <dsp:txXfrm rot="-5400000">
        <a:off x="1" y="395096"/>
        <a:ext cx="788987" cy="338137"/>
      </dsp:txXfrm>
    </dsp:sp>
    <dsp:sp modelId="{0A08E6BE-EF89-4127-BE63-303ACC179C5F}">
      <dsp:nvSpPr>
        <dsp:cNvPr id="0" name=""/>
        <dsp:cNvSpPr/>
      </dsp:nvSpPr>
      <dsp:spPr>
        <a:xfrm rot="5400000">
          <a:off x="4600178" y="-3810589"/>
          <a:ext cx="732631" cy="835501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deposited an aggregate amount exceeding </a:t>
          </a:r>
          <a:r>
            <a:rPr lang="en-US" sz="1900" b="1" kern="1200" dirty="0"/>
            <a:t>Rs.1 </a:t>
          </a:r>
          <a:r>
            <a:rPr lang="en-US" sz="1900" b="1" kern="1200" dirty="0" err="1"/>
            <a:t>crore</a:t>
          </a:r>
          <a:r>
            <a:rPr lang="en-US" sz="1900" b="1" kern="1200" dirty="0"/>
            <a:t> </a:t>
          </a:r>
          <a:r>
            <a:rPr lang="en-US" sz="1900" kern="1200" dirty="0"/>
            <a:t>in one or more current accounts maintained with   a banking company or a co-operative bank : or</a:t>
          </a:r>
        </a:p>
      </dsp:txBody>
      <dsp:txXfrm rot="-5400000">
        <a:off x="788988" y="36365"/>
        <a:ext cx="8319248" cy="661103"/>
      </dsp:txXfrm>
    </dsp:sp>
    <dsp:sp modelId="{302BE090-618F-4433-AAFB-F11BF49EAD10}">
      <dsp:nvSpPr>
        <dsp:cNvPr id="0" name=""/>
        <dsp:cNvSpPr/>
      </dsp:nvSpPr>
      <dsp:spPr>
        <a:xfrm rot="5400000">
          <a:off x="-169068" y="1148227"/>
          <a:ext cx="1127124" cy="788987"/>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a:t>
          </a:r>
        </a:p>
      </dsp:txBody>
      <dsp:txXfrm rot="-5400000">
        <a:off x="1" y="1373653"/>
        <a:ext cx="788987" cy="338137"/>
      </dsp:txXfrm>
    </dsp:sp>
    <dsp:sp modelId="{3E34A9DA-B6D4-4C16-B5AA-1793E1B14C99}">
      <dsp:nvSpPr>
        <dsp:cNvPr id="0" name=""/>
        <dsp:cNvSpPr/>
      </dsp:nvSpPr>
      <dsp:spPr>
        <a:xfrm rot="5400000">
          <a:off x="4600178" y="-2832031"/>
          <a:ext cx="732631" cy="8355012"/>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incurred expenditure of an aggregate amounts exceeding </a:t>
          </a:r>
          <a:r>
            <a:rPr lang="en-US" sz="1900" b="1" kern="1200" dirty="0"/>
            <a:t>Rs.2 </a:t>
          </a:r>
          <a:r>
            <a:rPr lang="en-US" sz="1900" b="1" kern="1200" dirty="0" err="1"/>
            <a:t>lakh</a:t>
          </a:r>
          <a:r>
            <a:rPr lang="en-US" sz="1900" b="1" kern="1200" dirty="0"/>
            <a:t> </a:t>
          </a:r>
          <a:r>
            <a:rPr lang="en-US" sz="1900" kern="1200" dirty="0"/>
            <a:t>for himself or any other person for foreign travel to a foreign country: or </a:t>
          </a:r>
        </a:p>
      </dsp:txBody>
      <dsp:txXfrm rot="-5400000">
        <a:off x="788988" y="1014923"/>
        <a:ext cx="8319248" cy="661103"/>
      </dsp:txXfrm>
    </dsp:sp>
    <dsp:sp modelId="{6718BAB9-A102-4114-8283-141967102486}">
      <dsp:nvSpPr>
        <dsp:cNvPr id="0" name=""/>
        <dsp:cNvSpPr/>
      </dsp:nvSpPr>
      <dsp:spPr>
        <a:xfrm rot="5400000">
          <a:off x="-169068" y="2126784"/>
          <a:ext cx="1127124" cy="78898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3</a:t>
          </a:r>
        </a:p>
      </dsp:txBody>
      <dsp:txXfrm rot="-5400000">
        <a:off x="1" y="2352210"/>
        <a:ext cx="788987" cy="338137"/>
      </dsp:txXfrm>
    </dsp:sp>
    <dsp:sp modelId="{388E041C-ED42-4049-872E-F19680074F64}">
      <dsp:nvSpPr>
        <dsp:cNvPr id="0" name=""/>
        <dsp:cNvSpPr/>
      </dsp:nvSpPr>
      <dsp:spPr>
        <a:xfrm rot="5400000">
          <a:off x="4600178" y="-1829993"/>
          <a:ext cx="732631" cy="835501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Has incurred expenditure of an aggregate amount exceeding </a:t>
          </a:r>
          <a:r>
            <a:rPr lang="en-US" sz="1900" b="1" kern="1200" dirty="0"/>
            <a:t>Rs. 1 </a:t>
          </a:r>
          <a:r>
            <a:rPr lang="en-US" sz="1900" b="1" kern="1200" dirty="0" err="1"/>
            <a:t>lakh</a:t>
          </a:r>
          <a:r>
            <a:rPr lang="en-US" sz="1900" kern="1200" dirty="0"/>
            <a:t> towards consumption of electricity; or</a:t>
          </a:r>
        </a:p>
      </dsp:txBody>
      <dsp:txXfrm rot="-5400000">
        <a:off x="788988" y="2016961"/>
        <a:ext cx="8319248" cy="661103"/>
      </dsp:txXfrm>
    </dsp:sp>
    <dsp:sp modelId="{E4CB70DC-4D74-4A9F-B7FF-14C9D067E894}">
      <dsp:nvSpPr>
        <dsp:cNvPr id="0" name=""/>
        <dsp:cNvSpPr/>
      </dsp:nvSpPr>
      <dsp:spPr>
        <a:xfrm rot="5400000">
          <a:off x="-169068" y="3105342"/>
          <a:ext cx="1127124" cy="788987"/>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4</a:t>
          </a:r>
        </a:p>
      </dsp:txBody>
      <dsp:txXfrm rot="-5400000">
        <a:off x="1" y="3330768"/>
        <a:ext cx="788987" cy="338137"/>
      </dsp:txXfrm>
    </dsp:sp>
    <dsp:sp modelId="{FD36DDE7-8620-4C42-BCA6-34CA2818DA35}">
      <dsp:nvSpPr>
        <dsp:cNvPr id="0" name=""/>
        <dsp:cNvSpPr/>
      </dsp:nvSpPr>
      <dsp:spPr>
        <a:xfrm rot="5400000">
          <a:off x="4600178" y="-874916"/>
          <a:ext cx="732631" cy="835501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Fulfills such other conditions as may be prescribed,</a:t>
          </a:r>
        </a:p>
      </dsp:txBody>
      <dsp:txXfrm rot="-5400000">
        <a:off x="788988" y="2972038"/>
        <a:ext cx="8319248" cy="66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A75B5-6E0F-45B6-839F-253DEF2ECF51}">
      <dsp:nvSpPr>
        <dsp:cNvPr id="0" name=""/>
        <dsp:cNvSpPr/>
      </dsp:nvSpPr>
      <dsp:spPr>
        <a:xfrm>
          <a:off x="0" y="0"/>
          <a:ext cx="9142141"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In this type of assessment, the information submitted by the assessee in his return of income is cross-checked against the information that the income tax department has access to.</a:t>
          </a:r>
          <a:endParaRPr lang="en-US" sz="1800" kern="1200"/>
        </a:p>
      </dsp:txBody>
      <dsp:txXfrm>
        <a:off x="34678" y="34678"/>
        <a:ext cx="7725979" cy="1114648"/>
      </dsp:txXfrm>
    </dsp:sp>
    <dsp:sp modelId="{1447FC18-E644-4ADD-9BDE-53EF9E0B6DB8}">
      <dsp:nvSpPr>
        <dsp:cNvPr id="0" name=""/>
        <dsp:cNvSpPr/>
      </dsp:nvSpPr>
      <dsp:spPr>
        <a:xfrm>
          <a:off x="682692" y="1348450"/>
          <a:ext cx="9142141"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is a type of assessment carried out without any human intervention</a:t>
          </a:r>
          <a:endParaRPr lang="en-US" sz="1800" kern="1200"/>
        </a:p>
      </dsp:txBody>
      <dsp:txXfrm>
        <a:off x="717370" y="1383128"/>
        <a:ext cx="7620489" cy="1114648"/>
      </dsp:txXfrm>
    </dsp:sp>
    <dsp:sp modelId="{D76F8262-6E67-4685-9D37-3572ED5D68BA}">
      <dsp:nvSpPr>
        <dsp:cNvPr id="0" name=""/>
        <dsp:cNvSpPr/>
      </dsp:nvSpPr>
      <dsp:spPr>
        <a:xfrm>
          <a:off x="1365384" y="2696900"/>
          <a:ext cx="9142141"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If there arises tax liability/Refund on summary assessment an intimation U/s 143(1) will be sent to assessee through e-mail. These intimation should be treated as Demand Notice U/s 156(1) or refund order. No separate demand notice will be issued.</a:t>
          </a:r>
          <a:endParaRPr lang="en-US" sz="1800" kern="1200"/>
        </a:p>
      </dsp:txBody>
      <dsp:txXfrm>
        <a:off x="1400062" y="2731578"/>
        <a:ext cx="7620489" cy="1114648"/>
      </dsp:txXfrm>
    </dsp:sp>
    <dsp:sp modelId="{4F86C0DC-DE27-4154-A141-2098D41FD0C0}">
      <dsp:nvSpPr>
        <dsp:cNvPr id="0" name=""/>
        <dsp:cNvSpPr/>
      </dsp:nvSpPr>
      <dsp:spPr>
        <a:xfrm>
          <a:off x="2048077" y="4045350"/>
          <a:ext cx="9142141"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acknowledgement of return shall be deemed to be the intimation in a case where no sum is payable by, or refundable to, the assessee and where no adjustment is required.</a:t>
          </a:r>
          <a:endParaRPr lang="en-US" sz="1800" kern="1200"/>
        </a:p>
      </dsp:txBody>
      <dsp:txXfrm>
        <a:off x="2082755" y="4080028"/>
        <a:ext cx="7620489" cy="1114648"/>
      </dsp:txXfrm>
    </dsp:sp>
    <dsp:sp modelId="{947E74D0-B8F3-4E19-B0DA-1E0E8E2FB3BC}">
      <dsp:nvSpPr>
        <dsp:cNvPr id="0" name=""/>
        <dsp:cNvSpPr/>
      </dsp:nvSpPr>
      <dsp:spPr>
        <a:xfrm>
          <a:off x="2730769" y="5393800"/>
          <a:ext cx="9142141" cy="1184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Time limit- Within 6 months from the end of the financial year in which return of income was filed.</a:t>
          </a:r>
          <a:endParaRPr lang="en-US" sz="1800" kern="1200"/>
        </a:p>
      </dsp:txBody>
      <dsp:txXfrm>
        <a:off x="2765447" y="5428478"/>
        <a:ext cx="7620489" cy="1114648"/>
      </dsp:txXfrm>
    </dsp:sp>
    <dsp:sp modelId="{EDBDD286-02DA-4858-B8C3-BDE9EB6024E2}">
      <dsp:nvSpPr>
        <dsp:cNvPr id="0" name=""/>
        <dsp:cNvSpPr/>
      </dsp:nvSpPr>
      <dsp:spPr>
        <a:xfrm>
          <a:off x="8372538" y="86498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45699" y="864981"/>
        <a:ext cx="423281" cy="579126"/>
      </dsp:txXfrm>
    </dsp:sp>
    <dsp:sp modelId="{C7ACB7D1-8734-4C61-93A2-D29B0BE49256}">
      <dsp:nvSpPr>
        <dsp:cNvPr id="0" name=""/>
        <dsp:cNvSpPr/>
      </dsp:nvSpPr>
      <dsp:spPr>
        <a:xfrm>
          <a:off x="9055230" y="2213431"/>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228391" y="2213431"/>
        <a:ext cx="423281" cy="579126"/>
      </dsp:txXfrm>
    </dsp:sp>
    <dsp:sp modelId="{456A3031-0E9E-431A-8D95-07C72AD846F1}">
      <dsp:nvSpPr>
        <dsp:cNvPr id="0" name=""/>
        <dsp:cNvSpPr/>
      </dsp:nvSpPr>
      <dsp:spPr>
        <a:xfrm>
          <a:off x="9737923" y="3542147"/>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911084" y="3542147"/>
        <a:ext cx="423281" cy="579126"/>
      </dsp:txXfrm>
    </dsp:sp>
    <dsp:sp modelId="{AE454C53-84D0-4CE8-BC8A-3CD1DC3759D9}">
      <dsp:nvSpPr>
        <dsp:cNvPr id="0" name=""/>
        <dsp:cNvSpPr/>
      </dsp:nvSpPr>
      <dsp:spPr>
        <a:xfrm>
          <a:off x="10420615" y="4903753"/>
          <a:ext cx="769603" cy="76960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593776" y="4903753"/>
        <a:ext cx="423281" cy="5791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55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0262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2E5C0D-EA8F-4856-9B62-DBCE2E48B6F3}" type="datetimeFigureOut">
              <a:rPr lang="en-IN" smtClean="0"/>
              <a:t>02-06-2021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2069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E2E5C0D-EA8F-4856-9B62-DBCE2E48B6F3}" type="datetimeFigureOut">
              <a:rPr lang="en-IN" smtClean="0"/>
              <a:t>02-06-2021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7116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E2E5C0D-EA8F-4856-9B62-DBCE2E48B6F3}" type="datetimeFigureOut">
              <a:rPr lang="en-IN" smtClean="0"/>
              <a:t>02-06-2021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11271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E2E5C0D-EA8F-4856-9B62-DBCE2E48B6F3}" type="datetimeFigureOut">
              <a:rPr lang="en-IN" smtClean="0"/>
              <a:t>02-06-2021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40154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E5C0D-EA8F-4856-9B62-DBCE2E48B6F3}" type="datetimeFigureOut">
              <a:rPr lang="en-IN" smtClean="0"/>
              <a:t>02-06-2021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6062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02-06-2021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6731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2E5C0D-EA8F-4856-9B62-DBCE2E48B6F3}" type="datetimeFigureOut">
              <a:rPr lang="en-IN" smtClean="0"/>
              <a:t>02-06-2021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233500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2505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E2E5C0D-EA8F-4856-9B62-DBCE2E48B6F3}" type="datetimeFigureOut">
              <a:rPr lang="en-IN" smtClean="0"/>
              <a:t>02-06-2021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30A798-D877-4F1D-B779-D2FFFB2BBA39}" type="slidenum">
              <a:rPr lang="en-IN" smtClean="0"/>
              <a:t>‹#›</a:t>
            </a:fld>
            <a:endParaRPr lang="en-IN"/>
          </a:p>
        </p:txBody>
      </p:sp>
    </p:spTree>
    <p:extLst>
      <p:ext uri="{BB962C8B-B14F-4D97-AF65-F5344CB8AC3E}">
        <p14:creationId xmlns:p14="http://schemas.microsoft.com/office/powerpoint/2010/main" val="173109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5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7232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8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1919315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69027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91300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38274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80890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013DF8-6EF8-4A98-8821-E6468C17C0C3}" type="slidenum">
              <a:rPr lang="en-IN" smtClean="0"/>
              <a:pPr/>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21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spTree>
    <p:extLst>
      <p:ext uri="{BB962C8B-B14F-4D97-AF65-F5344CB8AC3E}">
        <p14:creationId xmlns:p14="http://schemas.microsoft.com/office/powerpoint/2010/main" val="2160176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013DF8-6EF8-4A98-8821-E6468C17C0C3}"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1" name="Group 41"/>
          <p:cNvGrpSpPr/>
          <p:nvPr userDrawn="1"/>
        </p:nvGrpSpPr>
        <p:grpSpPr>
          <a:xfrm>
            <a:off x="0" y="37010"/>
            <a:ext cx="12192000" cy="6773242"/>
            <a:chOff x="0" y="37010"/>
            <a:chExt cx="9144000" cy="6773242"/>
          </a:xfrm>
        </p:grpSpPr>
        <p:graphicFrame>
          <p:nvGraphicFramePr>
            <p:cNvPr id="22" name="Object 2"/>
            <p:cNvGraphicFramePr>
              <a:graphicFrameLocks noChangeAspect="1"/>
            </p:cNvGraphicFramePr>
            <p:nvPr/>
          </p:nvGraphicFramePr>
          <p:xfrm>
            <a:off x="7256410" y="50074"/>
            <a:ext cx="1752599" cy="443559"/>
          </p:xfrm>
          <a:graphic>
            <a:graphicData uri="http://schemas.openxmlformats.org/presentationml/2006/ole">
              <mc:AlternateContent xmlns:mc="http://schemas.openxmlformats.org/markup-compatibility/2006">
                <mc:Choice xmlns:v="urn:schemas-microsoft-com:vml" Requires="v">
                  <p:oleObj r:id="rId2" imgW="4762119" imgH="1085469" progId="">
                    <p:embed/>
                  </p:oleObj>
                </mc:Choice>
                <mc:Fallback>
                  <p:oleObj r:id="rId2" imgW="4762119" imgH="1085469" progId="">
                    <p:embed/>
                    <p:pic>
                      <p:nvPicPr>
                        <p:cNvPr id="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10" y="50074"/>
                          <a:ext cx="1752599" cy="443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16"/>
            <p:cNvGrpSpPr/>
            <p:nvPr/>
          </p:nvGrpSpPr>
          <p:grpSpPr>
            <a:xfrm>
              <a:off x="122581" y="37010"/>
              <a:ext cx="1779767" cy="457199"/>
              <a:chOff x="3314869" y="1418203"/>
              <a:chExt cx="1779767" cy="491433"/>
            </a:xfrm>
          </p:grpSpPr>
          <p:pic>
            <p:nvPicPr>
              <p:cNvPr id="36" name="Picture 3"/>
              <p:cNvPicPr>
                <a:picLocks noChangeAspect="1" noChangeArrowheads="1"/>
              </p:cNvPicPr>
              <p:nvPr/>
            </p:nvPicPr>
            <p:blipFill>
              <a:blip r:embed="rId4" cstate="print"/>
              <a:srcRect/>
              <a:stretch>
                <a:fillRect/>
              </a:stretch>
            </p:blipFill>
            <p:spPr bwMode="auto">
              <a:xfrm>
                <a:off x="3886199" y="1418203"/>
                <a:ext cx="457201" cy="368415"/>
              </a:xfrm>
              <a:prstGeom prst="rect">
                <a:avLst/>
              </a:prstGeom>
              <a:noFill/>
              <a:ln w="9525">
                <a:noFill/>
                <a:miter lim="800000"/>
                <a:headEnd/>
                <a:tailEnd/>
              </a:ln>
            </p:spPr>
          </p:pic>
          <p:pic>
            <p:nvPicPr>
              <p:cNvPr id="37" name="Picture 5"/>
              <p:cNvPicPr>
                <a:picLocks noChangeAspect="1" noChangeArrowheads="1"/>
              </p:cNvPicPr>
              <p:nvPr/>
            </p:nvPicPr>
            <p:blipFill>
              <a:blip r:embed="rId5" cstate="print">
                <a:lum bright="5000"/>
              </a:blip>
              <a:srcRect/>
              <a:stretch>
                <a:fillRect/>
              </a:stretch>
            </p:blipFill>
            <p:spPr bwMode="auto">
              <a:xfrm>
                <a:off x="4262544" y="1574074"/>
                <a:ext cx="411781" cy="335562"/>
              </a:xfrm>
              <a:prstGeom prst="rect">
                <a:avLst/>
              </a:prstGeom>
              <a:noFill/>
              <a:ln w="9525">
                <a:noFill/>
                <a:miter lim="800000"/>
                <a:headEnd/>
                <a:tailEnd/>
              </a:ln>
            </p:spPr>
          </p:pic>
          <p:sp>
            <p:nvSpPr>
              <p:cNvPr id="38" name="Rectangle 37"/>
              <p:cNvSpPr/>
              <p:nvPr/>
            </p:nvSpPr>
            <p:spPr>
              <a:xfrm>
                <a:off x="3314869" y="1567190"/>
                <a:ext cx="1779767" cy="297740"/>
              </a:xfrm>
              <a:prstGeom prst="rect">
                <a:avLst/>
              </a:prstGeom>
            </p:spPr>
            <p:txBody>
              <a:bodyPr wrap="none">
                <a:spAutoFit/>
              </a:bodyPr>
              <a:lstStyle/>
              <a:p>
                <a:r>
                  <a:rPr lang="en-US" sz="1200" b="1" dirty="0">
                    <a:solidFill>
                      <a:srgbClr val="002060"/>
                    </a:solidFill>
                  </a:rPr>
                  <a:t>KOMATSU INDIA PRIVATE LIMITED</a:t>
                </a:r>
                <a:endParaRPr lang="en-US" sz="1200" b="1" dirty="0"/>
              </a:p>
            </p:txBody>
          </p:sp>
        </p:grpSp>
        <p:sp>
          <p:nvSpPr>
            <p:cNvPr id="24" name="Rectangle 23"/>
            <p:cNvSpPr/>
            <p:nvPr/>
          </p:nvSpPr>
          <p:spPr>
            <a:xfrm>
              <a:off x="34834" y="6450874"/>
              <a:ext cx="2416629" cy="328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2060"/>
                  </a:solidFill>
                  <a:latin typeface="Playbill" pitchFamily="82" charset="0"/>
                </a:rPr>
                <a:t> </a:t>
              </a:r>
              <a:r>
                <a:rPr lang="en-US" sz="2400" dirty="0">
                  <a:solidFill>
                    <a:srgbClr val="002060"/>
                  </a:solidFill>
                  <a:latin typeface="Playbill" pitchFamily="82" charset="0"/>
                </a:rPr>
                <a:t>ACCOUNTS DEPARTMENT  </a:t>
              </a:r>
              <a:endParaRPr lang="en-US" sz="2400" dirty="0">
                <a:solidFill>
                  <a:srgbClr val="002060"/>
                </a:solidFill>
              </a:endParaRPr>
            </a:p>
          </p:txBody>
        </p:sp>
        <p:grpSp>
          <p:nvGrpSpPr>
            <p:cNvPr id="25" name="Group 39"/>
            <p:cNvGrpSpPr/>
            <p:nvPr/>
          </p:nvGrpSpPr>
          <p:grpSpPr>
            <a:xfrm>
              <a:off x="2488529" y="6500463"/>
              <a:ext cx="3631419" cy="309789"/>
              <a:chOff x="2488529" y="6461274"/>
              <a:chExt cx="3631419" cy="309789"/>
            </a:xfrm>
          </p:grpSpPr>
          <p:pic>
            <p:nvPicPr>
              <p:cNvPr id="29" name="Picture 3"/>
              <p:cNvPicPr>
                <a:picLocks noChangeAspect="1" noChangeArrowheads="1"/>
              </p:cNvPicPr>
              <p:nvPr/>
            </p:nvPicPr>
            <p:blipFill>
              <a:blip r:embed="rId6" cstate="print"/>
              <a:srcRect/>
              <a:stretch>
                <a:fillRect/>
              </a:stretch>
            </p:blipFill>
            <p:spPr bwMode="auto">
              <a:xfrm>
                <a:off x="2488529" y="6477000"/>
                <a:ext cx="468995" cy="274484"/>
              </a:xfrm>
              <a:prstGeom prst="rect">
                <a:avLst/>
              </a:prstGeom>
              <a:noFill/>
              <a:ln w="9525">
                <a:noFill/>
                <a:miter lim="800000"/>
                <a:headEnd/>
                <a:tailEnd/>
              </a:ln>
            </p:spPr>
          </p:pic>
          <p:pic>
            <p:nvPicPr>
              <p:cNvPr id="30" name="Picture 4"/>
              <p:cNvPicPr>
                <a:picLocks noChangeAspect="1" noChangeArrowheads="1"/>
              </p:cNvPicPr>
              <p:nvPr/>
            </p:nvPicPr>
            <p:blipFill>
              <a:blip r:embed="rId7" cstate="print"/>
              <a:srcRect/>
              <a:stretch>
                <a:fillRect/>
              </a:stretch>
            </p:blipFill>
            <p:spPr bwMode="auto">
              <a:xfrm>
                <a:off x="3470362" y="6492419"/>
                <a:ext cx="416882" cy="248953"/>
              </a:xfrm>
              <a:prstGeom prst="rect">
                <a:avLst/>
              </a:prstGeom>
              <a:noFill/>
              <a:ln w="9525">
                <a:noFill/>
                <a:miter lim="800000"/>
                <a:headEnd/>
                <a:tailEnd/>
              </a:ln>
            </p:spPr>
          </p:pic>
          <p:pic>
            <p:nvPicPr>
              <p:cNvPr id="31" name="Picture 5"/>
              <p:cNvPicPr>
                <a:picLocks noChangeAspect="1" noChangeArrowheads="1"/>
              </p:cNvPicPr>
              <p:nvPr/>
            </p:nvPicPr>
            <p:blipFill>
              <a:blip r:embed="rId8" cstate="print"/>
              <a:srcRect/>
              <a:stretch>
                <a:fillRect/>
              </a:stretch>
            </p:blipFill>
            <p:spPr bwMode="auto">
              <a:xfrm>
                <a:off x="3962400" y="6490063"/>
                <a:ext cx="460438" cy="257490"/>
              </a:xfrm>
              <a:prstGeom prst="rect">
                <a:avLst/>
              </a:prstGeom>
              <a:noFill/>
              <a:ln w="9525">
                <a:noFill/>
                <a:miter lim="800000"/>
                <a:headEnd/>
                <a:tailEnd/>
              </a:ln>
            </p:spPr>
          </p:pic>
          <p:pic>
            <p:nvPicPr>
              <p:cNvPr id="32" name="Picture 6"/>
              <p:cNvPicPr>
                <a:picLocks noChangeAspect="1" noChangeArrowheads="1"/>
              </p:cNvPicPr>
              <p:nvPr/>
            </p:nvPicPr>
            <p:blipFill>
              <a:blip r:embed="rId9" cstate="print"/>
              <a:srcRect/>
              <a:stretch>
                <a:fillRect/>
              </a:stretch>
            </p:blipFill>
            <p:spPr bwMode="auto">
              <a:xfrm>
                <a:off x="5071409" y="6490063"/>
                <a:ext cx="452002" cy="251937"/>
              </a:xfrm>
              <a:prstGeom prst="rect">
                <a:avLst/>
              </a:prstGeom>
              <a:noFill/>
              <a:ln w="9525">
                <a:noFill/>
                <a:miter lim="800000"/>
                <a:headEnd/>
                <a:tailEnd/>
              </a:ln>
            </p:spPr>
          </p:pic>
          <p:pic>
            <p:nvPicPr>
              <p:cNvPr id="33" name="Picture 7"/>
              <p:cNvPicPr>
                <a:picLocks noChangeAspect="1" noChangeArrowheads="1"/>
              </p:cNvPicPr>
              <p:nvPr/>
            </p:nvPicPr>
            <p:blipFill>
              <a:blip r:embed="rId10" cstate="print"/>
              <a:srcRect/>
              <a:stretch>
                <a:fillRect/>
              </a:stretch>
            </p:blipFill>
            <p:spPr bwMode="auto">
              <a:xfrm>
                <a:off x="5594886" y="6463937"/>
                <a:ext cx="525062" cy="307126"/>
              </a:xfrm>
              <a:prstGeom prst="rect">
                <a:avLst/>
              </a:prstGeom>
              <a:noFill/>
              <a:ln w="9525">
                <a:noFill/>
                <a:miter lim="800000"/>
                <a:headEnd/>
                <a:tailEnd/>
              </a:ln>
            </p:spPr>
          </p:pic>
          <p:pic>
            <p:nvPicPr>
              <p:cNvPr id="34" name="Picture 8"/>
              <p:cNvPicPr>
                <a:picLocks noChangeAspect="1" noChangeArrowheads="1"/>
              </p:cNvPicPr>
              <p:nvPr/>
            </p:nvPicPr>
            <p:blipFill>
              <a:blip r:embed="rId11" cstate="print"/>
              <a:srcRect/>
              <a:stretch>
                <a:fillRect/>
              </a:stretch>
            </p:blipFill>
            <p:spPr bwMode="auto">
              <a:xfrm>
                <a:off x="4456611" y="6461274"/>
                <a:ext cx="544079" cy="279398"/>
              </a:xfrm>
              <a:prstGeom prst="rect">
                <a:avLst/>
              </a:prstGeom>
              <a:noFill/>
              <a:ln w="9525">
                <a:noFill/>
                <a:miter lim="800000"/>
                <a:headEnd/>
                <a:tailEnd/>
              </a:ln>
            </p:spPr>
          </p:pic>
          <p:pic>
            <p:nvPicPr>
              <p:cNvPr id="35" name="Picture 3"/>
              <p:cNvPicPr>
                <a:picLocks noChangeAspect="1" noChangeArrowheads="1"/>
              </p:cNvPicPr>
              <p:nvPr/>
            </p:nvPicPr>
            <p:blipFill>
              <a:blip r:embed="rId12" cstate="print"/>
              <a:srcRect/>
              <a:stretch>
                <a:fillRect/>
              </a:stretch>
            </p:blipFill>
            <p:spPr bwMode="auto">
              <a:xfrm>
                <a:off x="3015340" y="6487615"/>
                <a:ext cx="384235" cy="265881"/>
              </a:xfrm>
              <a:prstGeom prst="rect">
                <a:avLst/>
              </a:prstGeom>
              <a:noFill/>
              <a:ln w="9525">
                <a:noFill/>
                <a:miter lim="800000"/>
                <a:headEnd/>
                <a:tailEnd/>
              </a:ln>
            </p:spPr>
          </p:pic>
        </p:grpSp>
        <p:cxnSp>
          <p:nvCxnSpPr>
            <p:cNvPr id="26" name="Straight Connector 25"/>
            <p:cNvCxnSpPr/>
            <p:nvPr/>
          </p:nvCxnSpPr>
          <p:spPr>
            <a:xfrm>
              <a:off x="0" y="466549"/>
              <a:ext cx="9144000" cy="0"/>
            </a:xfrm>
            <a:prstGeom prst="line">
              <a:avLst/>
            </a:prstGeom>
            <a:ln w="31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16239"/>
              <a:ext cx="9144000" cy="0"/>
            </a:xfrm>
            <a:prstGeom prst="line">
              <a:avLst/>
            </a:prstGeom>
            <a:ln w="28575" cmpd="thickThi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6463937"/>
              <a:ext cx="9144000" cy="0"/>
            </a:xfrm>
            <a:prstGeom prst="line">
              <a:avLst/>
            </a:prstGeom>
            <a:ln w="19050" cmpd="thickThi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61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02/06/2021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E5C0D-EA8F-4856-9B62-DBCE2E48B6F3}" type="datetimeFigureOut">
              <a:rPr lang="en-IN" smtClean="0"/>
              <a:t>02-06-2021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A798-D877-4F1D-B779-D2FFFB2BBA39}" type="slidenum">
              <a:rPr lang="en-IN" smtClean="0"/>
              <a:t>‹#›</a:t>
            </a:fld>
            <a:endParaRPr lang="en-IN"/>
          </a:p>
        </p:txBody>
      </p:sp>
    </p:spTree>
    <p:extLst>
      <p:ext uri="{BB962C8B-B14F-4D97-AF65-F5344CB8AC3E}">
        <p14:creationId xmlns:p14="http://schemas.microsoft.com/office/powerpoint/2010/main" val="2572404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013DF8-6EF8-4A98-8821-E6468C17C0C3}"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995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cometaxindiaefiling.gov.in/home"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ncometaxindiaefiling.gov.in/home"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indiafilings.com/llp-registration"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cleartax.in/s/income-tax-assessment#summary" TargetMode="External"/><Relationship Id="rId2" Type="http://schemas.openxmlformats.org/officeDocument/2006/relationships/hyperlink" Target="https://cleartax.in/s/income-tax-assessment#self" TargetMode="External"/><Relationship Id="rId1" Type="http://schemas.openxmlformats.org/officeDocument/2006/relationships/slideLayout" Target="../slideLayouts/slideLayout13.xml"/><Relationship Id="rId6" Type="http://schemas.openxmlformats.org/officeDocument/2006/relationships/hyperlink" Target="https://cleartax.in/s/income-tax-assessment#income" TargetMode="External"/><Relationship Id="rId5" Type="http://schemas.openxmlformats.org/officeDocument/2006/relationships/hyperlink" Target="https://cleartax.in/s/income-tax-assessment#best" TargetMode="External"/><Relationship Id="rId4" Type="http://schemas.openxmlformats.org/officeDocument/2006/relationships/hyperlink" Target="https://cleartax.in/s/income-tax-assessment#regular"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cleartax.in/s/income-tax-assessment#summary"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tax2win.in/guide/section-44ad-presumptive-scheme" TargetMode="External"/><Relationship Id="rId2" Type="http://schemas.openxmlformats.org/officeDocument/2006/relationships/hyperlink" Target="https://tax2win.in/guide/80g-deduction-donations-to-charitable-institution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tax2win.in/income-tax-refund-status"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tax2win.in/guide/income-tax-notice-us-139-9"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indiafilings.com/learn/income-tax-exemptions-2016-17/" TargetMode="Externa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www.indiafilings.com/learn/income-from-house-property/"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https://www.indiafilings.com/learn/belated-and-revised-return/"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4439633" y="4518923"/>
            <a:ext cx="3312734" cy="1141851"/>
          </a:xfrm>
          <a:noFill/>
        </p:spPr>
        <p:txBody>
          <a:bodyPr vert="horz" lIns="91440" tIns="45720" rIns="91440" bIns="45720" rtlCol="0">
            <a:normAutofit/>
          </a:bodyPr>
          <a:lstStyle/>
          <a:p>
            <a:r>
              <a:rPr lang="en-GB" sz="2000">
                <a:solidFill>
                  <a:srgbClr val="080808"/>
                </a:solidFill>
                <a:ea typeface="+mn-lt"/>
                <a:cs typeface="+mn-lt"/>
              </a:rPr>
              <a:t>including procedure in e-filing response to notice u/s 139(9)</a:t>
            </a:r>
            <a:r>
              <a:rPr lang="en-GB" sz="2000">
                <a:solidFill>
                  <a:srgbClr val="080808"/>
                </a:solidFill>
                <a:cs typeface="Calibri"/>
              </a:rPr>
              <a:t> </a:t>
            </a:r>
            <a:endParaRPr lang="en-US" sz="2000">
              <a:solidFill>
                <a:srgbClr val="080808"/>
              </a:solidFill>
            </a:endParaRPr>
          </a:p>
          <a:p>
            <a:r>
              <a:rPr lang="en-GB" sz="2000">
                <a:solidFill>
                  <a:srgbClr val="080808"/>
                </a:solidFill>
                <a:cs typeface="Calibri"/>
              </a:rPr>
              <a:t>(DEFECTIVE RETURN)</a:t>
            </a:r>
            <a:endParaRPr lang="en-GB" sz="2000">
              <a:solidFill>
                <a:srgbClr val="080808"/>
              </a:solidFill>
            </a:endParaRPr>
          </a:p>
        </p:txBody>
      </p:sp>
      <p:sp>
        <p:nvSpPr>
          <p:cNvPr id="2" name="Title 1"/>
          <p:cNvSpPr>
            <a:spLocks noGrp="1"/>
          </p:cNvSpPr>
          <p:nvPr>
            <p:ph type="ctrTitle"/>
          </p:nvPr>
        </p:nvSpPr>
        <p:spPr>
          <a:xfrm>
            <a:off x="3204642" y="2353641"/>
            <a:ext cx="5782716" cy="2150719"/>
          </a:xfrm>
          <a:noFill/>
        </p:spPr>
        <p:txBody>
          <a:bodyPr anchor="ctr">
            <a:normAutofit/>
          </a:bodyPr>
          <a:lstStyle/>
          <a:p>
            <a:r>
              <a:rPr lang="en-GB" sz="3600" b="1" dirty="0">
                <a:solidFill>
                  <a:srgbClr val="080808"/>
                </a:solidFill>
                <a:cs typeface="Calibri Light"/>
              </a:rPr>
              <a:t>INCOME TAX RETURN FILING AND </a:t>
            </a:r>
            <a:br>
              <a:rPr lang="en-GB" sz="3600" b="1" dirty="0">
                <a:cs typeface="Calibri Light"/>
              </a:rPr>
            </a:br>
            <a:r>
              <a:rPr lang="en-GB" sz="3600" b="1" dirty="0">
                <a:solidFill>
                  <a:srgbClr val="080808"/>
                </a:solidFill>
                <a:cs typeface="Calibri Light"/>
              </a:rPr>
              <a:t>SUMMARY ASSESMENT – 143(1)</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381969"/>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139(4C) and (4D)- Claiming Exemption under Section 10</a:t>
            </a:r>
          </a:p>
          <a:p>
            <a:endParaRPr lang="en-US" sz="2800" dirty="0"/>
          </a:p>
          <a:p>
            <a:r>
              <a:rPr lang="en-US" sz="2800" dirty="0"/>
              <a:t>Section 139(4C) and Section 139(4D) deals with specific institutions who claim privileges as per the provision of Section 10 of the Income Tax Act 1961. </a:t>
            </a:r>
          </a:p>
          <a:p>
            <a:r>
              <a:rPr lang="en-US" sz="2800" dirty="0"/>
              <a:t>These sections state that an institution is mandatorily required to file its income tax returns provided that the sum of the income collected by the institution in question is beyond the basic limit allowed for exemption, without taking into consideration any other exemption benefits.</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49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139(9) – Defective Returns</a:t>
            </a:r>
          </a:p>
          <a:p>
            <a:endParaRPr lang="en-US" sz="2800" dirty="0"/>
          </a:p>
          <a:p>
            <a:r>
              <a:rPr lang="en-US" sz="2800" dirty="0"/>
              <a:t>As per the provisions under section 139(9), income tax return is defective when specific documents are not attached with the income tax return. In case the return is considered defective by the tax officer, then the concerned tax payer will be informed by him and be allowed to rectify the defect within 15 days starting from the day of intimation.</a:t>
            </a:r>
          </a:p>
          <a:p>
            <a:endParaRPr lang="en-US" sz="2800" dirty="0"/>
          </a:p>
          <a:p>
            <a:r>
              <a:rPr lang="en-US" sz="2800" dirty="0"/>
              <a:t>In the request from tax payer through an application, the allowable period could be extended. The assessing officer intimates the tax payer about the defect through a simple letter.</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65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93866"/>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Due Dates for Filing Return</a:t>
            </a:r>
          </a:p>
          <a:p>
            <a:r>
              <a:rPr lang="en-US" sz="2800" dirty="0"/>
              <a:t>Section 139 contains various sub-sections that deal with different kinds of returns filed by different individuals related to late payments and mistakes. Hence, the due dates for filing their income tax returns are prescribed below:</a:t>
            </a:r>
          </a:p>
          <a:p>
            <a:r>
              <a:rPr lang="en-US" sz="2800" b="1" dirty="0"/>
              <a:t>July 31st    </a:t>
            </a:r>
            <a:endParaRPr lang="en-US" sz="2800" dirty="0"/>
          </a:p>
          <a:p>
            <a:r>
              <a:rPr lang="en-US" sz="2800" dirty="0"/>
              <a:t>Any individuals who do not need an audit to be conducted for their books of account are required to file income tax returns by July 31, of every assessment year. This includes the following individuals are specified below:</a:t>
            </a:r>
          </a:p>
          <a:p>
            <a:r>
              <a:rPr lang="en-US" sz="2800" dirty="0"/>
              <a:t>A person or employee who is paid with a wage.</a:t>
            </a:r>
          </a:p>
          <a:p>
            <a:r>
              <a:rPr lang="en-US" sz="2800" dirty="0"/>
              <a:t>Any self-employed individual.</a:t>
            </a:r>
          </a:p>
          <a:p>
            <a:r>
              <a:rPr lang="en-US" sz="2800" dirty="0"/>
              <a:t>Any consultant or freelancer.</a:t>
            </a:r>
          </a:p>
        </p:txBody>
      </p:sp>
    </p:spTree>
    <p:extLst>
      <p:ext uri="{BB962C8B-B14F-4D97-AF65-F5344CB8AC3E}">
        <p14:creationId xmlns:p14="http://schemas.microsoft.com/office/powerpoint/2010/main" val="389274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OCTOBER 31ST </a:t>
            </a:r>
            <a:endParaRPr lang="en-US" sz="2800" dirty="0"/>
          </a:p>
          <a:p>
            <a:r>
              <a:rPr lang="en-US" sz="2800" dirty="0"/>
              <a:t>All individuals who require an audit for their books of account must file their tax returns on OCTOBER 31ST of each assessment year.</a:t>
            </a:r>
            <a:br>
              <a:rPr lang="en-US" sz="2800" dirty="0"/>
            </a:br>
            <a:r>
              <a:rPr lang="en-US" sz="2800" dirty="0"/>
              <a:t>The following individuals might come under this category:</a:t>
            </a:r>
          </a:p>
          <a:p>
            <a:r>
              <a:rPr lang="en-US" sz="2800" dirty="0"/>
              <a:t>A business entity.</a:t>
            </a:r>
          </a:p>
          <a:p>
            <a:r>
              <a:rPr lang="en-US" sz="2800" dirty="0"/>
              <a:t>A self-employed person or professional.</a:t>
            </a:r>
          </a:p>
          <a:p>
            <a:r>
              <a:rPr lang="en-US" sz="2800" dirty="0"/>
              <a:t>A working partner employed with a firm or a consultant who requires to have an audit performed on his accounting book.</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0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6111865ec38a9e4a7caf81142a2d4db.jpg"/>
          <p:cNvPicPr>
            <a:picLocks noChangeAspect="1"/>
          </p:cNvPicPr>
          <p:nvPr/>
        </p:nvPicPr>
        <p:blipFill>
          <a:blip r:embed="rId2"/>
          <a:srcRect l="40153" t="8518" r="4625" b="7531"/>
          <a:stretch>
            <a:fillRect/>
          </a:stretch>
        </p:blipFill>
        <p:spPr>
          <a:xfrm>
            <a:off x="1600200" y="838200"/>
            <a:ext cx="8534400" cy="6019800"/>
          </a:xfrm>
          <a:prstGeom prst="rect">
            <a:avLst/>
          </a:prstGeom>
          <a:noFill/>
          <a:ln>
            <a:noFill/>
          </a:ln>
        </p:spPr>
      </p:pic>
      <p:sp>
        <p:nvSpPr>
          <p:cNvPr id="3" name="Rectangle 2"/>
          <p:cNvSpPr/>
          <p:nvPr/>
        </p:nvSpPr>
        <p:spPr>
          <a:xfrm>
            <a:off x="1676400" y="0"/>
            <a:ext cx="8458200" cy="7694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ITR FORMS</a:t>
            </a:r>
          </a:p>
        </p:txBody>
      </p:sp>
    </p:spTree>
    <p:extLst>
      <p:ext uri="{BB962C8B-B14F-4D97-AF65-F5344CB8AC3E}">
        <p14:creationId xmlns:p14="http://schemas.microsoft.com/office/powerpoint/2010/main" val="63952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200" y="0"/>
            <a:ext cx="1019160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INCOME TAX RETURNS</a:t>
            </a:r>
          </a:p>
        </p:txBody>
      </p:sp>
      <p:graphicFrame>
        <p:nvGraphicFramePr>
          <p:cNvPr id="4" name="Diagram 3"/>
          <p:cNvGraphicFramePr/>
          <p:nvPr>
            <p:extLst>
              <p:ext uri="{D42A27DB-BD31-4B8C-83A1-F6EECF244321}">
                <p14:modId xmlns:p14="http://schemas.microsoft.com/office/powerpoint/2010/main" val="4195971926"/>
              </p:ext>
            </p:extLst>
          </p:nvPr>
        </p:nvGraphicFramePr>
        <p:xfrm>
          <a:off x="1000125" y="1066800"/>
          <a:ext cx="101917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1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57071192"/>
              </p:ext>
            </p:extLst>
          </p:nvPr>
        </p:nvGraphicFramePr>
        <p:xfrm>
          <a:off x="1343025" y="266700"/>
          <a:ext cx="9505950" cy="622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890" y="152400"/>
            <a:ext cx="1014222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COMPULSORY FILING OF RETURN</a:t>
            </a:r>
          </a:p>
        </p:txBody>
      </p:sp>
      <p:sp>
        <p:nvSpPr>
          <p:cNvPr id="4" name="Rounded Rectangle 3"/>
          <p:cNvSpPr/>
          <p:nvPr/>
        </p:nvSpPr>
        <p:spPr>
          <a:xfrm>
            <a:off x="1024890" y="1066800"/>
            <a:ext cx="10141200" cy="1447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000" b="1" dirty="0">
                <a:latin typeface="Garamond" pitchFamily="18" charset="0"/>
              </a:rPr>
              <a:t>Any person, being resident other than not ordinarily resident, shall furnish, a return, within due date, in respect of his income or loss for the previous year irrespective of the fact that his total income does not exceed basic exemption limit or does not have any taxable income, if he:</a:t>
            </a:r>
          </a:p>
        </p:txBody>
      </p:sp>
      <p:sp>
        <p:nvSpPr>
          <p:cNvPr id="5" name="Rounded Rectangle 4"/>
          <p:cNvSpPr/>
          <p:nvPr/>
        </p:nvSpPr>
        <p:spPr>
          <a:xfrm>
            <a:off x="1024890" y="2667000"/>
            <a:ext cx="10141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Garamond" pitchFamily="18" charset="0"/>
              </a:rPr>
              <a:t>a) holds, as a beneficial owner or otherwise, any asset (including any financial interest in any entity) located outside India or has signing authority in any account located outside India; or</a:t>
            </a:r>
          </a:p>
        </p:txBody>
      </p:sp>
      <p:sp>
        <p:nvSpPr>
          <p:cNvPr id="6" name="Rounded Rectangle 5"/>
          <p:cNvSpPr/>
          <p:nvPr/>
        </p:nvSpPr>
        <p:spPr>
          <a:xfrm>
            <a:off x="1024890" y="3829050"/>
            <a:ext cx="10141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b="1" dirty="0">
                <a:latin typeface="Garamond" pitchFamily="18" charset="0"/>
              </a:rPr>
              <a:t>b) is a beneficiary of any asset (including any financial interest in any entity) located outside India. </a:t>
            </a:r>
          </a:p>
        </p:txBody>
      </p:sp>
      <p:sp>
        <p:nvSpPr>
          <p:cNvPr id="7" name="Rectangle 6"/>
          <p:cNvSpPr/>
          <p:nvPr/>
        </p:nvSpPr>
        <p:spPr>
          <a:xfrm>
            <a:off x="1301496" y="5029200"/>
            <a:ext cx="9589008" cy="1600200"/>
          </a:xfrm>
          <a:prstGeom prst="rect">
            <a:avLst/>
          </a:prstGeom>
          <a:solidFill>
            <a:schemeClr val="bg1"/>
          </a:solidFill>
          <a:ln w="19050">
            <a:solidFill>
              <a:srgbClr val="F17723"/>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Garamond" pitchFamily="18" charset="0"/>
              </a:rPr>
              <a:t>Exception: </a:t>
            </a:r>
            <a:r>
              <a:rPr lang="en-US" sz="2000" b="1" dirty="0">
                <a:solidFill>
                  <a:schemeClr val="tx1"/>
                </a:solidFill>
                <a:latin typeface="Garamond" pitchFamily="18" charset="0"/>
              </a:rPr>
              <a:t>An individual, being a beneficiary of any asset (including any financial interest in any entity) located outside India where, income, if any, arising from such asset is includible in the income of the person referred above in accordance with the provisions of this Act.</a:t>
            </a:r>
          </a:p>
        </p:txBody>
      </p:sp>
    </p:spTree>
    <p:extLst>
      <p:ext uri="{BB962C8B-B14F-4D97-AF65-F5344CB8AC3E}">
        <p14:creationId xmlns:p14="http://schemas.microsoft.com/office/powerpoint/2010/main" val="252867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880" y="0"/>
            <a:ext cx="11064240"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MANDATORY FURNISHING OF RETURN IN CASE OF HIGH VALUE TRANSACTIONS</a:t>
            </a:r>
          </a:p>
        </p:txBody>
      </p:sp>
      <p:sp>
        <p:nvSpPr>
          <p:cNvPr id="3" name="Rounded Rectangle 2"/>
          <p:cNvSpPr/>
          <p:nvPr/>
        </p:nvSpPr>
        <p:spPr>
          <a:xfrm>
            <a:off x="563880" y="990600"/>
            <a:ext cx="1106424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000" b="1" dirty="0">
                <a:latin typeface="Garamond" pitchFamily="18" charset="0"/>
              </a:rPr>
              <a:t>A person (other than firm and company), who is not required to furnish a return as per aforesaid provision, and who during the previous year</a:t>
            </a:r>
          </a:p>
        </p:txBody>
      </p:sp>
      <p:graphicFrame>
        <p:nvGraphicFramePr>
          <p:cNvPr id="4" name="Diagram 3"/>
          <p:cNvGraphicFramePr/>
          <p:nvPr/>
        </p:nvGraphicFramePr>
        <p:xfrm>
          <a:off x="1524000" y="1905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73630" y="5657851"/>
            <a:ext cx="8968740" cy="1015663"/>
          </a:xfrm>
          <a:prstGeom prst="rect">
            <a:avLst/>
          </a:prstGeom>
          <a:noFill/>
        </p:spPr>
        <p:txBody>
          <a:bodyPr wrap="square" rtlCol="0">
            <a:spAutoFit/>
          </a:bodyPr>
          <a:lstStyle/>
          <a:p>
            <a:pPr algn="just"/>
            <a:r>
              <a:rPr lang="en-US" sz="2000" b="1" dirty="0">
                <a:latin typeface="Garamond" pitchFamily="18" charset="0"/>
              </a:rPr>
              <a:t>shall furnish a return of his income on or before the due date in such form and verified in such manner and setting forth such other particulars, as may be prescribed.</a:t>
            </a:r>
          </a:p>
        </p:txBody>
      </p:sp>
    </p:spTree>
    <p:extLst>
      <p:ext uri="{BB962C8B-B14F-4D97-AF65-F5344CB8AC3E}">
        <p14:creationId xmlns:p14="http://schemas.microsoft.com/office/powerpoint/2010/main" val="161729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786825"/>
            <a:ext cx="112776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nchor="t">
            <a:spAutoFit/>
          </a:bodyP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HOW TO FILE ITR FORMS USING OFFLINE UTILITY?</a:t>
            </a:r>
          </a:p>
        </p:txBody>
      </p:sp>
      <p:sp>
        <p:nvSpPr>
          <p:cNvPr id="3" name="Rounded Rectangle 2"/>
          <p:cNvSpPr/>
          <p:nvPr/>
        </p:nvSpPr>
        <p:spPr>
          <a:xfrm>
            <a:off x="559200" y="1905000"/>
            <a:ext cx="11073600" cy="1143000"/>
          </a:xfrm>
          <a:prstGeom prst="roundRect">
            <a:avLst/>
          </a:prstGeom>
          <a:gradFill>
            <a:gsLst>
              <a:gs pos="0">
                <a:schemeClr val="accent3">
                  <a:satMod val="103000"/>
                  <a:lumMod val="102000"/>
                  <a:tint val="94000"/>
                  <a:alpha val="80000"/>
                </a:schemeClr>
              </a:gs>
              <a:gs pos="50000">
                <a:schemeClr val="accent3">
                  <a:satMod val="110000"/>
                  <a:lumMod val="100000"/>
                  <a:shade val="100000"/>
                </a:schemeClr>
              </a:gs>
              <a:gs pos="100000">
                <a:schemeClr val="accent3">
                  <a:lumMod val="99000"/>
                  <a:satMod val="120000"/>
                  <a:shade val="78000"/>
                </a:schemeClr>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b="1">
                <a:solidFill>
                  <a:schemeClr val="tx1"/>
                </a:solidFill>
                <a:latin typeface="Garamond" pitchFamily="18" charset="0"/>
              </a:rPr>
              <a:t>ITR Form can be filed with the Income-tax Department electronically on the e-filing web portal of Income-tax Department</a:t>
            </a:r>
          </a:p>
        </p:txBody>
      </p:sp>
      <p:sp>
        <p:nvSpPr>
          <p:cNvPr id="4" name="Rectangle 3"/>
          <p:cNvSpPr/>
          <p:nvPr/>
        </p:nvSpPr>
        <p:spPr>
          <a:xfrm>
            <a:off x="558800" y="3581400"/>
            <a:ext cx="11074400" cy="838200"/>
          </a:xfrm>
          <a:prstGeom prst="rect">
            <a:avLst/>
          </a:prstGeom>
          <a:gradFill>
            <a:gsLst>
              <a:gs pos="0">
                <a:schemeClr val="accent3">
                  <a:satMod val="103000"/>
                  <a:lumMod val="102000"/>
                  <a:tint val="94000"/>
                  <a:alpha val="80000"/>
                </a:schemeClr>
              </a:gs>
              <a:gs pos="50000">
                <a:schemeClr val="accent3">
                  <a:satMod val="110000"/>
                  <a:lumMod val="100000"/>
                  <a:shade val="100000"/>
                </a:schemeClr>
              </a:gs>
              <a:gs pos="100000">
                <a:schemeClr val="accent3">
                  <a:lumMod val="99000"/>
                  <a:satMod val="120000"/>
                  <a:shade val="78000"/>
                </a:schemeClr>
              </a:gs>
            </a:gsLst>
          </a:gradFill>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r>
              <a:rPr lang="en-US" sz="2200" b="1" dirty="0">
                <a:solidFill>
                  <a:schemeClr val="tx1"/>
                </a:solidFill>
                <a:latin typeface="Garamond"/>
              </a:rPr>
              <a:t>Below are the steps to follow for downloading ITRS:-</a:t>
            </a:r>
          </a:p>
        </p:txBody>
      </p:sp>
      <p:sp>
        <p:nvSpPr>
          <p:cNvPr id="5" name="Down Arrow 4"/>
          <p:cNvSpPr/>
          <p:nvPr/>
        </p:nvSpPr>
        <p:spPr>
          <a:xfrm>
            <a:off x="5332396" y="450263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ounded Rectangle 5"/>
          <p:cNvSpPr/>
          <p:nvPr/>
        </p:nvSpPr>
        <p:spPr>
          <a:xfrm>
            <a:off x="559200" y="5219700"/>
            <a:ext cx="11073600" cy="8572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solidFill>
                  <a:schemeClr val="tx1"/>
                </a:solidFill>
                <a:latin typeface="Garamond" pitchFamily="18" charset="0"/>
              </a:rPr>
              <a:t>STEP 1: </a:t>
            </a:r>
            <a:r>
              <a:rPr lang="en-US" sz="2200" dirty="0">
                <a:solidFill>
                  <a:schemeClr val="tx1"/>
                </a:solidFill>
                <a:latin typeface="Garamond" pitchFamily="18" charset="0"/>
              </a:rPr>
              <a:t>Visit-</a:t>
            </a:r>
            <a:r>
              <a:rPr lang="en-US" sz="2200" b="1" dirty="0">
                <a:solidFill>
                  <a:schemeClr val="tx1"/>
                </a:solidFill>
                <a:latin typeface="Garamond" pitchFamily="18" charset="0"/>
              </a:rPr>
              <a:t>-</a:t>
            </a:r>
            <a:r>
              <a:rPr lang="en-US" sz="2200" b="1" dirty="0">
                <a:solidFill>
                  <a:schemeClr val="tx1"/>
                </a:solidFill>
                <a:latin typeface="Garamond" pitchFamily="18" charset="0"/>
                <a:hlinkClick r:id="rId2"/>
              </a:rPr>
              <a:t>https://www.incometaxindiaefiling.gov.in/home</a:t>
            </a:r>
            <a:endParaRPr lang="en-US" sz="2200" b="1" dirty="0">
              <a:solidFill>
                <a:schemeClr val="tx1"/>
              </a:solidFill>
              <a:latin typeface="Garamond" pitchFamily="18" charset="0"/>
            </a:endParaRPr>
          </a:p>
        </p:txBody>
      </p:sp>
      <p:sp>
        <p:nvSpPr>
          <p:cNvPr id="8" name="Down Arrow 7"/>
          <p:cNvSpPr/>
          <p:nvPr/>
        </p:nvSpPr>
        <p:spPr>
          <a:xfrm>
            <a:off x="5332396" y="6198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9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180" y="457200"/>
            <a:ext cx="896874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AN INCOME TAX RETURN?</a:t>
            </a:r>
          </a:p>
        </p:txBody>
      </p:sp>
      <p:sp>
        <p:nvSpPr>
          <p:cNvPr id="4" name="TextBox 3"/>
          <p:cNvSpPr txBox="1"/>
          <p:nvPr/>
        </p:nvSpPr>
        <p:spPr>
          <a:xfrm>
            <a:off x="1440180" y="1341030"/>
            <a:ext cx="8968740"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just"/>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 tax return is a documentation filed with a tax authority that reports income, expenses, and other relevant financial information.</a:t>
            </a:r>
          </a:p>
        </p:txBody>
      </p:sp>
      <p:pic>
        <p:nvPicPr>
          <p:cNvPr id="7" name="Picture 6" descr="Income-Tax-Return-ITR-ITR-Filing-ITR-Forms-Last-Updated.jpg"/>
          <p:cNvPicPr>
            <a:picLocks noChangeAspect="1"/>
          </p:cNvPicPr>
          <p:nvPr/>
        </p:nvPicPr>
        <p:blipFill>
          <a:blip r:embed="rId2"/>
          <a:srcRect t="6383"/>
          <a:stretch>
            <a:fillRect/>
          </a:stretch>
        </p:blipFill>
        <p:spPr>
          <a:xfrm>
            <a:off x="1440180" y="2739390"/>
            <a:ext cx="8968740" cy="3855720"/>
          </a:xfrm>
          <a:prstGeom prst="rect">
            <a:avLst/>
          </a:prstGeom>
        </p:spPr>
      </p:pic>
    </p:spTree>
    <p:extLst>
      <p:ext uri="{BB962C8B-B14F-4D97-AF65-F5344CB8AC3E}">
        <p14:creationId xmlns:p14="http://schemas.microsoft.com/office/powerpoint/2010/main" val="412943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8000" y="152400"/>
            <a:ext cx="113760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200" b="1" dirty="0">
                <a:solidFill>
                  <a:schemeClr val="tx1"/>
                </a:solidFill>
                <a:latin typeface="Garamond" pitchFamily="18" charset="0"/>
              </a:rPr>
              <a:t>STEP </a:t>
            </a:r>
            <a:r>
              <a:rPr lang="en-US" sz="2200" dirty="0">
                <a:solidFill>
                  <a:schemeClr val="tx1"/>
                </a:solidFill>
                <a:latin typeface="Garamond" pitchFamily="18" charset="0"/>
              </a:rPr>
              <a:t>2:From the menu bar select </a:t>
            </a:r>
            <a:r>
              <a:rPr lang="en-US" sz="2200" b="1" dirty="0">
                <a:solidFill>
                  <a:schemeClr val="tx1"/>
                </a:solidFill>
                <a:latin typeface="Garamond" pitchFamily="18" charset="0"/>
              </a:rPr>
              <a:t>“Downloads”; </a:t>
            </a:r>
            <a:r>
              <a:rPr lang="en-US" sz="2200" dirty="0">
                <a:solidFill>
                  <a:schemeClr val="tx1"/>
                </a:solidFill>
                <a:latin typeface="Garamond" pitchFamily="18" charset="0"/>
              </a:rPr>
              <a:t>then go to </a:t>
            </a:r>
            <a:r>
              <a:rPr lang="en-US" sz="2200" b="1" dirty="0">
                <a:solidFill>
                  <a:schemeClr val="tx1"/>
                </a:solidFill>
                <a:latin typeface="Garamond" pitchFamily="18" charset="0"/>
              </a:rPr>
              <a:t>“Offline Utilities” </a:t>
            </a:r>
            <a:r>
              <a:rPr lang="en-US" sz="2200" dirty="0">
                <a:solidFill>
                  <a:schemeClr val="tx1"/>
                </a:solidFill>
                <a:latin typeface="Garamond" pitchFamily="18" charset="0"/>
              </a:rPr>
              <a:t>and select </a:t>
            </a:r>
            <a:r>
              <a:rPr lang="en-US" sz="2200" b="1" dirty="0">
                <a:solidFill>
                  <a:schemeClr val="tx1"/>
                </a:solidFill>
                <a:latin typeface="Garamond" pitchFamily="18" charset="0"/>
              </a:rPr>
              <a:t>“Income Tax Return Preparation Utilities”.</a:t>
            </a:r>
          </a:p>
        </p:txBody>
      </p:sp>
      <p:sp>
        <p:nvSpPr>
          <p:cNvPr id="4" name="Rounded Rectangle 3"/>
          <p:cNvSpPr/>
          <p:nvPr/>
        </p:nvSpPr>
        <p:spPr>
          <a:xfrm>
            <a:off x="408000" y="2438400"/>
            <a:ext cx="11376000" cy="990600"/>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US" sz="2200" b="1" dirty="0">
                <a:solidFill>
                  <a:schemeClr val="tx1"/>
                </a:solidFill>
                <a:latin typeface="Garamond"/>
              </a:rPr>
              <a:t>STEP 3: </a:t>
            </a:r>
            <a:r>
              <a:rPr lang="en-US" sz="2200" dirty="0">
                <a:solidFill>
                  <a:schemeClr val="tx1"/>
                </a:solidFill>
                <a:latin typeface="Garamond"/>
              </a:rPr>
              <a:t>Select your </a:t>
            </a:r>
            <a:r>
              <a:rPr lang="en-US" sz="2200" b="1" dirty="0">
                <a:solidFill>
                  <a:schemeClr val="tx1"/>
                </a:solidFill>
                <a:latin typeface="Garamond"/>
              </a:rPr>
              <a:t>Assessment Year, i.e. 2021-22.</a:t>
            </a:r>
          </a:p>
        </p:txBody>
      </p:sp>
      <p:sp>
        <p:nvSpPr>
          <p:cNvPr id="6" name="Rounded Rectangle 5"/>
          <p:cNvSpPr/>
          <p:nvPr/>
        </p:nvSpPr>
        <p:spPr>
          <a:xfrm>
            <a:off x="408000" y="4419600"/>
            <a:ext cx="11376000" cy="1676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4: </a:t>
            </a:r>
            <a:r>
              <a:rPr lang="en-US" sz="2200" dirty="0">
                <a:solidFill>
                  <a:schemeClr val="tx1"/>
                </a:solidFill>
                <a:latin typeface="Garamond" pitchFamily="18" charset="0"/>
              </a:rPr>
              <a:t>Depending on your income type, choose the right </a:t>
            </a:r>
            <a:r>
              <a:rPr lang="en-US" sz="2200" b="1" dirty="0">
                <a:solidFill>
                  <a:schemeClr val="tx1"/>
                </a:solidFill>
                <a:latin typeface="Garamond" pitchFamily="18" charset="0"/>
              </a:rPr>
              <a:t>ITR form </a:t>
            </a:r>
            <a:r>
              <a:rPr lang="en-US" sz="2200" dirty="0">
                <a:solidFill>
                  <a:schemeClr val="tx1"/>
                </a:solidFill>
                <a:latin typeface="Garamond" pitchFamily="18" charset="0"/>
              </a:rPr>
              <a:t>for IT returns filing. You will find ITR forms in both </a:t>
            </a:r>
            <a:r>
              <a:rPr lang="en-US" sz="2200" b="1" dirty="0">
                <a:solidFill>
                  <a:schemeClr val="tx1"/>
                </a:solidFill>
                <a:latin typeface="Garamond" pitchFamily="18" charset="0"/>
              </a:rPr>
              <a:t>Java and Excel </a:t>
            </a:r>
            <a:r>
              <a:rPr lang="en-US" sz="2200" dirty="0">
                <a:solidFill>
                  <a:schemeClr val="tx1"/>
                </a:solidFill>
                <a:latin typeface="Garamond" pitchFamily="18" charset="0"/>
              </a:rPr>
              <a:t>formats.</a:t>
            </a:r>
            <a:r>
              <a:rPr lang="en-US" sz="2200" b="1" dirty="0">
                <a:solidFill>
                  <a:schemeClr val="tx1"/>
                </a:solidFill>
                <a:latin typeface="Garamond" pitchFamily="18" charset="0"/>
              </a:rPr>
              <a:t> </a:t>
            </a:r>
            <a:r>
              <a:rPr lang="en-US" sz="2200" dirty="0">
                <a:solidFill>
                  <a:schemeClr val="tx1"/>
                </a:solidFill>
                <a:latin typeface="Garamond" pitchFamily="18" charset="0"/>
              </a:rPr>
              <a:t>Depending on your choice, select the right file type. Click on </a:t>
            </a:r>
            <a:r>
              <a:rPr lang="en-US" sz="2200" b="1" dirty="0">
                <a:solidFill>
                  <a:schemeClr val="tx1"/>
                </a:solidFill>
                <a:latin typeface="Garamond" pitchFamily="18" charset="0"/>
              </a:rPr>
              <a:t>“Download Link” </a:t>
            </a:r>
            <a:r>
              <a:rPr lang="en-US" sz="2200" dirty="0">
                <a:solidFill>
                  <a:schemeClr val="tx1"/>
                </a:solidFill>
                <a:latin typeface="Garamond" pitchFamily="18" charset="0"/>
              </a:rPr>
              <a:t>found under the Java or Excel formats.</a:t>
            </a:r>
          </a:p>
        </p:txBody>
      </p:sp>
      <p:sp>
        <p:nvSpPr>
          <p:cNvPr id="8" name="Down Arrow 7"/>
          <p:cNvSpPr/>
          <p:nvPr/>
        </p:nvSpPr>
        <p:spPr>
          <a:xfrm>
            <a:off x="5332396" y="6198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Down Arrow 8"/>
          <p:cNvSpPr/>
          <p:nvPr/>
        </p:nvSpPr>
        <p:spPr>
          <a:xfrm>
            <a:off x="5332396" y="3531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Down Arrow 9"/>
          <p:cNvSpPr/>
          <p:nvPr/>
        </p:nvSpPr>
        <p:spPr>
          <a:xfrm>
            <a:off x="5332396" y="16260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99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8800" y="228600"/>
            <a:ext cx="110744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5: </a:t>
            </a:r>
            <a:r>
              <a:rPr lang="en-US" sz="2200" dirty="0">
                <a:solidFill>
                  <a:schemeClr val="tx1"/>
                </a:solidFill>
                <a:latin typeface="Garamond" pitchFamily="18" charset="0"/>
              </a:rPr>
              <a:t>The ITR return file will get downloaded in the ZIP file 	format.  Extract the file at a relevant location in your computer.</a:t>
            </a:r>
          </a:p>
        </p:txBody>
      </p:sp>
      <p:sp>
        <p:nvSpPr>
          <p:cNvPr id="4" name="Rounded Rectangle 3"/>
          <p:cNvSpPr/>
          <p:nvPr/>
        </p:nvSpPr>
        <p:spPr>
          <a:xfrm>
            <a:off x="558800" y="2329963"/>
            <a:ext cx="11074400" cy="2057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dirty="0">
                <a:solidFill>
                  <a:schemeClr val="tx1"/>
                </a:solidFill>
                <a:latin typeface="Garamond" pitchFamily="18" charset="0"/>
              </a:rPr>
              <a:t>For </a:t>
            </a:r>
            <a:r>
              <a:rPr lang="en-US" sz="2200" b="1" dirty="0">
                <a:solidFill>
                  <a:schemeClr val="tx1"/>
                </a:solidFill>
                <a:latin typeface="Garamond" pitchFamily="18" charset="0"/>
              </a:rPr>
              <a:t>Excel File </a:t>
            </a:r>
            <a:r>
              <a:rPr lang="en-US" sz="2200" dirty="0">
                <a:solidFill>
                  <a:schemeClr val="tx1"/>
                </a:solidFill>
                <a:latin typeface="Garamond" pitchFamily="18" charset="0"/>
              </a:rPr>
              <a:t>- Click </a:t>
            </a:r>
            <a:r>
              <a:rPr lang="en-US" sz="2200" b="1" dirty="0">
                <a:solidFill>
                  <a:schemeClr val="tx1"/>
                </a:solidFill>
                <a:latin typeface="Garamond" pitchFamily="18" charset="0"/>
              </a:rPr>
              <a:t>‘Import Personal / Tax Details from XML’, </a:t>
            </a:r>
            <a:r>
              <a:rPr lang="en-US" sz="2200" dirty="0">
                <a:solidFill>
                  <a:schemeClr val="tx1"/>
                </a:solidFill>
                <a:latin typeface="Garamond" pitchFamily="18" charset="0"/>
              </a:rPr>
              <a:t>located at </a:t>
            </a:r>
            <a:r>
              <a:rPr lang="en-US" sz="2200" b="1" dirty="0">
                <a:solidFill>
                  <a:schemeClr val="tx1"/>
                </a:solidFill>
                <a:latin typeface="Garamond" pitchFamily="18" charset="0"/>
              </a:rPr>
              <a:t>right side of the ‘Income Details’ tab</a:t>
            </a:r>
            <a:r>
              <a:rPr lang="en-US" sz="2200" dirty="0">
                <a:solidFill>
                  <a:schemeClr val="tx1"/>
                </a:solidFill>
                <a:latin typeface="Garamond" pitchFamily="18" charset="0"/>
              </a:rPr>
              <a:t>. The side buttons (</a:t>
            </a:r>
            <a:r>
              <a:rPr lang="en-US" sz="2200" b="1" dirty="0">
                <a:solidFill>
                  <a:schemeClr val="tx1"/>
                </a:solidFill>
                <a:latin typeface="Garamond" pitchFamily="18" charset="0"/>
              </a:rPr>
              <a:t>like validate, Next, Calculate Tax, etc.)</a:t>
            </a:r>
            <a:r>
              <a:rPr lang="en-US" sz="2200" dirty="0">
                <a:solidFill>
                  <a:schemeClr val="tx1"/>
                </a:solidFill>
                <a:latin typeface="Garamond" pitchFamily="18" charset="0"/>
              </a:rPr>
              <a:t> of the excel file will work only if </a:t>
            </a:r>
            <a:r>
              <a:rPr lang="en-US" sz="2200" b="1" dirty="0">
                <a:solidFill>
                  <a:schemeClr val="tx1"/>
                </a:solidFill>
                <a:latin typeface="Garamond" pitchFamily="18" charset="0"/>
              </a:rPr>
              <a:t>‘Macros’ </a:t>
            </a:r>
            <a:r>
              <a:rPr lang="en-US" sz="2200" dirty="0">
                <a:solidFill>
                  <a:schemeClr val="tx1"/>
                </a:solidFill>
                <a:latin typeface="Garamond" pitchFamily="18" charset="0"/>
              </a:rPr>
              <a:t>and </a:t>
            </a:r>
            <a:r>
              <a:rPr lang="en-US" sz="2200" b="1" dirty="0">
                <a:solidFill>
                  <a:schemeClr val="tx1"/>
                </a:solidFill>
                <a:latin typeface="Garamond" pitchFamily="18" charset="0"/>
              </a:rPr>
              <a:t>‘ActiveX</a:t>
            </a:r>
            <a:r>
              <a:rPr lang="en-US" sz="2200" dirty="0">
                <a:solidFill>
                  <a:schemeClr val="tx1"/>
                </a:solidFill>
                <a:latin typeface="Garamond" pitchFamily="18" charset="0"/>
              </a:rPr>
              <a:t>’ function of the Excel workbook is enabled</a:t>
            </a:r>
          </a:p>
        </p:txBody>
      </p:sp>
      <p:sp>
        <p:nvSpPr>
          <p:cNvPr id="5" name="Rounded Rectangle 4"/>
          <p:cNvSpPr/>
          <p:nvPr/>
        </p:nvSpPr>
        <p:spPr>
          <a:xfrm>
            <a:off x="559200" y="5524500"/>
            <a:ext cx="110736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6 </a:t>
            </a:r>
            <a:r>
              <a:rPr lang="en-US" sz="2200" dirty="0">
                <a:solidFill>
                  <a:schemeClr val="tx1"/>
                </a:solidFill>
                <a:latin typeface="Garamond" pitchFamily="18" charset="0"/>
              </a:rPr>
              <a:t>: Attach the ‘Pre-filled XML’ file which has been downloaded</a:t>
            </a:r>
          </a:p>
        </p:txBody>
      </p:sp>
      <p:sp>
        <p:nvSpPr>
          <p:cNvPr id="7" name="Down Arrow 6"/>
          <p:cNvSpPr/>
          <p:nvPr/>
        </p:nvSpPr>
        <p:spPr>
          <a:xfrm>
            <a:off x="5586796" y="4551974"/>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Down Arrow 7"/>
          <p:cNvSpPr/>
          <p:nvPr/>
        </p:nvSpPr>
        <p:spPr>
          <a:xfrm>
            <a:off x="5586396" y="1357437"/>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704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6400" y="381000"/>
            <a:ext cx="11277600" cy="3124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indent="-457200">
              <a:buAutoNum type="alphaLcParenR"/>
            </a:pPr>
            <a:r>
              <a:rPr lang="en-US" sz="2200" dirty="0">
                <a:solidFill>
                  <a:schemeClr val="tx1"/>
                </a:solidFill>
                <a:latin typeface="Garamond" pitchFamily="18" charset="0"/>
              </a:rPr>
              <a:t>Login to </a:t>
            </a:r>
            <a:r>
              <a:rPr lang="en-US" sz="2200" b="1" dirty="0">
                <a:solidFill>
                  <a:schemeClr val="tx1"/>
                </a:solidFill>
                <a:latin typeface="Garamond" pitchFamily="18" charset="0"/>
              </a:rPr>
              <a:t>‘e-Filing’ </a:t>
            </a:r>
            <a:r>
              <a:rPr lang="en-US" sz="2200" dirty="0">
                <a:solidFill>
                  <a:schemeClr val="tx1"/>
                </a:solidFill>
                <a:latin typeface="Garamond" pitchFamily="18" charset="0"/>
              </a:rPr>
              <a:t>Portal</a:t>
            </a:r>
          </a:p>
          <a:p>
            <a:pPr marL="457200" indent="-457200">
              <a:buAutoNum type="alphaLcParenR"/>
            </a:pPr>
            <a:r>
              <a:rPr lang="en-US" sz="2200" dirty="0">
                <a:solidFill>
                  <a:schemeClr val="tx1"/>
                </a:solidFill>
                <a:latin typeface="Garamond" pitchFamily="18" charset="0"/>
              </a:rPr>
              <a:t>Go to the </a:t>
            </a:r>
            <a:r>
              <a:rPr lang="en-US" sz="2200" b="1" dirty="0">
                <a:solidFill>
                  <a:schemeClr val="tx1"/>
                </a:solidFill>
                <a:latin typeface="Garamond" pitchFamily="18" charset="0"/>
              </a:rPr>
              <a:t>‘My Account’ </a:t>
            </a:r>
            <a:r>
              <a:rPr lang="en-US" sz="2200" dirty="0">
                <a:solidFill>
                  <a:schemeClr val="tx1"/>
                </a:solidFill>
                <a:latin typeface="Garamond" pitchFamily="18" charset="0"/>
              </a:rPr>
              <a:t>menu located at upper-left side of the page -&gt; </a:t>
            </a:r>
            <a:r>
              <a:rPr lang="en-US" sz="2200" b="1" dirty="0">
                <a:solidFill>
                  <a:schemeClr val="tx1"/>
                </a:solidFill>
                <a:latin typeface="Garamond" pitchFamily="18" charset="0"/>
              </a:rPr>
              <a:t>Click ‘Download Pre-filled XML</a:t>
            </a:r>
            <a:r>
              <a:rPr lang="en-US" sz="2200" dirty="0">
                <a:solidFill>
                  <a:schemeClr val="tx1"/>
                </a:solidFill>
                <a:latin typeface="Garamond" pitchFamily="18" charset="0"/>
              </a:rPr>
              <a:t>’</a:t>
            </a:r>
          </a:p>
          <a:p>
            <a:pPr marL="457200" indent="-457200">
              <a:buAutoNum type="alphaLcParenR"/>
            </a:pPr>
            <a:r>
              <a:rPr lang="en-US" sz="2200" dirty="0">
                <a:solidFill>
                  <a:schemeClr val="tx1"/>
                </a:solidFill>
                <a:latin typeface="Garamond" pitchFamily="18" charset="0"/>
              </a:rPr>
              <a:t> Select the </a:t>
            </a:r>
            <a:r>
              <a:rPr lang="en-US" sz="2200" b="1" dirty="0">
                <a:solidFill>
                  <a:schemeClr val="tx1"/>
                </a:solidFill>
                <a:latin typeface="Garamond" pitchFamily="18" charset="0"/>
              </a:rPr>
              <a:t>‘Assessment Year’ </a:t>
            </a:r>
            <a:r>
              <a:rPr lang="en-US" sz="2200" dirty="0">
                <a:solidFill>
                  <a:schemeClr val="tx1"/>
                </a:solidFill>
                <a:latin typeface="Garamond" pitchFamily="18" charset="0"/>
              </a:rPr>
              <a:t>and </a:t>
            </a:r>
            <a:r>
              <a:rPr lang="en-US" sz="2200" b="1" dirty="0">
                <a:solidFill>
                  <a:schemeClr val="tx1"/>
                </a:solidFill>
                <a:latin typeface="Garamond" pitchFamily="18" charset="0"/>
              </a:rPr>
              <a:t>‘ITR Form Name’ </a:t>
            </a:r>
            <a:r>
              <a:rPr lang="en-US" sz="2200" dirty="0">
                <a:solidFill>
                  <a:schemeClr val="tx1"/>
                </a:solidFill>
                <a:latin typeface="Garamond" pitchFamily="18" charset="0"/>
              </a:rPr>
              <a:t>from the dropdown list</a:t>
            </a:r>
          </a:p>
          <a:p>
            <a:pPr marL="457200" indent="-457200">
              <a:buAutoNum type="alphaLcParenR"/>
            </a:pPr>
            <a:r>
              <a:rPr lang="en-US" sz="2200" dirty="0">
                <a:solidFill>
                  <a:schemeClr val="tx1"/>
                </a:solidFill>
                <a:latin typeface="Garamond" pitchFamily="18" charset="0"/>
              </a:rPr>
              <a:t> Click </a:t>
            </a:r>
            <a:r>
              <a:rPr lang="en-US" sz="2200" b="1" dirty="0">
                <a:solidFill>
                  <a:schemeClr val="tx1"/>
                </a:solidFill>
                <a:latin typeface="Garamond" pitchFamily="18" charset="0"/>
              </a:rPr>
              <a:t>‘Continue’ ` Choose the type of details ` </a:t>
            </a:r>
            <a:r>
              <a:rPr lang="en-US" sz="2200" dirty="0">
                <a:solidFill>
                  <a:schemeClr val="tx1"/>
                </a:solidFill>
                <a:latin typeface="Garamond" pitchFamily="18" charset="0"/>
              </a:rPr>
              <a:t>Click </a:t>
            </a:r>
            <a:r>
              <a:rPr lang="en-US" sz="2200" b="1" dirty="0">
                <a:solidFill>
                  <a:schemeClr val="tx1"/>
                </a:solidFill>
                <a:latin typeface="Garamond" pitchFamily="18" charset="0"/>
              </a:rPr>
              <a:t>‘Confirm</a:t>
            </a:r>
            <a:r>
              <a:rPr lang="en-US" sz="2200" dirty="0">
                <a:solidFill>
                  <a:schemeClr val="tx1"/>
                </a:solidFill>
                <a:latin typeface="Garamond" pitchFamily="18" charset="0"/>
              </a:rPr>
              <a:t>’ ` Click </a:t>
            </a:r>
            <a:r>
              <a:rPr lang="en-US" sz="2200" b="1" dirty="0">
                <a:solidFill>
                  <a:schemeClr val="tx1"/>
                </a:solidFill>
                <a:latin typeface="Garamond" pitchFamily="18" charset="0"/>
              </a:rPr>
              <a:t>‘Download XML’</a:t>
            </a:r>
          </a:p>
        </p:txBody>
      </p:sp>
      <p:sp>
        <p:nvSpPr>
          <p:cNvPr id="4" name="Rounded Rectangle 3"/>
          <p:cNvSpPr/>
          <p:nvPr/>
        </p:nvSpPr>
        <p:spPr>
          <a:xfrm>
            <a:off x="1016000" y="4648200"/>
            <a:ext cx="10668000" cy="1219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457200" indent="-457200"/>
            <a:r>
              <a:rPr lang="en-US" sz="2200" b="1" dirty="0">
                <a:solidFill>
                  <a:schemeClr val="tx1"/>
                </a:solidFill>
                <a:latin typeface="Garamond" pitchFamily="18" charset="0"/>
              </a:rPr>
              <a:t>STEP 7</a:t>
            </a:r>
            <a:r>
              <a:rPr lang="en-US" sz="2200" dirty="0">
                <a:solidFill>
                  <a:schemeClr val="tx1"/>
                </a:solidFill>
                <a:latin typeface="Garamond" pitchFamily="18" charset="0"/>
              </a:rPr>
              <a:t>: Attach the downloaded </a:t>
            </a:r>
            <a:r>
              <a:rPr lang="en-US" sz="2200" b="1" dirty="0">
                <a:solidFill>
                  <a:schemeClr val="tx1"/>
                </a:solidFill>
                <a:latin typeface="Garamond" pitchFamily="18" charset="0"/>
              </a:rPr>
              <a:t>‘Pre-fill XML’ </a:t>
            </a:r>
            <a:r>
              <a:rPr lang="en-US" sz="2200" dirty="0">
                <a:solidFill>
                  <a:schemeClr val="tx1"/>
                </a:solidFill>
                <a:latin typeface="Garamond" pitchFamily="18" charset="0"/>
              </a:rPr>
              <a:t>file to populate the relevant details. </a:t>
            </a:r>
          </a:p>
        </p:txBody>
      </p:sp>
      <p:sp>
        <p:nvSpPr>
          <p:cNvPr id="5" name="Down Arrow 4"/>
          <p:cNvSpPr/>
          <p:nvPr/>
        </p:nvSpPr>
        <p:spPr>
          <a:xfrm>
            <a:off x="5586396" y="37596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34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6000" y="1371600"/>
            <a:ext cx="109800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8</a:t>
            </a:r>
            <a:r>
              <a:rPr lang="en-US" sz="2200" dirty="0">
                <a:solidFill>
                  <a:schemeClr val="tx1"/>
                </a:solidFill>
                <a:latin typeface="Garamond" pitchFamily="18" charset="0"/>
              </a:rPr>
              <a:t>: Enter all the Mandatory Fields ` Validate all the sheets`</a:t>
            </a:r>
          </a:p>
        </p:txBody>
      </p:sp>
      <p:sp>
        <p:nvSpPr>
          <p:cNvPr id="6" name="Rounded Rectangle 5"/>
          <p:cNvSpPr/>
          <p:nvPr/>
        </p:nvSpPr>
        <p:spPr>
          <a:xfrm>
            <a:off x="606000" y="3429000"/>
            <a:ext cx="10980000" cy="76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9 : </a:t>
            </a:r>
            <a:r>
              <a:rPr lang="en-US" sz="2200" dirty="0">
                <a:solidFill>
                  <a:schemeClr val="tx1"/>
                </a:solidFill>
                <a:latin typeface="Garamond" pitchFamily="18" charset="0"/>
              </a:rPr>
              <a:t>Calculate all the taxes and confirm all the pages</a:t>
            </a:r>
            <a:r>
              <a:rPr lang="en-US" sz="2200" b="1" dirty="0">
                <a:solidFill>
                  <a:schemeClr val="tx1"/>
                </a:solidFill>
                <a:latin typeface="Garamond" pitchFamily="18" charset="0"/>
              </a:rPr>
              <a:t>.</a:t>
            </a:r>
          </a:p>
        </p:txBody>
      </p:sp>
      <p:sp>
        <p:nvSpPr>
          <p:cNvPr id="8" name="Rounded Rectangle 7"/>
          <p:cNvSpPr/>
          <p:nvPr/>
        </p:nvSpPr>
        <p:spPr>
          <a:xfrm>
            <a:off x="606000" y="5181600"/>
            <a:ext cx="109800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10 : </a:t>
            </a:r>
            <a:r>
              <a:rPr lang="en-US" sz="2200" dirty="0">
                <a:solidFill>
                  <a:schemeClr val="tx1"/>
                </a:solidFill>
                <a:latin typeface="Garamond" pitchFamily="18" charset="0"/>
              </a:rPr>
              <a:t>Then, click on </a:t>
            </a:r>
            <a:r>
              <a:rPr lang="en-US" sz="2200" b="1" dirty="0">
                <a:solidFill>
                  <a:schemeClr val="tx1"/>
                </a:solidFill>
                <a:latin typeface="Garamond" pitchFamily="18" charset="0"/>
              </a:rPr>
              <a:t>“Generate XML”.</a:t>
            </a:r>
          </a:p>
        </p:txBody>
      </p:sp>
      <p:sp>
        <p:nvSpPr>
          <p:cNvPr id="10" name="Down Arrow 9"/>
          <p:cNvSpPr/>
          <p:nvPr/>
        </p:nvSpPr>
        <p:spPr>
          <a:xfrm>
            <a:off x="5396296" y="4339004"/>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Down Arrow 10"/>
          <p:cNvSpPr/>
          <p:nvPr/>
        </p:nvSpPr>
        <p:spPr>
          <a:xfrm>
            <a:off x="5396296" y="452804"/>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Down Arrow 11"/>
          <p:cNvSpPr/>
          <p:nvPr/>
        </p:nvSpPr>
        <p:spPr>
          <a:xfrm>
            <a:off x="5396296" y="2489202"/>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6819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0000" y="152400"/>
            <a:ext cx="110520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11 : </a:t>
            </a:r>
            <a:r>
              <a:rPr lang="en-US" sz="2200" dirty="0">
                <a:solidFill>
                  <a:schemeClr val="tx1"/>
                </a:solidFill>
                <a:latin typeface="Garamond" pitchFamily="18" charset="0"/>
              </a:rPr>
              <a:t>Then, click on </a:t>
            </a:r>
            <a:r>
              <a:rPr lang="en-US" sz="2200" b="1" dirty="0">
                <a:solidFill>
                  <a:schemeClr val="tx1"/>
                </a:solidFill>
                <a:latin typeface="Garamond" pitchFamily="18" charset="0"/>
              </a:rPr>
              <a:t>“Save XML” </a:t>
            </a:r>
            <a:r>
              <a:rPr lang="en-US" sz="2200" dirty="0">
                <a:solidFill>
                  <a:schemeClr val="tx1"/>
                </a:solidFill>
                <a:latin typeface="Garamond" pitchFamily="18" charset="0"/>
              </a:rPr>
              <a:t>and save the file at the desired drive.</a:t>
            </a:r>
          </a:p>
          <a:p>
            <a:endParaRPr lang="en-US" sz="2200" b="1" dirty="0">
              <a:solidFill>
                <a:schemeClr val="tx1"/>
              </a:solidFill>
              <a:latin typeface="Garamond" pitchFamily="18" charset="0"/>
            </a:endParaRPr>
          </a:p>
        </p:txBody>
      </p:sp>
      <p:sp>
        <p:nvSpPr>
          <p:cNvPr id="4" name="Rounded Rectangle 3"/>
          <p:cNvSpPr/>
          <p:nvPr/>
        </p:nvSpPr>
        <p:spPr>
          <a:xfrm>
            <a:off x="570000" y="2057400"/>
            <a:ext cx="110520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b="1" dirty="0">
                <a:solidFill>
                  <a:schemeClr val="tx1"/>
                </a:solidFill>
                <a:latin typeface="Garamond" pitchFamily="18" charset="0"/>
              </a:rPr>
              <a:t>STEP 12 </a:t>
            </a:r>
            <a:r>
              <a:rPr lang="en-US" sz="2200" dirty="0">
                <a:solidFill>
                  <a:schemeClr val="tx1"/>
                </a:solidFill>
                <a:latin typeface="Garamond" pitchFamily="18" charset="0"/>
              </a:rPr>
              <a:t>: Once you have calculated and filled in all the information correctly, log on to “</a:t>
            </a:r>
            <a:r>
              <a:rPr lang="en-US" sz="2200" dirty="0">
                <a:solidFill>
                  <a:schemeClr val="tx1"/>
                </a:solidFill>
                <a:latin typeface="Garamond" pitchFamily="18" charset="0"/>
                <a:hlinkClick r:id="rId2"/>
              </a:rPr>
              <a:t>www.incometaxindiaefiling.gov.in</a:t>
            </a:r>
            <a:r>
              <a:rPr lang="en-US" sz="2200" dirty="0">
                <a:solidFill>
                  <a:schemeClr val="tx1"/>
                </a:solidFill>
                <a:latin typeface="Garamond" pitchFamily="18" charset="0"/>
              </a:rPr>
              <a:t>” once again.</a:t>
            </a:r>
          </a:p>
        </p:txBody>
      </p:sp>
      <p:pic>
        <p:nvPicPr>
          <p:cNvPr id="9" name="Picture 8" descr="PIC 5.JPG"/>
          <p:cNvPicPr>
            <a:picLocks noChangeAspect="1"/>
          </p:cNvPicPr>
          <p:nvPr/>
        </p:nvPicPr>
        <p:blipFill>
          <a:blip r:embed="rId3"/>
          <a:stretch>
            <a:fillRect/>
          </a:stretch>
        </p:blipFill>
        <p:spPr>
          <a:xfrm>
            <a:off x="406400" y="3200400"/>
            <a:ext cx="11379200" cy="2819400"/>
          </a:xfrm>
          <a:prstGeom prst="rect">
            <a:avLst/>
          </a:prstGeom>
        </p:spPr>
      </p:pic>
      <p:sp>
        <p:nvSpPr>
          <p:cNvPr id="7" name="Down Arrow 6"/>
          <p:cNvSpPr/>
          <p:nvPr/>
        </p:nvSpPr>
        <p:spPr>
          <a:xfrm>
            <a:off x="5535596" y="1371600"/>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Down Arrow 7"/>
          <p:cNvSpPr/>
          <p:nvPr/>
        </p:nvSpPr>
        <p:spPr>
          <a:xfrm>
            <a:off x="5535596" y="58932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5384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642000" y="304800"/>
            <a:ext cx="10908000" cy="1219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2200" b="1" dirty="0">
                <a:solidFill>
                  <a:schemeClr val="tx1"/>
                </a:solidFill>
                <a:latin typeface="Garamond" pitchFamily="18" charset="0"/>
              </a:rPr>
              <a:t>STEP 13 </a:t>
            </a:r>
            <a:r>
              <a:rPr lang="en-US" sz="2200" dirty="0">
                <a:solidFill>
                  <a:schemeClr val="tx1"/>
                </a:solidFill>
                <a:latin typeface="Garamond" pitchFamily="18" charset="0"/>
              </a:rPr>
              <a:t>: Go to </a:t>
            </a:r>
            <a:r>
              <a:rPr lang="en-US" sz="2200" b="1" dirty="0">
                <a:solidFill>
                  <a:schemeClr val="tx1"/>
                </a:solidFill>
                <a:latin typeface="Garamond" pitchFamily="18" charset="0"/>
              </a:rPr>
              <a:t>“E-file” </a:t>
            </a:r>
            <a:r>
              <a:rPr lang="en-US" sz="2200" dirty="0">
                <a:solidFill>
                  <a:schemeClr val="tx1"/>
                </a:solidFill>
                <a:latin typeface="Garamond" pitchFamily="18" charset="0"/>
              </a:rPr>
              <a:t>select </a:t>
            </a:r>
            <a:r>
              <a:rPr lang="en-US" sz="2200" b="1" dirty="0">
                <a:solidFill>
                  <a:schemeClr val="tx1"/>
                </a:solidFill>
                <a:latin typeface="Garamond" pitchFamily="18" charset="0"/>
              </a:rPr>
              <a:t>“Income Tax Return”</a:t>
            </a:r>
            <a:r>
              <a:rPr lang="en-US" sz="2200" dirty="0">
                <a:solidFill>
                  <a:schemeClr val="tx1"/>
                </a:solidFill>
                <a:latin typeface="Garamond" pitchFamily="18" charset="0"/>
              </a:rPr>
              <a:t> or select the option “</a:t>
            </a:r>
            <a:r>
              <a:rPr lang="en-US" sz="2200" b="1" dirty="0">
                <a:solidFill>
                  <a:schemeClr val="tx1"/>
                </a:solidFill>
                <a:latin typeface="Garamond" pitchFamily="18" charset="0"/>
              </a:rPr>
              <a:t>Filing of Income Tax Return”</a:t>
            </a:r>
            <a:r>
              <a:rPr lang="en-US" sz="2200" dirty="0">
                <a:solidFill>
                  <a:schemeClr val="tx1"/>
                </a:solidFill>
                <a:latin typeface="Garamond" pitchFamily="18" charset="0"/>
              </a:rPr>
              <a:t> for income tax return filing online.</a:t>
            </a:r>
          </a:p>
        </p:txBody>
      </p:sp>
      <p:sp>
        <p:nvSpPr>
          <p:cNvPr id="15" name="Rounded Rectangle 14"/>
          <p:cNvSpPr/>
          <p:nvPr/>
        </p:nvSpPr>
        <p:spPr>
          <a:xfrm>
            <a:off x="609600" y="5448300"/>
            <a:ext cx="10908000" cy="876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14 </a:t>
            </a:r>
            <a:r>
              <a:rPr lang="en-US" sz="2200" dirty="0">
                <a:solidFill>
                  <a:schemeClr val="tx1"/>
                </a:solidFill>
                <a:latin typeface="Garamond" pitchFamily="18" charset="0"/>
              </a:rPr>
              <a:t>: Select </a:t>
            </a:r>
            <a:r>
              <a:rPr lang="en-US" sz="2200" b="1" dirty="0">
                <a:solidFill>
                  <a:schemeClr val="tx1"/>
                </a:solidFill>
                <a:latin typeface="Garamond" pitchFamily="18" charset="0"/>
              </a:rPr>
              <a:t>“Assessment Year”.</a:t>
            </a:r>
          </a:p>
          <a:p>
            <a:endParaRPr lang="en-US" sz="2200" b="1" dirty="0">
              <a:solidFill>
                <a:schemeClr val="tx1"/>
              </a:solidFill>
              <a:latin typeface="Garamond" pitchFamily="18" charset="0"/>
            </a:endParaRPr>
          </a:p>
        </p:txBody>
      </p:sp>
      <p:pic>
        <p:nvPicPr>
          <p:cNvPr id="16" name="Picture 15" descr="PIC 6.JPG"/>
          <p:cNvPicPr>
            <a:picLocks noChangeAspect="1"/>
          </p:cNvPicPr>
          <p:nvPr/>
        </p:nvPicPr>
        <p:blipFill>
          <a:blip r:embed="rId2"/>
          <a:stretch>
            <a:fillRect/>
          </a:stretch>
        </p:blipFill>
        <p:spPr>
          <a:xfrm>
            <a:off x="558800" y="1714500"/>
            <a:ext cx="11074400" cy="2819400"/>
          </a:xfrm>
          <a:prstGeom prst="rect">
            <a:avLst/>
          </a:prstGeom>
        </p:spPr>
      </p:pic>
      <p:sp>
        <p:nvSpPr>
          <p:cNvPr id="6" name="Down Arrow 5"/>
          <p:cNvSpPr/>
          <p:nvPr/>
        </p:nvSpPr>
        <p:spPr>
          <a:xfrm>
            <a:off x="5604796" y="4648200"/>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7625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52800" y="457200"/>
            <a:ext cx="108000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15 </a:t>
            </a:r>
            <a:r>
              <a:rPr lang="en-US" sz="2200" dirty="0">
                <a:solidFill>
                  <a:schemeClr val="tx1"/>
                </a:solidFill>
                <a:latin typeface="Garamond" pitchFamily="18" charset="0"/>
              </a:rPr>
              <a:t>: Select </a:t>
            </a:r>
            <a:r>
              <a:rPr lang="en-US" sz="2200" b="1" dirty="0">
                <a:solidFill>
                  <a:schemeClr val="tx1"/>
                </a:solidFill>
                <a:latin typeface="Garamond" pitchFamily="18" charset="0"/>
              </a:rPr>
              <a:t>“ITR Form Name”.</a:t>
            </a:r>
          </a:p>
          <a:p>
            <a:endParaRPr lang="en-US" sz="2200" b="1" dirty="0">
              <a:solidFill>
                <a:schemeClr val="tx1"/>
              </a:solidFill>
              <a:latin typeface="Garamond" pitchFamily="18" charset="0"/>
            </a:endParaRPr>
          </a:p>
        </p:txBody>
      </p:sp>
      <p:sp>
        <p:nvSpPr>
          <p:cNvPr id="10" name="Rounded Rectangle 9"/>
          <p:cNvSpPr/>
          <p:nvPr/>
        </p:nvSpPr>
        <p:spPr>
          <a:xfrm>
            <a:off x="652800" y="2473814"/>
            <a:ext cx="108000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16 </a:t>
            </a:r>
            <a:r>
              <a:rPr lang="en-US" sz="2200" dirty="0">
                <a:solidFill>
                  <a:schemeClr val="tx1"/>
                </a:solidFill>
                <a:latin typeface="Garamond" pitchFamily="18" charset="0"/>
              </a:rPr>
              <a:t>: Then in </a:t>
            </a:r>
            <a:r>
              <a:rPr lang="en-US" sz="2200" b="1" dirty="0">
                <a:solidFill>
                  <a:schemeClr val="tx1"/>
                </a:solidFill>
                <a:latin typeface="Garamond" pitchFamily="18" charset="0"/>
              </a:rPr>
              <a:t>“Submission Mode”</a:t>
            </a:r>
            <a:r>
              <a:rPr lang="en-US" sz="2200" dirty="0">
                <a:solidFill>
                  <a:schemeClr val="tx1"/>
                </a:solidFill>
                <a:latin typeface="Garamond" pitchFamily="18" charset="0"/>
              </a:rPr>
              <a:t>, select </a:t>
            </a:r>
            <a:r>
              <a:rPr lang="en-US" sz="2200" b="1" dirty="0">
                <a:solidFill>
                  <a:schemeClr val="tx1"/>
                </a:solidFill>
                <a:latin typeface="Garamond" pitchFamily="18" charset="0"/>
              </a:rPr>
              <a:t>“Upload XML”.</a:t>
            </a: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12" name="Rounded Rectangle 11"/>
          <p:cNvSpPr/>
          <p:nvPr/>
        </p:nvSpPr>
        <p:spPr>
          <a:xfrm>
            <a:off x="652800" y="4305300"/>
            <a:ext cx="108000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17 </a:t>
            </a:r>
            <a:r>
              <a:rPr lang="en-US" sz="2200" dirty="0">
                <a:solidFill>
                  <a:schemeClr val="tx1"/>
                </a:solidFill>
                <a:latin typeface="Garamond" pitchFamily="18" charset="0"/>
              </a:rPr>
              <a:t>: Under the drop-down, select any one of the options and verify the returns.</a:t>
            </a: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13" name="Down Arrow 12"/>
          <p:cNvSpPr/>
          <p:nvPr/>
        </p:nvSpPr>
        <p:spPr>
          <a:xfrm>
            <a:off x="5535596" y="5602167"/>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Down Arrow 13"/>
          <p:cNvSpPr/>
          <p:nvPr/>
        </p:nvSpPr>
        <p:spPr>
          <a:xfrm>
            <a:off x="5535596" y="3299803"/>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Down Arrow 15"/>
          <p:cNvSpPr/>
          <p:nvPr/>
        </p:nvSpPr>
        <p:spPr>
          <a:xfrm>
            <a:off x="5535596" y="1468317"/>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623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1200" y="457200"/>
            <a:ext cx="10769600" cy="57292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200" dirty="0">
                <a:solidFill>
                  <a:schemeClr val="tx1"/>
                </a:solidFill>
                <a:latin typeface="Garamond" pitchFamily="18" charset="0"/>
              </a:rPr>
              <a:t>Choose any one of the following option to verify the Income Tax Return:</a:t>
            </a:r>
          </a:p>
          <a:p>
            <a:r>
              <a:rPr lang="en-US" sz="2200" dirty="0">
                <a:solidFill>
                  <a:schemeClr val="tx1"/>
                </a:solidFill>
                <a:latin typeface="Garamond" pitchFamily="18" charset="0"/>
              </a:rPr>
              <a:t> • </a:t>
            </a:r>
            <a:r>
              <a:rPr lang="en-US" sz="2200" b="1" dirty="0">
                <a:solidFill>
                  <a:schemeClr val="tx1"/>
                </a:solidFill>
                <a:latin typeface="Garamond" pitchFamily="18" charset="0"/>
              </a:rPr>
              <a:t>Digital Signature Certificate (DSC).</a:t>
            </a:r>
          </a:p>
          <a:p>
            <a:pPr>
              <a:buFont typeface="Arial" pitchFamily="34" charset="0"/>
              <a:buChar char="•"/>
            </a:pPr>
            <a:r>
              <a:rPr lang="en-US" sz="2200" dirty="0">
                <a:solidFill>
                  <a:schemeClr val="tx1"/>
                </a:solidFill>
                <a:latin typeface="Garamond" pitchFamily="18" charset="0"/>
              </a:rPr>
              <a:t>  </a:t>
            </a:r>
            <a:r>
              <a:rPr lang="en-US" sz="2200" b="1" dirty="0">
                <a:solidFill>
                  <a:schemeClr val="tx1"/>
                </a:solidFill>
                <a:latin typeface="Garamond" pitchFamily="18" charset="0"/>
              </a:rPr>
              <a:t>If you do not have DSC </a:t>
            </a:r>
          </a:p>
          <a:p>
            <a:pPr marL="714375">
              <a:lnSpc>
                <a:spcPct val="150000"/>
              </a:lnSpc>
            </a:pPr>
            <a:r>
              <a:rPr lang="en-US" sz="2200" dirty="0">
                <a:solidFill>
                  <a:schemeClr val="tx1"/>
                </a:solidFill>
                <a:latin typeface="Garamond" pitchFamily="18" charset="0"/>
              </a:rPr>
              <a:t>• Aadhaar OTP </a:t>
            </a:r>
          </a:p>
          <a:p>
            <a:pPr marL="714375">
              <a:lnSpc>
                <a:spcPct val="150000"/>
              </a:lnSpc>
            </a:pPr>
            <a:r>
              <a:rPr lang="en-US" sz="2200" dirty="0">
                <a:solidFill>
                  <a:schemeClr val="tx1"/>
                </a:solidFill>
                <a:latin typeface="Garamond" pitchFamily="18" charset="0"/>
              </a:rPr>
              <a:t>• EVC using </a:t>
            </a:r>
            <a:r>
              <a:rPr lang="en-US" sz="2200" dirty="0" err="1">
                <a:solidFill>
                  <a:schemeClr val="tx1"/>
                </a:solidFill>
                <a:latin typeface="Garamond" pitchFamily="18" charset="0"/>
              </a:rPr>
              <a:t>Prevalidate</a:t>
            </a:r>
            <a:r>
              <a:rPr lang="en-US" sz="2200" dirty="0">
                <a:solidFill>
                  <a:schemeClr val="tx1"/>
                </a:solidFill>
                <a:latin typeface="Garamond" pitchFamily="18" charset="0"/>
              </a:rPr>
              <a:t> Bank Account Details</a:t>
            </a:r>
          </a:p>
          <a:p>
            <a:pPr marL="714375">
              <a:lnSpc>
                <a:spcPct val="150000"/>
              </a:lnSpc>
            </a:pPr>
            <a:r>
              <a:rPr lang="en-US" sz="2200" dirty="0">
                <a:solidFill>
                  <a:schemeClr val="tx1"/>
                </a:solidFill>
                <a:latin typeface="Garamond" pitchFamily="18" charset="0"/>
              </a:rPr>
              <a:t>• EVC using </a:t>
            </a:r>
            <a:r>
              <a:rPr lang="en-US" sz="2200" dirty="0" err="1">
                <a:solidFill>
                  <a:schemeClr val="tx1"/>
                </a:solidFill>
                <a:latin typeface="Garamond" pitchFamily="18" charset="0"/>
              </a:rPr>
              <a:t>Prevalidate</a:t>
            </a:r>
            <a:r>
              <a:rPr lang="en-US" sz="2200" dirty="0">
                <a:solidFill>
                  <a:schemeClr val="tx1"/>
                </a:solidFill>
                <a:latin typeface="Garamond" pitchFamily="18" charset="0"/>
              </a:rPr>
              <a:t> </a:t>
            </a:r>
            <a:r>
              <a:rPr lang="en-US" sz="2200" dirty="0" err="1">
                <a:solidFill>
                  <a:schemeClr val="tx1"/>
                </a:solidFill>
                <a:latin typeface="Garamond" pitchFamily="18" charset="0"/>
              </a:rPr>
              <a:t>Demat</a:t>
            </a:r>
            <a:r>
              <a:rPr lang="en-US" sz="2200" dirty="0">
                <a:solidFill>
                  <a:schemeClr val="tx1"/>
                </a:solidFill>
                <a:latin typeface="Garamond" pitchFamily="18" charset="0"/>
              </a:rPr>
              <a:t> Account Details</a:t>
            </a:r>
          </a:p>
          <a:p>
            <a:pPr marL="900113" indent="-185738">
              <a:lnSpc>
                <a:spcPct val="150000"/>
              </a:lnSpc>
            </a:pPr>
            <a:r>
              <a:rPr lang="en-US" sz="2200" dirty="0">
                <a:solidFill>
                  <a:schemeClr val="tx1"/>
                </a:solidFill>
                <a:latin typeface="Garamond" pitchFamily="18" charset="0"/>
              </a:rPr>
              <a:t>• Already generated EVC through My Account ` Generate EVC Option or Bank ATM. Validity of such EVC is 72 hours from the time of generation </a:t>
            </a:r>
          </a:p>
          <a:p>
            <a:pPr marL="714375">
              <a:lnSpc>
                <a:spcPct val="150000"/>
              </a:lnSpc>
            </a:pPr>
            <a:r>
              <a:rPr lang="en-US" sz="2200" dirty="0">
                <a:solidFill>
                  <a:schemeClr val="tx1"/>
                </a:solidFill>
                <a:latin typeface="Garamond" pitchFamily="18" charset="0"/>
              </a:rPr>
              <a:t>• Don’t Want to e-verify this Income Tax Return and would like to send signed ITR-V to Bengaluru</a:t>
            </a:r>
          </a:p>
        </p:txBody>
      </p:sp>
    </p:spTree>
    <p:extLst>
      <p:ext uri="{BB962C8B-B14F-4D97-AF65-F5344CB8AC3E}">
        <p14:creationId xmlns:p14="http://schemas.microsoft.com/office/powerpoint/2010/main" val="164020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60400" y="3962400"/>
            <a:ext cx="10769600" cy="762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18 </a:t>
            </a:r>
            <a:r>
              <a:rPr lang="en-US" sz="2200" dirty="0">
                <a:solidFill>
                  <a:schemeClr val="tx1"/>
                </a:solidFill>
                <a:latin typeface="Garamond" pitchFamily="18" charset="0"/>
              </a:rPr>
              <a:t>: Click on </a:t>
            </a:r>
            <a:r>
              <a:rPr lang="en-US" sz="2200" b="1" dirty="0">
                <a:solidFill>
                  <a:schemeClr val="tx1"/>
                </a:solidFill>
                <a:latin typeface="Garamond" pitchFamily="18" charset="0"/>
              </a:rPr>
              <a:t>“Continue”</a:t>
            </a:r>
          </a:p>
          <a:p>
            <a:endParaRPr lang="en-US" sz="2200"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pic>
        <p:nvPicPr>
          <p:cNvPr id="11" name="Picture 10" descr="EVC.jpg"/>
          <p:cNvPicPr>
            <a:picLocks noChangeAspect="1"/>
          </p:cNvPicPr>
          <p:nvPr/>
        </p:nvPicPr>
        <p:blipFill>
          <a:blip r:embed="rId2"/>
          <a:srcRect b="32235"/>
          <a:stretch>
            <a:fillRect/>
          </a:stretch>
        </p:blipFill>
        <p:spPr>
          <a:xfrm>
            <a:off x="812800" y="0"/>
            <a:ext cx="10464800" cy="3048000"/>
          </a:xfrm>
          <a:prstGeom prst="rect">
            <a:avLst/>
          </a:prstGeom>
        </p:spPr>
      </p:pic>
      <p:sp>
        <p:nvSpPr>
          <p:cNvPr id="13" name="Rounded Rectangle 12"/>
          <p:cNvSpPr/>
          <p:nvPr/>
        </p:nvSpPr>
        <p:spPr>
          <a:xfrm>
            <a:off x="660400" y="5486400"/>
            <a:ext cx="10769600" cy="685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19 </a:t>
            </a:r>
            <a:r>
              <a:rPr lang="en-US" sz="2200" dirty="0">
                <a:solidFill>
                  <a:schemeClr val="tx1"/>
                </a:solidFill>
                <a:latin typeface="Garamond" pitchFamily="18" charset="0"/>
              </a:rPr>
              <a:t>: Then attach the duly filled XML file</a:t>
            </a:r>
          </a:p>
          <a:p>
            <a:endParaRPr lang="en-US" sz="2200"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7" name="Down Arrow 6"/>
          <p:cNvSpPr/>
          <p:nvPr/>
        </p:nvSpPr>
        <p:spPr>
          <a:xfrm>
            <a:off x="5586396" y="32262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Down Arrow 9"/>
          <p:cNvSpPr/>
          <p:nvPr/>
        </p:nvSpPr>
        <p:spPr>
          <a:xfrm>
            <a:off x="5586396" y="4826489"/>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3970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8000" y="864088"/>
            <a:ext cx="10771200" cy="1066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r>
              <a:rPr lang="en-US" sz="2200" b="1" dirty="0">
                <a:solidFill>
                  <a:schemeClr val="tx1"/>
                </a:solidFill>
                <a:latin typeface="Garamond" pitchFamily="18" charset="0"/>
              </a:rPr>
              <a:t>STEP 20 </a:t>
            </a:r>
            <a:r>
              <a:rPr lang="en-US" sz="2200" dirty="0">
                <a:solidFill>
                  <a:schemeClr val="tx1"/>
                </a:solidFill>
                <a:latin typeface="Garamond" pitchFamily="18" charset="0"/>
              </a:rPr>
              <a:t>:Taxpayer will get an option to enter OTP for e-verifying the ITR, if an EVC or </a:t>
            </a:r>
            <a:r>
              <a:rPr lang="en-US" sz="2200" dirty="0" err="1">
                <a:solidFill>
                  <a:schemeClr val="tx1"/>
                </a:solidFill>
                <a:latin typeface="Garamond" pitchFamily="18" charset="0"/>
              </a:rPr>
              <a:t>Aadhaar</a:t>
            </a:r>
            <a:r>
              <a:rPr lang="en-US" sz="2200" dirty="0">
                <a:solidFill>
                  <a:schemeClr val="tx1"/>
                </a:solidFill>
                <a:latin typeface="Garamond" pitchFamily="18" charset="0"/>
              </a:rPr>
              <a:t> OTP option is chosen. Or To attach DSC, if DSC option is chosen to e-verify the ITR</a:t>
            </a:r>
          </a:p>
          <a:p>
            <a:endParaRPr lang="en-US" sz="2200"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a:p>
            <a:endParaRPr lang="en-US" sz="2200" b="1" dirty="0">
              <a:solidFill>
                <a:schemeClr val="tx1"/>
              </a:solidFill>
              <a:latin typeface="Garamond" pitchFamily="18" charset="0"/>
            </a:endParaRPr>
          </a:p>
        </p:txBody>
      </p:sp>
      <p:sp>
        <p:nvSpPr>
          <p:cNvPr id="7" name="Rounded Rectangle 6"/>
          <p:cNvSpPr/>
          <p:nvPr/>
        </p:nvSpPr>
        <p:spPr>
          <a:xfrm>
            <a:off x="558800" y="2815980"/>
            <a:ext cx="10769600" cy="1066800"/>
          </a:xfrm>
          <a:prstGeom prst="roundRect">
            <a:avLst/>
          </a:prstGeom>
          <a:gradFill>
            <a:gsLst>
              <a:gs pos="0">
                <a:schemeClr val="accent3">
                  <a:satMod val="103000"/>
                  <a:lumMod val="102000"/>
                  <a:tint val="94000"/>
                  <a:alpha val="80000"/>
                </a:schemeClr>
              </a:gs>
              <a:gs pos="50000">
                <a:schemeClr val="accent3">
                  <a:satMod val="110000"/>
                  <a:lumMod val="100000"/>
                  <a:shade val="100000"/>
                  <a:alpha val="80000"/>
                </a:schemeClr>
              </a:gs>
              <a:gs pos="100000">
                <a:schemeClr val="accent3">
                  <a:lumMod val="99000"/>
                  <a:satMod val="120000"/>
                  <a:shade val="78000"/>
                  <a:alpha val="70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US" sz="2200" b="1" dirty="0">
              <a:solidFill>
                <a:schemeClr val="tx1"/>
              </a:solidFill>
              <a:latin typeface="Garamond" pitchFamily="18" charset="0"/>
            </a:endParaRPr>
          </a:p>
          <a:p>
            <a:pPr algn="just"/>
            <a:r>
              <a:rPr lang="en-US" sz="2200" b="1" dirty="0">
                <a:solidFill>
                  <a:schemeClr val="tx1"/>
                </a:solidFill>
                <a:latin typeface="Garamond" pitchFamily="18" charset="0"/>
              </a:rPr>
              <a:t>	</a:t>
            </a:r>
          </a:p>
          <a:p>
            <a:pPr algn="just"/>
            <a:endParaRPr lang="en-US" sz="2200" b="1" dirty="0">
              <a:solidFill>
                <a:schemeClr val="tx1"/>
              </a:solidFill>
              <a:latin typeface="Garamond" pitchFamily="18" charset="0"/>
            </a:endParaRPr>
          </a:p>
          <a:p>
            <a:pPr algn="just"/>
            <a:r>
              <a:rPr lang="en-US" sz="2200" b="1" dirty="0">
                <a:solidFill>
                  <a:schemeClr val="tx1"/>
                </a:solidFill>
                <a:latin typeface="Garamond" pitchFamily="18" charset="0"/>
              </a:rPr>
              <a:t>STEP 21 :After successful submission, ITD will process your ITR and send an email confirmation stating the same</a:t>
            </a:r>
          </a:p>
          <a:p>
            <a:pPr algn="just"/>
            <a:endParaRPr lang="en-US" sz="2200" b="1" dirty="0">
              <a:solidFill>
                <a:schemeClr val="tx1"/>
              </a:solidFill>
              <a:latin typeface="Garamond" pitchFamily="18" charset="0"/>
            </a:endParaRPr>
          </a:p>
          <a:p>
            <a:pPr algn="just"/>
            <a:endParaRPr lang="en-US" sz="2200" b="1" dirty="0">
              <a:solidFill>
                <a:schemeClr val="tx1"/>
              </a:solidFill>
              <a:latin typeface="Garamond" pitchFamily="18" charset="0"/>
            </a:endParaRPr>
          </a:p>
          <a:p>
            <a:pPr algn="just"/>
            <a:endParaRPr lang="en-US" sz="2200" b="1" dirty="0">
              <a:solidFill>
                <a:schemeClr val="tx1"/>
              </a:solidFill>
              <a:latin typeface="Garamond" pitchFamily="18" charset="0"/>
            </a:endParaRPr>
          </a:p>
        </p:txBody>
      </p:sp>
      <p:pic>
        <p:nvPicPr>
          <p:cNvPr id="8" name="Picture 7" descr="Capture.JPG"/>
          <p:cNvPicPr>
            <a:picLocks noChangeAspect="1"/>
          </p:cNvPicPr>
          <p:nvPr/>
        </p:nvPicPr>
        <p:blipFill>
          <a:blip r:embed="rId2"/>
          <a:stretch>
            <a:fillRect/>
          </a:stretch>
        </p:blipFill>
        <p:spPr>
          <a:xfrm>
            <a:off x="508000" y="4210050"/>
            <a:ext cx="10871200" cy="2590800"/>
          </a:xfrm>
          <a:prstGeom prst="rect">
            <a:avLst/>
          </a:prstGeom>
        </p:spPr>
      </p:pic>
      <p:sp>
        <p:nvSpPr>
          <p:cNvPr id="9" name="Down Arrow 8"/>
          <p:cNvSpPr/>
          <p:nvPr/>
        </p:nvSpPr>
        <p:spPr>
          <a:xfrm>
            <a:off x="5484796" y="2094523"/>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Down Arrow 9"/>
          <p:cNvSpPr/>
          <p:nvPr/>
        </p:nvSpPr>
        <p:spPr>
          <a:xfrm>
            <a:off x="5484796" y="150202"/>
            <a:ext cx="917608" cy="557822"/>
          </a:xfrm>
          <a:prstGeom prst="downArrow">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7962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5335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Procedures-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837495"/>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pPr>
              <a:lnSpc>
                <a:spcPct val="107000"/>
              </a:lnSpc>
              <a:spcAft>
                <a:spcPts val="800"/>
              </a:spcAft>
            </a:pPr>
            <a:r>
              <a:rPr lang="en-US" sz="2800" dirty="0"/>
              <a:t>Section 139 consists of various subsections which deals with different types of Income tax returns. These subsections are as follows:</a:t>
            </a:r>
          </a:p>
          <a:p>
            <a:r>
              <a:rPr lang="en-US" sz="2800" b="1" dirty="0"/>
              <a:t>Section 139(1) – Mandatory and Voluntary Returns</a:t>
            </a:r>
          </a:p>
          <a:p>
            <a:r>
              <a:rPr lang="en-US" sz="2800" dirty="0"/>
              <a:t>Section 139(1) deals with the mandatory and voluntary filing of income tax returns by the taxpayer:</a:t>
            </a:r>
          </a:p>
          <a:p>
            <a:r>
              <a:rPr lang="en-US" sz="2800" b="1" dirty="0"/>
              <a:t>Mandatory Return</a:t>
            </a:r>
          </a:p>
          <a:p>
            <a:r>
              <a:rPr lang="en-US" sz="2800" dirty="0"/>
              <a:t>The following taxpayers are required to file a mandatory income tax return are listed below:</a:t>
            </a:r>
          </a:p>
          <a:p>
            <a:r>
              <a:rPr lang="en-US" sz="2800" dirty="0"/>
              <a:t>Any private, public, foreign, domestic company.</a:t>
            </a:r>
          </a:p>
          <a:p>
            <a:r>
              <a:rPr lang="en-US" sz="2800" dirty="0"/>
              <a:t>Any </a:t>
            </a:r>
            <a:r>
              <a:rPr lang="en-US" sz="2800" b="1" dirty="0">
                <a:hlinkClick r:id="rId2"/>
              </a:rPr>
              <a:t>Limited Liability Partnership (LLP)</a:t>
            </a:r>
            <a:r>
              <a:rPr lang="en-US" sz="2800" dirty="0"/>
              <a:t> and unlimited liability partnership.</a:t>
            </a:r>
          </a:p>
          <a:p>
            <a:r>
              <a:rPr lang="en-US" sz="2800" dirty="0"/>
              <a:t>Any total individual income is exceeding the exemption limit.</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879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ustee Remuneration Rues - Centre For Advancement of Philanthr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8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8981AC-B40F-4E4A-88D8-B87399C67D86}"/>
              </a:ext>
            </a:extLst>
          </p:cNvPr>
          <p:cNvSpPr>
            <a:spLocks noGrp="1"/>
          </p:cNvSpPr>
          <p:nvPr>
            <p:ph type="title"/>
          </p:nvPr>
        </p:nvSpPr>
        <p:spPr>
          <a:xfrm>
            <a:off x="6978316" y="1431042"/>
            <a:ext cx="4055899" cy="3995916"/>
          </a:xfrm>
        </p:spPr>
        <p:txBody>
          <a:bodyPr anchor="ctr">
            <a:normAutofit/>
          </a:bodyPr>
          <a:lstStyle/>
          <a:p>
            <a:r>
              <a:rPr lang="en-GB">
                <a:solidFill>
                  <a:schemeClr val="tx1">
                    <a:lumMod val="95000"/>
                    <a:lumOff val="5000"/>
                  </a:schemeClr>
                </a:solidFill>
              </a:rPr>
              <a:t>TYPES OF ASSESMENTS</a:t>
            </a:r>
          </a:p>
        </p:txBody>
      </p:sp>
      <p:sp>
        <p:nvSpPr>
          <p:cNvPr id="3" name="Content Placeholder 2">
            <a:extLst>
              <a:ext uri="{FF2B5EF4-FFF2-40B4-BE49-F238E27FC236}">
                <a16:creationId xmlns:a16="http://schemas.microsoft.com/office/drawing/2014/main" id="{73D48378-CEE9-4F37-9B40-2A881CBAF521}"/>
              </a:ext>
            </a:extLst>
          </p:cNvPr>
          <p:cNvSpPr>
            <a:spLocks noGrp="1"/>
          </p:cNvSpPr>
          <p:nvPr>
            <p:ph idx="1"/>
          </p:nvPr>
        </p:nvSpPr>
        <p:spPr>
          <a:xfrm>
            <a:off x="510540" y="252324"/>
            <a:ext cx="5070825" cy="6174758"/>
          </a:xfrm>
        </p:spPr>
        <p:txBody>
          <a:bodyPr vert="horz" lIns="91440" tIns="45720" rIns="91440" bIns="45720" rtlCol="0" anchor="ctr">
            <a:noAutofit/>
          </a:bodyPr>
          <a:lstStyle/>
          <a:p>
            <a:r>
              <a:rPr lang="en-GB" b="1" u="sng" dirty="0">
                <a:solidFill>
                  <a:schemeClr val="tx1">
                    <a:lumMod val="85000"/>
                    <a:lumOff val="15000"/>
                  </a:schemeClr>
                </a:solidFill>
                <a:ea typeface="+mn-lt"/>
                <a:cs typeface="+mn-lt"/>
                <a:hlinkClick r:id="rId2">
                  <a:extLst>
                    <a:ext uri="{A12FA001-AC4F-418D-AE19-62706E023703}">
                      <ahyp:hlinkClr xmlns:ahyp="http://schemas.microsoft.com/office/drawing/2018/hyperlinkcolor" val="tx"/>
                    </a:ext>
                  </a:extLst>
                </a:hlinkClick>
              </a:rPr>
              <a:t>Self Assessment</a:t>
            </a:r>
            <a:endParaRPr lang="en-GB" b="1">
              <a:solidFill>
                <a:schemeClr val="tx1">
                  <a:lumMod val="85000"/>
                  <a:lumOff val="15000"/>
                </a:schemeClr>
              </a:solidFill>
            </a:endParaRPr>
          </a:p>
          <a:p>
            <a:pPr marL="0" indent="0">
              <a:buNone/>
            </a:pPr>
            <a:endParaRPr lang="en-GB" b="1" u="sng"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3">
                  <a:extLst>
                    <a:ext uri="{A12FA001-AC4F-418D-AE19-62706E023703}">
                      <ahyp:hlinkClr xmlns:ahyp="http://schemas.microsoft.com/office/drawing/2018/hyperlinkcolor" val="tx"/>
                    </a:ext>
                  </a:extLst>
                </a:hlinkClick>
              </a:rPr>
              <a:t>Summary Assessment</a:t>
            </a:r>
            <a:endParaRPr lang="en-GB" b="1">
              <a:solidFill>
                <a:schemeClr val="tx1">
                  <a:lumMod val="85000"/>
                  <a:lumOff val="15000"/>
                </a:schemeClr>
              </a:solidFill>
            </a:endParaRPr>
          </a:p>
          <a:p>
            <a:pPr marL="0" indent="0">
              <a:buNone/>
            </a:pPr>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4">
                  <a:extLst>
                    <a:ext uri="{A12FA001-AC4F-418D-AE19-62706E023703}">
                      <ahyp:hlinkClr xmlns:ahyp="http://schemas.microsoft.com/office/drawing/2018/hyperlinkcolor" val="tx"/>
                    </a:ext>
                  </a:extLst>
                </a:hlinkClick>
              </a:rPr>
              <a:t>Regular Assessment</a:t>
            </a:r>
            <a:endParaRPr lang="en-GB" b="1">
              <a:solidFill>
                <a:schemeClr val="tx1">
                  <a:lumMod val="85000"/>
                  <a:lumOff val="15000"/>
                </a:schemeClr>
              </a:solidFill>
            </a:endParaRP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5">
                  <a:extLst>
                    <a:ext uri="{A12FA001-AC4F-418D-AE19-62706E023703}">
                      <ahyp:hlinkClr xmlns:ahyp="http://schemas.microsoft.com/office/drawing/2018/hyperlinkcolor" val="tx"/>
                    </a:ext>
                  </a:extLst>
                </a:hlinkClick>
              </a:rPr>
              <a:t>Best Judgement Assessment</a:t>
            </a:r>
            <a:endParaRPr lang="en-GB" b="1">
              <a:solidFill>
                <a:schemeClr val="tx1">
                  <a:lumMod val="85000"/>
                  <a:lumOff val="15000"/>
                </a:schemeClr>
              </a:solidFill>
            </a:endParaRPr>
          </a:p>
          <a:p>
            <a:endParaRPr lang="en-GB" b="1" dirty="0">
              <a:solidFill>
                <a:schemeClr val="tx1">
                  <a:lumMod val="85000"/>
                  <a:lumOff val="15000"/>
                </a:schemeClr>
              </a:solidFill>
              <a:ea typeface="+mn-lt"/>
              <a:cs typeface="+mn-lt"/>
            </a:endParaRPr>
          </a:p>
          <a:p>
            <a:r>
              <a:rPr lang="en-GB" b="1" dirty="0">
                <a:solidFill>
                  <a:schemeClr val="tx1">
                    <a:lumMod val="85000"/>
                    <a:lumOff val="15000"/>
                  </a:schemeClr>
                </a:solidFill>
                <a:ea typeface="+mn-lt"/>
                <a:cs typeface="+mn-lt"/>
                <a:hlinkClick r:id="rId6">
                  <a:extLst>
                    <a:ext uri="{A12FA001-AC4F-418D-AE19-62706E023703}">
                      <ahyp:hlinkClr xmlns:ahyp="http://schemas.microsoft.com/office/drawing/2018/hyperlinkcolor" val="tx"/>
                    </a:ext>
                  </a:extLst>
                </a:hlinkClick>
              </a:rPr>
              <a:t>Income Escaping Assessment</a:t>
            </a:r>
            <a:endParaRPr lang="en-GB" b="1" dirty="0">
              <a:solidFill>
                <a:schemeClr val="tx1">
                  <a:lumMod val="85000"/>
                  <a:lumOff val="15000"/>
                </a:schemeClr>
              </a:solidFill>
            </a:endParaRPr>
          </a:p>
          <a:p>
            <a:endParaRPr lang="en-GB" sz="1800">
              <a:solidFill>
                <a:schemeClr val="tx1">
                  <a:lumMod val="85000"/>
                  <a:lumOff val="15000"/>
                </a:schemeClr>
              </a:solidFill>
            </a:endParaRPr>
          </a:p>
        </p:txBody>
      </p:sp>
    </p:spTree>
    <p:extLst>
      <p:ext uri="{BB962C8B-B14F-4D97-AF65-F5344CB8AC3E}">
        <p14:creationId xmlns:p14="http://schemas.microsoft.com/office/powerpoint/2010/main" val="24714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BBBDED-C117-4364-83DB-C730B8224384}"/>
              </a:ext>
            </a:extLst>
          </p:cNvPr>
          <p:cNvSpPr>
            <a:spLocks noGrp="1"/>
          </p:cNvSpPr>
          <p:nvPr>
            <p:ph type="title"/>
          </p:nvPr>
        </p:nvSpPr>
        <p:spPr>
          <a:xfrm>
            <a:off x="393436" y="265"/>
            <a:ext cx="10905066" cy="1135737"/>
          </a:xfrm>
        </p:spPr>
        <p:txBody>
          <a:bodyPr>
            <a:normAutofit/>
          </a:bodyPr>
          <a:lstStyle/>
          <a:p>
            <a:pPr>
              <a:spcBef>
                <a:spcPts val="1000"/>
              </a:spcBef>
            </a:pPr>
            <a:endParaRPr lang="en-GB" sz="3300">
              <a:ea typeface="+mj-lt"/>
              <a:cs typeface="+mj-lt"/>
            </a:endParaRPr>
          </a:p>
          <a:p>
            <a:pPr marL="285750" indent="-285750">
              <a:spcBef>
                <a:spcPts val="1000"/>
              </a:spcBef>
              <a:buFont typeface="Arial"/>
              <a:buChar char="•"/>
            </a:pPr>
            <a:r>
              <a:rPr lang="en-GB" sz="3300" b="1">
                <a:hlinkClick r:id="rId2"/>
              </a:rPr>
              <a:t>Summary Assessment</a:t>
            </a:r>
            <a:endParaRPr lang="en-GB" sz="3300"/>
          </a:p>
          <a:p>
            <a:endParaRPr lang="en-GB" sz="3300"/>
          </a:p>
        </p:txBody>
      </p:sp>
      <p:sp>
        <p:nvSpPr>
          <p:cNvPr id="3" name="Content Placeholder 2">
            <a:extLst>
              <a:ext uri="{FF2B5EF4-FFF2-40B4-BE49-F238E27FC236}">
                <a16:creationId xmlns:a16="http://schemas.microsoft.com/office/drawing/2014/main" id="{F53B2AF1-B45B-4BB2-A26E-48182F5721F8}"/>
              </a:ext>
            </a:extLst>
          </p:cNvPr>
          <p:cNvSpPr>
            <a:spLocks noGrp="1"/>
          </p:cNvSpPr>
          <p:nvPr>
            <p:ph idx="1"/>
          </p:nvPr>
        </p:nvSpPr>
        <p:spPr>
          <a:xfrm>
            <a:off x="250561" y="1211481"/>
            <a:ext cx="11678972" cy="5536981"/>
          </a:xfrm>
        </p:spPr>
        <p:txBody>
          <a:bodyPr vert="horz" lIns="91440" tIns="45720" rIns="91440" bIns="45720" rtlCol="0" anchor="t">
            <a:normAutofit/>
          </a:bodyPr>
          <a:lstStyle/>
          <a:p>
            <a:r>
              <a:rPr lang="en-GB" dirty="0">
                <a:ea typeface="+mn-lt"/>
                <a:cs typeface="+mn-lt"/>
              </a:rPr>
              <a:t>It is a type of assessment carried out without any human intervention. In this type of assessment, the information submitted by the </a:t>
            </a:r>
            <a:r>
              <a:rPr lang="en-GB" dirty="0" err="1">
                <a:ea typeface="+mn-lt"/>
                <a:cs typeface="+mn-lt"/>
              </a:rPr>
              <a:t>assessee</a:t>
            </a:r>
            <a:r>
              <a:rPr lang="en-GB" dirty="0">
                <a:ea typeface="+mn-lt"/>
                <a:cs typeface="+mn-lt"/>
              </a:rPr>
              <a:t> in his return of income is cross-checked against the information that the income tax department has access to. In the process, the reasonableness and correctness of the return are verified by the department. </a:t>
            </a:r>
          </a:p>
          <a:p>
            <a:r>
              <a:rPr lang="en-GB" dirty="0">
                <a:ea typeface="+mn-lt"/>
                <a:cs typeface="+mn-lt"/>
              </a:rPr>
              <a:t>The return gets processed online, and adjustment for arithmetical errors, incorrect claims, and disallowances are automatically done. Example, credit for TDS claimed by the taxpayer is found to be higher than what is available against his PAN as per department records. Making an adjustment in this regard can increase the tax liability of the taxpayer. After making the aforementioned adjustments, if the </a:t>
            </a:r>
            <a:r>
              <a:rPr lang="en-GB" dirty="0" err="1">
                <a:ea typeface="+mn-lt"/>
                <a:cs typeface="+mn-lt"/>
              </a:rPr>
              <a:t>assessee</a:t>
            </a:r>
            <a:r>
              <a:rPr lang="en-GB" dirty="0">
                <a:ea typeface="+mn-lt"/>
                <a:cs typeface="+mn-lt"/>
              </a:rPr>
              <a:t> is required to pay tax, he will be sent an intimation under Section 143(1). The </a:t>
            </a:r>
            <a:r>
              <a:rPr lang="en-GB" dirty="0" err="1">
                <a:ea typeface="+mn-lt"/>
                <a:cs typeface="+mn-lt"/>
              </a:rPr>
              <a:t>assessee</a:t>
            </a:r>
            <a:r>
              <a:rPr lang="en-GB" dirty="0">
                <a:ea typeface="+mn-lt"/>
                <a:cs typeface="+mn-lt"/>
              </a:rPr>
              <a:t> must respond to this intimation accordingly.</a:t>
            </a:r>
            <a:endParaRPr lang="en-GB"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31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0CAC406-2067-4962-A73E-A0124FA51176}"/>
              </a:ext>
            </a:extLst>
          </p:cNvPr>
          <p:cNvGraphicFramePr>
            <a:graphicFrameLocks noGrp="1"/>
          </p:cNvGraphicFramePr>
          <p:nvPr>
            <p:ph idx="1"/>
            <p:extLst>
              <p:ext uri="{D42A27DB-BD31-4B8C-83A1-F6EECF244321}">
                <p14:modId xmlns:p14="http://schemas.microsoft.com/office/powerpoint/2010/main" val="3580795555"/>
              </p:ext>
            </p:extLst>
          </p:nvPr>
        </p:nvGraphicFramePr>
        <p:xfrm>
          <a:off x="469107" y="-19843"/>
          <a:ext cx="11872911" cy="657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1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FEC9EC4-C7D5-4987-97D6-63A1607F84F8}"/>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br>
              <a:rPr lang="en-US" sz="3600" kern="1200">
                <a:solidFill>
                  <a:srgbClr val="080808"/>
                </a:solidFill>
                <a:latin typeface="+mj-lt"/>
                <a:ea typeface="+mj-ea"/>
                <a:cs typeface="+mj-cs"/>
              </a:rPr>
            </a:br>
            <a:br>
              <a:rPr lang="en-US" sz="3600" kern="1200">
                <a:solidFill>
                  <a:srgbClr val="080808"/>
                </a:solidFill>
                <a:latin typeface="+mj-lt"/>
                <a:ea typeface="+mj-ea"/>
                <a:cs typeface="+mj-cs"/>
              </a:rPr>
            </a:br>
            <a:r>
              <a:rPr lang="en-US" sz="3600" kern="1200">
                <a:solidFill>
                  <a:srgbClr val="080808"/>
                </a:solidFill>
                <a:latin typeface="+mj-lt"/>
                <a:ea typeface="+mj-ea"/>
                <a:cs typeface="+mj-cs"/>
              </a:rPr>
              <a:t>Notice for defective return u/s 139(9)</a:t>
            </a:r>
          </a:p>
          <a:p>
            <a:pPr algn="ctr"/>
            <a:endParaRPr lang="en-US" sz="3600" kern="1200">
              <a:solidFill>
                <a:srgbClr val="080808"/>
              </a:solidFill>
              <a:latin typeface="+mj-lt"/>
              <a:ea typeface="+mj-ea"/>
              <a:cs typeface="+mj-cs"/>
            </a:endParaRPr>
          </a:p>
          <a:p>
            <a:pPr algn="ctr"/>
            <a:endParaRPr lang="en-US" sz="3600" kern="1200">
              <a:solidFill>
                <a:srgbClr val="080808"/>
              </a:solidFill>
              <a:latin typeface="+mj-lt"/>
              <a:ea typeface="+mj-ea"/>
              <a:cs typeface="+mj-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17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D905BA7-BA50-42F1-B59D-4E9CABAB9F68}"/>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Common errors that can make your return “defective”?</a:t>
            </a:r>
            <a:endParaRPr lang="en-US" sz="4000">
              <a:solidFill>
                <a:srgbClr val="FFFFFF"/>
              </a:solidFill>
            </a:endParaRPr>
          </a:p>
          <a:p>
            <a:endParaRPr lang="en-GB" sz="4000">
              <a:solidFill>
                <a:srgbClr val="FFFFFF"/>
              </a:solidFill>
            </a:endParaRPr>
          </a:p>
        </p:txBody>
      </p:sp>
      <p:sp>
        <p:nvSpPr>
          <p:cNvPr id="3" name="Content Placeholder 2">
            <a:extLst>
              <a:ext uri="{FF2B5EF4-FFF2-40B4-BE49-F238E27FC236}">
                <a16:creationId xmlns:a16="http://schemas.microsoft.com/office/drawing/2014/main" id="{845114AB-672E-4FF3-AE65-471BB0E84AD1}"/>
              </a:ext>
            </a:extLst>
          </p:cNvPr>
          <p:cNvSpPr>
            <a:spLocks noGrp="1"/>
          </p:cNvSpPr>
          <p:nvPr>
            <p:ph idx="1"/>
          </p:nvPr>
        </p:nvSpPr>
        <p:spPr>
          <a:xfrm>
            <a:off x="1246672" y="2950055"/>
            <a:ext cx="9708995" cy="3567173"/>
          </a:xfrm>
        </p:spPr>
        <p:txBody>
          <a:bodyPr vert="horz" lIns="91440" tIns="45720" rIns="91440" bIns="45720" rtlCol="0" anchor="ctr">
            <a:noAutofit/>
          </a:bodyPr>
          <a:lstStyle/>
          <a:p>
            <a:r>
              <a:rPr lang="en-GB" sz="1900" dirty="0">
                <a:ea typeface="+mn-lt"/>
                <a:cs typeface="+mn-lt"/>
              </a:rPr>
              <a:t>Not filling the annexure, statements and columns in the income tax return that must be duly filled wherever required. For example, while </a:t>
            </a:r>
            <a:r>
              <a:rPr lang="en-GB" sz="1900" u="sng" dirty="0">
                <a:ea typeface="+mn-lt"/>
                <a:cs typeface="+mn-lt"/>
                <a:hlinkClick r:id="rId2"/>
              </a:rPr>
              <a:t>claiming deduction u/s 80G</a:t>
            </a:r>
            <a:r>
              <a:rPr lang="en-GB" sz="1900" dirty="0">
                <a:ea typeface="+mn-lt"/>
                <a:cs typeface="+mn-lt"/>
              </a:rPr>
              <a:t>, the details in its schedule is not filled or wrongly filled.</a:t>
            </a:r>
            <a:endParaRPr lang="en-GB" sz="1900" dirty="0"/>
          </a:p>
          <a:p>
            <a:r>
              <a:rPr lang="en-GB" sz="1900" dirty="0">
                <a:ea typeface="+mn-lt"/>
                <a:cs typeface="+mn-lt"/>
              </a:rPr>
              <a:t>Tax together with interest, if any is paid before filing the return and all the details relating to it is not filled. For example, BSR code, Date of challan should be correctly filled.</a:t>
            </a:r>
            <a:endParaRPr lang="en-GB" sz="1900" dirty="0"/>
          </a:p>
          <a:p>
            <a:r>
              <a:rPr lang="en-GB" sz="1900" dirty="0">
                <a:ea typeface="+mn-lt"/>
                <a:cs typeface="+mn-lt"/>
              </a:rPr>
              <a:t>Tax actually paid does not match with the tax payable in the income tax return or taxes are not paid in full.</a:t>
            </a:r>
            <a:endParaRPr lang="en-GB" sz="1900" dirty="0"/>
          </a:p>
          <a:p>
            <a:r>
              <a:rPr lang="en-GB" sz="1900" dirty="0">
                <a:ea typeface="+mn-lt"/>
                <a:cs typeface="+mn-lt"/>
              </a:rPr>
              <a:t>While filing ITR 4, total presumptive income is shown less than 8% or 6 %of gross turnover or receipts as the case may be then in that case ITR 3 should have been filed.</a:t>
            </a:r>
            <a:endParaRPr lang="en-GB" sz="1900" dirty="0"/>
          </a:p>
          <a:p>
            <a:r>
              <a:rPr lang="en-GB" sz="1900" dirty="0">
                <a:ea typeface="+mn-lt"/>
                <a:cs typeface="+mn-lt"/>
              </a:rPr>
              <a:t>The Gross receipts is not mentioned in the Profit &amp; Loss A/c Or the Gross receipt or </a:t>
            </a:r>
            <a:r>
              <a:rPr lang="en-GB" sz="1900" u="sng" dirty="0">
                <a:ea typeface="+mn-lt"/>
                <a:cs typeface="+mn-lt"/>
                <a:hlinkClick r:id="rId3"/>
              </a:rPr>
              <a:t>income u/s 44AD</a:t>
            </a:r>
            <a:r>
              <a:rPr lang="en-GB" sz="1900" dirty="0">
                <a:ea typeface="+mn-lt"/>
                <a:cs typeface="+mn-lt"/>
              </a:rPr>
              <a:t> is shown more than Rs. 2 Crore in ITR 4.</a:t>
            </a:r>
            <a:endParaRPr lang="en-GB" sz="1900" dirty="0"/>
          </a:p>
          <a:p>
            <a:r>
              <a:rPr lang="en-GB" sz="1900" dirty="0">
                <a:ea typeface="+mn-lt"/>
                <a:cs typeface="+mn-lt"/>
              </a:rPr>
              <a:t>If you have filed your return u/s 44ADA with the gross receipt more than 50 Lakhs without Balance sheet and Profit &amp; Loss, then notice will be received for filing ITR-3 with audited B/s and P&amp;L Statement.</a:t>
            </a:r>
            <a:endParaRPr lang="en-GB" sz="1900" dirty="0"/>
          </a:p>
          <a:p>
            <a:endParaRPr lang="en-GB" sz="1900" dirty="0"/>
          </a:p>
        </p:txBody>
      </p:sp>
    </p:spTree>
    <p:extLst>
      <p:ext uri="{BB962C8B-B14F-4D97-AF65-F5344CB8AC3E}">
        <p14:creationId xmlns:p14="http://schemas.microsoft.com/office/powerpoint/2010/main" val="33794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B037-D3F8-4ABC-9591-44AE99B3BBAD}"/>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D62D11B5-5502-4736-ACF3-45C73B6F1358}"/>
              </a:ext>
            </a:extLst>
          </p:cNvPr>
          <p:cNvSpPr>
            <a:spLocks noGrp="1"/>
          </p:cNvSpPr>
          <p:nvPr>
            <p:ph idx="1"/>
          </p:nvPr>
        </p:nvSpPr>
        <p:spPr/>
        <p:txBody>
          <a:bodyPr vert="horz" lIns="91440" tIns="45720" rIns="91440" bIns="45720" rtlCol="0" anchor="t">
            <a:normAutofit fontScale="92500" lnSpcReduction="20000"/>
          </a:bodyPr>
          <a:lstStyle/>
          <a:p>
            <a:r>
              <a:rPr lang="en-GB" dirty="0">
                <a:ea typeface="+mn-lt"/>
                <a:cs typeface="+mn-lt"/>
              </a:rPr>
              <a:t>Where you’re required to maintain regular books of account such as Balance Sheet and Profit and Loss statement, but they have not been filled in the return while filing it.</a:t>
            </a:r>
          </a:p>
          <a:p>
            <a:r>
              <a:rPr lang="en-GB" dirty="0">
                <a:ea typeface="+mn-lt"/>
                <a:cs typeface="+mn-lt"/>
              </a:rPr>
              <a:t>Tax deducted has been claimed as a </a:t>
            </a:r>
            <a:r>
              <a:rPr lang="en-GB" dirty="0">
                <a:ea typeface="+mn-lt"/>
                <a:cs typeface="+mn-lt"/>
                <a:hlinkClick r:id="rId2"/>
              </a:rPr>
              <a:t>refund</a:t>
            </a:r>
            <a:r>
              <a:rPr lang="en-GB" dirty="0">
                <a:ea typeface="+mn-lt"/>
                <a:cs typeface="+mn-lt"/>
              </a:rPr>
              <a:t>, but no income details are provided in the return.</a:t>
            </a:r>
          </a:p>
          <a:p>
            <a:r>
              <a:rPr lang="en-GB" dirty="0">
                <a:ea typeface="+mn-lt"/>
                <a:cs typeface="+mn-lt"/>
              </a:rPr>
              <a:t>No income details has been provided in ITR but details regarding taxes paid have been provided.</a:t>
            </a:r>
          </a:p>
          <a:p>
            <a:r>
              <a:rPr lang="en-GB" dirty="0">
                <a:ea typeface="+mn-lt"/>
                <a:cs typeface="+mn-lt"/>
              </a:rPr>
              <a:t>Gross income as referred to in 26AS has not been considered in the respective heads of ITR.</a:t>
            </a:r>
          </a:p>
          <a:p>
            <a:r>
              <a:rPr lang="en-GB" dirty="0">
                <a:ea typeface="+mn-lt"/>
                <a:cs typeface="+mn-lt"/>
              </a:rPr>
              <a:t>When the books of accounts have been audited but a copy of audit report and audited financial statements have not been filled in the return while filing it.</a:t>
            </a:r>
          </a:p>
          <a:p>
            <a:r>
              <a:rPr lang="en-GB" dirty="0">
                <a:ea typeface="+mn-lt"/>
                <a:cs typeface="+mn-lt"/>
              </a:rPr>
              <a:t>Name mismatch between PAN and Income Tax Return.</a:t>
            </a:r>
            <a:endParaRPr lang="en-GB" dirty="0"/>
          </a:p>
        </p:txBody>
      </p:sp>
    </p:spTree>
    <p:extLst>
      <p:ext uri="{BB962C8B-B14F-4D97-AF65-F5344CB8AC3E}">
        <p14:creationId xmlns:p14="http://schemas.microsoft.com/office/powerpoint/2010/main" val="13541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E919E7-7A16-4C97-93C9-6C59B2B3CC8B}"/>
              </a:ext>
            </a:extLst>
          </p:cNvPr>
          <p:cNvSpPr>
            <a:spLocks noGrp="1"/>
          </p:cNvSpPr>
          <p:nvPr>
            <p:ph type="title"/>
          </p:nvPr>
        </p:nvSpPr>
        <p:spPr>
          <a:xfrm>
            <a:off x="1271588" y="662400"/>
            <a:ext cx="10055721" cy="1325563"/>
          </a:xfrm>
        </p:spPr>
        <p:txBody>
          <a:bodyPr anchor="t">
            <a:normAutofit/>
          </a:bodyPr>
          <a:lstStyle/>
          <a:p>
            <a:r>
              <a:rPr lang="en-GB" dirty="0"/>
              <a:t>THINGS TO BE DONE</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D6C5908C-AB4F-428D-92D9-0293FDD1E929}"/>
              </a:ext>
            </a:extLst>
          </p:cNvPr>
          <p:cNvSpPr>
            <a:spLocks noGrp="1"/>
          </p:cNvSpPr>
          <p:nvPr>
            <p:ph idx="1"/>
          </p:nvPr>
        </p:nvSpPr>
        <p:spPr>
          <a:xfrm>
            <a:off x="1251678" y="2286001"/>
            <a:ext cx="10089112" cy="3909599"/>
          </a:xfrm>
        </p:spPr>
        <p:txBody>
          <a:bodyPr vert="horz" lIns="91440" tIns="45720" rIns="91440" bIns="45720" rtlCol="0" anchor="t">
            <a:normAutofit/>
          </a:bodyPr>
          <a:lstStyle/>
          <a:p>
            <a:pPr algn="just"/>
            <a:r>
              <a:rPr lang="en-GB" dirty="0">
                <a:solidFill>
                  <a:schemeClr val="tx1">
                    <a:alpha val="60000"/>
                  </a:schemeClr>
                </a:solidFill>
                <a:ea typeface="+mn-lt"/>
                <a:cs typeface="+mn-lt"/>
              </a:rPr>
              <a:t>Once you’ve been served with notice of </a:t>
            </a:r>
            <a:r>
              <a:rPr lang="en-GB" dirty="0">
                <a:solidFill>
                  <a:schemeClr val="tx1">
                    <a:alpha val="60000"/>
                  </a:schemeClr>
                </a:solidFill>
                <a:ea typeface="+mn-lt"/>
                <a:cs typeface="+mn-lt"/>
                <a:hlinkClick r:id="rId2">
                  <a:extLst>
                    <a:ext uri="{A12FA001-AC4F-418D-AE19-62706E023703}">
                      <ahyp:hlinkClr xmlns:ahyp="http://schemas.microsoft.com/office/drawing/2018/hyperlinkcolor" val="tx"/>
                    </a:ext>
                  </a:extLst>
                </a:hlinkClick>
              </a:rPr>
              <a:t>defective return u/s 139(9)</a:t>
            </a:r>
            <a:r>
              <a:rPr lang="en-GB" dirty="0">
                <a:solidFill>
                  <a:schemeClr val="tx1">
                    <a:alpha val="60000"/>
                  </a:schemeClr>
                </a:solidFill>
                <a:ea typeface="+mn-lt"/>
                <a:cs typeface="+mn-lt"/>
              </a:rPr>
              <a:t>, then you must correct your return by revising it within 15 days from the receipt of notice by the Income Tax Department. You can also apply for extension by writing an application to the Assessing Officer (A.O.) requesting an extension of the deadline of filing a revised return. Practically, it is seen that even a taxpayer rectifies the defect after the expiry of fifteen days but before the assessment is made, the Assessing Officer may condone the delay and treat the return as a valid return.</a:t>
            </a:r>
            <a:endParaRPr lang="en-GB" dirty="0">
              <a:solidFill>
                <a:schemeClr val="tx1">
                  <a:alpha val="60000"/>
                </a:schemeClr>
              </a:solidFill>
            </a:endParaRPr>
          </a:p>
        </p:txBody>
      </p:sp>
    </p:spTree>
    <p:extLst>
      <p:ext uri="{BB962C8B-B14F-4D97-AF65-F5344CB8AC3E}">
        <p14:creationId xmlns:p14="http://schemas.microsoft.com/office/powerpoint/2010/main" val="35867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8398A-0BBB-4C54-9124-B5CF45A8662A}"/>
              </a:ext>
            </a:extLst>
          </p:cNvPr>
          <p:cNvSpPr>
            <a:spLocks noGrp="1"/>
          </p:cNvSpPr>
          <p:nvPr>
            <p:ph type="title"/>
          </p:nvPr>
        </p:nvSpPr>
        <p:spPr>
          <a:xfrm>
            <a:off x="1171074" y="1396686"/>
            <a:ext cx="3240506" cy="4064628"/>
          </a:xfrm>
        </p:spPr>
        <p:txBody>
          <a:bodyPr>
            <a:normAutofit/>
          </a:bodyPr>
          <a:lstStyle/>
          <a:p>
            <a:r>
              <a:rPr lang="en-GB">
                <a:solidFill>
                  <a:srgbClr val="FFFFFF"/>
                </a:solidFill>
              </a:rPr>
              <a:t>NO RESPONSE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4F465E-AADD-4E2C-BAB9-E7F397FE488F}"/>
              </a:ext>
            </a:extLst>
          </p:cNvPr>
          <p:cNvSpPr>
            <a:spLocks noGrp="1"/>
          </p:cNvSpPr>
          <p:nvPr>
            <p:ph idx="1"/>
          </p:nvPr>
        </p:nvSpPr>
        <p:spPr>
          <a:xfrm>
            <a:off x="5370153" y="1526033"/>
            <a:ext cx="5536397" cy="3935281"/>
          </a:xfrm>
        </p:spPr>
        <p:txBody>
          <a:bodyPr vert="horz" lIns="91440" tIns="45720" rIns="91440" bIns="45720" rtlCol="0" anchor="t">
            <a:normAutofit/>
          </a:bodyPr>
          <a:lstStyle/>
          <a:p>
            <a:pPr algn="just"/>
            <a:r>
              <a:rPr lang="en-GB" dirty="0">
                <a:ea typeface="+mn-lt"/>
                <a:cs typeface="+mn-lt"/>
              </a:rPr>
              <a:t>Your defective return will be treated as a non-filed or invalid return. This means the Income Tax Department will consider as if you’ve not filed a return for the year. Consequently, your refund will also be not processed by the Income Tax Department, if any.</a:t>
            </a:r>
            <a:endParaRPr lang="en-GB" dirty="0"/>
          </a:p>
        </p:txBody>
      </p:sp>
    </p:spTree>
    <p:extLst>
      <p:ext uri="{BB962C8B-B14F-4D97-AF65-F5344CB8AC3E}">
        <p14:creationId xmlns:p14="http://schemas.microsoft.com/office/powerpoint/2010/main" val="41952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1418-788B-4A82-AE78-65663834A5C0}"/>
              </a:ext>
            </a:extLst>
          </p:cNvPr>
          <p:cNvSpPr>
            <a:spLocks noGrp="1"/>
          </p:cNvSpPr>
          <p:nvPr>
            <p:ph type="title"/>
          </p:nvPr>
        </p:nvSpPr>
        <p:spPr/>
        <p:txBody>
          <a:bodyPr>
            <a:normAutofit/>
          </a:bodyPr>
          <a:lstStyle/>
          <a:p>
            <a:r>
              <a:rPr lang="en-GB" dirty="0"/>
              <a:t>How to give a response to the Notice ?</a:t>
            </a:r>
          </a:p>
          <a:p>
            <a:endParaRPr lang="en-US" dirty="0"/>
          </a:p>
        </p:txBody>
      </p:sp>
      <p:sp>
        <p:nvSpPr>
          <p:cNvPr id="3" name="Content Placeholder 2">
            <a:extLst>
              <a:ext uri="{FF2B5EF4-FFF2-40B4-BE49-F238E27FC236}">
                <a16:creationId xmlns:a16="http://schemas.microsoft.com/office/drawing/2014/main" id="{143A77B8-CF92-4217-8037-D8BDE3386092}"/>
              </a:ext>
            </a:extLst>
          </p:cNvPr>
          <p:cNvSpPr>
            <a:spLocks noGrp="1"/>
          </p:cNvSpPr>
          <p:nvPr>
            <p:ph idx="1"/>
          </p:nvPr>
        </p:nvSpPr>
        <p:spPr>
          <a:xfrm>
            <a:off x="318105" y="1257149"/>
            <a:ext cx="11664647" cy="5246385"/>
          </a:xfrm>
        </p:spPr>
        <p:txBody>
          <a:bodyPr vert="horz" lIns="91440" tIns="45720" rIns="91440" bIns="45720" rtlCol="0" anchor="t">
            <a:normAutofit/>
          </a:bodyPr>
          <a:lstStyle/>
          <a:p>
            <a:r>
              <a:rPr lang="en-GB" b="1" dirty="0">
                <a:ea typeface="+mn-lt"/>
                <a:cs typeface="+mn-lt"/>
              </a:rPr>
              <a:t>Step 1:</a:t>
            </a:r>
            <a:r>
              <a:rPr lang="en-GB" dirty="0">
                <a:ea typeface="+mn-lt"/>
                <a:cs typeface="+mn-lt"/>
              </a:rPr>
              <a:t> Login to www.incometaxindiaefiling.gov.in with your user ID [PAN] and Password.</a:t>
            </a:r>
          </a:p>
          <a:p>
            <a:r>
              <a:rPr lang="en-GB" b="1" dirty="0">
                <a:ea typeface="+mn-lt"/>
                <a:cs typeface="+mn-lt"/>
              </a:rPr>
              <a:t>Step 2:</a:t>
            </a:r>
            <a:r>
              <a:rPr lang="en-GB" dirty="0">
                <a:ea typeface="+mn-lt"/>
                <a:cs typeface="+mn-lt"/>
              </a:rPr>
              <a:t> Click on tab “e-file” and in the drop-down select “e-File in Response to notice u/s 139(9)”.</a:t>
            </a:r>
          </a:p>
          <a:p>
            <a:endParaRPr lang="en-GB" dirty="0"/>
          </a:p>
        </p:txBody>
      </p:sp>
      <p:pic>
        <p:nvPicPr>
          <p:cNvPr id="4" name="Picture 4" descr="Graphical user interface, text, application, email&#10;&#10;Description automatically generated">
            <a:extLst>
              <a:ext uri="{FF2B5EF4-FFF2-40B4-BE49-F238E27FC236}">
                <a16:creationId xmlns:a16="http://schemas.microsoft.com/office/drawing/2014/main" id="{59AB7C37-4B49-425F-BB04-6425CD29FC0C}"/>
              </a:ext>
            </a:extLst>
          </p:cNvPr>
          <p:cNvPicPr>
            <a:picLocks noChangeAspect="1"/>
          </p:cNvPicPr>
          <p:nvPr/>
        </p:nvPicPr>
        <p:blipFill>
          <a:blip r:embed="rId2"/>
          <a:stretch>
            <a:fillRect/>
          </a:stretch>
        </p:blipFill>
        <p:spPr>
          <a:xfrm>
            <a:off x="406400" y="3040106"/>
            <a:ext cx="10786533" cy="3741119"/>
          </a:xfrm>
          <a:prstGeom prst="rect">
            <a:avLst/>
          </a:prstGeom>
        </p:spPr>
      </p:pic>
    </p:spTree>
    <p:extLst>
      <p:ext uri="{BB962C8B-B14F-4D97-AF65-F5344CB8AC3E}">
        <p14:creationId xmlns:p14="http://schemas.microsoft.com/office/powerpoint/2010/main" val="28612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Voluntary Return</a:t>
            </a:r>
            <a:endParaRPr lang="en-US" sz="2800" dirty="0"/>
          </a:p>
          <a:p>
            <a:r>
              <a:rPr lang="en-US" sz="2800" dirty="0"/>
              <a:t>If the filing of income tax return is not mandatory for an individual, then the income tax filed by that individual will be termed as a voluntary return. Voluntary returns are also considered as valid returns of income tax.</a:t>
            </a:r>
          </a:p>
          <a:p>
            <a:r>
              <a:rPr lang="en-US" sz="2800" dirty="0"/>
              <a:t>Note: Under Section 139(1c), certain people are exempt from filing income tax. If these classes of people fulfil the prescribed conditions, the central government is empowered to grant them</a:t>
            </a:r>
            <a:r>
              <a:rPr lang="en-US" sz="2800" b="1" dirty="0">
                <a:hlinkClick r:id="rId2"/>
              </a:rPr>
              <a:t> tax exemption.</a:t>
            </a:r>
            <a:endParaRPr lang="en-US" sz="2800" dirty="0"/>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342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AD2D6-EE59-4CAA-B61B-43927C4ACA95}"/>
              </a:ext>
            </a:extLst>
          </p:cNvPr>
          <p:cNvSpPr>
            <a:spLocks noGrp="1"/>
          </p:cNvSpPr>
          <p:nvPr>
            <p:ph idx="1"/>
          </p:nvPr>
        </p:nvSpPr>
        <p:spPr>
          <a:xfrm>
            <a:off x="499534" y="483054"/>
            <a:ext cx="11325980" cy="6008385"/>
          </a:xfrm>
        </p:spPr>
        <p:txBody>
          <a:bodyPr vert="horz" lIns="91440" tIns="45720" rIns="91440" bIns="45720" rtlCol="0" anchor="t">
            <a:normAutofit/>
          </a:bodyPr>
          <a:lstStyle/>
          <a:p>
            <a:r>
              <a:rPr lang="en-GB" b="1" dirty="0">
                <a:ea typeface="+mn-lt"/>
                <a:cs typeface="+mn-lt"/>
              </a:rPr>
              <a:t>Step 3:</a:t>
            </a:r>
            <a:r>
              <a:rPr lang="en-GB" dirty="0">
                <a:ea typeface="+mn-lt"/>
                <a:cs typeface="+mn-lt"/>
              </a:rPr>
              <a:t> On successful validation, you’ll find notice for defective return u/s 139(9) if any issued to you.</a:t>
            </a:r>
          </a:p>
          <a:p>
            <a:endParaRPr lang="en-GB" dirty="0">
              <a:ea typeface="+mn-lt"/>
              <a:cs typeface="+mn-lt"/>
            </a:endParaRPr>
          </a:p>
        </p:txBody>
      </p:sp>
      <p:pic>
        <p:nvPicPr>
          <p:cNvPr id="4" name="Picture 4" descr="Graphical user interface, text, email&#10;&#10;Description automatically generated">
            <a:extLst>
              <a:ext uri="{FF2B5EF4-FFF2-40B4-BE49-F238E27FC236}">
                <a16:creationId xmlns:a16="http://schemas.microsoft.com/office/drawing/2014/main" id="{F860DD21-84FD-4DAD-B5F4-C3EC1BD697A2}"/>
              </a:ext>
            </a:extLst>
          </p:cNvPr>
          <p:cNvPicPr>
            <a:picLocks noChangeAspect="1"/>
          </p:cNvPicPr>
          <p:nvPr/>
        </p:nvPicPr>
        <p:blipFill>
          <a:blip r:embed="rId2"/>
          <a:stretch>
            <a:fillRect/>
          </a:stretch>
        </p:blipFill>
        <p:spPr>
          <a:xfrm>
            <a:off x="1023258" y="1518364"/>
            <a:ext cx="10254342" cy="4595367"/>
          </a:xfrm>
          <a:prstGeom prst="rect">
            <a:avLst/>
          </a:prstGeom>
        </p:spPr>
      </p:pic>
    </p:spTree>
    <p:extLst>
      <p:ext uri="{BB962C8B-B14F-4D97-AF65-F5344CB8AC3E}">
        <p14:creationId xmlns:p14="http://schemas.microsoft.com/office/powerpoint/2010/main" val="29589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FD85B-476D-43E1-9CF7-C5B0912438C9}"/>
              </a:ext>
            </a:extLst>
          </p:cNvPr>
          <p:cNvSpPr>
            <a:spLocks noGrp="1"/>
          </p:cNvSpPr>
          <p:nvPr>
            <p:ph idx="1"/>
          </p:nvPr>
        </p:nvSpPr>
        <p:spPr>
          <a:xfrm>
            <a:off x="587680" y="301625"/>
            <a:ext cx="11194744" cy="6256337"/>
          </a:xfrm>
        </p:spPr>
        <p:txBody>
          <a:bodyPr vert="horz" lIns="91440" tIns="45720" rIns="91440" bIns="45720" rtlCol="0" anchor="t">
            <a:normAutofit/>
          </a:bodyPr>
          <a:lstStyle/>
          <a:p>
            <a:r>
              <a:rPr lang="en-GB" b="1">
                <a:ea typeface="+mn-lt"/>
                <a:cs typeface="+mn-lt"/>
              </a:rPr>
              <a:t>Step 4:In case, defective notice is raised by an Assessing Officer</a:t>
            </a:r>
            <a:endParaRPr lang="en-GB">
              <a:ea typeface="+mn-lt"/>
              <a:cs typeface="+mn-lt"/>
            </a:endParaRPr>
          </a:p>
          <a:p>
            <a:pPr marL="0" indent="0">
              <a:buNone/>
            </a:pPr>
            <a:r>
              <a:rPr lang="en-GB">
                <a:ea typeface="+mn-lt"/>
                <a:cs typeface="+mn-lt"/>
              </a:rPr>
              <a:t>Click on submit and you’ll see the below image if defective notice is raised by Assessing Officer (A.O.):</a:t>
            </a:r>
            <a:endParaRPr lang="en-GB"/>
          </a:p>
          <a:p>
            <a:endParaRPr lang="en-GB"/>
          </a:p>
          <a:p>
            <a:endParaRPr lang="en-GB"/>
          </a:p>
          <a:p>
            <a:endParaRPr lang="en-GB" dirty="0"/>
          </a:p>
        </p:txBody>
      </p:sp>
      <p:pic>
        <p:nvPicPr>
          <p:cNvPr id="4" name="Picture 4" descr="Graphical user interface, text&#10;&#10;Description automatically generated">
            <a:extLst>
              <a:ext uri="{FF2B5EF4-FFF2-40B4-BE49-F238E27FC236}">
                <a16:creationId xmlns:a16="http://schemas.microsoft.com/office/drawing/2014/main" id="{986C9BE1-AF19-4EB0-BB28-D925638AA3D7}"/>
              </a:ext>
            </a:extLst>
          </p:cNvPr>
          <p:cNvPicPr>
            <a:picLocks noChangeAspect="1"/>
          </p:cNvPicPr>
          <p:nvPr/>
        </p:nvPicPr>
        <p:blipFill>
          <a:blip r:embed="rId2"/>
          <a:stretch>
            <a:fillRect/>
          </a:stretch>
        </p:blipFill>
        <p:spPr>
          <a:xfrm>
            <a:off x="462940" y="1791344"/>
            <a:ext cx="11044791" cy="4841551"/>
          </a:xfrm>
          <a:prstGeom prst="rect">
            <a:avLst/>
          </a:prstGeom>
        </p:spPr>
      </p:pic>
    </p:spTree>
    <p:extLst>
      <p:ext uri="{BB962C8B-B14F-4D97-AF65-F5344CB8AC3E}">
        <p14:creationId xmlns:p14="http://schemas.microsoft.com/office/powerpoint/2010/main" val="26703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BAC1D-D59A-448B-839E-80858887E4CD}"/>
              </a:ext>
            </a:extLst>
          </p:cNvPr>
          <p:cNvSpPr txBox="1"/>
          <p:nvPr/>
        </p:nvSpPr>
        <p:spPr>
          <a:xfrm>
            <a:off x="390525" y="497681"/>
            <a:ext cx="1142285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Step 5: </a:t>
            </a:r>
            <a:r>
              <a:rPr lang="en-US" sz="2200"/>
              <a:t>Now fill your Income Tax Return by rectifying the defect by selecting “Return u/s 139(9) and mention date of original return and acknowledgement number. Once you do that then generate its xml file and upload it in the above screen. After that you’ll see the following message and your work is done.</a:t>
            </a:r>
          </a:p>
        </p:txBody>
      </p:sp>
      <p:pic>
        <p:nvPicPr>
          <p:cNvPr id="3" name="Picture 3" descr="Graphical user interface, text, application, email&#10;&#10;Description automatically generated">
            <a:extLst>
              <a:ext uri="{FF2B5EF4-FFF2-40B4-BE49-F238E27FC236}">
                <a16:creationId xmlns:a16="http://schemas.microsoft.com/office/drawing/2014/main" id="{09CD5F8E-E09B-41A3-B09D-A39D3FB27CA5}"/>
              </a:ext>
            </a:extLst>
          </p:cNvPr>
          <p:cNvPicPr>
            <a:picLocks noChangeAspect="1"/>
          </p:cNvPicPr>
          <p:nvPr/>
        </p:nvPicPr>
        <p:blipFill>
          <a:blip r:embed="rId2"/>
          <a:stretch>
            <a:fillRect/>
          </a:stretch>
        </p:blipFill>
        <p:spPr>
          <a:xfrm>
            <a:off x="545306" y="1724068"/>
            <a:ext cx="11101387" cy="5136268"/>
          </a:xfrm>
          <a:prstGeom prst="rect">
            <a:avLst/>
          </a:prstGeom>
        </p:spPr>
      </p:pic>
    </p:spTree>
    <p:extLst>
      <p:ext uri="{BB962C8B-B14F-4D97-AF65-F5344CB8AC3E}">
        <p14:creationId xmlns:p14="http://schemas.microsoft.com/office/powerpoint/2010/main" val="386555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38AD47-403F-49E4-92D4-83C384A70F3F}"/>
              </a:ext>
            </a:extLst>
          </p:cNvPr>
          <p:cNvSpPr txBox="1"/>
          <p:nvPr/>
        </p:nvSpPr>
        <p:spPr>
          <a:xfrm>
            <a:off x="235744" y="354807"/>
            <a:ext cx="1173241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Step 6:In case, defective notice is raised by CPC</a:t>
            </a:r>
            <a:r>
              <a:rPr lang="en-US" sz="2200"/>
              <a:t>For defective notice raised by CPC, the below screen will be displayed:</a:t>
            </a:r>
          </a:p>
          <a:p>
            <a:endParaRPr lang="en-US"/>
          </a:p>
          <a:p>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BC2093EF-C206-47D9-A811-A11DC9768990}"/>
              </a:ext>
            </a:extLst>
          </p:cNvPr>
          <p:cNvPicPr>
            <a:picLocks noChangeAspect="1"/>
          </p:cNvPicPr>
          <p:nvPr/>
        </p:nvPicPr>
        <p:blipFill>
          <a:blip r:embed="rId2"/>
          <a:stretch>
            <a:fillRect/>
          </a:stretch>
        </p:blipFill>
        <p:spPr>
          <a:xfrm>
            <a:off x="235744" y="1226248"/>
            <a:ext cx="11601448" cy="5393721"/>
          </a:xfrm>
          <a:prstGeom prst="rect">
            <a:avLst/>
          </a:prstGeom>
        </p:spPr>
      </p:pic>
    </p:spTree>
    <p:extLst>
      <p:ext uri="{BB962C8B-B14F-4D97-AF65-F5344CB8AC3E}">
        <p14:creationId xmlns:p14="http://schemas.microsoft.com/office/powerpoint/2010/main" val="280209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40112-DC58-44BE-872F-3E308E8AFCD4}"/>
              </a:ext>
            </a:extLst>
          </p:cNvPr>
          <p:cNvSpPr txBox="1"/>
          <p:nvPr/>
        </p:nvSpPr>
        <p:spPr>
          <a:xfrm>
            <a:off x="307181" y="259556"/>
            <a:ext cx="1174432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Step 7:</a:t>
            </a:r>
            <a:r>
              <a:rPr lang="en-US" sz="2200"/>
              <a:t>Now if you agree with the defect then just fill your Income Tax Return by rectifying the defect by selecting “Return u/s 139(9) and mention date of original return and acknowledgement number. Once you do that then generate its xml file and upload it in the above screen. After that you’ll see the screen below:</a:t>
            </a:r>
          </a:p>
        </p:txBody>
      </p:sp>
      <p:pic>
        <p:nvPicPr>
          <p:cNvPr id="4" name="Picture 4" descr="Graphical user interface, text, application, email&#10;&#10;Description automatically generated">
            <a:extLst>
              <a:ext uri="{FF2B5EF4-FFF2-40B4-BE49-F238E27FC236}">
                <a16:creationId xmlns:a16="http://schemas.microsoft.com/office/drawing/2014/main" id="{B5272DDE-3824-43D7-9B5D-C066BB9AAD57}"/>
              </a:ext>
            </a:extLst>
          </p:cNvPr>
          <p:cNvPicPr>
            <a:picLocks noChangeAspect="1"/>
          </p:cNvPicPr>
          <p:nvPr/>
        </p:nvPicPr>
        <p:blipFill>
          <a:blip r:embed="rId2"/>
          <a:stretch>
            <a:fillRect/>
          </a:stretch>
        </p:blipFill>
        <p:spPr>
          <a:xfrm>
            <a:off x="307181" y="1628819"/>
            <a:ext cx="11196636" cy="4981486"/>
          </a:xfrm>
          <a:prstGeom prst="rect">
            <a:avLst/>
          </a:prstGeom>
        </p:spPr>
      </p:pic>
    </p:spTree>
    <p:extLst>
      <p:ext uri="{BB962C8B-B14F-4D97-AF65-F5344CB8AC3E}">
        <p14:creationId xmlns:p14="http://schemas.microsoft.com/office/powerpoint/2010/main" val="296742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1478C-BD93-44CD-80C4-40F8219A9EBD}"/>
              </a:ext>
            </a:extLst>
          </p:cNvPr>
          <p:cNvSpPr txBox="1"/>
          <p:nvPr/>
        </p:nvSpPr>
        <p:spPr>
          <a:xfrm>
            <a:off x="188119" y="307181"/>
            <a:ext cx="1185148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Step 8:</a:t>
            </a:r>
            <a:r>
              <a:rPr lang="en-US" sz="2200"/>
              <a:t> But if you do not agree with the defect then select “No” and give “Assessee Remarks” and click submit. After that Income Tax Department, shall take follow up regarding it.</a:t>
            </a:r>
          </a:p>
        </p:txBody>
      </p:sp>
      <p:pic>
        <p:nvPicPr>
          <p:cNvPr id="3" name="Picture 3" descr="Graphical user interface, website&#10;&#10;Description automatically generated">
            <a:extLst>
              <a:ext uri="{FF2B5EF4-FFF2-40B4-BE49-F238E27FC236}">
                <a16:creationId xmlns:a16="http://schemas.microsoft.com/office/drawing/2014/main" id="{BA0F585E-0503-4CDA-A263-53F09FCD2608}"/>
              </a:ext>
            </a:extLst>
          </p:cNvPr>
          <p:cNvPicPr>
            <a:picLocks noChangeAspect="1"/>
          </p:cNvPicPr>
          <p:nvPr/>
        </p:nvPicPr>
        <p:blipFill>
          <a:blip r:embed="rId2"/>
          <a:stretch>
            <a:fillRect/>
          </a:stretch>
        </p:blipFill>
        <p:spPr>
          <a:xfrm>
            <a:off x="330993" y="1063494"/>
            <a:ext cx="11268074" cy="5683512"/>
          </a:xfrm>
          <a:prstGeom prst="rect">
            <a:avLst/>
          </a:prstGeom>
        </p:spPr>
      </p:pic>
    </p:spTree>
    <p:extLst>
      <p:ext uri="{BB962C8B-B14F-4D97-AF65-F5344CB8AC3E}">
        <p14:creationId xmlns:p14="http://schemas.microsoft.com/office/powerpoint/2010/main" val="14284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A3B8FA-F9E8-4DE9-AA73-162A9BE6099C}"/>
              </a:ext>
            </a:extLst>
          </p:cNvPr>
          <p:cNvSpPr txBox="1"/>
          <p:nvPr/>
        </p:nvSpPr>
        <p:spPr>
          <a:xfrm>
            <a:off x="259556" y="235744"/>
            <a:ext cx="1185148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If selected the wrong ITR Form &amp; also want to make some changes in XML. Can I update the responses submitted?</a:t>
            </a:r>
            <a:r>
              <a:rPr lang="en-US" sz="2200"/>
              <a:t>You can update the response submitted by you by clicking on update link under Response to Notice u/s 139(9) as given below :</a:t>
            </a:r>
          </a:p>
          <a:p>
            <a:r>
              <a:rPr lang="en-US" sz="2200" b="1"/>
              <a:t>Step 1 :</a:t>
            </a:r>
            <a:r>
              <a:rPr lang="en-US" sz="2200"/>
              <a:t> Click on tab “e-file” and in the drop-down select “Response to notice u/s 139(9)”</a:t>
            </a:r>
          </a:p>
        </p:txBody>
      </p:sp>
      <p:pic>
        <p:nvPicPr>
          <p:cNvPr id="3" name="Picture 3" descr="Graphical user interface, text, application, email&#10;&#10;Description automatically generated">
            <a:extLst>
              <a:ext uri="{FF2B5EF4-FFF2-40B4-BE49-F238E27FC236}">
                <a16:creationId xmlns:a16="http://schemas.microsoft.com/office/drawing/2014/main" id="{AF6C0DEC-CBC8-4A61-9D9E-E446308F5315}"/>
              </a:ext>
            </a:extLst>
          </p:cNvPr>
          <p:cNvPicPr>
            <a:picLocks noChangeAspect="1"/>
          </p:cNvPicPr>
          <p:nvPr/>
        </p:nvPicPr>
        <p:blipFill>
          <a:blip r:embed="rId2"/>
          <a:stretch>
            <a:fillRect/>
          </a:stretch>
        </p:blipFill>
        <p:spPr>
          <a:xfrm>
            <a:off x="164306" y="1708690"/>
            <a:ext cx="12089605" cy="4928900"/>
          </a:xfrm>
          <a:prstGeom prst="rect">
            <a:avLst/>
          </a:prstGeom>
        </p:spPr>
      </p:pic>
    </p:spTree>
    <p:extLst>
      <p:ext uri="{BB962C8B-B14F-4D97-AF65-F5344CB8AC3E}">
        <p14:creationId xmlns:p14="http://schemas.microsoft.com/office/powerpoint/2010/main" val="27483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9EDAA1-C23B-45C5-85E9-2DBE7F67CC8D}"/>
              </a:ext>
            </a:extLst>
          </p:cNvPr>
          <p:cNvSpPr txBox="1"/>
          <p:nvPr/>
        </p:nvSpPr>
        <p:spPr>
          <a:xfrm>
            <a:off x="640556" y="188119"/>
            <a:ext cx="102679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sz="2200" b="1"/>
              <a:t>Step 2 :</a:t>
            </a:r>
            <a:r>
              <a:rPr lang="en-US" sz="2200"/>
              <a:t> Click on update link</a:t>
            </a:r>
          </a:p>
        </p:txBody>
      </p:sp>
      <p:pic>
        <p:nvPicPr>
          <p:cNvPr id="3" name="Picture 3" descr="Graphical user interface, text, application, email&#10;&#10;Description automatically generated">
            <a:extLst>
              <a:ext uri="{FF2B5EF4-FFF2-40B4-BE49-F238E27FC236}">
                <a16:creationId xmlns:a16="http://schemas.microsoft.com/office/drawing/2014/main" id="{61D76079-D51A-40B5-91CA-06608B6AD073}"/>
              </a:ext>
            </a:extLst>
          </p:cNvPr>
          <p:cNvPicPr>
            <a:picLocks noChangeAspect="1"/>
          </p:cNvPicPr>
          <p:nvPr/>
        </p:nvPicPr>
        <p:blipFill>
          <a:blip r:embed="rId2"/>
          <a:stretch>
            <a:fillRect/>
          </a:stretch>
        </p:blipFill>
        <p:spPr>
          <a:xfrm>
            <a:off x="438150" y="994315"/>
            <a:ext cx="11613357" cy="5571838"/>
          </a:xfrm>
          <a:prstGeom prst="rect">
            <a:avLst/>
          </a:prstGeom>
        </p:spPr>
      </p:pic>
    </p:spTree>
    <p:extLst>
      <p:ext uri="{BB962C8B-B14F-4D97-AF65-F5344CB8AC3E}">
        <p14:creationId xmlns:p14="http://schemas.microsoft.com/office/powerpoint/2010/main" val="79134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6D73E-655B-4F9C-80A4-AB888EDCF126}"/>
              </a:ext>
            </a:extLst>
          </p:cNvPr>
          <p:cNvSpPr txBox="1"/>
          <p:nvPr/>
        </p:nvSpPr>
        <p:spPr>
          <a:xfrm>
            <a:off x="176212" y="235744"/>
            <a:ext cx="10494168"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Step 3 :</a:t>
            </a:r>
            <a:r>
              <a:rPr lang="en-US" sz="2200"/>
              <a:t> Select correct ITR Form &amp; attach XML and click on update</a:t>
            </a:r>
          </a:p>
          <a:p>
            <a:endParaRPr lang="en-US"/>
          </a:p>
          <a:p>
            <a:endParaRPr lang="en-US"/>
          </a:p>
          <a:p>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BB4FF46A-E737-462D-92E6-A4402B22172C}"/>
              </a:ext>
            </a:extLst>
          </p:cNvPr>
          <p:cNvPicPr>
            <a:picLocks noChangeAspect="1"/>
          </p:cNvPicPr>
          <p:nvPr/>
        </p:nvPicPr>
        <p:blipFill>
          <a:blip r:embed="rId2"/>
          <a:stretch>
            <a:fillRect/>
          </a:stretch>
        </p:blipFill>
        <p:spPr>
          <a:xfrm>
            <a:off x="92869" y="587969"/>
            <a:ext cx="11732417" cy="6170218"/>
          </a:xfrm>
          <a:prstGeom prst="rect">
            <a:avLst/>
          </a:prstGeom>
        </p:spPr>
      </p:pic>
    </p:spTree>
    <p:extLst>
      <p:ext uri="{BB962C8B-B14F-4D97-AF65-F5344CB8AC3E}">
        <p14:creationId xmlns:p14="http://schemas.microsoft.com/office/powerpoint/2010/main" val="33793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88D3E3EE-E5D9-4CBE-A36F-9E2386749E34}"/>
              </a:ext>
            </a:extLst>
          </p:cNvPr>
          <p:cNvSpPr txBox="1"/>
          <p:nvPr/>
        </p:nvSpPr>
        <p:spPr>
          <a:xfrm>
            <a:off x="1098468" y="885651"/>
            <a:ext cx="3229803" cy="46246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a:solidFill>
                  <a:srgbClr val="FFFFFF"/>
                </a:solidFill>
                <a:latin typeface="+mj-lt"/>
                <a:ea typeface="+mj-ea"/>
                <a:cs typeface="+mj-cs"/>
              </a:rPr>
              <a:t>Withdrawing the response made to defective notice u/s 139(9)?</a:t>
            </a:r>
            <a:endParaRPr lang="en-US" sz="4400" kern="1200">
              <a:solidFill>
                <a:srgbClr val="FFFFFF"/>
              </a:solidFill>
              <a:latin typeface="+mj-lt"/>
              <a:ea typeface="+mj-ea"/>
              <a:cs typeface="+mj-cs"/>
            </a:endParaRP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2" name="TextBox 1">
            <a:extLst>
              <a:ext uri="{FF2B5EF4-FFF2-40B4-BE49-F238E27FC236}">
                <a16:creationId xmlns:a16="http://schemas.microsoft.com/office/drawing/2014/main" id="{EAEA2D4E-E988-4AE2-88C5-588FFFC68FF5}"/>
              </a:ext>
            </a:extLst>
          </p:cNvPr>
          <p:cNvSpPr txBox="1"/>
          <p:nvPr/>
        </p:nvSpPr>
        <p:spPr>
          <a:xfrm>
            <a:off x="5300177" y="957089"/>
            <a:ext cx="6525220" cy="46168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800"/>
              <a:t>Earlier it was possible to withdraw your response submitted to defective return notice under section 139(9). But this functionality is no more available. Hence, now you cannot withdraw the response made, instead you can update or view the same.</a:t>
            </a:r>
          </a:p>
        </p:txBody>
      </p:sp>
    </p:spTree>
    <p:extLst>
      <p:ext uri="{BB962C8B-B14F-4D97-AF65-F5344CB8AC3E}">
        <p14:creationId xmlns:p14="http://schemas.microsoft.com/office/powerpoint/2010/main" val="114247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62940" y="852437"/>
            <a:ext cx="10763249" cy="5243743"/>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139(3) – Filing Income Tax Return in Case of Loss</a:t>
            </a:r>
          </a:p>
          <a:p>
            <a:r>
              <a:rPr lang="en-US" sz="2800" dirty="0"/>
              <a:t>Section 139(3) deal with tax returns in case of loss incurred in a company or firm.</a:t>
            </a:r>
          </a:p>
          <a:p>
            <a:r>
              <a:rPr lang="en-US" sz="2800" dirty="0"/>
              <a:t>If losses are incurred in any income under the head “Profits and Gains of Business and Profession” or the head “Capital Gains”, then income tax return must be filed before the due date mentioned under section 139(1).</a:t>
            </a:r>
          </a:p>
          <a:p>
            <a:r>
              <a:rPr lang="en-US" sz="2800" dirty="0"/>
              <a:t>The following heads mentioned below will not be affected by the delayed filing of income tax return:</a:t>
            </a:r>
          </a:p>
          <a:p>
            <a:r>
              <a:rPr lang="en-US" sz="2800" dirty="0"/>
              <a:t>Any loss occurred under the heads of “</a:t>
            </a:r>
            <a:r>
              <a:rPr lang="en-US" sz="2800" b="1" dirty="0">
                <a:hlinkClick r:id="rId2"/>
              </a:rPr>
              <a:t>House and residential property”.</a:t>
            </a:r>
            <a:endParaRPr lang="en-US" sz="2800" dirty="0"/>
          </a:p>
          <a:p>
            <a:r>
              <a:rPr lang="en-US" sz="2800" dirty="0"/>
              <a:t>Any loss occurred by the unabsorbed property as mentioned under section 139(3).</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96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4812856"/>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139(4) – Late Filing Income Tax Return</a:t>
            </a:r>
          </a:p>
          <a:p>
            <a:r>
              <a:rPr lang="en-US" sz="2800" dirty="0"/>
              <a:t>Section 139(4) deals with late filing of income tax return. Its provisions have been described below:</a:t>
            </a:r>
          </a:p>
          <a:p>
            <a:r>
              <a:rPr lang="en-US" sz="2800" dirty="0"/>
              <a:t>The taxpayer can file late income tax returns before end of the 31ST DECEMBER OF Assessment year or completion of Assessment u/s144. </a:t>
            </a:r>
          </a:p>
          <a:p>
            <a:r>
              <a:rPr lang="en-US" sz="2800" dirty="0"/>
              <a:t>The tax payer with late filing of income tax returns may incur a fee of Rs 5,000 as specified under Section 234F </a:t>
            </a:r>
            <a:r>
              <a:rPr lang="en-US" sz="2800" dirty="0" err="1"/>
              <a:t>upto</a:t>
            </a:r>
            <a:r>
              <a:rPr lang="en-US" sz="2800" dirty="0"/>
              <a:t> Dec and Rs10000 after Dec’21 ( maximum Rs.1000 for total Income below Rs.5.00 lakh). </a:t>
            </a:r>
          </a:p>
          <a:p>
            <a:r>
              <a:rPr lang="en-US" sz="2800" dirty="0"/>
              <a:t>However, no penalty shall be levied on returns that were not required to be mandatorily filed as per Section 139(1).</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25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5674630"/>
          </a:xfrm>
          <a:prstGeom prst="rect">
            <a:avLst/>
          </a:prstGeom>
          <a:solidFill>
            <a:schemeClr val="accent3">
              <a:lumMod val="40000"/>
              <a:lumOff val="60000"/>
            </a:schemeClr>
          </a:solidFill>
          <a:scene3d>
            <a:camera prst="orthographicFront"/>
            <a:lightRig rig="threePt" dir="t"/>
          </a:scene3d>
          <a:sp3d>
            <a:bevelT/>
          </a:sp3d>
        </p:spPr>
        <p:txBody>
          <a:bodyPr wrap="square" lIns="91440" tIns="45720" rIns="91440" bIns="45720" anchor="t">
            <a:spAutoFit/>
          </a:bodyPr>
          <a:lstStyle/>
          <a:p>
            <a:r>
              <a:rPr lang="en-US" sz="2800" b="1" dirty="0"/>
              <a:t>Section 139(5) – Revised Return</a:t>
            </a:r>
          </a:p>
          <a:p>
            <a:r>
              <a:rPr lang="en-US" sz="2800" dirty="0"/>
              <a:t>Section 139(5) deals with </a:t>
            </a:r>
            <a:r>
              <a:rPr lang="en-US" sz="2800" b="1" dirty="0">
                <a:hlinkClick r:id="rId2"/>
              </a:rPr>
              <a:t>revised income tax return</a:t>
            </a:r>
            <a:r>
              <a:rPr lang="en-US" sz="2800" dirty="0"/>
              <a:t> in case of any mistakes while filing the original income tax returns. The following are its provisions:</a:t>
            </a:r>
          </a:p>
          <a:p>
            <a:r>
              <a:rPr lang="en-US" sz="2800" dirty="0"/>
              <a:t>If the original or initial income tax return was filed by the </a:t>
            </a:r>
            <a:r>
              <a:rPr lang="en-US" sz="2800" dirty="0" err="1"/>
              <a:t>assessee</a:t>
            </a:r>
            <a:r>
              <a:rPr lang="en-US" sz="2800" dirty="0"/>
              <a:t> or entity as per Section 139(1) , he/she can file a revised income tax return before end of the 31ST DECEMBER OF Assessment year of relevance or prior to the completion or conclusion of assessment, depending on which takes place sooner.</a:t>
            </a:r>
          </a:p>
          <a:p>
            <a:r>
              <a:rPr lang="en-US" sz="2800" dirty="0"/>
              <a:t>A late income tax return cannot be revised. However, any loss return that was filed within the prescribed due date as mentioned in Section 139(1) can be revised.</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63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3951082"/>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139(4a) – Income Tax Return of Charitable and Religious Trust</a:t>
            </a:r>
          </a:p>
          <a:p>
            <a:r>
              <a:rPr lang="en-US" sz="2800" dirty="0"/>
              <a:t>Any individual whose income received from the property occupied by a public charity or religious trust  and claims tax exemptions under Section 11 and Section 12 of the Income Tax Act are compulsorily required to file their tax returns, provided that the sum of the income collected prior to the provisions under section 11 and Section 12 is beyond the basic limit allowed for exemption.</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09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585" y="187269"/>
            <a:ext cx="5990348" cy="53040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07000"/>
              </a:lnSpc>
              <a:spcAft>
                <a:spcPts val="800"/>
              </a:spcAft>
            </a:pPr>
            <a:r>
              <a:rPr lang="en-IN"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Georgia" panose="02040502050405020303" pitchFamily="18" charset="0"/>
                <a:ea typeface="Calibri" panose="020F0502020204030204" pitchFamily="34" charset="0"/>
                <a:cs typeface="Times New Roman" panose="02020603050405020304" pitchFamily="18" charset="0"/>
              </a:rPr>
              <a:t>ITR Filing- Sec 139</a:t>
            </a:r>
            <a:endParaRPr lang="en-IN"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213" y="852437"/>
            <a:ext cx="10326976" cy="2658420"/>
          </a:xfrm>
          <a:prstGeom prst="rect">
            <a:avLst/>
          </a:prstGeom>
          <a:solidFill>
            <a:schemeClr val="accent3">
              <a:lumMod val="40000"/>
              <a:lumOff val="60000"/>
            </a:schemeClr>
          </a:solidFill>
          <a:scene3d>
            <a:camera prst="orthographicFront"/>
            <a:lightRig rig="threePt" dir="t"/>
          </a:scene3d>
          <a:sp3d>
            <a:bevelT/>
          </a:sp3d>
        </p:spPr>
        <p:txBody>
          <a:bodyPr wrap="square">
            <a:spAutoFit/>
          </a:bodyPr>
          <a:lstStyle/>
          <a:p>
            <a:r>
              <a:rPr lang="en-US" sz="2800" b="1" dirty="0"/>
              <a:t>Section 139(4B) – Return of Income of a Political Party</a:t>
            </a:r>
          </a:p>
          <a:p>
            <a:r>
              <a:rPr lang="en-US" sz="2800" dirty="0"/>
              <a:t>Any political party will be required to mandatory file its tax returns provided that the sum of the income collected by the party is beyond the basic limit allowed for exemption without taking into consideration any benefits mentioned under section 13A.</a:t>
            </a:r>
          </a:p>
          <a:p>
            <a:pPr>
              <a:lnSpc>
                <a:spcPct val="107000"/>
              </a:lnSpc>
              <a:spcAft>
                <a:spcPts val="800"/>
              </a:spcAft>
            </a:pPr>
            <a:endParaRPr lang="en-IN" sz="2500" dirty="0">
              <a:solidFill>
                <a:srgbClr val="333333"/>
              </a:solidFill>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03504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3759</Words>
  <Application>Microsoft Office PowerPoint</Application>
  <PresentationFormat>Widescreen</PresentationFormat>
  <Paragraphs>226</Paragraphs>
  <Slides>49</Slides>
  <Notes>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0</vt:i4>
      </vt:variant>
      <vt:variant>
        <vt:lpstr>Slide Titles</vt:lpstr>
      </vt:variant>
      <vt:variant>
        <vt:i4>49</vt:i4>
      </vt:variant>
    </vt:vector>
  </HeadingPairs>
  <TitlesOfParts>
    <vt:vector size="62" baseType="lpstr">
      <vt:lpstr>Arial</vt:lpstr>
      <vt:lpstr>Calibri</vt:lpstr>
      <vt:lpstr>Calibri Light</vt:lpstr>
      <vt:lpstr>Cambria</vt:lpstr>
      <vt:lpstr>Garamond</vt:lpstr>
      <vt:lpstr>Georgia</vt:lpstr>
      <vt:lpstr>Playbill</vt:lpstr>
      <vt:lpstr>Tw Cen MT</vt:lpstr>
      <vt:lpstr>Tw Cen MT Condensed</vt:lpstr>
      <vt:lpstr>Wingdings 3</vt:lpstr>
      <vt:lpstr>office theme</vt:lpstr>
      <vt:lpstr>Office Theme</vt:lpstr>
      <vt:lpstr>Integral</vt:lpstr>
      <vt:lpstr>INCOME TAX RETURN FILING AND  SUMMARY ASSESMENT – 143(1)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ASSESMENTS</vt:lpstr>
      <vt:lpstr> Summary Assessment </vt:lpstr>
      <vt:lpstr>PowerPoint Presentation</vt:lpstr>
      <vt:lpstr>  Notice for defective return u/s 139(9)  </vt:lpstr>
      <vt:lpstr>Common errors that can make your return “defective”? </vt:lpstr>
      <vt:lpstr>CONTD....</vt:lpstr>
      <vt:lpstr>THINGS TO BE DONE</vt:lpstr>
      <vt:lpstr>NO RESPONSE</vt:lpstr>
      <vt:lpstr>How to give a response to the Notice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Amitesh</dc:creator>
  <cp:lastModifiedBy>Amitesh Kumar Shaw</cp:lastModifiedBy>
  <cp:revision>224</cp:revision>
  <dcterms:created xsi:type="dcterms:W3CDTF">2021-05-20T14:40:30Z</dcterms:created>
  <dcterms:modified xsi:type="dcterms:W3CDTF">2021-06-02T06:14:53Z</dcterms:modified>
</cp:coreProperties>
</file>