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08" r:id="rId1"/>
  </p:sldMasterIdLst>
  <p:notesMasterIdLst>
    <p:notesMasterId r:id="rId24"/>
  </p:notesMasterIdLst>
  <p:sldIdLst>
    <p:sldId id="256" r:id="rId2"/>
    <p:sldId id="257" r:id="rId3"/>
    <p:sldId id="277" r:id="rId4"/>
    <p:sldId id="275" r:id="rId5"/>
    <p:sldId id="258" r:id="rId6"/>
    <p:sldId id="259" r:id="rId7"/>
    <p:sldId id="260" r:id="rId8"/>
    <p:sldId id="261" r:id="rId9"/>
    <p:sldId id="262" r:id="rId10"/>
    <p:sldId id="263" r:id="rId11"/>
    <p:sldId id="264" r:id="rId12"/>
    <p:sldId id="265" r:id="rId13"/>
    <p:sldId id="266" r:id="rId14"/>
    <p:sldId id="267" r:id="rId15"/>
    <p:sldId id="271" r:id="rId16"/>
    <p:sldId id="276" r:id="rId17"/>
    <p:sldId id="268" r:id="rId18"/>
    <p:sldId id="269" r:id="rId19"/>
    <p:sldId id="270" r:id="rId20"/>
    <p:sldId id="272" r:id="rId21"/>
    <p:sldId id="273" r:id="rId22"/>
    <p:sldId id="274" r:id="rId23"/>
  </p:sldIdLst>
  <p:sldSz cx="8280400" cy="5400675"/>
  <p:notesSz cx="6858000" cy="9144000"/>
  <p:defaultTextStyle>
    <a:defPPr>
      <a:defRPr lang="en-US"/>
    </a:defPPr>
    <a:lvl1pPr marL="0" algn="l" defTabSz="863925" rtl="0" eaLnBrk="1" latinLnBrk="0" hangingPunct="1">
      <a:defRPr sz="1701" kern="1200">
        <a:solidFill>
          <a:schemeClr val="tx1"/>
        </a:solidFill>
        <a:latin typeface="+mn-lt"/>
        <a:ea typeface="+mn-ea"/>
        <a:cs typeface="+mn-cs"/>
      </a:defRPr>
    </a:lvl1pPr>
    <a:lvl2pPr marL="431963" algn="l" defTabSz="863925" rtl="0" eaLnBrk="1" latinLnBrk="0" hangingPunct="1">
      <a:defRPr sz="1701" kern="1200">
        <a:solidFill>
          <a:schemeClr val="tx1"/>
        </a:solidFill>
        <a:latin typeface="+mn-lt"/>
        <a:ea typeface="+mn-ea"/>
        <a:cs typeface="+mn-cs"/>
      </a:defRPr>
    </a:lvl2pPr>
    <a:lvl3pPr marL="863925" algn="l" defTabSz="863925" rtl="0" eaLnBrk="1" latinLnBrk="0" hangingPunct="1">
      <a:defRPr sz="1701" kern="1200">
        <a:solidFill>
          <a:schemeClr val="tx1"/>
        </a:solidFill>
        <a:latin typeface="+mn-lt"/>
        <a:ea typeface="+mn-ea"/>
        <a:cs typeface="+mn-cs"/>
      </a:defRPr>
    </a:lvl3pPr>
    <a:lvl4pPr marL="1295888" algn="l" defTabSz="863925" rtl="0" eaLnBrk="1" latinLnBrk="0" hangingPunct="1">
      <a:defRPr sz="1701" kern="1200">
        <a:solidFill>
          <a:schemeClr val="tx1"/>
        </a:solidFill>
        <a:latin typeface="+mn-lt"/>
        <a:ea typeface="+mn-ea"/>
        <a:cs typeface="+mn-cs"/>
      </a:defRPr>
    </a:lvl4pPr>
    <a:lvl5pPr marL="1727850" algn="l" defTabSz="863925" rtl="0" eaLnBrk="1" latinLnBrk="0" hangingPunct="1">
      <a:defRPr sz="1701" kern="1200">
        <a:solidFill>
          <a:schemeClr val="tx1"/>
        </a:solidFill>
        <a:latin typeface="+mn-lt"/>
        <a:ea typeface="+mn-ea"/>
        <a:cs typeface="+mn-cs"/>
      </a:defRPr>
    </a:lvl5pPr>
    <a:lvl6pPr marL="2159813" algn="l" defTabSz="863925" rtl="0" eaLnBrk="1" latinLnBrk="0" hangingPunct="1">
      <a:defRPr sz="1701" kern="1200">
        <a:solidFill>
          <a:schemeClr val="tx1"/>
        </a:solidFill>
        <a:latin typeface="+mn-lt"/>
        <a:ea typeface="+mn-ea"/>
        <a:cs typeface="+mn-cs"/>
      </a:defRPr>
    </a:lvl6pPr>
    <a:lvl7pPr marL="2591775" algn="l" defTabSz="863925" rtl="0" eaLnBrk="1" latinLnBrk="0" hangingPunct="1">
      <a:defRPr sz="1701" kern="1200">
        <a:solidFill>
          <a:schemeClr val="tx1"/>
        </a:solidFill>
        <a:latin typeface="+mn-lt"/>
        <a:ea typeface="+mn-ea"/>
        <a:cs typeface="+mn-cs"/>
      </a:defRPr>
    </a:lvl7pPr>
    <a:lvl8pPr marL="3023738" algn="l" defTabSz="863925" rtl="0" eaLnBrk="1" latinLnBrk="0" hangingPunct="1">
      <a:defRPr sz="1701" kern="1200">
        <a:solidFill>
          <a:schemeClr val="tx1"/>
        </a:solidFill>
        <a:latin typeface="+mn-lt"/>
        <a:ea typeface="+mn-ea"/>
        <a:cs typeface="+mn-cs"/>
      </a:defRPr>
    </a:lvl8pPr>
    <a:lvl9pPr marL="3455700" algn="l" defTabSz="863925" rtl="0" eaLnBrk="1" latinLnBrk="0" hangingPunct="1">
      <a:defRPr sz="1701"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004" autoAdjust="0"/>
    <p:restoredTop sz="94660"/>
  </p:normalViewPr>
  <p:slideViewPr>
    <p:cSldViewPr snapToGrid="0">
      <p:cViewPr varScale="1">
        <p:scale>
          <a:sx n="146" d="100"/>
          <a:sy n="146" d="100"/>
        </p:scale>
        <p:origin x="966" y="1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IN"/>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C881CE4-27BF-4AF4-A956-F3CF2FA7B9A9}" type="datetimeFigureOut">
              <a:rPr lang="en-IN" smtClean="0"/>
              <a:t>15/03/2024</a:t>
            </a:fld>
            <a:endParaRPr lang="en-IN"/>
          </a:p>
        </p:txBody>
      </p:sp>
      <p:sp>
        <p:nvSpPr>
          <p:cNvPr id="4" name="Slide Image Placeholder 3"/>
          <p:cNvSpPr>
            <a:spLocks noGrp="1" noRot="1" noChangeAspect="1"/>
          </p:cNvSpPr>
          <p:nvPr>
            <p:ph type="sldImg" idx="2"/>
          </p:nvPr>
        </p:nvSpPr>
        <p:spPr>
          <a:xfrm>
            <a:off x="1063625" y="1143000"/>
            <a:ext cx="4730750" cy="3086100"/>
          </a:xfrm>
          <a:prstGeom prst="rect">
            <a:avLst/>
          </a:prstGeom>
          <a:noFill/>
          <a:ln w="12700">
            <a:solidFill>
              <a:prstClr val="black"/>
            </a:solidFill>
          </a:ln>
        </p:spPr>
        <p:txBody>
          <a:bodyPr vert="horz" lIns="91440" tIns="45720" rIns="91440" bIns="45720" rtlCol="0" anchor="ctr"/>
          <a:lstStyle/>
          <a:p>
            <a:endParaRPr lang="en-IN"/>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IN"/>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D6F323F-8228-4217-BD3A-BD41260D3D9A}" type="slidenum">
              <a:rPr lang="en-IN" smtClean="0"/>
              <a:t>‹#›</a:t>
            </a:fld>
            <a:endParaRPr lang="en-IN"/>
          </a:p>
        </p:txBody>
      </p:sp>
    </p:spTree>
    <p:extLst>
      <p:ext uri="{BB962C8B-B14F-4D97-AF65-F5344CB8AC3E}">
        <p14:creationId xmlns:p14="http://schemas.microsoft.com/office/powerpoint/2010/main" val="411679580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IN"/>
          </a:p>
        </p:txBody>
      </p:sp>
      <p:sp>
        <p:nvSpPr>
          <p:cNvPr id="4" name="Slide Number Placeholder 3"/>
          <p:cNvSpPr>
            <a:spLocks noGrp="1"/>
          </p:cNvSpPr>
          <p:nvPr>
            <p:ph type="sldNum" sz="quarter" idx="10"/>
          </p:nvPr>
        </p:nvSpPr>
        <p:spPr/>
        <p:txBody>
          <a:bodyPr/>
          <a:lstStyle/>
          <a:p>
            <a:fld id="{AD6F323F-8228-4217-BD3A-BD41260D3D9A}" type="slidenum">
              <a:rPr lang="en-IN" smtClean="0"/>
              <a:t>1</a:t>
            </a:fld>
            <a:endParaRPr lang="en-IN"/>
          </a:p>
        </p:txBody>
      </p:sp>
    </p:spTree>
    <p:extLst>
      <p:ext uri="{BB962C8B-B14F-4D97-AF65-F5344CB8AC3E}">
        <p14:creationId xmlns:p14="http://schemas.microsoft.com/office/powerpoint/2010/main" val="1115224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7666" y="-6668"/>
            <a:ext cx="8303767" cy="5414011"/>
            <a:chOff x="-8466" y="-8468"/>
            <a:chExt cx="9169804" cy="6874935"/>
          </a:xfrm>
        </p:grpSpPr>
        <p:cxnSp>
          <p:nvCxnSpPr>
            <p:cNvPr id="17" name="Straight Connector 16"/>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9" name="Freeform 18"/>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Freeform 19"/>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1" name="Freeform 20"/>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Freeform 21"/>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Freeform 22"/>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Freeform 23"/>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Freeform 24"/>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Freeform 2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023817" y="1893570"/>
            <a:ext cx="5276418" cy="1296463"/>
          </a:xfrm>
        </p:spPr>
        <p:txBody>
          <a:bodyPr anchor="b">
            <a:noAutofit/>
          </a:bodyPr>
          <a:lstStyle>
            <a:lvl1pPr algn="r">
              <a:defRPr sz="4253">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023817" y="3190032"/>
            <a:ext cx="5276418" cy="863808"/>
          </a:xfrm>
        </p:spPr>
        <p:txBody>
          <a:bodyPr anchor="t"/>
          <a:lstStyle>
            <a:lvl1pPr marL="0" indent="0" algn="r">
              <a:buNone/>
              <a:defRPr>
                <a:solidFill>
                  <a:schemeClr val="tx1">
                    <a:lumMod val="50000"/>
                    <a:lumOff val="50000"/>
                  </a:schemeClr>
                </a:solidFill>
              </a:defRPr>
            </a:lvl1pPr>
            <a:lvl2pPr marL="360045" indent="0" algn="ctr">
              <a:buNone/>
              <a:defRPr>
                <a:solidFill>
                  <a:schemeClr val="tx1">
                    <a:tint val="75000"/>
                  </a:schemeClr>
                </a:solidFill>
              </a:defRPr>
            </a:lvl2pPr>
            <a:lvl3pPr marL="720090" indent="0" algn="ctr">
              <a:buNone/>
              <a:defRPr>
                <a:solidFill>
                  <a:schemeClr val="tx1">
                    <a:tint val="75000"/>
                  </a:schemeClr>
                </a:solidFill>
              </a:defRPr>
            </a:lvl3pPr>
            <a:lvl4pPr marL="1080135" indent="0" algn="ctr">
              <a:buNone/>
              <a:defRPr>
                <a:solidFill>
                  <a:schemeClr val="tx1">
                    <a:tint val="75000"/>
                  </a:schemeClr>
                </a:solidFill>
              </a:defRPr>
            </a:lvl4pPr>
            <a:lvl5pPr marL="1440180" indent="0" algn="ctr">
              <a:buNone/>
              <a:defRPr>
                <a:solidFill>
                  <a:schemeClr val="tx1">
                    <a:tint val="75000"/>
                  </a:schemeClr>
                </a:solidFill>
              </a:defRPr>
            </a:lvl5pPr>
            <a:lvl6pPr marL="1800225" indent="0" algn="ctr">
              <a:buNone/>
              <a:defRPr>
                <a:solidFill>
                  <a:schemeClr val="tx1">
                    <a:tint val="75000"/>
                  </a:schemeClr>
                </a:solidFill>
              </a:defRPr>
            </a:lvl6pPr>
            <a:lvl7pPr marL="2160270" indent="0" algn="ctr">
              <a:buNone/>
              <a:defRPr>
                <a:solidFill>
                  <a:schemeClr val="tx1">
                    <a:tint val="75000"/>
                  </a:schemeClr>
                </a:solidFill>
              </a:defRPr>
            </a:lvl7pPr>
            <a:lvl8pPr marL="2520315" indent="0" algn="ctr">
              <a:buNone/>
              <a:defRPr>
                <a:solidFill>
                  <a:schemeClr val="tx1">
                    <a:tint val="75000"/>
                  </a:schemeClr>
                </a:solidFill>
              </a:defRPr>
            </a:lvl8pPr>
            <a:lvl9pPr marL="288036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184138277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552027" y="480060"/>
            <a:ext cx="5748208" cy="2680335"/>
          </a:xfrm>
        </p:spPr>
        <p:txBody>
          <a:bodyPr anchor="ctr">
            <a:normAutofit/>
          </a:bodyPr>
          <a:lstStyle>
            <a:lvl1pPr algn="l">
              <a:defRPr sz="3465"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552027" y="3520440"/>
            <a:ext cx="5748208" cy="1237133"/>
          </a:xfrm>
        </p:spPr>
        <p:txBody>
          <a:bodyPr anchor="ctr">
            <a:normAutofit/>
          </a:bodyPr>
          <a:lstStyle>
            <a:lvl1pPr marL="0" indent="0" algn="l">
              <a:buNone/>
              <a:defRPr sz="1418">
                <a:solidFill>
                  <a:schemeClr val="tx1">
                    <a:lumMod val="75000"/>
                    <a:lumOff val="25000"/>
                  </a:schemeClr>
                </a:solidFill>
              </a:defRPr>
            </a:lvl1pPr>
            <a:lvl2pPr marL="360045" indent="0">
              <a:buNone/>
              <a:defRPr sz="1418">
                <a:solidFill>
                  <a:schemeClr val="tx1">
                    <a:tint val="75000"/>
                  </a:schemeClr>
                </a:solidFill>
              </a:defRPr>
            </a:lvl2pPr>
            <a:lvl3pPr marL="720090" indent="0">
              <a:buNone/>
              <a:defRPr sz="1260">
                <a:solidFill>
                  <a:schemeClr val="tx1">
                    <a:tint val="75000"/>
                  </a:schemeClr>
                </a:solidFill>
              </a:defRPr>
            </a:lvl3pPr>
            <a:lvl4pPr marL="1080135" indent="0">
              <a:buNone/>
              <a:defRPr sz="1103">
                <a:solidFill>
                  <a:schemeClr val="tx1">
                    <a:tint val="75000"/>
                  </a:schemeClr>
                </a:solidFill>
              </a:defRPr>
            </a:lvl4pPr>
            <a:lvl5pPr marL="1440180" indent="0">
              <a:buNone/>
              <a:defRPr sz="1103">
                <a:solidFill>
                  <a:schemeClr val="tx1">
                    <a:tint val="75000"/>
                  </a:schemeClr>
                </a:solidFill>
              </a:defRPr>
            </a:lvl5pPr>
            <a:lvl6pPr marL="1800225" indent="0">
              <a:buNone/>
              <a:defRPr sz="1103">
                <a:solidFill>
                  <a:schemeClr val="tx1">
                    <a:tint val="75000"/>
                  </a:schemeClr>
                </a:solidFill>
              </a:defRPr>
            </a:lvl6pPr>
            <a:lvl7pPr marL="2160270" indent="0">
              <a:buNone/>
              <a:defRPr sz="1103">
                <a:solidFill>
                  <a:schemeClr val="tx1">
                    <a:tint val="75000"/>
                  </a:schemeClr>
                </a:solidFill>
              </a:defRPr>
            </a:lvl7pPr>
            <a:lvl8pPr marL="2520315" indent="0">
              <a:buNone/>
              <a:defRPr sz="1103">
                <a:solidFill>
                  <a:schemeClr val="tx1">
                    <a:tint val="75000"/>
                  </a:schemeClr>
                </a:solidFill>
              </a:defRPr>
            </a:lvl8pPr>
            <a:lvl9pPr marL="2880360" indent="0">
              <a:buNone/>
              <a:defRPr sz="1103">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187972499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01701" y="480060"/>
            <a:ext cx="5498698" cy="2380298"/>
          </a:xfrm>
        </p:spPr>
        <p:txBody>
          <a:bodyPr anchor="ctr">
            <a:normAutofit/>
          </a:bodyPr>
          <a:lstStyle>
            <a:lvl1pPr algn="l">
              <a:defRPr sz="3465"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997083" y="2860357"/>
            <a:ext cx="4907934" cy="300038"/>
          </a:xfrm>
        </p:spPr>
        <p:txBody>
          <a:bodyPr anchor="ctr">
            <a:noAutofit/>
          </a:bodyPr>
          <a:lstStyle>
            <a:lvl1pPr marL="0" indent="0">
              <a:buFontTx/>
              <a:buNone/>
              <a:defRPr sz="1260">
                <a:solidFill>
                  <a:schemeClr val="tx1">
                    <a:lumMod val="50000"/>
                    <a:lumOff val="50000"/>
                  </a:schemeClr>
                </a:solidFill>
              </a:defRPr>
            </a:lvl1pPr>
            <a:lvl2pPr marL="360045" indent="0">
              <a:buFontTx/>
              <a:buNone/>
              <a:defRPr/>
            </a:lvl2pPr>
            <a:lvl3pPr marL="720090" indent="0">
              <a:buFontTx/>
              <a:buNone/>
              <a:defRPr/>
            </a:lvl3pPr>
            <a:lvl4pPr marL="1080135" indent="0">
              <a:buFontTx/>
              <a:buNone/>
              <a:defRPr/>
            </a:lvl4pPr>
            <a:lvl5pPr marL="144018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552025" y="3520440"/>
            <a:ext cx="5748209" cy="1237133"/>
          </a:xfrm>
        </p:spPr>
        <p:txBody>
          <a:bodyPr anchor="ctr">
            <a:normAutofit/>
          </a:bodyPr>
          <a:lstStyle>
            <a:lvl1pPr marL="0" indent="0" algn="l">
              <a:buNone/>
              <a:defRPr sz="1418">
                <a:solidFill>
                  <a:schemeClr val="tx1">
                    <a:lumMod val="75000"/>
                    <a:lumOff val="25000"/>
                  </a:schemeClr>
                </a:solidFill>
              </a:defRPr>
            </a:lvl1pPr>
            <a:lvl2pPr marL="360045" indent="0">
              <a:buNone/>
              <a:defRPr sz="1418">
                <a:solidFill>
                  <a:schemeClr val="tx1">
                    <a:tint val="75000"/>
                  </a:schemeClr>
                </a:solidFill>
              </a:defRPr>
            </a:lvl2pPr>
            <a:lvl3pPr marL="720090" indent="0">
              <a:buNone/>
              <a:defRPr sz="1260">
                <a:solidFill>
                  <a:schemeClr val="tx1">
                    <a:tint val="75000"/>
                  </a:schemeClr>
                </a:solidFill>
              </a:defRPr>
            </a:lvl3pPr>
            <a:lvl4pPr marL="1080135" indent="0">
              <a:buNone/>
              <a:defRPr sz="1103">
                <a:solidFill>
                  <a:schemeClr val="tx1">
                    <a:tint val="75000"/>
                  </a:schemeClr>
                </a:solidFill>
              </a:defRPr>
            </a:lvl4pPr>
            <a:lvl5pPr marL="1440180" indent="0">
              <a:buNone/>
              <a:defRPr sz="1103">
                <a:solidFill>
                  <a:schemeClr val="tx1">
                    <a:tint val="75000"/>
                  </a:schemeClr>
                </a:solidFill>
              </a:defRPr>
            </a:lvl5pPr>
            <a:lvl6pPr marL="1800225" indent="0">
              <a:buNone/>
              <a:defRPr sz="1103">
                <a:solidFill>
                  <a:schemeClr val="tx1">
                    <a:tint val="75000"/>
                  </a:schemeClr>
                </a:solidFill>
              </a:defRPr>
            </a:lvl6pPr>
            <a:lvl7pPr marL="2160270" indent="0">
              <a:buNone/>
              <a:defRPr sz="1103">
                <a:solidFill>
                  <a:schemeClr val="tx1">
                    <a:tint val="75000"/>
                  </a:schemeClr>
                </a:solidFill>
              </a:defRPr>
            </a:lvl7pPr>
            <a:lvl8pPr marL="2520315" indent="0">
              <a:buNone/>
              <a:defRPr sz="1103">
                <a:solidFill>
                  <a:schemeClr val="tx1">
                    <a:tint val="75000"/>
                  </a:schemeClr>
                </a:solidFill>
              </a:defRPr>
            </a:lvl8pPr>
            <a:lvl9pPr marL="2880360" indent="0">
              <a:buNone/>
              <a:defRPr sz="1103">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
        <p:nvSpPr>
          <p:cNvPr id="24" name="TextBox 23"/>
          <p:cNvSpPr txBox="1"/>
          <p:nvPr/>
        </p:nvSpPr>
        <p:spPr>
          <a:xfrm>
            <a:off x="437122" y="622423"/>
            <a:ext cx="414128" cy="460511"/>
          </a:xfrm>
          <a:prstGeom prst="rect">
            <a:avLst/>
          </a:prstGeom>
        </p:spPr>
        <p:txBody>
          <a:bodyPr vert="horz" lIns="72009" tIns="36005" rIns="72009" bIns="36005" rtlCol="0" anchor="ctr">
            <a:noAutofit/>
          </a:bodyPr>
          <a:lstStyle/>
          <a:p>
            <a:pPr lvl="0"/>
            <a:r>
              <a:rPr lang="en-US" sz="63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110417" y="2273163"/>
            <a:ext cx="414128" cy="460511"/>
          </a:xfrm>
          <a:prstGeom prst="rect">
            <a:avLst/>
          </a:prstGeom>
        </p:spPr>
        <p:txBody>
          <a:bodyPr vert="horz" lIns="72009" tIns="36005" rIns="72009" bIns="36005" rtlCol="0" anchor="ctr">
            <a:noAutofit/>
          </a:bodyPr>
          <a:lstStyle/>
          <a:p>
            <a:pPr lvl="0"/>
            <a:r>
              <a:rPr lang="en-US" sz="63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47430070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552025" y="1521440"/>
            <a:ext cx="5748209" cy="2043925"/>
          </a:xfrm>
        </p:spPr>
        <p:txBody>
          <a:bodyPr anchor="b">
            <a:normAutofit/>
          </a:bodyPr>
          <a:lstStyle>
            <a:lvl1pPr algn="l">
              <a:defRPr sz="3465"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552025" y="3565365"/>
            <a:ext cx="5748209" cy="1192207"/>
          </a:xfrm>
        </p:spPr>
        <p:txBody>
          <a:bodyPr anchor="t">
            <a:normAutofit/>
          </a:bodyPr>
          <a:lstStyle>
            <a:lvl1pPr marL="0" indent="0" algn="l">
              <a:buNone/>
              <a:defRPr sz="1418">
                <a:solidFill>
                  <a:schemeClr val="tx1">
                    <a:lumMod val="75000"/>
                    <a:lumOff val="25000"/>
                  </a:schemeClr>
                </a:solidFill>
              </a:defRPr>
            </a:lvl1pPr>
            <a:lvl2pPr marL="360045" indent="0">
              <a:buNone/>
              <a:defRPr sz="1418">
                <a:solidFill>
                  <a:schemeClr val="tx1">
                    <a:tint val="75000"/>
                  </a:schemeClr>
                </a:solidFill>
              </a:defRPr>
            </a:lvl2pPr>
            <a:lvl3pPr marL="720090" indent="0">
              <a:buNone/>
              <a:defRPr sz="1260">
                <a:solidFill>
                  <a:schemeClr val="tx1">
                    <a:tint val="75000"/>
                  </a:schemeClr>
                </a:solidFill>
              </a:defRPr>
            </a:lvl3pPr>
            <a:lvl4pPr marL="1080135" indent="0">
              <a:buNone/>
              <a:defRPr sz="1103">
                <a:solidFill>
                  <a:schemeClr val="tx1">
                    <a:tint val="75000"/>
                  </a:schemeClr>
                </a:solidFill>
              </a:defRPr>
            </a:lvl4pPr>
            <a:lvl5pPr marL="1440180" indent="0">
              <a:buNone/>
              <a:defRPr sz="1103">
                <a:solidFill>
                  <a:schemeClr val="tx1">
                    <a:tint val="75000"/>
                  </a:schemeClr>
                </a:solidFill>
              </a:defRPr>
            </a:lvl5pPr>
            <a:lvl6pPr marL="1800225" indent="0">
              <a:buNone/>
              <a:defRPr sz="1103">
                <a:solidFill>
                  <a:schemeClr val="tx1">
                    <a:tint val="75000"/>
                  </a:schemeClr>
                </a:solidFill>
              </a:defRPr>
            </a:lvl6pPr>
            <a:lvl7pPr marL="2160270" indent="0">
              <a:buNone/>
              <a:defRPr sz="1103">
                <a:solidFill>
                  <a:schemeClr val="tx1">
                    <a:tint val="75000"/>
                  </a:schemeClr>
                </a:solidFill>
              </a:defRPr>
            </a:lvl7pPr>
            <a:lvl8pPr marL="2520315" indent="0">
              <a:buNone/>
              <a:defRPr sz="1103">
                <a:solidFill>
                  <a:schemeClr val="tx1">
                    <a:tint val="75000"/>
                  </a:schemeClr>
                </a:solidFill>
              </a:defRPr>
            </a:lvl8pPr>
            <a:lvl9pPr marL="2880360" indent="0">
              <a:buNone/>
              <a:defRPr sz="1103">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42577023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701701" y="480060"/>
            <a:ext cx="5498698" cy="2380298"/>
          </a:xfrm>
        </p:spPr>
        <p:txBody>
          <a:bodyPr anchor="ctr">
            <a:normAutofit/>
          </a:bodyPr>
          <a:lstStyle>
            <a:lvl1pPr algn="l">
              <a:defRPr sz="3465"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552024" y="3160395"/>
            <a:ext cx="5748209" cy="404970"/>
          </a:xfrm>
        </p:spPr>
        <p:txBody>
          <a:bodyPr anchor="b">
            <a:noAutofit/>
          </a:bodyPr>
          <a:lstStyle>
            <a:lvl1pPr marL="0" indent="0">
              <a:buFontTx/>
              <a:buNone/>
              <a:defRPr sz="1890">
                <a:solidFill>
                  <a:schemeClr val="tx1">
                    <a:lumMod val="75000"/>
                    <a:lumOff val="25000"/>
                  </a:schemeClr>
                </a:solidFill>
              </a:defRPr>
            </a:lvl1pPr>
            <a:lvl2pPr marL="360045" indent="0">
              <a:buFontTx/>
              <a:buNone/>
              <a:defRPr/>
            </a:lvl2pPr>
            <a:lvl3pPr marL="720090" indent="0">
              <a:buFontTx/>
              <a:buNone/>
              <a:defRPr/>
            </a:lvl3pPr>
            <a:lvl4pPr marL="1080135" indent="0">
              <a:buFontTx/>
              <a:buNone/>
              <a:defRPr/>
            </a:lvl4pPr>
            <a:lvl5pPr marL="144018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552025" y="3565365"/>
            <a:ext cx="5748209" cy="1192207"/>
          </a:xfrm>
        </p:spPr>
        <p:txBody>
          <a:bodyPr anchor="t">
            <a:normAutofit/>
          </a:bodyPr>
          <a:lstStyle>
            <a:lvl1pPr marL="0" indent="0" algn="l">
              <a:buNone/>
              <a:defRPr sz="1418">
                <a:solidFill>
                  <a:schemeClr val="tx1">
                    <a:lumMod val="50000"/>
                    <a:lumOff val="50000"/>
                  </a:schemeClr>
                </a:solidFill>
              </a:defRPr>
            </a:lvl1pPr>
            <a:lvl2pPr marL="360045" indent="0">
              <a:buNone/>
              <a:defRPr sz="1418">
                <a:solidFill>
                  <a:schemeClr val="tx1">
                    <a:tint val="75000"/>
                  </a:schemeClr>
                </a:solidFill>
              </a:defRPr>
            </a:lvl2pPr>
            <a:lvl3pPr marL="720090" indent="0">
              <a:buNone/>
              <a:defRPr sz="1260">
                <a:solidFill>
                  <a:schemeClr val="tx1">
                    <a:tint val="75000"/>
                  </a:schemeClr>
                </a:solidFill>
              </a:defRPr>
            </a:lvl3pPr>
            <a:lvl4pPr marL="1080135" indent="0">
              <a:buNone/>
              <a:defRPr sz="1103">
                <a:solidFill>
                  <a:schemeClr val="tx1">
                    <a:tint val="75000"/>
                  </a:schemeClr>
                </a:solidFill>
              </a:defRPr>
            </a:lvl4pPr>
            <a:lvl5pPr marL="1440180" indent="0">
              <a:buNone/>
              <a:defRPr sz="1103">
                <a:solidFill>
                  <a:schemeClr val="tx1">
                    <a:tint val="75000"/>
                  </a:schemeClr>
                </a:solidFill>
              </a:defRPr>
            </a:lvl5pPr>
            <a:lvl6pPr marL="1800225" indent="0">
              <a:buNone/>
              <a:defRPr sz="1103">
                <a:solidFill>
                  <a:schemeClr val="tx1">
                    <a:tint val="75000"/>
                  </a:schemeClr>
                </a:solidFill>
              </a:defRPr>
            </a:lvl6pPr>
            <a:lvl7pPr marL="2160270" indent="0">
              <a:buNone/>
              <a:defRPr sz="1103">
                <a:solidFill>
                  <a:schemeClr val="tx1">
                    <a:tint val="75000"/>
                  </a:schemeClr>
                </a:solidFill>
              </a:defRPr>
            </a:lvl7pPr>
            <a:lvl8pPr marL="2520315" indent="0">
              <a:buNone/>
              <a:defRPr sz="1103">
                <a:solidFill>
                  <a:schemeClr val="tx1">
                    <a:tint val="75000"/>
                  </a:schemeClr>
                </a:solidFill>
              </a:defRPr>
            </a:lvl8pPr>
            <a:lvl9pPr marL="2880360" indent="0">
              <a:buNone/>
              <a:defRPr sz="1103">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
        <p:nvSpPr>
          <p:cNvPr id="24" name="TextBox 23"/>
          <p:cNvSpPr txBox="1"/>
          <p:nvPr/>
        </p:nvSpPr>
        <p:spPr>
          <a:xfrm>
            <a:off x="437122" y="622423"/>
            <a:ext cx="414128" cy="460511"/>
          </a:xfrm>
          <a:prstGeom prst="rect">
            <a:avLst/>
          </a:prstGeom>
        </p:spPr>
        <p:txBody>
          <a:bodyPr vert="horz" lIns="72009" tIns="36005" rIns="72009" bIns="36005" rtlCol="0" anchor="ctr">
            <a:noAutofit/>
          </a:bodyPr>
          <a:lstStyle/>
          <a:p>
            <a:pPr lvl="0"/>
            <a:r>
              <a:rPr lang="en-US" sz="63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110417" y="2273163"/>
            <a:ext cx="414128" cy="460511"/>
          </a:xfrm>
          <a:prstGeom prst="rect">
            <a:avLst/>
          </a:prstGeom>
        </p:spPr>
        <p:txBody>
          <a:bodyPr vert="horz" lIns="72009" tIns="36005" rIns="72009" bIns="36005" rtlCol="0" anchor="ctr">
            <a:noAutofit/>
          </a:bodyPr>
          <a:lstStyle/>
          <a:p>
            <a:pPr lvl="0"/>
            <a:r>
              <a:rPr lang="en-US" sz="63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65430678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557685" y="480060"/>
            <a:ext cx="5742549" cy="2380298"/>
          </a:xfrm>
        </p:spPr>
        <p:txBody>
          <a:bodyPr anchor="ctr">
            <a:normAutofit/>
          </a:bodyPr>
          <a:lstStyle>
            <a:lvl1pPr algn="l">
              <a:defRPr sz="3465"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552024" y="3160395"/>
            <a:ext cx="5748209" cy="404970"/>
          </a:xfrm>
        </p:spPr>
        <p:txBody>
          <a:bodyPr anchor="b">
            <a:noAutofit/>
          </a:bodyPr>
          <a:lstStyle>
            <a:lvl1pPr marL="0" indent="0">
              <a:buFontTx/>
              <a:buNone/>
              <a:defRPr sz="1890">
                <a:solidFill>
                  <a:schemeClr val="accent1"/>
                </a:solidFill>
              </a:defRPr>
            </a:lvl1pPr>
            <a:lvl2pPr marL="360045" indent="0">
              <a:buFontTx/>
              <a:buNone/>
              <a:defRPr/>
            </a:lvl2pPr>
            <a:lvl3pPr marL="720090" indent="0">
              <a:buFontTx/>
              <a:buNone/>
              <a:defRPr/>
            </a:lvl3pPr>
            <a:lvl4pPr marL="1080135" indent="0">
              <a:buFontTx/>
              <a:buNone/>
              <a:defRPr/>
            </a:lvl4pPr>
            <a:lvl5pPr marL="144018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552025" y="3565365"/>
            <a:ext cx="5748209" cy="1192207"/>
          </a:xfrm>
        </p:spPr>
        <p:txBody>
          <a:bodyPr anchor="t">
            <a:normAutofit/>
          </a:bodyPr>
          <a:lstStyle>
            <a:lvl1pPr marL="0" indent="0" algn="l">
              <a:buNone/>
              <a:defRPr sz="1418">
                <a:solidFill>
                  <a:schemeClr val="tx1">
                    <a:lumMod val="50000"/>
                    <a:lumOff val="50000"/>
                  </a:schemeClr>
                </a:solidFill>
              </a:defRPr>
            </a:lvl1pPr>
            <a:lvl2pPr marL="360045" indent="0">
              <a:buNone/>
              <a:defRPr sz="1418">
                <a:solidFill>
                  <a:schemeClr val="tx1">
                    <a:tint val="75000"/>
                  </a:schemeClr>
                </a:solidFill>
              </a:defRPr>
            </a:lvl2pPr>
            <a:lvl3pPr marL="720090" indent="0">
              <a:buNone/>
              <a:defRPr sz="1260">
                <a:solidFill>
                  <a:schemeClr val="tx1">
                    <a:tint val="75000"/>
                  </a:schemeClr>
                </a:solidFill>
              </a:defRPr>
            </a:lvl3pPr>
            <a:lvl4pPr marL="1080135" indent="0">
              <a:buNone/>
              <a:defRPr sz="1103">
                <a:solidFill>
                  <a:schemeClr val="tx1">
                    <a:tint val="75000"/>
                  </a:schemeClr>
                </a:solidFill>
              </a:defRPr>
            </a:lvl4pPr>
            <a:lvl5pPr marL="1440180" indent="0">
              <a:buNone/>
              <a:defRPr sz="1103">
                <a:solidFill>
                  <a:schemeClr val="tx1">
                    <a:tint val="75000"/>
                  </a:schemeClr>
                </a:solidFill>
              </a:defRPr>
            </a:lvl5pPr>
            <a:lvl6pPr marL="1800225" indent="0">
              <a:buNone/>
              <a:defRPr sz="1103">
                <a:solidFill>
                  <a:schemeClr val="tx1">
                    <a:tint val="75000"/>
                  </a:schemeClr>
                </a:solidFill>
              </a:defRPr>
            </a:lvl6pPr>
            <a:lvl7pPr marL="2160270" indent="0">
              <a:buNone/>
              <a:defRPr sz="1103">
                <a:solidFill>
                  <a:schemeClr val="tx1">
                    <a:tint val="75000"/>
                  </a:schemeClr>
                </a:solidFill>
              </a:defRPr>
            </a:lvl7pPr>
            <a:lvl8pPr marL="2520315" indent="0">
              <a:buNone/>
              <a:defRPr sz="1103">
                <a:solidFill>
                  <a:schemeClr val="tx1">
                    <a:tint val="75000"/>
                  </a:schemeClr>
                </a:solidFill>
              </a:defRPr>
            </a:lvl8pPr>
            <a:lvl9pPr marL="2880360" indent="0">
              <a:buNone/>
              <a:defRPr sz="1103">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286066600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116223859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412788" y="480060"/>
            <a:ext cx="886369" cy="4135518"/>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552026" y="480060"/>
            <a:ext cx="4704385" cy="413551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30036447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17283978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52025" y="2126934"/>
            <a:ext cx="5748209" cy="1438433"/>
          </a:xfrm>
        </p:spPr>
        <p:txBody>
          <a:bodyPr anchor="b"/>
          <a:lstStyle>
            <a:lvl1pPr algn="l">
              <a:defRPr sz="315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552025" y="3565365"/>
            <a:ext cx="5748209" cy="677565"/>
          </a:xfrm>
        </p:spPr>
        <p:txBody>
          <a:bodyPr anchor="t"/>
          <a:lstStyle>
            <a:lvl1pPr marL="0" indent="0" algn="l">
              <a:buNone/>
              <a:defRPr sz="1575">
                <a:solidFill>
                  <a:schemeClr val="tx1">
                    <a:lumMod val="50000"/>
                    <a:lumOff val="50000"/>
                  </a:schemeClr>
                </a:solidFill>
              </a:defRPr>
            </a:lvl1pPr>
            <a:lvl2pPr marL="360045" indent="0">
              <a:buNone/>
              <a:defRPr sz="1418">
                <a:solidFill>
                  <a:schemeClr val="tx1">
                    <a:tint val="75000"/>
                  </a:schemeClr>
                </a:solidFill>
              </a:defRPr>
            </a:lvl2pPr>
            <a:lvl3pPr marL="720090" indent="0">
              <a:buNone/>
              <a:defRPr sz="1260">
                <a:solidFill>
                  <a:schemeClr val="tx1">
                    <a:tint val="75000"/>
                  </a:schemeClr>
                </a:solidFill>
              </a:defRPr>
            </a:lvl3pPr>
            <a:lvl4pPr marL="1080135" indent="0">
              <a:buNone/>
              <a:defRPr sz="1103">
                <a:solidFill>
                  <a:schemeClr val="tx1">
                    <a:tint val="75000"/>
                  </a:schemeClr>
                </a:solidFill>
              </a:defRPr>
            </a:lvl4pPr>
            <a:lvl5pPr marL="1440180" indent="0">
              <a:buNone/>
              <a:defRPr sz="1103">
                <a:solidFill>
                  <a:schemeClr val="tx1">
                    <a:tint val="75000"/>
                  </a:schemeClr>
                </a:solidFill>
              </a:defRPr>
            </a:lvl5pPr>
            <a:lvl6pPr marL="1800225" indent="0">
              <a:buNone/>
              <a:defRPr sz="1103">
                <a:solidFill>
                  <a:schemeClr val="tx1">
                    <a:tint val="75000"/>
                  </a:schemeClr>
                </a:solidFill>
              </a:defRPr>
            </a:lvl6pPr>
            <a:lvl7pPr marL="2160270" indent="0">
              <a:buNone/>
              <a:defRPr sz="1103">
                <a:solidFill>
                  <a:schemeClr val="tx1">
                    <a:tint val="75000"/>
                  </a:schemeClr>
                </a:solidFill>
              </a:defRPr>
            </a:lvl7pPr>
            <a:lvl8pPr marL="2520315" indent="0">
              <a:buNone/>
              <a:defRPr sz="1103">
                <a:solidFill>
                  <a:schemeClr val="tx1">
                    <a:tint val="75000"/>
                  </a:schemeClr>
                </a:solidFill>
              </a:defRPr>
            </a:lvl8pPr>
            <a:lvl9pPr marL="2880360" indent="0">
              <a:buNone/>
              <a:defRPr sz="1103">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
        <p:nvSpPr>
          <p:cNvPr id="6" name="Slide Number Placeholder 5"/>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37276923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552027" y="480060"/>
            <a:ext cx="5748208" cy="1040130"/>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552027" y="1701464"/>
            <a:ext cx="2796454" cy="3056108"/>
          </a:xfrm>
        </p:spPr>
        <p:txBody>
          <a:bodyPr>
            <a:normAutofit/>
          </a:bodyPr>
          <a:lstStyle>
            <a:lvl1pPr>
              <a:defRPr sz="1418"/>
            </a:lvl1pPr>
            <a:lvl2pPr>
              <a:defRPr sz="1260"/>
            </a:lvl2pPr>
            <a:lvl3pPr>
              <a:defRPr sz="1103"/>
            </a:lvl3pPr>
            <a:lvl4pPr>
              <a:defRPr sz="945"/>
            </a:lvl4pPr>
            <a:lvl5pPr>
              <a:defRPr sz="945"/>
            </a:lvl5pPr>
            <a:lvl6pPr>
              <a:defRPr sz="945"/>
            </a:lvl6pPr>
            <a:lvl7pPr>
              <a:defRPr sz="945"/>
            </a:lvl7pPr>
            <a:lvl8pPr>
              <a:defRPr sz="945"/>
            </a:lvl8pPr>
            <a:lvl9pPr>
              <a:defRPr sz="945"/>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3503779" y="1701465"/>
            <a:ext cx="2796455" cy="3056109"/>
          </a:xfrm>
        </p:spPr>
        <p:txBody>
          <a:bodyPr>
            <a:normAutofit/>
          </a:bodyPr>
          <a:lstStyle>
            <a:lvl1pPr>
              <a:defRPr sz="1418"/>
            </a:lvl1pPr>
            <a:lvl2pPr>
              <a:defRPr sz="1260"/>
            </a:lvl2pPr>
            <a:lvl3pPr>
              <a:defRPr sz="1103"/>
            </a:lvl3pPr>
            <a:lvl4pPr>
              <a:defRPr sz="945"/>
            </a:lvl4pPr>
            <a:lvl5pPr>
              <a:defRPr sz="945"/>
            </a:lvl5pPr>
            <a:lvl6pPr>
              <a:defRPr sz="945"/>
            </a:lvl6pPr>
            <a:lvl7pPr>
              <a:defRPr sz="945"/>
            </a:lvl7pPr>
            <a:lvl8pPr>
              <a:defRPr sz="945"/>
            </a:lvl8pPr>
            <a:lvl9pPr>
              <a:defRPr sz="945"/>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
        <p:nvSpPr>
          <p:cNvPr id="7" name="Slide Number Placeholder 6"/>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153284191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52026" y="480060"/>
            <a:ext cx="5748207" cy="1040130"/>
          </a:xfrm>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552026" y="1701774"/>
            <a:ext cx="2798775" cy="453806"/>
          </a:xfrm>
        </p:spPr>
        <p:txBody>
          <a:bodyPr anchor="b">
            <a:noAutofit/>
          </a:bodyPr>
          <a:lstStyle>
            <a:lvl1pPr marL="0" indent="0">
              <a:buNone/>
              <a:defRPr sz="1890" b="0"/>
            </a:lvl1pPr>
            <a:lvl2pPr marL="360045" indent="0">
              <a:buNone/>
              <a:defRPr sz="1575" b="1"/>
            </a:lvl2pPr>
            <a:lvl3pPr marL="720090" indent="0">
              <a:buNone/>
              <a:defRPr sz="1418" b="1"/>
            </a:lvl3pPr>
            <a:lvl4pPr marL="1080135" indent="0">
              <a:buNone/>
              <a:defRPr sz="1260" b="1"/>
            </a:lvl4pPr>
            <a:lvl5pPr marL="1440180" indent="0">
              <a:buNone/>
              <a:defRPr sz="1260" b="1"/>
            </a:lvl5pPr>
            <a:lvl6pPr marL="1800225" indent="0">
              <a:buNone/>
              <a:defRPr sz="1260" b="1"/>
            </a:lvl6pPr>
            <a:lvl7pPr marL="2160270" indent="0">
              <a:buNone/>
              <a:defRPr sz="1260" b="1"/>
            </a:lvl7pPr>
            <a:lvl8pPr marL="2520315" indent="0">
              <a:buNone/>
              <a:defRPr sz="1260" b="1"/>
            </a:lvl8pPr>
            <a:lvl9pPr marL="2880360" indent="0">
              <a:buNone/>
              <a:defRPr sz="1260" b="1"/>
            </a:lvl9pPr>
          </a:lstStyle>
          <a:p>
            <a:pPr lvl="0"/>
            <a:r>
              <a:rPr lang="en-US" smtClean="0"/>
              <a:t>Click to edit Master text styles</a:t>
            </a:r>
          </a:p>
        </p:txBody>
      </p:sp>
      <p:sp>
        <p:nvSpPr>
          <p:cNvPr id="4" name="Content Placeholder 3"/>
          <p:cNvSpPr>
            <a:spLocks noGrp="1"/>
          </p:cNvSpPr>
          <p:nvPr>
            <p:ph sz="half" idx="2"/>
          </p:nvPr>
        </p:nvSpPr>
        <p:spPr>
          <a:xfrm>
            <a:off x="552026" y="2155582"/>
            <a:ext cx="2798775" cy="260199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3501457" y="1701774"/>
            <a:ext cx="2798775" cy="453806"/>
          </a:xfrm>
        </p:spPr>
        <p:txBody>
          <a:bodyPr anchor="b">
            <a:noAutofit/>
          </a:bodyPr>
          <a:lstStyle>
            <a:lvl1pPr marL="0" indent="0">
              <a:buNone/>
              <a:defRPr sz="1890" b="0"/>
            </a:lvl1pPr>
            <a:lvl2pPr marL="360045" indent="0">
              <a:buNone/>
              <a:defRPr sz="1575" b="1"/>
            </a:lvl2pPr>
            <a:lvl3pPr marL="720090" indent="0">
              <a:buNone/>
              <a:defRPr sz="1418" b="1"/>
            </a:lvl3pPr>
            <a:lvl4pPr marL="1080135" indent="0">
              <a:buNone/>
              <a:defRPr sz="1260" b="1"/>
            </a:lvl4pPr>
            <a:lvl5pPr marL="1440180" indent="0">
              <a:buNone/>
              <a:defRPr sz="1260" b="1"/>
            </a:lvl5pPr>
            <a:lvl6pPr marL="1800225" indent="0">
              <a:buNone/>
              <a:defRPr sz="1260" b="1"/>
            </a:lvl6pPr>
            <a:lvl7pPr marL="2160270" indent="0">
              <a:buNone/>
              <a:defRPr sz="1260" b="1"/>
            </a:lvl7pPr>
            <a:lvl8pPr marL="2520315" indent="0">
              <a:buNone/>
              <a:defRPr sz="1260" b="1"/>
            </a:lvl8pPr>
            <a:lvl9pPr marL="2880360" indent="0">
              <a:buNone/>
              <a:defRPr sz="1260" b="1"/>
            </a:lvl9pPr>
          </a:lstStyle>
          <a:p>
            <a:pPr lvl="0"/>
            <a:r>
              <a:rPr lang="en-US" smtClean="0"/>
              <a:t>Click to edit Master text styles</a:t>
            </a:r>
          </a:p>
        </p:txBody>
      </p:sp>
      <p:sp>
        <p:nvSpPr>
          <p:cNvPr id="6" name="Content Placeholder 5"/>
          <p:cNvSpPr>
            <a:spLocks noGrp="1"/>
          </p:cNvSpPr>
          <p:nvPr>
            <p:ph sz="quarter" idx="4"/>
          </p:nvPr>
        </p:nvSpPr>
        <p:spPr>
          <a:xfrm>
            <a:off x="3501457" y="2155582"/>
            <a:ext cx="2798775" cy="260199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r>
              <a:rPr lang="en-US" smtClean="0"/>
              <a:t>16/03/2024</a:t>
            </a:r>
            <a:endParaRPr lang="en-IN"/>
          </a:p>
        </p:txBody>
      </p:sp>
      <p:sp>
        <p:nvSpPr>
          <p:cNvPr id="8" name="Footer Placeholder 7"/>
          <p:cNvSpPr>
            <a:spLocks noGrp="1"/>
          </p:cNvSpPr>
          <p:nvPr>
            <p:ph type="ftr" sz="quarter" idx="11"/>
          </p:nvPr>
        </p:nvSpPr>
        <p:spPr/>
        <p:txBody>
          <a:bodyPr/>
          <a:lstStyle/>
          <a:p>
            <a:r>
              <a:rPr lang="en-IN" smtClean="0"/>
              <a:t>ICMAI</a:t>
            </a:r>
            <a:endParaRPr lang="en-IN"/>
          </a:p>
        </p:txBody>
      </p:sp>
      <p:sp>
        <p:nvSpPr>
          <p:cNvPr id="9" name="Slide Number Placeholder 8"/>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11461149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552026" y="480060"/>
            <a:ext cx="5748208" cy="104013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r>
              <a:rPr lang="en-US" smtClean="0"/>
              <a:t>16/03/2024</a:t>
            </a:r>
            <a:endParaRPr lang="en-IN"/>
          </a:p>
        </p:txBody>
      </p:sp>
      <p:sp>
        <p:nvSpPr>
          <p:cNvPr id="4" name="Footer Placeholder 3"/>
          <p:cNvSpPr>
            <a:spLocks noGrp="1"/>
          </p:cNvSpPr>
          <p:nvPr>
            <p:ph type="ftr" sz="quarter" idx="11"/>
          </p:nvPr>
        </p:nvSpPr>
        <p:spPr/>
        <p:txBody>
          <a:bodyPr/>
          <a:lstStyle/>
          <a:p>
            <a:r>
              <a:rPr lang="en-IN" smtClean="0"/>
              <a:t>ICMAI</a:t>
            </a:r>
            <a:endParaRPr lang="en-IN"/>
          </a:p>
        </p:txBody>
      </p:sp>
      <p:sp>
        <p:nvSpPr>
          <p:cNvPr id="5" name="Slide Number Placeholder 4"/>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353712328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r>
              <a:rPr lang="en-US" smtClean="0"/>
              <a:t>16/03/2024</a:t>
            </a:r>
            <a:endParaRPr lang="en-IN"/>
          </a:p>
        </p:txBody>
      </p:sp>
      <p:sp>
        <p:nvSpPr>
          <p:cNvPr id="3" name="Footer Placeholder 2"/>
          <p:cNvSpPr>
            <a:spLocks noGrp="1"/>
          </p:cNvSpPr>
          <p:nvPr>
            <p:ph type="ftr" sz="quarter" idx="11"/>
          </p:nvPr>
        </p:nvSpPr>
        <p:spPr/>
        <p:txBody>
          <a:bodyPr/>
          <a:lstStyle/>
          <a:p>
            <a:r>
              <a:rPr lang="en-IN" smtClean="0"/>
              <a:t>ICMAI</a:t>
            </a:r>
            <a:endParaRPr lang="en-IN"/>
          </a:p>
        </p:txBody>
      </p:sp>
      <p:sp>
        <p:nvSpPr>
          <p:cNvPr id="4" name="Slide Number Placeholder 3"/>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6387138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2026" y="1180151"/>
            <a:ext cx="2526665" cy="1006792"/>
          </a:xfrm>
        </p:spPr>
        <p:txBody>
          <a:bodyPr anchor="b">
            <a:normAutofit/>
          </a:bodyPr>
          <a:lstStyle>
            <a:lvl1pPr>
              <a:defRPr sz="1575"/>
            </a:lvl1pPr>
          </a:lstStyle>
          <a:p>
            <a:r>
              <a:rPr lang="en-US" smtClean="0"/>
              <a:t>Click to edit Master title style</a:t>
            </a:r>
            <a:endParaRPr lang="en-US" dirty="0"/>
          </a:p>
        </p:txBody>
      </p:sp>
      <p:sp>
        <p:nvSpPr>
          <p:cNvPr id="3" name="Content Placeholder 2"/>
          <p:cNvSpPr>
            <a:spLocks noGrp="1"/>
          </p:cNvSpPr>
          <p:nvPr>
            <p:ph idx="1"/>
          </p:nvPr>
        </p:nvSpPr>
        <p:spPr>
          <a:xfrm>
            <a:off x="3233988" y="405504"/>
            <a:ext cx="3066245" cy="4352069"/>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552026" y="2186942"/>
            <a:ext cx="2526665" cy="2035254"/>
          </a:xfrm>
        </p:spPr>
        <p:txBody>
          <a:bodyPr>
            <a:normAutofit/>
          </a:bodyPr>
          <a:lstStyle>
            <a:lvl1pPr marL="0" indent="0">
              <a:buNone/>
              <a:defRPr sz="1103"/>
            </a:lvl1pPr>
            <a:lvl2pPr marL="270034" indent="0">
              <a:buNone/>
              <a:defRPr sz="827"/>
            </a:lvl2pPr>
            <a:lvl3pPr marL="540068" indent="0">
              <a:buNone/>
              <a:defRPr sz="709"/>
            </a:lvl3pPr>
            <a:lvl4pPr marL="810101" indent="0">
              <a:buNone/>
              <a:defRPr sz="591"/>
            </a:lvl4pPr>
            <a:lvl5pPr marL="1080135" indent="0">
              <a:buNone/>
              <a:defRPr sz="591"/>
            </a:lvl5pPr>
            <a:lvl6pPr marL="1350169" indent="0">
              <a:buNone/>
              <a:defRPr sz="591"/>
            </a:lvl6pPr>
            <a:lvl7pPr marL="1620203" indent="0">
              <a:buNone/>
              <a:defRPr sz="591"/>
            </a:lvl7pPr>
            <a:lvl8pPr marL="1890236" indent="0">
              <a:buNone/>
              <a:defRPr sz="591"/>
            </a:lvl8pPr>
            <a:lvl9pPr marL="2160270" indent="0">
              <a:buNone/>
              <a:defRPr sz="591"/>
            </a:lvl9pPr>
          </a:lstStyle>
          <a:p>
            <a:pPr lvl="0"/>
            <a:r>
              <a:rPr lang="en-US" smtClean="0"/>
              <a:t>Click to edit Master text styles</a:t>
            </a:r>
          </a:p>
        </p:txBody>
      </p:sp>
      <p:sp>
        <p:nvSpPr>
          <p:cNvPr id="5" name="Date Placeholder 4"/>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
        <p:nvSpPr>
          <p:cNvPr id="7" name="Slide Number Placeholder 6"/>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151553649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2026" y="3780473"/>
            <a:ext cx="5748208" cy="446306"/>
          </a:xfrm>
        </p:spPr>
        <p:txBody>
          <a:bodyPr anchor="b">
            <a:normAutofit/>
          </a:bodyPr>
          <a:lstStyle>
            <a:lvl1pPr algn="l">
              <a:defRPr sz="189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552026" y="480060"/>
            <a:ext cx="5748208" cy="3028503"/>
          </a:xfrm>
        </p:spPr>
        <p:txBody>
          <a:bodyPr anchor="t">
            <a:normAutofit/>
          </a:bodyPr>
          <a:lstStyle>
            <a:lvl1pPr marL="0" indent="0" algn="ctr">
              <a:buNone/>
              <a:defRPr sz="1260"/>
            </a:lvl1pPr>
            <a:lvl2pPr marL="360045" indent="0">
              <a:buNone/>
              <a:defRPr sz="1260"/>
            </a:lvl2pPr>
            <a:lvl3pPr marL="720090" indent="0">
              <a:buNone/>
              <a:defRPr sz="1260"/>
            </a:lvl3pPr>
            <a:lvl4pPr marL="1080135" indent="0">
              <a:buNone/>
              <a:defRPr sz="1260"/>
            </a:lvl4pPr>
            <a:lvl5pPr marL="1440180" indent="0">
              <a:buNone/>
              <a:defRPr sz="1260"/>
            </a:lvl5pPr>
            <a:lvl6pPr marL="1800225" indent="0">
              <a:buNone/>
              <a:defRPr sz="1260"/>
            </a:lvl6pPr>
            <a:lvl7pPr marL="2160270" indent="0">
              <a:buNone/>
              <a:defRPr sz="1260"/>
            </a:lvl7pPr>
            <a:lvl8pPr marL="2520315" indent="0">
              <a:buNone/>
              <a:defRPr sz="1260"/>
            </a:lvl8pPr>
            <a:lvl9pPr marL="2880360" indent="0">
              <a:buNone/>
              <a:defRPr sz="1260"/>
            </a:lvl9pPr>
          </a:lstStyle>
          <a:p>
            <a:r>
              <a:rPr lang="en-US" smtClean="0"/>
              <a:t>Click icon to add picture</a:t>
            </a:r>
            <a:endParaRPr lang="en-US" dirty="0"/>
          </a:p>
        </p:txBody>
      </p:sp>
      <p:sp>
        <p:nvSpPr>
          <p:cNvPr id="4" name="Text Placeholder 3"/>
          <p:cNvSpPr>
            <a:spLocks noGrp="1"/>
          </p:cNvSpPr>
          <p:nvPr>
            <p:ph type="body" sz="half" idx="2"/>
          </p:nvPr>
        </p:nvSpPr>
        <p:spPr>
          <a:xfrm>
            <a:off x="552026" y="4226779"/>
            <a:ext cx="5748208" cy="530794"/>
          </a:xfrm>
        </p:spPr>
        <p:txBody>
          <a:bodyPr>
            <a:normAutofit/>
          </a:bodyPr>
          <a:lstStyle>
            <a:lvl1pPr marL="0" indent="0">
              <a:buNone/>
              <a:defRPr sz="945"/>
            </a:lvl1pPr>
            <a:lvl2pPr marL="360045" indent="0">
              <a:buNone/>
              <a:defRPr sz="945"/>
            </a:lvl2pPr>
            <a:lvl3pPr marL="720090" indent="0">
              <a:buNone/>
              <a:defRPr sz="788"/>
            </a:lvl3pPr>
            <a:lvl4pPr marL="1080135" indent="0">
              <a:buNone/>
              <a:defRPr sz="709"/>
            </a:lvl4pPr>
            <a:lvl5pPr marL="1440180" indent="0">
              <a:buNone/>
              <a:defRPr sz="709"/>
            </a:lvl5pPr>
            <a:lvl6pPr marL="1800225" indent="0">
              <a:buNone/>
              <a:defRPr sz="709"/>
            </a:lvl6pPr>
            <a:lvl7pPr marL="2160270" indent="0">
              <a:buNone/>
              <a:defRPr sz="709"/>
            </a:lvl7pPr>
            <a:lvl8pPr marL="2520315" indent="0">
              <a:buNone/>
              <a:defRPr sz="709"/>
            </a:lvl8pPr>
            <a:lvl9pPr marL="2880360" indent="0">
              <a:buNone/>
              <a:defRPr sz="709"/>
            </a:lvl9pPr>
          </a:lstStyle>
          <a:p>
            <a:pPr lvl="0"/>
            <a:r>
              <a:rPr lang="en-US" smtClean="0"/>
              <a:t>Click to edit Master text styles</a:t>
            </a:r>
          </a:p>
        </p:txBody>
      </p:sp>
      <p:sp>
        <p:nvSpPr>
          <p:cNvPr id="5" name="Date Placeholder 4"/>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
        <p:nvSpPr>
          <p:cNvPr id="7" name="Slide Number Placeholder 6"/>
          <p:cNvSpPr>
            <a:spLocks noGrp="1"/>
          </p:cNvSpPr>
          <p:nvPr>
            <p:ph type="sldNum" sz="quarter" idx="12"/>
          </p:nvPr>
        </p:nvSpPr>
        <p:spPr/>
        <p:txBody>
          <a:bodyPr/>
          <a:lstStyle/>
          <a:p>
            <a:fld id="{1077BB68-8B2D-4941-A3DF-1E1B1DA664C2}" type="slidenum">
              <a:rPr lang="en-IN" smtClean="0"/>
              <a:t>‹#›</a:t>
            </a:fld>
            <a:endParaRPr lang="en-IN"/>
          </a:p>
        </p:txBody>
      </p:sp>
    </p:spTree>
    <p:extLst>
      <p:ext uri="{BB962C8B-B14F-4D97-AF65-F5344CB8AC3E}">
        <p14:creationId xmlns:p14="http://schemas.microsoft.com/office/powerpoint/2010/main" val="350410791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7667" y="-6668"/>
            <a:ext cx="8303768" cy="5414011"/>
            <a:chOff x="-8467" y="-8468"/>
            <a:chExt cx="9169805"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77231"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0297"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552026" y="480060"/>
            <a:ext cx="5748207" cy="104013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552026" y="1701465"/>
            <a:ext cx="5748208" cy="3056109"/>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894761" y="4757574"/>
            <a:ext cx="619520" cy="287536"/>
          </a:xfrm>
          <a:prstGeom prst="rect">
            <a:avLst/>
          </a:prstGeom>
        </p:spPr>
        <p:txBody>
          <a:bodyPr vert="horz" lIns="91440" tIns="45720" rIns="91440" bIns="45720" rtlCol="0" anchor="ctr"/>
          <a:lstStyle>
            <a:lvl1pPr algn="r">
              <a:defRPr sz="709">
                <a:solidFill>
                  <a:schemeClr val="tx1">
                    <a:tint val="75000"/>
                  </a:schemeClr>
                </a:solidFill>
              </a:defRPr>
            </a:lvl1pPr>
          </a:lstStyle>
          <a:p>
            <a:r>
              <a:rPr lang="en-US" smtClean="0"/>
              <a:t>16/03/2024</a:t>
            </a:r>
            <a:endParaRPr lang="en-IN"/>
          </a:p>
        </p:txBody>
      </p:sp>
      <p:sp>
        <p:nvSpPr>
          <p:cNvPr id="5" name="Footer Placeholder 4"/>
          <p:cNvSpPr>
            <a:spLocks noGrp="1"/>
          </p:cNvSpPr>
          <p:nvPr>
            <p:ph type="ftr" sz="quarter" idx="3"/>
          </p:nvPr>
        </p:nvSpPr>
        <p:spPr>
          <a:xfrm>
            <a:off x="552026" y="4757574"/>
            <a:ext cx="4186359" cy="287536"/>
          </a:xfrm>
          <a:prstGeom prst="rect">
            <a:avLst/>
          </a:prstGeom>
        </p:spPr>
        <p:txBody>
          <a:bodyPr vert="horz" lIns="91440" tIns="45720" rIns="91440" bIns="45720" rtlCol="0" anchor="ctr"/>
          <a:lstStyle>
            <a:lvl1pPr algn="l">
              <a:defRPr sz="709">
                <a:solidFill>
                  <a:schemeClr val="tx1">
                    <a:tint val="75000"/>
                  </a:schemeClr>
                </a:solidFill>
              </a:defRPr>
            </a:lvl1pPr>
          </a:lstStyle>
          <a:p>
            <a:r>
              <a:rPr lang="en-IN" smtClean="0"/>
              <a:t>ICMAI</a:t>
            </a:r>
            <a:endParaRPr lang="en-IN"/>
          </a:p>
        </p:txBody>
      </p:sp>
      <p:sp>
        <p:nvSpPr>
          <p:cNvPr id="6" name="Slide Number Placeholder 5"/>
          <p:cNvSpPr>
            <a:spLocks noGrp="1"/>
          </p:cNvSpPr>
          <p:nvPr>
            <p:ph type="sldNum" sz="quarter" idx="4"/>
          </p:nvPr>
        </p:nvSpPr>
        <p:spPr>
          <a:xfrm>
            <a:off x="5836012" y="4757574"/>
            <a:ext cx="464222" cy="287536"/>
          </a:xfrm>
          <a:prstGeom prst="rect">
            <a:avLst/>
          </a:prstGeom>
        </p:spPr>
        <p:txBody>
          <a:bodyPr vert="horz" lIns="91440" tIns="45720" rIns="91440" bIns="45720" rtlCol="0" anchor="ctr"/>
          <a:lstStyle>
            <a:lvl1pPr algn="r">
              <a:defRPr sz="709">
                <a:solidFill>
                  <a:schemeClr val="accent1"/>
                </a:solidFill>
              </a:defRPr>
            </a:lvl1pPr>
          </a:lstStyle>
          <a:p>
            <a:fld id="{1077BB68-8B2D-4941-A3DF-1E1B1DA664C2}" type="slidenum">
              <a:rPr lang="en-IN" smtClean="0"/>
              <a:t>‹#›</a:t>
            </a:fld>
            <a:endParaRPr lang="en-IN"/>
          </a:p>
        </p:txBody>
      </p:sp>
    </p:spTree>
    <p:extLst>
      <p:ext uri="{BB962C8B-B14F-4D97-AF65-F5344CB8AC3E}">
        <p14:creationId xmlns:p14="http://schemas.microsoft.com/office/powerpoint/2010/main" val="134972624"/>
      </p:ext>
    </p:extLst>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 id="2147483720" r:id="rId12"/>
    <p:sldLayoutId id="2147483721" r:id="rId13"/>
    <p:sldLayoutId id="2147483722" r:id="rId14"/>
    <p:sldLayoutId id="2147483723" r:id="rId15"/>
    <p:sldLayoutId id="2147483724" r:id="rId16"/>
  </p:sldLayoutIdLst>
  <p:hf sldNum="0" hdr="0"/>
  <p:txStyles>
    <p:titleStyle>
      <a:lvl1pPr algn="l" defTabSz="360045" rtl="0" eaLnBrk="1" latinLnBrk="0" hangingPunct="1">
        <a:spcBef>
          <a:spcPct val="0"/>
        </a:spcBef>
        <a:buNone/>
        <a:defRPr sz="2835"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0034" indent="-270034" algn="l" defTabSz="360045" rtl="0" eaLnBrk="1" latinLnBrk="0" hangingPunct="1">
        <a:spcBef>
          <a:spcPts val="788"/>
        </a:spcBef>
        <a:spcAft>
          <a:spcPts val="0"/>
        </a:spcAft>
        <a:buClr>
          <a:schemeClr val="accent1"/>
        </a:buClr>
        <a:buSzPct val="80000"/>
        <a:buFont typeface="Wingdings 3" charset="2"/>
        <a:buChar char=""/>
        <a:defRPr sz="1418" kern="1200">
          <a:solidFill>
            <a:schemeClr val="tx1">
              <a:lumMod val="75000"/>
              <a:lumOff val="25000"/>
            </a:schemeClr>
          </a:solidFill>
          <a:latin typeface="+mn-lt"/>
          <a:ea typeface="+mn-ea"/>
          <a:cs typeface="+mn-cs"/>
        </a:defRPr>
      </a:lvl1pPr>
      <a:lvl2pPr marL="585073" indent="-225028" algn="l" defTabSz="360045" rtl="0" eaLnBrk="1" latinLnBrk="0" hangingPunct="1">
        <a:spcBef>
          <a:spcPts val="788"/>
        </a:spcBef>
        <a:spcAft>
          <a:spcPts val="0"/>
        </a:spcAft>
        <a:buClr>
          <a:schemeClr val="accent1"/>
        </a:buClr>
        <a:buSzPct val="80000"/>
        <a:buFont typeface="Wingdings 3" charset="2"/>
        <a:buChar char=""/>
        <a:defRPr sz="1260" kern="1200">
          <a:solidFill>
            <a:schemeClr val="tx1">
              <a:lumMod val="75000"/>
              <a:lumOff val="25000"/>
            </a:schemeClr>
          </a:solidFill>
          <a:latin typeface="+mn-lt"/>
          <a:ea typeface="+mn-ea"/>
          <a:cs typeface="+mn-cs"/>
        </a:defRPr>
      </a:lvl2pPr>
      <a:lvl3pPr marL="900113" indent="-180023" algn="l" defTabSz="360045" rtl="0" eaLnBrk="1" latinLnBrk="0" hangingPunct="1">
        <a:spcBef>
          <a:spcPts val="788"/>
        </a:spcBef>
        <a:spcAft>
          <a:spcPts val="0"/>
        </a:spcAft>
        <a:buClr>
          <a:schemeClr val="accent1"/>
        </a:buClr>
        <a:buSzPct val="80000"/>
        <a:buFont typeface="Wingdings 3" charset="2"/>
        <a:buChar char=""/>
        <a:defRPr sz="1103" kern="1200">
          <a:solidFill>
            <a:schemeClr val="tx1">
              <a:lumMod val="75000"/>
              <a:lumOff val="25000"/>
            </a:schemeClr>
          </a:solidFill>
          <a:latin typeface="+mn-lt"/>
          <a:ea typeface="+mn-ea"/>
          <a:cs typeface="+mn-cs"/>
        </a:defRPr>
      </a:lvl3pPr>
      <a:lvl4pPr marL="1260158" indent="-180023" algn="l" defTabSz="360045" rtl="0" eaLnBrk="1" latinLnBrk="0" hangingPunct="1">
        <a:spcBef>
          <a:spcPts val="788"/>
        </a:spcBef>
        <a:spcAft>
          <a:spcPts val="0"/>
        </a:spcAft>
        <a:buClr>
          <a:schemeClr val="accent1"/>
        </a:buClr>
        <a:buSzPct val="80000"/>
        <a:buFont typeface="Wingdings 3" charset="2"/>
        <a:buChar char=""/>
        <a:defRPr sz="945" kern="1200">
          <a:solidFill>
            <a:schemeClr val="tx1">
              <a:lumMod val="75000"/>
              <a:lumOff val="25000"/>
            </a:schemeClr>
          </a:solidFill>
          <a:latin typeface="+mn-lt"/>
          <a:ea typeface="+mn-ea"/>
          <a:cs typeface="+mn-cs"/>
        </a:defRPr>
      </a:lvl4pPr>
      <a:lvl5pPr marL="1620203" indent="-180023" algn="l" defTabSz="360045" rtl="0" eaLnBrk="1" latinLnBrk="0" hangingPunct="1">
        <a:spcBef>
          <a:spcPts val="788"/>
        </a:spcBef>
        <a:spcAft>
          <a:spcPts val="0"/>
        </a:spcAft>
        <a:buClr>
          <a:schemeClr val="accent1"/>
        </a:buClr>
        <a:buSzPct val="80000"/>
        <a:buFont typeface="Wingdings 3" charset="2"/>
        <a:buChar char=""/>
        <a:defRPr sz="945" kern="1200">
          <a:solidFill>
            <a:schemeClr val="tx1">
              <a:lumMod val="75000"/>
              <a:lumOff val="25000"/>
            </a:schemeClr>
          </a:solidFill>
          <a:latin typeface="+mn-lt"/>
          <a:ea typeface="+mn-ea"/>
          <a:cs typeface="+mn-cs"/>
        </a:defRPr>
      </a:lvl5pPr>
      <a:lvl6pPr marL="1980248" indent="-180023" algn="l" defTabSz="360045" rtl="0" eaLnBrk="1" latinLnBrk="0" hangingPunct="1">
        <a:spcBef>
          <a:spcPts val="788"/>
        </a:spcBef>
        <a:spcAft>
          <a:spcPts val="0"/>
        </a:spcAft>
        <a:buClr>
          <a:schemeClr val="accent1"/>
        </a:buClr>
        <a:buSzPct val="80000"/>
        <a:buFont typeface="Wingdings 3" charset="2"/>
        <a:buChar char=""/>
        <a:defRPr sz="945" kern="1200">
          <a:solidFill>
            <a:schemeClr val="tx1">
              <a:lumMod val="75000"/>
              <a:lumOff val="25000"/>
            </a:schemeClr>
          </a:solidFill>
          <a:latin typeface="+mn-lt"/>
          <a:ea typeface="+mn-ea"/>
          <a:cs typeface="+mn-cs"/>
        </a:defRPr>
      </a:lvl6pPr>
      <a:lvl7pPr marL="2340293" indent="-180023" algn="l" defTabSz="360045" rtl="0" eaLnBrk="1" latinLnBrk="0" hangingPunct="1">
        <a:spcBef>
          <a:spcPts val="788"/>
        </a:spcBef>
        <a:spcAft>
          <a:spcPts val="0"/>
        </a:spcAft>
        <a:buClr>
          <a:schemeClr val="accent1"/>
        </a:buClr>
        <a:buSzPct val="80000"/>
        <a:buFont typeface="Wingdings 3" charset="2"/>
        <a:buChar char=""/>
        <a:defRPr sz="945" kern="1200">
          <a:solidFill>
            <a:schemeClr val="tx1">
              <a:lumMod val="75000"/>
              <a:lumOff val="25000"/>
            </a:schemeClr>
          </a:solidFill>
          <a:latin typeface="+mn-lt"/>
          <a:ea typeface="+mn-ea"/>
          <a:cs typeface="+mn-cs"/>
        </a:defRPr>
      </a:lvl7pPr>
      <a:lvl8pPr marL="2700338" indent="-180023" algn="l" defTabSz="360045" rtl="0" eaLnBrk="1" latinLnBrk="0" hangingPunct="1">
        <a:spcBef>
          <a:spcPts val="788"/>
        </a:spcBef>
        <a:spcAft>
          <a:spcPts val="0"/>
        </a:spcAft>
        <a:buClr>
          <a:schemeClr val="accent1"/>
        </a:buClr>
        <a:buSzPct val="80000"/>
        <a:buFont typeface="Wingdings 3" charset="2"/>
        <a:buChar char=""/>
        <a:defRPr sz="945" kern="1200">
          <a:solidFill>
            <a:schemeClr val="tx1">
              <a:lumMod val="75000"/>
              <a:lumOff val="25000"/>
            </a:schemeClr>
          </a:solidFill>
          <a:latin typeface="+mn-lt"/>
          <a:ea typeface="+mn-ea"/>
          <a:cs typeface="+mn-cs"/>
        </a:defRPr>
      </a:lvl8pPr>
      <a:lvl9pPr marL="3060383" indent="-180023" algn="l" defTabSz="360045" rtl="0" eaLnBrk="1" latinLnBrk="0" hangingPunct="1">
        <a:spcBef>
          <a:spcPts val="788"/>
        </a:spcBef>
        <a:spcAft>
          <a:spcPts val="0"/>
        </a:spcAft>
        <a:buClr>
          <a:schemeClr val="accent1"/>
        </a:buClr>
        <a:buSzPct val="80000"/>
        <a:buFont typeface="Wingdings 3" charset="2"/>
        <a:buChar char=""/>
        <a:defRPr sz="945" kern="1200">
          <a:solidFill>
            <a:schemeClr val="tx1">
              <a:lumMod val="75000"/>
              <a:lumOff val="25000"/>
            </a:schemeClr>
          </a:solidFill>
          <a:latin typeface="+mn-lt"/>
          <a:ea typeface="+mn-ea"/>
          <a:cs typeface="+mn-cs"/>
        </a:defRPr>
      </a:lvl9pPr>
    </p:bodyStyle>
    <p:otherStyle>
      <a:defPPr>
        <a:defRPr lang="en-US"/>
      </a:defPPr>
      <a:lvl1pPr marL="0" algn="l" defTabSz="360045" rtl="0" eaLnBrk="1" latinLnBrk="0" hangingPunct="1">
        <a:defRPr sz="1418" kern="1200">
          <a:solidFill>
            <a:schemeClr val="tx1"/>
          </a:solidFill>
          <a:latin typeface="+mn-lt"/>
          <a:ea typeface="+mn-ea"/>
          <a:cs typeface="+mn-cs"/>
        </a:defRPr>
      </a:lvl1pPr>
      <a:lvl2pPr marL="360045" algn="l" defTabSz="360045" rtl="0" eaLnBrk="1" latinLnBrk="0" hangingPunct="1">
        <a:defRPr sz="1418" kern="1200">
          <a:solidFill>
            <a:schemeClr val="tx1"/>
          </a:solidFill>
          <a:latin typeface="+mn-lt"/>
          <a:ea typeface="+mn-ea"/>
          <a:cs typeface="+mn-cs"/>
        </a:defRPr>
      </a:lvl2pPr>
      <a:lvl3pPr marL="720090" algn="l" defTabSz="360045" rtl="0" eaLnBrk="1" latinLnBrk="0" hangingPunct="1">
        <a:defRPr sz="1418" kern="1200">
          <a:solidFill>
            <a:schemeClr val="tx1"/>
          </a:solidFill>
          <a:latin typeface="+mn-lt"/>
          <a:ea typeface="+mn-ea"/>
          <a:cs typeface="+mn-cs"/>
        </a:defRPr>
      </a:lvl3pPr>
      <a:lvl4pPr marL="1080135" algn="l" defTabSz="360045" rtl="0" eaLnBrk="1" latinLnBrk="0" hangingPunct="1">
        <a:defRPr sz="1418" kern="1200">
          <a:solidFill>
            <a:schemeClr val="tx1"/>
          </a:solidFill>
          <a:latin typeface="+mn-lt"/>
          <a:ea typeface="+mn-ea"/>
          <a:cs typeface="+mn-cs"/>
        </a:defRPr>
      </a:lvl4pPr>
      <a:lvl5pPr marL="1440180" algn="l" defTabSz="360045" rtl="0" eaLnBrk="1" latinLnBrk="0" hangingPunct="1">
        <a:defRPr sz="1418" kern="1200">
          <a:solidFill>
            <a:schemeClr val="tx1"/>
          </a:solidFill>
          <a:latin typeface="+mn-lt"/>
          <a:ea typeface="+mn-ea"/>
          <a:cs typeface="+mn-cs"/>
        </a:defRPr>
      </a:lvl5pPr>
      <a:lvl6pPr marL="1800225" algn="l" defTabSz="360045" rtl="0" eaLnBrk="1" latinLnBrk="0" hangingPunct="1">
        <a:defRPr sz="1418" kern="1200">
          <a:solidFill>
            <a:schemeClr val="tx1"/>
          </a:solidFill>
          <a:latin typeface="+mn-lt"/>
          <a:ea typeface="+mn-ea"/>
          <a:cs typeface="+mn-cs"/>
        </a:defRPr>
      </a:lvl6pPr>
      <a:lvl7pPr marL="2160270" algn="l" defTabSz="360045" rtl="0" eaLnBrk="1" latinLnBrk="0" hangingPunct="1">
        <a:defRPr sz="1418" kern="1200">
          <a:solidFill>
            <a:schemeClr val="tx1"/>
          </a:solidFill>
          <a:latin typeface="+mn-lt"/>
          <a:ea typeface="+mn-ea"/>
          <a:cs typeface="+mn-cs"/>
        </a:defRPr>
      </a:lvl7pPr>
      <a:lvl8pPr marL="2520315" algn="l" defTabSz="360045" rtl="0" eaLnBrk="1" latinLnBrk="0" hangingPunct="1">
        <a:defRPr sz="1418" kern="1200">
          <a:solidFill>
            <a:schemeClr val="tx1"/>
          </a:solidFill>
          <a:latin typeface="+mn-lt"/>
          <a:ea typeface="+mn-ea"/>
          <a:cs typeface="+mn-cs"/>
        </a:defRPr>
      </a:lvl8pPr>
      <a:lvl9pPr marL="2880360" algn="l" defTabSz="360045" rtl="0" eaLnBrk="1" latinLnBrk="0" hangingPunct="1">
        <a:defRPr sz="141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DRP</a:t>
            </a:r>
            <a:endParaRPr lang="en-IN" dirty="0"/>
          </a:p>
        </p:txBody>
      </p:sp>
      <p:sp>
        <p:nvSpPr>
          <p:cNvPr id="3" name="Subtitle 2"/>
          <p:cNvSpPr>
            <a:spLocks noGrp="1"/>
          </p:cNvSpPr>
          <p:nvPr>
            <p:ph type="subTitle" idx="1"/>
          </p:nvPr>
        </p:nvSpPr>
        <p:spPr/>
        <p:txBody>
          <a:bodyPr>
            <a:normAutofit fontScale="92500" lnSpcReduction="10000"/>
          </a:bodyPr>
          <a:lstStyle/>
          <a:p>
            <a:r>
              <a:rPr lang="en-US" dirty="0" smtClean="0"/>
              <a:t>By</a:t>
            </a:r>
          </a:p>
          <a:p>
            <a:r>
              <a:rPr lang="en-US" dirty="0" smtClean="0"/>
              <a:t>CMA S. VENKANNA</a:t>
            </a:r>
          </a:p>
          <a:p>
            <a:r>
              <a:rPr lang="en-US" dirty="0" smtClean="0"/>
              <a:t>Cost Accountant</a:t>
            </a: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326927805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Time Limit</a:t>
            </a:r>
            <a:endParaRPr lang="en-IN" dirty="0"/>
          </a:p>
        </p:txBody>
      </p:sp>
      <p:sp>
        <p:nvSpPr>
          <p:cNvPr id="3" name="Content Placeholder 2"/>
          <p:cNvSpPr>
            <a:spLocks noGrp="1"/>
          </p:cNvSpPr>
          <p:nvPr>
            <p:ph idx="1"/>
          </p:nvPr>
        </p:nvSpPr>
        <p:spPr/>
        <p:txBody>
          <a:bodyPr>
            <a:normAutofit fontScale="92500"/>
          </a:bodyPr>
          <a:lstStyle/>
          <a:p>
            <a:r>
              <a:rPr lang="en-US" dirty="0">
                <a:solidFill>
                  <a:srgbClr val="314259"/>
                </a:solidFill>
                <a:latin typeface="Gilroy"/>
              </a:rPr>
              <a:t>The DRP is required to issue directions to the Assessing Officer within </a:t>
            </a:r>
            <a:r>
              <a:rPr lang="en-US" b="1" dirty="0">
                <a:solidFill>
                  <a:srgbClr val="314259"/>
                </a:solidFill>
                <a:latin typeface="Gilroy"/>
              </a:rPr>
              <a:t>9 months</a:t>
            </a:r>
            <a:r>
              <a:rPr lang="en-US" dirty="0">
                <a:solidFill>
                  <a:srgbClr val="314259"/>
                </a:solidFill>
                <a:latin typeface="Gilroy"/>
              </a:rPr>
              <a:t> from the end of the month in which the </a:t>
            </a:r>
            <a:r>
              <a:rPr lang="en-US" dirty="0" err="1">
                <a:solidFill>
                  <a:srgbClr val="314259"/>
                </a:solidFill>
                <a:latin typeface="Gilroy"/>
              </a:rPr>
              <a:t>assessee</a:t>
            </a:r>
            <a:r>
              <a:rPr lang="en-US" dirty="0">
                <a:solidFill>
                  <a:srgbClr val="314259"/>
                </a:solidFill>
                <a:latin typeface="Gilroy"/>
              </a:rPr>
              <a:t> receives the draft order. </a:t>
            </a:r>
            <a:endParaRPr lang="en-US" dirty="0" smtClean="0">
              <a:solidFill>
                <a:srgbClr val="314259"/>
              </a:solidFill>
              <a:latin typeface="Gilroy"/>
            </a:endParaRPr>
          </a:p>
          <a:p>
            <a:r>
              <a:rPr lang="en-US" dirty="0" smtClean="0">
                <a:solidFill>
                  <a:srgbClr val="314259"/>
                </a:solidFill>
                <a:latin typeface="Gilroy"/>
              </a:rPr>
              <a:t>Once </a:t>
            </a:r>
            <a:r>
              <a:rPr lang="en-US" dirty="0">
                <a:solidFill>
                  <a:srgbClr val="314259"/>
                </a:solidFill>
                <a:latin typeface="Gilroy"/>
              </a:rPr>
              <a:t>the Assessing Officer receives such directions, he shall have to complete his assessment in accordance with such directions within </a:t>
            </a:r>
            <a:r>
              <a:rPr lang="en-US" b="1" dirty="0">
                <a:solidFill>
                  <a:srgbClr val="314259"/>
                </a:solidFill>
                <a:latin typeface="Gilroy"/>
              </a:rPr>
              <a:t>1 month </a:t>
            </a:r>
            <a:r>
              <a:rPr lang="en-US" dirty="0">
                <a:solidFill>
                  <a:srgbClr val="314259"/>
                </a:solidFill>
                <a:latin typeface="Gilroy"/>
              </a:rPr>
              <a:t>from the end of the month in which he receives such directions.</a:t>
            </a:r>
          </a:p>
          <a:p>
            <a:r>
              <a:rPr lang="en-US" dirty="0">
                <a:solidFill>
                  <a:srgbClr val="314259"/>
                </a:solidFill>
                <a:latin typeface="Gilroy"/>
              </a:rPr>
              <a:t>No opportunity of being heard will be provided to the </a:t>
            </a:r>
            <a:r>
              <a:rPr lang="en-US" dirty="0" err="1">
                <a:solidFill>
                  <a:srgbClr val="314259"/>
                </a:solidFill>
                <a:latin typeface="Gilroy"/>
              </a:rPr>
              <a:t>assessee</a:t>
            </a:r>
            <a:r>
              <a:rPr lang="en-US" dirty="0">
                <a:solidFill>
                  <a:srgbClr val="314259"/>
                </a:solidFill>
                <a:latin typeface="Gilroy"/>
              </a:rPr>
              <a:t> during this time.  </a:t>
            </a:r>
            <a:endParaRPr lang="en-US" dirty="0" smtClean="0">
              <a:solidFill>
                <a:srgbClr val="314259"/>
              </a:solidFill>
              <a:latin typeface="Gilroy"/>
            </a:endParaRPr>
          </a:p>
          <a:p>
            <a:r>
              <a:rPr lang="en-US" dirty="0" smtClean="0">
                <a:solidFill>
                  <a:srgbClr val="314259"/>
                </a:solidFill>
                <a:latin typeface="Gilroy"/>
              </a:rPr>
              <a:t>If </a:t>
            </a:r>
            <a:r>
              <a:rPr lang="en-US" dirty="0">
                <a:solidFill>
                  <a:srgbClr val="314259"/>
                </a:solidFill>
                <a:latin typeface="Gilroy"/>
              </a:rPr>
              <a:t>the </a:t>
            </a:r>
            <a:r>
              <a:rPr lang="en-US" dirty="0" err="1">
                <a:solidFill>
                  <a:srgbClr val="314259"/>
                </a:solidFill>
                <a:latin typeface="Gilroy"/>
              </a:rPr>
              <a:t>assessee</a:t>
            </a:r>
            <a:r>
              <a:rPr lang="en-US" dirty="0">
                <a:solidFill>
                  <a:srgbClr val="314259"/>
                </a:solidFill>
                <a:latin typeface="Gilroy"/>
              </a:rPr>
              <a:t> does not file any objections against the draft order within the prescribed period of 30 days or if </a:t>
            </a:r>
            <a:r>
              <a:rPr lang="en-US" dirty="0" smtClean="0">
                <a:solidFill>
                  <a:srgbClr val="314259"/>
                </a:solidFill>
                <a:latin typeface="Gilroy"/>
              </a:rPr>
              <a:t> </a:t>
            </a:r>
            <a:r>
              <a:rPr lang="en-US" dirty="0">
                <a:solidFill>
                  <a:srgbClr val="314259"/>
                </a:solidFill>
                <a:latin typeface="Gilroy"/>
              </a:rPr>
              <a:t>accepts the draft order, then the assessing officer is required to complete his assessment within </a:t>
            </a:r>
            <a:r>
              <a:rPr lang="en-US" b="1" dirty="0">
                <a:solidFill>
                  <a:srgbClr val="314259"/>
                </a:solidFill>
                <a:latin typeface="Gilroy"/>
              </a:rPr>
              <a:t>1</a:t>
            </a:r>
            <a:r>
              <a:rPr lang="en-US" dirty="0">
                <a:solidFill>
                  <a:srgbClr val="314259"/>
                </a:solidFill>
                <a:latin typeface="Gilroy"/>
              </a:rPr>
              <a:t> </a:t>
            </a:r>
            <a:r>
              <a:rPr lang="en-US" b="1" dirty="0">
                <a:solidFill>
                  <a:srgbClr val="314259"/>
                </a:solidFill>
                <a:latin typeface="Gilroy"/>
              </a:rPr>
              <a:t>month </a:t>
            </a:r>
            <a:r>
              <a:rPr lang="en-US" dirty="0">
                <a:solidFill>
                  <a:srgbClr val="314259"/>
                </a:solidFill>
                <a:latin typeface="Gilroy"/>
              </a:rPr>
              <a:t>from the end of the month where either such 30-day period ends or </a:t>
            </a:r>
            <a:r>
              <a:rPr lang="en-US" dirty="0" err="1">
                <a:solidFill>
                  <a:srgbClr val="314259"/>
                </a:solidFill>
                <a:latin typeface="Gilroy"/>
              </a:rPr>
              <a:t>assessee</a:t>
            </a:r>
            <a:r>
              <a:rPr lang="en-US" dirty="0">
                <a:solidFill>
                  <a:srgbClr val="314259"/>
                </a:solidFill>
                <a:latin typeface="Gilroy"/>
              </a:rPr>
              <a:t> accepts the draft order, as applicable.  </a:t>
            </a:r>
            <a:endParaRPr lang="en-US" b="0" i="0" dirty="0">
              <a:solidFill>
                <a:srgbClr val="314259"/>
              </a:solidFill>
              <a:effectLst/>
              <a:latin typeface="Gilroy"/>
            </a:endParaRPr>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196946991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Procedure to file objections</a:t>
            </a:r>
            <a:endParaRPr lang="en-IN" dirty="0"/>
          </a:p>
        </p:txBody>
      </p:sp>
      <p:sp>
        <p:nvSpPr>
          <p:cNvPr id="3" name="Content Placeholder 2"/>
          <p:cNvSpPr>
            <a:spLocks noGrp="1"/>
          </p:cNvSpPr>
          <p:nvPr>
            <p:ph idx="1"/>
          </p:nvPr>
        </p:nvSpPr>
        <p:spPr/>
        <p:txBody>
          <a:bodyPr>
            <a:normAutofit lnSpcReduction="10000"/>
          </a:bodyPr>
          <a:lstStyle/>
          <a:p>
            <a:r>
              <a:rPr lang="en-US" dirty="0" smtClean="0"/>
              <a:t>Time Limit : 	30 Days</a:t>
            </a:r>
          </a:p>
          <a:p>
            <a:r>
              <a:rPr lang="en-US" dirty="0" smtClean="0"/>
              <a:t>Form: 	35A – duly authenticated by the 					</a:t>
            </a:r>
            <a:r>
              <a:rPr lang="en-US" dirty="0" err="1" smtClean="0"/>
              <a:t>assessesse</a:t>
            </a:r>
            <a:r>
              <a:rPr lang="en-US" dirty="0" smtClean="0"/>
              <a:t> or representative</a:t>
            </a:r>
          </a:p>
          <a:p>
            <a:pPr marL="0" indent="0">
              <a:buNone/>
            </a:pPr>
            <a:endParaRPr lang="en-US" dirty="0" smtClean="0"/>
          </a:p>
          <a:p>
            <a:r>
              <a:rPr lang="en-US" dirty="0" smtClean="0">
                <a:solidFill>
                  <a:srgbClr val="333333"/>
                </a:solidFill>
                <a:latin typeface="Arial" panose="020B0604020202020204" pitchFamily="34" charset="0"/>
              </a:rPr>
              <a:t>In </a:t>
            </a:r>
            <a:r>
              <a:rPr lang="en-US" dirty="0">
                <a:solidFill>
                  <a:srgbClr val="333333"/>
                </a:solidFill>
                <a:latin typeface="Arial" panose="020B0604020202020204" pitchFamily="34" charset="0"/>
              </a:rPr>
              <a:t>case of draft assessment under sub-section (3) of section 143 read with section 144A, the objections shall also be accompanied by four copies of the directions issued by the Joint Commissioner or Additional Commissioner under section 144A and in the case of draft assessment under sub-section (3) of section 143 read with section 147, the objections shall also be accompanied by four copies of the original assessment order, if any :</a:t>
            </a:r>
            <a:r>
              <a:rPr lang="en-US" dirty="0"/>
              <a:t/>
            </a:r>
            <a:br>
              <a:rPr lang="en-US" dirty="0"/>
            </a:br>
            <a:r>
              <a:rPr lang="en-US" dirty="0"/>
              <a:t/>
            </a:r>
            <a:br>
              <a:rPr lang="en-US" dirty="0"/>
            </a:b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362882645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Additional Evidence</a:t>
            </a:r>
            <a:endParaRPr lang="en-IN" dirty="0"/>
          </a:p>
        </p:txBody>
      </p:sp>
      <p:sp>
        <p:nvSpPr>
          <p:cNvPr id="3" name="Content Placeholder 2"/>
          <p:cNvSpPr>
            <a:spLocks noGrp="1"/>
          </p:cNvSpPr>
          <p:nvPr>
            <p:ph idx="1"/>
          </p:nvPr>
        </p:nvSpPr>
        <p:spPr/>
        <p:txBody>
          <a:bodyPr>
            <a:normAutofit fontScale="92500" lnSpcReduction="10000"/>
          </a:bodyPr>
          <a:lstStyle/>
          <a:p>
            <a:r>
              <a:rPr lang="en-US" dirty="0" smtClean="0">
                <a:solidFill>
                  <a:srgbClr val="333333"/>
                </a:solidFill>
                <a:latin typeface="Arial" panose="020B0604020202020204" pitchFamily="34" charset="0"/>
              </a:rPr>
              <a:t>eligible </a:t>
            </a:r>
            <a:r>
              <a:rPr lang="en-US" dirty="0" err="1">
                <a:solidFill>
                  <a:srgbClr val="333333"/>
                </a:solidFill>
                <a:latin typeface="Arial" panose="020B0604020202020204" pitchFamily="34" charset="0"/>
              </a:rPr>
              <a:t>assessee</a:t>
            </a:r>
            <a:r>
              <a:rPr lang="en-US" dirty="0">
                <a:solidFill>
                  <a:srgbClr val="333333"/>
                </a:solidFill>
                <a:latin typeface="Arial" panose="020B0604020202020204" pitchFamily="34" charset="0"/>
              </a:rPr>
              <a:t> intends to rely upon any additional evidence other than those submitted to the Assessing Officer,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such </a:t>
            </a:r>
            <a:r>
              <a:rPr lang="en-US" dirty="0">
                <a:solidFill>
                  <a:srgbClr val="333333"/>
                </a:solidFill>
                <a:latin typeface="Arial" panose="020B0604020202020204" pitchFamily="34" charset="0"/>
              </a:rPr>
              <a:t>additional evidence shall not form part of the paper book but may be filed along with a separate application </a:t>
            </a:r>
            <a:r>
              <a:rPr lang="en-US" dirty="0" smtClean="0">
                <a:solidFill>
                  <a:srgbClr val="333333"/>
                </a:solidFill>
                <a:latin typeface="Arial" panose="020B0604020202020204" pitchFamily="34" charset="0"/>
              </a:rPr>
              <a:t>with </a:t>
            </a:r>
            <a:r>
              <a:rPr lang="en-US" dirty="0">
                <a:solidFill>
                  <a:srgbClr val="333333"/>
                </a:solidFill>
                <a:latin typeface="Arial" panose="020B0604020202020204" pitchFamily="34" charset="0"/>
              </a:rPr>
              <a:t>reasons for filing such additional evidence</a:t>
            </a:r>
            <a:r>
              <a:rPr lang="en-US" dirty="0" smtClean="0">
                <a:solidFill>
                  <a:srgbClr val="333333"/>
                </a:solidFill>
                <a:latin typeface="Arial" panose="020B0604020202020204" pitchFamily="34" charset="0"/>
              </a:rPr>
              <a:t>.</a:t>
            </a:r>
          </a:p>
          <a:p>
            <a:r>
              <a:rPr lang="en-US" dirty="0" smtClean="0">
                <a:solidFill>
                  <a:srgbClr val="333333"/>
                </a:solidFill>
                <a:latin typeface="Arial" panose="020B0604020202020204" pitchFamily="34" charset="0"/>
              </a:rPr>
              <a:t>Eligible </a:t>
            </a:r>
            <a:r>
              <a:rPr lang="en-US" dirty="0" err="1" smtClean="0">
                <a:solidFill>
                  <a:srgbClr val="333333"/>
                </a:solidFill>
                <a:latin typeface="Arial" panose="020B0604020202020204" pitchFamily="34" charset="0"/>
              </a:rPr>
              <a:t>Assessee</a:t>
            </a:r>
            <a:endParaRPr lang="en-US" dirty="0" smtClean="0">
              <a:solidFill>
                <a:srgbClr val="333333"/>
              </a:solidFill>
              <a:latin typeface="Arial" panose="020B0604020202020204" pitchFamily="34" charset="0"/>
            </a:endParaRPr>
          </a:p>
          <a:p>
            <a:pPr lvl="1"/>
            <a:r>
              <a:rPr lang="en-US" dirty="0"/>
              <a:t/>
            </a:r>
            <a:br>
              <a:rPr lang="en-US" dirty="0"/>
            </a:br>
            <a:r>
              <a:rPr lang="en-US" dirty="0">
                <a:solidFill>
                  <a:srgbClr val="333333"/>
                </a:solidFill>
                <a:latin typeface="Arial" panose="020B0604020202020204" pitchFamily="34" charset="0"/>
              </a:rPr>
              <a:t>As per section 144C(15)(b) of the Income Tax Act, 1961, “eligible </a:t>
            </a:r>
            <a:r>
              <a:rPr lang="en-US" dirty="0" err="1">
                <a:solidFill>
                  <a:srgbClr val="333333"/>
                </a:solidFill>
                <a:latin typeface="Arial" panose="020B0604020202020204" pitchFamily="34" charset="0"/>
              </a:rPr>
              <a:t>assessee</a:t>
            </a:r>
            <a:r>
              <a:rPr lang="en-US" dirty="0">
                <a:solidFill>
                  <a:srgbClr val="333333"/>
                </a:solidFill>
                <a:latin typeface="Arial" panose="020B0604020202020204" pitchFamily="34" charset="0"/>
              </a:rPr>
              <a:t>” means: </a:t>
            </a:r>
            <a:endParaRPr lang="en-US" dirty="0" smtClean="0">
              <a:solidFill>
                <a:srgbClr val="333333"/>
              </a:solidFill>
              <a:latin typeface="Arial" panose="020B0604020202020204" pitchFamily="34" charset="0"/>
            </a:endParaRPr>
          </a:p>
          <a:p>
            <a:pPr lvl="2"/>
            <a:r>
              <a:rPr lang="en-US" dirty="0" smtClean="0">
                <a:solidFill>
                  <a:srgbClr val="333333"/>
                </a:solidFill>
                <a:latin typeface="Arial" panose="020B0604020202020204" pitchFamily="34" charset="0"/>
              </a:rPr>
              <a:t>1</a:t>
            </a:r>
            <a:r>
              <a:rPr lang="en-US" dirty="0">
                <a:solidFill>
                  <a:srgbClr val="333333"/>
                </a:solidFill>
                <a:latin typeface="Arial" panose="020B0604020202020204" pitchFamily="34" charset="0"/>
              </a:rPr>
              <a:t>. any person in whose case the variation referred to in sub-section (1) arises as a consequence of the order of the Transfer Pricing Officer passed under sub-section (3) of section 92CA; and </a:t>
            </a:r>
            <a:endParaRPr lang="en-US" dirty="0" smtClean="0">
              <a:solidFill>
                <a:srgbClr val="333333"/>
              </a:solidFill>
              <a:latin typeface="Arial" panose="020B0604020202020204" pitchFamily="34" charset="0"/>
            </a:endParaRPr>
          </a:p>
          <a:p>
            <a:pPr lvl="2"/>
            <a:r>
              <a:rPr lang="en-US" dirty="0" smtClean="0">
                <a:solidFill>
                  <a:srgbClr val="333333"/>
                </a:solidFill>
                <a:latin typeface="Arial" panose="020B0604020202020204" pitchFamily="34" charset="0"/>
              </a:rPr>
              <a:t>2</a:t>
            </a:r>
            <a:r>
              <a:rPr lang="en-US" dirty="0">
                <a:solidFill>
                  <a:srgbClr val="333333"/>
                </a:solidFill>
                <a:latin typeface="Arial" panose="020B0604020202020204" pitchFamily="34" charset="0"/>
              </a:rPr>
              <a:t>. any non-resident not being a company, or any foreign company.</a:t>
            </a:r>
            <a:r>
              <a:rPr lang="en-US" dirty="0"/>
              <a:t/>
            </a:r>
            <a:br>
              <a:rPr lang="en-US" dirty="0"/>
            </a:br>
            <a:r>
              <a:rPr lang="en-US" dirty="0"/>
              <a:t/>
            </a:r>
            <a:br>
              <a:rPr lang="en-US" dirty="0"/>
            </a:b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44847675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Documents along with Form 35A</a:t>
            </a:r>
            <a:endParaRPr lang="en-IN" dirty="0"/>
          </a:p>
        </p:txBody>
      </p:sp>
      <p:sp>
        <p:nvSpPr>
          <p:cNvPr id="3" name="Content Placeholder 2"/>
          <p:cNvSpPr>
            <a:spLocks noGrp="1"/>
          </p:cNvSpPr>
          <p:nvPr>
            <p:ph idx="1"/>
          </p:nvPr>
        </p:nvSpPr>
        <p:spPr/>
        <p:txBody>
          <a:bodyPr>
            <a:normAutofit fontScale="62500" lnSpcReduction="20000"/>
          </a:bodyPr>
          <a:lstStyle/>
          <a:p>
            <a:r>
              <a:rPr lang="en-US" dirty="0" smtClean="0">
                <a:solidFill>
                  <a:srgbClr val="333333"/>
                </a:solidFill>
                <a:latin typeface="Arial" panose="020B0604020202020204" pitchFamily="34" charset="0"/>
              </a:rPr>
              <a:t>As </a:t>
            </a:r>
            <a:r>
              <a:rPr lang="en-US" dirty="0">
                <a:solidFill>
                  <a:srgbClr val="333333"/>
                </a:solidFill>
                <a:latin typeface="Arial" panose="020B0604020202020204" pitchFamily="34" charset="0"/>
              </a:rPr>
              <a:t>per Rule-Forms (Income-tax (Dispute Resolution Panel) Rules, 2009), Following documents shall be furnished along with Form 35A in the prescribed order: </a:t>
            </a:r>
            <a:endParaRPr lang="en-US" dirty="0" smtClean="0">
              <a:solidFill>
                <a:srgbClr val="333333"/>
              </a:solidFill>
              <a:latin typeface="Arial" panose="020B0604020202020204" pitchFamily="34" charset="0"/>
            </a:endParaRPr>
          </a:p>
          <a:p>
            <a:pPr lvl="1"/>
            <a:endParaRPr lang="en-US" dirty="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1</a:t>
            </a:r>
            <a:r>
              <a:rPr lang="en-US" dirty="0">
                <a:solidFill>
                  <a:srgbClr val="333333"/>
                </a:solidFill>
                <a:latin typeface="Arial" panose="020B0604020202020204" pitchFamily="34" charset="0"/>
              </a:rPr>
              <a:t>. Ground of objection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2</a:t>
            </a:r>
            <a:r>
              <a:rPr lang="en-US" dirty="0">
                <a:solidFill>
                  <a:srgbClr val="333333"/>
                </a:solidFill>
                <a:latin typeface="Arial" panose="020B0604020202020204" pitchFamily="34" charset="0"/>
              </a:rPr>
              <a:t>. Facts as submitted to Assessing Officer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3</a:t>
            </a:r>
            <a:r>
              <a:rPr lang="en-US" dirty="0">
                <a:solidFill>
                  <a:srgbClr val="333333"/>
                </a:solidFill>
                <a:latin typeface="Arial" panose="020B0604020202020204" pitchFamily="34" charset="0"/>
              </a:rPr>
              <a:t>. Facts, if any, modified by the Assessing Officer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4</a:t>
            </a:r>
            <a:r>
              <a:rPr lang="en-US" dirty="0">
                <a:solidFill>
                  <a:srgbClr val="333333"/>
                </a:solidFill>
                <a:latin typeface="Arial" panose="020B0604020202020204" pitchFamily="34" charset="0"/>
              </a:rPr>
              <a:t>. Do you wholly agree with the modifications in the facts by the Assessing Officer. If not, give reasons pointing the specific fact or facts with which you do not agree along with the reasons and documentary evidence, if any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5</a:t>
            </a:r>
            <a:r>
              <a:rPr lang="en-US" dirty="0">
                <a:solidFill>
                  <a:srgbClr val="333333"/>
                </a:solidFill>
                <a:latin typeface="Arial" panose="020B0604020202020204" pitchFamily="34" charset="0"/>
              </a:rPr>
              <a:t>. Legal arguments submitted to Assessing Officer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6</a:t>
            </a:r>
            <a:r>
              <a:rPr lang="en-US" dirty="0">
                <a:solidFill>
                  <a:srgbClr val="333333"/>
                </a:solidFill>
                <a:latin typeface="Arial" panose="020B0604020202020204" pitchFamily="34" charset="0"/>
              </a:rPr>
              <a:t>. Case laws relied upon by the </a:t>
            </a:r>
            <a:r>
              <a:rPr lang="en-US" dirty="0" err="1">
                <a:solidFill>
                  <a:srgbClr val="333333"/>
                </a:solidFill>
                <a:latin typeface="Arial" panose="020B0604020202020204" pitchFamily="34" charset="0"/>
              </a:rPr>
              <a:t>assessee</a:t>
            </a:r>
            <a:r>
              <a:rPr lang="en-US" dirty="0">
                <a:solidFill>
                  <a:srgbClr val="333333"/>
                </a:solidFill>
                <a:latin typeface="Arial" panose="020B0604020202020204" pitchFamily="34" charset="0"/>
              </a:rPr>
              <a:t>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7</a:t>
            </a:r>
            <a:r>
              <a:rPr lang="en-US" dirty="0">
                <a:solidFill>
                  <a:srgbClr val="333333"/>
                </a:solidFill>
                <a:latin typeface="Arial" panose="020B0604020202020204" pitchFamily="34" charset="0"/>
              </a:rPr>
              <a:t>. Legal argument relied upon by the Assessing Officer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8</a:t>
            </a:r>
            <a:r>
              <a:rPr lang="en-US" dirty="0">
                <a:solidFill>
                  <a:srgbClr val="333333"/>
                </a:solidFill>
                <a:latin typeface="Arial" panose="020B0604020202020204" pitchFamily="34" charset="0"/>
              </a:rPr>
              <a:t>. Case laws relied upon by Assessing Officer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9</a:t>
            </a:r>
            <a:r>
              <a:rPr lang="en-US" dirty="0">
                <a:solidFill>
                  <a:srgbClr val="333333"/>
                </a:solidFill>
                <a:latin typeface="Arial" panose="020B0604020202020204" pitchFamily="34" charset="0"/>
              </a:rPr>
              <a:t>. Any additional new case laws which the </a:t>
            </a:r>
            <a:r>
              <a:rPr lang="en-US" dirty="0" err="1">
                <a:solidFill>
                  <a:srgbClr val="333333"/>
                </a:solidFill>
                <a:latin typeface="Arial" panose="020B0604020202020204" pitchFamily="34" charset="0"/>
              </a:rPr>
              <a:t>assessee</a:t>
            </a:r>
            <a:r>
              <a:rPr lang="en-US" dirty="0">
                <a:solidFill>
                  <a:srgbClr val="333333"/>
                </a:solidFill>
                <a:latin typeface="Arial" panose="020B0604020202020204" pitchFamily="34" charset="0"/>
              </a:rPr>
              <a:t> may like to rely upon </a:t>
            </a:r>
            <a:endParaRPr lang="en-US" dirty="0" smtClean="0">
              <a:solidFill>
                <a:srgbClr val="333333"/>
              </a:solidFill>
              <a:latin typeface="Arial" panose="020B0604020202020204" pitchFamily="34" charset="0"/>
            </a:endParaRPr>
          </a:p>
          <a:p>
            <a:pPr lvl="1"/>
            <a:r>
              <a:rPr lang="en-US" dirty="0" smtClean="0">
                <a:solidFill>
                  <a:srgbClr val="333333"/>
                </a:solidFill>
                <a:latin typeface="Arial" panose="020B0604020202020204" pitchFamily="34" charset="0"/>
              </a:rPr>
              <a:t>10</a:t>
            </a:r>
            <a:r>
              <a:rPr lang="en-US" dirty="0">
                <a:solidFill>
                  <a:srgbClr val="333333"/>
                </a:solidFill>
                <a:latin typeface="Arial" panose="020B0604020202020204" pitchFamily="34" charset="0"/>
              </a:rPr>
              <a:t>. Factual and legal arguments against the addition proposed by the Assessing Officer</a:t>
            </a:r>
            <a:r>
              <a:rPr lang="en-US" dirty="0"/>
              <a:t/>
            </a:r>
            <a:br>
              <a:rPr lang="en-US" dirty="0"/>
            </a:br>
            <a:r>
              <a:rPr lang="en-US" dirty="0"/>
              <a:t/>
            </a:r>
            <a:br>
              <a:rPr lang="en-US" dirty="0"/>
            </a:b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237396020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Sec.144C</a:t>
            </a:r>
            <a:endParaRPr lang="en-IN" dirty="0"/>
          </a:p>
        </p:txBody>
      </p:sp>
      <p:sp>
        <p:nvSpPr>
          <p:cNvPr id="3" name="Content Placeholder 2"/>
          <p:cNvSpPr>
            <a:spLocks noGrp="1"/>
          </p:cNvSpPr>
          <p:nvPr>
            <p:ph idx="1"/>
          </p:nvPr>
        </p:nvSpPr>
        <p:spPr/>
        <p:txBody>
          <a:bodyPr>
            <a:normAutofit/>
          </a:bodyPr>
          <a:lstStyle/>
          <a:p>
            <a:r>
              <a:rPr lang="en-US" dirty="0" smtClean="0">
                <a:solidFill>
                  <a:srgbClr val="333333"/>
                </a:solidFill>
                <a:latin typeface="Roboto"/>
              </a:rPr>
              <a:t>Section </a:t>
            </a:r>
            <a:r>
              <a:rPr lang="en-US" dirty="0">
                <a:solidFill>
                  <a:srgbClr val="333333"/>
                </a:solidFill>
                <a:latin typeface="Roboto"/>
              </a:rPr>
              <a:t>144C </a:t>
            </a:r>
            <a:r>
              <a:rPr lang="en-US" dirty="0" smtClean="0">
                <a:solidFill>
                  <a:srgbClr val="333333"/>
                </a:solidFill>
                <a:latin typeface="Roboto"/>
              </a:rPr>
              <a:t>provides </a:t>
            </a:r>
            <a:r>
              <a:rPr lang="en-US" dirty="0">
                <a:solidFill>
                  <a:srgbClr val="333333"/>
                </a:solidFill>
                <a:latin typeface="Roboto"/>
              </a:rPr>
              <a:t>the assessing officer to pass a draft of the assessment order in respect of an eligible </a:t>
            </a:r>
            <a:r>
              <a:rPr lang="en-US" dirty="0" err="1">
                <a:solidFill>
                  <a:srgbClr val="333333"/>
                </a:solidFill>
                <a:latin typeface="Roboto"/>
              </a:rPr>
              <a:t>assessee</a:t>
            </a:r>
            <a:r>
              <a:rPr lang="en-US" dirty="0">
                <a:solidFill>
                  <a:srgbClr val="333333"/>
                </a:solidFill>
                <a:latin typeface="Roboto"/>
              </a:rPr>
              <a:t> before passing the final assessment order. </a:t>
            </a:r>
            <a:endParaRPr lang="en-US" dirty="0" smtClean="0">
              <a:solidFill>
                <a:srgbClr val="333333"/>
              </a:solidFill>
              <a:latin typeface="Roboto"/>
            </a:endParaRPr>
          </a:p>
          <a:p>
            <a:r>
              <a:rPr lang="en-US" dirty="0" smtClean="0">
                <a:solidFill>
                  <a:srgbClr val="333333"/>
                </a:solidFill>
                <a:latin typeface="Roboto"/>
              </a:rPr>
              <a:t>This provision is to  make </a:t>
            </a:r>
            <a:r>
              <a:rPr lang="en-US" dirty="0">
                <a:solidFill>
                  <a:srgbClr val="333333"/>
                </a:solidFill>
                <a:latin typeface="Roboto"/>
              </a:rPr>
              <a:t>speedy </a:t>
            </a:r>
            <a:r>
              <a:rPr lang="en-US" dirty="0" err="1">
                <a:solidFill>
                  <a:srgbClr val="333333"/>
                </a:solidFill>
                <a:latin typeface="Roboto"/>
              </a:rPr>
              <a:t>redressal</a:t>
            </a:r>
            <a:r>
              <a:rPr lang="en-US" dirty="0">
                <a:solidFill>
                  <a:srgbClr val="333333"/>
                </a:solidFill>
                <a:latin typeface="Roboto"/>
              </a:rPr>
              <a:t> of the issue by </a:t>
            </a:r>
            <a:r>
              <a:rPr lang="en-US" dirty="0" smtClean="0">
                <a:solidFill>
                  <a:srgbClr val="333333"/>
                </a:solidFill>
                <a:latin typeface="Roboto"/>
              </a:rPr>
              <a:t>DRP.</a:t>
            </a:r>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224054533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69278" y="287538"/>
            <a:ext cx="7141845" cy="496234"/>
          </a:xfrm>
        </p:spPr>
        <p:txBody>
          <a:bodyPr>
            <a:normAutofit/>
          </a:bodyPr>
          <a:lstStyle/>
          <a:p>
            <a:r>
              <a:rPr lang="en-US" sz="2000" b="1" dirty="0" smtClean="0"/>
              <a:t>Difference between DRP and Appeal before CIT(A)</a:t>
            </a:r>
            <a:endParaRPr lang="en-IN" sz="2000" b="1"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11027650"/>
              </p:ext>
            </p:extLst>
          </p:nvPr>
        </p:nvGraphicFramePr>
        <p:xfrm>
          <a:off x="1711233" y="1103810"/>
          <a:ext cx="4663440" cy="3800365"/>
        </p:xfrm>
        <a:graphic>
          <a:graphicData uri="http://schemas.openxmlformats.org/drawingml/2006/table">
            <a:tbl>
              <a:tblPr/>
              <a:tblGrid>
                <a:gridCol w="1554480"/>
                <a:gridCol w="1554480"/>
                <a:gridCol w="1554480"/>
              </a:tblGrid>
              <a:tr h="165290">
                <a:tc>
                  <a:txBody>
                    <a:bodyPr/>
                    <a:lstStyle/>
                    <a:p>
                      <a:r>
                        <a:rPr lang="en-IN" sz="700" b="1" dirty="0">
                          <a:effectLst/>
                        </a:rPr>
                        <a:t>Aspect</a:t>
                      </a:r>
                      <a:endParaRPr lang="en-IN" sz="700" dirty="0">
                        <a:effectLst/>
                      </a:endParaRP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IN" sz="700" b="1">
                          <a:effectLst/>
                        </a:rPr>
                        <a:t>DRP</a:t>
                      </a:r>
                      <a:endParaRPr lang="en-IN" sz="700">
                        <a:effectLst/>
                      </a:endParaRP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IN" sz="700" b="1">
                          <a:effectLst/>
                        </a:rPr>
                        <a:t>CIT (A)</a:t>
                      </a:r>
                      <a:endParaRPr lang="en-IN" sz="700">
                        <a:effectLst/>
                      </a:endParaRP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r>
              <a:tr h="280928">
                <a:tc>
                  <a:txBody>
                    <a:bodyPr/>
                    <a:lstStyle/>
                    <a:p>
                      <a:r>
                        <a:rPr lang="en-IN" sz="700">
                          <a:effectLst/>
                        </a:rPr>
                        <a:t>Constitution</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dirty="0">
                          <a:effectLst/>
                        </a:rPr>
                        <a:t>Case heard by </a:t>
                      </a:r>
                      <a:r>
                        <a:rPr lang="en-US" sz="700" b="1" dirty="0">
                          <a:effectLst/>
                        </a:rPr>
                        <a:t>3 Commissioners</a:t>
                      </a:r>
                      <a:endParaRPr lang="en-US" sz="700" dirty="0">
                        <a:effectLst/>
                      </a:endParaRP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Case heard by a single Commissioner</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r>
              <a:tr h="512203">
                <a:tc>
                  <a:txBody>
                    <a:bodyPr/>
                    <a:lstStyle/>
                    <a:p>
                      <a:r>
                        <a:rPr lang="en-US" sz="700">
                          <a:effectLst/>
                        </a:rPr>
                        <a:t>Time limit for filing</a:t>
                      </a:r>
                    </a:p>
                    <a:p>
                      <a:r>
                        <a:rPr lang="en-US" sz="700">
                          <a:effectLst/>
                        </a:rPr>
                        <a:t>objections/ Appeal</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Objections should be filed within 30</a:t>
                      </a:r>
                    </a:p>
                    <a:p>
                      <a:r>
                        <a:rPr lang="en-US" sz="700">
                          <a:effectLst/>
                        </a:rPr>
                        <a:t>days of receipt of the draft AO order</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An appeal may be filed within 30 days of the date on which intimation of concerned order is served</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r>
              <a:tr h="280928">
                <a:tc>
                  <a:txBody>
                    <a:bodyPr/>
                    <a:lstStyle/>
                    <a:p>
                      <a:r>
                        <a:rPr lang="en-IN" sz="700">
                          <a:effectLst/>
                        </a:rPr>
                        <a:t>Condonation of delay</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IN" sz="700">
                          <a:effectLst/>
                        </a:rPr>
                        <a:t>No condonation</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Condonation at the discretion of CIT(A)</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r>
              <a:tr h="280928">
                <a:tc>
                  <a:txBody>
                    <a:bodyPr/>
                    <a:lstStyle/>
                    <a:p>
                      <a:r>
                        <a:rPr lang="en-IN" sz="700">
                          <a:effectLst/>
                        </a:rPr>
                        <a:t>Filing Fees</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IN" sz="700">
                          <a:effectLst/>
                        </a:rPr>
                        <a:t>Nil</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Rs 250 to Rs 1,000, depending upon assessed income</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r>
              <a:tr h="512203">
                <a:tc>
                  <a:txBody>
                    <a:bodyPr/>
                    <a:lstStyle/>
                    <a:p>
                      <a:r>
                        <a:rPr lang="en-IN" sz="700">
                          <a:effectLst/>
                        </a:rPr>
                        <a:t>Stay of demand</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Automatic stay as the order is a draft order</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Stay application to be filed with the Tax Officer, and if rejected, demand is to be paid (as deducted by AO)</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r>
              <a:tr h="627841">
                <a:tc>
                  <a:txBody>
                    <a:bodyPr/>
                    <a:lstStyle/>
                    <a:p>
                      <a:r>
                        <a:rPr lang="en-IN" sz="700">
                          <a:effectLst/>
                        </a:rPr>
                        <a:t>Time limit for completion</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DRP should issue direction within 9 months from the end of the month in which the draft order is forwarded to the assessee</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May be decided within a year from the end of the financial year in which such appeal is filed</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r>
              <a:tr h="512203">
                <a:tc>
                  <a:txBody>
                    <a:bodyPr/>
                    <a:lstStyle/>
                    <a:p>
                      <a:r>
                        <a:rPr lang="en-IN" sz="700" b="1">
                          <a:effectLst/>
                        </a:rPr>
                        <a:t>Penalty</a:t>
                      </a:r>
                      <a:r>
                        <a:rPr lang="en-IN" sz="700">
                          <a:effectLst/>
                        </a:rPr>
                        <a:t> Proceedings</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b="1">
                          <a:effectLst/>
                        </a:rPr>
                        <a:t>No penalty </a:t>
                      </a:r>
                      <a:r>
                        <a:rPr lang="en-US" sz="700">
                          <a:effectLst/>
                        </a:rPr>
                        <a:t>proceedings until matter is disposed</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Generally, penalty proceedings are </a:t>
                      </a:r>
                      <a:r>
                        <a:rPr lang="en-US" sz="700" b="1">
                          <a:effectLst/>
                        </a:rPr>
                        <a:t>initiated by AO </a:t>
                      </a:r>
                      <a:r>
                        <a:rPr lang="en-US" sz="700">
                          <a:effectLst/>
                        </a:rPr>
                        <a:t>with order and stay application of penalty needs to be filed</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r>
              <a:tr h="627841">
                <a:tc>
                  <a:txBody>
                    <a:bodyPr/>
                    <a:lstStyle/>
                    <a:p>
                      <a:r>
                        <a:rPr lang="en-US" sz="700" b="1">
                          <a:effectLst/>
                        </a:rPr>
                        <a:t>Next steps</a:t>
                      </a:r>
                      <a:r>
                        <a:rPr lang="en-US" sz="700">
                          <a:effectLst/>
                        </a:rPr>
                        <a:t> on completion of Proceedings</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a:effectLst/>
                        </a:rPr>
                        <a:t>Upon receipt of direction of DRP, the </a:t>
                      </a:r>
                      <a:r>
                        <a:rPr lang="en-US" sz="700" b="1">
                          <a:effectLst/>
                        </a:rPr>
                        <a:t>Assessing Officer shall complete the assessment</a:t>
                      </a:r>
                      <a:r>
                        <a:rPr lang="en-US" sz="700">
                          <a:effectLst/>
                        </a:rPr>
                        <a:t> and pass final order</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c>
                  <a:txBody>
                    <a:bodyPr/>
                    <a:lstStyle/>
                    <a:p>
                      <a:r>
                        <a:rPr lang="en-US" sz="700" dirty="0">
                          <a:effectLst/>
                        </a:rPr>
                        <a:t>Order of the CIT(A) once passed, is </a:t>
                      </a:r>
                      <a:r>
                        <a:rPr lang="en-US" sz="700" b="1" dirty="0">
                          <a:effectLst/>
                        </a:rPr>
                        <a:t>sent to the AO </a:t>
                      </a:r>
                      <a:r>
                        <a:rPr lang="en-US" sz="700" dirty="0">
                          <a:effectLst/>
                        </a:rPr>
                        <a:t>who will pass an assessment order giving effect to the order of the CIT(A)</a:t>
                      </a:r>
                    </a:p>
                  </a:txBody>
                  <a:tcPr marL="22903" marR="22903" marT="22903" marB="22903" anchor="ctr">
                    <a:lnL w="19050" cap="flat" cmpd="sng" algn="ctr">
                      <a:solidFill>
                        <a:srgbClr val="5479F7"/>
                      </a:solidFill>
                      <a:prstDash val="solid"/>
                      <a:round/>
                      <a:headEnd type="none" w="med" len="med"/>
                      <a:tailEnd type="none" w="med" len="med"/>
                    </a:lnL>
                    <a:lnR w="19050" cap="flat" cmpd="sng" algn="ctr">
                      <a:solidFill>
                        <a:srgbClr val="5479F7"/>
                      </a:solidFill>
                      <a:prstDash val="solid"/>
                      <a:round/>
                      <a:headEnd type="none" w="med" len="med"/>
                      <a:tailEnd type="none" w="med" len="med"/>
                    </a:lnR>
                    <a:lnT w="19050" cap="flat" cmpd="sng" algn="ctr">
                      <a:solidFill>
                        <a:srgbClr val="5479F7"/>
                      </a:solidFill>
                      <a:prstDash val="solid"/>
                      <a:round/>
                      <a:headEnd type="none" w="med" len="med"/>
                      <a:tailEnd type="none" w="med" len="med"/>
                    </a:lnT>
                    <a:lnB w="19050" cap="flat" cmpd="sng" algn="ctr">
                      <a:solidFill>
                        <a:srgbClr val="5479F7"/>
                      </a:solidFill>
                      <a:prstDash val="solid"/>
                      <a:round/>
                      <a:headEnd type="none" w="med" len="med"/>
                      <a:tailEnd type="none" w="med" len="med"/>
                    </a:lnB>
                    <a:solidFill>
                      <a:srgbClr val="FFFFFF"/>
                    </a:solidFill>
                  </a:tcPr>
                </a:tc>
              </a:tr>
            </a:tbl>
          </a:graphicData>
        </a:graphic>
      </p:graphicFrame>
      <p:sp>
        <p:nvSpPr>
          <p:cNvPr id="3" name="Date Placeholder 2"/>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325138125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Cross Objection by Department</a:t>
            </a:r>
            <a:endParaRPr lang="en-IN" dirty="0"/>
          </a:p>
        </p:txBody>
      </p:sp>
      <p:sp>
        <p:nvSpPr>
          <p:cNvPr id="3" name="Content Placeholder 2"/>
          <p:cNvSpPr>
            <a:spLocks noGrp="1"/>
          </p:cNvSpPr>
          <p:nvPr>
            <p:ph idx="1"/>
          </p:nvPr>
        </p:nvSpPr>
        <p:spPr/>
        <p:txBody>
          <a:bodyPr/>
          <a:lstStyle/>
          <a:p>
            <a:r>
              <a:rPr lang="en-US" i="1" dirty="0">
                <a:solidFill>
                  <a:srgbClr val="212529"/>
                </a:solidFill>
                <a:latin typeface="Georgia" panose="02040502050405020303" pitchFamily="18" charset="0"/>
              </a:rPr>
              <a:t>The Assessing Officer or the </a:t>
            </a:r>
            <a:r>
              <a:rPr lang="en-US" i="1" dirty="0" err="1">
                <a:solidFill>
                  <a:srgbClr val="212529"/>
                </a:solidFill>
                <a:latin typeface="Georgia" panose="02040502050405020303" pitchFamily="18" charset="0"/>
              </a:rPr>
              <a:t>assessee</a:t>
            </a:r>
            <a:r>
              <a:rPr lang="en-US" i="1" dirty="0">
                <a:solidFill>
                  <a:srgbClr val="212529"/>
                </a:solidFill>
                <a:latin typeface="Georgia" panose="02040502050405020303" pitchFamily="18" charset="0"/>
              </a:rPr>
              <a:t>, as the case may be, on receipt of notice that an appeal against </a:t>
            </a:r>
            <a:r>
              <a:rPr lang="en-US" b="1" i="1" dirty="0">
                <a:solidFill>
                  <a:srgbClr val="212529"/>
                </a:solidFill>
                <a:latin typeface="Georgia" panose="02040502050405020303" pitchFamily="18" charset="0"/>
              </a:rPr>
              <a:t>an order</a:t>
            </a:r>
            <a:r>
              <a:rPr lang="en-US" i="1" dirty="0">
                <a:solidFill>
                  <a:srgbClr val="212529"/>
                </a:solidFill>
                <a:latin typeface="Georgia" panose="02040502050405020303" pitchFamily="18" charset="0"/>
              </a:rPr>
              <a:t>, has been preferred under sub-section (1) or sub-section (2) by the other party, may, notwithstanding that he may not have appealed against such order or any part thereof, within thirty days of the receipt of the notice, file a memorandum of cross-objections, verified in the prescribed manner, against any part of </a:t>
            </a:r>
            <a:r>
              <a:rPr lang="en-US" b="1" i="1" dirty="0">
                <a:solidFill>
                  <a:srgbClr val="212529"/>
                </a:solidFill>
                <a:latin typeface="Georgia" panose="02040502050405020303" pitchFamily="18" charset="0"/>
              </a:rPr>
              <a:t>such order</a:t>
            </a:r>
            <a:r>
              <a:rPr lang="en-US" i="1" dirty="0">
                <a:solidFill>
                  <a:srgbClr val="212529"/>
                </a:solidFill>
                <a:latin typeface="Georgia" panose="02040502050405020303" pitchFamily="18" charset="0"/>
              </a:rPr>
              <a:t>, and such memorandum shall be disposed of by the Appellate Tribunal as if it were an appeal presented within the time specified in sub-section (3).</a:t>
            </a: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314810487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Case</a:t>
            </a:r>
            <a:endParaRPr lang="en-IN" dirty="0"/>
          </a:p>
        </p:txBody>
      </p:sp>
      <p:sp>
        <p:nvSpPr>
          <p:cNvPr id="3" name="Content Placeholder 2"/>
          <p:cNvSpPr>
            <a:spLocks noGrp="1"/>
          </p:cNvSpPr>
          <p:nvPr>
            <p:ph idx="1"/>
          </p:nvPr>
        </p:nvSpPr>
        <p:spPr/>
        <p:txBody>
          <a:bodyPr>
            <a:normAutofit/>
          </a:bodyPr>
          <a:lstStyle/>
          <a:p>
            <a:r>
              <a:rPr lang="en-US" dirty="0">
                <a:solidFill>
                  <a:srgbClr val="333333"/>
                </a:solidFill>
                <a:latin typeface="Roboto"/>
              </a:rPr>
              <a:t>The Delhi Tribunal in the case of Nikon India </a:t>
            </a:r>
            <a:r>
              <a:rPr lang="en-US" dirty="0" err="1">
                <a:solidFill>
                  <a:srgbClr val="333333"/>
                </a:solidFill>
                <a:latin typeface="Roboto"/>
              </a:rPr>
              <a:t>Pvt</a:t>
            </a:r>
            <a:r>
              <a:rPr lang="en-US" dirty="0">
                <a:solidFill>
                  <a:srgbClr val="333333"/>
                </a:solidFill>
                <a:latin typeface="Roboto"/>
              </a:rPr>
              <a:t> </a:t>
            </a:r>
            <a:r>
              <a:rPr lang="en-US" dirty="0" smtClean="0">
                <a:solidFill>
                  <a:srgbClr val="333333"/>
                </a:solidFill>
                <a:latin typeface="Roboto"/>
              </a:rPr>
              <a:t>Ltd</a:t>
            </a:r>
            <a:r>
              <a:rPr lang="en-US" dirty="0">
                <a:solidFill>
                  <a:srgbClr val="333333"/>
                </a:solidFill>
                <a:latin typeface="Roboto"/>
              </a:rPr>
              <a:t> has observed that the AO has merely captioned the final assessment order as draft assessment order along with </a:t>
            </a:r>
            <a:endParaRPr lang="en-US" dirty="0" smtClean="0">
              <a:solidFill>
                <a:srgbClr val="333333"/>
              </a:solidFill>
              <a:latin typeface="Roboto"/>
            </a:endParaRPr>
          </a:p>
          <a:p>
            <a:pPr lvl="1"/>
            <a:r>
              <a:rPr lang="en-US" dirty="0" smtClean="0">
                <a:solidFill>
                  <a:srgbClr val="333333"/>
                </a:solidFill>
                <a:latin typeface="Roboto"/>
              </a:rPr>
              <a:t>issuance </a:t>
            </a:r>
            <a:r>
              <a:rPr lang="en-US" dirty="0">
                <a:solidFill>
                  <a:srgbClr val="333333"/>
                </a:solidFill>
                <a:latin typeface="Roboto"/>
              </a:rPr>
              <a:t>of notices of demand under Section 156 and penalty notice under Section 274 read with Section 271 (1)(c) of ITA which means a final assessment order was passed without passing the draft assessment order. </a:t>
            </a:r>
            <a:endParaRPr lang="en-US" dirty="0" smtClean="0">
              <a:solidFill>
                <a:srgbClr val="333333"/>
              </a:solidFill>
              <a:latin typeface="Roboto"/>
            </a:endParaRPr>
          </a:p>
          <a:p>
            <a:pPr lvl="1"/>
            <a:r>
              <a:rPr lang="en-US" dirty="0" smtClean="0">
                <a:solidFill>
                  <a:srgbClr val="333333"/>
                </a:solidFill>
                <a:latin typeface="Roboto"/>
              </a:rPr>
              <a:t>Accordingly</a:t>
            </a:r>
            <a:r>
              <a:rPr lang="en-US" dirty="0">
                <a:solidFill>
                  <a:srgbClr val="333333"/>
                </a:solidFill>
                <a:latin typeface="Roboto"/>
              </a:rPr>
              <a:t>, the Tribunal has quashed the final assessment order passed by the AO.</a:t>
            </a: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263092864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IN"/>
          </a:p>
        </p:txBody>
      </p:sp>
      <p:sp>
        <p:nvSpPr>
          <p:cNvPr id="3" name="Content Placeholder 2"/>
          <p:cNvSpPr>
            <a:spLocks noGrp="1"/>
          </p:cNvSpPr>
          <p:nvPr>
            <p:ph idx="1"/>
          </p:nvPr>
        </p:nvSpPr>
        <p:spPr/>
        <p:txBody>
          <a:bodyPr>
            <a:normAutofit/>
          </a:bodyPr>
          <a:lstStyle/>
          <a:p>
            <a:r>
              <a:rPr lang="en-US" dirty="0">
                <a:solidFill>
                  <a:srgbClr val="333333"/>
                </a:solidFill>
                <a:latin typeface="Roboto"/>
              </a:rPr>
              <a:t>The objective behind the insertion of draft assessment order is to provide an opportunity to the </a:t>
            </a:r>
            <a:r>
              <a:rPr lang="en-US" dirty="0" err="1">
                <a:solidFill>
                  <a:srgbClr val="333333"/>
                </a:solidFill>
                <a:latin typeface="Roboto"/>
              </a:rPr>
              <a:t>assessee</a:t>
            </a:r>
            <a:r>
              <a:rPr lang="en-US" dirty="0">
                <a:solidFill>
                  <a:srgbClr val="333333"/>
                </a:solidFill>
                <a:latin typeface="Roboto"/>
              </a:rPr>
              <a:t> to look into variations if any made by the AO/TPO and to file objections before completing the assessment. </a:t>
            </a:r>
            <a:endParaRPr lang="en-US" dirty="0" smtClean="0">
              <a:solidFill>
                <a:srgbClr val="333333"/>
              </a:solidFill>
              <a:latin typeface="Roboto"/>
            </a:endParaRPr>
          </a:p>
          <a:p>
            <a:endParaRPr lang="en-US" dirty="0">
              <a:solidFill>
                <a:srgbClr val="333333"/>
              </a:solidFill>
              <a:latin typeface="Roboto"/>
            </a:endParaRPr>
          </a:p>
          <a:p>
            <a:r>
              <a:rPr lang="en-US" dirty="0" smtClean="0">
                <a:solidFill>
                  <a:srgbClr val="333333"/>
                </a:solidFill>
                <a:latin typeface="Roboto"/>
              </a:rPr>
              <a:t>the </a:t>
            </a:r>
            <a:r>
              <a:rPr lang="en-US" dirty="0">
                <a:solidFill>
                  <a:srgbClr val="333333"/>
                </a:solidFill>
                <a:latin typeface="Roboto"/>
              </a:rPr>
              <a:t>concept and certain specific issues related to draft assessment order under Section </a:t>
            </a:r>
            <a:r>
              <a:rPr lang="en-US" dirty="0" smtClean="0">
                <a:solidFill>
                  <a:srgbClr val="333333"/>
                </a:solidFill>
                <a:latin typeface="Roboto"/>
              </a:rPr>
              <a:t>144C is available</a:t>
            </a:r>
            <a:r>
              <a:rPr lang="en-US" smtClean="0">
                <a:solidFill>
                  <a:srgbClr val="333333"/>
                </a:solidFill>
                <a:latin typeface="Roboto"/>
              </a:rPr>
              <a:t>. </a:t>
            </a:r>
            <a:endParaRPr lang="en-US" dirty="0" smtClean="0">
              <a:solidFill>
                <a:srgbClr val="333333"/>
              </a:solidFill>
              <a:latin typeface="Roboto"/>
            </a:endParaRPr>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44010196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E-Assessment</a:t>
            </a:r>
            <a:endParaRPr lang="en-IN" dirty="0"/>
          </a:p>
        </p:txBody>
      </p:sp>
      <p:sp>
        <p:nvSpPr>
          <p:cNvPr id="3" name="Content Placeholder 2"/>
          <p:cNvSpPr>
            <a:spLocks noGrp="1"/>
          </p:cNvSpPr>
          <p:nvPr>
            <p:ph idx="1"/>
          </p:nvPr>
        </p:nvSpPr>
        <p:spPr/>
        <p:txBody>
          <a:bodyPr>
            <a:normAutofit/>
          </a:bodyPr>
          <a:lstStyle/>
          <a:p>
            <a:r>
              <a:rPr lang="en-US" dirty="0">
                <a:solidFill>
                  <a:srgbClr val="333333"/>
                </a:solidFill>
                <a:latin typeface="Arial" panose="020B0604020202020204" pitchFamily="34" charset="0"/>
              </a:rPr>
              <a:t>The revised procedure in Faceless Scheme provides an option for eligible taxpayers to approach the DRP after passing of draft assessment order under Faceless Scheme. </a:t>
            </a:r>
            <a:endParaRPr lang="en-US" dirty="0" smtClean="0">
              <a:solidFill>
                <a:srgbClr val="333333"/>
              </a:solidFill>
              <a:latin typeface="Arial" panose="020B0604020202020204" pitchFamily="34" charset="0"/>
            </a:endParaRPr>
          </a:p>
          <a:p>
            <a:r>
              <a:rPr lang="en-US" dirty="0" smtClean="0">
                <a:solidFill>
                  <a:srgbClr val="333333"/>
                </a:solidFill>
                <a:latin typeface="Arial" panose="020B0604020202020204" pitchFamily="34" charset="0"/>
              </a:rPr>
              <a:t>In </a:t>
            </a:r>
            <a:r>
              <a:rPr lang="en-US" dirty="0">
                <a:solidFill>
                  <a:srgbClr val="333333"/>
                </a:solidFill>
                <a:latin typeface="Arial" panose="020B0604020202020204" pitchFamily="34" charset="0"/>
              </a:rPr>
              <a:t>such cases, a step-wise procedure is provided for granting an opportunity to eligible taxpayers to file objections before the DRP and to pass final assessment order in a faceless manner through National Faceless Assessment Centre post completion of the proceedings before the DRP in conformity with the directions of the DRP.</a:t>
            </a:r>
            <a:r>
              <a:rPr lang="en-US" dirty="0"/>
              <a:t/>
            </a:r>
            <a:br>
              <a:rPr lang="en-US" dirty="0"/>
            </a:br>
            <a:r>
              <a:rPr lang="en-US" dirty="0"/>
              <a:t/>
            </a:r>
            <a:br>
              <a:rPr lang="en-US" dirty="0"/>
            </a:b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19653876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a:t>
            </a:r>
            <a:endParaRPr lang="en-IN" dirty="0"/>
          </a:p>
        </p:txBody>
      </p:sp>
      <p:sp>
        <p:nvSpPr>
          <p:cNvPr id="3" name="Content Placeholder 2"/>
          <p:cNvSpPr>
            <a:spLocks noGrp="1"/>
          </p:cNvSpPr>
          <p:nvPr>
            <p:ph idx="1"/>
          </p:nvPr>
        </p:nvSpPr>
        <p:spPr/>
        <p:txBody>
          <a:bodyPr/>
          <a:lstStyle/>
          <a:p>
            <a:r>
              <a:rPr lang="en-US" dirty="0" smtClean="0"/>
              <a:t>Alternate Remedy to the Revenue Department</a:t>
            </a:r>
            <a:endParaRPr lang="en-IN" dirty="0"/>
          </a:p>
          <a:p>
            <a:r>
              <a:rPr lang="en-US" dirty="0" smtClean="0"/>
              <a:t>Relating to the International Taxation – Viz., Transfer Pricing Matters</a:t>
            </a:r>
          </a:p>
          <a:p>
            <a:r>
              <a:rPr lang="en-US" dirty="0" smtClean="0"/>
              <a:t>Provides speedy disposal of cases</a:t>
            </a:r>
          </a:p>
          <a:p>
            <a:r>
              <a:rPr lang="en-US" dirty="0" smtClean="0"/>
              <a:t>Panel has been set to resolve the issues faster – DRP</a:t>
            </a:r>
          </a:p>
          <a:p>
            <a:r>
              <a:rPr lang="en-US" dirty="0" smtClean="0"/>
              <a:t>DRP Route is optional</a:t>
            </a:r>
          </a:p>
          <a:p>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362469116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Conclusion</a:t>
            </a:r>
            <a:endParaRPr lang="en-IN" dirty="0"/>
          </a:p>
        </p:txBody>
      </p:sp>
      <p:sp>
        <p:nvSpPr>
          <p:cNvPr id="3" name="Content Placeholder 2"/>
          <p:cNvSpPr>
            <a:spLocks noGrp="1"/>
          </p:cNvSpPr>
          <p:nvPr>
            <p:ph idx="1"/>
          </p:nvPr>
        </p:nvSpPr>
        <p:spPr/>
        <p:txBody>
          <a:bodyPr/>
          <a:lstStyle/>
          <a:p>
            <a:r>
              <a:rPr lang="en-US" dirty="0">
                <a:solidFill>
                  <a:srgbClr val="333333"/>
                </a:solidFill>
                <a:latin typeface="Arial" panose="020B0604020202020204" pitchFamily="34" charset="0"/>
              </a:rPr>
              <a:t>DRP could give directions only in pending assessment proceedings. Once assessment order is passed, rightly or wrongly, the assessment proceedings come to an end. </a:t>
            </a:r>
            <a:endParaRPr lang="en-US" dirty="0" smtClean="0">
              <a:solidFill>
                <a:srgbClr val="333333"/>
              </a:solidFill>
              <a:latin typeface="Arial" panose="020B0604020202020204" pitchFamily="34" charset="0"/>
            </a:endParaRPr>
          </a:p>
          <a:p>
            <a:r>
              <a:rPr lang="en-US" dirty="0" smtClean="0">
                <a:solidFill>
                  <a:srgbClr val="333333"/>
                </a:solidFill>
                <a:latin typeface="Arial" panose="020B0604020202020204" pitchFamily="34" charset="0"/>
              </a:rPr>
              <a:t>Therefore</a:t>
            </a:r>
            <a:r>
              <a:rPr lang="en-US" dirty="0">
                <a:solidFill>
                  <a:srgbClr val="333333"/>
                </a:solidFill>
                <a:latin typeface="Arial" panose="020B0604020202020204" pitchFamily="34" charset="0"/>
              </a:rPr>
              <a:t>, the DRP would have no power to pass any directions contemplated under sub­section 5 of Section 144C of the Act.</a:t>
            </a:r>
            <a:r>
              <a:rPr lang="en-US" dirty="0"/>
              <a:t/>
            </a:r>
            <a:br>
              <a:rPr lang="en-US" dirty="0"/>
            </a:br>
            <a:r>
              <a:rPr lang="en-US" dirty="0"/>
              <a:t/>
            </a:r>
            <a:br>
              <a:rPr lang="en-US" dirty="0"/>
            </a:b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147578722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Case</a:t>
            </a:r>
            <a:endParaRPr lang="en-IN" dirty="0"/>
          </a:p>
        </p:txBody>
      </p:sp>
      <p:sp>
        <p:nvSpPr>
          <p:cNvPr id="3" name="Content Placeholder 2"/>
          <p:cNvSpPr>
            <a:spLocks noGrp="1"/>
          </p:cNvSpPr>
          <p:nvPr>
            <p:ph idx="1"/>
          </p:nvPr>
        </p:nvSpPr>
        <p:spPr/>
        <p:txBody>
          <a:bodyPr/>
          <a:lstStyle/>
          <a:p>
            <a:r>
              <a:rPr lang="en-US" dirty="0">
                <a:solidFill>
                  <a:srgbClr val="333333"/>
                </a:solidFill>
                <a:latin typeface="Arial" panose="020B0604020202020204" pitchFamily="34" charset="0"/>
              </a:rPr>
              <a:t>Undercarriage and Tractor Parts Pvt. Ltd. </a:t>
            </a:r>
            <a:r>
              <a:rPr lang="en-US" dirty="0" err="1">
                <a:solidFill>
                  <a:srgbClr val="333333"/>
                </a:solidFill>
                <a:latin typeface="Arial" panose="020B0604020202020204" pitchFamily="34" charset="0"/>
              </a:rPr>
              <a:t>Vs</a:t>
            </a:r>
            <a:r>
              <a:rPr lang="en-US" dirty="0">
                <a:solidFill>
                  <a:srgbClr val="333333"/>
                </a:solidFill>
                <a:latin typeface="Arial" panose="020B0604020202020204" pitchFamily="34" charset="0"/>
              </a:rPr>
              <a:t> Dispute Resolution Panel (Bombay High Court) Bombay High Court held that Dispute Resolution Panel (DRP) could give directions only in pending assessment proceedings. </a:t>
            </a:r>
            <a:endParaRPr lang="en-US" dirty="0" smtClean="0">
              <a:solidFill>
                <a:srgbClr val="333333"/>
              </a:solidFill>
              <a:latin typeface="Arial" panose="020B0604020202020204" pitchFamily="34" charset="0"/>
            </a:endParaRPr>
          </a:p>
          <a:p>
            <a:r>
              <a:rPr lang="en-US" dirty="0" smtClean="0">
                <a:solidFill>
                  <a:srgbClr val="333333"/>
                </a:solidFill>
                <a:latin typeface="Arial" panose="020B0604020202020204" pitchFamily="34" charset="0"/>
              </a:rPr>
              <a:t>Once </a:t>
            </a:r>
            <a:r>
              <a:rPr lang="en-US" dirty="0">
                <a:solidFill>
                  <a:srgbClr val="333333"/>
                </a:solidFill>
                <a:latin typeface="Arial" panose="020B0604020202020204" pitchFamily="34" charset="0"/>
              </a:rPr>
              <a:t>assessment order is passed, DRP has not power to pass any direction.</a:t>
            </a:r>
            <a:r>
              <a:rPr lang="en-US" dirty="0"/>
              <a:t/>
            </a:r>
            <a:br>
              <a:rPr lang="en-US" dirty="0"/>
            </a:br>
            <a:r>
              <a:rPr lang="en-US" dirty="0"/>
              <a:t/>
            </a:r>
            <a:br>
              <a:rPr lang="en-US" dirty="0"/>
            </a:b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245644422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Conclusion</a:t>
            </a:r>
            <a:endParaRPr lang="en-IN" dirty="0"/>
          </a:p>
        </p:txBody>
      </p:sp>
      <p:sp>
        <p:nvSpPr>
          <p:cNvPr id="3" name="Content Placeholder 2"/>
          <p:cNvSpPr>
            <a:spLocks noGrp="1"/>
          </p:cNvSpPr>
          <p:nvPr>
            <p:ph idx="1"/>
          </p:nvPr>
        </p:nvSpPr>
        <p:spPr/>
        <p:txBody>
          <a:bodyPr/>
          <a:lstStyle/>
          <a:p>
            <a:r>
              <a:rPr lang="en-US" dirty="0" smtClean="0"/>
              <a:t>Experience shows that due to complexity of law, interpretations change.  Hence it is beneficial to go through the regular process of appeals.</a:t>
            </a:r>
          </a:p>
          <a:p>
            <a:r>
              <a:rPr lang="en-US" dirty="0" smtClean="0"/>
              <a:t>DRP is short cut procedure.</a:t>
            </a:r>
          </a:p>
          <a:p>
            <a:r>
              <a:rPr lang="en-US" dirty="0" smtClean="0"/>
              <a:t>The law get clarified due to long process under appeal system.</a:t>
            </a:r>
          </a:p>
          <a:p>
            <a:r>
              <a:rPr lang="en-US" dirty="0" smtClean="0"/>
              <a:t>DRP can only enhance only on matters of variations  and cannot make new enhancements.</a:t>
            </a:r>
          </a:p>
          <a:p>
            <a:r>
              <a:rPr lang="en-US" dirty="0" smtClean="0"/>
              <a:t>DRP’s Directions are binding on AO.</a:t>
            </a:r>
          </a:p>
          <a:p>
            <a:r>
              <a:rPr lang="en-US" dirty="0" smtClean="0"/>
              <a:t>Only </a:t>
            </a:r>
            <a:r>
              <a:rPr lang="en-US" dirty="0" err="1" smtClean="0"/>
              <a:t>Assessee</a:t>
            </a:r>
            <a:r>
              <a:rPr lang="en-US" dirty="0" smtClean="0"/>
              <a:t> can file Appeal against DRP Directions before ITAT</a:t>
            </a:r>
            <a:endParaRPr lang="en-US" dirty="0"/>
          </a:p>
          <a:p>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214082853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Transfer Pricing</a:t>
            </a:r>
            <a:endParaRPr lang="en-IN" dirty="0"/>
          </a:p>
        </p:txBody>
      </p:sp>
      <p:sp>
        <p:nvSpPr>
          <p:cNvPr id="3" name="Content Placeholder 2"/>
          <p:cNvSpPr>
            <a:spLocks noGrp="1"/>
          </p:cNvSpPr>
          <p:nvPr>
            <p:ph idx="1"/>
          </p:nvPr>
        </p:nvSpPr>
        <p:spPr/>
        <p:txBody>
          <a:bodyPr/>
          <a:lstStyle/>
          <a:p>
            <a:r>
              <a:rPr lang="en-US" dirty="0">
                <a:solidFill>
                  <a:srgbClr val="314259"/>
                </a:solidFill>
                <a:latin typeface="Gilroy"/>
              </a:rPr>
              <a:t>The DRP is an Alternative Dispute Resolution (ADR) mechanism for resolving disputes related to Transfer Pricing in International Transactions. This Panel has been set up with a view to providing speedy disposal of cases in a fair and just manner. </a:t>
            </a: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7975605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Provision of Income Tax Act </a:t>
            </a:r>
            <a:endParaRPr lang="en-IN" dirty="0"/>
          </a:p>
        </p:txBody>
      </p:sp>
      <p:sp>
        <p:nvSpPr>
          <p:cNvPr id="3" name="Content Placeholder 2"/>
          <p:cNvSpPr>
            <a:spLocks noGrp="1"/>
          </p:cNvSpPr>
          <p:nvPr>
            <p:ph idx="1"/>
          </p:nvPr>
        </p:nvSpPr>
        <p:spPr/>
        <p:txBody>
          <a:bodyPr/>
          <a:lstStyle/>
          <a:p>
            <a:r>
              <a:rPr lang="en-US" dirty="0">
                <a:solidFill>
                  <a:srgbClr val="222222"/>
                </a:solidFill>
                <a:latin typeface="Open Sans" panose="020B0606030504020204" pitchFamily="34" charset="0"/>
              </a:rPr>
              <a:t>Section 144C of the Income Tax Act, of 1961, deals with the procedure for a draft assessment order. The section was introduced in 2017 as part of the Finance Act, 2017, to bring in more transparency and accountability in the assessment process</a:t>
            </a: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5" name="Footer Placeholder 4"/>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28111621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Eligible </a:t>
            </a:r>
            <a:r>
              <a:rPr lang="en-US" dirty="0" err="1" smtClean="0"/>
              <a:t>Assessee</a:t>
            </a:r>
            <a:endParaRPr lang="en-IN" dirty="0"/>
          </a:p>
        </p:txBody>
      </p:sp>
      <p:sp>
        <p:nvSpPr>
          <p:cNvPr id="3" name="Content Placeholder 2"/>
          <p:cNvSpPr>
            <a:spLocks noGrp="1"/>
          </p:cNvSpPr>
          <p:nvPr>
            <p:ph idx="1"/>
          </p:nvPr>
        </p:nvSpPr>
        <p:spPr/>
        <p:txBody>
          <a:bodyPr/>
          <a:lstStyle/>
          <a:p>
            <a:r>
              <a:rPr lang="en-US" dirty="0" smtClean="0">
                <a:solidFill>
                  <a:srgbClr val="314259"/>
                </a:solidFill>
                <a:latin typeface="Gilroy"/>
              </a:rPr>
              <a:t>Only eligible assesse to file objections before DRP:</a:t>
            </a:r>
          </a:p>
          <a:p>
            <a:endParaRPr lang="en-US" dirty="0" smtClean="0">
              <a:solidFill>
                <a:srgbClr val="314259"/>
              </a:solidFill>
              <a:latin typeface="Gilroy"/>
            </a:endParaRPr>
          </a:p>
          <a:p>
            <a:r>
              <a:rPr lang="en-US" dirty="0" smtClean="0">
                <a:solidFill>
                  <a:srgbClr val="314259"/>
                </a:solidFill>
                <a:latin typeface="Gilroy"/>
              </a:rPr>
              <a:t>The </a:t>
            </a:r>
            <a:r>
              <a:rPr lang="en-US" dirty="0" err="1">
                <a:solidFill>
                  <a:srgbClr val="314259"/>
                </a:solidFill>
                <a:latin typeface="Gilroy"/>
              </a:rPr>
              <a:t>assessees</a:t>
            </a:r>
            <a:r>
              <a:rPr lang="en-US" dirty="0">
                <a:solidFill>
                  <a:srgbClr val="314259"/>
                </a:solidFill>
                <a:latin typeface="Gilroy"/>
              </a:rPr>
              <a:t> who can opt for resolution under the Dispute Resolution Panel are foreign </a:t>
            </a:r>
            <a:r>
              <a:rPr lang="en-US" dirty="0" smtClean="0">
                <a:solidFill>
                  <a:srgbClr val="314259"/>
                </a:solidFill>
                <a:latin typeface="Gilroy"/>
              </a:rPr>
              <a:t>companies;  </a:t>
            </a:r>
            <a:r>
              <a:rPr lang="en-US" dirty="0">
                <a:solidFill>
                  <a:srgbClr val="314259"/>
                </a:solidFill>
                <a:latin typeface="Gilroy"/>
              </a:rPr>
              <a:t>and </a:t>
            </a:r>
            <a:endParaRPr lang="en-US" dirty="0" smtClean="0">
              <a:solidFill>
                <a:srgbClr val="314259"/>
              </a:solidFill>
              <a:latin typeface="Gilroy"/>
            </a:endParaRPr>
          </a:p>
          <a:p>
            <a:r>
              <a:rPr lang="en-US" dirty="0" smtClean="0">
                <a:solidFill>
                  <a:srgbClr val="314259"/>
                </a:solidFill>
                <a:latin typeface="Gilroy"/>
              </a:rPr>
              <a:t>Those </a:t>
            </a:r>
            <a:r>
              <a:rPr lang="en-US" dirty="0" err="1">
                <a:solidFill>
                  <a:srgbClr val="314259"/>
                </a:solidFill>
                <a:latin typeface="Gilroy"/>
              </a:rPr>
              <a:t>assessees</a:t>
            </a:r>
            <a:r>
              <a:rPr lang="en-US" dirty="0">
                <a:solidFill>
                  <a:srgbClr val="314259"/>
                </a:solidFill>
                <a:latin typeface="Gilroy"/>
              </a:rPr>
              <a:t> against whom an </a:t>
            </a:r>
            <a:r>
              <a:rPr lang="en-US" dirty="0" err="1">
                <a:solidFill>
                  <a:srgbClr val="314259"/>
                </a:solidFill>
                <a:latin typeface="Gilroy"/>
              </a:rPr>
              <a:t>unfavourable</a:t>
            </a:r>
            <a:r>
              <a:rPr lang="en-US" dirty="0">
                <a:solidFill>
                  <a:srgbClr val="314259"/>
                </a:solidFill>
                <a:latin typeface="Gilroy"/>
              </a:rPr>
              <a:t> order has been passed by a Transfer Pricing Officer</a:t>
            </a:r>
            <a:r>
              <a:rPr lang="en-US" dirty="0" smtClean="0">
                <a:solidFill>
                  <a:srgbClr val="314259"/>
                </a:solidFill>
                <a:latin typeface="Gilroy"/>
              </a:rPr>
              <a:t>.</a:t>
            </a:r>
          </a:p>
          <a:p>
            <a:r>
              <a:rPr lang="en-US" dirty="0" smtClean="0">
                <a:solidFill>
                  <a:srgbClr val="314259"/>
                </a:solidFill>
                <a:latin typeface="Gilroy"/>
              </a:rPr>
              <a:t>If any variation is proposed by AO which is prejudicial to the assesse.</a:t>
            </a:r>
          </a:p>
          <a:p>
            <a:r>
              <a:rPr lang="en-US" dirty="0" smtClean="0">
                <a:solidFill>
                  <a:srgbClr val="314259"/>
                </a:solidFill>
                <a:latin typeface="Gilroy"/>
              </a:rPr>
              <a:t>Even non – corporate assesse is eligible to alternate route of dispute resolution.</a:t>
            </a:r>
            <a:endParaRPr lang="en-US" dirty="0">
              <a:solidFill>
                <a:srgbClr val="314259"/>
              </a:solidFill>
              <a:latin typeface="Gilroy"/>
            </a:endParaRPr>
          </a:p>
          <a:p>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28726381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Administration</a:t>
            </a:r>
            <a:endParaRPr lang="en-IN" dirty="0"/>
          </a:p>
        </p:txBody>
      </p:sp>
      <p:sp>
        <p:nvSpPr>
          <p:cNvPr id="3" name="Content Placeholder 2"/>
          <p:cNvSpPr>
            <a:spLocks noGrp="1"/>
          </p:cNvSpPr>
          <p:nvPr>
            <p:ph idx="1"/>
          </p:nvPr>
        </p:nvSpPr>
        <p:spPr/>
        <p:txBody>
          <a:bodyPr/>
          <a:lstStyle/>
          <a:p>
            <a:r>
              <a:rPr lang="en-US" dirty="0" smtClean="0"/>
              <a:t>Head Quarters to Delhi, Mumbai and Bengaluru</a:t>
            </a:r>
          </a:p>
          <a:p>
            <a:endParaRPr lang="en-US" dirty="0"/>
          </a:p>
          <a:p>
            <a:r>
              <a:rPr lang="en-US" dirty="0" smtClean="0"/>
              <a:t>CBDT Constituted with THREE Commissioners</a:t>
            </a: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29918447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to Refer</a:t>
            </a:r>
            <a:endParaRPr lang="en-IN" dirty="0"/>
          </a:p>
        </p:txBody>
      </p:sp>
      <p:sp>
        <p:nvSpPr>
          <p:cNvPr id="3" name="Content Placeholder 2"/>
          <p:cNvSpPr>
            <a:spLocks noGrp="1"/>
          </p:cNvSpPr>
          <p:nvPr>
            <p:ph idx="1"/>
          </p:nvPr>
        </p:nvSpPr>
        <p:spPr/>
        <p:txBody>
          <a:bodyPr>
            <a:normAutofit lnSpcReduction="10000"/>
          </a:bodyPr>
          <a:lstStyle/>
          <a:p>
            <a:r>
              <a:rPr lang="en-US" dirty="0">
                <a:solidFill>
                  <a:srgbClr val="314259"/>
                </a:solidFill>
                <a:latin typeface="Gilroy"/>
              </a:rPr>
              <a:t>The Assessing Officer is required to forward a draft of his assessment order to the </a:t>
            </a:r>
            <a:r>
              <a:rPr lang="en-US" dirty="0" err="1">
                <a:solidFill>
                  <a:srgbClr val="314259"/>
                </a:solidFill>
                <a:latin typeface="Gilroy"/>
              </a:rPr>
              <a:t>assessee</a:t>
            </a:r>
            <a:r>
              <a:rPr lang="en-US" dirty="0">
                <a:solidFill>
                  <a:srgbClr val="314259"/>
                </a:solidFill>
                <a:latin typeface="Gilroy"/>
              </a:rPr>
              <a:t> where he intends to pass an order that is </a:t>
            </a:r>
            <a:r>
              <a:rPr lang="en-US" dirty="0" err="1">
                <a:solidFill>
                  <a:srgbClr val="314259"/>
                </a:solidFill>
                <a:latin typeface="Gilroy"/>
              </a:rPr>
              <a:t>unfavourable</a:t>
            </a:r>
            <a:r>
              <a:rPr lang="en-US" dirty="0">
                <a:solidFill>
                  <a:srgbClr val="314259"/>
                </a:solidFill>
                <a:latin typeface="Gilroy"/>
              </a:rPr>
              <a:t> to the </a:t>
            </a:r>
            <a:r>
              <a:rPr lang="en-US" dirty="0" err="1">
                <a:solidFill>
                  <a:srgbClr val="314259"/>
                </a:solidFill>
                <a:latin typeface="Gilroy"/>
              </a:rPr>
              <a:t>assessee</a:t>
            </a:r>
            <a:r>
              <a:rPr lang="en-US" dirty="0">
                <a:solidFill>
                  <a:srgbClr val="314259"/>
                </a:solidFill>
                <a:latin typeface="Gilroy"/>
              </a:rPr>
              <a:t>. </a:t>
            </a:r>
            <a:endParaRPr lang="en-US" dirty="0" smtClean="0">
              <a:solidFill>
                <a:srgbClr val="314259"/>
              </a:solidFill>
              <a:latin typeface="Gilroy"/>
            </a:endParaRPr>
          </a:p>
          <a:p>
            <a:r>
              <a:rPr lang="en-US" dirty="0" smtClean="0">
                <a:solidFill>
                  <a:srgbClr val="314259"/>
                </a:solidFill>
                <a:latin typeface="Gilroy"/>
              </a:rPr>
              <a:t>The </a:t>
            </a:r>
            <a:r>
              <a:rPr lang="en-US" dirty="0">
                <a:solidFill>
                  <a:srgbClr val="314259"/>
                </a:solidFill>
                <a:latin typeface="Gilroy"/>
              </a:rPr>
              <a:t>eligible </a:t>
            </a:r>
            <a:r>
              <a:rPr lang="en-US" dirty="0" err="1">
                <a:solidFill>
                  <a:srgbClr val="314259"/>
                </a:solidFill>
                <a:latin typeface="Gilroy"/>
              </a:rPr>
              <a:t>assessee</a:t>
            </a:r>
            <a:r>
              <a:rPr lang="en-US" dirty="0">
                <a:solidFill>
                  <a:srgbClr val="314259"/>
                </a:solidFill>
                <a:latin typeface="Gilroy"/>
              </a:rPr>
              <a:t> </a:t>
            </a:r>
            <a:r>
              <a:rPr lang="en-US" dirty="0" smtClean="0">
                <a:solidFill>
                  <a:srgbClr val="314259"/>
                </a:solidFill>
                <a:latin typeface="Gilroy"/>
              </a:rPr>
              <a:t>is </a:t>
            </a:r>
            <a:r>
              <a:rPr lang="en-US" dirty="0">
                <a:solidFill>
                  <a:srgbClr val="314259"/>
                </a:solidFill>
                <a:latin typeface="Gilroy"/>
              </a:rPr>
              <a:t>given a time limit of </a:t>
            </a:r>
            <a:r>
              <a:rPr lang="en-US" b="1" dirty="0">
                <a:solidFill>
                  <a:srgbClr val="314259"/>
                </a:solidFill>
                <a:latin typeface="Gilroy"/>
              </a:rPr>
              <a:t>30 days</a:t>
            </a:r>
            <a:r>
              <a:rPr lang="en-US" dirty="0">
                <a:solidFill>
                  <a:srgbClr val="314259"/>
                </a:solidFill>
                <a:latin typeface="Gilroy"/>
              </a:rPr>
              <a:t> within which he has to decide whether to accept the order or to object to the same. </a:t>
            </a:r>
          </a:p>
          <a:p>
            <a:r>
              <a:rPr lang="en-US" dirty="0">
                <a:solidFill>
                  <a:srgbClr val="314259"/>
                </a:solidFill>
                <a:latin typeface="Gilroy"/>
              </a:rPr>
              <a:t>If the </a:t>
            </a:r>
            <a:r>
              <a:rPr lang="en-US" dirty="0" err="1">
                <a:solidFill>
                  <a:srgbClr val="314259"/>
                </a:solidFill>
                <a:latin typeface="Gilroy"/>
              </a:rPr>
              <a:t>assessee</a:t>
            </a:r>
            <a:r>
              <a:rPr lang="en-US" dirty="0">
                <a:solidFill>
                  <a:srgbClr val="314259"/>
                </a:solidFill>
                <a:latin typeface="Gilroy"/>
              </a:rPr>
              <a:t> decides to object to the order, he can file his objections with either the Assessing Officer or the DRP. </a:t>
            </a:r>
            <a:endParaRPr lang="en-US" dirty="0" smtClean="0">
              <a:solidFill>
                <a:srgbClr val="314259"/>
              </a:solidFill>
              <a:latin typeface="Gilroy"/>
            </a:endParaRPr>
          </a:p>
          <a:p>
            <a:r>
              <a:rPr lang="en-US" dirty="0" smtClean="0">
                <a:solidFill>
                  <a:srgbClr val="314259"/>
                </a:solidFill>
                <a:latin typeface="Gilroy"/>
              </a:rPr>
              <a:t>If </a:t>
            </a:r>
            <a:r>
              <a:rPr lang="en-US" dirty="0">
                <a:solidFill>
                  <a:srgbClr val="314259"/>
                </a:solidFill>
                <a:latin typeface="Gilroy"/>
              </a:rPr>
              <a:t>the objections are filed with the DRP, they will consider the case, provide the </a:t>
            </a:r>
            <a:r>
              <a:rPr lang="en-US" dirty="0" err="1">
                <a:solidFill>
                  <a:srgbClr val="314259"/>
                </a:solidFill>
                <a:latin typeface="Gilroy"/>
              </a:rPr>
              <a:t>assessee</a:t>
            </a:r>
            <a:r>
              <a:rPr lang="en-US" dirty="0">
                <a:solidFill>
                  <a:srgbClr val="314259"/>
                </a:solidFill>
                <a:latin typeface="Gilroy"/>
              </a:rPr>
              <a:t> with an opportunity of being heard and then direct the Assessing Officer based on their assessment. </a:t>
            </a:r>
            <a:endParaRPr lang="en-US" dirty="0" smtClean="0">
              <a:solidFill>
                <a:srgbClr val="314259"/>
              </a:solidFill>
              <a:latin typeface="Gilroy"/>
            </a:endParaRPr>
          </a:p>
          <a:p>
            <a:r>
              <a:rPr lang="en-US" dirty="0" smtClean="0">
                <a:solidFill>
                  <a:srgbClr val="314259"/>
                </a:solidFill>
                <a:latin typeface="Gilroy"/>
              </a:rPr>
              <a:t>Such </a:t>
            </a:r>
            <a:r>
              <a:rPr lang="en-US" dirty="0">
                <a:solidFill>
                  <a:srgbClr val="314259"/>
                </a:solidFill>
                <a:latin typeface="Gilroy"/>
              </a:rPr>
              <a:t>directions given by the DRP are binding on the Assessing Officer. </a:t>
            </a:r>
            <a:endParaRPr lang="en-US" b="0" i="0" dirty="0">
              <a:solidFill>
                <a:srgbClr val="314259"/>
              </a:solidFill>
              <a:effectLst/>
              <a:latin typeface="Gilroy"/>
            </a:endParaRPr>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353841741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Issues before DRP</a:t>
            </a:r>
            <a:endParaRPr lang="en-IN" dirty="0"/>
          </a:p>
        </p:txBody>
      </p:sp>
      <p:sp>
        <p:nvSpPr>
          <p:cNvPr id="3" name="Content Placeholder 2"/>
          <p:cNvSpPr>
            <a:spLocks noGrp="1"/>
          </p:cNvSpPr>
          <p:nvPr>
            <p:ph idx="1"/>
          </p:nvPr>
        </p:nvSpPr>
        <p:spPr/>
        <p:txBody>
          <a:bodyPr/>
          <a:lstStyle/>
          <a:p>
            <a:r>
              <a:rPr lang="en-US" dirty="0">
                <a:solidFill>
                  <a:srgbClr val="314259"/>
                </a:solidFill>
                <a:latin typeface="Gilroy"/>
              </a:rPr>
              <a:t>Draft order</a:t>
            </a:r>
          </a:p>
          <a:p>
            <a:r>
              <a:rPr lang="en-US" dirty="0">
                <a:solidFill>
                  <a:srgbClr val="314259"/>
                </a:solidFill>
                <a:latin typeface="Gilroy"/>
              </a:rPr>
              <a:t>Objections filed by the </a:t>
            </a:r>
            <a:r>
              <a:rPr lang="en-US" dirty="0" err="1">
                <a:solidFill>
                  <a:srgbClr val="314259"/>
                </a:solidFill>
                <a:latin typeface="Gilroy"/>
              </a:rPr>
              <a:t>assessee</a:t>
            </a:r>
            <a:endParaRPr lang="en-US" dirty="0">
              <a:solidFill>
                <a:srgbClr val="314259"/>
              </a:solidFill>
              <a:latin typeface="Gilroy"/>
            </a:endParaRPr>
          </a:p>
          <a:p>
            <a:r>
              <a:rPr lang="en-US" dirty="0">
                <a:solidFill>
                  <a:srgbClr val="314259"/>
                </a:solidFill>
                <a:latin typeface="Gilroy"/>
              </a:rPr>
              <a:t>Evidence furnished by the </a:t>
            </a:r>
            <a:r>
              <a:rPr lang="en-US" dirty="0" err="1">
                <a:solidFill>
                  <a:srgbClr val="314259"/>
                </a:solidFill>
                <a:latin typeface="Gilroy"/>
              </a:rPr>
              <a:t>assessee</a:t>
            </a:r>
            <a:endParaRPr lang="en-US" dirty="0">
              <a:solidFill>
                <a:srgbClr val="314259"/>
              </a:solidFill>
              <a:latin typeface="Gilroy"/>
            </a:endParaRPr>
          </a:p>
          <a:p>
            <a:r>
              <a:rPr lang="en-US" dirty="0">
                <a:solidFill>
                  <a:srgbClr val="314259"/>
                </a:solidFill>
                <a:latin typeface="Gilroy"/>
              </a:rPr>
              <a:t>Report of any authority (like Assessing Offer, Transfer Pricing Officer or Valuation Officer)</a:t>
            </a:r>
          </a:p>
          <a:p>
            <a:r>
              <a:rPr lang="en-US" dirty="0">
                <a:solidFill>
                  <a:srgbClr val="314259"/>
                </a:solidFill>
                <a:latin typeface="Gilroy"/>
              </a:rPr>
              <a:t>Records relating to the draft order</a:t>
            </a:r>
          </a:p>
          <a:p>
            <a:r>
              <a:rPr lang="en-US" dirty="0">
                <a:solidFill>
                  <a:srgbClr val="314259"/>
                </a:solidFill>
                <a:latin typeface="Gilroy"/>
              </a:rPr>
              <a:t>Evidence collected </a:t>
            </a:r>
          </a:p>
          <a:p>
            <a:r>
              <a:rPr lang="en-US" dirty="0">
                <a:solidFill>
                  <a:srgbClr val="314259"/>
                </a:solidFill>
                <a:latin typeface="Gilroy"/>
              </a:rPr>
              <a:t>Result of enquiries made.</a:t>
            </a:r>
          </a:p>
          <a:p>
            <a:pPr marL="0" indent="0">
              <a:buNone/>
            </a:pP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335146794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DRP Role</a:t>
            </a:r>
            <a:endParaRPr lang="en-IN" dirty="0"/>
          </a:p>
        </p:txBody>
      </p:sp>
      <p:sp>
        <p:nvSpPr>
          <p:cNvPr id="3" name="Content Placeholder 2"/>
          <p:cNvSpPr>
            <a:spLocks noGrp="1"/>
          </p:cNvSpPr>
          <p:nvPr>
            <p:ph idx="1"/>
          </p:nvPr>
        </p:nvSpPr>
        <p:spPr/>
        <p:txBody>
          <a:bodyPr/>
          <a:lstStyle/>
          <a:p>
            <a:r>
              <a:rPr lang="en-US" dirty="0">
                <a:solidFill>
                  <a:srgbClr val="314259"/>
                </a:solidFill>
                <a:latin typeface="Gilroy"/>
              </a:rPr>
              <a:t>The DRP can make any enquiries in relation to the assessment and also direct any income-tax authority to make an enquiry and forward the results. </a:t>
            </a:r>
            <a:endParaRPr lang="en-US" dirty="0" smtClean="0">
              <a:solidFill>
                <a:srgbClr val="314259"/>
              </a:solidFill>
              <a:latin typeface="Gilroy"/>
            </a:endParaRPr>
          </a:p>
          <a:p>
            <a:endParaRPr lang="en-US" dirty="0">
              <a:solidFill>
                <a:srgbClr val="314259"/>
              </a:solidFill>
              <a:latin typeface="Gilroy"/>
            </a:endParaRPr>
          </a:p>
          <a:p>
            <a:r>
              <a:rPr lang="en-US" dirty="0" smtClean="0">
                <a:solidFill>
                  <a:srgbClr val="314259"/>
                </a:solidFill>
                <a:latin typeface="Gilroy"/>
              </a:rPr>
              <a:t>The </a:t>
            </a:r>
            <a:r>
              <a:rPr lang="en-US" dirty="0">
                <a:solidFill>
                  <a:srgbClr val="314259"/>
                </a:solidFill>
                <a:latin typeface="Gilroy"/>
              </a:rPr>
              <a:t>Panel is required to consider the </a:t>
            </a:r>
            <a:r>
              <a:rPr lang="en-US" dirty="0" smtClean="0">
                <a:solidFill>
                  <a:srgbClr val="314259"/>
                </a:solidFill>
                <a:latin typeface="Gilroy"/>
              </a:rPr>
              <a:t>above issues before </a:t>
            </a:r>
            <a:r>
              <a:rPr lang="en-US" dirty="0">
                <a:solidFill>
                  <a:srgbClr val="314259"/>
                </a:solidFill>
                <a:latin typeface="Gilroy"/>
              </a:rPr>
              <a:t>coming to a conclusion or issuing </a:t>
            </a:r>
            <a:r>
              <a:rPr lang="en-US" dirty="0" smtClean="0">
                <a:solidFill>
                  <a:srgbClr val="314259"/>
                </a:solidFill>
                <a:latin typeface="Gilroy"/>
              </a:rPr>
              <a:t>directions.</a:t>
            </a:r>
            <a:endParaRPr lang="en-IN" dirty="0"/>
          </a:p>
        </p:txBody>
      </p:sp>
      <p:sp>
        <p:nvSpPr>
          <p:cNvPr id="4" name="Date Placeholder 3"/>
          <p:cNvSpPr>
            <a:spLocks noGrp="1"/>
          </p:cNvSpPr>
          <p:nvPr>
            <p:ph type="dt" sz="half" idx="10"/>
          </p:nvPr>
        </p:nvSpPr>
        <p:spPr/>
        <p:txBody>
          <a:bodyPr/>
          <a:lstStyle/>
          <a:p>
            <a:r>
              <a:rPr lang="en-US" smtClean="0"/>
              <a:t>16/03/2024</a:t>
            </a:r>
            <a:endParaRPr lang="en-IN"/>
          </a:p>
        </p:txBody>
      </p:sp>
      <p:sp>
        <p:nvSpPr>
          <p:cNvPr id="6" name="Footer Placeholder 5"/>
          <p:cNvSpPr>
            <a:spLocks noGrp="1"/>
          </p:cNvSpPr>
          <p:nvPr>
            <p:ph type="ftr" sz="quarter" idx="11"/>
          </p:nvPr>
        </p:nvSpPr>
        <p:spPr/>
        <p:txBody>
          <a:bodyPr/>
          <a:lstStyle/>
          <a:p>
            <a:r>
              <a:rPr lang="en-IN" smtClean="0"/>
              <a:t>ICMAI</a:t>
            </a:r>
            <a:endParaRPr lang="en-IN"/>
          </a:p>
        </p:txBody>
      </p:sp>
    </p:spTree>
    <p:extLst>
      <p:ext uri="{BB962C8B-B14F-4D97-AF65-F5344CB8AC3E}">
        <p14:creationId xmlns:p14="http://schemas.microsoft.com/office/powerpoint/2010/main" val="1879406177"/>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86</TotalTime>
  <Words>1232</Words>
  <Application>Microsoft Office PowerPoint</Application>
  <PresentationFormat>Custom</PresentationFormat>
  <Paragraphs>176</Paragraphs>
  <Slides>22</Slides>
  <Notes>1</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22</vt:i4>
      </vt:variant>
    </vt:vector>
  </HeadingPairs>
  <TitlesOfParts>
    <vt:vector size="31" baseType="lpstr">
      <vt:lpstr>Arial</vt:lpstr>
      <vt:lpstr>Calibri</vt:lpstr>
      <vt:lpstr>Georgia</vt:lpstr>
      <vt:lpstr>Gilroy</vt:lpstr>
      <vt:lpstr>Open Sans</vt:lpstr>
      <vt:lpstr>Roboto</vt:lpstr>
      <vt:lpstr>Trebuchet MS</vt:lpstr>
      <vt:lpstr>Wingdings 3</vt:lpstr>
      <vt:lpstr>Facet</vt:lpstr>
      <vt:lpstr>DRP</vt:lpstr>
      <vt:lpstr>Introduction</vt:lpstr>
      <vt:lpstr>Transfer Pricing</vt:lpstr>
      <vt:lpstr>Provision of Income Tax Act </vt:lpstr>
      <vt:lpstr>Eligible Assessee</vt:lpstr>
      <vt:lpstr>Administration</vt:lpstr>
      <vt:lpstr>How to Refer</vt:lpstr>
      <vt:lpstr>Issues before DRP</vt:lpstr>
      <vt:lpstr>DRP Role</vt:lpstr>
      <vt:lpstr>Time Limit</vt:lpstr>
      <vt:lpstr>Procedure to file objections</vt:lpstr>
      <vt:lpstr>Additional Evidence</vt:lpstr>
      <vt:lpstr>Documents along with Form 35A</vt:lpstr>
      <vt:lpstr>Sec.144C</vt:lpstr>
      <vt:lpstr>Difference between DRP and Appeal before CIT(A)</vt:lpstr>
      <vt:lpstr>Cross Objection by Department</vt:lpstr>
      <vt:lpstr>Case</vt:lpstr>
      <vt:lpstr>PowerPoint Presentation</vt:lpstr>
      <vt:lpstr>E-Assessment</vt:lpstr>
      <vt:lpstr>Conclusion</vt:lpstr>
      <vt:lpstr>Case</vt:lpstr>
      <vt:lpstr>Conclusion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DRP</dc:title>
  <dc:creator>user</dc:creator>
  <cp:lastModifiedBy>user</cp:lastModifiedBy>
  <cp:revision>38</cp:revision>
  <dcterms:created xsi:type="dcterms:W3CDTF">2022-10-30T08:08:36Z</dcterms:created>
  <dcterms:modified xsi:type="dcterms:W3CDTF">2024-03-15T14:03:26Z</dcterms:modified>
</cp:coreProperties>
</file>

<file path=docProps/thumbnail.jpeg>
</file>