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3" r:id="rId8"/>
    <p:sldId id="264" r:id="rId9"/>
    <p:sldId id="265" r:id="rId10"/>
    <p:sldId id="266" r:id="rId11"/>
    <p:sldId id="267" r:id="rId12"/>
    <p:sldId id="260"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81" d="100"/>
          <a:sy n="81" d="100"/>
        </p:scale>
        <p:origin x="480"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IN"/>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1C96C345-704C-41F9-A8FD-A0B76C6AF4A1}" type="datetimeFigureOut">
              <a:rPr lang="en-IN" smtClean="0"/>
              <a:t>20/11/2021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42551769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C96C345-704C-41F9-A8FD-A0B76C6AF4A1}" type="datetimeFigureOut">
              <a:rPr lang="en-IN" smtClean="0"/>
              <a:t>20/11/2021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586812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C96C345-704C-41F9-A8FD-A0B76C6AF4A1}" type="datetimeFigureOut">
              <a:rPr lang="en-IN" smtClean="0"/>
              <a:t>20/11/2021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162837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C96C345-704C-41F9-A8FD-A0B76C6AF4A1}" type="datetimeFigureOut">
              <a:rPr lang="en-IN" smtClean="0"/>
              <a:t>20/11/2021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12617629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IN"/>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96C345-704C-41F9-A8FD-A0B76C6AF4A1}" type="datetimeFigureOut">
              <a:rPr lang="en-IN" smtClean="0"/>
              <a:t>20/11/2021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2921122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1C96C345-704C-41F9-A8FD-A0B76C6AF4A1}" type="datetimeFigureOut">
              <a:rPr lang="en-IN" smtClean="0"/>
              <a:t>20/11/2021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2680598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1C96C345-704C-41F9-A8FD-A0B76C6AF4A1}" type="datetimeFigureOut">
              <a:rPr lang="en-IN" smtClean="0"/>
              <a:t>20/11/2021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39741151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1C96C345-704C-41F9-A8FD-A0B76C6AF4A1}" type="datetimeFigureOut">
              <a:rPr lang="en-IN" smtClean="0"/>
              <a:t>20/11/2021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29183815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96C345-704C-41F9-A8FD-A0B76C6AF4A1}" type="datetimeFigureOut">
              <a:rPr lang="en-IN" smtClean="0"/>
              <a:t>20/11/2021</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393534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96C345-704C-41F9-A8FD-A0B76C6AF4A1}" type="datetimeFigureOut">
              <a:rPr lang="en-IN" smtClean="0"/>
              <a:t>20/11/2021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2779753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IN"/>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96C345-704C-41F9-A8FD-A0B76C6AF4A1}" type="datetimeFigureOut">
              <a:rPr lang="en-IN" smtClean="0"/>
              <a:t>20/11/2021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565AF88D-9622-4F7A-BF07-B2ABC7868FE8}" type="slidenum">
              <a:rPr lang="en-IN" smtClean="0"/>
              <a:t>‹#›</a:t>
            </a:fld>
            <a:endParaRPr lang="en-IN"/>
          </a:p>
        </p:txBody>
      </p:sp>
    </p:spTree>
    <p:extLst>
      <p:ext uri="{BB962C8B-B14F-4D97-AF65-F5344CB8AC3E}">
        <p14:creationId xmlns:p14="http://schemas.microsoft.com/office/powerpoint/2010/main" val="715203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96C345-704C-41F9-A8FD-A0B76C6AF4A1}" type="datetimeFigureOut">
              <a:rPr lang="en-IN" smtClean="0"/>
              <a:t>20/11/2021</a:t>
            </a:fld>
            <a:endParaRPr lang="en-IN"/>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AF88D-9622-4F7A-BF07-B2ABC7868FE8}" type="slidenum">
              <a:rPr lang="en-IN" smtClean="0"/>
              <a:t>‹#›</a:t>
            </a:fld>
            <a:endParaRPr lang="en-IN"/>
          </a:p>
        </p:txBody>
      </p:sp>
    </p:spTree>
    <p:extLst>
      <p:ext uri="{BB962C8B-B14F-4D97-AF65-F5344CB8AC3E}">
        <p14:creationId xmlns:p14="http://schemas.microsoft.com/office/powerpoint/2010/main" val="403849027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E-notice and e-response</a:t>
            </a:r>
            <a:endParaRPr lang="en-IN" dirty="0"/>
          </a:p>
        </p:txBody>
      </p:sp>
      <p:sp>
        <p:nvSpPr>
          <p:cNvPr id="3" name="Subtitle 2"/>
          <p:cNvSpPr>
            <a:spLocks noGrp="1"/>
          </p:cNvSpPr>
          <p:nvPr>
            <p:ph type="subTitle" idx="1"/>
          </p:nvPr>
        </p:nvSpPr>
        <p:spPr/>
        <p:txBody>
          <a:bodyPr/>
          <a:lstStyle/>
          <a:p>
            <a:r>
              <a:rPr lang="en-US" dirty="0" smtClean="0"/>
              <a:t>By</a:t>
            </a:r>
          </a:p>
          <a:p>
            <a:r>
              <a:rPr lang="en-US" dirty="0" smtClean="0"/>
              <a:t>CMA S VENKANNA</a:t>
            </a:r>
          </a:p>
          <a:p>
            <a:r>
              <a:rPr lang="en-US" dirty="0" smtClean="0"/>
              <a:t>COST ACCOUNTANT</a:t>
            </a:r>
            <a:endParaRPr lang="en-IN" dirty="0"/>
          </a:p>
        </p:txBody>
      </p:sp>
    </p:spTree>
    <p:extLst>
      <p:ext uri="{BB962C8B-B14F-4D97-AF65-F5344CB8AC3E}">
        <p14:creationId xmlns:p14="http://schemas.microsoft.com/office/powerpoint/2010/main" val="146074457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Practices required</a:t>
            </a:r>
            <a:endParaRPr lang="en-IN" dirty="0"/>
          </a:p>
        </p:txBody>
      </p:sp>
      <p:sp>
        <p:nvSpPr>
          <p:cNvPr id="3" name="Content Placeholder 2"/>
          <p:cNvSpPr>
            <a:spLocks noGrp="1"/>
          </p:cNvSpPr>
          <p:nvPr>
            <p:ph idx="1"/>
          </p:nvPr>
        </p:nvSpPr>
        <p:spPr/>
        <p:txBody>
          <a:bodyPr>
            <a:normAutofit fontScale="92500" lnSpcReduction="10000"/>
          </a:bodyPr>
          <a:lstStyle/>
          <a:p>
            <a:r>
              <a:rPr lang="en-IN" dirty="0"/>
              <a:t>1. Regularly check Income Tax e-filing registered account’s </a:t>
            </a:r>
            <a:r>
              <a:rPr lang="en-IN" dirty="0" smtClean="0"/>
              <a:t>following:</a:t>
            </a:r>
            <a:endParaRPr lang="en-IN" dirty="0"/>
          </a:p>
          <a:p>
            <a:r>
              <a:rPr lang="en-IN" dirty="0"/>
              <a:t>a) My Account&gt; View e-Filed Returns/Forms&gt; Select Income Tax Returns from options &gt; Check the ‘Status’ of ITR Filed</a:t>
            </a:r>
          </a:p>
          <a:p>
            <a:r>
              <a:rPr lang="en-IN" dirty="0"/>
              <a:t>b) My Account&gt; View e-Filed Returns/Forms&gt; Select Income Tax Returns from options &gt; ‘click here to view your returns pending for e-verification’</a:t>
            </a:r>
          </a:p>
          <a:p>
            <a:r>
              <a:rPr lang="en-IN" dirty="0"/>
              <a:t>c) My Account&gt; Service Request&gt; New Request &gt; Refund Reissue</a:t>
            </a:r>
          </a:p>
          <a:p>
            <a:r>
              <a:rPr lang="en-IN" dirty="0"/>
              <a:t>d) e-File&gt;Response to Notice u/s 139(9)</a:t>
            </a:r>
          </a:p>
          <a:p>
            <a:r>
              <a:rPr lang="en-IN" dirty="0"/>
              <a:t>e) e-File&gt;Response to Outstanding Demand</a:t>
            </a:r>
          </a:p>
          <a:p>
            <a:r>
              <a:rPr lang="en-IN" dirty="0"/>
              <a:t>f) e-Proceeding Tab</a:t>
            </a:r>
          </a:p>
          <a:p>
            <a:r>
              <a:rPr lang="en-IN" dirty="0"/>
              <a:t>g) Compliance &gt; View &amp; Submit Compliance</a:t>
            </a:r>
          </a:p>
          <a:p>
            <a:endParaRPr lang="en-IN" dirty="0"/>
          </a:p>
        </p:txBody>
      </p:sp>
    </p:spTree>
    <p:extLst>
      <p:ext uri="{BB962C8B-B14F-4D97-AF65-F5344CB8AC3E}">
        <p14:creationId xmlns:p14="http://schemas.microsoft.com/office/powerpoint/2010/main" val="34420919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Systems by the </a:t>
            </a:r>
            <a:r>
              <a:rPr lang="en-US" dirty="0" err="1" smtClean="0"/>
              <a:t>assessee</a:t>
            </a:r>
            <a:endParaRPr lang="en-IN" dirty="0"/>
          </a:p>
        </p:txBody>
      </p:sp>
      <p:sp>
        <p:nvSpPr>
          <p:cNvPr id="3" name="Content Placeholder 2"/>
          <p:cNvSpPr>
            <a:spLocks noGrp="1"/>
          </p:cNvSpPr>
          <p:nvPr>
            <p:ph idx="1"/>
          </p:nvPr>
        </p:nvSpPr>
        <p:spPr/>
        <p:txBody>
          <a:bodyPr/>
          <a:lstStyle/>
          <a:p>
            <a:r>
              <a:rPr lang="en-US" dirty="0" smtClean="0"/>
              <a:t>Updating of credentials</a:t>
            </a:r>
          </a:p>
          <a:p>
            <a:r>
              <a:rPr lang="en-US" dirty="0" smtClean="0"/>
              <a:t>File ITR before the due date without waiting for the due date</a:t>
            </a:r>
          </a:p>
          <a:p>
            <a:r>
              <a:rPr lang="en-IN" dirty="0"/>
              <a:t>If you need the expert</a:t>
            </a:r>
            <a:r>
              <a:rPr lang="en-IN"/>
              <a:t>, </a:t>
            </a:r>
            <a:r>
              <a:rPr lang="en-IN" smtClean="0"/>
              <a:t>take </a:t>
            </a:r>
            <a:r>
              <a:rPr lang="en-IN" dirty="0"/>
              <a:t>assistance of Tax Professionals in case of any difficulty being faced.</a:t>
            </a:r>
          </a:p>
        </p:txBody>
      </p:sp>
    </p:spTree>
    <p:extLst>
      <p:ext uri="{BB962C8B-B14F-4D97-AF65-F5344CB8AC3E}">
        <p14:creationId xmlns:p14="http://schemas.microsoft.com/office/powerpoint/2010/main" val="40460790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D</a:t>
            </a:r>
            <a:r>
              <a:rPr lang="en-IN" dirty="0" smtClean="0"/>
              <a:t>ispatch </a:t>
            </a:r>
            <a:r>
              <a:rPr lang="en-IN" dirty="0"/>
              <a:t>and receipt of electronic record </a:t>
            </a:r>
          </a:p>
        </p:txBody>
      </p:sp>
      <p:sp>
        <p:nvSpPr>
          <p:cNvPr id="3" name="Content Placeholder 2"/>
          <p:cNvSpPr>
            <a:spLocks noGrp="1"/>
          </p:cNvSpPr>
          <p:nvPr>
            <p:ph idx="1"/>
          </p:nvPr>
        </p:nvSpPr>
        <p:spPr/>
        <p:txBody>
          <a:bodyPr/>
          <a:lstStyle/>
          <a:p>
            <a:r>
              <a:rPr lang="en-IN" b="1" dirty="0" smtClean="0"/>
              <a:t>receipt</a:t>
            </a:r>
            <a:r>
              <a:rPr lang="en-IN" dirty="0"/>
              <a:t> of an electronic record shall be determined as </a:t>
            </a:r>
            <a:r>
              <a:rPr lang="en-IN" dirty="0" smtClean="0"/>
              <a:t>follows</a:t>
            </a:r>
          </a:p>
          <a:p>
            <a:pPr lvl="1"/>
            <a:r>
              <a:rPr lang="en-IN" dirty="0"/>
              <a:t>electronic record occurs when it enters a computer resource</a:t>
            </a:r>
          </a:p>
          <a:p>
            <a:pPr lvl="1"/>
            <a:r>
              <a:rPr lang="en-IN" dirty="0"/>
              <a:t>an electronic record is deemed to be dispatched at the place where the originator has his place of business and is deemed to be received at the place where the addressee has his place of business</a:t>
            </a:r>
            <a:r>
              <a:rPr lang="en-IN" dirty="0" smtClean="0"/>
              <a:t>.”</a:t>
            </a:r>
          </a:p>
          <a:p>
            <a:r>
              <a:rPr lang="en-IN" b="1" dirty="0"/>
              <a:t>“registered account”</a:t>
            </a:r>
            <a:r>
              <a:rPr lang="en-IN" dirty="0"/>
              <a:t> of the </a:t>
            </a:r>
            <a:r>
              <a:rPr lang="en-IN" dirty="0" err="1"/>
              <a:t>assessee</a:t>
            </a:r>
            <a:r>
              <a:rPr lang="en-IN" dirty="0"/>
              <a:t> means the electronic filing account registered by the </a:t>
            </a:r>
            <a:r>
              <a:rPr lang="en-IN" dirty="0" err="1"/>
              <a:t>assessee</a:t>
            </a:r>
            <a:r>
              <a:rPr lang="en-IN" dirty="0"/>
              <a:t> in designated portal;</a:t>
            </a:r>
            <a:endParaRPr lang="en-IN" sz="1200" dirty="0"/>
          </a:p>
          <a:p>
            <a:r>
              <a:rPr lang="en-IN" b="1" dirty="0"/>
              <a:t>“registered e-mail address”</a:t>
            </a:r>
            <a:r>
              <a:rPr lang="en-IN" dirty="0"/>
              <a:t> means the e-mail address at which an electronic communication may be delivered or transmitted to the addressee</a:t>
            </a:r>
          </a:p>
        </p:txBody>
      </p:sp>
    </p:spTree>
    <p:extLst>
      <p:ext uri="{BB962C8B-B14F-4D97-AF65-F5344CB8AC3E}">
        <p14:creationId xmlns:p14="http://schemas.microsoft.com/office/powerpoint/2010/main" val="3701374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E-NOTICES</a:t>
            </a:r>
            <a:endParaRPr lang="en-IN" dirty="0"/>
          </a:p>
        </p:txBody>
      </p:sp>
      <p:sp>
        <p:nvSpPr>
          <p:cNvPr id="3" name="Content Placeholder 2"/>
          <p:cNvSpPr>
            <a:spLocks noGrp="1"/>
          </p:cNvSpPr>
          <p:nvPr>
            <p:ph idx="1"/>
          </p:nvPr>
        </p:nvSpPr>
        <p:spPr/>
        <p:txBody>
          <a:bodyPr/>
          <a:lstStyle/>
          <a:p>
            <a:r>
              <a:rPr lang="en-US" dirty="0"/>
              <a:t> view and submit response to the following notices through this </a:t>
            </a:r>
            <a:r>
              <a:rPr lang="en-US" dirty="0" smtClean="0"/>
              <a:t>service</a:t>
            </a:r>
          </a:p>
          <a:p>
            <a:r>
              <a:rPr lang="en-US" dirty="0"/>
              <a:t>Defective Notice u/s 139(9)</a:t>
            </a:r>
          </a:p>
          <a:p>
            <a:r>
              <a:rPr lang="en-US" dirty="0"/>
              <a:t>Intimation u/s 245 – Adjustment against demand</a:t>
            </a:r>
          </a:p>
          <a:p>
            <a:r>
              <a:rPr lang="en-US" dirty="0"/>
              <a:t>Prima Facie Adjustment u/s 143(1)(a)</a:t>
            </a:r>
          </a:p>
          <a:p>
            <a:r>
              <a:rPr lang="en-US" dirty="0" err="1"/>
              <a:t>Suo-moto</a:t>
            </a:r>
            <a:r>
              <a:rPr lang="en-US" dirty="0"/>
              <a:t> Rectification u/s 154</a:t>
            </a:r>
          </a:p>
          <a:p>
            <a:r>
              <a:rPr lang="en-US" dirty="0"/>
              <a:t>Notices issued by Assessing Officer</a:t>
            </a:r>
          </a:p>
          <a:p>
            <a:r>
              <a:rPr lang="en-US" dirty="0"/>
              <a:t>Seek for Clarification communication</a:t>
            </a:r>
          </a:p>
          <a:p>
            <a:pPr marL="457200" lvl="1" indent="0">
              <a:buNone/>
            </a:pPr>
            <a:endParaRPr lang="en-IN" dirty="0"/>
          </a:p>
        </p:txBody>
      </p:sp>
    </p:spTree>
    <p:extLst>
      <p:ext uri="{BB962C8B-B14F-4D97-AF65-F5344CB8AC3E}">
        <p14:creationId xmlns:p14="http://schemas.microsoft.com/office/powerpoint/2010/main" val="4081184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for defective notice</a:t>
            </a:r>
            <a:endParaRPr lang="en-IN" dirty="0"/>
          </a:p>
        </p:txBody>
      </p:sp>
      <p:sp>
        <p:nvSpPr>
          <p:cNvPr id="3" name="Content Placeholder 2"/>
          <p:cNvSpPr>
            <a:spLocks noGrp="1"/>
          </p:cNvSpPr>
          <p:nvPr>
            <p:ph idx="1"/>
          </p:nvPr>
        </p:nvSpPr>
        <p:spPr/>
        <p:txBody>
          <a:bodyPr/>
          <a:lstStyle/>
          <a:p>
            <a:r>
              <a:rPr lang="en-US" dirty="0" smtClean="0"/>
              <a:t>Time Limit 15 days.</a:t>
            </a:r>
            <a:r>
              <a:rPr lang="en-US" dirty="0"/>
              <a:t> </a:t>
            </a:r>
            <a:endParaRPr lang="en-US" dirty="0" smtClean="0"/>
          </a:p>
          <a:p>
            <a:r>
              <a:rPr lang="en-US" dirty="0" smtClean="0"/>
              <a:t>either </a:t>
            </a:r>
            <a:r>
              <a:rPr lang="en-US" dirty="0"/>
              <a:t>file the return as a fresh / revised return incase the time provided for filing the return in a particular Assessment Year has not lapsed or alternatively you can also choose to respond to Notice u/s139. </a:t>
            </a:r>
            <a:endParaRPr lang="en-US" dirty="0" smtClean="0"/>
          </a:p>
          <a:p>
            <a:r>
              <a:rPr lang="en-US" dirty="0" smtClean="0"/>
              <a:t>once </a:t>
            </a:r>
            <a:r>
              <a:rPr lang="en-US" dirty="0"/>
              <a:t>the time provided for filing the return for a particular Assessment Year has lapsed, you will not be able file the return as a fresh / revised return and you will have to respond to Notice u/s 139(9). If you are unable to respond to the notice, the return will be treated as invalid or not filed for that Assessment Year.</a:t>
            </a:r>
            <a:endParaRPr lang="en-IN" dirty="0"/>
          </a:p>
        </p:txBody>
      </p:sp>
    </p:spTree>
    <p:extLst>
      <p:ext uri="{BB962C8B-B14F-4D97-AF65-F5344CB8AC3E}">
        <p14:creationId xmlns:p14="http://schemas.microsoft.com/office/powerpoint/2010/main" val="3146265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a:t>
            </a:r>
            <a:endParaRPr lang="en-IN" dirty="0"/>
          </a:p>
        </p:txBody>
      </p:sp>
      <p:sp>
        <p:nvSpPr>
          <p:cNvPr id="3" name="Content Placeholder 2"/>
          <p:cNvSpPr>
            <a:spLocks noGrp="1"/>
          </p:cNvSpPr>
          <p:nvPr>
            <p:ph idx="1"/>
          </p:nvPr>
        </p:nvSpPr>
        <p:spPr/>
        <p:txBody>
          <a:bodyPr/>
          <a:lstStyle/>
          <a:p>
            <a:r>
              <a:rPr lang="en-US" dirty="0"/>
              <a:t> required to e-Verify the response submitted by you using the e-Proceedings service.</a:t>
            </a:r>
            <a:br>
              <a:rPr lang="en-US" dirty="0"/>
            </a:br>
            <a:endParaRPr lang="en-US" dirty="0" smtClean="0"/>
          </a:p>
          <a:p>
            <a:endParaRPr lang="en-US" dirty="0"/>
          </a:p>
          <a:p>
            <a:r>
              <a:rPr lang="en-US" dirty="0"/>
              <a:t>add an Authorized Representative to respond to a notice on your behalf using the e-Proceedings service except in case of Intimation u/s 245.</a:t>
            </a:r>
            <a:endParaRPr lang="en-IN" dirty="0"/>
          </a:p>
        </p:txBody>
      </p:sp>
    </p:spTree>
    <p:extLst>
      <p:ext uri="{BB962C8B-B14F-4D97-AF65-F5344CB8AC3E}">
        <p14:creationId xmlns:p14="http://schemas.microsoft.com/office/powerpoint/2010/main" val="19568462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Representative</a:t>
            </a:r>
            <a:endParaRPr lang="en-IN" dirty="0"/>
          </a:p>
        </p:txBody>
      </p:sp>
      <p:sp>
        <p:nvSpPr>
          <p:cNvPr id="3" name="Content Placeholder 2"/>
          <p:cNvSpPr>
            <a:spLocks noGrp="1"/>
          </p:cNvSpPr>
          <p:nvPr>
            <p:ph idx="1"/>
          </p:nvPr>
        </p:nvSpPr>
        <p:spPr/>
        <p:txBody>
          <a:bodyPr/>
          <a:lstStyle/>
          <a:p>
            <a:r>
              <a:rPr lang="en-US" dirty="0"/>
              <a:t>An Authorized Representative may on your behalf respond to the following notices:</a:t>
            </a:r>
          </a:p>
          <a:p>
            <a:r>
              <a:rPr lang="en-US" dirty="0"/>
              <a:t>Defective Notice u/s 139(9)</a:t>
            </a:r>
          </a:p>
          <a:p>
            <a:r>
              <a:rPr lang="en-US" dirty="0"/>
              <a:t>Prima Facie Adjustment u/s 143(1)(a)</a:t>
            </a:r>
          </a:p>
          <a:p>
            <a:r>
              <a:rPr lang="en-US" dirty="0" err="1"/>
              <a:t>Suo-moto</a:t>
            </a:r>
            <a:r>
              <a:rPr lang="en-US" dirty="0"/>
              <a:t> Rectification u/s 154</a:t>
            </a:r>
          </a:p>
          <a:p>
            <a:r>
              <a:rPr lang="en-US" dirty="0"/>
              <a:t>Notices issued by Assessing Officers (ITBA Notices)</a:t>
            </a:r>
          </a:p>
          <a:p>
            <a:r>
              <a:rPr lang="en-US" dirty="0"/>
              <a:t>Seek for clarification communication</a:t>
            </a:r>
          </a:p>
          <a:p>
            <a:endParaRPr lang="en-IN" dirty="0"/>
          </a:p>
        </p:txBody>
      </p:sp>
    </p:spTree>
    <p:extLst>
      <p:ext uri="{BB962C8B-B14F-4D97-AF65-F5344CB8AC3E}">
        <p14:creationId xmlns:p14="http://schemas.microsoft.com/office/powerpoint/2010/main" val="64588736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Checking the authenticity of notice</a:t>
            </a:r>
            <a:endParaRPr lang="en-IN" dirty="0"/>
          </a:p>
        </p:txBody>
      </p:sp>
      <p:sp>
        <p:nvSpPr>
          <p:cNvPr id="3" name="Content Placeholder 2"/>
          <p:cNvSpPr>
            <a:spLocks noGrp="1"/>
          </p:cNvSpPr>
          <p:nvPr>
            <p:ph idx="1"/>
          </p:nvPr>
        </p:nvSpPr>
        <p:spPr/>
        <p:txBody>
          <a:bodyPr>
            <a:normAutofit fontScale="92500"/>
          </a:bodyPr>
          <a:lstStyle/>
          <a:p>
            <a:r>
              <a:rPr lang="en-US" b="1" dirty="0"/>
              <a:t>How to check if income tax notice is real or not</a:t>
            </a:r>
            <a:r>
              <a:rPr lang="en-US" dirty="0"/>
              <a:t/>
            </a:r>
            <a:br>
              <a:rPr lang="en-US" dirty="0"/>
            </a:br>
            <a:r>
              <a:rPr lang="en-US" dirty="0"/>
              <a:t>Here's how you can authenticate the income tax notice received by you:</a:t>
            </a:r>
            <a:br>
              <a:rPr lang="en-US" dirty="0"/>
            </a:br>
            <a:r>
              <a:rPr lang="en-US" dirty="0"/>
              <a:t>Step 1: Visit www.incometax.gov.in</a:t>
            </a:r>
            <a:br>
              <a:rPr lang="en-US" dirty="0"/>
            </a:br>
            <a:r>
              <a:rPr lang="en-US" dirty="0"/>
              <a:t>Step 2: On the homepage, under the 'Our Services' option, select 'Authenticate'.</a:t>
            </a:r>
            <a:br>
              <a:rPr lang="en-US" dirty="0"/>
            </a:br>
            <a:endParaRPr lang="en-US" dirty="0" smtClean="0"/>
          </a:p>
          <a:p>
            <a:r>
              <a:rPr lang="en-US" dirty="0"/>
              <a:t>Step 3: A new webpage will open on your computer screen. To authenticate the document received by you, you will be given two options.</a:t>
            </a:r>
            <a:br>
              <a:rPr lang="en-US" dirty="0"/>
            </a:br>
            <a:r>
              <a:rPr lang="en-US" dirty="0"/>
              <a:t/>
            </a:r>
            <a:br>
              <a:rPr lang="en-US" dirty="0"/>
            </a:br>
            <a:r>
              <a:rPr lang="en-US" dirty="0"/>
              <a:t/>
            </a:r>
            <a:br>
              <a:rPr lang="en-US" dirty="0"/>
            </a:br>
            <a:endParaRPr lang="en-US" dirty="0"/>
          </a:p>
          <a:p>
            <a:endParaRPr lang="en-IN" dirty="0"/>
          </a:p>
        </p:txBody>
      </p:sp>
    </p:spTree>
    <p:extLst>
      <p:ext uri="{BB962C8B-B14F-4D97-AF65-F5344CB8AC3E}">
        <p14:creationId xmlns:p14="http://schemas.microsoft.com/office/powerpoint/2010/main" val="35806593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a:bodyPr>
          <a:lstStyle/>
          <a:p>
            <a:pPr fontAlgn="base"/>
            <a:r>
              <a:rPr lang="en-US" dirty="0"/>
              <a:t/>
            </a:r>
            <a:br>
              <a:rPr lang="en-US" dirty="0"/>
            </a:br>
            <a:r>
              <a:rPr lang="en-US" dirty="0"/>
              <a:t>You can authenticate the document either by PAN, assessment year, Notice Section, Month and Year of issue or via DIN. In both cases, you will be required to enter your mobile number.</a:t>
            </a:r>
            <a:br>
              <a:rPr lang="en-US" dirty="0"/>
            </a:br>
            <a:r>
              <a:rPr lang="en-US" dirty="0"/>
              <a:t/>
            </a:r>
            <a:br>
              <a:rPr lang="en-US" dirty="0"/>
            </a:br>
            <a:r>
              <a:rPr lang="en-US" dirty="0"/>
              <a:t>If you opt for the first option i.e., via PAN, assessment year, then select that option and enter the details as required along with the mobile number.</a:t>
            </a:r>
            <a:br>
              <a:rPr lang="en-US" dirty="0"/>
            </a:br>
            <a:r>
              <a:rPr lang="en-US" dirty="0"/>
              <a:t/>
            </a:r>
            <a:br>
              <a:rPr lang="en-US" dirty="0"/>
            </a:br>
            <a:endParaRPr lang="en-US" dirty="0"/>
          </a:p>
        </p:txBody>
      </p:sp>
    </p:spTree>
    <p:extLst>
      <p:ext uri="{BB962C8B-B14F-4D97-AF65-F5344CB8AC3E}">
        <p14:creationId xmlns:p14="http://schemas.microsoft.com/office/powerpoint/2010/main" val="292036233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normAutofit fontScale="92500" lnSpcReduction="10000"/>
          </a:bodyPr>
          <a:lstStyle/>
          <a:p>
            <a:r>
              <a:rPr lang="en-US" dirty="0"/>
              <a:t>Step 4: A one-time password (OTP) will be sent to your mobile number. The OTP received will be valid for 15 minutes only.</a:t>
            </a:r>
            <a:br>
              <a:rPr lang="en-US" dirty="0"/>
            </a:br>
            <a:r>
              <a:rPr lang="en-US" dirty="0"/>
              <a:t/>
            </a:r>
            <a:br>
              <a:rPr lang="en-US" dirty="0"/>
            </a:br>
            <a:r>
              <a:rPr lang="en-US" dirty="0"/>
              <a:t>Step 5: Once the OTP is entered, click on 'Continue'.</a:t>
            </a:r>
            <a:br>
              <a:rPr lang="en-US" dirty="0"/>
            </a:br>
            <a:r>
              <a:rPr lang="en-US" dirty="0"/>
              <a:t/>
            </a:r>
            <a:br>
              <a:rPr lang="en-US" dirty="0"/>
            </a:br>
            <a:r>
              <a:rPr lang="en-US" dirty="0"/>
              <a:t>Once the OTP is validated, then if the notice or order issued to you is genuine, then the same will be reflected on the website. The website will show you the message: "Yes, Notice is valid and issued by Income Tax Authority".</a:t>
            </a:r>
            <a:br>
              <a:rPr lang="en-US" dirty="0"/>
            </a:br>
            <a:r>
              <a:rPr lang="en-US" dirty="0"/>
              <a:t/>
            </a:r>
            <a:br>
              <a:rPr lang="en-US" dirty="0"/>
            </a:br>
            <a:r>
              <a:rPr lang="en-US" dirty="0"/>
              <a:t>However, if the notice issued to you is not genuine, then the website ..</a:t>
            </a:r>
            <a:br>
              <a:rPr lang="en-US" dirty="0"/>
            </a:br>
            <a:r>
              <a:rPr lang="en-US" dirty="0"/>
              <a:t/>
            </a:r>
            <a:br>
              <a:rPr lang="en-US" dirty="0"/>
            </a:br>
            <a:endParaRPr lang="en-IN" dirty="0"/>
          </a:p>
        </p:txBody>
      </p:sp>
    </p:spTree>
    <p:extLst>
      <p:ext uri="{BB962C8B-B14F-4D97-AF65-F5344CB8AC3E}">
        <p14:creationId xmlns:p14="http://schemas.microsoft.com/office/powerpoint/2010/main" val="34930115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E-Assessment Scheme 2019</a:t>
            </a:r>
            <a:endParaRPr lang="en-IN" dirty="0"/>
          </a:p>
        </p:txBody>
      </p:sp>
      <p:sp>
        <p:nvSpPr>
          <p:cNvPr id="3" name="Content Placeholder 2"/>
          <p:cNvSpPr>
            <a:spLocks noGrp="1"/>
          </p:cNvSpPr>
          <p:nvPr>
            <p:ph idx="1"/>
          </p:nvPr>
        </p:nvSpPr>
        <p:spPr/>
        <p:txBody>
          <a:bodyPr/>
          <a:lstStyle/>
          <a:p>
            <a:r>
              <a:rPr lang="en-US" dirty="0" smtClean="0"/>
              <a:t>&gt;How </a:t>
            </a:r>
            <a:r>
              <a:rPr lang="en-US" dirty="0"/>
              <a:t>notice &amp; order was issued &amp; served to </a:t>
            </a:r>
            <a:r>
              <a:rPr lang="en-US" dirty="0" err="1"/>
              <a:t>assessee</a:t>
            </a:r>
            <a:endParaRPr lang="en-US" dirty="0"/>
          </a:p>
          <a:p>
            <a:r>
              <a:rPr lang="en-US" dirty="0"/>
              <a:t>&gt; How </a:t>
            </a:r>
            <a:r>
              <a:rPr lang="en-US" dirty="0" err="1"/>
              <a:t>assessee</a:t>
            </a:r>
            <a:r>
              <a:rPr lang="en-US" dirty="0"/>
              <a:t> or his authorized representative used to respond to notice</a:t>
            </a:r>
          </a:p>
          <a:p>
            <a:r>
              <a:rPr lang="en-US" dirty="0"/>
              <a:t>&gt; Time framework for issue &amp; response to notice</a:t>
            </a:r>
          </a:p>
          <a:p>
            <a:r>
              <a:rPr lang="en-US" dirty="0"/>
              <a:t>&gt; Manner of assessment</a:t>
            </a:r>
          </a:p>
          <a:p>
            <a:endParaRPr lang="en-IN" dirty="0"/>
          </a:p>
        </p:txBody>
      </p:sp>
    </p:spTree>
    <p:extLst>
      <p:ext uri="{BB962C8B-B14F-4D97-AF65-F5344CB8AC3E}">
        <p14:creationId xmlns:p14="http://schemas.microsoft.com/office/powerpoint/2010/main" val="30038748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a:t>
            </a:r>
            <a:endParaRPr lang="en-IN" dirty="0"/>
          </a:p>
        </p:txBody>
      </p:sp>
      <p:sp>
        <p:nvSpPr>
          <p:cNvPr id="3" name="Content Placeholder 2"/>
          <p:cNvSpPr>
            <a:spLocks noGrp="1"/>
          </p:cNvSpPr>
          <p:nvPr>
            <p:ph idx="1"/>
          </p:nvPr>
        </p:nvSpPr>
        <p:spPr/>
        <p:txBody>
          <a:bodyPr>
            <a:normAutofit fontScale="77500" lnSpcReduction="20000"/>
          </a:bodyPr>
          <a:lstStyle/>
          <a:p>
            <a:r>
              <a:rPr lang="en-US" dirty="0"/>
              <a:t>Response to Defective Notice u/s 139(9)</a:t>
            </a:r>
          </a:p>
          <a:p>
            <a:r>
              <a:rPr lang="en-US" dirty="0"/>
              <a:t>Perform the following steps to submit response to notice issued u/s 139(9):</a:t>
            </a:r>
          </a:p>
          <a:p>
            <a:r>
              <a:rPr lang="en-US" dirty="0"/>
              <a:t>Logon to ‘e-Filing’ Portal https://www.incometax.gov.in/iec/foportal/</a:t>
            </a:r>
          </a:p>
          <a:p>
            <a:r>
              <a:rPr lang="en-US" dirty="0"/>
              <a:t>Go to the ‘e-File’ menu and Click ‘Response to Notice u/s 139(9)’</a:t>
            </a:r>
          </a:p>
          <a:p>
            <a:r>
              <a:rPr lang="en-US" dirty="0"/>
              <a:t>Details such as ITR, A.Y, e-Filing Acknowledgement No., CPC Reference Number, Notice Date, Status and Response are displayed. Click the ‘Submit’ hyperlink in the Response column.</a:t>
            </a:r>
          </a:p>
          <a:p>
            <a:r>
              <a:rPr lang="en-US" dirty="0"/>
              <a:t>All the identified defects from the filed ITR is displayed to the taxpayers.</a:t>
            </a:r>
            <a:br>
              <a:rPr lang="en-US" dirty="0"/>
            </a:br>
            <a:r>
              <a:rPr lang="en-US" dirty="0"/>
              <a:t>Choose YES/NO from the ‘Do you agree with defect?’ column.</a:t>
            </a:r>
            <a:br>
              <a:rPr lang="en-US" dirty="0"/>
            </a:br>
            <a:r>
              <a:rPr lang="en-US" dirty="0"/>
              <a:t>• On Choosing YES, Upload the correct XML and Click the Submit button.</a:t>
            </a:r>
            <a:br>
              <a:rPr lang="en-US" dirty="0"/>
            </a:br>
            <a:r>
              <a:rPr lang="en-US" dirty="0"/>
              <a:t>• On Choosing NO, Enter your remarks under column ‘</a:t>
            </a:r>
            <a:r>
              <a:rPr lang="en-US" dirty="0" err="1"/>
              <a:t>Assessee</a:t>
            </a:r>
            <a:r>
              <a:rPr lang="en-US" dirty="0"/>
              <a:t> Remarks’ and Click the Submit button.</a:t>
            </a:r>
            <a:br>
              <a:rPr lang="en-US" dirty="0"/>
            </a:br>
            <a:r>
              <a:rPr lang="en-US" dirty="0"/>
              <a:t/>
            </a:r>
            <a:br>
              <a:rPr lang="en-US" dirty="0"/>
            </a:br>
            <a:r>
              <a:rPr lang="en-US" dirty="0"/>
              <a:t/>
            </a:r>
            <a:br>
              <a:rPr lang="en-US" dirty="0"/>
            </a:br>
            <a:endParaRPr lang="en-IN" dirty="0"/>
          </a:p>
        </p:txBody>
      </p:sp>
    </p:spTree>
    <p:extLst>
      <p:ext uri="{BB962C8B-B14F-4D97-AF65-F5344CB8AC3E}">
        <p14:creationId xmlns:p14="http://schemas.microsoft.com/office/powerpoint/2010/main" val="9080594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for outstanding demand</a:t>
            </a:r>
            <a:endParaRPr lang="en-IN" dirty="0"/>
          </a:p>
        </p:txBody>
      </p:sp>
      <p:sp>
        <p:nvSpPr>
          <p:cNvPr id="3" name="Content Placeholder 2"/>
          <p:cNvSpPr>
            <a:spLocks noGrp="1"/>
          </p:cNvSpPr>
          <p:nvPr>
            <p:ph idx="1"/>
          </p:nvPr>
        </p:nvSpPr>
        <p:spPr/>
        <p:txBody>
          <a:bodyPr/>
          <a:lstStyle/>
          <a:p>
            <a:r>
              <a:rPr lang="en-US" dirty="0"/>
              <a:t>The Taxpayer can submit the response online to the outstanding demand by either choosing to ‘Agree’ or ‘Disagree’ with the demand.</a:t>
            </a:r>
          </a:p>
          <a:p>
            <a:r>
              <a:rPr lang="en-US" dirty="0"/>
              <a:t>Perform the following steps for Responding to the Outstanding Demand.</a:t>
            </a:r>
          </a:p>
          <a:p>
            <a:r>
              <a:rPr lang="en-US" dirty="0"/>
              <a:t>Logon to ‘e-Filing’ Portal https://www.incometax.gov.in/iec/foportal/​</a:t>
            </a:r>
          </a:p>
          <a:p>
            <a:r>
              <a:rPr lang="en-US" dirty="0"/>
              <a:t>Go to the ‘e-File’ menu and Click ‘Response to Outstanding Demand’</a:t>
            </a:r>
          </a:p>
          <a:p>
            <a:r>
              <a:rPr lang="en-US" dirty="0"/>
              <a:t>Click the hyperlink 'Submit' located under 'Response' column (To respond for the Outstanding Demand</a:t>
            </a:r>
            <a:r>
              <a:rPr lang="en-US" dirty="0" smtClean="0"/>
              <a:t>)</a:t>
            </a:r>
            <a:endParaRPr lang="en-US" dirty="0"/>
          </a:p>
        </p:txBody>
      </p:sp>
    </p:spTree>
    <p:extLst>
      <p:ext uri="{BB962C8B-B14F-4D97-AF65-F5344CB8AC3E}">
        <p14:creationId xmlns:p14="http://schemas.microsoft.com/office/powerpoint/2010/main" val="203458530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924413"/>
          </a:xfrm>
        </p:spPr>
        <p:txBody>
          <a:bodyPr>
            <a:normAutofit fontScale="90000"/>
          </a:bodyPr>
          <a:lstStyle/>
          <a:p>
            <a:r>
              <a:rPr lang="en-US" dirty="0" smtClean="0"/>
              <a:t/>
            </a:r>
            <a:br>
              <a:rPr lang="en-US" dirty="0" smtClean="0"/>
            </a:br>
            <a:r>
              <a:rPr lang="en-US" dirty="0"/>
              <a:t/>
            </a:r>
            <a:br>
              <a:rPr lang="en-US" dirty="0"/>
            </a:br>
            <a:r>
              <a:rPr lang="en-US" dirty="0" smtClean="0"/>
              <a:t>Choose </a:t>
            </a:r>
            <a:r>
              <a:rPr lang="en-US" dirty="0"/>
              <a:t>any one of the listed responses.</a:t>
            </a:r>
            <a:br>
              <a:rPr lang="en-US" dirty="0"/>
            </a:br>
            <a:r>
              <a:rPr lang="en-IN" dirty="0"/>
              <a:t/>
            </a:r>
            <a:br>
              <a:rPr lang="en-IN" dirty="0"/>
            </a:br>
            <a:endParaRPr lang="en-IN" dirty="0"/>
          </a:p>
        </p:txBody>
      </p:sp>
      <p:sp>
        <p:nvSpPr>
          <p:cNvPr id="3" name="Content Placeholder 2"/>
          <p:cNvSpPr>
            <a:spLocks noGrp="1"/>
          </p:cNvSpPr>
          <p:nvPr>
            <p:ph idx="1"/>
          </p:nvPr>
        </p:nvSpPr>
        <p:spPr/>
        <p:txBody>
          <a:bodyPr/>
          <a:lstStyle/>
          <a:p>
            <a:r>
              <a:rPr lang="en-US" dirty="0"/>
              <a:t>Demand is correct</a:t>
            </a:r>
          </a:p>
          <a:p>
            <a:r>
              <a:rPr lang="en-US" dirty="0"/>
              <a:t>Demand is partially correct</a:t>
            </a:r>
          </a:p>
          <a:p>
            <a:r>
              <a:rPr lang="en-US" dirty="0"/>
              <a:t>Disagree with demand</a:t>
            </a:r>
          </a:p>
          <a:p>
            <a:r>
              <a:rPr lang="en-US" dirty="0"/>
              <a:t>Demand is not correct but agree for adjustment</a:t>
            </a:r>
          </a:p>
          <a:p>
            <a:r>
              <a:rPr lang="en-US" dirty="0"/>
              <a:t>On choosing 'Demand is correct', click on 'Submit' button to 'Confirm' and complete the response submission process.</a:t>
            </a:r>
          </a:p>
        </p:txBody>
      </p:sp>
    </p:spTree>
    <p:extLst>
      <p:ext uri="{BB962C8B-B14F-4D97-AF65-F5344CB8AC3E}">
        <p14:creationId xmlns:p14="http://schemas.microsoft.com/office/powerpoint/2010/main" val="28058559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Action</a:t>
            </a:r>
            <a:endParaRPr lang="en-IN" dirty="0"/>
          </a:p>
        </p:txBody>
      </p:sp>
      <p:sp>
        <p:nvSpPr>
          <p:cNvPr id="3" name="Content Placeholder 2"/>
          <p:cNvSpPr>
            <a:spLocks noGrp="1"/>
          </p:cNvSpPr>
          <p:nvPr>
            <p:ph idx="1"/>
          </p:nvPr>
        </p:nvSpPr>
        <p:spPr/>
        <p:txBody>
          <a:bodyPr>
            <a:normAutofit fontScale="77500" lnSpcReduction="20000"/>
          </a:bodyPr>
          <a:lstStyle/>
          <a:p>
            <a:r>
              <a:rPr lang="en-US" b="1" dirty="0"/>
              <a:t>Note:</a:t>
            </a:r>
            <a:r>
              <a:rPr lang="en-US" dirty="0"/>
              <a:t/>
            </a:r>
            <a:br>
              <a:rPr lang="en-US" dirty="0"/>
            </a:br>
            <a:r>
              <a:rPr lang="en-US" dirty="0"/>
              <a:t>• If you confirm 'Demand is correct' then you cannot disagree with the demand again.</a:t>
            </a:r>
            <a:br>
              <a:rPr lang="en-US" dirty="0"/>
            </a:br>
            <a:r>
              <a:rPr lang="en-US" dirty="0"/>
              <a:t>• If any refund is due, the refund will be adjusted against the outstanding demand.</a:t>
            </a:r>
            <a:br>
              <a:rPr lang="en-US" dirty="0"/>
            </a:br>
            <a:r>
              <a:rPr lang="en-US" dirty="0"/>
              <a:t>• The taxpayer can pay the demand by clicking the link under 'Pay Tax' option.</a:t>
            </a:r>
            <a:br>
              <a:rPr lang="en-US" dirty="0"/>
            </a:br>
            <a:endParaRPr lang="en-US" dirty="0"/>
          </a:p>
          <a:p>
            <a:r>
              <a:rPr lang="en-US" dirty="0"/>
              <a:t>On choosing 'Demand is partially correct', Enter the 'Amount which is correct' and the 'Amount which is incorrect' will be auto filled. Select the appropriate reason(s) from the list and fill all the applicable fields, upload the necessary supporting documents and 'Submit' the response.</a:t>
            </a:r>
          </a:p>
          <a:p>
            <a:r>
              <a:rPr lang="en-US" dirty="0"/>
              <a:t>On choosing 'Disagree with demand', Select the appropriate reason(s) from the list and fill all the applicable fields, upload the necessary supporting documents and 'Submit' the response.</a:t>
            </a:r>
          </a:p>
          <a:p>
            <a:r>
              <a:rPr lang="en-US" dirty="0"/>
              <a:t>On choosing 'Demand is not correct but agree for adjustment', Select the appropriate reason(s) from the list and fill all the applicable fields, upload the necessary supporting documents and 'Submit' the response</a:t>
            </a:r>
          </a:p>
        </p:txBody>
      </p:sp>
    </p:spTree>
    <p:extLst>
      <p:ext uri="{BB962C8B-B14F-4D97-AF65-F5344CB8AC3E}">
        <p14:creationId xmlns:p14="http://schemas.microsoft.com/office/powerpoint/2010/main" val="1138872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List of Reasons</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18402123"/>
              </p:ext>
            </p:extLst>
          </p:nvPr>
        </p:nvGraphicFramePr>
        <p:xfrm>
          <a:off x="3933825" y="1879124"/>
          <a:ext cx="4324350" cy="3970020"/>
        </p:xfrm>
        <a:graphic>
          <a:graphicData uri="http://schemas.openxmlformats.org/drawingml/2006/table">
            <a:tbl>
              <a:tblPr/>
              <a:tblGrid>
                <a:gridCol w="2162175"/>
                <a:gridCol w="2162175"/>
              </a:tblGrid>
              <a:tr h="499497">
                <a:tc>
                  <a:txBody>
                    <a:bodyPr/>
                    <a:lstStyle/>
                    <a:p>
                      <a:pPr algn="ctr"/>
                      <a:r>
                        <a:rPr lang="en-IN" b="1">
                          <a:effectLst/>
                        </a:rPr>
                        <a:t>Reasons</a:t>
                      </a:r>
                      <a:endParaRPr lang="en-IN">
                        <a:effectLst/>
                      </a:endParaRPr>
                    </a:p>
                  </a:txBody>
                  <a:tcPr marL="95250" marR="95250" marT="47625" marB="47625" anchor="ctr">
                    <a:lnL>
                      <a:noFill/>
                    </a:lnL>
                    <a:lnR>
                      <a:noFill/>
                    </a:lnR>
                    <a:lnT>
                      <a:noFill/>
                    </a:lnT>
                    <a:lnB>
                      <a:noFill/>
                    </a:lnB>
                    <a:solidFill>
                      <a:srgbClr val="F8F8F8"/>
                    </a:solidFill>
                  </a:tcPr>
                </a:tc>
                <a:tc>
                  <a:txBody>
                    <a:bodyPr/>
                    <a:lstStyle/>
                    <a:p>
                      <a:pPr algn="ctr"/>
                      <a:r>
                        <a:rPr lang="en-IN" b="1">
                          <a:effectLst/>
                        </a:rPr>
                        <a:t>Additional Details Required</a:t>
                      </a:r>
                      <a:endParaRPr lang="en-IN">
                        <a:effectLst/>
                      </a:endParaRPr>
                    </a:p>
                  </a:txBody>
                  <a:tcPr marL="95250" marR="95250" marT="47625" marB="47625" anchor="ctr">
                    <a:lnL>
                      <a:noFill/>
                    </a:lnL>
                    <a:lnR>
                      <a:noFill/>
                    </a:lnR>
                    <a:lnT>
                      <a:noFill/>
                    </a:lnT>
                    <a:lnB>
                      <a:noFill/>
                    </a:lnB>
                    <a:solidFill>
                      <a:srgbClr val="F8F8F8"/>
                    </a:solidFill>
                  </a:tcPr>
                </a:tc>
              </a:tr>
              <a:tr h="286693">
                <a:tc rowSpan="5">
                  <a:txBody>
                    <a:bodyPr/>
                    <a:lstStyle/>
                    <a:p>
                      <a:pPr algn="l"/>
                      <a:r>
                        <a:rPr lang="en-US" b="1">
                          <a:effectLst/>
                        </a:rPr>
                        <a:t>Demand paid and Challan has CIN</a:t>
                      </a:r>
                      <a:endParaRPr lang="en-US">
                        <a:effectLst/>
                      </a:endParaRPr>
                    </a:p>
                  </a:txBody>
                  <a:tcPr marL="95250" marR="95250" marT="47625" marB="47625" anchor="ctr">
                    <a:lnL>
                      <a:noFill/>
                    </a:lnL>
                    <a:lnR>
                      <a:noFill/>
                    </a:lnR>
                    <a:lnT>
                      <a:noFill/>
                    </a:lnT>
                    <a:lnB>
                      <a:noFill/>
                    </a:lnB>
                    <a:solidFill>
                      <a:srgbClr val="F8F8F8"/>
                    </a:solidFill>
                  </a:tcPr>
                </a:tc>
                <a:tc>
                  <a:txBody>
                    <a:bodyPr/>
                    <a:lstStyle/>
                    <a:p>
                      <a:pPr algn="l"/>
                      <a:r>
                        <a:rPr lang="en-IN">
                          <a:effectLst/>
                        </a:rPr>
                        <a:t>BSR Code</a:t>
                      </a: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r>
                        <a:rPr lang="en-IN">
                          <a:effectLst/>
                        </a:rPr>
                        <a:t>Date of payment</a:t>
                      </a: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r>
                        <a:rPr lang="en-IN">
                          <a:effectLst/>
                        </a:rPr>
                        <a:t>Serial Number</a:t>
                      </a: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r>
                        <a:rPr lang="en-IN">
                          <a:effectLst/>
                        </a:rPr>
                        <a:t>Amount</a:t>
                      </a: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r>
                        <a:rPr lang="en-IN">
                          <a:effectLst/>
                        </a:rPr>
                        <a:t>Remarks</a:t>
                      </a:r>
                    </a:p>
                  </a:txBody>
                  <a:tcPr marL="95250" marR="95250" marT="47625" marB="47625" anchor="ctr">
                    <a:lnL>
                      <a:noFill/>
                    </a:lnL>
                    <a:lnR>
                      <a:noFill/>
                    </a:lnR>
                    <a:lnT>
                      <a:noFill/>
                    </a:lnT>
                    <a:lnB>
                      <a:noFill/>
                    </a:lnB>
                    <a:solidFill>
                      <a:srgbClr val="F8F8F8"/>
                    </a:solidFill>
                  </a:tcPr>
                </a:tc>
              </a:tr>
              <a:tr h="286693">
                <a:tc rowSpan="4">
                  <a:txBody>
                    <a:bodyPr/>
                    <a:lstStyle/>
                    <a:p>
                      <a:pPr algn="l"/>
                      <a:endParaRPr lang="en-US" dirty="0">
                        <a:effectLst/>
                      </a:endParaRPr>
                    </a:p>
                  </a:txBody>
                  <a:tcPr marL="95250" marR="95250" marT="47625" marB="47625" anchor="ctr">
                    <a:lnL>
                      <a:noFill/>
                    </a:lnL>
                    <a:lnR>
                      <a:noFill/>
                    </a:lnR>
                    <a:lnT>
                      <a:noFill/>
                    </a:lnT>
                    <a:lnB>
                      <a:noFill/>
                    </a:lnB>
                    <a:solidFill>
                      <a:srgbClr val="F8F8F8"/>
                    </a:solidFill>
                  </a:tcPr>
                </a:tc>
                <a:tc>
                  <a:txBody>
                    <a:bodyPr/>
                    <a:lstStyle/>
                    <a:p>
                      <a:pPr algn="l"/>
                      <a:endParaRPr lang="en-IN" dirty="0">
                        <a:effectLst/>
                      </a:endParaRP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endParaRPr lang="en-IN" dirty="0">
                        <a:effectLst/>
                      </a:endParaRP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endParaRPr lang="en-IN" dirty="0">
                        <a:effectLst/>
                      </a:endParaRPr>
                    </a:p>
                  </a:txBody>
                  <a:tcPr marL="95250" marR="95250" marT="47625" marB="47625" anchor="ctr">
                    <a:lnL>
                      <a:noFill/>
                    </a:lnL>
                    <a:lnR>
                      <a:noFill/>
                    </a:lnR>
                    <a:lnT>
                      <a:noFill/>
                    </a:lnT>
                    <a:lnB>
                      <a:noFill/>
                    </a:lnB>
                    <a:solidFill>
                      <a:srgbClr val="F8F8F8"/>
                    </a:solidFill>
                  </a:tcPr>
                </a:tc>
              </a:tr>
              <a:tr h="286693">
                <a:tc vMerge="1">
                  <a:txBody>
                    <a:bodyPr/>
                    <a:lstStyle/>
                    <a:p>
                      <a:endParaRPr lang="en-IN"/>
                    </a:p>
                  </a:txBody>
                  <a:tcPr/>
                </a:tc>
                <a:tc>
                  <a:txBody>
                    <a:bodyPr/>
                    <a:lstStyle/>
                    <a:p>
                      <a:pPr algn="l"/>
                      <a:endParaRPr lang="en-IN" dirty="0">
                        <a:effectLst/>
                      </a:endParaRPr>
                    </a:p>
                  </a:txBody>
                  <a:tcPr marL="95250" marR="95250" marT="47625" marB="47625" anchor="ctr">
                    <a:lnL>
                      <a:noFill/>
                    </a:lnL>
                    <a:lnR>
                      <a:noFill/>
                    </a:lnR>
                    <a:lnT>
                      <a:noFill/>
                    </a:lnT>
                    <a:lnB>
                      <a:noFill/>
                    </a:lnB>
                    <a:solidFill>
                      <a:srgbClr val="F8F8F8"/>
                    </a:solidFill>
                  </a:tcPr>
                </a:tc>
              </a:tr>
            </a:tbl>
          </a:graphicData>
        </a:graphic>
      </p:graphicFrame>
    </p:spTree>
    <p:extLst>
      <p:ext uri="{BB962C8B-B14F-4D97-AF65-F5344CB8AC3E}">
        <p14:creationId xmlns:p14="http://schemas.microsoft.com/office/powerpoint/2010/main" val="22123995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63116996"/>
              </p:ext>
            </p:extLst>
          </p:nvPr>
        </p:nvGraphicFramePr>
        <p:xfrm>
          <a:off x="3048000" y="2576352"/>
          <a:ext cx="5210175" cy="3074170"/>
        </p:xfrm>
        <a:graphic>
          <a:graphicData uri="http://schemas.openxmlformats.org/drawingml/2006/table">
            <a:tbl>
              <a:tblPr/>
              <a:tblGrid>
                <a:gridCol w="2590963"/>
                <a:gridCol w="2619212"/>
              </a:tblGrid>
              <a:tr h="441116">
                <a:tc rowSpan="4">
                  <a:txBody>
                    <a:bodyPr/>
                    <a:lstStyle/>
                    <a:p>
                      <a:pPr algn="l"/>
                      <a:r>
                        <a:rPr lang="en-US" b="1">
                          <a:effectLst/>
                        </a:rPr>
                        <a:t>Demand already reduced by rectification / Revision/ Appellate Order</a:t>
                      </a:r>
                      <a:endParaRPr lang="en-US">
                        <a:effectLst/>
                      </a:endParaRPr>
                    </a:p>
                  </a:txBody>
                  <a:tcPr marL="95250" marR="95250" marT="47625" marB="47625" anchor="ctr">
                    <a:lnL>
                      <a:noFill/>
                    </a:lnL>
                    <a:lnR>
                      <a:noFill/>
                    </a:lnR>
                    <a:lnT>
                      <a:noFill/>
                    </a:lnT>
                    <a:lnB>
                      <a:noFill/>
                    </a:lnB>
                    <a:solidFill>
                      <a:srgbClr val="F8F8F8"/>
                    </a:solidFill>
                  </a:tcPr>
                </a:tc>
                <a:tc>
                  <a:txBody>
                    <a:bodyPr/>
                    <a:lstStyle/>
                    <a:p>
                      <a:pPr algn="l"/>
                      <a:r>
                        <a:rPr lang="en-IN">
                          <a:effectLst/>
                        </a:rPr>
                        <a:t>Date of Order</a:t>
                      </a:r>
                    </a:p>
                  </a:txBody>
                  <a:tcPr marL="95250" marR="95250" marT="47625" marB="47625" anchor="ctr">
                    <a:lnL>
                      <a:noFill/>
                    </a:lnL>
                    <a:lnR>
                      <a:noFill/>
                    </a:lnR>
                    <a:lnT>
                      <a:noFill/>
                    </a:lnT>
                    <a:lnB>
                      <a:noFill/>
                    </a:lnB>
                    <a:solidFill>
                      <a:srgbClr val="F8F8F8"/>
                    </a:solidFill>
                  </a:tcPr>
                </a:tc>
              </a:tr>
              <a:tr h="1095969">
                <a:tc vMerge="1">
                  <a:txBody>
                    <a:bodyPr/>
                    <a:lstStyle/>
                    <a:p>
                      <a:endParaRPr lang="en-IN"/>
                    </a:p>
                  </a:txBody>
                  <a:tcPr/>
                </a:tc>
                <a:tc>
                  <a:txBody>
                    <a:bodyPr/>
                    <a:lstStyle/>
                    <a:p>
                      <a:pPr algn="l"/>
                      <a:r>
                        <a:rPr lang="en-IN">
                          <a:effectLst/>
                        </a:rPr>
                        <a:t>Demand after rectification/ revision/Appeal</a:t>
                      </a:r>
                    </a:p>
                  </a:txBody>
                  <a:tcPr marL="95250" marR="95250" marT="47625" marB="47625" anchor="ctr">
                    <a:lnL>
                      <a:noFill/>
                    </a:lnL>
                    <a:lnR>
                      <a:noFill/>
                    </a:lnR>
                    <a:lnT>
                      <a:noFill/>
                    </a:lnT>
                    <a:lnB>
                      <a:noFill/>
                    </a:lnB>
                    <a:solidFill>
                      <a:srgbClr val="F8F8F8"/>
                    </a:solidFill>
                  </a:tcPr>
                </a:tc>
              </a:tr>
              <a:tr h="441116">
                <a:tc vMerge="1">
                  <a:txBody>
                    <a:bodyPr/>
                    <a:lstStyle/>
                    <a:p>
                      <a:endParaRPr lang="en-IN"/>
                    </a:p>
                  </a:txBody>
                  <a:tcPr/>
                </a:tc>
                <a:tc>
                  <a:txBody>
                    <a:bodyPr/>
                    <a:lstStyle/>
                    <a:p>
                      <a:pPr algn="l"/>
                      <a:r>
                        <a:rPr lang="en-IN">
                          <a:effectLst/>
                        </a:rPr>
                        <a:t>Details of AO</a:t>
                      </a:r>
                    </a:p>
                  </a:txBody>
                  <a:tcPr marL="95250" marR="95250" marT="47625" marB="47625" anchor="ctr">
                    <a:lnL>
                      <a:noFill/>
                    </a:lnL>
                    <a:lnR>
                      <a:noFill/>
                    </a:lnR>
                    <a:lnT>
                      <a:noFill/>
                    </a:lnT>
                    <a:lnB>
                      <a:noFill/>
                    </a:lnB>
                    <a:solidFill>
                      <a:srgbClr val="F8F8F8"/>
                    </a:solidFill>
                  </a:tcPr>
                </a:tc>
              </a:tr>
              <a:tr h="1095969">
                <a:tc vMerge="1">
                  <a:txBody>
                    <a:bodyPr/>
                    <a:lstStyle/>
                    <a:p>
                      <a:endParaRPr lang="en-IN"/>
                    </a:p>
                  </a:txBody>
                  <a:tcPr/>
                </a:tc>
                <a:tc>
                  <a:txBody>
                    <a:bodyPr/>
                    <a:lstStyle/>
                    <a:p>
                      <a:pPr algn="l"/>
                      <a:r>
                        <a:rPr lang="en-US" dirty="0">
                          <a:effectLst/>
                        </a:rPr>
                        <a:t>Upload Rectification / revision/ Giving appeal effect order passed by AO</a:t>
                      </a:r>
                    </a:p>
                  </a:txBody>
                  <a:tcPr marL="95250" marR="95250" marT="47625" marB="47625" anchor="ctr">
                    <a:lnL>
                      <a:noFill/>
                    </a:lnL>
                    <a:lnR>
                      <a:noFill/>
                    </a:lnR>
                    <a:lnT>
                      <a:noFill/>
                    </a:lnT>
                    <a:lnB>
                      <a:noFill/>
                    </a:lnB>
                    <a:solidFill>
                      <a:srgbClr val="F8F8F8"/>
                    </a:solidFill>
                  </a:tcPr>
                </a:tc>
              </a:tr>
            </a:tbl>
          </a:graphicData>
        </a:graphic>
      </p:graphicFrame>
    </p:spTree>
    <p:extLst>
      <p:ext uri="{BB962C8B-B14F-4D97-AF65-F5344CB8AC3E}">
        <p14:creationId xmlns:p14="http://schemas.microsoft.com/office/powerpoint/2010/main" val="254856136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164226172"/>
              </p:ext>
            </p:extLst>
          </p:nvPr>
        </p:nvGraphicFramePr>
        <p:xfrm>
          <a:off x="3575537" y="1899138"/>
          <a:ext cx="4682638" cy="2708032"/>
        </p:xfrm>
        <a:graphic>
          <a:graphicData uri="http://schemas.openxmlformats.org/drawingml/2006/table">
            <a:tbl>
              <a:tblPr/>
              <a:tblGrid>
                <a:gridCol w="2341319"/>
                <a:gridCol w="2341319"/>
              </a:tblGrid>
              <a:tr h="374734">
                <a:tc rowSpan="3">
                  <a:txBody>
                    <a:bodyPr/>
                    <a:lstStyle/>
                    <a:p>
                      <a:pPr algn="l"/>
                      <a:r>
                        <a:rPr lang="en-US" b="1" dirty="0">
                          <a:effectLst/>
                        </a:rPr>
                        <a:t>Demand already reduced by Appellate Order but appeal effect to be given</a:t>
                      </a:r>
                      <a:endParaRPr lang="en-US" dirty="0">
                        <a:effectLst/>
                      </a:endParaRPr>
                    </a:p>
                  </a:txBody>
                  <a:tcPr marL="95250" marR="95250" marT="47625" marB="47625" anchor="ctr">
                    <a:lnL>
                      <a:noFill/>
                    </a:lnL>
                    <a:lnR>
                      <a:noFill/>
                    </a:lnR>
                    <a:lnT>
                      <a:noFill/>
                    </a:lnT>
                    <a:lnB>
                      <a:noFill/>
                    </a:lnB>
                    <a:solidFill>
                      <a:srgbClr val="F8F8F8"/>
                    </a:solidFill>
                  </a:tcPr>
                </a:tc>
                <a:tc>
                  <a:txBody>
                    <a:bodyPr/>
                    <a:lstStyle/>
                    <a:p>
                      <a:pPr algn="l"/>
                      <a:r>
                        <a:rPr lang="en-IN">
                          <a:effectLst/>
                        </a:rPr>
                        <a:t>Date of Order</a:t>
                      </a:r>
                    </a:p>
                  </a:txBody>
                  <a:tcPr marL="95250" marR="95250" marT="47625" marB="47625" anchor="ctr">
                    <a:lnL>
                      <a:noFill/>
                    </a:lnL>
                    <a:lnR>
                      <a:noFill/>
                    </a:lnR>
                    <a:lnT>
                      <a:noFill/>
                    </a:lnT>
                    <a:lnB>
                      <a:noFill/>
                    </a:lnB>
                    <a:solidFill>
                      <a:srgbClr val="F8F8F8"/>
                    </a:solidFill>
                  </a:tcPr>
                </a:tc>
              </a:tr>
              <a:tr h="374734">
                <a:tc vMerge="1">
                  <a:txBody>
                    <a:bodyPr/>
                    <a:lstStyle/>
                    <a:p>
                      <a:endParaRPr lang="en-IN"/>
                    </a:p>
                  </a:txBody>
                  <a:tcPr/>
                </a:tc>
                <a:tc>
                  <a:txBody>
                    <a:bodyPr/>
                    <a:lstStyle/>
                    <a:p>
                      <a:pPr algn="l"/>
                      <a:r>
                        <a:rPr lang="en-IN">
                          <a:effectLst/>
                        </a:rPr>
                        <a:t>Order passed by</a:t>
                      </a:r>
                    </a:p>
                  </a:txBody>
                  <a:tcPr marL="95250" marR="95250" marT="47625" marB="47625" anchor="ctr">
                    <a:lnL>
                      <a:noFill/>
                    </a:lnL>
                    <a:lnR>
                      <a:noFill/>
                    </a:lnR>
                    <a:lnT>
                      <a:noFill/>
                    </a:lnT>
                    <a:lnB>
                      <a:noFill/>
                    </a:lnB>
                    <a:solidFill>
                      <a:srgbClr val="F8F8F8"/>
                    </a:solidFill>
                  </a:tcPr>
                </a:tc>
              </a:tr>
              <a:tr h="652886">
                <a:tc vMerge="1">
                  <a:txBody>
                    <a:bodyPr/>
                    <a:lstStyle/>
                    <a:p>
                      <a:endParaRPr lang="en-IN"/>
                    </a:p>
                  </a:txBody>
                  <a:tcPr/>
                </a:tc>
                <a:tc>
                  <a:txBody>
                    <a:bodyPr/>
                    <a:lstStyle/>
                    <a:p>
                      <a:pPr algn="l"/>
                      <a:r>
                        <a:rPr lang="en-IN">
                          <a:effectLst/>
                        </a:rPr>
                        <a:t>Reference Number of Order</a:t>
                      </a:r>
                    </a:p>
                  </a:txBody>
                  <a:tcPr marL="95250" marR="95250" marT="47625" marB="47625" anchor="ctr">
                    <a:lnL>
                      <a:noFill/>
                    </a:lnL>
                    <a:lnR>
                      <a:noFill/>
                    </a:lnR>
                    <a:lnT>
                      <a:noFill/>
                    </a:lnT>
                    <a:lnB>
                      <a:noFill/>
                    </a:lnB>
                    <a:solidFill>
                      <a:srgbClr val="F8F8F8"/>
                    </a:solidFill>
                  </a:tcPr>
                </a:tc>
              </a:tr>
              <a:tr h="465472">
                <a:tc rowSpan="3">
                  <a:txBody>
                    <a:bodyPr/>
                    <a:lstStyle/>
                    <a:p>
                      <a:pPr algn="l"/>
                      <a:r>
                        <a:rPr lang="en-US" b="1" dirty="0">
                          <a:effectLst/>
                        </a:rPr>
                        <a:t>Appeal has been filed - </a:t>
                      </a:r>
                      <a:r>
                        <a:rPr lang="en-US" dirty="0">
                          <a:effectLst/>
                        </a:rPr>
                        <a:t>Stay petition filed</a:t>
                      </a:r>
                    </a:p>
                  </a:txBody>
                  <a:tcPr marL="95250" marR="95250" marT="47625" marB="47625" anchor="ctr">
                    <a:lnL>
                      <a:noFill/>
                    </a:lnL>
                    <a:lnR>
                      <a:noFill/>
                    </a:lnR>
                    <a:lnT>
                      <a:noFill/>
                    </a:lnT>
                    <a:lnB>
                      <a:noFill/>
                    </a:lnB>
                    <a:solidFill>
                      <a:srgbClr val="F8F8F8"/>
                    </a:solidFill>
                  </a:tcPr>
                </a:tc>
                <a:tc>
                  <a:txBody>
                    <a:bodyPr/>
                    <a:lstStyle/>
                    <a:p>
                      <a:pPr algn="l"/>
                      <a:r>
                        <a:rPr lang="en-US" dirty="0">
                          <a:effectLst/>
                        </a:rPr>
                        <a:t>Date of filing of appeal</a:t>
                      </a:r>
                    </a:p>
                  </a:txBody>
                  <a:tcPr marL="95250" marR="95250" marT="47625" marB="47625" anchor="ctr">
                    <a:lnL>
                      <a:noFill/>
                    </a:lnL>
                    <a:lnR>
                      <a:noFill/>
                    </a:lnR>
                    <a:lnT>
                      <a:noFill/>
                    </a:lnT>
                    <a:lnB>
                      <a:noFill/>
                    </a:lnB>
                    <a:solidFill>
                      <a:srgbClr val="F8F8F8"/>
                    </a:solidFill>
                  </a:tcPr>
                </a:tc>
              </a:tr>
              <a:tr h="374734">
                <a:tc vMerge="1">
                  <a:txBody>
                    <a:bodyPr/>
                    <a:lstStyle/>
                    <a:p>
                      <a:endParaRPr lang="en-IN"/>
                    </a:p>
                  </a:txBody>
                  <a:tcPr/>
                </a:tc>
                <a:tc>
                  <a:txBody>
                    <a:bodyPr/>
                    <a:lstStyle/>
                    <a:p>
                      <a:pPr algn="l"/>
                      <a:r>
                        <a:rPr lang="en-IN">
                          <a:effectLst/>
                        </a:rPr>
                        <a:t>Appeal Pending with</a:t>
                      </a:r>
                    </a:p>
                  </a:txBody>
                  <a:tcPr marL="95250" marR="95250" marT="47625" marB="47625" anchor="ctr">
                    <a:lnL>
                      <a:noFill/>
                    </a:lnL>
                    <a:lnR>
                      <a:noFill/>
                    </a:lnR>
                    <a:lnT>
                      <a:noFill/>
                    </a:lnT>
                    <a:lnB>
                      <a:noFill/>
                    </a:lnB>
                    <a:solidFill>
                      <a:srgbClr val="F8F8F8"/>
                    </a:solidFill>
                  </a:tcPr>
                </a:tc>
              </a:tr>
              <a:tr h="465472">
                <a:tc vMerge="1">
                  <a:txBody>
                    <a:bodyPr/>
                    <a:lstStyle/>
                    <a:p>
                      <a:endParaRPr lang="en-IN"/>
                    </a:p>
                  </a:txBody>
                  <a:tcPr/>
                </a:tc>
                <a:tc>
                  <a:txBody>
                    <a:bodyPr/>
                    <a:lstStyle/>
                    <a:p>
                      <a:pPr algn="l"/>
                      <a:r>
                        <a:rPr lang="en-IN" dirty="0">
                          <a:effectLst/>
                        </a:rPr>
                        <a:t>Stay petition filed with</a:t>
                      </a:r>
                    </a:p>
                  </a:txBody>
                  <a:tcPr marL="95250" marR="95250" marT="47625" marB="47625" anchor="ctr">
                    <a:lnL>
                      <a:noFill/>
                    </a:lnL>
                    <a:lnR>
                      <a:noFill/>
                    </a:lnR>
                    <a:lnT>
                      <a:noFill/>
                    </a:lnT>
                    <a:lnB>
                      <a:noFill/>
                    </a:lnB>
                    <a:solidFill>
                      <a:srgbClr val="F8F8F8"/>
                    </a:solidFill>
                  </a:tcPr>
                </a:tc>
              </a:tr>
            </a:tbl>
          </a:graphicData>
        </a:graphic>
      </p:graphicFrame>
    </p:spTree>
    <p:extLst>
      <p:ext uri="{BB962C8B-B14F-4D97-AF65-F5344CB8AC3E}">
        <p14:creationId xmlns:p14="http://schemas.microsoft.com/office/powerpoint/2010/main" val="224172907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00427856"/>
              </p:ext>
            </p:extLst>
          </p:nvPr>
        </p:nvGraphicFramePr>
        <p:xfrm>
          <a:off x="3933825" y="2356339"/>
          <a:ext cx="4324350" cy="3387970"/>
        </p:xfrm>
        <a:graphic>
          <a:graphicData uri="http://schemas.openxmlformats.org/drawingml/2006/table">
            <a:tbl>
              <a:tblPr/>
              <a:tblGrid>
                <a:gridCol w="2162175"/>
                <a:gridCol w="2162175"/>
              </a:tblGrid>
              <a:tr h="1244710">
                <a:tc rowSpan="4">
                  <a:txBody>
                    <a:bodyPr/>
                    <a:lstStyle/>
                    <a:p>
                      <a:pPr algn="l"/>
                      <a:r>
                        <a:rPr lang="en-US" b="1">
                          <a:effectLst/>
                        </a:rPr>
                        <a:t>Appeal has been filed - </a:t>
                      </a:r>
                      <a:r>
                        <a:rPr lang="en-US">
                          <a:effectLst/>
                        </a:rPr>
                        <a:t>Stay granted</a:t>
                      </a:r>
                    </a:p>
                  </a:txBody>
                  <a:tcPr marL="95250" marR="95250" marT="47625" marB="47625" anchor="ctr">
                    <a:lnL>
                      <a:noFill/>
                    </a:lnL>
                    <a:lnR>
                      <a:noFill/>
                    </a:lnR>
                    <a:lnT>
                      <a:noFill/>
                    </a:lnT>
                    <a:lnB>
                      <a:noFill/>
                    </a:lnB>
                    <a:solidFill>
                      <a:srgbClr val="F8F8F8"/>
                    </a:solidFill>
                  </a:tcPr>
                </a:tc>
                <a:tc>
                  <a:txBody>
                    <a:bodyPr/>
                    <a:lstStyle/>
                    <a:p>
                      <a:pPr algn="l"/>
                      <a:r>
                        <a:rPr lang="en-US">
                          <a:effectLst/>
                        </a:rPr>
                        <a:t>Date of filing of appeal</a:t>
                      </a:r>
                    </a:p>
                  </a:txBody>
                  <a:tcPr marL="95250" marR="95250" marT="47625" marB="47625" anchor="ctr">
                    <a:lnL>
                      <a:noFill/>
                    </a:lnL>
                    <a:lnR>
                      <a:noFill/>
                    </a:lnR>
                    <a:lnT>
                      <a:noFill/>
                    </a:lnT>
                    <a:lnB>
                      <a:noFill/>
                    </a:lnB>
                    <a:solidFill>
                      <a:srgbClr val="F8F8F8"/>
                    </a:solidFill>
                  </a:tcPr>
                </a:tc>
              </a:tr>
              <a:tr h="714420">
                <a:tc vMerge="1">
                  <a:txBody>
                    <a:bodyPr/>
                    <a:lstStyle/>
                    <a:p>
                      <a:endParaRPr lang="en-IN"/>
                    </a:p>
                  </a:txBody>
                  <a:tcPr/>
                </a:tc>
                <a:tc>
                  <a:txBody>
                    <a:bodyPr/>
                    <a:lstStyle/>
                    <a:p>
                      <a:pPr algn="l"/>
                      <a:r>
                        <a:rPr lang="en-IN">
                          <a:effectLst/>
                        </a:rPr>
                        <a:t>Appeal Pending with</a:t>
                      </a:r>
                    </a:p>
                  </a:txBody>
                  <a:tcPr marL="95250" marR="95250" marT="47625" marB="47625" anchor="ctr">
                    <a:lnL>
                      <a:noFill/>
                    </a:lnL>
                    <a:lnR>
                      <a:noFill/>
                    </a:lnR>
                    <a:lnT>
                      <a:noFill/>
                    </a:lnT>
                    <a:lnB>
                      <a:noFill/>
                    </a:lnB>
                    <a:solidFill>
                      <a:srgbClr val="F8F8F8"/>
                    </a:solidFill>
                  </a:tcPr>
                </a:tc>
              </a:tr>
              <a:tr h="714420">
                <a:tc vMerge="1">
                  <a:txBody>
                    <a:bodyPr/>
                    <a:lstStyle/>
                    <a:p>
                      <a:endParaRPr lang="en-IN"/>
                    </a:p>
                  </a:txBody>
                  <a:tcPr/>
                </a:tc>
                <a:tc>
                  <a:txBody>
                    <a:bodyPr/>
                    <a:lstStyle/>
                    <a:p>
                      <a:pPr algn="l"/>
                      <a:r>
                        <a:rPr lang="en-IN">
                          <a:effectLst/>
                        </a:rPr>
                        <a:t>Stay granted by</a:t>
                      </a:r>
                    </a:p>
                  </a:txBody>
                  <a:tcPr marL="95250" marR="95250" marT="47625" marB="47625" anchor="ctr">
                    <a:lnL>
                      <a:noFill/>
                    </a:lnL>
                    <a:lnR>
                      <a:noFill/>
                    </a:lnR>
                    <a:lnT>
                      <a:noFill/>
                    </a:lnT>
                    <a:lnB>
                      <a:noFill/>
                    </a:lnB>
                    <a:solidFill>
                      <a:srgbClr val="F8F8F8"/>
                    </a:solidFill>
                  </a:tcPr>
                </a:tc>
              </a:tr>
              <a:tr h="714420">
                <a:tc vMerge="1">
                  <a:txBody>
                    <a:bodyPr/>
                    <a:lstStyle/>
                    <a:p>
                      <a:endParaRPr lang="en-IN"/>
                    </a:p>
                  </a:txBody>
                  <a:tcPr/>
                </a:tc>
                <a:tc>
                  <a:txBody>
                    <a:bodyPr/>
                    <a:lstStyle/>
                    <a:p>
                      <a:pPr algn="l"/>
                      <a:r>
                        <a:rPr lang="en-IN" dirty="0">
                          <a:effectLst/>
                        </a:rPr>
                        <a:t>Upload copy of Stay</a:t>
                      </a:r>
                    </a:p>
                  </a:txBody>
                  <a:tcPr marL="95250" marR="95250" marT="47625" marB="47625" anchor="ctr">
                    <a:lnL>
                      <a:noFill/>
                    </a:lnL>
                    <a:lnR>
                      <a:noFill/>
                    </a:lnR>
                    <a:lnT>
                      <a:noFill/>
                    </a:lnT>
                    <a:lnB>
                      <a:noFill/>
                    </a:lnB>
                    <a:solidFill>
                      <a:srgbClr val="F8F8F8"/>
                    </a:solidFill>
                  </a:tcPr>
                </a:tc>
              </a:tr>
            </a:tbl>
          </a:graphicData>
        </a:graphic>
      </p:graphicFrame>
    </p:spTree>
    <p:extLst>
      <p:ext uri="{BB962C8B-B14F-4D97-AF65-F5344CB8AC3E}">
        <p14:creationId xmlns:p14="http://schemas.microsoft.com/office/powerpoint/2010/main" val="3611144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713398"/>
          </a:xfrm>
        </p:spPr>
        <p:txBody>
          <a:bodyPr>
            <a:normAutofit/>
          </a:bodyPr>
          <a:lstStyle/>
          <a:p>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49293052"/>
              </p:ext>
            </p:extLst>
          </p:nvPr>
        </p:nvGraphicFramePr>
        <p:xfrm>
          <a:off x="2860430" y="1784534"/>
          <a:ext cx="4996900" cy="4382156"/>
        </p:xfrm>
        <a:graphic>
          <a:graphicData uri="http://schemas.openxmlformats.org/drawingml/2006/table">
            <a:tbl>
              <a:tblPr/>
              <a:tblGrid>
                <a:gridCol w="2498450"/>
                <a:gridCol w="2498450"/>
              </a:tblGrid>
              <a:tr h="301055">
                <a:tc rowSpan="7">
                  <a:txBody>
                    <a:bodyPr/>
                    <a:lstStyle/>
                    <a:p>
                      <a:pPr algn="l"/>
                      <a:r>
                        <a:rPr lang="en-US" sz="1500" b="1">
                          <a:effectLst/>
                        </a:rPr>
                        <a:t>Rectification / Revised Return filed at CPC</a:t>
                      </a:r>
                      <a:endParaRPr lang="en-US" sz="1500">
                        <a:effectLst/>
                      </a:endParaRPr>
                    </a:p>
                  </a:txBody>
                  <a:tcPr marL="77592" marR="77592" marT="38796" marB="38796" anchor="ctr">
                    <a:lnL>
                      <a:noFill/>
                    </a:lnL>
                    <a:lnR>
                      <a:noFill/>
                    </a:lnR>
                    <a:lnT>
                      <a:noFill/>
                    </a:lnT>
                    <a:lnB>
                      <a:noFill/>
                    </a:lnB>
                    <a:solidFill>
                      <a:srgbClr val="F8F8F8"/>
                    </a:solidFill>
                  </a:tcPr>
                </a:tc>
                <a:tc>
                  <a:txBody>
                    <a:bodyPr/>
                    <a:lstStyle/>
                    <a:p>
                      <a:pPr algn="l"/>
                      <a:r>
                        <a:rPr lang="en-IN" sz="1500">
                          <a:effectLst/>
                        </a:rPr>
                        <a:t>Filing Type</a:t>
                      </a:r>
                    </a:p>
                  </a:txBody>
                  <a:tcPr marL="77592" marR="77592" marT="38796" marB="38796" anchor="ctr">
                    <a:lnL>
                      <a:noFill/>
                    </a:lnL>
                    <a:lnR>
                      <a:noFill/>
                    </a:lnR>
                    <a:lnT>
                      <a:noFill/>
                    </a:lnT>
                    <a:lnB>
                      <a:noFill/>
                    </a:lnB>
                    <a:solidFill>
                      <a:srgbClr val="F8F8F8"/>
                    </a:solidFill>
                  </a:tcPr>
                </a:tc>
              </a:tr>
              <a:tr h="747983">
                <a:tc vMerge="1">
                  <a:txBody>
                    <a:bodyPr/>
                    <a:lstStyle/>
                    <a:p>
                      <a:endParaRPr lang="en-IN"/>
                    </a:p>
                  </a:txBody>
                  <a:tcPr/>
                </a:tc>
                <a:tc>
                  <a:txBody>
                    <a:bodyPr/>
                    <a:lstStyle/>
                    <a:p>
                      <a:pPr algn="l"/>
                      <a:r>
                        <a:rPr lang="en-IN" sz="1500">
                          <a:effectLst/>
                        </a:rPr>
                        <a:t>e-Filed Acknowledgement Number.</a:t>
                      </a:r>
                    </a:p>
                  </a:txBody>
                  <a:tcPr marL="77592" marR="77592" marT="38796" marB="38796" anchor="ctr">
                    <a:lnL>
                      <a:noFill/>
                    </a:lnL>
                    <a:lnR>
                      <a:noFill/>
                    </a:lnR>
                    <a:lnT>
                      <a:noFill/>
                    </a:lnT>
                    <a:lnB>
                      <a:noFill/>
                    </a:lnB>
                    <a:solidFill>
                      <a:srgbClr val="F8F8F8"/>
                    </a:solidFill>
                  </a:tcPr>
                </a:tc>
              </a:tr>
              <a:tr h="301055">
                <a:tc vMerge="1">
                  <a:txBody>
                    <a:bodyPr/>
                    <a:lstStyle/>
                    <a:p>
                      <a:endParaRPr lang="en-IN"/>
                    </a:p>
                  </a:txBody>
                  <a:tcPr/>
                </a:tc>
                <a:tc>
                  <a:txBody>
                    <a:bodyPr/>
                    <a:lstStyle/>
                    <a:p>
                      <a:pPr algn="l"/>
                      <a:r>
                        <a:rPr lang="en-IN" sz="1500">
                          <a:effectLst/>
                        </a:rPr>
                        <a:t>Remarks</a:t>
                      </a:r>
                    </a:p>
                  </a:txBody>
                  <a:tcPr marL="77592" marR="77592" marT="38796" marB="38796" anchor="ctr">
                    <a:lnL>
                      <a:noFill/>
                    </a:lnL>
                    <a:lnR>
                      <a:noFill/>
                    </a:lnR>
                    <a:lnT>
                      <a:noFill/>
                    </a:lnT>
                    <a:lnB>
                      <a:noFill/>
                    </a:lnB>
                    <a:solidFill>
                      <a:srgbClr val="F8F8F8"/>
                    </a:solidFill>
                  </a:tcPr>
                </a:tc>
              </a:tr>
              <a:tr h="301055">
                <a:tc vMerge="1">
                  <a:txBody>
                    <a:bodyPr/>
                    <a:lstStyle/>
                    <a:p>
                      <a:endParaRPr lang="en-IN"/>
                    </a:p>
                  </a:txBody>
                  <a:tcPr/>
                </a:tc>
                <a:tc>
                  <a:txBody>
                    <a:bodyPr/>
                    <a:lstStyle/>
                    <a:p>
                      <a:pPr algn="l"/>
                      <a:r>
                        <a:rPr lang="en-IN" sz="1500">
                          <a:effectLst/>
                        </a:rPr>
                        <a:t>Upload Challan Copy</a:t>
                      </a:r>
                    </a:p>
                  </a:txBody>
                  <a:tcPr marL="77592" marR="77592" marT="38796" marB="38796" anchor="ctr">
                    <a:lnL>
                      <a:noFill/>
                    </a:lnL>
                    <a:lnR>
                      <a:noFill/>
                    </a:lnR>
                    <a:lnT>
                      <a:noFill/>
                    </a:lnT>
                    <a:lnB>
                      <a:noFill/>
                    </a:lnB>
                    <a:solidFill>
                      <a:srgbClr val="F8F8F8"/>
                    </a:solidFill>
                  </a:tcPr>
                </a:tc>
              </a:tr>
              <a:tr h="524519">
                <a:tc vMerge="1">
                  <a:txBody>
                    <a:bodyPr/>
                    <a:lstStyle/>
                    <a:p>
                      <a:endParaRPr lang="en-IN"/>
                    </a:p>
                  </a:txBody>
                  <a:tcPr/>
                </a:tc>
                <a:tc>
                  <a:txBody>
                    <a:bodyPr/>
                    <a:lstStyle/>
                    <a:p>
                      <a:pPr algn="l"/>
                      <a:r>
                        <a:rPr lang="en-IN" sz="1500">
                          <a:effectLst/>
                        </a:rPr>
                        <a:t>Upload TDS Certificate</a:t>
                      </a:r>
                    </a:p>
                  </a:txBody>
                  <a:tcPr marL="77592" marR="77592" marT="38796" marB="38796" anchor="ctr">
                    <a:lnL>
                      <a:noFill/>
                    </a:lnL>
                    <a:lnR>
                      <a:noFill/>
                    </a:lnR>
                    <a:lnT>
                      <a:noFill/>
                    </a:lnT>
                    <a:lnB>
                      <a:noFill/>
                    </a:lnB>
                    <a:solidFill>
                      <a:srgbClr val="F8F8F8"/>
                    </a:solidFill>
                  </a:tcPr>
                </a:tc>
              </a:tr>
              <a:tr h="747983">
                <a:tc vMerge="1">
                  <a:txBody>
                    <a:bodyPr/>
                    <a:lstStyle/>
                    <a:p>
                      <a:endParaRPr lang="en-IN"/>
                    </a:p>
                  </a:txBody>
                  <a:tcPr/>
                </a:tc>
                <a:tc>
                  <a:txBody>
                    <a:bodyPr/>
                    <a:lstStyle/>
                    <a:p>
                      <a:pPr algn="l"/>
                      <a:r>
                        <a:rPr lang="en-US" sz="1500">
                          <a:effectLst/>
                        </a:rPr>
                        <a:t>Upload Letter requesting for rectification</a:t>
                      </a:r>
                    </a:p>
                  </a:txBody>
                  <a:tcPr marL="77592" marR="77592" marT="38796" marB="38796" anchor="ctr">
                    <a:lnL>
                      <a:noFill/>
                    </a:lnL>
                    <a:lnR>
                      <a:noFill/>
                    </a:lnR>
                    <a:lnT>
                      <a:noFill/>
                    </a:lnT>
                    <a:lnB>
                      <a:noFill/>
                    </a:lnB>
                    <a:solidFill>
                      <a:srgbClr val="F8F8F8"/>
                    </a:solidFill>
                  </a:tcPr>
                </a:tc>
              </a:tr>
              <a:tr h="524519">
                <a:tc vMerge="1">
                  <a:txBody>
                    <a:bodyPr/>
                    <a:lstStyle/>
                    <a:p>
                      <a:endParaRPr lang="en-IN"/>
                    </a:p>
                  </a:txBody>
                  <a:tcPr/>
                </a:tc>
                <a:tc>
                  <a:txBody>
                    <a:bodyPr/>
                    <a:lstStyle/>
                    <a:p>
                      <a:pPr algn="l"/>
                      <a:r>
                        <a:rPr lang="en-IN" sz="1500">
                          <a:effectLst/>
                        </a:rPr>
                        <a:t>Upload Indemnity Bond</a:t>
                      </a:r>
                    </a:p>
                  </a:txBody>
                  <a:tcPr marL="77592" marR="77592" marT="38796" marB="38796" anchor="ctr">
                    <a:lnL>
                      <a:noFill/>
                    </a:lnL>
                    <a:lnR>
                      <a:noFill/>
                    </a:lnR>
                    <a:lnT>
                      <a:noFill/>
                    </a:lnT>
                    <a:lnB>
                      <a:noFill/>
                    </a:lnB>
                    <a:solidFill>
                      <a:srgbClr val="F8F8F8"/>
                    </a:solidFill>
                  </a:tcPr>
                </a:tc>
              </a:tr>
              <a:tr h="301055">
                <a:tc rowSpan="2">
                  <a:txBody>
                    <a:bodyPr/>
                    <a:lstStyle/>
                    <a:p>
                      <a:pPr algn="l"/>
                      <a:r>
                        <a:rPr lang="en-IN" sz="1500" b="1">
                          <a:effectLst/>
                        </a:rPr>
                        <a:t>Rectification filed with AO</a:t>
                      </a:r>
                      <a:endParaRPr lang="en-IN" sz="1500">
                        <a:effectLst/>
                      </a:endParaRPr>
                    </a:p>
                  </a:txBody>
                  <a:tcPr marL="77592" marR="77592" marT="38796" marB="38796" anchor="ctr">
                    <a:lnL>
                      <a:noFill/>
                    </a:lnL>
                    <a:lnR>
                      <a:noFill/>
                    </a:lnR>
                    <a:lnT>
                      <a:noFill/>
                    </a:lnT>
                    <a:lnB>
                      <a:noFill/>
                    </a:lnB>
                    <a:solidFill>
                      <a:srgbClr val="F8F8F8"/>
                    </a:solidFill>
                  </a:tcPr>
                </a:tc>
                <a:tc>
                  <a:txBody>
                    <a:bodyPr/>
                    <a:lstStyle/>
                    <a:p>
                      <a:pPr algn="l"/>
                      <a:r>
                        <a:rPr lang="en-IN" sz="1500">
                          <a:effectLst/>
                        </a:rPr>
                        <a:t>Date of application</a:t>
                      </a:r>
                    </a:p>
                  </a:txBody>
                  <a:tcPr marL="77592" marR="77592" marT="38796" marB="38796" anchor="ctr">
                    <a:lnL>
                      <a:noFill/>
                    </a:lnL>
                    <a:lnR>
                      <a:noFill/>
                    </a:lnR>
                    <a:lnT>
                      <a:noFill/>
                    </a:lnT>
                    <a:lnB>
                      <a:noFill/>
                    </a:lnB>
                    <a:solidFill>
                      <a:srgbClr val="F8F8F8"/>
                    </a:solidFill>
                  </a:tcPr>
                </a:tc>
              </a:tr>
              <a:tr h="301055">
                <a:tc vMerge="1">
                  <a:txBody>
                    <a:bodyPr/>
                    <a:lstStyle/>
                    <a:p>
                      <a:endParaRPr lang="en-IN"/>
                    </a:p>
                  </a:txBody>
                  <a:tcPr/>
                </a:tc>
                <a:tc>
                  <a:txBody>
                    <a:bodyPr/>
                    <a:lstStyle/>
                    <a:p>
                      <a:pPr algn="l"/>
                      <a:r>
                        <a:rPr lang="en-IN" sz="1500">
                          <a:effectLst/>
                        </a:rPr>
                        <a:t>Remarks</a:t>
                      </a:r>
                    </a:p>
                  </a:txBody>
                  <a:tcPr marL="77592" marR="77592" marT="38796" marB="38796" anchor="ctr">
                    <a:lnL>
                      <a:noFill/>
                    </a:lnL>
                    <a:lnR>
                      <a:noFill/>
                    </a:lnR>
                    <a:lnT>
                      <a:noFill/>
                    </a:lnT>
                    <a:lnB>
                      <a:noFill/>
                    </a:lnB>
                    <a:solidFill>
                      <a:srgbClr val="F8F8F8"/>
                    </a:solidFill>
                  </a:tcPr>
                </a:tc>
              </a:tr>
              <a:tr h="301055">
                <a:tc>
                  <a:txBody>
                    <a:bodyPr/>
                    <a:lstStyle/>
                    <a:p>
                      <a:pPr algn="l"/>
                      <a:r>
                        <a:rPr lang="en-IN" sz="1500" b="1">
                          <a:effectLst/>
                        </a:rPr>
                        <a:t>Others</a:t>
                      </a:r>
                      <a:endParaRPr lang="en-IN" sz="1500">
                        <a:effectLst/>
                      </a:endParaRPr>
                    </a:p>
                  </a:txBody>
                  <a:tcPr marL="77592" marR="77592" marT="38796" marB="38796" anchor="ctr">
                    <a:lnL>
                      <a:noFill/>
                    </a:lnL>
                    <a:lnR>
                      <a:noFill/>
                    </a:lnR>
                    <a:lnT>
                      <a:noFill/>
                    </a:lnT>
                    <a:lnB>
                      <a:noFill/>
                    </a:lnB>
                    <a:solidFill>
                      <a:srgbClr val="F8F8F8"/>
                    </a:solidFill>
                  </a:tcPr>
                </a:tc>
                <a:tc>
                  <a:txBody>
                    <a:bodyPr/>
                    <a:lstStyle/>
                    <a:p>
                      <a:pPr algn="l"/>
                      <a:r>
                        <a:rPr lang="en-IN" sz="1500" dirty="0">
                          <a:effectLst/>
                        </a:rPr>
                        <a:t>Others</a:t>
                      </a:r>
                    </a:p>
                  </a:txBody>
                  <a:tcPr marL="77592" marR="77592" marT="38796" marB="38796" anchor="ctr">
                    <a:lnL>
                      <a:noFill/>
                    </a:lnL>
                    <a:lnR>
                      <a:noFill/>
                    </a:lnR>
                    <a:lnT>
                      <a:noFill/>
                    </a:lnT>
                    <a:lnB>
                      <a:noFill/>
                    </a:lnB>
                    <a:solidFill>
                      <a:srgbClr val="F8F8F8"/>
                    </a:solidFill>
                  </a:tcPr>
                </a:tc>
              </a:tr>
            </a:tbl>
          </a:graphicData>
        </a:graphic>
      </p:graphicFrame>
    </p:spTree>
    <p:extLst>
      <p:ext uri="{BB962C8B-B14F-4D97-AF65-F5344CB8AC3E}">
        <p14:creationId xmlns:p14="http://schemas.microsoft.com/office/powerpoint/2010/main" val="30901854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Notice under Sec.245</a:t>
            </a:r>
            <a:endParaRPr lang="en-IN" dirty="0"/>
          </a:p>
        </p:txBody>
      </p:sp>
      <p:sp>
        <p:nvSpPr>
          <p:cNvPr id="3" name="Content Placeholder 2"/>
          <p:cNvSpPr>
            <a:spLocks noGrp="1"/>
          </p:cNvSpPr>
          <p:nvPr>
            <p:ph idx="1"/>
          </p:nvPr>
        </p:nvSpPr>
        <p:spPr/>
        <p:txBody>
          <a:bodyPr/>
          <a:lstStyle/>
          <a:p>
            <a:r>
              <a:rPr lang="en-US" dirty="0"/>
              <a:t>Intimation u/s 245 is issued by the Income Tax Department to </a:t>
            </a:r>
            <a:r>
              <a:rPr lang="en-US" b="1" dirty="0"/>
              <a:t>intimate you that they are adjusting your previous year's pending tax payable with the current year's refund</a:t>
            </a:r>
            <a:r>
              <a:rPr lang="en-US" dirty="0"/>
              <a:t>. </a:t>
            </a:r>
            <a:endParaRPr lang="en-US" dirty="0" smtClean="0"/>
          </a:p>
          <a:p>
            <a:r>
              <a:rPr lang="en-US" dirty="0" smtClean="0"/>
              <a:t>Section </a:t>
            </a:r>
            <a:r>
              <a:rPr lang="en-US" dirty="0"/>
              <a:t>245 gives the Income Tax Department power to adjust any previous year's demand of tax payable with the current year's refund</a:t>
            </a:r>
            <a:endParaRPr lang="en-IN" dirty="0"/>
          </a:p>
        </p:txBody>
      </p:sp>
    </p:spTree>
    <p:extLst>
      <p:ext uri="{BB962C8B-B14F-4D97-AF65-F5344CB8AC3E}">
        <p14:creationId xmlns:p14="http://schemas.microsoft.com/office/powerpoint/2010/main" val="3057310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India </a:t>
            </a:r>
            <a:endParaRPr lang="en-IN" dirty="0"/>
          </a:p>
        </p:txBody>
      </p:sp>
      <p:sp>
        <p:nvSpPr>
          <p:cNvPr id="3" name="Content Placeholder 2"/>
          <p:cNvSpPr>
            <a:spLocks noGrp="1"/>
          </p:cNvSpPr>
          <p:nvPr>
            <p:ph idx="1"/>
          </p:nvPr>
        </p:nvSpPr>
        <p:spPr/>
        <p:txBody>
          <a:bodyPr/>
          <a:lstStyle/>
          <a:p>
            <a:r>
              <a:rPr lang="en-US" dirty="0" smtClean="0"/>
              <a:t>Faceless – No physical meeting between tax payers and tax authorities</a:t>
            </a:r>
          </a:p>
          <a:p>
            <a:r>
              <a:rPr lang="en-US" dirty="0" smtClean="0"/>
              <a:t>Paperless – 100% electronic communication for</a:t>
            </a:r>
          </a:p>
          <a:p>
            <a:pPr lvl="1"/>
            <a:r>
              <a:rPr lang="en-US" dirty="0" smtClean="0"/>
              <a:t>Notice</a:t>
            </a:r>
          </a:p>
          <a:p>
            <a:pPr lvl="1"/>
            <a:r>
              <a:rPr lang="en-US" dirty="0" smtClean="0"/>
              <a:t>Response</a:t>
            </a:r>
          </a:p>
          <a:p>
            <a:pPr lvl="1"/>
            <a:r>
              <a:rPr lang="en-US" dirty="0" smtClean="0"/>
              <a:t>Order</a:t>
            </a:r>
          </a:p>
          <a:p>
            <a:r>
              <a:rPr lang="en-US" dirty="0" smtClean="0"/>
              <a:t>Jurisdiction</a:t>
            </a:r>
          </a:p>
          <a:p>
            <a:pPr lvl="1"/>
            <a:r>
              <a:rPr lang="en-US" dirty="0"/>
              <a:t>System </a:t>
            </a:r>
            <a:r>
              <a:rPr lang="en-US" dirty="0" smtClean="0"/>
              <a:t>selection </a:t>
            </a:r>
            <a:r>
              <a:rPr lang="en-US" dirty="0"/>
              <a:t>&amp; assignment of Case </a:t>
            </a:r>
            <a:r>
              <a:rPr lang="en-US" dirty="0" smtClean="0"/>
              <a:t>at </a:t>
            </a:r>
            <a:r>
              <a:rPr lang="en-US" dirty="0"/>
              <a:t>Nation level authority </a:t>
            </a:r>
            <a:endParaRPr lang="en-US" dirty="0" smtClean="0"/>
          </a:p>
          <a:p>
            <a:pPr lvl="1"/>
            <a:r>
              <a:rPr lang="en-US" dirty="0" smtClean="0"/>
              <a:t>i.e</a:t>
            </a:r>
            <a:r>
              <a:rPr lang="en-US" dirty="0"/>
              <a:t>. National e-Assessment Centre. It is team based assessment with dynamic jurisdiction.</a:t>
            </a:r>
            <a:endParaRPr lang="en-IN" dirty="0"/>
          </a:p>
        </p:txBody>
      </p:sp>
    </p:spTree>
    <p:extLst>
      <p:ext uri="{BB962C8B-B14F-4D97-AF65-F5344CB8AC3E}">
        <p14:creationId xmlns:p14="http://schemas.microsoft.com/office/powerpoint/2010/main" val="607753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agree</a:t>
            </a:r>
            <a:endParaRPr lang="en-IN" dirty="0"/>
          </a:p>
        </p:txBody>
      </p:sp>
      <p:sp>
        <p:nvSpPr>
          <p:cNvPr id="3" name="Content Placeholder 2"/>
          <p:cNvSpPr>
            <a:spLocks noGrp="1"/>
          </p:cNvSpPr>
          <p:nvPr>
            <p:ph idx="1"/>
          </p:nvPr>
        </p:nvSpPr>
        <p:spPr/>
        <p:txBody>
          <a:bodyPr/>
          <a:lstStyle/>
          <a:p>
            <a:r>
              <a:rPr lang="en-US" dirty="0"/>
              <a:t>If you agree with the outstanding demand, then simply log onto </a:t>
            </a:r>
            <a:r>
              <a:rPr lang="en-US" dirty="0" smtClean="0"/>
              <a:t>the portal</a:t>
            </a:r>
            <a:r>
              <a:rPr lang="en-US" dirty="0"/>
              <a:t> with your user id and password.</a:t>
            </a:r>
            <a:r>
              <a:rPr lang="en-US" dirty="0"/>
              <a:t/>
            </a:r>
            <a:br>
              <a:rPr lang="en-US" dirty="0"/>
            </a:br>
            <a:r>
              <a:rPr lang="en-US" dirty="0"/>
              <a:t>Go to 'e-file' tab - &gt; Response to outstanding demand - &gt; Submit response - &gt; Demand is correct - &gt; Submit.</a:t>
            </a:r>
            <a:r>
              <a:rPr lang="en-US" dirty="0"/>
              <a:t/>
            </a:r>
            <a:br>
              <a:rPr lang="en-US" dirty="0"/>
            </a:br>
            <a:r>
              <a:rPr lang="en-US" dirty="0"/>
              <a:t>Even if you do not take any action within the stipulated time, then the demand will be automatically adjusted with your refund</a:t>
            </a:r>
            <a:r>
              <a:rPr lang="en-US" dirty="0" smtClean="0"/>
              <a:t>.</a:t>
            </a:r>
          </a:p>
          <a:p>
            <a:r>
              <a:rPr lang="en-US" dirty="0" smtClean="0"/>
              <a:t>(Time Limit : 30 days)</a:t>
            </a:r>
            <a:endParaRPr lang="en-IN" dirty="0"/>
          </a:p>
        </p:txBody>
      </p:sp>
    </p:spTree>
    <p:extLst>
      <p:ext uri="{BB962C8B-B14F-4D97-AF65-F5344CB8AC3E}">
        <p14:creationId xmlns:p14="http://schemas.microsoft.com/office/powerpoint/2010/main" val="260026416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you don’t agree</a:t>
            </a:r>
            <a:endParaRPr lang="en-IN" dirty="0"/>
          </a:p>
        </p:txBody>
      </p:sp>
      <p:sp>
        <p:nvSpPr>
          <p:cNvPr id="3" name="Content Placeholder 2"/>
          <p:cNvSpPr>
            <a:spLocks noGrp="1"/>
          </p:cNvSpPr>
          <p:nvPr>
            <p:ph idx="1"/>
          </p:nvPr>
        </p:nvSpPr>
        <p:spPr/>
        <p:txBody>
          <a:bodyPr/>
          <a:lstStyle/>
          <a:p>
            <a:r>
              <a:rPr lang="en-US" dirty="0"/>
              <a:t>If you do not agree with the outstanding demand, then simply log </a:t>
            </a:r>
            <a:r>
              <a:rPr lang="en-US" dirty="0" smtClean="0"/>
              <a:t>on</a:t>
            </a:r>
            <a:r>
              <a:rPr lang="en-US" dirty="0"/>
              <a:t> with your user id and password.</a:t>
            </a:r>
            <a:r>
              <a:rPr lang="en-US" dirty="0"/>
              <a:t/>
            </a:r>
            <a:br>
              <a:rPr lang="en-US" dirty="0"/>
            </a:br>
            <a:r>
              <a:rPr lang="en-US" dirty="0"/>
              <a:t>Go to 'e-file' tab - &gt; Response to outstanding demand - &gt; Submit response - &gt; Demand is partially correct/Disagree with demand - &gt; Submit.</a:t>
            </a:r>
            <a:r>
              <a:rPr lang="en-US" dirty="0"/>
              <a:t/>
            </a:r>
            <a:br>
              <a:rPr lang="en-US" dirty="0"/>
            </a:br>
            <a:r>
              <a:rPr lang="en-US" dirty="0"/>
              <a:t>In these cases, you’ll have to also submit the reasons for our partial/full disagreement with the demand like Demand Paid, Demand already reduced by rectification/revision, Appeal has been filed, others etc.</a:t>
            </a:r>
            <a:endParaRPr lang="en-IN" dirty="0"/>
          </a:p>
        </p:txBody>
      </p:sp>
    </p:spTree>
    <p:extLst>
      <p:ext uri="{BB962C8B-B14F-4D97-AF65-F5344CB8AC3E}">
        <p14:creationId xmlns:p14="http://schemas.microsoft.com/office/powerpoint/2010/main" val="4349780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Consequence, if not </a:t>
            </a:r>
            <a:r>
              <a:rPr lang="en-US" smtClean="0"/>
              <a:t>filing response</a:t>
            </a:r>
            <a:endParaRPr lang="en-IN" dirty="0"/>
          </a:p>
        </p:txBody>
      </p:sp>
      <p:sp>
        <p:nvSpPr>
          <p:cNvPr id="3" name="Content Placeholder 2"/>
          <p:cNvSpPr>
            <a:spLocks noGrp="1"/>
          </p:cNvSpPr>
          <p:nvPr>
            <p:ph idx="1"/>
          </p:nvPr>
        </p:nvSpPr>
        <p:spPr/>
        <p:txBody>
          <a:bodyPr/>
          <a:lstStyle/>
          <a:p>
            <a:r>
              <a:rPr lang="en-US" dirty="0"/>
              <a:t>The taxpayer has to submit a response to the notice u/s 245 within 30 days of receiving this notice. Failing to do so will result in outstanding demand considered for adjustment against your refund after considering interest on demand. The interest is chargeable on principal demand pending of relevant AY. Therefore, the demand of interest will be adjusted against the refund without any confirmation of the </a:t>
            </a:r>
            <a:r>
              <a:rPr lang="en-US" dirty="0" err="1"/>
              <a:t>assessee</a:t>
            </a:r>
            <a:r>
              <a:rPr lang="en-US" dirty="0"/>
              <a:t>.</a:t>
            </a:r>
            <a:endParaRPr lang="en-IN" dirty="0"/>
          </a:p>
        </p:txBody>
      </p:sp>
    </p:spTree>
    <p:extLst>
      <p:ext uri="{BB962C8B-B14F-4D97-AF65-F5344CB8AC3E}">
        <p14:creationId xmlns:p14="http://schemas.microsoft.com/office/powerpoint/2010/main" val="276472904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Delivery of notices</a:t>
            </a:r>
            <a:endParaRPr lang="en-IN" dirty="0"/>
          </a:p>
        </p:txBody>
      </p:sp>
      <p:sp>
        <p:nvSpPr>
          <p:cNvPr id="3" name="Content Placeholder 2"/>
          <p:cNvSpPr>
            <a:spLocks noGrp="1"/>
          </p:cNvSpPr>
          <p:nvPr>
            <p:ph idx="1"/>
          </p:nvPr>
        </p:nvSpPr>
        <p:spPr/>
        <p:txBody>
          <a:bodyPr/>
          <a:lstStyle/>
          <a:p>
            <a:r>
              <a:rPr lang="en-US" dirty="0"/>
              <a:t>Every notice or order or any other electronic communication under this Scheme shall be delivered to the addressee, being the </a:t>
            </a:r>
            <a:r>
              <a:rPr lang="en-US" dirty="0" err="1"/>
              <a:t>assessee</a:t>
            </a:r>
            <a:r>
              <a:rPr lang="en-US" dirty="0"/>
              <a:t>, by way of:</a:t>
            </a:r>
          </a:p>
          <a:p>
            <a:r>
              <a:rPr lang="en-US" dirty="0"/>
              <a:t>(a) placing an authenticated copy thereof in the </a:t>
            </a:r>
            <a:r>
              <a:rPr lang="en-US" dirty="0" err="1"/>
              <a:t>assessee’s</a:t>
            </a:r>
            <a:r>
              <a:rPr lang="en-US" dirty="0"/>
              <a:t> </a:t>
            </a:r>
            <a:r>
              <a:rPr lang="en-US" b="1" dirty="0"/>
              <a:t>registered account</a:t>
            </a:r>
            <a:r>
              <a:rPr lang="en-US" dirty="0"/>
              <a:t>; or</a:t>
            </a:r>
          </a:p>
          <a:p>
            <a:r>
              <a:rPr lang="en-US" dirty="0"/>
              <a:t>(b) sending an authenticated copy thereof to the </a:t>
            </a:r>
            <a:r>
              <a:rPr lang="en-US" b="1" dirty="0"/>
              <a:t>registered email address</a:t>
            </a:r>
            <a:r>
              <a:rPr lang="en-US" dirty="0"/>
              <a:t> of the </a:t>
            </a:r>
            <a:r>
              <a:rPr lang="en-US" dirty="0" err="1"/>
              <a:t>assessee</a:t>
            </a:r>
            <a:r>
              <a:rPr lang="en-US" dirty="0"/>
              <a:t> or his </a:t>
            </a:r>
            <a:r>
              <a:rPr lang="en-US" dirty="0" err="1"/>
              <a:t>authorised</a:t>
            </a:r>
            <a:r>
              <a:rPr lang="en-US" dirty="0"/>
              <a:t> representative; or</a:t>
            </a:r>
          </a:p>
          <a:p>
            <a:r>
              <a:rPr lang="en-US" dirty="0"/>
              <a:t>(c) uploading an authenticated copy on the </a:t>
            </a:r>
            <a:r>
              <a:rPr lang="en-US" dirty="0" err="1"/>
              <a:t>assessee’s</a:t>
            </a:r>
            <a:r>
              <a:rPr lang="en-US" dirty="0"/>
              <a:t> </a:t>
            </a:r>
            <a:r>
              <a:rPr lang="en-US" b="1" dirty="0"/>
              <a:t>Mobile App</a:t>
            </a:r>
            <a:r>
              <a:rPr lang="en-US" dirty="0"/>
              <a:t>;</a:t>
            </a:r>
          </a:p>
          <a:p>
            <a:endParaRPr lang="en-IN" dirty="0"/>
          </a:p>
        </p:txBody>
      </p:sp>
    </p:spTree>
    <p:extLst>
      <p:ext uri="{BB962C8B-B14F-4D97-AF65-F5344CB8AC3E}">
        <p14:creationId xmlns:p14="http://schemas.microsoft.com/office/powerpoint/2010/main" val="4175177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communication</a:t>
            </a:r>
            <a:endParaRPr lang="en-IN" dirty="0"/>
          </a:p>
        </p:txBody>
      </p:sp>
      <p:sp>
        <p:nvSpPr>
          <p:cNvPr id="3" name="Content Placeholder 2"/>
          <p:cNvSpPr>
            <a:spLocks noGrp="1"/>
          </p:cNvSpPr>
          <p:nvPr>
            <p:ph idx="1"/>
          </p:nvPr>
        </p:nvSpPr>
        <p:spPr/>
        <p:txBody>
          <a:bodyPr/>
          <a:lstStyle/>
          <a:p>
            <a:r>
              <a:rPr lang="en-IN" dirty="0"/>
              <a:t>all internal communications between the National e-assessment Centre, Regional e-assessment </a:t>
            </a:r>
            <a:r>
              <a:rPr lang="en-IN" dirty="0" err="1"/>
              <a:t>center</a:t>
            </a:r>
            <a:r>
              <a:rPr lang="en-IN" dirty="0"/>
              <a:t> and various units shall be exchanged </a:t>
            </a:r>
            <a:r>
              <a:rPr lang="en-IN" dirty="0" smtClean="0"/>
              <a:t>exclusively </a:t>
            </a:r>
            <a:r>
              <a:rPr lang="en-IN" dirty="0"/>
              <a:t>by electronic </a:t>
            </a:r>
            <a:r>
              <a:rPr lang="en-IN" dirty="0" smtClean="0"/>
              <a:t>mode</a:t>
            </a:r>
          </a:p>
          <a:p>
            <a:endParaRPr lang="en-US" dirty="0"/>
          </a:p>
          <a:p>
            <a:r>
              <a:rPr lang="en-US" dirty="0" smtClean="0"/>
              <a:t>Communication between assesse and/ or his representative</a:t>
            </a:r>
            <a:endParaRPr lang="en-IN" dirty="0"/>
          </a:p>
        </p:txBody>
      </p:sp>
    </p:spTree>
    <p:extLst>
      <p:ext uri="{BB962C8B-B14F-4D97-AF65-F5344CB8AC3E}">
        <p14:creationId xmlns:p14="http://schemas.microsoft.com/office/powerpoint/2010/main" val="1967576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Serving Notice</a:t>
            </a:r>
            <a:endParaRPr lang="en-IN" dirty="0"/>
          </a:p>
        </p:txBody>
      </p:sp>
      <p:sp>
        <p:nvSpPr>
          <p:cNvPr id="3" name="Content Placeholder 2"/>
          <p:cNvSpPr>
            <a:spLocks noGrp="1"/>
          </p:cNvSpPr>
          <p:nvPr>
            <p:ph idx="1"/>
          </p:nvPr>
        </p:nvSpPr>
        <p:spPr/>
        <p:txBody>
          <a:bodyPr/>
          <a:lstStyle/>
          <a:p>
            <a:r>
              <a:rPr lang="en-IN" dirty="0"/>
              <a:t>notice on the </a:t>
            </a:r>
            <a:r>
              <a:rPr lang="en-IN" dirty="0" err="1"/>
              <a:t>assessee</a:t>
            </a:r>
            <a:r>
              <a:rPr lang="en-IN" dirty="0"/>
              <a:t> under subsection (2) of section 143, specifying the issues for selection of his case for assessment;</a:t>
            </a:r>
          </a:p>
          <a:p>
            <a:r>
              <a:rPr lang="en-US" dirty="0" smtClean="0"/>
              <a:t>Response</a:t>
            </a:r>
          </a:p>
          <a:p>
            <a:r>
              <a:rPr lang="en-IN" dirty="0" smtClean="0"/>
              <a:t>the </a:t>
            </a:r>
            <a:r>
              <a:rPr lang="en-IN" dirty="0" err="1"/>
              <a:t>assessee</a:t>
            </a:r>
            <a:r>
              <a:rPr lang="en-IN" dirty="0"/>
              <a:t> may, </a:t>
            </a:r>
            <a:r>
              <a:rPr lang="en-IN" b="1" u="sng" dirty="0"/>
              <a:t>within fifteen days </a:t>
            </a:r>
            <a:r>
              <a:rPr lang="en-IN" dirty="0"/>
              <a:t>from the date of receipt of notice </a:t>
            </a:r>
            <a:r>
              <a:rPr lang="en-IN" dirty="0" smtClean="0"/>
              <a:t>referred above , </a:t>
            </a:r>
            <a:r>
              <a:rPr lang="en-IN" dirty="0"/>
              <a:t>file his response to the National e-assessment Centre; “</a:t>
            </a:r>
          </a:p>
          <a:p>
            <a:endParaRPr lang="en-IN" dirty="0"/>
          </a:p>
        </p:txBody>
      </p:sp>
    </p:spTree>
    <p:extLst>
      <p:ext uri="{BB962C8B-B14F-4D97-AF65-F5344CB8AC3E}">
        <p14:creationId xmlns:p14="http://schemas.microsoft.com/office/powerpoint/2010/main" val="417974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Responsibility of the </a:t>
            </a:r>
            <a:r>
              <a:rPr lang="en-US" dirty="0" err="1" smtClean="0"/>
              <a:t>assessee</a:t>
            </a:r>
            <a:endParaRPr lang="en-IN" dirty="0"/>
          </a:p>
        </p:txBody>
      </p:sp>
      <p:sp>
        <p:nvSpPr>
          <p:cNvPr id="3" name="Content Placeholder 2"/>
          <p:cNvSpPr>
            <a:spLocks noGrp="1"/>
          </p:cNvSpPr>
          <p:nvPr>
            <p:ph idx="1"/>
          </p:nvPr>
        </p:nvSpPr>
        <p:spPr/>
        <p:txBody>
          <a:bodyPr/>
          <a:lstStyle/>
          <a:p>
            <a:r>
              <a:rPr lang="en-IN" dirty="0"/>
              <a:t>Keeping track of his/her registered account on e-filing Portal is a major challenge for any person</a:t>
            </a:r>
            <a:r>
              <a:rPr lang="en-IN" dirty="0" smtClean="0"/>
              <a:t>.</a:t>
            </a:r>
          </a:p>
          <a:p>
            <a:r>
              <a:rPr lang="en-IN" i="1" u="sng" dirty="0" smtClean="0"/>
              <a:t>Requires frequent </a:t>
            </a:r>
            <a:r>
              <a:rPr lang="en-IN" i="1" u="sng" dirty="0"/>
              <a:t>visit to his “registered account</a:t>
            </a:r>
            <a:r>
              <a:rPr lang="en-IN" i="1" u="sng" dirty="0" smtClean="0"/>
              <a:t>’.</a:t>
            </a:r>
          </a:p>
          <a:p>
            <a:endParaRPr lang="en-US" i="1" u="sng" dirty="0"/>
          </a:p>
          <a:p>
            <a:r>
              <a:rPr lang="en-IN" dirty="0"/>
              <a:t>non filing of reply comes up with the penal consequences and giving right to Tax authorities to decide the matter on the basis of the evidences available on the record.</a:t>
            </a:r>
          </a:p>
          <a:p>
            <a:endParaRPr lang="en-IN" dirty="0"/>
          </a:p>
          <a:p>
            <a:endParaRPr lang="en-IN" dirty="0"/>
          </a:p>
        </p:txBody>
      </p:sp>
    </p:spTree>
    <p:extLst>
      <p:ext uri="{BB962C8B-B14F-4D97-AF65-F5344CB8AC3E}">
        <p14:creationId xmlns:p14="http://schemas.microsoft.com/office/powerpoint/2010/main" val="20407977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Drawback</a:t>
            </a:r>
            <a:endParaRPr lang="en-IN" dirty="0"/>
          </a:p>
        </p:txBody>
      </p:sp>
      <p:sp>
        <p:nvSpPr>
          <p:cNvPr id="3" name="Content Placeholder 2"/>
          <p:cNvSpPr>
            <a:spLocks noGrp="1"/>
          </p:cNvSpPr>
          <p:nvPr>
            <p:ph idx="1"/>
          </p:nvPr>
        </p:nvSpPr>
        <p:spPr/>
        <p:txBody>
          <a:bodyPr/>
          <a:lstStyle/>
          <a:p>
            <a:r>
              <a:rPr lang="en-US" dirty="0" smtClean="0"/>
              <a:t>When the assesse uses the portal only filing ITR, never expects that he will get notice for scrutiny assessment.</a:t>
            </a:r>
          </a:p>
          <a:p>
            <a:endParaRPr lang="en-US" dirty="0"/>
          </a:p>
          <a:p>
            <a:r>
              <a:rPr lang="en-US" dirty="0" smtClean="0"/>
              <a:t>Results in losing the opportunity of agreeing or disagreeing</a:t>
            </a:r>
          </a:p>
          <a:p>
            <a:endParaRPr lang="en-US" dirty="0"/>
          </a:p>
          <a:p>
            <a:pPr lvl="1"/>
            <a:r>
              <a:rPr lang="en-US" dirty="0" smtClean="0"/>
              <a:t>In case e-mail ID or mobile number is not </a:t>
            </a:r>
            <a:r>
              <a:rPr lang="en-US" dirty="0" err="1" smtClean="0"/>
              <a:t>upated</a:t>
            </a:r>
            <a:r>
              <a:rPr lang="en-US" dirty="0" smtClean="0"/>
              <a:t> in the portal</a:t>
            </a:r>
            <a:endParaRPr lang="en-IN" dirty="0"/>
          </a:p>
        </p:txBody>
      </p:sp>
    </p:spTree>
    <p:extLst>
      <p:ext uri="{BB962C8B-B14F-4D97-AF65-F5344CB8AC3E}">
        <p14:creationId xmlns:p14="http://schemas.microsoft.com/office/powerpoint/2010/main" val="22165396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dirty="0"/>
          </a:p>
        </p:txBody>
      </p:sp>
      <p:sp>
        <p:nvSpPr>
          <p:cNvPr id="3" name="Content Placeholder 2"/>
          <p:cNvSpPr>
            <a:spLocks noGrp="1"/>
          </p:cNvSpPr>
          <p:nvPr>
            <p:ph idx="1"/>
          </p:nvPr>
        </p:nvSpPr>
        <p:spPr/>
        <p:txBody>
          <a:bodyPr/>
          <a:lstStyle/>
          <a:p>
            <a:r>
              <a:rPr lang="en-IN" dirty="0" smtClean="0"/>
              <a:t>Since, </a:t>
            </a:r>
            <a:r>
              <a:rPr lang="en-IN" dirty="0"/>
              <a:t>most of the Tax Compliances are being done by Tax Professionals on behalf of </a:t>
            </a:r>
            <a:r>
              <a:rPr lang="en-IN" dirty="0" err="1" smtClean="0"/>
              <a:t>Assessee</a:t>
            </a:r>
            <a:r>
              <a:rPr lang="en-IN" dirty="0"/>
              <a:t>,</a:t>
            </a:r>
            <a:r>
              <a:rPr lang="en-IN" dirty="0" smtClean="0"/>
              <a:t> </a:t>
            </a:r>
            <a:r>
              <a:rPr lang="en-IN" dirty="0"/>
              <a:t>Keeping track of all the </a:t>
            </a:r>
            <a:r>
              <a:rPr lang="en-IN" dirty="0" err="1"/>
              <a:t>assessee’s</a:t>
            </a:r>
            <a:r>
              <a:rPr lang="en-IN" dirty="0"/>
              <a:t> e-filing Portal accounts is a big challenge for any Tax Professional.</a:t>
            </a:r>
          </a:p>
          <a:p>
            <a:endParaRPr lang="en-IN" dirty="0"/>
          </a:p>
        </p:txBody>
      </p:sp>
    </p:spTree>
    <p:extLst>
      <p:ext uri="{BB962C8B-B14F-4D97-AF65-F5344CB8AC3E}">
        <p14:creationId xmlns:p14="http://schemas.microsoft.com/office/powerpoint/2010/main" val="202653406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73</TotalTime>
  <Words>1002</Words>
  <Application>Microsoft Office PowerPoint</Application>
  <PresentationFormat>Widescreen</PresentationFormat>
  <Paragraphs>164</Paragraphs>
  <Slides>32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32</vt:i4>
      </vt:variant>
    </vt:vector>
  </HeadingPairs>
  <TitlesOfParts>
    <vt:vector size="36" baseType="lpstr">
      <vt:lpstr>Arial</vt:lpstr>
      <vt:lpstr>Calibri</vt:lpstr>
      <vt:lpstr>Calibri Light</vt:lpstr>
      <vt:lpstr>Office Theme</vt:lpstr>
      <vt:lpstr>E-notice and e-response</vt:lpstr>
      <vt:lpstr>E-Assessment Scheme 2019</vt:lpstr>
      <vt:lpstr>Digital India </vt:lpstr>
      <vt:lpstr>Delivery of notices</vt:lpstr>
      <vt:lpstr>communication</vt:lpstr>
      <vt:lpstr>Serving Notice</vt:lpstr>
      <vt:lpstr>Responsibility of the assessee</vt:lpstr>
      <vt:lpstr>Drawback</vt:lpstr>
      <vt:lpstr>PowerPoint Presentation</vt:lpstr>
      <vt:lpstr>Practices required</vt:lpstr>
      <vt:lpstr>Systems by the assessee</vt:lpstr>
      <vt:lpstr>Dispatch and receipt of electronic record </vt:lpstr>
      <vt:lpstr>E-NOTICES</vt:lpstr>
      <vt:lpstr>Response for defective notice</vt:lpstr>
      <vt:lpstr>Response</vt:lpstr>
      <vt:lpstr>Representative</vt:lpstr>
      <vt:lpstr>Checking the authenticity of notice</vt:lpstr>
      <vt:lpstr>PowerPoint Presentation</vt:lpstr>
      <vt:lpstr>PowerPoint Presentation</vt:lpstr>
      <vt:lpstr>Response</vt:lpstr>
      <vt:lpstr>Response for outstanding demand</vt:lpstr>
      <vt:lpstr>  Choose any one of the listed responses.  </vt:lpstr>
      <vt:lpstr>Action</vt:lpstr>
      <vt:lpstr>List of Reasons</vt:lpstr>
      <vt:lpstr>PowerPoint Presentation</vt:lpstr>
      <vt:lpstr>PowerPoint Presentation</vt:lpstr>
      <vt:lpstr>PowerPoint Presentation</vt:lpstr>
      <vt:lpstr>PowerPoint Presentation</vt:lpstr>
      <vt:lpstr>Notice under Sec.245</vt:lpstr>
      <vt:lpstr>If you agree</vt:lpstr>
      <vt:lpstr>If you don’t agree</vt:lpstr>
      <vt:lpstr>Consequence, if not filing response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E-notice and e-reply in IT</dc:title>
  <dc:creator>user</dc:creator>
  <cp:lastModifiedBy>user</cp:lastModifiedBy>
  <cp:revision>32</cp:revision>
  <dcterms:created xsi:type="dcterms:W3CDTF">2021-11-19T14:22:47Z</dcterms:created>
  <dcterms:modified xsi:type="dcterms:W3CDTF">2021-11-20T13:40:44Z</dcterms:modified>
</cp:coreProperties>
</file>