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2" r:id="rId4"/>
    <p:sldId id="263" r:id="rId5"/>
    <p:sldId id="266" r:id="rId6"/>
    <p:sldId id="298" r:id="rId7"/>
    <p:sldId id="259" r:id="rId8"/>
    <p:sldId id="296" r:id="rId9"/>
    <p:sldId id="297" r:id="rId10"/>
    <p:sldId id="260" r:id="rId11"/>
    <p:sldId id="267" r:id="rId12"/>
    <p:sldId id="268" r:id="rId13"/>
    <p:sldId id="269" r:id="rId14"/>
    <p:sldId id="270" r:id="rId15"/>
    <p:sldId id="277" r:id="rId16"/>
    <p:sldId id="278" r:id="rId17"/>
    <p:sldId id="279" r:id="rId18"/>
    <p:sldId id="280" r:id="rId19"/>
    <p:sldId id="271" r:id="rId20"/>
    <p:sldId id="272" r:id="rId21"/>
    <p:sldId id="273" r:id="rId22"/>
    <p:sldId id="27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9" autoAdjust="0"/>
    <p:restoredTop sz="94624" autoAdjust="0"/>
  </p:normalViewPr>
  <p:slideViewPr>
    <p:cSldViewPr showGuides="1">
      <p:cViewPr varScale="1">
        <p:scale>
          <a:sx n="70" d="100"/>
          <a:sy n="70" d="100"/>
        </p:scale>
        <p:origin x="13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135"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D21F6895-D147-46CE-B43E-C8B0D5C79789}" type="datetimeFigureOut">
              <a:rPr lang="en-US" smtClean="0"/>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E58C1A74-DFC6-4370-A251-C05066C4F3BF}"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endParaRPr kumimoji="0" lang="en-US" smtClean="0"/>
          </a:p>
        </p:txBody>
      </p:sp>
      <p:sp>
        <p:nvSpPr>
          <p:cNvPr id="4" name="Date Placeholder 3"/>
          <p:cNvSpPr>
            <a:spLocks noGrp="1"/>
          </p:cNvSpPr>
          <p:nvPr>
            <p:ph type="dt" sz="half" idx="10"/>
          </p:nvPr>
        </p:nvSpPr>
        <p:spPr/>
        <p:txBody>
          <a:bodyPr/>
          <a:lstStyle/>
          <a:p>
            <a:fld id="{D21F6895-D147-46CE-B43E-C8B0D5C7978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1F6895-D147-46CE-B43E-C8B0D5C7978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C1A74-DFC6-4370-A251-C05066C4F3BF}" type="slidenum">
              <a:rPr lang="en-US" smtClean="0"/>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21F6895-D147-46CE-B43E-C8B0D5C79789}"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8C1A74-DFC6-4370-A251-C05066C4F3BF}"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21F6895-D147-46CE-B43E-C8B0D5C79789}"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8C1A74-DFC6-4370-A251-C05066C4F3BF}" type="slidenum">
              <a:rPr lang="en-US" smtClean="0"/>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1F6895-D147-46CE-B43E-C8B0D5C79789}"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8C1A74-DFC6-4370-A251-C05066C4F3BF}"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endParaRPr kumimoji="0" lang="en-US" smtClean="0"/>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D21F6895-D147-46CE-B43E-C8B0D5C7978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C1A74-DFC6-4370-A251-C05066C4F3BF}"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415"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endParaRPr kumimoji="0" lang="en-US" smtClean="0"/>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D21F6895-D147-46CE-B43E-C8B0D5C79789}" type="datetimeFigureOut">
              <a:rPr lang="en-US" smtClean="0"/>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58C1A74-DFC6-4370-A251-C05066C4F3BF}" type="slidenum">
              <a:rPr lang="en-US" smtClean="0"/>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p:nvPr/>
        </p:nvSpPr>
        <p:spPr bwMode="auto">
          <a:xfrm>
            <a:off x="-6042" y="5791253"/>
            <a:ext cx="3402314" cy="1080868"/>
          </a:xfrm>
          <a:prstGeom prst="rtTriangle">
            <a:avLst/>
          </a:prstGeom>
          <a:blipFill>
            <a:blip r:embed="rId1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endParaRPr kumimoji="0" lang="en-US" smtClean="0"/>
          </a:p>
          <a:p>
            <a:pPr lvl="1" eaLnBrk="1" latinLnBrk="0" hangingPunct="1"/>
            <a:r>
              <a:rPr kumimoji="0" lang="en-US" smtClean="0"/>
              <a:t>Second level</a:t>
            </a:r>
            <a:endParaRPr kumimoji="0" lang="en-US" smtClean="0"/>
          </a:p>
          <a:p>
            <a:pPr lvl="2" eaLnBrk="1" latinLnBrk="0" hangingPunct="1"/>
            <a:r>
              <a:rPr kumimoji="0" lang="en-US" smtClean="0"/>
              <a:t>Third level</a:t>
            </a:r>
            <a:endParaRPr kumimoji="0" lang="en-US" smtClean="0"/>
          </a:p>
          <a:p>
            <a:pPr lvl="3" eaLnBrk="1" latinLnBrk="0" hangingPunct="1"/>
            <a:r>
              <a:rPr kumimoji="0" lang="en-US" smtClean="0"/>
              <a:t>Fourth level</a:t>
            </a:r>
            <a:endParaRPr kumimoji="0" lang="en-US" smtClean="0"/>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D21F6895-D147-46CE-B43E-C8B0D5C79789}" type="datetimeFigureOut">
              <a:rPr lang="en-US" smtClean="0"/>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E58C1A74-DFC6-4370-A251-C05066C4F3BF}"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5905" algn="l" rtl="0" eaLnBrk="1" latinLnBrk="0" hangingPunct="1">
        <a:spcBef>
          <a:spcPts val="400"/>
        </a:spcBef>
        <a:spcAft>
          <a:spcPts val="0"/>
        </a:spcAft>
        <a:buClr>
          <a:schemeClr val="accent1"/>
        </a:buClr>
        <a:buSzPct val="68000"/>
        <a:buFont typeface="Wingdings 3" panose="05040102010807070707"/>
        <a:buChar char=""/>
        <a:defRPr kumimoji="0" sz="2700" kern="1200">
          <a:solidFill>
            <a:schemeClr val="tx1"/>
          </a:solidFill>
          <a:latin typeface="+mn-lt"/>
          <a:ea typeface="+mn-ea"/>
          <a:cs typeface="+mn-cs"/>
        </a:defRPr>
      </a:lvl1pPr>
      <a:lvl2pPr marL="621665" indent="-228600" algn="l" rtl="0" eaLnBrk="1" latinLnBrk="0" hangingPunct="1">
        <a:spcBef>
          <a:spcPts val="325"/>
        </a:spcBef>
        <a:buClr>
          <a:schemeClr val="accent1"/>
        </a:buClr>
        <a:buFont typeface="Verdana" panose="020B0604030504040204"/>
        <a:buChar char="◦"/>
        <a:defRPr kumimoji="0" sz="2300" kern="1200">
          <a:solidFill>
            <a:schemeClr val="tx1"/>
          </a:solidFill>
          <a:latin typeface="+mn-lt"/>
          <a:ea typeface="+mn-ea"/>
          <a:cs typeface="+mn-cs"/>
        </a:defRPr>
      </a:lvl2pPr>
      <a:lvl3pPr marL="859790" indent="-228600" algn="l" rtl="0" eaLnBrk="1" latinLnBrk="0" hangingPunct="1">
        <a:spcBef>
          <a:spcPts val="350"/>
        </a:spcBef>
        <a:buClr>
          <a:schemeClr val="accent2"/>
        </a:buClr>
        <a:buSzPct val="100000"/>
        <a:buFont typeface="Wingdings 2" panose="05020102010507070707"/>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panose="05020102010507070707"/>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panose="05020102010507070707"/>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panose="05020102010507070707"/>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panose="05020102010507070707"/>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81000"/>
            <a:ext cx="8382000" cy="4495800"/>
          </a:xfrm>
        </p:spPr>
        <p:txBody>
          <a:bodyPr>
            <a:normAutofit/>
          </a:bodyPr>
          <a:lstStyle/>
          <a:p>
            <a:pPr algn="ctr"/>
            <a:r>
              <a:rPr lang="en-IN" sz="3600" dirty="0">
                <a:solidFill>
                  <a:srgbClr val="FF0000"/>
                </a:solidFill>
                <a:effectLst/>
                <a:latin typeface="Verdana" panose="020B0604030504040204" pitchFamily="34" charset="0"/>
                <a:ea typeface="Verdana" panose="020B0604030504040204" pitchFamily="34" charset="0"/>
                <a:cs typeface="Verdana" panose="020B0604030504040204" pitchFamily="34" charset="0"/>
              </a:rPr>
              <a:t>Notice of </a:t>
            </a:r>
            <a:r>
              <a:rPr lang="en-IN" sz="3600" dirty="0" err="1"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Demand,Rectification</a:t>
            </a:r>
            <a:r>
              <a:rPr lang="en-IN" sz="36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 of Mistake </a:t>
            </a:r>
            <a:r>
              <a:rPr lang="en-IN" sz="3600" dirty="0">
                <a:solidFill>
                  <a:srgbClr val="FF0000"/>
                </a:solidFill>
                <a:effectLst/>
                <a:latin typeface="Verdana" panose="020B0604030504040204" pitchFamily="34" charset="0"/>
                <a:ea typeface="Verdana" panose="020B0604030504040204" pitchFamily="34" charset="0"/>
                <a:cs typeface="Verdana" panose="020B0604030504040204" pitchFamily="34" charset="0"/>
              </a:rPr>
              <a:t>,E process to be followed for response to Notice </a:t>
            </a:r>
            <a:r>
              <a:rPr lang="en-US" altLang="en-IN" sz="3600" dirty="0">
                <a:solidFill>
                  <a:srgbClr val="FF0000"/>
                </a:solidFill>
                <a:effectLst/>
                <a:latin typeface="Verdana" panose="020B0604030504040204" pitchFamily="34" charset="0"/>
                <a:ea typeface="Verdana" panose="020B0604030504040204" pitchFamily="34" charset="0"/>
                <a:cs typeface="Verdana" panose="020B0604030504040204" pitchFamily="34" charset="0"/>
              </a:rPr>
              <a:t>U</a:t>
            </a:r>
            <a:r>
              <a:rPr lang="en-IN" sz="3600" dirty="0">
                <a:solidFill>
                  <a:srgbClr val="FF0000"/>
                </a:solidFill>
                <a:effectLst/>
                <a:latin typeface="Verdana" panose="020B0604030504040204" pitchFamily="34" charset="0"/>
                <a:ea typeface="Verdana" panose="020B0604030504040204" pitchFamily="34" charset="0"/>
                <a:cs typeface="Verdana" panose="020B0604030504040204" pitchFamily="34" charset="0"/>
              </a:rPr>
              <a:t>/s </a:t>
            </a:r>
            <a:r>
              <a:rPr lang="en-IN" sz="36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154</a:t>
            </a:r>
            <a:r>
              <a:rPr lang="en-US" altLang="en-IN" sz="36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a:t>
            </a:r>
            <a:r>
              <a:rPr lang="en-IN" altLang="en-US" sz="3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 </a:t>
            </a:r>
            <a:r>
              <a:rPr lang="en-IN" sz="3600" dirty="0">
                <a:solidFill>
                  <a:srgbClr val="FF0000"/>
                </a:solidFill>
                <a:effectLst/>
                <a:latin typeface="Verdana" panose="020B0604030504040204" pitchFamily="34" charset="0"/>
                <a:ea typeface="Verdana" panose="020B0604030504040204" pitchFamily="34" charset="0"/>
                <a:cs typeface="Verdana" panose="020B0604030504040204" pitchFamily="34" charset="0"/>
              </a:rPr>
              <a:t>Drafting of Rectification Application</a:t>
            </a:r>
            <a:br>
              <a:rPr lang="en-IN" sz="3600" dirty="0">
                <a:solidFill>
                  <a:srgbClr val="FF0000"/>
                </a:solidFill>
                <a:effectLst/>
                <a:latin typeface="Verdana" panose="020B0604030504040204" pitchFamily="34" charset="0"/>
                <a:ea typeface="Verdana" panose="020B0604030504040204" pitchFamily="34" charset="0"/>
                <a:cs typeface="Verdana" panose="020B0604030504040204" pitchFamily="34" charset="0"/>
              </a:rPr>
            </a:br>
            <a:r>
              <a:rPr lang="en-IN" sz="36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under the</a:t>
            </a:r>
            <a:br>
              <a:rPr lang="en-IN" sz="36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br>
            <a:r>
              <a:rPr lang="en-IN" altLang="en-US" sz="3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 </a:t>
            </a:r>
            <a:r>
              <a:rPr lang="en-IN" altLang="en-US" sz="3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INCOME TAX ACT,1961 AS AMENDED</a:t>
            </a:r>
            <a:endParaRPr lang="en-US" sz="3600" dirty="0">
              <a:solidFill>
                <a:srgbClr val="FF0000"/>
              </a:solidFill>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ransition>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99085"/>
            <a:ext cx="8441055" cy="5708650"/>
          </a:xfrm>
        </p:spPr>
        <p:txBody>
          <a:bodyPr/>
          <a:lstStyle/>
          <a:p>
            <a:r>
              <a:rPr lang="en-IN" altLang="en-US" b="1" u="sng"/>
              <a:t>TIME LIMIT FOR THE COMPLETION OF ASSESSMENT:</a:t>
            </a:r>
            <a:endParaRPr lang="en-IN" altLang="en-US" b="1" u="sng"/>
          </a:p>
          <a:p>
            <a:endParaRPr lang="en-IN" altLang="en-US" b="1" u="sng"/>
          </a:p>
          <a:p>
            <a:r>
              <a:rPr lang="en-IN" altLang="en-US" b="1" u="sng"/>
              <a:t>ONLY U/S 143(3)</a:t>
            </a:r>
            <a:endParaRPr lang="en-IN" altLang="en-US" b="1" u="sng"/>
          </a:p>
          <a:p>
            <a:r>
              <a:rPr lang="en-IN" altLang="en-US"/>
              <a:t>WITHIN ONE YEAR FROM THE END OF THE RELEVANT ASSESSMENT YEAR</a:t>
            </a:r>
            <a:endParaRPr lang="en-IN" altLang="en-US"/>
          </a:p>
          <a:p>
            <a:endParaRPr lang="en-IN" altLang="en-US"/>
          </a:p>
          <a:p>
            <a:r>
              <a:rPr lang="en-IN" altLang="en-US" b="1" u="sng"/>
              <a:t>U/S 147,153A,153C ETC</a:t>
            </a:r>
            <a:endParaRPr lang="en-IN" altLang="en-US" b="1" u="sng"/>
          </a:p>
          <a:p>
            <a:r>
              <a:rPr lang="en-IN" altLang="en-US" b="1" u="sng"/>
              <a:t>AS PER NORMAL PROVISIONS OF THE RESPECTIVE ACT</a:t>
            </a:r>
            <a:endParaRPr lang="en-IN" altLang="en-US" b="1" u="sng"/>
          </a:p>
          <a:p>
            <a:endParaRPr lang="en-IN" altLang="en-US" b="1" u="sng"/>
          </a:p>
          <a:p>
            <a:r>
              <a:rPr lang="en-IN" altLang="en-US" b="1" u="sng"/>
              <a:t>CONCLUSIVE PROVISIONS</a:t>
            </a:r>
            <a:endParaRPr lang="en-IN" altLang="en-US" b="1"/>
          </a:p>
          <a:p>
            <a:endParaRPr lang="en-IN" altLang="en-US" b="1"/>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13055"/>
            <a:ext cx="8378825" cy="5694680"/>
          </a:xfrm>
        </p:spPr>
        <p:txBody>
          <a:bodyPr>
            <a:normAutofit lnSpcReduction="10000"/>
          </a:bodyPr>
          <a:lstStyle/>
          <a:p>
            <a:r>
              <a:rPr lang="en-IN" altLang="en-US" b="1" u="sng" dirty="0"/>
              <a:t>FACELESS ASSESSMENT</a:t>
            </a:r>
            <a:endParaRPr lang="en-IN" altLang="en-US" b="1" u="sng" dirty="0"/>
          </a:p>
          <a:p>
            <a:endParaRPr lang="en-IN" altLang="en-US" b="1" dirty="0"/>
          </a:p>
          <a:p>
            <a:r>
              <a:rPr lang="en-IN" altLang="en-US" dirty="0"/>
              <a:t>NOTIFICATION NO.62/2019 THE ALL REGIONAL E- ASSESSMENT CENTRES ARE DEPUTED TO ASSIST AND CONDUCT THE E- ASSESSMENT PROCRDURES</a:t>
            </a:r>
            <a:endParaRPr lang="en-IN" altLang="en-US" dirty="0"/>
          </a:p>
          <a:p>
            <a:endParaRPr lang="en-IN" altLang="en-US" b="1" dirty="0"/>
          </a:p>
          <a:p>
            <a:r>
              <a:rPr lang="en-IN" altLang="en-US" dirty="0"/>
              <a:t>SHOWCAUSE NOTICE IS COMPULSORY BEFORE COMPLETION OF </a:t>
            </a:r>
            <a:r>
              <a:rPr lang="en-IN" altLang="en-US" dirty="0" smtClean="0"/>
              <a:t>THE ASSESSMENT </a:t>
            </a:r>
            <a:r>
              <a:rPr lang="en-IN" altLang="en-US" dirty="0"/>
              <a:t>WITH ADDITIONS</a:t>
            </a:r>
            <a:endParaRPr lang="en-IN" altLang="en-US" dirty="0"/>
          </a:p>
          <a:p>
            <a:endParaRPr lang="en-IN" altLang="en-US" dirty="0"/>
          </a:p>
          <a:p>
            <a:r>
              <a:rPr lang="en-IN" altLang="en-US" dirty="0"/>
              <a:t>DRAFT ASSESSMENT ORDER MAY BE ISSUED TO THE ASSESSEE</a:t>
            </a:r>
            <a:endParaRPr lang="en-IN" altLang="en-US" dirty="0"/>
          </a:p>
          <a:p>
            <a:endParaRPr lang="en-I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8620"/>
            <a:ext cx="8274050" cy="5619115"/>
          </a:xfrm>
        </p:spPr>
        <p:txBody>
          <a:bodyPr/>
          <a:lstStyle/>
          <a:p>
            <a:r>
              <a:rPr lang="en-IN" altLang="en-US"/>
              <a:t>ATTORNEY SHOULD BE ENROLLED AND REGISTERED FOR THE ACT OF COMPETENCY AND DULY REGISTERED IN THE PORTAL.</a:t>
            </a:r>
            <a:endParaRPr lang="en-IN" altLang="en-US"/>
          </a:p>
          <a:p>
            <a:endParaRPr lang="en-IN" altLang="en-US"/>
          </a:p>
          <a:p>
            <a:r>
              <a:rPr lang="en-IN" altLang="en-US"/>
              <a:t>RIGHT TO  ACCESS THE VIDEO CONFERENCE PRIOR TO THE COMPLETION OF ASSESSMENT</a:t>
            </a:r>
            <a:endParaRPr lang="en-IN" altLang="en-US"/>
          </a:p>
          <a:p>
            <a:endParaRPr lang="en-I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5854891"/>
          </a:xfrm>
        </p:spPr>
        <p:txBody>
          <a:bodyPr>
            <a:normAutofit/>
          </a:bodyPr>
          <a:lstStyle/>
          <a:p>
            <a:pPr algn="ctr"/>
            <a:endParaRPr lang="en-IN" sz="5400" b="1" dirty="0" smtClean="0"/>
          </a:p>
          <a:p>
            <a:pPr algn="ctr"/>
            <a:r>
              <a:rPr lang="en-IN" sz="5400" b="1" dirty="0" smtClean="0"/>
              <a:t>Statement </a:t>
            </a:r>
            <a:r>
              <a:rPr lang="en-IN" sz="5400" b="1" dirty="0"/>
              <a:t>of written arguments and how to prepare it under the INCOME TAX ACT, 1961</a:t>
            </a:r>
            <a:endParaRPr lang="en-IN" sz="5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85000" lnSpcReduction="20000"/>
          </a:bodyPr>
          <a:lstStyle/>
          <a:p>
            <a:r>
              <a:rPr lang="en-US" dirty="0"/>
              <a:t>An argument is “a claim or proposition put forward along with reasons or evidence supporting it.”  It is “an attempt to support a conclusion by giving reasons for it</a:t>
            </a:r>
            <a:r>
              <a:rPr lang="en-US" dirty="0" smtClean="0"/>
              <a:t>.”</a:t>
            </a:r>
            <a:endParaRPr lang="en-US" dirty="0" smtClean="0"/>
          </a:p>
          <a:p>
            <a:endParaRPr lang="en-US" dirty="0"/>
          </a:p>
          <a:p>
            <a:r>
              <a:rPr lang="en-US" dirty="0"/>
              <a:t>The word “argument” is often used to refer to a heated dispute, a quarrel, or a shouting-match. But the term argument essentially refers to “a set of propositions, or statements, which are designed to convince a reader or listener of a claim, or conclusion, and which include at least one reason (premise) for accepting the conclusion</a:t>
            </a:r>
            <a:endParaRPr lang="en-US" dirty="0"/>
          </a:p>
          <a:p>
            <a:pPr marL="0" indent="0">
              <a:buNone/>
            </a:pPr>
            <a:endParaRPr lang="en-US" dirty="0"/>
          </a:p>
          <a:p>
            <a:r>
              <a:rPr lang="en-US" dirty="0"/>
              <a:t>In short, an argument is a collection of statements. It should have a conclusion the argument attempts to establish. The others in the collection are called the premises, which are supposed to lead to convince that the conclusion is true.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70000" lnSpcReduction="20000"/>
          </a:bodyPr>
          <a:lstStyle/>
          <a:p>
            <a:r>
              <a:rPr lang="en-US" sz="3200" b="1" dirty="0"/>
              <a:t>Self Guidelines for handling issues on preparation of </a:t>
            </a:r>
            <a:endParaRPr lang="en-US" sz="3200" b="1" dirty="0"/>
          </a:p>
          <a:p>
            <a:r>
              <a:rPr lang="en-US" sz="3200" b="1" dirty="0"/>
              <a:t>written arguments and also its applications thereof</a:t>
            </a:r>
            <a:r>
              <a:rPr lang="en-US" sz="3200" dirty="0"/>
              <a:t> </a:t>
            </a:r>
            <a:endParaRPr lang="en-US" sz="3200" dirty="0"/>
          </a:p>
          <a:p>
            <a:endParaRPr lang="en-US" dirty="0"/>
          </a:p>
          <a:p>
            <a:pPr algn="just"/>
            <a:r>
              <a:rPr lang="en-US" dirty="0"/>
              <a:t>Writing of an arguments is one of the most important parts of the exclusion challenge process. Getting a clear, concise and persuasive set of arguments written down will make it easier to put a case forward in the hearing and allow the authority time to review and understand your position before they make their decision</a:t>
            </a:r>
            <a:r>
              <a:rPr lang="en-US" dirty="0" smtClean="0"/>
              <a:t>.</a:t>
            </a:r>
            <a:endParaRPr lang="en-US" dirty="0" smtClean="0"/>
          </a:p>
          <a:p>
            <a:pPr algn="just"/>
            <a:endParaRPr lang="en-US" dirty="0"/>
          </a:p>
          <a:p>
            <a:pPr algn="just"/>
            <a:r>
              <a:rPr lang="en-US" dirty="0"/>
              <a:t>Putting together your best case starts with identifying the legal issues. </a:t>
            </a:r>
            <a:endParaRPr lang="en-US" dirty="0" smtClean="0"/>
          </a:p>
          <a:p>
            <a:pPr algn="just"/>
            <a:endParaRPr lang="en-US" dirty="0"/>
          </a:p>
          <a:p>
            <a:pPr algn="just"/>
            <a:r>
              <a:rPr lang="en-US" dirty="0"/>
              <a:t>Going through the set of the subject matter will help the person </a:t>
            </a:r>
            <a:r>
              <a:rPr lang="en-US" dirty="0" smtClean="0"/>
              <a:t>arguing </a:t>
            </a:r>
            <a:r>
              <a:rPr lang="en-US" dirty="0"/>
              <a:t>the matter to do that by asking you a series of questions about the exclusion, and will provide you with Suggested Wording documents, which provide a proposed wording for arguments covering a range of circumstances to fit your case.</a:t>
            </a:r>
            <a:endParaRPr lang="en-US" dirty="0"/>
          </a:p>
          <a:p>
            <a:pPr algn="just"/>
            <a:r>
              <a:rPr lang="en-US" dirty="0"/>
              <a:t>Alternatively, if you don’t want to use this resource to identify the issues, and already know which Suggested Wording documents you wish to use,</a:t>
            </a:r>
            <a:endParaRPr lang="en-US" dirty="0"/>
          </a:p>
          <a:p>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92500" lnSpcReduction="10000"/>
          </a:bodyPr>
          <a:lstStyle/>
          <a:p>
            <a:r>
              <a:rPr lang="en-US" dirty="0"/>
              <a:t>Clearly explains the events as the art of arguments of the person describes them</a:t>
            </a:r>
            <a:r>
              <a:rPr lang="en-US" dirty="0" smtClean="0"/>
              <a:t>;</a:t>
            </a:r>
            <a:endParaRPr lang="en-US" dirty="0" smtClean="0"/>
          </a:p>
          <a:p>
            <a:endParaRPr lang="en-US" dirty="0"/>
          </a:p>
          <a:p>
            <a:r>
              <a:rPr lang="en-US" dirty="0"/>
              <a:t>Highlights where the point of disagreements arises in the events</a:t>
            </a:r>
            <a:r>
              <a:rPr lang="en-US" dirty="0" smtClean="0"/>
              <a:t>;</a:t>
            </a:r>
            <a:endParaRPr lang="en-US" dirty="0" smtClean="0"/>
          </a:p>
          <a:p>
            <a:endParaRPr lang="en-US" dirty="0"/>
          </a:p>
          <a:p>
            <a:r>
              <a:rPr lang="en-US" dirty="0"/>
              <a:t>Refers all the evidences that supports the family's version of events</a:t>
            </a:r>
            <a:r>
              <a:rPr lang="en-US" dirty="0" smtClean="0"/>
              <a:t>;</a:t>
            </a:r>
            <a:endParaRPr lang="en-US" dirty="0" smtClean="0"/>
          </a:p>
          <a:p>
            <a:endParaRPr lang="en-US" dirty="0"/>
          </a:p>
          <a:p>
            <a:r>
              <a:rPr lang="en-US" dirty="0"/>
              <a:t>Does not discuss legal questions such as whether the tests in the guidance are met. This will confuse matters. Your submissions will be most effective if you set out the background first, and then go on to discuss your legal </a:t>
            </a:r>
            <a:r>
              <a:rPr lang="en-US" dirty="0" smtClean="0"/>
              <a:t>arguments</a:t>
            </a:r>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1"/>
            <a:ext cx="8229600" cy="5410200"/>
          </a:xfrm>
        </p:spPr>
        <p:txBody>
          <a:bodyPr/>
          <a:lstStyle/>
          <a:p>
            <a:endParaRPr lang="en-US" dirty="0" smtClean="0"/>
          </a:p>
          <a:p>
            <a:r>
              <a:rPr lang="en-US" dirty="0" smtClean="0"/>
              <a:t>Narration </a:t>
            </a:r>
            <a:r>
              <a:rPr lang="en-US" dirty="0"/>
              <a:t>should be very concise and specific</a:t>
            </a:r>
            <a:endParaRPr lang="en-US" dirty="0"/>
          </a:p>
          <a:p>
            <a:endParaRPr lang="en-US" dirty="0"/>
          </a:p>
          <a:p>
            <a:r>
              <a:rPr lang="en-US" dirty="0"/>
              <a:t>Presentation should be well defined</a:t>
            </a:r>
            <a:endParaRPr lang="en-US" dirty="0"/>
          </a:p>
          <a:p>
            <a:endParaRPr lang="en-US" dirty="0"/>
          </a:p>
          <a:p>
            <a:r>
              <a:rPr lang="en-US" dirty="0"/>
              <a:t>Analysis</a:t>
            </a:r>
            <a:endParaRPr lang="en-US" dirty="0"/>
          </a:p>
          <a:p>
            <a:endParaRPr lang="en-US" dirty="0"/>
          </a:p>
          <a:p>
            <a:r>
              <a:rPr lang="en-US" dirty="0"/>
              <a:t>Explanation </a:t>
            </a:r>
            <a:endParaRPr lang="en-US" dirty="0"/>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943600"/>
          </a:xfrm>
        </p:spPr>
        <p:txBody>
          <a:bodyPr/>
          <a:lstStyle/>
          <a:p>
            <a:r>
              <a:rPr lang="en-IN" dirty="0"/>
              <a:t>Identify the issue</a:t>
            </a:r>
            <a:endParaRPr lang="en-IN" dirty="0"/>
          </a:p>
          <a:p>
            <a:r>
              <a:rPr lang="en-IN" dirty="0"/>
              <a:t>Narrate the statement of Facts</a:t>
            </a:r>
            <a:endParaRPr lang="en-IN" dirty="0"/>
          </a:p>
          <a:p>
            <a:r>
              <a:rPr lang="en-IN" dirty="0"/>
              <a:t>Grounds of Appeal</a:t>
            </a:r>
            <a:endParaRPr lang="en-IN" dirty="0"/>
          </a:p>
          <a:p>
            <a:r>
              <a:rPr lang="en-IN" dirty="0"/>
              <a:t>Weightage of Grounds</a:t>
            </a:r>
            <a:endParaRPr lang="en-IN" dirty="0"/>
          </a:p>
          <a:p>
            <a:r>
              <a:rPr lang="en-IN" dirty="0"/>
              <a:t>Question of Facts</a:t>
            </a:r>
            <a:endParaRPr lang="en-IN" dirty="0"/>
          </a:p>
          <a:p>
            <a:r>
              <a:rPr lang="en-IN" dirty="0"/>
              <a:t>Question of Law</a:t>
            </a:r>
            <a:endParaRPr lang="en-IN" dirty="0"/>
          </a:p>
          <a:p>
            <a:r>
              <a:rPr lang="en-IN" dirty="0"/>
              <a:t>Any existence of General Law</a:t>
            </a:r>
            <a:endParaRPr lang="en-IN" dirty="0"/>
          </a:p>
          <a:p>
            <a:r>
              <a:rPr lang="en-IN" dirty="0"/>
              <a:t>Evidences in a nutshell</a:t>
            </a:r>
            <a:endParaRPr lang="en-IN" dirty="0"/>
          </a:p>
          <a:p>
            <a:r>
              <a:rPr lang="en-IN" dirty="0"/>
              <a:t>Similar issue in any preceding year(s) </a:t>
            </a:r>
            <a:endParaRPr lang="en-IN" dirty="0"/>
          </a:p>
          <a:p>
            <a:r>
              <a:rPr lang="en-IN" dirty="0"/>
              <a:t>Similar issue in any other case</a:t>
            </a:r>
            <a:endParaRPr lang="en-IN" dirty="0"/>
          </a:p>
          <a:p>
            <a:r>
              <a:rPr lang="en-IN" dirty="0"/>
              <a:t>Existence of any difference of opinion and at which situation</a:t>
            </a:r>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a:bodyPr>
          <a:lstStyle/>
          <a:p>
            <a:r>
              <a:rPr lang="en-IN" sz="3600" dirty="0"/>
              <a:t>Digestive case laws on similar occasion</a:t>
            </a:r>
            <a:endParaRPr lang="en-IN" sz="3600" dirty="0"/>
          </a:p>
          <a:p>
            <a:r>
              <a:rPr lang="en-IN" sz="3600" dirty="0"/>
              <a:t>Digestive laws in relation with the Rules </a:t>
            </a:r>
            <a:r>
              <a:rPr lang="en-IN" sz="3600" dirty="0" smtClean="0"/>
              <a:t>and </a:t>
            </a:r>
            <a:r>
              <a:rPr lang="en-IN" sz="3600" dirty="0"/>
              <a:t>specially with the intension of </a:t>
            </a:r>
            <a:r>
              <a:rPr lang="en-IN" sz="3600" dirty="0" smtClean="0"/>
              <a:t>the Parliament</a:t>
            </a:r>
            <a:endParaRPr lang="en-IN"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6215" y="198120"/>
            <a:ext cx="8696960" cy="6282690"/>
          </a:xfrm>
        </p:spPr>
        <p:txBody>
          <a:bodyPr>
            <a:normAutofit/>
          </a:bodyPr>
          <a:lstStyle/>
          <a:p>
            <a:r>
              <a:rPr lang="en-IN" altLang="en-US"/>
              <a:t>SECONDARY PARAMETER AFTER RESPONSE FROM ASSESSEE THROUGH ROI</a:t>
            </a:r>
            <a:r>
              <a:rPr lang="en-US" altLang="en-IN"/>
              <a:t> AND ASSESSMENT</a:t>
            </a:r>
            <a:endParaRPr lang="en-IN" altLang="en-US"/>
          </a:p>
          <a:p>
            <a:endParaRPr lang="en-IN" altLang="en-US"/>
          </a:p>
          <a:p>
            <a:r>
              <a:rPr lang="en-IN" altLang="en-US">
                <a:sym typeface="+mn-ea"/>
              </a:rPr>
              <a:t>SECONDARY PARAMETER AFTER ISSUANCE OF NOTICE U/S 142(1) </a:t>
            </a:r>
            <a:r>
              <a:rPr lang="en-US" altLang="en-IN">
                <a:sym typeface="+mn-ea"/>
              </a:rPr>
              <a:t>,143(1)(a),143(3),144,147,</a:t>
            </a:r>
            <a:endParaRPr lang="en-US" altLang="en-IN">
              <a:sym typeface="+mn-ea"/>
            </a:endParaRPr>
          </a:p>
          <a:p>
            <a:r>
              <a:rPr lang="en-US" altLang="en-IN">
                <a:sym typeface="+mn-ea"/>
              </a:rPr>
              <a:t>154,153A AND 153C</a:t>
            </a:r>
            <a:endParaRPr lang="en-IN" altLang="en-US">
              <a:sym typeface="+mn-ea"/>
            </a:endParaRPr>
          </a:p>
          <a:p>
            <a:endParaRPr lang="en-IN" altLang="en-US">
              <a:sym typeface="+mn-ea"/>
            </a:endParaRPr>
          </a:p>
          <a:p>
            <a:r>
              <a:rPr lang="en-IN" altLang="en-US">
                <a:sym typeface="+mn-ea"/>
              </a:rPr>
              <a:t>SECONDARY PARAMETER AFTER ISSUANCE OF NOTICE U/S 142(1) AS WELL AS AFTER RESPONSE FROM ASSESSEE THROUGH ROI</a:t>
            </a:r>
            <a:endParaRPr lang="en-IN" altLang="en-US">
              <a:sym typeface="+mn-ea"/>
            </a:endParaRPr>
          </a:p>
          <a:p>
            <a:endParaRPr lang="en-IN" altLang="en-US">
              <a:sym typeface="+mn-ea"/>
            </a:endParaRPr>
          </a:p>
          <a:p>
            <a:r>
              <a:rPr lang="en-IN" altLang="en-US">
                <a:sym typeface="+mn-ea"/>
              </a:rPr>
              <a:t>REPETITION AFTER ISSUANCE OF NOTICE U/S 148 AND U/S 142(1) FOR REASSESSMENT PROCEEDINGS</a:t>
            </a:r>
            <a:endParaRPr lang="en-IN" altLang="en-US">
              <a:sym typeface="+mn-ea"/>
            </a:endParaRPr>
          </a:p>
          <a:p>
            <a:endParaRPr lang="en-IN" altLang="en-US">
              <a:sym typeface="+mn-ea"/>
            </a:endParaRPr>
          </a:p>
          <a:p>
            <a:endParaRPr lang="en-IN" altLang="en-US">
              <a:sym typeface="+mn-ea"/>
            </a:endParaRPr>
          </a:p>
          <a:p>
            <a:endParaRPr lang="en-IN" altLang="en-US">
              <a:sym typeface="+mn-ea"/>
            </a:endParaRPr>
          </a:p>
          <a:p>
            <a:endParaRPr lang="en-IN" altLang="en-US">
              <a:sym typeface="+mn-ea"/>
            </a:endParaRPr>
          </a:p>
          <a:p>
            <a:endParaRPr lang="en-IN" altLang="en-US"/>
          </a:p>
          <a:p>
            <a:endParaRPr lang="en-IN"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lstStyle/>
          <a:p>
            <a:r>
              <a:rPr lang="en-IN" dirty="0"/>
              <a:t>Situational Parameter</a:t>
            </a:r>
            <a:endParaRPr lang="en-IN" dirty="0"/>
          </a:p>
          <a:p>
            <a:r>
              <a:rPr lang="en-IN" dirty="0"/>
              <a:t>How and when reference can be drawn up</a:t>
            </a:r>
            <a:endParaRPr lang="en-IN" dirty="0"/>
          </a:p>
          <a:p>
            <a:r>
              <a:rPr lang="en-IN" dirty="0"/>
              <a:t>Stressing on the grounds</a:t>
            </a:r>
            <a:endParaRPr lang="en-IN" dirty="0"/>
          </a:p>
          <a:p>
            <a:r>
              <a:rPr lang="en-IN" dirty="0"/>
              <a:t>ABC analysis of the Grounds</a:t>
            </a:r>
            <a:endParaRPr lang="en-IN" dirty="0"/>
          </a:p>
          <a:p>
            <a:r>
              <a:rPr lang="en-IN" dirty="0"/>
              <a:t>Arrest the weak point of the Respondent prior</a:t>
            </a:r>
            <a:endParaRPr lang="en-IN" dirty="0"/>
          </a:p>
          <a:p>
            <a:pPr marL="0" indent="0">
              <a:buNone/>
            </a:pPr>
            <a:r>
              <a:rPr lang="en-IN" dirty="0"/>
              <a:t>  to the stages of the arguments</a:t>
            </a:r>
            <a:endParaRPr lang="en-IN" dirty="0"/>
          </a:p>
          <a:p>
            <a:r>
              <a:rPr lang="en-IN" dirty="0"/>
              <a:t>Arrest the weak point of the Respondent at </a:t>
            </a:r>
            <a:endParaRPr lang="en-IN" dirty="0"/>
          </a:p>
          <a:p>
            <a:pPr marL="0" indent="0">
              <a:buNone/>
            </a:pPr>
            <a:r>
              <a:rPr lang="en-IN" dirty="0"/>
              <a:t>  the on going stages of the arguments</a:t>
            </a:r>
            <a:endParaRPr lang="en-IN" dirty="0"/>
          </a:p>
          <a:p>
            <a:r>
              <a:rPr lang="en-IN" dirty="0"/>
              <a:t>Conclusion</a:t>
            </a:r>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458200" cy="5943600"/>
          </a:xfrm>
        </p:spPr>
        <p:txBody>
          <a:bodyPr>
            <a:normAutofit lnSpcReduction="10000"/>
          </a:bodyPr>
          <a:lstStyle/>
          <a:p>
            <a:pPr marL="0" indent="0" algn="just">
              <a:buNone/>
            </a:pPr>
            <a:r>
              <a:rPr lang="en-US" dirty="0"/>
              <a:t>The arguer want to make this process as comprehensive and smooth as possible. However, this guidance cannot cover every situation. Given the complexity of the process, it is inevitable that your finished Submissions will need to be reviewed to make sure that they read properly. You may need to amend the wording to avoid repetition, ensure everything is clear and nothing has been missed out at all. You may also want to smooth out the formatting. It’s absolutely tailor made and depending upon the situation and the degree of persistence thereof.</a:t>
            </a:r>
            <a:endParaRPr lang="en-US" dirty="0"/>
          </a:p>
          <a:p>
            <a:pPr marL="0" indent="0" algn="just">
              <a:buNone/>
            </a:pPr>
            <a:r>
              <a:rPr lang="en-US" dirty="0"/>
              <a:t>However as it’s jurisdictionally covered under the Civil Procedure Code 1908.The pre existence of the said Code must persists.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2570" y="274320"/>
            <a:ext cx="8579485" cy="6268085"/>
          </a:xfrm>
        </p:spPr>
        <p:txBody>
          <a:bodyPr>
            <a:normAutofit fontScale="90000" lnSpcReduction="20000"/>
          </a:bodyPr>
          <a:lstStyle/>
          <a:p>
            <a:r>
              <a:rPr lang="en-IN" altLang="en-US" b="1" u="sng" dirty="0"/>
              <a:t>KEY FEATUERS:</a:t>
            </a:r>
            <a:endParaRPr lang="en-IN" altLang="en-US" dirty="0"/>
          </a:p>
          <a:p>
            <a:r>
              <a:rPr lang="en-IN" altLang="en-US" dirty="0"/>
              <a:t>CHILD SECTION BEFORE INITIATION</a:t>
            </a:r>
            <a:endParaRPr lang="en-IN" altLang="en-US" dirty="0"/>
          </a:p>
          <a:p>
            <a:endParaRPr lang="en-IN" altLang="en-US" dirty="0"/>
          </a:p>
          <a:p>
            <a:r>
              <a:rPr lang="en-IN" altLang="en-US" dirty="0"/>
              <a:t>BECOME DOMINANT SECTION AFTER INITIATION</a:t>
            </a:r>
            <a:endParaRPr lang="en-IN" altLang="en-US" dirty="0"/>
          </a:p>
          <a:p>
            <a:r>
              <a:rPr lang="en-IN" altLang="en-US" dirty="0"/>
              <a:t>ABSOLUTELY PROCEDURAL SECTION</a:t>
            </a:r>
            <a:endParaRPr lang="en-IN" altLang="en-US" dirty="0"/>
          </a:p>
          <a:p>
            <a:endParaRPr lang="en-IN" altLang="en-US" dirty="0"/>
          </a:p>
          <a:p>
            <a:r>
              <a:rPr lang="en-US" altLang="en-IN" dirty="0"/>
              <a:t>LIMITED </a:t>
            </a:r>
            <a:r>
              <a:rPr lang="en-IN" altLang="en-US" dirty="0"/>
              <a:t>SCOPE OF ACTIVITIES </a:t>
            </a:r>
            <a:r>
              <a:rPr lang="en-US" altLang="en-IN" dirty="0"/>
              <a:t>O</a:t>
            </a:r>
            <a:r>
              <a:rPr lang="en-IN" altLang="en-US" dirty="0"/>
              <a:t>N </a:t>
            </a:r>
            <a:r>
              <a:rPr lang="en-US" altLang="en-IN" dirty="0"/>
              <a:t> POST</a:t>
            </a:r>
            <a:r>
              <a:rPr lang="en-IN" altLang="en-US" dirty="0"/>
              <a:t> ASSESSMENT PROCEEDINGS</a:t>
            </a:r>
            <a:endParaRPr lang="en-IN" altLang="en-US" dirty="0"/>
          </a:p>
          <a:p>
            <a:r>
              <a:rPr lang="en-IN" altLang="en-US" dirty="0"/>
              <a:t>CAN BE ACTIVE SEVERAL TIMES </a:t>
            </a:r>
            <a:r>
              <a:rPr lang="en-US" altLang="en-IN" dirty="0"/>
              <a:t>ON POST </a:t>
            </a:r>
            <a:r>
              <a:rPr lang="en-IN" altLang="en-US" dirty="0"/>
              <a:t> ASSESSMENT</a:t>
            </a:r>
            <a:endParaRPr lang="en-IN" altLang="en-US" dirty="0"/>
          </a:p>
          <a:p>
            <a:endParaRPr lang="en-IN" altLang="en-US" dirty="0"/>
          </a:p>
          <a:p>
            <a:r>
              <a:rPr lang="en-IN" altLang="en-US" dirty="0"/>
              <a:t>LOT OF LITIGATIONS FACED BY THE DEPARTMENT</a:t>
            </a:r>
            <a:r>
              <a:rPr lang="en-US" altLang="en-IN" dirty="0"/>
              <a:t> AS WELL AS ASSESSEE</a:t>
            </a:r>
            <a:endParaRPr lang="en-IN" altLang="en-US" dirty="0"/>
          </a:p>
          <a:p>
            <a:endParaRPr lang="en-IN" altLang="en-US" dirty="0"/>
          </a:p>
          <a:p>
            <a:r>
              <a:rPr lang="en-IN" altLang="en-US" dirty="0"/>
              <a:t>NO RECTIFICATION </a:t>
            </a:r>
            <a:r>
              <a:rPr lang="en-IN" altLang="en-US" dirty="0" smtClean="0"/>
              <a:t>IS ALLOWED BOTH </a:t>
            </a:r>
            <a:r>
              <a:rPr lang="en-IN" altLang="en-US" dirty="0"/>
              <a:t>IN THE HANDS OF THE ASSESSEE </a:t>
            </a:r>
            <a:r>
              <a:rPr lang="en-IN" altLang="en-US" dirty="0" smtClean="0"/>
              <a:t>AS </a:t>
            </a:r>
            <a:r>
              <a:rPr lang="en-IN" altLang="en-US" dirty="0"/>
              <a:t>WELL AS DEPARTMENT</a:t>
            </a:r>
            <a:endParaRPr lang="en-IN" altLang="en-US" dirty="0"/>
          </a:p>
          <a:p>
            <a:r>
              <a:rPr lang="en-IN" altLang="en-US" dirty="0"/>
              <a:t> </a:t>
            </a:r>
            <a:endParaRPr lang="en-I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2255" y="132715"/>
            <a:ext cx="8530590" cy="5875020"/>
          </a:xfrm>
        </p:spPr>
        <p:txBody>
          <a:bodyPr>
            <a:normAutofit fontScale="90000" lnSpcReduction="10000"/>
          </a:bodyPr>
          <a:lstStyle/>
          <a:p>
            <a:r>
              <a:rPr lang="en-IN" altLang="en-US" b="1" u="sng"/>
              <a:t>TIME LIMIT FOR ISSUANCE OF NOTICE:</a:t>
            </a:r>
            <a:endParaRPr lang="en-IN" altLang="en-US" b="1" u="sng"/>
          </a:p>
          <a:p>
            <a:endParaRPr lang="en-IN" altLang="en-US" b="1" u="sng"/>
          </a:p>
          <a:p>
            <a:r>
              <a:rPr lang="en-IN" altLang="en-US"/>
              <a:t>WITHIN </a:t>
            </a:r>
            <a:r>
              <a:rPr lang="en-US" altLang="en-IN"/>
              <a:t>FOUR YEARS</a:t>
            </a:r>
            <a:r>
              <a:rPr lang="en-IN" altLang="en-US"/>
              <a:t> FROM THE END OF THE F.Y. IN WHICH THE </a:t>
            </a:r>
            <a:r>
              <a:rPr lang="en-US" altLang="en-IN"/>
              <a:t>ASSESSMENT </a:t>
            </a:r>
            <a:r>
              <a:rPr lang="en-IN" altLang="en-US"/>
              <a:t>HAS BEEN </a:t>
            </a:r>
            <a:r>
              <a:rPr lang="en-US" altLang="en-IN"/>
              <a:t>COMPLETED</a:t>
            </a:r>
            <a:endParaRPr lang="en-IN" altLang="en-US"/>
          </a:p>
          <a:p>
            <a:endParaRPr lang="en-IN" altLang="en-US"/>
          </a:p>
          <a:p>
            <a:r>
              <a:rPr lang="en-IN" altLang="en-US"/>
              <a:t>ISSUANCE OF REPETITIVE NOTICE CAN BE ALLOWED BUT WITHIN THE TIME LIMIT</a:t>
            </a:r>
            <a:endParaRPr lang="en-IN" altLang="en-US"/>
          </a:p>
          <a:p>
            <a:endParaRPr lang="en-IN" altLang="en-US"/>
          </a:p>
          <a:p>
            <a:r>
              <a:rPr lang="en-IN" altLang="en-US"/>
              <a:t>TIME LIMIT CAN NOT BE EXTENDED BY THE A.O. EVEN BY THE CHIEF CIT SAVE AND EXCEPT BY THE COMPETENT AUTHORITY UNDER CBDT</a:t>
            </a:r>
            <a:endParaRPr lang="en-IN" altLang="en-US"/>
          </a:p>
          <a:p>
            <a:endParaRPr lang="en-IN" altLang="en-US"/>
          </a:p>
          <a:p>
            <a:r>
              <a:rPr lang="en-US" altLang="en-IN"/>
              <a:t>THE AUTHORITY SHALL WITHIN SIX MONTHS FROM THE MONTH OF APPLICATION EITHER APPROVED OR REJECT THAT APPLICATION</a:t>
            </a:r>
            <a:endParaRPr lang="en-IN" altLang="en-US"/>
          </a:p>
          <a:p>
            <a:endParaRPr lang="en-IN" altLang="en-US"/>
          </a:p>
          <a:p>
            <a:endParaRPr lang="en-IN" altLang="en-US"/>
          </a:p>
          <a:p>
            <a:endParaRPr lang="en-I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209550"/>
            <a:ext cx="8229600" cy="5798185"/>
          </a:xfrm>
        </p:spPr>
        <p:txBody>
          <a:bodyPr>
            <a:normAutofit lnSpcReduction="20000"/>
          </a:bodyPr>
          <a:p>
            <a:r>
              <a:rPr lang="en-US" sz="3600" b="1">
                <a:solidFill>
                  <a:srgbClr val="FF0000"/>
                </a:solidFill>
              </a:rPr>
              <a:t>Notice of Demand  Section:156</a:t>
            </a:r>
            <a:endParaRPr lang="en-US" sz="3600" b="1">
              <a:solidFill>
                <a:srgbClr val="FF0000"/>
              </a:solidFill>
            </a:endParaRPr>
          </a:p>
          <a:p>
            <a:endParaRPr lang="en-US"/>
          </a:p>
          <a:p>
            <a:r>
              <a:rPr lang="en-US"/>
              <a:t>POST EFFECT OF ASSESSMENT,APPEAL RECTIFICATION AND AMENDMENT</a:t>
            </a:r>
            <a:endParaRPr lang="en-US"/>
          </a:p>
          <a:p>
            <a:endParaRPr lang="en-US"/>
          </a:p>
          <a:p>
            <a:r>
              <a:rPr lang="en-US"/>
              <a:t>DEMAND OF TAX INTEREST AND PENALTY</a:t>
            </a:r>
            <a:endParaRPr lang="en-US"/>
          </a:p>
          <a:p>
            <a:endParaRPr lang="en-US"/>
          </a:p>
          <a:p>
            <a:r>
              <a:rPr lang="en-US"/>
              <a:t>TIME LIMIT GENERALLY SPECIFIED 30DAYS</a:t>
            </a:r>
            <a:endParaRPr lang="en-US"/>
          </a:p>
          <a:p>
            <a:endParaRPr lang="en-US"/>
          </a:p>
          <a:p>
            <a:r>
              <a:rPr lang="en-US"/>
              <a:t>ISSUED TO THE ASSESSEE OR TO THE REPRESENTATIVE ASSESSEE U/S 168</a:t>
            </a:r>
            <a:endParaRPr lang="en-US"/>
          </a:p>
          <a:p>
            <a:endParaRPr lang="en-US"/>
          </a:p>
          <a:p>
            <a:r>
              <a:rPr lang="en-US"/>
              <a:t>AMENDMENT MAY BE MADE ON INFINITE TIMES </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14325"/>
            <a:ext cx="8169910" cy="4701540"/>
          </a:xfrm>
        </p:spPr>
        <p:txBody>
          <a:bodyPr>
            <a:normAutofit fontScale="90000"/>
          </a:bodyPr>
          <a:lstStyle/>
          <a:p>
            <a:pPr algn="l"/>
            <a:r>
              <a:rPr lang="en-US" sz="2400" dirty="0"/>
              <a:t>With a view to rectify any mistake apparent from the records an Income Tax Authority referred to in section 116 may</a:t>
            </a:r>
            <a:br>
              <a:rPr lang="en-US" sz="2400" dirty="0"/>
            </a:br>
            <a:br>
              <a:rPr lang="en-US" sz="2400" dirty="0"/>
            </a:br>
            <a:r>
              <a:rPr lang="en-US" sz="2400" dirty="0"/>
              <a:t>(a) amend any order passed by it under the Provisions of this Act</a:t>
            </a:r>
            <a:br>
              <a:rPr lang="en-US" sz="2400" dirty="0"/>
            </a:br>
            <a:r>
              <a:rPr lang="en-US" sz="2400" dirty="0"/>
              <a:t>(b) amend any intimation or deemed intimation under sub section (1) of Section 143</a:t>
            </a:r>
            <a:br>
              <a:rPr lang="en-US" sz="2400" dirty="0"/>
            </a:br>
            <a:r>
              <a:rPr lang="en-US" sz="2400" dirty="0">
                <a:sym typeface="+mn-ea"/>
              </a:rPr>
              <a:t>(c) amend any intimation under sub section (1) of Section 200A</a:t>
            </a:r>
            <a:br>
              <a:rPr lang="en-US" sz="2400" dirty="0">
                <a:sym typeface="+mn-ea"/>
              </a:rPr>
            </a:br>
            <a:r>
              <a:rPr lang="en-US" sz="2400" dirty="0">
                <a:sym typeface="+mn-ea"/>
              </a:rPr>
              <a:t>(d) amend any intimation under sub section (1) of Section 206CB</a:t>
            </a:r>
            <a:br>
              <a:rPr lang="en-US" sz="2400" dirty="0">
                <a:sym typeface="+mn-ea"/>
              </a:rPr>
            </a:br>
            <a:endParaRPr lang="en-US" sz="2400" dirty="0"/>
          </a:p>
        </p:txBody>
      </p:sp>
    </p:spTree>
  </p:cSld>
  <p:clrMapOvr>
    <a:masterClrMapping/>
  </p:clrMapOvr>
  <p:transition>
    <p:strip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314960"/>
            <a:ext cx="8229600" cy="5692775"/>
          </a:xfrm>
        </p:spPr>
        <p:txBody>
          <a:bodyPr/>
          <a:p>
            <a:endParaRPr lang="en-US"/>
          </a:p>
          <a:p>
            <a:r>
              <a:rPr lang="en-US"/>
              <a:t>(1A) Where any matter has been considered and decided in any proceeding by way of appeal or Revision relating to an order referred to in sub section (1),the authority passing such may,notwithstanding anything contained in any law for the time being in force amend the order under that sub section in relation to any matter other that matter which has been so considered and decided </a:t>
            </a:r>
            <a:endParaRPr lang="en-US"/>
          </a:p>
          <a:p>
            <a:r>
              <a:rPr lang="en-US"/>
              <a:t>  </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271145"/>
            <a:ext cx="8229600" cy="5736590"/>
          </a:xfrm>
        </p:spPr>
        <p:txBody>
          <a:bodyPr/>
          <a:p>
            <a:r>
              <a:rPr lang="en-US"/>
              <a:t>(2) subject to the other Provisions of this section the authority concerned-</a:t>
            </a:r>
            <a:endParaRPr lang="en-US"/>
          </a:p>
          <a:p>
            <a:endParaRPr lang="en-US"/>
          </a:p>
          <a:p>
            <a:r>
              <a:rPr lang="en-US"/>
              <a:t>(a) may make an amendment under sub section (1) of its own motion, and </a:t>
            </a:r>
            <a:endParaRPr lang="en-US"/>
          </a:p>
          <a:p>
            <a:endParaRPr lang="en-US"/>
          </a:p>
          <a:p>
            <a:r>
              <a:rPr lang="en-US"/>
              <a:t>(2) shall make such amendment for rectifying any such mistake which has been brought to its notice by an assessee (or by the deductor) or by the collector and where the authority concerned is the Joint Commissioner Appeal or Commissioner appeal by the Assessing Officer also </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3708400"/>
        </p:xfrm>
        <a:graphic>
          <a:graphicData uri="http://schemas.openxmlformats.org/drawingml/2006/table">
            <a:tbl>
              <a:tblPr firstRow="1" bandRow="1">
                <a:tableStyleId>{21E4AEA4-8DFA-4A89-87EB-49C32662AFE0}</a:tableStyleId>
              </a:tblPr>
              <a:tblGrid>
                <a:gridCol w="8229600"/>
              </a:tblGrid>
              <a:tr h="370840">
                <a:tc>
                  <a:txBody>
                    <a:bodyPr/>
                    <a:lstStyle/>
                    <a:p>
                      <a:r>
                        <a:rPr lang="en-US" dirty="0" smtClean="0"/>
                        <a:t>Section 140A       Self Assessment</a:t>
                      </a:r>
                      <a:endParaRPr lang="en-US" dirty="0"/>
                    </a:p>
                  </a:txBody>
                  <a:tcPr/>
                </a:tc>
              </a:tr>
              <a:tr h="370840">
                <a:tc>
                  <a:txBody>
                    <a:bodyPr/>
                    <a:lstStyle/>
                    <a:p>
                      <a:r>
                        <a:rPr lang="en-US" dirty="0" smtClean="0"/>
                        <a:t>Section  142(1)    Enquiry before Assessment</a:t>
                      </a:r>
                      <a:endParaRPr lang="en-US" dirty="0"/>
                    </a:p>
                  </a:txBody>
                  <a:tcPr/>
                </a:tc>
              </a:tr>
              <a:tr h="370840">
                <a:tc>
                  <a:txBody>
                    <a:bodyPr/>
                    <a:lstStyle/>
                    <a:p>
                      <a:r>
                        <a:rPr lang="en-US" dirty="0" smtClean="0"/>
                        <a:t>Section 143(1)(a)</a:t>
                      </a:r>
                      <a:r>
                        <a:rPr lang="en-US" baseline="0" dirty="0" smtClean="0"/>
                        <a:t> Summery Assessment before communicating Assessee</a:t>
                      </a:r>
                      <a:endParaRPr lang="en-US" dirty="0"/>
                    </a:p>
                  </a:txBody>
                  <a:tcPr/>
                </a:tc>
              </a:tr>
              <a:tr h="370840">
                <a:tc>
                  <a:txBody>
                    <a:bodyPr/>
                    <a:lstStyle/>
                    <a:p>
                      <a:r>
                        <a:rPr lang="en-US" b="1" dirty="0" smtClean="0"/>
                        <a:t>Section  143(3)    Scrutiny Assessment</a:t>
                      </a:r>
                      <a:endParaRPr lang="en-US" b="1" dirty="0"/>
                    </a:p>
                  </a:txBody>
                  <a:tcPr/>
                </a:tc>
              </a:tr>
              <a:tr h="370840">
                <a:tc>
                  <a:txBody>
                    <a:bodyPr/>
                    <a:lstStyle/>
                    <a:p>
                      <a:r>
                        <a:rPr lang="en-US" dirty="0" smtClean="0"/>
                        <a:t>Section  144        Best Judgment Assessment </a:t>
                      </a:r>
                      <a:endParaRPr lang="en-US" dirty="0"/>
                    </a:p>
                  </a:txBody>
                  <a:tcPr/>
                </a:tc>
              </a:tr>
              <a:tr h="370840">
                <a:tc>
                  <a:txBody>
                    <a:bodyPr/>
                    <a:lstStyle/>
                    <a:p>
                      <a:r>
                        <a:rPr lang="en-US" dirty="0" smtClean="0"/>
                        <a:t>Section  147        Reassessment after opening</a:t>
                      </a:r>
                      <a:endParaRPr lang="en-US" dirty="0"/>
                    </a:p>
                  </a:txBody>
                  <a:tcPr/>
                </a:tc>
              </a:tr>
              <a:tr h="370840">
                <a:tc>
                  <a:txBody>
                    <a:bodyPr/>
                    <a:lstStyle/>
                    <a:p>
                      <a:r>
                        <a:rPr lang="en-US" dirty="0" smtClean="0"/>
                        <a:t>Section  153A      Search Assessment</a:t>
                      </a:r>
                      <a:endParaRPr lang="en-US" dirty="0"/>
                    </a:p>
                  </a:txBody>
                  <a:tcPr/>
                </a:tc>
              </a:tr>
              <a:tr h="370840">
                <a:tc>
                  <a:txBody>
                    <a:bodyPr/>
                    <a:lstStyle/>
                    <a:p>
                      <a:r>
                        <a:rPr lang="en-US" dirty="0" smtClean="0"/>
                        <a:t>Section  153C      Assessment </a:t>
                      </a:r>
                      <a:r>
                        <a:rPr lang="en-US" smtClean="0"/>
                        <a:t>on Survey </a:t>
                      </a:r>
                      <a:r>
                        <a:rPr lang="en-US" dirty="0" smtClean="0"/>
                        <a:t>related to Search operation</a:t>
                      </a:r>
                      <a:endParaRPr lang="en-US" dirty="0"/>
                    </a:p>
                  </a:txBody>
                  <a:tcPr/>
                </a:tc>
              </a:tr>
              <a:tr h="370840">
                <a:tc>
                  <a:txBody>
                    <a:bodyPr/>
                    <a:lstStyle/>
                    <a:p>
                      <a:r>
                        <a:rPr lang="en-US" dirty="0" smtClean="0"/>
                        <a:t>Section  154        Rectification on Assessment</a:t>
                      </a:r>
                      <a:endParaRPr lang="en-US" dirty="0"/>
                    </a:p>
                  </a:txBody>
                  <a:tcPr/>
                </a:tc>
              </a:tr>
              <a:tr h="370840">
                <a:tc>
                  <a:txBody>
                    <a:bodyPr/>
                    <a:lstStyle/>
                    <a:p>
                      <a:r>
                        <a:rPr lang="en-US" dirty="0" smtClean="0"/>
                        <a:t>Section  155        Amendment</a:t>
                      </a:r>
                      <a:endParaRPr lang="en-US" dirty="0"/>
                    </a:p>
                  </a:txBody>
                  <a:tcPr/>
                </a:tc>
              </a:tr>
            </a:tbl>
          </a:graphicData>
        </a:graphic>
      </p:graphicFrame>
      <p:sp>
        <p:nvSpPr>
          <p:cNvPr id="3" name="Title 2"/>
          <p:cNvSpPr>
            <a:spLocks noGrp="1"/>
          </p:cNvSpPr>
          <p:nvPr>
            <p:ph type="title"/>
          </p:nvPr>
        </p:nvSpPr>
        <p:spPr/>
        <p:txBody>
          <a:bodyPr/>
          <a:lstStyle/>
          <a:p>
            <a:r>
              <a:rPr lang="en-IN" altLang="en-US" dirty="0"/>
              <a:t>SECTIONS OF ASSESSMENTS</a:t>
            </a:r>
            <a:endParaRPr lang="en-IN"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7639</Words>
  <Application>WPS Presentation</Application>
  <PresentationFormat>On-screen Show (4:3)</PresentationFormat>
  <Paragraphs>179</Paragraphs>
  <Slides>21</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21</vt:i4>
      </vt:variant>
    </vt:vector>
  </HeadingPairs>
  <TitlesOfParts>
    <vt:vector size="33" baseType="lpstr">
      <vt:lpstr>Arial</vt:lpstr>
      <vt:lpstr>SimSun</vt:lpstr>
      <vt:lpstr>Wingdings</vt:lpstr>
      <vt:lpstr>Wingdings 3</vt:lpstr>
      <vt:lpstr>Verdana</vt:lpstr>
      <vt:lpstr>Wingdings 2</vt:lpstr>
      <vt:lpstr>Verdana</vt:lpstr>
      <vt:lpstr>Lucida Sans Unicode</vt:lpstr>
      <vt:lpstr>Microsoft YaHei</vt:lpstr>
      <vt:lpstr>Arial Unicode MS</vt:lpstr>
      <vt:lpstr>Calibri</vt:lpstr>
      <vt:lpstr>Concourse</vt:lpstr>
      <vt:lpstr>Notice of Demand,Rectification of Mistake ,E process to be followed for response to Notice U/s 154, Drafting of Rectification Application under the  INCOME TAX ACT,1961 AS AMENDED</vt:lpstr>
      <vt:lpstr>PowerPoint 演示文稿</vt:lpstr>
      <vt:lpstr>PowerPoint 演示文稿</vt:lpstr>
      <vt:lpstr>PowerPoint 演示文稿</vt:lpstr>
      <vt:lpstr>PowerPoint 演示文稿</vt:lpstr>
      <vt:lpstr>With a view to rectify any mistake apparent from the records an Income Tax Authority referred to in section 116 may  (a) amend any order passed by it under the Provisions of this Act (b) amend any intimation or deemed intimation under sub section (1) of Section 143 (c) amend any intimation under sub section (1) of Section 200A (d) amend any intimation under sub section (1) of Section 206CB </vt:lpstr>
      <vt:lpstr>PowerPoint 演示文稿</vt:lpstr>
      <vt:lpstr>PowerPoint 演示文稿</vt:lpstr>
      <vt:lpstr>SECTIONS OF ASSESSMENTS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Proceedings under the Income Tax Act,1961</dc:title>
  <dc:creator>User</dc:creator>
  <cp:lastModifiedBy>Sir</cp:lastModifiedBy>
  <cp:revision>44</cp:revision>
  <dcterms:created xsi:type="dcterms:W3CDTF">2019-03-03T09:28:00Z</dcterms:created>
  <dcterms:modified xsi:type="dcterms:W3CDTF">2024-04-12T06:19:12Z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5C17CEA52F8D408E8293FAAAA3E85698_13</vt:lpwstr>
  </property>
  <property fmtid="{D5CDD505-2E9C-101B-9397-08002B2CF9AE}" pid="3" name="KSOProductBuildVer">
    <vt:lpwstr>1033-12.2.0.16731</vt:lpwstr>
  </property>
</Properties>
</file>