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257" r:id="rId3"/>
    <p:sldId id="285" r:id="rId4"/>
    <p:sldId id="286" r:id="rId5"/>
    <p:sldId id="284" r:id="rId6"/>
    <p:sldId id="301" r:id="rId7"/>
    <p:sldId id="302" r:id="rId8"/>
    <p:sldId id="303" r:id="rId9"/>
    <p:sldId id="304" r:id="rId10"/>
    <p:sldId id="305" r:id="rId11"/>
    <p:sldId id="306" r:id="rId12"/>
    <p:sldId id="270" r:id="rId13"/>
    <p:sldId id="258" r:id="rId14"/>
    <p:sldId id="259" r:id="rId15"/>
    <p:sldId id="260" r:id="rId16"/>
    <p:sldId id="262" r:id="rId17"/>
    <p:sldId id="263" r:id="rId18"/>
    <p:sldId id="264" r:id="rId19"/>
    <p:sldId id="265" r:id="rId20"/>
    <p:sldId id="266" r:id="rId21"/>
    <p:sldId id="267" r:id="rId22"/>
    <p:sldId id="261" r:id="rId23"/>
    <p:sldId id="268" r:id="rId24"/>
    <p:sldId id="269" r:id="rId25"/>
    <p:sldId id="271" r:id="rId26"/>
    <p:sldId id="272" r:id="rId27"/>
    <p:sldId id="273" r:id="rId28"/>
    <p:sldId id="274" r:id="rId29"/>
    <p:sldId id="275" r:id="rId30"/>
    <p:sldId id="276" r:id="rId31"/>
    <p:sldId id="277" r:id="rId32"/>
    <p:sldId id="278" r:id="rId33"/>
    <p:sldId id="279" r:id="rId34"/>
    <p:sldId id="281" r:id="rId35"/>
    <p:sldId id="282" r:id="rId36"/>
    <p:sldId id="283" r:id="rId37"/>
    <p:sldId id="307" r:id="rId38"/>
    <p:sldId id="308" r:id="rId39"/>
    <p:sldId id="309" r:id="rId40"/>
    <p:sldId id="287" r:id="rId41"/>
    <p:sldId id="288" r:id="rId42"/>
    <p:sldId id="289" r:id="rId43"/>
    <p:sldId id="290" r:id="rId44"/>
    <p:sldId id="280" r:id="rId45"/>
    <p:sldId id="291" r:id="rId46"/>
    <p:sldId id="292" r:id="rId47"/>
    <p:sldId id="293" r:id="rId48"/>
    <p:sldId id="294" r:id="rId49"/>
    <p:sldId id="295" r:id="rId50"/>
    <p:sldId id="296" r:id="rId51"/>
    <p:sldId id="299" r:id="rId52"/>
    <p:sldId id="300" r:id="rId53"/>
    <p:sldId id="297" r:id="rId54"/>
    <p:sldId id="298" r:id="rId55"/>
    <p:sldId id="310"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4" autoAdjust="0"/>
    <p:restoredTop sz="94660"/>
  </p:normalViewPr>
  <p:slideViewPr>
    <p:cSldViewPr snapToGrid="0">
      <p:cViewPr varScale="1">
        <p:scale>
          <a:sx n="116" d="100"/>
          <a:sy n="116" d="100"/>
        </p:scale>
        <p:origin x="1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37929A-9BDE-4D6C-B28E-8759CC31442C}" type="datetimeFigureOut">
              <a:rPr lang="en-IN" smtClean="0"/>
              <a:t>10/06/2024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08FB40-2636-4050-98FE-785775808875}" type="slidenum">
              <a:rPr lang="en-IN" smtClean="0"/>
              <a:t>‹#›</a:t>
            </a:fld>
            <a:endParaRPr lang="en-IN"/>
          </a:p>
        </p:txBody>
      </p:sp>
    </p:spTree>
    <p:extLst>
      <p:ext uri="{BB962C8B-B14F-4D97-AF65-F5344CB8AC3E}">
        <p14:creationId xmlns:p14="http://schemas.microsoft.com/office/powerpoint/2010/main" val="1630916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EA08FB40-2636-4050-98FE-785775808875}" type="slidenum">
              <a:rPr lang="en-IN" smtClean="0"/>
              <a:t>1</a:t>
            </a:fld>
            <a:endParaRPr lang="en-IN"/>
          </a:p>
        </p:txBody>
      </p:sp>
    </p:spTree>
    <p:extLst>
      <p:ext uri="{BB962C8B-B14F-4D97-AF65-F5344CB8AC3E}">
        <p14:creationId xmlns:p14="http://schemas.microsoft.com/office/powerpoint/2010/main" val="2463558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
        <p:nvSpPr>
          <p:cNvPr id="6" name="Slide Number Placeholder 5"/>
          <p:cNvSpPr>
            <a:spLocks noGrp="1"/>
          </p:cNvSpPr>
          <p:nvPr>
            <p:ph type="sldNum" sz="quarter" idx="12"/>
          </p:nvPr>
        </p:nvSpPr>
        <p:spPr/>
        <p:txBody>
          <a:bodyPr/>
          <a:lstStyle/>
          <a:p>
            <a:fld id="{E00C8E97-E971-4119-A50D-3E0385BBB811}" type="slidenum">
              <a:rPr lang="en-IN" smtClean="0"/>
              <a:t>‹#›</a:t>
            </a:fld>
            <a:endParaRPr lang="en-IN"/>
          </a:p>
        </p:txBody>
      </p:sp>
    </p:spTree>
    <p:extLst>
      <p:ext uri="{BB962C8B-B14F-4D97-AF65-F5344CB8AC3E}">
        <p14:creationId xmlns:p14="http://schemas.microsoft.com/office/powerpoint/2010/main" val="3193929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
        <p:nvSpPr>
          <p:cNvPr id="6" name="Slide Number Placeholder 5"/>
          <p:cNvSpPr>
            <a:spLocks noGrp="1"/>
          </p:cNvSpPr>
          <p:nvPr>
            <p:ph type="sldNum" sz="quarter" idx="12"/>
          </p:nvPr>
        </p:nvSpPr>
        <p:spPr/>
        <p:txBody>
          <a:bodyPr/>
          <a:lstStyle/>
          <a:p>
            <a:fld id="{E00C8E97-E971-4119-A50D-3E0385BBB811}" type="slidenum">
              <a:rPr lang="en-IN" smtClean="0"/>
              <a:t>‹#›</a:t>
            </a:fld>
            <a:endParaRPr lang="en-IN"/>
          </a:p>
        </p:txBody>
      </p:sp>
    </p:spTree>
    <p:extLst>
      <p:ext uri="{BB962C8B-B14F-4D97-AF65-F5344CB8AC3E}">
        <p14:creationId xmlns:p14="http://schemas.microsoft.com/office/powerpoint/2010/main" val="4021739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
        <p:nvSpPr>
          <p:cNvPr id="6" name="Slide Number Placeholder 5"/>
          <p:cNvSpPr>
            <a:spLocks noGrp="1"/>
          </p:cNvSpPr>
          <p:nvPr>
            <p:ph type="sldNum" sz="quarter" idx="12"/>
          </p:nvPr>
        </p:nvSpPr>
        <p:spPr/>
        <p:txBody>
          <a:bodyPr/>
          <a:lstStyle/>
          <a:p>
            <a:fld id="{E00C8E97-E971-4119-A50D-3E0385BBB811}" type="slidenum">
              <a:rPr lang="en-IN" smtClean="0"/>
              <a:t>‹#›</a:t>
            </a:fld>
            <a:endParaRPr lang="en-IN"/>
          </a:p>
        </p:txBody>
      </p:sp>
    </p:spTree>
    <p:extLst>
      <p:ext uri="{BB962C8B-B14F-4D97-AF65-F5344CB8AC3E}">
        <p14:creationId xmlns:p14="http://schemas.microsoft.com/office/powerpoint/2010/main" val="1912936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
        <p:nvSpPr>
          <p:cNvPr id="6" name="Slide Number Placeholder 5"/>
          <p:cNvSpPr>
            <a:spLocks noGrp="1"/>
          </p:cNvSpPr>
          <p:nvPr>
            <p:ph type="sldNum" sz="quarter" idx="12"/>
          </p:nvPr>
        </p:nvSpPr>
        <p:spPr/>
        <p:txBody>
          <a:bodyPr/>
          <a:lstStyle/>
          <a:p>
            <a:fld id="{E00C8E97-E971-4119-A50D-3E0385BBB811}" type="slidenum">
              <a:rPr lang="en-IN" smtClean="0"/>
              <a:t>‹#›</a:t>
            </a:fld>
            <a:endParaRPr lang="en-IN"/>
          </a:p>
        </p:txBody>
      </p:sp>
    </p:spTree>
    <p:extLst>
      <p:ext uri="{BB962C8B-B14F-4D97-AF65-F5344CB8AC3E}">
        <p14:creationId xmlns:p14="http://schemas.microsoft.com/office/powerpoint/2010/main" val="2422158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
        <p:nvSpPr>
          <p:cNvPr id="6" name="Slide Number Placeholder 5"/>
          <p:cNvSpPr>
            <a:spLocks noGrp="1"/>
          </p:cNvSpPr>
          <p:nvPr>
            <p:ph type="sldNum" sz="quarter" idx="12"/>
          </p:nvPr>
        </p:nvSpPr>
        <p:spPr/>
        <p:txBody>
          <a:bodyPr/>
          <a:lstStyle/>
          <a:p>
            <a:fld id="{E00C8E97-E971-4119-A50D-3E0385BBB811}" type="slidenum">
              <a:rPr lang="en-IN" smtClean="0"/>
              <a:t>‹#›</a:t>
            </a:fld>
            <a:endParaRPr lang="en-IN"/>
          </a:p>
        </p:txBody>
      </p:sp>
    </p:spTree>
    <p:extLst>
      <p:ext uri="{BB962C8B-B14F-4D97-AF65-F5344CB8AC3E}">
        <p14:creationId xmlns:p14="http://schemas.microsoft.com/office/powerpoint/2010/main" val="1263111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r>
              <a:rPr lang="en-IN" smtClean="0"/>
              <a:t>18/05/2024</a:t>
            </a:r>
            <a:endParaRPr lang="en-IN"/>
          </a:p>
        </p:txBody>
      </p:sp>
      <p:sp>
        <p:nvSpPr>
          <p:cNvPr id="6" name="Footer Placeholder 5"/>
          <p:cNvSpPr>
            <a:spLocks noGrp="1"/>
          </p:cNvSpPr>
          <p:nvPr>
            <p:ph type="ftr" sz="quarter" idx="11"/>
          </p:nvPr>
        </p:nvSpPr>
        <p:spPr/>
        <p:txBody>
          <a:bodyPr/>
          <a:lstStyle/>
          <a:p>
            <a:r>
              <a:rPr lang="en-IN" smtClean="0"/>
              <a:t>ICMAI-TRD</a:t>
            </a:r>
            <a:endParaRPr lang="en-IN"/>
          </a:p>
        </p:txBody>
      </p:sp>
      <p:sp>
        <p:nvSpPr>
          <p:cNvPr id="7" name="Slide Number Placeholder 6"/>
          <p:cNvSpPr>
            <a:spLocks noGrp="1"/>
          </p:cNvSpPr>
          <p:nvPr>
            <p:ph type="sldNum" sz="quarter" idx="12"/>
          </p:nvPr>
        </p:nvSpPr>
        <p:spPr/>
        <p:txBody>
          <a:bodyPr/>
          <a:lstStyle/>
          <a:p>
            <a:fld id="{E00C8E97-E971-4119-A50D-3E0385BBB811}" type="slidenum">
              <a:rPr lang="en-IN" smtClean="0"/>
              <a:t>‹#›</a:t>
            </a:fld>
            <a:endParaRPr lang="en-IN"/>
          </a:p>
        </p:txBody>
      </p:sp>
    </p:spTree>
    <p:extLst>
      <p:ext uri="{BB962C8B-B14F-4D97-AF65-F5344CB8AC3E}">
        <p14:creationId xmlns:p14="http://schemas.microsoft.com/office/powerpoint/2010/main" val="1377490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r>
              <a:rPr lang="en-IN" smtClean="0"/>
              <a:t>18/05/2024</a:t>
            </a:r>
            <a:endParaRPr lang="en-IN"/>
          </a:p>
        </p:txBody>
      </p:sp>
      <p:sp>
        <p:nvSpPr>
          <p:cNvPr id="8" name="Footer Placeholder 7"/>
          <p:cNvSpPr>
            <a:spLocks noGrp="1"/>
          </p:cNvSpPr>
          <p:nvPr>
            <p:ph type="ftr" sz="quarter" idx="11"/>
          </p:nvPr>
        </p:nvSpPr>
        <p:spPr/>
        <p:txBody>
          <a:bodyPr/>
          <a:lstStyle/>
          <a:p>
            <a:r>
              <a:rPr lang="en-IN" smtClean="0"/>
              <a:t>ICMAI-TRD</a:t>
            </a:r>
            <a:endParaRPr lang="en-IN"/>
          </a:p>
        </p:txBody>
      </p:sp>
      <p:sp>
        <p:nvSpPr>
          <p:cNvPr id="9" name="Slide Number Placeholder 8"/>
          <p:cNvSpPr>
            <a:spLocks noGrp="1"/>
          </p:cNvSpPr>
          <p:nvPr>
            <p:ph type="sldNum" sz="quarter" idx="12"/>
          </p:nvPr>
        </p:nvSpPr>
        <p:spPr/>
        <p:txBody>
          <a:bodyPr/>
          <a:lstStyle/>
          <a:p>
            <a:fld id="{E00C8E97-E971-4119-A50D-3E0385BBB811}" type="slidenum">
              <a:rPr lang="en-IN" smtClean="0"/>
              <a:t>‹#›</a:t>
            </a:fld>
            <a:endParaRPr lang="en-IN"/>
          </a:p>
        </p:txBody>
      </p:sp>
    </p:spTree>
    <p:extLst>
      <p:ext uri="{BB962C8B-B14F-4D97-AF65-F5344CB8AC3E}">
        <p14:creationId xmlns:p14="http://schemas.microsoft.com/office/powerpoint/2010/main" val="940655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r>
              <a:rPr lang="en-IN" smtClean="0"/>
              <a:t>18/05/2024</a:t>
            </a:r>
            <a:endParaRPr lang="en-IN"/>
          </a:p>
        </p:txBody>
      </p:sp>
      <p:sp>
        <p:nvSpPr>
          <p:cNvPr id="4" name="Footer Placeholder 3"/>
          <p:cNvSpPr>
            <a:spLocks noGrp="1"/>
          </p:cNvSpPr>
          <p:nvPr>
            <p:ph type="ftr" sz="quarter" idx="11"/>
          </p:nvPr>
        </p:nvSpPr>
        <p:spPr/>
        <p:txBody>
          <a:bodyPr/>
          <a:lstStyle/>
          <a:p>
            <a:r>
              <a:rPr lang="en-IN" smtClean="0"/>
              <a:t>ICMAI-TRD</a:t>
            </a:r>
            <a:endParaRPr lang="en-IN"/>
          </a:p>
        </p:txBody>
      </p:sp>
      <p:sp>
        <p:nvSpPr>
          <p:cNvPr id="5" name="Slide Number Placeholder 4"/>
          <p:cNvSpPr>
            <a:spLocks noGrp="1"/>
          </p:cNvSpPr>
          <p:nvPr>
            <p:ph type="sldNum" sz="quarter" idx="12"/>
          </p:nvPr>
        </p:nvSpPr>
        <p:spPr/>
        <p:txBody>
          <a:bodyPr/>
          <a:lstStyle/>
          <a:p>
            <a:fld id="{E00C8E97-E971-4119-A50D-3E0385BBB811}" type="slidenum">
              <a:rPr lang="en-IN" smtClean="0"/>
              <a:t>‹#›</a:t>
            </a:fld>
            <a:endParaRPr lang="en-IN"/>
          </a:p>
        </p:txBody>
      </p:sp>
    </p:spTree>
    <p:extLst>
      <p:ext uri="{BB962C8B-B14F-4D97-AF65-F5344CB8AC3E}">
        <p14:creationId xmlns:p14="http://schemas.microsoft.com/office/powerpoint/2010/main" val="4142773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IN" smtClean="0"/>
              <a:t>18/05/2024</a:t>
            </a:r>
            <a:endParaRPr lang="en-IN"/>
          </a:p>
        </p:txBody>
      </p:sp>
      <p:sp>
        <p:nvSpPr>
          <p:cNvPr id="3" name="Footer Placeholder 2"/>
          <p:cNvSpPr>
            <a:spLocks noGrp="1"/>
          </p:cNvSpPr>
          <p:nvPr>
            <p:ph type="ftr" sz="quarter" idx="11"/>
          </p:nvPr>
        </p:nvSpPr>
        <p:spPr/>
        <p:txBody>
          <a:bodyPr/>
          <a:lstStyle/>
          <a:p>
            <a:r>
              <a:rPr lang="en-IN" smtClean="0"/>
              <a:t>ICMAI-TRD</a:t>
            </a:r>
            <a:endParaRPr lang="en-IN"/>
          </a:p>
        </p:txBody>
      </p:sp>
      <p:sp>
        <p:nvSpPr>
          <p:cNvPr id="4" name="Slide Number Placeholder 3"/>
          <p:cNvSpPr>
            <a:spLocks noGrp="1"/>
          </p:cNvSpPr>
          <p:nvPr>
            <p:ph type="sldNum" sz="quarter" idx="12"/>
          </p:nvPr>
        </p:nvSpPr>
        <p:spPr/>
        <p:txBody>
          <a:bodyPr/>
          <a:lstStyle/>
          <a:p>
            <a:fld id="{E00C8E97-E971-4119-A50D-3E0385BBB811}" type="slidenum">
              <a:rPr lang="en-IN" smtClean="0"/>
              <a:t>‹#›</a:t>
            </a:fld>
            <a:endParaRPr lang="en-IN"/>
          </a:p>
        </p:txBody>
      </p:sp>
    </p:spTree>
    <p:extLst>
      <p:ext uri="{BB962C8B-B14F-4D97-AF65-F5344CB8AC3E}">
        <p14:creationId xmlns:p14="http://schemas.microsoft.com/office/powerpoint/2010/main" val="217399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IN" smtClean="0"/>
              <a:t>18/05/2024</a:t>
            </a:r>
            <a:endParaRPr lang="en-IN"/>
          </a:p>
        </p:txBody>
      </p:sp>
      <p:sp>
        <p:nvSpPr>
          <p:cNvPr id="6" name="Footer Placeholder 5"/>
          <p:cNvSpPr>
            <a:spLocks noGrp="1"/>
          </p:cNvSpPr>
          <p:nvPr>
            <p:ph type="ftr" sz="quarter" idx="11"/>
          </p:nvPr>
        </p:nvSpPr>
        <p:spPr/>
        <p:txBody>
          <a:bodyPr/>
          <a:lstStyle/>
          <a:p>
            <a:r>
              <a:rPr lang="en-IN" smtClean="0"/>
              <a:t>ICMAI-TRD</a:t>
            </a:r>
            <a:endParaRPr lang="en-IN"/>
          </a:p>
        </p:txBody>
      </p:sp>
      <p:sp>
        <p:nvSpPr>
          <p:cNvPr id="7" name="Slide Number Placeholder 6"/>
          <p:cNvSpPr>
            <a:spLocks noGrp="1"/>
          </p:cNvSpPr>
          <p:nvPr>
            <p:ph type="sldNum" sz="quarter" idx="12"/>
          </p:nvPr>
        </p:nvSpPr>
        <p:spPr/>
        <p:txBody>
          <a:bodyPr/>
          <a:lstStyle/>
          <a:p>
            <a:fld id="{E00C8E97-E971-4119-A50D-3E0385BBB811}" type="slidenum">
              <a:rPr lang="en-IN" smtClean="0"/>
              <a:t>‹#›</a:t>
            </a:fld>
            <a:endParaRPr lang="en-IN"/>
          </a:p>
        </p:txBody>
      </p:sp>
    </p:spTree>
    <p:extLst>
      <p:ext uri="{BB962C8B-B14F-4D97-AF65-F5344CB8AC3E}">
        <p14:creationId xmlns:p14="http://schemas.microsoft.com/office/powerpoint/2010/main" val="3959604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IN" smtClean="0"/>
              <a:t>18/05/2024</a:t>
            </a:r>
            <a:endParaRPr lang="en-IN"/>
          </a:p>
        </p:txBody>
      </p:sp>
      <p:sp>
        <p:nvSpPr>
          <p:cNvPr id="6" name="Footer Placeholder 5"/>
          <p:cNvSpPr>
            <a:spLocks noGrp="1"/>
          </p:cNvSpPr>
          <p:nvPr>
            <p:ph type="ftr" sz="quarter" idx="11"/>
          </p:nvPr>
        </p:nvSpPr>
        <p:spPr/>
        <p:txBody>
          <a:bodyPr/>
          <a:lstStyle/>
          <a:p>
            <a:r>
              <a:rPr lang="en-IN" smtClean="0"/>
              <a:t>ICMAI-TRD</a:t>
            </a:r>
            <a:endParaRPr lang="en-IN"/>
          </a:p>
        </p:txBody>
      </p:sp>
      <p:sp>
        <p:nvSpPr>
          <p:cNvPr id="7" name="Slide Number Placeholder 6"/>
          <p:cNvSpPr>
            <a:spLocks noGrp="1"/>
          </p:cNvSpPr>
          <p:nvPr>
            <p:ph type="sldNum" sz="quarter" idx="12"/>
          </p:nvPr>
        </p:nvSpPr>
        <p:spPr/>
        <p:txBody>
          <a:bodyPr/>
          <a:lstStyle/>
          <a:p>
            <a:fld id="{E00C8E97-E971-4119-A50D-3E0385BBB811}" type="slidenum">
              <a:rPr lang="en-IN" smtClean="0"/>
              <a:t>‹#›</a:t>
            </a:fld>
            <a:endParaRPr lang="en-IN"/>
          </a:p>
        </p:txBody>
      </p:sp>
    </p:spTree>
    <p:extLst>
      <p:ext uri="{BB962C8B-B14F-4D97-AF65-F5344CB8AC3E}">
        <p14:creationId xmlns:p14="http://schemas.microsoft.com/office/powerpoint/2010/main" val="1465600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IN" smtClean="0"/>
              <a:t>18/05/2024</a:t>
            </a:r>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ICMAI-TRD</a:t>
            </a: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C8E97-E971-4119-A50D-3E0385BBB811}" type="slidenum">
              <a:rPr lang="en-IN" smtClean="0"/>
              <a:t>‹#›</a:t>
            </a:fld>
            <a:endParaRPr lang="en-IN"/>
          </a:p>
        </p:txBody>
      </p:sp>
    </p:spTree>
    <p:extLst>
      <p:ext uri="{BB962C8B-B14F-4D97-AF65-F5344CB8AC3E}">
        <p14:creationId xmlns:p14="http://schemas.microsoft.com/office/powerpoint/2010/main" val="3032932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b="1" dirty="0" smtClean="0"/>
              <a:t>Additional Claim </a:t>
            </a:r>
            <a:r>
              <a:rPr lang="en-US" sz="2800" b="1" dirty="0"/>
              <a:t>or </a:t>
            </a:r>
            <a:r>
              <a:rPr lang="en-US" sz="2800" b="1" dirty="0" smtClean="0"/>
              <a:t>Deduction </a:t>
            </a:r>
            <a:r>
              <a:rPr lang="en-US" sz="2800" b="1" dirty="0"/>
              <a:t>by Assessing Officer and Appellate Forum</a:t>
            </a:r>
            <a:br>
              <a:rPr lang="en-US" sz="2800" b="1" dirty="0"/>
            </a:br>
            <a:endParaRPr lang="en-IN" sz="2800" dirty="0"/>
          </a:p>
        </p:txBody>
      </p:sp>
      <p:sp>
        <p:nvSpPr>
          <p:cNvPr id="3" name="Subtitle 2"/>
          <p:cNvSpPr>
            <a:spLocks noGrp="1"/>
          </p:cNvSpPr>
          <p:nvPr>
            <p:ph type="subTitle" idx="1"/>
          </p:nvPr>
        </p:nvSpPr>
        <p:spPr/>
        <p:txBody>
          <a:bodyPr/>
          <a:lstStyle/>
          <a:p>
            <a:r>
              <a:rPr lang="en-US" dirty="0" smtClean="0"/>
              <a:t>By</a:t>
            </a:r>
          </a:p>
          <a:p>
            <a:r>
              <a:rPr lang="en-US" dirty="0" smtClean="0"/>
              <a:t>CMA S. VENKANNA</a:t>
            </a:r>
          </a:p>
          <a:p>
            <a:r>
              <a:rPr lang="en-US" dirty="0" smtClean="0"/>
              <a:t>COST ACCOUNTANT</a:t>
            </a: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314774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264</a:t>
            </a:r>
            <a:endParaRPr lang="en-IN" dirty="0"/>
          </a:p>
        </p:txBody>
      </p:sp>
      <p:sp>
        <p:nvSpPr>
          <p:cNvPr id="3" name="Content Placeholder 2"/>
          <p:cNvSpPr>
            <a:spLocks noGrp="1"/>
          </p:cNvSpPr>
          <p:nvPr>
            <p:ph idx="1"/>
          </p:nvPr>
        </p:nvSpPr>
        <p:spPr/>
        <p:txBody>
          <a:bodyPr/>
          <a:lstStyle/>
          <a:p>
            <a:r>
              <a:rPr lang="en-US" dirty="0"/>
              <a:t>As per provisions of section 264 of the Act, The Principal Commissioner (‘PCIT’) or the Commissioner (‘CIT’) has got the power to revise any order in the interest of </a:t>
            </a:r>
            <a:r>
              <a:rPr lang="en-US" dirty="0" err="1"/>
              <a:t>assessee</a:t>
            </a:r>
            <a:r>
              <a:rPr lang="en-US" dirty="0"/>
              <a:t>. Said power can be utilized by the PCIT or CIT </a:t>
            </a:r>
            <a:r>
              <a:rPr lang="en-US" dirty="0" err="1"/>
              <a:t>suo-moto</a:t>
            </a:r>
            <a:r>
              <a:rPr lang="en-US" dirty="0"/>
              <a:t> or on an application by the </a:t>
            </a:r>
            <a:r>
              <a:rPr lang="en-US" dirty="0" err="1"/>
              <a:t>assessee</a:t>
            </a:r>
            <a:r>
              <a:rPr lang="en-US" dirty="0"/>
              <a:t>. Thereafter, P/CIT</a:t>
            </a:r>
          </a:p>
          <a:p>
            <a:r>
              <a:rPr lang="en-US" dirty="0"/>
              <a:t>- Shall call for record of any proceeding in which such order is passed</a:t>
            </a:r>
          </a:p>
          <a:p>
            <a:r>
              <a:rPr lang="en-US" dirty="0"/>
              <a:t>- May make or cause such inquiry and</a:t>
            </a:r>
          </a:p>
          <a:p>
            <a:r>
              <a:rPr lang="en-US" dirty="0"/>
              <a:t>- Pass the revisionary order (not unfavorable to the </a:t>
            </a:r>
            <a:r>
              <a:rPr lang="en-US" dirty="0" err="1"/>
              <a:t>assessee</a:t>
            </a:r>
            <a:r>
              <a:rPr lang="en-US" dirty="0"/>
              <a:t>)</a:t>
            </a: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620979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154</a:t>
            </a:r>
            <a:endParaRPr lang="en-IN" dirty="0"/>
          </a:p>
        </p:txBody>
      </p:sp>
      <p:sp>
        <p:nvSpPr>
          <p:cNvPr id="3" name="Content Placeholder 2"/>
          <p:cNvSpPr>
            <a:spLocks noGrp="1"/>
          </p:cNvSpPr>
          <p:nvPr>
            <p:ph idx="1"/>
          </p:nvPr>
        </p:nvSpPr>
        <p:spPr/>
        <p:txBody>
          <a:bodyPr>
            <a:normAutofit/>
          </a:bodyPr>
          <a:lstStyle/>
          <a:p>
            <a:r>
              <a:rPr lang="en-US" dirty="0"/>
              <a:t>The provision of section 154 is enacted to rectify the mistake which is apparent from the record. </a:t>
            </a:r>
            <a:endParaRPr lang="en-US" dirty="0" smtClean="0"/>
          </a:p>
          <a:p>
            <a:r>
              <a:rPr lang="en-US" dirty="0" smtClean="0"/>
              <a:t>Relevant </a:t>
            </a:r>
            <a:r>
              <a:rPr lang="en-US" dirty="0"/>
              <a:t>part of the section is as under,</a:t>
            </a:r>
          </a:p>
          <a:p>
            <a:pPr lvl="1"/>
            <a:r>
              <a:rPr lang="en-US" dirty="0" smtClean="0"/>
              <a:t>‘</a:t>
            </a:r>
            <a:r>
              <a:rPr lang="en-US" dirty="0"/>
              <a:t>Rectification of mistake.</a:t>
            </a:r>
          </a:p>
          <a:p>
            <a:r>
              <a:rPr lang="en-US" dirty="0" smtClean="0"/>
              <a:t>(1</a:t>
            </a:r>
            <a:r>
              <a:rPr lang="en-US" dirty="0"/>
              <a:t>) With a view to rectifying any mistake apparent from the record an income-tax authority referred to in section 116 may,—</a:t>
            </a:r>
          </a:p>
          <a:p>
            <a:r>
              <a:rPr lang="en-US" dirty="0"/>
              <a:t>(a)  amend any order passed by it under the provisions of this Act;</a:t>
            </a:r>
          </a:p>
          <a:p>
            <a:r>
              <a:rPr lang="en-US" dirty="0"/>
              <a:t>(b)  amend any intimation or deemed intimation under sub-section (1) of section 143;’</a:t>
            </a:r>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2239599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 Return</a:t>
            </a:r>
            <a:endParaRPr lang="en-IN" dirty="0"/>
          </a:p>
        </p:txBody>
      </p:sp>
      <p:sp>
        <p:nvSpPr>
          <p:cNvPr id="3" name="Content Placeholder 2"/>
          <p:cNvSpPr>
            <a:spLocks noGrp="1"/>
          </p:cNvSpPr>
          <p:nvPr>
            <p:ph idx="1"/>
          </p:nvPr>
        </p:nvSpPr>
        <p:spPr/>
        <p:txBody>
          <a:bodyPr/>
          <a:lstStyle/>
          <a:p>
            <a:r>
              <a:rPr lang="en-US" dirty="0"/>
              <a:t>An </a:t>
            </a:r>
            <a:r>
              <a:rPr lang="en-US" dirty="0" err="1"/>
              <a:t>assessee</a:t>
            </a:r>
            <a:r>
              <a:rPr lang="en-US" dirty="0"/>
              <a:t> can revise its return of income under section 139(5) on discovery of any omission or wrong statement therein. </a:t>
            </a:r>
          </a:p>
          <a:p>
            <a:r>
              <a:rPr lang="en-US" dirty="0"/>
              <a:t>The revised return replaces and substitutes the original return. </a:t>
            </a:r>
          </a:p>
          <a:p>
            <a:r>
              <a:rPr lang="en-US" dirty="0"/>
              <a:t>Since revised returns takes place of original return, the A.O is bound to take cognizance of the revised return.</a:t>
            </a:r>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4115114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The return can be revised at any time before the end of the relevant assessment year or before the completion of the assessment, whichever is earlier. </a:t>
            </a:r>
            <a:endParaRPr lang="en-US" dirty="0" smtClean="0"/>
          </a:p>
          <a:p>
            <a:r>
              <a:rPr lang="en-US" dirty="0" smtClean="0"/>
              <a:t>As </a:t>
            </a:r>
            <a:r>
              <a:rPr lang="en-US" dirty="0"/>
              <a:t>such, if the omission or wrong statement is discovered before the time to revise return is over, </a:t>
            </a:r>
            <a:r>
              <a:rPr lang="en-US" dirty="0" err="1"/>
              <a:t>assessee</a:t>
            </a:r>
            <a:r>
              <a:rPr lang="en-US" dirty="0"/>
              <a:t> can definitely be benefitted by this provision. </a:t>
            </a:r>
            <a:endParaRPr lang="en-US" dirty="0" smtClean="0"/>
          </a:p>
          <a:p>
            <a:r>
              <a:rPr lang="en-US" dirty="0" smtClean="0"/>
              <a:t>However</a:t>
            </a:r>
            <a:r>
              <a:rPr lang="en-US" dirty="0"/>
              <a:t>, where it is discovered after the expiry of the time to revise the return, there is no provision in the act to set the omission or error right.</a:t>
            </a: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4209039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of Fresh Claim </a:t>
            </a:r>
            <a:endParaRPr lang="en-IN" dirty="0"/>
          </a:p>
        </p:txBody>
      </p:sp>
      <p:sp>
        <p:nvSpPr>
          <p:cNvPr id="3" name="Content Placeholder 2"/>
          <p:cNvSpPr>
            <a:spLocks noGrp="1"/>
          </p:cNvSpPr>
          <p:nvPr>
            <p:ph idx="1"/>
          </p:nvPr>
        </p:nvSpPr>
        <p:spPr/>
        <p:txBody>
          <a:bodyPr/>
          <a:lstStyle/>
          <a:p>
            <a:r>
              <a:rPr lang="en-US" dirty="0"/>
              <a:t>Treatment of a fresh claim of an </a:t>
            </a:r>
            <a:r>
              <a:rPr lang="en-US" dirty="0" err="1"/>
              <a:t>assessee</a:t>
            </a:r>
            <a:r>
              <a:rPr lang="en-US" dirty="0"/>
              <a:t> before the completion of assessment </a:t>
            </a:r>
            <a:endParaRPr lang="en-US" dirty="0" smtClean="0"/>
          </a:p>
          <a:p>
            <a:endParaRPr lang="en-US" dirty="0"/>
          </a:p>
          <a:p>
            <a:r>
              <a:rPr lang="en-US" dirty="0" smtClean="0"/>
              <a:t>Whether </a:t>
            </a:r>
            <a:r>
              <a:rPr lang="en-US" dirty="0"/>
              <a:t>an assessing officer is required to entertain and consider a fresh claim or a modification in a claim made at any time before the completion of assessment u/s 143(3) of the income-tax act</a:t>
            </a:r>
            <a:r>
              <a:rPr lang="en-US" dirty="0" smtClean="0"/>
              <a:t>.</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2929232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a:t>
            </a:r>
            <a:endParaRPr lang="en-IN" dirty="0"/>
          </a:p>
        </p:txBody>
      </p:sp>
      <p:sp>
        <p:nvSpPr>
          <p:cNvPr id="3" name="Content Placeholder 2"/>
          <p:cNvSpPr>
            <a:spLocks noGrp="1"/>
          </p:cNvSpPr>
          <p:nvPr>
            <p:ph idx="1"/>
          </p:nvPr>
        </p:nvSpPr>
        <p:spPr/>
        <p:txBody>
          <a:bodyPr>
            <a:normAutofit fontScale="77500" lnSpcReduction="20000"/>
          </a:bodyPr>
          <a:lstStyle/>
          <a:p>
            <a:r>
              <a:rPr lang="en-US" dirty="0" smtClean="0"/>
              <a:t>A Company </a:t>
            </a:r>
            <a:r>
              <a:rPr lang="en-US" dirty="0"/>
              <a:t>furnished a letter to the Assessing Officer (A.O.) with a request that certain item of income, which had been inadvertently offered for taxation, should be reduced from its income disclosed in the return of income. </a:t>
            </a:r>
            <a:endParaRPr lang="en-US" dirty="0" smtClean="0"/>
          </a:p>
          <a:p>
            <a:r>
              <a:rPr lang="en-US" dirty="0" smtClean="0"/>
              <a:t>The </a:t>
            </a:r>
            <a:r>
              <a:rPr lang="en-US" dirty="0"/>
              <a:t>aforesaid claim was made during the course of assessment proceedings U/S 143(3) of the Income Tax Act, 1961 (the Act), before the finalization of assessment. </a:t>
            </a:r>
            <a:endParaRPr lang="en-US" dirty="0" smtClean="0"/>
          </a:p>
          <a:p>
            <a:r>
              <a:rPr lang="en-US" dirty="0" smtClean="0"/>
              <a:t>The </a:t>
            </a:r>
            <a:r>
              <a:rPr lang="en-US" dirty="0"/>
              <a:t>A.O. refused to entertain the aforesaid claim of the Company, as according to him, the Company had not made the aforesaid claim either in the original return of income or in the revised return of income and the time for filing revised return of income had already expired</a:t>
            </a:r>
            <a:r>
              <a:rPr lang="en-US" dirty="0" smtClean="0"/>
              <a:t>.</a:t>
            </a:r>
          </a:p>
          <a:p>
            <a:r>
              <a:rPr lang="en-US" dirty="0" smtClean="0"/>
              <a:t>In </a:t>
            </a:r>
            <a:r>
              <a:rPr lang="en-US" dirty="0"/>
              <a:t>other words, as per the A.O., any fresh claim or modification in a claim in respect of an item of income or deduction, could be entertained only if the same is made by filing a revised return of income, within the time prescribed U/S 139(5) of the Act.</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4093725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Legality</a:t>
            </a:r>
            <a:endParaRPr lang="en-IN" dirty="0"/>
          </a:p>
        </p:txBody>
      </p:sp>
      <p:sp>
        <p:nvSpPr>
          <p:cNvPr id="3" name="Content Placeholder 2"/>
          <p:cNvSpPr>
            <a:spLocks noGrp="1"/>
          </p:cNvSpPr>
          <p:nvPr>
            <p:ph idx="1"/>
          </p:nvPr>
        </p:nvSpPr>
        <p:spPr/>
        <p:txBody>
          <a:bodyPr>
            <a:normAutofit fontScale="85000" lnSpcReduction="20000"/>
          </a:bodyPr>
          <a:lstStyle/>
          <a:p>
            <a:r>
              <a:rPr lang="en-US" dirty="0"/>
              <a:t>The aforesaid view of the A.O is definitely not in accordance with the provisions of the Act. </a:t>
            </a:r>
            <a:endParaRPr lang="en-US" dirty="0" smtClean="0"/>
          </a:p>
          <a:p>
            <a:r>
              <a:rPr lang="en-US" dirty="0" smtClean="0"/>
              <a:t>This </a:t>
            </a:r>
            <a:r>
              <a:rPr lang="en-US" dirty="0"/>
              <a:t>is so because the very purpose of the assessment proceedings before the taxing authorities is to assess correctly the tax liability of an </a:t>
            </a:r>
            <a:r>
              <a:rPr lang="en-US" dirty="0" err="1"/>
              <a:t>assessee</a:t>
            </a:r>
            <a:r>
              <a:rPr lang="en-US" dirty="0"/>
              <a:t> in accordance with law. </a:t>
            </a:r>
            <a:endParaRPr lang="en-US" dirty="0" smtClean="0"/>
          </a:p>
          <a:p>
            <a:r>
              <a:rPr lang="en-US" dirty="0" smtClean="0"/>
              <a:t>Besides</a:t>
            </a:r>
            <a:r>
              <a:rPr lang="en-US" dirty="0"/>
              <a:t>, a legal claim can be made at any stage of the assessment or appellate proceedings</a:t>
            </a:r>
            <a:r>
              <a:rPr lang="en-US" dirty="0" smtClean="0"/>
              <a:t>.</a:t>
            </a:r>
          </a:p>
          <a:p>
            <a:r>
              <a:rPr lang="en-US" dirty="0" smtClean="0"/>
              <a:t>It </a:t>
            </a:r>
            <a:r>
              <a:rPr lang="en-US" dirty="0"/>
              <a:t>is also to be noted in this context that merely because an </a:t>
            </a:r>
            <a:r>
              <a:rPr lang="en-US" dirty="0" err="1"/>
              <a:t>assessee</a:t>
            </a:r>
            <a:r>
              <a:rPr lang="en-US" dirty="0"/>
              <a:t> wrongly includes an item of income in his return, it does not make him liable to tax thereon</a:t>
            </a:r>
            <a:r>
              <a:rPr lang="en-US" dirty="0" smtClean="0"/>
              <a:t>.</a:t>
            </a:r>
          </a:p>
          <a:p>
            <a:r>
              <a:rPr lang="en-US" dirty="0" smtClean="0"/>
              <a:t>It </a:t>
            </a:r>
            <a:r>
              <a:rPr lang="en-US" dirty="0"/>
              <a:t>is also important to note that Art. 265 of the Constitution lays down that no tax shall be levied except when </a:t>
            </a:r>
            <a:r>
              <a:rPr lang="en-US" dirty="0" err="1"/>
              <a:t>authorised</a:t>
            </a:r>
            <a:r>
              <a:rPr lang="en-US" dirty="0"/>
              <a:t> by law.</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2725656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Provisions of Section 139(5)</a:t>
            </a:r>
            <a:endParaRPr lang="en-IN" dirty="0"/>
          </a:p>
        </p:txBody>
      </p:sp>
      <p:sp>
        <p:nvSpPr>
          <p:cNvPr id="3" name="Content Placeholder 2"/>
          <p:cNvSpPr>
            <a:spLocks noGrp="1"/>
          </p:cNvSpPr>
          <p:nvPr>
            <p:ph idx="1"/>
          </p:nvPr>
        </p:nvSpPr>
        <p:spPr/>
        <p:txBody>
          <a:bodyPr>
            <a:normAutofit fontScale="77500" lnSpcReduction="20000"/>
          </a:bodyPr>
          <a:lstStyle/>
          <a:p>
            <a:r>
              <a:rPr lang="en-US" dirty="0"/>
              <a:t>In this context, it would be relevant to examine the provisions of S.139 (5) of the Act. </a:t>
            </a:r>
            <a:endParaRPr lang="en-US" dirty="0" smtClean="0"/>
          </a:p>
          <a:p>
            <a:r>
              <a:rPr lang="en-US" dirty="0" smtClean="0"/>
              <a:t>As </a:t>
            </a:r>
            <a:r>
              <a:rPr lang="en-US" dirty="0"/>
              <a:t>per S.139 (5), if any person discovers any omission or wrong statement, in the return of income already filed, then he may furnish a revised return of income. It is quite evident from the language of S.139 (5) that a revised return of income is required to be filed in case of an omission or a wrong statement in the return already filed. </a:t>
            </a:r>
            <a:endParaRPr lang="en-US" dirty="0" smtClean="0"/>
          </a:p>
          <a:p>
            <a:r>
              <a:rPr lang="en-US" dirty="0" smtClean="0"/>
              <a:t>The </a:t>
            </a:r>
            <a:r>
              <a:rPr lang="en-US" dirty="0"/>
              <a:t>words “omission” and “wrong statement” would clearly refer to an omission of a fact or a wrong statement of fact. </a:t>
            </a:r>
            <a:endParaRPr lang="en-US" dirty="0" smtClean="0"/>
          </a:p>
          <a:p>
            <a:r>
              <a:rPr lang="en-US" dirty="0" smtClean="0"/>
              <a:t>Thus </a:t>
            </a:r>
            <a:r>
              <a:rPr lang="en-US" dirty="0"/>
              <a:t>a revised return of income may serve the purpose of correcting a wrong statement or disclosing a fact omitted in the original return of income. </a:t>
            </a:r>
            <a:endParaRPr lang="en-US" dirty="0" smtClean="0"/>
          </a:p>
          <a:p>
            <a:endParaRPr lang="en-US" dirty="0"/>
          </a:p>
          <a:p>
            <a:r>
              <a:rPr lang="en-US" dirty="0" smtClean="0"/>
              <a:t>As </a:t>
            </a:r>
            <a:r>
              <a:rPr lang="en-US" dirty="0"/>
              <a:t>per the decision of </a:t>
            </a:r>
            <a:r>
              <a:rPr lang="en-US" dirty="0" err="1"/>
              <a:t>Gauhati</a:t>
            </a:r>
            <a:r>
              <a:rPr lang="en-US" dirty="0"/>
              <a:t> High Court, in the case of </a:t>
            </a:r>
            <a:r>
              <a:rPr lang="en-US" dirty="0" err="1"/>
              <a:t>Sunandaram</a:t>
            </a:r>
            <a:r>
              <a:rPr lang="en-US" dirty="0"/>
              <a:t> </a:t>
            </a:r>
            <a:r>
              <a:rPr lang="en-US" dirty="0" err="1"/>
              <a:t>Deka</a:t>
            </a:r>
            <a:r>
              <a:rPr lang="en-US" dirty="0"/>
              <a:t> Vs. C.I.T., 210 ITR p.988, it has been held that the omission or wrong statement, in the original return of income must be due to </a:t>
            </a:r>
            <a:r>
              <a:rPr lang="en-US" dirty="0" err="1"/>
              <a:t>bonafide</a:t>
            </a:r>
            <a:r>
              <a:rPr lang="en-US" dirty="0"/>
              <a:t> inadvertence or mistake on the part of the </a:t>
            </a:r>
            <a:r>
              <a:rPr lang="en-US" dirty="0" err="1"/>
              <a:t>assessee</a:t>
            </a:r>
            <a:r>
              <a:rPr lang="en-US" dirty="0"/>
              <a:t>.</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3818614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a:t>
            </a:r>
            <a:endParaRPr lang="en-IN" dirty="0"/>
          </a:p>
        </p:txBody>
      </p:sp>
      <p:sp>
        <p:nvSpPr>
          <p:cNvPr id="3" name="Content Placeholder 2"/>
          <p:cNvSpPr>
            <a:spLocks noGrp="1"/>
          </p:cNvSpPr>
          <p:nvPr>
            <p:ph idx="1"/>
          </p:nvPr>
        </p:nvSpPr>
        <p:spPr/>
        <p:txBody>
          <a:bodyPr/>
          <a:lstStyle/>
          <a:p>
            <a:r>
              <a:rPr lang="en-US" dirty="0" smtClean="0"/>
              <a:t>In </a:t>
            </a:r>
            <a:r>
              <a:rPr lang="en-US" dirty="0"/>
              <a:t>case of an assessment U/S 143(3) of the Act, an </a:t>
            </a:r>
            <a:r>
              <a:rPr lang="en-US" dirty="0" err="1"/>
              <a:t>assessee</a:t>
            </a:r>
            <a:r>
              <a:rPr lang="en-US" dirty="0"/>
              <a:t> is entitled to make a fresh claim or modify a claim at any time before the completion of assessment</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1539847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139(5) </a:t>
            </a:r>
            <a:endParaRPr lang="en-IN" dirty="0"/>
          </a:p>
        </p:txBody>
      </p:sp>
      <p:sp>
        <p:nvSpPr>
          <p:cNvPr id="3" name="Content Placeholder 2"/>
          <p:cNvSpPr>
            <a:spLocks noGrp="1"/>
          </p:cNvSpPr>
          <p:nvPr>
            <p:ph idx="1"/>
          </p:nvPr>
        </p:nvSpPr>
        <p:spPr/>
        <p:txBody>
          <a:bodyPr>
            <a:normAutofit lnSpcReduction="10000"/>
          </a:bodyPr>
          <a:lstStyle/>
          <a:p>
            <a:r>
              <a:rPr lang="en-US" dirty="0"/>
              <a:t>It is not necessary to file a revised return of income in order to make a claim regarding certain amount of income or deduction, as the purpose of revision of return of income is quite different.</a:t>
            </a:r>
            <a:r>
              <a:rPr lang="en-US" dirty="0" smtClean="0"/>
              <a:t/>
            </a:r>
            <a:br>
              <a:rPr lang="en-US" dirty="0" smtClean="0"/>
            </a:br>
            <a:r>
              <a:rPr lang="en-US" dirty="0" smtClean="0"/>
              <a:t/>
            </a:r>
            <a:br>
              <a:rPr lang="en-US" dirty="0" smtClean="0"/>
            </a:br>
            <a:r>
              <a:rPr lang="en-US" dirty="0"/>
              <a:t>As per S.139 (5) of the Act, if any person discovers any omission or any wrong statement in the return of income, he may furnish a revised return. </a:t>
            </a:r>
            <a:endParaRPr lang="en-US" dirty="0" smtClean="0"/>
          </a:p>
          <a:p>
            <a:r>
              <a:rPr lang="en-US" dirty="0" smtClean="0"/>
              <a:t>A </a:t>
            </a:r>
            <a:r>
              <a:rPr lang="en-US" dirty="0"/>
              <a:t>legal claim in respect of an item of income or deduction does not envisage either any omission or a wrong statement, as all the relevant facts stand correctly disclosed in the return of income.</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1438588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An </a:t>
            </a:r>
            <a:r>
              <a:rPr lang="en-US" dirty="0" err="1" smtClean="0"/>
              <a:t>Assessee</a:t>
            </a:r>
            <a:r>
              <a:rPr lang="en-US" dirty="0" smtClean="0"/>
              <a:t> is entitled to make a fresh claim or modify a claim before the A.O.at any time before the completion of Assessment u/s.143(3) under the various provisions of the Income Tax Act 1961.</a:t>
            </a:r>
          </a:p>
          <a:p>
            <a:r>
              <a:rPr lang="en-US" dirty="0" smtClean="0"/>
              <a:t>There are a number of judicial pronouncements to support this proposition.</a:t>
            </a:r>
          </a:p>
          <a:p>
            <a:r>
              <a:rPr lang="en-US" dirty="0" smtClean="0"/>
              <a:t>If an assesse has wrongly offered an item of income or omitted to claim a deduction in the return of income, he is entitled to correct such mistakes by making a request to the A.O.</a:t>
            </a:r>
          </a:p>
          <a:p>
            <a:r>
              <a:rPr lang="en-US" dirty="0" smtClean="0"/>
              <a:t>As per the judicial pronouncements, the purpose of assessment proceedings is to correctly assess the tax liability of an assesse in accordance with law.   </a:t>
            </a:r>
          </a:p>
          <a:p>
            <a:endParaRPr lang="en-US" dirty="0"/>
          </a:p>
          <a:p>
            <a:endParaRPr lang="en-US" dirty="0" smtClean="0"/>
          </a:p>
          <a:p>
            <a:endParaRPr lang="en-US" dirty="0"/>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426709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Officer</a:t>
            </a:r>
            <a:endParaRPr lang="en-IN" dirty="0"/>
          </a:p>
        </p:txBody>
      </p:sp>
      <p:sp>
        <p:nvSpPr>
          <p:cNvPr id="3" name="Content Placeholder 2"/>
          <p:cNvSpPr>
            <a:spLocks noGrp="1"/>
          </p:cNvSpPr>
          <p:nvPr>
            <p:ph idx="1"/>
          </p:nvPr>
        </p:nvSpPr>
        <p:spPr/>
        <p:txBody>
          <a:bodyPr>
            <a:normAutofit fontScale="92500"/>
          </a:bodyPr>
          <a:lstStyle/>
          <a:p>
            <a:r>
              <a:rPr lang="en-US" dirty="0"/>
              <a:t>Under S.139(9), the A.O. may allow time for rectification of defects in the return of income before the assessment is made. </a:t>
            </a:r>
            <a:endParaRPr lang="en-US" dirty="0" smtClean="0"/>
          </a:p>
          <a:p>
            <a:r>
              <a:rPr lang="en-US" dirty="0" smtClean="0"/>
              <a:t>When </a:t>
            </a:r>
            <a:r>
              <a:rPr lang="en-US" dirty="0"/>
              <a:t>the A.O. has power to grant time for rectification of defects in a return of income U/S 139(9), then how could an </a:t>
            </a:r>
            <a:r>
              <a:rPr lang="en-US" dirty="0" err="1"/>
              <a:t>assessee</a:t>
            </a:r>
            <a:r>
              <a:rPr lang="en-US" dirty="0"/>
              <a:t> be debarred from correcting his mistakes, of course, before the assessment is made? </a:t>
            </a:r>
            <a:endParaRPr lang="en-US" dirty="0" smtClean="0"/>
          </a:p>
          <a:p>
            <a:r>
              <a:rPr lang="en-US" dirty="0" smtClean="0"/>
              <a:t>In </a:t>
            </a:r>
            <a:r>
              <a:rPr lang="en-US" dirty="0"/>
              <a:t>this context, it may be stated that both the provisions viz. Ss.139(5) and 139(9) are enabling provisions inserted to facilitate reflection of correct income in the return and assessment thereof. These provisions can be simultaneously applied</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4201595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Law</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A </a:t>
            </a:r>
            <a:r>
              <a:rPr lang="en-US" dirty="0"/>
              <a:t>case where the </a:t>
            </a:r>
            <a:r>
              <a:rPr lang="en-US" dirty="0" err="1"/>
              <a:t>assessee</a:t>
            </a:r>
            <a:r>
              <a:rPr lang="en-US" dirty="0"/>
              <a:t> submits a valid return but without proof of TDS</a:t>
            </a:r>
            <a:r>
              <a:rPr lang="en-US" dirty="0" smtClean="0"/>
              <a:t>.</a:t>
            </a:r>
          </a:p>
          <a:p>
            <a:r>
              <a:rPr lang="en-US" dirty="0" smtClean="0"/>
              <a:t> </a:t>
            </a:r>
            <a:r>
              <a:rPr lang="en-US" dirty="0"/>
              <a:t>The TDS proof is later given to the A.O. and is placed on records. </a:t>
            </a:r>
            <a:endParaRPr lang="en-US" dirty="0" smtClean="0"/>
          </a:p>
          <a:p>
            <a:r>
              <a:rPr lang="en-US" dirty="0" smtClean="0"/>
              <a:t>It </a:t>
            </a:r>
            <a:r>
              <a:rPr lang="en-US" dirty="0"/>
              <a:t>would be absurd to contend that credit for TDS could be given if the proof was asked for by the A.O. in terms of S.139(9) but not in case where the </a:t>
            </a:r>
            <a:r>
              <a:rPr lang="en-US" dirty="0" err="1"/>
              <a:t>assessee</a:t>
            </a:r>
            <a:r>
              <a:rPr lang="en-US" dirty="0"/>
              <a:t> had placed the proof on record without filing a revised return U/S 139(5). </a:t>
            </a:r>
            <a:endParaRPr lang="en-US" dirty="0" smtClean="0"/>
          </a:p>
          <a:p>
            <a:r>
              <a:rPr lang="en-US" dirty="0" smtClean="0"/>
              <a:t>Documents </a:t>
            </a:r>
            <a:r>
              <a:rPr lang="en-US" dirty="0"/>
              <a:t>placed on record with or without a covering letter with the intention to remove any omission or wrong statement in the return or record, cannot be ignored simply because a revised return was not furnished unless it is shown that the purpose of the Act is not satisfied – C.I.T. Vs. R.B.B.M.H. Trust, 195 ITR, p.825 (Cal.).</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1760470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Provisions</a:t>
            </a:r>
            <a:endParaRPr lang="en-IN" dirty="0"/>
          </a:p>
        </p:txBody>
      </p:sp>
      <p:sp>
        <p:nvSpPr>
          <p:cNvPr id="3" name="Content Placeholder 2"/>
          <p:cNvSpPr>
            <a:spLocks noGrp="1"/>
          </p:cNvSpPr>
          <p:nvPr>
            <p:ph idx="1"/>
          </p:nvPr>
        </p:nvSpPr>
        <p:spPr/>
        <p:txBody>
          <a:bodyPr>
            <a:normAutofit fontScale="92500" lnSpcReduction="10000"/>
          </a:bodyPr>
          <a:lstStyle/>
          <a:p>
            <a:r>
              <a:rPr lang="en-US" dirty="0"/>
              <a:t>Other relevant provisions of the Act also indicate that an </a:t>
            </a:r>
            <a:r>
              <a:rPr lang="en-US" dirty="0" err="1"/>
              <a:t>assessee</a:t>
            </a:r>
            <a:r>
              <a:rPr lang="en-US" dirty="0"/>
              <a:t> is entitled to make any claim in respect of an item of income or deduction before the completion of assessment U/S 143(3).</a:t>
            </a:r>
            <a:r>
              <a:rPr lang="en-US" dirty="0" smtClean="0"/>
              <a:t/>
            </a:r>
            <a:br>
              <a:rPr lang="en-US" dirty="0" smtClean="0"/>
            </a:br>
            <a:endParaRPr lang="en-US" dirty="0"/>
          </a:p>
          <a:p>
            <a:r>
              <a:rPr lang="en-US" dirty="0" smtClean="0"/>
              <a:t>As </a:t>
            </a:r>
            <a:r>
              <a:rPr lang="en-US" dirty="0"/>
              <a:t>per S.142, the A.O. may call for any particular document or other information for the purpose of assessment U/S 143(3). </a:t>
            </a:r>
            <a:endParaRPr lang="en-US" dirty="0" smtClean="0"/>
          </a:p>
          <a:p>
            <a:r>
              <a:rPr lang="en-US" dirty="0" smtClean="0"/>
              <a:t>When </a:t>
            </a:r>
            <a:r>
              <a:rPr lang="en-US" dirty="0"/>
              <a:t>the A.O. has a power to disallow or modify a claim of the </a:t>
            </a:r>
            <a:r>
              <a:rPr lang="en-US" dirty="0" err="1"/>
              <a:t>assessee</a:t>
            </a:r>
            <a:r>
              <a:rPr lang="en-US" dirty="0"/>
              <a:t> on the basis of enquiry U/S 142 before assessment, the </a:t>
            </a:r>
            <a:r>
              <a:rPr lang="en-US" dirty="0" err="1"/>
              <a:t>assessee</a:t>
            </a:r>
            <a:r>
              <a:rPr lang="en-US" dirty="0"/>
              <a:t> will also have a right to make a fresh claim or to modify a claim before the completion of assessment.</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29016730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Evidence</a:t>
            </a:r>
            <a:endParaRPr lang="en-IN" dirty="0"/>
          </a:p>
        </p:txBody>
      </p:sp>
      <p:sp>
        <p:nvSpPr>
          <p:cNvPr id="3" name="Content Placeholder 2"/>
          <p:cNvSpPr>
            <a:spLocks noGrp="1"/>
          </p:cNvSpPr>
          <p:nvPr>
            <p:ph idx="1"/>
          </p:nvPr>
        </p:nvSpPr>
        <p:spPr/>
        <p:txBody>
          <a:bodyPr>
            <a:normAutofit fontScale="92500" lnSpcReduction="10000"/>
          </a:bodyPr>
          <a:lstStyle/>
          <a:p>
            <a:r>
              <a:rPr lang="en-US" dirty="0"/>
              <a:t>Similarly, U/S 143(3), the A.O. may require the </a:t>
            </a:r>
            <a:r>
              <a:rPr lang="en-US" dirty="0" err="1"/>
              <a:t>assessee</a:t>
            </a:r>
            <a:r>
              <a:rPr lang="en-US" dirty="0"/>
              <a:t> to produce further evidence. </a:t>
            </a:r>
            <a:endParaRPr lang="en-US" dirty="0" smtClean="0"/>
          </a:p>
          <a:p>
            <a:r>
              <a:rPr lang="en-US" dirty="0" smtClean="0"/>
              <a:t>Besides</a:t>
            </a:r>
            <a:r>
              <a:rPr lang="en-US" dirty="0"/>
              <a:t>, the A.O. may </a:t>
            </a:r>
            <a:r>
              <a:rPr lang="en-US" dirty="0" err="1"/>
              <a:t>utilise</a:t>
            </a:r>
            <a:r>
              <a:rPr lang="en-US" dirty="0"/>
              <a:t> the material, which he has gathered for the purpose of assessment. </a:t>
            </a:r>
            <a:endParaRPr lang="en-US" dirty="0" smtClean="0"/>
          </a:p>
          <a:p>
            <a:endParaRPr lang="en-US" dirty="0"/>
          </a:p>
          <a:p>
            <a:r>
              <a:rPr lang="en-US" dirty="0" smtClean="0"/>
              <a:t>When </a:t>
            </a:r>
            <a:r>
              <a:rPr lang="en-US" dirty="0"/>
              <a:t>the A.O. is entitled to call for any fresh evidence or </a:t>
            </a:r>
            <a:r>
              <a:rPr lang="en-US" dirty="0" err="1"/>
              <a:t>utilise</a:t>
            </a:r>
            <a:r>
              <a:rPr lang="en-US" dirty="0"/>
              <a:t> any material gathered by him for the purpose of assessment and on that basis disallow or modify the claim of an </a:t>
            </a:r>
            <a:r>
              <a:rPr lang="en-US" dirty="0" err="1"/>
              <a:t>assessee</a:t>
            </a:r>
            <a:r>
              <a:rPr lang="en-US" dirty="0"/>
              <a:t>, then it would be highly inequitable to contend that an </a:t>
            </a:r>
            <a:r>
              <a:rPr lang="en-US" dirty="0" err="1"/>
              <a:t>assessee</a:t>
            </a:r>
            <a:r>
              <a:rPr lang="en-US" dirty="0"/>
              <a:t> is not entitled to make a fresh claim or modify a claim before the completion of assessment.</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39499148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Judicial Pronouncements</a:t>
            </a:r>
            <a:endParaRPr lang="en-IN" dirty="0"/>
          </a:p>
        </p:txBody>
      </p:sp>
      <p:sp>
        <p:nvSpPr>
          <p:cNvPr id="3" name="Content Placeholder 2"/>
          <p:cNvSpPr>
            <a:spLocks noGrp="1"/>
          </p:cNvSpPr>
          <p:nvPr>
            <p:ph idx="1"/>
          </p:nvPr>
        </p:nvSpPr>
        <p:spPr/>
        <p:txBody>
          <a:bodyPr>
            <a:normAutofit lnSpcReduction="10000"/>
          </a:bodyPr>
          <a:lstStyle/>
          <a:p>
            <a:r>
              <a:rPr lang="en-US" dirty="0"/>
              <a:t>Besides, Ss.142 &amp; 143 are machinery sections and the very purpose of assessment proceedings before the taxing authorities is to assess correctly the liability of an </a:t>
            </a:r>
            <a:r>
              <a:rPr lang="en-US" dirty="0" err="1"/>
              <a:t>assessee</a:t>
            </a:r>
            <a:r>
              <a:rPr lang="en-US" dirty="0"/>
              <a:t> in accordance with law. </a:t>
            </a:r>
            <a:endParaRPr lang="en-US" dirty="0" smtClean="0"/>
          </a:p>
          <a:p>
            <a:r>
              <a:rPr lang="en-US" dirty="0" smtClean="0"/>
              <a:t>Under </a:t>
            </a:r>
            <a:r>
              <a:rPr lang="en-US" dirty="0"/>
              <a:t>such a premise, it would be quite absurd to argue that an </a:t>
            </a:r>
            <a:r>
              <a:rPr lang="en-US" dirty="0" err="1"/>
              <a:t>assessee</a:t>
            </a:r>
            <a:r>
              <a:rPr lang="en-US" dirty="0"/>
              <a:t> is not entitled to make a fresh claim or modify a claim before the completion of assessment. </a:t>
            </a:r>
            <a:endParaRPr lang="en-US" dirty="0" smtClean="0"/>
          </a:p>
          <a:p>
            <a:r>
              <a:rPr lang="en-US" dirty="0" smtClean="0"/>
              <a:t>Everything </a:t>
            </a:r>
            <a:r>
              <a:rPr lang="en-US" dirty="0"/>
              <a:t>is open for the A.O. as well as the </a:t>
            </a:r>
            <a:r>
              <a:rPr lang="en-US" dirty="0" err="1"/>
              <a:t>assessee</a:t>
            </a:r>
            <a:r>
              <a:rPr lang="en-US" dirty="0"/>
              <a:t> regarding the various claims for the assessment of income before the completion of assessment.</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9015939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of the </a:t>
            </a:r>
            <a:r>
              <a:rPr lang="en-US" dirty="0" err="1" smtClean="0"/>
              <a:t>Assessee</a:t>
            </a:r>
            <a:endParaRPr lang="en-IN" dirty="0"/>
          </a:p>
        </p:txBody>
      </p:sp>
      <p:sp>
        <p:nvSpPr>
          <p:cNvPr id="3" name="Content Placeholder 2"/>
          <p:cNvSpPr>
            <a:spLocks noGrp="1"/>
          </p:cNvSpPr>
          <p:nvPr>
            <p:ph idx="1"/>
          </p:nvPr>
        </p:nvSpPr>
        <p:spPr/>
        <p:txBody>
          <a:bodyPr>
            <a:normAutofit fontScale="92500" lnSpcReduction="20000"/>
          </a:bodyPr>
          <a:lstStyle/>
          <a:p>
            <a:r>
              <a:rPr lang="en-US" dirty="0"/>
              <a:t>As per Citizens’ Charter issued by the I.T. Department, it is the duty of the A.O. to inform the tax-payers of their rights, duties, entitlements and obligations under the law.   In the light of the aforesaid duty of the A.O., when could an occasion arise for the A.O .to inform the tax-payer about his rights and entitlements? </a:t>
            </a:r>
            <a:endParaRPr lang="en-US" dirty="0" smtClean="0"/>
          </a:p>
          <a:p>
            <a:r>
              <a:rPr lang="en-US" dirty="0" smtClean="0"/>
              <a:t>Most </a:t>
            </a:r>
            <a:r>
              <a:rPr lang="en-US" dirty="0"/>
              <a:t>likely, such occasion may arise only during the assessment proceedings. In cases where the tax-payer has not availed of the benefits granted to him under the Act, the A.O. is expected to inform him about the same and also allow him to avail of such benefits. </a:t>
            </a:r>
            <a:endParaRPr lang="en-US" dirty="0" smtClean="0"/>
          </a:p>
          <a:p>
            <a:r>
              <a:rPr lang="en-US" dirty="0" smtClean="0"/>
              <a:t>A </a:t>
            </a:r>
            <a:r>
              <a:rPr lang="en-US" dirty="0"/>
              <a:t>tax-payer can be allowed to avail of such benefits only by making a fresh claim or by modifying a claim before the completion of assessment. Obviously the non-observance of the formality of filing a revised return cannot deprive the </a:t>
            </a:r>
            <a:r>
              <a:rPr lang="en-US" dirty="0" err="1"/>
              <a:t>assessee</a:t>
            </a:r>
            <a:r>
              <a:rPr lang="en-US" dirty="0"/>
              <a:t> of the aforesaid benefits.</a:t>
            </a:r>
            <a:br>
              <a:rPr lang="en-US" dirty="0"/>
            </a:b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12626545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Judicial Pronouncements – Case 1</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National </a:t>
            </a:r>
            <a:r>
              <a:rPr lang="en-US" dirty="0"/>
              <a:t>Thermal Power </a:t>
            </a:r>
            <a:r>
              <a:rPr lang="en-US" dirty="0" err="1"/>
              <a:t>Co.Ltd</a:t>
            </a:r>
            <a:r>
              <a:rPr lang="en-US" dirty="0"/>
              <a:t>. Vs. C.I.T., 229 ITR, p.383 (SC) In this case, the Apex Court was dealing with the powers of the Tribunal regarding a question raised for the first time before it. The relevant part of the </a:t>
            </a:r>
            <a:r>
              <a:rPr lang="en-US" dirty="0" err="1"/>
              <a:t>judgement</a:t>
            </a:r>
            <a:r>
              <a:rPr lang="en-US" dirty="0"/>
              <a:t> </a:t>
            </a:r>
            <a:r>
              <a:rPr lang="en-US" dirty="0" smtClean="0"/>
              <a:t>is furnished below:</a:t>
            </a:r>
          </a:p>
          <a:p>
            <a:r>
              <a:rPr lang="en-US" dirty="0"/>
              <a:t/>
            </a:r>
            <a:br>
              <a:rPr lang="en-US" dirty="0"/>
            </a:br>
            <a:r>
              <a:rPr lang="en-US" dirty="0"/>
              <a:t/>
            </a:r>
            <a:br>
              <a:rPr lang="en-US" dirty="0"/>
            </a:br>
            <a:r>
              <a:rPr lang="en-US" dirty="0" smtClean="0"/>
              <a:t>The </a:t>
            </a:r>
            <a:r>
              <a:rPr lang="en-US" dirty="0"/>
              <a:t>purpose of the assessment proceedings before the taxing authorities is to assess correctly the tax liability of an </a:t>
            </a:r>
            <a:r>
              <a:rPr lang="en-US" dirty="0" err="1"/>
              <a:t>assessee</a:t>
            </a:r>
            <a:r>
              <a:rPr lang="en-US" dirty="0"/>
              <a:t> in accordance with law.   If, for example, as a result of a judicial decision given while the appeal is pending before the Tribunal, it is found that a non-taxable item is taxed or a permissible deduction is denied, we do not see any reason why the </a:t>
            </a:r>
            <a:r>
              <a:rPr lang="en-US" dirty="0" err="1"/>
              <a:t>assessee</a:t>
            </a:r>
            <a:r>
              <a:rPr lang="en-US" dirty="0"/>
              <a:t> should be prevented from raising that question before the Tribunal for the first time, so long as the relevant facts are on record in respect of that item”.</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20794674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normAutofit lnSpcReduction="10000"/>
          </a:bodyPr>
          <a:lstStyle/>
          <a:p>
            <a:r>
              <a:rPr lang="en-US" dirty="0"/>
              <a:t>Thus, the purpose of the assessment proceeding is to correctly assess the tax liability of an </a:t>
            </a:r>
            <a:r>
              <a:rPr lang="en-US" dirty="0" err="1"/>
              <a:t>assessee</a:t>
            </a:r>
            <a:r>
              <a:rPr lang="en-US" dirty="0"/>
              <a:t> in accordance with law and if even at the appellate stage before the Tribunal it is found that a non-taxable item is taxed, the </a:t>
            </a:r>
            <a:r>
              <a:rPr lang="en-US" dirty="0" err="1"/>
              <a:t>assessee</a:t>
            </a:r>
            <a:r>
              <a:rPr lang="en-US" dirty="0"/>
              <a:t> cannot be prevented from raising that question before the Tribunal. </a:t>
            </a:r>
            <a:endParaRPr lang="en-US" dirty="0" smtClean="0"/>
          </a:p>
          <a:p>
            <a:r>
              <a:rPr lang="en-US" dirty="0" smtClean="0"/>
              <a:t>When </a:t>
            </a:r>
            <a:r>
              <a:rPr lang="en-US" dirty="0"/>
              <a:t>such a question is allowed to be raised at the appellate stage before the I.T.A.T., how can it be contended that the </a:t>
            </a:r>
            <a:r>
              <a:rPr lang="en-US" dirty="0" err="1"/>
              <a:t>assessee</a:t>
            </a:r>
            <a:r>
              <a:rPr lang="en-US" dirty="0"/>
              <a:t> is not entitled to make such a claim before the A.O. before the completion of assessment?</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1920733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2</a:t>
            </a:r>
            <a:endParaRPr lang="en-IN" dirty="0"/>
          </a:p>
        </p:txBody>
      </p:sp>
      <p:sp>
        <p:nvSpPr>
          <p:cNvPr id="3" name="Content Placeholder 2"/>
          <p:cNvSpPr>
            <a:spLocks noGrp="1"/>
          </p:cNvSpPr>
          <p:nvPr>
            <p:ph idx="1"/>
          </p:nvPr>
        </p:nvSpPr>
        <p:spPr/>
        <p:txBody>
          <a:bodyPr>
            <a:normAutofit fontScale="85000" lnSpcReduction="10000"/>
          </a:bodyPr>
          <a:lstStyle/>
          <a:p>
            <a:r>
              <a:rPr lang="en-US" dirty="0"/>
              <a:t>Steel Ingots (P.) Ltd. Vs. C.I.T., 86 Taxman, p.440 (MP) In this case it was held that eventual destination of every litigation is justice and technicality should not be permitted to act as a speed-breaker in the course of dispensation of justice. The relevant part of the </a:t>
            </a:r>
            <a:r>
              <a:rPr lang="en-US" dirty="0" err="1"/>
              <a:t>judgement</a:t>
            </a:r>
            <a:r>
              <a:rPr lang="en-US" dirty="0"/>
              <a:t> on p.442 of the Report is reproduced as follows: </a:t>
            </a:r>
            <a:endParaRPr lang="en-US" dirty="0" smtClean="0"/>
          </a:p>
          <a:p>
            <a:pPr lvl="1"/>
            <a:endParaRPr lang="en-US" dirty="0"/>
          </a:p>
          <a:p>
            <a:pPr lvl="1"/>
            <a:r>
              <a:rPr lang="en-US" dirty="0" smtClean="0"/>
              <a:t>“</a:t>
            </a:r>
            <a:r>
              <a:rPr lang="en-US" dirty="0"/>
              <a:t>The eventual destination of every litigation is justice, and as such, technicality should not be permitted to prevail as speed-breaker in the course of dispensation of justice.   </a:t>
            </a:r>
            <a:endParaRPr lang="en-US" dirty="0" smtClean="0"/>
          </a:p>
          <a:p>
            <a:endParaRPr lang="en-US" dirty="0"/>
          </a:p>
          <a:p>
            <a:r>
              <a:rPr lang="en-US" dirty="0" smtClean="0"/>
              <a:t>True </a:t>
            </a:r>
            <a:r>
              <a:rPr lang="en-US" dirty="0"/>
              <a:t>it is that the question was not raised before the first appellate authority but it is equally true that the aforesaid question was one of law and had material bearing on the order of assessment”</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21152377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3</a:t>
            </a:r>
            <a:endParaRPr lang="en-IN" dirty="0"/>
          </a:p>
        </p:txBody>
      </p:sp>
      <p:sp>
        <p:nvSpPr>
          <p:cNvPr id="3" name="Content Placeholder 2"/>
          <p:cNvSpPr>
            <a:spLocks noGrp="1"/>
          </p:cNvSpPr>
          <p:nvPr>
            <p:ph idx="1"/>
          </p:nvPr>
        </p:nvSpPr>
        <p:spPr/>
        <p:txBody>
          <a:bodyPr>
            <a:normAutofit fontScale="92500" lnSpcReduction="10000"/>
          </a:bodyPr>
          <a:lstStyle/>
          <a:p>
            <a:r>
              <a:rPr lang="en-US" dirty="0"/>
              <a:t>C.I.T. Vs. </a:t>
            </a:r>
            <a:r>
              <a:rPr lang="en-US" dirty="0" err="1"/>
              <a:t>Prabhu</a:t>
            </a:r>
            <a:r>
              <a:rPr lang="en-US" dirty="0"/>
              <a:t> Steel Industries Pvt. Ltd., 171 ITR, p530, (</a:t>
            </a:r>
            <a:r>
              <a:rPr lang="en-US" dirty="0" err="1"/>
              <a:t>Bom</a:t>
            </a:r>
            <a:r>
              <a:rPr lang="en-US" dirty="0"/>
              <a:t>.) </a:t>
            </a:r>
            <a:endParaRPr lang="en-US" dirty="0" smtClean="0"/>
          </a:p>
          <a:p>
            <a:endParaRPr lang="en-US" dirty="0"/>
          </a:p>
          <a:p>
            <a:r>
              <a:rPr lang="en-US" dirty="0" smtClean="0"/>
              <a:t>It </a:t>
            </a:r>
            <a:r>
              <a:rPr lang="en-US" dirty="0"/>
              <a:t>was held in this case that the A.O. was obliged to entertain and consider on merit a claim made in the course of assessment proceedings. The relevant part of the </a:t>
            </a:r>
            <a:r>
              <a:rPr lang="en-US" dirty="0" err="1"/>
              <a:t>judgement</a:t>
            </a:r>
            <a:r>
              <a:rPr lang="en-US" dirty="0"/>
              <a:t> on p.531 of the Report is reproduced as follows: </a:t>
            </a:r>
            <a:endParaRPr lang="en-US" dirty="0" smtClean="0"/>
          </a:p>
          <a:p>
            <a:pPr lvl="1"/>
            <a:r>
              <a:rPr lang="en-US" dirty="0" smtClean="0"/>
              <a:t>“</a:t>
            </a:r>
            <a:r>
              <a:rPr lang="en-US" dirty="0"/>
              <a:t>There is no doubt whatsoever that the Tribunal and the Appellate Assistant Commissioner were right in the view they took. The claim having been made in the course of the assessment proceedings, the Income-tax Officer was obliged to entertain it and consider it on merits.   The first question is, accordingly, answered in the affirmative and in </a:t>
            </a:r>
            <a:r>
              <a:rPr lang="en-US" dirty="0" err="1"/>
              <a:t>favour</a:t>
            </a:r>
            <a:r>
              <a:rPr lang="en-US" dirty="0"/>
              <a:t> of the </a:t>
            </a:r>
            <a:r>
              <a:rPr lang="en-US" dirty="0" err="1"/>
              <a:t>assessee</a:t>
            </a:r>
            <a:r>
              <a:rPr lang="en-US" dirty="0"/>
              <a:t>”.</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3526471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IN" dirty="0"/>
          </a:p>
        </p:txBody>
      </p:sp>
      <p:sp>
        <p:nvSpPr>
          <p:cNvPr id="3" name="Content Placeholder 2"/>
          <p:cNvSpPr>
            <a:spLocks noGrp="1"/>
          </p:cNvSpPr>
          <p:nvPr>
            <p:ph idx="1"/>
          </p:nvPr>
        </p:nvSpPr>
        <p:spPr/>
        <p:txBody>
          <a:bodyPr/>
          <a:lstStyle/>
          <a:p>
            <a:r>
              <a:rPr lang="en-US" dirty="0"/>
              <a:t>Tax payers sometimes fail to claim / short claim certain deductions/exemptions in the Income tax returns filed. </a:t>
            </a:r>
            <a:endParaRPr lang="en-US" dirty="0" smtClean="0"/>
          </a:p>
          <a:p>
            <a:r>
              <a:rPr lang="en-US" dirty="0" err="1" smtClean="0"/>
              <a:t>Assessee</a:t>
            </a:r>
            <a:r>
              <a:rPr lang="en-US" dirty="0" smtClean="0"/>
              <a:t> </a:t>
            </a:r>
            <a:r>
              <a:rPr lang="en-US" dirty="0"/>
              <a:t>also </a:t>
            </a:r>
            <a:r>
              <a:rPr lang="en-US" dirty="0" err="1"/>
              <a:t>realise</a:t>
            </a:r>
            <a:r>
              <a:rPr lang="en-US" dirty="0"/>
              <a:t> that additional claim for deductions/exemptions could have been made for a particular deduction/exemption on account of / Retrospective amendments  / Judicial pronouncements delivered and other reasons after the filing of return of income. </a:t>
            </a: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18472436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4</a:t>
            </a:r>
            <a:endParaRPr lang="en-IN" dirty="0"/>
          </a:p>
        </p:txBody>
      </p:sp>
      <p:sp>
        <p:nvSpPr>
          <p:cNvPr id="3" name="Content Placeholder 2"/>
          <p:cNvSpPr>
            <a:spLocks noGrp="1"/>
          </p:cNvSpPr>
          <p:nvPr>
            <p:ph idx="1"/>
          </p:nvPr>
        </p:nvSpPr>
        <p:spPr/>
        <p:txBody>
          <a:bodyPr>
            <a:normAutofit lnSpcReduction="10000"/>
          </a:bodyPr>
          <a:lstStyle/>
          <a:p>
            <a:r>
              <a:rPr lang="en-US" dirty="0"/>
              <a:t>C.I.T. Vs. Bhopal Sugar Industries Ltd., 233 ITR, p.429 (MP) In this case, the issue before the </a:t>
            </a:r>
            <a:r>
              <a:rPr lang="en-US" dirty="0" err="1"/>
              <a:t>Hon’ble</a:t>
            </a:r>
            <a:r>
              <a:rPr lang="en-US" dirty="0"/>
              <a:t> High Court was in respect of additional ground of appeal raised before the Tribunal. </a:t>
            </a:r>
            <a:endParaRPr lang="en-US" dirty="0" smtClean="0"/>
          </a:p>
          <a:p>
            <a:r>
              <a:rPr lang="en-US" dirty="0" smtClean="0"/>
              <a:t>The </a:t>
            </a:r>
            <a:r>
              <a:rPr lang="en-US" dirty="0"/>
              <a:t>relevant part of the </a:t>
            </a:r>
            <a:r>
              <a:rPr lang="en-US" dirty="0" err="1"/>
              <a:t>judgement</a:t>
            </a:r>
            <a:r>
              <a:rPr lang="en-US" dirty="0"/>
              <a:t> on p.432 of the Report is reproduced as follows: </a:t>
            </a:r>
            <a:endParaRPr lang="en-US" dirty="0" smtClean="0"/>
          </a:p>
          <a:p>
            <a:endParaRPr lang="en-US" dirty="0"/>
          </a:p>
          <a:p>
            <a:pPr lvl="1"/>
            <a:r>
              <a:rPr lang="en-US" dirty="0" smtClean="0"/>
              <a:t>“</a:t>
            </a:r>
            <a:r>
              <a:rPr lang="en-US" dirty="0"/>
              <a:t>There is no prohibition on the powers of the Appellate Tribunal to entertain an additional ground which, according to the Tribunal, arises in the matter and for just decision of the case”.</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18315602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Supreme Court</a:t>
            </a:r>
            <a:endParaRPr lang="en-IN" dirty="0"/>
          </a:p>
        </p:txBody>
      </p:sp>
      <p:sp>
        <p:nvSpPr>
          <p:cNvPr id="3" name="Content Placeholder 2"/>
          <p:cNvSpPr>
            <a:spLocks noGrp="1"/>
          </p:cNvSpPr>
          <p:nvPr>
            <p:ph idx="1"/>
          </p:nvPr>
        </p:nvSpPr>
        <p:spPr/>
        <p:txBody>
          <a:bodyPr/>
          <a:lstStyle/>
          <a:p>
            <a:r>
              <a:rPr lang="en-US" dirty="0"/>
              <a:t>“Where on the facts found by the authorities below a question of law arises (though not raised before the authorities) which bears on the tax liability of the </a:t>
            </a:r>
            <a:r>
              <a:rPr lang="en-US" dirty="0" err="1"/>
              <a:t>assessee</a:t>
            </a:r>
            <a:r>
              <a:rPr lang="en-US" dirty="0"/>
              <a:t>, whether the Tribunal has jurisdiction to examine the same</a:t>
            </a:r>
            <a:r>
              <a:rPr lang="en-US" dirty="0" smtClean="0"/>
              <a:t>?”</a:t>
            </a:r>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2716040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a:t>
            </a:r>
            <a:endParaRPr lang="en-IN" dirty="0"/>
          </a:p>
        </p:txBody>
      </p:sp>
      <p:sp>
        <p:nvSpPr>
          <p:cNvPr id="3" name="Content Placeholder 2"/>
          <p:cNvSpPr>
            <a:spLocks noGrp="1"/>
          </p:cNvSpPr>
          <p:nvPr>
            <p:ph idx="1"/>
          </p:nvPr>
        </p:nvSpPr>
        <p:spPr/>
        <p:txBody>
          <a:bodyPr>
            <a:normAutofit/>
          </a:bodyPr>
          <a:lstStyle/>
          <a:p>
            <a:r>
              <a:rPr lang="en-US" dirty="0"/>
              <a:t>Court decided in </a:t>
            </a:r>
            <a:r>
              <a:rPr lang="en-US" dirty="0" err="1"/>
              <a:t>favour</a:t>
            </a:r>
            <a:r>
              <a:rPr lang="en-US" dirty="0"/>
              <a:t> of the </a:t>
            </a:r>
            <a:r>
              <a:rPr lang="en-US" dirty="0" err="1"/>
              <a:t>assessee</a:t>
            </a:r>
            <a:r>
              <a:rPr lang="en-US" dirty="0"/>
              <a:t> holding that </a:t>
            </a:r>
            <a:endParaRPr lang="en-US" dirty="0" smtClean="0"/>
          </a:p>
          <a:p>
            <a:pPr lvl="1"/>
            <a:endParaRPr lang="en-US" dirty="0"/>
          </a:p>
          <a:p>
            <a:pPr lvl="1"/>
            <a:r>
              <a:rPr lang="en-US" dirty="0" smtClean="0"/>
              <a:t>“</a:t>
            </a:r>
            <a:r>
              <a:rPr lang="en-US" dirty="0"/>
              <a:t>The power of the Tribunal in dealing with appeals is thus expressed in the widest possible terms. The purpose of the assessment proceedings before the taxing authorities is to assess correctly the tax liability of an </a:t>
            </a:r>
            <a:r>
              <a:rPr lang="en-US" dirty="0" err="1"/>
              <a:t>assessee</a:t>
            </a:r>
            <a:r>
              <a:rPr lang="en-US" dirty="0"/>
              <a:t> in accordance with law……… we do not see any reason why the </a:t>
            </a:r>
            <a:r>
              <a:rPr lang="en-US" dirty="0" err="1"/>
              <a:t>assessee</a:t>
            </a:r>
            <a:r>
              <a:rPr lang="en-US" dirty="0"/>
              <a:t> should be prevented from raising a question before the Tribunal for the first time, so long as the relevant facts are on record in respect of that item. </a:t>
            </a:r>
            <a:endParaRPr lang="en-US" dirty="0" smtClean="0"/>
          </a:p>
          <a:p>
            <a:pPr lvl="1"/>
            <a:endParaRPr lang="en-US"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42067237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228600" lvl="1">
              <a:spcBef>
                <a:spcPts val="1000"/>
              </a:spcBef>
            </a:pPr>
            <a:r>
              <a:rPr lang="en-US" dirty="0"/>
              <a:t>Undoubtedly, the Tribunal will have the discretion to allow or not allow a new ground to be raised…………………… But where the Tribunal is only required to consider a question of law arising from the facts which are on record in the assessment proceedings we fail to see why such a question should not be allowed to be raised when it is necessary to consider that question in order to correctly assess the tax liability of an </a:t>
            </a:r>
            <a:r>
              <a:rPr lang="en-US" dirty="0" err="1"/>
              <a:t>assessee</a:t>
            </a:r>
            <a:r>
              <a:rPr lang="en-US" dirty="0"/>
              <a:t>. </a:t>
            </a:r>
            <a:endParaRPr lang="en-US" dirty="0" smtClean="0"/>
          </a:p>
          <a:p>
            <a:pPr marL="228600" lvl="1">
              <a:spcBef>
                <a:spcPts val="1000"/>
              </a:spcBef>
            </a:pPr>
            <a:endParaRPr lang="en-US" dirty="0"/>
          </a:p>
          <a:p>
            <a:pPr marL="228600" lvl="1">
              <a:spcBef>
                <a:spcPts val="1000"/>
              </a:spcBef>
            </a:pPr>
            <a:r>
              <a:rPr lang="en-US" dirty="0" smtClean="0"/>
              <a:t>The </a:t>
            </a:r>
            <a:r>
              <a:rPr lang="en-US" dirty="0"/>
              <a:t>reframed question, therefore, is answered in the affirmative, i.e., the Tribunal has jurisdiction to examine a question of law which arises from the facts as found by the authorities below and having a bearing on the tax liability of the </a:t>
            </a:r>
            <a:r>
              <a:rPr lang="en-US" dirty="0" err="1"/>
              <a:t>assessee</a:t>
            </a:r>
            <a:r>
              <a:rPr lang="en-US" dirty="0"/>
              <a:t>.</a:t>
            </a:r>
            <a:endParaRPr lang="en-IN" dirty="0"/>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33243999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Laws</a:t>
            </a:r>
            <a:endParaRPr lang="en-IN" dirty="0"/>
          </a:p>
        </p:txBody>
      </p:sp>
      <p:sp>
        <p:nvSpPr>
          <p:cNvPr id="3" name="Content Placeholder 2"/>
          <p:cNvSpPr>
            <a:spLocks noGrp="1"/>
          </p:cNvSpPr>
          <p:nvPr>
            <p:ph idx="1"/>
          </p:nvPr>
        </p:nvSpPr>
        <p:spPr/>
        <p:txBody>
          <a:bodyPr>
            <a:normAutofit/>
          </a:bodyPr>
          <a:lstStyle/>
          <a:p>
            <a:r>
              <a:rPr lang="en-US" dirty="0" err="1"/>
              <a:t>Hon’ble</a:t>
            </a:r>
            <a:r>
              <a:rPr lang="en-US" dirty="0"/>
              <a:t> Supreme Court in the case of</a:t>
            </a:r>
            <a:r>
              <a:rPr lang="en-US" b="1" i="1" dirty="0"/>
              <a:t> Jute Corporation of India Ltd. v. CIT [1991] 187 ITR 688</a:t>
            </a:r>
            <a:r>
              <a:rPr lang="en-US" dirty="0"/>
              <a:t>, while dealing with the powers of the Appellate Assistant Commissioner observed that an appellate authority has all the powers which the original authority may have in deciding the question before it subject to the restrictions or limitations, if any, prescribed by the statutory provisions. In the absence of any statutory provision, the appellate authority is vested with all the plenary powers which the subordinate authority may have in the matter. </a:t>
            </a:r>
            <a:endParaRPr lang="en-US" dirty="0" smtClean="0"/>
          </a:p>
          <a:p>
            <a:r>
              <a:rPr lang="en-US" dirty="0" smtClean="0"/>
              <a:t>.</a:t>
            </a: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647663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dirty="0"/>
              <a:t>There is no good reason to justify curtailment of the power of the Appellate Assistant Commissioner in entertaining an additional ground raised by the </a:t>
            </a:r>
            <a:r>
              <a:rPr lang="en-US" dirty="0" err="1"/>
              <a:t>assessee</a:t>
            </a:r>
            <a:r>
              <a:rPr lang="en-US" dirty="0"/>
              <a:t> in seeking modification of the order of assessment passed by the Income-tax Officer. This court further observed that there may be several factors justifying the raising of a new plea in an appeal and each case has to be considered on its own facts. </a:t>
            </a:r>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7003798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The Appellate Assistant Commissioner must be satisfied that the ground raised was bona fide and that the same could not have been raised earlier for good reasons. The Appellate Assistant Commissioner should exercise his discretion in permitting or not permitting the </a:t>
            </a:r>
            <a:r>
              <a:rPr lang="en-US" dirty="0" err="1"/>
              <a:t>assessee</a:t>
            </a:r>
            <a:r>
              <a:rPr lang="en-US" dirty="0"/>
              <a:t> to raise an additional ground in accordance with law and reason. The same observations would apply to appeals before the Tribunal also</a:t>
            </a:r>
            <a:endParaRPr lang="en-IN" dirty="0"/>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25901474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Commissioner of Appeals</a:t>
            </a:r>
            <a:endParaRPr lang="en-IN" dirty="0"/>
          </a:p>
        </p:txBody>
      </p:sp>
      <p:sp>
        <p:nvSpPr>
          <p:cNvPr id="3" name="Content Placeholder 2"/>
          <p:cNvSpPr>
            <a:spLocks noGrp="1"/>
          </p:cNvSpPr>
          <p:nvPr>
            <p:ph idx="1"/>
          </p:nvPr>
        </p:nvSpPr>
        <p:spPr/>
        <p:txBody>
          <a:bodyPr/>
          <a:lstStyle/>
          <a:p>
            <a:r>
              <a:rPr lang="en-US" dirty="0" smtClean="0"/>
              <a:t>Can CIT (Appeals) Admit Additional Grounds for raising New Claim:</a:t>
            </a:r>
          </a:p>
          <a:p>
            <a:pPr lvl="1"/>
            <a:r>
              <a:rPr lang="en-US" dirty="0" smtClean="0"/>
              <a:t>Section 251(1)(a) and Section 250 makes it clear that the scheme of the Act Empowers the First Appellate Authority to allow the appellant to submit any ground not taken in the Grounds of Appeal and decide the same unless he is satisfied that failure to raise such ground earlier was wilful or unreasonable.</a:t>
            </a:r>
          </a:p>
          <a:p>
            <a:pPr lvl="1"/>
            <a:r>
              <a:rPr lang="en-US" dirty="0" smtClean="0"/>
              <a:t>Where there is a material evidence before the Assessing Officer to support such claim, such claim (even if not raised before the Assessing Officer), )if raised before the first appellate authority), he ought to consider and decide it, if he is satisfied about the </a:t>
            </a:r>
            <a:r>
              <a:rPr lang="en-US" i="1" dirty="0" smtClean="0"/>
              <a:t>bona fide</a:t>
            </a:r>
            <a:r>
              <a:rPr lang="en-US" dirty="0" smtClean="0"/>
              <a:t>s.  </a:t>
            </a:r>
          </a:p>
          <a:p>
            <a:pPr lvl="1"/>
            <a:r>
              <a:rPr lang="en-US" dirty="0" smtClean="0"/>
              <a:t>In each case, it has to decide on facts of its own to entertain or not to entertain new claim or new ground.</a:t>
            </a:r>
          </a:p>
          <a:p>
            <a:pPr lvl="1"/>
            <a:r>
              <a:rPr lang="en-US" dirty="0" smtClean="0"/>
              <a:t>(Ref: CIT Vs. </a:t>
            </a:r>
            <a:r>
              <a:rPr lang="en-US" dirty="0" err="1" smtClean="0"/>
              <a:t>Gokuldass</a:t>
            </a:r>
            <a:r>
              <a:rPr lang="en-US" dirty="0" smtClean="0"/>
              <a:t> &amp; Co. </a:t>
            </a:r>
            <a:r>
              <a:rPr lang="en-US" dirty="0" err="1" smtClean="0"/>
              <a:t>Taxmann</a:t>
            </a:r>
            <a:r>
              <a:rPr lang="en-US" dirty="0" smtClean="0"/>
              <a:t> 849/253 ITR 663 (Raj).</a:t>
            </a: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11074648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Powers of CIT (Appeals)</a:t>
            </a:r>
            <a:endParaRPr lang="en-IN" dirty="0"/>
          </a:p>
        </p:txBody>
      </p:sp>
      <p:sp>
        <p:nvSpPr>
          <p:cNvPr id="3" name="Content Placeholder 2"/>
          <p:cNvSpPr>
            <a:spLocks noGrp="1"/>
          </p:cNvSpPr>
          <p:nvPr>
            <p:ph idx="1"/>
          </p:nvPr>
        </p:nvSpPr>
        <p:spPr/>
        <p:txBody>
          <a:bodyPr/>
          <a:lstStyle/>
          <a:p>
            <a:r>
              <a:rPr lang="en-US" dirty="0" smtClean="0"/>
              <a:t>Points should be noted:</a:t>
            </a:r>
          </a:p>
          <a:p>
            <a:r>
              <a:rPr lang="en-US" dirty="0" smtClean="0"/>
              <a:t>For instance, the CIT (Appeals) has power to allow assesse to raise its claim for deduction under sec.80HH for  first time before it, though assesse had not raised such claim before AO in view of the fact that returned income was insufficient to absorb </a:t>
            </a:r>
            <a:r>
              <a:rPr lang="en-US" dirty="0" err="1" smtClean="0"/>
              <a:t>deductio</a:t>
            </a:r>
            <a:endParaRPr lang="en-US" dirty="0"/>
          </a:p>
          <a:p>
            <a:r>
              <a:rPr lang="en-US" dirty="0" smtClean="0"/>
              <a:t>Rule 46A of Income Tax Rules 1962 fetters (stop) the rights of assess to produce additional evidence.</a:t>
            </a:r>
          </a:p>
          <a:p>
            <a:r>
              <a:rPr lang="en-US" dirty="0" smtClean="0"/>
              <a:t>But it does not restrain the CIT (Appeals) </a:t>
            </a: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22082429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US" dirty="0" smtClean="0"/>
              <a:t>Sec.250(4) empowers the first appellate authority, before disposing of an appeal, to ask the </a:t>
            </a:r>
            <a:r>
              <a:rPr lang="en-US" dirty="0" err="1" smtClean="0"/>
              <a:t>assessee,to</a:t>
            </a:r>
            <a:r>
              <a:rPr lang="en-US" dirty="0" smtClean="0"/>
              <a:t> file additional evidence.</a:t>
            </a:r>
          </a:p>
          <a:p>
            <a:r>
              <a:rPr lang="en-US" dirty="0" smtClean="0"/>
              <a:t>The </a:t>
            </a:r>
            <a:r>
              <a:rPr lang="en-US" dirty="0" err="1" smtClean="0"/>
              <a:t>residiuary</a:t>
            </a:r>
            <a:r>
              <a:rPr lang="en-US" dirty="0" smtClean="0"/>
              <a:t> </a:t>
            </a:r>
            <a:r>
              <a:rPr lang="en-US" dirty="0" err="1" smtClean="0"/>
              <a:t>poweru</a:t>
            </a:r>
            <a:r>
              <a:rPr lang="en-US" dirty="0" smtClean="0"/>
              <a:t>/s.251(1)( c), </a:t>
            </a:r>
            <a:r>
              <a:rPr lang="en-US" dirty="0" err="1" smtClean="0"/>
              <a:t>confierred</a:t>
            </a:r>
            <a:r>
              <a:rPr lang="en-US" dirty="0" smtClean="0"/>
              <a:t> on the CIT (Appeals) to recall the ex-parte order.</a:t>
            </a:r>
          </a:p>
          <a:p>
            <a:r>
              <a:rPr lang="en-US" dirty="0" smtClean="0"/>
              <a:t>Dismissal of appeal without giving opportunity to cure the defect will be improper.</a:t>
            </a:r>
          </a:p>
          <a:p>
            <a:r>
              <a:rPr lang="en-US" dirty="0" smtClean="0"/>
              <a:t>The CIT (Appeals) cannot discover the new source of income if taxable.</a:t>
            </a:r>
          </a:p>
          <a:p>
            <a:r>
              <a:rPr lang="en-US" dirty="0" smtClean="0"/>
              <a:t>The CIT (Appeals) is empower to deviate from the method of estimating the income. </a:t>
            </a:r>
            <a:endParaRPr lang="en-US" dirty="0"/>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3565508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a:t>In such situations, if the time limit for filing revised returns has already expired or cases where Returns cannot be revised, then </a:t>
            </a:r>
            <a:r>
              <a:rPr lang="en-US" dirty="0" err="1"/>
              <a:t>Assessees</a:t>
            </a:r>
            <a:r>
              <a:rPr lang="en-US" dirty="0"/>
              <a:t> tend to make additional  / Revised claims for deductions / exemptions by filing a letter with the Authorities at various levels requesting them to grant the benefit of deductions/exemptions. </a:t>
            </a:r>
          </a:p>
          <a:p>
            <a:r>
              <a:rPr lang="en-US" dirty="0"/>
              <a:t> </a:t>
            </a:r>
          </a:p>
          <a:p>
            <a:r>
              <a:rPr lang="en-US" dirty="0"/>
              <a:t>The Important question that arises for consideration in such cases is whether the authorities can deny any additional claim for deductions /exemptions, which are not claimed in the return of income by the </a:t>
            </a:r>
            <a:r>
              <a:rPr lang="en-US" dirty="0" err="1"/>
              <a:t>Assessee</a:t>
            </a:r>
            <a:r>
              <a:rPr lang="en-US" dirty="0"/>
              <a:t>?</a:t>
            </a:r>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12882135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Fresh Claim and Revised Claim</a:t>
            </a:r>
            <a:endParaRPr lang="en-IN" dirty="0"/>
          </a:p>
        </p:txBody>
      </p:sp>
      <p:sp>
        <p:nvSpPr>
          <p:cNvPr id="3" name="Content Placeholder 2"/>
          <p:cNvSpPr>
            <a:spLocks noGrp="1"/>
          </p:cNvSpPr>
          <p:nvPr>
            <p:ph idx="1"/>
          </p:nvPr>
        </p:nvSpPr>
        <p:spPr/>
        <p:txBody>
          <a:bodyPr/>
          <a:lstStyle/>
          <a:p>
            <a:r>
              <a:rPr lang="en-US" dirty="0"/>
              <a:t>A distinction is required to be made between an additional / fresh claim made and Revision of claim .In </a:t>
            </a:r>
            <a:r>
              <a:rPr lang="en-US" dirty="0" err="1"/>
              <a:t>caseswhere</a:t>
            </a:r>
            <a:r>
              <a:rPr lang="en-US" dirty="0"/>
              <a:t> necessary evidence in respect of a claim is already on record but the Section / mode / method / Quantum of deduction needs revision due to various factors, such claims through letter shave to be accepted by the Assessing Officers.</a:t>
            </a:r>
          </a:p>
          <a:p>
            <a:r>
              <a:rPr lang="en-US" dirty="0"/>
              <a:t> </a:t>
            </a:r>
          </a:p>
          <a:p>
            <a:r>
              <a:rPr lang="en-US" dirty="0"/>
              <a:t>In such cases there is already a claim by the </a:t>
            </a:r>
            <a:r>
              <a:rPr lang="en-US" dirty="0" err="1"/>
              <a:t>assessee</a:t>
            </a:r>
            <a:r>
              <a:rPr lang="en-US" dirty="0"/>
              <a:t> and there being no fresh claim the judgment in </a:t>
            </a:r>
            <a:r>
              <a:rPr lang="en-US" dirty="0" err="1"/>
              <a:t>Goetze's</a:t>
            </a:r>
            <a:r>
              <a:rPr lang="en-US" dirty="0"/>
              <a:t> case, with due respect shall not be applicable.</a:t>
            </a:r>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41967013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Goetze’s</a:t>
            </a:r>
            <a:r>
              <a:rPr lang="en-US" dirty="0" smtClean="0"/>
              <a:t> case</a:t>
            </a:r>
            <a:endParaRPr lang="en-IN" dirty="0"/>
          </a:p>
        </p:txBody>
      </p:sp>
      <p:sp>
        <p:nvSpPr>
          <p:cNvPr id="3" name="Content Placeholder 2"/>
          <p:cNvSpPr>
            <a:spLocks noGrp="1"/>
          </p:cNvSpPr>
          <p:nvPr>
            <p:ph idx="1"/>
          </p:nvPr>
        </p:nvSpPr>
        <p:spPr/>
        <p:txBody>
          <a:bodyPr/>
          <a:lstStyle/>
          <a:p>
            <a:r>
              <a:rPr lang="en-US" u="sng" dirty="0"/>
              <a:t>The Apex Court held that the claim of deduction not made in the return cannot be entertained by the assessing officer otherwise than by filing a revised return. The court also held that the decision does not impinge upon the powers of the Tribunal under section 254 of the Act. </a:t>
            </a:r>
            <a:endParaRPr lang="en-US" dirty="0"/>
          </a:p>
          <a:p>
            <a:r>
              <a:rPr lang="en-US" dirty="0"/>
              <a:t> </a:t>
            </a:r>
          </a:p>
          <a:p>
            <a:r>
              <a:rPr lang="en-US" dirty="0"/>
              <a:t>This judgment in </a:t>
            </a:r>
            <a:r>
              <a:rPr lang="en-US" dirty="0" err="1"/>
              <a:t>Goetze's</a:t>
            </a:r>
            <a:r>
              <a:rPr lang="en-US" dirty="0"/>
              <a:t>' case is generally relied upon by the Assessing Officers, ignoring Article 265 of the Indian Constitution and CBDT Circular No. 14(XL-35) cited above in dis-allowing deductions / claims made by the Assesses for the first time</a:t>
            </a:r>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12252022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Apppellate</a:t>
            </a:r>
            <a:r>
              <a:rPr lang="en-US" dirty="0" smtClean="0"/>
              <a:t> Authorities</a:t>
            </a:r>
            <a:endParaRPr lang="en-IN" dirty="0"/>
          </a:p>
        </p:txBody>
      </p:sp>
      <p:sp>
        <p:nvSpPr>
          <p:cNvPr id="3" name="Content Placeholder 2"/>
          <p:cNvSpPr>
            <a:spLocks noGrp="1"/>
          </p:cNvSpPr>
          <p:nvPr>
            <p:ph idx="1"/>
          </p:nvPr>
        </p:nvSpPr>
        <p:spPr/>
        <p:txBody>
          <a:bodyPr/>
          <a:lstStyle/>
          <a:p>
            <a:r>
              <a:rPr lang="en-US" u="sng" dirty="0"/>
              <a:t>Appellate </a:t>
            </a:r>
            <a:r>
              <a:rPr lang="en-US" u="sng" dirty="0" smtClean="0"/>
              <a:t>Authorities can </a:t>
            </a:r>
            <a:r>
              <a:rPr lang="en-US" u="sng" dirty="0"/>
              <a:t>admit new ground or evidence either </a:t>
            </a:r>
            <a:r>
              <a:rPr lang="en-US" u="sng" dirty="0" err="1"/>
              <a:t>suo</a:t>
            </a:r>
            <a:r>
              <a:rPr lang="en-US" u="sng" dirty="0"/>
              <a:t> </a:t>
            </a:r>
            <a:r>
              <a:rPr lang="en-US" u="sng" dirty="0" err="1"/>
              <a:t>motu</a:t>
            </a:r>
            <a:r>
              <a:rPr lang="en-US" u="sng" dirty="0"/>
              <a:t> or at the invitation of the parties</a:t>
            </a:r>
            <a:endParaRPr lang="en-US" dirty="0"/>
          </a:p>
          <a:p>
            <a:r>
              <a:rPr lang="en-US" dirty="0"/>
              <a:t> </a:t>
            </a:r>
          </a:p>
          <a:p>
            <a:r>
              <a:rPr lang="en-US" dirty="0"/>
              <a:t>Section 251 of the Act describes the powers of the Appellate Commissioner in such an appeal. Under Section 251(1)(a) in disposing of such an appeal the Appellate Assistant Commissioner may, in the case of an order of assessment, confirm, reduce, enhance or annul the assessment; under clause (b) thereof he may set aside the assessment and direct the Income Tax Officer to make a fresh assessment.</a:t>
            </a:r>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33510790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 of the case by Court</a:t>
            </a:r>
            <a:endParaRPr lang="en-IN" dirty="0"/>
          </a:p>
        </p:txBody>
      </p:sp>
      <p:sp>
        <p:nvSpPr>
          <p:cNvPr id="3" name="Content Placeholder 2"/>
          <p:cNvSpPr>
            <a:spLocks noGrp="1"/>
          </p:cNvSpPr>
          <p:nvPr>
            <p:ph idx="1"/>
          </p:nvPr>
        </p:nvSpPr>
        <p:spPr/>
        <p:txBody>
          <a:bodyPr/>
          <a:lstStyle/>
          <a:p>
            <a:r>
              <a:rPr lang="en-US" dirty="0"/>
              <a:t>We do not see any reason to restrict the power of the Tribunal </a:t>
            </a:r>
            <a:r>
              <a:rPr lang="en-US" dirty="0" err="1"/>
              <a:t>underSection</a:t>
            </a:r>
            <a:r>
              <a:rPr lang="en-US" dirty="0"/>
              <a:t> 254 only to decide the grounds which arise from the order of the Commissioner of Income-tax (Appeals</a:t>
            </a:r>
            <a:r>
              <a:rPr lang="en-US" dirty="0" smtClean="0"/>
              <a:t>).</a:t>
            </a:r>
          </a:p>
          <a:p>
            <a:r>
              <a:rPr lang="en-US" dirty="0" smtClean="0"/>
              <a:t>Both </a:t>
            </a:r>
            <a:r>
              <a:rPr lang="en-US" dirty="0"/>
              <a:t>the </a:t>
            </a:r>
            <a:r>
              <a:rPr lang="en-US" dirty="0" err="1"/>
              <a:t>assessee</a:t>
            </a:r>
            <a:r>
              <a:rPr lang="en-US" dirty="0"/>
              <a:t> as well as the Department has a right to file an appeal / cross-objections before the Tribunal. We fail to see why the Tribunal should be prevented from considering questions of law arising in assessment proceedings although not raised earlier.</a:t>
            </a:r>
          </a:p>
          <a:p>
            <a:r>
              <a:rPr lang="en-US" dirty="0"/>
              <a:t> </a:t>
            </a:r>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4756522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IN" dirty="0"/>
          </a:p>
        </p:txBody>
      </p:sp>
      <p:sp>
        <p:nvSpPr>
          <p:cNvPr id="3" name="Content Placeholder 2"/>
          <p:cNvSpPr>
            <a:spLocks noGrp="1"/>
          </p:cNvSpPr>
          <p:nvPr>
            <p:ph idx="1"/>
          </p:nvPr>
        </p:nvSpPr>
        <p:spPr/>
        <p:txBody>
          <a:bodyPr/>
          <a:lstStyle/>
          <a:p>
            <a:r>
              <a:rPr lang="en-US" dirty="0"/>
              <a:t>Though the assessing officer has not been conferred with any power to entertain any deduction or benefit which has not been claimed by the </a:t>
            </a:r>
            <a:r>
              <a:rPr lang="en-US" dirty="0" err="1"/>
              <a:t>assessee</a:t>
            </a:r>
            <a:r>
              <a:rPr lang="en-US" dirty="0"/>
              <a:t> in its income tax return but if these deduction or benefit arising out of the facts on records are claimed at appellate level these claim can be entertained.</a:t>
            </a: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36153654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85000" lnSpcReduction="20000"/>
          </a:bodyPr>
          <a:lstStyle/>
          <a:p>
            <a:r>
              <a:rPr lang="en-US" dirty="0"/>
              <a:t>The law developed, post </a:t>
            </a:r>
            <a:r>
              <a:rPr lang="en-US" dirty="0" err="1"/>
              <a:t>Goetze</a:t>
            </a:r>
            <a:r>
              <a:rPr lang="en-US" dirty="0"/>
              <a:t> (India)’s case has made it abundantly clear that:</a:t>
            </a:r>
          </a:p>
          <a:p>
            <a:r>
              <a:rPr lang="en-US" dirty="0"/>
              <a:t> </a:t>
            </a:r>
          </a:p>
          <a:p>
            <a:r>
              <a:rPr lang="en-US" dirty="0"/>
              <a:t>1. An </a:t>
            </a:r>
            <a:r>
              <a:rPr lang="en-US" dirty="0" err="1"/>
              <a:t>assessee</a:t>
            </a:r>
            <a:r>
              <a:rPr lang="en-US" dirty="0"/>
              <a:t> is entitled to make a fresh claim for deduction or relief before the appellate authorities, during the course of the appellate proceedings, irrespective of the claim not being made by revising the return of income or before the assessing officer during the course of the assessment proceedings. The decision in </a:t>
            </a:r>
            <a:r>
              <a:rPr lang="en-US" dirty="0" err="1"/>
              <a:t>Goetze</a:t>
            </a:r>
            <a:r>
              <a:rPr lang="en-US" dirty="0"/>
              <a:t> (India)’s case has not prohibited such a claim before the appellate authorities.</a:t>
            </a:r>
          </a:p>
          <a:p>
            <a:r>
              <a:rPr lang="en-US" dirty="0"/>
              <a:t> </a:t>
            </a:r>
          </a:p>
          <a:p>
            <a:r>
              <a:rPr lang="en-US" dirty="0"/>
              <a:t>2. An assessing officer when confronted with the valid claim, though not made in the return of income or the revised return of income, is required to consider the same on merits and not reject simply on the ground that the claim was made outside the return of income.</a:t>
            </a:r>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860204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a:bodyPr>
          <a:lstStyle/>
          <a:p>
            <a:r>
              <a:rPr lang="en-US" dirty="0"/>
              <a:t>Tax Payers can make new / amended / revised claims even if the same cannot be made by him due to any reason not limited to the following under the Income Tax Laws</a:t>
            </a:r>
          </a:p>
          <a:p>
            <a:r>
              <a:rPr lang="en-US" dirty="0"/>
              <a:t> </a:t>
            </a:r>
          </a:p>
          <a:p>
            <a:pPr lvl="1"/>
            <a:r>
              <a:rPr lang="en-US" dirty="0"/>
              <a:t>1. </a:t>
            </a:r>
            <a:r>
              <a:rPr lang="en-US" dirty="0" smtClean="0"/>
              <a:t>Inability </a:t>
            </a:r>
            <a:r>
              <a:rPr lang="en-US" dirty="0"/>
              <a:t>to file revised returns as Original returns weren’t file within due date</a:t>
            </a:r>
          </a:p>
          <a:p>
            <a:r>
              <a:rPr lang="en-US" dirty="0"/>
              <a:t> </a:t>
            </a:r>
          </a:p>
          <a:p>
            <a:pPr lvl="1"/>
            <a:r>
              <a:rPr lang="en-US" dirty="0"/>
              <a:t>2. Expiry of Due-date for filing revised returns </a:t>
            </a:r>
          </a:p>
          <a:p>
            <a:r>
              <a:rPr lang="en-US" dirty="0"/>
              <a:t> </a:t>
            </a:r>
          </a:p>
          <a:p>
            <a:pPr lvl="1"/>
            <a:r>
              <a:rPr lang="en-US" dirty="0"/>
              <a:t>3. Cases where Rectification / Revision of orders aren’t made / cannot be made.</a:t>
            </a:r>
          </a:p>
          <a:p>
            <a:r>
              <a:rPr lang="en-US" dirty="0"/>
              <a:t> </a:t>
            </a:r>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5976469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r>
              <a:rPr lang="en-US" dirty="0" smtClean="0"/>
              <a:t>(a)	So </a:t>
            </a:r>
            <a:r>
              <a:rPr lang="en-US" dirty="0"/>
              <a:t>far as issue of making new/additional claim in return of </a:t>
            </a:r>
            <a:r>
              <a:rPr lang="en-US" dirty="0" smtClean="0"/>
              <a:t>	income </a:t>
            </a:r>
            <a:r>
              <a:rPr lang="en-US" dirty="0"/>
              <a:t>filed in response to notice u/s 153A of the Act, such </a:t>
            </a:r>
            <a:r>
              <a:rPr lang="en-US" dirty="0" smtClean="0"/>
              <a:t>	claim </a:t>
            </a:r>
            <a:r>
              <a:rPr lang="en-US" dirty="0"/>
              <a:t>need to be entertained for abated assessment years even </a:t>
            </a:r>
            <a:r>
              <a:rPr lang="en-US" dirty="0" smtClean="0"/>
              <a:t>	though </a:t>
            </a:r>
            <a:r>
              <a:rPr lang="en-US" dirty="0"/>
              <a:t>such claims are not connected to search &amp; seizure </a:t>
            </a:r>
            <a:r>
              <a:rPr lang="en-US" dirty="0" smtClean="0"/>
              <a:t>	proceedings </a:t>
            </a:r>
            <a:r>
              <a:rPr lang="en-US" dirty="0"/>
              <a:t>and </a:t>
            </a:r>
            <a:r>
              <a:rPr lang="en-US" dirty="0" err="1"/>
              <a:t>assessee</a:t>
            </a:r>
            <a:r>
              <a:rPr lang="en-US" dirty="0"/>
              <a:t> has already filed original return of income.</a:t>
            </a:r>
          </a:p>
          <a:p>
            <a:r>
              <a:rPr lang="en-US" dirty="0"/>
              <a:t>(</a:t>
            </a:r>
            <a:r>
              <a:rPr lang="en-US" dirty="0" smtClean="0"/>
              <a:t>b)	Various </a:t>
            </a:r>
            <a:r>
              <a:rPr lang="en-US" dirty="0"/>
              <a:t>High courts have already held that AO cannot be make additions in unabated assessment years as on the date of search (assessment proceedings already completed or time limit for issuance of notice u/s 143(2) has expired on the date of search) which are not based upon any incriminating material, then it is natural corollary that </a:t>
            </a:r>
            <a:r>
              <a:rPr lang="en-US" dirty="0" err="1"/>
              <a:t>assessee</a:t>
            </a:r>
            <a:r>
              <a:rPr lang="en-US" dirty="0"/>
              <a:t> cannot claim additional claim or new claim for those </a:t>
            </a:r>
            <a:r>
              <a:rPr lang="en-US" dirty="0" err="1"/>
              <a:t>assessee</a:t>
            </a:r>
            <a:r>
              <a:rPr lang="en-US" dirty="0"/>
              <a:t> years.</a:t>
            </a:r>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23436917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 (Appeals)</a:t>
            </a:r>
            <a:endParaRPr lang="en-IN" dirty="0"/>
          </a:p>
        </p:txBody>
      </p:sp>
      <p:sp>
        <p:nvSpPr>
          <p:cNvPr id="3" name="Content Placeholder 2"/>
          <p:cNvSpPr>
            <a:spLocks noGrp="1"/>
          </p:cNvSpPr>
          <p:nvPr>
            <p:ph idx="1"/>
          </p:nvPr>
        </p:nvSpPr>
        <p:spPr/>
        <p:txBody>
          <a:bodyPr>
            <a:normAutofit fontScale="92500" lnSpcReduction="20000"/>
          </a:bodyPr>
          <a:lstStyle/>
          <a:p>
            <a:r>
              <a:rPr lang="en-US" b="1" dirty="0"/>
              <a:t>Facts of the Case</a:t>
            </a:r>
          </a:p>
          <a:p>
            <a:r>
              <a:rPr lang="en-US" dirty="0" err="1"/>
              <a:t>Assessee</a:t>
            </a:r>
            <a:r>
              <a:rPr lang="en-US" dirty="0"/>
              <a:t> was a cooperative society. Assessing Officer (AO), while processing its return of income, made additions under the head profit and gains from business or profession</a:t>
            </a:r>
            <a:r>
              <a:rPr lang="en-US" dirty="0" smtClean="0"/>
              <a:t>.</a:t>
            </a:r>
          </a:p>
          <a:p>
            <a:r>
              <a:rPr lang="en-US" dirty="0" smtClean="0"/>
              <a:t> </a:t>
            </a:r>
            <a:r>
              <a:rPr lang="en-US" dirty="0" err="1"/>
              <a:t>Assessee</a:t>
            </a:r>
            <a:r>
              <a:rPr lang="en-US" dirty="0"/>
              <a:t> submitted that it filed the original return of income which contained certain typographical errors in Schedule-BP. </a:t>
            </a:r>
            <a:endParaRPr lang="en-US" dirty="0" smtClean="0"/>
          </a:p>
          <a:p>
            <a:r>
              <a:rPr lang="en-US" dirty="0" smtClean="0"/>
              <a:t>It </a:t>
            </a:r>
            <a:r>
              <a:rPr lang="en-US" dirty="0"/>
              <a:t>had entered ‘NIL’ in item No. 1, against which it was eligible to claim an exemption under Section 10(23C)(</a:t>
            </a:r>
            <a:r>
              <a:rPr lang="en-US" dirty="0" err="1"/>
              <a:t>iiib</a:t>
            </a:r>
            <a:r>
              <a:rPr lang="en-US" dirty="0"/>
              <a:t>) or deduction under section 80P. The exemption was to be filled in item No. 5 of Schedule-BP. </a:t>
            </a:r>
            <a:endParaRPr lang="en-US" dirty="0" smtClean="0"/>
          </a:p>
          <a:p>
            <a:r>
              <a:rPr lang="en-US" dirty="0" smtClean="0"/>
              <a:t>The </a:t>
            </a:r>
            <a:r>
              <a:rPr lang="en-US" dirty="0"/>
              <a:t>Central Processing Centre (CPC) has only considered the item in lieu of ‘NIL’ and has not considered the exemption under Section 10(23C)(</a:t>
            </a:r>
            <a:r>
              <a:rPr lang="en-US" dirty="0" err="1"/>
              <a:t>iiib</a:t>
            </a:r>
            <a:r>
              <a:rPr lang="en-US" dirty="0"/>
              <a:t>) or deduction under Section 80P, for which it was eligible. However, AO rejected claim of </a:t>
            </a:r>
            <a:r>
              <a:rPr lang="en-US" dirty="0" err="1"/>
              <a:t>assessee</a:t>
            </a:r>
            <a:r>
              <a:rPr lang="en-US" dirty="0"/>
              <a:t>.</a:t>
            </a:r>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6879660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a:t>
            </a:r>
            <a:endParaRPr lang="en-IN" dirty="0"/>
          </a:p>
        </p:txBody>
      </p:sp>
      <p:sp>
        <p:nvSpPr>
          <p:cNvPr id="3" name="Content Placeholder 2"/>
          <p:cNvSpPr>
            <a:spLocks noGrp="1"/>
          </p:cNvSpPr>
          <p:nvPr>
            <p:ph idx="1"/>
          </p:nvPr>
        </p:nvSpPr>
        <p:spPr/>
        <p:txBody>
          <a:bodyPr/>
          <a:lstStyle/>
          <a:p>
            <a:r>
              <a:rPr lang="en-US" dirty="0"/>
              <a:t>On appeal. The CIT(A) and </a:t>
            </a:r>
            <a:r>
              <a:rPr lang="en-US" dirty="0" err="1"/>
              <a:t>futher</a:t>
            </a:r>
            <a:r>
              <a:rPr lang="en-US" dirty="0"/>
              <a:t>, the ITAT allowed </a:t>
            </a:r>
            <a:r>
              <a:rPr lang="en-US" dirty="0" err="1"/>
              <a:t>assessee’s</a:t>
            </a:r>
            <a:r>
              <a:rPr lang="en-US" dirty="0"/>
              <a:t> claim. Before, the High Court, AO submitted that the </a:t>
            </a:r>
            <a:r>
              <a:rPr lang="en-US" dirty="0" err="1"/>
              <a:t>assessee</a:t>
            </a:r>
            <a:r>
              <a:rPr lang="en-US" dirty="0"/>
              <a:t> was not entitled to raise an additional claim in appeal other than by way of filing the revised return of income as provided in </a:t>
            </a:r>
            <a:r>
              <a:rPr lang="en-US"/>
              <a:t>section </a:t>
            </a:r>
            <a:r>
              <a:rPr lang="en-US" smtClean="0"/>
              <a:t>139(5</a:t>
            </a:r>
            <a:r>
              <a:rPr lang="en-US" dirty="0"/>
              <a:t>).</a:t>
            </a: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2785724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Constitution</a:t>
            </a:r>
            <a:endParaRPr lang="en-IN" dirty="0"/>
          </a:p>
        </p:txBody>
      </p:sp>
      <p:sp>
        <p:nvSpPr>
          <p:cNvPr id="3" name="Content Placeholder 2"/>
          <p:cNvSpPr>
            <a:spLocks noGrp="1"/>
          </p:cNvSpPr>
          <p:nvPr>
            <p:ph idx="1"/>
          </p:nvPr>
        </p:nvSpPr>
        <p:spPr/>
        <p:txBody>
          <a:bodyPr>
            <a:normAutofit/>
          </a:bodyPr>
          <a:lstStyle/>
          <a:p>
            <a:r>
              <a:rPr lang="en-US" dirty="0"/>
              <a:t>Article 265 of the Constitution of India lays down that no tax shall be levied except by authority of law. </a:t>
            </a:r>
            <a:endParaRPr lang="en-US" dirty="0" smtClean="0"/>
          </a:p>
          <a:p>
            <a:r>
              <a:rPr lang="en-US" dirty="0" smtClean="0"/>
              <a:t>Hence</a:t>
            </a:r>
            <a:r>
              <a:rPr lang="en-US" dirty="0"/>
              <a:t> </a:t>
            </a:r>
            <a:r>
              <a:rPr lang="en-US" u="sng" dirty="0"/>
              <a:t>only legitimate tax</a:t>
            </a:r>
            <a:r>
              <a:rPr lang="en-US" dirty="0"/>
              <a:t> can be recovered and </a:t>
            </a:r>
            <a:r>
              <a:rPr lang="en-US" u="sng" dirty="0"/>
              <a:t>even a concession by a tax-payer</a:t>
            </a:r>
            <a:r>
              <a:rPr lang="en-US" dirty="0"/>
              <a:t> does not give authority to the tax collector to recover more than what is due from him under the law. </a:t>
            </a:r>
          </a:p>
          <a:p>
            <a:r>
              <a:rPr lang="en-US" dirty="0"/>
              <a:t> </a:t>
            </a:r>
          </a:p>
          <a:p>
            <a:r>
              <a:rPr lang="en-US" dirty="0"/>
              <a:t>Extract of Article 265 of Constitution of India</a:t>
            </a:r>
          </a:p>
          <a:p>
            <a:pPr lvl="1"/>
            <a:r>
              <a:rPr lang="en-US" dirty="0" smtClean="0"/>
              <a:t>“</a:t>
            </a:r>
            <a:r>
              <a:rPr lang="en-US" dirty="0"/>
              <a:t>265. Taxes not to be imposed save by authority of law No tax shall be levied or collected except by authority of law” </a:t>
            </a:r>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23287738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Assessee’s</a:t>
            </a:r>
            <a:r>
              <a:rPr lang="en-US" dirty="0" smtClean="0"/>
              <a:t> Claim</a:t>
            </a:r>
            <a:endParaRPr lang="en-IN" dirty="0"/>
          </a:p>
        </p:txBody>
      </p:sp>
      <p:sp>
        <p:nvSpPr>
          <p:cNvPr id="3" name="Content Placeholder 2"/>
          <p:cNvSpPr>
            <a:spLocks noGrp="1"/>
          </p:cNvSpPr>
          <p:nvPr>
            <p:ph idx="1"/>
          </p:nvPr>
        </p:nvSpPr>
        <p:spPr/>
        <p:txBody>
          <a:bodyPr>
            <a:normAutofit lnSpcReduction="10000"/>
          </a:bodyPr>
          <a:lstStyle/>
          <a:p>
            <a:r>
              <a:rPr lang="en-US" dirty="0" err="1"/>
              <a:t>Assessee</a:t>
            </a:r>
            <a:r>
              <a:rPr lang="en-US" dirty="0"/>
              <a:t> argued that the addition was made by the CPC and not by AO during the assessment proceeding. </a:t>
            </a:r>
          </a:p>
          <a:p>
            <a:r>
              <a:rPr lang="en-US" dirty="0" smtClean="0"/>
              <a:t>The </a:t>
            </a:r>
            <a:r>
              <a:rPr lang="en-US" dirty="0"/>
              <a:t>process is automated, and </a:t>
            </a:r>
            <a:r>
              <a:rPr lang="en-US" dirty="0" err="1"/>
              <a:t>assessee</a:t>
            </a:r>
            <a:r>
              <a:rPr lang="en-US" dirty="0"/>
              <a:t> was not provided any opportunity to make a fresh claim by way of revised return before CPC. </a:t>
            </a:r>
            <a:endParaRPr lang="en-US" dirty="0" smtClean="0"/>
          </a:p>
          <a:p>
            <a:r>
              <a:rPr lang="en-US" dirty="0" smtClean="0"/>
              <a:t>Therefore</a:t>
            </a:r>
            <a:r>
              <a:rPr lang="en-US" dirty="0"/>
              <a:t>, it claimed the same in an appeal and contended that there was a typographical error in the return of income. </a:t>
            </a:r>
            <a:r>
              <a:rPr lang="en-US" dirty="0" err="1"/>
              <a:t>Assessee</a:t>
            </a:r>
            <a:r>
              <a:rPr lang="en-US" dirty="0"/>
              <a:t> submitted that without prejudice to the aforesaid submissions, it was eligible to make a claim before the appellate authority even if the same was not claimed in the original return of income or a revised return of income.</a:t>
            </a: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21144485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smtClean="0"/>
              <a:t>Tax Benefit not claimed in the Return can be claimed during assessment.</a:t>
            </a:r>
          </a:p>
          <a:p>
            <a:endParaRPr lang="en-US" dirty="0"/>
          </a:p>
          <a:p>
            <a:r>
              <a:rPr lang="en-US" dirty="0" smtClean="0"/>
              <a:t>If </a:t>
            </a:r>
            <a:r>
              <a:rPr lang="en-US" dirty="0"/>
              <a:t>a claim is not made before the assessing officer, it can be made before the appellate authorities.</a:t>
            </a:r>
            <a:br>
              <a:rPr lang="en-US" dirty="0"/>
            </a:br>
            <a:r>
              <a:rPr lang="en-US" dirty="0"/>
              <a:t/>
            </a:r>
            <a:br>
              <a:rPr lang="en-US" dirty="0"/>
            </a:br>
            <a:r>
              <a:rPr lang="en-US" dirty="0" smtClean="0"/>
              <a:t>The above is decided by ITAT Mumbai.</a:t>
            </a:r>
            <a:endParaRPr lang="en-US"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19206335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t>The Appellate Authorities have jurisdiction to deal not merely with additional grounds, which became available on of change of circumstances or law, but with additional grounds which were available when the return was filed but “COULD NOT HAVE BEEN RAISED” at that stage. </a:t>
            </a:r>
          </a:p>
          <a:p>
            <a:endParaRPr lang="en-US" dirty="0"/>
          </a:p>
          <a:p>
            <a:r>
              <a:rPr lang="en-US" dirty="0" smtClean="0"/>
              <a:t>The words must be construed liberally and </a:t>
            </a:r>
            <a:r>
              <a:rPr lang="en-US" smtClean="0"/>
              <a:t>not strictly. </a:t>
            </a: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13548581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a:t>
            </a:r>
            <a:endParaRPr lang="en-IN" dirty="0"/>
          </a:p>
        </p:txBody>
      </p:sp>
      <p:sp>
        <p:nvSpPr>
          <p:cNvPr id="3" name="Content Placeholder 2"/>
          <p:cNvSpPr>
            <a:spLocks noGrp="1"/>
          </p:cNvSpPr>
          <p:nvPr>
            <p:ph idx="1"/>
          </p:nvPr>
        </p:nvSpPr>
        <p:spPr/>
        <p:txBody>
          <a:bodyPr>
            <a:normAutofit lnSpcReduction="10000"/>
          </a:bodyPr>
          <a:lstStyle/>
          <a:p>
            <a:r>
              <a:rPr lang="en-US" dirty="0"/>
              <a:t>On revenue’s appeal, Karnataka High Court held that </a:t>
            </a:r>
            <a:r>
              <a:rPr lang="en-US" dirty="0" err="1"/>
              <a:t>assessee’s</a:t>
            </a:r>
            <a:r>
              <a:rPr lang="en-US" dirty="0"/>
              <a:t> claim for eligibility with regard to deduction under section 80P was entertained by CIT(A) as </a:t>
            </a:r>
            <a:r>
              <a:rPr lang="en-US" dirty="0" err="1"/>
              <a:t>assessee</a:t>
            </a:r>
            <a:r>
              <a:rPr lang="en-US" dirty="0"/>
              <a:t> did not have the opportunity to raise the contention before AO. </a:t>
            </a:r>
            <a:endParaRPr lang="en-US" dirty="0" smtClean="0"/>
          </a:p>
          <a:p>
            <a:r>
              <a:rPr lang="en-US" dirty="0" smtClean="0"/>
              <a:t>As </a:t>
            </a:r>
            <a:r>
              <a:rPr lang="en-US" dirty="0"/>
              <a:t>the CPC passed the assessment order, </a:t>
            </a:r>
            <a:r>
              <a:rPr lang="en-US" dirty="0" err="1"/>
              <a:t>assessee</a:t>
            </a:r>
            <a:r>
              <a:rPr lang="en-US" dirty="0"/>
              <a:t> had no opportunity to make a fresh claim by way of revised return before the CPC as the process is automated. </a:t>
            </a:r>
            <a:endParaRPr lang="en-US" dirty="0" smtClean="0"/>
          </a:p>
          <a:p>
            <a:r>
              <a:rPr lang="en-US" dirty="0" smtClean="0"/>
              <a:t>Thus</a:t>
            </a:r>
            <a:r>
              <a:rPr lang="en-US" dirty="0"/>
              <a:t>, </a:t>
            </a:r>
            <a:r>
              <a:rPr lang="en-US" dirty="0" err="1"/>
              <a:t>assessee’s</a:t>
            </a:r>
            <a:r>
              <a:rPr lang="en-US" dirty="0"/>
              <a:t> fresh claim before appellate authority is </a:t>
            </a:r>
            <a:r>
              <a:rPr lang="en-US" dirty="0" err="1"/>
              <a:t>entertainable</a:t>
            </a:r>
            <a:r>
              <a:rPr lang="en-US" dirty="0"/>
              <a:t> even if the same is not claimed in the original return of income, nor </a:t>
            </a:r>
            <a:r>
              <a:rPr lang="en-US" dirty="0" err="1"/>
              <a:t>assessee</a:t>
            </a:r>
            <a:r>
              <a:rPr lang="en-US" dirty="0"/>
              <a:t> has filed a revised return of income to make such claim</a:t>
            </a: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42327803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a:t>Whether appellate authorities can accept additional claim during the proceedings has been a subject matter of litigation. </a:t>
            </a:r>
            <a:endParaRPr lang="en-US" dirty="0" smtClean="0"/>
          </a:p>
          <a:p>
            <a:r>
              <a:rPr lang="en-US" dirty="0" smtClean="0"/>
              <a:t>The </a:t>
            </a:r>
            <a:r>
              <a:rPr lang="en-US" dirty="0"/>
              <a:t>ruling </a:t>
            </a:r>
            <a:r>
              <a:rPr lang="en-US" dirty="0" smtClean="0"/>
              <a:t>in all decided cases, it affirms </a:t>
            </a:r>
            <a:r>
              <a:rPr lang="en-US" dirty="0"/>
              <a:t>the principle that the appellate authorities can consider additional claim even if the same is not raised by the taxpayer in the original or revised return. </a:t>
            </a:r>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30028611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5837"/>
          </a:xfrm>
        </p:spPr>
        <p:txBody>
          <a:bodyPr/>
          <a:lstStyle/>
          <a:p>
            <a:r>
              <a:rPr lang="en-US" dirty="0" smtClean="0"/>
              <a:t>Powers  of Tribunal </a:t>
            </a:r>
            <a:endParaRPr lang="en-IN" dirty="0"/>
          </a:p>
        </p:txBody>
      </p:sp>
      <p:sp>
        <p:nvSpPr>
          <p:cNvPr id="3" name="Content Placeholder 2"/>
          <p:cNvSpPr>
            <a:spLocks noGrp="1"/>
          </p:cNvSpPr>
          <p:nvPr>
            <p:ph idx="1"/>
          </p:nvPr>
        </p:nvSpPr>
        <p:spPr/>
        <p:txBody>
          <a:bodyPr/>
          <a:lstStyle/>
          <a:p>
            <a:r>
              <a:rPr lang="en-US" dirty="0" smtClean="0"/>
              <a:t>POINTS TO BE NOTED: </a:t>
            </a:r>
          </a:p>
          <a:p>
            <a:r>
              <a:rPr lang="en-US" dirty="0" smtClean="0"/>
              <a:t>The parties to the appeal cannot produce additional evidence (oral or documentary) before Tribunal.</a:t>
            </a:r>
          </a:p>
          <a:p>
            <a:r>
              <a:rPr lang="en-US" dirty="0" smtClean="0"/>
              <a:t>If the Tribunal requires any document to be produced or any witness to be examined or any affidavit to be filed to enable to pass the order, the Tribunal may allow such document to be produced or witness to be examined or affidavit to be filed.</a:t>
            </a:r>
          </a:p>
          <a:p>
            <a:r>
              <a:rPr lang="en-US" dirty="0" smtClean="0"/>
              <a:t>If the Authorities have decided the case without giving sufficient opportunity to the </a:t>
            </a:r>
            <a:r>
              <a:rPr lang="en-US" dirty="0" err="1" smtClean="0"/>
              <a:t>assessee</a:t>
            </a:r>
            <a:r>
              <a:rPr lang="en-US" dirty="0" smtClean="0"/>
              <a:t> to adduce evidence, the Tribunal may allow such evidence to be adduced. </a:t>
            </a:r>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1695943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What is Assessment</a:t>
            </a:r>
            <a:endParaRPr lang="en-IN" dirty="0"/>
          </a:p>
        </p:txBody>
      </p:sp>
      <p:sp>
        <p:nvSpPr>
          <p:cNvPr id="4" name="Rectangle 1"/>
          <p:cNvSpPr>
            <a:spLocks noGrp="1" noChangeArrowheads="1"/>
          </p:cNvSpPr>
          <p:nvPr>
            <p:ph idx="1"/>
          </p:nvPr>
        </p:nvSpPr>
        <p:spPr bwMode="auto">
          <a:xfrm>
            <a:off x="1505818" y="2299572"/>
            <a:ext cx="6529049" cy="3139321"/>
          </a:xfrm>
          <a:prstGeom prst="rect">
            <a:avLst/>
          </a:prstGeom>
          <a:solidFill>
            <a:srgbClr val="FEFDF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rebuchet MS" panose="020B0603020202020204" pitchFamily="34" charset="0"/>
              </a:rPr>
              <a:t>The assessment procedure in the law of Income-tax Act is to assess the correct income of the </a:t>
            </a:r>
            <a:r>
              <a:rPr kumimoji="0" lang="en-US" sz="1800" b="0" i="0" u="none" strike="noStrike" cap="none" normalizeH="0" baseline="0" dirty="0" err="1" smtClean="0">
                <a:ln>
                  <a:noFill/>
                </a:ln>
                <a:solidFill>
                  <a:srgbClr val="000000"/>
                </a:solidFill>
                <a:effectLst/>
                <a:latin typeface="Trebuchet MS" panose="020B0603020202020204" pitchFamily="34" charset="0"/>
              </a:rPr>
              <a:t>assessee</a:t>
            </a:r>
            <a:r>
              <a:rPr kumimoji="0" lang="en-US" sz="1800" b="0" i="0" u="none" strike="noStrike" cap="none" normalizeH="0" baseline="0" dirty="0" smtClean="0">
                <a:ln>
                  <a:noFill/>
                </a:ln>
                <a:solidFill>
                  <a:srgbClr val="000000"/>
                </a:solidFill>
                <a:effectLst/>
                <a:latin typeface="Trebuchet MS" panose="020B0603020202020204" pitchFamily="34" charset="0"/>
              </a:rPr>
              <a:t>. As per section 4 of the </a:t>
            </a:r>
            <a:r>
              <a:rPr kumimoji="0" lang="en-US" sz="1800" b="0" i="0" u="none" strike="noStrike" cap="none" normalizeH="0" baseline="0" smtClean="0">
                <a:ln>
                  <a:noFill/>
                </a:ln>
                <a:solidFill>
                  <a:srgbClr val="000000"/>
                </a:solidFill>
                <a:effectLst/>
                <a:latin typeface="Trebuchet MS" panose="020B0603020202020204" pitchFamily="34" charset="0"/>
              </a:rPr>
              <a:t>Act, what </a:t>
            </a:r>
            <a:r>
              <a:rPr kumimoji="0" lang="en-US" sz="1800" b="0" i="0" u="none" strike="noStrike" cap="none" normalizeH="0" baseline="0" dirty="0" smtClean="0">
                <a:ln>
                  <a:noFill/>
                </a:ln>
                <a:solidFill>
                  <a:srgbClr val="000000"/>
                </a:solidFill>
                <a:effectLst/>
                <a:latin typeface="Trebuchet MS" panose="020B0603020202020204" pitchFamily="34" charset="0"/>
              </a:rPr>
              <a:t>can be taxed is Total Income and that also of respective person pertaining to respective assessment year</a:t>
            </a:r>
            <a:r>
              <a:rPr kumimoji="0" lang="en-US" sz="1800" b="0" i="0" u="none" strike="noStrike" cap="none" normalizeH="0" baseline="0" smtClean="0">
                <a:ln>
                  <a:noFill/>
                </a:ln>
                <a:solidFill>
                  <a:srgbClr val="000000"/>
                </a:solidFill>
                <a:effectLst/>
                <a:latin typeface="Trebuchet MS" panose="020B0603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Trebuchet MS" panose="020B0603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rebuchet MS" panose="020B0603020202020204" pitchFamily="34" charset="0"/>
              </a:rPr>
              <a:t>That is to say, it can be said that Correct Income is assessed only when,</a:t>
            </a:r>
            <a:endParaRPr kumimoji="0" lang="en-US" sz="1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rebuchet MS" panose="020B0603020202020204" pitchFamily="34" charset="0"/>
              </a:rPr>
              <a:t>-</a:t>
            </a:r>
            <a:r>
              <a:rPr kumimoji="0" lang="en-US"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1800" b="0" i="0" u="none" strike="noStrike" cap="none" normalizeH="0" baseline="0" dirty="0" smtClean="0">
                <a:ln>
                  <a:noFill/>
                </a:ln>
                <a:solidFill>
                  <a:srgbClr val="000000"/>
                </a:solidFill>
                <a:effectLst/>
                <a:latin typeface="Trebuchet MS" panose="020B0603020202020204" pitchFamily="34" charset="0"/>
              </a:rPr>
              <a:t>Correct person is taxed</a:t>
            </a:r>
            <a:endParaRPr kumimoji="0" lang="en-US" sz="1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rebuchet MS" panose="020B0603020202020204" pitchFamily="34" charset="0"/>
              </a:rPr>
              <a:t>-</a:t>
            </a:r>
            <a:r>
              <a:rPr kumimoji="0" lang="en-US"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1800" b="0" i="0" u="none" strike="noStrike" cap="none" normalizeH="0" baseline="0" dirty="0" smtClean="0">
                <a:ln>
                  <a:noFill/>
                </a:ln>
                <a:solidFill>
                  <a:srgbClr val="000000"/>
                </a:solidFill>
                <a:effectLst/>
                <a:latin typeface="Trebuchet MS" panose="020B0603020202020204" pitchFamily="34" charset="0"/>
              </a:rPr>
              <a:t>Taxed in Correct year</a:t>
            </a:r>
            <a:endParaRPr kumimoji="0" lang="en-US" sz="1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rebuchet MS" panose="020B0603020202020204" pitchFamily="34" charset="0"/>
              </a:rPr>
              <a:t>-</a:t>
            </a:r>
            <a:r>
              <a:rPr kumimoji="0" lang="en-US"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1800" b="0" i="0" u="none" strike="noStrike" cap="none" normalizeH="0" baseline="0" dirty="0" smtClean="0">
                <a:ln>
                  <a:noFill/>
                </a:ln>
                <a:solidFill>
                  <a:srgbClr val="000000"/>
                </a:solidFill>
                <a:effectLst/>
                <a:latin typeface="Trebuchet MS" panose="020B0603020202020204" pitchFamily="34" charset="0"/>
              </a:rPr>
              <a:t>Correct amount of Total Income is taxed</a:t>
            </a:r>
            <a:endParaRPr kumimoji="0" lang="en-US" sz="1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rebuchet MS" panose="020B0603020202020204" pitchFamily="34" charset="0"/>
              </a:rPr>
              <a:t>-</a:t>
            </a:r>
            <a:r>
              <a:rPr kumimoji="0" lang="en-US"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1800" b="0" i="0" u="none" strike="noStrike" cap="none" normalizeH="0" baseline="0" dirty="0" smtClean="0">
                <a:ln>
                  <a:noFill/>
                </a:ln>
                <a:solidFill>
                  <a:srgbClr val="000000"/>
                </a:solidFill>
                <a:effectLst/>
                <a:latin typeface="Trebuchet MS" panose="020B0603020202020204" pitchFamily="34" charset="0"/>
              </a:rPr>
              <a:t>Correct rates of tax are charged</a:t>
            </a:r>
            <a:endParaRPr kumimoji="0" lang="en-US" sz="1800" b="0" i="0" u="none" strike="noStrike" cap="none" normalizeH="0" baseline="0" dirty="0" smtClean="0">
              <a:ln>
                <a:noFill/>
              </a:ln>
              <a:solidFill>
                <a:schemeClr val="tx1"/>
              </a:solidFill>
              <a:effectLst/>
            </a:endParaRPr>
          </a:p>
        </p:txBody>
      </p:sp>
      <p:sp>
        <p:nvSpPr>
          <p:cNvPr id="3" name="Date Placeholder 2"/>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1944741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Fresh Claim</a:t>
            </a:r>
            <a:endParaRPr lang="en-IN" dirty="0"/>
          </a:p>
        </p:txBody>
      </p:sp>
      <p:sp>
        <p:nvSpPr>
          <p:cNvPr id="3" name="Content Placeholder 2"/>
          <p:cNvSpPr>
            <a:spLocks noGrp="1"/>
          </p:cNvSpPr>
          <p:nvPr>
            <p:ph idx="1"/>
          </p:nvPr>
        </p:nvSpPr>
        <p:spPr/>
        <p:txBody>
          <a:bodyPr/>
          <a:lstStyle/>
          <a:p>
            <a:r>
              <a:rPr lang="en-US" dirty="0"/>
              <a:t>Fresh claim refers to a claim which was not at all made in ITR. That is to say, not even an incorrect view of any expenditure/deduction was taken which can then be said as a claim which was taken but since same was not correct it needs to be corrected at assessment level.</a:t>
            </a:r>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3576230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CBDT</a:t>
            </a:r>
            <a:endParaRPr lang="en-IN" dirty="0"/>
          </a:p>
        </p:txBody>
      </p:sp>
      <p:sp>
        <p:nvSpPr>
          <p:cNvPr id="3" name="Content Placeholder 2"/>
          <p:cNvSpPr>
            <a:spLocks noGrp="1"/>
          </p:cNvSpPr>
          <p:nvPr>
            <p:ph idx="1"/>
          </p:nvPr>
        </p:nvSpPr>
        <p:spPr/>
        <p:txBody>
          <a:bodyPr>
            <a:normAutofit/>
          </a:bodyPr>
          <a:lstStyle/>
          <a:p>
            <a:r>
              <a:rPr lang="en-US" dirty="0"/>
              <a:t>"Officers of the Department must not take advantage of ignorance of an </a:t>
            </a:r>
            <a:r>
              <a:rPr lang="en-US" dirty="0" err="1"/>
              <a:t>assessee</a:t>
            </a:r>
            <a:r>
              <a:rPr lang="en-US" dirty="0"/>
              <a:t> as to his rights. It is one of their duties to assist a taxpayer in every reasonable way, particularly in the matter of claiming and securing reliefs and in this regard the Officers should take the initiative in guiding a taxpayer where proceedings or other particulars before them indicate that some refund or relief is due to him. This attitude would, in the long run, benefit the Department for it would inspire confidence in him that he may be sure of getting a square deal from the Department. Although, therefore, the responsibility for claiming refunds and reliefs rests with </a:t>
            </a:r>
            <a:r>
              <a:rPr lang="en-US" dirty="0" err="1"/>
              <a:t>assessee</a:t>
            </a:r>
            <a:r>
              <a:rPr lang="en-US" dirty="0"/>
              <a:t> on whom it is imposed by law, officers should</a:t>
            </a:r>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3842234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endParaRPr lang="en-US" dirty="0"/>
          </a:p>
          <a:p>
            <a:r>
              <a:rPr lang="en-US" dirty="0"/>
              <a:t>(a) Draw their attention to any refunds or reliefs to which they appear to be clearly entitled but which they have omitted to claim for some reason or other;</a:t>
            </a:r>
          </a:p>
          <a:p>
            <a:endParaRPr lang="en-US" dirty="0"/>
          </a:p>
          <a:p>
            <a:r>
              <a:rPr lang="en-US" dirty="0"/>
              <a:t>(b) Freely advise them when approached by them as to their rights and liabilities and as to the procedure to be adopted for claiming refunds and reliefs."</a:t>
            </a:r>
          </a:p>
          <a:p>
            <a:endParaRPr lang="en-IN" dirty="0"/>
          </a:p>
        </p:txBody>
      </p:sp>
      <p:sp>
        <p:nvSpPr>
          <p:cNvPr id="4" name="Date Placeholder 3"/>
          <p:cNvSpPr>
            <a:spLocks noGrp="1"/>
          </p:cNvSpPr>
          <p:nvPr>
            <p:ph type="dt" sz="half" idx="10"/>
          </p:nvPr>
        </p:nvSpPr>
        <p:spPr/>
        <p:txBody>
          <a:bodyPr/>
          <a:lstStyle/>
          <a:p>
            <a:r>
              <a:rPr lang="en-IN" smtClean="0"/>
              <a:t>18/05/2024</a:t>
            </a:r>
            <a:endParaRPr lang="en-IN"/>
          </a:p>
        </p:txBody>
      </p:sp>
      <p:sp>
        <p:nvSpPr>
          <p:cNvPr id="5" name="Footer Placeholder 4"/>
          <p:cNvSpPr>
            <a:spLocks noGrp="1"/>
          </p:cNvSpPr>
          <p:nvPr>
            <p:ph type="ftr" sz="quarter" idx="11"/>
          </p:nvPr>
        </p:nvSpPr>
        <p:spPr/>
        <p:txBody>
          <a:bodyPr/>
          <a:lstStyle/>
          <a:p>
            <a:r>
              <a:rPr lang="en-IN" smtClean="0"/>
              <a:t>ICMAI-TRD</a:t>
            </a:r>
            <a:endParaRPr lang="en-IN"/>
          </a:p>
        </p:txBody>
      </p:sp>
    </p:spTree>
    <p:extLst>
      <p:ext uri="{BB962C8B-B14F-4D97-AF65-F5344CB8AC3E}">
        <p14:creationId xmlns:p14="http://schemas.microsoft.com/office/powerpoint/2010/main" val="2508993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939</TotalTime>
  <Words>4389</Words>
  <Application>Microsoft Office PowerPoint</Application>
  <PresentationFormat>Widescreen</PresentationFormat>
  <Paragraphs>336</Paragraphs>
  <Slides>55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55</vt:i4>
      </vt:variant>
    </vt:vector>
  </HeadingPairs>
  <TitlesOfParts>
    <vt:vector size="61" baseType="lpstr">
      <vt:lpstr>Arial</vt:lpstr>
      <vt:lpstr>Calibri</vt:lpstr>
      <vt:lpstr>Calibri Light</vt:lpstr>
      <vt:lpstr>Times New Roman</vt:lpstr>
      <vt:lpstr>Trebuchet MS</vt:lpstr>
      <vt:lpstr>Office Theme</vt:lpstr>
      <vt:lpstr>Additional Claim or Deduction by Assessing Officer and Appellate Forum </vt:lpstr>
      <vt:lpstr>Introduction</vt:lpstr>
      <vt:lpstr>Background</vt:lpstr>
      <vt:lpstr>PowerPoint Presentation</vt:lpstr>
      <vt:lpstr>Constitution</vt:lpstr>
      <vt:lpstr> What is Assessment</vt:lpstr>
      <vt:lpstr>Fresh Claim</vt:lpstr>
      <vt:lpstr>CBDT</vt:lpstr>
      <vt:lpstr>PowerPoint Presentation</vt:lpstr>
      <vt:lpstr>Section 264</vt:lpstr>
      <vt:lpstr>Section 154</vt:lpstr>
      <vt:lpstr>Revised Return</vt:lpstr>
      <vt:lpstr>PowerPoint Presentation</vt:lpstr>
      <vt:lpstr>Treatment of Fresh Claim </vt:lpstr>
      <vt:lpstr>Issue</vt:lpstr>
      <vt:lpstr>Legality</vt:lpstr>
      <vt:lpstr>Provisions of Section 139(5)</vt:lpstr>
      <vt:lpstr>Law</vt:lpstr>
      <vt:lpstr>Section 139(5) </vt:lpstr>
      <vt:lpstr>Assessing Officer</vt:lpstr>
      <vt:lpstr>Case Law</vt:lpstr>
      <vt:lpstr>Other Provisions</vt:lpstr>
      <vt:lpstr>Further Evidence</vt:lpstr>
      <vt:lpstr>Judicial Pronouncements</vt:lpstr>
      <vt:lpstr>Rights of the Assessee</vt:lpstr>
      <vt:lpstr>Judicial Pronouncements – Case 1</vt:lpstr>
      <vt:lpstr>Contd..</vt:lpstr>
      <vt:lpstr>Case 2</vt:lpstr>
      <vt:lpstr>Case 3</vt:lpstr>
      <vt:lpstr>Case 4</vt:lpstr>
      <vt:lpstr>Supreme Court</vt:lpstr>
      <vt:lpstr>Decision</vt:lpstr>
      <vt:lpstr>PowerPoint Presentation</vt:lpstr>
      <vt:lpstr>Case Laws</vt:lpstr>
      <vt:lpstr>PowerPoint Presentation</vt:lpstr>
      <vt:lpstr>PowerPoint Presentation</vt:lpstr>
      <vt:lpstr>Commissioner of Appeals</vt:lpstr>
      <vt:lpstr>Powers of CIT (Appeals)</vt:lpstr>
      <vt:lpstr>PowerPoint Presentation</vt:lpstr>
      <vt:lpstr>Fresh Claim and Revised Claim</vt:lpstr>
      <vt:lpstr>Goetze’s case</vt:lpstr>
      <vt:lpstr>Apppellate Authorities</vt:lpstr>
      <vt:lpstr>Findings of the case by Court</vt:lpstr>
      <vt:lpstr>Conclusion</vt:lpstr>
      <vt:lpstr>PowerPoint Presentation</vt:lpstr>
      <vt:lpstr>PowerPoint Presentation</vt:lpstr>
      <vt:lpstr>PowerPoint Presentation</vt:lpstr>
      <vt:lpstr>CIT (Appeals)</vt:lpstr>
      <vt:lpstr>Appeal</vt:lpstr>
      <vt:lpstr>Assessee’s Claim</vt:lpstr>
      <vt:lpstr>PowerPoint Presentation</vt:lpstr>
      <vt:lpstr>PowerPoint Presentation</vt:lpstr>
      <vt:lpstr>Decision</vt:lpstr>
      <vt:lpstr>PowerPoint Presentation</vt:lpstr>
      <vt:lpstr>Powers  of Tribunal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Additional Claim or Deduction by Assessing Officer and Appellate Forum </dc:title>
  <dc:creator>user</dc:creator>
  <cp:lastModifiedBy>user</cp:lastModifiedBy>
  <cp:revision>68</cp:revision>
  <dcterms:created xsi:type="dcterms:W3CDTF">2024-05-14T14:01:35Z</dcterms:created>
  <dcterms:modified xsi:type="dcterms:W3CDTF">2024-06-10T12:11:43Z</dcterms:modified>
</cp:coreProperties>
</file>