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63" r:id="rId4"/>
    <p:sldId id="256" r:id="rId5"/>
    <p:sldId id="258" r:id="rId6"/>
    <p:sldId id="259" r:id="rId7"/>
    <p:sldId id="260" r:id="rId8"/>
    <p:sldId id="261" r:id="rId9"/>
    <p:sldId id="262"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70"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0" Type="http://schemas.openxmlformats.org/officeDocument/2006/relationships/tableStyles" Target="tableStyles.xml"/><Relationship Id="rId4" Type="http://schemas.openxmlformats.org/officeDocument/2006/relationships/slide" Target="slides/slide2.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939A6D30-1C6B-47AB-834D-D11FC8CC50E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939A6D30-1C6B-47AB-834D-D11FC8CC50E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939A6D30-1C6B-47AB-834D-D11FC8CC50E6}"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39A6D30-1C6B-47AB-834D-D11FC8CC50E6}"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A6D30-1C6B-47AB-834D-D11FC8CC50E6}"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939A6D30-1C6B-47AB-834D-D11FC8CC50E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939A6D30-1C6B-47AB-834D-D11FC8CC50E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9A6D30-1C6B-47AB-834D-D11FC8CC50E6}" type="datetimeFigureOut">
              <a:rPr lang="en-IN" smtClean="0"/>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370EE-AF73-4EF2-9043-2C9D63BD40DA}"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779758" cy="5885550"/>
          </a:xfrm>
        </p:spPr>
        <p:txBody>
          <a:bodyPr>
            <a:normAutofit/>
          </a:bodyPr>
          <a:lstStyle/>
          <a:p>
            <a:pPr algn="ctr"/>
            <a:r>
              <a:rPr lang="en-IN" sz="5400" b="1" dirty="0" smtClean="0"/>
              <a:t>Statement of written arguments and how to prepare it under the INCOME TAX ACT, 1961 </a:t>
            </a:r>
            <a:br>
              <a:rPr lang="en-IN" sz="5400" b="1" dirty="0" smtClean="0"/>
            </a:br>
            <a:endParaRPr lang="en-IN" sz="5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365125"/>
            <a:ext cx="8511540" cy="5642610"/>
          </a:xfrm>
        </p:spPr>
        <p:txBody>
          <a:bodyPr>
            <a:normAutofit lnSpcReduction="10000"/>
          </a:bodyPr>
          <a:lstStyle/>
          <a:p>
            <a:r>
              <a:rPr lang="en-US"/>
              <a:t>History of all notices and questionnire</a:t>
            </a:r>
            <a:endParaRPr lang="en-US"/>
          </a:p>
          <a:p>
            <a:pPr marL="109855" indent="0">
              <a:buNone/>
            </a:pPr>
            <a:endParaRPr lang="en-US"/>
          </a:p>
          <a:p>
            <a:r>
              <a:rPr lang="en-US"/>
              <a:t>Compliance history of such Notices and response thereon</a:t>
            </a:r>
            <a:endParaRPr lang="en-US"/>
          </a:p>
          <a:p>
            <a:endParaRPr lang="en-US"/>
          </a:p>
          <a:p>
            <a:r>
              <a:rPr lang="en-US"/>
              <a:t>Issuance of Show Cause Notice</a:t>
            </a:r>
            <a:endParaRPr lang="en-US"/>
          </a:p>
          <a:p>
            <a:endParaRPr lang="en-US"/>
          </a:p>
          <a:p>
            <a:r>
              <a:rPr lang="en-US"/>
              <a:t>Compliance of Show Cause Notice</a:t>
            </a:r>
            <a:endParaRPr lang="en-US"/>
          </a:p>
          <a:p>
            <a:endParaRPr lang="en-US"/>
          </a:p>
          <a:p>
            <a:r>
              <a:rPr lang="en-US"/>
              <a:t>List of Additions with nature of Addtition</a:t>
            </a:r>
            <a:endParaRPr lang="en-US"/>
          </a:p>
          <a:p>
            <a:endParaRPr lang="en-US"/>
          </a:p>
          <a:p>
            <a:r>
              <a:rPr lang="en-US"/>
              <a:t>Any disallowance of expenses or Provisions</a:t>
            </a:r>
            <a:endParaRPr lang="en-US"/>
          </a:p>
          <a:p>
            <a:endParaRPr lang="en-US"/>
          </a:p>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347345"/>
            <a:ext cx="8336280" cy="6259195"/>
          </a:xfrm>
        </p:spPr>
        <p:txBody>
          <a:bodyPr>
            <a:normAutofit/>
          </a:bodyPr>
          <a:lstStyle/>
          <a:p>
            <a:r>
              <a:rPr lang="en-US"/>
              <a:t>Whether it attracts general Provisions or Deemed Provisions or Specific Provisions with amount of such addition </a:t>
            </a:r>
            <a:endParaRPr lang="en-US"/>
          </a:p>
          <a:p>
            <a:endParaRPr lang="en-US"/>
          </a:p>
          <a:p>
            <a:r>
              <a:rPr lang="en-US"/>
              <a:t>Quantum of disallowances and reasons thereof</a:t>
            </a:r>
            <a:endParaRPr lang="en-US"/>
          </a:p>
          <a:p>
            <a:endParaRPr lang="en-US"/>
          </a:p>
          <a:p>
            <a:r>
              <a:rPr lang="en-US"/>
              <a:t>Provision of interest and amount thereof</a:t>
            </a:r>
            <a:endParaRPr lang="en-US"/>
          </a:p>
          <a:p>
            <a:endParaRPr lang="en-US"/>
          </a:p>
          <a:p>
            <a:r>
              <a:rPr lang="en-US"/>
              <a:t>Nature of initiation of Penalty Provisions</a:t>
            </a:r>
            <a:endParaRPr lang="en-US"/>
          </a:p>
          <a:p>
            <a:endParaRPr lang="en-US"/>
          </a:p>
          <a:p>
            <a:r>
              <a:rPr lang="en-US"/>
              <a:t>Date of passing of order and communication thereof</a:t>
            </a:r>
            <a:endParaRPr lang="en-US"/>
          </a:p>
          <a:p>
            <a:endParaRPr lang="en-US"/>
          </a:p>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180340"/>
            <a:ext cx="8296910" cy="5827395"/>
          </a:xfrm>
        </p:spPr>
        <p:txBody>
          <a:bodyPr>
            <a:normAutofit fontScale="92500" lnSpcReduction="10000"/>
          </a:bodyPr>
          <a:lstStyle/>
          <a:p>
            <a:r>
              <a:rPr lang="en-US" sz="3600" b="1" u="sng"/>
              <a:t>Assessment Initiated U/s 148</a:t>
            </a:r>
            <a:endParaRPr lang="en-US" sz="3600" b="1" u="sng"/>
          </a:p>
          <a:p>
            <a:pPr marL="109855" indent="0">
              <a:buNone/>
            </a:pPr>
            <a:endParaRPr lang="en-US" sz="3600" b="1" u="sng"/>
          </a:p>
          <a:p>
            <a:r>
              <a:rPr lang="en-US" sz="3200"/>
              <a:t>Survey if made U/s 133</a:t>
            </a:r>
            <a:endParaRPr lang="en-US" sz="3200"/>
          </a:p>
          <a:p>
            <a:r>
              <a:rPr lang="en-US" sz="3200"/>
              <a:t>Nature of documents imponded</a:t>
            </a:r>
            <a:endParaRPr lang="en-US" sz="3200"/>
          </a:p>
          <a:p>
            <a:r>
              <a:rPr lang="en-US" sz="3200"/>
              <a:t>Submissions against such query</a:t>
            </a:r>
            <a:endParaRPr lang="en-US" sz="3200"/>
          </a:p>
          <a:p>
            <a:r>
              <a:rPr lang="en-US" sz="3200"/>
              <a:t>Notice U/s 148A</a:t>
            </a:r>
            <a:endParaRPr lang="en-US" sz="3200"/>
          </a:p>
          <a:p>
            <a:r>
              <a:rPr lang="en-US" sz="3200"/>
              <a:t>Reasons for the initiation U/s 148A</a:t>
            </a:r>
            <a:endParaRPr lang="en-US" sz="3200"/>
          </a:p>
          <a:p>
            <a:r>
              <a:rPr lang="en-US" sz="3200"/>
              <a:t>Order U/s 148A</a:t>
            </a:r>
            <a:endParaRPr lang="en-US" sz="3200"/>
          </a:p>
          <a:p>
            <a:r>
              <a:rPr lang="en-US" sz="3200"/>
              <a:t>Remedial measures if taken against U/s 148A</a:t>
            </a:r>
            <a:endParaRPr lang="en-US" sz="3200"/>
          </a:p>
          <a:p>
            <a:r>
              <a:rPr lang="en-US" sz="3200"/>
              <a:t>Notice U/s 148</a:t>
            </a:r>
            <a:endParaRPr lang="en-US" sz="3200"/>
          </a:p>
          <a:p>
            <a:r>
              <a:rPr lang="en-US" sz="3200"/>
              <a:t>Return Filing U/s 148</a:t>
            </a:r>
            <a:endParaRPr lang="en-US" sz="3200"/>
          </a:p>
          <a:p>
            <a:endParaRPr lang="en-US" sz="3600"/>
          </a:p>
          <a:p>
            <a:endParaRPr lang="en-US" sz="3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368935"/>
            <a:ext cx="8209915" cy="5638800"/>
          </a:xfrm>
        </p:spPr>
        <p:txBody>
          <a:bodyPr>
            <a:normAutofit/>
          </a:bodyPr>
          <a:lstStyle/>
          <a:p>
            <a:r>
              <a:rPr lang="en-US" b="1" u="sng">
                <a:sym typeface="+mn-ea"/>
              </a:rPr>
              <a:t>Assessment initiated U/s 153A</a:t>
            </a:r>
            <a:endParaRPr lang="en-US" b="1" u="sng"/>
          </a:p>
          <a:p>
            <a:r>
              <a:rPr lang="en-US">
                <a:sym typeface="+mn-ea"/>
              </a:rPr>
              <a:t>Notice U/s 153A</a:t>
            </a:r>
            <a:endParaRPr lang="en-US"/>
          </a:p>
          <a:p>
            <a:r>
              <a:rPr lang="en-US">
                <a:sym typeface="+mn-ea"/>
              </a:rPr>
              <a:t>Search or requisitioned U/s 132</a:t>
            </a:r>
            <a:endParaRPr lang="en-US"/>
          </a:p>
          <a:p>
            <a:r>
              <a:rPr lang="en-US">
                <a:sym typeface="+mn-ea"/>
              </a:rPr>
              <a:t>Brief facts of Search</a:t>
            </a:r>
            <a:endParaRPr lang="en-US"/>
          </a:p>
          <a:p>
            <a:r>
              <a:rPr lang="en-US">
                <a:sym typeface="+mn-ea"/>
              </a:rPr>
              <a:t>Details of assets seized or documents imponded</a:t>
            </a:r>
            <a:endParaRPr lang="en-US">
              <a:sym typeface="+mn-ea"/>
            </a:endParaRPr>
          </a:p>
          <a:p>
            <a:r>
              <a:rPr lang="en-US">
                <a:sym typeface="+mn-ea"/>
              </a:rPr>
              <a:t>Survey if made U/s 133</a:t>
            </a:r>
            <a:endParaRPr lang="en-US"/>
          </a:p>
          <a:p>
            <a:r>
              <a:rPr lang="en-US">
                <a:sym typeface="+mn-ea"/>
              </a:rPr>
              <a:t>Nature of documents imponded</a:t>
            </a:r>
            <a:endParaRPr lang="en-US"/>
          </a:p>
          <a:p>
            <a:r>
              <a:rPr lang="en-US">
                <a:sym typeface="+mn-ea"/>
              </a:rPr>
              <a:t>Submissions against such query</a:t>
            </a:r>
            <a:endParaRPr lang="en-US"/>
          </a:p>
          <a:p>
            <a:r>
              <a:rPr lang="en-US">
                <a:sym typeface="+mn-ea"/>
              </a:rPr>
              <a:t>Return Filing U/s 153A</a:t>
            </a:r>
            <a:endParaRPr lang="en-US"/>
          </a:p>
          <a:p>
            <a:endParaRPr lang="en-US"/>
          </a:p>
          <a:p>
            <a:endParaRPr lang="en-US"/>
          </a:p>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245110"/>
            <a:ext cx="8329295" cy="5762625"/>
          </a:xfrm>
        </p:spPr>
        <p:txBody>
          <a:bodyPr>
            <a:normAutofit fontScale="92500" lnSpcReduction="10000"/>
          </a:bodyPr>
          <a:lstStyle/>
          <a:p>
            <a:r>
              <a:rPr lang="en-US" b="1" u="sng">
                <a:sym typeface="+mn-ea"/>
              </a:rPr>
              <a:t>Assessment initiated U/s 153C</a:t>
            </a:r>
            <a:endParaRPr lang="en-US" b="1" u="sng">
              <a:sym typeface="+mn-ea"/>
            </a:endParaRPr>
          </a:p>
          <a:p>
            <a:pPr marL="109855" indent="0">
              <a:buNone/>
            </a:pPr>
            <a:endParaRPr lang="en-US" b="1" u="sng">
              <a:sym typeface="+mn-ea"/>
            </a:endParaRPr>
          </a:p>
          <a:p>
            <a:r>
              <a:rPr lang="en-US">
                <a:sym typeface="+mn-ea"/>
              </a:rPr>
              <a:t>Notice U/s 153C</a:t>
            </a:r>
            <a:endParaRPr lang="en-US"/>
          </a:p>
          <a:p>
            <a:r>
              <a:rPr lang="en-US">
                <a:sym typeface="+mn-ea"/>
              </a:rPr>
              <a:t>Search or requisitioned U/s 132</a:t>
            </a:r>
            <a:endParaRPr lang="en-US"/>
          </a:p>
          <a:p>
            <a:r>
              <a:rPr lang="en-US">
                <a:sym typeface="+mn-ea"/>
              </a:rPr>
              <a:t>Brief facts of Search if intimated</a:t>
            </a:r>
            <a:endParaRPr lang="en-US"/>
          </a:p>
          <a:p>
            <a:r>
              <a:rPr lang="en-US">
                <a:sym typeface="+mn-ea"/>
              </a:rPr>
              <a:t>Details of assets seized or documents imponded</a:t>
            </a:r>
            <a:endParaRPr lang="en-US">
              <a:sym typeface="+mn-ea"/>
            </a:endParaRPr>
          </a:p>
          <a:p>
            <a:r>
              <a:rPr lang="en-US">
                <a:sym typeface="+mn-ea"/>
              </a:rPr>
              <a:t>Survey if made U/s 133</a:t>
            </a:r>
            <a:endParaRPr lang="en-US"/>
          </a:p>
          <a:p>
            <a:r>
              <a:rPr lang="en-US">
                <a:sym typeface="+mn-ea"/>
              </a:rPr>
              <a:t>Nature of documents imponded</a:t>
            </a:r>
            <a:endParaRPr lang="en-US"/>
          </a:p>
          <a:p>
            <a:r>
              <a:rPr lang="en-US">
                <a:sym typeface="+mn-ea"/>
              </a:rPr>
              <a:t>Submissions against such query</a:t>
            </a:r>
            <a:endParaRPr lang="en-US">
              <a:sym typeface="+mn-ea"/>
            </a:endParaRPr>
          </a:p>
          <a:p>
            <a:r>
              <a:rPr lang="en-US">
                <a:sym typeface="+mn-ea"/>
              </a:rPr>
              <a:t>Date of transfer of jurisdiction after obtaining approval from the Chief Commissioner or Principal Commissioner or Commissioner</a:t>
            </a:r>
            <a:endParaRPr lang="en-US">
              <a:sym typeface="+mn-ea"/>
            </a:endParaRPr>
          </a:p>
          <a:p>
            <a:r>
              <a:rPr lang="en-US">
                <a:sym typeface="+mn-ea"/>
              </a:rPr>
              <a:t>Return Filing U/s 153C</a:t>
            </a:r>
            <a:endParaRPr lang="en-US"/>
          </a:p>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394335"/>
            <a:ext cx="8467090" cy="6097270"/>
          </a:xfrm>
        </p:spPr>
        <p:txBody>
          <a:bodyPr>
            <a:normAutofit lnSpcReduction="20000"/>
          </a:bodyPr>
          <a:lstStyle/>
          <a:p>
            <a:r>
              <a:rPr lang="en-US" b="1" u="sng">
                <a:solidFill>
                  <a:srgbClr val="FF0000"/>
                </a:solidFill>
              </a:rPr>
              <a:t>Grounds of Appeal</a:t>
            </a:r>
            <a:endParaRPr lang="en-US" b="1" u="sng">
              <a:solidFill>
                <a:srgbClr val="FF0000"/>
              </a:solidFill>
            </a:endParaRPr>
          </a:p>
          <a:p>
            <a:endParaRPr lang="en-US" b="1" u="sng">
              <a:solidFill>
                <a:srgbClr val="FF0000"/>
              </a:solidFill>
            </a:endParaRPr>
          </a:p>
          <a:p>
            <a:r>
              <a:rPr lang="en-US" b="1">
                <a:solidFill>
                  <a:schemeClr val="tx1"/>
                </a:solidFill>
              </a:rPr>
              <a:t>Division of the assessment proceedings and completion thereof</a:t>
            </a:r>
            <a:endParaRPr lang="en-US" b="1">
              <a:solidFill>
                <a:schemeClr val="tx1"/>
              </a:solidFill>
            </a:endParaRPr>
          </a:p>
          <a:p>
            <a:endParaRPr lang="en-US" b="1">
              <a:solidFill>
                <a:schemeClr val="tx1"/>
              </a:solidFill>
            </a:endParaRPr>
          </a:p>
          <a:p>
            <a:r>
              <a:rPr lang="en-US" b="1">
                <a:solidFill>
                  <a:schemeClr val="tx1"/>
                </a:solidFill>
              </a:rPr>
              <a:t>Whether the proceedings as initiated is in order or not ?</a:t>
            </a:r>
            <a:endParaRPr lang="en-US" b="1">
              <a:solidFill>
                <a:schemeClr val="tx1"/>
              </a:solidFill>
            </a:endParaRPr>
          </a:p>
          <a:p>
            <a:endParaRPr lang="en-US" b="1">
              <a:solidFill>
                <a:schemeClr val="tx1"/>
              </a:solidFill>
            </a:endParaRPr>
          </a:p>
          <a:p>
            <a:r>
              <a:rPr lang="en-US" b="1">
                <a:solidFill>
                  <a:schemeClr val="tx1"/>
                </a:solidFill>
              </a:rPr>
              <a:t>Addition wise and nature of Addition wise Grounds to be sub divided</a:t>
            </a:r>
            <a:endParaRPr lang="en-US" b="1">
              <a:solidFill>
                <a:schemeClr val="tx1"/>
              </a:solidFill>
            </a:endParaRPr>
          </a:p>
          <a:p>
            <a:endParaRPr lang="en-US" b="1">
              <a:solidFill>
                <a:schemeClr val="tx1"/>
              </a:solidFill>
            </a:endParaRPr>
          </a:p>
          <a:p>
            <a:r>
              <a:rPr lang="en-US" b="1">
                <a:solidFill>
                  <a:schemeClr val="tx1"/>
                </a:solidFill>
              </a:rPr>
              <a:t>Reasons for taking each specific grounds</a:t>
            </a:r>
            <a:endParaRPr lang="en-US" b="1">
              <a:solidFill>
                <a:schemeClr val="tx1"/>
              </a:solidFill>
            </a:endParaRPr>
          </a:p>
          <a:p>
            <a:endParaRPr lang="en-US" b="1">
              <a:solidFill>
                <a:schemeClr val="tx1"/>
              </a:solidFill>
            </a:endParaRPr>
          </a:p>
          <a:p>
            <a:r>
              <a:rPr lang="en-US" b="1">
                <a:solidFill>
                  <a:schemeClr val="tx1"/>
                </a:solidFill>
              </a:rPr>
              <a:t>Quantum of disputes</a:t>
            </a:r>
            <a:endParaRPr lang="en-US" b="1">
              <a:solidFill>
                <a:schemeClr val="tx1"/>
              </a:solidFill>
            </a:endParaRPr>
          </a:p>
          <a:p>
            <a:endParaRPr lang="en-US" b="1">
              <a:solidFill>
                <a:schemeClr val="tx1"/>
              </a:solidFill>
            </a:endParaRPr>
          </a:p>
          <a:p>
            <a:endParaRPr lang="en-US" b="1">
              <a:solidFill>
                <a:schemeClr val="tx1"/>
              </a:solidFill>
            </a:endParaRPr>
          </a:p>
          <a:p>
            <a:endParaRPr lang="en-US" b="1">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288290"/>
            <a:ext cx="8282305" cy="6122670"/>
          </a:xfrm>
        </p:spPr>
        <p:txBody>
          <a:bodyPr>
            <a:normAutofit fontScale="92500" lnSpcReduction="10000"/>
          </a:bodyPr>
          <a:lstStyle/>
          <a:p>
            <a:r>
              <a:rPr lang="en-US"/>
              <a:t>Grounds for charging Interest</a:t>
            </a:r>
            <a:endParaRPr lang="en-US"/>
          </a:p>
          <a:p>
            <a:endParaRPr lang="en-US"/>
          </a:p>
          <a:p>
            <a:r>
              <a:rPr lang="en-US"/>
              <a:t>Grounds for the initiation of penalty</a:t>
            </a:r>
            <a:endParaRPr lang="en-US"/>
          </a:p>
          <a:p>
            <a:endParaRPr lang="en-US"/>
          </a:p>
          <a:p>
            <a:r>
              <a:rPr lang="en-US"/>
              <a:t>Constitutional validity of the assessment order</a:t>
            </a:r>
            <a:endParaRPr lang="en-US"/>
          </a:p>
          <a:p>
            <a:endParaRPr lang="en-US"/>
          </a:p>
          <a:p>
            <a:r>
              <a:rPr lang="en-US"/>
              <a:t>Whether similar matter is under sub judice ?</a:t>
            </a:r>
            <a:endParaRPr lang="en-US"/>
          </a:p>
          <a:p>
            <a:endParaRPr lang="en-US"/>
          </a:p>
          <a:p>
            <a:r>
              <a:rPr lang="en-US"/>
              <a:t>Nature of evidences which have been filled in the assessment proceedings </a:t>
            </a:r>
            <a:endParaRPr lang="en-US"/>
          </a:p>
          <a:p>
            <a:endParaRPr lang="en-US"/>
          </a:p>
          <a:p>
            <a:r>
              <a:rPr lang="en-US"/>
              <a:t>Whether such evidences Covered Under Rule 46 ?</a:t>
            </a:r>
            <a:endParaRPr lang="en-US"/>
          </a:p>
          <a:p>
            <a:endParaRPr lang="en-US"/>
          </a:p>
          <a:p>
            <a:r>
              <a:rPr lang="en-US"/>
              <a:t>Additional Grounds if required </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368935"/>
            <a:ext cx="8116570" cy="5638800"/>
          </a:xfrm>
        </p:spPr>
        <p:txBody>
          <a:bodyPr/>
          <a:lstStyle/>
          <a:p>
            <a:r>
              <a:rPr lang="en-US"/>
              <a:t>Who can file an Appeal</a:t>
            </a:r>
            <a:endParaRPr lang="en-US"/>
          </a:p>
          <a:p>
            <a:endParaRPr lang="en-US"/>
          </a:p>
          <a:p>
            <a:r>
              <a:rPr lang="en-US"/>
              <a:t>Person who is competent to verify the Return can file the Appeal petition.</a:t>
            </a:r>
            <a:endParaRPr lang="en-US"/>
          </a:p>
          <a:p>
            <a:endParaRPr lang="en-US"/>
          </a:p>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351155"/>
            <a:ext cx="8229600" cy="5656580"/>
          </a:xfrm>
        </p:spPr>
        <p:txBody>
          <a:bodyPr>
            <a:normAutofit fontScale="90000" lnSpcReduction="20000"/>
          </a:bodyPr>
          <a:lstStyle/>
          <a:p>
            <a:r>
              <a:rPr lang="en-US"/>
              <a:t>when a tax payer is adversely affected by Orders as under passed by various Income tax authorities: Order against tax payer where the tax payer denies liability to be assessed under Income Tax Act; </a:t>
            </a:r>
            <a:endParaRPr lang="en-US"/>
          </a:p>
          <a:p>
            <a:endParaRPr lang="en-US"/>
          </a:p>
          <a:p>
            <a:r>
              <a:rPr lang="en-US"/>
              <a:t>Intimation issued under Section 143(1) making adjustments to the returned income ; </a:t>
            </a:r>
            <a:endParaRPr lang="en-US"/>
          </a:p>
          <a:p>
            <a:endParaRPr lang="en-US"/>
          </a:p>
          <a:p>
            <a:r>
              <a:rPr lang="en-US"/>
              <a:t>Scrutiny assessment order u/s 143(3) or </a:t>
            </a:r>
            <a:endParaRPr lang="en-US"/>
          </a:p>
          <a:p>
            <a:endParaRPr lang="en-US"/>
          </a:p>
          <a:p>
            <a:r>
              <a:rPr lang="en-US"/>
              <a:t>an ex-parte assessment .order u/s 144, to object to income determined or loss assessed or</a:t>
            </a:r>
            <a:endParaRPr lang="en-US"/>
          </a:p>
          <a:p>
            <a:endParaRPr lang="en-US"/>
          </a:p>
          <a:p>
            <a:r>
              <a:rPr lang="en-US"/>
              <a:t>tax determined or status under which assessed, Order u/s 115WE/115WF/115WG assessing fringe benefits; </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339725"/>
            <a:ext cx="8229600" cy="5668010"/>
          </a:xfrm>
        </p:spPr>
        <p:txBody>
          <a:bodyPr>
            <a:normAutofit fontScale="92500" lnSpcReduction="20000"/>
          </a:bodyPr>
          <a:lstStyle/>
          <a:p>
            <a:endParaRPr lang="en-US"/>
          </a:p>
          <a:p>
            <a:r>
              <a:rPr lang="en-US"/>
              <a:t>Re-assessment order passed after reopening the assessment u/s 147/150; </a:t>
            </a:r>
            <a:endParaRPr lang="en-US"/>
          </a:p>
          <a:p>
            <a:endParaRPr lang="en-US"/>
          </a:p>
          <a:p>
            <a:r>
              <a:rPr lang="en-US"/>
              <a:t>Search assessment order u/s 153A or 158BC; </a:t>
            </a:r>
            <a:endParaRPr lang="en-US"/>
          </a:p>
          <a:p>
            <a:r>
              <a:rPr lang="en-US"/>
              <a:t>Rectification Order u/s 154/155; </a:t>
            </a:r>
            <a:endParaRPr lang="en-US"/>
          </a:p>
          <a:p>
            <a:r>
              <a:rPr lang="en-US"/>
              <a:t>Order u/ s 163 treating the taxpayer as agent of a non resident; </a:t>
            </a:r>
            <a:endParaRPr lang="en-US"/>
          </a:p>
          <a:p>
            <a:endParaRPr lang="en-US"/>
          </a:p>
          <a:p>
            <a:r>
              <a:rPr lang="en-US"/>
              <a:t>Order passed u/s 170(2)/(3) assessing the successor to the business in respect of income earned by the predecessor; </a:t>
            </a:r>
            <a:endParaRPr lang="en-US"/>
          </a:p>
          <a:p>
            <a:endParaRPr lang="en-US"/>
          </a:p>
          <a:p>
            <a:r>
              <a:rPr lang="en-US"/>
              <a:t>Order u/s 171 recording finding about partition of Hindu undivided family(HUF);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1069"/>
            <a:ext cx="10515600" cy="5985894"/>
          </a:xfrm>
        </p:spPr>
        <p:txBody>
          <a:bodyPr>
            <a:normAutofit/>
          </a:bodyPr>
          <a:lstStyle/>
          <a:p>
            <a:r>
              <a:rPr lang="en-US" dirty="0" smtClean="0"/>
              <a:t>An </a:t>
            </a:r>
            <a:r>
              <a:rPr lang="en-US" dirty="0"/>
              <a:t>argument is “a claim or proposition put forward along with reasons or evidence supporting it.”  It is “an attempt to support a conclusion by giving reasons for it</a:t>
            </a:r>
            <a:r>
              <a:rPr lang="en-US" dirty="0" smtClean="0"/>
              <a:t>.”</a:t>
            </a:r>
            <a:endParaRPr lang="en-US" dirty="0" smtClean="0"/>
          </a:p>
          <a:p>
            <a:r>
              <a:rPr lang="en-US" dirty="0"/>
              <a:t>The word “argument” is often used to refer to a heated dispute, a quarrel, or a shouting-match. But the term argument essentially refers to “a set of propositions, or statements, which are designed to convince a reader or listener of a claim, or conclusion, and which include at least one reason (premise) for accepting the conclusion</a:t>
            </a:r>
            <a:endParaRPr lang="en-US" dirty="0"/>
          </a:p>
          <a:p>
            <a:pPr marL="0" indent="0">
              <a:buNone/>
            </a:pPr>
            <a:endParaRPr lang="en-US" dirty="0"/>
          </a:p>
          <a:p>
            <a:r>
              <a:rPr lang="en-US" dirty="0"/>
              <a:t>In short, an argument is a collection of statements. It should have a conclusion the argument attempts to establish. The others in the collection are called the premises, which are supposed to lead to convince that the conclusion is true.</a:t>
            </a:r>
            <a:endParaRPr lang="en-US"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321310"/>
            <a:ext cx="8229600" cy="5686425"/>
          </a:xfrm>
        </p:spPr>
        <p:txBody>
          <a:bodyPr>
            <a:normAutofit fontScale="80000" lnSpcReduction="10000"/>
          </a:bodyPr>
          <a:lstStyle/>
          <a:p>
            <a:endParaRPr lang="en-US"/>
          </a:p>
          <a:p>
            <a:r>
              <a:rPr lang="en-US"/>
              <a:t>Order u/s 115VP(3) refusing approval to opt for tonnage-tax scheme by qualifying shipping companies; </a:t>
            </a:r>
            <a:endParaRPr lang="en-US"/>
          </a:p>
          <a:p>
            <a:endParaRPr lang="en-US"/>
          </a:p>
          <a:p>
            <a:r>
              <a:rPr lang="en-US"/>
              <a:t>Order u/s 201(1)/206C(6A) deeming person responsible for deduction of tax at source </a:t>
            </a:r>
            <a:endParaRPr lang="en-US"/>
          </a:p>
          <a:p>
            <a:endParaRPr lang="en-US"/>
          </a:p>
          <a:p>
            <a:r>
              <a:rPr lang="en-US"/>
              <a:t>as assessee in default on failure to deduct/ collect tax at source or to pay the same to the Government; </a:t>
            </a:r>
            <a:endParaRPr lang="en-US"/>
          </a:p>
          <a:p>
            <a:endParaRPr lang="en-US"/>
          </a:p>
          <a:p>
            <a:r>
              <a:rPr lang="en-US"/>
              <a:t>Order determining refund u/s 237;</a:t>
            </a:r>
            <a:endParaRPr lang="en-US"/>
          </a:p>
          <a:p>
            <a:endParaRPr lang="en-US"/>
          </a:p>
          <a:p>
            <a:r>
              <a:rPr lang="en-US"/>
              <a:t>Order imposing penalty u/s 221/271 /271A/271AAA/ 271F/271FB/272A/272AA/272BB/275(1A)/158BFA(2)/271B/ 271BB/271C/271CA/271D/271E</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304800"/>
            <a:ext cx="8229600" cy="5702491"/>
          </a:xfrm>
        </p:spPr>
        <p:txBody>
          <a:bodyPr>
            <a:normAutofit lnSpcReduction="10000"/>
          </a:bodyPr>
          <a:lstStyle/>
          <a:p>
            <a:r>
              <a:rPr lang="en-US" dirty="0"/>
              <a:t>U/S 270 TO 275 PENALTY ORDER UNDER CHAPTER XXI</a:t>
            </a:r>
            <a:endParaRPr lang="en-US" dirty="0"/>
          </a:p>
          <a:p>
            <a:endParaRPr lang="en-US" dirty="0"/>
          </a:p>
          <a:p>
            <a:r>
              <a:rPr lang="en-US" dirty="0"/>
              <a:t>U/S 201 ASSESSEE DEEMED TO BE THE ASSESSEE IN DEFAULT FOR FAILURE TO DEDUCT THE TAX ANY PAYMENT THEREOF</a:t>
            </a:r>
            <a:endParaRPr lang="en-US" dirty="0"/>
          </a:p>
          <a:p>
            <a:endParaRPr lang="en-US" dirty="0"/>
          </a:p>
          <a:p>
            <a:r>
              <a:rPr lang="en-US" dirty="0"/>
              <a:t>U/S 206C(6A) ASSESSEE DEEMED TO BE THE ASSESSEE IN DEFAULT FOR FAILURE TO COLLECT THE TAX ANY PAYMENT THEREOF</a:t>
            </a:r>
            <a:endParaRPr lang="en-US" dirty="0"/>
          </a:p>
          <a:p>
            <a:endParaRPr lang="en-US" dirty="0"/>
          </a:p>
          <a:p>
            <a:r>
              <a:rPr lang="en-US" dirty="0"/>
              <a:t>U/S 170(2)/(3) RELATING TO THE ASSESSMENT ON SUCCESSOR</a:t>
            </a:r>
            <a:endParaRPr lang="en-US" dirty="0"/>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609600"/>
            <a:ext cx="8229600" cy="5397691"/>
          </a:xfrm>
        </p:spPr>
        <p:txBody>
          <a:bodyPr/>
          <a:lstStyle/>
          <a:p>
            <a:r>
              <a:rPr lang="en-IN" b="1" u="sng" dirty="0"/>
              <a:t>Relevant Provisions</a:t>
            </a:r>
            <a:endParaRPr lang="en-IN" b="1" u="sng" dirty="0"/>
          </a:p>
          <a:p>
            <a:r>
              <a:rPr lang="en-IN" dirty="0"/>
              <a:t>Section 250(5)- Grounds of Appeal</a:t>
            </a:r>
            <a:endParaRPr lang="en-IN" dirty="0"/>
          </a:p>
          <a:p>
            <a:r>
              <a:rPr lang="en-IN" dirty="0"/>
              <a:t>Section 251    - Powers of CIT Appeal</a:t>
            </a:r>
            <a:endParaRPr lang="en-IN" dirty="0"/>
          </a:p>
          <a:p>
            <a:endParaRPr lang="en-IN" dirty="0"/>
          </a:p>
          <a:p>
            <a:r>
              <a:rPr lang="en-IN" dirty="0"/>
              <a:t>Rules 46A      - Additional Evidence which is</a:t>
            </a:r>
            <a:endParaRPr lang="en-IN" dirty="0"/>
          </a:p>
          <a:p>
            <a:pPr marL="109855" indent="0">
              <a:buNone/>
            </a:pPr>
            <a:r>
              <a:rPr lang="en-IN" dirty="0"/>
              <a:t>                          not produced before the </a:t>
            </a:r>
            <a:endParaRPr lang="en-IN" dirty="0"/>
          </a:p>
          <a:p>
            <a:pPr marL="109855" indent="0">
              <a:buNone/>
            </a:pPr>
            <a:r>
              <a:rPr lang="en-IN" dirty="0"/>
              <a:t>                          Assessing Authority</a:t>
            </a:r>
            <a:endParaRPr lang="en-IN" dirty="0"/>
          </a:p>
          <a:p>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152400"/>
            <a:ext cx="8229600" cy="5854891"/>
          </a:xfrm>
        </p:spPr>
        <p:txBody>
          <a:bodyPr>
            <a:normAutofit fontScale="70000" lnSpcReduction="20000"/>
          </a:bodyPr>
          <a:lstStyle/>
          <a:p>
            <a:endParaRPr lang="en-US" dirty="0" smtClean="0"/>
          </a:p>
          <a:p>
            <a:r>
              <a:rPr lang="en-US" dirty="0" smtClean="0"/>
              <a:t>46A </a:t>
            </a:r>
            <a:r>
              <a:rPr lang="en-US" dirty="0"/>
              <a:t>(1) The appellant  shall not be entitled to produce before </a:t>
            </a:r>
            <a:r>
              <a:rPr lang="en-US" dirty="0" smtClean="0"/>
              <a:t>the </a:t>
            </a:r>
            <a:r>
              <a:rPr lang="en-US" dirty="0"/>
              <a:t>Commissioner (Appeal</a:t>
            </a:r>
            <a:r>
              <a:rPr lang="en-US" dirty="0" smtClean="0"/>
              <a:t>)],</a:t>
            </a:r>
            <a:endParaRPr lang="en-US" dirty="0" smtClean="0"/>
          </a:p>
          <a:p>
            <a:r>
              <a:rPr lang="en-US" dirty="0" smtClean="0"/>
              <a:t>any </a:t>
            </a:r>
            <a:r>
              <a:rPr lang="en-US" dirty="0"/>
              <a:t>evidence, whether oral or documentary, other than evidence produced by him during the course of proceedings  be the  [Assessing  Officer], except  in the  following circumstances, namely</a:t>
            </a:r>
            <a:r>
              <a:rPr lang="en-US" dirty="0" smtClean="0"/>
              <a:t>:-</a:t>
            </a:r>
            <a:endParaRPr lang="en-US" dirty="0" smtClean="0"/>
          </a:p>
          <a:p>
            <a:endParaRPr lang="en-IN" dirty="0"/>
          </a:p>
          <a:p>
            <a:pPr lvl="0"/>
            <a:r>
              <a:rPr lang="en-US" dirty="0"/>
              <a:t>Where the  </a:t>
            </a:r>
            <a:r>
              <a:rPr lang="en-US" dirty="0" smtClean="0"/>
              <a:t>Assessing Officer </a:t>
            </a:r>
            <a:r>
              <a:rPr lang="en-US" dirty="0"/>
              <a:t>has refused to admit evidence which ought to have been admitted; </a:t>
            </a:r>
            <a:r>
              <a:rPr lang="en-US" dirty="0" smtClean="0"/>
              <a:t>or</a:t>
            </a:r>
            <a:endParaRPr lang="en-US" dirty="0" smtClean="0"/>
          </a:p>
          <a:p>
            <a:pPr lvl="0"/>
            <a:endParaRPr lang="en-IN" dirty="0"/>
          </a:p>
          <a:p>
            <a:pPr lvl="0"/>
            <a:r>
              <a:rPr lang="en-US" dirty="0"/>
              <a:t>Where the appellant was prevented by sufficient cause from producing the evidence which he was called upon to produce by the </a:t>
            </a:r>
            <a:r>
              <a:rPr lang="en-US" dirty="0" smtClean="0"/>
              <a:t>Assessing Officer; or</a:t>
            </a:r>
            <a:endParaRPr lang="en-US" dirty="0" smtClean="0"/>
          </a:p>
          <a:p>
            <a:pPr lvl="0"/>
            <a:endParaRPr lang="en-IN" dirty="0"/>
          </a:p>
          <a:p>
            <a:pPr lvl="0"/>
            <a:r>
              <a:rPr lang="en-US" dirty="0"/>
              <a:t>Where the appellant was prevented by sufficient cause from producing before the </a:t>
            </a:r>
            <a:r>
              <a:rPr lang="en-US" dirty="0" smtClean="0"/>
              <a:t>Assessing Officer </a:t>
            </a:r>
            <a:r>
              <a:rPr lang="en-US" dirty="0"/>
              <a:t>any evidence which is relevant to any ground of appeal; </a:t>
            </a:r>
            <a:r>
              <a:rPr lang="en-US" dirty="0" smtClean="0"/>
              <a:t>or</a:t>
            </a:r>
            <a:endParaRPr lang="en-US" dirty="0" smtClean="0"/>
          </a:p>
          <a:p>
            <a:pPr lvl="0"/>
            <a:endParaRPr lang="en-IN" dirty="0"/>
          </a:p>
          <a:p>
            <a:pPr lvl="0"/>
            <a:r>
              <a:rPr lang="en-US" dirty="0"/>
              <a:t>Where the </a:t>
            </a:r>
            <a:r>
              <a:rPr lang="en-US" dirty="0" smtClean="0"/>
              <a:t>Assessing Officer </a:t>
            </a:r>
            <a:r>
              <a:rPr lang="en-US" dirty="0"/>
              <a:t>has made the order appealed against without giving sufficient opportunity to the appellant to adduce evidence relevant to any ground of appeal.</a:t>
            </a:r>
            <a:endParaRPr lang="en-IN" dirty="0"/>
          </a:p>
          <a:p>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152400"/>
            <a:ext cx="8458200" cy="5854891"/>
          </a:xfrm>
        </p:spPr>
        <p:txBody>
          <a:bodyPr>
            <a:normAutofit/>
          </a:bodyPr>
          <a:lstStyle/>
          <a:p>
            <a:endParaRPr lang="en-US" dirty="0" smtClean="0"/>
          </a:p>
          <a:p>
            <a:r>
              <a:rPr lang="en-US" dirty="0" smtClean="0"/>
              <a:t>(</a:t>
            </a:r>
            <a:r>
              <a:rPr lang="en-US" dirty="0"/>
              <a:t>2) No evidence shall be admitted under sub-rule (1) unless the [Deputy Commissioner] (Appeal) shall not take into account any evidence produced under sum-rule (1) unless the [ Assessing Officer] has been allowed a reasonable </a:t>
            </a:r>
            <a:r>
              <a:rPr lang="en-US" dirty="0" smtClean="0"/>
              <a:t>opportunity-</a:t>
            </a:r>
            <a:r>
              <a:rPr lang="en-US" dirty="0"/>
              <a:t>--</a:t>
            </a:r>
            <a:endParaRPr lang="en-IN" dirty="0"/>
          </a:p>
          <a:p>
            <a:r>
              <a:rPr lang="en-US" dirty="0"/>
              <a:t> </a:t>
            </a:r>
            <a:endParaRPr lang="en-IN" dirty="0"/>
          </a:p>
          <a:p>
            <a:pPr lvl="0"/>
            <a:r>
              <a:rPr lang="en-US" dirty="0"/>
              <a:t>to examine the evidence or document or to cross- examine the witness produced by the appellant , </a:t>
            </a:r>
            <a:r>
              <a:rPr lang="en-US" dirty="0" smtClean="0"/>
              <a:t>or</a:t>
            </a:r>
            <a:endParaRPr lang="en-US" dirty="0" smtClean="0"/>
          </a:p>
          <a:p>
            <a:pPr lvl="0"/>
            <a:endParaRPr lang="en-IN" dirty="0"/>
          </a:p>
          <a:p>
            <a:pPr lvl="0"/>
            <a:r>
              <a:rPr lang="en-US" dirty="0"/>
              <a:t>to produce  any evidence or document or any witness in rebuttal of additional evidence produced by the appellant.</a:t>
            </a:r>
            <a:endParaRPr lang="en-IN" dirty="0"/>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152400"/>
            <a:ext cx="8229600" cy="6248400"/>
          </a:xfrm>
        </p:spPr>
        <p:txBody>
          <a:bodyPr>
            <a:normAutofit lnSpcReduction="10000"/>
          </a:bodyPr>
          <a:lstStyle/>
          <a:p>
            <a:r>
              <a:rPr lang="en-IN" dirty="0"/>
              <a:t>Statement of </a:t>
            </a:r>
            <a:r>
              <a:rPr lang="en-IN" dirty="0" smtClean="0"/>
              <a:t>Facts</a:t>
            </a:r>
            <a:endParaRPr lang="en-IN" dirty="0" smtClean="0"/>
          </a:p>
          <a:p>
            <a:endParaRPr lang="en-IN" dirty="0"/>
          </a:p>
          <a:p>
            <a:r>
              <a:rPr lang="en-IN" dirty="0"/>
              <a:t>Grounds of </a:t>
            </a:r>
            <a:r>
              <a:rPr lang="en-IN" dirty="0" smtClean="0"/>
              <a:t>Appeal</a:t>
            </a:r>
            <a:endParaRPr lang="en-IN" dirty="0" smtClean="0"/>
          </a:p>
          <a:p>
            <a:endParaRPr lang="en-IN" dirty="0"/>
          </a:p>
          <a:p>
            <a:r>
              <a:rPr lang="en-IN" dirty="0"/>
              <a:t>Revision/Amendment of the grounds</a:t>
            </a:r>
            <a:endParaRPr lang="en-IN" dirty="0"/>
          </a:p>
          <a:p>
            <a:r>
              <a:rPr lang="en-IN" dirty="0"/>
              <a:t>New Evidences or Additional Evidences</a:t>
            </a:r>
            <a:endParaRPr lang="en-IN" dirty="0"/>
          </a:p>
          <a:p>
            <a:endParaRPr lang="en-IN" dirty="0"/>
          </a:p>
          <a:p>
            <a:r>
              <a:rPr lang="en-US" dirty="0"/>
              <a:t>CIT (A) may, at the time of hearing of an</a:t>
            </a:r>
            <a:endParaRPr lang="en-US" dirty="0"/>
          </a:p>
          <a:p>
            <a:r>
              <a:rPr lang="en-US" dirty="0"/>
              <a:t>appeal, allow the appellant to go into any</a:t>
            </a:r>
            <a:endParaRPr lang="en-US" dirty="0"/>
          </a:p>
          <a:p>
            <a:r>
              <a:rPr lang="en-US" dirty="0"/>
              <a:t>ground of appeal not specified in grounds</a:t>
            </a:r>
            <a:endParaRPr lang="en-US" dirty="0"/>
          </a:p>
          <a:p>
            <a:r>
              <a:rPr lang="en-US" dirty="0"/>
              <a:t>of appeal, if he is satisfied that omission of</a:t>
            </a:r>
            <a:endParaRPr lang="en-US" dirty="0"/>
          </a:p>
          <a:p>
            <a:r>
              <a:rPr lang="en-US" dirty="0"/>
              <a:t>that ground from Form of appeal was not:</a:t>
            </a:r>
            <a:endParaRPr lang="en-US" dirty="0"/>
          </a:p>
          <a:p>
            <a:r>
              <a:rPr lang="en-IN" dirty="0"/>
              <a:t> wilful or  unreasonable.</a:t>
            </a:r>
            <a:endParaRPr lang="en-IN" dirty="0"/>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304800"/>
            <a:ext cx="8229600" cy="5702491"/>
          </a:xfrm>
        </p:spPr>
        <p:txBody>
          <a:bodyPr/>
          <a:lstStyle/>
          <a:p>
            <a:endParaRPr lang="en-US" dirty="0" smtClean="0"/>
          </a:p>
          <a:p>
            <a:r>
              <a:rPr lang="en-US" b="1" dirty="0" smtClean="0"/>
              <a:t>Explanation </a:t>
            </a:r>
            <a:r>
              <a:rPr lang="en-US" b="1" dirty="0"/>
              <a:t>to </a:t>
            </a:r>
            <a:r>
              <a:rPr lang="en-US" b="1" dirty="0" smtClean="0"/>
              <a:t>Section </a:t>
            </a:r>
            <a:r>
              <a:rPr lang="en-US" b="1" dirty="0"/>
              <a:t>251 </a:t>
            </a:r>
            <a:r>
              <a:rPr lang="en-US" dirty="0"/>
              <a:t>- In disposing</a:t>
            </a:r>
            <a:endParaRPr lang="en-US" dirty="0"/>
          </a:p>
          <a:p>
            <a:pPr marL="109855" indent="0">
              <a:buNone/>
            </a:pPr>
            <a:r>
              <a:rPr lang="en-US" dirty="0"/>
              <a:t>of an appeal, the CIT (A) </a:t>
            </a:r>
            <a:r>
              <a:rPr lang="en-US" dirty="0" smtClean="0"/>
              <a:t>may consider </a:t>
            </a:r>
            <a:r>
              <a:rPr lang="en-US" dirty="0"/>
              <a:t>and decide any </a:t>
            </a:r>
            <a:r>
              <a:rPr lang="en-US" dirty="0" smtClean="0"/>
              <a:t>matter arising </a:t>
            </a:r>
            <a:r>
              <a:rPr lang="en-US" dirty="0"/>
              <a:t>out of the proceedings </a:t>
            </a:r>
            <a:r>
              <a:rPr lang="en-US" dirty="0" smtClean="0"/>
              <a:t>in which </a:t>
            </a:r>
            <a:r>
              <a:rPr lang="en-US" dirty="0"/>
              <a:t>the order appealed </a:t>
            </a:r>
            <a:r>
              <a:rPr lang="en-US" dirty="0" smtClean="0"/>
              <a:t>against </a:t>
            </a:r>
            <a:r>
              <a:rPr lang="en-IN" dirty="0" smtClean="0"/>
              <a:t>was </a:t>
            </a:r>
            <a:r>
              <a:rPr lang="en-IN" dirty="0"/>
              <a:t>passed, </a:t>
            </a:r>
            <a:r>
              <a:rPr lang="en-IN" dirty="0" smtClean="0"/>
              <a:t>without consideration that </a:t>
            </a:r>
            <a:r>
              <a:rPr lang="en-US" dirty="0" smtClean="0"/>
              <a:t>such </a:t>
            </a:r>
            <a:r>
              <a:rPr lang="en-US" dirty="0"/>
              <a:t>matter was not raised </a:t>
            </a:r>
            <a:r>
              <a:rPr lang="en-US" dirty="0" smtClean="0"/>
              <a:t>before the CIT (A</a:t>
            </a:r>
            <a:r>
              <a:rPr lang="en-US" dirty="0"/>
              <a:t>) by the </a:t>
            </a:r>
            <a:r>
              <a:rPr lang="en-US" dirty="0" smtClean="0"/>
              <a:t>appellant</a:t>
            </a:r>
            <a:endParaRPr lang="en-US" dirty="0" smtClean="0"/>
          </a:p>
          <a:p>
            <a:pPr marL="109855" indent="0">
              <a:buNone/>
            </a:pPr>
            <a:endParaRPr lang="en-US" dirty="0" smtClean="0"/>
          </a:p>
          <a:p>
            <a:pPr marL="109855" indent="0">
              <a:buNone/>
            </a:pPr>
            <a:r>
              <a:rPr lang="en-US" dirty="0" smtClean="0"/>
              <a:t>Rule 46A – is not an ultra </a:t>
            </a:r>
            <a:r>
              <a:rPr lang="en-US" b="1" dirty="0" smtClean="0">
                <a:solidFill>
                  <a:srgbClr val="FF0000"/>
                </a:solidFill>
              </a:rPr>
              <a:t>vires-Smt. </a:t>
            </a:r>
            <a:r>
              <a:rPr lang="en-US" b="1" dirty="0" err="1" smtClean="0">
                <a:solidFill>
                  <a:srgbClr val="FF0000"/>
                </a:solidFill>
              </a:rPr>
              <a:t>Mohinder</a:t>
            </a:r>
            <a:r>
              <a:rPr lang="en-US" b="1" dirty="0" smtClean="0">
                <a:solidFill>
                  <a:srgbClr val="FF0000"/>
                </a:solidFill>
              </a:rPr>
              <a:t> Kaur Vs. UOI 1976 104 ITR 120(All)</a:t>
            </a:r>
            <a:endParaRPr lang="en-IN" b="1"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228600"/>
            <a:ext cx="8229600" cy="5778691"/>
          </a:xfrm>
        </p:spPr>
        <p:txBody>
          <a:bodyPr>
            <a:normAutofit fontScale="77500" lnSpcReduction="20000"/>
          </a:bodyPr>
          <a:lstStyle/>
          <a:p>
            <a:endParaRPr lang="en-IN" b="1" dirty="0" smtClean="0">
              <a:solidFill>
                <a:srgbClr val="FF0000"/>
              </a:solidFill>
            </a:endParaRPr>
          </a:p>
          <a:p>
            <a:r>
              <a:rPr lang="en-IN" b="1" dirty="0" smtClean="0">
                <a:solidFill>
                  <a:srgbClr val="FF0000"/>
                </a:solidFill>
              </a:rPr>
              <a:t>CIT Vs. K </a:t>
            </a:r>
            <a:r>
              <a:rPr lang="en-IN" b="1" dirty="0" err="1" smtClean="0">
                <a:solidFill>
                  <a:srgbClr val="FF0000"/>
                </a:solidFill>
              </a:rPr>
              <a:t>Ravindranathan</a:t>
            </a:r>
            <a:r>
              <a:rPr lang="en-IN" b="1" dirty="0" smtClean="0">
                <a:solidFill>
                  <a:srgbClr val="FF0000"/>
                </a:solidFill>
              </a:rPr>
              <a:t> Nair[2003} 133 Taxman 743 (Ker)</a:t>
            </a:r>
            <a:endParaRPr lang="en-IN" b="1" dirty="0" smtClean="0">
              <a:solidFill>
                <a:srgbClr val="FF0000"/>
              </a:solidFill>
            </a:endParaRPr>
          </a:p>
          <a:p>
            <a:endParaRPr lang="en-IN" dirty="0"/>
          </a:p>
          <a:p>
            <a:r>
              <a:rPr lang="en-IN" dirty="0" smtClean="0"/>
              <a:t>No opportunity to produce documents is not tenable in the eye of law - </a:t>
            </a:r>
            <a:r>
              <a:rPr lang="en-IN" b="1" dirty="0" smtClean="0">
                <a:solidFill>
                  <a:srgbClr val="FF0000"/>
                </a:solidFill>
              </a:rPr>
              <a:t>CIT Vs. </a:t>
            </a:r>
            <a:r>
              <a:rPr lang="en-IN" b="1" dirty="0" err="1" smtClean="0">
                <a:solidFill>
                  <a:srgbClr val="FF0000"/>
                </a:solidFill>
              </a:rPr>
              <a:t>Babula</a:t>
            </a:r>
            <a:r>
              <a:rPr lang="en-IN" b="1" dirty="0" smtClean="0">
                <a:solidFill>
                  <a:srgbClr val="FF0000"/>
                </a:solidFill>
              </a:rPr>
              <a:t> Jain [1989]176 ITR 411 (MP)</a:t>
            </a:r>
            <a:endParaRPr lang="en-IN" b="1" dirty="0" smtClean="0">
              <a:solidFill>
                <a:srgbClr val="FF0000"/>
              </a:solidFill>
            </a:endParaRPr>
          </a:p>
          <a:p>
            <a:endParaRPr lang="en-IN" dirty="0"/>
          </a:p>
          <a:p>
            <a:r>
              <a:rPr lang="en-IN" dirty="0" smtClean="0"/>
              <a:t>If the related evidence are the supporting evidence of the primary evidence then the same can not be treated as fresh evidence at all if its required to prove the genuineness of the transaction. –</a:t>
            </a:r>
            <a:r>
              <a:rPr lang="en-IN" b="1" dirty="0" smtClean="0">
                <a:solidFill>
                  <a:srgbClr val="FF0000"/>
                </a:solidFill>
              </a:rPr>
              <a:t>Ram Prasad Sharma vs. CIT (1979)119 ITR 867 (All)</a:t>
            </a:r>
            <a:endParaRPr lang="en-IN" b="1" dirty="0" smtClean="0">
              <a:solidFill>
                <a:srgbClr val="FF0000"/>
              </a:solidFill>
            </a:endParaRPr>
          </a:p>
          <a:p>
            <a:endParaRPr lang="en-IN" dirty="0" smtClean="0"/>
          </a:p>
          <a:p>
            <a:r>
              <a:rPr lang="en-IN" dirty="0" smtClean="0"/>
              <a:t>Assessee has failed to adduce evidence in the assessment stage which was not wilful and not unreasonable will be entertained –</a:t>
            </a:r>
            <a:r>
              <a:rPr lang="en-IN" b="1" dirty="0" smtClean="0">
                <a:solidFill>
                  <a:srgbClr val="FF0000"/>
                </a:solidFill>
              </a:rPr>
              <a:t>Rai Kumar </a:t>
            </a:r>
            <a:r>
              <a:rPr lang="en-IN" b="1" dirty="0" err="1" smtClean="0">
                <a:solidFill>
                  <a:srgbClr val="FF0000"/>
                </a:solidFill>
              </a:rPr>
              <a:t>Srimal</a:t>
            </a:r>
            <a:r>
              <a:rPr lang="en-IN" b="1" dirty="0" smtClean="0">
                <a:solidFill>
                  <a:srgbClr val="FF0000"/>
                </a:solidFill>
              </a:rPr>
              <a:t> Vs. CIT [1976]102 ITR 525(Cal) </a:t>
            </a:r>
            <a:endParaRPr lang="en-IN" b="1" dirty="0" smtClean="0">
              <a:solidFill>
                <a:srgbClr val="FF0000"/>
              </a:solidFill>
            </a:endParaRPr>
          </a:p>
          <a:p>
            <a:r>
              <a:rPr lang="en-IN" dirty="0" smtClean="0"/>
              <a:t> </a:t>
            </a:r>
            <a:r>
              <a:rPr lang="en-US" b="1" dirty="0">
                <a:solidFill>
                  <a:srgbClr val="FF0000"/>
                </a:solidFill>
              </a:rPr>
              <a:t>Madras High Court in M/s </a:t>
            </a:r>
            <a:r>
              <a:rPr lang="en-US" b="1" dirty="0" err="1">
                <a:solidFill>
                  <a:srgbClr val="FF0000"/>
                </a:solidFill>
              </a:rPr>
              <a:t>Ramco</a:t>
            </a:r>
            <a:r>
              <a:rPr lang="en-US" b="1" dirty="0">
                <a:solidFill>
                  <a:srgbClr val="FF0000"/>
                </a:solidFill>
              </a:rPr>
              <a:t> Cements Ltd. vs.</a:t>
            </a:r>
            <a:endParaRPr lang="en-US" b="1" dirty="0">
              <a:solidFill>
                <a:srgbClr val="FF0000"/>
              </a:solidFill>
            </a:endParaRPr>
          </a:p>
          <a:p>
            <a:r>
              <a:rPr lang="en-US" b="1" dirty="0">
                <a:solidFill>
                  <a:srgbClr val="FF0000"/>
                </a:solidFill>
              </a:rPr>
              <a:t>DCIT Tax case Appeal No. 916/2014</a:t>
            </a:r>
            <a:endParaRPr lang="en-IN" b="1"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304800"/>
            <a:ext cx="8229600" cy="5702491"/>
          </a:xfrm>
        </p:spPr>
        <p:txBody>
          <a:bodyPr>
            <a:normAutofit fontScale="92500" lnSpcReduction="10000"/>
          </a:bodyPr>
          <a:lstStyle/>
          <a:p>
            <a:endParaRPr lang="en-US" dirty="0" smtClean="0"/>
          </a:p>
          <a:p>
            <a:r>
              <a:rPr lang="en-US" dirty="0" smtClean="0"/>
              <a:t>- </a:t>
            </a:r>
            <a:r>
              <a:rPr lang="en-US" dirty="0"/>
              <a:t>It is to be</a:t>
            </a:r>
            <a:endParaRPr lang="en-US" dirty="0"/>
          </a:p>
          <a:p>
            <a:pPr marL="109855" indent="0">
              <a:buNone/>
            </a:pPr>
            <a:r>
              <a:rPr lang="en-US" dirty="0"/>
              <a:t>noted herein that the Act does not contain any</a:t>
            </a:r>
            <a:endParaRPr lang="en-US" dirty="0"/>
          </a:p>
          <a:p>
            <a:pPr marL="109855" indent="0">
              <a:buNone/>
            </a:pPr>
            <a:r>
              <a:rPr lang="en-US" dirty="0"/>
              <a:t>express provision preventing the assessee from</a:t>
            </a:r>
            <a:endParaRPr lang="en-US" dirty="0"/>
          </a:p>
          <a:p>
            <a:pPr marL="109855" indent="0">
              <a:buNone/>
            </a:pPr>
            <a:r>
              <a:rPr lang="en-US" dirty="0"/>
              <a:t>raising new grounds in appeal and there is no</a:t>
            </a:r>
            <a:endParaRPr lang="en-US" dirty="0"/>
          </a:p>
          <a:p>
            <a:pPr marL="109855" indent="0">
              <a:buNone/>
            </a:pPr>
            <a:r>
              <a:rPr lang="en-US" dirty="0"/>
              <a:t>provision in the act restricting the Appellate</a:t>
            </a:r>
            <a:endParaRPr lang="en-US" dirty="0"/>
          </a:p>
          <a:p>
            <a:pPr marL="109855" indent="0">
              <a:buNone/>
            </a:pPr>
            <a:r>
              <a:rPr lang="en-US" dirty="0" smtClean="0"/>
              <a:t>Authority </a:t>
            </a:r>
            <a:r>
              <a:rPr lang="en-US" dirty="0"/>
              <a:t>to entertain such new ground in the</a:t>
            </a:r>
            <a:endParaRPr lang="en-US" dirty="0"/>
          </a:p>
          <a:p>
            <a:pPr marL="109855" indent="0">
              <a:buNone/>
            </a:pPr>
            <a:r>
              <a:rPr lang="en-US" dirty="0" smtClean="0"/>
              <a:t>appeal</a:t>
            </a:r>
            <a:r>
              <a:rPr lang="en-US" dirty="0"/>
              <a:t>. </a:t>
            </a:r>
            <a:endParaRPr lang="en-US" dirty="0" smtClean="0"/>
          </a:p>
          <a:p>
            <a:r>
              <a:rPr lang="en-US" dirty="0" smtClean="0"/>
              <a:t>In </a:t>
            </a:r>
            <a:r>
              <a:rPr lang="en-US" dirty="0"/>
              <a:t>the absence of statutory bar, </a:t>
            </a:r>
            <a:r>
              <a:rPr lang="en-US" dirty="0" smtClean="0"/>
              <a:t>the appellate</a:t>
            </a:r>
            <a:endParaRPr lang="en-US" dirty="0"/>
          </a:p>
          <a:p>
            <a:pPr marL="109855" indent="0">
              <a:buNone/>
            </a:pPr>
            <a:r>
              <a:rPr lang="en-US" dirty="0" smtClean="0"/>
              <a:t>authority </a:t>
            </a:r>
            <a:r>
              <a:rPr lang="en-US" dirty="0"/>
              <a:t>is vested with the power, </a:t>
            </a:r>
            <a:r>
              <a:rPr lang="en-US" dirty="0" smtClean="0"/>
              <a:t>which is </a:t>
            </a:r>
            <a:r>
              <a:rPr lang="en-US" dirty="0"/>
              <a:t>co-terminus with that of original authority, </a:t>
            </a:r>
            <a:r>
              <a:rPr lang="en-US" dirty="0" smtClean="0"/>
              <a:t>to allow </a:t>
            </a:r>
            <a:r>
              <a:rPr lang="en-US" dirty="0"/>
              <a:t>the assessee to raise new ground, if same is</a:t>
            </a:r>
            <a:endParaRPr lang="en-US" dirty="0"/>
          </a:p>
          <a:p>
            <a:pPr marL="109855" indent="0">
              <a:buNone/>
            </a:pPr>
            <a:r>
              <a:rPr lang="en-US" dirty="0"/>
              <a:t>bonafide and not willful or unreasonable</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228600"/>
            <a:ext cx="8229600" cy="5778691"/>
          </a:xfrm>
        </p:spPr>
        <p:txBody>
          <a:bodyPr>
            <a:normAutofit fontScale="75000" lnSpcReduction="10000"/>
          </a:bodyPr>
          <a:lstStyle/>
          <a:p>
            <a:endParaRPr lang="en-US" dirty="0" smtClean="0"/>
          </a:p>
          <a:p>
            <a:r>
              <a:rPr lang="en-US" dirty="0" smtClean="0"/>
              <a:t>S</a:t>
            </a:r>
            <a:r>
              <a:rPr lang="en-US" dirty="0"/>
              <a:t>. 250(5) empowers CIT(A) to allow appellant to</a:t>
            </a:r>
            <a:endParaRPr lang="en-US" dirty="0"/>
          </a:p>
          <a:p>
            <a:r>
              <a:rPr lang="en-US" dirty="0"/>
              <a:t>raise additional grounds of appeal if satisfied that,</a:t>
            </a:r>
            <a:endParaRPr lang="en-US" dirty="0"/>
          </a:p>
          <a:p>
            <a:r>
              <a:rPr lang="en-US" dirty="0"/>
              <a:t>omission thereof was not willful or unreasonable. It</a:t>
            </a:r>
            <a:endParaRPr lang="en-US" dirty="0"/>
          </a:p>
          <a:p>
            <a:r>
              <a:rPr lang="en-US" dirty="0"/>
              <a:t>is a discretionary power which is exercised based</a:t>
            </a:r>
            <a:endParaRPr lang="en-US" dirty="0"/>
          </a:p>
          <a:p>
            <a:r>
              <a:rPr lang="en-US" dirty="0"/>
              <a:t>on the facts and circumstances of each case </a:t>
            </a:r>
            <a:r>
              <a:rPr lang="en-US" b="1" dirty="0">
                <a:solidFill>
                  <a:srgbClr val="FF0000"/>
                </a:solidFill>
              </a:rPr>
              <a:t>- Jute</a:t>
            </a:r>
            <a:endParaRPr lang="en-US" b="1" dirty="0">
              <a:solidFill>
                <a:srgbClr val="FF0000"/>
              </a:solidFill>
            </a:endParaRPr>
          </a:p>
          <a:p>
            <a:r>
              <a:rPr lang="en-US" b="1" dirty="0">
                <a:solidFill>
                  <a:srgbClr val="FF0000"/>
                </a:solidFill>
              </a:rPr>
              <a:t>Corporation of India Ltd. vs. CIT: 187 ITR 688 (SC)</a:t>
            </a:r>
            <a:endParaRPr lang="en-US" b="1" dirty="0">
              <a:solidFill>
                <a:srgbClr val="FF0000"/>
              </a:solidFill>
            </a:endParaRPr>
          </a:p>
          <a:p>
            <a:r>
              <a:rPr lang="en-US" dirty="0" smtClean="0"/>
              <a:t>Where </a:t>
            </a:r>
            <a:r>
              <a:rPr lang="en-US" dirty="0"/>
              <a:t>a claim is not made in ROI, including revised</a:t>
            </a:r>
            <a:endParaRPr lang="en-US" dirty="0"/>
          </a:p>
          <a:p>
            <a:r>
              <a:rPr lang="en-US" dirty="0"/>
              <a:t>ROI, although the AO is not empowered to allow</a:t>
            </a:r>
            <a:endParaRPr lang="en-US" dirty="0"/>
          </a:p>
          <a:p>
            <a:r>
              <a:rPr lang="en-US" dirty="0"/>
              <a:t>such claim, the same can be raised before </a:t>
            </a:r>
            <a:r>
              <a:rPr lang="en-US" b="1" dirty="0">
                <a:solidFill>
                  <a:srgbClr val="FF0000"/>
                </a:solidFill>
              </a:rPr>
              <a:t>CIT(A)</a:t>
            </a:r>
            <a:endParaRPr lang="en-US" b="1" dirty="0">
              <a:solidFill>
                <a:srgbClr val="FF0000"/>
              </a:solidFill>
            </a:endParaRPr>
          </a:p>
          <a:p>
            <a:r>
              <a:rPr lang="en-US" b="1" dirty="0">
                <a:solidFill>
                  <a:srgbClr val="FF0000"/>
                </a:solidFill>
              </a:rPr>
              <a:t>as additional grounds of appeal </a:t>
            </a:r>
            <a:r>
              <a:rPr lang="en-US" b="1" dirty="0" smtClean="0">
                <a:solidFill>
                  <a:srgbClr val="FF0000"/>
                </a:solidFill>
              </a:rPr>
              <a:t>–</a:t>
            </a:r>
            <a:endParaRPr lang="en-US" b="1" dirty="0" smtClean="0">
              <a:solidFill>
                <a:srgbClr val="FF0000"/>
              </a:solidFill>
            </a:endParaRPr>
          </a:p>
          <a:p>
            <a:endParaRPr lang="en-US" dirty="0"/>
          </a:p>
          <a:p>
            <a:r>
              <a:rPr lang="it-IT" dirty="0"/>
              <a:t>- </a:t>
            </a:r>
            <a:r>
              <a:rPr lang="it-IT" b="1" dirty="0">
                <a:solidFill>
                  <a:srgbClr val="FF0000"/>
                </a:solidFill>
              </a:rPr>
              <a:t>Goetze India Ltd. v. CIT 284 ITR 323 (SC)</a:t>
            </a:r>
            <a:endParaRPr lang="it-IT" b="1" dirty="0">
              <a:solidFill>
                <a:srgbClr val="FF0000"/>
              </a:solidFill>
            </a:endParaRPr>
          </a:p>
          <a:p>
            <a:r>
              <a:rPr lang="en-US" dirty="0"/>
              <a:t>- </a:t>
            </a:r>
            <a:r>
              <a:rPr lang="en-US" b="1" dirty="0">
                <a:solidFill>
                  <a:srgbClr val="FF0000"/>
                </a:solidFill>
              </a:rPr>
              <a:t>CIT v. Jai Parabolic Springs Ltd. 306 ITR 42 (Del.)</a:t>
            </a:r>
            <a:endParaRPr lang="en-IN"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2513" y="218364"/>
            <a:ext cx="10358652" cy="6305265"/>
          </a:xfrm>
        </p:spPr>
        <p:txBody>
          <a:bodyPr>
            <a:normAutofit/>
          </a:bodyPr>
          <a:lstStyle/>
          <a:p>
            <a:r>
              <a:rPr lang="en-US" sz="2700" b="1" dirty="0" smtClean="0"/>
              <a:t>Self Guidelines </a:t>
            </a:r>
            <a:r>
              <a:rPr lang="en-US" sz="2700" b="1" dirty="0"/>
              <a:t>for handling issues </a:t>
            </a:r>
            <a:r>
              <a:rPr lang="en-US" sz="2700" b="1" dirty="0" smtClean="0"/>
              <a:t>on preparation of </a:t>
            </a:r>
            <a:endParaRPr lang="en-US" sz="2700" b="1" dirty="0" smtClean="0"/>
          </a:p>
          <a:p>
            <a:r>
              <a:rPr lang="en-US" sz="2700" b="1" dirty="0" smtClean="0"/>
              <a:t>written arguments and also its applications thereof</a:t>
            </a:r>
            <a:r>
              <a:rPr lang="en-US" sz="2700" dirty="0"/>
              <a:t> </a:t>
            </a:r>
            <a:endParaRPr lang="en-US" sz="2700" dirty="0" smtClean="0"/>
          </a:p>
          <a:p>
            <a:pPr algn="l"/>
            <a:endParaRPr lang="en-US" dirty="0" smtClean="0"/>
          </a:p>
          <a:p>
            <a:pPr algn="just"/>
            <a:r>
              <a:rPr lang="en-US" dirty="0" smtClean="0"/>
              <a:t>Writing of an arguments is </a:t>
            </a:r>
            <a:r>
              <a:rPr lang="en-US" dirty="0"/>
              <a:t>one of the most important parts of the exclusion challenge process. Getting a clear, concise and persuasive set of arguments written down will make it easier to put a case forward in the hearing and allow the </a:t>
            </a:r>
            <a:r>
              <a:rPr lang="en-US" dirty="0" smtClean="0"/>
              <a:t>authority </a:t>
            </a:r>
            <a:r>
              <a:rPr lang="en-US" dirty="0"/>
              <a:t>time to review and understand your position before they make their decision.</a:t>
            </a:r>
            <a:endParaRPr lang="en-US" dirty="0"/>
          </a:p>
          <a:p>
            <a:pPr algn="just"/>
            <a:r>
              <a:rPr lang="en-US" dirty="0"/>
              <a:t>Putting together your best case starts with identifying the legal issues. </a:t>
            </a:r>
            <a:endParaRPr lang="en-US" dirty="0" smtClean="0"/>
          </a:p>
          <a:p>
            <a:pPr algn="just"/>
            <a:r>
              <a:rPr lang="en-US" dirty="0" smtClean="0"/>
              <a:t>Going through the set of the subject matter will </a:t>
            </a:r>
            <a:r>
              <a:rPr lang="en-US" dirty="0"/>
              <a:t>help </a:t>
            </a:r>
            <a:r>
              <a:rPr lang="en-US" dirty="0" smtClean="0"/>
              <a:t>the person </a:t>
            </a:r>
            <a:r>
              <a:rPr lang="en-US" dirty="0" err="1" smtClean="0"/>
              <a:t>argueing</a:t>
            </a:r>
            <a:r>
              <a:rPr lang="en-US" dirty="0" smtClean="0"/>
              <a:t> the matter to </a:t>
            </a:r>
            <a:r>
              <a:rPr lang="en-US" dirty="0"/>
              <a:t>do that by asking you a series of questions about the exclusion, and will provide you with Suggested Wording documents, which provide a proposed wording for arguments covering a range of circumstances to fit your case.</a:t>
            </a:r>
            <a:endParaRPr lang="en-US" dirty="0"/>
          </a:p>
          <a:p>
            <a:pPr algn="just"/>
            <a:r>
              <a:rPr lang="en-US" dirty="0"/>
              <a:t>Alternatively, if you don’t want to use this resource to identify the issues, and already know which Suggested Wording documents you wish to use,</a:t>
            </a:r>
            <a:endParaRPr lang="en-US" dirty="0"/>
          </a:p>
          <a:p>
            <a:pPr algn="l"/>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228600"/>
            <a:ext cx="8229600" cy="5778691"/>
          </a:xfrm>
        </p:spPr>
        <p:txBody>
          <a:bodyPr>
            <a:normAutofit fontScale="85000" lnSpcReduction="10000"/>
          </a:bodyPr>
          <a:lstStyle/>
          <a:p>
            <a:endParaRPr lang="en-US" dirty="0" smtClean="0"/>
          </a:p>
          <a:p>
            <a:r>
              <a:rPr lang="en-US" dirty="0" smtClean="0"/>
              <a:t>If </a:t>
            </a:r>
            <a:r>
              <a:rPr lang="en-US" dirty="0"/>
              <a:t>facts not on record, additional Grounds of appeal</a:t>
            </a:r>
            <a:endParaRPr lang="en-US" dirty="0"/>
          </a:p>
          <a:p>
            <a:r>
              <a:rPr lang="en-US" dirty="0"/>
              <a:t>can be admitted, and matter may be set aside for</a:t>
            </a:r>
            <a:endParaRPr lang="en-US" dirty="0"/>
          </a:p>
          <a:p>
            <a:r>
              <a:rPr lang="en-IN" dirty="0"/>
              <a:t>verification by AO </a:t>
            </a:r>
            <a:r>
              <a:rPr lang="en-IN" dirty="0" smtClean="0"/>
              <a:t>–</a:t>
            </a:r>
            <a:endParaRPr lang="en-IN" dirty="0" smtClean="0"/>
          </a:p>
          <a:p>
            <a:endParaRPr lang="en-IN" dirty="0"/>
          </a:p>
          <a:p>
            <a:r>
              <a:rPr lang="it-IT" b="1" dirty="0" smtClean="0">
                <a:solidFill>
                  <a:srgbClr val="FF0000"/>
                </a:solidFill>
              </a:rPr>
              <a:t>DCM </a:t>
            </a:r>
            <a:r>
              <a:rPr lang="it-IT" b="1" dirty="0">
                <a:solidFill>
                  <a:srgbClr val="FF0000"/>
                </a:solidFill>
              </a:rPr>
              <a:t>Benetton India Ltd. v. CIT: 173 Taxman 283 (Del. HC);</a:t>
            </a:r>
            <a:endParaRPr lang="it-IT" b="1" dirty="0">
              <a:solidFill>
                <a:srgbClr val="FF0000"/>
              </a:solidFill>
            </a:endParaRPr>
          </a:p>
          <a:p>
            <a:r>
              <a:rPr lang="en-IN" b="1" dirty="0" smtClean="0">
                <a:solidFill>
                  <a:srgbClr val="FF0000"/>
                </a:solidFill>
              </a:rPr>
              <a:t>ONGC </a:t>
            </a:r>
            <a:r>
              <a:rPr lang="en-IN" b="1" dirty="0">
                <a:solidFill>
                  <a:srgbClr val="FF0000"/>
                </a:solidFill>
              </a:rPr>
              <a:t>v. Addl. CIT: ITA No. 357 &amp; 358/Del./2005 (Del. ITAT)</a:t>
            </a:r>
            <a:endParaRPr lang="en-IN" b="1" dirty="0">
              <a:solidFill>
                <a:srgbClr val="FF0000"/>
              </a:solidFill>
            </a:endParaRPr>
          </a:p>
          <a:p>
            <a:r>
              <a:rPr lang="en-US" dirty="0" smtClean="0"/>
              <a:t>By </a:t>
            </a:r>
            <a:r>
              <a:rPr lang="en-US" dirty="0"/>
              <a:t>when can we file the additional grounds?</a:t>
            </a:r>
            <a:endParaRPr lang="en-US" dirty="0"/>
          </a:p>
          <a:p>
            <a:r>
              <a:rPr lang="en-US" dirty="0" smtClean="0"/>
              <a:t>There </a:t>
            </a:r>
            <a:r>
              <a:rPr lang="en-US" dirty="0"/>
              <a:t>is no time limit to file additional grounds of</a:t>
            </a:r>
            <a:endParaRPr lang="en-US" dirty="0"/>
          </a:p>
          <a:p>
            <a:r>
              <a:rPr lang="en-IN" dirty="0"/>
              <a:t>appeal </a:t>
            </a:r>
            <a:r>
              <a:rPr lang="en-IN" dirty="0" smtClean="0"/>
              <a:t>–</a:t>
            </a:r>
            <a:endParaRPr lang="en-IN" dirty="0" smtClean="0"/>
          </a:p>
          <a:p>
            <a:pPr marL="109855" indent="0">
              <a:buNone/>
            </a:pPr>
            <a:endParaRPr lang="en-IN" dirty="0"/>
          </a:p>
          <a:p>
            <a:r>
              <a:rPr lang="it-IT" b="1" dirty="0" smtClean="0">
                <a:solidFill>
                  <a:srgbClr val="FF0000"/>
                </a:solidFill>
              </a:rPr>
              <a:t>K.C</a:t>
            </a:r>
            <a:r>
              <a:rPr lang="it-IT" b="1" dirty="0">
                <a:solidFill>
                  <a:srgbClr val="FF0000"/>
                </a:solidFill>
              </a:rPr>
              <a:t>. Khajanchi </a:t>
            </a:r>
            <a:r>
              <a:rPr lang="it-IT" b="1" dirty="0" smtClean="0">
                <a:solidFill>
                  <a:srgbClr val="FF0000"/>
                </a:solidFill>
              </a:rPr>
              <a:t>vs. UOI ITAT </a:t>
            </a:r>
            <a:r>
              <a:rPr lang="it-IT" b="1" dirty="0">
                <a:solidFill>
                  <a:srgbClr val="FF0000"/>
                </a:solidFill>
              </a:rPr>
              <a:t>in C.W. No. 2164/99;</a:t>
            </a:r>
            <a:endParaRPr lang="it-IT" b="1" dirty="0">
              <a:solidFill>
                <a:srgbClr val="FF0000"/>
              </a:solidFill>
            </a:endParaRPr>
          </a:p>
          <a:p>
            <a:r>
              <a:rPr lang="en-US" b="1" dirty="0" smtClean="0">
                <a:solidFill>
                  <a:srgbClr val="FF0000"/>
                </a:solidFill>
              </a:rPr>
              <a:t>Zakir </a:t>
            </a:r>
            <a:r>
              <a:rPr lang="en-US" b="1" dirty="0">
                <a:solidFill>
                  <a:srgbClr val="FF0000"/>
                </a:solidFill>
              </a:rPr>
              <a:t>Hussain </a:t>
            </a:r>
            <a:r>
              <a:rPr lang="en-US" b="1" dirty="0" smtClean="0">
                <a:solidFill>
                  <a:srgbClr val="FF0000"/>
                </a:solidFill>
              </a:rPr>
              <a:t>vs. </a:t>
            </a:r>
            <a:r>
              <a:rPr lang="en-US" b="1" dirty="0">
                <a:solidFill>
                  <a:srgbClr val="FF0000"/>
                </a:solidFill>
              </a:rPr>
              <a:t>CIT (2006) 202 CTR (Raj.) 40</a:t>
            </a:r>
            <a:r>
              <a:rPr lang="en-US" b="1" dirty="0" smtClean="0">
                <a:solidFill>
                  <a:srgbClr val="FF0000"/>
                </a:solidFill>
              </a:rPr>
              <a:t>;</a:t>
            </a:r>
            <a:endParaRPr lang="en-US" b="1" dirty="0">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228600"/>
            <a:ext cx="8229600" cy="6019800"/>
          </a:xfrm>
        </p:spPr>
        <p:txBody>
          <a:bodyPr>
            <a:normAutofit lnSpcReduction="10000"/>
          </a:bodyPr>
          <a:lstStyle/>
          <a:p>
            <a:endParaRPr lang="en-IN" dirty="0" smtClean="0"/>
          </a:p>
          <a:p>
            <a:pPr marL="109855" indent="0">
              <a:buNone/>
            </a:pPr>
            <a:r>
              <a:rPr lang="en-IN" b="1" dirty="0">
                <a:solidFill>
                  <a:srgbClr val="FF0000"/>
                </a:solidFill>
              </a:rPr>
              <a:t>CIT vs. Jindal Saw Pipes Ltd. (2010) 78 CCH</a:t>
            </a:r>
            <a:endParaRPr lang="en-IN" b="1" dirty="0">
              <a:solidFill>
                <a:srgbClr val="FF0000"/>
              </a:solidFill>
            </a:endParaRPr>
          </a:p>
          <a:p>
            <a:pPr marL="109855" indent="0">
              <a:buNone/>
            </a:pPr>
            <a:r>
              <a:rPr lang="en-US" b="1" dirty="0">
                <a:solidFill>
                  <a:srgbClr val="FF0000"/>
                </a:solidFill>
              </a:rPr>
              <a:t>0717 Del HC </a:t>
            </a:r>
            <a:r>
              <a:rPr lang="en-US" dirty="0" smtClean="0"/>
              <a:t>– </a:t>
            </a:r>
            <a:endParaRPr lang="en-US" dirty="0" smtClean="0"/>
          </a:p>
          <a:p>
            <a:pPr marL="109855" indent="0">
              <a:buNone/>
            </a:pPr>
            <a:r>
              <a:rPr lang="en-US" dirty="0" smtClean="0"/>
              <a:t>Authority </a:t>
            </a:r>
            <a:r>
              <a:rPr lang="en-US" dirty="0"/>
              <a:t>of the CIT is </a:t>
            </a:r>
            <a:r>
              <a:rPr lang="en-US" dirty="0" smtClean="0"/>
              <a:t>coextensive with </a:t>
            </a:r>
            <a:r>
              <a:rPr lang="en-US" dirty="0"/>
              <a:t>that of the AO. Moreover, </a:t>
            </a:r>
            <a:r>
              <a:rPr lang="en-US" dirty="0" smtClean="0"/>
              <a:t>section 250(5) allows </a:t>
            </a:r>
            <a:r>
              <a:rPr lang="en-US" dirty="0"/>
              <a:t>the assessee to raise an issue </a:t>
            </a:r>
            <a:r>
              <a:rPr lang="en-US" dirty="0" smtClean="0"/>
              <a:t>not even </a:t>
            </a:r>
            <a:r>
              <a:rPr lang="en-US" dirty="0"/>
              <a:t>forming part of the grounds of appeal. </a:t>
            </a:r>
            <a:r>
              <a:rPr lang="en-US" dirty="0" smtClean="0"/>
              <a:t>CIT(A</a:t>
            </a:r>
            <a:r>
              <a:rPr lang="en-US" dirty="0"/>
              <a:t>) was therefore justified in allowing </a:t>
            </a:r>
            <a:r>
              <a:rPr lang="en-US" dirty="0" smtClean="0"/>
              <a:t>revised claim </a:t>
            </a:r>
            <a:r>
              <a:rPr lang="en-US" dirty="0"/>
              <a:t>of the assessee company for deduction</a:t>
            </a:r>
            <a:r>
              <a:rPr lang="en-US" dirty="0" smtClean="0"/>
              <a:t>.</a:t>
            </a:r>
            <a:endParaRPr lang="en-US" dirty="0" smtClean="0"/>
          </a:p>
          <a:p>
            <a:pPr marL="109855" indent="0">
              <a:buNone/>
            </a:pPr>
            <a:endParaRPr lang="en-US" dirty="0"/>
          </a:p>
          <a:p>
            <a:pPr marL="109855" indent="0">
              <a:buNone/>
            </a:pPr>
            <a:r>
              <a:rPr lang="en-IN" b="1" dirty="0" err="1" smtClean="0">
                <a:solidFill>
                  <a:srgbClr val="FF0000"/>
                </a:solidFill>
              </a:rPr>
              <a:t>Ramgopal</a:t>
            </a:r>
            <a:r>
              <a:rPr lang="en-IN" b="1" dirty="0" smtClean="0">
                <a:solidFill>
                  <a:srgbClr val="FF0000"/>
                </a:solidFill>
              </a:rPr>
              <a:t> </a:t>
            </a:r>
            <a:r>
              <a:rPr lang="en-IN" b="1" dirty="0" err="1">
                <a:solidFill>
                  <a:srgbClr val="FF0000"/>
                </a:solidFill>
              </a:rPr>
              <a:t>Ganpatrai</a:t>
            </a:r>
            <a:r>
              <a:rPr lang="en-IN" b="1" dirty="0">
                <a:solidFill>
                  <a:srgbClr val="FF0000"/>
                </a:solidFill>
              </a:rPr>
              <a:t> &amp; Sons Ltd. vs. CIT (1953)</a:t>
            </a:r>
            <a:endParaRPr lang="en-IN" b="1" dirty="0">
              <a:solidFill>
                <a:srgbClr val="FF0000"/>
              </a:solidFill>
            </a:endParaRPr>
          </a:p>
          <a:p>
            <a:pPr marL="109855" indent="0">
              <a:buNone/>
            </a:pPr>
            <a:r>
              <a:rPr lang="en-US" b="1" dirty="0">
                <a:solidFill>
                  <a:srgbClr val="FF0000"/>
                </a:solidFill>
              </a:rPr>
              <a:t>21 CCH 031 Mum HC</a:t>
            </a:r>
            <a:r>
              <a:rPr lang="en-US" dirty="0"/>
              <a:t> - Assessee is entitled to</a:t>
            </a:r>
            <a:endParaRPr lang="en-US" dirty="0"/>
          </a:p>
          <a:p>
            <a:pPr marL="109855" indent="0">
              <a:buNone/>
            </a:pPr>
            <a:r>
              <a:rPr lang="en-US" dirty="0"/>
              <a:t>raise new ground which was not raised before</a:t>
            </a:r>
            <a:endParaRPr lang="en-US" dirty="0"/>
          </a:p>
          <a:p>
            <a:pPr marL="109855" indent="0">
              <a:buNone/>
            </a:pPr>
            <a:r>
              <a:rPr lang="en-US" dirty="0"/>
              <a:t>AO, nor stated in grounds of appeal.</a:t>
            </a: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152400"/>
            <a:ext cx="8229600" cy="6248400"/>
          </a:xfrm>
        </p:spPr>
        <p:txBody>
          <a:bodyPr/>
          <a:lstStyle/>
          <a:p>
            <a:endParaRPr lang="en-US" dirty="0" smtClean="0"/>
          </a:p>
          <a:p>
            <a:r>
              <a:rPr lang="en-US" b="1" dirty="0" smtClean="0"/>
              <a:t>Grounds</a:t>
            </a:r>
            <a:r>
              <a:rPr lang="en-US" dirty="0" smtClean="0"/>
              <a:t>: “</a:t>
            </a:r>
            <a:r>
              <a:rPr lang="en-US" dirty="0"/>
              <a:t>That the appellant </a:t>
            </a:r>
            <a:r>
              <a:rPr lang="en-US" dirty="0" smtClean="0"/>
              <a:t>carves leave </a:t>
            </a:r>
            <a:r>
              <a:rPr lang="en-US" dirty="0"/>
              <a:t>to </a:t>
            </a:r>
            <a:r>
              <a:rPr lang="en-US" dirty="0" smtClean="0"/>
              <a:t>put forth any ground and also reserves the right to add</a:t>
            </a:r>
            <a:r>
              <a:rPr lang="en-US" dirty="0"/>
              <a:t>, </a:t>
            </a:r>
            <a:r>
              <a:rPr lang="en-US" dirty="0" smtClean="0"/>
              <a:t>to alter, to delete, to modify, to amend or delete any </a:t>
            </a:r>
            <a:r>
              <a:rPr lang="en-US" dirty="0"/>
              <a:t>of the ground </a:t>
            </a:r>
            <a:r>
              <a:rPr lang="en-US" dirty="0" smtClean="0"/>
              <a:t>of appeal.”</a:t>
            </a:r>
            <a:endParaRPr lang="en-US" dirty="0" smtClean="0"/>
          </a:p>
          <a:p>
            <a:endParaRPr lang="en-US" dirty="0"/>
          </a:p>
          <a:p>
            <a:r>
              <a:rPr lang="en-US" dirty="0"/>
              <a:t>When </a:t>
            </a:r>
            <a:r>
              <a:rPr lang="en-US" dirty="0" smtClean="0"/>
              <a:t>the new evidence </a:t>
            </a:r>
            <a:r>
              <a:rPr lang="en-US" dirty="0"/>
              <a:t>can </a:t>
            </a:r>
            <a:r>
              <a:rPr lang="en-US" dirty="0" smtClean="0"/>
              <a:t>be considered ?</a:t>
            </a:r>
            <a:endParaRPr lang="en-US" dirty="0"/>
          </a:p>
          <a:p>
            <a:r>
              <a:rPr lang="en-IN" dirty="0" smtClean="0"/>
              <a:t>Error</a:t>
            </a:r>
            <a:endParaRPr lang="en-IN" dirty="0"/>
          </a:p>
          <a:p>
            <a:r>
              <a:rPr lang="en-IN" dirty="0" smtClean="0"/>
              <a:t>New </a:t>
            </a:r>
            <a:r>
              <a:rPr lang="en-IN" dirty="0"/>
              <a:t>points</a:t>
            </a:r>
            <a:endParaRPr lang="en-IN" dirty="0"/>
          </a:p>
          <a:p>
            <a:r>
              <a:rPr lang="en-US" dirty="0" err="1" smtClean="0"/>
              <a:t>Summarise</a:t>
            </a:r>
            <a:r>
              <a:rPr lang="en-US" dirty="0"/>
              <a:t>, if earlier was </a:t>
            </a:r>
            <a:r>
              <a:rPr lang="en-US" dirty="0" smtClean="0"/>
              <a:t>detailed and vice versa</a:t>
            </a:r>
            <a:endParaRPr lang="en-US" dirty="0"/>
          </a:p>
          <a:p>
            <a:r>
              <a:rPr lang="en-US" dirty="0" smtClean="0"/>
              <a:t>New </a:t>
            </a:r>
            <a:r>
              <a:rPr lang="en-US" dirty="0" err="1" smtClean="0"/>
              <a:t>Authoised</a:t>
            </a:r>
            <a:r>
              <a:rPr lang="en-US" dirty="0" smtClean="0"/>
              <a:t> Representative </a:t>
            </a:r>
            <a:r>
              <a:rPr lang="en-US" dirty="0"/>
              <a:t>wants additional grounds</a:t>
            </a: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304800"/>
            <a:ext cx="8229600" cy="5702491"/>
          </a:xfrm>
        </p:spPr>
        <p:txBody>
          <a:bodyPr>
            <a:normAutofit fontScale="92500"/>
          </a:bodyPr>
          <a:lstStyle/>
          <a:p>
            <a:endParaRPr lang="en-US" dirty="0" smtClean="0"/>
          </a:p>
          <a:p>
            <a:r>
              <a:rPr lang="en-US" dirty="0" smtClean="0"/>
              <a:t>CIT(A) can </a:t>
            </a:r>
            <a:r>
              <a:rPr lang="en-US" dirty="0"/>
              <a:t>admit additional evidence or documents </a:t>
            </a:r>
            <a:r>
              <a:rPr lang="en-US" dirty="0" smtClean="0"/>
              <a:t>only </a:t>
            </a:r>
            <a:r>
              <a:rPr lang="en-IN" dirty="0" smtClean="0"/>
              <a:t>after </a:t>
            </a:r>
            <a:r>
              <a:rPr lang="en-IN" dirty="0"/>
              <a:t>applying </a:t>
            </a:r>
            <a:r>
              <a:rPr lang="en-IN" dirty="0" smtClean="0"/>
              <a:t>Rule </a:t>
            </a:r>
            <a:r>
              <a:rPr lang="en-IN" dirty="0"/>
              <a:t>46A</a:t>
            </a:r>
            <a:endParaRPr lang="en-IN" dirty="0"/>
          </a:p>
          <a:p>
            <a:r>
              <a:rPr lang="en-US" dirty="0" smtClean="0"/>
              <a:t>Additional </a:t>
            </a:r>
            <a:r>
              <a:rPr lang="en-US" dirty="0"/>
              <a:t>evidences cannot be accepted without </a:t>
            </a:r>
            <a:r>
              <a:rPr lang="en-US" dirty="0" smtClean="0"/>
              <a:t>giving a </a:t>
            </a:r>
            <a:r>
              <a:rPr lang="en-US" dirty="0"/>
              <a:t>reasonable opportunity to AO to examine and </a:t>
            </a:r>
            <a:r>
              <a:rPr lang="en-US" dirty="0" smtClean="0"/>
              <a:t>rebut </a:t>
            </a:r>
            <a:r>
              <a:rPr lang="en-IN" dirty="0" smtClean="0"/>
              <a:t>the </a:t>
            </a:r>
            <a:r>
              <a:rPr lang="en-IN" dirty="0"/>
              <a:t>said evidences</a:t>
            </a:r>
            <a:endParaRPr lang="en-IN" dirty="0"/>
          </a:p>
          <a:p>
            <a:r>
              <a:rPr lang="en-US" b="1" dirty="0" smtClean="0"/>
              <a:t>When the AO </a:t>
            </a:r>
            <a:r>
              <a:rPr lang="en-US" b="1" dirty="0"/>
              <a:t>objects to admission of additional evidence, </a:t>
            </a:r>
            <a:r>
              <a:rPr lang="en-US" b="1" dirty="0" smtClean="0"/>
              <a:t>then the CIT (A) should give categorical finding in terms of rule </a:t>
            </a:r>
            <a:r>
              <a:rPr lang="en-IN" b="1" dirty="0" smtClean="0"/>
              <a:t>46A </a:t>
            </a:r>
            <a:r>
              <a:rPr lang="en-IN" b="1" dirty="0"/>
              <a:t>for admission </a:t>
            </a:r>
            <a:r>
              <a:rPr lang="en-IN" b="1" dirty="0" smtClean="0"/>
              <a:t>thereof </a:t>
            </a:r>
            <a:r>
              <a:rPr lang="en-US" b="1" dirty="0" smtClean="0"/>
              <a:t>Proper </a:t>
            </a:r>
            <a:r>
              <a:rPr lang="en-US" b="1" dirty="0"/>
              <a:t>reasons must be given for </a:t>
            </a:r>
            <a:r>
              <a:rPr lang="en-US" b="1" dirty="0" smtClean="0"/>
              <a:t>non-acceptance of additional </a:t>
            </a:r>
            <a:r>
              <a:rPr lang="en-US" b="1" dirty="0"/>
              <a:t>evidence under rule 46A</a:t>
            </a:r>
            <a:endParaRPr lang="en-US" b="1" dirty="0"/>
          </a:p>
          <a:p>
            <a:r>
              <a:rPr lang="en-US" dirty="0" smtClean="0"/>
              <a:t>To </a:t>
            </a:r>
            <a:r>
              <a:rPr lang="en-US" dirty="0"/>
              <a:t>render justice, CIT (A) can admit new evidence</a:t>
            </a:r>
            <a:endParaRPr lang="en-US" dirty="0"/>
          </a:p>
          <a:p>
            <a:r>
              <a:rPr lang="en-US" dirty="0" smtClean="0"/>
              <a:t>Additional </a:t>
            </a:r>
            <a:r>
              <a:rPr lang="en-US" dirty="0"/>
              <a:t>evidence must be allowed for </a:t>
            </a:r>
            <a:r>
              <a:rPr lang="en-US" dirty="0" smtClean="0"/>
              <a:t>reasonable </a:t>
            </a:r>
            <a:r>
              <a:rPr lang="en-IN" dirty="0" smtClean="0"/>
              <a:t>cause</a:t>
            </a:r>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228600"/>
            <a:ext cx="8229600" cy="5778691"/>
          </a:xfrm>
        </p:spPr>
        <p:txBody>
          <a:bodyPr/>
          <a:lstStyle/>
          <a:p>
            <a:r>
              <a:rPr lang="en-US" dirty="0"/>
              <a:t>It is mandatory that AO should receive the</a:t>
            </a:r>
            <a:endParaRPr lang="en-US" dirty="0"/>
          </a:p>
          <a:p>
            <a:r>
              <a:rPr lang="en-US" dirty="0"/>
              <a:t>additional evidences while disposing off the</a:t>
            </a:r>
            <a:endParaRPr lang="en-US" dirty="0"/>
          </a:p>
          <a:p>
            <a:r>
              <a:rPr lang="en-IN" dirty="0"/>
              <a:t>remand report.</a:t>
            </a:r>
            <a:endParaRPr lang="en-IN" dirty="0"/>
          </a:p>
          <a:p>
            <a:r>
              <a:rPr lang="en-US" dirty="0" smtClean="0"/>
              <a:t>The </a:t>
            </a:r>
            <a:r>
              <a:rPr lang="en-US" dirty="0"/>
              <a:t>AO may refuse to admit the additional</a:t>
            </a:r>
            <a:endParaRPr lang="en-US" dirty="0"/>
          </a:p>
          <a:p>
            <a:r>
              <a:rPr lang="en-US" dirty="0"/>
              <a:t>evidences in his remand report</a:t>
            </a:r>
            <a:endParaRPr lang="en-US" dirty="0"/>
          </a:p>
          <a:p>
            <a:r>
              <a:rPr lang="en-US" dirty="0" smtClean="0"/>
              <a:t>In </a:t>
            </a:r>
            <a:r>
              <a:rPr lang="en-US" dirty="0"/>
              <a:t>such cases, the CIT (A) can admit the</a:t>
            </a:r>
            <a:endParaRPr lang="en-US" dirty="0"/>
          </a:p>
          <a:p>
            <a:r>
              <a:rPr lang="en-US" dirty="0"/>
              <a:t>additional evidences by his own to render the</a:t>
            </a:r>
            <a:endParaRPr lang="en-US" dirty="0"/>
          </a:p>
          <a:p>
            <a:r>
              <a:rPr lang="en-IN" dirty="0"/>
              <a:t>justice.</a:t>
            </a:r>
            <a:endParaRPr lang="en-IN" dirty="0"/>
          </a:p>
          <a:p>
            <a:r>
              <a:rPr lang="en-US" dirty="0" smtClean="0"/>
              <a:t>In </a:t>
            </a:r>
            <a:r>
              <a:rPr lang="en-US" dirty="0"/>
              <a:t>case, AO refused or decline, It’s the power </a:t>
            </a:r>
            <a:r>
              <a:rPr lang="en-US" dirty="0" smtClean="0"/>
              <a:t>of the </a:t>
            </a:r>
            <a:r>
              <a:rPr lang="en-US" dirty="0"/>
              <a:t>CIT ( A) to receive and consider the </a:t>
            </a:r>
            <a:r>
              <a:rPr lang="en-US" dirty="0" smtClean="0"/>
              <a:t>same.</a:t>
            </a:r>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404495"/>
            <a:ext cx="10515600" cy="5772785"/>
          </a:xfrm>
        </p:spPr>
        <p:txBody>
          <a:bodyPr/>
          <a:p>
            <a:endParaRPr lang="en-US"/>
          </a:p>
          <a:p>
            <a:endParaRPr lang="en-US"/>
          </a:p>
          <a:p>
            <a:pPr marL="0" indent="0" algn="ctr">
              <a:buNone/>
            </a:pPr>
            <a:r>
              <a:rPr lang="en-US" sz="7200"/>
              <a:t>THANKS</a:t>
            </a:r>
            <a:endParaRPr lang="en-US" sz="7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3456" y="300250"/>
            <a:ext cx="10604311" cy="6127845"/>
          </a:xfrm>
        </p:spPr>
        <p:txBody>
          <a:bodyPr/>
          <a:lstStyle/>
          <a:p>
            <a:endParaRPr lang="en-US" b="1" dirty="0" smtClean="0"/>
          </a:p>
          <a:p>
            <a:r>
              <a:rPr lang="en-US" dirty="0"/>
              <a:t>Clearly explains the events as the </a:t>
            </a:r>
            <a:r>
              <a:rPr lang="en-US" dirty="0" smtClean="0"/>
              <a:t>art of arguments of the person </a:t>
            </a:r>
            <a:r>
              <a:rPr lang="en-US" dirty="0"/>
              <a:t>describes them;</a:t>
            </a:r>
            <a:endParaRPr lang="en-US" dirty="0"/>
          </a:p>
          <a:p>
            <a:r>
              <a:rPr lang="en-US" dirty="0"/>
              <a:t>Highlights where the </a:t>
            </a:r>
            <a:r>
              <a:rPr lang="en-US" dirty="0" smtClean="0"/>
              <a:t>point of disagreements arises in the events</a:t>
            </a:r>
            <a:r>
              <a:rPr lang="en-US" dirty="0"/>
              <a:t>;</a:t>
            </a:r>
            <a:endParaRPr lang="en-US" dirty="0"/>
          </a:p>
          <a:p>
            <a:r>
              <a:rPr lang="en-US" dirty="0"/>
              <a:t>Refers </a:t>
            </a:r>
            <a:r>
              <a:rPr lang="en-US" dirty="0" smtClean="0"/>
              <a:t>all the evidences </a:t>
            </a:r>
            <a:r>
              <a:rPr lang="en-US" dirty="0"/>
              <a:t>that supports the family's version of events;</a:t>
            </a:r>
            <a:endParaRPr lang="en-US" dirty="0"/>
          </a:p>
          <a:p>
            <a:r>
              <a:rPr lang="en-US" dirty="0"/>
              <a:t>Does not discuss legal questions such as whether the tests in the guidance are met. This will confuse matters. Your submissions will be most effective if you set out the background first, and then go on to discuss your legal </a:t>
            </a:r>
            <a:r>
              <a:rPr lang="en-US" dirty="0" smtClean="0"/>
              <a:t>arguments</a:t>
            </a:r>
            <a:endParaRPr lang="en-US" dirty="0" smtClean="0"/>
          </a:p>
          <a:p>
            <a:r>
              <a:rPr lang="en-US" dirty="0" smtClean="0"/>
              <a:t>Narration should be very concise and specific</a:t>
            </a:r>
            <a:endParaRPr lang="en-US" dirty="0" smtClean="0"/>
          </a:p>
          <a:p>
            <a:r>
              <a:rPr lang="en-US" dirty="0" smtClean="0"/>
              <a:t>Presentation should </a:t>
            </a:r>
            <a:r>
              <a:rPr lang="en-US" dirty="0"/>
              <a:t>be well </a:t>
            </a:r>
            <a:r>
              <a:rPr lang="en-US" dirty="0" smtClean="0"/>
              <a:t>defined</a:t>
            </a:r>
            <a:endParaRPr lang="en-US" dirty="0" smtClean="0"/>
          </a:p>
          <a:p>
            <a:r>
              <a:rPr lang="en-US" dirty="0" smtClean="0"/>
              <a:t>Analysis</a:t>
            </a:r>
            <a:endParaRPr lang="en-US" dirty="0" smtClean="0"/>
          </a:p>
          <a:p>
            <a:r>
              <a:rPr lang="en-US" dirty="0" smtClean="0"/>
              <a:t>Explanation </a:t>
            </a:r>
            <a:endParaRPr lang="en-US" dirty="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1570" y="423082"/>
            <a:ext cx="10562230" cy="5991366"/>
          </a:xfrm>
        </p:spPr>
        <p:txBody>
          <a:bodyPr>
            <a:normAutofit lnSpcReduction="10000"/>
          </a:bodyPr>
          <a:lstStyle/>
          <a:p>
            <a:r>
              <a:rPr lang="en-IN" dirty="0" smtClean="0"/>
              <a:t>Identify the issue</a:t>
            </a:r>
            <a:endParaRPr lang="en-IN" dirty="0" smtClean="0"/>
          </a:p>
          <a:p>
            <a:r>
              <a:rPr lang="en-IN" dirty="0" smtClean="0"/>
              <a:t>Narrate the statement of Facts</a:t>
            </a:r>
            <a:endParaRPr lang="en-IN" dirty="0" smtClean="0"/>
          </a:p>
          <a:p>
            <a:r>
              <a:rPr lang="en-IN" dirty="0" smtClean="0"/>
              <a:t>Grounds of Appeal</a:t>
            </a:r>
            <a:endParaRPr lang="en-IN" dirty="0" smtClean="0"/>
          </a:p>
          <a:p>
            <a:r>
              <a:rPr lang="en-IN" dirty="0" smtClean="0"/>
              <a:t>Weightage of Grounds</a:t>
            </a:r>
            <a:endParaRPr lang="en-IN" dirty="0" smtClean="0"/>
          </a:p>
          <a:p>
            <a:r>
              <a:rPr lang="en-IN" dirty="0" smtClean="0"/>
              <a:t>Question of Facts</a:t>
            </a:r>
            <a:endParaRPr lang="en-IN" dirty="0" smtClean="0"/>
          </a:p>
          <a:p>
            <a:r>
              <a:rPr lang="en-IN" dirty="0" smtClean="0"/>
              <a:t>Question of Law</a:t>
            </a:r>
            <a:endParaRPr lang="en-IN" dirty="0" smtClean="0"/>
          </a:p>
          <a:p>
            <a:r>
              <a:rPr lang="en-IN" dirty="0" smtClean="0"/>
              <a:t>Any existence of General Law</a:t>
            </a:r>
            <a:endParaRPr lang="en-IN" dirty="0" smtClean="0"/>
          </a:p>
          <a:p>
            <a:r>
              <a:rPr lang="en-IN" dirty="0" smtClean="0"/>
              <a:t>Evidences in a nutshell</a:t>
            </a:r>
            <a:endParaRPr lang="en-IN" dirty="0" smtClean="0"/>
          </a:p>
          <a:p>
            <a:r>
              <a:rPr lang="en-IN" dirty="0" smtClean="0"/>
              <a:t>Similar issue in any preceding year(s) </a:t>
            </a:r>
            <a:endParaRPr lang="en-IN" dirty="0" smtClean="0"/>
          </a:p>
          <a:p>
            <a:r>
              <a:rPr lang="en-IN" dirty="0" smtClean="0"/>
              <a:t>Similar issue in any other case</a:t>
            </a:r>
            <a:endParaRPr lang="en-IN" dirty="0" smtClean="0"/>
          </a:p>
          <a:p>
            <a:r>
              <a:rPr lang="en-US" altLang="en-IN" dirty="0" smtClean="0"/>
              <a:t>Situational parameter against the views  as expressed by the dept.</a:t>
            </a:r>
            <a:endParaRPr lang="en-IN" dirty="0" smtClean="0"/>
          </a:p>
          <a:p>
            <a:r>
              <a:rPr lang="en-IN" dirty="0" smtClean="0"/>
              <a:t>Existence of any difference of opinion and at which situation</a:t>
            </a:r>
            <a:endParaRPr lang="en-IN" dirty="0" smtClean="0"/>
          </a:p>
          <a:p>
            <a:endParaRPr lang="en-IN" dirty="0" smtClean="0"/>
          </a:p>
          <a:p>
            <a:endParaRPr lang="en-IN" dirty="0" smtClean="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1445"/>
            <a:ext cx="10515600" cy="5535518"/>
          </a:xfrm>
        </p:spPr>
        <p:txBody>
          <a:bodyPr/>
          <a:lstStyle/>
          <a:p>
            <a:r>
              <a:rPr lang="en-IN" dirty="0" smtClean="0"/>
              <a:t>Digestive case laws on similar occasion</a:t>
            </a:r>
            <a:endParaRPr lang="en-IN" dirty="0" smtClean="0"/>
          </a:p>
          <a:p>
            <a:r>
              <a:rPr lang="en-IN" dirty="0" smtClean="0"/>
              <a:t>Digestive laws in relation with the Rules </a:t>
            </a:r>
            <a:endParaRPr lang="en-IN" dirty="0" smtClean="0"/>
          </a:p>
          <a:p>
            <a:pPr marL="0" indent="0">
              <a:buNone/>
            </a:pPr>
            <a:r>
              <a:rPr lang="en-IN" dirty="0"/>
              <a:t> </a:t>
            </a:r>
            <a:r>
              <a:rPr lang="en-IN" dirty="0" smtClean="0"/>
              <a:t>  and specially with the intension of the Parliament</a:t>
            </a:r>
            <a:endParaRPr lang="en-IN" dirty="0" smtClean="0"/>
          </a:p>
          <a:p>
            <a:pPr marL="0" indent="0">
              <a:buNone/>
            </a:pPr>
            <a:r>
              <a:rPr lang="en-IN" dirty="0" smtClean="0"/>
              <a:t> </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3899"/>
            <a:ext cx="10515600" cy="5863064"/>
          </a:xfrm>
        </p:spPr>
        <p:txBody>
          <a:bodyPr>
            <a:normAutofit/>
          </a:bodyPr>
          <a:lstStyle/>
          <a:p>
            <a:endParaRPr lang="en-IN" dirty="0" smtClean="0"/>
          </a:p>
          <a:p>
            <a:r>
              <a:rPr lang="en-IN" dirty="0" smtClean="0"/>
              <a:t>Situational Parameter</a:t>
            </a:r>
            <a:endParaRPr lang="en-IN" dirty="0" smtClean="0"/>
          </a:p>
          <a:p>
            <a:r>
              <a:rPr lang="en-IN" dirty="0" smtClean="0"/>
              <a:t>How and when reference can be drawn up</a:t>
            </a:r>
            <a:endParaRPr lang="en-IN" dirty="0" smtClean="0"/>
          </a:p>
          <a:p>
            <a:r>
              <a:rPr lang="en-IN" dirty="0" smtClean="0"/>
              <a:t>Stressing on the grounds</a:t>
            </a:r>
            <a:endParaRPr lang="en-IN" dirty="0" smtClean="0"/>
          </a:p>
          <a:p>
            <a:r>
              <a:rPr lang="en-IN" dirty="0" smtClean="0"/>
              <a:t>ABC analysis of the Grounds</a:t>
            </a:r>
            <a:endParaRPr lang="en-IN" dirty="0" smtClean="0"/>
          </a:p>
          <a:p>
            <a:r>
              <a:rPr lang="en-IN" dirty="0" smtClean="0"/>
              <a:t>Arrest the weak point of the Respondent prior</a:t>
            </a:r>
            <a:endParaRPr lang="en-IN" dirty="0" smtClean="0"/>
          </a:p>
          <a:p>
            <a:pPr marL="0" indent="0">
              <a:buNone/>
            </a:pPr>
            <a:r>
              <a:rPr lang="en-IN" dirty="0" smtClean="0"/>
              <a:t>  to the stages of the arguments</a:t>
            </a:r>
            <a:endParaRPr lang="en-IN" dirty="0" smtClean="0"/>
          </a:p>
          <a:p>
            <a:r>
              <a:rPr lang="en-IN" dirty="0"/>
              <a:t>Arrest the weak point of the Respondent </a:t>
            </a:r>
            <a:r>
              <a:rPr lang="en-IN" dirty="0" smtClean="0"/>
              <a:t>at </a:t>
            </a:r>
            <a:endParaRPr lang="en-IN" dirty="0"/>
          </a:p>
          <a:p>
            <a:pPr marL="0" indent="0">
              <a:buNone/>
            </a:pPr>
            <a:r>
              <a:rPr lang="en-IN" dirty="0"/>
              <a:t>  </a:t>
            </a:r>
            <a:r>
              <a:rPr lang="en-IN" dirty="0" smtClean="0"/>
              <a:t>the on going stages </a:t>
            </a:r>
            <a:r>
              <a:rPr lang="en-IN" dirty="0"/>
              <a:t>of the </a:t>
            </a:r>
            <a:r>
              <a:rPr lang="en-IN" dirty="0" smtClean="0"/>
              <a:t>arguments</a:t>
            </a:r>
            <a:endParaRPr lang="en-IN" dirty="0" smtClean="0"/>
          </a:p>
          <a:p>
            <a:r>
              <a:rPr lang="en-IN" dirty="0" smtClean="0"/>
              <a:t>Conclusion</a:t>
            </a:r>
            <a:endParaRPr lang="en-IN" dirty="0" smtClean="0"/>
          </a:p>
          <a:p>
            <a:pPr marL="0" indent="0">
              <a:buNone/>
            </a:pP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2666" y="300251"/>
            <a:ext cx="10515600" cy="5385393"/>
          </a:xfrm>
        </p:spPr>
        <p:txBody>
          <a:bodyPr/>
          <a:lstStyle/>
          <a:p>
            <a:pPr marL="0" indent="0">
              <a:buNone/>
            </a:pPr>
            <a:endParaRPr lang="en-US" dirty="0" smtClean="0"/>
          </a:p>
          <a:p>
            <a:pPr marL="0" indent="0" algn="just">
              <a:buNone/>
            </a:pPr>
            <a:r>
              <a:rPr lang="en-US" dirty="0" smtClean="0"/>
              <a:t>The arguer want </a:t>
            </a:r>
            <a:r>
              <a:rPr lang="en-US" dirty="0"/>
              <a:t>to make this process as comprehensive and smooth as possible. However, this </a:t>
            </a:r>
            <a:r>
              <a:rPr lang="en-US" dirty="0" smtClean="0"/>
              <a:t>guidance </a:t>
            </a:r>
            <a:r>
              <a:rPr lang="en-US" dirty="0"/>
              <a:t>cannot cover every situation. Given the complexity of the process, it is </a:t>
            </a:r>
            <a:r>
              <a:rPr lang="en-US" dirty="0" smtClean="0"/>
              <a:t>inevitable </a:t>
            </a:r>
            <a:r>
              <a:rPr lang="en-US" dirty="0"/>
              <a:t>that your finished Submissions will need to be reviewed to make sure that they read properly. You may need to amend the wording to avoid repetition, ensure everything is clear and </a:t>
            </a:r>
            <a:r>
              <a:rPr lang="en-US" dirty="0" smtClean="0"/>
              <a:t>nothing </a:t>
            </a:r>
            <a:r>
              <a:rPr lang="en-US" dirty="0"/>
              <a:t>has been </a:t>
            </a:r>
            <a:r>
              <a:rPr lang="en-US" dirty="0" smtClean="0"/>
              <a:t>missed out at all. </a:t>
            </a:r>
            <a:r>
              <a:rPr lang="en-US" dirty="0"/>
              <a:t>You may also want to smooth out the </a:t>
            </a:r>
            <a:r>
              <a:rPr lang="en-US" dirty="0" smtClean="0"/>
              <a:t>formatting. It’s absolutely tailor made and depending upon the situation and the degree of persistence thereof.</a:t>
            </a:r>
            <a:endParaRPr lang="en-US" dirty="0" smtClean="0"/>
          </a:p>
          <a:p>
            <a:pPr marL="0" indent="0" algn="just">
              <a:buNone/>
            </a:pPr>
            <a:r>
              <a:rPr lang="en-US" dirty="0" smtClean="0"/>
              <a:t>However as it’s jurisdictionally covered under the Civil Procedure Code 1908.The pre existence of the said Code </a:t>
            </a:r>
            <a:r>
              <a:rPr lang="en-US" smtClean="0"/>
              <a:t>must persists.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274320"/>
            <a:ext cx="8405495" cy="6075045"/>
          </a:xfrm>
        </p:spPr>
        <p:txBody>
          <a:bodyPr>
            <a:normAutofit lnSpcReduction="10000"/>
          </a:bodyPr>
          <a:lstStyle/>
          <a:p>
            <a:r>
              <a:rPr lang="en-US" b="1" u="sng">
                <a:solidFill>
                  <a:srgbClr val="FF0000"/>
                </a:solidFill>
              </a:rPr>
              <a:t>Basic elements of Statement of Facts</a:t>
            </a:r>
            <a:endParaRPr lang="en-US" b="1" u="sng">
              <a:solidFill>
                <a:srgbClr val="FF0000"/>
              </a:solidFill>
            </a:endParaRPr>
          </a:p>
          <a:p>
            <a:endParaRPr lang="en-US" b="1"/>
          </a:p>
          <a:p>
            <a:r>
              <a:rPr lang="en-US" b="1" u="sng"/>
              <a:t>Assessment initiated U/s 143(3)</a:t>
            </a:r>
            <a:endParaRPr lang="en-US" b="1" u="sng"/>
          </a:p>
          <a:p>
            <a:r>
              <a:rPr lang="en-US" b="1" u="sng"/>
              <a:t>Brief facts of the Assessee/Petitioner</a:t>
            </a:r>
            <a:endParaRPr lang="en-US" b="1" u="sng"/>
          </a:p>
          <a:p>
            <a:endParaRPr lang="en-US" b="1" u="sng"/>
          </a:p>
          <a:p>
            <a:r>
              <a:rPr lang="en-US" b="1" u="sng"/>
              <a:t>Linkage of the addtition with the nature of the activities of the Assessee/Petitioner so that the addition may become void or voidable with reference to the customery of the Assessee/ Petitioner</a:t>
            </a:r>
            <a:endParaRPr lang="en-US" b="1" u="sng"/>
          </a:p>
          <a:p>
            <a:endParaRPr lang="en-US" b="1" u="sng"/>
          </a:p>
          <a:p>
            <a:r>
              <a:rPr lang="en-US" b="1" u="sng"/>
              <a:t>Notice U/s 143(2) and time of issuance</a:t>
            </a:r>
            <a:endParaRPr lang="en-US" b="1" u="sng"/>
          </a:p>
          <a:p>
            <a:endParaRPr lang="en-US" b="1" u="sng"/>
          </a:p>
          <a:p>
            <a:r>
              <a:rPr lang="en-US" b="1" u="sng"/>
              <a:t>Filing of Return</a:t>
            </a:r>
            <a:endParaRPr lang="en-US" b="1" u="sng"/>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14015</Words>
  <Application>WPS Presentation</Application>
  <PresentationFormat>Widescreen</PresentationFormat>
  <Paragraphs>345</Paragraphs>
  <Slides>35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35</vt:i4>
      </vt:variant>
    </vt:vector>
  </HeadingPairs>
  <TitlesOfParts>
    <vt:vector size="43" baseType="lpstr">
      <vt:lpstr>Arial</vt:lpstr>
      <vt:lpstr>SimSun</vt:lpstr>
      <vt:lpstr>Wingdings</vt:lpstr>
      <vt:lpstr>Calibri Light</vt:lpstr>
      <vt:lpstr>Microsoft YaHei</vt:lpstr>
      <vt:lpstr>Arial Unicode MS</vt:lpstr>
      <vt:lpstr>Calibri</vt:lpstr>
      <vt:lpstr>Office Theme</vt:lpstr>
      <vt:lpstr>Statement of written arguments and how to prepare it under the INCOME TAX ACT, 1961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Sir</cp:lastModifiedBy>
  <cp:revision>19</cp:revision>
  <dcterms:created xsi:type="dcterms:W3CDTF">2023-01-05T11:05:00Z</dcterms:created>
  <dcterms:modified xsi:type="dcterms:W3CDTF">2024-05-26T06:39:29Z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75B57533AD5E4C24BD289B0EF52CFE4E_12</vt:lpwstr>
  </property>
  <property fmtid="{D5CDD505-2E9C-101B-9397-08002B2CF9AE}" pid="3" name="KSOProductBuildVer">
    <vt:lpwstr>1033-12.2.0.16909</vt:lpwstr>
  </property>
</Properties>
</file>