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B4D59-5443-AF64-0E6E-FB18FEAE4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C675E-CD67-668F-807C-5BE76A50C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E17D8-4EC1-4C5D-F78D-FB65DB91E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FCCF5-6A2B-8207-8CC8-695A06E6A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4DA54-CF7F-529A-1C25-6F2A714D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262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9822-AA15-DADC-5D6A-6677B73E2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E7B71-ED1F-BDED-AB62-E76274989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2D5C0-98E6-1C1D-233D-286C15F9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7CCA-36D0-F6A3-40FA-44DAF2DCC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ECA2C-D17C-65B1-4380-7827B946D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193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1028C6-736A-EE3A-1515-B887525F66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B82F4-BDE5-FA3A-AD66-3B43C59E4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D28F4-F8C6-9B93-AFE9-7A1B01CC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D6B20-9CB8-E78A-4527-ADD64D66B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BFAA9-84A6-35C4-4FA6-B56AE31F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70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8F36-B38A-CBF4-19CE-EE0E428F4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A18BF-3583-725E-B62F-6FBB5791C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628F9-949A-9D1D-07FD-DE7F6BB55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2A44D-71E0-C0C9-D9BA-F2D7F51A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28826-07CF-B702-8DDA-13922E2B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419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C6299-1368-6093-8D46-C2318A501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53F30-EC98-D8B9-0373-F037960CD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415A3-EB7F-68DE-DE25-8298C23FD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41F79-D63F-3C7B-9836-BA0653E58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30228-A373-05F9-1868-F7B0FC38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918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AFC17-6027-55B9-D988-54B0C0176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50D19-F582-C6E1-B84A-628F17BC1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0477E-C163-F598-023E-97949ABF2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A001E-58A9-1D61-8AD7-787C6D5D1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AAE23-45C5-006C-E3AB-D9F9D05B8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263FD-8243-D8AF-26A8-939930CA0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667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138CE-CEC4-156E-0B27-61907BC71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7C9EC-1D38-B7CF-0674-7CCB0AC7D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E6B9D-27B1-6B91-C8C5-974CEBBA1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0C3AAB-32EB-342D-EDCB-98252184A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9F843A-4770-F21B-D726-B28679BC0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75FEE5-731E-8BE4-B1F5-2DD315491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640FA7-68D4-62AE-362E-D3A19F3A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AE971-495A-56BC-FC50-F073CE36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624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B21B-97F5-79EB-055C-24FCE0D2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230921-44EC-9DE5-7EA1-FBB2682C5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4C236-5714-F74C-19F9-A3292CB68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D9B13-A8F9-B91A-FEBA-686B1A0A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0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BC1B7-23DE-2F07-9B8B-B15E1B9C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8447BE-394E-5B3B-647A-A1524BB3A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E35C4-7BB1-8E38-6CE9-9CD596D84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772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D3AB7-026C-B37C-D91E-F48B40CD9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53AF5-58C1-B83A-DB03-0F11462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FB8F4-C53A-CCD4-B9A2-03E85ABA5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6FAD7-3A06-88E9-5181-386117729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33252-81D4-8DD6-36A5-C55CD7CF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B8342-65D5-8E73-0C2C-35AA890F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132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452B6-47BA-18B5-F4B9-FFC2CDA63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31F3A-5E72-82CE-803A-0960A0139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4F372-5591-00B3-F2B2-D3FF9AB9D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C2862-00D8-6478-BAFA-152496D00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46666-5C01-F193-78FF-64B1FDD82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A3CB7-F826-7873-FB84-3047BF4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268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7A5873-D96E-6342-FAE5-28B4078A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00D6A-6663-C6D3-37D6-EC55196DF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D8E2D-20B2-01A6-961E-CF73F5399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419E2-022A-4E76-B18E-F6DB7708C5E8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F5AE8-5BB2-C1D6-E21A-39C7D197A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3F9F0-9082-E96B-D096-48FDFC830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745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EA0A5-966F-470E-EAAF-AD58956F9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482" y="-855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200" dirty="0">
                <a:latin typeface="Garamond" panose="02020404030301010803" pitchFamily="18" charset="0"/>
              </a:rPr>
              <a:t>PRELIMINARY POINTS</a:t>
            </a:r>
            <a:endParaRPr lang="en-IN" sz="4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1B0B-9CED-3954-8FB2-00033D6DF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782" y="808482"/>
            <a:ext cx="11049000" cy="4955319"/>
          </a:xfrm>
        </p:spPr>
        <p:txBody>
          <a:bodyPr>
            <a:noAutofit/>
          </a:bodyPr>
          <a:lstStyle/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Belief in the case is vital. If one does not trust the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assessee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 and his views, that shall depict in the submissions and drafting. Conviction can be portrayed only when the person who drafts confides in it.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Be thorough with the assessment order and facts and also the procedure before CIT(A).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Collect all evidences and documents and submit before authorities as additional evidences before ITAT is difficult to establish.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Always accompany the written submissions with paper book of documentary evidences.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General facts of the case and assessment history needs to reproduced first.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Specific facts to each grounds to be written with submissions.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Submissions should first mention facts and then judicial reference.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Previous assessment years history if relevant to be mentioned.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Submissions to be made grounds wise and without prejudice submissions to follow the main ground.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One needs to clear and bifurcate between additional grounds and additional submissions.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Any new facts to be given in form of additional evidences.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Make specific comments and submissions towards AO’s allegations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Formatting and presentation is imperative.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Sequence your arguments from best to less weighted.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Perfect balance of writings- should be firm but at the same time not abusive</a:t>
            </a:r>
            <a:br>
              <a:rPr lang="en-GB" sz="2100" dirty="0">
                <a:latin typeface="Garamond" panose="02020404030301010803" pitchFamily="18" charset="0"/>
              </a:rPr>
            </a:br>
            <a:br>
              <a:rPr lang="en-GB" sz="2100" dirty="0">
                <a:latin typeface="Garamond" panose="02020404030301010803" pitchFamily="18" charset="0"/>
              </a:rPr>
            </a:br>
            <a:endParaRPr lang="en-IN" sz="21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14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80DC9-7FE6-6DB0-C4AC-597ADE40D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200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Preparation of SOF and Grounds of Appeals</a:t>
            </a:r>
            <a:endParaRPr lang="en-IN" sz="4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4AC99-2BF8-A7BF-57A4-8A2ADABB5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Statement of facts should be as exhaustive as possible on each issue.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All inconsistencies to be highlighted.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Grounds of appeal should be precise and to the point.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For each addition, there can be one ground or at the most two if alternative relief is sought.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Initial one or two grounds can be on illegality of search, natural justice etc.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Each ground can have one/two reasons for allowing the same.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Grounds for charging interest and penalty initiation too.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cross examination of witness is not allowed, then to specifically take this ground.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Residual ground to modify, add, alter, etc.</a:t>
            </a:r>
          </a:p>
          <a:p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97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2791-6D38-338F-909F-226E8757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Preparation of Paper Books Before CIT(A) &amp; ITAT</a:t>
            </a:r>
            <a:endParaRPr lang="en-IN" sz="36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28E2F-99B8-23A9-0098-D1F099820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Paper book contains the key documents for arguments before CIT(A) &amp; ITAT.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It should be separate for documents with the AO and additional evidences.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For admission of additional evidences, proper request U/R 46A to be made.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Basic documents – audit report, statements recorded, retractions, sample documents etc in the beginning and then specific documents and evidences, ground wise.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All relevant documents and evidences must be filed </a:t>
            </a:r>
            <a:r>
              <a:rPr lang="en-GB" b="0" i="0" dirty="0" err="1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upto</a:t>
            </a: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 CIT(A) as ITAT may not allow additional evidences.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Proper index and certificate to be put.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Two copies of paper book to be filed before CIT(A) &amp; 3 copies in ITAT.</a:t>
            </a:r>
          </a:p>
          <a:p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26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0F0C2-BFE0-7D9E-C34D-00C9ED3C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Faceless Appeals and Submissions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25CEF-0A8D-5A4F-FB00-2B65A193C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From 25th September 2020, all appeals have come under faceless scheme except search, survey, international tax appeals and black money appeals.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Like assessments, faceless appeals are also jurisdiction-less.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National Faceless Appeal Centre assigns appeals to appeal units through automated allocation system.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Condonation of delay application also to be disposed off by appeal units.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Appeal unit admits appeal and the same is intimated to taxpayer by NFAC.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NFAC becomes the point from where all communication to and from taxpayer handled.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Admission of additional evidence by appeal unit.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any remand report is required in any appeal, the same is assigned to JAO.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0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8E763-41B6-C998-AE5F-D1DD6A104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26724"/>
            <a:ext cx="10843517" cy="555023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any Additional ground is taken, same is also handled by the appeal unit who decides the admissibility of that or not?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CIT-Appeal unit issues draft appeal order u/s 250 to NFAC.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Based on quantum and risk parameters Faceless appeal Centre can send it for review.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Another appeal unit will review such order which can either concur with it or suggest modification.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case of modification, new appeal unit will do the needful and finalise 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case of necessity PCCIT, NFAC can transfer faceless appeals to CIT(A) after board’s approval.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Video hearing to be taken in important cases/issues.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Stay of demand application not provided in faceless appeal scheme, hence, to be handled by JAO.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Reply to be crystal clear on each addition made by using the format: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Addition by AO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Facts and evidence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How addition is incorrect on fact and law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Conclusion in bullet points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Important arguments to be highlighted.</a:t>
            </a:r>
          </a:p>
          <a:p>
            <a:endParaRPr lang="en-IN" sz="21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37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BE939-55FA-7422-8724-6BB5AADBC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57" y="15804"/>
            <a:ext cx="10515600" cy="1325563"/>
          </a:xfrm>
        </p:spPr>
        <p:txBody>
          <a:bodyPr/>
          <a:lstStyle/>
          <a:p>
            <a:r>
              <a:rPr lang="en-GB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Handling Appeal Before Central CIT(A)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A00C-B8B2-0317-7904-45375968F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724" y="1497440"/>
            <a:ext cx="10727076" cy="4995435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Appeals of searches and survey.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Most of the additions based on facts and documents seized.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Summary of additions to be prepared and chart of income and application as per assessment order.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Focus should be to shift on normal income as against deemed income u/s 68 to 69C.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Cross examination of witnesses, if not granted by AO, to be asked.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All possible evidences and arguments to counter the additions should be filed here.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Highlight on evidences to counter the statements recorded.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case of remand proceedings before AO, complete details and explanations to be filed with a copy marked to CIT(A).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case of adverse remand report, counter of all negative remarks should be done with proper conclusion.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not possible to defend the issue, then to take alternative argument of addition of Gross Profit or income earned only.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Focus on onus and always discharge onus.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it is difficult to defend the case on merit, then shift focus on technical defect and take additional ground and use relevant decision to plead relief.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4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D8F0A-E504-DA59-E60D-D02C430B4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Practical Aspects of Arguments Before ITAT</a:t>
            </a:r>
            <a:endParaRPr lang="en-IN" sz="40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8EAD7-D8D6-87FA-4F4A-61FB02F0D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Highest fact-finding authority hence arguments mainly on facts.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Technical grounds to be argued first if supported by Judicial decision.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Many decisions are available on nullifying assessment on various technical lapses hence these should be focused.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Gist of arguments to be prepared in bullet points on facts and relevant decisions.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Paper books to be filed in advance.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List of paper book pages and paras relied upon to be given in the gist of submission.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</a:t>
            </a:r>
            <a:r>
              <a:rPr lang="en-GB" b="0" i="0" dirty="0" err="1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Assessee’s</a:t>
            </a: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 appeal- to lead arguments against order and to counter DR’s comments.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department’s appeal- effectively counter DR’s arguments and defend CIT(A)’s order.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5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F009-C14D-65ED-E37E-B3107DBD5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C20A-9866-EAC1-47BE-4B1E97854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Speak relevant, to the point and brief but effectively.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the case is covered by any decision of Tribunal bench, High Court or Supreme Court, copy of that should be brought and given and to read relevant part.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Time is the essence so do not waste it in court room.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Know the mood of the bench.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Be truthful and never lie in bench.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Speak clearly and confidently.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Be very respectful.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Highlight on inconsistencies, lack of natural justice and onus.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71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7151-9EBD-1FE6-A17D-7F3C0DF5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 Use of Judicial Decisions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13CD6-0D60-C3DB-8BF3-CAAB337C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Judicial decisions to be based on facts of the case.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On legal issue, prepare analysis of facts of the case and facts in judicial decision and draw parallel.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While citing decisions, use relevant ratio and decision by quoting 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order of preference- SC, Jurisdictional HC, other HC, special bench, same ITAT and other ITAT.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direct decision of Jurisdictional ITAT is available, it should be relied upon for quick relief.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Irrelevant decision should not be given.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On technical issues, direct judicial decision should be relied first, whereas on factual issues, judicial decisions should come in the end.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8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1287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Office Theme</vt:lpstr>
      <vt:lpstr>PRELIMINARY POINTS</vt:lpstr>
      <vt:lpstr>Preparation of SOF and Grounds of Appeals</vt:lpstr>
      <vt:lpstr>Preparation of Paper Books Before CIT(A) &amp; ITAT</vt:lpstr>
      <vt:lpstr>Faceless Appeals and Submissions</vt:lpstr>
      <vt:lpstr>PowerPoint Presentation</vt:lpstr>
      <vt:lpstr>Handling Appeal Before Central CIT(A)</vt:lpstr>
      <vt:lpstr>Practical Aspects of Arguments Before ITAT</vt:lpstr>
      <vt:lpstr>PowerPoint Presentation</vt:lpstr>
      <vt:lpstr> Use of Judicial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SOF and Grounds of Appeals</dc:title>
  <dc:creator>919633533228</dc:creator>
  <cp:lastModifiedBy>919633533228</cp:lastModifiedBy>
  <cp:revision>2</cp:revision>
  <dcterms:created xsi:type="dcterms:W3CDTF">2024-05-31T15:07:41Z</dcterms:created>
  <dcterms:modified xsi:type="dcterms:W3CDTF">2024-06-02T00:46:56Z</dcterms:modified>
</cp:coreProperties>
</file>