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5"/>
  </p:notesMasterIdLst>
  <p:sldIdLst>
    <p:sldId id="307" r:id="rId2"/>
    <p:sldId id="305" r:id="rId3"/>
    <p:sldId id="268" r:id="rId4"/>
    <p:sldId id="308" r:id="rId5"/>
    <p:sldId id="273" r:id="rId6"/>
    <p:sldId id="256" r:id="rId7"/>
    <p:sldId id="309" r:id="rId8"/>
    <p:sldId id="278" r:id="rId9"/>
    <p:sldId id="258" r:id="rId10"/>
    <p:sldId id="259" r:id="rId11"/>
    <p:sldId id="310" r:id="rId12"/>
    <p:sldId id="260" r:id="rId13"/>
    <p:sldId id="261" r:id="rId14"/>
    <p:sldId id="262" r:id="rId15"/>
    <p:sldId id="291" r:id="rId16"/>
    <p:sldId id="311" r:id="rId17"/>
    <p:sldId id="312" r:id="rId18"/>
    <p:sldId id="313" r:id="rId19"/>
    <p:sldId id="314" r:id="rId20"/>
    <p:sldId id="323" r:id="rId21"/>
    <p:sldId id="285" r:id="rId22"/>
    <p:sldId id="283" r:id="rId23"/>
    <p:sldId id="284" r:id="rId24"/>
    <p:sldId id="324" r:id="rId25"/>
    <p:sldId id="325" r:id="rId26"/>
    <p:sldId id="281" r:id="rId27"/>
    <p:sldId id="282" r:id="rId28"/>
    <p:sldId id="327" r:id="rId29"/>
    <p:sldId id="328" r:id="rId30"/>
    <p:sldId id="329" r:id="rId31"/>
    <p:sldId id="280" r:id="rId32"/>
    <p:sldId id="326" r:id="rId33"/>
    <p:sldId id="320" r:id="rId34"/>
    <p:sldId id="321" r:id="rId35"/>
    <p:sldId id="322" r:id="rId36"/>
    <p:sldId id="279" r:id="rId37"/>
    <p:sldId id="264" r:id="rId38"/>
    <p:sldId id="286" r:id="rId39"/>
    <p:sldId id="289" r:id="rId40"/>
    <p:sldId id="290" r:id="rId41"/>
    <p:sldId id="288" r:id="rId42"/>
    <p:sldId id="287" r:id="rId43"/>
    <p:sldId id="295" r:id="rId44"/>
    <p:sldId id="315" r:id="rId45"/>
    <p:sldId id="316" r:id="rId46"/>
    <p:sldId id="292" r:id="rId47"/>
    <p:sldId id="293" r:id="rId48"/>
    <p:sldId id="294" r:id="rId49"/>
    <p:sldId id="332" r:id="rId50"/>
    <p:sldId id="296" r:id="rId51"/>
    <p:sldId id="298" r:id="rId52"/>
    <p:sldId id="299" r:id="rId53"/>
    <p:sldId id="297" r:id="rId54"/>
    <p:sldId id="330" r:id="rId55"/>
    <p:sldId id="331" r:id="rId56"/>
    <p:sldId id="301" r:id="rId57"/>
    <p:sldId id="302" r:id="rId58"/>
    <p:sldId id="270" r:id="rId59"/>
    <p:sldId id="269" r:id="rId60"/>
    <p:sldId id="271" r:id="rId61"/>
    <p:sldId id="333" r:id="rId62"/>
    <p:sldId id="334" r:id="rId63"/>
    <p:sldId id="33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62" d="100"/>
          <a:sy n="62" d="100"/>
        </p:scale>
        <p:origin x="141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5712-153A-4500-BEDD-2FD63A5B52B4}" type="doc">
      <dgm:prSet loTypeId="urn:microsoft.com/office/officeart/2005/8/layout/default" loCatId="list" qsTypeId="urn:microsoft.com/office/officeart/2005/8/quickstyle/simple4" qsCatId="simple" csTypeId="urn:microsoft.com/office/officeart/2005/8/colors/accent2_1" csCatId="accent2" phldr="1"/>
      <dgm:spPr/>
      <dgm:t>
        <a:bodyPr/>
        <a:lstStyle/>
        <a:p>
          <a:endParaRPr lang="en-US"/>
        </a:p>
      </dgm:t>
    </dgm:pt>
    <dgm:pt modelId="{FB7A9D35-41B1-4DD7-8A1C-017DA67008A0}">
      <dgm:prSet phldrT="[Text]"/>
      <dgm:spPr/>
      <dgm:t>
        <a:bodyPr/>
        <a:lstStyle/>
        <a:p>
          <a:r>
            <a:rPr lang="en-US" dirty="0"/>
            <a:t>Purchase price including duties &amp; taxes</a:t>
          </a:r>
        </a:p>
      </dgm:t>
    </dgm:pt>
    <dgm:pt modelId="{EC8299E6-5BD8-4104-BF92-8C7339CD851E}" type="parTrans" cxnId="{497F2253-04C4-49A2-9E8A-36BB00A0F334}">
      <dgm:prSet/>
      <dgm:spPr/>
      <dgm:t>
        <a:bodyPr/>
        <a:lstStyle/>
        <a:p>
          <a:endParaRPr lang="en-US"/>
        </a:p>
      </dgm:t>
    </dgm:pt>
    <dgm:pt modelId="{84B6007A-95A9-487E-8F57-7AE2C02F3C37}" type="sibTrans" cxnId="{497F2253-04C4-49A2-9E8A-36BB00A0F334}">
      <dgm:prSet/>
      <dgm:spPr/>
      <dgm:t>
        <a:bodyPr/>
        <a:lstStyle/>
        <a:p>
          <a:endParaRPr lang="en-US"/>
        </a:p>
      </dgm:t>
    </dgm:pt>
    <dgm:pt modelId="{5AEF2145-AEAB-43D2-A0CD-2B28A983BA5F}">
      <dgm:prSet phldrT="[Text]"/>
      <dgm:spPr/>
      <dgm:t>
        <a:bodyPr/>
        <a:lstStyle/>
        <a:p>
          <a:r>
            <a:rPr lang="en-US" dirty="0"/>
            <a:t>Freight inward </a:t>
          </a:r>
        </a:p>
      </dgm:t>
    </dgm:pt>
    <dgm:pt modelId="{A80D65B8-BBE3-41FB-A92C-5CC5FC76B763}" type="parTrans" cxnId="{ADF73CAD-AE7C-447C-B54B-0DA29CF581FC}">
      <dgm:prSet/>
      <dgm:spPr/>
      <dgm:t>
        <a:bodyPr/>
        <a:lstStyle/>
        <a:p>
          <a:endParaRPr lang="en-US"/>
        </a:p>
      </dgm:t>
    </dgm:pt>
    <dgm:pt modelId="{4C6FA27A-EFAE-4083-8C08-99132F93D6C1}" type="sibTrans" cxnId="{ADF73CAD-AE7C-447C-B54B-0DA29CF581FC}">
      <dgm:prSet/>
      <dgm:spPr/>
      <dgm:t>
        <a:bodyPr/>
        <a:lstStyle/>
        <a:p>
          <a:endParaRPr lang="en-US"/>
        </a:p>
      </dgm:t>
    </dgm:pt>
    <dgm:pt modelId="{7F864715-6D58-4628-BF4B-951F0A270F32}">
      <dgm:prSet phldrT="[Text]"/>
      <dgm:spPr/>
      <dgm:t>
        <a:bodyPr/>
        <a:lstStyle/>
        <a:p>
          <a:r>
            <a:rPr lang="en-US" dirty="0"/>
            <a:t>Other expenditure directly related to purchase </a:t>
          </a:r>
        </a:p>
      </dgm:t>
    </dgm:pt>
    <dgm:pt modelId="{5B1FDDC5-6419-418A-84E6-97290C3F800D}" type="parTrans" cxnId="{E5951375-F327-4844-B1B6-C582B1A9D85E}">
      <dgm:prSet/>
      <dgm:spPr/>
      <dgm:t>
        <a:bodyPr/>
        <a:lstStyle/>
        <a:p>
          <a:endParaRPr lang="en-US"/>
        </a:p>
      </dgm:t>
    </dgm:pt>
    <dgm:pt modelId="{830CD40B-51F6-4B33-A77C-BF05D386B8B2}" type="sibTrans" cxnId="{E5951375-F327-4844-B1B6-C582B1A9D85E}">
      <dgm:prSet/>
      <dgm:spPr/>
      <dgm:t>
        <a:bodyPr/>
        <a:lstStyle/>
        <a:p>
          <a:endParaRPr lang="en-US"/>
        </a:p>
      </dgm:t>
    </dgm:pt>
    <dgm:pt modelId="{96DAC696-B170-40B4-B35B-5528BA54854B}">
      <dgm:prSet phldrT="[Text]"/>
      <dgm:spPr/>
      <dgm:t>
        <a:bodyPr/>
        <a:lstStyle/>
        <a:p>
          <a:r>
            <a:rPr lang="en-US" dirty="0"/>
            <a:t>Trade discount </a:t>
          </a:r>
        </a:p>
      </dgm:t>
    </dgm:pt>
    <dgm:pt modelId="{4FECB00D-6FA2-4A13-AE4A-9F16967FD1CC}" type="parTrans" cxnId="{855CD266-D558-45CB-AF12-CEDAF289D678}">
      <dgm:prSet/>
      <dgm:spPr/>
      <dgm:t>
        <a:bodyPr/>
        <a:lstStyle/>
        <a:p>
          <a:endParaRPr lang="en-US"/>
        </a:p>
      </dgm:t>
    </dgm:pt>
    <dgm:pt modelId="{1C0EB2ED-5F4C-4052-8FA1-DE032CC12D89}" type="sibTrans" cxnId="{855CD266-D558-45CB-AF12-CEDAF289D678}">
      <dgm:prSet/>
      <dgm:spPr/>
      <dgm:t>
        <a:bodyPr/>
        <a:lstStyle/>
        <a:p>
          <a:endParaRPr lang="en-US"/>
        </a:p>
      </dgm:t>
    </dgm:pt>
    <dgm:pt modelId="{86AB5C71-8E73-42C5-BC71-297F6FF4B27C}">
      <dgm:prSet phldrT="[Text]"/>
      <dgm:spPr/>
      <dgm:t>
        <a:bodyPr/>
        <a:lstStyle/>
        <a:p>
          <a:r>
            <a:rPr lang="en-US" dirty="0"/>
            <a:t>Rebate and other similar items  </a:t>
          </a:r>
        </a:p>
      </dgm:t>
    </dgm:pt>
    <dgm:pt modelId="{5377A9F1-3635-4706-AC3F-D3001F0E6171}" type="parTrans" cxnId="{669C4085-2929-4C31-B78C-E17EBE93FA3D}">
      <dgm:prSet/>
      <dgm:spPr/>
      <dgm:t>
        <a:bodyPr/>
        <a:lstStyle/>
        <a:p>
          <a:endParaRPr lang="en-US"/>
        </a:p>
      </dgm:t>
    </dgm:pt>
    <dgm:pt modelId="{14AD80C8-CF8C-4538-AD82-207F956AD769}" type="sibTrans" cxnId="{669C4085-2929-4C31-B78C-E17EBE93FA3D}">
      <dgm:prSet/>
      <dgm:spPr/>
      <dgm:t>
        <a:bodyPr/>
        <a:lstStyle/>
        <a:p>
          <a:endParaRPr lang="en-US"/>
        </a:p>
      </dgm:t>
    </dgm:pt>
    <dgm:pt modelId="{79DBBA4C-1E7B-4C47-A392-755FA09CE899}" type="pres">
      <dgm:prSet presAssocID="{EC135712-153A-4500-BEDD-2FD63A5B52B4}" presName="diagram" presStyleCnt="0">
        <dgm:presLayoutVars>
          <dgm:dir/>
          <dgm:resizeHandles val="exact"/>
        </dgm:presLayoutVars>
      </dgm:prSet>
      <dgm:spPr/>
    </dgm:pt>
    <dgm:pt modelId="{C87048D4-127C-433C-870D-5888A25AFFF6}" type="pres">
      <dgm:prSet presAssocID="{FB7A9D35-41B1-4DD7-8A1C-017DA67008A0}" presName="node" presStyleLbl="node1" presStyleIdx="0" presStyleCnt="5" custScaleX="27251" custScaleY="23737" custLinFactNeighborX="-8238" custLinFactNeighborY="-36190">
        <dgm:presLayoutVars>
          <dgm:bulletEnabled val="1"/>
        </dgm:presLayoutVars>
      </dgm:prSet>
      <dgm:spPr/>
    </dgm:pt>
    <dgm:pt modelId="{192B9DE5-7D3D-4F23-88DA-93C966481CF5}" type="pres">
      <dgm:prSet presAssocID="{84B6007A-95A9-487E-8F57-7AE2C02F3C37}" presName="sibTrans" presStyleCnt="0"/>
      <dgm:spPr/>
    </dgm:pt>
    <dgm:pt modelId="{4C0487A3-B2B1-4969-9D06-6B95EE917047}" type="pres">
      <dgm:prSet presAssocID="{5AEF2145-AEAB-43D2-A0CD-2B28A983BA5F}" presName="node" presStyleLbl="node1" presStyleIdx="1" presStyleCnt="5" custScaleX="15399" custScaleY="16056" custLinFactNeighborX="-13663" custLinFactNeighborY="-31871">
        <dgm:presLayoutVars>
          <dgm:bulletEnabled val="1"/>
        </dgm:presLayoutVars>
      </dgm:prSet>
      <dgm:spPr/>
    </dgm:pt>
    <dgm:pt modelId="{3CB67F49-FC23-4E5A-80E7-8824B240BE4D}" type="pres">
      <dgm:prSet presAssocID="{4C6FA27A-EFAE-4083-8C08-99132F93D6C1}" presName="sibTrans" presStyleCnt="0"/>
      <dgm:spPr/>
    </dgm:pt>
    <dgm:pt modelId="{8CA9D084-C99D-4384-A958-E72812631BD3}" type="pres">
      <dgm:prSet presAssocID="{7F864715-6D58-4628-BF4B-951F0A270F32}" presName="node" presStyleLbl="node1" presStyleIdx="2" presStyleCnt="5" custScaleX="22708" custScaleY="22502" custLinFactNeighborX="-19971" custLinFactNeighborY="-31678">
        <dgm:presLayoutVars>
          <dgm:bulletEnabled val="1"/>
        </dgm:presLayoutVars>
      </dgm:prSet>
      <dgm:spPr/>
    </dgm:pt>
    <dgm:pt modelId="{038F8EB5-C303-467B-B238-38FBE0A33C51}" type="pres">
      <dgm:prSet presAssocID="{830CD40B-51F6-4B33-A77C-BF05D386B8B2}" presName="sibTrans" presStyleCnt="0"/>
      <dgm:spPr/>
    </dgm:pt>
    <dgm:pt modelId="{DEF29A19-A88B-4E79-A260-B3FA82A1827C}" type="pres">
      <dgm:prSet presAssocID="{96DAC696-B170-40B4-B35B-5528BA54854B}" presName="node" presStyleLbl="node1" presStyleIdx="3" presStyleCnt="5" custScaleX="23658" custScaleY="15657" custLinFactNeighborX="-22327" custLinFactNeighborY="-40863">
        <dgm:presLayoutVars>
          <dgm:bulletEnabled val="1"/>
        </dgm:presLayoutVars>
      </dgm:prSet>
      <dgm:spPr/>
    </dgm:pt>
    <dgm:pt modelId="{8CF74B25-BBB2-4C22-B252-B7F7D680757C}" type="pres">
      <dgm:prSet presAssocID="{1C0EB2ED-5F4C-4052-8FA1-DE032CC12D89}" presName="sibTrans" presStyleCnt="0"/>
      <dgm:spPr/>
    </dgm:pt>
    <dgm:pt modelId="{5DCA906E-E351-4637-9217-BBD5122CF754}" type="pres">
      <dgm:prSet presAssocID="{86AB5C71-8E73-42C5-BC71-297F6FF4B27C}" presName="node" presStyleLbl="node1" presStyleIdx="4" presStyleCnt="5" custScaleX="19978" custScaleY="15657" custLinFactNeighborX="-28658" custLinFactNeighborY="-39646">
        <dgm:presLayoutVars>
          <dgm:bulletEnabled val="1"/>
        </dgm:presLayoutVars>
      </dgm:prSet>
      <dgm:spPr/>
    </dgm:pt>
  </dgm:ptLst>
  <dgm:cxnLst>
    <dgm:cxn modelId="{14948505-EFA7-42A2-8779-C73C24CC5A9A}" type="presOf" srcId="{FB7A9D35-41B1-4DD7-8A1C-017DA67008A0}" destId="{C87048D4-127C-433C-870D-5888A25AFFF6}" srcOrd="0" destOrd="0" presId="urn:microsoft.com/office/officeart/2005/8/layout/default"/>
    <dgm:cxn modelId="{C2EAB51D-DC47-4D88-B2E0-E27AAABF3C6C}" type="presOf" srcId="{5AEF2145-AEAB-43D2-A0CD-2B28A983BA5F}" destId="{4C0487A3-B2B1-4969-9D06-6B95EE917047}" srcOrd="0" destOrd="0" presId="urn:microsoft.com/office/officeart/2005/8/layout/default"/>
    <dgm:cxn modelId="{855CD266-D558-45CB-AF12-CEDAF289D678}" srcId="{EC135712-153A-4500-BEDD-2FD63A5B52B4}" destId="{96DAC696-B170-40B4-B35B-5528BA54854B}" srcOrd="3" destOrd="0" parTransId="{4FECB00D-6FA2-4A13-AE4A-9F16967FD1CC}" sibTransId="{1C0EB2ED-5F4C-4052-8FA1-DE032CC12D89}"/>
    <dgm:cxn modelId="{497F2253-04C4-49A2-9E8A-36BB00A0F334}" srcId="{EC135712-153A-4500-BEDD-2FD63A5B52B4}" destId="{FB7A9D35-41B1-4DD7-8A1C-017DA67008A0}" srcOrd="0" destOrd="0" parTransId="{EC8299E6-5BD8-4104-BF92-8C7339CD851E}" sibTransId="{84B6007A-95A9-487E-8F57-7AE2C02F3C37}"/>
    <dgm:cxn modelId="{E5951375-F327-4844-B1B6-C582B1A9D85E}" srcId="{EC135712-153A-4500-BEDD-2FD63A5B52B4}" destId="{7F864715-6D58-4628-BF4B-951F0A270F32}" srcOrd="2" destOrd="0" parTransId="{5B1FDDC5-6419-418A-84E6-97290C3F800D}" sibTransId="{830CD40B-51F6-4B33-A77C-BF05D386B8B2}"/>
    <dgm:cxn modelId="{98A39258-4007-40D3-B6A8-4C62ACC5800B}" type="presOf" srcId="{86AB5C71-8E73-42C5-BC71-297F6FF4B27C}" destId="{5DCA906E-E351-4637-9217-BBD5122CF754}" srcOrd="0" destOrd="0" presId="urn:microsoft.com/office/officeart/2005/8/layout/default"/>
    <dgm:cxn modelId="{669C4085-2929-4C31-B78C-E17EBE93FA3D}" srcId="{EC135712-153A-4500-BEDD-2FD63A5B52B4}" destId="{86AB5C71-8E73-42C5-BC71-297F6FF4B27C}" srcOrd="4" destOrd="0" parTransId="{5377A9F1-3635-4706-AC3F-D3001F0E6171}" sibTransId="{14AD80C8-CF8C-4538-AD82-207F956AD769}"/>
    <dgm:cxn modelId="{1647E290-AED6-4500-BF26-A2F2D1552BB2}" type="presOf" srcId="{EC135712-153A-4500-BEDD-2FD63A5B52B4}" destId="{79DBBA4C-1E7B-4C47-A392-755FA09CE899}" srcOrd="0" destOrd="0" presId="urn:microsoft.com/office/officeart/2005/8/layout/default"/>
    <dgm:cxn modelId="{ADF73CAD-AE7C-447C-B54B-0DA29CF581FC}" srcId="{EC135712-153A-4500-BEDD-2FD63A5B52B4}" destId="{5AEF2145-AEAB-43D2-A0CD-2B28A983BA5F}" srcOrd="1" destOrd="0" parTransId="{A80D65B8-BBE3-41FB-A92C-5CC5FC76B763}" sibTransId="{4C6FA27A-EFAE-4083-8C08-99132F93D6C1}"/>
    <dgm:cxn modelId="{30817FAD-65AF-4BEC-AA1B-C329EE7BDDA6}" type="presOf" srcId="{7F864715-6D58-4628-BF4B-951F0A270F32}" destId="{8CA9D084-C99D-4384-A958-E72812631BD3}" srcOrd="0" destOrd="0" presId="urn:microsoft.com/office/officeart/2005/8/layout/default"/>
    <dgm:cxn modelId="{FE8071C8-12D1-45C1-BFA2-F674FD6589B3}" type="presOf" srcId="{96DAC696-B170-40B4-B35B-5528BA54854B}" destId="{DEF29A19-A88B-4E79-A260-B3FA82A1827C}" srcOrd="0" destOrd="0" presId="urn:microsoft.com/office/officeart/2005/8/layout/default"/>
    <dgm:cxn modelId="{841609E4-1B31-49D0-90CA-99A24D3B9DDC}" type="presParOf" srcId="{79DBBA4C-1E7B-4C47-A392-755FA09CE899}" destId="{C87048D4-127C-433C-870D-5888A25AFFF6}" srcOrd="0" destOrd="0" presId="urn:microsoft.com/office/officeart/2005/8/layout/default"/>
    <dgm:cxn modelId="{9D5124C7-5212-49ED-BC52-C536E3983DD0}" type="presParOf" srcId="{79DBBA4C-1E7B-4C47-A392-755FA09CE899}" destId="{192B9DE5-7D3D-4F23-88DA-93C966481CF5}" srcOrd="1" destOrd="0" presId="urn:microsoft.com/office/officeart/2005/8/layout/default"/>
    <dgm:cxn modelId="{8ADD990D-BEA3-47FA-AA5D-7D8C15D1E445}" type="presParOf" srcId="{79DBBA4C-1E7B-4C47-A392-755FA09CE899}" destId="{4C0487A3-B2B1-4969-9D06-6B95EE917047}" srcOrd="2" destOrd="0" presId="urn:microsoft.com/office/officeart/2005/8/layout/default"/>
    <dgm:cxn modelId="{6C667336-3C5D-4AF8-86F3-AD613E909EE2}" type="presParOf" srcId="{79DBBA4C-1E7B-4C47-A392-755FA09CE899}" destId="{3CB67F49-FC23-4E5A-80E7-8824B240BE4D}" srcOrd="3" destOrd="0" presId="urn:microsoft.com/office/officeart/2005/8/layout/default"/>
    <dgm:cxn modelId="{5DC1C831-C97C-4FDD-BC93-B5246332ACDF}" type="presParOf" srcId="{79DBBA4C-1E7B-4C47-A392-755FA09CE899}" destId="{8CA9D084-C99D-4384-A958-E72812631BD3}" srcOrd="4" destOrd="0" presId="urn:microsoft.com/office/officeart/2005/8/layout/default"/>
    <dgm:cxn modelId="{191FDF62-23A3-4824-950B-FE57F6B6CDD4}" type="presParOf" srcId="{79DBBA4C-1E7B-4C47-A392-755FA09CE899}" destId="{038F8EB5-C303-467B-B238-38FBE0A33C51}" srcOrd="5" destOrd="0" presId="urn:microsoft.com/office/officeart/2005/8/layout/default"/>
    <dgm:cxn modelId="{C2AFDDAF-191C-4460-B09E-BF209E329960}" type="presParOf" srcId="{79DBBA4C-1E7B-4C47-A392-755FA09CE899}" destId="{DEF29A19-A88B-4E79-A260-B3FA82A1827C}" srcOrd="6" destOrd="0" presId="urn:microsoft.com/office/officeart/2005/8/layout/default"/>
    <dgm:cxn modelId="{ECDEBCF4-C95B-4DBD-9B3B-588D96219FCB}" type="presParOf" srcId="{79DBBA4C-1E7B-4C47-A392-755FA09CE899}" destId="{8CF74B25-BBB2-4C22-B252-B7F7D680757C}" srcOrd="7" destOrd="0" presId="urn:microsoft.com/office/officeart/2005/8/layout/default"/>
    <dgm:cxn modelId="{0DE5D436-26DE-4A4A-9384-75621B5DAC5C}" type="presParOf" srcId="{79DBBA4C-1E7B-4C47-A392-755FA09CE899}" destId="{5DCA906E-E351-4637-9217-BBD5122CF75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48D4-127C-433C-870D-5888A25AFFF6}">
      <dsp:nvSpPr>
        <dsp:cNvPr id="0" name=""/>
        <dsp:cNvSpPr/>
      </dsp:nvSpPr>
      <dsp:spPr>
        <a:xfrm>
          <a:off x="0" y="0"/>
          <a:ext cx="2429535" cy="1269749"/>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Purchase price including duties &amp; taxes</a:t>
          </a:r>
        </a:p>
      </dsp:txBody>
      <dsp:txXfrm>
        <a:off x="0" y="0"/>
        <a:ext cx="2429535" cy="1269749"/>
      </dsp:txXfrm>
    </dsp:sp>
    <dsp:sp modelId="{4C0487A3-B2B1-4969-9D06-6B95EE917047}">
      <dsp:nvSpPr>
        <dsp:cNvPr id="0" name=""/>
        <dsp:cNvSpPr/>
      </dsp:nvSpPr>
      <dsp:spPr>
        <a:xfrm>
          <a:off x="2755660" y="201571"/>
          <a:ext cx="1372882" cy="858873"/>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Freight inward </a:t>
          </a:r>
        </a:p>
      </dsp:txBody>
      <dsp:txXfrm>
        <a:off x="2755660" y="201571"/>
        <a:ext cx="1372882" cy="858873"/>
      </dsp:txXfrm>
    </dsp:sp>
    <dsp:sp modelId="{8CA9D084-C99D-4384-A958-E72812631BD3}">
      <dsp:nvSpPr>
        <dsp:cNvPr id="0" name=""/>
        <dsp:cNvSpPr/>
      </dsp:nvSpPr>
      <dsp:spPr>
        <a:xfrm>
          <a:off x="4457700" y="39489"/>
          <a:ext cx="2024509" cy="1203685"/>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Other expenditure directly related to purchase </a:t>
          </a:r>
        </a:p>
      </dsp:txBody>
      <dsp:txXfrm>
        <a:off x="4457700" y="39489"/>
        <a:ext cx="2024509" cy="1203685"/>
      </dsp:txXfrm>
    </dsp:sp>
    <dsp:sp modelId="{DEF29A19-A88B-4E79-A260-B3FA82A1827C}">
      <dsp:nvSpPr>
        <dsp:cNvPr id="0" name=""/>
        <dsp:cNvSpPr/>
      </dsp:nvSpPr>
      <dsp:spPr>
        <a:xfrm>
          <a:off x="76226" y="1676419"/>
          <a:ext cx="2109205" cy="837530"/>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Trade discount </a:t>
          </a:r>
        </a:p>
      </dsp:txBody>
      <dsp:txXfrm>
        <a:off x="76226" y="1676419"/>
        <a:ext cx="2109205" cy="837530"/>
      </dsp:txXfrm>
    </dsp:sp>
    <dsp:sp modelId="{5DCA906E-E351-4637-9217-BBD5122CF754}">
      <dsp:nvSpPr>
        <dsp:cNvPr id="0" name=""/>
        <dsp:cNvSpPr/>
      </dsp:nvSpPr>
      <dsp:spPr>
        <a:xfrm>
          <a:off x="2512538" y="1741519"/>
          <a:ext cx="1781118" cy="837530"/>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Rebate and other similar items  </a:t>
          </a:r>
        </a:p>
      </dsp:txBody>
      <dsp:txXfrm>
        <a:off x="2512538" y="1741519"/>
        <a:ext cx="1781118" cy="837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F50DA-E0E1-4F40-8E6D-6F0376EF39E8}" type="datetimeFigureOut">
              <a:rPr lang="en-US" smtClean="0"/>
              <a:pPr/>
              <a:t>6/1/2024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7C303-C92E-4B80-A76F-0452B29071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147C303-C92E-4B80-A76F-0452B290716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47C303-C92E-4B80-A76F-0452B2907163}" type="slidenum">
              <a:rPr lang="en-US" smtClean="0"/>
              <a:pPr/>
              <a:t>23</a:t>
            </a:fld>
            <a:endParaRPr lang="en-US"/>
          </a:p>
        </p:txBody>
      </p:sp>
    </p:spTree>
    <p:extLst>
      <p:ext uri="{BB962C8B-B14F-4D97-AF65-F5344CB8AC3E}">
        <p14:creationId xmlns:p14="http://schemas.microsoft.com/office/powerpoint/2010/main" val="295695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EF7495-A0EC-46A9-BAD9-C3CB6C99A8B8}" type="datetimeFigureOut">
              <a:rPr lang="en-US" smtClean="0"/>
              <a:pPr/>
              <a:t>6/1/2024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A83632-4A68-4F47-BB91-7EAD009165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EF7495-A0EC-46A9-BAD9-C3CB6C99A8B8}" type="datetimeFigureOut">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EF7495-A0EC-46A9-BAD9-C3CB6C99A8B8}" type="datetimeFigureOut">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83632-4A68-4F47-BB91-7EAD0091653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EF7495-A0EC-46A9-BAD9-C3CB6C99A8B8}" type="datetimeFigureOut">
              <a:rPr lang="en-US" smtClean="0"/>
              <a:pPr/>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83632-4A68-4F47-BB91-7EAD009165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EF7495-A0EC-46A9-BAD9-C3CB6C99A8B8}" type="datetimeFigureOut">
              <a:rPr lang="en-US" smtClean="0"/>
              <a:pPr/>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83632-4A68-4F47-BB91-7EAD0091653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F7495-A0EC-46A9-BAD9-C3CB6C99A8B8}" type="datetimeFigureOut">
              <a:rPr lang="en-US" smtClean="0"/>
              <a:pPr/>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7EF7495-A0EC-46A9-BAD9-C3CB6C99A8B8}" type="datetimeFigureOut">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83632-4A68-4F47-BB91-7EAD009165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EF7495-A0EC-46A9-BAD9-C3CB6C99A8B8}" type="datetimeFigureOut">
              <a:rPr lang="en-US" smtClean="0"/>
              <a:pPr/>
              <a:t>6/1/2024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A83632-4A68-4F47-BB91-7EAD0091653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EF7495-A0EC-46A9-BAD9-C3CB6C99A8B8}" type="datetimeFigureOut">
              <a:rPr lang="en-US" smtClean="0"/>
              <a:pPr/>
              <a:t>6/1/2024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A83632-4A68-4F47-BB91-7EAD009165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vestopedia.com/articles/stocks/12/history-apple-stock-increases.asp" TargetMode="External"/><Relationship Id="rId2" Type="http://schemas.openxmlformats.org/officeDocument/2006/relationships/hyperlink" Target="https://www.investopedia.com/articles/investing/022316/economics-iphone-aapl.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AF8C-135C-4BFA-A7BC-871F153BC2D6}"/>
              </a:ext>
            </a:extLst>
          </p:cNvPr>
          <p:cNvSpPr>
            <a:spLocks noGrp="1"/>
          </p:cNvSpPr>
          <p:nvPr>
            <p:ph type="ctrTitle"/>
          </p:nvPr>
        </p:nvSpPr>
        <p:spPr>
          <a:xfrm>
            <a:off x="685800" y="1175266"/>
            <a:ext cx="7772400" cy="1829761"/>
          </a:xfrm>
        </p:spPr>
        <p:txBody>
          <a:bodyPr/>
          <a:lstStyle/>
          <a:p>
            <a:r>
              <a:rPr lang="en-GB" dirty="0"/>
              <a:t>INVENTORY VALUATION</a:t>
            </a:r>
            <a:endParaRPr lang="en-IN" dirty="0"/>
          </a:p>
        </p:txBody>
      </p:sp>
      <p:sp>
        <p:nvSpPr>
          <p:cNvPr id="3" name="Subtitle 2">
            <a:extLst>
              <a:ext uri="{FF2B5EF4-FFF2-40B4-BE49-F238E27FC236}">
                <a16:creationId xmlns:a16="http://schemas.microsoft.com/office/drawing/2014/main" id="{F63F01BE-9829-5256-A1A4-8BBCFAC258CB}"/>
              </a:ext>
            </a:extLst>
          </p:cNvPr>
          <p:cNvSpPr>
            <a:spLocks noGrp="1"/>
          </p:cNvSpPr>
          <p:nvPr>
            <p:ph type="subTitle" idx="1"/>
          </p:nvPr>
        </p:nvSpPr>
        <p:spPr/>
        <p:txBody>
          <a:bodyPr/>
          <a:lstStyle/>
          <a:p>
            <a:r>
              <a:rPr lang="en-GB" dirty="0"/>
              <a:t>DRAFT FORM 6C – SEC 142(2A)</a:t>
            </a:r>
            <a:endParaRPr lang="en-IN" dirty="0"/>
          </a:p>
        </p:txBody>
      </p:sp>
    </p:spTree>
    <p:extLst>
      <p:ext uri="{BB962C8B-B14F-4D97-AF65-F5344CB8AC3E}">
        <p14:creationId xmlns:p14="http://schemas.microsoft.com/office/powerpoint/2010/main" val="121365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2500" u="sng" dirty="0">
                <a:latin typeface="Garamond" panose="02020404030301010803" pitchFamily="18" charset="0"/>
              </a:rPr>
              <a:t>Inventories</a:t>
            </a:r>
            <a:r>
              <a:rPr lang="en-US" sz="2500" dirty="0">
                <a:latin typeface="Garamond" panose="02020404030301010803" pitchFamily="18" charset="0"/>
              </a:rPr>
              <a:t> :are assets</a:t>
            </a:r>
          </a:p>
          <a:p>
            <a:pPr algn="just">
              <a:buNone/>
            </a:pPr>
            <a:r>
              <a:rPr lang="en-US" sz="2500" dirty="0">
                <a:latin typeface="Garamond" panose="02020404030301010803" pitchFamily="18" charset="0"/>
              </a:rPr>
              <a:t>         (a) held for sale in the ordinary course of business.</a:t>
            </a:r>
          </a:p>
          <a:p>
            <a:pPr algn="just">
              <a:buNone/>
            </a:pPr>
            <a:r>
              <a:rPr lang="en-US" sz="2500" dirty="0">
                <a:latin typeface="Garamond" panose="02020404030301010803" pitchFamily="18" charset="0"/>
              </a:rPr>
              <a:t>         (b)in the process of production for such sale. </a:t>
            </a:r>
          </a:p>
          <a:p>
            <a:pPr algn="just">
              <a:buNone/>
            </a:pPr>
            <a:r>
              <a:rPr lang="en-US" sz="2500" dirty="0">
                <a:latin typeface="Garamond" panose="02020404030301010803" pitchFamily="18" charset="0"/>
              </a:rPr>
              <a:t>         (c)In the form of materials or supplies to be consumed in the production process or in the rendering of services .</a:t>
            </a:r>
          </a:p>
          <a:p>
            <a:pPr algn="just">
              <a:buNone/>
            </a:pPr>
            <a:endParaRPr lang="en-US" sz="2500" dirty="0">
              <a:latin typeface="Garamond" panose="02020404030301010803" pitchFamily="18" charset="0"/>
            </a:endParaRPr>
          </a:p>
          <a:p>
            <a:pPr algn="just"/>
            <a:r>
              <a:rPr lang="en-US" sz="2500" u="sng" dirty="0">
                <a:latin typeface="Garamond" panose="02020404030301010803" pitchFamily="18" charset="0"/>
              </a:rPr>
              <a:t>Net </a:t>
            </a:r>
            <a:r>
              <a:rPr lang="en-US" sz="2500" u="sng" dirty="0" err="1">
                <a:latin typeface="Garamond" panose="02020404030301010803" pitchFamily="18" charset="0"/>
              </a:rPr>
              <a:t>realisable</a:t>
            </a:r>
            <a:r>
              <a:rPr lang="en-US" sz="2500" u="sng" dirty="0">
                <a:latin typeface="Garamond" panose="02020404030301010803" pitchFamily="18" charset="0"/>
              </a:rPr>
              <a:t> value </a:t>
            </a:r>
            <a:r>
              <a:rPr lang="en-US" sz="2500" dirty="0">
                <a:latin typeface="Garamond" panose="02020404030301010803" pitchFamily="18" charset="0"/>
              </a:rPr>
              <a:t>: is the estimated selling price in the ordinary course of business less the estimated cost of completion and the estimated costs necessary to make the sale </a:t>
            </a:r>
          </a:p>
          <a:p>
            <a:pPr algn="just">
              <a:buNone/>
            </a:pPr>
            <a:endParaRPr lang="en-US" sz="2500" dirty="0">
              <a:latin typeface="Garamond" panose="02020404030301010803" pitchFamily="18" charset="0"/>
            </a:endParaRPr>
          </a:p>
          <a:p>
            <a:pPr algn="just">
              <a:buNone/>
            </a:pPr>
            <a:r>
              <a:rPr lang="en-US" sz="2500" dirty="0">
                <a:latin typeface="Garamond" panose="02020404030301010803" pitchFamily="18" charset="0"/>
              </a:rPr>
              <a:t> </a:t>
            </a:r>
          </a:p>
          <a:p>
            <a:pPr algn="just">
              <a:buNone/>
            </a:pPr>
            <a:endParaRPr lang="en-US" sz="2500" dirty="0">
              <a:latin typeface="Garamond" panose="02020404030301010803" pitchFamily="18" charset="0"/>
            </a:endParaRPr>
          </a:p>
          <a:p>
            <a:pPr algn="just">
              <a:buNone/>
            </a:pPr>
            <a:r>
              <a:rPr lang="en-US" sz="2500" dirty="0">
                <a:latin typeface="Garamond" panose="02020404030301010803" pitchFamily="18" charset="0"/>
              </a:rPr>
              <a:t>              </a:t>
            </a:r>
          </a:p>
        </p:txBody>
      </p:sp>
      <p:sp>
        <p:nvSpPr>
          <p:cNvPr id="2" name="Title 1"/>
          <p:cNvSpPr>
            <a:spLocks noGrp="1"/>
          </p:cNvSpPr>
          <p:nvPr>
            <p:ph type="title"/>
          </p:nvPr>
        </p:nvSpPr>
        <p:spPr>
          <a:xfrm>
            <a:off x="457200" y="228600"/>
            <a:ext cx="8229600" cy="762000"/>
          </a:xfrm>
        </p:spPr>
        <p:txBody>
          <a:bodyPr/>
          <a:lstStyle/>
          <a:p>
            <a:r>
              <a:rPr lang="en-US" dirty="0">
                <a:latin typeface="Garamond" panose="02020404030301010803" pitchFamily="18" charset="0"/>
              </a:rPr>
              <a:t>DEFINITIONS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E9D0D-472F-40E3-4C0B-47F97977AD02}"/>
              </a:ext>
            </a:extLst>
          </p:cNvPr>
          <p:cNvSpPr>
            <a:spLocks noGrp="1"/>
          </p:cNvSpPr>
          <p:nvPr>
            <p:ph idx="1"/>
          </p:nvPr>
        </p:nvSpPr>
        <p:spPr/>
        <p:txBody>
          <a:bodyPr/>
          <a:lstStyle/>
          <a:p>
            <a:r>
              <a:rPr lang="en-GB" dirty="0"/>
              <a:t> “Inventories shall be valued at cost, or net realisable value, whichever is lower.”</a:t>
            </a:r>
            <a:endParaRPr lang="en-IN" dirty="0"/>
          </a:p>
        </p:txBody>
      </p:sp>
      <p:sp>
        <p:nvSpPr>
          <p:cNvPr id="3" name="Title 2">
            <a:extLst>
              <a:ext uri="{FF2B5EF4-FFF2-40B4-BE49-F238E27FC236}">
                <a16:creationId xmlns:a16="http://schemas.microsoft.com/office/drawing/2014/main" id="{0CE50ED1-B467-C469-199D-C4B17727FCC8}"/>
              </a:ext>
            </a:extLst>
          </p:cNvPr>
          <p:cNvSpPr>
            <a:spLocks noGrp="1"/>
          </p:cNvSpPr>
          <p:nvPr>
            <p:ph type="title"/>
          </p:nvPr>
        </p:nvSpPr>
        <p:spPr/>
        <p:txBody>
          <a:bodyPr/>
          <a:lstStyle/>
          <a:p>
            <a:r>
              <a:rPr lang="en-GB" dirty="0"/>
              <a:t>MEASUREMENT</a:t>
            </a:r>
            <a:endParaRPr lang="en-IN" dirty="0"/>
          </a:p>
        </p:txBody>
      </p:sp>
    </p:spTree>
    <p:extLst>
      <p:ext uri="{BB962C8B-B14F-4D97-AF65-F5344CB8AC3E}">
        <p14:creationId xmlns:p14="http://schemas.microsoft.com/office/powerpoint/2010/main" val="104060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11763"/>
          </a:xfrm>
        </p:spPr>
        <p:style>
          <a:lnRef idx="2">
            <a:schemeClr val="accent6"/>
          </a:lnRef>
          <a:fillRef idx="1">
            <a:schemeClr val="lt1"/>
          </a:fillRef>
          <a:effectRef idx="0">
            <a:schemeClr val="accent6"/>
          </a:effectRef>
          <a:fontRef idx="minor">
            <a:schemeClr val="dk1"/>
          </a:fontRef>
        </p:style>
        <p:txBody>
          <a:bodyPr/>
          <a:lstStyle/>
          <a:p>
            <a:r>
              <a:rPr lang="en-US" dirty="0"/>
              <a:t>Cost of inventories include </a:t>
            </a:r>
          </a:p>
          <a:p>
            <a:pPr marL="651510" indent="-514350">
              <a:buFont typeface="+mj-lt"/>
              <a:buAutoNum type="arabicParenR"/>
            </a:pPr>
            <a:endParaRPr lang="en-US" dirty="0"/>
          </a:p>
        </p:txBody>
      </p:sp>
      <p:sp>
        <p:nvSpPr>
          <p:cNvPr id="2" name="Title 1"/>
          <p:cNvSpPr>
            <a:spLocks noGrp="1"/>
          </p:cNvSpPr>
          <p:nvPr>
            <p:ph type="title"/>
          </p:nvPr>
        </p:nvSpPr>
        <p:spPr/>
        <p:txBody>
          <a:bodyPr/>
          <a:lstStyle/>
          <a:p>
            <a:r>
              <a:rPr lang="en-US" dirty="0"/>
              <a:t>MEASUREMENT</a:t>
            </a:r>
          </a:p>
        </p:txBody>
      </p:sp>
      <p:sp>
        <p:nvSpPr>
          <p:cNvPr id="5" name="Oval 4"/>
          <p:cNvSpPr/>
          <p:nvPr/>
        </p:nvSpPr>
        <p:spPr>
          <a:xfrm>
            <a:off x="914400" y="2057400"/>
            <a:ext cx="2209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costs of purchase</a:t>
            </a:r>
          </a:p>
          <a:p>
            <a:pPr algn="ctr"/>
            <a:endParaRPr lang="en-US" dirty="0"/>
          </a:p>
        </p:txBody>
      </p:sp>
      <p:sp>
        <p:nvSpPr>
          <p:cNvPr id="6" name="Oval 5"/>
          <p:cNvSpPr/>
          <p:nvPr/>
        </p:nvSpPr>
        <p:spPr>
          <a:xfrm>
            <a:off x="5029200" y="1905000"/>
            <a:ext cx="2209800" cy="1905000"/>
          </a:xfrm>
          <a:prstGeom prst="ellipse">
            <a:avLst/>
          </a:prstGeom>
          <a:solidFill>
            <a:srgbClr val="0070C0"/>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Cost of services </a:t>
            </a:r>
          </a:p>
          <a:p>
            <a:pPr algn="ctr"/>
            <a:endParaRPr lang="en-US" dirty="0"/>
          </a:p>
        </p:txBody>
      </p:sp>
      <p:sp>
        <p:nvSpPr>
          <p:cNvPr id="12" name="Oval 11"/>
          <p:cNvSpPr/>
          <p:nvPr/>
        </p:nvSpPr>
        <p:spPr>
          <a:xfrm>
            <a:off x="838200" y="4343400"/>
            <a:ext cx="2209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of conversion </a:t>
            </a:r>
          </a:p>
          <a:p>
            <a:pPr algn="ctr"/>
            <a:endParaRPr lang="en-US" dirty="0"/>
          </a:p>
          <a:p>
            <a:pPr algn="ctr"/>
            <a:endParaRPr lang="en-US" dirty="0"/>
          </a:p>
        </p:txBody>
      </p:sp>
      <p:sp>
        <p:nvSpPr>
          <p:cNvPr id="13" name="Oval 12"/>
          <p:cNvSpPr/>
          <p:nvPr/>
        </p:nvSpPr>
        <p:spPr>
          <a:xfrm>
            <a:off x="4648200" y="3962400"/>
            <a:ext cx="31242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cost incurred in bringing the inventories to their present location&amp; condition  </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PNG"/>
          <p:cNvPicPr>
            <a:picLocks noGrp="1" noChangeAspect="1"/>
          </p:cNvPicPr>
          <p:nvPr>
            <p:ph idx="1"/>
          </p:nvPr>
        </p:nvPicPr>
        <p:blipFill>
          <a:blip r:embed="rId2"/>
          <a:stretch>
            <a:fillRect/>
          </a:stretch>
        </p:blipFill>
        <p:spPr>
          <a:xfrm>
            <a:off x="1066800" y="599326"/>
            <a:ext cx="7086600" cy="539197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457200"/>
          <a:ext cx="8915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0"/>
            <a:ext cx="2590800" cy="369332"/>
          </a:xfrm>
          <a:prstGeom prst="rect">
            <a:avLst/>
          </a:prstGeom>
          <a:noFill/>
        </p:spPr>
        <p:txBody>
          <a:bodyPr wrap="square" rtlCol="0">
            <a:spAutoFit/>
          </a:bodyPr>
          <a:lstStyle/>
          <a:p>
            <a:r>
              <a:rPr lang="en-US" b="1" dirty="0"/>
              <a:t>Purchase price include </a:t>
            </a:r>
          </a:p>
        </p:txBody>
      </p:sp>
      <p:sp>
        <p:nvSpPr>
          <p:cNvPr id="10" name="TextBox 9"/>
          <p:cNvSpPr txBox="1"/>
          <p:nvPr/>
        </p:nvSpPr>
        <p:spPr>
          <a:xfrm>
            <a:off x="0" y="1752600"/>
            <a:ext cx="2590800" cy="369332"/>
          </a:xfrm>
          <a:prstGeom prst="rect">
            <a:avLst/>
          </a:prstGeom>
          <a:noFill/>
        </p:spPr>
        <p:txBody>
          <a:bodyPr wrap="square" rtlCol="0">
            <a:spAutoFit/>
          </a:bodyPr>
          <a:lstStyle/>
          <a:p>
            <a:r>
              <a:rPr lang="en-US" b="1" dirty="0"/>
              <a:t>Purchase price exclude </a:t>
            </a:r>
          </a:p>
        </p:txBody>
      </p:sp>
      <p:graphicFrame>
        <p:nvGraphicFramePr>
          <p:cNvPr id="14" name="Table 13"/>
          <p:cNvGraphicFramePr>
            <a:graphicFrameLocks noGrp="1"/>
          </p:cNvGraphicFramePr>
          <p:nvPr>
            <p:extLst>
              <p:ext uri="{D42A27DB-BD31-4B8C-83A1-F6EECF244321}">
                <p14:modId xmlns:p14="http://schemas.microsoft.com/office/powerpoint/2010/main" val="76295587"/>
              </p:ext>
            </p:extLst>
          </p:nvPr>
        </p:nvGraphicFramePr>
        <p:xfrm>
          <a:off x="304800" y="3537313"/>
          <a:ext cx="8534400" cy="2850644"/>
        </p:xfrm>
        <a:graphic>
          <a:graphicData uri="http://schemas.openxmlformats.org/drawingml/2006/table">
            <a:tbl>
              <a:tblPr firstRow="1" bandRow="1">
                <a:tableStyleId>{073A0DAA-6AF3-43AB-8588-CEC1D06C72B9}</a:tableStyleId>
              </a:tblPr>
              <a:tblGrid>
                <a:gridCol w="4350871">
                  <a:extLst>
                    <a:ext uri="{9D8B030D-6E8A-4147-A177-3AD203B41FA5}">
                      <a16:colId xmlns:a16="http://schemas.microsoft.com/office/drawing/2014/main" val="20000"/>
                    </a:ext>
                  </a:extLst>
                </a:gridCol>
                <a:gridCol w="4183529">
                  <a:extLst>
                    <a:ext uri="{9D8B030D-6E8A-4147-A177-3AD203B41FA5}">
                      <a16:colId xmlns:a16="http://schemas.microsoft.com/office/drawing/2014/main" val="20001"/>
                    </a:ext>
                  </a:extLst>
                </a:gridCol>
              </a:tblGrid>
              <a:tr h="331091">
                <a:tc>
                  <a:txBody>
                    <a:bodyPr/>
                    <a:lstStyle/>
                    <a:p>
                      <a:pPr algn="just"/>
                      <a:r>
                        <a:rPr lang="en-US" dirty="0">
                          <a:solidFill>
                            <a:schemeClr val="tx1"/>
                          </a:solidFill>
                        </a:rPr>
                        <a:t>AS</a:t>
                      </a:r>
                      <a:r>
                        <a:rPr lang="en-US" baseline="0" dirty="0">
                          <a:solidFill>
                            <a:schemeClr val="tx1"/>
                          </a:solidFill>
                        </a:rPr>
                        <a:t> 2</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just"/>
                      <a:r>
                        <a:rPr lang="en-US" dirty="0">
                          <a:solidFill>
                            <a:schemeClr val="tx1"/>
                          </a:solidFill>
                        </a:rPr>
                        <a:t>Ind AS</a:t>
                      </a:r>
                      <a:r>
                        <a:rPr lang="en-US" baseline="0" dirty="0">
                          <a:solidFill>
                            <a:schemeClr val="tx1"/>
                          </a:solidFill>
                        </a:rPr>
                        <a:t> 2 </a:t>
                      </a:r>
                      <a:endParaRPr lang="en-US" dirty="0">
                        <a:solidFill>
                          <a:schemeClr val="tx1"/>
                        </a:solidFill>
                      </a:endParaRP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10000"/>
                  </a:ext>
                </a:extLst>
              </a:tr>
              <a:tr h="2484884">
                <a:tc>
                  <a:txBody>
                    <a:bodyPr/>
                    <a:lstStyle/>
                    <a:p>
                      <a:pPr algn="just"/>
                      <a:r>
                        <a:rPr lang="en-US" sz="1400" dirty="0"/>
                        <a:t>Purchase</a:t>
                      </a:r>
                      <a:r>
                        <a:rPr lang="en-US" sz="1400" baseline="0" dirty="0"/>
                        <a:t> price including duties &amp; taxes(other than those subsequently recoverable by the enterprise from the taxing authorities), freight inwards &amp; other expenditure related to  acquisition. Trade discount ,rebate, duty drawbacks and other similar items are  deducted in determining the cost  purchase </a:t>
                      </a:r>
                    </a:p>
                  </a:txBody>
                  <a:tcPr>
                    <a:lnT w="12700" cap="flat" cmpd="sng" algn="ctr">
                      <a:no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t>Purchase</a:t>
                      </a:r>
                      <a:r>
                        <a:rPr lang="en-US" sz="1400" baseline="0" dirty="0"/>
                        <a:t> price comprise of purchase price, import duties and other taxes(other than those subsequently recoverable by  the entity from the taxing authorities) and transport ,handling and other cost directly attributable to the acquisition of finished goods ,materials and service. Trade discount ,rebate, duty drawbacks and other similar items are  deducted in determining the cost  purchase </a:t>
                      </a:r>
                    </a:p>
                    <a:p>
                      <a:pPr algn="just"/>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3D65B-D2C2-1DEE-AB27-BB81F71BD63C}"/>
              </a:ext>
            </a:extLst>
          </p:cNvPr>
          <p:cNvSpPr>
            <a:spLocks noGrp="1"/>
          </p:cNvSpPr>
          <p:nvPr>
            <p:ph idx="1"/>
          </p:nvPr>
        </p:nvSpPr>
        <p:spPr>
          <a:xfrm>
            <a:off x="228600" y="1828800"/>
            <a:ext cx="8229600" cy="4525963"/>
          </a:xfrm>
        </p:spPr>
        <p:txBody>
          <a:bodyPr/>
          <a:lstStyle/>
          <a:p>
            <a:r>
              <a:rPr lang="en-GB" dirty="0"/>
              <a:t>AS – EXCLUSIVE METHOD – IN BOOKS</a:t>
            </a:r>
          </a:p>
          <a:p>
            <a:endParaRPr lang="en-GB" dirty="0"/>
          </a:p>
          <a:p>
            <a:r>
              <a:rPr lang="en-GB" dirty="0"/>
              <a:t>ICDS – INCLUSIVE METHOD – FOR TAX COMPUTATION</a:t>
            </a:r>
          </a:p>
          <a:p>
            <a:endParaRPr lang="en-GB" dirty="0"/>
          </a:p>
          <a:p>
            <a:r>
              <a:rPr lang="en-GB" dirty="0"/>
              <a:t>MEMORANDUM STATEMENT SHOWING REVENUE NEUTRALITY WOULD SERVE IN CASE FOLLOWING EXCLUSIVE METHOD.</a:t>
            </a:r>
            <a:endParaRPr lang="en-IN" dirty="0"/>
          </a:p>
        </p:txBody>
      </p:sp>
    </p:spTree>
    <p:extLst>
      <p:ext uri="{BB962C8B-B14F-4D97-AF65-F5344CB8AC3E}">
        <p14:creationId xmlns:p14="http://schemas.microsoft.com/office/powerpoint/2010/main" val="275903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E3671E-43F3-AEE7-C486-3E21B11D4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89" y="1905000"/>
            <a:ext cx="8407111" cy="3608906"/>
          </a:xfrm>
        </p:spPr>
      </p:pic>
    </p:spTree>
    <p:extLst>
      <p:ext uri="{BB962C8B-B14F-4D97-AF65-F5344CB8AC3E}">
        <p14:creationId xmlns:p14="http://schemas.microsoft.com/office/powerpoint/2010/main" val="380788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05AC5-F5C9-58A9-9151-3DF5D4E6E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8120"/>
            <a:ext cx="8229600" cy="3891997"/>
          </a:xfrm>
        </p:spPr>
      </p:pic>
    </p:spTree>
    <p:extLst>
      <p:ext uri="{BB962C8B-B14F-4D97-AF65-F5344CB8AC3E}">
        <p14:creationId xmlns:p14="http://schemas.microsoft.com/office/powerpoint/2010/main" val="166303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6502FB-BDF1-9CFC-F0F2-6253224AEA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3841"/>
            <a:ext cx="8229600" cy="4260555"/>
          </a:xfrm>
        </p:spPr>
      </p:pic>
    </p:spTree>
    <p:extLst>
      <p:ext uri="{BB962C8B-B14F-4D97-AF65-F5344CB8AC3E}">
        <p14:creationId xmlns:p14="http://schemas.microsoft.com/office/powerpoint/2010/main" val="132833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B01A14-1109-5D80-B42E-E35BC04CC7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58030"/>
            <a:ext cx="8229600" cy="3172177"/>
          </a:xfrm>
        </p:spPr>
      </p:pic>
    </p:spTree>
    <p:extLst>
      <p:ext uri="{BB962C8B-B14F-4D97-AF65-F5344CB8AC3E}">
        <p14:creationId xmlns:p14="http://schemas.microsoft.com/office/powerpoint/2010/main" val="52648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8E16E-6AA9-1926-C187-3480DE7ACE87}"/>
              </a:ext>
            </a:extLst>
          </p:cNvPr>
          <p:cNvSpPr>
            <a:spLocks noGrp="1"/>
          </p:cNvSpPr>
          <p:nvPr>
            <p:ph idx="1"/>
          </p:nvPr>
        </p:nvSpPr>
        <p:spPr/>
        <p:txBody>
          <a:bodyPr/>
          <a:lstStyle/>
          <a:p>
            <a:r>
              <a:rPr lang="en-GB" dirty="0">
                <a:latin typeface="Garamond" panose="02020404030301010803" pitchFamily="18" charset="0"/>
              </a:rPr>
              <a:t>Sec 142(2A)</a:t>
            </a:r>
          </a:p>
          <a:p>
            <a:r>
              <a:rPr lang="en-GB" dirty="0">
                <a:latin typeface="Garamond" panose="02020404030301010803" pitchFamily="18" charset="0"/>
              </a:rPr>
              <a:t>Sec 145A</a:t>
            </a:r>
          </a:p>
          <a:p>
            <a:r>
              <a:rPr lang="en-GB" dirty="0">
                <a:latin typeface="Garamond" panose="02020404030301010803" pitchFamily="18" charset="0"/>
              </a:rPr>
              <a:t>Form 6C</a:t>
            </a:r>
          </a:p>
          <a:p>
            <a:r>
              <a:rPr lang="en-GB" dirty="0">
                <a:latin typeface="Garamond" panose="02020404030301010803" pitchFamily="18" charset="0"/>
              </a:rPr>
              <a:t>ICDS II and comparison</a:t>
            </a:r>
          </a:p>
          <a:p>
            <a:r>
              <a:rPr lang="en-GB" dirty="0">
                <a:latin typeface="Garamond" panose="02020404030301010803" pitchFamily="18" charset="0"/>
              </a:rPr>
              <a:t>Illustration</a:t>
            </a:r>
          </a:p>
          <a:p>
            <a:r>
              <a:rPr lang="en-GB" dirty="0">
                <a:latin typeface="Garamond" panose="02020404030301010803" pitchFamily="18" charset="0"/>
              </a:rPr>
              <a:t>Points to be considered.</a:t>
            </a:r>
          </a:p>
        </p:txBody>
      </p:sp>
      <p:sp>
        <p:nvSpPr>
          <p:cNvPr id="3" name="Title 2">
            <a:extLst>
              <a:ext uri="{FF2B5EF4-FFF2-40B4-BE49-F238E27FC236}">
                <a16:creationId xmlns:a16="http://schemas.microsoft.com/office/drawing/2014/main" id="{B19F2BFD-19AC-8F6E-B27A-AC186FCD1A15}"/>
              </a:ext>
            </a:extLst>
          </p:cNvPr>
          <p:cNvSpPr>
            <a:spLocks noGrp="1"/>
          </p:cNvSpPr>
          <p:nvPr>
            <p:ph type="title"/>
          </p:nvPr>
        </p:nvSpPr>
        <p:spPr/>
        <p:txBody>
          <a:bodyPr/>
          <a:lstStyle/>
          <a:p>
            <a:r>
              <a:rPr lang="en-GB" dirty="0">
                <a:latin typeface="Garamond" panose="02020404030301010803" pitchFamily="18" charset="0"/>
              </a:rPr>
              <a:t>Index</a:t>
            </a:r>
            <a:endParaRPr lang="en-IN" dirty="0">
              <a:latin typeface="Garamond" panose="02020404030301010803" pitchFamily="18" charset="0"/>
            </a:endParaRPr>
          </a:p>
        </p:txBody>
      </p:sp>
    </p:spTree>
    <p:extLst>
      <p:ext uri="{BB962C8B-B14F-4D97-AF65-F5344CB8AC3E}">
        <p14:creationId xmlns:p14="http://schemas.microsoft.com/office/powerpoint/2010/main" val="75185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3E134-8483-E566-828D-CAC8C66F8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85800"/>
            <a:ext cx="6705600" cy="4788497"/>
          </a:xfrm>
        </p:spPr>
      </p:pic>
    </p:spTree>
    <p:extLst>
      <p:ext uri="{BB962C8B-B14F-4D97-AF65-F5344CB8AC3E}">
        <p14:creationId xmlns:p14="http://schemas.microsoft.com/office/powerpoint/2010/main" val="115249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2B65A-44BB-A900-3075-3ECCBBA5D720}"/>
              </a:ext>
            </a:extLst>
          </p:cNvPr>
          <p:cNvSpPr>
            <a:spLocks noGrp="1"/>
          </p:cNvSpPr>
          <p:nvPr>
            <p:ph idx="1"/>
          </p:nvPr>
        </p:nvSpPr>
        <p:spPr/>
        <p:txBody>
          <a:bodyPr/>
          <a:lstStyle/>
          <a:p>
            <a:pPr marL="109728" indent="0" algn="just">
              <a:buNone/>
            </a:pPr>
            <a:r>
              <a:rPr lang="en-US" sz="2800" dirty="0">
                <a:latin typeface="Garamond" panose="02020404030301010803" pitchFamily="18" charset="0"/>
              </a:rPr>
              <a:t>(a) Costs directly related to the units of production and </a:t>
            </a:r>
          </a:p>
          <a:p>
            <a:pPr algn="just"/>
            <a:endParaRPr lang="en-US" sz="2800" dirty="0">
              <a:latin typeface="Garamond" panose="02020404030301010803" pitchFamily="18" charset="0"/>
            </a:endParaRPr>
          </a:p>
          <a:p>
            <a:pPr algn="just">
              <a:buNone/>
            </a:pPr>
            <a:r>
              <a:rPr lang="en-US" sz="2800" dirty="0">
                <a:latin typeface="Garamond" panose="02020404030301010803" pitchFamily="18" charset="0"/>
              </a:rPr>
              <a:t>(b) Systematic allocation of fixed and variable production overheads that are incurred in converting materials into finished goods.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EC564033-FBEE-F6A8-3728-4301F1B419A5}"/>
              </a:ext>
            </a:extLst>
          </p:cNvPr>
          <p:cNvSpPr>
            <a:spLocks noGrp="1"/>
          </p:cNvSpPr>
          <p:nvPr>
            <p:ph type="title"/>
          </p:nvPr>
        </p:nvSpPr>
        <p:spPr/>
        <p:txBody>
          <a:bodyPr>
            <a:normAutofit fontScale="90000"/>
          </a:bodyPr>
          <a:lstStyle/>
          <a:p>
            <a:r>
              <a:rPr lang="en-US" sz="4400" dirty="0">
                <a:latin typeface="Garamond" panose="02020404030301010803" pitchFamily="18" charset="0"/>
              </a:rPr>
              <a:t> </a:t>
            </a:r>
            <a:br>
              <a:rPr lang="en-US" sz="4400" dirty="0">
                <a:latin typeface="Garamond" panose="02020404030301010803" pitchFamily="18" charset="0"/>
              </a:rPr>
            </a:br>
            <a:r>
              <a:rPr lang="en-US" sz="4400" u="sng" dirty="0">
                <a:latin typeface="Garamond" panose="02020404030301010803" pitchFamily="18" charset="0"/>
              </a:rPr>
              <a:t>C</a:t>
            </a:r>
            <a:r>
              <a:rPr lang="en-US" sz="4400" b="1" u="sng" dirty="0">
                <a:latin typeface="Garamond" panose="02020404030301010803" pitchFamily="18" charset="0"/>
              </a:rPr>
              <a:t>ost of Conversion</a:t>
            </a:r>
            <a:br>
              <a:rPr lang="en-US" sz="4400" b="1" u="sng"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99110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893B06-8900-EC32-EA2F-E5D2BADF7935}"/>
              </a:ext>
            </a:extLst>
          </p:cNvPr>
          <p:cNvSpPr>
            <a:spLocks noGrp="1"/>
          </p:cNvSpPr>
          <p:nvPr>
            <p:ph idx="1"/>
          </p:nvPr>
        </p:nvSpPr>
        <p:spPr/>
        <p:txBody>
          <a:bodyPr>
            <a:normAutofit fontScale="92500" lnSpcReduction="10000"/>
          </a:bodyPr>
          <a:lstStyle/>
          <a:p>
            <a:pPr marL="0" indent="0" algn="just">
              <a:buNone/>
            </a:pPr>
            <a:r>
              <a:rPr lang="en-US" sz="2800" b="1" dirty="0">
                <a:latin typeface="Garamond" panose="02020404030301010803" pitchFamily="18" charset="0"/>
              </a:rPr>
              <a:t> </a:t>
            </a:r>
            <a:r>
              <a:rPr lang="en-US" sz="2800" b="1" i="1" dirty="0">
                <a:latin typeface="Garamond" panose="02020404030301010803" pitchFamily="18" charset="0"/>
              </a:rPr>
              <a:t>Fixed production overheads</a:t>
            </a:r>
            <a:r>
              <a:rPr lang="en-US" sz="2800" b="1" dirty="0">
                <a:latin typeface="Garamond" panose="02020404030301010803" pitchFamily="18" charset="0"/>
              </a:rPr>
              <a:t> </a:t>
            </a:r>
            <a:r>
              <a:rPr lang="en-US" sz="2800" dirty="0">
                <a:latin typeface="Garamond" panose="02020404030301010803" pitchFamily="18" charset="0"/>
              </a:rPr>
              <a:t>shall be those indirect costs of production that remain relatively constant regardless of the volume of production.</a:t>
            </a:r>
          </a:p>
          <a:p>
            <a:pPr marL="0" indent="0" algn="just">
              <a:buNone/>
            </a:pPr>
            <a:endParaRPr lang="en-US" sz="2800" b="1" i="1" dirty="0">
              <a:latin typeface="Garamond" panose="02020404030301010803" pitchFamily="18" charset="0"/>
            </a:endParaRPr>
          </a:p>
          <a:p>
            <a:pPr marL="0" indent="0" algn="just">
              <a:buNone/>
            </a:pPr>
            <a:r>
              <a:rPr lang="en-US" sz="2800" b="1" i="1" dirty="0">
                <a:latin typeface="Garamond" panose="02020404030301010803" pitchFamily="18" charset="0"/>
              </a:rPr>
              <a:t>Variable production overheads shall be those indirect cost </a:t>
            </a:r>
            <a:r>
              <a:rPr lang="en-US" sz="2800" dirty="0">
                <a:latin typeface="Garamond" panose="02020404030301010803" pitchFamily="18" charset="0"/>
              </a:rPr>
              <a:t>of production that vary directly or nearly directly, with the volume of production.</a:t>
            </a:r>
          </a:p>
          <a:p>
            <a:pPr marL="0" indent="0" algn="just">
              <a:buNone/>
            </a:pPr>
            <a:endParaRPr lang="en-US" sz="2800" dirty="0">
              <a:latin typeface="Garamond" panose="02020404030301010803" pitchFamily="18" charset="0"/>
            </a:endParaRPr>
          </a:p>
          <a:p>
            <a:pPr marL="0" indent="0" algn="just">
              <a:buNone/>
            </a:pPr>
            <a:r>
              <a:rPr lang="en-US" sz="2800" dirty="0">
                <a:latin typeface="Garamond" panose="02020404030301010803" pitchFamily="18" charset="0"/>
              </a:rPr>
              <a:t>The allocation of fixed production overheads for the purpose of their inclusion in the costs of conversion shall be based on the normal capacity of the production facilities.</a:t>
            </a:r>
          </a:p>
        </p:txBody>
      </p:sp>
      <p:sp>
        <p:nvSpPr>
          <p:cNvPr id="3" name="Title 2">
            <a:extLst>
              <a:ext uri="{FF2B5EF4-FFF2-40B4-BE49-F238E27FC236}">
                <a16:creationId xmlns:a16="http://schemas.microsoft.com/office/drawing/2014/main" id="{3F776796-C2C3-B9F9-55D6-312631C4E767}"/>
              </a:ext>
            </a:extLst>
          </p:cNvPr>
          <p:cNvSpPr>
            <a:spLocks noGrp="1"/>
          </p:cNvSpPr>
          <p:nvPr>
            <p:ph type="title"/>
          </p:nvPr>
        </p:nvSpPr>
        <p:spPr/>
        <p:txBody>
          <a:bodyPr/>
          <a:lstStyle/>
          <a:p>
            <a:r>
              <a:rPr lang="en-GB" dirty="0">
                <a:latin typeface="Garamond" panose="02020404030301010803" pitchFamily="18" charset="0"/>
              </a:rPr>
              <a:t>OVERHEADS</a:t>
            </a:r>
            <a:endParaRPr lang="en-IN" dirty="0">
              <a:latin typeface="Garamond" panose="02020404030301010803" pitchFamily="18" charset="0"/>
            </a:endParaRPr>
          </a:p>
        </p:txBody>
      </p:sp>
    </p:spTree>
    <p:extLst>
      <p:ext uri="{BB962C8B-B14F-4D97-AF65-F5344CB8AC3E}">
        <p14:creationId xmlns:p14="http://schemas.microsoft.com/office/powerpoint/2010/main" val="207187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63B9F-4323-D3C8-276C-293B18A4EAD3}"/>
              </a:ext>
            </a:extLst>
          </p:cNvPr>
          <p:cNvSpPr>
            <a:spLocks noGrp="1"/>
          </p:cNvSpPr>
          <p:nvPr>
            <p:ph idx="1"/>
          </p:nvPr>
        </p:nvSpPr>
        <p:spPr>
          <a:xfrm>
            <a:off x="76200" y="0"/>
            <a:ext cx="8991600" cy="5867400"/>
          </a:xfrm>
        </p:spPr>
        <p:txBody>
          <a:bodyPr>
            <a:noAutofit/>
          </a:bodyPr>
          <a:lstStyle/>
          <a:p>
            <a:pPr marL="571500" indent="-571500" algn="just">
              <a:buFont typeface="+mj-lt"/>
              <a:buAutoNum type="romanLcPeriod"/>
            </a:pPr>
            <a:r>
              <a:rPr lang="en-US" sz="2300" b="1" dirty="0">
                <a:latin typeface="Garamond" panose="02020404030301010803" pitchFamily="18" charset="0"/>
              </a:rPr>
              <a:t>Normal capacity </a:t>
            </a:r>
            <a:r>
              <a:rPr lang="en-US" sz="2300" dirty="0">
                <a:latin typeface="Garamond" panose="02020404030301010803" pitchFamily="18" charset="0"/>
              </a:rPr>
              <a:t>shall be the production expected to be achieved on an average over a number of periods or seasons under normal circumstances, taking into account the loss of capacity resulting from planned maintenance. The actual level of production shall be used when it approximates to normal capacity.</a:t>
            </a:r>
          </a:p>
          <a:p>
            <a:pPr marL="571500" indent="-571500" algn="just">
              <a:buFont typeface="+mj-lt"/>
              <a:buAutoNum type="romanLcPeriod"/>
            </a:pPr>
            <a:endParaRPr lang="en-US" sz="2300" dirty="0">
              <a:latin typeface="Garamond" panose="02020404030301010803" pitchFamily="18" charset="0"/>
            </a:endParaRPr>
          </a:p>
          <a:p>
            <a:pPr marL="571500" indent="-571500" algn="just">
              <a:buFont typeface="+mj-lt"/>
              <a:buAutoNum type="romanLcPeriod"/>
            </a:pPr>
            <a:r>
              <a:rPr lang="en-US" sz="2300" dirty="0">
                <a:latin typeface="Garamond" panose="02020404030301010803" pitchFamily="18" charset="0"/>
              </a:rPr>
              <a:t>The amount of fixed production overheads allocated to each unit of production shall not be increased as a consequence of low production or idle plant.</a:t>
            </a:r>
          </a:p>
          <a:p>
            <a:pPr marL="0" indent="0" algn="just">
              <a:buNone/>
            </a:pPr>
            <a:endParaRPr lang="en-US" sz="2300" dirty="0">
              <a:latin typeface="Garamond" panose="02020404030301010803" pitchFamily="18" charset="0"/>
            </a:endParaRPr>
          </a:p>
          <a:p>
            <a:pPr marL="571500" indent="-571500" algn="just">
              <a:buFont typeface="+mj-lt"/>
              <a:buAutoNum type="romanLcPeriod"/>
            </a:pPr>
            <a:r>
              <a:rPr lang="en-US" sz="2300" dirty="0">
                <a:latin typeface="Garamond" panose="02020404030301010803" pitchFamily="18" charset="0"/>
              </a:rPr>
              <a:t>Unallocated overheads shall be </a:t>
            </a:r>
            <a:r>
              <a:rPr lang="en-US" sz="2300" dirty="0" err="1">
                <a:latin typeface="Garamond" panose="02020404030301010803" pitchFamily="18" charset="0"/>
              </a:rPr>
              <a:t>recognised</a:t>
            </a:r>
            <a:r>
              <a:rPr lang="en-US" sz="2300" dirty="0">
                <a:latin typeface="Garamond" panose="02020404030301010803" pitchFamily="18" charset="0"/>
              </a:rPr>
              <a:t> as an expense in the period in which they are incurred. In periods of abnormally high production, the amount of fixed production overheads allocated to each unit of production is decreased so that inventories are not measured above the cost. Variable production overheads shall be assigned to each unit of production on the basis of the actual use of the production facilities	</a:t>
            </a:r>
            <a:endParaRPr lang="en-IN" sz="2300" dirty="0">
              <a:latin typeface="Garamond" panose="02020404030301010803" pitchFamily="18" charset="0"/>
            </a:endParaRPr>
          </a:p>
          <a:p>
            <a:pPr algn="just"/>
            <a:endParaRPr lang="en-IN" sz="2300" dirty="0">
              <a:latin typeface="Garamond" panose="02020404030301010803" pitchFamily="18" charset="0"/>
            </a:endParaRPr>
          </a:p>
        </p:txBody>
      </p:sp>
    </p:spTree>
    <p:extLst>
      <p:ext uri="{BB962C8B-B14F-4D97-AF65-F5344CB8AC3E}">
        <p14:creationId xmlns:p14="http://schemas.microsoft.com/office/powerpoint/2010/main" val="105185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1D031E-0D8B-B114-5F0D-28594658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0"/>
            <a:ext cx="5867400" cy="6787155"/>
          </a:xfrm>
        </p:spPr>
      </p:pic>
    </p:spTree>
    <p:extLst>
      <p:ext uri="{BB962C8B-B14F-4D97-AF65-F5344CB8AC3E}">
        <p14:creationId xmlns:p14="http://schemas.microsoft.com/office/powerpoint/2010/main" val="961612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16EB02-1A52-6A90-D722-1199873368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094" y="950205"/>
            <a:ext cx="6477000" cy="667394"/>
          </a:xfrm>
        </p:spPr>
      </p:pic>
      <p:pic>
        <p:nvPicPr>
          <p:cNvPr id="7" name="Picture 6">
            <a:extLst>
              <a:ext uri="{FF2B5EF4-FFF2-40B4-BE49-F238E27FC236}">
                <a16:creationId xmlns:a16="http://schemas.microsoft.com/office/drawing/2014/main" id="{01C4536E-7989-AD1E-0901-6296935D1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30442"/>
            <a:ext cx="7010400" cy="4887377"/>
          </a:xfrm>
          <a:prstGeom prst="rect">
            <a:avLst/>
          </a:prstGeom>
        </p:spPr>
      </p:pic>
    </p:spTree>
    <p:extLst>
      <p:ext uri="{BB962C8B-B14F-4D97-AF65-F5344CB8AC3E}">
        <p14:creationId xmlns:p14="http://schemas.microsoft.com/office/powerpoint/2010/main" val="144628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3069B-DDC9-8964-A01D-4C8C1F85BA9D}"/>
              </a:ext>
            </a:extLst>
          </p:cNvPr>
          <p:cNvSpPr>
            <a:spLocks noGrp="1"/>
          </p:cNvSpPr>
          <p:nvPr>
            <p:ph idx="1"/>
          </p:nvPr>
        </p:nvSpPr>
        <p:spPr/>
        <p:txBody>
          <a:bodyPr>
            <a:normAutofit/>
          </a:bodyPr>
          <a:lstStyle/>
          <a:p>
            <a:pPr marL="0" indent="0" algn="just">
              <a:buNone/>
            </a:pPr>
            <a:r>
              <a:rPr lang="en-US" sz="2800" dirty="0">
                <a:latin typeface="Garamond" panose="02020404030301010803" pitchFamily="18" charset="0"/>
              </a:rPr>
              <a:t>Where a production process results in more than one product being produced simultaneously and the costs of conversion of each product are not separately identifiable, the costs shall be allocated between the products on a rational and consistent basis.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0A2673D6-39CA-9B7D-5578-A149770BAB88}"/>
              </a:ext>
            </a:extLst>
          </p:cNvPr>
          <p:cNvSpPr>
            <a:spLocks noGrp="1"/>
          </p:cNvSpPr>
          <p:nvPr>
            <p:ph type="title"/>
          </p:nvPr>
        </p:nvSpPr>
        <p:spPr/>
        <p:txBody>
          <a:bodyPr>
            <a:normAutofit fontScale="90000"/>
          </a:bodyPr>
          <a:lstStyle/>
          <a:p>
            <a:r>
              <a:rPr lang="en-US" sz="4400" b="1" dirty="0">
                <a:latin typeface="Garamond" panose="02020404030301010803" pitchFamily="18" charset="0"/>
              </a:rPr>
              <a:t>Joint products</a:t>
            </a:r>
            <a:br>
              <a:rPr lang="en-US" sz="4400" b="1"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231153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3C5F2F-60C3-9EEC-00CC-6A6A8BEF0D01}"/>
              </a:ext>
            </a:extLst>
          </p:cNvPr>
          <p:cNvSpPr>
            <a:spLocks noGrp="1"/>
          </p:cNvSpPr>
          <p:nvPr>
            <p:ph idx="1"/>
          </p:nvPr>
        </p:nvSpPr>
        <p:spPr/>
        <p:txBody>
          <a:bodyPr/>
          <a:lstStyle/>
          <a:p>
            <a:pPr marL="0" indent="0" algn="just">
              <a:buNone/>
            </a:pPr>
            <a:endParaRPr lang="en-US" sz="2400" dirty="0">
              <a:latin typeface="Garamond" panose="02020404030301010803" pitchFamily="18" charset="0"/>
            </a:endParaRPr>
          </a:p>
          <a:p>
            <a:pPr marL="0" indent="0" algn="just">
              <a:buNone/>
            </a:pPr>
            <a:r>
              <a:rPr lang="en-US" sz="2400" dirty="0">
                <a:latin typeface="Garamond" panose="02020404030301010803" pitchFamily="18" charset="0"/>
              </a:rPr>
              <a:t>Where by products, scrap or waste materials are immaterial, they shall be measured at net </a:t>
            </a:r>
            <a:r>
              <a:rPr lang="en-US" sz="2400" dirty="0" err="1">
                <a:latin typeface="Garamond" panose="02020404030301010803" pitchFamily="18" charset="0"/>
              </a:rPr>
              <a:t>realisable</a:t>
            </a:r>
            <a:r>
              <a:rPr lang="en-US" sz="2400" dirty="0">
                <a:latin typeface="Garamond" panose="02020404030301010803" pitchFamily="18" charset="0"/>
              </a:rPr>
              <a:t> value and this value shall be deducted from the cost of the main product.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C1C61980-7DD4-A5CF-8C09-542FC2BDAEEF}"/>
              </a:ext>
            </a:extLst>
          </p:cNvPr>
          <p:cNvSpPr>
            <a:spLocks noGrp="1"/>
          </p:cNvSpPr>
          <p:nvPr>
            <p:ph type="title"/>
          </p:nvPr>
        </p:nvSpPr>
        <p:spPr/>
        <p:txBody>
          <a:bodyPr>
            <a:normAutofit/>
          </a:bodyPr>
          <a:lstStyle/>
          <a:p>
            <a:r>
              <a:rPr lang="en-US" sz="4400" b="1" dirty="0">
                <a:latin typeface="Garamond" panose="02020404030301010803" pitchFamily="18" charset="0"/>
              </a:rPr>
              <a:t>By Products</a:t>
            </a:r>
            <a:endParaRPr lang="en-IN" dirty="0">
              <a:latin typeface="Garamond" panose="02020404030301010803" pitchFamily="18" charset="0"/>
            </a:endParaRPr>
          </a:p>
        </p:txBody>
      </p:sp>
    </p:spTree>
    <p:extLst>
      <p:ext uri="{BB962C8B-B14F-4D97-AF65-F5344CB8AC3E}">
        <p14:creationId xmlns:p14="http://schemas.microsoft.com/office/powerpoint/2010/main" val="30076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C811CD-785D-72BE-961F-2A3058D04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521751" cy="5562600"/>
          </a:xfrm>
          <a:prstGeom prst="rect">
            <a:avLst/>
          </a:prstGeom>
        </p:spPr>
      </p:pic>
    </p:spTree>
    <p:extLst>
      <p:ext uri="{BB962C8B-B14F-4D97-AF65-F5344CB8AC3E}">
        <p14:creationId xmlns:p14="http://schemas.microsoft.com/office/powerpoint/2010/main" val="89898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AFC3962-B794-94C6-3116-BC5B92464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
            <a:ext cx="8275163" cy="6246622"/>
          </a:xfrm>
        </p:spPr>
      </p:pic>
    </p:spTree>
    <p:extLst>
      <p:ext uri="{BB962C8B-B14F-4D97-AF65-F5344CB8AC3E}">
        <p14:creationId xmlns:p14="http://schemas.microsoft.com/office/powerpoint/2010/main" val="12224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C62D3-B72B-3538-A09A-C70EFF007205}"/>
              </a:ext>
            </a:extLst>
          </p:cNvPr>
          <p:cNvSpPr>
            <a:spLocks noGrp="1"/>
          </p:cNvSpPr>
          <p:nvPr>
            <p:ph idx="1"/>
          </p:nvPr>
        </p:nvSpPr>
        <p:spPr>
          <a:xfrm>
            <a:off x="762000" y="381000"/>
            <a:ext cx="7914526" cy="6172199"/>
          </a:xfrm>
        </p:spPr>
        <p:txBody>
          <a:bodyPr>
            <a:normAutofit fontScale="70000" lnSpcReduction="20000"/>
          </a:bodyPr>
          <a:lstStyle/>
          <a:p>
            <a:pPr algn="just"/>
            <a:endParaRPr lang="en-GB" b="0" i="0" dirty="0">
              <a:solidFill>
                <a:srgbClr val="000000"/>
              </a:solidFill>
              <a:effectLst/>
              <a:highlight>
                <a:srgbClr val="FFFFFF"/>
              </a:highlight>
              <a:latin typeface="Calibri" panose="020F0502020204030204" pitchFamily="34" charset="0"/>
            </a:endParaRPr>
          </a:p>
          <a:p>
            <a:pPr algn="just"/>
            <a:r>
              <a:rPr lang="en-GB" sz="2100" b="1" dirty="0">
                <a:solidFill>
                  <a:srgbClr val="000000"/>
                </a:solidFill>
                <a:highlight>
                  <a:srgbClr val="FFFFFF"/>
                </a:highlight>
                <a:latin typeface="Calibri" panose="020F0502020204030204" pitchFamily="34" charset="0"/>
              </a:rPr>
              <a:t>142 (2A)</a:t>
            </a:r>
          </a:p>
          <a:p>
            <a:pPr algn="just"/>
            <a:r>
              <a:rPr lang="en-GB" b="0" i="0" dirty="0">
                <a:solidFill>
                  <a:srgbClr val="000000"/>
                </a:solidFill>
                <a:effectLst/>
                <a:highlight>
                  <a:srgbClr val="FFFFFF"/>
                </a:highlight>
                <a:latin typeface="Calibri" panose="020F0502020204030204" pitchFamily="34" charset="0"/>
              </a:rPr>
              <a:t>If, at any stage of the proceedings before him, the Assessing Officer, having regard to the nature and complexity of the accounts, volume of the accounts, doubts about the correctness of the accounts, multiplicity of transactions in the accounts or specialised nature of business activity of the </a:t>
            </a:r>
            <a:r>
              <a:rPr lang="en-GB" b="0" i="0" dirty="0" err="1">
                <a:solidFill>
                  <a:srgbClr val="000000"/>
                </a:solidFill>
                <a:effectLst/>
                <a:highlight>
                  <a:srgbClr val="FFFFFF"/>
                </a:highlight>
                <a:latin typeface="Calibri" panose="020F0502020204030204" pitchFamily="34" charset="0"/>
              </a:rPr>
              <a:t>assessee</a:t>
            </a:r>
            <a:r>
              <a:rPr lang="en-GB" b="0" i="0" dirty="0">
                <a:solidFill>
                  <a:srgbClr val="000000"/>
                </a:solidFill>
                <a:effectLst/>
                <a:highlight>
                  <a:srgbClr val="FFFFFF"/>
                </a:highlight>
                <a:latin typeface="Calibri" panose="020F0502020204030204" pitchFamily="34" charset="0"/>
              </a:rPr>
              <a:t>, and the interests of the revenue, is of the opinion that it is necessary so to do, he may, with the previous approval of the Principal Chief Commissioner or Chief Commissioner or Principal Commissioner or Commissioner, direct the </a:t>
            </a:r>
            <a:r>
              <a:rPr lang="en-GB" b="0" i="0" dirty="0" err="1">
                <a:solidFill>
                  <a:srgbClr val="000000"/>
                </a:solidFill>
                <a:effectLst/>
                <a:highlight>
                  <a:srgbClr val="FFFFFF"/>
                </a:highlight>
                <a:latin typeface="Calibri" panose="020F0502020204030204" pitchFamily="34" charset="0"/>
              </a:rPr>
              <a:t>assessee</a:t>
            </a:r>
            <a:r>
              <a:rPr lang="en-GB" b="0" i="0" dirty="0">
                <a:solidFill>
                  <a:srgbClr val="000000"/>
                </a:solidFill>
                <a:effectLst/>
                <a:highlight>
                  <a:srgbClr val="FFFFFF"/>
                </a:highlight>
                <a:latin typeface="Calibri" panose="020F0502020204030204" pitchFamily="34" charset="0"/>
              </a:rPr>
              <a:t> to get either or both of the following, namely:—</a:t>
            </a:r>
          </a:p>
          <a:p>
            <a:pPr marL="285750" algn="just"/>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to get the accounts audited by an accountant, as defined in the Explanation below sub-section (2) of section 288, nominated by the Principal Chief Commissioner or Chief Commissioner or Principal Commissioner or Commissioner in this behalf and to furnish a report of such audit in the prescribed form duly signed and verified by such accountant and setting forth such particulars, as may be prescribed, and such other particulars as the Assessing Officer may require;</a:t>
            </a:r>
          </a:p>
          <a:p>
            <a:pPr marL="285750" algn="just"/>
            <a:r>
              <a:rPr lang="en-GB" b="0" i="0" dirty="0">
                <a:solidFill>
                  <a:srgbClr val="000000"/>
                </a:solidFill>
                <a:effectLst/>
                <a:highlight>
                  <a:srgbClr val="FFFFFF"/>
                </a:highlight>
                <a:latin typeface="Calibri" panose="020F0502020204030204" pitchFamily="34" charset="0"/>
              </a:rPr>
              <a:t>(ii) to get the inventory valued by a cost accountant, nominated by the Principal Chief Commissioner or Chief Commissioner or Principal Commissioner or Commissioner in this behalf and to furnish a report of such inventory valuation in the prescribed form duly signed and verified by such cost accountant and setting forth such particulars, as may be prescribed, and such other particulars as the Assessing Officer may require:</a:t>
            </a:r>
          </a:p>
          <a:p>
            <a:endParaRPr lang="en-IN" dirty="0"/>
          </a:p>
        </p:txBody>
      </p:sp>
    </p:spTree>
    <p:extLst>
      <p:ext uri="{BB962C8B-B14F-4D97-AF65-F5344CB8AC3E}">
        <p14:creationId xmlns:p14="http://schemas.microsoft.com/office/powerpoint/2010/main" val="213015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7FC1B9-07C3-4E61-420D-2FA1249C8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32" y="533400"/>
            <a:ext cx="8767526" cy="5117167"/>
          </a:xfrm>
        </p:spPr>
      </p:pic>
    </p:spTree>
    <p:extLst>
      <p:ext uri="{BB962C8B-B14F-4D97-AF65-F5344CB8AC3E}">
        <p14:creationId xmlns:p14="http://schemas.microsoft.com/office/powerpoint/2010/main" val="129793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D4C63B-87E3-4989-6609-A3FFDF1EF420}"/>
              </a:ext>
            </a:extLst>
          </p:cNvPr>
          <p:cNvSpPr>
            <a:spLocks noGrp="1"/>
          </p:cNvSpPr>
          <p:nvPr>
            <p:ph idx="1"/>
          </p:nvPr>
        </p:nvSpPr>
        <p:spPr/>
        <p:txBody>
          <a:bodyPr>
            <a:normAutofit/>
          </a:bodyPr>
          <a:lstStyle/>
          <a:p>
            <a:pPr algn="just"/>
            <a:r>
              <a:rPr lang="en-US" sz="2800" dirty="0">
                <a:latin typeface="Garamond" panose="02020404030301010803" pitchFamily="18" charset="0"/>
              </a:rPr>
              <a:t>Other costs shall be included in the cost of inventories only to the extent that they are incurred in bringing the inventories to their present location and condition.</a:t>
            </a:r>
          </a:p>
          <a:p>
            <a:pPr algn="just"/>
            <a:endParaRPr lang="en-US" sz="2800" dirty="0">
              <a:latin typeface="Garamond" panose="02020404030301010803" pitchFamily="18" charset="0"/>
            </a:endParaRPr>
          </a:p>
          <a:p>
            <a:pPr algn="just"/>
            <a:r>
              <a:rPr lang="en-US" sz="2800" dirty="0">
                <a:latin typeface="Garamond" panose="02020404030301010803" pitchFamily="18" charset="0"/>
              </a:rPr>
              <a:t>Interest and other borrowing costs shall not be included in the costs of inventories, unless they meet the criteria for recognition of interest as a component of the cost as specified in the Income Computation and Disclosure Standard on borrowing costs.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37D96462-48A9-EE93-761E-656A672B820A}"/>
              </a:ext>
            </a:extLst>
          </p:cNvPr>
          <p:cNvSpPr>
            <a:spLocks noGrp="1"/>
          </p:cNvSpPr>
          <p:nvPr>
            <p:ph type="title"/>
          </p:nvPr>
        </p:nvSpPr>
        <p:spPr/>
        <p:txBody>
          <a:bodyPr/>
          <a:lstStyle/>
          <a:p>
            <a:r>
              <a:rPr lang="en-US" sz="4400" b="1" u="sng" dirty="0">
                <a:latin typeface="Garamond" panose="02020404030301010803" pitchFamily="18" charset="0"/>
              </a:rPr>
              <a:t>Other Costs</a:t>
            </a:r>
            <a:endParaRPr lang="en-IN" dirty="0">
              <a:latin typeface="Garamond" panose="02020404030301010803" pitchFamily="18" charset="0"/>
            </a:endParaRPr>
          </a:p>
        </p:txBody>
      </p:sp>
    </p:spTree>
    <p:extLst>
      <p:ext uri="{BB962C8B-B14F-4D97-AF65-F5344CB8AC3E}">
        <p14:creationId xmlns:p14="http://schemas.microsoft.com/office/powerpoint/2010/main" val="239221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D594E-A150-17B3-375F-353B26454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65" y="838200"/>
            <a:ext cx="8070235" cy="5816858"/>
          </a:xfrm>
        </p:spPr>
      </p:pic>
    </p:spTree>
    <p:extLst>
      <p:ext uri="{BB962C8B-B14F-4D97-AF65-F5344CB8AC3E}">
        <p14:creationId xmlns:p14="http://schemas.microsoft.com/office/powerpoint/2010/main" val="408160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71CAF9-4461-454A-B702-D536C3775752}" type="slidenum">
              <a:rPr lang="en-US" smtClean="0"/>
              <a:pPr/>
              <a:t>33</a:t>
            </a:fld>
            <a:endParaRPr lang="en-US"/>
          </a:p>
        </p:txBody>
      </p:sp>
      <p:sp>
        <p:nvSpPr>
          <p:cNvPr id="6" name="TextBox 5"/>
          <p:cNvSpPr txBox="1"/>
          <p:nvPr/>
        </p:nvSpPr>
        <p:spPr>
          <a:xfrm>
            <a:off x="178563" y="685800"/>
            <a:ext cx="8786874" cy="4401205"/>
          </a:xfrm>
          <a:prstGeom prst="rect">
            <a:avLst/>
          </a:prstGeom>
          <a:noFill/>
        </p:spPr>
        <p:txBody>
          <a:bodyPr wrap="square" rtlCol="0">
            <a:spAutoFit/>
          </a:bodyPr>
          <a:lstStyle/>
          <a:p>
            <a:r>
              <a:rPr lang="en-US" sz="2000" b="1" dirty="0">
                <a:latin typeface="Garamond" panose="02020404030301010803" pitchFamily="18" charset="0"/>
                <a:cs typeface="Calibri" pitchFamily="34" charset="0"/>
              </a:rPr>
              <a:t>Practical Example :</a:t>
            </a:r>
          </a:p>
          <a:p>
            <a:endParaRPr lang="en-US" sz="2000" b="1" dirty="0">
              <a:latin typeface="Garamond" panose="02020404030301010803" pitchFamily="18" charset="0"/>
              <a:cs typeface="Calibri" pitchFamily="34" charset="0"/>
            </a:endParaRPr>
          </a:p>
          <a:p>
            <a:endParaRPr lang="en-US" sz="2000" b="1" dirty="0">
              <a:latin typeface="Garamond" panose="02020404030301010803" pitchFamily="18" charset="0"/>
              <a:cs typeface="Calibri" pitchFamily="34" charset="0"/>
            </a:endParaRPr>
          </a:p>
          <a:p>
            <a:r>
              <a:rPr lang="en-US" sz="2000" dirty="0">
                <a:latin typeface="Garamond" panose="02020404030301010803" pitchFamily="18" charset="0"/>
                <a:cs typeface="Calibri" pitchFamily="34" charset="0"/>
              </a:rPr>
              <a:t>Q. Closing Inventory at cost of a company amounted to Rs. 9,56,700. The following items were included at cost in the total-</a:t>
            </a:r>
          </a:p>
          <a:p>
            <a:endParaRPr lang="en-US" sz="2000" dirty="0">
              <a:latin typeface="Garamond" panose="02020404030301010803" pitchFamily="18" charset="0"/>
              <a:cs typeface="Calibri" pitchFamily="34" charset="0"/>
            </a:endParaRPr>
          </a:p>
          <a:p>
            <a:pPr marL="257175" indent="-257175">
              <a:buAutoNum type="alphaLcParenBoth"/>
            </a:pPr>
            <a:r>
              <a:rPr lang="en-US" sz="2000" dirty="0">
                <a:latin typeface="Garamond" panose="02020404030301010803" pitchFamily="18" charset="0"/>
                <a:cs typeface="Calibri" pitchFamily="34" charset="0"/>
              </a:rPr>
              <a:t>350 Shirts, which had cost Rs.380 each and normally sold for Rs. 750 each. Owing to a defect in manufacture, they were all sold after the Balance Sheet date at 50% of their normal price. Selling expenses amounted to 5% of the proceeds.</a:t>
            </a:r>
          </a:p>
          <a:p>
            <a:pPr marL="257175" indent="-257175">
              <a:buAutoNum type="alphaLcParenBoth"/>
            </a:pPr>
            <a:endParaRPr lang="en-US" sz="2000" dirty="0">
              <a:latin typeface="Garamond" panose="02020404030301010803" pitchFamily="18" charset="0"/>
              <a:cs typeface="Calibri" pitchFamily="34" charset="0"/>
            </a:endParaRPr>
          </a:p>
          <a:p>
            <a:pPr marL="257175" indent="-257175">
              <a:buAutoNum type="alphaLcParenBoth"/>
            </a:pPr>
            <a:r>
              <a:rPr lang="en-US" sz="2000" dirty="0">
                <a:latin typeface="Garamond" panose="02020404030301010803" pitchFamily="18" charset="0"/>
                <a:cs typeface="Calibri" pitchFamily="34" charset="0"/>
              </a:rPr>
              <a:t>700 Trousers, which had cost Rs. 520 each. These too were found to be defective. Selling Expenses for the batch totaled Rs. 3800. They were sold for Rs. 950 each.</a:t>
            </a:r>
          </a:p>
          <a:p>
            <a:pPr marL="257175" indent="-257175"/>
            <a:endParaRPr lang="en-US" sz="2000" dirty="0">
              <a:latin typeface="Garamond" panose="02020404030301010803" pitchFamily="18" charset="0"/>
              <a:cs typeface="Calibri" pitchFamily="34" charset="0"/>
            </a:endParaRPr>
          </a:p>
          <a:p>
            <a:pPr marL="257175" indent="-257175"/>
            <a:r>
              <a:rPr lang="en-US" sz="2000" dirty="0">
                <a:latin typeface="Garamond" panose="02020404030301010803" pitchFamily="18" charset="0"/>
                <a:cs typeface="Calibri" pitchFamily="34" charset="0"/>
              </a:rPr>
              <a:t>Calculate the Inventory Value considering the above items.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71CAF9-4461-454A-B702-D536C3775752}" type="slidenum">
              <a:rPr lang="en-US" smtClean="0"/>
              <a:pPr/>
              <a:t>34</a:t>
            </a:fld>
            <a:endParaRPr lang="en-US"/>
          </a:p>
        </p:txBody>
      </p:sp>
      <p:sp>
        <p:nvSpPr>
          <p:cNvPr id="6" name="TextBox 5"/>
          <p:cNvSpPr txBox="1"/>
          <p:nvPr/>
        </p:nvSpPr>
        <p:spPr>
          <a:xfrm>
            <a:off x="178563" y="1125125"/>
            <a:ext cx="8733296" cy="4708981"/>
          </a:xfrm>
          <a:prstGeom prst="rect">
            <a:avLst/>
          </a:prstGeom>
          <a:noFill/>
        </p:spPr>
        <p:txBody>
          <a:bodyPr wrap="square" rtlCol="0">
            <a:spAutoFit/>
          </a:bodyPr>
          <a:lstStyle/>
          <a:p>
            <a:r>
              <a:rPr lang="en-US" sz="3000" b="1" dirty="0">
                <a:latin typeface="Calibri" pitchFamily="34" charset="0"/>
                <a:cs typeface="Calibri" pitchFamily="34" charset="0"/>
              </a:rPr>
              <a:t>Solution:</a:t>
            </a:r>
          </a:p>
          <a:p>
            <a:endParaRPr lang="en-US" sz="1350" dirty="0">
              <a:latin typeface="Calibri" pitchFamily="34" charset="0"/>
              <a:cs typeface="Calibri" pitchFamily="34" charset="0"/>
            </a:endParaRPr>
          </a:p>
          <a:p>
            <a:pPr marL="257175" indent="-257175">
              <a:buAutoNum type="alphaLcParenBoth"/>
            </a:pPr>
            <a:r>
              <a:rPr lang="en-US" sz="1350" b="1" dirty="0">
                <a:latin typeface="Calibri" pitchFamily="34" charset="0"/>
                <a:cs typeface="Calibri" pitchFamily="34" charset="0"/>
              </a:rPr>
              <a:t>Valuation of Shirts:</a:t>
            </a:r>
          </a:p>
          <a:p>
            <a:pPr marL="257175" indent="-257175"/>
            <a:r>
              <a:rPr lang="en-US" sz="1350" b="1" dirty="0">
                <a:latin typeface="Calibri" pitchFamily="34" charset="0"/>
                <a:cs typeface="Calibri" pitchFamily="34" charset="0"/>
              </a:rPr>
              <a:t>	</a:t>
            </a:r>
          </a:p>
          <a:p>
            <a:pPr marL="257175" indent="-257175"/>
            <a:r>
              <a:rPr lang="en-US" sz="1350" b="1" dirty="0">
                <a:latin typeface="Calibri" pitchFamily="34" charset="0"/>
                <a:cs typeface="Calibri" pitchFamily="34" charset="0"/>
              </a:rPr>
              <a:t>       </a:t>
            </a:r>
            <a:r>
              <a:rPr lang="en-US" sz="1350" dirty="0">
                <a:latin typeface="Calibri" pitchFamily="34" charset="0"/>
                <a:cs typeface="Calibri" pitchFamily="34" charset="0"/>
              </a:rPr>
              <a:t>(</a:t>
            </a:r>
            <a:r>
              <a:rPr lang="en-US" sz="1350" dirty="0" err="1">
                <a:latin typeface="Calibri" pitchFamily="34" charset="0"/>
                <a:cs typeface="Calibri" pitchFamily="34" charset="0"/>
              </a:rPr>
              <a:t>i</a:t>
            </a:r>
            <a:r>
              <a:rPr lang="en-US" sz="1350" dirty="0">
                <a:latin typeface="Calibri" pitchFamily="34" charset="0"/>
                <a:cs typeface="Calibri" pitchFamily="34" charset="0"/>
              </a:rPr>
              <a:t>) Value of Stock at Cost                      (Rs. 380 x 350 units )                                                         Rs. 1,33,000</a:t>
            </a:r>
          </a:p>
          <a:p>
            <a:pPr marL="257175" indent="-257175"/>
            <a:r>
              <a:rPr lang="en-US" sz="1350" dirty="0">
                <a:latin typeface="Calibri" pitchFamily="34" charset="0"/>
                <a:cs typeface="Calibri" pitchFamily="34" charset="0"/>
              </a:rPr>
              <a:t>       (ii) NRV of Shirts                        ( Rs. 750 x 50% x 350 units) less 5% thereon                            Rs. (1,24,688)</a:t>
            </a:r>
          </a:p>
          <a:p>
            <a:pPr marL="257175" indent="-257175"/>
            <a:r>
              <a:rPr lang="en-US" sz="1350" dirty="0">
                <a:latin typeface="Calibri" pitchFamily="34" charset="0"/>
                <a:cs typeface="Calibri" pitchFamily="34" charset="0"/>
              </a:rPr>
              <a:t>      </a:t>
            </a:r>
          </a:p>
          <a:p>
            <a:pPr marL="257175" indent="-257175"/>
            <a:r>
              <a:rPr lang="en-US" sz="1350" dirty="0">
                <a:latin typeface="Calibri" pitchFamily="34" charset="0"/>
                <a:cs typeface="Calibri" pitchFamily="34" charset="0"/>
              </a:rPr>
              <a:t>       (iii) Write-down required for Shirts             (</a:t>
            </a:r>
            <a:r>
              <a:rPr lang="en-US" sz="1350" dirty="0" err="1">
                <a:latin typeface="Calibri" pitchFamily="34" charset="0"/>
                <a:cs typeface="Calibri" pitchFamily="34" charset="0"/>
              </a:rPr>
              <a:t>i</a:t>
            </a:r>
            <a:r>
              <a:rPr lang="en-US" sz="1350" dirty="0">
                <a:latin typeface="Calibri" pitchFamily="34" charset="0"/>
                <a:cs typeface="Calibri" pitchFamily="34" charset="0"/>
              </a:rPr>
              <a:t>-ii)                                                                               Rs.  8,312</a:t>
            </a:r>
          </a:p>
          <a:p>
            <a:pPr marL="257175" indent="-257175"/>
            <a:endParaRPr lang="en-US" sz="1350" dirty="0">
              <a:latin typeface="Calibri" pitchFamily="34" charset="0"/>
              <a:cs typeface="Calibri" pitchFamily="34" charset="0"/>
            </a:endParaRPr>
          </a:p>
          <a:p>
            <a:pPr marL="257175" indent="-257175"/>
            <a:endParaRPr lang="en-US" sz="1350" dirty="0">
              <a:latin typeface="Calibri" pitchFamily="34" charset="0"/>
              <a:cs typeface="Calibri" pitchFamily="34" charset="0"/>
            </a:endParaRPr>
          </a:p>
          <a:p>
            <a:pPr marL="257175" indent="-257175"/>
            <a:r>
              <a:rPr lang="en-US" sz="1350" b="1" dirty="0">
                <a:latin typeface="Calibri" pitchFamily="34" charset="0"/>
                <a:cs typeface="Calibri" pitchFamily="34" charset="0"/>
              </a:rPr>
              <a:t>(b) Valuation of Trousers:</a:t>
            </a:r>
          </a:p>
          <a:p>
            <a:pPr marL="257175" indent="-257175"/>
            <a:endParaRPr lang="en-US" sz="1350" b="1" dirty="0">
              <a:latin typeface="Calibri" pitchFamily="34" charset="0"/>
              <a:cs typeface="Calibri" pitchFamily="34" charset="0"/>
            </a:endParaRPr>
          </a:p>
          <a:p>
            <a:pPr marL="257175" indent="-257175">
              <a:buFont typeface="Arial" pitchFamily="34" charset="0"/>
              <a:buChar char="•"/>
            </a:pPr>
            <a:r>
              <a:rPr lang="en-US" sz="1350" dirty="0">
                <a:latin typeface="Calibri" pitchFamily="34" charset="0"/>
                <a:cs typeface="Calibri" pitchFamily="34" charset="0"/>
              </a:rPr>
              <a:t>Cost of Trousers as given = Rs 520 x 700 Trousers = Rs. 3,64,000</a:t>
            </a:r>
          </a:p>
          <a:p>
            <a:pPr marL="257175" indent="-257175">
              <a:buFont typeface="Arial" pitchFamily="34" charset="0"/>
              <a:buChar char="•"/>
            </a:pPr>
            <a:r>
              <a:rPr lang="en-US" sz="1350" dirty="0">
                <a:latin typeface="Calibri" pitchFamily="34" charset="0"/>
                <a:cs typeface="Calibri" pitchFamily="34" charset="0"/>
              </a:rPr>
              <a:t>Net Realizable Value of Trousers=</a:t>
            </a: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r>
              <a:rPr lang="en-US" sz="1350" b="1" dirty="0">
                <a:latin typeface="Calibri" pitchFamily="34" charset="0"/>
                <a:cs typeface="Calibri" pitchFamily="34" charset="0"/>
              </a:rPr>
              <a:t>Value= </a:t>
            </a:r>
            <a:r>
              <a:rPr lang="en-US" sz="1350" dirty="0">
                <a:latin typeface="Calibri" pitchFamily="34" charset="0"/>
                <a:cs typeface="Calibri" pitchFamily="34" charset="0"/>
              </a:rPr>
              <a:t> Lower of (</a:t>
            </a:r>
            <a:r>
              <a:rPr lang="en-US" sz="1350" dirty="0" err="1">
                <a:latin typeface="Calibri" pitchFamily="34" charset="0"/>
                <a:cs typeface="Calibri" pitchFamily="34" charset="0"/>
              </a:rPr>
              <a:t>i</a:t>
            </a:r>
            <a:r>
              <a:rPr lang="en-US" sz="1350" dirty="0">
                <a:latin typeface="Calibri" pitchFamily="34" charset="0"/>
                <a:cs typeface="Calibri" pitchFamily="34" charset="0"/>
              </a:rPr>
              <a:t>) Cost Rs. 520 &amp; (ii) NRV Rs 944.57. Therefore, Rs.520 per unit or Rs. 3,64,000 should be the Carrying Amount of this Inventory. Since, Inventory is already carried at cost, no further adjustment is required.</a:t>
            </a:r>
            <a:endParaRPr lang="en-US" sz="1350" b="1" dirty="0">
              <a:latin typeface="Calibri" pitchFamily="34" charset="0"/>
              <a:cs typeface="Calibri" pitchFamily="34" charset="0"/>
            </a:endParaRPr>
          </a:p>
          <a:p>
            <a:pPr marL="257175" indent="-257175"/>
            <a:r>
              <a:rPr lang="en-US" sz="1350" dirty="0">
                <a:latin typeface="Calibri" pitchFamily="34" charset="0"/>
                <a:cs typeface="Calibri" pitchFamily="34" charset="0"/>
              </a:rPr>
              <a:t> </a:t>
            </a:r>
          </a:p>
        </p:txBody>
      </p:sp>
      <p:cxnSp>
        <p:nvCxnSpPr>
          <p:cNvPr id="8" name="Straight Connector 7"/>
          <p:cNvCxnSpPr/>
          <p:nvPr/>
        </p:nvCxnSpPr>
        <p:spPr>
          <a:xfrm>
            <a:off x="6768719" y="2839637"/>
            <a:ext cx="964413"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8719" y="3107529"/>
            <a:ext cx="964413"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0769" y="4393413"/>
            <a:ext cx="8197511" cy="715581"/>
          </a:xfrm>
          <a:prstGeom prst="rect">
            <a:avLst/>
          </a:prstGeom>
          <a:noFill/>
          <a:ln>
            <a:solidFill>
              <a:schemeClr val="accent1">
                <a:lumMod val="75000"/>
              </a:schemeClr>
            </a:solidFill>
          </a:ln>
        </p:spPr>
        <p:txBody>
          <a:bodyPr wrap="square" rtlCol="0">
            <a:spAutoFit/>
          </a:bodyPr>
          <a:lstStyle/>
          <a:p>
            <a:r>
              <a:rPr lang="en-US" sz="1350" dirty="0">
                <a:latin typeface="Calibri" pitchFamily="34" charset="0"/>
                <a:cs typeface="Calibri" pitchFamily="34" charset="0"/>
              </a:rPr>
              <a:t>          Estimated Sale Price per unit                                                                                                        Rs. 950.00</a:t>
            </a:r>
          </a:p>
          <a:p>
            <a:r>
              <a:rPr lang="en-US" sz="1350" dirty="0">
                <a:latin typeface="Calibri" pitchFamily="34" charset="0"/>
                <a:cs typeface="Calibri" pitchFamily="34" charset="0"/>
              </a:rPr>
              <a:t>Less:  Selling Expenses per unit (Rs.3,800 / 700 Trousers)                                                                 Rs.    (5.43)</a:t>
            </a:r>
          </a:p>
          <a:p>
            <a:r>
              <a:rPr lang="en-US" sz="1350" dirty="0">
                <a:latin typeface="Calibri" pitchFamily="34" charset="0"/>
                <a:cs typeface="Calibri" pitchFamily="34" charset="0"/>
              </a:rPr>
              <a:t>           Net Realizable Value per Unit                                                                                                       Rs. 944.57  </a:t>
            </a:r>
          </a:p>
        </p:txBody>
      </p:sp>
      <p:cxnSp>
        <p:nvCxnSpPr>
          <p:cNvPr id="14" name="Straight Connector 13"/>
          <p:cNvCxnSpPr/>
          <p:nvPr/>
        </p:nvCxnSpPr>
        <p:spPr>
          <a:xfrm rot="5400000">
            <a:off x="6635368" y="4741078"/>
            <a:ext cx="696521"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769" y="4822041"/>
            <a:ext cx="8197511"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71CAF9-4461-454A-B702-D536C3775752}" type="slidenum">
              <a:rPr lang="en-US" smtClean="0"/>
              <a:pPr/>
              <a:t>35</a:t>
            </a:fld>
            <a:endParaRPr lang="en-US"/>
          </a:p>
        </p:txBody>
      </p:sp>
      <p:sp>
        <p:nvSpPr>
          <p:cNvPr id="4" name="TextBox 3"/>
          <p:cNvSpPr txBox="1"/>
          <p:nvPr/>
        </p:nvSpPr>
        <p:spPr>
          <a:xfrm>
            <a:off x="607191" y="2143116"/>
            <a:ext cx="6429420" cy="369332"/>
          </a:xfrm>
          <a:prstGeom prst="rect">
            <a:avLst/>
          </a:prstGeom>
          <a:noFill/>
        </p:spPr>
        <p:txBody>
          <a:bodyPr wrap="square" rtlCol="0">
            <a:spAutoFit/>
          </a:bodyPr>
          <a:lstStyle/>
          <a:p>
            <a:r>
              <a:rPr lang="en-US" b="1" dirty="0">
                <a:latin typeface="Calibri" pitchFamily="34" charset="0"/>
                <a:cs typeface="Calibri" pitchFamily="34" charset="0"/>
              </a:rPr>
              <a:t>c) Valuation of Inventory</a:t>
            </a:r>
            <a:endParaRPr lang="en-IN" b="1" dirty="0">
              <a:latin typeface="Calibri" pitchFamily="34" charset="0"/>
              <a:cs typeface="Calibri" pitchFamily="34" charset="0"/>
            </a:endParaRPr>
          </a:p>
        </p:txBody>
      </p:sp>
      <p:sp>
        <p:nvSpPr>
          <p:cNvPr id="6" name="TextBox 5"/>
          <p:cNvSpPr txBox="1"/>
          <p:nvPr/>
        </p:nvSpPr>
        <p:spPr>
          <a:xfrm>
            <a:off x="392877" y="2786058"/>
            <a:ext cx="7500990" cy="923330"/>
          </a:xfrm>
          <a:prstGeom prst="rect">
            <a:avLst/>
          </a:prstGeom>
          <a:noFill/>
          <a:ln>
            <a:solidFill>
              <a:schemeClr val="accent1"/>
            </a:solidFill>
          </a:ln>
        </p:spPr>
        <p:txBody>
          <a:bodyPr wrap="square" rtlCol="0">
            <a:spAutoFit/>
          </a:bodyPr>
          <a:lstStyle/>
          <a:p>
            <a:r>
              <a:rPr lang="en-US" sz="1350" dirty="0">
                <a:latin typeface="Calibri" pitchFamily="34" charset="0"/>
                <a:cs typeface="Calibri" pitchFamily="34" charset="0"/>
              </a:rPr>
              <a:t>             Value of Inventory as given                                                                                       9,56,700</a:t>
            </a:r>
          </a:p>
          <a:p>
            <a:r>
              <a:rPr lang="en-US" sz="1350" dirty="0">
                <a:latin typeface="Calibri" pitchFamily="34" charset="0"/>
                <a:cs typeface="Calibri" pitchFamily="34" charset="0"/>
              </a:rPr>
              <a:t>    Less: Write down of Value of Shirts                                                                                     (8,312)</a:t>
            </a:r>
          </a:p>
          <a:p>
            <a:r>
              <a:rPr lang="en-US" sz="1350" dirty="0"/>
              <a:t>            </a:t>
            </a:r>
            <a:r>
              <a:rPr lang="en-US" sz="1350" b="1" dirty="0"/>
              <a:t>Revised Inventory Value                                                                   9,48,388</a:t>
            </a:r>
          </a:p>
          <a:p>
            <a:endParaRPr lang="en-IN" sz="13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BCA4F-4F4E-DE07-E28E-1587997E6DD7}"/>
              </a:ext>
            </a:extLst>
          </p:cNvPr>
          <p:cNvSpPr>
            <a:spLocks noGrp="1"/>
          </p:cNvSpPr>
          <p:nvPr>
            <p:ph idx="1"/>
          </p:nvPr>
        </p:nvSpPr>
        <p:spPr/>
        <p:txBody>
          <a:bodyPr/>
          <a:lstStyle/>
          <a:p>
            <a:pPr algn="just"/>
            <a:r>
              <a:rPr lang="en-US" sz="2800" dirty="0">
                <a:latin typeface="Garamond" panose="02020404030301010803" pitchFamily="18" charset="0"/>
              </a:rPr>
              <a:t>Cost of service shall consist of </a:t>
            </a:r>
            <a:r>
              <a:rPr lang="en-US" sz="2800" dirty="0" err="1">
                <a:latin typeface="Garamond" panose="02020404030301010803" pitchFamily="18" charset="0"/>
              </a:rPr>
              <a:t>labour</a:t>
            </a:r>
            <a:r>
              <a:rPr lang="en-US" sz="2800" dirty="0">
                <a:latin typeface="Garamond" panose="02020404030301010803" pitchFamily="18" charset="0"/>
              </a:rPr>
              <a:t> and other cost of personnel directly engaged in providing the service including supervisory personal and attributable overheads</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D83425DA-7560-3ECE-B931-EDAB8D156530}"/>
              </a:ext>
            </a:extLst>
          </p:cNvPr>
          <p:cNvSpPr>
            <a:spLocks noGrp="1"/>
          </p:cNvSpPr>
          <p:nvPr>
            <p:ph type="title"/>
          </p:nvPr>
        </p:nvSpPr>
        <p:spPr/>
        <p:txBody>
          <a:bodyPr/>
          <a:lstStyle/>
          <a:p>
            <a:r>
              <a:rPr lang="en-US" sz="4400" b="1" i="1" u="sng" dirty="0">
                <a:latin typeface="Garamond" panose="02020404030301010803" pitchFamily="18" charset="0"/>
              </a:rPr>
              <a:t>Costs of services </a:t>
            </a:r>
            <a:r>
              <a:rPr lang="en-US" sz="4400" dirty="0">
                <a:latin typeface="Garamond" panose="02020404030301010803" pitchFamily="18" charset="0"/>
              </a:rPr>
              <a:t>:</a:t>
            </a:r>
            <a:endParaRPr lang="en-IN" dirty="0">
              <a:latin typeface="Garamond" panose="02020404030301010803" pitchFamily="18" charset="0"/>
            </a:endParaRPr>
          </a:p>
        </p:txBody>
      </p:sp>
    </p:spTree>
    <p:extLst>
      <p:ext uri="{BB962C8B-B14F-4D97-AF65-F5344CB8AC3E}">
        <p14:creationId xmlns:p14="http://schemas.microsoft.com/office/powerpoint/2010/main" val="3968040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Cost of conversion </a:t>
            </a:r>
            <a:r>
              <a:rPr lang="en-US" dirty="0" err="1"/>
              <a:t>comparsion</a:t>
            </a:r>
            <a:r>
              <a:rPr lang="en-US" dirty="0"/>
              <a:t> </a:t>
            </a:r>
          </a:p>
          <a:p>
            <a:pPr>
              <a:buNone/>
            </a:pPr>
            <a:r>
              <a:rPr lang="en-US" dirty="0"/>
              <a:t> </a:t>
            </a:r>
          </a:p>
        </p:txBody>
      </p:sp>
      <p:graphicFrame>
        <p:nvGraphicFramePr>
          <p:cNvPr id="4" name="Table 3"/>
          <p:cNvGraphicFramePr>
            <a:graphicFrameLocks noGrp="1"/>
          </p:cNvGraphicFramePr>
          <p:nvPr/>
        </p:nvGraphicFramePr>
        <p:xfrm>
          <a:off x="1371600" y="990600"/>
          <a:ext cx="6096000" cy="1463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965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AS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err="1">
                          <a:solidFill>
                            <a:schemeClr val="lt1"/>
                          </a:solidFill>
                          <a:latin typeface="+mn-lt"/>
                          <a:ea typeface="+mn-ea"/>
                          <a:cs typeface="+mn-cs"/>
                        </a:rPr>
                        <a:t>Ind</a:t>
                      </a:r>
                      <a:r>
                        <a:rPr lang="en-US" sz="1800" b="1" kern="1200" baseline="0" dirty="0">
                          <a:solidFill>
                            <a:schemeClr val="lt1"/>
                          </a:solidFill>
                          <a:latin typeface="+mn-lt"/>
                          <a:ea typeface="+mn-ea"/>
                          <a:cs typeface="+mn-cs"/>
                        </a:rPr>
                        <a:t> AS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a:solidFill>
                          <a:schemeClr val="lt1"/>
                        </a:solidFill>
                        <a:latin typeface="+mn-lt"/>
                        <a:ea typeface="+mn-ea"/>
                        <a:cs typeface="+mn-cs"/>
                      </a:endParaRPr>
                    </a:p>
                    <a:p>
                      <a:endParaRPr lang="en-US" dirty="0">
                        <a:ln>
                          <a:solidFill>
                            <a:sysClr val="windowText" lastClr="000000"/>
                          </a:solidFill>
                        </a:ln>
                      </a:endParaRPr>
                    </a:p>
                  </a:txBody>
                  <a:tcPr/>
                </a:tc>
                <a:tc>
                  <a:txBody>
                    <a:bodyPr/>
                    <a:lstStyle/>
                    <a:p>
                      <a:r>
                        <a:rPr lang="en-US" sz="1800" b="1" kern="1200" baseline="0" dirty="0">
                          <a:solidFill>
                            <a:schemeClr val="lt1"/>
                          </a:solidFill>
                          <a:latin typeface="+mn-lt"/>
                          <a:ea typeface="+mn-ea"/>
                          <a:cs typeface="+mn-cs"/>
                        </a:rPr>
                        <a:t>The actual level of production </a:t>
                      </a:r>
                      <a:r>
                        <a:rPr lang="en-US" sz="1800" b="1" i="1" kern="1200" baseline="0" dirty="0">
                          <a:solidFill>
                            <a:schemeClr val="lt1"/>
                          </a:solidFill>
                          <a:latin typeface="+mn-lt"/>
                          <a:ea typeface="+mn-ea"/>
                          <a:cs typeface="+mn-cs"/>
                        </a:rPr>
                        <a:t>may be used, if it approximates normal  capacity 	</a:t>
                      </a:r>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6E024-525C-2ECA-81C2-0FBE960C04D5}"/>
              </a:ext>
            </a:extLst>
          </p:cNvPr>
          <p:cNvSpPr>
            <a:spLocks noGrp="1"/>
          </p:cNvSpPr>
          <p:nvPr>
            <p:ph type="title"/>
          </p:nvPr>
        </p:nvSpPr>
        <p:spPr>
          <a:xfrm>
            <a:off x="152400" y="421874"/>
            <a:ext cx="8839200" cy="707886"/>
          </a:xfrm>
          <a:prstGeom prst="rect">
            <a:avLst/>
          </a:prstGeom>
        </p:spPr>
        <p:txBody>
          <a:bodyPr wrap="square">
            <a:spAutoFit/>
          </a:bodyPr>
          <a:lstStyle/>
          <a:p>
            <a:r>
              <a:rPr lang="en-US" sz="4000" b="1" dirty="0">
                <a:latin typeface="Garamond" panose="02020404030301010803" pitchFamily="18" charset="0"/>
              </a:rPr>
              <a:t>Exclusions from the Cost of Inventories</a:t>
            </a:r>
            <a:endParaRPr lang="en-US" sz="4000" dirty="0">
              <a:latin typeface="Garamond" panose="02020404030301010803" pitchFamily="18" charset="0"/>
            </a:endParaRPr>
          </a:p>
        </p:txBody>
      </p:sp>
      <p:graphicFrame>
        <p:nvGraphicFramePr>
          <p:cNvPr id="5" name="Content Placeholder 4">
            <a:extLst>
              <a:ext uri="{FF2B5EF4-FFF2-40B4-BE49-F238E27FC236}">
                <a16:creationId xmlns:a16="http://schemas.microsoft.com/office/drawing/2014/main" id="{C1E34799-1740-E4BB-42A3-5FD733EA0185}"/>
              </a:ext>
            </a:extLst>
          </p:cNvPr>
          <p:cNvGraphicFramePr>
            <a:graphicFrameLocks noGrp="1"/>
          </p:cNvGraphicFramePr>
          <p:nvPr>
            <p:ph idx="1"/>
            <p:extLst>
              <p:ext uri="{D42A27DB-BD31-4B8C-83A1-F6EECF244321}">
                <p14:modId xmlns:p14="http://schemas.microsoft.com/office/powerpoint/2010/main" val="1011462269"/>
              </p:ext>
            </p:extLst>
          </p:nvPr>
        </p:nvGraphicFramePr>
        <p:xfrm>
          <a:off x="152400" y="1481138"/>
          <a:ext cx="8763000" cy="4995862"/>
        </p:xfrm>
        <a:graphic>
          <a:graphicData uri="http://schemas.openxmlformats.org/drawingml/2006/table">
            <a:tbl>
              <a:tblPr bandRow="1">
                <a:tableStyleId>{9D7B26C5-4107-4FEC-AEDC-1716B250A1EF}</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49958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solidFill>
                            <a:schemeClr val="tx1"/>
                          </a:solidFill>
                          <a:latin typeface="Garamond" panose="02020404030301010803" pitchFamily="18" charset="0"/>
                          <a:ea typeface="+mn-ea"/>
                          <a:cs typeface="+mn-cs"/>
                        </a:rPr>
                        <a:t>In determining the cost of inventories, the following costs shall be excluded and </a:t>
                      </a:r>
                      <a:r>
                        <a:rPr lang="en-US" sz="2200" i="0" kern="1200" baseline="0" dirty="0" err="1">
                          <a:solidFill>
                            <a:schemeClr val="tx1"/>
                          </a:solidFill>
                          <a:latin typeface="Garamond" panose="02020404030301010803" pitchFamily="18" charset="0"/>
                          <a:ea typeface="+mn-ea"/>
                          <a:cs typeface="+mn-cs"/>
                        </a:rPr>
                        <a:t>recognised</a:t>
                      </a:r>
                      <a:r>
                        <a:rPr lang="en-US" sz="2200" i="0" kern="1200" baseline="0" dirty="0">
                          <a:solidFill>
                            <a:schemeClr val="tx1"/>
                          </a:solidFill>
                          <a:latin typeface="Garamond" panose="02020404030301010803" pitchFamily="18" charset="0"/>
                          <a:ea typeface="+mn-ea"/>
                          <a:cs typeface="+mn-cs"/>
                        </a:rPr>
                        <a:t> as expenses of the period in which they are incurred, namely:- 	</a:t>
                      </a:r>
                    </a:p>
                    <a:p>
                      <a:pPr algn="just"/>
                      <a:endParaRPr lang="en-US" sz="2200" i="0" dirty="0">
                        <a:latin typeface="Garamond" panose="02020404030301010803" pitchFamily="18" charset="0"/>
                      </a:endParaRPr>
                    </a:p>
                  </a:txBody>
                  <a:tcPr/>
                </a:tc>
                <a:tc>
                  <a:txBody>
                    <a:bodyPr/>
                    <a:lstStyle/>
                    <a:p>
                      <a:pPr algn="just"/>
                      <a:r>
                        <a:rPr lang="en-US" sz="2200" i="0" kern="1200" baseline="0" dirty="0">
                          <a:solidFill>
                            <a:schemeClr val="tx1"/>
                          </a:solidFill>
                          <a:latin typeface="Garamond" panose="02020404030301010803" pitchFamily="18" charset="0"/>
                          <a:ea typeface="+mn-ea"/>
                          <a:cs typeface="+mn-cs"/>
                        </a:rPr>
                        <a:t>(a) Abnormal amounts of wasted materials, </a:t>
                      </a:r>
                      <a:r>
                        <a:rPr lang="en-US" sz="2200" i="0" kern="1200" baseline="0" dirty="0" err="1">
                          <a:solidFill>
                            <a:schemeClr val="tx1"/>
                          </a:solidFill>
                          <a:latin typeface="Garamond" panose="02020404030301010803" pitchFamily="18" charset="0"/>
                          <a:ea typeface="+mn-ea"/>
                          <a:cs typeface="+mn-cs"/>
                        </a:rPr>
                        <a:t>labour</a:t>
                      </a:r>
                      <a:r>
                        <a:rPr lang="en-US" sz="2200" i="0" kern="1200" baseline="0" dirty="0">
                          <a:solidFill>
                            <a:schemeClr val="tx1"/>
                          </a:solidFill>
                          <a:latin typeface="Garamond" panose="02020404030301010803" pitchFamily="18" charset="0"/>
                          <a:ea typeface="+mn-ea"/>
                          <a:cs typeface="+mn-cs"/>
                        </a:rPr>
                        <a:t>, or other production costs; </a:t>
                      </a:r>
                    </a:p>
                    <a:p>
                      <a:pPr algn="just"/>
                      <a:r>
                        <a:rPr lang="en-US" sz="2200" i="0" kern="1200" baseline="0" dirty="0">
                          <a:solidFill>
                            <a:schemeClr val="tx1"/>
                          </a:solidFill>
                          <a:latin typeface="Garamond" panose="02020404030301010803" pitchFamily="18" charset="0"/>
                          <a:ea typeface="+mn-ea"/>
                          <a:cs typeface="+mn-cs"/>
                        </a:rPr>
                        <a:t>(b) Storage costs, unless those costs are necessary in the production process prior to a further production stage; </a:t>
                      </a:r>
                    </a:p>
                    <a:p>
                      <a:pPr algn="just"/>
                      <a:r>
                        <a:rPr lang="en-US" sz="2200" i="0" kern="1200" baseline="0" dirty="0">
                          <a:solidFill>
                            <a:schemeClr val="tx1"/>
                          </a:solidFill>
                          <a:latin typeface="Garamond" panose="02020404030301010803" pitchFamily="18" charset="0"/>
                          <a:ea typeface="+mn-ea"/>
                          <a:cs typeface="+mn-cs"/>
                        </a:rPr>
                        <a:t>(c) Administrative overheads that do not contribute to bringing the inventories to their present location and condition;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solidFill>
                            <a:schemeClr val="tx1"/>
                          </a:solidFill>
                          <a:latin typeface="Garamond" panose="02020404030301010803" pitchFamily="18" charset="0"/>
                          <a:ea typeface="+mn-ea"/>
                          <a:cs typeface="+mn-cs"/>
                        </a:rPr>
                        <a:t>(d) Selling costs.	</a:t>
                      </a:r>
                    </a:p>
                    <a:p>
                      <a:pPr algn="just"/>
                      <a:r>
                        <a:rPr lang="en-US" sz="2200" i="0" kern="1200" baseline="0" dirty="0">
                          <a:solidFill>
                            <a:schemeClr val="tx1"/>
                          </a:solidFill>
                          <a:latin typeface="Garamond" panose="02020404030301010803" pitchFamily="18" charset="0"/>
                          <a:ea typeface="+mn-ea"/>
                          <a:cs typeface="+mn-cs"/>
                        </a:rPr>
                        <a:t>	</a:t>
                      </a:r>
                    </a:p>
                    <a:p>
                      <a:pPr algn="just"/>
                      <a:endParaRPr lang="en-US" sz="2200" i="0" dirty="0">
                        <a:latin typeface="Garamond" panose="02020404030301010803"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7382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46BF9A-FA70-3D9E-11D3-4126CE6588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04800"/>
            <a:ext cx="7315200" cy="5553777"/>
          </a:xfrm>
        </p:spPr>
      </p:pic>
    </p:spTree>
    <p:extLst>
      <p:ext uri="{BB962C8B-B14F-4D97-AF65-F5344CB8AC3E}">
        <p14:creationId xmlns:p14="http://schemas.microsoft.com/office/powerpoint/2010/main" val="242633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DB3C2-DAD4-7B1C-58BC-053FFF3FA16E}"/>
              </a:ext>
            </a:extLst>
          </p:cNvPr>
          <p:cNvSpPr>
            <a:spLocks noGrp="1"/>
          </p:cNvSpPr>
          <p:nvPr>
            <p:ph idx="1"/>
          </p:nvPr>
        </p:nvSpPr>
        <p:spPr/>
        <p:txBody>
          <a:bodyPr>
            <a:noAutofit/>
          </a:bodyPr>
          <a:lstStyle/>
          <a:p>
            <a:pPr algn="just"/>
            <a:r>
              <a:rPr lang="en-GB" sz="2100" b="0" i="0" dirty="0">
                <a:solidFill>
                  <a:srgbClr val="000000"/>
                </a:solidFill>
                <a:effectLst/>
                <a:latin typeface="Garamond" panose="02020404030301010803" pitchFamily="18" charset="0"/>
              </a:rPr>
              <a:t>(1) Income chargeable under the head Profits and gains of business or profession or Income from other sources shall, subject to the provisions of sub-section (2), be computed in accordance with either cash or mercantile system of accounting regularly employed by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a:t>
            </a:r>
          </a:p>
          <a:p>
            <a:pPr algn="just"/>
            <a:r>
              <a:rPr lang="en-GB" sz="2100" b="0" i="0" dirty="0">
                <a:solidFill>
                  <a:srgbClr val="000000"/>
                </a:solidFill>
                <a:effectLst/>
                <a:latin typeface="Garamond" panose="02020404030301010803" pitchFamily="18" charset="0"/>
              </a:rPr>
              <a:t>(2) The Central Government may notify in the Official Gazette[2] from time to time [3][income computation and disclosure standards] to be followed by any class of </a:t>
            </a:r>
            <a:r>
              <a:rPr lang="en-GB" sz="2100" b="0" i="0" dirty="0" err="1">
                <a:solidFill>
                  <a:srgbClr val="000000"/>
                </a:solidFill>
                <a:effectLst/>
                <a:latin typeface="Garamond" panose="02020404030301010803" pitchFamily="18" charset="0"/>
              </a:rPr>
              <a:t>assessees</a:t>
            </a:r>
            <a:r>
              <a:rPr lang="en-GB" sz="2100" b="0" i="0" dirty="0">
                <a:solidFill>
                  <a:srgbClr val="000000"/>
                </a:solidFill>
                <a:effectLst/>
                <a:latin typeface="Garamond" panose="02020404030301010803" pitchFamily="18" charset="0"/>
              </a:rPr>
              <a:t> or in respect of any class of income.</a:t>
            </a:r>
          </a:p>
          <a:p>
            <a:pPr algn="just"/>
            <a:r>
              <a:rPr lang="en-GB" sz="2100" b="0" i="0" dirty="0">
                <a:solidFill>
                  <a:srgbClr val="000000"/>
                </a:solidFill>
                <a:effectLst/>
                <a:latin typeface="Garamond" panose="02020404030301010803" pitchFamily="18" charset="0"/>
              </a:rPr>
              <a:t>(3) Where the Assessing Officer is not satisfied about the correctness or completeness of the accounts of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 or where the method of accounting provided in sub-section (1) [4][has not been regularly followed by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 or income has not been computed in accordance with the standards notified under sub-section (2)], the Assessing Officer may make an assessment in the manner provided in section 144.</a:t>
            </a:r>
          </a:p>
          <a:p>
            <a:endParaRPr lang="en-IN" sz="2100" dirty="0">
              <a:latin typeface="Garamond" panose="02020404030301010803" pitchFamily="18" charset="0"/>
            </a:endParaRPr>
          </a:p>
        </p:txBody>
      </p:sp>
      <p:sp>
        <p:nvSpPr>
          <p:cNvPr id="3" name="Title 2">
            <a:extLst>
              <a:ext uri="{FF2B5EF4-FFF2-40B4-BE49-F238E27FC236}">
                <a16:creationId xmlns:a16="http://schemas.microsoft.com/office/drawing/2014/main" id="{573DF6C7-9521-21AE-4AE3-0E6F2A9FD92D}"/>
              </a:ext>
            </a:extLst>
          </p:cNvPr>
          <p:cNvSpPr>
            <a:spLocks noGrp="1"/>
          </p:cNvSpPr>
          <p:nvPr>
            <p:ph type="title"/>
          </p:nvPr>
        </p:nvSpPr>
        <p:spPr/>
        <p:txBody>
          <a:bodyPr>
            <a:normAutofit fontScale="90000"/>
          </a:bodyPr>
          <a:lstStyle/>
          <a:p>
            <a:r>
              <a:rPr lang="en-GB" dirty="0"/>
              <a:t>SEC 145</a:t>
            </a:r>
            <a:r>
              <a:rPr lang="en-GB" b="1" i="0" dirty="0">
                <a:solidFill>
                  <a:srgbClr val="000000"/>
                </a:solidFill>
                <a:effectLst/>
                <a:latin typeface="Calibri" panose="020F0502020204030204" pitchFamily="34" charset="0"/>
              </a:rPr>
              <a:t>. Method of accounting.</a:t>
            </a:r>
            <a:br>
              <a:rPr lang="en-GB" b="0" i="0" dirty="0">
                <a:solidFill>
                  <a:srgbClr val="000000"/>
                </a:solidFill>
                <a:effectLst/>
                <a:latin typeface="Calibri" panose="020F0502020204030204" pitchFamily="34" charset="0"/>
              </a:rPr>
            </a:br>
            <a:endParaRPr lang="en-IN" dirty="0"/>
          </a:p>
        </p:txBody>
      </p:sp>
    </p:spTree>
    <p:extLst>
      <p:ext uri="{BB962C8B-B14F-4D97-AF65-F5344CB8AC3E}">
        <p14:creationId xmlns:p14="http://schemas.microsoft.com/office/powerpoint/2010/main" val="2517419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09473-2F05-8D4C-439D-21E857A48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16764"/>
            <a:ext cx="8153400" cy="2630130"/>
          </a:xfrm>
        </p:spPr>
      </p:pic>
      <p:pic>
        <p:nvPicPr>
          <p:cNvPr id="7" name="Picture 6">
            <a:extLst>
              <a:ext uri="{FF2B5EF4-FFF2-40B4-BE49-F238E27FC236}">
                <a16:creationId xmlns:a16="http://schemas.microsoft.com/office/drawing/2014/main" id="{F4FE8E6F-F90E-4BBA-E254-6250ECDAD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38200"/>
            <a:ext cx="7660642" cy="1219200"/>
          </a:xfrm>
          <a:prstGeom prst="rect">
            <a:avLst/>
          </a:prstGeom>
        </p:spPr>
      </p:pic>
    </p:spTree>
    <p:extLst>
      <p:ext uri="{BB962C8B-B14F-4D97-AF65-F5344CB8AC3E}">
        <p14:creationId xmlns:p14="http://schemas.microsoft.com/office/powerpoint/2010/main" val="93431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06227-8594-F7DE-F35F-777EB59B565E}"/>
              </a:ext>
            </a:extLst>
          </p:cNvPr>
          <p:cNvSpPr>
            <a:spLocks noGrp="1"/>
          </p:cNvSpPr>
          <p:nvPr>
            <p:ph idx="1"/>
          </p:nvPr>
        </p:nvSpPr>
        <p:spPr/>
        <p:txBody>
          <a:bodyPr>
            <a:normAutofit/>
          </a:bodyPr>
          <a:lstStyle/>
          <a:p>
            <a:pPr marL="109728" indent="0" algn="just">
              <a:buNone/>
            </a:pPr>
            <a:r>
              <a:rPr lang="en-US" b="1" dirty="0">
                <a:latin typeface="Garamond" panose="02020404030301010803" pitchFamily="18" charset="0"/>
              </a:rPr>
              <a:t>The Cost of inventories of items </a:t>
            </a:r>
          </a:p>
          <a:p>
            <a:pPr algn="just"/>
            <a:r>
              <a:rPr lang="en-US" dirty="0">
                <a:latin typeface="Garamond" panose="02020404030301010803" pitchFamily="18" charset="0"/>
              </a:rPr>
              <a:t>(</a:t>
            </a:r>
            <a:r>
              <a:rPr lang="en-US" i="1" dirty="0" err="1">
                <a:latin typeface="Garamond" panose="02020404030301010803" pitchFamily="18" charset="0"/>
              </a:rPr>
              <a:t>i</a:t>
            </a:r>
            <a:r>
              <a:rPr lang="en-US" i="1" dirty="0">
                <a:latin typeface="Garamond" panose="02020404030301010803" pitchFamily="18" charset="0"/>
              </a:rPr>
              <a:t>) that are not ordinarily interchangeable; and </a:t>
            </a:r>
          </a:p>
          <a:p>
            <a:pPr algn="just"/>
            <a:r>
              <a:rPr lang="en-US" dirty="0">
                <a:latin typeface="Garamond" panose="02020404030301010803" pitchFamily="18" charset="0"/>
              </a:rPr>
              <a:t>(</a:t>
            </a:r>
            <a:r>
              <a:rPr lang="en-US" i="1" dirty="0">
                <a:latin typeface="Garamond" panose="02020404030301010803" pitchFamily="18" charset="0"/>
              </a:rPr>
              <a:t>ii) goods or services produced and segregated for specific projects</a:t>
            </a:r>
          </a:p>
          <a:p>
            <a:pPr algn="just"/>
            <a:r>
              <a:rPr lang="en-US" dirty="0">
                <a:latin typeface="Garamond" panose="02020404030301010803" pitchFamily="18" charset="0"/>
              </a:rPr>
              <a:t>shall be assigned by specific identification of their individual costs.</a:t>
            </a:r>
          </a:p>
          <a:p>
            <a:pPr algn="just"/>
            <a:r>
              <a:rPr lang="en-US" sz="2900" dirty="0">
                <a:latin typeface="Garamond" panose="02020404030301010803" pitchFamily="18" charset="0"/>
              </a:rPr>
              <a:t>‘Specific identification of cost’ means specific costs are attributed to identified items of inventory.</a:t>
            </a:r>
          </a:p>
          <a:p>
            <a:pPr algn="just"/>
            <a:r>
              <a:rPr lang="en-US" dirty="0">
                <a:latin typeface="Garamond" panose="02020404030301010803" pitchFamily="18" charset="0"/>
              </a:rPr>
              <a:t>Where there are a large numbers of items of inventory which are ordinarily interchangeable, specific identification of costs shall not be made.</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F5158B43-E1FF-AA69-87EE-4FD804FD6965}"/>
              </a:ext>
            </a:extLst>
          </p:cNvPr>
          <p:cNvSpPr>
            <a:spLocks noGrp="1"/>
          </p:cNvSpPr>
          <p:nvPr>
            <p:ph type="title"/>
          </p:nvPr>
        </p:nvSpPr>
        <p:spPr/>
        <p:txBody>
          <a:bodyPr>
            <a:normAutofit/>
          </a:bodyPr>
          <a:lstStyle/>
          <a:p>
            <a:r>
              <a:rPr lang="en-US" b="1" u="sng" dirty="0">
                <a:latin typeface="Garamond" panose="02020404030301010803" pitchFamily="18" charset="0"/>
              </a:rPr>
              <a:t>Cost Formulae</a:t>
            </a:r>
            <a:endParaRPr lang="en-IN" dirty="0">
              <a:latin typeface="Garamond" panose="02020404030301010803" pitchFamily="18" charset="0"/>
            </a:endParaRPr>
          </a:p>
        </p:txBody>
      </p:sp>
    </p:spTree>
    <p:extLst>
      <p:ext uri="{BB962C8B-B14F-4D97-AF65-F5344CB8AC3E}">
        <p14:creationId xmlns:p14="http://schemas.microsoft.com/office/powerpoint/2010/main" val="315353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E03DE3-008A-6142-CFC5-E785273F4258}"/>
              </a:ext>
            </a:extLst>
          </p:cNvPr>
          <p:cNvGraphicFramePr>
            <a:graphicFrameLocks noGrp="1"/>
          </p:cNvGraphicFramePr>
          <p:nvPr>
            <p:ph idx="1"/>
            <p:extLst>
              <p:ext uri="{D42A27DB-BD31-4B8C-83A1-F6EECF244321}">
                <p14:modId xmlns:p14="http://schemas.microsoft.com/office/powerpoint/2010/main" val="1368604868"/>
              </p:ext>
            </p:extLst>
          </p:nvPr>
        </p:nvGraphicFramePr>
        <p:xfrm>
          <a:off x="381000" y="304800"/>
          <a:ext cx="8610600" cy="5882640"/>
        </p:xfrm>
        <a:graphic>
          <a:graphicData uri="http://schemas.openxmlformats.org/drawingml/2006/table">
            <a:tbl>
              <a:tblPr firstRow="1" bandRow="1">
                <a:tableStyleId>{3B4B98B0-60AC-42C2-AFA5-B58CD77FA1E5}</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600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a:latin typeface="Garamond" panose="02020404030301010803" pitchFamily="18" charset="0"/>
                        </a:rPr>
                        <a:t>AS - 2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err="1">
                          <a:latin typeface="Garamond" panose="02020404030301010803" pitchFamily="18" charset="0"/>
                        </a:rPr>
                        <a:t>Ind</a:t>
                      </a:r>
                      <a:r>
                        <a:rPr lang="en-US" sz="2200" b="0" i="0" kern="1200" baseline="0" dirty="0">
                          <a:latin typeface="Garamond" panose="02020404030301010803" pitchFamily="18" charset="0"/>
                        </a:rPr>
                        <a:t> AS - 2 	</a:t>
                      </a:r>
                    </a:p>
                    <a:p>
                      <a:pPr algn="just"/>
                      <a:endParaRPr lang="en-US" sz="2200" b="0" i="0" dirty="0">
                        <a:latin typeface="Garamond" panose="02020404030301010803" pitchFamily="18" charset="0"/>
                      </a:endParaRPr>
                    </a:p>
                  </a:txBody>
                  <a:tcPr/>
                </a:tc>
                <a:extLst>
                  <a:ext uri="{0D108BD9-81ED-4DB2-BD59-A6C34878D82A}">
                    <a16:rowId xmlns:a16="http://schemas.microsoft.com/office/drawing/2014/main" val="10000"/>
                  </a:ext>
                </a:extLst>
              </a:tr>
              <a:tr h="5107374">
                <a:tc>
                  <a:txBody>
                    <a:bodyPr/>
                    <a:lstStyle/>
                    <a:p>
                      <a:pPr algn="just"/>
                      <a:r>
                        <a:rPr lang="en-US" sz="2200" i="0" kern="1200" baseline="0" dirty="0">
                          <a:latin typeface="Garamond" panose="02020404030301010803" pitchFamily="18" charset="0"/>
                        </a:rPr>
                        <a:t>It is not expressly mandated to use the same cost formula consistently for all inventories that have a similar nature and use to the entity. The formula used should reflect the fairest possible approximation to the cost incurred in bringing the items of inventory to their present location and condition.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latin typeface="Garamond" panose="02020404030301010803" pitchFamily="18" charset="0"/>
                        </a:rPr>
                        <a:t>- Techniques such as standard cost or retail method may be used for convenience, if the results approximate the actual cost.	</a:t>
                      </a:r>
                    </a:p>
                    <a:p>
                      <a:pPr algn="just"/>
                      <a:r>
                        <a:rPr lang="en-US" sz="2200" i="0" kern="1200" baseline="0" dirty="0">
                          <a:latin typeface="Garamond" panose="02020404030301010803" pitchFamily="18" charset="0"/>
                        </a:rPr>
                        <a:t>	</a:t>
                      </a:r>
                    </a:p>
                    <a:p>
                      <a:pPr algn="just"/>
                      <a:endParaRPr lang="en-US" sz="2200" i="0" dirty="0">
                        <a:latin typeface="Garamond" panose="02020404030301010803" pitchFamily="18" charset="0"/>
                      </a:endParaRPr>
                    </a:p>
                  </a:txBody>
                  <a:tcPr/>
                </a:tc>
                <a:tc>
                  <a:txBody>
                    <a:bodyPr/>
                    <a:lstStyle/>
                    <a:p>
                      <a:pPr algn="just"/>
                      <a:r>
                        <a:rPr lang="en-US" sz="2200" i="0" kern="1200" baseline="0" dirty="0">
                          <a:solidFill>
                            <a:schemeClr val="tx1"/>
                          </a:solidFill>
                          <a:latin typeface="Garamond" panose="02020404030301010803" pitchFamily="18" charset="0"/>
                          <a:ea typeface="+mn-ea"/>
                          <a:cs typeface="+mn-cs"/>
                        </a:rPr>
                        <a:t>Requires an entity </a:t>
                      </a:r>
                      <a:r>
                        <a:rPr lang="en-US" sz="2200" b="0" i="0" kern="1200" baseline="0" dirty="0">
                          <a:solidFill>
                            <a:schemeClr val="tx1"/>
                          </a:solidFill>
                          <a:latin typeface="Garamond" panose="02020404030301010803" pitchFamily="18" charset="0"/>
                          <a:ea typeface="+mn-ea"/>
                          <a:cs typeface="+mn-cs"/>
                        </a:rPr>
                        <a:t>to use the same cost formula for all inventories having a similar nature and use to the entity. </a:t>
                      </a:r>
                    </a:p>
                    <a:p>
                      <a:pPr algn="just"/>
                      <a:r>
                        <a:rPr lang="en-US" sz="2200" b="0" i="0" kern="1200" baseline="0" dirty="0">
                          <a:solidFill>
                            <a:schemeClr val="tx1"/>
                          </a:solidFill>
                          <a:latin typeface="Garamond" panose="02020404030301010803" pitchFamily="18" charset="0"/>
                          <a:ea typeface="+mn-ea"/>
                          <a:cs typeface="+mn-cs"/>
                        </a:rPr>
                        <a:t>- For inventories with a different nature or use, different cost formulas may be justified.	</a:t>
                      </a:r>
                    </a:p>
                    <a:p>
                      <a:pPr algn="just"/>
                      <a:endParaRPr lang="en-US" sz="2200" b="0" i="0" dirty="0">
                        <a:latin typeface="Garamond" panose="02020404030301010803"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90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7FBB4E-2FC6-89BB-72C9-F51BD34CA048}"/>
              </a:ext>
            </a:extLst>
          </p:cNvPr>
          <p:cNvSpPr>
            <a:spLocks noGrp="1"/>
          </p:cNvSpPr>
          <p:nvPr>
            <p:ph idx="1"/>
          </p:nvPr>
        </p:nvSpPr>
        <p:spPr>
          <a:xfrm>
            <a:off x="381000" y="2057203"/>
            <a:ext cx="8229600" cy="4525963"/>
          </a:xfrm>
        </p:spPr>
        <p:txBody>
          <a:bodyPr>
            <a:normAutofit fontScale="77500" lnSpcReduction="20000"/>
          </a:bodyPr>
          <a:lstStyle/>
          <a:p>
            <a:pPr algn="just"/>
            <a:r>
              <a:rPr lang="en-US" sz="2800" dirty="0">
                <a:latin typeface="Garamond" panose="02020404030301010803" pitchFamily="18" charset="0"/>
              </a:rPr>
              <a:t>Cost of inventories, other than the inventory dealt under specific identification, shall be assigned by using the First-in First-out (FIFO), or weighted average cost formula. The formula used shall reflect the fairest possible approximation to the cost incurred in bringing the items of inventory to their present location and condition: </a:t>
            </a:r>
          </a:p>
          <a:p>
            <a:pPr algn="just"/>
            <a:r>
              <a:rPr lang="en-US" sz="2800" dirty="0">
                <a:latin typeface="Garamond" panose="02020404030301010803" pitchFamily="18" charset="0"/>
              </a:rPr>
              <a:t>(</a:t>
            </a:r>
            <a:r>
              <a:rPr lang="en-US" sz="2800" i="1" dirty="0">
                <a:latin typeface="Garamond" panose="02020404030301010803" pitchFamily="18" charset="0"/>
              </a:rPr>
              <a:t>a) The FIFO formula assumes that the items of inventory which were purchased or produced first are consumed or sold first, and consequently </a:t>
            </a:r>
            <a:r>
              <a:rPr lang="en-US" sz="2800" dirty="0">
                <a:latin typeface="Garamond" panose="02020404030301010803" pitchFamily="18" charset="0"/>
              </a:rPr>
              <a:t>the items remaining in inventory at the end of the period are those most recently purchased or produced. </a:t>
            </a:r>
          </a:p>
          <a:p>
            <a:pPr algn="just"/>
            <a:r>
              <a:rPr lang="en-US" sz="2800" dirty="0">
                <a:latin typeface="Garamond" panose="02020404030301010803" pitchFamily="18" charset="0"/>
              </a:rPr>
              <a:t>(</a:t>
            </a:r>
            <a:r>
              <a:rPr lang="en-US" sz="2800" i="1" dirty="0">
                <a:latin typeface="Garamond" panose="02020404030301010803" pitchFamily="18" charset="0"/>
              </a:rPr>
              <a:t>b) Under the weighted average cost </a:t>
            </a:r>
            <a:r>
              <a:rPr lang="en-US" sz="2800" dirty="0">
                <a:latin typeface="Garamond" panose="02020404030301010803" pitchFamily="18" charset="0"/>
              </a:rPr>
              <a:t>formula, the cost of each item is determined from the weighted average of the cost of similar items at the beginning of a period and the cost of similar items purchased or produced during the period. The average shall be calculated on a periodic basis, or as each additional shipment is received, depending upon the circumstance.</a:t>
            </a:r>
          </a:p>
        </p:txBody>
      </p:sp>
      <p:sp>
        <p:nvSpPr>
          <p:cNvPr id="3" name="Title 2">
            <a:extLst>
              <a:ext uri="{FF2B5EF4-FFF2-40B4-BE49-F238E27FC236}">
                <a16:creationId xmlns:a16="http://schemas.microsoft.com/office/drawing/2014/main" id="{8C779349-AAB2-9125-4F22-A9646E84A611}"/>
              </a:ext>
            </a:extLst>
          </p:cNvPr>
          <p:cNvSpPr>
            <a:spLocks noGrp="1"/>
          </p:cNvSpPr>
          <p:nvPr>
            <p:ph type="title"/>
          </p:nvPr>
        </p:nvSpPr>
        <p:spPr>
          <a:xfrm>
            <a:off x="457200" y="609600"/>
            <a:ext cx="8229600" cy="1143000"/>
          </a:xfrm>
        </p:spPr>
        <p:txBody>
          <a:bodyPr>
            <a:normAutofit fontScale="90000"/>
          </a:bodyPr>
          <a:lstStyle/>
          <a:p>
            <a:r>
              <a:rPr lang="en-US" sz="4400" b="1" dirty="0">
                <a:latin typeface="Garamond" panose="02020404030301010803" pitchFamily="18" charset="0"/>
              </a:rPr>
              <a:t>First-in First-out and Weighted Average Cost Formula</a:t>
            </a:r>
            <a:br>
              <a:rPr lang="en-US" sz="4400" b="1"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3688572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3542E3-C58D-D80A-8F7A-CFD239917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56" y="1828800"/>
            <a:ext cx="8455194" cy="3733800"/>
          </a:xfrm>
        </p:spPr>
      </p:pic>
      <p:sp>
        <p:nvSpPr>
          <p:cNvPr id="3" name="Title 2">
            <a:extLst>
              <a:ext uri="{FF2B5EF4-FFF2-40B4-BE49-F238E27FC236}">
                <a16:creationId xmlns:a16="http://schemas.microsoft.com/office/drawing/2014/main" id="{1F83486D-466F-7BDE-5205-4C18C62206DA}"/>
              </a:ext>
            </a:extLst>
          </p:cNvPr>
          <p:cNvSpPr>
            <a:spLocks noGrp="1"/>
          </p:cNvSpPr>
          <p:nvPr>
            <p:ph type="title"/>
          </p:nvPr>
        </p:nvSpPr>
        <p:spPr/>
        <p:txBody>
          <a:bodyPr/>
          <a:lstStyle/>
          <a:p>
            <a:r>
              <a:rPr lang="en-GB" dirty="0"/>
              <a:t>FIFO</a:t>
            </a:r>
            <a:endParaRPr lang="en-IN" dirty="0"/>
          </a:p>
        </p:txBody>
      </p:sp>
    </p:spTree>
    <p:extLst>
      <p:ext uri="{BB962C8B-B14F-4D97-AF65-F5344CB8AC3E}">
        <p14:creationId xmlns:p14="http://schemas.microsoft.com/office/powerpoint/2010/main" val="3290511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4A16A0-5B32-1013-50FE-7EB126C2D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38728"/>
            <a:ext cx="7557856" cy="3900072"/>
          </a:xfrm>
        </p:spPr>
      </p:pic>
      <p:sp>
        <p:nvSpPr>
          <p:cNvPr id="3" name="Title 2">
            <a:extLst>
              <a:ext uri="{FF2B5EF4-FFF2-40B4-BE49-F238E27FC236}">
                <a16:creationId xmlns:a16="http://schemas.microsoft.com/office/drawing/2014/main" id="{B91092E2-0538-F6AF-5925-7CCE08FF4652}"/>
              </a:ext>
            </a:extLst>
          </p:cNvPr>
          <p:cNvSpPr>
            <a:spLocks noGrp="1"/>
          </p:cNvSpPr>
          <p:nvPr>
            <p:ph type="title"/>
          </p:nvPr>
        </p:nvSpPr>
        <p:spPr/>
        <p:txBody>
          <a:bodyPr/>
          <a:lstStyle/>
          <a:p>
            <a:r>
              <a:rPr lang="en-GB" dirty="0"/>
              <a:t>WEIGHTED AVERAGE</a:t>
            </a:r>
            <a:endParaRPr lang="en-IN" dirty="0"/>
          </a:p>
        </p:txBody>
      </p:sp>
    </p:spTree>
    <p:extLst>
      <p:ext uri="{BB962C8B-B14F-4D97-AF65-F5344CB8AC3E}">
        <p14:creationId xmlns:p14="http://schemas.microsoft.com/office/powerpoint/2010/main" val="3715467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C3154-F198-8E2E-B4FF-ED19D9AD5C45}"/>
              </a:ext>
            </a:extLst>
          </p:cNvPr>
          <p:cNvSpPr>
            <a:spLocks noGrp="1"/>
          </p:cNvSpPr>
          <p:nvPr>
            <p:ph idx="1"/>
          </p:nvPr>
        </p:nvSpPr>
        <p:spPr/>
        <p:txBody>
          <a:bodyPr>
            <a:normAutofit/>
          </a:bodyPr>
          <a:lstStyle/>
          <a:p>
            <a:pPr algn="just"/>
            <a:r>
              <a:rPr lang="en-US" sz="2800" dirty="0">
                <a:latin typeface="Garamond" panose="02020404030301010803" pitchFamily="18" charset="0"/>
              </a:rPr>
              <a:t>Techniques for the measurement of the cost of inventories, such as the standard cost method or the retail method, may be used for convenience if the results approximate the actual cost. Standard costs take into account normal levels of consumption of materials and supplies, </a:t>
            </a:r>
            <a:r>
              <a:rPr lang="en-US" sz="2800" dirty="0" err="1">
                <a:latin typeface="Garamond" panose="02020404030301010803" pitchFamily="18" charset="0"/>
              </a:rPr>
              <a:t>labour</a:t>
            </a:r>
            <a:r>
              <a:rPr lang="en-US" sz="2800" dirty="0">
                <a:latin typeface="Garamond" panose="02020404030301010803" pitchFamily="18" charset="0"/>
              </a:rPr>
              <a:t>, efficiency and capacity </a:t>
            </a:r>
            <a:r>
              <a:rPr lang="en-US" sz="2800" dirty="0" err="1">
                <a:latin typeface="Garamond" panose="02020404030301010803" pitchFamily="18" charset="0"/>
              </a:rPr>
              <a:t>utilisation</a:t>
            </a:r>
            <a:r>
              <a:rPr lang="en-US" sz="2800" dirty="0">
                <a:latin typeface="Garamond" panose="02020404030301010803" pitchFamily="18" charset="0"/>
              </a:rPr>
              <a:t>. They are regularly reviewed and, if necessary, revised in the light of the current conditions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4F335EBC-76A1-8B6B-96FF-EED561A6B41E}"/>
              </a:ext>
            </a:extLst>
          </p:cNvPr>
          <p:cNvSpPr>
            <a:spLocks noGrp="1"/>
          </p:cNvSpPr>
          <p:nvPr>
            <p:ph type="title"/>
          </p:nvPr>
        </p:nvSpPr>
        <p:spPr/>
        <p:txBody>
          <a:bodyPr>
            <a:noAutofit/>
          </a:bodyPr>
          <a:lstStyle/>
          <a:p>
            <a:r>
              <a:rPr lang="en-US" sz="3600" b="1" dirty="0">
                <a:latin typeface="Garamond" panose="02020404030301010803" pitchFamily="18" charset="0"/>
              </a:rPr>
              <a:t>Techniques for the Measurement of Cost</a:t>
            </a:r>
            <a:br>
              <a:rPr lang="en-US" sz="3600" b="1" dirty="0">
                <a:latin typeface="Garamond" panose="02020404030301010803" pitchFamily="18" charset="0"/>
              </a:rPr>
            </a:br>
            <a:endParaRPr lang="en-IN" sz="3600" dirty="0">
              <a:latin typeface="Garamond" panose="02020404030301010803" pitchFamily="18" charset="0"/>
            </a:endParaRPr>
          </a:p>
        </p:txBody>
      </p:sp>
    </p:spTree>
    <p:extLst>
      <p:ext uri="{BB962C8B-B14F-4D97-AF65-F5344CB8AC3E}">
        <p14:creationId xmlns:p14="http://schemas.microsoft.com/office/powerpoint/2010/main" val="2058062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BAF5D-993A-5414-F90C-CBFF56DFEA9E}"/>
              </a:ext>
            </a:extLst>
          </p:cNvPr>
          <p:cNvSpPr>
            <a:spLocks noGrp="1"/>
          </p:cNvSpPr>
          <p:nvPr>
            <p:ph idx="1"/>
          </p:nvPr>
        </p:nvSpPr>
        <p:spPr/>
        <p:txBody>
          <a:bodyPr>
            <a:normAutofit/>
          </a:bodyPr>
          <a:lstStyle/>
          <a:p>
            <a:pPr algn="just"/>
            <a:r>
              <a:rPr lang="en-US" sz="2400" dirty="0">
                <a:latin typeface="Garamond" panose="02020404030301010803" pitchFamily="18" charset="0"/>
              </a:rPr>
              <a:t>Where it is impracticable to use the costing methods referred to in FIFO and WA, the retail method can be used in the retail trade for measuring inventories of large number of rapidly changing items that have similar margins. </a:t>
            </a:r>
          </a:p>
          <a:p>
            <a:pPr marL="109728" indent="0" algn="just">
              <a:buNone/>
            </a:pPr>
            <a:endParaRPr lang="en-US" sz="2400" dirty="0">
              <a:latin typeface="Garamond" panose="02020404030301010803" pitchFamily="18" charset="0"/>
            </a:endParaRPr>
          </a:p>
          <a:p>
            <a:pPr algn="just"/>
            <a:r>
              <a:rPr lang="en-US" sz="2400" dirty="0">
                <a:latin typeface="Garamond" panose="02020404030301010803" pitchFamily="18" charset="0"/>
              </a:rPr>
              <a:t>The cost of the inventory is determined by reducing from the sales value of the inventory, the appropriate percentage gross margin. The percentage used takes into consideration inventory, which has been marked down to below its original selling price                </a:t>
            </a:r>
            <a:r>
              <a:rPr lang="en-US" sz="2400" b="1" dirty="0">
                <a:latin typeface="Garamond" panose="02020404030301010803" pitchFamily="18" charset="0"/>
              </a:rPr>
              <a:t>	</a:t>
            </a:r>
            <a:endParaRPr lang="en-US" sz="2800" b="1" dirty="0">
              <a:latin typeface="Garamond" panose="02020404030301010803" pitchFamily="18" charset="0"/>
            </a:endParaRP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21A029E8-40E0-028F-D264-96ED02D89D33}"/>
              </a:ext>
            </a:extLst>
          </p:cNvPr>
          <p:cNvSpPr>
            <a:spLocks noGrp="1"/>
          </p:cNvSpPr>
          <p:nvPr>
            <p:ph type="title"/>
          </p:nvPr>
        </p:nvSpPr>
        <p:spPr/>
        <p:txBody>
          <a:bodyPr>
            <a:normAutofit fontScale="90000"/>
          </a:bodyPr>
          <a:lstStyle/>
          <a:p>
            <a:r>
              <a:rPr lang="en-US" sz="4400" b="1" dirty="0"/>
              <a:t>Retail Method </a:t>
            </a:r>
            <a:br>
              <a:rPr lang="en-US" sz="4400" b="1" dirty="0"/>
            </a:br>
            <a:endParaRPr lang="en-IN" dirty="0"/>
          </a:p>
        </p:txBody>
      </p:sp>
    </p:spTree>
    <p:extLst>
      <p:ext uri="{BB962C8B-B14F-4D97-AF65-F5344CB8AC3E}">
        <p14:creationId xmlns:p14="http://schemas.microsoft.com/office/powerpoint/2010/main" val="2730286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54D6B-1B20-3A00-AE2B-0C15C155080A}"/>
              </a:ext>
            </a:extLst>
          </p:cNvPr>
          <p:cNvSpPr>
            <a:spLocks noGrp="1"/>
          </p:cNvSpPr>
          <p:nvPr>
            <p:ph type="title"/>
          </p:nvPr>
        </p:nvSpPr>
        <p:spPr/>
        <p:txBody>
          <a:bodyPr/>
          <a:lstStyle/>
          <a:p>
            <a:r>
              <a:rPr lang="en-GB" dirty="0">
                <a:latin typeface="Garamond" panose="02020404030301010803" pitchFamily="18" charset="0"/>
              </a:rPr>
              <a:t>Retail Method</a:t>
            </a:r>
            <a:endParaRPr lang="en-IN" dirty="0">
              <a:latin typeface="Garamond" panose="02020404030301010803" pitchFamily="18" charset="0"/>
            </a:endParaRPr>
          </a:p>
        </p:txBody>
      </p:sp>
      <p:graphicFrame>
        <p:nvGraphicFramePr>
          <p:cNvPr id="4" name="Content Placeholder 3">
            <a:extLst>
              <a:ext uri="{FF2B5EF4-FFF2-40B4-BE49-F238E27FC236}">
                <a16:creationId xmlns:a16="http://schemas.microsoft.com/office/drawing/2014/main" id="{80CC299D-3CE4-DDDF-381C-66E54144F27D}"/>
              </a:ext>
            </a:extLst>
          </p:cNvPr>
          <p:cNvGraphicFramePr>
            <a:graphicFrameLocks noGrp="1"/>
          </p:cNvGraphicFramePr>
          <p:nvPr>
            <p:ph idx="1"/>
            <p:extLst>
              <p:ext uri="{D42A27DB-BD31-4B8C-83A1-F6EECF244321}">
                <p14:modId xmlns:p14="http://schemas.microsoft.com/office/powerpoint/2010/main" val="2211549085"/>
              </p:ext>
            </p:extLst>
          </p:nvPr>
        </p:nvGraphicFramePr>
        <p:xfrm>
          <a:off x="457200" y="2895600"/>
          <a:ext cx="7924800" cy="2225040"/>
        </p:xfrm>
        <a:graphic>
          <a:graphicData uri="http://schemas.openxmlformats.org/drawingml/2006/table">
            <a:tbl>
              <a:tblPr firstRow="1" bandRow="1">
                <a:tableStyleId>{68D230F3-CF80-4859-8CE7-A43EE81993B5}</a:tableStyleId>
              </a:tblPr>
              <a:tblGrid>
                <a:gridCol w="1882141">
                  <a:extLst>
                    <a:ext uri="{9D8B030D-6E8A-4147-A177-3AD203B41FA5}">
                      <a16:colId xmlns:a16="http://schemas.microsoft.com/office/drawing/2014/main" val="20000"/>
                    </a:ext>
                  </a:extLst>
                </a:gridCol>
                <a:gridCol w="6042659">
                  <a:extLst>
                    <a:ext uri="{9D8B030D-6E8A-4147-A177-3AD203B41FA5}">
                      <a16:colId xmlns:a16="http://schemas.microsoft.com/office/drawing/2014/main" val="20001"/>
                    </a:ext>
                  </a:extLst>
                </a:gridCol>
              </a:tblGrid>
              <a:tr h="2133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i="1" u="sng" kern="1200" baseline="0" dirty="0">
                          <a:solidFill>
                            <a:schemeClr val="tx1"/>
                          </a:solidFill>
                          <a:latin typeface="Garamond" panose="02020404030301010803" pitchFamily="18" charset="0"/>
                          <a:ea typeface="+mn-ea"/>
                          <a:cs typeface="+mn-cs"/>
                        </a:rPr>
                        <a:t>AS - 2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0" i="1" u="sng" kern="1200" baseline="0" dirty="0">
                        <a:solidFill>
                          <a:schemeClr val="tx1"/>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0" i="1" u="sng" kern="1200" baseline="0" dirty="0" err="1">
                          <a:solidFill>
                            <a:schemeClr val="tx1"/>
                          </a:solidFill>
                          <a:latin typeface="Garamond" panose="02020404030301010803" pitchFamily="18" charset="0"/>
                          <a:ea typeface="+mn-ea"/>
                          <a:cs typeface="+mn-cs"/>
                        </a:rPr>
                        <a:t>Ind</a:t>
                      </a:r>
                      <a:r>
                        <a:rPr lang="en-US" sz="2800" b="0" i="1" u="sng" kern="1200" baseline="0" dirty="0">
                          <a:solidFill>
                            <a:schemeClr val="tx1"/>
                          </a:solidFill>
                          <a:latin typeface="Garamond" panose="02020404030301010803" pitchFamily="18" charset="0"/>
                          <a:ea typeface="+mn-ea"/>
                          <a:cs typeface="+mn-cs"/>
                        </a:rPr>
                        <a:t> AS - 2 </a:t>
                      </a:r>
                      <a:r>
                        <a:rPr lang="en-US" sz="2800" b="1" kern="1200" baseline="0" dirty="0">
                          <a:solidFill>
                            <a:schemeClr val="tx1"/>
                          </a:solidFill>
                          <a:latin typeface="Garamond" panose="02020404030301010803" pitchFamily="18" charset="0"/>
                          <a:ea typeface="+mn-ea"/>
                          <a:cs typeface="+mn-cs"/>
                        </a:rPr>
                        <a:t>	</a:t>
                      </a:r>
                    </a:p>
                    <a:p>
                      <a:pPr algn="just"/>
                      <a:endParaRPr lang="en-US" sz="2800" dirty="0">
                        <a:latin typeface="Garamond" panose="02020404030301010803"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kern="1200" baseline="0" dirty="0">
                          <a:solidFill>
                            <a:schemeClr val="tx1"/>
                          </a:solidFill>
                          <a:latin typeface="Garamond" panose="02020404030301010803" pitchFamily="18" charset="0"/>
                          <a:ea typeface="+mn-ea"/>
                          <a:cs typeface="+mn-cs"/>
                        </a:rPr>
                        <a:t>Adjusting sale value by appropriate percentage gross margin is the general approach permitted. </a:t>
                      </a:r>
                      <a:r>
                        <a:rPr lang="en-US" sz="2800" b="0" i="1" kern="1200" baseline="0" dirty="0">
                          <a:solidFill>
                            <a:schemeClr val="tx1"/>
                          </a:solidFill>
                          <a:latin typeface="Garamond" panose="02020404030301010803" pitchFamily="18" charset="0"/>
                          <a:ea typeface="+mn-ea"/>
                          <a:cs typeface="+mn-cs"/>
                        </a:rPr>
                        <a:t>An average percentage for each retail department is often used.	</a:t>
                      </a:r>
                    </a:p>
                  </a:txBody>
                  <a:tcPr>
                    <a:solidFill>
                      <a:schemeClr val="accent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7308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3CBFE-B080-7C8F-DFB0-42E2A03135A9}"/>
              </a:ext>
            </a:extLst>
          </p:cNvPr>
          <p:cNvSpPr>
            <a:spLocks noGrp="1"/>
          </p:cNvSpPr>
          <p:nvPr>
            <p:ph idx="1"/>
          </p:nvPr>
        </p:nvSpPr>
        <p:spPr>
          <a:xfrm>
            <a:off x="685331" y="1504522"/>
            <a:ext cx="8060546" cy="3696128"/>
          </a:xfrm>
        </p:spPr>
        <p:txBody>
          <a:bodyPr>
            <a:normAutofit fontScale="85000" lnSpcReduction="20000"/>
          </a:bodyPr>
          <a:lstStyle/>
          <a:p>
            <a:pPr algn="l"/>
            <a:r>
              <a:rPr lang="en-GB" b="1" i="0" dirty="0">
                <a:solidFill>
                  <a:srgbClr val="111111"/>
                </a:solidFill>
                <a:effectLst/>
                <a:highlight>
                  <a:srgbClr val="FFFFFF"/>
                </a:highlight>
                <a:latin typeface="Cabin-semi-bold"/>
              </a:rPr>
              <a:t>Example of the Retail Inventory Method</a:t>
            </a:r>
          </a:p>
          <a:p>
            <a:pPr algn="l"/>
            <a:r>
              <a:rPr lang="en-GB" b="0" i="0" dirty="0">
                <a:solidFill>
                  <a:srgbClr val="111111"/>
                </a:solidFill>
                <a:effectLst/>
                <a:highlight>
                  <a:srgbClr val="FFFFFF"/>
                </a:highlight>
                <a:latin typeface="SourceSansPro"/>
              </a:rPr>
              <a:t>the </a:t>
            </a:r>
            <a:r>
              <a:rPr lang="en-GB" b="0" i="0" u="sng" dirty="0">
                <a:solidFill>
                  <a:srgbClr val="2C40D0"/>
                </a:solidFill>
                <a:effectLst/>
                <a:highlight>
                  <a:srgbClr val="FFFFFF"/>
                </a:highlight>
                <a:latin typeface="SourceSansPro"/>
                <a:hlinkClick r:id="rId2"/>
              </a:rPr>
              <a:t>iPhone</a:t>
            </a:r>
            <a:r>
              <a:rPr lang="en-GB" b="0" i="0" dirty="0">
                <a:solidFill>
                  <a:srgbClr val="111111"/>
                </a:solidFill>
                <a:effectLst/>
                <a:highlight>
                  <a:srgbClr val="FFFFFF"/>
                </a:highlight>
                <a:latin typeface="SourceSansPro"/>
              </a:rPr>
              <a:t> costs RS. 30000 to manufacture and it sells for RS. 50000. The cost-to-retail ratio is 60% (30000/50000 * 100). Let's say that the </a:t>
            </a:r>
            <a:r>
              <a:rPr lang="en-GB" b="0" i="0" u="sng" dirty="0">
                <a:solidFill>
                  <a:srgbClr val="2C40D0"/>
                </a:solidFill>
                <a:effectLst/>
                <a:highlight>
                  <a:srgbClr val="FFFFFF"/>
                </a:highlight>
                <a:latin typeface="SourceSansPro"/>
                <a:hlinkClick r:id="rId3"/>
              </a:rPr>
              <a:t>iPhone had total sales</a:t>
            </a:r>
            <a:r>
              <a:rPr lang="en-GB" b="0" i="0" dirty="0">
                <a:solidFill>
                  <a:srgbClr val="111111"/>
                </a:solidFill>
                <a:effectLst/>
                <a:highlight>
                  <a:srgbClr val="FFFFFF"/>
                </a:highlight>
                <a:latin typeface="SourceSansPro"/>
              </a:rPr>
              <a:t> of 18,00,00,000 for the period.</a:t>
            </a:r>
          </a:p>
          <a:p>
            <a:pPr algn="l">
              <a:buFont typeface="Arial" panose="020B0604020202020204" pitchFamily="34" charset="0"/>
              <a:buChar char="•"/>
            </a:pPr>
            <a:r>
              <a:rPr lang="en-GB" b="0" i="0" dirty="0">
                <a:solidFill>
                  <a:srgbClr val="111111"/>
                </a:solidFill>
                <a:effectLst/>
                <a:highlight>
                  <a:srgbClr val="FFFFFF"/>
                </a:highlight>
                <a:latin typeface="SourceSansPro"/>
              </a:rPr>
              <a:t>Beginning inventory: 10,00,00,000</a:t>
            </a:r>
          </a:p>
          <a:p>
            <a:pPr algn="l">
              <a:buFont typeface="Arial" panose="020B0604020202020204" pitchFamily="34" charset="0"/>
              <a:buChar char="•"/>
            </a:pPr>
            <a:r>
              <a:rPr lang="en-GB" b="0" i="0" dirty="0">
                <a:solidFill>
                  <a:srgbClr val="111111"/>
                </a:solidFill>
                <a:effectLst/>
                <a:highlight>
                  <a:srgbClr val="FFFFFF"/>
                </a:highlight>
                <a:latin typeface="SourceSansPro"/>
              </a:rPr>
              <a:t>New Purchases: 5,00,00,000</a:t>
            </a:r>
          </a:p>
          <a:p>
            <a:pPr algn="l">
              <a:buFont typeface="Arial" panose="020B0604020202020204" pitchFamily="34" charset="0"/>
              <a:buChar char="•"/>
            </a:pPr>
            <a:r>
              <a:rPr lang="en-GB" b="0" i="0" dirty="0">
                <a:solidFill>
                  <a:srgbClr val="111111"/>
                </a:solidFill>
                <a:effectLst/>
                <a:highlight>
                  <a:srgbClr val="FFFFFF"/>
                </a:highlight>
                <a:latin typeface="SourceSansPro"/>
              </a:rPr>
              <a:t>Total goods available for sale: 15,00,00,000 </a:t>
            </a:r>
          </a:p>
          <a:p>
            <a:pPr algn="l">
              <a:buFont typeface="Arial" panose="020B0604020202020204" pitchFamily="34" charset="0"/>
              <a:buChar char="•"/>
            </a:pPr>
            <a:r>
              <a:rPr lang="en-GB" b="0" i="0" dirty="0">
                <a:solidFill>
                  <a:srgbClr val="111111"/>
                </a:solidFill>
                <a:effectLst/>
                <a:highlight>
                  <a:srgbClr val="FFFFFF"/>
                </a:highlight>
                <a:latin typeface="SourceSansPro"/>
              </a:rPr>
              <a:t>Sales: 10,80,00,000 (Sales of 18,00,00,000 x 60% cost-to-retail ratio)               </a:t>
            </a:r>
          </a:p>
          <a:p>
            <a:pPr algn="l">
              <a:buFont typeface="Arial" panose="020B0604020202020204" pitchFamily="34" charset="0"/>
              <a:buChar char="•"/>
            </a:pPr>
            <a:r>
              <a:rPr lang="en-GB" b="0" i="0" dirty="0">
                <a:solidFill>
                  <a:srgbClr val="111111"/>
                </a:solidFill>
                <a:effectLst/>
                <a:highlight>
                  <a:srgbClr val="FFFFFF"/>
                </a:highlight>
                <a:latin typeface="SourceSansPro"/>
              </a:rPr>
              <a:t>Ending inventory: 4,20,00,000 (15,00,00,000 - 10,80,00,000)</a:t>
            </a:r>
          </a:p>
          <a:p>
            <a:endParaRPr lang="en-IN" dirty="0"/>
          </a:p>
        </p:txBody>
      </p:sp>
    </p:spTree>
    <p:extLst>
      <p:ext uri="{BB962C8B-B14F-4D97-AF65-F5344CB8AC3E}">
        <p14:creationId xmlns:p14="http://schemas.microsoft.com/office/powerpoint/2010/main" val="60249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Autofit/>
          </a:bodyPr>
          <a:lstStyle/>
          <a:p>
            <a:pPr algn="just"/>
            <a:r>
              <a:rPr lang="en-US" sz="2100" b="1" u="sng" dirty="0">
                <a:latin typeface="Garamond" panose="02020404030301010803" pitchFamily="18" charset="0"/>
              </a:rPr>
              <a:t>Amendment in Income-tax Act (Finance Act, 2018)</a:t>
            </a:r>
          </a:p>
          <a:p>
            <a:pPr algn="just"/>
            <a:r>
              <a:rPr lang="en-US" sz="2100" b="1" dirty="0">
                <a:latin typeface="Garamond" panose="02020404030301010803" pitchFamily="18" charset="0"/>
              </a:rPr>
              <a:t>Section 145A</a:t>
            </a:r>
          </a:p>
          <a:p>
            <a:pPr algn="just"/>
            <a:r>
              <a:rPr lang="en-US" sz="2100" dirty="0">
                <a:latin typeface="Garamond" panose="02020404030301010803" pitchFamily="18" charset="0"/>
              </a:rPr>
              <a:t>For the purpose of determining the income chargeable under the head “Profits and gains of business or profession”,–– </a:t>
            </a:r>
          </a:p>
          <a:p>
            <a:pPr algn="just"/>
            <a:r>
              <a:rPr lang="en-US" sz="2100" dirty="0">
                <a:latin typeface="Garamond" panose="02020404030301010803" pitchFamily="18" charset="0"/>
              </a:rPr>
              <a:t>(</a:t>
            </a:r>
            <a:r>
              <a:rPr lang="en-US" sz="2100" i="1" dirty="0" err="1">
                <a:latin typeface="Garamond" panose="02020404030301010803" pitchFamily="18" charset="0"/>
              </a:rPr>
              <a:t>i</a:t>
            </a:r>
            <a:r>
              <a:rPr lang="en-US" sz="2100" i="1" dirty="0">
                <a:latin typeface="Garamond" panose="02020404030301010803" pitchFamily="18" charset="0"/>
              </a:rPr>
              <a:t>) the valuation of inventory shall be made at lower of actual cost or net realizable value computed in accordance with the income computation and disclosure standards notified under sub-section (2) of section 145; </a:t>
            </a:r>
          </a:p>
          <a:p>
            <a:pPr algn="just"/>
            <a:r>
              <a:rPr lang="en-US" sz="2100" dirty="0">
                <a:latin typeface="Garamond" panose="02020404030301010803" pitchFamily="18" charset="0"/>
              </a:rPr>
              <a:t>(</a:t>
            </a:r>
            <a:r>
              <a:rPr lang="en-US" sz="2100" i="1" dirty="0">
                <a:latin typeface="Garamond" panose="02020404030301010803" pitchFamily="18" charset="0"/>
              </a:rPr>
              <a:t>ii) the valuation of purchase and sale of goods or services and of inventory shall be adjusted to include the amount of any tax, duty, </a:t>
            </a:r>
            <a:r>
              <a:rPr lang="en-US" sz="2100" i="1" dirty="0" err="1">
                <a:latin typeface="Garamond" panose="02020404030301010803" pitchFamily="18" charset="0"/>
              </a:rPr>
              <a:t>cess</a:t>
            </a:r>
            <a:r>
              <a:rPr lang="en-US" sz="2100" i="1" dirty="0">
                <a:latin typeface="Garamond" panose="02020404030301010803" pitchFamily="18" charset="0"/>
              </a:rPr>
              <a:t> or fee (by whatever name called) actually paid or incurred by the </a:t>
            </a:r>
            <a:r>
              <a:rPr lang="en-US" sz="2100" i="1" dirty="0" err="1">
                <a:latin typeface="Garamond" panose="02020404030301010803" pitchFamily="18" charset="0"/>
              </a:rPr>
              <a:t>assessee</a:t>
            </a:r>
            <a:r>
              <a:rPr lang="en-US" sz="2100" i="1" dirty="0">
                <a:latin typeface="Garamond" panose="02020404030301010803" pitchFamily="18" charset="0"/>
              </a:rPr>
              <a:t> to bring the goods or services to the place of its location and condition as on the date of valuation; </a:t>
            </a:r>
          </a:p>
          <a:p>
            <a:pPr algn="just"/>
            <a:r>
              <a:rPr lang="en-US" sz="2100" dirty="0">
                <a:latin typeface="Garamond" panose="02020404030301010803" pitchFamily="18" charset="0"/>
              </a:rPr>
              <a:t>(</a:t>
            </a:r>
            <a:r>
              <a:rPr lang="en-US" sz="2100" i="1" dirty="0">
                <a:latin typeface="Garamond" panose="02020404030301010803" pitchFamily="18" charset="0"/>
              </a:rPr>
              <a:t>iii) the inventory being securities not listed on a recognized stock exchange, or listed but not quoted on a recognized stock exchange with regularity from time to time, shall be valued at actual cost initially recognized in accordance with the income computation and disclosure standards notified under sub-section (2) of section 145; </a:t>
            </a:r>
          </a:p>
          <a:p>
            <a:pPr algn="just"/>
            <a:r>
              <a:rPr lang="en-US" sz="2100" dirty="0">
                <a:latin typeface="Garamond" panose="02020404030301010803" pitchFamily="18" charset="0"/>
              </a:rPr>
              <a:t>(</a:t>
            </a:r>
            <a:r>
              <a:rPr lang="en-US" sz="2100" i="1" dirty="0">
                <a:latin typeface="Garamond" panose="02020404030301010803" pitchFamily="18" charset="0"/>
              </a:rPr>
              <a:t>iv) the inventory being securities other than those referred to in clause (iii), shall be valued at lower of actual cost or net realizable value in accordance with the income computation and disclosure standards notified under sub-section (2) of section 145: </a:t>
            </a:r>
          </a:p>
          <a:p>
            <a:pPr algn="just"/>
            <a:r>
              <a:rPr lang="en-US" sz="2100" b="1" dirty="0">
                <a:latin typeface="Garamond" panose="02020404030301010803" pitchFamily="18" charset="0"/>
              </a:rPr>
              <a:t>Provided that the comparison of actual cost and net realizable value of securities shall be made category-wise.</a:t>
            </a:r>
          </a:p>
        </p:txBody>
      </p:sp>
    </p:spTree>
    <p:extLst>
      <p:ext uri="{BB962C8B-B14F-4D97-AF65-F5344CB8AC3E}">
        <p14:creationId xmlns:p14="http://schemas.microsoft.com/office/powerpoint/2010/main" val="1157937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17A3CA-784B-DF84-8454-33314CC8B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28800"/>
            <a:ext cx="8259252" cy="2362200"/>
          </a:xfrm>
        </p:spPr>
      </p:pic>
    </p:spTree>
    <p:extLst>
      <p:ext uri="{BB962C8B-B14F-4D97-AF65-F5344CB8AC3E}">
        <p14:creationId xmlns:p14="http://schemas.microsoft.com/office/powerpoint/2010/main" val="377382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EA607-6257-8F08-F50A-9DCBFF100F4A}"/>
              </a:ext>
            </a:extLst>
          </p:cNvPr>
          <p:cNvSpPr>
            <a:spLocks noGrp="1"/>
          </p:cNvSpPr>
          <p:nvPr>
            <p:ph idx="1"/>
          </p:nvPr>
        </p:nvSpPr>
        <p:spPr/>
        <p:txBody>
          <a:bodyPr>
            <a:noAutofit/>
          </a:bodyPr>
          <a:lstStyle/>
          <a:p>
            <a:pPr algn="just"/>
            <a:r>
              <a:rPr lang="en-US" sz="2600" dirty="0">
                <a:latin typeface="Garamond" panose="02020404030301010803" pitchFamily="18" charset="0"/>
              </a:rPr>
              <a:t>Inventories shall be written down to net </a:t>
            </a:r>
            <a:r>
              <a:rPr lang="en-US" sz="2600" dirty="0" err="1">
                <a:latin typeface="Garamond" panose="02020404030301010803" pitchFamily="18" charset="0"/>
              </a:rPr>
              <a:t>realisable</a:t>
            </a:r>
            <a:r>
              <a:rPr lang="en-US" sz="2600" dirty="0">
                <a:latin typeface="Garamond" panose="02020404030301010803" pitchFamily="18" charset="0"/>
              </a:rPr>
              <a:t> value on an item-by-item basis.</a:t>
            </a:r>
          </a:p>
          <a:p>
            <a:pPr algn="just"/>
            <a:r>
              <a:rPr lang="en-US" sz="2600" dirty="0">
                <a:latin typeface="Garamond" panose="02020404030301010803" pitchFamily="18" charset="0"/>
              </a:rPr>
              <a:t> Where ‘items of inventory’ relating to the same product line having similar purposes or end uses and are produced and marketed in the same geographical area and cannot be practicably evaluated separately from other items in that product line, such inventories shall be grouped together and written down to net </a:t>
            </a:r>
            <a:r>
              <a:rPr lang="en-US" sz="2600" dirty="0" err="1">
                <a:latin typeface="Garamond" panose="02020404030301010803" pitchFamily="18" charset="0"/>
              </a:rPr>
              <a:t>realisable</a:t>
            </a:r>
            <a:r>
              <a:rPr lang="en-US" sz="2600" dirty="0">
                <a:latin typeface="Garamond" panose="02020404030301010803" pitchFamily="18" charset="0"/>
              </a:rPr>
              <a:t> value on an aggregate basis. </a:t>
            </a:r>
          </a:p>
        </p:txBody>
      </p:sp>
      <p:sp>
        <p:nvSpPr>
          <p:cNvPr id="3" name="Title 2">
            <a:extLst>
              <a:ext uri="{FF2B5EF4-FFF2-40B4-BE49-F238E27FC236}">
                <a16:creationId xmlns:a16="http://schemas.microsoft.com/office/drawing/2014/main" id="{1C59EEE3-C345-C3C5-08B4-5D0E1DD5B206}"/>
              </a:ext>
            </a:extLst>
          </p:cNvPr>
          <p:cNvSpPr>
            <a:spLocks noGrp="1"/>
          </p:cNvSpPr>
          <p:nvPr>
            <p:ph type="title"/>
          </p:nvPr>
        </p:nvSpPr>
        <p:spPr/>
        <p:txBody>
          <a:bodyPr>
            <a:normAutofit/>
          </a:bodyPr>
          <a:lstStyle/>
          <a:p>
            <a:r>
              <a:rPr lang="en-US" b="1" dirty="0"/>
              <a:t>Net </a:t>
            </a:r>
            <a:r>
              <a:rPr lang="en-US" b="1" dirty="0" err="1"/>
              <a:t>Realisable</a:t>
            </a:r>
            <a:r>
              <a:rPr lang="en-US" b="1" dirty="0"/>
              <a:t> Value </a:t>
            </a:r>
            <a:endParaRPr lang="en-IN" dirty="0"/>
          </a:p>
        </p:txBody>
      </p:sp>
    </p:spTree>
    <p:extLst>
      <p:ext uri="{BB962C8B-B14F-4D97-AF65-F5344CB8AC3E}">
        <p14:creationId xmlns:p14="http://schemas.microsoft.com/office/powerpoint/2010/main" val="2416568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1E509-D647-96C6-A556-C4F5C09A478E}"/>
              </a:ext>
            </a:extLst>
          </p:cNvPr>
          <p:cNvSpPr>
            <a:spLocks noGrp="1"/>
          </p:cNvSpPr>
          <p:nvPr>
            <p:ph idx="1"/>
          </p:nvPr>
        </p:nvSpPr>
        <p:spPr/>
        <p:txBody>
          <a:bodyPr/>
          <a:lstStyle/>
          <a:p>
            <a:r>
              <a:rPr lang="en-US" sz="2800" dirty="0">
                <a:latin typeface="Garamond" panose="02020404030301010803" pitchFamily="18" charset="0"/>
              </a:rPr>
              <a:t>Net </a:t>
            </a:r>
            <a:r>
              <a:rPr lang="en-US" sz="2800" dirty="0" err="1">
                <a:latin typeface="Garamond" panose="02020404030301010803" pitchFamily="18" charset="0"/>
              </a:rPr>
              <a:t>realisable</a:t>
            </a:r>
            <a:r>
              <a:rPr lang="en-US" sz="2800" dirty="0">
                <a:latin typeface="Garamond" panose="02020404030301010803" pitchFamily="18" charset="0"/>
              </a:rPr>
              <a:t> value shall be based on the most reliable evidence available at the time of valuation. The estimates of net </a:t>
            </a:r>
            <a:r>
              <a:rPr lang="en-US" sz="2800" dirty="0" err="1">
                <a:latin typeface="Garamond" panose="02020404030301010803" pitchFamily="18" charset="0"/>
              </a:rPr>
              <a:t>realisable</a:t>
            </a:r>
            <a:r>
              <a:rPr lang="en-US" sz="2800" dirty="0">
                <a:latin typeface="Garamond" panose="02020404030301010803" pitchFamily="18" charset="0"/>
              </a:rPr>
              <a:t> value shall also take into consideration the purpose for which the inventory is held. The estimates shall take into consideration fluctuations of price or cost directly relating to events occurring after the end of previous year to the extent that such events confirm the conditions existing on the last day of the previous year. </a:t>
            </a:r>
          </a:p>
          <a:p>
            <a:endParaRPr lang="en-IN" dirty="0"/>
          </a:p>
        </p:txBody>
      </p:sp>
      <p:sp>
        <p:nvSpPr>
          <p:cNvPr id="3" name="Title 2">
            <a:extLst>
              <a:ext uri="{FF2B5EF4-FFF2-40B4-BE49-F238E27FC236}">
                <a16:creationId xmlns:a16="http://schemas.microsoft.com/office/drawing/2014/main" id="{250B24CE-65DD-B3F1-CD7E-C25AF218F3D2}"/>
              </a:ext>
            </a:extLst>
          </p:cNvPr>
          <p:cNvSpPr>
            <a:spLocks noGrp="1"/>
          </p:cNvSpPr>
          <p:nvPr>
            <p:ph type="title"/>
          </p:nvPr>
        </p:nvSpPr>
        <p:spPr/>
        <p:txBody>
          <a:bodyPr/>
          <a:lstStyle/>
          <a:p>
            <a:r>
              <a:rPr lang="en-GB" dirty="0"/>
              <a:t>NRV ……</a:t>
            </a:r>
            <a:endParaRPr lang="en-IN" dirty="0"/>
          </a:p>
        </p:txBody>
      </p:sp>
    </p:spTree>
    <p:extLst>
      <p:ext uri="{BB962C8B-B14F-4D97-AF65-F5344CB8AC3E}">
        <p14:creationId xmlns:p14="http://schemas.microsoft.com/office/powerpoint/2010/main" val="1454759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7D6C8-B58A-5899-0761-16952DB70866}"/>
              </a:ext>
            </a:extLst>
          </p:cNvPr>
          <p:cNvSpPr>
            <a:spLocks noGrp="1"/>
          </p:cNvSpPr>
          <p:nvPr>
            <p:ph idx="1"/>
          </p:nvPr>
        </p:nvSpPr>
        <p:spPr/>
        <p:txBody>
          <a:bodyPr>
            <a:normAutofit/>
          </a:bodyPr>
          <a:lstStyle/>
          <a:p>
            <a:pPr algn="just"/>
            <a:r>
              <a:rPr lang="en-US" sz="2800" dirty="0">
                <a:latin typeface="Garamond" panose="02020404030301010803" pitchFamily="18" charset="0"/>
              </a:rPr>
              <a:t>Materials and other supplies held for use in the production of inventories shall not be written down below the cost, where the finished products in which they shall be incorporated are expected to be sold at or above the cost. </a:t>
            </a:r>
          </a:p>
          <a:p>
            <a:pPr algn="just"/>
            <a:r>
              <a:rPr lang="en-US" sz="2800" dirty="0">
                <a:latin typeface="Garamond" panose="02020404030301010803" pitchFamily="18" charset="0"/>
              </a:rPr>
              <a:t>Where there has been a decline in the price of materials and it is estimated that the cost of finished products will exceed the net </a:t>
            </a:r>
            <a:r>
              <a:rPr lang="en-US" sz="2800" dirty="0" err="1">
                <a:latin typeface="Garamond" panose="02020404030301010803" pitchFamily="18" charset="0"/>
              </a:rPr>
              <a:t>realisable</a:t>
            </a:r>
            <a:r>
              <a:rPr lang="en-US" sz="2800" dirty="0">
                <a:latin typeface="Garamond" panose="02020404030301010803" pitchFamily="18" charset="0"/>
              </a:rPr>
              <a:t> value, the value of materials shall be written down to net </a:t>
            </a:r>
            <a:r>
              <a:rPr lang="en-US" sz="2800" dirty="0" err="1">
                <a:latin typeface="Garamond" panose="02020404030301010803" pitchFamily="18" charset="0"/>
              </a:rPr>
              <a:t>realisable</a:t>
            </a:r>
            <a:r>
              <a:rPr lang="en-US" sz="2800" dirty="0">
                <a:latin typeface="Garamond" panose="02020404030301010803" pitchFamily="18" charset="0"/>
              </a:rPr>
              <a:t> value which shall be the replacement cost of such materials.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CEDDB758-70C1-EFB8-ED20-5B9EABB6A6F1}"/>
              </a:ext>
            </a:extLst>
          </p:cNvPr>
          <p:cNvSpPr>
            <a:spLocks noGrp="1"/>
          </p:cNvSpPr>
          <p:nvPr>
            <p:ph type="title"/>
          </p:nvPr>
        </p:nvSpPr>
        <p:spPr/>
        <p:txBody>
          <a:bodyPr/>
          <a:lstStyle/>
          <a:p>
            <a:r>
              <a:rPr lang="en-GB" dirty="0"/>
              <a:t>NRV ….</a:t>
            </a:r>
            <a:endParaRPr lang="en-IN" dirty="0"/>
          </a:p>
        </p:txBody>
      </p:sp>
    </p:spTree>
    <p:extLst>
      <p:ext uri="{BB962C8B-B14F-4D97-AF65-F5344CB8AC3E}">
        <p14:creationId xmlns:p14="http://schemas.microsoft.com/office/powerpoint/2010/main" val="3413844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A26F8A-ED4B-82DC-DD18-29FD21676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593" y="304800"/>
            <a:ext cx="7764814" cy="5349670"/>
          </a:xfrm>
        </p:spPr>
      </p:pic>
    </p:spTree>
    <p:extLst>
      <p:ext uri="{BB962C8B-B14F-4D97-AF65-F5344CB8AC3E}">
        <p14:creationId xmlns:p14="http://schemas.microsoft.com/office/powerpoint/2010/main" val="1490137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1DF13-5ECA-C3A4-BDFB-D4506CA41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7467600" cy="6234854"/>
          </a:xfrm>
          <a:prstGeom prst="rect">
            <a:avLst/>
          </a:prstGeom>
        </p:spPr>
      </p:pic>
    </p:spTree>
    <p:extLst>
      <p:ext uri="{BB962C8B-B14F-4D97-AF65-F5344CB8AC3E}">
        <p14:creationId xmlns:p14="http://schemas.microsoft.com/office/powerpoint/2010/main" val="3147884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CFA5F-4FD7-AACC-5AAB-23E46424F88E}"/>
              </a:ext>
            </a:extLst>
          </p:cNvPr>
          <p:cNvSpPr>
            <a:spLocks noGrp="1"/>
          </p:cNvSpPr>
          <p:nvPr>
            <p:ph idx="1"/>
          </p:nvPr>
        </p:nvSpPr>
        <p:spPr/>
        <p:txBody>
          <a:bodyPr/>
          <a:lstStyle/>
          <a:p>
            <a:pPr algn="just"/>
            <a:r>
              <a:rPr lang="en-US" sz="2800" dirty="0">
                <a:latin typeface="Garamond" panose="02020404030301010803" pitchFamily="18" charset="0"/>
              </a:rPr>
              <a:t>The value of the inventory as </a:t>
            </a:r>
            <a:r>
              <a:rPr lang="en-US" sz="2800" u="sng" dirty="0">
                <a:latin typeface="Garamond" panose="02020404030301010803" pitchFamily="18" charset="0"/>
              </a:rPr>
              <a:t>on the beginning of the previous year shall be </a:t>
            </a:r>
          </a:p>
          <a:p>
            <a:pPr marL="109728" indent="0" algn="just">
              <a:buNone/>
            </a:pPr>
            <a:endParaRPr lang="en-US" sz="2800" u="sng" dirty="0">
              <a:latin typeface="Garamond" panose="02020404030301010803" pitchFamily="18" charset="0"/>
            </a:endParaRPr>
          </a:p>
          <a:p>
            <a:pPr algn="just"/>
            <a:r>
              <a:rPr lang="en-US" sz="2800" dirty="0">
                <a:latin typeface="Garamond" panose="02020404030301010803" pitchFamily="18" charset="0"/>
              </a:rPr>
              <a:t>(</a:t>
            </a:r>
            <a:r>
              <a:rPr lang="en-US" sz="2800" i="1" dirty="0" err="1">
                <a:latin typeface="Garamond" panose="02020404030301010803" pitchFamily="18" charset="0"/>
              </a:rPr>
              <a:t>i</a:t>
            </a:r>
            <a:r>
              <a:rPr lang="en-US" sz="2800" i="1" dirty="0">
                <a:latin typeface="Garamond" panose="02020404030301010803" pitchFamily="18" charset="0"/>
              </a:rPr>
              <a:t>) the cost of inventory available, if any, on the day of the commencement of the business when the </a:t>
            </a:r>
            <a:r>
              <a:rPr lang="en-US" sz="2800" b="1" i="1" dirty="0">
                <a:latin typeface="Garamond" panose="02020404030301010803" pitchFamily="18" charset="0"/>
              </a:rPr>
              <a:t>business has commenced during the previous year; and </a:t>
            </a:r>
          </a:p>
          <a:p>
            <a:pPr marL="109728" indent="0" algn="just">
              <a:buNone/>
            </a:pPr>
            <a:endParaRPr lang="en-US" sz="2800" b="1" i="1" dirty="0">
              <a:latin typeface="Garamond" panose="02020404030301010803" pitchFamily="18" charset="0"/>
            </a:endParaRPr>
          </a:p>
          <a:p>
            <a:pPr algn="just"/>
            <a:r>
              <a:rPr lang="en-US" sz="2800" dirty="0">
                <a:latin typeface="Garamond" panose="02020404030301010803" pitchFamily="18" charset="0"/>
              </a:rPr>
              <a:t>(</a:t>
            </a:r>
            <a:r>
              <a:rPr lang="en-US" sz="2800" i="1" dirty="0">
                <a:latin typeface="Garamond" panose="02020404030301010803" pitchFamily="18" charset="0"/>
              </a:rPr>
              <a:t>ii) the </a:t>
            </a:r>
            <a:r>
              <a:rPr lang="en-US" sz="2800" i="1" u="sng" dirty="0">
                <a:latin typeface="Garamond" panose="02020404030301010803" pitchFamily="18" charset="0"/>
              </a:rPr>
              <a:t>value of the inventory as on the close of the immediately </a:t>
            </a:r>
            <a:r>
              <a:rPr lang="en-US" sz="2800" i="1" u="sng" dirty="0" err="1">
                <a:latin typeface="Garamond" panose="02020404030301010803" pitchFamily="18" charset="0"/>
              </a:rPr>
              <a:t>preceeding</a:t>
            </a:r>
            <a:r>
              <a:rPr lang="en-US" sz="2800" i="1" u="sng" dirty="0">
                <a:latin typeface="Garamond" panose="02020404030301010803" pitchFamily="18" charset="0"/>
              </a:rPr>
              <a:t> previous year in any other case.</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5BF686B3-C522-FEFB-DFB0-B486645C828A}"/>
              </a:ext>
            </a:extLst>
          </p:cNvPr>
          <p:cNvSpPr>
            <a:spLocks noGrp="1"/>
          </p:cNvSpPr>
          <p:nvPr>
            <p:ph type="title"/>
          </p:nvPr>
        </p:nvSpPr>
        <p:spPr/>
        <p:txBody>
          <a:bodyPr>
            <a:normAutofit fontScale="90000"/>
          </a:bodyPr>
          <a:lstStyle/>
          <a:p>
            <a:r>
              <a:rPr lang="en-US" sz="4400" b="1" dirty="0"/>
              <a:t>VALUE OF OPENING INVENTORY</a:t>
            </a:r>
            <a:endParaRPr lang="en-IN" dirty="0"/>
          </a:p>
        </p:txBody>
      </p:sp>
    </p:spTree>
    <p:extLst>
      <p:ext uri="{BB962C8B-B14F-4D97-AF65-F5344CB8AC3E}">
        <p14:creationId xmlns:p14="http://schemas.microsoft.com/office/powerpoint/2010/main" val="2503849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821B2-EF45-B29D-7911-A1B208251798}"/>
              </a:ext>
            </a:extLst>
          </p:cNvPr>
          <p:cNvSpPr>
            <a:spLocks noGrp="1"/>
          </p:cNvSpPr>
          <p:nvPr>
            <p:ph idx="1"/>
          </p:nvPr>
        </p:nvSpPr>
        <p:spPr/>
        <p:txBody>
          <a:bodyPr/>
          <a:lstStyle/>
          <a:p>
            <a:pPr algn="just"/>
            <a:endParaRPr lang="en-US" sz="2800" dirty="0">
              <a:latin typeface="Garamond" panose="02020404030301010803" pitchFamily="18" charset="0"/>
            </a:endParaRPr>
          </a:p>
          <a:p>
            <a:pPr algn="just"/>
            <a:r>
              <a:rPr lang="en-US" sz="2800" dirty="0">
                <a:latin typeface="Garamond" panose="02020404030301010803" pitchFamily="18" charset="0"/>
              </a:rPr>
              <a:t>The method of valuation of inventories once adopted by a person in any previous year shall not be changed without reasonable cause. However, </a:t>
            </a:r>
            <a:r>
              <a:rPr lang="en-US" sz="2800" b="1" dirty="0">
                <a:latin typeface="Garamond" panose="02020404030301010803" pitchFamily="18" charset="0"/>
              </a:rPr>
              <a:t>‘reasonable cause’ is not defined. The guidance for the same will need to be taken from </a:t>
            </a:r>
            <a:r>
              <a:rPr lang="en-US" sz="2800" dirty="0">
                <a:latin typeface="Garamond" panose="02020404030301010803" pitchFamily="18" charset="0"/>
              </a:rPr>
              <a:t>judicial precedents</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10867E7D-56FC-757C-A688-D34C7614675B}"/>
              </a:ext>
            </a:extLst>
          </p:cNvPr>
          <p:cNvSpPr>
            <a:spLocks noGrp="1"/>
          </p:cNvSpPr>
          <p:nvPr>
            <p:ph type="title"/>
          </p:nvPr>
        </p:nvSpPr>
        <p:spPr/>
        <p:txBody>
          <a:bodyPr>
            <a:normAutofit fontScale="90000"/>
          </a:bodyPr>
          <a:lstStyle/>
          <a:p>
            <a:r>
              <a:rPr lang="en-US" sz="4400" b="1" dirty="0">
                <a:latin typeface="Garamond" panose="02020404030301010803" pitchFamily="18" charset="0"/>
              </a:rPr>
              <a:t>CHANGE OF METHOD OF VALUATION OF INVENTORY</a:t>
            </a:r>
            <a:endParaRPr lang="en-IN" dirty="0">
              <a:latin typeface="Garamond" panose="02020404030301010803" pitchFamily="18" charset="0"/>
            </a:endParaRPr>
          </a:p>
        </p:txBody>
      </p:sp>
    </p:spTree>
    <p:extLst>
      <p:ext uri="{BB962C8B-B14F-4D97-AF65-F5344CB8AC3E}">
        <p14:creationId xmlns:p14="http://schemas.microsoft.com/office/powerpoint/2010/main" val="587497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58508665"/>
              </p:ext>
            </p:extLst>
          </p:nvPr>
        </p:nvGraphicFramePr>
        <p:xfrm>
          <a:off x="457200" y="518160"/>
          <a:ext cx="8305800" cy="667572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784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Query: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Is the change of method of valuation of inventory justified?	</a:t>
                      </a:r>
                    </a:p>
                    <a:p>
                      <a:endParaRPr lang="en-US" dirty="0"/>
                    </a:p>
                  </a:txBody>
                  <a:tcPr/>
                </a:tc>
                <a:extLst>
                  <a:ext uri="{0D108BD9-81ED-4DB2-BD59-A6C34878D82A}">
                    <a16:rowId xmlns:a16="http://schemas.microsoft.com/office/drawing/2014/main" val="10000"/>
                  </a:ext>
                </a:extLst>
              </a:tr>
              <a:tr h="627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dk1"/>
                          </a:solidFill>
                          <a:latin typeface="+mn-lt"/>
                          <a:ea typeface="+mn-ea"/>
                          <a:cs typeface="+mn-cs"/>
                        </a:rPr>
                        <a:t>Snow White Food Products Co. Ltd. v. CIT [1982] 10 Taxman 37 (Cal.)	</a:t>
                      </a:r>
                    </a:p>
                    <a:p>
                      <a:endParaRPr lang="en-US" sz="1400" b="0" dirty="0"/>
                    </a:p>
                  </a:txBody>
                  <a:tcPr/>
                </a:tc>
                <a:extLst>
                  <a:ext uri="{0D108BD9-81ED-4DB2-BD59-A6C34878D82A}">
                    <a16:rowId xmlns:a16="http://schemas.microsoft.com/office/drawing/2014/main" val="10001"/>
                  </a:ext>
                </a:extLst>
              </a:tr>
              <a:tr h="146357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FACTS</a:t>
                      </a:r>
                      <a:r>
                        <a:rPr lang="en-US" sz="1400" b="0" kern="1200" baseline="0" dirty="0">
                          <a:solidFill>
                            <a:schemeClr val="dk1"/>
                          </a:solidFill>
                          <a:latin typeface="+mn-lt"/>
                          <a:ea typeface="+mn-ea"/>
                          <a:cs typeface="+mn-cs"/>
                        </a:rPr>
                        <a:t>: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been following the mercantile system of accounting hitherto and had done so even in the relevant year except for the interest income and that there was no resolution by the board of directors or the shareholders of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supporting the change, except for a statement in the annual report to the effect that the management had decided to account for interest on cash basis, from which it was not established that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decided to change its regular method.	</a:t>
                      </a:r>
                    </a:p>
                    <a:p>
                      <a:endParaRPr lang="en-US" dirty="0"/>
                    </a:p>
                  </a:txBody>
                  <a:tcPr/>
                </a:tc>
                <a:extLst>
                  <a:ext uri="{0D108BD9-81ED-4DB2-BD59-A6C34878D82A}">
                    <a16:rowId xmlns:a16="http://schemas.microsoft.com/office/drawing/2014/main" val="10002"/>
                  </a:ext>
                </a:extLst>
              </a:tr>
              <a:tr h="2064686">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HELD: </a:t>
                      </a:r>
                      <a:r>
                        <a:rPr lang="en-US" sz="1400" b="0" kern="1200" baseline="0" dirty="0">
                          <a:solidFill>
                            <a:schemeClr val="dk1"/>
                          </a:solidFill>
                          <a:latin typeface="+mn-lt"/>
                          <a:ea typeface="+mn-ea"/>
                          <a:cs typeface="+mn-cs"/>
                        </a:rPr>
                        <a:t>In the instant case the Tribunal had held specifically that on the evidence on record it could not be said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decided to change its existing regular method of accounting by another regular method. Hence, the Tribunal was right in holding that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-company was </a:t>
                      </a:r>
                      <a:r>
                        <a:rPr lang="en-US" sz="1400" kern="1200" baseline="0" dirty="0">
                          <a:solidFill>
                            <a:schemeClr val="dk1"/>
                          </a:solidFill>
                          <a:latin typeface="+mn-lt"/>
                          <a:ea typeface="+mn-ea"/>
                          <a:cs typeface="+mn-cs"/>
                        </a:rPr>
                        <a:t>not entitled to change its method of accounting from the mercantile to the cash system insofar as the credits in the interest account were concerned and thus, the interest accrued during the relevant year but not received was liable to be included in that assessment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3"/>
                  </a:ext>
                </a:extLst>
              </a:tr>
              <a:tr h="101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Conclusion</a:t>
                      </a:r>
                      <a:r>
                        <a:rPr lang="en-US" sz="1800" b="1" kern="1200" baseline="0" dirty="0">
                          <a:solidFill>
                            <a:schemeClr val="dk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a:solidFill>
                            <a:schemeClr val="dk1"/>
                          </a:solidFill>
                          <a:latin typeface="+mn-lt"/>
                          <a:ea typeface="+mn-ea"/>
                          <a:cs typeface="+mn-cs"/>
                        </a:rPr>
                        <a:t>The method of valuation of inventory shall not be changed without a reasonable cause and shall be followed consistently in subsequent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6096000"/>
          </a:xfrm>
        </p:spPr>
        <p:txBody>
          <a:bodyPr>
            <a:normAutofit/>
          </a:bodyPr>
          <a:lstStyle/>
          <a:p>
            <a:r>
              <a:rPr lang="en-US" sz="2200" b="1" dirty="0">
                <a:latin typeface="Garamond" panose="02020404030301010803" pitchFamily="18" charset="0"/>
              </a:rPr>
              <a:t>Change in Method of Valuation</a:t>
            </a:r>
            <a:r>
              <a:rPr lang="en-US" sz="1400" b="1" dirty="0"/>
              <a:t>	</a:t>
            </a:r>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029138008"/>
              </p:ext>
            </p:extLst>
          </p:nvPr>
        </p:nvGraphicFramePr>
        <p:xfrm>
          <a:off x="381000" y="1371600"/>
          <a:ext cx="8305800" cy="4876800"/>
        </p:xfrm>
        <a:graphic>
          <a:graphicData uri="http://schemas.openxmlformats.org/drawingml/2006/table">
            <a:tbl>
              <a:tblPr firstRow="1" bandRow="1">
                <a:tableStyleId>{9D7B26C5-4107-4FEC-AEDC-1716B250A1EF}</a:tableStyleId>
              </a:tblPr>
              <a:tblGrid>
                <a:gridCol w="1764983">
                  <a:extLst>
                    <a:ext uri="{9D8B030D-6E8A-4147-A177-3AD203B41FA5}">
                      <a16:colId xmlns:a16="http://schemas.microsoft.com/office/drawing/2014/main" val="20000"/>
                    </a:ext>
                  </a:extLst>
                </a:gridCol>
                <a:gridCol w="6540817">
                  <a:extLst>
                    <a:ext uri="{9D8B030D-6E8A-4147-A177-3AD203B41FA5}">
                      <a16:colId xmlns:a16="http://schemas.microsoft.com/office/drawing/2014/main" val="20001"/>
                    </a:ext>
                  </a:extLst>
                </a:gridCol>
              </a:tblGrid>
              <a:tr h="259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tx1"/>
                          </a:solidFill>
                          <a:latin typeface="Garamond" panose="02020404030301010803" pitchFamily="18" charset="0"/>
                          <a:ea typeface="+mn-ea"/>
                          <a:cs typeface="+mn-cs"/>
                        </a:rPr>
                        <a:t>AS - 2	</a:t>
                      </a:r>
                    </a:p>
                    <a:p>
                      <a:endParaRPr lang="en-US" sz="22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baseline="0" dirty="0">
                          <a:solidFill>
                            <a:schemeClr val="tx1"/>
                          </a:solidFill>
                          <a:latin typeface="Garamond" panose="02020404030301010803" pitchFamily="18" charset="0"/>
                          <a:ea typeface="+mn-ea"/>
                          <a:cs typeface="+mn-cs"/>
                        </a:rPr>
                        <a:t>Change from one cost formula to another constitutes a change in an accounting policy. As such, </a:t>
                      </a:r>
                      <a:r>
                        <a:rPr lang="en-US" sz="2200" b="0" i="1" kern="1200" baseline="0" dirty="0">
                          <a:solidFill>
                            <a:schemeClr val="tx1"/>
                          </a:solidFill>
                          <a:latin typeface="Garamond" panose="02020404030301010803" pitchFamily="18" charset="0"/>
                          <a:ea typeface="+mn-ea"/>
                          <a:cs typeface="+mn-cs"/>
                        </a:rPr>
                        <a:t>pursuant to AS 5, a change in method of valuation of inventories should be made only if it is required by statute or for compliance with an AS or if it is considered that the change would result in a more appropriate presentation of the financial statements of the </a:t>
                      </a:r>
                      <a:r>
                        <a:rPr lang="en-US" sz="2200" b="0" i="1" kern="1200" baseline="0" dirty="0" err="1">
                          <a:solidFill>
                            <a:schemeClr val="tx1"/>
                          </a:solidFill>
                          <a:latin typeface="Garamond" panose="02020404030301010803" pitchFamily="18" charset="0"/>
                          <a:ea typeface="+mn-ea"/>
                          <a:cs typeface="+mn-cs"/>
                        </a:rPr>
                        <a:t>enterpri</a:t>
                      </a:r>
                      <a:r>
                        <a:rPr lang="en-US" sz="2200" b="0" i="1" kern="1200" baseline="0" dirty="0">
                          <a:solidFill>
                            <a:schemeClr val="tx1"/>
                          </a:solidFill>
                          <a:latin typeface="Garamond" panose="02020404030301010803" pitchFamily="18" charset="0"/>
                          <a:ea typeface="+mn-ea"/>
                          <a:cs typeface="+mn-cs"/>
                        </a:rPr>
                        <a:t>	</a:t>
                      </a:r>
                    </a:p>
                    <a:p>
                      <a:endParaRPr lang="en-US" sz="2200" b="0" dirty="0">
                        <a:latin typeface="Garamond" panose="02020404030301010803" pitchFamily="18" charset="0"/>
                      </a:endParaRPr>
                    </a:p>
                  </a:txBody>
                  <a:tcPr/>
                </a:tc>
                <a:extLst>
                  <a:ext uri="{0D108BD9-81ED-4DB2-BD59-A6C34878D82A}">
                    <a16:rowId xmlns:a16="http://schemas.microsoft.com/office/drawing/2014/main" val="10000"/>
                  </a:ext>
                </a:extLst>
              </a:tr>
              <a:tr h="2281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err="1">
                          <a:solidFill>
                            <a:schemeClr val="tx1"/>
                          </a:solidFill>
                          <a:latin typeface="Garamond" panose="02020404030301010803" pitchFamily="18" charset="0"/>
                          <a:ea typeface="+mn-ea"/>
                          <a:cs typeface="+mn-cs"/>
                        </a:rPr>
                        <a:t>Ind</a:t>
                      </a:r>
                      <a:r>
                        <a:rPr lang="en-US" sz="2200" b="1" kern="1200" baseline="0" dirty="0">
                          <a:solidFill>
                            <a:schemeClr val="tx1"/>
                          </a:solidFill>
                          <a:latin typeface="Garamond" panose="02020404030301010803" pitchFamily="18" charset="0"/>
                          <a:ea typeface="+mn-ea"/>
                          <a:cs typeface="+mn-cs"/>
                        </a:rPr>
                        <a:t> AS - 2 	</a:t>
                      </a:r>
                    </a:p>
                    <a:p>
                      <a:endParaRPr lang="en-US" sz="22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baseline="0" dirty="0">
                          <a:solidFill>
                            <a:schemeClr val="tx1"/>
                          </a:solidFill>
                          <a:latin typeface="Garamond" panose="02020404030301010803" pitchFamily="18" charset="0"/>
                          <a:ea typeface="+mn-ea"/>
                          <a:cs typeface="+mn-cs"/>
                        </a:rPr>
                        <a:t>Change from one cost formula to another constitutes a change in an accounting policy. A change in an accounting policy can only be made </a:t>
                      </a:r>
                      <a:r>
                        <a:rPr lang="en-US" sz="2200" b="0" i="1" kern="1200" baseline="0" dirty="0">
                          <a:solidFill>
                            <a:schemeClr val="tx1"/>
                          </a:solidFill>
                          <a:latin typeface="Garamond" panose="02020404030301010803" pitchFamily="18" charset="0"/>
                          <a:ea typeface="+mn-ea"/>
                          <a:cs typeface="+mn-cs"/>
                        </a:rPr>
                        <a:t>if the change is required by an </a:t>
                      </a:r>
                      <a:r>
                        <a:rPr lang="en-US" sz="2200" b="0" i="1" kern="1200" baseline="0" dirty="0" err="1">
                          <a:solidFill>
                            <a:schemeClr val="tx1"/>
                          </a:solidFill>
                          <a:latin typeface="Garamond" panose="02020404030301010803" pitchFamily="18" charset="0"/>
                          <a:ea typeface="+mn-ea"/>
                          <a:cs typeface="+mn-cs"/>
                        </a:rPr>
                        <a:t>Ind</a:t>
                      </a:r>
                      <a:r>
                        <a:rPr lang="en-US" sz="2200" b="0" i="1" kern="1200" baseline="0" dirty="0">
                          <a:solidFill>
                            <a:schemeClr val="tx1"/>
                          </a:solidFill>
                          <a:latin typeface="Garamond" panose="02020404030301010803" pitchFamily="18" charset="0"/>
                          <a:ea typeface="+mn-ea"/>
                          <a:cs typeface="+mn-cs"/>
                        </a:rPr>
                        <a:t> AS, or results in the financial statements providing reliable and more relevant information	</a:t>
                      </a:r>
                    </a:p>
                    <a:p>
                      <a:endParaRPr lang="en-US" sz="2200" b="0" dirty="0">
                        <a:latin typeface="Garamond" panose="02020404030301010803"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a:latin typeface="Garamond" panose="02020404030301010803" pitchFamily="18" charset="0"/>
              </a:rPr>
              <a:t>ICDS II: VALUATION OF INVENTORIES</a:t>
            </a:r>
          </a:p>
        </p:txBody>
      </p:sp>
      <p:sp>
        <p:nvSpPr>
          <p:cNvPr id="3" name="Subtitle 2"/>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6126163"/>
          </a:xfrm>
        </p:spPr>
        <p:txBody>
          <a:bodyPr>
            <a:normAutofit/>
          </a:bodyPr>
          <a:lstStyle/>
          <a:p>
            <a:endParaRPr lang="en-US" sz="1600" b="1" dirty="0"/>
          </a:p>
          <a:p>
            <a:pPr algn="just"/>
            <a:endParaRPr lang="en-US" sz="2600" b="1" dirty="0">
              <a:latin typeface="Garamond" panose="02020404030301010803" pitchFamily="18" charset="0"/>
            </a:endParaRPr>
          </a:p>
          <a:p>
            <a:pPr algn="just"/>
            <a:r>
              <a:rPr lang="en-US" sz="2600" b="1" dirty="0">
                <a:latin typeface="Garamond" panose="02020404030301010803" pitchFamily="18" charset="0"/>
              </a:rPr>
              <a:t>VALUATION OF INVENTORY IN CASE OF CERTAIN DISSOLUTIONS</a:t>
            </a:r>
          </a:p>
          <a:p>
            <a:pPr algn="just"/>
            <a:r>
              <a:rPr lang="en-US" sz="2600" dirty="0">
                <a:latin typeface="Garamond" panose="02020404030301010803" pitchFamily="18" charset="0"/>
              </a:rPr>
              <a:t>In case of dissolution of a partnership firm or association of person or body of individuals, notwithstanding whether business is discontinued or not, the inventory on the date of dissolution shall be valued at the </a:t>
            </a:r>
            <a:r>
              <a:rPr lang="en-US" sz="2600" b="1" dirty="0">
                <a:latin typeface="Garamond" panose="02020404030301010803" pitchFamily="18" charset="0"/>
              </a:rPr>
              <a:t>net </a:t>
            </a:r>
            <a:r>
              <a:rPr lang="en-US" sz="2600" b="1" dirty="0" err="1">
                <a:latin typeface="Garamond" panose="02020404030301010803" pitchFamily="18" charset="0"/>
              </a:rPr>
              <a:t>realisable</a:t>
            </a:r>
            <a:r>
              <a:rPr lang="en-US" sz="2600" b="1" dirty="0">
                <a:latin typeface="Garamond" panose="02020404030301010803" pitchFamily="18" charset="0"/>
              </a:rPr>
              <a:t> value.</a:t>
            </a:r>
          </a:p>
          <a:p>
            <a:pPr algn="just"/>
            <a:r>
              <a:rPr lang="en-US" sz="2600" dirty="0">
                <a:latin typeface="Garamond" panose="02020404030301010803" pitchFamily="18" charset="0"/>
              </a:rPr>
              <a:t>ICDS II now prescribes valuation of inventory at NRV in all cases where there is dissolution of a firm, AOP or BOI, irrespective of the fact whether on dissolution the business has been discontinued or not.</a:t>
            </a:r>
          </a:p>
          <a:p>
            <a:pPr algn="ctr"/>
            <a:endParaRPr lang="en-US" sz="1600" b="1" dirty="0"/>
          </a:p>
          <a:p>
            <a:pPr algn="ctr"/>
            <a:endParaRPr lang="en-US" sz="1600" b="1" dirty="0"/>
          </a:p>
          <a:p>
            <a:pPr algn="ctr"/>
            <a:endParaRPr lang="en-US" sz="1600" b="1" dirty="0"/>
          </a:p>
          <a:p>
            <a:endParaRPr lang="en-US" sz="1500" dirty="0"/>
          </a:p>
        </p:txBody>
      </p:sp>
      <p:graphicFrame>
        <p:nvGraphicFramePr>
          <p:cNvPr id="4" name="Table 3"/>
          <p:cNvGraphicFramePr>
            <a:graphicFrameLocks noGrp="1"/>
          </p:cNvGraphicFramePr>
          <p:nvPr>
            <p:extLst>
              <p:ext uri="{D42A27DB-BD31-4B8C-83A1-F6EECF244321}">
                <p14:modId xmlns:p14="http://schemas.microsoft.com/office/powerpoint/2010/main" val="4029995002"/>
              </p:ext>
            </p:extLst>
          </p:nvPr>
        </p:nvGraphicFramePr>
        <p:xfrm>
          <a:off x="1371600" y="5333683"/>
          <a:ext cx="6858000" cy="792480"/>
        </p:xfrm>
        <a:graphic>
          <a:graphicData uri="http://schemas.openxmlformats.org/drawingml/2006/table">
            <a:tbl>
              <a:tblPr bandRow="1">
                <a:tableStyleId>{073A0DAA-6AF3-43AB-8588-CEC1D06C72B9}</a:tableStyleId>
              </a:tblPr>
              <a:tblGrid>
                <a:gridCol w="2057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AS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err="1">
                          <a:solidFill>
                            <a:schemeClr val="dk1"/>
                          </a:solidFill>
                          <a:latin typeface="+mn-lt"/>
                          <a:ea typeface="+mn-ea"/>
                          <a:cs typeface="+mn-cs"/>
                        </a:rPr>
                        <a:t>Ind</a:t>
                      </a:r>
                      <a:r>
                        <a:rPr lang="en-US" sz="1400" b="1" kern="1200" baseline="0" dirty="0">
                          <a:solidFill>
                            <a:schemeClr val="dk1"/>
                          </a:solidFill>
                          <a:latin typeface="+mn-lt"/>
                          <a:ea typeface="+mn-ea"/>
                          <a:cs typeface="+mn-cs"/>
                        </a:rPr>
                        <a:t> AS - 2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Because of going concern assumption, these situations are not dealt with in AS 2 and </a:t>
                      </a:r>
                      <a:r>
                        <a:rPr lang="en-US" sz="1400" kern="1200" baseline="0" dirty="0" err="1">
                          <a:solidFill>
                            <a:schemeClr val="dk1"/>
                          </a:solidFill>
                          <a:latin typeface="+mn-lt"/>
                          <a:ea typeface="+mn-ea"/>
                          <a:cs typeface="+mn-cs"/>
                        </a:rPr>
                        <a:t>Ind</a:t>
                      </a:r>
                      <a:r>
                        <a:rPr lang="en-US" sz="1400" kern="1200" baseline="0" dirty="0">
                          <a:solidFill>
                            <a:schemeClr val="dk1"/>
                          </a:solidFill>
                          <a:latin typeface="+mn-lt"/>
                          <a:ea typeface="+mn-ea"/>
                          <a:cs typeface="+mn-cs"/>
                        </a:rPr>
                        <a:t> AS 2	</a:t>
                      </a:r>
                    </a:p>
                    <a:p>
                      <a:endParaRPr lang="en-US"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92E-D539-4D8B-46B1-4D31A92130A9}"/>
              </a:ext>
            </a:extLst>
          </p:cNvPr>
          <p:cNvSpPr>
            <a:spLocks noGrp="1"/>
          </p:cNvSpPr>
          <p:nvPr>
            <p:ph type="title"/>
          </p:nvPr>
        </p:nvSpPr>
        <p:spPr>
          <a:xfrm>
            <a:off x="592864" y="2746677"/>
            <a:ext cx="7773338" cy="1197133"/>
          </a:xfrm>
        </p:spPr>
        <p:txBody>
          <a:bodyPr/>
          <a:lstStyle/>
          <a:p>
            <a:r>
              <a:rPr lang="en-GB" dirty="0"/>
              <a:t>FORM 6D</a:t>
            </a:r>
            <a:endParaRPr lang="en-IN" dirty="0"/>
          </a:p>
        </p:txBody>
      </p:sp>
    </p:spTree>
    <p:extLst>
      <p:ext uri="{BB962C8B-B14F-4D97-AF65-F5344CB8AC3E}">
        <p14:creationId xmlns:p14="http://schemas.microsoft.com/office/powerpoint/2010/main" val="261019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E1B-ADBC-28E3-1B29-8880EEAC803D}"/>
              </a:ext>
            </a:extLst>
          </p:cNvPr>
          <p:cNvSpPr>
            <a:spLocks noGrp="1"/>
          </p:cNvSpPr>
          <p:nvPr>
            <p:ph type="title"/>
          </p:nvPr>
        </p:nvSpPr>
        <p:spPr>
          <a:xfrm>
            <a:off x="685331" y="2830434"/>
            <a:ext cx="7773338" cy="1197133"/>
          </a:xfrm>
        </p:spPr>
        <p:txBody>
          <a:bodyPr/>
          <a:lstStyle/>
          <a:p>
            <a:r>
              <a:rPr lang="en-GB" dirty="0"/>
              <a:t>ILLUSTRATION</a:t>
            </a:r>
            <a:endParaRPr lang="en-IN" dirty="0"/>
          </a:p>
        </p:txBody>
      </p:sp>
    </p:spTree>
    <p:extLst>
      <p:ext uri="{BB962C8B-B14F-4D97-AF65-F5344CB8AC3E}">
        <p14:creationId xmlns:p14="http://schemas.microsoft.com/office/powerpoint/2010/main" val="314965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9758B-ABD2-C443-7528-7DE808357224}"/>
              </a:ext>
            </a:extLst>
          </p:cNvPr>
          <p:cNvSpPr>
            <a:spLocks noGrp="1"/>
          </p:cNvSpPr>
          <p:nvPr>
            <p:ph type="title"/>
          </p:nvPr>
        </p:nvSpPr>
        <p:spPr/>
        <p:txBody>
          <a:bodyPr/>
          <a:lstStyle/>
          <a:p>
            <a:r>
              <a:rPr lang="en-GB" dirty="0">
                <a:latin typeface="Garamond" panose="02020404030301010803" pitchFamily="18" charset="0"/>
              </a:rPr>
              <a:t>STEPS TO BE FOLLOWED</a:t>
            </a:r>
            <a:endParaRPr lang="en-IN" dirty="0">
              <a:latin typeface="Garamond" panose="02020404030301010803" pitchFamily="18" charset="0"/>
            </a:endParaRPr>
          </a:p>
        </p:txBody>
      </p:sp>
      <p:sp>
        <p:nvSpPr>
          <p:cNvPr id="2" name="Content Placeholder 1">
            <a:extLst>
              <a:ext uri="{FF2B5EF4-FFF2-40B4-BE49-F238E27FC236}">
                <a16:creationId xmlns:a16="http://schemas.microsoft.com/office/drawing/2014/main" id="{274BDE9C-3807-AFA6-4BE5-457C3BC5E702}"/>
              </a:ext>
            </a:extLst>
          </p:cNvPr>
          <p:cNvSpPr>
            <a:spLocks noGrp="1"/>
          </p:cNvSpPr>
          <p:nvPr>
            <p:ph idx="1"/>
          </p:nvPr>
        </p:nvSpPr>
        <p:spPr/>
        <p:txBody>
          <a:bodyPr>
            <a:normAutofit fontScale="92500" lnSpcReduction="10000"/>
          </a:bodyPr>
          <a:lstStyle/>
          <a:p>
            <a:r>
              <a:rPr lang="en-GB" dirty="0">
                <a:latin typeface="Garamond" panose="02020404030301010803" pitchFamily="18" charset="0"/>
              </a:rPr>
              <a:t>1. Verification Of Financial Records.</a:t>
            </a:r>
          </a:p>
          <a:p>
            <a:r>
              <a:rPr lang="en-GB" dirty="0">
                <a:latin typeface="Garamond" panose="02020404030301010803" pitchFamily="18" charset="0"/>
              </a:rPr>
              <a:t>2. Understanding The Industry.</a:t>
            </a:r>
          </a:p>
          <a:p>
            <a:r>
              <a:rPr lang="en-GB" dirty="0">
                <a:latin typeface="Garamond" panose="02020404030301010803" pitchFamily="18" charset="0"/>
              </a:rPr>
              <a:t>3. Knowing About Accounting Policies Adopted.</a:t>
            </a:r>
          </a:p>
          <a:p>
            <a:r>
              <a:rPr lang="en-GB" dirty="0">
                <a:latin typeface="Garamond" panose="02020404030301010803" pitchFamily="18" charset="0"/>
              </a:rPr>
              <a:t>4. Comparing Inventory In Books As Per As/Ind As With ICDS.</a:t>
            </a:r>
          </a:p>
          <a:p>
            <a:r>
              <a:rPr lang="en-GB" dirty="0">
                <a:latin typeface="Garamond" panose="02020404030301010803" pitchFamily="18" charset="0"/>
              </a:rPr>
              <a:t>5.  Calculating Cost And NRV – Element Wise</a:t>
            </a:r>
          </a:p>
          <a:p>
            <a:r>
              <a:rPr lang="en-GB" dirty="0">
                <a:latin typeface="Garamond" panose="02020404030301010803" pitchFamily="18" charset="0"/>
              </a:rPr>
              <a:t>6. Raw Material Constituting 80% Should Be Classified And Reported.</a:t>
            </a:r>
          </a:p>
          <a:p>
            <a:r>
              <a:rPr lang="en-GB" dirty="0">
                <a:latin typeface="Garamond" panose="02020404030301010803" pitchFamily="18" charset="0"/>
              </a:rPr>
              <a:t>7. Valuation Separately For RM, WIP, FG, TG, Consumables, Biological Assets, Financial Instruments.</a:t>
            </a:r>
          </a:p>
          <a:p>
            <a:r>
              <a:rPr lang="en-GB" dirty="0">
                <a:latin typeface="Garamond" panose="02020404030301010803" pitchFamily="18" charset="0"/>
              </a:rPr>
              <a:t>8. Reconciliation Between ICDS And AS Valuation.</a:t>
            </a:r>
            <a:endParaRPr lang="en-IN" dirty="0">
              <a:latin typeface="Garamond" panose="02020404030301010803" pitchFamily="18" charset="0"/>
            </a:endParaRPr>
          </a:p>
        </p:txBody>
      </p:sp>
    </p:spTree>
    <p:extLst>
      <p:ext uri="{BB962C8B-B14F-4D97-AF65-F5344CB8AC3E}">
        <p14:creationId xmlns:p14="http://schemas.microsoft.com/office/powerpoint/2010/main" val="159414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5BE415-11E2-FACE-5E1F-5F09C32950F0}"/>
              </a:ext>
            </a:extLst>
          </p:cNvPr>
          <p:cNvSpPr>
            <a:spLocks noGrp="1"/>
          </p:cNvSpPr>
          <p:nvPr>
            <p:ph idx="1"/>
          </p:nvPr>
        </p:nvSpPr>
        <p:spPr/>
        <p:txBody>
          <a:bodyPr>
            <a:normAutofit/>
          </a:bodyPr>
          <a:lstStyle/>
          <a:p>
            <a:pPr algn="just"/>
            <a:r>
              <a:rPr lang="en-GB" dirty="0">
                <a:latin typeface="Garamond" panose="02020404030301010803" pitchFamily="18" charset="0"/>
              </a:rPr>
              <a:t>This Income Computation and Disclosure Standard is applicable for computation of income chargeable under the head “Profits and gains of Business or profession” or “Income from other sources” and not for the purpose of maintenance of books of accounts. </a:t>
            </a:r>
          </a:p>
          <a:p>
            <a:pPr algn="just"/>
            <a:endParaRPr lang="en-GB" dirty="0">
              <a:latin typeface="Garamond" panose="02020404030301010803" pitchFamily="18" charset="0"/>
            </a:endParaRPr>
          </a:p>
          <a:p>
            <a:pPr algn="just"/>
            <a:r>
              <a:rPr lang="en-GB" dirty="0">
                <a:latin typeface="Garamond" panose="02020404030301010803" pitchFamily="18" charset="0"/>
              </a:rPr>
              <a:t>In the case of conflict between the provisions of Income Tax Act, 1961 (‘the Act)’ and this Income Computation and Disclosure Standard, the provisions of the Act shall prevail to that extent”.</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3235911E-2A52-CF5D-DC9C-F76F01D78C06}"/>
              </a:ext>
            </a:extLst>
          </p:cNvPr>
          <p:cNvSpPr>
            <a:spLocks noGrp="1"/>
          </p:cNvSpPr>
          <p:nvPr>
            <p:ph type="title"/>
          </p:nvPr>
        </p:nvSpPr>
        <p:spPr/>
        <p:txBody>
          <a:bodyPr/>
          <a:lstStyle/>
          <a:p>
            <a:r>
              <a:rPr lang="en-GB" dirty="0"/>
              <a:t>PREAMBLE</a:t>
            </a:r>
            <a:endParaRPr lang="en-IN" dirty="0"/>
          </a:p>
        </p:txBody>
      </p:sp>
    </p:spTree>
    <p:extLst>
      <p:ext uri="{BB962C8B-B14F-4D97-AF65-F5344CB8AC3E}">
        <p14:creationId xmlns:p14="http://schemas.microsoft.com/office/powerpoint/2010/main" val="47397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11468-2289-B5F9-1B5E-2A72E0516A8E}"/>
              </a:ext>
            </a:extLst>
          </p:cNvPr>
          <p:cNvSpPr>
            <a:spLocks noGrp="1"/>
          </p:cNvSpPr>
          <p:nvPr>
            <p:ph idx="1"/>
          </p:nvPr>
        </p:nvSpPr>
        <p:spPr>
          <a:xfrm>
            <a:off x="0" y="1066800"/>
            <a:ext cx="9144000" cy="5516562"/>
          </a:xfrm>
        </p:spPr>
        <p:txBody>
          <a:bodyPr>
            <a:normAutofit/>
          </a:bodyPr>
          <a:lstStyle/>
          <a:p>
            <a:endParaRPr lang="pt-BR" dirty="0">
              <a:latin typeface="Garamond" panose="02020404030301010803" pitchFamily="18" charset="0"/>
            </a:endParaRPr>
          </a:p>
          <a:p>
            <a:pPr marL="109728" indent="0">
              <a:buNone/>
            </a:pPr>
            <a:r>
              <a:rPr lang="en-GB" b="1" dirty="0">
                <a:latin typeface="Garamond" panose="02020404030301010803" pitchFamily="18" charset="0"/>
              </a:rPr>
              <a:t>This Income Computation and Disclosure Standard shall be applied for valuation of inventories, except:</a:t>
            </a:r>
          </a:p>
          <a:p>
            <a:pPr marL="109728" indent="0">
              <a:buNone/>
            </a:pPr>
            <a:endParaRPr lang="en-GB" b="1" dirty="0">
              <a:latin typeface="Garamond" panose="02020404030301010803" pitchFamily="18" charset="0"/>
            </a:endParaRPr>
          </a:p>
          <a:p>
            <a:r>
              <a:rPr lang="en-GB" dirty="0">
                <a:latin typeface="Garamond" panose="02020404030301010803" pitchFamily="18" charset="0"/>
              </a:rPr>
              <a:t>Work in Progress under Construction contracts.</a:t>
            </a:r>
          </a:p>
          <a:p>
            <a:r>
              <a:rPr lang="en-GB" dirty="0">
                <a:latin typeface="Garamond" panose="02020404030301010803" pitchFamily="18" charset="0"/>
              </a:rPr>
              <a:t>Work in Progress under other Standards</a:t>
            </a:r>
          </a:p>
          <a:p>
            <a:r>
              <a:rPr lang="en-GB" dirty="0">
                <a:latin typeface="Garamond" panose="02020404030301010803" pitchFamily="18" charset="0"/>
              </a:rPr>
              <a:t>Shares, Debentures and other financial instruments.</a:t>
            </a:r>
          </a:p>
          <a:p>
            <a:r>
              <a:rPr lang="en-GB" dirty="0">
                <a:latin typeface="Garamond" panose="02020404030301010803" pitchFamily="18" charset="0"/>
              </a:rPr>
              <a:t>Live Stock, agriculture and forest produce, mineral oil, ores and natural gas.</a:t>
            </a:r>
          </a:p>
          <a:p>
            <a:r>
              <a:rPr lang="en-GB" dirty="0">
                <a:latin typeface="Garamond" panose="02020404030301010803" pitchFamily="18" charset="0"/>
              </a:rPr>
              <a:t>Machinery spares used in connection with tangible fixed assets.</a:t>
            </a:r>
          </a:p>
        </p:txBody>
      </p:sp>
      <p:sp>
        <p:nvSpPr>
          <p:cNvPr id="3" name="Title 2">
            <a:extLst>
              <a:ext uri="{FF2B5EF4-FFF2-40B4-BE49-F238E27FC236}">
                <a16:creationId xmlns:a16="http://schemas.microsoft.com/office/drawing/2014/main" id="{D3C631D3-0E99-02CE-0702-30B9C6125C93}"/>
              </a:ext>
            </a:extLst>
          </p:cNvPr>
          <p:cNvSpPr>
            <a:spLocks noGrp="1"/>
          </p:cNvSpPr>
          <p:nvPr>
            <p:ph type="title"/>
          </p:nvPr>
        </p:nvSpPr>
        <p:spPr/>
        <p:txBody>
          <a:bodyPr/>
          <a:lstStyle/>
          <a:p>
            <a:r>
              <a:rPr lang="en-GB" dirty="0"/>
              <a:t>Scope :</a:t>
            </a:r>
            <a:endParaRPr lang="en-IN" dirty="0"/>
          </a:p>
        </p:txBody>
      </p:sp>
    </p:spTree>
    <p:extLst>
      <p:ext uri="{BB962C8B-B14F-4D97-AF65-F5344CB8AC3E}">
        <p14:creationId xmlns:p14="http://schemas.microsoft.com/office/powerpoint/2010/main" val="369004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500" b="1" i="1" dirty="0">
                <a:latin typeface="Garamond" panose="02020404030301010803" pitchFamily="18" charset="0"/>
              </a:rPr>
              <a:t>Scope of the Standard</a:t>
            </a:r>
          </a:p>
          <a:p>
            <a:r>
              <a:rPr lang="en-US" sz="2500" u="sng" dirty="0">
                <a:latin typeface="Garamond" panose="02020404030301010803" pitchFamily="18" charset="0"/>
              </a:rPr>
              <a:t>AS – 2 : </a:t>
            </a:r>
          </a:p>
          <a:p>
            <a:pPr marL="109728" indent="0">
              <a:buNone/>
            </a:pPr>
            <a:r>
              <a:rPr lang="en-US" sz="2500" dirty="0">
                <a:latin typeface="Garamond" panose="02020404030301010803" pitchFamily="18" charset="0"/>
              </a:rPr>
              <a:t>Inventories do not include spare parts, servicing equipment and standby equipment which meet the definition of </a:t>
            </a:r>
            <a:r>
              <a:rPr lang="en-US" sz="2500" dirty="0" err="1">
                <a:latin typeface="Garamond" panose="02020404030301010803" pitchFamily="18" charset="0"/>
              </a:rPr>
              <a:t>ppe</a:t>
            </a:r>
            <a:r>
              <a:rPr lang="en-US" sz="2500" dirty="0">
                <a:latin typeface="Garamond" panose="02020404030301010803" pitchFamily="18" charset="0"/>
              </a:rPr>
              <a:t> as per AS10</a:t>
            </a:r>
          </a:p>
          <a:p>
            <a:r>
              <a:rPr lang="en-US" sz="2500" u="sng" dirty="0">
                <a:latin typeface="Garamond" panose="02020404030301010803" pitchFamily="18" charset="0"/>
              </a:rPr>
              <a:t>Ind AS – 2</a:t>
            </a:r>
            <a:r>
              <a:rPr lang="en-US" sz="2500" dirty="0">
                <a:latin typeface="Garamond" panose="02020404030301010803" pitchFamily="18" charset="0"/>
              </a:rPr>
              <a:t>:</a:t>
            </a:r>
            <a:r>
              <a:rPr lang="pt-BR" sz="2500" dirty="0">
                <a:latin typeface="Garamond" panose="02020404030301010803" pitchFamily="18" charset="0"/>
              </a:rPr>
              <a:t> </a:t>
            </a:r>
          </a:p>
          <a:p>
            <a:pPr marL="971550" lvl="1" indent="-571500">
              <a:buFont typeface="+mj-lt"/>
              <a:buAutoNum type="romanLcPeriod"/>
            </a:pPr>
            <a:r>
              <a:rPr lang="pt-BR" sz="2500" dirty="0">
                <a:latin typeface="Garamond" panose="02020404030301010803" pitchFamily="18" charset="0"/>
              </a:rPr>
              <a:t>It doest not </a:t>
            </a:r>
            <a:r>
              <a:rPr lang="en-US" sz="2500" dirty="0">
                <a:latin typeface="Garamond" panose="02020404030301010803" pitchFamily="18" charset="0"/>
              </a:rPr>
              <a:t> apply to commodity broker-traders who measure heir inventories at fair value less costs to sell. </a:t>
            </a:r>
          </a:p>
          <a:p>
            <a:pPr marL="971550" lvl="1" indent="-571500">
              <a:buFont typeface="+mj-lt"/>
              <a:buAutoNum type="romanLcPeriod"/>
            </a:pPr>
            <a:r>
              <a:rPr lang="en-US" sz="2500" dirty="0">
                <a:latin typeface="Garamond" panose="02020404030301010803" pitchFamily="18" charset="0"/>
              </a:rPr>
              <a:t> scopes out the biological assets related to agricultural activity and agricultural produce at  the time of harvest </a:t>
            </a:r>
          </a:p>
          <a:p>
            <a:pPr marL="971550" lvl="1" indent="-571500">
              <a:buFont typeface="+mj-lt"/>
              <a:buAutoNum type="romanLcPeriod"/>
            </a:pPr>
            <a:r>
              <a:rPr lang="en-US" sz="2500" dirty="0">
                <a:latin typeface="Garamond" panose="02020404030301010803" pitchFamily="18" charset="0"/>
              </a:rPr>
              <a:t>no mention of machinery spares                                                       </a:t>
            </a:r>
          </a:p>
          <a:p>
            <a:pPr>
              <a:buNone/>
            </a:pPr>
            <a:endParaRPr lang="en-US" sz="2500" dirty="0">
              <a:latin typeface="Garamond" panose="02020404030301010803" pitchFamily="18" charset="0"/>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b="1" u="sng" dirty="0"/>
              <a:t>AS/</a:t>
            </a:r>
            <a:r>
              <a:rPr lang="en-US" b="1" u="sng" dirty="0" err="1"/>
              <a:t>Ind</a:t>
            </a:r>
            <a:r>
              <a:rPr lang="en-US" b="1" u="sng" dirty="0"/>
              <a:t> Compariso</a:t>
            </a:r>
            <a:r>
              <a:rPr lang="en-US" dirty="0"/>
              <a:t>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2943</TotalTime>
  <Words>3858</Words>
  <Application>Microsoft Office PowerPoint</Application>
  <PresentationFormat>On-screen Show (4:3)</PresentationFormat>
  <Paragraphs>272</Paragraphs>
  <Slides>63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Cabin-semi-bold</vt:lpstr>
      <vt:lpstr>Calibri</vt:lpstr>
      <vt:lpstr>Garamond</vt:lpstr>
      <vt:lpstr>Lucida Sans Unicode</vt:lpstr>
      <vt:lpstr>SourceSansPro</vt:lpstr>
      <vt:lpstr>Verdana</vt:lpstr>
      <vt:lpstr>Wingdings 2</vt:lpstr>
      <vt:lpstr>Wingdings 3</vt:lpstr>
      <vt:lpstr>Concourse</vt:lpstr>
      <vt:lpstr>INVENTORY VALUATION</vt:lpstr>
      <vt:lpstr>Index</vt:lpstr>
      <vt:lpstr>PowerPoint Presentation</vt:lpstr>
      <vt:lpstr>SEC 145. Method of accounting. </vt:lpstr>
      <vt:lpstr>PowerPoint Presentation</vt:lpstr>
      <vt:lpstr>ICDS II: VALUATION OF INVENTORIES</vt:lpstr>
      <vt:lpstr>PREAMBLE</vt:lpstr>
      <vt:lpstr>Scope :</vt:lpstr>
      <vt:lpstr>AS/Ind Comparison</vt:lpstr>
      <vt:lpstr>DEFINITIONS</vt:lpstr>
      <vt:lpstr>MEASUREMENT</vt:lpstr>
      <vt:lpstr>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Cost of Conversion </vt:lpstr>
      <vt:lpstr>OVERHEADS</vt:lpstr>
      <vt:lpstr>PowerPoint Presentation</vt:lpstr>
      <vt:lpstr>PowerPoint Presentation</vt:lpstr>
      <vt:lpstr>PowerPoint Presentation</vt:lpstr>
      <vt:lpstr>Joint products </vt:lpstr>
      <vt:lpstr>By Products</vt:lpstr>
      <vt:lpstr>PowerPoint Presentation</vt:lpstr>
      <vt:lpstr>PowerPoint Presentation</vt:lpstr>
      <vt:lpstr>PowerPoint Presentation</vt:lpstr>
      <vt:lpstr>Other Costs</vt:lpstr>
      <vt:lpstr>PowerPoint Presentation</vt:lpstr>
      <vt:lpstr>PowerPoint Presentation</vt:lpstr>
      <vt:lpstr>PowerPoint Presentation</vt:lpstr>
      <vt:lpstr>PowerPoint Presentation</vt:lpstr>
      <vt:lpstr>Costs of services :</vt:lpstr>
      <vt:lpstr>PowerPoint Presentation</vt:lpstr>
      <vt:lpstr>Exclusions from the Cost of Inventories</vt:lpstr>
      <vt:lpstr>PowerPoint Presentation</vt:lpstr>
      <vt:lpstr>PowerPoint Presentation</vt:lpstr>
      <vt:lpstr>Cost Formulae</vt:lpstr>
      <vt:lpstr>PowerPoint Presentation</vt:lpstr>
      <vt:lpstr>First-in First-out and Weighted Average Cost Formula </vt:lpstr>
      <vt:lpstr>FIFO</vt:lpstr>
      <vt:lpstr>WEIGHTED AVERAGE</vt:lpstr>
      <vt:lpstr>Techniques for the Measurement of Cost </vt:lpstr>
      <vt:lpstr>Retail Method  </vt:lpstr>
      <vt:lpstr>Retail Method</vt:lpstr>
      <vt:lpstr>PowerPoint Presentation</vt:lpstr>
      <vt:lpstr>PowerPoint Presentation</vt:lpstr>
      <vt:lpstr>Net Realisable Value </vt:lpstr>
      <vt:lpstr>NRV ……</vt:lpstr>
      <vt:lpstr>NRV ….</vt:lpstr>
      <vt:lpstr>PowerPoint Presentation</vt:lpstr>
      <vt:lpstr>PowerPoint Presentation</vt:lpstr>
      <vt:lpstr>VALUE OF OPENING INVENTORY</vt:lpstr>
      <vt:lpstr>CHANGE OF METHOD OF VALUATION OF INVENTORY</vt:lpstr>
      <vt:lpstr>PowerPoint Presentation</vt:lpstr>
      <vt:lpstr>PowerPoint Presentation</vt:lpstr>
      <vt:lpstr>PowerPoint Presentation</vt:lpstr>
      <vt:lpstr>FORM 6D</vt:lpstr>
      <vt:lpstr>ILLUSTRATION</vt:lpstr>
      <vt:lpstr>STEPS TO BE FOLLOWED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ICDSII: VALUATION OF INVENTORIES</dc:title>
  <dc:creator>User</dc:creator>
  <cp:lastModifiedBy>919633533228</cp:lastModifiedBy>
  <cp:revision>71</cp:revision>
  <dcterms:created xsi:type="dcterms:W3CDTF">2023-08-30T06:33:19Z</dcterms:created>
  <dcterms:modified xsi:type="dcterms:W3CDTF">2024-06-02T00:57:30Z</dcterms:modified>
</cp:coreProperties>
</file>