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70" r:id="rId3"/>
    <p:sldId id="277" r:id="rId4"/>
    <p:sldId id="278" r:id="rId5"/>
    <p:sldId id="279" r:id="rId6"/>
    <p:sldId id="280" r:id="rId7"/>
    <p:sldId id="271" r:id="rId8"/>
    <p:sldId id="272" r:id="rId9"/>
    <p:sldId id="273" r:id="rId10"/>
    <p:sldId id="274" r:id="rId11"/>
    <p:sldId id="315" r:id="rId12"/>
    <p:sldId id="316" r:id="rId13"/>
    <p:sldId id="317" r:id="rId14"/>
    <p:sldId id="319" r:id="rId15"/>
    <p:sldId id="320" r:id="rId16"/>
    <p:sldId id="321" r:id="rId17"/>
    <p:sldId id="318" r:id="rId18"/>
    <p:sldId id="322" r:id="rId19"/>
    <p:sldId id="323" r:id="rId20"/>
    <p:sldId id="324" r:id="rId21"/>
    <p:sldId id="325" r:id="rId22"/>
    <p:sldId id="326" r:id="rId23"/>
    <p:sldId id="327"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79" autoAdjust="0"/>
    <p:restoredTop sz="94624" autoAdjust="0"/>
  </p:normalViewPr>
  <p:slideViewPr>
    <p:cSldViewPr showGuides="1">
      <p:cViewPr varScale="1">
        <p:scale>
          <a:sx n="70" d="100"/>
          <a:sy n="70" d="100"/>
        </p:scale>
        <p:origin x="1386"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D21F6895-D147-46CE-B43E-C8B0D5C79789}" type="datetimeFigureOut">
              <a:rPr lang="en-US" smtClean="0"/>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E58C1A74-DFC6-4370-A251-C05066C4F3BF}"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endParaRPr kumimoji="0" lang="en-US" smtClean="0"/>
          </a:p>
        </p:txBody>
      </p:sp>
      <p:sp>
        <p:nvSpPr>
          <p:cNvPr id="4" name="Date Placeholder 3"/>
          <p:cNvSpPr>
            <a:spLocks noGrp="1"/>
          </p:cNvSpPr>
          <p:nvPr>
            <p:ph type="dt" sz="half" idx="10"/>
          </p:nvPr>
        </p:nvSpPr>
        <p:spPr/>
        <p:txBody>
          <a:bodyPr/>
          <a:lstStyle/>
          <a:p>
            <a:fld id="{D21F6895-D147-46CE-B43E-C8B0D5C79789}"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8C1A74-DFC6-4370-A251-C05066C4F3BF}" type="slidenum">
              <a:rPr lang="en-US" smtClean="0"/>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endParaRPr kumimoji="0" lang="en-US" smtClean="0"/>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21F6895-D147-46CE-B43E-C8B0D5C79789}"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D21F6895-D147-46CE-B43E-C8B0D5C79789}"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8C1A74-DFC6-4370-A251-C05066C4F3BF}" type="slidenum">
              <a:rPr lang="en-US" smtClean="0"/>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21F6895-D147-46CE-B43E-C8B0D5C79789}"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8C1A74-DFC6-4370-A251-C05066C4F3BF}"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endParaRPr kumimoji="0" lang="en-US" smtClean="0"/>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endParaRPr lang="en-US" smtClean="0"/>
          </a:p>
          <a:p>
            <a:pPr lvl="1" eaLnBrk="1" latinLnBrk="0" hangingPunct="1"/>
            <a:r>
              <a:rPr lang="en-US" smtClean="0"/>
              <a:t>Second level</a:t>
            </a:r>
            <a:endParaRPr lang="en-US" smtClean="0"/>
          </a:p>
          <a:p>
            <a:pPr lvl="2" eaLnBrk="1" latinLnBrk="0" hangingPunct="1"/>
            <a:r>
              <a:rPr lang="en-US" smtClean="0"/>
              <a:t>Third level</a:t>
            </a:r>
            <a:endParaRPr lang="en-US" smtClean="0"/>
          </a:p>
          <a:p>
            <a:pPr lvl="3" eaLnBrk="1" latinLnBrk="0" hangingPunct="1"/>
            <a:r>
              <a:rPr lang="en-US" smtClean="0"/>
              <a:t>Fourth level</a:t>
            </a:r>
            <a:endParaRPr lang="en-US" smtClean="0"/>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D21F6895-D147-46CE-B43E-C8B0D5C79789}"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8C1A74-DFC6-4370-A251-C05066C4F3BF}" type="slidenum">
              <a:rPr lang="en-US" smtClean="0"/>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endParaRPr kumimoji="0" lang="en-US" smtClean="0"/>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D21F6895-D147-46CE-B43E-C8B0D5C79789}" type="datetimeFigureOut">
              <a:rPr lang="en-US" smtClean="0"/>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E58C1A74-DFC6-4370-A251-C05066C4F3BF}" type="slidenum">
              <a:rPr lang="en-US" smtClean="0"/>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smtClean="0"/>
              <a:t>Click to edit Master title style</a:t>
            </a:r>
            <a:endParaRPr kumimoji="0" lang="en-US"/>
          </a:p>
        </p:txBody>
      </p:sp>
      <p:sp>
        <p:nvSpPr>
          <p:cNvPr id="8" name="Freeform 7"/>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6042" y="5791253"/>
            <a:ext cx="3402314"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endParaRPr kumimoji="0" lang="en-US" smtClean="0"/>
          </a:p>
          <a:p>
            <a:pPr lvl="1" eaLnBrk="1" latinLnBrk="0" hangingPunct="1"/>
            <a:r>
              <a:rPr kumimoji="0" lang="en-US" smtClean="0"/>
              <a:t>Second level</a:t>
            </a:r>
            <a:endParaRPr kumimoji="0" lang="en-US" smtClean="0"/>
          </a:p>
          <a:p>
            <a:pPr lvl="2" eaLnBrk="1" latinLnBrk="0" hangingPunct="1"/>
            <a:r>
              <a:rPr kumimoji="0" lang="en-US" smtClean="0"/>
              <a:t>Third level</a:t>
            </a:r>
            <a:endParaRPr kumimoji="0" lang="en-US" smtClean="0"/>
          </a:p>
          <a:p>
            <a:pPr lvl="3" eaLnBrk="1" latinLnBrk="0" hangingPunct="1"/>
            <a:r>
              <a:rPr kumimoji="0" lang="en-US" smtClean="0"/>
              <a:t>Fourth level</a:t>
            </a:r>
            <a:endParaRPr kumimoji="0" lang="en-US" smtClean="0"/>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lstStyle>
          <a:p>
            <a:fld id="{D21F6895-D147-46CE-B43E-C8B0D5C79789}" type="datetimeFigureOut">
              <a:rPr lang="en-US" smtClean="0"/>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lstStyle>
          <a:p>
            <a:fld id="{E58C1A74-DFC6-4370-A251-C05066C4F3BF}"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52400"/>
            <a:ext cx="8229600" cy="5854891"/>
          </a:xfrm>
        </p:spPr>
        <p:txBody>
          <a:bodyPr>
            <a:normAutofit lnSpcReduction="20000"/>
          </a:bodyPr>
          <a:lstStyle/>
          <a:p>
            <a:pPr algn="ctr"/>
            <a:endParaRPr lang="en-IN" sz="5400" b="1" dirty="0" smtClean="0"/>
          </a:p>
          <a:p>
            <a:pPr algn="ctr"/>
            <a:r>
              <a:rPr lang="en-IN" sz="5400" b="1" dirty="0" smtClean="0"/>
              <a:t>Statement </a:t>
            </a:r>
            <a:r>
              <a:rPr lang="en-IN" sz="5400" b="1" dirty="0"/>
              <a:t>of </a:t>
            </a:r>
            <a:r>
              <a:rPr lang="en-US" altLang="en-IN" sz="5400" b="1" dirty="0"/>
              <a:t>Facts,Grounds of Appeal,</a:t>
            </a:r>
            <a:r>
              <a:rPr lang="en-IN" sz="5400" b="1" dirty="0"/>
              <a:t>written arguments and how to prepare it under the INCOME TAX ACT, 1961</a:t>
            </a:r>
            <a:endParaRPr lang="en-IN" sz="5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74320"/>
            <a:ext cx="8405495" cy="6075045"/>
          </a:xfrm>
        </p:spPr>
        <p:txBody>
          <a:bodyPr>
            <a:normAutofit lnSpcReduction="10000"/>
          </a:bodyPr>
          <a:p>
            <a:r>
              <a:rPr lang="en-US" b="1" u="sng">
                <a:solidFill>
                  <a:srgbClr val="FF0000"/>
                </a:solidFill>
              </a:rPr>
              <a:t>Basic elements of Statement of Facts</a:t>
            </a:r>
            <a:endParaRPr lang="en-US" b="1" u="sng">
              <a:solidFill>
                <a:srgbClr val="FF0000"/>
              </a:solidFill>
            </a:endParaRPr>
          </a:p>
          <a:p>
            <a:endParaRPr lang="en-US" b="1"/>
          </a:p>
          <a:p>
            <a:r>
              <a:rPr lang="en-US" b="1" u="sng"/>
              <a:t>Assessment initiated U/s 143(3)</a:t>
            </a:r>
            <a:endParaRPr lang="en-US" b="1" u="sng"/>
          </a:p>
          <a:p>
            <a:r>
              <a:rPr lang="en-US" b="1" u="sng"/>
              <a:t>Brief facts of the Assessee/Petitioner</a:t>
            </a:r>
            <a:endParaRPr lang="en-US" b="1" u="sng"/>
          </a:p>
          <a:p>
            <a:endParaRPr lang="en-US" b="1" u="sng"/>
          </a:p>
          <a:p>
            <a:r>
              <a:rPr lang="en-US" b="1" u="sng"/>
              <a:t>Linkage of the addtition with the nature of the activities of the Assessee/Petitioner so that the addition may become void or voidable with reference to the customery of the Assessee/ Petitioner</a:t>
            </a:r>
            <a:endParaRPr lang="en-US" b="1" u="sng"/>
          </a:p>
          <a:p>
            <a:endParaRPr lang="en-US" b="1" u="sng"/>
          </a:p>
          <a:p>
            <a:r>
              <a:rPr lang="en-US" b="1" u="sng"/>
              <a:t>Notice U/s 143(2) and time of issuance</a:t>
            </a:r>
            <a:endParaRPr lang="en-US" b="1" u="sng"/>
          </a:p>
          <a:p>
            <a:endParaRPr lang="en-US" b="1" u="sng"/>
          </a:p>
          <a:p>
            <a:r>
              <a:rPr lang="en-US" b="1" u="sng"/>
              <a:t>Filing of Return</a:t>
            </a:r>
            <a:endParaRPr lang="en-US" b="1" u="sng"/>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65125"/>
            <a:ext cx="8511540" cy="5642610"/>
          </a:xfrm>
        </p:spPr>
        <p:txBody>
          <a:bodyPr/>
          <a:p>
            <a:r>
              <a:rPr lang="en-US"/>
              <a:t>History of all notices and questionnire</a:t>
            </a:r>
            <a:endParaRPr lang="en-US"/>
          </a:p>
          <a:p>
            <a:pPr marL="109855" indent="0">
              <a:buNone/>
            </a:pPr>
            <a:endParaRPr lang="en-US"/>
          </a:p>
          <a:p>
            <a:r>
              <a:rPr lang="en-US"/>
              <a:t>Compliance history of such Notices and response thereon</a:t>
            </a:r>
            <a:endParaRPr lang="en-US"/>
          </a:p>
          <a:p>
            <a:endParaRPr lang="en-US"/>
          </a:p>
          <a:p>
            <a:r>
              <a:rPr lang="en-US"/>
              <a:t>Issuance of Show Cause Notice</a:t>
            </a:r>
            <a:endParaRPr lang="en-US"/>
          </a:p>
          <a:p>
            <a:endParaRPr lang="en-US"/>
          </a:p>
          <a:p>
            <a:r>
              <a:rPr lang="en-US"/>
              <a:t>Compliance of Show Cause Notice</a:t>
            </a:r>
            <a:endParaRPr lang="en-US"/>
          </a:p>
          <a:p>
            <a:endParaRPr lang="en-US"/>
          </a:p>
          <a:p>
            <a:r>
              <a:rPr lang="en-US"/>
              <a:t>List of Additions with nature of Addtition</a:t>
            </a:r>
            <a:endParaRPr lang="en-US"/>
          </a:p>
          <a:p>
            <a:endParaRPr lang="en-US"/>
          </a:p>
          <a:p>
            <a:r>
              <a:rPr lang="en-US"/>
              <a:t>Any disallowance of expenses or Provisions</a:t>
            </a:r>
            <a:endParaRPr lang="en-US"/>
          </a:p>
          <a:p>
            <a:endParaRPr lang="en-US"/>
          </a:p>
          <a:p>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47345"/>
            <a:ext cx="8336280" cy="6259195"/>
          </a:xfrm>
        </p:spPr>
        <p:txBody>
          <a:bodyPr>
            <a:normAutofit lnSpcReduction="10000"/>
          </a:bodyPr>
          <a:p>
            <a:r>
              <a:rPr lang="en-US"/>
              <a:t>Whether it attracts general Provisions or Deemed Provisions or Specific Provisions with amount of such addition </a:t>
            </a:r>
            <a:endParaRPr lang="en-US"/>
          </a:p>
          <a:p>
            <a:endParaRPr lang="en-US"/>
          </a:p>
          <a:p>
            <a:r>
              <a:rPr lang="en-US"/>
              <a:t>Quantum of disallowances and reasons thereof</a:t>
            </a:r>
            <a:endParaRPr lang="en-US"/>
          </a:p>
          <a:p>
            <a:endParaRPr lang="en-US"/>
          </a:p>
          <a:p>
            <a:r>
              <a:rPr lang="en-US"/>
              <a:t>Provision of interest and amount thereof</a:t>
            </a:r>
            <a:endParaRPr lang="en-US"/>
          </a:p>
          <a:p>
            <a:endParaRPr lang="en-US"/>
          </a:p>
          <a:p>
            <a:r>
              <a:rPr lang="en-US"/>
              <a:t>Nature of initiation of Penalty Provisions</a:t>
            </a:r>
            <a:endParaRPr lang="en-US"/>
          </a:p>
          <a:p>
            <a:endParaRPr lang="en-US"/>
          </a:p>
          <a:p>
            <a:r>
              <a:rPr lang="en-US"/>
              <a:t>Date of passing of order and communication thereof</a:t>
            </a:r>
            <a:endParaRPr lang="en-US"/>
          </a:p>
          <a:p>
            <a:endParaRPr lang="en-US"/>
          </a:p>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180340"/>
            <a:ext cx="8296910" cy="5827395"/>
          </a:xfrm>
        </p:spPr>
        <p:txBody>
          <a:bodyPr>
            <a:normAutofit lnSpcReduction="20000"/>
          </a:bodyPr>
          <a:p>
            <a:r>
              <a:rPr lang="en-US" sz="3600" b="1" u="sng"/>
              <a:t>Assessment Initiated U/s 148</a:t>
            </a:r>
            <a:endParaRPr lang="en-US" sz="3600" b="1" u="sng"/>
          </a:p>
          <a:p>
            <a:pPr marL="109855" indent="0">
              <a:buNone/>
            </a:pPr>
            <a:endParaRPr lang="en-US" sz="3600" b="1" u="sng"/>
          </a:p>
          <a:p>
            <a:r>
              <a:rPr lang="en-US" sz="3200"/>
              <a:t>Survey if made U/s 133</a:t>
            </a:r>
            <a:endParaRPr lang="en-US" sz="3200"/>
          </a:p>
          <a:p>
            <a:r>
              <a:rPr lang="en-US" sz="3200"/>
              <a:t>Nature of documents imponded</a:t>
            </a:r>
            <a:endParaRPr lang="en-US" sz="3200"/>
          </a:p>
          <a:p>
            <a:r>
              <a:rPr lang="en-US" sz="3200"/>
              <a:t>Submissions against such query</a:t>
            </a:r>
            <a:endParaRPr lang="en-US" sz="3200"/>
          </a:p>
          <a:p>
            <a:r>
              <a:rPr lang="en-US" sz="3200"/>
              <a:t>Notice U/s 148A</a:t>
            </a:r>
            <a:endParaRPr lang="en-US" sz="3200"/>
          </a:p>
          <a:p>
            <a:r>
              <a:rPr lang="en-US" sz="3200"/>
              <a:t>Reasons for the initiation U/s 148A</a:t>
            </a:r>
            <a:endParaRPr lang="en-US" sz="3200"/>
          </a:p>
          <a:p>
            <a:r>
              <a:rPr lang="en-US" sz="3200"/>
              <a:t>Order U/s 148A</a:t>
            </a:r>
            <a:endParaRPr lang="en-US" sz="3200"/>
          </a:p>
          <a:p>
            <a:r>
              <a:rPr lang="en-US" sz="3200"/>
              <a:t>Remedial measures if taken against U/s 148A</a:t>
            </a:r>
            <a:endParaRPr lang="en-US" sz="3200"/>
          </a:p>
          <a:p>
            <a:r>
              <a:rPr lang="en-US" sz="3200"/>
              <a:t>Notice U/s 148</a:t>
            </a:r>
            <a:endParaRPr lang="en-US" sz="3200"/>
          </a:p>
          <a:p>
            <a:r>
              <a:rPr lang="en-US" sz="3200"/>
              <a:t>Return Filing U/s 148</a:t>
            </a:r>
            <a:endParaRPr lang="en-US" sz="3200"/>
          </a:p>
          <a:p>
            <a:endParaRPr lang="en-US" sz="3600"/>
          </a:p>
          <a:p>
            <a:endParaRPr lang="en-US" sz="36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68935"/>
            <a:ext cx="8209915" cy="5638800"/>
          </a:xfrm>
        </p:spPr>
        <p:txBody>
          <a:bodyPr>
            <a:normAutofit/>
          </a:bodyPr>
          <a:p>
            <a:r>
              <a:rPr lang="en-US" b="1" u="sng">
                <a:sym typeface="+mn-ea"/>
              </a:rPr>
              <a:t>Assessment initiaated U/s 153A</a:t>
            </a:r>
            <a:endParaRPr lang="en-US" b="1" u="sng"/>
          </a:p>
          <a:p>
            <a:r>
              <a:rPr lang="en-US">
                <a:sym typeface="+mn-ea"/>
              </a:rPr>
              <a:t>Notice U/s 153A</a:t>
            </a:r>
            <a:endParaRPr lang="en-US"/>
          </a:p>
          <a:p>
            <a:r>
              <a:rPr lang="en-US">
                <a:sym typeface="+mn-ea"/>
              </a:rPr>
              <a:t>Search or requisitioned U/s 132</a:t>
            </a:r>
            <a:endParaRPr lang="en-US"/>
          </a:p>
          <a:p>
            <a:r>
              <a:rPr lang="en-US">
                <a:sym typeface="+mn-ea"/>
              </a:rPr>
              <a:t>Brief facts of Search</a:t>
            </a:r>
            <a:endParaRPr lang="en-US"/>
          </a:p>
          <a:p>
            <a:r>
              <a:rPr lang="en-US">
                <a:sym typeface="+mn-ea"/>
              </a:rPr>
              <a:t>Details of assets seized or documents imponded</a:t>
            </a:r>
            <a:endParaRPr lang="en-US">
              <a:sym typeface="+mn-ea"/>
            </a:endParaRPr>
          </a:p>
          <a:p>
            <a:r>
              <a:rPr lang="en-US">
                <a:sym typeface="+mn-ea"/>
              </a:rPr>
              <a:t>Survey if made U/s 133</a:t>
            </a:r>
            <a:endParaRPr lang="en-US"/>
          </a:p>
          <a:p>
            <a:r>
              <a:rPr lang="en-US">
                <a:sym typeface="+mn-ea"/>
              </a:rPr>
              <a:t>Nature of documents imponded</a:t>
            </a:r>
            <a:endParaRPr lang="en-US"/>
          </a:p>
          <a:p>
            <a:r>
              <a:rPr lang="en-US">
                <a:sym typeface="+mn-ea"/>
              </a:rPr>
              <a:t>Submissions against such query</a:t>
            </a:r>
            <a:endParaRPr lang="en-US"/>
          </a:p>
          <a:p>
            <a:r>
              <a:rPr lang="en-US">
                <a:sym typeface="+mn-ea"/>
              </a:rPr>
              <a:t>Return Filing U/s 153A</a:t>
            </a:r>
            <a:endParaRPr lang="en-US"/>
          </a:p>
          <a:p>
            <a:endParaRPr lang="en-US"/>
          </a:p>
          <a:p>
            <a:endParaRPr lang="en-US"/>
          </a:p>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45110"/>
            <a:ext cx="8329295" cy="5762625"/>
          </a:xfrm>
        </p:spPr>
        <p:txBody>
          <a:bodyPr>
            <a:normAutofit lnSpcReduction="20000"/>
          </a:bodyPr>
          <a:p>
            <a:r>
              <a:rPr lang="en-US" b="1" u="sng">
                <a:sym typeface="+mn-ea"/>
              </a:rPr>
              <a:t>Assessment initiaated U/s 153C</a:t>
            </a:r>
            <a:endParaRPr lang="en-US" b="1" u="sng">
              <a:sym typeface="+mn-ea"/>
            </a:endParaRPr>
          </a:p>
          <a:p>
            <a:pPr marL="109855" indent="0">
              <a:buNone/>
            </a:pPr>
            <a:endParaRPr lang="en-US" b="1" u="sng">
              <a:sym typeface="+mn-ea"/>
            </a:endParaRPr>
          </a:p>
          <a:p>
            <a:r>
              <a:rPr lang="en-US">
                <a:sym typeface="+mn-ea"/>
              </a:rPr>
              <a:t>Notice U/s 153C</a:t>
            </a:r>
            <a:endParaRPr lang="en-US"/>
          </a:p>
          <a:p>
            <a:r>
              <a:rPr lang="en-US">
                <a:sym typeface="+mn-ea"/>
              </a:rPr>
              <a:t>Search or requisitioned U/s 132</a:t>
            </a:r>
            <a:endParaRPr lang="en-US"/>
          </a:p>
          <a:p>
            <a:r>
              <a:rPr lang="en-US">
                <a:sym typeface="+mn-ea"/>
              </a:rPr>
              <a:t>Brief facts of Search if intimated</a:t>
            </a:r>
            <a:endParaRPr lang="en-US"/>
          </a:p>
          <a:p>
            <a:r>
              <a:rPr lang="en-US">
                <a:sym typeface="+mn-ea"/>
              </a:rPr>
              <a:t>Details of assets seized or documents imponded</a:t>
            </a:r>
            <a:endParaRPr lang="en-US">
              <a:sym typeface="+mn-ea"/>
            </a:endParaRPr>
          </a:p>
          <a:p>
            <a:r>
              <a:rPr lang="en-US">
                <a:sym typeface="+mn-ea"/>
              </a:rPr>
              <a:t>Survey if made U/s 133</a:t>
            </a:r>
            <a:endParaRPr lang="en-US"/>
          </a:p>
          <a:p>
            <a:r>
              <a:rPr lang="en-US">
                <a:sym typeface="+mn-ea"/>
              </a:rPr>
              <a:t>Nature of documents imponded</a:t>
            </a:r>
            <a:endParaRPr lang="en-US"/>
          </a:p>
          <a:p>
            <a:r>
              <a:rPr lang="en-US">
                <a:sym typeface="+mn-ea"/>
              </a:rPr>
              <a:t>Submissions against such query</a:t>
            </a:r>
            <a:endParaRPr lang="en-US">
              <a:sym typeface="+mn-ea"/>
            </a:endParaRPr>
          </a:p>
          <a:p>
            <a:r>
              <a:rPr lang="en-US">
                <a:sym typeface="+mn-ea"/>
              </a:rPr>
              <a:t>Date of transfer of jurisdiction after obtaining approval from the Chief Commissioner or Principal Commissioner or Commissioner</a:t>
            </a:r>
            <a:endParaRPr lang="en-US">
              <a:sym typeface="+mn-ea"/>
            </a:endParaRPr>
          </a:p>
          <a:p>
            <a:r>
              <a:rPr lang="en-US">
                <a:sym typeface="+mn-ea"/>
              </a:rPr>
              <a:t>Return Filing U/s 153C</a:t>
            </a:r>
            <a:endParaRPr lang="en-US"/>
          </a:p>
          <a:p>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94335"/>
            <a:ext cx="8467090" cy="6097270"/>
          </a:xfrm>
        </p:spPr>
        <p:txBody>
          <a:bodyPr>
            <a:normAutofit lnSpcReduction="10000"/>
          </a:bodyPr>
          <a:p>
            <a:r>
              <a:rPr lang="en-US" b="1" u="sng">
                <a:solidFill>
                  <a:srgbClr val="FF0000"/>
                </a:solidFill>
              </a:rPr>
              <a:t>Grounds of Appeal</a:t>
            </a:r>
            <a:endParaRPr lang="en-US" b="1" u="sng">
              <a:solidFill>
                <a:srgbClr val="FF0000"/>
              </a:solidFill>
            </a:endParaRPr>
          </a:p>
          <a:p>
            <a:endParaRPr lang="en-US" b="1" u="sng">
              <a:solidFill>
                <a:srgbClr val="FF0000"/>
              </a:solidFill>
            </a:endParaRPr>
          </a:p>
          <a:p>
            <a:r>
              <a:rPr lang="en-US" b="1">
                <a:solidFill>
                  <a:schemeClr val="tx1"/>
                </a:solidFill>
              </a:rPr>
              <a:t>Division of the assessment proceedings and completion thereof</a:t>
            </a:r>
            <a:endParaRPr lang="en-US" b="1">
              <a:solidFill>
                <a:schemeClr val="tx1"/>
              </a:solidFill>
            </a:endParaRPr>
          </a:p>
          <a:p>
            <a:endParaRPr lang="en-US" b="1">
              <a:solidFill>
                <a:schemeClr val="tx1"/>
              </a:solidFill>
            </a:endParaRPr>
          </a:p>
          <a:p>
            <a:r>
              <a:rPr lang="en-US" b="1">
                <a:solidFill>
                  <a:schemeClr val="tx1"/>
                </a:solidFill>
              </a:rPr>
              <a:t>Whether the proceedings as initiated is in order or not ?</a:t>
            </a:r>
            <a:endParaRPr lang="en-US" b="1">
              <a:solidFill>
                <a:schemeClr val="tx1"/>
              </a:solidFill>
            </a:endParaRPr>
          </a:p>
          <a:p>
            <a:endParaRPr lang="en-US" b="1">
              <a:solidFill>
                <a:schemeClr val="tx1"/>
              </a:solidFill>
            </a:endParaRPr>
          </a:p>
          <a:p>
            <a:r>
              <a:rPr lang="en-US" b="1">
                <a:solidFill>
                  <a:schemeClr val="tx1"/>
                </a:solidFill>
              </a:rPr>
              <a:t>Addition wise and nature of Addition wise Grounds to be sub divided</a:t>
            </a:r>
            <a:endParaRPr lang="en-US" b="1">
              <a:solidFill>
                <a:schemeClr val="tx1"/>
              </a:solidFill>
            </a:endParaRPr>
          </a:p>
          <a:p>
            <a:endParaRPr lang="en-US" b="1">
              <a:solidFill>
                <a:schemeClr val="tx1"/>
              </a:solidFill>
            </a:endParaRPr>
          </a:p>
          <a:p>
            <a:r>
              <a:rPr lang="en-US" b="1">
                <a:solidFill>
                  <a:schemeClr val="tx1"/>
                </a:solidFill>
              </a:rPr>
              <a:t>Reasons for taking each specific grounds</a:t>
            </a:r>
            <a:endParaRPr lang="en-US" b="1">
              <a:solidFill>
                <a:schemeClr val="tx1"/>
              </a:solidFill>
            </a:endParaRPr>
          </a:p>
          <a:p>
            <a:endParaRPr lang="en-US" b="1">
              <a:solidFill>
                <a:schemeClr val="tx1"/>
              </a:solidFill>
            </a:endParaRPr>
          </a:p>
          <a:p>
            <a:r>
              <a:rPr lang="en-US" b="1">
                <a:solidFill>
                  <a:schemeClr val="tx1"/>
                </a:solidFill>
              </a:rPr>
              <a:t>Quantum of disputes</a:t>
            </a:r>
            <a:endParaRPr lang="en-US" b="1">
              <a:solidFill>
                <a:schemeClr val="tx1"/>
              </a:solidFill>
            </a:endParaRPr>
          </a:p>
          <a:p>
            <a:endParaRPr lang="en-US" b="1">
              <a:solidFill>
                <a:schemeClr val="tx1"/>
              </a:solidFill>
            </a:endParaRPr>
          </a:p>
          <a:p>
            <a:endParaRPr lang="en-US" b="1">
              <a:solidFill>
                <a:schemeClr val="tx1"/>
              </a:solidFill>
            </a:endParaRPr>
          </a:p>
          <a:p>
            <a:endParaRPr lang="en-US" b="1">
              <a:solidFill>
                <a:schemeClr val="tx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288290"/>
            <a:ext cx="8282305" cy="6122670"/>
          </a:xfrm>
        </p:spPr>
        <p:txBody>
          <a:bodyPr>
            <a:normAutofit lnSpcReduction="20000"/>
          </a:bodyPr>
          <a:p>
            <a:r>
              <a:rPr lang="en-US"/>
              <a:t>Grounds for charging Interest</a:t>
            </a:r>
            <a:endParaRPr lang="en-US"/>
          </a:p>
          <a:p>
            <a:endParaRPr lang="en-US"/>
          </a:p>
          <a:p>
            <a:r>
              <a:rPr lang="en-US"/>
              <a:t>Grounds for the initiation of penalty</a:t>
            </a:r>
            <a:endParaRPr lang="en-US"/>
          </a:p>
          <a:p>
            <a:endParaRPr lang="en-US"/>
          </a:p>
          <a:p>
            <a:r>
              <a:rPr lang="en-US"/>
              <a:t>Constitutional validity of the assessment order</a:t>
            </a:r>
            <a:endParaRPr lang="en-US"/>
          </a:p>
          <a:p>
            <a:endParaRPr lang="en-US"/>
          </a:p>
          <a:p>
            <a:r>
              <a:rPr lang="en-US"/>
              <a:t>Whether similar matter is under sub judice ?</a:t>
            </a:r>
            <a:endParaRPr lang="en-US"/>
          </a:p>
          <a:p>
            <a:endParaRPr lang="en-US"/>
          </a:p>
          <a:p>
            <a:r>
              <a:rPr lang="en-US"/>
              <a:t>Nature of evidences which have been filled in the assessment proceedings </a:t>
            </a:r>
            <a:endParaRPr lang="en-US"/>
          </a:p>
          <a:p>
            <a:endParaRPr lang="en-US"/>
          </a:p>
          <a:p>
            <a:r>
              <a:rPr lang="en-US"/>
              <a:t>Whether such evidences Covered Under Rule 46 ?</a:t>
            </a:r>
            <a:endParaRPr lang="en-US"/>
          </a:p>
          <a:p>
            <a:endParaRPr lang="en-US"/>
          </a:p>
          <a:p>
            <a:r>
              <a:rPr lang="en-US"/>
              <a:t>Additional Grounds if required </a:t>
            </a:r>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94335"/>
            <a:ext cx="8253095" cy="5613400"/>
          </a:xfrm>
        </p:spPr>
        <p:txBody>
          <a:bodyPr/>
          <a:p>
            <a:r>
              <a:rPr lang="en-US"/>
              <a:t>Entertainment of Additional Ground(s)</a:t>
            </a:r>
            <a:endParaRPr lang="en-US"/>
          </a:p>
          <a:p>
            <a:endParaRPr lang="en-US"/>
          </a:p>
          <a:p>
            <a:r>
              <a:rPr lang="en-US"/>
              <a:t>Reservation of right to plead further and also to add,alter amend,rectify,delete,modify or revise any grounds of appeal</a:t>
            </a:r>
            <a:endParaRPr lang="en-US"/>
          </a:p>
          <a:p>
            <a:endParaRPr lang="en-US"/>
          </a:p>
          <a:p>
            <a:r>
              <a:rPr lang="en-US"/>
              <a:t>If service of assessment order passed after 30 days then condonation petition for delay to be submitted and reasons for the delay should be specified with evidences thereof</a:t>
            </a:r>
            <a:endParaRPr lang="en-US"/>
          </a:p>
          <a:p>
            <a:endParaRPr lang="en-US"/>
          </a:p>
          <a:p>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68935"/>
            <a:ext cx="8116570" cy="5638800"/>
          </a:xfrm>
        </p:spPr>
        <p:txBody>
          <a:bodyPr/>
          <a:p>
            <a:r>
              <a:rPr lang="en-US"/>
              <a:t>Who can file an Appeal</a:t>
            </a:r>
            <a:endParaRPr lang="en-US"/>
          </a:p>
          <a:p>
            <a:endParaRPr lang="en-US"/>
          </a:p>
          <a:p>
            <a:r>
              <a:rPr lang="en-US"/>
              <a:t>Person who is competent to verify the Return can file the Appeal petition.</a:t>
            </a:r>
            <a:endParaRPr lang="en-US"/>
          </a:p>
          <a:p>
            <a:endParaRPr lang="en-US"/>
          </a:p>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85000" lnSpcReduction="20000"/>
          </a:bodyPr>
          <a:lstStyle/>
          <a:p>
            <a:r>
              <a:rPr lang="en-US" dirty="0"/>
              <a:t>An argument is “a claim or proposition put forward along with reasons or evidence supporting it.”  It is “an attempt to support a conclusion by giving reasons for it</a:t>
            </a:r>
            <a:r>
              <a:rPr lang="en-US" dirty="0" smtClean="0"/>
              <a:t>.”</a:t>
            </a:r>
            <a:endParaRPr lang="en-US" dirty="0" smtClean="0"/>
          </a:p>
          <a:p>
            <a:endParaRPr lang="en-US" dirty="0"/>
          </a:p>
          <a:p>
            <a:r>
              <a:rPr lang="en-US" dirty="0"/>
              <a:t>The word “argument” is often used to refer to a heated dispute, a quarrel, or a shouting-match. But the term argument essentially refers to “a set of propositions, or statements, which are designed to convince a reader or listener of a claim, or conclusion, and which include at least one reason (premise) for accepting the conclusion</a:t>
            </a:r>
            <a:endParaRPr lang="en-US" dirty="0"/>
          </a:p>
          <a:p>
            <a:pPr marL="0" indent="0">
              <a:buNone/>
            </a:pPr>
            <a:endParaRPr lang="en-US" dirty="0"/>
          </a:p>
          <a:p>
            <a:r>
              <a:rPr lang="en-US" dirty="0"/>
              <a:t>In short, an argument is a collection of statements. It should have a conclusion the argument attempts to establish. The others in the collection are called the premises, which are supposed to lead to convince that the conclusion is true.</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51155"/>
            <a:ext cx="8229600" cy="5656580"/>
          </a:xfrm>
        </p:spPr>
        <p:txBody>
          <a:bodyPr>
            <a:normAutofit fontScale="90000" lnSpcReduction="20000"/>
          </a:bodyPr>
          <a:p>
            <a:r>
              <a:rPr lang="en-US"/>
              <a:t>when a tax payer is adversely affected by Orders as under passed by various Income tax authorities: Order against tax payer where the tax payer denies liability to be assessed under Income Tax Act; </a:t>
            </a:r>
            <a:endParaRPr lang="en-US"/>
          </a:p>
          <a:p>
            <a:endParaRPr lang="en-US"/>
          </a:p>
          <a:p>
            <a:r>
              <a:rPr lang="en-US"/>
              <a:t>Intimation issued under Section 143(1) making adjustments to the returned income ; </a:t>
            </a:r>
            <a:endParaRPr lang="en-US"/>
          </a:p>
          <a:p>
            <a:endParaRPr lang="en-US"/>
          </a:p>
          <a:p>
            <a:r>
              <a:rPr lang="en-US"/>
              <a:t>Scrutiny assessment order u/s 143(3) or </a:t>
            </a:r>
            <a:endParaRPr lang="en-US"/>
          </a:p>
          <a:p>
            <a:endParaRPr lang="en-US"/>
          </a:p>
          <a:p>
            <a:r>
              <a:rPr lang="en-US"/>
              <a:t>an ex-parte assessment .order u/s 144, to object to income determined or loss assessed or</a:t>
            </a:r>
            <a:endParaRPr lang="en-US"/>
          </a:p>
          <a:p>
            <a:endParaRPr lang="en-US"/>
          </a:p>
          <a:p>
            <a:r>
              <a:rPr lang="en-US"/>
              <a:t>tax determined or status under which assessed, Order u/s 115WE/115WF/115WG assessing fringe benefits; </a:t>
            </a:r>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39725"/>
            <a:ext cx="8229600" cy="5668010"/>
          </a:xfrm>
        </p:spPr>
        <p:txBody>
          <a:bodyPr>
            <a:normAutofit lnSpcReduction="20000"/>
          </a:bodyPr>
          <a:p>
            <a:endParaRPr lang="en-US"/>
          </a:p>
          <a:p>
            <a:r>
              <a:rPr lang="en-US"/>
              <a:t>Re-assessment order passed after reopening the assessment u/s 147/150; </a:t>
            </a:r>
            <a:endParaRPr lang="en-US"/>
          </a:p>
          <a:p>
            <a:endParaRPr lang="en-US"/>
          </a:p>
          <a:p>
            <a:r>
              <a:rPr lang="en-US"/>
              <a:t>Search assessment order u/s 153A or 158BC; </a:t>
            </a:r>
            <a:endParaRPr lang="en-US"/>
          </a:p>
          <a:p>
            <a:r>
              <a:rPr lang="en-US"/>
              <a:t>Rectification Order u/s 154/155; </a:t>
            </a:r>
            <a:endParaRPr lang="en-US"/>
          </a:p>
          <a:p>
            <a:r>
              <a:rPr lang="en-US"/>
              <a:t>Order u/ s 163 treating the taxpayer as agent of a non resident; </a:t>
            </a:r>
            <a:endParaRPr lang="en-US"/>
          </a:p>
          <a:p>
            <a:endParaRPr lang="en-US"/>
          </a:p>
          <a:p>
            <a:r>
              <a:rPr lang="en-US"/>
              <a:t>Order passed u/s 170(2)/(3) assessing the successor to the business in respect of income earned by the predecessor; </a:t>
            </a:r>
            <a:endParaRPr lang="en-US"/>
          </a:p>
          <a:p>
            <a:endParaRPr lang="en-US"/>
          </a:p>
          <a:p>
            <a:r>
              <a:rPr lang="en-US"/>
              <a:t>Order u/s 171 recording finding about partition of Hindu undivided family(HUF); </a:t>
            </a: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Content Placeholder 1"/>
          <p:cNvSpPr>
            <a:spLocks noGrp="1"/>
          </p:cNvSpPr>
          <p:nvPr>
            <p:ph idx="1"/>
          </p:nvPr>
        </p:nvSpPr>
        <p:spPr>
          <a:xfrm>
            <a:off x="457200" y="321310"/>
            <a:ext cx="8229600" cy="5686425"/>
          </a:xfrm>
        </p:spPr>
        <p:txBody>
          <a:bodyPr>
            <a:normAutofit fontScale="80000"/>
          </a:bodyPr>
          <a:p>
            <a:endParaRPr lang="en-US"/>
          </a:p>
          <a:p>
            <a:r>
              <a:rPr lang="en-US"/>
              <a:t>Order u/s 115VP(3) refusing approval to opt for tonnage-tax scheme by qualifying shipping companies; </a:t>
            </a:r>
            <a:endParaRPr lang="en-US"/>
          </a:p>
          <a:p>
            <a:endParaRPr lang="en-US"/>
          </a:p>
          <a:p>
            <a:r>
              <a:rPr lang="en-US"/>
              <a:t>Order u/s 201(1)/206C(6A) deeming person responsible for deduction of tax at source </a:t>
            </a:r>
            <a:endParaRPr lang="en-US"/>
          </a:p>
          <a:p>
            <a:endParaRPr lang="en-US"/>
          </a:p>
          <a:p>
            <a:r>
              <a:rPr lang="en-US"/>
              <a:t>as assessee in default on failure to deduct/ collect tax at source or to pay the same to the Government; </a:t>
            </a:r>
            <a:endParaRPr lang="en-US"/>
          </a:p>
          <a:p>
            <a:endParaRPr lang="en-US"/>
          </a:p>
          <a:p>
            <a:r>
              <a:rPr lang="en-US"/>
              <a:t>Order determining refund u/s 237;</a:t>
            </a:r>
            <a:endParaRPr lang="en-US"/>
          </a:p>
          <a:p>
            <a:endParaRPr lang="en-US"/>
          </a:p>
          <a:p>
            <a:r>
              <a:rPr lang="en-US"/>
              <a:t>Order imposing penalty u/s 221/271 /271A/271AAA/ 271F/271FB/272A/272AA/272BB/275(1A)/158BFA(2)/271B/ 271BB/271C/271CA/271D/271E</a:t>
            </a: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70000" lnSpcReduction="20000"/>
          </a:bodyPr>
          <a:lstStyle/>
          <a:p>
            <a:r>
              <a:rPr lang="en-US" sz="3200" b="1" dirty="0"/>
              <a:t>Self Guidelines for handling issues on preparation of </a:t>
            </a:r>
            <a:endParaRPr lang="en-US" sz="3200" b="1" dirty="0"/>
          </a:p>
          <a:p>
            <a:r>
              <a:rPr lang="en-US" sz="3200" b="1" dirty="0"/>
              <a:t>written arguments and also its applications thereof</a:t>
            </a:r>
            <a:r>
              <a:rPr lang="en-US" sz="3200" dirty="0"/>
              <a:t> </a:t>
            </a:r>
            <a:endParaRPr lang="en-US" sz="3200" dirty="0"/>
          </a:p>
          <a:p>
            <a:endParaRPr lang="en-US" dirty="0"/>
          </a:p>
          <a:p>
            <a:pPr algn="just"/>
            <a:r>
              <a:rPr lang="en-US" dirty="0"/>
              <a:t>Writing of an arguments is one of the most important parts of the exclusion challenge process. Getting a clear, concise and persuasive set of arguments written down will make it easier to put a case forward in the hearing and allow the authority time to review and understand your position before they make their decision</a:t>
            </a:r>
            <a:r>
              <a:rPr lang="en-US" dirty="0" smtClean="0"/>
              <a:t>.</a:t>
            </a:r>
            <a:endParaRPr lang="en-US" dirty="0" smtClean="0"/>
          </a:p>
          <a:p>
            <a:pPr algn="just"/>
            <a:endParaRPr lang="en-US" dirty="0"/>
          </a:p>
          <a:p>
            <a:pPr algn="just"/>
            <a:r>
              <a:rPr lang="en-US" dirty="0"/>
              <a:t>Putting together your best case starts with identifying the legal issues. </a:t>
            </a:r>
            <a:endParaRPr lang="en-US" dirty="0" smtClean="0"/>
          </a:p>
          <a:p>
            <a:pPr algn="just"/>
            <a:endParaRPr lang="en-US" dirty="0"/>
          </a:p>
          <a:p>
            <a:pPr algn="just"/>
            <a:r>
              <a:rPr lang="en-US" dirty="0"/>
              <a:t>Going through the set of the subject matter will help the person </a:t>
            </a:r>
            <a:r>
              <a:rPr lang="en-US" dirty="0" smtClean="0"/>
              <a:t>arguing </a:t>
            </a:r>
            <a:r>
              <a:rPr lang="en-US" dirty="0"/>
              <a:t>the matter to do that by asking you a series of questions about the exclusion, and will provide you with Suggested Wording documents, which provide a proposed wording for arguments covering a range of circumstances to fit your case.</a:t>
            </a:r>
            <a:endParaRPr lang="en-US" dirty="0"/>
          </a:p>
          <a:p>
            <a:pPr algn="just"/>
            <a:r>
              <a:rPr lang="en-US" dirty="0"/>
              <a:t>Alternatively, if you don’t want to use this resource to identify the issues, and already know which Suggested Wording documents you wish to use,</a:t>
            </a:r>
            <a:endParaRPr lang="en-US"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fontScale="92500" lnSpcReduction="10000"/>
          </a:bodyPr>
          <a:lstStyle/>
          <a:p>
            <a:r>
              <a:rPr lang="en-US" dirty="0"/>
              <a:t>Clearly explains the events as the art of arguments of the person describes them</a:t>
            </a:r>
            <a:r>
              <a:rPr lang="en-US" dirty="0" smtClean="0"/>
              <a:t>;</a:t>
            </a:r>
            <a:endParaRPr lang="en-US" dirty="0" smtClean="0"/>
          </a:p>
          <a:p>
            <a:endParaRPr lang="en-US" dirty="0"/>
          </a:p>
          <a:p>
            <a:r>
              <a:rPr lang="en-US" dirty="0"/>
              <a:t>Highlights where the point of disagreements arises in the events</a:t>
            </a:r>
            <a:r>
              <a:rPr lang="en-US" dirty="0" smtClean="0"/>
              <a:t>;</a:t>
            </a:r>
            <a:endParaRPr lang="en-US" dirty="0" smtClean="0"/>
          </a:p>
          <a:p>
            <a:endParaRPr lang="en-US" dirty="0"/>
          </a:p>
          <a:p>
            <a:r>
              <a:rPr lang="en-US" dirty="0"/>
              <a:t>Refers all the evidences that supports the family's version of events</a:t>
            </a:r>
            <a:r>
              <a:rPr lang="en-US" dirty="0" smtClean="0"/>
              <a:t>;</a:t>
            </a:r>
            <a:endParaRPr lang="en-US" dirty="0" smtClean="0"/>
          </a:p>
          <a:p>
            <a:endParaRPr lang="en-US" dirty="0"/>
          </a:p>
          <a:p>
            <a:r>
              <a:rPr lang="en-US" dirty="0"/>
              <a:t>Does not discuss legal questions such as whether the tests in the guidance are met. This will confuse matters. Your submissions will be most effective if you set out the background first, and then go on to discuss your legal </a:t>
            </a:r>
            <a:r>
              <a:rPr lang="en-US" dirty="0" smtClean="0"/>
              <a:t>arguments</a:t>
            </a:r>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1"/>
            <a:ext cx="8229600" cy="5410200"/>
          </a:xfrm>
        </p:spPr>
        <p:txBody>
          <a:bodyPr/>
          <a:lstStyle/>
          <a:p>
            <a:endParaRPr lang="en-US" dirty="0" smtClean="0"/>
          </a:p>
          <a:p>
            <a:r>
              <a:rPr lang="en-US" dirty="0" smtClean="0"/>
              <a:t>Narration </a:t>
            </a:r>
            <a:r>
              <a:rPr lang="en-US" dirty="0"/>
              <a:t>should be very concise and specific</a:t>
            </a:r>
            <a:endParaRPr lang="en-US" dirty="0"/>
          </a:p>
          <a:p>
            <a:endParaRPr lang="en-US" dirty="0"/>
          </a:p>
          <a:p>
            <a:r>
              <a:rPr lang="en-US" dirty="0"/>
              <a:t>Presentation should be well defined</a:t>
            </a:r>
            <a:endParaRPr lang="en-US" dirty="0"/>
          </a:p>
          <a:p>
            <a:endParaRPr lang="en-US" dirty="0"/>
          </a:p>
          <a:p>
            <a:r>
              <a:rPr lang="en-US" dirty="0"/>
              <a:t>Analysis</a:t>
            </a:r>
            <a:endParaRPr lang="en-US" dirty="0"/>
          </a:p>
          <a:p>
            <a:endParaRPr lang="en-US" dirty="0"/>
          </a:p>
          <a:p>
            <a:r>
              <a:rPr lang="en-US" dirty="0"/>
              <a:t>Explanation </a:t>
            </a:r>
            <a:endParaRPr lang="en-US"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229600" cy="5943600"/>
          </a:xfrm>
        </p:spPr>
        <p:txBody>
          <a:bodyPr/>
          <a:lstStyle/>
          <a:p>
            <a:r>
              <a:rPr lang="en-IN" dirty="0"/>
              <a:t>Identify the issue</a:t>
            </a:r>
            <a:endParaRPr lang="en-IN" dirty="0"/>
          </a:p>
          <a:p>
            <a:r>
              <a:rPr lang="en-IN" dirty="0"/>
              <a:t>Narrate the statement of Facts</a:t>
            </a:r>
            <a:endParaRPr lang="en-IN" dirty="0"/>
          </a:p>
          <a:p>
            <a:r>
              <a:rPr lang="en-IN" dirty="0"/>
              <a:t>Grounds of Appeal</a:t>
            </a:r>
            <a:endParaRPr lang="en-IN" dirty="0"/>
          </a:p>
          <a:p>
            <a:r>
              <a:rPr lang="en-IN" dirty="0"/>
              <a:t>Weightage of Grounds</a:t>
            </a:r>
            <a:endParaRPr lang="en-IN" dirty="0"/>
          </a:p>
          <a:p>
            <a:r>
              <a:rPr lang="en-IN" dirty="0"/>
              <a:t>Question of Facts</a:t>
            </a:r>
            <a:endParaRPr lang="en-IN" dirty="0"/>
          </a:p>
          <a:p>
            <a:r>
              <a:rPr lang="en-IN" dirty="0"/>
              <a:t>Question of Law</a:t>
            </a:r>
            <a:endParaRPr lang="en-IN" dirty="0"/>
          </a:p>
          <a:p>
            <a:r>
              <a:rPr lang="en-IN" dirty="0"/>
              <a:t>Any existence of General Law</a:t>
            </a:r>
            <a:endParaRPr lang="en-IN" dirty="0"/>
          </a:p>
          <a:p>
            <a:r>
              <a:rPr lang="en-IN" dirty="0"/>
              <a:t>Evidences in a nutshell</a:t>
            </a:r>
            <a:endParaRPr lang="en-IN" dirty="0"/>
          </a:p>
          <a:p>
            <a:r>
              <a:rPr lang="en-IN" dirty="0"/>
              <a:t>Similar issue in any preceding year(s) </a:t>
            </a:r>
            <a:endParaRPr lang="en-IN" dirty="0"/>
          </a:p>
          <a:p>
            <a:r>
              <a:rPr lang="en-IN" dirty="0"/>
              <a:t>Similar issue in any other case</a:t>
            </a:r>
            <a:endParaRPr lang="en-IN" dirty="0"/>
          </a:p>
          <a:p>
            <a:r>
              <a:rPr lang="en-IN" dirty="0"/>
              <a:t>Existence of any difference of opinion and at which situation</a:t>
            </a:r>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04800"/>
            <a:ext cx="8229600" cy="5702491"/>
          </a:xfrm>
        </p:spPr>
        <p:txBody>
          <a:bodyPr>
            <a:normAutofit/>
          </a:bodyPr>
          <a:lstStyle/>
          <a:p>
            <a:r>
              <a:rPr lang="en-IN" sz="3600" dirty="0"/>
              <a:t>Digestive case laws on similar occasion</a:t>
            </a:r>
            <a:endParaRPr lang="en-IN" sz="3600" dirty="0"/>
          </a:p>
          <a:p>
            <a:r>
              <a:rPr lang="en-IN" sz="3600" dirty="0"/>
              <a:t>Digestive laws in relation with the Rules </a:t>
            </a:r>
            <a:r>
              <a:rPr lang="en-IN" sz="3600" dirty="0" smtClean="0"/>
              <a:t>and </a:t>
            </a:r>
            <a:r>
              <a:rPr lang="en-IN" sz="3600" dirty="0"/>
              <a:t>specially with the intension of </a:t>
            </a:r>
            <a:r>
              <a:rPr lang="en-IN" sz="3600" dirty="0" smtClean="0"/>
              <a:t>the Parliament</a:t>
            </a:r>
            <a:endParaRPr lang="en-IN" sz="3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381000"/>
            <a:ext cx="8229600" cy="5626291"/>
          </a:xfrm>
        </p:spPr>
        <p:txBody>
          <a:bodyPr/>
          <a:lstStyle/>
          <a:p>
            <a:r>
              <a:rPr lang="en-IN" dirty="0"/>
              <a:t>Situational Parameter</a:t>
            </a:r>
            <a:endParaRPr lang="en-IN" dirty="0"/>
          </a:p>
          <a:p>
            <a:r>
              <a:rPr lang="en-IN" dirty="0"/>
              <a:t>How and when reference can be drawn up</a:t>
            </a:r>
            <a:endParaRPr lang="en-IN" dirty="0"/>
          </a:p>
          <a:p>
            <a:r>
              <a:rPr lang="en-IN" dirty="0"/>
              <a:t>Stressing on the grounds</a:t>
            </a:r>
            <a:endParaRPr lang="en-IN" dirty="0"/>
          </a:p>
          <a:p>
            <a:r>
              <a:rPr lang="en-IN" dirty="0"/>
              <a:t>ABC analysis of the Grounds</a:t>
            </a:r>
            <a:endParaRPr lang="en-IN" dirty="0"/>
          </a:p>
          <a:p>
            <a:r>
              <a:rPr lang="en-IN" dirty="0"/>
              <a:t>Arrest the weak point of the Respondent prior</a:t>
            </a:r>
            <a:endParaRPr lang="en-IN" dirty="0"/>
          </a:p>
          <a:p>
            <a:pPr marL="0" indent="0">
              <a:buNone/>
            </a:pPr>
            <a:r>
              <a:rPr lang="en-IN" dirty="0"/>
              <a:t>  to the stages of the arguments</a:t>
            </a:r>
            <a:endParaRPr lang="en-IN" dirty="0"/>
          </a:p>
          <a:p>
            <a:r>
              <a:rPr lang="en-IN" dirty="0"/>
              <a:t>Arrest the weak point of the Respondent at </a:t>
            </a:r>
            <a:endParaRPr lang="en-IN" dirty="0"/>
          </a:p>
          <a:p>
            <a:pPr marL="0" indent="0">
              <a:buNone/>
            </a:pPr>
            <a:r>
              <a:rPr lang="en-IN" dirty="0"/>
              <a:t>  the on going stages of the arguments</a:t>
            </a:r>
            <a:endParaRPr lang="en-IN" dirty="0"/>
          </a:p>
          <a:p>
            <a:r>
              <a:rPr lang="en-IN" dirty="0"/>
              <a:t>Conclusion</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28600"/>
            <a:ext cx="8458200" cy="5943600"/>
          </a:xfrm>
        </p:spPr>
        <p:txBody>
          <a:bodyPr>
            <a:normAutofit lnSpcReduction="10000"/>
          </a:bodyPr>
          <a:lstStyle/>
          <a:p>
            <a:pPr marL="0" indent="0" algn="just">
              <a:buNone/>
            </a:pPr>
            <a:r>
              <a:rPr lang="en-US" dirty="0"/>
              <a:t>The arguer want to make this process as comprehensive and smooth as possible. However, this guidance cannot cover every situation. Given the complexity of the process, it is inevitable that your finished Submissions will need to be reviewed to make sure that they read properly. You may need to amend the wording to avoid repetition, ensure everything is clear and nothing has been missed out at all. You may also want to smooth out the formatting. It’s absolutely tailor made and depending upon the situation and the degree of persistence thereof.</a:t>
            </a:r>
            <a:endParaRPr lang="en-US" dirty="0"/>
          </a:p>
          <a:p>
            <a:pPr marL="0" indent="0" algn="just">
              <a:buNone/>
            </a:pPr>
            <a:r>
              <a:rPr lang="en-US" dirty="0"/>
              <a:t>However as it’s jurisdictionally covered under the Civil Procedure Code 1908.The pre existence of the said Code must persists.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7856</Words>
  <Application>WPS Presentation</Application>
  <PresentationFormat>On-screen Show (4:3)</PresentationFormat>
  <Paragraphs>215</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SimSun</vt:lpstr>
      <vt:lpstr>Wingdings</vt:lpstr>
      <vt:lpstr>Wingdings 3</vt:lpstr>
      <vt:lpstr>Verdana</vt:lpstr>
      <vt:lpstr>Wingdings 2</vt:lpstr>
      <vt:lpstr>Verdana</vt:lpstr>
      <vt:lpstr>Lucida Sans Unicode</vt:lpstr>
      <vt:lpstr>Microsoft YaHei</vt:lpstr>
      <vt:lpstr>Arial Unicode MS</vt:lpstr>
      <vt:lpstr>Calibri</vt:lpstr>
      <vt:lpstr>Concourse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Proceedings under the Income Tax Act,1961</dc:title>
  <dc:creator>User</dc:creator>
  <cp:lastModifiedBy>Tapas Majumder</cp:lastModifiedBy>
  <cp:revision>55</cp:revision>
  <dcterms:created xsi:type="dcterms:W3CDTF">2019-03-03T09:28:00Z</dcterms:created>
  <dcterms:modified xsi:type="dcterms:W3CDTF">2024-05-08T04:48:28Z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5B6A1E9009824765B9D24F6EF6D84C87</vt:lpwstr>
  </property>
  <property fmtid="{D5CDD505-2E9C-101B-9397-08002B2CF9AE}" pid="3" name="KSOProductBuildVer">
    <vt:lpwstr>1033-12.2.0.16909</vt:lpwstr>
  </property>
</Properties>
</file>