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1" r:id="rId3"/>
    <p:sldMasterId id="2147483685" r:id="rId4"/>
    <p:sldMasterId id="2147483697" r:id="rId5"/>
    <p:sldMasterId id="2147483709" r:id="rId6"/>
    <p:sldMasterId id="2147483721" r:id="rId7"/>
    <p:sldMasterId id="2147483733" r:id="rId8"/>
    <p:sldMasterId id="2147483745" r:id="rId9"/>
  </p:sldMasterIdLst>
  <p:sldIdLst>
    <p:sldId id="256" r:id="rId10"/>
    <p:sldId id="263" r:id="rId11"/>
    <p:sldId id="276" r:id="rId12"/>
    <p:sldId id="304" r:id="rId13"/>
    <p:sldId id="275" r:id="rId14"/>
    <p:sldId id="267" r:id="rId15"/>
    <p:sldId id="266" r:id="rId16"/>
    <p:sldId id="274" r:id="rId17"/>
    <p:sldId id="273" r:id="rId18"/>
    <p:sldId id="272" r:id="rId19"/>
    <p:sldId id="271" r:id="rId20"/>
    <p:sldId id="270" r:id="rId21"/>
    <p:sldId id="269" r:id="rId22"/>
    <p:sldId id="268" r:id="rId23"/>
    <p:sldId id="262" r:id="rId24"/>
    <p:sldId id="346" r:id="rId25"/>
    <p:sldId id="347" r:id="rId26"/>
    <p:sldId id="264" r:id="rId27"/>
    <p:sldId id="261" r:id="rId28"/>
    <p:sldId id="260" r:id="rId29"/>
    <p:sldId id="259" r:id="rId30"/>
    <p:sldId id="278" r:id="rId31"/>
    <p:sldId id="290" r:id="rId32"/>
    <p:sldId id="291" r:id="rId33"/>
    <p:sldId id="313" r:id="rId34"/>
    <p:sldId id="314" r:id="rId35"/>
    <p:sldId id="292" r:id="rId36"/>
    <p:sldId id="339" r:id="rId37"/>
    <p:sldId id="340" r:id="rId38"/>
    <p:sldId id="341" r:id="rId39"/>
    <p:sldId id="342" r:id="rId40"/>
    <p:sldId id="343" r:id="rId41"/>
    <p:sldId id="344" r:id="rId42"/>
    <p:sldId id="293" r:id="rId43"/>
    <p:sldId id="294" r:id="rId44"/>
    <p:sldId id="295" r:id="rId45"/>
    <p:sldId id="296" r:id="rId46"/>
    <p:sldId id="297" r:id="rId47"/>
    <p:sldId id="308" r:id="rId48"/>
    <p:sldId id="345" r:id="rId4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6" d="100"/>
          <a:sy n="66" d="100"/>
        </p:scale>
        <p:origin x="48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FA13A-A6A9-49B5-8DBF-A5FBF309A0C1}" type="doc">
      <dgm:prSet loTypeId="urn:microsoft.com/office/officeart/2005/8/layout/default#1" loCatId="list" qsTypeId="urn:microsoft.com/office/officeart/2005/8/quickstyle/simple1" qsCatId="simple" csTypeId="urn:microsoft.com/office/officeart/2005/8/colors/colorful1#3" csCatId="colorful" phldr="1"/>
      <dgm:spPr/>
      <dgm:t>
        <a:bodyPr/>
        <a:lstStyle/>
        <a:p>
          <a:endParaRPr lang="en-US"/>
        </a:p>
      </dgm:t>
    </dgm:pt>
    <dgm:pt modelId="{828E3CF7-AE4F-4351-89B9-B1BD8E96E92E}">
      <dgm:prSet/>
      <dgm:spPr/>
      <dgm:t>
        <a:bodyPr/>
        <a:lstStyle/>
        <a:p>
          <a:r>
            <a:rPr lang="en-US" dirty="0"/>
            <a:t>– Updated Return is a return of loss</a:t>
          </a:r>
        </a:p>
      </dgm:t>
    </dgm:pt>
    <dgm:pt modelId="{BD882F43-F55D-4775-AEBC-2895781DA849}" type="parTrans" cxnId="{5102E35B-B36C-4E30-AAD3-3DF3B920417A}">
      <dgm:prSet/>
      <dgm:spPr/>
      <dgm:t>
        <a:bodyPr/>
        <a:lstStyle/>
        <a:p>
          <a:endParaRPr lang="en-US"/>
        </a:p>
      </dgm:t>
    </dgm:pt>
    <dgm:pt modelId="{83011390-34C5-4BD7-A32E-8A0233F62115}" type="sibTrans" cxnId="{5102E35B-B36C-4E30-AAD3-3DF3B920417A}">
      <dgm:prSet/>
      <dgm:spPr/>
      <dgm:t>
        <a:bodyPr/>
        <a:lstStyle/>
        <a:p>
          <a:endParaRPr lang="en-US"/>
        </a:p>
      </dgm:t>
    </dgm:pt>
    <dgm:pt modelId="{735028CA-E9A8-4DB7-906F-046D2343910A}">
      <dgm:prSet/>
      <dgm:spPr/>
      <dgm:t>
        <a:bodyPr/>
        <a:lstStyle/>
        <a:p>
          <a:pPr rtl="0"/>
          <a:r>
            <a:rPr lang="en-US" dirty="0"/>
            <a:t>– Effects in decrease of tax liability if ITR</a:t>
          </a:r>
          <a:r>
            <a:rPr lang="en-US" dirty="0">
              <a:latin typeface="Calibri"/>
            </a:rPr>
            <a:t> </a:t>
          </a:r>
          <a:r>
            <a:rPr lang="en-US" dirty="0"/>
            <a:t> already filed</a:t>
          </a:r>
        </a:p>
      </dgm:t>
    </dgm:pt>
    <dgm:pt modelId="{AF2E8D14-C10A-456F-9B3F-6497CF75CEA2}" type="parTrans" cxnId="{17DDBC38-5BAF-4C3A-8528-A1D889C95209}">
      <dgm:prSet/>
      <dgm:spPr/>
      <dgm:t>
        <a:bodyPr/>
        <a:lstStyle/>
        <a:p>
          <a:endParaRPr lang="en-US"/>
        </a:p>
      </dgm:t>
    </dgm:pt>
    <dgm:pt modelId="{767FAB35-8D5D-4781-86FF-1E1957FB59F4}" type="sibTrans" cxnId="{17DDBC38-5BAF-4C3A-8528-A1D889C95209}">
      <dgm:prSet/>
      <dgm:spPr/>
      <dgm:t>
        <a:bodyPr/>
        <a:lstStyle/>
        <a:p>
          <a:endParaRPr lang="en-US"/>
        </a:p>
      </dgm:t>
    </dgm:pt>
    <dgm:pt modelId="{B5FC73D0-454A-4B10-A9C8-D7D33F61F735}">
      <dgm:prSet/>
      <dgm:spPr/>
      <dgm:t>
        <a:bodyPr/>
        <a:lstStyle/>
        <a:p>
          <a:r>
            <a:rPr lang="en-US" dirty="0"/>
            <a:t>– Results in refund / increase in refund</a:t>
          </a:r>
        </a:p>
      </dgm:t>
    </dgm:pt>
    <dgm:pt modelId="{49E3FDA9-E3FE-4527-A4EB-88D0809CBD73}" type="parTrans" cxnId="{2F190EAB-0CDE-418B-B528-3EEA7912547F}">
      <dgm:prSet/>
      <dgm:spPr/>
      <dgm:t>
        <a:bodyPr/>
        <a:lstStyle/>
        <a:p>
          <a:endParaRPr lang="en-US"/>
        </a:p>
      </dgm:t>
    </dgm:pt>
    <dgm:pt modelId="{50F26A30-344B-4076-9AAE-50058C0F95C4}" type="sibTrans" cxnId="{2F190EAB-0CDE-418B-B528-3EEA7912547F}">
      <dgm:prSet/>
      <dgm:spPr/>
      <dgm:t>
        <a:bodyPr/>
        <a:lstStyle/>
        <a:p>
          <a:endParaRPr lang="en-US"/>
        </a:p>
      </dgm:t>
    </dgm:pt>
    <dgm:pt modelId="{AA55F7E4-E5E7-4360-B9FE-EE9422A838A4}">
      <dgm:prSet/>
      <dgm:spPr/>
      <dgm:t>
        <a:bodyPr/>
        <a:lstStyle/>
        <a:p>
          <a:r>
            <a:rPr lang="en-US" dirty="0"/>
            <a:t>Search u/s 132 or requisition u/s 132A</a:t>
          </a:r>
        </a:p>
      </dgm:t>
    </dgm:pt>
    <dgm:pt modelId="{CD44D1B3-E0CF-4146-A4CD-BECFC746650D}" type="parTrans" cxnId="{44ED5A20-82F2-4E4C-BE23-60B41AD27F4E}">
      <dgm:prSet/>
      <dgm:spPr/>
      <dgm:t>
        <a:bodyPr/>
        <a:lstStyle/>
        <a:p>
          <a:endParaRPr lang="en-US"/>
        </a:p>
      </dgm:t>
    </dgm:pt>
    <dgm:pt modelId="{68CF8C76-CA22-46CD-9800-DB366969CED4}" type="sibTrans" cxnId="{44ED5A20-82F2-4E4C-BE23-60B41AD27F4E}">
      <dgm:prSet/>
      <dgm:spPr/>
      <dgm:t>
        <a:bodyPr/>
        <a:lstStyle/>
        <a:p>
          <a:endParaRPr lang="en-US"/>
        </a:p>
      </dgm:t>
    </dgm:pt>
    <dgm:pt modelId="{78FE8B24-FA28-4CC2-8E4C-55AAFBFD1088}">
      <dgm:prSet/>
      <dgm:spPr/>
      <dgm:t>
        <a:bodyPr/>
        <a:lstStyle/>
        <a:p>
          <a:r>
            <a:rPr lang="en-US" dirty="0"/>
            <a:t>Survey u/s 133A (except 133A(2A))</a:t>
          </a:r>
        </a:p>
      </dgm:t>
    </dgm:pt>
    <dgm:pt modelId="{38B24F20-50BC-4F0E-B61D-B0F1718D67E3}" type="parTrans" cxnId="{E47CBD36-0BAB-4D09-9172-FEEAC3F8B502}">
      <dgm:prSet/>
      <dgm:spPr/>
      <dgm:t>
        <a:bodyPr/>
        <a:lstStyle/>
        <a:p>
          <a:endParaRPr lang="en-US"/>
        </a:p>
      </dgm:t>
    </dgm:pt>
    <dgm:pt modelId="{48442FAE-3F0B-4E1B-84FF-4FE5C1B72D47}" type="sibTrans" cxnId="{E47CBD36-0BAB-4D09-9172-FEEAC3F8B502}">
      <dgm:prSet/>
      <dgm:spPr/>
      <dgm:t>
        <a:bodyPr/>
        <a:lstStyle/>
        <a:p>
          <a:endParaRPr lang="en-US"/>
        </a:p>
      </dgm:t>
    </dgm:pt>
    <dgm:pt modelId="{B6DBC461-15B0-41BD-AB38-59E53D81CC26}">
      <dgm:prSet/>
      <dgm:spPr/>
      <dgm:t>
        <a:bodyPr/>
        <a:lstStyle/>
        <a:p>
          <a:r>
            <a:rPr lang="en-US" dirty="0"/>
            <a:t>An updated return already filed</a:t>
          </a:r>
        </a:p>
      </dgm:t>
    </dgm:pt>
    <dgm:pt modelId="{C33737BB-EE16-46BF-83F3-2A6D2BE9FFA4}" type="parTrans" cxnId="{82120B55-816A-4BDA-B758-0B319ADFA560}">
      <dgm:prSet/>
      <dgm:spPr/>
      <dgm:t>
        <a:bodyPr/>
        <a:lstStyle/>
        <a:p>
          <a:endParaRPr lang="en-US"/>
        </a:p>
      </dgm:t>
    </dgm:pt>
    <dgm:pt modelId="{4D18F742-0C36-4746-B3D4-D2F8FBE918F2}" type="sibTrans" cxnId="{82120B55-816A-4BDA-B758-0B319ADFA560}">
      <dgm:prSet/>
      <dgm:spPr/>
      <dgm:t>
        <a:bodyPr/>
        <a:lstStyle/>
        <a:p>
          <a:endParaRPr lang="en-US"/>
        </a:p>
      </dgm:t>
    </dgm:pt>
    <dgm:pt modelId="{E0A4C3B0-8305-46AC-BB49-B42844CEC360}">
      <dgm:prSet/>
      <dgm:spPr/>
      <dgm:t>
        <a:bodyPr/>
        <a:lstStyle/>
        <a:p>
          <a:pPr rtl="0"/>
          <a:r>
            <a:rPr lang="en-US" dirty="0"/>
            <a:t>Any proceeding for assessment or reassessment</a:t>
          </a:r>
          <a:r>
            <a:rPr lang="en-US" dirty="0">
              <a:latin typeface="Calibri"/>
            </a:rPr>
            <a:t> </a:t>
          </a:r>
          <a:r>
            <a:rPr lang="en-US" dirty="0"/>
            <a:t> or </a:t>
          </a:r>
          <a:r>
            <a:rPr lang="en-US" dirty="0" err="1"/>
            <a:t>recomputation</a:t>
          </a:r>
          <a:r>
            <a:rPr lang="en-US" dirty="0"/>
            <a:t> or revision is pending or</a:t>
          </a:r>
          <a:r>
            <a:rPr lang="en-US" dirty="0">
              <a:latin typeface="Calibri"/>
            </a:rPr>
            <a:t> </a:t>
          </a:r>
          <a:r>
            <a:rPr lang="en-US" dirty="0"/>
            <a:t> completed</a:t>
          </a:r>
        </a:p>
      </dgm:t>
    </dgm:pt>
    <dgm:pt modelId="{83F7D800-DC83-404E-A306-52C3318A3A31}" type="parTrans" cxnId="{C1C46751-7722-4B7B-9BD4-C4D625777DCA}">
      <dgm:prSet/>
      <dgm:spPr/>
      <dgm:t>
        <a:bodyPr/>
        <a:lstStyle/>
        <a:p>
          <a:endParaRPr lang="en-US"/>
        </a:p>
      </dgm:t>
    </dgm:pt>
    <dgm:pt modelId="{A52E5B2C-D143-4480-A293-A10A9866AB07}" type="sibTrans" cxnId="{C1C46751-7722-4B7B-9BD4-C4D625777DCA}">
      <dgm:prSet/>
      <dgm:spPr/>
      <dgm:t>
        <a:bodyPr/>
        <a:lstStyle/>
        <a:p>
          <a:endParaRPr lang="en-US"/>
        </a:p>
      </dgm:t>
    </dgm:pt>
    <dgm:pt modelId="{3EE2018B-5BBF-464B-B2AE-1F867B1CC0F4}">
      <dgm:prSet/>
      <dgm:spPr/>
      <dgm:t>
        <a:bodyPr/>
        <a:lstStyle/>
        <a:p>
          <a:pPr rtl="0">
            <a:lnSpc>
              <a:spcPct val="100000"/>
            </a:lnSpc>
          </a:pPr>
          <a:r>
            <a:rPr lang="en-US" dirty="0"/>
            <a:t>Information for that AY is there u/s 90 / 90A and</a:t>
          </a:r>
          <a:r>
            <a:rPr lang="en-US" dirty="0">
              <a:latin typeface="Calibri"/>
            </a:rPr>
            <a:t> </a:t>
          </a:r>
          <a:r>
            <a:rPr lang="en-US" dirty="0"/>
            <a:t> communicated to him</a:t>
          </a:r>
          <a:r>
            <a:rPr lang="en-US" dirty="0">
              <a:latin typeface="Garamond"/>
            </a:rPr>
            <a:t> </a:t>
          </a:r>
          <a:endParaRPr lang="en-US" dirty="0"/>
        </a:p>
      </dgm:t>
    </dgm:pt>
    <dgm:pt modelId="{BC3B1E98-A34A-448E-951E-CA4E745CB4ED}" type="parTrans" cxnId="{8C749AE9-B2DC-41C4-A0BC-E4EC0C81DB99}">
      <dgm:prSet/>
      <dgm:spPr/>
      <dgm:t>
        <a:bodyPr/>
        <a:lstStyle/>
        <a:p>
          <a:endParaRPr lang="en-US"/>
        </a:p>
      </dgm:t>
    </dgm:pt>
    <dgm:pt modelId="{CE1B5572-19F4-4459-A3A3-D6B9C31BE895}" type="sibTrans" cxnId="{8C749AE9-B2DC-41C4-A0BC-E4EC0C81DB99}">
      <dgm:prSet/>
      <dgm:spPr/>
      <dgm:t>
        <a:bodyPr/>
        <a:lstStyle/>
        <a:p>
          <a:endParaRPr lang="en-US"/>
        </a:p>
      </dgm:t>
    </dgm:pt>
    <dgm:pt modelId="{C13C6E8F-FC2A-4976-8C7A-E31F638771E0}" type="pres">
      <dgm:prSet presAssocID="{D17FA13A-A6A9-49B5-8DBF-A5FBF309A0C1}" presName="diagram" presStyleCnt="0">
        <dgm:presLayoutVars>
          <dgm:dir/>
          <dgm:resizeHandles val="exact"/>
        </dgm:presLayoutVars>
      </dgm:prSet>
      <dgm:spPr/>
    </dgm:pt>
    <dgm:pt modelId="{F4098F7D-99A6-4A47-95BF-CF7669954C28}" type="pres">
      <dgm:prSet presAssocID="{828E3CF7-AE4F-4351-89B9-B1BD8E96E92E}" presName="node" presStyleLbl="node1" presStyleIdx="0" presStyleCnt="8">
        <dgm:presLayoutVars>
          <dgm:bulletEnabled val="1"/>
        </dgm:presLayoutVars>
      </dgm:prSet>
      <dgm:spPr/>
    </dgm:pt>
    <dgm:pt modelId="{0B126AD5-34F0-4380-89A6-482016807AF5}" type="pres">
      <dgm:prSet presAssocID="{83011390-34C5-4BD7-A32E-8A0233F62115}" presName="sibTrans" presStyleCnt="0"/>
      <dgm:spPr/>
    </dgm:pt>
    <dgm:pt modelId="{B1EED304-5EFD-4207-BBE2-6B624B25C5A4}" type="pres">
      <dgm:prSet presAssocID="{735028CA-E9A8-4DB7-906F-046D2343910A}" presName="node" presStyleLbl="node1" presStyleIdx="1" presStyleCnt="8">
        <dgm:presLayoutVars>
          <dgm:bulletEnabled val="1"/>
        </dgm:presLayoutVars>
      </dgm:prSet>
      <dgm:spPr/>
    </dgm:pt>
    <dgm:pt modelId="{5E00DAB2-1EA4-441B-B97C-F2C467B9CB31}" type="pres">
      <dgm:prSet presAssocID="{767FAB35-8D5D-4781-86FF-1E1957FB59F4}" presName="sibTrans" presStyleCnt="0"/>
      <dgm:spPr/>
    </dgm:pt>
    <dgm:pt modelId="{4053CFE5-2E54-44E9-8EF3-0F37A0093DF0}" type="pres">
      <dgm:prSet presAssocID="{B5FC73D0-454A-4B10-A9C8-D7D33F61F735}" presName="node" presStyleLbl="node1" presStyleIdx="2" presStyleCnt="8">
        <dgm:presLayoutVars>
          <dgm:bulletEnabled val="1"/>
        </dgm:presLayoutVars>
      </dgm:prSet>
      <dgm:spPr/>
    </dgm:pt>
    <dgm:pt modelId="{5EE19B9E-C40A-410F-8DD7-548B7B18075E}" type="pres">
      <dgm:prSet presAssocID="{50F26A30-344B-4076-9AAE-50058C0F95C4}" presName="sibTrans" presStyleCnt="0"/>
      <dgm:spPr/>
    </dgm:pt>
    <dgm:pt modelId="{0C2884CA-5359-45AB-A54C-955A77EE6E63}" type="pres">
      <dgm:prSet presAssocID="{AA55F7E4-E5E7-4360-B9FE-EE9422A838A4}" presName="node" presStyleLbl="node1" presStyleIdx="3" presStyleCnt="8">
        <dgm:presLayoutVars>
          <dgm:bulletEnabled val="1"/>
        </dgm:presLayoutVars>
      </dgm:prSet>
      <dgm:spPr/>
    </dgm:pt>
    <dgm:pt modelId="{01894C4C-974A-4838-91DB-C2BFF862F7AA}" type="pres">
      <dgm:prSet presAssocID="{68CF8C76-CA22-46CD-9800-DB366969CED4}" presName="sibTrans" presStyleCnt="0"/>
      <dgm:spPr/>
    </dgm:pt>
    <dgm:pt modelId="{205AF773-C7CF-4B1B-8669-2100AB69EA53}" type="pres">
      <dgm:prSet presAssocID="{78FE8B24-FA28-4CC2-8E4C-55AAFBFD1088}" presName="node" presStyleLbl="node1" presStyleIdx="4" presStyleCnt="8">
        <dgm:presLayoutVars>
          <dgm:bulletEnabled val="1"/>
        </dgm:presLayoutVars>
      </dgm:prSet>
      <dgm:spPr/>
    </dgm:pt>
    <dgm:pt modelId="{A772F3BC-9576-4B5B-BDB9-0544023EE632}" type="pres">
      <dgm:prSet presAssocID="{48442FAE-3F0B-4E1B-84FF-4FE5C1B72D47}" presName="sibTrans" presStyleCnt="0"/>
      <dgm:spPr/>
    </dgm:pt>
    <dgm:pt modelId="{578292FB-25DA-410F-858A-2411CF17BDAC}" type="pres">
      <dgm:prSet presAssocID="{B6DBC461-15B0-41BD-AB38-59E53D81CC26}" presName="node" presStyleLbl="node1" presStyleIdx="5" presStyleCnt="8">
        <dgm:presLayoutVars>
          <dgm:bulletEnabled val="1"/>
        </dgm:presLayoutVars>
      </dgm:prSet>
      <dgm:spPr/>
    </dgm:pt>
    <dgm:pt modelId="{F72A0D39-C1B9-4336-AE54-716B9E1F0B9C}" type="pres">
      <dgm:prSet presAssocID="{4D18F742-0C36-4746-B3D4-D2F8FBE918F2}" presName="sibTrans" presStyleCnt="0"/>
      <dgm:spPr/>
    </dgm:pt>
    <dgm:pt modelId="{27AEAE28-1FF1-4B0E-82CA-74C7BFFB619D}" type="pres">
      <dgm:prSet presAssocID="{E0A4C3B0-8305-46AC-BB49-B42844CEC360}" presName="node" presStyleLbl="node1" presStyleIdx="6" presStyleCnt="8">
        <dgm:presLayoutVars>
          <dgm:bulletEnabled val="1"/>
        </dgm:presLayoutVars>
      </dgm:prSet>
      <dgm:spPr/>
    </dgm:pt>
    <dgm:pt modelId="{BE157458-334F-496E-883A-005657C25FF7}" type="pres">
      <dgm:prSet presAssocID="{A52E5B2C-D143-4480-A293-A10A9866AB07}" presName="sibTrans" presStyleCnt="0"/>
      <dgm:spPr/>
    </dgm:pt>
    <dgm:pt modelId="{207D89A3-BEE5-4EDA-A22E-B086A6D60A2D}" type="pres">
      <dgm:prSet presAssocID="{3EE2018B-5BBF-464B-B2AE-1F867B1CC0F4}" presName="node" presStyleLbl="node1" presStyleIdx="7" presStyleCnt="8">
        <dgm:presLayoutVars>
          <dgm:bulletEnabled val="1"/>
        </dgm:presLayoutVars>
      </dgm:prSet>
      <dgm:spPr/>
    </dgm:pt>
  </dgm:ptLst>
  <dgm:cxnLst>
    <dgm:cxn modelId="{44ED5A20-82F2-4E4C-BE23-60B41AD27F4E}" srcId="{D17FA13A-A6A9-49B5-8DBF-A5FBF309A0C1}" destId="{AA55F7E4-E5E7-4360-B9FE-EE9422A838A4}" srcOrd="3" destOrd="0" parTransId="{CD44D1B3-E0CF-4146-A4CD-BECFC746650D}" sibTransId="{68CF8C76-CA22-46CD-9800-DB366969CED4}"/>
    <dgm:cxn modelId="{E47CBD36-0BAB-4D09-9172-FEEAC3F8B502}" srcId="{D17FA13A-A6A9-49B5-8DBF-A5FBF309A0C1}" destId="{78FE8B24-FA28-4CC2-8E4C-55AAFBFD1088}" srcOrd="4" destOrd="0" parTransId="{38B24F20-50BC-4F0E-B61D-B0F1718D67E3}" sibTransId="{48442FAE-3F0B-4E1B-84FF-4FE5C1B72D47}"/>
    <dgm:cxn modelId="{17DDBC38-5BAF-4C3A-8528-A1D889C95209}" srcId="{D17FA13A-A6A9-49B5-8DBF-A5FBF309A0C1}" destId="{735028CA-E9A8-4DB7-906F-046D2343910A}" srcOrd="1" destOrd="0" parTransId="{AF2E8D14-C10A-456F-9B3F-6497CF75CEA2}" sibTransId="{767FAB35-8D5D-4781-86FF-1E1957FB59F4}"/>
    <dgm:cxn modelId="{AB58F63A-9223-42BB-B7C2-F2BAED37E843}" type="presOf" srcId="{735028CA-E9A8-4DB7-906F-046D2343910A}" destId="{B1EED304-5EFD-4207-BBE2-6B624B25C5A4}" srcOrd="0" destOrd="0" presId="urn:microsoft.com/office/officeart/2005/8/layout/default#1"/>
    <dgm:cxn modelId="{5102E35B-B36C-4E30-AAD3-3DF3B920417A}" srcId="{D17FA13A-A6A9-49B5-8DBF-A5FBF309A0C1}" destId="{828E3CF7-AE4F-4351-89B9-B1BD8E96E92E}" srcOrd="0" destOrd="0" parTransId="{BD882F43-F55D-4775-AEBC-2895781DA849}" sibTransId="{83011390-34C5-4BD7-A32E-8A0233F62115}"/>
    <dgm:cxn modelId="{C1C46751-7722-4B7B-9BD4-C4D625777DCA}" srcId="{D17FA13A-A6A9-49B5-8DBF-A5FBF309A0C1}" destId="{E0A4C3B0-8305-46AC-BB49-B42844CEC360}" srcOrd="6" destOrd="0" parTransId="{83F7D800-DC83-404E-A306-52C3318A3A31}" sibTransId="{A52E5B2C-D143-4480-A293-A10A9866AB07}"/>
    <dgm:cxn modelId="{82120B55-816A-4BDA-B758-0B319ADFA560}" srcId="{D17FA13A-A6A9-49B5-8DBF-A5FBF309A0C1}" destId="{B6DBC461-15B0-41BD-AB38-59E53D81CC26}" srcOrd="5" destOrd="0" parTransId="{C33737BB-EE16-46BF-83F3-2A6D2BE9FFA4}" sibTransId="{4D18F742-0C36-4746-B3D4-D2F8FBE918F2}"/>
    <dgm:cxn modelId="{904B1756-8324-47C5-8057-1FC567635D3F}" type="presOf" srcId="{E0A4C3B0-8305-46AC-BB49-B42844CEC360}" destId="{27AEAE28-1FF1-4B0E-82CA-74C7BFFB619D}" srcOrd="0" destOrd="0" presId="urn:microsoft.com/office/officeart/2005/8/layout/default#1"/>
    <dgm:cxn modelId="{C879C379-F75C-4451-95B1-613068AD51DC}" type="presOf" srcId="{AA55F7E4-E5E7-4360-B9FE-EE9422A838A4}" destId="{0C2884CA-5359-45AB-A54C-955A77EE6E63}" srcOrd="0" destOrd="0" presId="urn:microsoft.com/office/officeart/2005/8/layout/default#1"/>
    <dgm:cxn modelId="{A487C78E-097B-49E1-9E5F-69F87FDC9F70}" type="presOf" srcId="{828E3CF7-AE4F-4351-89B9-B1BD8E96E92E}" destId="{F4098F7D-99A6-4A47-95BF-CF7669954C28}" srcOrd="0" destOrd="0" presId="urn:microsoft.com/office/officeart/2005/8/layout/default#1"/>
    <dgm:cxn modelId="{2F190EAB-0CDE-418B-B528-3EEA7912547F}" srcId="{D17FA13A-A6A9-49B5-8DBF-A5FBF309A0C1}" destId="{B5FC73D0-454A-4B10-A9C8-D7D33F61F735}" srcOrd="2" destOrd="0" parTransId="{49E3FDA9-E3FE-4527-A4EB-88D0809CBD73}" sibTransId="{50F26A30-344B-4076-9AAE-50058C0F95C4}"/>
    <dgm:cxn modelId="{D02C15AB-EA77-47EA-8CC2-ED8F63E3AFB9}" type="presOf" srcId="{D17FA13A-A6A9-49B5-8DBF-A5FBF309A0C1}" destId="{C13C6E8F-FC2A-4976-8C7A-E31F638771E0}" srcOrd="0" destOrd="0" presId="urn:microsoft.com/office/officeart/2005/8/layout/default#1"/>
    <dgm:cxn modelId="{B791ECB4-306C-46EB-9D54-4E5CD83145DC}" type="presOf" srcId="{B5FC73D0-454A-4B10-A9C8-D7D33F61F735}" destId="{4053CFE5-2E54-44E9-8EF3-0F37A0093DF0}" srcOrd="0" destOrd="0" presId="urn:microsoft.com/office/officeart/2005/8/layout/default#1"/>
    <dgm:cxn modelId="{558050C1-BE17-4C85-96DF-C2999237B295}" type="presOf" srcId="{78FE8B24-FA28-4CC2-8E4C-55AAFBFD1088}" destId="{205AF773-C7CF-4B1B-8669-2100AB69EA53}" srcOrd="0" destOrd="0" presId="urn:microsoft.com/office/officeart/2005/8/layout/default#1"/>
    <dgm:cxn modelId="{9E460AE8-7DC0-4313-BD46-A10BE8D0A64D}" type="presOf" srcId="{B6DBC461-15B0-41BD-AB38-59E53D81CC26}" destId="{578292FB-25DA-410F-858A-2411CF17BDAC}" srcOrd="0" destOrd="0" presId="urn:microsoft.com/office/officeart/2005/8/layout/default#1"/>
    <dgm:cxn modelId="{8C749AE9-B2DC-41C4-A0BC-E4EC0C81DB99}" srcId="{D17FA13A-A6A9-49B5-8DBF-A5FBF309A0C1}" destId="{3EE2018B-5BBF-464B-B2AE-1F867B1CC0F4}" srcOrd="7" destOrd="0" parTransId="{BC3B1E98-A34A-448E-951E-CA4E745CB4ED}" sibTransId="{CE1B5572-19F4-4459-A3A3-D6B9C31BE895}"/>
    <dgm:cxn modelId="{E02E71EA-E24D-4EB2-8F7C-6E7B463DFFFE}" type="presOf" srcId="{3EE2018B-5BBF-464B-B2AE-1F867B1CC0F4}" destId="{207D89A3-BEE5-4EDA-A22E-B086A6D60A2D}" srcOrd="0" destOrd="0" presId="urn:microsoft.com/office/officeart/2005/8/layout/default#1"/>
    <dgm:cxn modelId="{43555ABA-5543-4B51-B204-18AD51AB99DE}" type="presParOf" srcId="{C13C6E8F-FC2A-4976-8C7A-E31F638771E0}" destId="{F4098F7D-99A6-4A47-95BF-CF7669954C28}" srcOrd="0" destOrd="0" presId="urn:microsoft.com/office/officeart/2005/8/layout/default#1"/>
    <dgm:cxn modelId="{7846D5EF-80F1-4ADC-81FB-A1CE56757FCC}" type="presParOf" srcId="{C13C6E8F-FC2A-4976-8C7A-E31F638771E0}" destId="{0B126AD5-34F0-4380-89A6-482016807AF5}" srcOrd="1" destOrd="0" presId="urn:microsoft.com/office/officeart/2005/8/layout/default#1"/>
    <dgm:cxn modelId="{DD1A89AF-CA29-4527-B1C1-4006119C34A1}" type="presParOf" srcId="{C13C6E8F-FC2A-4976-8C7A-E31F638771E0}" destId="{B1EED304-5EFD-4207-BBE2-6B624B25C5A4}" srcOrd="2" destOrd="0" presId="urn:microsoft.com/office/officeart/2005/8/layout/default#1"/>
    <dgm:cxn modelId="{557D9D7C-7C4F-4415-9EAD-2848DC7359F2}" type="presParOf" srcId="{C13C6E8F-FC2A-4976-8C7A-E31F638771E0}" destId="{5E00DAB2-1EA4-441B-B97C-F2C467B9CB31}" srcOrd="3" destOrd="0" presId="urn:microsoft.com/office/officeart/2005/8/layout/default#1"/>
    <dgm:cxn modelId="{BB652E00-2178-4F4E-A7DD-3EAF373643AF}" type="presParOf" srcId="{C13C6E8F-FC2A-4976-8C7A-E31F638771E0}" destId="{4053CFE5-2E54-44E9-8EF3-0F37A0093DF0}" srcOrd="4" destOrd="0" presId="urn:microsoft.com/office/officeart/2005/8/layout/default#1"/>
    <dgm:cxn modelId="{4FD96F5E-BEC1-4209-A6BC-229CC0232FDC}" type="presParOf" srcId="{C13C6E8F-FC2A-4976-8C7A-E31F638771E0}" destId="{5EE19B9E-C40A-410F-8DD7-548B7B18075E}" srcOrd="5" destOrd="0" presId="urn:microsoft.com/office/officeart/2005/8/layout/default#1"/>
    <dgm:cxn modelId="{762BB2A9-BC66-4284-9B5D-31022465D916}" type="presParOf" srcId="{C13C6E8F-FC2A-4976-8C7A-E31F638771E0}" destId="{0C2884CA-5359-45AB-A54C-955A77EE6E63}" srcOrd="6" destOrd="0" presId="urn:microsoft.com/office/officeart/2005/8/layout/default#1"/>
    <dgm:cxn modelId="{BE680E0F-D24E-4891-AFF4-5FC79726901E}" type="presParOf" srcId="{C13C6E8F-FC2A-4976-8C7A-E31F638771E0}" destId="{01894C4C-974A-4838-91DB-C2BFF862F7AA}" srcOrd="7" destOrd="0" presId="urn:microsoft.com/office/officeart/2005/8/layout/default#1"/>
    <dgm:cxn modelId="{A09FAD0E-99BA-4DDE-884E-1E8F7C439841}" type="presParOf" srcId="{C13C6E8F-FC2A-4976-8C7A-E31F638771E0}" destId="{205AF773-C7CF-4B1B-8669-2100AB69EA53}" srcOrd="8" destOrd="0" presId="urn:microsoft.com/office/officeart/2005/8/layout/default#1"/>
    <dgm:cxn modelId="{1F075C44-9AFC-4D6B-9267-9C1B1C18DAA7}" type="presParOf" srcId="{C13C6E8F-FC2A-4976-8C7A-E31F638771E0}" destId="{A772F3BC-9576-4B5B-BDB9-0544023EE632}" srcOrd="9" destOrd="0" presId="urn:microsoft.com/office/officeart/2005/8/layout/default#1"/>
    <dgm:cxn modelId="{60BACBF3-6763-42F2-8DC7-8A14A23BC686}" type="presParOf" srcId="{C13C6E8F-FC2A-4976-8C7A-E31F638771E0}" destId="{578292FB-25DA-410F-858A-2411CF17BDAC}" srcOrd="10" destOrd="0" presId="urn:microsoft.com/office/officeart/2005/8/layout/default#1"/>
    <dgm:cxn modelId="{A94BFEAF-EB73-4640-9315-061ABBDEC1CE}" type="presParOf" srcId="{C13C6E8F-FC2A-4976-8C7A-E31F638771E0}" destId="{F72A0D39-C1B9-4336-AE54-716B9E1F0B9C}" srcOrd="11" destOrd="0" presId="urn:microsoft.com/office/officeart/2005/8/layout/default#1"/>
    <dgm:cxn modelId="{BC71E10D-4B26-4D11-A052-3AA3664EB8F4}" type="presParOf" srcId="{C13C6E8F-FC2A-4976-8C7A-E31F638771E0}" destId="{27AEAE28-1FF1-4B0E-82CA-74C7BFFB619D}" srcOrd="12" destOrd="0" presId="urn:microsoft.com/office/officeart/2005/8/layout/default#1"/>
    <dgm:cxn modelId="{BC085AB9-2737-4DA8-A305-5775BA8DEA79}" type="presParOf" srcId="{C13C6E8F-FC2A-4976-8C7A-E31F638771E0}" destId="{BE157458-334F-496E-883A-005657C25FF7}" srcOrd="13" destOrd="0" presId="urn:microsoft.com/office/officeart/2005/8/layout/default#1"/>
    <dgm:cxn modelId="{38054E8B-6033-44A2-A459-86AA6915234B}" type="presParOf" srcId="{C13C6E8F-FC2A-4976-8C7A-E31F638771E0}" destId="{207D89A3-BEE5-4EDA-A22E-B086A6D60A2D}"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B04CD5-F97A-4AE4-B1ED-939675F60C80}" type="doc">
      <dgm:prSet loTypeId="urn:microsoft.com/office/officeart/2005/8/layout/arrow2" loCatId="process" qsTypeId="urn:microsoft.com/office/officeart/2005/8/quickstyle/simple5" qsCatId="simple" csTypeId="urn:microsoft.com/office/officeart/2005/8/colors/accent2_2" csCatId="accent2" phldr="1"/>
      <dgm:spPr/>
    </dgm:pt>
    <dgm:pt modelId="{C01983AF-9DED-4739-9C4C-113910EC084A}">
      <dgm:prSet phldrT="[Text]"/>
      <dgm:spPr/>
      <dgm:t>
        <a:bodyPr/>
        <a:lstStyle/>
        <a:p>
          <a:pPr rtl="0"/>
          <a:r>
            <a:rPr lang="en-US" dirty="0">
              <a:latin typeface="Century Schoolbook"/>
            </a:rPr>
            <a:t>If no ITR filed earlier, fee for delay also to be paid</a:t>
          </a:r>
        </a:p>
      </dgm:t>
    </dgm:pt>
    <dgm:pt modelId="{6C474754-427D-4B62-A765-BEB64672EB33}" type="parTrans" cxnId="{720CFB42-337A-465E-B281-47157FE2486D}">
      <dgm:prSet/>
      <dgm:spPr/>
      <dgm:t>
        <a:bodyPr/>
        <a:lstStyle/>
        <a:p>
          <a:endParaRPr lang="en-US"/>
        </a:p>
      </dgm:t>
    </dgm:pt>
    <dgm:pt modelId="{C3652ED1-D09A-4086-A7FD-E01A386DA23E}" type="sibTrans" cxnId="{720CFB42-337A-465E-B281-47157FE2486D}">
      <dgm:prSet/>
      <dgm:spPr/>
      <dgm:t>
        <a:bodyPr/>
        <a:lstStyle/>
        <a:p>
          <a:endParaRPr lang="en-US"/>
        </a:p>
      </dgm:t>
    </dgm:pt>
    <dgm:pt modelId="{E5F35B78-5779-48E9-B433-B17C8D5EAADE}">
      <dgm:prSet phldrT="[Text]"/>
      <dgm:spPr/>
      <dgm:t>
        <a:bodyPr/>
        <a:lstStyle/>
        <a:p>
          <a:pPr rtl="0"/>
          <a:r>
            <a:rPr lang="en-US" b="1" u="sng" dirty="0">
              <a:latin typeface="Century Schoolbook"/>
              <a:cs typeface="Calibri"/>
            </a:rPr>
            <a:t>Additional Income Tax</a:t>
          </a:r>
        </a:p>
      </dgm:t>
    </dgm:pt>
    <dgm:pt modelId="{1EE791ED-DCCB-4476-B712-ED4781E30057}" type="parTrans" cxnId="{DB3013A1-8ABA-401E-8B55-75AC936434B9}">
      <dgm:prSet/>
      <dgm:spPr/>
      <dgm:t>
        <a:bodyPr/>
        <a:lstStyle/>
        <a:p>
          <a:endParaRPr lang="en-US"/>
        </a:p>
      </dgm:t>
    </dgm:pt>
    <dgm:pt modelId="{57E4CD92-161F-44C7-8C34-805337452179}" type="sibTrans" cxnId="{DB3013A1-8ABA-401E-8B55-75AC936434B9}">
      <dgm:prSet/>
      <dgm:spPr/>
      <dgm:t>
        <a:bodyPr/>
        <a:lstStyle/>
        <a:p>
          <a:endParaRPr lang="en-US"/>
        </a:p>
      </dgm:t>
    </dgm:pt>
    <dgm:pt modelId="{B61341B6-B684-4AC6-8C7E-73E1633624C7}">
      <dgm:prSet phldr="0"/>
      <dgm:spPr/>
      <dgm:t>
        <a:bodyPr/>
        <a:lstStyle/>
        <a:p>
          <a:pPr rtl="0"/>
          <a:r>
            <a:rPr lang="en-US" b="0" u="none" dirty="0">
              <a:latin typeface="Century Schoolbook"/>
            </a:rPr>
            <a:t>Tax to be paid before filing return otherwise would be  defective u/s 139(9). To be paid as per section 140B.</a:t>
          </a:r>
        </a:p>
      </dgm:t>
    </dgm:pt>
    <dgm:pt modelId="{F02A96C6-FC72-4B73-93BC-18BBFF9713D7}" type="parTrans" cxnId="{331F95BA-7519-4414-8AA1-9F02905D362D}">
      <dgm:prSet/>
      <dgm:spPr/>
      <dgm:t>
        <a:bodyPr/>
        <a:lstStyle/>
        <a:p>
          <a:endParaRPr lang="en-US"/>
        </a:p>
      </dgm:t>
    </dgm:pt>
    <dgm:pt modelId="{EBE8FE71-49D8-41E3-8B33-B28E83A137FE}" type="sibTrans" cxnId="{331F95BA-7519-4414-8AA1-9F02905D362D}">
      <dgm:prSet/>
      <dgm:spPr/>
      <dgm:t>
        <a:bodyPr/>
        <a:lstStyle/>
        <a:p>
          <a:endParaRPr lang="en-US"/>
        </a:p>
      </dgm:t>
    </dgm:pt>
    <dgm:pt modelId="{32718C05-DF3A-4D23-A4AC-A0551A01A245}">
      <dgm:prSet phldr="0"/>
      <dgm:spPr/>
      <dgm:t>
        <a:bodyPr/>
        <a:lstStyle/>
        <a:p>
          <a:endParaRPr lang="en-US" b="1" u="sng" dirty="0">
            <a:latin typeface="Century Schoolbook"/>
          </a:endParaRPr>
        </a:p>
      </dgm:t>
    </dgm:pt>
    <dgm:pt modelId="{1B78712D-2D16-4B37-B153-5CE342F4951A}" type="parTrans" cxnId="{7B4CE242-B399-4B0B-8D44-AA91FD356AC9}">
      <dgm:prSet/>
      <dgm:spPr/>
      <dgm:t>
        <a:bodyPr/>
        <a:lstStyle/>
        <a:p>
          <a:endParaRPr lang="en-US"/>
        </a:p>
      </dgm:t>
    </dgm:pt>
    <dgm:pt modelId="{2A83D338-0E1E-438D-97DD-5E1272DBDE12}" type="sibTrans" cxnId="{7B4CE242-B399-4B0B-8D44-AA91FD356AC9}">
      <dgm:prSet/>
      <dgm:spPr/>
      <dgm:t>
        <a:bodyPr/>
        <a:lstStyle/>
        <a:p>
          <a:endParaRPr lang="en-US"/>
        </a:p>
      </dgm:t>
    </dgm:pt>
    <dgm:pt modelId="{F55A8489-F773-46F4-A305-C56E9501DA62}">
      <dgm:prSet phldr="0"/>
      <dgm:spPr/>
      <dgm:t>
        <a:bodyPr/>
        <a:lstStyle/>
        <a:p>
          <a:pPr rtl="0"/>
          <a:r>
            <a:rPr lang="en-US" b="0" u="none" dirty="0">
              <a:latin typeface="Century Schoolbook"/>
            </a:rPr>
            <a:t>25% of tax &amp; interest if ITR within 12 months</a:t>
          </a:r>
        </a:p>
      </dgm:t>
    </dgm:pt>
    <dgm:pt modelId="{AC348FD7-47AB-4FE0-96A3-C578ED76E459}" type="parTrans" cxnId="{16BFB172-349D-4DF9-87E5-42DAF757AC33}">
      <dgm:prSet/>
      <dgm:spPr/>
      <dgm:t>
        <a:bodyPr/>
        <a:lstStyle/>
        <a:p>
          <a:endParaRPr lang="en-US"/>
        </a:p>
      </dgm:t>
    </dgm:pt>
    <dgm:pt modelId="{B671B7D3-5554-426F-9097-FD30E76653D1}" type="sibTrans" cxnId="{16BFB172-349D-4DF9-87E5-42DAF757AC33}">
      <dgm:prSet/>
      <dgm:spPr/>
      <dgm:t>
        <a:bodyPr/>
        <a:lstStyle/>
        <a:p>
          <a:endParaRPr lang="en-US"/>
        </a:p>
      </dgm:t>
    </dgm:pt>
    <dgm:pt modelId="{940A1089-B0DE-4F12-9577-559B442C8012}">
      <dgm:prSet phldr="0"/>
      <dgm:spPr/>
      <dgm:t>
        <a:bodyPr/>
        <a:lstStyle/>
        <a:p>
          <a:r>
            <a:rPr lang="en-US" b="0" u="none" dirty="0">
              <a:latin typeface="Century Schoolbook"/>
            </a:rPr>
            <a:t>50% of tax &amp; interest if ITR from 12 to 24 months</a:t>
          </a:r>
        </a:p>
      </dgm:t>
    </dgm:pt>
    <dgm:pt modelId="{5E1297FC-4C64-4D44-B6F6-91CB35B97B3D}" type="parTrans" cxnId="{92F65EE7-40ED-41DD-99D6-19C8E4DEA564}">
      <dgm:prSet/>
      <dgm:spPr/>
      <dgm:t>
        <a:bodyPr/>
        <a:lstStyle/>
        <a:p>
          <a:endParaRPr lang="en-US"/>
        </a:p>
      </dgm:t>
    </dgm:pt>
    <dgm:pt modelId="{47D5F475-F5C9-4A86-B754-E952D7B142B0}" type="sibTrans" cxnId="{92F65EE7-40ED-41DD-99D6-19C8E4DEA564}">
      <dgm:prSet/>
      <dgm:spPr/>
      <dgm:t>
        <a:bodyPr/>
        <a:lstStyle/>
        <a:p>
          <a:endParaRPr lang="en-US"/>
        </a:p>
      </dgm:t>
    </dgm:pt>
    <dgm:pt modelId="{EC4B7EF4-4F4B-442A-95C9-C4C1C725643A}" type="pres">
      <dgm:prSet presAssocID="{F0B04CD5-F97A-4AE4-B1ED-939675F60C80}" presName="arrowDiagram" presStyleCnt="0">
        <dgm:presLayoutVars>
          <dgm:chMax val="5"/>
          <dgm:dir/>
          <dgm:resizeHandles val="exact"/>
        </dgm:presLayoutVars>
      </dgm:prSet>
      <dgm:spPr/>
    </dgm:pt>
    <dgm:pt modelId="{CDD74D22-9E8D-472C-A42B-FEAC9CD4FD68}" type="pres">
      <dgm:prSet presAssocID="{F0B04CD5-F97A-4AE4-B1ED-939675F60C80}" presName="arrow" presStyleLbl="bgShp" presStyleIdx="0" presStyleCnt="1"/>
      <dgm:spPr/>
    </dgm:pt>
    <dgm:pt modelId="{CDD6CC94-FE91-487C-A15F-0B839834FE56}" type="pres">
      <dgm:prSet presAssocID="{F0B04CD5-F97A-4AE4-B1ED-939675F60C80}" presName="arrowDiagram3" presStyleCnt="0"/>
      <dgm:spPr/>
    </dgm:pt>
    <dgm:pt modelId="{1F9B408D-D585-4AC8-8D65-7B39E89A8337}" type="pres">
      <dgm:prSet presAssocID="{C01983AF-9DED-4739-9C4C-113910EC084A}" presName="bullet3a" presStyleLbl="node1" presStyleIdx="0" presStyleCnt="3"/>
      <dgm:spPr/>
    </dgm:pt>
    <dgm:pt modelId="{CB6EC99C-DA21-448F-84ED-EF8DBC331758}" type="pres">
      <dgm:prSet presAssocID="{C01983AF-9DED-4739-9C4C-113910EC084A}" presName="textBox3a" presStyleLbl="revTx" presStyleIdx="0" presStyleCnt="3">
        <dgm:presLayoutVars>
          <dgm:bulletEnabled val="1"/>
        </dgm:presLayoutVars>
      </dgm:prSet>
      <dgm:spPr/>
    </dgm:pt>
    <dgm:pt modelId="{2B3D5B1D-F2FA-47D0-9209-D350914847C7}" type="pres">
      <dgm:prSet presAssocID="{E5F35B78-5779-48E9-B433-B17C8D5EAADE}" presName="bullet3b" presStyleLbl="node1" presStyleIdx="1" presStyleCnt="3"/>
      <dgm:spPr/>
    </dgm:pt>
    <dgm:pt modelId="{9F35CCB7-6B46-4F59-BDA1-EF5A5EDDF9C1}" type="pres">
      <dgm:prSet presAssocID="{E5F35B78-5779-48E9-B433-B17C8D5EAADE}" presName="textBox3b" presStyleLbl="revTx" presStyleIdx="1" presStyleCnt="3">
        <dgm:presLayoutVars>
          <dgm:bulletEnabled val="1"/>
        </dgm:presLayoutVars>
      </dgm:prSet>
      <dgm:spPr/>
    </dgm:pt>
    <dgm:pt modelId="{47354FB8-9C44-4E09-B9B4-B22CFFEF2829}" type="pres">
      <dgm:prSet presAssocID="{B61341B6-B684-4AC6-8C7E-73E1633624C7}" presName="bullet3c" presStyleLbl="node1" presStyleIdx="2" presStyleCnt="3"/>
      <dgm:spPr/>
    </dgm:pt>
    <dgm:pt modelId="{EB088988-0873-453E-849F-FB5DAB38CB09}" type="pres">
      <dgm:prSet presAssocID="{B61341B6-B684-4AC6-8C7E-73E1633624C7}" presName="textBox3c" presStyleLbl="revTx" presStyleIdx="2" presStyleCnt="3">
        <dgm:presLayoutVars>
          <dgm:bulletEnabled val="1"/>
        </dgm:presLayoutVars>
      </dgm:prSet>
      <dgm:spPr/>
    </dgm:pt>
  </dgm:ptLst>
  <dgm:cxnLst>
    <dgm:cxn modelId="{876D940A-D8A5-4B7B-9E3E-3EFD69EFE5DC}" type="presOf" srcId="{32718C05-DF3A-4D23-A4AC-A0551A01A245}" destId="{9F35CCB7-6B46-4F59-BDA1-EF5A5EDDF9C1}" srcOrd="0" destOrd="3" presId="urn:microsoft.com/office/officeart/2005/8/layout/arrow2"/>
    <dgm:cxn modelId="{08D2DA2E-3538-459F-AA73-4615FDE8C392}" type="presOf" srcId="{F0B04CD5-F97A-4AE4-B1ED-939675F60C80}" destId="{EC4B7EF4-4F4B-442A-95C9-C4C1C725643A}" srcOrd="0" destOrd="0" presId="urn:microsoft.com/office/officeart/2005/8/layout/arrow2"/>
    <dgm:cxn modelId="{7B4CE242-B399-4B0B-8D44-AA91FD356AC9}" srcId="{E5F35B78-5779-48E9-B433-B17C8D5EAADE}" destId="{32718C05-DF3A-4D23-A4AC-A0551A01A245}" srcOrd="2" destOrd="0" parTransId="{1B78712D-2D16-4B37-B153-5CE342F4951A}" sibTransId="{2A83D338-0E1E-438D-97DD-5E1272DBDE12}"/>
    <dgm:cxn modelId="{720CFB42-337A-465E-B281-47157FE2486D}" srcId="{F0B04CD5-F97A-4AE4-B1ED-939675F60C80}" destId="{C01983AF-9DED-4739-9C4C-113910EC084A}" srcOrd="0" destOrd="0" parTransId="{6C474754-427D-4B62-A765-BEB64672EB33}" sibTransId="{C3652ED1-D09A-4086-A7FD-E01A386DA23E}"/>
    <dgm:cxn modelId="{16BFB172-349D-4DF9-87E5-42DAF757AC33}" srcId="{E5F35B78-5779-48E9-B433-B17C8D5EAADE}" destId="{F55A8489-F773-46F4-A305-C56E9501DA62}" srcOrd="0" destOrd="0" parTransId="{AC348FD7-47AB-4FE0-96A3-C578ED76E459}" sibTransId="{B671B7D3-5554-426F-9097-FD30E76653D1}"/>
    <dgm:cxn modelId="{80913780-00BF-468D-85AD-8B9198852B4E}" type="presOf" srcId="{F55A8489-F773-46F4-A305-C56E9501DA62}" destId="{9F35CCB7-6B46-4F59-BDA1-EF5A5EDDF9C1}" srcOrd="0" destOrd="1" presId="urn:microsoft.com/office/officeart/2005/8/layout/arrow2"/>
    <dgm:cxn modelId="{D16C488C-1938-4D4F-A95D-349E9E608E3E}" type="presOf" srcId="{C01983AF-9DED-4739-9C4C-113910EC084A}" destId="{CB6EC99C-DA21-448F-84ED-EF8DBC331758}" srcOrd="0" destOrd="0" presId="urn:microsoft.com/office/officeart/2005/8/layout/arrow2"/>
    <dgm:cxn modelId="{439BB19A-F3C9-43D1-B1D2-85D7FE29FE9E}" type="presOf" srcId="{940A1089-B0DE-4F12-9577-559B442C8012}" destId="{9F35CCB7-6B46-4F59-BDA1-EF5A5EDDF9C1}" srcOrd="0" destOrd="2" presId="urn:microsoft.com/office/officeart/2005/8/layout/arrow2"/>
    <dgm:cxn modelId="{45BF2D9C-C1FD-420F-A241-6065AACC56FE}" type="presOf" srcId="{B61341B6-B684-4AC6-8C7E-73E1633624C7}" destId="{EB088988-0873-453E-849F-FB5DAB38CB09}" srcOrd="0" destOrd="0" presId="urn:microsoft.com/office/officeart/2005/8/layout/arrow2"/>
    <dgm:cxn modelId="{DB3013A1-8ABA-401E-8B55-75AC936434B9}" srcId="{F0B04CD5-F97A-4AE4-B1ED-939675F60C80}" destId="{E5F35B78-5779-48E9-B433-B17C8D5EAADE}" srcOrd="1" destOrd="0" parTransId="{1EE791ED-DCCB-4476-B712-ED4781E30057}" sibTransId="{57E4CD92-161F-44C7-8C34-805337452179}"/>
    <dgm:cxn modelId="{331F95BA-7519-4414-8AA1-9F02905D362D}" srcId="{F0B04CD5-F97A-4AE4-B1ED-939675F60C80}" destId="{B61341B6-B684-4AC6-8C7E-73E1633624C7}" srcOrd="2" destOrd="0" parTransId="{F02A96C6-FC72-4B73-93BC-18BBFF9713D7}" sibTransId="{EBE8FE71-49D8-41E3-8B33-B28E83A137FE}"/>
    <dgm:cxn modelId="{6A0A43DD-C3EE-40B6-9234-2227BD058189}" type="presOf" srcId="{E5F35B78-5779-48E9-B433-B17C8D5EAADE}" destId="{9F35CCB7-6B46-4F59-BDA1-EF5A5EDDF9C1}" srcOrd="0" destOrd="0" presId="urn:microsoft.com/office/officeart/2005/8/layout/arrow2"/>
    <dgm:cxn modelId="{92F65EE7-40ED-41DD-99D6-19C8E4DEA564}" srcId="{E5F35B78-5779-48E9-B433-B17C8D5EAADE}" destId="{940A1089-B0DE-4F12-9577-559B442C8012}" srcOrd="1" destOrd="0" parTransId="{5E1297FC-4C64-4D44-B6F6-91CB35B97B3D}" sibTransId="{47D5F475-F5C9-4A86-B754-E952D7B142B0}"/>
    <dgm:cxn modelId="{4B1A9222-28F7-4A23-9A9A-CD8A8B4C3587}" type="presParOf" srcId="{EC4B7EF4-4F4B-442A-95C9-C4C1C725643A}" destId="{CDD74D22-9E8D-472C-A42B-FEAC9CD4FD68}" srcOrd="0" destOrd="0" presId="urn:microsoft.com/office/officeart/2005/8/layout/arrow2"/>
    <dgm:cxn modelId="{D296C02D-D1CF-4346-A77A-2A62D83493D2}" type="presParOf" srcId="{EC4B7EF4-4F4B-442A-95C9-C4C1C725643A}" destId="{CDD6CC94-FE91-487C-A15F-0B839834FE56}" srcOrd="1" destOrd="0" presId="urn:microsoft.com/office/officeart/2005/8/layout/arrow2"/>
    <dgm:cxn modelId="{ECB75B88-1961-4E95-BA46-7C428609A5D6}" type="presParOf" srcId="{CDD6CC94-FE91-487C-A15F-0B839834FE56}" destId="{1F9B408D-D585-4AC8-8D65-7B39E89A8337}" srcOrd="0" destOrd="0" presId="urn:microsoft.com/office/officeart/2005/8/layout/arrow2"/>
    <dgm:cxn modelId="{88DF6491-92AF-4E9A-8214-8DAF73DE39B4}" type="presParOf" srcId="{CDD6CC94-FE91-487C-A15F-0B839834FE56}" destId="{CB6EC99C-DA21-448F-84ED-EF8DBC331758}" srcOrd="1" destOrd="0" presId="urn:microsoft.com/office/officeart/2005/8/layout/arrow2"/>
    <dgm:cxn modelId="{CD37A55A-FD42-4D43-AC86-8A617962B5A2}" type="presParOf" srcId="{CDD6CC94-FE91-487C-A15F-0B839834FE56}" destId="{2B3D5B1D-F2FA-47D0-9209-D350914847C7}" srcOrd="2" destOrd="0" presId="urn:microsoft.com/office/officeart/2005/8/layout/arrow2"/>
    <dgm:cxn modelId="{7DF77DB4-480C-4E49-851B-DD79FAC2A332}" type="presParOf" srcId="{CDD6CC94-FE91-487C-A15F-0B839834FE56}" destId="{9F35CCB7-6B46-4F59-BDA1-EF5A5EDDF9C1}" srcOrd="3" destOrd="0" presId="urn:microsoft.com/office/officeart/2005/8/layout/arrow2"/>
    <dgm:cxn modelId="{A71F3F99-855D-482C-A32E-7531D22534CF}" type="presParOf" srcId="{CDD6CC94-FE91-487C-A15F-0B839834FE56}" destId="{47354FB8-9C44-4E09-B9B4-B22CFFEF2829}" srcOrd="4" destOrd="0" presId="urn:microsoft.com/office/officeart/2005/8/layout/arrow2"/>
    <dgm:cxn modelId="{B928E794-0B68-42EC-A2FA-A03EC511FDD9}" type="presParOf" srcId="{CDD6CC94-FE91-487C-A15F-0B839834FE56}" destId="{EB088988-0873-453E-849F-FB5DAB38CB0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B2821-DFA4-48EF-8F24-43A7A36AF101}"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B71508A3-07BD-48EE-B341-3F5508C96CE4}">
      <dgm:prSet phldrT="[Text]" custT="1"/>
      <dgm:spPr/>
      <dgm:t>
        <a:bodyPr/>
        <a:lstStyle/>
        <a:p>
          <a:r>
            <a:rPr lang="en-US" sz="2000" b="1" dirty="0">
              <a:latin typeface="Garamond" pitchFamily="18" charset="0"/>
            </a:rPr>
            <a:t>ITR 1 (SAHAJ)</a:t>
          </a:r>
        </a:p>
      </dgm:t>
    </dgm:pt>
    <dgm:pt modelId="{8D0D051B-156B-4D84-BF5F-B5776F405F57}" type="parTrans" cxnId="{FB2B2FDC-504C-4249-BF52-F171423ABEE6}">
      <dgm:prSet/>
      <dgm:spPr/>
      <dgm:t>
        <a:bodyPr/>
        <a:lstStyle/>
        <a:p>
          <a:endParaRPr lang="en-US" sz="1900" b="0">
            <a:latin typeface="Garamond" pitchFamily="18" charset="0"/>
          </a:endParaRPr>
        </a:p>
      </dgm:t>
    </dgm:pt>
    <dgm:pt modelId="{C45F2F43-928D-4DCB-A0FA-875E0DCFDC59}" type="sibTrans" cxnId="{FB2B2FDC-504C-4249-BF52-F171423ABEE6}">
      <dgm:prSet/>
      <dgm:spPr/>
      <dgm:t>
        <a:bodyPr/>
        <a:lstStyle/>
        <a:p>
          <a:endParaRPr lang="en-US" sz="1900" b="0">
            <a:latin typeface="Garamond" pitchFamily="18" charset="0"/>
          </a:endParaRPr>
        </a:p>
      </dgm:t>
    </dgm:pt>
    <dgm:pt modelId="{CE986DA6-A654-42C9-A7E0-0BEAB6B59C7E}">
      <dgm:prSet phldrT="[Text]" custT="1"/>
      <dgm:spPr/>
      <dgm:t>
        <a:bodyPr/>
        <a:lstStyle/>
        <a:p>
          <a:r>
            <a:rPr lang="en-US" sz="1900" b="0" dirty="0">
              <a:latin typeface="Garamond" pitchFamily="18" charset="0"/>
            </a:rPr>
            <a:t>For Individuals having Income from Salaries, one house property (does not have any brought forward loss), other sources [Interest (does not have any loss under the head) etc. but except winnings from lottery or income from race horses] and having total income </a:t>
          </a:r>
          <a:r>
            <a:rPr lang="en-US" sz="1900" b="0" dirty="0" err="1">
              <a:latin typeface="Garamond" pitchFamily="18" charset="0"/>
            </a:rPr>
            <a:t>upto</a:t>
          </a:r>
          <a:r>
            <a:rPr lang="en-US" sz="1900" b="0" dirty="0">
              <a:latin typeface="Garamond" pitchFamily="18" charset="0"/>
            </a:rPr>
            <a:t> </a:t>
          </a:r>
          <a:r>
            <a:rPr lang="en-US" sz="1900" b="0" dirty="0" err="1">
              <a:latin typeface="Garamond" pitchFamily="18" charset="0"/>
            </a:rPr>
            <a:t>Rs</a:t>
          </a:r>
          <a:r>
            <a:rPr lang="en-US" sz="1900" b="0" dirty="0">
              <a:latin typeface="Garamond" pitchFamily="18" charset="0"/>
            </a:rPr>
            <a:t>. 50 lakh. However, the form is not to be used for an individual who is either Director in a company or has invested in unlisted equity shares or has any brought forward / carry forward loss under the head ‘Income from House Property’ or has to furnish return under seventh proviso to section 139(1) of the Income Tax Act</a:t>
          </a:r>
        </a:p>
      </dgm:t>
    </dgm:pt>
    <dgm:pt modelId="{193854B3-532B-4665-B8D1-B919C85F5B4F}" type="parTrans" cxnId="{1DC4A6F9-C329-457A-BC85-D73427ADD0B6}">
      <dgm:prSet/>
      <dgm:spPr/>
      <dgm:t>
        <a:bodyPr/>
        <a:lstStyle/>
        <a:p>
          <a:endParaRPr lang="en-US" sz="1900" b="0">
            <a:latin typeface="Garamond" pitchFamily="18" charset="0"/>
          </a:endParaRPr>
        </a:p>
      </dgm:t>
    </dgm:pt>
    <dgm:pt modelId="{E0644E06-7A16-4A59-A1E6-3BA25AF07EAF}" type="sibTrans" cxnId="{1DC4A6F9-C329-457A-BC85-D73427ADD0B6}">
      <dgm:prSet/>
      <dgm:spPr/>
      <dgm:t>
        <a:bodyPr/>
        <a:lstStyle/>
        <a:p>
          <a:endParaRPr lang="en-US" sz="1900" b="0">
            <a:latin typeface="Garamond" pitchFamily="18" charset="0"/>
          </a:endParaRPr>
        </a:p>
      </dgm:t>
    </dgm:pt>
    <dgm:pt modelId="{6A7E258E-E850-4BA1-A261-2AACB504D976}">
      <dgm:prSet phldrT="[Text]" custT="1"/>
      <dgm:spPr/>
      <dgm:t>
        <a:bodyPr/>
        <a:lstStyle/>
        <a:p>
          <a:r>
            <a:rPr lang="en-US" sz="2000" b="1" dirty="0">
              <a:latin typeface="Garamond" pitchFamily="18" charset="0"/>
            </a:rPr>
            <a:t>ITR 2</a:t>
          </a:r>
        </a:p>
      </dgm:t>
    </dgm:pt>
    <dgm:pt modelId="{A94C9257-B628-47AE-98F9-FAA05D79C48A}" type="parTrans" cxnId="{8538BE29-C8D1-4EA6-B307-126C7E36E249}">
      <dgm:prSet/>
      <dgm:spPr/>
      <dgm:t>
        <a:bodyPr/>
        <a:lstStyle/>
        <a:p>
          <a:endParaRPr lang="en-US" sz="1900" b="0">
            <a:latin typeface="Garamond" pitchFamily="18" charset="0"/>
          </a:endParaRPr>
        </a:p>
      </dgm:t>
    </dgm:pt>
    <dgm:pt modelId="{648F14F3-0653-4CC0-8C73-DDAE6528F14C}" type="sibTrans" cxnId="{8538BE29-C8D1-4EA6-B307-126C7E36E249}">
      <dgm:prSet/>
      <dgm:spPr/>
      <dgm:t>
        <a:bodyPr/>
        <a:lstStyle/>
        <a:p>
          <a:endParaRPr lang="en-US" sz="1900" b="0">
            <a:latin typeface="Garamond" pitchFamily="18" charset="0"/>
          </a:endParaRPr>
        </a:p>
      </dgm:t>
    </dgm:pt>
    <dgm:pt modelId="{D77B91D9-2372-4AD7-89FC-31B5F129507A}">
      <dgm:prSet phldrT="[Text]" custT="1"/>
      <dgm:spPr/>
      <dgm:t>
        <a:bodyPr/>
        <a:lstStyle/>
        <a:p>
          <a:r>
            <a:rPr lang="en-US" sz="2000" b="1" dirty="0">
              <a:latin typeface="Garamond" pitchFamily="18" charset="0"/>
            </a:rPr>
            <a:t>ITR 3</a:t>
          </a:r>
        </a:p>
      </dgm:t>
    </dgm:pt>
    <dgm:pt modelId="{B745B741-7993-4757-9456-30F48C7B66E8}" type="parTrans" cxnId="{F0058385-15DF-46E7-95D7-9777AD8C1F1C}">
      <dgm:prSet/>
      <dgm:spPr/>
      <dgm:t>
        <a:bodyPr/>
        <a:lstStyle/>
        <a:p>
          <a:endParaRPr lang="en-US" sz="1900" b="0">
            <a:latin typeface="Garamond" pitchFamily="18" charset="0"/>
          </a:endParaRPr>
        </a:p>
      </dgm:t>
    </dgm:pt>
    <dgm:pt modelId="{419D43CB-4C36-4653-A8FF-48B135CFB075}" type="sibTrans" cxnId="{F0058385-15DF-46E7-95D7-9777AD8C1F1C}">
      <dgm:prSet/>
      <dgm:spPr/>
      <dgm:t>
        <a:bodyPr/>
        <a:lstStyle/>
        <a:p>
          <a:endParaRPr lang="en-US" sz="1900" b="0">
            <a:latin typeface="Garamond" pitchFamily="18" charset="0"/>
          </a:endParaRPr>
        </a:p>
      </dgm:t>
    </dgm:pt>
    <dgm:pt modelId="{21614152-279B-4C9D-8519-04F3CEB72DA4}">
      <dgm:prSet phldrT="[Text]" custT="1"/>
      <dgm:spPr/>
      <dgm:t>
        <a:bodyPr/>
        <a:lstStyle/>
        <a:p>
          <a:r>
            <a:rPr lang="en-US" sz="1900" b="0">
              <a:latin typeface="Garamond" pitchFamily="18" charset="0"/>
            </a:rPr>
            <a:t>For Individuals and HUFs not carrying out business or profession under any proprietorship</a:t>
          </a:r>
          <a:endParaRPr lang="en-US" sz="1900" b="0" dirty="0">
            <a:latin typeface="Garamond" pitchFamily="18" charset="0"/>
          </a:endParaRPr>
        </a:p>
      </dgm:t>
    </dgm:pt>
    <dgm:pt modelId="{25564045-A72A-4E54-94CE-C0FCE6576735}" type="parTrans" cxnId="{9DC95CBC-328D-4E8D-A99E-717F1F339467}">
      <dgm:prSet/>
      <dgm:spPr/>
      <dgm:t>
        <a:bodyPr/>
        <a:lstStyle/>
        <a:p>
          <a:endParaRPr lang="en-US" sz="1900" b="0">
            <a:latin typeface="Garamond" pitchFamily="18" charset="0"/>
          </a:endParaRPr>
        </a:p>
      </dgm:t>
    </dgm:pt>
    <dgm:pt modelId="{6D3FD14C-2F62-4AD3-A803-4621DC5B8B90}" type="sibTrans" cxnId="{9DC95CBC-328D-4E8D-A99E-717F1F339467}">
      <dgm:prSet/>
      <dgm:spPr/>
      <dgm:t>
        <a:bodyPr/>
        <a:lstStyle/>
        <a:p>
          <a:endParaRPr lang="en-US" sz="1900" b="0">
            <a:latin typeface="Garamond" pitchFamily="18" charset="0"/>
          </a:endParaRPr>
        </a:p>
      </dgm:t>
    </dgm:pt>
    <dgm:pt modelId="{15747C4C-6F7E-4F82-BB9D-48BEE92991AC}">
      <dgm:prSet phldrT="[Text]" custT="1"/>
      <dgm:spPr/>
      <dgm:t>
        <a:bodyPr/>
        <a:lstStyle/>
        <a:p>
          <a:endParaRPr lang="en-US" sz="1900" b="0" dirty="0">
            <a:latin typeface="Garamond" pitchFamily="18" charset="0"/>
          </a:endParaRPr>
        </a:p>
      </dgm:t>
    </dgm:pt>
    <dgm:pt modelId="{7167F754-A135-4EB4-8625-56879C08582A}" type="parTrans" cxnId="{37A03EED-F6C3-4FF9-8D37-8CD90E20E65D}">
      <dgm:prSet/>
      <dgm:spPr/>
      <dgm:t>
        <a:bodyPr/>
        <a:lstStyle/>
        <a:p>
          <a:endParaRPr lang="en-US" sz="1900" b="0">
            <a:latin typeface="Garamond" pitchFamily="18" charset="0"/>
          </a:endParaRPr>
        </a:p>
      </dgm:t>
    </dgm:pt>
    <dgm:pt modelId="{4CDC671E-B0B9-47A1-87FC-CA95D5B1DE29}" type="sibTrans" cxnId="{37A03EED-F6C3-4FF9-8D37-8CD90E20E65D}">
      <dgm:prSet/>
      <dgm:spPr/>
      <dgm:t>
        <a:bodyPr/>
        <a:lstStyle/>
        <a:p>
          <a:endParaRPr lang="en-US" sz="1900" b="0">
            <a:latin typeface="Garamond" pitchFamily="18" charset="0"/>
          </a:endParaRPr>
        </a:p>
      </dgm:t>
    </dgm:pt>
    <dgm:pt modelId="{2F1FC169-34AA-4837-A12E-6F45AED34570}">
      <dgm:prSet phldrT="[Text]" custT="1"/>
      <dgm:spPr/>
      <dgm:t>
        <a:bodyPr/>
        <a:lstStyle/>
        <a:p>
          <a:r>
            <a:rPr lang="en-US" sz="2000" b="1" dirty="0">
              <a:latin typeface="Garamond" pitchFamily="18" charset="0"/>
            </a:rPr>
            <a:t>ITR 4 (</a:t>
          </a:r>
          <a:r>
            <a:rPr lang="en-US" sz="2000" b="1" dirty="0" err="1">
              <a:latin typeface="Garamond" pitchFamily="18" charset="0"/>
            </a:rPr>
            <a:t>Sugam</a:t>
          </a:r>
          <a:r>
            <a:rPr lang="en-US" sz="2000" b="1" dirty="0">
              <a:latin typeface="Garamond" pitchFamily="18" charset="0"/>
            </a:rPr>
            <a:t>)</a:t>
          </a:r>
        </a:p>
      </dgm:t>
    </dgm:pt>
    <dgm:pt modelId="{CF1F2FD0-9584-4ACC-BA74-65C122C98157}" type="parTrans" cxnId="{D372BACC-14A3-4938-9343-B35EBCC9381A}">
      <dgm:prSet/>
      <dgm:spPr/>
      <dgm:t>
        <a:bodyPr/>
        <a:lstStyle/>
        <a:p>
          <a:endParaRPr lang="en-US" sz="1900" b="0">
            <a:latin typeface="Garamond" pitchFamily="18" charset="0"/>
          </a:endParaRPr>
        </a:p>
      </dgm:t>
    </dgm:pt>
    <dgm:pt modelId="{8F9C66F9-D8DC-4B39-81E3-8E2F7A4B27C0}" type="sibTrans" cxnId="{D372BACC-14A3-4938-9343-B35EBCC9381A}">
      <dgm:prSet/>
      <dgm:spPr/>
      <dgm:t>
        <a:bodyPr/>
        <a:lstStyle/>
        <a:p>
          <a:endParaRPr lang="en-US" sz="1900" b="0">
            <a:latin typeface="Garamond" pitchFamily="18" charset="0"/>
          </a:endParaRPr>
        </a:p>
      </dgm:t>
    </dgm:pt>
    <dgm:pt modelId="{55816A76-559E-4296-871D-013F212F1DC7}">
      <dgm:prSet phldrT="[Text]" custT="1"/>
      <dgm:spPr/>
      <dgm:t>
        <a:bodyPr/>
        <a:lstStyle/>
        <a:p>
          <a:r>
            <a:rPr lang="en-US" sz="1900" b="0" dirty="0">
              <a:latin typeface="Garamond" pitchFamily="18" charset="0"/>
            </a:rPr>
            <a:t>For Individuals and HUFs having income from a proprietary business or profession</a:t>
          </a:r>
        </a:p>
      </dgm:t>
    </dgm:pt>
    <dgm:pt modelId="{DEB8D2B8-C918-43D5-AC6E-956D96E98A67}" type="parTrans" cxnId="{23FC4DDE-49D0-468C-8079-90EEA205727C}">
      <dgm:prSet/>
      <dgm:spPr/>
      <dgm:t>
        <a:bodyPr/>
        <a:lstStyle/>
        <a:p>
          <a:endParaRPr lang="en-US" sz="1900" b="0">
            <a:latin typeface="Garamond" pitchFamily="18" charset="0"/>
          </a:endParaRPr>
        </a:p>
      </dgm:t>
    </dgm:pt>
    <dgm:pt modelId="{47039EE3-FAAB-46D6-9A26-CE5F7EEA5745}" type="sibTrans" cxnId="{23FC4DDE-49D0-468C-8079-90EEA205727C}">
      <dgm:prSet/>
      <dgm:spPr/>
      <dgm:t>
        <a:bodyPr/>
        <a:lstStyle/>
        <a:p>
          <a:endParaRPr lang="en-US" sz="1900" b="0">
            <a:latin typeface="Garamond" pitchFamily="18" charset="0"/>
          </a:endParaRPr>
        </a:p>
      </dgm:t>
    </dgm:pt>
    <dgm:pt modelId="{DD7D997D-9CD5-49C5-8A33-FA772E9D0376}">
      <dgm:prSet phldrT="[Text]" custT="1"/>
      <dgm:spPr/>
      <dgm:t>
        <a:bodyPr/>
        <a:lstStyle/>
        <a:p>
          <a:r>
            <a:rPr lang="en-US" sz="1900" b="0" dirty="0">
              <a:latin typeface="Garamond" pitchFamily="18" charset="0"/>
            </a:rPr>
            <a:t>For presumptive income from Business &amp; Profession However, the form is not to be used for an individual who is either Director in a company or has invested in unlisted equity shares or has any brought forward / carry forward loss under the head ‘Income from House Property’</a:t>
          </a:r>
        </a:p>
      </dgm:t>
    </dgm:pt>
    <dgm:pt modelId="{33FE0AE3-D907-4DAB-BEAD-47FF77E3BD83}" type="parTrans" cxnId="{5F55B825-C95A-4657-8709-F41F04582E56}">
      <dgm:prSet/>
      <dgm:spPr/>
      <dgm:t>
        <a:bodyPr/>
        <a:lstStyle/>
        <a:p>
          <a:endParaRPr lang="en-US" sz="1900" b="0">
            <a:latin typeface="Garamond" pitchFamily="18" charset="0"/>
          </a:endParaRPr>
        </a:p>
      </dgm:t>
    </dgm:pt>
    <dgm:pt modelId="{77D7665C-BB49-456F-B198-BAB8C3B16B35}" type="sibTrans" cxnId="{5F55B825-C95A-4657-8709-F41F04582E56}">
      <dgm:prSet/>
      <dgm:spPr/>
      <dgm:t>
        <a:bodyPr/>
        <a:lstStyle/>
        <a:p>
          <a:endParaRPr lang="en-US" sz="1900" b="0">
            <a:latin typeface="Garamond" pitchFamily="18" charset="0"/>
          </a:endParaRPr>
        </a:p>
      </dgm:t>
    </dgm:pt>
    <dgm:pt modelId="{BE129237-852D-43C3-8C26-1522D9E0CD9D}" type="pres">
      <dgm:prSet presAssocID="{59FB2821-DFA4-48EF-8F24-43A7A36AF101}" presName="linear" presStyleCnt="0">
        <dgm:presLayoutVars>
          <dgm:animLvl val="lvl"/>
          <dgm:resizeHandles val="exact"/>
        </dgm:presLayoutVars>
      </dgm:prSet>
      <dgm:spPr/>
    </dgm:pt>
    <dgm:pt modelId="{96653F04-D073-4C31-99F5-540DB9062448}" type="pres">
      <dgm:prSet presAssocID="{B71508A3-07BD-48EE-B341-3F5508C96CE4}" presName="parentText" presStyleLbl="node1" presStyleIdx="0" presStyleCnt="4">
        <dgm:presLayoutVars>
          <dgm:chMax val="0"/>
          <dgm:bulletEnabled val="1"/>
        </dgm:presLayoutVars>
      </dgm:prSet>
      <dgm:spPr/>
    </dgm:pt>
    <dgm:pt modelId="{68277DD5-BCD7-435B-A47A-ACBDB212DD45}" type="pres">
      <dgm:prSet presAssocID="{B71508A3-07BD-48EE-B341-3F5508C96CE4}" presName="childText" presStyleLbl="revTx" presStyleIdx="0" presStyleCnt="4">
        <dgm:presLayoutVars>
          <dgm:bulletEnabled val="1"/>
        </dgm:presLayoutVars>
      </dgm:prSet>
      <dgm:spPr/>
    </dgm:pt>
    <dgm:pt modelId="{65507226-34B3-4FE5-BA46-8CDC37FFFBF9}" type="pres">
      <dgm:prSet presAssocID="{6A7E258E-E850-4BA1-A261-2AACB504D976}" presName="parentText" presStyleLbl="node1" presStyleIdx="1" presStyleCnt="4" custLinFactNeighborX="-1250" custLinFactNeighborY="5339">
        <dgm:presLayoutVars>
          <dgm:chMax val="0"/>
          <dgm:bulletEnabled val="1"/>
        </dgm:presLayoutVars>
      </dgm:prSet>
      <dgm:spPr/>
    </dgm:pt>
    <dgm:pt modelId="{28A3ED95-CE22-4C56-8D94-1137F3F2F8F9}" type="pres">
      <dgm:prSet presAssocID="{6A7E258E-E850-4BA1-A261-2AACB504D976}" presName="childText" presStyleLbl="revTx" presStyleIdx="1" presStyleCnt="4">
        <dgm:presLayoutVars>
          <dgm:bulletEnabled val="1"/>
        </dgm:presLayoutVars>
      </dgm:prSet>
      <dgm:spPr/>
    </dgm:pt>
    <dgm:pt modelId="{168DA218-AF72-4E10-A679-7E3A11DE7C85}" type="pres">
      <dgm:prSet presAssocID="{D77B91D9-2372-4AD7-89FC-31B5F129507A}" presName="parentText" presStyleLbl="node1" presStyleIdx="2" presStyleCnt="4">
        <dgm:presLayoutVars>
          <dgm:chMax val="0"/>
          <dgm:bulletEnabled val="1"/>
        </dgm:presLayoutVars>
      </dgm:prSet>
      <dgm:spPr/>
    </dgm:pt>
    <dgm:pt modelId="{75AD115B-F85B-4D83-AE6A-E97A1DA7C53A}" type="pres">
      <dgm:prSet presAssocID="{D77B91D9-2372-4AD7-89FC-31B5F129507A}" presName="childText" presStyleLbl="revTx" presStyleIdx="2" presStyleCnt="4">
        <dgm:presLayoutVars>
          <dgm:bulletEnabled val="1"/>
        </dgm:presLayoutVars>
      </dgm:prSet>
      <dgm:spPr/>
    </dgm:pt>
    <dgm:pt modelId="{CEBAB59F-B3D0-4C13-9A76-160277BFAD35}" type="pres">
      <dgm:prSet presAssocID="{2F1FC169-34AA-4837-A12E-6F45AED34570}" presName="parentText" presStyleLbl="node1" presStyleIdx="3" presStyleCnt="4">
        <dgm:presLayoutVars>
          <dgm:chMax val="0"/>
          <dgm:bulletEnabled val="1"/>
        </dgm:presLayoutVars>
      </dgm:prSet>
      <dgm:spPr/>
    </dgm:pt>
    <dgm:pt modelId="{AAA1769E-89D8-4A89-9882-CE7D19B35754}" type="pres">
      <dgm:prSet presAssocID="{2F1FC169-34AA-4837-A12E-6F45AED34570}" presName="childText" presStyleLbl="revTx" presStyleIdx="3" presStyleCnt="4">
        <dgm:presLayoutVars>
          <dgm:bulletEnabled val="1"/>
        </dgm:presLayoutVars>
      </dgm:prSet>
      <dgm:spPr/>
    </dgm:pt>
  </dgm:ptLst>
  <dgm:cxnLst>
    <dgm:cxn modelId="{38612A05-503B-4D7B-909A-E653E4709F97}" type="presOf" srcId="{2F1FC169-34AA-4837-A12E-6F45AED34570}" destId="{CEBAB59F-B3D0-4C13-9A76-160277BFAD35}" srcOrd="0" destOrd="0" presId="urn:microsoft.com/office/officeart/2005/8/layout/vList2"/>
    <dgm:cxn modelId="{238FCA17-93BC-42C1-A80D-5D72D8ED9343}" type="presOf" srcId="{21614152-279B-4C9D-8519-04F3CEB72DA4}" destId="{28A3ED95-CE22-4C56-8D94-1137F3F2F8F9}" srcOrd="0" destOrd="0" presId="urn:microsoft.com/office/officeart/2005/8/layout/vList2"/>
    <dgm:cxn modelId="{2E1CAD18-D3DB-4CF9-9AA1-8AA283A2AABB}" type="presOf" srcId="{6A7E258E-E850-4BA1-A261-2AACB504D976}" destId="{65507226-34B3-4FE5-BA46-8CDC37FFFBF9}" srcOrd="0" destOrd="0" presId="urn:microsoft.com/office/officeart/2005/8/layout/vList2"/>
    <dgm:cxn modelId="{5F55B825-C95A-4657-8709-F41F04582E56}" srcId="{2F1FC169-34AA-4837-A12E-6F45AED34570}" destId="{DD7D997D-9CD5-49C5-8A33-FA772E9D0376}" srcOrd="0" destOrd="0" parTransId="{33FE0AE3-D907-4DAB-BEAD-47FF77E3BD83}" sibTransId="{77D7665C-BB49-456F-B198-BAB8C3B16B35}"/>
    <dgm:cxn modelId="{8538BE29-C8D1-4EA6-B307-126C7E36E249}" srcId="{59FB2821-DFA4-48EF-8F24-43A7A36AF101}" destId="{6A7E258E-E850-4BA1-A261-2AACB504D976}" srcOrd="1" destOrd="0" parTransId="{A94C9257-B628-47AE-98F9-FAA05D79C48A}" sibTransId="{648F14F3-0653-4CC0-8C73-DDAE6528F14C}"/>
    <dgm:cxn modelId="{9D5A2382-FB8A-457C-B753-2D9EFB22FA37}" type="presOf" srcId="{CE986DA6-A654-42C9-A7E0-0BEAB6B59C7E}" destId="{68277DD5-BCD7-435B-A47A-ACBDB212DD45}" srcOrd="0" destOrd="0" presId="urn:microsoft.com/office/officeart/2005/8/layout/vList2"/>
    <dgm:cxn modelId="{F0058385-15DF-46E7-95D7-9777AD8C1F1C}" srcId="{59FB2821-DFA4-48EF-8F24-43A7A36AF101}" destId="{D77B91D9-2372-4AD7-89FC-31B5F129507A}" srcOrd="2" destOrd="0" parTransId="{B745B741-7993-4757-9456-30F48C7B66E8}" sibTransId="{419D43CB-4C36-4653-A8FF-48B135CFB075}"/>
    <dgm:cxn modelId="{7A49D38A-9584-4CC3-BA85-AF85D3C1541C}" type="presOf" srcId="{DD7D997D-9CD5-49C5-8A33-FA772E9D0376}" destId="{AAA1769E-89D8-4A89-9882-CE7D19B35754}" srcOrd="0" destOrd="0" presId="urn:microsoft.com/office/officeart/2005/8/layout/vList2"/>
    <dgm:cxn modelId="{E7269DBB-08B1-4B7F-A760-7E28037423D5}" type="presOf" srcId="{55816A76-559E-4296-871D-013F212F1DC7}" destId="{75AD115B-F85B-4D83-AE6A-E97A1DA7C53A}" srcOrd="0" destOrd="0" presId="urn:microsoft.com/office/officeart/2005/8/layout/vList2"/>
    <dgm:cxn modelId="{9DC95CBC-328D-4E8D-A99E-717F1F339467}" srcId="{6A7E258E-E850-4BA1-A261-2AACB504D976}" destId="{21614152-279B-4C9D-8519-04F3CEB72DA4}" srcOrd="0" destOrd="0" parTransId="{25564045-A72A-4E54-94CE-C0FCE6576735}" sibTransId="{6D3FD14C-2F62-4AD3-A803-4621DC5B8B90}"/>
    <dgm:cxn modelId="{55364BC8-3A86-49EA-99DE-B3BC0BBE7A97}" type="presOf" srcId="{15747C4C-6F7E-4F82-BB9D-48BEE92991AC}" destId="{AAA1769E-89D8-4A89-9882-CE7D19B35754}" srcOrd="0" destOrd="1" presId="urn:microsoft.com/office/officeart/2005/8/layout/vList2"/>
    <dgm:cxn modelId="{D372BACC-14A3-4938-9343-B35EBCC9381A}" srcId="{59FB2821-DFA4-48EF-8F24-43A7A36AF101}" destId="{2F1FC169-34AA-4837-A12E-6F45AED34570}" srcOrd="3" destOrd="0" parTransId="{CF1F2FD0-9584-4ACC-BA74-65C122C98157}" sibTransId="{8F9C66F9-D8DC-4B39-81E3-8E2F7A4B27C0}"/>
    <dgm:cxn modelId="{0B5286D8-3067-4855-A9C0-0BC46E3B5984}" type="presOf" srcId="{D77B91D9-2372-4AD7-89FC-31B5F129507A}" destId="{168DA218-AF72-4E10-A679-7E3A11DE7C85}" srcOrd="0" destOrd="0" presId="urn:microsoft.com/office/officeart/2005/8/layout/vList2"/>
    <dgm:cxn modelId="{139DDDDB-A70F-4104-AC95-ED2CD0B497B8}" type="presOf" srcId="{B71508A3-07BD-48EE-B341-3F5508C96CE4}" destId="{96653F04-D073-4C31-99F5-540DB9062448}" srcOrd="0" destOrd="0" presId="urn:microsoft.com/office/officeart/2005/8/layout/vList2"/>
    <dgm:cxn modelId="{FB2B2FDC-504C-4249-BF52-F171423ABEE6}" srcId="{59FB2821-DFA4-48EF-8F24-43A7A36AF101}" destId="{B71508A3-07BD-48EE-B341-3F5508C96CE4}" srcOrd="0" destOrd="0" parTransId="{8D0D051B-156B-4D84-BF5F-B5776F405F57}" sibTransId="{C45F2F43-928D-4DCB-A0FA-875E0DCFDC59}"/>
    <dgm:cxn modelId="{23FC4DDE-49D0-468C-8079-90EEA205727C}" srcId="{D77B91D9-2372-4AD7-89FC-31B5F129507A}" destId="{55816A76-559E-4296-871D-013F212F1DC7}" srcOrd="0" destOrd="0" parTransId="{DEB8D2B8-C918-43D5-AC6E-956D96E98A67}" sibTransId="{47039EE3-FAAB-46D6-9A26-CE5F7EEA5745}"/>
    <dgm:cxn modelId="{37A03EED-F6C3-4FF9-8D37-8CD90E20E65D}" srcId="{2F1FC169-34AA-4837-A12E-6F45AED34570}" destId="{15747C4C-6F7E-4F82-BB9D-48BEE92991AC}" srcOrd="1" destOrd="0" parTransId="{7167F754-A135-4EB4-8625-56879C08582A}" sibTransId="{4CDC671E-B0B9-47A1-87FC-CA95D5B1DE29}"/>
    <dgm:cxn modelId="{1DC4A6F9-C329-457A-BC85-D73427ADD0B6}" srcId="{B71508A3-07BD-48EE-B341-3F5508C96CE4}" destId="{CE986DA6-A654-42C9-A7E0-0BEAB6B59C7E}" srcOrd="0" destOrd="0" parTransId="{193854B3-532B-4665-B8D1-B919C85F5B4F}" sibTransId="{E0644E06-7A16-4A59-A1E6-3BA25AF07EAF}"/>
    <dgm:cxn modelId="{1160EDF9-3BAE-4C67-8ADA-7EF3445FA482}" type="presOf" srcId="{59FB2821-DFA4-48EF-8F24-43A7A36AF101}" destId="{BE129237-852D-43C3-8C26-1522D9E0CD9D}" srcOrd="0" destOrd="0" presId="urn:microsoft.com/office/officeart/2005/8/layout/vList2"/>
    <dgm:cxn modelId="{FE36AC8F-1FFE-446F-9FD3-E6326E7AB105}" type="presParOf" srcId="{BE129237-852D-43C3-8C26-1522D9E0CD9D}" destId="{96653F04-D073-4C31-99F5-540DB9062448}" srcOrd="0" destOrd="0" presId="urn:microsoft.com/office/officeart/2005/8/layout/vList2"/>
    <dgm:cxn modelId="{0131E749-50A8-4234-B088-9EB6CD02E94D}" type="presParOf" srcId="{BE129237-852D-43C3-8C26-1522D9E0CD9D}" destId="{68277DD5-BCD7-435B-A47A-ACBDB212DD45}" srcOrd="1" destOrd="0" presId="urn:microsoft.com/office/officeart/2005/8/layout/vList2"/>
    <dgm:cxn modelId="{26B1008E-7FBE-47CE-AABD-BFDA07A0A7E7}" type="presParOf" srcId="{BE129237-852D-43C3-8C26-1522D9E0CD9D}" destId="{65507226-34B3-4FE5-BA46-8CDC37FFFBF9}" srcOrd="2" destOrd="0" presId="urn:microsoft.com/office/officeart/2005/8/layout/vList2"/>
    <dgm:cxn modelId="{053EADA3-B71E-4696-BBBA-53A3E3AD769B}" type="presParOf" srcId="{BE129237-852D-43C3-8C26-1522D9E0CD9D}" destId="{28A3ED95-CE22-4C56-8D94-1137F3F2F8F9}" srcOrd="3" destOrd="0" presId="urn:microsoft.com/office/officeart/2005/8/layout/vList2"/>
    <dgm:cxn modelId="{564A2302-C5EE-48C0-B989-1A2DBA634B12}" type="presParOf" srcId="{BE129237-852D-43C3-8C26-1522D9E0CD9D}" destId="{168DA218-AF72-4E10-A679-7E3A11DE7C85}" srcOrd="4" destOrd="0" presId="urn:microsoft.com/office/officeart/2005/8/layout/vList2"/>
    <dgm:cxn modelId="{243EE369-6580-4EC7-BDA9-D19503D25767}" type="presParOf" srcId="{BE129237-852D-43C3-8C26-1522D9E0CD9D}" destId="{75AD115B-F85B-4D83-AE6A-E97A1DA7C53A}" srcOrd="5" destOrd="0" presId="urn:microsoft.com/office/officeart/2005/8/layout/vList2"/>
    <dgm:cxn modelId="{B6A66693-4D1D-4E71-8873-25EB19643232}" type="presParOf" srcId="{BE129237-852D-43C3-8C26-1522D9E0CD9D}" destId="{CEBAB59F-B3D0-4C13-9A76-160277BFAD35}" srcOrd="6" destOrd="0" presId="urn:microsoft.com/office/officeart/2005/8/layout/vList2"/>
    <dgm:cxn modelId="{7A62A67E-AFCD-4208-A0B9-0487732E1EC3}" type="presParOf" srcId="{BE129237-852D-43C3-8C26-1522D9E0CD9D}" destId="{AAA1769E-89D8-4A89-9882-CE7D19B3575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541038-28FC-40A8-9900-DBD1E2A8E9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65ACD66-BAAA-4862-82D1-BF595DEF69BC}">
      <dgm:prSet phldrT="[Text]" custT="1"/>
      <dgm:spPr/>
      <dgm:t>
        <a:bodyPr/>
        <a:lstStyle/>
        <a:p>
          <a:r>
            <a:rPr lang="en-US" sz="2400" b="1" dirty="0">
              <a:latin typeface="Garamond" pitchFamily="18" charset="0"/>
            </a:rPr>
            <a:t>ITR 5	</a:t>
          </a:r>
        </a:p>
      </dgm:t>
    </dgm:pt>
    <dgm:pt modelId="{E3421D7D-9A89-43AE-9C24-2F177BEDB8B3}" type="parTrans" cxnId="{07699D70-A1F3-4111-A117-54EAF89C08F4}">
      <dgm:prSet/>
      <dgm:spPr/>
      <dgm:t>
        <a:bodyPr/>
        <a:lstStyle/>
        <a:p>
          <a:endParaRPr lang="en-US" sz="1900">
            <a:latin typeface="Garamond" pitchFamily="18" charset="0"/>
          </a:endParaRPr>
        </a:p>
      </dgm:t>
    </dgm:pt>
    <dgm:pt modelId="{B3D156FA-3A1C-405A-B2C6-87F62F95719D}" type="sibTrans" cxnId="{07699D70-A1F3-4111-A117-54EAF89C08F4}">
      <dgm:prSet/>
      <dgm:spPr/>
      <dgm:t>
        <a:bodyPr/>
        <a:lstStyle/>
        <a:p>
          <a:endParaRPr lang="en-US" sz="1900">
            <a:latin typeface="Garamond" pitchFamily="18" charset="0"/>
          </a:endParaRPr>
        </a:p>
      </dgm:t>
    </dgm:pt>
    <dgm:pt modelId="{D2B1B278-BC75-4654-B855-7EBE6EC38566}">
      <dgm:prSet phldrT="[Text]" custT="1"/>
      <dgm:spPr/>
      <dgm:t>
        <a:bodyPr/>
        <a:lstStyle/>
        <a:p>
          <a:r>
            <a:rPr lang="en-US" sz="1900" dirty="0">
              <a:latin typeface="Garamond" pitchFamily="18" charset="0"/>
            </a:rPr>
            <a:t>For person other than (</a:t>
          </a:r>
          <a:r>
            <a:rPr lang="en-US" sz="1900" dirty="0" err="1">
              <a:latin typeface="Garamond" pitchFamily="18" charset="0"/>
            </a:rPr>
            <a:t>i</a:t>
          </a:r>
          <a:r>
            <a:rPr lang="en-US" sz="1900" dirty="0">
              <a:latin typeface="Garamond" pitchFamily="18" charset="0"/>
            </a:rPr>
            <a:t>) Individual; (ii) HUF; (iii) Company; &amp; (iv) Person filing Form ITR-7</a:t>
          </a:r>
        </a:p>
      </dgm:t>
    </dgm:pt>
    <dgm:pt modelId="{A3E1CDAF-AB03-4040-9CAC-4F331E383489}" type="parTrans" cxnId="{56C1F4D5-7BA6-4B1D-9DA4-B4082D0E3163}">
      <dgm:prSet/>
      <dgm:spPr/>
      <dgm:t>
        <a:bodyPr/>
        <a:lstStyle/>
        <a:p>
          <a:endParaRPr lang="en-US" sz="1900">
            <a:latin typeface="Garamond" pitchFamily="18" charset="0"/>
          </a:endParaRPr>
        </a:p>
      </dgm:t>
    </dgm:pt>
    <dgm:pt modelId="{B874FC9B-B107-486D-8812-F6AD200B931C}" type="sibTrans" cxnId="{56C1F4D5-7BA6-4B1D-9DA4-B4082D0E3163}">
      <dgm:prSet/>
      <dgm:spPr/>
      <dgm:t>
        <a:bodyPr/>
        <a:lstStyle/>
        <a:p>
          <a:endParaRPr lang="en-US" sz="1900">
            <a:latin typeface="Garamond" pitchFamily="18" charset="0"/>
          </a:endParaRPr>
        </a:p>
      </dgm:t>
    </dgm:pt>
    <dgm:pt modelId="{EB4DC1C4-B9E2-464A-B8A0-CC54853E9D33}">
      <dgm:prSet phldrT="[Text]" custT="1"/>
      <dgm:spPr/>
      <dgm:t>
        <a:bodyPr/>
        <a:lstStyle/>
        <a:p>
          <a:r>
            <a:rPr lang="en-US" sz="2400" b="1" dirty="0">
              <a:latin typeface="Garamond" pitchFamily="18" charset="0"/>
            </a:rPr>
            <a:t>ITR 6</a:t>
          </a:r>
        </a:p>
      </dgm:t>
    </dgm:pt>
    <dgm:pt modelId="{6E8767A4-D0B7-452A-B295-1ECD80D4AE0B}" type="parTrans" cxnId="{9FB1A422-C058-42FB-87DC-0FEC1E3BAFF8}">
      <dgm:prSet/>
      <dgm:spPr/>
      <dgm:t>
        <a:bodyPr/>
        <a:lstStyle/>
        <a:p>
          <a:endParaRPr lang="en-US" sz="1900">
            <a:latin typeface="Garamond" pitchFamily="18" charset="0"/>
          </a:endParaRPr>
        </a:p>
      </dgm:t>
    </dgm:pt>
    <dgm:pt modelId="{9DA45A18-82BF-45C7-8BD9-AE9B3F013DD1}" type="sibTrans" cxnId="{9FB1A422-C058-42FB-87DC-0FEC1E3BAFF8}">
      <dgm:prSet/>
      <dgm:spPr/>
      <dgm:t>
        <a:bodyPr/>
        <a:lstStyle/>
        <a:p>
          <a:endParaRPr lang="en-US" sz="1900">
            <a:latin typeface="Garamond" pitchFamily="18" charset="0"/>
          </a:endParaRPr>
        </a:p>
      </dgm:t>
    </dgm:pt>
    <dgm:pt modelId="{FD60B872-100A-4DE0-9AB3-7E466C004DB3}">
      <dgm:prSet phldrT="[Text]" custT="1"/>
      <dgm:spPr/>
      <dgm:t>
        <a:bodyPr/>
        <a:lstStyle/>
        <a:p>
          <a:r>
            <a:rPr lang="en-US" sz="1900" dirty="0">
              <a:latin typeface="Garamond" pitchFamily="18" charset="0"/>
            </a:rPr>
            <a:t>For Companies other than companies claiming exemption u/s 11</a:t>
          </a:r>
        </a:p>
      </dgm:t>
    </dgm:pt>
    <dgm:pt modelId="{605B8579-985A-4F87-968B-8E3273D5AAB6}" type="parTrans" cxnId="{FEB3E03B-E7E9-4521-A2AC-178BB64C756B}">
      <dgm:prSet/>
      <dgm:spPr/>
      <dgm:t>
        <a:bodyPr/>
        <a:lstStyle/>
        <a:p>
          <a:endParaRPr lang="en-US" sz="1900">
            <a:latin typeface="Garamond" pitchFamily="18" charset="0"/>
          </a:endParaRPr>
        </a:p>
      </dgm:t>
    </dgm:pt>
    <dgm:pt modelId="{A77AEF6E-A9FF-403F-AF78-AE962FBBA332}" type="sibTrans" cxnId="{FEB3E03B-E7E9-4521-A2AC-178BB64C756B}">
      <dgm:prSet/>
      <dgm:spPr/>
      <dgm:t>
        <a:bodyPr/>
        <a:lstStyle/>
        <a:p>
          <a:endParaRPr lang="en-US" sz="1900">
            <a:latin typeface="Garamond" pitchFamily="18" charset="0"/>
          </a:endParaRPr>
        </a:p>
      </dgm:t>
    </dgm:pt>
    <dgm:pt modelId="{1591B99B-FCE3-4093-9921-998868595D53}">
      <dgm:prSet phldrT="[Text]" custT="1"/>
      <dgm:spPr/>
      <dgm:t>
        <a:bodyPr/>
        <a:lstStyle/>
        <a:p>
          <a:r>
            <a:rPr lang="en-US" sz="2400" b="1" dirty="0">
              <a:latin typeface="Garamond" pitchFamily="18" charset="0"/>
            </a:rPr>
            <a:t>ITR 7</a:t>
          </a:r>
        </a:p>
      </dgm:t>
    </dgm:pt>
    <dgm:pt modelId="{5FA1EB64-E88E-40AE-940B-587BEB05B578}" type="parTrans" cxnId="{4F06730D-7712-489B-B30C-B8EB8BA66086}">
      <dgm:prSet/>
      <dgm:spPr/>
      <dgm:t>
        <a:bodyPr/>
        <a:lstStyle/>
        <a:p>
          <a:endParaRPr lang="en-US" sz="1900">
            <a:latin typeface="Garamond" pitchFamily="18" charset="0"/>
          </a:endParaRPr>
        </a:p>
      </dgm:t>
    </dgm:pt>
    <dgm:pt modelId="{56F04A22-5892-4F1E-A8CB-BCBD980285BC}" type="sibTrans" cxnId="{4F06730D-7712-489B-B30C-B8EB8BA66086}">
      <dgm:prSet/>
      <dgm:spPr/>
      <dgm:t>
        <a:bodyPr/>
        <a:lstStyle/>
        <a:p>
          <a:endParaRPr lang="en-US" sz="1900">
            <a:latin typeface="Garamond" pitchFamily="18" charset="0"/>
          </a:endParaRPr>
        </a:p>
      </dgm:t>
    </dgm:pt>
    <dgm:pt modelId="{522D5D4D-8971-4082-A16F-47C5CCF277AA}">
      <dgm:prSet phldrT="[Text]" custT="1"/>
      <dgm:spPr/>
      <dgm:t>
        <a:bodyPr/>
        <a:lstStyle/>
        <a:p>
          <a:r>
            <a:rPr lang="en-US" sz="1900" dirty="0">
              <a:latin typeface="Garamond" pitchFamily="18" charset="0"/>
            </a:rPr>
            <a:t>For persons including companies required to furnish return u/s 139(4A) or 139(4B) or 139(4C) or139(4D) or 139(4F)</a:t>
          </a:r>
        </a:p>
      </dgm:t>
    </dgm:pt>
    <dgm:pt modelId="{2E2CDB7E-D8FC-4FE5-9069-F7CBA21E440A}" type="parTrans" cxnId="{F579B6FF-00F7-4E46-91F7-D198CE61C2B9}">
      <dgm:prSet/>
      <dgm:spPr/>
      <dgm:t>
        <a:bodyPr/>
        <a:lstStyle/>
        <a:p>
          <a:endParaRPr lang="en-US" sz="1900">
            <a:latin typeface="Garamond" pitchFamily="18" charset="0"/>
          </a:endParaRPr>
        </a:p>
      </dgm:t>
    </dgm:pt>
    <dgm:pt modelId="{CF6D848E-3619-452B-B756-BE6524443B85}" type="sibTrans" cxnId="{F579B6FF-00F7-4E46-91F7-D198CE61C2B9}">
      <dgm:prSet/>
      <dgm:spPr/>
      <dgm:t>
        <a:bodyPr/>
        <a:lstStyle/>
        <a:p>
          <a:endParaRPr lang="en-US" sz="1900">
            <a:latin typeface="Garamond" pitchFamily="18" charset="0"/>
          </a:endParaRPr>
        </a:p>
      </dgm:t>
    </dgm:pt>
    <dgm:pt modelId="{E4AC7485-3EB7-4B8B-BBAE-065DD88B8401}">
      <dgm:prSet phldrT="[Text]" custT="1"/>
      <dgm:spPr/>
      <dgm:t>
        <a:bodyPr/>
        <a:lstStyle/>
        <a:p>
          <a:r>
            <a:rPr lang="en-US" sz="2400" b="1" dirty="0">
              <a:latin typeface="Garamond" pitchFamily="18" charset="0"/>
            </a:rPr>
            <a:t>ITR- V</a:t>
          </a:r>
        </a:p>
      </dgm:t>
    </dgm:pt>
    <dgm:pt modelId="{52F48787-8B0E-44AC-BB5E-86C5D3F3E18D}" type="parTrans" cxnId="{297E61D3-508A-4428-96EE-C12EC79873AD}">
      <dgm:prSet/>
      <dgm:spPr/>
      <dgm:t>
        <a:bodyPr/>
        <a:lstStyle/>
        <a:p>
          <a:endParaRPr lang="en-US" sz="1900">
            <a:latin typeface="Garamond" pitchFamily="18" charset="0"/>
          </a:endParaRPr>
        </a:p>
      </dgm:t>
    </dgm:pt>
    <dgm:pt modelId="{83091D2E-B0F5-4113-9045-091731ACDAA3}" type="sibTrans" cxnId="{297E61D3-508A-4428-96EE-C12EC79873AD}">
      <dgm:prSet/>
      <dgm:spPr/>
      <dgm:t>
        <a:bodyPr/>
        <a:lstStyle/>
        <a:p>
          <a:endParaRPr lang="en-US" sz="1900">
            <a:latin typeface="Garamond" pitchFamily="18" charset="0"/>
          </a:endParaRPr>
        </a:p>
      </dgm:t>
    </dgm:pt>
    <dgm:pt modelId="{1E98049F-FC14-4F64-A065-1F2442989679}">
      <dgm:prSet phldrT="[Text]" custT="1"/>
      <dgm:spPr/>
      <dgm:t>
        <a:bodyPr/>
        <a:lstStyle/>
        <a:p>
          <a:r>
            <a:rPr lang="en-US" sz="1900" dirty="0">
              <a:latin typeface="Garamond" pitchFamily="18" charset="0"/>
            </a:rPr>
            <a:t>Income Tax Return Verification Form [Where the data of the aforesaid Return of Income has transmitted electronically without digital signature]</a:t>
          </a:r>
        </a:p>
      </dgm:t>
    </dgm:pt>
    <dgm:pt modelId="{65BE19A5-4C4F-4BE5-81F1-4201A57D38AB}" type="parTrans" cxnId="{AFA6C4E8-B850-4D6C-8618-93F4A189C06A}">
      <dgm:prSet/>
      <dgm:spPr/>
      <dgm:t>
        <a:bodyPr/>
        <a:lstStyle/>
        <a:p>
          <a:endParaRPr lang="en-US" sz="1900">
            <a:latin typeface="Garamond" pitchFamily="18" charset="0"/>
          </a:endParaRPr>
        </a:p>
      </dgm:t>
    </dgm:pt>
    <dgm:pt modelId="{33DDD9A6-1E2E-495A-A0D3-03EB7E977DBC}" type="sibTrans" cxnId="{AFA6C4E8-B850-4D6C-8618-93F4A189C06A}">
      <dgm:prSet/>
      <dgm:spPr/>
      <dgm:t>
        <a:bodyPr/>
        <a:lstStyle/>
        <a:p>
          <a:endParaRPr lang="en-US" sz="1900">
            <a:latin typeface="Garamond" pitchFamily="18" charset="0"/>
          </a:endParaRPr>
        </a:p>
      </dgm:t>
    </dgm:pt>
    <dgm:pt modelId="{CDD6467B-BA7F-40E6-8DEF-21BF3A73F944}" type="pres">
      <dgm:prSet presAssocID="{14541038-28FC-40A8-9900-DBD1E2A8E96F}" presName="linear" presStyleCnt="0">
        <dgm:presLayoutVars>
          <dgm:animLvl val="lvl"/>
          <dgm:resizeHandles val="exact"/>
        </dgm:presLayoutVars>
      </dgm:prSet>
      <dgm:spPr/>
    </dgm:pt>
    <dgm:pt modelId="{844A202B-B022-45EB-A6DC-124BDF76F2D4}" type="pres">
      <dgm:prSet presAssocID="{165ACD66-BAAA-4862-82D1-BF595DEF69BC}" presName="parentText" presStyleLbl="node1" presStyleIdx="0" presStyleCnt="4">
        <dgm:presLayoutVars>
          <dgm:chMax val="0"/>
          <dgm:bulletEnabled val="1"/>
        </dgm:presLayoutVars>
      </dgm:prSet>
      <dgm:spPr/>
    </dgm:pt>
    <dgm:pt modelId="{20400C6F-1511-4D21-933A-8E9C5FF7B044}" type="pres">
      <dgm:prSet presAssocID="{165ACD66-BAAA-4862-82D1-BF595DEF69BC}" presName="childText" presStyleLbl="revTx" presStyleIdx="0" presStyleCnt="4">
        <dgm:presLayoutVars>
          <dgm:bulletEnabled val="1"/>
        </dgm:presLayoutVars>
      </dgm:prSet>
      <dgm:spPr/>
    </dgm:pt>
    <dgm:pt modelId="{1DD5C54A-6BE3-40AD-AB4C-45F3704EA490}" type="pres">
      <dgm:prSet presAssocID="{EB4DC1C4-B9E2-464A-B8A0-CC54853E9D33}" presName="parentText" presStyleLbl="node1" presStyleIdx="1" presStyleCnt="4">
        <dgm:presLayoutVars>
          <dgm:chMax val="0"/>
          <dgm:bulletEnabled val="1"/>
        </dgm:presLayoutVars>
      </dgm:prSet>
      <dgm:spPr/>
    </dgm:pt>
    <dgm:pt modelId="{83A8B341-DA13-4734-BC7A-CE79F9209F40}" type="pres">
      <dgm:prSet presAssocID="{EB4DC1C4-B9E2-464A-B8A0-CC54853E9D33}" presName="childText" presStyleLbl="revTx" presStyleIdx="1" presStyleCnt="4">
        <dgm:presLayoutVars>
          <dgm:bulletEnabled val="1"/>
        </dgm:presLayoutVars>
      </dgm:prSet>
      <dgm:spPr/>
    </dgm:pt>
    <dgm:pt modelId="{CBC74289-91D5-4850-A800-4D20DBC7106D}" type="pres">
      <dgm:prSet presAssocID="{1591B99B-FCE3-4093-9921-998868595D53}" presName="parentText" presStyleLbl="node1" presStyleIdx="2" presStyleCnt="4">
        <dgm:presLayoutVars>
          <dgm:chMax val="0"/>
          <dgm:bulletEnabled val="1"/>
        </dgm:presLayoutVars>
      </dgm:prSet>
      <dgm:spPr/>
    </dgm:pt>
    <dgm:pt modelId="{B949296B-0CC7-4E81-A749-0F084EF84F0B}" type="pres">
      <dgm:prSet presAssocID="{1591B99B-FCE3-4093-9921-998868595D53}" presName="childText" presStyleLbl="revTx" presStyleIdx="2" presStyleCnt="4">
        <dgm:presLayoutVars>
          <dgm:bulletEnabled val="1"/>
        </dgm:presLayoutVars>
      </dgm:prSet>
      <dgm:spPr/>
    </dgm:pt>
    <dgm:pt modelId="{DA8E6743-FB11-4502-8CD5-7B618AA5DFA8}" type="pres">
      <dgm:prSet presAssocID="{E4AC7485-3EB7-4B8B-BBAE-065DD88B8401}" presName="parentText" presStyleLbl="node1" presStyleIdx="3" presStyleCnt="4">
        <dgm:presLayoutVars>
          <dgm:chMax val="0"/>
          <dgm:bulletEnabled val="1"/>
        </dgm:presLayoutVars>
      </dgm:prSet>
      <dgm:spPr/>
    </dgm:pt>
    <dgm:pt modelId="{113DAF9E-D74E-4E28-96EC-B573AD15BB02}" type="pres">
      <dgm:prSet presAssocID="{E4AC7485-3EB7-4B8B-BBAE-065DD88B8401}" presName="childText" presStyleLbl="revTx" presStyleIdx="3" presStyleCnt="4">
        <dgm:presLayoutVars>
          <dgm:bulletEnabled val="1"/>
        </dgm:presLayoutVars>
      </dgm:prSet>
      <dgm:spPr/>
    </dgm:pt>
  </dgm:ptLst>
  <dgm:cxnLst>
    <dgm:cxn modelId="{CDC8370A-839C-44C1-82FD-F6F154ACA4CC}" type="presOf" srcId="{165ACD66-BAAA-4862-82D1-BF595DEF69BC}" destId="{844A202B-B022-45EB-A6DC-124BDF76F2D4}" srcOrd="0" destOrd="0" presId="urn:microsoft.com/office/officeart/2005/8/layout/vList2"/>
    <dgm:cxn modelId="{C409EA0C-13F0-4E6F-BAF6-F7A1E8637E75}" type="presOf" srcId="{14541038-28FC-40A8-9900-DBD1E2A8E96F}" destId="{CDD6467B-BA7F-40E6-8DEF-21BF3A73F944}" srcOrd="0" destOrd="0" presId="urn:microsoft.com/office/officeart/2005/8/layout/vList2"/>
    <dgm:cxn modelId="{4F06730D-7712-489B-B30C-B8EB8BA66086}" srcId="{14541038-28FC-40A8-9900-DBD1E2A8E96F}" destId="{1591B99B-FCE3-4093-9921-998868595D53}" srcOrd="2" destOrd="0" parTransId="{5FA1EB64-E88E-40AE-940B-587BEB05B578}" sibTransId="{56F04A22-5892-4F1E-A8CB-BCBD980285BC}"/>
    <dgm:cxn modelId="{910CF413-EB2B-4950-B3E3-490125B9C381}" type="presOf" srcId="{D2B1B278-BC75-4654-B855-7EBE6EC38566}" destId="{20400C6F-1511-4D21-933A-8E9C5FF7B044}" srcOrd="0" destOrd="0" presId="urn:microsoft.com/office/officeart/2005/8/layout/vList2"/>
    <dgm:cxn modelId="{FA36F11C-747C-4A0F-901C-1A372ED10F79}" type="presOf" srcId="{E4AC7485-3EB7-4B8B-BBAE-065DD88B8401}" destId="{DA8E6743-FB11-4502-8CD5-7B618AA5DFA8}" srcOrd="0" destOrd="0" presId="urn:microsoft.com/office/officeart/2005/8/layout/vList2"/>
    <dgm:cxn modelId="{9FB1A422-C058-42FB-87DC-0FEC1E3BAFF8}" srcId="{14541038-28FC-40A8-9900-DBD1E2A8E96F}" destId="{EB4DC1C4-B9E2-464A-B8A0-CC54853E9D33}" srcOrd="1" destOrd="0" parTransId="{6E8767A4-D0B7-452A-B295-1ECD80D4AE0B}" sibTransId="{9DA45A18-82BF-45C7-8BD9-AE9B3F013DD1}"/>
    <dgm:cxn modelId="{53223E23-78AD-4DD5-9DA3-1790A943E59E}" type="presOf" srcId="{FD60B872-100A-4DE0-9AB3-7E466C004DB3}" destId="{83A8B341-DA13-4734-BC7A-CE79F9209F40}" srcOrd="0" destOrd="0" presId="urn:microsoft.com/office/officeart/2005/8/layout/vList2"/>
    <dgm:cxn modelId="{FEB3E03B-E7E9-4521-A2AC-178BB64C756B}" srcId="{EB4DC1C4-B9E2-464A-B8A0-CC54853E9D33}" destId="{FD60B872-100A-4DE0-9AB3-7E466C004DB3}" srcOrd="0" destOrd="0" parTransId="{605B8579-985A-4F87-968B-8E3273D5AAB6}" sibTransId="{A77AEF6E-A9FF-403F-AF78-AE962FBBA332}"/>
    <dgm:cxn modelId="{07008E5C-D777-4F6D-9789-C1F030EF9A08}" type="presOf" srcId="{EB4DC1C4-B9E2-464A-B8A0-CC54853E9D33}" destId="{1DD5C54A-6BE3-40AD-AB4C-45F3704EA490}" srcOrd="0" destOrd="0" presId="urn:microsoft.com/office/officeart/2005/8/layout/vList2"/>
    <dgm:cxn modelId="{07699D70-A1F3-4111-A117-54EAF89C08F4}" srcId="{14541038-28FC-40A8-9900-DBD1E2A8E96F}" destId="{165ACD66-BAAA-4862-82D1-BF595DEF69BC}" srcOrd="0" destOrd="0" parTransId="{E3421D7D-9A89-43AE-9C24-2F177BEDB8B3}" sibTransId="{B3D156FA-3A1C-405A-B2C6-87F62F95719D}"/>
    <dgm:cxn modelId="{56978D9E-E839-4C24-BDF8-6C52F6FF8B75}" type="presOf" srcId="{1591B99B-FCE3-4093-9921-998868595D53}" destId="{CBC74289-91D5-4850-A800-4D20DBC7106D}" srcOrd="0" destOrd="0" presId="urn:microsoft.com/office/officeart/2005/8/layout/vList2"/>
    <dgm:cxn modelId="{8742E1C3-A672-4D1F-B210-1B114CD1C6C2}" type="presOf" srcId="{1E98049F-FC14-4F64-A065-1F2442989679}" destId="{113DAF9E-D74E-4E28-96EC-B573AD15BB02}" srcOrd="0" destOrd="0" presId="urn:microsoft.com/office/officeart/2005/8/layout/vList2"/>
    <dgm:cxn modelId="{297E61D3-508A-4428-96EE-C12EC79873AD}" srcId="{14541038-28FC-40A8-9900-DBD1E2A8E96F}" destId="{E4AC7485-3EB7-4B8B-BBAE-065DD88B8401}" srcOrd="3" destOrd="0" parTransId="{52F48787-8B0E-44AC-BB5E-86C5D3F3E18D}" sibTransId="{83091D2E-B0F5-4113-9045-091731ACDAA3}"/>
    <dgm:cxn modelId="{56C1F4D5-7BA6-4B1D-9DA4-B4082D0E3163}" srcId="{165ACD66-BAAA-4862-82D1-BF595DEF69BC}" destId="{D2B1B278-BC75-4654-B855-7EBE6EC38566}" srcOrd="0" destOrd="0" parTransId="{A3E1CDAF-AB03-4040-9CAC-4F331E383489}" sibTransId="{B874FC9B-B107-486D-8812-F6AD200B931C}"/>
    <dgm:cxn modelId="{AFA6C4E8-B850-4D6C-8618-93F4A189C06A}" srcId="{E4AC7485-3EB7-4B8B-BBAE-065DD88B8401}" destId="{1E98049F-FC14-4F64-A065-1F2442989679}" srcOrd="0" destOrd="0" parTransId="{65BE19A5-4C4F-4BE5-81F1-4201A57D38AB}" sibTransId="{33DDD9A6-1E2E-495A-A0D3-03EB7E977DBC}"/>
    <dgm:cxn modelId="{A5A92BF4-06BA-4FEE-8B47-4C2459176132}" type="presOf" srcId="{522D5D4D-8971-4082-A16F-47C5CCF277AA}" destId="{B949296B-0CC7-4E81-A749-0F084EF84F0B}" srcOrd="0" destOrd="0" presId="urn:microsoft.com/office/officeart/2005/8/layout/vList2"/>
    <dgm:cxn modelId="{F579B6FF-00F7-4E46-91F7-D198CE61C2B9}" srcId="{1591B99B-FCE3-4093-9921-998868595D53}" destId="{522D5D4D-8971-4082-A16F-47C5CCF277AA}" srcOrd="0" destOrd="0" parTransId="{2E2CDB7E-D8FC-4FE5-9069-F7CBA21E440A}" sibTransId="{CF6D848E-3619-452B-B756-BE6524443B85}"/>
    <dgm:cxn modelId="{296D60B4-C6B8-480D-963F-F3259C8912D2}" type="presParOf" srcId="{CDD6467B-BA7F-40E6-8DEF-21BF3A73F944}" destId="{844A202B-B022-45EB-A6DC-124BDF76F2D4}" srcOrd="0" destOrd="0" presId="urn:microsoft.com/office/officeart/2005/8/layout/vList2"/>
    <dgm:cxn modelId="{B383D39D-6A56-434D-A75C-C99CE74A75DD}" type="presParOf" srcId="{CDD6467B-BA7F-40E6-8DEF-21BF3A73F944}" destId="{20400C6F-1511-4D21-933A-8E9C5FF7B044}" srcOrd="1" destOrd="0" presId="urn:microsoft.com/office/officeart/2005/8/layout/vList2"/>
    <dgm:cxn modelId="{D1F9B9A6-CEED-41B3-A8E2-B957A86A6927}" type="presParOf" srcId="{CDD6467B-BA7F-40E6-8DEF-21BF3A73F944}" destId="{1DD5C54A-6BE3-40AD-AB4C-45F3704EA490}" srcOrd="2" destOrd="0" presId="urn:microsoft.com/office/officeart/2005/8/layout/vList2"/>
    <dgm:cxn modelId="{4D9D8E1F-E6A2-4E2B-BDB6-5B105330169C}" type="presParOf" srcId="{CDD6467B-BA7F-40E6-8DEF-21BF3A73F944}" destId="{83A8B341-DA13-4734-BC7A-CE79F9209F40}" srcOrd="3" destOrd="0" presId="urn:microsoft.com/office/officeart/2005/8/layout/vList2"/>
    <dgm:cxn modelId="{2A9F1D7D-B053-4919-AEFC-AEEA3E67ED8B}" type="presParOf" srcId="{CDD6467B-BA7F-40E6-8DEF-21BF3A73F944}" destId="{CBC74289-91D5-4850-A800-4D20DBC7106D}" srcOrd="4" destOrd="0" presId="urn:microsoft.com/office/officeart/2005/8/layout/vList2"/>
    <dgm:cxn modelId="{C63F8797-3E35-4BAD-85A4-0E187E55416D}" type="presParOf" srcId="{CDD6467B-BA7F-40E6-8DEF-21BF3A73F944}" destId="{B949296B-0CC7-4E81-A749-0F084EF84F0B}" srcOrd="5" destOrd="0" presId="urn:microsoft.com/office/officeart/2005/8/layout/vList2"/>
    <dgm:cxn modelId="{EC65F02A-1768-4595-8464-30D788839FE8}" type="presParOf" srcId="{CDD6467B-BA7F-40E6-8DEF-21BF3A73F944}" destId="{DA8E6743-FB11-4502-8CD5-7B618AA5DFA8}" srcOrd="6" destOrd="0" presId="urn:microsoft.com/office/officeart/2005/8/layout/vList2"/>
    <dgm:cxn modelId="{5DC3B948-A7CB-408D-BE69-98943E27217A}" type="presParOf" srcId="{CDD6467B-BA7F-40E6-8DEF-21BF3A73F944}" destId="{113DAF9E-D74E-4E28-96EC-B573AD15BB0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DCE277-EFF8-4EA8-A175-1125A033C4D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9291B1A3-9D0C-4ECC-A939-9C188C60BE9C}">
      <dgm:prSet/>
      <dgm:spPr/>
      <dgm:t>
        <a:bodyPr/>
        <a:lstStyle/>
        <a:p>
          <a:r>
            <a:rPr lang="en-GB"/>
            <a:t>In this type of assessment, the information submitted by the assessee in his return of income is cross-checked against the information that the income tax department has access to.</a:t>
          </a:r>
          <a:endParaRPr lang="en-US"/>
        </a:p>
      </dgm:t>
    </dgm:pt>
    <dgm:pt modelId="{DC56C83E-1C32-4BD3-ACAC-BE53124CD9E8}" type="parTrans" cxnId="{48BB3BC8-912D-43B0-AFA4-8ABFA28FFDAE}">
      <dgm:prSet/>
      <dgm:spPr/>
      <dgm:t>
        <a:bodyPr/>
        <a:lstStyle/>
        <a:p>
          <a:endParaRPr lang="en-US"/>
        </a:p>
      </dgm:t>
    </dgm:pt>
    <dgm:pt modelId="{D2995F24-ECC9-4079-A978-3584E32B07A6}" type="sibTrans" cxnId="{48BB3BC8-912D-43B0-AFA4-8ABFA28FFDAE}">
      <dgm:prSet/>
      <dgm:spPr/>
      <dgm:t>
        <a:bodyPr/>
        <a:lstStyle/>
        <a:p>
          <a:endParaRPr lang="en-US"/>
        </a:p>
      </dgm:t>
    </dgm:pt>
    <dgm:pt modelId="{C012CBD8-9710-439F-83F8-E1EA3AFA3641}">
      <dgm:prSet/>
      <dgm:spPr/>
      <dgm:t>
        <a:bodyPr/>
        <a:lstStyle/>
        <a:p>
          <a:r>
            <a:rPr lang="en-GB"/>
            <a:t>It is a type of assessment carried out without any human intervention</a:t>
          </a:r>
          <a:endParaRPr lang="en-US"/>
        </a:p>
      </dgm:t>
    </dgm:pt>
    <dgm:pt modelId="{5BF89F33-71FB-4C7E-AD50-CD4128FF7692}" type="parTrans" cxnId="{51A67B3C-8F44-4DEB-A2B9-3300ED31A292}">
      <dgm:prSet/>
      <dgm:spPr/>
      <dgm:t>
        <a:bodyPr/>
        <a:lstStyle/>
        <a:p>
          <a:endParaRPr lang="en-US"/>
        </a:p>
      </dgm:t>
    </dgm:pt>
    <dgm:pt modelId="{800C81C2-7DC4-450D-ADBE-5500C33A885A}" type="sibTrans" cxnId="{51A67B3C-8F44-4DEB-A2B9-3300ED31A292}">
      <dgm:prSet/>
      <dgm:spPr/>
      <dgm:t>
        <a:bodyPr/>
        <a:lstStyle/>
        <a:p>
          <a:endParaRPr lang="en-US"/>
        </a:p>
      </dgm:t>
    </dgm:pt>
    <dgm:pt modelId="{EE453352-A648-41F3-88FD-0B83A3B3D141}">
      <dgm:prSet/>
      <dgm:spPr/>
      <dgm:t>
        <a:bodyPr/>
        <a:lstStyle/>
        <a:p>
          <a:r>
            <a:rPr lang="en-GB"/>
            <a:t>If there arises tax liability/Refund on summary assessment an intimation U/s 143(1) will be sent to assessee through e-mail. These intimation should be treated as Demand Notice U/s 156(1) or refund order. No separate demand notice will be issued.</a:t>
          </a:r>
          <a:endParaRPr lang="en-US"/>
        </a:p>
      </dgm:t>
    </dgm:pt>
    <dgm:pt modelId="{3179A642-988F-4D36-BBE8-A5B6848FBA14}" type="parTrans" cxnId="{6AAD618D-B6B1-44D1-8A15-D17BDF242655}">
      <dgm:prSet/>
      <dgm:spPr/>
      <dgm:t>
        <a:bodyPr/>
        <a:lstStyle/>
        <a:p>
          <a:endParaRPr lang="en-US"/>
        </a:p>
      </dgm:t>
    </dgm:pt>
    <dgm:pt modelId="{8BA8ABE0-841B-4C68-9DE6-D0A77F611001}" type="sibTrans" cxnId="{6AAD618D-B6B1-44D1-8A15-D17BDF242655}">
      <dgm:prSet/>
      <dgm:spPr/>
      <dgm:t>
        <a:bodyPr/>
        <a:lstStyle/>
        <a:p>
          <a:endParaRPr lang="en-US"/>
        </a:p>
      </dgm:t>
    </dgm:pt>
    <dgm:pt modelId="{CDE5ED8F-EFC3-45BB-8BCA-75ACDB74C693}">
      <dgm:prSet/>
      <dgm:spPr/>
      <dgm:t>
        <a:bodyPr/>
        <a:lstStyle/>
        <a:p>
          <a:r>
            <a:rPr lang="en-GB"/>
            <a:t>The acknowledgement of return shall be deemed to be the intimation in a case where no sum is payable by, or refundable to, the assessee and where no adjustment is required.</a:t>
          </a:r>
          <a:endParaRPr lang="en-US"/>
        </a:p>
      </dgm:t>
    </dgm:pt>
    <dgm:pt modelId="{5FF1AE33-AE3D-4A9F-B1A6-CC1189EAAAF0}" type="parTrans" cxnId="{E84DE61B-748E-408A-B945-C3DA3636537C}">
      <dgm:prSet/>
      <dgm:spPr/>
      <dgm:t>
        <a:bodyPr/>
        <a:lstStyle/>
        <a:p>
          <a:endParaRPr lang="en-US"/>
        </a:p>
      </dgm:t>
    </dgm:pt>
    <dgm:pt modelId="{BEC33B41-DA6C-43C0-9C35-BF2F8BC01081}" type="sibTrans" cxnId="{E84DE61B-748E-408A-B945-C3DA3636537C}">
      <dgm:prSet/>
      <dgm:spPr/>
      <dgm:t>
        <a:bodyPr/>
        <a:lstStyle/>
        <a:p>
          <a:endParaRPr lang="en-US"/>
        </a:p>
      </dgm:t>
    </dgm:pt>
    <dgm:pt modelId="{26B7C765-76FF-431B-A4EF-B43E5C19D678}">
      <dgm:prSet/>
      <dgm:spPr/>
      <dgm:t>
        <a:bodyPr/>
        <a:lstStyle/>
        <a:p>
          <a:r>
            <a:rPr lang="en-GB"/>
            <a:t>Time limit- Within 6 months from the end of the financial year in which return of income was filed.</a:t>
          </a:r>
          <a:endParaRPr lang="en-US"/>
        </a:p>
      </dgm:t>
    </dgm:pt>
    <dgm:pt modelId="{F7215427-0E24-4631-8074-64AD4F3F0362}" type="parTrans" cxnId="{C3B2210D-9D81-4210-8864-7B84637408A8}">
      <dgm:prSet/>
      <dgm:spPr/>
      <dgm:t>
        <a:bodyPr/>
        <a:lstStyle/>
        <a:p>
          <a:endParaRPr lang="en-US"/>
        </a:p>
      </dgm:t>
    </dgm:pt>
    <dgm:pt modelId="{E3E3BAE7-510C-467F-A37E-72DF765C8EAD}" type="sibTrans" cxnId="{C3B2210D-9D81-4210-8864-7B84637408A8}">
      <dgm:prSet/>
      <dgm:spPr/>
      <dgm:t>
        <a:bodyPr/>
        <a:lstStyle/>
        <a:p>
          <a:endParaRPr lang="en-US"/>
        </a:p>
      </dgm:t>
    </dgm:pt>
    <dgm:pt modelId="{2485B814-C6E9-4B07-9799-2B731F3D9696}" type="pres">
      <dgm:prSet presAssocID="{42DCE277-EFF8-4EA8-A175-1125A033C4DE}" presName="outerComposite" presStyleCnt="0">
        <dgm:presLayoutVars>
          <dgm:chMax val="5"/>
          <dgm:dir/>
          <dgm:resizeHandles val="exact"/>
        </dgm:presLayoutVars>
      </dgm:prSet>
      <dgm:spPr/>
    </dgm:pt>
    <dgm:pt modelId="{EFA15CDD-24F8-4BE5-B0FB-4B5687F6D603}" type="pres">
      <dgm:prSet presAssocID="{42DCE277-EFF8-4EA8-A175-1125A033C4DE}" presName="dummyMaxCanvas" presStyleCnt="0">
        <dgm:presLayoutVars/>
      </dgm:prSet>
      <dgm:spPr/>
    </dgm:pt>
    <dgm:pt modelId="{041A75B5-6E0F-45B6-839F-253DEF2ECF51}" type="pres">
      <dgm:prSet presAssocID="{42DCE277-EFF8-4EA8-A175-1125A033C4DE}" presName="FiveNodes_1" presStyleLbl="node1" presStyleIdx="0" presStyleCnt="5">
        <dgm:presLayoutVars>
          <dgm:bulletEnabled val="1"/>
        </dgm:presLayoutVars>
      </dgm:prSet>
      <dgm:spPr/>
    </dgm:pt>
    <dgm:pt modelId="{1447FC18-E644-4ADD-9BDE-53EF9E0B6DB8}" type="pres">
      <dgm:prSet presAssocID="{42DCE277-EFF8-4EA8-A175-1125A033C4DE}" presName="FiveNodes_2" presStyleLbl="node1" presStyleIdx="1" presStyleCnt="5">
        <dgm:presLayoutVars>
          <dgm:bulletEnabled val="1"/>
        </dgm:presLayoutVars>
      </dgm:prSet>
      <dgm:spPr/>
    </dgm:pt>
    <dgm:pt modelId="{D76F8262-6E67-4685-9D37-3572ED5D68BA}" type="pres">
      <dgm:prSet presAssocID="{42DCE277-EFF8-4EA8-A175-1125A033C4DE}" presName="FiveNodes_3" presStyleLbl="node1" presStyleIdx="2" presStyleCnt="5">
        <dgm:presLayoutVars>
          <dgm:bulletEnabled val="1"/>
        </dgm:presLayoutVars>
      </dgm:prSet>
      <dgm:spPr/>
    </dgm:pt>
    <dgm:pt modelId="{4F86C0DC-DE27-4154-A141-2098D41FD0C0}" type="pres">
      <dgm:prSet presAssocID="{42DCE277-EFF8-4EA8-A175-1125A033C4DE}" presName="FiveNodes_4" presStyleLbl="node1" presStyleIdx="3" presStyleCnt="5">
        <dgm:presLayoutVars>
          <dgm:bulletEnabled val="1"/>
        </dgm:presLayoutVars>
      </dgm:prSet>
      <dgm:spPr/>
    </dgm:pt>
    <dgm:pt modelId="{947E74D0-B8F3-4E19-B0DA-1E0E8E2FB3BC}" type="pres">
      <dgm:prSet presAssocID="{42DCE277-EFF8-4EA8-A175-1125A033C4DE}" presName="FiveNodes_5" presStyleLbl="node1" presStyleIdx="4" presStyleCnt="5">
        <dgm:presLayoutVars>
          <dgm:bulletEnabled val="1"/>
        </dgm:presLayoutVars>
      </dgm:prSet>
      <dgm:spPr/>
    </dgm:pt>
    <dgm:pt modelId="{EDBDD286-02DA-4858-B8C3-BDE9EB6024E2}" type="pres">
      <dgm:prSet presAssocID="{42DCE277-EFF8-4EA8-A175-1125A033C4DE}" presName="FiveConn_1-2" presStyleLbl="fgAccFollowNode1" presStyleIdx="0" presStyleCnt="4">
        <dgm:presLayoutVars>
          <dgm:bulletEnabled val="1"/>
        </dgm:presLayoutVars>
      </dgm:prSet>
      <dgm:spPr/>
    </dgm:pt>
    <dgm:pt modelId="{C7ACB7D1-8734-4C61-93A2-D29B0BE49256}" type="pres">
      <dgm:prSet presAssocID="{42DCE277-EFF8-4EA8-A175-1125A033C4DE}" presName="FiveConn_2-3" presStyleLbl="fgAccFollowNode1" presStyleIdx="1" presStyleCnt="4">
        <dgm:presLayoutVars>
          <dgm:bulletEnabled val="1"/>
        </dgm:presLayoutVars>
      </dgm:prSet>
      <dgm:spPr/>
    </dgm:pt>
    <dgm:pt modelId="{456A3031-0E9E-431A-8D95-07C72AD846F1}" type="pres">
      <dgm:prSet presAssocID="{42DCE277-EFF8-4EA8-A175-1125A033C4DE}" presName="FiveConn_3-4" presStyleLbl="fgAccFollowNode1" presStyleIdx="2" presStyleCnt="4">
        <dgm:presLayoutVars>
          <dgm:bulletEnabled val="1"/>
        </dgm:presLayoutVars>
      </dgm:prSet>
      <dgm:spPr/>
    </dgm:pt>
    <dgm:pt modelId="{AE454C53-84D0-4CE8-BC8A-3CD1DC3759D9}" type="pres">
      <dgm:prSet presAssocID="{42DCE277-EFF8-4EA8-A175-1125A033C4DE}" presName="FiveConn_4-5" presStyleLbl="fgAccFollowNode1" presStyleIdx="3" presStyleCnt="4">
        <dgm:presLayoutVars>
          <dgm:bulletEnabled val="1"/>
        </dgm:presLayoutVars>
      </dgm:prSet>
      <dgm:spPr/>
    </dgm:pt>
    <dgm:pt modelId="{7516A746-A298-4FA3-A6D0-9B959D696858}" type="pres">
      <dgm:prSet presAssocID="{42DCE277-EFF8-4EA8-A175-1125A033C4DE}" presName="FiveNodes_1_text" presStyleLbl="node1" presStyleIdx="4" presStyleCnt="5">
        <dgm:presLayoutVars>
          <dgm:bulletEnabled val="1"/>
        </dgm:presLayoutVars>
      </dgm:prSet>
      <dgm:spPr/>
    </dgm:pt>
    <dgm:pt modelId="{DF6D0C33-2D95-46EC-8CAC-53916AB69255}" type="pres">
      <dgm:prSet presAssocID="{42DCE277-EFF8-4EA8-A175-1125A033C4DE}" presName="FiveNodes_2_text" presStyleLbl="node1" presStyleIdx="4" presStyleCnt="5">
        <dgm:presLayoutVars>
          <dgm:bulletEnabled val="1"/>
        </dgm:presLayoutVars>
      </dgm:prSet>
      <dgm:spPr/>
    </dgm:pt>
    <dgm:pt modelId="{5B61C0AA-41AD-4981-B985-0C7173FE9825}" type="pres">
      <dgm:prSet presAssocID="{42DCE277-EFF8-4EA8-A175-1125A033C4DE}" presName="FiveNodes_3_text" presStyleLbl="node1" presStyleIdx="4" presStyleCnt="5">
        <dgm:presLayoutVars>
          <dgm:bulletEnabled val="1"/>
        </dgm:presLayoutVars>
      </dgm:prSet>
      <dgm:spPr/>
    </dgm:pt>
    <dgm:pt modelId="{CB9EB7D3-DE60-4F5B-902D-279A495E8991}" type="pres">
      <dgm:prSet presAssocID="{42DCE277-EFF8-4EA8-A175-1125A033C4DE}" presName="FiveNodes_4_text" presStyleLbl="node1" presStyleIdx="4" presStyleCnt="5">
        <dgm:presLayoutVars>
          <dgm:bulletEnabled val="1"/>
        </dgm:presLayoutVars>
      </dgm:prSet>
      <dgm:spPr/>
    </dgm:pt>
    <dgm:pt modelId="{608BCBED-81AE-4394-BAD2-C52A51A77FCA}" type="pres">
      <dgm:prSet presAssocID="{42DCE277-EFF8-4EA8-A175-1125A033C4DE}" presName="FiveNodes_5_text" presStyleLbl="node1" presStyleIdx="4" presStyleCnt="5">
        <dgm:presLayoutVars>
          <dgm:bulletEnabled val="1"/>
        </dgm:presLayoutVars>
      </dgm:prSet>
      <dgm:spPr/>
    </dgm:pt>
  </dgm:ptLst>
  <dgm:cxnLst>
    <dgm:cxn modelId="{07185A09-38D8-40DD-8AF4-00AC573FD65D}" type="presOf" srcId="{C012CBD8-9710-439F-83F8-E1EA3AFA3641}" destId="{DF6D0C33-2D95-46EC-8CAC-53916AB69255}" srcOrd="1" destOrd="0" presId="urn:microsoft.com/office/officeart/2005/8/layout/vProcess5"/>
    <dgm:cxn modelId="{C3B2210D-9D81-4210-8864-7B84637408A8}" srcId="{42DCE277-EFF8-4EA8-A175-1125A033C4DE}" destId="{26B7C765-76FF-431B-A4EF-B43E5C19D678}" srcOrd="4" destOrd="0" parTransId="{F7215427-0E24-4631-8074-64AD4F3F0362}" sibTransId="{E3E3BAE7-510C-467F-A37E-72DF765C8EAD}"/>
    <dgm:cxn modelId="{E84DE61B-748E-408A-B945-C3DA3636537C}" srcId="{42DCE277-EFF8-4EA8-A175-1125A033C4DE}" destId="{CDE5ED8F-EFC3-45BB-8BCA-75ACDB74C693}" srcOrd="3" destOrd="0" parTransId="{5FF1AE33-AE3D-4A9F-B1A6-CC1189EAAAF0}" sibTransId="{BEC33B41-DA6C-43C0-9C35-BF2F8BC01081}"/>
    <dgm:cxn modelId="{319EB31F-45B5-4158-8198-F5E1FE3E388A}" type="presOf" srcId="{D2995F24-ECC9-4079-A978-3584E32B07A6}" destId="{EDBDD286-02DA-4858-B8C3-BDE9EB6024E2}" srcOrd="0" destOrd="0" presId="urn:microsoft.com/office/officeart/2005/8/layout/vProcess5"/>
    <dgm:cxn modelId="{1A8A7435-5B78-4CD4-AE8D-D0FDF35C0CAA}" type="presOf" srcId="{9291B1A3-9D0C-4ECC-A939-9C188C60BE9C}" destId="{041A75B5-6E0F-45B6-839F-253DEF2ECF51}" srcOrd="0" destOrd="0" presId="urn:microsoft.com/office/officeart/2005/8/layout/vProcess5"/>
    <dgm:cxn modelId="{51A67B3C-8F44-4DEB-A2B9-3300ED31A292}" srcId="{42DCE277-EFF8-4EA8-A175-1125A033C4DE}" destId="{C012CBD8-9710-439F-83F8-E1EA3AFA3641}" srcOrd="1" destOrd="0" parTransId="{5BF89F33-71FB-4C7E-AD50-CD4128FF7692}" sibTransId="{800C81C2-7DC4-450D-ADBE-5500C33A885A}"/>
    <dgm:cxn modelId="{62F6D95F-FB76-4752-800F-27595ED16E49}" type="presOf" srcId="{CDE5ED8F-EFC3-45BB-8BCA-75ACDB74C693}" destId="{4F86C0DC-DE27-4154-A141-2098D41FD0C0}" srcOrd="0" destOrd="0" presId="urn:microsoft.com/office/officeart/2005/8/layout/vProcess5"/>
    <dgm:cxn modelId="{C409ED6A-EB19-4624-B505-55BF50E3C58E}" type="presOf" srcId="{C012CBD8-9710-439F-83F8-E1EA3AFA3641}" destId="{1447FC18-E644-4ADD-9BDE-53EF9E0B6DB8}" srcOrd="0" destOrd="0" presId="urn:microsoft.com/office/officeart/2005/8/layout/vProcess5"/>
    <dgm:cxn modelId="{E7413F6E-6EA0-4911-89D7-E65619B43C7D}" type="presOf" srcId="{9291B1A3-9D0C-4ECC-A939-9C188C60BE9C}" destId="{7516A746-A298-4FA3-A6D0-9B959D696858}" srcOrd="1" destOrd="0" presId="urn:microsoft.com/office/officeart/2005/8/layout/vProcess5"/>
    <dgm:cxn modelId="{5C443170-7437-4CEE-AACA-09B7F36A082C}" type="presOf" srcId="{42DCE277-EFF8-4EA8-A175-1125A033C4DE}" destId="{2485B814-C6E9-4B07-9799-2B731F3D9696}" srcOrd="0" destOrd="0" presId="urn:microsoft.com/office/officeart/2005/8/layout/vProcess5"/>
    <dgm:cxn modelId="{15F76C78-0A13-4819-9C21-FB293CEEBFC3}" type="presOf" srcId="{800C81C2-7DC4-450D-ADBE-5500C33A885A}" destId="{C7ACB7D1-8734-4C61-93A2-D29B0BE49256}" srcOrd="0" destOrd="0" presId="urn:microsoft.com/office/officeart/2005/8/layout/vProcess5"/>
    <dgm:cxn modelId="{05D9C47B-0423-4890-BEBC-F2256930275A}" type="presOf" srcId="{EE453352-A648-41F3-88FD-0B83A3B3D141}" destId="{5B61C0AA-41AD-4981-B985-0C7173FE9825}" srcOrd="1" destOrd="0" presId="urn:microsoft.com/office/officeart/2005/8/layout/vProcess5"/>
    <dgm:cxn modelId="{6AAD618D-B6B1-44D1-8A15-D17BDF242655}" srcId="{42DCE277-EFF8-4EA8-A175-1125A033C4DE}" destId="{EE453352-A648-41F3-88FD-0B83A3B3D141}" srcOrd="2" destOrd="0" parTransId="{3179A642-988F-4D36-BBE8-A5B6848FBA14}" sibTransId="{8BA8ABE0-841B-4C68-9DE6-D0A77F611001}"/>
    <dgm:cxn modelId="{2796F7BC-CE2B-4E72-B50B-4C39406DCE1E}" type="presOf" srcId="{8BA8ABE0-841B-4C68-9DE6-D0A77F611001}" destId="{456A3031-0E9E-431A-8D95-07C72AD846F1}" srcOrd="0" destOrd="0" presId="urn:microsoft.com/office/officeart/2005/8/layout/vProcess5"/>
    <dgm:cxn modelId="{48BB3BC8-912D-43B0-AFA4-8ABFA28FFDAE}" srcId="{42DCE277-EFF8-4EA8-A175-1125A033C4DE}" destId="{9291B1A3-9D0C-4ECC-A939-9C188C60BE9C}" srcOrd="0" destOrd="0" parTransId="{DC56C83E-1C32-4BD3-ACAC-BE53124CD9E8}" sibTransId="{D2995F24-ECC9-4079-A978-3584E32B07A6}"/>
    <dgm:cxn modelId="{8FEF19D6-5225-4229-B9E9-C47E1B6FE03D}" type="presOf" srcId="{BEC33B41-DA6C-43C0-9C35-BF2F8BC01081}" destId="{AE454C53-84D0-4CE8-BC8A-3CD1DC3759D9}" srcOrd="0" destOrd="0" presId="urn:microsoft.com/office/officeart/2005/8/layout/vProcess5"/>
    <dgm:cxn modelId="{11877EE4-EF60-4552-81B5-7952A51D3818}" type="presOf" srcId="{CDE5ED8F-EFC3-45BB-8BCA-75ACDB74C693}" destId="{CB9EB7D3-DE60-4F5B-902D-279A495E8991}" srcOrd="1" destOrd="0" presId="urn:microsoft.com/office/officeart/2005/8/layout/vProcess5"/>
    <dgm:cxn modelId="{6ED4CEE8-F7BF-4889-B784-958138DBBE5E}" type="presOf" srcId="{26B7C765-76FF-431B-A4EF-B43E5C19D678}" destId="{608BCBED-81AE-4394-BAD2-C52A51A77FCA}" srcOrd="1" destOrd="0" presId="urn:microsoft.com/office/officeart/2005/8/layout/vProcess5"/>
    <dgm:cxn modelId="{9E121DF0-DFFE-45F8-92EE-A24C6534D3D5}" type="presOf" srcId="{EE453352-A648-41F3-88FD-0B83A3B3D141}" destId="{D76F8262-6E67-4685-9D37-3572ED5D68BA}" srcOrd="0" destOrd="0" presId="urn:microsoft.com/office/officeart/2005/8/layout/vProcess5"/>
    <dgm:cxn modelId="{5AA49DFA-6650-4BFC-B487-0F64EB8B13AB}" type="presOf" srcId="{26B7C765-76FF-431B-A4EF-B43E5C19D678}" destId="{947E74D0-B8F3-4E19-B0DA-1E0E8E2FB3BC}" srcOrd="0" destOrd="0" presId="urn:microsoft.com/office/officeart/2005/8/layout/vProcess5"/>
    <dgm:cxn modelId="{258C278D-6B74-46B0-AA30-4FAEA97F0227}" type="presParOf" srcId="{2485B814-C6E9-4B07-9799-2B731F3D9696}" destId="{EFA15CDD-24F8-4BE5-B0FB-4B5687F6D603}" srcOrd="0" destOrd="0" presId="urn:microsoft.com/office/officeart/2005/8/layout/vProcess5"/>
    <dgm:cxn modelId="{D564133A-A430-4D02-A74B-4DCC23ADF6F1}" type="presParOf" srcId="{2485B814-C6E9-4B07-9799-2B731F3D9696}" destId="{041A75B5-6E0F-45B6-839F-253DEF2ECF51}" srcOrd="1" destOrd="0" presId="urn:microsoft.com/office/officeart/2005/8/layout/vProcess5"/>
    <dgm:cxn modelId="{C18D1DF8-2BD4-4ADA-A239-BCB10AA3E1D2}" type="presParOf" srcId="{2485B814-C6E9-4B07-9799-2B731F3D9696}" destId="{1447FC18-E644-4ADD-9BDE-53EF9E0B6DB8}" srcOrd="2" destOrd="0" presId="urn:microsoft.com/office/officeart/2005/8/layout/vProcess5"/>
    <dgm:cxn modelId="{9EF9A14E-AFB0-472F-8FC4-913F6AE8122F}" type="presParOf" srcId="{2485B814-C6E9-4B07-9799-2B731F3D9696}" destId="{D76F8262-6E67-4685-9D37-3572ED5D68BA}" srcOrd="3" destOrd="0" presId="urn:microsoft.com/office/officeart/2005/8/layout/vProcess5"/>
    <dgm:cxn modelId="{1CCB7D0A-77C9-4893-960D-421A4A0399D2}" type="presParOf" srcId="{2485B814-C6E9-4B07-9799-2B731F3D9696}" destId="{4F86C0DC-DE27-4154-A141-2098D41FD0C0}" srcOrd="4" destOrd="0" presId="urn:microsoft.com/office/officeart/2005/8/layout/vProcess5"/>
    <dgm:cxn modelId="{4F6C9DE8-DF41-4B1D-BBD2-DBA02D17AB1A}" type="presParOf" srcId="{2485B814-C6E9-4B07-9799-2B731F3D9696}" destId="{947E74D0-B8F3-4E19-B0DA-1E0E8E2FB3BC}" srcOrd="5" destOrd="0" presId="urn:microsoft.com/office/officeart/2005/8/layout/vProcess5"/>
    <dgm:cxn modelId="{0E18A43A-DC99-4D6F-9276-0A3EDB8870B7}" type="presParOf" srcId="{2485B814-C6E9-4B07-9799-2B731F3D9696}" destId="{EDBDD286-02DA-4858-B8C3-BDE9EB6024E2}" srcOrd="6" destOrd="0" presId="urn:microsoft.com/office/officeart/2005/8/layout/vProcess5"/>
    <dgm:cxn modelId="{69FE3555-4045-46B0-94A8-A30E74734C21}" type="presParOf" srcId="{2485B814-C6E9-4B07-9799-2B731F3D9696}" destId="{C7ACB7D1-8734-4C61-93A2-D29B0BE49256}" srcOrd="7" destOrd="0" presId="urn:microsoft.com/office/officeart/2005/8/layout/vProcess5"/>
    <dgm:cxn modelId="{5D099C8D-CC33-4025-A874-7DC96CC42390}" type="presParOf" srcId="{2485B814-C6E9-4B07-9799-2B731F3D9696}" destId="{456A3031-0E9E-431A-8D95-07C72AD846F1}" srcOrd="8" destOrd="0" presId="urn:microsoft.com/office/officeart/2005/8/layout/vProcess5"/>
    <dgm:cxn modelId="{AAB58A8D-68B8-4B85-9749-3B5531A9329F}" type="presParOf" srcId="{2485B814-C6E9-4B07-9799-2B731F3D9696}" destId="{AE454C53-84D0-4CE8-BC8A-3CD1DC3759D9}" srcOrd="9" destOrd="0" presId="urn:microsoft.com/office/officeart/2005/8/layout/vProcess5"/>
    <dgm:cxn modelId="{3600AD20-E918-40BD-9F2E-00CECEAD6CD8}" type="presParOf" srcId="{2485B814-C6E9-4B07-9799-2B731F3D9696}" destId="{7516A746-A298-4FA3-A6D0-9B959D696858}" srcOrd="10" destOrd="0" presId="urn:microsoft.com/office/officeart/2005/8/layout/vProcess5"/>
    <dgm:cxn modelId="{82AE3795-62E9-4BBD-9481-687BCAFBF7D7}" type="presParOf" srcId="{2485B814-C6E9-4B07-9799-2B731F3D9696}" destId="{DF6D0C33-2D95-46EC-8CAC-53916AB69255}" srcOrd="11" destOrd="0" presId="urn:microsoft.com/office/officeart/2005/8/layout/vProcess5"/>
    <dgm:cxn modelId="{DDE5084F-A8A1-49BF-BAAF-D35F47810A82}" type="presParOf" srcId="{2485B814-C6E9-4B07-9799-2B731F3D9696}" destId="{5B61C0AA-41AD-4981-B985-0C7173FE9825}" srcOrd="12" destOrd="0" presId="urn:microsoft.com/office/officeart/2005/8/layout/vProcess5"/>
    <dgm:cxn modelId="{9D6BB1BB-E130-444E-9FF4-A6343E766F2B}" type="presParOf" srcId="{2485B814-C6E9-4B07-9799-2B731F3D9696}" destId="{CB9EB7D3-DE60-4F5B-902D-279A495E8991}" srcOrd="13" destOrd="0" presId="urn:microsoft.com/office/officeart/2005/8/layout/vProcess5"/>
    <dgm:cxn modelId="{0FAB8A32-D26E-4104-806F-D69BC2AD3FB3}" type="presParOf" srcId="{2485B814-C6E9-4B07-9799-2B731F3D9696}" destId="{608BCBED-81AE-4394-BAD2-C52A51A77FC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98F7D-99A6-4A47-95BF-CF7669954C28}">
      <dsp:nvSpPr>
        <dsp:cNvPr id="0" name=""/>
        <dsp:cNvSpPr/>
      </dsp:nvSpPr>
      <dsp:spPr>
        <a:xfrm>
          <a:off x="101986" y="1862"/>
          <a:ext cx="2850144" cy="171008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Updated Return is a return of loss</a:t>
          </a:r>
        </a:p>
      </dsp:txBody>
      <dsp:txXfrm>
        <a:off x="101986" y="1862"/>
        <a:ext cx="2850144" cy="1710086"/>
      </dsp:txXfrm>
    </dsp:sp>
    <dsp:sp modelId="{B1EED304-5EFD-4207-BBE2-6B624B25C5A4}">
      <dsp:nvSpPr>
        <dsp:cNvPr id="0" name=""/>
        <dsp:cNvSpPr/>
      </dsp:nvSpPr>
      <dsp:spPr>
        <a:xfrm>
          <a:off x="3237145" y="1862"/>
          <a:ext cx="2850144" cy="171008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 Effects in decrease of tax liability if ITR</a:t>
          </a:r>
          <a:r>
            <a:rPr lang="en-US" sz="2100" kern="1200" dirty="0">
              <a:latin typeface="Calibri"/>
            </a:rPr>
            <a:t> </a:t>
          </a:r>
          <a:r>
            <a:rPr lang="en-US" sz="2100" kern="1200" dirty="0"/>
            <a:t> already filed</a:t>
          </a:r>
        </a:p>
      </dsp:txBody>
      <dsp:txXfrm>
        <a:off x="3237145" y="1862"/>
        <a:ext cx="2850144" cy="1710086"/>
      </dsp:txXfrm>
    </dsp:sp>
    <dsp:sp modelId="{4053CFE5-2E54-44E9-8EF3-0F37A0093DF0}">
      <dsp:nvSpPr>
        <dsp:cNvPr id="0" name=""/>
        <dsp:cNvSpPr/>
      </dsp:nvSpPr>
      <dsp:spPr>
        <a:xfrm>
          <a:off x="6372304" y="1862"/>
          <a:ext cx="2850144" cy="171008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Results in refund / increase in refund</a:t>
          </a:r>
        </a:p>
      </dsp:txBody>
      <dsp:txXfrm>
        <a:off x="6372304" y="1862"/>
        <a:ext cx="2850144" cy="1710086"/>
      </dsp:txXfrm>
    </dsp:sp>
    <dsp:sp modelId="{0C2884CA-5359-45AB-A54C-955A77EE6E63}">
      <dsp:nvSpPr>
        <dsp:cNvPr id="0" name=""/>
        <dsp:cNvSpPr/>
      </dsp:nvSpPr>
      <dsp:spPr>
        <a:xfrm>
          <a:off x="101986" y="1996964"/>
          <a:ext cx="2850144" cy="171008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Search u/s 132 or requisition u/s 132A</a:t>
          </a:r>
        </a:p>
      </dsp:txBody>
      <dsp:txXfrm>
        <a:off x="101986" y="1996964"/>
        <a:ext cx="2850144" cy="1710086"/>
      </dsp:txXfrm>
    </dsp:sp>
    <dsp:sp modelId="{205AF773-C7CF-4B1B-8669-2100AB69EA53}">
      <dsp:nvSpPr>
        <dsp:cNvPr id="0" name=""/>
        <dsp:cNvSpPr/>
      </dsp:nvSpPr>
      <dsp:spPr>
        <a:xfrm>
          <a:off x="3237145" y="1996964"/>
          <a:ext cx="2850144" cy="171008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Survey u/s 133A (except 133A(2A))</a:t>
          </a:r>
        </a:p>
      </dsp:txBody>
      <dsp:txXfrm>
        <a:off x="3237145" y="1996964"/>
        <a:ext cx="2850144" cy="1710086"/>
      </dsp:txXfrm>
    </dsp:sp>
    <dsp:sp modelId="{578292FB-25DA-410F-858A-2411CF17BDAC}">
      <dsp:nvSpPr>
        <dsp:cNvPr id="0" name=""/>
        <dsp:cNvSpPr/>
      </dsp:nvSpPr>
      <dsp:spPr>
        <a:xfrm>
          <a:off x="6372304" y="1996964"/>
          <a:ext cx="2850144" cy="171008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An updated return already filed</a:t>
          </a:r>
        </a:p>
      </dsp:txBody>
      <dsp:txXfrm>
        <a:off x="6372304" y="1996964"/>
        <a:ext cx="2850144" cy="1710086"/>
      </dsp:txXfrm>
    </dsp:sp>
    <dsp:sp modelId="{27AEAE28-1FF1-4B0E-82CA-74C7BFFB619D}">
      <dsp:nvSpPr>
        <dsp:cNvPr id="0" name=""/>
        <dsp:cNvSpPr/>
      </dsp:nvSpPr>
      <dsp:spPr>
        <a:xfrm>
          <a:off x="1669565" y="3992065"/>
          <a:ext cx="2850144" cy="171008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Any proceeding for assessment or reassessment</a:t>
          </a:r>
          <a:r>
            <a:rPr lang="en-US" sz="2100" kern="1200" dirty="0">
              <a:latin typeface="Calibri"/>
            </a:rPr>
            <a:t> </a:t>
          </a:r>
          <a:r>
            <a:rPr lang="en-US" sz="2100" kern="1200" dirty="0"/>
            <a:t> or </a:t>
          </a:r>
          <a:r>
            <a:rPr lang="en-US" sz="2100" kern="1200" dirty="0" err="1"/>
            <a:t>recomputation</a:t>
          </a:r>
          <a:r>
            <a:rPr lang="en-US" sz="2100" kern="1200" dirty="0"/>
            <a:t> or revision is pending or</a:t>
          </a:r>
          <a:r>
            <a:rPr lang="en-US" sz="2100" kern="1200" dirty="0">
              <a:latin typeface="Calibri"/>
            </a:rPr>
            <a:t> </a:t>
          </a:r>
          <a:r>
            <a:rPr lang="en-US" sz="2100" kern="1200" dirty="0"/>
            <a:t> completed</a:t>
          </a:r>
        </a:p>
      </dsp:txBody>
      <dsp:txXfrm>
        <a:off x="1669565" y="3992065"/>
        <a:ext cx="2850144" cy="1710086"/>
      </dsp:txXfrm>
    </dsp:sp>
    <dsp:sp modelId="{207D89A3-BEE5-4EDA-A22E-B086A6D60A2D}">
      <dsp:nvSpPr>
        <dsp:cNvPr id="0" name=""/>
        <dsp:cNvSpPr/>
      </dsp:nvSpPr>
      <dsp:spPr>
        <a:xfrm>
          <a:off x="4804725" y="3992065"/>
          <a:ext cx="2850144" cy="171008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100000"/>
            </a:lnSpc>
            <a:spcBef>
              <a:spcPct val="0"/>
            </a:spcBef>
            <a:spcAft>
              <a:spcPct val="35000"/>
            </a:spcAft>
            <a:buNone/>
          </a:pPr>
          <a:r>
            <a:rPr lang="en-US" sz="2100" kern="1200" dirty="0"/>
            <a:t>Information for that AY is there u/s 90 / 90A and</a:t>
          </a:r>
          <a:r>
            <a:rPr lang="en-US" sz="2100" kern="1200" dirty="0">
              <a:latin typeface="Calibri"/>
            </a:rPr>
            <a:t> </a:t>
          </a:r>
          <a:r>
            <a:rPr lang="en-US" sz="2100" kern="1200" dirty="0"/>
            <a:t> communicated to him</a:t>
          </a:r>
          <a:r>
            <a:rPr lang="en-US" sz="2100" kern="1200" dirty="0">
              <a:latin typeface="Garamond"/>
            </a:rPr>
            <a:t> </a:t>
          </a:r>
          <a:endParaRPr lang="en-US" sz="2100" kern="1200" dirty="0"/>
        </a:p>
      </dsp:txBody>
      <dsp:txXfrm>
        <a:off x="4804725" y="3992065"/>
        <a:ext cx="2850144" cy="1710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74D22-9E8D-472C-A42B-FEAC9CD4FD68}">
      <dsp:nvSpPr>
        <dsp:cNvPr id="0" name=""/>
        <dsp:cNvSpPr/>
      </dsp:nvSpPr>
      <dsp:spPr>
        <a:xfrm>
          <a:off x="322610" y="0"/>
          <a:ext cx="8640633" cy="5400396"/>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1F9B408D-D585-4AC8-8D65-7B39E89A8337}">
      <dsp:nvSpPr>
        <dsp:cNvPr id="0" name=""/>
        <dsp:cNvSpPr/>
      </dsp:nvSpPr>
      <dsp:spPr>
        <a:xfrm>
          <a:off x="1419971" y="3727353"/>
          <a:ext cx="224656" cy="224656"/>
        </a:xfrm>
        <a:prstGeom prst="ellips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CB6EC99C-DA21-448F-84ED-EF8DBC331758}">
      <dsp:nvSpPr>
        <dsp:cNvPr id="0" name=""/>
        <dsp:cNvSpPr/>
      </dsp:nvSpPr>
      <dsp:spPr>
        <a:xfrm>
          <a:off x="1532299" y="3839681"/>
          <a:ext cx="2013267" cy="156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41" tIns="0" rIns="0" bIns="0" numCol="1" spcCol="1270" anchor="t" anchorCtr="0">
          <a:noAutofit/>
        </a:bodyPr>
        <a:lstStyle/>
        <a:p>
          <a:pPr marL="0" lvl="0" indent="0" algn="l" defTabSz="977900" rtl="0">
            <a:lnSpc>
              <a:spcPct val="90000"/>
            </a:lnSpc>
            <a:spcBef>
              <a:spcPct val="0"/>
            </a:spcBef>
            <a:spcAft>
              <a:spcPct val="35000"/>
            </a:spcAft>
            <a:buNone/>
          </a:pPr>
          <a:r>
            <a:rPr lang="en-US" sz="2200" kern="1200" dirty="0">
              <a:latin typeface="Century Schoolbook"/>
            </a:rPr>
            <a:t>If no ITR filed earlier, fee for delay also to be paid</a:t>
          </a:r>
        </a:p>
      </dsp:txBody>
      <dsp:txXfrm>
        <a:off x="1532299" y="3839681"/>
        <a:ext cx="2013267" cy="1560714"/>
      </dsp:txXfrm>
    </dsp:sp>
    <dsp:sp modelId="{2B3D5B1D-F2FA-47D0-9209-D350914847C7}">
      <dsp:nvSpPr>
        <dsp:cNvPr id="0" name=""/>
        <dsp:cNvSpPr/>
      </dsp:nvSpPr>
      <dsp:spPr>
        <a:xfrm>
          <a:off x="3402996" y="2259525"/>
          <a:ext cx="406109" cy="406109"/>
        </a:xfrm>
        <a:prstGeom prst="ellips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9F35CCB7-6B46-4F59-BDA1-EF5A5EDDF9C1}">
      <dsp:nvSpPr>
        <dsp:cNvPr id="0" name=""/>
        <dsp:cNvSpPr/>
      </dsp:nvSpPr>
      <dsp:spPr>
        <a:xfrm>
          <a:off x="3606051" y="2462580"/>
          <a:ext cx="2073752" cy="293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189" tIns="0" rIns="0" bIns="0" numCol="1" spcCol="1270" anchor="t" anchorCtr="0">
          <a:noAutofit/>
        </a:bodyPr>
        <a:lstStyle/>
        <a:p>
          <a:pPr marL="0" lvl="0" indent="0" algn="l" defTabSz="977900" rtl="0">
            <a:lnSpc>
              <a:spcPct val="90000"/>
            </a:lnSpc>
            <a:spcBef>
              <a:spcPct val="0"/>
            </a:spcBef>
            <a:spcAft>
              <a:spcPct val="35000"/>
            </a:spcAft>
            <a:buNone/>
          </a:pPr>
          <a:r>
            <a:rPr lang="en-US" sz="2200" b="1" u="sng" kern="1200" dirty="0">
              <a:latin typeface="Century Schoolbook"/>
              <a:cs typeface="Calibri"/>
            </a:rPr>
            <a:t>Additional Income Tax</a:t>
          </a:r>
        </a:p>
        <a:p>
          <a:pPr marL="171450" lvl="1" indent="-171450" algn="l" defTabSz="755650" rtl="0">
            <a:lnSpc>
              <a:spcPct val="90000"/>
            </a:lnSpc>
            <a:spcBef>
              <a:spcPct val="0"/>
            </a:spcBef>
            <a:spcAft>
              <a:spcPct val="15000"/>
            </a:spcAft>
            <a:buChar char="•"/>
          </a:pPr>
          <a:r>
            <a:rPr lang="en-US" sz="1700" b="0" u="none" kern="1200" dirty="0">
              <a:latin typeface="Century Schoolbook"/>
            </a:rPr>
            <a:t>25% of tax &amp; interest if ITR within 12 months</a:t>
          </a:r>
        </a:p>
        <a:p>
          <a:pPr marL="171450" lvl="1" indent="-171450" algn="l" defTabSz="755650">
            <a:lnSpc>
              <a:spcPct val="90000"/>
            </a:lnSpc>
            <a:spcBef>
              <a:spcPct val="0"/>
            </a:spcBef>
            <a:spcAft>
              <a:spcPct val="15000"/>
            </a:spcAft>
            <a:buChar char="•"/>
          </a:pPr>
          <a:r>
            <a:rPr lang="en-US" sz="1700" b="0" u="none" kern="1200" dirty="0">
              <a:latin typeface="Century Schoolbook"/>
            </a:rPr>
            <a:t>50% of tax &amp; interest if ITR from 12 to 24 months</a:t>
          </a:r>
        </a:p>
        <a:p>
          <a:pPr marL="171450" lvl="1" indent="-171450" algn="l" defTabSz="755650">
            <a:lnSpc>
              <a:spcPct val="90000"/>
            </a:lnSpc>
            <a:spcBef>
              <a:spcPct val="0"/>
            </a:spcBef>
            <a:spcAft>
              <a:spcPct val="15000"/>
            </a:spcAft>
            <a:buChar char="•"/>
          </a:pPr>
          <a:endParaRPr lang="en-US" sz="1700" b="1" u="sng" kern="1200" dirty="0">
            <a:latin typeface="Century Schoolbook"/>
          </a:endParaRPr>
        </a:p>
      </dsp:txBody>
      <dsp:txXfrm>
        <a:off x="3606051" y="2462580"/>
        <a:ext cx="2073752" cy="2937815"/>
      </dsp:txXfrm>
    </dsp:sp>
    <dsp:sp modelId="{47354FB8-9C44-4E09-B9B4-B22CFFEF2829}">
      <dsp:nvSpPr>
        <dsp:cNvPr id="0" name=""/>
        <dsp:cNvSpPr/>
      </dsp:nvSpPr>
      <dsp:spPr>
        <a:xfrm>
          <a:off x="5787811" y="1366300"/>
          <a:ext cx="561641" cy="561641"/>
        </a:xfrm>
        <a:prstGeom prst="ellips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EB088988-0873-453E-849F-FB5DAB38CB09}">
      <dsp:nvSpPr>
        <dsp:cNvPr id="0" name=""/>
        <dsp:cNvSpPr/>
      </dsp:nvSpPr>
      <dsp:spPr>
        <a:xfrm>
          <a:off x="6068632" y="1647120"/>
          <a:ext cx="2073752" cy="375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602" tIns="0" rIns="0" bIns="0" numCol="1" spcCol="1270" anchor="t" anchorCtr="0">
          <a:noAutofit/>
        </a:bodyPr>
        <a:lstStyle/>
        <a:p>
          <a:pPr marL="0" lvl="0" indent="0" algn="l" defTabSz="977900" rtl="0">
            <a:lnSpc>
              <a:spcPct val="90000"/>
            </a:lnSpc>
            <a:spcBef>
              <a:spcPct val="0"/>
            </a:spcBef>
            <a:spcAft>
              <a:spcPct val="35000"/>
            </a:spcAft>
            <a:buNone/>
          </a:pPr>
          <a:r>
            <a:rPr lang="en-US" sz="2200" b="0" u="none" kern="1200" dirty="0">
              <a:latin typeface="Century Schoolbook"/>
            </a:rPr>
            <a:t>Tax to be paid before filing return otherwise would be  defective u/s 139(9). To be paid as per section 140B.</a:t>
          </a:r>
        </a:p>
      </dsp:txBody>
      <dsp:txXfrm>
        <a:off x="6068632" y="1647120"/>
        <a:ext cx="2073752" cy="3753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53F04-D073-4C31-99F5-540DB9062448}">
      <dsp:nvSpPr>
        <dsp:cNvPr id="0" name=""/>
        <dsp:cNvSpPr/>
      </dsp:nvSpPr>
      <dsp:spPr>
        <a:xfrm>
          <a:off x="0" y="8940"/>
          <a:ext cx="10191750"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1 (SAHAJ)</a:t>
          </a:r>
        </a:p>
      </dsp:txBody>
      <dsp:txXfrm>
        <a:off x="26501" y="35441"/>
        <a:ext cx="10138748" cy="489878"/>
      </dsp:txXfrm>
    </dsp:sp>
    <dsp:sp modelId="{68277DD5-BCD7-435B-A47A-ACBDB212DD45}">
      <dsp:nvSpPr>
        <dsp:cNvPr id="0" name=""/>
        <dsp:cNvSpPr/>
      </dsp:nvSpPr>
      <dsp:spPr>
        <a:xfrm>
          <a:off x="0" y="551820"/>
          <a:ext cx="10191750" cy="153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Individuals having Income from Salaries, one house property (does not have any brought forward loss), other sources [Interest (does not have any loss under the head) etc. but except winnings from lottery or income from race horses] and having total income </a:t>
          </a:r>
          <a:r>
            <a:rPr lang="en-US" sz="1900" b="0" kern="1200" dirty="0" err="1">
              <a:latin typeface="Garamond" pitchFamily="18" charset="0"/>
            </a:rPr>
            <a:t>upto</a:t>
          </a:r>
          <a:r>
            <a:rPr lang="en-US" sz="1900" b="0" kern="1200" dirty="0">
              <a:latin typeface="Garamond" pitchFamily="18" charset="0"/>
            </a:rPr>
            <a:t> </a:t>
          </a:r>
          <a:r>
            <a:rPr lang="en-US" sz="1900" b="0" kern="1200" dirty="0" err="1">
              <a:latin typeface="Garamond" pitchFamily="18" charset="0"/>
            </a:rPr>
            <a:t>Rs</a:t>
          </a:r>
          <a:r>
            <a:rPr lang="en-US" sz="1900" b="0" kern="1200" dirty="0">
              <a:latin typeface="Garamond" pitchFamily="18" charset="0"/>
            </a:rPr>
            <a:t>. 50 lakh. However, the form is not to be used for an individual who is either Director in a company or has invested in unlisted equity shares or has any brought forward / carry forward loss under the head ‘Income from House Property’ or has to furnish return under seventh proviso to section 139(1) of the Income Tax Act</a:t>
          </a:r>
        </a:p>
      </dsp:txBody>
      <dsp:txXfrm>
        <a:off x="0" y="551820"/>
        <a:ext cx="10191750" cy="1530765"/>
      </dsp:txXfrm>
    </dsp:sp>
    <dsp:sp modelId="{65507226-34B3-4FE5-BA46-8CDC37FFFBF9}">
      <dsp:nvSpPr>
        <dsp:cNvPr id="0" name=""/>
        <dsp:cNvSpPr/>
      </dsp:nvSpPr>
      <dsp:spPr>
        <a:xfrm>
          <a:off x="0" y="2108225"/>
          <a:ext cx="10191750" cy="542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2</a:t>
          </a:r>
        </a:p>
      </dsp:txBody>
      <dsp:txXfrm>
        <a:off x="26501" y="2134726"/>
        <a:ext cx="10138748" cy="489878"/>
      </dsp:txXfrm>
    </dsp:sp>
    <dsp:sp modelId="{28A3ED95-CE22-4C56-8D94-1137F3F2F8F9}">
      <dsp:nvSpPr>
        <dsp:cNvPr id="0" name=""/>
        <dsp:cNvSpPr/>
      </dsp:nvSpPr>
      <dsp:spPr>
        <a:xfrm>
          <a:off x="0" y="2625465"/>
          <a:ext cx="1019175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a:latin typeface="Garamond" pitchFamily="18" charset="0"/>
            </a:rPr>
            <a:t>For Individuals and HUFs not carrying out business or profession under any proprietorship</a:t>
          </a:r>
          <a:endParaRPr lang="en-US" sz="1900" b="0" kern="1200" dirty="0">
            <a:latin typeface="Garamond" pitchFamily="18" charset="0"/>
          </a:endParaRPr>
        </a:p>
      </dsp:txBody>
      <dsp:txXfrm>
        <a:off x="0" y="2625465"/>
        <a:ext cx="10191750" cy="480240"/>
      </dsp:txXfrm>
    </dsp:sp>
    <dsp:sp modelId="{168DA218-AF72-4E10-A679-7E3A11DE7C85}">
      <dsp:nvSpPr>
        <dsp:cNvPr id="0" name=""/>
        <dsp:cNvSpPr/>
      </dsp:nvSpPr>
      <dsp:spPr>
        <a:xfrm>
          <a:off x="0" y="3105705"/>
          <a:ext cx="10191750" cy="542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3</a:t>
          </a:r>
        </a:p>
      </dsp:txBody>
      <dsp:txXfrm>
        <a:off x="26501" y="3132206"/>
        <a:ext cx="10138748" cy="489878"/>
      </dsp:txXfrm>
    </dsp:sp>
    <dsp:sp modelId="{75AD115B-F85B-4D83-AE6A-E97A1DA7C53A}">
      <dsp:nvSpPr>
        <dsp:cNvPr id="0" name=""/>
        <dsp:cNvSpPr/>
      </dsp:nvSpPr>
      <dsp:spPr>
        <a:xfrm>
          <a:off x="0" y="3648585"/>
          <a:ext cx="1019175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Individuals and HUFs having income from a proprietary business or profession</a:t>
          </a:r>
        </a:p>
      </dsp:txBody>
      <dsp:txXfrm>
        <a:off x="0" y="3648585"/>
        <a:ext cx="10191750" cy="480240"/>
      </dsp:txXfrm>
    </dsp:sp>
    <dsp:sp modelId="{CEBAB59F-B3D0-4C13-9A76-160277BFAD35}">
      <dsp:nvSpPr>
        <dsp:cNvPr id="0" name=""/>
        <dsp:cNvSpPr/>
      </dsp:nvSpPr>
      <dsp:spPr>
        <a:xfrm>
          <a:off x="0" y="4128825"/>
          <a:ext cx="10191750" cy="542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4 (</a:t>
          </a:r>
          <a:r>
            <a:rPr lang="en-US" sz="2000" b="1" kern="1200" dirty="0" err="1">
              <a:latin typeface="Garamond" pitchFamily="18" charset="0"/>
            </a:rPr>
            <a:t>Sugam</a:t>
          </a:r>
          <a:r>
            <a:rPr lang="en-US" sz="2000" b="1" kern="1200" dirty="0">
              <a:latin typeface="Garamond" pitchFamily="18" charset="0"/>
            </a:rPr>
            <a:t>)</a:t>
          </a:r>
        </a:p>
      </dsp:txBody>
      <dsp:txXfrm>
        <a:off x="26501" y="4155326"/>
        <a:ext cx="10138748" cy="489878"/>
      </dsp:txXfrm>
    </dsp:sp>
    <dsp:sp modelId="{AAA1769E-89D8-4A89-9882-CE7D19B35754}">
      <dsp:nvSpPr>
        <dsp:cNvPr id="0" name=""/>
        <dsp:cNvSpPr/>
      </dsp:nvSpPr>
      <dsp:spPr>
        <a:xfrm>
          <a:off x="0" y="4671705"/>
          <a:ext cx="10191750" cy="111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presumptive income from Business &amp; Profession However, the form is not to be used for an individual who is either Director in a company or has invested in unlisted equity shares or has any brought forward / carry forward loss under the head ‘Income from House Property’</a:t>
          </a:r>
        </a:p>
        <a:p>
          <a:pPr marL="171450" lvl="1" indent="-171450" algn="l" defTabSz="844550">
            <a:lnSpc>
              <a:spcPct val="90000"/>
            </a:lnSpc>
            <a:spcBef>
              <a:spcPct val="0"/>
            </a:spcBef>
            <a:spcAft>
              <a:spcPct val="20000"/>
            </a:spcAft>
            <a:buChar char="•"/>
          </a:pPr>
          <a:endParaRPr lang="en-US" sz="1900" b="0" kern="1200" dirty="0">
            <a:latin typeface="Garamond" pitchFamily="18" charset="0"/>
          </a:endParaRPr>
        </a:p>
      </dsp:txBody>
      <dsp:txXfrm>
        <a:off x="0" y="4671705"/>
        <a:ext cx="10191750" cy="1110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A202B-B022-45EB-A6DC-124BDF76F2D4}">
      <dsp:nvSpPr>
        <dsp:cNvPr id="0" name=""/>
        <dsp:cNvSpPr/>
      </dsp:nvSpPr>
      <dsp:spPr>
        <a:xfrm>
          <a:off x="0" y="10034"/>
          <a:ext cx="9505950" cy="82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5	</a:t>
          </a:r>
        </a:p>
      </dsp:txBody>
      <dsp:txXfrm>
        <a:off x="40209" y="50243"/>
        <a:ext cx="9425532" cy="743262"/>
      </dsp:txXfrm>
    </dsp:sp>
    <dsp:sp modelId="{20400C6F-1511-4D21-933A-8E9C5FF7B044}">
      <dsp:nvSpPr>
        <dsp:cNvPr id="0" name=""/>
        <dsp:cNvSpPr/>
      </dsp:nvSpPr>
      <dsp:spPr>
        <a:xfrm>
          <a:off x="0" y="833714"/>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person other than (</a:t>
          </a:r>
          <a:r>
            <a:rPr lang="en-US" sz="1900" kern="1200" dirty="0" err="1">
              <a:latin typeface="Garamond" pitchFamily="18" charset="0"/>
            </a:rPr>
            <a:t>i</a:t>
          </a:r>
          <a:r>
            <a:rPr lang="en-US" sz="1900" kern="1200" dirty="0">
              <a:latin typeface="Garamond" pitchFamily="18" charset="0"/>
            </a:rPr>
            <a:t>) Individual; (ii) HUF; (iii) Company; &amp; (iv) Person filing Form ITR-7</a:t>
          </a:r>
        </a:p>
      </dsp:txBody>
      <dsp:txXfrm>
        <a:off x="0" y="833714"/>
        <a:ext cx="9505950" cy="728640"/>
      </dsp:txXfrm>
    </dsp:sp>
    <dsp:sp modelId="{1DD5C54A-6BE3-40AD-AB4C-45F3704EA490}">
      <dsp:nvSpPr>
        <dsp:cNvPr id="0" name=""/>
        <dsp:cNvSpPr/>
      </dsp:nvSpPr>
      <dsp:spPr>
        <a:xfrm>
          <a:off x="0" y="1562354"/>
          <a:ext cx="9505950" cy="8236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6</a:t>
          </a:r>
        </a:p>
      </dsp:txBody>
      <dsp:txXfrm>
        <a:off x="40209" y="1602563"/>
        <a:ext cx="9425532" cy="743262"/>
      </dsp:txXfrm>
    </dsp:sp>
    <dsp:sp modelId="{83A8B341-DA13-4734-BC7A-CE79F9209F40}">
      <dsp:nvSpPr>
        <dsp:cNvPr id="0" name=""/>
        <dsp:cNvSpPr/>
      </dsp:nvSpPr>
      <dsp:spPr>
        <a:xfrm>
          <a:off x="0" y="2386034"/>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Companies other than companies claiming exemption u/s 11</a:t>
          </a:r>
        </a:p>
      </dsp:txBody>
      <dsp:txXfrm>
        <a:off x="0" y="2386034"/>
        <a:ext cx="9505950" cy="728640"/>
      </dsp:txXfrm>
    </dsp:sp>
    <dsp:sp modelId="{CBC74289-91D5-4850-A800-4D20DBC7106D}">
      <dsp:nvSpPr>
        <dsp:cNvPr id="0" name=""/>
        <dsp:cNvSpPr/>
      </dsp:nvSpPr>
      <dsp:spPr>
        <a:xfrm>
          <a:off x="0" y="3114675"/>
          <a:ext cx="9505950" cy="8236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7</a:t>
          </a:r>
        </a:p>
      </dsp:txBody>
      <dsp:txXfrm>
        <a:off x="40209" y="3154884"/>
        <a:ext cx="9425532" cy="743262"/>
      </dsp:txXfrm>
    </dsp:sp>
    <dsp:sp modelId="{B949296B-0CC7-4E81-A749-0F084EF84F0B}">
      <dsp:nvSpPr>
        <dsp:cNvPr id="0" name=""/>
        <dsp:cNvSpPr/>
      </dsp:nvSpPr>
      <dsp:spPr>
        <a:xfrm>
          <a:off x="0" y="3938355"/>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persons including companies required to furnish return u/s 139(4A) or 139(4B) or 139(4C) or139(4D) or 139(4F)</a:t>
          </a:r>
        </a:p>
      </dsp:txBody>
      <dsp:txXfrm>
        <a:off x="0" y="3938355"/>
        <a:ext cx="9505950" cy="728640"/>
      </dsp:txXfrm>
    </dsp:sp>
    <dsp:sp modelId="{DA8E6743-FB11-4502-8CD5-7B618AA5DFA8}">
      <dsp:nvSpPr>
        <dsp:cNvPr id="0" name=""/>
        <dsp:cNvSpPr/>
      </dsp:nvSpPr>
      <dsp:spPr>
        <a:xfrm>
          <a:off x="0" y="4666995"/>
          <a:ext cx="9505950" cy="823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V</a:t>
          </a:r>
        </a:p>
      </dsp:txBody>
      <dsp:txXfrm>
        <a:off x="40209" y="4707204"/>
        <a:ext cx="9425532" cy="743262"/>
      </dsp:txXfrm>
    </dsp:sp>
    <dsp:sp modelId="{113DAF9E-D74E-4E28-96EC-B573AD15BB02}">
      <dsp:nvSpPr>
        <dsp:cNvPr id="0" name=""/>
        <dsp:cNvSpPr/>
      </dsp:nvSpPr>
      <dsp:spPr>
        <a:xfrm>
          <a:off x="0" y="5490675"/>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Income Tax Return Verification Form [Where the data of the aforesaid Return of Income has transmitted electronically without digital signature]</a:t>
          </a:r>
        </a:p>
      </dsp:txBody>
      <dsp:txXfrm>
        <a:off x="0" y="5490675"/>
        <a:ext cx="9505950" cy="728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A75B5-6E0F-45B6-839F-253DEF2ECF51}">
      <dsp:nvSpPr>
        <dsp:cNvPr id="0" name=""/>
        <dsp:cNvSpPr/>
      </dsp:nvSpPr>
      <dsp:spPr>
        <a:xfrm>
          <a:off x="0" y="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 this type of assessment, the information submitted by the assessee in his return of income is cross-checked against the information that the income tax department has access to.</a:t>
          </a:r>
          <a:endParaRPr lang="en-US" sz="1800" kern="1200"/>
        </a:p>
      </dsp:txBody>
      <dsp:txXfrm>
        <a:off x="34678" y="34678"/>
        <a:ext cx="7725980" cy="1114648"/>
      </dsp:txXfrm>
    </dsp:sp>
    <dsp:sp modelId="{1447FC18-E644-4ADD-9BDE-53EF9E0B6DB8}">
      <dsp:nvSpPr>
        <dsp:cNvPr id="0" name=""/>
        <dsp:cNvSpPr/>
      </dsp:nvSpPr>
      <dsp:spPr>
        <a:xfrm>
          <a:off x="682692" y="134845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It is a type of assessment carried out without any human intervention</a:t>
          </a:r>
          <a:endParaRPr lang="en-US" sz="1800" kern="1200"/>
        </a:p>
      </dsp:txBody>
      <dsp:txXfrm>
        <a:off x="717370" y="1383128"/>
        <a:ext cx="7620490" cy="1114648"/>
      </dsp:txXfrm>
    </dsp:sp>
    <dsp:sp modelId="{D76F8262-6E67-4685-9D37-3572ED5D68BA}">
      <dsp:nvSpPr>
        <dsp:cNvPr id="0" name=""/>
        <dsp:cNvSpPr/>
      </dsp:nvSpPr>
      <dsp:spPr>
        <a:xfrm>
          <a:off x="1365384" y="269690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If there arises tax liability/Refund on summary assessment an intimation U/s 143(1) will be sent to assessee through e-mail. These intimation should be treated as Demand Notice U/s 156(1) or refund order. No separate demand notice will be issued.</a:t>
          </a:r>
          <a:endParaRPr lang="en-US" sz="1800" kern="1200"/>
        </a:p>
      </dsp:txBody>
      <dsp:txXfrm>
        <a:off x="1400062" y="2731578"/>
        <a:ext cx="7620490" cy="1114648"/>
      </dsp:txXfrm>
    </dsp:sp>
    <dsp:sp modelId="{4F86C0DC-DE27-4154-A141-2098D41FD0C0}">
      <dsp:nvSpPr>
        <dsp:cNvPr id="0" name=""/>
        <dsp:cNvSpPr/>
      </dsp:nvSpPr>
      <dsp:spPr>
        <a:xfrm>
          <a:off x="2048077" y="404535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acknowledgement of return shall be deemed to be the intimation in a case where no sum is payable by, or refundable to, the assessee and where no adjustment is required.</a:t>
          </a:r>
          <a:endParaRPr lang="en-US" sz="1800" kern="1200"/>
        </a:p>
      </dsp:txBody>
      <dsp:txXfrm>
        <a:off x="2082755" y="4080028"/>
        <a:ext cx="7620490" cy="1114648"/>
      </dsp:txXfrm>
    </dsp:sp>
    <dsp:sp modelId="{947E74D0-B8F3-4E19-B0DA-1E0E8E2FB3BC}">
      <dsp:nvSpPr>
        <dsp:cNvPr id="0" name=""/>
        <dsp:cNvSpPr/>
      </dsp:nvSpPr>
      <dsp:spPr>
        <a:xfrm>
          <a:off x="2730769" y="5393800"/>
          <a:ext cx="9142142"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Time limit- Within 6 months from the end of the financial year in which return of income was filed.</a:t>
          </a:r>
          <a:endParaRPr lang="en-US" sz="1800" kern="1200"/>
        </a:p>
      </dsp:txBody>
      <dsp:txXfrm>
        <a:off x="2765447" y="5428478"/>
        <a:ext cx="7620490" cy="1114648"/>
      </dsp:txXfrm>
    </dsp:sp>
    <dsp:sp modelId="{EDBDD286-02DA-4858-B8C3-BDE9EB6024E2}">
      <dsp:nvSpPr>
        <dsp:cNvPr id="0" name=""/>
        <dsp:cNvSpPr/>
      </dsp:nvSpPr>
      <dsp:spPr>
        <a:xfrm>
          <a:off x="8372539" y="864981"/>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45700" y="864981"/>
        <a:ext cx="423281" cy="579126"/>
      </dsp:txXfrm>
    </dsp:sp>
    <dsp:sp modelId="{C7ACB7D1-8734-4C61-93A2-D29B0BE49256}">
      <dsp:nvSpPr>
        <dsp:cNvPr id="0" name=""/>
        <dsp:cNvSpPr/>
      </dsp:nvSpPr>
      <dsp:spPr>
        <a:xfrm>
          <a:off x="9055231" y="2213431"/>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28392" y="2213431"/>
        <a:ext cx="423281" cy="579126"/>
      </dsp:txXfrm>
    </dsp:sp>
    <dsp:sp modelId="{456A3031-0E9E-431A-8D95-07C72AD846F1}">
      <dsp:nvSpPr>
        <dsp:cNvPr id="0" name=""/>
        <dsp:cNvSpPr/>
      </dsp:nvSpPr>
      <dsp:spPr>
        <a:xfrm>
          <a:off x="9737923" y="3542147"/>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11084" y="3542147"/>
        <a:ext cx="423281" cy="579126"/>
      </dsp:txXfrm>
    </dsp:sp>
    <dsp:sp modelId="{AE454C53-84D0-4CE8-BC8A-3CD1DC3759D9}">
      <dsp:nvSpPr>
        <dsp:cNvPr id="0" name=""/>
        <dsp:cNvSpPr/>
      </dsp:nvSpPr>
      <dsp:spPr>
        <a:xfrm>
          <a:off x="10420616" y="4903753"/>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593777" y="4903753"/>
        <a:ext cx="423281" cy="5791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0405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4" y="365125"/>
            <a:ext cx="2628901"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06-09-2023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6559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06-09-2023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0262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5C0D-EA8F-4856-9B62-DBCE2E48B6F3}" type="datetimeFigureOut">
              <a:rPr lang="en-IN" smtClean="0"/>
              <a:t>06-09-2023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2069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E2E5C0D-EA8F-4856-9B62-DBCE2E48B6F3}" type="datetimeFigureOut">
              <a:rPr lang="en-IN" smtClean="0"/>
              <a:t>06-09-2023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7116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4"/>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E2E5C0D-EA8F-4856-9B62-DBCE2E48B6F3}" type="datetimeFigureOut">
              <a:rPr lang="en-IN" smtClean="0"/>
              <a:t>06-09-2023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11271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E2E5C0D-EA8F-4856-9B62-DBCE2E48B6F3}" type="datetimeFigureOut">
              <a:rPr lang="en-IN" smtClean="0"/>
              <a:t>06-09-2023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40154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E5C0D-EA8F-4856-9B62-DBCE2E48B6F3}" type="datetimeFigureOut">
              <a:rPr lang="en-IN" smtClean="0"/>
              <a:t>06-09-2023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60623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t>06-09-2023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6731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t>06-09-2023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33500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06-09-2023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25051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4"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06-09-2023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73109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29"/>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9"/>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25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1723230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29"/>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29"/>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81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30" y="585218"/>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1919315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69027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3913000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382742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7"/>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808908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213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160176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5" y="762000"/>
            <a:ext cx="2628901"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1"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274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1" name="Group 41"/>
          <p:cNvGrpSpPr/>
          <p:nvPr userDrawn="1"/>
        </p:nvGrpSpPr>
        <p:grpSpPr>
          <a:xfrm>
            <a:off x="0" y="37013"/>
            <a:ext cx="12192000" cy="6773242"/>
            <a:chOff x="0" y="37010"/>
            <a:chExt cx="9144000" cy="6773242"/>
          </a:xfrm>
        </p:grpSpPr>
        <p:graphicFrame>
          <p:nvGraphicFramePr>
            <p:cNvPr id="22" name="Object 2"/>
            <p:cNvGraphicFramePr>
              <a:graphicFrameLocks noChangeAspect="1"/>
            </p:cNvGraphicFramePr>
            <p:nvPr/>
          </p:nvGraphicFramePr>
          <p:xfrm>
            <a:off x="7256410" y="50074"/>
            <a:ext cx="1752599" cy="443559"/>
          </p:xfrm>
          <a:graphic>
            <a:graphicData uri="http://schemas.openxmlformats.org/presentationml/2006/ole">
              <mc:AlternateContent xmlns:mc="http://schemas.openxmlformats.org/markup-compatibility/2006">
                <mc:Choice xmlns:v="urn:schemas-microsoft-com:vml" Requires="v">
                  <p:oleObj r:id="rId2" imgW="4762119" imgH="1085469" progId="">
                    <p:embed/>
                  </p:oleObj>
                </mc:Choice>
                <mc:Fallback>
                  <p:oleObj r:id="rId2" imgW="4762119" imgH="1085469" progId="">
                    <p:embed/>
                    <p:pic>
                      <p:nvPicPr>
                        <p:cNvPr id="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10" y="50074"/>
                          <a:ext cx="1752599" cy="443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16"/>
            <p:cNvGrpSpPr/>
            <p:nvPr/>
          </p:nvGrpSpPr>
          <p:grpSpPr>
            <a:xfrm>
              <a:off x="122581" y="37010"/>
              <a:ext cx="1814488" cy="457199"/>
              <a:chOff x="3314869" y="1418203"/>
              <a:chExt cx="1814488" cy="491433"/>
            </a:xfrm>
          </p:grpSpPr>
          <p:pic>
            <p:nvPicPr>
              <p:cNvPr id="36" name="Picture 3"/>
              <p:cNvPicPr>
                <a:picLocks noChangeAspect="1" noChangeArrowheads="1"/>
              </p:cNvPicPr>
              <p:nvPr/>
            </p:nvPicPr>
            <p:blipFill>
              <a:blip r:embed="rId4" cstate="print"/>
              <a:srcRect/>
              <a:stretch>
                <a:fillRect/>
              </a:stretch>
            </p:blipFill>
            <p:spPr bwMode="auto">
              <a:xfrm>
                <a:off x="3886199" y="1418203"/>
                <a:ext cx="457201" cy="368415"/>
              </a:xfrm>
              <a:prstGeom prst="rect">
                <a:avLst/>
              </a:prstGeom>
              <a:noFill/>
              <a:ln w="9525">
                <a:noFill/>
                <a:miter lim="800000"/>
                <a:headEnd/>
                <a:tailEnd/>
              </a:ln>
            </p:spPr>
          </p:pic>
          <p:pic>
            <p:nvPicPr>
              <p:cNvPr id="37" name="Picture 5"/>
              <p:cNvPicPr>
                <a:picLocks noChangeAspect="1" noChangeArrowheads="1"/>
              </p:cNvPicPr>
              <p:nvPr/>
            </p:nvPicPr>
            <p:blipFill>
              <a:blip r:embed="rId5" cstate="print">
                <a:lum bright="5000"/>
              </a:blip>
              <a:srcRect/>
              <a:stretch>
                <a:fillRect/>
              </a:stretch>
            </p:blipFill>
            <p:spPr bwMode="auto">
              <a:xfrm>
                <a:off x="4262544" y="1574074"/>
                <a:ext cx="411781" cy="335562"/>
              </a:xfrm>
              <a:prstGeom prst="rect">
                <a:avLst/>
              </a:prstGeom>
              <a:noFill/>
              <a:ln w="9525">
                <a:noFill/>
                <a:miter lim="800000"/>
                <a:headEnd/>
                <a:tailEnd/>
              </a:ln>
            </p:spPr>
          </p:pic>
          <p:sp>
            <p:nvSpPr>
              <p:cNvPr id="38" name="Rectangle 37"/>
              <p:cNvSpPr/>
              <p:nvPr/>
            </p:nvSpPr>
            <p:spPr>
              <a:xfrm>
                <a:off x="3314869" y="1567190"/>
                <a:ext cx="1814488" cy="297740"/>
              </a:xfrm>
              <a:prstGeom prst="rect">
                <a:avLst/>
              </a:prstGeom>
            </p:spPr>
            <p:txBody>
              <a:bodyPr wrap="none">
                <a:spAutoFit/>
              </a:bodyPr>
              <a:lstStyle/>
              <a:p>
                <a:r>
                  <a:rPr lang="en-US" sz="1200" b="1" dirty="0">
                    <a:solidFill>
                      <a:srgbClr val="002060"/>
                    </a:solidFill>
                  </a:rPr>
                  <a:t>KOMATSU INDIA PRIVATE LIMITED</a:t>
                </a:r>
                <a:endParaRPr lang="en-US" sz="1200" b="1" dirty="0"/>
              </a:p>
            </p:txBody>
          </p:sp>
        </p:grpSp>
        <p:sp>
          <p:nvSpPr>
            <p:cNvPr id="24" name="Rectangle 23"/>
            <p:cNvSpPr/>
            <p:nvPr/>
          </p:nvSpPr>
          <p:spPr>
            <a:xfrm>
              <a:off x="34834" y="6450874"/>
              <a:ext cx="2416629" cy="32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002060"/>
                  </a:solidFill>
                  <a:latin typeface="Playbill" pitchFamily="82" charset="0"/>
                </a:rPr>
                <a:t> </a:t>
              </a:r>
              <a:r>
                <a:rPr lang="en-US" sz="2400" dirty="0">
                  <a:solidFill>
                    <a:srgbClr val="002060"/>
                  </a:solidFill>
                  <a:latin typeface="Playbill" pitchFamily="82" charset="0"/>
                </a:rPr>
                <a:t>ACCOUNTS DEPARTMENT  </a:t>
              </a:r>
              <a:endParaRPr lang="en-US" sz="2400" dirty="0">
                <a:solidFill>
                  <a:srgbClr val="002060"/>
                </a:solidFill>
              </a:endParaRPr>
            </a:p>
          </p:txBody>
        </p:sp>
        <p:grpSp>
          <p:nvGrpSpPr>
            <p:cNvPr id="25" name="Group 39"/>
            <p:cNvGrpSpPr/>
            <p:nvPr/>
          </p:nvGrpSpPr>
          <p:grpSpPr>
            <a:xfrm>
              <a:off x="2488529" y="6500463"/>
              <a:ext cx="3631419" cy="309789"/>
              <a:chOff x="2488529" y="6461274"/>
              <a:chExt cx="3631419" cy="309789"/>
            </a:xfrm>
          </p:grpSpPr>
          <p:pic>
            <p:nvPicPr>
              <p:cNvPr id="29" name="Picture 3"/>
              <p:cNvPicPr>
                <a:picLocks noChangeAspect="1" noChangeArrowheads="1"/>
              </p:cNvPicPr>
              <p:nvPr/>
            </p:nvPicPr>
            <p:blipFill>
              <a:blip r:embed="rId6" cstate="print"/>
              <a:srcRect/>
              <a:stretch>
                <a:fillRect/>
              </a:stretch>
            </p:blipFill>
            <p:spPr bwMode="auto">
              <a:xfrm>
                <a:off x="2488529" y="6477000"/>
                <a:ext cx="468995" cy="274484"/>
              </a:xfrm>
              <a:prstGeom prst="rect">
                <a:avLst/>
              </a:prstGeom>
              <a:noFill/>
              <a:ln w="9525">
                <a:noFill/>
                <a:miter lim="800000"/>
                <a:headEnd/>
                <a:tailEnd/>
              </a:ln>
            </p:spPr>
          </p:pic>
          <p:pic>
            <p:nvPicPr>
              <p:cNvPr id="30" name="Picture 4"/>
              <p:cNvPicPr>
                <a:picLocks noChangeAspect="1" noChangeArrowheads="1"/>
              </p:cNvPicPr>
              <p:nvPr/>
            </p:nvPicPr>
            <p:blipFill>
              <a:blip r:embed="rId7" cstate="print"/>
              <a:srcRect/>
              <a:stretch>
                <a:fillRect/>
              </a:stretch>
            </p:blipFill>
            <p:spPr bwMode="auto">
              <a:xfrm>
                <a:off x="3470362" y="6492419"/>
                <a:ext cx="416882" cy="248953"/>
              </a:xfrm>
              <a:prstGeom prst="rect">
                <a:avLst/>
              </a:prstGeom>
              <a:noFill/>
              <a:ln w="9525">
                <a:noFill/>
                <a:miter lim="800000"/>
                <a:headEnd/>
                <a:tailEnd/>
              </a:ln>
            </p:spPr>
          </p:pic>
          <p:pic>
            <p:nvPicPr>
              <p:cNvPr id="31" name="Picture 5"/>
              <p:cNvPicPr>
                <a:picLocks noChangeAspect="1" noChangeArrowheads="1"/>
              </p:cNvPicPr>
              <p:nvPr/>
            </p:nvPicPr>
            <p:blipFill>
              <a:blip r:embed="rId8" cstate="print"/>
              <a:srcRect/>
              <a:stretch>
                <a:fillRect/>
              </a:stretch>
            </p:blipFill>
            <p:spPr bwMode="auto">
              <a:xfrm>
                <a:off x="3962400" y="6490063"/>
                <a:ext cx="460438" cy="257490"/>
              </a:xfrm>
              <a:prstGeom prst="rect">
                <a:avLst/>
              </a:prstGeom>
              <a:noFill/>
              <a:ln w="9525">
                <a:noFill/>
                <a:miter lim="800000"/>
                <a:headEnd/>
                <a:tailEnd/>
              </a:ln>
            </p:spPr>
          </p:pic>
          <p:pic>
            <p:nvPicPr>
              <p:cNvPr id="32" name="Picture 6"/>
              <p:cNvPicPr>
                <a:picLocks noChangeAspect="1" noChangeArrowheads="1"/>
              </p:cNvPicPr>
              <p:nvPr/>
            </p:nvPicPr>
            <p:blipFill>
              <a:blip r:embed="rId9" cstate="print"/>
              <a:srcRect/>
              <a:stretch>
                <a:fillRect/>
              </a:stretch>
            </p:blipFill>
            <p:spPr bwMode="auto">
              <a:xfrm>
                <a:off x="5071409" y="6490063"/>
                <a:ext cx="452002" cy="251937"/>
              </a:xfrm>
              <a:prstGeom prst="rect">
                <a:avLst/>
              </a:prstGeom>
              <a:noFill/>
              <a:ln w="9525">
                <a:noFill/>
                <a:miter lim="800000"/>
                <a:headEnd/>
                <a:tailEnd/>
              </a:ln>
            </p:spPr>
          </p:pic>
          <p:pic>
            <p:nvPicPr>
              <p:cNvPr id="33" name="Picture 7"/>
              <p:cNvPicPr>
                <a:picLocks noChangeAspect="1" noChangeArrowheads="1"/>
              </p:cNvPicPr>
              <p:nvPr/>
            </p:nvPicPr>
            <p:blipFill>
              <a:blip r:embed="rId10" cstate="print"/>
              <a:srcRect/>
              <a:stretch>
                <a:fillRect/>
              </a:stretch>
            </p:blipFill>
            <p:spPr bwMode="auto">
              <a:xfrm>
                <a:off x="5594886" y="6463937"/>
                <a:ext cx="525062" cy="307126"/>
              </a:xfrm>
              <a:prstGeom prst="rect">
                <a:avLst/>
              </a:prstGeom>
              <a:noFill/>
              <a:ln w="9525">
                <a:noFill/>
                <a:miter lim="800000"/>
                <a:headEnd/>
                <a:tailEnd/>
              </a:ln>
            </p:spPr>
          </p:pic>
          <p:pic>
            <p:nvPicPr>
              <p:cNvPr id="34" name="Picture 8"/>
              <p:cNvPicPr>
                <a:picLocks noChangeAspect="1" noChangeArrowheads="1"/>
              </p:cNvPicPr>
              <p:nvPr/>
            </p:nvPicPr>
            <p:blipFill>
              <a:blip r:embed="rId11" cstate="print"/>
              <a:srcRect/>
              <a:stretch>
                <a:fillRect/>
              </a:stretch>
            </p:blipFill>
            <p:spPr bwMode="auto">
              <a:xfrm>
                <a:off x="4456611" y="6461274"/>
                <a:ext cx="544079" cy="279398"/>
              </a:xfrm>
              <a:prstGeom prst="rect">
                <a:avLst/>
              </a:prstGeom>
              <a:noFill/>
              <a:ln w="9525">
                <a:noFill/>
                <a:miter lim="800000"/>
                <a:headEnd/>
                <a:tailEnd/>
              </a:ln>
            </p:spPr>
          </p:pic>
          <p:pic>
            <p:nvPicPr>
              <p:cNvPr id="35" name="Picture 3"/>
              <p:cNvPicPr>
                <a:picLocks noChangeAspect="1" noChangeArrowheads="1"/>
              </p:cNvPicPr>
              <p:nvPr/>
            </p:nvPicPr>
            <p:blipFill>
              <a:blip r:embed="rId12" cstate="print"/>
              <a:srcRect/>
              <a:stretch>
                <a:fillRect/>
              </a:stretch>
            </p:blipFill>
            <p:spPr bwMode="auto">
              <a:xfrm>
                <a:off x="3015340" y="6487615"/>
                <a:ext cx="384235" cy="265881"/>
              </a:xfrm>
              <a:prstGeom prst="rect">
                <a:avLst/>
              </a:prstGeom>
              <a:noFill/>
              <a:ln w="9525">
                <a:noFill/>
                <a:miter lim="800000"/>
                <a:headEnd/>
                <a:tailEnd/>
              </a:ln>
            </p:spPr>
          </p:pic>
        </p:grpSp>
        <p:cxnSp>
          <p:nvCxnSpPr>
            <p:cNvPr id="26" name="Straight Connector 25"/>
            <p:cNvCxnSpPr/>
            <p:nvPr/>
          </p:nvCxnSpPr>
          <p:spPr>
            <a:xfrm>
              <a:off x="0" y="466549"/>
              <a:ext cx="9144000" cy="0"/>
            </a:xfrm>
            <a:prstGeom prst="line">
              <a:avLst/>
            </a:prstGeom>
            <a:ln w="31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516239"/>
              <a:ext cx="9144000" cy="0"/>
            </a:xfrm>
            <a:prstGeom prst="line">
              <a:avLst/>
            </a:prstGeom>
            <a:ln w="285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6463937"/>
              <a:ext cx="9144000" cy="0"/>
            </a:xfrm>
            <a:prstGeom prst="line">
              <a:avLst/>
            </a:prstGeom>
            <a:ln w="19050" cmpd="thickThin">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8610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4425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0285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0388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8781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3"/>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8710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053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2835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1742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9284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1798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33"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9047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9190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38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04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3063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4"/>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50"/>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3102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931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2653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69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1874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052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29"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2061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8867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76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4604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8923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6"/>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703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9377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2829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0699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1796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2414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24"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0209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1627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5148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353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1641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0"/>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445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8985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045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3785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474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2404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17"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1543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776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9667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5591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6256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3"/>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8659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3300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0489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2705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9080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158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8" y="365125"/>
            <a:ext cx="2628901"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9886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95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456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120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4950"/>
            </a:lvl1pPr>
          </a:lstStyle>
          <a:p>
            <a:r>
              <a:rPr lang="en-US"/>
              <a:t>Click to edit Master title style</a:t>
            </a:r>
            <a:endParaRPr lang="en-IN"/>
          </a:p>
        </p:txBody>
      </p:sp>
      <p:sp>
        <p:nvSpPr>
          <p:cNvPr id="3" name="Text Placeholder 2"/>
          <p:cNvSpPr>
            <a:spLocks noGrp="1"/>
          </p:cNvSpPr>
          <p:nvPr>
            <p:ph type="body" idx="1"/>
          </p:nvPr>
        </p:nvSpPr>
        <p:spPr>
          <a:xfrm>
            <a:off x="831850" y="4589464"/>
            <a:ext cx="10515600" cy="1500187"/>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7060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8975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127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360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9182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9306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64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IN"/>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6990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2901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4"/>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06/09/2023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4"/>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E5C0D-EA8F-4856-9B62-DBCE2E48B6F3}" type="datetimeFigureOut">
              <a:rPr lang="en-IN" smtClean="0"/>
              <a:t>06-09-2023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0A798-D877-4F1D-B779-D2FFFB2BBA39}" type="slidenum">
              <a:rPr lang="en-IN" smtClean="0"/>
              <a:t>‹#›</a:t>
            </a:fld>
            <a:endParaRPr lang="en-IN"/>
          </a:p>
        </p:txBody>
      </p:sp>
    </p:spTree>
    <p:extLst>
      <p:ext uri="{BB962C8B-B14F-4D97-AF65-F5344CB8AC3E}">
        <p14:creationId xmlns:p14="http://schemas.microsoft.com/office/powerpoint/2010/main" val="2572404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30" y="585218"/>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1"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68"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4013DF8-6EF8-4A98-8821-E6468C17C0C3}" type="slidenum">
              <a:rPr lang="en-IN" smtClean="0"/>
              <a:pPr/>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9959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3"/>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763291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0"/>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586388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46"/>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568126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40"/>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313124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33"/>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5942025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solidFill>
                  <a:prstClr val="black">
                    <a:tint val="75000"/>
                  </a:prstClr>
                </a:solidFill>
              </a:rPr>
              <a:pPr/>
              <a:t>9/6/2023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9923773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diafilings.com/learn/belated-and-revised-return/" TargetMode="Externa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cleartax.in/s/income-tax-assessment#summary" TargetMode="External"/><Relationship Id="rId2" Type="http://schemas.openxmlformats.org/officeDocument/2006/relationships/hyperlink" Target="https://cleartax.in/s/income-tax-assessment#self" TargetMode="External"/><Relationship Id="rId1" Type="http://schemas.openxmlformats.org/officeDocument/2006/relationships/slideLayout" Target="../slideLayouts/slideLayout13.xml"/><Relationship Id="rId5" Type="http://schemas.openxmlformats.org/officeDocument/2006/relationships/hyperlink" Target="https://cleartax.in/s/income-tax-assessment#income" TargetMode="External"/><Relationship Id="rId4" Type="http://schemas.openxmlformats.org/officeDocument/2006/relationships/hyperlink" Target="https://cleartax.in/s/income-tax-assessment#bes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cleartax.in/s/income-tax-assessment#summary"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hyperlink" Target="https://www.indiafilings.com/llp-registration" TargetMode="Externa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tax2win.in/guide/section-44ad-presumptive-scheme" TargetMode="External"/><Relationship Id="rId2" Type="http://schemas.openxmlformats.org/officeDocument/2006/relationships/hyperlink" Target="https://tax2win.in/guide/80g-deduction-donations-to-charitable-institutions"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s://tax2win.in/income-tax-refund-status"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tax2win.in/guide/income-tax-notice-us-139-9"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hyperlink" Target="https://www.indiafilings.com/learn/income-tax-exemptions-2016-17/"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hyperlink" Target="https://www.indiafilings.com/learn/income-from-house-property/"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17" y="-1386168"/>
            <a:ext cx="2424873" cy="3611192"/>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3" y="-338578"/>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8020"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34"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822" y="5439922"/>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46"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5"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p:cNvSpPr>
            <a:spLocks noGrp="1"/>
          </p:cNvSpPr>
          <p:nvPr>
            <p:ph type="subTitle" idx="1"/>
          </p:nvPr>
        </p:nvSpPr>
        <p:spPr>
          <a:xfrm>
            <a:off x="4439635" y="4320141"/>
            <a:ext cx="3312735" cy="1141851"/>
          </a:xfrm>
          <a:noFill/>
        </p:spPr>
        <p:txBody>
          <a:bodyPr vert="horz" lIns="91440" tIns="45720" rIns="91440" bIns="45720" rtlCol="0">
            <a:normAutofit fontScale="77500" lnSpcReduction="20000"/>
          </a:bodyPr>
          <a:lstStyle/>
          <a:p>
            <a:r>
              <a:rPr lang="en-GB" sz="2000" dirty="0">
                <a:solidFill>
                  <a:srgbClr val="080808"/>
                </a:solidFill>
                <a:ea typeface="+mn-lt"/>
                <a:cs typeface="+mn-lt"/>
              </a:rPr>
              <a:t>including procedure in e-filing response to notice u/s 139(9)</a:t>
            </a:r>
            <a:r>
              <a:rPr lang="en-GB" sz="2000" dirty="0">
                <a:solidFill>
                  <a:srgbClr val="080808"/>
                </a:solidFill>
                <a:cs typeface="Calibri"/>
              </a:rPr>
              <a:t> </a:t>
            </a:r>
            <a:endParaRPr lang="en-US" sz="2000" dirty="0">
              <a:solidFill>
                <a:srgbClr val="080808"/>
              </a:solidFill>
            </a:endParaRPr>
          </a:p>
          <a:p>
            <a:r>
              <a:rPr lang="en-GB" sz="2000" dirty="0">
                <a:solidFill>
                  <a:srgbClr val="080808"/>
                </a:solidFill>
                <a:cs typeface="Calibri"/>
              </a:rPr>
              <a:t>(DEFECTIVE RETURN)</a:t>
            </a:r>
            <a:r>
              <a:rPr lang="en-US" sz="2000" dirty="0">
                <a:solidFill>
                  <a:srgbClr val="080808"/>
                </a:solidFill>
                <a:cs typeface="Calibri"/>
              </a:rPr>
              <a:t> ,withdrawal of response, the procedure followed related to intimation u/s 143(1)</a:t>
            </a:r>
            <a:endParaRPr lang="en-GB" sz="2000" dirty="0">
              <a:solidFill>
                <a:srgbClr val="080808"/>
              </a:solidFill>
            </a:endParaRPr>
          </a:p>
        </p:txBody>
      </p:sp>
      <p:sp>
        <p:nvSpPr>
          <p:cNvPr id="2" name="Title 1"/>
          <p:cNvSpPr>
            <a:spLocks noGrp="1"/>
          </p:cNvSpPr>
          <p:nvPr>
            <p:ph type="ctrTitle"/>
          </p:nvPr>
        </p:nvSpPr>
        <p:spPr>
          <a:xfrm>
            <a:off x="3204643" y="2224432"/>
            <a:ext cx="5782716" cy="2150719"/>
          </a:xfrm>
          <a:noFill/>
        </p:spPr>
        <p:txBody>
          <a:bodyPr anchor="ctr">
            <a:normAutofit/>
          </a:bodyPr>
          <a:lstStyle/>
          <a:p>
            <a:r>
              <a:rPr lang="en-GB" sz="3600" b="1" dirty="0">
                <a:solidFill>
                  <a:srgbClr val="080808"/>
                </a:solidFill>
                <a:cs typeface="Calibri Light"/>
              </a:rPr>
              <a:t>INCOME TAX RETURN FILING AND </a:t>
            </a:r>
            <a:br>
              <a:rPr lang="en-GB" sz="3600" b="1" dirty="0">
                <a:cs typeface="Calibri Light"/>
              </a:rPr>
            </a:br>
            <a:r>
              <a:rPr lang="en-GB" sz="3600" b="1" dirty="0">
                <a:solidFill>
                  <a:srgbClr val="080808"/>
                </a:solidFill>
                <a:cs typeface="Calibri Light"/>
              </a:rPr>
              <a:t>SUMMARY ASSESMENT – 143(1)</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4" y="5457620"/>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94"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41"/>
            <a:ext cx="10326976" cy="5243743"/>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Section 139(5) – Revised Return</a:t>
            </a:r>
          </a:p>
          <a:p>
            <a:r>
              <a:rPr lang="en-US" sz="2800" dirty="0"/>
              <a:t>Section 139(5) deals with </a:t>
            </a:r>
            <a:r>
              <a:rPr lang="en-US" sz="2800" b="1" dirty="0">
                <a:hlinkClick r:id="rId2"/>
              </a:rPr>
              <a:t>revised income tax return</a:t>
            </a:r>
            <a:r>
              <a:rPr lang="en-US" sz="2800" dirty="0"/>
              <a:t> in case of any mistakes while filing the original income tax returns. The following are its provisions:</a:t>
            </a:r>
          </a:p>
          <a:p>
            <a:r>
              <a:rPr lang="en-US" sz="2800" dirty="0"/>
              <a:t>If the original or initial income tax return was filed by the </a:t>
            </a:r>
            <a:r>
              <a:rPr lang="en-US" sz="2800" dirty="0" err="1"/>
              <a:t>assessee</a:t>
            </a:r>
            <a:r>
              <a:rPr lang="en-US" sz="2800" dirty="0"/>
              <a:t> or entity as per Section 139(1) , he/she can file a revised income tax return before </a:t>
            </a:r>
            <a:r>
              <a:rPr lang="en-US" sz="2800" b="1" i="1" dirty="0"/>
              <a:t>end of the relevant assessment year or completion of assessment, whichever is earlier.</a:t>
            </a:r>
          </a:p>
          <a:p>
            <a:r>
              <a:rPr lang="en-US" sz="2800" dirty="0"/>
              <a:t>A late income tax return cannot be revised. However, any loss return that was filed within the prescribed due date as mentioned in Section 139(1) can be revised.</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863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139(4A) – Income Tax Return of Charitable and Religious Trust</a:t>
            </a:r>
          </a:p>
          <a:p>
            <a:r>
              <a:rPr lang="en-US" sz="2800" dirty="0"/>
              <a:t>Any individual whose income received from the property occupied by a public charity or religious trust  and claims tax exemptions under Section 11 and Section 12 of the Income Tax Act are compulsorily required to file their tax returns, provided that the sum of the income collected prior to the provisions under section 11 and Section 12 is beyond the basic limit allowed for exemption.</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309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65"/>
            <a:ext cx="10326976" cy="2725859"/>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139(4B) – Return of Income of a Political Party</a:t>
            </a:r>
          </a:p>
          <a:p>
            <a:r>
              <a:rPr lang="en-US" sz="2800" dirty="0"/>
              <a:t>Any political party will be required to mandatory file its tax returns provided that the sum of the income collected by the party is beyond the basic limit allowed for exemption without taking into consideration any benefits mentioned under section 13A.</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03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43"/>
            <a:ext cx="10326976" cy="4381969"/>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139(4C) and (4D)- Claiming Exemption under Section 10</a:t>
            </a:r>
          </a:p>
          <a:p>
            <a:endParaRPr lang="en-US" sz="2800" dirty="0"/>
          </a:p>
          <a:p>
            <a:r>
              <a:rPr lang="en-US" sz="2800" dirty="0"/>
              <a:t>Section 139(4C) and Section 139(4D) deals with specific institutions who claim privileges as per the provision of Section 10 of the Income Tax Act 1961. </a:t>
            </a:r>
          </a:p>
          <a:p>
            <a:r>
              <a:rPr lang="en-US" sz="2800" dirty="0"/>
              <a:t>These sections state that an institution is mandatorily required to file its income tax returns provided that the sum of the income collected by the institution in question is beyond the basic limit allowed for exemption, without taking into consideration any other exemption benefits.</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49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43"/>
            <a:ext cx="10326976" cy="524374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139(9) – Defective Returns</a:t>
            </a:r>
          </a:p>
          <a:p>
            <a:endParaRPr lang="en-US" sz="2800" dirty="0"/>
          </a:p>
          <a:p>
            <a:r>
              <a:rPr lang="en-US" sz="2800" dirty="0"/>
              <a:t>As per the provisions under section 139(9), income tax return is defective when specific documents are not attached with the income tax return. In case the return is considered defective by the tax officer, then the concerned tax payer will be informed by him and be allowed to rectify the defect within 15 days starting from the day of intimation.</a:t>
            </a:r>
          </a:p>
          <a:p>
            <a:endParaRPr lang="en-US" sz="2800" dirty="0"/>
          </a:p>
          <a:p>
            <a:r>
              <a:rPr lang="en-US" sz="2800" dirty="0"/>
              <a:t>In the request from tax payer through an application, the allowable period could be extended. The assessing officer intimates the tax payer about the defect through a simple letter.</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65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2819-C54F-4A2B-0F0D-28CBB6A83A7B}"/>
              </a:ext>
            </a:extLst>
          </p:cNvPr>
          <p:cNvSpPr>
            <a:spLocks noGrp="1"/>
          </p:cNvSpPr>
          <p:nvPr>
            <p:ph type="title"/>
          </p:nvPr>
        </p:nvSpPr>
        <p:spPr>
          <a:xfrm>
            <a:off x="6757737" y="1431042"/>
            <a:ext cx="3041924" cy="3995916"/>
          </a:xfrm>
        </p:spPr>
        <p:txBody>
          <a:bodyPr anchor="ctr">
            <a:normAutofit/>
          </a:bodyPr>
          <a:lstStyle/>
          <a:p>
            <a:r>
              <a:rPr lang="en-GB" dirty="0">
                <a:solidFill>
                  <a:schemeClr val="tx1">
                    <a:lumMod val="95000"/>
                    <a:lumOff val="5000"/>
                  </a:schemeClr>
                </a:solidFill>
                <a:cs typeface="Calibri"/>
              </a:rPr>
              <a:t>UPDATED RETURN</a:t>
            </a:r>
          </a:p>
        </p:txBody>
      </p:sp>
      <p:sp>
        <p:nvSpPr>
          <p:cNvPr id="3" name="Content Placeholder 2">
            <a:extLst>
              <a:ext uri="{FF2B5EF4-FFF2-40B4-BE49-F238E27FC236}">
                <a16:creationId xmlns:a16="http://schemas.microsoft.com/office/drawing/2014/main" id="{F190FD93-D7D0-BA41-917B-1AE8691763E2}"/>
              </a:ext>
            </a:extLst>
          </p:cNvPr>
          <p:cNvSpPr>
            <a:spLocks noGrp="1"/>
          </p:cNvSpPr>
          <p:nvPr>
            <p:ph idx="1"/>
          </p:nvPr>
        </p:nvSpPr>
        <p:spPr>
          <a:xfrm>
            <a:off x="1758639" y="755307"/>
            <a:ext cx="4211076" cy="5448029"/>
          </a:xfrm>
        </p:spPr>
        <p:txBody>
          <a:bodyPr vert="horz" lIns="91440" tIns="45720" rIns="91440" bIns="45720" rtlCol="0" anchor="ctr">
            <a:noAutofit/>
          </a:bodyPr>
          <a:lstStyle/>
          <a:p>
            <a:pPr marL="0" indent="0" algn="just">
              <a:spcBef>
                <a:spcPts val="0"/>
              </a:spcBef>
              <a:buNone/>
            </a:pPr>
            <a:r>
              <a:rPr lang="en-US" sz="2600" b="1" dirty="0">
                <a:solidFill>
                  <a:schemeClr val="tx1">
                    <a:lumMod val="85000"/>
                    <a:lumOff val="15000"/>
                  </a:schemeClr>
                </a:solidFill>
                <a:latin typeface="Garamond"/>
                <a:ea typeface="+mn-lt"/>
                <a:cs typeface="+mn-lt"/>
              </a:rPr>
              <a:t>To </a:t>
            </a:r>
            <a:r>
              <a:rPr lang="en-US" sz="2600" dirty="0">
                <a:solidFill>
                  <a:schemeClr val="tx1">
                    <a:lumMod val="85000"/>
                    <a:lumOff val="15000"/>
                  </a:schemeClr>
                </a:solidFill>
                <a:latin typeface="Garamond"/>
                <a:ea typeface="+mn-lt"/>
                <a:cs typeface="+mn-lt"/>
              </a:rPr>
              <a:t>provide an opportunity to </a:t>
            </a:r>
            <a:r>
              <a:rPr lang="en-US" sz="2600" dirty="0" err="1">
                <a:solidFill>
                  <a:schemeClr val="tx1">
                    <a:lumMod val="85000"/>
                    <a:lumOff val="15000"/>
                  </a:schemeClr>
                </a:solidFill>
                <a:latin typeface="Garamond"/>
                <a:ea typeface="+mn-lt"/>
                <a:cs typeface="+mn-lt"/>
              </a:rPr>
              <a:t>taxpayers,who</a:t>
            </a:r>
            <a:r>
              <a:rPr lang="en-US" sz="2600" dirty="0">
                <a:solidFill>
                  <a:schemeClr val="tx1">
                    <a:lumMod val="85000"/>
                    <a:lumOff val="15000"/>
                  </a:schemeClr>
                </a:solidFill>
                <a:latin typeface="Garamond"/>
                <a:ea typeface="+mn-lt"/>
                <a:cs typeface="+mn-lt"/>
              </a:rPr>
              <a:t> have not filed the returns or who have committed omissions or mistakes in correctly estimating their income for tax payment, sub-section (8A) in section 139 is proposed to be inserted to permit them to file an Updated Return on payment of additional tax</a:t>
            </a:r>
            <a:r>
              <a:rPr lang="en-US" sz="2600" dirty="0">
                <a:solidFill>
                  <a:schemeClr val="tx1">
                    <a:lumMod val="85000"/>
                    <a:lumOff val="15000"/>
                  </a:schemeClr>
                </a:solidFill>
                <a:ea typeface="+mn-lt"/>
                <a:cs typeface="+mn-lt"/>
              </a:rPr>
              <a:t>.</a:t>
            </a:r>
            <a:endParaRPr lang="en-US" dirty="0">
              <a:solidFill>
                <a:schemeClr val="tx1">
                  <a:lumMod val="85000"/>
                  <a:lumOff val="15000"/>
                </a:schemeClr>
              </a:solidFill>
              <a:cs typeface="Calibri"/>
            </a:endParaRPr>
          </a:p>
          <a:p>
            <a:endParaRPr lang="en-GB" sz="1600" dirty="0">
              <a:solidFill>
                <a:schemeClr val="tx1">
                  <a:lumMod val="85000"/>
                  <a:lumOff val="15000"/>
                </a:schemeClr>
              </a:solidFill>
              <a:cs typeface="Calibri"/>
            </a:endParaRPr>
          </a:p>
        </p:txBody>
      </p:sp>
    </p:spTree>
    <p:extLst>
      <p:ext uri="{BB962C8B-B14F-4D97-AF65-F5344CB8AC3E}">
        <p14:creationId xmlns:p14="http://schemas.microsoft.com/office/powerpoint/2010/main" val="244336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06602" y="1782981"/>
            <a:ext cx="3150061" cy="4465868"/>
          </a:xfrm>
          <a:prstGeom prst="rect">
            <a:avLst/>
          </a:prstGeom>
        </p:spPr>
        <p:txBody>
          <a:bodyPr vert="horz" lIns="91440" tIns="45720" rIns="91440" bIns="45720" rtlCol="0" anchor="t">
            <a:normAutofit/>
          </a:bodyPr>
          <a:lstStyle/>
          <a:p>
            <a:pPr marL="421640" marR="698500" indent="-228600">
              <a:lnSpc>
                <a:spcPct val="90000"/>
              </a:lnSpc>
              <a:spcBef>
                <a:spcPts val="955"/>
              </a:spcBef>
              <a:buFont typeface="Arial" panose="020B0604020202020204" pitchFamily="34" charset="0"/>
              <a:buChar char="•"/>
              <a:tabLst>
                <a:tab pos="422275" algn="l"/>
              </a:tabLst>
            </a:pPr>
            <a:r>
              <a:rPr lang="en-US" sz="2200" spc="-250" dirty="0">
                <a:latin typeface="Garamond"/>
              </a:rPr>
              <a:t>New </a:t>
            </a:r>
            <a:r>
              <a:rPr lang="en-US" sz="2200" spc="-110" dirty="0">
                <a:latin typeface="Garamond"/>
              </a:rPr>
              <a:t>sub-section </a:t>
            </a:r>
            <a:r>
              <a:rPr lang="en-US" sz="2200" spc="-60" dirty="0">
                <a:latin typeface="Garamond"/>
              </a:rPr>
              <a:t>139(8A) </a:t>
            </a:r>
            <a:r>
              <a:rPr lang="en-US" sz="2200" spc="-145" dirty="0" err="1">
                <a:latin typeface="Garamond"/>
              </a:rPr>
              <a:t>w.e.f</a:t>
            </a:r>
            <a:r>
              <a:rPr lang="en-US" sz="2200" spc="-145" dirty="0">
                <a:latin typeface="Garamond"/>
              </a:rPr>
              <a:t> </a:t>
            </a:r>
            <a:r>
              <a:rPr lang="en-US" sz="2200" spc="50" dirty="0">
                <a:latin typeface="Garamond"/>
              </a:rPr>
              <a:t>1</a:t>
            </a:r>
            <a:r>
              <a:rPr lang="en-US" sz="2200" spc="75" baseline="24904" dirty="0">
                <a:latin typeface="Garamond"/>
              </a:rPr>
              <a:t>st </a:t>
            </a:r>
            <a:r>
              <a:rPr lang="en-US" sz="2200" spc="-125" dirty="0">
                <a:latin typeface="Garamond"/>
              </a:rPr>
              <a:t>April  </a:t>
            </a:r>
            <a:r>
              <a:rPr lang="en-US" sz="2200" spc="140" dirty="0">
                <a:latin typeface="Garamond"/>
              </a:rPr>
              <a:t>2022</a:t>
            </a:r>
            <a:endParaRPr lang="en-US" sz="2200" dirty="0">
              <a:latin typeface="Garamond"/>
              <a:cs typeface="Calibri"/>
            </a:endParaRPr>
          </a:p>
          <a:p>
            <a:pPr marL="421640" marR="698500" indent="-228600">
              <a:lnSpc>
                <a:spcPct val="90000"/>
              </a:lnSpc>
              <a:spcBef>
                <a:spcPts val="955"/>
              </a:spcBef>
              <a:buFont typeface="Arial" panose="020B0604020202020204" pitchFamily="34" charset="0"/>
              <a:buChar char="•"/>
              <a:tabLst>
                <a:tab pos="422275" algn="l"/>
              </a:tabLst>
            </a:pPr>
            <a:endParaRPr lang="en-US" sz="2200" spc="140" dirty="0">
              <a:latin typeface="Garamond"/>
              <a:cs typeface="Calibri"/>
            </a:endParaRPr>
          </a:p>
          <a:p>
            <a:pPr marL="421640" marR="698500" indent="-228600">
              <a:lnSpc>
                <a:spcPct val="90000"/>
              </a:lnSpc>
              <a:spcBef>
                <a:spcPts val="955"/>
              </a:spcBef>
              <a:buFont typeface="Arial" panose="020B0604020202020204" pitchFamily="34" charset="0"/>
              <a:buChar char="•"/>
              <a:tabLst>
                <a:tab pos="422275" algn="l"/>
              </a:tabLst>
            </a:pPr>
            <a:endParaRPr lang="en-US" sz="2200" spc="140" dirty="0">
              <a:latin typeface="Garamond"/>
              <a:cs typeface="Calibri"/>
            </a:endParaRPr>
          </a:p>
          <a:p>
            <a:pPr marL="421640" indent="-228600">
              <a:lnSpc>
                <a:spcPct val="90000"/>
              </a:lnSpc>
              <a:spcBef>
                <a:spcPts val="340"/>
              </a:spcBef>
              <a:buFont typeface="Arial" panose="020B0604020202020204" pitchFamily="34" charset="0"/>
              <a:buChar char="•"/>
              <a:tabLst>
                <a:tab pos="422275" algn="l"/>
              </a:tabLst>
            </a:pPr>
            <a:r>
              <a:rPr lang="en-US" sz="2200" spc="-80" dirty="0">
                <a:latin typeface="Garamond"/>
              </a:rPr>
              <a:t>Within </a:t>
            </a:r>
            <a:r>
              <a:rPr lang="en-US" sz="2200" spc="40" dirty="0">
                <a:latin typeface="Garamond"/>
              </a:rPr>
              <a:t>24 </a:t>
            </a:r>
            <a:r>
              <a:rPr lang="en-US" sz="2200" spc="-65" dirty="0">
                <a:latin typeface="Garamond"/>
              </a:rPr>
              <a:t>months </a:t>
            </a:r>
            <a:r>
              <a:rPr lang="en-US" sz="2200" spc="-60" dirty="0">
                <a:latin typeface="Garamond"/>
              </a:rPr>
              <a:t>from </a:t>
            </a:r>
            <a:r>
              <a:rPr lang="en-US" sz="2200" spc="-95" dirty="0">
                <a:latin typeface="Garamond"/>
              </a:rPr>
              <a:t>end </a:t>
            </a:r>
            <a:r>
              <a:rPr lang="en-US" sz="2200" spc="-30" dirty="0">
                <a:latin typeface="Garamond"/>
              </a:rPr>
              <a:t>of </a:t>
            </a:r>
            <a:r>
              <a:rPr lang="en-US" sz="2200" spc="-85" dirty="0">
                <a:latin typeface="Garamond"/>
              </a:rPr>
              <a:t>relevant AY</a:t>
            </a:r>
            <a:endParaRPr lang="en-US" sz="2200" spc="-760" dirty="0">
              <a:latin typeface="Garamond"/>
            </a:endParaRPr>
          </a:p>
        </p:txBody>
      </p:sp>
      <p:graphicFrame>
        <p:nvGraphicFramePr>
          <p:cNvPr id="7" name="Table 6"/>
          <p:cNvGraphicFramePr>
            <a:graphicFrameLocks noGrp="1"/>
          </p:cNvGraphicFramePr>
          <p:nvPr/>
        </p:nvGraphicFramePr>
        <p:xfrm>
          <a:off x="5495490" y="2371528"/>
          <a:ext cx="4689910" cy="3184800"/>
        </p:xfrm>
        <a:graphic>
          <a:graphicData uri="http://schemas.openxmlformats.org/drawingml/2006/table">
            <a:tbl>
              <a:tblPr firstRow="1" bandRow="1">
                <a:tableStyleId>{8799B23B-EC83-4686-B30A-512413B5E67A}</a:tableStyleId>
              </a:tblPr>
              <a:tblGrid>
                <a:gridCol w="1723848">
                  <a:extLst>
                    <a:ext uri="{9D8B030D-6E8A-4147-A177-3AD203B41FA5}">
                      <a16:colId xmlns:a16="http://schemas.microsoft.com/office/drawing/2014/main" val="20000"/>
                    </a:ext>
                  </a:extLst>
                </a:gridCol>
                <a:gridCol w="1483031">
                  <a:extLst>
                    <a:ext uri="{9D8B030D-6E8A-4147-A177-3AD203B41FA5}">
                      <a16:colId xmlns:a16="http://schemas.microsoft.com/office/drawing/2014/main" val="20001"/>
                    </a:ext>
                  </a:extLst>
                </a:gridCol>
                <a:gridCol w="1483031">
                  <a:extLst>
                    <a:ext uri="{9D8B030D-6E8A-4147-A177-3AD203B41FA5}">
                      <a16:colId xmlns:a16="http://schemas.microsoft.com/office/drawing/2014/main" val="20002"/>
                    </a:ext>
                  </a:extLst>
                </a:gridCol>
              </a:tblGrid>
              <a:tr h="796200">
                <a:tc>
                  <a:txBody>
                    <a:bodyPr/>
                    <a:lstStyle/>
                    <a:p>
                      <a:pPr algn="ctr"/>
                      <a:r>
                        <a:rPr lang="en-US" sz="2100" dirty="0"/>
                        <a:t>FINANCIAL YEAR</a:t>
                      </a:r>
                    </a:p>
                  </a:txBody>
                  <a:tcPr marL="81430" marR="81430" marT="54288" marB="54288"/>
                </a:tc>
                <a:tc>
                  <a:txBody>
                    <a:bodyPr/>
                    <a:lstStyle/>
                    <a:p>
                      <a:pPr algn="ctr"/>
                      <a:r>
                        <a:rPr lang="en-US" sz="2100"/>
                        <a:t>12 MONTHS</a:t>
                      </a:r>
                    </a:p>
                  </a:txBody>
                  <a:tcPr marL="81430" marR="81430" marT="54288" marB="54288"/>
                </a:tc>
                <a:tc>
                  <a:txBody>
                    <a:bodyPr/>
                    <a:lstStyle/>
                    <a:p>
                      <a:pPr algn="ctr"/>
                      <a:r>
                        <a:rPr lang="en-US" sz="2100"/>
                        <a:t>24 MONTHS</a:t>
                      </a:r>
                    </a:p>
                  </a:txBody>
                  <a:tcPr marL="81430" marR="81430" marT="54288" marB="54288"/>
                </a:tc>
                <a:extLst>
                  <a:ext uri="{0D108BD9-81ED-4DB2-BD59-A6C34878D82A}">
                    <a16:rowId xmlns:a16="http://schemas.microsoft.com/office/drawing/2014/main" val="10000"/>
                  </a:ext>
                </a:extLst>
              </a:tr>
              <a:tr h="796200">
                <a:tc>
                  <a:txBody>
                    <a:bodyPr/>
                    <a:lstStyle/>
                    <a:p>
                      <a:pPr algn="ctr"/>
                      <a:r>
                        <a:rPr lang="en-US" sz="2100"/>
                        <a:t>2021-22</a:t>
                      </a:r>
                      <a:endParaRPr lang="en-US" sz="1800"/>
                    </a:p>
                  </a:txBody>
                  <a:tcPr marL="81430" marR="81430" marT="54288" marB="54288"/>
                </a:tc>
                <a:tc>
                  <a:txBody>
                    <a:bodyPr/>
                    <a:lstStyle/>
                    <a:p>
                      <a:pPr algn="ctr"/>
                      <a:r>
                        <a:rPr lang="en-US" sz="2100" dirty="0"/>
                        <a:t>N.A.</a:t>
                      </a:r>
                    </a:p>
                  </a:txBody>
                  <a:tcPr marL="81430" marR="81430" marT="54288" marB="54288"/>
                </a:tc>
                <a:tc>
                  <a:txBody>
                    <a:bodyPr/>
                    <a:lstStyle/>
                    <a:p>
                      <a:pPr algn="ctr"/>
                      <a:r>
                        <a:rPr lang="en-US" sz="2100"/>
                        <a:t>N.A.</a:t>
                      </a:r>
                    </a:p>
                    <a:p>
                      <a:pPr lvl="0" algn="ctr">
                        <a:buNone/>
                      </a:pPr>
                      <a:endParaRPr lang="en-US" sz="2100"/>
                    </a:p>
                  </a:txBody>
                  <a:tcPr marL="81430" marR="81430" marT="54288" marB="54288"/>
                </a:tc>
                <a:extLst>
                  <a:ext uri="{0D108BD9-81ED-4DB2-BD59-A6C34878D82A}">
                    <a16:rowId xmlns:a16="http://schemas.microsoft.com/office/drawing/2014/main" val="10001"/>
                  </a:ext>
                </a:extLst>
              </a:tr>
              <a:tr h="796200">
                <a:tc>
                  <a:txBody>
                    <a:bodyPr/>
                    <a:lstStyle/>
                    <a:p>
                      <a:pPr algn="ctr"/>
                      <a:r>
                        <a:rPr lang="en-US" sz="2100"/>
                        <a:t>2022-23</a:t>
                      </a:r>
                    </a:p>
                  </a:txBody>
                  <a:tcPr marL="81430" marR="81430" marT="54288" marB="54288"/>
                </a:tc>
                <a:tc>
                  <a:txBody>
                    <a:bodyPr/>
                    <a:lstStyle/>
                    <a:p>
                      <a:pPr algn="ctr"/>
                      <a:r>
                        <a:rPr lang="en-US" sz="2100"/>
                        <a:t>PY</a:t>
                      </a:r>
                      <a:r>
                        <a:rPr lang="en-US" sz="2100" baseline="0"/>
                        <a:t> </a:t>
                      </a:r>
                      <a:r>
                        <a:rPr lang="en-US" sz="2100"/>
                        <a:t>2020-21</a:t>
                      </a:r>
                    </a:p>
                  </a:txBody>
                  <a:tcPr marL="81430" marR="81430" marT="54288" marB="54288"/>
                </a:tc>
                <a:tc>
                  <a:txBody>
                    <a:bodyPr/>
                    <a:lstStyle/>
                    <a:p>
                      <a:pPr algn="ctr"/>
                      <a:r>
                        <a:rPr lang="en-US" sz="2100"/>
                        <a:t>PY 2019-20</a:t>
                      </a:r>
                    </a:p>
                  </a:txBody>
                  <a:tcPr marL="81430" marR="81430" marT="54288" marB="54288"/>
                </a:tc>
                <a:extLst>
                  <a:ext uri="{0D108BD9-81ED-4DB2-BD59-A6C34878D82A}">
                    <a16:rowId xmlns:a16="http://schemas.microsoft.com/office/drawing/2014/main" val="10002"/>
                  </a:ext>
                </a:extLst>
              </a:tr>
              <a:tr h="796200">
                <a:tc>
                  <a:txBody>
                    <a:bodyPr/>
                    <a:lstStyle/>
                    <a:p>
                      <a:pPr algn="ctr"/>
                      <a:r>
                        <a:rPr lang="en-US" sz="2100"/>
                        <a:t>2023-24</a:t>
                      </a:r>
                    </a:p>
                  </a:txBody>
                  <a:tcPr marL="81430" marR="81430" marT="54288" marB="54288"/>
                </a:tc>
                <a:tc>
                  <a:txBody>
                    <a:bodyPr/>
                    <a:lstStyle/>
                    <a:p>
                      <a:pPr algn="ctr"/>
                      <a:r>
                        <a:rPr lang="en-US" sz="2100"/>
                        <a:t>PY 2021-22</a:t>
                      </a:r>
                    </a:p>
                  </a:txBody>
                  <a:tcPr marL="81430" marR="81430" marT="54288" marB="54288"/>
                </a:tc>
                <a:tc>
                  <a:txBody>
                    <a:bodyPr/>
                    <a:lstStyle/>
                    <a:p>
                      <a:pPr algn="ctr"/>
                      <a:r>
                        <a:rPr lang="en-US" sz="2100"/>
                        <a:t>PY 2020-21</a:t>
                      </a:r>
                    </a:p>
                  </a:txBody>
                  <a:tcPr marL="81430" marR="81430" marT="54288" marB="54288"/>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a:extLst>
              <a:ext uri="{FF2B5EF4-FFF2-40B4-BE49-F238E27FC236}">
                <a16:creationId xmlns:a16="http://schemas.microsoft.com/office/drawing/2014/main" id="{407C7A3E-94C5-E59E-F3C1-0097A3022D87}"/>
              </a:ext>
            </a:extLst>
          </p:cNvPr>
          <p:cNvGraphicFramePr/>
          <p:nvPr/>
        </p:nvGraphicFramePr>
        <p:xfrm>
          <a:off x="1433782" y="1023670"/>
          <a:ext cx="9324436" cy="5704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5" name="Title 124">
            <a:extLst>
              <a:ext uri="{FF2B5EF4-FFF2-40B4-BE49-F238E27FC236}">
                <a16:creationId xmlns:a16="http://schemas.microsoft.com/office/drawing/2014/main" id="{B86526DB-1652-6078-0336-F4245012B87D}"/>
              </a:ext>
            </a:extLst>
          </p:cNvPr>
          <p:cNvSpPr>
            <a:spLocks noGrp="1"/>
          </p:cNvSpPr>
          <p:nvPr>
            <p:ph type="title"/>
          </p:nvPr>
        </p:nvSpPr>
        <p:spPr>
          <a:xfrm>
            <a:off x="1981201" y="274638"/>
            <a:ext cx="8215223" cy="524774"/>
          </a:xfrm>
        </p:spPr>
        <p:txBody>
          <a:bodyPr>
            <a:normAutofit fontScale="90000"/>
          </a:bodyPr>
          <a:lstStyle/>
          <a:p>
            <a:r>
              <a:rPr lang="en-GB" sz="3600" dirty="0">
                <a:solidFill>
                  <a:srgbClr val="FF0000"/>
                </a:solidFill>
                <a:cs typeface="Calibri"/>
              </a:rPr>
              <a:t>NOT ALLOWED IF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ppt_x"/>
                                          </p:val>
                                        </p:tav>
                                        <p:tav tm="100000">
                                          <p:val>
                                            <p:strVal val="#ppt_x"/>
                                          </p:val>
                                        </p:tav>
                                      </p:tavLst>
                                    </p:anim>
                                    <p:anim calcmode="lin" valueType="num">
                                      <p:cBhvr additive="base">
                                        <p:cTn id="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44601" y="647170"/>
          <a:ext cx="9285855" cy="540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59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6111865ec38a9e4a7caf81142a2d4db.jpg"/>
          <p:cNvPicPr>
            <a:picLocks noChangeAspect="1"/>
          </p:cNvPicPr>
          <p:nvPr/>
        </p:nvPicPr>
        <p:blipFill>
          <a:blip r:embed="rId2"/>
          <a:srcRect l="40153" t="8518" r="4625" b="7531"/>
          <a:stretch>
            <a:fillRect/>
          </a:stretch>
        </p:blipFill>
        <p:spPr>
          <a:xfrm>
            <a:off x="1600200" y="838200"/>
            <a:ext cx="8534400" cy="6019800"/>
          </a:xfrm>
          <a:prstGeom prst="rect">
            <a:avLst/>
          </a:prstGeom>
          <a:noFill/>
          <a:ln>
            <a:noFill/>
          </a:ln>
        </p:spPr>
      </p:pic>
      <p:sp>
        <p:nvSpPr>
          <p:cNvPr id="3" name="Rectangle 2"/>
          <p:cNvSpPr/>
          <p:nvPr/>
        </p:nvSpPr>
        <p:spPr>
          <a:xfrm>
            <a:off x="1676403" y="6"/>
            <a:ext cx="8458200"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ITR FORMS</a:t>
            </a:r>
          </a:p>
        </p:txBody>
      </p:sp>
    </p:spTree>
    <p:extLst>
      <p:ext uri="{BB962C8B-B14F-4D97-AF65-F5344CB8AC3E}">
        <p14:creationId xmlns:p14="http://schemas.microsoft.com/office/powerpoint/2010/main" val="63952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214" y="457200"/>
            <a:ext cx="8968741"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WHAT IS AN INCOME TAX RETURN?</a:t>
            </a:r>
          </a:p>
        </p:txBody>
      </p:sp>
      <p:sp>
        <p:nvSpPr>
          <p:cNvPr id="4" name="TextBox 3"/>
          <p:cNvSpPr txBox="1"/>
          <p:nvPr/>
        </p:nvSpPr>
        <p:spPr>
          <a:xfrm>
            <a:off x="1440214" y="1341037"/>
            <a:ext cx="8968741" cy="830997"/>
          </a:xfrm>
          <a:prstGeom prst="rect">
            <a:avLst/>
          </a:prstGeom>
          <a:ln/>
        </p:spPr>
        <p:style>
          <a:lnRef idx="2">
            <a:schemeClr val="accent2"/>
          </a:lnRef>
          <a:fillRef idx="1">
            <a:schemeClr val="lt1"/>
          </a:fillRef>
          <a:effectRef idx="0">
            <a:schemeClr val="accent2"/>
          </a:effectRef>
          <a:fontRef idx="minor">
            <a:schemeClr val="dk1"/>
          </a:fontRef>
        </p:style>
        <p:txBody>
          <a:bodyPr wrap="square" numCol="1" rtlCol="0">
            <a:spAutoFit/>
          </a:bodyPr>
          <a:lstStyle/>
          <a:p>
            <a:pPr algn="just"/>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 tax return is a documentation filed with a tax authority that reports income, expenses, and other relevant financial information.</a:t>
            </a:r>
          </a:p>
        </p:txBody>
      </p:sp>
      <p:pic>
        <p:nvPicPr>
          <p:cNvPr id="7" name="Picture 6" descr="Income-Tax-Return-ITR-ITR-Filing-ITR-Forms-Last-Updated.jpg"/>
          <p:cNvPicPr>
            <a:picLocks noChangeAspect="1"/>
          </p:cNvPicPr>
          <p:nvPr/>
        </p:nvPicPr>
        <p:blipFill>
          <a:blip r:embed="rId2"/>
          <a:srcRect t="6383"/>
          <a:stretch>
            <a:fillRect/>
          </a:stretch>
        </p:blipFill>
        <p:spPr>
          <a:xfrm>
            <a:off x="1440214" y="2739390"/>
            <a:ext cx="8968741" cy="3855720"/>
          </a:xfrm>
          <a:prstGeom prst="rect">
            <a:avLst/>
          </a:prstGeom>
        </p:spPr>
      </p:pic>
    </p:spTree>
    <p:extLst>
      <p:ext uri="{BB962C8B-B14F-4D97-AF65-F5344CB8AC3E}">
        <p14:creationId xmlns:p14="http://schemas.microsoft.com/office/powerpoint/2010/main" val="412943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200" y="0"/>
            <a:ext cx="1019160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INCOME TAX RETURNS</a:t>
            </a:r>
          </a:p>
        </p:txBody>
      </p:sp>
      <p:graphicFrame>
        <p:nvGraphicFramePr>
          <p:cNvPr id="4" name="Diagram 3"/>
          <p:cNvGraphicFramePr/>
          <p:nvPr>
            <p:extLst>
              <p:ext uri="{D42A27DB-BD31-4B8C-83A1-F6EECF244321}">
                <p14:modId xmlns:p14="http://schemas.microsoft.com/office/powerpoint/2010/main" val="1041468645"/>
              </p:ext>
            </p:extLst>
          </p:nvPr>
        </p:nvGraphicFramePr>
        <p:xfrm>
          <a:off x="1000125" y="1066800"/>
          <a:ext cx="1019175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10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57071192"/>
              </p:ext>
            </p:extLst>
          </p:nvPr>
        </p:nvGraphicFramePr>
        <p:xfrm>
          <a:off x="1343026" y="266700"/>
          <a:ext cx="9505950" cy="622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3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ustee Remuneration Rues - Centre For Advancement of Philanthr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1"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95" y="682783"/>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1" y="5435947"/>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8981AC-B40F-4E4A-88D8-B87399C67D86}"/>
              </a:ext>
            </a:extLst>
          </p:cNvPr>
          <p:cNvSpPr>
            <a:spLocks noGrp="1"/>
          </p:cNvSpPr>
          <p:nvPr>
            <p:ph type="title"/>
          </p:nvPr>
        </p:nvSpPr>
        <p:spPr>
          <a:xfrm>
            <a:off x="6978351" y="1431046"/>
            <a:ext cx="4055899" cy="3995916"/>
          </a:xfrm>
        </p:spPr>
        <p:txBody>
          <a:bodyPr anchor="ctr">
            <a:normAutofit/>
          </a:bodyPr>
          <a:lstStyle/>
          <a:p>
            <a:r>
              <a:rPr lang="en-GB">
                <a:solidFill>
                  <a:schemeClr val="tx1">
                    <a:lumMod val="95000"/>
                    <a:lumOff val="5000"/>
                  </a:schemeClr>
                </a:solidFill>
              </a:rPr>
              <a:t>TYPES OF ASSESMENTS</a:t>
            </a:r>
          </a:p>
        </p:txBody>
      </p:sp>
      <p:sp>
        <p:nvSpPr>
          <p:cNvPr id="3" name="Content Placeholder 2">
            <a:extLst>
              <a:ext uri="{FF2B5EF4-FFF2-40B4-BE49-F238E27FC236}">
                <a16:creationId xmlns:a16="http://schemas.microsoft.com/office/drawing/2014/main" id="{73D48378-CEE9-4F37-9B40-2A881CBAF521}"/>
              </a:ext>
            </a:extLst>
          </p:cNvPr>
          <p:cNvSpPr>
            <a:spLocks noGrp="1"/>
          </p:cNvSpPr>
          <p:nvPr>
            <p:ph idx="1"/>
          </p:nvPr>
        </p:nvSpPr>
        <p:spPr>
          <a:xfrm>
            <a:off x="278296" y="252324"/>
            <a:ext cx="6579704" cy="6174758"/>
          </a:xfrm>
        </p:spPr>
        <p:txBody>
          <a:bodyPr vert="horz" lIns="91440" tIns="45720" rIns="91440" bIns="45720" rtlCol="0" anchor="ctr">
            <a:noAutofit/>
          </a:bodyPr>
          <a:lstStyle/>
          <a:p>
            <a:r>
              <a:rPr lang="en-GB" b="1" u="sng" dirty="0">
                <a:solidFill>
                  <a:schemeClr val="tx1">
                    <a:lumMod val="85000"/>
                    <a:lumOff val="15000"/>
                  </a:schemeClr>
                </a:solidFill>
                <a:ea typeface="+mn-lt"/>
                <a:cs typeface="+mn-lt"/>
                <a:hlinkClick r:id="rId2">
                  <a:extLst>
                    <a:ext uri="{A12FA001-AC4F-418D-AE19-62706E023703}">
                      <ahyp:hlinkClr xmlns:ahyp="http://schemas.microsoft.com/office/drawing/2018/hyperlinkcolor" val="tx"/>
                    </a:ext>
                  </a:extLst>
                </a:hlinkClick>
              </a:rPr>
              <a:t>Self Assessment</a:t>
            </a:r>
            <a:endParaRPr lang="en-GB" b="1" dirty="0">
              <a:solidFill>
                <a:schemeClr val="tx1">
                  <a:lumMod val="85000"/>
                  <a:lumOff val="15000"/>
                </a:schemeClr>
              </a:solidFill>
            </a:endParaRPr>
          </a:p>
          <a:p>
            <a:pPr marL="0" indent="0">
              <a:buNone/>
            </a:pPr>
            <a:endParaRPr lang="en-GB" b="1" u="sng"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3">
                  <a:extLst>
                    <a:ext uri="{A12FA001-AC4F-418D-AE19-62706E023703}">
                      <ahyp:hlinkClr xmlns:ahyp="http://schemas.microsoft.com/office/drawing/2018/hyperlinkcolor" val="tx"/>
                    </a:ext>
                  </a:extLst>
                </a:hlinkClick>
              </a:rPr>
              <a:t>Summary </a:t>
            </a:r>
            <a:r>
              <a:rPr lang="en-GB" b="1" u="sng" dirty="0">
                <a:solidFill>
                  <a:srgbClr val="0070C0"/>
                </a:solidFill>
                <a:ea typeface="+mn-lt"/>
                <a:cs typeface="+mn-lt"/>
                <a:hlinkClick r:id="rId3">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 143(1))</a:t>
            </a:r>
            <a:endParaRPr lang="en-GB" b="1" u="sng" dirty="0">
              <a:solidFill>
                <a:srgbClr val="0070C0"/>
              </a:solidFill>
            </a:endParaRPr>
          </a:p>
          <a:p>
            <a:pPr marL="0" indent="0">
              <a:buNone/>
            </a:pPr>
            <a:endParaRPr lang="en-GB" b="1" dirty="0">
              <a:solidFill>
                <a:schemeClr val="tx1">
                  <a:lumMod val="85000"/>
                  <a:lumOff val="15000"/>
                </a:schemeClr>
              </a:solidFill>
              <a:ea typeface="+mn-lt"/>
              <a:cs typeface="+mn-lt"/>
            </a:endParaRPr>
          </a:p>
          <a:p>
            <a:r>
              <a:rPr lang="en-GB" b="1" u="sng" dirty="0">
                <a:solidFill>
                  <a:srgbClr val="0070C0"/>
                </a:solidFill>
                <a:ea typeface="+mn-lt"/>
                <a:cs typeface="+mn-lt"/>
              </a:rPr>
              <a:t>Scrutiny assessment.(Sec -143(3))</a:t>
            </a:r>
          </a:p>
          <a:p>
            <a:endParaRPr lang="en-GB" b="1"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4">
                  <a:extLst>
                    <a:ext uri="{A12FA001-AC4F-418D-AE19-62706E023703}">
                      <ahyp:hlinkClr xmlns:ahyp="http://schemas.microsoft.com/office/drawing/2018/hyperlinkcolor" val="tx"/>
                    </a:ext>
                  </a:extLst>
                </a:hlinkClick>
              </a:rPr>
              <a:t>Best Judgement </a:t>
            </a:r>
            <a:r>
              <a:rPr lang="en-GB" b="1" u="sng" dirty="0">
                <a:solidFill>
                  <a:srgbClr val="0070C0"/>
                </a:solidFill>
                <a:ea typeface="+mn-lt"/>
                <a:cs typeface="+mn-lt"/>
                <a:hlinkClick r:id="rId4">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(Sec-144)</a:t>
            </a:r>
            <a:endParaRPr lang="en-GB" b="1" u="sng" dirty="0">
              <a:solidFill>
                <a:srgbClr val="0070C0"/>
              </a:solidFill>
            </a:endParaRPr>
          </a:p>
          <a:p>
            <a:endParaRPr lang="en-GB" b="1"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5">
                  <a:extLst>
                    <a:ext uri="{A12FA001-AC4F-418D-AE19-62706E023703}">
                      <ahyp:hlinkClr xmlns:ahyp="http://schemas.microsoft.com/office/drawing/2018/hyperlinkcolor" val="tx"/>
                    </a:ext>
                  </a:extLst>
                </a:hlinkClick>
              </a:rPr>
              <a:t>Income Escaping </a:t>
            </a:r>
            <a:r>
              <a:rPr lang="en-GB" b="1" u="sng" dirty="0">
                <a:solidFill>
                  <a:srgbClr val="0070C0"/>
                </a:solidFill>
                <a:ea typeface="+mn-lt"/>
                <a:cs typeface="+mn-lt"/>
                <a:hlinkClick r:id="rId5">
                  <a:extLst>
                    <a:ext uri="{A12FA001-AC4F-418D-AE19-62706E023703}">
                      <ahyp:hlinkClr xmlns:ahyp="http://schemas.microsoft.com/office/drawing/2018/hyperlinkcolor" val="tx"/>
                    </a:ext>
                  </a:extLst>
                </a:hlinkClick>
              </a:rPr>
              <a:t>Assessment</a:t>
            </a:r>
            <a:r>
              <a:rPr lang="en-GB" b="1" u="sng" dirty="0">
                <a:solidFill>
                  <a:srgbClr val="0070C0"/>
                </a:solidFill>
                <a:ea typeface="+mn-lt"/>
                <a:cs typeface="+mn-lt"/>
              </a:rPr>
              <a:t>(Sec 147)</a:t>
            </a:r>
            <a:endParaRPr lang="en-GB" b="1" u="sng" dirty="0">
              <a:solidFill>
                <a:srgbClr val="0070C0"/>
              </a:solidFill>
            </a:endParaRPr>
          </a:p>
          <a:p>
            <a:endParaRPr lang="en-GB" sz="1800" dirty="0">
              <a:solidFill>
                <a:schemeClr val="tx1">
                  <a:lumMod val="85000"/>
                  <a:lumOff val="15000"/>
                </a:schemeClr>
              </a:solidFill>
            </a:endParaRPr>
          </a:p>
        </p:txBody>
      </p:sp>
    </p:spTree>
    <p:extLst>
      <p:ext uri="{BB962C8B-B14F-4D97-AF65-F5344CB8AC3E}">
        <p14:creationId xmlns:p14="http://schemas.microsoft.com/office/powerpoint/2010/main" val="24714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BBBDED-C117-4364-83DB-C730B8224384}"/>
              </a:ext>
            </a:extLst>
          </p:cNvPr>
          <p:cNvSpPr>
            <a:spLocks noGrp="1"/>
          </p:cNvSpPr>
          <p:nvPr>
            <p:ph type="title"/>
          </p:nvPr>
        </p:nvSpPr>
        <p:spPr>
          <a:xfrm>
            <a:off x="393471" y="294"/>
            <a:ext cx="10905065" cy="1135737"/>
          </a:xfrm>
        </p:spPr>
        <p:txBody>
          <a:bodyPr>
            <a:normAutofit/>
          </a:bodyPr>
          <a:lstStyle/>
          <a:p>
            <a:pPr>
              <a:spcBef>
                <a:spcPts val="1000"/>
              </a:spcBef>
            </a:pPr>
            <a:endParaRPr lang="en-GB" sz="3300">
              <a:ea typeface="+mj-lt"/>
              <a:cs typeface="+mj-lt"/>
            </a:endParaRPr>
          </a:p>
          <a:p>
            <a:pPr marL="285750" indent="-285750">
              <a:spcBef>
                <a:spcPts val="1000"/>
              </a:spcBef>
              <a:buFont typeface="Arial"/>
              <a:buChar char="•"/>
            </a:pPr>
            <a:r>
              <a:rPr lang="en-GB" sz="3300" b="1">
                <a:hlinkClick r:id="rId2"/>
              </a:rPr>
              <a:t>Summary Assessment</a:t>
            </a:r>
            <a:endParaRPr lang="en-GB" sz="3300"/>
          </a:p>
          <a:p>
            <a:endParaRPr lang="en-GB" sz="3300"/>
          </a:p>
        </p:txBody>
      </p:sp>
      <p:sp>
        <p:nvSpPr>
          <p:cNvPr id="3" name="Content Placeholder 2">
            <a:extLst>
              <a:ext uri="{FF2B5EF4-FFF2-40B4-BE49-F238E27FC236}">
                <a16:creationId xmlns:a16="http://schemas.microsoft.com/office/drawing/2014/main" id="{F53B2AF1-B45B-4BB2-A26E-48182F5721F8}"/>
              </a:ext>
            </a:extLst>
          </p:cNvPr>
          <p:cNvSpPr>
            <a:spLocks noGrp="1"/>
          </p:cNvSpPr>
          <p:nvPr>
            <p:ph idx="1"/>
          </p:nvPr>
        </p:nvSpPr>
        <p:spPr>
          <a:xfrm>
            <a:off x="250561" y="1211510"/>
            <a:ext cx="11678972" cy="5536981"/>
          </a:xfrm>
        </p:spPr>
        <p:txBody>
          <a:bodyPr vert="horz" lIns="91440" tIns="45720" rIns="91440" bIns="45720" rtlCol="0" anchor="t">
            <a:normAutofit/>
          </a:bodyPr>
          <a:lstStyle/>
          <a:p>
            <a:r>
              <a:rPr lang="en-GB" dirty="0">
                <a:ea typeface="+mn-lt"/>
                <a:cs typeface="+mn-lt"/>
              </a:rPr>
              <a:t>It is a type of assessment carried out without any human intervention. In this type of assessment, the information submitted by the </a:t>
            </a:r>
            <a:r>
              <a:rPr lang="en-GB" dirty="0" err="1">
                <a:ea typeface="+mn-lt"/>
                <a:cs typeface="+mn-lt"/>
              </a:rPr>
              <a:t>assessee</a:t>
            </a:r>
            <a:r>
              <a:rPr lang="en-GB" dirty="0">
                <a:ea typeface="+mn-lt"/>
                <a:cs typeface="+mn-lt"/>
              </a:rPr>
              <a:t> in his return of income is cross-checked against the information that the income tax department has access to. In the process, the reasonableness and correctness of the return are verified by the department. </a:t>
            </a:r>
          </a:p>
          <a:p>
            <a:r>
              <a:rPr lang="en-GB" dirty="0">
                <a:ea typeface="+mn-lt"/>
                <a:cs typeface="+mn-lt"/>
              </a:rPr>
              <a:t>The return gets processed online, and adjustment for arithmetical errors, incorrect claims, and disallowances are automatically done. Example, credit for TDS claimed by the taxpayer is found to be higher than what is available against his PAN as per department records. Making an adjustment in this regard can increase the tax liability of the taxpayer. After making the aforementioned adjustments, if the </a:t>
            </a:r>
            <a:r>
              <a:rPr lang="en-GB" dirty="0" err="1">
                <a:ea typeface="+mn-lt"/>
                <a:cs typeface="+mn-lt"/>
              </a:rPr>
              <a:t>assessee</a:t>
            </a:r>
            <a:r>
              <a:rPr lang="en-GB" dirty="0">
                <a:ea typeface="+mn-lt"/>
                <a:cs typeface="+mn-lt"/>
              </a:rPr>
              <a:t> is required to pay tax, he will be sent an intimation under Section 143(1). The </a:t>
            </a:r>
            <a:r>
              <a:rPr lang="en-GB" dirty="0" err="1">
                <a:ea typeface="+mn-lt"/>
                <a:cs typeface="+mn-lt"/>
              </a:rPr>
              <a:t>assessee</a:t>
            </a:r>
            <a:r>
              <a:rPr lang="en-GB" dirty="0">
                <a:ea typeface="+mn-lt"/>
                <a:cs typeface="+mn-lt"/>
              </a:rPr>
              <a:t> must respond to this intimation accordingly.</a:t>
            </a:r>
            <a:endParaRPr lang="en-GB"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31" y="2120025"/>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70" y="1343030"/>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6"/>
            <a:ext cx="2017580" cy="1014061"/>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318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21087"/>
            <a:ext cx="12192000" cy="212365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Calibri"/>
              </a:rPr>
              <a:t>The procedure followed related to</a:t>
            </a:r>
          </a:p>
          <a:p>
            <a:pPr algn="ct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Calibri"/>
              </a:rPr>
              <a:t> intimation u/s 143(1)</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43010" name="Picture 2" descr="What is Intimation under section 143 (1)? IT Intimation u/s 143(1)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894"/>
            <a:ext cx="12192000" cy="654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7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5451" y="607889"/>
            <a:ext cx="9066545" cy="60016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buFont typeface="Wingdings" pitchFamily="2" charset="2"/>
              <a:buChar char="q"/>
            </a:pPr>
            <a:r>
              <a:rPr lang="en-US" sz="2400" dirty="0"/>
              <a:t>An income tax return can be either filed voluntarily under Section 139 or </a:t>
            </a:r>
            <a:r>
              <a:rPr lang="en-US" sz="2400" b="1" i="1" u="sng" dirty="0"/>
              <a:t>on demand by the income tax department under Section 142(1).</a:t>
            </a:r>
          </a:p>
          <a:p>
            <a:pPr algn="just"/>
            <a:endParaRPr lang="en-US" sz="2400" dirty="0"/>
          </a:p>
          <a:p>
            <a:pPr marL="342900" indent="-342900" algn="just">
              <a:buFont typeface="Wingdings" pitchFamily="2" charset="2"/>
              <a:buChar char="q"/>
            </a:pPr>
            <a:r>
              <a:rPr lang="en-US" sz="2400" dirty="0"/>
              <a:t>It is necessary to understand what happens after the taxpayer has filed the return of income. Income tax department carries out a preliminary assessment of all the returns filed and informs taxpayers of the result of such preliminary assessment. </a:t>
            </a:r>
          </a:p>
          <a:p>
            <a:pPr algn="just"/>
            <a:endParaRPr lang="en-US" sz="2400" dirty="0"/>
          </a:p>
          <a:p>
            <a:pPr marL="342900" indent="-342900" algn="just">
              <a:buFont typeface="Wingdings" pitchFamily="2" charset="2"/>
              <a:buChar char="q"/>
            </a:pPr>
            <a:r>
              <a:rPr lang="en-US" sz="2400" b="1" i="1" u="sng" dirty="0"/>
              <a:t>This assessment primarily includes arithmetical errors, internal inconsistencies, tax calculation and verification of tax payment</a:t>
            </a:r>
            <a:r>
              <a:rPr lang="en-US" sz="2400" dirty="0"/>
              <a:t>. Such communication to the taxpayer post the preliminary assessment is called intimation under Section 143(1). </a:t>
            </a:r>
          </a:p>
          <a:p>
            <a:pPr algn="just"/>
            <a:endParaRPr lang="en-US" sz="2400" dirty="0"/>
          </a:p>
          <a:p>
            <a:pPr marL="342900" indent="-342900" algn="just">
              <a:buFont typeface="Wingdings" pitchFamily="2" charset="2"/>
              <a:buChar char="q"/>
            </a:pPr>
            <a:r>
              <a:rPr lang="en-US" sz="2400" dirty="0"/>
              <a:t>The preliminary assessment is wholly computerized and does not have any human intervention and is delegated to Centralized Processing Center (CPC).</a:t>
            </a:r>
          </a:p>
        </p:txBody>
      </p:sp>
      <p:sp>
        <p:nvSpPr>
          <p:cNvPr id="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125455"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ln/>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4000" b="1" dirty="0"/>
              <a:t>Letter of Intimation u/s 143(1)</a:t>
            </a:r>
          </a:p>
        </p:txBody>
      </p:sp>
    </p:spTree>
    <p:extLst>
      <p:ext uri="{BB962C8B-B14F-4D97-AF65-F5344CB8AC3E}">
        <p14:creationId xmlns:p14="http://schemas.microsoft.com/office/powerpoint/2010/main" val="193968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0CAC406-2067-4962-A73E-A0124FA51176}"/>
              </a:ext>
            </a:extLst>
          </p:cNvPr>
          <p:cNvGraphicFramePr>
            <a:graphicFrameLocks noGrp="1"/>
          </p:cNvGraphicFramePr>
          <p:nvPr>
            <p:ph idx="1"/>
            <p:extLst>
              <p:ext uri="{D42A27DB-BD31-4B8C-83A1-F6EECF244321}">
                <p14:modId xmlns:p14="http://schemas.microsoft.com/office/powerpoint/2010/main" val="3580795555"/>
              </p:ext>
            </p:extLst>
          </p:nvPr>
        </p:nvGraphicFramePr>
        <p:xfrm>
          <a:off x="469106" y="-19840"/>
          <a:ext cx="11872912" cy="6577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1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155" y="1092530"/>
            <a:ext cx="12218141" cy="4639235"/>
            <a:chOff x="0" y="0"/>
            <a:chExt cx="10079966" cy="5257800"/>
          </a:xfrm>
        </p:grpSpPr>
        <p:grpSp>
          <p:nvGrpSpPr>
            <p:cNvPr id="4" name="Group 3"/>
            <p:cNvGrpSpPr/>
            <p:nvPr/>
          </p:nvGrpSpPr>
          <p:grpSpPr>
            <a:xfrm>
              <a:off x="0" y="914400"/>
              <a:ext cx="10079966" cy="4343400"/>
              <a:chOff x="0" y="0"/>
              <a:chExt cx="10079966" cy="4343400"/>
            </a:xfrm>
          </p:grpSpPr>
          <p:grpSp>
            <p:nvGrpSpPr>
              <p:cNvPr id="2" name="Group 1"/>
              <p:cNvGrpSpPr/>
              <p:nvPr/>
            </p:nvGrpSpPr>
            <p:grpSpPr>
              <a:xfrm>
                <a:off x="0" y="0"/>
                <a:ext cx="10079966" cy="4343400"/>
                <a:chOff x="0" y="0"/>
                <a:chExt cx="10079966" cy="434340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369" r="5875" b="-3302"/>
                <a:stretch/>
              </p:blipFill>
              <p:spPr>
                <a:xfrm>
                  <a:off x="0" y="0"/>
                  <a:ext cx="10079966" cy="4343400"/>
                </a:xfrm>
                <a:prstGeom prst="rect">
                  <a:avLst/>
                </a:prstGeom>
                <a:solidFill>
                  <a:schemeClr val="bg1">
                    <a:alpha val="0"/>
                  </a:schemeClr>
                </a:solidFill>
              </p:spPr>
            </p:pic>
            <p:sp>
              <p:nvSpPr>
                <p:cNvPr id="6" name="TextBox 5"/>
                <p:cNvSpPr txBox="1"/>
                <p:nvPr/>
              </p:nvSpPr>
              <p:spPr>
                <a:xfrm>
                  <a:off x="152400" y="3505200"/>
                  <a:ext cx="2563670" cy="418576"/>
                </a:xfrm>
                <a:prstGeom prst="rect">
                  <a:avLst/>
                </a:prstGeom>
                <a:solidFill>
                  <a:srgbClr val="3F5F8E"/>
                </a:solidFill>
                <a:ln>
                  <a:noFill/>
                </a:ln>
              </p:spPr>
              <p:txBody>
                <a:bodyPr wrap="square" rtlCol="0">
                  <a:spAutoFit/>
                </a:bodyPr>
                <a:lstStyle/>
                <a:p>
                  <a:endParaRPr lang="en-IN" dirty="0"/>
                </a:p>
              </p:txBody>
            </p:sp>
          </p:grpSp>
          <p:sp>
            <p:nvSpPr>
              <p:cNvPr id="3" name="TextBox 2"/>
              <p:cNvSpPr txBox="1"/>
              <p:nvPr/>
            </p:nvSpPr>
            <p:spPr>
              <a:xfrm>
                <a:off x="304800" y="454757"/>
                <a:ext cx="5296962" cy="2773067"/>
              </a:xfrm>
              <a:prstGeom prst="rect">
                <a:avLst/>
              </a:prstGeom>
              <a:solidFill>
                <a:srgbClr val="3F5F8E"/>
              </a:solidFill>
            </p:spPr>
            <p:txBody>
              <a:bodyPr wrap="square" lIns="91440" tIns="45720" rIns="91440" bIns="45720" rtlCol="0" anchor="t">
                <a:spAutoFit/>
              </a:bodyPr>
              <a:lstStyle/>
              <a:p>
                <a:r>
                  <a:rPr lang="en-IN" sz="5100" b="1" dirty="0">
                    <a:solidFill>
                      <a:schemeClr val="bg1"/>
                    </a:solidFill>
                    <a:latin typeface="Imprint MT Shadow" panose="04020605060303030202" pitchFamily="82" charset="0"/>
                  </a:rPr>
                  <a:t>FACELESS</a:t>
                </a:r>
              </a:p>
              <a:p>
                <a:r>
                  <a:rPr lang="en-IN" sz="5100" b="1" dirty="0">
                    <a:solidFill>
                      <a:schemeClr val="bg1"/>
                    </a:solidFill>
                    <a:latin typeface="Imprint MT Shadow"/>
                  </a:rPr>
                  <a:t>ASSESSMENT </a:t>
                </a:r>
                <a:endParaRPr lang="en-IN" sz="5100" b="1" dirty="0">
                  <a:solidFill>
                    <a:schemeClr val="bg1"/>
                  </a:solidFill>
                  <a:latin typeface="Imprint MT Shadow" panose="04020605060303030202" pitchFamily="82" charset="0"/>
                </a:endParaRPr>
              </a:p>
              <a:p>
                <a:endParaRPr lang="en-IN" sz="5100" b="1" dirty="0">
                  <a:solidFill>
                    <a:schemeClr val="bg1"/>
                  </a:solidFill>
                  <a:latin typeface="Imprint MT Shadow" panose="04020605060303030202" pitchFamily="82" charset="0"/>
                </a:endParaRPr>
              </a:p>
            </p:txBody>
          </p:sp>
        </p:grpSp>
        <p:sp>
          <p:nvSpPr>
            <p:cNvPr id="11" name="TextBox 10"/>
            <p:cNvSpPr txBox="1"/>
            <p:nvPr/>
          </p:nvSpPr>
          <p:spPr>
            <a:xfrm>
              <a:off x="0" y="0"/>
              <a:ext cx="10058400" cy="418576"/>
            </a:xfrm>
            <a:prstGeom prst="rect">
              <a:avLst/>
            </a:prstGeom>
            <a:solidFill>
              <a:srgbClr val="3F5F8E"/>
            </a:solidFill>
          </p:spPr>
          <p:txBody>
            <a:bodyPr wrap="square" rtlCol="0">
              <a:spAutoFit/>
            </a:bodyPr>
            <a:lstStyle/>
            <a:p>
              <a:endParaRPr lang="en-IN" dirty="0"/>
            </a:p>
          </p:txBody>
        </p:sp>
      </p:grpSp>
    </p:spTree>
    <p:extLst>
      <p:ext uri="{BB962C8B-B14F-4D97-AF65-F5344CB8AC3E}">
        <p14:creationId xmlns:p14="http://schemas.microsoft.com/office/powerpoint/2010/main" val="180530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7272"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335BCF74-B15B-48D8-A60F-B460A0928210}"/>
              </a:ext>
            </a:extLst>
          </p:cNvPr>
          <p:cNvSpPr>
            <a:spLocks noGrp="1"/>
          </p:cNvSpPr>
          <p:nvPr>
            <p:ph type="title"/>
          </p:nvPr>
        </p:nvSpPr>
        <p:spPr>
          <a:xfrm>
            <a:off x="3047" y="1153600"/>
            <a:ext cx="3884187" cy="4461163"/>
          </a:xfrm>
        </p:spPr>
        <p:txBody>
          <a:bodyPr>
            <a:normAutofit/>
          </a:bodyPr>
          <a:lstStyle/>
          <a:p>
            <a:r>
              <a:rPr lang="en-GB" sz="3600" b="1" dirty="0">
                <a:solidFill>
                  <a:srgbClr val="FFFFFF"/>
                </a:solidFill>
                <a:latin typeface="Garamond" panose="02020404030301010803" pitchFamily="18" charset="0"/>
                <a:cs typeface="Calibri Light"/>
              </a:rPr>
              <a:t>WHAT IT IS ?</a:t>
            </a:r>
          </a:p>
        </p:txBody>
      </p:sp>
      <p:sp>
        <p:nvSpPr>
          <p:cNvPr id="3" name="Content Placeholder 2">
            <a:extLst>
              <a:ext uri="{FF2B5EF4-FFF2-40B4-BE49-F238E27FC236}">
                <a16:creationId xmlns:a16="http://schemas.microsoft.com/office/drawing/2014/main" id="{C1AFC77A-C416-474A-B3F3-E371FC30ADD5}"/>
              </a:ext>
            </a:extLst>
          </p:cNvPr>
          <p:cNvSpPr>
            <a:spLocks noGrp="1"/>
          </p:cNvSpPr>
          <p:nvPr>
            <p:ph idx="1"/>
          </p:nvPr>
        </p:nvSpPr>
        <p:spPr>
          <a:xfrm>
            <a:off x="4447308" y="260724"/>
            <a:ext cx="6997282" cy="6426338"/>
          </a:xfrm>
        </p:spPr>
        <p:txBody>
          <a:bodyPr vert="horz" lIns="91440" tIns="45720" rIns="91440" bIns="45720" rtlCol="0" anchor="ctr">
            <a:normAutofit/>
          </a:bodyPr>
          <a:lstStyle/>
          <a:p>
            <a:pPr marL="457200" indent="-457200"/>
            <a:r>
              <a:rPr lang="en-GB" sz="2600" b="1" dirty="0">
                <a:latin typeface="Garamond" panose="02020404030301010803" pitchFamily="18" charset="0"/>
                <a:cs typeface="Calibri"/>
              </a:rPr>
              <a:t>Faceless Assessment is a part of e-governance initiative of the Government of India. </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To do scrutiny proceeding under section 143(3) / 147.</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To be conducted in a faceless and jurisdiction-less manner.</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Through the electronic means of communication via e-proceedings functionality. </a:t>
            </a:r>
            <a:endParaRPr lang="en-US" sz="2600" b="1" dirty="0">
              <a:latin typeface="Garamond" panose="02020404030301010803" pitchFamily="18" charset="0"/>
              <a:cs typeface="Calibri"/>
            </a:endParaRPr>
          </a:p>
          <a:p>
            <a:pPr marL="457200" indent="-457200"/>
            <a:r>
              <a:rPr lang="en-GB" sz="2600" b="1" dirty="0">
                <a:latin typeface="Garamond" panose="02020404030301010803" pitchFamily="18" charset="0"/>
                <a:cs typeface="Calibri"/>
              </a:rPr>
              <a:t>No physical/personal interface between the assesee and the assessing authority. </a:t>
            </a:r>
            <a:endParaRPr lang="en-US" sz="2600" b="1" dirty="0">
              <a:latin typeface="Garamond" panose="02020404030301010803" pitchFamily="18" charset="0"/>
              <a:cs typeface="Calibri"/>
            </a:endParaRPr>
          </a:p>
        </p:txBody>
      </p:sp>
    </p:spTree>
    <p:extLst>
      <p:ext uri="{BB962C8B-B14F-4D97-AF65-F5344CB8AC3E}">
        <p14:creationId xmlns:p14="http://schemas.microsoft.com/office/powerpoint/2010/main" val="242719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 fill="hold"/>
                                        <p:tgtEl>
                                          <p:spTgt spid="23"/>
                                        </p:tgtEl>
                                        <p:attrNameLst>
                                          <p:attrName>ppt_x</p:attrName>
                                        </p:attrNameLst>
                                      </p:cBhvr>
                                      <p:tavLst>
                                        <p:tav tm="0">
                                          <p:val>
                                            <p:strVal val="0-#ppt_w/2"/>
                                          </p:val>
                                        </p:tav>
                                        <p:tav tm="100000">
                                          <p:val>
                                            <p:strVal val="#ppt_x"/>
                                          </p:val>
                                        </p:tav>
                                      </p:tavLst>
                                    </p:anim>
                                    <p:anim calcmode="lin" valueType="num">
                                      <p:cBhvr additive="base">
                                        <p:cTn id="8" dur="35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5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35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35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35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35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5"/>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Procedures-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589646"/>
            <a:ext cx="10326976" cy="626838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a:lnSpc>
                <a:spcPct val="107000"/>
              </a:lnSpc>
              <a:spcAft>
                <a:spcPts val="800"/>
              </a:spcAft>
            </a:pPr>
            <a:r>
              <a:rPr lang="en-US" sz="2800" dirty="0"/>
              <a:t>Section 139 consists of various subsections which deals with different types of Income tax returns. These subsections are as follows:</a:t>
            </a:r>
          </a:p>
          <a:p>
            <a:r>
              <a:rPr lang="en-US" sz="2800" b="1" dirty="0"/>
              <a:t>Section 139(1) – Mandatory and Voluntary Returns</a:t>
            </a:r>
          </a:p>
          <a:p>
            <a:r>
              <a:rPr lang="en-US" sz="2800" dirty="0"/>
              <a:t>Section 139(1) deals with the mandatory and voluntary filing of income tax returns by the taxpayer:</a:t>
            </a:r>
          </a:p>
          <a:p>
            <a:r>
              <a:rPr lang="en-US" sz="2800" b="1" dirty="0"/>
              <a:t>Mandatory Return</a:t>
            </a:r>
          </a:p>
          <a:p>
            <a:r>
              <a:rPr lang="en-US" sz="2800" dirty="0"/>
              <a:t>The following taxpayers are required to file a mandatory income tax return are listed below:</a:t>
            </a:r>
          </a:p>
          <a:p>
            <a:pPr marL="457200" indent="-457200">
              <a:buFont typeface="Wingdings" pitchFamily="2" charset="2"/>
              <a:buChar char="ü"/>
            </a:pPr>
            <a:r>
              <a:rPr lang="en-US" sz="2800" dirty="0"/>
              <a:t>Any private, public, foreign, domestic company(Whether having profit or loss or nil income)</a:t>
            </a:r>
          </a:p>
          <a:p>
            <a:pPr marL="457200" indent="-457200">
              <a:buFont typeface="Wingdings" pitchFamily="2" charset="2"/>
              <a:buChar char="ü"/>
            </a:pPr>
            <a:r>
              <a:rPr lang="en-US" sz="2800" dirty="0"/>
              <a:t>Any </a:t>
            </a:r>
            <a:r>
              <a:rPr lang="en-US" sz="2800" b="1" dirty="0">
                <a:hlinkClick r:id="rId2"/>
              </a:rPr>
              <a:t>Limited Liability Partnership (LLP)</a:t>
            </a:r>
            <a:r>
              <a:rPr lang="en-US" sz="2800" dirty="0"/>
              <a:t> and unlimited liability partnership.</a:t>
            </a:r>
          </a:p>
          <a:p>
            <a:pPr marL="457200" indent="-457200">
              <a:buFont typeface="Wingdings" pitchFamily="2" charset="2"/>
              <a:buChar char="ü"/>
            </a:pPr>
            <a:r>
              <a:rPr lang="en-US" sz="2800" dirty="0"/>
              <a:t>Any total individual income is exceeding the exemption limit.</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791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89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BE44B07A-049D-4159-8302-15966365FB24}"/>
              </a:ext>
            </a:extLst>
          </p:cNvPr>
          <p:cNvSpPr>
            <a:spLocks noGrp="1"/>
          </p:cNvSpPr>
          <p:nvPr>
            <p:ph type="title"/>
          </p:nvPr>
        </p:nvSpPr>
        <p:spPr>
          <a:xfrm>
            <a:off x="1171105" y="1396686"/>
            <a:ext cx="3240505" cy="4064629"/>
          </a:xfrm>
        </p:spPr>
        <p:txBody>
          <a:bodyPr>
            <a:normAutofit/>
          </a:bodyPr>
          <a:lstStyle/>
          <a:p>
            <a:r>
              <a:rPr lang="en-GB" b="1" dirty="0">
                <a:solidFill>
                  <a:srgbClr val="FFFFFF"/>
                </a:solidFill>
                <a:latin typeface="Garamond" panose="02020404030301010803" pitchFamily="18" charset="0"/>
                <a:cs typeface="Calibri Light"/>
              </a:rPr>
              <a:t>FEATURES</a:t>
            </a:r>
          </a:p>
        </p:txBody>
      </p:sp>
      <p:sp>
        <p:nvSpPr>
          <p:cNvPr id="3" name="Content Placeholder 2">
            <a:extLst>
              <a:ext uri="{FF2B5EF4-FFF2-40B4-BE49-F238E27FC236}">
                <a16:creationId xmlns:a16="http://schemas.microsoft.com/office/drawing/2014/main" id="{67C8859B-05FE-46F8-8DA5-0D0444F8255E}"/>
              </a:ext>
            </a:extLst>
          </p:cNvPr>
          <p:cNvSpPr>
            <a:spLocks noGrp="1"/>
          </p:cNvSpPr>
          <p:nvPr>
            <p:ph idx="1"/>
          </p:nvPr>
        </p:nvSpPr>
        <p:spPr>
          <a:xfrm>
            <a:off x="1200728" y="672378"/>
            <a:ext cx="5536396" cy="3935281"/>
          </a:xfrm>
        </p:spPr>
        <p:txBody>
          <a:bodyPr vert="horz" lIns="91440" tIns="45720" rIns="91440" bIns="45720" rtlCol="0" anchor="t">
            <a:noAutofit/>
          </a:bodyPr>
          <a:lstStyle/>
          <a:p>
            <a:r>
              <a:rPr lang="en-GB" sz="2600" dirty="0">
                <a:latin typeface="Garamond" panose="02020404030301010803" pitchFamily="18" charset="0"/>
                <a:ea typeface="+mn-lt"/>
                <a:cs typeface="+mn-lt"/>
              </a:rPr>
              <a:t>The case selection will be through the system using data analytics &amp; Artificial Intelligence</a:t>
            </a:r>
            <a:endParaRPr lang="en-GB" sz="2600" dirty="0">
              <a:latin typeface="Garamond" panose="02020404030301010803" pitchFamily="18" charset="0"/>
              <a:cs typeface="Calibri" panose="020F0502020204030204"/>
            </a:endParaRPr>
          </a:p>
          <a:p>
            <a:r>
              <a:rPr lang="en-GB" sz="2600" dirty="0">
                <a:latin typeface="Garamond" panose="02020404030301010803" pitchFamily="18" charset="0"/>
                <a:ea typeface="+mn-lt"/>
                <a:cs typeface="+mn-lt"/>
              </a:rPr>
              <a:t>Automated random allocation of cases</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Abolition of Territorial jurisdiction</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Central issuance of notices with Document Identification Number (DIN)</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Team-based assessment &amp; reviews</a:t>
            </a:r>
            <a:endParaRPr lang="en-GB" sz="2600" dirty="0">
              <a:latin typeface="Garamond" panose="02020404030301010803" pitchFamily="18" charset="0"/>
              <a:cs typeface="Calibri"/>
            </a:endParaRPr>
          </a:p>
          <a:p>
            <a:r>
              <a:rPr lang="en-GB" sz="2600" dirty="0">
                <a:latin typeface="Garamond" panose="02020404030301010803" pitchFamily="18" charset="0"/>
                <a:ea typeface="+mn-lt"/>
                <a:cs typeface="+mn-lt"/>
              </a:rPr>
              <a:t>No physical interface, meaning no need to visit Income Tax office</a:t>
            </a:r>
            <a:endParaRPr lang="en-GB" sz="2600" dirty="0">
              <a:latin typeface="Garamond" panose="02020404030301010803" pitchFamily="18" charset="0"/>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24122" y="0"/>
            <a:ext cx="41679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99317" y="3143880"/>
            <a:ext cx="3417455" cy="525767"/>
          </a:xfrm>
          <a:prstGeom prst="rect">
            <a:avLst/>
          </a:prstGeom>
        </p:spPr>
        <p:txBody>
          <a:bodyPr vert="horz" lIns="91440" tIns="45720" rIns="91440" bIns="45720" rtlCol="0" anchor="ctr">
            <a:normAutofit fontScale="92500" lnSpcReduction="10000"/>
          </a:bodyPr>
          <a:lstStyle>
            <a:lvl1pPr defTabSz="754380">
              <a:lnSpc>
                <a:spcPct val="90000"/>
              </a:lnSpc>
              <a:spcBef>
                <a:spcPct val="0"/>
              </a:spcBef>
              <a:buNone/>
              <a:defRPr sz="3600" b="1">
                <a:solidFill>
                  <a:srgbClr val="FFFFFF"/>
                </a:solidFill>
                <a:latin typeface="Garamond" panose="02020404030301010803" pitchFamily="18" charset="0"/>
                <a:ea typeface="+mj-ea"/>
                <a:cs typeface="Calibri Light"/>
              </a:defRPr>
            </a:lvl1pPr>
          </a:lstStyle>
          <a:p>
            <a:r>
              <a:rPr lang="en-US" dirty="0"/>
              <a:t>FEATURES</a:t>
            </a:r>
          </a:p>
        </p:txBody>
      </p:sp>
    </p:spTree>
    <p:extLst>
      <p:ext uri="{BB962C8B-B14F-4D97-AF65-F5344CB8AC3E}">
        <p14:creationId xmlns:p14="http://schemas.microsoft.com/office/powerpoint/2010/main" val="389890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350" fill="hold"/>
                                        <p:tgtEl>
                                          <p:spTgt spid="1026"/>
                                        </p:tgtEl>
                                        <p:attrNameLst>
                                          <p:attrName>ppt_x</p:attrName>
                                        </p:attrNameLst>
                                      </p:cBhvr>
                                      <p:tavLst>
                                        <p:tav tm="0">
                                          <p:val>
                                            <p:strVal val="1+#ppt_w/2"/>
                                          </p:val>
                                        </p:tav>
                                        <p:tav tm="100000">
                                          <p:val>
                                            <p:strVal val="#ppt_x"/>
                                          </p:val>
                                        </p:tav>
                                      </p:tavLst>
                                    </p:anim>
                                    <p:anim calcmode="lin" valueType="num">
                                      <p:cBhvr additive="base">
                                        <p:cTn id="8" dur="35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10"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35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35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35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35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35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5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3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4"/>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4" descr="A picture containing clock&#10;&#10;Description automatically generated">
            <a:extLst>
              <a:ext uri="{FF2B5EF4-FFF2-40B4-BE49-F238E27FC236}">
                <a16:creationId xmlns:a16="http://schemas.microsoft.com/office/drawing/2014/main" id="{FA93E3B7-2FB0-4537-95B0-0B574DD55C36}"/>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r="-1" b="40"/>
          <a:stretch/>
        </p:blipFill>
        <p:spPr>
          <a:xfrm>
            <a:off x="18485" y="39888"/>
            <a:ext cx="10119747" cy="6790765"/>
          </a:xfrm>
          <a:prstGeom prst="rect">
            <a:avLst/>
          </a:prstGeom>
          <a:effectLst/>
        </p:spPr>
      </p:pic>
      <p:sp>
        <p:nvSpPr>
          <p:cNvPr id="2" name="TextBox 1"/>
          <p:cNvSpPr txBox="1"/>
          <p:nvPr/>
        </p:nvSpPr>
        <p:spPr>
          <a:xfrm>
            <a:off x="10449615" y="3"/>
            <a:ext cx="2036070" cy="6790765"/>
          </a:xfrm>
          <a:prstGeom prst="rect">
            <a:avLst/>
          </a:prstGeom>
          <a:noFill/>
        </p:spPr>
        <p:txBody>
          <a:bodyPr vert="wordArtVert" wrap="square" lIns="91440" tIns="45720" rIns="91440" bIns="45720" rtlCol="0" anchor="t">
            <a:spAutoFit/>
          </a:bodyPr>
          <a:lstStyle/>
          <a:p>
            <a:pPr algn="ctr"/>
            <a:r>
              <a:rPr lang="en-US" sz="5500" b="1" dirty="0">
                <a:solidFill>
                  <a:srgbClr val="22477D"/>
                </a:solidFill>
                <a:latin typeface="Garamond"/>
              </a:rPr>
              <a:t>BENEFITS</a:t>
            </a:r>
          </a:p>
        </p:txBody>
      </p:sp>
    </p:spTree>
    <p:extLst>
      <p:ext uri="{BB962C8B-B14F-4D97-AF65-F5344CB8AC3E}">
        <p14:creationId xmlns:p14="http://schemas.microsoft.com/office/powerpoint/2010/main" val="212092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29528" y="1112926"/>
            <a:ext cx="6016721" cy="567956"/>
            <a:chOff x="0" y="0"/>
            <a:chExt cx="5142016" cy="861401"/>
          </a:xfrm>
        </p:grpSpPr>
        <p:sp>
          <p:nvSpPr>
            <p:cNvPr id="5" name="Rounded Rectangle 4"/>
            <p:cNvSpPr/>
            <p:nvPr/>
          </p:nvSpPr>
          <p:spPr>
            <a:xfrm>
              <a:off x="0" y="0"/>
              <a:ext cx="5142016" cy="47707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cxnSp>
          <p:nvCxnSpPr>
            <p:cNvPr id="6" name="Straight Arrow Connector 5"/>
            <p:cNvCxnSpPr/>
            <p:nvPr/>
          </p:nvCxnSpPr>
          <p:spPr>
            <a:xfrm flipH="1">
              <a:off x="2510991" y="477078"/>
              <a:ext cx="0" cy="38432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 Box 98"/>
          <p:cNvSpPr txBox="1"/>
          <p:nvPr/>
        </p:nvSpPr>
        <p:spPr>
          <a:xfrm>
            <a:off x="5975342" y="1427498"/>
            <a:ext cx="2706841" cy="1962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Issue of Notice u/s 143(2)</a:t>
            </a:r>
            <a:endParaRPr lang="en-IN" sz="1200" dirty="0">
              <a:solidFill>
                <a:prstClr val="black"/>
              </a:solidFill>
              <a:ea typeface="Calibri" panose="020F0502020204030204" pitchFamily="34" charset="0"/>
              <a:cs typeface="Kartika" panose="02020503030404060203" pitchFamily="18" charset="0"/>
            </a:endParaRPr>
          </a:p>
        </p:txBody>
      </p:sp>
      <p:sp>
        <p:nvSpPr>
          <p:cNvPr id="8" name="Rounded Rectangle 7"/>
          <p:cNvSpPr/>
          <p:nvPr/>
        </p:nvSpPr>
        <p:spPr>
          <a:xfrm>
            <a:off x="2934268" y="1742042"/>
            <a:ext cx="6082145" cy="24877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100">
              <a:solidFill>
                <a:prstClr val="white"/>
              </a:solidFill>
              <a:ea typeface="Calibri" panose="020F0502020204030204" pitchFamily="34" charset="0"/>
              <a:cs typeface="Kartika" panose="02020503030404060203" pitchFamily="18" charset="0"/>
            </a:endParaRPr>
          </a:p>
        </p:txBody>
      </p:sp>
      <p:cxnSp>
        <p:nvCxnSpPr>
          <p:cNvPr id="9" name="Straight Arrow Connector 8"/>
          <p:cNvCxnSpPr/>
          <p:nvPr/>
        </p:nvCxnSpPr>
        <p:spPr>
          <a:xfrm>
            <a:off x="5967644" y="1990813"/>
            <a:ext cx="0" cy="22187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99"/>
          <p:cNvSpPr txBox="1"/>
          <p:nvPr/>
        </p:nvSpPr>
        <p:spPr>
          <a:xfrm>
            <a:off x="5967643" y="2005843"/>
            <a:ext cx="3337598" cy="1983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Submit e-Response within 15 days to</a:t>
            </a:r>
            <a:endParaRPr lang="en-IN" sz="1200" dirty="0">
              <a:solidFill>
                <a:prstClr val="black"/>
              </a:solidFill>
              <a:ea typeface="Calibri" panose="020F0502020204030204" pitchFamily="34" charset="0"/>
              <a:cs typeface="Kartika" panose="02020503030404060203" pitchFamily="18" charset="0"/>
            </a:endParaRPr>
          </a:p>
        </p:txBody>
      </p:sp>
      <p:sp>
        <p:nvSpPr>
          <p:cNvPr id="11" name="Rounded Rectangle 10"/>
          <p:cNvSpPr/>
          <p:nvPr/>
        </p:nvSpPr>
        <p:spPr>
          <a:xfrm>
            <a:off x="3029512" y="2305371"/>
            <a:ext cx="6065982" cy="282949"/>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cxnSp>
        <p:nvCxnSpPr>
          <p:cNvPr id="12" name="Straight Arrow Connector 11"/>
          <p:cNvCxnSpPr/>
          <p:nvPr/>
        </p:nvCxnSpPr>
        <p:spPr>
          <a:xfrm>
            <a:off x="5967644" y="2588316"/>
            <a:ext cx="0" cy="25411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00"/>
          <p:cNvSpPr txBox="1"/>
          <p:nvPr/>
        </p:nvSpPr>
        <p:spPr>
          <a:xfrm>
            <a:off x="5983038" y="2592238"/>
            <a:ext cx="3200400"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Assigns the case randomly to</a:t>
            </a:r>
            <a:endParaRPr lang="en-IN" sz="1200" dirty="0">
              <a:solidFill>
                <a:prstClr val="black"/>
              </a:solidFill>
              <a:ea typeface="Calibri" panose="020F0502020204030204" pitchFamily="34" charset="0"/>
              <a:cs typeface="Kartika" panose="02020503030404060203" pitchFamily="18" charset="0"/>
            </a:endParaRPr>
          </a:p>
        </p:txBody>
      </p:sp>
      <p:sp>
        <p:nvSpPr>
          <p:cNvPr id="15" name="Rounded Rectangle 14"/>
          <p:cNvSpPr/>
          <p:nvPr/>
        </p:nvSpPr>
        <p:spPr>
          <a:xfrm>
            <a:off x="2996833" y="2911108"/>
            <a:ext cx="6169121" cy="2936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Assessment Unit at Regional E-assessment Centre</a:t>
            </a:r>
            <a:endParaRPr lang="en-IN" sz="1100">
              <a:solidFill>
                <a:prstClr val="white"/>
              </a:solidFill>
              <a:ea typeface="Calibri" panose="020F0502020204030204" pitchFamily="34" charset="0"/>
              <a:cs typeface="Kartika" panose="02020503030404060203" pitchFamily="18" charset="0"/>
            </a:endParaRPr>
          </a:p>
        </p:txBody>
      </p:sp>
      <p:cxnSp>
        <p:nvCxnSpPr>
          <p:cNvPr id="16" name="Straight Arrow Connector 15"/>
          <p:cNvCxnSpPr/>
          <p:nvPr/>
        </p:nvCxnSpPr>
        <p:spPr>
          <a:xfrm>
            <a:off x="5991382" y="3204735"/>
            <a:ext cx="0" cy="31764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97"/>
          <p:cNvSpPr txBox="1"/>
          <p:nvPr/>
        </p:nvSpPr>
        <p:spPr>
          <a:xfrm>
            <a:off x="2350278" y="3312213"/>
            <a:ext cx="7358321" cy="30292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Asks NEC to Connect with Assessee or       Verification Unit or Technical Unit</a:t>
            </a:r>
            <a:endParaRPr lang="en-IN" sz="1200" dirty="0">
              <a:solidFill>
                <a:prstClr val="black"/>
              </a:solidFill>
              <a:ea typeface="Calibri" panose="020F0502020204030204" pitchFamily="34" charset="0"/>
              <a:cs typeface="Kartika" panose="02020503030404060203" pitchFamily="18" charset="0"/>
            </a:endParaRPr>
          </a:p>
        </p:txBody>
      </p:sp>
      <p:sp>
        <p:nvSpPr>
          <p:cNvPr id="19" name="Rounded Rectangle 18"/>
          <p:cNvSpPr/>
          <p:nvPr/>
        </p:nvSpPr>
        <p:spPr>
          <a:xfrm>
            <a:off x="3048002" y="3678467"/>
            <a:ext cx="5962842" cy="489128"/>
          </a:xfrm>
          <a:prstGeom prst="roundRect">
            <a:avLst/>
          </a:prstGeom>
          <a:noFill/>
          <a:ln w="19050" cap="flat" cmpd="sng" algn="ctr">
            <a:solidFill>
              <a:srgbClr val="00206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defRPr/>
            </a:pPr>
            <a:r>
              <a:rPr lang="en-IN" sz="1400" b="1" kern="0">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kern="0">
              <a:solidFill>
                <a:sysClr val="window" lastClr="FFFFFF"/>
              </a:solidFill>
              <a:ea typeface="Calibri" panose="020F0502020204030204" pitchFamily="34" charset="0"/>
              <a:cs typeface="Kartika" panose="02020503030404060203" pitchFamily="18" charset="0"/>
            </a:endParaRPr>
          </a:p>
          <a:p>
            <a:pPr marL="2610485" algn="ctr">
              <a:lnSpc>
                <a:spcPct val="107000"/>
              </a:lnSpc>
              <a:defRPr/>
            </a:pPr>
            <a:r>
              <a:rPr lang="en-IN" sz="1400" kern="0">
                <a:solidFill>
                  <a:srgbClr val="000000"/>
                </a:solidFill>
                <a:latin typeface="Garamond" panose="02020404030301010803" pitchFamily="18" charset="0"/>
                <a:ea typeface="Calibri" panose="020F0502020204030204" pitchFamily="34" charset="0"/>
                <a:cs typeface="Kartika" panose="02020503030404060203" pitchFamily="18" charset="0"/>
              </a:rPr>
              <a:t>Connects with</a:t>
            </a:r>
            <a:endParaRPr lang="en-IN" sz="1100" kern="0">
              <a:solidFill>
                <a:sysClr val="window" lastClr="FFFFFF"/>
              </a:solidFill>
              <a:ea typeface="Calibri" panose="020F0502020204030204" pitchFamily="34" charset="0"/>
              <a:cs typeface="Kartika" panose="02020503030404060203" pitchFamily="18" charset="0"/>
            </a:endParaRPr>
          </a:p>
        </p:txBody>
      </p:sp>
      <p:cxnSp>
        <p:nvCxnSpPr>
          <p:cNvPr id="20" name="Straight Arrow Connector 19"/>
          <p:cNvCxnSpPr/>
          <p:nvPr/>
        </p:nvCxnSpPr>
        <p:spPr>
          <a:xfrm>
            <a:off x="6000805" y="4167631"/>
            <a:ext cx="0" cy="280963"/>
          </a:xfrm>
          <a:prstGeom prst="straightConnector1">
            <a:avLst/>
          </a:prstGeom>
          <a:noFill/>
          <a:ln w="38100" cap="flat" cmpd="sng" algn="ctr">
            <a:solidFill>
              <a:srgbClr val="002060"/>
            </a:solidFill>
            <a:prstDash val="solid"/>
            <a:miter lim="800000"/>
            <a:tailEnd type="triangle"/>
          </a:ln>
          <a:effectLst/>
        </p:spPr>
      </p:cxnSp>
      <p:cxnSp>
        <p:nvCxnSpPr>
          <p:cNvPr id="21" name="Straight Arrow Connector 20"/>
          <p:cNvCxnSpPr/>
          <p:nvPr/>
        </p:nvCxnSpPr>
        <p:spPr>
          <a:xfrm>
            <a:off x="4163690" y="4173657"/>
            <a:ext cx="0" cy="281451"/>
          </a:xfrm>
          <a:prstGeom prst="straightConnector1">
            <a:avLst/>
          </a:prstGeom>
          <a:noFill/>
          <a:ln w="38100" cap="flat" cmpd="sng" algn="ctr">
            <a:solidFill>
              <a:srgbClr val="002060"/>
            </a:solidFill>
            <a:prstDash val="solid"/>
            <a:miter lim="800000"/>
            <a:tailEnd type="triangle"/>
          </a:ln>
          <a:effectLst/>
        </p:spPr>
      </p:cxnSp>
      <p:cxnSp>
        <p:nvCxnSpPr>
          <p:cNvPr id="22" name="Straight Arrow Connector 21"/>
          <p:cNvCxnSpPr/>
          <p:nvPr/>
        </p:nvCxnSpPr>
        <p:spPr>
          <a:xfrm>
            <a:off x="8869722" y="4167631"/>
            <a:ext cx="0" cy="382109"/>
          </a:xfrm>
          <a:prstGeom prst="straightConnector1">
            <a:avLst/>
          </a:prstGeom>
          <a:noFill/>
          <a:ln w="38100" cap="flat" cmpd="sng" algn="ctr">
            <a:solidFill>
              <a:srgbClr val="002060"/>
            </a:solidFill>
            <a:prstDash val="solid"/>
            <a:miter lim="800000"/>
            <a:tailEnd type="triangle"/>
          </a:ln>
          <a:effectLst/>
        </p:spPr>
      </p:cxnSp>
      <p:sp>
        <p:nvSpPr>
          <p:cNvPr id="24" name="Rounded Rectangle 23"/>
          <p:cNvSpPr/>
          <p:nvPr/>
        </p:nvSpPr>
        <p:spPr>
          <a:xfrm>
            <a:off x="2025641" y="4561760"/>
            <a:ext cx="2717219" cy="48149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a:solidFill>
                  <a:srgbClr val="000000"/>
                </a:solidFill>
                <a:latin typeface="Garamond" panose="02020404030301010803" pitchFamily="18" charset="0"/>
                <a:ea typeface="Calibri" panose="020F0502020204030204" pitchFamily="34" charset="0"/>
                <a:cs typeface="Kartika" panose="02020503030404060203" pitchFamily="18" charset="0"/>
              </a:rPr>
              <a:t>(For obtaining information)</a:t>
            </a:r>
            <a:endParaRPr lang="en-IN" sz="1100">
              <a:solidFill>
                <a:prstClr val="white"/>
              </a:solidFill>
              <a:ea typeface="Calibri" panose="020F0502020204030204" pitchFamily="34" charset="0"/>
              <a:cs typeface="Kartika" panose="02020503030404060203" pitchFamily="18" charset="0"/>
            </a:endParaRPr>
          </a:p>
        </p:txBody>
      </p:sp>
      <p:cxnSp>
        <p:nvCxnSpPr>
          <p:cNvPr id="25" name="Straight Arrow Connector 24"/>
          <p:cNvCxnSpPr/>
          <p:nvPr/>
        </p:nvCxnSpPr>
        <p:spPr>
          <a:xfrm>
            <a:off x="3191899" y="5055425"/>
            <a:ext cx="1550981" cy="38199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953662" y="4549728"/>
            <a:ext cx="2707735" cy="493645"/>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Verification Unit</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a:solidFill>
                  <a:srgbClr val="000000"/>
                </a:solidFill>
                <a:latin typeface="Garamond" panose="02020404030301010803" pitchFamily="18" charset="0"/>
                <a:ea typeface="Calibri" panose="020F0502020204030204" pitchFamily="34" charset="0"/>
                <a:cs typeface="Kartika" panose="02020503030404060203" pitchFamily="18" charset="0"/>
              </a:rPr>
              <a:t>(For verifying information)</a:t>
            </a:r>
            <a:endParaRPr lang="en-IN" sz="1100">
              <a:solidFill>
                <a:prstClr val="white"/>
              </a:solidFill>
              <a:ea typeface="Calibri" panose="020F0502020204030204" pitchFamily="34" charset="0"/>
              <a:cs typeface="Kartika" panose="02020503030404060203" pitchFamily="18" charset="0"/>
            </a:endParaRPr>
          </a:p>
        </p:txBody>
      </p:sp>
      <p:sp>
        <p:nvSpPr>
          <p:cNvPr id="27" name="Rounded Rectangle 26"/>
          <p:cNvSpPr/>
          <p:nvPr/>
        </p:nvSpPr>
        <p:spPr>
          <a:xfrm>
            <a:off x="8145840" y="4621937"/>
            <a:ext cx="2338771" cy="49867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Technical Unit</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a:solidFill>
                  <a:srgbClr val="000000"/>
                </a:solidFill>
                <a:latin typeface="Garamond" panose="02020404030301010803" pitchFamily="18" charset="0"/>
                <a:ea typeface="Calibri" panose="020F0502020204030204" pitchFamily="34" charset="0"/>
                <a:cs typeface="Kartika" panose="02020503030404060203" pitchFamily="18" charset="0"/>
              </a:rPr>
              <a:t>(For technical inputs)</a:t>
            </a:r>
            <a:endParaRPr lang="en-IN" sz="1100">
              <a:solidFill>
                <a:prstClr val="white"/>
              </a:solidFill>
              <a:ea typeface="Calibri" panose="020F0502020204030204" pitchFamily="34" charset="0"/>
              <a:cs typeface="Kartika" panose="02020503030404060203" pitchFamily="18" charset="0"/>
            </a:endParaRPr>
          </a:p>
        </p:txBody>
      </p:sp>
      <p:cxnSp>
        <p:nvCxnSpPr>
          <p:cNvPr id="28" name="Straight Arrow Connector 27"/>
          <p:cNvCxnSpPr/>
          <p:nvPr/>
        </p:nvCxnSpPr>
        <p:spPr>
          <a:xfrm flipH="1">
            <a:off x="5818909" y="5043383"/>
            <a:ext cx="0" cy="44470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389091" y="5120705"/>
            <a:ext cx="1916152" cy="36738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2892906" y="5579411"/>
            <a:ext cx="6273030" cy="406128"/>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sp>
        <p:nvSpPr>
          <p:cNvPr id="34" name="TextBox 33"/>
          <p:cNvSpPr txBox="1"/>
          <p:nvPr/>
        </p:nvSpPr>
        <p:spPr>
          <a:xfrm>
            <a:off x="1881200" y="373111"/>
            <a:ext cx="8220364" cy="461665"/>
          </a:xfrm>
          <a:prstGeom prst="rect">
            <a:avLst/>
          </a:prstGeom>
          <a:noFill/>
        </p:spPr>
        <p:txBody>
          <a:bodyPr wrap="square" rtlCol="0">
            <a:spAutoFit/>
          </a:bodyPr>
          <a:lstStyle/>
          <a:p>
            <a:r>
              <a:rPr lang="en-IN" sz="2400" b="1" dirty="0">
                <a:solidFill>
                  <a:prstClr val="black"/>
                </a:solidFill>
                <a:latin typeface="Garamond" panose="02020404030301010803" pitchFamily="18" charset="0"/>
              </a:rPr>
              <a:t>PROCEDURE IN FACELESS ENVIRONMENT</a:t>
            </a:r>
          </a:p>
        </p:txBody>
      </p:sp>
    </p:spTree>
    <p:extLst>
      <p:ext uri="{BB962C8B-B14F-4D97-AF65-F5344CB8AC3E}">
        <p14:creationId xmlns:p14="http://schemas.microsoft.com/office/powerpoint/2010/main" val="2175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2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2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200"/>
                                        <p:tgtEl>
                                          <p:spTgt spid="28"/>
                                        </p:tgtEl>
                                      </p:cBhvr>
                                    </p:animEffect>
                                  </p:childTnLst>
                                </p:cTn>
                              </p:par>
                              <p:par>
                                <p:cTn id="64" presetID="10"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2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5" grpId="0" animBg="1"/>
      <p:bldP spid="17" grpId="0"/>
      <p:bldP spid="19" grpId="0" animBg="1"/>
      <p:bldP spid="24" grpId="0" animBg="1"/>
      <p:bldP spid="26" grpId="0" animBg="1"/>
      <p:bldP spid="27"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63273" y="269333"/>
            <a:ext cx="6273030" cy="41695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dirty="0">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dirty="0">
              <a:solidFill>
                <a:prstClr val="white"/>
              </a:solidFill>
              <a:ea typeface="Calibri" panose="020F0502020204030204" pitchFamily="34" charset="0"/>
              <a:cs typeface="Kartika" panose="02020503030404060203" pitchFamily="18" charset="0"/>
            </a:endParaRPr>
          </a:p>
        </p:txBody>
      </p:sp>
      <p:cxnSp>
        <p:nvCxnSpPr>
          <p:cNvPr id="6" name="Straight Arrow Connector 5"/>
          <p:cNvCxnSpPr/>
          <p:nvPr/>
        </p:nvCxnSpPr>
        <p:spPr>
          <a:xfrm>
            <a:off x="8141647" y="687390"/>
            <a:ext cx="0" cy="28588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784167" y="1048709"/>
            <a:ext cx="2939473" cy="336596"/>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Assessment Unit at ReAC</a:t>
            </a:r>
            <a:endParaRPr lang="en-IN" sz="1100">
              <a:solidFill>
                <a:prstClr val="white"/>
              </a:solidFill>
              <a:ea typeface="Calibri" panose="020F0502020204030204" pitchFamily="34" charset="0"/>
              <a:cs typeface="Kartika" panose="02020503030404060203" pitchFamily="18" charset="0"/>
            </a:endParaRPr>
          </a:p>
        </p:txBody>
      </p:sp>
      <p:cxnSp>
        <p:nvCxnSpPr>
          <p:cNvPr id="9" name="Straight Arrow Connector 8"/>
          <p:cNvCxnSpPr/>
          <p:nvPr/>
        </p:nvCxnSpPr>
        <p:spPr>
          <a:xfrm flipH="1">
            <a:off x="7906167" y="1385588"/>
            <a:ext cx="0" cy="53718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865084" y="1075766"/>
            <a:ext cx="3332788" cy="28292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New Assessment Unit at ReAC</a:t>
            </a:r>
            <a:endParaRPr lang="en-IN" sz="1100">
              <a:solidFill>
                <a:prstClr val="white"/>
              </a:solidFill>
              <a:ea typeface="Calibri" panose="020F0502020204030204" pitchFamily="34" charset="0"/>
              <a:cs typeface="Kartika" panose="02020503030404060203" pitchFamily="18" charset="0"/>
            </a:endParaRPr>
          </a:p>
        </p:txBody>
      </p:sp>
      <p:cxnSp>
        <p:nvCxnSpPr>
          <p:cNvPr id="12" name="Straight Arrow Connector 11"/>
          <p:cNvCxnSpPr/>
          <p:nvPr/>
        </p:nvCxnSpPr>
        <p:spPr>
          <a:xfrm>
            <a:off x="3451368" y="1358523"/>
            <a:ext cx="0" cy="57176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01"/>
          <p:cNvSpPr txBox="1"/>
          <p:nvPr/>
        </p:nvSpPr>
        <p:spPr>
          <a:xfrm>
            <a:off x="2664808" y="1454407"/>
            <a:ext cx="6228059" cy="2933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400" dirty="0">
                <a:solidFill>
                  <a:prstClr val="black"/>
                </a:solidFill>
                <a:latin typeface="Garamond" panose="02020404030301010803" pitchFamily="18" charset="0"/>
                <a:ea typeface="Calibri" panose="020F0502020204030204" pitchFamily="34" charset="0"/>
                <a:cs typeface="Kartika" panose="02020503030404060203" pitchFamily="18" charset="0"/>
              </a:rPr>
              <a:t>On the   basis of inputs prepare  draft  assessment order  &amp;    send to</a:t>
            </a:r>
            <a:endParaRPr lang="en-IN" sz="1200" dirty="0">
              <a:solidFill>
                <a:prstClr val="black"/>
              </a:solidFill>
              <a:ea typeface="Calibri" panose="020F0502020204030204" pitchFamily="34" charset="0"/>
              <a:cs typeface="Kartika" panose="02020503030404060203" pitchFamily="18" charset="0"/>
            </a:endParaRPr>
          </a:p>
        </p:txBody>
      </p:sp>
      <p:sp>
        <p:nvSpPr>
          <p:cNvPr id="15" name="Rounded Rectangle 14"/>
          <p:cNvSpPr/>
          <p:nvPr/>
        </p:nvSpPr>
        <p:spPr>
          <a:xfrm>
            <a:off x="2592724" y="2030192"/>
            <a:ext cx="5896648" cy="304813"/>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National E-assessment Centre (NeAC)</a:t>
            </a:r>
            <a:endParaRPr lang="en-IN" sz="1100">
              <a:solidFill>
                <a:prstClr val="white"/>
              </a:solidFill>
              <a:ea typeface="Calibri" panose="020F0502020204030204" pitchFamily="34" charset="0"/>
              <a:cs typeface="Kartika" panose="02020503030404060203" pitchFamily="18" charset="0"/>
            </a:endParaRPr>
          </a:p>
        </p:txBody>
      </p:sp>
      <p:cxnSp>
        <p:nvCxnSpPr>
          <p:cNvPr id="16" name="Straight Arrow Connector 15"/>
          <p:cNvCxnSpPr/>
          <p:nvPr/>
        </p:nvCxnSpPr>
        <p:spPr>
          <a:xfrm>
            <a:off x="3706948" y="2333322"/>
            <a:ext cx="0" cy="31764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2230966" y="1416639"/>
            <a:ext cx="361758" cy="692570"/>
            <a:chOff x="0" y="0"/>
            <a:chExt cx="457835" cy="436540"/>
          </a:xfrm>
        </p:grpSpPr>
        <p:cxnSp>
          <p:nvCxnSpPr>
            <p:cNvPr id="19" name="Straight Connector 18"/>
            <p:cNvCxnSpPr/>
            <p:nvPr/>
          </p:nvCxnSpPr>
          <p:spPr>
            <a:xfrm flipV="1">
              <a:off x="0" y="429371"/>
              <a:ext cx="45783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951" y="0"/>
              <a:ext cx="0" cy="43654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flipH="1">
            <a:off x="7838594" y="2335553"/>
            <a:ext cx="0" cy="70316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63273" y="2689420"/>
            <a:ext cx="2033539"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Review Unit</a:t>
            </a:r>
            <a:endParaRPr lang="en-IN" sz="1100">
              <a:solidFill>
                <a:prstClr val="white"/>
              </a:solidFill>
              <a:ea typeface="Calibri" panose="020F0502020204030204" pitchFamily="34" charset="0"/>
              <a:cs typeface="Kartika" panose="02020503030404060203" pitchFamily="18" charset="0"/>
            </a:endParaRPr>
          </a:p>
        </p:txBody>
      </p:sp>
      <p:cxnSp>
        <p:nvCxnSpPr>
          <p:cNvPr id="24" name="Straight Arrow Connector 23"/>
          <p:cNvCxnSpPr/>
          <p:nvPr/>
        </p:nvCxnSpPr>
        <p:spPr>
          <a:xfrm>
            <a:off x="3722342" y="3008219"/>
            <a:ext cx="0" cy="28575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209887" y="3365448"/>
            <a:ext cx="3024909" cy="327772"/>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dirty="0">
                <a:solidFill>
                  <a:srgbClr val="000000"/>
                </a:solidFill>
                <a:latin typeface="Garamond" panose="02020404030301010803" pitchFamily="18" charset="0"/>
                <a:ea typeface="Calibri" panose="020F0502020204030204" pitchFamily="34" charset="0"/>
                <a:cs typeface="Kartika" panose="02020503030404060203" pitchFamily="18" charset="0"/>
              </a:rPr>
              <a:t>Suggest any Modifications?</a:t>
            </a:r>
            <a:endParaRPr lang="en-IN" sz="1100" dirty="0">
              <a:solidFill>
                <a:prstClr val="white"/>
              </a:solidFill>
              <a:ea typeface="Calibri" panose="020F0502020204030204" pitchFamily="34" charset="0"/>
              <a:cs typeface="Kartika" panose="02020503030404060203" pitchFamily="18" charset="0"/>
            </a:endParaRPr>
          </a:p>
        </p:txBody>
      </p:sp>
      <p:grpSp>
        <p:nvGrpSpPr>
          <p:cNvPr id="26" name="Group 25"/>
          <p:cNvGrpSpPr/>
          <p:nvPr/>
        </p:nvGrpSpPr>
        <p:grpSpPr>
          <a:xfrm>
            <a:off x="5234805" y="2419675"/>
            <a:ext cx="521085" cy="1132945"/>
            <a:chOff x="0" y="0"/>
            <a:chExt cx="318053" cy="1381870"/>
          </a:xfrm>
        </p:grpSpPr>
        <p:cxnSp>
          <p:nvCxnSpPr>
            <p:cNvPr id="29" name="Straight Connector 28"/>
            <p:cNvCxnSpPr/>
            <p:nvPr/>
          </p:nvCxnSpPr>
          <p:spPr>
            <a:xfrm flipV="1">
              <a:off x="0" y="1374243"/>
              <a:ext cx="31805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06562" y="0"/>
              <a:ext cx="0" cy="138187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 Box 93"/>
          <p:cNvSpPr txBox="1"/>
          <p:nvPr/>
        </p:nvSpPr>
        <p:spPr>
          <a:xfrm>
            <a:off x="1662043" y="3242689"/>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dirty="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100" dirty="0">
              <a:solidFill>
                <a:prstClr val="black"/>
              </a:solidFill>
              <a:ea typeface="Calibri" panose="020F0502020204030204" pitchFamily="34" charset="0"/>
              <a:cs typeface="Kartika" panose="02020503030404060203" pitchFamily="18" charset="0"/>
            </a:endParaRPr>
          </a:p>
        </p:txBody>
      </p:sp>
      <p:sp>
        <p:nvSpPr>
          <p:cNvPr id="31" name="Text Box 92"/>
          <p:cNvSpPr txBox="1"/>
          <p:nvPr/>
        </p:nvSpPr>
        <p:spPr>
          <a:xfrm>
            <a:off x="5244329" y="3253949"/>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100">
              <a:solidFill>
                <a:prstClr val="black"/>
              </a:solidFill>
              <a:ea typeface="Calibri" panose="020F0502020204030204" pitchFamily="34" charset="0"/>
              <a:cs typeface="Kartika" panose="02020503030404060203" pitchFamily="18" charset="0"/>
            </a:endParaRPr>
          </a:p>
        </p:txBody>
      </p:sp>
      <p:sp>
        <p:nvSpPr>
          <p:cNvPr id="32" name="Rounded Rectangle 31"/>
          <p:cNvSpPr/>
          <p:nvPr/>
        </p:nvSpPr>
        <p:spPr>
          <a:xfrm>
            <a:off x="6402888" y="3095389"/>
            <a:ext cx="3015673" cy="33729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If Prejudicial to Assessee? </a:t>
            </a:r>
            <a:endParaRPr lang="en-IN" sz="1100">
              <a:solidFill>
                <a:prstClr val="white"/>
              </a:solidFill>
              <a:ea typeface="Calibri" panose="020F0502020204030204" pitchFamily="34" charset="0"/>
              <a:cs typeface="Kartika" panose="02020503030404060203" pitchFamily="18" charset="0"/>
            </a:endParaRPr>
          </a:p>
        </p:txBody>
      </p:sp>
      <p:cxnSp>
        <p:nvCxnSpPr>
          <p:cNvPr id="33" name="Straight Arrow Connector 32"/>
          <p:cNvCxnSpPr/>
          <p:nvPr/>
        </p:nvCxnSpPr>
        <p:spPr>
          <a:xfrm>
            <a:off x="7510482" y="3432687"/>
            <a:ext cx="0" cy="35634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892858" y="3433806"/>
            <a:ext cx="0" cy="115364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95"/>
          <p:cNvSpPr txBox="1"/>
          <p:nvPr/>
        </p:nvSpPr>
        <p:spPr>
          <a:xfrm>
            <a:off x="7046357" y="3431562"/>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100">
              <a:solidFill>
                <a:prstClr val="black"/>
              </a:solidFill>
              <a:ea typeface="Calibri" panose="020F0502020204030204" pitchFamily="34" charset="0"/>
              <a:cs typeface="Kartika" panose="02020503030404060203" pitchFamily="18" charset="0"/>
            </a:endParaRPr>
          </a:p>
        </p:txBody>
      </p:sp>
      <p:sp>
        <p:nvSpPr>
          <p:cNvPr id="37" name="Rounded Rectangle 36"/>
          <p:cNvSpPr/>
          <p:nvPr/>
        </p:nvSpPr>
        <p:spPr>
          <a:xfrm>
            <a:off x="2451485" y="3880358"/>
            <a:ext cx="6179127" cy="463794"/>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On Request of assessee may provide Opportunity of </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Personal Hearing </a:t>
            </a:r>
            <a:r>
              <a:rPr lang="en-IN" sz="1400" b="1" i="1">
                <a:solidFill>
                  <a:srgbClr val="000000"/>
                </a:solidFill>
                <a:latin typeface="Garamond" panose="02020404030301010803" pitchFamily="18" charset="0"/>
                <a:ea typeface="Calibri" panose="020F0502020204030204" pitchFamily="34" charset="0"/>
                <a:cs typeface="Kartika" panose="02020503030404060203" pitchFamily="18" charset="0"/>
              </a:rPr>
              <a:t>via</a:t>
            </a: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 Video Telephony</a:t>
            </a:r>
            <a:endParaRPr lang="en-IN" sz="1100">
              <a:solidFill>
                <a:prstClr val="white"/>
              </a:solidFill>
              <a:ea typeface="Calibri" panose="020F0502020204030204" pitchFamily="34" charset="0"/>
              <a:cs typeface="Kartika" panose="02020503030404060203" pitchFamily="18" charset="0"/>
            </a:endParaRPr>
          </a:p>
        </p:txBody>
      </p:sp>
      <p:cxnSp>
        <p:nvCxnSpPr>
          <p:cNvPr id="38" name="Straight Arrow Connector 37"/>
          <p:cNvCxnSpPr/>
          <p:nvPr/>
        </p:nvCxnSpPr>
        <p:spPr>
          <a:xfrm>
            <a:off x="3684106" y="4344152"/>
            <a:ext cx="2704" cy="30941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200179" y="4747572"/>
            <a:ext cx="2899448"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Response by Assessee?</a:t>
            </a:r>
            <a:endParaRPr lang="en-IN" sz="1100">
              <a:solidFill>
                <a:prstClr val="white"/>
              </a:solidFill>
              <a:ea typeface="Calibri" panose="020F0502020204030204" pitchFamily="34" charset="0"/>
              <a:cs typeface="Kartika" panose="02020503030404060203" pitchFamily="18" charset="0"/>
            </a:endParaRPr>
          </a:p>
        </p:txBody>
      </p:sp>
      <p:sp>
        <p:nvSpPr>
          <p:cNvPr id="44" name="Text Box 94"/>
          <p:cNvSpPr txBox="1"/>
          <p:nvPr/>
        </p:nvSpPr>
        <p:spPr>
          <a:xfrm>
            <a:off x="1645392" y="4621804"/>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Yes</a:t>
            </a:r>
            <a:endParaRPr lang="en-IN" sz="1100">
              <a:solidFill>
                <a:prstClr val="black"/>
              </a:solidFill>
              <a:ea typeface="Calibri" panose="020F0502020204030204" pitchFamily="34" charset="0"/>
              <a:cs typeface="Kartika" panose="02020503030404060203" pitchFamily="18" charset="0"/>
            </a:endParaRPr>
          </a:p>
        </p:txBody>
      </p:sp>
      <p:sp>
        <p:nvSpPr>
          <p:cNvPr id="45" name="Text Box 91"/>
          <p:cNvSpPr txBox="1"/>
          <p:nvPr/>
        </p:nvSpPr>
        <p:spPr>
          <a:xfrm>
            <a:off x="5123871" y="4633062"/>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dirty="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100" dirty="0">
              <a:solidFill>
                <a:prstClr val="black"/>
              </a:solidFill>
              <a:ea typeface="Calibri" panose="020F0502020204030204" pitchFamily="34" charset="0"/>
              <a:cs typeface="Kartika" panose="02020503030404060203" pitchFamily="18" charset="0"/>
            </a:endParaRPr>
          </a:p>
        </p:txBody>
      </p:sp>
      <p:cxnSp>
        <p:nvCxnSpPr>
          <p:cNvPr id="46" name="Straight Arrow Connector 45"/>
          <p:cNvCxnSpPr/>
          <p:nvPr/>
        </p:nvCxnSpPr>
        <p:spPr>
          <a:xfrm flipV="1">
            <a:off x="5094017" y="4889623"/>
            <a:ext cx="1185333"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6402890" y="4711631"/>
            <a:ext cx="3388976" cy="49698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Finalise the Assessment Order </a:t>
            </a:r>
            <a:endParaRPr lang="en-IN" sz="1100">
              <a:solidFill>
                <a:prstClr val="white"/>
              </a:solidFill>
              <a:ea typeface="Calibri" panose="020F0502020204030204" pitchFamily="34" charset="0"/>
              <a:cs typeface="Kartika" panose="02020503030404060203" pitchFamily="18" charset="0"/>
            </a:endParaRPr>
          </a:p>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&amp; Sends to</a:t>
            </a:r>
            <a:endParaRPr lang="en-IN" sz="1100">
              <a:solidFill>
                <a:prstClr val="white"/>
              </a:solidFill>
              <a:ea typeface="Calibri" panose="020F0502020204030204" pitchFamily="34" charset="0"/>
              <a:cs typeface="Kartika" panose="02020503030404060203" pitchFamily="18" charset="0"/>
            </a:endParaRPr>
          </a:p>
        </p:txBody>
      </p:sp>
      <p:grpSp>
        <p:nvGrpSpPr>
          <p:cNvPr id="48" name="Group 47"/>
          <p:cNvGrpSpPr/>
          <p:nvPr/>
        </p:nvGrpSpPr>
        <p:grpSpPr>
          <a:xfrm>
            <a:off x="5319078" y="5210737"/>
            <a:ext cx="3279446" cy="548934"/>
            <a:chOff x="0" y="-1392372"/>
            <a:chExt cx="2705543" cy="1638998"/>
          </a:xfrm>
        </p:grpSpPr>
        <p:cxnSp>
          <p:nvCxnSpPr>
            <p:cNvPr id="49" name="Straight Arrow Connector 48"/>
            <p:cNvCxnSpPr/>
            <p:nvPr/>
          </p:nvCxnSpPr>
          <p:spPr>
            <a:xfrm>
              <a:off x="2705543" y="-1392372"/>
              <a:ext cx="0" cy="161232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rot="10800000">
              <a:off x="0" y="-923073"/>
              <a:ext cx="2705543" cy="1169699"/>
              <a:chOff x="0" y="249439"/>
              <a:chExt cx="318053" cy="1169699"/>
            </a:xfrm>
          </p:grpSpPr>
          <p:cxnSp>
            <p:nvCxnSpPr>
              <p:cNvPr id="51" name="Straight Connector 50"/>
              <p:cNvCxnSpPr/>
              <p:nvPr/>
            </p:nvCxnSpPr>
            <p:spPr>
              <a:xfrm flipV="1">
                <a:off x="0" y="1374243"/>
                <a:ext cx="31805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16160" y="249439"/>
                <a:ext cx="0" cy="116969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4" name="Rounded Rectangle 53"/>
          <p:cNvSpPr/>
          <p:nvPr/>
        </p:nvSpPr>
        <p:spPr>
          <a:xfrm>
            <a:off x="2509830" y="5872820"/>
            <a:ext cx="3335097"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400" b="1">
                <a:solidFill>
                  <a:srgbClr val="000000"/>
                </a:solidFill>
                <a:latin typeface="Garamond" panose="02020404030301010803" pitchFamily="18" charset="0"/>
                <a:ea typeface="Calibri" panose="020F0502020204030204" pitchFamily="34" charset="0"/>
                <a:cs typeface="Kartika" panose="02020503030404060203" pitchFamily="18" charset="0"/>
              </a:rPr>
              <a:t>Jurisdictional Assessing Officer</a:t>
            </a:r>
            <a:endParaRPr lang="en-IN" sz="1100">
              <a:solidFill>
                <a:prstClr val="white"/>
              </a:solidFill>
              <a:ea typeface="Calibri" panose="020F0502020204030204" pitchFamily="34" charset="0"/>
              <a:cs typeface="Kartika" panose="02020503030404060203" pitchFamily="18" charset="0"/>
            </a:endParaRPr>
          </a:p>
        </p:txBody>
      </p:sp>
      <p:sp>
        <p:nvSpPr>
          <p:cNvPr id="55" name="Rounded Rectangle 54"/>
          <p:cNvSpPr/>
          <p:nvPr/>
        </p:nvSpPr>
        <p:spPr>
          <a:xfrm>
            <a:off x="6538414" y="5870579"/>
            <a:ext cx="2899448" cy="318807"/>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IN" sz="1500" b="1">
                <a:solidFill>
                  <a:srgbClr val="000000"/>
                </a:solidFill>
                <a:latin typeface="Garamond" panose="02020404030301010803" pitchFamily="18" charset="0"/>
                <a:ea typeface="Calibri" panose="020F0502020204030204" pitchFamily="34" charset="0"/>
                <a:cs typeface="Kartika" panose="02020503030404060203" pitchFamily="18" charset="0"/>
              </a:rPr>
              <a:t>Assessee</a:t>
            </a:r>
            <a:endParaRPr lang="en-IN" sz="1100">
              <a:solidFill>
                <a:prstClr val="white"/>
              </a:solidFill>
              <a:ea typeface="Calibri" panose="020F0502020204030204" pitchFamily="34" charset="0"/>
              <a:cs typeface="Kartika" panose="02020503030404060203" pitchFamily="18" charset="0"/>
            </a:endParaRPr>
          </a:p>
        </p:txBody>
      </p:sp>
      <p:sp>
        <p:nvSpPr>
          <p:cNvPr id="56" name="Text Box 90"/>
          <p:cNvSpPr txBox="1"/>
          <p:nvPr/>
        </p:nvSpPr>
        <p:spPr>
          <a:xfrm>
            <a:off x="8921912" y="3498237"/>
            <a:ext cx="593436" cy="222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200">
                <a:solidFill>
                  <a:prstClr val="black"/>
                </a:solidFill>
                <a:latin typeface="Garamond" panose="02020404030301010803" pitchFamily="18" charset="0"/>
                <a:ea typeface="Calibri" panose="020F0502020204030204" pitchFamily="34" charset="0"/>
                <a:cs typeface="Kartika" panose="02020503030404060203" pitchFamily="18" charset="0"/>
              </a:rPr>
              <a:t>No</a:t>
            </a:r>
            <a:endParaRPr lang="en-IN" sz="1100">
              <a:solidFill>
                <a:prstClr val="black"/>
              </a:solidFill>
              <a:ea typeface="Calibri" panose="020F0502020204030204" pitchFamily="34" charset="0"/>
              <a:cs typeface="Kartika" panose="02020503030404060203" pitchFamily="18" charset="0"/>
            </a:endParaRPr>
          </a:p>
        </p:txBody>
      </p:sp>
      <p:grpSp>
        <p:nvGrpSpPr>
          <p:cNvPr id="59" name="Group 58"/>
          <p:cNvGrpSpPr/>
          <p:nvPr/>
        </p:nvGrpSpPr>
        <p:grpSpPr>
          <a:xfrm>
            <a:off x="1455674" y="2248601"/>
            <a:ext cx="1054145" cy="1261569"/>
            <a:chOff x="1200931" y="2548413"/>
            <a:chExt cx="869670" cy="1429778"/>
          </a:xfrm>
        </p:grpSpPr>
        <p:cxnSp>
          <p:nvCxnSpPr>
            <p:cNvPr id="42" name="Straight Connector 41"/>
            <p:cNvCxnSpPr/>
            <p:nvPr/>
          </p:nvCxnSpPr>
          <p:spPr>
            <a:xfrm flipV="1">
              <a:off x="1218077" y="2548413"/>
              <a:ext cx="2401" cy="14162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209885" y="2558240"/>
              <a:ext cx="860716"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200931" y="3978191"/>
              <a:ext cx="630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1457796" y="3500530"/>
            <a:ext cx="741818" cy="1406441"/>
            <a:chOff x="1202682" y="3967263"/>
            <a:chExt cx="612000" cy="1593966"/>
          </a:xfrm>
        </p:grpSpPr>
        <p:cxnSp>
          <p:nvCxnSpPr>
            <p:cNvPr id="63" name="Straight Connector 62"/>
            <p:cNvCxnSpPr/>
            <p:nvPr/>
          </p:nvCxnSpPr>
          <p:spPr>
            <a:xfrm>
              <a:off x="1202682" y="5561229"/>
              <a:ext cx="61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218076" y="3967263"/>
              <a:ext cx="0" cy="1584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708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200"/>
                                        <p:tgtEl>
                                          <p:spTgt spid="5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2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2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2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2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200"/>
                                        <p:tgtEl>
                                          <p:spTgt spid="5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2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2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200"/>
                                        <p:tgtEl>
                                          <p:spTgt spid="3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2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200"/>
                                        <p:tgtEl>
                                          <p:spTgt spid="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200"/>
                                        <p:tgtEl>
                                          <p:spTgt spid="45"/>
                                        </p:tgtEl>
                                      </p:cBhvr>
                                    </p:animEffect>
                                  </p:childTnLst>
                                </p:cTn>
                              </p:par>
                              <p:par>
                                <p:cTn id="97" presetID="10" presetClass="entr" presetSubtype="0"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200"/>
                                        <p:tgtEl>
                                          <p:spTgt spid="6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2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200"/>
                                        <p:tgtEl>
                                          <p:spTgt spid="5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200"/>
                                        <p:tgtEl>
                                          <p:spTgt spid="54"/>
                                        </p:tgtEl>
                                      </p:cBhvr>
                                    </p:animEffect>
                                  </p:childTnLst>
                                </p:cTn>
                              </p:par>
                              <p:par>
                                <p:cTn id="111" presetID="10"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2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22" grpId="0" animBg="1"/>
      <p:bldP spid="25" grpId="0" animBg="1"/>
      <p:bldP spid="28" grpId="0"/>
      <p:bldP spid="31" grpId="0"/>
      <p:bldP spid="32" grpId="0" animBg="1"/>
      <p:bldP spid="35" grpId="0"/>
      <p:bldP spid="37" grpId="0" animBg="1"/>
      <p:bldP spid="39" grpId="0" animBg="1"/>
      <p:bldP spid="44" grpId="0"/>
      <p:bldP spid="45" grpId="0"/>
      <p:bldP spid="47" grpId="0" animBg="1"/>
      <p:bldP spid="54" grpId="0" animBg="1"/>
      <p:bldP spid="55" grpId="0" animBg="1"/>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17" y="-1386168"/>
            <a:ext cx="2424873" cy="3611192"/>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3" y="-338578"/>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8020"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34"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822" y="5439922"/>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46"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5"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FEC9EC4-C7D5-4987-97D6-63A1607F84F8}"/>
              </a:ext>
            </a:extLst>
          </p:cNvPr>
          <p:cNvSpPr>
            <a:spLocks noGrp="1"/>
          </p:cNvSpPr>
          <p:nvPr>
            <p:ph type="title"/>
          </p:nvPr>
        </p:nvSpPr>
        <p:spPr>
          <a:xfrm>
            <a:off x="3204643" y="2353641"/>
            <a:ext cx="5782716" cy="2150719"/>
          </a:xfrm>
          <a:noFill/>
        </p:spPr>
        <p:txBody>
          <a:bodyPr vert="horz" lIns="91440" tIns="45720" rIns="91440" bIns="45720" rtlCol="0" anchor="ctr">
            <a:normAutofit/>
          </a:bodyPr>
          <a:lstStyle/>
          <a:p>
            <a:pPr algn="ctr"/>
            <a:br>
              <a:rPr lang="en-US" sz="3600" kern="1200">
                <a:solidFill>
                  <a:srgbClr val="080808"/>
                </a:solidFill>
                <a:latin typeface="+mj-lt"/>
                <a:ea typeface="+mj-ea"/>
                <a:cs typeface="+mj-cs"/>
              </a:rPr>
            </a:br>
            <a:br>
              <a:rPr lang="en-US" sz="3600" kern="1200">
                <a:solidFill>
                  <a:srgbClr val="080808"/>
                </a:solidFill>
                <a:latin typeface="+mj-lt"/>
                <a:ea typeface="+mj-ea"/>
                <a:cs typeface="+mj-cs"/>
              </a:rPr>
            </a:br>
            <a:r>
              <a:rPr lang="en-US" sz="3600" kern="1200">
                <a:solidFill>
                  <a:srgbClr val="080808"/>
                </a:solidFill>
                <a:latin typeface="+mj-lt"/>
                <a:ea typeface="+mj-ea"/>
                <a:cs typeface="+mj-cs"/>
              </a:rPr>
              <a:t>Notice for defective return u/s 139(9)</a:t>
            </a:r>
          </a:p>
          <a:p>
            <a:pPr algn="ctr"/>
            <a:endParaRPr lang="en-US" sz="3600" kern="1200">
              <a:solidFill>
                <a:srgbClr val="080808"/>
              </a:solidFill>
              <a:latin typeface="+mj-lt"/>
              <a:ea typeface="+mj-ea"/>
              <a:cs typeface="+mj-cs"/>
            </a:endParaRPr>
          </a:p>
          <a:p>
            <a:pPr algn="ctr"/>
            <a:endParaRPr lang="en-US" sz="3600" kern="120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4" y="5457620"/>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94"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117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79"/>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45" y="837747"/>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95" y="640923"/>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90" y="635744"/>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D905BA7-BA50-42F1-B59D-4E9CABAB9F68}"/>
              </a:ext>
            </a:extLst>
          </p:cNvPr>
          <p:cNvSpPr>
            <a:spLocks noGrp="1"/>
          </p:cNvSpPr>
          <p:nvPr>
            <p:ph type="title"/>
          </p:nvPr>
        </p:nvSpPr>
        <p:spPr>
          <a:xfrm>
            <a:off x="958541" y="800392"/>
            <a:ext cx="10264697" cy="1212102"/>
          </a:xfrm>
        </p:spPr>
        <p:txBody>
          <a:bodyPr>
            <a:normAutofit/>
          </a:bodyPr>
          <a:lstStyle/>
          <a:p>
            <a:r>
              <a:rPr lang="en-GB" sz="4000">
                <a:solidFill>
                  <a:srgbClr val="FFFFFF"/>
                </a:solidFill>
              </a:rPr>
              <a:t>Common errors that can make your return “defective”?</a:t>
            </a:r>
            <a:endParaRPr lang="en-US" sz="4000">
              <a:solidFill>
                <a:srgbClr val="FFFFFF"/>
              </a:solidFill>
            </a:endParaRPr>
          </a:p>
          <a:p>
            <a:endParaRPr lang="en-GB" sz="4000">
              <a:solidFill>
                <a:srgbClr val="FFFFFF"/>
              </a:solidFill>
            </a:endParaRPr>
          </a:p>
        </p:txBody>
      </p:sp>
      <p:sp>
        <p:nvSpPr>
          <p:cNvPr id="3" name="Content Placeholder 2">
            <a:extLst>
              <a:ext uri="{FF2B5EF4-FFF2-40B4-BE49-F238E27FC236}">
                <a16:creationId xmlns:a16="http://schemas.microsoft.com/office/drawing/2014/main" id="{845114AB-672E-4FF3-AE65-471BB0E84AD1}"/>
              </a:ext>
            </a:extLst>
          </p:cNvPr>
          <p:cNvSpPr>
            <a:spLocks noGrp="1"/>
          </p:cNvSpPr>
          <p:nvPr>
            <p:ph idx="1"/>
          </p:nvPr>
        </p:nvSpPr>
        <p:spPr>
          <a:xfrm>
            <a:off x="1246707" y="2950055"/>
            <a:ext cx="9708995" cy="3567173"/>
          </a:xfrm>
        </p:spPr>
        <p:txBody>
          <a:bodyPr vert="horz" lIns="91440" tIns="45720" rIns="91440" bIns="45720" rtlCol="0" anchor="ctr">
            <a:noAutofit/>
          </a:bodyPr>
          <a:lstStyle/>
          <a:p>
            <a:r>
              <a:rPr lang="en-GB" sz="1900" dirty="0">
                <a:ea typeface="+mn-lt"/>
                <a:cs typeface="+mn-lt"/>
              </a:rPr>
              <a:t>Not filling the annexure, statements and columns in the income tax return that must be duly filled wherever required. For example, while </a:t>
            </a:r>
            <a:r>
              <a:rPr lang="en-GB" sz="1900" u="sng" dirty="0">
                <a:ea typeface="+mn-lt"/>
                <a:cs typeface="+mn-lt"/>
                <a:hlinkClick r:id="rId2"/>
              </a:rPr>
              <a:t>claiming deduction u/s 80G</a:t>
            </a:r>
            <a:r>
              <a:rPr lang="en-GB" sz="1900" dirty="0">
                <a:ea typeface="+mn-lt"/>
                <a:cs typeface="+mn-lt"/>
              </a:rPr>
              <a:t>, the details in its schedule is not filled or wrongly filled.</a:t>
            </a:r>
            <a:endParaRPr lang="en-GB" sz="1900" dirty="0"/>
          </a:p>
          <a:p>
            <a:r>
              <a:rPr lang="en-GB" sz="1900" dirty="0">
                <a:ea typeface="+mn-lt"/>
                <a:cs typeface="+mn-lt"/>
              </a:rPr>
              <a:t>Tax together with interest, if any is paid before filing the return and all the details relating to it is not filled. For example, BSR code, Date of challan should be correctly filled.</a:t>
            </a:r>
            <a:endParaRPr lang="en-GB" sz="1900" dirty="0"/>
          </a:p>
          <a:p>
            <a:r>
              <a:rPr lang="en-GB" sz="1900" dirty="0">
                <a:ea typeface="+mn-lt"/>
                <a:cs typeface="+mn-lt"/>
              </a:rPr>
              <a:t>Tax actually paid does not match with the tax payable in the income tax return or taxes are not paid in full.</a:t>
            </a:r>
            <a:endParaRPr lang="en-GB" sz="1900" dirty="0"/>
          </a:p>
          <a:p>
            <a:r>
              <a:rPr lang="en-GB" sz="1900" dirty="0">
                <a:ea typeface="+mn-lt"/>
                <a:cs typeface="+mn-lt"/>
              </a:rPr>
              <a:t>While filing ITR 4, total presumptive income is shown less than 8% or 6 %of gross turnover or receipts as the case may be then in that case ITR 3 should have been filed.</a:t>
            </a:r>
            <a:endParaRPr lang="en-GB" sz="1900" dirty="0"/>
          </a:p>
          <a:p>
            <a:r>
              <a:rPr lang="en-GB" sz="1900" dirty="0">
                <a:ea typeface="+mn-lt"/>
                <a:cs typeface="+mn-lt"/>
              </a:rPr>
              <a:t>The Gross receipts is not mentioned in the Profit &amp; Loss A/c Or the Gross receipt or </a:t>
            </a:r>
            <a:r>
              <a:rPr lang="en-GB" sz="1900" u="sng" dirty="0">
                <a:ea typeface="+mn-lt"/>
                <a:cs typeface="+mn-lt"/>
                <a:hlinkClick r:id="rId3"/>
              </a:rPr>
              <a:t>income u/s 44AD</a:t>
            </a:r>
            <a:r>
              <a:rPr lang="en-GB" sz="1900" dirty="0">
                <a:ea typeface="+mn-lt"/>
                <a:cs typeface="+mn-lt"/>
              </a:rPr>
              <a:t> is shown more than Rs. 2 Crore in ITR 4.</a:t>
            </a:r>
            <a:endParaRPr lang="en-GB" sz="1900" dirty="0"/>
          </a:p>
          <a:p>
            <a:r>
              <a:rPr lang="en-GB" sz="1900" dirty="0">
                <a:ea typeface="+mn-lt"/>
                <a:cs typeface="+mn-lt"/>
              </a:rPr>
              <a:t>If you have filed your return u/s 44ADA with the gross receipt more than 50 Lakhs without Balance sheet and Profit &amp; Loss, then notice will be received for filing ITR-3 with audited B/s and P&amp;L Statement.</a:t>
            </a:r>
            <a:endParaRPr lang="en-GB" sz="1900" dirty="0"/>
          </a:p>
          <a:p>
            <a:endParaRPr lang="en-GB" sz="1900" dirty="0"/>
          </a:p>
        </p:txBody>
      </p:sp>
    </p:spTree>
    <p:extLst>
      <p:ext uri="{BB962C8B-B14F-4D97-AF65-F5344CB8AC3E}">
        <p14:creationId xmlns:p14="http://schemas.microsoft.com/office/powerpoint/2010/main" val="337949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B037-D3F8-4ABC-9591-44AE99B3BBAD}"/>
              </a:ext>
            </a:extLst>
          </p:cNvPr>
          <p:cNvSpPr>
            <a:spLocks noGrp="1"/>
          </p:cNvSpPr>
          <p:nvPr>
            <p:ph type="title"/>
          </p:nvPr>
        </p:nvSpPr>
        <p:spPr/>
        <p:txBody>
          <a:bodyPr/>
          <a:lstStyle/>
          <a:p>
            <a:r>
              <a:rPr lang="en-GB" dirty="0"/>
              <a:t>CONTD....</a:t>
            </a:r>
          </a:p>
        </p:txBody>
      </p:sp>
      <p:sp>
        <p:nvSpPr>
          <p:cNvPr id="3" name="Content Placeholder 2">
            <a:extLst>
              <a:ext uri="{FF2B5EF4-FFF2-40B4-BE49-F238E27FC236}">
                <a16:creationId xmlns:a16="http://schemas.microsoft.com/office/drawing/2014/main" id="{D62D11B5-5502-4736-ACF3-45C73B6F1358}"/>
              </a:ext>
            </a:extLst>
          </p:cNvPr>
          <p:cNvSpPr>
            <a:spLocks noGrp="1"/>
          </p:cNvSpPr>
          <p:nvPr>
            <p:ph idx="1"/>
          </p:nvPr>
        </p:nvSpPr>
        <p:spPr/>
        <p:txBody>
          <a:bodyPr vert="horz" lIns="91440" tIns="45720" rIns="91440" bIns="45720" rtlCol="0" anchor="t">
            <a:normAutofit fontScale="92500" lnSpcReduction="20000"/>
          </a:bodyPr>
          <a:lstStyle/>
          <a:p>
            <a:r>
              <a:rPr lang="en-GB" dirty="0">
                <a:ea typeface="+mn-lt"/>
                <a:cs typeface="+mn-lt"/>
              </a:rPr>
              <a:t>Where you’re required to maintain regular books of account such as Balance Sheet and Profit and Loss statement, but they have not been filled in the return while filing it.</a:t>
            </a:r>
          </a:p>
          <a:p>
            <a:r>
              <a:rPr lang="en-GB" dirty="0">
                <a:ea typeface="+mn-lt"/>
                <a:cs typeface="+mn-lt"/>
              </a:rPr>
              <a:t>Tax deducted has been claimed as a </a:t>
            </a:r>
            <a:r>
              <a:rPr lang="en-GB" dirty="0">
                <a:ea typeface="+mn-lt"/>
                <a:cs typeface="+mn-lt"/>
                <a:hlinkClick r:id="rId2"/>
              </a:rPr>
              <a:t>refund</a:t>
            </a:r>
            <a:r>
              <a:rPr lang="en-GB" dirty="0">
                <a:ea typeface="+mn-lt"/>
                <a:cs typeface="+mn-lt"/>
              </a:rPr>
              <a:t>, but no income details are provided in the return.</a:t>
            </a:r>
          </a:p>
          <a:p>
            <a:r>
              <a:rPr lang="en-GB" dirty="0">
                <a:ea typeface="+mn-lt"/>
                <a:cs typeface="+mn-lt"/>
              </a:rPr>
              <a:t>No income details has been provided in ITR but details regarding taxes paid have been provided.</a:t>
            </a:r>
          </a:p>
          <a:p>
            <a:r>
              <a:rPr lang="en-GB" dirty="0">
                <a:ea typeface="+mn-lt"/>
                <a:cs typeface="+mn-lt"/>
              </a:rPr>
              <a:t>Gross income as referred to in 26AS has not been considered in the respective heads of ITR.</a:t>
            </a:r>
          </a:p>
          <a:p>
            <a:r>
              <a:rPr lang="en-GB" dirty="0">
                <a:ea typeface="+mn-lt"/>
                <a:cs typeface="+mn-lt"/>
              </a:rPr>
              <a:t>When the books of accounts have been audited but a copy of audit report and audited financial statements have not been filled in the return while filing it.</a:t>
            </a:r>
          </a:p>
          <a:p>
            <a:r>
              <a:rPr lang="en-GB" dirty="0">
                <a:ea typeface="+mn-lt"/>
                <a:cs typeface="+mn-lt"/>
              </a:rPr>
              <a:t>Name mismatch between PAN and Income Tax Return.</a:t>
            </a:r>
            <a:endParaRPr lang="en-GB" dirty="0"/>
          </a:p>
        </p:txBody>
      </p:sp>
    </p:spTree>
    <p:extLst>
      <p:ext uri="{BB962C8B-B14F-4D97-AF65-F5344CB8AC3E}">
        <p14:creationId xmlns:p14="http://schemas.microsoft.com/office/powerpoint/2010/main" val="13541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E919E7-7A16-4C97-93C9-6C59B2B3CC8B}"/>
              </a:ext>
            </a:extLst>
          </p:cNvPr>
          <p:cNvSpPr>
            <a:spLocks noGrp="1"/>
          </p:cNvSpPr>
          <p:nvPr>
            <p:ph type="title"/>
          </p:nvPr>
        </p:nvSpPr>
        <p:spPr>
          <a:xfrm>
            <a:off x="1271588" y="662429"/>
            <a:ext cx="10055721" cy="1325563"/>
          </a:xfrm>
        </p:spPr>
        <p:txBody>
          <a:bodyPr anchor="t">
            <a:normAutofit/>
          </a:bodyPr>
          <a:lstStyle/>
          <a:p>
            <a:r>
              <a:rPr lang="en-GB" dirty="0"/>
              <a:t>THINGS TO BE DONE</a:t>
            </a:r>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IN"/>
            </a:p>
          </p:txBody>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IN"/>
            </a:p>
          </p:txBody>
        </p:sp>
      </p:grpSp>
      <p:sp>
        <p:nvSpPr>
          <p:cNvPr id="3" name="Content Placeholder 2">
            <a:extLst>
              <a:ext uri="{FF2B5EF4-FFF2-40B4-BE49-F238E27FC236}">
                <a16:creationId xmlns:a16="http://schemas.microsoft.com/office/drawing/2014/main" id="{D6C5908C-AB4F-428D-92D9-0293FDD1E929}"/>
              </a:ext>
            </a:extLst>
          </p:cNvPr>
          <p:cNvSpPr>
            <a:spLocks noGrp="1"/>
          </p:cNvSpPr>
          <p:nvPr>
            <p:ph idx="1"/>
          </p:nvPr>
        </p:nvSpPr>
        <p:spPr>
          <a:xfrm>
            <a:off x="1251679" y="2286030"/>
            <a:ext cx="10089112" cy="3909599"/>
          </a:xfrm>
        </p:spPr>
        <p:txBody>
          <a:bodyPr vert="horz" lIns="91440" tIns="45720" rIns="91440" bIns="45720" rtlCol="0" anchor="t">
            <a:normAutofit/>
          </a:bodyPr>
          <a:lstStyle/>
          <a:p>
            <a:pPr algn="just"/>
            <a:r>
              <a:rPr lang="en-GB" dirty="0">
                <a:solidFill>
                  <a:schemeClr val="tx1">
                    <a:alpha val="60000"/>
                  </a:schemeClr>
                </a:solidFill>
                <a:ea typeface="+mn-lt"/>
                <a:cs typeface="+mn-lt"/>
              </a:rPr>
              <a:t>Once you’ve been served with notice of </a:t>
            </a:r>
            <a:r>
              <a:rPr lang="en-GB" dirty="0">
                <a:solidFill>
                  <a:schemeClr val="tx1">
                    <a:alpha val="60000"/>
                  </a:schemeClr>
                </a:solidFill>
                <a:ea typeface="+mn-lt"/>
                <a:cs typeface="+mn-lt"/>
                <a:hlinkClick r:id="rId2">
                  <a:extLst>
                    <a:ext uri="{A12FA001-AC4F-418D-AE19-62706E023703}">
                      <ahyp:hlinkClr xmlns:ahyp="http://schemas.microsoft.com/office/drawing/2018/hyperlinkcolor" val="tx"/>
                    </a:ext>
                  </a:extLst>
                </a:hlinkClick>
              </a:rPr>
              <a:t>defective return u/s 139(9)</a:t>
            </a:r>
            <a:r>
              <a:rPr lang="en-GB" dirty="0">
                <a:solidFill>
                  <a:schemeClr val="tx1">
                    <a:alpha val="60000"/>
                  </a:schemeClr>
                </a:solidFill>
                <a:ea typeface="+mn-lt"/>
                <a:cs typeface="+mn-lt"/>
              </a:rPr>
              <a:t>, then you must correct your return by revising it within </a:t>
            </a:r>
            <a:r>
              <a:rPr lang="en-GB" b="1" dirty="0">
                <a:solidFill>
                  <a:schemeClr val="tx1">
                    <a:alpha val="60000"/>
                  </a:schemeClr>
                </a:solidFill>
                <a:ea typeface="+mn-lt"/>
                <a:cs typeface="+mn-lt"/>
              </a:rPr>
              <a:t>15</a:t>
            </a:r>
            <a:r>
              <a:rPr lang="en-GB" dirty="0">
                <a:solidFill>
                  <a:schemeClr val="tx1">
                    <a:alpha val="60000"/>
                  </a:schemeClr>
                </a:solidFill>
                <a:ea typeface="+mn-lt"/>
                <a:cs typeface="+mn-lt"/>
              </a:rPr>
              <a:t> days from the receipt of notice by the Income Tax Department. You can also apply for extension by writing an application to the Assessing Officer (A.O.) requesting an extension of the deadline of filing a revised return. Practically, it is seen that even a taxpayer rectifies the defect after the expiry of fifteen days but before the assessment is made, the Assessing Officer may condone the delay and treat the return as a valid return.</a:t>
            </a:r>
            <a:endParaRPr lang="en-GB" dirty="0">
              <a:solidFill>
                <a:schemeClr val="tx1">
                  <a:alpha val="60000"/>
                </a:schemeClr>
              </a:solidFill>
            </a:endParaRPr>
          </a:p>
        </p:txBody>
      </p:sp>
    </p:spTree>
    <p:extLst>
      <p:ext uri="{BB962C8B-B14F-4D97-AF65-F5344CB8AC3E}">
        <p14:creationId xmlns:p14="http://schemas.microsoft.com/office/powerpoint/2010/main" val="35867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92"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8398A-0BBB-4C54-9124-B5CF45A8662A}"/>
              </a:ext>
            </a:extLst>
          </p:cNvPr>
          <p:cNvSpPr>
            <a:spLocks noGrp="1"/>
          </p:cNvSpPr>
          <p:nvPr>
            <p:ph type="title"/>
          </p:nvPr>
        </p:nvSpPr>
        <p:spPr>
          <a:xfrm>
            <a:off x="1171109" y="1396686"/>
            <a:ext cx="3240505" cy="4064628"/>
          </a:xfrm>
        </p:spPr>
        <p:txBody>
          <a:bodyPr>
            <a:normAutofit/>
          </a:bodyPr>
          <a:lstStyle/>
          <a:p>
            <a:r>
              <a:rPr lang="en-GB">
                <a:solidFill>
                  <a:srgbClr val="FFFFFF"/>
                </a:solidFill>
              </a:rPr>
              <a:t>NO RESPONSE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55" y="941151"/>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82" y="4780994"/>
            <a:ext cx="546101"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4F465E-AADD-4E2C-BAB9-E7F397FE488F}"/>
              </a:ext>
            </a:extLst>
          </p:cNvPr>
          <p:cNvSpPr>
            <a:spLocks noGrp="1"/>
          </p:cNvSpPr>
          <p:nvPr>
            <p:ph idx="1"/>
          </p:nvPr>
        </p:nvSpPr>
        <p:spPr>
          <a:xfrm>
            <a:off x="5370153" y="1526062"/>
            <a:ext cx="5536398" cy="3935281"/>
          </a:xfrm>
        </p:spPr>
        <p:txBody>
          <a:bodyPr vert="horz" lIns="91440" tIns="45720" rIns="91440" bIns="45720" rtlCol="0" anchor="t">
            <a:normAutofit/>
          </a:bodyPr>
          <a:lstStyle/>
          <a:p>
            <a:pPr algn="just"/>
            <a:r>
              <a:rPr lang="en-GB" dirty="0">
                <a:ea typeface="+mn-lt"/>
                <a:cs typeface="+mn-lt"/>
              </a:rPr>
              <a:t>Your defective return will be treated as a non-filed or invalid return. This means the Income Tax Department will consider as if you’ve not filed a return for the year. Consequently, your refund will also be not processed by the Income Tax Department, if any.</a:t>
            </a:r>
            <a:endParaRPr lang="en-GB" dirty="0"/>
          </a:p>
        </p:txBody>
      </p:sp>
    </p:spTree>
    <p:extLst>
      <p:ext uri="{BB962C8B-B14F-4D97-AF65-F5344CB8AC3E}">
        <p14:creationId xmlns:p14="http://schemas.microsoft.com/office/powerpoint/2010/main" val="419525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9" y="563919"/>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88D3E3EE-E5D9-4CBE-A36F-9E2386749E34}"/>
              </a:ext>
            </a:extLst>
          </p:cNvPr>
          <p:cNvSpPr txBox="1"/>
          <p:nvPr/>
        </p:nvSpPr>
        <p:spPr>
          <a:xfrm>
            <a:off x="1098470" y="885680"/>
            <a:ext cx="3402277" cy="462460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kern="1200" dirty="0">
                <a:solidFill>
                  <a:srgbClr val="FFFFFF"/>
                </a:solidFill>
                <a:latin typeface="+mj-lt"/>
                <a:ea typeface="+mj-ea"/>
                <a:cs typeface="+mj-cs"/>
              </a:rPr>
              <a:t>Withdrawing the response made to defective notice u/s 139(9)?</a:t>
            </a:r>
            <a:endParaRPr lang="en-US" sz="4400" kern="1200" dirty="0">
              <a:solidFill>
                <a:srgbClr val="FFFFFF"/>
              </a:solidFill>
              <a:latin typeface="+mj-lt"/>
              <a:ea typeface="+mj-ea"/>
              <a:cs typeface="+mj-cs"/>
            </a:endParaRPr>
          </a:p>
          <a:p>
            <a:pPr>
              <a:lnSpc>
                <a:spcPct val="90000"/>
              </a:lnSpc>
              <a:spcBef>
                <a:spcPct val="0"/>
              </a:spcBef>
              <a:spcAft>
                <a:spcPts val="600"/>
              </a:spcAft>
            </a:pPr>
            <a:endParaRPr lang="en-US" sz="4400"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EAEA2D4E-E988-4AE2-88C5-588FFFC68FF5}"/>
              </a:ext>
            </a:extLst>
          </p:cNvPr>
          <p:cNvSpPr txBox="1"/>
          <p:nvPr/>
        </p:nvSpPr>
        <p:spPr>
          <a:xfrm>
            <a:off x="5300211" y="957118"/>
            <a:ext cx="6525221" cy="461684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800"/>
              <a:t>Earlier it was possible to withdraw your response submitted to defective return notice under section 139(9). But this functionality is no more available. Hence, now you cannot withdraw the response made, instead you can update or view the same.</a:t>
            </a:r>
          </a:p>
        </p:txBody>
      </p:sp>
    </p:spTree>
    <p:extLst>
      <p:ext uri="{BB962C8B-B14F-4D97-AF65-F5344CB8AC3E}">
        <p14:creationId xmlns:p14="http://schemas.microsoft.com/office/powerpoint/2010/main" val="114247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95BDFB-355E-CAAF-A4BC-D6D3E2FD06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8409" y="112972"/>
            <a:ext cx="7356297" cy="6727718"/>
          </a:xfrm>
        </p:spPr>
      </p:pic>
    </p:spTree>
    <p:extLst>
      <p:ext uri="{BB962C8B-B14F-4D97-AF65-F5344CB8AC3E}">
        <p14:creationId xmlns:p14="http://schemas.microsoft.com/office/powerpoint/2010/main" val="590821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blip>
          <a:srcRect/>
          <a:tile tx="0" ty="0" sx="100000" sy="100000" flip="none" algn="tl"/>
        </a:blipFill>
        <a:effectLst/>
      </p:bgPr>
    </p:bg>
    <p:spTree>
      <p:nvGrpSpPr>
        <p:cNvPr id="1" name=""/>
        <p:cNvGrpSpPr/>
        <p:nvPr/>
      </p:nvGrpSpPr>
      <p:grpSpPr>
        <a:xfrm>
          <a:off x="0" y="0"/>
          <a:ext cx="0" cy="0"/>
          <a:chOff x="0" y="0"/>
          <a:chExt cx="0" cy="0"/>
        </a:xfrm>
      </p:grpSpPr>
      <p:pic>
        <p:nvPicPr>
          <p:cNvPr id="2" name="Picture 2" descr="A close up of a pen&#10;&#10;Description automatically generated">
            <a:extLst>
              <a:ext uri="{FF2B5EF4-FFF2-40B4-BE49-F238E27FC236}">
                <a16:creationId xmlns:a16="http://schemas.microsoft.com/office/drawing/2014/main" id="{F10E7521-1557-48BE-9B4B-039AE862EFD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11274" y="3913629"/>
            <a:ext cx="6317673" cy="2583994"/>
          </a:xfrm>
          <a:prstGeom prst="rect">
            <a:avLst/>
          </a:prstGeom>
        </p:spPr>
      </p:pic>
    </p:spTree>
    <p:extLst>
      <p:ext uri="{BB962C8B-B14F-4D97-AF65-F5344CB8AC3E}">
        <p14:creationId xmlns:p14="http://schemas.microsoft.com/office/powerpoint/2010/main" val="210883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Voluntary Return</a:t>
            </a:r>
            <a:endParaRPr lang="en-US" sz="2800" dirty="0"/>
          </a:p>
          <a:p>
            <a:r>
              <a:rPr lang="en-US" sz="2800" dirty="0"/>
              <a:t>If the filing of income tax return is not mandatory for an individual, then the income tax filed by that individual will be termed as a voluntary return. Voluntary returns are also considered as valid returns of income tax.</a:t>
            </a:r>
          </a:p>
          <a:p>
            <a:r>
              <a:rPr lang="en-US" sz="2800" dirty="0"/>
              <a:t>Note: Under Section 139(1c), certain people are exempt from filing income tax. If these classes of people fulfil the prescribed conditions, the central government is empowered to grant them</a:t>
            </a:r>
            <a:r>
              <a:rPr lang="en-US" sz="2800" b="1" dirty="0">
                <a:hlinkClick r:id="rId2"/>
              </a:rPr>
              <a:t> tax exemption.</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234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2758" y="28272"/>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37323" y="558645"/>
            <a:ext cx="11539328" cy="6124754"/>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Due Dates for Filing Return</a:t>
            </a:r>
          </a:p>
          <a:p>
            <a:r>
              <a:rPr lang="en-US" sz="2800" dirty="0"/>
              <a:t>Section 139 contains various sub-sections that deal with different kinds of returns filed by different individuals related to late payments and mistakes. Hence, the due dates for filing their income tax returns are prescribed below:</a:t>
            </a:r>
          </a:p>
          <a:p>
            <a:r>
              <a:rPr lang="en-US" sz="2800" b="1" dirty="0"/>
              <a:t>July 31st    </a:t>
            </a:r>
            <a:endParaRPr lang="en-US" sz="2800" dirty="0"/>
          </a:p>
          <a:p>
            <a:r>
              <a:rPr lang="en-US" sz="2800" dirty="0"/>
              <a:t>Any individuals who do not need an audit to be conducted for their books of account are required to file income tax returns by July 31, of every assessment year. This includes the following individuals (</a:t>
            </a:r>
            <a:r>
              <a:rPr lang="en-US" sz="2800" b="1" i="1" dirty="0"/>
              <a:t>other than </a:t>
            </a:r>
            <a:r>
              <a:rPr lang="en-US" sz="2800" b="1" i="1" dirty="0" err="1"/>
              <a:t>assessees</a:t>
            </a:r>
            <a:r>
              <a:rPr lang="en-US" sz="2800" b="1" i="1" dirty="0"/>
              <a:t> who are required to furnish report under section 92E, for whom the due date is 30th November of the assessment year)</a:t>
            </a:r>
          </a:p>
          <a:p>
            <a:r>
              <a:rPr lang="en-US" sz="2800" dirty="0"/>
              <a:t>are specified below:</a:t>
            </a:r>
          </a:p>
          <a:p>
            <a:pPr marL="457200" indent="-457200">
              <a:buFont typeface="Wingdings" pitchFamily="2" charset="2"/>
              <a:buChar char="ü"/>
            </a:pPr>
            <a:r>
              <a:rPr lang="en-US" sz="2800" dirty="0"/>
              <a:t>A person or employee who is paid with a wage.</a:t>
            </a:r>
          </a:p>
          <a:p>
            <a:pPr marL="457200" indent="-457200">
              <a:buFont typeface="Wingdings" pitchFamily="2" charset="2"/>
              <a:buChar char="ü"/>
            </a:pPr>
            <a:r>
              <a:rPr lang="en-US" sz="2800" dirty="0"/>
              <a:t>Any self-employed individual.</a:t>
            </a:r>
          </a:p>
          <a:p>
            <a:pPr marL="457200" indent="-457200">
              <a:buFont typeface="Wingdings" pitchFamily="2" charset="2"/>
              <a:buChar char="ü"/>
            </a:pPr>
            <a:r>
              <a:rPr lang="en-US" sz="2800" dirty="0"/>
              <a:t>Any consultant or freelancer.</a:t>
            </a:r>
          </a:p>
        </p:txBody>
      </p:sp>
    </p:spTree>
    <p:extLst>
      <p:ext uri="{BB962C8B-B14F-4D97-AF65-F5344CB8AC3E}">
        <p14:creationId xmlns:p14="http://schemas.microsoft.com/office/powerpoint/2010/main" val="334627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3539430"/>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OCTOBER 31ST </a:t>
            </a:r>
            <a:endParaRPr lang="en-US" sz="2800" dirty="0"/>
          </a:p>
          <a:p>
            <a:r>
              <a:rPr lang="en-US" sz="2800" dirty="0"/>
              <a:t>All individuals who require an audit for their books of account must file their tax returns on OCTOBER 31ST of each assessment year.</a:t>
            </a:r>
            <a:br>
              <a:rPr lang="en-US" sz="2800" dirty="0"/>
            </a:br>
            <a:r>
              <a:rPr lang="en-US" sz="2800" dirty="0"/>
              <a:t>The following individuals might come under this category:</a:t>
            </a:r>
          </a:p>
          <a:p>
            <a:r>
              <a:rPr lang="en-US" sz="2800" dirty="0"/>
              <a:t>(i)	a company;</a:t>
            </a:r>
          </a:p>
          <a:p>
            <a:r>
              <a:rPr lang="en-US" sz="2800" dirty="0"/>
              <a:t>(ii)	a person (other than company) whose accounts are required to be audited; or</a:t>
            </a:r>
          </a:p>
          <a:p>
            <a:r>
              <a:rPr lang="en-US" sz="2800" dirty="0"/>
              <a:t>(iii)	a partner of a firm whose accounts are required to be audited. </a:t>
            </a: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3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62941" y="852438"/>
            <a:ext cx="10763248" cy="538722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139(3) – Filing Income Tax Return in Case of Loss</a:t>
            </a:r>
          </a:p>
          <a:p>
            <a:r>
              <a:rPr lang="en-US" sz="2800" dirty="0"/>
              <a:t>Section 139(3) deal with tax returns in case of loss incurred in a company or firm.</a:t>
            </a:r>
          </a:p>
          <a:p>
            <a:r>
              <a:rPr lang="en-US" sz="2800" dirty="0"/>
              <a:t>If losses are incurred in any income under the head “Profits and Gains of Business and Profession” or the head “Capital Gains”, then income tax return must be filed before the due date mentioned under section 139(1).</a:t>
            </a:r>
          </a:p>
          <a:p>
            <a:r>
              <a:rPr lang="en-US" sz="2800" dirty="0"/>
              <a:t>The following heads mentioned below will not be affected by the delayed filing of income tax return:</a:t>
            </a:r>
          </a:p>
          <a:p>
            <a:r>
              <a:rPr lang="en-US" sz="2800" dirty="0"/>
              <a:t>Any loss occurred under the heads of “</a:t>
            </a:r>
            <a:r>
              <a:rPr lang="en-US" sz="2800" b="1" dirty="0">
                <a:hlinkClick r:id="rId2"/>
              </a:rPr>
              <a:t>House and residential property”.</a:t>
            </a:r>
            <a:endParaRPr lang="en-US" sz="2800" dirty="0"/>
          </a:p>
          <a:p>
            <a:r>
              <a:rPr lang="en-US" sz="2800" dirty="0"/>
              <a:t>Any loss occurred by the unabsorbed property as mentioned under section 139(3).</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96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7" y="187297"/>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5" y="852437"/>
            <a:ext cx="10326976" cy="5674630"/>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Section 139(4) – Late Filing Income Tax Return(Belated Return)</a:t>
            </a:r>
          </a:p>
          <a:p>
            <a:r>
              <a:rPr lang="en-US" sz="2800" dirty="0"/>
              <a:t>Section 139(4) deals with late filing of income tax return. Its provisions have been described below:</a:t>
            </a:r>
          </a:p>
          <a:p>
            <a:pPr algn="just"/>
            <a:r>
              <a:rPr lang="en-US" sz="2800" dirty="0"/>
              <a:t>The taxpayer can file late income tax returns before end of the relevant assessment year;  or completion of Assessment u/s144. </a:t>
            </a:r>
          </a:p>
          <a:p>
            <a:r>
              <a:rPr lang="en-US" sz="2800" dirty="0"/>
              <a:t>The tax payer with late filing of income tax returns may incur a fee of </a:t>
            </a:r>
            <a:r>
              <a:rPr lang="en-US" sz="2800" b="1" i="1" dirty="0"/>
              <a:t>5,000, if the return is furnished on or before the 31st December of the assessment year under section 234F </a:t>
            </a:r>
            <a:r>
              <a:rPr lang="en-US" sz="2800" dirty="0"/>
              <a:t>and </a:t>
            </a:r>
            <a:r>
              <a:rPr lang="en-US" sz="2800" b="1" i="1" dirty="0"/>
              <a:t>Rs10000 in all other case</a:t>
            </a:r>
          </a:p>
          <a:p>
            <a:r>
              <a:rPr lang="en-US" sz="2800" dirty="0"/>
              <a:t>( maximum Rs.1000 for total Income below Rs.5.00 lakh).</a:t>
            </a:r>
          </a:p>
          <a:p>
            <a:r>
              <a:rPr lang="en-US" sz="2800" dirty="0"/>
              <a:t> </a:t>
            </a:r>
          </a:p>
          <a:p>
            <a:r>
              <a:rPr lang="en-US" sz="2800" dirty="0"/>
              <a:t>However, </a:t>
            </a:r>
            <a:r>
              <a:rPr lang="en-US" sz="2800" b="1" i="1" dirty="0"/>
              <a:t>no LATE FEE </a:t>
            </a:r>
            <a:r>
              <a:rPr lang="en-US" sz="2800" dirty="0"/>
              <a:t>shall be levied on returns that were not required to be mandatorily filed as per Section 139(1).</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25233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TotalTime>
  <Words>3117</Words>
  <Application>Microsoft Office PowerPoint</Application>
  <PresentationFormat>Widescreen</PresentationFormat>
  <Paragraphs>226</Paragraphs>
  <Slides>40</Slides>
  <Notes>0</Notes>
  <HiddenSlides>0</HiddenSlides>
  <MMClips>0</MMClips>
  <ScaleCrop>false</ScaleCrop>
  <HeadingPairs>
    <vt:vector size="8" baseType="variant">
      <vt:variant>
        <vt:lpstr>Fonts Used</vt:lpstr>
      </vt:variant>
      <vt:variant>
        <vt:i4>13</vt:i4>
      </vt:variant>
      <vt:variant>
        <vt:lpstr>Theme</vt:lpstr>
      </vt:variant>
      <vt:variant>
        <vt:i4>9</vt:i4>
      </vt:variant>
      <vt:variant>
        <vt:lpstr>Embedded OLE Servers</vt:lpstr>
      </vt:variant>
      <vt:variant>
        <vt:i4>0</vt:i4>
      </vt:variant>
      <vt:variant>
        <vt:lpstr>Slide Titles</vt:lpstr>
      </vt:variant>
      <vt:variant>
        <vt:i4>40</vt:i4>
      </vt:variant>
    </vt:vector>
  </HeadingPairs>
  <TitlesOfParts>
    <vt:vector size="62" baseType="lpstr">
      <vt:lpstr>Arial</vt:lpstr>
      <vt:lpstr>Calibri</vt:lpstr>
      <vt:lpstr>Calibri Light</vt:lpstr>
      <vt:lpstr>Cambria</vt:lpstr>
      <vt:lpstr>Century Schoolbook</vt:lpstr>
      <vt:lpstr>Garamond</vt:lpstr>
      <vt:lpstr>Georgia</vt:lpstr>
      <vt:lpstr>Imprint MT Shadow</vt:lpstr>
      <vt:lpstr>Playbill</vt:lpstr>
      <vt:lpstr>Tw Cen MT</vt:lpstr>
      <vt:lpstr>Tw Cen MT Condensed</vt:lpstr>
      <vt:lpstr>Wingdings</vt:lpstr>
      <vt:lpstr>Wingdings 3</vt:lpstr>
      <vt:lpstr>office theme</vt:lpstr>
      <vt:lpstr>Office Theme</vt:lpstr>
      <vt:lpstr>Integral</vt:lpstr>
      <vt:lpstr>1_Office Theme</vt:lpstr>
      <vt:lpstr>2_Office Theme</vt:lpstr>
      <vt:lpstr>3_Office Theme</vt:lpstr>
      <vt:lpstr>4_Office Theme</vt:lpstr>
      <vt:lpstr>5_Office Theme</vt:lpstr>
      <vt:lpstr>6_Office Theme</vt:lpstr>
      <vt:lpstr>INCOME TAX RETURN FILING AND  SUMMARY ASSESMENT – 143(1)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UPDATED RETURN</vt:lpstr>
      <vt:lpstr>PowerPoint Presentation</vt:lpstr>
      <vt:lpstr>NOT ALLOWED IF :</vt:lpstr>
      <vt:lpstr>PowerPoint Presentation</vt:lpstr>
      <vt:lpstr>PowerPoint Presentation</vt:lpstr>
      <vt:lpstr>PowerPoint Presentation</vt:lpstr>
      <vt:lpstr>PowerPoint Presentation</vt:lpstr>
      <vt:lpstr>PowerPoint Presentation</vt:lpstr>
      <vt:lpstr>TYPES OF ASSESMENTS</vt:lpstr>
      <vt:lpstr> Summary Assessment </vt:lpstr>
      <vt:lpstr>PowerPoint Presentation</vt:lpstr>
      <vt:lpstr>PowerPoint Presentation</vt:lpstr>
      <vt:lpstr>PowerPoint Presentation</vt:lpstr>
      <vt:lpstr>PowerPoint Presentation</vt:lpstr>
      <vt:lpstr>WHAT IT IS ?</vt:lpstr>
      <vt:lpstr>FEATURES</vt:lpstr>
      <vt:lpstr>PowerPoint Presentation</vt:lpstr>
      <vt:lpstr>PowerPoint Presentation</vt:lpstr>
      <vt:lpstr>PowerPoint Presentation</vt:lpstr>
      <vt:lpstr>  Notice for defective return u/s 139(9)  </vt:lpstr>
      <vt:lpstr>Common errors that can make your return “defective”? </vt:lpstr>
      <vt:lpstr>CONTD....</vt:lpstr>
      <vt:lpstr>THINGS TO BE DONE</vt:lpstr>
      <vt:lpstr>NO RESPONSE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AJITH SIVADAS</dc:creator>
  <cp:lastModifiedBy>919633533228</cp:lastModifiedBy>
  <cp:revision>405</cp:revision>
  <dcterms:created xsi:type="dcterms:W3CDTF">2021-05-20T14:40:30Z</dcterms:created>
  <dcterms:modified xsi:type="dcterms:W3CDTF">2023-09-06T16:51:27Z</dcterms:modified>
</cp:coreProperties>
</file>