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70" r:id="rId7"/>
    <p:sldId id="271" r:id="rId8"/>
    <p:sldId id="261" r:id="rId9"/>
    <p:sldId id="262" r:id="rId10"/>
    <p:sldId id="263" r:id="rId11"/>
    <p:sldId id="264" r:id="rId12"/>
    <p:sldId id="268" r:id="rId13"/>
    <p:sldId id="265" r:id="rId14"/>
    <p:sldId id="266" r:id="rId15"/>
    <p:sldId id="267" r:id="rId16"/>
    <p:sldId id="269"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D11633A-FF20-4DC8-A9E5-403D6DD7F74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3912218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D11633A-FF20-4DC8-A9E5-403D6DD7F74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29956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D11633A-FF20-4DC8-A9E5-403D6DD7F74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2702171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D11633A-FF20-4DC8-A9E5-403D6DD7F74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171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11633A-FF20-4DC8-A9E5-403D6DD7F74C}" type="datetimeFigureOut">
              <a:rPr lang="en-IN" smtClean="0"/>
              <a:t>05/11/2023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2871411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D11633A-FF20-4DC8-A9E5-403D6DD7F74C}" type="datetimeFigureOut">
              <a:rPr lang="en-IN" smtClean="0"/>
              <a:t>05/11/2023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1165517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D11633A-FF20-4DC8-A9E5-403D6DD7F74C}" type="datetimeFigureOut">
              <a:rPr lang="en-IN" smtClean="0"/>
              <a:t>05/11/2023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3343240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D11633A-FF20-4DC8-A9E5-403D6DD7F74C}" type="datetimeFigureOut">
              <a:rPr lang="en-IN" smtClean="0"/>
              <a:t>05/11/2023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3792196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11633A-FF20-4DC8-A9E5-403D6DD7F74C}" type="datetimeFigureOut">
              <a:rPr lang="en-IN" smtClean="0"/>
              <a:t>05/11/2023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284222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11633A-FF20-4DC8-A9E5-403D6DD7F74C}" type="datetimeFigureOut">
              <a:rPr lang="en-IN" smtClean="0"/>
              <a:t>05/11/2023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3777323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11633A-FF20-4DC8-A9E5-403D6DD7F74C}" type="datetimeFigureOut">
              <a:rPr lang="en-IN" smtClean="0"/>
              <a:t>05/11/2023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3816A01-C582-4D9E-A03E-5BB7A01FBF01}" type="slidenum">
              <a:rPr lang="en-IN" smtClean="0"/>
              <a:t>‹#›</a:t>
            </a:fld>
            <a:endParaRPr lang="en-IN"/>
          </a:p>
        </p:txBody>
      </p:sp>
    </p:spTree>
    <p:extLst>
      <p:ext uri="{BB962C8B-B14F-4D97-AF65-F5344CB8AC3E}">
        <p14:creationId xmlns:p14="http://schemas.microsoft.com/office/powerpoint/2010/main" val="281903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11633A-FF20-4DC8-A9E5-403D6DD7F74C}" type="datetimeFigureOut">
              <a:rPr lang="en-IN" smtClean="0"/>
              <a:t>05/11/2023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816A01-C582-4D9E-A03E-5BB7A01FBF01}" type="slidenum">
              <a:rPr lang="en-IN" smtClean="0"/>
              <a:t>‹#›</a:t>
            </a:fld>
            <a:endParaRPr lang="en-IN"/>
          </a:p>
        </p:txBody>
      </p:sp>
    </p:spTree>
    <p:extLst>
      <p:ext uri="{BB962C8B-B14F-4D97-AF65-F5344CB8AC3E}">
        <p14:creationId xmlns:p14="http://schemas.microsoft.com/office/powerpoint/2010/main" val="2112880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ncometaxindiaefiling.gov.in/" TargetMode="External"/><Relationship Id="rId2" Type="http://schemas.openxmlformats.org/officeDocument/2006/relationships/hyperlink" Target="https://cleartax.in/guide/income-tax-notice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incometax.gov.i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cleartax.in/s/pay-income-tax-du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cleartax.in/Meta/Rectificatio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cleartax.in/income-tax-efilin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E-PROCEEDINGS </a:t>
            </a:r>
            <a:br>
              <a:rPr lang="en-US" dirty="0" smtClean="0"/>
            </a:br>
            <a:r>
              <a:rPr lang="en-US" dirty="0" smtClean="0"/>
              <a:t>IN </a:t>
            </a:r>
            <a:br>
              <a:rPr lang="en-US" dirty="0" smtClean="0"/>
            </a:br>
            <a:r>
              <a:rPr lang="en-US" dirty="0" smtClean="0"/>
              <a:t>INCOME TAX</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PRACTICING COST ACCOUNTANT</a:t>
            </a:r>
            <a:endParaRPr lang="en-IN" dirty="0"/>
          </a:p>
        </p:txBody>
      </p:sp>
    </p:spTree>
    <p:extLst>
      <p:ext uri="{BB962C8B-B14F-4D97-AF65-F5344CB8AC3E}">
        <p14:creationId xmlns:p14="http://schemas.microsoft.com/office/powerpoint/2010/main" val="1263647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Defective Return  - Sec.139(9)</a:t>
            </a:r>
            <a:endParaRPr lang="en-IN" dirty="0"/>
          </a:p>
        </p:txBody>
      </p:sp>
      <p:sp>
        <p:nvSpPr>
          <p:cNvPr id="3" name="Content Placeholder 2"/>
          <p:cNvSpPr>
            <a:spLocks noGrp="1"/>
          </p:cNvSpPr>
          <p:nvPr>
            <p:ph idx="1"/>
          </p:nvPr>
        </p:nvSpPr>
        <p:spPr/>
        <p:txBody>
          <a:bodyPr/>
          <a:lstStyle/>
          <a:p>
            <a:r>
              <a:rPr lang="en-US" dirty="0">
                <a:solidFill>
                  <a:srgbClr val="2A4671"/>
                </a:solidFill>
                <a:latin typeface="open sans" panose="020B0606030504020204" pitchFamily="34" charset="0"/>
              </a:rPr>
              <a:t>error can be missing information, </a:t>
            </a:r>
            <a:endParaRPr lang="en-US" dirty="0" smtClean="0">
              <a:solidFill>
                <a:srgbClr val="2A4671"/>
              </a:solidFill>
              <a:latin typeface="open sans" panose="020B0606030504020204" pitchFamily="34" charset="0"/>
            </a:endParaRPr>
          </a:p>
          <a:p>
            <a:r>
              <a:rPr lang="en-US" dirty="0" smtClean="0">
                <a:solidFill>
                  <a:srgbClr val="2A4671"/>
                </a:solidFill>
                <a:latin typeface="open sans" panose="020B0606030504020204" pitchFamily="34" charset="0"/>
              </a:rPr>
              <a:t>use </a:t>
            </a:r>
            <a:r>
              <a:rPr lang="en-US" dirty="0">
                <a:solidFill>
                  <a:srgbClr val="2A4671"/>
                </a:solidFill>
                <a:latin typeface="open sans" panose="020B0606030504020204" pitchFamily="34" charset="0"/>
              </a:rPr>
              <a:t>of the wrong ITR form, incomplete return, etc. </a:t>
            </a:r>
            <a:endParaRPr lang="en-US" dirty="0" smtClean="0">
              <a:solidFill>
                <a:srgbClr val="2A4671"/>
              </a:solidFill>
              <a:latin typeface="open sans" panose="020B0606030504020204" pitchFamily="34" charset="0"/>
            </a:endParaRPr>
          </a:p>
          <a:p>
            <a:r>
              <a:rPr lang="en-US" dirty="0" smtClean="0">
                <a:solidFill>
                  <a:srgbClr val="2A4671"/>
                </a:solidFill>
                <a:latin typeface="open sans" panose="020B0606030504020204" pitchFamily="34" charset="0"/>
              </a:rPr>
              <a:t>highlight </a:t>
            </a:r>
            <a:r>
              <a:rPr lang="en-US" dirty="0">
                <a:solidFill>
                  <a:srgbClr val="2A4671"/>
                </a:solidFill>
                <a:latin typeface="open sans" panose="020B0606030504020204" pitchFamily="34" charset="0"/>
              </a:rPr>
              <a:t>the defect in the income tax return </a:t>
            </a:r>
            <a:r>
              <a:rPr lang="en-US" dirty="0" smtClean="0">
                <a:solidFill>
                  <a:srgbClr val="2A4671"/>
                </a:solidFill>
                <a:latin typeface="open sans" panose="020B0606030504020204" pitchFamily="34" charset="0"/>
              </a:rPr>
              <a:t>recommend </a:t>
            </a:r>
            <a:r>
              <a:rPr lang="en-US" dirty="0">
                <a:solidFill>
                  <a:srgbClr val="2A4671"/>
                </a:solidFill>
                <a:latin typeface="open sans" panose="020B0606030504020204" pitchFamily="34" charset="0"/>
              </a:rPr>
              <a:t>the solution thereof. </a:t>
            </a:r>
            <a:endParaRPr lang="en-US" dirty="0" smtClean="0">
              <a:solidFill>
                <a:srgbClr val="2A4671"/>
              </a:solidFill>
              <a:latin typeface="open sans" panose="020B0606030504020204" pitchFamily="34" charset="0"/>
            </a:endParaRPr>
          </a:p>
          <a:p>
            <a:r>
              <a:rPr lang="en-US" dirty="0" smtClean="0">
                <a:solidFill>
                  <a:srgbClr val="2A4671"/>
                </a:solidFill>
                <a:latin typeface="open sans" panose="020B0606030504020204" pitchFamily="34" charset="0"/>
              </a:rPr>
              <a:t>You </a:t>
            </a:r>
            <a:r>
              <a:rPr lang="en-US" dirty="0">
                <a:solidFill>
                  <a:srgbClr val="2A4671"/>
                </a:solidFill>
                <a:latin typeface="open sans" panose="020B0606030504020204" pitchFamily="34" charset="0"/>
              </a:rPr>
              <a:t>get a period of 15 days to respond to the notice. </a:t>
            </a:r>
            <a:endParaRPr lang="en-US" dirty="0" smtClean="0">
              <a:solidFill>
                <a:srgbClr val="2A4671"/>
              </a:solidFill>
              <a:latin typeface="open sans" panose="020B0606030504020204" pitchFamily="34" charset="0"/>
            </a:endParaRPr>
          </a:p>
          <a:p>
            <a:r>
              <a:rPr lang="en-US" dirty="0" smtClean="0">
                <a:solidFill>
                  <a:srgbClr val="2A4671"/>
                </a:solidFill>
                <a:latin typeface="open sans" panose="020B0606030504020204" pitchFamily="34" charset="0"/>
              </a:rPr>
              <a:t>If </a:t>
            </a:r>
            <a:r>
              <a:rPr lang="en-US" dirty="0">
                <a:solidFill>
                  <a:srgbClr val="2A4671"/>
                </a:solidFill>
                <a:latin typeface="open sans" panose="020B0606030504020204" pitchFamily="34" charset="0"/>
              </a:rPr>
              <a:t>you do not respond, your ITR would be rejected.</a:t>
            </a:r>
            <a:endParaRPr lang="en-IN" dirty="0"/>
          </a:p>
        </p:txBody>
      </p:sp>
    </p:spTree>
    <p:extLst>
      <p:ext uri="{BB962C8B-B14F-4D97-AF65-F5344CB8AC3E}">
        <p14:creationId xmlns:p14="http://schemas.microsoft.com/office/powerpoint/2010/main" val="975761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Scrutiny Assessment – Sec.143(2) and 143(3)</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to </a:t>
            </a:r>
            <a:r>
              <a:rPr lang="en-US" dirty="0"/>
              <a:t>notify the </a:t>
            </a:r>
            <a:r>
              <a:rPr lang="en-US" dirty="0" err="1"/>
              <a:t>assessee</a:t>
            </a:r>
            <a:r>
              <a:rPr lang="en-US" dirty="0"/>
              <a:t>, that the return filed has been picked for a scrutiny. </a:t>
            </a:r>
            <a:endParaRPr lang="en-US" dirty="0" smtClean="0"/>
          </a:p>
          <a:p>
            <a:r>
              <a:rPr lang="en-US" dirty="0" smtClean="0"/>
              <a:t>Reasons:</a:t>
            </a:r>
            <a:endParaRPr lang="en-US" dirty="0"/>
          </a:p>
          <a:p>
            <a:r>
              <a:rPr lang="en-US" dirty="0"/>
              <a:t>Understated your income;</a:t>
            </a:r>
          </a:p>
          <a:p>
            <a:r>
              <a:rPr lang="en-US" dirty="0"/>
              <a:t>Claimed excessive loss; or</a:t>
            </a:r>
          </a:p>
          <a:p>
            <a:r>
              <a:rPr lang="en-US" dirty="0"/>
              <a:t>Paid lesser taxes</a:t>
            </a:r>
          </a:p>
          <a:p>
            <a:r>
              <a:rPr lang="en-US" dirty="0" smtClean="0"/>
              <a:t>the </a:t>
            </a:r>
            <a:r>
              <a:rPr lang="en-US" dirty="0"/>
              <a:t>taxpayer is required to respond to the questionnaire </a:t>
            </a:r>
            <a:endParaRPr lang="en-US" dirty="0" smtClean="0"/>
          </a:p>
          <a:p>
            <a:r>
              <a:rPr lang="en-US" dirty="0" smtClean="0"/>
              <a:t>along </a:t>
            </a:r>
            <a:r>
              <a:rPr lang="en-US" dirty="0"/>
              <a:t>with the documents required by the income tax department. </a:t>
            </a:r>
            <a:endParaRPr lang="en-US" dirty="0" smtClean="0"/>
          </a:p>
          <a:p>
            <a:r>
              <a:rPr lang="en-US" dirty="0" smtClean="0"/>
              <a:t>Time Limit </a:t>
            </a:r>
            <a:r>
              <a:rPr lang="en-US" dirty="0"/>
              <a:t>within 6 months after the completion of the assessment year to which it pertains.</a:t>
            </a:r>
          </a:p>
          <a:p>
            <a:r>
              <a:rPr lang="en-US" dirty="0" smtClean="0"/>
              <a:t>Upload the response or </a:t>
            </a:r>
            <a:r>
              <a:rPr lang="en-US" dirty="0"/>
              <a:t>seek the help of a Tax Expert.</a:t>
            </a:r>
            <a:endParaRPr lang="en-IN" dirty="0"/>
          </a:p>
        </p:txBody>
      </p:sp>
    </p:spTree>
    <p:extLst>
      <p:ext uri="{BB962C8B-B14F-4D97-AF65-F5344CB8AC3E}">
        <p14:creationId xmlns:p14="http://schemas.microsoft.com/office/powerpoint/2010/main" val="306677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Concealing the income – Sec.131</a:t>
            </a:r>
            <a:endParaRPr lang="en-IN" dirty="0"/>
          </a:p>
        </p:txBody>
      </p:sp>
      <p:sp>
        <p:nvSpPr>
          <p:cNvPr id="3" name="Content Placeholder 2"/>
          <p:cNvSpPr>
            <a:spLocks noGrp="1"/>
          </p:cNvSpPr>
          <p:nvPr>
            <p:ph idx="1"/>
          </p:nvPr>
        </p:nvSpPr>
        <p:spPr/>
        <p:txBody>
          <a:bodyPr/>
          <a:lstStyle/>
          <a:p>
            <a:r>
              <a:rPr lang="en-US" dirty="0"/>
              <a:t>If the assessing officer believes that the tax-payer is concealing his income or a part thereof, he can serve a notice under this section. </a:t>
            </a:r>
            <a:endParaRPr lang="en-US" dirty="0" smtClean="0"/>
          </a:p>
          <a:p>
            <a:r>
              <a:rPr lang="en-US" dirty="0" smtClean="0"/>
              <a:t>Through </a:t>
            </a:r>
            <a:r>
              <a:rPr lang="en-US" dirty="0"/>
              <a:t>the notice, the assessing officer can enquire the books of accounts of the taxpayer and investigate into the taxpayer’s income</a:t>
            </a:r>
            <a:r>
              <a:rPr lang="en-US" dirty="0" smtClean="0"/>
              <a:t>.</a:t>
            </a:r>
          </a:p>
          <a:p>
            <a:r>
              <a:rPr lang="en-US" dirty="0"/>
              <a:t>Section 131 of the Income Tax Act empowers the income tax authorities to conduct inquiries. </a:t>
            </a:r>
            <a:endParaRPr lang="en-US" dirty="0" smtClean="0"/>
          </a:p>
          <a:p>
            <a:r>
              <a:rPr lang="en-US" dirty="0" smtClean="0"/>
              <a:t>It </a:t>
            </a:r>
            <a:r>
              <a:rPr lang="en-US" dirty="0"/>
              <a:t>provides powers to summon persons / witnesses, examine them under oath, compel production of books of account and documents, and issue commissions.</a:t>
            </a:r>
            <a:endParaRPr lang="en-IN" dirty="0"/>
          </a:p>
        </p:txBody>
      </p:sp>
    </p:spTree>
    <p:extLst>
      <p:ext uri="{BB962C8B-B14F-4D97-AF65-F5344CB8AC3E}">
        <p14:creationId xmlns:p14="http://schemas.microsoft.com/office/powerpoint/2010/main" val="685568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u/s.148</a:t>
            </a:r>
            <a:endParaRPr lang="en-IN" dirty="0"/>
          </a:p>
        </p:txBody>
      </p:sp>
      <p:sp>
        <p:nvSpPr>
          <p:cNvPr id="3" name="Content Placeholder 2"/>
          <p:cNvSpPr>
            <a:spLocks noGrp="1"/>
          </p:cNvSpPr>
          <p:nvPr>
            <p:ph idx="1"/>
          </p:nvPr>
        </p:nvSpPr>
        <p:spPr/>
        <p:txBody>
          <a:bodyPr/>
          <a:lstStyle/>
          <a:p>
            <a:r>
              <a:rPr lang="en-US" dirty="0" smtClean="0"/>
              <a:t>Income not disclosed correctly</a:t>
            </a:r>
          </a:p>
          <a:p>
            <a:r>
              <a:rPr lang="en-US" dirty="0" smtClean="0"/>
              <a:t>Paid lower taxes</a:t>
            </a:r>
          </a:p>
          <a:p>
            <a:pPr lvl="1"/>
            <a:r>
              <a:rPr lang="en-US" dirty="0" smtClean="0"/>
              <a:t>(Income escaping assessment)</a:t>
            </a:r>
            <a:endParaRPr lang="en-IN" dirty="0" smtClean="0"/>
          </a:p>
          <a:p>
            <a:r>
              <a:rPr lang="en-US" dirty="0" smtClean="0"/>
              <a:t>Time Limit : 4 years if the income is less than Rs.1 lakh</a:t>
            </a:r>
          </a:p>
          <a:p>
            <a:r>
              <a:rPr lang="en-US" dirty="0" smtClean="0"/>
              <a:t>More than Rs.1 lakh – 6 years</a:t>
            </a:r>
          </a:p>
          <a:p>
            <a:r>
              <a:rPr lang="en-US" dirty="0" smtClean="0"/>
              <a:t>16 years if any asset located outside India - </a:t>
            </a:r>
          </a:p>
        </p:txBody>
      </p:sp>
    </p:spTree>
    <p:extLst>
      <p:ext uri="{BB962C8B-B14F-4D97-AF65-F5344CB8AC3E}">
        <p14:creationId xmlns:p14="http://schemas.microsoft.com/office/powerpoint/2010/main" val="2799616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respond</a:t>
            </a:r>
            <a:endParaRPr lang="en-IN" dirty="0"/>
          </a:p>
        </p:txBody>
      </p:sp>
      <p:sp>
        <p:nvSpPr>
          <p:cNvPr id="3" name="Content Placeholder 2"/>
          <p:cNvSpPr>
            <a:spLocks noGrp="1"/>
          </p:cNvSpPr>
          <p:nvPr>
            <p:ph idx="1"/>
          </p:nvPr>
        </p:nvSpPr>
        <p:spPr/>
        <p:txBody>
          <a:bodyPr>
            <a:normAutofit fontScale="70000" lnSpcReduction="20000"/>
          </a:bodyPr>
          <a:lstStyle/>
          <a:p>
            <a:r>
              <a:rPr lang="en-US" dirty="0" smtClean="0"/>
              <a:t>check </a:t>
            </a:r>
            <a:r>
              <a:rPr lang="en-US" dirty="0"/>
              <a:t>the notice for reasons to believe which are recorded by the assessing officer for issuing the notice under section 148. If the notice doesn’t include the reasons, then you could request the assessing officer to send a copy of the recorded reasons.</a:t>
            </a:r>
          </a:p>
          <a:p>
            <a:r>
              <a:rPr lang="en-US" dirty="0"/>
              <a:t>In case you’re satisfied with reasons to believe which was recorded by the assessing officer, file the return at the earliest. In the case already filed, send the copy to the assessing officer.</a:t>
            </a:r>
          </a:p>
          <a:p>
            <a:r>
              <a:rPr lang="en-US" dirty="0"/>
              <a:t>In case you’re filing the income tax return in response to notice issued under section 148, ensure that you file it after performing proper due diligence that you declare all your income and expenses carefully. In case you miss reporting any of your income correctly then it could result in unnecessary penalties.</a:t>
            </a:r>
          </a:p>
          <a:p>
            <a:r>
              <a:rPr lang="en-US" dirty="0"/>
              <a:t>If you believe that notice isn’t served validly or reasons provided by the assessing officer for opening assessment under section 147 aren’t proper then you could challenge the validity of such notice before the assessing officer or higher authorities.</a:t>
            </a:r>
          </a:p>
          <a:p>
            <a:r>
              <a:rPr lang="en-US" dirty="0"/>
              <a:t>In case you win your case, the Court would halt your assessment proceedings. However, in case the decision doesn’t go in your </a:t>
            </a:r>
            <a:r>
              <a:rPr lang="en-US" dirty="0" err="1"/>
              <a:t>favour</a:t>
            </a:r>
            <a:r>
              <a:rPr lang="en-US" dirty="0"/>
              <a:t>, then the assessing officer could proceed with the reassessment.</a:t>
            </a:r>
            <a:endParaRPr lang="en-IN" dirty="0"/>
          </a:p>
        </p:txBody>
      </p:sp>
    </p:spTree>
    <p:extLst>
      <p:ext uri="{BB962C8B-B14F-4D97-AF65-F5344CB8AC3E}">
        <p14:creationId xmlns:p14="http://schemas.microsoft.com/office/powerpoint/2010/main" val="2577932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 for tax – Sec.156</a:t>
            </a:r>
            <a:endParaRPr lang="en-IN" dirty="0"/>
          </a:p>
        </p:txBody>
      </p:sp>
      <p:sp>
        <p:nvSpPr>
          <p:cNvPr id="3" name="Content Placeholder 2"/>
          <p:cNvSpPr>
            <a:spLocks noGrp="1"/>
          </p:cNvSpPr>
          <p:nvPr>
            <p:ph idx="1"/>
          </p:nvPr>
        </p:nvSpPr>
        <p:spPr/>
        <p:txBody>
          <a:bodyPr/>
          <a:lstStyle/>
          <a:p>
            <a:endParaRPr lang="en-US" dirty="0" smtClean="0">
              <a:solidFill>
                <a:srgbClr val="2A4671"/>
              </a:solidFill>
              <a:latin typeface="open sans" panose="020B0606030504020204" pitchFamily="34" charset="0"/>
            </a:endParaRPr>
          </a:p>
          <a:p>
            <a:r>
              <a:rPr lang="en-US" dirty="0" smtClean="0">
                <a:solidFill>
                  <a:srgbClr val="2A4671"/>
                </a:solidFill>
                <a:latin typeface="open sans" panose="020B0606030504020204" pitchFamily="34" charset="0"/>
              </a:rPr>
              <a:t>If </a:t>
            </a:r>
            <a:r>
              <a:rPr lang="en-US" dirty="0">
                <a:solidFill>
                  <a:srgbClr val="2A4671"/>
                </a:solidFill>
                <a:latin typeface="open sans" panose="020B0606030504020204" pitchFamily="34" charset="0"/>
              </a:rPr>
              <a:t>there is any type of demand like penalty, fine, tax or any other amount which the taxpayer is supposed to pay to the income tax department, </a:t>
            </a:r>
            <a:endParaRPr lang="en-US" dirty="0" smtClean="0">
              <a:solidFill>
                <a:srgbClr val="2A4671"/>
              </a:solidFill>
              <a:latin typeface="open sans" panose="020B0606030504020204" pitchFamily="34" charset="0"/>
            </a:endParaRPr>
          </a:p>
          <a:p>
            <a:r>
              <a:rPr lang="en-US" dirty="0" smtClean="0">
                <a:solidFill>
                  <a:srgbClr val="2A4671"/>
                </a:solidFill>
                <a:latin typeface="open sans" panose="020B0606030504020204" pitchFamily="34" charset="0"/>
              </a:rPr>
              <a:t>This </a:t>
            </a:r>
            <a:r>
              <a:rPr lang="en-US" dirty="0">
                <a:solidFill>
                  <a:srgbClr val="2A4671"/>
                </a:solidFill>
                <a:latin typeface="open sans" panose="020B0606030504020204" pitchFamily="34" charset="0"/>
              </a:rPr>
              <a:t>notice is also called the notice of demand and the taxpayer should pay the due amount within 30 days of receiving the notice.</a:t>
            </a:r>
            <a:endParaRPr lang="en-IN" dirty="0"/>
          </a:p>
        </p:txBody>
      </p:sp>
    </p:spTree>
    <p:extLst>
      <p:ext uri="{BB962C8B-B14F-4D97-AF65-F5344CB8AC3E}">
        <p14:creationId xmlns:p14="http://schemas.microsoft.com/office/powerpoint/2010/main" val="3602195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Adjustment of arrears of tax – Sec.245</a:t>
            </a:r>
            <a:endParaRPr lang="en-IN" dirty="0"/>
          </a:p>
        </p:txBody>
      </p:sp>
      <p:sp>
        <p:nvSpPr>
          <p:cNvPr id="3" name="Content Placeholder 2"/>
          <p:cNvSpPr>
            <a:spLocks noGrp="1"/>
          </p:cNvSpPr>
          <p:nvPr>
            <p:ph idx="1"/>
          </p:nvPr>
        </p:nvSpPr>
        <p:spPr/>
        <p:txBody>
          <a:bodyPr/>
          <a:lstStyle/>
          <a:p>
            <a:r>
              <a:rPr lang="en-US" dirty="0"/>
              <a:t>This notice u/s 245 of the Income Tax Act is served by the assessing officer(AO) </a:t>
            </a:r>
            <a:endParaRPr lang="en-US" dirty="0" smtClean="0"/>
          </a:p>
          <a:p>
            <a:r>
              <a:rPr lang="en-US" dirty="0" smtClean="0"/>
              <a:t>not </a:t>
            </a:r>
            <a:r>
              <a:rPr lang="en-US" dirty="0"/>
              <a:t>paid taxes in the previous FY where you had a tax liability and the tax refund of the current FY can be used to pay off the tax liability. </a:t>
            </a:r>
            <a:endParaRPr lang="en-US" dirty="0" smtClean="0"/>
          </a:p>
          <a:p>
            <a:r>
              <a:rPr lang="en-US" dirty="0" smtClean="0"/>
              <a:t>required </a:t>
            </a:r>
            <a:r>
              <a:rPr lang="en-US" dirty="0"/>
              <a:t>to respond within 30 days, failing which, the AO would consider it as consent to adjust the tax refund with previous tax liabilities and then issue your refunds after such adjustments.</a:t>
            </a:r>
            <a:endParaRPr lang="en-IN" dirty="0"/>
          </a:p>
        </p:txBody>
      </p:sp>
    </p:spTree>
    <p:extLst>
      <p:ext uri="{BB962C8B-B14F-4D97-AF65-F5344CB8AC3E}">
        <p14:creationId xmlns:p14="http://schemas.microsoft.com/office/powerpoint/2010/main" val="3182908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Respond </a:t>
            </a:r>
            <a:r>
              <a:rPr lang="en-IN" b="1" dirty="0"/>
              <a:t>to a Demand Notice </a:t>
            </a:r>
            <a:endParaRPr lang="en-IN" dirty="0"/>
          </a:p>
        </p:txBody>
      </p:sp>
      <p:sp>
        <p:nvSpPr>
          <p:cNvPr id="3" name="Content Placeholder 2"/>
          <p:cNvSpPr>
            <a:spLocks noGrp="1"/>
          </p:cNvSpPr>
          <p:nvPr>
            <p:ph idx="1"/>
          </p:nvPr>
        </p:nvSpPr>
        <p:spPr/>
        <p:txBody>
          <a:bodyPr>
            <a:normAutofit/>
          </a:bodyPr>
          <a:lstStyle/>
          <a:p>
            <a:r>
              <a:rPr lang="en-IN" dirty="0"/>
              <a:t>Once you submit the Income Tax Returns, the next and the final step of the e-filing process is verification. The Income Tax Department (IT Department) checks the income declarations and tax paid to see if all these details match. Only then the IT Department will accept the tax return filed as per Section 143(1).</a:t>
            </a:r>
          </a:p>
          <a:p>
            <a:r>
              <a:rPr lang="en-IN" dirty="0"/>
              <a:t>If the taxes paid are found to be less than what you owe, they will issue you a demand notice. Let us understand how to respond to such a demand notice from IT Department.</a:t>
            </a:r>
          </a:p>
          <a:p>
            <a:endParaRPr lang="en-IN" dirty="0"/>
          </a:p>
        </p:txBody>
      </p:sp>
    </p:spTree>
    <p:extLst>
      <p:ext uri="{BB962C8B-B14F-4D97-AF65-F5344CB8AC3E}">
        <p14:creationId xmlns:p14="http://schemas.microsoft.com/office/powerpoint/2010/main" val="1555555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respond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IN" dirty="0"/>
              <a:t>Your jurisdictional Income Tax Officer (ITO) will upload the </a:t>
            </a:r>
            <a:r>
              <a:rPr lang="en-IN" u="sng" dirty="0">
                <a:hlinkClick r:id="rId2"/>
              </a:rPr>
              <a:t>Demand Notice</a:t>
            </a:r>
            <a:r>
              <a:rPr lang="en-IN" dirty="0"/>
              <a:t> online. You can access the content of this notice by logging into your e-filing account on the website </a:t>
            </a:r>
            <a:r>
              <a:rPr lang="en-IN" u="sng" dirty="0">
                <a:hlinkClick r:id="rId3"/>
              </a:rPr>
              <a:t>www.incometaxindiaefiling.gov.in</a:t>
            </a:r>
            <a:r>
              <a:rPr lang="en-IN" dirty="0"/>
              <a:t>, where you can record your responses</a:t>
            </a:r>
          </a:p>
        </p:txBody>
      </p:sp>
    </p:spTree>
    <p:extLst>
      <p:ext uri="{BB962C8B-B14F-4D97-AF65-F5344CB8AC3E}">
        <p14:creationId xmlns:p14="http://schemas.microsoft.com/office/powerpoint/2010/main" val="3908161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responding the notice</a:t>
            </a:r>
            <a:endParaRPr lang="en-IN" dirty="0"/>
          </a:p>
        </p:txBody>
      </p:sp>
      <p:sp>
        <p:nvSpPr>
          <p:cNvPr id="3" name="Content Placeholder 2"/>
          <p:cNvSpPr>
            <a:spLocks noGrp="1"/>
          </p:cNvSpPr>
          <p:nvPr>
            <p:ph idx="1"/>
          </p:nvPr>
        </p:nvSpPr>
        <p:spPr/>
        <p:txBody>
          <a:bodyPr>
            <a:normAutofit fontScale="77500" lnSpcReduction="20000"/>
          </a:bodyPr>
          <a:lstStyle/>
          <a:p>
            <a:r>
              <a:rPr lang="en-IN" b="1" dirty="0"/>
              <a:t>Step 1 : Login to your e-filing account on </a:t>
            </a:r>
            <a:r>
              <a:rPr lang="en-IN" b="1" u="sng" dirty="0" smtClean="0">
                <a:hlinkClick r:id="rId2"/>
              </a:rPr>
              <a:t>www.incometax.gov.in</a:t>
            </a:r>
            <a:r>
              <a:rPr lang="en-IN" b="1" dirty="0"/>
              <a:t> with user ID and password.</a:t>
            </a:r>
            <a:endParaRPr lang="en-IN" dirty="0"/>
          </a:p>
          <a:p>
            <a:r>
              <a:rPr lang="en-IN" b="1" dirty="0"/>
              <a:t>Step 2: </a:t>
            </a:r>
            <a:r>
              <a:rPr lang="en-IN" dirty="0"/>
              <a:t>Click on </a:t>
            </a:r>
            <a:r>
              <a:rPr lang="en-IN" b="1" dirty="0"/>
              <a:t>‘E-file’</a:t>
            </a:r>
            <a:r>
              <a:rPr lang="en-IN" dirty="0"/>
              <a:t> and go to </a:t>
            </a:r>
            <a:r>
              <a:rPr lang="en-IN" b="1" dirty="0"/>
              <a:t>‘Respond to Outstanding Tax Demand’</a:t>
            </a:r>
            <a:r>
              <a:rPr lang="en-IN" dirty="0"/>
              <a:t>.</a:t>
            </a:r>
          </a:p>
          <a:p>
            <a:r>
              <a:rPr lang="en-IN" dirty="0"/>
              <a:t>You will see the following details displayed-</a:t>
            </a:r>
          </a:p>
          <a:p>
            <a:pPr lvl="0"/>
            <a:r>
              <a:rPr lang="en-IN" dirty="0"/>
              <a:t>Assessment year</a:t>
            </a:r>
          </a:p>
          <a:p>
            <a:pPr lvl="0"/>
            <a:r>
              <a:rPr lang="en-IN" dirty="0"/>
              <a:t>Section code</a:t>
            </a:r>
          </a:p>
          <a:p>
            <a:pPr lvl="0"/>
            <a:r>
              <a:rPr lang="en-IN" dirty="0"/>
              <a:t>Demand notification number</a:t>
            </a:r>
          </a:p>
          <a:p>
            <a:pPr lvl="0"/>
            <a:r>
              <a:rPr lang="en-IN" dirty="0"/>
              <a:t>Date on which demand is raised</a:t>
            </a:r>
          </a:p>
          <a:p>
            <a:pPr lvl="0"/>
            <a:r>
              <a:rPr lang="en-IN" dirty="0"/>
              <a:t>Outstanding demand amount</a:t>
            </a:r>
          </a:p>
          <a:p>
            <a:pPr lvl="0"/>
            <a:r>
              <a:rPr lang="en-IN" dirty="0"/>
              <a:t>Uploaded by</a:t>
            </a:r>
          </a:p>
          <a:p>
            <a:pPr lvl="0"/>
            <a:r>
              <a:rPr lang="en-IN" dirty="0"/>
              <a:t>Rectification rights</a:t>
            </a:r>
          </a:p>
          <a:p>
            <a:pPr lvl="0"/>
            <a:r>
              <a:rPr lang="en-IN" dirty="0"/>
              <a:t>Response – submit and view</a:t>
            </a:r>
          </a:p>
          <a:p>
            <a:endParaRPr lang="en-IN" dirty="0"/>
          </a:p>
        </p:txBody>
      </p:sp>
    </p:spTree>
    <p:extLst>
      <p:ext uri="{BB962C8B-B14F-4D97-AF65-F5344CB8AC3E}">
        <p14:creationId xmlns:p14="http://schemas.microsoft.com/office/powerpoint/2010/main" val="2616264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stretch>
            <a:fillRect/>
          </a:stretch>
        </p:blipFill>
        <p:spPr>
          <a:xfrm>
            <a:off x="2023872" y="2414016"/>
            <a:ext cx="7705344" cy="3108960"/>
          </a:xfrm>
          <a:prstGeom prst="rect">
            <a:avLst/>
          </a:prstGeom>
        </p:spPr>
      </p:pic>
    </p:spTree>
    <p:extLst>
      <p:ext uri="{BB962C8B-B14F-4D97-AF65-F5344CB8AC3E}">
        <p14:creationId xmlns:p14="http://schemas.microsoft.com/office/powerpoint/2010/main" val="812525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b="1" dirty="0"/>
              <a:t>Step 3: Click on ‘Submit’</a:t>
            </a:r>
            <a:r>
              <a:rPr lang="en-IN" dirty="0"/>
              <a:t> for the relevant assessment year. Choose one of the options mentioned below-</a:t>
            </a:r>
          </a:p>
          <a:p>
            <a:pPr lvl="0"/>
            <a:r>
              <a:rPr lang="en-IN" b="1" dirty="0"/>
              <a:t>Demand is correct</a:t>
            </a:r>
            <a:endParaRPr lang="en-IN" dirty="0"/>
          </a:p>
          <a:p>
            <a:pPr lvl="0"/>
            <a:r>
              <a:rPr lang="en-IN" b="1" dirty="0"/>
              <a:t>Demand is partially correct</a:t>
            </a:r>
            <a:endParaRPr lang="en-IN" dirty="0"/>
          </a:p>
          <a:p>
            <a:pPr lvl="0"/>
            <a:r>
              <a:rPr lang="en-IN" b="1" dirty="0"/>
              <a:t>Disagree with demand</a:t>
            </a:r>
            <a:endParaRPr lang="en-IN" dirty="0"/>
          </a:p>
          <a:p>
            <a:endParaRPr lang="en-IN" dirty="0"/>
          </a:p>
        </p:txBody>
      </p:sp>
    </p:spTree>
    <p:extLst>
      <p:ext uri="{BB962C8B-B14F-4D97-AF65-F5344CB8AC3E}">
        <p14:creationId xmlns:p14="http://schemas.microsoft.com/office/powerpoint/2010/main" val="1040934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What are the options </a:t>
            </a:r>
            <a:endParaRPr lang="en-IN" dirty="0"/>
          </a:p>
        </p:txBody>
      </p:sp>
      <p:sp>
        <p:nvSpPr>
          <p:cNvPr id="3" name="Content Placeholder 2"/>
          <p:cNvSpPr>
            <a:spLocks noGrp="1"/>
          </p:cNvSpPr>
          <p:nvPr>
            <p:ph idx="1"/>
          </p:nvPr>
        </p:nvSpPr>
        <p:spPr/>
        <p:txBody>
          <a:bodyPr/>
          <a:lstStyle/>
          <a:p>
            <a:r>
              <a:rPr lang="en-IN" b="1" dirty="0"/>
              <a:t>Option 1 – Demand is correct</a:t>
            </a:r>
            <a:endParaRPr lang="en-IN" dirty="0"/>
          </a:p>
          <a:p>
            <a:r>
              <a:rPr lang="en-IN" dirty="0"/>
              <a:t>Step 1: When you select this option, a pop-up screen appears with a message ‘If you confirm, demand is correct then you can’t disagree with the demand’.</a:t>
            </a:r>
          </a:p>
          <a:p>
            <a:r>
              <a:rPr lang="en-IN" dirty="0"/>
              <a:t>Step 2: Click on the ‘Submit’ button.</a:t>
            </a:r>
          </a:p>
          <a:p>
            <a:r>
              <a:rPr lang="en-IN" dirty="0"/>
              <a:t>Step 3: A success message will be displayed.</a:t>
            </a:r>
          </a:p>
          <a:p>
            <a:r>
              <a:rPr lang="en-IN" dirty="0"/>
              <a:t>Step 4: If a refund is due, the outstanding amount and the interest will be adjusted against the refund due. Otherwise, you must pay the demand immediately. Read about </a:t>
            </a:r>
            <a:r>
              <a:rPr lang="en-IN" u="sng" dirty="0">
                <a:hlinkClick r:id="rId2"/>
              </a:rPr>
              <a:t>how to pay your tax demand</a:t>
            </a:r>
            <a:endParaRPr lang="en-IN" dirty="0"/>
          </a:p>
        </p:txBody>
      </p:sp>
    </p:spTree>
    <p:extLst>
      <p:ext uri="{BB962C8B-B14F-4D97-AF65-F5344CB8AC3E}">
        <p14:creationId xmlns:p14="http://schemas.microsoft.com/office/powerpoint/2010/main" val="2583415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a:t>
            </a:r>
            <a:endParaRPr lang="en-IN" dirty="0"/>
          </a:p>
        </p:txBody>
      </p:sp>
      <p:sp>
        <p:nvSpPr>
          <p:cNvPr id="3" name="Content Placeholder 2"/>
          <p:cNvSpPr>
            <a:spLocks noGrp="1"/>
          </p:cNvSpPr>
          <p:nvPr>
            <p:ph idx="1"/>
          </p:nvPr>
        </p:nvSpPr>
        <p:spPr/>
        <p:txBody>
          <a:bodyPr>
            <a:normAutofit fontScale="92500" lnSpcReduction="20000"/>
          </a:bodyPr>
          <a:lstStyle/>
          <a:p>
            <a:r>
              <a:rPr lang="en-IN" b="1" dirty="0"/>
              <a:t>Option 2 – Demand is partially correct</a:t>
            </a:r>
            <a:endParaRPr lang="en-IN" dirty="0"/>
          </a:p>
          <a:p>
            <a:r>
              <a:rPr lang="en-IN" dirty="0"/>
              <a:t>Step 1: You will see two fields to enter a correct and incorrect amount.</a:t>
            </a:r>
          </a:p>
          <a:p>
            <a:r>
              <a:rPr lang="en-IN" dirty="0"/>
              <a:t>Step 2: Once you enter the amount in the fields, you must choose a reason for stating the department’s calculation to be partially correct.</a:t>
            </a:r>
          </a:p>
          <a:p>
            <a:r>
              <a:rPr lang="en-IN" dirty="0"/>
              <a:t>·  </a:t>
            </a:r>
            <a:r>
              <a:rPr lang="en-IN" b="1" dirty="0"/>
              <a:t>Demand has already been paid: </a:t>
            </a:r>
            <a:r>
              <a:rPr lang="en-IN" dirty="0"/>
              <a:t>Provide the </a:t>
            </a:r>
            <a:r>
              <a:rPr lang="en-IN" dirty="0" err="1"/>
              <a:t>Challan</a:t>
            </a:r>
            <a:r>
              <a:rPr lang="en-IN" dirty="0"/>
              <a:t> Identification Number (CIN). Also mention BSR code, date of payment, the serial number of </a:t>
            </a:r>
            <a:r>
              <a:rPr lang="en-IN" dirty="0" err="1"/>
              <a:t>challan</a:t>
            </a:r>
            <a:r>
              <a:rPr lang="en-IN" dirty="0"/>
              <a:t> and amount. You can also add your comments under ‘remarks.’ If CIN is not available, mention that demand has been paid by </a:t>
            </a:r>
            <a:r>
              <a:rPr lang="en-IN" dirty="0" err="1"/>
              <a:t>challan</a:t>
            </a:r>
            <a:r>
              <a:rPr lang="en-IN" dirty="0"/>
              <a:t> and CIN is not available. Also, mention the date of payment, amount, and remarks (your comments), if any.</a:t>
            </a:r>
          </a:p>
          <a:p>
            <a:r>
              <a:rPr lang="en-IN" dirty="0"/>
              <a:t>·  </a:t>
            </a:r>
            <a:r>
              <a:rPr lang="en-IN" b="1" dirty="0"/>
              <a:t>Demand has already been reduced by </a:t>
            </a:r>
            <a:r>
              <a:rPr lang="en-IN" u="sng" dirty="0">
                <a:hlinkClick r:id="rId2"/>
              </a:rPr>
              <a:t>rectification/revision</a:t>
            </a:r>
            <a:r>
              <a:rPr lang="en-IN" dirty="0"/>
              <a:t> – Provide the date of order, demand amount, details of jurisdictional ITO who has rectified. Next, upload rectification/appeal effect order passed by the ITO.</a:t>
            </a:r>
          </a:p>
          <a:p>
            <a:endParaRPr lang="en-IN" dirty="0"/>
          </a:p>
        </p:txBody>
      </p:sp>
    </p:spTree>
    <p:extLst>
      <p:ext uri="{BB962C8B-B14F-4D97-AF65-F5344CB8AC3E}">
        <p14:creationId xmlns:p14="http://schemas.microsoft.com/office/powerpoint/2010/main" val="2127376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  </a:t>
            </a:r>
            <a:r>
              <a:rPr lang="en-IN" b="1" dirty="0"/>
              <a:t>Demand has already been reduced by appellate order but appeal effect has to be given by the department</a:t>
            </a:r>
            <a:r>
              <a:rPr lang="en-IN" dirty="0"/>
              <a:t> – Provide the date of order and the appellate order passed by (details of appellate authority, and the reference number of order).</a:t>
            </a:r>
          </a:p>
          <a:p>
            <a:r>
              <a:rPr lang="en-IN" dirty="0"/>
              <a:t> </a:t>
            </a:r>
          </a:p>
          <a:p>
            <a:r>
              <a:rPr lang="en-IN" dirty="0"/>
              <a:t>·  </a:t>
            </a:r>
            <a:r>
              <a:rPr lang="en-IN" b="1" dirty="0"/>
              <a:t>Rectification has been filed with assessing officer</a:t>
            </a:r>
            <a:r>
              <a:rPr lang="en-IN" dirty="0"/>
              <a:t> – Mention the date of application and remarks (comments, if any of the taxpayer).</a:t>
            </a:r>
          </a:p>
          <a:p>
            <a:endParaRPr lang="en-IN" dirty="0"/>
          </a:p>
        </p:txBody>
      </p:sp>
    </p:spTree>
    <p:extLst>
      <p:ext uri="{BB962C8B-B14F-4D97-AF65-F5344CB8AC3E}">
        <p14:creationId xmlns:p14="http://schemas.microsoft.com/office/powerpoint/2010/main" val="897939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  </a:t>
            </a:r>
            <a:r>
              <a:rPr lang="en-IN" b="1" dirty="0"/>
              <a:t>Appeal has been filed and stay petition has been filed, or stay has been granted by, or instalment has been granted by</a:t>
            </a:r>
            <a:r>
              <a:rPr lang="en-IN" dirty="0"/>
              <a:t> – Provide the date of filing of the appeal, appeal pending with appellate authority e.g., CIT(A) or ITAT, stay petition filed with details of office. If the stay has been granted, you must also upload the copy of the stay order.</a:t>
            </a:r>
          </a:p>
          <a:p>
            <a:r>
              <a:rPr lang="en-IN" dirty="0"/>
              <a:t> </a:t>
            </a:r>
          </a:p>
          <a:p>
            <a:r>
              <a:rPr lang="en-IN" dirty="0"/>
              <a:t> </a:t>
            </a:r>
          </a:p>
          <a:p>
            <a:endParaRPr lang="en-IN" dirty="0"/>
          </a:p>
        </p:txBody>
      </p:sp>
    </p:spTree>
    <p:extLst>
      <p:ext uri="{BB962C8B-B14F-4D97-AF65-F5344CB8AC3E}">
        <p14:creationId xmlns:p14="http://schemas.microsoft.com/office/powerpoint/2010/main" val="2983283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a:t>·  </a:t>
            </a:r>
            <a:r>
              <a:rPr lang="en-IN" b="1" dirty="0"/>
              <a:t>Rectification/revised return has been filed at CPC</a:t>
            </a:r>
            <a:r>
              <a:rPr lang="en-IN" dirty="0"/>
              <a:t> – In addition, please furnish the following details.</a:t>
            </a:r>
          </a:p>
          <a:p>
            <a:pPr lvl="0"/>
            <a:r>
              <a:rPr lang="en-IN" u="sng" dirty="0">
                <a:hlinkClick r:id="rId2"/>
              </a:rPr>
              <a:t>Filing</a:t>
            </a:r>
            <a:r>
              <a:rPr lang="en-IN" dirty="0"/>
              <a:t> type</a:t>
            </a:r>
          </a:p>
          <a:p>
            <a:pPr lvl="0"/>
            <a:r>
              <a:rPr lang="en-IN" dirty="0"/>
              <a:t>E-filed acknowledgment number</a:t>
            </a:r>
          </a:p>
          <a:p>
            <a:pPr lvl="0"/>
            <a:r>
              <a:rPr lang="en-IN" dirty="0"/>
              <a:t>Remarks (comments, if any of the tax payer)</a:t>
            </a:r>
          </a:p>
          <a:p>
            <a:pPr lvl="0"/>
            <a:r>
              <a:rPr lang="en-IN" dirty="0"/>
              <a:t>Upload </a:t>
            </a:r>
            <a:r>
              <a:rPr lang="en-IN" dirty="0" err="1"/>
              <a:t>challan</a:t>
            </a:r>
            <a:r>
              <a:rPr lang="en-IN" dirty="0"/>
              <a:t> copy</a:t>
            </a:r>
          </a:p>
          <a:p>
            <a:pPr lvl="0"/>
            <a:r>
              <a:rPr lang="en-IN" dirty="0"/>
              <a:t>Upload TDS certificate</a:t>
            </a:r>
          </a:p>
          <a:p>
            <a:pPr lvl="0"/>
            <a:r>
              <a:rPr lang="en-IN" dirty="0"/>
              <a:t>Upload letter requesting rectification copy</a:t>
            </a:r>
          </a:p>
          <a:p>
            <a:pPr lvl="0"/>
            <a:r>
              <a:rPr lang="en-IN" dirty="0"/>
              <a:t>Upload indemnity bond</a:t>
            </a:r>
          </a:p>
          <a:p>
            <a:endParaRPr lang="en-IN" dirty="0"/>
          </a:p>
        </p:txBody>
      </p:sp>
    </p:spTree>
    <p:extLst>
      <p:ext uri="{BB962C8B-B14F-4D97-AF65-F5344CB8AC3E}">
        <p14:creationId xmlns:p14="http://schemas.microsoft.com/office/powerpoint/2010/main" val="733098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3</a:t>
            </a:r>
            <a:endParaRPr lang="en-IN" dirty="0"/>
          </a:p>
        </p:txBody>
      </p:sp>
      <p:sp>
        <p:nvSpPr>
          <p:cNvPr id="3" name="Content Placeholder 2"/>
          <p:cNvSpPr>
            <a:spLocks noGrp="1"/>
          </p:cNvSpPr>
          <p:nvPr>
            <p:ph idx="1"/>
          </p:nvPr>
        </p:nvSpPr>
        <p:spPr/>
        <p:txBody>
          <a:bodyPr>
            <a:normAutofit fontScale="92500" lnSpcReduction="10000"/>
          </a:bodyPr>
          <a:lstStyle/>
          <a:p>
            <a:r>
              <a:rPr lang="en-IN" b="1" dirty="0" smtClean="0"/>
              <a:t>Option </a:t>
            </a:r>
            <a:r>
              <a:rPr lang="en-IN" b="1" dirty="0"/>
              <a:t>3 – Disagree with the Demand</a:t>
            </a:r>
            <a:endParaRPr lang="en-IN" dirty="0"/>
          </a:p>
          <a:p>
            <a:r>
              <a:rPr lang="en-IN" dirty="0"/>
              <a:t>Step 1: Upon choosing this option, you must provide details of why you disagree with the department’s call.</a:t>
            </a:r>
          </a:p>
          <a:p>
            <a:r>
              <a:rPr lang="en-IN" dirty="0"/>
              <a:t>Step 2: You must also provide reasons for your disagreement from the available options.</a:t>
            </a:r>
          </a:p>
          <a:p>
            <a:r>
              <a:rPr lang="en-IN" dirty="0"/>
              <a:t>Step 3: Submit your response to view a success screen with a transaction ID.</a:t>
            </a:r>
          </a:p>
          <a:p>
            <a:r>
              <a:rPr lang="en-IN" dirty="0"/>
              <a:t>Step 4: You can revisit the response when you click on ‘View’ under the ‘Response’ tab.</a:t>
            </a:r>
          </a:p>
          <a:p>
            <a:r>
              <a:rPr lang="en-IN" dirty="0"/>
              <a:t>Step 5: You can view the serial number, transaction ID, date of response, and response type will be displayed.</a:t>
            </a:r>
          </a:p>
        </p:txBody>
      </p:sp>
    </p:spTree>
    <p:extLst>
      <p:ext uri="{BB962C8B-B14F-4D97-AF65-F5344CB8AC3E}">
        <p14:creationId xmlns:p14="http://schemas.microsoft.com/office/powerpoint/2010/main" val="3899586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E-Proceedings</a:t>
            </a:r>
            <a:endParaRPr lang="en-IN" dirty="0"/>
          </a:p>
        </p:txBody>
      </p:sp>
      <p:sp>
        <p:nvSpPr>
          <p:cNvPr id="3" name="Content Placeholder 2"/>
          <p:cNvSpPr>
            <a:spLocks noGrp="1"/>
          </p:cNvSpPr>
          <p:nvPr>
            <p:ph idx="1"/>
          </p:nvPr>
        </p:nvSpPr>
        <p:spPr/>
        <p:txBody>
          <a:bodyPr>
            <a:normAutofit lnSpcReduction="10000"/>
          </a:bodyPr>
          <a:lstStyle/>
          <a:p>
            <a:r>
              <a:rPr lang="en-US" dirty="0" smtClean="0"/>
              <a:t>Electronic Platform</a:t>
            </a:r>
          </a:p>
          <a:p>
            <a:r>
              <a:rPr lang="en-US" dirty="0" smtClean="0"/>
              <a:t>Conduct of All Tax Related Proceedings</a:t>
            </a:r>
          </a:p>
          <a:p>
            <a:r>
              <a:rPr lang="en-US" dirty="0" smtClean="0"/>
              <a:t>To bring</a:t>
            </a:r>
          </a:p>
          <a:p>
            <a:pPr lvl="1"/>
            <a:r>
              <a:rPr lang="en-US" dirty="0" smtClean="0"/>
              <a:t>Transparency</a:t>
            </a:r>
          </a:p>
          <a:p>
            <a:pPr lvl="1"/>
            <a:r>
              <a:rPr lang="en-US" dirty="0" smtClean="0"/>
              <a:t>Efficiency</a:t>
            </a:r>
          </a:p>
          <a:p>
            <a:pPr lvl="1"/>
            <a:r>
              <a:rPr lang="en-US" dirty="0" smtClean="0"/>
              <a:t>Speed  </a:t>
            </a:r>
          </a:p>
          <a:p>
            <a:pPr lvl="1"/>
            <a:r>
              <a:rPr lang="en-US" dirty="0" err="1" smtClean="0"/>
              <a:t>Accessability</a:t>
            </a:r>
            <a:endParaRPr lang="en-US" dirty="0" smtClean="0"/>
          </a:p>
          <a:p>
            <a:pPr lvl="2"/>
            <a:r>
              <a:rPr lang="en-US" dirty="0" smtClean="0"/>
              <a:t>All Notices</a:t>
            </a:r>
          </a:p>
          <a:p>
            <a:pPr lvl="2"/>
            <a:r>
              <a:rPr lang="en-US" dirty="0" smtClean="0"/>
              <a:t>Intimations</a:t>
            </a:r>
          </a:p>
          <a:p>
            <a:pPr lvl="2"/>
            <a:r>
              <a:rPr lang="en-US" dirty="0" smtClean="0"/>
              <a:t>Letters</a:t>
            </a:r>
          </a:p>
          <a:p>
            <a:r>
              <a:rPr lang="en-US" dirty="0" smtClean="0"/>
              <a:t>Viewed by both the tax payer and officers </a:t>
            </a:r>
            <a:r>
              <a:rPr lang="en-US" smtClean="0"/>
              <a:t>of department</a:t>
            </a:r>
            <a:endParaRPr lang="en-US" dirty="0" smtClean="0"/>
          </a:p>
          <a:p>
            <a:endParaRPr lang="en-IN" dirty="0"/>
          </a:p>
        </p:txBody>
      </p:sp>
    </p:spTree>
    <p:extLst>
      <p:ext uri="{BB962C8B-B14F-4D97-AF65-F5344CB8AC3E}">
        <p14:creationId xmlns:p14="http://schemas.microsoft.com/office/powerpoint/2010/main" val="93764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Intimation </a:t>
            </a:r>
            <a:r>
              <a:rPr lang="en-US" dirty="0" err="1" smtClean="0"/>
              <a:t>Vs.Notice</a:t>
            </a:r>
            <a:endParaRPr lang="en-IN" dirty="0"/>
          </a:p>
        </p:txBody>
      </p:sp>
      <p:sp>
        <p:nvSpPr>
          <p:cNvPr id="3" name="Content Placeholder 2"/>
          <p:cNvSpPr>
            <a:spLocks noGrp="1"/>
          </p:cNvSpPr>
          <p:nvPr>
            <p:ph idx="1"/>
          </p:nvPr>
        </p:nvSpPr>
        <p:spPr/>
        <p:txBody>
          <a:bodyPr>
            <a:normAutofit/>
          </a:bodyPr>
          <a:lstStyle/>
          <a:p>
            <a:r>
              <a:rPr lang="en-US" dirty="0" smtClean="0"/>
              <a:t>No much difference</a:t>
            </a:r>
          </a:p>
          <a:p>
            <a:r>
              <a:rPr lang="en-US" dirty="0">
                <a:solidFill>
                  <a:srgbClr val="333333"/>
                </a:solidFill>
                <a:latin typeface="Source Sans Pro"/>
              </a:rPr>
              <a:t>Intimation is </a:t>
            </a:r>
            <a:r>
              <a:rPr lang="en-US" dirty="0" smtClean="0">
                <a:solidFill>
                  <a:srgbClr val="333333"/>
                </a:solidFill>
                <a:latin typeface="Source Sans Pro"/>
              </a:rPr>
              <a:t>the </a:t>
            </a:r>
            <a:r>
              <a:rPr lang="en-US" dirty="0">
                <a:solidFill>
                  <a:srgbClr val="333333"/>
                </a:solidFill>
                <a:latin typeface="Source Sans Pro"/>
              </a:rPr>
              <a:t>outcome of the processing of </a:t>
            </a:r>
            <a:r>
              <a:rPr lang="en-US" dirty="0" smtClean="0">
                <a:solidFill>
                  <a:srgbClr val="333333"/>
                </a:solidFill>
                <a:latin typeface="Source Sans Pro"/>
              </a:rPr>
              <a:t> </a:t>
            </a:r>
            <a:r>
              <a:rPr lang="en-US" dirty="0">
                <a:solidFill>
                  <a:srgbClr val="333333"/>
                </a:solidFill>
                <a:latin typeface="Source Sans Pro"/>
              </a:rPr>
              <a:t>return or conclusion of </a:t>
            </a:r>
            <a:r>
              <a:rPr lang="en-US" dirty="0" smtClean="0">
                <a:solidFill>
                  <a:srgbClr val="333333"/>
                </a:solidFill>
                <a:latin typeface="Source Sans Pro"/>
              </a:rPr>
              <a:t>assessment.</a:t>
            </a:r>
          </a:p>
          <a:p>
            <a:r>
              <a:rPr lang="en-US" dirty="0" smtClean="0">
                <a:solidFill>
                  <a:srgbClr val="333333"/>
                </a:solidFill>
                <a:latin typeface="Source Sans Pro"/>
              </a:rPr>
              <a:t>May </a:t>
            </a:r>
            <a:r>
              <a:rPr lang="en-US" dirty="0">
                <a:solidFill>
                  <a:srgbClr val="333333"/>
                </a:solidFill>
                <a:latin typeface="Source Sans Pro"/>
              </a:rPr>
              <a:t>not be required to act upon </a:t>
            </a:r>
            <a:r>
              <a:rPr lang="en-US" dirty="0" smtClean="0">
                <a:solidFill>
                  <a:srgbClr val="333333"/>
                </a:solidFill>
                <a:latin typeface="Source Sans Pro"/>
              </a:rPr>
              <a:t>it.</a:t>
            </a:r>
          </a:p>
          <a:p>
            <a:pPr lvl="1"/>
            <a:r>
              <a:rPr lang="en-US" dirty="0" smtClean="0">
                <a:solidFill>
                  <a:srgbClr val="333333"/>
                </a:solidFill>
                <a:latin typeface="Source Sans Pro"/>
              </a:rPr>
              <a:t>Example:  Intimation under Sec.143(1) completion of Assessment</a:t>
            </a:r>
          </a:p>
          <a:p>
            <a:pPr lvl="1"/>
            <a:r>
              <a:rPr lang="en-US" dirty="0" smtClean="0">
                <a:solidFill>
                  <a:srgbClr val="333333"/>
                </a:solidFill>
                <a:latin typeface="Source Sans Pro"/>
              </a:rPr>
              <a:t>After Processing the ITR – Intimate the </a:t>
            </a:r>
            <a:r>
              <a:rPr lang="en-US" dirty="0" err="1" smtClean="0">
                <a:solidFill>
                  <a:srgbClr val="333333"/>
                </a:solidFill>
                <a:latin typeface="Source Sans Pro"/>
              </a:rPr>
              <a:t>Assessee</a:t>
            </a:r>
            <a:endParaRPr lang="en-US" dirty="0" smtClean="0">
              <a:solidFill>
                <a:srgbClr val="333333"/>
              </a:solidFill>
              <a:latin typeface="Source Sans Pro"/>
            </a:endParaRPr>
          </a:p>
          <a:p>
            <a:pPr lvl="1"/>
            <a:endParaRPr lang="en-US" dirty="0" smtClean="0">
              <a:solidFill>
                <a:srgbClr val="333333"/>
              </a:solidFill>
              <a:latin typeface="Source Sans Pro"/>
            </a:endParaRPr>
          </a:p>
          <a:p>
            <a:pPr lvl="2"/>
            <a:r>
              <a:rPr lang="en-US" dirty="0">
                <a:solidFill>
                  <a:srgbClr val="333333"/>
                </a:solidFill>
                <a:latin typeface="Source Sans Pro"/>
              </a:rPr>
              <a:t>There is tax liability to be paid;</a:t>
            </a:r>
          </a:p>
          <a:p>
            <a:pPr lvl="2"/>
            <a:r>
              <a:rPr lang="en-US" dirty="0">
                <a:solidFill>
                  <a:srgbClr val="333333"/>
                </a:solidFill>
                <a:latin typeface="Source Sans Pro"/>
              </a:rPr>
              <a:t>A refund has been determined;</a:t>
            </a:r>
          </a:p>
          <a:p>
            <a:pPr lvl="2"/>
            <a:r>
              <a:rPr lang="en-US" dirty="0">
                <a:solidFill>
                  <a:srgbClr val="333333"/>
                </a:solidFill>
                <a:latin typeface="Source Sans Pro"/>
              </a:rPr>
              <a:t>There is no refund or demand, but there is an increase or reduction in the amount of </a:t>
            </a:r>
            <a:r>
              <a:rPr lang="en-US" dirty="0" smtClean="0">
                <a:solidFill>
                  <a:srgbClr val="333333"/>
                </a:solidFill>
                <a:latin typeface="Source Sans Pro"/>
              </a:rPr>
              <a:t>loss</a:t>
            </a:r>
          </a:p>
        </p:txBody>
      </p:sp>
    </p:spTree>
    <p:extLst>
      <p:ext uri="{BB962C8B-B14F-4D97-AF65-F5344CB8AC3E}">
        <p14:creationId xmlns:p14="http://schemas.microsoft.com/office/powerpoint/2010/main" val="405270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Adjustments may be made</a:t>
            </a:r>
            <a:endParaRPr lang="en-IN" dirty="0"/>
          </a:p>
        </p:txBody>
      </p:sp>
      <p:sp>
        <p:nvSpPr>
          <p:cNvPr id="3" name="Content Placeholder 2"/>
          <p:cNvSpPr>
            <a:spLocks noGrp="1"/>
          </p:cNvSpPr>
          <p:nvPr>
            <p:ph idx="1"/>
          </p:nvPr>
        </p:nvSpPr>
        <p:spPr/>
        <p:txBody>
          <a:bodyPr/>
          <a:lstStyle/>
          <a:p>
            <a:r>
              <a:rPr lang="en-US" dirty="0">
                <a:solidFill>
                  <a:srgbClr val="333333"/>
                </a:solidFill>
                <a:latin typeface="Source Sans Pro"/>
              </a:rPr>
              <a:t>Any arithmetical error in the return;</a:t>
            </a:r>
          </a:p>
          <a:p>
            <a:r>
              <a:rPr lang="en-US" dirty="0">
                <a:solidFill>
                  <a:srgbClr val="333333"/>
                </a:solidFill>
                <a:latin typeface="Source Sans Pro"/>
              </a:rPr>
              <a:t>An incorrect claim (provided the incorrect claim is apparent from the information filed);</a:t>
            </a:r>
          </a:p>
          <a:p>
            <a:r>
              <a:rPr lang="en-US" dirty="0">
                <a:solidFill>
                  <a:srgbClr val="333333"/>
                </a:solidFill>
                <a:latin typeface="Source Sans Pro"/>
              </a:rPr>
              <a:t>Disallowance of incorrectly claimed loss or expenditure;</a:t>
            </a:r>
          </a:p>
          <a:p>
            <a:r>
              <a:rPr lang="en-US" dirty="0">
                <a:solidFill>
                  <a:srgbClr val="333333"/>
                </a:solidFill>
                <a:latin typeface="Source Sans Pro"/>
              </a:rPr>
              <a:t>Any income which has not been included in the return</a:t>
            </a:r>
          </a:p>
          <a:p>
            <a:pPr marL="0" indent="0">
              <a:buNone/>
            </a:pPr>
            <a:endParaRPr lang="en-US" dirty="0" smtClean="0"/>
          </a:p>
          <a:p>
            <a:pPr marL="0" indent="0">
              <a:buNone/>
            </a:pPr>
            <a:r>
              <a:rPr lang="en-US" dirty="0" smtClean="0"/>
              <a:t>If you agree.  There is no action by the assesse, except payment, if there is demand.</a:t>
            </a:r>
          </a:p>
          <a:p>
            <a:pPr marL="0" indent="0">
              <a:buNone/>
            </a:pPr>
            <a:r>
              <a:rPr lang="en-US" dirty="0" smtClean="0"/>
              <a:t>The action of the department is mandatory.</a:t>
            </a:r>
          </a:p>
          <a:p>
            <a:pPr marL="0" indent="0">
              <a:buNone/>
            </a:pPr>
            <a:endParaRPr lang="en-IN" dirty="0"/>
          </a:p>
        </p:txBody>
      </p:sp>
    </p:spTree>
    <p:extLst>
      <p:ext uri="{BB962C8B-B14F-4D97-AF65-F5344CB8AC3E}">
        <p14:creationId xmlns:p14="http://schemas.microsoft.com/office/powerpoint/2010/main" val="177351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causes of notice</a:t>
            </a:r>
            <a:endParaRPr lang="en-IN" dirty="0"/>
          </a:p>
        </p:txBody>
      </p:sp>
      <p:sp>
        <p:nvSpPr>
          <p:cNvPr id="3" name="Content Placeholder 2"/>
          <p:cNvSpPr>
            <a:spLocks noGrp="1"/>
          </p:cNvSpPr>
          <p:nvPr>
            <p:ph idx="1"/>
          </p:nvPr>
        </p:nvSpPr>
        <p:spPr/>
        <p:txBody>
          <a:bodyPr>
            <a:normAutofit fontScale="62500" lnSpcReduction="20000"/>
          </a:bodyPr>
          <a:lstStyle/>
          <a:p>
            <a:r>
              <a:rPr lang="en-US" dirty="0">
                <a:solidFill>
                  <a:srgbClr val="333333"/>
                </a:solidFill>
                <a:latin typeface="proxima nova rg"/>
              </a:rPr>
              <a:t>Mismatch in the amount of TDS reported</a:t>
            </a:r>
          </a:p>
          <a:p>
            <a:r>
              <a:rPr lang="en-US" dirty="0">
                <a:solidFill>
                  <a:srgbClr val="333333"/>
                </a:solidFill>
                <a:latin typeface="proxima nova rg"/>
              </a:rPr>
              <a:t>An error in your income tax file</a:t>
            </a:r>
          </a:p>
          <a:p>
            <a:r>
              <a:rPr lang="en-US" dirty="0">
                <a:solidFill>
                  <a:srgbClr val="333333"/>
                </a:solidFill>
                <a:latin typeface="proxima nova rg"/>
              </a:rPr>
              <a:t>Lack of submission of all the documents</a:t>
            </a:r>
          </a:p>
          <a:p>
            <a:r>
              <a:rPr lang="en-US" dirty="0">
                <a:solidFill>
                  <a:srgbClr val="333333"/>
                </a:solidFill>
                <a:latin typeface="proxima nova rg"/>
              </a:rPr>
              <a:t>Non filing of your tax returns</a:t>
            </a:r>
          </a:p>
          <a:p>
            <a:r>
              <a:rPr lang="en-US" dirty="0">
                <a:solidFill>
                  <a:srgbClr val="333333"/>
                </a:solidFill>
                <a:latin typeface="proxima nova rg"/>
              </a:rPr>
              <a:t>When you invest in the name of your spouse and do not mention the same in your income tax returns</a:t>
            </a:r>
          </a:p>
          <a:p>
            <a:r>
              <a:rPr lang="en-US" dirty="0">
                <a:solidFill>
                  <a:srgbClr val="333333"/>
                </a:solidFill>
                <a:latin typeface="proxima nova rg"/>
              </a:rPr>
              <a:t>If high value transactions have been done during the financial year and they have not been properly reported in the income tax return</a:t>
            </a:r>
          </a:p>
          <a:p>
            <a:r>
              <a:rPr lang="en-US" dirty="0">
                <a:solidFill>
                  <a:srgbClr val="333333"/>
                </a:solidFill>
                <a:latin typeface="proxima nova rg"/>
              </a:rPr>
              <a:t>If a random scrutiny of your income tax return is done by the assessing officer</a:t>
            </a:r>
          </a:p>
          <a:p>
            <a:r>
              <a:rPr lang="en-US" dirty="0">
                <a:solidFill>
                  <a:srgbClr val="333333"/>
                </a:solidFill>
                <a:latin typeface="proxima nova rg"/>
              </a:rPr>
              <a:t>When long term capital gains earned from equity investments are not reported correctly</a:t>
            </a:r>
          </a:p>
          <a:p>
            <a:r>
              <a:rPr lang="en-US" dirty="0">
                <a:solidFill>
                  <a:srgbClr val="333333"/>
                </a:solidFill>
                <a:latin typeface="proxima nova rg"/>
              </a:rPr>
              <a:t>If any income is not disclosed by the taxpayer</a:t>
            </a:r>
          </a:p>
          <a:p>
            <a:r>
              <a:rPr lang="en-US" dirty="0">
                <a:solidFill>
                  <a:srgbClr val="333333"/>
                </a:solidFill>
                <a:latin typeface="proxima nova rg"/>
              </a:rPr>
              <a:t>If a wrong income tax return form is used for filing the income tax return</a:t>
            </a:r>
          </a:p>
          <a:p>
            <a:r>
              <a:rPr lang="en-US" dirty="0">
                <a:solidFill>
                  <a:srgbClr val="333333"/>
                </a:solidFill>
                <a:latin typeface="proxima nova rg"/>
              </a:rPr>
              <a:t>If your refunds can be set off against the tax liability</a:t>
            </a:r>
          </a:p>
          <a:p>
            <a:r>
              <a:rPr lang="en-US" dirty="0">
                <a:solidFill>
                  <a:srgbClr val="333333"/>
                </a:solidFill>
                <a:latin typeface="proxima nova rg"/>
              </a:rPr>
              <a:t>If you have evaded tax in previous financial years</a:t>
            </a:r>
          </a:p>
          <a:p>
            <a:pPr marL="0" indent="0">
              <a:buNone/>
            </a:pPr>
            <a:endParaRPr lang="en-IN" dirty="0"/>
          </a:p>
        </p:txBody>
      </p:sp>
    </p:spTree>
    <p:extLst>
      <p:ext uri="{BB962C8B-B14F-4D97-AF65-F5344CB8AC3E}">
        <p14:creationId xmlns:p14="http://schemas.microsoft.com/office/powerpoint/2010/main" val="3852992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be taken</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33333"/>
                </a:solidFill>
                <a:latin typeface="proxima nova rg"/>
              </a:rPr>
              <a:t>Read the notice thoroughly to find out why it has been sent</a:t>
            </a:r>
          </a:p>
          <a:p>
            <a:r>
              <a:rPr lang="en-US" dirty="0">
                <a:solidFill>
                  <a:srgbClr val="333333"/>
                </a:solidFill>
                <a:latin typeface="proxima nova rg"/>
              </a:rPr>
              <a:t>Check the basic details on the notice to ensure that the notice is meant for you. The notice should contain your correct name, PAN Card number, mobile number, email ID, etc. to authenticate that it is sent to you.</a:t>
            </a:r>
          </a:p>
          <a:p>
            <a:r>
              <a:rPr lang="en-US" dirty="0">
                <a:solidFill>
                  <a:srgbClr val="333333"/>
                </a:solidFill>
                <a:latin typeface="proxima nova rg"/>
              </a:rPr>
              <a:t>Find out the discrepancy in your income tax return which caused a notice to be served, if any.</a:t>
            </a:r>
          </a:p>
          <a:p>
            <a:r>
              <a:rPr lang="en-US" dirty="0">
                <a:solidFill>
                  <a:srgbClr val="333333"/>
                </a:solidFill>
                <a:latin typeface="proxima nova rg"/>
              </a:rPr>
              <a:t>Respond to the notice within the stipulated time period to avoid penalties and prosecutions.</a:t>
            </a:r>
          </a:p>
          <a:p>
            <a:r>
              <a:rPr lang="en-US" dirty="0">
                <a:solidFill>
                  <a:srgbClr val="333333"/>
                </a:solidFill>
                <a:latin typeface="proxima nova rg"/>
              </a:rPr>
              <a:t>Take expert help.</a:t>
            </a:r>
          </a:p>
          <a:p>
            <a:pPr marL="0" indent="0">
              <a:buNone/>
            </a:pPr>
            <a:endParaRPr lang="en-IN" dirty="0"/>
          </a:p>
        </p:txBody>
      </p:sp>
    </p:spTree>
    <p:extLst>
      <p:ext uri="{BB962C8B-B14F-4D97-AF65-F5344CB8AC3E}">
        <p14:creationId xmlns:p14="http://schemas.microsoft.com/office/powerpoint/2010/main" val="3864477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Notices</a:t>
            </a:r>
            <a:endParaRPr lang="en-IN" dirty="0"/>
          </a:p>
        </p:txBody>
      </p:sp>
      <p:sp>
        <p:nvSpPr>
          <p:cNvPr id="3" name="Content Placeholder 2"/>
          <p:cNvSpPr>
            <a:spLocks noGrp="1"/>
          </p:cNvSpPr>
          <p:nvPr>
            <p:ph idx="1"/>
          </p:nvPr>
        </p:nvSpPr>
        <p:spPr/>
        <p:txBody>
          <a:bodyPr>
            <a:normAutofit/>
          </a:bodyPr>
          <a:lstStyle/>
          <a:p>
            <a:r>
              <a:rPr lang="en-US" dirty="0" smtClean="0"/>
              <a:t>Requires to be complied </a:t>
            </a:r>
          </a:p>
          <a:p>
            <a:r>
              <a:rPr lang="en-US" dirty="0" smtClean="0"/>
              <a:t>Examples of Notice</a:t>
            </a:r>
          </a:p>
          <a:p>
            <a:pPr lvl="1"/>
            <a:r>
              <a:rPr lang="en-US" dirty="0"/>
              <a:t>Income-tax returns not filed.</a:t>
            </a:r>
          </a:p>
          <a:p>
            <a:pPr lvl="1"/>
            <a:r>
              <a:rPr lang="en-US" dirty="0"/>
              <a:t>Mistakes / Discrepancies in the Income-tax return filed </a:t>
            </a:r>
          </a:p>
          <a:p>
            <a:pPr lvl="1"/>
            <a:r>
              <a:rPr lang="en-US" dirty="0"/>
              <a:t>Mismatch in TDS figures in the Income-tax return </a:t>
            </a:r>
            <a:r>
              <a:rPr lang="en-US" dirty="0" smtClean="0"/>
              <a:t>filed</a:t>
            </a:r>
          </a:p>
          <a:p>
            <a:pPr lvl="1"/>
            <a:r>
              <a:rPr lang="en-US" dirty="0" smtClean="0"/>
              <a:t>Difference in  </a:t>
            </a:r>
            <a:r>
              <a:rPr lang="en-US" dirty="0"/>
              <a:t>Form 26AS </a:t>
            </a:r>
            <a:r>
              <a:rPr lang="en-US" dirty="0" smtClean="0"/>
              <a:t> and ITR</a:t>
            </a:r>
            <a:endParaRPr lang="en-US" dirty="0"/>
          </a:p>
          <a:p>
            <a:pPr lvl="1"/>
            <a:r>
              <a:rPr lang="en-US" dirty="0"/>
              <a:t>Any financial transaction is done by </a:t>
            </a:r>
            <a:r>
              <a:rPr lang="en-US" dirty="0" err="1"/>
              <a:t>Assessee</a:t>
            </a:r>
            <a:r>
              <a:rPr lang="en-US" dirty="0"/>
              <a:t> </a:t>
            </a:r>
            <a:r>
              <a:rPr lang="en-US" dirty="0" smtClean="0"/>
              <a:t> </a:t>
            </a:r>
            <a:r>
              <a:rPr lang="en-US" dirty="0"/>
              <a:t>missing in the Income-tax return filed </a:t>
            </a:r>
          </a:p>
          <a:p>
            <a:pPr lvl="1"/>
            <a:r>
              <a:rPr lang="en-US" dirty="0"/>
              <a:t>Assessing Officer wants certain documents and details from the taxpayer. </a:t>
            </a:r>
          </a:p>
          <a:p>
            <a:pPr lvl="1"/>
            <a:r>
              <a:rPr lang="en-US" dirty="0" smtClean="0"/>
              <a:t>For </a:t>
            </a:r>
            <a:r>
              <a:rPr lang="en-US" dirty="0"/>
              <a:t>any other purpose which the Assessing Officer thinks fit.</a:t>
            </a:r>
            <a:endParaRPr lang="en-IN" dirty="0"/>
          </a:p>
        </p:txBody>
      </p:sp>
    </p:spTree>
    <p:extLst>
      <p:ext uri="{BB962C8B-B14F-4D97-AF65-F5344CB8AC3E}">
        <p14:creationId xmlns:p14="http://schemas.microsoft.com/office/powerpoint/2010/main" val="1258230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for not filing ITR</a:t>
            </a:r>
            <a:endParaRPr lang="en-IN" dirty="0"/>
          </a:p>
        </p:txBody>
      </p:sp>
      <p:sp>
        <p:nvSpPr>
          <p:cNvPr id="3" name="Content Placeholder 2"/>
          <p:cNvSpPr>
            <a:spLocks noGrp="1"/>
          </p:cNvSpPr>
          <p:nvPr>
            <p:ph idx="1"/>
          </p:nvPr>
        </p:nvSpPr>
        <p:spPr/>
        <p:txBody>
          <a:bodyPr/>
          <a:lstStyle/>
          <a:p>
            <a:r>
              <a:rPr lang="en-US" dirty="0" smtClean="0"/>
              <a:t>U/s.142(1)</a:t>
            </a:r>
          </a:p>
          <a:p>
            <a:pPr lvl="1"/>
            <a:r>
              <a:rPr lang="en-US" dirty="0" smtClean="0">
                <a:solidFill>
                  <a:srgbClr val="2A4671"/>
                </a:solidFill>
                <a:latin typeface="open sans" panose="020B0606030504020204" pitchFamily="34" charset="0"/>
              </a:rPr>
              <a:t>Notice in two </a:t>
            </a:r>
            <a:r>
              <a:rPr lang="en-US" dirty="0">
                <a:solidFill>
                  <a:srgbClr val="2A4671"/>
                </a:solidFill>
                <a:latin typeface="open sans" panose="020B0606030504020204" pitchFamily="34" charset="0"/>
              </a:rPr>
              <a:t>cases. </a:t>
            </a:r>
            <a:endParaRPr lang="en-US" dirty="0" smtClean="0">
              <a:solidFill>
                <a:srgbClr val="2A4671"/>
              </a:solidFill>
              <a:latin typeface="open sans" panose="020B0606030504020204" pitchFamily="34" charset="0"/>
            </a:endParaRPr>
          </a:p>
          <a:p>
            <a:pPr lvl="2"/>
            <a:r>
              <a:rPr lang="en-US" dirty="0" smtClean="0">
                <a:solidFill>
                  <a:srgbClr val="2A4671"/>
                </a:solidFill>
                <a:latin typeface="open sans" panose="020B0606030504020204" pitchFamily="34" charset="0"/>
              </a:rPr>
              <a:t>Requires </a:t>
            </a:r>
            <a:r>
              <a:rPr lang="en-US" dirty="0">
                <a:solidFill>
                  <a:srgbClr val="2A4671"/>
                </a:solidFill>
                <a:latin typeface="open sans" panose="020B0606030504020204" pitchFamily="34" charset="0"/>
              </a:rPr>
              <a:t>additional information and documents pertaining to your income tax returns. </a:t>
            </a:r>
            <a:endParaRPr lang="en-US" dirty="0" smtClean="0">
              <a:solidFill>
                <a:srgbClr val="2A4671"/>
              </a:solidFill>
              <a:latin typeface="open sans" panose="020B0606030504020204" pitchFamily="34" charset="0"/>
            </a:endParaRPr>
          </a:p>
          <a:p>
            <a:pPr lvl="2"/>
            <a:r>
              <a:rPr lang="en-US" dirty="0" smtClean="0">
                <a:solidFill>
                  <a:srgbClr val="2A4671"/>
                </a:solidFill>
                <a:latin typeface="open sans" panose="020B0606030504020204" pitchFamily="34" charset="0"/>
              </a:rPr>
              <a:t>Return </a:t>
            </a:r>
            <a:r>
              <a:rPr lang="en-US" dirty="0">
                <a:solidFill>
                  <a:srgbClr val="2A4671"/>
                </a:solidFill>
                <a:latin typeface="open sans" panose="020B0606030504020204" pitchFamily="34" charset="0"/>
              </a:rPr>
              <a:t>has not been filed </a:t>
            </a:r>
            <a:endParaRPr lang="en-US" dirty="0" smtClean="0">
              <a:solidFill>
                <a:srgbClr val="2A4671"/>
              </a:solidFill>
              <a:latin typeface="open sans" panose="020B0606030504020204" pitchFamily="34" charset="0"/>
            </a:endParaRPr>
          </a:p>
          <a:p>
            <a:pPr lvl="2"/>
            <a:r>
              <a:rPr lang="en-US" dirty="0" smtClean="0">
                <a:solidFill>
                  <a:srgbClr val="2A4671"/>
                </a:solidFill>
                <a:latin typeface="open sans" panose="020B0606030504020204" pitchFamily="34" charset="0"/>
              </a:rPr>
              <a:t>do </a:t>
            </a:r>
            <a:r>
              <a:rPr lang="en-US" dirty="0">
                <a:solidFill>
                  <a:srgbClr val="2A4671"/>
                </a:solidFill>
                <a:latin typeface="open sans" panose="020B0606030504020204" pitchFamily="34" charset="0"/>
              </a:rPr>
              <a:t>not respond </a:t>
            </a:r>
            <a:r>
              <a:rPr lang="en-US" dirty="0" smtClean="0">
                <a:solidFill>
                  <a:srgbClr val="2A4671"/>
                </a:solidFill>
                <a:latin typeface="open sans" panose="020B0606030504020204" pitchFamily="34" charset="0"/>
              </a:rPr>
              <a:t>- </a:t>
            </a:r>
            <a:r>
              <a:rPr lang="en-US" dirty="0">
                <a:solidFill>
                  <a:srgbClr val="2A4671"/>
                </a:solidFill>
                <a:latin typeface="open sans" panose="020B0606030504020204" pitchFamily="34" charset="0"/>
              </a:rPr>
              <a:t>would face a penalty of INR 10,000, prosecution for up to 1 year or both.</a:t>
            </a:r>
            <a:endParaRPr lang="en-IN" dirty="0"/>
          </a:p>
        </p:txBody>
      </p:sp>
    </p:spTree>
    <p:extLst>
      <p:ext uri="{BB962C8B-B14F-4D97-AF65-F5344CB8AC3E}">
        <p14:creationId xmlns:p14="http://schemas.microsoft.com/office/powerpoint/2010/main" val="833634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1656</Words>
  <Application>Microsoft Office PowerPoint</Application>
  <PresentationFormat>Widescreen</PresentationFormat>
  <Paragraphs>165</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open sans</vt:lpstr>
      <vt:lpstr>proxima nova rg</vt:lpstr>
      <vt:lpstr>Source Sans Pro</vt:lpstr>
      <vt:lpstr>Office Theme</vt:lpstr>
      <vt:lpstr>E-PROCEEDINGS  IN  INCOME TAX</vt:lpstr>
      <vt:lpstr>PowerPoint Presentation</vt:lpstr>
      <vt:lpstr>What is E-Proceedings</vt:lpstr>
      <vt:lpstr>Intimation Vs.Notice</vt:lpstr>
      <vt:lpstr>Adjustments may be made</vt:lpstr>
      <vt:lpstr>Common causes of notice</vt:lpstr>
      <vt:lpstr>Steps to be taken</vt:lpstr>
      <vt:lpstr>Notices</vt:lpstr>
      <vt:lpstr>Notice for not filing ITR</vt:lpstr>
      <vt:lpstr>Defective Return  - Sec.139(9)</vt:lpstr>
      <vt:lpstr>Scrutiny Assessment – Sec.143(2) and 143(3)</vt:lpstr>
      <vt:lpstr>Concealing the income – Sec.131</vt:lpstr>
      <vt:lpstr>Notice u/s.148</vt:lpstr>
      <vt:lpstr>How to respond</vt:lpstr>
      <vt:lpstr>Demand for tax – Sec.156</vt:lpstr>
      <vt:lpstr>Adjustment of arrears of tax – Sec.245</vt:lpstr>
      <vt:lpstr>Respond to a Demand Notice </vt:lpstr>
      <vt:lpstr>How to respond contd….</vt:lpstr>
      <vt:lpstr>Steps for responding the notice</vt:lpstr>
      <vt:lpstr>PowerPoint Presentation</vt:lpstr>
      <vt:lpstr>What are the options </vt:lpstr>
      <vt:lpstr>Option 2</vt:lpstr>
      <vt:lpstr>PowerPoint Presentation</vt:lpstr>
      <vt:lpstr>PowerPoint Presentation</vt:lpstr>
      <vt:lpstr>PowerPoint Presentation</vt:lpstr>
      <vt:lpstr>Option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E-PROCEEDINGS  IN  INCOME TAX</dc:title>
  <dc:creator>user</dc:creator>
  <cp:lastModifiedBy>user</cp:lastModifiedBy>
  <cp:revision>30</cp:revision>
  <dcterms:created xsi:type="dcterms:W3CDTF">2021-01-17T11:35:37Z</dcterms:created>
  <dcterms:modified xsi:type="dcterms:W3CDTF">2023-11-05T04:06:12Z</dcterms:modified>
</cp:coreProperties>
</file>