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81" r:id="rId5"/>
    <p:sldId id="282" r:id="rId6"/>
    <p:sldId id="268" r:id="rId7"/>
    <p:sldId id="269" r:id="rId8"/>
    <p:sldId id="275" r:id="rId9"/>
    <p:sldId id="258" r:id="rId10"/>
    <p:sldId id="259" r:id="rId11"/>
    <p:sldId id="260" r:id="rId12"/>
    <p:sldId id="261" r:id="rId13"/>
    <p:sldId id="262" r:id="rId14"/>
    <p:sldId id="263" r:id="rId15"/>
    <p:sldId id="264" r:id="rId16"/>
    <p:sldId id="265" r:id="rId17"/>
    <p:sldId id="266" r:id="rId18"/>
    <p:sldId id="270" r:id="rId19"/>
    <p:sldId id="271" r:id="rId20"/>
    <p:sldId id="272" r:id="rId21"/>
    <p:sldId id="273" r:id="rId22"/>
    <p:sldId id="274" r:id="rId23"/>
    <p:sldId id="276" r:id="rId24"/>
    <p:sldId id="277" r:id="rId25"/>
    <p:sldId id="278" r:id="rId26"/>
    <p:sldId id="279"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6" d="100"/>
          <a:sy n="116" d="100"/>
        </p:scale>
        <p:origin x="3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0497839-C4FB-4992-ACFF-EDE2A069EEF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421320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497839-C4FB-4992-ACFF-EDE2A069EEF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1265524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497839-C4FB-4992-ACFF-EDE2A069EEF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151944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497839-C4FB-4992-ACFF-EDE2A069EEF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229994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97839-C4FB-4992-ACFF-EDE2A069EEF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1046981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0497839-C4FB-4992-ACFF-EDE2A069EEFC}" type="datetimeFigureOut">
              <a:rPr lang="en-IN" smtClean="0"/>
              <a:t>05/11/2023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323911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0497839-C4FB-4992-ACFF-EDE2A069EEFC}" type="datetimeFigureOut">
              <a:rPr lang="en-IN" smtClean="0"/>
              <a:t>05/11/2023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14444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0497839-C4FB-4992-ACFF-EDE2A069EEFC}" type="datetimeFigureOut">
              <a:rPr lang="en-IN" smtClean="0"/>
              <a:t>05/11/2023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11452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97839-C4FB-4992-ACFF-EDE2A069EEFC}" type="datetimeFigureOut">
              <a:rPr lang="en-IN" smtClean="0"/>
              <a:t>05/11/2023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4246394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97839-C4FB-4992-ACFF-EDE2A069EEFC}" type="datetimeFigureOut">
              <a:rPr lang="en-IN" smtClean="0"/>
              <a:t>05/11/2023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349666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97839-C4FB-4992-ACFF-EDE2A069EEFC}" type="datetimeFigureOut">
              <a:rPr lang="en-IN" smtClean="0"/>
              <a:t>05/11/2023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C87B95-D039-4933-BEFB-F8D100D84736}" type="slidenum">
              <a:rPr lang="en-IN" smtClean="0"/>
              <a:t>‹#›</a:t>
            </a:fld>
            <a:endParaRPr lang="en-IN"/>
          </a:p>
        </p:txBody>
      </p:sp>
    </p:spTree>
    <p:extLst>
      <p:ext uri="{BB962C8B-B14F-4D97-AF65-F5344CB8AC3E}">
        <p14:creationId xmlns:p14="http://schemas.microsoft.com/office/powerpoint/2010/main" val="13787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97839-C4FB-4992-ACFF-EDE2A069EEFC}" type="datetimeFigureOut">
              <a:rPr lang="en-IN" smtClean="0"/>
              <a:t>05/11/2023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87B95-D039-4933-BEFB-F8D100D84736}" type="slidenum">
              <a:rPr lang="en-IN" smtClean="0"/>
              <a:t>‹#›</a:t>
            </a:fld>
            <a:endParaRPr lang="en-IN"/>
          </a:p>
        </p:txBody>
      </p:sp>
    </p:spTree>
    <p:extLst>
      <p:ext uri="{BB962C8B-B14F-4D97-AF65-F5344CB8AC3E}">
        <p14:creationId xmlns:p14="http://schemas.microsoft.com/office/powerpoint/2010/main" val="2455108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ankbazaar.com/tax/form-26as.html" TargetMode="External"/><Relationship Id="rId2" Type="http://schemas.openxmlformats.org/officeDocument/2006/relationships/hyperlink" Target="https://www.bankbazaar.com/tax/income-tax-return.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bankbazaar.com/tax/efiling-income-ta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bankbazaar.com/tax/advance-ta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ankbazaar.com/tax/tax-exemption.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spcAft>
                <a:spcPts val="0"/>
              </a:spcAft>
            </a:pPr>
            <a:r>
              <a:rPr lang="en-US" sz="2000" b="0" i="0" dirty="0" smtClean="0">
                <a:solidFill>
                  <a:srgbClr val="222222"/>
                </a:solidFill>
                <a:effectLst/>
                <a:latin typeface="Times New Roman" panose="02020603050405020304" pitchFamily="18" charset="0"/>
                <a:cs typeface="Times New Roman" panose="02020603050405020304" pitchFamily="18" charset="0"/>
              </a:rPr>
              <a:t>Notice of Demand, Rectification of Mistake,- E process to be followed for response to Notice u/s 154. Drafting of Rectification Application and discussion</a:t>
            </a:r>
            <a:br>
              <a:rPr lang="en-US" sz="2000" b="0" i="0" dirty="0" smtClean="0">
                <a:solidFill>
                  <a:srgbClr val="222222"/>
                </a:solidFill>
                <a:effectLst/>
                <a:latin typeface="Times New Roman" panose="02020603050405020304" pitchFamily="18" charset="0"/>
                <a:cs typeface="Times New Roman" panose="02020603050405020304" pitchFamily="18" charset="0"/>
              </a:rPr>
            </a:br>
            <a:r>
              <a:rPr lang="en-US" sz="2000" b="0" i="0" dirty="0" smtClean="0">
                <a:solidFill>
                  <a:srgbClr val="000000"/>
                </a:solidFill>
                <a:effectLst/>
                <a:latin typeface="Times New Roman" panose="02020603050405020304" pitchFamily="18" charset="0"/>
                <a:cs typeface="Times New Roman" panose="02020603050405020304" pitchFamily="18" charset="0"/>
              </a:rPr>
              <a:t>Timing: 11.15 AM to 1.</a:t>
            </a:r>
            <a:r>
              <a:rPr lang="en-US" sz="2000" b="0" i="0" dirty="0" smtClean="0">
                <a:solidFill>
                  <a:srgbClr val="222222"/>
                </a:solidFill>
                <a:effectLst/>
                <a:latin typeface="Times New Roman" panose="02020603050405020304" pitchFamily="18" charset="0"/>
                <a:cs typeface="Times New Roman" panose="02020603050405020304" pitchFamily="18" charset="0"/>
              </a:rPr>
              <a:t> </a:t>
            </a:r>
            <a:r>
              <a:rPr lang="en-US" sz="2000" b="0" i="0" dirty="0" smtClean="0">
                <a:solidFill>
                  <a:srgbClr val="000000"/>
                </a:solidFill>
                <a:effectLst/>
                <a:latin typeface="Times New Roman" panose="02020603050405020304" pitchFamily="18" charset="0"/>
                <a:cs typeface="Times New Roman" panose="02020603050405020304" pitchFamily="18" charset="0"/>
              </a:rPr>
              <a:t>15 PM</a:t>
            </a:r>
            <a:r>
              <a:rPr lang="en-US" sz="2000" b="0" i="0" dirty="0" smtClean="0">
                <a:solidFill>
                  <a:srgbClr val="222222"/>
                </a:solidFill>
                <a:effectLst/>
                <a:latin typeface="Times New Roman" panose="02020603050405020304" pitchFamily="18" charset="0"/>
                <a:cs typeface="Times New Roman" panose="02020603050405020304" pitchFamily="18" charset="0"/>
              </a:rPr>
              <a:t/>
            </a:r>
            <a:br>
              <a:rPr lang="en-US" sz="2000" b="0" i="0" dirty="0" smtClean="0">
                <a:solidFill>
                  <a:srgbClr val="222222"/>
                </a:solidFill>
                <a:effectLst/>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2759850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Under section 200A, a TDS statement is processed after making correction of any arithmetical error in the statement or after correcting an incorrect claim, apparent from any information in the </a:t>
            </a:r>
            <a:r>
              <a:rPr lang="en-US" dirty="0" smtClean="0"/>
              <a:t>statement.</a:t>
            </a:r>
          </a:p>
          <a:p>
            <a:r>
              <a:rPr lang="en-US" dirty="0" smtClean="0"/>
              <a:t>Similarly </a:t>
            </a:r>
            <a:r>
              <a:rPr lang="en-US" dirty="0"/>
              <a:t>a new section 206CB is inserted by Finance Act, 2015 to provide for the processing of TCS statement. </a:t>
            </a:r>
            <a:endParaRPr lang="en-US" dirty="0" smtClean="0"/>
          </a:p>
          <a:p>
            <a:r>
              <a:rPr lang="en-US" dirty="0" smtClean="0"/>
              <a:t>If </a:t>
            </a:r>
            <a:r>
              <a:rPr lang="en-US" dirty="0"/>
              <a:t>due to rectification of mistake, the tax liability of the taxpayer is enhanced or refund is reduced, the taxpayer shall be given an opportunity of being heard</a:t>
            </a:r>
            <a:endParaRPr lang="en-IN" dirty="0"/>
          </a:p>
        </p:txBody>
      </p:sp>
    </p:spTree>
    <p:extLst>
      <p:ext uri="{BB962C8B-B14F-4D97-AF65-F5344CB8AC3E}">
        <p14:creationId xmlns:p14="http://schemas.microsoft.com/office/powerpoint/2010/main" val="40716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Rectification Order subject to appeal</a:t>
            </a:r>
            <a:endParaRPr lang="en-IN" dirty="0"/>
          </a:p>
        </p:txBody>
      </p:sp>
      <p:sp>
        <p:nvSpPr>
          <p:cNvPr id="3" name="Content Placeholder 2"/>
          <p:cNvSpPr>
            <a:spLocks noGrp="1"/>
          </p:cNvSpPr>
          <p:nvPr>
            <p:ph idx="1"/>
          </p:nvPr>
        </p:nvSpPr>
        <p:spPr/>
        <p:txBody>
          <a:bodyPr/>
          <a:lstStyle/>
          <a:p>
            <a:r>
              <a:rPr lang="en-US" dirty="0"/>
              <a:t>If an order is the subject-matter of any appeal or revision, any matter which is decided in such an appeal or revision cannot be rectified by the Assessing Officer</a:t>
            </a:r>
            <a:r>
              <a:rPr lang="en-US" dirty="0" smtClean="0"/>
              <a:t>.</a:t>
            </a:r>
          </a:p>
          <a:p>
            <a:endParaRPr lang="en-US" dirty="0"/>
          </a:p>
          <a:p>
            <a:r>
              <a:rPr lang="en-US" dirty="0" smtClean="0"/>
              <a:t>In </a:t>
            </a:r>
            <a:r>
              <a:rPr lang="en-US" dirty="0"/>
              <a:t>other words, if an order is subject matter of any appeal, then the Assessing Officer can rectify only those matters which are not decided in such appeal. </a:t>
            </a:r>
            <a:endParaRPr lang="en-IN" dirty="0"/>
          </a:p>
        </p:txBody>
      </p:sp>
    </p:spTree>
    <p:extLst>
      <p:ext uri="{BB962C8B-B14F-4D97-AF65-F5344CB8AC3E}">
        <p14:creationId xmlns:p14="http://schemas.microsoft.com/office/powerpoint/2010/main" val="322642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proceed for rectification</a:t>
            </a:r>
            <a:endParaRPr lang="en-IN" dirty="0"/>
          </a:p>
        </p:txBody>
      </p:sp>
      <p:sp>
        <p:nvSpPr>
          <p:cNvPr id="3" name="Content Placeholder 2"/>
          <p:cNvSpPr>
            <a:spLocks noGrp="1"/>
          </p:cNvSpPr>
          <p:nvPr>
            <p:ph idx="1"/>
          </p:nvPr>
        </p:nvSpPr>
        <p:spPr/>
        <p:txBody>
          <a:bodyPr/>
          <a:lstStyle/>
          <a:p>
            <a:r>
              <a:rPr lang="en-US" dirty="0"/>
              <a:t>The income-tax authority can rectify the mistake on its own motion. </a:t>
            </a:r>
            <a:endParaRPr lang="en-US" dirty="0" smtClean="0"/>
          </a:p>
          <a:p>
            <a:r>
              <a:rPr lang="en-US" dirty="0" smtClean="0"/>
              <a:t>The </a:t>
            </a:r>
            <a:r>
              <a:rPr lang="en-US" dirty="0"/>
              <a:t>taxpayer can intimate the mistake to the income-tax authority by making an application to rectify the mistake. </a:t>
            </a:r>
            <a:endParaRPr lang="en-US" dirty="0" smtClean="0"/>
          </a:p>
          <a:p>
            <a:r>
              <a:rPr lang="en-US" dirty="0" smtClean="0"/>
              <a:t>If </a:t>
            </a:r>
            <a:r>
              <a:rPr lang="en-US" dirty="0"/>
              <a:t>the order is passed by the Commissioner (Appeals) or the Joint Commissioner (Appeals), then </a:t>
            </a:r>
            <a:r>
              <a:rPr lang="en-US" dirty="0" smtClean="0"/>
              <a:t>such case,  </a:t>
            </a:r>
            <a:r>
              <a:rPr lang="en-US" dirty="0"/>
              <a:t>the Commissioner (Appeals) or the Joint Commissioner (Appeals) can rectify mistake which has been brought to notice by the Assessing Officer or by the </a:t>
            </a:r>
            <a:r>
              <a:rPr lang="en-US" dirty="0" smtClean="0"/>
              <a:t>tax payer.</a:t>
            </a:r>
            <a:endParaRPr lang="en-IN" dirty="0"/>
          </a:p>
        </p:txBody>
      </p:sp>
    </p:spTree>
    <p:extLst>
      <p:ext uri="{BB962C8B-B14F-4D97-AF65-F5344CB8AC3E}">
        <p14:creationId xmlns:p14="http://schemas.microsoft.com/office/powerpoint/2010/main" val="2548554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fontScale="92500" lnSpcReduction="10000"/>
          </a:bodyPr>
          <a:lstStyle/>
          <a:p>
            <a:r>
              <a:rPr lang="en-US" dirty="0"/>
              <a:t>No order of rectification can be passed after the expiry of </a:t>
            </a:r>
            <a:r>
              <a:rPr lang="en-US" b="1" i="1" dirty="0"/>
              <a:t>4 years </a:t>
            </a:r>
            <a:r>
              <a:rPr lang="en-US" dirty="0"/>
              <a:t>from the end of the financial year in which order sought to be rectified was passed. </a:t>
            </a:r>
            <a:endParaRPr lang="en-US" dirty="0" smtClean="0"/>
          </a:p>
          <a:p>
            <a:r>
              <a:rPr lang="en-US" dirty="0" smtClean="0"/>
              <a:t>The </a:t>
            </a:r>
            <a:r>
              <a:rPr lang="en-US" dirty="0"/>
              <a:t>period of 4 years is from the date of order sought to be rectified and not 4 years from original order. </a:t>
            </a:r>
            <a:endParaRPr lang="en-US" dirty="0" smtClean="0"/>
          </a:p>
          <a:p>
            <a:r>
              <a:rPr lang="en-US" dirty="0" smtClean="0"/>
              <a:t>Hence</a:t>
            </a:r>
            <a:r>
              <a:rPr lang="en-US" dirty="0"/>
              <a:t>, if an order is revised, set aside, etc., then the period of 4 years will be counted from the date of such fresh order and not from the date of original order. </a:t>
            </a:r>
            <a:endParaRPr lang="en-US" dirty="0" smtClean="0"/>
          </a:p>
          <a:p>
            <a:r>
              <a:rPr lang="en-US" dirty="0" smtClean="0"/>
              <a:t>In </a:t>
            </a:r>
            <a:r>
              <a:rPr lang="en-US" dirty="0"/>
              <a:t>case an application for rectification is made by the taxpayer, the authority shall amend the order or refuse to allow the claim within 6 months from the end of the month in which the application is received by the authority. </a:t>
            </a:r>
            <a:endParaRPr lang="en-IN" dirty="0"/>
          </a:p>
        </p:txBody>
      </p:sp>
    </p:spTree>
    <p:extLst>
      <p:ext uri="{BB962C8B-B14F-4D97-AF65-F5344CB8AC3E}">
        <p14:creationId xmlns:p14="http://schemas.microsoft.com/office/powerpoint/2010/main" val="3941635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IN" dirty="0"/>
          </a:p>
        </p:txBody>
      </p:sp>
      <p:sp>
        <p:nvSpPr>
          <p:cNvPr id="3" name="Content Placeholder 2"/>
          <p:cNvSpPr>
            <a:spLocks noGrp="1"/>
          </p:cNvSpPr>
          <p:nvPr>
            <p:ph idx="1"/>
          </p:nvPr>
        </p:nvSpPr>
        <p:spPr/>
        <p:txBody>
          <a:bodyPr/>
          <a:lstStyle/>
          <a:p>
            <a:r>
              <a:rPr lang="en-US" dirty="0"/>
              <a:t>Before making any rectification application the taxpayer should keep following points in mind</a:t>
            </a:r>
            <a:r>
              <a:rPr lang="en-US" dirty="0" smtClean="0"/>
              <a:t>.</a:t>
            </a:r>
          </a:p>
          <a:p>
            <a:pPr lvl="1"/>
            <a:endParaRPr lang="en-US" dirty="0" smtClean="0"/>
          </a:p>
          <a:p>
            <a:pPr lvl="1"/>
            <a:r>
              <a:rPr lang="en-US" dirty="0" smtClean="0"/>
              <a:t>The </a:t>
            </a:r>
            <a:r>
              <a:rPr lang="en-US" dirty="0"/>
              <a:t>taxpayer should carefully study the order against which he wants to file the application for rectification. </a:t>
            </a:r>
            <a:endParaRPr lang="en-US" dirty="0" smtClean="0"/>
          </a:p>
          <a:p>
            <a:pPr lvl="1"/>
            <a:r>
              <a:rPr lang="en-US" dirty="0" smtClean="0"/>
              <a:t>Many </a:t>
            </a:r>
            <a:r>
              <a:rPr lang="en-US" dirty="0"/>
              <a:t>times the taxpayer may feel that there is any mistake in the order passed by the Income-tax Department but actually the taxpayer’s calculations could be incorrect and the CPC might have corrected these mistakes, e.g., the taxpayer may have computed incorrect interest in return of income and in the intimation the interest might have been computed correctly. </a:t>
            </a:r>
            <a:endParaRPr lang="en-IN" dirty="0"/>
          </a:p>
        </p:txBody>
      </p:sp>
    </p:spTree>
    <p:extLst>
      <p:ext uri="{BB962C8B-B14F-4D97-AF65-F5344CB8AC3E}">
        <p14:creationId xmlns:p14="http://schemas.microsoft.com/office/powerpoint/2010/main" val="308286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Hence, to avoid application of rectification in above discussed cases the taxpayer should study the order and should confirm the existence of mistake in the intimation, if any. </a:t>
            </a:r>
            <a:endParaRPr lang="en-US" dirty="0" smtClean="0"/>
          </a:p>
          <a:p>
            <a:endParaRPr lang="en-US" dirty="0"/>
          </a:p>
          <a:p>
            <a:r>
              <a:rPr lang="en-US" dirty="0" smtClean="0"/>
              <a:t>If </a:t>
            </a:r>
            <a:r>
              <a:rPr lang="en-US" dirty="0"/>
              <a:t>he observes any mistake in the order then only he should proceed for making an application for rectification under section 154. </a:t>
            </a:r>
            <a:endParaRPr lang="en-IN" dirty="0"/>
          </a:p>
        </p:txBody>
      </p:sp>
    </p:spTree>
    <p:extLst>
      <p:ext uri="{BB962C8B-B14F-4D97-AF65-F5344CB8AC3E}">
        <p14:creationId xmlns:p14="http://schemas.microsoft.com/office/powerpoint/2010/main" val="316635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Further, he should confirm that the mistake is one which is apparent from the records and it is not a mistake which requires debate, elaboration, investigation, etc. </a:t>
            </a:r>
            <a:endParaRPr lang="en-US" dirty="0" smtClean="0"/>
          </a:p>
          <a:p>
            <a:r>
              <a:rPr lang="en-US" dirty="0" smtClean="0"/>
              <a:t>The </a:t>
            </a:r>
            <a:r>
              <a:rPr lang="en-US" dirty="0"/>
              <a:t>taxpayer can file an online application for rectification of mistake. </a:t>
            </a:r>
            <a:endParaRPr lang="en-US" dirty="0" smtClean="0"/>
          </a:p>
          <a:p>
            <a:r>
              <a:rPr lang="en-US" dirty="0" smtClean="0"/>
              <a:t>Before </a:t>
            </a:r>
            <a:r>
              <a:rPr lang="en-US" dirty="0"/>
              <a:t>making an online application for rectification the taxpayer should refer to the rectification procedure prescribed at https://</a:t>
            </a:r>
            <a:r>
              <a:rPr lang="en-US" dirty="0" smtClean="0"/>
              <a:t>incometax.gov.in</a:t>
            </a:r>
            <a:endParaRPr lang="en-IN" dirty="0"/>
          </a:p>
        </p:txBody>
      </p:sp>
    </p:spTree>
    <p:extLst>
      <p:ext uri="{BB962C8B-B14F-4D97-AF65-F5344CB8AC3E}">
        <p14:creationId xmlns:p14="http://schemas.microsoft.com/office/powerpoint/2010/main" val="2260559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For rectification of intimation under Section 200A(1)/206CB online correction statement is to be filed; the procedure thereof is given at http://</a:t>
            </a:r>
            <a:r>
              <a:rPr lang="en-US" dirty="0" smtClean="0"/>
              <a:t>contents.tdscpc.gov.in</a:t>
            </a:r>
          </a:p>
          <a:p>
            <a:endParaRPr lang="en-US" dirty="0"/>
          </a:p>
          <a:p>
            <a:r>
              <a:rPr lang="en-US" dirty="0" smtClean="0"/>
              <a:t>An </a:t>
            </a:r>
            <a:r>
              <a:rPr lang="en-US" dirty="0"/>
              <a:t>amendment or rectification which has the effect of enhancing the assessment or reducing a refund or otherwise increasing the liability of the taxpayer (or </a:t>
            </a:r>
            <a:r>
              <a:rPr lang="en-US" dirty="0" err="1"/>
              <a:t>deductor</a:t>
            </a:r>
            <a:r>
              <a:rPr lang="en-US" dirty="0"/>
              <a:t>) shall not be made unless the authority concerned has given notice to the taxpayer or the </a:t>
            </a:r>
            <a:r>
              <a:rPr lang="en-US" dirty="0" err="1"/>
              <a:t>deductor</a:t>
            </a:r>
            <a:r>
              <a:rPr lang="en-US" dirty="0"/>
              <a:t> of its intention to do so and allowed the taxpayer (or the </a:t>
            </a:r>
            <a:r>
              <a:rPr lang="en-US" dirty="0" err="1"/>
              <a:t>deductor</a:t>
            </a:r>
            <a:r>
              <a:rPr lang="en-US" dirty="0"/>
              <a:t>) a reasonable opportunity of being heard. </a:t>
            </a:r>
            <a:endParaRPr lang="en-IN" dirty="0"/>
          </a:p>
        </p:txBody>
      </p:sp>
    </p:spTree>
    <p:extLst>
      <p:ext uri="{BB962C8B-B14F-4D97-AF65-F5344CB8AC3E}">
        <p14:creationId xmlns:p14="http://schemas.microsoft.com/office/powerpoint/2010/main" val="868352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apply</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4495E"/>
                </a:solidFill>
                <a:latin typeface="Lato"/>
              </a:rPr>
              <a:t>The process of filing an online rectification request for Sections 154 and 143(1) are the same as that in case of rectifying an </a:t>
            </a:r>
            <a:r>
              <a:rPr lang="en-US" u="sng" dirty="0">
                <a:solidFill>
                  <a:srgbClr val="116A9E"/>
                </a:solidFill>
                <a:latin typeface="Lato"/>
                <a:hlinkClick r:id="rId2"/>
              </a:rPr>
              <a:t>Income Tax Return</a:t>
            </a:r>
            <a:r>
              <a:rPr lang="en-US" dirty="0">
                <a:solidFill>
                  <a:srgbClr val="34495E"/>
                </a:solidFill>
                <a:latin typeface="Lato"/>
              </a:rPr>
              <a:t>.</a:t>
            </a:r>
          </a:p>
          <a:p>
            <a:r>
              <a:rPr lang="en-US" dirty="0">
                <a:solidFill>
                  <a:srgbClr val="34495E"/>
                </a:solidFill>
                <a:latin typeface="Lato"/>
              </a:rPr>
              <a:t>Before applying for rectification, you need to examine carefully the order against which you seek to file a rectification. You need to ensure that the calculations are correct and that all exemptions and deductions taken into consideration. It is possible that your calculations are wrong and the Centralized Processing Centre, Bengaluru, has made corrections to the tax statement. To cross-check this, compare your Income Tax Return with </a:t>
            </a:r>
            <a:r>
              <a:rPr lang="en-US" u="sng" dirty="0">
                <a:solidFill>
                  <a:srgbClr val="116A9E"/>
                </a:solidFill>
                <a:latin typeface="Lato"/>
                <a:hlinkClick r:id="rId3"/>
              </a:rPr>
              <a:t>Form 26AS</a:t>
            </a:r>
            <a:r>
              <a:rPr lang="en-US" dirty="0">
                <a:solidFill>
                  <a:srgbClr val="34495E"/>
                </a:solidFill>
                <a:latin typeface="Lato"/>
              </a:rPr>
              <a:t>. Seek the help of a tax consultant if you are not sure.</a:t>
            </a:r>
          </a:p>
          <a:p>
            <a:endParaRPr lang="en-IN" dirty="0"/>
          </a:p>
        </p:txBody>
      </p:sp>
    </p:spTree>
    <p:extLst>
      <p:ext uri="{BB962C8B-B14F-4D97-AF65-F5344CB8AC3E}">
        <p14:creationId xmlns:p14="http://schemas.microsoft.com/office/powerpoint/2010/main" val="1005991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a:solidFill>
                  <a:srgbClr val="34495E"/>
                </a:solidFill>
                <a:latin typeface="Lato"/>
              </a:rPr>
              <a:t>If after checking, you still find a mistake in the tax details, you can apply for a rectification under Section 154. These mistakes cannot be additions or omissions in income or investment declaration. The Income Tax Act specifies that the mistakes for which rectification can be sought should be "one that is apparent from the records" and must not require any debate or investigation.</a:t>
            </a:r>
          </a:p>
          <a:p>
            <a:r>
              <a:rPr lang="en-US" dirty="0">
                <a:solidFill>
                  <a:srgbClr val="34495E"/>
                </a:solidFill>
                <a:latin typeface="Lato"/>
              </a:rPr>
              <a:t>You can file a rectification application through the </a:t>
            </a:r>
            <a:r>
              <a:rPr lang="en-US" u="sng" dirty="0">
                <a:solidFill>
                  <a:srgbClr val="116A9E"/>
                </a:solidFill>
                <a:latin typeface="Lato"/>
                <a:hlinkClick r:id="rId2"/>
              </a:rPr>
              <a:t>Income Tax e-filing</a:t>
            </a:r>
            <a:r>
              <a:rPr lang="en-US" dirty="0">
                <a:solidFill>
                  <a:srgbClr val="34495E"/>
                </a:solidFill>
                <a:latin typeface="Lato"/>
              </a:rPr>
              <a:t> website. Rectifications of intimation under Sections 200A(1) and 206CB will require an online correction statement to be filed.</a:t>
            </a:r>
          </a:p>
          <a:p>
            <a:endParaRPr lang="en-IN" dirty="0"/>
          </a:p>
        </p:txBody>
      </p:sp>
    </p:spTree>
    <p:extLst>
      <p:ext uri="{BB962C8B-B14F-4D97-AF65-F5344CB8AC3E}">
        <p14:creationId xmlns:p14="http://schemas.microsoft.com/office/powerpoint/2010/main" val="2391889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Rectification of Mistake-Sec.154</a:t>
            </a:r>
            <a:endParaRPr lang="en-IN" dirty="0"/>
          </a:p>
        </p:txBody>
      </p:sp>
      <p:sp>
        <p:nvSpPr>
          <p:cNvPr id="3" name="Content Placeholder 2"/>
          <p:cNvSpPr>
            <a:spLocks noGrp="1"/>
          </p:cNvSpPr>
          <p:nvPr>
            <p:ph idx="1"/>
          </p:nvPr>
        </p:nvSpPr>
        <p:spPr/>
        <p:txBody>
          <a:bodyPr/>
          <a:lstStyle/>
          <a:p>
            <a:r>
              <a:rPr lang="en-US" dirty="0"/>
              <a:t>Sometimes there may be a mistake in any order passed by the Assessing Officer. </a:t>
            </a:r>
            <a:endParaRPr lang="en-US" dirty="0" smtClean="0"/>
          </a:p>
          <a:p>
            <a:r>
              <a:rPr lang="en-US" dirty="0" smtClean="0"/>
              <a:t>In </a:t>
            </a:r>
            <a:r>
              <a:rPr lang="en-US" dirty="0"/>
              <a:t>such a situation, mistake which is apparent from the record can be rectified under section 154. </a:t>
            </a:r>
            <a:endParaRPr lang="en-US" dirty="0" smtClean="0"/>
          </a:p>
          <a:p>
            <a:r>
              <a:rPr lang="en-US" dirty="0" smtClean="0"/>
              <a:t>The </a:t>
            </a:r>
            <a:r>
              <a:rPr lang="en-US" dirty="0"/>
              <a:t>provisions relating to rectification of mistake under section 154 are discussed in this part. </a:t>
            </a:r>
            <a:endParaRPr lang="en-IN" dirty="0"/>
          </a:p>
        </p:txBody>
      </p:sp>
    </p:spTree>
    <p:extLst>
      <p:ext uri="{BB962C8B-B14F-4D97-AF65-F5344CB8AC3E}">
        <p14:creationId xmlns:p14="http://schemas.microsoft.com/office/powerpoint/2010/main" val="2143954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E-proceedings for rectification</a:t>
            </a:r>
            <a:endParaRPr lang="en-IN" dirty="0"/>
          </a:p>
        </p:txBody>
      </p:sp>
      <p:sp>
        <p:nvSpPr>
          <p:cNvPr id="3" name="Content Placeholder 2"/>
          <p:cNvSpPr>
            <a:spLocks noGrp="1"/>
          </p:cNvSpPr>
          <p:nvPr>
            <p:ph idx="1"/>
          </p:nvPr>
        </p:nvSpPr>
        <p:spPr/>
        <p:txBody>
          <a:bodyPr/>
          <a:lstStyle/>
          <a:p>
            <a:r>
              <a:rPr lang="en-US" dirty="0">
                <a:solidFill>
                  <a:srgbClr val="0072C6"/>
                </a:solidFill>
                <a:latin typeface="Arial" panose="020B0604020202020204" pitchFamily="34" charset="0"/>
              </a:rPr>
              <a:t>Submitting the request for Rectification</a:t>
            </a:r>
          </a:p>
          <a:p>
            <a:pPr algn="just"/>
            <a:r>
              <a:rPr lang="en-US" dirty="0">
                <a:solidFill>
                  <a:srgbClr val="212529"/>
                </a:solidFill>
                <a:latin typeface="Arial" panose="020B0604020202020204" pitchFamily="34" charset="0"/>
              </a:rPr>
              <a:t>The return filed by the taxpayer will be processed by Income Tax Department (ITD) and intimation will be sent to the assesse under section 143(1) based on details disclosed by​ the taxpayer and rules deployed at the processing center of ITD. </a:t>
            </a:r>
            <a:endParaRPr lang="en-US" dirty="0" smtClean="0">
              <a:solidFill>
                <a:srgbClr val="212529"/>
              </a:solidFill>
              <a:latin typeface="Arial" panose="020B0604020202020204" pitchFamily="34" charset="0"/>
            </a:endParaRPr>
          </a:p>
          <a:p>
            <a:pPr algn="just"/>
            <a:r>
              <a:rPr lang="en-US" dirty="0" smtClean="0">
                <a:solidFill>
                  <a:srgbClr val="212529"/>
                </a:solidFill>
                <a:latin typeface="Arial" panose="020B0604020202020204" pitchFamily="34" charset="0"/>
              </a:rPr>
              <a:t>In </a:t>
            </a:r>
            <a:r>
              <a:rPr lang="en-US" dirty="0">
                <a:solidFill>
                  <a:srgbClr val="212529"/>
                </a:solidFill>
                <a:latin typeface="Arial" panose="020B0604020202020204" pitchFamily="34" charset="0"/>
              </a:rPr>
              <a:t>case if the taxpayer wants to seek rectification of a mistake in an order or intimation, which is apparent from the record, then the taxpayer can seek ‘Rectification under Section 154’</a:t>
            </a:r>
          </a:p>
          <a:p>
            <a:endParaRPr lang="en-IN" dirty="0"/>
          </a:p>
        </p:txBody>
      </p:sp>
    </p:spTree>
    <p:extLst>
      <p:ext uri="{BB962C8B-B14F-4D97-AF65-F5344CB8AC3E}">
        <p14:creationId xmlns:p14="http://schemas.microsoft.com/office/powerpoint/2010/main" val="1247177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IN" dirty="0"/>
          </a:p>
        </p:txBody>
      </p:sp>
      <p:sp>
        <p:nvSpPr>
          <p:cNvPr id="3" name="Content Placeholder 2"/>
          <p:cNvSpPr>
            <a:spLocks noGrp="1"/>
          </p:cNvSpPr>
          <p:nvPr>
            <p:ph idx="1"/>
          </p:nvPr>
        </p:nvSpPr>
        <p:spPr/>
        <p:txBody>
          <a:bodyPr/>
          <a:lstStyle/>
          <a:p>
            <a:pPr marL="0" indent="0">
              <a:buNone/>
            </a:pPr>
            <a:r>
              <a:rPr lang="en-US" dirty="0" smtClean="0">
                <a:solidFill>
                  <a:srgbClr val="212529"/>
                </a:solidFill>
                <a:latin typeface="Arial" panose="020B0604020202020204" pitchFamily="34" charset="0"/>
              </a:rPr>
              <a:t>Steps 1:Logon </a:t>
            </a:r>
            <a:r>
              <a:rPr lang="en-US" dirty="0">
                <a:solidFill>
                  <a:srgbClr val="212529"/>
                </a:solidFill>
                <a:latin typeface="Arial" panose="020B0604020202020204" pitchFamily="34" charset="0"/>
              </a:rPr>
              <a:t>to ‘e-Filing’ </a:t>
            </a:r>
            <a:r>
              <a:rPr lang="en-US" dirty="0" smtClean="0">
                <a:solidFill>
                  <a:srgbClr val="212529"/>
                </a:solidFill>
                <a:latin typeface="Arial" panose="020B0604020202020204" pitchFamily="34" charset="0"/>
              </a:rPr>
              <a:t>			Portal</a:t>
            </a:r>
            <a:r>
              <a:rPr lang="en-US" dirty="0">
                <a:solidFill>
                  <a:srgbClr val="212529"/>
                </a:solidFill>
                <a:latin typeface="Arial" panose="020B0604020202020204" pitchFamily="34" charset="0"/>
              </a:rPr>
              <a:t> </a:t>
            </a:r>
            <a:r>
              <a:rPr lang="en-US" dirty="0">
                <a:solidFill>
                  <a:srgbClr val="04A5FF"/>
                </a:solidFill>
                <a:latin typeface="Arial" panose="020B0604020202020204" pitchFamily="34" charset="0"/>
              </a:rPr>
              <a:t>https://</a:t>
            </a:r>
            <a:r>
              <a:rPr lang="en-US" dirty="0" smtClean="0">
                <a:solidFill>
                  <a:srgbClr val="04A5FF"/>
                </a:solidFill>
                <a:latin typeface="Arial" panose="020B0604020202020204" pitchFamily="34" charset="0"/>
              </a:rPr>
              <a:t>www.incometax.gov.in</a:t>
            </a:r>
            <a:endParaRPr lang="en-US" dirty="0">
              <a:solidFill>
                <a:srgbClr val="212529"/>
              </a:solidFill>
              <a:latin typeface="Arial" panose="020B0604020202020204" pitchFamily="34" charset="0"/>
            </a:endParaRPr>
          </a:p>
          <a:p>
            <a:pPr marL="0" indent="0">
              <a:buNone/>
            </a:pPr>
            <a:r>
              <a:rPr lang="en-US" dirty="0" smtClean="0">
                <a:solidFill>
                  <a:srgbClr val="212529"/>
                </a:solidFill>
                <a:latin typeface="Arial" panose="020B0604020202020204" pitchFamily="34" charset="0"/>
              </a:rPr>
              <a:t>Step 2:Go </a:t>
            </a:r>
            <a:r>
              <a:rPr lang="en-US" dirty="0">
                <a:solidFill>
                  <a:srgbClr val="212529"/>
                </a:solidFill>
                <a:latin typeface="Arial" panose="020B0604020202020204" pitchFamily="34" charset="0"/>
              </a:rPr>
              <a:t>to the ‘S​</a:t>
            </a:r>
            <a:r>
              <a:rPr lang="en-US" dirty="0" err="1">
                <a:solidFill>
                  <a:srgbClr val="212529"/>
                </a:solidFill>
                <a:latin typeface="Arial" panose="020B0604020202020204" pitchFamily="34" charset="0"/>
              </a:rPr>
              <a:t>ervices</a:t>
            </a:r>
            <a:r>
              <a:rPr lang="en-US" dirty="0">
                <a:solidFill>
                  <a:srgbClr val="212529"/>
                </a:solidFill>
                <a:latin typeface="Arial" panose="020B0604020202020204" pitchFamily="34" charset="0"/>
              </a:rPr>
              <a:t> ’ menu and Click ‘Rectification’ link</a:t>
            </a:r>
          </a:p>
          <a:p>
            <a:pPr marL="0" indent="0">
              <a:buNone/>
            </a:pPr>
            <a:r>
              <a:rPr lang="en-US" dirty="0" smtClean="0">
                <a:solidFill>
                  <a:srgbClr val="212529"/>
                </a:solidFill>
                <a:latin typeface="Arial" panose="020B0604020202020204" pitchFamily="34" charset="0"/>
              </a:rPr>
              <a:t>Step 3:Click </a:t>
            </a:r>
            <a:r>
              <a:rPr lang="en-US" dirty="0">
                <a:solidFill>
                  <a:srgbClr val="212529"/>
                </a:solidFill>
                <a:latin typeface="Arial" panose="020B0604020202020204" pitchFamily="34" charset="0"/>
              </a:rPr>
              <a:t>no ‘+ New Request’</a:t>
            </a:r>
          </a:p>
          <a:p>
            <a:pPr marL="0" indent="0">
              <a:buNone/>
            </a:pPr>
            <a:r>
              <a:rPr lang="en-US" dirty="0" smtClean="0">
                <a:solidFill>
                  <a:srgbClr val="212529"/>
                </a:solidFill>
                <a:latin typeface="Arial" panose="020B0604020202020204" pitchFamily="34" charset="0"/>
              </a:rPr>
              <a:t>Step 4:Select </a:t>
            </a:r>
            <a:r>
              <a:rPr lang="en-US" dirty="0">
                <a:solidFill>
                  <a:srgbClr val="212529"/>
                </a:solidFill>
                <a:latin typeface="Arial" panose="020B0604020202020204" pitchFamily="34" charset="0"/>
              </a:rPr>
              <a:t>order passed under ‘Income Tax’ or ‘Wealth Tax’ &amp; </a:t>
            </a:r>
            <a:r>
              <a:rPr lang="en-US" dirty="0" smtClean="0">
                <a:solidFill>
                  <a:srgbClr val="212529"/>
                </a:solidFill>
                <a:latin typeface="Arial" panose="020B0604020202020204" pitchFamily="34" charset="0"/>
              </a:rPr>
              <a:t>	Assessment </a:t>
            </a:r>
            <a:r>
              <a:rPr lang="en-US" dirty="0">
                <a:solidFill>
                  <a:srgbClr val="212529"/>
                </a:solidFill>
                <a:latin typeface="Arial" panose="020B0604020202020204" pitchFamily="34" charset="0"/>
              </a:rPr>
              <a:t>year and click on proceed</a:t>
            </a:r>
            <a:r>
              <a:rPr lang="en-US" dirty="0" smtClean="0">
                <a:solidFill>
                  <a:srgbClr val="212529"/>
                </a:solidFill>
                <a:latin typeface="Arial" panose="020B0604020202020204" pitchFamily="34" charset="0"/>
              </a:rPr>
              <a:t>.</a:t>
            </a:r>
            <a:endParaRPr lang="en-US" dirty="0">
              <a:solidFill>
                <a:srgbClr val="212529"/>
              </a:solidFill>
              <a:latin typeface="Arial" panose="020B0604020202020204" pitchFamily="34" charset="0"/>
            </a:endParaRPr>
          </a:p>
        </p:txBody>
      </p:sp>
    </p:spTree>
    <p:extLst>
      <p:ext uri="{BB962C8B-B14F-4D97-AF65-F5344CB8AC3E}">
        <p14:creationId xmlns:p14="http://schemas.microsoft.com/office/powerpoint/2010/main" val="209623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marL="0" lvl="0" indent="0">
              <a:buNone/>
            </a:pPr>
            <a:r>
              <a:rPr lang="en-US" dirty="0">
                <a:solidFill>
                  <a:srgbClr val="212529"/>
                </a:solidFill>
                <a:latin typeface="Arial" panose="020B0604020202020204" pitchFamily="34" charset="0"/>
              </a:rPr>
              <a:t>Step 5:Select any one of the following </a:t>
            </a:r>
            <a:endParaRPr lang="en-US" dirty="0" smtClean="0">
              <a:solidFill>
                <a:srgbClr val="212529"/>
              </a:solidFill>
              <a:latin typeface="Arial" panose="020B0604020202020204" pitchFamily="34" charset="0"/>
            </a:endParaRPr>
          </a:p>
          <a:p>
            <a:pPr marL="0" lvl="0" indent="0">
              <a:buNone/>
            </a:pPr>
            <a:r>
              <a:rPr lang="en-US" dirty="0">
                <a:solidFill>
                  <a:srgbClr val="212529"/>
                </a:solidFill>
                <a:latin typeface="Arial" panose="020B0604020202020204" pitchFamily="34" charset="0"/>
              </a:rPr>
              <a:t>	</a:t>
            </a:r>
            <a:r>
              <a:rPr lang="en-US" dirty="0" smtClean="0">
                <a:solidFill>
                  <a:srgbClr val="212529"/>
                </a:solidFill>
                <a:latin typeface="Arial" panose="020B0604020202020204" pitchFamily="34" charset="0"/>
              </a:rPr>
              <a:t>options </a:t>
            </a:r>
            <a:r>
              <a:rPr lang="en-US" dirty="0">
                <a:solidFill>
                  <a:srgbClr val="212529"/>
                </a:solidFill>
                <a:latin typeface="Arial" panose="020B0604020202020204" pitchFamily="34" charset="0"/>
              </a:rPr>
              <a:t>of ‘Request Type’ </a:t>
            </a:r>
            <a:r>
              <a:rPr lang="en-US" dirty="0" smtClean="0">
                <a:solidFill>
                  <a:srgbClr val="212529"/>
                </a:solidFill>
                <a:latin typeface="Arial" panose="020B0604020202020204" pitchFamily="34" charset="0"/>
              </a:rPr>
              <a:t>from </a:t>
            </a:r>
            <a:r>
              <a:rPr lang="en-US" dirty="0">
                <a:solidFill>
                  <a:srgbClr val="212529"/>
                </a:solidFill>
                <a:latin typeface="Arial" panose="020B0604020202020204" pitchFamily="34" charset="0"/>
              </a:rPr>
              <a:t>list and submit the request.</a:t>
            </a:r>
          </a:p>
          <a:p>
            <a:pPr lvl="3"/>
            <a:endParaRPr lang="en-US" dirty="0" smtClean="0">
              <a:solidFill>
                <a:prstClr val="black"/>
              </a:solidFill>
            </a:endParaRPr>
          </a:p>
          <a:p>
            <a:r>
              <a:rPr lang="en-US" dirty="0">
                <a:solidFill>
                  <a:srgbClr val="212529"/>
                </a:solidFill>
                <a:latin typeface="Arial" panose="020B0604020202020204" pitchFamily="34" charset="0"/>
              </a:rPr>
              <a:t>• </a:t>
            </a:r>
            <a:r>
              <a:rPr lang="en-US" dirty="0" smtClean="0">
                <a:solidFill>
                  <a:srgbClr val="212529"/>
                </a:solidFill>
                <a:latin typeface="Arial" panose="020B0604020202020204" pitchFamily="34" charset="0"/>
              </a:rPr>
              <a:t>	Reprocess </a:t>
            </a:r>
            <a:r>
              <a:rPr lang="en-US" dirty="0">
                <a:solidFill>
                  <a:srgbClr val="212529"/>
                </a:solidFill>
                <a:latin typeface="Arial" panose="020B0604020202020204" pitchFamily="34" charset="0"/>
              </a:rPr>
              <a:t>the Return</a:t>
            </a:r>
          </a:p>
          <a:p>
            <a:r>
              <a:rPr lang="en-US" dirty="0">
                <a:solidFill>
                  <a:srgbClr val="212529"/>
                </a:solidFill>
                <a:latin typeface="Arial" panose="020B0604020202020204" pitchFamily="34" charset="0"/>
              </a:rPr>
              <a:t>• </a:t>
            </a:r>
            <a:r>
              <a:rPr lang="en-US" dirty="0" smtClean="0">
                <a:solidFill>
                  <a:srgbClr val="212529"/>
                </a:solidFill>
                <a:latin typeface="Arial" panose="020B0604020202020204" pitchFamily="34" charset="0"/>
              </a:rPr>
              <a:t>	Return </a:t>
            </a:r>
            <a:r>
              <a:rPr lang="en-US" dirty="0">
                <a:solidFill>
                  <a:srgbClr val="212529"/>
                </a:solidFill>
                <a:latin typeface="Arial" panose="020B0604020202020204" pitchFamily="34" charset="0"/>
              </a:rPr>
              <a:t>Data Correction (Offline)</a:t>
            </a:r>
          </a:p>
          <a:p>
            <a:r>
              <a:rPr lang="en-US" dirty="0">
                <a:solidFill>
                  <a:srgbClr val="212529"/>
                </a:solidFill>
                <a:latin typeface="Arial" panose="020B0604020202020204" pitchFamily="34" charset="0"/>
              </a:rPr>
              <a:t>• </a:t>
            </a:r>
            <a:r>
              <a:rPr lang="en-US" dirty="0" smtClean="0">
                <a:solidFill>
                  <a:srgbClr val="212529"/>
                </a:solidFill>
                <a:latin typeface="Arial" panose="020B0604020202020204" pitchFamily="34" charset="0"/>
              </a:rPr>
              <a:t>	Tax </a:t>
            </a:r>
            <a:r>
              <a:rPr lang="en-US" dirty="0">
                <a:solidFill>
                  <a:srgbClr val="212529"/>
                </a:solidFill>
                <a:latin typeface="Arial" panose="020B0604020202020204" pitchFamily="34" charset="0"/>
              </a:rPr>
              <a:t>Credit Mismatch Correction.</a:t>
            </a:r>
          </a:p>
          <a:p>
            <a:pPr lvl="3"/>
            <a:endParaRPr lang="en-IN" dirty="0">
              <a:solidFill>
                <a:prstClr val="black"/>
              </a:solidFill>
            </a:endParaRPr>
          </a:p>
          <a:p>
            <a:r>
              <a:rPr lang="en-US" dirty="0">
                <a:solidFill>
                  <a:srgbClr val="0072C6"/>
                </a:solidFill>
                <a:latin typeface="Arial" panose="020B0604020202020204" pitchFamily="34" charset="0"/>
              </a:rPr>
              <a:t>To View the submitted Rectification Request:</a:t>
            </a:r>
          </a:p>
          <a:p>
            <a:pPr lvl="1">
              <a:buFont typeface="+mj-lt"/>
              <a:buAutoNum type="arabicPeriod"/>
            </a:pPr>
            <a:r>
              <a:rPr lang="en-US" dirty="0">
                <a:solidFill>
                  <a:srgbClr val="212529"/>
                </a:solidFill>
                <a:latin typeface="Arial" panose="020B0604020202020204" pitchFamily="34" charset="0"/>
              </a:rPr>
              <a:t>Logon to ‘e-Filing’ Portal </a:t>
            </a:r>
            <a:r>
              <a:rPr lang="en-US" dirty="0">
                <a:solidFill>
                  <a:srgbClr val="0056B3"/>
                </a:solidFill>
                <a:latin typeface="Arial" panose="020B0604020202020204" pitchFamily="34" charset="0"/>
              </a:rPr>
              <a:t>https</a:t>
            </a:r>
            <a:r>
              <a:rPr lang="en-US">
                <a:solidFill>
                  <a:srgbClr val="0056B3"/>
                </a:solidFill>
                <a:latin typeface="Arial" panose="020B0604020202020204" pitchFamily="34" charset="0"/>
              </a:rPr>
              <a:t>://</a:t>
            </a:r>
            <a:r>
              <a:rPr lang="en-US" smtClean="0">
                <a:solidFill>
                  <a:srgbClr val="0056B3"/>
                </a:solidFill>
                <a:latin typeface="Arial" panose="020B0604020202020204" pitchFamily="34" charset="0"/>
              </a:rPr>
              <a:t>www.incometax.gov.in</a:t>
            </a:r>
            <a:endParaRPr lang="en-US" dirty="0">
              <a:solidFill>
                <a:srgbClr val="212529"/>
              </a:solidFill>
              <a:latin typeface="Arial" panose="020B0604020202020204" pitchFamily="34" charset="0"/>
            </a:endParaRPr>
          </a:p>
          <a:p>
            <a:pPr lvl="1">
              <a:buFont typeface="+mj-lt"/>
              <a:buAutoNum type="arabicPeriod"/>
            </a:pPr>
            <a:r>
              <a:rPr lang="en-US" dirty="0">
                <a:solidFill>
                  <a:srgbClr val="212529"/>
                </a:solidFill>
                <a:latin typeface="Arial" panose="020B0604020202020204" pitchFamily="34" charset="0"/>
              </a:rPr>
              <a:t>Go to the ‘S​</a:t>
            </a:r>
            <a:r>
              <a:rPr lang="en-US" dirty="0" err="1">
                <a:solidFill>
                  <a:srgbClr val="212529"/>
                </a:solidFill>
                <a:latin typeface="Arial" panose="020B0604020202020204" pitchFamily="34" charset="0"/>
              </a:rPr>
              <a:t>ervices</a:t>
            </a:r>
            <a:r>
              <a:rPr lang="en-US" dirty="0">
                <a:solidFill>
                  <a:srgbClr val="212529"/>
                </a:solidFill>
                <a:latin typeface="Arial" panose="020B0604020202020204" pitchFamily="34" charset="0"/>
              </a:rPr>
              <a:t> ’ menu and Click ‘Rectification’ link</a:t>
            </a:r>
          </a:p>
          <a:p>
            <a:pPr lvl="1">
              <a:buFont typeface="+mj-lt"/>
              <a:buAutoNum type="arabicPeriod"/>
            </a:pPr>
            <a:r>
              <a:rPr lang="en-US" dirty="0">
                <a:solidFill>
                  <a:srgbClr val="212529"/>
                </a:solidFill>
                <a:latin typeface="Arial" panose="020B0604020202020204" pitchFamily="34" charset="0"/>
              </a:rPr>
              <a:t>Your rectifications request will be visible under ‘My Request’ tab</a:t>
            </a:r>
          </a:p>
          <a:p>
            <a:endParaRPr lang="en-IN" dirty="0"/>
          </a:p>
        </p:txBody>
      </p:sp>
    </p:spTree>
    <p:extLst>
      <p:ext uri="{BB962C8B-B14F-4D97-AF65-F5344CB8AC3E}">
        <p14:creationId xmlns:p14="http://schemas.microsoft.com/office/powerpoint/2010/main" val="3004752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Letter</a:t>
            </a:r>
            <a:endParaRPr lang="en-IN" dirty="0"/>
          </a:p>
        </p:txBody>
      </p:sp>
      <p:sp>
        <p:nvSpPr>
          <p:cNvPr id="3" name="Content Placeholder 2"/>
          <p:cNvSpPr>
            <a:spLocks noGrp="1"/>
          </p:cNvSpPr>
          <p:nvPr>
            <p:ph idx="1"/>
          </p:nvPr>
        </p:nvSpPr>
        <p:spPr/>
        <p:txBody>
          <a:bodyPr>
            <a:normAutofit fontScale="47500" lnSpcReduction="20000"/>
          </a:bodyPr>
          <a:lstStyle/>
          <a:p>
            <a:pPr fontAlgn="base"/>
            <a:r>
              <a:rPr lang="en-US" dirty="0">
                <a:solidFill>
                  <a:srgbClr val="4A4A4A"/>
                </a:solidFill>
                <a:latin typeface="inherit"/>
              </a:rPr>
              <a:t>Format – </a:t>
            </a:r>
          </a:p>
          <a:p>
            <a:pPr fontAlgn="base"/>
            <a:r>
              <a:rPr lang="en-US" dirty="0">
                <a:solidFill>
                  <a:srgbClr val="4A4A4A"/>
                </a:solidFill>
                <a:latin typeface="inherit"/>
              </a:rPr>
              <a:t>To</a:t>
            </a:r>
          </a:p>
          <a:p>
            <a:pPr fontAlgn="base"/>
            <a:r>
              <a:rPr lang="en-US" dirty="0">
                <a:solidFill>
                  <a:srgbClr val="4A4A4A"/>
                </a:solidFill>
                <a:latin typeface="inherit"/>
              </a:rPr>
              <a:t>The Assessing Officer/Income Tax Officer/CIT/or any Other Competent Authority</a:t>
            </a:r>
          </a:p>
          <a:p>
            <a:pPr fontAlgn="base"/>
            <a:r>
              <a:rPr lang="en-US" dirty="0">
                <a:solidFill>
                  <a:srgbClr val="4A4A4A"/>
                </a:solidFill>
                <a:latin typeface="inherit"/>
              </a:rPr>
              <a:t>Ward_____</a:t>
            </a:r>
          </a:p>
          <a:p>
            <a:pPr fontAlgn="base"/>
            <a:r>
              <a:rPr lang="en-US" dirty="0">
                <a:solidFill>
                  <a:srgbClr val="4A4A4A"/>
                </a:solidFill>
                <a:latin typeface="inherit"/>
              </a:rPr>
              <a:t>Dear Sir,</a:t>
            </a:r>
          </a:p>
          <a:p>
            <a:pPr fontAlgn="base"/>
            <a:r>
              <a:rPr lang="en-US" dirty="0">
                <a:solidFill>
                  <a:srgbClr val="4A4A4A"/>
                </a:solidFill>
                <a:latin typeface="inherit"/>
              </a:rPr>
              <a:t>Subject: Application for rectification of mistake under section________ or assessment year_____ in the case of_____________ Submission of ______________ (PAN NO.)</a:t>
            </a:r>
          </a:p>
          <a:p>
            <a:pPr fontAlgn="base"/>
            <a:r>
              <a:rPr lang="en-US" dirty="0">
                <a:solidFill>
                  <a:srgbClr val="4A4A4A"/>
                </a:solidFill>
                <a:latin typeface="inherit"/>
              </a:rPr>
              <a:t>While acknowledging receipt of the assessment order and demand notice for assessment year _______________ I find on checking that the said order contains the following mistakes:</a:t>
            </a:r>
          </a:p>
          <a:p>
            <a:pPr fontAlgn="base">
              <a:buFont typeface="+mj-lt"/>
              <a:buAutoNum type="arabicPeriod"/>
            </a:pPr>
            <a:r>
              <a:rPr lang="en-US" dirty="0">
                <a:solidFill>
                  <a:srgbClr val="4A4A4A"/>
                </a:solidFill>
                <a:latin typeface="inherit"/>
              </a:rPr>
              <a:t>____________________</a:t>
            </a:r>
          </a:p>
          <a:p>
            <a:pPr fontAlgn="base">
              <a:buFont typeface="+mj-lt"/>
              <a:buAutoNum type="arabicPeriod"/>
            </a:pPr>
            <a:r>
              <a:rPr lang="en-US" dirty="0">
                <a:solidFill>
                  <a:srgbClr val="4A4A4A"/>
                </a:solidFill>
                <a:latin typeface="inherit"/>
              </a:rPr>
              <a:t>____________________</a:t>
            </a:r>
          </a:p>
          <a:p>
            <a:pPr fontAlgn="base">
              <a:buFont typeface="+mj-lt"/>
              <a:buAutoNum type="arabicPeriod"/>
            </a:pPr>
            <a:r>
              <a:rPr lang="en-US" dirty="0">
                <a:solidFill>
                  <a:srgbClr val="4A4A4A"/>
                </a:solidFill>
                <a:latin typeface="inherit"/>
              </a:rPr>
              <a:t>____________________</a:t>
            </a:r>
          </a:p>
          <a:p>
            <a:pPr fontAlgn="base"/>
            <a:r>
              <a:rPr lang="en-US" dirty="0">
                <a:solidFill>
                  <a:srgbClr val="4A4A4A"/>
                </a:solidFill>
                <a:latin typeface="inherit"/>
              </a:rPr>
              <a:t>All the aforementioned mistakes are apparent from the record and may please be rectified under section 154 of the Income-tax Act, 1961. Till such time as the rectification is made and the demand revised, I may not be treated as an </a:t>
            </a:r>
            <a:r>
              <a:rPr lang="en-US" dirty="0" err="1">
                <a:solidFill>
                  <a:srgbClr val="4A4A4A"/>
                </a:solidFill>
                <a:latin typeface="inherit"/>
              </a:rPr>
              <a:t>assessee</a:t>
            </a:r>
            <a:r>
              <a:rPr lang="en-US" dirty="0">
                <a:solidFill>
                  <a:srgbClr val="4A4A4A"/>
                </a:solidFill>
                <a:latin typeface="inherit"/>
              </a:rPr>
              <a:t> in default in respect of the tax presently demanded for assessment year ______.                          </a:t>
            </a:r>
          </a:p>
          <a:p>
            <a:pPr fontAlgn="base"/>
            <a:r>
              <a:rPr lang="en-US" dirty="0">
                <a:solidFill>
                  <a:srgbClr val="4A4A4A"/>
                </a:solidFill>
                <a:latin typeface="inherit"/>
              </a:rPr>
              <a:t>Yours faithfully</a:t>
            </a:r>
          </a:p>
          <a:p>
            <a:r>
              <a:rPr lang="en-US" dirty="0">
                <a:solidFill>
                  <a:srgbClr val="4A4A4A"/>
                </a:solidFill>
                <a:latin typeface="Palatino Linotype" panose="02040502050505030304" pitchFamily="18" charset="0"/>
              </a:rPr>
              <a:t/>
            </a:r>
            <a:br>
              <a:rPr lang="en-US" dirty="0">
                <a:solidFill>
                  <a:srgbClr val="4A4A4A"/>
                </a:solidFill>
                <a:latin typeface="Palatino Linotype" panose="02040502050505030304" pitchFamily="18" charset="0"/>
              </a:rPr>
            </a:br>
            <a:endParaRPr lang="en-IN" dirty="0"/>
          </a:p>
        </p:txBody>
      </p:sp>
    </p:spTree>
    <p:extLst>
      <p:ext uri="{BB962C8B-B14F-4D97-AF65-F5344CB8AC3E}">
        <p14:creationId xmlns:p14="http://schemas.microsoft.com/office/powerpoint/2010/main" val="2153989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Pre-Requisites for filing rectification request</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14259"/>
                </a:solidFill>
                <a:latin typeface="proxima nova rg"/>
              </a:rPr>
              <a:t>For filing a valid Rectification Request u/s 154 following pointers should be adhered to</a:t>
            </a:r>
          </a:p>
          <a:p>
            <a:r>
              <a:rPr lang="en-US" dirty="0">
                <a:solidFill>
                  <a:srgbClr val="314259"/>
                </a:solidFill>
                <a:latin typeface="Proxima Nova Rg"/>
              </a:rPr>
              <a:t>The Income Tax Return corresponding to the relevant Assessment Year should have been processed in CPC, Bangalore.</a:t>
            </a:r>
          </a:p>
          <a:p>
            <a:r>
              <a:rPr lang="en-US" dirty="0">
                <a:solidFill>
                  <a:srgbClr val="314259"/>
                </a:solidFill>
                <a:latin typeface="Proxima Nova Rg"/>
              </a:rPr>
              <a:t>The Income Tax Department must have issued either intimation u/s 143(1)/154.</a:t>
            </a:r>
          </a:p>
          <a:p>
            <a:r>
              <a:rPr lang="en-US" dirty="0">
                <a:solidFill>
                  <a:srgbClr val="314259"/>
                </a:solidFill>
                <a:latin typeface="Proxima Nova Rg"/>
              </a:rPr>
              <a:t>In case, Intimation u/s 143(1)/154 is not available with you; then you can apply for a new service request for intimation on the filing website.</a:t>
            </a:r>
          </a:p>
          <a:p>
            <a:r>
              <a:rPr lang="en-US" dirty="0">
                <a:solidFill>
                  <a:srgbClr val="314259"/>
                </a:solidFill>
                <a:latin typeface="Proxima Nova Rg"/>
              </a:rPr>
              <a:t>In case you have mistakenly submitted/uploaded the wrong documents, you can withdraw your rectification request by the end of the day of the request. And submit a new rectification request.</a:t>
            </a:r>
          </a:p>
          <a:p>
            <a:endParaRPr lang="en-IN" dirty="0"/>
          </a:p>
        </p:txBody>
      </p:sp>
    </p:spTree>
    <p:extLst>
      <p:ext uri="{BB962C8B-B14F-4D97-AF65-F5344CB8AC3E}">
        <p14:creationId xmlns:p14="http://schemas.microsoft.com/office/powerpoint/2010/main" val="1893791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4660" y="1367483"/>
            <a:ext cx="8147221" cy="3416320"/>
          </a:xfrm>
          <a:prstGeom prst="rect">
            <a:avLst/>
          </a:prstGeom>
        </p:spPr>
        <p:txBody>
          <a:bodyPr wrap="square">
            <a:spAutoFit/>
          </a:bodyPr>
          <a:lstStyle/>
          <a:p>
            <a:pPr>
              <a:buFont typeface="Arial" panose="020B0604020202020204" pitchFamily="34" charset="0"/>
              <a:buChar char="•"/>
            </a:pPr>
            <a:r>
              <a:rPr lang="en-US" dirty="0">
                <a:solidFill>
                  <a:srgbClr val="314259"/>
                </a:solidFill>
                <a:latin typeface="Proxima Nova Rg"/>
              </a:rPr>
              <a:t>Submission of Rectification can also be made in cases where rectification rights are transferred to AO.</a:t>
            </a:r>
          </a:p>
          <a:p>
            <a:pPr>
              <a:buFont typeface="Arial" panose="020B0604020202020204" pitchFamily="34" charset="0"/>
              <a:buChar char="•"/>
            </a:pPr>
            <a:r>
              <a:rPr lang="en-US" dirty="0">
                <a:solidFill>
                  <a:srgbClr val="314259"/>
                </a:solidFill>
                <a:latin typeface="Proxima Nova Rg"/>
              </a:rPr>
              <a:t>Only online rectification can be filed in the case of electronic returns.</a:t>
            </a:r>
          </a:p>
          <a:p>
            <a:pPr>
              <a:buFont typeface="Arial" panose="020B0604020202020204" pitchFamily="34" charset="0"/>
              <a:buChar char="•"/>
            </a:pPr>
            <a:r>
              <a:rPr lang="en-US" dirty="0">
                <a:solidFill>
                  <a:srgbClr val="314259"/>
                </a:solidFill>
                <a:latin typeface="Proxima Nova Rg"/>
              </a:rPr>
              <a:t>You can file a rectification request only if the previous rectification request is processed (if any)</a:t>
            </a:r>
          </a:p>
          <a:p>
            <a:pPr>
              <a:buFont typeface="Arial" panose="020B0604020202020204" pitchFamily="34" charset="0"/>
              <a:buChar char="•"/>
            </a:pPr>
            <a:r>
              <a:rPr lang="en-US" dirty="0">
                <a:solidFill>
                  <a:srgbClr val="314259"/>
                </a:solidFill>
                <a:latin typeface="Proxima Nova Rg"/>
              </a:rPr>
              <a:t>You need not upload an XML file in case you are correcting Tax Credits.</a:t>
            </a:r>
          </a:p>
          <a:p>
            <a:pPr>
              <a:buFont typeface="Arial" panose="020B0604020202020204" pitchFamily="34" charset="0"/>
              <a:buChar char="•"/>
            </a:pPr>
            <a:r>
              <a:rPr lang="en-US" dirty="0">
                <a:solidFill>
                  <a:srgbClr val="314259"/>
                </a:solidFill>
                <a:latin typeface="Proxima Nova Rg"/>
              </a:rPr>
              <a:t>You should be a registered user on an </a:t>
            </a:r>
            <a:r>
              <a:rPr lang="en-US" dirty="0" err="1">
                <a:solidFill>
                  <a:srgbClr val="314259"/>
                </a:solidFill>
                <a:latin typeface="Proxima Nova Rg"/>
              </a:rPr>
              <a:t>efiling</a:t>
            </a:r>
            <a:r>
              <a:rPr lang="en-US" dirty="0">
                <a:solidFill>
                  <a:srgbClr val="314259"/>
                </a:solidFill>
                <a:latin typeface="Proxima Nova Rg"/>
              </a:rPr>
              <a:t> portal to file rectification requests.</a:t>
            </a:r>
          </a:p>
          <a:p>
            <a:pPr>
              <a:buFont typeface="Arial" panose="020B0604020202020204" pitchFamily="34" charset="0"/>
              <a:buChar char="•"/>
            </a:pPr>
            <a:r>
              <a:rPr lang="en-US" dirty="0">
                <a:solidFill>
                  <a:srgbClr val="314259"/>
                </a:solidFill>
                <a:latin typeface="Proxima Nova Rg"/>
              </a:rPr>
              <a:t>In case the refund has been adjusted against the demand of other Assessment Years. In such a case, if problems are related to the other assessment year, then rectification requests should be filed for the other assessment years, i.e., the demand year, and not for the current year.</a:t>
            </a:r>
            <a:endParaRPr lang="en-US" b="0" i="0" dirty="0">
              <a:solidFill>
                <a:srgbClr val="314259"/>
              </a:solidFill>
              <a:effectLst/>
              <a:latin typeface="Proxima Nova Rg"/>
            </a:endParaRPr>
          </a:p>
        </p:txBody>
      </p:sp>
    </p:spTree>
    <p:extLst>
      <p:ext uri="{BB962C8B-B14F-4D97-AF65-F5344CB8AC3E}">
        <p14:creationId xmlns:p14="http://schemas.microsoft.com/office/powerpoint/2010/main" val="1543146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14259"/>
                </a:solidFill>
                <a:latin typeface="proxima nova rg"/>
              </a:rPr>
              <a:t>For F.Y.2021-22, which refund amounting to Rs.45,000/- was arising. However, there was a demand pending for F.Y. 2017-18 amounting to </a:t>
            </a:r>
            <a:r>
              <a:rPr lang="en-US" dirty="0" err="1">
                <a:solidFill>
                  <a:srgbClr val="314259"/>
                </a:solidFill>
                <a:latin typeface="proxima nova rg"/>
              </a:rPr>
              <a:t>Rs</a:t>
            </a:r>
            <a:r>
              <a:rPr lang="en-US" dirty="0">
                <a:solidFill>
                  <a:srgbClr val="314259"/>
                </a:solidFill>
                <a:latin typeface="proxima nova rg"/>
              </a:rPr>
              <a:t>. 15,000 due to TDS not reflecting in 26AS, but now Form 26AS is updated.</a:t>
            </a:r>
          </a:p>
          <a:p>
            <a:r>
              <a:rPr lang="en-US" dirty="0">
                <a:solidFill>
                  <a:srgbClr val="314259"/>
                </a:solidFill>
                <a:latin typeface="proxima nova rg"/>
              </a:rPr>
              <a:t>While the return for F.Y. 2021-22 was processed, CPC adjusted the demand of </a:t>
            </a:r>
            <a:r>
              <a:rPr lang="en-US" dirty="0" err="1">
                <a:solidFill>
                  <a:srgbClr val="314259"/>
                </a:solidFill>
                <a:latin typeface="proxima nova rg"/>
              </a:rPr>
              <a:t>Rs</a:t>
            </a:r>
            <a:r>
              <a:rPr lang="en-US" dirty="0">
                <a:solidFill>
                  <a:srgbClr val="314259"/>
                </a:solidFill>
                <a:latin typeface="proxima nova rg"/>
              </a:rPr>
              <a:t>. 15,000 for F.Y. 2017-18 with a refund of F.Y. 2018-19 and the net amount of refund issued </a:t>
            </a:r>
            <a:r>
              <a:rPr lang="en-US" dirty="0" err="1">
                <a:solidFill>
                  <a:srgbClr val="314259"/>
                </a:solidFill>
                <a:latin typeface="proxima nova rg"/>
              </a:rPr>
              <a:t>Rs</a:t>
            </a:r>
            <a:r>
              <a:rPr lang="en-US" dirty="0">
                <a:solidFill>
                  <a:srgbClr val="314259"/>
                </a:solidFill>
                <a:latin typeface="proxima nova rg"/>
              </a:rPr>
              <a:t>. 30,000/- Now, in this case, a rectification request should be filed for F.Y. 2014-15.</a:t>
            </a:r>
          </a:p>
          <a:p>
            <a:r>
              <a:rPr lang="en-US" dirty="0"/>
              <a:t/>
            </a:r>
            <a:br>
              <a:rPr lang="en-US" dirty="0"/>
            </a:br>
            <a:endParaRPr lang="en-IN" dirty="0"/>
          </a:p>
        </p:txBody>
      </p:sp>
    </p:spTree>
    <p:extLst>
      <p:ext uri="{BB962C8B-B14F-4D97-AF65-F5344CB8AC3E}">
        <p14:creationId xmlns:p14="http://schemas.microsoft.com/office/powerpoint/2010/main" val="3167255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62012" y="357187"/>
            <a:ext cx="10467975" cy="6143625"/>
          </a:xfrm>
          <a:prstGeom prst="rect">
            <a:avLst/>
          </a:prstGeom>
        </p:spPr>
      </p:pic>
    </p:spTree>
    <p:extLst>
      <p:ext uri="{BB962C8B-B14F-4D97-AF65-F5344CB8AC3E}">
        <p14:creationId xmlns:p14="http://schemas.microsoft.com/office/powerpoint/2010/main" val="70387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IN" dirty="0"/>
          </a:p>
        </p:txBody>
      </p:sp>
      <p:sp>
        <p:nvSpPr>
          <p:cNvPr id="3" name="Content Placeholder 2"/>
          <p:cNvSpPr>
            <a:spLocks noGrp="1"/>
          </p:cNvSpPr>
          <p:nvPr>
            <p:ph idx="1"/>
          </p:nvPr>
        </p:nvSpPr>
        <p:spPr/>
        <p:txBody>
          <a:bodyPr/>
          <a:lstStyle/>
          <a:p>
            <a:r>
              <a:rPr lang="en-US" dirty="0">
                <a:solidFill>
                  <a:srgbClr val="34495E"/>
                </a:solidFill>
                <a:latin typeface="Lato"/>
              </a:rPr>
              <a:t>The tax authority can send an order under Section 154 either of their own volition or based on an incongruity noticed by the Income Tax Department. This could be an order requesting additional details, a mistake in gender, tax credit mismatch, refund mismatch or </a:t>
            </a:r>
            <a:r>
              <a:rPr lang="en-US" u="sng" dirty="0">
                <a:solidFill>
                  <a:srgbClr val="116A9E"/>
                </a:solidFill>
                <a:latin typeface="Lato"/>
                <a:hlinkClick r:id="rId2"/>
              </a:rPr>
              <a:t>advance tax</a:t>
            </a:r>
            <a:r>
              <a:rPr lang="en-US" dirty="0">
                <a:solidFill>
                  <a:srgbClr val="34495E"/>
                </a:solidFill>
                <a:latin typeface="Lato"/>
              </a:rPr>
              <a:t> discrepancy, among others.</a:t>
            </a:r>
          </a:p>
          <a:p>
            <a:endParaRPr lang="en-IN" dirty="0"/>
          </a:p>
        </p:txBody>
      </p:sp>
    </p:spTree>
    <p:extLst>
      <p:ext uri="{BB962C8B-B14F-4D97-AF65-F5344CB8AC3E}">
        <p14:creationId xmlns:p14="http://schemas.microsoft.com/office/powerpoint/2010/main" val="77683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ctification.bo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1924" y="774358"/>
            <a:ext cx="6853881" cy="5206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34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descr="Filing of Rectification request under section 154 of Income Tax Ac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86162" y="2386806"/>
            <a:ext cx="5019675" cy="3228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6107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IN" dirty="0"/>
          </a:p>
        </p:txBody>
      </p:sp>
      <p:sp>
        <p:nvSpPr>
          <p:cNvPr id="3" name="Content Placeholder 2"/>
          <p:cNvSpPr>
            <a:spLocks noGrp="1"/>
          </p:cNvSpPr>
          <p:nvPr>
            <p:ph idx="1"/>
          </p:nvPr>
        </p:nvSpPr>
        <p:spPr/>
        <p:txBody>
          <a:bodyPr/>
          <a:lstStyle/>
          <a:p>
            <a:r>
              <a:rPr lang="en-US" dirty="0">
                <a:solidFill>
                  <a:srgbClr val="34495E"/>
                </a:solidFill>
                <a:latin typeface="Lato"/>
              </a:rPr>
              <a:t>The taxpayer has to be notified before taking any action under this section, especially if the action results in "enhancing an assessment or reducing a refund or otherwise increasing the liability of the </a:t>
            </a:r>
            <a:r>
              <a:rPr lang="en-US" dirty="0" err="1">
                <a:solidFill>
                  <a:srgbClr val="34495E"/>
                </a:solidFill>
                <a:latin typeface="Lato"/>
              </a:rPr>
              <a:t>assessee</a:t>
            </a:r>
            <a:r>
              <a:rPr lang="en-US" dirty="0">
                <a:solidFill>
                  <a:srgbClr val="34495E"/>
                </a:solidFill>
                <a:latin typeface="Lato"/>
              </a:rPr>
              <a:t> or the </a:t>
            </a:r>
            <a:r>
              <a:rPr lang="en-US" dirty="0" err="1">
                <a:solidFill>
                  <a:srgbClr val="34495E"/>
                </a:solidFill>
                <a:latin typeface="Lato"/>
              </a:rPr>
              <a:t>deductor</a:t>
            </a:r>
            <a:r>
              <a:rPr lang="en-US" dirty="0">
                <a:solidFill>
                  <a:srgbClr val="34495E"/>
                </a:solidFill>
                <a:latin typeface="Lato"/>
              </a:rPr>
              <a:t>". </a:t>
            </a:r>
            <a:endParaRPr lang="en-US" dirty="0" smtClean="0">
              <a:solidFill>
                <a:srgbClr val="34495E"/>
              </a:solidFill>
              <a:latin typeface="Lato"/>
            </a:endParaRPr>
          </a:p>
          <a:p>
            <a:r>
              <a:rPr lang="en-US" dirty="0" smtClean="0">
                <a:solidFill>
                  <a:srgbClr val="34495E"/>
                </a:solidFill>
                <a:latin typeface="Lato"/>
              </a:rPr>
              <a:t>This </a:t>
            </a:r>
            <a:r>
              <a:rPr lang="en-US" dirty="0">
                <a:solidFill>
                  <a:srgbClr val="34495E"/>
                </a:solidFill>
                <a:latin typeface="Lato"/>
              </a:rPr>
              <a:t>means that if any amendment under Section 154 would result in higher taxes on the </a:t>
            </a:r>
            <a:r>
              <a:rPr lang="en-US" dirty="0" err="1">
                <a:solidFill>
                  <a:srgbClr val="34495E"/>
                </a:solidFill>
                <a:latin typeface="Lato"/>
              </a:rPr>
              <a:t>assessee</a:t>
            </a:r>
            <a:r>
              <a:rPr lang="en-US" dirty="0">
                <a:solidFill>
                  <a:srgbClr val="34495E"/>
                </a:solidFill>
                <a:latin typeface="Lato"/>
              </a:rPr>
              <a:t>, or increase the income or lower the </a:t>
            </a:r>
            <a:r>
              <a:rPr lang="en-US" u="sng" dirty="0">
                <a:solidFill>
                  <a:srgbClr val="116A9E"/>
                </a:solidFill>
                <a:latin typeface="Lato"/>
                <a:hlinkClick r:id="rId2"/>
              </a:rPr>
              <a:t>tax exemptions</a:t>
            </a:r>
            <a:r>
              <a:rPr lang="en-US" dirty="0">
                <a:solidFill>
                  <a:srgbClr val="34495E"/>
                </a:solidFill>
                <a:latin typeface="Lato"/>
              </a:rPr>
              <a:t>, then the I-T Department is liable to send a written notice and allow the taxpayers to explain themselves, before taking an action. </a:t>
            </a:r>
            <a:endParaRPr lang="en-US" dirty="0" smtClean="0">
              <a:solidFill>
                <a:srgbClr val="34495E"/>
              </a:solidFill>
              <a:latin typeface="Lato"/>
            </a:endParaRPr>
          </a:p>
          <a:p>
            <a:r>
              <a:rPr lang="en-US" dirty="0" smtClean="0">
                <a:solidFill>
                  <a:srgbClr val="34495E"/>
                </a:solidFill>
                <a:latin typeface="Lato"/>
              </a:rPr>
              <a:t>This </a:t>
            </a:r>
            <a:r>
              <a:rPr lang="en-US" dirty="0">
                <a:solidFill>
                  <a:srgbClr val="34495E"/>
                </a:solidFill>
                <a:latin typeface="Lato"/>
              </a:rPr>
              <a:t>notice will either come to the taxpayer by post or via email.</a:t>
            </a:r>
          </a:p>
          <a:p>
            <a:endParaRPr lang="en-IN" dirty="0"/>
          </a:p>
        </p:txBody>
      </p:sp>
    </p:spTree>
    <p:extLst>
      <p:ext uri="{BB962C8B-B14F-4D97-AF65-F5344CB8AC3E}">
        <p14:creationId xmlns:p14="http://schemas.microsoft.com/office/powerpoint/2010/main" val="73943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4495E"/>
                </a:solidFill>
                <a:latin typeface="Lato"/>
              </a:rPr>
              <a:t>If an action under Section 154 could result in a reduction in taxes or an increase in exemptions, then the I-T Department is liable to provide refunds to the </a:t>
            </a:r>
            <a:r>
              <a:rPr lang="en-US" dirty="0" err="1">
                <a:solidFill>
                  <a:srgbClr val="34495E"/>
                </a:solidFill>
                <a:latin typeface="Lato"/>
              </a:rPr>
              <a:t>assessee</a:t>
            </a:r>
            <a:r>
              <a:rPr lang="en-US" dirty="0">
                <a:solidFill>
                  <a:srgbClr val="34495E"/>
                </a:solidFill>
                <a:latin typeface="Lato"/>
              </a:rPr>
              <a:t>.</a:t>
            </a:r>
          </a:p>
          <a:p>
            <a:r>
              <a:rPr lang="en-US" dirty="0">
                <a:solidFill>
                  <a:srgbClr val="34495E"/>
                </a:solidFill>
                <a:latin typeface="Lato"/>
              </a:rPr>
              <a:t>If a refund has already been made by the department, but the amount of refund is reduced after the reassessment, then the department will demand from the taxpayer payment of the excess refund.</a:t>
            </a:r>
          </a:p>
          <a:p>
            <a:r>
              <a:rPr lang="en-US" dirty="0">
                <a:solidFill>
                  <a:srgbClr val="34495E"/>
                </a:solidFill>
                <a:latin typeface="Lato"/>
              </a:rPr>
              <a:t>A notice under Section 154 can be issued only up to 4 years after the end of a particular financial year in which a rectification order was passed.</a:t>
            </a:r>
          </a:p>
          <a:p>
            <a:r>
              <a:rPr lang="en-US" dirty="0">
                <a:solidFill>
                  <a:srgbClr val="34495E"/>
                </a:solidFill>
                <a:latin typeface="Lato"/>
              </a:rPr>
              <a:t>If the taxpayer raises an amendment request, the department is bound to respond within 6 months of receipt of such a request.</a:t>
            </a:r>
          </a:p>
          <a:p>
            <a:endParaRPr lang="en-IN" dirty="0"/>
          </a:p>
        </p:txBody>
      </p:sp>
    </p:spTree>
    <p:extLst>
      <p:ext uri="{BB962C8B-B14F-4D97-AF65-F5344CB8AC3E}">
        <p14:creationId xmlns:p14="http://schemas.microsoft.com/office/powerpoint/2010/main" val="387596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 for rectification</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A mismatch in tax credit</a:t>
            </a:r>
          </a:p>
          <a:p>
            <a:r>
              <a:rPr lang="en-US" dirty="0">
                <a:solidFill>
                  <a:srgbClr val="314259"/>
                </a:solidFill>
                <a:latin typeface="Gilroy"/>
              </a:rPr>
              <a:t>Advance tax mismatch</a:t>
            </a:r>
          </a:p>
          <a:p>
            <a:r>
              <a:rPr lang="en-US" dirty="0">
                <a:solidFill>
                  <a:srgbClr val="314259"/>
                </a:solidFill>
                <a:latin typeface="Gilroy"/>
              </a:rPr>
              <a:t>Gender mentioned incorrectly</a:t>
            </a:r>
          </a:p>
          <a:p>
            <a:r>
              <a:rPr lang="en-US" dirty="0">
                <a:solidFill>
                  <a:srgbClr val="314259"/>
                </a:solidFill>
                <a:latin typeface="Gilroy"/>
              </a:rPr>
              <a:t>Additional details not submitted for capital gains at the time of filing return</a:t>
            </a:r>
          </a:p>
          <a:p>
            <a:endParaRPr lang="en-IN" dirty="0"/>
          </a:p>
        </p:txBody>
      </p:sp>
    </p:spTree>
    <p:extLst>
      <p:ext uri="{BB962C8B-B14F-4D97-AF65-F5344CB8AC3E}">
        <p14:creationId xmlns:p14="http://schemas.microsoft.com/office/powerpoint/2010/main" val="378597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Orders for rectification u/s.154</a:t>
            </a:r>
            <a:endParaRPr lang="en-IN" dirty="0"/>
          </a:p>
        </p:txBody>
      </p:sp>
      <p:sp>
        <p:nvSpPr>
          <p:cNvPr id="3" name="Content Placeholder 2"/>
          <p:cNvSpPr>
            <a:spLocks noGrp="1"/>
          </p:cNvSpPr>
          <p:nvPr>
            <p:ph idx="1"/>
          </p:nvPr>
        </p:nvSpPr>
        <p:spPr/>
        <p:txBody>
          <a:bodyPr>
            <a:normAutofit lnSpcReduction="10000"/>
          </a:bodyPr>
          <a:lstStyle/>
          <a:p>
            <a:r>
              <a:rPr lang="en-US" dirty="0"/>
              <a:t>With a view to rectifying any mistake apparent from the record, an income-tax authority may, - </a:t>
            </a:r>
            <a:endParaRPr lang="en-US" dirty="0" smtClean="0"/>
          </a:p>
          <a:p>
            <a:r>
              <a:rPr lang="en-US" dirty="0" smtClean="0"/>
              <a:t>a</a:t>
            </a:r>
            <a:r>
              <a:rPr lang="en-US" dirty="0"/>
              <a:t>) Amend any order passed under any provisions of the Income-tax Act. </a:t>
            </a:r>
            <a:endParaRPr lang="en-US" dirty="0" smtClean="0"/>
          </a:p>
          <a:p>
            <a:r>
              <a:rPr lang="en-US" dirty="0" smtClean="0"/>
              <a:t>b</a:t>
            </a:r>
            <a:r>
              <a:rPr lang="en-US" dirty="0"/>
              <a:t>) Amend any intimation or deemed intimation sent under section 143(1). </a:t>
            </a:r>
            <a:endParaRPr lang="en-US" dirty="0" smtClean="0"/>
          </a:p>
          <a:p>
            <a:r>
              <a:rPr lang="en-US" dirty="0" smtClean="0"/>
              <a:t>c</a:t>
            </a:r>
            <a:r>
              <a:rPr lang="en-US" dirty="0"/>
              <a:t>) Amend any intimation sent under section 200A(1) [section 200A deals with processing of statements of tax deducted at source i.e. TDS return]. </a:t>
            </a:r>
            <a:endParaRPr lang="en-US" dirty="0" smtClean="0"/>
          </a:p>
          <a:p>
            <a:r>
              <a:rPr lang="en-US" dirty="0" smtClean="0"/>
              <a:t>d</a:t>
            </a:r>
            <a:r>
              <a:rPr lang="en-US" dirty="0"/>
              <a:t>) amend any intimation under section </a:t>
            </a:r>
            <a:r>
              <a:rPr lang="en-US" dirty="0" smtClean="0"/>
              <a:t>206CB</a:t>
            </a:r>
            <a:r>
              <a:rPr lang="en-US" dirty="0"/>
              <a:t> </a:t>
            </a:r>
            <a:r>
              <a:rPr lang="en-US" dirty="0" smtClean="0"/>
              <a:t>(TCS Return)</a:t>
            </a:r>
            <a:endParaRPr lang="en-IN" dirty="0"/>
          </a:p>
        </p:txBody>
      </p:sp>
    </p:spTree>
    <p:extLst>
      <p:ext uri="{BB962C8B-B14F-4D97-AF65-F5344CB8AC3E}">
        <p14:creationId xmlns:p14="http://schemas.microsoft.com/office/powerpoint/2010/main" val="274637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1667</Words>
  <Application>Microsoft Office PowerPoint</Application>
  <PresentationFormat>Widescreen</PresentationFormat>
  <Paragraphs>112</Paragraphs>
  <Slides>27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Calibri</vt:lpstr>
      <vt:lpstr>Calibri Light</vt:lpstr>
      <vt:lpstr>Gilroy</vt:lpstr>
      <vt:lpstr>inherit</vt:lpstr>
      <vt:lpstr>Lato</vt:lpstr>
      <vt:lpstr>Palatino Linotype</vt:lpstr>
      <vt:lpstr>proxima nova rg</vt:lpstr>
      <vt:lpstr>proxima nova rg</vt:lpstr>
      <vt:lpstr>Times New Roman</vt:lpstr>
      <vt:lpstr>Office Theme</vt:lpstr>
      <vt:lpstr>Notice of Demand, Rectification of Mistake,- E process to be followed for response to Notice u/s 154. Drafting of Rectification Application and discussion Timing: 11.15 AM to 1. 15 PM </vt:lpstr>
      <vt:lpstr>Rectification of Mistake-Sec.154</vt:lpstr>
      <vt:lpstr>Features</vt:lpstr>
      <vt:lpstr>PowerPoint Presentation</vt:lpstr>
      <vt:lpstr>PowerPoint Presentation</vt:lpstr>
      <vt:lpstr>Explanation</vt:lpstr>
      <vt:lpstr>Points</vt:lpstr>
      <vt:lpstr>Errors for rectification</vt:lpstr>
      <vt:lpstr>Orders for rectification u/s.154</vt:lpstr>
      <vt:lpstr>PowerPoint Presentation</vt:lpstr>
      <vt:lpstr>Rectification Order subject to appeal</vt:lpstr>
      <vt:lpstr>Who can proceed for rectification</vt:lpstr>
      <vt:lpstr>Time Limit</vt:lpstr>
      <vt:lpstr>Procedure</vt:lpstr>
      <vt:lpstr>PowerPoint Presentation</vt:lpstr>
      <vt:lpstr>PowerPoint Presentation</vt:lpstr>
      <vt:lpstr>PowerPoint Presentation</vt:lpstr>
      <vt:lpstr>How to apply</vt:lpstr>
      <vt:lpstr>PowerPoint Presentation</vt:lpstr>
      <vt:lpstr>E-proceedings for rectification</vt:lpstr>
      <vt:lpstr>Steps</vt:lpstr>
      <vt:lpstr>PowerPoint Presentation</vt:lpstr>
      <vt:lpstr>Draft Letter</vt:lpstr>
      <vt:lpstr>Pre-Requisites for filing rectification request</vt:lpstr>
      <vt:lpstr>PowerPoint Presentation</vt:lpstr>
      <vt:lpstr>Example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of Demand, Rectification of Mistake,- E process to be followed for response to Notice u/s 154. Drafting of Rectification Application and discussion Timing: 11.15 AM to 1. 15 PM </dc:title>
  <dc:creator>user</dc:creator>
  <cp:lastModifiedBy>user</cp:lastModifiedBy>
  <cp:revision>34</cp:revision>
  <dcterms:created xsi:type="dcterms:W3CDTF">2023-11-04T05:20:25Z</dcterms:created>
  <dcterms:modified xsi:type="dcterms:W3CDTF">2023-11-05T04:29:56Z</dcterms:modified>
</cp:coreProperties>
</file>