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84" r:id="rId20"/>
    <p:sldId id="285" r:id="rId21"/>
    <p:sldId id="275" r:id="rId22"/>
    <p:sldId id="276" r:id="rId23"/>
    <p:sldId id="277" r:id="rId24"/>
    <p:sldId id="278" r:id="rId25"/>
    <p:sldId id="279" r:id="rId26"/>
    <p:sldId id="280" r:id="rId27"/>
    <p:sldId id="287" r:id="rId28"/>
    <p:sldId id="281" r:id="rId29"/>
    <p:sldId id="288" r:id="rId30"/>
    <p:sldId id="282" r:id="rId31"/>
    <p:sldId id="283" r:id="rId32"/>
    <p:sldId id="291" r:id="rId33"/>
    <p:sldId id="292" r:id="rId34"/>
    <p:sldId id="293"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A157DF-E7AA-43A9-9CE9-1618850DF981}" type="datetimeFigureOut">
              <a:rPr lang="en-IN" smtClean="0"/>
              <a:t>05/11/2023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26AFE1-9B6B-4FD7-9637-F0618A401F61}" type="slidenum">
              <a:rPr lang="en-IN" smtClean="0"/>
              <a:t>‹#›</a:t>
            </a:fld>
            <a:endParaRPr lang="en-IN"/>
          </a:p>
        </p:txBody>
      </p:sp>
    </p:spTree>
    <p:extLst>
      <p:ext uri="{BB962C8B-B14F-4D97-AF65-F5344CB8AC3E}">
        <p14:creationId xmlns:p14="http://schemas.microsoft.com/office/powerpoint/2010/main" val="2209025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6726AFE1-9B6B-4FD7-9637-F0618A401F61}" type="slidenum">
              <a:rPr lang="en-IN" smtClean="0"/>
              <a:t>1</a:t>
            </a:fld>
            <a:endParaRPr lang="en-IN"/>
          </a:p>
        </p:txBody>
      </p:sp>
    </p:spTree>
    <p:extLst>
      <p:ext uri="{BB962C8B-B14F-4D97-AF65-F5344CB8AC3E}">
        <p14:creationId xmlns:p14="http://schemas.microsoft.com/office/powerpoint/2010/main" val="3516665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BA74F8-CC8D-4C34-A8B2-7986760D1301}"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62780C66-6A04-41B0-AB57-51695F66EB1C}" type="slidenum">
              <a:rPr lang="en-IN" smtClean="0"/>
              <a:t>‹#›</a:t>
            </a:fld>
            <a:endParaRPr lang="en-IN"/>
          </a:p>
        </p:txBody>
      </p:sp>
    </p:spTree>
    <p:extLst>
      <p:ext uri="{BB962C8B-B14F-4D97-AF65-F5344CB8AC3E}">
        <p14:creationId xmlns:p14="http://schemas.microsoft.com/office/powerpoint/2010/main" val="3994093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B54B349-9F2D-44F5-9F23-8078BF92B8AD}"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62780C66-6A04-41B0-AB57-51695F66EB1C}" type="slidenum">
              <a:rPr lang="en-IN" smtClean="0"/>
              <a:t>‹#›</a:t>
            </a:fld>
            <a:endParaRPr lang="en-IN"/>
          </a:p>
        </p:txBody>
      </p:sp>
    </p:spTree>
    <p:extLst>
      <p:ext uri="{BB962C8B-B14F-4D97-AF65-F5344CB8AC3E}">
        <p14:creationId xmlns:p14="http://schemas.microsoft.com/office/powerpoint/2010/main" val="2216265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0990E18-C9D2-43F4-8D7A-E405BC02BE05}"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62780C66-6A04-41B0-AB57-51695F66EB1C}" type="slidenum">
              <a:rPr lang="en-IN" smtClean="0"/>
              <a:t>‹#›</a:t>
            </a:fld>
            <a:endParaRPr lang="en-IN"/>
          </a:p>
        </p:txBody>
      </p:sp>
    </p:spTree>
    <p:extLst>
      <p:ext uri="{BB962C8B-B14F-4D97-AF65-F5344CB8AC3E}">
        <p14:creationId xmlns:p14="http://schemas.microsoft.com/office/powerpoint/2010/main" val="252823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B5C0A71-3221-4550-B07A-B8D7D06C1C45}"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62780C66-6A04-41B0-AB57-51695F66EB1C}" type="slidenum">
              <a:rPr lang="en-IN" smtClean="0"/>
              <a:t>‹#›</a:t>
            </a:fld>
            <a:endParaRPr lang="en-IN"/>
          </a:p>
        </p:txBody>
      </p:sp>
    </p:spTree>
    <p:extLst>
      <p:ext uri="{BB962C8B-B14F-4D97-AF65-F5344CB8AC3E}">
        <p14:creationId xmlns:p14="http://schemas.microsoft.com/office/powerpoint/2010/main" val="3493127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865AB2-8C62-4AF2-AF5F-378CBC5F96EE}"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62780C66-6A04-41B0-AB57-51695F66EB1C}" type="slidenum">
              <a:rPr lang="en-IN" smtClean="0"/>
              <a:t>‹#›</a:t>
            </a:fld>
            <a:endParaRPr lang="en-IN"/>
          </a:p>
        </p:txBody>
      </p:sp>
    </p:spTree>
    <p:extLst>
      <p:ext uri="{BB962C8B-B14F-4D97-AF65-F5344CB8AC3E}">
        <p14:creationId xmlns:p14="http://schemas.microsoft.com/office/powerpoint/2010/main" val="1691825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3EE0B4D-1CB5-4B8F-A9D1-888F749F7406}" type="datetime1">
              <a:rPr lang="en-IN" smtClean="0"/>
              <a:t>05/11/2023</a:t>
            </a:fld>
            <a:endParaRPr lang="en-IN"/>
          </a:p>
        </p:txBody>
      </p:sp>
      <p:sp>
        <p:nvSpPr>
          <p:cNvPr id="6" name="Footer Placeholder 5"/>
          <p:cNvSpPr>
            <a:spLocks noGrp="1"/>
          </p:cNvSpPr>
          <p:nvPr>
            <p:ph type="ftr" sz="quarter" idx="11"/>
          </p:nvPr>
        </p:nvSpPr>
        <p:spPr/>
        <p:txBody>
          <a:bodyPr/>
          <a:lstStyle/>
          <a:p>
            <a:r>
              <a:rPr lang="en-IN" smtClean="0"/>
              <a:t>ICMAI</a:t>
            </a:r>
            <a:endParaRPr lang="en-IN"/>
          </a:p>
        </p:txBody>
      </p:sp>
      <p:sp>
        <p:nvSpPr>
          <p:cNvPr id="7" name="Slide Number Placeholder 6"/>
          <p:cNvSpPr>
            <a:spLocks noGrp="1"/>
          </p:cNvSpPr>
          <p:nvPr>
            <p:ph type="sldNum" sz="quarter" idx="12"/>
          </p:nvPr>
        </p:nvSpPr>
        <p:spPr/>
        <p:txBody>
          <a:bodyPr/>
          <a:lstStyle/>
          <a:p>
            <a:fld id="{62780C66-6A04-41B0-AB57-51695F66EB1C}" type="slidenum">
              <a:rPr lang="en-IN" smtClean="0"/>
              <a:t>‹#›</a:t>
            </a:fld>
            <a:endParaRPr lang="en-IN"/>
          </a:p>
        </p:txBody>
      </p:sp>
    </p:spTree>
    <p:extLst>
      <p:ext uri="{BB962C8B-B14F-4D97-AF65-F5344CB8AC3E}">
        <p14:creationId xmlns:p14="http://schemas.microsoft.com/office/powerpoint/2010/main" val="674899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D9E1F76-2A12-4F4B-AD67-104136BFD275}" type="datetime1">
              <a:rPr lang="en-IN" smtClean="0"/>
              <a:t>05/11/2023</a:t>
            </a:fld>
            <a:endParaRPr lang="en-IN"/>
          </a:p>
        </p:txBody>
      </p:sp>
      <p:sp>
        <p:nvSpPr>
          <p:cNvPr id="8" name="Footer Placeholder 7"/>
          <p:cNvSpPr>
            <a:spLocks noGrp="1"/>
          </p:cNvSpPr>
          <p:nvPr>
            <p:ph type="ftr" sz="quarter" idx="11"/>
          </p:nvPr>
        </p:nvSpPr>
        <p:spPr/>
        <p:txBody>
          <a:bodyPr/>
          <a:lstStyle/>
          <a:p>
            <a:r>
              <a:rPr lang="en-IN" smtClean="0"/>
              <a:t>ICMAI</a:t>
            </a:r>
            <a:endParaRPr lang="en-IN"/>
          </a:p>
        </p:txBody>
      </p:sp>
      <p:sp>
        <p:nvSpPr>
          <p:cNvPr id="9" name="Slide Number Placeholder 8"/>
          <p:cNvSpPr>
            <a:spLocks noGrp="1"/>
          </p:cNvSpPr>
          <p:nvPr>
            <p:ph type="sldNum" sz="quarter" idx="12"/>
          </p:nvPr>
        </p:nvSpPr>
        <p:spPr/>
        <p:txBody>
          <a:bodyPr/>
          <a:lstStyle/>
          <a:p>
            <a:fld id="{62780C66-6A04-41B0-AB57-51695F66EB1C}" type="slidenum">
              <a:rPr lang="en-IN" smtClean="0"/>
              <a:t>‹#›</a:t>
            </a:fld>
            <a:endParaRPr lang="en-IN"/>
          </a:p>
        </p:txBody>
      </p:sp>
    </p:spTree>
    <p:extLst>
      <p:ext uri="{BB962C8B-B14F-4D97-AF65-F5344CB8AC3E}">
        <p14:creationId xmlns:p14="http://schemas.microsoft.com/office/powerpoint/2010/main" val="609025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8698D17-C26E-476B-B175-59E99BDB2BB2}" type="datetime1">
              <a:rPr lang="en-IN" smtClean="0"/>
              <a:t>05/11/2023</a:t>
            </a:fld>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Slide Number Placeholder 4"/>
          <p:cNvSpPr>
            <a:spLocks noGrp="1"/>
          </p:cNvSpPr>
          <p:nvPr>
            <p:ph type="sldNum" sz="quarter" idx="12"/>
          </p:nvPr>
        </p:nvSpPr>
        <p:spPr/>
        <p:txBody>
          <a:bodyPr/>
          <a:lstStyle/>
          <a:p>
            <a:fld id="{62780C66-6A04-41B0-AB57-51695F66EB1C}" type="slidenum">
              <a:rPr lang="en-IN" smtClean="0"/>
              <a:t>‹#›</a:t>
            </a:fld>
            <a:endParaRPr lang="en-IN"/>
          </a:p>
        </p:txBody>
      </p:sp>
    </p:spTree>
    <p:extLst>
      <p:ext uri="{BB962C8B-B14F-4D97-AF65-F5344CB8AC3E}">
        <p14:creationId xmlns:p14="http://schemas.microsoft.com/office/powerpoint/2010/main" val="984616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C7D172-130D-42DC-899E-32098CFDCB66}" type="datetime1">
              <a:rPr lang="en-IN" smtClean="0"/>
              <a:t>05/11/2023</a:t>
            </a:fld>
            <a:endParaRPr lang="en-IN"/>
          </a:p>
        </p:txBody>
      </p:sp>
      <p:sp>
        <p:nvSpPr>
          <p:cNvPr id="3" name="Footer Placeholder 2"/>
          <p:cNvSpPr>
            <a:spLocks noGrp="1"/>
          </p:cNvSpPr>
          <p:nvPr>
            <p:ph type="ftr" sz="quarter" idx="11"/>
          </p:nvPr>
        </p:nvSpPr>
        <p:spPr/>
        <p:txBody>
          <a:bodyPr/>
          <a:lstStyle/>
          <a:p>
            <a:r>
              <a:rPr lang="en-IN" smtClean="0"/>
              <a:t>ICMAI</a:t>
            </a:r>
            <a:endParaRPr lang="en-IN"/>
          </a:p>
        </p:txBody>
      </p:sp>
      <p:sp>
        <p:nvSpPr>
          <p:cNvPr id="4" name="Slide Number Placeholder 3"/>
          <p:cNvSpPr>
            <a:spLocks noGrp="1"/>
          </p:cNvSpPr>
          <p:nvPr>
            <p:ph type="sldNum" sz="quarter" idx="12"/>
          </p:nvPr>
        </p:nvSpPr>
        <p:spPr/>
        <p:txBody>
          <a:bodyPr/>
          <a:lstStyle/>
          <a:p>
            <a:fld id="{62780C66-6A04-41B0-AB57-51695F66EB1C}" type="slidenum">
              <a:rPr lang="en-IN" smtClean="0"/>
              <a:t>‹#›</a:t>
            </a:fld>
            <a:endParaRPr lang="en-IN"/>
          </a:p>
        </p:txBody>
      </p:sp>
    </p:spTree>
    <p:extLst>
      <p:ext uri="{BB962C8B-B14F-4D97-AF65-F5344CB8AC3E}">
        <p14:creationId xmlns:p14="http://schemas.microsoft.com/office/powerpoint/2010/main" val="2537115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6294D4-33E8-41C3-9438-CC473C041255}" type="datetime1">
              <a:rPr lang="en-IN" smtClean="0"/>
              <a:t>05/11/2023</a:t>
            </a:fld>
            <a:endParaRPr lang="en-IN"/>
          </a:p>
        </p:txBody>
      </p:sp>
      <p:sp>
        <p:nvSpPr>
          <p:cNvPr id="6" name="Footer Placeholder 5"/>
          <p:cNvSpPr>
            <a:spLocks noGrp="1"/>
          </p:cNvSpPr>
          <p:nvPr>
            <p:ph type="ftr" sz="quarter" idx="11"/>
          </p:nvPr>
        </p:nvSpPr>
        <p:spPr/>
        <p:txBody>
          <a:bodyPr/>
          <a:lstStyle/>
          <a:p>
            <a:r>
              <a:rPr lang="en-IN" smtClean="0"/>
              <a:t>ICMAI</a:t>
            </a:r>
            <a:endParaRPr lang="en-IN"/>
          </a:p>
        </p:txBody>
      </p:sp>
      <p:sp>
        <p:nvSpPr>
          <p:cNvPr id="7" name="Slide Number Placeholder 6"/>
          <p:cNvSpPr>
            <a:spLocks noGrp="1"/>
          </p:cNvSpPr>
          <p:nvPr>
            <p:ph type="sldNum" sz="quarter" idx="12"/>
          </p:nvPr>
        </p:nvSpPr>
        <p:spPr/>
        <p:txBody>
          <a:bodyPr/>
          <a:lstStyle/>
          <a:p>
            <a:fld id="{62780C66-6A04-41B0-AB57-51695F66EB1C}" type="slidenum">
              <a:rPr lang="en-IN" smtClean="0"/>
              <a:t>‹#›</a:t>
            </a:fld>
            <a:endParaRPr lang="en-IN"/>
          </a:p>
        </p:txBody>
      </p:sp>
    </p:spTree>
    <p:extLst>
      <p:ext uri="{BB962C8B-B14F-4D97-AF65-F5344CB8AC3E}">
        <p14:creationId xmlns:p14="http://schemas.microsoft.com/office/powerpoint/2010/main" val="339915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27D40D-8536-4D7D-9E7B-DCD16FB558FC}" type="datetime1">
              <a:rPr lang="en-IN" smtClean="0"/>
              <a:t>05/11/2023</a:t>
            </a:fld>
            <a:endParaRPr lang="en-IN"/>
          </a:p>
        </p:txBody>
      </p:sp>
      <p:sp>
        <p:nvSpPr>
          <p:cNvPr id="6" name="Footer Placeholder 5"/>
          <p:cNvSpPr>
            <a:spLocks noGrp="1"/>
          </p:cNvSpPr>
          <p:nvPr>
            <p:ph type="ftr" sz="quarter" idx="11"/>
          </p:nvPr>
        </p:nvSpPr>
        <p:spPr/>
        <p:txBody>
          <a:bodyPr/>
          <a:lstStyle/>
          <a:p>
            <a:r>
              <a:rPr lang="en-IN" smtClean="0"/>
              <a:t>ICMAI</a:t>
            </a:r>
            <a:endParaRPr lang="en-IN"/>
          </a:p>
        </p:txBody>
      </p:sp>
      <p:sp>
        <p:nvSpPr>
          <p:cNvPr id="7" name="Slide Number Placeholder 6"/>
          <p:cNvSpPr>
            <a:spLocks noGrp="1"/>
          </p:cNvSpPr>
          <p:nvPr>
            <p:ph type="sldNum" sz="quarter" idx="12"/>
          </p:nvPr>
        </p:nvSpPr>
        <p:spPr/>
        <p:txBody>
          <a:bodyPr/>
          <a:lstStyle/>
          <a:p>
            <a:fld id="{62780C66-6A04-41B0-AB57-51695F66EB1C}" type="slidenum">
              <a:rPr lang="en-IN" smtClean="0"/>
              <a:t>‹#›</a:t>
            </a:fld>
            <a:endParaRPr lang="en-IN"/>
          </a:p>
        </p:txBody>
      </p:sp>
    </p:spTree>
    <p:extLst>
      <p:ext uri="{BB962C8B-B14F-4D97-AF65-F5344CB8AC3E}">
        <p14:creationId xmlns:p14="http://schemas.microsoft.com/office/powerpoint/2010/main" val="2417513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16D520-466B-4FE7-9820-CF0B72467445}" type="datetime1">
              <a:rPr lang="en-IN" smtClean="0"/>
              <a:t>05/11/2023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ICMAI</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780C66-6A04-41B0-AB57-51695F66EB1C}" type="slidenum">
              <a:rPr lang="en-IN" smtClean="0"/>
              <a:t>‹#›</a:t>
            </a:fld>
            <a:endParaRPr lang="en-IN"/>
          </a:p>
        </p:txBody>
      </p:sp>
    </p:spTree>
    <p:extLst>
      <p:ext uri="{BB962C8B-B14F-4D97-AF65-F5344CB8AC3E}">
        <p14:creationId xmlns:p14="http://schemas.microsoft.com/office/powerpoint/2010/main" val="4074674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ncometax.gov.in/" TargetMode="External"/><Relationship Id="rId2" Type="http://schemas.openxmlformats.org/officeDocument/2006/relationships/hyperlink" Target="https://cleartax.in/guide/income-tax-notic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Notice &amp; Rectification</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ACCOUNTANT</a:t>
            </a:r>
            <a:endParaRPr lang="en-IN" dirty="0"/>
          </a:p>
        </p:txBody>
      </p:sp>
      <p:sp>
        <p:nvSpPr>
          <p:cNvPr id="4" name="Date Placeholder 3"/>
          <p:cNvSpPr>
            <a:spLocks noGrp="1"/>
          </p:cNvSpPr>
          <p:nvPr>
            <p:ph type="dt" sz="half" idx="10"/>
          </p:nvPr>
        </p:nvSpPr>
        <p:spPr/>
        <p:txBody>
          <a:bodyPr/>
          <a:lstStyle/>
          <a:p>
            <a:fld id="{9AD73F8C-B654-4AA5-BF87-E633F5B15594}"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895847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Adjustment</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35937526"/>
              </p:ext>
            </p:extLst>
          </p:nvPr>
        </p:nvGraphicFramePr>
        <p:xfrm>
          <a:off x="2817090" y="1825625"/>
          <a:ext cx="6548584" cy="4058112"/>
        </p:xfrm>
        <a:graphic>
          <a:graphicData uri="http://schemas.openxmlformats.org/drawingml/2006/table">
            <a:tbl>
              <a:tblPr firstRow="1" bandRow="1">
                <a:tableStyleId>{5C22544A-7EE6-4342-B048-85BDC9FD1C3A}</a:tableStyleId>
              </a:tblPr>
              <a:tblGrid>
                <a:gridCol w="3274292"/>
                <a:gridCol w="3274292"/>
              </a:tblGrid>
              <a:tr h="538884">
                <a:tc>
                  <a:txBody>
                    <a:bodyPr/>
                    <a:lstStyle/>
                    <a:p>
                      <a:pPr algn="ctr"/>
                      <a:r>
                        <a:rPr lang="en-US" dirty="0" smtClean="0"/>
                        <a:t>Reason</a:t>
                      </a:r>
                      <a:endParaRPr lang="en-IN" dirty="0"/>
                    </a:p>
                  </a:txBody>
                  <a:tcPr/>
                </a:tc>
                <a:tc>
                  <a:txBody>
                    <a:bodyPr/>
                    <a:lstStyle/>
                    <a:p>
                      <a:pPr algn="ctr"/>
                      <a:r>
                        <a:rPr lang="en-US" dirty="0" smtClean="0"/>
                        <a:t>Details Required</a:t>
                      </a:r>
                      <a:endParaRPr lang="en-IN" dirty="0"/>
                    </a:p>
                  </a:txBody>
                  <a:tcPr/>
                </a:tc>
              </a:tr>
              <a:tr h="867006">
                <a:tc rowSpan="4">
                  <a:txBody>
                    <a:bodyPr/>
                    <a:lstStyle/>
                    <a:p>
                      <a:r>
                        <a:rPr lang="en-US" b="1" i="0" dirty="0" smtClean="0">
                          <a:solidFill>
                            <a:srgbClr val="333333"/>
                          </a:solidFill>
                          <a:effectLst/>
                          <a:latin typeface="Arial" panose="020B0604020202020204" pitchFamily="34" charset="0"/>
                        </a:rPr>
                        <a:t>Demand already reduced by rectification / Revision/ Appellate Order</a:t>
                      </a:r>
                      <a:endParaRPr lang="en-IN" dirty="0"/>
                    </a:p>
                  </a:txBody>
                  <a:tcPr/>
                </a:tc>
                <a:tc>
                  <a:txBody>
                    <a:bodyPr/>
                    <a:lstStyle/>
                    <a:p>
                      <a:pPr algn="l"/>
                      <a:r>
                        <a:rPr lang="en-IN" dirty="0">
                          <a:effectLst/>
                        </a:rPr>
                        <a:t>Date of Order</a:t>
                      </a:r>
                    </a:p>
                  </a:txBody>
                  <a:tcPr marL="95250" marR="95250" marT="47625" marB="47625" anchor="ctr"/>
                </a:tc>
              </a:tr>
              <a:tr h="867006">
                <a:tc vMerge="1">
                  <a:txBody>
                    <a:bodyPr/>
                    <a:lstStyle/>
                    <a:p>
                      <a:endParaRPr lang="en-IN" dirty="0"/>
                    </a:p>
                  </a:txBody>
                  <a:tcPr/>
                </a:tc>
                <a:tc>
                  <a:txBody>
                    <a:bodyPr/>
                    <a:lstStyle/>
                    <a:p>
                      <a:pPr algn="l"/>
                      <a:r>
                        <a:rPr lang="en-IN">
                          <a:effectLst/>
                        </a:rPr>
                        <a:t>Demand after rectification/ revision/Appeal</a:t>
                      </a:r>
                    </a:p>
                  </a:txBody>
                  <a:tcPr marL="95250" marR="95250" marT="47625" marB="47625" anchor="ctr"/>
                </a:tc>
              </a:tr>
              <a:tr h="867006">
                <a:tc vMerge="1">
                  <a:txBody>
                    <a:bodyPr/>
                    <a:lstStyle/>
                    <a:p>
                      <a:endParaRPr lang="en-IN" dirty="0"/>
                    </a:p>
                  </a:txBody>
                  <a:tcPr/>
                </a:tc>
                <a:tc>
                  <a:txBody>
                    <a:bodyPr/>
                    <a:lstStyle/>
                    <a:p>
                      <a:pPr algn="l"/>
                      <a:r>
                        <a:rPr lang="en-IN">
                          <a:effectLst/>
                        </a:rPr>
                        <a:t>Details of AO</a:t>
                      </a:r>
                    </a:p>
                  </a:txBody>
                  <a:tcPr marL="95250" marR="95250" marT="47625" marB="47625" anchor="ctr"/>
                </a:tc>
              </a:tr>
              <a:tr h="867006">
                <a:tc vMerge="1">
                  <a:txBody>
                    <a:bodyPr/>
                    <a:lstStyle/>
                    <a:p>
                      <a:endParaRPr lang="en-IN" dirty="0"/>
                    </a:p>
                  </a:txBody>
                  <a:tcPr/>
                </a:tc>
                <a:tc>
                  <a:txBody>
                    <a:bodyPr/>
                    <a:lstStyle/>
                    <a:p>
                      <a:pPr algn="l"/>
                      <a:r>
                        <a:rPr lang="en-US" dirty="0">
                          <a:effectLst/>
                        </a:rPr>
                        <a:t>Upload Rectification / revision/ Giving appeal effect order passed by AO</a:t>
                      </a:r>
                    </a:p>
                  </a:txBody>
                  <a:tcPr marL="95250" marR="95250" marT="47625" marB="47625" anchor="ctr"/>
                </a:tc>
              </a:tr>
            </a:tbl>
          </a:graphicData>
        </a:graphic>
      </p:graphicFrame>
      <p:sp>
        <p:nvSpPr>
          <p:cNvPr id="3" name="Date Placeholder 2"/>
          <p:cNvSpPr>
            <a:spLocks noGrp="1"/>
          </p:cNvSpPr>
          <p:nvPr>
            <p:ph type="dt" sz="half" idx="10"/>
          </p:nvPr>
        </p:nvSpPr>
        <p:spPr/>
        <p:txBody>
          <a:bodyPr/>
          <a:lstStyle/>
          <a:p>
            <a:fld id="{884AC7D8-982F-47B6-9EC6-49CBB6151B68}"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062803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Details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64539882"/>
              </p:ext>
            </p:extLst>
          </p:nvPr>
        </p:nvGraphicFramePr>
        <p:xfrm>
          <a:off x="2484582" y="1825623"/>
          <a:ext cx="7028874" cy="4371976"/>
        </p:xfrm>
        <a:graphic>
          <a:graphicData uri="http://schemas.openxmlformats.org/drawingml/2006/table">
            <a:tbl>
              <a:tblPr firstRow="1" bandRow="1">
                <a:tableStyleId>{5C22544A-7EE6-4342-B048-85BDC9FD1C3A}</a:tableStyleId>
              </a:tblPr>
              <a:tblGrid>
                <a:gridCol w="3514437"/>
                <a:gridCol w="3514437"/>
              </a:tblGrid>
              <a:tr h="1092994">
                <a:tc>
                  <a:txBody>
                    <a:bodyPr/>
                    <a:lstStyle/>
                    <a:p>
                      <a:pPr algn="ctr"/>
                      <a:r>
                        <a:rPr lang="en-US" dirty="0" smtClean="0"/>
                        <a:t>Reasons</a:t>
                      </a:r>
                      <a:endParaRPr lang="en-IN" dirty="0"/>
                    </a:p>
                  </a:txBody>
                  <a:tcPr/>
                </a:tc>
                <a:tc>
                  <a:txBody>
                    <a:bodyPr/>
                    <a:lstStyle/>
                    <a:p>
                      <a:pPr algn="ctr"/>
                      <a:r>
                        <a:rPr lang="en-US" dirty="0" smtClean="0"/>
                        <a:t>Details</a:t>
                      </a:r>
                      <a:endParaRPr lang="en-IN" dirty="0"/>
                    </a:p>
                  </a:txBody>
                  <a:tcPr/>
                </a:tc>
              </a:tr>
              <a:tr h="1092994">
                <a:tc rowSpan="3">
                  <a:txBody>
                    <a:bodyPr/>
                    <a:lstStyle/>
                    <a:p>
                      <a:r>
                        <a:rPr lang="en-US" b="1" i="0" dirty="0" smtClean="0">
                          <a:solidFill>
                            <a:srgbClr val="333333"/>
                          </a:solidFill>
                          <a:effectLst/>
                          <a:latin typeface="Arial" panose="020B0604020202020204" pitchFamily="34" charset="0"/>
                        </a:rPr>
                        <a:t>Demand already reduced by Appellate Order but appeal effect to be given</a:t>
                      </a:r>
                      <a:endParaRPr lang="en-IN" dirty="0"/>
                    </a:p>
                  </a:txBody>
                  <a:tcPr/>
                </a:tc>
                <a:tc>
                  <a:txBody>
                    <a:bodyPr/>
                    <a:lstStyle/>
                    <a:p>
                      <a:pPr algn="l"/>
                      <a:r>
                        <a:rPr lang="en-IN" dirty="0">
                          <a:effectLst/>
                        </a:rPr>
                        <a:t>Date of Order</a:t>
                      </a:r>
                    </a:p>
                  </a:txBody>
                  <a:tcPr marL="95250" marR="95250" marT="47625" marB="47625" anchor="ctr"/>
                </a:tc>
              </a:tr>
              <a:tr h="1092994">
                <a:tc vMerge="1">
                  <a:txBody>
                    <a:bodyPr/>
                    <a:lstStyle/>
                    <a:p>
                      <a:endParaRPr lang="en-IN" dirty="0"/>
                    </a:p>
                  </a:txBody>
                  <a:tcPr/>
                </a:tc>
                <a:tc>
                  <a:txBody>
                    <a:bodyPr/>
                    <a:lstStyle/>
                    <a:p>
                      <a:pPr algn="l"/>
                      <a:r>
                        <a:rPr lang="en-IN">
                          <a:effectLst/>
                        </a:rPr>
                        <a:t>Order passed by</a:t>
                      </a:r>
                    </a:p>
                  </a:txBody>
                  <a:tcPr marL="95250" marR="95250" marT="47625" marB="47625" anchor="ctr"/>
                </a:tc>
              </a:tr>
              <a:tr h="1092994">
                <a:tc vMerge="1">
                  <a:txBody>
                    <a:bodyPr/>
                    <a:lstStyle/>
                    <a:p>
                      <a:endParaRPr lang="en-IN" dirty="0"/>
                    </a:p>
                  </a:txBody>
                  <a:tcPr/>
                </a:tc>
                <a:tc>
                  <a:txBody>
                    <a:bodyPr/>
                    <a:lstStyle/>
                    <a:p>
                      <a:pPr algn="l"/>
                      <a:r>
                        <a:rPr lang="en-IN" dirty="0">
                          <a:effectLst/>
                        </a:rPr>
                        <a:t>Reference Number of Order</a:t>
                      </a:r>
                    </a:p>
                  </a:txBody>
                  <a:tcPr marL="95250" marR="95250" marT="47625" marB="47625" anchor="ctr"/>
                </a:tc>
              </a:tr>
            </a:tbl>
          </a:graphicData>
        </a:graphic>
      </p:graphicFrame>
      <p:sp>
        <p:nvSpPr>
          <p:cNvPr id="3" name="Date Placeholder 2"/>
          <p:cNvSpPr>
            <a:spLocks noGrp="1"/>
          </p:cNvSpPr>
          <p:nvPr>
            <p:ph type="dt" sz="half" idx="10"/>
          </p:nvPr>
        </p:nvSpPr>
        <p:spPr/>
        <p:txBody>
          <a:bodyPr/>
          <a:lstStyle/>
          <a:p>
            <a:fld id="{6958A688-20BA-4375-BDB3-D266A0558C14}"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6393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Petition</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4806252"/>
              </p:ext>
            </p:extLst>
          </p:nvPr>
        </p:nvGraphicFramePr>
        <p:xfrm>
          <a:off x="3121890" y="1825625"/>
          <a:ext cx="6853384" cy="4307320"/>
        </p:xfrm>
        <a:graphic>
          <a:graphicData uri="http://schemas.openxmlformats.org/drawingml/2006/table">
            <a:tbl>
              <a:tblPr firstRow="1" bandRow="1">
                <a:tableStyleId>{5C22544A-7EE6-4342-B048-85BDC9FD1C3A}</a:tableStyleId>
              </a:tblPr>
              <a:tblGrid>
                <a:gridCol w="2133601"/>
                <a:gridCol w="4719783"/>
              </a:tblGrid>
              <a:tr h="1076830">
                <a:tc>
                  <a:txBody>
                    <a:bodyPr/>
                    <a:lstStyle/>
                    <a:p>
                      <a:r>
                        <a:rPr lang="en-US" dirty="0" smtClean="0"/>
                        <a:t>Reasons</a:t>
                      </a:r>
                      <a:endParaRPr lang="en-IN" dirty="0"/>
                    </a:p>
                  </a:txBody>
                  <a:tcPr/>
                </a:tc>
                <a:tc>
                  <a:txBody>
                    <a:bodyPr/>
                    <a:lstStyle/>
                    <a:p>
                      <a:r>
                        <a:rPr lang="en-US" dirty="0" smtClean="0"/>
                        <a:t>Details Required</a:t>
                      </a:r>
                      <a:endParaRPr lang="en-IN" dirty="0"/>
                    </a:p>
                  </a:txBody>
                  <a:tcPr/>
                </a:tc>
              </a:tr>
              <a:tr h="1076830">
                <a:tc rowSpan="3">
                  <a:txBody>
                    <a:bodyPr/>
                    <a:lstStyle/>
                    <a:p>
                      <a:r>
                        <a:rPr lang="en-US" b="1" i="0" dirty="0" smtClean="0">
                          <a:solidFill>
                            <a:srgbClr val="333333"/>
                          </a:solidFill>
                          <a:effectLst/>
                          <a:latin typeface="Arial" panose="020B0604020202020204" pitchFamily="34" charset="0"/>
                        </a:rPr>
                        <a:t>Appeal has been filed - </a:t>
                      </a:r>
                      <a:r>
                        <a:rPr lang="en-US" b="0" i="0" dirty="0" smtClean="0">
                          <a:solidFill>
                            <a:srgbClr val="333333"/>
                          </a:solidFill>
                          <a:effectLst/>
                          <a:latin typeface="Arial" panose="020B0604020202020204" pitchFamily="34" charset="0"/>
                        </a:rPr>
                        <a:t>Stay petition filed</a:t>
                      </a:r>
                      <a:endParaRPr lang="en-IN" dirty="0"/>
                    </a:p>
                  </a:txBody>
                  <a:tcPr/>
                </a:tc>
                <a:tc>
                  <a:txBody>
                    <a:bodyPr/>
                    <a:lstStyle/>
                    <a:p>
                      <a:pPr algn="l"/>
                      <a:r>
                        <a:rPr lang="en-US" dirty="0">
                          <a:effectLst/>
                        </a:rPr>
                        <a:t>Date of filing of appeal</a:t>
                      </a:r>
                    </a:p>
                  </a:txBody>
                  <a:tcPr marL="95250" marR="95250" marT="47625" marB="47625" anchor="ctr"/>
                </a:tc>
              </a:tr>
              <a:tr h="1076830">
                <a:tc vMerge="1">
                  <a:txBody>
                    <a:bodyPr/>
                    <a:lstStyle/>
                    <a:p>
                      <a:endParaRPr lang="en-IN" dirty="0"/>
                    </a:p>
                  </a:txBody>
                  <a:tcPr/>
                </a:tc>
                <a:tc>
                  <a:txBody>
                    <a:bodyPr/>
                    <a:lstStyle/>
                    <a:p>
                      <a:pPr algn="l"/>
                      <a:r>
                        <a:rPr lang="en-IN">
                          <a:effectLst/>
                        </a:rPr>
                        <a:t>Appeal Pending with</a:t>
                      </a:r>
                    </a:p>
                  </a:txBody>
                  <a:tcPr marL="95250" marR="95250" marT="47625" marB="47625" anchor="ctr"/>
                </a:tc>
              </a:tr>
              <a:tr h="1076830">
                <a:tc vMerge="1">
                  <a:txBody>
                    <a:bodyPr/>
                    <a:lstStyle/>
                    <a:p>
                      <a:endParaRPr lang="en-IN" dirty="0"/>
                    </a:p>
                  </a:txBody>
                  <a:tcPr/>
                </a:tc>
                <a:tc>
                  <a:txBody>
                    <a:bodyPr/>
                    <a:lstStyle/>
                    <a:p>
                      <a:pPr algn="l"/>
                      <a:r>
                        <a:rPr lang="en-IN" dirty="0">
                          <a:effectLst/>
                        </a:rPr>
                        <a:t>Stay petition filed with</a:t>
                      </a:r>
                    </a:p>
                  </a:txBody>
                  <a:tcPr marL="95250" marR="95250" marT="47625" marB="47625" anchor="ctr"/>
                </a:tc>
              </a:tr>
            </a:tbl>
          </a:graphicData>
        </a:graphic>
      </p:graphicFrame>
      <p:sp>
        <p:nvSpPr>
          <p:cNvPr id="3" name="Date Placeholder 2"/>
          <p:cNvSpPr>
            <a:spLocks noGrp="1"/>
          </p:cNvSpPr>
          <p:nvPr>
            <p:ph type="dt" sz="half" idx="10"/>
          </p:nvPr>
        </p:nvSpPr>
        <p:spPr/>
        <p:txBody>
          <a:bodyPr/>
          <a:lstStyle/>
          <a:p>
            <a:fld id="{F7580240-4AD5-4CA1-B293-D0316C07D5F4}"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533571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Granted</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8189227"/>
              </p:ext>
            </p:extLst>
          </p:nvPr>
        </p:nvGraphicFramePr>
        <p:xfrm>
          <a:off x="2512290" y="1825625"/>
          <a:ext cx="6890328" cy="4291965"/>
        </p:xfrm>
        <a:graphic>
          <a:graphicData uri="http://schemas.openxmlformats.org/drawingml/2006/table">
            <a:tbl>
              <a:tblPr firstRow="1" bandRow="1">
                <a:tableStyleId>{5C22544A-7EE6-4342-B048-85BDC9FD1C3A}</a:tableStyleId>
              </a:tblPr>
              <a:tblGrid>
                <a:gridCol w="3445164"/>
                <a:gridCol w="3445164"/>
              </a:tblGrid>
              <a:tr h="874395">
                <a:tc>
                  <a:txBody>
                    <a:bodyPr/>
                    <a:lstStyle/>
                    <a:p>
                      <a:r>
                        <a:rPr lang="en-US" dirty="0" smtClean="0"/>
                        <a:t>Reasons</a:t>
                      </a:r>
                      <a:endParaRPr lang="en-IN" dirty="0"/>
                    </a:p>
                  </a:txBody>
                  <a:tcPr/>
                </a:tc>
                <a:tc>
                  <a:txBody>
                    <a:bodyPr/>
                    <a:lstStyle/>
                    <a:p>
                      <a:r>
                        <a:rPr lang="en-US" dirty="0" smtClean="0"/>
                        <a:t>Details Required</a:t>
                      </a:r>
                      <a:endParaRPr lang="en-IN" dirty="0"/>
                    </a:p>
                  </a:txBody>
                  <a:tcPr/>
                </a:tc>
              </a:tr>
              <a:tr h="874395">
                <a:tc rowSpan="4">
                  <a:txBody>
                    <a:bodyPr/>
                    <a:lstStyle/>
                    <a:p>
                      <a:r>
                        <a:rPr lang="en-US" b="1" i="0" dirty="0" smtClean="0">
                          <a:solidFill>
                            <a:srgbClr val="333333"/>
                          </a:solidFill>
                          <a:effectLst/>
                          <a:latin typeface="Arial" panose="020B0604020202020204" pitchFamily="34" charset="0"/>
                        </a:rPr>
                        <a:t>Appeal has been filed - </a:t>
                      </a:r>
                      <a:r>
                        <a:rPr lang="en-US" b="0" i="0" dirty="0" smtClean="0">
                          <a:solidFill>
                            <a:srgbClr val="333333"/>
                          </a:solidFill>
                          <a:effectLst/>
                          <a:latin typeface="Arial" panose="020B0604020202020204" pitchFamily="34" charset="0"/>
                        </a:rPr>
                        <a:t>Stay granted</a:t>
                      </a:r>
                      <a:endParaRPr lang="en-IN" dirty="0"/>
                    </a:p>
                  </a:txBody>
                  <a:tcPr/>
                </a:tc>
                <a:tc>
                  <a:txBody>
                    <a:bodyPr/>
                    <a:lstStyle/>
                    <a:p>
                      <a:pPr algn="l"/>
                      <a:r>
                        <a:rPr lang="en-US" dirty="0">
                          <a:effectLst/>
                        </a:rPr>
                        <a:t>Date of filing of appeal</a:t>
                      </a:r>
                    </a:p>
                  </a:txBody>
                  <a:tcPr marL="95250" marR="95250" marT="47625" marB="47625" anchor="ctr"/>
                </a:tc>
              </a:tr>
              <a:tr h="794385">
                <a:tc vMerge="1">
                  <a:txBody>
                    <a:bodyPr/>
                    <a:lstStyle/>
                    <a:p>
                      <a:endParaRPr lang="en-IN" dirty="0"/>
                    </a:p>
                  </a:txBody>
                  <a:tcPr/>
                </a:tc>
                <a:tc>
                  <a:txBody>
                    <a:bodyPr/>
                    <a:lstStyle/>
                    <a:p>
                      <a:pPr algn="l"/>
                      <a:r>
                        <a:rPr lang="en-IN" dirty="0">
                          <a:effectLst/>
                        </a:rPr>
                        <a:t>Appeal Pending with</a:t>
                      </a:r>
                    </a:p>
                  </a:txBody>
                  <a:tcPr marL="95250" marR="95250" marT="47625" marB="47625" anchor="ctr"/>
                </a:tc>
              </a:tr>
              <a:tr h="874395">
                <a:tc vMerge="1">
                  <a:txBody>
                    <a:bodyPr/>
                    <a:lstStyle/>
                    <a:p>
                      <a:endParaRPr lang="en-IN" dirty="0"/>
                    </a:p>
                  </a:txBody>
                  <a:tcPr/>
                </a:tc>
                <a:tc>
                  <a:txBody>
                    <a:bodyPr/>
                    <a:lstStyle/>
                    <a:p>
                      <a:pPr algn="l"/>
                      <a:r>
                        <a:rPr lang="en-IN">
                          <a:effectLst/>
                        </a:rPr>
                        <a:t>Stay granted by</a:t>
                      </a:r>
                    </a:p>
                  </a:txBody>
                  <a:tcPr marL="95250" marR="95250" marT="47625" marB="47625" anchor="ctr"/>
                </a:tc>
              </a:tr>
              <a:tr h="874395">
                <a:tc vMerge="1">
                  <a:txBody>
                    <a:bodyPr/>
                    <a:lstStyle/>
                    <a:p>
                      <a:endParaRPr lang="en-IN" dirty="0"/>
                    </a:p>
                  </a:txBody>
                  <a:tcPr/>
                </a:tc>
                <a:tc>
                  <a:txBody>
                    <a:bodyPr/>
                    <a:lstStyle/>
                    <a:p>
                      <a:pPr algn="l"/>
                      <a:r>
                        <a:rPr lang="en-IN" dirty="0">
                          <a:effectLst/>
                        </a:rPr>
                        <a:t>Upload copy of Stay</a:t>
                      </a:r>
                    </a:p>
                  </a:txBody>
                  <a:tcPr marL="95250" marR="95250" marT="47625" marB="47625" anchor="ctr"/>
                </a:tc>
              </a:tr>
            </a:tbl>
          </a:graphicData>
        </a:graphic>
      </p:graphicFrame>
      <p:sp>
        <p:nvSpPr>
          <p:cNvPr id="3" name="Date Placeholder 2"/>
          <p:cNvSpPr>
            <a:spLocks noGrp="1"/>
          </p:cNvSpPr>
          <p:nvPr>
            <p:ph type="dt" sz="half" idx="10"/>
          </p:nvPr>
        </p:nvSpPr>
        <p:spPr/>
        <p:txBody>
          <a:bodyPr/>
          <a:lstStyle/>
          <a:p>
            <a:fld id="{1CF3332F-6A63-4691-8B0F-43C6EE65A326}"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785341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3470344"/>
              </p:ext>
            </p:extLst>
          </p:nvPr>
        </p:nvGraphicFramePr>
        <p:xfrm>
          <a:off x="3306618" y="1825626"/>
          <a:ext cx="5994400" cy="4418155"/>
        </p:xfrm>
        <a:graphic>
          <a:graphicData uri="http://schemas.openxmlformats.org/drawingml/2006/table">
            <a:tbl>
              <a:tblPr firstRow="1" bandRow="1">
                <a:tableStyleId>{5C22544A-7EE6-4342-B048-85BDC9FD1C3A}</a:tableStyleId>
              </a:tblPr>
              <a:tblGrid>
                <a:gridCol w="1749029"/>
                <a:gridCol w="4245371"/>
              </a:tblGrid>
              <a:tr h="883631">
                <a:tc>
                  <a:txBody>
                    <a:bodyPr/>
                    <a:lstStyle/>
                    <a:p>
                      <a:r>
                        <a:rPr lang="en-US" dirty="0" smtClean="0"/>
                        <a:t>Reasons</a:t>
                      </a:r>
                      <a:endParaRPr lang="en-IN" dirty="0"/>
                    </a:p>
                  </a:txBody>
                  <a:tcPr/>
                </a:tc>
                <a:tc>
                  <a:txBody>
                    <a:bodyPr/>
                    <a:lstStyle/>
                    <a:p>
                      <a:r>
                        <a:rPr lang="en-US" dirty="0" smtClean="0"/>
                        <a:t>Details</a:t>
                      </a:r>
                      <a:endParaRPr lang="en-IN" dirty="0"/>
                    </a:p>
                  </a:txBody>
                  <a:tcPr/>
                </a:tc>
              </a:tr>
              <a:tr h="883631">
                <a:tc rowSpan="4">
                  <a:txBody>
                    <a:bodyPr/>
                    <a:lstStyle/>
                    <a:p>
                      <a:r>
                        <a:rPr lang="en-US" b="1" i="0" dirty="0" smtClean="0">
                          <a:solidFill>
                            <a:srgbClr val="333333"/>
                          </a:solidFill>
                          <a:effectLst/>
                          <a:latin typeface="Arial" panose="020B0604020202020204" pitchFamily="34" charset="0"/>
                        </a:rPr>
                        <a:t>Appeal has been filed </a:t>
                      </a:r>
                      <a:r>
                        <a:rPr lang="en-US" b="0" i="0" dirty="0" smtClean="0">
                          <a:solidFill>
                            <a:srgbClr val="333333"/>
                          </a:solidFill>
                          <a:effectLst/>
                          <a:latin typeface="Arial" panose="020B0604020202020204" pitchFamily="34" charset="0"/>
                        </a:rPr>
                        <a:t>- Instalment granted</a:t>
                      </a:r>
                      <a:endParaRPr lang="en-IN" dirty="0"/>
                    </a:p>
                  </a:txBody>
                  <a:tcPr/>
                </a:tc>
                <a:tc>
                  <a:txBody>
                    <a:bodyPr/>
                    <a:lstStyle/>
                    <a:p>
                      <a:pPr algn="l"/>
                      <a:r>
                        <a:rPr lang="en-US" dirty="0">
                          <a:effectLst/>
                        </a:rPr>
                        <a:t>Date of filing of appeal</a:t>
                      </a:r>
                    </a:p>
                  </a:txBody>
                  <a:tcPr marL="95250" marR="95250" marT="47625" marB="47625" anchor="ctr"/>
                </a:tc>
              </a:tr>
              <a:tr h="883631">
                <a:tc vMerge="1">
                  <a:txBody>
                    <a:bodyPr/>
                    <a:lstStyle/>
                    <a:p>
                      <a:endParaRPr lang="en-IN"/>
                    </a:p>
                  </a:txBody>
                  <a:tcPr/>
                </a:tc>
                <a:tc>
                  <a:txBody>
                    <a:bodyPr/>
                    <a:lstStyle/>
                    <a:p>
                      <a:pPr algn="l"/>
                      <a:r>
                        <a:rPr lang="en-IN">
                          <a:effectLst/>
                        </a:rPr>
                        <a:t>Appeal Pending with</a:t>
                      </a:r>
                    </a:p>
                  </a:txBody>
                  <a:tcPr marL="95250" marR="95250" marT="47625" marB="47625" anchor="ctr"/>
                </a:tc>
              </a:tr>
              <a:tr h="883631">
                <a:tc vMerge="1">
                  <a:txBody>
                    <a:bodyPr/>
                    <a:lstStyle/>
                    <a:p>
                      <a:endParaRPr lang="en-IN" dirty="0"/>
                    </a:p>
                  </a:txBody>
                  <a:tcPr/>
                </a:tc>
                <a:tc>
                  <a:txBody>
                    <a:bodyPr/>
                    <a:lstStyle/>
                    <a:p>
                      <a:pPr algn="l"/>
                      <a:r>
                        <a:rPr lang="en-IN">
                          <a:effectLst/>
                        </a:rPr>
                        <a:t>Instalment granted by</a:t>
                      </a:r>
                    </a:p>
                  </a:txBody>
                  <a:tcPr marL="95250" marR="95250" marT="47625" marB="47625" anchor="ctr"/>
                </a:tc>
              </a:tr>
              <a:tr h="883631">
                <a:tc vMerge="1">
                  <a:txBody>
                    <a:bodyPr/>
                    <a:lstStyle/>
                    <a:p>
                      <a:endParaRPr lang="en-IN" dirty="0"/>
                    </a:p>
                  </a:txBody>
                  <a:tcPr/>
                </a:tc>
                <a:tc>
                  <a:txBody>
                    <a:bodyPr/>
                    <a:lstStyle/>
                    <a:p>
                      <a:pPr algn="l"/>
                      <a:r>
                        <a:rPr lang="en-US" dirty="0">
                          <a:effectLst/>
                        </a:rPr>
                        <a:t>Upload copy of instalment order</a:t>
                      </a:r>
                    </a:p>
                  </a:txBody>
                  <a:tcPr marL="95250" marR="95250" marT="47625" marB="47625" anchor="ctr"/>
                </a:tc>
              </a:tr>
            </a:tbl>
          </a:graphicData>
        </a:graphic>
      </p:graphicFrame>
      <p:sp>
        <p:nvSpPr>
          <p:cNvPr id="3" name="Date Placeholder 2"/>
          <p:cNvSpPr>
            <a:spLocks noGrp="1"/>
          </p:cNvSpPr>
          <p:nvPr>
            <p:ph type="dt" sz="half" idx="10"/>
          </p:nvPr>
        </p:nvSpPr>
        <p:spPr/>
        <p:txBody>
          <a:bodyPr/>
          <a:lstStyle/>
          <a:p>
            <a:fld id="{40215099-2334-4C98-8E4A-8B0815621588}"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693864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Rectification</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0049480"/>
              </p:ext>
            </p:extLst>
          </p:nvPr>
        </p:nvGraphicFramePr>
        <p:xfrm>
          <a:off x="2419926" y="1825625"/>
          <a:ext cx="7121238" cy="4325792"/>
        </p:xfrm>
        <a:graphic>
          <a:graphicData uri="http://schemas.openxmlformats.org/drawingml/2006/table">
            <a:tbl>
              <a:tblPr firstRow="1" bandRow="1">
                <a:tableStyleId>{5C22544A-7EE6-4342-B048-85BDC9FD1C3A}</a:tableStyleId>
              </a:tblPr>
              <a:tblGrid>
                <a:gridCol w="2272147"/>
                <a:gridCol w="4849091"/>
              </a:tblGrid>
              <a:tr h="540724">
                <a:tc>
                  <a:txBody>
                    <a:bodyPr/>
                    <a:lstStyle/>
                    <a:p>
                      <a:r>
                        <a:rPr lang="en-US" dirty="0" smtClean="0"/>
                        <a:t>Reasons</a:t>
                      </a:r>
                      <a:endParaRPr lang="en-IN" dirty="0"/>
                    </a:p>
                  </a:txBody>
                  <a:tcPr/>
                </a:tc>
                <a:tc>
                  <a:txBody>
                    <a:bodyPr/>
                    <a:lstStyle/>
                    <a:p>
                      <a:r>
                        <a:rPr lang="en-US" dirty="0" smtClean="0"/>
                        <a:t>Details</a:t>
                      </a:r>
                      <a:endParaRPr lang="en-IN" dirty="0"/>
                    </a:p>
                  </a:txBody>
                  <a:tcPr/>
                </a:tc>
              </a:tr>
              <a:tr h="540724">
                <a:tc rowSpan="7">
                  <a:txBody>
                    <a:bodyPr/>
                    <a:lstStyle/>
                    <a:p>
                      <a:r>
                        <a:rPr lang="en-US" b="1" i="0" dirty="0" smtClean="0">
                          <a:solidFill>
                            <a:srgbClr val="333333"/>
                          </a:solidFill>
                          <a:effectLst/>
                          <a:latin typeface="Arial" panose="020B0604020202020204" pitchFamily="34" charset="0"/>
                        </a:rPr>
                        <a:t>Rectification / Revised Return filed at CPC</a:t>
                      </a:r>
                      <a:endParaRPr lang="en-IN" dirty="0"/>
                    </a:p>
                  </a:txBody>
                  <a:tcPr/>
                </a:tc>
                <a:tc>
                  <a:txBody>
                    <a:bodyPr/>
                    <a:lstStyle/>
                    <a:p>
                      <a:pPr algn="l"/>
                      <a:r>
                        <a:rPr lang="en-IN" dirty="0">
                          <a:effectLst/>
                        </a:rPr>
                        <a:t>Filing Type</a:t>
                      </a:r>
                    </a:p>
                  </a:txBody>
                  <a:tcPr marL="95250" marR="95250" marT="47625" marB="47625" anchor="ctr"/>
                </a:tc>
              </a:tr>
              <a:tr h="540724">
                <a:tc vMerge="1">
                  <a:txBody>
                    <a:bodyPr/>
                    <a:lstStyle/>
                    <a:p>
                      <a:endParaRPr lang="en-IN" dirty="0"/>
                    </a:p>
                  </a:txBody>
                  <a:tcPr/>
                </a:tc>
                <a:tc>
                  <a:txBody>
                    <a:bodyPr/>
                    <a:lstStyle/>
                    <a:p>
                      <a:pPr algn="l"/>
                      <a:r>
                        <a:rPr lang="en-IN">
                          <a:effectLst/>
                        </a:rPr>
                        <a:t>e-Filed Acknowledgement Number.</a:t>
                      </a:r>
                    </a:p>
                  </a:txBody>
                  <a:tcPr marL="95250" marR="95250" marT="47625" marB="47625" anchor="ctr"/>
                </a:tc>
              </a:tr>
              <a:tr h="540724">
                <a:tc vMerge="1">
                  <a:txBody>
                    <a:bodyPr/>
                    <a:lstStyle/>
                    <a:p>
                      <a:endParaRPr lang="en-IN" dirty="0"/>
                    </a:p>
                  </a:txBody>
                  <a:tcPr/>
                </a:tc>
                <a:tc>
                  <a:txBody>
                    <a:bodyPr/>
                    <a:lstStyle/>
                    <a:p>
                      <a:pPr algn="l"/>
                      <a:r>
                        <a:rPr lang="en-IN">
                          <a:effectLst/>
                        </a:rPr>
                        <a:t>Remarks</a:t>
                      </a:r>
                    </a:p>
                  </a:txBody>
                  <a:tcPr marL="95250" marR="95250" marT="47625" marB="47625" anchor="ctr"/>
                </a:tc>
              </a:tr>
              <a:tr h="540724">
                <a:tc vMerge="1">
                  <a:txBody>
                    <a:bodyPr/>
                    <a:lstStyle/>
                    <a:p>
                      <a:endParaRPr lang="en-IN" dirty="0"/>
                    </a:p>
                  </a:txBody>
                  <a:tcPr/>
                </a:tc>
                <a:tc>
                  <a:txBody>
                    <a:bodyPr/>
                    <a:lstStyle/>
                    <a:p>
                      <a:pPr algn="l"/>
                      <a:r>
                        <a:rPr lang="en-IN">
                          <a:effectLst/>
                        </a:rPr>
                        <a:t>Upload Challan Copy</a:t>
                      </a:r>
                    </a:p>
                  </a:txBody>
                  <a:tcPr marL="95250" marR="95250" marT="47625" marB="47625" anchor="ctr"/>
                </a:tc>
              </a:tr>
              <a:tr h="540724">
                <a:tc vMerge="1">
                  <a:txBody>
                    <a:bodyPr/>
                    <a:lstStyle/>
                    <a:p>
                      <a:endParaRPr lang="en-IN" dirty="0"/>
                    </a:p>
                  </a:txBody>
                  <a:tcPr/>
                </a:tc>
                <a:tc>
                  <a:txBody>
                    <a:bodyPr/>
                    <a:lstStyle/>
                    <a:p>
                      <a:pPr algn="l"/>
                      <a:r>
                        <a:rPr lang="en-IN">
                          <a:effectLst/>
                        </a:rPr>
                        <a:t>Upload TDS Certificate</a:t>
                      </a:r>
                    </a:p>
                  </a:txBody>
                  <a:tcPr marL="95250" marR="95250" marT="47625" marB="47625" anchor="ctr"/>
                </a:tc>
              </a:tr>
              <a:tr h="540724">
                <a:tc vMerge="1">
                  <a:txBody>
                    <a:bodyPr/>
                    <a:lstStyle/>
                    <a:p>
                      <a:endParaRPr lang="en-IN" dirty="0"/>
                    </a:p>
                  </a:txBody>
                  <a:tcPr/>
                </a:tc>
                <a:tc>
                  <a:txBody>
                    <a:bodyPr/>
                    <a:lstStyle/>
                    <a:p>
                      <a:pPr algn="l"/>
                      <a:r>
                        <a:rPr lang="en-US">
                          <a:effectLst/>
                        </a:rPr>
                        <a:t>Upload Letter requesting for rectification</a:t>
                      </a:r>
                    </a:p>
                  </a:txBody>
                  <a:tcPr marL="95250" marR="95250" marT="47625" marB="47625" anchor="ctr"/>
                </a:tc>
              </a:tr>
              <a:tr h="540724">
                <a:tc vMerge="1">
                  <a:txBody>
                    <a:bodyPr/>
                    <a:lstStyle/>
                    <a:p>
                      <a:endParaRPr lang="en-IN" dirty="0"/>
                    </a:p>
                  </a:txBody>
                  <a:tcPr/>
                </a:tc>
                <a:tc>
                  <a:txBody>
                    <a:bodyPr/>
                    <a:lstStyle/>
                    <a:p>
                      <a:pPr algn="l"/>
                      <a:r>
                        <a:rPr lang="en-IN" dirty="0">
                          <a:effectLst/>
                        </a:rPr>
                        <a:t>Upload Indemnity Bond</a:t>
                      </a:r>
                    </a:p>
                  </a:txBody>
                  <a:tcPr marL="95250" marR="95250" marT="47625" marB="47625" anchor="ctr"/>
                </a:tc>
              </a:tr>
            </a:tbl>
          </a:graphicData>
        </a:graphic>
      </p:graphicFrame>
      <p:sp>
        <p:nvSpPr>
          <p:cNvPr id="3" name="Date Placeholder 2"/>
          <p:cNvSpPr>
            <a:spLocks noGrp="1"/>
          </p:cNvSpPr>
          <p:nvPr>
            <p:ph type="dt" sz="half" idx="10"/>
          </p:nvPr>
        </p:nvSpPr>
        <p:spPr/>
        <p:txBody>
          <a:bodyPr/>
          <a:lstStyle/>
          <a:p>
            <a:fld id="{4DF8F4E4-35C7-45C1-A624-1CA9E92CF2E3}"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025498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a:t>
            </a:r>
            <a:endParaRPr lang="en-IN"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16250994"/>
              </p:ext>
            </p:extLst>
          </p:nvPr>
        </p:nvGraphicFramePr>
        <p:xfrm>
          <a:off x="3094182" y="1825625"/>
          <a:ext cx="6410036" cy="2632508"/>
        </p:xfrm>
        <a:graphic>
          <a:graphicData uri="http://schemas.openxmlformats.org/drawingml/2006/table">
            <a:tbl>
              <a:tblPr firstRow="1" bandRow="1">
                <a:tableStyleId>{5C22544A-7EE6-4342-B048-85BDC9FD1C3A}</a:tableStyleId>
              </a:tblPr>
              <a:tblGrid>
                <a:gridCol w="3205018"/>
                <a:gridCol w="3205018"/>
              </a:tblGrid>
              <a:tr h="575830">
                <a:tc>
                  <a:txBody>
                    <a:bodyPr/>
                    <a:lstStyle/>
                    <a:p>
                      <a:r>
                        <a:rPr lang="en-US" dirty="0" err="1" smtClean="0"/>
                        <a:t>Rasons</a:t>
                      </a:r>
                      <a:endParaRPr lang="en-IN" dirty="0"/>
                    </a:p>
                  </a:txBody>
                  <a:tcPr/>
                </a:tc>
                <a:tc>
                  <a:txBody>
                    <a:bodyPr/>
                    <a:lstStyle/>
                    <a:p>
                      <a:r>
                        <a:rPr lang="en-US" dirty="0" smtClean="0"/>
                        <a:t>Details</a:t>
                      </a:r>
                      <a:endParaRPr lang="en-IN" dirty="0"/>
                    </a:p>
                  </a:txBody>
                  <a:tcPr/>
                </a:tc>
              </a:tr>
              <a:tr h="1028339">
                <a:tc rowSpan="2">
                  <a:txBody>
                    <a:bodyPr/>
                    <a:lstStyle/>
                    <a:p>
                      <a:r>
                        <a:rPr lang="en-US" dirty="0" smtClean="0"/>
                        <a:t>Rectification filed with AO</a:t>
                      </a:r>
                      <a:endParaRPr lang="en-IN" dirty="0"/>
                    </a:p>
                  </a:txBody>
                  <a:tcPr/>
                </a:tc>
                <a:tc>
                  <a:txBody>
                    <a:bodyPr/>
                    <a:lstStyle/>
                    <a:p>
                      <a:r>
                        <a:rPr lang="en-US" dirty="0" smtClean="0"/>
                        <a:t>Date of Applicable</a:t>
                      </a:r>
                      <a:endParaRPr lang="en-IN" dirty="0"/>
                    </a:p>
                  </a:txBody>
                  <a:tcPr/>
                </a:tc>
              </a:tr>
              <a:tr h="1028339">
                <a:tc vMerge="1">
                  <a:txBody>
                    <a:bodyPr/>
                    <a:lstStyle/>
                    <a:p>
                      <a:endParaRPr lang="en-IN" dirty="0"/>
                    </a:p>
                  </a:txBody>
                  <a:tcPr/>
                </a:tc>
                <a:tc>
                  <a:txBody>
                    <a:bodyPr/>
                    <a:lstStyle/>
                    <a:p>
                      <a:r>
                        <a:rPr lang="en-US" smtClean="0"/>
                        <a:t>Remarks</a:t>
                      </a:r>
                      <a:endParaRPr lang="en-IN" dirty="0"/>
                    </a:p>
                  </a:txBody>
                  <a:tcPr/>
                </a:tc>
              </a:tr>
            </a:tbl>
          </a:graphicData>
        </a:graphic>
      </p:graphicFrame>
      <p:sp>
        <p:nvSpPr>
          <p:cNvPr id="3" name="Date Placeholder 2"/>
          <p:cNvSpPr>
            <a:spLocks noGrp="1"/>
          </p:cNvSpPr>
          <p:nvPr>
            <p:ph type="dt" sz="half" idx="10"/>
          </p:nvPr>
        </p:nvSpPr>
        <p:spPr/>
        <p:txBody>
          <a:bodyPr/>
          <a:lstStyle/>
          <a:p>
            <a:fld id="{1CFBC277-B413-4A9A-A868-7580CB84761F}" type="datetime1">
              <a:rPr lang="en-IN" smtClean="0"/>
              <a:t>05/11/2023</a:t>
            </a:fld>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325505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Message – Transaction ID</a:t>
            </a:r>
            <a:endParaRPr lang="en-IN" dirty="0"/>
          </a:p>
        </p:txBody>
      </p:sp>
      <p:sp>
        <p:nvSpPr>
          <p:cNvPr id="3" name="Content Placeholder 2"/>
          <p:cNvSpPr>
            <a:spLocks noGrp="1"/>
          </p:cNvSpPr>
          <p:nvPr>
            <p:ph idx="1"/>
          </p:nvPr>
        </p:nvSpPr>
        <p:spPr/>
        <p:txBody>
          <a:bodyPr/>
          <a:lstStyle/>
          <a:p>
            <a:r>
              <a:rPr lang="en-US" b="1" dirty="0">
                <a:solidFill>
                  <a:srgbClr val="333333"/>
                </a:solidFill>
                <a:latin typeface="Arial" panose="020B0604020202020204" pitchFamily="34" charset="0"/>
              </a:rPr>
              <a:t>Note :</a:t>
            </a:r>
            <a:r>
              <a:rPr lang="en-US" dirty="0"/>
              <a:t/>
            </a:r>
            <a:br>
              <a:rPr lang="en-US" dirty="0"/>
            </a:br>
            <a:r>
              <a:rPr lang="en-US" dirty="0">
                <a:solidFill>
                  <a:srgbClr val="333333"/>
                </a:solidFill>
                <a:latin typeface="Arial" panose="020B0604020202020204" pitchFamily="34" charset="0"/>
              </a:rPr>
              <a:t>• To View the submitted response go to 'e-File' &gt; 'Response to Outstanding Demand' and click on the 'View' link under the 'Response' column and in the new page click on the 'Transaction Id' hyperlink.</a:t>
            </a:r>
            <a:r>
              <a:rPr lang="en-US" dirty="0"/>
              <a:t/>
            </a:r>
            <a:br>
              <a:rPr lang="en-US" dirty="0"/>
            </a:br>
            <a:r>
              <a:rPr lang="en-US" dirty="0">
                <a:solidFill>
                  <a:srgbClr val="333333"/>
                </a:solidFill>
                <a:latin typeface="Arial" panose="020B0604020202020204" pitchFamily="34" charset="0"/>
              </a:rPr>
              <a:t>• For the demand which is shown to be uploaded by AO, then the rectification right is with Assessing Officer and for the demand against which there is no 'Submit' response available is already confirmed by the Assessing Officer. Kindly contact your jurisdictional Assessing Officer for clarification. ​</a:t>
            </a:r>
            <a:endParaRPr lang="en-IN" dirty="0"/>
          </a:p>
        </p:txBody>
      </p:sp>
      <p:sp>
        <p:nvSpPr>
          <p:cNvPr id="4" name="Date Placeholder 3"/>
          <p:cNvSpPr>
            <a:spLocks noGrp="1"/>
          </p:cNvSpPr>
          <p:nvPr>
            <p:ph type="dt" sz="half" idx="10"/>
          </p:nvPr>
        </p:nvSpPr>
        <p:spPr/>
        <p:txBody>
          <a:bodyPr/>
          <a:lstStyle/>
          <a:p>
            <a:fld id="{3FE08C37-2E7E-4B73-9366-F03F4AC510A7}"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606199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Rectification of Mistake</a:t>
            </a:r>
            <a:endParaRPr lang="en-IN" dirty="0"/>
          </a:p>
        </p:txBody>
      </p:sp>
      <p:sp>
        <p:nvSpPr>
          <p:cNvPr id="3" name="Content Placeholder 2"/>
          <p:cNvSpPr>
            <a:spLocks noGrp="1"/>
          </p:cNvSpPr>
          <p:nvPr>
            <p:ph idx="1"/>
          </p:nvPr>
        </p:nvSpPr>
        <p:spPr/>
        <p:txBody>
          <a:bodyPr/>
          <a:lstStyle/>
          <a:p>
            <a:endParaRPr lang="en-IN" sz="3200" dirty="0">
              <a:solidFill>
                <a:srgbClr val="000000"/>
              </a:solidFill>
              <a:latin typeface="Times New Roman" panose="02020603050405020304" pitchFamily="18" charset="0"/>
            </a:endParaRPr>
          </a:p>
          <a:p>
            <a:r>
              <a:rPr lang="en-US" sz="3200" dirty="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Sometimes there may be a mistake in any order passed by the Assessing Officer. </a:t>
            </a:r>
            <a:endParaRPr lang="en-US" dirty="0" smtClean="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In </a:t>
            </a:r>
            <a:r>
              <a:rPr lang="en-US" dirty="0">
                <a:solidFill>
                  <a:srgbClr val="000000"/>
                </a:solidFill>
                <a:latin typeface="Times New Roman" panose="02020603050405020304" pitchFamily="18" charset="0"/>
              </a:rPr>
              <a:t>such a situation, mistake which is apparent from the record can be rectified under section 154. </a:t>
            </a:r>
            <a:endParaRPr lang="en-US" dirty="0" smtClean="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The </a:t>
            </a:r>
            <a:r>
              <a:rPr lang="en-US" dirty="0">
                <a:solidFill>
                  <a:srgbClr val="000000"/>
                </a:solidFill>
                <a:latin typeface="Times New Roman" panose="02020603050405020304" pitchFamily="18" charset="0"/>
              </a:rPr>
              <a:t>provisions relating to rectification of mistake under section 154 are discussed </a:t>
            </a:r>
            <a:r>
              <a:rPr lang="en-US" dirty="0" smtClean="0">
                <a:solidFill>
                  <a:srgbClr val="000000"/>
                </a:solidFill>
                <a:latin typeface="Times New Roman" panose="02020603050405020304" pitchFamily="18" charset="0"/>
              </a:rPr>
              <a:t>here </a:t>
            </a:r>
            <a:endParaRPr lang="en-IN" dirty="0"/>
          </a:p>
        </p:txBody>
      </p:sp>
      <p:sp>
        <p:nvSpPr>
          <p:cNvPr id="4" name="Date Placeholder 3"/>
          <p:cNvSpPr>
            <a:spLocks noGrp="1"/>
          </p:cNvSpPr>
          <p:nvPr>
            <p:ph type="dt" sz="half" idx="10"/>
          </p:nvPr>
        </p:nvSpPr>
        <p:spPr/>
        <p:txBody>
          <a:bodyPr/>
          <a:lstStyle/>
          <a:p>
            <a:fld id="{3DEF69DE-8261-4B63-92B3-33366D98EA99}"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349181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Sec.154</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656B6F"/>
                </a:solidFill>
                <a:latin typeface="Nunito"/>
              </a:rPr>
              <a:t>Notice under Section 154 can be issued by the authorized officer himself or by an application made to him by the taxpayer.</a:t>
            </a:r>
          </a:p>
          <a:p>
            <a:r>
              <a:rPr lang="en-US" dirty="0">
                <a:solidFill>
                  <a:srgbClr val="656B6F"/>
                </a:solidFill>
                <a:latin typeface="Nunito"/>
              </a:rPr>
              <a:t>It is important to give a notice to the taxpayer in case such rectification results in enhancing the assessment increase of any tax liability or reduction of refund. Such notice can be issued either through sending an E-mail on the registered E-mail ID of the tax payer or at the registered address through postal mode.</a:t>
            </a:r>
          </a:p>
          <a:p>
            <a:r>
              <a:rPr lang="en-US" dirty="0">
                <a:solidFill>
                  <a:srgbClr val="656B6F"/>
                </a:solidFill>
                <a:latin typeface="Nunito"/>
              </a:rPr>
              <a:t>Excess refund credited to the account of the taxpayer shall be demanded through Section 154.</a:t>
            </a:r>
          </a:p>
          <a:p>
            <a:r>
              <a:rPr lang="en-US" dirty="0">
                <a:solidFill>
                  <a:srgbClr val="656B6F"/>
                </a:solidFill>
                <a:latin typeface="Nunito"/>
              </a:rPr>
              <a:t>Application made by taxpayer for rectification under Section 154 shall be disposed within 6 months from the end of the month in which such application is received</a:t>
            </a:r>
            <a:r>
              <a:rPr lang="en-US" dirty="0" smtClean="0">
                <a:solidFill>
                  <a:srgbClr val="656B6F"/>
                </a:solidFill>
                <a:latin typeface="Nunito"/>
              </a:rPr>
              <a:t>.</a:t>
            </a:r>
            <a:endParaRPr lang="en-US" dirty="0">
              <a:solidFill>
                <a:srgbClr val="656B6F"/>
              </a:solidFill>
              <a:latin typeface="Nunito"/>
            </a:endParaRPr>
          </a:p>
        </p:txBody>
      </p:sp>
      <p:sp>
        <p:nvSpPr>
          <p:cNvPr id="4" name="Date Placeholder 3"/>
          <p:cNvSpPr>
            <a:spLocks noGrp="1"/>
          </p:cNvSpPr>
          <p:nvPr>
            <p:ph type="dt" sz="half" idx="10"/>
          </p:nvPr>
        </p:nvSpPr>
        <p:spPr/>
        <p:txBody>
          <a:bodyPr/>
          <a:lstStyle/>
          <a:p>
            <a:fld id="{D071450F-10C0-40A0-9F57-9659B1F0BDB1}"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71652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Notice of Demand</a:t>
            </a:r>
          </a:p>
          <a:p>
            <a:r>
              <a:rPr lang="en-US" dirty="0" smtClean="0"/>
              <a:t>Rectification of Mistake</a:t>
            </a:r>
          </a:p>
          <a:p>
            <a:r>
              <a:rPr lang="en-US" dirty="0" smtClean="0"/>
              <a:t>E Proceedings to reply Notice u/s.154</a:t>
            </a:r>
          </a:p>
          <a:p>
            <a:r>
              <a:rPr lang="en-US" dirty="0" smtClean="0"/>
              <a:t>Rectification Application </a:t>
            </a:r>
            <a:r>
              <a:rPr lang="en-US" smtClean="0"/>
              <a:t>and Discussion</a:t>
            </a:r>
            <a:endParaRPr lang="en-IN"/>
          </a:p>
        </p:txBody>
      </p:sp>
      <p:sp>
        <p:nvSpPr>
          <p:cNvPr id="4" name="Date Placeholder 3"/>
          <p:cNvSpPr>
            <a:spLocks noGrp="1"/>
          </p:cNvSpPr>
          <p:nvPr>
            <p:ph type="dt" sz="half" idx="10"/>
          </p:nvPr>
        </p:nvSpPr>
        <p:spPr/>
        <p:txBody>
          <a:bodyPr/>
          <a:lstStyle/>
          <a:p>
            <a:fld id="{B5A9CB4E-2B13-4D14-ADD4-C6EDF7F215FF}"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4094141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US" sz="1800" dirty="0">
                <a:solidFill>
                  <a:srgbClr val="656B6F"/>
                </a:solidFill>
                <a:latin typeface="Nunito"/>
              </a:rPr>
              <a:t>Where rectification is done on </a:t>
            </a:r>
            <a:r>
              <a:rPr lang="en-US" sz="1800" dirty="0" err="1">
                <a:solidFill>
                  <a:srgbClr val="656B6F"/>
                </a:solidFill>
                <a:latin typeface="Nunito"/>
              </a:rPr>
              <a:t>suo</a:t>
            </a:r>
            <a:r>
              <a:rPr lang="en-US" sz="1800" dirty="0">
                <a:solidFill>
                  <a:srgbClr val="656B6F"/>
                </a:solidFill>
                <a:latin typeface="Nunito"/>
              </a:rPr>
              <a:t> </a:t>
            </a:r>
            <a:r>
              <a:rPr lang="en-US" sz="1800" dirty="0" err="1">
                <a:solidFill>
                  <a:srgbClr val="656B6F"/>
                </a:solidFill>
                <a:latin typeface="Nunito"/>
              </a:rPr>
              <a:t>moto</a:t>
            </a:r>
            <a:r>
              <a:rPr lang="en-US" sz="1800" dirty="0">
                <a:solidFill>
                  <a:srgbClr val="656B6F"/>
                </a:solidFill>
                <a:latin typeface="Nunito"/>
              </a:rPr>
              <a:t> basis, that is on its own, then such rectification is possible up to four years from the end of the financial year in which order to be rectified is passed.</a:t>
            </a:r>
          </a:p>
          <a:p>
            <a:pPr lvl="0"/>
            <a:r>
              <a:rPr lang="en-US" sz="1800" dirty="0">
                <a:solidFill>
                  <a:srgbClr val="656B6F"/>
                </a:solidFill>
                <a:latin typeface="Nunito"/>
              </a:rPr>
              <a:t>Any order which is a subject matter of appeal or revision cannot be rectified. In simpler words, only those orders can be rectified which are not decided by appeal. Any point/matter of an order which is under appeal or revision cannot be rectified. Rectification can be done against other matters/ points of an order.</a:t>
            </a:r>
          </a:p>
          <a:p>
            <a:pPr lvl="0"/>
            <a:r>
              <a:rPr lang="en-US" sz="1800" dirty="0">
                <a:solidFill>
                  <a:srgbClr val="656B6F"/>
                </a:solidFill>
                <a:latin typeface="Nunito"/>
              </a:rPr>
              <a:t>If any order is passed by Commissioner (Appeals), then he too has the authority to rectify the mistake, either on its own motion or on an application made to him by the taxpayer.</a:t>
            </a:r>
          </a:p>
          <a:p>
            <a:pPr lvl="0"/>
            <a:endParaRPr lang="en-IN" sz="1800" dirty="0">
              <a:solidFill>
                <a:prstClr val="black"/>
              </a:solidFill>
            </a:endParaRPr>
          </a:p>
          <a:p>
            <a:endParaRPr lang="en-IN" dirty="0"/>
          </a:p>
        </p:txBody>
      </p:sp>
      <p:sp>
        <p:nvSpPr>
          <p:cNvPr id="4" name="Date Placeholder 3"/>
          <p:cNvSpPr>
            <a:spLocks noGrp="1"/>
          </p:cNvSpPr>
          <p:nvPr>
            <p:ph type="dt" sz="half" idx="10"/>
          </p:nvPr>
        </p:nvSpPr>
        <p:spPr/>
        <p:txBody>
          <a:bodyPr/>
          <a:lstStyle/>
          <a:p>
            <a:fld id="{5C36621D-DCCC-44FA-B457-E7CADCA1EDC5}"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380502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Rectification of Mistake-Sec.154</a:t>
            </a:r>
            <a:endParaRPr lang="en-IN" dirty="0"/>
          </a:p>
        </p:txBody>
      </p:sp>
      <p:sp>
        <p:nvSpPr>
          <p:cNvPr id="3" name="Content Placeholder 2"/>
          <p:cNvSpPr>
            <a:spLocks noGrp="1"/>
          </p:cNvSpPr>
          <p:nvPr>
            <p:ph idx="1"/>
          </p:nvPr>
        </p:nvSpPr>
        <p:spPr/>
        <p:txBody>
          <a:bodyPr>
            <a:normAutofit fontScale="92500" lnSpcReduction="10000"/>
          </a:bodyPr>
          <a:lstStyle/>
          <a:p>
            <a:endParaRPr lang="en-IN" sz="3200" dirty="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With </a:t>
            </a:r>
            <a:r>
              <a:rPr lang="en-US" dirty="0">
                <a:solidFill>
                  <a:srgbClr val="000000"/>
                </a:solidFill>
                <a:latin typeface="Times New Roman" panose="02020603050405020304" pitchFamily="18" charset="0"/>
              </a:rPr>
              <a:t>a view to rectifying any mistake apparent from the record, </a:t>
            </a:r>
            <a:r>
              <a:rPr lang="en-US" dirty="0" smtClean="0">
                <a:solidFill>
                  <a:srgbClr val="000000"/>
                </a:solidFill>
                <a:latin typeface="Times New Roman" panose="02020603050405020304" pitchFamily="18" charset="0"/>
              </a:rPr>
              <a:t>income-tax </a:t>
            </a:r>
            <a:r>
              <a:rPr lang="en-US" dirty="0">
                <a:solidFill>
                  <a:srgbClr val="000000"/>
                </a:solidFill>
                <a:latin typeface="Times New Roman" panose="02020603050405020304" pitchFamily="18" charset="0"/>
              </a:rPr>
              <a:t>authority may, - </a:t>
            </a:r>
          </a:p>
          <a:p>
            <a:pPr lvl="1"/>
            <a:r>
              <a:rPr lang="en-US" dirty="0">
                <a:solidFill>
                  <a:srgbClr val="000000"/>
                </a:solidFill>
                <a:latin typeface="Times New Roman" panose="02020603050405020304" pitchFamily="18" charset="0"/>
              </a:rPr>
              <a:t>a) Amend any order passed under any provisions of the Income-tax Act. </a:t>
            </a:r>
          </a:p>
          <a:p>
            <a:pPr lvl="1"/>
            <a:r>
              <a:rPr lang="en-US" dirty="0">
                <a:solidFill>
                  <a:srgbClr val="000000"/>
                </a:solidFill>
                <a:latin typeface="Times New Roman" panose="02020603050405020304" pitchFamily="18" charset="0"/>
              </a:rPr>
              <a:t>b) Amend any intimation or deemed intimation sent under section 143(1). </a:t>
            </a:r>
          </a:p>
          <a:p>
            <a:pPr lvl="1"/>
            <a:r>
              <a:rPr lang="en-US" dirty="0">
                <a:solidFill>
                  <a:srgbClr val="000000"/>
                </a:solidFill>
                <a:latin typeface="Times New Roman" panose="02020603050405020304" pitchFamily="18" charset="0"/>
              </a:rPr>
              <a:t>c) Amend any intimation sent under section 200A(1) [section 200A deals with processing of statements of tax deducted at source i.e. TDS return]. </a:t>
            </a:r>
          </a:p>
          <a:p>
            <a:pPr lvl="1"/>
            <a:r>
              <a:rPr lang="en-US" dirty="0">
                <a:solidFill>
                  <a:srgbClr val="000000"/>
                </a:solidFill>
                <a:latin typeface="Times New Roman" panose="02020603050405020304" pitchFamily="18" charset="0"/>
              </a:rPr>
              <a:t>d) amend any intimation under section 206CB. </a:t>
            </a:r>
          </a:p>
          <a:p>
            <a:endParaRPr lang="en-US" dirty="0" smtClean="0">
              <a:solidFill>
                <a:srgbClr val="000000"/>
              </a:solidFill>
              <a:latin typeface="Times New Roman" panose="02020603050405020304" pitchFamily="18" charset="0"/>
            </a:endParaRPr>
          </a:p>
          <a:p>
            <a:r>
              <a:rPr lang="en-US" i="1" dirty="0" smtClean="0">
                <a:solidFill>
                  <a:srgbClr val="000000"/>
                </a:solidFill>
                <a:latin typeface="Times New Roman" panose="02020603050405020304" pitchFamily="18" charset="0"/>
              </a:rPr>
              <a:t>(*) </a:t>
            </a:r>
            <a:r>
              <a:rPr lang="en-US" i="1" dirty="0">
                <a:solidFill>
                  <a:srgbClr val="000000"/>
                </a:solidFill>
                <a:latin typeface="Times New Roman" panose="02020603050405020304" pitchFamily="18" charset="0"/>
              </a:rPr>
              <a:t>Under section 200A, a TDS statement is processed after making correction of any arithmetical error in the statement or after correcting an incorrect claim, apparent from any information in the statement </a:t>
            </a:r>
            <a:endParaRPr lang="en-IN" i="1" dirty="0"/>
          </a:p>
        </p:txBody>
      </p:sp>
      <p:sp>
        <p:nvSpPr>
          <p:cNvPr id="4" name="Date Placeholder 3"/>
          <p:cNvSpPr>
            <a:spLocks noGrp="1"/>
          </p:cNvSpPr>
          <p:nvPr>
            <p:ph type="dt" sz="half" idx="10"/>
          </p:nvPr>
        </p:nvSpPr>
        <p:spPr/>
        <p:txBody>
          <a:bodyPr/>
          <a:lstStyle/>
          <a:p>
            <a:fld id="{8CFE28DB-E72D-4DB2-A806-9F55F58D00E7}"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516674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endParaRPr lang="en-IN" sz="3200" dirty="0">
              <a:solidFill>
                <a:srgbClr val="000000"/>
              </a:solidFill>
              <a:latin typeface="Times New Roman" panose="02020603050405020304" pitchFamily="18" charset="0"/>
            </a:endParaRPr>
          </a:p>
          <a:p>
            <a:r>
              <a:rPr lang="en-US" sz="3200" dirty="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Similarly a new section 206CB is inserted by Finance Act, 2015 to provide for the processing of TCS statement. </a:t>
            </a:r>
          </a:p>
          <a:p>
            <a:r>
              <a:rPr lang="en-US" dirty="0">
                <a:solidFill>
                  <a:srgbClr val="000000"/>
                </a:solidFill>
                <a:latin typeface="Times New Roman" panose="02020603050405020304" pitchFamily="18" charset="0"/>
              </a:rPr>
              <a:t>If due to rectification of mistake, the tax liability of the taxpayer is enhanced or refund is reduced, the taxpayer shall be given an opportunity of being heard </a:t>
            </a:r>
            <a:endParaRPr lang="en-IN" dirty="0"/>
          </a:p>
        </p:txBody>
      </p:sp>
      <p:sp>
        <p:nvSpPr>
          <p:cNvPr id="4" name="Date Placeholder 3"/>
          <p:cNvSpPr>
            <a:spLocks noGrp="1"/>
          </p:cNvSpPr>
          <p:nvPr>
            <p:ph type="dt" sz="half" idx="10"/>
          </p:nvPr>
        </p:nvSpPr>
        <p:spPr/>
        <p:txBody>
          <a:bodyPr/>
          <a:lstStyle/>
          <a:p>
            <a:fld id="{DF9E15B3-3EAE-47D9-BF74-03A8A4F6F98B}"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97192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 or Order</a:t>
            </a:r>
            <a:endParaRPr lang="en-IN" dirty="0"/>
          </a:p>
        </p:txBody>
      </p:sp>
      <p:sp>
        <p:nvSpPr>
          <p:cNvPr id="3" name="Content Placeholder 2"/>
          <p:cNvSpPr>
            <a:spLocks noGrp="1"/>
          </p:cNvSpPr>
          <p:nvPr>
            <p:ph idx="1"/>
          </p:nvPr>
        </p:nvSpPr>
        <p:spPr/>
        <p:txBody>
          <a:bodyPr/>
          <a:lstStyle/>
          <a:p>
            <a:endParaRPr lang="en-IN" sz="3200" dirty="0">
              <a:solidFill>
                <a:srgbClr val="000000"/>
              </a:solidFill>
              <a:latin typeface="Times New Roman" panose="02020603050405020304" pitchFamily="18" charset="0"/>
            </a:endParaRPr>
          </a:p>
          <a:p>
            <a:r>
              <a:rPr lang="en-US" sz="3200" dirty="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If an order is the subject-matter of any appeal or revision, any matter which is decided in such an appeal or revision cannot be rectified by the Assessing Officer. </a:t>
            </a:r>
            <a:endParaRPr lang="en-US" dirty="0" smtClean="0">
              <a:solidFill>
                <a:srgbClr val="000000"/>
              </a:solidFill>
              <a:latin typeface="Times New Roman" panose="02020603050405020304" pitchFamily="18" charset="0"/>
            </a:endParaRPr>
          </a:p>
          <a:p>
            <a:endParaRPr lang="en-US" dirty="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In </a:t>
            </a:r>
            <a:r>
              <a:rPr lang="en-US" dirty="0">
                <a:solidFill>
                  <a:srgbClr val="000000"/>
                </a:solidFill>
                <a:latin typeface="Times New Roman" panose="02020603050405020304" pitchFamily="18" charset="0"/>
              </a:rPr>
              <a:t>other words, if an order is subject matter of any appeal, then the Assessing Officer can rectify only those matters which are not decided in such appeal. </a:t>
            </a:r>
            <a:endParaRPr lang="en-IN" dirty="0"/>
          </a:p>
        </p:txBody>
      </p:sp>
      <p:sp>
        <p:nvSpPr>
          <p:cNvPr id="4" name="Date Placeholder 3"/>
          <p:cNvSpPr>
            <a:spLocks noGrp="1"/>
          </p:cNvSpPr>
          <p:nvPr>
            <p:ph type="dt" sz="half" idx="10"/>
          </p:nvPr>
        </p:nvSpPr>
        <p:spPr/>
        <p:txBody>
          <a:bodyPr/>
          <a:lstStyle/>
          <a:p>
            <a:fld id="{02A4A5D2-1EAA-4428-986A-DA6F15792558}"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300452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Intimation</a:t>
            </a:r>
            <a:endParaRPr lang="en-IN" dirty="0"/>
          </a:p>
        </p:txBody>
      </p:sp>
      <p:sp>
        <p:nvSpPr>
          <p:cNvPr id="3" name="Content Placeholder 2"/>
          <p:cNvSpPr>
            <a:spLocks noGrp="1"/>
          </p:cNvSpPr>
          <p:nvPr>
            <p:ph idx="1"/>
          </p:nvPr>
        </p:nvSpPr>
        <p:spPr/>
        <p:txBody>
          <a:bodyPr/>
          <a:lstStyle/>
          <a:p>
            <a:endParaRPr lang="en-IN" sz="3200" dirty="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The </a:t>
            </a:r>
            <a:r>
              <a:rPr lang="en-US" dirty="0">
                <a:solidFill>
                  <a:srgbClr val="000000"/>
                </a:solidFill>
                <a:latin typeface="Times New Roman" panose="02020603050405020304" pitchFamily="18" charset="0"/>
              </a:rPr>
              <a:t>income-tax authority can rectify the mistake on its own motion. </a:t>
            </a:r>
          </a:p>
          <a:p>
            <a:r>
              <a:rPr lang="en-US" dirty="0">
                <a:solidFill>
                  <a:srgbClr val="000000"/>
                </a:solidFill>
                <a:latin typeface="Times New Roman" panose="02020603050405020304" pitchFamily="18" charset="0"/>
              </a:rPr>
              <a:t>The taxpayer can intimate the mistake to the income-tax authority by making an application to rectify the mistake. </a:t>
            </a:r>
          </a:p>
          <a:p>
            <a:r>
              <a:rPr lang="en-US" dirty="0">
                <a:solidFill>
                  <a:srgbClr val="000000"/>
                </a:solidFill>
                <a:latin typeface="Times New Roman" panose="02020603050405020304" pitchFamily="18" charset="0"/>
              </a:rPr>
              <a:t>If the order is passed by the Commissioner (Appeals), then the Commissioner (Appeals) can rectify mistake which has been brought to notice by the Assessing Officer or by the taxpayer. </a:t>
            </a:r>
            <a:endParaRPr lang="en-IN" dirty="0"/>
          </a:p>
        </p:txBody>
      </p:sp>
      <p:sp>
        <p:nvSpPr>
          <p:cNvPr id="4" name="Date Placeholder 3"/>
          <p:cNvSpPr>
            <a:spLocks noGrp="1"/>
          </p:cNvSpPr>
          <p:nvPr>
            <p:ph type="dt" sz="half" idx="10"/>
          </p:nvPr>
        </p:nvSpPr>
        <p:spPr/>
        <p:txBody>
          <a:bodyPr/>
          <a:lstStyle/>
          <a:p>
            <a:fld id="{FD6E2C83-1FA4-4E90-B86B-45C43096BE80}"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821093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a:t>
            </a:r>
            <a:endParaRPr lang="en-IN" dirty="0"/>
          </a:p>
        </p:txBody>
      </p:sp>
      <p:sp>
        <p:nvSpPr>
          <p:cNvPr id="3" name="Content Placeholder 2"/>
          <p:cNvSpPr>
            <a:spLocks noGrp="1"/>
          </p:cNvSpPr>
          <p:nvPr>
            <p:ph idx="1"/>
          </p:nvPr>
        </p:nvSpPr>
        <p:spPr/>
        <p:txBody>
          <a:bodyPr>
            <a:normAutofit/>
          </a:bodyPr>
          <a:lstStyle/>
          <a:p>
            <a:r>
              <a:rPr lang="en-US" dirty="0">
                <a:solidFill>
                  <a:srgbClr val="000000"/>
                </a:solidFill>
                <a:latin typeface="Times New Roman" panose="02020603050405020304" pitchFamily="18" charset="0"/>
              </a:rPr>
              <a:t>No order of rectification can be passed after the expiry of 4 years from the end of the financial year in which order sought to be rectified was passed. </a:t>
            </a:r>
            <a:endParaRPr lang="en-US" dirty="0" smtClean="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The </a:t>
            </a:r>
            <a:r>
              <a:rPr lang="en-US" dirty="0">
                <a:solidFill>
                  <a:srgbClr val="000000"/>
                </a:solidFill>
                <a:latin typeface="Times New Roman" panose="02020603050405020304" pitchFamily="18" charset="0"/>
              </a:rPr>
              <a:t>period of 4 years is from the date of order sought to be rectified and not 4 years from original order. </a:t>
            </a:r>
            <a:endParaRPr lang="en-US" dirty="0" smtClean="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Hence</a:t>
            </a:r>
            <a:r>
              <a:rPr lang="en-US" dirty="0">
                <a:solidFill>
                  <a:srgbClr val="000000"/>
                </a:solidFill>
                <a:latin typeface="Times New Roman" panose="02020603050405020304" pitchFamily="18" charset="0"/>
              </a:rPr>
              <a:t>, if an order is revised, set aside, etc., then the period of 4 years will be counted from the date of such fresh order and not from the date of original order. </a:t>
            </a:r>
          </a:p>
        </p:txBody>
      </p:sp>
      <p:sp>
        <p:nvSpPr>
          <p:cNvPr id="4" name="Date Placeholder 3"/>
          <p:cNvSpPr>
            <a:spLocks noGrp="1"/>
          </p:cNvSpPr>
          <p:nvPr>
            <p:ph type="dt" sz="half" idx="10"/>
          </p:nvPr>
        </p:nvSpPr>
        <p:spPr/>
        <p:txBody>
          <a:bodyPr/>
          <a:lstStyle/>
          <a:p>
            <a:fld id="{865759F9-6D67-4A30-97B1-6688588C251E}"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659830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Procedure-1</a:t>
            </a:r>
            <a:endParaRPr lang="en-IN" dirty="0"/>
          </a:p>
        </p:txBody>
      </p:sp>
      <p:sp>
        <p:nvSpPr>
          <p:cNvPr id="3" name="Content Placeholder 2"/>
          <p:cNvSpPr>
            <a:spLocks noGrp="1"/>
          </p:cNvSpPr>
          <p:nvPr>
            <p:ph idx="1"/>
          </p:nvPr>
        </p:nvSpPr>
        <p:spPr/>
        <p:txBody>
          <a:bodyPr>
            <a:normAutofit/>
          </a:bodyPr>
          <a:lstStyle/>
          <a:p>
            <a:r>
              <a:rPr lang="en-US" dirty="0">
                <a:solidFill>
                  <a:srgbClr val="000000"/>
                </a:solidFill>
                <a:latin typeface="Times New Roman" panose="02020603050405020304" pitchFamily="18" charset="0"/>
              </a:rPr>
              <a:t>The taxpayer should carefully study the order against which he wants to file the application for rectification. </a:t>
            </a:r>
          </a:p>
          <a:p>
            <a:r>
              <a:rPr lang="en-US" dirty="0">
                <a:solidFill>
                  <a:srgbClr val="000000"/>
                </a:solidFill>
                <a:latin typeface="Times New Roman" panose="02020603050405020304" pitchFamily="18" charset="0"/>
              </a:rPr>
              <a:t>Many times the taxpayer may feel that there is any mistake in the order passed by the Income-tax Department but actually the taxpayer’s calculations could be incorrect and the CPC might have corrected these mistakes, e.g., the taxpayer may have computed incorrect interest in return of income and in the intimation the interest might have been computed correctly. </a:t>
            </a:r>
          </a:p>
        </p:txBody>
      </p:sp>
      <p:sp>
        <p:nvSpPr>
          <p:cNvPr id="4" name="Date Placeholder 3"/>
          <p:cNvSpPr>
            <a:spLocks noGrp="1"/>
          </p:cNvSpPr>
          <p:nvPr>
            <p:ph type="dt" sz="half" idx="10"/>
          </p:nvPr>
        </p:nvSpPr>
        <p:spPr/>
        <p:txBody>
          <a:bodyPr/>
          <a:lstStyle/>
          <a:p>
            <a:fld id="{61915EC6-A85C-4C93-823B-D0E48DEE23A8}"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6860198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US" sz="2600" dirty="0">
                <a:solidFill>
                  <a:srgbClr val="000000"/>
                </a:solidFill>
                <a:latin typeface="Times New Roman" panose="02020603050405020304" pitchFamily="18" charset="0"/>
              </a:rPr>
              <a:t>Hence, to avoid application of rectification in above discussed cases the taxpayer should study the order and should confirm the existence of mistake in the intimation, if any. </a:t>
            </a:r>
          </a:p>
          <a:p>
            <a:pPr lvl="0"/>
            <a:r>
              <a:rPr lang="en-US" sz="2600" dirty="0">
                <a:solidFill>
                  <a:srgbClr val="000000"/>
                </a:solidFill>
                <a:latin typeface="Times New Roman" panose="02020603050405020304" pitchFamily="18" charset="0"/>
              </a:rPr>
              <a:t>If he observes any mistake in the order then only he should proceed for making an application for rectification under section 154. </a:t>
            </a:r>
            <a:endParaRPr lang="en-IN" sz="2600" dirty="0">
              <a:solidFill>
                <a:prstClr val="black"/>
              </a:solidFill>
            </a:endParaRPr>
          </a:p>
          <a:p>
            <a:endParaRPr lang="en-IN" dirty="0"/>
          </a:p>
        </p:txBody>
      </p:sp>
      <p:sp>
        <p:nvSpPr>
          <p:cNvPr id="4" name="Date Placeholder 3"/>
          <p:cNvSpPr>
            <a:spLocks noGrp="1"/>
          </p:cNvSpPr>
          <p:nvPr>
            <p:ph type="dt" sz="half" idx="10"/>
          </p:nvPr>
        </p:nvSpPr>
        <p:spPr/>
        <p:txBody>
          <a:bodyPr/>
          <a:lstStyle/>
          <a:p>
            <a:fld id="{3206EDFD-35D0-4F44-A976-449F954A4189}"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40113827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Procedure-2</a:t>
            </a:r>
            <a:endParaRPr lang="en-IN" dirty="0"/>
          </a:p>
        </p:txBody>
      </p:sp>
      <p:sp>
        <p:nvSpPr>
          <p:cNvPr id="3" name="Content Placeholder 2"/>
          <p:cNvSpPr>
            <a:spLocks noGrp="1"/>
          </p:cNvSpPr>
          <p:nvPr>
            <p:ph idx="1"/>
          </p:nvPr>
        </p:nvSpPr>
        <p:spPr/>
        <p:txBody>
          <a:bodyPr>
            <a:normAutofit/>
          </a:bodyPr>
          <a:lstStyle/>
          <a:p>
            <a:r>
              <a:rPr lang="en-US" dirty="0">
                <a:solidFill>
                  <a:srgbClr val="000000"/>
                </a:solidFill>
                <a:latin typeface="Times New Roman" panose="02020603050405020304" pitchFamily="18" charset="0"/>
              </a:rPr>
              <a:t>Further, he should confirm that the mistake is one which is apparent from the records and it is not a mistake which requires debate, elaboration, investigation, etc. </a:t>
            </a:r>
            <a:endParaRPr lang="en-US" dirty="0" smtClean="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The </a:t>
            </a:r>
            <a:r>
              <a:rPr lang="en-US" dirty="0">
                <a:solidFill>
                  <a:srgbClr val="000000"/>
                </a:solidFill>
                <a:latin typeface="Times New Roman" panose="02020603050405020304" pitchFamily="18" charset="0"/>
              </a:rPr>
              <a:t>taxpayer can file an online application for rectification of mistake. Before making an online application for rectification the taxpayer should refer to the rectification </a:t>
            </a:r>
            <a:r>
              <a:rPr lang="en-US" dirty="0" smtClean="0">
                <a:solidFill>
                  <a:srgbClr val="000000"/>
                </a:solidFill>
                <a:latin typeface="Times New Roman" panose="02020603050405020304" pitchFamily="18" charset="0"/>
              </a:rPr>
              <a:t>procedure.  </a:t>
            </a:r>
            <a:endParaRPr lang="en-US" dirty="0">
              <a:solidFill>
                <a:srgbClr val="000000"/>
              </a:solidFill>
              <a:latin typeface="Times New Roman" panose="02020603050405020304" pitchFamily="18" charset="0"/>
            </a:endParaRPr>
          </a:p>
          <a:p>
            <a:r>
              <a:rPr lang="en-US" dirty="0" smtClean="0">
                <a:solidFill>
                  <a:srgbClr val="000000"/>
                </a:solidFill>
                <a:latin typeface="Times New Roman" panose="02020603050405020304" pitchFamily="18" charset="0"/>
              </a:rPr>
              <a:t>. </a:t>
            </a:r>
            <a:endParaRPr lang="en-IN" dirty="0"/>
          </a:p>
        </p:txBody>
      </p:sp>
      <p:sp>
        <p:nvSpPr>
          <p:cNvPr id="4" name="Date Placeholder 3"/>
          <p:cNvSpPr>
            <a:spLocks noGrp="1"/>
          </p:cNvSpPr>
          <p:nvPr>
            <p:ph type="dt" sz="half" idx="10"/>
          </p:nvPr>
        </p:nvSpPr>
        <p:spPr/>
        <p:txBody>
          <a:bodyPr/>
          <a:lstStyle/>
          <a:p>
            <a:fld id="{5775B3BF-B0D1-4AD8-A8F6-45583D508BDE}"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078713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Hearing before order</a:t>
            </a:r>
            <a:endParaRPr lang="en-IN" dirty="0"/>
          </a:p>
        </p:txBody>
      </p:sp>
      <p:sp>
        <p:nvSpPr>
          <p:cNvPr id="3" name="Content Placeholder 2"/>
          <p:cNvSpPr>
            <a:spLocks noGrp="1"/>
          </p:cNvSpPr>
          <p:nvPr>
            <p:ph idx="1"/>
          </p:nvPr>
        </p:nvSpPr>
        <p:spPr/>
        <p:txBody>
          <a:bodyPr/>
          <a:lstStyle/>
          <a:p>
            <a:pPr lvl="0"/>
            <a:r>
              <a:rPr lang="en-US" sz="2400" dirty="0">
                <a:solidFill>
                  <a:srgbClr val="000000"/>
                </a:solidFill>
                <a:latin typeface="Times New Roman" panose="02020603050405020304" pitchFamily="18" charset="0"/>
              </a:rPr>
              <a:t>For rectification of intimation under Section 200A(1)/206CB online correction statement is to be filed; </a:t>
            </a:r>
          </a:p>
          <a:p>
            <a:pPr lvl="0"/>
            <a:r>
              <a:rPr lang="en-US" sz="2400" dirty="0">
                <a:solidFill>
                  <a:srgbClr val="000000"/>
                </a:solidFill>
                <a:latin typeface="Times New Roman" panose="02020603050405020304" pitchFamily="18" charset="0"/>
              </a:rPr>
              <a:t>An amendment or rectification which has the effect of enhancing the assessment or reducing a refund or otherwise increasing the liability of the taxpayer (or </a:t>
            </a:r>
            <a:r>
              <a:rPr lang="en-US" sz="2400" dirty="0" err="1">
                <a:solidFill>
                  <a:srgbClr val="000000"/>
                </a:solidFill>
                <a:latin typeface="Times New Roman" panose="02020603050405020304" pitchFamily="18" charset="0"/>
              </a:rPr>
              <a:t>deductor</a:t>
            </a:r>
            <a:r>
              <a:rPr lang="en-US" sz="2400" dirty="0">
                <a:solidFill>
                  <a:srgbClr val="000000"/>
                </a:solidFill>
                <a:latin typeface="Times New Roman" panose="02020603050405020304" pitchFamily="18" charset="0"/>
              </a:rPr>
              <a:t>) shall not be made unless the authority concerned has given notice to the taxpayer or the </a:t>
            </a:r>
            <a:r>
              <a:rPr lang="en-US" sz="2400" dirty="0" err="1">
                <a:solidFill>
                  <a:srgbClr val="000000"/>
                </a:solidFill>
                <a:latin typeface="Times New Roman" panose="02020603050405020304" pitchFamily="18" charset="0"/>
              </a:rPr>
              <a:t>deductor</a:t>
            </a:r>
            <a:r>
              <a:rPr lang="en-US" sz="2400" dirty="0">
                <a:solidFill>
                  <a:srgbClr val="000000"/>
                </a:solidFill>
                <a:latin typeface="Times New Roman" panose="02020603050405020304" pitchFamily="18" charset="0"/>
              </a:rPr>
              <a:t> of its intention to do so and allowed the taxpayer (or the </a:t>
            </a:r>
            <a:r>
              <a:rPr lang="en-US" sz="2400" dirty="0" err="1">
                <a:solidFill>
                  <a:srgbClr val="000000"/>
                </a:solidFill>
                <a:latin typeface="Times New Roman" panose="02020603050405020304" pitchFamily="18" charset="0"/>
              </a:rPr>
              <a:t>deductor</a:t>
            </a:r>
            <a:r>
              <a:rPr lang="en-US" sz="2400" dirty="0">
                <a:solidFill>
                  <a:srgbClr val="000000"/>
                </a:solidFill>
                <a:latin typeface="Times New Roman" panose="02020603050405020304" pitchFamily="18" charset="0"/>
              </a:rPr>
              <a:t>) a reasonable opportunity of being heard</a:t>
            </a:r>
            <a:endParaRPr lang="en-IN" dirty="0"/>
          </a:p>
        </p:txBody>
      </p:sp>
      <p:sp>
        <p:nvSpPr>
          <p:cNvPr id="4" name="Date Placeholder 3"/>
          <p:cNvSpPr>
            <a:spLocks noGrp="1"/>
          </p:cNvSpPr>
          <p:nvPr>
            <p:ph type="dt" sz="half" idx="10"/>
          </p:nvPr>
        </p:nvSpPr>
        <p:spPr/>
        <p:txBody>
          <a:bodyPr/>
          <a:lstStyle/>
          <a:p>
            <a:fld id="{8207D3C5-DE7F-4F2F-9B38-0A71E6486062}"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317788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of Demand</a:t>
            </a:r>
            <a:endParaRPr lang="en-IN" dirty="0"/>
          </a:p>
        </p:txBody>
      </p:sp>
      <p:sp>
        <p:nvSpPr>
          <p:cNvPr id="3" name="Content Placeholder 2"/>
          <p:cNvSpPr>
            <a:spLocks noGrp="1"/>
          </p:cNvSpPr>
          <p:nvPr>
            <p:ph idx="1"/>
          </p:nvPr>
        </p:nvSpPr>
        <p:spPr/>
        <p:txBody>
          <a:bodyPr/>
          <a:lstStyle/>
          <a:p>
            <a:r>
              <a:rPr lang="en-US" dirty="0" smtClean="0">
                <a:solidFill>
                  <a:srgbClr val="314259"/>
                </a:solidFill>
                <a:latin typeface="Gilroy"/>
              </a:rPr>
              <a:t>After submitting  </a:t>
            </a:r>
            <a:r>
              <a:rPr lang="en-US" dirty="0">
                <a:solidFill>
                  <a:srgbClr val="314259"/>
                </a:solidFill>
                <a:latin typeface="Gilroy"/>
              </a:rPr>
              <a:t>the Income Tax Returns, </a:t>
            </a:r>
            <a:endParaRPr lang="en-US" dirty="0" smtClean="0">
              <a:solidFill>
                <a:srgbClr val="314259"/>
              </a:solidFill>
              <a:latin typeface="Gilroy"/>
            </a:endParaRPr>
          </a:p>
          <a:p>
            <a:pPr lvl="1"/>
            <a:r>
              <a:rPr lang="en-US" dirty="0" smtClean="0">
                <a:solidFill>
                  <a:srgbClr val="314259"/>
                </a:solidFill>
                <a:latin typeface="Gilroy"/>
              </a:rPr>
              <a:t>The </a:t>
            </a:r>
            <a:r>
              <a:rPr lang="en-US" dirty="0">
                <a:solidFill>
                  <a:srgbClr val="314259"/>
                </a:solidFill>
                <a:latin typeface="Gilroy"/>
              </a:rPr>
              <a:t>Income Tax Department </a:t>
            </a:r>
            <a:r>
              <a:rPr lang="en-US" dirty="0" smtClean="0">
                <a:solidFill>
                  <a:srgbClr val="314259"/>
                </a:solidFill>
                <a:latin typeface="Gilroy"/>
              </a:rPr>
              <a:t> </a:t>
            </a:r>
            <a:r>
              <a:rPr lang="en-US" dirty="0">
                <a:solidFill>
                  <a:srgbClr val="314259"/>
                </a:solidFill>
                <a:latin typeface="Gilroy"/>
              </a:rPr>
              <a:t>checks the income declarations and tax paid to see if all these details match. </a:t>
            </a:r>
            <a:endParaRPr lang="en-US" dirty="0" smtClean="0">
              <a:solidFill>
                <a:srgbClr val="314259"/>
              </a:solidFill>
              <a:latin typeface="Gilroy"/>
            </a:endParaRPr>
          </a:p>
          <a:p>
            <a:pPr lvl="1"/>
            <a:r>
              <a:rPr lang="en-US" dirty="0" smtClean="0">
                <a:solidFill>
                  <a:srgbClr val="314259"/>
                </a:solidFill>
                <a:latin typeface="Gilroy"/>
              </a:rPr>
              <a:t>IT </a:t>
            </a:r>
            <a:r>
              <a:rPr lang="en-US" dirty="0">
                <a:solidFill>
                  <a:srgbClr val="314259"/>
                </a:solidFill>
                <a:latin typeface="Gilroy"/>
              </a:rPr>
              <a:t>Department will accept the tax return filed as per Section 143(1).</a:t>
            </a:r>
          </a:p>
          <a:p>
            <a:r>
              <a:rPr lang="en-US" dirty="0">
                <a:solidFill>
                  <a:srgbClr val="314259"/>
                </a:solidFill>
                <a:latin typeface="Gilroy"/>
              </a:rPr>
              <a:t>If the taxes paid are found to be less than what </a:t>
            </a:r>
            <a:r>
              <a:rPr lang="en-US" dirty="0" smtClean="0">
                <a:solidFill>
                  <a:srgbClr val="314259"/>
                </a:solidFill>
                <a:latin typeface="Gilroy"/>
              </a:rPr>
              <a:t>is payable, the department will </a:t>
            </a:r>
            <a:r>
              <a:rPr lang="en-US" dirty="0">
                <a:solidFill>
                  <a:srgbClr val="314259"/>
                </a:solidFill>
                <a:latin typeface="Gilroy"/>
              </a:rPr>
              <a:t>issue </a:t>
            </a:r>
            <a:r>
              <a:rPr lang="en-US" dirty="0" smtClean="0">
                <a:solidFill>
                  <a:srgbClr val="314259"/>
                </a:solidFill>
                <a:latin typeface="Gilroy"/>
              </a:rPr>
              <a:t>DEMAND NOTICE. </a:t>
            </a:r>
          </a:p>
          <a:p>
            <a:r>
              <a:rPr lang="en-US" dirty="0" smtClean="0">
                <a:solidFill>
                  <a:srgbClr val="314259"/>
                </a:solidFill>
                <a:latin typeface="Gilroy"/>
              </a:rPr>
              <a:t>Then the question is how </a:t>
            </a:r>
            <a:r>
              <a:rPr lang="en-US" dirty="0">
                <a:solidFill>
                  <a:srgbClr val="314259"/>
                </a:solidFill>
                <a:latin typeface="Gilroy"/>
              </a:rPr>
              <a:t>to </a:t>
            </a:r>
            <a:r>
              <a:rPr lang="en-US" dirty="0" smtClean="0">
                <a:solidFill>
                  <a:srgbClr val="314259"/>
                </a:solidFill>
                <a:latin typeface="Gilroy"/>
              </a:rPr>
              <a:t>submit the response </a:t>
            </a:r>
            <a:r>
              <a:rPr lang="en-US" dirty="0">
                <a:solidFill>
                  <a:srgbClr val="314259"/>
                </a:solidFill>
                <a:latin typeface="Gilroy"/>
              </a:rPr>
              <a:t>to </a:t>
            </a:r>
            <a:r>
              <a:rPr lang="en-US" dirty="0" smtClean="0">
                <a:solidFill>
                  <a:srgbClr val="314259"/>
                </a:solidFill>
                <a:latin typeface="Gilroy"/>
              </a:rPr>
              <a:t> </a:t>
            </a:r>
            <a:r>
              <a:rPr lang="en-US" dirty="0">
                <a:solidFill>
                  <a:srgbClr val="314259"/>
                </a:solidFill>
                <a:latin typeface="Gilroy"/>
              </a:rPr>
              <a:t>a demand notice from IT Department.</a:t>
            </a:r>
          </a:p>
          <a:p>
            <a:endParaRPr lang="en-IN" dirty="0"/>
          </a:p>
        </p:txBody>
      </p:sp>
      <p:sp>
        <p:nvSpPr>
          <p:cNvPr id="4" name="Date Placeholder 3"/>
          <p:cNvSpPr>
            <a:spLocks noGrp="1"/>
          </p:cNvSpPr>
          <p:nvPr>
            <p:ph type="dt" sz="half" idx="10"/>
          </p:nvPr>
        </p:nvSpPr>
        <p:spPr/>
        <p:txBody>
          <a:bodyPr/>
          <a:lstStyle/>
          <a:p>
            <a:fld id="{5CD401FE-3900-49E7-A922-A6B57BE436D2}"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0089652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Errors</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314259"/>
                </a:solidFill>
                <a:latin typeface="Gilroy"/>
              </a:rPr>
              <a:t>an error of fact</a:t>
            </a:r>
          </a:p>
          <a:p>
            <a:r>
              <a:rPr lang="en-US" dirty="0">
                <a:solidFill>
                  <a:srgbClr val="314259"/>
                </a:solidFill>
                <a:latin typeface="Gilroy"/>
              </a:rPr>
              <a:t>an arithmetic mistake</a:t>
            </a:r>
          </a:p>
          <a:p>
            <a:r>
              <a:rPr lang="en-US" dirty="0">
                <a:solidFill>
                  <a:srgbClr val="314259"/>
                </a:solidFill>
                <a:latin typeface="Gilroy"/>
              </a:rPr>
              <a:t>a small clerical error</a:t>
            </a:r>
          </a:p>
          <a:p>
            <a:r>
              <a:rPr lang="en-US" dirty="0">
                <a:solidFill>
                  <a:srgbClr val="314259"/>
                </a:solidFill>
                <a:latin typeface="Gilroy"/>
              </a:rPr>
              <a:t>an error due to overlooking compulsory provisions of </a:t>
            </a:r>
            <a:r>
              <a:rPr lang="en-US" dirty="0" smtClean="0">
                <a:solidFill>
                  <a:srgbClr val="314259"/>
                </a:solidFill>
                <a:latin typeface="Gilroy"/>
              </a:rPr>
              <a:t>law</a:t>
            </a:r>
          </a:p>
          <a:p>
            <a:r>
              <a:rPr lang="en-US" dirty="0" smtClean="0">
                <a:solidFill>
                  <a:srgbClr val="314259"/>
                </a:solidFill>
                <a:latin typeface="Gilroy"/>
              </a:rPr>
              <a:t>Examples</a:t>
            </a:r>
            <a:endParaRPr lang="en-US" dirty="0">
              <a:solidFill>
                <a:srgbClr val="314259"/>
              </a:solidFill>
              <a:latin typeface="Gilroy"/>
            </a:endParaRPr>
          </a:p>
          <a:p>
            <a:pPr lvl="1"/>
            <a:r>
              <a:rPr lang="en-US" dirty="0">
                <a:solidFill>
                  <a:srgbClr val="314259"/>
                </a:solidFill>
                <a:latin typeface="Gilroy"/>
              </a:rPr>
              <a:t>a mismatch in tax credit</a:t>
            </a:r>
          </a:p>
          <a:p>
            <a:pPr lvl="1"/>
            <a:r>
              <a:rPr lang="en-US" dirty="0">
                <a:solidFill>
                  <a:srgbClr val="314259"/>
                </a:solidFill>
                <a:latin typeface="Gilroy"/>
              </a:rPr>
              <a:t>advance tax mismatch</a:t>
            </a:r>
          </a:p>
          <a:p>
            <a:pPr lvl="1"/>
            <a:r>
              <a:rPr lang="en-US" dirty="0">
                <a:solidFill>
                  <a:srgbClr val="314259"/>
                </a:solidFill>
                <a:latin typeface="Gilroy"/>
              </a:rPr>
              <a:t>gender mentioned incorrectly</a:t>
            </a:r>
          </a:p>
          <a:p>
            <a:pPr lvl="1"/>
            <a:r>
              <a:rPr lang="en-US" dirty="0">
                <a:solidFill>
                  <a:srgbClr val="314259"/>
                </a:solidFill>
                <a:latin typeface="Gilroy"/>
              </a:rPr>
              <a:t>additional details not submitted for capital gains at the time of filing return</a:t>
            </a:r>
          </a:p>
          <a:p>
            <a:endParaRPr lang="en-IN" dirty="0"/>
          </a:p>
        </p:txBody>
      </p:sp>
      <p:sp>
        <p:nvSpPr>
          <p:cNvPr id="4" name="Date Placeholder 3"/>
          <p:cNvSpPr>
            <a:spLocks noGrp="1"/>
          </p:cNvSpPr>
          <p:nvPr>
            <p:ph type="dt" sz="half" idx="10"/>
          </p:nvPr>
        </p:nvSpPr>
        <p:spPr/>
        <p:txBody>
          <a:bodyPr/>
          <a:lstStyle/>
          <a:p>
            <a:fld id="{CD58A5FE-3219-4708-8BA3-79CBDFD169AE}"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42458383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Draft</a:t>
            </a:r>
            <a:endParaRPr lang="en-IN" dirty="0"/>
          </a:p>
        </p:txBody>
      </p:sp>
      <p:sp>
        <p:nvSpPr>
          <p:cNvPr id="3" name="Content Placeholder 2"/>
          <p:cNvSpPr>
            <a:spLocks noGrp="1"/>
          </p:cNvSpPr>
          <p:nvPr>
            <p:ph idx="1"/>
          </p:nvPr>
        </p:nvSpPr>
        <p:spPr/>
        <p:txBody>
          <a:bodyPr>
            <a:normAutofit fontScale="70000" lnSpcReduction="20000"/>
          </a:bodyPr>
          <a:lstStyle/>
          <a:p>
            <a:r>
              <a:rPr lang="en-US" dirty="0">
                <a:solidFill>
                  <a:srgbClr val="212529"/>
                </a:solidFill>
                <a:latin typeface="IBM Plex Sans"/>
              </a:rPr>
              <a:t>Dear Sir, </a:t>
            </a:r>
            <a:endParaRPr lang="en-US" dirty="0" smtClean="0">
              <a:solidFill>
                <a:srgbClr val="212529"/>
              </a:solidFill>
              <a:latin typeface="IBM Plex Sans"/>
            </a:endParaRPr>
          </a:p>
          <a:p>
            <a:r>
              <a:rPr lang="en-US" dirty="0" smtClean="0">
                <a:solidFill>
                  <a:srgbClr val="212529"/>
                </a:solidFill>
                <a:latin typeface="IBM Plex Sans"/>
              </a:rPr>
              <a:t>Ref</a:t>
            </a:r>
            <a:r>
              <a:rPr lang="en-US" dirty="0">
                <a:solidFill>
                  <a:srgbClr val="212529"/>
                </a:solidFill>
                <a:latin typeface="IBM Plex Sans"/>
              </a:rPr>
              <a:t>: - </a:t>
            </a:r>
            <a:r>
              <a:rPr lang="en-US" dirty="0" smtClean="0">
                <a:solidFill>
                  <a:srgbClr val="212529"/>
                </a:solidFill>
                <a:latin typeface="IBM Plex Sans"/>
              </a:rPr>
              <a:t>Your </a:t>
            </a:r>
            <a:r>
              <a:rPr lang="en-US" dirty="0">
                <a:solidFill>
                  <a:srgbClr val="212529"/>
                </a:solidFill>
                <a:latin typeface="IBM Plex Sans"/>
              </a:rPr>
              <a:t>Intimation U/s 143 (1) dated: ........ for the A.Y ........, Received on ........ (PAN ..........) </a:t>
            </a:r>
            <a:endParaRPr lang="en-US" dirty="0" smtClean="0">
              <a:solidFill>
                <a:srgbClr val="212529"/>
              </a:solidFill>
              <a:latin typeface="IBM Plex Sans"/>
            </a:endParaRPr>
          </a:p>
          <a:p>
            <a:r>
              <a:rPr lang="en-US" dirty="0" smtClean="0">
                <a:solidFill>
                  <a:srgbClr val="212529"/>
                </a:solidFill>
                <a:latin typeface="IBM Plex Sans"/>
              </a:rPr>
              <a:t>Sub</a:t>
            </a:r>
            <a:r>
              <a:rPr lang="en-US" dirty="0">
                <a:solidFill>
                  <a:srgbClr val="212529"/>
                </a:solidFill>
                <a:latin typeface="IBM Plex Sans"/>
              </a:rPr>
              <a:t>: - Rectification of Intimation U/s 154 of the Income Tax Act, 1961. </a:t>
            </a:r>
            <a:endParaRPr lang="en-US" dirty="0" smtClean="0">
              <a:solidFill>
                <a:srgbClr val="212529"/>
              </a:solidFill>
              <a:latin typeface="IBM Plex Sans"/>
            </a:endParaRPr>
          </a:p>
          <a:p>
            <a:endParaRPr lang="en-US" dirty="0">
              <a:solidFill>
                <a:srgbClr val="212529"/>
              </a:solidFill>
              <a:latin typeface="IBM Plex Sans"/>
            </a:endParaRPr>
          </a:p>
          <a:p>
            <a:r>
              <a:rPr lang="en-US" dirty="0" smtClean="0">
                <a:solidFill>
                  <a:srgbClr val="212529"/>
                </a:solidFill>
                <a:latin typeface="IBM Plex Sans"/>
              </a:rPr>
              <a:t>I </a:t>
            </a:r>
            <a:r>
              <a:rPr lang="en-US" dirty="0">
                <a:solidFill>
                  <a:srgbClr val="212529"/>
                </a:solidFill>
                <a:latin typeface="IBM Plex Sans"/>
              </a:rPr>
              <a:t>have received your above mentioned intimation U/s 143(1) of the Income Tax Act which is showing a demand of Income Tax of </a:t>
            </a:r>
            <a:r>
              <a:rPr lang="en-US" dirty="0" err="1">
                <a:solidFill>
                  <a:srgbClr val="212529"/>
                </a:solidFill>
                <a:latin typeface="IBM Plex Sans"/>
              </a:rPr>
              <a:t>Rs</a:t>
            </a:r>
            <a:r>
              <a:rPr lang="en-US" dirty="0">
                <a:solidFill>
                  <a:srgbClr val="212529"/>
                </a:solidFill>
                <a:latin typeface="IBM Plex Sans"/>
              </a:rPr>
              <a:t>. ....../- In this connection </a:t>
            </a:r>
            <a:r>
              <a:rPr lang="en-US" dirty="0" err="1">
                <a:solidFill>
                  <a:srgbClr val="212529"/>
                </a:solidFill>
                <a:latin typeface="IBM Plex Sans"/>
              </a:rPr>
              <a:t>i</a:t>
            </a:r>
            <a:r>
              <a:rPr lang="en-US" dirty="0">
                <a:solidFill>
                  <a:srgbClr val="212529"/>
                </a:solidFill>
                <a:latin typeface="IBM Plex Sans"/>
              </a:rPr>
              <a:t> want to bring in to your kind notice that.................................................................................................... ............................................................................................................................................................ ............................................................................................................................................................ ............ I therefore request you to please rectify your above mentioned intimation U/s 154 and issue a rectification order to that effect at the earliest. Thanking you, Yours faithfully,</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fld id="{B18771E5-C0FB-4E22-A6AF-EFD56BE441C9}"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24937353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a:t>
            </a:r>
            <a:endParaRPr lang="en-IN" dirty="0"/>
          </a:p>
        </p:txBody>
      </p:sp>
      <p:sp>
        <p:nvSpPr>
          <p:cNvPr id="3" name="Content Placeholder 2"/>
          <p:cNvSpPr>
            <a:spLocks noGrp="1"/>
          </p:cNvSpPr>
          <p:nvPr>
            <p:ph idx="1"/>
          </p:nvPr>
        </p:nvSpPr>
        <p:spPr/>
        <p:txBody>
          <a:bodyPr>
            <a:normAutofit fontScale="85000" lnSpcReduction="20000"/>
          </a:bodyPr>
          <a:lstStyle/>
          <a:p>
            <a:pPr fontAlgn="base"/>
            <a:r>
              <a:rPr lang="en-US" dirty="0">
                <a:solidFill>
                  <a:srgbClr val="444444"/>
                </a:solidFill>
              </a:rPr>
              <a:t>Before applying for rectification under section 154 of Income Tax, one needs to be aware of the following points to streamline the application process.</a:t>
            </a:r>
          </a:p>
          <a:p>
            <a:pPr fontAlgn="base"/>
            <a:r>
              <a:rPr lang="en-US" dirty="0">
                <a:solidFill>
                  <a:srgbClr val="444444"/>
                </a:solidFill>
                <a:latin typeface="Muli"/>
              </a:rPr>
              <a:t>The rectification process can only be filed against the latest issued notice.</a:t>
            </a:r>
          </a:p>
          <a:p>
            <a:pPr fontAlgn="base"/>
            <a:r>
              <a:rPr lang="en-US" dirty="0">
                <a:solidFill>
                  <a:srgbClr val="444444"/>
                </a:solidFill>
                <a:latin typeface="Muli"/>
              </a:rPr>
              <a:t>There are 7 request types for Income Tax rectification, including-</a:t>
            </a:r>
          </a:p>
          <a:p>
            <a:pPr marL="742950" lvl="1" indent="-285750" fontAlgn="base"/>
            <a:r>
              <a:rPr lang="en-US" dirty="0">
                <a:solidFill>
                  <a:srgbClr val="444444"/>
                </a:solidFill>
                <a:latin typeface="inherit"/>
              </a:rPr>
              <a:t>Reprocess the Return</a:t>
            </a:r>
          </a:p>
          <a:p>
            <a:pPr marL="742950" lvl="1" indent="-285750" fontAlgn="base"/>
            <a:r>
              <a:rPr lang="en-US" dirty="0">
                <a:solidFill>
                  <a:srgbClr val="444444"/>
                </a:solidFill>
                <a:latin typeface="inherit"/>
              </a:rPr>
              <a:t>Additional Information for 234C Interest</a:t>
            </a:r>
          </a:p>
          <a:p>
            <a:pPr marL="742950" lvl="1" indent="-285750" fontAlgn="base"/>
            <a:r>
              <a:rPr lang="en-US" dirty="0">
                <a:solidFill>
                  <a:srgbClr val="444444"/>
                </a:solidFill>
                <a:latin typeface="inherit"/>
              </a:rPr>
              <a:t>Tax Credit Mismatch Correction</a:t>
            </a:r>
          </a:p>
          <a:p>
            <a:pPr marL="742950" lvl="1" indent="-285750" fontAlgn="base"/>
            <a:r>
              <a:rPr lang="en-US" dirty="0">
                <a:solidFill>
                  <a:srgbClr val="444444"/>
                </a:solidFill>
                <a:latin typeface="inherit"/>
              </a:rPr>
              <a:t>Return Data Correction (online)</a:t>
            </a:r>
          </a:p>
          <a:p>
            <a:pPr marL="742950" lvl="1" indent="-285750" fontAlgn="base"/>
            <a:r>
              <a:rPr lang="en-US" dirty="0">
                <a:solidFill>
                  <a:srgbClr val="444444"/>
                </a:solidFill>
                <a:latin typeface="inherit"/>
              </a:rPr>
              <a:t>Return Data Collection (offline)</a:t>
            </a:r>
          </a:p>
          <a:p>
            <a:pPr marL="742950" lvl="1" indent="-285750" fontAlgn="base"/>
            <a:r>
              <a:rPr lang="en-US" dirty="0">
                <a:solidFill>
                  <a:srgbClr val="444444"/>
                </a:solidFill>
                <a:latin typeface="inherit"/>
              </a:rPr>
              <a:t>Status Correction (applicable to ITR-5 and ITR-7)</a:t>
            </a:r>
          </a:p>
          <a:p>
            <a:pPr marL="742950" lvl="1" indent="-285750" fontAlgn="base"/>
            <a:r>
              <a:rPr lang="en-US" dirty="0">
                <a:solidFill>
                  <a:srgbClr val="444444"/>
                </a:solidFill>
                <a:latin typeface="inherit"/>
              </a:rPr>
              <a:t>Exemption Section Correction (applicable to ITR-7 only)</a:t>
            </a:r>
          </a:p>
          <a:p>
            <a:r>
              <a:rPr lang="en-US" dirty="0"/>
              <a:t/>
            </a:r>
            <a:br>
              <a:rPr lang="en-US" dirty="0"/>
            </a:br>
            <a:endParaRPr lang="en-IN" dirty="0"/>
          </a:p>
        </p:txBody>
      </p:sp>
      <p:sp>
        <p:nvSpPr>
          <p:cNvPr id="4" name="Date Placeholder 3"/>
          <p:cNvSpPr>
            <a:spLocks noGrp="1"/>
          </p:cNvSpPr>
          <p:nvPr>
            <p:ph type="dt" sz="half" idx="10"/>
          </p:nvPr>
        </p:nvSpPr>
        <p:spPr/>
        <p:txBody>
          <a:bodyPr/>
          <a:lstStyle/>
          <a:p>
            <a:fld id="{E58E7630-D927-4509-9F73-8C2EBFEE5CD1}"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8298318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fontAlgn="base"/>
            <a:r>
              <a:rPr lang="en-US" dirty="0">
                <a:solidFill>
                  <a:srgbClr val="444444"/>
                </a:solidFill>
                <a:latin typeface="inherit"/>
              </a:rPr>
              <a:t>Before CPC processes, taxpayers can submit a revised return if they identify any errors in the submitted income tax return.</a:t>
            </a:r>
          </a:p>
          <a:p>
            <a:pPr fontAlgn="base"/>
            <a:r>
              <a:rPr lang="en-US" dirty="0">
                <a:solidFill>
                  <a:srgbClr val="444444"/>
                </a:solidFill>
                <a:latin typeface="inherit"/>
              </a:rPr>
              <a:t>No one can submit a rectification issue on e-filing in the event of manual or paper filing of return. Taxpayers can only submit their rectification request along with AO in paper mode.</a:t>
            </a:r>
          </a:p>
          <a:p>
            <a:pPr fontAlgn="base"/>
            <a:r>
              <a:rPr lang="en-US" dirty="0">
                <a:solidFill>
                  <a:srgbClr val="444444"/>
                </a:solidFill>
                <a:latin typeface="inherit"/>
              </a:rPr>
              <a:t>DSC is mandatory for taxpayers audited u/s 44AB for file rectification requests.</a:t>
            </a:r>
          </a:p>
          <a:p>
            <a:pPr fontAlgn="base"/>
            <a:r>
              <a:rPr lang="en-US" dirty="0">
                <a:solidFill>
                  <a:srgbClr val="444444"/>
                </a:solidFill>
              </a:rPr>
              <a:t>Nonetheless, the Assessing Officer does not issue rectification under section 154 of the income tax act for any minor discrepancies. Instead, the department resolves it by themselves.</a:t>
            </a:r>
          </a:p>
          <a:p>
            <a:endParaRPr lang="en-IN" dirty="0"/>
          </a:p>
        </p:txBody>
      </p:sp>
      <p:sp>
        <p:nvSpPr>
          <p:cNvPr id="4" name="Date Placeholder 3"/>
          <p:cNvSpPr>
            <a:spLocks noGrp="1"/>
          </p:cNvSpPr>
          <p:nvPr>
            <p:ph type="dt" sz="half" idx="10"/>
          </p:nvPr>
        </p:nvSpPr>
        <p:spPr/>
        <p:txBody>
          <a:bodyPr/>
          <a:lstStyle/>
          <a:p>
            <a:fld id="{9F8E2C40-87F6-4C17-9E25-4AB92C69E871}"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989579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ctr"/>
            <a:r>
              <a:rPr lang="en-US" smtClean="0"/>
              <a:t>Thank you</a:t>
            </a:r>
            <a:endParaRPr lang="en-IN"/>
          </a:p>
        </p:txBody>
      </p:sp>
      <p:sp>
        <p:nvSpPr>
          <p:cNvPr id="4" name="Date Placeholder 3"/>
          <p:cNvSpPr>
            <a:spLocks noGrp="1"/>
          </p:cNvSpPr>
          <p:nvPr>
            <p:ph type="dt" sz="half" idx="10"/>
          </p:nvPr>
        </p:nvSpPr>
        <p:spPr/>
        <p:txBody>
          <a:bodyPr/>
          <a:lstStyle/>
          <a:p>
            <a:fld id="{9B5C0A71-3221-4550-B07A-B8D7D06C1C45}"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468530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Demand Notice</a:t>
            </a:r>
            <a:endParaRPr lang="en-IN" dirty="0"/>
          </a:p>
        </p:txBody>
      </p:sp>
      <p:sp>
        <p:nvSpPr>
          <p:cNvPr id="3" name="Content Placeholder 2"/>
          <p:cNvSpPr>
            <a:spLocks noGrp="1"/>
          </p:cNvSpPr>
          <p:nvPr>
            <p:ph idx="1"/>
          </p:nvPr>
        </p:nvSpPr>
        <p:spPr/>
        <p:txBody>
          <a:bodyPr/>
          <a:lstStyle/>
          <a:p>
            <a:r>
              <a:rPr lang="en-US" dirty="0" smtClean="0">
                <a:solidFill>
                  <a:srgbClr val="314259"/>
                </a:solidFill>
                <a:latin typeface="Gilroy"/>
              </a:rPr>
              <a:t>The jurisdictional </a:t>
            </a:r>
            <a:r>
              <a:rPr lang="en-US" dirty="0">
                <a:solidFill>
                  <a:srgbClr val="314259"/>
                </a:solidFill>
                <a:latin typeface="Gilroy"/>
              </a:rPr>
              <a:t>Income Tax Officer (ITO) will upload the </a:t>
            </a:r>
            <a:r>
              <a:rPr lang="en-US" dirty="0">
                <a:solidFill>
                  <a:srgbClr val="337AB7"/>
                </a:solidFill>
                <a:latin typeface="Gilroy"/>
                <a:hlinkClick r:id="rId2"/>
              </a:rPr>
              <a:t>Demand Notice</a:t>
            </a:r>
            <a:r>
              <a:rPr lang="en-US" dirty="0">
                <a:solidFill>
                  <a:srgbClr val="314259"/>
                </a:solidFill>
                <a:latin typeface="Gilroy"/>
              </a:rPr>
              <a:t> online. </a:t>
            </a:r>
            <a:endParaRPr lang="en-US" dirty="0" smtClean="0">
              <a:solidFill>
                <a:srgbClr val="314259"/>
              </a:solidFill>
              <a:latin typeface="Gilroy"/>
            </a:endParaRPr>
          </a:p>
          <a:p>
            <a:endParaRPr lang="en-US" dirty="0">
              <a:solidFill>
                <a:srgbClr val="314259"/>
              </a:solidFill>
              <a:latin typeface="Gilroy"/>
            </a:endParaRPr>
          </a:p>
          <a:p>
            <a:r>
              <a:rPr lang="en-US" dirty="0" smtClean="0">
                <a:solidFill>
                  <a:srgbClr val="314259"/>
                </a:solidFill>
                <a:latin typeface="Gilroy"/>
              </a:rPr>
              <a:t>It can be accessed </a:t>
            </a:r>
            <a:r>
              <a:rPr lang="en-US" dirty="0">
                <a:solidFill>
                  <a:srgbClr val="314259"/>
                </a:solidFill>
                <a:latin typeface="Gilroy"/>
              </a:rPr>
              <a:t>the content of this notice by logging into </a:t>
            </a:r>
            <a:r>
              <a:rPr lang="en-US" dirty="0" smtClean="0">
                <a:solidFill>
                  <a:srgbClr val="314259"/>
                </a:solidFill>
                <a:latin typeface="Gilroy"/>
              </a:rPr>
              <a:t> </a:t>
            </a:r>
            <a:r>
              <a:rPr lang="en-US" dirty="0">
                <a:solidFill>
                  <a:srgbClr val="314259"/>
                </a:solidFill>
                <a:latin typeface="Gilroy"/>
              </a:rPr>
              <a:t>e-filing account on the website </a:t>
            </a:r>
            <a:r>
              <a:rPr lang="en-US" dirty="0" smtClean="0">
                <a:solidFill>
                  <a:srgbClr val="337AB7"/>
                </a:solidFill>
                <a:latin typeface="Gilroy"/>
                <a:hlinkClick r:id="rId3"/>
              </a:rPr>
              <a:t>www.incometax.gov.in</a:t>
            </a:r>
            <a:r>
              <a:rPr lang="en-US" dirty="0">
                <a:solidFill>
                  <a:srgbClr val="314259"/>
                </a:solidFill>
                <a:latin typeface="Gilroy"/>
              </a:rPr>
              <a:t>, </a:t>
            </a:r>
            <a:endParaRPr lang="en-US" dirty="0" smtClean="0">
              <a:solidFill>
                <a:srgbClr val="314259"/>
              </a:solidFill>
              <a:latin typeface="Gilroy"/>
            </a:endParaRPr>
          </a:p>
          <a:p>
            <a:r>
              <a:rPr lang="en-US" dirty="0" smtClean="0">
                <a:solidFill>
                  <a:srgbClr val="314259"/>
                </a:solidFill>
                <a:latin typeface="Gilroy"/>
              </a:rPr>
              <a:t>The tax payer  </a:t>
            </a:r>
            <a:r>
              <a:rPr lang="en-US" dirty="0">
                <a:solidFill>
                  <a:srgbClr val="314259"/>
                </a:solidFill>
                <a:latin typeface="Gilroy"/>
              </a:rPr>
              <a:t>can record </a:t>
            </a:r>
            <a:r>
              <a:rPr lang="en-US" dirty="0" smtClean="0">
                <a:solidFill>
                  <a:srgbClr val="314259"/>
                </a:solidFill>
                <a:latin typeface="Gilroy"/>
              </a:rPr>
              <a:t>the </a:t>
            </a:r>
            <a:r>
              <a:rPr lang="en-US" dirty="0">
                <a:solidFill>
                  <a:srgbClr val="314259"/>
                </a:solidFill>
                <a:latin typeface="Gilroy"/>
              </a:rPr>
              <a:t>responses.</a:t>
            </a:r>
            <a:endParaRPr lang="en-IN" dirty="0"/>
          </a:p>
        </p:txBody>
      </p:sp>
      <p:sp>
        <p:nvSpPr>
          <p:cNvPr id="4" name="Date Placeholder 3"/>
          <p:cNvSpPr>
            <a:spLocks noGrp="1"/>
          </p:cNvSpPr>
          <p:nvPr>
            <p:ph type="dt" sz="half" idx="10"/>
          </p:nvPr>
        </p:nvSpPr>
        <p:spPr/>
        <p:txBody>
          <a:bodyPr/>
          <a:lstStyle/>
          <a:p>
            <a:fld id="{7940CBC6-5BB8-4A7F-A375-AC40D0D94EF3}"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723711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Response Demand Notice</a:t>
            </a:r>
            <a:endParaRPr lang="en-IN" dirty="0"/>
          </a:p>
        </p:txBody>
      </p:sp>
      <p:sp>
        <p:nvSpPr>
          <p:cNvPr id="3" name="Content Placeholder 2"/>
          <p:cNvSpPr>
            <a:spLocks noGrp="1"/>
          </p:cNvSpPr>
          <p:nvPr>
            <p:ph idx="1"/>
          </p:nvPr>
        </p:nvSpPr>
        <p:spPr/>
        <p:txBody>
          <a:bodyPr>
            <a:normAutofit fontScale="92500"/>
          </a:bodyPr>
          <a:lstStyle/>
          <a:p>
            <a:r>
              <a:rPr lang="en-US" dirty="0">
                <a:solidFill>
                  <a:srgbClr val="333333"/>
                </a:solidFill>
                <a:latin typeface="Arial" panose="020B0604020202020204" pitchFamily="34" charset="0"/>
              </a:rPr>
              <a:t>The Taxpayer can submit the response online to the outstanding demand by either choosing to ‘Agree’ or ‘Disagree’ with the demand.</a:t>
            </a:r>
          </a:p>
          <a:p>
            <a:r>
              <a:rPr lang="en-US" dirty="0">
                <a:solidFill>
                  <a:srgbClr val="333333"/>
                </a:solidFill>
                <a:latin typeface="Arial" panose="020B0604020202020204" pitchFamily="34" charset="0"/>
              </a:rPr>
              <a:t>Perform the following steps for Responding to the Outstanding Demand.</a:t>
            </a:r>
          </a:p>
          <a:p>
            <a:pPr>
              <a:buFont typeface="+mj-lt"/>
              <a:buAutoNum type="arabicPeriod"/>
            </a:pPr>
            <a:r>
              <a:rPr lang="en-US" dirty="0">
                <a:solidFill>
                  <a:srgbClr val="333333"/>
                </a:solidFill>
                <a:latin typeface="Arial" panose="020B0604020202020204" pitchFamily="34" charset="0"/>
              </a:rPr>
              <a:t>Logon to ‘e-Filing’ Portal </a:t>
            </a:r>
            <a:r>
              <a:rPr lang="en-US" dirty="0">
                <a:solidFill>
                  <a:srgbClr val="337AB7"/>
                </a:solidFill>
                <a:latin typeface="Arial" panose="020B0604020202020204" pitchFamily="34" charset="0"/>
              </a:rPr>
              <a:t>https://</a:t>
            </a:r>
            <a:r>
              <a:rPr lang="en-US" dirty="0" smtClean="0">
                <a:solidFill>
                  <a:srgbClr val="337AB7"/>
                </a:solidFill>
                <a:latin typeface="Arial" panose="020B0604020202020204" pitchFamily="34" charset="0"/>
              </a:rPr>
              <a:t>www.incometax.gov.in</a:t>
            </a:r>
            <a:r>
              <a:rPr lang="en-US" dirty="0" smtClean="0">
                <a:solidFill>
                  <a:srgbClr val="333333"/>
                </a:solidFill>
                <a:latin typeface="Arial" panose="020B0604020202020204" pitchFamily="34" charset="0"/>
              </a:rPr>
              <a:t>​</a:t>
            </a:r>
            <a:endParaRPr lang="en-US" dirty="0">
              <a:solidFill>
                <a:srgbClr val="333333"/>
              </a:solidFill>
              <a:latin typeface="Arial" panose="020B0604020202020204" pitchFamily="34" charset="0"/>
            </a:endParaRPr>
          </a:p>
          <a:p>
            <a:pPr>
              <a:buFont typeface="+mj-lt"/>
              <a:buAutoNum type="arabicPeriod"/>
            </a:pPr>
            <a:r>
              <a:rPr lang="en-US" dirty="0">
                <a:solidFill>
                  <a:srgbClr val="333333"/>
                </a:solidFill>
                <a:latin typeface="Arial" panose="020B0604020202020204" pitchFamily="34" charset="0"/>
              </a:rPr>
              <a:t>Go to the ‘e-File’ menu and Click ‘Response to Outstanding Demand’</a:t>
            </a:r>
          </a:p>
          <a:p>
            <a:pPr>
              <a:buFont typeface="+mj-lt"/>
              <a:buAutoNum type="arabicPeriod"/>
            </a:pPr>
            <a:r>
              <a:rPr lang="en-US" dirty="0">
                <a:solidFill>
                  <a:srgbClr val="333333"/>
                </a:solidFill>
                <a:latin typeface="Arial" panose="020B0604020202020204" pitchFamily="34" charset="0"/>
              </a:rPr>
              <a:t>Click the hyperlink </a:t>
            </a:r>
            <a:r>
              <a:rPr lang="en-US" b="1" dirty="0">
                <a:solidFill>
                  <a:srgbClr val="333333"/>
                </a:solidFill>
                <a:latin typeface="Arial" panose="020B0604020202020204" pitchFamily="34" charset="0"/>
              </a:rPr>
              <a:t>'Submit'</a:t>
            </a:r>
            <a:r>
              <a:rPr lang="en-US" dirty="0">
                <a:solidFill>
                  <a:srgbClr val="333333"/>
                </a:solidFill>
                <a:latin typeface="Arial" panose="020B0604020202020204" pitchFamily="34" charset="0"/>
              </a:rPr>
              <a:t> located under 'Response' column (To respond for the Outstanding Demand)</a:t>
            </a:r>
          </a:p>
          <a:p>
            <a:pPr>
              <a:buFont typeface="+mj-lt"/>
              <a:buAutoNum type="arabicPeriod"/>
            </a:pPr>
            <a:r>
              <a:rPr lang="en-US" dirty="0">
                <a:solidFill>
                  <a:srgbClr val="333333"/>
                </a:solidFill>
                <a:latin typeface="Arial" panose="020B0604020202020204" pitchFamily="34" charset="0"/>
              </a:rPr>
              <a:t>Choose any one of the listed responses.</a:t>
            </a:r>
            <a:endParaRPr lang="en-US" b="0" i="0" dirty="0">
              <a:solidFill>
                <a:srgbClr val="333333"/>
              </a:solidFill>
              <a:effectLst/>
              <a:latin typeface="Arial" panose="020B0604020202020204" pitchFamily="34" charset="0"/>
            </a:endParaRPr>
          </a:p>
        </p:txBody>
      </p:sp>
      <p:sp>
        <p:nvSpPr>
          <p:cNvPr id="4" name="Date Placeholder 3"/>
          <p:cNvSpPr>
            <a:spLocks noGrp="1"/>
          </p:cNvSpPr>
          <p:nvPr>
            <p:ph type="dt" sz="half" idx="10"/>
          </p:nvPr>
        </p:nvSpPr>
        <p:spPr/>
        <p:txBody>
          <a:bodyPr/>
          <a:lstStyle/>
          <a:p>
            <a:fld id="{BB62D2CA-2CF8-4482-809D-E838676B5152}"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625269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Options Available</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Demand is correct</a:t>
            </a:r>
          </a:p>
          <a:p>
            <a:r>
              <a:rPr lang="en-US" dirty="0">
                <a:solidFill>
                  <a:srgbClr val="333333"/>
                </a:solidFill>
                <a:latin typeface="Arial" panose="020B0604020202020204" pitchFamily="34" charset="0"/>
              </a:rPr>
              <a:t>Demand is partially correct</a:t>
            </a:r>
          </a:p>
          <a:p>
            <a:r>
              <a:rPr lang="en-US" dirty="0">
                <a:solidFill>
                  <a:srgbClr val="333333"/>
                </a:solidFill>
                <a:latin typeface="Arial" panose="020B0604020202020204" pitchFamily="34" charset="0"/>
              </a:rPr>
              <a:t>Disagree with demand</a:t>
            </a:r>
          </a:p>
          <a:p>
            <a:r>
              <a:rPr lang="en-US" dirty="0">
                <a:solidFill>
                  <a:srgbClr val="333333"/>
                </a:solidFill>
                <a:latin typeface="Arial" panose="020B0604020202020204" pitchFamily="34" charset="0"/>
              </a:rPr>
              <a:t>Demand is not correct but agree for </a:t>
            </a:r>
            <a:r>
              <a:rPr lang="en-US" dirty="0" smtClean="0">
                <a:solidFill>
                  <a:srgbClr val="333333"/>
                </a:solidFill>
                <a:latin typeface="Arial" panose="020B0604020202020204" pitchFamily="34" charset="0"/>
              </a:rPr>
              <a:t>adjustment</a:t>
            </a:r>
            <a:endParaRPr lang="en-US" dirty="0">
              <a:solidFill>
                <a:srgbClr val="333333"/>
              </a:solidFill>
              <a:latin typeface="Arial" panose="020B0604020202020204" pitchFamily="34" charset="0"/>
            </a:endParaRPr>
          </a:p>
          <a:p>
            <a:pPr marL="0" indent="0">
              <a:buNone/>
            </a:pPr>
            <a:endParaRPr lang="en-IN" dirty="0"/>
          </a:p>
        </p:txBody>
      </p:sp>
      <p:sp>
        <p:nvSpPr>
          <p:cNvPr id="4" name="Date Placeholder 3"/>
          <p:cNvSpPr>
            <a:spLocks noGrp="1"/>
          </p:cNvSpPr>
          <p:nvPr>
            <p:ph type="dt" sz="half" idx="10"/>
          </p:nvPr>
        </p:nvSpPr>
        <p:spPr/>
        <p:txBody>
          <a:bodyPr/>
          <a:lstStyle/>
          <a:p>
            <a:fld id="{4E61B0AA-6FAD-45C5-A829-93C704742928}"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4390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a:t>
            </a:r>
            <a:endParaRPr lang="en-IN" dirty="0"/>
          </a:p>
        </p:txBody>
      </p:sp>
      <p:sp>
        <p:nvSpPr>
          <p:cNvPr id="3" name="Content Placeholder 2"/>
          <p:cNvSpPr>
            <a:spLocks noGrp="1"/>
          </p:cNvSpPr>
          <p:nvPr>
            <p:ph idx="1"/>
          </p:nvPr>
        </p:nvSpPr>
        <p:spPr/>
        <p:txBody>
          <a:bodyPr>
            <a:normAutofit fontScale="70000" lnSpcReduction="20000"/>
          </a:bodyPr>
          <a:lstStyle/>
          <a:p>
            <a:r>
              <a:rPr lang="en-US" dirty="0">
                <a:solidFill>
                  <a:srgbClr val="333333"/>
                </a:solidFill>
                <a:latin typeface="Arial" panose="020B0604020202020204" pitchFamily="34" charset="0"/>
              </a:rPr>
              <a:t>On choosing 'Demand is correct',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Click </a:t>
            </a:r>
            <a:r>
              <a:rPr lang="en-US" dirty="0">
                <a:solidFill>
                  <a:srgbClr val="333333"/>
                </a:solidFill>
                <a:latin typeface="Arial" panose="020B0604020202020204" pitchFamily="34" charset="0"/>
              </a:rPr>
              <a:t>on 'Submit' button to 'Confirm' and complete the response submission process.</a:t>
            </a:r>
            <a:br>
              <a:rPr lang="en-US" dirty="0">
                <a:solidFill>
                  <a:srgbClr val="333333"/>
                </a:solidFill>
                <a:latin typeface="Arial" panose="020B0604020202020204" pitchFamily="34" charset="0"/>
              </a:rPr>
            </a:br>
            <a:r>
              <a:rPr lang="en-US" b="1" dirty="0">
                <a:solidFill>
                  <a:srgbClr val="333333"/>
                </a:solidFill>
                <a:latin typeface="Arial" panose="020B0604020202020204" pitchFamily="34" charset="0"/>
              </a:rPr>
              <a:t>Note:</a:t>
            </a:r>
            <a:r>
              <a:rPr lang="en-US" dirty="0">
                <a:solidFill>
                  <a:srgbClr val="333333"/>
                </a:solidFill>
                <a:latin typeface="Arial" panose="020B0604020202020204" pitchFamily="34" charset="0"/>
              </a:rPr>
              <a:t/>
            </a:r>
            <a:br>
              <a:rPr lang="en-US" dirty="0">
                <a:solidFill>
                  <a:srgbClr val="333333"/>
                </a:solidFill>
                <a:latin typeface="Arial" panose="020B0604020202020204" pitchFamily="34" charset="0"/>
              </a:rPr>
            </a:br>
            <a:r>
              <a:rPr lang="en-US" dirty="0">
                <a:solidFill>
                  <a:srgbClr val="333333"/>
                </a:solidFill>
                <a:latin typeface="Arial" panose="020B0604020202020204" pitchFamily="34" charset="0"/>
              </a:rPr>
              <a:t>• If you confirm 'Demand is correct' then you cannot disagree with the demand again.</a:t>
            </a:r>
            <a:br>
              <a:rPr lang="en-US" dirty="0">
                <a:solidFill>
                  <a:srgbClr val="333333"/>
                </a:solidFill>
                <a:latin typeface="Arial" panose="020B0604020202020204" pitchFamily="34" charset="0"/>
              </a:rPr>
            </a:br>
            <a:r>
              <a:rPr lang="en-US" dirty="0">
                <a:solidFill>
                  <a:srgbClr val="333333"/>
                </a:solidFill>
                <a:latin typeface="Arial" panose="020B0604020202020204" pitchFamily="34" charset="0"/>
              </a:rPr>
              <a:t>• If any refund is due, the refund will be adjusted against the outstanding demand.</a:t>
            </a:r>
            <a:br>
              <a:rPr lang="en-US" dirty="0">
                <a:solidFill>
                  <a:srgbClr val="333333"/>
                </a:solidFill>
                <a:latin typeface="Arial" panose="020B0604020202020204" pitchFamily="34" charset="0"/>
              </a:rPr>
            </a:br>
            <a:r>
              <a:rPr lang="en-US" dirty="0">
                <a:solidFill>
                  <a:srgbClr val="333333"/>
                </a:solidFill>
                <a:latin typeface="Arial" panose="020B0604020202020204" pitchFamily="34" charset="0"/>
              </a:rPr>
              <a:t>• The taxpayer can pay the demand by clicking the link under 'Pay Tax' option.</a:t>
            </a:r>
            <a:br>
              <a:rPr lang="en-US" dirty="0">
                <a:solidFill>
                  <a:srgbClr val="333333"/>
                </a:solidFill>
                <a:latin typeface="Arial" panose="020B0604020202020204" pitchFamily="34" charset="0"/>
              </a:rPr>
            </a:br>
            <a:endParaRPr lang="en-US" dirty="0">
              <a:solidFill>
                <a:srgbClr val="333333"/>
              </a:solidFill>
              <a:latin typeface="Arial" panose="020B0604020202020204" pitchFamily="34" charset="0"/>
            </a:endParaRPr>
          </a:p>
          <a:p>
            <a:r>
              <a:rPr lang="en-US" dirty="0">
                <a:solidFill>
                  <a:srgbClr val="333333"/>
                </a:solidFill>
                <a:latin typeface="Arial" panose="020B0604020202020204" pitchFamily="34" charset="0"/>
              </a:rPr>
              <a:t>On choosing 'Demand is partially correct',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Enter </a:t>
            </a:r>
            <a:r>
              <a:rPr lang="en-US" dirty="0">
                <a:solidFill>
                  <a:srgbClr val="333333"/>
                </a:solidFill>
                <a:latin typeface="Arial" panose="020B0604020202020204" pitchFamily="34" charset="0"/>
              </a:rPr>
              <a:t>the </a:t>
            </a:r>
            <a:r>
              <a:rPr lang="en-US" b="1" dirty="0">
                <a:solidFill>
                  <a:srgbClr val="333333"/>
                </a:solidFill>
                <a:latin typeface="Arial" panose="020B0604020202020204" pitchFamily="34" charset="0"/>
              </a:rPr>
              <a:t>'Amount which is correct' </a:t>
            </a:r>
            <a:r>
              <a:rPr lang="en-US" dirty="0">
                <a:solidFill>
                  <a:srgbClr val="333333"/>
                </a:solidFill>
                <a:latin typeface="Arial" panose="020B0604020202020204" pitchFamily="34" charset="0"/>
              </a:rPr>
              <a:t>and the </a:t>
            </a:r>
            <a:r>
              <a:rPr lang="en-US" b="1" dirty="0">
                <a:solidFill>
                  <a:srgbClr val="333333"/>
                </a:solidFill>
                <a:latin typeface="Arial" panose="020B0604020202020204" pitchFamily="34" charset="0"/>
              </a:rPr>
              <a:t>'Amount which is incorrect' </a:t>
            </a:r>
            <a:r>
              <a:rPr lang="en-US" dirty="0">
                <a:solidFill>
                  <a:srgbClr val="333333"/>
                </a:solidFill>
                <a:latin typeface="Arial" panose="020B0604020202020204" pitchFamily="34" charset="0"/>
              </a:rPr>
              <a:t>will be auto filled.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Select </a:t>
            </a:r>
            <a:r>
              <a:rPr lang="en-US" dirty="0">
                <a:solidFill>
                  <a:srgbClr val="333333"/>
                </a:solidFill>
                <a:latin typeface="Arial" panose="020B0604020202020204" pitchFamily="34" charset="0"/>
              </a:rPr>
              <a:t>the appropriate reason(s) from the list and fill all the applicable fields, upload the necessary supporting documents and 'Submit' the response.</a:t>
            </a:r>
          </a:p>
          <a:p>
            <a:r>
              <a:rPr lang="en-US" dirty="0">
                <a:solidFill>
                  <a:srgbClr val="333333"/>
                </a:solidFill>
                <a:latin typeface="Arial" panose="020B0604020202020204" pitchFamily="34" charset="0"/>
              </a:rPr>
              <a:t>On choosing 'Disagree with demand',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Select </a:t>
            </a:r>
            <a:r>
              <a:rPr lang="en-US" dirty="0">
                <a:solidFill>
                  <a:srgbClr val="333333"/>
                </a:solidFill>
                <a:latin typeface="Arial" panose="020B0604020202020204" pitchFamily="34" charset="0"/>
              </a:rPr>
              <a:t>the appropriate reason(s) from the list and fill all the applicable fields, upload the necessary supporting documents and 'Submit' the response.</a:t>
            </a:r>
          </a:p>
          <a:p>
            <a:r>
              <a:rPr lang="en-US" dirty="0">
                <a:solidFill>
                  <a:srgbClr val="333333"/>
                </a:solidFill>
                <a:latin typeface="Arial" panose="020B0604020202020204" pitchFamily="34" charset="0"/>
              </a:rPr>
              <a:t>On choosing 'Demand is not correct but agree for adjustment',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Select </a:t>
            </a:r>
            <a:r>
              <a:rPr lang="en-US" dirty="0">
                <a:solidFill>
                  <a:srgbClr val="333333"/>
                </a:solidFill>
                <a:latin typeface="Arial" panose="020B0604020202020204" pitchFamily="34" charset="0"/>
              </a:rPr>
              <a:t>the appropriate reason(s) from the list and fill all the applicable fields, upload the necessary supporting documents and 'Submit' the response</a:t>
            </a:r>
            <a:r>
              <a:rPr lang="en-US" dirty="0" smtClean="0">
                <a:solidFill>
                  <a:srgbClr val="333333"/>
                </a:solidFill>
                <a:latin typeface="Arial" panose="020B0604020202020204" pitchFamily="34" charset="0"/>
              </a:rPr>
              <a:t>.</a:t>
            </a:r>
          </a:p>
          <a:p>
            <a:pPr lvl="1"/>
            <a:r>
              <a:rPr lang="en-US" dirty="0" smtClean="0">
                <a:solidFill>
                  <a:srgbClr val="333333"/>
                </a:solidFill>
                <a:latin typeface="Arial" panose="020B0604020202020204" pitchFamily="34" charset="0"/>
              </a:rPr>
              <a:t>.</a:t>
            </a:r>
            <a:endParaRPr lang="en-US" b="0" i="0" dirty="0">
              <a:solidFill>
                <a:srgbClr val="333333"/>
              </a:solidFill>
              <a:effectLst/>
              <a:latin typeface="Arial" panose="020B0604020202020204" pitchFamily="34" charset="0"/>
            </a:endParaRPr>
          </a:p>
        </p:txBody>
      </p:sp>
      <p:sp>
        <p:nvSpPr>
          <p:cNvPr id="4" name="Date Placeholder 3"/>
          <p:cNvSpPr>
            <a:spLocks noGrp="1"/>
          </p:cNvSpPr>
          <p:nvPr>
            <p:ph type="dt" sz="half" idx="10"/>
          </p:nvPr>
        </p:nvSpPr>
        <p:spPr/>
        <p:txBody>
          <a:bodyPr/>
          <a:lstStyle/>
          <a:p>
            <a:fld id="{41E6FC5E-29C1-46B0-912C-493E9BA7E27D}"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3858301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solidFill>
                  <a:srgbClr val="333333"/>
                </a:solidFill>
                <a:latin typeface="Arial" panose="020B0604020202020204" pitchFamily="34" charset="0"/>
              </a:rPr>
              <a:t>Reasons and Details required on selecting each reasons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87280660"/>
              </p:ext>
            </p:extLst>
          </p:nvPr>
        </p:nvGraphicFramePr>
        <p:xfrm>
          <a:off x="2092410" y="1825625"/>
          <a:ext cx="5881817" cy="4443372"/>
        </p:xfrm>
        <a:graphic>
          <a:graphicData uri="http://schemas.openxmlformats.org/drawingml/2006/table">
            <a:tbl>
              <a:tblPr firstRow="1" bandRow="1">
                <a:tableStyleId>{5C22544A-7EE6-4342-B048-85BDC9FD1C3A}</a:tableStyleId>
              </a:tblPr>
              <a:tblGrid>
                <a:gridCol w="2323071"/>
                <a:gridCol w="3558746"/>
              </a:tblGrid>
              <a:tr h="740562">
                <a:tc>
                  <a:txBody>
                    <a:bodyPr/>
                    <a:lstStyle/>
                    <a:p>
                      <a:pPr algn="ctr"/>
                      <a:r>
                        <a:rPr lang="en-US" dirty="0" smtClean="0"/>
                        <a:t>Reasons</a:t>
                      </a:r>
                      <a:endParaRPr lang="en-IN" dirty="0"/>
                    </a:p>
                  </a:txBody>
                  <a:tcPr/>
                </a:tc>
                <a:tc>
                  <a:txBody>
                    <a:bodyPr/>
                    <a:lstStyle/>
                    <a:p>
                      <a:pPr algn="ctr"/>
                      <a:r>
                        <a:rPr lang="en-US" dirty="0" smtClean="0"/>
                        <a:t>Details Required</a:t>
                      </a:r>
                      <a:endParaRPr lang="en-IN" dirty="0"/>
                    </a:p>
                  </a:txBody>
                  <a:tcPr/>
                </a:tc>
              </a:tr>
              <a:tr h="740562">
                <a:tc rowSpan="5">
                  <a:txBody>
                    <a:bodyPr/>
                    <a:lstStyle/>
                    <a:p>
                      <a:r>
                        <a:rPr lang="en-US" dirty="0" smtClean="0"/>
                        <a:t>DEMAND</a:t>
                      </a:r>
                      <a:r>
                        <a:rPr lang="en-US" baseline="0" dirty="0" smtClean="0"/>
                        <a:t> PAID </a:t>
                      </a:r>
                    </a:p>
                    <a:p>
                      <a:r>
                        <a:rPr lang="en-US" baseline="0" dirty="0" smtClean="0"/>
                        <a:t>CHALLAN HAS CIN</a:t>
                      </a:r>
                      <a:endParaRPr lang="en-IN" dirty="0"/>
                    </a:p>
                  </a:txBody>
                  <a:tcPr anchor="ctr"/>
                </a:tc>
                <a:tc>
                  <a:txBody>
                    <a:bodyPr/>
                    <a:lstStyle/>
                    <a:p>
                      <a:pPr algn="l"/>
                      <a:r>
                        <a:rPr lang="en-IN" dirty="0">
                          <a:effectLst/>
                        </a:rPr>
                        <a:t>BSR Code</a:t>
                      </a:r>
                    </a:p>
                  </a:txBody>
                  <a:tcPr marL="95250" marR="95250" marT="47625" marB="47625" anchor="ctr"/>
                </a:tc>
              </a:tr>
              <a:tr h="740562">
                <a:tc vMerge="1">
                  <a:txBody>
                    <a:bodyPr/>
                    <a:lstStyle/>
                    <a:p>
                      <a:endParaRPr lang="en-IN" dirty="0"/>
                    </a:p>
                  </a:txBody>
                  <a:tcPr anchor="ctr"/>
                </a:tc>
                <a:tc>
                  <a:txBody>
                    <a:bodyPr/>
                    <a:lstStyle/>
                    <a:p>
                      <a:pPr algn="l"/>
                      <a:r>
                        <a:rPr lang="en-IN" dirty="0">
                          <a:effectLst/>
                        </a:rPr>
                        <a:t>Date of payment</a:t>
                      </a:r>
                    </a:p>
                  </a:txBody>
                  <a:tcPr marL="95250" marR="95250" marT="47625" marB="47625" anchor="ctr"/>
                </a:tc>
              </a:tr>
              <a:tr h="740562">
                <a:tc vMerge="1">
                  <a:txBody>
                    <a:bodyPr/>
                    <a:lstStyle/>
                    <a:p>
                      <a:endParaRPr lang="en-IN" dirty="0"/>
                    </a:p>
                  </a:txBody>
                  <a:tcPr anchor="ctr"/>
                </a:tc>
                <a:tc>
                  <a:txBody>
                    <a:bodyPr/>
                    <a:lstStyle/>
                    <a:p>
                      <a:pPr algn="l"/>
                      <a:r>
                        <a:rPr lang="en-IN" dirty="0">
                          <a:effectLst/>
                        </a:rPr>
                        <a:t>Serial Number</a:t>
                      </a:r>
                    </a:p>
                  </a:txBody>
                  <a:tcPr marL="95250" marR="95250" marT="47625" marB="47625" anchor="ctr"/>
                </a:tc>
              </a:tr>
              <a:tr h="740562">
                <a:tc vMerge="1">
                  <a:txBody>
                    <a:bodyPr/>
                    <a:lstStyle/>
                    <a:p>
                      <a:endParaRPr lang="en-IN" dirty="0"/>
                    </a:p>
                  </a:txBody>
                  <a:tcPr anchor="ctr"/>
                </a:tc>
                <a:tc>
                  <a:txBody>
                    <a:bodyPr/>
                    <a:lstStyle/>
                    <a:p>
                      <a:pPr algn="l"/>
                      <a:r>
                        <a:rPr lang="en-IN" dirty="0">
                          <a:effectLst/>
                        </a:rPr>
                        <a:t>Amount</a:t>
                      </a:r>
                    </a:p>
                  </a:txBody>
                  <a:tcPr marL="95250" marR="95250" marT="47625" marB="47625" anchor="ctr"/>
                </a:tc>
              </a:tr>
              <a:tr h="740562">
                <a:tc vMerge="1">
                  <a:txBody>
                    <a:bodyPr/>
                    <a:lstStyle/>
                    <a:p>
                      <a:endParaRPr lang="en-IN" dirty="0"/>
                    </a:p>
                  </a:txBody>
                  <a:tcPr anchor="ctr"/>
                </a:tc>
                <a:tc>
                  <a:txBody>
                    <a:bodyPr/>
                    <a:lstStyle/>
                    <a:p>
                      <a:pPr algn="l"/>
                      <a:r>
                        <a:rPr lang="en-IN" dirty="0">
                          <a:effectLst/>
                        </a:rPr>
                        <a:t>Remarks</a:t>
                      </a:r>
                    </a:p>
                  </a:txBody>
                  <a:tcPr marL="95250" marR="95250" marT="47625" marB="47625" anchor="ctr"/>
                </a:tc>
              </a:tr>
            </a:tbl>
          </a:graphicData>
        </a:graphic>
      </p:graphicFrame>
      <p:sp>
        <p:nvSpPr>
          <p:cNvPr id="3" name="Date Placeholder 2"/>
          <p:cNvSpPr>
            <a:spLocks noGrp="1"/>
          </p:cNvSpPr>
          <p:nvPr>
            <p:ph type="dt" sz="half" idx="10"/>
          </p:nvPr>
        </p:nvSpPr>
        <p:spPr/>
        <p:txBody>
          <a:bodyPr/>
          <a:lstStyle/>
          <a:p>
            <a:fld id="{D0B55B62-D001-4339-8E7B-D7DD0D87815E}"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419647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8234542"/>
              </p:ext>
            </p:extLst>
          </p:nvPr>
        </p:nvGraphicFramePr>
        <p:xfrm>
          <a:off x="2281382" y="1825625"/>
          <a:ext cx="6964218" cy="4115492"/>
        </p:xfrm>
        <a:graphic>
          <a:graphicData uri="http://schemas.openxmlformats.org/drawingml/2006/table">
            <a:tbl>
              <a:tblPr firstRow="1" bandRow="1">
                <a:tableStyleId>{5C22544A-7EE6-4342-B048-85BDC9FD1C3A}</a:tableStyleId>
              </a:tblPr>
              <a:tblGrid>
                <a:gridCol w="3482109"/>
                <a:gridCol w="3482109"/>
              </a:tblGrid>
              <a:tr h="631248">
                <a:tc>
                  <a:txBody>
                    <a:bodyPr/>
                    <a:lstStyle/>
                    <a:p>
                      <a:pPr algn="ctr"/>
                      <a:r>
                        <a:rPr lang="en-US" dirty="0" smtClean="0"/>
                        <a:t>Reasons</a:t>
                      </a:r>
                      <a:endParaRPr lang="en-IN"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white"/>
                          </a:solidFill>
                          <a:effectLst/>
                          <a:uLnTx/>
                          <a:uFillTx/>
                          <a:latin typeface="+mn-lt"/>
                        </a:rPr>
                        <a:t>Details Required</a:t>
                      </a:r>
                      <a:endParaRPr kumimoji="0" lang="en-IN" sz="1800" b="1" i="0" u="none" strike="noStrike" kern="1200" cap="none" spc="0" normalizeH="0" baseline="0" noProof="0" dirty="0" smtClean="0">
                        <a:ln>
                          <a:noFill/>
                        </a:ln>
                        <a:solidFill>
                          <a:prstClr val="white"/>
                        </a:solidFill>
                        <a:effectLst/>
                        <a:uLnTx/>
                        <a:uFillTx/>
                        <a:latin typeface="+mn-lt"/>
                      </a:endParaRPr>
                    </a:p>
                    <a:p>
                      <a:pPr algn="ctr"/>
                      <a:endParaRPr lang="en-IN" dirty="0"/>
                    </a:p>
                  </a:txBody>
                  <a:tcPr/>
                </a:tc>
              </a:tr>
              <a:tr h="868853">
                <a:tc rowSpan="4">
                  <a:txBody>
                    <a:bodyPr/>
                    <a:lstStyle/>
                    <a:p>
                      <a:endParaRPr lang="en-US" dirty="0" smtClean="0"/>
                    </a:p>
                    <a:p>
                      <a:endParaRPr lang="en-US" dirty="0" smtClean="0"/>
                    </a:p>
                    <a:p>
                      <a:endParaRPr lang="en-US" dirty="0" smtClean="0"/>
                    </a:p>
                    <a:p>
                      <a:endParaRPr lang="en-US" dirty="0" smtClean="0"/>
                    </a:p>
                    <a:p>
                      <a:endParaRPr lang="en-US" dirty="0" smtClean="0"/>
                    </a:p>
                    <a:p>
                      <a:r>
                        <a:rPr lang="en-US" dirty="0" smtClean="0"/>
                        <a:t>DEMAND PAID BUT CIN IS NOT AVAILABLE</a:t>
                      </a:r>
                      <a:endParaRPr lang="en-IN" dirty="0"/>
                    </a:p>
                  </a:txBody>
                  <a:tcPr/>
                </a:tc>
                <a:tc>
                  <a:txBody>
                    <a:bodyPr/>
                    <a:lstStyle/>
                    <a:p>
                      <a:pPr algn="l"/>
                      <a:r>
                        <a:rPr lang="en-IN" dirty="0">
                          <a:effectLst/>
                        </a:rPr>
                        <a:t>Date of payment</a:t>
                      </a:r>
                    </a:p>
                  </a:txBody>
                  <a:tcPr marL="95250" marR="95250" marT="47625" marB="47625" anchor="ctr"/>
                </a:tc>
              </a:tr>
              <a:tr h="868853">
                <a:tc vMerge="1">
                  <a:txBody>
                    <a:bodyPr/>
                    <a:lstStyle/>
                    <a:p>
                      <a:endParaRPr lang="en-IN" dirty="0"/>
                    </a:p>
                  </a:txBody>
                  <a:tcPr/>
                </a:tc>
                <a:tc>
                  <a:txBody>
                    <a:bodyPr/>
                    <a:lstStyle/>
                    <a:p>
                      <a:pPr algn="l"/>
                      <a:r>
                        <a:rPr lang="en-IN" dirty="0">
                          <a:effectLst/>
                        </a:rPr>
                        <a:t>Amount</a:t>
                      </a:r>
                    </a:p>
                  </a:txBody>
                  <a:tcPr marL="95250" marR="95250" marT="47625" marB="47625" anchor="ctr"/>
                </a:tc>
              </a:tr>
              <a:tr h="868853">
                <a:tc vMerge="1">
                  <a:txBody>
                    <a:bodyPr/>
                    <a:lstStyle/>
                    <a:p>
                      <a:endParaRPr lang="en-IN" dirty="0"/>
                    </a:p>
                  </a:txBody>
                  <a:tcPr/>
                </a:tc>
                <a:tc>
                  <a:txBody>
                    <a:bodyPr/>
                    <a:lstStyle/>
                    <a:p>
                      <a:pPr algn="l"/>
                      <a:r>
                        <a:rPr lang="en-IN">
                          <a:effectLst/>
                        </a:rPr>
                        <a:t>Remarks</a:t>
                      </a:r>
                    </a:p>
                  </a:txBody>
                  <a:tcPr marL="95250" marR="95250" marT="47625" marB="47625" anchor="ctr"/>
                </a:tc>
              </a:tr>
              <a:tr h="868853">
                <a:tc vMerge="1">
                  <a:txBody>
                    <a:bodyPr/>
                    <a:lstStyle/>
                    <a:p>
                      <a:endParaRPr lang="en-IN" dirty="0"/>
                    </a:p>
                  </a:txBody>
                  <a:tcPr/>
                </a:tc>
                <a:tc>
                  <a:txBody>
                    <a:bodyPr/>
                    <a:lstStyle/>
                    <a:p>
                      <a:pPr algn="l"/>
                      <a:r>
                        <a:rPr lang="en-IN" dirty="0">
                          <a:effectLst/>
                        </a:rPr>
                        <a:t>Upload copy of </a:t>
                      </a:r>
                      <a:r>
                        <a:rPr lang="en-IN" dirty="0" err="1">
                          <a:effectLst/>
                        </a:rPr>
                        <a:t>Challan</a:t>
                      </a:r>
                      <a:endParaRPr lang="en-IN" dirty="0">
                        <a:effectLst/>
                      </a:endParaRPr>
                    </a:p>
                  </a:txBody>
                  <a:tcPr marL="95250" marR="95250" marT="47625" marB="47625" anchor="ctr"/>
                </a:tc>
              </a:tr>
            </a:tbl>
          </a:graphicData>
        </a:graphic>
      </p:graphicFrame>
      <p:sp>
        <p:nvSpPr>
          <p:cNvPr id="3" name="Date Placeholder 2"/>
          <p:cNvSpPr>
            <a:spLocks noGrp="1"/>
          </p:cNvSpPr>
          <p:nvPr>
            <p:ph type="dt" sz="half" idx="10"/>
          </p:nvPr>
        </p:nvSpPr>
        <p:spPr/>
        <p:txBody>
          <a:bodyPr/>
          <a:lstStyle/>
          <a:p>
            <a:fld id="{57E3B649-166F-43E6-A192-F5F5FE37F9DD}" type="datetime1">
              <a:rPr lang="en-IN" smtClean="0"/>
              <a:t>05/11/2023</a:t>
            </a:fld>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p14="http://schemas.microsoft.com/office/powerpoint/2010/main" val="12936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1737</Words>
  <Application>Microsoft Office PowerPoint</Application>
  <PresentationFormat>Widescreen</PresentationFormat>
  <Paragraphs>275</Paragraphs>
  <Slides>34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34</vt:i4>
      </vt:variant>
    </vt:vector>
  </HeadingPairs>
  <TitlesOfParts>
    <vt:vector size="44" baseType="lpstr">
      <vt:lpstr>Arial</vt:lpstr>
      <vt:lpstr>Calibri</vt:lpstr>
      <vt:lpstr>Calibri Light</vt:lpstr>
      <vt:lpstr>Gilroy</vt:lpstr>
      <vt:lpstr>IBM Plex Sans</vt:lpstr>
      <vt:lpstr>inherit</vt:lpstr>
      <vt:lpstr>Muli</vt:lpstr>
      <vt:lpstr>Nunito</vt:lpstr>
      <vt:lpstr>Times New Roman</vt:lpstr>
      <vt:lpstr>Office Theme</vt:lpstr>
      <vt:lpstr>Notice &amp; Rectification</vt:lpstr>
      <vt:lpstr>PowerPoint Presentation</vt:lpstr>
      <vt:lpstr>Notice of Demand</vt:lpstr>
      <vt:lpstr>Response to Demand Notice</vt:lpstr>
      <vt:lpstr>Steps to Response Demand Notice</vt:lpstr>
      <vt:lpstr>Options Available</vt:lpstr>
      <vt:lpstr>Response</vt:lpstr>
      <vt:lpstr>Reasons and Details required on selecting each reasons</vt:lpstr>
      <vt:lpstr>Next Step</vt:lpstr>
      <vt:lpstr>Adjustment</vt:lpstr>
      <vt:lpstr>Appeal Details</vt:lpstr>
      <vt:lpstr>Stay Petition</vt:lpstr>
      <vt:lpstr>Stay Granted</vt:lpstr>
      <vt:lpstr>Payment</vt:lpstr>
      <vt:lpstr>Rectification</vt:lpstr>
      <vt:lpstr>Others</vt:lpstr>
      <vt:lpstr>Message – Transaction ID</vt:lpstr>
      <vt:lpstr>Rectification of Mistake</vt:lpstr>
      <vt:lpstr>Sec.154</vt:lpstr>
      <vt:lpstr>PowerPoint Presentation</vt:lpstr>
      <vt:lpstr>Rectification of Mistake-Sec.154</vt:lpstr>
      <vt:lpstr>PowerPoint Presentation</vt:lpstr>
      <vt:lpstr>Appeal or Order</vt:lpstr>
      <vt:lpstr>Intimation</vt:lpstr>
      <vt:lpstr>Time Limit</vt:lpstr>
      <vt:lpstr>Procedure-1</vt:lpstr>
      <vt:lpstr>PowerPoint Presentation</vt:lpstr>
      <vt:lpstr>Procedure-2</vt:lpstr>
      <vt:lpstr>Hearing before order</vt:lpstr>
      <vt:lpstr>Errors</vt:lpstr>
      <vt:lpstr>Application Draft</vt:lpstr>
      <vt:lpstr>Points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51</cp:revision>
  <dcterms:created xsi:type="dcterms:W3CDTF">2022-11-18T13:19:10Z</dcterms:created>
  <dcterms:modified xsi:type="dcterms:W3CDTF">2023-11-05T04:03:12Z</dcterms:modified>
</cp:coreProperties>
</file>