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64" r:id="rId16"/>
    <p:sldId id="271" r:id="rId17"/>
    <p:sldId id="272" r:id="rId18"/>
    <p:sldId id="273" r:id="rId19"/>
    <p:sldId id="275" r:id="rId20"/>
    <p:sldId id="280" r:id="rId21"/>
    <p:sldId id="281" r:id="rId22"/>
    <p:sldId id="274" r:id="rId23"/>
    <p:sldId id="285" r:id="rId24"/>
    <p:sldId id="289" r:id="rId25"/>
    <p:sldId id="290" r:id="rId26"/>
    <p:sldId id="291" r:id="rId27"/>
    <p:sldId id="292" r:id="rId28"/>
    <p:sldId id="293" r:id="rId29"/>
    <p:sldId id="294" r:id="rId30"/>
    <p:sldId id="295" r:id="rId31"/>
    <p:sldId id="296" r:id="rId32"/>
    <p:sldId id="297" r:id="rId33"/>
    <p:sldId id="298" r:id="rId34"/>
    <p:sldId id="299" r:id="rId35"/>
    <p:sldId id="287" r:id="rId36"/>
    <p:sldId id="301" r:id="rId37"/>
    <p:sldId id="302" r:id="rId38"/>
    <p:sldId id="303" r:id="rId39"/>
    <p:sldId id="30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6" d="100"/>
          <a:sy n="116" d="100"/>
        </p:scale>
        <p:origin x="3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5B71DC2-E639-4A45-94BD-48892EFF8E32}"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1318614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5B71DC2-E639-4A45-94BD-48892EFF8E32}"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359041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5B71DC2-E639-4A45-94BD-48892EFF8E32}"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2494031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5B71DC2-E639-4A45-94BD-48892EFF8E32}"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2238607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B71DC2-E639-4A45-94BD-48892EFF8E32}"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1761829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5B71DC2-E639-4A45-94BD-48892EFF8E32}" type="datetimeFigureOut">
              <a:rPr lang="en-IN" smtClean="0"/>
              <a:t>08/10/2023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2630385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5B71DC2-E639-4A45-94BD-48892EFF8E32}" type="datetimeFigureOut">
              <a:rPr lang="en-IN" smtClean="0"/>
              <a:t>08/10/2023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3913313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5B71DC2-E639-4A45-94BD-48892EFF8E32}" type="datetimeFigureOut">
              <a:rPr lang="en-IN" smtClean="0"/>
              <a:t>08/10/2023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2382681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71DC2-E639-4A45-94BD-48892EFF8E32}" type="datetimeFigureOut">
              <a:rPr lang="en-IN" smtClean="0"/>
              <a:t>08/10/2023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1979218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71DC2-E639-4A45-94BD-48892EFF8E32}" type="datetimeFigureOut">
              <a:rPr lang="en-IN" smtClean="0"/>
              <a:t>08/10/2023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1301144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71DC2-E639-4A45-94BD-48892EFF8E32}" type="datetimeFigureOut">
              <a:rPr lang="en-IN" smtClean="0"/>
              <a:t>08/10/2023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79AE1A-B2D0-47B4-84F6-F7485DBE6CCD}" type="slidenum">
              <a:rPr lang="en-IN" smtClean="0"/>
              <a:t>‹#›</a:t>
            </a:fld>
            <a:endParaRPr lang="en-IN"/>
          </a:p>
        </p:txBody>
      </p:sp>
    </p:spTree>
    <p:extLst>
      <p:ext uri="{BB962C8B-B14F-4D97-AF65-F5344CB8AC3E}">
        <p14:creationId xmlns:p14="http://schemas.microsoft.com/office/powerpoint/2010/main" val="449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71DC2-E639-4A45-94BD-48892EFF8E32}" type="datetimeFigureOut">
              <a:rPr lang="en-IN" smtClean="0"/>
              <a:t>08/10/2023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79AE1A-B2D0-47B4-84F6-F7485DBE6CCD}" type="slidenum">
              <a:rPr lang="en-IN" smtClean="0"/>
              <a:t>‹#›</a:t>
            </a:fld>
            <a:endParaRPr lang="en-IN"/>
          </a:p>
        </p:txBody>
      </p:sp>
    </p:spTree>
    <p:extLst>
      <p:ext uri="{BB962C8B-B14F-4D97-AF65-F5344CB8AC3E}">
        <p14:creationId xmlns:p14="http://schemas.microsoft.com/office/powerpoint/2010/main" val="1520378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27653"/>
            <a:ext cx="9144000" cy="1582309"/>
          </a:xfrm>
        </p:spPr>
        <p:txBody>
          <a:bodyPr>
            <a:normAutofit/>
          </a:bodyPr>
          <a:lstStyle/>
          <a:p>
            <a:r>
              <a:rPr lang="en-US" sz="2000" dirty="0" smtClean="0">
                <a:latin typeface="Times New Roman" panose="02020603050405020304" pitchFamily="18" charset="0"/>
                <a:cs typeface="Times New Roman" panose="02020603050405020304" pitchFamily="18" charset="0"/>
              </a:rPr>
              <a:t>Topic:</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Reassessment </a:t>
            </a:r>
            <a:r>
              <a:rPr lang="en-US" sz="2000" dirty="0">
                <a:latin typeface="Times New Roman" panose="02020603050405020304" pitchFamily="18" charset="0"/>
                <a:cs typeface="Times New Roman" panose="02020603050405020304" pitchFamily="18" charset="0"/>
              </a:rPr>
              <a:t>u/s 147 , Issue of Notice u/s 148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and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Practical Aspect How </a:t>
            </a:r>
            <a:r>
              <a:rPr lang="en-US" sz="2000" dirty="0">
                <a:latin typeface="Times New Roman" panose="02020603050405020304" pitchFamily="18" charset="0"/>
                <a:cs typeface="Times New Roman" panose="02020603050405020304" pitchFamily="18" charset="0"/>
              </a:rPr>
              <a:t>to </a:t>
            </a:r>
            <a:r>
              <a:rPr lang="en-US" sz="2000" dirty="0" smtClean="0">
                <a:latin typeface="Times New Roman" panose="02020603050405020304" pitchFamily="18" charset="0"/>
                <a:cs typeface="Times New Roman" panose="02020603050405020304" pitchFamily="18" charset="0"/>
              </a:rPr>
              <a:t>Defend </a:t>
            </a:r>
            <a:r>
              <a:rPr lang="en-US" sz="2000" dirty="0">
                <a:latin typeface="Times New Roman" panose="02020603050405020304" pitchFamily="18" charset="0"/>
                <a:cs typeface="Times New Roman" panose="02020603050405020304" pitchFamily="18" charset="0"/>
              </a:rPr>
              <a:t>or </a:t>
            </a:r>
            <a:r>
              <a:rPr lang="en-US" sz="2000" dirty="0" smtClean="0">
                <a:latin typeface="Times New Roman" panose="02020603050405020304" pitchFamily="18" charset="0"/>
                <a:cs typeface="Times New Roman" panose="02020603050405020304" pitchFamily="18" charset="0"/>
              </a:rPr>
              <a:t>Reply </a:t>
            </a:r>
            <a:r>
              <a:rPr lang="en-US" sz="2000" dirty="0">
                <a:latin typeface="Times New Roman" panose="02020603050405020304" pitchFamily="18" charset="0"/>
                <a:cs typeface="Times New Roman" panose="02020603050405020304" pitchFamily="18" charset="0"/>
              </a:rPr>
              <a:t>with sample draft reply</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Timing: 10.30 AM to 12.30 PM</a:t>
            </a:r>
          </a:p>
        </p:txBody>
      </p:sp>
      <p:sp>
        <p:nvSpPr>
          <p:cNvPr id="3" name="Subtitle 2"/>
          <p:cNvSpPr>
            <a:spLocks noGrp="1"/>
          </p:cNvSpPr>
          <p:nvPr>
            <p:ph type="subTitle" idx="1"/>
          </p:nvPr>
        </p:nvSpPr>
        <p:spPr/>
        <p:txBody>
          <a:bodyPr/>
          <a:lstStyle/>
          <a:p>
            <a:r>
              <a:rPr lang="en-US" smtClean="0"/>
              <a:t>Date</a:t>
            </a:r>
          </a:p>
          <a:p>
            <a:r>
              <a:rPr lang="en-US" dirty="0" smtClean="0"/>
              <a:t>8-10-2023</a:t>
            </a:r>
            <a:endParaRPr lang="en-IN" dirty="0"/>
          </a:p>
        </p:txBody>
      </p:sp>
    </p:spTree>
    <p:extLst>
      <p:ext uri="{BB962C8B-B14F-4D97-AF65-F5344CB8AC3E}">
        <p14:creationId xmlns:p14="http://schemas.microsoft.com/office/powerpoint/2010/main" val="1491269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to be considered</a:t>
            </a:r>
            <a:endParaRPr lang="en-IN" dirty="0"/>
          </a:p>
        </p:txBody>
      </p:sp>
      <p:sp>
        <p:nvSpPr>
          <p:cNvPr id="3" name="Content Placeholder 2"/>
          <p:cNvSpPr>
            <a:spLocks noGrp="1"/>
          </p:cNvSpPr>
          <p:nvPr>
            <p:ph idx="1"/>
          </p:nvPr>
        </p:nvSpPr>
        <p:spPr/>
        <p:txBody>
          <a:bodyPr>
            <a:normAutofit fontScale="55000" lnSpcReduction="20000"/>
          </a:bodyPr>
          <a:lstStyle/>
          <a:p>
            <a:pPr fontAlgn="base"/>
            <a:r>
              <a:rPr lang="en-US" dirty="0" smtClean="0">
                <a:latin typeface="LatoRegular"/>
              </a:rPr>
              <a:t>Section </a:t>
            </a:r>
            <a:r>
              <a:rPr lang="en-US" dirty="0">
                <a:latin typeface="LatoRegular"/>
              </a:rPr>
              <a:t>147 of the Income Tax Act empowers AO to reopen the assessment proceedings when they understand either a part or the whole income is not considered during the assessment.</a:t>
            </a:r>
          </a:p>
          <a:p>
            <a:pPr fontAlgn="base"/>
            <a:r>
              <a:rPr lang="en-US" dirty="0">
                <a:latin typeface="LatoRegular"/>
              </a:rPr>
              <a:t> </a:t>
            </a:r>
          </a:p>
          <a:p>
            <a:pPr fontAlgn="base"/>
            <a:r>
              <a:rPr lang="en-US" dirty="0">
                <a:latin typeface="LatoRegular"/>
              </a:rPr>
              <a:t>However, before an AO can reopen the assessment proceeding per Section 147, there must be a proper reason to believe that either a whole or a part of the income has escaped assessment.</a:t>
            </a:r>
          </a:p>
          <a:p>
            <a:pPr fontAlgn="base"/>
            <a:r>
              <a:rPr lang="en-US" dirty="0">
                <a:latin typeface="LatoRegular"/>
              </a:rPr>
              <a:t> </a:t>
            </a:r>
          </a:p>
          <a:p>
            <a:pPr fontAlgn="base"/>
            <a:r>
              <a:rPr lang="en-US" dirty="0">
                <a:latin typeface="LatoRegular"/>
              </a:rPr>
              <a:t>Another point to consider is that AO has to verify if the income has escaped assessment after the closure of assessment proceedings. </a:t>
            </a:r>
            <a:endParaRPr lang="en-US" dirty="0" smtClean="0">
              <a:latin typeface="LatoRegular"/>
            </a:endParaRPr>
          </a:p>
          <a:p>
            <a:pPr lvl="1" fontAlgn="base"/>
            <a:r>
              <a:rPr lang="en-US" dirty="0" smtClean="0">
                <a:latin typeface="LatoRegular"/>
              </a:rPr>
              <a:t>For </a:t>
            </a:r>
            <a:r>
              <a:rPr lang="en-US" dirty="0">
                <a:latin typeface="LatoRegular"/>
              </a:rPr>
              <a:t>instance, during the initial proceeding, the AO may have failed to consider the depreciation factor or a specific income portion. </a:t>
            </a:r>
          </a:p>
          <a:p>
            <a:pPr fontAlgn="base"/>
            <a:r>
              <a:rPr lang="en-US" dirty="0">
                <a:latin typeface="LatoRegular"/>
              </a:rPr>
              <a:t> </a:t>
            </a:r>
          </a:p>
          <a:p>
            <a:pPr fontAlgn="base"/>
            <a:r>
              <a:rPr lang="en-US" dirty="0">
                <a:latin typeface="LatoRegular"/>
              </a:rPr>
              <a:t>All these reasons can lead to wrong assessment. Under such circumstances, </a:t>
            </a:r>
            <a:endParaRPr lang="en-US" dirty="0" smtClean="0">
              <a:latin typeface="LatoRegular"/>
            </a:endParaRPr>
          </a:p>
          <a:p>
            <a:pPr fontAlgn="base"/>
            <a:r>
              <a:rPr lang="en-US" dirty="0" smtClean="0">
                <a:latin typeface="LatoRegular"/>
              </a:rPr>
              <a:t>AO </a:t>
            </a:r>
            <a:r>
              <a:rPr lang="en-US" dirty="0">
                <a:latin typeface="LatoRegular"/>
              </a:rPr>
              <a:t>can reopen the assessment proceeding and examine it again. This is where Section 147 of the Income Tax Act becomes applicable. </a:t>
            </a:r>
          </a:p>
          <a:p>
            <a:pPr fontAlgn="base"/>
            <a:r>
              <a:rPr lang="en-US" dirty="0">
                <a:latin typeface="LatoRegular"/>
              </a:rPr>
              <a:t> </a:t>
            </a:r>
          </a:p>
          <a:p>
            <a:pPr fontAlgn="base"/>
            <a:r>
              <a:rPr lang="en-US" dirty="0">
                <a:latin typeface="LatoRegular"/>
              </a:rPr>
              <a:t>However, there may be instances wherein the income was under-assessed. This simply means the income has been assessed at very low rates. </a:t>
            </a:r>
            <a:endParaRPr lang="en-US" dirty="0" smtClean="0">
              <a:latin typeface="LatoRegular"/>
            </a:endParaRPr>
          </a:p>
          <a:p>
            <a:pPr lvl="1" fontAlgn="base"/>
            <a:r>
              <a:rPr lang="en-US" dirty="0" smtClean="0">
                <a:latin typeface="LatoRegular"/>
              </a:rPr>
              <a:t>Again</a:t>
            </a:r>
            <a:r>
              <a:rPr lang="en-US" dirty="0">
                <a:latin typeface="LatoRegular"/>
              </a:rPr>
              <a:t>, the Section 147 is applicable here, and the AO can reopen the proceedings.</a:t>
            </a:r>
            <a:endParaRPr lang="en-US" b="0" i="0" dirty="0">
              <a:effectLst/>
              <a:latin typeface="LatoRegular"/>
            </a:endParaRPr>
          </a:p>
        </p:txBody>
      </p:sp>
    </p:spTree>
    <p:extLst>
      <p:ext uri="{BB962C8B-B14F-4D97-AF65-F5344CB8AC3E}">
        <p14:creationId xmlns:p14="http://schemas.microsoft.com/office/powerpoint/2010/main" val="85235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IN" dirty="0"/>
          </a:p>
        </p:txBody>
      </p:sp>
      <p:sp>
        <p:nvSpPr>
          <p:cNvPr id="3" name="Content Placeholder 2"/>
          <p:cNvSpPr>
            <a:spLocks noGrp="1"/>
          </p:cNvSpPr>
          <p:nvPr>
            <p:ph idx="1"/>
          </p:nvPr>
        </p:nvSpPr>
        <p:spPr/>
        <p:txBody>
          <a:bodyPr>
            <a:normAutofit fontScale="70000" lnSpcReduction="20000"/>
          </a:bodyPr>
          <a:lstStyle/>
          <a:p>
            <a:pPr fontAlgn="base"/>
            <a:r>
              <a:rPr lang="en-US" dirty="0">
                <a:latin typeface="LatoRegular"/>
              </a:rPr>
              <a:t>AO reopening the assessment proceedings is to bring the taxable income within the taxation bracket, which may not have been assessed or taxed for whatever reason.</a:t>
            </a:r>
          </a:p>
          <a:p>
            <a:pPr fontAlgn="base"/>
            <a:r>
              <a:rPr lang="en-US" dirty="0">
                <a:latin typeface="LatoRegular"/>
              </a:rPr>
              <a:t> </a:t>
            </a:r>
            <a:r>
              <a:rPr lang="en-US" dirty="0" smtClean="0">
                <a:latin typeface="LatoRegular"/>
              </a:rPr>
              <a:t>Section 147 comes </a:t>
            </a:r>
            <a:r>
              <a:rPr lang="en-US" dirty="0">
                <a:latin typeface="LatoRegular"/>
              </a:rPr>
              <a:t>into force when </a:t>
            </a:r>
            <a:r>
              <a:rPr lang="en-US" dirty="0" smtClean="0">
                <a:latin typeface="LatoRegular"/>
              </a:rPr>
              <a:t>the </a:t>
            </a:r>
            <a:r>
              <a:rPr lang="en-US" dirty="0">
                <a:latin typeface="LatoRegular"/>
              </a:rPr>
              <a:t>taxable income has escaped the original assessment. </a:t>
            </a:r>
            <a:endParaRPr lang="en-US" dirty="0" smtClean="0">
              <a:latin typeface="LatoRegular"/>
            </a:endParaRPr>
          </a:p>
          <a:p>
            <a:pPr fontAlgn="base"/>
            <a:r>
              <a:rPr lang="en-US" dirty="0" smtClean="0">
                <a:latin typeface="LatoRegular"/>
              </a:rPr>
              <a:t>Situations </a:t>
            </a:r>
            <a:r>
              <a:rPr lang="en-US" dirty="0">
                <a:latin typeface="LatoRegular"/>
              </a:rPr>
              <a:t>wherein </a:t>
            </a:r>
            <a:r>
              <a:rPr lang="en-US" dirty="0" smtClean="0">
                <a:latin typeface="LatoRegular"/>
              </a:rPr>
              <a:t> </a:t>
            </a:r>
            <a:r>
              <a:rPr lang="en-US" dirty="0">
                <a:latin typeface="LatoRegular"/>
              </a:rPr>
              <a:t>income may have escaped assessment during the initial assessment proceedings.</a:t>
            </a:r>
          </a:p>
          <a:p>
            <a:pPr marL="0" indent="0" fontAlgn="base">
              <a:buNone/>
            </a:pPr>
            <a:endParaRPr lang="en-US" dirty="0">
              <a:latin typeface="LatoRegular"/>
            </a:endParaRPr>
          </a:p>
          <a:p>
            <a:pPr lvl="1" fontAlgn="base"/>
            <a:r>
              <a:rPr lang="en-US" dirty="0">
                <a:latin typeface="LatoRegular"/>
              </a:rPr>
              <a:t>One instance is when </a:t>
            </a:r>
            <a:r>
              <a:rPr lang="en-US" dirty="0" smtClean="0">
                <a:latin typeface="LatoRegular"/>
              </a:rPr>
              <a:t>the </a:t>
            </a:r>
            <a:r>
              <a:rPr lang="en-US" dirty="0">
                <a:latin typeface="LatoRegular"/>
              </a:rPr>
              <a:t>total income for the previous financial year is within the taxable range and </a:t>
            </a:r>
            <a:r>
              <a:rPr lang="en-US" dirty="0" smtClean="0">
                <a:latin typeface="LatoRegular"/>
              </a:rPr>
              <a:t> </a:t>
            </a:r>
            <a:r>
              <a:rPr lang="en-US" dirty="0">
                <a:latin typeface="LatoRegular"/>
              </a:rPr>
              <a:t>not filed </a:t>
            </a:r>
            <a:r>
              <a:rPr lang="en-US" dirty="0" smtClean="0">
                <a:latin typeface="LatoRegular"/>
              </a:rPr>
              <a:t> </a:t>
            </a:r>
            <a:r>
              <a:rPr lang="en-US" dirty="0">
                <a:latin typeface="LatoRegular"/>
              </a:rPr>
              <a:t>income tax returns for the same. </a:t>
            </a:r>
          </a:p>
          <a:p>
            <a:pPr fontAlgn="base"/>
            <a:endParaRPr lang="en-US" dirty="0">
              <a:latin typeface="LatoRegular"/>
            </a:endParaRPr>
          </a:p>
          <a:p>
            <a:pPr lvl="1" fontAlgn="base"/>
            <a:r>
              <a:rPr lang="en-US" dirty="0" smtClean="0">
                <a:latin typeface="LatoRegular"/>
              </a:rPr>
              <a:t>Similarly when ITR </a:t>
            </a:r>
            <a:r>
              <a:rPr lang="en-US" dirty="0">
                <a:latin typeface="LatoRegular"/>
              </a:rPr>
              <a:t>filed </a:t>
            </a:r>
            <a:r>
              <a:rPr lang="en-US" dirty="0" smtClean="0">
                <a:latin typeface="LatoRegular"/>
              </a:rPr>
              <a:t>accurately</a:t>
            </a:r>
            <a:r>
              <a:rPr lang="en-US" dirty="0">
                <a:latin typeface="LatoRegular"/>
              </a:rPr>
              <a:t>, but no assessments have been </a:t>
            </a:r>
            <a:r>
              <a:rPr lang="en-US" dirty="0" smtClean="0">
                <a:latin typeface="LatoRegular"/>
              </a:rPr>
              <a:t>conducted.</a:t>
            </a:r>
          </a:p>
          <a:p>
            <a:pPr lvl="1" fontAlgn="base"/>
            <a:r>
              <a:rPr lang="en-US" dirty="0" smtClean="0">
                <a:latin typeface="LatoRegular"/>
              </a:rPr>
              <a:t>Hence</a:t>
            </a:r>
            <a:r>
              <a:rPr lang="en-US" dirty="0">
                <a:latin typeface="LatoRegular"/>
              </a:rPr>
              <a:t>, while </a:t>
            </a:r>
            <a:r>
              <a:rPr lang="en-US" dirty="0" err="1">
                <a:latin typeface="LatoRegular"/>
              </a:rPr>
              <a:t>scrutinising</a:t>
            </a:r>
            <a:r>
              <a:rPr lang="en-US" dirty="0">
                <a:latin typeface="LatoRegular"/>
              </a:rPr>
              <a:t>, the AO figures out that </a:t>
            </a:r>
            <a:r>
              <a:rPr lang="en-US" dirty="0" smtClean="0">
                <a:latin typeface="LatoRegular"/>
              </a:rPr>
              <a:t>the tax payer has </a:t>
            </a:r>
            <a:r>
              <a:rPr lang="en-US" dirty="0">
                <a:latin typeface="LatoRegular"/>
              </a:rPr>
              <a:t>claimed excess loss or shown less income than what you have earned.</a:t>
            </a:r>
          </a:p>
          <a:p>
            <a:pPr marL="0" indent="0" fontAlgn="base">
              <a:buNone/>
            </a:pPr>
            <a:r>
              <a:rPr lang="en-US" dirty="0">
                <a:latin typeface="LatoRegular"/>
              </a:rPr>
              <a:t> </a:t>
            </a:r>
          </a:p>
          <a:p>
            <a:pPr lvl="1" fontAlgn="base"/>
            <a:r>
              <a:rPr lang="en-US" dirty="0" smtClean="0">
                <a:latin typeface="LatoRegular"/>
              </a:rPr>
              <a:t>In all the cases, </a:t>
            </a:r>
            <a:r>
              <a:rPr lang="en-US" dirty="0">
                <a:latin typeface="LatoRegular"/>
              </a:rPr>
              <a:t>Section 147 of the Income Tax Act stays applicable per the scope of assessment.</a:t>
            </a:r>
          </a:p>
          <a:p>
            <a:pPr fontAlgn="base"/>
            <a:endParaRPr lang="en-US" b="0" i="0" dirty="0">
              <a:effectLst/>
              <a:latin typeface="LatoRegular"/>
            </a:endParaRPr>
          </a:p>
        </p:txBody>
      </p:sp>
    </p:spTree>
    <p:extLst>
      <p:ext uri="{BB962C8B-B14F-4D97-AF65-F5344CB8AC3E}">
        <p14:creationId xmlns:p14="http://schemas.microsoft.com/office/powerpoint/2010/main" val="812927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IN" dirty="0"/>
          </a:p>
        </p:txBody>
      </p:sp>
      <p:sp>
        <p:nvSpPr>
          <p:cNvPr id="3" name="Content Placeholder 2"/>
          <p:cNvSpPr>
            <a:spLocks noGrp="1"/>
          </p:cNvSpPr>
          <p:nvPr>
            <p:ph idx="1"/>
          </p:nvPr>
        </p:nvSpPr>
        <p:spPr/>
        <p:txBody>
          <a:bodyPr>
            <a:normAutofit fontScale="55000" lnSpcReduction="20000"/>
          </a:bodyPr>
          <a:lstStyle/>
          <a:p>
            <a:pPr fontAlgn="base"/>
            <a:r>
              <a:rPr lang="en-US" dirty="0">
                <a:latin typeface="LatoRegular"/>
              </a:rPr>
              <a:t>The process of assessment is straightforward and transparent. </a:t>
            </a:r>
            <a:endParaRPr lang="en-US" dirty="0" smtClean="0">
              <a:latin typeface="LatoRegular"/>
            </a:endParaRPr>
          </a:p>
          <a:p>
            <a:pPr fontAlgn="base"/>
            <a:r>
              <a:rPr lang="en-US" dirty="0" smtClean="0">
                <a:latin typeface="LatoRegular"/>
              </a:rPr>
              <a:t>Steps:</a:t>
            </a:r>
            <a:endParaRPr lang="en-US" dirty="0">
              <a:latin typeface="LatoRegular"/>
            </a:endParaRPr>
          </a:p>
          <a:p>
            <a:pPr fontAlgn="base"/>
            <a:r>
              <a:rPr lang="en-US" dirty="0" smtClean="0">
                <a:latin typeface="LatoRegular"/>
              </a:rPr>
              <a:t>1.	AO </a:t>
            </a:r>
            <a:r>
              <a:rPr lang="en-US" dirty="0">
                <a:latin typeface="LatoRegular"/>
              </a:rPr>
              <a:t>issues notice </a:t>
            </a:r>
            <a:r>
              <a:rPr lang="en-US" dirty="0" smtClean="0">
                <a:latin typeface="LatoRegular"/>
              </a:rPr>
              <a:t>as </a:t>
            </a:r>
            <a:r>
              <a:rPr lang="en-US" dirty="0">
                <a:latin typeface="LatoRegular"/>
              </a:rPr>
              <a:t>per Section 148. </a:t>
            </a:r>
            <a:r>
              <a:rPr lang="en-US" dirty="0" smtClean="0">
                <a:latin typeface="LatoRegular"/>
              </a:rPr>
              <a:t>The </a:t>
            </a:r>
            <a:r>
              <a:rPr lang="en-US" dirty="0" err="1" smtClean="0">
                <a:latin typeface="LatoRegular"/>
              </a:rPr>
              <a:t>assessee</a:t>
            </a:r>
            <a:r>
              <a:rPr lang="en-US" dirty="0" smtClean="0">
                <a:latin typeface="LatoRegular"/>
              </a:rPr>
              <a:t> </a:t>
            </a:r>
            <a:r>
              <a:rPr lang="en-US" dirty="0">
                <a:latin typeface="LatoRegular"/>
              </a:rPr>
              <a:t>have to provide your income details for the relevant assessment year.</a:t>
            </a:r>
          </a:p>
          <a:p>
            <a:pPr marL="0" indent="0" fontAlgn="base">
              <a:buNone/>
            </a:pPr>
            <a:endParaRPr lang="en-US" dirty="0">
              <a:latin typeface="LatoRegular"/>
            </a:endParaRPr>
          </a:p>
          <a:p>
            <a:pPr fontAlgn="base"/>
            <a:r>
              <a:rPr lang="en-US" dirty="0" smtClean="0">
                <a:latin typeface="LatoRegular"/>
              </a:rPr>
              <a:t>2.	The </a:t>
            </a:r>
            <a:r>
              <a:rPr lang="en-US" dirty="0">
                <a:latin typeface="LatoRegular"/>
              </a:rPr>
              <a:t>AO issues the notice in a prescribed format by mentioning all particulars. However, before giving the notice, AO has to conduct an inquiry to conclude that the income has escaped assessment.</a:t>
            </a:r>
          </a:p>
          <a:p>
            <a:pPr fontAlgn="base"/>
            <a:r>
              <a:rPr lang="en-US" dirty="0">
                <a:latin typeface="LatoRegular"/>
              </a:rPr>
              <a:t> </a:t>
            </a:r>
          </a:p>
          <a:p>
            <a:pPr fontAlgn="base"/>
            <a:r>
              <a:rPr lang="en-US" dirty="0" smtClean="0">
                <a:latin typeface="LatoRegular"/>
              </a:rPr>
              <a:t>3.	Further, the tax payer should be </a:t>
            </a:r>
            <a:r>
              <a:rPr lang="en-US" dirty="0" err="1" smtClean="0">
                <a:latin typeface="LatoRegular"/>
              </a:rPr>
              <a:t>grannted</a:t>
            </a:r>
            <a:r>
              <a:rPr lang="en-US" dirty="0" smtClean="0">
                <a:latin typeface="LatoRegular"/>
              </a:rPr>
              <a:t> </a:t>
            </a:r>
            <a:r>
              <a:rPr lang="en-US" dirty="0">
                <a:latin typeface="LatoRegular"/>
              </a:rPr>
              <a:t>an opportunity to be heard within 7-30 days from when the notice has been issued. </a:t>
            </a:r>
            <a:endParaRPr lang="en-US" dirty="0" smtClean="0">
              <a:latin typeface="LatoRegular"/>
            </a:endParaRPr>
          </a:p>
          <a:p>
            <a:pPr fontAlgn="base"/>
            <a:endParaRPr lang="en-US" dirty="0">
              <a:latin typeface="LatoRegular"/>
            </a:endParaRPr>
          </a:p>
          <a:p>
            <a:pPr fontAlgn="base"/>
            <a:r>
              <a:rPr lang="en-US" dirty="0" smtClean="0">
                <a:latin typeface="LatoRegular"/>
              </a:rPr>
              <a:t>4.	Then</a:t>
            </a:r>
            <a:r>
              <a:rPr lang="en-US" dirty="0">
                <a:latin typeface="LatoRegular"/>
              </a:rPr>
              <a:t>, the AO verifies whether or not the income has been assessed.</a:t>
            </a:r>
          </a:p>
          <a:p>
            <a:pPr fontAlgn="base"/>
            <a:r>
              <a:rPr lang="en-US" dirty="0">
                <a:latin typeface="LatoRegular"/>
              </a:rPr>
              <a:t> </a:t>
            </a:r>
          </a:p>
          <a:p>
            <a:pPr fontAlgn="base"/>
            <a:r>
              <a:rPr lang="en-US" dirty="0" smtClean="0">
                <a:latin typeface="LatoRegular"/>
              </a:rPr>
              <a:t>5.	Finally</a:t>
            </a:r>
            <a:r>
              <a:rPr lang="en-US" dirty="0">
                <a:latin typeface="LatoRegular"/>
              </a:rPr>
              <a:t>, the reassessment of the income is completed. </a:t>
            </a:r>
            <a:endParaRPr lang="en-US" dirty="0" smtClean="0">
              <a:latin typeface="LatoRegular"/>
            </a:endParaRPr>
          </a:p>
          <a:p>
            <a:pPr fontAlgn="base"/>
            <a:endParaRPr lang="en-US" dirty="0">
              <a:latin typeface="LatoRegular"/>
            </a:endParaRPr>
          </a:p>
          <a:p>
            <a:pPr fontAlgn="base"/>
            <a:r>
              <a:rPr lang="en-US" dirty="0" smtClean="0">
                <a:latin typeface="LatoRegular"/>
              </a:rPr>
              <a:t>During </a:t>
            </a:r>
            <a:r>
              <a:rPr lang="en-US" dirty="0">
                <a:latin typeface="LatoRegular"/>
              </a:rPr>
              <a:t>the reassessment process under Section 147 of the Income Tax Act, AO may consider depreciation, loss, allowance and other factors.</a:t>
            </a:r>
          </a:p>
          <a:p>
            <a:endParaRPr lang="en-IN" dirty="0"/>
          </a:p>
        </p:txBody>
      </p:sp>
    </p:spTree>
    <p:extLst>
      <p:ext uri="{BB962C8B-B14F-4D97-AF65-F5344CB8AC3E}">
        <p14:creationId xmlns:p14="http://schemas.microsoft.com/office/powerpoint/2010/main" val="2113132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normAutofit fontScale="77500" lnSpcReduction="20000"/>
          </a:bodyPr>
          <a:lstStyle/>
          <a:p>
            <a:pPr fontAlgn="base"/>
            <a:r>
              <a:rPr lang="en-US" dirty="0">
                <a:latin typeface="LatoRegular"/>
              </a:rPr>
              <a:t>The assessment under Section 147 of the Income Tax Act must be completed within 9 months. This timeline starts from the end of the financial year from when the notice was issued, per Section 148 of the Income Tax Act.</a:t>
            </a:r>
          </a:p>
          <a:p>
            <a:pPr fontAlgn="base"/>
            <a:r>
              <a:rPr lang="en-US" dirty="0" smtClean="0">
                <a:latin typeface="LatoRegular"/>
              </a:rPr>
              <a:t>While </a:t>
            </a:r>
            <a:r>
              <a:rPr lang="en-US" dirty="0">
                <a:latin typeface="LatoRegular"/>
              </a:rPr>
              <a:t>maintaining the timeline is crucial, it is vital to consider the AO notice seriously. </a:t>
            </a:r>
            <a:endParaRPr lang="en-US" dirty="0" smtClean="0">
              <a:latin typeface="LatoRegular"/>
            </a:endParaRPr>
          </a:p>
          <a:p>
            <a:pPr fontAlgn="base"/>
            <a:r>
              <a:rPr lang="en-US" dirty="0" smtClean="0">
                <a:latin typeface="LatoRegular"/>
              </a:rPr>
              <a:t>Firstly</a:t>
            </a:r>
            <a:r>
              <a:rPr lang="en-US" dirty="0">
                <a:latin typeface="LatoRegular"/>
              </a:rPr>
              <a:t>, </a:t>
            </a:r>
            <a:r>
              <a:rPr lang="en-US" dirty="0" err="1">
                <a:latin typeface="LatoRegular"/>
              </a:rPr>
              <a:t>analyse</a:t>
            </a:r>
            <a:r>
              <a:rPr lang="en-US" dirty="0">
                <a:latin typeface="LatoRegular"/>
              </a:rPr>
              <a:t> the reasons mentioned in the notice and check if the income has escaped assessment.</a:t>
            </a:r>
          </a:p>
          <a:p>
            <a:pPr fontAlgn="base"/>
            <a:r>
              <a:rPr lang="en-US" dirty="0" smtClean="0">
                <a:latin typeface="LatoRegular"/>
              </a:rPr>
              <a:t>However</a:t>
            </a:r>
            <a:r>
              <a:rPr lang="en-US" dirty="0">
                <a:latin typeface="LatoRegular"/>
              </a:rPr>
              <a:t>, if </a:t>
            </a:r>
            <a:r>
              <a:rPr lang="en-US" dirty="0" smtClean="0">
                <a:latin typeface="LatoRegular"/>
              </a:rPr>
              <a:t>the tax payer </a:t>
            </a:r>
            <a:r>
              <a:rPr lang="en-US" dirty="0">
                <a:latin typeface="LatoRegular"/>
              </a:rPr>
              <a:t>find that reasons are missing, </a:t>
            </a:r>
            <a:r>
              <a:rPr lang="en-US" dirty="0" smtClean="0">
                <a:latin typeface="LatoRegular"/>
              </a:rPr>
              <a:t>he </a:t>
            </a:r>
            <a:r>
              <a:rPr lang="en-US" dirty="0">
                <a:latin typeface="LatoRegular"/>
              </a:rPr>
              <a:t>may always contact the AO to send </a:t>
            </a:r>
            <a:r>
              <a:rPr lang="en-US" dirty="0" smtClean="0">
                <a:latin typeface="LatoRegular"/>
              </a:rPr>
              <a:t> </a:t>
            </a:r>
            <a:r>
              <a:rPr lang="en-US" dirty="0">
                <a:latin typeface="LatoRegular"/>
              </a:rPr>
              <a:t>a copy of the reasons. </a:t>
            </a:r>
            <a:endParaRPr lang="en-US" dirty="0" smtClean="0">
              <a:latin typeface="LatoRegular"/>
            </a:endParaRPr>
          </a:p>
          <a:p>
            <a:pPr fontAlgn="base"/>
            <a:r>
              <a:rPr lang="en-US" dirty="0" smtClean="0">
                <a:latin typeface="LatoRegular"/>
              </a:rPr>
              <a:t>After satisfied </a:t>
            </a:r>
            <a:r>
              <a:rPr lang="en-US" dirty="0">
                <a:latin typeface="LatoRegular"/>
              </a:rPr>
              <a:t>with the reasons mentioned, the best thing would be to file </a:t>
            </a:r>
            <a:r>
              <a:rPr lang="en-US" dirty="0" smtClean="0">
                <a:latin typeface="LatoRegular"/>
              </a:rPr>
              <a:t>ITR immediately.</a:t>
            </a:r>
            <a:endParaRPr lang="en-US" dirty="0">
              <a:latin typeface="LatoRegular"/>
            </a:endParaRPr>
          </a:p>
          <a:p>
            <a:pPr fontAlgn="base"/>
            <a:r>
              <a:rPr lang="en-US" dirty="0" smtClean="0">
                <a:latin typeface="LatoRegular"/>
              </a:rPr>
              <a:t>In </a:t>
            </a:r>
            <a:r>
              <a:rPr lang="en-US" dirty="0">
                <a:latin typeface="LatoRegular"/>
              </a:rPr>
              <a:t>case </a:t>
            </a:r>
            <a:r>
              <a:rPr lang="en-US" dirty="0" smtClean="0">
                <a:latin typeface="LatoRegular"/>
              </a:rPr>
              <a:t>ITR already filed, </a:t>
            </a:r>
            <a:r>
              <a:rPr lang="en-US" dirty="0">
                <a:latin typeface="LatoRegular"/>
              </a:rPr>
              <a:t>send a copy of the same to the AO. However, if </a:t>
            </a:r>
            <a:r>
              <a:rPr lang="en-US" dirty="0" smtClean="0">
                <a:latin typeface="LatoRegular"/>
              </a:rPr>
              <a:t>ITR is filed </a:t>
            </a:r>
            <a:r>
              <a:rPr lang="en-US" dirty="0">
                <a:latin typeface="LatoRegular"/>
              </a:rPr>
              <a:t>returns after the notice issuance, </a:t>
            </a:r>
            <a:r>
              <a:rPr lang="en-US" dirty="0" smtClean="0">
                <a:latin typeface="LatoRegular"/>
              </a:rPr>
              <a:t>it is </a:t>
            </a:r>
            <a:r>
              <a:rPr lang="en-US" dirty="0" err="1" smtClean="0">
                <a:latin typeface="LatoRegular"/>
              </a:rPr>
              <a:t>avised</a:t>
            </a:r>
            <a:r>
              <a:rPr lang="en-US" dirty="0" smtClean="0">
                <a:latin typeface="LatoRegular"/>
              </a:rPr>
              <a:t> to  file diligently  </a:t>
            </a:r>
            <a:r>
              <a:rPr lang="en-US" dirty="0">
                <a:latin typeface="LatoRegular"/>
              </a:rPr>
              <a:t>correctly declaring </a:t>
            </a:r>
            <a:r>
              <a:rPr lang="en-US" dirty="0" smtClean="0">
                <a:latin typeface="LatoRegular"/>
              </a:rPr>
              <a:t>all income and  expenses.</a:t>
            </a:r>
            <a:r>
              <a:rPr lang="en-US" dirty="0">
                <a:latin typeface="LatoRegular"/>
              </a:rPr>
              <a:t> </a:t>
            </a:r>
          </a:p>
          <a:p>
            <a:endParaRPr lang="en-IN" dirty="0"/>
          </a:p>
        </p:txBody>
      </p:sp>
    </p:spTree>
    <p:extLst>
      <p:ext uri="{BB962C8B-B14F-4D97-AF65-F5344CB8AC3E}">
        <p14:creationId xmlns:p14="http://schemas.microsoft.com/office/powerpoint/2010/main" val="2345189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pPr fontAlgn="base"/>
            <a:r>
              <a:rPr lang="en-US" dirty="0">
                <a:latin typeface="LatoRegular"/>
              </a:rPr>
              <a:t>Any deviation from this can result in huge penalties. Contrary to the above, if </a:t>
            </a:r>
            <a:r>
              <a:rPr lang="en-US" dirty="0" smtClean="0">
                <a:latin typeface="LatoRegular"/>
              </a:rPr>
              <a:t>the </a:t>
            </a:r>
            <a:r>
              <a:rPr lang="en-US" dirty="0" err="1" smtClean="0">
                <a:latin typeface="LatoRegular"/>
              </a:rPr>
              <a:t>assessee</a:t>
            </a:r>
            <a:r>
              <a:rPr lang="en-US" dirty="0" smtClean="0">
                <a:latin typeface="LatoRegular"/>
              </a:rPr>
              <a:t> </a:t>
            </a:r>
            <a:r>
              <a:rPr lang="en-US" dirty="0">
                <a:latin typeface="LatoRegular"/>
              </a:rPr>
              <a:t>feel the reasons are invalid, </a:t>
            </a:r>
            <a:r>
              <a:rPr lang="en-US" dirty="0" smtClean="0">
                <a:latin typeface="LatoRegular"/>
              </a:rPr>
              <a:t>he </a:t>
            </a:r>
            <a:r>
              <a:rPr lang="en-US" dirty="0">
                <a:latin typeface="LatoRegular"/>
              </a:rPr>
              <a:t>can </a:t>
            </a:r>
            <a:r>
              <a:rPr lang="en-US" dirty="0" smtClean="0">
                <a:latin typeface="LatoRegular"/>
              </a:rPr>
              <a:t> </a:t>
            </a:r>
            <a:r>
              <a:rPr lang="en-US" dirty="0">
                <a:latin typeface="LatoRegular"/>
              </a:rPr>
              <a:t>challenge the notice before the AO. </a:t>
            </a:r>
            <a:endParaRPr lang="en-US" dirty="0" smtClean="0">
              <a:latin typeface="LatoRegular"/>
            </a:endParaRPr>
          </a:p>
          <a:p>
            <a:pPr fontAlgn="base"/>
            <a:r>
              <a:rPr lang="en-US" dirty="0" smtClean="0">
                <a:latin typeface="LatoRegular"/>
              </a:rPr>
              <a:t>In </a:t>
            </a:r>
            <a:r>
              <a:rPr lang="en-US" dirty="0">
                <a:latin typeface="LatoRegular"/>
              </a:rPr>
              <a:t>such cases, a higher authority may </a:t>
            </a:r>
            <a:r>
              <a:rPr lang="en-US" dirty="0" err="1">
                <a:latin typeface="LatoRegular"/>
              </a:rPr>
              <a:t>scrutinise</a:t>
            </a:r>
            <a:r>
              <a:rPr lang="en-US" dirty="0">
                <a:latin typeface="LatoRegular"/>
              </a:rPr>
              <a:t> </a:t>
            </a:r>
            <a:r>
              <a:rPr lang="en-US" dirty="0" smtClean="0">
                <a:latin typeface="LatoRegular"/>
              </a:rPr>
              <a:t>the </a:t>
            </a:r>
            <a:r>
              <a:rPr lang="en-US" dirty="0">
                <a:latin typeface="LatoRegular"/>
              </a:rPr>
              <a:t>assessment proceedings.</a:t>
            </a:r>
          </a:p>
          <a:p>
            <a:pPr fontAlgn="base"/>
            <a:r>
              <a:rPr lang="en-US" dirty="0">
                <a:latin typeface="LatoRegular"/>
              </a:rPr>
              <a:t> </a:t>
            </a:r>
          </a:p>
          <a:p>
            <a:pPr fontAlgn="base"/>
            <a:r>
              <a:rPr lang="en-US" dirty="0" smtClean="0">
                <a:latin typeface="LatoRegular"/>
              </a:rPr>
              <a:t>If the case in </a:t>
            </a:r>
            <a:r>
              <a:rPr lang="en-US" dirty="0" err="1" smtClean="0">
                <a:latin typeface="LatoRegular"/>
              </a:rPr>
              <a:t>favour</a:t>
            </a:r>
            <a:r>
              <a:rPr lang="en-US" dirty="0" smtClean="0">
                <a:latin typeface="LatoRegular"/>
              </a:rPr>
              <a:t> of the tax payer </a:t>
            </a:r>
            <a:r>
              <a:rPr lang="en-US" dirty="0">
                <a:latin typeface="LatoRegular"/>
              </a:rPr>
              <a:t>the court may halt the proceedings of </a:t>
            </a:r>
            <a:r>
              <a:rPr lang="en-US" dirty="0" smtClean="0">
                <a:latin typeface="LatoRegular"/>
              </a:rPr>
              <a:t> </a:t>
            </a:r>
            <a:r>
              <a:rPr lang="en-US" dirty="0">
                <a:latin typeface="LatoRegular"/>
              </a:rPr>
              <a:t>assessment. </a:t>
            </a:r>
            <a:endParaRPr lang="en-US" dirty="0" smtClean="0">
              <a:latin typeface="LatoRegular"/>
            </a:endParaRPr>
          </a:p>
          <a:p>
            <a:pPr fontAlgn="base"/>
            <a:r>
              <a:rPr lang="en-US" dirty="0" smtClean="0">
                <a:latin typeface="LatoRegular"/>
              </a:rPr>
              <a:t>On </a:t>
            </a:r>
            <a:r>
              <a:rPr lang="en-US" dirty="0">
                <a:latin typeface="LatoRegular"/>
              </a:rPr>
              <a:t>the other hand, if the decision goes in </a:t>
            </a:r>
            <a:r>
              <a:rPr lang="en-US" dirty="0" err="1">
                <a:latin typeface="LatoRegular"/>
              </a:rPr>
              <a:t>favour</a:t>
            </a:r>
            <a:r>
              <a:rPr lang="en-US" dirty="0">
                <a:latin typeface="LatoRegular"/>
              </a:rPr>
              <a:t> of the AO, they may continue the reassessment process.</a:t>
            </a:r>
          </a:p>
          <a:p>
            <a:pPr marL="0" indent="0" fontAlgn="base">
              <a:buNone/>
            </a:pPr>
            <a:endParaRPr lang="en-US" dirty="0">
              <a:latin typeface="LatoRegular"/>
            </a:endParaRPr>
          </a:p>
        </p:txBody>
      </p:sp>
    </p:spTree>
    <p:extLst>
      <p:ext uri="{BB962C8B-B14F-4D97-AF65-F5344CB8AC3E}">
        <p14:creationId xmlns:p14="http://schemas.microsoft.com/office/powerpoint/2010/main" val="1775050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Provisions</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314259"/>
                </a:solidFill>
                <a:latin typeface="Gilroy"/>
              </a:rPr>
              <a:t>Notice</a:t>
            </a:r>
          </a:p>
          <a:p>
            <a:r>
              <a:rPr lang="en-US" dirty="0" smtClean="0">
                <a:solidFill>
                  <a:srgbClr val="314259"/>
                </a:solidFill>
                <a:latin typeface="Gilroy"/>
              </a:rPr>
              <a:t>The </a:t>
            </a:r>
            <a:r>
              <a:rPr lang="en-US" dirty="0">
                <a:solidFill>
                  <a:srgbClr val="314259"/>
                </a:solidFill>
                <a:latin typeface="Gilroy"/>
              </a:rPr>
              <a:t>AO will comply with the provisions of Section 148A before issuing a notice to the </a:t>
            </a:r>
            <a:r>
              <a:rPr lang="en-US" dirty="0" err="1">
                <a:solidFill>
                  <a:srgbClr val="314259"/>
                </a:solidFill>
                <a:latin typeface="Gilroy"/>
              </a:rPr>
              <a:t>assessee</a:t>
            </a:r>
            <a:r>
              <a:rPr lang="en-US" dirty="0">
                <a:solidFill>
                  <a:srgbClr val="314259"/>
                </a:solidFill>
                <a:latin typeface="Gilroy"/>
              </a:rPr>
              <a:t> under Section 148. Section 148A requires that the assessing officer shall give an opportunity to the assess to reply why notice for income escaping assessment under Section 147 should not be issued.</a:t>
            </a:r>
          </a:p>
          <a:p>
            <a:r>
              <a:rPr lang="en-US" dirty="0">
                <a:solidFill>
                  <a:srgbClr val="314259"/>
                </a:solidFill>
                <a:latin typeface="Gilroy"/>
              </a:rPr>
              <a:t>While Section 148 is concerned with issue of notice in cases where income has escaped assessment or audit, Section 151 is associated with sanction for issue of notice.</a:t>
            </a:r>
          </a:p>
          <a:p>
            <a:r>
              <a:rPr lang="en-US" dirty="0">
                <a:solidFill>
                  <a:srgbClr val="314259"/>
                </a:solidFill>
                <a:latin typeface="Gilroy"/>
              </a:rPr>
              <a:t>An AO may also assess or reassess the income in respect of any issues, which has escaped assessment, and such issue comes to his/her notice subsequently in the course of proceedings under Section 147. This is irrespective of the fact that the provisions of Section 148A have not been complied with.</a:t>
            </a:r>
          </a:p>
          <a:p>
            <a:endParaRPr lang="en-IN" dirty="0"/>
          </a:p>
        </p:txBody>
      </p:sp>
    </p:spTree>
    <p:extLst>
      <p:ext uri="{BB962C8B-B14F-4D97-AF65-F5344CB8AC3E}">
        <p14:creationId xmlns:p14="http://schemas.microsoft.com/office/powerpoint/2010/main" val="3298214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Period</a:t>
            </a:r>
            <a:endParaRPr lang="en-IN" dirty="0"/>
          </a:p>
        </p:txBody>
      </p:sp>
      <p:sp>
        <p:nvSpPr>
          <p:cNvPr id="3" name="Content Placeholder 2"/>
          <p:cNvSpPr>
            <a:spLocks noGrp="1"/>
          </p:cNvSpPr>
          <p:nvPr>
            <p:ph idx="1"/>
          </p:nvPr>
        </p:nvSpPr>
        <p:spPr/>
        <p:txBody>
          <a:bodyPr>
            <a:normAutofit fontScale="85000" lnSpcReduction="20000"/>
          </a:bodyPr>
          <a:lstStyle/>
          <a:p>
            <a:pPr algn="just">
              <a:spcAft>
                <a:spcPts val="400"/>
              </a:spcAft>
            </a:pPr>
            <a:r>
              <a:rPr lang="en-US" dirty="0">
                <a:solidFill>
                  <a:srgbClr val="000000"/>
                </a:solidFill>
                <a:latin typeface="Times New Roman" panose="02020603050405020304" pitchFamily="18" charset="0"/>
              </a:rPr>
              <a:t>No order of assessment, reassessment or </a:t>
            </a:r>
            <a:r>
              <a:rPr lang="en-US" dirty="0" err="1">
                <a:solidFill>
                  <a:srgbClr val="000000"/>
                </a:solidFill>
                <a:latin typeface="Times New Roman" panose="02020603050405020304" pitchFamily="18" charset="0"/>
              </a:rPr>
              <a:t>recomputation</a:t>
            </a:r>
            <a:r>
              <a:rPr lang="en-US" dirty="0">
                <a:solidFill>
                  <a:srgbClr val="000000"/>
                </a:solidFill>
                <a:latin typeface="Times New Roman" panose="02020603050405020304" pitchFamily="18" charset="0"/>
              </a:rPr>
              <a:t> shall be made under section 147—</a:t>
            </a:r>
          </a:p>
          <a:p>
            <a:pPr algn="just">
              <a:spcAft>
                <a:spcPts val="400"/>
              </a:spcAft>
            </a:pPr>
            <a:r>
              <a:rPr lang="en-US" dirty="0">
                <a:solidFill>
                  <a:srgbClr val="000000"/>
                </a:solidFill>
                <a:latin typeface="Times New Roman" panose="02020603050405020304" pitchFamily="18" charset="0"/>
              </a:rPr>
              <a:t>(</a:t>
            </a:r>
            <a:r>
              <a:rPr lang="en-US" i="1" dirty="0">
                <a:solidFill>
                  <a:srgbClr val="000000"/>
                </a:solidFill>
                <a:latin typeface="Times New Roman" panose="02020603050405020304" pitchFamily="18" charset="0"/>
              </a:rPr>
              <a:t>a</a:t>
            </a:r>
            <a:r>
              <a:rPr lang="en-US" dirty="0">
                <a:solidFill>
                  <a:srgbClr val="000000"/>
                </a:solidFill>
                <a:latin typeface="Times New Roman" panose="02020603050405020304" pitchFamily="18" charset="0"/>
              </a:rPr>
              <a:t>) where the assessment, reassessment or </a:t>
            </a:r>
            <a:r>
              <a:rPr lang="en-US" dirty="0" err="1">
                <a:solidFill>
                  <a:srgbClr val="000000"/>
                </a:solidFill>
                <a:latin typeface="Times New Roman" panose="02020603050405020304" pitchFamily="18" charset="0"/>
              </a:rPr>
              <a:t>recomputation</a:t>
            </a:r>
            <a:r>
              <a:rPr lang="en-US" dirty="0">
                <a:solidFill>
                  <a:srgbClr val="000000"/>
                </a:solidFill>
                <a:latin typeface="Times New Roman" panose="02020603050405020304" pitchFamily="18" charset="0"/>
              </a:rPr>
              <a:t> is to be made under clause (</a:t>
            </a:r>
            <a:r>
              <a:rPr lang="en-US" i="1" dirty="0">
                <a:solidFill>
                  <a:srgbClr val="000000"/>
                </a:solidFill>
                <a:latin typeface="Times New Roman" panose="02020603050405020304" pitchFamily="18" charset="0"/>
              </a:rPr>
              <a:t>a</a:t>
            </a:r>
            <a:r>
              <a:rPr lang="en-US" dirty="0">
                <a:solidFill>
                  <a:srgbClr val="000000"/>
                </a:solidFill>
                <a:latin typeface="Times New Roman" panose="02020603050405020304" pitchFamily="18" charset="0"/>
              </a:rPr>
              <a:t>) of that section, after the </a:t>
            </a:r>
            <a:r>
              <a:rPr lang="en-US" b="1" dirty="0">
                <a:solidFill>
                  <a:srgbClr val="000000"/>
                </a:solidFill>
                <a:latin typeface="Times New Roman" panose="02020603050405020304" pitchFamily="18" charset="0"/>
              </a:rPr>
              <a:t>expiry of four years</a:t>
            </a:r>
            <a:r>
              <a:rPr lang="en-US" dirty="0">
                <a:solidFill>
                  <a:srgbClr val="000000"/>
                </a:solidFill>
                <a:latin typeface="Times New Roman" panose="02020603050405020304" pitchFamily="18" charset="0"/>
              </a:rPr>
              <a:t> from the end of the assessment year in which the notice under section 148 was served ;</a:t>
            </a:r>
          </a:p>
          <a:p>
            <a:pPr algn="just">
              <a:spcAft>
                <a:spcPts val="400"/>
              </a:spcAft>
            </a:pPr>
            <a:r>
              <a:rPr lang="en-US" dirty="0">
                <a:solidFill>
                  <a:srgbClr val="000000"/>
                </a:solidFill>
                <a:latin typeface="Times New Roman" panose="02020603050405020304" pitchFamily="18" charset="0"/>
              </a:rPr>
              <a:t>(</a:t>
            </a:r>
            <a:r>
              <a:rPr lang="en-US" i="1" dirty="0">
                <a:solidFill>
                  <a:srgbClr val="000000"/>
                </a:solidFill>
                <a:latin typeface="Times New Roman" panose="02020603050405020304" pitchFamily="18" charset="0"/>
              </a:rPr>
              <a:t>b</a:t>
            </a:r>
            <a:r>
              <a:rPr lang="en-US" dirty="0">
                <a:solidFill>
                  <a:srgbClr val="000000"/>
                </a:solidFill>
                <a:latin typeface="Times New Roman" panose="02020603050405020304" pitchFamily="18" charset="0"/>
              </a:rPr>
              <a:t>) where the assessment, reassessment or </a:t>
            </a:r>
            <a:r>
              <a:rPr lang="en-US" dirty="0" err="1">
                <a:solidFill>
                  <a:srgbClr val="000000"/>
                </a:solidFill>
                <a:latin typeface="Times New Roman" panose="02020603050405020304" pitchFamily="18" charset="0"/>
              </a:rPr>
              <a:t>recomputation</a:t>
            </a:r>
            <a:r>
              <a:rPr lang="en-US" dirty="0">
                <a:solidFill>
                  <a:srgbClr val="000000"/>
                </a:solidFill>
                <a:latin typeface="Times New Roman" panose="02020603050405020304" pitchFamily="18" charset="0"/>
              </a:rPr>
              <a:t> is to be made under clause (</a:t>
            </a:r>
            <a:r>
              <a:rPr lang="en-US" i="1" dirty="0">
                <a:solidFill>
                  <a:srgbClr val="000000"/>
                </a:solidFill>
                <a:latin typeface="Times New Roman" panose="02020603050405020304" pitchFamily="18" charset="0"/>
              </a:rPr>
              <a:t>b</a:t>
            </a:r>
            <a:r>
              <a:rPr lang="en-US" dirty="0">
                <a:solidFill>
                  <a:srgbClr val="000000"/>
                </a:solidFill>
                <a:latin typeface="Times New Roman" panose="02020603050405020304" pitchFamily="18" charset="0"/>
              </a:rPr>
              <a:t>) of that section, after—</a:t>
            </a:r>
          </a:p>
          <a:p>
            <a:pPr algn="just">
              <a:spcAft>
                <a:spcPts val="400"/>
              </a:spcAft>
            </a:pPr>
            <a:r>
              <a:rPr lang="en-US" dirty="0">
                <a:solidFill>
                  <a:srgbClr val="000000"/>
                </a:solidFill>
                <a:latin typeface="Times New Roman" panose="02020603050405020304" pitchFamily="18" charset="0"/>
              </a:rPr>
              <a:t>  (</a:t>
            </a:r>
            <a:r>
              <a:rPr lang="en-US" i="1" dirty="0" err="1">
                <a:solidFill>
                  <a:srgbClr val="000000"/>
                </a:solidFill>
                <a:latin typeface="Times New Roman" panose="02020603050405020304" pitchFamily="18" charset="0"/>
              </a:rPr>
              <a:t>i</a:t>
            </a:r>
            <a:r>
              <a:rPr lang="en-US" dirty="0">
                <a:solidFill>
                  <a:srgbClr val="000000"/>
                </a:solidFill>
                <a:latin typeface="Times New Roman" panose="02020603050405020304" pitchFamily="18" charset="0"/>
              </a:rPr>
              <a:t>) the </a:t>
            </a:r>
            <a:r>
              <a:rPr lang="en-US" b="1" dirty="0">
                <a:solidFill>
                  <a:srgbClr val="000000"/>
                </a:solidFill>
                <a:latin typeface="Times New Roman" panose="02020603050405020304" pitchFamily="18" charset="0"/>
              </a:rPr>
              <a:t>expiry of four years </a:t>
            </a:r>
            <a:r>
              <a:rPr lang="en-US" dirty="0">
                <a:solidFill>
                  <a:srgbClr val="000000"/>
                </a:solidFill>
                <a:latin typeface="Times New Roman" panose="02020603050405020304" pitchFamily="18" charset="0"/>
              </a:rPr>
              <a:t>from the end of the assessment year in which the income was first assessable, or</a:t>
            </a:r>
          </a:p>
          <a:p>
            <a:pPr algn="just">
              <a:spcAft>
                <a:spcPts val="400"/>
              </a:spcAft>
            </a:pPr>
            <a:r>
              <a:rPr lang="en-US" dirty="0">
                <a:solidFill>
                  <a:srgbClr val="000000"/>
                </a:solidFill>
                <a:latin typeface="Times New Roman" panose="02020603050405020304" pitchFamily="18" charset="0"/>
              </a:rPr>
              <a:t> (</a:t>
            </a:r>
            <a:r>
              <a:rPr lang="en-US" i="1" dirty="0">
                <a:solidFill>
                  <a:srgbClr val="000000"/>
                </a:solidFill>
                <a:latin typeface="Times New Roman" panose="02020603050405020304" pitchFamily="18" charset="0"/>
              </a:rPr>
              <a:t>ii</a:t>
            </a:r>
            <a:r>
              <a:rPr lang="en-US" dirty="0">
                <a:solidFill>
                  <a:srgbClr val="000000"/>
                </a:solidFill>
                <a:latin typeface="Times New Roman" panose="02020603050405020304" pitchFamily="18" charset="0"/>
              </a:rPr>
              <a:t>) the </a:t>
            </a:r>
            <a:r>
              <a:rPr lang="en-US" b="1" dirty="0">
                <a:solidFill>
                  <a:srgbClr val="000000"/>
                </a:solidFill>
                <a:latin typeface="Times New Roman" panose="02020603050405020304" pitchFamily="18" charset="0"/>
              </a:rPr>
              <a:t>expiry of one year </a:t>
            </a:r>
            <a:r>
              <a:rPr lang="en-US" dirty="0">
                <a:solidFill>
                  <a:srgbClr val="000000"/>
                </a:solidFill>
                <a:latin typeface="Times New Roman" panose="02020603050405020304" pitchFamily="18" charset="0"/>
              </a:rPr>
              <a:t>from the date of service of the notice under section 148</a:t>
            </a:r>
            <a:r>
              <a:rPr lang="en-US" dirty="0" smtClean="0">
                <a:solidFill>
                  <a:srgbClr val="000000"/>
                </a:solidFill>
                <a:latin typeface="Times New Roman" panose="02020603050405020304" pitchFamily="18" charset="0"/>
              </a:rPr>
              <a:t>,</a:t>
            </a:r>
          </a:p>
          <a:p>
            <a:pPr algn="just">
              <a:spcAft>
                <a:spcPts val="400"/>
              </a:spcAft>
            </a:pPr>
            <a:r>
              <a:rPr lang="en-US" dirty="0" smtClean="0">
                <a:solidFill>
                  <a:srgbClr val="000000"/>
                </a:solidFill>
                <a:latin typeface="Times New Roman" panose="02020603050405020304" pitchFamily="18" charset="0"/>
              </a:rPr>
              <a:t>Whichever is later.</a:t>
            </a:r>
            <a:endParaRPr lang="en-US" dirty="0">
              <a:solidFill>
                <a:srgbClr val="000000"/>
              </a:solidFill>
              <a:latin typeface="Times New Roman" panose="02020603050405020304" pitchFamily="18" charset="0"/>
            </a:endParaRPr>
          </a:p>
          <a:p>
            <a:endParaRPr lang="en-IN" dirty="0"/>
          </a:p>
        </p:txBody>
      </p:sp>
    </p:spTree>
    <p:extLst>
      <p:ext uri="{BB962C8B-B14F-4D97-AF65-F5344CB8AC3E}">
        <p14:creationId xmlns:p14="http://schemas.microsoft.com/office/powerpoint/2010/main" val="2182269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lgn="just"/>
            <a:r>
              <a:rPr lang="en-US" dirty="0">
                <a:solidFill>
                  <a:srgbClr val="212529"/>
                </a:solidFill>
                <a:latin typeface="Verdana" panose="020B0604030504040204" pitchFamily="34" charset="0"/>
              </a:rPr>
              <a:t>No notice under section 148 can be issued for the relevant assessment year -</a:t>
            </a:r>
            <a:endParaRPr lang="en-US" dirty="0">
              <a:solidFill>
                <a:srgbClr val="212529"/>
              </a:solidFill>
              <a:latin typeface="Lato"/>
            </a:endParaRPr>
          </a:p>
          <a:p>
            <a:pPr algn="just"/>
            <a:r>
              <a:rPr lang="en-US" dirty="0">
                <a:solidFill>
                  <a:srgbClr val="212529"/>
                </a:solidFill>
                <a:latin typeface="Verdana" panose="020B0604030504040204" pitchFamily="34" charset="0"/>
              </a:rPr>
              <a:t>(a) if four years have elapsed from the end of the relevant assessment year ;</a:t>
            </a:r>
            <a:endParaRPr lang="en-US" dirty="0">
              <a:solidFill>
                <a:srgbClr val="212529"/>
              </a:solidFill>
              <a:latin typeface="Lato"/>
            </a:endParaRPr>
          </a:p>
          <a:p>
            <a:pPr algn="just"/>
            <a:r>
              <a:rPr lang="en-US" dirty="0">
                <a:solidFill>
                  <a:srgbClr val="212529"/>
                </a:solidFill>
                <a:latin typeface="Verdana" panose="020B0604030504040204" pitchFamily="34" charset="0"/>
              </a:rPr>
              <a:t>(b) not more than six years from the end of the relevant assessment year, if the income which has escaped assessment is likely to amount to </a:t>
            </a:r>
            <a:r>
              <a:rPr lang="en-US" dirty="0" err="1">
                <a:solidFill>
                  <a:srgbClr val="212529"/>
                </a:solidFill>
                <a:latin typeface="Verdana" panose="020B0604030504040204" pitchFamily="34" charset="0"/>
              </a:rPr>
              <a:t>Rs</a:t>
            </a:r>
            <a:r>
              <a:rPr lang="en-US" dirty="0">
                <a:solidFill>
                  <a:srgbClr val="212529"/>
                </a:solidFill>
                <a:latin typeface="Verdana" panose="020B0604030504040204" pitchFamily="34" charset="0"/>
              </a:rPr>
              <a:t>. 1 lakh or more, for that year.</a:t>
            </a:r>
            <a:endParaRPr lang="en-US" dirty="0">
              <a:solidFill>
                <a:srgbClr val="212529"/>
              </a:solidFill>
              <a:latin typeface="Lato"/>
            </a:endParaRPr>
          </a:p>
          <a:p>
            <a:endParaRPr lang="en-IN" dirty="0"/>
          </a:p>
        </p:txBody>
      </p:sp>
    </p:spTree>
    <p:extLst>
      <p:ext uri="{BB962C8B-B14F-4D97-AF65-F5344CB8AC3E}">
        <p14:creationId xmlns:p14="http://schemas.microsoft.com/office/powerpoint/2010/main" val="2385705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IN" dirty="0"/>
          </a:p>
        </p:txBody>
      </p:sp>
      <p:sp>
        <p:nvSpPr>
          <p:cNvPr id="3" name="Content Placeholder 2"/>
          <p:cNvSpPr>
            <a:spLocks noGrp="1"/>
          </p:cNvSpPr>
          <p:nvPr>
            <p:ph idx="1"/>
          </p:nvPr>
        </p:nvSpPr>
        <p:spPr/>
        <p:txBody>
          <a:bodyPr/>
          <a:lstStyle/>
          <a:p>
            <a:pPr algn="just"/>
            <a:r>
              <a:rPr lang="en-US" dirty="0">
                <a:solidFill>
                  <a:srgbClr val="212529"/>
                </a:solidFill>
                <a:latin typeface="Verdana" panose="020B0604030504040204" pitchFamily="34" charset="0"/>
              </a:rPr>
              <a:t> Notice under section 148 shall not be issued by an Assessing Officer who is below the rank of Assistant Commissioner or Deputy Commissioner. The Joint Commissioner's approval is also necessary that it is a fit case for the issue of such notice</a:t>
            </a:r>
            <a:r>
              <a:rPr lang="en-US" dirty="0" smtClean="0">
                <a:solidFill>
                  <a:srgbClr val="212529"/>
                </a:solidFill>
                <a:latin typeface="Verdana" panose="020B0604030504040204" pitchFamily="34" charset="0"/>
              </a:rPr>
              <a:t>.</a:t>
            </a:r>
          </a:p>
          <a:p>
            <a:pPr algn="just"/>
            <a:r>
              <a:rPr lang="en-US" dirty="0">
                <a:solidFill>
                  <a:srgbClr val="212529"/>
                </a:solidFill>
                <a:latin typeface="Verdana" panose="020B0604030504040204" pitchFamily="34" charset="0"/>
              </a:rPr>
              <a:t> After the expiry of four years from the end of the relevant assessment year, no such notice shall be issued without the approval of Commissioner or Chief Commissioner.</a:t>
            </a:r>
            <a:endParaRPr lang="en-US" dirty="0">
              <a:solidFill>
                <a:srgbClr val="212529"/>
              </a:solidFill>
              <a:latin typeface="Lato"/>
            </a:endParaRPr>
          </a:p>
          <a:p>
            <a:endParaRPr lang="en-IN" dirty="0"/>
          </a:p>
        </p:txBody>
      </p:sp>
    </p:spTree>
    <p:extLst>
      <p:ext uri="{BB962C8B-B14F-4D97-AF65-F5344CB8AC3E}">
        <p14:creationId xmlns:p14="http://schemas.microsoft.com/office/powerpoint/2010/main" val="3645718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Rate</a:t>
            </a:r>
            <a:endParaRPr lang="en-IN" dirty="0"/>
          </a:p>
        </p:txBody>
      </p:sp>
      <p:sp>
        <p:nvSpPr>
          <p:cNvPr id="3" name="Content Placeholder 2"/>
          <p:cNvSpPr>
            <a:spLocks noGrp="1"/>
          </p:cNvSpPr>
          <p:nvPr>
            <p:ph idx="1"/>
          </p:nvPr>
        </p:nvSpPr>
        <p:spPr/>
        <p:txBody>
          <a:bodyPr/>
          <a:lstStyle/>
          <a:p>
            <a:pPr algn="just"/>
            <a:r>
              <a:rPr lang="en-US" dirty="0">
                <a:solidFill>
                  <a:srgbClr val="212529"/>
                </a:solidFill>
                <a:latin typeface="Verdana" panose="020B0604030504040204" pitchFamily="34" charset="0"/>
              </a:rPr>
              <a:t>For reassessment under section 147, the tax shall be chargeable at the rate or rates at which it would have been charged had the income not escaped assessment.</a:t>
            </a:r>
            <a:endParaRPr lang="en-US" dirty="0">
              <a:solidFill>
                <a:srgbClr val="212529"/>
              </a:solidFill>
              <a:latin typeface="Lato"/>
            </a:endParaRPr>
          </a:p>
          <a:p>
            <a:pPr algn="just"/>
            <a:r>
              <a:rPr lang="en-US" dirty="0">
                <a:solidFill>
                  <a:srgbClr val="212529"/>
                </a:solidFill>
                <a:latin typeface="Verdana" panose="020B0604030504040204" pitchFamily="34" charset="0"/>
              </a:rPr>
              <a:t> As per section 246A an order under section 147 is appealable to CIT (Appeals).</a:t>
            </a:r>
            <a:endParaRPr lang="en-US" dirty="0">
              <a:solidFill>
                <a:srgbClr val="212529"/>
              </a:solidFill>
              <a:latin typeface="Lato"/>
            </a:endParaRPr>
          </a:p>
          <a:p>
            <a:pPr algn="just"/>
            <a:r>
              <a:rPr lang="en-US" dirty="0">
                <a:solidFill>
                  <a:srgbClr val="212529"/>
                </a:solidFill>
                <a:latin typeface="Verdana" panose="020B0604030504040204" pitchFamily="34" charset="0"/>
              </a:rPr>
              <a:t> No order of reassessment shall be made under section 147, after the expiry of one year from the end of the financial year in which the notice under section 148 was served.</a:t>
            </a:r>
            <a:endParaRPr lang="en-US" dirty="0">
              <a:solidFill>
                <a:srgbClr val="212529"/>
              </a:solidFill>
              <a:latin typeface="Lato"/>
            </a:endParaRPr>
          </a:p>
          <a:p>
            <a:endParaRPr lang="en-IN" dirty="0"/>
          </a:p>
        </p:txBody>
      </p:sp>
    </p:spTree>
    <p:extLst>
      <p:ext uri="{BB962C8B-B14F-4D97-AF65-F5344CB8AC3E}">
        <p14:creationId xmlns:p14="http://schemas.microsoft.com/office/powerpoint/2010/main" val="3230886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Re-Assessment</a:t>
            </a:r>
            <a:endParaRPr lang="en-IN" dirty="0"/>
          </a:p>
        </p:txBody>
      </p:sp>
      <p:sp>
        <p:nvSpPr>
          <p:cNvPr id="3" name="Content Placeholder 2"/>
          <p:cNvSpPr>
            <a:spLocks noGrp="1"/>
          </p:cNvSpPr>
          <p:nvPr>
            <p:ph idx="1"/>
          </p:nvPr>
        </p:nvSpPr>
        <p:spPr/>
        <p:txBody>
          <a:bodyPr/>
          <a:lstStyle/>
          <a:p>
            <a:r>
              <a:rPr lang="en-US" dirty="0">
                <a:solidFill>
                  <a:srgbClr val="314259"/>
                </a:solidFill>
                <a:latin typeface="Gilroy"/>
              </a:rPr>
              <a:t>The Finance Act, 2021 has completely replaced the provisions of assessment and reassessment under Section 147 of the </a:t>
            </a:r>
            <a:r>
              <a:rPr lang="en-US" dirty="0" smtClean="0">
                <a:solidFill>
                  <a:srgbClr val="314259"/>
                </a:solidFill>
                <a:latin typeface="Gilroy"/>
              </a:rPr>
              <a:t>Income Tax Act 1961.</a:t>
            </a:r>
          </a:p>
          <a:p>
            <a:r>
              <a:rPr lang="en-US" dirty="0" smtClean="0">
                <a:solidFill>
                  <a:srgbClr val="314259"/>
                </a:solidFill>
                <a:latin typeface="Gilroy"/>
              </a:rPr>
              <a:t>More Clarity Used in the term</a:t>
            </a:r>
          </a:p>
          <a:p>
            <a:pPr lvl="1"/>
            <a:r>
              <a:rPr lang="en-US" dirty="0" smtClean="0">
                <a:solidFill>
                  <a:srgbClr val="314259"/>
                </a:solidFill>
                <a:latin typeface="Gilroy"/>
              </a:rPr>
              <a:t>Assessment </a:t>
            </a:r>
            <a:r>
              <a:rPr lang="en-US" dirty="0">
                <a:solidFill>
                  <a:srgbClr val="314259"/>
                </a:solidFill>
                <a:latin typeface="Gilroy"/>
              </a:rPr>
              <a:t>and </a:t>
            </a:r>
            <a:r>
              <a:rPr lang="en-US" dirty="0" smtClean="0">
                <a:solidFill>
                  <a:srgbClr val="314259"/>
                </a:solidFill>
                <a:latin typeface="Gilroy"/>
              </a:rPr>
              <a:t>Escaping </a:t>
            </a:r>
            <a:r>
              <a:rPr lang="en-US" dirty="0">
                <a:solidFill>
                  <a:srgbClr val="314259"/>
                </a:solidFill>
                <a:latin typeface="Gilroy"/>
              </a:rPr>
              <a:t>A</a:t>
            </a:r>
            <a:r>
              <a:rPr lang="en-US" dirty="0" smtClean="0">
                <a:solidFill>
                  <a:srgbClr val="314259"/>
                </a:solidFill>
                <a:latin typeface="Gilroy"/>
              </a:rPr>
              <a:t>ssessment</a:t>
            </a:r>
            <a:r>
              <a:rPr lang="en-US" dirty="0">
                <a:solidFill>
                  <a:srgbClr val="314259"/>
                </a:solidFill>
                <a:latin typeface="Gilroy"/>
              </a:rPr>
              <a:t>.</a:t>
            </a:r>
          </a:p>
          <a:p>
            <a:r>
              <a:rPr lang="en-US" dirty="0" smtClean="0">
                <a:solidFill>
                  <a:srgbClr val="314259"/>
                </a:solidFill>
                <a:latin typeface="Gilroy"/>
              </a:rPr>
              <a:t>The </a:t>
            </a:r>
            <a:r>
              <a:rPr lang="en-US" dirty="0">
                <a:solidFill>
                  <a:srgbClr val="314259"/>
                </a:solidFill>
                <a:latin typeface="Gilroy"/>
              </a:rPr>
              <a:t>tax authorities examine </a:t>
            </a:r>
            <a:r>
              <a:rPr lang="en-US" dirty="0" smtClean="0">
                <a:solidFill>
                  <a:srgbClr val="314259"/>
                </a:solidFill>
                <a:latin typeface="Gilroy"/>
              </a:rPr>
              <a:t>income </a:t>
            </a:r>
            <a:r>
              <a:rPr lang="en-US" dirty="0">
                <a:solidFill>
                  <a:srgbClr val="314259"/>
                </a:solidFill>
                <a:latin typeface="Gilroy"/>
              </a:rPr>
              <a:t>tax return (ITR</a:t>
            </a:r>
            <a:r>
              <a:rPr lang="en-US" dirty="0" smtClean="0">
                <a:solidFill>
                  <a:srgbClr val="314259"/>
                </a:solidFill>
                <a:latin typeface="Gilroy"/>
              </a:rPr>
              <a:t>) filed by the </a:t>
            </a:r>
            <a:r>
              <a:rPr lang="en-US" dirty="0" err="1" smtClean="0">
                <a:solidFill>
                  <a:srgbClr val="314259"/>
                </a:solidFill>
                <a:latin typeface="Gilroy"/>
              </a:rPr>
              <a:t>assessee</a:t>
            </a:r>
            <a:r>
              <a:rPr lang="en-US" dirty="0" smtClean="0">
                <a:solidFill>
                  <a:srgbClr val="314259"/>
                </a:solidFill>
                <a:latin typeface="Gilroy"/>
              </a:rPr>
              <a:t>. </a:t>
            </a:r>
          </a:p>
          <a:p>
            <a:r>
              <a:rPr lang="en-US" dirty="0" smtClean="0">
                <a:solidFill>
                  <a:srgbClr val="314259"/>
                </a:solidFill>
                <a:latin typeface="Gilroy"/>
              </a:rPr>
              <a:t>This </a:t>
            </a:r>
            <a:r>
              <a:rPr lang="en-US" dirty="0">
                <a:solidFill>
                  <a:srgbClr val="314259"/>
                </a:solidFill>
                <a:latin typeface="Gilroy"/>
              </a:rPr>
              <a:t>process of examining the return of income is referred to as assessment.</a:t>
            </a:r>
            <a:endParaRPr lang="en-US" b="0" i="0" dirty="0">
              <a:solidFill>
                <a:srgbClr val="314259"/>
              </a:solidFill>
              <a:effectLst/>
              <a:latin typeface="Gilroy"/>
            </a:endParaRPr>
          </a:p>
        </p:txBody>
      </p:sp>
    </p:spTree>
    <p:extLst>
      <p:ext uri="{BB962C8B-B14F-4D97-AF65-F5344CB8AC3E}">
        <p14:creationId xmlns:p14="http://schemas.microsoft.com/office/powerpoint/2010/main" val="2533489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a:t>
            </a:r>
            <a:endParaRPr lang="en-IN" dirty="0"/>
          </a:p>
        </p:txBody>
      </p:sp>
      <p:sp>
        <p:nvSpPr>
          <p:cNvPr id="3" name="Content Placeholder 2"/>
          <p:cNvSpPr>
            <a:spLocks noGrp="1"/>
          </p:cNvSpPr>
          <p:nvPr>
            <p:ph idx="1"/>
          </p:nvPr>
        </p:nvSpPr>
        <p:spPr/>
        <p:txBody>
          <a:bodyPr>
            <a:normAutofit fontScale="70000" lnSpcReduction="20000"/>
          </a:bodyPr>
          <a:lstStyle/>
          <a:p>
            <a:pPr algn="just"/>
            <a:r>
              <a:rPr lang="en-US" dirty="0">
                <a:solidFill>
                  <a:srgbClr val="212529"/>
                </a:solidFill>
                <a:latin typeface="Verdana" panose="020B0604030504040204" pitchFamily="34" charset="0"/>
              </a:rPr>
              <a:t>Explanation 1 to section 147 provides that production before the Assessing Officer of account books or other evidence from which material evidence could with due diligence have been discovered by the Assessing Officer will not necessarily amount to disclosure. This means, that it would be the </a:t>
            </a:r>
            <a:r>
              <a:rPr lang="en-US" dirty="0" err="1">
                <a:solidFill>
                  <a:srgbClr val="212529"/>
                </a:solidFill>
                <a:latin typeface="Verdana" panose="020B0604030504040204" pitchFamily="34" charset="0"/>
              </a:rPr>
              <a:t>assessee's</a:t>
            </a:r>
            <a:r>
              <a:rPr lang="en-US" dirty="0">
                <a:solidFill>
                  <a:srgbClr val="212529"/>
                </a:solidFill>
                <a:latin typeface="Verdana" panose="020B0604030504040204" pitchFamily="34" charset="0"/>
              </a:rPr>
              <a:t> duty to disclose and to draw attention to particular entries in Account Books and relevant portion of documents and evidences. </a:t>
            </a:r>
            <a:endParaRPr lang="en-US" dirty="0" smtClean="0">
              <a:solidFill>
                <a:srgbClr val="212529"/>
              </a:solidFill>
              <a:latin typeface="Verdana" panose="020B0604030504040204" pitchFamily="34" charset="0"/>
            </a:endParaRPr>
          </a:p>
          <a:p>
            <a:pPr marL="0" indent="0" algn="just">
              <a:buNone/>
            </a:pPr>
            <a:r>
              <a:rPr lang="en-US" dirty="0">
                <a:solidFill>
                  <a:srgbClr val="212529"/>
                </a:solidFill>
                <a:latin typeface="Verdana" panose="020B0604030504040204" pitchFamily="34" charset="0"/>
              </a:rPr>
              <a:t>	</a:t>
            </a:r>
            <a:r>
              <a:rPr lang="en-US" dirty="0" smtClean="0">
                <a:solidFill>
                  <a:srgbClr val="212529"/>
                </a:solidFill>
                <a:latin typeface="Verdana" panose="020B0604030504040204" pitchFamily="34" charset="0"/>
              </a:rPr>
              <a:t>	- </a:t>
            </a:r>
            <a:r>
              <a:rPr lang="en-US" dirty="0">
                <a:solidFill>
                  <a:srgbClr val="212529"/>
                </a:solidFill>
                <a:latin typeface="Verdana" panose="020B0604030504040204" pitchFamily="34" charset="0"/>
              </a:rPr>
              <a:t>Calcutta Discount Co. Limited v. ITO [1961] 41 ITR 191 (SC).</a:t>
            </a:r>
            <a:endParaRPr lang="en-US" dirty="0">
              <a:solidFill>
                <a:srgbClr val="212529"/>
              </a:solidFill>
              <a:latin typeface="Lato"/>
            </a:endParaRPr>
          </a:p>
          <a:p>
            <a:pPr algn="just"/>
            <a:r>
              <a:rPr lang="en-US" dirty="0">
                <a:solidFill>
                  <a:srgbClr val="212529"/>
                </a:solidFill>
                <a:latin typeface="Verdana" panose="020B0604030504040204" pitchFamily="34" charset="0"/>
              </a:rPr>
              <a:t> The Proceedings under section 147 are for the benefit of revenue and not for the </a:t>
            </a:r>
            <a:r>
              <a:rPr lang="en-US" dirty="0" err="1">
                <a:solidFill>
                  <a:srgbClr val="212529"/>
                </a:solidFill>
                <a:latin typeface="Verdana" panose="020B0604030504040204" pitchFamily="34" charset="0"/>
              </a:rPr>
              <a:t>assessee</a:t>
            </a:r>
            <a:r>
              <a:rPr lang="en-US" dirty="0">
                <a:solidFill>
                  <a:srgbClr val="212529"/>
                </a:solidFill>
                <a:latin typeface="Verdana" panose="020B0604030504040204" pitchFamily="34" charset="0"/>
              </a:rPr>
              <a:t>. It is aimed at gathering the income of an </a:t>
            </a:r>
            <a:r>
              <a:rPr lang="en-US" dirty="0" err="1">
                <a:solidFill>
                  <a:srgbClr val="212529"/>
                </a:solidFill>
                <a:latin typeface="Verdana" panose="020B0604030504040204" pitchFamily="34" charset="0"/>
              </a:rPr>
              <a:t>assessee</a:t>
            </a:r>
            <a:r>
              <a:rPr lang="en-US" dirty="0">
                <a:solidFill>
                  <a:srgbClr val="212529"/>
                </a:solidFill>
                <a:latin typeface="Verdana" panose="020B0604030504040204" pitchFamily="34" charset="0"/>
              </a:rPr>
              <a:t> and the same cannot be allowed to be converted as </a:t>
            </a:r>
            <a:r>
              <a:rPr lang="en-US" dirty="0" err="1">
                <a:solidFill>
                  <a:srgbClr val="212529"/>
                </a:solidFill>
                <a:latin typeface="Verdana" panose="020B0604030504040204" pitchFamily="34" charset="0"/>
              </a:rPr>
              <a:t>revisional</a:t>
            </a:r>
            <a:r>
              <a:rPr lang="en-US" dirty="0">
                <a:solidFill>
                  <a:srgbClr val="212529"/>
                </a:solidFill>
                <a:latin typeface="Verdana" panose="020B0604030504040204" pitchFamily="34" charset="0"/>
              </a:rPr>
              <a:t> or review proceedings at the instance of the </a:t>
            </a:r>
            <a:r>
              <a:rPr lang="en-US" dirty="0" err="1">
                <a:solidFill>
                  <a:srgbClr val="212529"/>
                </a:solidFill>
                <a:latin typeface="Verdana" panose="020B0604030504040204" pitchFamily="34" charset="0"/>
              </a:rPr>
              <a:t>assessee</a:t>
            </a:r>
            <a:r>
              <a:rPr lang="en-US" dirty="0">
                <a:solidFill>
                  <a:srgbClr val="212529"/>
                </a:solidFill>
                <a:latin typeface="Verdana" panose="020B0604030504040204" pitchFamily="34" charset="0"/>
              </a:rPr>
              <a:t>. This would make the machinery unworkable. </a:t>
            </a:r>
            <a:endParaRPr lang="en-US" dirty="0" smtClean="0">
              <a:solidFill>
                <a:srgbClr val="212529"/>
              </a:solidFill>
              <a:latin typeface="Verdana" panose="020B0604030504040204" pitchFamily="34" charset="0"/>
            </a:endParaRPr>
          </a:p>
          <a:p>
            <a:pPr marL="0" indent="0" algn="just">
              <a:buNone/>
            </a:pPr>
            <a:r>
              <a:rPr lang="en-US" dirty="0">
                <a:solidFill>
                  <a:srgbClr val="212529"/>
                </a:solidFill>
                <a:latin typeface="Verdana" panose="020B0604030504040204" pitchFamily="34" charset="0"/>
              </a:rPr>
              <a:t>	</a:t>
            </a:r>
            <a:r>
              <a:rPr lang="en-US" dirty="0" smtClean="0">
                <a:solidFill>
                  <a:srgbClr val="212529"/>
                </a:solidFill>
                <a:latin typeface="Verdana" panose="020B0604030504040204" pitchFamily="34" charset="0"/>
              </a:rPr>
              <a:t>	- </a:t>
            </a:r>
            <a:r>
              <a:rPr lang="en-US" dirty="0">
                <a:solidFill>
                  <a:srgbClr val="212529"/>
                </a:solidFill>
                <a:latin typeface="Verdana" panose="020B0604030504040204" pitchFamily="34" charset="0"/>
              </a:rPr>
              <a:t>CIT v. Sun </a:t>
            </a:r>
            <a:r>
              <a:rPr lang="en-US" dirty="0" err="1">
                <a:solidFill>
                  <a:srgbClr val="212529"/>
                </a:solidFill>
                <a:latin typeface="Verdana" panose="020B0604030504040204" pitchFamily="34" charset="0"/>
              </a:rPr>
              <a:t>Engg</a:t>
            </a:r>
            <a:r>
              <a:rPr lang="en-US" dirty="0">
                <a:solidFill>
                  <a:srgbClr val="212529"/>
                </a:solidFill>
                <a:latin typeface="Verdana" panose="020B0604030504040204" pitchFamily="34" charset="0"/>
              </a:rPr>
              <a:t>. Works (P) Limited [1992] 198 ITR 297 (SC).</a:t>
            </a:r>
            <a:endParaRPr lang="en-US" dirty="0">
              <a:solidFill>
                <a:srgbClr val="212529"/>
              </a:solidFill>
              <a:latin typeface="Lato"/>
            </a:endParaRPr>
          </a:p>
          <a:p>
            <a:pPr algn="just"/>
            <a:r>
              <a:rPr lang="en-US" dirty="0">
                <a:solidFill>
                  <a:srgbClr val="212529"/>
                </a:solidFill>
                <a:latin typeface="Verdana" panose="020B0604030504040204" pitchFamily="34" charset="0"/>
              </a:rPr>
              <a:t>An </a:t>
            </a:r>
            <a:r>
              <a:rPr lang="en-US" dirty="0" err="1">
                <a:solidFill>
                  <a:srgbClr val="212529"/>
                </a:solidFill>
                <a:latin typeface="Verdana" panose="020B0604030504040204" pitchFamily="34" charset="0"/>
              </a:rPr>
              <a:t>Assessee</a:t>
            </a:r>
            <a:r>
              <a:rPr lang="en-US" dirty="0">
                <a:solidFill>
                  <a:srgbClr val="212529"/>
                </a:solidFill>
                <a:latin typeface="Verdana" panose="020B0604030504040204" pitchFamily="34" charset="0"/>
              </a:rPr>
              <a:t> could only be permitted to claim allowances/relief which are relevant to the items which are the subject matter of the enquiry during reassessment. </a:t>
            </a:r>
            <a:endParaRPr lang="en-US" dirty="0" smtClean="0">
              <a:solidFill>
                <a:srgbClr val="212529"/>
              </a:solidFill>
              <a:latin typeface="Verdana" panose="020B0604030504040204" pitchFamily="34" charset="0"/>
            </a:endParaRPr>
          </a:p>
          <a:p>
            <a:pPr marL="0" indent="0" algn="just">
              <a:buNone/>
            </a:pPr>
            <a:r>
              <a:rPr lang="en-US" dirty="0">
                <a:solidFill>
                  <a:srgbClr val="212529"/>
                </a:solidFill>
                <a:latin typeface="Verdana" panose="020B0604030504040204" pitchFamily="34" charset="0"/>
              </a:rPr>
              <a:t>	</a:t>
            </a:r>
            <a:r>
              <a:rPr lang="en-US" dirty="0" smtClean="0">
                <a:solidFill>
                  <a:srgbClr val="212529"/>
                </a:solidFill>
                <a:latin typeface="Verdana" panose="020B0604030504040204" pitchFamily="34" charset="0"/>
              </a:rPr>
              <a:t>	- </a:t>
            </a:r>
            <a:r>
              <a:rPr lang="en-US" dirty="0" err="1">
                <a:solidFill>
                  <a:srgbClr val="212529"/>
                </a:solidFill>
                <a:latin typeface="Verdana" panose="020B0604030504040204" pitchFamily="34" charset="0"/>
              </a:rPr>
              <a:t>Chettinad</a:t>
            </a:r>
            <a:r>
              <a:rPr lang="en-US" dirty="0">
                <a:solidFill>
                  <a:srgbClr val="212529"/>
                </a:solidFill>
                <a:latin typeface="Verdana" panose="020B0604030504040204" pitchFamily="34" charset="0"/>
              </a:rPr>
              <a:t> Corporation (P) Ltd. v. CIT [1993] 2000 ITR 320 (SC).</a:t>
            </a:r>
            <a:endParaRPr lang="en-US" dirty="0">
              <a:solidFill>
                <a:srgbClr val="212529"/>
              </a:solidFill>
              <a:latin typeface="Lato"/>
            </a:endParaRPr>
          </a:p>
          <a:p>
            <a:endParaRPr lang="en-IN" dirty="0"/>
          </a:p>
        </p:txBody>
      </p:sp>
    </p:spTree>
    <p:extLst>
      <p:ext uri="{BB962C8B-B14F-4D97-AF65-F5344CB8AC3E}">
        <p14:creationId xmlns:p14="http://schemas.microsoft.com/office/powerpoint/2010/main" val="529630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US" dirty="0">
                <a:solidFill>
                  <a:srgbClr val="212529"/>
                </a:solidFill>
                <a:latin typeface="Verdana" panose="020B0604030504040204" pitchFamily="34" charset="0"/>
              </a:rPr>
              <a:t>Allowance of claims in respect of escaped income in case of reassessment has to be limited to the extent to which they reduce the income to that originally assessed. </a:t>
            </a:r>
            <a:endParaRPr lang="en-US" dirty="0" smtClean="0">
              <a:solidFill>
                <a:srgbClr val="212529"/>
              </a:solidFill>
              <a:latin typeface="Verdana" panose="020B0604030504040204" pitchFamily="34" charset="0"/>
            </a:endParaRPr>
          </a:p>
          <a:p>
            <a:pPr marL="0" indent="0" algn="just">
              <a:buNone/>
            </a:pPr>
            <a:r>
              <a:rPr lang="en-US" dirty="0">
                <a:solidFill>
                  <a:srgbClr val="212529"/>
                </a:solidFill>
                <a:latin typeface="Verdana" panose="020B0604030504040204" pitchFamily="34" charset="0"/>
              </a:rPr>
              <a:t>	</a:t>
            </a:r>
            <a:r>
              <a:rPr lang="en-US" dirty="0" smtClean="0">
                <a:solidFill>
                  <a:srgbClr val="212529"/>
                </a:solidFill>
                <a:latin typeface="Verdana" panose="020B0604030504040204" pitchFamily="34" charset="0"/>
              </a:rPr>
              <a:t>	</a:t>
            </a:r>
            <a:r>
              <a:rPr lang="en-US" sz="2100" dirty="0" smtClean="0">
                <a:solidFill>
                  <a:srgbClr val="212529"/>
                </a:solidFill>
                <a:latin typeface="Verdana" panose="020B0604030504040204" pitchFamily="34" charset="0"/>
              </a:rPr>
              <a:t>- </a:t>
            </a:r>
            <a:r>
              <a:rPr lang="en-US" sz="2100" dirty="0">
                <a:solidFill>
                  <a:srgbClr val="212529"/>
                </a:solidFill>
                <a:latin typeface="Verdana" panose="020B0604030504040204" pitchFamily="34" charset="0"/>
              </a:rPr>
              <a:t>K. </a:t>
            </a:r>
            <a:r>
              <a:rPr lang="en-US" sz="2100" dirty="0" err="1">
                <a:solidFill>
                  <a:srgbClr val="212529"/>
                </a:solidFill>
                <a:latin typeface="Verdana" panose="020B0604030504040204" pitchFamily="34" charset="0"/>
              </a:rPr>
              <a:t>Sudakar</a:t>
            </a:r>
            <a:r>
              <a:rPr lang="en-US" sz="2100" dirty="0">
                <a:solidFill>
                  <a:srgbClr val="212529"/>
                </a:solidFill>
                <a:latin typeface="Verdana" panose="020B0604030504040204" pitchFamily="34" charset="0"/>
              </a:rPr>
              <a:t> S. </a:t>
            </a:r>
            <a:r>
              <a:rPr lang="en-US" sz="2100" dirty="0" err="1">
                <a:solidFill>
                  <a:srgbClr val="212529"/>
                </a:solidFill>
                <a:latin typeface="Verdana" panose="020B0604030504040204" pitchFamily="34" charset="0"/>
              </a:rPr>
              <a:t>Shanbhag</a:t>
            </a:r>
            <a:r>
              <a:rPr lang="en-US" sz="2100" dirty="0">
                <a:solidFill>
                  <a:srgbClr val="212529"/>
                </a:solidFill>
                <a:latin typeface="Verdana" panose="020B0604030504040204" pitchFamily="34" charset="0"/>
              </a:rPr>
              <a:t> v. ITO [2000] 241 ITR 865 (</a:t>
            </a:r>
            <a:r>
              <a:rPr lang="en-US" sz="2100" dirty="0" err="1">
                <a:solidFill>
                  <a:srgbClr val="212529"/>
                </a:solidFill>
                <a:latin typeface="Verdana" panose="020B0604030504040204" pitchFamily="34" charset="0"/>
              </a:rPr>
              <a:t>Bom</a:t>
            </a:r>
            <a:r>
              <a:rPr lang="en-US" sz="2100" dirty="0">
                <a:solidFill>
                  <a:srgbClr val="212529"/>
                </a:solidFill>
                <a:latin typeface="Verdana" panose="020B0604030504040204" pitchFamily="34" charset="0"/>
              </a:rPr>
              <a:t>.).</a:t>
            </a:r>
            <a:endParaRPr lang="en-US" sz="2100" dirty="0">
              <a:solidFill>
                <a:srgbClr val="212529"/>
              </a:solidFill>
              <a:latin typeface="Lato"/>
            </a:endParaRPr>
          </a:p>
          <a:p>
            <a:pPr algn="just"/>
            <a:r>
              <a:rPr lang="en-US" dirty="0">
                <a:solidFill>
                  <a:srgbClr val="212529"/>
                </a:solidFill>
                <a:latin typeface="Verdana" panose="020B0604030504040204" pitchFamily="34" charset="0"/>
              </a:rPr>
              <a:t>Once an assessment is reopened, the previous assessment is set aside and that the old assessment starts afresh. </a:t>
            </a:r>
            <a:endParaRPr lang="en-US" dirty="0" smtClean="0">
              <a:solidFill>
                <a:srgbClr val="212529"/>
              </a:solidFill>
              <a:latin typeface="Verdana" panose="020B0604030504040204" pitchFamily="34" charset="0"/>
            </a:endParaRPr>
          </a:p>
          <a:p>
            <a:pPr marL="457200" lvl="1" indent="0" algn="just">
              <a:buNone/>
            </a:pPr>
            <a:r>
              <a:rPr lang="en-US" dirty="0">
                <a:solidFill>
                  <a:srgbClr val="212529"/>
                </a:solidFill>
                <a:latin typeface="Verdana" panose="020B0604030504040204" pitchFamily="34" charset="0"/>
              </a:rPr>
              <a:t>	</a:t>
            </a:r>
            <a:r>
              <a:rPr lang="en-US" dirty="0" smtClean="0">
                <a:solidFill>
                  <a:srgbClr val="212529"/>
                </a:solidFill>
                <a:latin typeface="Verdana" panose="020B0604030504040204" pitchFamily="34" charset="0"/>
              </a:rPr>
              <a:t>	</a:t>
            </a:r>
            <a:r>
              <a:rPr lang="en-US" sz="1600" dirty="0" smtClean="0">
                <a:solidFill>
                  <a:srgbClr val="212529"/>
                </a:solidFill>
                <a:latin typeface="Verdana" panose="020B0604030504040204" pitchFamily="34" charset="0"/>
              </a:rPr>
              <a:t>- </a:t>
            </a:r>
            <a:r>
              <a:rPr lang="en-US" sz="1600" dirty="0">
                <a:solidFill>
                  <a:srgbClr val="212529"/>
                </a:solidFill>
                <a:latin typeface="Verdana" panose="020B0604030504040204" pitchFamily="34" charset="0"/>
              </a:rPr>
              <a:t>V. </a:t>
            </a:r>
            <a:r>
              <a:rPr lang="en-US" sz="1600" dirty="0" err="1">
                <a:solidFill>
                  <a:srgbClr val="212529"/>
                </a:solidFill>
                <a:latin typeface="Verdana" panose="020B0604030504040204" pitchFamily="34" charset="0"/>
              </a:rPr>
              <a:t>Jagan</a:t>
            </a:r>
            <a:r>
              <a:rPr lang="en-US" sz="1600" dirty="0">
                <a:solidFill>
                  <a:srgbClr val="212529"/>
                </a:solidFill>
                <a:latin typeface="Verdana" panose="020B0604030504040204" pitchFamily="34" charset="0"/>
              </a:rPr>
              <a:t> Mohan Rao v. CIT [1970] 75 ITR 373 (SC), ITO and another v. K.L. </a:t>
            </a:r>
            <a:r>
              <a:rPr lang="en-US" sz="1600" dirty="0" err="1">
                <a:solidFill>
                  <a:srgbClr val="212529"/>
                </a:solidFill>
                <a:latin typeface="Verdana" panose="020B0604030504040204" pitchFamily="34" charset="0"/>
              </a:rPr>
              <a:t>Srihari</a:t>
            </a:r>
            <a:r>
              <a:rPr lang="en-US" sz="1600" dirty="0">
                <a:solidFill>
                  <a:srgbClr val="212529"/>
                </a:solidFill>
                <a:latin typeface="Verdana" panose="020B0604030504040204" pitchFamily="34" charset="0"/>
              </a:rPr>
              <a:t> (HUF) and others [2001] 250 ITR 193 (SC).</a:t>
            </a:r>
            <a:endParaRPr lang="en-US" sz="1600" dirty="0">
              <a:solidFill>
                <a:srgbClr val="212529"/>
              </a:solidFill>
              <a:latin typeface="Lato"/>
            </a:endParaRPr>
          </a:p>
          <a:p>
            <a:pPr algn="just"/>
            <a:r>
              <a:rPr lang="en-US" dirty="0" smtClean="0">
                <a:solidFill>
                  <a:srgbClr val="212529"/>
                </a:solidFill>
                <a:latin typeface="Verdana" panose="020B0604030504040204" pitchFamily="34" charset="0"/>
              </a:rPr>
              <a:t>Mere </a:t>
            </a:r>
            <a:r>
              <a:rPr lang="en-US" dirty="0">
                <a:solidFill>
                  <a:srgbClr val="212529"/>
                </a:solidFill>
                <a:latin typeface="Verdana" panose="020B0604030504040204" pitchFamily="34" charset="0"/>
              </a:rPr>
              <a:t>change of opinion cannot be a reason for reopening an assessment. </a:t>
            </a:r>
            <a:endParaRPr lang="en-US" dirty="0" smtClean="0">
              <a:solidFill>
                <a:srgbClr val="212529"/>
              </a:solidFill>
              <a:latin typeface="Verdana" panose="020B0604030504040204" pitchFamily="34" charset="0"/>
            </a:endParaRPr>
          </a:p>
          <a:p>
            <a:pPr marL="1371600" lvl="3" indent="0" algn="just">
              <a:buNone/>
            </a:pPr>
            <a:r>
              <a:rPr lang="en-US" dirty="0" smtClean="0">
                <a:solidFill>
                  <a:srgbClr val="212529"/>
                </a:solidFill>
                <a:latin typeface="Verdana" panose="020B0604030504040204" pitchFamily="34" charset="0"/>
              </a:rPr>
              <a:t>- </a:t>
            </a:r>
            <a:r>
              <a:rPr lang="en-US" dirty="0">
                <a:solidFill>
                  <a:srgbClr val="212529"/>
                </a:solidFill>
                <a:latin typeface="Verdana" panose="020B0604030504040204" pitchFamily="34" charset="0"/>
              </a:rPr>
              <a:t>ITO v. </a:t>
            </a:r>
            <a:r>
              <a:rPr lang="en-US" dirty="0" err="1">
                <a:solidFill>
                  <a:srgbClr val="212529"/>
                </a:solidFill>
                <a:latin typeface="Verdana" panose="020B0604030504040204" pitchFamily="34" charset="0"/>
              </a:rPr>
              <a:t>Nawab</a:t>
            </a:r>
            <a:r>
              <a:rPr lang="en-US" dirty="0">
                <a:solidFill>
                  <a:srgbClr val="212529"/>
                </a:solidFill>
                <a:latin typeface="Verdana" panose="020B0604030504040204" pitchFamily="34" charset="0"/>
              </a:rPr>
              <a:t> Mir </a:t>
            </a:r>
            <a:r>
              <a:rPr lang="en-US" dirty="0" err="1">
                <a:solidFill>
                  <a:srgbClr val="212529"/>
                </a:solidFill>
                <a:latin typeface="Verdana" panose="020B0604030504040204" pitchFamily="34" charset="0"/>
              </a:rPr>
              <a:t>Bharkat</a:t>
            </a:r>
            <a:r>
              <a:rPr lang="en-US" dirty="0">
                <a:solidFill>
                  <a:srgbClr val="212529"/>
                </a:solidFill>
                <a:latin typeface="Verdana" panose="020B0604030504040204" pitchFamily="34" charset="0"/>
              </a:rPr>
              <a:t> Ali Khan </a:t>
            </a:r>
            <a:r>
              <a:rPr lang="en-US" dirty="0" err="1">
                <a:solidFill>
                  <a:srgbClr val="212529"/>
                </a:solidFill>
                <a:latin typeface="Verdana" panose="020B0604030504040204" pitchFamily="34" charset="0"/>
              </a:rPr>
              <a:t>Bahadur</a:t>
            </a:r>
            <a:r>
              <a:rPr lang="en-US" dirty="0">
                <a:solidFill>
                  <a:srgbClr val="212529"/>
                </a:solidFill>
                <a:latin typeface="Verdana" panose="020B0604030504040204" pitchFamily="34" charset="0"/>
              </a:rPr>
              <a:t> [1974] 97 ITR 239 (SC).</a:t>
            </a:r>
            <a:endParaRPr lang="en-US" dirty="0">
              <a:solidFill>
                <a:srgbClr val="212529"/>
              </a:solidFill>
              <a:latin typeface="Lato"/>
            </a:endParaRPr>
          </a:p>
          <a:p>
            <a:pPr algn="just"/>
            <a:r>
              <a:rPr lang="en-US" dirty="0">
                <a:solidFill>
                  <a:srgbClr val="212529"/>
                </a:solidFill>
                <a:latin typeface="Verdana" panose="020B0604030504040204" pitchFamily="34" charset="0"/>
              </a:rPr>
              <a:t> Reassessment ignorant of Board Circulars is invalid. </a:t>
            </a:r>
            <a:endParaRPr lang="en-US" dirty="0" smtClean="0">
              <a:solidFill>
                <a:srgbClr val="212529"/>
              </a:solidFill>
              <a:latin typeface="Verdana" panose="020B0604030504040204" pitchFamily="34" charset="0"/>
            </a:endParaRPr>
          </a:p>
          <a:p>
            <a:pPr marL="0" indent="0" algn="just">
              <a:buNone/>
            </a:pPr>
            <a:r>
              <a:rPr lang="en-US" dirty="0">
                <a:solidFill>
                  <a:srgbClr val="212529"/>
                </a:solidFill>
                <a:latin typeface="Verdana" panose="020B0604030504040204" pitchFamily="34" charset="0"/>
              </a:rPr>
              <a:t>	</a:t>
            </a:r>
            <a:r>
              <a:rPr lang="en-US" dirty="0" smtClean="0">
                <a:solidFill>
                  <a:srgbClr val="212529"/>
                </a:solidFill>
                <a:latin typeface="Verdana" panose="020B0604030504040204" pitchFamily="34" charset="0"/>
              </a:rPr>
              <a:t>	</a:t>
            </a:r>
            <a:r>
              <a:rPr lang="en-US" sz="1900" dirty="0" smtClean="0">
                <a:solidFill>
                  <a:srgbClr val="212529"/>
                </a:solidFill>
                <a:latin typeface="Verdana" panose="020B0604030504040204" pitchFamily="34" charset="0"/>
              </a:rPr>
              <a:t>- </a:t>
            </a:r>
            <a:r>
              <a:rPr lang="en-US" sz="1900" dirty="0">
                <a:solidFill>
                  <a:srgbClr val="212529"/>
                </a:solidFill>
                <a:latin typeface="Verdana" panose="020B0604030504040204" pitchFamily="34" charset="0"/>
              </a:rPr>
              <a:t>Dr. H. </a:t>
            </a:r>
            <a:r>
              <a:rPr lang="en-US" sz="1900" dirty="0" err="1">
                <a:solidFill>
                  <a:srgbClr val="212529"/>
                </a:solidFill>
                <a:latin typeface="Verdana" panose="020B0604030504040204" pitchFamily="34" charset="0"/>
              </a:rPr>
              <a:t>Habich</a:t>
            </a:r>
            <a:r>
              <a:rPr lang="en-US" sz="1900" dirty="0">
                <a:solidFill>
                  <a:srgbClr val="212529"/>
                </a:solidFill>
                <a:latin typeface="Verdana" panose="020B0604030504040204" pitchFamily="34" charset="0"/>
              </a:rPr>
              <a:t> v. </a:t>
            </a:r>
            <a:r>
              <a:rPr lang="en-US" sz="1900" dirty="0" err="1">
                <a:solidFill>
                  <a:srgbClr val="212529"/>
                </a:solidFill>
                <a:latin typeface="Verdana" panose="020B0604030504040204" pitchFamily="34" charset="0"/>
              </a:rPr>
              <a:t>Makhija</a:t>
            </a:r>
            <a:r>
              <a:rPr lang="en-US" sz="1900" dirty="0">
                <a:solidFill>
                  <a:srgbClr val="212529"/>
                </a:solidFill>
                <a:latin typeface="Verdana" panose="020B0604030504040204" pitchFamily="34" charset="0"/>
              </a:rPr>
              <a:t> [1985] 154 ITR 552 (</a:t>
            </a:r>
            <a:r>
              <a:rPr lang="en-US" sz="1900" dirty="0" err="1">
                <a:solidFill>
                  <a:srgbClr val="212529"/>
                </a:solidFill>
                <a:latin typeface="Verdana" panose="020B0604030504040204" pitchFamily="34" charset="0"/>
              </a:rPr>
              <a:t>Bom</a:t>
            </a:r>
            <a:r>
              <a:rPr lang="en-US" sz="1900" dirty="0">
                <a:solidFill>
                  <a:srgbClr val="212529"/>
                </a:solidFill>
                <a:latin typeface="Verdana" panose="020B0604030504040204" pitchFamily="34" charset="0"/>
              </a:rPr>
              <a:t>).</a:t>
            </a:r>
            <a:endParaRPr lang="en-US" sz="1900" dirty="0">
              <a:solidFill>
                <a:srgbClr val="212529"/>
              </a:solidFill>
              <a:latin typeface="Lato"/>
            </a:endParaRPr>
          </a:p>
          <a:p>
            <a:endParaRPr lang="en-IN" dirty="0"/>
          </a:p>
        </p:txBody>
      </p:sp>
    </p:spTree>
    <p:extLst>
      <p:ext uri="{BB962C8B-B14F-4D97-AF65-F5344CB8AC3E}">
        <p14:creationId xmlns:p14="http://schemas.microsoft.com/office/powerpoint/2010/main" val="4203951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Judgement</a:t>
            </a:r>
            <a:r>
              <a:rPr lang="en-US" dirty="0" smtClean="0"/>
              <a:t> 1</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ACIT Vs. Rajesh </a:t>
            </a:r>
            <a:r>
              <a:rPr lang="en-US" dirty="0" err="1">
                <a:solidFill>
                  <a:srgbClr val="333333"/>
                </a:solidFill>
                <a:latin typeface="Arial" panose="020B0604020202020204" pitchFamily="34" charset="0"/>
              </a:rPr>
              <a:t>Jhaveri</a:t>
            </a:r>
            <a:r>
              <a:rPr lang="en-US" dirty="0">
                <a:solidFill>
                  <a:srgbClr val="333333"/>
                </a:solidFill>
                <a:latin typeface="Arial" panose="020B0604020202020204" pitchFamily="34" charset="0"/>
              </a:rPr>
              <a:t> Stock Brokers Private Limited [Civil Appeal 2830 of 2007] – </a:t>
            </a:r>
            <a:r>
              <a:rPr lang="en-US" dirty="0" err="1">
                <a:solidFill>
                  <a:srgbClr val="333333"/>
                </a:solidFill>
                <a:latin typeface="Arial" panose="020B0604020202020204" pitchFamily="34" charset="0"/>
              </a:rPr>
              <a:t>Hon’ble</a:t>
            </a:r>
            <a:r>
              <a:rPr lang="en-US" dirty="0">
                <a:solidFill>
                  <a:srgbClr val="333333"/>
                </a:solidFill>
                <a:latin typeface="Arial" panose="020B0604020202020204" pitchFamily="34" charset="0"/>
              </a:rPr>
              <a:t> Supreme court held that at initiation stage, what is required is reason to believe, but not the established fact of escapement of income. At the stage of issue of notice, the only question is whether there was relevant material on which a reasonable person could have formed a requisite belief.</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4083154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Judgement</a:t>
            </a:r>
            <a:r>
              <a:rPr lang="en-US" dirty="0" smtClean="0"/>
              <a:t> </a:t>
            </a:r>
            <a:r>
              <a:rPr lang="en-US" dirty="0" smtClean="0"/>
              <a:t>2</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Of course, this was in the context of section 132 of the Act but as held in United Electrical Co. P. Ltd. [2002] 258 ITR 317 (Delhi) the logic is equally applicable to a case under section 147 of the Act. After a foundation based on information is set up, there must still be some reasons which warrant the holding of a belief so as to necessitate the issuance of a notice under section 148 of the Act.”</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3034836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Approach</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33333"/>
                </a:solidFill>
                <a:latin typeface="Arial" panose="020B0604020202020204" pitchFamily="34" charset="0"/>
              </a:rPr>
              <a:t>From the above cited case laws, it can be easily inferred that time and again Courts have ruled that mere availability of any information/ evidence/ tangible material is not enough to reopen the case for reassessment,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addition, the assessing officer must apply his mind on such information/ evidence/ tangible material and get a logical reason so as to form a prima facie (not conclusive) opinion that income has escaped assessment.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However</a:t>
            </a:r>
            <a:r>
              <a:rPr lang="en-US" dirty="0">
                <a:solidFill>
                  <a:srgbClr val="333333"/>
                </a:solidFill>
                <a:latin typeface="Arial" panose="020B0604020202020204" pitchFamily="34" charset="0"/>
              </a:rPr>
              <a:t>, Finance Act, 2021 has completely thrown away this approach and introduced the concept of “Information”.  Proviso to New Section 148 of the Act reads as follows:</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711875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IN" dirty="0"/>
          </a:p>
        </p:txBody>
      </p:sp>
      <p:sp>
        <p:nvSpPr>
          <p:cNvPr id="3" name="Content Placeholder 2"/>
          <p:cNvSpPr>
            <a:spLocks noGrp="1"/>
          </p:cNvSpPr>
          <p:nvPr>
            <p:ph idx="1"/>
          </p:nvPr>
        </p:nvSpPr>
        <p:spPr/>
        <p:txBody>
          <a:bodyPr>
            <a:normAutofit fontScale="70000" lnSpcReduction="20000"/>
          </a:bodyPr>
          <a:lstStyle/>
          <a:p>
            <a:r>
              <a:rPr lang="en-US" dirty="0">
                <a:solidFill>
                  <a:srgbClr val="333333"/>
                </a:solidFill>
                <a:latin typeface="Arial" panose="020B0604020202020204" pitchFamily="34" charset="0"/>
              </a:rPr>
              <a:t>Provided that no notice under this section shall be issued unless there is information with the Assessing Officer which suggests that the income chargeable to tax has escaped assessment in the case of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for the relevant assessment year and the Assessing Officer has obtained prior approval of the specified authority to issue such notice.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Explanation </a:t>
            </a:r>
            <a:r>
              <a:rPr lang="en-US" dirty="0">
                <a:solidFill>
                  <a:srgbClr val="333333"/>
                </a:solidFill>
                <a:latin typeface="Arial" panose="020B0604020202020204" pitchFamily="34" charset="0"/>
              </a:rPr>
              <a:t>1.—For the purposes of this section and section 148A, the information with the Assessing Officer which suggests that the income chargeable to tax has escaped assessment means</a:t>
            </a:r>
            <a:r>
              <a:rPr lang="en-US" dirty="0" smtClean="0">
                <a:solidFill>
                  <a:srgbClr val="333333"/>
                </a:solidFill>
                <a:latin typeface="Arial" panose="020B0604020202020204" pitchFamily="34" charset="0"/>
              </a:rPr>
              <a:t>,</a:t>
            </a:r>
          </a:p>
          <a:p>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any information flagged in the case of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for the relevant assessment year in accordance with the risk management strategy formulated by the Board from time to time;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any </a:t>
            </a:r>
            <a:r>
              <a:rPr lang="en-US" dirty="0">
                <a:solidFill>
                  <a:srgbClr val="333333"/>
                </a:solidFill>
                <a:latin typeface="Arial" panose="020B0604020202020204" pitchFamily="34" charset="0"/>
              </a:rPr>
              <a:t>final objection raised by the Comptroller and Auditor General of India to the effect that the assessment in the case of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for the relevant assessment year has not been made in accordance with the provisions of this Act.”</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1204297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of AO</a:t>
            </a: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333333"/>
                </a:solidFill>
                <a:latin typeface="Arial" panose="020B0604020202020204" pitchFamily="34" charset="0"/>
              </a:rPr>
              <a:t>The above provisions clearly show that assessing officer merely requires “information which suggests that taxable income has escaped assessment”.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He </a:t>
            </a:r>
            <a:r>
              <a:rPr lang="en-US" dirty="0">
                <a:solidFill>
                  <a:srgbClr val="333333"/>
                </a:solidFill>
                <a:latin typeface="Arial" panose="020B0604020202020204" pitchFamily="34" charset="0"/>
              </a:rPr>
              <a:t>is not required to record any reasons so as to how such “information” suggests that taxable income has escaped assessment because Explanation 1 to new section 148 gives a deeming fiction to not just “information” rather it gives a deeming fiction to entire phrase “information which suggests that income chargeable to tax has escaped assessment”.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other words, where there was a lot of ambiguity on what constitute “Reason to believe” in earlier procedure, concept of “information” is quite well-defined.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Explanation </a:t>
            </a:r>
            <a:r>
              <a:rPr lang="en-US" dirty="0">
                <a:solidFill>
                  <a:srgbClr val="333333"/>
                </a:solidFill>
                <a:latin typeface="Arial" panose="020B0604020202020204" pitchFamily="34" charset="0"/>
              </a:rPr>
              <a:t>1 covers two types of information viz. information flagged in accordance with Risk management strategy formulated by Board and final objection raised by CAG.</a:t>
            </a:r>
            <a:r>
              <a:rPr lang="en-US" dirty="0"/>
              <a:t/>
            </a:r>
            <a:br>
              <a:rPr lang="en-US" dirty="0"/>
            </a:br>
            <a:endParaRPr lang="en-IN" dirty="0"/>
          </a:p>
        </p:txBody>
      </p:sp>
    </p:spTree>
    <p:extLst>
      <p:ext uri="{BB962C8B-B14F-4D97-AF65-F5344CB8AC3E}">
        <p14:creationId xmlns:p14="http://schemas.microsoft.com/office/powerpoint/2010/main" val="3401213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33333"/>
                </a:solidFill>
                <a:latin typeface="Arial" panose="020B0604020202020204" pitchFamily="34" charset="0"/>
              </a:rPr>
              <a:t>As far as first type of information is concerned, </a:t>
            </a:r>
            <a:r>
              <a:rPr lang="en-US" dirty="0" smtClean="0">
                <a:solidFill>
                  <a:srgbClr val="333333"/>
                </a:solidFill>
                <a:latin typeface="Arial" panose="020B0604020202020204" pitchFamily="34" charset="0"/>
              </a:rPr>
              <a:t>it is clear </a:t>
            </a:r>
            <a:r>
              <a:rPr lang="en-US" dirty="0">
                <a:solidFill>
                  <a:srgbClr val="333333"/>
                </a:solidFill>
                <a:latin typeface="Arial" panose="020B0604020202020204" pitchFamily="34" charset="0"/>
              </a:rPr>
              <a:t>that the income tax department is now collecting multiple information from third parties through Statement of Financial Transactions (SFT), Investigation wing of the Department, other law enforcement agencies like GST Department, Customs, etc.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Over </a:t>
            </a:r>
            <a:r>
              <a:rPr lang="en-US" dirty="0">
                <a:solidFill>
                  <a:srgbClr val="333333"/>
                </a:solidFill>
                <a:latin typeface="Arial" panose="020B0604020202020204" pitchFamily="34" charset="0"/>
              </a:rPr>
              <a:t>the past few months, many of such information e.g. high value transaction gets auto-populated in Form 26AS of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for compliance or due consideration of such information in their Income Tax Returns.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It </a:t>
            </a:r>
            <a:r>
              <a:rPr lang="en-US" dirty="0">
                <a:solidFill>
                  <a:srgbClr val="333333"/>
                </a:solidFill>
                <a:latin typeface="Arial" panose="020B0604020202020204" pitchFamily="34" charset="0"/>
              </a:rPr>
              <a:t>is </a:t>
            </a:r>
            <a:r>
              <a:rPr lang="en-US" dirty="0" smtClean="0">
                <a:solidFill>
                  <a:srgbClr val="333333"/>
                </a:solidFill>
                <a:latin typeface="Arial" panose="020B0604020202020204" pitchFamily="34" charset="0"/>
              </a:rPr>
              <a:t>the rules that </a:t>
            </a:r>
            <a:r>
              <a:rPr lang="en-US" dirty="0">
                <a:solidFill>
                  <a:srgbClr val="333333"/>
                </a:solidFill>
                <a:latin typeface="Arial" panose="020B0604020202020204" pitchFamily="34" charset="0"/>
              </a:rPr>
              <a:t>the CBDT follows in order to formulate prescribed </a:t>
            </a:r>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strategy to trap the cases wherein taxable income has escaped assessment.</a:t>
            </a:r>
            <a:r>
              <a:rPr lang="en-US" dirty="0"/>
              <a:t/>
            </a:r>
            <a:br>
              <a:rPr lang="en-US" dirty="0"/>
            </a:br>
            <a:endParaRPr lang="en-IN" dirty="0"/>
          </a:p>
        </p:txBody>
      </p:sp>
    </p:spTree>
    <p:extLst>
      <p:ext uri="{BB962C8B-B14F-4D97-AF65-F5344CB8AC3E}">
        <p14:creationId xmlns:p14="http://schemas.microsoft.com/office/powerpoint/2010/main" val="3937670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CAG</a:t>
            </a:r>
            <a:endParaRPr lang="en-IN" dirty="0"/>
          </a:p>
        </p:txBody>
      </p:sp>
      <p:sp>
        <p:nvSpPr>
          <p:cNvPr id="3" name="Content Placeholder 2"/>
          <p:cNvSpPr>
            <a:spLocks noGrp="1"/>
          </p:cNvSpPr>
          <p:nvPr>
            <p:ph idx="1"/>
          </p:nvPr>
        </p:nvSpPr>
        <p:spPr/>
        <p:txBody>
          <a:bodyPr>
            <a:normAutofit fontScale="62500" lnSpcReduction="20000"/>
          </a:bodyPr>
          <a:lstStyle/>
          <a:p>
            <a:r>
              <a:rPr lang="en-US" dirty="0">
                <a:solidFill>
                  <a:srgbClr val="333333"/>
                </a:solidFill>
                <a:latin typeface="Arial" panose="020B0604020202020204" pitchFamily="34" charset="0"/>
              </a:rPr>
              <a:t>With respect to second type of information (any final objection raised by the CAG to the effect that the assessment in the case of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has not been made in accordance with the provisions of this Act), it is pertinent to note that any action of assessing officer in consonance with the audit objection raised by CAG will amount to change in opinion of the assessing officer in application of any particular provision of the act.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the erstwhile section 148 of the Act, the cases could not be reassessed merely on the ground of “Change in opinion”. </a:t>
            </a:r>
            <a:endParaRPr lang="en-US" dirty="0" smtClean="0">
              <a:solidFill>
                <a:srgbClr val="333333"/>
              </a:solidFill>
              <a:latin typeface="Arial" panose="020B0604020202020204" pitchFamily="34" charset="0"/>
            </a:endParaRPr>
          </a:p>
          <a:p>
            <a:r>
              <a:rPr lang="en-US" dirty="0" err="1" smtClean="0">
                <a:solidFill>
                  <a:srgbClr val="333333"/>
                </a:solidFill>
                <a:latin typeface="Arial" panose="020B0604020202020204" pitchFamily="34" charset="0"/>
              </a:rPr>
              <a:t>Hon’ble</a:t>
            </a:r>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Supreme court in case of Indian &amp; Eastern Newspaper Society Vs. CIT [1979] 2 </a:t>
            </a:r>
            <a:r>
              <a:rPr lang="en-US" dirty="0" err="1">
                <a:solidFill>
                  <a:srgbClr val="333333"/>
                </a:solidFill>
                <a:latin typeface="Arial" panose="020B0604020202020204" pitchFamily="34" charset="0"/>
              </a:rPr>
              <a:t>taxmann</a:t>
            </a:r>
            <a:r>
              <a:rPr lang="en-US" dirty="0">
                <a:solidFill>
                  <a:srgbClr val="333333"/>
                </a:solidFill>
                <a:latin typeface="Arial" panose="020B0604020202020204" pitchFamily="34" charset="0"/>
              </a:rPr>
              <a:t> 197 (SC) held that CAG perform administrative or executive functions.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CAG </a:t>
            </a:r>
            <a:r>
              <a:rPr lang="en-US" dirty="0">
                <a:solidFill>
                  <a:srgbClr val="333333"/>
                </a:solidFill>
                <a:latin typeface="Arial" panose="020B0604020202020204" pitchFamily="34" charset="0"/>
              </a:rPr>
              <a:t>cannot be attributed the power of judicial supervision that it can pronounce the law. The opinion rendered by the audit party in regard to the law cannot add to or </a:t>
            </a:r>
            <a:r>
              <a:rPr lang="en-US" dirty="0" err="1">
                <a:solidFill>
                  <a:srgbClr val="333333"/>
                </a:solidFill>
                <a:latin typeface="Arial" panose="020B0604020202020204" pitchFamily="34" charset="0"/>
              </a:rPr>
              <a:t>colour</a:t>
            </a:r>
            <a:r>
              <a:rPr lang="en-US" dirty="0">
                <a:solidFill>
                  <a:srgbClr val="333333"/>
                </a:solidFill>
                <a:latin typeface="Arial" panose="020B0604020202020204" pitchFamily="34" charset="0"/>
              </a:rPr>
              <a:t> the significance of such law. The true evaluation of the law in its bearing on the assessment must be made directly and solely by the ITO.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Further</a:t>
            </a:r>
            <a:r>
              <a:rPr lang="en-US" dirty="0">
                <a:solidFill>
                  <a:srgbClr val="333333"/>
                </a:solidFill>
                <a:latin typeface="Arial" panose="020B0604020202020204" pitchFamily="34" charset="0"/>
              </a:rPr>
              <a:t>, it was held that the opinion of internal audit party of the Income tax department or CAG on a point of law cannot be regarded as “information” within the meaning of section 147 of the Act.</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1271047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 to follow</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333333"/>
                </a:solidFill>
                <a:latin typeface="Arial" panose="020B0604020202020204" pitchFamily="34" charset="0"/>
              </a:rPr>
              <a:t>Further, Finance Act, 2021 introduced a new section 148A setting out a procedure which is required to be followed before issue of notice under section 148.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Summary </a:t>
            </a:r>
          </a:p>
          <a:p>
            <a:r>
              <a:rPr lang="en-US" dirty="0" smtClean="0">
                <a:solidFill>
                  <a:srgbClr val="333333"/>
                </a:solidFill>
                <a:latin typeface="Arial" panose="020B0604020202020204" pitchFamily="34" charset="0"/>
              </a:rPr>
              <a:t>1</a:t>
            </a:r>
            <a:r>
              <a:rPr lang="en-US" dirty="0">
                <a:solidFill>
                  <a:srgbClr val="333333"/>
                </a:solidFill>
                <a:latin typeface="Arial" panose="020B0604020202020204" pitchFamily="34" charset="0"/>
              </a:rPr>
              <a:t>. Assessing officer shall conduct any inquiry, if required, with the prior approval of specified authority, with respect to the information which suggests that the income chargeable to tax has escaped assessment.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2</a:t>
            </a:r>
            <a:r>
              <a:rPr lang="en-US" dirty="0">
                <a:solidFill>
                  <a:srgbClr val="333333"/>
                </a:solidFill>
                <a:latin typeface="Arial" panose="020B0604020202020204" pitchFamily="34" charset="0"/>
              </a:rPr>
              <a:t>. Provide an opportunity of being heard to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with the prior approval of specified authority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3</a:t>
            </a:r>
            <a:r>
              <a:rPr lang="en-US" dirty="0">
                <a:solidFill>
                  <a:srgbClr val="333333"/>
                </a:solidFill>
                <a:latin typeface="Arial" panose="020B0604020202020204" pitchFamily="34" charset="0"/>
              </a:rPr>
              <a:t>. Consider the reply of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furnished, if any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4</a:t>
            </a:r>
            <a:r>
              <a:rPr lang="en-US" dirty="0">
                <a:solidFill>
                  <a:srgbClr val="333333"/>
                </a:solidFill>
                <a:latin typeface="Arial" panose="020B0604020202020204" pitchFamily="34" charset="0"/>
              </a:rPr>
              <a:t>. Decide on the basis of material available on record including reply of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whether or not it is a fit case to issue a notice under section 148, by passing an order, with the prior approval of specified authority.</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86451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Provisions</a:t>
            </a:r>
            <a:endParaRPr lang="en-IN" dirty="0"/>
          </a:p>
        </p:txBody>
      </p:sp>
      <p:sp>
        <p:nvSpPr>
          <p:cNvPr id="3" name="Content Placeholder 2"/>
          <p:cNvSpPr>
            <a:spLocks noGrp="1"/>
          </p:cNvSpPr>
          <p:nvPr>
            <p:ph idx="1"/>
          </p:nvPr>
        </p:nvSpPr>
        <p:spPr/>
        <p:txBody>
          <a:bodyPr>
            <a:normAutofit lnSpcReduction="10000"/>
          </a:bodyPr>
          <a:lstStyle/>
          <a:p>
            <a:r>
              <a:rPr lang="en-US" dirty="0" smtClean="0">
                <a:solidFill>
                  <a:srgbClr val="314259"/>
                </a:solidFill>
                <a:latin typeface="Gilroy"/>
              </a:rPr>
              <a:t>Special assessments </a:t>
            </a:r>
            <a:r>
              <a:rPr lang="en-US" dirty="0">
                <a:solidFill>
                  <a:srgbClr val="314259"/>
                </a:solidFill>
                <a:latin typeface="Gilroy"/>
              </a:rPr>
              <a:t>had two categories: </a:t>
            </a:r>
            <a:endParaRPr lang="en-US" dirty="0" smtClean="0">
              <a:solidFill>
                <a:srgbClr val="314259"/>
              </a:solidFill>
              <a:latin typeface="Gilroy"/>
            </a:endParaRPr>
          </a:p>
          <a:p>
            <a:pPr lvl="1"/>
            <a:r>
              <a:rPr lang="en-US" dirty="0" smtClean="0">
                <a:solidFill>
                  <a:srgbClr val="314259"/>
                </a:solidFill>
                <a:latin typeface="Gilroy"/>
              </a:rPr>
              <a:t>Income Escaping </a:t>
            </a:r>
            <a:r>
              <a:rPr lang="en-US" dirty="0">
                <a:solidFill>
                  <a:srgbClr val="314259"/>
                </a:solidFill>
                <a:latin typeface="Gilroy"/>
              </a:rPr>
              <a:t>A</a:t>
            </a:r>
            <a:r>
              <a:rPr lang="en-US" dirty="0" smtClean="0">
                <a:solidFill>
                  <a:srgbClr val="314259"/>
                </a:solidFill>
                <a:latin typeface="Gilroy"/>
              </a:rPr>
              <a:t>ssessment</a:t>
            </a:r>
            <a:r>
              <a:rPr lang="en-US" dirty="0">
                <a:solidFill>
                  <a:srgbClr val="314259"/>
                </a:solidFill>
                <a:latin typeface="Gilroy"/>
              </a:rPr>
              <a:t>, under Section </a:t>
            </a:r>
            <a:r>
              <a:rPr lang="en-US" dirty="0" smtClean="0">
                <a:solidFill>
                  <a:srgbClr val="314259"/>
                </a:solidFill>
                <a:latin typeface="Gilroy"/>
              </a:rPr>
              <a:t>147; </a:t>
            </a:r>
            <a:r>
              <a:rPr lang="en-US" dirty="0">
                <a:solidFill>
                  <a:srgbClr val="314259"/>
                </a:solidFill>
                <a:latin typeface="Gilroy"/>
              </a:rPr>
              <a:t>and </a:t>
            </a:r>
            <a:endParaRPr lang="en-US" dirty="0" smtClean="0">
              <a:solidFill>
                <a:srgbClr val="314259"/>
              </a:solidFill>
              <a:latin typeface="Gilroy"/>
            </a:endParaRPr>
          </a:p>
          <a:p>
            <a:pPr lvl="1"/>
            <a:r>
              <a:rPr lang="en-US" dirty="0" smtClean="0">
                <a:solidFill>
                  <a:srgbClr val="314259"/>
                </a:solidFill>
                <a:latin typeface="Gilroy"/>
              </a:rPr>
              <a:t>Assessment </a:t>
            </a:r>
            <a:r>
              <a:rPr lang="en-US" dirty="0">
                <a:solidFill>
                  <a:srgbClr val="314259"/>
                </a:solidFill>
                <a:latin typeface="Gilroy"/>
              </a:rPr>
              <a:t>in consequence of search, under Sections 153A to 153C</a:t>
            </a:r>
            <a:r>
              <a:rPr lang="en-US" dirty="0" smtClean="0">
                <a:solidFill>
                  <a:srgbClr val="314259"/>
                </a:solidFill>
                <a:latin typeface="Gilroy"/>
              </a:rPr>
              <a:t>.</a:t>
            </a:r>
          </a:p>
          <a:p>
            <a:pPr lvl="1"/>
            <a:endParaRPr lang="en-US" dirty="0">
              <a:solidFill>
                <a:srgbClr val="314259"/>
              </a:solidFill>
              <a:latin typeface="Gilroy"/>
            </a:endParaRPr>
          </a:p>
          <a:p>
            <a:pPr lvl="1"/>
            <a:endParaRPr lang="en-US" dirty="0" smtClean="0">
              <a:solidFill>
                <a:srgbClr val="314259"/>
              </a:solidFill>
              <a:latin typeface="Gilroy"/>
            </a:endParaRPr>
          </a:p>
          <a:p>
            <a:pPr lvl="1"/>
            <a:r>
              <a:rPr lang="en-US" dirty="0">
                <a:solidFill>
                  <a:srgbClr val="314259"/>
                </a:solidFill>
                <a:latin typeface="Gilroy"/>
              </a:rPr>
              <a:t>It may </a:t>
            </a:r>
            <a:r>
              <a:rPr lang="en-US" dirty="0" smtClean="0">
                <a:solidFill>
                  <a:srgbClr val="314259"/>
                </a:solidFill>
                <a:latin typeface="Gilroy"/>
              </a:rPr>
              <a:t>be stated </a:t>
            </a:r>
            <a:r>
              <a:rPr lang="en-US" dirty="0">
                <a:solidFill>
                  <a:srgbClr val="314259"/>
                </a:solidFill>
                <a:latin typeface="Gilroy"/>
              </a:rPr>
              <a:t>that </a:t>
            </a:r>
            <a:r>
              <a:rPr lang="en-US" dirty="0" smtClean="0">
                <a:solidFill>
                  <a:srgbClr val="314259"/>
                </a:solidFill>
                <a:latin typeface="Gilroy"/>
              </a:rPr>
              <a:t>some of </a:t>
            </a:r>
            <a:r>
              <a:rPr lang="en-US" dirty="0" err="1" smtClean="0">
                <a:solidFill>
                  <a:srgbClr val="314259"/>
                </a:solidFill>
                <a:latin typeface="Gilroy"/>
              </a:rPr>
              <a:t>theheads</a:t>
            </a:r>
            <a:r>
              <a:rPr lang="en-US" dirty="0" smtClean="0">
                <a:solidFill>
                  <a:srgbClr val="314259"/>
                </a:solidFill>
                <a:latin typeface="Gilroy"/>
              </a:rPr>
              <a:t> </a:t>
            </a:r>
            <a:r>
              <a:rPr lang="en-US" dirty="0">
                <a:solidFill>
                  <a:srgbClr val="314259"/>
                </a:solidFill>
                <a:latin typeface="Gilroy"/>
              </a:rPr>
              <a:t>of income may escape assessment during initial assessment proceedings. </a:t>
            </a:r>
            <a:endParaRPr lang="en-US" dirty="0" smtClean="0">
              <a:solidFill>
                <a:srgbClr val="314259"/>
              </a:solidFill>
              <a:latin typeface="Gilroy"/>
            </a:endParaRPr>
          </a:p>
          <a:p>
            <a:pPr lvl="1"/>
            <a:endParaRPr lang="en-US" dirty="0" smtClean="0">
              <a:solidFill>
                <a:srgbClr val="314259"/>
              </a:solidFill>
              <a:latin typeface="Gilroy"/>
            </a:endParaRPr>
          </a:p>
          <a:p>
            <a:pPr lvl="1"/>
            <a:r>
              <a:rPr lang="en-US" dirty="0" smtClean="0">
                <a:solidFill>
                  <a:srgbClr val="314259"/>
                </a:solidFill>
                <a:latin typeface="Gilroy"/>
              </a:rPr>
              <a:t>In </a:t>
            </a:r>
            <a:r>
              <a:rPr lang="en-US" dirty="0">
                <a:solidFill>
                  <a:srgbClr val="314259"/>
                </a:solidFill>
                <a:latin typeface="Gilroy"/>
              </a:rPr>
              <a:t>such a </a:t>
            </a:r>
            <a:r>
              <a:rPr lang="en-US" dirty="0" smtClean="0">
                <a:solidFill>
                  <a:srgbClr val="314259"/>
                </a:solidFill>
                <a:latin typeface="Gilroy"/>
              </a:rPr>
              <a:t>case, </a:t>
            </a:r>
            <a:r>
              <a:rPr lang="en-US" dirty="0">
                <a:solidFill>
                  <a:srgbClr val="314259"/>
                </a:solidFill>
                <a:latin typeface="Gilroy"/>
              </a:rPr>
              <a:t>and if the assessing officer (AO) finds that some income that is actually chargeable to tax has not been assessed, the AO can re-open the cases to reassess the individual’s ITRs under Section 147 of the ITA. </a:t>
            </a:r>
            <a:endParaRPr lang="en-IN" dirty="0"/>
          </a:p>
        </p:txBody>
      </p:sp>
    </p:spTree>
    <p:extLst>
      <p:ext uri="{BB962C8B-B14F-4D97-AF65-F5344CB8AC3E}">
        <p14:creationId xmlns:p14="http://schemas.microsoft.com/office/powerpoint/2010/main" val="3005351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en-IN" dirty="0"/>
          </a:p>
        </p:txBody>
      </p:sp>
      <p:sp>
        <p:nvSpPr>
          <p:cNvPr id="3" name="Content Placeholder 2"/>
          <p:cNvSpPr>
            <a:spLocks noGrp="1"/>
          </p:cNvSpPr>
          <p:nvPr>
            <p:ph idx="1"/>
          </p:nvPr>
        </p:nvSpPr>
        <p:spPr/>
        <p:txBody>
          <a:bodyPr>
            <a:normAutofit fontScale="62500" lnSpcReduction="20000"/>
          </a:bodyPr>
          <a:lstStyle/>
          <a:p>
            <a:r>
              <a:rPr lang="en-US" dirty="0">
                <a:solidFill>
                  <a:srgbClr val="333333"/>
                </a:solidFill>
                <a:latin typeface="Arial" panose="020B0604020202020204" pitchFamily="34" charset="0"/>
              </a:rPr>
              <a:t>The above procedure is required to be followed before issue of notice under section 148 of the Act.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Assessing officer </a:t>
            </a:r>
            <a:r>
              <a:rPr lang="en-US" dirty="0" smtClean="0">
                <a:solidFill>
                  <a:srgbClr val="333333"/>
                </a:solidFill>
                <a:latin typeface="Arial" panose="020B0604020202020204" pitchFamily="34" charset="0"/>
              </a:rPr>
              <a:t>says </a:t>
            </a:r>
            <a:r>
              <a:rPr lang="en-US" dirty="0">
                <a:solidFill>
                  <a:srgbClr val="333333"/>
                </a:solidFill>
                <a:latin typeface="Arial" panose="020B0604020202020204" pitchFamily="34" charset="0"/>
              </a:rPr>
              <a:t>that taxable income has escaped assessment” in terms of Explanation 1 of new Section 148 of the Act, moves to newly inserted section 148A of the Act.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Now </a:t>
            </a:r>
            <a:r>
              <a:rPr lang="en-US" dirty="0">
                <a:solidFill>
                  <a:srgbClr val="333333"/>
                </a:solidFill>
                <a:latin typeface="Arial" panose="020B0604020202020204" pitchFamily="34" charset="0"/>
              </a:rPr>
              <a:t>section 148A requires assessing officer to conduct an enquiry with respect to such information. It would be giving you the essence of “Reason to believe” era wherein assessing officer had to apply his mind on the information/ evidence/ tangible material to form prima facie opinion whether taxable income has escaped assessment or not.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But Sec</a:t>
            </a:r>
            <a:r>
              <a:rPr lang="en-US" dirty="0">
                <a:solidFill>
                  <a:srgbClr val="333333"/>
                </a:solidFill>
                <a:latin typeface="Arial" panose="020B0604020202020204" pitchFamily="34" charset="0"/>
              </a:rPr>
              <a:t>. 148A of the Act does not mandatorily require assessing officer to conduct enquiry.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Only </a:t>
            </a:r>
            <a:r>
              <a:rPr lang="en-US" dirty="0">
                <a:solidFill>
                  <a:srgbClr val="333333"/>
                </a:solidFill>
                <a:latin typeface="Arial" panose="020B0604020202020204" pitchFamily="34" charset="0"/>
              </a:rPr>
              <a:t>“if required” is vague.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No </a:t>
            </a:r>
            <a:r>
              <a:rPr lang="en-US" dirty="0">
                <a:solidFill>
                  <a:srgbClr val="333333"/>
                </a:solidFill>
                <a:latin typeface="Arial" panose="020B0604020202020204" pitchFamily="34" charset="0"/>
              </a:rPr>
              <a:t>cases have been specified by the new provision wherein assessing officer has to conduct enquiry with respect to “information suggesting income chargeable to tax has escaped assessment</a:t>
            </a:r>
            <a:r>
              <a:rPr lang="en-US" dirty="0" smtClean="0">
                <a:solidFill>
                  <a:srgbClr val="333333"/>
                </a:solidFill>
                <a:latin typeface="Arial" panose="020B0604020202020204" pitchFamily="34" charset="0"/>
              </a:rPr>
              <a:t>”.</a:t>
            </a:r>
          </a:p>
          <a:p>
            <a:r>
              <a:rPr lang="en-US" dirty="0" smtClean="0">
                <a:solidFill>
                  <a:srgbClr val="333333"/>
                </a:solidFill>
                <a:latin typeface="Arial" panose="020B0604020202020204" pitchFamily="34" charset="0"/>
              </a:rPr>
              <a:t>It </a:t>
            </a:r>
            <a:r>
              <a:rPr lang="en-US" dirty="0">
                <a:solidFill>
                  <a:srgbClr val="333333"/>
                </a:solidFill>
                <a:latin typeface="Arial" panose="020B0604020202020204" pitchFamily="34" charset="0"/>
              </a:rPr>
              <a:t>will lead to a subjective approach on the part of income tax authorities – where they may conduct enquiry in one case but may not in other.</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16814696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Opportunity to the Tax Payer</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333333"/>
                </a:solidFill>
                <a:latin typeface="Arial" panose="020B0604020202020204" pitchFamily="34" charset="0"/>
              </a:rPr>
              <a:t>Moreover, new section 148A of the Act requires that opportunity of being heard should be given to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before issue of notice under section 148 of the Act.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Earlier, </a:t>
            </a:r>
            <a:r>
              <a:rPr lang="en-US" dirty="0">
                <a:solidFill>
                  <a:srgbClr val="333333"/>
                </a:solidFill>
                <a:latin typeface="Arial" panose="020B0604020202020204" pitchFamily="34" charset="0"/>
              </a:rPr>
              <a:t>notice under section 148 of the Act requiring to file return of income was issued and post filing of such return of income,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could seek the “reason to believe” based on which assessing officer had reopened the case.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But </a:t>
            </a:r>
            <a:r>
              <a:rPr lang="en-US" dirty="0">
                <a:solidFill>
                  <a:srgbClr val="333333"/>
                </a:solidFill>
                <a:latin typeface="Arial" panose="020B0604020202020204" pitchFamily="34" charset="0"/>
              </a:rPr>
              <a:t>after insertion of section 148A, it seems that entire fact-finding exercise will take place even before issue of notice under section 148 of the Act.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If </a:t>
            </a:r>
            <a:r>
              <a:rPr lang="en-US" dirty="0">
                <a:solidFill>
                  <a:srgbClr val="333333"/>
                </a:solidFill>
                <a:latin typeface="Arial" panose="020B0604020202020204" pitchFamily="34" charset="0"/>
              </a:rPr>
              <a:t>the taxable income has escaped from assessment, then assessing officer shall pass an order that it is a fit case for reassessment and issue notice under section 148 of the Act.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Now</a:t>
            </a:r>
            <a:r>
              <a:rPr lang="en-US" dirty="0">
                <a:solidFill>
                  <a:srgbClr val="333333"/>
                </a:solidFill>
                <a:latin typeface="Arial" panose="020B0604020202020204" pitchFamily="34" charset="0"/>
              </a:rPr>
              <a:t>, if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agrees with the assessing officer’s contention, he can show that unassessed income in the return and duly pay tax.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such case, the addition by assessing officer will be ‘Nil’. </a:t>
            </a:r>
            <a:r>
              <a:rPr lang="en-US" dirty="0" smtClean="0">
                <a:solidFill>
                  <a:srgbClr val="333333"/>
                </a:solidFill>
                <a:latin typeface="Arial" panose="020B0604020202020204" pitchFamily="34" charset="0"/>
              </a:rPr>
              <a:t>But it is remote.</a:t>
            </a:r>
            <a:r>
              <a:rPr lang="en-US" dirty="0"/>
              <a:t/>
            </a:r>
            <a:br>
              <a:rPr lang="en-US" dirty="0"/>
            </a:br>
            <a:endParaRPr lang="en-IN" dirty="0"/>
          </a:p>
        </p:txBody>
      </p:sp>
    </p:spTree>
    <p:extLst>
      <p:ext uri="{BB962C8B-B14F-4D97-AF65-F5344CB8AC3E}">
        <p14:creationId xmlns:p14="http://schemas.microsoft.com/office/powerpoint/2010/main" val="3392159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 to act</a:t>
            </a:r>
            <a:endParaRPr lang="en-IN" dirty="0"/>
          </a:p>
        </p:txBody>
      </p:sp>
      <p:sp>
        <p:nvSpPr>
          <p:cNvPr id="3" name="Content Placeholder 2"/>
          <p:cNvSpPr>
            <a:spLocks noGrp="1"/>
          </p:cNvSpPr>
          <p:nvPr>
            <p:ph idx="1"/>
          </p:nvPr>
        </p:nvSpPr>
        <p:spPr/>
        <p:txBody>
          <a:bodyPr>
            <a:normAutofit/>
          </a:bodyPr>
          <a:lstStyle/>
          <a:p>
            <a:r>
              <a:rPr lang="en-US" dirty="0">
                <a:solidFill>
                  <a:srgbClr val="333333"/>
                </a:solidFill>
                <a:latin typeface="Arial" panose="020B0604020202020204" pitchFamily="34" charset="0"/>
              </a:rPr>
              <a:t>Explanation to new section 147 of the Act reads as follows: “Explanation.—For the purpose of assessment or reassessment or </a:t>
            </a:r>
            <a:r>
              <a:rPr lang="en-US" dirty="0" err="1">
                <a:solidFill>
                  <a:srgbClr val="333333"/>
                </a:solidFill>
                <a:latin typeface="Arial" panose="020B0604020202020204" pitchFamily="34" charset="0"/>
              </a:rPr>
              <a:t>recomputation</a:t>
            </a:r>
            <a:r>
              <a:rPr lang="en-US" dirty="0">
                <a:solidFill>
                  <a:srgbClr val="333333"/>
                </a:solidFill>
                <a:latin typeface="Arial" panose="020B0604020202020204" pitchFamily="34" charset="0"/>
              </a:rPr>
              <a:t> under this section, the Assessing Officer may assess or reassess the income in respect of any issue, which has escaped assessment, and such issue comes to his notice subsequently in the course of the proceedings under this section, irrespective of the fact that the provisions of section 148A have not been complied with.”</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731736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33333"/>
                </a:solidFill>
                <a:latin typeface="Arial" panose="020B0604020202020204" pitchFamily="34" charset="0"/>
              </a:rPr>
              <a:t>Upon careful reading of both the provisions, one can notice that in erstwhile section 147 of the Act if taxable income escaping assessment for which assessing officer issued notice under section 148 of the Act gets assessed, then only, assessing officer could also assess other taxable income which has escaped assessment in the relevant year for which he had not issued notice under section 148 of the Act and comes to his notice in subsequent proceeding. The same contention was taken by </a:t>
            </a:r>
            <a:r>
              <a:rPr lang="en-US" dirty="0" err="1">
                <a:solidFill>
                  <a:srgbClr val="333333"/>
                </a:solidFill>
                <a:latin typeface="Arial" panose="020B0604020202020204" pitchFamily="34" charset="0"/>
              </a:rPr>
              <a:t>Hon’ble</a:t>
            </a:r>
            <a:r>
              <a:rPr lang="en-US" dirty="0">
                <a:solidFill>
                  <a:srgbClr val="333333"/>
                </a:solidFill>
                <a:latin typeface="Arial" panose="020B0604020202020204" pitchFamily="34" charset="0"/>
              </a:rPr>
              <a:t> Bombay High Court in case of CIT Vs. Jet Airways (I) Ltd. [2010] 195 </a:t>
            </a:r>
            <a:r>
              <a:rPr lang="en-US" dirty="0" err="1">
                <a:solidFill>
                  <a:srgbClr val="333333"/>
                </a:solidFill>
                <a:latin typeface="Arial" panose="020B0604020202020204" pitchFamily="34" charset="0"/>
              </a:rPr>
              <a:t>taxmann</a:t>
            </a:r>
            <a:r>
              <a:rPr lang="en-US" dirty="0">
                <a:solidFill>
                  <a:srgbClr val="333333"/>
                </a:solidFill>
                <a:latin typeface="Arial" panose="020B0604020202020204" pitchFamily="34" charset="0"/>
              </a:rPr>
              <a:t> 117 (Bombay) which held that the words ‘and also’ cannot be ignored. The words ‘and also’ cannot be read as being in the alternative. On the contrary, the correct interpretation would be to regard these words as being conjunctive and cumulative.</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2534926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Reopening</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333333"/>
                </a:solidFill>
                <a:latin typeface="Arial" panose="020B0604020202020204" pitchFamily="34" charset="0"/>
              </a:rPr>
              <a:t>However, new section 147 of the Act nowhere uses the word “also”. Resultantly, the assessing officer would have excessive power to do reassessment on any issue for that year irrespective of the fact that addition of income for which “information” was raised has been done or not. In conclusion, unlike old reassessment procedure where meaning of “Reason to believe” was subject to litigations, it a good step that basis for reopening the case has been well-defined by new provisions.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Further</a:t>
            </a:r>
            <a:r>
              <a:rPr lang="en-US" dirty="0">
                <a:solidFill>
                  <a:srgbClr val="333333"/>
                </a:solidFill>
                <a:latin typeface="Arial" panose="020B0604020202020204" pitchFamily="34" charset="0"/>
              </a:rPr>
              <a:t>, since there is no compulsion that assessing officer must conduct enquiry with respect to the “information suggesting income chargeable to tax has escaped assessment”, it may result into reopening of plethora of irrelevant cases and causing hardship to the taxpayers. </a:t>
            </a:r>
            <a:endParaRPr lang="en-US" dirty="0" smtClean="0">
              <a:solidFill>
                <a:srgbClr val="333333"/>
              </a:solidFill>
              <a:latin typeface="Arial" panose="020B0604020202020204" pitchFamily="34" charset="0"/>
            </a:endParaRPr>
          </a:p>
        </p:txBody>
      </p:sp>
    </p:spTree>
    <p:extLst>
      <p:ext uri="{BB962C8B-B14F-4D97-AF65-F5344CB8AC3E}">
        <p14:creationId xmlns:p14="http://schemas.microsoft.com/office/powerpoint/2010/main" val="40108464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IN" dirty="0"/>
          </a:p>
        </p:txBody>
      </p:sp>
      <p:sp>
        <p:nvSpPr>
          <p:cNvPr id="3" name="Content Placeholder 2"/>
          <p:cNvSpPr>
            <a:spLocks noGrp="1"/>
          </p:cNvSpPr>
          <p:nvPr>
            <p:ph idx="1"/>
          </p:nvPr>
        </p:nvSpPr>
        <p:spPr/>
        <p:txBody>
          <a:bodyPr/>
          <a:lstStyle/>
          <a:p>
            <a:r>
              <a:rPr lang="en-US" dirty="0" smtClean="0">
                <a:solidFill>
                  <a:srgbClr val="333333"/>
                </a:solidFill>
                <a:latin typeface="Arial" panose="020B0604020202020204" pitchFamily="34" charset="0"/>
              </a:rPr>
              <a:t>CIT </a:t>
            </a:r>
            <a:r>
              <a:rPr lang="en-US" dirty="0">
                <a:solidFill>
                  <a:srgbClr val="333333"/>
                </a:solidFill>
                <a:latin typeface="Arial" panose="020B0604020202020204" pitchFamily="34" charset="0"/>
              </a:rPr>
              <a:t>Vs. Kelvinator of India Ltd. [2010] 187 </a:t>
            </a:r>
            <a:r>
              <a:rPr lang="en-US" dirty="0" err="1">
                <a:solidFill>
                  <a:srgbClr val="333333"/>
                </a:solidFill>
                <a:latin typeface="Arial" panose="020B0604020202020204" pitchFamily="34" charset="0"/>
              </a:rPr>
              <a:t>taxmann</a:t>
            </a:r>
            <a:r>
              <a:rPr lang="en-US" dirty="0">
                <a:solidFill>
                  <a:srgbClr val="333333"/>
                </a:solidFill>
                <a:latin typeface="Arial" panose="020B0604020202020204" pitchFamily="34" charset="0"/>
              </a:rPr>
              <a:t> 312 (SC) – </a:t>
            </a:r>
            <a:endParaRPr lang="en-US" dirty="0" smtClean="0">
              <a:solidFill>
                <a:srgbClr val="333333"/>
              </a:solidFill>
              <a:latin typeface="Arial" panose="020B0604020202020204" pitchFamily="34" charset="0"/>
            </a:endParaRPr>
          </a:p>
          <a:p>
            <a:r>
              <a:rPr lang="en-US" dirty="0" err="1" smtClean="0">
                <a:solidFill>
                  <a:srgbClr val="333333"/>
                </a:solidFill>
                <a:latin typeface="Arial" panose="020B0604020202020204" pitchFamily="34" charset="0"/>
              </a:rPr>
              <a:t>Hon’ble</a:t>
            </a:r>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Supreme Court held that mere change of opinion cannot be reason to reopen the case. The assessing officer has no power to review. He should have tangible material to come to the conclusion that there is escapement of income from assessment.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Reasons </a:t>
            </a:r>
            <a:r>
              <a:rPr lang="en-US" dirty="0">
                <a:solidFill>
                  <a:srgbClr val="333333"/>
                </a:solidFill>
                <a:latin typeface="Arial" panose="020B0604020202020204" pitchFamily="34" charset="0"/>
              </a:rPr>
              <a:t>must have a live link with the formation of belief.</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29681555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the Notice</a:t>
            </a:r>
            <a:endParaRPr lang="en-IN" dirty="0"/>
          </a:p>
        </p:txBody>
      </p:sp>
      <p:sp>
        <p:nvSpPr>
          <p:cNvPr id="3" name="Content Placeholder 2"/>
          <p:cNvSpPr>
            <a:spLocks noGrp="1"/>
          </p:cNvSpPr>
          <p:nvPr>
            <p:ph idx="1"/>
          </p:nvPr>
        </p:nvSpPr>
        <p:spPr/>
        <p:txBody>
          <a:bodyPr/>
          <a:lstStyle/>
          <a:p>
            <a:r>
              <a:rPr lang="en-US" dirty="0">
                <a:solidFill>
                  <a:srgbClr val="444444"/>
                </a:solidFill>
                <a:latin typeface="Muli"/>
              </a:rPr>
              <a:t>If you receive a notice under Section 148 of income tax act, it is important to respond to it promptly. The taxpayer must reply to notice under section 148 within the specified time period which is usually 30 days of the date of its receipt. If the taxpayer does not respond to the notice, the AO can proceed to make an assessment of the escaped income. The taxpayer will then have the right to appeal against the assessment order. </a:t>
            </a:r>
            <a:endParaRPr lang="en-US" dirty="0" smtClean="0">
              <a:solidFill>
                <a:srgbClr val="444444"/>
              </a:solidFill>
              <a:latin typeface="Muli"/>
            </a:endParaRPr>
          </a:p>
        </p:txBody>
      </p:sp>
    </p:spTree>
    <p:extLst>
      <p:ext uri="{BB962C8B-B14F-4D97-AF65-F5344CB8AC3E}">
        <p14:creationId xmlns:p14="http://schemas.microsoft.com/office/powerpoint/2010/main" val="21681647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a:t>
            </a:r>
            <a:endParaRPr lang="en-IN" dirty="0"/>
          </a:p>
        </p:txBody>
      </p:sp>
      <p:sp>
        <p:nvSpPr>
          <p:cNvPr id="3" name="Content Placeholder 2"/>
          <p:cNvSpPr>
            <a:spLocks noGrp="1"/>
          </p:cNvSpPr>
          <p:nvPr>
            <p:ph idx="1"/>
          </p:nvPr>
        </p:nvSpPr>
        <p:spPr/>
        <p:txBody>
          <a:bodyPr>
            <a:normAutofit fontScale="70000" lnSpcReduction="20000"/>
          </a:bodyPr>
          <a:lstStyle/>
          <a:p>
            <a:pPr lvl="0"/>
            <a:r>
              <a:rPr lang="en-US" dirty="0">
                <a:solidFill>
                  <a:srgbClr val="444444"/>
                </a:solidFill>
                <a:latin typeface="Muli"/>
              </a:rPr>
              <a:t>The following are some tips to respond to a notice under Section 148 of income tax act:</a:t>
            </a:r>
            <a:endParaRPr lang="en-IN" dirty="0">
              <a:solidFill>
                <a:prstClr val="black"/>
              </a:solidFill>
            </a:endParaRPr>
          </a:p>
          <a:p>
            <a:pPr algn="just"/>
            <a:r>
              <a:rPr lang="en-US" b="1" dirty="0">
                <a:solidFill>
                  <a:srgbClr val="212529"/>
                </a:solidFill>
                <a:latin typeface="Muli"/>
              </a:rPr>
              <a:t>Read the notice carefully</a:t>
            </a:r>
            <a:r>
              <a:rPr lang="en-US" dirty="0">
                <a:solidFill>
                  <a:srgbClr val="212529"/>
                </a:solidFill>
                <a:latin typeface="Muli"/>
              </a:rPr>
              <a:t>: The first step is to read the notice carefully and understand the reasons to believe that income has escaped assessment. In case the notice does not include reasons to believe, then you can request for a copy of reasons to believe from the assessing officer.</a:t>
            </a:r>
          </a:p>
          <a:p>
            <a:pPr algn="just"/>
            <a:r>
              <a:rPr lang="en-US" b="1" dirty="0">
                <a:solidFill>
                  <a:srgbClr val="212529"/>
                </a:solidFill>
                <a:latin typeface="Muli"/>
              </a:rPr>
              <a:t>Gather your evidence</a:t>
            </a:r>
            <a:r>
              <a:rPr lang="en-US" dirty="0">
                <a:solidFill>
                  <a:srgbClr val="212529"/>
                </a:solidFill>
                <a:latin typeface="Muli"/>
              </a:rPr>
              <a:t>: Once you understand the reasons to believe, you need to gather your evidence to support your case. This evidence could include documents, bank statements, or other records.</a:t>
            </a:r>
          </a:p>
          <a:p>
            <a:pPr algn="just"/>
            <a:r>
              <a:rPr lang="en-US" b="1" dirty="0">
                <a:solidFill>
                  <a:srgbClr val="212529"/>
                </a:solidFill>
                <a:latin typeface="Muli"/>
              </a:rPr>
              <a:t>File a fresh return</a:t>
            </a:r>
            <a:r>
              <a:rPr lang="en-US" dirty="0">
                <a:solidFill>
                  <a:srgbClr val="212529"/>
                </a:solidFill>
                <a:latin typeface="Muli"/>
              </a:rPr>
              <a:t>: Once you gather all the details to file a fresh return, you can file the same. Ensure that the return is complete and accurate. You should also attach all relevant documents to the return. This return will form the basis for future assessment.</a:t>
            </a:r>
          </a:p>
          <a:p>
            <a:pPr algn="just"/>
            <a:r>
              <a:rPr lang="en-US" b="1" dirty="0">
                <a:solidFill>
                  <a:srgbClr val="212529"/>
                </a:solidFill>
                <a:latin typeface="Muli"/>
              </a:rPr>
              <a:t>Challenge the Notice</a:t>
            </a:r>
            <a:r>
              <a:rPr lang="en-US" dirty="0">
                <a:solidFill>
                  <a:srgbClr val="212529"/>
                </a:solidFill>
                <a:latin typeface="Muli"/>
              </a:rPr>
              <a:t>: If you feel that the reasons for issue of notice under section 148 of income tax act is invalid or unsustainable, then you can challenge the validity of Section 148 notice before assessing officer or higher authorities.</a:t>
            </a:r>
          </a:p>
          <a:p>
            <a:endParaRPr lang="en-IN" dirty="0"/>
          </a:p>
        </p:txBody>
      </p:sp>
    </p:spTree>
    <p:extLst>
      <p:ext uri="{BB962C8B-B14F-4D97-AF65-F5344CB8AC3E}">
        <p14:creationId xmlns:p14="http://schemas.microsoft.com/office/powerpoint/2010/main" val="4918902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Disagree</a:t>
            </a:r>
            <a:endParaRPr lang="en-IN" dirty="0"/>
          </a:p>
        </p:txBody>
      </p:sp>
      <p:sp>
        <p:nvSpPr>
          <p:cNvPr id="3" name="Content Placeholder 2"/>
          <p:cNvSpPr>
            <a:spLocks noGrp="1"/>
          </p:cNvSpPr>
          <p:nvPr>
            <p:ph idx="1"/>
          </p:nvPr>
        </p:nvSpPr>
        <p:spPr/>
        <p:txBody>
          <a:bodyPr/>
          <a:lstStyle/>
          <a:p>
            <a:r>
              <a:rPr lang="en-US" dirty="0">
                <a:solidFill>
                  <a:srgbClr val="444444"/>
                </a:solidFill>
                <a:latin typeface="Muli"/>
              </a:rPr>
              <a:t>If you disagree with the notice, you can furnish all the necessary evidence to prove that the income has not escaped assessment. If an adverse assessment order has been passed, then you can appeal to the Commissioner of Income Tax (Appeals) or the Income Tax Appellate Tribunal (ITAT).</a:t>
            </a:r>
            <a:endParaRPr lang="en-IN" dirty="0"/>
          </a:p>
        </p:txBody>
      </p:sp>
    </p:spTree>
    <p:extLst>
      <p:ext uri="{BB962C8B-B14F-4D97-AF65-F5344CB8AC3E}">
        <p14:creationId xmlns:p14="http://schemas.microsoft.com/office/powerpoint/2010/main" val="35603574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to do</a:t>
            </a:r>
            <a:endParaRPr lang="en-IN" dirty="0"/>
          </a:p>
        </p:txBody>
      </p:sp>
      <p:sp>
        <p:nvSpPr>
          <p:cNvPr id="3" name="Content Placeholder 2"/>
          <p:cNvSpPr>
            <a:spLocks noGrp="1"/>
          </p:cNvSpPr>
          <p:nvPr>
            <p:ph idx="1"/>
          </p:nvPr>
        </p:nvSpPr>
        <p:spPr/>
        <p:txBody>
          <a:bodyPr/>
          <a:lstStyle/>
          <a:p>
            <a:r>
              <a:rPr lang="en-US" dirty="0">
                <a:solidFill>
                  <a:srgbClr val="444444"/>
                </a:solidFill>
                <a:latin typeface="Muli"/>
              </a:rPr>
              <a:t>Section 148 of income tax act is an important provision of the ITA that gives the AO the power to assess escaped income. </a:t>
            </a:r>
            <a:endParaRPr lang="en-US" dirty="0" smtClean="0">
              <a:solidFill>
                <a:srgbClr val="444444"/>
              </a:solidFill>
              <a:latin typeface="Muli"/>
            </a:endParaRPr>
          </a:p>
          <a:p>
            <a:r>
              <a:rPr lang="en-US" dirty="0" smtClean="0">
                <a:solidFill>
                  <a:srgbClr val="444444"/>
                </a:solidFill>
                <a:latin typeface="Muli"/>
              </a:rPr>
              <a:t>If </a:t>
            </a:r>
            <a:r>
              <a:rPr lang="en-US" dirty="0">
                <a:solidFill>
                  <a:srgbClr val="444444"/>
                </a:solidFill>
                <a:latin typeface="Muli"/>
              </a:rPr>
              <a:t>you receive a notice under Section 148, it is important to respond to it promptly and to gather your evidence to support your case. </a:t>
            </a:r>
            <a:endParaRPr lang="en-US" dirty="0" smtClean="0">
              <a:solidFill>
                <a:srgbClr val="444444"/>
              </a:solidFill>
              <a:latin typeface="Muli"/>
            </a:endParaRPr>
          </a:p>
          <a:p>
            <a:r>
              <a:rPr lang="en-US" dirty="0" smtClean="0">
                <a:solidFill>
                  <a:srgbClr val="444444"/>
                </a:solidFill>
                <a:latin typeface="Muli"/>
              </a:rPr>
              <a:t>If </a:t>
            </a:r>
            <a:r>
              <a:rPr lang="en-US" dirty="0">
                <a:solidFill>
                  <a:srgbClr val="444444"/>
                </a:solidFill>
                <a:latin typeface="Muli"/>
              </a:rPr>
              <a:t>you disagree with the notice, you have the right to appeal against the assessment order. </a:t>
            </a:r>
            <a:endParaRPr lang="en-US" dirty="0" smtClean="0">
              <a:solidFill>
                <a:srgbClr val="444444"/>
              </a:solidFill>
              <a:latin typeface="Muli"/>
            </a:endParaRPr>
          </a:p>
          <a:p>
            <a:r>
              <a:rPr lang="en-US" dirty="0" smtClean="0">
                <a:solidFill>
                  <a:srgbClr val="444444"/>
                </a:solidFill>
                <a:latin typeface="Muli"/>
              </a:rPr>
              <a:t>It </a:t>
            </a:r>
            <a:r>
              <a:rPr lang="en-US" dirty="0">
                <a:solidFill>
                  <a:srgbClr val="444444"/>
                </a:solidFill>
                <a:latin typeface="Muli"/>
              </a:rPr>
              <a:t>is important that </a:t>
            </a:r>
            <a:r>
              <a:rPr lang="en-US" dirty="0" smtClean="0">
                <a:solidFill>
                  <a:srgbClr val="444444"/>
                </a:solidFill>
                <a:latin typeface="Muli"/>
              </a:rPr>
              <a:t> hiring </a:t>
            </a:r>
            <a:r>
              <a:rPr lang="en-US" dirty="0">
                <a:solidFill>
                  <a:srgbClr val="444444"/>
                </a:solidFill>
                <a:latin typeface="Muli"/>
              </a:rPr>
              <a:t>professionals to liaison with the income tax department and concerned tax officers to avoid any </a:t>
            </a:r>
            <a:r>
              <a:rPr lang="en-US" dirty="0" smtClean="0">
                <a:solidFill>
                  <a:srgbClr val="444444"/>
                </a:solidFill>
                <a:latin typeface="Muli"/>
              </a:rPr>
              <a:t>mistake. </a:t>
            </a:r>
            <a:endParaRPr lang="en-IN" dirty="0"/>
          </a:p>
        </p:txBody>
      </p:sp>
    </p:spTree>
    <p:extLst>
      <p:ext uri="{BB962C8B-B14F-4D97-AF65-F5344CB8AC3E}">
        <p14:creationId xmlns:p14="http://schemas.microsoft.com/office/powerpoint/2010/main" val="287287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Re-Open the Assessment</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314259"/>
                </a:solidFill>
                <a:latin typeface="Gilroy"/>
              </a:rPr>
              <a:t>Example:</a:t>
            </a:r>
          </a:p>
          <a:p>
            <a:r>
              <a:rPr lang="en-US" dirty="0" smtClean="0">
                <a:solidFill>
                  <a:srgbClr val="314259"/>
                </a:solidFill>
                <a:latin typeface="Gilroy"/>
              </a:rPr>
              <a:t>The </a:t>
            </a:r>
            <a:r>
              <a:rPr lang="en-US" dirty="0">
                <a:solidFill>
                  <a:srgbClr val="314259"/>
                </a:solidFill>
                <a:latin typeface="Gilroy"/>
              </a:rPr>
              <a:t>AO is likely to </a:t>
            </a:r>
            <a:endParaRPr lang="en-US" dirty="0" smtClean="0">
              <a:solidFill>
                <a:srgbClr val="314259"/>
              </a:solidFill>
              <a:latin typeface="Gilroy"/>
            </a:endParaRPr>
          </a:p>
          <a:p>
            <a:pPr lvl="1"/>
            <a:r>
              <a:rPr lang="en-US" dirty="0" smtClean="0">
                <a:solidFill>
                  <a:srgbClr val="314259"/>
                </a:solidFill>
                <a:latin typeface="Gilroy"/>
              </a:rPr>
              <a:t>assess/reassess </a:t>
            </a:r>
            <a:r>
              <a:rPr lang="en-US" dirty="0">
                <a:solidFill>
                  <a:srgbClr val="314259"/>
                </a:solidFill>
                <a:latin typeface="Gilroy"/>
              </a:rPr>
              <a:t>such income, </a:t>
            </a:r>
            <a:endParaRPr lang="en-US" dirty="0" smtClean="0">
              <a:solidFill>
                <a:srgbClr val="314259"/>
              </a:solidFill>
              <a:latin typeface="Gilroy"/>
            </a:endParaRPr>
          </a:p>
          <a:p>
            <a:pPr lvl="1"/>
            <a:r>
              <a:rPr lang="en-US" dirty="0" err="1" smtClean="0">
                <a:solidFill>
                  <a:srgbClr val="314259"/>
                </a:solidFill>
                <a:latin typeface="Gilroy"/>
              </a:rPr>
              <a:t>recompute</a:t>
            </a:r>
            <a:r>
              <a:rPr lang="en-US" dirty="0" smtClean="0">
                <a:solidFill>
                  <a:srgbClr val="314259"/>
                </a:solidFill>
                <a:latin typeface="Gilroy"/>
              </a:rPr>
              <a:t> </a:t>
            </a:r>
            <a:r>
              <a:rPr lang="en-US" dirty="0">
                <a:solidFill>
                  <a:srgbClr val="314259"/>
                </a:solidFill>
                <a:latin typeface="Gilroy"/>
              </a:rPr>
              <a:t>the loss/depreciation allowance or any other allowance/deduction for the assessment year (AY), as per the provisions of Sections 148 to 153. </a:t>
            </a:r>
            <a:endParaRPr lang="en-US" dirty="0" smtClean="0">
              <a:solidFill>
                <a:srgbClr val="314259"/>
              </a:solidFill>
              <a:latin typeface="Gilroy"/>
            </a:endParaRPr>
          </a:p>
          <a:p>
            <a:pPr lvl="1"/>
            <a:r>
              <a:rPr lang="en-US" dirty="0" smtClean="0">
                <a:solidFill>
                  <a:srgbClr val="314259"/>
                </a:solidFill>
                <a:latin typeface="Gilroy"/>
              </a:rPr>
              <a:t>Re-assessment </a:t>
            </a:r>
            <a:r>
              <a:rPr lang="en-US" dirty="0">
                <a:solidFill>
                  <a:srgbClr val="314259"/>
                </a:solidFill>
                <a:latin typeface="Gilroy"/>
              </a:rPr>
              <a:t>can be done </a:t>
            </a:r>
            <a:r>
              <a:rPr lang="en-US" dirty="0" smtClean="0">
                <a:solidFill>
                  <a:srgbClr val="314259"/>
                </a:solidFill>
                <a:latin typeface="Gilroy"/>
              </a:rPr>
              <a:t>any number of </a:t>
            </a:r>
            <a:r>
              <a:rPr lang="en-US" dirty="0">
                <a:solidFill>
                  <a:srgbClr val="314259"/>
                </a:solidFill>
                <a:latin typeface="Gilroy"/>
              </a:rPr>
              <a:t>times provided other conditions laid down in Section 147 have been satisfied.</a:t>
            </a:r>
          </a:p>
          <a:p>
            <a:r>
              <a:rPr lang="en-US" dirty="0" smtClean="0">
                <a:solidFill>
                  <a:srgbClr val="314259"/>
                </a:solidFill>
                <a:latin typeface="Gilroy"/>
              </a:rPr>
              <a:t>Any </a:t>
            </a:r>
            <a:r>
              <a:rPr lang="en-US" dirty="0">
                <a:solidFill>
                  <a:srgbClr val="314259"/>
                </a:solidFill>
                <a:latin typeface="Gilroy"/>
              </a:rPr>
              <a:t>income in the hands of the </a:t>
            </a:r>
            <a:r>
              <a:rPr lang="en-US" dirty="0" err="1">
                <a:solidFill>
                  <a:srgbClr val="314259"/>
                </a:solidFill>
                <a:latin typeface="Gilroy"/>
              </a:rPr>
              <a:t>assessee</a:t>
            </a:r>
            <a:r>
              <a:rPr lang="en-US" dirty="0">
                <a:solidFill>
                  <a:srgbClr val="314259"/>
                </a:solidFill>
                <a:latin typeface="Gilroy"/>
              </a:rPr>
              <a:t>, which has not been subject to the income tax, shall mean that it has escaped assessment. </a:t>
            </a:r>
            <a:endParaRPr lang="en-US" dirty="0" smtClean="0">
              <a:solidFill>
                <a:srgbClr val="314259"/>
              </a:solidFill>
              <a:latin typeface="Gilroy"/>
            </a:endParaRPr>
          </a:p>
          <a:p>
            <a:r>
              <a:rPr lang="en-US" dirty="0" smtClean="0">
                <a:solidFill>
                  <a:srgbClr val="314259"/>
                </a:solidFill>
                <a:latin typeface="Gilroy"/>
              </a:rPr>
              <a:t>The </a:t>
            </a:r>
            <a:r>
              <a:rPr lang="en-US" dirty="0">
                <a:solidFill>
                  <a:srgbClr val="314259"/>
                </a:solidFill>
                <a:latin typeface="Gilroy"/>
              </a:rPr>
              <a:t>income can be said to be escaped assessment if the losses have been </a:t>
            </a:r>
            <a:r>
              <a:rPr lang="en-US" dirty="0" smtClean="0">
                <a:solidFill>
                  <a:srgbClr val="314259"/>
                </a:solidFill>
                <a:latin typeface="Gilroy"/>
              </a:rPr>
              <a:t>over-reported </a:t>
            </a:r>
            <a:r>
              <a:rPr lang="en-US" dirty="0">
                <a:solidFill>
                  <a:srgbClr val="314259"/>
                </a:solidFill>
                <a:latin typeface="Gilroy"/>
              </a:rPr>
              <a:t>by the taxpayer.</a:t>
            </a:r>
          </a:p>
          <a:p>
            <a:endParaRPr lang="en-IN" dirty="0"/>
          </a:p>
        </p:txBody>
      </p:sp>
    </p:spTree>
    <p:extLst>
      <p:ext uri="{BB962C8B-B14F-4D97-AF65-F5344CB8AC3E}">
        <p14:creationId xmlns:p14="http://schemas.microsoft.com/office/powerpoint/2010/main" val="3543207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IN" dirty="0"/>
          </a:p>
        </p:txBody>
      </p:sp>
      <p:sp>
        <p:nvSpPr>
          <p:cNvPr id="3" name="Content Placeholder 2"/>
          <p:cNvSpPr>
            <a:spLocks noGrp="1"/>
          </p:cNvSpPr>
          <p:nvPr>
            <p:ph idx="1"/>
          </p:nvPr>
        </p:nvSpPr>
        <p:spPr/>
        <p:txBody>
          <a:bodyPr/>
          <a:lstStyle/>
          <a:p>
            <a:r>
              <a:rPr lang="en-US" dirty="0" smtClean="0">
                <a:solidFill>
                  <a:srgbClr val="314259"/>
                </a:solidFill>
                <a:latin typeface="Gilroy"/>
              </a:rPr>
              <a:t>An </a:t>
            </a:r>
            <a:r>
              <a:rPr lang="en-US" dirty="0">
                <a:solidFill>
                  <a:srgbClr val="314259"/>
                </a:solidFill>
                <a:latin typeface="Gilroy"/>
              </a:rPr>
              <a:t>individual earned </a:t>
            </a:r>
            <a:r>
              <a:rPr lang="en-US" dirty="0" err="1">
                <a:solidFill>
                  <a:srgbClr val="314259"/>
                </a:solidFill>
                <a:latin typeface="Gilroy"/>
              </a:rPr>
              <a:t>Rs</a:t>
            </a:r>
            <a:r>
              <a:rPr lang="en-US" dirty="0">
                <a:solidFill>
                  <a:srgbClr val="314259"/>
                </a:solidFill>
                <a:latin typeface="Gilroy"/>
              </a:rPr>
              <a:t> 24 lakh in AY </a:t>
            </a:r>
            <a:r>
              <a:rPr lang="en-US" dirty="0" smtClean="0">
                <a:solidFill>
                  <a:srgbClr val="314259"/>
                </a:solidFill>
                <a:latin typeface="Gilroy"/>
              </a:rPr>
              <a:t>2023-24, </a:t>
            </a:r>
            <a:r>
              <a:rPr lang="en-US" dirty="0">
                <a:solidFill>
                  <a:srgbClr val="314259"/>
                </a:solidFill>
                <a:latin typeface="Gilroy"/>
              </a:rPr>
              <a:t>which is chargeable to tax. </a:t>
            </a:r>
            <a:endParaRPr lang="en-US" dirty="0" smtClean="0">
              <a:solidFill>
                <a:srgbClr val="314259"/>
              </a:solidFill>
              <a:latin typeface="Gilroy"/>
            </a:endParaRPr>
          </a:p>
          <a:p>
            <a:r>
              <a:rPr lang="en-US" dirty="0" smtClean="0">
                <a:solidFill>
                  <a:srgbClr val="314259"/>
                </a:solidFill>
                <a:latin typeface="Gilroy"/>
              </a:rPr>
              <a:t>However</a:t>
            </a:r>
            <a:r>
              <a:rPr lang="en-US" dirty="0">
                <a:solidFill>
                  <a:srgbClr val="314259"/>
                </a:solidFill>
                <a:latin typeface="Gilroy"/>
              </a:rPr>
              <a:t>, when the return of income was filed, the said individual had declared </a:t>
            </a:r>
            <a:r>
              <a:rPr lang="en-US" dirty="0" err="1">
                <a:solidFill>
                  <a:srgbClr val="314259"/>
                </a:solidFill>
                <a:latin typeface="Gilroy"/>
              </a:rPr>
              <a:t>Rs</a:t>
            </a:r>
            <a:r>
              <a:rPr lang="en-US" dirty="0">
                <a:solidFill>
                  <a:srgbClr val="314259"/>
                </a:solidFill>
                <a:latin typeface="Gilroy"/>
              </a:rPr>
              <a:t> 20 lakh. In this case, the income of </a:t>
            </a:r>
            <a:r>
              <a:rPr lang="en-US" dirty="0" err="1">
                <a:solidFill>
                  <a:srgbClr val="314259"/>
                </a:solidFill>
                <a:latin typeface="Gilroy"/>
              </a:rPr>
              <a:t>Rs</a:t>
            </a:r>
            <a:r>
              <a:rPr lang="en-US" dirty="0">
                <a:solidFill>
                  <a:srgbClr val="314259"/>
                </a:solidFill>
                <a:latin typeface="Gilroy"/>
              </a:rPr>
              <a:t> 4 lakh has escaped assessment.</a:t>
            </a:r>
          </a:p>
          <a:p>
            <a:r>
              <a:rPr lang="en-US" dirty="0" smtClean="0">
                <a:solidFill>
                  <a:srgbClr val="314259"/>
                </a:solidFill>
                <a:latin typeface="Gilroy"/>
              </a:rPr>
              <a:t>Like that, </a:t>
            </a:r>
            <a:r>
              <a:rPr lang="en-US" dirty="0">
                <a:solidFill>
                  <a:srgbClr val="314259"/>
                </a:solidFill>
                <a:latin typeface="Gilroy"/>
              </a:rPr>
              <a:t>a businessman earned </a:t>
            </a:r>
            <a:r>
              <a:rPr lang="en-US" dirty="0" err="1">
                <a:solidFill>
                  <a:srgbClr val="314259"/>
                </a:solidFill>
                <a:latin typeface="Gilroy"/>
              </a:rPr>
              <a:t>Rs</a:t>
            </a:r>
            <a:r>
              <a:rPr lang="en-US" dirty="0">
                <a:solidFill>
                  <a:srgbClr val="314259"/>
                </a:solidFill>
                <a:latin typeface="Gilroy"/>
              </a:rPr>
              <a:t> 40 lakh in a particular financial year, but failed to file the income tax return. </a:t>
            </a:r>
            <a:endParaRPr lang="en-US" dirty="0" smtClean="0">
              <a:solidFill>
                <a:srgbClr val="314259"/>
              </a:solidFill>
              <a:latin typeface="Gilroy"/>
            </a:endParaRPr>
          </a:p>
          <a:p>
            <a:r>
              <a:rPr lang="en-US" dirty="0" smtClean="0">
                <a:solidFill>
                  <a:srgbClr val="314259"/>
                </a:solidFill>
                <a:latin typeface="Gilroy"/>
              </a:rPr>
              <a:t>The </a:t>
            </a:r>
            <a:r>
              <a:rPr lang="en-US" dirty="0">
                <a:solidFill>
                  <a:srgbClr val="314259"/>
                </a:solidFill>
                <a:latin typeface="Gilroy"/>
              </a:rPr>
              <a:t>complete amount of </a:t>
            </a:r>
            <a:r>
              <a:rPr lang="en-US" dirty="0" err="1">
                <a:solidFill>
                  <a:srgbClr val="314259"/>
                </a:solidFill>
                <a:latin typeface="Gilroy"/>
              </a:rPr>
              <a:t>Rs</a:t>
            </a:r>
            <a:r>
              <a:rPr lang="en-US" dirty="0">
                <a:solidFill>
                  <a:srgbClr val="314259"/>
                </a:solidFill>
                <a:latin typeface="Gilroy"/>
              </a:rPr>
              <a:t> 40 lakh has escaped assessment.</a:t>
            </a:r>
          </a:p>
          <a:p>
            <a:endParaRPr lang="en-IN" dirty="0"/>
          </a:p>
        </p:txBody>
      </p:sp>
    </p:spTree>
    <p:extLst>
      <p:ext uri="{BB962C8B-B14F-4D97-AF65-F5344CB8AC3E}">
        <p14:creationId xmlns:p14="http://schemas.microsoft.com/office/powerpoint/2010/main" val="2497424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a:t>
            </a: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314259"/>
                </a:solidFill>
                <a:latin typeface="Gilroy"/>
              </a:rPr>
              <a:t>The Finance Act, 2021 has substituted the existing Sections 147 to 149 with new Sections 147, 148, 148A and 149 of the ITA. </a:t>
            </a:r>
            <a:endParaRPr lang="en-US" dirty="0" smtClean="0">
              <a:solidFill>
                <a:srgbClr val="314259"/>
              </a:solidFill>
              <a:latin typeface="Gilroy"/>
            </a:endParaRPr>
          </a:p>
          <a:p>
            <a:r>
              <a:rPr lang="en-US" dirty="0" smtClean="0">
                <a:solidFill>
                  <a:srgbClr val="314259"/>
                </a:solidFill>
                <a:latin typeface="Gilroy"/>
              </a:rPr>
              <a:t>Also</a:t>
            </a:r>
            <a:r>
              <a:rPr lang="en-US" dirty="0">
                <a:solidFill>
                  <a:srgbClr val="314259"/>
                </a:solidFill>
                <a:latin typeface="Gilroy"/>
              </a:rPr>
              <a:t>, it has removed Sections 153A to 153C and merged all of them under Section 147. </a:t>
            </a:r>
          </a:p>
          <a:p>
            <a:r>
              <a:rPr lang="en-US" dirty="0">
                <a:solidFill>
                  <a:srgbClr val="314259"/>
                </a:solidFill>
                <a:latin typeface="Gilroy"/>
              </a:rPr>
              <a:t>The Finance Act, 2021 has inserted Section 148A, wherein the AO must first conduct an inquiry and provide an opportunity to the taxpayer of being heard before issuing a notice. </a:t>
            </a:r>
            <a:endParaRPr lang="en-US" dirty="0" smtClean="0">
              <a:solidFill>
                <a:srgbClr val="314259"/>
              </a:solidFill>
              <a:latin typeface="Gilroy"/>
            </a:endParaRPr>
          </a:p>
          <a:p>
            <a:r>
              <a:rPr lang="en-US" dirty="0" smtClean="0">
                <a:solidFill>
                  <a:srgbClr val="314259"/>
                </a:solidFill>
                <a:latin typeface="Gilroy"/>
              </a:rPr>
              <a:t>It </a:t>
            </a:r>
            <a:r>
              <a:rPr lang="en-US" dirty="0">
                <a:solidFill>
                  <a:srgbClr val="314259"/>
                </a:solidFill>
                <a:latin typeface="Gilroy"/>
              </a:rPr>
              <a:t>is only after considering the reply of the </a:t>
            </a:r>
            <a:r>
              <a:rPr lang="en-US" dirty="0" err="1">
                <a:solidFill>
                  <a:srgbClr val="314259"/>
                </a:solidFill>
                <a:latin typeface="Gilroy"/>
              </a:rPr>
              <a:t>assessee</a:t>
            </a:r>
            <a:r>
              <a:rPr lang="en-US" dirty="0">
                <a:solidFill>
                  <a:srgbClr val="314259"/>
                </a:solidFill>
                <a:latin typeface="Gilroy"/>
              </a:rPr>
              <a:t>, the AO should then decide, based on the material facts available, whether reassessment provisions should be invoked or not</a:t>
            </a:r>
            <a:r>
              <a:rPr lang="en-US" dirty="0" smtClean="0">
                <a:solidFill>
                  <a:srgbClr val="314259"/>
                </a:solidFill>
                <a:latin typeface="Gilroy"/>
              </a:rPr>
              <a:t>.</a:t>
            </a:r>
          </a:p>
          <a:p>
            <a:pPr lvl="1"/>
            <a:r>
              <a:rPr lang="en-US" sz="1900" dirty="0" smtClean="0">
                <a:solidFill>
                  <a:srgbClr val="314259"/>
                </a:solidFill>
                <a:latin typeface="Gilroy"/>
              </a:rPr>
              <a:t>Before the amendment, </a:t>
            </a:r>
            <a:r>
              <a:rPr lang="en-US" sz="1900" dirty="0">
                <a:solidFill>
                  <a:srgbClr val="314259"/>
                </a:solidFill>
                <a:latin typeface="Gilroy"/>
              </a:rPr>
              <a:t>the AO could reopen reassessments if it had ‘reason to believe’ that the income had escaped assessment. Then subject to provisions of Sections 148 to 153, </a:t>
            </a:r>
            <a:r>
              <a:rPr lang="en-US" sz="1900" dirty="0" smtClean="0">
                <a:solidFill>
                  <a:srgbClr val="314259"/>
                </a:solidFill>
                <a:latin typeface="Gilroy"/>
              </a:rPr>
              <a:t>he/she </a:t>
            </a:r>
            <a:r>
              <a:rPr lang="en-US" sz="1900" dirty="0">
                <a:solidFill>
                  <a:srgbClr val="314259"/>
                </a:solidFill>
                <a:latin typeface="Gilroy"/>
              </a:rPr>
              <a:t>may assess such income or any other income which comes to his notice, </a:t>
            </a:r>
            <a:r>
              <a:rPr lang="en-US" sz="2000" dirty="0">
                <a:solidFill>
                  <a:srgbClr val="314259"/>
                </a:solidFill>
                <a:latin typeface="Gilroy"/>
              </a:rPr>
              <a:t> </a:t>
            </a:r>
            <a:r>
              <a:rPr lang="en-US" sz="1900" dirty="0" smtClean="0">
                <a:solidFill>
                  <a:srgbClr val="314259"/>
                </a:solidFill>
                <a:latin typeface="Gilroy"/>
              </a:rPr>
              <a:t>the </a:t>
            </a:r>
            <a:r>
              <a:rPr lang="en-US" sz="1900" dirty="0">
                <a:solidFill>
                  <a:srgbClr val="314259"/>
                </a:solidFill>
                <a:latin typeface="Gilroy"/>
              </a:rPr>
              <a:t>course of proceedings of Section 147. </a:t>
            </a:r>
            <a:endParaRPr lang="en-US" sz="1900" dirty="0" smtClean="0">
              <a:solidFill>
                <a:srgbClr val="314259"/>
              </a:solidFill>
              <a:latin typeface="Gilroy"/>
            </a:endParaRPr>
          </a:p>
          <a:p>
            <a:r>
              <a:rPr lang="en-US" sz="2300" dirty="0" smtClean="0">
                <a:solidFill>
                  <a:srgbClr val="314259"/>
                </a:solidFill>
                <a:latin typeface="Gilroy"/>
              </a:rPr>
              <a:t>Now the discretion in the hands of AO has been removed.</a:t>
            </a:r>
          </a:p>
          <a:p>
            <a:pPr lvl="1"/>
            <a:endParaRPr lang="en-US" sz="1900" dirty="0" smtClean="0">
              <a:solidFill>
                <a:srgbClr val="314259"/>
              </a:solidFill>
              <a:latin typeface="Gilroy"/>
            </a:endParaRPr>
          </a:p>
          <a:p>
            <a:endParaRPr lang="en-US" sz="2300" dirty="0" smtClean="0">
              <a:solidFill>
                <a:srgbClr val="314259"/>
              </a:solidFill>
              <a:latin typeface="Gilroy"/>
            </a:endParaRPr>
          </a:p>
        </p:txBody>
      </p:sp>
    </p:spTree>
    <p:extLst>
      <p:ext uri="{BB962C8B-B14F-4D97-AF65-F5344CB8AC3E}">
        <p14:creationId xmlns:p14="http://schemas.microsoft.com/office/powerpoint/2010/main" val="215742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14259"/>
                </a:solidFill>
                <a:latin typeface="Gilroy"/>
              </a:rPr>
              <a:t>For the purpose of Section 147 and Section 148, the information with the AO, which suggests that the income chargeable to tax has escaped assessment, means</a:t>
            </a:r>
            <a:r>
              <a:rPr lang="en-US" dirty="0" smtClean="0">
                <a:solidFill>
                  <a:srgbClr val="314259"/>
                </a:solidFill>
                <a:latin typeface="Gilroy"/>
              </a:rPr>
              <a:t>:</a:t>
            </a:r>
          </a:p>
          <a:p>
            <a:r>
              <a:rPr lang="en-US" dirty="0">
                <a:solidFill>
                  <a:srgbClr val="314259"/>
                </a:solidFill>
                <a:latin typeface="Gilroy"/>
              </a:rPr>
              <a:t>Any information flagged in the case of an </a:t>
            </a:r>
            <a:r>
              <a:rPr lang="en-US" dirty="0" err="1">
                <a:solidFill>
                  <a:srgbClr val="314259"/>
                </a:solidFill>
                <a:latin typeface="Gilroy"/>
              </a:rPr>
              <a:t>assessee</a:t>
            </a:r>
            <a:r>
              <a:rPr lang="en-US" dirty="0">
                <a:solidFill>
                  <a:srgbClr val="314259"/>
                </a:solidFill>
                <a:latin typeface="Gilroy"/>
              </a:rPr>
              <a:t> for the relevant assessment year AY, in accordance with the rules (risk management strategy) formulated by the Central Board of Direct Tax (CBDT) from time to time</a:t>
            </a:r>
          </a:p>
          <a:p>
            <a:r>
              <a:rPr lang="en-US" dirty="0">
                <a:solidFill>
                  <a:srgbClr val="314259"/>
                </a:solidFill>
                <a:latin typeface="Gilroy"/>
              </a:rPr>
              <a:t>Any final objection raised by the Comptroller and Auditor General of India (CAG of India) in case the assessment of the </a:t>
            </a:r>
            <a:r>
              <a:rPr lang="en-US" dirty="0" err="1">
                <a:solidFill>
                  <a:srgbClr val="314259"/>
                </a:solidFill>
                <a:latin typeface="Gilroy"/>
              </a:rPr>
              <a:t>assessee</a:t>
            </a:r>
            <a:r>
              <a:rPr lang="en-US" dirty="0">
                <a:solidFill>
                  <a:srgbClr val="314259"/>
                </a:solidFill>
                <a:latin typeface="Gilroy"/>
              </a:rPr>
              <a:t> for the relevant assessment year has not been conducted in accordance with the provisions of this Act</a:t>
            </a:r>
          </a:p>
          <a:p>
            <a:endParaRPr lang="en-IN" dirty="0"/>
          </a:p>
        </p:txBody>
      </p:sp>
    </p:spTree>
    <p:extLst>
      <p:ext uri="{BB962C8B-B14F-4D97-AF65-F5344CB8AC3E}">
        <p14:creationId xmlns:p14="http://schemas.microsoft.com/office/powerpoint/2010/main" val="726740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Action of AO in certain cases</a:t>
            </a:r>
            <a:endParaRPr lang="en-IN" dirty="0"/>
          </a:p>
        </p:txBody>
      </p:sp>
      <p:sp>
        <p:nvSpPr>
          <p:cNvPr id="3" name="Content Placeholder 2"/>
          <p:cNvSpPr>
            <a:spLocks noGrp="1"/>
          </p:cNvSpPr>
          <p:nvPr>
            <p:ph idx="1"/>
          </p:nvPr>
        </p:nvSpPr>
        <p:spPr/>
        <p:txBody>
          <a:bodyPr/>
          <a:lstStyle/>
          <a:p>
            <a:pPr lvl="0"/>
            <a:r>
              <a:rPr lang="en-US" sz="2000" dirty="0">
                <a:solidFill>
                  <a:srgbClr val="314259"/>
                </a:solidFill>
                <a:latin typeface="Gilroy"/>
              </a:rPr>
              <a:t>In cases where the AO shall be deemed to have information, which suggests that the income chargeable to tax has escaped assessment in the case of the </a:t>
            </a:r>
            <a:r>
              <a:rPr lang="en-US" sz="2000" dirty="0" err="1">
                <a:solidFill>
                  <a:srgbClr val="314259"/>
                </a:solidFill>
                <a:latin typeface="Gilroy"/>
              </a:rPr>
              <a:t>assessee</a:t>
            </a:r>
            <a:r>
              <a:rPr lang="en-US" sz="2000" dirty="0">
                <a:solidFill>
                  <a:srgbClr val="314259"/>
                </a:solidFill>
                <a:latin typeface="Gilroy"/>
              </a:rPr>
              <a:t> where:</a:t>
            </a:r>
          </a:p>
          <a:p>
            <a:pPr marL="742950" lvl="1" indent="-285750"/>
            <a:r>
              <a:rPr lang="en-US" sz="1700" b="1" dirty="0">
                <a:solidFill>
                  <a:srgbClr val="314259"/>
                </a:solidFill>
                <a:latin typeface="Gilroy"/>
              </a:rPr>
              <a:t>Search:</a:t>
            </a:r>
            <a:r>
              <a:rPr lang="en-US" sz="1700" dirty="0">
                <a:solidFill>
                  <a:srgbClr val="314259"/>
                </a:solidFill>
                <a:latin typeface="Gilroy"/>
              </a:rPr>
              <a:t> A search is initiated under Section 132 or books of accounts, other documents or any assets are requisitioned under Section 132A on or after April 1, 2021 in the case of </a:t>
            </a:r>
            <a:r>
              <a:rPr lang="en-US" sz="1700" dirty="0" err="1">
                <a:solidFill>
                  <a:srgbClr val="314259"/>
                </a:solidFill>
                <a:latin typeface="Gilroy"/>
              </a:rPr>
              <a:t>assessee</a:t>
            </a:r>
            <a:r>
              <a:rPr lang="en-US" sz="1700" dirty="0">
                <a:solidFill>
                  <a:srgbClr val="314259"/>
                </a:solidFill>
                <a:latin typeface="Gilroy"/>
              </a:rPr>
              <a:t> </a:t>
            </a:r>
          </a:p>
          <a:p>
            <a:pPr marL="742950" lvl="1" indent="-285750"/>
            <a:r>
              <a:rPr lang="en-US" sz="1700" b="1" dirty="0">
                <a:solidFill>
                  <a:srgbClr val="314259"/>
                </a:solidFill>
                <a:latin typeface="Gilroy"/>
              </a:rPr>
              <a:t>Survey:</a:t>
            </a:r>
            <a:r>
              <a:rPr lang="en-US" sz="1700" dirty="0">
                <a:solidFill>
                  <a:srgbClr val="314259"/>
                </a:solidFill>
                <a:latin typeface="Gilroy"/>
              </a:rPr>
              <a:t> A survey is conducted under Section 133A, other than under sub-section (2A) or sub-section (5) on or after April 1, 2021 in the case of the </a:t>
            </a:r>
            <a:r>
              <a:rPr lang="en-US" sz="1700" dirty="0" err="1">
                <a:solidFill>
                  <a:srgbClr val="314259"/>
                </a:solidFill>
                <a:latin typeface="Gilroy"/>
              </a:rPr>
              <a:t>assessee</a:t>
            </a:r>
            <a:r>
              <a:rPr lang="en-US" sz="1700" dirty="0">
                <a:solidFill>
                  <a:srgbClr val="314259"/>
                </a:solidFill>
                <a:latin typeface="Gilroy"/>
              </a:rPr>
              <a:t> </a:t>
            </a:r>
          </a:p>
          <a:p>
            <a:pPr marL="742950" lvl="1" indent="-285750"/>
            <a:r>
              <a:rPr lang="en-US" sz="1700" b="1" dirty="0" err="1">
                <a:solidFill>
                  <a:srgbClr val="314259"/>
                </a:solidFill>
                <a:latin typeface="Gilroy"/>
              </a:rPr>
              <a:t>Seizure:</a:t>
            </a:r>
            <a:r>
              <a:rPr lang="en-US" sz="1700" dirty="0" err="1">
                <a:solidFill>
                  <a:srgbClr val="314259"/>
                </a:solidFill>
                <a:latin typeface="Gilroy"/>
              </a:rPr>
              <a:t>The</a:t>
            </a:r>
            <a:r>
              <a:rPr lang="en-US" sz="1700" dirty="0">
                <a:solidFill>
                  <a:srgbClr val="314259"/>
                </a:solidFill>
                <a:latin typeface="Gilroy"/>
              </a:rPr>
              <a:t> AO is satisfied with the prior approval of the Principal Chief Commissioner of Income-tax (PCIT) if any money, bullion, </a:t>
            </a:r>
            <a:r>
              <a:rPr lang="en-US" sz="1700" dirty="0" err="1">
                <a:solidFill>
                  <a:srgbClr val="314259"/>
                </a:solidFill>
                <a:latin typeface="Gilroy"/>
              </a:rPr>
              <a:t>jewellery</a:t>
            </a:r>
            <a:r>
              <a:rPr lang="en-US" sz="1700" dirty="0">
                <a:solidFill>
                  <a:srgbClr val="314259"/>
                </a:solidFill>
                <a:latin typeface="Gilroy"/>
              </a:rPr>
              <a:t> or other valuable article or thing being seized or requisitioned under Section 132A in case of any person, on are after April 1, 2021, belongs to the </a:t>
            </a:r>
            <a:r>
              <a:rPr lang="en-US" sz="1700" dirty="0" err="1">
                <a:solidFill>
                  <a:srgbClr val="314259"/>
                </a:solidFill>
                <a:latin typeface="Gilroy"/>
              </a:rPr>
              <a:t>assessee</a:t>
            </a:r>
            <a:endParaRPr lang="en-US" sz="1700" dirty="0">
              <a:solidFill>
                <a:srgbClr val="314259"/>
              </a:solidFill>
              <a:latin typeface="Gilroy"/>
            </a:endParaRPr>
          </a:p>
          <a:p>
            <a:endParaRPr lang="en-IN" dirty="0"/>
          </a:p>
        </p:txBody>
      </p:sp>
    </p:spTree>
    <p:extLst>
      <p:ext uri="{BB962C8B-B14F-4D97-AF65-F5344CB8AC3E}">
        <p14:creationId xmlns:p14="http://schemas.microsoft.com/office/powerpoint/2010/main" val="789809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a:t>
            </a:r>
            <a:endParaRPr lang="en-IN" dirty="0"/>
          </a:p>
        </p:txBody>
      </p:sp>
      <p:sp>
        <p:nvSpPr>
          <p:cNvPr id="3" name="Content Placeholder 2"/>
          <p:cNvSpPr>
            <a:spLocks noGrp="1"/>
          </p:cNvSpPr>
          <p:nvPr>
            <p:ph idx="1"/>
          </p:nvPr>
        </p:nvSpPr>
        <p:spPr/>
        <p:txBody>
          <a:bodyPr>
            <a:normAutofit/>
          </a:bodyPr>
          <a:lstStyle/>
          <a:p>
            <a:r>
              <a:rPr lang="en-US" dirty="0" smtClean="0">
                <a:solidFill>
                  <a:srgbClr val="111111"/>
                </a:solidFill>
                <a:latin typeface="LatoRegular"/>
              </a:rPr>
              <a:t>Under Sec.147</a:t>
            </a:r>
          </a:p>
          <a:p>
            <a:pPr lvl="1"/>
            <a:r>
              <a:rPr lang="en-US" dirty="0" smtClean="0">
                <a:solidFill>
                  <a:srgbClr val="111111"/>
                </a:solidFill>
                <a:latin typeface="LatoRegular"/>
              </a:rPr>
              <a:t>The </a:t>
            </a:r>
            <a:r>
              <a:rPr lang="en-US" dirty="0">
                <a:solidFill>
                  <a:srgbClr val="111111"/>
                </a:solidFill>
                <a:latin typeface="LatoRegular"/>
              </a:rPr>
              <a:t>Assessing Officer (AO) </a:t>
            </a:r>
            <a:r>
              <a:rPr lang="en-US" dirty="0" smtClean="0">
                <a:solidFill>
                  <a:srgbClr val="111111"/>
                </a:solidFill>
                <a:latin typeface="LatoRegular"/>
              </a:rPr>
              <a:t> has the </a:t>
            </a:r>
            <a:r>
              <a:rPr lang="en-US" dirty="0">
                <a:solidFill>
                  <a:srgbClr val="111111"/>
                </a:solidFill>
                <a:latin typeface="LatoRegular"/>
              </a:rPr>
              <a:t>power to reopen the assessment </a:t>
            </a:r>
            <a:r>
              <a:rPr lang="en-US" dirty="0" smtClean="0">
                <a:solidFill>
                  <a:srgbClr val="111111"/>
                </a:solidFill>
                <a:latin typeface="LatoRegular"/>
              </a:rPr>
              <a:t>proceedings under section 147</a:t>
            </a:r>
          </a:p>
          <a:p>
            <a:pPr lvl="1"/>
            <a:r>
              <a:rPr lang="en-US" dirty="0" smtClean="0">
                <a:solidFill>
                  <a:srgbClr val="111111"/>
                </a:solidFill>
                <a:latin typeface="LatoRegular"/>
              </a:rPr>
              <a:t>Whenever </a:t>
            </a:r>
            <a:r>
              <a:rPr lang="en-US" dirty="0">
                <a:solidFill>
                  <a:srgbClr val="111111"/>
                </a:solidFill>
                <a:latin typeface="LatoRegular"/>
              </a:rPr>
              <a:t>the AO finds that the income has escaped assessment, they can reopen the proceeding at any time</a:t>
            </a:r>
            <a:r>
              <a:rPr lang="en-US" dirty="0" smtClean="0">
                <a:solidFill>
                  <a:srgbClr val="111111"/>
                </a:solidFill>
                <a:latin typeface="LatoRegular"/>
              </a:rPr>
              <a:t>.</a:t>
            </a:r>
          </a:p>
          <a:p>
            <a:r>
              <a:rPr lang="en-US" dirty="0" smtClean="0">
                <a:solidFill>
                  <a:srgbClr val="111111"/>
                </a:solidFill>
                <a:latin typeface="LatoRegular"/>
              </a:rPr>
              <a:t>Under Sec.263</a:t>
            </a:r>
            <a:endParaRPr lang="en-US" dirty="0">
              <a:solidFill>
                <a:srgbClr val="111111"/>
              </a:solidFill>
              <a:latin typeface="LatoRegular"/>
            </a:endParaRPr>
          </a:p>
          <a:p>
            <a:pPr lvl="1" fontAlgn="base"/>
            <a:r>
              <a:rPr lang="en-US" dirty="0" smtClean="0">
                <a:latin typeface="LatoRegular"/>
              </a:rPr>
              <a:t>The </a:t>
            </a:r>
            <a:r>
              <a:rPr lang="en-US" dirty="0">
                <a:latin typeface="LatoRegular"/>
              </a:rPr>
              <a:t>Commissioner </a:t>
            </a:r>
            <a:r>
              <a:rPr lang="en-US" dirty="0" smtClean="0">
                <a:latin typeface="LatoRegular"/>
              </a:rPr>
              <a:t>can also </a:t>
            </a:r>
            <a:r>
              <a:rPr lang="en-US" dirty="0">
                <a:latin typeface="LatoRegular"/>
              </a:rPr>
              <a:t>reopen the assessment hearing when they feel proceedings were prejudicial to the interest of </a:t>
            </a:r>
            <a:r>
              <a:rPr lang="en-US" dirty="0" smtClean="0">
                <a:latin typeface="LatoRegular"/>
              </a:rPr>
              <a:t>revenue.</a:t>
            </a:r>
            <a:endParaRPr lang="en-US" dirty="0">
              <a:latin typeface="LatoRegular"/>
            </a:endParaRPr>
          </a:p>
          <a:p>
            <a:pPr fontAlgn="base"/>
            <a:r>
              <a:rPr lang="en-US" dirty="0">
                <a:latin typeface="LatoRegular"/>
              </a:rPr>
              <a:t> </a:t>
            </a:r>
          </a:p>
          <a:p>
            <a:endParaRPr lang="en-IN" dirty="0"/>
          </a:p>
        </p:txBody>
      </p:sp>
    </p:spTree>
    <p:extLst>
      <p:ext uri="{BB962C8B-B14F-4D97-AF65-F5344CB8AC3E}">
        <p14:creationId xmlns:p14="http://schemas.microsoft.com/office/powerpoint/2010/main" val="376422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3534</Words>
  <Application>Microsoft Office PowerPoint</Application>
  <PresentationFormat>Widescreen</PresentationFormat>
  <Paragraphs>219</Paragraphs>
  <Slides>39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Arial</vt:lpstr>
      <vt:lpstr>Calibri</vt:lpstr>
      <vt:lpstr>Calibri Light</vt:lpstr>
      <vt:lpstr>Gilroy</vt:lpstr>
      <vt:lpstr>Lato</vt:lpstr>
      <vt:lpstr>LatoRegular</vt:lpstr>
      <vt:lpstr>Muli</vt:lpstr>
      <vt:lpstr>Times New Roman</vt:lpstr>
      <vt:lpstr>Verdana</vt:lpstr>
      <vt:lpstr>Office Theme</vt:lpstr>
      <vt:lpstr>Topic: Reassessment u/s 147 , Issue of Notice u/s 148  and  Practical Aspect How to Defend or Reply with sample draft reply Timing: 10.30 AM to 12.30 PM</vt:lpstr>
      <vt:lpstr>Re-Assessment</vt:lpstr>
      <vt:lpstr>Provisions</vt:lpstr>
      <vt:lpstr>Re-Open the Assessment</vt:lpstr>
      <vt:lpstr>Example</vt:lpstr>
      <vt:lpstr>Amendment</vt:lpstr>
      <vt:lpstr>Explanation</vt:lpstr>
      <vt:lpstr>The Action of AO in certain cases</vt:lpstr>
      <vt:lpstr>Powers</vt:lpstr>
      <vt:lpstr>Points to be considered</vt:lpstr>
      <vt:lpstr>Scope</vt:lpstr>
      <vt:lpstr>Process</vt:lpstr>
      <vt:lpstr>Time Limit</vt:lpstr>
      <vt:lpstr>PowerPoint Presentation</vt:lpstr>
      <vt:lpstr>Other Provisions</vt:lpstr>
      <vt:lpstr>Limitation Period</vt:lpstr>
      <vt:lpstr>PowerPoint Presentation</vt:lpstr>
      <vt:lpstr>Issues</vt:lpstr>
      <vt:lpstr>Tax Rate</vt:lpstr>
      <vt:lpstr>Cases</vt:lpstr>
      <vt:lpstr>Cases</vt:lpstr>
      <vt:lpstr>Judgement 1</vt:lpstr>
      <vt:lpstr>Judgement 2</vt:lpstr>
      <vt:lpstr>New Approach</vt:lpstr>
      <vt:lpstr>Explanation</vt:lpstr>
      <vt:lpstr>Action of AO</vt:lpstr>
      <vt:lpstr>Information</vt:lpstr>
      <vt:lpstr>CAG</vt:lpstr>
      <vt:lpstr>AO to follow</vt:lpstr>
      <vt:lpstr>Investigation</vt:lpstr>
      <vt:lpstr>Opportunity to the Tax Payer</vt:lpstr>
      <vt:lpstr>AO to act</vt:lpstr>
      <vt:lpstr>Conclusion</vt:lpstr>
      <vt:lpstr>Reopening</vt:lpstr>
      <vt:lpstr>Review</vt:lpstr>
      <vt:lpstr>Response to the Notice</vt:lpstr>
      <vt:lpstr>Steps</vt:lpstr>
      <vt:lpstr>Disagree</vt:lpstr>
      <vt:lpstr>What to do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Reassessment u/s 147 , Issue of Notice u/s 148 and practical aspect how to defend or reply with sample draft reply Timing: 10.30 AM to 12.30 PM</dc:title>
  <dc:creator>user</dc:creator>
  <cp:lastModifiedBy>user</cp:lastModifiedBy>
  <cp:revision>68</cp:revision>
  <dcterms:created xsi:type="dcterms:W3CDTF">2023-10-06T05:54:24Z</dcterms:created>
  <dcterms:modified xsi:type="dcterms:W3CDTF">2023-10-08T14:18:28Z</dcterms:modified>
</cp:coreProperties>
</file>