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68" r:id="rId15"/>
    <p:sldId id="269" r:id="rId16"/>
    <p:sldId id="270" r:id="rId17"/>
    <p:sldId id="272" r:id="rId18"/>
    <p:sldId id="273" r:id="rId19"/>
    <p:sldId id="274" r:id="rId20"/>
  </p:sldIdLst>
  <p:sldSz cx="8280400" cy="5400675"/>
  <p:notesSz cx="6858000" cy="9144000"/>
  <p:defaultTextStyle>
    <a:defPPr>
      <a:defRPr lang="en-US"/>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4660"/>
  </p:normalViewPr>
  <p:slideViewPr>
    <p:cSldViewPr snapToGrid="0">
      <p:cViewPr varScale="1">
        <p:scale>
          <a:sx n="146" d="100"/>
          <a:sy n="146" d="100"/>
        </p:scale>
        <p:origin x="96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881CE4-27BF-4AF4-A956-F3CF2FA7B9A9}" type="datetimeFigureOut">
              <a:rPr lang="en-IN" smtClean="0"/>
              <a:t>28/09/2023</a:t>
            </a:fld>
            <a:endParaRPr lang="en-IN"/>
          </a:p>
        </p:txBody>
      </p:sp>
      <p:sp>
        <p:nvSpPr>
          <p:cNvPr id="4" name="Slide Image Placeholder 3"/>
          <p:cNvSpPr>
            <a:spLocks noGrp="1" noRot="1" noChangeAspect="1"/>
          </p:cNvSpPr>
          <p:nvPr>
            <p:ph type="sldImg" idx="2"/>
          </p:nvPr>
        </p:nvSpPr>
        <p:spPr>
          <a:xfrm>
            <a:off x="1063625" y="1143000"/>
            <a:ext cx="473075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F323F-8228-4217-BD3A-BD41260D3D9A}" type="slidenum">
              <a:rPr lang="en-IN" smtClean="0"/>
              <a:t>‹#›</a:t>
            </a:fld>
            <a:endParaRPr lang="en-IN"/>
          </a:p>
        </p:txBody>
      </p:sp>
    </p:spTree>
    <p:extLst>
      <p:ext uri="{BB962C8B-B14F-4D97-AF65-F5344CB8AC3E}">
        <p14:creationId xmlns:p14="http://schemas.microsoft.com/office/powerpoint/2010/main" val="4116795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D6F323F-8228-4217-BD3A-BD41260D3D9A}" type="slidenum">
              <a:rPr lang="en-IN" smtClean="0"/>
              <a:t>1</a:t>
            </a:fld>
            <a:endParaRPr lang="en-IN"/>
          </a:p>
        </p:txBody>
      </p:sp>
    </p:spTree>
    <p:extLst>
      <p:ext uri="{BB962C8B-B14F-4D97-AF65-F5344CB8AC3E}">
        <p14:creationId xmlns:p14="http://schemas.microsoft.com/office/powerpoint/2010/main" val="11152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7666" y="-6668"/>
            <a:ext cx="8303767" cy="5414011"/>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023817" y="1893570"/>
            <a:ext cx="5276418" cy="1296463"/>
          </a:xfrm>
        </p:spPr>
        <p:txBody>
          <a:bodyPr anchor="b">
            <a:noAutofit/>
          </a:bodyPr>
          <a:lstStyle>
            <a:lvl1pPr algn="r">
              <a:defRPr sz="4253">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23817" y="3190032"/>
            <a:ext cx="5276418" cy="863808"/>
          </a:xfrm>
        </p:spPr>
        <p:txBody>
          <a:bodyPr anchor="t"/>
          <a:lstStyle>
            <a:lvl1pPr marL="0" indent="0" algn="r">
              <a:buNone/>
              <a:defRPr>
                <a:solidFill>
                  <a:schemeClr val="tx1">
                    <a:lumMod val="50000"/>
                    <a:lumOff val="50000"/>
                  </a:schemeClr>
                </a:solidFill>
              </a:defRPr>
            </a:lvl1pPr>
            <a:lvl2pPr marL="360045" indent="0" algn="ctr">
              <a:buNone/>
              <a:defRPr>
                <a:solidFill>
                  <a:schemeClr val="tx1">
                    <a:tint val="75000"/>
                  </a:schemeClr>
                </a:solidFill>
              </a:defRPr>
            </a:lvl2pPr>
            <a:lvl3pPr marL="720090" indent="0" algn="ctr">
              <a:buNone/>
              <a:defRPr>
                <a:solidFill>
                  <a:schemeClr val="tx1">
                    <a:tint val="75000"/>
                  </a:schemeClr>
                </a:solidFill>
              </a:defRPr>
            </a:lvl3pPr>
            <a:lvl4pPr marL="1080135" indent="0" algn="ctr">
              <a:buNone/>
              <a:defRPr>
                <a:solidFill>
                  <a:schemeClr val="tx1">
                    <a:tint val="75000"/>
                  </a:schemeClr>
                </a:solidFill>
              </a:defRPr>
            </a:lvl4pPr>
            <a:lvl5pPr marL="1440180" indent="0" algn="ctr">
              <a:buNone/>
              <a:defRPr>
                <a:solidFill>
                  <a:schemeClr val="tx1">
                    <a:tint val="75000"/>
                  </a:schemeClr>
                </a:solidFill>
              </a:defRPr>
            </a:lvl5pPr>
            <a:lvl6pPr marL="1800225" indent="0" algn="ctr">
              <a:buNone/>
              <a:defRPr>
                <a:solidFill>
                  <a:schemeClr val="tx1">
                    <a:tint val="75000"/>
                  </a:schemeClr>
                </a:solidFill>
              </a:defRPr>
            </a:lvl6pPr>
            <a:lvl7pPr marL="2160270" indent="0" algn="ctr">
              <a:buNone/>
              <a:defRPr>
                <a:solidFill>
                  <a:schemeClr val="tx1">
                    <a:tint val="75000"/>
                  </a:schemeClr>
                </a:solidFill>
              </a:defRPr>
            </a:lvl7pPr>
            <a:lvl8pPr marL="2520315" indent="0" algn="ctr">
              <a:buNone/>
              <a:defRPr>
                <a:solidFill>
                  <a:schemeClr val="tx1">
                    <a:tint val="75000"/>
                  </a:schemeClr>
                </a:solidFill>
              </a:defRPr>
            </a:lvl8pPr>
            <a:lvl9pPr marL="2880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841382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7" y="480060"/>
            <a:ext cx="5748208" cy="2680335"/>
          </a:xfrm>
        </p:spPr>
        <p:txBody>
          <a:bodyPr anchor="ctr">
            <a:normAutofit/>
          </a:bodyPr>
          <a:lstStyle>
            <a:lvl1pPr algn="l">
              <a:defRPr sz="3465"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7" y="3520440"/>
            <a:ext cx="5748208" cy="1237133"/>
          </a:xfrm>
        </p:spPr>
        <p:txBody>
          <a:bodyPr anchor="ctr">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879724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1701" y="480060"/>
            <a:ext cx="5498698"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997083" y="2860357"/>
            <a:ext cx="4907934" cy="300038"/>
          </a:xfrm>
        </p:spPr>
        <p:txBody>
          <a:bodyPr anchor="ctr">
            <a:noAutofit/>
          </a:bodyPr>
          <a:lstStyle>
            <a:lvl1pPr marL="0" indent="0">
              <a:buFontTx/>
              <a:buNone/>
              <a:defRPr sz="1260">
                <a:solidFill>
                  <a:schemeClr val="tx1">
                    <a:lumMod val="50000"/>
                    <a:lumOff val="50000"/>
                  </a:schemeClr>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20440"/>
            <a:ext cx="5748209" cy="1237133"/>
          </a:xfrm>
        </p:spPr>
        <p:txBody>
          <a:bodyPr anchor="ctr">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
        <p:nvSpPr>
          <p:cNvPr id="24" name="TextBox 23"/>
          <p:cNvSpPr txBox="1"/>
          <p:nvPr/>
        </p:nvSpPr>
        <p:spPr>
          <a:xfrm>
            <a:off x="437122" y="62242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110417" y="227316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74300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52025" y="1521440"/>
            <a:ext cx="5748209" cy="2043925"/>
          </a:xfrm>
        </p:spPr>
        <p:txBody>
          <a:bodyPr anchor="b">
            <a:normAutofit/>
          </a:bodyPr>
          <a:lstStyle>
            <a:lvl1pPr algn="l">
              <a:defRPr sz="3465"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425770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01701" y="480060"/>
            <a:ext cx="5498698"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52024" y="3160395"/>
            <a:ext cx="5748209" cy="404970"/>
          </a:xfrm>
        </p:spPr>
        <p:txBody>
          <a:bodyPr anchor="b">
            <a:noAutofit/>
          </a:bodyPr>
          <a:lstStyle>
            <a:lvl1pPr marL="0" indent="0">
              <a:buFontTx/>
              <a:buNone/>
              <a:defRPr sz="1890">
                <a:solidFill>
                  <a:schemeClr val="tx1">
                    <a:lumMod val="75000"/>
                    <a:lumOff val="25000"/>
                  </a:schemeClr>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
        <p:nvSpPr>
          <p:cNvPr id="24" name="TextBox 23"/>
          <p:cNvSpPr txBox="1"/>
          <p:nvPr/>
        </p:nvSpPr>
        <p:spPr>
          <a:xfrm>
            <a:off x="437122" y="62242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110417" y="227316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54306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57685" y="480060"/>
            <a:ext cx="5742549"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52024" y="3160395"/>
            <a:ext cx="5748209" cy="404970"/>
          </a:xfrm>
        </p:spPr>
        <p:txBody>
          <a:bodyPr anchor="b">
            <a:noAutofit/>
          </a:bodyPr>
          <a:lstStyle>
            <a:lvl1pPr marL="0" indent="0">
              <a:buFontTx/>
              <a:buNone/>
              <a:defRPr sz="1890">
                <a:solidFill>
                  <a:schemeClr val="accent1"/>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2860666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162238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12788" y="480060"/>
            <a:ext cx="886369" cy="413551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52026" y="480060"/>
            <a:ext cx="4704385" cy="413551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00364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728397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2025" y="2126934"/>
            <a:ext cx="5748209" cy="1438433"/>
          </a:xfrm>
        </p:spPr>
        <p:txBody>
          <a:bodyPr anchor="b"/>
          <a:lstStyle>
            <a:lvl1pPr algn="l">
              <a:defRPr sz="315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5" y="3565365"/>
            <a:ext cx="5748209" cy="677565"/>
          </a:xfrm>
        </p:spPr>
        <p:txBody>
          <a:bodyPr anchor="t"/>
          <a:lstStyle>
            <a:lvl1pPr marL="0" indent="0" algn="l">
              <a:buNone/>
              <a:defRPr sz="1575">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72769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52027" y="480060"/>
            <a:ext cx="5748208" cy="104013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52027" y="1701464"/>
            <a:ext cx="2796454" cy="3056108"/>
          </a:xfrm>
        </p:spPr>
        <p:txBody>
          <a:bodyPr>
            <a:normAutofit/>
          </a:bodyPr>
          <a:lstStyle>
            <a:lvl1pPr>
              <a:defRPr sz="1418"/>
            </a:lvl1pPr>
            <a:lvl2pPr>
              <a:defRPr sz="1260"/>
            </a:lvl2pPr>
            <a:lvl3pPr>
              <a:defRPr sz="1103"/>
            </a:lvl3pPr>
            <a:lvl4pPr>
              <a:defRPr sz="945"/>
            </a:lvl4pPr>
            <a:lvl5pPr>
              <a:defRPr sz="945"/>
            </a:lvl5pPr>
            <a:lvl6pPr>
              <a:defRPr sz="945"/>
            </a:lvl6pPr>
            <a:lvl7pPr>
              <a:defRPr sz="945"/>
            </a:lvl7pPr>
            <a:lvl8pPr>
              <a:defRPr sz="945"/>
            </a:lvl8pPr>
            <a:lvl9pPr>
              <a:defRPr sz="94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503779" y="1701465"/>
            <a:ext cx="2796455" cy="3056109"/>
          </a:xfrm>
        </p:spPr>
        <p:txBody>
          <a:bodyPr>
            <a:normAutofit/>
          </a:bodyPr>
          <a:lstStyle>
            <a:lvl1pPr>
              <a:defRPr sz="1418"/>
            </a:lvl1pPr>
            <a:lvl2pPr>
              <a:defRPr sz="1260"/>
            </a:lvl2pPr>
            <a:lvl3pPr>
              <a:defRPr sz="1103"/>
            </a:lvl3pPr>
            <a:lvl4pPr>
              <a:defRPr sz="945"/>
            </a:lvl4pPr>
            <a:lvl5pPr>
              <a:defRPr sz="945"/>
            </a:lvl5pPr>
            <a:lvl6pPr>
              <a:defRPr sz="945"/>
            </a:lvl6pPr>
            <a:lvl7pPr>
              <a:defRPr sz="945"/>
            </a:lvl7pPr>
            <a:lvl8pPr>
              <a:defRPr sz="945"/>
            </a:lvl8pPr>
            <a:lvl9pPr>
              <a:defRPr sz="94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53284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52026" y="480060"/>
            <a:ext cx="5748207" cy="104013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52026" y="1701774"/>
            <a:ext cx="2798775" cy="453806"/>
          </a:xfrm>
        </p:spPr>
        <p:txBody>
          <a:bodyPr anchor="b">
            <a:noAutofit/>
          </a:bodyPr>
          <a:lstStyle>
            <a:lvl1pPr marL="0" indent="0">
              <a:buNone/>
              <a:defRPr sz="1890" b="0"/>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en-US" smtClean="0"/>
              <a:t>Click to edit Master text styles</a:t>
            </a:r>
          </a:p>
        </p:txBody>
      </p:sp>
      <p:sp>
        <p:nvSpPr>
          <p:cNvPr id="4" name="Content Placeholder 3"/>
          <p:cNvSpPr>
            <a:spLocks noGrp="1"/>
          </p:cNvSpPr>
          <p:nvPr>
            <p:ph sz="half" idx="2"/>
          </p:nvPr>
        </p:nvSpPr>
        <p:spPr>
          <a:xfrm>
            <a:off x="552026" y="2155582"/>
            <a:ext cx="2798775" cy="260199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501457" y="1701774"/>
            <a:ext cx="2798775" cy="453806"/>
          </a:xfrm>
        </p:spPr>
        <p:txBody>
          <a:bodyPr anchor="b">
            <a:noAutofit/>
          </a:bodyPr>
          <a:lstStyle>
            <a:lvl1pPr marL="0" indent="0">
              <a:buNone/>
              <a:defRPr sz="1890" b="0"/>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en-US" smtClean="0"/>
              <a:t>Click to edit Master text styles</a:t>
            </a:r>
          </a:p>
        </p:txBody>
      </p:sp>
      <p:sp>
        <p:nvSpPr>
          <p:cNvPr id="6" name="Content Placeholder 5"/>
          <p:cNvSpPr>
            <a:spLocks noGrp="1"/>
          </p:cNvSpPr>
          <p:nvPr>
            <p:ph sz="quarter" idx="4"/>
          </p:nvPr>
        </p:nvSpPr>
        <p:spPr>
          <a:xfrm>
            <a:off x="3501457" y="2155582"/>
            <a:ext cx="2798775" cy="260199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01/10/2023</a:t>
            </a:r>
            <a:endParaRPr lang="en-IN"/>
          </a:p>
        </p:txBody>
      </p:sp>
      <p:sp>
        <p:nvSpPr>
          <p:cNvPr id="8" name="Footer Placeholder 7"/>
          <p:cNvSpPr>
            <a:spLocks noGrp="1"/>
          </p:cNvSpPr>
          <p:nvPr>
            <p:ph type="ftr" sz="quarter" idx="11"/>
          </p:nvPr>
        </p:nvSpPr>
        <p:spPr/>
        <p:txBody>
          <a:bodyPr/>
          <a:lstStyle/>
          <a:p>
            <a:r>
              <a:rPr lang="en-IN" smtClean="0"/>
              <a:t>ICMAI</a:t>
            </a:r>
            <a:endParaRPr lang="en-IN"/>
          </a:p>
        </p:txBody>
      </p:sp>
      <p:sp>
        <p:nvSpPr>
          <p:cNvPr id="9" name="Slide Number Placeholder 8"/>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1461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52026" y="480060"/>
            <a:ext cx="5748208" cy="104013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01/10/2023</a:t>
            </a:r>
            <a:endParaRPr lang="en-IN"/>
          </a:p>
        </p:txBody>
      </p:sp>
      <p:sp>
        <p:nvSpPr>
          <p:cNvPr id="4" name="Footer Placeholder 3"/>
          <p:cNvSpPr>
            <a:spLocks noGrp="1"/>
          </p:cNvSpPr>
          <p:nvPr>
            <p:ph type="ftr" sz="quarter" idx="11"/>
          </p:nvPr>
        </p:nvSpPr>
        <p:spPr/>
        <p:txBody>
          <a:bodyPr/>
          <a:lstStyle/>
          <a:p>
            <a:r>
              <a:rPr lang="en-IN" smtClean="0"/>
              <a:t>ICMAI</a:t>
            </a:r>
            <a:endParaRPr lang="en-IN"/>
          </a:p>
        </p:txBody>
      </p:sp>
      <p:sp>
        <p:nvSpPr>
          <p:cNvPr id="5" name="Slide Number Placeholder 4"/>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537123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01/10/2023</a:t>
            </a:r>
            <a:endParaRPr lang="en-IN"/>
          </a:p>
        </p:txBody>
      </p:sp>
      <p:sp>
        <p:nvSpPr>
          <p:cNvPr id="3" name="Footer Placeholder 2"/>
          <p:cNvSpPr>
            <a:spLocks noGrp="1"/>
          </p:cNvSpPr>
          <p:nvPr>
            <p:ph type="ftr" sz="quarter" idx="11"/>
          </p:nvPr>
        </p:nvSpPr>
        <p:spPr/>
        <p:txBody>
          <a:bodyPr/>
          <a:lstStyle/>
          <a:p>
            <a:r>
              <a:rPr lang="en-IN" smtClean="0"/>
              <a:t>ICMAI</a:t>
            </a:r>
            <a:endParaRPr lang="en-IN"/>
          </a:p>
        </p:txBody>
      </p:sp>
      <p:sp>
        <p:nvSpPr>
          <p:cNvPr id="4" name="Slide Number Placeholder 3"/>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63871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6" y="1180151"/>
            <a:ext cx="2526665" cy="1006792"/>
          </a:xfrm>
        </p:spPr>
        <p:txBody>
          <a:bodyPr anchor="b">
            <a:normAutofit/>
          </a:bodyPr>
          <a:lstStyle>
            <a:lvl1pPr>
              <a:defRPr sz="1575"/>
            </a:lvl1pPr>
          </a:lstStyle>
          <a:p>
            <a:r>
              <a:rPr lang="en-US" smtClean="0"/>
              <a:t>Click to edit Master title style</a:t>
            </a:r>
            <a:endParaRPr lang="en-US" dirty="0"/>
          </a:p>
        </p:txBody>
      </p:sp>
      <p:sp>
        <p:nvSpPr>
          <p:cNvPr id="3" name="Content Placeholder 2"/>
          <p:cNvSpPr>
            <a:spLocks noGrp="1"/>
          </p:cNvSpPr>
          <p:nvPr>
            <p:ph idx="1"/>
          </p:nvPr>
        </p:nvSpPr>
        <p:spPr>
          <a:xfrm>
            <a:off x="3233988" y="405504"/>
            <a:ext cx="3066245" cy="435206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2026" y="2186942"/>
            <a:ext cx="2526665" cy="2035254"/>
          </a:xfrm>
        </p:spPr>
        <p:txBody>
          <a:bodyPr>
            <a:normAutofit/>
          </a:bodyPr>
          <a:lstStyle>
            <a:lvl1pPr marL="0" indent="0">
              <a:buNone/>
              <a:defRPr sz="1103"/>
            </a:lvl1pPr>
            <a:lvl2pPr marL="270034" indent="0">
              <a:buNone/>
              <a:defRPr sz="827"/>
            </a:lvl2pPr>
            <a:lvl3pPr marL="540068" indent="0">
              <a:buNone/>
              <a:defRPr sz="709"/>
            </a:lvl3pPr>
            <a:lvl4pPr marL="810101" indent="0">
              <a:buNone/>
              <a:defRPr sz="591"/>
            </a:lvl4pPr>
            <a:lvl5pPr marL="1080135" indent="0">
              <a:buNone/>
              <a:defRPr sz="591"/>
            </a:lvl5pPr>
            <a:lvl6pPr marL="1350169" indent="0">
              <a:buNone/>
              <a:defRPr sz="591"/>
            </a:lvl6pPr>
            <a:lvl7pPr marL="1620203" indent="0">
              <a:buNone/>
              <a:defRPr sz="591"/>
            </a:lvl7pPr>
            <a:lvl8pPr marL="1890236" indent="0">
              <a:buNone/>
              <a:defRPr sz="591"/>
            </a:lvl8pPr>
            <a:lvl9pPr marL="2160270" indent="0">
              <a:buNone/>
              <a:defRPr sz="591"/>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515536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6" y="3780473"/>
            <a:ext cx="5748208" cy="446306"/>
          </a:xfrm>
        </p:spPr>
        <p:txBody>
          <a:bodyPr anchor="b">
            <a:normAutofit/>
          </a:bodyPr>
          <a:lstStyle>
            <a:lvl1pPr algn="l">
              <a:defRPr sz="189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2026" y="480060"/>
            <a:ext cx="5748208" cy="3028503"/>
          </a:xfrm>
        </p:spPr>
        <p:txBody>
          <a:bodyPr anchor="t">
            <a:normAutofit/>
          </a:bodyPr>
          <a:lstStyle>
            <a:lvl1pPr marL="0" indent="0" algn="ctr">
              <a:buNone/>
              <a:defRPr sz="1260"/>
            </a:lvl1pPr>
            <a:lvl2pPr marL="360045" indent="0">
              <a:buNone/>
              <a:defRPr sz="1260"/>
            </a:lvl2pPr>
            <a:lvl3pPr marL="720090" indent="0">
              <a:buNone/>
              <a:defRPr sz="1260"/>
            </a:lvl3pPr>
            <a:lvl4pPr marL="1080135" indent="0">
              <a:buNone/>
              <a:defRPr sz="1260"/>
            </a:lvl4pPr>
            <a:lvl5pPr marL="1440180" indent="0">
              <a:buNone/>
              <a:defRPr sz="1260"/>
            </a:lvl5pPr>
            <a:lvl6pPr marL="1800225" indent="0">
              <a:buNone/>
              <a:defRPr sz="1260"/>
            </a:lvl6pPr>
            <a:lvl7pPr marL="2160270" indent="0">
              <a:buNone/>
              <a:defRPr sz="1260"/>
            </a:lvl7pPr>
            <a:lvl8pPr marL="2520315" indent="0">
              <a:buNone/>
              <a:defRPr sz="1260"/>
            </a:lvl8pPr>
            <a:lvl9pPr marL="2880360" indent="0">
              <a:buNone/>
              <a:defRPr sz="1260"/>
            </a:lvl9pPr>
          </a:lstStyle>
          <a:p>
            <a:r>
              <a:rPr lang="en-US" smtClean="0"/>
              <a:t>Click icon to add picture</a:t>
            </a:r>
            <a:endParaRPr lang="en-US" dirty="0"/>
          </a:p>
        </p:txBody>
      </p:sp>
      <p:sp>
        <p:nvSpPr>
          <p:cNvPr id="4" name="Text Placeholder 3"/>
          <p:cNvSpPr>
            <a:spLocks noGrp="1"/>
          </p:cNvSpPr>
          <p:nvPr>
            <p:ph type="body" sz="half" idx="2"/>
          </p:nvPr>
        </p:nvSpPr>
        <p:spPr>
          <a:xfrm>
            <a:off x="552026" y="4226779"/>
            <a:ext cx="5748208" cy="530794"/>
          </a:xfrm>
        </p:spPr>
        <p:txBody>
          <a:bodyPr>
            <a:normAutofit/>
          </a:bodyPr>
          <a:lstStyle>
            <a:lvl1pPr marL="0" indent="0">
              <a:buNone/>
              <a:defRPr sz="945"/>
            </a:lvl1pPr>
            <a:lvl2pPr marL="360045" indent="0">
              <a:buNone/>
              <a:defRPr sz="945"/>
            </a:lvl2pPr>
            <a:lvl3pPr marL="720090" indent="0">
              <a:buNone/>
              <a:defRPr sz="788"/>
            </a:lvl3pPr>
            <a:lvl4pPr marL="1080135" indent="0">
              <a:buNone/>
              <a:defRPr sz="709"/>
            </a:lvl4pPr>
            <a:lvl5pPr marL="1440180" indent="0">
              <a:buNone/>
              <a:defRPr sz="709"/>
            </a:lvl5pPr>
            <a:lvl6pPr marL="1800225" indent="0">
              <a:buNone/>
              <a:defRPr sz="709"/>
            </a:lvl6pPr>
            <a:lvl7pPr marL="2160270" indent="0">
              <a:buNone/>
              <a:defRPr sz="709"/>
            </a:lvl7pPr>
            <a:lvl8pPr marL="2520315" indent="0">
              <a:buNone/>
              <a:defRPr sz="709"/>
            </a:lvl8pPr>
            <a:lvl9pPr marL="2880360" indent="0">
              <a:buNone/>
              <a:defRPr sz="709"/>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50410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7667" y="-6668"/>
            <a:ext cx="8303768" cy="5414011"/>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52026" y="480060"/>
            <a:ext cx="5748207" cy="104013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52026" y="1701465"/>
            <a:ext cx="5748208" cy="30561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94761" y="4757574"/>
            <a:ext cx="619520" cy="287536"/>
          </a:xfrm>
          <a:prstGeom prst="rect">
            <a:avLst/>
          </a:prstGeom>
        </p:spPr>
        <p:txBody>
          <a:bodyPr vert="horz" lIns="91440" tIns="45720" rIns="91440" bIns="45720" rtlCol="0" anchor="ctr"/>
          <a:lstStyle>
            <a:lvl1pPr algn="r">
              <a:defRPr sz="709">
                <a:solidFill>
                  <a:schemeClr val="tx1">
                    <a:tint val="75000"/>
                  </a:schemeClr>
                </a:solidFill>
              </a:defRPr>
            </a:lvl1pPr>
          </a:lstStyle>
          <a:p>
            <a:r>
              <a:rPr lang="en-US" smtClean="0"/>
              <a:t>01/10/2023</a:t>
            </a:r>
            <a:endParaRPr lang="en-IN"/>
          </a:p>
        </p:txBody>
      </p:sp>
      <p:sp>
        <p:nvSpPr>
          <p:cNvPr id="5" name="Footer Placeholder 4"/>
          <p:cNvSpPr>
            <a:spLocks noGrp="1"/>
          </p:cNvSpPr>
          <p:nvPr>
            <p:ph type="ftr" sz="quarter" idx="3"/>
          </p:nvPr>
        </p:nvSpPr>
        <p:spPr>
          <a:xfrm>
            <a:off x="552026" y="4757574"/>
            <a:ext cx="4186359" cy="287536"/>
          </a:xfrm>
          <a:prstGeom prst="rect">
            <a:avLst/>
          </a:prstGeom>
        </p:spPr>
        <p:txBody>
          <a:bodyPr vert="horz" lIns="91440" tIns="45720" rIns="91440" bIns="45720" rtlCol="0" anchor="ctr"/>
          <a:lstStyle>
            <a:lvl1pPr algn="l">
              <a:defRPr sz="709">
                <a:solidFill>
                  <a:schemeClr val="tx1">
                    <a:tint val="75000"/>
                  </a:schemeClr>
                </a:solidFill>
              </a:defRPr>
            </a:lvl1pPr>
          </a:lstStyle>
          <a:p>
            <a:r>
              <a:rPr lang="en-IN" smtClean="0"/>
              <a:t>ICMAI</a:t>
            </a:r>
            <a:endParaRPr lang="en-IN"/>
          </a:p>
        </p:txBody>
      </p:sp>
      <p:sp>
        <p:nvSpPr>
          <p:cNvPr id="6" name="Slide Number Placeholder 5"/>
          <p:cNvSpPr>
            <a:spLocks noGrp="1"/>
          </p:cNvSpPr>
          <p:nvPr>
            <p:ph type="sldNum" sz="quarter" idx="4"/>
          </p:nvPr>
        </p:nvSpPr>
        <p:spPr>
          <a:xfrm>
            <a:off x="5836012" y="4757574"/>
            <a:ext cx="464222" cy="287536"/>
          </a:xfrm>
          <a:prstGeom prst="rect">
            <a:avLst/>
          </a:prstGeom>
        </p:spPr>
        <p:txBody>
          <a:bodyPr vert="horz" lIns="91440" tIns="45720" rIns="91440" bIns="45720" rtlCol="0" anchor="ctr"/>
          <a:lstStyle>
            <a:lvl1pPr algn="r">
              <a:defRPr sz="709">
                <a:solidFill>
                  <a:schemeClr val="accent1"/>
                </a:solidFill>
              </a:defRPr>
            </a:lvl1pPr>
          </a:lstStyle>
          <a:p>
            <a:fld id="{1077BB68-8B2D-4941-A3DF-1E1B1DA664C2}" type="slidenum">
              <a:rPr lang="en-IN" smtClean="0"/>
              <a:t>‹#›</a:t>
            </a:fld>
            <a:endParaRPr lang="en-IN"/>
          </a:p>
        </p:txBody>
      </p:sp>
    </p:spTree>
    <p:extLst>
      <p:ext uri="{BB962C8B-B14F-4D97-AF65-F5344CB8AC3E}">
        <p14:creationId xmlns:p14="http://schemas.microsoft.com/office/powerpoint/2010/main" val="13497262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hf sldNum="0" hdr="0"/>
  <p:txStyles>
    <p:titleStyle>
      <a:lvl1pPr algn="l" defTabSz="360045" rtl="0" eaLnBrk="1" latinLnBrk="0" hangingPunct="1">
        <a:spcBef>
          <a:spcPct val="0"/>
        </a:spcBef>
        <a:buNone/>
        <a:defRPr sz="2835"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0034" indent="-270034" algn="l" defTabSz="360045" rtl="0" eaLnBrk="1" latinLnBrk="0" hangingPunct="1">
        <a:spcBef>
          <a:spcPts val="788"/>
        </a:spcBef>
        <a:spcAft>
          <a:spcPts val="0"/>
        </a:spcAft>
        <a:buClr>
          <a:schemeClr val="accent1"/>
        </a:buClr>
        <a:buSzPct val="80000"/>
        <a:buFont typeface="Wingdings 3" charset="2"/>
        <a:buChar char=""/>
        <a:defRPr sz="1418" kern="1200">
          <a:solidFill>
            <a:schemeClr val="tx1">
              <a:lumMod val="75000"/>
              <a:lumOff val="25000"/>
            </a:schemeClr>
          </a:solidFill>
          <a:latin typeface="+mn-lt"/>
          <a:ea typeface="+mn-ea"/>
          <a:cs typeface="+mn-cs"/>
        </a:defRPr>
      </a:lvl1pPr>
      <a:lvl2pPr marL="585073" indent="-225028" algn="l" defTabSz="360045" rtl="0" eaLnBrk="1" latinLnBrk="0" hangingPunct="1">
        <a:spcBef>
          <a:spcPts val="788"/>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2pPr>
      <a:lvl3pPr marL="900113" indent="-180023" algn="l" defTabSz="360045" rtl="0" eaLnBrk="1" latinLnBrk="0" hangingPunct="1">
        <a:spcBef>
          <a:spcPts val="788"/>
        </a:spcBef>
        <a:spcAft>
          <a:spcPts val="0"/>
        </a:spcAft>
        <a:buClr>
          <a:schemeClr val="accent1"/>
        </a:buClr>
        <a:buSzPct val="80000"/>
        <a:buFont typeface="Wingdings 3" charset="2"/>
        <a:buChar char=""/>
        <a:defRPr sz="1103" kern="1200">
          <a:solidFill>
            <a:schemeClr val="tx1">
              <a:lumMod val="75000"/>
              <a:lumOff val="25000"/>
            </a:schemeClr>
          </a:solidFill>
          <a:latin typeface="+mn-lt"/>
          <a:ea typeface="+mn-ea"/>
          <a:cs typeface="+mn-cs"/>
        </a:defRPr>
      </a:lvl3pPr>
      <a:lvl4pPr marL="126015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4pPr>
      <a:lvl5pPr marL="162020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5pPr>
      <a:lvl6pPr marL="198024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6pPr>
      <a:lvl7pPr marL="234029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7pPr>
      <a:lvl8pPr marL="270033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8pPr>
      <a:lvl9pPr marL="306038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9pPr>
    </p:bodyStyle>
    <p:otherStyle>
      <a:defPPr>
        <a:defRPr lang="en-US"/>
      </a:defPPr>
      <a:lvl1pPr marL="0" algn="l" defTabSz="360045" rtl="0" eaLnBrk="1" latinLnBrk="0" hangingPunct="1">
        <a:defRPr sz="1418" kern="1200">
          <a:solidFill>
            <a:schemeClr val="tx1"/>
          </a:solidFill>
          <a:latin typeface="+mn-lt"/>
          <a:ea typeface="+mn-ea"/>
          <a:cs typeface="+mn-cs"/>
        </a:defRPr>
      </a:lvl1pPr>
      <a:lvl2pPr marL="360045" algn="l" defTabSz="360045" rtl="0" eaLnBrk="1" latinLnBrk="0" hangingPunct="1">
        <a:defRPr sz="1418" kern="1200">
          <a:solidFill>
            <a:schemeClr val="tx1"/>
          </a:solidFill>
          <a:latin typeface="+mn-lt"/>
          <a:ea typeface="+mn-ea"/>
          <a:cs typeface="+mn-cs"/>
        </a:defRPr>
      </a:lvl2pPr>
      <a:lvl3pPr marL="720090" algn="l" defTabSz="360045" rtl="0" eaLnBrk="1" latinLnBrk="0" hangingPunct="1">
        <a:defRPr sz="1418" kern="1200">
          <a:solidFill>
            <a:schemeClr val="tx1"/>
          </a:solidFill>
          <a:latin typeface="+mn-lt"/>
          <a:ea typeface="+mn-ea"/>
          <a:cs typeface="+mn-cs"/>
        </a:defRPr>
      </a:lvl3pPr>
      <a:lvl4pPr marL="1080135" algn="l" defTabSz="360045" rtl="0" eaLnBrk="1" latinLnBrk="0" hangingPunct="1">
        <a:defRPr sz="1418" kern="1200">
          <a:solidFill>
            <a:schemeClr val="tx1"/>
          </a:solidFill>
          <a:latin typeface="+mn-lt"/>
          <a:ea typeface="+mn-ea"/>
          <a:cs typeface="+mn-cs"/>
        </a:defRPr>
      </a:lvl4pPr>
      <a:lvl5pPr marL="1440180" algn="l" defTabSz="360045" rtl="0" eaLnBrk="1" latinLnBrk="0" hangingPunct="1">
        <a:defRPr sz="1418" kern="1200">
          <a:solidFill>
            <a:schemeClr val="tx1"/>
          </a:solidFill>
          <a:latin typeface="+mn-lt"/>
          <a:ea typeface="+mn-ea"/>
          <a:cs typeface="+mn-cs"/>
        </a:defRPr>
      </a:lvl5pPr>
      <a:lvl6pPr marL="1800225" algn="l" defTabSz="360045" rtl="0" eaLnBrk="1" latinLnBrk="0" hangingPunct="1">
        <a:defRPr sz="1418" kern="1200">
          <a:solidFill>
            <a:schemeClr val="tx1"/>
          </a:solidFill>
          <a:latin typeface="+mn-lt"/>
          <a:ea typeface="+mn-ea"/>
          <a:cs typeface="+mn-cs"/>
        </a:defRPr>
      </a:lvl6pPr>
      <a:lvl7pPr marL="2160270" algn="l" defTabSz="360045" rtl="0" eaLnBrk="1" latinLnBrk="0" hangingPunct="1">
        <a:defRPr sz="1418" kern="1200">
          <a:solidFill>
            <a:schemeClr val="tx1"/>
          </a:solidFill>
          <a:latin typeface="+mn-lt"/>
          <a:ea typeface="+mn-ea"/>
          <a:cs typeface="+mn-cs"/>
        </a:defRPr>
      </a:lvl7pPr>
      <a:lvl8pPr marL="2520315" algn="l" defTabSz="360045" rtl="0" eaLnBrk="1" latinLnBrk="0" hangingPunct="1">
        <a:defRPr sz="1418" kern="1200">
          <a:solidFill>
            <a:schemeClr val="tx1"/>
          </a:solidFill>
          <a:latin typeface="+mn-lt"/>
          <a:ea typeface="+mn-ea"/>
          <a:cs typeface="+mn-cs"/>
        </a:defRPr>
      </a:lvl8pPr>
      <a:lvl9pPr marL="2880360" algn="l" defTabSz="360045"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DRP</a:t>
            </a:r>
            <a:endParaRPr lang="en-IN" dirty="0"/>
          </a:p>
        </p:txBody>
      </p:sp>
      <p:sp>
        <p:nvSpPr>
          <p:cNvPr id="3" name="Subtitle 2"/>
          <p:cNvSpPr>
            <a:spLocks noGrp="1"/>
          </p:cNvSpPr>
          <p:nvPr>
            <p:ph type="subTitle" idx="1"/>
          </p:nvPr>
        </p:nvSpPr>
        <p:spPr/>
        <p:txBody>
          <a:bodyPr>
            <a:normAutofit fontScale="92500" lnSpcReduction="10000"/>
          </a:bodyPr>
          <a:lstStyle/>
          <a:p>
            <a:r>
              <a:rPr lang="en-US" dirty="0" smtClean="0"/>
              <a:t>By</a:t>
            </a:r>
          </a:p>
          <a:p>
            <a:r>
              <a:rPr lang="en-US" dirty="0" smtClean="0"/>
              <a:t>CMA S. VENKANNA</a:t>
            </a:r>
          </a:p>
          <a:p>
            <a:r>
              <a:rPr lang="en-US" dirty="0" smtClean="0"/>
              <a:t>Cost Accountant</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269278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Evidence</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333333"/>
                </a:solidFill>
                <a:latin typeface="Arial" panose="020B0604020202020204" pitchFamily="34" charset="0"/>
              </a:rPr>
              <a:t>eligible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intends to rely upon any additional evidence other than those submitted to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such </a:t>
            </a:r>
            <a:r>
              <a:rPr lang="en-US" dirty="0">
                <a:solidFill>
                  <a:srgbClr val="333333"/>
                </a:solidFill>
                <a:latin typeface="Arial" panose="020B0604020202020204" pitchFamily="34" charset="0"/>
              </a:rPr>
              <a:t>additional evidence shall not form part of the paper book but may be filed along with a separate application </a:t>
            </a:r>
            <a:r>
              <a:rPr lang="en-US" dirty="0" smtClean="0">
                <a:solidFill>
                  <a:srgbClr val="333333"/>
                </a:solidFill>
                <a:latin typeface="Arial" panose="020B0604020202020204" pitchFamily="34" charset="0"/>
              </a:rPr>
              <a:t>with </a:t>
            </a:r>
            <a:r>
              <a:rPr lang="en-US" dirty="0">
                <a:solidFill>
                  <a:srgbClr val="333333"/>
                </a:solidFill>
                <a:latin typeface="Arial" panose="020B0604020202020204" pitchFamily="34" charset="0"/>
              </a:rPr>
              <a:t>reasons for filing such additional evidence</a:t>
            </a:r>
            <a:r>
              <a:rPr lang="en-US" dirty="0" smtClean="0">
                <a:solidFill>
                  <a:srgbClr val="333333"/>
                </a:solidFill>
                <a:latin typeface="Arial" panose="020B0604020202020204" pitchFamily="34" charset="0"/>
              </a:rPr>
              <a:t>.</a:t>
            </a:r>
          </a:p>
          <a:p>
            <a:r>
              <a:rPr lang="en-US" dirty="0" smtClean="0">
                <a:solidFill>
                  <a:srgbClr val="333333"/>
                </a:solidFill>
                <a:latin typeface="Arial" panose="020B0604020202020204" pitchFamily="34" charset="0"/>
              </a:rPr>
              <a:t>Eligible </a:t>
            </a:r>
            <a:r>
              <a:rPr lang="en-US" dirty="0" err="1" smtClean="0">
                <a:solidFill>
                  <a:srgbClr val="333333"/>
                </a:solidFill>
                <a:latin typeface="Arial" panose="020B0604020202020204" pitchFamily="34" charset="0"/>
              </a:rPr>
              <a:t>Assessee</a:t>
            </a:r>
            <a:endParaRPr lang="en-US" dirty="0" smtClean="0">
              <a:solidFill>
                <a:srgbClr val="333333"/>
              </a:solidFill>
              <a:latin typeface="Arial" panose="020B0604020202020204" pitchFamily="34" charset="0"/>
            </a:endParaRPr>
          </a:p>
          <a:p>
            <a:pPr lvl="1"/>
            <a:r>
              <a:rPr lang="en-US" dirty="0"/>
              <a:t/>
            </a:r>
            <a:br>
              <a:rPr lang="en-US" dirty="0"/>
            </a:br>
            <a:r>
              <a:rPr lang="en-US" dirty="0">
                <a:solidFill>
                  <a:srgbClr val="333333"/>
                </a:solidFill>
                <a:latin typeface="Arial" panose="020B0604020202020204" pitchFamily="34" charset="0"/>
              </a:rPr>
              <a:t>As per section 144C(15)(b) of the Income Tax Act, 1961, “eligible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means: </a:t>
            </a:r>
            <a:endParaRPr lang="en-US" dirty="0" smtClean="0">
              <a:solidFill>
                <a:srgbClr val="333333"/>
              </a:solidFill>
              <a:latin typeface="Arial" panose="020B0604020202020204" pitchFamily="34" charset="0"/>
            </a:endParaRPr>
          </a:p>
          <a:p>
            <a:pPr lvl="2"/>
            <a:r>
              <a:rPr lang="en-US" dirty="0" smtClean="0">
                <a:solidFill>
                  <a:srgbClr val="333333"/>
                </a:solidFill>
                <a:latin typeface="Arial" panose="020B0604020202020204" pitchFamily="34" charset="0"/>
              </a:rPr>
              <a:t>1</a:t>
            </a:r>
            <a:r>
              <a:rPr lang="en-US" dirty="0">
                <a:solidFill>
                  <a:srgbClr val="333333"/>
                </a:solidFill>
                <a:latin typeface="Arial" panose="020B0604020202020204" pitchFamily="34" charset="0"/>
              </a:rPr>
              <a:t>. any person in whose case the variation referred to in sub-section (1) arises as a consequence of the order of the Transfer Pricing Officer passed under sub-section (3) of section 92CA; and </a:t>
            </a:r>
            <a:endParaRPr lang="en-US" dirty="0" smtClean="0">
              <a:solidFill>
                <a:srgbClr val="333333"/>
              </a:solidFill>
              <a:latin typeface="Arial" panose="020B0604020202020204" pitchFamily="34" charset="0"/>
            </a:endParaRPr>
          </a:p>
          <a:p>
            <a:pPr lvl="2"/>
            <a:r>
              <a:rPr lang="en-US" dirty="0" smtClean="0">
                <a:solidFill>
                  <a:srgbClr val="333333"/>
                </a:solidFill>
                <a:latin typeface="Arial" panose="020B0604020202020204" pitchFamily="34" charset="0"/>
              </a:rPr>
              <a:t>2</a:t>
            </a:r>
            <a:r>
              <a:rPr lang="en-US" dirty="0">
                <a:solidFill>
                  <a:srgbClr val="333333"/>
                </a:solidFill>
                <a:latin typeface="Arial" panose="020B0604020202020204" pitchFamily="34" charset="0"/>
              </a:rPr>
              <a:t>. any non-resident not being a company, or any foreign company.</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448476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 along with Form 35A</a:t>
            </a:r>
            <a:endParaRPr lang="en-IN" dirty="0"/>
          </a:p>
        </p:txBody>
      </p:sp>
      <p:sp>
        <p:nvSpPr>
          <p:cNvPr id="3" name="Content Placeholder 2"/>
          <p:cNvSpPr>
            <a:spLocks noGrp="1"/>
          </p:cNvSpPr>
          <p:nvPr>
            <p:ph idx="1"/>
          </p:nvPr>
        </p:nvSpPr>
        <p:spPr/>
        <p:txBody>
          <a:bodyPr>
            <a:normAutofit fontScale="62500" lnSpcReduction="20000"/>
          </a:bodyPr>
          <a:lstStyle/>
          <a:p>
            <a:r>
              <a:rPr lang="en-US" dirty="0" smtClean="0">
                <a:solidFill>
                  <a:srgbClr val="333333"/>
                </a:solidFill>
                <a:latin typeface="Arial" panose="020B0604020202020204" pitchFamily="34" charset="0"/>
              </a:rPr>
              <a:t>As </a:t>
            </a:r>
            <a:r>
              <a:rPr lang="en-US" dirty="0">
                <a:solidFill>
                  <a:srgbClr val="333333"/>
                </a:solidFill>
                <a:latin typeface="Arial" panose="020B0604020202020204" pitchFamily="34" charset="0"/>
              </a:rPr>
              <a:t>per Rule-Forms (Income-tax (Dispute Resolution Panel) Rules, 2009), Following documents shall be furnished along with Form 35A in the prescribed order: </a:t>
            </a:r>
            <a:endParaRPr lang="en-US" dirty="0" smtClean="0">
              <a:solidFill>
                <a:srgbClr val="333333"/>
              </a:solidFill>
              <a:latin typeface="Arial" panose="020B0604020202020204" pitchFamily="34" charset="0"/>
            </a:endParaRPr>
          </a:p>
          <a:p>
            <a:pPr lvl="1"/>
            <a:endParaRPr lang="en-US" dirty="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1</a:t>
            </a:r>
            <a:r>
              <a:rPr lang="en-US" dirty="0">
                <a:solidFill>
                  <a:srgbClr val="333333"/>
                </a:solidFill>
                <a:latin typeface="Arial" panose="020B0604020202020204" pitchFamily="34" charset="0"/>
              </a:rPr>
              <a:t>. Ground of objection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2</a:t>
            </a:r>
            <a:r>
              <a:rPr lang="en-US" dirty="0">
                <a:solidFill>
                  <a:srgbClr val="333333"/>
                </a:solidFill>
                <a:latin typeface="Arial" panose="020B0604020202020204" pitchFamily="34" charset="0"/>
              </a:rPr>
              <a:t>. Facts as submitted to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3</a:t>
            </a:r>
            <a:r>
              <a:rPr lang="en-US" dirty="0">
                <a:solidFill>
                  <a:srgbClr val="333333"/>
                </a:solidFill>
                <a:latin typeface="Arial" panose="020B0604020202020204" pitchFamily="34" charset="0"/>
              </a:rPr>
              <a:t>. Facts, if any, modified by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4</a:t>
            </a:r>
            <a:r>
              <a:rPr lang="en-US" dirty="0">
                <a:solidFill>
                  <a:srgbClr val="333333"/>
                </a:solidFill>
                <a:latin typeface="Arial" panose="020B0604020202020204" pitchFamily="34" charset="0"/>
              </a:rPr>
              <a:t>. Do you wholly agree with the modifications in the facts by the Assessing Officer. If not, give reasons pointing the specific fact or facts with which you do not agree along with the reasons and documentary evidence, if any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5</a:t>
            </a:r>
            <a:r>
              <a:rPr lang="en-US" dirty="0">
                <a:solidFill>
                  <a:srgbClr val="333333"/>
                </a:solidFill>
                <a:latin typeface="Arial" panose="020B0604020202020204" pitchFamily="34" charset="0"/>
              </a:rPr>
              <a:t>. Legal arguments submitted to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6</a:t>
            </a:r>
            <a:r>
              <a:rPr lang="en-US" dirty="0">
                <a:solidFill>
                  <a:srgbClr val="333333"/>
                </a:solidFill>
                <a:latin typeface="Arial" panose="020B0604020202020204" pitchFamily="34" charset="0"/>
              </a:rPr>
              <a:t>. Case laws relied upon by the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7</a:t>
            </a:r>
            <a:r>
              <a:rPr lang="en-US" dirty="0">
                <a:solidFill>
                  <a:srgbClr val="333333"/>
                </a:solidFill>
                <a:latin typeface="Arial" panose="020B0604020202020204" pitchFamily="34" charset="0"/>
              </a:rPr>
              <a:t>. Legal argument relied upon by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8</a:t>
            </a:r>
            <a:r>
              <a:rPr lang="en-US" dirty="0">
                <a:solidFill>
                  <a:srgbClr val="333333"/>
                </a:solidFill>
                <a:latin typeface="Arial" panose="020B0604020202020204" pitchFamily="34" charset="0"/>
              </a:rPr>
              <a:t>. Case laws relied upon by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9</a:t>
            </a:r>
            <a:r>
              <a:rPr lang="en-US" dirty="0">
                <a:solidFill>
                  <a:srgbClr val="333333"/>
                </a:solidFill>
                <a:latin typeface="Arial" panose="020B0604020202020204" pitchFamily="34" charset="0"/>
              </a:rPr>
              <a:t>. Any additional new case laws which the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may like to rely upon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10</a:t>
            </a:r>
            <a:r>
              <a:rPr lang="en-US" dirty="0">
                <a:solidFill>
                  <a:srgbClr val="333333"/>
                </a:solidFill>
                <a:latin typeface="Arial" panose="020B0604020202020204" pitchFamily="34" charset="0"/>
              </a:rPr>
              <a:t>. Factual and legal arguments against the addition proposed by the Assessing Officer</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373960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Sec.144C</a:t>
            </a:r>
            <a:endParaRPr lang="en-IN" dirty="0"/>
          </a:p>
        </p:txBody>
      </p:sp>
      <p:sp>
        <p:nvSpPr>
          <p:cNvPr id="3" name="Content Placeholder 2"/>
          <p:cNvSpPr>
            <a:spLocks noGrp="1"/>
          </p:cNvSpPr>
          <p:nvPr>
            <p:ph idx="1"/>
          </p:nvPr>
        </p:nvSpPr>
        <p:spPr/>
        <p:txBody>
          <a:bodyPr>
            <a:normAutofit/>
          </a:bodyPr>
          <a:lstStyle/>
          <a:p>
            <a:r>
              <a:rPr lang="en-US" dirty="0" smtClean="0">
                <a:solidFill>
                  <a:srgbClr val="333333"/>
                </a:solidFill>
                <a:latin typeface="Roboto"/>
              </a:rPr>
              <a:t>Section </a:t>
            </a:r>
            <a:r>
              <a:rPr lang="en-US" dirty="0">
                <a:solidFill>
                  <a:srgbClr val="333333"/>
                </a:solidFill>
                <a:latin typeface="Roboto"/>
              </a:rPr>
              <a:t>144C </a:t>
            </a:r>
            <a:r>
              <a:rPr lang="en-US" dirty="0" smtClean="0">
                <a:solidFill>
                  <a:srgbClr val="333333"/>
                </a:solidFill>
                <a:latin typeface="Roboto"/>
              </a:rPr>
              <a:t>provides </a:t>
            </a:r>
            <a:r>
              <a:rPr lang="en-US" dirty="0">
                <a:solidFill>
                  <a:srgbClr val="333333"/>
                </a:solidFill>
                <a:latin typeface="Roboto"/>
              </a:rPr>
              <a:t>the assessing officer to pass a draft of the assessment order in respect of an eligible </a:t>
            </a:r>
            <a:r>
              <a:rPr lang="en-US" dirty="0" err="1">
                <a:solidFill>
                  <a:srgbClr val="333333"/>
                </a:solidFill>
                <a:latin typeface="Roboto"/>
              </a:rPr>
              <a:t>assessee</a:t>
            </a:r>
            <a:r>
              <a:rPr lang="en-US" dirty="0">
                <a:solidFill>
                  <a:srgbClr val="333333"/>
                </a:solidFill>
                <a:latin typeface="Roboto"/>
              </a:rPr>
              <a:t> before passing the final assessment order. </a:t>
            </a:r>
            <a:endParaRPr lang="en-US" dirty="0" smtClean="0">
              <a:solidFill>
                <a:srgbClr val="333333"/>
              </a:solidFill>
              <a:latin typeface="Roboto"/>
            </a:endParaRPr>
          </a:p>
          <a:p>
            <a:r>
              <a:rPr lang="en-US" dirty="0" smtClean="0">
                <a:solidFill>
                  <a:srgbClr val="333333"/>
                </a:solidFill>
                <a:latin typeface="Roboto"/>
              </a:rPr>
              <a:t>This provision is make </a:t>
            </a:r>
            <a:r>
              <a:rPr lang="en-US" dirty="0">
                <a:solidFill>
                  <a:srgbClr val="333333"/>
                </a:solidFill>
                <a:latin typeface="Roboto"/>
              </a:rPr>
              <a:t>speedy </a:t>
            </a:r>
            <a:r>
              <a:rPr lang="en-US" dirty="0" err="1">
                <a:solidFill>
                  <a:srgbClr val="333333"/>
                </a:solidFill>
                <a:latin typeface="Roboto"/>
              </a:rPr>
              <a:t>redressal</a:t>
            </a:r>
            <a:r>
              <a:rPr lang="en-US" dirty="0">
                <a:solidFill>
                  <a:srgbClr val="333333"/>
                </a:solidFill>
                <a:latin typeface="Roboto"/>
              </a:rPr>
              <a:t> of the issue by </a:t>
            </a:r>
            <a:r>
              <a:rPr lang="en-US" dirty="0" smtClean="0">
                <a:solidFill>
                  <a:srgbClr val="333333"/>
                </a:solidFill>
                <a:latin typeface="Roboto"/>
              </a:rPr>
              <a:t>DRP.</a:t>
            </a:r>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240545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78" y="287538"/>
            <a:ext cx="7141845" cy="496234"/>
          </a:xfrm>
        </p:spPr>
        <p:txBody>
          <a:bodyPr>
            <a:normAutofit/>
          </a:bodyPr>
          <a:lstStyle/>
          <a:p>
            <a:r>
              <a:rPr lang="en-US" sz="2000" b="1" dirty="0" smtClean="0"/>
              <a:t>Difference between DRP and Appeal before CIT(A)</a:t>
            </a:r>
            <a:endParaRPr lang="en-IN"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027650"/>
              </p:ext>
            </p:extLst>
          </p:nvPr>
        </p:nvGraphicFramePr>
        <p:xfrm>
          <a:off x="1711233" y="1103810"/>
          <a:ext cx="4663440" cy="3800365"/>
        </p:xfrm>
        <a:graphic>
          <a:graphicData uri="http://schemas.openxmlformats.org/drawingml/2006/table">
            <a:tbl>
              <a:tblPr/>
              <a:tblGrid>
                <a:gridCol w="1554480"/>
                <a:gridCol w="1554480"/>
                <a:gridCol w="1554480"/>
              </a:tblGrid>
              <a:tr h="165290">
                <a:tc>
                  <a:txBody>
                    <a:bodyPr/>
                    <a:lstStyle/>
                    <a:p>
                      <a:r>
                        <a:rPr lang="en-IN" sz="700" b="1" dirty="0">
                          <a:effectLst/>
                        </a:rPr>
                        <a:t>Aspect</a:t>
                      </a:r>
                      <a:endParaRPr lang="en-IN" sz="700" dirty="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b="1">
                          <a:effectLst/>
                        </a:rPr>
                        <a:t>DRP</a:t>
                      </a:r>
                      <a:endParaRPr lang="en-IN" sz="70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b="1">
                          <a:effectLst/>
                        </a:rPr>
                        <a:t>CIT (A)</a:t>
                      </a:r>
                      <a:endParaRPr lang="en-IN" sz="70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Constitution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dirty="0">
                          <a:effectLst/>
                        </a:rPr>
                        <a:t>Case heard by </a:t>
                      </a:r>
                      <a:r>
                        <a:rPr lang="en-US" sz="700" b="1" dirty="0">
                          <a:effectLst/>
                        </a:rPr>
                        <a:t>3 Commissioners</a:t>
                      </a:r>
                      <a:endParaRPr lang="en-US" sz="700" dirty="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Case heard by a single Commissioner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US" sz="700">
                          <a:effectLst/>
                        </a:rPr>
                        <a:t>Time limit for filing</a:t>
                      </a:r>
                    </a:p>
                    <a:p>
                      <a:r>
                        <a:rPr lang="en-US" sz="700">
                          <a:effectLst/>
                        </a:rPr>
                        <a:t>objections/ Appeal</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Objections should be filed within 30</a:t>
                      </a:r>
                    </a:p>
                    <a:p>
                      <a:r>
                        <a:rPr lang="en-US" sz="700">
                          <a:effectLst/>
                        </a:rPr>
                        <a:t>days of receipt of the draft AO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An appeal may be filed within 30 days of the date on which intimation of concerned order is served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Condonation of delay</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a:effectLst/>
                        </a:rPr>
                        <a:t>No condonation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Condonation at the discretion of CIT(A)</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Filing Fees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a:effectLst/>
                        </a:rPr>
                        <a:t>Nil</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Rs 250 to Rs 1,000, depending upon assessed income</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IN" sz="700">
                          <a:effectLst/>
                        </a:rPr>
                        <a:t>Stay of demand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Automatic stay as the order is a draft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Stay application to be filed with the Tax Officer, and if rejected, demand is to be paid (as deducted by AO)</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627841">
                <a:tc>
                  <a:txBody>
                    <a:bodyPr/>
                    <a:lstStyle/>
                    <a:p>
                      <a:r>
                        <a:rPr lang="en-IN" sz="700">
                          <a:effectLst/>
                        </a:rPr>
                        <a:t>Time limit for completion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DRP should issue direction within 9 months from the end of the month in which the draft order is forwarded to the assessee</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May be decided within a year from the end of the financial year in which such appeal is filed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IN" sz="700" b="1">
                          <a:effectLst/>
                        </a:rPr>
                        <a:t>Penalty</a:t>
                      </a:r>
                      <a:r>
                        <a:rPr lang="en-IN" sz="700">
                          <a:effectLst/>
                        </a:rPr>
                        <a:t> Proceedings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b="1">
                          <a:effectLst/>
                        </a:rPr>
                        <a:t>No penalty </a:t>
                      </a:r>
                      <a:r>
                        <a:rPr lang="en-US" sz="700">
                          <a:effectLst/>
                        </a:rPr>
                        <a:t>proceedings until matter is disposed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Generally, penalty proceedings are </a:t>
                      </a:r>
                      <a:r>
                        <a:rPr lang="en-US" sz="700" b="1">
                          <a:effectLst/>
                        </a:rPr>
                        <a:t>initiated by AO </a:t>
                      </a:r>
                      <a:r>
                        <a:rPr lang="en-US" sz="700">
                          <a:effectLst/>
                        </a:rPr>
                        <a:t>with order and stay application of penalty needs to be filed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627841">
                <a:tc>
                  <a:txBody>
                    <a:bodyPr/>
                    <a:lstStyle/>
                    <a:p>
                      <a:r>
                        <a:rPr lang="en-US" sz="700" b="1">
                          <a:effectLst/>
                        </a:rPr>
                        <a:t>Next steps</a:t>
                      </a:r>
                      <a:r>
                        <a:rPr lang="en-US" sz="700">
                          <a:effectLst/>
                        </a:rPr>
                        <a:t> on completion of Proceedings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Upon receipt of direction of DRP, the </a:t>
                      </a:r>
                      <a:r>
                        <a:rPr lang="en-US" sz="700" b="1">
                          <a:effectLst/>
                        </a:rPr>
                        <a:t>Assessing Officer shall complete the assessment</a:t>
                      </a:r>
                      <a:r>
                        <a:rPr lang="en-US" sz="700">
                          <a:effectLst/>
                        </a:rPr>
                        <a:t> and pass final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dirty="0">
                          <a:effectLst/>
                        </a:rPr>
                        <a:t>Order of the CIT(A) once passed, is </a:t>
                      </a:r>
                      <a:r>
                        <a:rPr lang="en-US" sz="700" b="1" dirty="0">
                          <a:effectLst/>
                        </a:rPr>
                        <a:t>sent to the AO </a:t>
                      </a:r>
                      <a:r>
                        <a:rPr lang="en-US" sz="700" dirty="0">
                          <a:effectLst/>
                        </a:rPr>
                        <a:t>who will pass an assessment order giving effect to the order of the CIT(A)</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bl>
          </a:graphicData>
        </a:graphic>
      </p:graphicFrame>
      <p:sp>
        <p:nvSpPr>
          <p:cNvPr id="3" name="Date Placeholder 2"/>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25138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IN" dirty="0"/>
          </a:p>
        </p:txBody>
      </p:sp>
      <p:sp>
        <p:nvSpPr>
          <p:cNvPr id="3" name="Content Placeholder 2"/>
          <p:cNvSpPr>
            <a:spLocks noGrp="1"/>
          </p:cNvSpPr>
          <p:nvPr>
            <p:ph idx="1"/>
          </p:nvPr>
        </p:nvSpPr>
        <p:spPr/>
        <p:txBody>
          <a:bodyPr>
            <a:normAutofit/>
          </a:bodyPr>
          <a:lstStyle/>
          <a:p>
            <a:r>
              <a:rPr lang="en-US" dirty="0">
                <a:solidFill>
                  <a:srgbClr val="333333"/>
                </a:solidFill>
                <a:latin typeface="Roboto"/>
              </a:rPr>
              <a:t>The Delhi Tribunal in the case of Nikon India </a:t>
            </a:r>
            <a:r>
              <a:rPr lang="en-US" dirty="0" err="1">
                <a:solidFill>
                  <a:srgbClr val="333333"/>
                </a:solidFill>
                <a:latin typeface="Roboto"/>
              </a:rPr>
              <a:t>Pvt</a:t>
            </a:r>
            <a:r>
              <a:rPr lang="en-US" dirty="0">
                <a:solidFill>
                  <a:srgbClr val="333333"/>
                </a:solidFill>
                <a:latin typeface="Roboto"/>
              </a:rPr>
              <a:t> </a:t>
            </a:r>
            <a:r>
              <a:rPr lang="en-US" dirty="0" smtClean="0">
                <a:solidFill>
                  <a:srgbClr val="333333"/>
                </a:solidFill>
                <a:latin typeface="Roboto"/>
              </a:rPr>
              <a:t>Ltd</a:t>
            </a:r>
            <a:r>
              <a:rPr lang="en-US" dirty="0">
                <a:solidFill>
                  <a:srgbClr val="333333"/>
                </a:solidFill>
                <a:latin typeface="Roboto"/>
              </a:rPr>
              <a:t> has observed that the AO has merely captioned the final assessment order as draft assessment order along with </a:t>
            </a:r>
            <a:endParaRPr lang="en-US" dirty="0" smtClean="0">
              <a:solidFill>
                <a:srgbClr val="333333"/>
              </a:solidFill>
              <a:latin typeface="Roboto"/>
            </a:endParaRPr>
          </a:p>
          <a:p>
            <a:pPr lvl="1"/>
            <a:r>
              <a:rPr lang="en-US" dirty="0" smtClean="0">
                <a:solidFill>
                  <a:srgbClr val="333333"/>
                </a:solidFill>
                <a:latin typeface="Roboto"/>
              </a:rPr>
              <a:t>issuance </a:t>
            </a:r>
            <a:r>
              <a:rPr lang="en-US" dirty="0">
                <a:solidFill>
                  <a:srgbClr val="333333"/>
                </a:solidFill>
                <a:latin typeface="Roboto"/>
              </a:rPr>
              <a:t>of notices of demand under Section 156 and penalty notice under Section 274 read with Section 271 (1)(c) of ITA which means a final assessment order was passed without passing the draft assessment order. </a:t>
            </a:r>
            <a:endParaRPr lang="en-US" dirty="0" smtClean="0">
              <a:solidFill>
                <a:srgbClr val="333333"/>
              </a:solidFill>
              <a:latin typeface="Roboto"/>
            </a:endParaRPr>
          </a:p>
          <a:p>
            <a:pPr lvl="1"/>
            <a:r>
              <a:rPr lang="en-US" dirty="0" smtClean="0">
                <a:solidFill>
                  <a:srgbClr val="333333"/>
                </a:solidFill>
                <a:latin typeface="Roboto"/>
              </a:rPr>
              <a:t>Accordingly</a:t>
            </a:r>
            <a:r>
              <a:rPr lang="en-US" dirty="0">
                <a:solidFill>
                  <a:srgbClr val="333333"/>
                </a:solidFill>
                <a:latin typeface="Roboto"/>
              </a:rPr>
              <a:t>, the Tribunal has quashed the final assessment order passed by the AO.</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630928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a:solidFill>
                  <a:srgbClr val="333333"/>
                </a:solidFill>
                <a:latin typeface="Roboto"/>
              </a:rPr>
              <a:t>The objective behind the insertion of draft assessment order is to provide an opportunity to the </a:t>
            </a:r>
            <a:r>
              <a:rPr lang="en-US" dirty="0" err="1">
                <a:solidFill>
                  <a:srgbClr val="333333"/>
                </a:solidFill>
                <a:latin typeface="Roboto"/>
              </a:rPr>
              <a:t>assessee</a:t>
            </a:r>
            <a:r>
              <a:rPr lang="en-US" dirty="0">
                <a:solidFill>
                  <a:srgbClr val="333333"/>
                </a:solidFill>
                <a:latin typeface="Roboto"/>
              </a:rPr>
              <a:t> to look into variations if any made by the AO/TPO and to file objections before completing the assessment. </a:t>
            </a:r>
            <a:endParaRPr lang="en-US" dirty="0" smtClean="0">
              <a:solidFill>
                <a:srgbClr val="333333"/>
              </a:solidFill>
              <a:latin typeface="Roboto"/>
            </a:endParaRPr>
          </a:p>
          <a:p>
            <a:endParaRPr lang="en-US" dirty="0">
              <a:solidFill>
                <a:srgbClr val="333333"/>
              </a:solidFill>
              <a:latin typeface="Roboto"/>
            </a:endParaRPr>
          </a:p>
          <a:p>
            <a:r>
              <a:rPr lang="en-US" dirty="0" smtClean="0">
                <a:solidFill>
                  <a:srgbClr val="333333"/>
                </a:solidFill>
                <a:latin typeface="Roboto"/>
              </a:rPr>
              <a:t>the </a:t>
            </a:r>
            <a:r>
              <a:rPr lang="en-US" dirty="0">
                <a:solidFill>
                  <a:srgbClr val="333333"/>
                </a:solidFill>
                <a:latin typeface="Roboto"/>
              </a:rPr>
              <a:t>concept and certain specific issues related to draft assessment order under Section </a:t>
            </a:r>
            <a:r>
              <a:rPr lang="en-US" dirty="0" smtClean="0">
                <a:solidFill>
                  <a:srgbClr val="333333"/>
                </a:solidFill>
                <a:latin typeface="Roboto"/>
              </a:rPr>
              <a:t>144C is available</a:t>
            </a:r>
            <a:r>
              <a:rPr lang="en-US" smtClean="0">
                <a:solidFill>
                  <a:srgbClr val="333333"/>
                </a:solidFill>
                <a:latin typeface="Roboto"/>
              </a:rPr>
              <a:t>. </a:t>
            </a:r>
            <a:endParaRPr lang="en-US" dirty="0" smtClean="0">
              <a:solidFill>
                <a:srgbClr val="333333"/>
              </a:solidFill>
              <a:latin typeface="Roboto"/>
            </a:endParaRPr>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440101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E-Assessment</a:t>
            </a:r>
            <a:endParaRPr lang="en-IN" dirty="0"/>
          </a:p>
        </p:txBody>
      </p:sp>
      <p:sp>
        <p:nvSpPr>
          <p:cNvPr id="3" name="Content Placeholder 2"/>
          <p:cNvSpPr>
            <a:spLocks noGrp="1"/>
          </p:cNvSpPr>
          <p:nvPr>
            <p:ph idx="1"/>
          </p:nvPr>
        </p:nvSpPr>
        <p:spPr/>
        <p:txBody>
          <a:bodyPr>
            <a:normAutofit/>
          </a:bodyPr>
          <a:lstStyle/>
          <a:p>
            <a:r>
              <a:rPr lang="en-US" dirty="0">
                <a:solidFill>
                  <a:srgbClr val="333333"/>
                </a:solidFill>
                <a:latin typeface="Arial" panose="020B0604020202020204" pitchFamily="34" charset="0"/>
              </a:rPr>
              <a:t>The revised procedure in Faceless Scheme provides an option for eligible taxpayers to approach the DRP after passing of draft assessment order under Faceless Scheme.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In </a:t>
            </a:r>
            <a:r>
              <a:rPr lang="en-US" dirty="0">
                <a:solidFill>
                  <a:srgbClr val="333333"/>
                </a:solidFill>
                <a:latin typeface="Arial" panose="020B0604020202020204" pitchFamily="34" charset="0"/>
              </a:rPr>
              <a:t>such cases, a step-wise procedure is provided for granting an opportunity to eligible taxpayers to file objections before the DRP and to pass final assessment order in a faceless manner through National Faceless Assessment Centre post completion of the proceedings before the DRP in conformity with the directions of the DRP.</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965387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IN" dirty="0"/>
          </a:p>
        </p:txBody>
      </p:sp>
      <p:sp>
        <p:nvSpPr>
          <p:cNvPr id="3" name="Content Placeholder 2"/>
          <p:cNvSpPr>
            <a:spLocks noGrp="1"/>
          </p:cNvSpPr>
          <p:nvPr>
            <p:ph idx="1"/>
          </p:nvPr>
        </p:nvSpPr>
        <p:spPr/>
        <p:txBody>
          <a:bodyPr/>
          <a:lstStyle/>
          <a:p>
            <a:r>
              <a:rPr lang="en-US" dirty="0">
                <a:solidFill>
                  <a:srgbClr val="333333"/>
                </a:solidFill>
                <a:latin typeface="Arial" panose="020B0604020202020204" pitchFamily="34" charset="0"/>
              </a:rPr>
              <a:t>DRP could give directions only in pending assessment proceedings. Once assessment order is passed, rightly or wrongly, the assessment proceedings come to an end.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Therefore</a:t>
            </a:r>
            <a:r>
              <a:rPr lang="en-US" dirty="0">
                <a:solidFill>
                  <a:srgbClr val="333333"/>
                </a:solidFill>
                <a:latin typeface="Arial" panose="020B0604020202020204" pitchFamily="34" charset="0"/>
              </a:rPr>
              <a:t>, the DRP would have no power to pass any directions contemplated under sub­section 5 of Section 144C of the Act.</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475787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IN" dirty="0"/>
          </a:p>
        </p:txBody>
      </p:sp>
      <p:sp>
        <p:nvSpPr>
          <p:cNvPr id="3" name="Content Placeholder 2"/>
          <p:cNvSpPr>
            <a:spLocks noGrp="1"/>
          </p:cNvSpPr>
          <p:nvPr>
            <p:ph idx="1"/>
          </p:nvPr>
        </p:nvSpPr>
        <p:spPr/>
        <p:txBody>
          <a:bodyPr/>
          <a:lstStyle/>
          <a:p>
            <a:r>
              <a:rPr lang="en-US" dirty="0">
                <a:solidFill>
                  <a:srgbClr val="333333"/>
                </a:solidFill>
                <a:latin typeface="Arial" panose="020B0604020202020204" pitchFamily="34" charset="0"/>
              </a:rPr>
              <a:t>Undercarriage and Tractor Parts Pvt. Ltd. </a:t>
            </a:r>
            <a:r>
              <a:rPr lang="en-US" dirty="0" err="1">
                <a:solidFill>
                  <a:srgbClr val="333333"/>
                </a:solidFill>
                <a:latin typeface="Arial" panose="020B0604020202020204" pitchFamily="34" charset="0"/>
              </a:rPr>
              <a:t>Vs</a:t>
            </a:r>
            <a:r>
              <a:rPr lang="en-US" dirty="0">
                <a:solidFill>
                  <a:srgbClr val="333333"/>
                </a:solidFill>
                <a:latin typeface="Arial" panose="020B0604020202020204" pitchFamily="34" charset="0"/>
              </a:rPr>
              <a:t> Dispute Resolution Panel (Bombay High Court) Bombay High Court held that Dispute Resolution Panel (DRP) could give directions only in pending assessment proceedings.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Once </a:t>
            </a:r>
            <a:r>
              <a:rPr lang="en-US" dirty="0">
                <a:solidFill>
                  <a:srgbClr val="333333"/>
                </a:solidFill>
                <a:latin typeface="Arial" panose="020B0604020202020204" pitchFamily="34" charset="0"/>
              </a:rPr>
              <a:t>assessment order is passed, DRP has not power to pass any direction.</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456444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Experience shows that due to complexity of law, interpretations change.  Hence it is beneficial to go through the regular process of appeals.</a:t>
            </a:r>
          </a:p>
          <a:p>
            <a:r>
              <a:rPr lang="en-US" dirty="0" smtClean="0"/>
              <a:t>DRP is short cut procedure.</a:t>
            </a:r>
          </a:p>
          <a:p>
            <a:r>
              <a:rPr lang="en-US" dirty="0" smtClean="0"/>
              <a:t>The law get clarified due to long process under appeal system.</a:t>
            </a:r>
          </a:p>
          <a:p>
            <a:r>
              <a:rPr lang="en-US" dirty="0" smtClean="0"/>
              <a:t>DRP can only enhance only on matters of variations  and cannot make new enhancements.</a:t>
            </a:r>
            <a:endParaRPr lang="en-US" dirty="0"/>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140828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IN" dirty="0"/>
          </a:p>
        </p:txBody>
      </p:sp>
      <p:sp>
        <p:nvSpPr>
          <p:cNvPr id="3" name="Content Placeholder 2"/>
          <p:cNvSpPr>
            <a:spLocks noGrp="1"/>
          </p:cNvSpPr>
          <p:nvPr>
            <p:ph idx="1"/>
          </p:nvPr>
        </p:nvSpPr>
        <p:spPr/>
        <p:txBody>
          <a:bodyPr/>
          <a:lstStyle/>
          <a:p>
            <a:r>
              <a:rPr lang="en-US" dirty="0" smtClean="0"/>
              <a:t>Alternate Remedy to the Revenue Department</a:t>
            </a:r>
            <a:endParaRPr lang="en-IN" dirty="0"/>
          </a:p>
          <a:p>
            <a:r>
              <a:rPr lang="en-US" dirty="0" smtClean="0"/>
              <a:t>Relating to the International Taxation – Viz., Transfer Pricing Matters</a:t>
            </a:r>
          </a:p>
          <a:p>
            <a:r>
              <a:rPr lang="en-US" dirty="0" smtClean="0"/>
              <a:t>Provides speedy disposal of cases</a:t>
            </a:r>
          </a:p>
          <a:p>
            <a:r>
              <a:rPr lang="en-US" dirty="0" smtClean="0"/>
              <a:t>Panel has been set to resolve the issues faster - DRP</a:t>
            </a:r>
          </a:p>
          <a:p>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62469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Assessee</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The </a:t>
            </a:r>
            <a:r>
              <a:rPr lang="en-US" dirty="0" err="1">
                <a:solidFill>
                  <a:srgbClr val="314259"/>
                </a:solidFill>
                <a:latin typeface="Gilroy"/>
              </a:rPr>
              <a:t>assessees</a:t>
            </a:r>
            <a:r>
              <a:rPr lang="en-US" dirty="0">
                <a:solidFill>
                  <a:srgbClr val="314259"/>
                </a:solidFill>
                <a:latin typeface="Gilroy"/>
              </a:rPr>
              <a:t> who can opt for resolution under the Dispute Resolution Panel are foreign </a:t>
            </a:r>
            <a:r>
              <a:rPr lang="en-US" dirty="0" smtClean="0">
                <a:solidFill>
                  <a:srgbClr val="314259"/>
                </a:solidFill>
                <a:latin typeface="Gilroy"/>
              </a:rPr>
              <a:t>companies;  </a:t>
            </a:r>
            <a:r>
              <a:rPr lang="en-US" dirty="0">
                <a:solidFill>
                  <a:srgbClr val="314259"/>
                </a:solidFill>
                <a:latin typeface="Gilroy"/>
              </a:rPr>
              <a:t>and </a:t>
            </a:r>
            <a:endParaRPr lang="en-US" dirty="0" smtClean="0">
              <a:solidFill>
                <a:srgbClr val="314259"/>
              </a:solidFill>
              <a:latin typeface="Gilroy"/>
            </a:endParaRPr>
          </a:p>
          <a:p>
            <a:r>
              <a:rPr lang="en-US" dirty="0" smtClean="0">
                <a:solidFill>
                  <a:srgbClr val="314259"/>
                </a:solidFill>
                <a:latin typeface="Gilroy"/>
              </a:rPr>
              <a:t>Those </a:t>
            </a:r>
            <a:r>
              <a:rPr lang="en-US" dirty="0" err="1">
                <a:solidFill>
                  <a:srgbClr val="314259"/>
                </a:solidFill>
                <a:latin typeface="Gilroy"/>
              </a:rPr>
              <a:t>assessees</a:t>
            </a:r>
            <a:r>
              <a:rPr lang="en-US" dirty="0">
                <a:solidFill>
                  <a:srgbClr val="314259"/>
                </a:solidFill>
                <a:latin typeface="Gilroy"/>
              </a:rPr>
              <a:t> against whom an </a:t>
            </a:r>
            <a:r>
              <a:rPr lang="en-US" dirty="0" err="1">
                <a:solidFill>
                  <a:srgbClr val="314259"/>
                </a:solidFill>
                <a:latin typeface="Gilroy"/>
              </a:rPr>
              <a:t>unfavourable</a:t>
            </a:r>
            <a:r>
              <a:rPr lang="en-US" dirty="0">
                <a:solidFill>
                  <a:srgbClr val="314259"/>
                </a:solidFill>
                <a:latin typeface="Gilroy"/>
              </a:rPr>
              <a:t> order has been passed by a Transfer Pricing Officer.</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87263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a:t>
            </a:r>
            <a:endParaRPr lang="en-IN" dirty="0"/>
          </a:p>
        </p:txBody>
      </p:sp>
      <p:sp>
        <p:nvSpPr>
          <p:cNvPr id="3" name="Content Placeholder 2"/>
          <p:cNvSpPr>
            <a:spLocks noGrp="1"/>
          </p:cNvSpPr>
          <p:nvPr>
            <p:ph idx="1"/>
          </p:nvPr>
        </p:nvSpPr>
        <p:spPr/>
        <p:txBody>
          <a:bodyPr/>
          <a:lstStyle/>
          <a:p>
            <a:r>
              <a:rPr lang="en-US" dirty="0" smtClean="0"/>
              <a:t>Head Quarters to Delhi, Mumbai and Bengaluru</a:t>
            </a:r>
          </a:p>
          <a:p>
            <a:endParaRPr lang="en-US" dirty="0"/>
          </a:p>
          <a:p>
            <a:r>
              <a:rPr lang="en-US" dirty="0" smtClean="0"/>
              <a:t>CBDT Constituted with THREE Commissioners</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991844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Refer</a:t>
            </a:r>
            <a:endParaRPr lang="en-IN" dirty="0"/>
          </a:p>
        </p:txBody>
      </p:sp>
      <p:sp>
        <p:nvSpPr>
          <p:cNvPr id="3" name="Content Placeholder 2"/>
          <p:cNvSpPr>
            <a:spLocks noGrp="1"/>
          </p:cNvSpPr>
          <p:nvPr>
            <p:ph idx="1"/>
          </p:nvPr>
        </p:nvSpPr>
        <p:spPr/>
        <p:txBody>
          <a:bodyPr>
            <a:normAutofit lnSpcReduction="10000"/>
          </a:bodyPr>
          <a:lstStyle/>
          <a:p>
            <a:r>
              <a:rPr lang="en-US" dirty="0">
                <a:solidFill>
                  <a:srgbClr val="314259"/>
                </a:solidFill>
                <a:latin typeface="Gilroy"/>
              </a:rPr>
              <a:t>The Assessing Officer is required to forward a draft of his assessment order to the </a:t>
            </a:r>
            <a:r>
              <a:rPr lang="en-US" dirty="0" err="1">
                <a:solidFill>
                  <a:srgbClr val="314259"/>
                </a:solidFill>
                <a:latin typeface="Gilroy"/>
              </a:rPr>
              <a:t>assessee</a:t>
            </a:r>
            <a:r>
              <a:rPr lang="en-US" dirty="0">
                <a:solidFill>
                  <a:srgbClr val="314259"/>
                </a:solidFill>
                <a:latin typeface="Gilroy"/>
              </a:rPr>
              <a:t> where he intends to pass an order that is </a:t>
            </a:r>
            <a:r>
              <a:rPr lang="en-US" dirty="0" err="1">
                <a:solidFill>
                  <a:srgbClr val="314259"/>
                </a:solidFill>
                <a:latin typeface="Gilroy"/>
              </a:rPr>
              <a:t>unfavourable</a:t>
            </a:r>
            <a:r>
              <a:rPr lang="en-US" dirty="0">
                <a:solidFill>
                  <a:srgbClr val="314259"/>
                </a:solidFill>
                <a:latin typeface="Gilroy"/>
              </a:rPr>
              <a:t> to the </a:t>
            </a:r>
            <a:r>
              <a:rPr lang="en-US" dirty="0" err="1">
                <a:solidFill>
                  <a:srgbClr val="314259"/>
                </a:solidFill>
                <a:latin typeface="Gilroy"/>
              </a:rPr>
              <a:t>assessee</a:t>
            </a:r>
            <a:r>
              <a:rPr lang="en-US" dirty="0">
                <a:solidFill>
                  <a:srgbClr val="314259"/>
                </a:solidFill>
                <a:latin typeface="Gilroy"/>
              </a:rPr>
              <a:t>. </a:t>
            </a:r>
            <a:endParaRPr lang="en-US" dirty="0" smtClean="0">
              <a:solidFill>
                <a:srgbClr val="314259"/>
              </a:solidFill>
              <a:latin typeface="Gilroy"/>
            </a:endParaRPr>
          </a:p>
          <a:p>
            <a:r>
              <a:rPr lang="en-US" dirty="0" smtClean="0">
                <a:solidFill>
                  <a:srgbClr val="314259"/>
                </a:solidFill>
                <a:latin typeface="Gilroy"/>
              </a:rPr>
              <a:t>The </a:t>
            </a:r>
            <a:r>
              <a:rPr lang="en-US" dirty="0">
                <a:solidFill>
                  <a:srgbClr val="314259"/>
                </a:solidFill>
                <a:latin typeface="Gilroy"/>
              </a:rPr>
              <a:t>eligible </a:t>
            </a:r>
            <a:r>
              <a:rPr lang="en-US" dirty="0" err="1">
                <a:solidFill>
                  <a:srgbClr val="314259"/>
                </a:solidFill>
                <a:latin typeface="Gilroy"/>
              </a:rPr>
              <a:t>assessee</a:t>
            </a:r>
            <a:r>
              <a:rPr lang="en-US" dirty="0">
                <a:solidFill>
                  <a:srgbClr val="314259"/>
                </a:solidFill>
                <a:latin typeface="Gilroy"/>
              </a:rPr>
              <a:t> </a:t>
            </a:r>
            <a:r>
              <a:rPr lang="en-US" dirty="0" smtClean="0">
                <a:solidFill>
                  <a:srgbClr val="314259"/>
                </a:solidFill>
                <a:latin typeface="Gilroy"/>
              </a:rPr>
              <a:t>is </a:t>
            </a:r>
            <a:r>
              <a:rPr lang="en-US" dirty="0">
                <a:solidFill>
                  <a:srgbClr val="314259"/>
                </a:solidFill>
                <a:latin typeface="Gilroy"/>
              </a:rPr>
              <a:t>given a time limit of </a:t>
            </a:r>
            <a:r>
              <a:rPr lang="en-US" b="1" dirty="0">
                <a:solidFill>
                  <a:srgbClr val="314259"/>
                </a:solidFill>
                <a:latin typeface="Gilroy"/>
              </a:rPr>
              <a:t>30 days</a:t>
            </a:r>
            <a:r>
              <a:rPr lang="en-US" dirty="0">
                <a:solidFill>
                  <a:srgbClr val="314259"/>
                </a:solidFill>
                <a:latin typeface="Gilroy"/>
              </a:rPr>
              <a:t> within which he has to decide whether to accept the order or to object to the same. </a:t>
            </a:r>
          </a:p>
          <a:p>
            <a:r>
              <a:rPr lang="en-US" dirty="0">
                <a:solidFill>
                  <a:srgbClr val="314259"/>
                </a:solidFill>
                <a:latin typeface="Gilroy"/>
              </a:rPr>
              <a:t>If the </a:t>
            </a:r>
            <a:r>
              <a:rPr lang="en-US" dirty="0" err="1">
                <a:solidFill>
                  <a:srgbClr val="314259"/>
                </a:solidFill>
                <a:latin typeface="Gilroy"/>
              </a:rPr>
              <a:t>assessee</a:t>
            </a:r>
            <a:r>
              <a:rPr lang="en-US" dirty="0">
                <a:solidFill>
                  <a:srgbClr val="314259"/>
                </a:solidFill>
                <a:latin typeface="Gilroy"/>
              </a:rPr>
              <a:t> decides to object to the order, he can file his objections with either the Assessing Officer or the DRP. </a:t>
            </a:r>
            <a:endParaRPr lang="en-US" dirty="0" smtClean="0">
              <a:solidFill>
                <a:srgbClr val="314259"/>
              </a:solidFill>
              <a:latin typeface="Gilroy"/>
            </a:endParaRPr>
          </a:p>
          <a:p>
            <a:r>
              <a:rPr lang="en-US" dirty="0" smtClean="0">
                <a:solidFill>
                  <a:srgbClr val="314259"/>
                </a:solidFill>
                <a:latin typeface="Gilroy"/>
              </a:rPr>
              <a:t>If </a:t>
            </a:r>
            <a:r>
              <a:rPr lang="en-US" dirty="0">
                <a:solidFill>
                  <a:srgbClr val="314259"/>
                </a:solidFill>
                <a:latin typeface="Gilroy"/>
              </a:rPr>
              <a:t>the objections are filed with the DRP, they will consider the case, provide the </a:t>
            </a:r>
            <a:r>
              <a:rPr lang="en-US" dirty="0" err="1">
                <a:solidFill>
                  <a:srgbClr val="314259"/>
                </a:solidFill>
                <a:latin typeface="Gilroy"/>
              </a:rPr>
              <a:t>assessee</a:t>
            </a:r>
            <a:r>
              <a:rPr lang="en-US" dirty="0">
                <a:solidFill>
                  <a:srgbClr val="314259"/>
                </a:solidFill>
                <a:latin typeface="Gilroy"/>
              </a:rPr>
              <a:t> with an opportunity of being heard and then direct the Assessing Officer based on their assessment. </a:t>
            </a:r>
            <a:endParaRPr lang="en-US" dirty="0" smtClean="0">
              <a:solidFill>
                <a:srgbClr val="314259"/>
              </a:solidFill>
              <a:latin typeface="Gilroy"/>
            </a:endParaRPr>
          </a:p>
          <a:p>
            <a:r>
              <a:rPr lang="en-US" dirty="0" smtClean="0">
                <a:solidFill>
                  <a:srgbClr val="314259"/>
                </a:solidFill>
                <a:latin typeface="Gilroy"/>
              </a:rPr>
              <a:t>Such </a:t>
            </a:r>
            <a:r>
              <a:rPr lang="en-US" dirty="0">
                <a:solidFill>
                  <a:srgbClr val="314259"/>
                </a:solidFill>
                <a:latin typeface="Gilroy"/>
              </a:rPr>
              <a:t>directions given by the DRP are binding on the Assessing Officer. </a:t>
            </a:r>
            <a:endParaRPr lang="en-US" b="0" i="0" dirty="0">
              <a:solidFill>
                <a:srgbClr val="314259"/>
              </a:solidFill>
              <a:effectLst/>
              <a:latin typeface="Gilroy"/>
            </a:endParaRPr>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538417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before DRP</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Draft order</a:t>
            </a:r>
          </a:p>
          <a:p>
            <a:r>
              <a:rPr lang="en-US" dirty="0">
                <a:solidFill>
                  <a:srgbClr val="314259"/>
                </a:solidFill>
                <a:latin typeface="Gilroy"/>
              </a:rPr>
              <a:t>Objections filed by the </a:t>
            </a:r>
            <a:r>
              <a:rPr lang="en-US" dirty="0" err="1">
                <a:solidFill>
                  <a:srgbClr val="314259"/>
                </a:solidFill>
                <a:latin typeface="Gilroy"/>
              </a:rPr>
              <a:t>assessee</a:t>
            </a:r>
            <a:endParaRPr lang="en-US" dirty="0">
              <a:solidFill>
                <a:srgbClr val="314259"/>
              </a:solidFill>
              <a:latin typeface="Gilroy"/>
            </a:endParaRPr>
          </a:p>
          <a:p>
            <a:r>
              <a:rPr lang="en-US" dirty="0">
                <a:solidFill>
                  <a:srgbClr val="314259"/>
                </a:solidFill>
                <a:latin typeface="Gilroy"/>
              </a:rPr>
              <a:t>Evidence furnished by the </a:t>
            </a:r>
            <a:r>
              <a:rPr lang="en-US" dirty="0" err="1">
                <a:solidFill>
                  <a:srgbClr val="314259"/>
                </a:solidFill>
                <a:latin typeface="Gilroy"/>
              </a:rPr>
              <a:t>assessee</a:t>
            </a:r>
            <a:endParaRPr lang="en-US" dirty="0">
              <a:solidFill>
                <a:srgbClr val="314259"/>
              </a:solidFill>
              <a:latin typeface="Gilroy"/>
            </a:endParaRPr>
          </a:p>
          <a:p>
            <a:r>
              <a:rPr lang="en-US" dirty="0">
                <a:solidFill>
                  <a:srgbClr val="314259"/>
                </a:solidFill>
                <a:latin typeface="Gilroy"/>
              </a:rPr>
              <a:t>Report of any authority (like Assessing Offer, Transfer Pricing Officer or Valuation Officer)</a:t>
            </a:r>
          </a:p>
          <a:p>
            <a:r>
              <a:rPr lang="en-US" dirty="0">
                <a:solidFill>
                  <a:srgbClr val="314259"/>
                </a:solidFill>
                <a:latin typeface="Gilroy"/>
              </a:rPr>
              <a:t>Records relating to the draft order</a:t>
            </a:r>
          </a:p>
          <a:p>
            <a:r>
              <a:rPr lang="en-US" dirty="0">
                <a:solidFill>
                  <a:srgbClr val="314259"/>
                </a:solidFill>
                <a:latin typeface="Gilroy"/>
              </a:rPr>
              <a:t>Evidence collected </a:t>
            </a:r>
          </a:p>
          <a:p>
            <a:r>
              <a:rPr lang="en-US" dirty="0">
                <a:solidFill>
                  <a:srgbClr val="314259"/>
                </a:solidFill>
                <a:latin typeface="Gilroy"/>
              </a:rPr>
              <a:t>Result of enquiries made.</a:t>
            </a:r>
          </a:p>
          <a:p>
            <a:pPr marL="0" indent="0">
              <a:buNone/>
            </a:pP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351467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DRP Role</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The DRP can make any enquiries in relation to the assessment and also direct any income-tax authority to make an enquiry and forward the results. </a:t>
            </a:r>
            <a:endParaRPr lang="en-US" dirty="0" smtClean="0">
              <a:solidFill>
                <a:srgbClr val="314259"/>
              </a:solidFill>
              <a:latin typeface="Gilroy"/>
            </a:endParaRPr>
          </a:p>
          <a:p>
            <a:endParaRPr lang="en-US" dirty="0">
              <a:solidFill>
                <a:srgbClr val="314259"/>
              </a:solidFill>
              <a:latin typeface="Gilroy"/>
            </a:endParaRPr>
          </a:p>
          <a:p>
            <a:r>
              <a:rPr lang="en-US" dirty="0" smtClean="0">
                <a:solidFill>
                  <a:srgbClr val="314259"/>
                </a:solidFill>
                <a:latin typeface="Gilroy"/>
              </a:rPr>
              <a:t>The </a:t>
            </a:r>
            <a:r>
              <a:rPr lang="en-US" dirty="0">
                <a:solidFill>
                  <a:srgbClr val="314259"/>
                </a:solidFill>
                <a:latin typeface="Gilroy"/>
              </a:rPr>
              <a:t>Panel is required to consider the </a:t>
            </a:r>
            <a:r>
              <a:rPr lang="en-US" dirty="0" smtClean="0">
                <a:solidFill>
                  <a:srgbClr val="314259"/>
                </a:solidFill>
                <a:latin typeface="Gilroy"/>
              </a:rPr>
              <a:t>above issues before </a:t>
            </a:r>
            <a:r>
              <a:rPr lang="en-US" dirty="0">
                <a:solidFill>
                  <a:srgbClr val="314259"/>
                </a:solidFill>
                <a:latin typeface="Gilroy"/>
              </a:rPr>
              <a:t>coming to a conclusion or issuing </a:t>
            </a:r>
            <a:r>
              <a:rPr lang="en-US" dirty="0" smtClean="0">
                <a:solidFill>
                  <a:srgbClr val="314259"/>
                </a:solidFill>
                <a:latin typeface="Gilroy"/>
              </a:rPr>
              <a:t>directions.</a:t>
            </a: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879406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Limit</a:t>
            </a:r>
            <a:endParaRPr lang="en-IN" dirty="0"/>
          </a:p>
        </p:txBody>
      </p:sp>
      <p:sp>
        <p:nvSpPr>
          <p:cNvPr id="3" name="Content Placeholder 2"/>
          <p:cNvSpPr>
            <a:spLocks noGrp="1"/>
          </p:cNvSpPr>
          <p:nvPr>
            <p:ph idx="1"/>
          </p:nvPr>
        </p:nvSpPr>
        <p:spPr/>
        <p:txBody>
          <a:bodyPr>
            <a:normAutofit fontScale="92500"/>
          </a:bodyPr>
          <a:lstStyle/>
          <a:p>
            <a:r>
              <a:rPr lang="en-US" dirty="0">
                <a:solidFill>
                  <a:srgbClr val="314259"/>
                </a:solidFill>
                <a:latin typeface="Gilroy"/>
              </a:rPr>
              <a:t>The DRP is required to issue directions to the Assessing Officer within </a:t>
            </a:r>
            <a:r>
              <a:rPr lang="en-US" b="1" dirty="0">
                <a:solidFill>
                  <a:srgbClr val="314259"/>
                </a:solidFill>
                <a:latin typeface="Gilroy"/>
              </a:rPr>
              <a:t>9 months</a:t>
            </a:r>
            <a:r>
              <a:rPr lang="en-US" dirty="0">
                <a:solidFill>
                  <a:srgbClr val="314259"/>
                </a:solidFill>
                <a:latin typeface="Gilroy"/>
              </a:rPr>
              <a:t> from the end of the month in which the </a:t>
            </a:r>
            <a:r>
              <a:rPr lang="en-US" dirty="0" err="1">
                <a:solidFill>
                  <a:srgbClr val="314259"/>
                </a:solidFill>
                <a:latin typeface="Gilroy"/>
              </a:rPr>
              <a:t>assessee</a:t>
            </a:r>
            <a:r>
              <a:rPr lang="en-US" dirty="0">
                <a:solidFill>
                  <a:srgbClr val="314259"/>
                </a:solidFill>
                <a:latin typeface="Gilroy"/>
              </a:rPr>
              <a:t> receives the draft order. </a:t>
            </a:r>
            <a:endParaRPr lang="en-US" dirty="0" smtClean="0">
              <a:solidFill>
                <a:srgbClr val="314259"/>
              </a:solidFill>
              <a:latin typeface="Gilroy"/>
            </a:endParaRPr>
          </a:p>
          <a:p>
            <a:r>
              <a:rPr lang="en-US" dirty="0" smtClean="0">
                <a:solidFill>
                  <a:srgbClr val="314259"/>
                </a:solidFill>
                <a:latin typeface="Gilroy"/>
              </a:rPr>
              <a:t>Once </a:t>
            </a:r>
            <a:r>
              <a:rPr lang="en-US" dirty="0">
                <a:solidFill>
                  <a:srgbClr val="314259"/>
                </a:solidFill>
                <a:latin typeface="Gilroy"/>
              </a:rPr>
              <a:t>the Assessing Officer receives such directions, he shall have to complete his assessment in accordance with such directions within </a:t>
            </a:r>
            <a:r>
              <a:rPr lang="en-US" b="1" dirty="0">
                <a:solidFill>
                  <a:srgbClr val="314259"/>
                </a:solidFill>
                <a:latin typeface="Gilroy"/>
              </a:rPr>
              <a:t>1 month </a:t>
            </a:r>
            <a:r>
              <a:rPr lang="en-US" dirty="0">
                <a:solidFill>
                  <a:srgbClr val="314259"/>
                </a:solidFill>
                <a:latin typeface="Gilroy"/>
              </a:rPr>
              <a:t>from the end of the month in which he receives such directions.</a:t>
            </a:r>
          </a:p>
          <a:p>
            <a:r>
              <a:rPr lang="en-US" dirty="0">
                <a:solidFill>
                  <a:srgbClr val="314259"/>
                </a:solidFill>
                <a:latin typeface="Gilroy"/>
              </a:rPr>
              <a:t>No opportunity of being heard will be provided to the </a:t>
            </a:r>
            <a:r>
              <a:rPr lang="en-US" dirty="0" err="1">
                <a:solidFill>
                  <a:srgbClr val="314259"/>
                </a:solidFill>
                <a:latin typeface="Gilroy"/>
              </a:rPr>
              <a:t>assessee</a:t>
            </a:r>
            <a:r>
              <a:rPr lang="en-US" dirty="0">
                <a:solidFill>
                  <a:srgbClr val="314259"/>
                </a:solidFill>
                <a:latin typeface="Gilroy"/>
              </a:rPr>
              <a:t> during this time.  </a:t>
            </a:r>
            <a:endParaRPr lang="en-US" dirty="0" smtClean="0">
              <a:solidFill>
                <a:srgbClr val="314259"/>
              </a:solidFill>
              <a:latin typeface="Gilroy"/>
            </a:endParaRPr>
          </a:p>
          <a:p>
            <a:r>
              <a:rPr lang="en-US" dirty="0" smtClean="0">
                <a:solidFill>
                  <a:srgbClr val="314259"/>
                </a:solidFill>
                <a:latin typeface="Gilroy"/>
              </a:rPr>
              <a:t>If </a:t>
            </a:r>
            <a:r>
              <a:rPr lang="en-US" dirty="0">
                <a:solidFill>
                  <a:srgbClr val="314259"/>
                </a:solidFill>
                <a:latin typeface="Gilroy"/>
              </a:rPr>
              <a:t>the </a:t>
            </a:r>
            <a:r>
              <a:rPr lang="en-US" dirty="0" err="1">
                <a:solidFill>
                  <a:srgbClr val="314259"/>
                </a:solidFill>
                <a:latin typeface="Gilroy"/>
              </a:rPr>
              <a:t>assessee</a:t>
            </a:r>
            <a:r>
              <a:rPr lang="en-US" dirty="0">
                <a:solidFill>
                  <a:srgbClr val="314259"/>
                </a:solidFill>
                <a:latin typeface="Gilroy"/>
              </a:rPr>
              <a:t> does not file any objections against the draft order within the prescribed period of 30 days or if </a:t>
            </a:r>
            <a:r>
              <a:rPr lang="en-US" dirty="0" smtClean="0">
                <a:solidFill>
                  <a:srgbClr val="314259"/>
                </a:solidFill>
                <a:latin typeface="Gilroy"/>
              </a:rPr>
              <a:t> </a:t>
            </a:r>
            <a:r>
              <a:rPr lang="en-US" dirty="0">
                <a:solidFill>
                  <a:srgbClr val="314259"/>
                </a:solidFill>
                <a:latin typeface="Gilroy"/>
              </a:rPr>
              <a:t>accepts the draft order, then the assessing officer is required to complete his assessment within </a:t>
            </a:r>
            <a:r>
              <a:rPr lang="en-US" b="1" dirty="0">
                <a:solidFill>
                  <a:srgbClr val="314259"/>
                </a:solidFill>
                <a:latin typeface="Gilroy"/>
              </a:rPr>
              <a:t>1</a:t>
            </a:r>
            <a:r>
              <a:rPr lang="en-US" dirty="0">
                <a:solidFill>
                  <a:srgbClr val="314259"/>
                </a:solidFill>
                <a:latin typeface="Gilroy"/>
              </a:rPr>
              <a:t> </a:t>
            </a:r>
            <a:r>
              <a:rPr lang="en-US" b="1" dirty="0">
                <a:solidFill>
                  <a:srgbClr val="314259"/>
                </a:solidFill>
                <a:latin typeface="Gilroy"/>
              </a:rPr>
              <a:t>month </a:t>
            </a:r>
            <a:r>
              <a:rPr lang="en-US" dirty="0">
                <a:solidFill>
                  <a:srgbClr val="314259"/>
                </a:solidFill>
                <a:latin typeface="Gilroy"/>
              </a:rPr>
              <a:t>from the end of the month where either such 30-day period ends or </a:t>
            </a:r>
            <a:r>
              <a:rPr lang="en-US" dirty="0" err="1">
                <a:solidFill>
                  <a:srgbClr val="314259"/>
                </a:solidFill>
                <a:latin typeface="Gilroy"/>
              </a:rPr>
              <a:t>assessee</a:t>
            </a:r>
            <a:r>
              <a:rPr lang="en-US" dirty="0">
                <a:solidFill>
                  <a:srgbClr val="314259"/>
                </a:solidFill>
                <a:latin typeface="Gilroy"/>
              </a:rPr>
              <a:t> accepts the draft order, as applicable.  </a:t>
            </a:r>
            <a:endParaRPr lang="en-US" b="0" i="0" dirty="0">
              <a:solidFill>
                <a:srgbClr val="314259"/>
              </a:solidFill>
              <a:effectLst/>
              <a:latin typeface="Gilroy"/>
            </a:endParaRPr>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969469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to file objections</a:t>
            </a:r>
            <a:endParaRPr lang="en-IN" dirty="0"/>
          </a:p>
        </p:txBody>
      </p:sp>
      <p:sp>
        <p:nvSpPr>
          <p:cNvPr id="3" name="Content Placeholder 2"/>
          <p:cNvSpPr>
            <a:spLocks noGrp="1"/>
          </p:cNvSpPr>
          <p:nvPr>
            <p:ph idx="1"/>
          </p:nvPr>
        </p:nvSpPr>
        <p:spPr/>
        <p:txBody>
          <a:bodyPr>
            <a:normAutofit lnSpcReduction="10000"/>
          </a:bodyPr>
          <a:lstStyle/>
          <a:p>
            <a:r>
              <a:rPr lang="en-US" dirty="0" smtClean="0"/>
              <a:t>Time Limit : 	30 Days</a:t>
            </a:r>
          </a:p>
          <a:p>
            <a:r>
              <a:rPr lang="en-US" dirty="0" smtClean="0"/>
              <a:t>Form: 	35A – duly authenticated by the 					</a:t>
            </a:r>
            <a:r>
              <a:rPr lang="en-US" dirty="0" err="1" smtClean="0"/>
              <a:t>assessesse</a:t>
            </a:r>
            <a:r>
              <a:rPr lang="en-US" dirty="0" smtClean="0"/>
              <a:t> or representative</a:t>
            </a:r>
          </a:p>
          <a:p>
            <a:pPr marL="0" indent="0">
              <a:buNone/>
            </a:pPr>
            <a:endParaRPr lang="en-US" dirty="0" smtClean="0"/>
          </a:p>
          <a:p>
            <a:r>
              <a:rPr lang="en-US" dirty="0" smtClean="0">
                <a:solidFill>
                  <a:srgbClr val="333333"/>
                </a:solidFill>
                <a:latin typeface="Arial" panose="020B0604020202020204" pitchFamily="34" charset="0"/>
              </a:rPr>
              <a:t>In </a:t>
            </a:r>
            <a:r>
              <a:rPr lang="en-US" dirty="0">
                <a:solidFill>
                  <a:srgbClr val="333333"/>
                </a:solidFill>
                <a:latin typeface="Arial" panose="020B0604020202020204" pitchFamily="34" charset="0"/>
              </a:rPr>
              <a:t>case of draft assessment under sub-section (3) of section 143 read with section 144A, the objections shall also be accompanied by four copies of the directions issued by the Joint Commissioner or Additional Commissioner under section 144A and in the case of draft assessment under sub-section (3) of section 143 read with section 147, the objections shall also be accompanied by four copies of the original assessment order, if any :</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01/10/2023</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62882645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TotalTime>
  <Words>1042</Words>
  <Application>Microsoft Office PowerPoint</Application>
  <PresentationFormat>Custom</PresentationFormat>
  <Paragraphs>156</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Gilroy</vt:lpstr>
      <vt:lpstr>Roboto</vt:lpstr>
      <vt:lpstr>Trebuchet MS</vt:lpstr>
      <vt:lpstr>Wingdings 3</vt:lpstr>
      <vt:lpstr>Facet</vt:lpstr>
      <vt:lpstr>DRP</vt:lpstr>
      <vt:lpstr>Introduction</vt:lpstr>
      <vt:lpstr>Assessee</vt:lpstr>
      <vt:lpstr>Administration</vt:lpstr>
      <vt:lpstr>How to Refer</vt:lpstr>
      <vt:lpstr>Issues before DRP</vt:lpstr>
      <vt:lpstr>DRP Role</vt:lpstr>
      <vt:lpstr>Time Limit</vt:lpstr>
      <vt:lpstr>Procedure to file objections</vt:lpstr>
      <vt:lpstr>Additional Evidence</vt:lpstr>
      <vt:lpstr>Documents along with Form 35A</vt:lpstr>
      <vt:lpstr>Sec.144C</vt:lpstr>
      <vt:lpstr>Difference between DRP and Appeal before CIT(A)</vt:lpstr>
      <vt:lpstr>Case</vt:lpstr>
      <vt:lpstr>PowerPoint Presentation</vt:lpstr>
      <vt:lpstr>E-Assessment</vt:lpstr>
      <vt:lpstr>Conclusion</vt:lpstr>
      <vt:lpstr>Case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DRP</dc:title>
  <dc:creator>user</dc:creator>
  <cp:lastModifiedBy>user</cp:lastModifiedBy>
  <cp:revision>30</cp:revision>
  <dcterms:created xsi:type="dcterms:W3CDTF">2022-10-30T08:08:36Z</dcterms:created>
  <dcterms:modified xsi:type="dcterms:W3CDTF">2023-09-28T14:19:10Z</dcterms:modified>
</cp:coreProperties>
</file>