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62" r:id="rId3"/>
    <p:sldId id="263" r:id="rId4"/>
    <p:sldId id="266" r:id="rId5"/>
    <p:sldId id="260" r:id="rId6"/>
    <p:sldId id="267" r:id="rId7"/>
    <p:sldId id="268" r:id="rId8"/>
    <p:sldId id="269" r:id="rId9"/>
    <p:sldId id="259" r:id="rId10"/>
    <p:sldId id="270" r:id="rId11"/>
    <p:sldId id="277" r:id="rId12"/>
    <p:sldId id="278" r:id="rId13"/>
    <p:sldId id="279" r:id="rId14"/>
    <p:sldId id="280" r:id="rId15"/>
    <p:sldId id="271" r:id="rId16"/>
    <p:sldId id="272" r:id="rId17"/>
    <p:sldId id="273" r:id="rId18"/>
    <p:sldId id="274" r:id="rId19"/>
    <p:sldId id="275" r:id="rId20"/>
    <p:sldId id="276" r:id="rId21"/>
    <p:sldId id="281" r:id="rId22"/>
    <p:sldId id="282" r:id="rId23"/>
    <p:sldId id="283" r:id="rId24"/>
    <p:sldId id="284" r:id="rId25"/>
    <p:sldId id="285" r:id="rId26"/>
    <p:sldId id="286" r:id="rId27"/>
    <p:sldId id="287" r:id="rId28"/>
    <p:sldId id="288" r:id="rId29"/>
    <p:sldId id="289"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125E5076-3810-47DD-B79F-674D7AD40C01}" styleName="深色样式 1 - 强调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79" autoAdjust="0"/>
    <p:restoredTop sz="94624" autoAdjust="0"/>
  </p:normalViewPr>
  <p:slideViewPr>
    <p:cSldViewPr>
      <p:cViewPr varScale="1">
        <p:scale>
          <a:sx n="70" d="100"/>
          <a:sy n="70" d="100"/>
        </p:scale>
        <p:origin x="1386"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135"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Freeform 7"/>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Freeform 10"/>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lstStyle>
          <a:p>
            <a:fld id="{D21F6895-D147-46CE-B43E-C8B0D5C79789}" type="datetimeFigureOut">
              <a:rPr lang="en-US" smtClean="0"/>
              <a:t>9/23/2023</a:t>
            </a:fld>
            <a:endParaRPr lang="en-US"/>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lstStyle>
          <a:p>
            <a:endParaRPr lang="en-US"/>
          </a:p>
        </p:txBody>
      </p:sp>
      <p:sp>
        <p:nvSpPr>
          <p:cNvPr id="27" name="Slide Number Placeholder 26"/>
          <p:cNvSpPr>
            <a:spLocks noGrp="1"/>
          </p:cNvSpPr>
          <p:nvPr>
            <p:ph type="sldNum" sz="quarter" idx="12"/>
          </p:nvPr>
        </p:nvSpPr>
        <p:spPr/>
        <p:txBody>
          <a:bodyPr/>
          <a:lstStyle>
            <a:lvl1pPr>
              <a:defRPr>
                <a:solidFill>
                  <a:srgbClr val="FFFFFF"/>
                </a:solidFill>
              </a:defRPr>
            </a:lvl1pPr>
          </a:lstStyle>
          <a:p>
            <a:fld id="{E58C1A74-DFC6-4370-A251-C05066C4F3B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1F6895-D147-46CE-B43E-C8B0D5C79789}" type="datetimeFigureOut">
              <a:rPr lang="en-US" smtClean="0"/>
              <a:t>9/23/2023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C1A74-DFC6-4370-A251-C05066C4F3B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1F6895-D147-46CE-B43E-C8B0D5C79789}" type="datetimeFigureOut">
              <a:rPr lang="en-US" smtClean="0"/>
              <a:t>9/23/2023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C1A74-DFC6-4370-A251-C05066C4F3B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21F6895-D147-46CE-B43E-C8B0D5C79789}" type="datetimeFigureOut">
              <a:rPr lang="en-US" smtClean="0"/>
              <a:t>9/23/2023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C1A74-DFC6-4370-A251-C05066C4F3BF}" type="slidenum">
              <a:rPr lang="en-US" smtClean="0"/>
              <a:t>‹#›</a:t>
            </a:fld>
            <a:endParaRPr lang="en-US"/>
          </a:p>
        </p:txBody>
      </p:sp>
      <p:sp>
        <p:nvSpPr>
          <p:cNvPr id="7" name="Title 6"/>
          <p:cNvSpPr>
            <a:spLocks noGrp="1"/>
          </p:cNvSpPr>
          <p:nvPr>
            <p:ph type="title"/>
          </p:nvPr>
        </p:nvSpPr>
        <p:spPr/>
        <p:txBody>
          <a:bodyPr rtlCol="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21F6895-D147-46CE-B43E-C8B0D5C79789}" type="datetimeFigureOut">
              <a:rPr lang="en-US" smtClean="0"/>
              <a:t>9/23/2023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8C1A74-DFC6-4370-A251-C05066C4F3BF}" type="slidenum">
              <a:rPr lang="en-US" smtClean="0"/>
              <a:t>‹#›</a:t>
            </a:fld>
            <a:endParaRPr lang="en-US"/>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21F6895-D147-46CE-B43E-C8B0D5C79789}" type="datetimeFigureOut">
              <a:rPr lang="en-US" smtClean="0"/>
              <a:t>9/23/2023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C1A74-DFC6-4370-A251-C05066C4F3BF}" type="slidenum">
              <a:rPr lang="en-US" smtClean="0"/>
              <a:t>‹#›</a:t>
            </a:fld>
            <a:endParaRPr lang="en-US"/>
          </a:p>
        </p:txBody>
      </p:sp>
      <p:sp>
        <p:nvSpPr>
          <p:cNvPr id="8" name="Title 7"/>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21F6895-D147-46CE-B43E-C8B0D5C79789}" type="datetimeFigureOut">
              <a:rPr lang="en-US" smtClean="0"/>
              <a:t>9/23/2023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8C1A74-DFC6-4370-A251-C05066C4F3B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21F6895-D147-46CE-B43E-C8B0D5C79789}" type="datetimeFigureOut">
              <a:rPr lang="en-US" smtClean="0"/>
              <a:t>9/23/2023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8C1A74-DFC6-4370-A251-C05066C4F3BF}" type="slidenum">
              <a:rPr lang="en-US" smtClean="0"/>
              <a:t>‹#›</a:t>
            </a:fld>
            <a:endParaRPr lang="en-US"/>
          </a:p>
        </p:txBody>
      </p:sp>
      <p:sp>
        <p:nvSpPr>
          <p:cNvPr id="6" name="Title 5"/>
          <p:cNvSpPr>
            <a:spLocks noGrp="1"/>
          </p:cNvSpPr>
          <p:nvPr>
            <p:ph type="title"/>
          </p:nvPr>
        </p:nvSpPr>
        <p:spPr/>
        <p:txBody>
          <a:bodyPr rtlCol="0"/>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1F6895-D147-46CE-B43E-C8B0D5C79789}" type="datetimeFigureOut">
              <a:rPr lang="en-US" smtClean="0"/>
              <a:t>9/23/2023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8C1A74-DFC6-4370-A251-C05066C4F3B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p>
            <a:fld id="{D21F6895-D147-46CE-B43E-C8B0D5C79789}" type="datetimeFigureOut">
              <a:rPr lang="en-US" smtClean="0"/>
              <a:t>9/23/2023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8C1A74-DFC6-4370-A251-C05066C4F3B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415" indent="0" algn="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lstStyle>
          <a:p>
            <a:fld id="{D21F6895-D147-46CE-B43E-C8B0D5C79789}" type="datetimeFigureOut">
              <a:rPr lang="en-US" smtClean="0"/>
              <a:t>9/23/2023</a:t>
            </a:fld>
            <a:endParaRPr lang="en-US"/>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1"/>
                </a:solidFill>
              </a:defRPr>
            </a:lvl1pPr>
          </a:lstStyle>
          <a:p>
            <a:fld id="{E58C1A74-DFC6-4370-A251-C05066C4F3BF}" type="slidenum">
              <a:rPr lang="en-US" smtClean="0"/>
              <a:t>‹#›</a:t>
            </a:fld>
            <a:endParaRPr lang="en-US"/>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lstStyle>
          <a:p>
            <a:r>
              <a:rPr kumimoji="0" lang="en-US" smtClean="0"/>
              <a:t>Click to edit Master title style</a:t>
            </a:r>
            <a:endParaRPr kumimoji="0" lang="en-US"/>
          </a:p>
        </p:txBody>
      </p:sp>
      <p:sp>
        <p:nvSpPr>
          <p:cNvPr id="8" name="Freeform 7"/>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Freeform 8"/>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ight Triangle 9"/>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Freeform 11"/>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Right Triangle 13"/>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lstStyle>
          <a:p>
            <a:fld id="{D21F6895-D147-46CE-B43E-C8B0D5C79789}" type="datetimeFigureOut">
              <a:rPr lang="en-US" smtClean="0"/>
              <a:t>9/23/2023</a:t>
            </a:fld>
            <a:endParaRPr lang="en-US"/>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lstStyle>
          <a:p>
            <a:fld id="{E58C1A74-DFC6-4370-A251-C05066C4F3B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p:titleStyle>
    <p:bodyStyle>
      <a:lvl1pPr marL="365760" indent="-255905" algn="l" rtl="0" eaLnBrk="1" latinLnBrk="0" hangingPunct="1">
        <a:spcBef>
          <a:spcPts val="400"/>
        </a:spcBef>
        <a:spcAft>
          <a:spcPts val="0"/>
        </a:spcAft>
        <a:buClr>
          <a:schemeClr val="accent1"/>
        </a:buClr>
        <a:buSzPct val="68000"/>
        <a:buFont typeface="Wingdings 3" panose="05040102010807070707"/>
        <a:buChar char=""/>
        <a:defRPr kumimoji="0" sz="2700" kern="1200">
          <a:solidFill>
            <a:schemeClr val="tx1"/>
          </a:solidFill>
          <a:latin typeface="+mn-lt"/>
          <a:ea typeface="+mn-ea"/>
          <a:cs typeface="+mn-cs"/>
        </a:defRPr>
      </a:lvl1pPr>
      <a:lvl2pPr marL="621665" indent="-228600" algn="l" rtl="0" eaLnBrk="1" latinLnBrk="0" hangingPunct="1">
        <a:spcBef>
          <a:spcPts val="325"/>
        </a:spcBef>
        <a:buClr>
          <a:schemeClr val="accent1"/>
        </a:buClr>
        <a:buFont typeface="Verdana" panose="020B0604030504040204"/>
        <a:buChar char="◦"/>
        <a:defRPr kumimoji="0" sz="2300" kern="1200">
          <a:solidFill>
            <a:schemeClr val="tx1"/>
          </a:solidFill>
          <a:latin typeface="+mn-lt"/>
          <a:ea typeface="+mn-ea"/>
          <a:cs typeface="+mn-cs"/>
        </a:defRPr>
      </a:lvl2pPr>
      <a:lvl3pPr marL="859790" indent="-228600" algn="l" rtl="0" eaLnBrk="1" latinLnBrk="0" hangingPunct="1">
        <a:spcBef>
          <a:spcPts val="350"/>
        </a:spcBef>
        <a:buClr>
          <a:schemeClr val="accent2"/>
        </a:buClr>
        <a:buSzPct val="100000"/>
        <a:buFont typeface="Wingdings 2" panose="05020102010507070707"/>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panose="05020102010507070707"/>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panose="05020102010507070707"/>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panose="05020102010507070707"/>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panose="05020102010507070707"/>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panose="05020102010507070707"/>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panose="05020102010507070707"/>
        <a:buChar char=""/>
        <a:defRPr kumimoji="0" sz="16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219200"/>
            <a:ext cx="8382000" cy="3581400"/>
          </a:xfrm>
        </p:spPr>
        <p:txBody>
          <a:bodyPr>
            <a:normAutofit/>
          </a:bodyPr>
          <a:lstStyle/>
          <a:p>
            <a:pPr algn="ctr"/>
            <a:r>
              <a:rPr lang="en-IN" altLang="en-US" sz="3600" dirty="0" smtClean="0">
                <a:solidFill>
                  <a:srgbClr val="FF0000"/>
                </a:solidFill>
                <a:latin typeface="Verdana" panose="020B0604030504040204" pitchFamily="34" charset="0"/>
                <a:ea typeface="Verdana" panose="020B0604030504040204" pitchFamily="34" charset="0"/>
                <a:cs typeface="Verdana" panose="020B0604030504040204" pitchFamily="34" charset="0"/>
              </a:rPr>
              <a:t>NOTICE U/S 143(2) AND ASSESSMENT PROCEEDINGS U/S 143(3) OF THE INCOME TAX ACT,1961 AS AMENDED</a:t>
            </a:r>
            <a:endParaRPr lang="en-US" sz="3600" dirty="0">
              <a:solidFill>
                <a:srgbClr val="FF0000"/>
              </a:solidFill>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transition>
    <p:randomBa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854891"/>
          </a:xfrm>
        </p:spPr>
        <p:txBody>
          <a:bodyPr>
            <a:normAutofit/>
          </a:bodyPr>
          <a:lstStyle/>
          <a:p>
            <a:pPr algn="ctr"/>
            <a:endParaRPr lang="en-IN" sz="5400" b="1" dirty="0" smtClean="0"/>
          </a:p>
          <a:p>
            <a:pPr algn="ctr"/>
            <a:r>
              <a:rPr lang="en-IN" sz="5400" b="1" dirty="0" smtClean="0"/>
              <a:t>Statement </a:t>
            </a:r>
            <a:r>
              <a:rPr lang="en-IN" sz="5400" b="1" dirty="0"/>
              <a:t>of written arguments and how to prepare it under the INCOME TAX ACT, 1961</a:t>
            </a:r>
            <a:endParaRPr lang="en-IN" sz="5400" dirty="0"/>
          </a:p>
        </p:txBody>
      </p:sp>
    </p:spTree>
    <p:extLst>
      <p:ext uri="{BB962C8B-B14F-4D97-AF65-F5344CB8AC3E}">
        <p14:creationId xmlns:p14="http://schemas.microsoft.com/office/powerpoint/2010/main" val="47882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normAutofit fontScale="85000" lnSpcReduction="20000"/>
          </a:bodyPr>
          <a:lstStyle/>
          <a:p>
            <a:r>
              <a:rPr lang="en-US" dirty="0"/>
              <a:t>An argument is “a claim or proposition put forward along with reasons or evidence supporting it.”  It is “an attempt to support a conclusion by giving reasons for it</a:t>
            </a:r>
            <a:r>
              <a:rPr lang="en-US" dirty="0" smtClean="0"/>
              <a:t>.”</a:t>
            </a:r>
          </a:p>
          <a:p>
            <a:endParaRPr lang="en-US" dirty="0"/>
          </a:p>
          <a:p>
            <a:r>
              <a:rPr lang="en-US" dirty="0"/>
              <a:t>The word “argument” is often used to refer to a heated dispute, a quarrel, or a shouting-match. But the term argument essentially refers to “a set of propositions, or statements, which are designed to convince a reader or listener of a claim, or conclusion, and which include at least one reason (premise) for accepting the conclusion</a:t>
            </a:r>
          </a:p>
          <a:p>
            <a:pPr marL="0" indent="0">
              <a:buNone/>
            </a:pPr>
            <a:endParaRPr lang="en-US" dirty="0"/>
          </a:p>
          <a:p>
            <a:r>
              <a:rPr lang="en-US" dirty="0"/>
              <a:t>In short, an argument is a collection of statements. It should have a conclusion the argument attempts to establish. The others in the collection are called the premises, which are supposed to lead to convince that the conclusion is true.</a:t>
            </a:r>
          </a:p>
        </p:txBody>
      </p:sp>
    </p:spTree>
    <p:extLst>
      <p:ext uri="{BB962C8B-B14F-4D97-AF65-F5344CB8AC3E}">
        <p14:creationId xmlns:p14="http://schemas.microsoft.com/office/powerpoint/2010/main" val="27100032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normAutofit fontScale="70000" lnSpcReduction="20000"/>
          </a:bodyPr>
          <a:lstStyle/>
          <a:p>
            <a:r>
              <a:rPr lang="en-US" sz="3200" b="1" dirty="0"/>
              <a:t>Self Guidelines for handling issues on preparation of </a:t>
            </a:r>
          </a:p>
          <a:p>
            <a:r>
              <a:rPr lang="en-US" sz="3200" b="1" dirty="0"/>
              <a:t>written arguments and also its applications thereof</a:t>
            </a:r>
            <a:r>
              <a:rPr lang="en-US" sz="3200" dirty="0"/>
              <a:t> </a:t>
            </a:r>
          </a:p>
          <a:p>
            <a:endParaRPr lang="en-US" dirty="0"/>
          </a:p>
          <a:p>
            <a:pPr algn="just"/>
            <a:r>
              <a:rPr lang="en-US" dirty="0"/>
              <a:t>Writing of an arguments is one of the most important parts of the exclusion challenge process. Getting a clear, concise and persuasive set of arguments written down will make it easier to put a case forward in the hearing and allow the authority time to review and understand your position before they make their decision</a:t>
            </a:r>
            <a:r>
              <a:rPr lang="en-US" dirty="0" smtClean="0"/>
              <a:t>.</a:t>
            </a:r>
          </a:p>
          <a:p>
            <a:pPr algn="just"/>
            <a:endParaRPr lang="en-US" dirty="0"/>
          </a:p>
          <a:p>
            <a:pPr algn="just"/>
            <a:r>
              <a:rPr lang="en-US" dirty="0"/>
              <a:t>Putting together your best case starts with identifying the legal issues. </a:t>
            </a:r>
            <a:endParaRPr lang="en-US" dirty="0" smtClean="0"/>
          </a:p>
          <a:p>
            <a:pPr algn="just"/>
            <a:endParaRPr lang="en-US" dirty="0"/>
          </a:p>
          <a:p>
            <a:pPr algn="just"/>
            <a:r>
              <a:rPr lang="en-US" dirty="0"/>
              <a:t>Going through the set of the subject matter will help the person </a:t>
            </a:r>
            <a:r>
              <a:rPr lang="en-US" dirty="0" smtClean="0"/>
              <a:t>arguing </a:t>
            </a:r>
            <a:r>
              <a:rPr lang="en-US" dirty="0"/>
              <a:t>the matter to do that by asking you a series of questions about the exclusion, and will provide you with Suggested Wording documents, which provide a proposed wording for arguments covering a range of circumstances to fit your case.</a:t>
            </a:r>
          </a:p>
          <a:p>
            <a:pPr algn="just"/>
            <a:r>
              <a:rPr lang="en-US" dirty="0"/>
              <a:t>Alternatively, if you don’t want to use this resource to identify the issues, and already know which Suggested Wording documents you wish to use,</a:t>
            </a:r>
          </a:p>
          <a:p>
            <a:endParaRPr lang="en-IN" dirty="0"/>
          </a:p>
        </p:txBody>
      </p:sp>
    </p:spTree>
    <p:extLst>
      <p:ext uri="{BB962C8B-B14F-4D97-AF65-F5344CB8AC3E}">
        <p14:creationId xmlns:p14="http://schemas.microsoft.com/office/powerpoint/2010/main" val="28623104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normAutofit fontScale="92500" lnSpcReduction="10000"/>
          </a:bodyPr>
          <a:lstStyle/>
          <a:p>
            <a:r>
              <a:rPr lang="en-US" dirty="0"/>
              <a:t>Clearly explains the events as the art of arguments of the person describes them</a:t>
            </a:r>
            <a:r>
              <a:rPr lang="en-US" dirty="0" smtClean="0"/>
              <a:t>;</a:t>
            </a:r>
          </a:p>
          <a:p>
            <a:endParaRPr lang="en-US" dirty="0"/>
          </a:p>
          <a:p>
            <a:r>
              <a:rPr lang="en-US" dirty="0"/>
              <a:t>Highlights where the point of disagreements arises in the events</a:t>
            </a:r>
            <a:r>
              <a:rPr lang="en-US" dirty="0" smtClean="0"/>
              <a:t>;</a:t>
            </a:r>
          </a:p>
          <a:p>
            <a:endParaRPr lang="en-US" dirty="0"/>
          </a:p>
          <a:p>
            <a:r>
              <a:rPr lang="en-US" dirty="0"/>
              <a:t>Refers all the evidences that supports the family's version of events</a:t>
            </a:r>
            <a:r>
              <a:rPr lang="en-US" dirty="0" smtClean="0"/>
              <a:t>;</a:t>
            </a:r>
          </a:p>
          <a:p>
            <a:endParaRPr lang="en-US" dirty="0"/>
          </a:p>
          <a:p>
            <a:r>
              <a:rPr lang="en-US" dirty="0"/>
              <a:t>Does not discuss legal questions such as whether the tests in the guidance are met. This will confuse matters. Your submissions will be most effective if you set out the background first, and then go on to discuss your legal </a:t>
            </a:r>
            <a:r>
              <a:rPr lang="en-US" dirty="0" smtClean="0"/>
              <a:t>arguments</a:t>
            </a:r>
          </a:p>
          <a:p>
            <a:endParaRPr lang="en-US" dirty="0"/>
          </a:p>
        </p:txBody>
      </p:sp>
    </p:spTree>
    <p:extLst>
      <p:ext uri="{BB962C8B-B14F-4D97-AF65-F5344CB8AC3E}">
        <p14:creationId xmlns:p14="http://schemas.microsoft.com/office/powerpoint/2010/main" val="3375968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1"/>
            <a:ext cx="8229600" cy="5410200"/>
          </a:xfrm>
        </p:spPr>
        <p:txBody>
          <a:bodyPr/>
          <a:lstStyle/>
          <a:p>
            <a:endParaRPr lang="en-US" dirty="0" smtClean="0"/>
          </a:p>
          <a:p>
            <a:r>
              <a:rPr lang="en-US" dirty="0" smtClean="0"/>
              <a:t>Narration </a:t>
            </a:r>
            <a:r>
              <a:rPr lang="en-US" dirty="0"/>
              <a:t>should be very concise and specific</a:t>
            </a:r>
          </a:p>
          <a:p>
            <a:endParaRPr lang="en-US" dirty="0"/>
          </a:p>
          <a:p>
            <a:r>
              <a:rPr lang="en-US" dirty="0"/>
              <a:t>Presentation should be well defined</a:t>
            </a:r>
          </a:p>
          <a:p>
            <a:endParaRPr lang="en-US" dirty="0"/>
          </a:p>
          <a:p>
            <a:r>
              <a:rPr lang="en-US" dirty="0"/>
              <a:t>Analysis</a:t>
            </a:r>
          </a:p>
          <a:p>
            <a:endParaRPr lang="en-US" dirty="0"/>
          </a:p>
          <a:p>
            <a:r>
              <a:rPr lang="en-US" dirty="0"/>
              <a:t>Explanation </a:t>
            </a:r>
          </a:p>
          <a:p>
            <a:endParaRPr lang="en-IN" dirty="0"/>
          </a:p>
        </p:txBody>
      </p:sp>
    </p:spTree>
    <p:extLst>
      <p:ext uri="{BB962C8B-B14F-4D97-AF65-F5344CB8AC3E}">
        <p14:creationId xmlns:p14="http://schemas.microsoft.com/office/powerpoint/2010/main" val="28978460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943600"/>
          </a:xfrm>
        </p:spPr>
        <p:txBody>
          <a:bodyPr/>
          <a:lstStyle/>
          <a:p>
            <a:r>
              <a:rPr lang="en-IN" dirty="0"/>
              <a:t>Identify the issue</a:t>
            </a:r>
          </a:p>
          <a:p>
            <a:r>
              <a:rPr lang="en-IN" dirty="0"/>
              <a:t>Narrate the statement of Facts</a:t>
            </a:r>
          </a:p>
          <a:p>
            <a:r>
              <a:rPr lang="en-IN" dirty="0"/>
              <a:t>Grounds of Appeal</a:t>
            </a:r>
          </a:p>
          <a:p>
            <a:r>
              <a:rPr lang="en-IN" dirty="0"/>
              <a:t>Weightage of Grounds</a:t>
            </a:r>
          </a:p>
          <a:p>
            <a:r>
              <a:rPr lang="en-IN" dirty="0"/>
              <a:t>Question of Facts</a:t>
            </a:r>
          </a:p>
          <a:p>
            <a:r>
              <a:rPr lang="en-IN" dirty="0"/>
              <a:t>Question of Law</a:t>
            </a:r>
          </a:p>
          <a:p>
            <a:r>
              <a:rPr lang="en-IN" dirty="0"/>
              <a:t>Any existence of General Law</a:t>
            </a:r>
          </a:p>
          <a:p>
            <a:r>
              <a:rPr lang="en-IN" dirty="0"/>
              <a:t>Evidences in a nutshell</a:t>
            </a:r>
          </a:p>
          <a:p>
            <a:r>
              <a:rPr lang="en-IN" dirty="0"/>
              <a:t>Similar issue in any preceding year(s) </a:t>
            </a:r>
          </a:p>
          <a:p>
            <a:r>
              <a:rPr lang="en-IN" dirty="0"/>
              <a:t>Similar issue in any other case</a:t>
            </a:r>
          </a:p>
          <a:p>
            <a:r>
              <a:rPr lang="en-IN" dirty="0"/>
              <a:t>Existence of any difference of opinion and at which situation</a:t>
            </a:r>
          </a:p>
        </p:txBody>
      </p:sp>
    </p:spTree>
    <p:extLst>
      <p:ext uri="{BB962C8B-B14F-4D97-AF65-F5344CB8AC3E}">
        <p14:creationId xmlns:p14="http://schemas.microsoft.com/office/powerpoint/2010/main" val="20831596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normAutofit/>
          </a:bodyPr>
          <a:lstStyle/>
          <a:p>
            <a:r>
              <a:rPr lang="en-IN" sz="3600" dirty="0"/>
              <a:t>Digestive case laws on similar occasion</a:t>
            </a:r>
          </a:p>
          <a:p>
            <a:r>
              <a:rPr lang="en-IN" sz="3600" dirty="0"/>
              <a:t>Digestive laws in relation with the Rules </a:t>
            </a:r>
            <a:r>
              <a:rPr lang="en-IN" sz="3600" dirty="0" smtClean="0"/>
              <a:t>and </a:t>
            </a:r>
            <a:r>
              <a:rPr lang="en-IN" sz="3600" dirty="0"/>
              <a:t>specially with the intension of </a:t>
            </a:r>
            <a:r>
              <a:rPr lang="en-IN" sz="3600" dirty="0" smtClean="0"/>
              <a:t>the Parliament</a:t>
            </a:r>
            <a:endParaRPr lang="en-IN" sz="3600" dirty="0"/>
          </a:p>
        </p:txBody>
      </p:sp>
    </p:spTree>
    <p:extLst>
      <p:ext uri="{BB962C8B-B14F-4D97-AF65-F5344CB8AC3E}">
        <p14:creationId xmlns:p14="http://schemas.microsoft.com/office/powerpoint/2010/main" val="1505626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1000"/>
            <a:ext cx="8229600" cy="5626291"/>
          </a:xfrm>
        </p:spPr>
        <p:txBody>
          <a:bodyPr/>
          <a:lstStyle/>
          <a:p>
            <a:r>
              <a:rPr lang="en-IN" dirty="0"/>
              <a:t>Situational Parameter</a:t>
            </a:r>
          </a:p>
          <a:p>
            <a:r>
              <a:rPr lang="en-IN" dirty="0"/>
              <a:t>How and when reference can be drawn up</a:t>
            </a:r>
          </a:p>
          <a:p>
            <a:r>
              <a:rPr lang="en-IN" dirty="0"/>
              <a:t>Stressing on the grounds</a:t>
            </a:r>
          </a:p>
          <a:p>
            <a:r>
              <a:rPr lang="en-IN" dirty="0"/>
              <a:t>ABC analysis of the Grounds</a:t>
            </a:r>
          </a:p>
          <a:p>
            <a:r>
              <a:rPr lang="en-IN" dirty="0"/>
              <a:t>Arrest the weak point of the Respondent prior</a:t>
            </a:r>
          </a:p>
          <a:p>
            <a:pPr marL="0" indent="0">
              <a:buNone/>
            </a:pPr>
            <a:r>
              <a:rPr lang="en-IN" dirty="0"/>
              <a:t>  to the stages of the arguments</a:t>
            </a:r>
          </a:p>
          <a:p>
            <a:r>
              <a:rPr lang="en-IN" dirty="0"/>
              <a:t>Arrest the weak point of the Respondent at </a:t>
            </a:r>
          </a:p>
          <a:p>
            <a:pPr marL="0" indent="0">
              <a:buNone/>
            </a:pPr>
            <a:r>
              <a:rPr lang="en-IN" dirty="0"/>
              <a:t>  the on going stages of the arguments</a:t>
            </a:r>
          </a:p>
          <a:p>
            <a:r>
              <a:rPr lang="en-IN" dirty="0"/>
              <a:t>Conclusion</a:t>
            </a:r>
          </a:p>
        </p:txBody>
      </p:sp>
    </p:spTree>
    <p:extLst>
      <p:ext uri="{BB962C8B-B14F-4D97-AF65-F5344CB8AC3E}">
        <p14:creationId xmlns:p14="http://schemas.microsoft.com/office/powerpoint/2010/main" val="36900763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458200" cy="5943600"/>
          </a:xfrm>
        </p:spPr>
        <p:txBody>
          <a:bodyPr>
            <a:normAutofit lnSpcReduction="10000"/>
          </a:bodyPr>
          <a:lstStyle/>
          <a:p>
            <a:pPr marL="0" indent="0" algn="just">
              <a:buNone/>
            </a:pPr>
            <a:r>
              <a:rPr lang="en-US" dirty="0"/>
              <a:t>The arguer want to make this process as comprehensive and smooth as possible. However, this guidance cannot cover every situation. Given the complexity of the process, it is inevitable that your finished Submissions will need to be reviewed to make sure that they read properly. You may need to amend the wording to avoid repetition, ensure everything is clear and nothing has been missed out at all. You may also want to smooth out the formatting. It’s absolutely tailor made and depending upon the situation and the degree of persistence thereof.</a:t>
            </a:r>
          </a:p>
          <a:p>
            <a:pPr marL="0" indent="0" algn="just">
              <a:buNone/>
            </a:pPr>
            <a:r>
              <a:rPr lang="en-US" dirty="0"/>
              <a:t>However as it’s jurisdictionally covered under the Civil Procedure Code 1908.The pre existence of the said Code must persists. </a:t>
            </a:r>
          </a:p>
        </p:txBody>
      </p:sp>
    </p:spTree>
    <p:extLst>
      <p:ext uri="{BB962C8B-B14F-4D97-AF65-F5344CB8AC3E}">
        <p14:creationId xmlns:p14="http://schemas.microsoft.com/office/powerpoint/2010/main" val="5934663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867400"/>
          </a:xfrm>
        </p:spPr>
        <p:txBody>
          <a:bodyPr>
            <a:normAutofit fontScale="47500" lnSpcReduction="20000"/>
          </a:bodyPr>
          <a:lstStyle/>
          <a:p>
            <a:r>
              <a:rPr lang="en-IN" dirty="0"/>
              <a:t>The Deputy/Assistant Commissioner of Income Tax		        Date: 20/12/2020 </a:t>
            </a:r>
          </a:p>
          <a:p>
            <a:r>
              <a:rPr lang="en-IN" dirty="0"/>
              <a:t>National e-Assessment Centre</a:t>
            </a:r>
          </a:p>
          <a:p>
            <a:r>
              <a:rPr lang="en-IN" dirty="0"/>
              <a:t>ReAC -1 Delhi</a:t>
            </a:r>
          </a:p>
          <a:p>
            <a:r>
              <a:rPr lang="en-IN" dirty="0"/>
              <a:t>  </a:t>
            </a:r>
          </a:p>
          <a:p>
            <a:r>
              <a:rPr lang="en-IN" u="sng" dirty="0"/>
              <a:t>Sub: Submission in respect of </a:t>
            </a:r>
            <a:r>
              <a:rPr lang="en-IN" b="1" u="sng" dirty="0" smtClean="0"/>
              <a:t>……………..</a:t>
            </a:r>
            <a:r>
              <a:rPr lang="en-IN" u="sng" dirty="0" smtClean="0"/>
              <a:t>bearing </a:t>
            </a:r>
            <a:r>
              <a:rPr lang="en-IN" u="sng" dirty="0"/>
              <a:t>PAN: </a:t>
            </a:r>
            <a:r>
              <a:rPr lang="en-IN" u="sng" dirty="0" smtClean="0"/>
              <a:t>……………. </a:t>
            </a:r>
            <a:r>
              <a:rPr lang="en-IN" u="sng" dirty="0"/>
              <a:t>against your notice        vide no. ITBA/AST/F/142(1)/</a:t>
            </a:r>
            <a:r>
              <a:rPr lang="en-IN" u="sng" dirty="0" smtClean="0"/>
              <a:t>2020-21/10286284081(1</a:t>
            </a:r>
            <a:r>
              <a:rPr lang="en-IN" u="sng" dirty="0"/>
              <a:t>) relating to the Assessment Year </a:t>
            </a:r>
            <a:r>
              <a:rPr lang="en-IN" u="sng" dirty="0" smtClean="0"/>
              <a:t>2018-19</a:t>
            </a:r>
            <a:endParaRPr lang="en-IN" dirty="0"/>
          </a:p>
          <a:p>
            <a:r>
              <a:rPr lang="en-IN" dirty="0"/>
              <a:t> </a:t>
            </a:r>
          </a:p>
          <a:p>
            <a:r>
              <a:rPr lang="en-IN" dirty="0"/>
              <a:t>  </a:t>
            </a:r>
            <a:r>
              <a:rPr lang="en-IN" dirty="0" smtClean="0"/>
              <a:t>Sir</a:t>
            </a:r>
            <a:r>
              <a:rPr lang="en-IN" dirty="0"/>
              <a:t>,</a:t>
            </a:r>
          </a:p>
          <a:p>
            <a:r>
              <a:rPr lang="en-IN" dirty="0"/>
              <a:t> </a:t>
            </a:r>
          </a:p>
          <a:p>
            <a:r>
              <a:rPr lang="en-IN" dirty="0"/>
              <a:t>With reference to your query I am sending the same as per your Annexure.</a:t>
            </a:r>
          </a:p>
          <a:p>
            <a:r>
              <a:rPr lang="en-IN" dirty="0"/>
              <a:t> </a:t>
            </a:r>
          </a:p>
          <a:p>
            <a:pPr lvl="0"/>
            <a:r>
              <a:rPr lang="en-IN" b="1" u="sng" dirty="0"/>
              <a:t>Details of Registered Office and Principal place of business along with details of branch office(s)/Godown(s) with complete address, telephone no., FAX No., e-mail or web site address, etc</a:t>
            </a:r>
            <a:r>
              <a:rPr lang="en-IN" b="1" dirty="0"/>
              <a:t>.</a:t>
            </a:r>
            <a:endParaRPr lang="en-IN" dirty="0"/>
          </a:p>
          <a:p>
            <a:r>
              <a:rPr lang="en-IN" dirty="0"/>
              <a:t> </a:t>
            </a:r>
          </a:p>
          <a:p>
            <a:r>
              <a:rPr lang="en-IN" dirty="0"/>
              <a:t>      Name of the registered Office: Janata Fish Centre and Janata Enterprise</a:t>
            </a:r>
          </a:p>
          <a:p>
            <a:r>
              <a:rPr lang="en-IN" dirty="0"/>
              <a:t>      Address			      Haroa,24-Paraganas(N),PIN- 743425</a:t>
            </a:r>
          </a:p>
          <a:p>
            <a:r>
              <a:rPr lang="en-IN" dirty="0"/>
              <a:t> </a:t>
            </a:r>
          </a:p>
          <a:p>
            <a:r>
              <a:rPr lang="en-IN" dirty="0"/>
              <a:t>      Godown:			     Janata Fish Centre and Janata Enterprise</a:t>
            </a:r>
          </a:p>
          <a:p>
            <a:r>
              <a:rPr lang="en-IN" dirty="0"/>
              <a:t>				     Haroa,24-Paraganas(N),PIN- 743425</a:t>
            </a:r>
          </a:p>
          <a:p>
            <a:r>
              <a:rPr lang="en-IN" dirty="0"/>
              <a:t>      Telephone No.		     7407821343		  </a:t>
            </a:r>
          </a:p>
          <a:p>
            <a:r>
              <a:rPr lang="en-IN" dirty="0"/>
              <a:t>      FAX No.				NIL</a:t>
            </a:r>
          </a:p>
          <a:p>
            <a:r>
              <a:rPr lang="en-IN" dirty="0"/>
              <a:t>      Email id:                                          taxationindia2010@gmail.com</a:t>
            </a:r>
          </a:p>
          <a:p>
            <a:r>
              <a:rPr lang="en-IN" dirty="0"/>
              <a:t>     </a:t>
            </a:r>
          </a:p>
          <a:p>
            <a:r>
              <a:rPr lang="en-IN" dirty="0"/>
              <a:t>      At present no website has been executed by your assessee.</a:t>
            </a:r>
          </a:p>
          <a:p>
            <a:endParaRPr lang="en-IN" dirty="0"/>
          </a:p>
        </p:txBody>
      </p:sp>
    </p:spTree>
    <p:extLst>
      <p:ext uri="{BB962C8B-B14F-4D97-AF65-F5344CB8AC3E}">
        <p14:creationId xmlns:p14="http://schemas.microsoft.com/office/powerpoint/2010/main" val="4037340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6215" y="198120"/>
            <a:ext cx="8696960" cy="6282690"/>
          </a:xfrm>
        </p:spPr>
        <p:txBody>
          <a:bodyPr>
            <a:normAutofit fontScale="92500"/>
          </a:bodyPr>
          <a:lstStyle/>
          <a:p>
            <a:r>
              <a:rPr lang="en-IN" altLang="en-US"/>
              <a:t>SECONDARY PARAMETER AFTER RESPONSE FROM ASSESSEE THROUGH ROI</a:t>
            </a:r>
          </a:p>
          <a:p>
            <a:endParaRPr lang="en-IN" altLang="en-US"/>
          </a:p>
          <a:p>
            <a:r>
              <a:rPr lang="en-IN" altLang="en-US">
                <a:sym typeface="+mn-ea"/>
              </a:rPr>
              <a:t>SECONDARY PARAMETER AFTER ISSUANCE OF NOTICE U/S 142(1) ONLY </a:t>
            </a:r>
          </a:p>
          <a:p>
            <a:endParaRPr lang="en-IN" altLang="en-US">
              <a:sym typeface="+mn-ea"/>
            </a:endParaRPr>
          </a:p>
          <a:p>
            <a:r>
              <a:rPr lang="en-IN" altLang="en-US">
                <a:sym typeface="+mn-ea"/>
              </a:rPr>
              <a:t>SECONDARY PARAMETER AFTER ISSUANCE OF NOTICE U/S 142(1) AS WELL AS AFTER RESPONSE FROM ASSESSEE THROUGH ROI</a:t>
            </a:r>
          </a:p>
          <a:p>
            <a:endParaRPr lang="en-IN" altLang="en-US">
              <a:sym typeface="+mn-ea"/>
            </a:endParaRPr>
          </a:p>
          <a:p>
            <a:r>
              <a:rPr lang="en-IN" altLang="en-US">
                <a:sym typeface="+mn-ea"/>
              </a:rPr>
              <a:t>REPETITION AFTER ISSUANCE OF NOTICE U/S 148 AND U/S 142(1) FOR REASSESSMENT PROCEEDINGS</a:t>
            </a:r>
          </a:p>
          <a:p>
            <a:endParaRPr lang="en-IN" altLang="en-US">
              <a:sym typeface="+mn-ea"/>
            </a:endParaRPr>
          </a:p>
          <a:p>
            <a:r>
              <a:rPr lang="en-IN" altLang="en-US">
                <a:sym typeface="+mn-ea"/>
              </a:rPr>
              <a:t>AFTER ISSUANCE OF NOTICE U/S 153A BUT NOT COMPULSORY</a:t>
            </a:r>
          </a:p>
          <a:p>
            <a:endParaRPr lang="en-IN" altLang="en-US">
              <a:sym typeface="+mn-ea"/>
            </a:endParaRPr>
          </a:p>
          <a:p>
            <a:endParaRPr lang="en-IN" altLang="en-US">
              <a:sym typeface="+mn-ea"/>
            </a:endParaRPr>
          </a:p>
          <a:p>
            <a:endParaRPr lang="en-IN" altLang="en-US"/>
          </a:p>
          <a:p>
            <a:endParaRPr lang="en-IN" alt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04800"/>
            <a:ext cx="8229600" cy="5702491"/>
          </a:xfrm>
        </p:spPr>
        <p:txBody>
          <a:bodyPr>
            <a:normAutofit fontScale="62500" lnSpcReduction="20000"/>
          </a:bodyPr>
          <a:lstStyle/>
          <a:p>
            <a:pPr lvl="0"/>
            <a:endParaRPr lang="en-IN" b="1" u="sng" dirty="0" smtClean="0"/>
          </a:p>
          <a:p>
            <a:pPr lvl="0"/>
            <a:r>
              <a:rPr lang="en-IN" b="1" u="sng" dirty="0" smtClean="0"/>
              <a:t>Details </a:t>
            </a:r>
            <a:r>
              <a:rPr lang="en-IN" b="1" u="sng" dirty="0"/>
              <a:t>of  Bank Accounts</a:t>
            </a:r>
            <a:endParaRPr lang="en-IN" b="1" dirty="0"/>
          </a:p>
          <a:p>
            <a:r>
              <a:rPr lang="en-IN" b="1" dirty="0"/>
              <a:t> </a:t>
            </a:r>
          </a:p>
          <a:p>
            <a:r>
              <a:rPr lang="en-IN" b="1" dirty="0"/>
              <a:t>Name of the Bank 	</a:t>
            </a:r>
            <a:r>
              <a:rPr lang="en-IN" b="1" dirty="0" smtClean="0"/>
              <a:t>Branch</a:t>
            </a:r>
            <a:r>
              <a:rPr lang="en-IN" b="1" dirty="0"/>
              <a:t>	</a:t>
            </a:r>
            <a:r>
              <a:rPr lang="en-IN" b="1" dirty="0" smtClean="0"/>
              <a:t>Type </a:t>
            </a:r>
            <a:r>
              <a:rPr lang="en-IN" b="1" dirty="0"/>
              <a:t>of	</a:t>
            </a:r>
            <a:r>
              <a:rPr lang="en-IN" b="1" dirty="0" smtClean="0"/>
              <a:t>  A/c </a:t>
            </a:r>
            <a:r>
              <a:rPr lang="en-IN" b="1" dirty="0"/>
              <a:t>No.	</a:t>
            </a:r>
            <a:r>
              <a:rPr lang="en-IN" b="1" dirty="0" smtClean="0"/>
              <a:t>    </a:t>
            </a:r>
            <a:r>
              <a:rPr lang="en-IN" b="1" dirty="0"/>
              <a:t>Operated  				</a:t>
            </a:r>
            <a:r>
              <a:rPr lang="en-IN" b="1" dirty="0" smtClean="0"/>
              <a:t>              Account                    </a:t>
            </a:r>
            <a:r>
              <a:rPr lang="en-IN" b="1" dirty="0"/>
              <a:t>by</a:t>
            </a:r>
          </a:p>
          <a:p>
            <a:r>
              <a:rPr lang="en-IN" b="1" dirty="0"/>
              <a:t> </a:t>
            </a:r>
          </a:p>
          <a:p>
            <a:r>
              <a:rPr lang="en-IN" b="1" dirty="0"/>
              <a:t>Canara Bank   </a:t>
            </a:r>
            <a:r>
              <a:rPr lang="en-IN" b="1" dirty="0" smtClean="0"/>
              <a:t>Overseas </a:t>
            </a:r>
            <a:r>
              <a:rPr lang="en-IN" b="1" dirty="0"/>
              <a:t>branch	</a:t>
            </a:r>
            <a:r>
              <a:rPr lang="en-IN" b="1" dirty="0" smtClean="0"/>
              <a:t> Current</a:t>
            </a:r>
            <a:r>
              <a:rPr lang="en-IN" b="1" dirty="0"/>
              <a:t>	</a:t>
            </a:r>
            <a:r>
              <a:rPr lang="en-IN" b="1" dirty="0" smtClean="0"/>
              <a:t>1856201555602     </a:t>
            </a:r>
            <a:r>
              <a:rPr lang="en-IN" b="1" dirty="0"/>
              <a:t>Proprietor</a:t>
            </a:r>
          </a:p>
          <a:p>
            <a:r>
              <a:rPr lang="en-IN" b="1" dirty="0"/>
              <a:t>Bank of </a:t>
            </a:r>
            <a:r>
              <a:rPr lang="en-IN" b="1" dirty="0" smtClean="0"/>
              <a:t>Baroda     </a:t>
            </a:r>
            <a:r>
              <a:rPr lang="en-IN" b="1" dirty="0"/>
              <a:t>Bangur	</a:t>
            </a:r>
            <a:r>
              <a:rPr lang="en-IN" b="1" dirty="0" smtClean="0"/>
              <a:t> Current</a:t>
            </a:r>
            <a:r>
              <a:rPr lang="en-IN" b="1" dirty="0"/>
              <a:t>	40140200000187      </a:t>
            </a:r>
            <a:r>
              <a:rPr lang="en-IN" b="1" dirty="0" smtClean="0"/>
              <a:t>  -</a:t>
            </a:r>
            <a:r>
              <a:rPr lang="en-IN" b="1" dirty="0"/>
              <a:t>DO-</a:t>
            </a:r>
          </a:p>
          <a:p>
            <a:r>
              <a:rPr lang="en-IN" b="1" dirty="0"/>
              <a:t>Bank of </a:t>
            </a:r>
            <a:r>
              <a:rPr lang="en-IN" b="1" dirty="0" smtClean="0"/>
              <a:t>Baroda     </a:t>
            </a:r>
            <a:r>
              <a:rPr lang="en-IN" b="1" dirty="0"/>
              <a:t>Bangur	</a:t>
            </a:r>
            <a:r>
              <a:rPr lang="en-IN" b="1" dirty="0" smtClean="0"/>
              <a:t> Overdraft 40140400000060     </a:t>
            </a:r>
            <a:r>
              <a:rPr lang="en-IN" b="1" dirty="0"/>
              <a:t>-DO-</a:t>
            </a:r>
          </a:p>
          <a:p>
            <a:r>
              <a:rPr lang="en-IN" b="1" dirty="0"/>
              <a:t>United Bank of </a:t>
            </a:r>
            <a:r>
              <a:rPr lang="en-IN" b="1" dirty="0" smtClean="0"/>
              <a:t>India </a:t>
            </a:r>
            <a:r>
              <a:rPr lang="en-IN" b="1" dirty="0"/>
              <a:t>Haroa </a:t>
            </a:r>
            <a:r>
              <a:rPr lang="en-IN" b="1" dirty="0" smtClean="0"/>
              <a:t>       </a:t>
            </a:r>
            <a:r>
              <a:rPr lang="en-IN" b="1" dirty="0"/>
              <a:t>Overdraft </a:t>
            </a:r>
            <a:r>
              <a:rPr lang="en-IN" b="1" dirty="0" smtClean="0"/>
              <a:t>0179210030110        </a:t>
            </a:r>
            <a:r>
              <a:rPr lang="en-IN" b="1" dirty="0"/>
              <a:t>-DO-</a:t>
            </a:r>
          </a:p>
          <a:p>
            <a:r>
              <a:rPr lang="en-IN" b="1" dirty="0"/>
              <a:t>Axis Bank	     </a:t>
            </a:r>
            <a:r>
              <a:rPr lang="en-IN" b="1" dirty="0" smtClean="0"/>
              <a:t>     </a:t>
            </a:r>
            <a:r>
              <a:rPr lang="en-IN" b="1" dirty="0" err="1"/>
              <a:t>Naihati</a:t>
            </a:r>
            <a:r>
              <a:rPr lang="en-IN" b="1" dirty="0"/>
              <a:t> </a:t>
            </a:r>
            <a:r>
              <a:rPr lang="en-IN" b="1" dirty="0" smtClean="0"/>
              <a:t>      </a:t>
            </a:r>
            <a:r>
              <a:rPr lang="en-IN" b="1" dirty="0"/>
              <a:t>Savings	</a:t>
            </a:r>
            <a:r>
              <a:rPr lang="en-IN" b="1" dirty="0" smtClean="0"/>
              <a:t>   021010100606400    </a:t>
            </a:r>
            <a:r>
              <a:rPr lang="en-IN" b="1" dirty="0"/>
              <a:t>-DO-</a:t>
            </a:r>
          </a:p>
          <a:p>
            <a:r>
              <a:rPr lang="en-IN" b="1" dirty="0"/>
              <a:t> </a:t>
            </a:r>
          </a:p>
          <a:p>
            <a:pPr lvl="0"/>
            <a:r>
              <a:rPr lang="en-IN" b="1" dirty="0"/>
              <a:t>Major debit and credit entries attached in Annexure – A, Since the balance as appearing in bank Book and as appearing in bank statement are exactly same where the entire transaction made during the year duly reflected in the bank statement the Reconciliation statement does not at all required.</a:t>
            </a:r>
          </a:p>
          <a:p>
            <a:r>
              <a:rPr lang="en-IN" b="1" dirty="0"/>
              <a:t> </a:t>
            </a:r>
          </a:p>
          <a:p>
            <a:endParaRPr lang="en-IN" dirty="0"/>
          </a:p>
        </p:txBody>
      </p:sp>
    </p:spTree>
    <p:extLst>
      <p:ext uri="{BB962C8B-B14F-4D97-AF65-F5344CB8AC3E}">
        <p14:creationId xmlns:p14="http://schemas.microsoft.com/office/powerpoint/2010/main" val="29410533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normAutofit fontScale="70000" lnSpcReduction="20000"/>
          </a:bodyPr>
          <a:lstStyle/>
          <a:p>
            <a:pPr lvl="0"/>
            <a:r>
              <a:rPr lang="en-IN" b="1" u="sng" dirty="0"/>
              <a:t>Detailed note on business activities carried on during the previous year clearly indicating the modus operandi of the business , details of other regulatory/tax compliance required in running the business </a:t>
            </a:r>
            <a:endParaRPr lang="en-IN" dirty="0"/>
          </a:p>
          <a:p>
            <a:r>
              <a:rPr lang="en-IN" dirty="0"/>
              <a:t> </a:t>
            </a:r>
          </a:p>
          <a:p>
            <a:r>
              <a:rPr lang="en-IN" dirty="0"/>
              <a:t>Mr. Akmal Ahmed being the proprietor of M/s Janata Fish Centre and M/s Janata Enterprise having its registered office situated at Haroa, 24-Paraganas (N) – 743425 is engaged in the business of trading of raw prawn. Both the concerns under the name and style M/s Janata Fish Centre as well as M/s Janata Enterprise are duly enrolled in the registrar of the Haroa Gram panchayat as a supplier of raw prawn both in the nature of live and dead prawn in the wholesale trade. No other licensing authority is enacted to control the operation of your assessee’s business. No indirect tax is levied either at the stage of production or at the stage of sales thereon. The business was established in the calendar year of 2001 and since date It is continuing its operation till the calendar year 2020.The concern is procuring raw live prawn and on different occasion after development to the extent of certain stage of growth it is being sold in the wholesale trade otherwise due to the demand in response to the market the concern is selling directly the same to the buyer</a:t>
            </a:r>
            <a:r>
              <a:rPr lang="en-IN" b="1" dirty="0"/>
              <a:t>.  </a:t>
            </a:r>
            <a:endParaRPr lang="en-IN" dirty="0"/>
          </a:p>
          <a:p>
            <a:r>
              <a:rPr lang="en-IN" dirty="0"/>
              <a:t> </a:t>
            </a:r>
          </a:p>
        </p:txBody>
      </p:sp>
    </p:spTree>
    <p:extLst>
      <p:ext uri="{BB962C8B-B14F-4D97-AF65-F5344CB8AC3E}">
        <p14:creationId xmlns:p14="http://schemas.microsoft.com/office/powerpoint/2010/main" val="5128418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normAutofit fontScale="55000" lnSpcReduction="20000"/>
          </a:bodyPr>
          <a:lstStyle/>
          <a:p>
            <a:pPr lvl="0"/>
            <a:r>
              <a:rPr lang="en-IN" b="1" u="sng" dirty="0"/>
              <a:t>In respect of new loans obtained/squared up/and/or repaid during the previous year</a:t>
            </a:r>
            <a:endParaRPr lang="en-IN" dirty="0"/>
          </a:p>
          <a:p>
            <a:r>
              <a:rPr lang="en-IN" dirty="0"/>
              <a:t>To be send within this week. </a:t>
            </a:r>
          </a:p>
          <a:p>
            <a:r>
              <a:rPr lang="en-IN" dirty="0"/>
              <a:t> </a:t>
            </a:r>
          </a:p>
          <a:p>
            <a:r>
              <a:rPr lang="en-IN" dirty="0"/>
              <a:t> </a:t>
            </a:r>
          </a:p>
          <a:p>
            <a:pPr lvl="0"/>
            <a:r>
              <a:rPr lang="en-IN" b="1" u="sng" dirty="0"/>
              <a:t>Details of Sundry Creditors (and/or advance received) as under  </a:t>
            </a:r>
            <a:endParaRPr lang="en-IN" dirty="0"/>
          </a:p>
          <a:p>
            <a:r>
              <a:rPr lang="en-IN" dirty="0" smtClean="0"/>
              <a:t>Name </a:t>
            </a:r>
            <a:r>
              <a:rPr lang="en-IN" dirty="0"/>
              <a:t>of the Party with address	</a:t>
            </a:r>
            <a:r>
              <a:rPr lang="en-IN" dirty="0" smtClean="0"/>
              <a:t>Opening</a:t>
            </a:r>
            <a:r>
              <a:rPr lang="en-IN" dirty="0"/>
              <a:t>	Debit </a:t>
            </a:r>
            <a:r>
              <a:rPr lang="en-IN" dirty="0" smtClean="0"/>
              <a:t>    Credit Closing  </a:t>
            </a:r>
            <a:r>
              <a:rPr lang="en-IN" dirty="0"/>
              <a:t>Nature</a:t>
            </a:r>
          </a:p>
          <a:p>
            <a:r>
              <a:rPr lang="en-IN" dirty="0"/>
              <a:t>                                                      </a:t>
            </a:r>
            <a:r>
              <a:rPr lang="en-IN" dirty="0" smtClean="0"/>
              <a:t>Balance                            </a:t>
            </a:r>
            <a:r>
              <a:rPr lang="en-IN" dirty="0" err="1"/>
              <a:t>balance</a:t>
            </a:r>
            <a:r>
              <a:rPr lang="en-IN" dirty="0"/>
              <a:t>   of liability </a:t>
            </a:r>
          </a:p>
          <a:p>
            <a:r>
              <a:rPr lang="en-IN" dirty="0"/>
              <a:t>               Annexure – B attached</a:t>
            </a:r>
          </a:p>
          <a:p>
            <a:r>
              <a:rPr lang="en-IN" dirty="0"/>
              <a:t> </a:t>
            </a:r>
          </a:p>
          <a:p>
            <a:r>
              <a:rPr lang="en-IN" dirty="0"/>
              <a:t>                No credit balance exists more than three years</a:t>
            </a:r>
          </a:p>
          <a:p>
            <a:r>
              <a:rPr lang="en-IN" dirty="0"/>
              <a:t> </a:t>
            </a:r>
          </a:p>
          <a:p>
            <a:r>
              <a:rPr lang="en-IN" dirty="0"/>
              <a:t> </a:t>
            </a:r>
          </a:p>
          <a:p>
            <a:pPr lvl="0"/>
            <a:r>
              <a:rPr lang="en-IN" b="1" u="sng" dirty="0"/>
              <a:t>Statement showing addition/deletion of Block of Assets</a:t>
            </a:r>
            <a:endParaRPr lang="en-IN" dirty="0"/>
          </a:p>
          <a:p>
            <a:r>
              <a:rPr lang="en-IN" dirty="0"/>
              <a:t> Date of      	 Nature of Assets	Amount	Depreciation</a:t>
            </a:r>
          </a:p>
          <a:p>
            <a:r>
              <a:rPr lang="en-IN" dirty="0"/>
              <a:t>Purchases                                                        Rs.                            Rs.</a:t>
            </a:r>
          </a:p>
          <a:p>
            <a:r>
              <a:rPr lang="en-IN" dirty="0"/>
              <a:t> </a:t>
            </a:r>
          </a:p>
          <a:p>
            <a:r>
              <a:rPr lang="en-IN" dirty="0"/>
              <a:t>No addition and deletion during the year.</a:t>
            </a:r>
          </a:p>
          <a:p>
            <a:r>
              <a:rPr lang="en-IN" dirty="0"/>
              <a:t> </a:t>
            </a:r>
          </a:p>
          <a:p>
            <a:r>
              <a:rPr lang="en-IN" dirty="0"/>
              <a:t>During the year no question of fresh Excise Duty and Sales tax included within the cost of assets. However no interest or exchange fluctuation balance is included therein.</a:t>
            </a:r>
          </a:p>
          <a:p>
            <a:r>
              <a:rPr lang="en-IN" dirty="0"/>
              <a:t> </a:t>
            </a:r>
          </a:p>
          <a:p>
            <a:endParaRPr lang="en-IN" dirty="0"/>
          </a:p>
        </p:txBody>
      </p:sp>
    </p:spTree>
    <p:extLst>
      <p:ext uri="{BB962C8B-B14F-4D97-AF65-F5344CB8AC3E}">
        <p14:creationId xmlns:p14="http://schemas.microsoft.com/office/powerpoint/2010/main" val="22354426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normAutofit fontScale="92500" lnSpcReduction="20000"/>
          </a:bodyPr>
          <a:lstStyle/>
          <a:p>
            <a:pPr lvl="0"/>
            <a:r>
              <a:rPr lang="en-IN" b="1" u="sng" dirty="0" smtClean="0"/>
              <a:t>Details </a:t>
            </a:r>
            <a:r>
              <a:rPr lang="en-IN" b="1" u="sng" dirty="0"/>
              <a:t>of Investment made during the year and sources thereon</a:t>
            </a:r>
            <a:endParaRPr lang="en-IN" dirty="0"/>
          </a:p>
          <a:p>
            <a:r>
              <a:rPr lang="en-IN" dirty="0"/>
              <a:t> </a:t>
            </a:r>
          </a:p>
          <a:p>
            <a:r>
              <a:rPr lang="en-IN" dirty="0"/>
              <a:t>To be send with confirmation by this week. </a:t>
            </a:r>
          </a:p>
          <a:p>
            <a:r>
              <a:rPr lang="en-IN" b="1" dirty="0"/>
              <a:t> </a:t>
            </a:r>
            <a:endParaRPr lang="en-IN" dirty="0"/>
          </a:p>
          <a:p>
            <a:pPr lvl="0"/>
            <a:r>
              <a:rPr lang="en-IN" b="1" u="sng" dirty="0"/>
              <a:t>Name and address of parties along with PAN to whom loan or Advance has been given and indicate against each amount the rate of interest charged credited to P/L A/c or capitalised in the Balance Sheet and also Types of business nexus with that parties herein.  </a:t>
            </a:r>
            <a:endParaRPr lang="en-IN" dirty="0"/>
          </a:p>
          <a:p>
            <a:r>
              <a:rPr lang="en-IN" sz="1400" b="1" dirty="0"/>
              <a:t>Name of the Party with address		PAN	Opening	Advance          </a:t>
            </a:r>
            <a:r>
              <a:rPr lang="en-IN" sz="1400" b="1" dirty="0" err="1"/>
              <a:t>Advance</a:t>
            </a:r>
            <a:r>
              <a:rPr lang="en-IN" sz="1400" b="1" dirty="0"/>
              <a:t>	  </a:t>
            </a:r>
            <a:r>
              <a:rPr lang="en-IN" sz="1400" b="1" dirty="0" smtClean="0"/>
              <a:t>Closing</a:t>
            </a:r>
            <a:r>
              <a:rPr lang="en-IN" dirty="0" smtClean="0"/>
              <a:t>                                                                         </a:t>
            </a:r>
            <a:r>
              <a:rPr lang="en-IN" dirty="0"/>
              <a:t>balance               made               repaid        balance</a:t>
            </a:r>
          </a:p>
          <a:p>
            <a:r>
              <a:rPr lang="en-IN" dirty="0"/>
              <a:t>   </a:t>
            </a:r>
            <a:r>
              <a:rPr lang="en-IN" dirty="0" smtClean="0"/>
              <a:t>To </a:t>
            </a:r>
            <a:r>
              <a:rPr lang="en-IN" dirty="0"/>
              <a:t>be send within the week</a:t>
            </a:r>
          </a:p>
          <a:p>
            <a:r>
              <a:rPr lang="en-IN" dirty="0"/>
              <a:t>   </a:t>
            </a:r>
            <a:r>
              <a:rPr lang="en-IN" dirty="0" smtClean="0"/>
              <a:t>Rate </a:t>
            </a:r>
            <a:r>
              <a:rPr lang="en-IN" dirty="0"/>
              <a:t>of interest charges in the Profit &amp; Loss A/c</a:t>
            </a:r>
          </a:p>
          <a:p>
            <a:endParaRPr lang="en-IN" dirty="0"/>
          </a:p>
        </p:txBody>
      </p:sp>
    </p:spTree>
    <p:extLst>
      <p:ext uri="{BB962C8B-B14F-4D97-AF65-F5344CB8AC3E}">
        <p14:creationId xmlns:p14="http://schemas.microsoft.com/office/powerpoint/2010/main" val="2250016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normAutofit fontScale="47500" lnSpcReduction="20000"/>
          </a:bodyPr>
          <a:lstStyle/>
          <a:p>
            <a:pPr lvl="0"/>
            <a:r>
              <a:rPr lang="en-IN" b="1" u="sng" dirty="0"/>
              <a:t>Quantitative and value-wise details of opening stock/Inventory and closing stock/Inventory,</a:t>
            </a:r>
            <a:endParaRPr lang="en-IN" dirty="0"/>
          </a:p>
          <a:p>
            <a:r>
              <a:rPr lang="en-IN" dirty="0"/>
              <a:t>To be send within the week</a:t>
            </a:r>
          </a:p>
          <a:p>
            <a:r>
              <a:rPr lang="en-IN" b="1" dirty="0"/>
              <a:t> </a:t>
            </a:r>
            <a:endParaRPr lang="en-IN" dirty="0"/>
          </a:p>
          <a:p>
            <a:r>
              <a:rPr lang="en-IN" b="1" u="sng" dirty="0"/>
              <a:t>Method of valuation and documentary support of such valuation</a:t>
            </a:r>
            <a:r>
              <a:rPr lang="en-IN" dirty="0"/>
              <a:t>  </a:t>
            </a:r>
          </a:p>
          <a:p>
            <a:r>
              <a:rPr lang="en-IN" dirty="0"/>
              <a:t> </a:t>
            </a:r>
          </a:p>
          <a:p>
            <a:r>
              <a:rPr lang="en-IN" dirty="0"/>
              <a:t> </a:t>
            </a:r>
          </a:p>
          <a:p>
            <a:pPr lvl="0"/>
            <a:r>
              <a:rPr lang="en-IN" b="1" u="sng" dirty="0"/>
              <a:t>Details of Sundry Debtors (such as name and address amount outstanding.</a:t>
            </a:r>
            <a:endParaRPr lang="en-IN" dirty="0"/>
          </a:p>
          <a:p>
            <a:r>
              <a:rPr lang="en-IN" dirty="0"/>
              <a:t>Name of the Party with </a:t>
            </a:r>
            <a:r>
              <a:rPr lang="en-IN" dirty="0" smtClean="0"/>
              <a:t>address   Opening</a:t>
            </a:r>
            <a:r>
              <a:rPr lang="en-IN" dirty="0"/>
              <a:t>	Debit      	   Credit		Closing          		                       </a:t>
            </a:r>
            <a:r>
              <a:rPr lang="en-IN" dirty="0" smtClean="0"/>
              <a:t>balance </a:t>
            </a:r>
            <a:r>
              <a:rPr lang="en-IN" dirty="0"/>
              <a:t>				</a:t>
            </a:r>
            <a:r>
              <a:rPr lang="en-IN" dirty="0" smtClean="0"/>
              <a:t>balance</a:t>
            </a:r>
            <a:endParaRPr lang="en-IN" dirty="0"/>
          </a:p>
          <a:p>
            <a:r>
              <a:rPr lang="en-IN" dirty="0"/>
              <a:t>			</a:t>
            </a:r>
            <a:r>
              <a:rPr lang="en-IN" dirty="0" smtClean="0"/>
              <a:t>       </a:t>
            </a:r>
            <a:r>
              <a:rPr lang="en-IN" dirty="0"/>
              <a:t>Rs.		Rs.	</a:t>
            </a:r>
            <a:r>
              <a:rPr lang="en-IN" dirty="0" smtClean="0"/>
              <a:t>    Rs.                        </a:t>
            </a:r>
            <a:r>
              <a:rPr lang="en-IN" dirty="0"/>
              <a:t>	   Rs.</a:t>
            </a:r>
          </a:p>
          <a:p>
            <a:r>
              <a:rPr lang="en-IN" dirty="0"/>
              <a:t>Magnum Export</a:t>
            </a:r>
          </a:p>
          <a:p>
            <a:r>
              <a:rPr lang="en-IN" dirty="0"/>
              <a:t>16, Mangoe Lane Kolkata</a:t>
            </a:r>
          </a:p>
          <a:p>
            <a:r>
              <a:rPr lang="en-IN" dirty="0"/>
              <a:t>700001     			        28,17,22,383   102,16,57,915     116,00,91,336      14,32,88,962</a:t>
            </a:r>
          </a:p>
          <a:p>
            <a:r>
              <a:rPr lang="en-IN" dirty="0"/>
              <a:t> </a:t>
            </a:r>
          </a:p>
          <a:p>
            <a:r>
              <a:rPr lang="en-IN" dirty="0"/>
              <a:t>Meega Moda (P) Ltd.</a:t>
            </a:r>
          </a:p>
          <a:p>
            <a:r>
              <a:rPr lang="en-IN" dirty="0"/>
              <a:t>33A J.N Road, Kolkata – 700071                 -------          16,17,18,612         16,00,89,000            16,29,612</a:t>
            </a:r>
          </a:p>
          <a:p>
            <a:r>
              <a:rPr lang="en-IN" dirty="0"/>
              <a:t> </a:t>
            </a:r>
          </a:p>
          <a:p>
            <a:r>
              <a:rPr lang="en-IN" dirty="0"/>
              <a:t>Das Enterprise</a:t>
            </a:r>
          </a:p>
          <a:p>
            <a:r>
              <a:rPr lang="en-IN" dirty="0"/>
              <a:t>Howrah Amta Road, Howrah -711403	  ------                  2,11,007              11,43,120          (-) 9,32,113</a:t>
            </a:r>
          </a:p>
          <a:p>
            <a:r>
              <a:rPr lang="en-IN" dirty="0"/>
              <a:t> </a:t>
            </a:r>
          </a:p>
          <a:p>
            <a:r>
              <a:rPr lang="en-IN" dirty="0"/>
              <a:t>No balance exists more than three years.</a:t>
            </a:r>
          </a:p>
          <a:p>
            <a:endParaRPr lang="en-IN" dirty="0"/>
          </a:p>
        </p:txBody>
      </p:sp>
    </p:spTree>
    <p:extLst>
      <p:ext uri="{BB962C8B-B14F-4D97-AF65-F5344CB8AC3E}">
        <p14:creationId xmlns:p14="http://schemas.microsoft.com/office/powerpoint/2010/main" val="95260989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854891"/>
          </a:xfrm>
        </p:spPr>
        <p:txBody>
          <a:bodyPr>
            <a:normAutofit fontScale="92500" lnSpcReduction="20000"/>
          </a:bodyPr>
          <a:lstStyle/>
          <a:p>
            <a:pPr lvl="0"/>
            <a:r>
              <a:rPr lang="en-IN" b="1" u="sng" dirty="0"/>
              <a:t>Details of Other operating Revenue or Other Income credited to Profit &amp; Loss A/c</a:t>
            </a:r>
            <a:endParaRPr lang="en-IN" dirty="0"/>
          </a:p>
          <a:p>
            <a:r>
              <a:rPr lang="en-IN" dirty="0"/>
              <a:t> </a:t>
            </a:r>
          </a:p>
          <a:p>
            <a:r>
              <a:rPr lang="en-IN" dirty="0"/>
              <a:t>Rent 					Rs.1,70,860/-</a:t>
            </a:r>
          </a:p>
          <a:p>
            <a:r>
              <a:rPr lang="en-IN" dirty="0"/>
              <a:t>Savings bank interest		</a:t>
            </a:r>
            <a:r>
              <a:rPr lang="en-IN" dirty="0" smtClean="0"/>
              <a:t>         Rs.649</a:t>
            </a:r>
            <a:r>
              <a:rPr lang="en-IN" dirty="0"/>
              <a:t>/-</a:t>
            </a:r>
          </a:p>
          <a:p>
            <a:r>
              <a:rPr lang="en-IN" dirty="0"/>
              <a:t>Interest on other Deposit 	</a:t>
            </a:r>
            <a:r>
              <a:rPr lang="en-IN" dirty="0" smtClean="0"/>
              <a:t>         Rs.9,018</a:t>
            </a:r>
            <a:r>
              <a:rPr lang="en-IN" dirty="0"/>
              <a:t>/- </a:t>
            </a:r>
          </a:p>
          <a:p>
            <a:r>
              <a:rPr lang="en-IN" dirty="0"/>
              <a:t>Other miscellaneous Income	</a:t>
            </a:r>
            <a:r>
              <a:rPr lang="en-IN" dirty="0" smtClean="0"/>
              <a:t>Rs.72,425</a:t>
            </a:r>
            <a:r>
              <a:rPr lang="en-IN" dirty="0"/>
              <a:t>/-</a:t>
            </a:r>
          </a:p>
          <a:p>
            <a:r>
              <a:rPr lang="en-IN" dirty="0"/>
              <a:t>    </a:t>
            </a:r>
            <a:r>
              <a:rPr lang="en-IN" dirty="0" smtClean="0"/>
              <a:t>Total                                       Rs.2,52,952</a:t>
            </a:r>
            <a:r>
              <a:rPr lang="en-IN" dirty="0"/>
              <a:t>/-</a:t>
            </a:r>
          </a:p>
          <a:p>
            <a:r>
              <a:rPr lang="en-IN" dirty="0"/>
              <a:t> </a:t>
            </a:r>
          </a:p>
          <a:p>
            <a:pPr lvl="0"/>
            <a:r>
              <a:rPr lang="en-IN" b="1" u="sng" dirty="0"/>
              <a:t>Month wise and Party wise (with address thereof) details of all major expenses exceeding Rs. 1,00,000/- debited under each head of the Profit &amp; Loss A/c along with comparative analysis of previous year’s figure </a:t>
            </a:r>
            <a:endParaRPr lang="en-IN" dirty="0"/>
          </a:p>
          <a:p>
            <a:r>
              <a:rPr lang="en-IN" b="1" dirty="0"/>
              <a:t> </a:t>
            </a:r>
            <a:endParaRPr lang="en-IN" dirty="0"/>
          </a:p>
          <a:p>
            <a:r>
              <a:rPr lang="en-IN" dirty="0"/>
              <a:t>To be send within the week</a:t>
            </a:r>
          </a:p>
        </p:txBody>
      </p:sp>
    </p:spTree>
    <p:extLst>
      <p:ext uri="{BB962C8B-B14F-4D97-AF65-F5344CB8AC3E}">
        <p14:creationId xmlns:p14="http://schemas.microsoft.com/office/powerpoint/2010/main" val="170352245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normAutofit fontScale="70000" lnSpcReduction="20000"/>
          </a:bodyPr>
          <a:lstStyle/>
          <a:p>
            <a:pPr lvl="0"/>
            <a:r>
              <a:rPr lang="en-IN" b="1" u="sng" dirty="0"/>
              <a:t>Furnish details of Annual return of TDS along with copy of challan for payment made to the Govt. Accounts. Also indicate whether any interest U/s 201(1A) is included in the said payment on delayed deposit of TDS. If any payments are made without deduction of tax at source or TDS made but not deposited within the prescribed time limit and explanation why the same will not be disallowed within the meaning of section 40(a)(ia) of the Act.</a:t>
            </a:r>
            <a:endParaRPr lang="en-IN" dirty="0"/>
          </a:p>
          <a:p>
            <a:r>
              <a:rPr lang="en-IN" dirty="0"/>
              <a:t> </a:t>
            </a:r>
          </a:p>
          <a:p>
            <a:r>
              <a:rPr lang="en-IN" dirty="0"/>
              <a:t>No TDS is applicable during the F.Y. 2017-18 Hence TDS Return is not been filled.</a:t>
            </a:r>
          </a:p>
          <a:p>
            <a:pPr lvl="0"/>
            <a:r>
              <a:rPr lang="en-IN" b="1" u="sng" dirty="0"/>
              <a:t>Working of inadmissible expenses U/s 14A read with Rule 8D with an explanation why such expenses will not be disallowed</a:t>
            </a:r>
            <a:endParaRPr lang="en-IN" dirty="0"/>
          </a:p>
          <a:p>
            <a:r>
              <a:rPr lang="en-IN" dirty="0"/>
              <a:t> </a:t>
            </a:r>
          </a:p>
          <a:p>
            <a:r>
              <a:rPr lang="en-IN" dirty="0"/>
              <a:t>No question arises on account of inadmissibility U/s 14A</a:t>
            </a:r>
          </a:p>
          <a:p>
            <a:pPr lvl="0"/>
            <a:r>
              <a:rPr lang="en-IN" b="1" u="sng" dirty="0"/>
              <a:t>Detailed note on payments made to sister concern/related parties/partners and justification for the same with reference to section 40A(2)(b) of the I.T. Act,1961</a:t>
            </a:r>
            <a:endParaRPr lang="en-IN" dirty="0"/>
          </a:p>
          <a:p>
            <a:r>
              <a:rPr lang="en-IN" b="1" dirty="0"/>
              <a:t> </a:t>
            </a:r>
            <a:endParaRPr lang="en-IN" dirty="0"/>
          </a:p>
          <a:p>
            <a:r>
              <a:rPr lang="en-IN" dirty="0"/>
              <a:t>To be send within a week</a:t>
            </a:r>
          </a:p>
          <a:p>
            <a:endParaRPr lang="en-IN" dirty="0"/>
          </a:p>
        </p:txBody>
      </p:sp>
    </p:spTree>
    <p:extLst>
      <p:ext uri="{BB962C8B-B14F-4D97-AF65-F5344CB8AC3E}">
        <p14:creationId xmlns:p14="http://schemas.microsoft.com/office/powerpoint/2010/main" val="27863683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normAutofit fontScale="92500" lnSpcReduction="20000"/>
          </a:bodyPr>
          <a:lstStyle/>
          <a:p>
            <a:pPr lvl="0"/>
            <a:r>
              <a:rPr lang="en-IN" b="1" u="sng" dirty="0"/>
              <a:t>Details of any issue agitated in appeal</a:t>
            </a:r>
            <a:endParaRPr lang="en-IN" dirty="0"/>
          </a:p>
          <a:p>
            <a:r>
              <a:rPr lang="en-IN" b="1" dirty="0"/>
              <a:t> </a:t>
            </a:r>
            <a:endParaRPr lang="en-IN" dirty="0"/>
          </a:p>
          <a:p>
            <a:r>
              <a:rPr lang="en-IN" dirty="0"/>
              <a:t>Appeal is pending for the A.Y. 2017-18 in respect of one alleged addition derived by the L’d A.O. based on difference in opening balance of under debtors amounting Rs. 4,90,00,000/-</a:t>
            </a:r>
          </a:p>
          <a:p>
            <a:pPr lvl="0"/>
            <a:r>
              <a:rPr lang="en-IN" b="1" u="sng" dirty="0"/>
              <a:t>Details of Survey/Search action by the Income Tax department, if any taken on your group cases</a:t>
            </a:r>
            <a:endParaRPr lang="en-IN" dirty="0"/>
          </a:p>
          <a:p>
            <a:r>
              <a:rPr lang="en-IN" b="1" dirty="0"/>
              <a:t> </a:t>
            </a:r>
            <a:endParaRPr lang="en-IN" dirty="0"/>
          </a:p>
          <a:p>
            <a:r>
              <a:rPr lang="en-IN" dirty="0"/>
              <a:t>No such Search U/s 132 or </a:t>
            </a:r>
            <a:r>
              <a:rPr lang="en-IN" dirty="0" err="1"/>
              <a:t>or</a:t>
            </a:r>
            <a:r>
              <a:rPr lang="en-IN" dirty="0"/>
              <a:t> survey U/s 133A of the Act made to your assessee’s premises till date.</a:t>
            </a:r>
          </a:p>
          <a:p>
            <a:pPr lvl="0"/>
            <a:r>
              <a:rPr lang="en-IN" b="1" u="sng" dirty="0"/>
              <a:t>Details of sales and purchases made during the year with name and address of the parties along with copy of ledger and copy of sample bills.</a:t>
            </a:r>
            <a:endParaRPr lang="en-IN" dirty="0"/>
          </a:p>
          <a:p>
            <a:r>
              <a:rPr lang="en-IN" b="1" dirty="0"/>
              <a:t> </a:t>
            </a:r>
            <a:endParaRPr lang="en-IN" dirty="0"/>
          </a:p>
        </p:txBody>
      </p:sp>
    </p:spTree>
    <p:extLst>
      <p:ext uri="{BB962C8B-B14F-4D97-AF65-F5344CB8AC3E}">
        <p14:creationId xmlns:p14="http://schemas.microsoft.com/office/powerpoint/2010/main" val="6426867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28600"/>
            <a:ext cx="8229600" cy="5778691"/>
          </a:xfrm>
        </p:spPr>
        <p:txBody>
          <a:bodyPr>
            <a:normAutofit fontScale="62500" lnSpcReduction="20000"/>
          </a:bodyPr>
          <a:lstStyle/>
          <a:p>
            <a:pPr lvl="0"/>
            <a:r>
              <a:rPr lang="en-IN" b="1" u="sng" dirty="0"/>
              <a:t>Details of Income Tax Assessment of previous three years with copy of assessment orders if any additions are made and status of appeals</a:t>
            </a:r>
            <a:endParaRPr lang="en-IN" dirty="0"/>
          </a:p>
          <a:p>
            <a:r>
              <a:rPr lang="en-IN" b="1" dirty="0"/>
              <a:t> </a:t>
            </a:r>
            <a:endParaRPr lang="en-IN" dirty="0"/>
          </a:p>
          <a:p>
            <a:r>
              <a:rPr lang="en-IN" dirty="0"/>
              <a:t>In respect of assessment for the last three preceding years the Assessment Year 2015-16 and 2016-17 have not been done U/s 143(3) read with U/s 147 or 153A or any other law.</a:t>
            </a:r>
          </a:p>
          <a:p>
            <a:r>
              <a:rPr lang="en-IN" dirty="0"/>
              <a:t>However the addition made in the assessment U/s 143(3) of the Act for the A.Y. 2017-18 are in three folds.</a:t>
            </a:r>
          </a:p>
          <a:p>
            <a:pPr lvl="0"/>
            <a:r>
              <a:rPr lang="en-IN" dirty="0"/>
              <a:t>Making some alleged addition on account of profit of                                  Rs.5,79,990/- based on additional deposit in Bank Account of Rs.7,94,50,585/-</a:t>
            </a:r>
          </a:p>
          <a:p>
            <a:r>
              <a:rPr lang="en-IN" dirty="0"/>
              <a:t> </a:t>
            </a:r>
          </a:p>
          <a:p>
            <a:pPr lvl="0"/>
            <a:r>
              <a:rPr lang="en-IN" dirty="0"/>
              <a:t>Proportionate interest on overdraft disallowed 				Rs.3,01,855/-</a:t>
            </a:r>
          </a:p>
          <a:p>
            <a:r>
              <a:rPr lang="en-IN" dirty="0"/>
              <a:t> </a:t>
            </a:r>
          </a:p>
          <a:p>
            <a:pPr lvl="0"/>
            <a:r>
              <a:rPr lang="en-IN" dirty="0"/>
              <a:t>Difference in opening balance in respect of Sundry Debtors	        Rs.4,90,00,000/- </a:t>
            </a:r>
          </a:p>
          <a:p>
            <a:r>
              <a:rPr lang="en-IN" dirty="0"/>
              <a:t> </a:t>
            </a:r>
          </a:p>
          <a:p>
            <a:r>
              <a:rPr lang="en-IN" dirty="0"/>
              <a:t>Total Addition								       Rs.4,98,81,845/-</a:t>
            </a:r>
          </a:p>
          <a:p>
            <a:r>
              <a:rPr lang="en-IN" dirty="0"/>
              <a:t> </a:t>
            </a:r>
          </a:p>
          <a:p>
            <a:r>
              <a:rPr lang="en-IN" u="sng" dirty="0"/>
              <a:t>Order Separately attached in Annexure </a:t>
            </a:r>
            <a:endParaRPr lang="en-IN" dirty="0"/>
          </a:p>
          <a:p>
            <a:endParaRPr lang="en-IN" dirty="0"/>
          </a:p>
        </p:txBody>
      </p:sp>
    </p:spTree>
    <p:extLst>
      <p:ext uri="{BB962C8B-B14F-4D97-AF65-F5344CB8AC3E}">
        <p14:creationId xmlns:p14="http://schemas.microsoft.com/office/powerpoint/2010/main" val="36939604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
            <a:ext cx="8229600" cy="5854891"/>
          </a:xfrm>
        </p:spPr>
        <p:txBody>
          <a:bodyPr>
            <a:normAutofit fontScale="77500" lnSpcReduction="20000"/>
          </a:bodyPr>
          <a:lstStyle/>
          <a:p>
            <a:r>
              <a:rPr lang="en-IN" dirty="0"/>
              <a:t> </a:t>
            </a:r>
          </a:p>
          <a:p>
            <a:pPr lvl="0"/>
            <a:r>
              <a:rPr lang="en-IN" b="1" u="sng" dirty="0"/>
              <a:t>Details of all deductions claimed with all documentary evidences</a:t>
            </a:r>
            <a:endParaRPr lang="en-IN" dirty="0"/>
          </a:p>
          <a:p>
            <a:r>
              <a:rPr lang="en-IN" dirty="0"/>
              <a:t>U/s 80C on a/c of payment of LIC Premium	</a:t>
            </a:r>
            <a:r>
              <a:rPr lang="en-IN"/>
              <a:t>	</a:t>
            </a:r>
            <a:r>
              <a:rPr lang="en-IN" smtClean="0"/>
              <a:t>Rs.1,50,000</a:t>
            </a:r>
            <a:r>
              <a:rPr lang="en-IN" dirty="0" smtClean="0"/>
              <a:t>/-</a:t>
            </a:r>
          </a:p>
          <a:p>
            <a:endParaRPr lang="en-IN" dirty="0"/>
          </a:p>
          <a:p>
            <a:r>
              <a:rPr lang="en-IN" dirty="0"/>
              <a:t>U/s 80D on a/c of payment of Mediclaim		                 Rs.25,000/-</a:t>
            </a:r>
          </a:p>
          <a:p>
            <a:endParaRPr lang="en-IN" dirty="0" smtClean="0"/>
          </a:p>
          <a:p>
            <a:r>
              <a:rPr lang="en-IN" dirty="0" smtClean="0"/>
              <a:t>Total </a:t>
            </a:r>
            <a:r>
              <a:rPr lang="en-IN" dirty="0"/>
              <a:t>deduction claimed                                                                       Rs.1,75,000/-</a:t>
            </a:r>
          </a:p>
          <a:p>
            <a:r>
              <a:rPr lang="en-IN" b="1" dirty="0"/>
              <a:t> </a:t>
            </a:r>
            <a:endParaRPr lang="en-IN" dirty="0"/>
          </a:p>
          <a:p>
            <a:pPr lvl="0"/>
            <a:r>
              <a:rPr lang="en-IN" b="1" u="sng" dirty="0"/>
              <a:t>Separate Trading Account, P/L Account and Balance Sheet for each separate business activities</a:t>
            </a:r>
            <a:endParaRPr lang="en-IN" dirty="0"/>
          </a:p>
          <a:p>
            <a:r>
              <a:rPr lang="en-IN" dirty="0"/>
              <a:t>The trading and profit and loss A/c is prepared in consideration of the whole Income and expenses thereon and the same is duly prepared in combined nature. Since the only product raw prawn is dealing with the assessee the separation of accounts does not arise save and except Cash and Bank book for the respective units. </a:t>
            </a:r>
          </a:p>
          <a:p>
            <a:endParaRPr lang="en-IN" dirty="0"/>
          </a:p>
        </p:txBody>
      </p:sp>
    </p:spTree>
    <p:extLst>
      <p:ext uri="{BB962C8B-B14F-4D97-AF65-F5344CB8AC3E}">
        <p14:creationId xmlns:p14="http://schemas.microsoft.com/office/powerpoint/2010/main" val="4184992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42570" y="274320"/>
            <a:ext cx="8579485" cy="6268085"/>
          </a:xfrm>
        </p:spPr>
        <p:txBody>
          <a:bodyPr>
            <a:normAutofit fontScale="90000"/>
          </a:bodyPr>
          <a:lstStyle/>
          <a:p>
            <a:r>
              <a:rPr lang="en-IN" altLang="en-US" b="1" u="sng" dirty="0"/>
              <a:t>KEY FEATUERS:</a:t>
            </a:r>
            <a:endParaRPr lang="en-IN" altLang="en-US" dirty="0"/>
          </a:p>
          <a:p>
            <a:r>
              <a:rPr lang="en-IN" altLang="en-US" dirty="0"/>
              <a:t>CHILD SECTION BEFORE INITIATION</a:t>
            </a:r>
          </a:p>
          <a:p>
            <a:endParaRPr lang="en-IN" altLang="en-US" dirty="0"/>
          </a:p>
          <a:p>
            <a:r>
              <a:rPr lang="en-IN" altLang="en-US" dirty="0"/>
              <a:t>BECOME DOMINANT SECTION AFTER INITIATION</a:t>
            </a:r>
          </a:p>
          <a:p>
            <a:r>
              <a:rPr lang="en-IN" altLang="en-US" dirty="0"/>
              <a:t>ABSOLUTELY PROCEDURAL SECTION</a:t>
            </a:r>
          </a:p>
          <a:p>
            <a:endParaRPr lang="en-IN" altLang="en-US" dirty="0"/>
          </a:p>
          <a:p>
            <a:r>
              <a:rPr lang="en-IN" altLang="en-US" dirty="0"/>
              <a:t>WIDE SCOPE OF ACTIVITIES IN THE ASSESSMENT PROCEEDINGS</a:t>
            </a:r>
          </a:p>
          <a:p>
            <a:r>
              <a:rPr lang="en-IN" altLang="en-US" dirty="0"/>
              <a:t>CAN BE ACTIVE SEVERAL TIMES FOR THE ASSESSMENT</a:t>
            </a:r>
          </a:p>
          <a:p>
            <a:endParaRPr lang="en-IN" altLang="en-US" dirty="0"/>
          </a:p>
          <a:p>
            <a:r>
              <a:rPr lang="en-IN" altLang="en-US" dirty="0"/>
              <a:t>LOT OF LITIGATIONS FACED BY THE DEPARTMENT</a:t>
            </a:r>
          </a:p>
          <a:p>
            <a:endParaRPr lang="en-IN" altLang="en-US" dirty="0"/>
          </a:p>
          <a:p>
            <a:r>
              <a:rPr lang="en-IN" altLang="en-US" dirty="0"/>
              <a:t>NO RECTIFICATION </a:t>
            </a:r>
            <a:r>
              <a:rPr lang="en-IN" altLang="en-US" dirty="0" smtClean="0"/>
              <a:t>IS ALLOWED BOTH </a:t>
            </a:r>
            <a:r>
              <a:rPr lang="en-IN" altLang="en-US" dirty="0"/>
              <a:t>IN THE HANDS OF THE ASSESSEE </a:t>
            </a:r>
            <a:r>
              <a:rPr lang="en-IN" altLang="en-US" dirty="0" smtClean="0"/>
              <a:t>AS </a:t>
            </a:r>
            <a:r>
              <a:rPr lang="en-IN" altLang="en-US" dirty="0"/>
              <a:t>WELL AS DEPARTMENT</a:t>
            </a:r>
          </a:p>
          <a:p>
            <a:r>
              <a:rPr lang="en-IN" altLang="en-US" dirty="0"/>
              <a:t>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62255" y="132715"/>
            <a:ext cx="8530590" cy="5875020"/>
          </a:xfrm>
        </p:spPr>
        <p:txBody>
          <a:bodyPr/>
          <a:lstStyle/>
          <a:p>
            <a:r>
              <a:rPr lang="en-IN" altLang="en-US" b="1" u="sng"/>
              <a:t>TIME LIMIT FOR ISSUANCE OF NOTICE:</a:t>
            </a:r>
          </a:p>
          <a:p>
            <a:endParaRPr lang="en-IN" altLang="en-US" b="1" u="sng"/>
          </a:p>
          <a:p>
            <a:r>
              <a:rPr lang="en-IN" altLang="en-US"/>
              <a:t>WITHIN SIX MONTHS FROM THE END OF THE F.Y. IN WHICH THE RETURN HAS BEEN FILLED</a:t>
            </a:r>
          </a:p>
          <a:p>
            <a:endParaRPr lang="en-IN" altLang="en-US"/>
          </a:p>
          <a:p>
            <a:r>
              <a:rPr lang="en-IN" altLang="en-US"/>
              <a:t>ISSUANCE OF REPETITIVE NOTICE CAN BE ALLOWED BUT WITHIN THE TIME LIMIT</a:t>
            </a:r>
          </a:p>
          <a:p>
            <a:endParaRPr lang="en-IN" altLang="en-US"/>
          </a:p>
          <a:p>
            <a:r>
              <a:rPr lang="en-IN" altLang="en-US"/>
              <a:t>TIME LIMIT CAN NOT BE EXTENDED BY THE A.O. EVEN BY THE CHIEF CIT SAVE AND EXCEPT BY THE COMPETENT AUTHORITY UNDER CBDT</a:t>
            </a:r>
          </a:p>
          <a:p>
            <a:r>
              <a:rPr lang="en-IN" altLang="en-US"/>
              <a:t>NOTICE CAN BE ISSUED WITHIN THE ASSESSMENT</a:t>
            </a:r>
          </a:p>
          <a:p>
            <a:endParaRPr lang="en-IN" altLang="en-US"/>
          </a:p>
          <a:p>
            <a:endParaRPr lang="en-IN" altLang="en-US"/>
          </a:p>
          <a:p>
            <a:endParaRPr lang="en-IN" altLang="en-US"/>
          </a:p>
          <a:p>
            <a:endParaRPr lang="en-IN" altLang="en-US"/>
          </a:p>
          <a:p>
            <a:endParaRPr lang="en-I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481138"/>
          <a:ext cx="8229600" cy="3708400"/>
        </p:xfrm>
        <a:graphic>
          <a:graphicData uri="http://schemas.openxmlformats.org/drawingml/2006/table">
            <a:tbl>
              <a:tblPr firstRow="1" bandRow="1">
                <a:tableStyleId>{21E4AEA4-8DFA-4A89-87EB-49C32662AFE0}</a:tableStyleId>
              </a:tblPr>
              <a:tblGrid>
                <a:gridCol w="8229600"/>
              </a:tblGrid>
              <a:tr h="370840">
                <a:tc>
                  <a:txBody>
                    <a:bodyPr/>
                    <a:lstStyle/>
                    <a:p>
                      <a:r>
                        <a:rPr lang="en-US" dirty="0" smtClean="0"/>
                        <a:t>Section 140A       Self Assessment</a:t>
                      </a:r>
                      <a:endParaRPr lang="en-US" dirty="0"/>
                    </a:p>
                  </a:txBody>
                  <a:tcPr/>
                </a:tc>
              </a:tr>
              <a:tr h="370840">
                <a:tc>
                  <a:txBody>
                    <a:bodyPr/>
                    <a:lstStyle/>
                    <a:p>
                      <a:r>
                        <a:rPr lang="en-US" dirty="0" smtClean="0"/>
                        <a:t>Section  142(1)    Enquiry before Assessment</a:t>
                      </a:r>
                      <a:endParaRPr lang="en-US" dirty="0"/>
                    </a:p>
                  </a:txBody>
                  <a:tcPr/>
                </a:tc>
              </a:tr>
              <a:tr h="370840">
                <a:tc>
                  <a:txBody>
                    <a:bodyPr/>
                    <a:lstStyle/>
                    <a:p>
                      <a:r>
                        <a:rPr lang="en-US" dirty="0" smtClean="0"/>
                        <a:t>Section 143(1)(a)</a:t>
                      </a:r>
                      <a:r>
                        <a:rPr lang="en-US" baseline="0" dirty="0" smtClean="0"/>
                        <a:t> Summery Assessment before communicating Assessee</a:t>
                      </a:r>
                      <a:endParaRPr lang="en-US" dirty="0"/>
                    </a:p>
                  </a:txBody>
                  <a:tcPr/>
                </a:tc>
              </a:tr>
              <a:tr h="370840">
                <a:tc>
                  <a:txBody>
                    <a:bodyPr/>
                    <a:lstStyle/>
                    <a:p>
                      <a:r>
                        <a:rPr lang="en-US" b="1" dirty="0" smtClean="0"/>
                        <a:t>Section  143(3)    Scrutiny Assessment</a:t>
                      </a:r>
                      <a:endParaRPr lang="en-US" b="1" dirty="0"/>
                    </a:p>
                  </a:txBody>
                  <a:tcPr/>
                </a:tc>
              </a:tr>
              <a:tr h="370840">
                <a:tc>
                  <a:txBody>
                    <a:bodyPr/>
                    <a:lstStyle/>
                    <a:p>
                      <a:r>
                        <a:rPr lang="en-US" dirty="0" smtClean="0"/>
                        <a:t>Section  144        Best Judgment Assessment </a:t>
                      </a:r>
                      <a:endParaRPr lang="en-US" dirty="0"/>
                    </a:p>
                  </a:txBody>
                  <a:tcPr/>
                </a:tc>
              </a:tr>
              <a:tr h="370840">
                <a:tc>
                  <a:txBody>
                    <a:bodyPr/>
                    <a:lstStyle/>
                    <a:p>
                      <a:r>
                        <a:rPr lang="en-US" dirty="0" smtClean="0"/>
                        <a:t>Section  147        Reassessment after opening</a:t>
                      </a:r>
                      <a:endParaRPr lang="en-US" dirty="0"/>
                    </a:p>
                  </a:txBody>
                  <a:tcPr/>
                </a:tc>
              </a:tr>
              <a:tr h="370840">
                <a:tc>
                  <a:txBody>
                    <a:bodyPr/>
                    <a:lstStyle/>
                    <a:p>
                      <a:r>
                        <a:rPr lang="en-US" dirty="0" smtClean="0"/>
                        <a:t>Section  153A      Search Assessment</a:t>
                      </a:r>
                      <a:endParaRPr lang="en-US" dirty="0"/>
                    </a:p>
                  </a:txBody>
                  <a:tcPr/>
                </a:tc>
              </a:tr>
              <a:tr h="370840">
                <a:tc>
                  <a:txBody>
                    <a:bodyPr/>
                    <a:lstStyle/>
                    <a:p>
                      <a:r>
                        <a:rPr lang="en-US" dirty="0" smtClean="0"/>
                        <a:t>Section  153C      Assessment </a:t>
                      </a:r>
                      <a:r>
                        <a:rPr lang="en-US" smtClean="0"/>
                        <a:t>on Survey </a:t>
                      </a:r>
                      <a:r>
                        <a:rPr lang="en-US" dirty="0" smtClean="0"/>
                        <a:t>related to Search operation</a:t>
                      </a:r>
                      <a:endParaRPr lang="en-US" dirty="0"/>
                    </a:p>
                  </a:txBody>
                  <a:tcPr/>
                </a:tc>
              </a:tr>
              <a:tr h="370840">
                <a:tc>
                  <a:txBody>
                    <a:bodyPr/>
                    <a:lstStyle/>
                    <a:p>
                      <a:r>
                        <a:rPr lang="en-US" dirty="0" smtClean="0"/>
                        <a:t>Section  154        Rectification on Assessment</a:t>
                      </a:r>
                      <a:endParaRPr lang="en-US" dirty="0"/>
                    </a:p>
                  </a:txBody>
                  <a:tcPr/>
                </a:tc>
              </a:tr>
              <a:tr h="370840">
                <a:tc>
                  <a:txBody>
                    <a:bodyPr/>
                    <a:lstStyle/>
                    <a:p>
                      <a:r>
                        <a:rPr lang="en-US" dirty="0" smtClean="0"/>
                        <a:t>Section  155        Amendment</a:t>
                      </a:r>
                      <a:endParaRPr lang="en-US" dirty="0"/>
                    </a:p>
                  </a:txBody>
                  <a:tcPr/>
                </a:tc>
              </a:tr>
            </a:tbl>
          </a:graphicData>
        </a:graphic>
      </p:graphicFrame>
      <p:sp>
        <p:nvSpPr>
          <p:cNvPr id="3" name="Title 2"/>
          <p:cNvSpPr>
            <a:spLocks noGrp="1"/>
          </p:cNvSpPr>
          <p:nvPr>
            <p:ph type="title"/>
          </p:nvPr>
        </p:nvSpPr>
        <p:spPr/>
        <p:txBody>
          <a:bodyPr/>
          <a:lstStyle/>
          <a:p>
            <a:r>
              <a:rPr lang="en-IN" altLang="en-US" dirty="0"/>
              <a:t>SECTIONS OF ASSESSMENTS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299085"/>
            <a:ext cx="8441055" cy="5708650"/>
          </a:xfrm>
        </p:spPr>
        <p:txBody>
          <a:bodyPr/>
          <a:lstStyle/>
          <a:p>
            <a:r>
              <a:rPr lang="en-IN" altLang="en-US" b="1" u="sng"/>
              <a:t>TIME LIMIT FOR THE COMPLETION OF ASSESSMENT:</a:t>
            </a:r>
          </a:p>
          <a:p>
            <a:endParaRPr lang="en-IN" altLang="en-US" b="1" u="sng"/>
          </a:p>
          <a:p>
            <a:r>
              <a:rPr lang="en-IN" altLang="en-US" b="1" u="sng"/>
              <a:t>ONLY U/S 143(3)</a:t>
            </a:r>
          </a:p>
          <a:p>
            <a:r>
              <a:rPr lang="en-IN" altLang="en-US"/>
              <a:t>WITHIN ONE YEAR FROM THE END OF THE RELEVANT ASSESSMENT YEAR</a:t>
            </a:r>
          </a:p>
          <a:p>
            <a:endParaRPr lang="en-IN" altLang="en-US"/>
          </a:p>
          <a:p>
            <a:r>
              <a:rPr lang="en-IN" altLang="en-US" b="1" u="sng"/>
              <a:t>U/S 147,153A,153C ETC</a:t>
            </a:r>
          </a:p>
          <a:p>
            <a:r>
              <a:rPr lang="en-IN" altLang="en-US" b="1" u="sng"/>
              <a:t>AS PER NORMAL PROVISIONS OF THE RESPECTIVE ACT</a:t>
            </a:r>
          </a:p>
          <a:p>
            <a:endParaRPr lang="en-IN" altLang="en-US" b="1" u="sng"/>
          </a:p>
          <a:p>
            <a:r>
              <a:rPr lang="en-IN" altLang="en-US" b="1" u="sng"/>
              <a:t>CONCLUSIVE PROVISIONS</a:t>
            </a:r>
            <a:endParaRPr lang="en-IN" altLang="en-US" b="1"/>
          </a:p>
          <a:p>
            <a:endParaRPr lang="en-IN" altLang="en-US" b="1"/>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13055"/>
            <a:ext cx="8378825" cy="5694680"/>
          </a:xfrm>
        </p:spPr>
        <p:txBody>
          <a:bodyPr>
            <a:normAutofit lnSpcReduction="10000"/>
          </a:bodyPr>
          <a:lstStyle/>
          <a:p>
            <a:r>
              <a:rPr lang="en-IN" altLang="en-US" b="1" u="sng" dirty="0"/>
              <a:t>FACELESS ASSESSMENT</a:t>
            </a:r>
          </a:p>
          <a:p>
            <a:endParaRPr lang="en-IN" altLang="en-US" b="1" dirty="0"/>
          </a:p>
          <a:p>
            <a:r>
              <a:rPr lang="en-IN" altLang="en-US" dirty="0"/>
              <a:t>NOTIFICATION NO.62/2019 THE ALL REGIONAL E- ASSESSMENT CENTRES ARE DEPUTED TO ASSIST AND CONDUCT THE E- ASSESSMENT PROCRDURES</a:t>
            </a:r>
          </a:p>
          <a:p>
            <a:endParaRPr lang="en-IN" altLang="en-US" b="1" dirty="0"/>
          </a:p>
          <a:p>
            <a:r>
              <a:rPr lang="en-IN" altLang="en-US" dirty="0"/>
              <a:t>SHOWCAUSE NOTICE IS COMPULSORY BEFORE COMPLETION OF </a:t>
            </a:r>
            <a:r>
              <a:rPr lang="en-IN" altLang="en-US" dirty="0" smtClean="0"/>
              <a:t>THE ASSESSMENT </a:t>
            </a:r>
            <a:r>
              <a:rPr lang="en-IN" altLang="en-US" dirty="0"/>
              <a:t>WITH ADDITIONS</a:t>
            </a:r>
          </a:p>
          <a:p>
            <a:endParaRPr lang="en-IN" altLang="en-US" dirty="0"/>
          </a:p>
          <a:p>
            <a:r>
              <a:rPr lang="en-IN" altLang="en-US" dirty="0"/>
              <a:t>DRAFT ASSESSMENT ORDER MAY BE ISSUED TO THE ASSESSEE</a:t>
            </a:r>
          </a:p>
          <a:p>
            <a:endParaRPr lang="en-IN" alt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388620"/>
            <a:ext cx="8274050" cy="5619115"/>
          </a:xfrm>
        </p:spPr>
        <p:txBody>
          <a:bodyPr/>
          <a:lstStyle/>
          <a:p>
            <a:r>
              <a:rPr lang="en-IN" altLang="en-US"/>
              <a:t>ATTORNEY SHOULD BE ENROLLED AND REGISTERED FOR THE ACT OF COMPETENCY AND DULY REGISTERED IN THE PORTAL.</a:t>
            </a:r>
          </a:p>
          <a:p>
            <a:endParaRPr lang="en-IN" altLang="en-US"/>
          </a:p>
          <a:p>
            <a:r>
              <a:rPr lang="en-IN" altLang="en-US"/>
              <a:t>RIGHT TO  ACCESS THE VIDEO CONFERENCE PRIOR TO THE COMPLETION OF ASSESSMENT</a:t>
            </a:r>
          </a:p>
          <a:p>
            <a:endParaRPr lang="en-I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tax</a:t>
            </a:r>
            <a:endParaRPr lang="en-US" dirty="0"/>
          </a:p>
        </p:txBody>
      </p:sp>
    </p:spTree>
  </p:cSld>
  <p:clrMapOvr>
    <a:masterClrMapping/>
  </p:clrMapOvr>
  <p:transition>
    <p:strip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91</TotalTime>
  <Words>916</Words>
  <Application>Microsoft Office PowerPoint</Application>
  <PresentationFormat>On-screen Show (4:3)</PresentationFormat>
  <Paragraphs>260</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Lucida Sans Unicode</vt:lpstr>
      <vt:lpstr>Verdana</vt:lpstr>
      <vt:lpstr>Wingdings 2</vt:lpstr>
      <vt:lpstr>Wingdings 3</vt:lpstr>
      <vt:lpstr>Concourse</vt:lpstr>
      <vt:lpstr>NOTICE U/S 143(2) AND ASSESSMENT PROCEEDINGS U/S 143(3) OF THE INCOME TAX ACT,1961 AS AMENDED</vt:lpstr>
      <vt:lpstr>PowerPoint Presentation</vt:lpstr>
      <vt:lpstr>PowerPoint Presentation</vt:lpstr>
      <vt:lpstr>PowerPoint Presentation</vt:lpstr>
      <vt:lpstr>SECTIONS OF ASSESSMENTS</vt:lpstr>
      <vt:lpstr>PowerPoint Presentation</vt:lpstr>
      <vt:lpstr>PowerPoint Presentation</vt:lpstr>
      <vt:lpstr>PowerPoint Presentation</vt:lpstr>
      <vt:lpstr>tax</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Assessment Proceedings under the Income Tax Act,1961</dc:title>
  <dc:creator>User</dc:creator>
  <cp:lastModifiedBy>Windows User</cp:lastModifiedBy>
  <cp:revision>35</cp:revision>
  <dcterms:created xsi:type="dcterms:W3CDTF">2019-03-03T09:28:00Z</dcterms:created>
  <dcterms:modified xsi:type="dcterms:W3CDTF">2023-09-23T15:24:29Z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5B6A1E9009824765B9D24F6EF6D84C87</vt:lpwstr>
  </property>
  <property fmtid="{D5CDD505-2E9C-101B-9397-08002B2CF9AE}" pid="3" name="KSOProductBuildVer">
    <vt:lpwstr>1033-11.2.0.11156</vt:lpwstr>
  </property>
</Properties>
</file>