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F78D56-F3A1-4284-B275-97CEA388DEA5}" v="58" dt="2022-07-15T17:21:30.1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7728" y="0"/>
            <a:ext cx="7556500" cy="6858000"/>
          </a:xfrm>
          <a:custGeom>
            <a:avLst/>
            <a:gdLst/>
            <a:ahLst/>
            <a:cxnLst/>
            <a:rect l="l" t="t" r="r" b="b"/>
            <a:pathLst>
              <a:path w="7556500" h="6858000">
                <a:moveTo>
                  <a:pt x="0" y="6858000"/>
                </a:moveTo>
                <a:lnTo>
                  <a:pt x="7556271" y="6858000"/>
                </a:lnTo>
                <a:lnTo>
                  <a:pt x="755627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588135" cy="6858000"/>
          </a:xfrm>
          <a:custGeom>
            <a:avLst/>
            <a:gdLst/>
            <a:ahLst/>
            <a:cxnLst/>
            <a:rect l="l" t="t" r="r" b="b"/>
            <a:pathLst>
              <a:path w="1588135" h="6858000">
                <a:moveTo>
                  <a:pt x="1587728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587728" y="0"/>
                </a:lnTo>
                <a:lnTo>
                  <a:pt x="1587728" y="68580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7728" y="0"/>
            <a:ext cx="7556500" cy="6858000"/>
          </a:xfrm>
          <a:custGeom>
            <a:avLst/>
            <a:gdLst/>
            <a:ahLst/>
            <a:cxnLst/>
            <a:rect l="l" t="t" r="r" b="b"/>
            <a:pathLst>
              <a:path w="7556500" h="6858000">
                <a:moveTo>
                  <a:pt x="0" y="6858000"/>
                </a:moveTo>
                <a:lnTo>
                  <a:pt x="7556271" y="6858000"/>
                </a:lnTo>
                <a:lnTo>
                  <a:pt x="755627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588135" cy="6858000"/>
          </a:xfrm>
          <a:custGeom>
            <a:avLst/>
            <a:gdLst/>
            <a:ahLst/>
            <a:cxnLst/>
            <a:rect l="l" t="t" r="r" b="b"/>
            <a:pathLst>
              <a:path w="1588135" h="6858000">
                <a:moveTo>
                  <a:pt x="1587728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587728" y="0"/>
                </a:lnTo>
                <a:lnTo>
                  <a:pt x="1587728" y="68580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965200"/>
          </a:xfrm>
          <a:custGeom>
            <a:avLst/>
            <a:gdLst/>
            <a:ahLst/>
            <a:cxnLst/>
            <a:rect l="l" t="t" r="r" b="b"/>
            <a:pathLst>
              <a:path w="9144000" h="965200">
                <a:moveTo>
                  <a:pt x="9144000" y="964691"/>
                </a:moveTo>
                <a:lnTo>
                  <a:pt x="0" y="964691"/>
                </a:lnTo>
                <a:lnTo>
                  <a:pt x="0" y="0"/>
                </a:lnTo>
                <a:lnTo>
                  <a:pt x="9144000" y="0"/>
                </a:lnTo>
                <a:lnTo>
                  <a:pt x="9144000" y="964691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73071" y="0"/>
            <a:ext cx="671195" cy="965200"/>
          </a:xfrm>
          <a:custGeom>
            <a:avLst/>
            <a:gdLst/>
            <a:ahLst/>
            <a:cxnLst/>
            <a:rect l="l" t="t" r="r" b="b"/>
            <a:pathLst>
              <a:path w="671195" h="965200">
                <a:moveTo>
                  <a:pt x="256905" y="535394"/>
                </a:moveTo>
                <a:lnTo>
                  <a:pt x="288518" y="483042"/>
                </a:lnTo>
                <a:lnTo>
                  <a:pt x="295351" y="472008"/>
                </a:lnTo>
                <a:lnTo>
                  <a:pt x="579691" y="0"/>
                </a:lnTo>
                <a:lnTo>
                  <a:pt x="670928" y="0"/>
                </a:lnTo>
                <a:lnTo>
                  <a:pt x="670928" y="534289"/>
                </a:lnTo>
                <a:lnTo>
                  <a:pt x="257886" y="534289"/>
                </a:lnTo>
                <a:lnTo>
                  <a:pt x="256905" y="535394"/>
                </a:lnTo>
                <a:close/>
              </a:path>
              <a:path w="671195" h="965200">
                <a:moveTo>
                  <a:pt x="670928" y="539267"/>
                </a:moveTo>
                <a:lnTo>
                  <a:pt x="254571" y="539267"/>
                </a:lnTo>
                <a:lnTo>
                  <a:pt x="256905" y="535394"/>
                </a:lnTo>
                <a:lnTo>
                  <a:pt x="257886" y="534289"/>
                </a:lnTo>
                <a:lnTo>
                  <a:pt x="670928" y="534289"/>
                </a:lnTo>
                <a:lnTo>
                  <a:pt x="670928" y="539267"/>
                </a:lnTo>
                <a:close/>
              </a:path>
              <a:path w="671195" h="965200">
                <a:moveTo>
                  <a:pt x="670928" y="965200"/>
                </a:moveTo>
                <a:lnTo>
                  <a:pt x="0" y="965200"/>
                </a:lnTo>
                <a:lnTo>
                  <a:pt x="252374" y="543001"/>
                </a:lnTo>
                <a:lnTo>
                  <a:pt x="255676" y="536778"/>
                </a:lnTo>
                <a:lnTo>
                  <a:pt x="254571" y="539267"/>
                </a:lnTo>
                <a:lnTo>
                  <a:pt x="670928" y="539267"/>
                </a:lnTo>
                <a:lnTo>
                  <a:pt x="670928" y="9652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682" y="0"/>
            <a:ext cx="394970" cy="358140"/>
          </a:xfrm>
          <a:custGeom>
            <a:avLst/>
            <a:gdLst/>
            <a:ahLst/>
            <a:cxnLst/>
            <a:rect l="l" t="t" r="r" b="b"/>
            <a:pathLst>
              <a:path w="394970" h="358140">
                <a:moveTo>
                  <a:pt x="80441" y="181508"/>
                </a:moveTo>
                <a:lnTo>
                  <a:pt x="78231" y="179019"/>
                </a:lnTo>
                <a:lnTo>
                  <a:pt x="76022" y="177774"/>
                </a:lnTo>
                <a:lnTo>
                  <a:pt x="74929" y="172796"/>
                </a:lnTo>
                <a:lnTo>
                  <a:pt x="77127" y="170319"/>
                </a:lnTo>
                <a:lnTo>
                  <a:pt x="103568" y="125564"/>
                </a:lnTo>
                <a:lnTo>
                  <a:pt x="178498" y="0"/>
                </a:lnTo>
                <a:lnTo>
                  <a:pt x="394449" y="0"/>
                </a:lnTo>
                <a:lnTo>
                  <a:pt x="360889" y="55943"/>
                </a:lnTo>
                <a:lnTo>
                  <a:pt x="163068" y="55943"/>
                </a:lnTo>
                <a:lnTo>
                  <a:pt x="158661" y="57188"/>
                </a:lnTo>
                <a:lnTo>
                  <a:pt x="156463" y="59677"/>
                </a:lnTo>
                <a:lnTo>
                  <a:pt x="100266" y="154152"/>
                </a:lnTo>
                <a:lnTo>
                  <a:pt x="85940" y="177774"/>
                </a:lnTo>
                <a:lnTo>
                  <a:pt x="84848" y="180263"/>
                </a:lnTo>
                <a:lnTo>
                  <a:pt x="80441" y="181508"/>
                </a:lnTo>
                <a:close/>
              </a:path>
              <a:path w="394970" h="358140">
                <a:moveTo>
                  <a:pt x="6616" y="358038"/>
                </a:moveTo>
                <a:lnTo>
                  <a:pt x="3314" y="355549"/>
                </a:lnTo>
                <a:lnTo>
                  <a:pt x="1104" y="354304"/>
                </a:lnTo>
                <a:lnTo>
                  <a:pt x="0" y="350583"/>
                </a:lnTo>
                <a:lnTo>
                  <a:pt x="2209" y="346849"/>
                </a:lnTo>
                <a:lnTo>
                  <a:pt x="104673" y="176529"/>
                </a:lnTo>
                <a:lnTo>
                  <a:pt x="168579" y="69621"/>
                </a:lnTo>
                <a:lnTo>
                  <a:pt x="170789" y="65887"/>
                </a:lnTo>
                <a:lnTo>
                  <a:pt x="169684" y="60909"/>
                </a:lnTo>
                <a:lnTo>
                  <a:pt x="163068" y="55943"/>
                </a:lnTo>
                <a:lnTo>
                  <a:pt x="360889" y="55943"/>
                </a:lnTo>
                <a:lnTo>
                  <a:pt x="296756" y="162852"/>
                </a:lnTo>
                <a:lnTo>
                  <a:pt x="126707" y="162852"/>
                </a:lnTo>
                <a:lnTo>
                  <a:pt x="124510" y="166585"/>
                </a:lnTo>
                <a:lnTo>
                  <a:pt x="59499" y="274739"/>
                </a:lnTo>
                <a:lnTo>
                  <a:pt x="12128" y="354304"/>
                </a:lnTo>
                <a:lnTo>
                  <a:pt x="9918" y="356793"/>
                </a:lnTo>
                <a:lnTo>
                  <a:pt x="6616" y="358038"/>
                </a:lnTo>
                <a:close/>
              </a:path>
              <a:path w="394970" h="358140">
                <a:moveTo>
                  <a:pt x="81678" y="348713"/>
                </a:moveTo>
                <a:lnTo>
                  <a:pt x="53528" y="317091"/>
                </a:lnTo>
                <a:lnTo>
                  <a:pt x="57302" y="307073"/>
                </a:lnTo>
                <a:lnTo>
                  <a:pt x="71615" y="283451"/>
                </a:lnTo>
                <a:lnTo>
                  <a:pt x="112382" y="215074"/>
                </a:lnTo>
                <a:lnTo>
                  <a:pt x="118999" y="205130"/>
                </a:lnTo>
                <a:lnTo>
                  <a:pt x="136626" y="176530"/>
                </a:lnTo>
                <a:lnTo>
                  <a:pt x="138836" y="172796"/>
                </a:lnTo>
                <a:lnTo>
                  <a:pt x="137731" y="167830"/>
                </a:lnTo>
                <a:lnTo>
                  <a:pt x="131114" y="162852"/>
                </a:lnTo>
                <a:lnTo>
                  <a:pt x="296756" y="162852"/>
                </a:lnTo>
                <a:lnTo>
                  <a:pt x="265899" y="214291"/>
                </a:lnTo>
                <a:lnTo>
                  <a:pt x="184692" y="214291"/>
                </a:lnTo>
                <a:lnTo>
                  <a:pt x="170834" y="220411"/>
                </a:lnTo>
                <a:lnTo>
                  <a:pt x="159766" y="232473"/>
                </a:lnTo>
                <a:lnTo>
                  <a:pt x="158661" y="234962"/>
                </a:lnTo>
                <a:lnTo>
                  <a:pt x="96964" y="338150"/>
                </a:lnTo>
                <a:lnTo>
                  <a:pt x="90097" y="345064"/>
                </a:lnTo>
                <a:lnTo>
                  <a:pt x="81678" y="348713"/>
                </a:lnTo>
                <a:close/>
              </a:path>
              <a:path w="394970" h="358140">
                <a:moveTo>
                  <a:pt x="223672" y="284683"/>
                </a:moveTo>
                <a:lnTo>
                  <a:pt x="223672" y="282206"/>
                </a:lnTo>
                <a:lnTo>
                  <a:pt x="229712" y="266215"/>
                </a:lnTo>
                <a:lnTo>
                  <a:pt x="229866" y="249412"/>
                </a:lnTo>
                <a:lnTo>
                  <a:pt x="224443" y="233775"/>
                </a:lnTo>
                <a:lnTo>
                  <a:pt x="213753" y="221284"/>
                </a:lnTo>
                <a:lnTo>
                  <a:pt x="199585" y="214465"/>
                </a:lnTo>
                <a:lnTo>
                  <a:pt x="184692" y="214291"/>
                </a:lnTo>
                <a:lnTo>
                  <a:pt x="265899" y="214291"/>
                </a:lnTo>
                <a:lnTo>
                  <a:pt x="223672" y="284683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05266" y="278091"/>
            <a:ext cx="85267" cy="13672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44661" y="644232"/>
            <a:ext cx="151003" cy="24565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8392947" y="0"/>
            <a:ext cx="659765" cy="862330"/>
          </a:xfrm>
          <a:custGeom>
            <a:avLst/>
            <a:gdLst/>
            <a:ahLst/>
            <a:cxnLst/>
            <a:rect l="l" t="t" r="r" b="b"/>
            <a:pathLst>
              <a:path w="659765" h="862330">
                <a:moveTo>
                  <a:pt x="140055" y="553123"/>
                </a:moveTo>
                <a:lnTo>
                  <a:pt x="136740" y="550633"/>
                </a:lnTo>
                <a:lnTo>
                  <a:pt x="134531" y="548144"/>
                </a:lnTo>
                <a:lnTo>
                  <a:pt x="133438" y="543153"/>
                </a:lnTo>
                <a:lnTo>
                  <a:pt x="135636" y="539419"/>
                </a:lnTo>
                <a:lnTo>
                  <a:pt x="288925" y="285280"/>
                </a:lnTo>
                <a:lnTo>
                  <a:pt x="459854" y="0"/>
                </a:lnTo>
                <a:lnTo>
                  <a:pt x="659460" y="0"/>
                </a:lnTo>
                <a:lnTo>
                  <a:pt x="453634" y="341337"/>
                </a:lnTo>
                <a:lnTo>
                  <a:pt x="277901" y="341337"/>
                </a:lnTo>
                <a:lnTo>
                  <a:pt x="269074" y="342582"/>
                </a:lnTo>
                <a:lnTo>
                  <a:pt x="265772" y="350062"/>
                </a:lnTo>
                <a:lnTo>
                  <a:pt x="147764" y="545642"/>
                </a:lnTo>
                <a:lnTo>
                  <a:pt x="146672" y="548144"/>
                </a:lnTo>
                <a:lnTo>
                  <a:pt x="144462" y="551878"/>
                </a:lnTo>
                <a:lnTo>
                  <a:pt x="140055" y="553123"/>
                </a:lnTo>
                <a:close/>
              </a:path>
              <a:path w="659765" h="862330">
                <a:moveTo>
                  <a:pt x="11023" y="862076"/>
                </a:moveTo>
                <a:lnTo>
                  <a:pt x="2197" y="854595"/>
                </a:lnTo>
                <a:lnTo>
                  <a:pt x="0" y="847128"/>
                </a:lnTo>
                <a:lnTo>
                  <a:pt x="3301" y="842137"/>
                </a:lnTo>
                <a:lnTo>
                  <a:pt x="95935" y="688911"/>
                </a:lnTo>
                <a:lnTo>
                  <a:pt x="287820" y="367499"/>
                </a:lnTo>
                <a:lnTo>
                  <a:pt x="292239" y="360032"/>
                </a:lnTo>
                <a:lnTo>
                  <a:pt x="291134" y="350062"/>
                </a:lnTo>
                <a:lnTo>
                  <a:pt x="284518" y="346329"/>
                </a:lnTo>
                <a:lnTo>
                  <a:pt x="277901" y="341337"/>
                </a:lnTo>
                <a:lnTo>
                  <a:pt x="453634" y="341337"/>
                </a:lnTo>
                <a:lnTo>
                  <a:pt x="364991" y="488341"/>
                </a:lnTo>
                <a:lnTo>
                  <a:pt x="304361" y="488341"/>
                </a:lnTo>
                <a:lnTo>
                  <a:pt x="293854" y="492974"/>
                </a:lnTo>
                <a:lnTo>
                  <a:pt x="285623" y="502043"/>
                </a:lnTo>
                <a:lnTo>
                  <a:pt x="283413" y="505777"/>
                </a:lnTo>
                <a:lnTo>
                  <a:pt x="254858" y="553123"/>
                </a:lnTo>
                <a:lnTo>
                  <a:pt x="208419" y="553123"/>
                </a:lnTo>
                <a:lnTo>
                  <a:pt x="201802" y="554367"/>
                </a:lnTo>
                <a:lnTo>
                  <a:pt x="198500" y="559346"/>
                </a:lnTo>
                <a:lnTo>
                  <a:pt x="178650" y="592988"/>
                </a:lnTo>
                <a:lnTo>
                  <a:pt x="20954" y="855840"/>
                </a:lnTo>
                <a:lnTo>
                  <a:pt x="17640" y="860831"/>
                </a:lnTo>
                <a:lnTo>
                  <a:pt x="11023" y="862076"/>
                </a:lnTo>
                <a:close/>
              </a:path>
              <a:path w="659765" h="862330">
                <a:moveTo>
                  <a:pt x="331939" y="543153"/>
                </a:moveTo>
                <a:lnTo>
                  <a:pt x="334137" y="539419"/>
                </a:lnTo>
                <a:lnTo>
                  <a:pt x="338516" y="527312"/>
                </a:lnTo>
                <a:lnTo>
                  <a:pt x="338553" y="514502"/>
                </a:lnTo>
                <a:lnTo>
                  <a:pt x="334451" y="502625"/>
                </a:lnTo>
                <a:lnTo>
                  <a:pt x="326415" y="493318"/>
                </a:lnTo>
                <a:lnTo>
                  <a:pt x="315698" y="488379"/>
                </a:lnTo>
                <a:lnTo>
                  <a:pt x="304361" y="488341"/>
                </a:lnTo>
                <a:lnTo>
                  <a:pt x="364991" y="488341"/>
                </a:lnTo>
                <a:lnTo>
                  <a:pt x="331939" y="543153"/>
                </a:lnTo>
                <a:close/>
              </a:path>
              <a:path w="659765" h="862330">
                <a:moveTo>
                  <a:pt x="205117" y="626618"/>
                </a:moveTo>
                <a:lnTo>
                  <a:pt x="199605" y="622884"/>
                </a:lnTo>
                <a:lnTo>
                  <a:pt x="195186" y="619150"/>
                </a:lnTo>
                <a:lnTo>
                  <a:pt x="194081" y="611670"/>
                </a:lnTo>
                <a:lnTo>
                  <a:pt x="197396" y="605447"/>
                </a:lnTo>
                <a:lnTo>
                  <a:pt x="216141" y="573049"/>
                </a:lnTo>
                <a:lnTo>
                  <a:pt x="219456" y="568071"/>
                </a:lnTo>
                <a:lnTo>
                  <a:pt x="218351" y="560590"/>
                </a:lnTo>
                <a:lnTo>
                  <a:pt x="213931" y="556856"/>
                </a:lnTo>
                <a:lnTo>
                  <a:pt x="208419" y="553123"/>
                </a:lnTo>
                <a:lnTo>
                  <a:pt x="254858" y="553123"/>
                </a:lnTo>
                <a:lnTo>
                  <a:pt x="215036" y="619150"/>
                </a:lnTo>
                <a:lnTo>
                  <a:pt x="211734" y="625373"/>
                </a:lnTo>
                <a:lnTo>
                  <a:pt x="205117" y="626618"/>
                </a:lnTo>
                <a:close/>
              </a:path>
            </a:pathLst>
          </a:custGeom>
          <a:solidFill>
            <a:srgbClr val="6C1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671195" cy="965200"/>
          </a:xfrm>
          <a:custGeom>
            <a:avLst/>
            <a:gdLst/>
            <a:ahLst/>
            <a:cxnLst/>
            <a:rect l="l" t="t" r="r" b="b"/>
            <a:pathLst>
              <a:path w="671195" h="965200">
                <a:moveTo>
                  <a:pt x="91249" y="965200"/>
                </a:moveTo>
                <a:lnTo>
                  <a:pt x="0" y="965200"/>
                </a:lnTo>
                <a:lnTo>
                  <a:pt x="0" y="0"/>
                </a:lnTo>
                <a:lnTo>
                  <a:pt x="670941" y="0"/>
                </a:lnTo>
                <a:lnTo>
                  <a:pt x="418566" y="422198"/>
                </a:lnTo>
                <a:lnTo>
                  <a:pt x="416577" y="425932"/>
                </a:lnTo>
                <a:lnTo>
                  <a:pt x="416356" y="425932"/>
                </a:lnTo>
                <a:lnTo>
                  <a:pt x="414008" y="429830"/>
                </a:lnTo>
                <a:lnTo>
                  <a:pt x="413054" y="430911"/>
                </a:lnTo>
                <a:lnTo>
                  <a:pt x="413357" y="430911"/>
                </a:lnTo>
                <a:lnTo>
                  <a:pt x="382415" y="482146"/>
                </a:lnTo>
                <a:lnTo>
                  <a:pt x="375577" y="493179"/>
                </a:lnTo>
                <a:lnTo>
                  <a:pt x="91249" y="965200"/>
                </a:lnTo>
                <a:close/>
              </a:path>
              <a:path w="671195" h="965200">
                <a:moveTo>
                  <a:pt x="415251" y="428421"/>
                </a:moveTo>
                <a:lnTo>
                  <a:pt x="416356" y="425932"/>
                </a:lnTo>
                <a:lnTo>
                  <a:pt x="416577" y="425932"/>
                </a:lnTo>
                <a:lnTo>
                  <a:pt x="415251" y="428421"/>
                </a:lnTo>
                <a:close/>
              </a:path>
              <a:path w="671195" h="965200">
                <a:moveTo>
                  <a:pt x="413357" y="430911"/>
                </a:moveTo>
                <a:lnTo>
                  <a:pt x="413054" y="430911"/>
                </a:lnTo>
                <a:lnTo>
                  <a:pt x="414008" y="429830"/>
                </a:lnTo>
                <a:lnTo>
                  <a:pt x="413357" y="430911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90880" y="607161"/>
            <a:ext cx="394970" cy="358140"/>
          </a:xfrm>
          <a:custGeom>
            <a:avLst/>
            <a:gdLst/>
            <a:ahLst/>
            <a:cxnLst/>
            <a:rect l="l" t="t" r="r" b="b"/>
            <a:pathLst>
              <a:path w="394970" h="358140">
                <a:moveTo>
                  <a:pt x="281607" y="195173"/>
                </a:moveTo>
                <a:lnTo>
                  <a:pt x="267728" y="195173"/>
                </a:lnTo>
                <a:lnTo>
                  <a:pt x="269938" y="191452"/>
                </a:lnTo>
                <a:lnTo>
                  <a:pt x="334949" y="83286"/>
                </a:lnTo>
                <a:lnTo>
                  <a:pt x="382320" y="3721"/>
                </a:lnTo>
                <a:lnTo>
                  <a:pt x="384530" y="1244"/>
                </a:lnTo>
                <a:lnTo>
                  <a:pt x="387832" y="0"/>
                </a:lnTo>
                <a:lnTo>
                  <a:pt x="391134" y="2489"/>
                </a:lnTo>
                <a:lnTo>
                  <a:pt x="393344" y="3721"/>
                </a:lnTo>
                <a:lnTo>
                  <a:pt x="394436" y="7454"/>
                </a:lnTo>
                <a:lnTo>
                  <a:pt x="392239" y="11188"/>
                </a:lnTo>
                <a:lnTo>
                  <a:pt x="289775" y="181508"/>
                </a:lnTo>
                <a:lnTo>
                  <a:pt x="281607" y="195173"/>
                </a:lnTo>
                <a:close/>
              </a:path>
              <a:path w="394970" h="358140">
                <a:moveTo>
                  <a:pt x="281537" y="143741"/>
                </a:moveTo>
                <a:lnTo>
                  <a:pt x="209751" y="143741"/>
                </a:lnTo>
                <a:lnTo>
                  <a:pt x="223609" y="137625"/>
                </a:lnTo>
                <a:lnTo>
                  <a:pt x="234683" y="125564"/>
                </a:lnTo>
                <a:lnTo>
                  <a:pt x="235788" y="123075"/>
                </a:lnTo>
                <a:lnTo>
                  <a:pt x="297484" y="19888"/>
                </a:lnTo>
                <a:lnTo>
                  <a:pt x="304352" y="12972"/>
                </a:lnTo>
                <a:lnTo>
                  <a:pt x="312770" y="9320"/>
                </a:lnTo>
                <a:lnTo>
                  <a:pt x="321811" y="9399"/>
                </a:lnTo>
                <a:lnTo>
                  <a:pt x="330542" y="13677"/>
                </a:lnTo>
                <a:lnTo>
                  <a:pt x="337304" y="20900"/>
                </a:lnTo>
                <a:lnTo>
                  <a:pt x="340864" y="30454"/>
                </a:lnTo>
                <a:lnTo>
                  <a:pt x="340915" y="40942"/>
                </a:lnTo>
                <a:lnTo>
                  <a:pt x="337146" y="50965"/>
                </a:lnTo>
                <a:lnTo>
                  <a:pt x="322821" y="74587"/>
                </a:lnTo>
                <a:lnTo>
                  <a:pt x="282054" y="142963"/>
                </a:lnTo>
                <a:lnTo>
                  <a:pt x="281537" y="143741"/>
                </a:lnTo>
                <a:close/>
              </a:path>
              <a:path w="394970" h="358140">
                <a:moveTo>
                  <a:pt x="215950" y="358038"/>
                </a:moveTo>
                <a:lnTo>
                  <a:pt x="0" y="358038"/>
                </a:lnTo>
                <a:lnTo>
                  <a:pt x="170776" y="73342"/>
                </a:lnTo>
                <a:lnTo>
                  <a:pt x="170776" y="75831"/>
                </a:lnTo>
                <a:lnTo>
                  <a:pt x="164736" y="91817"/>
                </a:lnTo>
                <a:lnTo>
                  <a:pt x="164582" y="108621"/>
                </a:lnTo>
                <a:lnTo>
                  <a:pt x="170005" y="124260"/>
                </a:lnTo>
                <a:lnTo>
                  <a:pt x="180695" y="136753"/>
                </a:lnTo>
                <a:lnTo>
                  <a:pt x="194862" y="143567"/>
                </a:lnTo>
                <a:lnTo>
                  <a:pt x="209751" y="143741"/>
                </a:lnTo>
                <a:lnTo>
                  <a:pt x="281537" y="143741"/>
                </a:lnTo>
                <a:lnTo>
                  <a:pt x="275450" y="152908"/>
                </a:lnTo>
                <a:lnTo>
                  <a:pt x="257822" y="181508"/>
                </a:lnTo>
                <a:lnTo>
                  <a:pt x="255612" y="185229"/>
                </a:lnTo>
                <a:lnTo>
                  <a:pt x="256717" y="190207"/>
                </a:lnTo>
                <a:lnTo>
                  <a:pt x="263321" y="195173"/>
                </a:lnTo>
                <a:lnTo>
                  <a:pt x="281607" y="195173"/>
                </a:lnTo>
                <a:lnTo>
                  <a:pt x="225869" y="288417"/>
                </a:lnTo>
                <a:lnTo>
                  <a:pt x="223659" y="292150"/>
                </a:lnTo>
                <a:lnTo>
                  <a:pt x="224764" y="297116"/>
                </a:lnTo>
                <a:lnTo>
                  <a:pt x="231368" y="302094"/>
                </a:lnTo>
                <a:lnTo>
                  <a:pt x="249329" y="302094"/>
                </a:lnTo>
                <a:lnTo>
                  <a:pt x="215950" y="358038"/>
                </a:lnTo>
                <a:close/>
              </a:path>
              <a:path w="394970" h="358140">
                <a:moveTo>
                  <a:pt x="249329" y="302094"/>
                </a:moveTo>
                <a:lnTo>
                  <a:pt x="231368" y="302094"/>
                </a:lnTo>
                <a:lnTo>
                  <a:pt x="235788" y="300850"/>
                </a:lnTo>
                <a:lnTo>
                  <a:pt x="237985" y="298361"/>
                </a:lnTo>
                <a:lnTo>
                  <a:pt x="294182" y="203885"/>
                </a:lnTo>
                <a:lnTo>
                  <a:pt x="308495" y="180263"/>
                </a:lnTo>
                <a:lnTo>
                  <a:pt x="309600" y="177774"/>
                </a:lnTo>
                <a:lnTo>
                  <a:pt x="314007" y="176530"/>
                </a:lnTo>
                <a:lnTo>
                  <a:pt x="316217" y="179019"/>
                </a:lnTo>
                <a:lnTo>
                  <a:pt x="318414" y="180263"/>
                </a:lnTo>
                <a:lnTo>
                  <a:pt x="319519" y="185229"/>
                </a:lnTo>
                <a:lnTo>
                  <a:pt x="317309" y="187718"/>
                </a:lnTo>
                <a:lnTo>
                  <a:pt x="290868" y="232473"/>
                </a:lnTo>
                <a:lnTo>
                  <a:pt x="249329" y="302094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3478" y="550379"/>
            <a:ext cx="85255" cy="13672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8347" y="75310"/>
            <a:ext cx="150990" cy="245643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91592" y="103123"/>
            <a:ext cx="659765" cy="862330"/>
          </a:xfrm>
          <a:custGeom>
            <a:avLst/>
            <a:gdLst/>
            <a:ahLst/>
            <a:cxnLst/>
            <a:rect l="l" t="t" r="r" b="b"/>
            <a:pathLst>
              <a:path w="659765" h="862330">
                <a:moveTo>
                  <a:pt x="482458" y="308952"/>
                </a:moveTo>
                <a:lnTo>
                  <a:pt x="451040" y="308952"/>
                </a:lnTo>
                <a:lnTo>
                  <a:pt x="457657" y="307708"/>
                </a:lnTo>
                <a:lnTo>
                  <a:pt x="460971" y="302717"/>
                </a:lnTo>
                <a:lnTo>
                  <a:pt x="480822" y="269087"/>
                </a:lnTo>
                <a:lnTo>
                  <a:pt x="638517" y="6222"/>
                </a:lnTo>
                <a:lnTo>
                  <a:pt x="641832" y="1244"/>
                </a:lnTo>
                <a:lnTo>
                  <a:pt x="648449" y="0"/>
                </a:lnTo>
                <a:lnTo>
                  <a:pt x="657263" y="7467"/>
                </a:lnTo>
                <a:lnTo>
                  <a:pt x="659472" y="14947"/>
                </a:lnTo>
                <a:lnTo>
                  <a:pt x="656158" y="19926"/>
                </a:lnTo>
                <a:lnTo>
                  <a:pt x="563524" y="173164"/>
                </a:lnTo>
                <a:lnTo>
                  <a:pt x="482458" y="308952"/>
                </a:lnTo>
                <a:close/>
              </a:path>
              <a:path w="659765" h="862330">
                <a:moveTo>
                  <a:pt x="443784" y="373732"/>
                </a:moveTo>
                <a:lnTo>
                  <a:pt x="355099" y="373732"/>
                </a:lnTo>
                <a:lnTo>
                  <a:pt x="365611" y="369101"/>
                </a:lnTo>
                <a:lnTo>
                  <a:pt x="373849" y="360032"/>
                </a:lnTo>
                <a:lnTo>
                  <a:pt x="376059" y="356285"/>
                </a:lnTo>
                <a:lnTo>
                  <a:pt x="444423" y="242925"/>
                </a:lnTo>
                <a:lnTo>
                  <a:pt x="447738" y="236689"/>
                </a:lnTo>
                <a:lnTo>
                  <a:pt x="454355" y="235445"/>
                </a:lnTo>
                <a:lnTo>
                  <a:pt x="459866" y="239191"/>
                </a:lnTo>
                <a:lnTo>
                  <a:pt x="464273" y="242925"/>
                </a:lnTo>
                <a:lnTo>
                  <a:pt x="465378" y="250405"/>
                </a:lnTo>
                <a:lnTo>
                  <a:pt x="462076" y="256628"/>
                </a:lnTo>
                <a:lnTo>
                  <a:pt x="443331" y="289013"/>
                </a:lnTo>
                <a:lnTo>
                  <a:pt x="440016" y="294004"/>
                </a:lnTo>
                <a:lnTo>
                  <a:pt x="441121" y="301472"/>
                </a:lnTo>
                <a:lnTo>
                  <a:pt x="445528" y="305219"/>
                </a:lnTo>
                <a:lnTo>
                  <a:pt x="451040" y="308952"/>
                </a:lnTo>
                <a:lnTo>
                  <a:pt x="482458" y="308952"/>
                </a:lnTo>
                <a:lnTo>
                  <a:pt x="443784" y="373732"/>
                </a:lnTo>
                <a:close/>
              </a:path>
              <a:path w="659765" h="862330">
                <a:moveTo>
                  <a:pt x="404357" y="520738"/>
                </a:moveTo>
                <a:lnTo>
                  <a:pt x="381571" y="520738"/>
                </a:lnTo>
                <a:lnTo>
                  <a:pt x="390398" y="519480"/>
                </a:lnTo>
                <a:lnTo>
                  <a:pt x="393700" y="512013"/>
                </a:lnTo>
                <a:lnTo>
                  <a:pt x="511695" y="316420"/>
                </a:lnTo>
                <a:lnTo>
                  <a:pt x="512800" y="313931"/>
                </a:lnTo>
                <a:lnTo>
                  <a:pt x="515010" y="310197"/>
                </a:lnTo>
                <a:lnTo>
                  <a:pt x="519417" y="308952"/>
                </a:lnTo>
                <a:lnTo>
                  <a:pt x="522731" y="311442"/>
                </a:lnTo>
                <a:lnTo>
                  <a:pt x="524929" y="313931"/>
                </a:lnTo>
                <a:lnTo>
                  <a:pt x="526034" y="318922"/>
                </a:lnTo>
                <a:lnTo>
                  <a:pt x="523824" y="322656"/>
                </a:lnTo>
                <a:lnTo>
                  <a:pt x="404357" y="520738"/>
                </a:lnTo>
                <a:close/>
              </a:path>
              <a:path w="659765" h="862330">
                <a:moveTo>
                  <a:pt x="199605" y="862076"/>
                </a:moveTo>
                <a:lnTo>
                  <a:pt x="0" y="862076"/>
                </a:lnTo>
                <a:lnTo>
                  <a:pt x="327533" y="318922"/>
                </a:lnTo>
                <a:lnTo>
                  <a:pt x="325323" y="322656"/>
                </a:lnTo>
                <a:lnTo>
                  <a:pt x="320950" y="334763"/>
                </a:lnTo>
                <a:lnTo>
                  <a:pt x="343762" y="373691"/>
                </a:lnTo>
                <a:lnTo>
                  <a:pt x="443784" y="373732"/>
                </a:lnTo>
                <a:lnTo>
                  <a:pt x="371640" y="494576"/>
                </a:lnTo>
                <a:lnTo>
                  <a:pt x="367233" y="502043"/>
                </a:lnTo>
                <a:lnTo>
                  <a:pt x="368338" y="512013"/>
                </a:lnTo>
                <a:lnTo>
                  <a:pt x="374954" y="515746"/>
                </a:lnTo>
                <a:lnTo>
                  <a:pt x="381571" y="520738"/>
                </a:lnTo>
                <a:lnTo>
                  <a:pt x="404357" y="520738"/>
                </a:lnTo>
                <a:lnTo>
                  <a:pt x="370547" y="576795"/>
                </a:lnTo>
                <a:lnTo>
                  <a:pt x="199605" y="862076"/>
                </a:lnTo>
                <a:close/>
              </a:path>
            </a:pathLst>
          </a:custGeom>
          <a:solidFill>
            <a:srgbClr val="6C1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7408" y="-357009"/>
            <a:ext cx="8142401" cy="14424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4467" y="1254252"/>
            <a:ext cx="5013959" cy="1506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91" y="-136321"/>
            <a:ext cx="9143898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19074" y="5423217"/>
            <a:ext cx="1765300" cy="45148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800" dirty="0">
              <a:solidFill>
                <a:srgbClr val="FFFF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3514" y="559752"/>
            <a:ext cx="5375275" cy="1654556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ts val="449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Assessment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Search</a:t>
            </a:r>
          </a:p>
          <a:p>
            <a:pPr marL="12700">
              <a:lnSpc>
                <a:spcPts val="3695"/>
              </a:lnSpc>
            </a:pPr>
            <a:r>
              <a:rPr spc="-10" dirty="0">
                <a:solidFill>
                  <a:srgbClr val="FFFFFF"/>
                </a:solidFill>
              </a:rPr>
              <a:t>Cases</a:t>
            </a:r>
          </a:p>
          <a:p>
            <a:pPr marL="12700">
              <a:lnSpc>
                <a:spcPts val="4485"/>
              </a:lnSpc>
            </a:pPr>
            <a:r>
              <a:rPr dirty="0">
                <a:solidFill>
                  <a:srgbClr val="FFFFFF"/>
                </a:solidFill>
              </a:rPr>
              <a:t>(sec.</a:t>
            </a:r>
            <a:r>
              <a:rPr spc="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153A</a:t>
            </a:r>
            <a:r>
              <a:rPr lang="en-GB" spc="5" dirty="0">
                <a:solidFill>
                  <a:srgbClr val="FFFFFF"/>
                </a:solidFill>
              </a:rPr>
              <a:t> and</a:t>
            </a:r>
            <a:r>
              <a:rPr lang="en-GB" dirty="0">
                <a:solidFill>
                  <a:srgbClr val="FFFFFF"/>
                </a:solidFill>
              </a:rPr>
              <a:t> </a:t>
            </a:r>
            <a:r>
              <a:rPr spc="-10" dirty="0">
                <a:solidFill>
                  <a:srgbClr val="FFFFFF"/>
                </a:solidFill>
              </a:rPr>
              <a:t>153C)</a:t>
            </a:r>
            <a:endParaRPr spc="-10" dirty="0">
              <a:solidFill>
                <a:srgbClr val="FFFFFF"/>
              </a:solidFill>
              <a:ea typeface="Yu Gothic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514" y="1967547"/>
            <a:ext cx="5276215" cy="728917"/>
          </a:xfrm>
          <a:prstGeom prst="rect">
            <a:avLst/>
          </a:prstGeom>
        </p:spPr>
        <p:txBody>
          <a:bodyPr vert="horz" wrap="square" lIns="0" tIns="214630" rIns="0" bIns="0" rtlCol="0" anchor="t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690"/>
              </a:spcBef>
            </a:pPr>
            <a:endParaRPr lang="en-US" sz="4400" dirty="0">
              <a:solidFill>
                <a:srgbClr val="FFFFFF"/>
              </a:solidFill>
              <a:latin typeface="Yu Gothic Light"/>
              <a:ea typeface="Yu Gothic Light"/>
              <a:cs typeface="Yu Gothic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2610" y="3401237"/>
            <a:ext cx="3899535" cy="843915"/>
          </a:xfrm>
          <a:custGeom>
            <a:avLst/>
            <a:gdLst/>
            <a:ahLst/>
            <a:cxnLst/>
            <a:rect l="l" t="t" r="r" b="b"/>
            <a:pathLst>
              <a:path w="3899535" h="843914">
                <a:moveTo>
                  <a:pt x="811872" y="211315"/>
                </a:moveTo>
                <a:lnTo>
                  <a:pt x="795540" y="215785"/>
                </a:lnTo>
                <a:lnTo>
                  <a:pt x="777049" y="221792"/>
                </a:lnTo>
                <a:lnTo>
                  <a:pt x="761873" y="227863"/>
                </a:lnTo>
                <a:lnTo>
                  <a:pt x="729195" y="236778"/>
                </a:lnTo>
                <a:lnTo>
                  <a:pt x="694550" y="252018"/>
                </a:lnTo>
                <a:lnTo>
                  <a:pt x="679361" y="258076"/>
                </a:lnTo>
                <a:lnTo>
                  <a:pt x="644715" y="273316"/>
                </a:lnTo>
                <a:lnTo>
                  <a:pt x="625246" y="282473"/>
                </a:lnTo>
                <a:lnTo>
                  <a:pt x="610069" y="288544"/>
                </a:lnTo>
                <a:lnTo>
                  <a:pt x="575424" y="303771"/>
                </a:lnTo>
                <a:lnTo>
                  <a:pt x="557110" y="314528"/>
                </a:lnTo>
                <a:lnTo>
                  <a:pt x="541921" y="320598"/>
                </a:lnTo>
                <a:lnTo>
                  <a:pt x="522452" y="329768"/>
                </a:lnTo>
                <a:lnTo>
                  <a:pt x="490118" y="348195"/>
                </a:lnTo>
                <a:lnTo>
                  <a:pt x="472795" y="355815"/>
                </a:lnTo>
                <a:lnTo>
                  <a:pt x="456628" y="365036"/>
                </a:lnTo>
                <a:lnTo>
                  <a:pt x="437159" y="374192"/>
                </a:lnTo>
                <a:lnTo>
                  <a:pt x="404825" y="392633"/>
                </a:lnTo>
                <a:lnTo>
                  <a:pt x="387502" y="400253"/>
                </a:lnTo>
                <a:lnTo>
                  <a:pt x="322834" y="437134"/>
                </a:lnTo>
                <a:lnTo>
                  <a:pt x="308813" y="444804"/>
                </a:lnTo>
                <a:lnTo>
                  <a:pt x="292646" y="454025"/>
                </a:lnTo>
                <a:lnTo>
                  <a:pt x="279781" y="463296"/>
                </a:lnTo>
                <a:lnTo>
                  <a:pt x="262458" y="470916"/>
                </a:lnTo>
                <a:lnTo>
                  <a:pt x="249593" y="480187"/>
                </a:lnTo>
                <a:lnTo>
                  <a:pt x="233426" y="489407"/>
                </a:lnTo>
                <a:lnTo>
                  <a:pt x="205371" y="504761"/>
                </a:lnTo>
                <a:lnTo>
                  <a:pt x="192506" y="514032"/>
                </a:lnTo>
                <a:lnTo>
                  <a:pt x="178485" y="521703"/>
                </a:lnTo>
                <a:lnTo>
                  <a:pt x="165620" y="530987"/>
                </a:lnTo>
                <a:lnTo>
                  <a:pt x="153746" y="537108"/>
                </a:lnTo>
                <a:lnTo>
                  <a:pt x="139725" y="544791"/>
                </a:lnTo>
                <a:lnTo>
                  <a:pt x="118275" y="560247"/>
                </a:lnTo>
                <a:lnTo>
                  <a:pt x="106400" y="566381"/>
                </a:lnTo>
                <a:lnTo>
                  <a:pt x="95681" y="574103"/>
                </a:lnTo>
                <a:lnTo>
                  <a:pt x="85940" y="578688"/>
                </a:lnTo>
                <a:lnTo>
                  <a:pt x="68795" y="591058"/>
                </a:lnTo>
                <a:lnTo>
                  <a:pt x="59055" y="595642"/>
                </a:lnTo>
                <a:lnTo>
                  <a:pt x="44043" y="606463"/>
                </a:lnTo>
                <a:lnTo>
                  <a:pt x="34315" y="611047"/>
                </a:lnTo>
                <a:lnTo>
                  <a:pt x="0" y="635787"/>
                </a:lnTo>
                <a:lnTo>
                  <a:pt x="29476" y="843876"/>
                </a:lnTo>
                <a:lnTo>
                  <a:pt x="811872" y="211315"/>
                </a:lnTo>
                <a:close/>
              </a:path>
              <a:path w="3899535" h="843914">
                <a:moveTo>
                  <a:pt x="3899344" y="0"/>
                </a:moveTo>
                <a:lnTo>
                  <a:pt x="3888460" y="2971"/>
                </a:lnTo>
                <a:lnTo>
                  <a:pt x="3880866" y="6007"/>
                </a:lnTo>
                <a:lnTo>
                  <a:pt x="3872293" y="12192"/>
                </a:lnTo>
                <a:lnTo>
                  <a:pt x="3864699" y="15227"/>
                </a:lnTo>
                <a:lnTo>
                  <a:pt x="3858260" y="19862"/>
                </a:lnTo>
                <a:lnTo>
                  <a:pt x="3850678" y="22898"/>
                </a:lnTo>
                <a:lnTo>
                  <a:pt x="3814229" y="49187"/>
                </a:lnTo>
                <a:lnTo>
                  <a:pt x="3802342" y="55308"/>
                </a:lnTo>
                <a:lnTo>
                  <a:pt x="3669398" y="151193"/>
                </a:lnTo>
                <a:lnTo>
                  <a:pt x="3657689" y="162077"/>
                </a:lnTo>
                <a:lnTo>
                  <a:pt x="3642690" y="172897"/>
                </a:lnTo>
                <a:lnTo>
                  <a:pt x="3633127" y="182232"/>
                </a:lnTo>
                <a:lnTo>
                  <a:pt x="3618115" y="193052"/>
                </a:lnTo>
                <a:lnTo>
                  <a:pt x="3604260" y="205486"/>
                </a:lnTo>
                <a:lnTo>
                  <a:pt x="3591395" y="214769"/>
                </a:lnTo>
                <a:lnTo>
                  <a:pt x="3563683" y="239623"/>
                </a:lnTo>
                <a:lnTo>
                  <a:pt x="3551986" y="250507"/>
                </a:lnTo>
                <a:lnTo>
                  <a:pt x="3538131" y="262940"/>
                </a:lnTo>
                <a:lnTo>
                  <a:pt x="3525431" y="276974"/>
                </a:lnTo>
                <a:lnTo>
                  <a:pt x="3483876" y="314261"/>
                </a:lnTo>
                <a:lnTo>
                  <a:pt x="3471176" y="328295"/>
                </a:lnTo>
                <a:lnTo>
                  <a:pt x="3457333" y="340728"/>
                </a:lnTo>
                <a:lnTo>
                  <a:pt x="3431946" y="368795"/>
                </a:lnTo>
                <a:lnTo>
                  <a:pt x="3421392" y="381279"/>
                </a:lnTo>
                <a:lnTo>
                  <a:pt x="3408692" y="395312"/>
                </a:lnTo>
                <a:lnTo>
                  <a:pt x="3393859" y="410895"/>
                </a:lnTo>
                <a:lnTo>
                  <a:pt x="3381159" y="424929"/>
                </a:lnTo>
                <a:lnTo>
                  <a:pt x="3371773" y="439026"/>
                </a:lnTo>
                <a:lnTo>
                  <a:pt x="3356927" y="454609"/>
                </a:lnTo>
                <a:lnTo>
                  <a:pt x="3347542" y="468693"/>
                </a:lnTo>
                <a:lnTo>
                  <a:pt x="3312922" y="515620"/>
                </a:lnTo>
                <a:lnTo>
                  <a:pt x="3303536" y="529717"/>
                </a:lnTo>
                <a:lnTo>
                  <a:pt x="3291992" y="545350"/>
                </a:lnTo>
                <a:lnTo>
                  <a:pt x="3283762" y="561047"/>
                </a:lnTo>
                <a:lnTo>
                  <a:pt x="3272218" y="576694"/>
                </a:lnTo>
                <a:lnTo>
                  <a:pt x="3255746" y="608088"/>
                </a:lnTo>
                <a:lnTo>
                  <a:pt x="3250819" y="623836"/>
                </a:lnTo>
                <a:lnTo>
                  <a:pt x="3868013" y="168973"/>
                </a:lnTo>
                <a:lnTo>
                  <a:pt x="3899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279514"/>
            <a:ext cx="70840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RECENT DEVELOPMENTS </a:t>
            </a:r>
            <a:r>
              <a:rPr spc="-50" dirty="0"/>
              <a:t>–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323735"/>
            <a:ext cx="35820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8D"/>
                </a:solidFill>
                <a:latin typeface="Yu Gothic Light"/>
                <a:cs typeface="Yu Gothic Light"/>
              </a:rPr>
              <a:t>Section</a:t>
            </a:r>
            <a:r>
              <a:rPr sz="4400" b="0" spc="-5" dirty="0">
                <a:solidFill>
                  <a:srgbClr val="00338D"/>
                </a:solidFill>
                <a:latin typeface="Yu Gothic Light"/>
                <a:cs typeface="Yu Gothic Light"/>
              </a:rPr>
              <a:t> </a:t>
            </a: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153(A)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365" y="1199337"/>
            <a:ext cx="8021955" cy="563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250" marR="43180" indent="-285750">
              <a:lnSpc>
                <a:spcPct val="100000"/>
              </a:lnSpc>
              <a:spcBef>
                <a:spcPts val="95"/>
              </a:spcBef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said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sixth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up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tenth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if—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2100" marR="43180" lvl="1" algn="just">
              <a:lnSpc>
                <a:spcPct val="100000"/>
              </a:lnSpc>
              <a:buAutoNum type="romanLcParenBoth"/>
              <a:tabLst>
                <a:tab pos="535305" algn="l"/>
              </a:tabLst>
            </a:pP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escaped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likely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fifty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lakh </a:t>
            </a:r>
            <a:r>
              <a:rPr sz="1600" b="1" dirty="0">
                <a:latin typeface="Times New Roman"/>
                <a:cs typeface="Times New Roman"/>
              </a:rPr>
              <a:t>rupees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aggregate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years(falling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year);</a:t>
            </a:r>
            <a:endParaRPr sz="1600">
              <a:latin typeface="Times New Roman"/>
              <a:cs typeface="Times New Roman"/>
            </a:endParaRPr>
          </a:p>
          <a:p>
            <a:pPr marL="591820" lvl="1" indent="-299720" algn="just">
              <a:lnSpc>
                <a:spcPct val="100000"/>
              </a:lnSpc>
              <a:buAutoNum type="romanLcParenBoth"/>
              <a:tabLst>
                <a:tab pos="591820" algn="l"/>
              </a:tabLst>
            </a:pP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represented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asset;</a:t>
            </a:r>
            <a:endParaRPr sz="1600">
              <a:latin typeface="Times New Roman"/>
              <a:cs typeface="Times New Roman"/>
            </a:endParaRPr>
          </a:p>
          <a:p>
            <a:pPr marL="648335" lvl="1" indent="-356235" algn="just">
              <a:lnSpc>
                <a:spcPct val="100000"/>
              </a:lnSpc>
              <a:buAutoNum type="romanLcParenBoth"/>
              <a:tabLst>
                <a:tab pos="64833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years.</a:t>
            </a:r>
            <a:endParaRPr sz="16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Times New Roman"/>
              <a:buAutoNum type="romanLcParenBoth"/>
            </a:pPr>
            <a:endParaRPr sz="1650">
              <a:latin typeface="Times New Roman"/>
              <a:cs typeface="Times New Roman"/>
            </a:endParaRPr>
          </a:p>
          <a:p>
            <a:pPr marL="63500" marR="43815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Explanation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1.––For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sub-section,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expression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“relevant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year”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mean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preceding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previous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falls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not </a:t>
            </a:r>
            <a:r>
              <a:rPr sz="1600" dirty="0">
                <a:latin typeface="Times New Roman"/>
                <a:cs typeface="Times New Roman"/>
              </a:rPr>
              <a:t>later than ten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 years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 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end of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 assessment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previous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year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made.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63500" marR="43180" algn="just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Explanation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2.––For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fourth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proviso,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“asset”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include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immovable </a:t>
            </a:r>
            <a:r>
              <a:rPr sz="1600" dirty="0">
                <a:latin typeface="Times New Roman"/>
                <a:cs typeface="Times New Roman"/>
              </a:rPr>
              <a:t>property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land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building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both,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shares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securities,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loans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advances,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deposits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bank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account.’.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marR="4318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also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consequentially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amend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153C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reference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53A.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b="1" dirty="0">
                <a:latin typeface="Times New Roman"/>
                <a:cs typeface="Times New Roman"/>
              </a:rPr>
              <a:t>These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amendments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will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take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effect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-6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2017.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46593"/>
            <a:ext cx="4677410" cy="4040504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 </a:t>
            </a:r>
            <a:r>
              <a:rPr sz="8500" b="0" dirty="0">
                <a:solidFill>
                  <a:srgbClr val="FFFFFF"/>
                </a:solidFill>
                <a:latin typeface="Yu Gothic Light"/>
                <a:cs typeface="Yu Gothic Light"/>
              </a:rPr>
              <a:t>T</a:t>
            </a:r>
            <a:r>
              <a:rPr sz="8500" b="0" spc="-40" dirty="0">
                <a:solidFill>
                  <a:srgbClr val="FFFFFF"/>
                </a:solidFill>
                <a:latin typeface="Yu Gothic Light"/>
                <a:cs typeface="Yu Gothic Light"/>
              </a:rPr>
              <a:t> </a:t>
            </a:r>
            <a:r>
              <a:rPr sz="85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ISSUES SECTION </a:t>
            </a:r>
            <a:r>
              <a:rPr sz="85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8500">
              <a:latin typeface="Yu Gothic Light"/>
              <a:cs typeface="Yu Gothic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867" y="1390319"/>
            <a:ext cx="8087995" cy="4901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1600" b="1" spc="-25" dirty="0">
                <a:latin typeface="Times New Roman"/>
                <a:cs typeface="Times New Roman"/>
              </a:rPr>
              <a:t>1.</a:t>
            </a:r>
            <a:r>
              <a:rPr sz="1600" b="1" dirty="0">
                <a:latin typeface="Times New Roman"/>
                <a:cs typeface="Times New Roman"/>
              </a:rPr>
              <a:t>	Whether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pre-</a:t>
            </a:r>
            <a:r>
              <a:rPr sz="1600" b="1" dirty="0">
                <a:latin typeface="Times New Roman"/>
                <a:cs typeface="Times New Roman"/>
              </a:rPr>
              <a:t>conditions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sec.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153A/132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are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complied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mandatorily?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Jindal</a:t>
            </a:r>
            <a:r>
              <a:rPr sz="16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Stainless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6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Nos.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3480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3481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(Del)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2006-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122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902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prerequisite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application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can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against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person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whom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search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initiated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132;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non-</a:t>
            </a:r>
            <a:r>
              <a:rPr sz="1600" spc="60" dirty="0">
                <a:latin typeface="Times New Roman"/>
                <a:cs typeface="Times New Roman"/>
              </a:rPr>
              <a:t>fulfillment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conditions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laid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down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cured.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Rajat</a:t>
            </a:r>
            <a:r>
              <a:rPr sz="1600" u="sng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Tradecom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India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Pvt.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6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DCIT,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120ITD</a:t>
            </a:r>
            <a:r>
              <a:rPr sz="16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301Appeal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</a:t>
            </a:r>
            <a:r>
              <a:rPr sz="1600" u="sng" spc="1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(SS)</a:t>
            </a:r>
            <a:r>
              <a:rPr sz="16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6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No:</a:t>
            </a:r>
            <a:r>
              <a:rPr sz="1600" u="sng" spc="2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182</a:t>
            </a:r>
            <a:r>
              <a:rPr sz="16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183/Ind./2007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–Indore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</a:t>
            </a:r>
            <a:r>
              <a:rPr sz="1600" spc="-10" dirty="0">
                <a:latin typeface="Times New Roman"/>
                <a:cs typeface="Times New Roman"/>
              </a:rPr>
              <a:t> -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invoking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0" dirty="0">
                <a:latin typeface="Times New Roman"/>
                <a:cs typeface="Times New Roman"/>
              </a:rPr>
              <a:t> 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10" dirty="0">
                <a:latin typeface="Times New Roman"/>
                <a:cs typeface="Times New Roman"/>
              </a:rPr>
              <a:t> necessary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comply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contained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132(1);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mere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authorization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premises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mentioned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be </a:t>
            </a:r>
            <a:r>
              <a:rPr sz="1600" dirty="0">
                <a:latin typeface="Times New Roman"/>
                <a:cs typeface="Times New Roman"/>
              </a:rPr>
              <a:t>meaningless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132.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actual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carried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necessarily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153A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Similar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decision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in:</a:t>
            </a:r>
            <a:endParaRPr sz="1600">
              <a:latin typeface="Times New Roman"/>
              <a:cs typeface="Times New Roman"/>
            </a:endParaRPr>
          </a:p>
          <a:p>
            <a:pPr marL="12700" marR="17145" algn="just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[2010]</a:t>
            </a:r>
            <a:r>
              <a:rPr sz="16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taxmann.com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59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(Ahd.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ITAT)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2878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2880/Ahd/2007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Manshukh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Kanjibhai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Shah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ACIT,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J.M.Trading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[2008]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SOT</a:t>
            </a:r>
            <a:r>
              <a:rPr sz="16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489,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DHC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S.K.Katyal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308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168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865" y="1097724"/>
            <a:ext cx="7960995" cy="441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AutoNum type="arabicPeriod" startAt="2"/>
              <a:tabLst>
                <a:tab pos="354965" algn="l"/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Whether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proceedings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may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continued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without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giving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notice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u/s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153A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eriod" startAt="2"/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Held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continuation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after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initiation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giving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u/s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impugned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arbitrary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wholly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jurisdiction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[2007]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162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TAXMAN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429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(JHAR.)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Abhay</a:t>
            </a:r>
            <a:r>
              <a:rPr sz="16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Kumar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Shroff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v.CIT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Applicability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provisions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sec.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143</a:t>
            </a:r>
            <a:r>
              <a:rPr sz="1600" b="1" spc="-25" dirty="0">
                <a:latin typeface="Times New Roman"/>
                <a:cs typeface="Times New Roman"/>
              </a:rPr>
              <a:t> (2)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ITAT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Mumbai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Sumanlata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Bansal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u="sng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Assistant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Commissioner</a:t>
            </a:r>
            <a:r>
              <a:rPr sz="1600" u="sng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u="sng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Tax,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Central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Circle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Mumbai,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nos.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525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530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1999-</a:t>
            </a:r>
            <a:r>
              <a:rPr sz="1600" dirty="0">
                <a:latin typeface="Times New Roman"/>
                <a:cs typeface="Times New Roman"/>
              </a:rPr>
              <a:t>2000</a:t>
            </a:r>
            <a:r>
              <a:rPr sz="1600" spc="-25" dirty="0">
                <a:latin typeface="Times New Roman"/>
                <a:cs typeface="Times New Roman"/>
              </a:rPr>
              <a:t> to </a:t>
            </a:r>
            <a:r>
              <a:rPr sz="1600" dirty="0">
                <a:latin typeface="Times New Roman"/>
                <a:cs typeface="Times New Roman"/>
              </a:rPr>
              <a:t>2005-2006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143(2)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mandatory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making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Tax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Act.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Ashok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Chaddha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Officer</a:t>
            </a:r>
            <a:r>
              <a:rPr sz="1600" b="1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(Delhi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HC)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specific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143(2)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present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-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092" y="1522285"/>
            <a:ext cx="7964805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Alternative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views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r>
              <a:rPr sz="18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M/s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G.M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Infrastructure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ITA.No.133/Ind/2008 </a:t>
            </a:r>
            <a:r>
              <a:rPr sz="18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</a:t>
            </a:r>
            <a:r>
              <a:rPr sz="18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Indore: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applied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fullest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i.r.o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or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153A.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Pawan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Gupta &amp;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Ors.[2009]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223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487(Del)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mandatory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153A/153C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annulled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1600" b="1" spc="-25" dirty="0">
                <a:latin typeface="Times New Roman"/>
                <a:cs typeface="Times New Roman"/>
              </a:rPr>
              <a:t>4.</a:t>
            </a:r>
            <a:r>
              <a:rPr sz="1600" b="1" dirty="0">
                <a:latin typeface="Times New Roman"/>
                <a:cs typeface="Times New Roman"/>
              </a:rPr>
              <a:t>	Return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filed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u/s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153A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original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return.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29209">
              <a:lnSpc>
                <a:spcPct val="100000"/>
              </a:lnSpc>
            </a:pP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filed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139,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A.O.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accepts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revised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filed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under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139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abates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becomes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spc="-20" dirty="0">
                <a:latin typeface="Times New Roman"/>
                <a:cs typeface="Times New Roman"/>
              </a:rPr>
              <a:t>est.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7366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Delhi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High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Court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Principal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Commissioner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Income-tax-</a:t>
            </a:r>
            <a:r>
              <a:rPr sz="1600" b="1" dirty="0">
                <a:latin typeface="Times New Roman"/>
                <a:cs typeface="Times New Roman"/>
              </a:rPr>
              <a:t>19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Vs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Neeraj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Jindal </a:t>
            </a:r>
            <a:r>
              <a:rPr sz="1600" b="1" dirty="0">
                <a:latin typeface="Times New Roman"/>
                <a:cs typeface="Times New Roman"/>
              </a:rPr>
              <a:t>[2017]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393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ITR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(Delhi)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279514"/>
            <a:ext cx="71221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MEANING OF PENDING</a:t>
            </a:r>
            <a:r>
              <a:rPr spc="5" dirty="0"/>
              <a:t> </a:t>
            </a:r>
            <a:r>
              <a:rPr spc="-25" dirty="0"/>
              <a:t>U/S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323735"/>
            <a:ext cx="1268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 dirty="0">
                <a:solidFill>
                  <a:srgbClr val="00338D"/>
                </a:solidFill>
                <a:latin typeface="Yu Gothic Light"/>
                <a:cs typeface="Yu Gothic Light"/>
              </a:rPr>
              <a:t>153A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092" y="1247965"/>
            <a:ext cx="797687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14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</a:t>
            </a:r>
            <a:r>
              <a:rPr sz="1800" spc="7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“pending”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statutorily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something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further.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been </a:t>
            </a:r>
            <a:r>
              <a:rPr sz="1800" dirty="0">
                <a:latin typeface="Times New Roman"/>
                <a:cs typeface="Times New Roman"/>
              </a:rPr>
              <a:t>issued,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pending.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However,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respect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return </a:t>
            </a:r>
            <a:r>
              <a:rPr sz="1800" dirty="0">
                <a:latin typeface="Times New Roman"/>
                <a:cs typeface="Times New Roman"/>
              </a:rPr>
              <a:t>processed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143(1)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“pending”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because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anything </a:t>
            </a:r>
            <a:r>
              <a:rPr sz="1800" dirty="0">
                <a:latin typeface="Times New Roman"/>
                <a:cs typeface="Times New Roman"/>
              </a:rPr>
              <a:t>further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about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10" dirty="0">
                <a:latin typeface="Times New Roman"/>
                <a:cs typeface="Times New Roman"/>
              </a:rPr>
              <a:t>return.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Anil</a:t>
            </a:r>
            <a:r>
              <a:rPr sz="1800" u="sng" spc="4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Khimani</a:t>
            </a:r>
            <a:r>
              <a:rPr sz="1800" u="sng" spc="4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3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2010</a:t>
            </a:r>
            <a:r>
              <a:rPr sz="1800" spc="-2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]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ITATINDIA</a:t>
            </a:r>
            <a:r>
              <a:rPr sz="1800" u="sng" spc="3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758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Mum.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ITAT)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endParaRPr sz="1800">
              <a:latin typeface="Times New Roman"/>
              <a:cs typeface="Times New Roman"/>
            </a:endParaRPr>
          </a:p>
          <a:p>
            <a:pPr marL="12700" marR="5555615" algn="just">
              <a:lnSpc>
                <a:spcPct val="100000"/>
              </a:lnSpc>
            </a:pP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No.2855/Mum/2008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Further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case:</a:t>
            </a:r>
            <a:endParaRPr sz="1800">
              <a:latin typeface="Times New Roman"/>
              <a:cs typeface="Times New Roman"/>
            </a:endParaRPr>
          </a:p>
          <a:p>
            <a:pPr marL="12700" marR="1714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given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“assess”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confined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items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proceedings.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4189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2928" y="1231328"/>
            <a:ext cx="8585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Hon’ble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Mumbai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Special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Bench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All</a:t>
            </a:r>
            <a:r>
              <a:rPr sz="1800" b="1" spc="2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Cargo</a:t>
            </a:r>
            <a:r>
              <a:rPr sz="1800" b="1" spc="2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Global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spc="50" dirty="0">
                <a:latin typeface="Times New Roman"/>
                <a:cs typeface="Times New Roman"/>
              </a:rPr>
              <a:t>Logistics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Ltd</a:t>
            </a:r>
            <a:r>
              <a:rPr sz="1800" spc="-20" dirty="0">
                <a:latin typeface="Times New Roman"/>
                <a:cs typeface="Times New Roman"/>
              </a:rPr>
              <a:t>. </a:t>
            </a:r>
            <a:r>
              <a:rPr sz="1800" b="1" dirty="0">
                <a:latin typeface="Times New Roman"/>
                <a:cs typeface="Times New Roman"/>
              </a:rPr>
              <a:t>v/s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.DCIT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(23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taxmann.com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103)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under: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3134" y="2132418"/>
          <a:ext cx="8787765" cy="4524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5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1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96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40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Scenario</a:t>
                      </a:r>
                      <a:endParaRPr sz="4000">
                        <a:latin typeface="Yu Gothic Light"/>
                        <a:cs typeface="Yu Gothic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575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40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Scope</a:t>
                      </a:r>
                      <a:r>
                        <a:rPr sz="4000" b="0" spc="-5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40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of</a:t>
                      </a:r>
                      <a:r>
                        <a:rPr sz="4000" b="0" spc="-45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40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Section </a:t>
                      </a:r>
                      <a:r>
                        <a:rPr sz="4000" b="0" spc="-2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153A</a:t>
                      </a:r>
                      <a:endParaRPr sz="4000">
                        <a:latin typeface="Yu Gothic Light"/>
                        <a:cs typeface="Yu Gothic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685">
                <a:tc>
                  <a:txBody>
                    <a:bodyPr/>
                    <a:lstStyle/>
                    <a:p>
                      <a:pPr marL="434340" marR="84455" indent="-34290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(whether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expired).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0429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filed,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regarded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undisclosed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income.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1440" marR="1294765">
                        <a:lnSpc>
                          <a:spcPct val="100000"/>
                        </a:lnSpc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authority/jurisdiction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the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1492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regular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143(3).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requirement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restrict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documents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found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search.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491" y="192265"/>
            <a:ext cx="70573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JUDICIAL</a:t>
            </a:r>
            <a:r>
              <a:rPr sz="4000" spc="-110" dirty="0"/>
              <a:t> </a:t>
            </a:r>
            <a:r>
              <a:rPr sz="4000" spc="-10" dirty="0"/>
              <a:t>PRONOUNCEMENTS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4901" y="1054201"/>
          <a:ext cx="8619490" cy="5601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9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91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32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Scenario</a:t>
                      </a:r>
                      <a:endParaRPr sz="3200">
                        <a:latin typeface="Yu Gothic Light"/>
                        <a:cs typeface="Yu Gothic Light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Scope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of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Section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spc="-2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153A</a:t>
                      </a:r>
                      <a:endParaRPr sz="3200">
                        <a:latin typeface="Yu Gothic Light"/>
                        <a:cs typeface="Yu Gothic Light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1995">
                <a:tc>
                  <a:txBody>
                    <a:bodyPr/>
                    <a:lstStyle/>
                    <a:p>
                      <a:pPr marL="434340" marR="41275" indent="-34290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20" dirty="0">
                          <a:latin typeface="Times New Roman"/>
                          <a:cs typeface="Times New Roman"/>
                        </a:rPr>
                        <a:t>just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processed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u/s.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143(1)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–Time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issue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u/s.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expired.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3185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8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even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pending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processed,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treated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pending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</a:pPr>
                      <a:r>
                        <a:rPr sz="1800" spc="5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authority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income,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assessment u/s.143(3).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0">
                <a:tc>
                  <a:txBody>
                    <a:bodyPr/>
                    <a:lstStyle/>
                    <a:p>
                      <a:pPr marL="434340" marR="84455" indent="-342900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processed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intimation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issued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143(1)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–Time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issue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expired.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3185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intimation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akin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assessment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expired,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even</a:t>
                      </a:r>
                      <a:r>
                        <a:rPr sz="18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though</a:t>
                      </a:r>
                      <a:r>
                        <a:rPr sz="18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been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processed,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case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where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attained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finality.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</a:pPr>
                      <a:r>
                        <a:rPr sz="1800" spc="5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authority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income,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assessment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u/s.143(3)</a:t>
                      </a:r>
                      <a:r>
                        <a:rPr sz="2000" spc="-10" dirty="0">
                          <a:latin typeface="Arial Rounded MT Bold"/>
                          <a:cs typeface="Arial Rounded MT Bold"/>
                        </a:rPr>
                        <a:t>.</a:t>
                      </a:r>
                      <a:endParaRPr sz="200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507" y="50571"/>
            <a:ext cx="7760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9628" y="1016533"/>
            <a:ext cx="8753475" cy="5842000"/>
            <a:chOff x="179628" y="1016533"/>
            <a:chExt cx="8753475" cy="5842000"/>
          </a:xfrm>
        </p:grpSpPr>
        <p:sp>
          <p:nvSpPr>
            <p:cNvPr id="4" name="object 4"/>
            <p:cNvSpPr/>
            <p:nvPr/>
          </p:nvSpPr>
          <p:spPr>
            <a:xfrm>
              <a:off x="185928" y="1022603"/>
              <a:ext cx="8740140" cy="1292225"/>
            </a:xfrm>
            <a:custGeom>
              <a:avLst/>
              <a:gdLst/>
              <a:ahLst/>
              <a:cxnLst/>
              <a:rect l="l" t="t" r="r" b="b"/>
              <a:pathLst>
                <a:path w="8740140" h="1292225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1291869"/>
                  </a:lnTo>
                  <a:lnTo>
                    <a:pt x="4325112" y="1291869"/>
                  </a:lnTo>
                  <a:lnTo>
                    <a:pt x="8740127" y="1291869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5928" y="2352573"/>
              <a:ext cx="8740140" cy="2541270"/>
            </a:xfrm>
            <a:custGeom>
              <a:avLst/>
              <a:gdLst/>
              <a:ahLst/>
              <a:cxnLst/>
              <a:rect l="l" t="t" r="r" b="b"/>
              <a:pathLst>
                <a:path w="8740140" h="2541270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2540990"/>
                  </a:lnTo>
                  <a:lnTo>
                    <a:pt x="4325112" y="2540990"/>
                  </a:lnTo>
                  <a:lnTo>
                    <a:pt x="8740127" y="2540990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5928" y="4893563"/>
              <a:ext cx="8740140" cy="1964689"/>
            </a:xfrm>
            <a:custGeom>
              <a:avLst/>
              <a:gdLst/>
              <a:ahLst/>
              <a:cxnLst/>
              <a:rect l="l" t="t" r="r" b="b"/>
              <a:pathLst>
                <a:path w="8740140" h="1964690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1964436"/>
                  </a:lnTo>
                  <a:lnTo>
                    <a:pt x="4325112" y="1964436"/>
                  </a:lnTo>
                  <a:lnTo>
                    <a:pt x="8740127" y="1964436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628" y="1016533"/>
              <a:ext cx="8753475" cy="5842000"/>
            </a:xfrm>
            <a:custGeom>
              <a:avLst/>
              <a:gdLst/>
              <a:ahLst/>
              <a:cxnLst/>
              <a:rect l="l" t="t" r="r" b="b"/>
              <a:pathLst>
                <a:path w="8753475" h="5842000">
                  <a:moveTo>
                    <a:pt x="8753475" y="6350"/>
                  </a:moveTo>
                  <a:lnTo>
                    <a:pt x="8747125" y="6350"/>
                  </a:lnTo>
                  <a:lnTo>
                    <a:pt x="8747125" y="0"/>
                  </a:lnTo>
                  <a:lnTo>
                    <a:pt x="8740775" y="0"/>
                  </a:lnTo>
                  <a:lnTo>
                    <a:pt x="8740775" y="12700"/>
                  </a:lnTo>
                  <a:lnTo>
                    <a:pt x="8740775" y="3870960"/>
                  </a:lnTo>
                  <a:lnTo>
                    <a:pt x="4337685" y="3870960"/>
                  </a:lnTo>
                  <a:lnTo>
                    <a:pt x="4337685" y="12700"/>
                  </a:lnTo>
                  <a:lnTo>
                    <a:pt x="8740775" y="12700"/>
                  </a:lnTo>
                  <a:lnTo>
                    <a:pt x="8740775" y="0"/>
                  </a:lnTo>
                  <a:lnTo>
                    <a:pt x="4324985" y="0"/>
                  </a:lnTo>
                  <a:lnTo>
                    <a:pt x="4324985" y="12700"/>
                  </a:lnTo>
                  <a:lnTo>
                    <a:pt x="4324985" y="3870960"/>
                  </a:lnTo>
                  <a:lnTo>
                    <a:pt x="12700" y="3870960"/>
                  </a:lnTo>
                  <a:lnTo>
                    <a:pt x="12700" y="12700"/>
                  </a:lnTo>
                  <a:lnTo>
                    <a:pt x="4324985" y="12700"/>
                  </a:lnTo>
                  <a:lnTo>
                    <a:pt x="4324985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5841466"/>
                  </a:lnTo>
                  <a:lnTo>
                    <a:pt x="12700" y="5841466"/>
                  </a:lnTo>
                  <a:lnTo>
                    <a:pt x="12700" y="3883660"/>
                  </a:lnTo>
                  <a:lnTo>
                    <a:pt x="4324985" y="3883660"/>
                  </a:lnTo>
                  <a:lnTo>
                    <a:pt x="4324985" y="5841466"/>
                  </a:lnTo>
                  <a:lnTo>
                    <a:pt x="4337685" y="5841466"/>
                  </a:lnTo>
                  <a:lnTo>
                    <a:pt x="4337685" y="3883660"/>
                  </a:lnTo>
                  <a:lnTo>
                    <a:pt x="8740775" y="3883660"/>
                  </a:lnTo>
                  <a:lnTo>
                    <a:pt x="8740775" y="5841466"/>
                  </a:lnTo>
                  <a:lnTo>
                    <a:pt x="8753475" y="5841466"/>
                  </a:lnTo>
                  <a:lnTo>
                    <a:pt x="8753475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64718" y="1017168"/>
            <a:ext cx="19177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Scenario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9703" y="1017168"/>
            <a:ext cx="425767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29105" algn="l"/>
                <a:tab pos="2403475" algn="l"/>
              </a:tabLst>
            </a:pPr>
            <a:r>
              <a:rPr sz="4000" b="0" spc="204" dirty="0">
                <a:solidFill>
                  <a:srgbClr val="FFFFFF"/>
                </a:solidFill>
                <a:latin typeface="Yu Gothic Light"/>
                <a:cs typeface="Yu Gothic Light"/>
              </a:rPr>
              <a:t>Scope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105" dirty="0">
                <a:solidFill>
                  <a:srgbClr val="FFFFFF"/>
                </a:solidFill>
                <a:latin typeface="Yu Gothic Light"/>
                <a:cs typeface="Yu Gothic Light"/>
              </a:rPr>
              <a:t>of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229" dirty="0">
                <a:solidFill>
                  <a:srgbClr val="FFFFFF"/>
                </a:solidFill>
                <a:latin typeface="Yu Gothic Light"/>
                <a:cs typeface="Yu Gothic Light"/>
              </a:rPr>
              <a:t>Section </a:t>
            </a:r>
            <a:r>
              <a:rPr sz="40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718" y="2353208"/>
            <a:ext cx="41675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3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assessee. </a:t>
            </a:r>
            <a:r>
              <a:rPr sz="1800" dirty="0">
                <a:latin typeface="Times New Roman"/>
                <a:cs typeface="Times New Roman"/>
              </a:rPr>
              <a:t>Intimation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143(1)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143(2)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expired.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4718" y="4913528"/>
            <a:ext cx="4115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-25" dirty="0">
                <a:latin typeface="Times New Roman"/>
                <a:cs typeface="Times New Roman"/>
              </a:rPr>
              <a:t>5.</a:t>
            </a:r>
            <a:r>
              <a:rPr sz="1800" dirty="0">
                <a:latin typeface="Times New Roman"/>
                <a:cs typeface="Times New Roman"/>
              </a:rPr>
              <a:t>	Notice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143(3)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9703" y="2353208"/>
            <a:ext cx="4258945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70" dirty="0">
                <a:latin typeface="Times New Roman"/>
                <a:cs typeface="Times New Roman"/>
              </a:rPr>
              <a:t>Return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Income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assessee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shall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treated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being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accepted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attained </a:t>
            </a:r>
            <a:r>
              <a:rPr sz="1800" dirty="0">
                <a:latin typeface="Times New Roman"/>
                <a:cs typeface="Times New Roman"/>
              </a:rPr>
              <a:t>finality.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loses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jurisdiction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verify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income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Since,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there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 no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abatement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 </a:t>
            </a:r>
            <a:r>
              <a:rPr sz="1800" spc="-10" dirty="0">
                <a:latin typeface="Times New Roman"/>
                <a:cs typeface="Times New Roman"/>
              </a:rPr>
              <a:t>proceedings </a:t>
            </a:r>
            <a:r>
              <a:rPr sz="1800" spc="65" dirty="0">
                <a:latin typeface="Times New Roman"/>
                <a:cs typeface="Times New Roman"/>
              </a:rPr>
              <a:t>Accordingly,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scope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assessment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40" dirty="0">
                <a:latin typeface="Times New Roman"/>
                <a:cs typeface="Times New Roman"/>
              </a:rPr>
              <a:t>u/s. </a:t>
            </a:r>
            <a:r>
              <a:rPr sz="1800" spc="55" dirty="0">
                <a:latin typeface="Times New Roman"/>
                <a:cs typeface="Times New Roman"/>
              </a:rPr>
              <a:t>153A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would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restricted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incriminating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20"/>
              </a:spcBef>
            </a:pPr>
            <a:r>
              <a:rPr sz="1800" spc="95" dirty="0">
                <a:latin typeface="Times New Roman"/>
                <a:cs typeface="Times New Roman"/>
              </a:rPr>
              <a:t>Pending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Times New Roman"/>
                <a:cs typeface="Times New Roman"/>
              </a:rPr>
              <a:t>regular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assessment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Times New Roman"/>
                <a:cs typeface="Times New Roman"/>
              </a:rPr>
              <a:t>proceedings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converge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/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merge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153A.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45" dirty="0">
                <a:latin typeface="Times New Roman"/>
                <a:cs typeface="Times New Roman"/>
              </a:rPr>
              <a:t>Accordingly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cover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return </a:t>
            </a:r>
            <a:r>
              <a:rPr sz="1800" spc="45" dirty="0">
                <a:latin typeface="Times New Roman"/>
                <a:cs typeface="Times New Roman"/>
              </a:rPr>
              <a:t>filed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well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would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restricted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spc="110" dirty="0">
                <a:latin typeface="Times New Roman"/>
                <a:cs typeface="Times New Roman"/>
              </a:rPr>
              <a:t>incriminating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material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found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during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7191" y="99555"/>
            <a:ext cx="7760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3134" y="954544"/>
            <a:ext cx="8846820" cy="5903595"/>
            <a:chOff x="133134" y="954544"/>
            <a:chExt cx="8846820" cy="5903595"/>
          </a:xfrm>
        </p:grpSpPr>
        <p:sp>
          <p:nvSpPr>
            <p:cNvPr id="4" name="object 4"/>
            <p:cNvSpPr/>
            <p:nvPr/>
          </p:nvSpPr>
          <p:spPr>
            <a:xfrm>
              <a:off x="140208" y="961643"/>
              <a:ext cx="8833485" cy="1290955"/>
            </a:xfrm>
            <a:custGeom>
              <a:avLst/>
              <a:gdLst/>
              <a:ahLst/>
              <a:cxnLst/>
              <a:rect l="l" t="t" r="r" b="b"/>
              <a:pathLst>
                <a:path w="8833485" h="1290955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1290840"/>
                  </a:lnTo>
                  <a:lnTo>
                    <a:pt x="4369308" y="1290840"/>
                  </a:lnTo>
                  <a:lnTo>
                    <a:pt x="8833104" y="1290840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0208" y="2290584"/>
              <a:ext cx="8833485" cy="2268220"/>
            </a:xfrm>
            <a:custGeom>
              <a:avLst/>
              <a:gdLst/>
              <a:ahLst/>
              <a:cxnLst/>
              <a:rect l="l" t="t" r="r" b="b"/>
              <a:pathLst>
                <a:path w="8833485" h="2268220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2267699"/>
                  </a:lnTo>
                  <a:lnTo>
                    <a:pt x="4369308" y="2267699"/>
                  </a:lnTo>
                  <a:lnTo>
                    <a:pt x="8833104" y="2267699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0208" y="4558284"/>
              <a:ext cx="8833485" cy="2299970"/>
            </a:xfrm>
            <a:custGeom>
              <a:avLst/>
              <a:gdLst/>
              <a:ahLst/>
              <a:cxnLst/>
              <a:rect l="l" t="t" r="r" b="b"/>
              <a:pathLst>
                <a:path w="8833485" h="2299970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2299716"/>
                  </a:lnTo>
                  <a:lnTo>
                    <a:pt x="4369308" y="2299716"/>
                  </a:lnTo>
                  <a:lnTo>
                    <a:pt x="8833104" y="2299716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3134" y="954544"/>
              <a:ext cx="8846820" cy="5903595"/>
            </a:xfrm>
            <a:custGeom>
              <a:avLst/>
              <a:gdLst/>
              <a:ahLst/>
              <a:cxnLst/>
              <a:rect l="l" t="t" r="r" b="b"/>
              <a:pathLst>
                <a:path w="8846819" h="5903595">
                  <a:moveTo>
                    <a:pt x="8846820" y="6350"/>
                  </a:moveTo>
                  <a:lnTo>
                    <a:pt x="8840470" y="6350"/>
                  </a:lnTo>
                  <a:lnTo>
                    <a:pt x="8840470" y="0"/>
                  </a:lnTo>
                  <a:lnTo>
                    <a:pt x="8834120" y="0"/>
                  </a:lnTo>
                  <a:lnTo>
                    <a:pt x="8834120" y="12700"/>
                  </a:lnTo>
                  <a:lnTo>
                    <a:pt x="8834120" y="3596640"/>
                  </a:lnTo>
                  <a:lnTo>
                    <a:pt x="4383405" y="3596640"/>
                  </a:lnTo>
                  <a:lnTo>
                    <a:pt x="4383405" y="12700"/>
                  </a:lnTo>
                  <a:lnTo>
                    <a:pt x="8834120" y="12700"/>
                  </a:lnTo>
                  <a:lnTo>
                    <a:pt x="8834120" y="0"/>
                  </a:lnTo>
                  <a:lnTo>
                    <a:pt x="4370705" y="0"/>
                  </a:lnTo>
                  <a:lnTo>
                    <a:pt x="4370705" y="12700"/>
                  </a:lnTo>
                  <a:lnTo>
                    <a:pt x="4370705" y="3596640"/>
                  </a:lnTo>
                  <a:lnTo>
                    <a:pt x="12700" y="3596640"/>
                  </a:lnTo>
                  <a:lnTo>
                    <a:pt x="12700" y="12700"/>
                  </a:lnTo>
                  <a:lnTo>
                    <a:pt x="4370705" y="12700"/>
                  </a:lnTo>
                  <a:lnTo>
                    <a:pt x="4370705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5903455"/>
                  </a:lnTo>
                  <a:lnTo>
                    <a:pt x="12700" y="5903455"/>
                  </a:lnTo>
                  <a:lnTo>
                    <a:pt x="12700" y="3609340"/>
                  </a:lnTo>
                  <a:lnTo>
                    <a:pt x="4370705" y="3609340"/>
                  </a:lnTo>
                  <a:lnTo>
                    <a:pt x="4370705" y="5903455"/>
                  </a:lnTo>
                  <a:lnTo>
                    <a:pt x="4383405" y="5903455"/>
                  </a:lnTo>
                  <a:lnTo>
                    <a:pt x="4383405" y="3609340"/>
                  </a:lnTo>
                  <a:lnTo>
                    <a:pt x="8834120" y="3609340"/>
                  </a:lnTo>
                  <a:lnTo>
                    <a:pt x="8834120" y="5903455"/>
                  </a:lnTo>
                  <a:lnTo>
                    <a:pt x="8846820" y="5903455"/>
                  </a:lnTo>
                  <a:lnTo>
                    <a:pt x="884682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8224" y="955179"/>
            <a:ext cx="19177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Scenario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8929" y="955179"/>
            <a:ext cx="430530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48155" algn="l"/>
                <a:tab pos="2432050" algn="l"/>
              </a:tabLst>
            </a:pPr>
            <a:r>
              <a:rPr sz="4000" b="0" spc="225" dirty="0">
                <a:solidFill>
                  <a:srgbClr val="FFFFFF"/>
                </a:solidFill>
                <a:latin typeface="Yu Gothic Light"/>
                <a:cs typeface="Yu Gothic Light"/>
              </a:rPr>
              <a:t>Scope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120" dirty="0">
                <a:solidFill>
                  <a:srgbClr val="FFFFFF"/>
                </a:solidFill>
                <a:latin typeface="Yu Gothic Light"/>
                <a:cs typeface="Yu Gothic Light"/>
              </a:rPr>
              <a:t>of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250" dirty="0">
                <a:solidFill>
                  <a:srgbClr val="FFFFFF"/>
                </a:solidFill>
                <a:latin typeface="Yu Gothic Light"/>
                <a:cs typeface="Yu Gothic Light"/>
              </a:rPr>
              <a:t>Section </a:t>
            </a:r>
            <a:r>
              <a:rPr sz="40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8224" y="2296934"/>
            <a:ext cx="358012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 Rounded MT Bold"/>
                <a:cs typeface="Arial Rounded MT Bold"/>
              </a:rPr>
              <a:t>6.</a:t>
            </a:r>
            <a:r>
              <a:rPr sz="2000" spc="360" dirty="0">
                <a:latin typeface="Arial Rounded MT Bold"/>
                <a:cs typeface="Arial Rounded MT Bold"/>
              </a:rPr>
              <a:t> </a:t>
            </a:r>
            <a:r>
              <a:rPr sz="2000" dirty="0">
                <a:latin typeface="Arial Rounded MT Bold"/>
                <a:cs typeface="Arial Rounded MT Bold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143(3)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completed.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8224" y="4577219"/>
            <a:ext cx="4213225" cy="1708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where:</a:t>
            </a:r>
            <a:endParaRPr sz="1800">
              <a:latin typeface="Times New Roman"/>
              <a:cs typeface="Times New Roman"/>
            </a:endParaRPr>
          </a:p>
          <a:p>
            <a:pPr marL="247650" marR="5080" lvl="1">
              <a:lnSpc>
                <a:spcPct val="100000"/>
              </a:lnSpc>
              <a:buAutoNum type="alphaLcParenBoth"/>
              <a:tabLst>
                <a:tab pos="568960" algn="l"/>
              </a:tabLst>
            </a:pP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originally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spc="-20" dirty="0">
                <a:latin typeface="Times New Roman"/>
                <a:cs typeface="Times New Roman"/>
              </a:rPr>
              <a:t>u/s. </a:t>
            </a:r>
            <a:r>
              <a:rPr sz="1800" spc="-10" dirty="0">
                <a:latin typeface="Times New Roman"/>
                <a:cs typeface="Times New Roman"/>
              </a:rPr>
              <a:t>143(3);</a:t>
            </a:r>
            <a:endParaRPr sz="1800">
              <a:latin typeface="Times New Roman"/>
              <a:cs typeface="Times New Roman"/>
            </a:endParaRPr>
          </a:p>
          <a:p>
            <a:pPr marL="812165">
              <a:lnSpc>
                <a:spcPct val="100000"/>
              </a:lnSpc>
            </a:pPr>
            <a:r>
              <a:rPr sz="1800" spc="-25" dirty="0">
                <a:latin typeface="Times New Roman"/>
                <a:cs typeface="Times New Roman"/>
              </a:rPr>
              <a:t>OR</a:t>
            </a:r>
            <a:endParaRPr sz="1800">
              <a:latin typeface="Times New Roman"/>
              <a:cs typeface="Times New Roman"/>
            </a:endParaRPr>
          </a:p>
          <a:p>
            <a:pPr marL="638175" lvl="1" indent="-344170">
              <a:lnSpc>
                <a:spcPct val="100000"/>
              </a:lnSpc>
              <a:buAutoNum type="alphaLcParenBoth" startAt="2"/>
              <a:tabLst>
                <a:tab pos="638175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earlier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u/s.</a:t>
            </a:r>
            <a:endParaRPr sz="1800">
              <a:latin typeface="Times New Roman"/>
              <a:cs typeface="Times New Roman"/>
            </a:endParaRPr>
          </a:p>
          <a:p>
            <a:pPr marL="300355">
              <a:lnSpc>
                <a:spcPct val="100000"/>
              </a:lnSpc>
              <a:spcBef>
                <a:spcPts val="50"/>
              </a:spcBef>
            </a:pPr>
            <a:r>
              <a:rPr sz="1800" spc="-10" dirty="0">
                <a:latin typeface="Times New Roman"/>
                <a:cs typeface="Times New Roman"/>
              </a:rPr>
              <a:t>143(3</a:t>
            </a:r>
            <a:r>
              <a:rPr sz="2000" spc="-10" dirty="0">
                <a:latin typeface="Arial Rounded MT Bold"/>
                <a:cs typeface="Arial Rounded MT Bold"/>
              </a:rPr>
              <a:t>)</a:t>
            </a:r>
            <a:endParaRPr sz="2000">
              <a:latin typeface="Arial Rounded MT Bold"/>
              <a:cs typeface="Arial Rounded MT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8929" y="2291219"/>
            <a:ext cx="4306570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50" dirty="0">
                <a:latin typeface="Times New Roman"/>
                <a:cs typeface="Times New Roman"/>
              </a:rPr>
              <a:t>Since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regular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assessment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proceedings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have </a:t>
            </a:r>
            <a:r>
              <a:rPr sz="1800" spc="95" dirty="0">
                <a:latin typeface="Times New Roman"/>
                <a:cs typeface="Times New Roman"/>
              </a:rPr>
              <a:t>been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110" dirty="0">
                <a:latin typeface="Times New Roman"/>
                <a:cs typeface="Times New Roman"/>
              </a:rPr>
              <a:t>completed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&amp;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are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not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pending,there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 abatement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proceedings.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loses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review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completed </a:t>
            </a:r>
            <a:r>
              <a:rPr sz="1800" spc="155" dirty="0">
                <a:latin typeface="Times New Roman"/>
                <a:cs typeface="Times New Roman"/>
              </a:rPr>
              <a:t>assessment.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150" dirty="0">
                <a:latin typeface="Times New Roman"/>
                <a:cs typeface="Times New Roman"/>
              </a:rPr>
              <a:t>Accordingly,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the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140" dirty="0">
                <a:latin typeface="Times New Roman"/>
                <a:cs typeface="Times New Roman"/>
              </a:rPr>
              <a:t>scope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of </a:t>
            </a:r>
            <a:r>
              <a:rPr sz="1800" spc="55" dirty="0">
                <a:latin typeface="Times New Roman"/>
                <a:cs typeface="Times New Roman"/>
              </a:rPr>
              <a:t>assessment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u/s.153A</a:t>
            </a:r>
            <a:r>
              <a:rPr sz="1800" spc="50" dirty="0">
                <a:latin typeface="Times New Roman"/>
                <a:cs typeface="Times New Roman"/>
              </a:rPr>
              <a:t> would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restricted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course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assessment/reassessment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proceedings </a:t>
            </a:r>
            <a:r>
              <a:rPr sz="1800" spc="65" dirty="0">
                <a:latin typeface="Times New Roman"/>
                <a:cs typeface="Times New Roman"/>
              </a:rPr>
              <a:t>u/s.147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would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abate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would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converge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/ </a:t>
            </a:r>
            <a:r>
              <a:rPr sz="1800" dirty="0">
                <a:latin typeface="Times New Roman"/>
                <a:cs typeface="Times New Roman"/>
              </a:rPr>
              <a:t>merge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153A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Accordingly,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powers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AO,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both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cases,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95" dirty="0">
                <a:latin typeface="Times New Roman"/>
                <a:cs typeface="Times New Roman"/>
              </a:rPr>
              <a:t>(a)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Assess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income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that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could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20" dirty="0">
                <a:latin typeface="Times New Roman"/>
                <a:cs typeface="Times New Roman"/>
              </a:rPr>
              <a:t>validly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be </a:t>
            </a:r>
            <a:r>
              <a:rPr sz="1800" spc="100" dirty="0">
                <a:latin typeface="Times New Roman"/>
                <a:cs typeface="Times New Roman"/>
              </a:rPr>
              <a:t>assessed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in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pending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proceedings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u/s. </a:t>
            </a:r>
            <a:r>
              <a:rPr sz="1800" spc="-10" dirty="0">
                <a:latin typeface="Times New Roman"/>
                <a:cs typeface="Times New Roman"/>
              </a:rPr>
              <a:t>147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4959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2D75B6"/>
                </a:solidFill>
              </a:rPr>
              <a:t>HIGHLIGHTS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10755" y="1249235"/>
            <a:ext cx="8252459" cy="4975225"/>
            <a:chOff x="510755" y="1249235"/>
            <a:chExt cx="8252459" cy="4975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0755" y="1348866"/>
              <a:ext cx="2972828" cy="487549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44468" y="1254251"/>
              <a:ext cx="5013960" cy="1506220"/>
            </a:xfrm>
            <a:custGeom>
              <a:avLst/>
              <a:gdLst/>
              <a:ahLst/>
              <a:cxnLst/>
              <a:rect l="l" t="t" r="r" b="b"/>
              <a:pathLst>
                <a:path w="5013959" h="1506220">
                  <a:moveTo>
                    <a:pt x="5013960" y="1505712"/>
                  </a:moveTo>
                  <a:lnTo>
                    <a:pt x="0" y="1505712"/>
                  </a:lnTo>
                  <a:lnTo>
                    <a:pt x="0" y="0"/>
                  </a:lnTo>
                  <a:lnTo>
                    <a:pt x="5013960" y="0"/>
                  </a:lnTo>
                  <a:lnTo>
                    <a:pt x="5013960" y="1505712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40061" y="1249235"/>
              <a:ext cx="5023485" cy="1515110"/>
            </a:xfrm>
            <a:custGeom>
              <a:avLst/>
              <a:gdLst/>
              <a:ahLst/>
              <a:cxnLst/>
              <a:rect l="l" t="t" r="r" b="b"/>
              <a:pathLst>
                <a:path w="5023484" h="1515110">
                  <a:moveTo>
                    <a:pt x="5022938" y="1515071"/>
                  </a:moveTo>
                  <a:lnTo>
                    <a:pt x="0" y="1515071"/>
                  </a:lnTo>
                  <a:lnTo>
                    <a:pt x="0" y="0"/>
                  </a:lnTo>
                  <a:lnTo>
                    <a:pt x="5022938" y="0"/>
                  </a:lnTo>
                  <a:lnTo>
                    <a:pt x="5022938" y="4762"/>
                  </a:lnTo>
                  <a:lnTo>
                    <a:pt x="9525" y="4762"/>
                  </a:lnTo>
                  <a:lnTo>
                    <a:pt x="4762" y="9524"/>
                  </a:lnTo>
                  <a:lnTo>
                    <a:pt x="9525" y="9524"/>
                  </a:lnTo>
                  <a:lnTo>
                    <a:pt x="9525" y="1505546"/>
                  </a:lnTo>
                  <a:lnTo>
                    <a:pt x="4762" y="1505546"/>
                  </a:lnTo>
                  <a:lnTo>
                    <a:pt x="9525" y="1510309"/>
                  </a:lnTo>
                  <a:lnTo>
                    <a:pt x="5022938" y="1510309"/>
                  </a:lnTo>
                  <a:lnTo>
                    <a:pt x="5022938" y="1515071"/>
                  </a:lnTo>
                  <a:close/>
                </a:path>
                <a:path w="5023484" h="1515110">
                  <a:moveTo>
                    <a:pt x="9525" y="9524"/>
                  </a:moveTo>
                  <a:lnTo>
                    <a:pt x="4762" y="9524"/>
                  </a:lnTo>
                  <a:lnTo>
                    <a:pt x="9525" y="4762"/>
                  </a:lnTo>
                  <a:lnTo>
                    <a:pt x="9525" y="9524"/>
                  </a:lnTo>
                  <a:close/>
                </a:path>
                <a:path w="5023484" h="1515110">
                  <a:moveTo>
                    <a:pt x="5013413" y="9524"/>
                  </a:moveTo>
                  <a:lnTo>
                    <a:pt x="9525" y="9524"/>
                  </a:lnTo>
                  <a:lnTo>
                    <a:pt x="9525" y="4762"/>
                  </a:lnTo>
                  <a:lnTo>
                    <a:pt x="5013413" y="4762"/>
                  </a:lnTo>
                  <a:lnTo>
                    <a:pt x="5013413" y="9524"/>
                  </a:lnTo>
                  <a:close/>
                </a:path>
                <a:path w="5023484" h="1515110">
                  <a:moveTo>
                    <a:pt x="5013413" y="1510309"/>
                  </a:moveTo>
                  <a:lnTo>
                    <a:pt x="5013413" y="4762"/>
                  </a:lnTo>
                  <a:lnTo>
                    <a:pt x="5018176" y="9524"/>
                  </a:lnTo>
                  <a:lnTo>
                    <a:pt x="5022938" y="9524"/>
                  </a:lnTo>
                  <a:lnTo>
                    <a:pt x="5022938" y="1505546"/>
                  </a:lnTo>
                  <a:lnTo>
                    <a:pt x="5018176" y="1505546"/>
                  </a:lnTo>
                  <a:lnTo>
                    <a:pt x="5013413" y="1510309"/>
                  </a:lnTo>
                  <a:close/>
                </a:path>
                <a:path w="5023484" h="1515110">
                  <a:moveTo>
                    <a:pt x="5022938" y="9524"/>
                  </a:moveTo>
                  <a:lnTo>
                    <a:pt x="5018176" y="9524"/>
                  </a:lnTo>
                  <a:lnTo>
                    <a:pt x="5013413" y="4762"/>
                  </a:lnTo>
                  <a:lnTo>
                    <a:pt x="5022938" y="4762"/>
                  </a:lnTo>
                  <a:lnTo>
                    <a:pt x="5022938" y="9524"/>
                  </a:lnTo>
                  <a:close/>
                </a:path>
                <a:path w="5023484" h="1515110">
                  <a:moveTo>
                    <a:pt x="9525" y="1510309"/>
                  </a:moveTo>
                  <a:lnTo>
                    <a:pt x="4762" y="1505546"/>
                  </a:lnTo>
                  <a:lnTo>
                    <a:pt x="9525" y="1505546"/>
                  </a:lnTo>
                  <a:lnTo>
                    <a:pt x="9525" y="1510309"/>
                  </a:lnTo>
                  <a:close/>
                </a:path>
                <a:path w="5023484" h="1515110">
                  <a:moveTo>
                    <a:pt x="5013413" y="1510309"/>
                  </a:moveTo>
                  <a:lnTo>
                    <a:pt x="9525" y="1510309"/>
                  </a:lnTo>
                  <a:lnTo>
                    <a:pt x="9525" y="1505546"/>
                  </a:lnTo>
                  <a:lnTo>
                    <a:pt x="5013413" y="1505546"/>
                  </a:lnTo>
                  <a:lnTo>
                    <a:pt x="5013413" y="1510309"/>
                  </a:lnTo>
                  <a:close/>
                </a:path>
                <a:path w="5023484" h="1515110">
                  <a:moveTo>
                    <a:pt x="5022938" y="1510309"/>
                  </a:moveTo>
                  <a:lnTo>
                    <a:pt x="5013413" y="1510309"/>
                  </a:lnTo>
                  <a:lnTo>
                    <a:pt x="5018176" y="1505546"/>
                  </a:lnTo>
                  <a:lnTo>
                    <a:pt x="5022938" y="1505546"/>
                  </a:lnTo>
                  <a:lnTo>
                    <a:pt x="5022938" y="1510309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65"/>
              </a:spcBef>
            </a:pPr>
            <a:r>
              <a:rPr dirty="0"/>
              <a:t>Sections</a:t>
            </a:r>
            <a:r>
              <a:rPr spc="-55" dirty="0"/>
              <a:t> </a:t>
            </a:r>
            <a:r>
              <a:rPr spc="-10" dirty="0"/>
              <a:t>covered:</a:t>
            </a:r>
          </a:p>
          <a:p>
            <a:pPr marL="300355" indent="-209550">
              <a:lnSpc>
                <a:spcPct val="100000"/>
              </a:lnSpc>
              <a:spcBef>
                <a:spcPts val="720"/>
              </a:spcBef>
              <a:buAutoNum type="alphaLcParenR"/>
              <a:tabLst>
                <a:tab pos="300990" algn="l"/>
              </a:tabLst>
            </a:pPr>
            <a:r>
              <a:rPr dirty="0"/>
              <a:t>132</a:t>
            </a:r>
            <a:r>
              <a:rPr spc="-45" dirty="0"/>
              <a:t> </a:t>
            </a:r>
            <a:r>
              <a:rPr dirty="0"/>
              <a:t>(relevant</a:t>
            </a:r>
            <a:r>
              <a:rPr spc="-40" dirty="0"/>
              <a:t> </a:t>
            </a:r>
            <a:r>
              <a:rPr spc="-10" dirty="0"/>
              <a:t>part)</a:t>
            </a:r>
          </a:p>
          <a:p>
            <a:pPr marL="311785" indent="-220979">
              <a:lnSpc>
                <a:spcPct val="100000"/>
              </a:lnSpc>
              <a:buAutoNum type="alphaLcParenR"/>
              <a:tabLst>
                <a:tab pos="312420" algn="l"/>
              </a:tabLst>
            </a:pPr>
            <a:r>
              <a:rPr spc="-20" dirty="0"/>
              <a:t>153A</a:t>
            </a:r>
          </a:p>
          <a:p>
            <a:pPr marL="300355" indent="-209550">
              <a:lnSpc>
                <a:spcPct val="100000"/>
              </a:lnSpc>
              <a:buAutoNum type="alphaLcParenR"/>
              <a:tabLst>
                <a:tab pos="300990" algn="l"/>
              </a:tabLst>
            </a:pPr>
            <a:r>
              <a:rPr spc="-20" dirty="0"/>
              <a:t>153B</a:t>
            </a:r>
          </a:p>
          <a:p>
            <a:pPr marL="311785" indent="-220979">
              <a:lnSpc>
                <a:spcPct val="100000"/>
              </a:lnSpc>
              <a:buAutoNum type="alphaLcParenR"/>
              <a:tabLst>
                <a:tab pos="312420" algn="l"/>
              </a:tabLst>
            </a:pPr>
            <a:r>
              <a:rPr spc="-20" dirty="0"/>
              <a:t>153C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3763835" y="3662857"/>
            <a:ext cx="4975860" cy="440690"/>
            <a:chOff x="3763835" y="3662857"/>
            <a:chExt cx="4975860" cy="440690"/>
          </a:xfrm>
        </p:grpSpPr>
        <p:sp>
          <p:nvSpPr>
            <p:cNvPr id="9" name="object 9"/>
            <p:cNvSpPr/>
            <p:nvPr/>
          </p:nvSpPr>
          <p:spPr>
            <a:xfrm>
              <a:off x="3768851" y="3668268"/>
              <a:ext cx="4965700" cy="429895"/>
            </a:xfrm>
            <a:custGeom>
              <a:avLst/>
              <a:gdLst/>
              <a:ahLst/>
              <a:cxnLst/>
              <a:rect l="l" t="t" r="r" b="b"/>
              <a:pathLst>
                <a:path w="4965700" h="429895">
                  <a:moveTo>
                    <a:pt x="4965192" y="429768"/>
                  </a:moveTo>
                  <a:lnTo>
                    <a:pt x="0" y="429768"/>
                  </a:lnTo>
                  <a:lnTo>
                    <a:pt x="0" y="0"/>
                  </a:lnTo>
                  <a:lnTo>
                    <a:pt x="4965192" y="0"/>
                  </a:lnTo>
                  <a:lnTo>
                    <a:pt x="4965192" y="429768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63835" y="3662857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77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77" y="0"/>
                  </a:lnTo>
                  <a:lnTo>
                    <a:pt x="4975377" y="4762"/>
                  </a:lnTo>
                  <a:lnTo>
                    <a:pt x="9525" y="4762"/>
                  </a:lnTo>
                  <a:lnTo>
                    <a:pt x="4762" y="9525"/>
                  </a:lnTo>
                  <a:lnTo>
                    <a:pt x="9525" y="9525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77" y="435648"/>
                  </a:lnTo>
                  <a:lnTo>
                    <a:pt x="4975377" y="440410"/>
                  </a:lnTo>
                  <a:close/>
                </a:path>
                <a:path w="4975859" h="440689">
                  <a:moveTo>
                    <a:pt x="9525" y="9525"/>
                  </a:moveTo>
                  <a:lnTo>
                    <a:pt x="4762" y="9525"/>
                  </a:lnTo>
                  <a:lnTo>
                    <a:pt x="9525" y="4762"/>
                  </a:lnTo>
                  <a:lnTo>
                    <a:pt x="9525" y="9525"/>
                  </a:lnTo>
                  <a:close/>
                </a:path>
                <a:path w="4975859" h="440689">
                  <a:moveTo>
                    <a:pt x="4965852" y="9525"/>
                  </a:moveTo>
                  <a:lnTo>
                    <a:pt x="9525" y="9525"/>
                  </a:lnTo>
                  <a:lnTo>
                    <a:pt x="9525" y="4762"/>
                  </a:lnTo>
                  <a:lnTo>
                    <a:pt x="4965852" y="4762"/>
                  </a:lnTo>
                  <a:lnTo>
                    <a:pt x="4965852" y="9525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4965852" y="4762"/>
                  </a:lnTo>
                  <a:lnTo>
                    <a:pt x="4970614" y="9525"/>
                  </a:lnTo>
                  <a:lnTo>
                    <a:pt x="4975377" y="9525"/>
                  </a:lnTo>
                  <a:lnTo>
                    <a:pt x="4975377" y="430885"/>
                  </a:lnTo>
                  <a:lnTo>
                    <a:pt x="4970614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9525"/>
                  </a:moveTo>
                  <a:lnTo>
                    <a:pt x="4970614" y="9525"/>
                  </a:lnTo>
                  <a:lnTo>
                    <a:pt x="4965852" y="4762"/>
                  </a:lnTo>
                  <a:lnTo>
                    <a:pt x="4975377" y="4762"/>
                  </a:lnTo>
                  <a:lnTo>
                    <a:pt x="4975377" y="9525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52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435648"/>
                  </a:moveTo>
                  <a:lnTo>
                    <a:pt x="4965852" y="435648"/>
                  </a:lnTo>
                  <a:lnTo>
                    <a:pt x="4970614" y="430885"/>
                  </a:lnTo>
                  <a:lnTo>
                    <a:pt x="4975377" y="430885"/>
                  </a:lnTo>
                  <a:lnTo>
                    <a:pt x="4975377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68852" y="3668267"/>
            <a:ext cx="4965700" cy="42989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Issues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63835" y="3071863"/>
            <a:ext cx="4975860" cy="440690"/>
            <a:chOff x="3763835" y="3071863"/>
            <a:chExt cx="4975860" cy="440690"/>
          </a:xfrm>
        </p:grpSpPr>
        <p:sp>
          <p:nvSpPr>
            <p:cNvPr id="13" name="object 13"/>
            <p:cNvSpPr/>
            <p:nvPr/>
          </p:nvSpPr>
          <p:spPr>
            <a:xfrm>
              <a:off x="3768851" y="3076955"/>
              <a:ext cx="4965700" cy="431800"/>
            </a:xfrm>
            <a:custGeom>
              <a:avLst/>
              <a:gdLst/>
              <a:ahLst/>
              <a:cxnLst/>
              <a:rect l="l" t="t" r="r" b="b"/>
              <a:pathLst>
                <a:path w="4965700" h="431800">
                  <a:moveTo>
                    <a:pt x="4965192" y="431292"/>
                  </a:moveTo>
                  <a:lnTo>
                    <a:pt x="0" y="431292"/>
                  </a:lnTo>
                  <a:lnTo>
                    <a:pt x="0" y="0"/>
                  </a:lnTo>
                  <a:lnTo>
                    <a:pt x="4965192" y="0"/>
                  </a:lnTo>
                  <a:lnTo>
                    <a:pt x="4965192" y="431292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63835" y="3071863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77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77" y="0"/>
                  </a:lnTo>
                  <a:lnTo>
                    <a:pt x="4975377" y="4762"/>
                  </a:lnTo>
                  <a:lnTo>
                    <a:pt x="9525" y="4762"/>
                  </a:lnTo>
                  <a:lnTo>
                    <a:pt x="4762" y="9524"/>
                  </a:lnTo>
                  <a:lnTo>
                    <a:pt x="9525" y="9524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77" y="435648"/>
                  </a:lnTo>
                  <a:lnTo>
                    <a:pt x="4975377" y="440410"/>
                  </a:lnTo>
                  <a:close/>
                </a:path>
                <a:path w="4975859" h="440689">
                  <a:moveTo>
                    <a:pt x="9525" y="9524"/>
                  </a:moveTo>
                  <a:lnTo>
                    <a:pt x="4762" y="9524"/>
                  </a:lnTo>
                  <a:lnTo>
                    <a:pt x="9525" y="4762"/>
                  </a:lnTo>
                  <a:lnTo>
                    <a:pt x="9525" y="9524"/>
                  </a:lnTo>
                  <a:close/>
                </a:path>
                <a:path w="4975859" h="440689">
                  <a:moveTo>
                    <a:pt x="4965852" y="9524"/>
                  </a:moveTo>
                  <a:lnTo>
                    <a:pt x="9525" y="9524"/>
                  </a:lnTo>
                  <a:lnTo>
                    <a:pt x="9525" y="4762"/>
                  </a:lnTo>
                  <a:lnTo>
                    <a:pt x="4965852" y="4762"/>
                  </a:lnTo>
                  <a:lnTo>
                    <a:pt x="4965852" y="9524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4965852" y="4762"/>
                  </a:lnTo>
                  <a:lnTo>
                    <a:pt x="4970614" y="9524"/>
                  </a:lnTo>
                  <a:lnTo>
                    <a:pt x="4975377" y="9524"/>
                  </a:lnTo>
                  <a:lnTo>
                    <a:pt x="4975377" y="430885"/>
                  </a:lnTo>
                  <a:lnTo>
                    <a:pt x="4970614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9524"/>
                  </a:moveTo>
                  <a:lnTo>
                    <a:pt x="4970614" y="9524"/>
                  </a:lnTo>
                  <a:lnTo>
                    <a:pt x="4965852" y="4762"/>
                  </a:lnTo>
                  <a:lnTo>
                    <a:pt x="4975377" y="4762"/>
                  </a:lnTo>
                  <a:lnTo>
                    <a:pt x="4975377" y="9524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52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435648"/>
                  </a:moveTo>
                  <a:lnTo>
                    <a:pt x="4965852" y="435648"/>
                  </a:lnTo>
                  <a:lnTo>
                    <a:pt x="4970614" y="430885"/>
                  </a:lnTo>
                  <a:lnTo>
                    <a:pt x="4975377" y="430885"/>
                  </a:lnTo>
                  <a:lnTo>
                    <a:pt x="4975377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68852" y="3076955"/>
            <a:ext cx="4965700" cy="4318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Recent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developments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740048" y="4278909"/>
            <a:ext cx="4975860" cy="440690"/>
            <a:chOff x="3740048" y="4278909"/>
            <a:chExt cx="4975860" cy="440690"/>
          </a:xfrm>
        </p:grpSpPr>
        <p:sp>
          <p:nvSpPr>
            <p:cNvPr id="17" name="object 17"/>
            <p:cNvSpPr/>
            <p:nvPr/>
          </p:nvSpPr>
          <p:spPr>
            <a:xfrm>
              <a:off x="3744468" y="4283963"/>
              <a:ext cx="4966970" cy="431800"/>
            </a:xfrm>
            <a:custGeom>
              <a:avLst/>
              <a:gdLst/>
              <a:ahLst/>
              <a:cxnLst/>
              <a:rect l="l" t="t" r="r" b="b"/>
              <a:pathLst>
                <a:path w="4966970" h="431800">
                  <a:moveTo>
                    <a:pt x="4966716" y="431291"/>
                  </a:moveTo>
                  <a:lnTo>
                    <a:pt x="0" y="431291"/>
                  </a:lnTo>
                  <a:lnTo>
                    <a:pt x="0" y="0"/>
                  </a:lnTo>
                  <a:lnTo>
                    <a:pt x="4966716" y="0"/>
                  </a:lnTo>
                  <a:lnTo>
                    <a:pt x="4966716" y="431291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40048" y="4278909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90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90" y="0"/>
                  </a:lnTo>
                  <a:lnTo>
                    <a:pt x="4975390" y="4762"/>
                  </a:lnTo>
                  <a:lnTo>
                    <a:pt x="9525" y="4762"/>
                  </a:lnTo>
                  <a:lnTo>
                    <a:pt x="4762" y="9525"/>
                  </a:lnTo>
                  <a:lnTo>
                    <a:pt x="9525" y="9525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90" y="435648"/>
                  </a:lnTo>
                  <a:lnTo>
                    <a:pt x="4975390" y="440410"/>
                  </a:lnTo>
                  <a:close/>
                </a:path>
                <a:path w="4975859" h="440689">
                  <a:moveTo>
                    <a:pt x="9525" y="9525"/>
                  </a:moveTo>
                  <a:lnTo>
                    <a:pt x="4762" y="9525"/>
                  </a:lnTo>
                  <a:lnTo>
                    <a:pt x="9525" y="4762"/>
                  </a:lnTo>
                  <a:lnTo>
                    <a:pt x="9525" y="9525"/>
                  </a:lnTo>
                  <a:close/>
                </a:path>
                <a:path w="4975859" h="440689">
                  <a:moveTo>
                    <a:pt x="4965865" y="9525"/>
                  </a:moveTo>
                  <a:lnTo>
                    <a:pt x="9525" y="9525"/>
                  </a:lnTo>
                  <a:lnTo>
                    <a:pt x="9525" y="4762"/>
                  </a:lnTo>
                  <a:lnTo>
                    <a:pt x="4965865" y="4762"/>
                  </a:lnTo>
                  <a:lnTo>
                    <a:pt x="4965865" y="9525"/>
                  </a:lnTo>
                  <a:close/>
                </a:path>
                <a:path w="4975859" h="440689">
                  <a:moveTo>
                    <a:pt x="4965865" y="435648"/>
                  </a:moveTo>
                  <a:lnTo>
                    <a:pt x="4965865" y="4762"/>
                  </a:lnTo>
                  <a:lnTo>
                    <a:pt x="4970627" y="9525"/>
                  </a:lnTo>
                  <a:lnTo>
                    <a:pt x="4975390" y="9525"/>
                  </a:lnTo>
                  <a:lnTo>
                    <a:pt x="4975390" y="430885"/>
                  </a:lnTo>
                  <a:lnTo>
                    <a:pt x="4970627" y="430885"/>
                  </a:lnTo>
                  <a:lnTo>
                    <a:pt x="4965865" y="435648"/>
                  </a:lnTo>
                  <a:close/>
                </a:path>
                <a:path w="4975859" h="440689">
                  <a:moveTo>
                    <a:pt x="4975390" y="9525"/>
                  </a:moveTo>
                  <a:lnTo>
                    <a:pt x="4970627" y="9525"/>
                  </a:lnTo>
                  <a:lnTo>
                    <a:pt x="4965865" y="4762"/>
                  </a:lnTo>
                  <a:lnTo>
                    <a:pt x="4975390" y="4762"/>
                  </a:lnTo>
                  <a:lnTo>
                    <a:pt x="4975390" y="9525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65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65" y="430885"/>
                  </a:lnTo>
                  <a:lnTo>
                    <a:pt x="4965865" y="435648"/>
                  </a:lnTo>
                  <a:close/>
                </a:path>
                <a:path w="4975859" h="440689">
                  <a:moveTo>
                    <a:pt x="4975390" y="435648"/>
                  </a:moveTo>
                  <a:lnTo>
                    <a:pt x="4965865" y="435648"/>
                  </a:lnTo>
                  <a:lnTo>
                    <a:pt x="4970627" y="430885"/>
                  </a:lnTo>
                  <a:lnTo>
                    <a:pt x="4975390" y="430885"/>
                  </a:lnTo>
                  <a:lnTo>
                    <a:pt x="4975390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744467" y="4283964"/>
            <a:ext cx="4966970" cy="4318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Judicial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Prouncements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-214998"/>
            <a:ext cx="530352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10" dirty="0"/>
              <a:t>JUDICIAL 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7451" y="1152436"/>
            <a:ext cx="817816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 marR="1587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final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conclusion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Mumbai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ITAT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Special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Bench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All</a:t>
            </a:r>
            <a:r>
              <a:rPr sz="1800" b="1" spc="170" dirty="0">
                <a:latin typeface="Times New Roman"/>
                <a:cs typeface="Times New Roman"/>
              </a:rPr>
              <a:t> </a:t>
            </a:r>
            <a:r>
              <a:rPr sz="1800" b="1" spc="40" dirty="0">
                <a:latin typeface="Times New Roman"/>
                <a:cs typeface="Times New Roman"/>
              </a:rPr>
              <a:t>Cargo </a:t>
            </a:r>
            <a:r>
              <a:rPr sz="1800" b="1" dirty="0">
                <a:latin typeface="Times New Roman"/>
                <a:cs typeface="Times New Roman"/>
              </a:rPr>
              <a:t>Global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Logistics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Ltd.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DCIT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(supra),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under:</a:t>
            </a:r>
            <a:endParaRPr sz="1800">
              <a:latin typeface="Times New Roman"/>
              <a:cs typeface="Times New Roman"/>
            </a:endParaRPr>
          </a:p>
          <a:p>
            <a:pPr marL="523875" marR="14604" indent="-285750" algn="just">
              <a:lnSpc>
                <a:spcPct val="100000"/>
              </a:lnSpc>
              <a:buFont typeface="Arial"/>
              <a:buChar char="•"/>
              <a:tabLst>
                <a:tab pos="5238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abated,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retains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well</a:t>
            </a:r>
            <a:r>
              <a:rPr sz="1800" spc="220" dirty="0">
                <a:latin typeface="Times New Roman"/>
                <a:cs typeface="Times New Roman"/>
              </a:rPr>
              <a:t>   </a:t>
            </a:r>
            <a:r>
              <a:rPr sz="1800" spc="-2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conferred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him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4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-10" dirty="0">
                <a:latin typeface="Times New Roman"/>
                <a:cs typeface="Times New Roman"/>
              </a:rPr>
              <a:t> separately;</a:t>
            </a:r>
            <a:endParaRPr sz="1800">
              <a:latin typeface="Times New Roman"/>
              <a:cs typeface="Times New Roman"/>
            </a:endParaRPr>
          </a:p>
          <a:p>
            <a:pPr marL="523875" marR="15875" indent="-285750" algn="just">
              <a:lnSpc>
                <a:spcPct val="100000"/>
              </a:lnSpc>
              <a:buFont typeface="Arial"/>
              <a:buChar char="•"/>
              <a:tabLst>
                <a:tab pos="5238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other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cases,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addition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income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has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already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been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assessed,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context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means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(i)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documents,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but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produced 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 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assessment,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(ii)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2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r.w.s.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263,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Bombay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High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Court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case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CIT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v. </a:t>
            </a:r>
            <a:r>
              <a:rPr sz="1800" b="1" dirty="0">
                <a:latin typeface="Times New Roman"/>
                <a:cs typeface="Times New Roman"/>
              </a:rPr>
              <a:t>Murli</a:t>
            </a:r>
            <a:r>
              <a:rPr sz="1800" b="1" spc="50" dirty="0">
                <a:latin typeface="Times New Roman"/>
                <a:cs typeface="Times New Roman"/>
              </a:rPr>
              <a:t>  </a:t>
            </a:r>
            <a:r>
              <a:rPr sz="1800" b="1" dirty="0">
                <a:latin typeface="Times New Roman"/>
                <a:cs typeface="Times New Roman"/>
              </a:rPr>
              <a:t>Agro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Products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Ltd.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(49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taxmann.com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172)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was </a:t>
            </a:r>
            <a:r>
              <a:rPr sz="1800" dirty="0">
                <a:latin typeface="Times New Roman"/>
                <a:cs typeface="Times New Roman"/>
              </a:rPr>
              <a:t>nothing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suggest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 </a:t>
            </a:r>
            <a:r>
              <a:rPr sz="1800" spc="-10" dirty="0">
                <a:latin typeface="Times New Roman"/>
                <a:cs typeface="Times New Roman"/>
              </a:rPr>
              <a:t>during </a:t>
            </a:r>
            <a:r>
              <a:rPr sz="1800" spc="50" dirty="0">
                <a:latin typeface="Times New Roman"/>
                <a:cs typeface="Times New Roman"/>
              </a:rPr>
              <a:t>proceedings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initiated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under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section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showing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that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certain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relief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form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70" dirty="0">
                <a:latin typeface="Times New Roman"/>
                <a:cs typeface="Times New Roman"/>
              </a:rPr>
              <a:t>deduction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was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wrongly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allowed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assessee,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Commissioner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could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not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invoke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263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ground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section </a:t>
            </a:r>
            <a:r>
              <a:rPr sz="1800" dirty="0">
                <a:latin typeface="Times New Roman"/>
                <a:cs typeface="Times New Roman"/>
              </a:rPr>
              <a:t>153A,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143(3)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erroneous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prejudicial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interest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revenue </a:t>
            </a:r>
            <a:r>
              <a:rPr sz="1800" spc="-5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006" y="1531988"/>
            <a:ext cx="4597400" cy="2304415"/>
          </a:xfrm>
          <a:prstGeom prst="rect">
            <a:avLst/>
          </a:prstGeom>
        </p:spPr>
        <p:txBody>
          <a:bodyPr vert="horz" wrap="square" lIns="0" tIns="41402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260"/>
              </a:spcBef>
            </a:pPr>
            <a:r>
              <a:rPr sz="8800" spc="-10" dirty="0">
                <a:solidFill>
                  <a:srgbClr val="FFFFFF"/>
                </a:solidFill>
              </a:rPr>
              <a:t>SECTION </a:t>
            </a:r>
            <a:r>
              <a:rPr sz="8800" spc="-20" dirty="0">
                <a:solidFill>
                  <a:srgbClr val="FFFFFF"/>
                </a:solidFill>
              </a:rPr>
              <a:t>153B</a:t>
            </a:r>
            <a:endParaRPr sz="88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5170" y="1136916"/>
            <a:ext cx="8061959" cy="538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limit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completion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u/s153A/153C: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153(A):</a:t>
            </a:r>
            <a:r>
              <a:rPr sz="1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searched</a:t>
            </a:r>
            <a:r>
              <a:rPr sz="1600" b="1" spc="-1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49250" marR="5588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21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months* from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 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financial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 in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 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 </a:t>
            </a:r>
            <a:r>
              <a:rPr sz="1600" spc="-10" dirty="0">
                <a:latin typeface="Times New Roman"/>
                <a:cs typeface="Times New Roman"/>
              </a:rPr>
              <a:t>search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132A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executed.</a:t>
            </a:r>
            <a:endParaRPr sz="16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Similar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time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limit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shall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apply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in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respect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of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the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year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of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search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also.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 algn="just">
              <a:lnSpc>
                <a:spcPct val="100000"/>
              </a:lnSpc>
              <a:buFont typeface="MS PGothic"/>
              <a:buChar char="■"/>
              <a:tabLst>
                <a:tab pos="34925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153(C):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any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6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</a:t>
            </a:r>
            <a:r>
              <a:rPr sz="1600" b="1" spc="-1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47980" marR="558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As provided in (a) supra or 9 months from the end of the f.y in which </a:t>
            </a:r>
            <a:r>
              <a:rPr sz="1600" spc="-10" dirty="0">
                <a:latin typeface="Times New Roman"/>
                <a:cs typeface="Times New Roman"/>
              </a:rPr>
              <a:t>B/O/A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 documents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 </a:t>
            </a:r>
            <a:r>
              <a:rPr sz="1600" dirty="0">
                <a:latin typeface="Times New Roman"/>
                <a:cs typeface="Times New Roman"/>
              </a:rPr>
              <a:t>assets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seized/requisitioned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handed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 AO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having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person; </a:t>
            </a:r>
            <a:r>
              <a:rPr sz="1600" dirty="0">
                <a:latin typeface="Times New Roman"/>
                <a:cs typeface="Times New Roman"/>
              </a:rPr>
              <a:t>whichever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later.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68300" algn="just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*18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months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15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day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2018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(FY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2018-</a:t>
            </a:r>
            <a:r>
              <a:rPr sz="1600" b="1" spc="-25" dirty="0">
                <a:latin typeface="Times New Roman"/>
                <a:cs typeface="Times New Roman"/>
              </a:rPr>
              <a:t>19)</a:t>
            </a:r>
            <a:endParaRPr sz="1600">
              <a:latin typeface="Times New Roman"/>
              <a:cs typeface="Times New Roman"/>
            </a:endParaRPr>
          </a:p>
          <a:p>
            <a:pPr marL="368300" algn="just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*12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months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15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day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2019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(FY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2019-</a:t>
            </a:r>
            <a:r>
              <a:rPr sz="1600" b="1" spc="-25" dirty="0">
                <a:latin typeface="Times New Roman"/>
                <a:cs typeface="Times New Roman"/>
              </a:rPr>
              <a:t>20)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R="2803525" algn="r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Eg.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2017-</a:t>
            </a:r>
            <a:r>
              <a:rPr sz="1600" dirty="0">
                <a:latin typeface="Times New Roman"/>
                <a:cs typeface="Times New Roman"/>
              </a:rPr>
              <a:t>18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2016-</a:t>
            </a:r>
            <a:r>
              <a:rPr sz="1600" dirty="0">
                <a:latin typeface="Times New Roman"/>
                <a:cs typeface="Times New Roman"/>
              </a:rPr>
              <a:t>17)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2018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(21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months)</a:t>
            </a:r>
            <a:endParaRPr sz="1600">
              <a:latin typeface="Times New Roman"/>
              <a:cs typeface="Times New Roman"/>
            </a:endParaRPr>
          </a:p>
          <a:p>
            <a:pPr marR="2827655" algn="r">
              <a:lnSpc>
                <a:spcPct val="100000"/>
              </a:lnSpc>
              <a:spcBef>
                <a:spcPts val="15"/>
              </a:spcBef>
            </a:pP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2018-</a:t>
            </a:r>
            <a:r>
              <a:rPr sz="1600" dirty="0">
                <a:latin typeface="Times New Roman"/>
                <a:cs typeface="Times New Roman"/>
              </a:rPr>
              <a:t>19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2017-</a:t>
            </a:r>
            <a:r>
              <a:rPr sz="1600" dirty="0">
                <a:latin typeface="Times New Roman"/>
                <a:cs typeface="Times New Roman"/>
              </a:rPr>
              <a:t>18)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2019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(18</a:t>
            </a:r>
            <a:r>
              <a:rPr sz="1600" spc="-10" dirty="0">
                <a:latin typeface="Times New Roman"/>
                <a:cs typeface="Times New Roman"/>
              </a:rPr>
              <a:t> months)</a:t>
            </a:r>
            <a:endParaRPr sz="1600">
              <a:latin typeface="Times New Roman"/>
              <a:cs typeface="Times New Roman"/>
            </a:endParaRPr>
          </a:p>
          <a:p>
            <a:pPr marL="7493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2019-</a:t>
            </a:r>
            <a:r>
              <a:rPr sz="1600" dirty="0">
                <a:latin typeface="Times New Roman"/>
                <a:cs typeface="Times New Roman"/>
              </a:rPr>
              <a:t>20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2018-</a:t>
            </a:r>
            <a:r>
              <a:rPr sz="1600" dirty="0">
                <a:latin typeface="Times New Roman"/>
                <a:cs typeface="Times New Roman"/>
              </a:rPr>
              <a:t>19)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March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2020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(12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months)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 algn="just">
              <a:lnSpc>
                <a:spcPct val="100000"/>
              </a:lnSpc>
              <a:buFont typeface="MS PGothic"/>
              <a:buChar char="■"/>
              <a:tabLst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involves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TP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(transfer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pricing),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time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increases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period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21/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18/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12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months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drawn.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5970" y="1409331"/>
            <a:ext cx="7960359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 algn="just">
              <a:lnSpc>
                <a:spcPct val="100000"/>
              </a:lnSpc>
              <a:spcBef>
                <a:spcPts val="100"/>
              </a:spcBef>
              <a:buFont typeface="MS PGothic"/>
              <a:buChar char="■"/>
              <a:tabLst>
                <a:tab pos="298450" algn="l"/>
              </a:tabLst>
            </a:pPr>
            <a:r>
              <a:rPr sz="1800" spc="55" dirty="0">
                <a:latin typeface="Times New Roman"/>
                <a:cs typeface="Times New Roman"/>
              </a:rPr>
              <a:t>This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section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also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provides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certain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exclusions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while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computing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period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limitation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completion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reassessment.(eg: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application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made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settlement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commission,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application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AAR,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.)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■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exclusion,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limitation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available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for </a:t>
            </a:r>
            <a:r>
              <a:rPr sz="1800" spc="55" dirty="0">
                <a:latin typeface="Times New Roman"/>
                <a:cs typeface="Times New Roman"/>
              </a:rPr>
              <a:t>making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order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assessment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reassessment,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less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sixty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days,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remaining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extended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days.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below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rank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JCIT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except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prior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approval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-20" dirty="0">
                <a:latin typeface="Times New Roman"/>
                <a:cs typeface="Times New Roman"/>
              </a:rPr>
              <a:t>JCIT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51038"/>
            <a:ext cx="5256530" cy="399351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RELEVANT ISSUES SECTION </a:t>
            </a:r>
            <a:r>
              <a:rPr sz="84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153B</a:t>
            </a:r>
            <a:endParaRPr sz="8400">
              <a:latin typeface="Yu Gothic Light"/>
              <a:cs typeface="Yu Gothic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ISSUES– SECTION</a:t>
            </a:r>
            <a:r>
              <a:rPr spc="5" dirty="0"/>
              <a:t>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060" y="1111364"/>
            <a:ext cx="7922259" cy="3682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Last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authorization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last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panchnama?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Sh.</a:t>
            </a:r>
            <a:r>
              <a:rPr sz="1600" b="1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Anil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Minda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No.582,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527,593,605,618,772</a:t>
            </a:r>
            <a:r>
              <a:rPr sz="16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2009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sub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executed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conclusion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 </a:t>
            </a:r>
            <a:r>
              <a:rPr sz="1600" dirty="0">
                <a:latin typeface="Times New Roman"/>
                <a:cs typeface="Times New Roman"/>
              </a:rPr>
              <a:t>recorded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panchnama.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deeming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authorization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otherwise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become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authorization,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executed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drawn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last.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buAutoNum type="arabicPeriod" startAt="2"/>
              <a:tabLst>
                <a:tab pos="35560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[2009]</a:t>
            </a:r>
            <a:r>
              <a:rPr sz="16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308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116(Del)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600" b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Deepak</a:t>
            </a:r>
            <a:r>
              <a:rPr sz="1600" b="1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Aggarwal</a:t>
            </a:r>
            <a:endParaRPr sz="16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taken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consideration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reckoning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limitation period.</a:t>
            </a:r>
            <a:endParaRPr sz="16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revocation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continuing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did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execution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only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revocation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prohibitory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earlier.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5500" y="1407109"/>
            <a:ext cx="4441825" cy="222694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SECTION </a:t>
            </a:r>
            <a:r>
              <a:rPr sz="8500" spc="-20" dirty="0">
                <a:solidFill>
                  <a:srgbClr val="FFFFFF"/>
                </a:solidFill>
              </a:rPr>
              <a:t>153C</a:t>
            </a:r>
            <a:endParaRPr sz="85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7451" y="1191577"/>
            <a:ext cx="8020050" cy="5603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 algn="just">
              <a:lnSpc>
                <a:spcPct val="100000"/>
              </a:lnSpc>
              <a:spcBef>
                <a:spcPts val="95"/>
              </a:spcBef>
              <a:buFont typeface="MS PGothic"/>
              <a:buChar char="■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Where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satisfied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that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money,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bullion,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Times New Roman"/>
                <a:cs typeface="Times New Roman"/>
              </a:rPr>
              <a:t>jewellery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other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valuable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article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130" dirty="0">
                <a:latin typeface="Times New Roman"/>
                <a:cs typeface="Times New Roman"/>
              </a:rPr>
              <a:t>  </a:t>
            </a:r>
            <a:r>
              <a:rPr sz="1600" dirty="0">
                <a:latin typeface="Times New Roman"/>
                <a:cs typeface="Times New Roman"/>
              </a:rPr>
              <a:t>belongs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same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handed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person;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■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against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person,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reassess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accordance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satisfied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books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account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assets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requisitioned</a:t>
            </a:r>
            <a:r>
              <a:rPr sz="1600" spc="2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30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bearing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determination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(for</a:t>
            </a:r>
            <a:r>
              <a:rPr sz="1600" b="1" spc="1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six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assessment </a:t>
            </a:r>
            <a:r>
              <a:rPr sz="1600" b="1" dirty="0">
                <a:latin typeface="Times New Roman"/>
                <a:cs typeface="Times New Roman"/>
              </a:rPr>
              <a:t>years</a:t>
            </a:r>
            <a:r>
              <a:rPr sz="1600" b="1" spc="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immediately</a:t>
            </a:r>
            <a:r>
              <a:rPr sz="1600" b="1" spc="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preceding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assessment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year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relevant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previous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year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which </a:t>
            </a:r>
            <a:r>
              <a:rPr sz="1600" b="1" dirty="0">
                <a:latin typeface="Times New Roman"/>
                <a:cs typeface="Times New Roman"/>
              </a:rPr>
              <a:t>search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conducted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requisition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made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and*)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sub-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■"/>
              <a:tabLst>
                <a:tab pos="297815" algn="l"/>
                <a:tab pos="298450" algn="l"/>
              </a:tabLst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Following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points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emerge:-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Both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i.e.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issuing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u/s. </a:t>
            </a:r>
            <a:r>
              <a:rPr sz="1600" dirty="0">
                <a:latin typeface="Times New Roman"/>
                <a:cs typeface="Times New Roman"/>
              </a:rPr>
              <a:t>153C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satisfaction.</a:t>
            </a:r>
            <a:endParaRPr sz="1600">
              <a:latin typeface="Times New Roman"/>
              <a:cs typeface="Times New Roman"/>
            </a:endParaRPr>
          </a:p>
          <a:p>
            <a:pPr marL="58420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satisfaction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should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expressive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speaking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one.</a:t>
            </a:r>
            <a:endParaRPr sz="160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should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demonstrate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books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accounts/documents/assets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impact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determination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person.</a:t>
            </a:r>
            <a:endParaRPr sz="160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Satisfaction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given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u/s </a:t>
            </a:r>
            <a:r>
              <a:rPr sz="1600" spc="-20" dirty="0">
                <a:latin typeface="Times New Roman"/>
                <a:cs typeface="Times New Roman"/>
              </a:rPr>
              <a:t>153C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*inserted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by </a:t>
            </a:r>
            <a:r>
              <a:rPr sz="1500" spc="-10" dirty="0">
                <a:latin typeface="Times New Roman"/>
                <a:cs typeface="Times New Roman"/>
              </a:rPr>
              <a:t>Finance</a:t>
            </a:r>
            <a:r>
              <a:rPr sz="1500" spc="-9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Act,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2017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w.e.f.</a:t>
            </a:r>
            <a:r>
              <a:rPr sz="1500" dirty="0">
                <a:latin typeface="Times New Roman"/>
                <a:cs typeface="Times New Roman"/>
              </a:rPr>
              <a:t> 01-04-</a:t>
            </a:r>
            <a:r>
              <a:rPr sz="1500" spc="-20" dirty="0">
                <a:latin typeface="Times New Roman"/>
                <a:cs typeface="Times New Roman"/>
              </a:rPr>
              <a:t>2017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51038"/>
            <a:ext cx="5256530" cy="399351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RELEVANT ISSUES SECTION </a:t>
            </a:r>
            <a:r>
              <a:rPr sz="84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153C</a:t>
            </a:r>
            <a:endParaRPr sz="8400">
              <a:latin typeface="Yu Gothic Light"/>
              <a:cs typeface="Yu Gothic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1070" y="1280439"/>
            <a:ext cx="797496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Reasons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recorded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reach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10" dirty="0">
                <a:latin typeface="Times New Roman"/>
                <a:cs typeface="Times New Roman"/>
              </a:rPr>
              <a:t> satisfaction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Supreme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Court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Amity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Hotels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(P)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272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75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reasons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must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recorded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over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issuing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BD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Karan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Engg.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Janki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Exports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International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UOI,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193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730.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2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Belongs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assessee?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Meghmani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Organics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129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255</a:t>
            </a:r>
            <a:endParaRPr sz="18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prerequisite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initiating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money, </a:t>
            </a:r>
            <a:r>
              <a:rPr sz="1800" spc="55" dirty="0">
                <a:latin typeface="Times New Roman"/>
                <a:cs typeface="Times New Roman"/>
              </a:rPr>
              <a:t>bullion,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jewellery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other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valuable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articles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things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documents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seized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or </a:t>
            </a:r>
            <a:r>
              <a:rPr sz="1800" spc="70" dirty="0">
                <a:latin typeface="Times New Roman"/>
                <a:cs typeface="Times New Roman"/>
              </a:rPr>
              <a:t>requisitioned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belong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person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other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person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whose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warrant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70" dirty="0">
                <a:latin typeface="Times New Roman"/>
                <a:cs typeface="Times New Roman"/>
              </a:rPr>
              <a:t>authorizations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issued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u/s.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132(1)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Act.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Since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none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documents </a:t>
            </a:r>
            <a:r>
              <a:rPr sz="1800" dirty="0">
                <a:latin typeface="Times New Roman"/>
                <a:cs typeface="Times New Roman"/>
              </a:rPr>
              <a:t>belongs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referable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work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"belonging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</a:t>
            </a:r>
            <a:endParaRPr sz="1800">
              <a:latin typeface="Times New Roman"/>
              <a:cs typeface="Times New Roman"/>
            </a:endParaRPr>
          </a:p>
          <a:p>
            <a:pPr marL="298450" lvl="1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Similar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decisions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in: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LMJ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International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119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214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1510" y="1144536"/>
            <a:ext cx="4597400" cy="2304415"/>
          </a:xfrm>
          <a:prstGeom prst="rect">
            <a:avLst/>
          </a:prstGeom>
        </p:spPr>
        <p:txBody>
          <a:bodyPr vert="horz" wrap="square" lIns="0" tIns="41402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260"/>
              </a:spcBef>
            </a:pPr>
            <a:r>
              <a:rPr sz="8800" spc="-10" dirty="0">
                <a:solidFill>
                  <a:srgbClr val="FFFFFF"/>
                </a:solidFill>
              </a:rPr>
              <a:t>SECTION </a:t>
            </a:r>
            <a:r>
              <a:rPr sz="8800" spc="-25" dirty="0">
                <a:solidFill>
                  <a:srgbClr val="FFFFFF"/>
                </a:solidFill>
              </a:rPr>
              <a:t>132</a:t>
            </a:r>
            <a:endParaRPr sz="88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5985" y="1287678"/>
            <a:ext cx="798068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55600" algn="l"/>
              </a:tabLst>
            </a:pPr>
            <a:r>
              <a:rPr sz="1800" b="1" spc="120" dirty="0">
                <a:latin typeface="Times New Roman"/>
                <a:cs typeface="Times New Roman"/>
              </a:rPr>
              <a:t>Where</a:t>
            </a:r>
            <a:r>
              <a:rPr sz="1800" b="1" spc="190" dirty="0">
                <a:latin typeface="Times New Roman"/>
                <a:cs typeface="Times New Roman"/>
              </a:rPr>
              <a:t> </a:t>
            </a:r>
            <a:r>
              <a:rPr sz="1800" b="1" spc="75" dirty="0">
                <a:latin typeface="Times New Roman"/>
                <a:cs typeface="Times New Roman"/>
              </a:rPr>
              <a:t>no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35" dirty="0">
                <a:latin typeface="Times New Roman"/>
                <a:cs typeface="Times New Roman"/>
              </a:rPr>
              <a:t>material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30" dirty="0">
                <a:latin typeface="Times New Roman"/>
                <a:cs typeface="Times New Roman"/>
              </a:rPr>
              <a:t>seized</a:t>
            </a:r>
            <a:r>
              <a:rPr sz="1800" b="1" spc="360" dirty="0">
                <a:latin typeface="Times New Roman"/>
                <a:cs typeface="Times New Roman"/>
              </a:rPr>
              <a:t> </a:t>
            </a:r>
            <a:r>
              <a:rPr sz="1800" b="1" spc="125" dirty="0">
                <a:latin typeface="Times New Roman"/>
                <a:cs typeface="Times New Roman"/>
              </a:rPr>
              <a:t>other</a:t>
            </a:r>
            <a:r>
              <a:rPr sz="1800" b="1" spc="330" dirty="0">
                <a:latin typeface="Times New Roman"/>
                <a:cs typeface="Times New Roman"/>
              </a:rPr>
              <a:t> </a:t>
            </a:r>
            <a:r>
              <a:rPr sz="1800" b="1" spc="114" dirty="0">
                <a:latin typeface="Times New Roman"/>
                <a:cs typeface="Times New Roman"/>
              </a:rPr>
              <a:t>than</a:t>
            </a:r>
            <a:r>
              <a:rPr sz="1800" b="1" spc="360" dirty="0">
                <a:latin typeface="Times New Roman"/>
                <a:cs typeface="Times New Roman"/>
              </a:rPr>
              <a:t> </a:t>
            </a:r>
            <a:r>
              <a:rPr sz="1800" b="1" spc="140" dirty="0">
                <a:latin typeface="Times New Roman"/>
                <a:cs typeface="Times New Roman"/>
              </a:rPr>
              <a:t>statement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10" dirty="0">
                <a:latin typeface="Times New Roman"/>
                <a:cs typeface="Times New Roman"/>
              </a:rPr>
              <a:t>recorded-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spc="130" dirty="0">
                <a:latin typeface="Times New Roman"/>
                <a:cs typeface="Times New Roman"/>
              </a:rPr>
              <a:t>whether </a:t>
            </a:r>
            <a:r>
              <a:rPr sz="1800" b="1" dirty="0">
                <a:latin typeface="Times New Roman"/>
                <a:cs typeface="Times New Roman"/>
              </a:rPr>
              <a:t>153C/158BDcan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invoked?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3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no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Late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Sh.</a:t>
            </a:r>
            <a:r>
              <a:rPr sz="1800" u="sng" spc="2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Raj</a:t>
            </a:r>
            <a:r>
              <a:rPr sz="1800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Pal</a:t>
            </a:r>
            <a:r>
              <a:rPr sz="1800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Bhatia,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8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276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2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2009,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Date</a:t>
            </a:r>
            <a:r>
              <a:rPr sz="1800" u="sng" spc="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decision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29.11.2010,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DELHI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(HC):</a:t>
            </a:r>
            <a:endParaRPr sz="1800">
              <a:latin typeface="Times New Roman"/>
              <a:cs typeface="Times New Roman"/>
            </a:endParaRPr>
          </a:p>
          <a:p>
            <a:pPr marL="298450" marR="9525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158BD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invoked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merely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a </a:t>
            </a:r>
            <a:r>
              <a:rPr sz="1800" spc="45" dirty="0">
                <a:latin typeface="Times New Roman"/>
                <a:cs typeface="Times New Roman"/>
              </a:rPr>
              <a:t>person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whose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premises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search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conducted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statement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nature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 marL="298450" marR="889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Therefore,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was,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"during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thus,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qualify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expression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“document”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search.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scenario,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action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read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148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Act.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Smt.</a:t>
            </a:r>
            <a:r>
              <a:rPr sz="18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Chitra</a:t>
            </a:r>
            <a:r>
              <a:rPr sz="18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Devi</a:t>
            </a:r>
            <a:r>
              <a:rPr sz="1800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2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1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77</a:t>
            </a:r>
            <a:r>
              <a:rPr sz="1800" u="sng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430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decided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Jodhpur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Bench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-60" dirty="0">
                <a:latin typeface="Times New Roman"/>
                <a:cs typeface="Times New Roman"/>
              </a:rPr>
              <a:t>ITAT,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reported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(4)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contemplated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158BD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valid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Chapter </a:t>
            </a:r>
            <a:r>
              <a:rPr sz="1800" spc="-50" dirty="0">
                <a:latin typeface="Times New Roman"/>
                <a:cs typeface="Times New Roman"/>
              </a:rPr>
              <a:t>XIV-</a:t>
            </a:r>
            <a:r>
              <a:rPr sz="1800" dirty="0">
                <a:latin typeface="Times New Roman"/>
                <a:cs typeface="Times New Roman"/>
              </a:rPr>
              <a:t>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could 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initiated. </a:t>
            </a:r>
            <a:r>
              <a:rPr sz="1800" spc="-10" dirty="0">
                <a:latin typeface="Times New Roman"/>
                <a:cs typeface="Times New Roman"/>
              </a:rPr>
              <a:t>aaaaaa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377" y="1226553"/>
            <a:ext cx="792988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b="1" spc="-25" dirty="0">
                <a:latin typeface="Times New Roman"/>
                <a:cs typeface="Times New Roman"/>
              </a:rPr>
              <a:t>4.</a:t>
            </a:r>
            <a:r>
              <a:rPr sz="1800" b="1" dirty="0">
                <a:latin typeface="Times New Roman"/>
                <a:cs typeface="Times New Roman"/>
              </a:rPr>
              <a:t>	</a:t>
            </a:r>
            <a:r>
              <a:rPr sz="1800" b="1" spc="110" dirty="0">
                <a:latin typeface="Times New Roman"/>
                <a:cs typeface="Times New Roman"/>
              </a:rPr>
              <a:t>Whether</a:t>
            </a:r>
            <a:r>
              <a:rPr sz="1800" b="1" spc="229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notice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80" dirty="0">
                <a:latin typeface="Times New Roman"/>
                <a:cs typeface="Times New Roman"/>
              </a:rPr>
              <a:t>u/s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95" dirty="0">
                <a:latin typeface="Times New Roman"/>
                <a:cs typeface="Times New Roman"/>
              </a:rPr>
              <a:t>153C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is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valid</a:t>
            </a:r>
            <a:r>
              <a:rPr sz="1800" b="1" spc="270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if</a:t>
            </a:r>
            <a:r>
              <a:rPr sz="1800" b="1" spc="280" dirty="0">
                <a:latin typeface="Times New Roman"/>
                <a:cs typeface="Times New Roman"/>
              </a:rPr>
              <a:t> </a:t>
            </a:r>
            <a:r>
              <a:rPr sz="1800" b="1" spc="110" dirty="0">
                <a:latin typeface="Times New Roman"/>
                <a:cs typeface="Times New Roman"/>
              </a:rPr>
              <a:t>papers</a:t>
            </a:r>
            <a:r>
              <a:rPr sz="1800" b="1" spc="270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found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during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85" dirty="0">
                <a:latin typeface="Times New Roman"/>
                <a:cs typeface="Times New Roman"/>
              </a:rPr>
              <a:t>the</a:t>
            </a:r>
            <a:r>
              <a:rPr sz="1800" b="1" spc="280" dirty="0">
                <a:latin typeface="Times New Roman"/>
                <a:cs typeface="Times New Roman"/>
              </a:rPr>
              <a:t> </a:t>
            </a:r>
            <a:r>
              <a:rPr sz="1800" b="1" spc="95" dirty="0">
                <a:latin typeface="Times New Roman"/>
                <a:cs typeface="Times New Roman"/>
              </a:rPr>
              <a:t>search </a:t>
            </a:r>
            <a:r>
              <a:rPr sz="1800" b="1" dirty="0">
                <a:latin typeface="Times New Roman"/>
                <a:cs typeface="Times New Roman"/>
              </a:rPr>
              <a:t>proceedings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gave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reference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about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other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person.?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endParaRPr sz="1800">
              <a:latin typeface="Times New Roman"/>
              <a:cs typeface="Times New Roman"/>
            </a:endParaRPr>
          </a:p>
          <a:p>
            <a:pPr marL="2413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[2010]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231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474(GUJ.)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Vijaybhai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Chandrani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endParaRPr sz="1800">
              <a:latin typeface="Times New Roman"/>
              <a:cs typeface="Times New Roman"/>
            </a:endParaRPr>
          </a:p>
          <a:p>
            <a:pPr marL="248920" marR="5080" indent="-8255" algn="just">
              <a:lnSpc>
                <a:spcPct val="100000"/>
              </a:lnSpc>
            </a:pPr>
            <a:r>
              <a:rPr sz="1800" spc="55" dirty="0">
                <a:latin typeface="Times New Roman"/>
                <a:cs typeface="Times New Roman"/>
              </a:rPr>
              <a:t>Condition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precedent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issuing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notice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153C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assessing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reassessing </a:t>
            </a:r>
            <a:r>
              <a:rPr sz="1800" spc="60" dirty="0">
                <a:latin typeface="Times New Roman"/>
                <a:cs typeface="Times New Roman"/>
              </a:rPr>
              <a:t>income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85" dirty="0">
                <a:latin typeface="Times New Roman"/>
                <a:cs typeface="Times New Roman"/>
              </a:rPr>
              <a:t>    </a:t>
            </a:r>
            <a:r>
              <a:rPr sz="1800" b="1" spc="55" dirty="0">
                <a:latin typeface="Times New Roman"/>
                <a:cs typeface="Times New Roman"/>
              </a:rPr>
              <a:t>‘such</a:t>
            </a:r>
            <a:r>
              <a:rPr sz="1800" b="1" spc="175" dirty="0">
                <a:latin typeface="Times New Roman"/>
                <a:cs typeface="Times New Roman"/>
              </a:rPr>
              <a:t> </a:t>
            </a:r>
            <a:r>
              <a:rPr sz="1800" b="1" spc="60" dirty="0">
                <a:latin typeface="Times New Roman"/>
                <a:cs typeface="Times New Roman"/>
              </a:rPr>
              <a:t>other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person’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money,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bullion,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jewellery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other </a:t>
            </a:r>
            <a:r>
              <a:rPr sz="1800" dirty="0">
                <a:latin typeface="Times New Roman"/>
                <a:cs typeface="Times New Roman"/>
              </a:rPr>
              <a:t>valuable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article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requisitioned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belong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person;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admittedly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question,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namely, </a:t>
            </a:r>
            <a:r>
              <a:rPr sz="1800" dirty="0">
                <a:latin typeface="Times New Roman"/>
                <a:cs typeface="Times New Roman"/>
              </a:rPr>
              <a:t>three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loose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papers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proceedings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10" dirty="0">
                <a:latin typeface="Times New Roman"/>
                <a:cs typeface="Times New Roman"/>
              </a:rPr>
              <a:t>petitioner, </a:t>
            </a: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reference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petitioner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therein,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petitioner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dirty="0">
                <a:latin typeface="Times New Roman"/>
                <a:cs typeface="Times New Roman"/>
              </a:rPr>
              <a:t>153C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valid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006" y="1551038"/>
            <a:ext cx="5922010" cy="220154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spc="-10" dirty="0">
                <a:solidFill>
                  <a:srgbClr val="FFFFFF"/>
                </a:solidFill>
              </a:rPr>
              <a:t>PENALTY </a:t>
            </a:r>
            <a:r>
              <a:rPr sz="8400" dirty="0">
                <a:solidFill>
                  <a:srgbClr val="FFFFFF"/>
                </a:solidFill>
              </a:rPr>
              <a:t>U/S</a:t>
            </a:r>
            <a:r>
              <a:rPr sz="8400" spc="10" dirty="0">
                <a:solidFill>
                  <a:srgbClr val="FFFFFF"/>
                </a:solidFill>
              </a:rPr>
              <a:t> </a:t>
            </a:r>
            <a:r>
              <a:rPr sz="8400" spc="-10" dirty="0">
                <a:solidFill>
                  <a:srgbClr val="FFFFFF"/>
                </a:solidFill>
              </a:rPr>
              <a:t>271AAB</a:t>
            </a:r>
            <a:endParaRPr sz="840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569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PENALTY</a:t>
            </a:r>
            <a:r>
              <a:rPr spc="5" dirty="0"/>
              <a:t> </a:t>
            </a:r>
            <a:r>
              <a:rPr dirty="0"/>
              <a:t>U/S</a:t>
            </a:r>
            <a:r>
              <a:rPr spc="5" dirty="0"/>
              <a:t> </a:t>
            </a:r>
            <a:r>
              <a:rPr spc="-10" dirty="0"/>
              <a:t>271AAB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3758" y="1123594"/>
          <a:ext cx="8148319" cy="4844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9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Undisclosed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Income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Penalty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u/s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271AAB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10%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search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statement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u/s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132(4)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duly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specifying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manner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thereof.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30%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20%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Declared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income.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30%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(A) &amp;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(B)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above.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*30%-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90%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*60%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w.e.f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1-4-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2017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60%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09637" y="6035217"/>
            <a:ext cx="7621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No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penalty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u/s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271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(1)(c)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shall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imposed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respect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undisclosed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income </a:t>
            </a:r>
            <a:r>
              <a:rPr sz="1800" b="1" dirty="0">
                <a:latin typeface="Times New Roman"/>
                <a:cs typeface="Times New Roman"/>
              </a:rPr>
              <a:t>that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has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been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subjected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penalty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u/s</a:t>
            </a:r>
            <a:r>
              <a:rPr sz="1800" b="1" spc="-10" dirty="0">
                <a:latin typeface="Times New Roman"/>
                <a:cs typeface="Times New Roman"/>
              </a:rPr>
              <a:t> 271AAB.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626" y="1424558"/>
            <a:ext cx="6552565" cy="313372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JUDICIAL PRONOUNCE MENTS</a:t>
            </a:r>
            <a:endParaRPr sz="850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8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69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‘Incriminating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material’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majority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judicial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precedents,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indicates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while </a:t>
            </a:r>
            <a:r>
              <a:rPr sz="1800" dirty="0">
                <a:latin typeface="Times New Roman"/>
                <a:cs typeface="Times New Roman"/>
              </a:rPr>
              <a:t>framing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addition/disallowance </a:t>
            </a:r>
            <a:r>
              <a:rPr sz="1800" dirty="0">
                <a:latin typeface="Times New Roman"/>
                <a:cs typeface="Times New Roman"/>
              </a:rPr>
              <a:t>de-hors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‘incriminating’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yet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always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challenged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Revenue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thus,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settled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Court.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CIT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Kabul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Chawla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[T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S-</a:t>
            </a:r>
            <a:r>
              <a:rPr sz="1800" b="1" dirty="0">
                <a:latin typeface="Times New Roman"/>
                <a:cs typeface="Times New Roman"/>
              </a:rPr>
              <a:t>494-</a:t>
            </a:r>
            <a:r>
              <a:rPr sz="1800" b="1" spc="-10" dirty="0">
                <a:latin typeface="Times New Roman"/>
                <a:cs typeface="Times New Roman"/>
              </a:rPr>
              <a:t>HC-2015(DEL)]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examined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great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detail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following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principles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analyzing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host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decisions,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succinctly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down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 </a:t>
            </a:r>
            <a:r>
              <a:rPr sz="1800" spc="-10" dirty="0">
                <a:latin typeface="Times New Roman"/>
                <a:cs typeface="Times New Roman"/>
              </a:rPr>
              <a:t>Court: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“Summary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legal</a:t>
            </a:r>
            <a:r>
              <a:rPr sz="1800" b="1" spc="-10" dirty="0">
                <a:latin typeface="Times New Roman"/>
                <a:cs typeface="Times New Roman"/>
              </a:rPr>
              <a:t> position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37.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conspectus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153A(1)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read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provisos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thereto,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light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law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explained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aforementioned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decisions,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emerges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690" cy="523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" algn="just">
              <a:lnSpc>
                <a:spcPct val="100000"/>
              </a:lnSpc>
              <a:spcBef>
                <a:spcPts val="100"/>
              </a:spcBef>
              <a:buAutoNum type="romanLcPeriod"/>
              <a:tabLst>
                <a:tab pos="190500" algn="l"/>
              </a:tabLst>
            </a:pPr>
            <a:r>
              <a:rPr sz="1800" dirty="0">
                <a:latin typeface="Times New Roman"/>
                <a:cs typeface="Times New Roman"/>
              </a:rPr>
              <a:t>Once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place 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 153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 </a:t>
            </a:r>
            <a:r>
              <a:rPr sz="1800" spc="-20" dirty="0">
                <a:latin typeface="Times New Roman"/>
                <a:cs typeface="Times New Roman"/>
              </a:rPr>
              <a:t>will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mandatorily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person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AYs </a:t>
            </a:r>
            <a:r>
              <a:rPr sz="1800" dirty="0">
                <a:latin typeface="Times New Roman"/>
                <a:cs typeface="Times New Roman"/>
              </a:rPr>
              <a:t>immediately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previous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Times New Roman"/>
                <a:cs typeface="Times New Roman"/>
              </a:rPr>
              <a:t>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takes</a:t>
            </a:r>
            <a:r>
              <a:rPr sz="1800" spc="-10" dirty="0">
                <a:latin typeface="Times New Roman"/>
                <a:cs typeface="Times New Roman"/>
              </a:rPr>
              <a:t> place.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256540" algn="l"/>
              </a:tabLst>
            </a:pP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abate.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total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AYs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computed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fresh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exercise.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32893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exercise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normal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previous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35" dirty="0">
                <a:latin typeface="Times New Roman"/>
                <a:cs typeface="Times New Roman"/>
              </a:rPr>
              <a:t>AY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 which 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takes place.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 has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 to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reassess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'total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income'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aforementioned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separate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words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 only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AYs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brought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tax”.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276860" algn="l"/>
              </a:tabLst>
            </a:pPr>
            <a:r>
              <a:rPr sz="1800" dirty="0">
                <a:latin typeface="Times New Roman"/>
                <a:cs typeface="Times New Roman"/>
              </a:rPr>
              <a:t>Although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strictly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search,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post-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material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information </a:t>
            </a:r>
            <a:r>
              <a:rPr sz="1800" dirty="0">
                <a:latin typeface="Times New Roman"/>
                <a:cs typeface="Times New Roman"/>
              </a:rPr>
              <a:t>available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related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65" dirty="0">
                <a:latin typeface="Times New Roman"/>
                <a:cs typeface="Times New Roman"/>
              </a:rPr>
              <a:t>assessment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“can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arbitrary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made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without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any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relevance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nexus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with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seized </a:t>
            </a:r>
            <a:r>
              <a:rPr sz="1800" dirty="0">
                <a:latin typeface="Times New Roman"/>
                <a:cs typeface="Times New Roman"/>
              </a:rPr>
              <a:t>material.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Obviously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-10" dirty="0">
                <a:latin typeface="Times New Roman"/>
                <a:cs typeface="Times New Roman"/>
              </a:rPr>
              <a:t> material.”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505648"/>
            <a:ext cx="856869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romanLcPeriod" startAt="5"/>
              <a:tabLst>
                <a:tab pos="2317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absence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made.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'assess'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is </a:t>
            </a:r>
            <a:r>
              <a:rPr sz="1800" spc="50" dirty="0">
                <a:latin typeface="Times New Roman"/>
                <a:cs typeface="Times New Roman"/>
              </a:rPr>
              <a:t>relatable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abated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proceedings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(i.e.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those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pending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date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search)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word </a:t>
            </a:r>
            <a:r>
              <a:rPr sz="1800" dirty="0">
                <a:latin typeface="Times New Roman"/>
                <a:cs typeface="Times New Roman"/>
              </a:rPr>
              <a:t>'reassess'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proceedings.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 startAt="5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 startAt="5"/>
              <a:tabLst>
                <a:tab pos="335280" algn="l"/>
              </a:tabLst>
            </a:pPr>
            <a:r>
              <a:rPr sz="1800" spc="50" dirty="0">
                <a:latin typeface="Times New Roman"/>
                <a:cs typeface="Times New Roman"/>
              </a:rPr>
              <a:t>Insofar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pending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assessments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concerned,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jurisdiction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make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original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merges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separately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14" dirty="0">
                <a:latin typeface="Times New Roman"/>
                <a:cs typeface="Times New Roman"/>
              </a:rPr>
              <a:t>AY</a:t>
            </a:r>
            <a:r>
              <a:rPr sz="1800" dirty="0">
                <a:latin typeface="Times New Roman"/>
                <a:cs typeface="Times New Roman"/>
              </a:rPr>
              <a:t> on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findings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other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existing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brought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AO.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romanLcPeriod" startAt="5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 startAt="5"/>
              <a:tabLst>
                <a:tab pos="381000" algn="l"/>
              </a:tabLst>
            </a:pP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interfered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while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making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some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requisition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produced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already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known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10" dirty="0">
                <a:latin typeface="Times New Roman"/>
                <a:cs typeface="Times New Roman"/>
              </a:rPr>
              <a:t> assessment.”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Smt.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Dayawanti Gupta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[TS-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5978-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HC-2016(DELHI)-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O]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facts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recorded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132(4)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absence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itself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constitute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‘incriminating’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giving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leeway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addition/disallowance.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perhaps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appears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sword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Revenue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counter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principles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down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(supra).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eriod" startAt="3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PCIT</a:t>
            </a:r>
            <a:r>
              <a:rPr sz="18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Meeta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Gutgutia: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[T</a:t>
            </a:r>
            <a:r>
              <a:rPr sz="18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S-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199-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HC-2017(DEL)]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Recently,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Gutgutia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occasion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deal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above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Gupta.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considering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60" dirty="0">
                <a:latin typeface="Times New Roman"/>
                <a:cs typeface="Times New Roman"/>
              </a:rPr>
              <a:t>entire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gamut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facts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held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decision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Court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55" dirty="0">
                <a:latin typeface="Times New Roman"/>
                <a:cs typeface="Times New Roman"/>
              </a:rPr>
              <a:t>Dayawanti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Gupta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(supra)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proceeded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peculiar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facts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said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case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and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said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way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dilutes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dictum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down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(supra).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recently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Pr. </a:t>
            </a:r>
            <a:r>
              <a:rPr sz="1800" dirty="0">
                <a:latin typeface="Times New Roman"/>
                <a:cs typeface="Times New Roman"/>
              </a:rPr>
              <a:t>CIT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v. </a:t>
            </a:r>
            <a:r>
              <a:rPr sz="1800" dirty="0">
                <a:latin typeface="Times New Roman"/>
                <a:cs typeface="Times New Roman"/>
              </a:rPr>
              <a:t>Best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Infrastructure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(India)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Pvt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Ltd</a:t>
            </a:r>
            <a:r>
              <a:rPr sz="1800" spc="-10" dirty="0">
                <a:latin typeface="Times New Roman"/>
                <a:cs typeface="Times New Roman"/>
              </a:rPr>
              <a:t> [TS-</a:t>
            </a:r>
            <a:r>
              <a:rPr sz="1800" dirty="0">
                <a:latin typeface="Times New Roman"/>
                <a:cs typeface="Times New Roman"/>
              </a:rPr>
              <a:t>5668-</a:t>
            </a:r>
            <a:r>
              <a:rPr sz="1800" spc="-10" dirty="0">
                <a:latin typeface="Times New Roman"/>
                <a:cs typeface="Times New Roman"/>
              </a:rPr>
              <a:t>HC-</a:t>
            </a:r>
            <a:r>
              <a:rPr sz="1800" dirty="0">
                <a:latin typeface="Times New Roman"/>
                <a:cs typeface="Times New Roman"/>
              </a:rPr>
              <a:t>2017(DELHI)-</a:t>
            </a:r>
            <a:r>
              <a:rPr sz="1800" spc="-25" dirty="0">
                <a:latin typeface="Times New Roman"/>
                <a:cs typeface="Times New Roman"/>
              </a:rPr>
              <a:t>O].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730" y="1180172"/>
            <a:ext cx="856805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Conclusion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addition/disallowance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being </a:t>
            </a:r>
            <a:r>
              <a:rPr sz="1800" dirty="0">
                <a:latin typeface="Times New Roman"/>
                <a:cs typeface="Times New Roman"/>
              </a:rPr>
              <a:t>restricted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‘incriminating’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material’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answered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Kabul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Chawla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(supra),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which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according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Revenue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was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disturbed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reconciled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Gutgutia </a:t>
            </a:r>
            <a:r>
              <a:rPr sz="1800" dirty="0">
                <a:latin typeface="Times New Roman"/>
                <a:cs typeface="Times New Roman"/>
              </a:rPr>
              <a:t>(supra).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though,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challenged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Revenue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adjudication,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since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operation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continue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put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Court.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735" y="3614"/>
            <a:ext cx="7481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97175" algn="l"/>
                <a:tab pos="4028440" algn="l"/>
                <a:tab pos="4507230" algn="l"/>
                <a:tab pos="7085965" algn="l"/>
              </a:tabLst>
            </a:pPr>
            <a:r>
              <a:rPr spc="270" dirty="0"/>
              <a:t>SECTION</a:t>
            </a:r>
            <a:r>
              <a:rPr dirty="0"/>
              <a:t>	</a:t>
            </a:r>
            <a:r>
              <a:rPr spc="195" dirty="0"/>
              <a:t>132</a:t>
            </a:r>
            <a:r>
              <a:rPr dirty="0"/>
              <a:t>	</a:t>
            </a:r>
            <a:r>
              <a:rPr spc="-50" dirty="0"/>
              <a:t>-</a:t>
            </a:r>
            <a:r>
              <a:rPr dirty="0"/>
              <a:t>	</a:t>
            </a:r>
            <a:r>
              <a:rPr spc="265" dirty="0"/>
              <a:t>SEARCH</a:t>
            </a:r>
            <a:r>
              <a:rPr dirty="0"/>
              <a:t>	</a:t>
            </a:r>
            <a:r>
              <a:rPr spc="-50" dirty="0"/>
              <a:t>&amp;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627836"/>
            <a:ext cx="2228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SEIZURE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089" y="1621285"/>
            <a:ext cx="8463915" cy="5046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MS PGothic"/>
              <a:buChar char="□"/>
              <a:tabLst>
                <a:tab pos="298450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Relevant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points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2000" b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discussion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imes New Roman"/>
              <a:cs typeface="Times New Roman"/>
            </a:endParaRPr>
          </a:p>
          <a:p>
            <a:pPr marL="216535" indent="-203835">
              <a:lnSpc>
                <a:spcPct val="100000"/>
              </a:lnSpc>
              <a:buAutoNum type="arabicPeriod"/>
              <a:tabLst>
                <a:tab pos="216535" algn="l"/>
              </a:tabLst>
            </a:pPr>
            <a:r>
              <a:rPr sz="17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APPRAISAL</a:t>
            </a:r>
            <a:r>
              <a:rPr sz="1700" b="1" u="sng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REPORT-</a:t>
            </a:r>
            <a:r>
              <a:rPr sz="17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Internal</a:t>
            </a:r>
            <a:r>
              <a:rPr sz="17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document</a:t>
            </a:r>
            <a:endParaRPr sz="17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  <a:spcBef>
                <a:spcPts val="509"/>
              </a:spcBef>
            </a:pPr>
            <a:r>
              <a:rPr sz="1700" dirty="0">
                <a:latin typeface="Times New Roman"/>
                <a:cs typeface="Times New Roman"/>
              </a:rPr>
              <a:t>Conducting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Directorate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(Inv)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prepares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forwards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A.O.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contains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indicative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details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such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as: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spcBef>
                <a:spcPts val="509"/>
              </a:spcBef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Findings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search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premises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covered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u/s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132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133A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Act,</a:t>
            </a:r>
            <a:endParaRPr sz="1700">
              <a:latin typeface="Times New Roman"/>
              <a:cs typeface="Times New Roman"/>
            </a:endParaRPr>
          </a:p>
          <a:p>
            <a:pPr marL="292100" marR="508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  <a:tab pos="1656714" algn="l"/>
              </a:tabLst>
            </a:pPr>
            <a:r>
              <a:rPr sz="1700" dirty="0">
                <a:latin typeface="Times New Roman"/>
                <a:cs typeface="Times New Roman"/>
              </a:rPr>
              <a:t>Inventory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books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accounts/documents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etc.,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/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seized.</a:t>
            </a:r>
            <a:r>
              <a:rPr sz="1700" spc="-7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Analysis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seized/impounded </a:t>
            </a:r>
            <a:r>
              <a:rPr sz="1700" dirty="0">
                <a:latin typeface="Times New Roman"/>
                <a:cs typeface="Times New Roman"/>
              </a:rPr>
              <a:t>materials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etc.,</a:t>
            </a:r>
            <a:r>
              <a:rPr sz="1700" dirty="0">
                <a:latin typeface="Times New Roman"/>
                <a:cs typeface="Times New Roman"/>
              </a:rPr>
              <a:t>	analysis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computer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data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backup,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core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documents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if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any.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Inventory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assets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Deciphering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incriminating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material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Details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undisclosed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income,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assets.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Summary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important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statements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recorded.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shall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also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suggest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8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A.O.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line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investigation,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possibility</a:t>
            </a:r>
            <a:r>
              <a:rPr sz="1700" spc="2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2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launching </a:t>
            </a:r>
            <a:r>
              <a:rPr sz="1700" dirty="0">
                <a:latin typeface="Times New Roman"/>
                <a:cs typeface="Times New Roman"/>
              </a:rPr>
              <a:t>prosecution</a:t>
            </a:r>
            <a:r>
              <a:rPr sz="1700" spc="18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proceedings</a:t>
            </a:r>
            <a:r>
              <a:rPr sz="1700" spc="19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against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assessee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suggestions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8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A.O.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duly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consider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the </a:t>
            </a:r>
            <a:r>
              <a:rPr sz="1700" dirty="0">
                <a:latin typeface="Times New Roman"/>
                <a:cs typeface="Times New Roman"/>
              </a:rPr>
              <a:t>findings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tax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evasion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elaborated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while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framing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assessment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orders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u/s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153A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of </a:t>
            </a: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9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Act.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520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Hon’ble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Ahmedabad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Tribunal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 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Dr.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Mansukh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Kanjibhai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Shah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65" dirty="0">
                <a:latin typeface="Times New Roman"/>
                <a:cs typeface="Times New Roman"/>
              </a:rPr>
              <a:t>v.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ACIT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(129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Times New Roman"/>
                <a:cs typeface="Times New Roman"/>
              </a:rPr>
              <a:t>ITD </a:t>
            </a:r>
            <a:r>
              <a:rPr sz="1600" b="1" dirty="0">
                <a:latin typeface="Times New Roman"/>
                <a:cs typeface="Times New Roman"/>
              </a:rPr>
              <a:t>376)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conducted </a:t>
            </a:r>
            <a:r>
              <a:rPr sz="1600" dirty="0">
                <a:latin typeface="Times New Roman"/>
                <a:cs typeface="Times New Roman"/>
              </a:rPr>
              <a:t>&amp;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Panchanama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drawn,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get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reopened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irrespective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incriminating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particular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 falling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within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Hon’ble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Delhi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High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CIT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v.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Anil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Kumar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Bhatia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(211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Taxman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453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has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passed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those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six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years,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either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143(1)(a)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143(3)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prior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intimation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/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requisition,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still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empowered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reopen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those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proceedings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fetters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reassess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undisclosed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any,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unearthed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search.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Regency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Mahavir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Properties</a:t>
            </a:r>
            <a:r>
              <a:rPr sz="1600" b="1" spc="2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v.</a:t>
            </a:r>
            <a:r>
              <a:rPr sz="1600" b="1" spc="1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Assistant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Commissioner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Income-tax,</a:t>
            </a:r>
            <a:r>
              <a:rPr sz="1600" b="1" spc="2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Cen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Cir.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1,</a:t>
            </a:r>
            <a:r>
              <a:rPr sz="1600" b="1" spc="2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Thane </a:t>
            </a:r>
            <a:r>
              <a:rPr sz="1600" b="1" dirty="0">
                <a:latin typeface="Times New Roman"/>
                <a:cs typeface="Times New Roman"/>
              </a:rPr>
              <a:t>[2018]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89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taxmann.com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444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(Mumbai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–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Trib.)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69,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Income- </a:t>
            </a:r>
            <a:r>
              <a:rPr sz="1600" dirty="0">
                <a:latin typeface="Times New Roman"/>
                <a:cs typeface="Times New Roman"/>
              </a:rPr>
              <a:t>tax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Act,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1961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Unexplained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investment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(On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money)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2007-08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2010-11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– </a:t>
            </a:r>
            <a:r>
              <a:rPr sz="1600" dirty="0">
                <a:latin typeface="Times New Roman"/>
                <a:cs typeface="Times New Roman"/>
              </a:rPr>
              <a:t>Whether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addition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69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being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premises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third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party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where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neither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name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mentioned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nor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any </a:t>
            </a:r>
            <a:r>
              <a:rPr sz="1600" dirty="0">
                <a:latin typeface="Times New Roman"/>
                <a:cs typeface="Times New Roman"/>
              </a:rPr>
              <a:t>document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evidencing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fact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paid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cash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on-money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said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party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Held, </a:t>
            </a:r>
            <a:r>
              <a:rPr sz="1600" dirty="0">
                <a:latin typeface="Times New Roman"/>
                <a:cs typeface="Times New Roman"/>
              </a:rPr>
              <a:t>yes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[Paras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12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13]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favour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assessee]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3</a:t>
            </a:r>
            <a:r>
              <a:rPr sz="1800" dirty="0">
                <a:latin typeface="Arial Rounded MT Bold"/>
                <a:cs typeface="Arial Rounded MT Bold"/>
              </a:rPr>
              <a:t>.</a:t>
            </a:r>
            <a:r>
              <a:rPr sz="1800" spc="375" dirty="0">
                <a:latin typeface="Arial Rounded MT Bold"/>
                <a:cs typeface="Arial Rounded MT Bold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Does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has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right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assess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total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income.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297815" marR="5080" indent="5080" algn="just">
              <a:lnSpc>
                <a:spcPct val="99900"/>
              </a:lnSpc>
            </a:pPr>
            <a:r>
              <a:rPr sz="1600" b="1" dirty="0">
                <a:latin typeface="Times New Roman"/>
                <a:cs typeface="Times New Roman"/>
              </a:rPr>
              <a:t>Hon’ble</a:t>
            </a:r>
            <a:r>
              <a:rPr sz="1600" b="1" spc="2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Bombay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High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Court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Continental</a:t>
            </a:r>
            <a:r>
              <a:rPr sz="1600" b="1" spc="2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Warehousing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Corporation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(Nhava </a:t>
            </a:r>
            <a:r>
              <a:rPr sz="1600" b="1" dirty="0">
                <a:latin typeface="Times New Roman"/>
                <a:cs typeface="Times New Roman"/>
              </a:rPr>
              <a:t>Sheva)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Ltd.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(supra),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wherein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considering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judgment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Special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Bench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Mumbai </a:t>
            </a:r>
            <a:r>
              <a:rPr sz="1600" b="1" dirty="0">
                <a:latin typeface="Times New Roman"/>
                <a:cs typeface="Times New Roman"/>
              </a:rPr>
              <a:t>Tribunal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All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Cargo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Global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Logistics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137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ITD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287(SB)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(Mum),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considered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this </a:t>
            </a:r>
            <a:r>
              <a:rPr sz="1600" b="1" dirty="0">
                <a:latin typeface="Times New Roman"/>
                <a:cs typeface="Times New Roman"/>
              </a:rPr>
              <a:t>issue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that,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finality,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while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independent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153A/143(3)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could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disturb 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 order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finality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unless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gathered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course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132/153A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the Act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established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finality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contrary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facts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unearthed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search.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6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141719"/>
            <a:ext cx="5768340" cy="106743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PRACTICAL</a:t>
            </a:r>
            <a:r>
              <a:rPr sz="3600" spc="15" dirty="0"/>
              <a:t> </a:t>
            </a:r>
            <a:r>
              <a:rPr sz="3600" dirty="0"/>
              <a:t>TIPS</a:t>
            </a:r>
            <a:r>
              <a:rPr sz="3600" spc="25" dirty="0"/>
              <a:t> </a:t>
            </a:r>
            <a:r>
              <a:rPr sz="3600" dirty="0"/>
              <a:t>FOR</a:t>
            </a:r>
            <a:r>
              <a:rPr sz="3600" spc="20" dirty="0"/>
              <a:t> </a:t>
            </a:r>
            <a:r>
              <a:rPr sz="3600" spc="-20" dirty="0"/>
              <a:t>POST </a:t>
            </a:r>
            <a:r>
              <a:rPr sz="3600" dirty="0"/>
              <a:t>SEARCH</a:t>
            </a:r>
            <a:r>
              <a:rPr sz="3600" spc="10" dirty="0"/>
              <a:t> </a:t>
            </a:r>
            <a:r>
              <a:rPr sz="3600" spc="-10" dirty="0"/>
              <a:t>PROCEEDINGS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60273" y="1166977"/>
            <a:ext cx="789876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Systematically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arrange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make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analysis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seized</a:t>
            </a:r>
            <a:r>
              <a:rPr sz="1500" spc="-10" dirty="0">
                <a:latin typeface="Times New Roman"/>
                <a:cs typeface="Times New Roman"/>
              </a:rPr>
              <a:t> documents.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Sort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assessee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wise,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assessment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year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wise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premises</a:t>
            </a:r>
            <a:r>
              <a:rPr sz="1500" spc="-10" dirty="0">
                <a:latin typeface="Times New Roman"/>
                <a:cs typeface="Times New Roman"/>
              </a:rPr>
              <a:t> wise.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Sort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having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relevance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financially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irrelevant.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financially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relevant,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ascertain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how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they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explainable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vis-a-vis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books</a:t>
            </a:r>
            <a:r>
              <a:rPr sz="1500" spc="22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of </a:t>
            </a:r>
            <a:r>
              <a:rPr sz="1500" dirty="0">
                <a:latin typeface="Times New Roman"/>
                <a:cs typeface="Times New Roman"/>
              </a:rPr>
              <a:t>accounts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other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details</a:t>
            </a:r>
            <a:r>
              <a:rPr sz="1500" spc="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Department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found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/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seized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the </a:t>
            </a:r>
            <a:r>
              <a:rPr sz="1500" dirty="0">
                <a:latin typeface="Times New Roman"/>
                <a:cs typeface="Times New Roman"/>
              </a:rPr>
              <a:t>premises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searched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-10" dirty="0">
                <a:latin typeface="Times New Roman"/>
                <a:cs typeface="Times New Roman"/>
              </a:rPr>
              <a:t> surveyed.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See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explanation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about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records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-10" dirty="0">
                <a:latin typeface="Times New Roman"/>
                <a:cs typeface="Times New Roman"/>
              </a:rPr>
              <a:t> department.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Offer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Peak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Credits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undisclosed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35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any.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Return</a:t>
            </a:r>
            <a:r>
              <a:rPr sz="1500" spc="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10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1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u/s153A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should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</a:t>
            </a:r>
            <a:r>
              <a:rPr sz="1500" spc="1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filed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judiciously</a:t>
            </a:r>
            <a:r>
              <a:rPr sz="1500" spc="11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after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consideration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11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records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material </a:t>
            </a:r>
            <a:r>
              <a:rPr sz="1500" dirty="0">
                <a:latin typeface="Times New Roman"/>
                <a:cs typeface="Times New Roman"/>
              </a:rPr>
              <a:t>lying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-10" dirty="0">
                <a:latin typeface="Times New Roman"/>
                <a:cs typeface="Times New Roman"/>
              </a:rPr>
              <a:t> department.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Where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any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undisclosed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offered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return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filed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u/s153A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then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expenditure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incurred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earn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may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also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</a:t>
            </a:r>
            <a:r>
              <a:rPr sz="1500" spc="-10" dirty="0">
                <a:latin typeface="Times New Roman"/>
                <a:cs typeface="Times New Roman"/>
              </a:rPr>
              <a:t> claimed.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File</a:t>
            </a:r>
            <a:r>
              <a:rPr sz="1500" spc="1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returns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under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protest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required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notices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properly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issued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&amp;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challenge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validity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of </a:t>
            </a:r>
            <a:r>
              <a:rPr sz="1500" dirty="0">
                <a:latin typeface="Times New Roman"/>
                <a:cs typeface="Times New Roman"/>
              </a:rPr>
              <a:t>proceedings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time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Assessments</a:t>
            </a:r>
            <a:r>
              <a:rPr sz="1500" spc="-10" dirty="0">
                <a:latin typeface="Times New Roman"/>
                <a:cs typeface="Times New Roman"/>
              </a:rPr>
              <a:t> itself.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3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108" y="1095171"/>
            <a:ext cx="8131175" cy="9525"/>
          </a:xfrm>
          <a:custGeom>
            <a:avLst/>
            <a:gdLst/>
            <a:ahLst/>
            <a:cxnLst/>
            <a:rect l="l" t="t" r="r" b="b"/>
            <a:pathLst>
              <a:path w="8131175" h="9525">
                <a:moveTo>
                  <a:pt x="8130654" y="9525"/>
                </a:moveTo>
                <a:lnTo>
                  <a:pt x="0" y="9525"/>
                </a:lnTo>
                <a:lnTo>
                  <a:pt x="0" y="0"/>
                </a:lnTo>
                <a:lnTo>
                  <a:pt x="8130654" y="0"/>
                </a:lnTo>
                <a:lnTo>
                  <a:pt x="8130654" y="9525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3237" y="6407403"/>
            <a:ext cx="8137525" cy="9525"/>
          </a:xfrm>
          <a:custGeom>
            <a:avLst/>
            <a:gdLst/>
            <a:ahLst/>
            <a:cxnLst/>
            <a:rect l="l" t="t" r="r" b="b"/>
            <a:pathLst>
              <a:path w="8137525" h="9525">
                <a:moveTo>
                  <a:pt x="8137525" y="9525"/>
                </a:moveTo>
                <a:lnTo>
                  <a:pt x="0" y="9525"/>
                </a:lnTo>
                <a:lnTo>
                  <a:pt x="0" y="0"/>
                </a:lnTo>
                <a:lnTo>
                  <a:pt x="8137525" y="0"/>
                </a:lnTo>
                <a:lnTo>
                  <a:pt x="8137525" y="952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54059" y="6495935"/>
            <a:ext cx="17462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5" dirty="0">
                <a:latin typeface="Segoe Print"/>
                <a:cs typeface="Segoe Print"/>
              </a:rPr>
              <a:t>43</a:t>
            </a:r>
            <a:endParaRPr sz="800">
              <a:latin typeface="Segoe Print"/>
              <a:cs typeface="Segoe Prin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115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Questions and</a:t>
            </a:r>
            <a:r>
              <a:rPr spc="5" dirty="0"/>
              <a:t> </a:t>
            </a:r>
            <a:r>
              <a:rPr spc="-10" dirty="0"/>
              <a:t>answers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9664" y="3324783"/>
            <a:ext cx="1421130" cy="3784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300" b="1" spc="-10" dirty="0">
                <a:solidFill>
                  <a:srgbClr val="00338D"/>
                </a:solidFill>
                <a:latin typeface="Segoe Print"/>
                <a:cs typeface="Segoe Print"/>
              </a:rPr>
              <a:t>Questions</a:t>
            </a:r>
            <a:endParaRPr sz="2300">
              <a:latin typeface="Segoe Print"/>
              <a:cs typeface="Segoe Prin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22705" y="1449387"/>
            <a:ext cx="7381240" cy="4643755"/>
            <a:chOff x="922705" y="1449387"/>
            <a:chExt cx="7381240" cy="4643755"/>
          </a:xfrm>
        </p:grpSpPr>
        <p:sp>
          <p:nvSpPr>
            <p:cNvPr id="8" name="object 8"/>
            <p:cNvSpPr/>
            <p:nvPr/>
          </p:nvSpPr>
          <p:spPr>
            <a:xfrm>
              <a:off x="922705" y="1449387"/>
              <a:ext cx="1835150" cy="1711960"/>
            </a:xfrm>
            <a:custGeom>
              <a:avLst/>
              <a:gdLst/>
              <a:ahLst/>
              <a:cxnLst/>
              <a:rect l="l" t="t" r="r" b="b"/>
              <a:pathLst>
                <a:path w="1835150" h="1711960">
                  <a:moveTo>
                    <a:pt x="368541" y="376123"/>
                  </a:moveTo>
                  <a:lnTo>
                    <a:pt x="348348" y="360972"/>
                  </a:lnTo>
                  <a:lnTo>
                    <a:pt x="295338" y="338251"/>
                  </a:lnTo>
                  <a:lnTo>
                    <a:pt x="259994" y="328155"/>
                  </a:lnTo>
                  <a:lnTo>
                    <a:pt x="217081" y="323113"/>
                  </a:lnTo>
                  <a:lnTo>
                    <a:pt x="196888" y="323113"/>
                  </a:lnTo>
                  <a:lnTo>
                    <a:pt x="148932" y="338251"/>
                  </a:lnTo>
                  <a:lnTo>
                    <a:pt x="111061" y="366026"/>
                  </a:lnTo>
                  <a:lnTo>
                    <a:pt x="90868" y="416509"/>
                  </a:lnTo>
                  <a:lnTo>
                    <a:pt x="90868" y="434174"/>
                  </a:lnTo>
                  <a:lnTo>
                    <a:pt x="95923" y="454367"/>
                  </a:lnTo>
                  <a:lnTo>
                    <a:pt x="106019" y="469519"/>
                  </a:lnTo>
                  <a:lnTo>
                    <a:pt x="100965" y="482142"/>
                  </a:lnTo>
                  <a:lnTo>
                    <a:pt x="95923" y="512432"/>
                  </a:lnTo>
                  <a:lnTo>
                    <a:pt x="100965" y="540194"/>
                  </a:lnTo>
                  <a:lnTo>
                    <a:pt x="106019" y="555345"/>
                  </a:lnTo>
                  <a:lnTo>
                    <a:pt x="111061" y="555345"/>
                  </a:lnTo>
                  <a:lnTo>
                    <a:pt x="116116" y="545249"/>
                  </a:lnTo>
                  <a:lnTo>
                    <a:pt x="126212" y="570484"/>
                  </a:lnTo>
                  <a:lnTo>
                    <a:pt x="133781" y="598258"/>
                  </a:lnTo>
                  <a:lnTo>
                    <a:pt x="153974" y="618451"/>
                  </a:lnTo>
                  <a:lnTo>
                    <a:pt x="169125" y="638644"/>
                  </a:lnTo>
                  <a:lnTo>
                    <a:pt x="186791" y="651268"/>
                  </a:lnTo>
                  <a:lnTo>
                    <a:pt x="201942" y="666407"/>
                  </a:lnTo>
                  <a:lnTo>
                    <a:pt x="222135" y="671461"/>
                  </a:lnTo>
                  <a:lnTo>
                    <a:pt x="237286" y="676503"/>
                  </a:lnTo>
                  <a:lnTo>
                    <a:pt x="254952" y="671461"/>
                  </a:lnTo>
                  <a:lnTo>
                    <a:pt x="270090" y="666407"/>
                  </a:lnTo>
                  <a:lnTo>
                    <a:pt x="310489" y="638644"/>
                  </a:lnTo>
                  <a:lnTo>
                    <a:pt x="338251" y="593204"/>
                  </a:lnTo>
                  <a:lnTo>
                    <a:pt x="352552" y="545249"/>
                  </a:lnTo>
                  <a:lnTo>
                    <a:pt x="353402" y="540194"/>
                  </a:lnTo>
                  <a:lnTo>
                    <a:pt x="358444" y="507377"/>
                  </a:lnTo>
                  <a:lnTo>
                    <a:pt x="362902" y="469519"/>
                  </a:lnTo>
                  <a:lnTo>
                    <a:pt x="363499" y="464464"/>
                  </a:lnTo>
                  <a:lnTo>
                    <a:pt x="358444" y="464464"/>
                  </a:lnTo>
                  <a:lnTo>
                    <a:pt x="358444" y="439229"/>
                  </a:lnTo>
                  <a:lnTo>
                    <a:pt x="358444" y="434174"/>
                  </a:lnTo>
                  <a:lnTo>
                    <a:pt x="358444" y="429133"/>
                  </a:lnTo>
                  <a:lnTo>
                    <a:pt x="348348" y="434174"/>
                  </a:lnTo>
                  <a:lnTo>
                    <a:pt x="328155" y="434174"/>
                  </a:lnTo>
                  <a:lnTo>
                    <a:pt x="313004" y="429133"/>
                  </a:lnTo>
                  <a:lnTo>
                    <a:pt x="285242" y="419036"/>
                  </a:lnTo>
                  <a:lnTo>
                    <a:pt x="254952" y="406412"/>
                  </a:lnTo>
                  <a:lnTo>
                    <a:pt x="259994" y="406412"/>
                  </a:lnTo>
                  <a:lnTo>
                    <a:pt x="270090" y="411454"/>
                  </a:lnTo>
                  <a:lnTo>
                    <a:pt x="295338" y="419036"/>
                  </a:lnTo>
                  <a:lnTo>
                    <a:pt x="313004" y="419036"/>
                  </a:lnTo>
                  <a:lnTo>
                    <a:pt x="333209" y="416509"/>
                  </a:lnTo>
                  <a:lnTo>
                    <a:pt x="343306" y="406412"/>
                  </a:lnTo>
                  <a:lnTo>
                    <a:pt x="358457" y="391261"/>
                  </a:lnTo>
                  <a:lnTo>
                    <a:pt x="363499" y="386219"/>
                  </a:lnTo>
                  <a:lnTo>
                    <a:pt x="366014" y="381165"/>
                  </a:lnTo>
                  <a:lnTo>
                    <a:pt x="368541" y="376123"/>
                  </a:lnTo>
                  <a:close/>
                </a:path>
                <a:path w="1835150" h="1711960">
                  <a:moveTo>
                    <a:pt x="416509" y="1703895"/>
                  </a:moveTo>
                  <a:lnTo>
                    <a:pt x="411454" y="1693799"/>
                  </a:lnTo>
                  <a:lnTo>
                    <a:pt x="376110" y="1658454"/>
                  </a:lnTo>
                  <a:lnTo>
                    <a:pt x="363499" y="1653400"/>
                  </a:lnTo>
                  <a:lnTo>
                    <a:pt x="275145" y="1653400"/>
                  </a:lnTo>
                  <a:lnTo>
                    <a:pt x="275145" y="1658454"/>
                  </a:lnTo>
                  <a:lnTo>
                    <a:pt x="280187" y="1683689"/>
                  </a:lnTo>
                  <a:lnTo>
                    <a:pt x="290296" y="1688744"/>
                  </a:lnTo>
                  <a:lnTo>
                    <a:pt x="300393" y="1688744"/>
                  </a:lnTo>
                  <a:lnTo>
                    <a:pt x="300393" y="1683689"/>
                  </a:lnTo>
                  <a:lnTo>
                    <a:pt x="310489" y="1688744"/>
                  </a:lnTo>
                  <a:lnTo>
                    <a:pt x="328155" y="1698840"/>
                  </a:lnTo>
                  <a:lnTo>
                    <a:pt x="343306" y="1706410"/>
                  </a:lnTo>
                  <a:lnTo>
                    <a:pt x="368541" y="1711464"/>
                  </a:lnTo>
                  <a:lnTo>
                    <a:pt x="411454" y="1711464"/>
                  </a:lnTo>
                  <a:lnTo>
                    <a:pt x="416509" y="1703895"/>
                  </a:lnTo>
                  <a:close/>
                </a:path>
                <a:path w="1835150" h="1711960">
                  <a:moveTo>
                    <a:pt x="502335" y="1615541"/>
                  </a:moveTo>
                  <a:lnTo>
                    <a:pt x="492226" y="1595348"/>
                  </a:lnTo>
                  <a:lnTo>
                    <a:pt x="474560" y="1582724"/>
                  </a:lnTo>
                  <a:lnTo>
                    <a:pt x="459422" y="1572628"/>
                  </a:lnTo>
                  <a:lnTo>
                    <a:pt x="391261" y="1572628"/>
                  </a:lnTo>
                  <a:lnTo>
                    <a:pt x="396316" y="1577670"/>
                  </a:lnTo>
                  <a:lnTo>
                    <a:pt x="396316" y="1600390"/>
                  </a:lnTo>
                  <a:lnTo>
                    <a:pt x="421551" y="1600390"/>
                  </a:lnTo>
                  <a:lnTo>
                    <a:pt x="434174" y="1610487"/>
                  </a:lnTo>
                  <a:lnTo>
                    <a:pt x="464464" y="1620583"/>
                  </a:lnTo>
                  <a:lnTo>
                    <a:pt x="484657" y="1625638"/>
                  </a:lnTo>
                  <a:lnTo>
                    <a:pt x="497281" y="1620583"/>
                  </a:lnTo>
                  <a:lnTo>
                    <a:pt x="502335" y="1615541"/>
                  </a:lnTo>
                  <a:close/>
                </a:path>
                <a:path w="1835150" h="1711960">
                  <a:moveTo>
                    <a:pt x="502335" y="1204087"/>
                  </a:moveTo>
                  <a:lnTo>
                    <a:pt x="212039" y="1204087"/>
                  </a:lnTo>
                  <a:lnTo>
                    <a:pt x="354711" y="1072819"/>
                  </a:lnTo>
                  <a:lnTo>
                    <a:pt x="401358" y="1029906"/>
                  </a:lnTo>
                  <a:lnTo>
                    <a:pt x="100965" y="939038"/>
                  </a:lnTo>
                  <a:lnTo>
                    <a:pt x="148932" y="946607"/>
                  </a:lnTo>
                  <a:lnTo>
                    <a:pt x="416509" y="1019810"/>
                  </a:lnTo>
                  <a:lnTo>
                    <a:pt x="421551" y="1014755"/>
                  </a:lnTo>
                  <a:lnTo>
                    <a:pt x="421551" y="951649"/>
                  </a:lnTo>
                  <a:lnTo>
                    <a:pt x="426605" y="981951"/>
                  </a:lnTo>
                  <a:lnTo>
                    <a:pt x="431647" y="1004658"/>
                  </a:lnTo>
                  <a:lnTo>
                    <a:pt x="434174" y="1002144"/>
                  </a:lnTo>
                  <a:lnTo>
                    <a:pt x="432257" y="939038"/>
                  </a:lnTo>
                  <a:lnTo>
                    <a:pt x="431647" y="918832"/>
                  </a:lnTo>
                  <a:lnTo>
                    <a:pt x="416509" y="802716"/>
                  </a:lnTo>
                  <a:lnTo>
                    <a:pt x="401358" y="749706"/>
                  </a:lnTo>
                  <a:lnTo>
                    <a:pt x="381165" y="706793"/>
                  </a:lnTo>
                  <a:lnTo>
                    <a:pt x="348348" y="671461"/>
                  </a:lnTo>
                  <a:lnTo>
                    <a:pt x="333197" y="671461"/>
                  </a:lnTo>
                  <a:lnTo>
                    <a:pt x="328155" y="676503"/>
                  </a:lnTo>
                  <a:lnTo>
                    <a:pt x="318058" y="681558"/>
                  </a:lnTo>
                  <a:lnTo>
                    <a:pt x="323100" y="939038"/>
                  </a:lnTo>
                  <a:lnTo>
                    <a:pt x="295338" y="724471"/>
                  </a:lnTo>
                  <a:lnTo>
                    <a:pt x="300393" y="706793"/>
                  </a:lnTo>
                  <a:lnTo>
                    <a:pt x="290296" y="686600"/>
                  </a:lnTo>
                  <a:lnTo>
                    <a:pt x="265049" y="686600"/>
                  </a:lnTo>
                  <a:lnTo>
                    <a:pt x="249897" y="706793"/>
                  </a:lnTo>
                  <a:lnTo>
                    <a:pt x="259994" y="719416"/>
                  </a:lnTo>
                  <a:lnTo>
                    <a:pt x="259994" y="870877"/>
                  </a:lnTo>
                  <a:lnTo>
                    <a:pt x="270090" y="951649"/>
                  </a:lnTo>
                  <a:lnTo>
                    <a:pt x="266153" y="939038"/>
                  </a:lnTo>
                  <a:lnTo>
                    <a:pt x="184277" y="676503"/>
                  </a:lnTo>
                  <a:lnTo>
                    <a:pt x="159029" y="676503"/>
                  </a:lnTo>
                  <a:lnTo>
                    <a:pt x="106019" y="681558"/>
                  </a:lnTo>
                  <a:lnTo>
                    <a:pt x="58051" y="714375"/>
                  </a:lnTo>
                  <a:lnTo>
                    <a:pt x="27762" y="764857"/>
                  </a:lnTo>
                  <a:lnTo>
                    <a:pt x="7569" y="822921"/>
                  </a:lnTo>
                  <a:lnTo>
                    <a:pt x="0" y="908735"/>
                  </a:lnTo>
                  <a:lnTo>
                    <a:pt x="0" y="956703"/>
                  </a:lnTo>
                  <a:lnTo>
                    <a:pt x="7569" y="1024851"/>
                  </a:lnTo>
                  <a:lnTo>
                    <a:pt x="17665" y="1034961"/>
                  </a:lnTo>
                  <a:lnTo>
                    <a:pt x="37858" y="1045057"/>
                  </a:lnTo>
                  <a:lnTo>
                    <a:pt x="138836" y="1072819"/>
                  </a:lnTo>
                  <a:lnTo>
                    <a:pt x="42913" y="1062723"/>
                  </a:lnTo>
                  <a:lnTo>
                    <a:pt x="37858" y="1045057"/>
                  </a:lnTo>
                  <a:lnTo>
                    <a:pt x="42913" y="1108163"/>
                  </a:lnTo>
                  <a:lnTo>
                    <a:pt x="47955" y="1161173"/>
                  </a:lnTo>
                  <a:lnTo>
                    <a:pt x="53009" y="1193990"/>
                  </a:lnTo>
                  <a:lnTo>
                    <a:pt x="53009" y="1209128"/>
                  </a:lnTo>
                  <a:lnTo>
                    <a:pt x="58051" y="1229321"/>
                  </a:lnTo>
                  <a:lnTo>
                    <a:pt x="63106" y="1262138"/>
                  </a:lnTo>
                  <a:lnTo>
                    <a:pt x="65633" y="1282331"/>
                  </a:lnTo>
                  <a:lnTo>
                    <a:pt x="80772" y="1305052"/>
                  </a:lnTo>
                  <a:lnTo>
                    <a:pt x="95923" y="1315148"/>
                  </a:lnTo>
                  <a:lnTo>
                    <a:pt x="217081" y="1330299"/>
                  </a:lnTo>
                  <a:lnTo>
                    <a:pt x="237286" y="1330299"/>
                  </a:lnTo>
                  <a:lnTo>
                    <a:pt x="275145" y="1640776"/>
                  </a:lnTo>
                  <a:lnTo>
                    <a:pt x="353402" y="1640776"/>
                  </a:lnTo>
                  <a:lnTo>
                    <a:pt x="381165" y="1252042"/>
                  </a:lnTo>
                  <a:lnTo>
                    <a:pt x="386207" y="1241945"/>
                  </a:lnTo>
                  <a:lnTo>
                    <a:pt x="391261" y="1236891"/>
                  </a:lnTo>
                  <a:lnTo>
                    <a:pt x="396316" y="1562531"/>
                  </a:lnTo>
                  <a:lnTo>
                    <a:pt x="459422" y="1562531"/>
                  </a:lnTo>
                  <a:lnTo>
                    <a:pt x="498398" y="1236891"/>
                  </a:lnTo>
                  <a:lnTo>
                    <a:pt x="502335" y="1204087"/>
                  </a:lnTo>
                  <a:close/>
                </a:path>
                <a:path w="1835150" h="1711960">
                  <a:moveTo>
                    <a:pt x="827963" y="95923"/>
                  </a:moveTo>
                  <a:lnTo>
                    <a:pt x="826693" y="90868"/>
                  </a:lnTo>
                  <a:lnTo>
                    <a:pt x="822909" y="75730"/>
                  </a:lnTo>
                  <a:lnTo>
                    <a:pt x="817867" y="58064"/>
                  </a:lnTo>
                  <a:lnTo>
                    <a:pt x="797674" y="27762"/>
                  </a:lnTo>
                  <a:lnTo>
                    <a:pt x="785050" y="12623"/>
                  </a:lnTo>
                  <a:lnTo>
                    <a:pt x="764857" y="5054"/>
                  </a:lnTo>
                  <a:lnTo>
                    <a:pt x="764857" y="95923"/>
                  </a:lnTo>
                  <a:lnTo>
                    <a:pt x="764857" y="106019"/>
                  </a:lnTo>
                  <a:lnTo>
                    <a:pt x="764857" y="143878"/>
                  </a:lnTo>
                  <a:lnTo>
                    <a:pt x="764857" y="159029"/>
                  </a:lnTo>
                  <a:lnTo>
                    <a:pt x="668934" y="159029"/>
                  </a:lnTo>
                  <a:lnTo>
                    <a:pt x="668934" y="206997"/>
                  </a:lnTo>
                  <a:lnTo>
                    <a:pt x="658837" y="217093"/>
                  </a:lnTo>
                  <a:lnTo>
                    <a:pt x="497281" y="217093"/>
                  </a:lnTo>
                  <a:lnTo>
                    <a:pt x="492226" y="212039"/>
                  </a:lnTo>
                  <a:lnTo>
                    <a:pt x="492226" y="201942"/>
                  </a:lnTo>
                  <a:lnTo>
                    <a:pt x="663879" y="201942"/>
                  </a:lnTo>
                  <a:lnTo>
                    <a:pt x="668934" y="206997"/>
                  </a:lnTo>
                  <a:lnTo>
                    <a:pt x="668934" y="159029"/>
                  </a:lnTo>
                  <a:lnTo>
                    <a:pt x="492226" y="159029"/>
                  </a:lnTo>
                  <a:lnTo>
                    <a:pt x="492226" y="143878"/>
                  </a:lnTo>
                  <a:lnTo>
                    <a:pt x="764857" y="143878"/>
                  </a:lnTo>
                  <a:lnTo>
                    <a:pt x="764857" y="106019"/>
                  </a:lnTo>
                  <a:lnTo>
                    <a:pt x="492226" y="106019"/>
                  </a:lnTo>
                  <a:lnTo>
                    <a:pt x="492226" y="95923"/>
                  </a:lnTo>
                  <a:lnTo>
                    <a:pt x="497281" y="90868"/>
                  </a:lnTo>
                  <a:lnTo>
                    <a:pt x="754761" y="90868"/>
                  </a:lnTo>
                  <a:lnTo>
                    <a:pt x="764857" y="95923"/>
                  </a:lnTo>
                  <a:lnTo>
                    <a:pt x="764857" y="5054"/>
                  </a:lnTo>
                  <a:lnTo>
                    <a:pt x="744664" y="0"/>
                  </a:lnTo>
                  <a:lnTo>
                    <a:pt x="507377" y="0"/>
                  </a:lnTo>
                  <a:lnTo>
                    <a:pt x="489712" y="5054"/>
                  </a:lnTo>
                  <a:lnTo>
                    <a:pt x="469519" y="12623"/>
                  </a:lnTo>
                  <a:lnTo>
                    <a:pt x="439216" y="42913"/>
                  </a:lnTo>
                  <a:lnTo>
                    <a:pt x="434174" y="58064"/>
                  </a:lnTo>
                  <a:lnTo>
                    <a:pt x="426605" y="75730"/>
                  </a:lnTo>
                  <a:lnTo>
                    <a:pt x="426605" y="217093"/>
                  </a:lnTo>
                  <a:lnTo>
                    <a:pt x="434174" y="237286"/>
                  </a:lnTo>
                  <a:lnTo>
                    <a:pt x="469519" y="280200"/>
                  </a:lnTo>
                  <a:lnTo>
                    <a:pt x="507377" y="295338"/>
                  </a:lnTo>
                  <a:lnTo>
                    <a:pt x="527570" y="297865"/>
                  </a:lnTo>
                  <a:lnTo>
                    <a:pt x="633590" y="297865"/>
                  </a:lnTo>
                  <a:lnTo>
                    <a:pt x="726973" y="348348"/>
                  </a:lnTo>
                  <a:lnTo>
                    <a:pt x="706780" y="297865"/>
                  </a:lnTo>
                  <a:lnTo>
                    <a:pt x="726973" y="297865"/>
                  </a:lnTo>
                  <a:lnTo>
                    <a:pt x="744664" y="295338"/>
                  </a:lnTo>
                  <a:lnTo>
                    <a:pt x="764857" y="290296"/>
                  </a:lnTo>
                  <a:lnTo>
                    <a:pt x="785050" y="280200"/>
                  </a:lnTo>
                  <a:lnTo>
                    <a:pt x="797674" y="265049"/>
                  </a:lnTo>
                  <a:lnTo>
                    <a:pt x="807770" y="249897"/>
                  </a:lnTo>
                  <a:lnTo>
                    <a:pt x="817867" y="237286"/>
                  </a:lnTo>
                  <a:lnTo>
                    <a:pt x="822909" y="217093"/>
                  </a:lnTo>
                  <a:lnTo>
                    <a:pt x="826693" y="201942"/>
                  </a:lnTo>
                  <a:lnTo>
                    <a:pt x="827963" y="196888"/>
                  </a:lnTo>
                  <a:lnTo>
                    <a:pt x="827963" y="159029"/>
                  </a:lnTo>
                  <a:lnTo>
                    <a:pt x="827963" y="143878"/>
                  </a:lnTo>
                  <a:lnTo>
                    <a:pt x="827963" y="106019"/>
                  </a:lnTo>
                  <a:lnTo>
                    <a:pt x="827963" y="95923"/>
                  </a:lnTo>
                  <a:close/>
                </a:path>
                <a:path w="1835150" h="1711960">
                  <a:moveTo>
                    <a:pt x="891070" y="1537284"/>
                  </a:moveTo>
                  <a:lnTo>
                    <a:pt x="833005" y="1537284"/>
                  </a:lnTo>
                  <a:lnTo>
                    <a:pt x="822909" y="1542338"/>
                  </a:lnTo>
                  <a:lnTo>
                    <a:pt x="802716" y="1557477"/>
                  </a:lnTo>
                  <a:lnTo>
                    <a:pt x="795147" y="1567573"/>
                  </a:lnTo>
                  <a:lnTo>
                    <a:pt x="795147" y="1572628"/>
                  </a:lnTo>
                  <a:lnTo>
                    <a:pt x="797674" y="1577670"/>
                  </a:lnTo>
                  <a:lnTo>
                    <a:pt x="807770" y="1582724"/>
                  </a:lnTo>
                  <a:lnTo>
                    <a:pt x="827963" y="1582724"/>
                  </a:lnTo>
                  <a:lnTo>
                    <a:pt x="843102" y="1577670"/>
                  </a:lnTo>
                  <a:lnTo>
                    <a:pt x="855726" y="1567573"/>
                  </a:lnTo>
                  <a:lnTo>
                    <a:pt x="875919" y="1557477"/>
                  </a:lnTo>
                  <a:lnTo>
                    <a:pt x="875919" y="1562531"/>
                  </a:lnTo>
                  <a:lnTo>
                    <a:pt x="891070" y="1562531"/>
                  </a:lnTo>
                  <a:lnTo>
                    <a:pt x="891070" y="1537284"/>
                  </a:lnTo>
                  <a:close/>
                </a:path>
                <a:path w="1835150" h="1711960">
                  <a:moveTo>
                    <a:pt x="901166" y="1524673"/>
                  </a:moveTo>
                  <a:lnTo>
                    <a:pt x="896112" y="1204087"/>
                  </a:lnTo>
                  <a:lnTo>
                    <a:pt x="749706" y="1204087"/>
                  </a:lnTo>
                  <a:lnTo>
                    <a:pt x="827963" y="1524673"/>
                  </a:lnTo>
                  <a:lnTo>
                    <a:pt x="901166" y="1524673"/>
                  </a:lnTo>
                  <a:close/>
                </a:path>
                <a:path w="1835150" h="1711960">
                  <a:moveTo>
                    <a:pt x="1065250" y="469519"/>
                  </a:moveTo>
                  <a:lnTo>
                    <a:pt x="1060196" y="444271"/>
                  </a:lnTo>
                  <a:lnTo>
                    <a:pt x="1055154" y="429133"/>
                  </a:lnTo>
                  <a:lnTo>
                    <a:pt x="1050099" y="434174"/>
                  </a:lnTo>
                  <a:lnTo>
                    <a:pt x="1050099" y="406412"/>
                  </a:lnTo>
                  <a:lnTo>
                    <a:pt x="1050099" y="401358"/>
                  </a:lnTo>
                  <a:lnTo>
                    <a:pt x="1037475" y="406412"/>
                  </a:lnTo>
                  <a:lnTo>
                    <a:pt x="1012240" y="401358"/>
                  </a:lnTo>
                  <a:lnTo>
                    <a:pt x="986993" y="391261"/>
                  </a:lnTo>
                  <a:lnTo>
                    <a:pt x="971829" y="381165"/>
                  </a:lnTo>
                  <a:lnTo>
                    <a:pt x="969327" y="381165"/>
                  </a:lnTo>
                  <a:lnTo>
                    <a:pt x="964272" y="376123"/>
                  </a:lnTo>
                  <a:lnTo>
                    <a:pt x="971829" y="381165"/>
                  </a:lnTo>
                  <a:lnTo>
                    <a:pt x="979424" y="381165"/>
                  </a:lnTo>
                  <a:lnTo>
                    <a:pt x="997089" y="391261"/>
                  </a:lnTo>
                  <a:lnTo>
                    <a:pt x="1017282" y="391261"/>
                  </a:lnTo>
                  <a:lnTo>
                    <a:pt x="1032433" y="386219"/>
                  </a:lnTo>
                  <a:lnTo>
                    <a:pt x="1040003" y="381165"/>
                  </a:lnTo>
                  <a:lnTo>
                    <a:pt x="1043774" y="376123"/>
                  </a:lnTo>
                  <a:lnTo>
                    <a:pt x="1055154" y="360972"/>
                  </a:lnTo>
                  <a:lnTo>
                    <a:pt x="1058506" y="355930"/>
                  </a:lnTo>
                  <a:lnTo>
                    <a:pt x="1060196" y="353402"/>
                  </a:lnTo>
                  <a:lnTo>
                    <a:pt x="1045044" y="343306"/>
                  </a:lnTo>
                  <a:lnTo>
                    <a:pt x="1007186" y="323113"/>
                  </a:lnTo>
                  <a:lnTo>
                    <a:pt x="981938" y="313016"/>
                  </a:lnTo>
                  <a:lnTo>
                    <a:pt x="949134" y="313016"/>
                  </a:lnTo>
                  <a:lnTo>
                    <a:pt x="911263" y="318058"/>
                  </a:lnTo>
                  <a:lnTo>
                    <a:pt x="865822" y="333209"/>
                  </a:lnTo>
                  <a:lnTo>
                    <a:pt x="848156" y="348348"/>
                  </a:lnTo>
                  <a:lnTo>
                    <a:pt x="827963" y="360972"/>
                  </a:lnTo>
                  <a:lnTo>
                    <a:pt x="838060" y="360972"/>
                  </a:lnTo>
                  <a:lnTo>
                    <a:pt x="853211" y="355930"/>
                  </a:lnTo>
                  <a:lnTo>
                    <a:pt x="848156" y="366026"/>
                  </a:lnTo>
                  <a:lnTo>
                    <a:pt x="838060" y="381165"/>
                  </a:lnTo>
                  <a:lnTo>
                    <a:pt x="838060" y="434174"/>
                  </a:lnTo>
                  <a:lnTo>
                    <a:pt x="833005" y="434174"/>
                  </a:lnTo>
                  <a:lnTo>
                    <a:pt x="827963" y="444271"/>
                  </a:lnTo>
                  <a:lnTo>
                    <a:pt x="822909" y="474560"/>
                  </a:lnTo>
                  <a:lnTo>
                    <a:pt x="827963" y="497281"/>
                  </a:lnTo>
                  <a:lnTo>
                    <a:pt x="833005" y="512432"/>
                  </a:lnTo>
                  <a:lnTo>
                    <a:pt x="843102" y="502335"/>
                  </a:lnTo>
                  <a:lnTo>
                    <a:pt x="848156" y="527570"/>
                  </a:lnTo>
                  <a:lnTo>
                    <a:pt x="860780" y="545249"/>
                  </a:lnTo>
                  <a:lnTo>
                    <a:pt x="870877" y="565442"/>
                  </a:lnTo>
                  <a:lnTo>
                    <a:pt x="886015" y="585635"/>
                  </a:lnTo>
                  <a:lnTo>
                    <a:pt x="906221" y="593204"/>
                  </a:lnTo>
                  <a:lnTo>
                    <a:pt x="918832" y="608355"/>
                  </a:lnTo>
                  <a:lnTo>
                    <a:pt x="933983" y="613397"/>
                  </a:lnTo>
                  <a:lnTo>
                    <a:pt x="964272" y="613397"/>
                  </a:lnTo>
                  <a:lnTo>
                    <a:pt x="979424" y="608355"/>
                  </a:lnTo>
                  <a:lnTo>
                    <a:pt x="992035" y="598258"/>
                  </a:lnTo>
                  <a:lnTo>
                    <a:pt x="1007186" y="585635"/>
                  </a:lnTo>
                  <a:lnTo>
                    <a:pt x="1037475" y="545249"/>
                  </a:lnTo>
                  <a:lnTo>
                    <a:pt x="1040003" y="522528"/>
                  </a:lnTo>
                  <a:lnTo>
                    <a:pt x="1044028" y="502335"/>
                  </a:lnTo>
                  <a:lnTo>
                    <a:pt x="1045044" y="497281"/>
                  </a:lnTo>
                  <a:lnTo>
                    <a:pt x="1050099" y="507377"/>
                  </a:lnTo>
                  <a:lnTo>
                    <a:pt x="1055154" y="507377"/>
                  </a:lnTo>
                  <a:lnTo>
                    <a:pt x="1060196" y="497281"/>
                  </a:lnTo>
                  <a:lnTo>
                    <a:pt x="1065250" y="469519"/>
                  </a:lnTo>
                  <a:close/>
                </a:path>
                <a:path w="1835150" h="1711960">
                  <a:moveTo>
                    <a:pt x="1085443" y="1567573"/>
                  </a:moveTo>
                  <a:lnTo>
                    <a:pt x="1060196" y="1542338"/>
                  </a:lnTo>
                  <a:lnTo>
                    <a:pt x="1050099" y="1537284"/>
                  </a:lnTo>
                  <a:lnTo>
                    <a:pt x="986993" y="1537284"/>
                  </a:lnTo>
                  <a:lnTo>
                    <a:pt x="986993" y="1562531"/>
                  </a:lnTo>
                  <a:lnTo>
                    <a:pt x="1002131" y="1562531"/>
                  </a:lnTo>
                  <a:lnTo>
                    <a:pt x="1007186" y="1557477"/>
                  </a:lnTo>
                  <a:lnTo>
                    <a:pt x="1012228" y="1562531"/>
                  </a:lnTo>
                  <a:lnTo>
                    <a:pt x="1022337" y="1567573"/>
                  </a:lnTo>
                  <a:lnTo>
                    <a:pt x="1037475" y="1577670"/>
                  </a:lnTo>
                  <a:lnTo>
                    <a:pt x="1050099" y="1582724"/>
                  </a:lnTo>
                  <a:lnTo>
                    <a:pt x="1070292" y="1582724"/>
                  </a:lnTo>
                  <a:lnTo>
                    <a:pt x="1085443" y="1577670"/>
                  </a:lnTo>
                  <a:lnTo>
                    <a:pt x="1085443" y="1567573"/>
                  </a:lnTo>
                  <a:close/>
                </a:path>
                <a:path w="1835150" h="1711960">
                  <a:moveTo>
                    <a:pt x="1138453" y="1204087"/>
                  </a:moveTo>
                  <a:lnTo>
                    <a:pt x="992035" y="1204087"/>
                  </a:lnTo>
                  <a:lnTo>
                    <a:pt x="981938" y="1524673"/>
                  </a:lnTo>
                  <a:lnTo>
                    <a:pt x="1050099" y="1524673"/>
                  </a:lnTo>
                  <a:lnTo>
                    <a:pt x="1138453" y="1204087"/>
                  </a:lnTo>
                  <a:close/>
                </a:path>
                <a:path w="1835150" h="1711960">
                  <a:moveTo>
                    <a:pt x="1196505" y="696696"/>
                  </a:moveTo>
                  <a:lnTo>
                    <a:pt x="1143495" y="643686"/>
                  </a:lnTo>
                  <a:lnTo>
                    <a:pt x="1090485" y="618451"/>
                  </a:lnTo>
                  <a:lnTo>
                    <a:pt x="1060196" y="613397"/>
                  </a:lnTo>
                  <a:lnTo>
                    <a:pt x="1027379" y="613397"/>
                  </a:lnTo>
                  <a:lnTo>
                    <a:pt x="1017282" y="618451"/>
                  </a:lnTo>
                  <a:lnTo>
                    <a:pt x="979424" y="797674"/>
                  </a:lnTo>
                  <a:lnTo>
                    <a:pt x="964272" y="666407"/>
                  </a:lnTo>
                  <a:lnTo>
                    <a:pt x="969327" y="651268"/>
                  </a:lnTo>
                  <a:lnTo>
                    <a:pt x="959231" y="633590"/>
                  </a:lnTo>
                  <a:lnTo>
                    <a:pt x="939025" y="633590"/>
                  </a:lnTo>
                  <a:lnTo>
                    <a:pt x="928928" y="651268"/>
                  </a:lnTo>
                  <a:lnTo>
                    <a:pt x="933983" y="661365"/>
                  </a:lnTo>
                  <a:lnTo>
                    <a:pt x="916317" y="787577"/>
                  </a:lnTo>
                  <a:lnTo>
                    <a:pt x="916317" y="797674"/>
                  </a:lnTo>
                  <a:lnTo>
                    <a:pt x="914920" y="792619"/>
                  </a:lnTo>
                  <a:lnTo>
                    <a:pt x="905941" y="759815"/>
                  </a:lnTo>
                  <a:lnTo>
                    <a:pt x="865822" y="613397"/>
                  </a:lnTo>
                  <a:lnTo>
                    <a:pt x="855726" y="613397"/>
                  </a:lnTo>
                  <a:lnTo>
                    <a:pt x="802716" y="618451"/>
                  </a:lnTo>
                  <a:lnTo>
                    <a:pt x="754761" y="633590"/>
                  </a:lnTo>
                  <a:lnTo>
                    <a:pt x="711847" y="661365"/>
                  </a:lnTo>
                  <a:lnTo>
                    <a:pt x="676503" y="706805"/>
                  </a:lnTo>
                  <a:lnTo>
                    <a:pt x="648741" y="744664"/>
                  </a:lnTo>
                  <a:lnTo>
                    <a:pt x="618451" y="777481"/>
                  </a:lnTo>
                  <a:lnTo>
                    <a:pt x="610870" y="792619"/>
                  </a:lnTo>
                  <a:lnTo>
                    <a:pt x="600773" y="807770"/>
                  </a:lnTo>
                  <a:lnTo>
                    <a:pt x="600773" y="830491"/>
                  </a:lnTo>
                  <a:lnTo>
                    <a:pt x="628548" y="886028"/>
                  </a:lnTo>
                  <a:lnTo>
                    <a:pt x="658837" y="886028"/>
                  </a:lnTo>
                  <a:lnTo>
                    <a:pt x="744664" y="875931"/>
                  </a:lnTo>
                  <a:lnTo>
                    <a:pt x="769899" y="870877"/>
                  </a:lnTo>
                  <a:lnTo>
                    <a:pt x="739597" y="855738"/>
                  </a:lnTo>
                  <a:lnTo>
                    <a:pt x="726973" y="845629"/>
                  </a:lnTo>
                  <a:lnTo>
                    <a:pt x="716889" y="835533"/>
                  </a:lnTo>
                  <a:lnTo>
                    <a:pt x="701751" y="817867"/>
                  </a:lnTo>
                  <a:lnTo>
                    <a:pt x="734568" y="772426"/>
                  </a:lnTo>
                  <a:lnTo>
                    <a:pt x="754761" y="759815"/>
                  </a:lnTo>
                  <a:lnTo>
                    <a:pt x="759802" y="764857"/>
                  </a:lnTo>
                  <a:lnTo>
                    <a:pt x="769899" y="870877"/>
                  </a:lnTo>
                  <a:lnTo>
                    <a:pt x="769899" y="893597"/>
                  </a:lnTo>
                  <a:lnTo>
                    <a:pt x="802716" y="893597"/>
                  </a:lnTo>
                  <a:lnTo>
                    <a:pt x="795147" y="792619"/>
                  </a:lnTo>
                  <a:lnTo>
                    <a:pt x="802716" y="802716"/>
                  </a:lnTo>
                  <a:lnTo>
                    <a:pt x="833005" y="817867"/>
                  </a:lnTo>
                  <a:lnTo>
                    <a:pt x="875919" y="835533"/>
                  </a:lnTo>
                  <a:lnTo>
                    <a:pt x="933983" y="850684"/>
                  </a:lnTo>
                  <a:lnTo>
                    <a:pt x="1032433" y="860780"/>
                  </a:lnTo>
                  <a:lnTo>
                    <a:pt x="1075347" y="860780"/>
                  </a:lnTo>
                  <a:lnTo>
                    <a:pt x="1075347" y="893597"/>
                  </a:lnTo>
                  <a:lnTo>
                    <a:pt x="1108163" y="893597"/>
                  </a:lnTo>
                  <a:lnTo>
                    <a:pt x="1112151" y="797674"/>
                  </a:lnTo>
                  <a:lnTo>
                    <a:pt x="1113205" y="772426"/>
                  </a:lnTo>
                  <a:lnTo>
                    <a:pt x="1113205" y="767384"/>
                  </a:lnTo>
                  <a:lnTo>
                    <a:pt x="1118260" y="767384"/>
                  </a:lnTo>
                  <a:lnTo>
                    <a:pt x="1123302" y="802716"/>
                  </a:lnTo>
                  <a:lnTo>
                    <a:pt x="1118260" y="893597"/>
                  </a:lnTo>
                  <a:lnTo>
                    <a:pt x="1191463" y="893597"/>
                  </a:lnTo>
                  <a:lnTo>
                    <a:pt x="1196505" y="825436"/>
                  </a:lnTo>
                  <a:lnTo>
                    <a:pt x="1196505" y="767384"/>
                  </a:lnTo>
                  <a:lnTo>
                    <a:pt x="1196505" y="696696"/>
                  </a:lnTo>
                  <a:close/>
                </a:path>
                <a:path w="1835150" h="1711960">
                  <a:moveTo>
                    <a:pt x="1443888" y="1572628"/>
                  </a:moveTo>
                  <a:lnTo>
                    <a:pt x="1375727" y="1572628"/>
                  </a:lnTo>
                  <a:lnTo>
                    <a:pt x="1360589" y="1582724"/>
                  </a:lnTo>
                  <a:lnTo>
                    <a:pt x="1342910" y="1595348"/>
                  </a:lnTo>
                  <a:lnTo>
                    <a:pt x="1332814" y="1615541"/>
                  </a:lnTo>
                  <a:lnTo>
                    <a:pt x="1337868" y="1620583"/>
                  </a:lnTo>
                  <a:lnTo>
                    <a:pt x="1350492" y="1625638"/>
                  </a:lnTo>
                  <a:lnTo>
                    <a:pt x="1370685" y="1620583"/>
                  </a:lnTo>
                  <a:lnTo>
                    <a:pt x="1400975" y="1610487"/>
                  </a:lnTo>
                  <a:lnTo>
                    <a:pt x="1413598" y="1600390"/>
                  </a:lnTo>
                  <a:lnTo>
                    <a:pt x="1423695" y="1600390"/>
                  </a:lnTo>
                  <a:lnTo>
                    <a:pt x="1438833" y="1600390"/>
                  </a:lnTo>
                  <a:lnTo>
                    <a:pt x="1443888" y="1582724"/>
                  </a:lnTo>
                  <a:lnTo>
                    <a:pt x="1443888" y="1572628"/>
                  </a:lnTo>
                  <a:close/>
                </a:path>
                <a:path w="1835150" h="1711960">
                  <a:moveTo>
                    <a:pt x="1560004" y="1653400"/>
                  </a:moveTo>
                  <a:lnTo>
                    <a:pt x="1471650" y="1653400"/>
                  </a:lnTo>
                  <a:lnTo>
                    <a:pt x="1459026" y="1658454"/>
                  </a:lnTo>
                  <a:lnTo>
                    <a:pt x="1423695" y="1693799"/>
                  </a:lnTo>
                  <a:lnTo>
                    <a:pt x="1418640" y="1703895"/>
                  </a:lnTo>
                  <a:lnTo>
                    <a:pt x="1423695" y="1711464"/>
                  </a:lnTo>
                  <a:lnTo>
                    <a:pt x="1466608" y="1711464"/>
                  </a:lnTo>
                  <a:lnTo>
                    <a:pt x="1491843" y="1706410"/>
                  </a:lnTo>
                  <a:lnTo>
                    <a:pt x="1506994" y="1698840"/>
                  </a:lnTo>
                  <a:lnTo>
                    <a:pt x="1524660" y="1688744"/>
                  </a:lnTo>
                  <a:lnTo>
                    <a:pt x="1534756" y="1683689"/>
                  </a:lnTo>
                  <a:lnTo>
                    <a:pt x="1534756" y="1688744"/>
                  </a:lnTo>
                  <a:lnTo>
                    <a:pt x="1544853" y="1688744"/>
                  </a:lnTo>
                  <a:lnTo>
                    <a:pt x="1554949" y="1683689"/>
                  </a:lnTo>
                  <a:lnTo>
                    <a:pt x="1560004" y="1658454"/>
                  </a:lnTo>
                  <a:lnTo>
                    <a:pt x="1560004" y="1653400"/>
                  </a:lnTo>
                  <a:close/>
                </a:path>
                <a:path w="1835150" h="1711960">
                  <a:moveTo>
                    <a:pt x="1587766" y="1183894"/>
                  </a:moveTo>
                  <a:lnTo>
                    <a:pt x="1522285" y="1120775"/>
                  </a:lnTo>
                  <a:lnTo>
                    <a:pt x="1471650" y="1071968"/>
                  </a:lnTo>
                  <a:lnTo>
                    <a:pt x="1471650" y="1120775"/>
                  </a:lnTo>
                  <a:lnTo>
                    <a:pt x="1216698" y="1120775"/>
                  </a:lnTo>
                  <a:lnTo>
                    <a:pt x="1166215" y="1009713"/>
                  </a:lnTo>
                  <a:lnTo>
                    <a:pt x="1375727" y="1019810"/>
                  </a:lnTo>
                  <a:lnTo>
                    <a:pt x="1471650" y="1120775"/>
                  </a:lnTo>
                  <a:lnTo>
                    <a:pt x="1471650" y="1071968"/>
                  </a:lnTo>
                  <a:lnTo>
                    <a:pt x="1407071" y="1009713"/>
                  </a:lnTo>
                  <a:lnTo>
                    <a:pt x="1307579" y="913790"/>
                  </a:lnTo>
                  <a:lnTo>
                    <a:pt x="732028" y="913790"/>
                  </a:lnTo>
                  <a:lnTo>
                    <a:pt x="732028" y="1009713"/>
                  </a:lnTo>
                  <a:lnTo>
                    <a:pt x="681558" y="1120775"/>
                  </a:lnTo>
                  <a:lnTo>
                    <a:pt x="426605" y="1120775"/>
                  </a:lnTo>
                  <a:lnTo>
                    <a:pt x="522528" y="1019810"/>
                  </a:lnTo>
                  <a:lnTo>
                    <a:pt x="732028" y="1009713"/>
                  </a:lnTo>
                  <a:lnTo>
                    <a:pt x="732028" y="913790"/>
                  </a:lnTo>
                  <a:lnTo>
                    <a:pt x="560387" y="913790"/>
                  </a:lnTo>
                  <a:lnTo>
                    <a:pt x="265049" y="1183894"/>
                  </a:lnTo>
                  <a:lnTo>
                    <a:pt x="1587766" y="1183894"/>
                  </a:lnTo>
                  <a:close/>
                </a:path>
                <a:path w="1835150" h="1711960">
                  <a:moveTo>
                    <a:pt x="1744281" y="416509"/>
                  </a:moveTo>
                  <a:lnTo>
                    <a:pt x="1741754" y="406412"/>
                  </a:lnTo>
                  <a:lnTo>
                    <a:pt x="1739226" y="396316"/>
                  </a:lnTo>
                  <a:lnTo>
                    <a:pt x="1736686" y="391261"/>
                  </a:lnTo>
                  <a:lnTo>
                    <a:pt x="1708937" y="348348"/>
                  </a:lnTo>
                  <a:lnTo>
                    <a:pt x="1660969" y="328155"/>
                  </a:lnTo>
                  <a:lnTo>
                    <a:pt x="1638249" y="323113"/>
                  </a:lnTo>
                  <a:lnTo>
                    <a:pt x="1618056" y="323113"/>
                  </a:lnTo>
                  <a:lnTo>
                    <a:pt x="1575142" y="328155"/>
                  </a:lnTo>
                  <a:lnTo>
                    <a:pt x="1539811" y="338251"/>
                  </a:lnTo>
                  <a:lnTo>
                    <a:pt x="1486801" y="360972"/>
                  </a:lnTo>
                  <a:lnTo>
                    <a:pt x="1466608" y="376123"/>
                  </a:lnTo>
                  <a:lnTo>
                    <a:pt x="1471650" y="386219"/>
                  </a:lnTo>
                  <a:lnTo>
                    <a:pt x="1501940" y="416509"/>
                  </a:lnTo>
                  <a:lnTo>
                    <a:pt x="1522133" y="419036"/>
                  </a:lnTo>
                  <a:lnTo>
                    <a:pt x="1539811" y="419036"/>
                  </a:lnTo>
                  <a:lnTo>
                    <a:pt x="1565046" y="411454"/>
                  </a:lnTo>
                  <a:lnTo>
                    <a:pt x="1575142" y="406412"/>
                  </a:lnTo>
                  <a:lnTo>
                    <a:pt x="1580197" y="406412"/>
                  </a:lnTo>
                  <a:lnTo>
                    <a:pt x="1549908" y="419036"/>
                  </a:lnTo>
                  <a:lnTo>
                    <a:pt x="1522133" y="429133"/>
                  </a:lnTo>
                  <a:lnTo>
                    <a:pt x="1506994" y="434174"/>
                  </a:lnTo>
                  <a:lnTo>
                    <a:pt x="1486801" y="434174"/>
                  </a:lnTo>
                  <a:lnTo>
                    <a:pt x="1476705" y="429133"/>
                  </a:lnTo>
                  <a:lnTo>
                    <a:pt x="1476705" y="464464"/>
                  </a:lnTo>
                  <a:lnTo>
                    <a:pt x="1471650" y="464464"/>
                  </a:lnTo>
                  <a:lnTo>
                    <a:pt x="1476705" y="507377"/>
                  </a:lnTo>
                  <a:lnTo>
                    <a:pt x="1486801" y="570484"/>
                  </a:lnTo>
                  <a:lnTo>
                    <a:pt x="1512036" y="618451"/>
                  </a:lnTo>
                  <a:lnTo>
                    <a:pt x="1544853" y="656310"/>
                  </a:lnTo>
                  <a:lnTo>
                    <a:pt x="1580197" y="671461"/>
                  </a:lnTo>
                  <a:lnTo>
                    <a:pt x="1597863" y="676503"/>
                  </a:lnTo>
                  <a:lnTo>
                    <a:pt x="1613014" y="671461"/>
                  </a:lnTo>
                  <a:lnTo>
                    <a:pt x="1633207" y="666407"/>
                  </a:lnTo>
                  <a:lnTo>
                    <a:pt x="1648358" y="651268"/>
                  </a:lnTo>
                  <a:lnTo>
                    <a:pt x="1666024" y="638644"/>
                  </a:lnTo>
                  <a:lnTo>
                    <a:pt x="1681162" y="618451"/>
                  </a:lnTo>
                  <a:lnTo>
                    <a:pt x="1701368" y="598258"/>
                  </a:lnTo>
                  <a:lnTo>
                    <a:pt x="1708937" y="570484"/>
                  </a:lnTo>
                  <a:lnTo>
                    <a:pt x="1719033" y="545249"/>
                  </a:lnTo>
                  <a:lnTo>
                    <a:pt x="1724075" y="555345"/>
                  </a:lnTo>
                  <a:lnTo>
                    <a:pt x="1729130" y="555345"/>
                  </a:lnTo>
                  <a:lnTo>
                    <a:pt x="1732483" y="545249"/>
                  </a:lnTo>
                  <a:lnTo>
                    <a:pt x="1734172" y="540194"/>
                  </a:lnTo>
                  <a:lnTo>
                    <a:pt x="1739226" y="512432"/>
                  </a:lnTo>
                  <a:lnTo>
                    <a:pt x="1734172" y="482142"/>
                  </a:lnTo>
                  <a:lnTo>
                    <a:pt x="1729130" y="469519"/>
                  </a:lnTo>
                  <a:lnTo>
                    <a:pt x="1739226" y="454367"/>
                  </a:lnTo>
                  <a:lnTo>
                    <a:pt x="1743011" y="439229"/>
                  </a:lnTo>
                  <a:lnTo>
                    <a:pt x="1744281" y="434174"/>
                  </a:lnTo>
                  <a:lnTo>
                    <a:pt x="1744281" y="416509"/>
                  </a:lnTo>
                  <a:close/>
                </a:path>
                <a:path w="1835150" h="1711960">
                  <a:moveTo>
                    <a:pt x="1835150" y="908735"/>
                  </a:moveTo>
                  <a:lnTo>
                    <a:pt x="1830095" y="850684"/>
                  </a:lnTo>
                  <a:lnTo>
                    <a:pt x="1822526" y="792619"/>
                  </a:lnTo>
                  <a:lnTo>
                    <a:pt x="1777085" y="714375"/>
                  </a:lnTo>
                  <a:lnTo>
                    <a:pt x="1729130" y="681558"/>
                  </a:lnTo>
                  <a:lnTo>
                    <a:pt x="1701368" y="671461"/>
                  </a:lnTo>
                  <a:lnTo>
                    <a:pt x="1676120" y="676503"/>
                  </a:lnTo>
                  <a:lnTo>
                    <a:pt x="1650873" y="676503"/>
                  </a:lnTo>
                  <a:lnTo>
                    <a:pt x="1565046" y="951649"/>
                  </a:lnTo>
                  <a:lnTo>
                    <a:pt x="1566621" y="939038"/>
                  </a:lnTo>
                  <a:lnTo>
                    <a:pt x="1575142" y="870877"/>
                  </a:lnTo>
                  <a:lnTo>
                    <a:pt x="1575142" y="719416"/>
                  </a:lnTo>
                  <a:lnTo>
                    <a:pt x="1585252" y="706793"/>
                  </a:lnTo>
                  <a:lnTo>
                    <a:pt x="1570101" y="686600"/>
                  </a:lnTo>
                  <a:lnTo>
                    <a:pt x="1544853" y="686600"/>
                  </a:lnTo>
                  <a:lnTo>
                    <a:pt x="1534756" y="706793"/>
                  </a:lnTo>
                  <a:lnTo>
                    <a:pt x="1539811" y="724471"/>
                  </a:lnTo>
                  <a:lnTo>
                    <a:pt x="1512036" y="939038"/>
                  </a:lnTo>
                  <a:lnTo>
                    <a:pt x="1517091" y="681558"/>
                  </a:lnTo>
                  <a:lnTo>
                    <a:pt x="1506994" y="676503"/>
                  </a:lnTo>
                  <a:lnTo>
                    <a:pt x="1501940" y="671461"/>
                  </a:lnTo>
                  <a:lnTo>
                    <a:pt x="1486801" y="671461"/>
                  </a:lnTo>
                  <a:lnTo>
                    <a:pt x="1476705" y="676503"/>
                  </a:lnTo>
                  <a:lnTo>
                    <a:pt x="1438833" y="734568"/>
                  </a:lnTo>
                  <a:lnTo>
                    <a:pt x="1423695" y="782523"/>
                  </a:lnTo>
                  <a:lnTo>
                    <a:pt x="1408544" y="886028"/>
                  </a:lnTo>
                  <a:lnTo>
                    <a:pt x="1403502" y="976896"/>
                  </a:lnTo>
                  <a:lnTo>
                    <a:pt x="1408544" y="981951"/>
                  </a:lnTo>
                  <a:lnTo>
                    <a:pt x="1408544" y="966800"/>
                  </a:lnTo>
                  <a:lnTo>
                    <a:pt x="1413598" y="951649"/>
                  </a:lnTo>
                  <a:lnTo>
                    <a:pt x="1413598" y="986993"/>
                  </a:lnTo>
                  <a:lnTo>
                    <a:pt x="1443888" y="1009713"/>
                  </a:lnTo>
                  <a:lnTo>
                    <a:pt x="1686217" y="946607"/>
                  </a:lnTo>
                  <a:lnTo>
                    <a:pt x="1734172" y="939038"/>
                  </a:lnTo>
                  <a:lnTo>
                    <a:pt x="1453984" y="1024851"/>
                  </a:lnTo>
                  <a:lnTo>
                    <a:pt x="1638249" y="1204087"/>
                  </a:lnTo>
                  <a:lnTo>
                    <a:pt x="1332814" y="1204087"/>
                  </a:lnTo>
                  <a:lnTo>
                    <a:pt x="1380782" y="1557477"/>
                  </a:lnTo>
                  <a:lnTo>
                    <a:pt x="1438833" y="1562531"/>
                  </a:lnTo>
                  <a:lnTo>
                    <a:pt x="1443888" y="1236891"/>
                  </a:lnTo>
                  <a:lnTo>
                    <a:pt x="1448930" y="1241945"/>
                  </a:lnTo>
                  <a:lnTo>
                    <a:pt x="1453984" y="1252042"/>
                  </a:lnTo>
                  <a:lnTo>
                    <a:pt x="1481747" y="1640776"/>
                  </a:lnTo>
                  <a:lnTo>
                    <a:pt x="1560004" y="1640776"/>
                  </a:lnTo>
                  <a:lnTo>
                    <a:pt x="1597863" y="1330299"/>
                  </a:lnTo>
                  <a:lnTo>
                    <a:pt x="1618056" y="1330299"/>
                  </a:lnTo>
                  <a:lnTo>
                    <a:pt x="1739226" y="1315148"/>
                  </a:lnTo>
                  <a:lnTo>
                    <a:pt x="1754378" y="1305052"/>
                  </a:lnTo>
                  <a:lnTo>
                    <a:pt x="1769516" y="1282331"/>
                  </a:lnTo>
                  <a:lnTo>
                    <a:pt x="1772043" y="1262138"/>
                  </a:lnTo>
                  <a:lnTo>
                    <a:pt x="1775917" y="1236891"/>
                  </a:lnTo>
                  <a:lnTo>
                    <a:pt x="1777085" y="1229321"/>
                  </a:lnTo>
                  <a:lnTo>
                    <a:pt x="1782140" y="1209128"/>
                  </a:lnTo>
                  <a:lnTo>
                    <a:pt x="1782140" y="1193990"/>
                  </a:lnTo>
                  <a:lnTo>
                    <a:pt x="1787182" y="1161173"/>
                  </a:lnTo>
                  <a:lnTo>
                    <a:pt x="1792236" y="1108163"/>
                  </a:lnTo>
                  <a:lnTo>
                    <a:pt x="1795056" y="1072819"/>
                  </a:lnTo>
                  <a:lnTo>
                    <a:pt x="1797291" y="1045057"/>
                  </a:lnTo>
                  <a:lnTo>
                    <a:pt x="1792236" y="1062723"/>
                  </a:lnTo>
                  <a:lnTo>
                    <a:pt x="1696313" y="1072819"/>
                  </a:lnTo>
                  <a:lnTo>
                    <a:pt x="1797291" y="1045057"/>
                  </a:lnTo>
                  <a:lnTo>
                    <a:pt x="1817484" y="1034961"/>
                  </a:lnTo>
                  <a:lnTo>
                    <a:pt x="1827580" y="1024851"/>
                  </a:lnTo>
                  <a:lnTo>
                    <a:pt x="1835150" y="956703"/>
                  </a:lnTo>
                  <a:lnTo>
                    <a:pt x="1835150" y="939038"/>
                  </a:lnTo>
                  <a:lnTo>
                    <a:pt x="1835150" y="908735"/>
                  </a:lnTo>
                  <a:close/>
                </a:path>
              </a:pathLst>
            </a:custGeom>
            <a:solidFill>
              <a:srgbClr val="0033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20917" y="4237964"/>
              <a:ext cx="2182495" cy="1855470"/>
            </a:xfrm>
            <a:custGeom>
              <a:avLst/>
              <a:gdLst/>
              <a:ahLst/>
              <a:cxnLst/>
              <a:rect l="l" t="t" r="r" b="b"/>
              <a:pathLst>
                <a:path w="2182495" h="1855470">
                  <a:moveTo>
                    <a:pt x="270040" y="1589252"/>
                  </a:moveTo>
                  <a:lnTo>
                    <a:pt x="252323" y="1159840"/>
                  </a:lnTo>
                  <a:lnTo>
                    <a:pt x="203631" y="1115580"/>
                  </a:lnTo>
                  <a:lnTo>
                    <a:pt x="141655" y="1058024"/>
                  </a:lnTo>
                  <a:lnTo>
                    <a:pt x="101815" y="1004900"/>
                  </a:lnTo>
                  <a:lnTo>
                    <a:pt x="66395" y="938504"/>
                  </a:lnTo>
                  <a:lnTo>
                    <a:pt x="30987" y="876528"/>
                  </a:lnTo>
                  <a:lnTo>
                    <a:pt x="17703" y="810120"/>
                  </a:lnTo>
                  <a:lnTo>
                    <a:pt x="0" y="739292"/>
                  </a:lnTo>
                  <a:lnTo>
                    <a:pt x="0" y="606488"/>
                  </a:lnTo>
                  <a:lnTo>
                    <a:pt x="17703" y="535660"/>
                  </a:lnTo>
                  <a:lnTo>
                    <a:pt x="30987" y="478104"/>
                  </a:lnTo>
                  <a:lnTo>
                    <a:pt x="66395" y="411708"/>
                  </a:lnTo>
                  <a:lnTo>
                    <a:pt x="101815" y="349732"/>
                  </a:lnTo>
                  <a:lnTo>
                    <a:pt x="141655" y="301028"/>
                  </a:lnTo>
                  <a:lnTo>
                    <a:pt x="185927" y="247916"/>
                  </a:lnTo>
                  <a:lnTo>
                    <a:pt x="243471" y="199212"/>
                  </a:lnTo>
                  <a:lnTo>
                    <a:pt x="305447" y="154940"/>
                  </a:lnTo>
                  <a:lnTo>
                    <a:pt x="363004" y="119532"/>
                  </a:lnTo>
                  <a:lnTo>
                    <a:pt x="433831" y="88544"/>
                  </a:lnTo>
                  <a:lnTo>
                    <a:pt x="509092" y="53124"/>
                  </a:lnTo>
                  <a:lnTo>
                    <a:pt x="584339" y="35420"/>
                  </a:lnTo>
                  <a:lnTo>
                    <a:pt x="664032" y="17716"/>
                  </a:lnTo>
                  <a:lnTo>
                    <a:pt x="832243" y="0"/>
                  </a:lnTo>
                  <a:lnTo>
                    <a:pt x="1000467" y="17716"/>
                  </a:lnTo>
                  <a:lnTo>
                    <a:pt x="1080147" y="35420"/>
                  </a:lnTo>
                  <a:lnTo>
                    <a:pt x="1164259" y="53124"/>
                  </a:lnTo>
                  <a:lnTo>
                    <a:pt x="1230668" y="88544"/>
                  </a:lnTo>
                  <a:lnTo>
                    <a:pt x="1297063" y="119532"/>
                  </a:lnTo>
                  <a:lnTo>
                    <a:pt x="1332484" y="137236"/>
                  </a:lnTo>
                  <a:lnTo>
                    <a:pt x="832243" y="137236"/>
                  </a:lnTo>
                  <a:lnTo>
                    <a:pt x="628611" y="163804"/>
                  </a:lnTo>
                  <a:lnTo>
                    <a:pt x="557783" y="181508"/>
                  </a:lnTo>
                  <a:lnTo>
                    <a:pt x="500227" y="208064"/>
                  </a:lnTo>
                  <a:lnTo>
                    <a:pt x="442683" y="230200"/>
                  </a:lnTo>
                  <a:lnTo>
                    <a:pt x="389559" y="265620"/>
                  </a:lnTo>
                  <a:lnTo>
                    <a:pt x="340868" y="301028"/>
                  </a:lnTo>
                  <a:lnTo>
                    <a:pt x="296595" y="332016"/>
                  </a:lnTo>
                  <a:lnTo>
                    <a:pt x="252323" y="376288"/>
                  </a:lnTo>
                  <a:lnTo>
                    <a:pt x="221335" y="420560"/>
                  </a:lnTo>
                  <a:lnTo>
                    <a:pt x="194779" y="469252"/>
                  </a:lnTo>
                  <a:lnTo>
                    <a:pt x="168224" y="513524"/>
                  </a:lnTo>
                  <a:lnTo>
                    <a:pt x="150507" y="562216"/>
                  </a:lnTo>
                  <a:lnTo>
                    <a:pt x="137236" y="624192"/>
                  </a:lnTo>
                  <a:lnTo>
                    <a:pt x="137236" y="734860"/>
                  </a:lnTo>
                  <a:lnTo>
                    <a:pt x="150507" y="792416"/>
                  </a:lnTo>
                  <a:lnTo>
                    <a:pt x="168224" y="849960"/>
                  </a:lnTo>
                  <a:lnTo>
                    <a:pt x="194779" y="903084"/>
                  </a:lnTo>
                  <a:lnTo>
                    <a:pt x="230200" y="947356"/>
                  </a:lnTo>
                  <a:lnTo>
                    <a:pt x="270040" y="996048"/>
                  </a:lnTo>
                  <a:lnTo>
                    <a:pt x="314299" y="1040320"/>
                  </a:lnTo>
                  <a:lnTo>
                    <a:pt x="371856" y="1071308"/>
                  </a:lnTo>
                  <a:lnTo>
                    <a:pt x="380707" y="1372336"/>
                  </a:lnTo>
                  <a:lnTo>
                    <a:pt x="567832" y="1372336"/>
                  </a:lnTo>
                  <a:lnTo>
                    <a:pt x="270040" y="1589252"/>
                  </a:lnTo>
                  <a:close/>
                </a:path>
                <a:path w="2182495" h="1855470">
                  <a:moveTo>
                    <a:pt x="1339555" y="1208544"/>
                  </a:moveTo>
                  <a:lnTo>
                    <a:pt x="832243" y="1208544"/>
                  </a:lnTo>
                  <a:lnTo>
                    <a:pt x="907503" y="1199680"/>
                  </a:lnTo>
                  <a:lnTo>
                    <a:pt x="978331" y="1199680"/>
                  </a:lnTo>
                  <a:lnTo>
                    <a:pt x="1044740" y="1181976"/>
                  </a:lnTo>
                  <a:lnTo>
                    <a:pt x="1102283" y="1164272"/>
                  </a:lnTo>
                  <a:lnTo>
                    <a:pt x="1164259" y="1142136"/>
                  </a:lnTo>
                  <a:lnTo>
                    <a:pt x="1221816" y="1115580"/>
                  </a:lnTo>
                  <a:lnTo>
                    <a:pt x="1283792" y="1080160"/>
                  </a:lnTo>
                  <a:lnTo>
                    <a:pt x="1323632" y="1049172"/>
                  </a:lnTo>
                  <a:lnTo>
                    <a:pt x="1376756" y="1013752"/>
                  </a:lnTo>
                  <a:lnTo>
                    <a:pt x="1407744" y="969492"/>
                  </a:lnTo>
                  <a:lnTo>
                    <a:pt x="1452003" y="929652"/>
                  </a:lnTo>
                  <a:lnTo>
                    <a:pt x="1478572" y="876528"/>
                  </a:lnTo>
                  <a:lnTo>
                    <a:pt x="1505127" y="836688"/>
                  </a:lnTo>
                  <a:lnTo>
                    <a:pt x="1518412" y="783564"/>
                  </a:lnTo>
                  <a:lnTo>
                    <a:pt x="1527263" y="726008"/>
                  </a:lnTo>
                  <a:lnTo>
                    <a:pt x="1527263" y="624192"/>
                  </a:lnTo>
                  <a:lnTo>
                    <a:pt x="1518412" y="562216"/>
                  </a:lnTo>
                  <a:lnTo>
                    <a:pt x="1505127" y="513524"/>
                  </a:lnTo>
                  <a:lnTo>
                    <a:pt x="1478572" y="469252"/>
                  </a:lnTo>
                  <a:lnTo>
                    <a:pt x="1452003" y="420560"/>
                  </a:lnTo>
                  <a:lnTo>
                    <a:pt x="1407744" y="376288"/>
                  </a:lnTo>
                  <a:lnTo>
                    <a:pt x="1376756" y="332016"/>
                  </a:lnTo>
                  <a:lnTo>
                    <a:pt x="1323632" y="301028"/>
                  </a:lnTo>
                  <a:lnTo>
                    <a:pt x="1283792" y="265620"/>
                  </a:lnTo>
                  <a:lnTo>
                    <a:pt x="1221816" y="230200"/>
                  </a:lnTo>
                  <a:lnTo>
                    <a:pt x="1164259" y="208064"/>
                  </a:lnTo>
                  <a:lnTo>
                    <a:pt x="1102283" y="181508"/>
                  </a:lnTo>
                  <a:lnTo>
                    <a:pt x="1044740" y="163804"/>
                  </a:lnTo>
                  <a:lnTo>
                    <a:pt x="978331" y="154940"/>
                  </a:lnTo>
                  <a:lnTo>
                    <a:pt x="832243" y="137236"/>
                  </a:lnTo>
                  <a:lnTo>
                    <a:pt x="1332484" y="137236"/>
                  </a:lnTo>
                  <a:lnTo>
                    <a:pt x="1367904" y="154940"/>
                  </a:lnTo>
                  <a:lnTo>
                    <a:pt x="1425448" y="199212"/>
                  </a:lnTo>
                  <a:lnTo>
                    <a:pt x="1478572" y="247916"/>
                  </a:lnTo>
                  <a:lnTo>
                    <a:pt x="1571536" y="349732"/>
                  </a:lnTo>
                  <a:lnTo>
                    <a:pt x="1606943" y="411708"/>
                  </a:lnTo>
                  <a:lnTo>
                    <a:pt x="1629079" y="478104"/>
                  </a:lnTo>
                  <a:lnTo>
                    <a:pt x="1655648" y="535660"/>
                  </a:lnTo>
                  <a:lnTo>
                    <a:pt x="1664500" y="606488"/>
                  </a:lnTo>
                  <a:lnTo>
                    <a:pt x="1673352" y="672884"/>
                  </a:lnTo>
                  <a:lnTo>
                    <a:pt x="1664500" y="739292"/>
                  </a:lnTo>
                  <a:lnTo>
                    <a:pt x="1655648" y="810120"/>
                  </a:lnTo>
                  <a:lnTo>
                    <a:pt x="1629079" y="876528"/>
                  </a:lnTo>
                  <a:lnTo>
                    <a:pt x="1606943" y="938504"/>
                  </a:lnTo>
                  <a:lnTo>
                    <a:pt x="1571536" y="996048"/>
                  </a:lnTo>
                  <a:lnTo>
                    <a:pt x="1527263" y="1049172"/>
                  </a:lnTo>
                  <a:lnTo>
                    <a:pt x="1425448" y="1150988"/>
                  </a:lnTo>
                  <a:lnTo>
                    <a:pt x="1367904" y="1190828"/>
                  </a:lnTo>
                  <a:lnTo>
                    <a:pt x="1339555" y="1208544"/>
                  </a:lnTo>
                  <a:close/>
                </a:path>
                <a:path w="2182495" h="1855470">
                  <a:moveTo>
                    <a:pt x="1407744" y="1624660"/>
                  </a:moveTo>
                  <a:lnTo>
                    <a:pt x="1332483" y="1624660"/>
                  </a:lnTo>
                  <a:lnTo>
                    <a:pt x="1266075" y="1615808"/>
                  </a:lnTo>
                  <a:lnTo>
                    <a:pt x="1190828" y="1598104"/>
                  </a:lnTo>
                  <a:lnTo>
                    <a:pt x="1120000" y="1584820"/>
                  </a:lnTo>
                  <a:lnTo>
                    <a:pt x="1053592" y="1558264"/>
                  </a:lnTo>
                  <a:lnTo>
                    <a:pt x="991616" y="1522844"/>
                  </a:lnTo>
                  <a:lnTo>
                    <a:pt x="934059" y="1487436"/>
                  </a:lnTo>
                  <a:lnTo>
                    <a:pt x="880948" y="1456448"/>
                  </a:lnTo>
                  <a:lnTo>
                    <a:pt x="889800" y="1456448"/>
                  </a:lnTo>
                  <a:lnTo>
                    <a:pt x="1080147" y="1438732"/>
                  </a:lnTo>
                  <a:lnTo>
                    <a:pt x="1164259" y="1421028"/>
                  </a:lnTo>
                  <a:lnTo>
                    <a:pt x="1239520" y="1394472"/>
                  </a:lnTo>
                  <a:lnTo>
                    <a:pt x="1323632" y="1363484"/>
                  </a:lnTo>
                  <a:lnTo>
                    <a:pt x="1394459" y="1328064"/>
                  </a:lnTo>
                  <a:lnTo>
                    <a:pt x="1469720" y="1283792"/>
                  </a:lnTo>
                  <a:lnTo>
                    <a:pt x="1527263" y="1243952"/>
                  </a:lnTo>
                  <a:lnTo>
                    <a:pt x="1589239" y="1190828"/>
                  </a:lnTo>
                  <a:lnTo>
                    <a:pt x="1637931" y="1133284"/>
                  </a:lnTo>
                  <a:lnTo>
                    <a:pt x="1691055" y="1071308"/>
                  </a:lnTo>
                  <a:lnTo>
                    <a:pt x="1722043" y="1004900"/>
                  </a:lnTo>
                  <a:lnTo>
                    <a:pt x="1757464" y="938504"/>
                  </a:lnTo>
                  <a:lnTo>
                    <a:pt x="1784019" y="858812"/>
                  </a:lnTo>
                  <a:lnTo>
                    <a:pt x="1792871" y="792416"/>
                  </a:lnTo>
                  <a:lnTo>
                    <a:pt x="1801736" y="717156"/>
                  </a:lnTo>
                  <a:lnTo>
                    <a:pt x="1801736" y="637476"/>
                  </a:lnTo>
                  <a:lnTo>
                    <a:pt x="1784019" y="571068"/>
                  </a:lnTo>
                  <a:lnTo>
                    <a:pt x="1766316" y="513524"/>
                  </a:lnTo>
                  <a:lnTo>
                    <a:pt x="1739760" y="442696"/>
                  </a:lnTo>
                  <a:lnTo>
                    <a:pt x="1832724" y="486956"/>
                  </a:lnTo>
                  <a:lnTo>
                    <a:pt x="1921255" y="535660"/>
                  </a:lnTo>
                  <a:lnTo>
                    <a:pt x="1996516" y="597636"/>
                  </a:lnTo>
                  <a:lnTo>
                    <a:pt x="2062911" y="672884"/>
                  </a:lnTo>
                  <a:lnTo>
                    <a:pt x="2116035" y="739292"/>
                  </a:lnTo>
                  <a:lnTo>
                    <a:pt x="2147023" y="827824"/>
                  </a:lnTo>
                  <a:lnTo>
                    <a:pt x="2173592" y="911936"/>
                  </a:lnTo>
                  <a:lnTo>
                    <a:pt x="2182444" y="1004900"/>
                  </a:lnTo>
                  <a:lnTo>
                    <a:pt x="2182444" y="1071308"/>
                  </a:lnTo>
                  <a:lnTo>
                    <a:pt x="2164740" y="1133284"/>
                  </a:lnTo>
                  <a:lnTo>
                    <a:pt x="2147023" y="1190828"/>
                  </a:lnTo>
                  <a:lnTo>
                    <a:pt x="2124887" y="1252804"/>
                  </a:lnTo>
                  <a:lnTo>
                    <a:pt x="2089480" y="1310360"/>
                  </a:lnTo>
                  <a:lnTo>
                    <a:pt x="2045207" y="1363484"/>
                  </a:lnTo>
                  <a:lnTo>
                    <a:pt x="1996516" y="1412176"/>
                  </a:lnTo>
                  <a:lnTo>
                    <a:pt x="1943392" y="1456448"/>
                  </a:lnTo>
                  <a:lnTo>
                    <a:pt x="1940048" y="1606956"/>
                  </a:lnTo>
                  <a:lnTo>
                    <a:pt x="1606943" y="1606956"/>
                  </a:lnTo>
                  <a:lnTo>
                    <a:pt x="1407744" y="1624660"/>
                  </a:lnTo>
                  <a:close/>
                </a:path>
                <a:path w="2182495" h="1855470">
                  <a:moveTo>
                    <a:pt x="567832" y="1372336"/>
                  </a:moveTo>
                  <a:lnTo>
                    <a:pt x="380707" y="1372336"/>
                  </a:lnTo>
                  <a:lnTo>
                    <a:pt x="602056" y="1173124"/>
                  </a:lnTo>
                  <a:lnTo>
                    <a:pt x="664032" y="1190828"/>
                  </a:lnTo>
                  <a:lnTo>
                    <a:pt x="712724" y="1199680"/>
                  </a:lnTo>
                  <a:lnTo>
                    <a:pt x="770267" y="1208544"/>
                  </a:lnTo>
                  <a:lnTo>
                    <a:pt x="1339555" y="1208544"/>
                  </a:lnTo>
                  <a:lnTo>
                    <a:pt x="1297063" y="1235100"/>
                  </a:lnTo>
                  <a:lnTo>
                    <a:pt x="1230668" y="1266088"/>
                  </a:lnTo>
                  <a:lnTo>
                    <a:pt x="1164259" y="1292644"/>
                  </a:lnTo>
                  <a:lnTo>
                    <a:pt x="1080147" y="1310360"/>
                  </a:lnTo>
                  <a:lnTo>
                    <a:pt x="1000467" y="1328064"/>
                  </a:lnTo>
                  <a:lnTo>
                    <a:pt x="628611" y="1328064"/>
                  </a:lnTo>
                  <a:lnTo>
                    <a:pt x="567832" y="1372336"/>
                  </a:lnTo>
                  <a:close/>
                </a:path>
                <a:path w="2182495" h="1855470">
                  <a:moveTo>
                    <a:pt x="916355" y="1345768"/>
                  </a:moveTo>
                  <a:lnTo>
                    <a:pt x="832243" y="1345768"/>
                  </a:lnTo>
                  <a:lnTo>
                    <a:pt x="628611" y="1328064"/>
                  </a:lnTo>
                  <a:lnTo>
                    <a:pt x="1000467" y="1328064"/>
                  </a:lnTo>
                  <a:lnTo>
                    <a:pt x="916355" y="1345768"/>
                  </a:lnTo>
                  <a:close/>
                </a:path>
                <a:path w="2182495" h="1855470">
                  <a:moveTo>
                    <a:pt x="1934540" y="1854860"/>
                  </a:moveTo>
                  <a:lnTo>
                    <a:pt x="1606943" y="1606956"/>
                  </a:lnTo>
                  <a:lnTo>
                    <a:pt x="1940048" y="1606956"/>
                  </a:lnTo>
                  <a:lnTo>
                    <a:pt x="1934540" y="1854860"/>
                  </a:lnTo>
                  <a:close/>
                </a:path>
              </a:pathLst>
            </a:custGeom>
            <a:solidFill>
              <a:srgbClr val="6C1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548119" y="3820896"/>
            <a:ext cx="125285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b="1" spc="-10" dirty="0">
                <a:solidFill>
                  <a:srgbClr val="6C1F77"/>
                </a:solidFill>
                <a:latin typeface="Segoe Print"/>
                <a:cs typeface="Segoe Print"/>
              </a:rPr>
              <a:t>Answers</a:t>
            </a:r>
            <a:endParaRPr sz="2300">
              <a:latin typeface="Segoe Print"/>
              <a:cs typeface="Segoe Prin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6795" y="2099894"/>
            <a:ext cx="1872614" cy="2554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600" b="1" spc="-5" dirty="0">
                <a:solidFill>
                  <a:srgbClr val="00A2A0"/>
                </a:solidFill>
                <a:latin typeface="Segoe Print"/>
                <a:cs typeface="Segoe Print"/>
              </a:rPr>
              <a:t>&amp;</a:t>
            </a:r>
            <a:endParaRPr sz="16600">
              <a:latin typeface="Segoe Print"/>
              <a:cs typeface="Segoe Prin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609" y="35531"/>
            <a:ext cx="65919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132</a:t>
            </a:r>
            <a:r>
              <a:rPr spc="5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dirty="0"/>
              <a:t>SEARCH</a:t>
            </a:r>
            <a:r>
              <a:rPr spc="5" dirty="0"/>
              <a:t> </a:t>
            </a:r>
            <a:r>
              <a:rPr spc="-50" dirty="0"/>
              <a:t>&amp;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2609" y="733157"/>
            <a:ext cx="2228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SEIZURE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65" y="1653698"/>
            <a:ext cx="838644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PEAK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CREDIT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THEORY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Meaning</a:t>
            </a:r>
            <a:r>
              <a:rPr sz="1800" b="1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1800" b="1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explanation</a:t>
            </a:r>
            <a:r>
              <a:rPr sz="1800" spc="14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every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entry </a:t>
            </a:r>
            <a:r>
              <a:rPr sz="1800" dirty="0">
                <a:latin typeface="Times New Roman"/>
                <a:cs typeface="Times New Roman"/>
              </a:rPr>
              <a:t>then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most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common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defenses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entries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arranged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serial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order,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following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entry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treated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referable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latter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possible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</a:t>
            </a:r>
            <a:r>
              <a:rPr sz="18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aggregate</a:t>
            </a:r>
            <a:r>
              <a:rPr sz="1800" u="sng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but</a:t>
            </a:r>
            <a:r>
              <a:rPr sz="18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only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‘peak’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credits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should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treated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unexplained</a:t>
            </a:r>
            <a:r>
              <a:rPr sz="1800" spc="-1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Summary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8450" lvl="1" indent="-285750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Applied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entries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MS PGothic"/>
              <a:buChar char="✓"/>
            </a:pPr>
            <a:endParaRPr sz="1850">
              <a:latin typeface="Times New Roman"/>
              <a:cs typeface="Times New Roman"/>
            </a:endParaRPr>
          </a:p>
          <a:p>
            <a:pPr marL="298450" marR="21590" lvl="1" indent="-285750" algn="just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extended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cases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where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credit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appears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same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account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but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accounts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different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person.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S PGothic"/>
              <a:buChar char="✓"/>
            </a:pPr>
            <a:endParaRPr sz="1850">
              <a:latin typeface="Times New Roman"/>
              <a:cs typeface="Times New Roman"/>
            </a:endParaRPr>
          </a:p>
          <a:p>
            <a:pPr marL="298450" marR="21590" lvl="1" indent="-285750" algn="just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idea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behind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peak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theory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avoid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double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bring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actual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suffer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large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number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unexplained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-10" dirty="0">
                <a:latin typeface="Times New Roman"/>
                <a:cs typeface="Times New Roman"/>
              </a:rPr>
              <a:t> entries.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2783" y="1081646"/>
            <a:ext cx="4441825" cy="222694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SECTION </a:t>
            </a:r>
            <a:r>
              <a:rPr sz="8500" spc="-20" dirty="0">
                <a:solidFill>
                  <a:srgbClr val="FFFFFF"/>
                </a:solidFill>
              </a:rPr>
              <a:t>153A</a:t>
            </a:r>
            <a:endParaRPr sz="85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43597" y="323735"/>
            <a:ext cx="2759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FEATURES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5361" y="1103058"/>
            <a:ext cx="8200390" cy="575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Non-obstante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clause-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Overrides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139,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148,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149,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151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25" dirty="0">
                <a:latin typeface="Times New Roman"/>
                <a:cs typeface="Times New Roman"/>
              </a:rPr>
              <a:t>153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shall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issue</a:t>
            </a:r>
            <a:r>
              <a:rPr sz="1800" b="1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notice</a:t>
            </a:r>
            <a:r>
              <a:rPr sz="1800" b="1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person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searched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file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Return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of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Income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for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six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2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relevant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1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1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years*)</a:t>
            </a:r>
            <a:r>
              <a:rPr sz="1800" b="1" spc="2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immediately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conducted.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assess/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total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1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1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relevant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years*)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Assessment/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year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641350" marR="5080" lvl="1" indent="-342900">
              <a:lnSpc>
                <a:spcPct val="100000"/>
              </a:lnSpc>
              <a:buFont typeface="MS PGothic"/>
              <a:buChar char="■"/>
              <a:tabLst>
                <a:tab pos="640715" algn="l"/>
                <a:tab pos="641350" algn="l"/>
              </a:tabLst>
            </a:pPr>
            <a:r>
              <a:rPr sz="1800" spc="45" dirty="0">
                <a:latin typeface="Times New Roman"/>
                <a:cs typeface="Times New Roman"/>
              </a:rPr>
              <a:t>falling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within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years,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245" dirty="0">
                <a:latin typeface="Times New Roman"/>
                <a:cs typeface="Times New Roman"/>
              </a:rPr>
              <a:t> </a:t>
            </a:r>
            <a:r>
              <a:rPr sz="1800" b="1" spc="35" dirty="0">
                <a:latin typeface="Times New Roman"/>
                <a:cs typeface="Times New Roman"/>
              </a:rPr>
              <a:t>relevant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years*)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698500" lvl="1" indent="-400050">
              <a:lnSpc>
                <a:spcPct val="100000"/>
              </a:lnSpc>
              <a:buFont typeface="MS PGothic"/>
              <a:buChar char="■"/>
              <a:tabLst>
                <a:tab pos="697865" algn="l"/>
                <a:tab pos="698500" algn="l"/>
              </a:tabLst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abate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contemplates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relevant</a:t>
            </a:r>
            <a:r>
              <a:rPr sz="1800" b="1" spc="434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assessment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years*)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requisition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thus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153A.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regular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u/s139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filed.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"/>
              </a:spcBef>
            </a:pPr>
            <a:r>
              <a:rPr sz="1600" dirty="0">
                <a:latin typeface="Times New Roman"/>
                <a:cs typeface="Times New Roman"/>
              </a:rPr>
              <a:t>*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Inserted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Finance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2017,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i.e.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1-4-</a:t>
            </a:r>
            <a:r>
              <a:rPr sz="1600" b="1" spc="-20" dirty="0">
                <a:latin typeface="Times New Roman"/>
                <a:cs typeface="Times New Roman"/>
              </a:rPr>
              <a:t>2017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CBBC0ED-4A3C-D1F2-0FCD-F4698C68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357009"/>
            <a:ext cx="6510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153A</a:t>
            </a:r>
            <a:r>
              <a:rPr spc="5" dirty="0"/>
              <a:t> </a:t>
            </a:r>
            <a:r>
              <a:rPr dirty="0"/>
              <a:t>–</a:t>
            </a:r>
            <a:r>
              <a:rPr spc="5" dirty="0"/>
              <a:t> </a:t>
            </a:r>
            <a:r>
              <a:rPr spc="-10" dirty="0"/>
              <a:t>SALIENT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246240"/>
            <a:ext cx="2759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FEATURES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417" y="1064031"/>
            <a:ext cx="8475345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MS PGothic"/>
              <a:buChar char="□"/>
              <a:tabLst>
                <a:tab pos="298450" algn="l"/>
              </a:tabLst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EXPLANATION</a:t>
            </a:r>
            <a:r>
              <a:rPr sz="18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SEC.</a:t>
            </a:r>
            <a:r>
              <a:rPr sz="18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153A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Explanation.—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removal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doubts,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 hereby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declared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that,—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12750" marR="15240" indent="-400050" algn="just">
              <a:lnSpc>
                <a:spcPct val="100000"/>
              </a:lnSpc>
              <a:buAutoNum type="romanLcParenBoth"/>
              <a:tabLst>
                <a:tab pos="412750" algn="l"/>
              </a:tabLst>
            </a:pPr>
            <a:r>
              <a:rPr sz="1800" dirty="0">
                <a:latin typeface="Times New Roman"/>
                <a:cs typeface="Times New Roman"/>
              </a:rPr>
              <a:t>save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otherwise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provided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all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provisions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sz="1800" u="sng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shall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apply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made under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arenBoth"/>
            </a:pPr>
            <a:endParaRPr sz="1850">
              <a:latin typeface="Times New Roman"/>
              <a:cs typeface="Times New Roman"/>
            </a:endParaRPr>
          </a:p>
          <a:p>
            <a:pPr marL="412750" marR="8890" indent="-400050" algn="just">
              <a:lnSpc>
                <a:spcPct val="100000"/>
              </a:lnSpc>
              <a:buAutoNum type="romanLcParenBoth"/>
              <a:tabLst>
                <a:tab pos="412750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section,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chargeable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at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rate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rates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r>
              <a:rPr sz="1800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applicable</a:t>
            </a:r>
            <a:r>
              <a:rPr sz="18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such</a:t>
            </a:r>
            <a:r>
              <a:rPr sz="18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</a:pPr>
            <a:r>
              <a:rPr sz="1800" dirty="0">
                <a:latin typeface="MS PGothic"/>
                <a:cs typeface="MS PGothic"/>
              </a:rPr>
              <a:t>□</a:t>
            </a:r>
            <a:r>
              <a:rPr sz="1800" spc="90" dirty="0">
                <a:latin typeface="MS PGothic"/>
                <a:cs typeface="MS PGothic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112F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Assessing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Officer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shall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not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required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issue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notice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or </a:t>
            </a:r>
            <a:r>
              <a:rPr sz="1800" b="1" dirty="0">
                <a:latin typeface="Times New Roman"/>
                <a:cs typeface="Times New Roman"/>
              </a:rPr>
              <a:t>reassessment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total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income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six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immediately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preceding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the A.Y</a:t>
            </a:r>
            <a:endParaRPr sz="1800">
              <a:latin typeface="Times New Roman"/>
              <a:cs typeface="Times New Roman"/>
            </a:endParaRPr>
          </a:p>
          <a:p>
            <a:pPr marL="300355" marR="8890" indent="-190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rule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introduced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reduce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infructuous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unnecessary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1961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conducted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spc="50" dirty="0">
                <a:latin typeface="Times New Roman"/>
                <a:cs typeface="Times New Roman"/>
              </a:rPr>
              <a:t>132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requisition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made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u/s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132A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and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cash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other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assets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are</a:t>
            </a:r>
            <a:r>
              <a:rPr sz="1800" b="1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seized</a:t>
            </a:r>
            <a:r>
              <a:rPr sz="1800" b="1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during</a:t>
            </a:r>
            <a:r>
              <a:rPr sz="1800" b="1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election</a:t>
            </a:r>
            <a:r>
              <a:rPr sz="1800" b="1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period</a:t>
            </a:r>
            <a:r>
              <a:rPr sz="1800" spc="75" dirty="0">
                <a:latin typeface="Times New Roman"/>
                <a:cs typeface="Times New Roman"/>
              </a:rPr>
              <a:t>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generally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single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warrant,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and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no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evidence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available,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or </a:t>
            </a:r>
            <a:r>
              <a:rPr sz="1800" dirty="0">
                <a:latin typeface="Times New Roman"/>
                <a:cs typeface="Times New Roman"/>
              </a:rPr>
              <a:t>investigation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any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than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relevant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previous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which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search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conducted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requisition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made.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113" y="-221830"/>
            <a:ext cx="684784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dirty="0"/>
              <a:t>OTHER RELEVANT</a:t>
            </a:r>
            <a:r>
              <a:rPr spc="5" dirty="0"/>
              <a:t> </a:t>
            </a:r>
            <a:r>
              <a:rPr spc="-10" dirty="0"/>
              <a:t>POINTS </a:t>
            </a:r>
            <a:r>
              <a:rPr dirty="0"/>
              <a:t>OF </a:t>
            </a:r>
            <a:r>
              <a:rPr spc="-10" dirty="0"/>
              <a:t>DISCUSSION.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3087" y="1270368"/>
            <a:ext cx="8320405" cy="172098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S PGothic"/>
              <a:buChar char="►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prescribed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0" dirty="0">
                <a:latin typeface="Times New Roman"/>
                <a:cs typeface="Times New Roman"/>
              </a:rPr>
              <a:t> 153A.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►"/>
            </a:pPr>
            <a:endParaRPr sz="18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MS PGothic"/>
              <a:buChar char="►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mentions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about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service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notice.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►"/>
            </a:pPr>
            <a:endParaRPr sz="18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5913</Words>
  <Application>Microsoft Office PowerPoint</Application>
  <PresentationFormat>On-screen Show (4:3)</PresentationFormat>
  <Paragraphs>371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MS PGothic</vt:lpstr>
      <vt:lpstr>Yu Gothic Light</vt:lpstr>
      <vt:lpstr>Arial</vt:lpstr>
      <vt:lpstr>Arial Rounded MT Bold</vt:lpstr>
      <vt:lpstr>Segoe Print</vt:lpstr>
      <vt:lpstr>Times New Roman</vt:lpstr>
      <vt:lpstr>Office Theme</vt:lpstr>
      <vt:lpstr>Assessment of Search Cases (sec. 153A and 153C)</vt:lpstr>
      <vt:lpstr>HIGHLIGHTS</vt:lpstr>
      <vt:lpstr>SECTION 132</vt:lpstr>
      <vt:lpstr>SECTION 132 - SEARCH &amp;</vt:lpstr>
      <vt:lpstr>SECTION 132 - SEARCH &amp;</vt:lpstr>
      <vt:lpstr>SECTION 153A</vt:lpstr>
      <vt:lpstr>PowerPoint Presentation</vt:lpstr>
      <vt:lpstr>SECTION 153A – SALIENT</vt:lpstr>
      <vt:lpstr>OTHER RELEVANT POINTS OF DISCUSSION.</vt:lpstr>
      <vt:lpstr>RECENT DEVELOPMENTS –</vt:lpstr>
      <vt:lpstr>PowerPoint Presentation</vt:lpstr>
      <vt:lpstr>ISSUES – SECTION 153A</vt:lpstr>
      <vt:lpstr>ISSUES – SECTION 153A</vt:lpstr>
      <vt:lpstr>ISSUES - SECTION 153A</vt:lpstr>
      <vt:lpstr>MEANING OF PENDING U/S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SECTION 153B</vt:lpstr>
      <vt:lpstr>SECTION 153B</vt:lpstr>
      <vt:lpstr>SECTION 153B</vt:lpstr>
      <vt:lpstr>PowerPoint Presentation</vt:lpstr>
      <vt:lpstr>ISSUES– SECTION 153B</vt:lpstr>
      <vt:lpstr>SECTION 153C</vt:lpstr>
      <vt:lpstr>SECTION 153C</vt:lpstr>
      <vt:lpstr>PowerPoint Presentation</vt:lpstr>
      <vt:lpstr>ISSUES – SECTION 153C</vt:lpstr>
      <vt:lpstr>ISSUES – SECTION 153C</vt:lpstr>
      <vt:lpstr>ISSUES – SECTION 153C</vt:lpstr>
      <vt:lpstr>PENALTY U/S 271AAB</vt:lpstr>
      <vt:lpstr>PENALTY U/S 271AAB</vt:lpstr>
      <vt:lpstr>JUDICIAL PRONOUNCE 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PRACTICAL TIPS FOR POST SEARCH PROCEEDINGS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Search Cases (sec. 153A to 153C)</dc:title>
  <dc:creator>AJITH SIVADAS</dc:creator>
  <dc:description/>
  <cp:lastModifiedBy>919633533228</cp:lastModifiedBy>
  <cp:revision>16</cp:revision>
  <dcterms:created xsi:type="dcterms:W3CDTF">2022-07-15T17:11:46Z</dcterms:created>
  <dcterms:modified xsi:type="dcterms:W3CDTF">2023-10-14T14:33:47Z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2019-04-22T00:00:00Z</vt:filetime>
  </property>
  <property fmtid="{D5CDD505-2E9C-101B-9397-08002B2CF9AE}" pid="3" name="LastSaved">
    <vt:filetime>2022-07-15T00:00:00Z</vt:filetime>
  </property>
  <property fmtid="{D5CDD505-2E9C-101B-9397-08002B2CF9AE}" pid="4" name="SourceModified">
    <vt:lpwstr>D:20190422163133+11'01'</vt:lpwstr>
  </property>
</Properties>
</file>