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89" r:id="rId2"/>
    <p:sldId id="282" r:id="rId3"/>
    <p:sldId id="256" r:id="rId4"/>
    <p:sldId id="257" r:id="rId5"/>
    <p:sldId id="258" r:id="rId6"/>
    <p:sldId id="259" r:id="rId7"/>
    <p:sldId id="260" r:id="rId8"/>
    <p:sldId id="261" r:id="rId9"/>
    <p:sldId id="262" r:id="rId10"/>
    <p:sldId id="263" r:id="rId11"/>
    <p:sldId id="264" r:id="rId12"/>
    <p:sldId id="265" r:id="rId13"/>
    <p:sldId id="266" r:id="rId14"/>
    <p:sldId id="267" r:id="rId15"/>
    <p:sldId id="268" r:id="rId16"/>
    <p:sldId id="269" r:id="rId17"/>
    <p:sldId id="285" r:id="rId18"/>
    <p:sldId id="286" r:id="rId19"/>
    <p:sldId id="288" r:id="rId20"/>
    <p:sldId id="287" r:id="rId21"/>
    <p:sldId id="283" r:id="rId22"/>
  </p:sldIdLst>
  <p:sldSz cx="12192000" cy="6858000"/>
  <p:notesSz cx="6858000" cy="9144000"/>
  <p:defaultTextStyle>
    <a:defPPr>
      <a:defRPr lang="en-GB"/>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1AFB575-35B3-4C8C-BB69-6BDD4FC26042}" v="225" dt="2021-05-05T14:20:59.763"/>
    <p1510:client id="{7A66EEC0-5828-430E-9A84-F65E6522E574}" v="1827" dt="2021-04-24T11:49:30.53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72" autoAdjust="0"/>
    <p:restoredTop sz="94660"/>
  </p:normalViewPr>
  <p:slideViewPr>
    <p:cSldViewPr snapToGrid="0">
      <p:cViewPr varScale="1">
        <p:scale>
          <a:sx n="65" d="100"/>
          <a:sy n="65" d="100"/>
        </p:scale>
        <p:origin x="537" y="39"/>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microsoft.com/office/2015/10/relationships/revisionInfo" Target="revisionInfo.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GB"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GB" dirty="0"/>
          </a:p>
        </p:txBody>
      </p:sp>
      <p:sp>
        <p:nvSpPr>
          <p:cNvPr id="4" name="Date Placeholder 3"/>
          <p:cNvSpPr>
            <a:spLocks noGrp="1"/>
          </p:cNvSpPr>
          <p:nvPr>
            <p:ph type="dt" sz="half" idx="10"/>
          </p:nvPr>
        </p:nvSpPr>
        <p:spPr/>
        <p:txBody>
          <a:bodyPr/>
          <a:lstStyle/>
          <a:p>
            <a:fld id="{846CE7D5-CF57-46EF-B807-FDD0502418D4}" type="datetimeFigureOut">
              <a:rPr lang="en-GB" smtClean="0"/>
              <a:t>18/05/2023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23853878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GB" dirty="0"/>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4" name="Date Placeholder 3"/>
          <p:cNvSpPr>
            <a:spLocks noGrp="1"/>
          </p:cNvSpPr>
          <p:nvPr>
            <p:ph type="dt" sz="half" idx="10"/>
          </p:nvPr>
        </p:nvSpPr>
        <p:spPr/>
        <p:txBody>
          <a:bodyPr/>
          <a:lstStyle/>
          <a:p>
            <a:fld id="{846CE7D5-CF57-46EF-B807-FDD0502418D4}" type="datetimeFigureOut">
              <a:rPr lang="en-GB" smtClean="0"/>
              <a:t>18/05/2023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22029054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GB"/>
              <a:t>Click to edit Master title style</a:t>
            </a:r>
            <a:endParaRPr lang="en-GB"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4" name="Date Placeholder 3"/>
          <p:cNvSpPr>
            <a:spLocks noGrp="1"/>
          </p:cNvSpPr>
          <p:nvPr>
            <p:ph type="dt" sz="half" idx="10"/>
          </p:nvPr>
        </p:nvSpPr>
        <p:spPr/>
        <p:txBody>
          <a:bodyPr/>
          <a:lstStyle/>
          <a:p>
            <a:fld id="{846CE7D5-CF57-46EF-B807-FDD0502418D4}" type="datetimeFigureOut">
              <a:rPr lang="en-GB" smtClean="0"/>
              <a:t>18/05/2023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34794456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GB" dirty="0"/>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4" name="Date Placeholder 3"/>
          <p:cNvSpPr>
            <a:spLocks noGrp="1"/>
          </p:cNvSpPr>
          <p:nvPr>
            <p:ph type="dt" sz="half" idx="10"/>
          </p:nvPr>
        </p:nvSpPr>
        <p:spPr/>
        <p:txBody>
          <a:bodyPr/>
          <a:lstStyle/>
          <a:p>
            <a:fld id="{846CE7D5-CF57-46EF-B807-FDD0502418D4}" type="datetimeFigureOut">
              <a:rPr lang="en-GB" smtClean="0"/>
              <a:t>18/05/2023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9491384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GB"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846CE7D5-CF57-46EF-B807-FDD0502418D4}" type="datetimeFigureOut">
              <a:rPr lang="en-GB" smtClean="0"/>
              <a:t>18/05/2023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25915245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GB" dirty="0"/>
          </a:p>
        </p:txBody>
      </p:sp>
      <p:sp>
        <p:nvSpPr>
          <p:cNvPr id="3" name="Content Placeholder 2"/>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4" name="Content Placeholder 3"/>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5" name="Date Placeholder 4"/>
          <p:cNvSpPr>
            <a:spLocks noGrp="1"/>
          </p:cNvSpPr>
          <p:nvPr>
            <p:ph type="dt" sz="half" idx="10"/>
          </p:nvPr>
        </p:nvSpPr>
        <p:spPr/>
        <p:txBody>
          <a:bodyPr/>
          <a:lstStyle/>
          <a:p>
            <a:fld id="{846CE7D5-CF57-46EF-B807-FDD0502418D4}" type="datetimeFigureOut">
              <a:rPr lang="en-GB" smtClean="0"/>
              <a:t>18/05/2023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12030920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GB"/>
              <a:t>Click to edit Master title style</a:t>
            </a:r>
            <a:endParaRPr lang="en-GB"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7" name="Date Placeholder 6"/>
          <p:cNvSpPr>
            <a:spLocks noGrp="1"/>
          </p:cNvSpPr>
          <p:nvPr>
            <p:ph type="dt" sz="half" idx="10"/>
          </p:nvPr>
        </p:nvSpPr>
        <p:spPr/>
        <p:txBody>
          <a:bodyPr/>
          <a:lstStyle/>
          <a:p>
            <a:fld id="{846CE7D5-CF57-46EF-B807-FDD0502418D4}" type="datetimeFigureOut">
              <a:rPr lang="en-GB" smtClean="0"/>
              <a:t>18/05/2023</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37331723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GB" dirty="0"/>
          </a:p>
        </p:txBody>
      </p:sp>
      <p:sp>
        <p:nvSpPr>
          <p:cNvPr id="3" name="Date Placeholder 2"/>
          <p:cNvSpPr>
            <a:spLocks noGrp="1"/>
          </p:cNvSpPr>
          <p:nvPr>
            <p:ph type="dt" sz="half" idx="10"/>
          </p:nvPr>
        </p:nvSpPr>
        <p:spPr/>
        <p:txBody>
          <a:bodyPr/>
          <a:lstStyle/>
          <a:p>
            <a:fld id="{846CE7D5-CF57-46EF-B807-FDD0502418D4}" type="datetimeFigureOut">
              <a:rPr lang="en-GB" smtClean="0"/>
              <a:t>18/05/2023</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32103125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6CE7D5-CF57-46EF-B807-FDD0502418D4}" type="datetimeFigureOut">
              <a:rPr lang="en-GB" smtClean="0"/>
              <a:t>18/05/2023</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31463889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GB"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GB" smtClean="0"/>
              <a:t>18/05/2023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31718414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GB"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a:t>Click icon to add picture</a:t>
            </a:r>
            <a:endParaRPr lang="en-GB"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GB" smtClean="0"/>
              <a:t>18/05/2023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17189582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GB"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46CE7D5-CF57-46EF-B807-FDD0502418D4}" type="datetimeFigureOut">
              <a:rPr lang="en-GB" smtClean="0"/>
              <a:t>18/05/2023</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30EA680-D336-4FF7-8B7A-9848BB0A1C32}" type="slidenum">
              <a:rPr lang="en-GB" smtClean="0"/>
              <a:t>‹#›</a:t>
            </a:fld>
            <a:endParaRPr lang="en-GB"/>
          </a:p>
        </p:txBody>
      </p:sp>
    </p:spTree>
    <p:extLst>
      <p:ext uri="{BB962C8B-B14F-4D97-AF65-F5344CB8AC3E}">
        <p14:creationId xmlns:p14="http://schemas.microsoft.com/office/powerpoint/2010/main" val="246095407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GB"/>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AD80B8-AB37-4A99-B468-36FDB596BD08}"/>
              </a:ext>
            </a:extLst>
          </p:cNvPr>
          <p:cNvSpPr>
            <a:spLocks noGrp="1"/>
          </p:cNvSpPr>
          <p:nvPr>
            <p:ph type="title"/>
          </p:nvPr>
        </p:nvSpPr>
        <p:spPr>
          <a:xfrm>
            <a:off x="1653363" y="365760"/>
            <a:ext cx="9367203" cy="1188720"/>
          </a:xfrm>
        </p:spPr>
        <p:txBody>
          <a:bodyPr>
            <a:normAutofit/>
          </a:bodyPr>
          <a:lstStyle/>
          <a:p>
            <a:r>
              <a:rPr lang="en-GB" dirty="0">
                <a:cs typeface="Calibri Light"/>
              </a:rPr>
              <a:t>INTRODUCTION</a:t>
            </a:r>
          </a:p>
        </p:txBody>
      </p:sp>
      <p:sp>
        <p:nvSpPr>
          <p:cNvPr id="17" name="Freeform: Shape 7">
            <a:extLst>
              <a:ext uri="{FF2B5EF4-FFF2-40B4-BE49-F238E27FC236}">
                <a16:creationId xmlns:a16="http://schemas.microsoft.com/office/drawing/2014/main" id="{7CB4857B-ED7C-444D-9F04-2F885114A1C2}"/>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764099" cy="1558212"/>
          </a:xfrm>
          <a:custGeom>
            <a:avLst/>
            <a:gdLst>
              <a:gd name="connsiteX0" fmla="*/ 0 w 1764099"/>
              <a:gd name="connsiteY0" fmla="*/ 0 h 1558212"/>
              <a:gd name="connsiteX1" fmla="*/ 1764099 w 1764099"/>
              <a:gd name="connsiteY1" fmla="*/ 0 h 1558212"/>
              <a:gd name="connsiteX2" fmla="*/ 1042087 w 1764099"/>
              <a:gd name="connsiteY2" fmla="*/ 1558212 h 1558212"/>
              <a:gd name="connsiteX3" fmla="*/ 0 w 1764099"/>
              <a:gd name="connsiteY3" fmla="*/ 1558212 h 1558212"/>
            </a:gdLst>
            <a:ahLst/>
            <a:cxnLst>
              <a:cxn ang="0">
                <a:pos x="connsiteX0" y="connsiteY0"/>
              </a:cxn>
              <a:cxn ang="0">
                <a:pos x="connsiteX1" y="connsiteY1"/>
              </a:cxn>
              <a:cxn ang="0">
                <a:pos x="connsiteX2" y="connsiteY2"/>
              </a:cxn>
              <a:cxn ang="0">
                <a:pos x="connsiteX3" y="connsiteY3"/>
              </a:cxn>
            </a:cxnLst>
            <a:rect l="l" t="t" r="r" b="b"/>
            <a:pathLst>
              <a:path w="1764099" h="1558212">
                <a:moveTo>
                  <a:pt x="0" y="0"/>
                </a:moveTo>
                <a:lnTo>
                  <a:pt x="1764099" y="0"/>
                </a:lnTo>
                <a:lnTo>
                  <a:pt x="1042087" y="1558212"/>
                </a:lnTo>
                <a:lnTo>
                  <a:pt x="0" y="1558212"/>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8" name="Freeform: Shape 9">
            <a:extLst>
              <a:ext uri="{FF2B5EF4-FFF2-40B4-BE49-F238E27FC236}">
                <a16:creationId xmlns:a16="http://schemas.microsoft.com/office/drawing/2014/main" id="{D18046FB-44EA-4FD8-A585-EA09A319B2D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691640"/>
            <a:ext cx="12191999" cy="5166360"/>
          </a:xfrm>
          <a:custGeom>
            <a:avLst/>
            <a:gdLst>
              <a:gd name="connsiteX0" fmla="*/ 0 w 12191999"/>
              <a:gd name="connsiteY0" fmla="*/ 0 h 5166360"/>
              <a:gd name="connsiteX1" fmla="*/ 1822388 w 12191999"/>
              <a:gd name="connsiteY1" fmla="*/ 0 h 5166360"/>
              <a:gd name="connsiteX2" fmla="*/ 6468290 w 12191999"/>
              <a:gd name="connsiteY2" fmla="*/ 0 h 5166360"/>
              <a:gd name="connsiteX3" fmla="*/ 7796394 w 12191999"/>
              <a:gd name="connsiteY3" fmla="*/ 0 h 5166360"/>
              <a:gd name="connsiteX4" fmla="*/ 8376834 w 12191999"/>
              <a:gd name="connsiteY4" fmla="*/ 0 h 5166360"/>
              <a:gd name="connsiteX5" fmla="*/ 9704938 w 12191999"/>
              <a:gd name="connsiteY5" fmla="*/ 0 h 5166360"/>
              <a:gd name="connsiteX6" fmla="*/ 9704938 w 12191999"/>
              <a:gd name="connsiteY6" fmla="*/ 2 h 5166360"/>
              <a:gd name="connsiteX7" fmla="*/ 10283456 w 12191999"/>
              <a:gd name="connsiteY7" fmla="*/ 2 h 5166360"/>
              <a:gd name="connsiteX8" fmla="*/ 10863897 w 12191999"/>
              <a:gd name="connsiteY8" fmla="*/ 2 h 5166360"/>
              <a:gd name="connsiteX9" fmla="*/ 12191999 w 12191999"/>
              <a:gd name="connsiteY9" fmla="*/ 2 h 5166360"/>
              <a:gd name="connsiteX10" fmla="*/ 12191999 w 12191999"/>
              <a:gd name="connsiteY10" fmla="*/ 5166360 h 5166360"/>
              <a:gd name="connsiteX11" fmla="*/ 0 w 12191999"/>
              <a:gd name="connsiteY11" fmla="*/ 5166360 h 5166360"/>
              <a:gd name="connsiteX12" fmla="*/ 0 w 12191999"/>
              <a:gd name="connsiteY12" fmla="*/ 2604436 h 5166360"/>
              <a:gd name="connsiteX13" fmla="*/ 862341 w 12191999"/>
              <a:gd name="connsiteY13" fmla="*/ 743371 h 5166360"/>
              <a:gd name="connsiteX14" fmla="*/ 0 w 12191999"/>
              <a:gd name="connsiteY14" fmla="*/ 743371 h 5166360"/>
              <a:gd name="connsiteX15" fmla="*/ 0 w 12191999"/>
              <a:gd name="connsiteY15" fmla="*/ 742508 h 5166360"/>
              <a:gd name="connsiteX16" fmla="*/ 92826 w 12191999"/>
              <a:gd name="connsiteY16" fmla="*/ 742508 h 5166360"/>
              <a:gd name="connsiteX17" fmla="*/ 406486 w 12191999"/>
              <a:gd name="connsiteY17" fmla="*/ 742508 h 5166360"/>
              <a:gd name="connsiteX18" fmla="*/ 406486 w 12191999"/>
              <a:gd name="connsiteY18" fmla="*/ 742507 h 5166360"/>
              <a:gd name="connsiteX19" fmla="*/ 862741 w 12191999"/>
              <a:gd name="connsiteY19" fmla="*/ 742507 h 5166360"/>
              <a:gd name="connsiteX20" fmla="*/ 1206388 w 12191999"/>
              <a:gd name="connsiteY20" fmla="*/ 864 h 5166360"/>
              <a:gd name="connsiteX21" fmla="*/ 748500 w 12191999"/>
              <a:gd name="connsiteY21" fmla="*/ 864 h 5166360"/>
              <a:gd name="connsiteX22" fmla="*/ 0 w 12191999"/>
              <a:gd name="connsiteY22" fmla="*/ 864 h 5166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2191999" h="5166360">
                <a:moveTo>
                  <a:pt x="0" y="0"/>
                </a:moveTo>
                <a:lnTo>
                  <a:pt x="1822388" y="0"/>
                </a:lnTo>
                <a:lnTo>
                  <a:pt x="6468290" y="0"/>
                </a:lnTo>
                <a:lnTo>
                  <a:pt x="7796394" y="0"/>
                </a:lnTo>
                <a:lnTo>
                  <a:pt x="8376834" y="0"/>
                </a:lnTo>
                <a:lnTo>
                  <a:pt x="9704938" y="0"/>
                </a:lnTo>
                <a:lnTo>
                  <a:pt x="9704938" y="2"/>
                </a:lnTo>
                <a:lnTo>
                  <a:pt x="10283456" y="2"/>
                </a:lnTo>
                <a:lnTo>
                  <a:pt x="10863897" y="2"/>
                </a:lnTo>
                <a:lnTo>
                  <a:pt x="12191999" y="2"/>
                </a:lnTo>
                <a:lnTo>
                  <a:pt x="12191999" y="5166360"/>
                </a:lnTo>
                <a:lnTo>
                  <a:pt x="0" y="5166360"/>
                </a:lnTo>
                <a:lnTo>
                  <a:pt x="0" y="2604436"/>
                </a:lnTo>
                <a:lnTo>
                  <a:pt x="862341" y="743371"/>
                </a:lnTo>
                <a:lnTo>
                  <a:pt x="0" y="743371"/>
                </a:lnTo>
                <a:lnTo>
                  <a:pt x="0" y="742508"/>
                </a:lnTo>
                <a:lnTo>
                  <a:pt x="92826" y="742508"/>
                </a:lnTo>
                <a:lnTo>
                  <a:pt x="406486" y="742508"/>
                </a:lnTo>
                <a:lnTo>
                  <a:pt x="406486" y="742507"/>
                </a:lnTo>
                <a:lnTo>
                  <a:pt x="862741" y="742507"/>
                </a:lnTo>
                <a:lnTo>
                  <a:pt x="1206388" y="864"/>
                </a:lnTo>
                <a:lnTo>
                  <a:pt x="748500" y="864"/>
                </a:lnTo>
                <a:lnTo>
                  <a:pt x="0" y="864"/>
                </a:lnTo>
                <a:close/>
              </a:path>
            </a:pathLst>
          </a:custGeom>
          <a:solidFill>
            <a:srgbClr val="A6A6A6">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9" name="Freeform: Shape 11">
            <a:extLst>
              <a:ext uri="{FF2B5EF4-FFF2-40B4-BE49-F238E27FC236}">
                <a16:creationId xmlns:a16="http://schemas.microsoft.com/office/drawing/2014/main" id="{479F5F2B-8B58-4140-AE6A-51F6C67B18D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691641"/>
            <a:ext cx="971654" cy="2096979"/>
          </a:xfrm>
          <a:custGeom>
            <a:avLst/>
            <a:gdLst>
              <a:gd name="connsiteX0" fmla="*/ 0 w 971654"/>
              <a:gd name="connsiteY0" fmla="*/ 0 h 2096979"/>
              <a:gd name="connsiteX1" fmla="*/ 971654 w 971654"/>
              <a:gd name="connsiteY1" fmla="*/ 0 h 2096979"/>
              <a:gd name="connsiteX2" fmla="*/ 0 w 971654"/>
              <a:gd name="connsiteY2" fmla="*/ 2096979 h 2096979"/>
            </a:gdLst>
            <a:ahLst/>
            <a:cxnLst>
              <a:cxn ang="0">
                <a:pos x="connsiteX0" y="connsiteY0"/>
              </a:cxn>
              <a:cxn ang="0">
                <a:pos x="connsiteX1" y="connsiteY1"/>
              </a:cxn>
              <a:cxn ang="0">
                <a:pos x="connsiteX2" y="connsiteY2"/>
              </a:cxn>
            </a:cxnLst>
            <a:rect l="l" t="t" r="r" b="b"/>
            <a:pathLst>
              <a:path w="971654" h="2096979">
                <a:moveTo>
                  <a:pt x="0" y="0"/>
                </a:moveTo>
                <a:lnTo>
                  <a:pt x="971654" y="0"/>
                </a:lnTo>
                <a:lnTo>
                  <a:pt x="0" y="2096979"/>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Content Placeholder 2">
            <a:extLst>
              <a:ext uri="{FF2B5EF4-FFF2-40B4-BE49-F238E27FC236}">
                <a16:creationId xmlns:a16="http://schemas.microsoft.com/office/drawing/2014/main" id="{B52B8360-E59D-41E0-BEFA-9339C363450A}"/>
              </a:ext>
            </a:extLst>
          </p:cNvPr>
          <p:cNvSpPr>
            <a:spLocks noGrp="1"/>
          </p:cNvSpPr>
          <p:nvPr>
            <p:ph idx="1"/>
          </p:nvPr>
        </p:nvSpPr>
        <p:spPr>
          <a:xfrm>
            <a:off x="1653363" y="2176272"/>
            <a:ext cx="9367204" cy="4041648"/>
          </a:xfrm>
        </p:spPr>
        <p:txBody>
          <a:bodyPr vert="horz" lIns="91440" tIns="45720" rIns="91440" bIns="45720" rtlCol="0" anchor="t">
            <a:normAutofit/>
          </a:bodyPr>
          <a:lstStyle/>
          <a:p>
            <a:r>
              <a:rPr lang="en-GB" sz="2400">
                <a:ea typeface="+mn-lt"/>
                <a:cs typeface="+mn-lt"/>
              </a:rPr>
              <a:t>Appeal is a mechanism provided by the law to challenge order of lower authorities before higher authority. Though drafting is more akin to art than science, certain basic provisions of law relating to appeals do act as rules that guide drafting of appeals. </a:t>
            </a:r>
          </a:p>
          <a:p>
            <a:r>
              <a:rPr lang="en-GB" sz="2400">
                <a:ea typeface="+mn-lt"/>
                <a:cs typeface="+mn-lt"/>
              </a:rPr>
              <a:t>There is no inherent right of appeal. Except where right of appeal is specifically granted, appeal cannot be filed. Absence of necessary redressal mechanism by way of appeal may, in appropriate circumstance, be reason to hold a piece of legislation as oppressive, however, right of appeal cannot be read into a legislation. {Sri Mahant Harihar Gir v. CIT (1941) 9 ITR 246 (Pat)}. </a:t>
            </a:r>
            <a:endParaRPr lang="en-GB" sz="2400">
              <a:cs typeface="Calibri"/>
            </a:endParaRPr>
          </a:p>
        </p:txBody>
      </p:sp>
    </p:spTree>
    <p:extLst>
      <p:ext uri="{BB962C8B-B14F-4D97-AF65-F5344CB8AC3E}">
        <p14:creationId xmlns:p14="http://schemas.microsoft.com/office/powerpoint/2010/main" val="214677233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73B416-490F-42F2-9A07-B36C40DABB13}"/>
              </a:ext>
            </a:extLst>
          </p:cNvPr>
          <p:cNvSpPr>
            <a:spLocks noGrp="1"/>
          </p:cNvSpPr>
          <p:nvPr>
            <p:ph type="title"/>
          </p:nvPr>
        </p:nvSpPr>
        <p:spPr/>
        <p:txBody>
          <a:bodyPr/>
          <a:lstStyle/>
          <a:p>
            <a:r>
              <a:rPr lang="en-GB" dirty="0">
                <a:ea typeface="+mj-lt"/>
                <a:cs typeface="+mj-lt"/>
              </a:rPr>
              <a:t>GROUNDS OF APPEAL – DO's and DON’T's</a:t>
            </a:r>
            <a:endParaRPr lang="en-US" dirty="0"/>
          </a:p>
        </p:txBody>
      </p:sp>
      <p:sp>
        <p:nvSpPr>
          <p:cNvPr id="3" name="Content Placeholder 2">
            <a:extLst>
              <a:ext uri="{FF2B5EF4-FFF2-40B4-BE49-F238E27FC236}">
                <a16:creationId xmlns:a16="http://schemas.microsoft.com/office/drawing/2014/main" id="{64D9B1CA-EAEC-4649-AE40-7223E786D691}"/>
              </a:ext>
            </a:extLst>
          </p:cNvPr>
          <p:cNvSpPr>
            <a:spLocks noGrp="1"/>
          </p:cNvSpPr>
          <p:nvPr>
            <p:ph idx="1"/>
          </p:nvPr>
        </p:nvSpPr>
        <p:spPr/>
        <p:txBody>
          <a:bodyPr vert="horz" lIns="91440" tIns="45720" rIns="91440" bIns="45720" rtlCol="0" anchor="t">
            <a:normAutofit/>
          </a:bodyPr>
          <a:lstStyle/>
          <a:p>
            <a:pPr marL="0" indent="0">
              <a:buNone/>
            </a:pPr>
            <a:r>
              <a:rPr lang="en-GB" dirty="0">
                <a:ea typeface="+mn-lt"/>
                <a:cs typeface="+mn-lt"/>
              </a:rPr>
              <a:t>Characteristics of a Good Drafting of </a:t>
            </a:r>
            <a:r>
              <a:rPr lang="en-GB" dirty="0" err="1">
                <a:ea typeface="+mn-lt"/>
                <a:cs typeface="+mn-lt"/>
              </a:rPr>
              <a:t>GoA</a:t>
            </a:r>
            <a:r>
              <a:rPr lang="en-GB" dirty="0">
                <a:ea typeface="+mn-lt"/>
                <a:cs typeface="+mn-lt"/>
              </a:rPr>
              <a:t> </a:t>
            </a:r>
            <a:endParaRPr lang="en-US"/>
          </a:p>
          <a:p>
            <a:endParaRPr lang="en-GB" dirty="0">
              <a:ea typeface="+mn-lt"/>
              <a:cs typeface="+mn-lt"/>
            </a:endParaRPr>
          </a:p>
          <a:p>
            <a:r>
              <a:rPr lang="en-GB" dirty="0">
                <a:ea typeface="+mn-lt"/>
                <a:cs typeface="+mn-lt"/>
              </a:rPr>
              <a:t>A well drafted </a:t>
            </a:r>
            <a:r>
              <a:rPr lang="en-GB" dirty="0" err="1">
                <a:ea typeface="+mn-lt"/>
                <a:cs typeface="+mn-lt"/>
              </a:rPr>
              <a:t>GoA</a:t>
            </a:r>
            <a:r>
              <a:rPr lang="en-GB" dirty="0">
                <a:ea typeface="+mn-lt"/>
                <a:cs typeface="+mn-lt"/>
              </a:rPr>
              <a:t> may result in success of appeal. Therefore the followings points should be taken care of while preparing </a:t>
            </a:r>
            <a:r>
              <a:rPr lang="en-GB" dirty="0" err="1">
                <a:ea typeface="+mn-lt"/>
                <a:cs typeface="+mn-lt"/>
              </a:rPr>
              <a:t>GoA</a:t>
            </a:r>
            <a:r>
              <a:rPr lang="en-GB" dirty="0">
                <a:ea typeface="+mn-lt"/>
                <a:cs typeface="+mn-lt"/>
              </a:rPr>
              <a:t>—</a:t>
            </a:r>
          </a:p>
          <a:p>
            <a:r>
              <a:rPr lang="en-GB" dirty="0">
                <a:ea typeface="+mn-lt"/>
                <a:cs typeface="+mn-lt"/>
              </a:rPr>
              <a:t>1. Grounds should be precise, concise and </a:t>
            </a:r>
            <a:r>
              <a:rPr lang="en-GB" dirty="0" err="1">
                <a:ea typeface="+mn-lt"/>
                <a:cs typeface="+mn-lt"/>
              </a:rPr>
              <a:t>with out</a:t>
            </a:r>
            <a:r>
              <a:rPr lang="en-GB" dirty="0">
                <a:ea typeface="+mn-lt"/>
                <a:cs typeface="+mn-lt"/>
              </a:rPr>
              <a:t> ambiguity. </a:t>
            </a:r>
          </a:p>
          <a:p>
            <a:endParaRPr lang="en-GB" dirty="0">
              <a:ea typeface="+mn-lt"/>
              <a:cs typeface="+mn-lt"/>
            </a:endParaRPr>
          </a:p>
          <a:p>
            <a:r>
              <a:rPr lang="en-GB" dirty="0">
                <a:ea typeface="+mn-lt"/>
                <a:cs typeface="+mn-lt"/>
              </a:rPr>
              <a:t>2.Grounds should highlight the nature of dispute </a:t>
            </a:r>
            <a:r>
              <a:rPr lang="en-GB" dirty="0" err="1">
                <a:ea typeface="+mn-lt"/>
                <a:cs typeface="+mn-lt"/>
              </a:rPr>
              <a:t>dispute</a:t>
            </a:r>
            <a:r>
              <a:rPr lang="en-GB" dirty="0">
                <a:ea typeface="+mn-lt"/>
                <a:cs typeface="+mn-lt"/>
              </a:rPr>
              <a:t> and the relief expected from the CIT(A).</a:t>
            </a:r>
            <a:endParaRPr lang="en-GB">
              <a:cs typeface="Calibri"/>
            </a:endParaRPr>
          </a:p>
        </p:txBody>
      </p:sp>
    </p:spTree>
    <p:extLst>
      <p:ext uri="{BB962C8B-B14F-4D97-AF65-F5344CB8AC3E}">
        <p14:creationId xmlns:p14="http://schemas.microsoft.com/office/powerpoint/2010/main" val="26233494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B02CC5-B87A-47A6-A235-F6D5B8E9603E}"/>
              </a:ext>
            </a:extLst>
          </p:cNvPr>
          <p:cNvSpPr>
            <a:spLocks noGrp="1"/>
          </p:cNvSpPr>
          <p:nvPr>
            <p:ph type="title"/>
          </p:nvPr>
        </p:nvSpPr>
        <p:spPr>
          <a:xfrm>
            <a:off x="1653363" y="365760"/>
            <a:ext cx="9367203" cy="1188720"/>
          </a:xfrm>
        </p:spPr>
        <p:txBody>
          <a:bodyPr>
            <a:normAutofit/>
          </a:bodyPr>
          <a:lstStyle/>
          <a:p>
            <a:r>
              <a:rPr lang="en-GB" sz="4100">
                <a:ea typeface="+mj-lt"/>
                <a:cs typeface="+mj-lt"/>
              </a:rPr>
              <a:t>GROUNDS OF APPEAL – DO's and DON’T's</a:t>
            </a:r>
            <a:endParaRPr lang="en-US" sz="4100"/>
          </a:p>
        </p:txBody>
      </p:sp>
      <p:sp>
        <p:nvSpPr>
          <p:cNvPr id="8" name="Freeform: Shape 7">
            <a:extLst>
              <a:ext uri="{FF2B5EF4-FFF2-40B4-BE49-F238E27FC236}">
                <a16:creationId xmlns:a16="http://schemas.microsoft.com/office/drawing/2014/main" id="{7CB4857B-ED7C-444D-9F04-2F885114A1C2}"/>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764099" cy="1558212"/>
          </a:xfrm>
          <a:custGeom>
            <a:avLst/>
            <a:gdLst>
              <a:gd name="connsiteX0" fmla="*/ 0 w 1764099"/>
              <a:gd name="connsiteY0" fmla="*/ 0 h 1558212"/>
              <a:gd name="connsiteX1" fmla="*/ 1764099 w 1764099"/>
              <a:gd name="connsiteY1" fmla="*/ 0 h 1558212"/>
              <a:gd name="connsiteX2" fmla="*/ 1042087 w 1764099"/>
              <a:gd name="connsiteY2" fmla="*/ 1558212 h 1558212"/>
              <a:gd name="connsiteX3" fmla="*/ 0 w 1764099"/>
              <a:gd name="connsiteY3" fmla="*/ 1558212 h 1558212"/>
            </a:gdLst>
            <a:ahLst/>
            <a:cxnLst>
              <a:cxn ang="0">
                <a:pos x="connsiteX0" y="connsiteY0"/>
              </a:cxn>
              <a:cxn ang="0">
                <a:pos x="connsiteX1" y="connsiteY1"/>
              </a:cxn>
              <a:cxn ang="0">
                <a:pos x="connsiteX2" y="connsiteY2"/>
              </a:cxn>
              <a:cxn ang="0">
                <a:pos x="connsiteX3" y="connsiteY3"/>
              </a:cxn>
            </a:cxnLst>
            <a:rect l="l" t="t" r="r" b="b"/>
            <a:pathLst>
              <a:path w="1764099" h="1558212">
                <a:moveTo>
                  <a:pt x="0" y="0"/>
                </a:moveTo>
                <a:lnTo>
                  <a:pt x="1764099" y="0"/>
                </a:lnTo>
                <a:lnTo>
                  <a:pt x="1042087" y="1558212"/>
                </a:lnTo>
                <a:lnTo>
                  <a:pt x="0" y="1558212"/>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0" name="Freeform: Shape 9">
            <a:extLst>
              <a:ext uri="{FF2B5EF4-FFF2-40B4-BE49-F238E27FC236}">
                <a16:creationId xmlns:a16="http://schemas.microsoft.com/office/drawing/2014/main" id="{D18046FB-44EA-4FD8-A585-EA09A319B2D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691640"/>
            <a:ext cx="12191999" cy="5166360"/>
          </a:xfrm>
          <a:custGeom>
            <a:avLst/>
            <a:gdLst>
              <a:gd name="connsiteX0" fmla="*/ 0 w 12191999"/>
              <a:gd name="connsiteY0" fmla="*/ 0 h 5166360"/>
              <a:gd name="connsiteX1" fmla="*/ 1822388 w 12191999"/>
              <a:gd name="connsiteY1" fmla="*/ 0 h 5166360"/>
              <a:gd name="connsiteX2" fmla="*/ 6468290 w 12191999"/>
              <a:gd name="connsiteY2" fmla="*/ 0 h 5166360"/>
              <a:gd name="connsiteX3" fmla="*/ 7796394 w 12191999"/>
              <a:gd name="connsiteY3" fmla="*/ 0 h 5166360"/>
              <a:gd name="connsiteX4" fmla="*/ 8376834 w 12191999"/>
              <a:gd name="connsiteY4" fmla="*/ 0 h 5166360"/>
              <a:gd name="connsiteX5" fmla="*/ 9704938 w 12191999"/>
              <a:gd name="connsiteY5" fmla="*/ 0 h 5166360"/>
              <a:gd name="connsiteX6" fmla="*/ 9704938 w 12191999"/>
              <a:gd name="connsiteY6" fmla="*/ 2 h 5166360"/>
              <a:gd name="connsiteX7" fmla="*/ 10283456 w 12191999"/>
              <a:gd name="connsiteY7" fmla="*/ 2 h 5166360"/>
              <a:gd name="connsiteX8" fmla="*/ 10863897 w 12191999"/>
              <a:gd name="connsiteY8" fmla="*/ 2 h 5166360"/>
              <a:gd name="connsiteX9" fmla="*/ 12191999 w 12191999"/>
              <a:gd name="connsiteY9" fmla="*/ 2 h 5166360"/>
              <a:gd name="connsiteX10" fmla="*/ 12191999 w 12191999"/>
              <a:gd name="connsiteY10" fmla="*/ 5166360 h 5166360"/>
              <a:gd name="connsiteX11" fmla="*/ 0 w 12191999"/>
              <a:gd name="connsiteY11" fmla="*/ 5166360 h 5166360"/>
              <a:gd name="connsiteX12" fmla="*/ 0 w 12191999"/>
              <a:gd name="connsiteY12" fmla="*/ 2604436 h 5166360"/>
              <a:gd name="connsiteX13" fmla="*/ 862341 w 12191999"/>
              <a:gd name="connsiteY13" fmla="*/ 743371 h 5166360"/>
              <a:gd name="connsiteX14" fmla="*/ 0 w 12191999"/>
              <a:gd name="connsiteY14" fmla="*/ 743371 h 5166360"/>
              <a:gd name="connsiteX15" fmla="*/ 0 w 12191999"/>
              <a:gd name="connsiteY15" fmla="*/ 742508 h 5166360"/>
              <a:gd name="connsiteX16" fmla="*/ 92826 w 12191999"/>
              <a:gd name="connsiteY16" fmla="*/ 742508 h 5166360"/>
              <a:gd name="connsiteX17" fmla="*/ 406486 w 12191999"/>
              <a:gd name="connsiteY17" fmla="*/ 742508 h 5166360"/>
              <a:gd name="connsiteX18" fmla="*/ 406486 w 12191999"/>
              <a:gd name="connsiteY18" fmla="*/ 742507 h 5166360"/>
              <a:gd name="connsiteX19" fmla="*/ 862741 w 12191999"/>
              <a:gd name="connsiteY19" fmla="*/ 742507 h 5166360"/>
              <a:gd name="connsiteX20" fmla="*/ 1206388 w 12191999"/>
              <a:gd name="connsiteY20" fmla="*/ 864 h 5166360"/>
              <a:gd name="connsiteX21" fmla="*/ 748500 w 12191999"/>
              <a:gd name="connsiteY21" fmla="*/ 864 h 5166360"/>
              <a:gd name="connsiteX22" fmla="*/ 0 w 12191999"/>
              <a:gd name="connsiteY22" fmla="*/ 864 h 5166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2191999" h="5166360">
                <a:moveTo>
                  <a:pt x="0" y="0"/>
                </a:moveTo>
                <a:lnTo>
                  <a:pt x="1822388" y="0"/>
                </a:lnTo>
                <a:lnTo>
                  <a:pt x="6468290" y="0"/>
                </a:lnTo>
                <a:lnTo>
                  <a:pt x="7796394" y="0"/>
                </a:lnTo>
                <a:lnTo>
                  <a:pt x="8376834" y="0"/>
                </a:lnTo>
                <a:lnTo>
                  <a:pt x="9704938" y="0"/>
                </a:lnTo>
                <a:lnTo>
                  <a:pt x="9704938" y="2"/>
                </a:lnTo>
                <a:lnTo>
                  <a:pt x="10283456" y="2"/>
                </a:lnTo>
                <a:lnTo>
                  <a:pt x="10863897" y="2"/>
                </a:lnTo>
                <a:lnTo>
                  <a:pt x="12191999" y="2"/>
                </a:lnTo>
                <a:lnTo>
                  <a:pt x="12191999" y="5166360"/>
                </a:lnTo>
                <a:lnTo>
                  <a:pt x="0" y="5166360"/>
                </a:lnTo>
                <a:lnTo>
                  <a:pt x="0" y="2604436"/>
                </a:lnTo>
                <a:lnTo>
                  <a:pt x="862341" y="743371"/>
                </a:lnTo>
                <a:lnTo>
                  <a:pt x="0" y="743371"/>
                </a:lnTo>
                <a:lnTo>
                  <a:pt x="0" y="742508"/>
                </a:lnTo>
                <a:lnTo>
                  <a:pt x="92826" y="742508"/>
                </a:lnTo>
                <a:lnTo>
                  <a:pt x="406486" y="742508"/>
                </a:lnTo>
                <a:lnTo>
                  <a:pt x="406486" y="742507"/>
                </a:lnTo>
                <a:lnTo>
                  <a:pt x="862741" y="742507"/>
                </a:lnTo>
                <a:lnTo>
                  <a:pt x="1206388" y="864"/>
                </a:lnTo>
                <a:lnTo>
                  <a:pt x="748500" y="864"/>
                </a:lnTo>
                <a:lnTo>
                  <a:pt x="0" y="864"/>
                </a:lnTo>
                <a:close/>
              </a:path>
            </a:pathLst>
          </a:custGeom>
          <a:solidFill>
            <a:srgbClr val="A6A6A6">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2" name="Freeform: Shape 11">
            <a:extLst>
              <a:ext uri="{FF2B5EF4-FFF2-40B4-BE49-F238E27FC236}">
                <a16:creationId xmlns:a16="http://schemas.microsoft.com/office/drawing/2014/main" id="{479F5F2B-8B58-4140-AE6A-51F6C67B18D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691641"/>
            <a:ext cx="971654" cy="2096979"/>
          </a:xfrm>
          <a:custGeom>
            <a:avLst/>
            <a:gdLst>
              <a:gd name="connsiteX0" fmla="*/ 0 w 971654"/>
              <a:gd name="connsiteY0" fmla="*/ 0 h 2096979"/>
              <a:gd name="connsiteX1" fmla="*/ 971654 w 971654"/>
              <a:gd name="connsiteY1" fmla="*/ 0 h 2096979"/>
              <a:gd name="connsiteX2" fmla="*/ 0 w 971654"/>
              <a:gd name="connsiteY2" fmla="*/ 2096979 h 2096979"/>
            </a:gdLst>
            <a:ahLst/>
            <a:cxnLst>
              <a:cxn ang="0">
                <a:pos x="connsiteX0" y="connsiteY0"/>
              </a:cxn>
              <a:cxn ang="0">
                <a:pos x="connsiteX1" y="connsiteY1"/>
              </a:cxn>
              <a:cxn ang="0">
                <a:pos x="connsiteX2" y="connsiteY2"/>
              </a:cxn>
            </a:cxnLst>
            <a:rect l="l" t="t" r="r" b="b"/>
            <a:pathLst>
              <a:path w="971654" h="2096979">
                <a:moveTo>
                  <a:pt x="0" y="0"/>
                </a:moveTo>
                <a:lnTo>
                  <a:pt x="971654" y="0"/>
                </a:lnTo>
                <a:lnTo>
                  <a:pt x="0" y="2096979"/>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Content Placeholder 2">
            <a:extLst>
              <a:ext uri="{FF2B5EF4-FFF2-40B4-BE49-F238E27FC236}">
                <a16:creationId xmlns:a16="http://schemas.microsoft.com/office/drawing/2014/main" id="{EB97704D-B230-4D19-A668-DCB1C432509B}"/>
              </a:ext>
            </a:extLst>
          </p:cNvPr>
          <p:cNvSpPr>
            <a:spLocks noGrp="1"/>
          </p:cNvSpPr>
          <p:nvPr>
            <p:ph idx="1"/>
          </p:nvPr>
        </p:nvSpPr>
        <p:spPr>
          <a:xfrm>
            <a:off x="1653363" y="2176272"/>
            <a:ext cx="9367204" cy="4041648"/>
          </a:xfrm>
        </p:spPr>
        <p:txBody>
          <a:bodyPr vert="horz" lIns="91440" tIns="45720" rIns="91440" bIns="45720" rtlCol="0" anchor="t">
            <a:normAutofit/>
          </a:bodyPr>
          <a:lstStyle/>
          <a:p>
            <a:r>
              <a:rPr lang="en-GB" sz="2400">
                <a:ea typeface="+mn-lt"/>
                <a:cs typeface="+mn-lt"/>
              </a:rPr>
              <a:t>3. For separate issues there should be separate  grounds .</a:t>
            </a:r>
          </a:p>
          <a:p>
            <a:endParaRPr lang="en-GB" sz="2400">
              <a:ea typeface="+mn-lt"/>
              <a:cs typeface="+mn-lt"/>
            </a:endParaRPr>
          </a:p>
          <a:p>
            <a:r>
              <a:rPr lang="en-GB" sz="2400">
                <a:ea typeface="+mn-lt"/>
                <a:cs typeface="+mn-lt"/>
              </a:rPr>
              <a:t>4. Grounds should avoid making reference to case law, if any. </a:t>
            </a:r>
          </a:p>
          <a:p>
            <a:endParaRPr lang="en-GB" sz="2400">
              <a:ea typeface="+mn-lt"/>
              <a:cs typeface="+mn-lt"/>
            </a:endParaRPr>
          </a:p>
          <a:p>
            <a:r>
              <a:rPr lang="en-GB" sz="2400">
                <a:ea typeface="+mn-lt"/>
                <a:cs typeface="+mn-lt"/>
              </a:rPr>
              <a:t>5. Simple language should be used as a complicated language may be unintelligible and may also, in some unfortunate cases, result in dismissal of appeal.</a:t>
            </a:r>
            <a:endParaRPr lang="en-GB" sz="2400">
              <a:cs typeface="Calibri"/>
            </a:endParaRPr>
          </a:p>
        </p:txBody>
      </p:sp>
    </p:spTree>
    <p:extLst>
      <p:ext uri="{BB962C8B-B14F-4D97-AF65-F5344CB8AC3E}">
        <p14:creationId xmlns:p14="http://schemas.microsoft.com/office/powerpoint/2010/main" val="38248872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3AE4ED-86DE-4246-9AE9-C32A8F0C3751}"/>
              </a:ext>
            </a:extLst>
          </p:cNvPr>
          <p:cNvSpPr>
            <a:spLocks noGrp="1"/>
          </p:cNvSpPr>
          <p:nvPr>
            <p:ph type="title"/>
          </p:nvPr>
        </p:nvSpPr>
        <p:spPr>
          <a:xfrm>
            <a:off x="1653363" y="365760"/>
            <a:ext cx="9367203" cy="1188720"/>
          </a:xfrm>
        </p:spPr>
        <p:txBody>
          <a:bodyPr>
            <a:normAutofit/>
          </a:bodyPr>
          <a:lstStyle/>
          <a:p>
            <a:endParaRPr lang="en-GB"/>
          </a:p>
        </p:txBody>
      </p:sp>
      <p:sp>
        <p:nvSpPr>
          <p:cNvPr id="8" name="Freeform: Shape 7">
            <a:extLst>
              <a:ext uri="{FF2B5EF4-FFF2-40B4-BE49-F238E27FC236}">
                <a16:creationId xmlns:a16="http://schemas.microsoft.com/office/drawing/2014/main" id="{7CB4857B-ED7C-444D-9F04-2F885114A1C2}"/>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764099" cy="1558212"/>
          </a:xfrm>
          <a:custGeom>
            <a:avLst/>
            <a:gdLst>
              <a:gd name="connsiteX0" fmla="*/ 0 w 1764099"/>
              <a:gd name="connsiteY0" fmla="*/ 0 h 1558212"/>
              <a:gd name="connsiteX1" fmla="*/ 1764099 w 1764099"/>
              <a:gd name="connsiteY1" fmla="*/ 0 h 1558212"/>
              <a:gd name="connsiteX2" fmla="*/ 1042087 w 1764099"/>
              <a:gd name="connsiteY2" fmla="*/ 1558212 h 1558212"/>
              <a:gd name="connsiteX3" fmla="*/ 0 w 1764099"/>
              <a:gd name="connsiteY3" fmla="*/ 1558212 h 1558212"/>
            </a:gdLst>
            <a:ahLst/>
            <a:cxnLst>
              <a:cxn ang="0">
                <a:pos x="connsiteX0" y="connsiteY0"/>
              </a:cxn>
              <a:cxn ang="0">
                <a:pos x="connsiteX1" y="connsiteY1"/>
              </a:cxn>
              <a:cxn ang="0">
                <a:pos x="connsiteX2" y="connsiteY2"/>
              </a:cxn>
              <a:cxn ang="0">
                <a:pos x="connsiteX3" y="connsiteY3"/>
              </a:cxn>
            </a:cxnLst>
            <a:rect l="l" t="t" r="r" b="b"/>
            <a:pathLst>
              <a:path w="1764099" h="1558212">
                <a:moveTo>
                  <a:pt x="0" y="0"/>
                </a:moveTo>
                <a:lnTo>
                  <a:pt x="1764099" y="0"/>
                </a:lnTo>
                <a:lnTo>
                  <a:pt x="1042087" y="1558212"/>
                </a:lnTo>
                <a:lnTo>
                  <a:pt x="0" y="1558212"/>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0" name="Freeform: Shape 9">
            <a:extLst>
              <a:ext uri="{FF2B5EF4-FFF2-40B4-BE49-F238E27FC236}">
                <a16:creationId xmlns:a16="http://schemas.microsoft.com/office/drawing/2014/main" id="{D18046FB-44EA-4FD8-A585-EA09A319B2D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691640"/>
            <a:ext cx="12191999" cy="5166360"/>
          </a:xfrm>
          <a:custGeom>
            <a:avLst/>
            <a:gdLst>
              <a:gd name="connsiteX0" fmla="*/ 0 w 12191999"/>
              <a:gd name="connsiteY0" fmla="*/ 0 h 5166360"/>
              <a:gd name="connsiteX1" fmla="*/ 1822388 w 12191999"/>
              <a:gd name="connsiteY1" fmla="*/ 0 h 5166360"/>
              <a:gd name="connsiteX2" fmla="*/ 6468290 w 12191999"/>
              <a:gd name="connsiteY2" fmla="*/ 0 h 5166360"/>
              <a:gd name="connsiteX3" fmla="*/ 7796394 w 12191999"/>
              <a:gd name="connsiteY3" fmla="*/ 0 h 5166360"/>
              <a:gd name="connsiteX4" fmla="*/ 8376834 w 12191999"/>
              <a:gd name="connsiteY4" fmla="*/ 0 h 5166360"/>
              <a:gd name="connsiteX5" fmla="*/ 9704938 w 12191999"/>
              <a:gd name="connsiteY5" fmla="*/ 0 h 5166360"/>
              <a:gd name="connsiteX6" fmla="*/ 9704938 w 12191999"/>
              <a:gd name="connsiteY6" fmla="*/ 2 h 5166360"/>
              <a:gd name="connsiteX7" fmla="*/ 10283456 w 12191999"/>
              <a:gd name="connsiteY7" fmla="*/ 2 h 5166360"/>
              <a:gd name="connsiteX8" fmla="*/ 10863897 w 12191999"/>
              <a:gd name="connsiteY8" fmla="*/ 2 h 5166360"/>
              <a:gd name="connsiteX9" fmla="*/ 12191999 w 12191999"/>
              <a:gd name="connsiteY9" fmla="*/ 2 h 5166360"/>
              <a:gd name="connsiteX10" fmla="*/ 12191999 w 12191999"/>
              <a:gd name="connsiteY10" fmla="*/ 5166360 h 5166360"/>
              <a:gd name="connsiteX11" fmla="*/ 0 w 12191999"/>
              <a:gd name="connsiteY11" fmla="*/ 5166360 h 5166360"/>
              <a:gd name="connsiteX12" fmla="*/ 0 w 12191999"/>
              <a:gd name="connsiteY12" fmla="*/ 2604436 h 5166360"/>
              <a:gd name="connsiteX13" fmla="*/ 862341 w 12191999"/>
              <a:gd name="connsiteY13" fmla="*/ 743371 h 5166360"/>
              <a:gd name="connsiteX14" fmla="*/ 0 w 12191999"/>
              <a:gd name="connsiteY14" fmla="*/ 743371 h 5166360"/>
              <a:gd name="connsiteX15" fmla="*/ 0 w 12191999"/>
              <a:gd name="connsiteY15" fmla="*/ 742508 h 5166360"/>
              <a:gd name="connsiteX16" fmla="*/ 92826 w 12191999"/>
              <a:gd name="connsiteY16" fmla="*/ 742508 h 5166360"/>
              <a:gd name="connsiteX17" fmla="*/ 406486 w 12191999"/>
              <a:gd name="connsiteY17" fmla="*/ 742508 h 5166360"/>
              <a:gd name="connsiteX18" fmla="*/ 406486 w 12191999"/>
              <a:gd name="connsiteY18" fmla="*/ 742507 h 5166360"/>
              <a:gd name="connsiteX19" fmla="*/ 862741 w 12191999"/>
              <a:gd name="connsiteY19" fmla="*/ 742507 h 5166360"/>
              <a:gd name="connsiteX20" fmla="*/ 1206388 w 12191999"/>
              <a:gd name="connsiteY20" fmla="*/ 864 h 5166360"/>
              <a:gd name="connsiteX21" fmla="*/ 748500 w 12191999"/>
              <a:gd name="connsiteY21" fmla="*/ 864 h 5166360"/>
              <a:gd name="connsiteX22" fmla="*/ 0 w 12191999"/>
              <a:gd name="connsiteY22" fmla="*/ 864 h 5166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2191999" h="5166360">
                <a:moveTo>
                  <a:pt x="0" y="0"/>
                </a:moveTo>
                <a:lnTo>
                  <a:pt x="1822388" y="0"/>
                </a:lnTo>
                <a:lnTo>
                  <a:pt x="6468290" y="0"/>
                </a:lnTo>
                <a:lnTo>
                  <a:pt x="7796394" y="0"/>
                </a:lnTo>
                <a:lnTo>
                  <a:pt x="8376834" y="0"/>
                </a:lnTo>
                <a:lnTo>
                  <a:pt x="9704938" y="0"/>
                </a:lnTo>
                <a:lnTo>
                  <a:pt x="9704938" y="2"/>
                </a:lnTo>
                <a:lnTo>
                  <a:pt x="10283456" y="2"/>
                </a:lnTo>
                <a:lnTo>
                  <a:pt x="10863897" y="2"/>
                </a:lnTo>
                <a:lnTo>
                  <a:pt x="12191999" y="2"/>
                </a:lnTo>
                <a:lnTo>
                  <a:pt x="12191999" y="5166360"/>
                </a:lnTo>
                <a:lnTo>
                  <a:pt x="0" y="5166360"/>
                </a:lnTo>
                <a:lnTo>
                  <a:pt x="0" y="2604436"/>
                </a:lnTo>
                <a:lnTo>
                  <a:pt x="862341" y="743371"/>
                </a:lnTo>
                <a:lnTo>
                  <a:pt x="0" y="743371"/>
                </a:lnTo>
                <a:lnTo>
                  <a:pt x="0" y="742508"/>
                </a:lnTo>
                <a:lnTo>
                  <a:pt x="92826" y="742508"/>
                </a:lnTo>
                <a:lnTo>
                  <a:pt x="406486" y="742508"/>
                </a:lnTo>
                <a:lnTo>
                  <a:pt x="406486" y="742507"/>
                </a:lnTo>
                <a:lnTo>
                  <a:pt x="862741" y="742507"/>
                </a:lnTo>
                <a:lnTo>
                  <a:pt x="1206388" y="864"/>
                </a:lnTo>
                <a:lnTo>
                  <a:pt x="748500" y="864"/>
                </a:lnTo>
                <a:lnTo>
                  <a:pt x="0" y="864"/>
                </a:lnTo>
                <a:close/>
              </a:path>
            </a:pathLst>
          </a:custGeom>
          <a:solidFill>
            <a:srgbClr val="A6A6A6">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2" name="Freeform: Shape 11">
            <a:extLst>
              <a:ext uri="{FF2B5EF4-FFF2-40B4-BE49-F238E27FC236}">
                <a16:creationId xmlns:a16="http://schemas.microsoft.com/office/drawing/2014/main" id="{479F5F2B-8B58-4140-AE6A-51F6C67B18D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691641"/>
            <a:ext cx="971654" cy="2096979"/>
          </a:xfrm>
          <a:custGeom>
            <a:avLst/>
            <a:gdLst>
              <a:gd name="connsiteX0" fmla="*/ 0 w 971654"/>
              <a:gd name="connsiteY0" fmla="*/ 0 h 2096979"/>
              <a:gd name="connsiteX1" fmla="*/ 971654 w 971654"/>
              <a:gd name="connsiteY1" fmla="*/ 0 h 2096979"/>
              <a:gd name="connsiteX2" fmla="*/ 0 w 971654"/>
              <a:gd name="connsiteY2" fmla="*/ 2096979 h 2096979"/>
            </a:gdLst>
            <a:ahLst/>
            <a:cxnLst>
              <a:cxn ang="0">
                <a:pos x="connsiteX0" y="connsiteY0"/>
              </a:cxn>
              <a:cxn ang="0">
                <a:pos x="connsiteX1" y="connsiteY1"/>
              </a:cxn>
              <a:cxn ang="0">
                <a:pos x="connsiteX2" y="connsiteY2"/>
              </a:cxn>
            </a:cxnLst>
            <a:rect l="l" t="t" r="r" b="b"/>
            <a:pathLst>
              <a:path w="971654" h="2096979">
                <a:moveTo>
                  <a:pt x="0" y="0"/>
                </a:moveTo>
                <a:lnTo>
                  <a:pt x="971654" y="0"/>
                </a:lnTo>
                <a:lnTo>
                  <a:pt x="0" y="2096979"/>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Content Placeholder 2">
            <a:extLst>
              <a:ext uri="{FF2B5EF4-FFF2-40B4-BE49-F238E27FC236}">
                <a16:creationId xmlns:a16="http://schemas.microsoft.com/office/drawing/2014/main" id="{74DBE332-16E9-4328-9725-17FC5D58C5A4}"/>
              </a:ext>
            </a:extLst>
          </p:cNvPr>
          <p:cNvSpPr>
            <a:spLocks noGrp="1"/>
          </p:cNvSpPr>
          <p:nvPr>
            <p:ph idx="1"/>
          </p:nvPr>
        </p:nvSpPr>
        <p:spPr>
          <a:xfrm>
            <a:off x="1653363" y="2176272"/>
            <a:ext cx="9367204" cy="4041648"/>
          </a:xfrm>
        </p:spPr>
        <p:txBody>
          <a:bodyPr vert="horz" lIns="91440" tIns="45720" rIns="91440" bIns="45720" rtlCol="0" anchor="t">
            <a:normAutofit/>
          </a:bodyPr>
          <a:lstStyle/>
          <a:p>
            <a:r>
              <a:rPr lang="en-GB" sz="2400">
                <a:ea typeface="+mn-lt"/>
                <a:cs typeface="+mn-lt"/>
              </a:rPr>
              <a:t>6. Grounds challenging jurisdiction be preferred first in order of appeal. </a:t>
            </a:r>
            <a:endParaRPr lang="en-US" sz="2400"/>
          </a:p>
          <a:p>
            <a:endParaRPr lang="en-GB" sz="2400">
              <a:ea typeface="+mn-lt"/>
              <a:cs typeface="+mn-lt"/>
            </a:endParaRPr>
          </a:p>
          <a:p>
            <a:r>
              <a:rPr lang="en-GB" sz="2400">
                <a:ea typeface="+mn-lt"/>
                <a:cs typeface="+mn-lt"/>
              </a:rPr>
              <a:t>7. Ground mentioning that the AO did not provide sufficient opportunity to make out a case before him should be given higher weightage. </a:t>
            </a:r>
          </a:p>
          <a:p>
            <a:endParaRPr lang="en-GB" sz="2400">
              <a:ea typeface="+mn-lt"/>
              <a:cs typeface="+mn-lt"/>
            </a:endParaRPr>
          </a:p>
          <a:p>
            <a:r>
              <a:rPr lang="en-GB" sz="2400">
                <a:ea typeface="+mn-lt"/>
                <a:cs typeface="+mn-lt"/>
              </a:rPr>
              <a:t>8. Grounds should not be argumentative. </a:t>
            </a:r>
          </a:p>
          <a:p>
            <a:endParaRPr lang="en-GB" sz="2400">
              <a:ea typeface="+mn-lt"/>
              <a:cs typeface="+mn-lt"/>
            </a:endParaRPr>
          </a:p>
          <a:p>
            <a:r>
              <a:rPr lang="en-GB" sz="2400">
                <a:ea typeface="+mn-lt"/>
                <a:cs typeface="+mn-lt"/>
              </a:rPr>
              <a:t>9. Each GoA should not normally exceed 100 words.</a:t>
            </a:r>
            <a:endParaRPr lang="en-GB" sz="2400">
              <a:cs typeface="Calibri"/>
            </a:endParaRPr>
          </a:p>
        </p:txBody>
      </p:sp>
    </p:spTree>
    <p:extLst>
      <p:ext uri="{BB962C8B-B14F-4D97-AF65-F5344CB8AC3E}">
        <p14:creationId xmlns:p14="http://schemas.microsoft.com/office/powerpoint/2010/main" val="269921970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52C127-DF05-405B-B3C7-BB8A70B3598B}"/>
              </a:ext>
            </a:extLst>
          </p:cNvPr>
          <p:cNvSpPr>
            <a:spLocks noGrp="1"/>
          </p:cNvSpPr>
          <p:nvPr>
            <p:ph type="title"/>
          </p:nvPr>
        </p:nvSpPr>
        <p:spPr>
          <a:xfrm>
            <a:off x="1653363" y="365760"/>
            <a:ext cx="9367203" cy="1188720"/>
          </a:xfrm>
        </p:spPr>
        <p:txBody>
          <a:bodyPr>
            <a:normAutofit/>
          </a:bodyPr>
          <a:lstStyle/>
          <a:p>
            <a:r>
              <a:rPr lang="en-GB" dirty="0">
                <a:cs typeface="Calibri Light"/>
              </a:rPr>
              <a:t>SPECIMEN – G O A</a:t>
            </a:r>
          </a:p>
        </p:txBody>
      </p:sp>
      <p:sp>
        <p:nvSpPr>
          <p:cNvPr id="8" name="Freeform: Shape 7">
            <a:extLst>
              <a:ext uri="{FF2B5EF4-FFF2-40B4-BE49-F238E27FC236}">
                <a16:creationId xmlns:a16="http://schemas.microsoft.com/office/drawing/2014/main" id="{7CB4857B-ED7C-444D-9F04-2F885114A1C2}"/>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764099" cy="1558212"/>
          </a:xfrm>
          <a:custGeom>
            <a:avLst/>
            <a:gdLst>
              <a:gd name="connsiteX0" fmla="*/ 0 w 1764099"/>
              <a:gd name="connsiteY0" fmla="*/ 0 h 1558212"/>
              <a:gd name="connsiteX1" fmla="*/ 1764099 w 1764099"/>
              <a:gd name="connsiteY1" fmla="*/ 0 h 1558212"/>
              <a:gd name="connsiteX2" fmla="*/ 1042087 w 1764099"/>
              <a:gd name="connsiteY2" fmla="*/ 1558212 h 1558212"/>
              <a:gd name="connsiteX3" fmla="*/ 0 w 1764099"/>
              <a:gd name="connsiteY3" fmla="*/ 1558212 h 1558212"/>
            </a:gdLst>
            <a:ahLst/>
            <a:cxnLst>
              <a:cxn ang="0">
                <a:pos x="connsiteX0" y="connsiteY0"/>
              </a:cxn>
              <a:cxn ang="0">
                <a:pos x="connsiteX1" y="connsiteY1"/>
              </a:cxn>
              <a:cxn ang="0">
                <a:pos x="connsiteX2" y="connsiteY2"/>
              </a:cxn>
              <a:cxn ang="0">
                <a:pos x="connsiteX3" y="connsiteY3"/>
              </a:cxn>
            </a:cxnLst>
            <a:rect l="l" t="t" r="r" b="b"/>
            <a:pathLst>
              <a:path w="1764099" h="1558212">
                <a:moveTo>
                  <a:pt x="0" y="0"/>
                </a:moveTo>
                <a:lnTo>
                  <a:pt x="1764099" y="0"/>
                </a:lnTo>
                <a:lnTo>
                  <a:pt x="1042087" y="1558212"/>
                </a:lnTo>
                <a:lnTo>
                  <a:pt x="0" y="1558212"/>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0" name="Freeform: Shape 9">
            <a:extLst>
              <a:ext uri="{FF2B5EF4-FFF2-40B4-BE49-F238E27FC236}">
                <a16:creationId xmlns:a16="http://schemas.microsoft.com/office/drawing/2014/main" id="{D18046FB-44EA-4FD8-A585-EA09A319B2D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691640"/>
            <a:ext cx="12191999" cy="5166360"/>
          </a:xfrm>
          <a:custGeom>
            <a:avLst/>
            <a:gdLst>
              <a:gd name="connsiteX0" fmla="*/ 0 w 12191999"/>
              <a:gd name="connsiteY0" fmla="*/ 0 h 5166360"/>
              <a:gd name="connsiteX1" fmla="*/ 1822388 w 12191999"/>
              <a:gd name="connsiteY1" fmla="*/ 0 h 5166360"/>
              <a:gd name="connsiteX2" fmla="*/ 6468290 w 12191999"/>
              <a:gd name="connsiteY2" fmla="*/ 0 h 5166360"/>
              <a:gd name="connsiteX3" fmla="*/ 7796394 w 12191999"/>
              <a:gd name="connsiteY3" fmla="*/ 0 h 5166360"/>
              <a:gd name="connsiteX4" fmla="*/ 8376834 w 12191999"/>
              <a:gd name="connsiteY4" fmla="*/ 0 h 5166360"/>
              <a:gd name="connsiteX5" fmla="*/ 9704938 w 12191999"/>
              <a:gd name="connsiteY5" fmla="*/ 0 h 5166360"/>
              <a:gd name="connsiteX6" fmla="*/ 9704938 w 12191999"/>
              <a:gd name="connsiteY6" fmla="*/ 2 h 5166360"/>
              <a:gd name="connsiteX7" fmla="*/ 10283456 w 12191999"/>
              <a:gd name="connsiteY7" fmla="*/ 2 h 5166360"/>
              <a:gd name="connsiteX8" fmla="*/ 10863897 w 12191999"/>
              <a:gd name="connsiteY8" fmla="*/ 2 h 5166360"/>
              <a:gd name="connsiteX9" fmla="*/ 12191999 w 12191999"/>
              <a:gd name="connsiteY9" fmla="*/ 2 h 5166360"/>
              <a:gd name="connsiteX10" fmla="*/ 12191999 w 12191999"/>
              <a:gd name="connsiteY10" fmla="*/ 5166360 h 5166360"/>
              <a:gd name="connsiteX11" fmla="*/ 0 w 12191999"/>
              <a:gd name="connsiteY11" fmla="*/ 5166360 h 5166360"/>
              <a:gd name="connsiteX12" fmla="*/ 0 w 12191999"/>
              <a:gd name="connsiteY12" fmla="*/ 2604436 h 5166360"/>
              <a:gd name="connsiteX13" fmla="*/ 862341 w 12191999"/>
              <a:gd name="connsiteY13" fmla="*/ 743371 h 5166360"/>
              <a:gd name="connsiteX14" fmla="*/ 0 w 12191999"/>
              <a:gd name="connsiteY14" fmla="*/ 743371 h 5166360"/>
              <a:gd name="connsiteX15" fmla="*/ 0 w 12191999"/>
              <a:gd name="connsiteY15" fmla="*/ 742508 h 5166360"/>
              <a:gd name="connsiteX16" fmla="*/ 92826 w 12191999"/>
              <a:gd name="connsiteY16" fmla="*/ 742508 h 5166360"/>
              <a:gd name="connsiteX17" fmla="*/ 406486 w 12191999"/>
              <a:gd name="connsiteY17" fmla="*/ 742508 h 5166360"/>
              <a:gd name="connsiteX18" fmla="*/ 406486 w 12191999"/>
              <a:gd name="connsiteY18" fmla="*/ 742507 h 5166360"/>
              <a:gd name="connsiteX19" fmla="*/ 862741 w 12191999"/>
              <a:gd name="connsiteY19" fmla="*/ 742507 h 5166360"/>
              <a:gd name="connsiteX20" fmla="*/ 1206388 w 12191999"/>
              <a:gd name="connsiteY20" fmla="*/ 864 h 5166360"/>
              <a:gd name="connsiteX21" fmla="*/ 748500 w 12191999"/>
              <a:gd name="connsiteY21" fmla="*/ 864 h 5166360"/>
              <a:gd name="connsiteX22" fmla="*/ 0 w 12191999"/>
              <a:gd name="connsiteY22" fmla="*/ 864 h 5166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2191999" h="5166360">
                <a:moveTo>
                  <a:pt x="0" y="0"/>
                </a:moveTo>
                <a:lnTo>
                  <a:pt x="1822388" y="0"/>
                </a:lnTo>
                <a:lnTo>
                  <a:pt x="6468290" y="0"/>
                </a:lnTo>
                <a:lnTo>
                  <a:pt x="7796394" y="0"/>
                </a:lnTo>
                <a:lnTo>
                  <a:pt x="8376834" y="0"/>
                </a:lnTo>
                <a:lnTo>
                  <a:pt x="9704938" y="0"/>
                </a:lnTo>
                <a:lnTo>
                  <a:pt x="9704938" y="2"/>
                </a:lnTo>
                <a:lnTo>
                  <a:pt x="10283456" y="2"/>
                </a:lnTo>
                <a:lnTo>
                  <a:pt x="10863897" y="2"/>
                </a:lnTo>
                <a:lnTo>
                  <a:pt x="12191999" y="2"/>
                </a:lnTo>
                <a:lnTo>
                  <a:pt x="12191999" y="5166360"/>
                </a:lnTo>
                <a:lnTo>
                  <a:pt x="0" y="5166360"/>
                </a:lnTo>
                <a:lnTo>
                  <a:pt x="0" y="2604436"/>
                </a:lnTo>
                <a:lnTo>
                  <a:pt x="862341" y="743371"/>
                </a:lnTo>
                <a:lnTo>
                  <a:pt x="0" y="743371"/>
                </a:lnTo>
                <a:lnTo>
                  <a:pt x="0" y="742508"/>
                </a:lnTo>
                <a:lnTo>
                  <a:pt x="92826" y="742508"/>
                </a:lnTo>
                <a:lnTo>
                  <a:pt x="406486" y="742508"/>
                </a:lnTo>
                <a:lnTo>
                  <a:pt x="406486" y="742507"/>
                </a:lnTo>
                <a:lnTo>
                  <a:pt x="862741" y="742507"/>
                </a:lnTo>
                <a:lnTo>
                  <a:pt x="1206388" y="864"/>
                </a:lnTo>
                <a:lnTo>
                  <a:pt x="748500" y="864"/>
                </a:lnTo>
                <a:lnTo>
                  <a:pt x="0" y="864"/>
                </a:lnTo>
                <a:close/>
              </a:path>
            </a:pathLst>
          </a:custGeom>
          <a:solidFill>
            <a:srgbClr val="A6A6A6">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2" name="Freeform: Shape 11">
            <a:extLst>
              <a:ext uri="{FF2B5EF4-FFF2-40B4-BE49-F238E27FC236}">
                <a16:creationId xmlns:a16="http://schemas.microsoft.com/office/drawing/2014/main" id="{479F5F2B-8B58-4140-AE6A-51F6C67B18D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691641"/>
            <a:ext cx="971654" cy="2096979"/>
          </a:xfrm>
          <a:custGeom>
            <a:avLst/>
            <a:gdLst>
              <a:gd name="connsiteX0" fmla="*/ 0 w 971654"/>
              <a:gd name="connsiteY0" fmla="*/ 0 h 2096979"/>
              <a:gd name="connsiteX1" fmla="*/ 971654 w 971654"/>
              <a:gd name="connsiteY1" fmla="*/ 0 h 2096979"/>
              <a:gd name="connsiteX2" fmla="*/ 0 w 971654"/>
              <a:gd name="connsiteY2" fmla="*/ 2096979 h 2096979"/>
            </a:gdLst>
            <a:ahLst/>
            <a:cxnLst>
              <a:cxn ang="0">
                <a:pos x="connsiteX0" y="connsiteY0"/>
              </a:cxn>
              <a:cxn ang="0">
                <a:pos x="connsiteX1" y="connsiteY1"/>
              </a:cxn>
              <a:cxn ang="0">
                <a:pos x="connsiteX2" y="connsiteY2"/>
              </a:cxn>
            </a:cxnLst>
            <a:rect l="l" t="t" r="r" b="b"/>
            <a:pathLst>
              <a:path w="971654" h="2096979">
                <a:moveTo>
                  <a:pt x="0" y="0"/>
                </a:moveTo>
                <a:lnTo>
                  <a:pt x="971654" y="0"/>
                </a:lnTo>
                <a:lnTo>
                  <a:pt x="0" y="2096979"/>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Content Placeholder 2">
            <a:extLst>
              <a:ext uri="{FF2B5EF4-FFF2-40B4-BE49-F238E27FC236}">
                <a16:creationId xmlns:a16="http://schemas.microsoft.com/office/drawing/2014/main" id="{17FB9BE9-C890-46C5-A56E-28907CACD4CE}"/>
              </a:ext>
            </a:extLst>
          </p:cNvPr>
          <p:cNvSpPr>
            <a:spLocks noGrp="1"/>
          </p:cNvSpPr>
          <p:nvPr>
            <p:ph idx="1"/>
          </p:nvPr>
        </p:nvSpPr>
        <p:spPr>
          <a:xfrm>
            <a:off x="1653363" y="2176272"/>
            <a:ext cx="9367204" cy="4041648"/>
          </a:xfrm>
        </p:spPr>
        <p:txBody>
          <a:bodyPr vert="horz" lIns="91440" tIns="45720" rIns="91440" bIns="45720" rtlCol="0" anchor="t">
            <a:normAutofit/>
          </a:bodyPr>
          <a:lstStyle/>
          <a:p>
            <a:pPr marL="0" indent="0">
              <a:buNone/>
            </a:pPr>
            <a:r>
              <a:rPr lang="en-GB" sz="2200">
                <a:ea typeface="+mn-lt"/>
                <a:cs typeface="+mn-lt"/>
              </a:rPr>
              <a:t>Order u/s 143(3) &amp; 144 1.</a:t>
            </a:r>
            <a:endParaRPr lang="en-US" sz="2200">
              <a:cs typeface="Calibri" panose="020F0502020204030204"/>
            </a:endParaRPr>
          </a:p>
          <a:p>
            <a:endParaRPr lang="en-GB" sz="2200"/>
          </a:p>
          <a:p>
            <a:r>
              <a:rPr lang="en-GB" sz="2200">
                <a:ea typeface="+mn-lt"/>
                <a:cs typeface="+mn-lt"/>
              </a:rPr>
              <a:t>The AO has erred in assessing income of Rs. ____/- which was totally exempt under clause ____of Sec. 10. </a:t>
            </a:r>
          </a:p>
          <a:p>
            <a:endParaRPr lang="en-GB" sz="2200">
              <a:ea typeface="+mn-lt"/>
              <a:cs typeface="+mn-lt"/>
            </a:endParaRPr>
          </a:p>
          <a:p>
            <a:r>
              <a:rPr lang="en-GB" sz="2200">
                <a:ea typeface="+mn-lt"/>
                <a:cs typeface="+mn-lt"/>
              </a:rPr>
              <a:t>2. The AO has erred in assessing the income amounting to Rs. ___/- as the income was exempt from tax u/s 11. </a:t>
            </a:r>
          </a:p>
          <a:p>
            <a:endParaRPr lang="en-GB" sz="2200">
              <a:ea typeface="+mn-lt"/>
              <a:cs typeface="+mn-lt"/>
            </a:endParaRPr>
          </a:p>
          <a:p>
            <a:r>
              <a:rPr lang="en-GB" sz="2200">
                <a:ea typeface="+mn-lt"/>
                <a:cs typeface="+mn-lt"/>
              </a:rPr>
              <a:t>3. The AO was wrong in assessing an amount of Rs. ____/- as the income of the appellant u/s 41 of the IT Act,1961.</a:t>
            </a:r>
            <a:endParaRPr lang="en-GB" sz="2200">
              <a:cs typeface="Calibri"/>
            </a:endParaRPr>
          </a:p>
        </p:txBody>
      </p:sp>
    </p:spTree>
    <p:extLst>
      <p:ext uri="{BB962C8B-B14F-4D97-AF65-F5344CB8AC3E}">
        <p14:creationId xmlns:p14="http://schemas.microsoft.com/office/powerpoint/2010/main" val="279443811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635022-7FB2-4B8F-A2CA-C8A9F7063705}"/>
              </a:ext>
            </a:extLst>
          </p:cNvPr>
          <p:cNvSpPr>
            <a:spLocks noGrp="1"/>
          </p:cNvSpPr>
          <p:nvPr>
            <p:ph type="title"/>
          </p:nvPr>
        </p:nvSpPr>
        <p:spPr>
          <a:xfrm>
            <a:off x="1653363" y="365760"/>
            <a:ext cx="9367203" cy="1188720"/>
          </a:xfrm>
        </p:spPr>
        <p:txBody>
          <a:bodyPr>
            <a:normAutofit/>
          </a:bodyPr>
          <a:lstStyle/>
          <a:p>
            <a:endParaRPr lang="en-GB"/>
          </a:p>
        </p:txBody>
      </p:sp>
      <p:sp>
        <p:nvSpPr>
          <p:cNvPr id="8" name="Freeform: Shape 7">
            <a:extLst>
              <a:ext uri="{FF2B5EF4-FFF2-40B4-BE49-F238E27FC236}">
                <a16:creationId xmlns:a16="http://schemas.microsoft.com/office/drawing/2014/main" id="{7CB4857B-ED7C-444D-9F04-2F885114A1C2}"/>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764099" cy="1558212"/>
          </a:xfrm>
          <a:custGeom>
            <a:avLst/>
            <a:gdLst>
              <a:gd name="connsiteX0" fmla="*/ 0 w 1764099"/>
              <a:gd name="connsiteY0" fmla="*/ 0 h 1558212"/>
              <a:gd name="connsiteX1" fmla="*/ 1764099 w 1764099"/>
              <a:gd name="connsiteY1" fmla="*/ 0 h 1558212"/>
              <a:gd name="connsiteX2" fmla="*/ 1042087 w 1764099"/>
              <a:gd name="connsiteY2" fmla="*/ 1558212 h 1558212"/>
              <a:gd name="connsiteX3" fmla="*/ 0 w 1764099"/>
              <a:gd name="connsiteY3" fmla="*/ 1558212 h 1558212"/>
            </a:gdLst>
            <a:ahLst/>
            <a:cxnLst>
              <a:cxn ang="0">
                <a:pos x="connsiteX0" y="connsiteY0"/>
              </a:cxn>
              <a:cxn ang="0">
                <a:pos x="connsiteX1" y="connsiteY1"/>
              </a:cxn>
              <a:cxn ang="0">
                <a:pos x="connsiteX2" y="connsiteY2"/>
              </a:cxn>
              <a:cxn ang="0">
                <a:pos x="connsiteX3" y="connsiteY3"/>
              </a:cxn>
            </a:cxnLst>
            <a:rect l="l" t="t" r="r" b="b"/>
            <a:pathLst>
              <a:path w="1764099" h="1558212">
                <a:moveTo>
                  <a:pt x="0" y="0"/>
                </a:moveTo>
                <a:lnTo>
                  <a:pt x="1764099" y="0"/>
                </a:lnTo>
                <a:lnTo>
                  <a:pt x="1042087" y="1558212"/>
                </a:lnTo>
                <a:lnTo>
                  <a:pt x="0" y="1558212"/>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0" name="Freeform: Shape 9">
            <a:extLst>
              <a:ext uri="{FF2B5EF4-FFF2-40B4-BE49-F238E27FC236}">
                <a16:creationId xmlns:a16="http://schemas.microsoft.com/office/drawing/2014/main" id="{D18046FB-44EA-4FD8-A585-EA09A319B2D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691640"/>
            <a:ext cx="12191999" cy="5166360"/>
          </a:xfrm>
          <a:custGeom>
            <a:avLst/>
            <a:gdLst>
              <a:gd name="connsiteX0" fmla="*/ 0 w 12191999"/>
              <a:gd name="connsiteY0" fmla="*/ 0 h 5166360"/>
              <a:gd name="connsiteX1" fmla="*/ 1822388 w 12191999"/>
              <a:gd name="connsiteY1" fmla="*/ 0 h 5166360"/>
              <a:gd name="connsiteX2" fmla="*/ 6468290 w 12191999"/>
              <a:gd name="connsiteY2" fmla="*/ 0 h 5166360"/>
              <a:gd name="connsiteX3" fmla="*/ 7796394 w 12191999"/>
              <a:gd name="connsiteY3" fmla="*/ 0 h 5166360"/>
              <a:gd name="connsiteX4" fmla="*/ 8376834 w 12191999"/>
              <a:gd name="connsiteY4" fmla="*/ 0 h 5166360"/>
              <a:gd name="connsiteX5" fmla="*/ 9704938 w 12191999"/>
              <a:gd name="connsiteY5" fmla="*/ 0 h 5166360"/>
              <a:gd name="connsiteX6" fmla="*/ 9704938 w 12191999"/>
              <a:gd name="connsiteY6" fmla="*/ 2 h 5166360"/>
              <a:gd name="connsiteX7" fmla="*/ 10283456 w 12191999"/>
              <a:gd name="connsiteY7" fmla="*/ 2 h 5166360"/>
              <a:gd name="connsiteX8" fmla="*/ 10863897 w 12191999"/>
              <a:gd name="connsiteY8" fmla="*/ 2 h 5166360"/>
              <a:gd name="connsiteX9" fmla="*/ 12191999 w 12191999"/>
              <a:gd name="connsiteY9" fmla="*/ 2 h 5166360"/>
              <a:gd name="connsiteX10" fmla="*/ 12191999 w 12191999"/>
              <a:gd name="connsiteY10" fmla="*/ 5166360 h 5166360"/>
              <a:gd name="connsiteX11" fmla="*/ 0 w 12191999"/>
              <a:gd name="connsiteY11" fmla="*/ 5166360 h 5166360"/>
              <a:gd name="connsiteX12" fmla="*/ 0 w 12191999"/>
              <a:gd name="connsiteY12" fmla="*/ 2604436 h 5166360"/>
              <a:gd name="connsiteX13" fmla="*/ 862341 w 12191999"/>
              <a:gd name="connsiteY13" fmla="*/ 743371 h 5166360"/>
              <a:gd name="connsiteX14" fmla="*/ 0 w 12191999"/>
              <a:gd name="connsiteY14" fmla="*/ 743371 h 5166360"/>
              <a:gd name="connsiteX15" fmla="*/ 0 w 12191999"/>
              <a:gd name="connsiteY15" fmla="*/ 742508 h 5166360"/>
              <a:gd name="connsiteX16" fmla="*/ 92826 w 12191999"/>
              <a:gd name="connsiteY16" fmla="*/ 742508 h 5166360"/>
              <a:gd name="connsiteX17" fmla="*/ 406486 w 12191999"/>
              <a:gd name="connsiteY17" fmla="*/ 742508 h 5166360"/>
              <a:gd name="connsiteX18" fmla="*/ 406486 w 12191999"/>
              <a:gd name="connsiteY18" fmla="*/ 742507 h 5166360"/>
              <a:gd name="connsiteX19" fmla="*/ 862741 w 12191999"/>
              <a:gd name="connsiteY19" fmla="*/ 742507 h 5166360"/>
              <a:gd name="connsiteX20" fmla="*/ 1206388 w 12191999"/>
              <a:gd name="connsiteY20" fmla="*/ 864 h 5166360"/>
              <a:gd name="connsiteX21" fmla="*/ 748500 w 12191999"/>
              <a:gd name="connsiteY21" fmla="*/ 864 h 5166360"/>
              <a:gd name="connsiteX22" fmla="*/ 0 w 12191999"/>
              <a:gd name="connsiteY22" fmla="*/ 864 h 5166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2191999" h="5166360">
                <a:moveTo>
                  <a:pt x="0" y="0"/>
                </a:moveTo>
                <a:lnTo>
                  <a:pt x="1822388" y="0"/>
                </a:lnTo>
                <a:lnTo>
                  <a:pt x="6468290" y="0"/>
                </a:lnTo>
                <a:lnTo>
                  <a:pt x="7796394" y="0"/>
                </a:lnTo>
                <a:lnTo>
                  <a:pt x="8376834" y="0"/>
                </a:lnTo>
                <a:lnTo>
                  <a:pt x="9704938" y="0"/>
                </a:lnTo>
                <a:lnTo>
                  <a:pt x="9704938" y="2"/>
                </a:lnTo>
                <a:lnTo>
                  <a:pt x="10283456" y="2"/>
                </a:lnTo>
                <a:lnTo>
                  <a:pt x="10863897" y="2"/>
                </a:lnTo>
                <a:lnTo>
                  <a:pt x="12191999" y="2"/>
                </a:lnTo>
                <a:lnTo>
                  <a:pt x="12191999" y="5166360"/>
                </a:lnTo>
                <a:lnTo>
                  <a:pt x="0" y="5166360"/>
                </a:lnTo>
                <a:lnTo>
                  <a:pt x="0" y="2604436"/>
                </a:lnTo>
                <a:lnTo>
                  <a:pt x="862341" y="743371"/>
                </a:lnTo>
                <a:lnTo>
                  <a:pt x="0" y="743371"/>
                </a:lnTo>
                <a:lnTo>
                  <a:pt x="0" y="742508"/>
                </a:lnTo>
                <a:lnTo>
                  <a:pt x="92826" y="742508"/>
                </a:lnTo>
                <a:lnTo>
                  <a:pt x="406486" y="742508"/>
                </a:lnTo>
                <a:lnTo>
                  <a:pt x="406486" y="742507"/>
                </a:lnTo>
                <a:lnTo>
                  <a:pt x="862741" y="742507"/>
                </a:lnTo>
                <a:lnTo>
                  <a:pt x="1206388" y="864"/>
                </a:lnTo>
                <a:lnTo>
                  <a:pt x="748500" y="864"/>
                </a:lnTo>
                <a:lnTo>
                  <a:pt x="0" y="864"/>
                </a:lnTo>
                <a:close/>
              </a:path>
            </a:pathLst>
          </a:custGeom>
          <a:solidFill>
            <a:srgbClr val="A6A6A6">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2" name="Freeform: Shape 11">
            <a:extLst>
              <a:ext uri="{FF2B5EF4-FFF2-40B4-BE49-F238E27FC236}">
                <a16:creationId xmlns:a16="http://schemas.microsoft.com/office/drawing/2014/main" id="{479F5F2B-8B58-4140-AE6A-51F6C67B18D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691641"/>
            <a:ext cx="971654" cy="2096979"/>
          </a:xfrm>
          <a:custGeom>
            <a:avLst/>
            <a:gdLst>
              <a:gd name="connsiteX0" fmla="*/ 0 w 971654"/>
              <a:gd name="connsiteY0" fmla="*/ 0 h 2096979"/>
              <a:gd name="connsiteX1" fmla="*/ 971654 w 971654"/>
              <a:gd name="connsiteY1" fmla="*/ 0 h 2096979"/>
              <a:gd name="connsiteX2" fmla="*/ 0 w 971654"/>
              <a:gd name="connsiteY2" fmla="*/ 2096979 h 2096979"/>
            </a:gdLst>
            <a:ahLst/>
            <a:cxnLst>
              <a:cxn ang="0">
                <a:pos x="connsiteX0" y="connsiteY0"/>
              </a:cxn>
              <a:cxn ang="0">
                <a:pos x="connsiteX1" y="connsiteY1"/>
              </a:cxn>
              <a:cxn ang="0">
                <a:pos x="connsiteX2" y="connsiteY2"/>
              </a:cxn>
            </a:cxnLst>
            <a:rect l="l" t="t" r="r" b="b"/>
            <a:pathLst>
              <a:path w="971654" h="2096979">
                <a:moveTo>
                  <a:pt x="0" y="0"/>
                </a:moveTo>
                <a:lnTo>
                  <a:pt x="971654" y="0"/>
                </a:lnTo>
                <a:lnTo>
                  <a:pt x="0" y="2096979"/>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Content Placeholder 2">
            <a:extLst>
              <a:ext uri="{FF2B5EF4-FFF2-40B4-BE49-F238E27FC236}">
                <a16:creationId xmlns:a16="http://schemas.microsoft.com/office/drawing/2014/main" id="{B7159325-73E2-474A-B013-68C7314788BD}"/>
              </a:ext>
            </a:extLst>
          </p:cNvPr>
          <p:cNvSpPr>
            <a:spLocks noGrp="1"/>
          </p:cNvSpPr>
          <p:nvPr>
            <p:ph idx="1"/>
          </p:nvPr>
        </p:nvSpPr>
        <p:spPr>
          <a:xfrm>
            <a:off x="1653363" y="2176272"/>
            <a:ext cx="9367204" cy="4041648"/>
          </a:xfrm>
        </p:spPr>
        <p:txBody>
          <a:bodyPr vert="horz" lIns="91440" tIns="45720" rIns="91440" bIns="45720" rtlCol="0" anchor="t">
            <a:normAutofit/>
          </a:bodyPr>
          <a:lstStyle/>
          <a:p>
            <a:r>
              <a:rPr lang="en-GB" sz="2400">
                <a:ea typeface="+mn-lt"/>
                <a:cs typeface="+mn-lt"/>
              </a:rPr>
              <a:t>4. The AO was not justified in disallowing the deduction of Rs. ____/- u/s 40. </a:t>
            </a:r>
          </a:p>
          <a:p>
            <a:r>
              <a:rPr lang="en-GB" sz="2400">
                <a:ea typeface="+mn-lt"/>
                <a:cs typeface="+mn-lt"/>
              </a:rPr>
              <a:t>5. The AO went wrong by including in the TI of the appellant the income of the assets gifted to _____, contending that the transfer was revocable. </a:t>
            </a:r>
          </a:p>
          <a:p>
            <a:r>
              <a:rPr lang="en-GB" sz="2400">
                <a:ea typeface="+mn-lt"/>
                <a:cs typeface="+mn-lt"/>
              </a:rPr>
              <a:t>6. The AO was not justified in first allowing the set off of carried forward depreciation allowance, before the set off of the carried forward business losses.</a:t>
            </a:r>
            <a:endParaRPr lang="en-GB" sz="2400">
              <a:cs typeface="Calibri"/>
            </a:endParaRPr>
          </a:p>
        </p:txBody>
      </p:sp>
    </p:spTree>
    <p:extLst>
      <p:ext uri="{BB962C8B-B14F-4D97-AF65-F5344CB8AC3E}">
        <p14:creationId xmlns:p14="http://schemas.microsoft.com/office/powerpoint/2010/main" val="79044354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C60172-DBE8-4E71-931D-939FD47926A9}"/>
              </a:ext>
            </a:extLst>
          </p:cNvPr>
          <p:cNvSpPr>
            <a:spLocks noGrp="1"/>
          </p:cNvSpPr>
          <p:nvPr>
            <p:ph type="title"/>
          </p:nvPr>
        </p:nvSpPr>
        <p:spPr>
          <a:xfrm>
            <a:off x="1653363" y="365760"/>
            <a:ext cx="9367203" cy="1188720"/>
          </a:xfrm>
        </p:spPr>
        <p:txBody>
          <a:bodyPr>
            <a:normAutofit/>
          </a:bodyPr>
          <a:lstStyle/>
          <a:p>
            <a:endParaRPr lang="en-GB"/>
          </a:p>
        </p:txBody>
      </p:sp>
      <p:sp>
        <p:nvSpPr>
          <p:cNvPr id="8" name="Freeform: Shape 7">
            <a:extLst>
              <a:ext uri="{FF2B5EF4-FFF2-40B4-BE49-F238E27FC236}">
                <a16:creationId xmlns:a16="http://schemas.microsoft.com/office/drawing/2014/main" id="{7CB4857B-ED7C-444D-9F04-2F885114A1C2}"/>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764099" cy="1558212"/>
          </a:xfrm>
          <a:custGeom>
            <a:avLst/>
            <a:gdLst>
              <a:gd name="connsiteX0" fmla="*/ 0 w 1764099"/>
              <a:gd name="connsiteY0" fmla="*/ 0 h 1558212"/>
              <a:gd name="connsiteX1" fmla="*/ 1764099 w 1764099"/>
              <a:gd name="connsiteY1" fmla="*/ 0 h 1558212"/>
              <a:gd name="connsiteX2" fmla="*/ 1042087 w 1764099"/>
              <a:gd name="connsiteY2" fmla="*/ 1558212 h 1558212"/>
              <a:gd name="connsiteX3" fmla="*/ 0 w 1764099"/>
              <a:gd name="connsiteY3" fmla="*/ 1558212 h 1558212"/>
            </a:gdLst>
            <a:ahLst/>
            <a:cxnLst>
              <a:cxn ang="0">
                <a:pos x="connsiteX0" y="connsiteY0"/>
              </a:cxn>
              <a:cxn ang="0">
                <a:pos x="connsiteX1" y="connsiteY1"/>
              </a:cxn>
              <a:cxn ang="0">
                <a:pos x="connsiteX2" y="connsiteY2"/>
              </a:cxn>
              <a:cxn ang="0">
                <a:pos x="connsiteX3" y="connsiteY3"/>
              </a:cxn>
            </a:cxnLst>
            <a:rect l="l" t="t" r="r" b="b"/>
            <a:pathLst>
              <a:path w="1764099" h="1558212">
                <a:moveTo>
                  <a:pt x="0" y="0"/>
                </a:moveTo>
                <a:lnTo>
                  <a:pt x="1764099" y="0"/>
                </a:lnTo>
                <a:lnTo>
                  <a:pt x="1042087" y="1558212"/>
                </a:lnTo>
                <a:lnTo>
                  <a:pt x="0" y="1558212"/>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0" name="Freeform: Shape 9">
            <a:extLst>
              <a:ext uri="{FF2B5EF4-FFF2-40B4-BE49-F238E27FC236}">
                <a16:creationId xmlns:a16="http://schemas.microsoft.com/office/drawing/2014/main" id="{D18046FB-44EA-4FD8-A585-EA09A319B2D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691640"/>
            <a:ext cx="12191999" cy="5166360"/>
          </a:xfrm>
          <a:custGeom>
            <a:avLst/>
            <a:gdLst>
              <a:gd name="connsiteX0" fmla="*/ 0 w 12191999"/>
              <a:gd name="connsiteY0" fmla="*/ 0 h 5166360"/>
              <a:gd name="connsiteX1" fmla="*/ 1822388 w 12191999"/>
              <a:gd name="connsiteY1" fmla="*/ 0 h 5166360"/>
              <a:gd name="connsiteX2" fmla="*/ 6468290 w 12191999"/>
              <a:gd name="connsiteY2" fmla="*/ 0 h 5166360"/>
              <a:gd name="connsiteX3" fmla="*/ 7796394 w 12191999"/>
              <a:gd name="connsiteY3" fmla="*/ 0 h 5166360"/>
              <a:gd name="connsiteX4" fmla="*/ 8376834 w 12191999"/>
              <a:gd name="connsiteY4" fmla="*/ 0 h 5166360"/>
              <a:gd name="connsiteX5" fmla="*/ 9704938 w 12191999"/>
              <a:gd name="connsiteY5" fmla="*/ 0 h 5166360"/>
              <a:gd name="connsiteX6" fmla="*/ 9704938 w 12191999"/>
              <a:gd name="connsiteY6" fmla="*/ 2 h 5166360"/>
              <a:gd name="connsiteX7" fmla="*/ 10283456 w 12191999"/>
              <a:gd name="connsiteY7" fmla="*/ 2 h 5166360"/>
              <a:gd name="connsiteX8" fmla="*/ 10863897 w 12191999"/>
              <a:gd name="connsiteY8" fmla="*/ 2 h 5166360"/>
              <a:gd name="connsiteX9" fmla="*/ 12191999 w 12191999"/>
              <a:gd name="connsiteY9" fmla="*/ 2 h 5166360"/>
              <a:gd name="connsiteX10" fmla="*/ 12191999 w 12191999"/>
              <a:gd name="connsiteY10" fmla="*/ 5166360 h 5166360"/>
              <a:gd name="connsiteX11" fmla="*/ 0 w 12191999"/>
              <a:gd name="connsiteY11" fmla="*/ 5166360 h 5166360"/>
              <a:gd name="connsiteX12" fmla="*/ 0 w 12191999"/>
              <a:gd name="connsiteY12" fmla="*/ 2604436 h 5166360"/>
              <a:gd name="connsiteX13" fmla="*/ 862341 w 12191999"/>
              <a:gd name="connsiteY13" fmla="*/ 743371 h 5166360"/>
              <a:gd name="connsiteX14" fmla="*/ 0 w 12191999"/>
              <a:gd name="connsiteY14" fmla="*/ 743371 h 5166360"/>
              <a:gd name="connsiteX15" fmla="*/ 0 w 12191999"/>
              <a:gd name="connsiteY15" fmla="*/ 742508 h 5166360"/>
              <a:gd name="connsiteX16" fmla="*/ 92826 w 12191999"/>
              <a:gd name="connsiteY16" fmla="*/ 742508 h 5166360"/>
              <a:gd name="connsiteX17" fmla="*/ 406486 w 12191999"/>
              <a:gd name="connsiteY17" fmla="*/ 742508 h 5166360"/>
              <a:gd name="connsiteX18" fmla="*/ 406486 w 12191999"/>
              <a:gd name="connsiteY18" fmla="*/ 742507 h 5166360"/>
              <a:gd name="connsiteX19" fmla="*/ 862741 w 12191999"/>
              <a:gd name="connsiteY19" fmla="*/ 742507 h 5166360"/>
              <a:gd name="connsiteX20" fmla="*/ 1206388 w 12191999"/>
              <a:gd name="connsiteY20" fmla="*/ 864 h 5166360"/>
              <a:gd name="connsiteX21" fmla="*/ 748500 w 12191999"/>
              <a:gd name="connsiteY21" fmla="*/ 864 h 5166360"/>
              <a:gd name="connsiteX22" fmla="*/ 0 w 12191999"/>
              <a:gd name="connsiteY22" fmla="*/ 864 h 5166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2191999" h="5166360">
                <a:moveTo>
                  <a:pt x="0" y="0"/>
                </a:moveTo>
                <a:lnTo>
                  <a:pt x="1822388" y="0"/>
                </a:lnTo>
                <a:lnTo>
                  <a:pt x="6468290" y="0"/>
                </a:lnTo>
                <a:lnTo>
                  <a:pt x="7796394" y="0"/>
                </a:lnTo>
                <a:lnTo>
                  <a:pt x="8376834" y="0"/>
                </a:lnTo>
                <a:lnTo>
                  <a:pt x="9704938" y="0"/>
                </a:lnTo>
                <a:lnTo>
                  <a:pt x="9704938" y="2"/>
                </a:lnTo>
                <a:lnTo>
                  <a:pt x="10283456" y="2"/>
                </a:lnTo>
                <a:lnTo>
                  <a:pt x="10863897" y="2"/>
                </a:lnTo>
                <a:lnTo>
                  <a:pt x="12191999" y="2"/>
                </a:lnTo>
                <a:lnTo>
                  <a:pt x="12191999" y="5166360"/>
                </a:lnTo>
                <a:lnTo>
                  <a:pt x="0" y="5166360"/>
                </a:lnTo>
                <a:lnTo>
                  <a:pt x="0" y="2604436"/>
                </a:lnTo>
                <a:lnTo>
                  <a:pt x="862341" y="743371"/>
                </a:lnTo>
                <a:lnTo>
                  <a:pt x="0" y="743371"/>
                </a:lnTo>
                <a:lnTo>
                  <a:pt x="0" y="742508"/>
                </a:lnTo>
                <a:lnTo>
                  <a:pt x="92826" y="742508"/>
                </a:lnTo>
                <a:lnTo>
                  <a:pt x="406486" y="742508"/>
                </a:lnTo>
                <a:lnTo>
                  <a:pt x="406486" y="742507"/>
                </a:lnTo>
                <a:lnTo>
                  <a:pt x="862741" y="742507"/>
                </a:lnTo>
                <a:lnTo>
                  <a:pt x="1206388" y="864"/>
                </a:lnTo>
                <a:lnTo>
                  <a:pt x="748500" y="864"/>
                </a:lnTo>
                <a:lnTo>
                  <a:pt x="0" y="864"/>
                </a:lnTo>
                <a:close/>
              </a:path>
            </a:pathLst>
          </a:custGeom>
          <a:solidFill>
            <a:srgbClr val="A6A6A6">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2" name="Freeform: Shape 11">
            <a:extLst>
              <a:ext uri="{FF2B5EF4-FFF2-40B4-BE49-F238E27FC236}">
                <a16:creationId xmlns:a16="http://schemas.microsoft.com/office/drawing/2014/main" id="{479F5F2B-8B58-4140-AE6A-51F6C67B18D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691641"/>
            <a:ext cx="971654" cy="2096979"/>
          </a:xfrm>
          <a:custGeom>
            <a:avLst/>
            <a:gdLst>
              <a:gd name="connsiteX0" fmla="*/ 0 w 971654"/>
              <a:gd name="connsiteY0" fmla="*/ 0 h 2096979"/>
              <a:gd name="connsiteX1" fmla="*/ 971654 w 971654"/>
              <a:gd name="connsiteY1" fmla="*/ 0 h 2096979"/>
              <a:gd name="connsiteX2" fmla="*/ 0 w 971654"/>
              <a:gd name="connsiteY2" fmla="*/ 2096979 h 2096979"/>
            </a:gdLst>
            <a:ahLst/>
            <a:cxnLst>
              <a:cxn ang="0">
                <a:pos x="connsiteX0" y="connsiteY0"/>
              </a:cxn>
              <a:cxn ang="0">
                <a:pos x="connsiteX1" y="connsiteY1"/>
              </a:cxn>
              <a:cxn ang="0">
                <a:pos x="connsiteX2" y="connsiteY2"/>
              </a:cxn>
            </a:cxnLst>
            <a:rect l="l" t="t" r="r" b="b"/>
            <a:pathLst>
              <a:path w="971654" h="2096979">
                <a:moveTo>
                  <a:pt x="0" y="0"/>
                </a:moveTo>
                <a:lnTo>
                  <a:pt x="971654" y="0"/>
                </a:lnTo>
                <a:lnTo>
                  <a:pt x="0" y="2096979"/>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Content Placeholder 2">
            <a:extLst>
              <a:ext uri="{FF2B5EF4-FFF2-40B4-BE49-F238E27FC236}">
                <a16:creationId xmlns:a16="http://schemas.microsoft.com/office/drawing/2014/main" id="{9944A63E-15B2-4917-B92B-EF69339151B5}"/>
              </a:ext>
            </a:extLst>
          </p:cNvPr>
          <p:cNvSpPr>
            <a:spLocks noGrp="1"/>
          </p:cNvSpPr>
          <p:nvPr>
            <p:ph idx="1"/>
          </p:nvPr>
        </p:nvSpPr>
        <p:spPr>
          <a:xfrm>
            <a:off x="1653363" y="2176272"/>
            <a:ext cx="9367204" cy="4041648"/>
          </a:xfrm>
        </p:spPr>
        <p:txBody>
          <a:bodyPr vert="horz" lIns="91440" tIns="45720" rIns="91440" bIns="45720" rtlCol="0" anchor="t">
            <a:normAutofit/>
          </a:bodyPr>
          <a:lstStyle/>
          <a:p>
            <a:r>
              <a:rPr lang="en-GB" sz="2400">
                <a:ea typeface="+mn-lt"/>
                <a:cs typeface="+mn-lt"/>
              </a:rPr>
              <a:t>´ Orders of Penalty Orders of Penalty </a:t>
            </a:r>
          </a:p>
          <a:p>
            <a:r>
              <a:rPr lang="en-GB" sz="2400">
                <a:ea typeface="+mn-lt"/>
                <a:cs typeface="+mn-lt"/>
              </a:rPr>
              <a:t>1. The AO was not justified in making the order of penalty u/s 221 as the appellant was not in default in payment of tax as such and was in default in payment of penalty only. </a:t>
            </a:r>
          </a:p>
          <a:p>
            <a:r>
              <a:rPr lang="en-GB" sz="2400">
                <a:ea typeface="+mn-lt"/>
                <a:cs typeface="+mn-lt"/>
              </a:rPr>
              <a:t>2. The AO was not justified in making an order of penalty u/s 221 of the Act in utter disregard of the provisions of Sec. 220(7). </a:t>
            </a:r>
          </a:p>
          <a:p>
            <a:r>
              <a:rPr lang="en-GB" sz="2400">
                <a:ea typeface="+mn-lt"/>
                <a:cs typeface="+mn-lt"/>
              </a:rPr>
              <a:t>3. The order levying levying penalty on the appellant appellant u/s 271A was unjustified as the provisions of Sec. 44AA were not applicable in the case of the appellant. </a:t>
            </a:r>
            <a:endParaRPr lang="en-GB" sz="2400">
              <a:cs typeface="Calibri"/>
            </a:endParaRPr>
          </a:p>
        </p:txBody>
      </p:sp>
    </p:spTree>
    <p:extLst>
      <p:ext uri="{BB962C8B-B14F-4D97-AF65-F5344CB8AC3E}">
        <p14:creationId xmlns:p14="http://schemas.microsoft.com/office/powerpoint/2010/main" val="298227491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1B3E86-7BA6-42FD-85F8-5CE93ADFC3E9}"/>
              </a:ext>
            </a:extLst>
          </p:cNvPr>
          <p:cNvSpPr>
            <a:spLocks noGrp="1"/>
          </p:cNvSpPr>
          <p:nvPr>
            <p:ph type="title"/>
          </p:nvPr>
        </p:nvSpPr>
        <p:spPr>
          <a:xfrm>
            <a:off x="1653363" y="365760"/>
            <a:ext cx="9367203" cy="1188720"/>
          </a:xfrm>
        </p:spPr>
        <p:txBody>
          <a:bodyPr>
            <a:normAutofit/>
          </a:bodyPr>
          <a:lstStyle/>
          <a:p>
            <a:endParaRPr lang="en-GB"/>
          </a:p>
        </p:txBody>
      </p:sp>
      <p:sp>
        <p:nvSpPr>
          <p:cNvPr id="8" name="Freeform: Shape 7">
            <a:extLst>
              <a:ext uri="{FF2B5EF4-FFF2-40B4-BE49-F238E27FC236}">
                <a16:creationId xmlns:a16="http://schemas.microsoft.com/office/drawing/2014/main" id="{7CB4857B-ED7C-444D-9F04-2F885114A1C2}"/>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764099" cy="1558212"/>
          </a:xfrm>
          <a:custGeom>
            <a:avLst/>
            <a:gdLst>
              <a:gd name="connsiteX0" fmla="*/ 0 w 1764099"/>
              <a:gd name="connsiteY0" fmla="*/ 0 h 1558212"/>
              <a:gd name="connsiteX1" fmla="*/ 1764099 w 1764099"/>
              <a:gd name="connsiteY1" fmla="*/ 0 h 1558212"/>
              <a:gd name="connsiteX2" fmla="*/ 1042087 w 1764099"/>
              <a:gd name="connsiteY2" fmla="*/ 1558212 h 1558212"/>
              <a:gd name="connsiteX3" fmla="*/ 0 w 1764099"/>
              <a:gd name="connsiteY3" fmla="*/ 1558212 h 1558212"/>
            </a:gdLst>
            <a:ahLst/>
            <a:cxnLst>
              <a:cxn ang="0">
                <a:pos x="connsiteX0" y="connsiteY0"/>
              </a:cxn>
              <a:cxn ang="0">
                <a:pos x="connsiteX1" y="connsiteY1"/>
              </a:cxn>
              <a:cxn ang="0">
                <a:pos x="connsiteX2" y="connsiteY2"/>
              </a:cxn>
              <a:cxn ang="0">
                <a:pos x="connsiteX3" y="connsiteY3"/>
              </a:cxn>
            </a:cxnLst>
            <a:rect l="l" t="t" r="r" b="b"/>
            <a:pathLst>
              <a:path w="1764099" h="1558212">
                <a:moveTo>
                  <a:pt x="0" y="0"/>
                </a:moveTo>
                <a:lnTo>
                  <a:pt x="1764099" y="0"/>
                </a:lnTo>
                <a:lnTo>
                  <a:pt x="1042087" y="1558212"/>
                </a:lnTo>
                <a:lnTo>
                  <a:pt x="0" y="1558212"/>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0" name="Freeform: Shape 9">
            <a:extLst>
              <a:ext uri="{FF2B5EF4-FFF2-40B4-BE49-F238E27FC236}">
                <a16:creationId xmlns:a16="http://schemas.microsoft.com/office/drawing/2014/main" id="{D18046FB-44EA-4FD8-A585-EA09A319B2D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691640"/>
            <a:ext cx="12191999" cy="5166360"/>
          </a:xfrm>
          <a:custGeom>
            <a:avLst/>
            <a:gdLst>
              <a:gd name="connsiteX0" fmla="*/ 0 w 12191999"/>
              <a:gd name="connsiteY0" fmla="*/ 0 h 5166360"/>
              <a:gd name="connsiteX1" fmla="*/ 1822388 w 12191999"/>
              <a:gd name="connsiteY1" fmla="*/ 0 h 5166360"/>
              <a:gd name="connsiteX2" fmla="*/ 6468290 w 12191999"/>
              <a:gd name="connsiteY2" fmla="*/ 0 h 5166360"/>
              <a:gd name="connsiteX3" fmla="*/ 7796394 w 12191999"/>
              <a:gd name="connsiteY3" fmla="*/ 0 h 5166360"/>
              <a:gd name="connsiteX4" fmla="*/ 8376834 w 12191999"/>
              <a:gd name="connsiteY4" fmla="*/ 0 h 5166360"/>
              <a:gd name="connsiteX5" fmla="*/ 9704938 w 12191999"/>
              <a:gd name="connsiteY5" fmla="*/ 0 h 5166360"/>
              <a:gd name="connsiteX6" fmla="*/ 9704938 w 12191999"/>
              <a:gd name="connsiteY6" fmla="*/ 2 h 5166360"/>
              <a:gd name="connsiteX7" fmla="*/ 10283456 w 12191999"/>
              <a:gd name="connsiteY7" fmla="*/ 2 h 5166360"/>
              <a:gd name="connsiteX8" fmla="*/ 10863897 w 12191999"/>
              <a:gd name="connsiteY8" fmla="*/ 2 h 5166360"/>
              <a:gd name="connsiteX9" fmla="*/ 12191999 w 12191999"/>
              <a:gd name="connsiteY9" fmla="*/ 2 h 5166360"/>
              <a:gd name="connsiteX10" fmla="*/ 12191999 w 12191999"/>
              <a:gd name="connsiteY10" fmla="*/ 5166360 h 5166360"/>
              <a:gd name="connsiteX11" fmla="*/ 0 w 12191999"/>
              <a:gd name="connsiteY11" fmla="*/ 5166360 h 5166360"/>
              <a:gd name="connsiteX12" fmla="*/ 0 w 12191999"/>
              <a:gd name="connsiteY12" fmla="*/ 2604436 h 5166360"/>
              <a:gd name="connsiteX13" fmla="*/ 862341 w 12191999"/>
              <a:gd name="connsiteY13" fmla="*/ 743371 h 5166360"/>
              <a:gd name="connsiteX14" fmla="*/ 0 w 12191999"/>
              <a:gd name="connsiteY14" fmla="*/ 743371 h 5166360"/>
              <a:gd name="connsiteX15" fmla="*/ 0 w 12191999"/>
              <a:gd name="connsiteY15" fmla="*/ 742508 h 5166360"/>
              <a:gd name="connsiteX16" fmla="*/ 92826 w 12191999"/>
              <a:gd name="connsiteY16" fmla="*/ 742508 h 5166360"/>
              <a:gd name="connsiteX17" fmla="*/ 406486 w 12191999"/>
              <a:gd name="connsiteY17" fmla="*/ 742508 h 5166360"/>
              <a:gd name="connsiteX18" fmla="*/ 406486 w 12191999"/>
              <a:gd name="connsiteY18" fmla="*/ 742507 h 5166360"/>
              <a:gd name="connsiteX19" fmla="*/ 862741 w 12191999"/>
              <a:gd name="connsiteY19" fmla="*/ 742507 h 5166360"/>
              <a:gd name="connsiteX20" fmla="*/ 1206388 w 12191999"/>
              <a:gd name="connsiteY20" fmla="*/ 864 h 5166360"/>
              <a:gd name="connsiteX21" fmla="*/ 748500 w 12191999"/>
              <a:gd name="connsiteY21" fmla="*/ 864 h 5166360"/>
              <a:gd name="connsiteX22" fmla="*/ 0 w 12191999"/>
              <a:gd name="connsiteY22" fmla="*/ 864 h 5166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2191999" h="5166360">
                <a:moveTo>
                  <a:pt x="0" y="0"/>
                </a:moveTo>
                <a:lnTo>
                  <a:pt x="1822388" y="0"/>
                </a:lnTo>
                <a:lnTo>
                  <a:pt x="6468290" y="0"/>
                </a:lnTo>
                <a:lnTo>
                  <a:pt x="7796394" y="0"/>
                </a:lnTo>
                <a:lnTo>
                  <a:pt x="8376834" y="0"/>
                </a:lnTo>
                <a:lnTo>
                  <a:pt x="9704938" y="0"/>
                </a:lnTo>
                <a:lnTo>
                  <a:pt x="9704938" y="2"/>
                </a:lnTo>
                <a:lnTo>
                  <a:pt x="10283456" y="2"/>
                </a:lnTo>
                <a:lnTo>
                  <a:pt x="10863897" y="2"/>
                </a:lnTo>
                <a:lnTo>
                  <a:pt x="12191999" y="2"/>
                </a:lnTo>
                <a:lnTo>
                  <a:pt x="12191999" y="5166360"/>
                </a:lnTo>
                <a:lnTo>
                  <a:pt x="0" y="5166360"/>
                </a:lnTo>
                <a:lnTo>
                  <a:pt x="0" y="2604436"/>
                </a:lnTo>
                <a:lnTo>
                  <a:pt x="862341" y="743371"/>
                </a:lnTo>
                <a:lnTo>
                  <a:pt x="0" y="743371"/>
                </a:lnTo>
                <a:lnTo>
                  <a:pt x="0" y="742508"/>
                </a:lnTo>
                <a:lnTo>
                  <a:pt x="92826" y="742508"/>
                </a:lnTo>
                <a:lnTo>
                  <a:pt x="406486" y="742508"/>
                </a:lnTo>
                <a:lnTo>
                  <a:pt x="406486" y="742507"/>
                </a:lnTo>
                <a:lnTo>
                  <a:pt x="862741" y="742507"/>
                </a:lnTo>
                <a:lnTo>
                  <a:pt x="1206388" y="864"/>
                </a:lnTo>
                <a:lnTo>
                  <a:pt x="748500" y="864"/>
                </a:lnTo>
                <a:lnTo>
                  <a:pt x="0" y="864"/>
                </a:lnTo>
                <a:close/>
              </a:path>
            </a:pathLst>
          </a:custGeom>
          <a:solidFill>
            <a:srgbClr val="A6A6A6">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2" name="Freeform: Shape 11">
            <a:extLst>
              <a:ext uri="{FF2B5EF4-FFF2-40B4-BE49-F238E27FC236}">
                <a16:creationId xmlns:a16="http://schemas.microsoft.com/office/drawing/2014/main" id="{479F5F2B-8B58-4140-AE6A-51F6C67B18D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691641"/>
            <a:ext cx="971654" cy="2096979"/>
          </a:xfrm>
          <a:custGeom>
            <a:avLst/>
            <a:gdLst>
              <a:gd name="connsiteX0" fmla="*/ 0 w 971654"/>
              <a:gd name="connsiteY0" fmla="*/ 0 h 2096979"/>
              <a:gd name="connsiteX1" fmla="*/ 971654 w 971654"/>
              <a:gd name="connsiteY1" fmla="*/ 0 h 2096979"/>
              <a:gd name="connsiteX2" fmla="*/ 0 w 971654"/>
              <a:gd name="connsiteY2" fmla="*/ 2096979 h 2096979"/>
            </a:gdLst>
            <a:ahLst/>
            <a:cxnLst>
              <a:cxn ang="0">
                <a:pos x="connsiteX0" y="connsiteY0"/>
              </a:cxn>
              <a:cxn ang="0">
                <a:pos x="connsiteX1" y="connsiteY1"/>
              </a:cxn>
              <a:cxn ang="0">
                <a:pos x="connsiteX2" y="connsiteY2"/>
              </a:cxn>
            </a:cxnLst>
            <a:rect l="l" t="t" r="r" b="b"/>
            <a:pathLst>
              <a:path w="971654" h="2096979">
                <a:moveTo>
                  <a:pt x="0" y="0"/>
                </a:moveTo>
                <a:lnTo>
                  <a:pt x="971654" y="0"/>
                </a:lnTo>
                <a:lnTo>
                  <a:pt x="0" y="2096979"/>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Content Placeholder 2">
            <a:extLst>
              <a:ext uri="{FF2B5EF4-FFF2-40B4-BE49-F238E27FC236}">
                <a16:creationId xmlns:a16="http://schemas.microsoft.com/office/drawing/2014/main" id="{B08C1EAA-9D17-40DD-9A3B-CC004616FF6A}"/>
              </a:ext>
            </a:extLst>
          </p:cNvPr>
          <p:cNvSpPr>
            <a:spLocks noGrp="1"/>
          </p:cNvSpPr>
          <p:nvPr>
            <p:ph idx="1"/>
          </p:nvPr>
        </p:nvSpPr>
        <p:spPr>
          <a:xfrm>
            <a:off x="1653363" y="2176272"/>
            <a:ext cx="9367204" cy="4041648"/>
          </a:xfrm>
        </p:spPr>
        <p:txBody>
          <a:bodyPr vert="horz" lIns="91440" tIns="45720" rIns="91440" bIns="45720" rtlCol="0" anchor="t">
            <a:normAutofit/>
          </a:bodyPr>
          <a:lstStyle/>
          <a:p>
            <a:r>
              <a:rPr lang="en-GB" sz="2400">
                <a:ea typeface="+mn-lt"/>
                <a:cs typeface="+mn-lt"/>
              </a:rPr>
              <a:t>4. The AO was wrong in imposing the penalty on the appellant u/s 271B without affording him a reasonable opportunity of being heard.</a:t>
            </a:r>
          </a:p>
          <a:p>
            <a:endParaRPr lang="en-GB" sz="2400">
              <a:ea typeface="+mn-lt"/>
              <a:cs typeface="+mn-lt"/>
            </a:endParaRPr>
          </a:p>
          <a:p>
            <a:r>
              <a:rPr lang="en-GB" sz="2400">
                <a:ea typeface="+mn-lt"/>
                <a:cs typeface="+mn-lt"/>
              </a:rPr>
              <a:t>5. The order of the AO imposing a penalty on the appellant u/s 271B is bad in law because the notice issued by the AO u/s 142(1)/143(2)/148 was not served on the appellant at all was not served on the appellant at all.</a:t>
            </a:r>
            <a:endParaRPr lang="en-GB" sz="2400">
              <a:cs typeface="Calibri"/>
            </a:endParaRPr>
          </a:p>
        </p:txBody>
      </p:sp>
    </p:spTree>
    <p:extLst>
      <p:ext uri="{BB962C8B-B14F-4D97-AF65-F5344CB8AC3E}">
        <p14:creationId xmlns:p14="http://schemas.microsoft.com/office/powerpoint/2010/main" val="102989199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C306B1-557B-478B-AC59-D1F8A0DAE226}"/>
              </a:ext>
            </a:extLst>
          </p:cNvPr>
          <p:cNvSpPr>
            <a:spLocks noGrp="1"/>
          </p:cNvSpPr>
          <p:nvPr>
            <p:ph type="title"/>
          </p:nvPr>
        </p:nvSpPr>
        <p:spPr>
          <a:xfrm>
            <a:off x="1653363" y="365760"/>
            <a:ext cx="9367203" cy="1188720"/>
          </a:xfrm>
        </p:spPr>
        <p:txBody>
          <a:bodyPr>
            <a:normAutofit/>
          </a:bodyPr>
          <a:lstStyle/>
          <a:p>
            <a:r>
              <a:rPr lang="en-GB" dirty="0">
                <a:cs typeface="Calibri Light"/>
              </a:rPr>
              <a:t>CASE STUDY - 1</a:t>
            </a:r>
            <a:endParaRPr lang="en-GB" dirty="0"/>
          </a:p>
        </p:txBody>
      </p:sp>
      <p:sp>
        <p:nvSpPr>
          <p:cNvPr id="5" name="Freeform: Shape 7">
            <a:extLst>
              <a:ext uri="{FF2B5EF4-FFF2-40B4-BE49-F238E27FC236}">
                <a16:creationId xmlns:a16="http://schemas.microsoft.com/office/drawing/2014/main" id="{7CB4857B-ED7C-444D-9F04-2F885114A1C2}"/>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764099" cy="1558212"/>
          </a:xfrm>
          <a:custGeom>
            <a:avLst/>
            <a:gdLst>
              <a:gd name="connsiteX0" fmla="*/ 0 w 1764099"/>
              <a:gd name="connsiteY0" fmla="*/ 0 h 1558212"/>
              <a:gd name="connsiteX1" fmla="*/ 1764099 w 1764099"/>
              <a:gd name="connsiteY1" fmla="*/ 0 h 1558212"/>
              <a:gd name="connsiteX2" fmla="*/ 1042087 w 1764099"/>
              <a:gd name="connsiteY2" fmla="*/ 1558212 h 1558212"/>
              <a:gd name="connsiteX3" fmla="*/ 0 w 1764099"/>
              <a:gd name="connsiteY3" fmla="*/ 1558212 h 1558212"/>
            </a:gdLst>
            <a:ahLst/>
            <a:cxnLst>
              <a:cxn ang="0">
                <a:pos x="connsiteX0" y="connsiteY0"/>
              </a:cxn>
              <a:cxn ang="0">
                <a:pos x="connsiteX1" y="connsiteY1"/>
              </a:cxn>
              <a:cxn ang="0">
                <a:pos x="connsiteX2" y="connsiteY2"/>
              </a:cxn>
              <a:cxn ang="0">
                <a:pos x="connsiteX3" y="connsiteY3"/>
              </a:cxn>
            </a:cxnLst>
            <a:rect l="l" t="t" r="r" b="b"/>
            <a:pathLst>
              <a:path w="1764099" h="1558212">
                <a:moveTo>
                  <a:pt x="0" y="0"/>
                </a:moveTo>
                <a:lnTo>
                  <a:pt x="1764099" y="0"/>
                </a:lnTo>
                <a:lnTo>
                  <a:pt x="1042087" y="1558212"/>
                </a:lnTo>
                <a:lnTo>
                  <a:pt x="0" y="1558212"/>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6" name="Freeform: Shape 9">
            <a:extLst>
              <a:ext uri="{FF2B5EF4-FFF2-40B4-BE49-F238E27FC236}">
                <a16:creationId xmlns:a16="http://schemas.microsoft.com/office/drawing/2014/main" id="{D18046FB-44EA-4FD8-A585-EA09A319B2D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691640"/>
            <a:ext cx="12191999" cy="5166360"/>
          </a:xfrm>
          <a:custGeom>
            <a:avLst/>
            <a:gdLst>
              <a:gd name="connsiteX0" fmla="*/ 0 w 12191999"/>
              <a:gd name="connsiteY0" fmla="*/ 0 h 5166360"/>
              <a:gd name="connsiteX1" fmla="*/ 1822388 w 12191999"/>
              <a:gd name="connsiteY1" fmla="*/ 0 h 5166360"/>
              <a:gd name="connsiteX2" fmla="*/ 6468290 w 12191999"/>
              <a:gd name="connsiteY2" fmla="*/ 0 h 5166360"/>
              <a:gd name="connsiteX3" fmla="*/ 7796394 w 12191999"/>
              <a:gd name="connsiteY3" fmla="*/ 0 h 5166360"/>
              <a:gd name="connsiteX4" fmla="*/ 8376834 w 12191999"/>
              <a:gd name="connsiteY4" fmla="*/ 0 h 5166360"/>
              <a:gd name="connsiteX5" fmla="*/ 9704938 w 12191999"/>
              <a:gd name="connsiteY5" fmla="*/ 0 h 5166360"/>
              <a:gd name="connsiteX6" fmla="*/ 9704938 w 12191999"/>
              <a:gd name="connsiteY6" fmla="*/ 2 h 5166360"/>
              <a:gd name="connsiteX7" fmla="*/ 10283456 w 12191999"/>
              <a:gd name="connsiteY7" fmla="*/ 2 h 5166360"/>
              <a:gd name="connsiteX8" fmla="*/ 10863897 w 12191999"/>
              <a:gd name="connsiteY8" fmla="*/ 2 h 5166360"/>
              <a:gd name="connsiteX9" fmla="*/ 12191999 w 12191999"/>
              <a:gd name="connsiteY9" fmla="*/ 2 h 5166360"/>
              <a:gd name="connsiteX10" fmla="*/ 12191999 w 12191999"/>
              <a:gd name="connsiteY10" fmla="*/ 5166360 h 5166360"/>
              <a:gd name="connsiteX11" fmla="*/ 0 w 12191999"/>
              <a:gd name="connsiteY11" fmla="*/ 5166360 h 5166360"/>
              <a:gd name="connsiteX12" fmla="*/ 0 w 12191999"/>
              <a:gd name="connsiteY12" fmla="*/ 2604436 h 5166360"/>
              <a:gd name="connsiteX13" fmla="*/ 862341 w 12191999"/>
              <a:gd name="connsiteY13" fmla="*/ 743371 h 5166360"/>
              <a:gd name="connsiteX14" fmla="*/ 0 w 12191999"/>
              <a:gd name="connsiteY14" fmla="*/ 743371 h 5166360"/>
              <a:gd name="connsiteX15" fmla="*/ 0 w 12191999"/>
              <a:gd name="connsiteY15" fmla="*/ 742508 h 5166360"/>
              <a:gd name="connsiteX16" fmla="*/ 92826 w 12191999"/>
              <a:gd name="connsiteY16" fmla="*/ 742508 h 5166360"/>
              <a:gd name="connsiteX17" fmla="*/ 406486 w 12191999"/>
              <a:gd name="connsiteY17" fmla="*/ 742508 h 5166360"/>
              <a:gd name="connsiteX18" fmla="*/ 406486 w 12191999"/>
              <a:gd name="connsiteY18" fmla="*/ 742507 h 5166360"/>
              <a:gd name="connsiteX19" fmla="*/ 862741 w 12191999"/>
              <a:gd name="connsiteY19" fmla="*/ 742507 h 5166360"/>
              <a:gd name="connsiteX20" fmla="*/ 1206388 w 12191999"/>
              <a:gd name="connsiteY20" fmla="*/ 864 h 5166360"/>
              <a:gd name="connsiteX21" fmla="*/ 748500 w 12191999"/>
              <a:gd name="connsiteY21" fmla="*/ 864 h 5166360"/>
              <a:gd name="connsiteX22" fmla="*/ 0 w 12191999"/>
              <a:gd name="connsiteY22" fmla="*/ 864 h 5166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2191999" h="5166360">
                <a:moveTo>
                  <a:pt x="0" y="0"/>
                </a:moveTo>
                <a:lnTo>
                  <a:pt x="1822388" y="0"/>
                </a:lnTo>
                <a:lnTo>
                  <a:pt x="6468290" y="0"/>
                </a:lnTo>
                <a:lnTo>
                  <a:pt x="7796394" y="0"/>
                </a:lnTo>
                <a:lnTo>
                  <a:pt x="8376834" y="0"/>
                </a:lnTo>
                <a:lnTo>
                  <a:pt x="9704938" y="0"/>
                </a:lnTo>
                <a:lnTo>
                  <a:pt x="9704938" y="2"/>
                </a:lnTo>
                <a:lnTo>
                  <a:pt x="10283456" y="2"/>
                </a:lnTo>
                <a:lnTo>
                  <a:pt x="10863897" y="2"/>
                </a:lnTo>
                <a:lnTo>
                  <a:pt x="12191999" y="2"/>
                </a:lnTo>
                <a:lnTo>
                  <a:pt x="12191999" y="5166360"/>
                </a:lnTo>
                <a:lnTo>
                  <a:pt x="0" y="5166360"/>
                </a:lnTo>
                <a:lnTo>
                  <a:pt x="0" y="2604436"/>
                </a:lnTo>
                <a:lnTo>
                  <a:pt x="862341" y="743371"/>
                </a:lnTo>
                <a:lnTo>
                  <a:pt x="0" y="743371"/>
                </a:lnTo>
                <a:lnTo>
                  <a:pt x="0" y="742508"/>
                </a:lnTo>
                <a:lnTo>
                  <a:pt x="92826" y="742508"/>
                </a:lnTo>
                <a:lnTo>
                  <a:pt x="406486" y="742508"/>
                </a:lnTo>
                <a:lnTo>
                  <a:pt x="406486" y="742507"/>
                </a:lnTo>
                <a:lnTo>
                  <a:pt x="862741" y="742507"/>
                </a:lnTo>
                <a:lnTo>
                  <a:pt x="1206388" y="864"/>
                </a:lnTo>
                <a:lnTo>
                  <a:pt x="748500" y="864"/>
                </a:lnTo>
                <a:lnTo>
                  <a:pt x="0" y="864"/>
                </a:lnTo>
                <a:close/>
              </a:path>
            </a:pathLst>
          </a:custGeom>
          <a:solidFill>
            <a:srgbClr val="A6A6A6">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7" name="Freeform: Shape 11">
            <a:extLst>
              <a:ext uri="{FF2B5EF4-FFF2-40B4-BE49-F238E27FC236}">
                <a16:creationId xmlns:a16="http://schemas.microsoft.com/office/drawing/2014/main" id="{479F5F2B-8B58-4140-AE6A-51F6C67B18D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691641"/>
            <a:ext cx="971654" cy="2096979"/>
          </a:xfrm>
          <a:custGeom>
            <a:avLst/>
            <a:gdLst>
              <a:gd name="connsiteX0" fmla="*/ 0 w 971654"/>
              <a:gd name="connsiteY0" fmla="*/ 0 h 2096979"/>
              <a:gd name="connsiteX1" fmla="*/ 971654 w 971654"/>
              <a:gd name="connsiteY1" fmla="*/ 0 h 2096979"/>
              <a:gd name="connsiteX2" fmla="*/ 0 w 971654"/>
              <a:gd name="connsiteY2" fmla="*/ 2096979 h 2096979"/>
            </a:gdLst>
            <a:ahLst/>
            <a:cxnLst>
              <a:cxn ang="0">
                <a:pos x="connsiteX0" y="connsiteY0"/>
              </a:cxn>
              <a:cxn ang="0">
                <a:pos x="connsiteX1" y="connsiteY1"/>
              </a:cxn>
              <a:cxn ang="0">
                <a:pos x="connsiteX2" y="connsiteY2"/>
              </a:cxn>
            </a:cxnLst>
            <a:rect l="l" t="t" r="r" b="b"/>
            <a:pathLst>
              <a:path w="971654" h="2096979">
                <a:moveTo>
                  <a:pt x="0" y="0"/>
                </a:moveTo>
                <a:lnTo>
                  <a:pt x="971654" y="0"/>
                </a:lnTo>
                <a:lnTo>
                  <a:pt x="0" y="2096979"/>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Content Placeholder 2">
            <a:extLst>
              <a:ext uri="{FF2B5EF4-FFF2-40B4-BE49-F238E27FC236}">
                <a16:creationId xmlns:a16="http://schemas.microsoft.com/office/drawing/2014/main" id="{C66B44E1-BA72-41CD-AB0E-2A6013AA4573}"/>
              </a:ext>
            </a:extLst>
          </p:cNvPr>
          <p:cNvSpPr>
            <a:spLocks noGrp="1"/>
          </p:cNvSpPr>
          <p:nvPr>
            <p:ph idx="1"/>
          </p:nvPr>
        </p:nvSpPr>
        <p:spPr>
          <a:xfrm>
            <a:off x="1653363" y="2176272"/>
            <a:ext cx="9367204" cy="4041648"/>
          </a:xfrm>
        </p:spPr>
        <p:txBody>
          <a:bodyPr vert="horz" lIns="91440" tIns="45720" rIns="91440" bIns="45720" rtlCol="0" anchor="t">
            <a:normAutofit/>
          </a:bodyPr>
          <a:lstStyle/>
          <a:p>
            <a:r>
              <a:rPr lang="en-GB" sz="2200">
                <a:ea typeface="+mn-lt"/>
                <a:cs typeface="+mn-lt"/>
              </a:rPr>
              <a:t>Generally the statement of facts and grounds of appeal are drafted in third person.  In the statment of facts  a brief discussion about the assessee (here in the appeal he/she is called appellant).  After briefing about the appellant the facats about grievance of the appellant are stated.  Assume that the assessee is an Individual.  During the previous year relevant to the assessment year 2018-19 he has borrowed a sum of Rs.50,000/- which has not been accepted by the assessing officer and added the same to the returned income. The same assessee has also made certain cash payments exceeding the limits prescribed u/s 40A which have been disallowed by the assessing officer.  The business of the assessee is that of a Civil Contractor.  Now the following are the Statement of Facts and Grounds of Appeal.</a:t>
            </a:r>
            <a:br>
              <a:rPr lang="en-GB" sz="2200">
                <a:ea typeface="+mn-lt"/>
                <a:cs typeface="+mn-lt"/>
              </a:rPr>
            </a:br>
            <a:r>
              <a:rPr lang="en-GB" sz="2200">
                <a:ea typeface="+mn-lt"/>
                <a:cs typeface="+mn-lt"/>
              </a:rPr>
              <a:t/>
            </a:r>
            <a:br>
              <a:rPr lang="en-GB" sz="2200">
                <a:ea typeface="+mn-lt"/>
                <a:cs typeface="+mn-lt"/>
              </a:rPr>
            </a:br>
            <a:endParaRPr lang="en-GB" sz="2200"/>
          </a:p>
        </p:txBody>
      </p:sp>
    </p:spTree>
    <p:extLst>
      <p:ext uri="{BB962C8B-B14F-4D97-AF65-F5344CB8AC3E}">
        <p14:creationId xmlns:p14="http://schemas.microsoft.com/office/powerpoint/2010/main" val="292748291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Freeform: Shape 7">
            <a:extLst>
              <a:ext uri="{FF2B5EF4-FFF2-40B4-BE49-F238E27FC236}">
                <a16:creationId xmlns:a16="http://schemas.microsoft.com/office/drawing/2014/main" id="{ECF157C5-282F-4C93-80F7-CCD7F4A435B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5346694"/>
            <a:ext cx="8416393" cy="1511306"/>
          </a:xfrm>
          <a:custGeom>
            <a:avLst/>
            <a:gdLst>
              <a:gd name="connsiteX0" fmla="*/ 0 w 8416393"/>
              <a:gd name="connsiteY0" fmla="*/ 0 h 1511306"/>
              <a:gd name="connsiteX1" fmla="*/ 239486 w 8416393"/>
              <a:gd name="connsiteY1" fmla="*/ 0 h 1511306"/>
              <a:gd name="connsiteX2" fmla="*/ 1069788 w 8416393"/>
              <a:gd name="connsiteY2" fmla="*/ 0 h 1511306"/>
              <a:gd name="connsiteX3" fmla="*/ 1209568 w 8416393"/>
              <a:gd name="connsiteY3" fmla="*/ 0 h 1511306"/>
              <a:gd name="connsiteX4" fmla="*/ 1309274 w 8416393"/>
              <a:gd name="connsiteY4" fmla="*/ 0 h 1511306"/>
              <a:gd name="connsiteX5" fmla="*/ 2279356 w 8416393"/>
              <a:gd name="connsiteY5" fmla="*/ 0 h 1511306"/>
              <a:gd name="connsiteX6" fmla="*/ 2405743 w 8416393"/>
              <a:gd name="connsiteY6" fmla="*/ 0 h 1511306"/>
              <a:gd name="connsiteX7" fmla="*/ 2801131 w 8416393"/>
              <a:gd name="connsiteY7" fmla="*/ 0 h 1511306"/>
              <a:gd name="connsiteX8" fmla="*/ 3475531 w 8416393"/>
              <a:gd name="connsiteY8" fmla="*/ 0 h 1511306"/>
              <a:gd name="connsiteX9" fmla="*/ 3870919 w 8416393"/>
              <a:gd name="connsiteY9" fmla="*/ 0 h 1511306"/>
              <a:gd name="connsiteX10" fmla="*/ 7346605 w 8416393"/>
              <a:gd name="connsiteY10" fmla="*/ 0 h 1511306"/>
              <a:gd name="connsiteX11" fmla="*/ 8416393 w 8416393"/>
              <a:gd name="connsiteY11" fmla="*/ 0 h 1511306"/>
              <a:gd name="connsiteX12" fmla="*/ 7718776 w 8416393"/>
              <a:gd name="connsiteY12" fmla="*/ 1511301 h 1511306"/>
              <a:gd name="connsiteX13" fmla="*/ 6648988 w 8416393"/>
              <a:gd name="connsiteY13" fmla="*/ 1511301 h 1511306"/>
              <a:gd name="connsiteX14" fmla="*/ 3870920 w 8416393"/>
              <a:gd name="connsiteY14" fmla="*/ 1511301 h 1511306"/>
              <a:gd name="connsiteX15" fmla="*/ 3870920 w 8416393"/>
              <a:gd name="connsiteY15" fmla="*/ 1511304 h 1511306"/>
              <a:gd name="connsiteX16" fmla="*/ 3475531 w 8416393"/>
              <a:gd name="connsiteY16" fmla="*/ 1511304 h 1511306"/>
              <a:gd name="connsiteX17" fmla="*/ 3475531 w 8416393"/>
              <a:gd name="connsiteY17" fmla="*/ 1511306 h 1511306"/>
              <a:gd name="connsiteX18" fmla="*/ 2405743 w 8416393"/>
              <a:gd name="connsiteY18" fmla="*/ 1511306 h 1511306"/>
              <a:gd name="connsiteX19" fmla="*/ 2403199 w 8416393"/>
              <a:gd name="connsiteY19" fmla="*/ 1511306 h 1511306"/>
              <a:gd name="connsiteX20" fmla="*/ 2288996 w 8416393"/>
              <a:gd name="connsiteY20" fmla="*/ 1511306 h 1511306"/>
              <a:gd name="connsiteX21" fmla="*/ 2279356 w 8416393"/>
              <a:gd name="connsiteY21" fmla="*/ 1511306 h 1511306"/>
              <a:gd name="connsiteX22" fmla="*/ 1333411 w 8416393"/>
              <a:gd name="connsiteY22" fmla="*/ 1511306 h 1511306"/>
              <a:gd name="connsiteX23" fmla="*/ 1309274 w 8416393"/>
              <a:gd name="connsiteY23" fmla="*/ 1511306 h 1511306"/>
              <a:gd name="connsiteX24" fmla="*/ 1219208 w 8416393"/>
              <a:gd name="connsiteY24" fmla="*/ 1511306 h 1511306"/>
              <a:gd name="connsiteX25" fmla="*/ 1209568 w 8416393"/>
              <a:gd name="connsiteY25" fmla="*/ 1511306 h 1511306"/>
              <a:gd name="connsiteX26" fmla="*/ 1069788 w 8416393"/>
              <a:gd name="connsiteY26" fmla="*/ 1511306 h 1511306"/>
              <a:gd name="connsiteX27" fmla="*/ 239486 w 8416393"/>
              <a:gd name="connsiteY27" fmla="*/ 1511306 h 1511306"/>
              <a:gd name="connsiteX28" fmla="*/ 0 w 8416393"/>
              <a:gd name="connsiteY28" fmla="*/ 1511306 h 15113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8416393" h="1511306">
                <a:moveTo>
                  <a:pt x="0" y="0"/>
                </a:moveTo>
                <a:lnTo>
                  <a:pt x="239486" y="0"/>
                </a:lnTo>
                <a:lnTo>
                  <a:pt x="1069788" y="0"/>
                </a:lnTo>
                <a:lnTo>
                  <a:pt x="1209568" y="0"/>
                </a:lnTo>
                <a:lnTo>
                  <a:pt x="1309274" y="0"/>
                </a:lnTo>
                <a:lnTo>
                  <a:pt x="2279356" y="0"/>
                </a:lnTo>
                <a:lnTo>
                  <a:pt x="2405743" y="0"/>
                </a:lnTo>
                <a:lnTo>
                  <a:pt x="2801131" y="0"/>
                </a:lnTo>
                <a:lnTo>
                  <a:pt x="3475531" y="0"/>
                </a:lnTo>
                <a:lnTo>
                  <a:pt x="3870919" y="0"/>
                </a:lnTo>
                <a:lnTo>
                  <a:pt x="7346605" y="0"/>
                </a:lnTo>
                <a:lnTo>
                  <a:pt x="8416393" y="0"/>
                </a:lnTo>
                <a:lnTo>
                  <a:pt x="7718776" y="1511301"/>
                </a:lnTo>
                <a:lnTo>
                  <a:pt x="6648988" y="1511301"/>
                </a:lnTo>
                <a:lnTo>
                  <a:pt x="3870920" y="1511301"/>
                </a:lnTo>
                <a:lnTo>
                  <a:pt x="3870920" y="1511304"/>
                </a:lnTo>
                <a:lnTo>
                  <a:pt x="3475531" y="1511304"/>
                </a:lnTo>
                <a:lnTo>
                  <a:pt x="3475531" y="1511306"/>
                </a:lnTo>
                <a:lnTo>
                  <a:pt x="2405743" y="1511306"/>
                </a:lnTo>
                <a:lnTo>
                  <a:pt x="2403199" y="1511306"/>
                </a:lnTo>
                <a:lnTo>
                  <a:pt x="2288996" y="1511306"/>
                </a:lnTo>
                <a:lnTo>
                  <a:pt x="2279356" y="1511306"/>
                </a:lnTo>
                <a:lnTo>
                  <a:pt x="1333411" y="1511306"/>
                </a:lnTo>
                <a:lnTo>
                  <a:pt x="1309274" y="1511306"/>
                </a:lnTo>
                <a:lnTo>
                  <a:pt x="1219208" y="1511306"/>
                </a:lnTo>
                <a:lnTo>
                  <a:pt x="1209568" y="1511306"/>
                </a:lnTo>
                <a:lnTo>
                  <a:pt x="1069788" y="1511306"/>
                </a:lnTo>
                <a:lnTo>
                  <a:pt x="239486" y="1511306"/>
                </a:lnTo>
                <a:lnTo>
                  <a:pt x="0" y="1511306"/>
                </a:lnTo>
                <a:close/>
              </a:path>
            </a:pathLst>
          </a:custGeom>
          <a:solidFill>
            <a:srgbClr val="D0CECE"/>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lumMod val="95000"/>
                </a:prstClr>
              </a:solidFill>
              <a:effectLst/>
              <a:uLnTx/>
              <a:uFillTx/>
              <a:latin typeface="Calibri" panose="020F0502020204030204"/>
              <a:ea typeface="+mn-ea"/>
              <a:cs typeface="+mn-cs"/>
            </a:endParaRPr>
          </a:p>
        </p:txBody>
      </p:sp>
      <p:sp>
        <p:nvSpPr>
          <p:cNvPr id="3" name="Content Placeholder 2">
            <a:extLst>
              <a:ext uri="{FF2B5EF4-FFF2-40B4-BE49-F238E27FC236}">
                <a16:creationId xmlns:a16="http://schemas.microsoft.com/office/drawing/2014/main" id="{490644D5-AC2B-49D7-A912-2126C9E86337}"/>
              </a:ext>
            </a:extLst>
          </p:cNvPr>
          <p:cNvSpPr>
            <a:spLocks noGrp="1"/>
          </p:cNvSpPr>
          <p:nvPr>
            <p:ph idx="1"/>
          </p:nvPr>
        </p:nvSpPr>
        <p:spPr>
          <a:xfrm>
            <a:off x="841248" y="731520"/>
            <a:ext cx="10701507" cy="4254137"/>
          </a:xfrm>
        </p:spPr>
        <p:txBody>
          <a:bodyPr vert="horz" lIns="91440" tIns="45720" rIns="91440" bIns="45720" rtlCol="0" anchor="ctr">
            <a:normAutofit/>
          </a:bodyPr>
          <a:lstStyle/>
          <a:p>
            <a:pPr marL="0" indent="0">
              <a:buNone/>
            </a:pPr>
            <a:r>
              <a:rPr lang="en-GB" sz="1500">
                <a:ea typeface="+mn-lt"/>
                <a:cs typeface="+mn-lt"/>
              </a:rPr>
              <a:t>STATEMENT OF FACTS </a:t>
            </a:r>
          </a:p>
          <a:p>
            <a:r>
              <a:rPr lang="en-GB" sz="1500">
                <a:ea typeface="+mn-lt"/>
                <a:cs typeface="+mn-lt"/>
              </a:rPr>
              <a:t>The appellant is an Individual carrying on the business as a Civil Contractor for the last several years.  He has filed his return of income declaring a total income of Rs.4,50,000/-.  The return of income has been processed u/s 143(1) accepting the returned income.  Subsequently the case has been selected for scruitiny.  The assessment has been completed determining the total income at Rs.6,00,000/- against the retuned income of Rs.4,50,000/-.  While doing so the assessing officer has made the following addtions/disallowances. </a:t>
            </a:r>
          </a:p>
          <a:p>
            <a:pPr marL="0" indent="0">
              <a:buNone/>
            </a:pPr>
            <a:r>
              <a:rPr lang="en-GB" sz="1500">
                <a:ea typeface="+mn-lt"/>
                <a:cs typeface="+mn-lt"/>
              </a:rPr>
              <a:t>(1) Rs,50,000/- loan borrowed by the assessee from Mr.------ on the plea that the lender is not having sufficeint income to lend the said money to the appellant. </a:t>
            </a:r>
          </a:p>
          <a:p>
            <a:pPr marL="0" indent="0">
              <a:buNone/>
            </a:pPr>
            <a:r>
              <a:rPr lang="en-GB" sz="1500">
                <a:ea typeface="+mn-lt"/>
                <a:cs typeface="+mn-lt"/>
              </a:rPr>
              <a:t>(2) Rs.50,000/- payment made to various individual labourers which payment is made to the group leader of the labourers who in turn made the payment to the individual labourers. </a:t>
            </a:r>
          </a:p>
          <a:p>
            <a:pPr marL="0" indent="0">
              <a:buNone/>
            </a:pPr>
            <a:r>
              <a:rPr lang="en-GB" sz="1500">
                <a:cs typeface="Calibri" panose="020F0502020204030204"/>
              </a:rPr>
              <a:t>During the course of assessment proceedings a letter from Mr.--- is filed wherein he confirmed that he has lent the said money party out of his savings of agricultural income and partly amount receieved from his son who is a software engineer and working in New York, the USA.  The lender has submitted a copy of his Farmer's Pass Book, Pattadar Pass Book and also a receipt from the rice mill (M/s.-------) to whom he sold the paddy.  He has also submitted copy of his bank pass book wherein the sums sent by his son are deposited.  He has identified the depsoits and withdrawls for the purpose of the loan given to the appelllant.  </a:t>
            </a:r>
            <a:r>
              <a:rPr lang="en-GB" sz="1500">
                <a:ea typeface="+mn-lt"/>
                <a:cs typeface="+mn-lt"/>
              </a:rPr>
              <a:t/>
            </a:r>
            <a:br>
              <a:rPr lang="en-GB" sz="1500">
                <a:ea typeface="+mn-lt"/>
                <a:cs typeface="+mn-lt"/>
              </a:rPr>
            </a:br>
            <a:endParaRPr lang="en-GB" sz="1500">
              <a:cs typeface="Calibri" panose="020F0502020204030204"/>
            </a:endParaRPr>
          </a:p>
        </p:txBody>
      </p:sp>
      <p:sp>
        <p:nvSpPr>
          <p:cNvPr id="6" name="Freeform: Shape 9">
            <a:extLst>
              <a:ext uri="{FF2B5EF4-FFF2-40B4-BE49-F238E27FC236}">
                <a16:creationId xmlns:a16="http://schemas.microsoft.com/office/drawing/2014/main" id="{54A9C5F1-B76A-4908-9A82-8F1CD0FB500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901743" y="5346700"/>
            <a:ext cx="4290257" cy="1511301"/>
          </a:xfrm>
          <a:custGeom>
            <a:avLst/>
            <a:gdLst>
              <a:gd name="connsiteX0" fmla="*/ 697617 w 4290257"/>
              <a:gd name="connsiteY0" fmla="*/ 0 h 1511301"/>
              <a:gd name="connsiteX1" fmla="*/ 4290257 w 4290257"/>
              <a:gd name="connsiteY1" fmla="*/ 0 h 1511301"/>
              <a:gd name="connsiteX2" fmla="*/ 4290257 w 4290257"/>
              <a:gd name="connsiteY2" fmla="*/ 1511301 h 1511301"/>
              <a:gd name="connsiteX3" fmla="*/ 2525897 w 4290257"/>
              <a:gd name="connsiteY3" fmla="*/ 1511301 h 1511301"/>
              <a:gd name="connsiteX4" fmla="*/ 0 w 4290257"/>
              <a:gd name="connsiteY4" fmla="*/ 1511301 h 15113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290257" h="1511301">
                <a:moveTo>
                  <a:pt x="697617" y="0"/>
                </a:moveTo>
                <a:lnTo>
                  <a:pt x="4290257" y="0"/>
                </a:lnTo>
                <a:lnTo>
                  <a:pt x="4290257" y="1511301"/>
                </a:lnTo>
                <a:lnTo>
                  <a:pt x="2525897" y="1511301"/>
                </a:lnTo>
                <a:lnTo>
                  <a:pt x="0" y="1511301"/>
                </a:lnTo>
                <a:close/>
              </a:path>
            </a:pathLst>
          </a:custGeom>
          <a:solidFill>
            <a:srgbClr val="404040">
              <a:alpha val="8470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4023462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Freeform: Shape 7">
            <a:extLst>
              <a:ext uri="{FF2B5EF4-FFF2-40B4-BE49-F238E27FC236}">
                <a16:creationId xmlns:a16="http://schemas.microsoft.com/office/drawing/2014/main" id="{ECF157C5-282F-4C93-80F7-CCD7F4A435B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5346694"/>
            <a:ext cx="8416393" cy="1511306"/>
          </a:xfrm>
          <a:custGeom>
            <a:avLst/>
            <a:gdLst>
              <a:gd name="connsiteX0" fmla="*/ 0 w 8416393"/>
              <a:gd name="connsiteY0" fmla="*/ 0 h 1511306"/>
              <a:gd name="connsiteX1" fmla="*/ 239486 w 8416393"/>
              <a:gd name="connsiteY1" fmla="*/ 0 h 1511306"/>
              <a:gd name="connsiteX2" fmla="*/ 1069788 w 8416393"/>
              <a:gd name="connsiteY2" fmla="*/ 0 h 1511306"/>
              <a:gd name="connsiteX3" fmla="*/ 1209568 w 8416393"/>
              <a:gd name="connsiteY3" fmla="*/ 0 h 1511306"/>
              <a:gd name="connsiteX4" fmla="*/ 1309274 w 8416393"/>
              <a:gd name="connsiteY4" fmla="*/ 0 h 1511306"/>
              <a:gd name="connsiteX5" fmla="*/ 2279356 w 8416393"/>
              <a:gd name="connsiteY5" fmla="*/ 0 h 1511306"/>
              <a:gd name="connsiteX6" fmla="*/ 2405743 w 8416393"/>
              <a:gd name="connsiteY6" fmla="*/ 0 h 1511306"/>
              <a:gd name="connsiteX7" fmla="*/ 2801131 w 8416393"/>
              <a:gd name="connsiteY7" fmla="*/ 0 h 1511306"/>
              <a:gd name="connsiteX8" fmla="*/ 3475531 w 8416393"/>
              <a:gd name="connsiteY8" fmla="*/ 0 h 1511306"/>
              <a:gd name="connsiteX9" fmla="*/ 3870919 w 8416393"/>
              <a:gd name="connsiteY9" fmla="*/ 0 h 1511306"/>
              <a:gd name="connsiteX10" fmla="*/ 7346605 w 8416393"/>
              <a:gd name="connsiteY10" fmla="*/ 0 h 1511306"/>
              <a:gd name="connsiteX11" fmla="*/ 8416393 w 8416393"/>
              <a:gd name="connsiteY11" fmla="*/ 0 h 1511306"/>
              <a:gd name="connsiteX12" fmla="*/ 7718776 w 8416393"/>
              <a:gd name="connsiteY12" fmla="*/ 1511301 h 1511306"/>
              <a:gd name="connsiteX13" fmla="*/ 6648988 w 8416393"/>
              <a:gd name="connsiteY13" fmla="*/ 1511301 h 1511306"/>
              <a:gd name="connsiteX14" fmla="*/ 3870920 w 8416393"/>
              <a:gd name="connsiteY14" fmla="*/ 1511301 h 1511306"/>
              <a:gd name="connsiteX15" fmla="*/ 3870920 w 8416393"/>
              <a:gd name="connsiteY15" fmla="*/ 1511304 h 1511306"/>
              <a:gd name="connsiteX16" fmla="*/ 3475531 w 8416393"/>
              <a:gd name="connsiteY16" fmla="*/ 1511304 h 1511306"/>
              <a:gd name="connsiteX17" fmla="*/ 3475531 w 8416393"/>
              <a:gd name="connsiteY17" fmla="*/ 1511306 h 1511306"/>
              <a:gd name="connsiteX18" fmla="*/ 2405743 w 8416393"/>
              <a:gd name="connsiteY18" fmla="*/ 1511306 h 1511306"/>
              <a:gd name="connsiteX19" fmla="*/ 2403199 w 8416393"/>
              <a:gd name="connsiteY19" fmla="*/ 1511306 h 1511306"/>
              <a:gd name="connsiteX20" fmla="*/ 2288996 w 8416393"/>
              <a:gd name="connsiteY20" fmla="*/ 1511306 h 1511306"/>
              <a:gd name="connsiteX21" fmla="*/ 2279356 w 8416393"/>
              <a:gd name="connsiteY21" fmla="*/ 1511306 h 1511306"/>
              <a:gd name="connsiteX22" fmla="*/ 1333411 w 8416393"/>
              <a:gd name="connsiteY22" fmla="*/ 1511306 h 1511306"/>
              <a:gd name="connsiteX23" fmla="*/ 1309274 w 8416393"/>
              <a:gd name="connsiteY23" fmla="*/ 1511306 h 1511306"/>
              <a:gd name="connsiteX24" fmla="*/ 1219208 w 8416393"/>
              <a:gd name="connsiteY24" fmla="*/ 1511306 h 1511306"/>
              <a:gd name="connsiteX25" fmla="*/ 1209568 w 8416393"/>
              <a:gd name="connsiteY25" fmla="*/ 1511306 h 1511306"/>
              <a:gd name="connsiteX26" fmla="*/ 1069788 w 8416393"/>
              <a:gd name="connsiteY26" fmla="*/ 1511306 h 1511306"/>
              <a:gd name="connsiteX27" fmla="*/ 239486 w 8416393"/>
              <a:gd name="connsiteY27" fmla="*/ 1511306 h 1511306"/>
              <a:gd name="connsiteX28" fmla="*/ 0 w 8416393"/>
              <a:gd name="connsiteY28" fmla="*/ 1511306 h 15113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8416393" h="1511306">
                <a:moveTo>
                  <a:pt x="0" y="0"/>
                </a:moveTo>
                <a:lnTo>
                  <a:pt x="239486" y="0"/>
                </a:lnTo>
                <a:lnTo>
                  <a:pt x="1069788" y="0"/>
                </a:lnTo>
                <a:lnTo>
                  <a:pt x="1209568" y="0"/>
                </a:lnTo>
                <a:lnTo>
                  <a:pt x="1309274" y="0"/>
                </a:lnTo>
                <a:lnTo>
                  <a:pt x="2279356" y="0"/>
                </a:lnTo>
                <a:lnTo>
                  <a:pt x="2405743" y="0"/>
                </a:lnTo>
                <a:lnTo>
                  <a:pt x="2801131" y="0"/>
                </a:lnTo>
                <a:lnTo>
                  <a:pt x="3475531" y="0"/>
                </a:lnTo>
                <a:lnTo>
                  <a:pt x="3870919" y="0"/>
                </a:lnTo>
                <a:lnTo>
                  <a:pt x="7346605" y="0"/>
                </a:lnTo>
                <a:lnTo>
                  <a:pt x="8416393" y="0"/>
                </a:lnTo>
                <a:lnTo>
                  <a:pt x="7718776" y="1511301"/>
                </a:lnTo>
                <a:lnTo>
                  <a:pt x="6648988" y="1511301"/>
                </a:lnTo>
                <a:lnTo>
                  <a:pt x="3870920" y="1511301"/>
                </a:lnTo>
                <a:lnTo>
                  <a:pt x="3870920" y="1511304"/>
                </a:lnTo>
                <a:lnTo>
                  <a:pt x="3475531" y="1511304"/>
                </a:lnTo>
                <a:lnTo>
                  <a:pt x="3475531" y="1511306"/>
                </a:lnTo>
                <a:lnTo>
                  <a:pt x="2405743" y="1511306"/>
                </a:lnTo>
                <a:lnTo>
                  <a:pt x="2403199" y="1511306"/>
                </a:lnTo>
                <a:lnTo>
                  <a:pt x="2288996" y="1511306"/>
                </a:lnTo>
                <a:lnTo>
                  <a:pt x="2279356" y="1511306"/>
                </a:lnTo>
                <a:lnTo>
                  <a:pt x="1333411" y="1511306"/>
                </a:lnTo>
                <a:lnTo>
                  <a:pt x="1309274" y="1511306"/>
                </a:lnTo>
                <a:lnTo>
                  <a:pt x="1219208" y="1511306"/>
                </a:lnTo>
                <a:lnTo>
                  <a:pt x="1209568" y="1511306"/>
                </a:lnTo>
                <a:lnTo>
                  <a:pt x="1069788" y="1511306"/>
                </a:lnTo>
                <a:lnTo>
                  <a:pt x="239486" y="1511306"/>
                </a:lnTo>
                <a:lnTo>
                  <a:pt x="0" y="1511306"/>
                </a:lnTo>
                <a:close/>
              </a:path>
            </a:pathLst>
          </a:custGeom>
          <a:solidFill>
            <a:srgbClr val="D0CECE"/>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lumMod val="95000"/>
                </a:prstClr>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788A0452-15CF-4768-82E1-FB6EA6739801}"/>
              </a:ext>
            </a:extLst>
          </p:cNvPr>
          <p:cNvSpPr>
            <a:spLocks noGrp="1"/>
          </p:cNvSpPr>
          <p:nvPr>
            <p:ph type="title"/>
          </p:nvPr>
        </p:nvSpPr>
        <p:spPr>
          <a:xfrm>
            <a:off x="841248" y="5529884"/>
            <a:ext cx="6754845" cy="1096331"/>
          </a:xfrm>
        </p:spPr>
        <p:txBody>
          <a:bodyPr>
            <a:normAutofit/>
          </a:bodyPr>
          <a:lstStyle/>
          <a:p>
            <a:endParaRPr lang="en-GB" sz="4000">
              <a:solidFill>
                <a:srgbClr val="303030"/>
              </a:solidFill>
            </a:endParaRPr>
          </a:p>
        </p:txBody>
      </p:sp>
      <p:sp>
        <p:nvSpPr>
          <p:cNvPr id="3" name="Content Placeholder 2">
            <a:extLst>
              <a:ext uri="{FF2B5EF4-FFF2-40B4-BE49-F238E27FC236}">
                <a16:creationId xmlns:a16="http://schemas.microsoft.com/office/drawing/2014/main" id="{1DAA1C00-A373-4233-8B81-A45D16368FD8}"/>
              </a:ext>
            </a:extLst>
          </p:cNvPr>
          <p:cNvSpPr>
            <a:spLocks noGrp="1"/>
          </p:cNvSpPr>
          <p:nvPr>
            <p:ph idx="1"/>
          </p:nvPr>
        </p:nvSpPr>
        <p:spPr>
          <a:xfrm>
            <a:off x="841248" y="731520"/>
            <a:ext cx="10701507" cy="4254137"/>
          </a:xfrm>
        </p:spPr>
        <p:txBody>
          <a:bodyPr vert="horz" lIns="91440" tIns="45720" rIns="91440" bIns="45720" rtlCol="0" anchor="ctr">
            <a:normAutofit/>
          </a:bodyPr>
          <a:lstStyle/>
          <a:p>
            <a:r>
              <a:rPr lang="en-GB" sz="1700">
                <a:ea typeface="+mn-lt"/>
                <a:cs typeface="+mn-lt"/>
              </a:rPr>
              <a:t>The assessing officer further demanded a confirmation letter from the son the lender in the month of December, 2017.  The lender has requested his son to send a confirmation letter.  Meanwhile the assessing officer completed the assessment on 20-11-2011 on the pleas that the case will be barred by time by 31-12-2017.  Whereas the letter from the son of the lender reached to the appelant on 22-11-2017. </a:t>
            </a:r>
            <a:endParaRPr lang="en-US" sz="1700">
              <a:ea typeface="+mn-lt"/>
              <a:cs typeface="+mn-lt"/>
            </a:endParaRPr>
          </a:p>
          <a:p>
            <a:r>
              <a:rPr lang="en-GB" sz="1700">
                <a:ea typeface="+mn-lt"/>
                <a:cs typeface="+mn-lt"/>
              </a:rPr>
              <a:t>Regarding the payment of Rs.50,000/- the appellant explained that the payment is not made to a single person.  It has been made to several individual persons through the group leader of the labourers.  The assessing officer has served a letter on the group leader to appear before him on 19-11-2017.  The group leader could not attend on the appointed day as he has to attend a family function which is unavoidable.  He has sent a letter requesting to grant him two days time to attend.  Un fortunately the telegram has reached the the assessing officer after the officer hours on 19-11-2017. </a:t>
            </a:r>
            <a:endParaRPr lang="en-US" sz="1700">
              <a:ea typeface="+mn-lt"/>
              <a:cs typeface="+mn-lt"/>
            </a:endParaRPr>
          </a:p>
          <a:p>
            <a:r>
              <a:rPr lang="en-GB" sz="1700">
                <a:ea typeface="+mn-lt"/>
                <a:cs typeface="+mn-lt"/>
              </a:rPr>
              <a:t>It is against this order of assessment this appeal is being prferred with a request to  delete the addition made and allow the expenditure as claimed.                                                                                                                           </a:t>
            </a:r>
          </a:p>
          <a:p>
            <a:pPr marL="0" indent="0">
              <a:buNone/>
            </a:pPr>
            <a:r>
              <a:rPr lang="en-GB" sz="1700">
                <a:ea typeface="+mn-lt"/>
                <a:cs typeface="+mn-lt"/>
              </a:rPr>
              <a:t>                                                                                                                                                           APPELLANT</a:t>
            </a:r>
            <a:br>
              <a:rPr lang="en-GB" sz="1700">
                <a:ea typeface="+mn-lt"/>
                <a:cs typeface="+mn-lt"/>
              </a:rPr>
            </a:br>
            <a:endParaRPr lang="en-GB" sz="1700">
              <a:ea typeface="+mn-lt"/>
              <a:cs typeface="+mn-lt"/>
            </a:endParaRPr>
          </a:p>
        </p:txBody>
      </p:sp>
      <p:sp>
        <p:nvSpPr>
          <p:cNvPr id="10" name="Freeform: Shape 9">
            <a:extLst>
              <a:ext uri="{FF2B5EF4-FFF2-40B4-BE49-F238E27FC236}">
                <a16:creationId xmlns:a16="http://schemas.microsoft.com/office/drawing/2014/main" id="{54A9C5F1-B76A-4908-9A82-8F1CD0FB500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901743" y="5346700"/>
            <a:ext cx="4290257" cy="1511301"/>
          </a:xfrm>
          <a:custGeom>
            <a:avLst/>
            <a:gdLst>
              <a:gd name="connsiteX0" fmla="*/ 697617 w 4290257"/>
              <a:gd name="connsiteY0" fmla="*/ 0 h 1511301"/>
              <a:gd name="connsiteX1" fmla="*/ 4290257 w 4290257"/>
              <a:gd name="connsiteY1" fmla="*/ 0 h 1511301"/>
              <a:gd name="connsiteX2" fmla="*/ 4290257 w 4290257"/>
              <a:gd name="connsiteY2" fmla="*/ 1511301 h 1511301"/>
              <a:gd name="connsiteX3" fmla="*/ 2525897 w 4290257"/>
              <a:gd name="connsiteY3" fmla="*/ 1511301 h 1511301"/>
              <a:gd name="connsiteX4" fmla="*/ 0 w 4290257"/>
              <a:gd name="connsiteY4" fmla="*/ 1511301 h 15113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290257" h="1511301">
                <a:moveTo>
                  <a:pt x="697617" y="0"/>
                </a:moveTo>
                <a:lnTo>
                  <a:pt x="4290257" y="0"/>
                </a:lnTo>
                <a:lnTo>
                  <a:pt x="4290257" y="1511301"/>
                </a:lnTo>
                <a:lnTo>
                  <a:pt x="2525897" y="1511301"/>
                </a:lnTo>
                <a:lnTo>
                  <a:pt x="0" y="1511301"/>
                </a:lnTo>
                <a:close/>
              </a:path>
            </a:pathLst>
          </a:custGeom>
          <a:solidFill>
            <a:srgbClr val="404040">
              <a:alpha val="8470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2386199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904970-54E4-4572-8AB9-1F4A30B0D8DB}"/>
              </a:ext>
            </a:extLst>
          </p:cNvPr>
          <p:cNvSpPr>
            <a:spLocks noGrp="1"/>
          </p:cNvSpPr>
          <p:nvPr>
            <p:ph type="title"/>
          </p:nvPr>
        </p:nvSpPr>
        <p:spPr>
          <a:xfrm>
            <a:off x="1653363" y="365760"/>
            <a:ext cx="9367203" cy="1188720"/>
          </a:xfrm>
        </p:spPr>
        <p:txBody>
          <a:bodyPr>
            <a:normAutofit/>
          </a:bodyPr>
          <a:lstStyle/>
          <a:p>
            <a:r>
              <a:rPr lang="en-GB" dirty="0">
                <a:latin typeface="Calibri"/>
                <a:cs typeface="Calibri"/>
              </a:rPr>
              <a:t>Drafting of appeals - Check List</a:t>
            </a:r>
            <a:endParaRPr lang="en-US" dirty="0"/>
          </a:p>
        </p:txBody>
      </p:sp>
      <p:sp>
        <p:nvSpPr>
          <p:cNvPr id="13" name="Freeform: Shape 11">
            <a:extLst>
              <a:ext uri="{FF2B5EF4-FFF2-40B4-BE49-F238E27FC236}">
                <a16:creationId xmlns:a16="http://schemas.microsoft.com/office/drawing/2014/main" id="{7CB4857B-ED7C-444D-9F04-2F885114A1C2}"/>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764099" cy="1558212"/>
          </a:xfrm>
          <a:custGeom>
            <a:avLst/>
            <a:gdLst>
              <a:gd name="connsiteX0" fmla="*/ 0 w 1764099"/>
              <a:gd name="connsiteY0" fmla="*/ 0 h 1558212"/>
              <a:gd name="connsiteX1" fmla="*/ 1764099 w 1764099"/>
              <a:gd name="connsiteY1" fmla="*/ 0 h 1558212"/>
              <a:gd name="connsiteX2" fmla="*/ 1042087 w 1764099"/>
              <a:gd name="connsiteY2" fmla="*/ 1558212 h 1558212"/>
              <a:gd name="connsiteX3" fmla="*/ 0 w 1764099"/>
              <a:gd name="connsiteY3" fmla="*/ 1558212 h 1558212"/>
            </a:gdLst>
            <a:ahLst/>
            <a:cxnLst>
              <a:cxn ang="0">
                <a:pos x="connsiteX0" y="connsiteY0"/>
              </a:cxn>
              <a:cxn ang="0">
                <a:pos x="connsiteX1" y="connsiteY1"/>
              </a:cxn>
              <a:cxn ang="0">
                <a:pos x="connsiteX2" y="connsiteY2"/>
              </a:cxn>
              <a:cxn ang="0">
                <a:pos x="connsiteX3" y="connsiteY3"/>
              </a:cxn>
            </a:cxnLst>
            <a:rect l="l" t="t" r="r" b="b"/>
            <a:pathLst>
              <a:path w="1764099" h="1558212">
                <a:moveTo>
                  <a:pt x="0" y="0"/>
                </a:moveTo>
                <a:lnTo>
                  <a:pt x="1764099" y="0"/>
                </a:lnTo>
                <a:lnTo>
                  <a:pt x="1042087" y="1558212"/>
                </a:lnTo>
                <a:lnTo>
                  <a:pt x="0" y="1558212"/>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5" name="Freeform: Shape 13">
            <a:extLst>
              <a:ext uri="{FF2B5EF4-FFF2-40B4-BE49-F238E27FC236}">
                <a16:creationId xmlns:a16="http://schemas.microsoft.com/office/drawing/2014/main" id="{D18046FB-44EA-4FD8-A585-EA09A319B2D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691640"/>
            <a:ext cx="12191999" cy="5166360"/>
          </a:xfrm>
          <a:custGeom>
            <a:avLst/>
            <a:gdLst>
              <a:gd name="connsiteX0" fmla="*/ 0 w 12191999"/>
              <a:gd name="connsiteY0" fmla="*/ 0 h 5166360"/>
              <a:gd name="connsiteX1" fmla="*/ 1822388 w 12191999"/>
              <a:gd name="connsiteY1" fmla="*/ 0 h 5166360"/>
              <a:gd name="connsiteX2" fmla="*/ 6468290 w 12191999"/>
              <a:gd name="connsiteY2" fmla="*/ 0 h 5166360"/>
              <a:gd name="connsiteX3" fmla="*/ 7796394 w 12191999"/>
              <a:gd name="connsiteY3" fmla="*/ 0 h 5166360"/>
              <a:gd name="connsiteX4" fmla="*/ 8376834 w 12191999"/>
              <a:gd name="connsiteY4" fmla="*/ 0 h 5166360"/>
              <a:gd name="connsiteX5" fmla="*/ 9704938 w 12191999"/>
              <a:gd name="connsiteY5" fmla="*/ 0 h 5166360"/>
              <a:gd name="connsiteX6" fmla="*/ 9704938 w 12191999"/>
              <a:gd name="connsiteY6" fmla="*/ 2 h 5166360"/>
              <a:gd name="connsiteX7" fmla="*/ 10283456 w 12191999"/>
              <a:gd name="connsiteY7" fmla="*/ 2 h 5166360"/>
              <a:gd name="connsiteX8" fmla="*/ 10863897 w 12191999"/>
              <a:gd name="connsiteY8" fmla="*/ 2 h 5166360"/>
              <a:gd name="connsiteX9" fmla="*/ 12191999 w 12191999"/>
              <a:gd name="connsiteY9" fmla="*/ 2 h 5166360"/>
              <a:gd name="connsiteX10" fmla="*/ 12191999 w 12191999"/>
              <a:gd name="connsiteY10" fmla="*/ 5166360 h 5166360"/>
              <a:gd name="connsiteX11" fmla="*/ 0 w 12191999"/>
              <a:gd name="connsiteY11" fmla="*/ 5166360 h 5166360"/>
              <a:gd name="connsiteX12" fmla="*/ 0 w 12191999"/>
              <a:gd name="connsiteY12" fmla="*/ 2604436 h 5166360"/>
              <a:gd name="connsiteX13" fmla="*/ 862341 w 12191999"/>
              <a:gd name="connsiteY13" fmla="*/ 743371 h 5166360"/>
              <a:gd name="connsiteX14" fmla="*/ 0 w 12191999"/>
              <a:gd name="connsiteY14" fmla="*/ 743371 h 5166360"/>
              <a:gd name="connsiteX15" fmla="*/ 0 w 12191999"/>
              <a:gd name="connsiteY15" fmla="*/ 742508 h 5166360"/>
              <a:gd name="connsiteX16" fmla="*/ 92826 w 12191999"/>
              <a:gd name="connsiteY16" fmla="*/ 742508 h 5166360"/>
              <a:gd name="connsiteX17" fmla="*/ 406486 w 12191999"/>
              <a:gd name="connsiteY17" fmla="*/ 742508 h 5166360"/>
              <a:gd name="connsiteX18" fmla="*/ 406486 w 12191999"/>
              <a:gd name="connsiteY18" fmla="*/ 742507 h 5166360"/>
              <a:gd name="connsiteX19" fmla="*/ 862741 w 12191999"/>
              <a:gd name="connsiteY19" fmla="*/ 742507 h 5166360"/>
              <a:gd name="connsiteX20" fmla="*/ 1206388 w 12191999"/>
              <a:gd name="connsiteY20" fmla="*/ 864 h 5166360"/>
              <a:gd name="connsiteX21" fmla="*/ 748500 w 12191999"/>
              <a:gd name="connsiteY21" fmla="*/ 864 h 5166360"/>
              <a:gd name="connsiteX22" fmla="*/ 0 w 12191999"/>
              <a:gd name="connsiteY22" fmla="*/ 864 h 5166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2191999" h="5166360">
                <a:moveTo>
                  <a:pt x="0" y="0"/>
                </a:moveTo>
                <a:lnTo>
                  <a:pt x="1822388" y="0"/>
                </a:lnTo>
                <a:lnTo>
                  <a:pt x="6468290" y="0"/>
                </a:lnTo>
                <a:lnTo>
                  <a:pt x="7796394" y="0"/>
                </a:lnTo>
                <a:lnTo>
                  <a:pt x="8376834" y="0"/>
                </a:lnTo>
                <a:lnTo>
                  <a:pt x="9704938" y="0"/>
                </a:lnTo>
                <a:lnTo>
                  <a:pt x="9704938" y="2"/>
                </a:lnTo>
                <a:lnTo>
                  <a:pt x="10283456" y="2"/>
                </a:lnTo>
                <a:lnTo>
                  <a:pt x="10863897" y="2"/>
                </a:lnTo>
                <a:lnTo>
                  <a:pt x="12191999" y="2"/>
                </a:lnTo>
                <a:lnTo>
                  <a:pt x="12191999" y="5166360"/>
                </a:lnTo>
                <a:lnTo>
                  <a:pt x="0" y="5166360"/>
                </a:lnTo>
                <a:lnTo>
                  <a:pt x="0" y="2604436"/>
                </a:lnTo>
                <a:lnTo>
                  <a:pt x="862341" y="743371"/>
                </a:lnTo>
                <a:lnTo>
                  <a:pt x="0" y="743371"/>
                </a:lnTo>
                <a:lnTo>
                  <a:pt x="0" y="742508"/>
                </a:lnTo>
                <a:lnTo>
                  <a:pt x="92826" y="742508"/>
                </a:lnTo>
                <a:lnTo>
                  <a:pt x="406486" y="742508"/>
                </a:lnTo>
                <a:lnTo>
                  <a:pt x="406486" y="742507"/>
                </a:lnTo>
                <a:lnTo>
                  <a:pt x="862741" y="742507"/>
                </a:lnTo>
                <a:lnTo>
                  <a:pt x="1206388" y="864"/>
                </a:lnTo>
                <a:lnTo>
                  <a:pt x="748500" y="864"/>
                </a:lnTo>
                <a:lnTo>
                  <a:pt x="0" y="864"/>
                </a:lnTo>
                <a:close/>
              </a:path>
            </a:pathLst>
          </a:custGeom>
          <a:solidFill>
            <a:srgbClr val="A6A6A6">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6" name="Freeform: Shape 15">
            <a:extLst>
              <a:ext uri="{FF2B5EF4-FFF2-40B4-BE49-F238E27FC236}">
                <a16:creationId xmlns:a16="http://schemas.microsoft.com/office/drawing/2014/main" id="{479F5F2B-8B58-4140-AE6A-51F6C67B18D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691641"/>
            <a:ext cx="971654" cy="2096979"/>
          </a:xfrm>
          <a:custGeom>
            <a:avLst/>
            <a:gdLst>
              <a:gd name="connsiteX0" fmla="*/ 0 w 971654"/>
              <a:gd name="connsiteY0" fmla="*/ 0 h 2096979"/>
              <a:gd name="connsiteX1" fmla="*/ 971654 w 971654"/>
              <a:gd name="connsiteY1" fmla="*/ 0 h 2096979"/>
              <a:gd name="connsiteX2" fmla="*/ 0 w 971654"/>
              <a:gd name="connsiteY2" fmla="*/ 2096979 h 2096979"/>
            </a:gdLst>
            <a:ahLst/>
            <a:cxnLst>
              <a:cxn ang="0">
                <a:pos x="connsiteX0" y="connsiteY0"/>
              </a:cxn>
              <a:cxn ang="0">
                <a:pos x="connsiteX1" y="connsiteY1"/>
              </a:cxn>
              <a:cxn ang="0">
                <a:pos x="connsiteX2" y="connsiteY2"/>
              </a:cxn>
            </a:cxnLst>
            <a:rect l="l" t="t" r="r" b="b"/>
            <a:pathLst>
              <a:path w="971654" h="2096979">
                <a:moveTo>
                  <a:pt x="0" y="0"/>
                </a:moveTo>
                <a:lnTo>
                  <a:pt x="971654" y="0"/>
                </a:lnTo>
                <a:lnTo>
                  <a:pt x="0" y="2096979"/>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Content Placeholder 2">
            <a:extLst>
              <a:ext uri="{FF2B5EF4-FFF2-40B4-BE49-F238E27FC236}">
                <a16:creationId xmlns:a16="http://schemas.microsoft.com/office/drawing/2014/main" id="{C46283F9-93F0-43E6-8B56-C27ED95A1770}"/>
              </a:ext>
            </a:extLst>
          </p:cNvPr>
          <p:cNvSpPr>
            <a:spLocks noGrp="1"/>
          </p:cNvSpPr>
          <p:nvPr>
            <p:ph idx="1"/>
          </p:nvPr>
        </p:nvSpPr>
        <p:spPr>
          <a:xfrm>
            <a:off x="1498582" y="1890522"/>
            <a:ext cx="9367204" cy="4041648"/>
          </a:xfrm>
        </p:spPr>
        <p:txBody>
          <a:bodyPr vert="horz" lIns="91440" tIns="45720" rIns="91440" bIns="45720" rtlCol="0" anchor="t">
            <a:noAutofit/>
          </a:bodyPr>
          <a:lstStyle/>
          <a:p>
            <a:r>
              <a:rPr lang="en-GB" sz="1400" dirty="0">
                <a:ea typeface="+mn-lt"/>
                <a:cs typeface="+mn-lt"/>
              </a:rPr>
              <a:t> 1. Whether appeal lies </a:t>
            </a:r>
          </a:p>
          <a:p>
            <a:r>
              <a:rPr lang="en-GB" sz="1400" dirty="0">
                <a:ea typeface="+mn-lt"/>
                <a:cs typeface="+mn-lt"/>
              </a:rPr>
              <a:t>2. Whether appeal is called for – do not file frivolous appeals – even if appeal has not been filed against assessment order, appeal can be filed against penalty. </a:t>
            </a:r>
          </a:p>
          <a:p>
            <a:r>
              <a:rPr lang="en-GB" sz="1400" dirty="0">
                <a:ea typeface="+mn-lt"/>
                <a:cs typeface="+mn-lt"/>
              </a:rPr>
              <a:t>3. Appeal lies before which authority </a:t>
            </a:r>
          </a:p>
          <a:p>
            <a:r>
              <a:rPr lang="en-GB" sz="1400" dirty="0">
                <a:ea typeface="+mn-lt"/>
                <a:cs typeface="+mn-lt"/>
              </a:rPr>
              <a:t>4. Limitation – time within which appeal is to be filed - application for condonation, if delay </a:t>
            </a:r>
          </a:p>
          <a:p>
            <a:r>
              <a:rPr lang="en-GB" sz="1400" dirty="0">
                <a:ea typeface="+mn-lt"/>
                <a:cs typeface="+mn-lt"/>
              </a:rPr>
              <a:t>5. Whether authority passing the order had jurisdiction to pass the order </a:t>
            </a:r>
          </a:p>
          <a:p>
            <a:r>
              <a:rPr lang="en-GB" sz="1400" dirty="0">
                <a:ea typeface="+mn-lt"/>
                <a:cs typeface="+mn-lt"/>
              </a:rPr>
              <a:t>6. Whether order was passed within limitation </a:t>
            </a:r>
          </a:p>
          <a:p>
            <a:r>
              <a:rPr lang="en-GB" sz="1400" dirty="0">
                <a:ea typeface="+mn-lt"/>
                <a:cs typeface="+mn-lt"/>
              </a:rPr>
              <a:t>7. Check computation of total income, tax and interest – rectification and appeal </a:t>
            </a:r>
          </a:p>
          <a:p>
            <a:r>
              <a:rPr lang="en-GB" sz="1400" dirty="0">
                <a:ea typeface="+mn-lt"/>
                <a:cs typeface="+mn-lt"/>
              </a:rPr>
              <a:t>8. Whether any claim had remained to be raised – fresh plea </a:t>
            </a:r>
          </a:p>
          <a:p>
            <a:r>
              <a:rPr lang="en-GB" sz="1400" dirty="0">
                <a:ea typeface="+mn-lt"/>
                <a:cs typeface="+mn-lt"/>
              </a:rPr>
              <a:t>9. Widest possible ground </a:t>
            </a:r>
          </a:p>
          <a:p>
            <a:r>
              <a:rPr lang="en-GB" sz="1400" dirty="0">
                <a:ea typeface="+mn-lt"/>
                <a:cs typeface="+mn-lt"/>
              </a:rPr>
              <a:t>10. Alternative plea, without prejudice grounds </a:t>
            </a:r>
          </a:p>
          <a:p>
            <a:r>
              <a:rPr lang="en-GB" sz="1400" dirty="0">
                <a:ea typeface="+mn-lt"/>
                <a:cs typeface="+mn-lt"/>
              </a:rPr>
              <a:t>11. Grounds should not be argumentative </a:t>
            </a:r>
          </a:p>
          <a:p>
            <a:r>
              <a:rPr lang="en-GB" sz="1400" dirty="0">
                <a:ea typeface="+mn-lt"/>
                <a:cs typeface="+mn-lt"/>
              </a:rPr>
              <a:t>12. Statement of facts </a:t>
            </a:r>
          </a:p>
          <a:p>
            <a:r>
              <a:rPr lang="en-GB" sz="1400" dirty="0">
                <a:ea typeface="+mn-lt"/>
                <a:cs typeface="+mn-lt"/>
              </a:rPr>
              <a:t>13. Who has to file and sign the appeal </a:t>
            </a:r>
          </a:p>
          <a:p>
            <a:r>
              <a:rPr lang="en-GB" sz="1400" dirty="0">
                <a:ea typeface="+mn-lt"/>
                <a:cs typeface="+mn-lt"/>
              </a:rPr>
              <a:t>14. Who will be the respondent </a:t>
            </a:r>
          </a:p>
          <a:p>
            <a:r>
              <a:rPr lang="en-GB" sz="1400" dirty="0">
                <a:ea typeface="+mn-lt"/>
                <a:cs typeface="+mn-lt"/>
              </a:rPr>
              <a:t>15. Application for stay </a:t>
            </a:r>
            <a:endParaRPr lang="en-GB" sz="1400" dirty="0">
              <a:cs typeface="Calibri"/>
            </a:endParaRPr>
          </a:p>
        </p:txBody>
      </p:sp>
    </p:spTree>
    <p:extLst>
      <p:ext uri="{BB962C8B-B14F-4D97-AF65-F5344CB8AC3E}">
        <p14:creationId xmlns:p14="http://schemas.microsoft.com/office/powerpoint/2010/main" val="153373163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Freeform: Shape 7">
            <a:extLst>
              <a:ext uri="{FF2B5EF4-FFF2-40B4-BE49-F238E27FC236}">
                <a16:creationId xmlns:a16="http://schemas.microsoft.com/office/drawing/2014/main" id="{ECF157C5-282F-4C93-80F7-CCD7F4A435B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5346694"/>
            <a:ext cx="8416393" cy="1511306"/>
          </a:xfrm>
          <a:custGeom>
            <a:avLst/>
            <a:gdLst>
              <a:gd name="connsiteX0" fmla="*/ 0 w 8416393"/>
              <a:gd name="connsiteY0" fmla="*/ 0 h 1511306"/>
              <a:gd name="connsiteX1" fmla="*/ 239486 w 8416393"/>
              <a:gd name="connsiteY1" fmla="*/ 0 h 1511306"/>
              <a:gd name="connsiteX2" fmla="*/ 1069788 w 8416393"/>
              <a:gd name="connsiteY2" fmla="*/ 0 h 1511306"/>
              <a:gd name="connsiteX3" fmla="*/ 1209568 w 8416393"/>
              <a:gd name="connsiteY3" fmla="*/ 0 h 1511306"/>
              <a:gd name="connsiteX4" fmla="*/ 1309274 w 8416393"/>
              <a:gd name="connsiteY4" fmla="*/ 0 h 1511306"/>
              <a:gd name="connsiteX5" fmla="*/ 2279356 w 8416393"/>
              <a:gd name="connsiteY5" fmla="*/ 0 h 1511306"/>
              <a:gd name="connsiteX6" fmla="*/ 2405743 w 8416393"/>
              <a:gd name="connsiteY6" fmla="*/ 0 h 1511306"/>
              <a:gd name="connsiteX7" fmla="*/ 2801131 w 8416393"/>
              <a:gd name="connsiteY7" fmla="*/ 0 h 1511306"/>
              <a:gd name="connsiteX8" fmla="*/ 3475531 w 8416393"/>
              <a:gd name="connsiteY8" fmla="*/ 0 h 1511306"/>
              <a:gd name="connsiteX9" fmla="*/ 3870919 w 8416393"/>
              <a:gd name="connsiteY9" fmla="*/ 0 h 1511306"/>
              <a:gd name="connsiteX10" fmla="*/ 7346605 w 8416393"/>
              <a:gd name="connsiteY10" fmla="*/ 0 h 1511306"/>
              <a:gd name="connsiteX11" fmla="*/ 8416393 w 8416393"/>
              <a:gd name="connsiteY11" fmla="*/ 0 h 1511306"/>
              <a:gd name="connsiteX12" fmla="*/ 7718776 w 8416393"/>
              <a:gd name="connsiteY12" fmla="*/ 1511301 h 1511306"/>
              <a:gd name="connsiteX13" fmla="*/ 6648988 w 8416393"/>
              <a:gd name="connsiteY13" fmla="*/ 1511301 h 1511306"/>
              <a:gd name="connsiteX14" fmla="*/ 3870920 w 8416393"/>
              <a:gd name="connsiteY14" fmla="*/ 1511301 h 1511306"/>
              <a:gd name="connsiteX15" fmla="*/ 3870920 w 8416393"/>
              <a:gd name="connsiteY15" fmla="*/ 1511304 h 1511306"/>
              <a:gd name="connsiteX16" fmla="*/ 3475531 w 8416393"/>
              <a:gd name="connsiteY16" fmla="*/ 1511304 h 1511306"/>
              <a:gd name="connsiteX17" fmla="*/ 3475531 w 8416393"/>
              <a:gd name="connsiteY17" fmla="*/ 1511306 h 1511306"/>
              <a:gd name="connsiteX18" fmla="*/ 2405743 w 8416393"/>
              <a:gd name="connsiteY18" fmla="*/ 1511306 h 1511306"/>
              <a:gd name="connsiteX19" fmla="*/ 2403199 w 8416393"/>
              <a:gd name="connsiteY19" fmla="*/ 1511306 h 1511306"/>
              <a:gd name="connsiteX20" fmla="*/ 2288996 w 8416393"/>
              <a:gd name="connsiteY20" fmla="*/ 1511306 h 1511306"/>
              <a:gd name="connsiteX21" fmla="*/ 2279356 w 8416393"/>
              <a:gd name="connsiteY21" fmla="*/ 1511306 h 1511306"/>
              <a:gd name="connsiteX22" fmla="*/ 1333411 w 8416393"/>
              <a:gd name="connsiteY22" fmla="*/ 1511306 h 1511306"/>
              <a:gd name="connsiteX23" fmla="*/ 1309274 w 8416393"/>
              <a:gd name="connsiteY23" fmla="*/ 1511306 h 1511306"/>
              <a:gd name="connsiteX24" fmla="*/ 1219208 w 8416393"/>
              <a:gd name="connsiteY24" fmla="*/ 1511306 h 1511306"/>
              <a:gd name="connsiteX25" fmla="*/ 1209568 w 8416393"/>
              <a:gd name="connsiteY25" fmla="*/ 1511306 h 1511306"/>
              <a:gd name="connsiteX26" fmla="*/ 1069788 w 8416393"/>
              <a:gd name="connsiteY26" fmla="*/ 1511306 h 1511306"/>
              <a:gd name="connsiteX27" fmla="*/ 239486 w 8416393"/>
              <a:gd name="connsiteY27" fmla="*/ 1511306 h 1511306"/>
              <a:gd name="connsiteX28" fmla="*/ 0 w 8416393"/>
              <a:gd name="connsiteY28" fmla="*/ 1511306 h 15113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8416393" h="1511306">
                <a:moveTo>
                  <a:pt x="0" y="0"/>
                </a:moveTo>
                <a:lnTo>
                  <a:pt x="239486" y="0"/>
                </a:lnTo>
                <a:lnTo>
                  <a:pt x="1069788" y="0"/>
                </a:lnTo>
                <a:lnTo>
                  <a:pt x="1209568" y="0"/>
                </a:lnTo>
                <a:lnTo>
                  <a:pt x="1309274" y="0"/>
                </a:lnTo>
                <a:lnTo>
                  <a:pt x="2279356" y="0"/>
                </a:lnTo>
                <a:lnTo>
                  <a:pt x="2405743" y="0"/>
                </a:lnTo>
                <a:lnTo>
                  <a:pt x="2801131" y="0"/>
                </a:lnTo>
                <a:lnTo>
                  <a:pt x="3475531" y="0"/>
                </a:lnTo>
                <a:lnTo>
                  <a:pt x="3870919" y="0"/>
                </a:lnTo>
                <a:lnTo>
                  <a:pt x="7346605" y="0"/>
                </a:lnTo>
                <a:lnTo>
                  <a:pt x="8416393" y="0"/>
                </a:lnTo>
                <a:lnTo>
                  <a:pt x="7718776" y="1511301"/>
                </a:lnTo>
                <a:lnTo>
                  <a:pt x="6648988" y="1511301"/>
                </a:lnTo>
                <a:lnTo>
                  <a:pt x="3870920" y="1511301"/>
                </a:lnTo>
                <a:lnTo>
                  <a:pt x="3870920" y="1511304"/>
                </a:lnTo>
                <a:lnTo>
                  <a:pt x="3475531" y="1511304"/>
                </a:lnTo>
                <a:lnTo>
                  <a:pt x="3475531" y="1511306"/>
                </a:lnTo>
                <a:lnTo>
                  <a:pt x="2405743" y="1511306"/>
                </a:lnTo>
                <a:lnTo>
                  <a:pt x="2403199" y="1511306"/>
                </a:lnTo>
                <a:lnTo>
                  <a:pt x="2288996" y="1511306"/>
                </a:lnTo>
                <a:lnTo>
                  <a:pt x="2279356" y="1511306"/>
                </a:lnTo>
                <a:lnTo>
                  <a:pt x="1333411" y="1511306"/>
                </a:lnTo>
                <a:lnTo>
                  <a:pt x="1309274" y="1511306"/>
                </a:lnTo>
                <a:lnTo>
                  <a:pt x="1219208" y="1511306"/>
                </a:lnTo>
                <a:lnTo>
                  <a:pt x="1209568" y="1511306"/>
                </a:lnTo>
                <a:lnTo>
                  <a:pt x="1069788" y="1511306"/>
                </a:lnTo>
                <a:lnTo>
                  <a:pt x="239486" y="1511306"/>
                </a:lnTo>
                <a:lnTo>
                  <a:pt x="0" y="1511306"/>
                </a:lnTo>
                <a:close/>
              </a:path>
            </a:pathLst>
          </a:custGeom>
          <a:solidFill>
            <a:srgbClr val="D0CECE"/>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lumMod val="95000"/>
                </a:prstClr>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EE0C010E-52A3-409A-B206-64756198B54A}"/>
              </a:ext>
            </a:extLst>
          </p:cNvPr>
          <p:cNvSpPr>
            <a:spLocks noGrp="1"/>
          </p:cNvSpPr>
          <p:nvPr>
            <p:ph type="title"/>
          </p:nvPr>
        </p:nvSpPr>
        <p:spPr>
          <a:xfrm>
            <a:off x="841248" y="5529884"/>
            <a:ext cx="6754845" cy="1096331"/>
          </a:xfrm>
        </p:spPr>
        <p:txBody>
          <a:bodyPr>
            <a:normAutofit/>
          </a:bodyPr>
          <a:lstStyle/>
          <a:p>
            <a:r>
              <a:rPr lang="en-GB" sz="4000">
                <a:solidFill>
                  <a:srgbClr val="303030"/>
                </a:solidFill>
                <a:latin typeface="Calibri"/>
                <a:cs typeface="Calibri"/>
              </a:rPr>
              <a:t>GROUNDS OF APPEAL </a:t>
            </a:r>
            <a:endParaRPr lang="en-US" sz="4000">
              <a:solidFill>
                <a:srgbClr val="303030"/>
              </a:solidFill>
            </a:endParaRPr>
          </a:p>
        </p:txBody>
      </p:sp>
      <p:sp>
        <p:nvSpPr>
          <p:cNvPr id="3" name="Content Placeholder 2">
            <a:extLst>
              <a:ext uri="{FF2B5EF4-FFF2-40B4-BE49-F238E27FC236}">
                <a16:creationId xmlns:a16="http://schemas.microsoft.com/office/drawing/2014/main" id="{774B7729-627E-4F9B-BAEB-48DE3BA0F444}"/>
              </a:ext>
            </a:extLst>
          </p:cNvPr>
          <p:cNvSpPr>
            <a:spLocks noGrp="1"/>
          </p:cNvSpPr>
          <p:nvPr>
            <p:ph idx="1"/>
          </p:nvPr>
        </p:nvSpPr>
        <p:spPr>
          <a:xfrm>
            <a:off x="841248" y="731520"/>
            <a:ext cx="10701507" cy="4254137"/>
          </a:xfrm>
        </p:spPr>
        <p:txBody>
          <a:bodyPr vert="horz" lIns="91440" tIns="45720" rIns="91440" bIns="45720" rtlCol="0" anchor="ctr">
            <a:normAutofit/>
          </a:bodyPr>
          <a:lstStyle/>
          <a:p>
            <a:r>
              <a:rPr lang="en-GB" sz="1500">
                <a:ea typeface="+mn-lt"/>
                <a:cs typeface="+mn-lt"/>
              </a:rPr>
              <a:t>1.The order of the assessing officer is erroneous on the facts and in the law.  On the facts and in the circumstances ofthe case he ought to have accepted the returned income. </a:t>
            </a:r>
            <a:endParaRPr lang="en-US" sz="1500"/>
          </a:p>
          <a:p>
            <a:r>
              <a:rPr lang="en-GB" sz="1500">
                <a:ea typeface="+mn-lt"/>
                <a:cs typeface="+mn-lt"/>
              </a:rPr>
              <a:t>2. The learned assessing officer is not justified in treating the loan borrowed by the appelant as his income on the plea that a confirmation from the son of the lender is not received before the appointed day.  On the facts and in the circumstances of the case he ought to have accepted the loan as sufficient evidences have been produced such as Farmer's Pass Book, Pattadar Pass Book and Bank Pass Book of the lender alongwith with a confirmatory letter. </a:t>
            </a:r>
          </a:p>
          <a:p>
            <a:r>
              <a:rPr lang="en-GB" sz="1500">
                <a:ea typeface="+mn-lt"/>
                <a:cs typeface="+mn-lt"/>
              </a:rPr>
              <a:t>3. The learned assessing officer is not justified in disallowing the payments made to the labourers invoking the provisions of section 40A(3) of the Income-tax Act, 1961.  On the facts and in the circumstances of the case he has failed to appreciate the prevailing circumstances in the business of a civil contractor. </a:t>
            </a:r>
          </a:p>
          <a:p>
            <a:r>
              <a:rPr lang="en-GB" sz="1500">
                <a:ea typeface="+mn-lt"/>
                <a:cs typeface="+mn-lt"/>
              </a:rPr>
              <a:t>4.The learned assessing officer is not justified in not affording another opportunity to the appelant to produce a confirmatory letter from the son of the lender and also the group letter of the labour.  On the facts and in the circumstances of the case he ought not have completed the assessment hastily. </a:t>
            </a:r>
          </a:p>
          <a:p>
            <a:r>
              <a:rPr lang="en-GB" sz="1500">
                <a:ea typeface="+mn-lt"/>
                <a:cs typeface="+mn-lt"/>
              </a:rPr>
              <a:t>5.Any other ground or grounds as may be urged at the time of hearing.                                                                                    </a:t>
            </a:r>
          </a:p>
          <a:p>
            <a:pPr marL="0" indent="0">
              <a:buNone/>
            </a:pPr>
            <a:r>
              <a:rPr lang="en-GB" sz="1500">
                <a:ea typeface="+mn-lt"/>
                <a:cs typeface="+mn-lt"/>
              </a:rPr>
              <a:t>                                                                                                                                                                                 APPELLANT</a:t>
            </a:r>
            <a:br>
              <a:rPr lang="en-GB" sz="1500">
                <a:ea typeface="+mn-lt"/>
                <a:cs typeface="+mn-lt"/>
              </a:rPr>
            </a:br>
            <a:r>
              <a:rPr lang="en-GB" sz="1500">
                <a:ea typeface="+mn-lt"/>
                <a:cs typeface="+mn-lt"/>
              </a:rPr>
              <a:t/>
            </a:r>
            <a:br>
              <a:rPr lang="en-GB" sz="1500">
                <a:ea typeface="+mn-lt"/>
                <a:cs typeface="+mn-lt"/>
              </a:rPr>
            </a:br>
            <a:endParaRPr lang="en-GB" sz="1500">
              <a:cs typeface="Calibri"/>
            </a:endParaRPr>
          </a:p>
        </p:txBody>
      </p:sp>
      <p:sp>
        <p:nvSpPr>
          <p:cNvPr id="10" name="Freeform: Shape 9">
            <a:extLst>
              <a:ext uri="{FF2B5EF4-FFF2-40B4-BE49-F238E27FC236}">
                <a16:creationId xmlns:a16="http://schemas.microsoft.com/office/drawing/2014/main" id="{54A9C5F1-B76A-4908-9A82-8F1CD0FB500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901743" y="5346700"/>
            <a:ext cx="4290257" cy="1511301"/>
          </a:xfrm>
          <a:custGeom>
            <a:avLst/>
            <a:gdLst>
              <a:gd name="connsiteX0" fmla="*/ 697617 w 4290257"/>
              <a:gd name="connsiteY0" fmla="*/ 0 h 1511301"/>
              <a:gd name="connsiteX1" fmla="*/ 4290257 w 4290257"/>
              <a:gd name="connsiteY1" fmla="*/ 0 h 1511301"/>
              <a:gd name="connsiteX2" fmla="*/ 4290257 w 4290257"/>
              <a:gd name="connsiteY2" fmla="*/ 1511301 h 1511301"/>
              <a:gd name="connsiteX3" fmla="*/ 2525897 w 4290257"/>
              <a:gd name="connsiteY3" fmla="*/ 1511301 h 1511301"/>
              <a:gd name="connsiteX4" fmla="*/ 0 w 4290257"/>
              <a:gd name="connsiteY4" fmla="*/ 1511301 h 15113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290257" h="1511301">
                <a:moveTo>
                  <a:pt x="697617" y="0"/>
                </a:moveTo>
                <a:lnTo>
                  <a:pt x="4290257" y="0"/>
                </a:lnTo>
                <a:lnTo>
                  <a:pt x="4290257" y="1511301"/>
                </a:lnTo>
                <a:lnTo>
                  <a:pt x="2525897" y="1511301"/>
                </a:lnTo>
                <a:lnTo>
                  <a:pt x="0" y="1511301"/>
                </a:lnTo>
                <a:close/>
              </a:path>
            </a:pathLst>
          </a:custGeom>
          <a:solidFill>
            <a:srgbClr val="404040">
              <a:alpha val="8470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17779350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Freeform: Shape 7">
            <a:extLst>
              <a:ext uri="{FF2B5EF4-FFF2-40B4-BE49-F238E27FC236}">
                <a16:creationId xmlns:a16="http://schemas.microsoft.com/office/drawing/2014/main" id="{8C3DEBB2-D54E-470C-86B3-631BDDF6CCA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1" y="845820"/>
            <a:ext cx="6087194" cy="5166360"/>
          </a:xfrm>
          <a:custGeom>
            <a:avLst/>
            <a:gdLst>
              <a:gd name="connsiteX0" fmla="*/ 0 w 6087194"/>
              <a:gd name="connsiteY0" fmla="*/ 0 h 5166360"/>
              <a:gd name="connsiteX1" fmla="*/ 155740 w 6087194"/>
              <a:gd name="connsiteY1" fmla="*/ 0 h 5166360"/>
              <a:gd name="connsiteX2" fmla="*/ 5867656 w 6087194"/>
              <a:gd name="connsiteY2" fmla="*/ 0 h 5166360"/>
              <a:gd name="connsiteX3" fmla="*/ 6087194 w 6087194"/>
              <a:gd name="connsiteY3" fmla="*/ 0 h 5166360"/>
              <a:gd name="connsiteX4" fmla="*/ 3693315 w 6087194"/>
              <a:gd name="connsiteY4" fmla="*/ 5166360 h 5166360"/>
              <a:gd name="connsiteX5" fmla="*/ 3473777 w 6087194"/>
              <a:gd name="connsiteY5" fmla="*/ 5166360 h 5166360"/>
              <a:gd name="connsiteX6" fmla="*/ 155740 w 6087194"/>
              <a:gd name="connsiteY6" fmla="*/ 5166360 h 5166360"/>
              <a:gd name="connsiteX7" fmla="*/ 0 w 6087194"/>
              <a:gd name="connsiteY7" fmla="*/ 5166360 h 5166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6087194" h="5166360">
                <a:moveTo>
                  <a:pt x="0" y="0"/>
                </a:moveTo>
                <a:lnTo>
                  <a:pt x="155740" y="0"/>
                </a:lnTo>
                <a:lnTo>
                  <a:pt x="5867656" y="0"/>
                </a:lnTo>
                <a:lnTo>
                  <a:pt x="6087194" y="0"/>
                </a:lnTo>
                <a:lnTo>
                  <a:pt x="3693315" y="5166360"/>
                </a:lnTo>
                <a:lnTo>
                  <a:pt x="3473777" y="5166360"/>
                </a:lnTo>
                <a:lnTo>
                  <a:pt x="155740" y="5166360"/>
                </a:lnTo>
                <a:lnTo>
                  <a:pt x="0" y="5166360"/>
                </a:lnTo>
                <a:close/>
              </a:path>
            </a:pathLst>
          </a:custGeom>
          <a:solidFill>
            <a:srgbClr val="30303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0" name="Freeform: Shape 9">
            <a:extLst>
              <a:ext uri="{FF2B5EF4-FFF2-40B4-BE49-F238E27FC236}">
                <a16:creationId xmlns:a16="http://schemas.microsoft.com/office/drawing/2014/main" id="{847C7588-8C18-44D9-8469-ABB9865FE11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3726915" y="844868"/>
            <a:ext cx="8465085" cy="5167312"/>
          </a:xfrm>
          <a:custGeom>
            <a:avLst/>
            <a:gdLst>
              <a:gd name="connsiteX0" fmla="*/ 0 w 8465085"/>
              <a:gd name="connsiteY0" fmla="*/ 952 h 5167312"/>
              <a:gd name="connsiteX1" fmla="*/ 1898594 w 8465085"/>
              <a:gd name="connsiteY1" fmla="*/ 952 h 5167312"/>
              <a:gd name="connsiteX2" fmla="*/ 1898594 w 8465085"/>
              <a:gd name="connsiteY2" fmla="*/ 0 h 5167312"/>
              <a:gd name="connsiteX3" fmla="*/ 0 w 8465085"/>
              <a:gd name="connsiteY3" fmla="*/ 0 h 5167312"/>
              <a:gd name="connsiteX4" fmla="*/ 221324 w 8465085"/>
              <a:gd name="connsiteY4" fmla="*/ 5167312 h 5167312"/>
              <a:gd name="connsiteX5" fmla="*/ 7243482 w 8465085"/>
              <a:gd name="connsiteY5" fmla="*/ 5167312 h 5167312"/>
              <a:gd name="connsiteX6" fmla="*/ 8465085 w 8465085"/>
              <a:gd name="connsiteY6" fmla="*/ 5167312 h 5167312"/>
              <a:gd name="connsiteX7" fmla="*/ 8465085 w 8465085"/>
              <a:gd name="connsiteY7" fmla="*/ 0 h 5167312"/>
              <a:gd name="connsiteX8" fmla="*/ 7243482 w 8465085"/>
              <a:gd name="connsiteY8" fmla="*/ 0 h 5167312"/>
              <a:gd name="connsiteX9" fmla="*/ 2610976 w 8465085"/>
              <a:gd name="connsiteY9" fmla="*/ 0 h 5167312"/>
              <a:gd name="connsiteX10" fmla="*/ 2610976 w 8465085"/>
              <a:gd name="connsiteY10" fmla="*/ 952 h 5167312"/>
              <a:gd name="connsiteX11" fmla="*/ 2615203 w 8465085"/>
              <a:gd name="connsiteY11" fmla="*/ 952 h 51673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8465085" h="5167312">
                <a:moveTo>
                  <a:pt x="0" y="952"/>
                </a:moveTo>
                <a:lnTo>
                  <a:pt x="1898594" y="952"/>
                </a:lnTo>
                <a:lnTo>
                  <a:pt x="1898594" y="0"/>
                </a:lnTo>
                <a:lnTo>
                  <a:pt x="0" y="0"/>
                </a:lnTo>
                <a:close/>
                <a:moveTo>
                  <a:pt x="221324" y="5167312"/>
                </a:moveTo>
                <a:lnTo>
                  <a:pt x="7243482" y="5167312"/>
                </a:lnTo>
                <a:lnTo>
                  <a:pt x="8465085" y="5167312"/>
                </a:lnTo>
                <a:lnTo>
                  <a:pt x="8465085" y="0"/>
                </a:lnTo>
                <a:lnTo>
                  <a:pt x="7243482" y="0"/>
                </a:lnTo>
                <a:lnTo>
                  <a:pt x="2610976" y="0"/>
                </a:lnTo>
                <a:lnTo>
                  <a:pt x="2610976" y="952"/>
                </a:lnTo>
                <a:lnTo>
                  <a:pt x="2615203" y="952"/>
                </a:lnTo>
                <a:close/>
              </a:path>
            </a:pathLst>
          </a:custGeom>
          <a:solidFill>
            <a:srgbClr val="A6A6A6">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7DEF88E9-0A4A-44BE-9794-DAAD275438AD}"/>
              </a:ext>
            </a:extLst>
          </p:cNvPr>
          <p:cNvSpPr>
            <a:spLocks noGrp="1"/>
          </p:cNvSpPr>
          <p:nvPr>
            <p:ph type="title"/>
          </p:nvPr>
        </p:nvSpPr>
        <p:spPr>
          <a:xfrm>
            <a:off x="838199" y="1841614"/>
            <a:ext cx="3409508" cy="3173819"/>
          </a:xfrm>
        </p:spPr>
        <p:txBody>
          <a:bodyPr>
            <a:normAutofit/>
          </a:bodyPr>
          <a:lstStyle/>
          <a:p>
            <a:r>
              <a:rPr lang="en-GB" dirty="0">
                <a:solidFill>
                  <a:schemeClr val="bg1"/>
                </a:solidFill>
                <a:cs typeface="Calibri Light"/>
              </a:rPr>
              <a:t>FACELESS APPEAL</a:t>
            </a:r>
          </a:p>
        </p:txBody>
      </p:sp>
      <p:sp>
        <p:nvSpPr>
          <p:cNvPr id="3" name="Content Placeholder 2">
            <a:extLst>
              <a:ext uri="{FF2B5EF4-FFF2-40B4-BE49-F238E27FC236}">
                <a16:creationId xmlns:a16="http://schemas.microsoft.com/office/drawing/2014/main" id="{DB1184C4-F867-4866-9FC8-E4E61087C754}"/>
              </a:ext>
            </a:extLst>
          </p:cNvPr>
          <p:cNvSpPr>
            <a:spLocks noGrp="1"/>
          </p:cNvSpPr>
          <p:nvPr>
            <p:ph idx="1"/>
          </p:nvPr>
        </p:nvSpPr>
        <p:spPr>
          <a:xfrm>
            <a:off x="6096000" y="1137208"/>
            <a:ext cx="5257800" cy="4582632"/>
          </a:xfrm>
        </p:spPr>
        <p:txBody>
          <a:bodyPr vert="horz" lIns="91440" tIns="45720" rIns="91440" bIns="45720" rtlCol="0" anchor="ctr">
            <a:normAutofit/>
          </a:bodyPr>
          <a:lstStyle/>
          <a:p>
            <a:r>
              <a:rPr lang="en-GB" sz="2000">
                <a:ea typeface="+mn-lt"/>
                <a:cs typeface="+mn-lt"/>
              </a:rPr>
              <a:t>Portal: Faceless appeals are to be conducted via registered account of the assessee on the designated portal. As per para 2(xii) of the Scheme, “designated portal” means the web portal designated as such by the Principal Chief Commissioner or Principal Director General, in charge of the National Faceless Appeal Centre. Whether it will be the same ITBA portal where the faceless assessments take place or some other portal is not coming out with certainty. It appears that the same ITBA portal would be used and it shall have an ‘e-appeal' facility/tab.</a:t>
            </a:r>
            <a:endParaRPr lang="en-GB" sz="2000">
              <a:cs typeface="Calibri"/>
            </a:endParaRPr>
          </a:p>
        </p:txBody>
      </p:sp>
    </p:spTree>
    <p:extLst>
      <p:ext uri="{BB962C8B-B14F-4D97-AF65-F5344CB8AC3E}">
        <p14:creationId xmlns:p14="http://schemas.microsoft.com/office/powerpoint/2010/main" val="3857157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653363" y="365760"/>
            <a:ext cx="9367203" cy="1188720"/>
          </a:xfrm>
        </p:spPr>
        <p:txBody>
          <a:bodyPr vert="horz" lIns="91440" tIns="45720" rIns="91440" bIns="45720" rtlCol="0" anchor="ctr">
            <a:normAutofit/>
          </a:bodyPr>
          <a:lstStyle/>
          <a:p>
            <a:pPr algn="l"/>
            <a:r>
              <a:rPr lang="en-US" sz="4400" kern="1200">
                <a:solidFill>
                  <a:schemeClr val="tx1"/>
                </a:solidFill>
                <a:latin typeface="+mj-lt"/>
                <a:ea typeface="+mj-ea"/>
                <a:cs typeface="+mj-cs"/>
              </a:rPr>
              <a:t>PREPARATION OF STATEMENT OF FACTS </a:t>
            </a:r>
          </a:p>
        </p:txBody>
      </p:sp>
      <p:sp>
        <p:nvSpPr>
          <p:cNvPr id="8" name="Freeform: Shape 7">
            <a:extLst>
              <a:ext uri="{FF2B5EF4-FFF2-40B4-BE49-F238E27FC236}">
                <a16:creationId xmlns:a16="http://schemas.microsoft.com/office/drawing/2014/main" id="{7CB4857B-ED7C-444D-9F04-2F885114A1C2}"/>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764099" cy="1558212"/>
          </a:xfrm>
          <a:custGeom>
            <a:avLst/>
            <a:gdLst>
              <a:gd name="connsiteX0" fmla="*/ 0 w 1764099"/>
              <a:gd name="connsiteY0" fmla="*/ 0 h 1558212"/>
              <a:gd name="connsiteX1" fmla="*/ 1764099 w 1764099"/>
              <a:gd name="connsiteY1" fmla="*/ 0 h 1558212"/>
              <a:gd name="connsiteX2" fmla="*/ 1042087 w 1764099"/>
              <a:gd name="connsiteY2" fmla="*/ 1558212 h 1558212"/>
              <a:gd name="connsiteX3" fmla="*/ 0 w 1764099"/>
              <a:gd name="connsiteY3" fmla="*/ 1558212 h 1558212"/>
            </a:gdLst>
            <a:ahLst/>
            <a:cxnLst>
              <a:cxn ang="0">
                <a:pos x="connsiteX0" y="connsiteY0"/>
              </a:cxn>
              <a:cxn ang="0">
                <a:pos x="connsiteX1" y="connsiteY1"/>
              </a:cxn>
              <a:cxn ang="0">
                <a:pos x="connsiteX2" y="connsiteY2"/>
              </a:cxn>
              <a:cxn ang="0">
                <a:pos x="connsiteX3" y="connsiteY3"/>
              </a:cxn>
            </a:cxnLst>
            <a:rect l="l" t="t" r="r" b="b"/>
            <a:pathLst>
              <a:path w="1764099" h="1558212">
                <a:moveTo>
                  <a:pt x="0" y="0"/>
                </a:moveTo>
                <a:lnTo>
                  <a:pt x="1764099" y="0"/>
                </a:lnTo>
                <a:lnTo>
                  <a:pt x="1042087" y="1558212"/>
                </a:lnTo>
                <a:lnTo>
                  <a:pt x="0" y="1558212"/>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0" name="Freeform: Shape 9">
            <a:extLst>
              <a:ext uri="{FF2B5EF4-FFF2-40B4-BE49-F238E27FC236}">
                <a16:creationId xmlns:a16="http://schemas.microsoft.com/office/drawing/2014/main" id="{D18046FB-44EA-4FD8-A585-EA09A319B2D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691640"/>
            <a:ext cx="12191999" cy="5166360"/>
          </a:xfrm>
          <a:custGeom>
            <a:avLst/>
            <a:gdLst>
              <a:gd name="connsiteX0" fmla="*/ 0 w 12191999"/>
              <a:gd name="connsiteY0" fmla="*/ 0 h 5166360"/>
              <a:gd name="connsiteX1" fmla="*/ 1822388 w 12191999"/>
              <a:gd name="connsiteY1" fmla="*/ 0 h 5166360"/>
              <a:gd name="connsiteX2" fmla="*/ 6468290 w 12191999"/>
              <a:gd name="connsiteY2" fmla="*/ 0 h 5166360"/>
              <a:gd name="connsiteX3" fmla="*/ 7796394 w 12191999"/>
              <a:gd name="connsiteY3" fmla="*/ 0 h 5166360"/>
              <a:gd name="connsiteX4" fmla="*/ 8376834 w 12191999"/>
              <a:gd name="connsiteY4" fmla="*/ 0 h 5166360"/>
              <a:gd name="connsiteX5" fmla="*/ 9704938 w 12191999"/>
              <a:gd name="connsiteY5" fmla="*/ 0 h 5166360"/>
              <a:gd name="connsiteX6" fmla="*/ 9704938 w 12191999"/>
              <a:gd name="connsiteY6" fmla="*/ 2 h 5166360"/>
              <a:gd name="connsiteX7" fmla="*/ 10283456 w 12191999"/>
              <a:gd name="connsiteY7" fmla="*/ 2 h 5166360"/>
              <a:gd name="connsiteX8" fmla="*/ 10863897 w 12191999"/>
              <a:gd name="connsiteY8" fmla="*/ 2 h 5166360"/>
              <a:gd name="connsiteX9" fmla="*/ 12191999 w 12191999"/>
              <a:gd name="connsiteY9" fmla="*/ 2 h 5166360"/>
              <a:gd name="connsiteX10" fmla="*/ 12191999 w 12191999"/>
              <a:gd name="connsiteY10" fmla="*/ 5166360 h 5166360"/>
              <a:gd name="connsiteX11" fmla="*/ 0 w 12191999"/>
              <a:gd name="connsiteY11" fmla="*/ 5166360 h 5166360"/>
              <a:gd name="connsiteX12" fmla="*/ 0 w 12191999"/>
              <a:gd name="connsiteY12" fmla="*/ 2604436 h 5166360"/>
              <a:gd name="connsiteX13" fmla="*/ 862341 w 12191999"/>
              <a:gd name="connsiteY13" fmla="*/ 743371 h 5166360"/>
              <a:gd name="connsiteX14" fmla="*/ 0 w 12191999"/>
              <a:gd name="connsiteY14" fmla="*/ 743371 h 5166360"/>
              <a:gd name="connsiteX15" fmla="*/ 0 w 12191999"/>
              <a:gd name="connsiteY15" fmla="*/ 742508 h 5166360"/>
              <a:gd name="connsiteX16" fmla="*/ 92826 w 12191999"/>
              <a:gd name="connsiteY16" fmla="*/ 742508 h 5166360"/>
              <a:gd name="connsiteX17" fmla="*/ 406486 w 12191999"/>
              <a:gd name="connsiteY17" fmla="*/ 742508 h 5166360"/>
              <a:gd name="connsiteX18" fmla="*/ 406486 w 12191999"/>
              <a:gd name="connsiteY18" fmla="*/ 742507 h 5166360"/>
              <a:gd name="connsiteX19" fmla="*/ 862741 w 12191999"/>
              <a:gd name="connsiteY19" fmla="*/ 742507 h 5166360"/>
              <a:gd name="connsiteX20" fmla="*/ 1206388 w 12191999"/>
              <a:gd name="connsiteY20" fmla="*/ 864 h 5166360"/>
              <a:gd name="connsiteX21" fmla="*/ 748500 w 12191999"/>
              <a:gd name="connsiteY21" fmla="*/ 864 h 5166360"/>
              <a:gd name="connsiteX22" fmla="*/ 0 w 12191999"/>
              <a:gd name="connsiteY22" fmla="*/ 864 h 5166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2191999" h="5166360">
                <a:moveTo>
                  <a:pt x="0" y="0"/>
                </a:moveTo>
                <a:lnTo>
                  <a:pt x="1822388" y="0"/>
                </a:lnTo>
                <a:lnTo>
                  <a:pt x="6468290" y="0"/>
                </a:lnTo>
                <a:lnTo>
                  <a:pt x="7796394" y="0"/>
                </a:lnTo>
                <a:lnTo>
                  <a:pt x="8376834" y="0"/>
                </a:lnTo>
                <a:lnTo>
                  <a:pt x="9704938" y="0"/>
                </a:lnTo>
                <a:lnTo>
                  <a:pt x="9704938" y="2"/>
                </a:lnTo>
                <a:lnTo>
                  <a:pt x="10283456" y="2"/>
                </a:lnTo>
                <a:lnTo>
                  <a:pt x="10863897" y="2"/>
                </a:lnTo>
                <a:lnTo>
                  <a:pt x="12191999" y="2"/>
                </a:lnTo>
                <a:lnTo>
                  <a:pt x="12191999" y="5166360"/>
                </a:lnTo>
                <a:lnTo>
                  <a:pt x="0" y="5166360"/>
                </a:lnTo>
                <a:lnTo>
                  <a:pt x="0" y="2604436"/>
                </a:lnTo>
                <a:lnTo>
                  <a:pt x="862341" y="743371"/>
                </a:lnTo>
                <a:lnTo>
                  <a:pt x="0" y="743371"/>
                </a:lnTo>
                <a:lnTo>
                  <a:pt x="0" y="742508"/>
                </a:lnTo>
                <a:lnTo>
                  <a:pt x="92826" y="742508"/>
                </a:lnTo>
                <a:lnTo>
                  <a:pt x="406486" y="742508"/>
                </a:lnTo>
                <a:lnTo>
                  <a:pt x="406486" y="742507"/>
                </a:lnTo>
                <a:lnTo>
                  <a:pt x="862741" y="742507"/>
                </a:lnTo>
                <a:lnTo>
                  <a:pt x="1206388" y="864"/>
                </a:lnTo>
                <a:lnTo>
                  <a:pt x="748500" y="864"/>
                </a:lnTo>
                <a:lnTo>
                  <a:pt x="0" y="864"/>
                </a:lnTo>
                <a:close/>
              </a:path>
            </a:pathLst>
          </a:custGeom>
          <a:solidFill>
            <a:srgbClr val="A6A6A6">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2" name="Freeform: Shape 11">
            <a:extLst>
              <a:ext uri="{FF2B5EF4-FFF2-40B4-BE49-F238E27FC236}">
                <a16:creationId xmlns:a16="http://schemas.microsoft.com/office/drawing/2014/main" id="{479F5F2B-8B58-4140-AE6A-51F6C67B18D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691641"/>
            <a:ext cx="971654" cy="2096979"/>
          </a:xfrm>
          <a:custGeom>
            <a:avLst/>
            <a:gdLst>
              <a:gd name="connsiteX0" fmla="*/ 0 w 971654"/>
              <a:gd name="connsiteY0" fmla="*/ 0 h 2096979"/>
              <a:gd name="connsiteX1" fmla="*/ 971654 w 971654"/>
              <a:gd name="connsiteY1" fmla="*/ 0 h 2096979"/>
              <a:gd name="connsiteX2" fmla="*/ 0 w 971654"/>
              <a:gd name="connsiteY2" fmla="*/ 2096979 h 2096979"/>
            </a:gdLst>
            <a:ahLst/>
            <a:cxnLst>
              <a:cxn ang="0">
                <a:pos x="connsiteX0" y="connsiteY0"/>
              </a:cxn>
              <a:cxn ang="0">
                <a:pos x="connsiteX1" y="connsiteY1"/>
              </a:cxn>
              <a:cxn ang="0">
                <a:pos x="connsiteX2" y="connsiteY2"/>
              </a:cxn>
            </a:cxnLst>
            <a:rect l="l" t="t" r="r" b="b"/>
            <a:pathLst>
              <a:path w="971654" h="2096979">
                <a:moveTo>
                  <a:pt x="0" y="0"/>
                </a:moveTo>
                <a:lnTo>
                  <a:pt x="971654" y="0"/>
                </a:lnTo>
                <a:lnTo>
                  <a:pt x="0" y="2096979"/>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Subtitle 2"/>
          <p:cNvSpPr>
            <a:spLocks noGrp="1"/>
          </p:cNvSpPr>
          <p:nvPr>
            <p:ph type="subTitle" idx="1"/>
          </p:nvPr>
        </p:nvSpPr>
        <p:spPr>
          <a:xfrm>
            <a:off x="1653363" y="2176272"/>
            <a:ext cx="9367204" cy="4041648"/>
          </a:xfrm>
        </p:spPr>
        <p:txBody>
          <a:bodyPr vert="horz" lIns="91440" tIns="45720" rIns="91440" bIns="45720" rtlCol="0" anchor="t">
            <a:normAutofit/>
          </a:bodyPr>
          <a:lstStyle/>
          <a:p>
            <a:pPr marL="342900" indent="-228600" algn="l">
              <a:buFont typeface="Arial" panose="020B0604020202020204" pitchFamily="34" charset="0"/>
              <a:buChar char="•"/>
            </a:pPr>
            <a:r>
              <a:rPr lang="en-US" sz="1900"/>
              <a:t>1. All facts, should be free from any contradictions.</a:t>
            </a:r>
          </a:p>
          <a:p>
            <a:pPr marL="342900" indent="-228600" algn="l">
              <a:buFont typeface="Arial" panose="020B0604020202020204" pitchFamily="34" charset="0"/>
              <a:buChar char="•"/>
            </a:pPr>
            <a:endParaRPr lang="en-US" sz="1900"/>
          </a:p>
          <a:p>
            <a:pPr marL="342900" indent="-228600" algn="l">
              <a:buFont typeface="Arial" panose="020B0604020202020204" pitchFamily="34" charset="0"/>
              <a:buChar char="•"/>
            </a:pPr>
            <a:r>
              <a:rPr lang="en-US" sz="1900"/>
              <a:t> 2. Facts should be brief and should not exceed more than 1000 words. </a:t>
            </a:r>
          </a:p>
          <a:p>
            <a:pPr marL="342900" indent="-228600" algn="l">
              <a:buFont typeface="Arial" panose="020B0604020202020204" pitchFamily="34" charset="0"/>
              <a:buChar char="•"/>
            </a:pPr>
            <a:endParaRPr lang="en-US" sz="1900"/>
          </a:p>
          <a:p>
            <a:pPr marL="342900" indent="-228600" algn="l">
              <a:buFont typeface="Arial" panose="020B0604020202020204" pitchFamily="34" charset="0"/>
              <a:buChar char="•"/>
            </a:pPr>
            <a:r>
              <a:rPr lang="en-US" sz="1900"/>
              <a:t>3. Documents relied upon by appellant should be listed. </a:t>
            </a:r>
          </a:p>
          <a:p>
            <a:pPr marL="342900" indent="-228600" algn="l">
              <a:buFont typeface="Arial" panose="020B0604020202020204" pitchFamily="34" charset="0"/>
              <a:buChar char="•"/>
            </a:pPr>
            <a:endParaRPr lang="en-US" sz="1900"/>
          </a:p>
          <a:p>
            <a:pPr marL="342900" indent="-228600" algn="l">
              <a:buFont typeface="Arial" panose="020B0604020202020204" pitchFamily="34" charset="0"/>
              <a:buChar char="•"/>
            </a:pPr>
            <a:r>
              <a:rPr lang="en-US" sz="1900"/>
              <a:t>4. If any documentary evidence other than those produced produced before ITA has been filed, then list of such documentary evidence. </a:t>
            </a:r>
          </a:p>
          <a:p>
            <a:pPr marL="342900" indent="-228600" algn="l">
              <a:buFont typeface="Arial" panose="020B0604020202020204" pitchFamily="34" charset="0"/>
              <a:buChar char="•"/>
            </a:pPr>
            <a:endParaRPr lang="en-US" sz="1900"/>
          </a:p>
          <a:p>
            <a:pPr marL="342900" indent="-228600" algn="l">
              <a:buFont typeface="Arial" panose="020B0604020202020204" pitchFamily="34" charset="0"/>
              <a:buChar char="•"/>
            </a:pPr>
            <a:r>
              <a:rPr lang="en-US" sz="1900"/>
              <a:t>5. The statement statement of facts should be clean, plain and not colored by opinion. </a:t>
            </a:r>
          </a:p>
        </p:txBody>
      </p:sp>
    </p:spTree>
    <p:extLst>
      <p:ext uri="{BB962C8B-B14F-4D97-AF65-F5344CB8AC3E}">
        <p14:creationId xmlns:p14="http://schemas.microsoft.com/office/powerpoint/2010/main" val="1098572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16B7CE-27C0-46C5-9E4E-5599DFA7AC06}"/>
              </a:ext>
            </a:extLst>
          </p:cNvPr>
          <p:cNvSpPr>
            <a:spLocks noGrp="1"/>
          </p:cNvSpPr>
          <p:nvPr>
            <p:ph type="title"/>
          </p:nvPr>
        </p:nvSpPr>
        <p:spPr>
          <a:xfrm>
            <a:off x="1653363" y="365760"/>
            <a:ext cx="9367203" cy="1188720"/>
          </a:xfrm>
        </p:spPr>
        <p:txBody>
          <a:bodyPr>
            <a:normAutofit/>
          </a:bodyPr>
          <a:lstStyle/>
          <a:p>
            <a:r>
              <a:rPr lang="en-GB" sz="4100">
                <a:cs typeface="Calibri Light"/>
              </a:rPr>
              <a:t>GROUNDS OF APPEAL – DO's and DON’T's</a:t>
            </a:r>
          </a:p>
        </p:txBody>
      </p:sp>
      <p:sp>
        <p:nvSpPr>
          <p:cNvPr id="8" name="Freeform: Shape 7">
            <a:extLst>
              <a:ext uri="{FF2B5EF4-FFF2-40B4-BE49-F238E27FC236}">
                <a16:creationId xmlns:a16="http://schemas.microsoft.com/office/drawing/2014/main" id="{7CB4857B-ED7C-444D-9F04-2F885114A1C2}"/>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764099" cy="1558212"/>
          </a:xfrm>
          <a:custGeom>
            <a:avLst/>
            <a:gdLst>
              <a:gd name="connsiteX0" fmla="*/ 0 w 1764099"/>
              <a:gd name="connsiteY0" fmla="*/ 0 h 1558212"/>
              <a:gd name="connsiteX1" fmla="*/ 1764099 w 1764099"/>
              <a:gd name="connsiteY1" fmla="*/ 0 h 1558212"/>
              <a:gd name="connsiteX2" fmla="*/ 1042087 w 1764099"/>
              <a:gd name="connsiteY2" fmla="*/ 1558212 h 1558212"/>
              <a:gd name="connsiteX3" fmla="*/ 0 w 1764099"/>
              <a:gd name="connsiteY3" fmla="*/ 1558212 h 1558212"/>
            </a:gdLst>
            <a:ahLst/>
            <a:cxnLst>
              <a:cxn ang="0">
                <a:pos x="connsiteX0" y="connsiteY0"/>
              </a:cxn>
              <a:cxn ang="0">
                <a:pos x="connsiteX1" y="connsiteY1"/>
              </a:cxn>
              <a:cxn ang="0">
                <a:pos x="connsiteX2" y="connsiteY2"/>
              </a:cxn>
              <a:cxn ang="0">
                <a:pos x="connsiteX3" y="connsiteY3"/>
              </a:cxn>
            </a:cxnLst>
            <a:rect l="l" t="t" r="r" b="b"/>
            <a:pathLst>
              <a:path w="1764099" h="1558212">
                <a:moveTo>
                  <a:pt x="0" y="0"/>
                </a:moveTo>
                <a:lnTo>
                  <a:pt x="1764099" y="0"/>
                </a:lnTo>
                <a:lnTo>
                  <a:pt x="1042087" y="1558212"/>
                </a:lnTo>
                <a:lnTo>
                  <a:pt x="0" y="1558212"/>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0" name="Freeform: Shape 9">
            <a:extLst>
              <a:ext uri="{FF2B5EF4-FFF2-40B4-BE49-F238E27FC236}">
                <a16:creationId xmlns:a16="http://schemas.microsoft.com/office/drawing/2014/main" id="{D18046FB-44EA-4FD8-A585-EA09A319B2D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691640"/>
            <a:ext cx="12191999" cy="5166360"/>
          </a:xfrm>
          <a:custGeom>
            <a:avLst/>
            <a:gdLst>
              <a:gd name="connsiteX0" fmla="*/ 0 w 12191999"/>
              <a:gd name="connsiteY0" fmla="*/ 0 h 5166360"/>
              <a:gd name="connsiteX1" fmla="*/ 1822388 w 12191999"/>
              <a:gd name="connsiteY1" fmla="*/ 0 h 5166360"/>
              <a:gd name="connsiteX2" fmla="*/ 6468290 w 12191999"/>
              <a:gd name="connsiteY2" fmla="*/ 0 h 5166360"/>
              <a:gd name="connsiteX3" fmla="*/ 7796394 w 12191999"/>
              <a:gd name="connsiteY3" fmla="*/ 0 h 5166360"/>
              <a:gd name="connsiteX4" fmla="*/ 8376834 w 12191999"/>
              <a:gd name="connsiteY4" fmla="*/ 0 h 5166360"/>
              <a:gd name="connsiteX5" fmla="*/ 9704938 w 12191999"/>
              <a:gd name="connsiteY5" fmla="*/ 0 h 5166360"/>
              <a:gd name="connsiteX6" fmla="*/ 9704938 w 12191999"/>
              <a:gd name="connsiteY6" fmla="*/ 2 h 5166360"/>
              <a:gd name="connsiteX7" fmla="*/ 10283456 w 12191999"/>
              <a:gd name="connsiteY7" fmla="*/ 2 h 5166360"/>
              <a:gd name="connsiteX8" fmla="*/ 10863897 w 12191999"/>
              <a:gd name="connsiteY8" fmla="*/ 2 h 5166360"/>
              <a:gd name="connsiteX9" fmla="*/ 12191999 w 12191999"/>
              <a:gd name="connsiteY9" fmla="*/ 2 h 5166360"/>
              <a:gd name="connsiteX10" fmla="*/ 12191999 w 12191999"/>
              <a:gd name="connsiteY10" fmla="*/ 5166360 h 5166360"/>
              <a:gd name="connsiteX11" fmla="*/ 0 w 12191999"/>
              <a:gd name="connsiteY11" fmla="*/ 5166360 h 5166360"/>
              <a:gd name="connsiteX12" fmla="*/ 0 w 12191999"/>
              <a:gd name="connsiteY12" fmla="*/ 2604436 h 5166360"/>
              <a:gd name="connsiteX13" fmla="*/ 862341 w 12191999"/>
              <a:gd name="connsiteY13" fmla="*/ 743371 h 5166360"/>
              <a:gd name="connsiteX14" fmla="*/ 0 w 12191999"/>
              <a:gd name="connsiteY14" fmla="*/ 743371 h 5166360"/>
              <a:gd name="connsiteX15" fmla="*/ 0 w 12191999"/>
              <a:gd name="connsiteY15" fmla="*/ 742508 h 5166360"/>
              <a:gd name="connsiteX16" fmla="*/ 92826 w 12191999"/>
              <a:gd name="connsiteY16" fmla="*/ 742508 h 5166360"/>
              <a:gd name="connsiteX17" fmla="*/ 406486 w 12191999"/>
              <a:gd name="connsiteY17" fmla="*/ 742508 h 5166360"/>
              <a:gd name="connsiteX18" fmla="*/ 406486 w 12191999"/>
              <a:gd name="connsiteY18" fmla="*/ 742507 h 5166360"/>
              <a:gd name="connsiteX19" fmla="*/ 862741 w 12191999"/>
              <a:gd name="connsiteY19" fmla="*/ 742507 h 5166360"/>
              <a:gd name="connsiteX20" fmla="*/ 1206388 w 12191999"/>
              <a:gd name="connsiteY20" fmla="*/ 864 h 5166360"/>
              <a:gd name="connsiteX21" fmla="*/ 748500 w 12191999"/>
              <a:gd name="connsiteY21" fmla="*/ 864 h 5166360"/>
              <a:gd name="connsiteX22" fmla="*/ 0 w 12191999"/>
              <a:gd name="connsiteY22" fmla="*/ 864 h 5166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2191999" h="5166360">
                <a:moveTo>
                  <a:pt x="0" y="0"/>
                </a:moveTo>
                <a:lnTo>
                  <a:pt x="1822388" y="0"/>
                </a:lnTo>
                <a:lnTo>
                  <a:pt x="6468290" y="0"/>
                </a:lnTo>
                <a:lnTo>
                  <a:pt x="7796394" y="0"/>
                </a:lnTo>
                <a:lnTo>
                  <a:pt x="8376834" y="0"/>
                </a:lnTo>
                <a:lnTo>
                  <a:pt x="9704938" y="0"/>
                </a:lnTo>
                <a:lnTo>
                  <a:pt x="9704938" y="2"/>
                </a:lnTo>
                <a:lnTo>
                  <a:pt x="10283456" y="2"/>
                </a:lnTo>
                <a:lnTo>
                  <a:pt x="10863897" y="2"/>
                </a:lnTo>
                <a:lnTo>
                  <a:pt x="12191999" y="2"/>
                </a:lnTo>
                <a:lnTo>
                  <a:pt x="12191999" y="5166360"/>
                </a:lnTo>
                <a:lnTo>
                  <a:pt x="0" y="5166360"/>
                </a:lnTo>
                <a:lnTo>
                  <a:pt x="0" y="2604436"/>
                </a:lnTo>
                <a:lnTo>
                  <a:pt x="862341" y="743371"/>
                </a:lnTo>
                <a:lnTo>
                  <a:pt x="0" y="743371"/>
                </a:lnTo>
                <a:lnTo>
                  <a:pt x="0" y="742508"/>
                </a:lnTo>
                <a:lnTo>
                  <a:pt x="92826" y="742508"/>
                </a:lnTo>
                <a:lnTo>
                  <a:pt x="406486" y="742508"/>
                </a:lnTo>
                <a:lnTo>
                  <a:pt x="406486" y="742507"/>
                </a:lnTo>
                <a:lnTo>
                  <a:pt x="862741" y="742507"/>
                </a:lnTo>
                <a:lnTo>
                  <a:pt x="1206388" y="864"/>
                </a:lnTo>
                <a:lnTo>
                  <a:pt x="748500" y="864"/>
                </a:lnTo>
                <a:lnTo>
                  <a:pt x="0" y="864"/>
                </a:lnTo>
                <a:close/>
              </a:path>
            </a:pathLst>
          </a:custGeom>
          <a:solidFill>
            <a:srgbClr val="A6A6A6">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2" name="Freeform: Shape 11">
            <a:extLst>
              <a:ext uri="{FF2B5EF4-FFF2-40B4-BE49-F238E27FC236}">
                <a16:creationId xmlns:a16="http://schemas.microsoft.com/office/drawing/2014/main" id="{479F5F2B-8B58-4140-AE6A-51F6C67B18D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691641"/>
            <a:ext cx="971654" cy="2096979"/>
          </a:xfrm>
          <a:custGeom>
            <a:avLst/>
            <a:gdLst>
              <a:gd name="connsiteX0" fmla="*/ 0 w 971654"/>
              <a:gd name="connsiteY0" fmla="*/ 0 h 2096979"/>
              <a:gd name="connsiteX1" fmla="*/ 971654 w 971654"/>
              <a:gd name="connsiteY1" fmla="*/ 0 h 2096979"/>
              <a:gd name="connsiteX2" fmla="*/ 0 w 971654"/>
              <a:gd name="connsiteY2" fmla="*/ 2096979 h 2096979"/>
            </a:gdLst>
            <a:ahLst/>
            <a:cxnLst>
              <a:cxn ang="0">
                <a:pos x="connsiteX0" y="connsiteY0"/>
              </a:cxn>
              <a:cxn ang="0">
                <a:pos x="connsiteX1" y="connsiteY1"/>
              </a:cxn>
              <a:cxn ang="0">
                <a:pos x="connsiteX2" y="connsiteY2"/>
              </a:cxn>
            </a:cxnLst>
            <a:rect l="l" t="t" r="r" b="b"/>
            <a:pathLst>
              <a:path w="971654" h="2096979">
                <a:moveTo>
                  <a:pt x="0" y="0"/>
                </a:moveTo>
                <a:lnTo>
                  <a:pt x="971654" y="0"/>
                </a:lnTo>
                <a:lnTo>
                  <a:pt x="0" y="2096979"/>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Content Placeholder 2">
            <a:extLst>
              <a:ext uri="{FF2B5EF4-FFF2-40B4-BE49-F238E27FC236}">
                <a16:creationId xmlns:a16="http://schemas.microsoft.com/office/drawing/2014/main" id="{183CA4C0-90FE-4241-AE75-884FF12806A1}"/>
              </a:ext>
            </a:extLst>
          </p:cNvPr>
          <p:cNvSpPr>
            <a:spLocks noGrp="1"/>
          </p:cNvSpPr>
          <p:nvPr>
            <p:ph idx="1"/>
          </p:nvPr>
        </p:nvSpPr>
        <p:spPr>
          <a:xfrm>
            <a:off x="1653363" y="2176272"/>
            <a:ext cx="9367204" cy="4041648"/>
          </a:xfrm>
        </p:spPr>
        <p:txBody>
          <a:bodyPr vert="horz" lIns="91440" tIns="45720" rIns="91440" bIns="45720" rtlCol="0" anchor="t">
            <a:normAutofit/>
          </a:bodyPr>
          <a:lstStyle/>
          <a:p>
            <a:r>
              <a:rPr lang="en-GB" sz="2400">
                <a:ea typeface="+mn-lt"/>
                <a:cs typeface="+mn-lt"/>
              </a:rPr>
              <a:t>1.GoA are those issues which show the nature of dispute between the assessee and the Revenue as well as the expectation of the assessee from the CIT(A). </a:t>
            </a:r>
          </a:p>
          <a:p>
            <a:endParaRPr lang="en-GB" sz="2400">
              <a:ea typeface="+mn-lt"/>
              <a:cs typeface="+mn-lt"/>
            </a:endParaRPr>
          </a:p>
          <a:p>
            <a:r>
              <a:rPr lang="en-GB" sz="2400">
                <a:ea typeface="+mn-lt"/>
                <a:cs typeface="+mn-lt"/>
              </a:rPr>
              <a:t>2. A GoA is in the nature of a claim and it can be clearly distinguished from arguments as arguments are made in support of a claim. </a:t>
            </a:r>
          </a:p>
          <a:p>
            <a:endParaRPr lang="en-GB" sz="2400">
              <a:ea typeface="+mn-lt"/>
              <a:cs typeface="+mn-lt"/>
            </a:endParaRPr>
          </a:p>
          <a:p>
            <a:r>
              <a:rPr lang="en-GB" sz="2400">
                <a:ea typeface="+mn-lt"/>
                <a:cs typeface="+mn-lt"/>
              </a:rPr>
              <a:t>3. There may be several arguements in support of a claim and all the arguments cannot form GoA.</a:t>
            </a:r>
            <a:endParaRPr lang="en-GB" sz="2400">
              <a:cs typeface="Calibri"/>
            </a:endParaRPr>
          </a:p>
        </p:txBody>
      </p:sp>
    </p:spTree>
    <p:extLst>
      <p:ext uri="{BB962C8B-B14F-4D97-AF65-F5344CB8AC3E}">
        <p14:creationId xmlns:p14="http://schemas.microsoft.com/office/powerpoint/2010/main" val="9755798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9264D464-898B-4908-88FD-33A83D6ED64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2000" cy="6857998"/>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B5A2964-6DAD-41BD-96E2-DFF57BA91007}"/>
              </a:ext>
            </a:extLst>
          </p:cNvPr>
          <p:cNvSpPr>
            <a:spLocks noGrp="1"/>
          </p:cNvSpPr>
          <p:nvPr>
            <p:ph type="title"/>
          </p:nvPr>
        </p:nvSpPr>
        <p:spPr>
          <a:xfrm>
            <a:off x="838200" y="365126"/>
            <a:ext cx="9808597" cy="1146176"/>
          </a:xfrm>
        </p:spPr>
        <p:txBody>
          <a:bodyPr>
            <a:normAutofit/>
          </a:bodyPr>
          <a:lstStyle/>
          <a:p>
            <a:r>
              <a:rPr lang="en-GB">
                <a:solidFill>
                  <a:schemeClr val="bg1"/>
                </a:solidFill>
                <a:ea typeface="+mj-lt"/>
                <a:cs typeface="+mj-lt"/>
              </a:rPr>
              <a:t>GROUNDS OF APPEAL – DO's and DON’T's</a:t>
            </a:r>
            <a:endParaRPr lang="en-US">
              <a:solidFill>
                <a:schemeClr val="bg1"/>
              </a:solidFill>
            </a:endParaRPr>
          </a:p>
        </p:txBody>
      </p:sp>
      <p:sp>
        <p:nvSpPr>
          <p:cNvPr id="10" name="Freeform: Shape 9">
            <a:extLst>
              <a:ext uri="{FF2B5EF4-FFF2-40B4-BE49-F238E27FC236}">
                <a16:creationId xmlns:a16="http://schemas.microsoft.com/office/drawing/2014/main" id="{F0BC1D9E-4401-4EC0-88FD-ED103CB570E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000670" y="2"/>
            <a:ext cx="1191330" cy="1511301"/>
          </a:xfrm>
          <a:custGeom>
            <a:avLst/>
            <a:gdLst>
              <a:gd name="connsiteX0" fmla="*/ 697617 w 1191330"/>
              <a:gd name="connsiteY0" fmla="*/ 0 h 1511301"/>
              <a:gd name="connsiteX1" fmla="*/ 1191330 w 1191330"/>
              <a:gd name="connsiteY1" fmla="*/ 0 h 1511301"/>
              <a:gd name="connsiteX2" fmla="*/ 1191330 w 1191330"/>
              <a:gd name="connsiteY2" fmla="*/ 1511301 h 1511301"/>
              <a:gd name="connsiteX3" fmla="*/ 0 w 1191330"/>
              <a:gd name="connsiteY3" fmla="*/ 1511301 h 1511301"/>
            </a:gdLst>
            <a:ahLst/>
            <a:cxnLst>
              <a:cxn ang="0">
                <a:pos x="connsiteX0" y="connsiteY0"/>
              </a:cxn>
              <a:cxn ang="0">
                <a:pos x="connsiteX1" y="connsiteY1"/>
              </a:cxn>
              <a:cxn ang="0">
                <a:pos x="connsiteX2" y="connsiteY2"/>
              </a:cxn>
              <a:cxn ang="0">
                <a:pos x="connsiteX3" y="connsiteY3"/>
              </a:cxn>
            </a:cxnLst>
            <a:rect l="l" t="t" r="r" b="b"/>
            <a:pathLst>
              <a:path w="1191330" h="1511301">
                <a:moveTo>
                  <a:pt x="697617" y="0"/>
                </a:moveTo>
                <a:lnTo>
                  <a:pt x="1191330" y="0"/>
                </a:lnTo>
                <a:lnTo>
                  <a:pt x="1191330" y="1511301"/>
                </a:lnTo>
                <a:lnTo>
                  <a:pt x="0" y="1511301"/>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useBgFill="1">
        <p:nvSpPr>
          <p:cNvPr id="12" name="Freeform: Shape 11">
            <a:extLst>
              <a:ext uri="{FF2B5EF4-FFF2-40B4-BE49-F238E27FC236}">
                <a16:creationId xmlns:a16="http://schemas.microsoft.com/office/drawing/2014/main" id="{B0AAF7C9-094E-400C-A428-F6C2262F652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690688"/>
            <a:ext cx="10753320" cy="5167312"/>
          </a:xfrm>
          <a:custGeom>
            <a:avLst/>
            <a:gdLst>
              <a:gd name="connsiteX0" fmla="*/ 0 w 10753320"/>
              <a:gd name="connsiteY0" fmla="*/ 0 h 5167312"/>
              <a:gd name="connsiteX1" fmla="*/ 9680943 w 10753320"/>
              <a:gd name="connsiteY1" fmla="*/ 0 h 5167312"/>
              <a:gd name="connsiteX2" fmla="*/ 9680223 w 10753320"/>
              <a:gd name="connsiteY2" fmla="*/ 952 h 5167312"/>
              <a:gd name="connsiteX3" fmla="*/ 10753320 w 10753320"/>
              <a:gd name="connsiteY3" fmla="*/ 952 h 5167312"/>
              <a:gd name="connsiteX4" fmla="*/ 8359441 w 10753320"/>
              <a:gd name="connsiteY4" fmla="*/ 5167312 h 5167312"/>
              <a:gd name="connsiteX5" fmla="*/ 4821866 w 10753320"/>
              <a:gd name="connsiteY5" fmla="*/ 5167312 h 5167312"/>
              <a:gd name="connsiteX6" fmla="*/ 4821866 w 10753320"/>
              <a:gd name="connsiteY6" fmla="*/ 5166360 h 5167312"/>
              <a:gd name="connsiteX7" fmla="*/ 0 w 10753320"/>
              <a:gd name="connsiteY7" fmla="*/ 5166360 h 51673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0753320" h="5167312">
                <a:moveTo>
                  <a:pt x="0" y="0"/>
                </a:moveTo>
                <a:lnTo>
                  <a:pt x="9680943" y="0"/>
                </a:lnTo>
                <a:lnTo>
                  <a:pt x="9680223" y="952"/>
                </a:lnTo>
                <a:lnTo>
                  <a:pt x="10753320" y="952"/>
                </a:lnTo>
                <a:lnTo>
                  <a:pt x="8359441" y="5167312"/>
                </a:lnTo>
                <a:lnTo>
                  <a:pt x="4821866" y="5167312"/>
                </a:lnTo>
                <a:lnTo>
                  <a:pt x="4821866" y="5166360"/>
                </a:lnTo>
                <a:lnTo>
                  <a:pt x="0" y="516636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Content Placeholder 2">
            <a:extLst>
              <a:ext uri="{FF2B5EF4-FFF2-40B4-BE49-F238E27FC236}">
                <a16:creationId xmlns:a16="http://schemas.microsoft.com/office/drawing/2014/main" id="{34C217E3-1590-4700-B8B0-59E1564A77BF}"/>
              </a:ext>
            </a:extLst>
          </p:cNvPr>
          <p:cNvSpPr>
            <a:spLocks noGrp="1"/>
          </p:cNvSpPr>
          <p:nvPr>
            <p:ph idx="1"/>
          </p:nvPr>
        </p:nvSpPr>
        <p:spPr>
          <a:xfrm>
            <a:off x="838201" y="2055811"/>
            <a:ext cx="7315200" cy="4121152"/>
          </a:xfrm>
        </p:spPr>
        <p:txBody>
          <a:bodyPr vert="horz" lIns="91440" tIns="45720" rIns="91440" bIns="45720" rtlCol="0">
            <a:normAutofit/>
          </a:bodyPr>
          <a:lstStyle/>
          <a:p>
            <a:r>
              <a:rPr lang="en-GB" sz="2400">
                <a:ea typeface="+mn-lt"/>
                <a:cs typeface="+mn-lt"/>
              </a:rPr>
              <a:t>Language To be Used While Framing GoA  </a:t>
            </a:r>
            <a:endParaRPr lang="en-US" sz="2400"/>
          </a:p>
          <a:p>
            <a:endParaRPr lang="en-GB" sz="2400">
              <a:ea typeface="+mn-lt"/>
              <a:cs typeface="+mn-lt"/>
            </a:endParaRPr>
          </a:p>
          <a:p>
            <a:r>
              <a:rPr lang="en-GB" sz="2400">
                <a:ea typeface="+mn-lt"/>
                <a:cs typeface="+mn-lt"/>
              </a:rPr>
              <a:t>1. Should be simple, simple, polite and clear. </a:t>
            </a:r>
          </a:p>
          <a:p>
            <a:r>
              <a:rPr lang="en-GB" sz="2400">
                <a:ea typeface="+mn-lt"/>
                <a:cs typeface="+mn-lt"/>
              </a:rPr>
              <a:t>2. It should convey exactly what is intended to be conveyed. </a:t>
            </a:r>
          </a:p>
          <a:p>
            <a:r>
              <a:rPr lang="en-GB" sz="2400">
                <a:ea typeface="+mn-lt"/>
                <a:cs typeface="+mn-lt"/>
              </a:rPr>
              <a:t>3. Sentences in a ground should be short.</a:t>
            </a:r>
            <a:endParaRPr lang="en-GB" sz="2400">
              <a:cs typeface="Calibri"/>
            </a:endParaRPr>
          </a:p>
        </p:txBody>
      </p:sp>
      <p:sp>
        <p:nvSpPr>
          <p:cNvPr id="14" name="Freeform: Shape 13">
            <a:extLst>
              <a:ext uri="{FF2B5EF4-FFF2-40B4-BE49-F238E27FC236}">
                <a16:creationId xmlns:a16="http://schemas.microsoft.com/office/drawing/2014/main" id="{6200B311-3585-4069-AAC6-CD443FA5B8A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523986" y="1690688"/>
            <a:ext cx="3668014" cy="5167312"/>
          </a:xfrm>
          <a:custGeom>
            <a:avLst/>
            <a:gdLst>
              <a:gd name="connsiteX0" fmla="*/ 2391664 w 3668014"/>
              <a:gd name="connsiteY0" fmla="*/ 0 h 5167312"/>
              <a:gd name="connsiteX1" fmla="*/ 3668014 w 3668014"/>
              <a:gd name="connsiteY1" fmla="*/ 0 h 5167312"/>
              <a:gd name="connsiteX2" fmla="*/ 3668014 w 3668014"/>
              <a:gd name="connsiteY2" fmla="*/ 5167312 h 5167312"/>
              <a:gd name="connsiteX3" fmla="*/ 0 w 3668014"/>
              <a:gd name="connsiteY3" fmla="*/ 5167312 h 5167312"/>
              <a:gd name="connsiteX4" fmla="*/ 2393879 w 3668014"/>
              <a:gd name="connsiteY4" fmla="*/ 952 h 5167312"/>
              <a:gd name="connsiteX5" fmla="*/ 2391664 w 3668014"/>
              <a:gd name="connsiteY5" fmla="*/ 952 h 51673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668014" h="5167312">
                <a:moveTo>
                  <a:pt x="2391664" y="0"/>
                </a:moveTo>
                <a:lnTo>
                  <a:pt x="3668014" y="0"/>
                </a:lnTo>
                <a:lnTo>
                  <a:pt x="3668014" y="5167312"/>
                </a:lnTo>
                <a:lnTo>
                  <a:pt x="0" y="5167312"/>
                </a:lnTo>
                <a:lnTo>
                  <a:pt x="2393879" y="952"/>
                </a:lnTo>
                <a:lnTo>
                  <a:pt x="2391664" y="952"/>
                </a:lnTo>
                <a:close/>
              </a:path>
            </a:pathLst>
          </a:custGeom>
          <a:solidFill>
            <a:srgbClr val="A6A6A6">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Tree>
    <p:extLst>
      <p:ext uri="{BB962C8B-B14F-4D97-AF65-F5344CB8AC3E}">
        <p14:creationId xmlns:p14="http://schemas.microsoft.com/office/powerpoint/2010/main" val="1065314747"/>
      </p:ext>
    </p:extLst>
  </p:cSld>
  <p:clrMapOvr>
    <a:overrideClrMapping bg1="dk1" tx1="lt1" bg2="dk2" tx2="lt2" accent1="accent1" accent2="accent2" accent3="accent3" accent4="accent4" accent5="accent5" accent6="accent6" hlink="hlink" folHlink="folHlink"/>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C02C82-621E-4BBC-9EFD-2686A8CED318}"/>
              </a:ext>
            </a:extLst>
          </p:cNvPr>
          <p:cNvSpPr>
            <a:spLocks noGrp="1"/>
          </p:cNvSpPr>
          <p:nvPr>
            <p:ph type="title"/>
          </p:nvPr>
        </p:nvSpPr>
        <p:spPr>
          <a:xfrm>
            <a:off x="1653363" y="365760"/>
            <a:ext cx="9367203" cy="1188720"/>
          </a:xfrm>
        </p:spPr>
        <p:txBody>
          <a:bodyPr>
            <a:normAutofit/>
          </a:bodyPr>
          <a:lstStyle/>
          <a:p>
            <a:r>
              <a:rPr lang="en-GB" sz="4100">
                <a:ea typeface="+mj-lt"/>
                <a:cs typeface="+mj-lt"/>
              </a:rPr>
              <a:t>GROUNDS OF APPEAL – DO's and DON’T's</a:t>
            </a:r>
            <a:endParaRPr lang="en-US" sz="4100"/>
          </a:p>
        </p:txBody>
      </p:sp>
      <p:sp>
        <p:nvSpPr>
          <p:cNvPr id="8" name="Freeform: Shape 7">
            <a:extLst>
              <a:ext uri="{FF2B5EF4-FFF2-40B4-BE49-F238E27FC236}">
                <a16:creationId xmlns:a16="http://schemas.microsoft.com/office/drawing/2014/main" id="{7CB4857B-ED7C-444D-9F04-2F885114A1C2}"/>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764099" cy="1558212"/>
          </a:xfrm>
          <a:custGeom>
            <a:avLst/>
            <a:gdLst>
              <a:gd name="connsiteX0" fmla="*/ 0 w 1764099"/>
              <a:gd name="connsiteY0" fmla="*/ 0 h 1558212"/>
              <a:gd name="connsiteX1" fmla="*/ 1764099 w 1764099"/>
              <a:gd name="connsiteY1" fmla="*/ 0 h 1558212"/>
              <a:gd name="connsiteX2" fmla="*/ 1042087 w 1764099"/>
              <a:gd name="connsiteY2" fmla="*/ 1558212 h 1558212"/>
              <a:gd name="connsiteX3" fmla="*/ 0 w 1764099"/>
              <a:gd name="connsiteY3" fmla="*/ 1558212 h 1558212"/>
            </a:gdLst>
            <a:ahLst/>
            <a:cxnLst>
              <a:cxn ang="0">
                <a:pos x="connsiteX0" y="connsiteY0"/>
              </a:cxn>
              <a:cxn ang="0">
                <a:pos x="connsiteX1" y="connsiteY1"/>
              </a:cxn>
              <a:cxn ang="0">
                <a:pos x="connsiteX2" y="connsiteY2"/>
              </a:cxn>
              <a:cxn ang="0">
                <a:pos x="connsiteX3" y="connsiteY3"/>
              </a:cxn>
            </a:cxnLst>
            <a:rect l="l" t="t" r="r" b="b"/>
            <a:pathLst>
              <a:path w="1764099" h="1558212">
                <a:moveTo>
                  <a:pt x="0" y="0"/>
                </a:moveTo>
                <a:lnTo>
                  <a:pt x="1764099" y="0"/>
                </a:lnTo>
                <a:lnTo>
                  <a:pt x="1042087" y="1558212"/>
                </a:lnTo>
                <a:lnTo>
                  <a:pt x="0" y="1558212"/>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0" name="Freeform: Shape 9">
            <a:extLst>
              <a:ext uri="{FF2B5EF4-FFF2-40B4-BE49-F238E27FC236}">
                <a16:creationId xmlns:a16="http://schemas.microsoft.com/office/drawing/2014/main" id="{D18046FB-44EA-4FD8-A585-EA09A319B2D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691640"/>
            <a:ext cx="12191999" cy="5166360"/>
          </a:xfrm>
          <a:custGeom>
            <a:avLst/>
            <a:gdLst>
              <a:gd name="connsiteX0" fmla="*/ 0 w 12191999"/>
              <a:gd name="connsiteY0" fmla="*/ 0 h 5166360"/>
              <a:gd name="connsiteX1" fmla="*/ 1822388 w 12191999"/>
              <a:gd name="connsiteY1" fmla="*/ 0 h 5166360"/>
              <a:gd name="connsiteX2" fmla="*/ 6468290 w 12191999"/>
              <a:gd name="connsiteY2" fmla="*/ 0 h 5166360"/>
              <a:gd name="connsiteX3" fmla="*/ 7796394 w 12191999"/>
              <a:gd name="connsiteY3" fmla="*/ 0 h 5166360"/>
              <a:gd name="connsiteX4" fmla="*/ 8376834 w 12191999"/>
              <a:gd name="connsiteY4" fmla="*/ 0 h 5166360"/>
              <a:gd name="connsiteX5" fmla="*/ 9704938 w 12191999"/>
              <a:gd name="connsiteY5" fmla="*/ 0 h 5166360"/>
              <a:gd name="connsiteX6" fmla="*/ 9704938 w 12191999"/>
              <a:gd name="connsiteY6" fmla="*/ 2 h 5166360"/>
              <a:gd name="connsiteX7" fmla="*/ 10283456 w 12191999"/>
              <a:gd name="connsiteY7" fmla="*/ 2 h 5166360"/>
              <a:gd name="connsiteX8" fmla="*/ 10863897 w 12191999"/>
              <a:gd name="connsiteY8" fmla="*/ 2 h 5166360"/>
              <a:gd name="connsiteX9" fmla="*/ 12191999 w 12191999"/>
              <a:gd name="connsiteY9" fmla="*/ 2 h 5166360"/>
              <a:gd name="connsiteX10" fmla="*/ 12191999 w 12191999"/>
              <a:gd name="connsiteY10" fmla="*/ 5166360 h 5166360"/>
              <a:gd name="connsiteX11" fmla="*/ 0 w 12191999"/>
              <a:gd name="connsiteY11" fmla="*/ 5166360 h 5166360"/>
              <a:gd name="connsiteX12" fmla="*/ 0 w 12191999"/>
              <a:gd name="connsiteY12" fmla="*/ 2604436 h 5166360"/>
              <a:gd name="connsiteX13" fmla="*/ 862341 w 12191999"/>
              <a:gd name="connsiteY13" fmla="*/ 743371 h 5166360"/>
              <a:gd name="connsiteX14" fmla="*/ 0 w 12191999"/>
              <a:gd name="connsiteY14" fmla="*/ 743371 h 5166360"/>
              <a:gd name="connsiteX15" fmla="*/ 0 w 12191999"/>
              <a:gd name="connsiteY15" fmla="*/ 742508 h 5166360"/>
              <a:gd name="connsiteX16" fmla="*/ 92826 w 12191999"/>
              <a:gd name="connsiteY16" fmla="*/ 742508 h 5166360"/>
              <a:gd name="connsiteX17" fmla="*/ 406486 w 12191999"/>
              <a:gd name="connsiteY17" fmla="*/ 742508 h 5166360"/>
              <a:gd name="connsiteX18" fmla="*/ 406486 w 12191999"/>
              <a:gd name="connsiteY18" fmla="*/ 742507 h 5166360"/>
              <a:gd name="connsiteX19" fmla="*/ 862741 w 12191999"/>
              <a:gd name="connsiteY19" fmla="*/ 742507 h 5166360"/>
              <a:gd name="connsiteX20" fmla="*/ 1206388 w 12191999"/>
              <a:gd name="connsiteY20" fmla="*/ 864 h 5166360"/>
              <a:gd name="connsiteX21" fmla="*/ 748500 w 12191999"/>
              <a:gd name="connsiteY21" fmla="*/ 864 h 5166360"/>
              <a:gd name="connsiteX22" fmla="*/ 0 w 12191999"/>
              <a:gd name="connsiteY22" fmla="*/ 864 h 5166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2191999" h="5166360">
                <a:moveTo>
                  <a:pt x="0" y="0"/>
                </a:moveTo>
                <a:lnTo>
                  <a:pt x="1822388" y="0"/>
                </a:lnTo>
                <a:lnTo>
                  <a:pt x="6468290" y="0"/>
                </a:lnTo>
                <a:lnTo>
                  <a:pt x="7796394" y="0"/>
                </a:lnTo>
                <a:lnTo>
                  <a:pt x="8376834" y="0"/>
                </a:lnTo>
                <a:lnTo>
                  <a:pt x="9704938" y="0"/>
                </a:lnTo>
                <a:lnTo>
                  <a:pt x="9704938" y="2"/>
                </a:lnTo>
                <a:lnTo>
                  <a:pt x="10283456" y="2"/>
                </a:lnTo>
                <a:lnTo>
                  <a:pt x="10863897" y="2"/>
                </a:lnTo>
                <a:lnTo>
                  <a:pt x="12191999" y="2"/>
                </a:lnTo>
                <a:lnTo>
                  <a:pt x="12191999" y="5166360"/>
                </a:lnTo>
                <a:lnTo>
                  <a:pt x="0" y="5166360"/>
                </a:lnTo>
                <a:lnTo>
                  <a:pt x="0" y="2604436"/>
                </a:lnTo>
                <a:lnTo>
                  <a:pt x="862341" y="743371"/>
                </a:lnTo>
                <a:lnTo>
                  <a:pt x="0" y="743371"/>
                </a:lnTo>
                <a:lnTo>
                  <a:pt x="0" y="742508"/>
                </a:lnTo>
                <a:lnTo>
                  <a:pt x="92826" y="742508"/>
                </a:lnTo>
                <a:lnTo>
                  <a:pt x="406486" y="742508"/>
                </a:lnTo>
                <a:lnTo>
                  <a:pt x="406486" y="742507"/>
                </a:lnTo>
                <a:lnTo>
                  <a:pt x="862741" y="742507"/>
                </a:lnTo>
                <a:lnTo>
                  <a:pt x="1206388" y="864"/>
                </a:lnTo>
                <a:lnTo>
                  <a:pt x="748500" y="864"/>
                </a:lnTo>
                <a:lnTo>
                  <a:pt x="0" y="864"/>
                </a:lnTo>
                <a:close/>
              </a:path>
            </a:pathLst>
          </a:custGeom>
          <a:solidFill>
            <a:srgbClr val="A6A6A6">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2" name="Freeform: Shape 11">
            <a:extLst>
              <a:ext uri="{FF2B5EF4-FFF2-40B4-BE49-F238E27FC236}">
                <a16:creationId xmlns:a16="http://schemas.microsoft.com/office/drawing/2014/main" id="{479F5F2B-8B58-4140-AE6A-51F6C67B18D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691641"/>
            <a:ext cx="971654" cy="2096979"/>
          </a:xfrm>
          <a:custGeom>
            <a:avLst/>
            <a:gdLst>
              <a:gd name="connsiteX0" fmla="*/ 0 w 971654"/>
              <a:gd name="connsiteY0" fmla="*/ 0 h 2096979"/>
              <a:gd name="connsiteX1" fmla="*/ 971654 w 971654"/>
              <a:gd name="connsiteY1" fmla="*/ 0 h 2096979"/>
              <a:gd name="connsiteX2" fmla="*/ 0 w 971654"/>
              <a:gd name="connsiteY2" fmla="*/ 2096979 h 2096979"/>
            </a:gdLst>
            <a:ahLst/>
            <a:cxnLst>
              <a:cxn ang="0">
                <a:pos x="connsiteX0" y="connsiteY0"/>
              </a:cxn>
              <a:cxn ang="0">
                <a:pos x="connsiteX1" y="connsiteY1"/>
              </a:cxn>
              <a:cxn ang="0">
                <a:pos x="connsiteX2" y="connsiteY2"/>
              </a:cxn>
            </a:cxnLst>
            <a:rect l="l" t="t" r="r" b="b"/>
            <a:pathLst>
              <a:path w="971654" h="2096979">
                <a:moveTo>
                  <a:pt x="0" y="0"/>
                </a:moveTo>
                <a:lnTo>
                  <a:pt x="971654" y="0"/>
                </a:lnTo>
                <a:lnTo>
                  <a:pt x="0" y="2096979"/>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Content Placeholder 2">
            <a:extLst>
              <a:ext uri="{FF2B5EF4-FFF2-40B4-BE49-F238E27FC236}">
                <a16:creationId xmlns:a16="http://schemas.microsoft.com/office/drawing/2014/main" id="{721F7B60-A172-4F2C-B62C-730C0D7F9C90}"/>
              </a:ext>
            </a:extLst>
          </p:cNvPr>
          <p:cNvSpPr>
            <a:spLocks noGrp="1"/>
          </p:cNvSpPr>
          <p:nvPr>
            <p:ph idx="1"/>
          </p:nvPr>
        </p:nvSpPr>
        <p:spPr>
          <a:xfrm>
            <a:off x="1653363" y="2176272"/>
            <a:ext cx="9367204" cy="4041648"/>
          </a:xfrm>
        </p:spPr>
        <p:txBody>
          <a:bodyPr vert="horz" lIns="91440" tIns="45720" rIns="91440" bIns="45720" rtlCol="0" anchor="t">
            <a:normAutofit/>
          </a:bodyPr>
          <a:lstStyle/>
          <a:p>
            <a:r>
              <a:rPr lang="en-GB" sz="2400">
                <a:ea typeface="+mn-lt"/>
                <a:cs typeface="+mn-lt"/>
              </a:rPr>
              <a:t>Grounds To Be Precise, Concise &amp; Not Argumentative</a:t>
            </a:r>
            <a:endParaRPr lang="en-US" sz="2400"/>
          </a:p>
          <a:p>
            <a:pPr marL="0" indent="0">
              <a:buNone/>
            </a:pPr>
            <a:endParaRPr lang="en-GB" sz="2400">
              <a:cs typeface="Calibri" panose="020F0502020204030204"/>
            </a:endParaRPr>
          </a:p>
          <a:p>
            <a:r>
              <a:rPr lang="en-GB" sz="2400">
                <a:ea typeface="+mn-lt"/>
                <a:cs typeface="+mn-lt"/>
              </a:rPr>
              <a:t>1. Precise and concise grounds always serve the nature of dispute dispute effectively as long, unwinding &amp; ambiguous grounds may confuse CIT(A). </a:t>
            </a:r>
          </a:p>
          <a:p>
            <a:endParaRPr lang="en-GB" sz="2400">
              <a:ea typeface="+mn-lt"/>
              <a:cs typeface="+mn-lt"/>
            </a:endParaRPr>
          </a:p>
          <a:p>
            <a:r>
              <a:rPr lang="en-GB" sz="2400">
                <a:ea typeface="+mn-lt"/>
                <a:cs typeface="+mn-lt"/>
              </a:rPr>
              <a:t>2. Elaborate submissions should be made at the time of hearing</a:t>
            </a:r>
            <a:endParaRPr lang="en-GB" sz="2400">
              <a:cs typeface="Calibri"/>
            </a:endParaRPr>
          </a:p>
        </p:txBody>
      </p:sp>
    </p:spTree>
    <p:extLst>
      <p:ext uri="{BB962C8B-B14F-4D97-AF65-F5344CB8AC3E}">
        <p14:creationId xmlns:p14="http://schemas.microsoft.com/office/powerpoint/2010/main" val="30185872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0BEED5-E2C7-443B-B905-B846A49A2334}"/>
              </a:ext>
            </a:extLst>
          </p:cNvPr>
          <p:cNvSpPr>
            <a:spLocks noGrp="1"/>
          </p:cNvSpPr>
          <p:nvPr>
            <p:ph type="title"/>
          </p:nvPr>
        </p:nvSpPr>
        <p:spPr>
          <a:xfrm>
            <a:off x="1653363" y="365760"/>
            <a:ext cx="9367203" cy="1188720"/>
          </a:xfrm>
        </p:spPr>
        <p:txBody>
          <a:bodyPr>
            <a:normAutofit/>
          </a:bodyPr>
          <a:lstStyle/>
          <a:p>
            <a:r>
              <a:rPr lang="en-GB" sz="4100">
                <a:ea typeface="+mj-lt"/>
                <a:cs typeface="+mj-lt"/>
              </a:rPr>
              <a:t>GROUNDS OF APPEAL – DO's and DON’T's</a:t>
            </a:r>
            <a:endParaRPr lang="en-US" sz="4100"/>
          </a:p>
        </p:txBody>
      </p:sp>
      <p:sp>
        <p:nvSpPr>
          <p:cNvPr id="8" name="Freeform: Shape 7">
            <a:extLst>
              <a:ext uri="{FF2B5EF4-FFF2-40B4-BE49-F238E27FC236}">
                <a16:creationId xmlns:a16="http://schemas.microsoft.com/office/drawing/2014/main" id="{7CB4857B-ED7C-444D-9F04-2F885114A1C2}"/>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764099" cy="1558212"/>
          </a:xfrm>
          <a:custGeom>
            <a:avLst/>
            <a:gdLst>
              <a:gd name="connsiteX0" fmla="*/ 0 w 1764099"/>
              <a:gd name="connsiteY0" fmla="*/ 0 h 1558212"/>
              <a:gd name="connsiteX1" fmla="*/ 1764099 w 1764099"/>
              <a:gd name="connsiteY1" fmla="*/ 0 h 1558212"/>
              <a:gd name="connsiteX2" fmla="*/ 1042087 w 1764099"/>
              <a:gd name="connsiteY2" fmla="*/ 1558212 h 1558212"/>
              <a:gd name="connsiteX3" fmla="*/ 0 w 1764099"/>
              <a:gd name="connsiteY3" fmla="*/ 1558212 h 1558212"/>
            </a:gdLst>
            <a:ahLst/>
            <a:cxnLst>
              <a:cxn ang="0">
                <a:pos x="connsiteX0" y="connsiteY0"/>
              </a:cxn>
              <a:cxn ang="0">
                <a:pos x="connsiteX1" y="connsiteY1"/>
              </a:cxn>
              <a:cxn ang="0">
                <a:pos x="connsiteX2" y="connsiteY2"/>
              </a:cxn>
              <a:cxn ang="0">
                <a:pos x="connsiteX3" y="connsiteY3"/>
              </a:cxn>
            </a:cxnLst>
            <a:rect l="l" t="t" r="r" b="b"/>
            <a:pathLst>
              <a:path w="1764099" h="1558212">
                <a:moveTo>
                  <a:pt x="0" y="0"/>
                </a:moveTo>
                <a:lnTo>
                  <a:pt x="1764099" y="0"/>
                </a:lnTo>
                <a:lnTo>
                  <a:pt x="1042087" y="1558212"/>
                </a:lnTo>
                <a:lnTo>
                  <a:pt x="0" y="1558212"/>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0" name="Freeform: Shape 9">
            <a:extLst>
              <a:ext uri="{FF2B5EF4-FFF2-40B4-BE49-F238E27FC236}">
                <a16:creationId xmlns:a16="http://schemas.microsoft.com/office/drawing/2014/main" id="{D18046FB-44EA-4FD8-A585-EA09A319B2D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691640"/>
            <a:ext cx="12191999" cy="5166360"/>
          </a:xfrm>
          <a:custGeom>
            <a:avLst/>
            <a:gdLst>
              <a:gd name="connsiteX0" fmla="*/ 0 w 12191999"/>
              <a:gd name="connsiteY0" fmla="*/ 0 h 5166360"/>
              <a:gd name="connsiteX1" fmla="*/ 1822388 w 12191999"/>
              <a:gd name="connsiteY1" fmla="*/ 0 h 5166360"/>
              <a:gd name="connsiteX2" fmla="*/ 6468290 w 12191999"/>
              <a:gd name="connsiteY2" fmla="*/ 0 h 5166360"/>
              <a:gd name="connsiteX3" fmla="*/ 7796394 w 12191999"/>
              <a:gd name="connsiteY3" fmla="*/ 0 h 5166360"/>
              <a:gd name="connsiteX4" fmla="*/ 8376834 w 12191999"/>
              <a:gd name="connsiteY4" fmla="*/ 0 h 5166360"/>
              <a:gd name="connsiteX5" fmla="*/ 9704938 w 12191999"/>
              <a:gd name="connsiteY5" fmla="*/ 0 h 5166360"/>
              <a:gd name="connsiteX6" fmla="*/ 9704938 w 12191999"/>
              <a:gd name="connsiteY6" fmla="*/ 2 h 5166360"/>
              <a:gd name="connsiteX7" fmla="*/ 10283456 w 12191999"/>
              <a:gd name="connsiteY7" fmla="*/ 2 h 5166360"/>
              <a:gd name="connsiteX8" fmla="*/ 10863897 w 12191999"/>
              <a:gd name="connsiteY8" fmla="*/ 2 h 5166360"/>
              <a:gd name="connsiteX9" fmla="*/ 12191999 w 12191999"/>
              <a:gd name="connsiteY9" fmla="*/ 2 h 5166360"/>
              <a:gd name="connsiteX10" fmla="*/ 12191999 w 12191999"/>
              <a:gd name="connsiteY10" fmla="*/ 5166360 h 5166360"/>
              <a:gd name="connsiteX11" fmla="*/ 0 w 12191999"/>
              <a:gd name="connsiteY11" fmla="*/ 5166360 h 5166360"/>
              <a:gd name="connsiteX12" fmla="*/ 0 w 12191999"/>
              <a:gd name="connsiteY12" fmla="*/ 2604436 h 5166360"/>
              <a:gd name="connsiteX13" fmla="*/ 862341 w 12191999"/>
              <a:gd name="connsiteY13" fmla="*/ 743371 h 5166360"/>
              <a:gd name="connsiteX14" fmla="*/ 0 w 12191999"/>
              <a:gd name="connsiteY14" fmla="*/ 743371 h 5166360"/>
              <a:gd name="connsiteX15" fmla="*/ 0 w 12191999"/>
              <a:gd name="connsiteY15" fmla="*/ 742508 h 5166360"/>
              <a:gd name="connsiteX16" fmla="*/ 92826 w 12191999"/>
              <a:gd name="connsiteY16" fmla="*/ 742508 h 5166360"/>
              <a:gd name="connsiteX17" fmla="*/ 406486 w 12191999"/>
              <a:gd name="connsiteY17" fmla="*/ 742508 h 5166360"/>
              <a:gd name="connsiteX18" fmla="*/ 406486 w 12191999"/>
              <a:gd name="connsiteY18" fmla="*/ 742507 h 5166360"/>
              <a:gd name="connsiteX19" fmla="*/ 862741 w 12191999"/>
              <a:gd name="connsiteY19" fmla="*/ 742507 h 5166360"/>
              <a:gd name="connsiteX20" fmla="*/ 1206388 w 12191999"/>
              <a:gd name="connsiteY20" fmla="*/ 864 h 5166360"/>
              <a:gd name="connsiteX21" fmla="*/ 748500 w 12191999"/>
              <a:gd name="connsiteY21" fmla="*/ 864 h 5166360"/>
              <a:gd name="connsiteX22" fmla="*/ 0 w 12191999"/>
              <a:gd name="connsiteY22" fmla="*/ 864 h 5166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2191999" h="5166360">
                <a:moveTo>
                  <a:pt x="0" y="0"/>
                </a:moveTo>
                <a:lnTo>
                  <a:pt x="1822388" y="0"/>
                </a:lnTo>
                <a:lnTo>
                  <a:pt x="6468290" y="0"/>
                </a:lnTo>
                <a:lnTo>
                  <a:pt x="7796394" y="0"/>
                </a:lnTo>
                <a:lnTo>
                  <a:pt x="8376834" y="0"/>
                </a:lnTo>
                <a:lnTo>
                  <a:pt x="9704938" y="0"/>
                </a:lnTo>
                <a:lnTo>
                  <a:pt x="9704938" y="2"/>
                </a:lnTo>
                <a:lnTo>
                  <a:pt x="10283456" y="2"/>
                </a:lnTo>
                <a:lnTo>
                  <a:pt x="10863897" y="2"/>
                </a:lnTo>
                <a:lnTo>
                  <a:pt x="12191999" y="2"/>
                </a:lnTo>
                <a:lnTo>
                  <a:pt x="12191999" y="5166360"/>
                </a:lnTo>
                <a:lnTo>
                  <a:pt x="0" y="5166360"/>
                </a:lnTo>
                <a:lnTo>
                  <a:pt x="0" y="2604436"/>
                </a:lnTo>
                <a:lnTo>
                  <a:pt x="862341" y="743371"/>
                </a:lnTo>
                <a:lnTo>
                  <a:pt x="0" y="743371"/>
                </a:lnTo>
                <a:lnTo>
                  <a:pt x="0" y="742508"/>
                </a:lnTo>
                <a:lnTo>
                  <a:pt x="92826" y="742508"/>
                </a:lnTo>
                <a:lnTo>
                  <a:pt x="406486" y="742508"/>
                </a:lnTo>
                <a:lnTo>
                  <a:pt x="406486" y="742507"/>
                </a:lnTo>
                <a:lnTo>
                  <a:pt x="862741" y="742507"/>
                </a:lnTo>
                <a:lnTo>
                  <a:pt x="1206388" y="864"/>
                </a:lnTo>
                <a:lnTo>
                  <a:pt x="748500" y="864"/>
                </a:lnTo>
                <a:lnTo>
                  <a:pt x="0" y="864"/>
                </a:lnTo>
                <a:close/>
              </a:path>
            </a:pathLst>
          </a:custGeom>
          <a:solidFill>
            <a:srgbClr val="A6A6A6">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2" name="Freeform: Shape 11">
            <a:extLst>
              <a:ext uri="{FF2B5EF4-FFF2-40B4-BE49-F238E27FC236}">
                <a16:creationId xmlns:a16="http://schemas.microsoft.com/office/drawing/2014/main" id="{479F5F2B-8B58-4140-AE6A-51F6C67B18D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691641"/>
            <a:ext cx="971654" cy="2096979"/>
          </a:xfrm>
          <a:custGeom>
            <a:avLst/>
            <a:gdLst>
              <a:gd name="connsiteX0" fmla="*/ 0 w 971654"/>
              <a:gd name="connsiteY0" fmla="*/ 0 h 2096979"/>
              <a:gd name="connsiteX1" fmla="*/ 971654 w 971654"/>
              <a:gd name="connsiteY1" fmla="*/ 0 h 2096979"/>
              <a:gd name="connsiteX2" fmla="*/ 0 w 971654"/>
              <a:gd name="connsiteY2" fmla="*/ 2096979 h 2096979"/>
            </a:gdLst>
            <a:ahLst/>
            <a:cxnLst>
              <a:cxn ang="0">
                <a:pos x="connsiteX0" y="connsiteY0"/>
              </a:cxn>
              <a:cxn ang="0">
                <a:pos x="connsiteX1" y="connsiteY1"/>
              </a:cxn>
              <a:cxn ang="0">
                <a:pos x="connsiteX2" y="connsiteY2"/>
              </a:cxn>
            </a:cxnLst>
            <a:rect l="l" t="t" r="r" b="b"/>
            <a:pathLst>
              <a:path w="971654" h="2096979">
                <a:moveTo>
                  <a:pt x="0" y="0"/>
                </a:moveTo>
                <a:lnTo>
                  <a:pt x="971654" y="0"/>
                </a:lnTo>
                <a:lnTo>
                  <a:pt x="0" y="2096979"/>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Content Placeholder 2">
            <a:extLst>
              <a:ext uri="{FF2B5EF4-FFF2-40B4-BE49-F238E27FC236}">
                <a16:creationId xmlns:a16="http://schemas.microsoft.com/office/drawing/2014/main" id="{4FFB774E-4EE3-4D93-825E-2BCFB9B8CE58}"/>
              </a:ext>
            </a:extLst>
          </p:cNvPr>
          <p:cNvSpPr>
            <a:spLocks noGrp="1"/>
          </p:cNvSpPr>
          <p:nvPr>
            <p:ph idx="1"/>
          </p:nvPr>
        </p:nvSpPr>
        <p:spPr>
          <a:xfrm>
            <a:off x="1653363" y="2176272"/>
            <a:ext cx="9367204" cy="4041648"/>
          </a:xfrm>
        </p:spPr>
        <p:txBody>
          <a:bodyPr vert="horz" lIns="91440" tIns="45720" rIns="91440" bIns="45720" rtlCol="0" anchor="t">
            <a:normAutofit/>
          </a:bodyPr>
          <a:lstStyle/>
          <a:p>
            <a:r>
              <a:rPr lang="en-GB" sz="2200">
                <a:ea typeface="+mn-lt"/>
                <a:cs typeface="+mn-lt"/>
              </a:rPr>
              <a:t>Nature of Dispute and expected relief to be highlighted. </a:t>
            </a:r>
          </a:p>
          <a:p>
            <a:endParaRPr lang="en-GB" sz="2200">
              <a:ea typeface="+mn-lt"/>
              <a:cs typeface="+mn-lt"/>
            </a:endParaRPr>
          </a:p>
          <a:p>
            <a:r>
              <a:rPr lang="en-GB" sz="2200">
                <a:ea typeface="+mn-lt"/>
                <a:cs typeface="+mn-lt"/>
              </a:rPr>
              <a:t>1. GoA should brings out the dispute exactly between the assessee and the revenue. </a:t>
            </a:r>
          </a:p>
          <a:p>
            <a:endParaRPr lang="en-GB" sz="2200">
              <a:ea typeface="+mn-lt"/>
              <a:cs typeface="+mn-lt"/>
            </a:endParaRPr>
          </a:p>
          <a:p>
            <a:r>
              <a:rPr lang="en-GB" sz="2200">
                <a:ea typeface="+mn-lt"/>
                <a:cs typeface="+mn-lt"/>
              </a:rPr>
              <a:t>2. For this a statement reconciling the returned income with the assessed or reassessed income should be prepared first, so that issues causing differences can be properly highlighted. </a:t>
            </a:r>
          </a:p>
          <a:p>
            <a:endParaRPr lang="en-GB" sz="2200">
              <a:ea typeface="+mn-lt"/>
              <a:cs typeface="+mn-lt"/>
            </a:endParaRPr>
          </a:p>
          <a:p>
            <a:r>
              <a:rPr lang="en-GB" sz="2200">
                <a:ea typeface="+mn-lt"/>
                <a:cs typeface="+mn-lt"/>
              </a:rPr>
              <a:t>3. A badly drafted GoA may result in dismissal of appeal also.</a:t>
            </a:r>
            <a:endParaRPr lang="en-GB" sz="2200">
              <a:cs typeface="Calibri"/>
            </a:endParaRPr>
          </a:p>
        </p:txBody>
      </p:sp>
    </p:spTree>
    <p:extLst>
      <p:ext uri="{BB962C8B-B14F-4D97-AF65-F5344CB8AC3E}">
        <p14:creationId xmlns:p14="http://schemas.microsoft.com/office/powerpoint/2010/main" val="24393585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BB9B5E-FEAA-4095-88FB-9026952CF637}"/>
              </a:ext>
            </a:extLst>
          </p:cNvPr>
          <p:cNvSpPr>
            <a:spLocks noGrp="1"/>
          </p:cNvSpPr>
          <p:nvPr>
            <p:ph type="title"/>
          </p:nvPr>
        </p:nvSpPr>
        <p:spPr/>
        <p:txBody>
          <a:bodyPr/>
          <a:lstStyle/>
          <a:p>
            <a:r>
              <a:rPr lang="en-GB" dirty="0">
                <a:ea typeface="+mj-lt"/>
                <a:cs typeface="+mj-lt"/>
              </a:rPr>
              <a:t>GROUNDS OF APPEAL – DO's and DON’T's</a:t>
            </a:r>
            <a:endParaRPr lang="en-US" dirty="0"/>
          </a:p>
        </p:txBody>
      </p:sp>
      <p:sp>
        <p:nvSpPr>
          <p:cNvPr id="3" name="Content Placeholder 2">
            <a:extLst>
              <a:ext uri="{FF2B5EF4-FFF2-40B4-BE49-F238E27FC236}">
                <a16:creationId xmlns:a16="http://schemas.microsoft.com/office/drawing/2014/main" id="{EC64615B-6415-4FC8-8E3A-E2978D3FBF25}"/>
              </a:ext>
            </a:extLst>
          </p:cNvPr>
          <p:cNvSpPr>
            <a:spLocks noGrp="1"/>
          </p:cNvSpPr>
          <p:nvPr>
            <p:ph idx="1"/>
          </p:nvPr>
        </p:nvSpPr>
        <p:spPr/>
        <p:txBody>
          <a:bodyPr vert="horz" lIns="91440" tIns="45720" rIns="91440" bIns="45720" rtlCol="0" anchor="t">
            <a:normAutofit/>
          </a:bodyPr>
          <a:lstStyle/>
          <a:p>
            <a:r>
              <a:rPr lang="en-GB" dirty="0">
                <a:ea typeface="+mn-lt"/>
                <a:cs typeface="+mn-lt"/>
              </a:rPr>
              <a:t> Reference To Case Law Should Be Avoided </a:t>
            </a:r>
            <a:endParaRPr lang="en-US"/>
          </a:p>
          <a:p>
            <a:endParaRPr lang="en-GB" dirty="0">
              <a:ea typeface="+mn-lt"/>
              <a:cs typeface="+mn-lt"/>
            </a:endParaRPr>
          </a:p>
          <a:p>
            <a:r>
              <a:rPr lang="en-GB" dirty="0">
                <a:ea typeface="+mn-lt"/>
                <a:cs typeface="+mn-lt"/>
              </a:rPr>
              <a:t>1. In </a:t>
            </a:r>
            <a:r>
              <a:rPr lang="en-GB" dirty="0" err="1">
                <a:ea typeface="+mn-lt"/>
                <a:cs typeface="+mn-lt"/>
              </a:rPr>
              <a:t>GoA</a:t>
            </a:r>
            <a:r>
              <a:rPr lang="en-GB" dirty="0">
                <a:ea typeface="+mn-lt"/>
                <a:cs typeface="+mn-lt"/>
              </a:rPr>
              <a:t> the </a:t>
            </a:r>
            <a:r>
              <a:rPr lang="en-GB" dirty="0" err="1">
                <a:ea typeface="+mn-lt"/>
                <a:cs typeface="+mn-lt"/>
              </a:rPr>
              <a:t>assessee</a:t>
            </a:r>
            <a:r>
              <a:rPr lang="en-GB" dirty="0">
                <a:ea typeface="+mn-lt"/>
                <a:cs typeface="+mn-lt"/>
              </a:rPr>
              <a:t> should rely on the facts and issue involved rather than to depend on case law case law. </a:t>
            </a:r>
            <a:endParaRPr lang="en-GB">
              <a:ea typeface="+mn-lt"/>
              <a:cs typeface="+mn-lt"/>
            </a:endParaRPr>
          </a:p>
          <a:p>
            <a:endParaRPr lang="en-GB" dirty="0">
              <a:ea typeface="+mn-lt"/>
              <a:cs typeface="+mn-lt"/>
            </a:endParaRPr>
          </a:p>
          <a:p>
            <a:r>
              <a:rPr lang="en-GB" dirty="0">
                <a:ea typeface="+mn-lt"/>
                <a:cs typeface="+mn-lt"/>
              </a:rPr>
              <a:t>2. There is possibility that the case law may be reversed or dissented from or disapproved of by a higher or co-ordinate forum between the time of appeal filing and time fixed for hearing.</a:t>
            </a:r>
            <a:endParaRPr lang="en-GB">
              <a:cs typeface="Calibri"/>
            </a:endParaRPr>
          </a:p>
        </p:txBody>
      </p:sp>
    </p:spTree>
    <p:extLst>
      <p:ext uri="{BB962C8B-B14F-4D97-AF65-F5344CB8AC3E}">
        <p14:creationId xmlns:p14="http://schemas.microsoft.com/office/powerpoint/2010/main" val="5133244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C369B8-DB17-4A3B-B844-C59A5EF784F6}"/>
              </a:ext>
            </a:extLst>
          </p:cNvPr>
          <p:cNvSpPr>
            <a:spLocks noGrp="1"/>
          </p:cNvSpPr>
          <p:nvPr>
            <p:ph type="title"/>
          </p:nvPr>
        </p:nvSpPr>
        <p:spPr>
          <a:xfrm>
            <a:off x="1653363" y="365760"/>
            <a:ext cx="9367203" cy="1188720"/>
          </a:xfrm>
        </p:spPr>
        <p:txBody>
          <a:bodyPr>
            <a:normAutofit/>
          </a:bodyPr>
          <a:lstStyle/>
          <a:p>
            <a:r>
              <a:rPr lang="en-GB" sz="4100">
                <a:ea typeface="+mj-lt"/>
                <a:cs typeface="+mj-lt"/>
              </a:rPr>
              <a:t>GROUNDS OF APPEAL – DO's and DON’T's</a:t>
            </a:r>
            <a:endParaRPr lang="en-US" sz="4100"/>
          </a:p>
        </p:txBody>
      </p:sp>
      <p:sp>
        <p:nvSpPr>
          <p:cNvPr id="8" name="Freeform: Shape 7">
            <a:extLst>
              <a:ext uri="{FF2B5EF4-FFF2-40B4-BE49-F238E27FC236}">
                <a16:creationId xmlns:a16="http://schemas.microsoft.com/office/drawing/2014/main" id="{7CB4857B-ED7C-444D-9F04-2F885114A1C2}"/>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764099" cy="1558212"/>
          </a:xfrm>
          <a:custGeom>
            <a:avLst/>
            <a:gdLst>
              <a:gd name="connsiteX0" fmla="*/ 0 w 1764099"/>
              <a:gd name="connsiteY0" fmla="*/ 0 h 1558212"/>
              <a:gd name="connsiteX1" fmla="*/ 1764099 w 1764099"/>
              <a:gd name="connsiteY1" fmla="*/ 0 h 1558212"/>
              <a:gd name="connsiteX2" fmla="*/ 1042087 w 1764099"/>
              <a:gd name="connsiteY2" fmla="*/ 1558212 h 1558212"/>
              <a:gd name="connsiteX3" fmla="*/ 0 w 1764099"/>
              <a:gd name="connsiteY3" fmla="*/ 1558212 h 1558212"/>
            </a:gdLst>
            <a:ahLst/>
            <a:cxnLst>
              <a:cxn ang="0">
                <a:pos x="connsiteX0" y="connsiteY0"/>
              </a:cxn>
              <a:cxn ang="0">
                <a:pos x="connsiteX1" y="connsiteY1"/>
              </a:cxn>
              <a:cxn ang="0">
                <a:pos x="connsiteX2" y="connsiteY2"/>
              </a:cxn>
              <a:cxn ang="0">
                <a:pos x="connsiteX3" y="connsiteY3"/>
              </a:cxn>
            </a:cxnLst>
            <a:rect l="l" t="t" r="r" b="b"/>
            <a:pathLst>
              <a:path w="1764099" h="1558212">
                <a:moveTo>
                  <a:pt x="0" y="0"/>
                </a:moveTo>
                <a:lnTo>
                  <a:pt x="1764099" y="0"/>
                </a:lnTo>
                <a:lnTo>
                  <a:pt x="1042087" y="1558212"/>
                </a:lnTo>
                <a:lnTo>
                  <a:pt x="0" y="1558212"/>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0" name="Freeform: Shape 9">
            <a:extLst>
              <a:ext uri="{FF2B5EF4-FFF2-40B4-BE49-F238E27FC236}">
                <a16:creationId xmlns:a16="http://schemas.microsoft.com/office/drawing/2014/main" id="{D18046FB-44EA-4FD8-A585-EA09A319B2D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691640"/>
            <a:ext cx="12191999" cy="5166360"/>
          </a:xfrm>
          <a:custGeom>
            <a:avLst/>
            <a:gdLst>
              <a:gd name="connsiteX0" fmla="*/ 0 w 12191999"/>
              <a:gd name="connsiteY0" fmla="*/ 0 h 5166360"/>
              <a:gd name="connsiteX1" fmla="*/ 1822388 w 12191999"/>
              <a:gd name="connsiteY1" fmla="*/ 0 h 5166360"/>
              <a:gd name="connsiteX2" fmla="*/ 6468290 w 12191999"/>
              <a:gd name="connsiteY2" fmla="*/ 0 h 5166360"/>
              <a:gd name="connsiteX3" fmla="*/ 7796394 w 12191999"/>
              <a:gd name="connsiteY3" fmla="*/ 0 h 5166360"/>
              <a:gd name="connsiteX4" fmla="*/ 8376834 w 12191999"/>
              <a:gd name="connsiteY4" fmla="*/ 0 h 5166360"/>
              <a:gd name="connsiteX5" fmla="*/ 9704938 w 12191999"/>
              <a:gd name="connsiteY5" fmla="*/ 0 h 5166360"/>
              <a:gd name="connsiteX6" fmla="*/ 9704938 w 12191999"/>
              <a:gd name="connsiteY6" fmla="*/ 2 h 5166360"/>
              <a:gd name="connsiteX7" fmla="*/ 10283456 w 12191999"/>
              <a:gd name="connsiteY7" fmla="*/ 2 h 5166360"/>
              <a:gd name="connsiteX8" fmla="*/ 10863897 w 12191999"/>
              <a:gd name="connsiteY8" fmla="*/ 2 h 5166360"/>
              <a:gd name="connsiteX9" fmla="*/ 12191999 w 12191999"/>
              <a:gd name="connsiteY9" fmla="*/ 2 h 5166360"/>
              <a:gd name="connsiteX10" fmla="*/ 12191999 w 12191999"/>
              <a:gd name="connsiteY10" fmla="*/ 5166360 h 5166360"/>
              <a:gd name="connsiteX11" fmla="*/ 0 w 12191999"/>
              <a:gd name="connsiteY11" fmla="*/ 5166360 h 5166360"/>
              <a:gd name="connsiteX12" fmla="*/ 0 w 12191999"/>
              <a:gd name="connsiteY12" fmla="*/ 2604436 h 5166360"/>
              <a:gd name="connsiteX13" fmla="*/ 862341 w 12191999"/>
              <a:gd name="connsiteY13" fmla="*/ 743371 h 5166360"/>
              <a:gd name="connsiteX14" fmla="*/ 0 w 12191999"/>
              <a:gd name="connsiteY14" fmla="*/ 743371 h 5166360"/>
              <a:gd name="connsiteX15" fmla="*/ 0 w 12191999"/>
              <a:gd name="connsiteY15" fmla="*/ 742508 h 5166360"/>
              <a:gd name="connsiteX16" fmla="*/ 92826 w 12191999"/>
              <a:gd name="connsiteY16" fmla="*/ 742508 h 5166360"/>
              <a:gd name="connsiteX17" fmla="*/ 406486 w 12191999"/>
              <a:gd name="connsiteY17" fmla="*/ 742508 h 5166360"/>
              <a:gd name="connsiteX18" fmla="*/ 406486 w 12191999"/>
              <a:gd name="connsiteY18" fmla="*/ 742507 h 5166360"/>
              <a:gd name="connsiteX19" fmla="*/ 862741 w 12191999"/>
              <a:gd name="connsiteY19" fmla="*/ 742507 h 5166360"/>
              <a:gd name="connsiteX20" fmla="*/ 1206388 w 12191999"/>
              <a:gd name="connsiteY20" fmla="*/ 864 h 5166360"/>
              <a:gd name="connsiteX21" fmla="*/ 748500 w 12191999"/>
              <a:gd name="connsiteY21" fmla="*/ 864 h 5166360"/>
              <a:gd name="connsiteX22" fmla="*/ 0 w 12191999"/>
              <a:gd name="connsiteY22" fmla="*/ 864 h 5166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2191999" h="5166360">
                <a:moveTo>
                  <a:pt x="0" y="0"/>
                </a:moveTo>
                <a:lnTo>
                  <a:pt x="1822388" y="0"/>
                </a:lnTo>
                <a:lnTo>
                  <a:pt x="6468290" y="0"/>
                </a:lnTo>
                <a:lnTo>
                  <a:pt x="7796394" y="0"/>
                </a:lnTo>
                <a:lnTo>
                  <a:pt x="8376834" y="0"/>
                </a:lnTo>
                <a:lnTo>
                  <a:pt x="9704938" y="0"/>
                </a:lnTo>
                <a:lnTo>
                  <a:pt x="9704938" y="2"/>
                </a:lnTo>
                <a:lnTo>
                  <a:pt x="10283456" y="2"/>
                </a:lnTo>
                <a:lnTo>
                  <a:pt x="10863897" y="2"/>
                </a:lnTo>
                <a:lnTo>
                  <a:pt x="12191999" y="2"/>
                </a:lnTo>
                <a:lnTo>
                  <a:pt x="12191999" y="5166360"/>
                </a:lnTo>
                <a:lnTo>
                  <a:pt x="0" y="5166360"/>
                </a:lnTo>
                <a:lnTo>
                  <a:pt x="0" y="2604436"/>
                </a:lnTo>
                <a:lnTo>
                  <a:pt x="862341" y="743371"/>
                </a:lnTo>
                <a:lnTo>
                  <a:pt x="0" y="743371"/>
                </a:lnTo>
                <a:lnTo>
                  <a:pt x="0" y="742508"/>
                </a:lnTo>
                <a:lnTo>
                  <a:pt x="92826" y="742508"/>
                </a:lnTo>
                <a:lnTo>
                  <a:pt x="406486" y="742508"/>
                </a:lnTo>
                <a:lnTo>
                  <a:pt x="406486" y="742507"/>
                </a:lnTo>
                <a:lnTo>
                  <a:pt x="862741" y="742507"/>
                </a:lnTo>
                <a:lnTo>
                  <a:pt x="1206388" y="864"/>
                </a:lnTo>
                <a:lnTo>
                  <a:pt x="748500" y="864"/>
                </a:lnTo>
                <a:lnTo>
                  <a:pt x="0" y="864"/>
                </a:lnTo>
                <a:close/>
              </a:path>
            </a:pathLst>
          </a:custGeom>
          <a:solidFill>
            <a:srgbClr val="A6A6A6">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2" name="Freeform: Shape 11">
            <a:extLst>
              <a:ext uri="{FF2B5EF4-FFF2-40B4-BE49-F238E27FC236}">
                <a16:creationId xmlns:a16="http://schemas.microsoft.com/office/drawing/2014/main" id="{479F5F2B-8B58-4140-AE6A-51F6C67B18D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691641"/>
            <a:ext cx="971654" cy="2096979"/>
          </a:xfrm>
          <a:custGeom>
            <a:avLst/>
            <a:gdLst>
              <a:gd name="connsiteX0" fmla="*/ 0 w 971654"/>
              <a:gd name="connsiteY0" fmla="*/ 0 h 2096979"/>
              <a:gd name="connsiteX1" fmla="*/ 971654 w 971654"/>
              <a:gd name="connsiteY1" fmla="*/ 0 h 2096979"/>
              <a:gd name="connsiteX2" fmla="*/ 0 w 971654"/>
              <a:gd name="connsiteY2" fmla="*/ 2096979 h 2096979"/>
            </a:gdLst>
            <a:ahLst/>
            <a:cxnLst>
              <a:cxn ang="0">
                <a:pos x="connsiteX0" y="connsiteY0"/>
              </a:cxn>
              <a:cxn ang="0">
                <a:pos x="connsiteX1" y="connsiteY1"/>
              </a:cxn>
              <a:cxn ang="0">
                <a:pos x="connsiteX2" y="connsiteY2"/>
              </a:cxn>
            </a:cxnLst>
            <a:rect l="l" t="t" r="r" b="b"/>
            <a:pathLst>
              <a:path w="971654" h="2096979">
                <a:moveTo>
                  <a:pt x="0" y="0"/>
                </a:moveTo>
                <a:lnTo>
                  <a:pt x="971654" y="0"/>
                </a:lnTo>
                <a:lnTo>
                  <a:pt x="0" y="2096979"/>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Content Placeholder 2">
            <a:extLst>
              <a:ext uri="{FF2B5EF4-FFF2-40B4-BE49-F238E27FC236}">
                <a16:creationId xmlns:a16="http://schemas.microsoft.com/office/drawing/2014/main" id="{6487B449-BADA-43BA-BB9A-86EE740724BC}"/>
              </a:ext>
            </a:extLst>
          </p:cNvPr>
          <p:cNvSpPr>
            <a:spLocks noGrp="1"/>
          </p:cNvSpPr>
          <p:nvPr>
            <p:ph idx="1"/>
          </p:nvPr>
        </p:nvSpPr>
        <p:spPr>
          <a:xfrm>
            <a:off x="1653363" y="2176272"/>
            <a:ext cx="9367204" cy="4041648"/>
          </a:xfrm>
        </p:spPr>
        <p:txBody>
          <a:bodyPr vert="horz" lIns="91440" tIns="45720" rIns="91440" bIns="45720" rtlCol="0" anchor="t">
            <a:normAutofit/>
          </a:bodyPr>
          <a:lstStyle/>
          <a:p>
            <a:r>
              <a:rPr lang="en-GB" sz="2400">
                <a:ea typeface="+mn-lt"/>
                <a:cs typeface="+mn-lt"/>
              </a:rPr>
              <a:t>´ Expected Relief To be Stated in GoA </a:t>
            </a:r>
          </a:p>
          <a:p>
            <a:endParaRPr lang="en-GB" sz="2400">
              <a:ea typeface="+mn-lt"/>
              <a:cs typeface="+mn-lt"/>
            </a:endParaRPr>
          </a:p>
          <a:p>
            <a:r>
              <a:rPr lang="en-GB" sz="2400">
                <a:ea typeface="+mn-lt"/>
                <a:cs typeface="+mn-lt"/>
              </a:rPr>
              <a:t>Apart from mentioning the nature of dispute, the assessee is also required to state the relief expected from the CIT(A) in respect of each GoA.</a:t>
            </a:r>
            <a:endParaRPr lang="en-GB" sz="2400">
              <a:cs typeface="Calibri"/>
            </a:endParaRPr>
          </a:p>
        </p:txBody>
      </p:sp>
    </p:spTree>
    <p:extLst>
      <p:ext uri="{BB962C8B-B14F-4D97-AF65-F5344CB8AC3E}">
        <p14:creationId xmlns:p14="http://schemas.microsoft.com/office/powerpoint/2010/main" val="139666115"/>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546</Words>
  <Application>Microsoft Office PowerPoint</Application>
  <PresentationFormat>Widescreen</PresentationFormat>
  <Paragraphs>123</Paragraphs>
  <Slides>21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21</vt:i4>
      </vt:variant>
    </vt:vector>
  </HeadingPairs>
  <TitlesOfParts>
    <vt:vector size="25" baseType="lpstr">
      <vt:lpstr>Arial</vt:lpstr>
      <vt:lpstr>Calibri</vt:lpstr>
      <vt:lpstr>Calibri Light</vt:lpstr>
      <vt:lpstr>office theme</vt:lpstr>
      <vt:lpstr>INTRODUCTION</vt:lpstr>
      <vt:lpstr>Drafting of appeals - Check List</vt:lpstr>
      <vt:lpstr>PREPARATION OF STATEMENT OF FACTS </vt:lpstr>
      <vt:lpstr>GROUNDS OF APPEAL – DO's and DON’T's</vt:lpstr>
      <vt:lpstr>GROUNDS OF APPEAL – DO's and DON’T's</vt:lpstr>
      <vt:lpstr>GROUNDS OF APPEAL – DO's and DON’T's</vt:lpstr>
      <vt:lpstr>GROUNDS OF APPEAL – DO's and DON’T's</vt:lpstr>
      <vt:lpstr>GROUNDS OF APPEAL – DO's and DON’T's</vt:lpstr>
      <vt:lpstr>GROUNDS OF APPEAL – DO's and DON’T's</vt:lpstr>
      <vt:lpstr>GROUNDS OF APPEAL – DO's and DON’T's</vt:lpstr>
      <vt:lpstr>GROUNDS OF APPEAL – DO's and DON’T's</vt:lpstr>
      <vt:lpstr>PowerPoint Presentation</vt:lpstr>
      <vt:lpstr>SPECIMEN – G O A</vt:lpstr>
      <vt:lpstr>PowerPoint Presentation</vt:lpstr>
      <vt:lpstr>PowerPoint Presentation</vt:lpstr>
      <vt:lpstr>PowerPoint Presentation</vt:lpstr>
      <vt:lpstr>CASE STUDY - 1</vt:lpstr>
      <vt:lpstr>PowerPoint Presentation</vt:lpstr>
      <vt:lpstr>PowerPoint Presentation</vt:lpstr>
      <vt:lpstr>GROUNDS OF APPEAL </vt:lpstr>
      <vt:lpstr>FACELESS APPEAL</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User</dc:creator>
  <cp:lastModifiedBy>User</cp:lastModifiedBy>
  <cp:revision>378</cp:revision>
  <dcterms:created xsi:type="dcterms:W3CDTF">2021-04-24T09:36:17Z</dcterms:created>
  <dcterms:modified xsi:type="dcterms:W3CDTF">2023-05-18T04:53:44Z</dcterms:modified>
</cp:coreProperties>
</file>