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2" r:id="rId3"/>
    <p:sldId id="263" r:id="rId4"/>
    <p:sldId id="266" r:id="rId5"/>
    <p:sldId id="260" r:id="rId6"/>
    <p:sldId id="267" r:id="rId7"/>
    <p:sldId id="268" r:id="rId8"/>
    <p:sldId id="269" r:id="rId9"/>
    <p:sldId id="259" r:id="rId10"/>
    <p:sldId id="270"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t>3/12/2023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1F6895-D147-46CE-B43E-C8B0D5C79789}"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t>3/12/2023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t>3/12/2023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t>3/12/2023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t>3/12/2023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t>3/12/2023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924800" cy="4724400"/>
          </a:xfrm>
        </p:spPr>
        <p:txBody>
          <a:bodyPr>
            <a:normAutofit fontScale="90000"/>
          </a:bodyPr>
          <a:lstStyle/>
          <a:p>
            <a:pPr algn="ct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r>
            <a:b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br>
            <a:r>
              <a:rPr lang="en-IN" altLang="en-US" sz="3600" dirty="0">
                <a:solidFill>
                  <a:srgbClr val="FF0000"/>
                </a:solidFill>
                <a:latin typeface="Verdana" panose="020B0604030504040204" pitchFamily="34" charset="0"/>
                <a:ea typeface="Verdana" panose="020B0604030504040204" pitchFamily="34" charset="0"/>
                <a:cs typeface="Verdana" panose="020B0604030504040204" pitchFamily="34" charset="0"/>
              </a:rPr>
              <a:t/>
            </a:r>
            <a:br>
              <a:rPr lang="en-IN" altLang="en-US" sz="3600" dirty="0">
                <a:solidFill>
                  <a:srgbClr val="FF0000"/>
                </a:solidFill>
                <a:latin typeface="Verdana" panose="020B0604030504040204" pitchFamily="34" charset="0"/>
                <a:ea typeface="Verdana" panose="020B0604030504040204" pitchFamily="34" charset="0"/>
                <a:cs typeface="Verdana" panose="020B0604030504040204" pitchFamily="34" charset="0"/>
              </a:rPr>
            </a:b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r>
            <a:b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b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r>
            <a:b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b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ASSESSMENT PROCEEDINGS U/S 143(3) OF THE INCOME TAX ACT,1961 AS AMENDED IN RESPONSE TO NOTICE </a:t>
            </a:r>
            <a:r>
              <a:rPr lang="en-IN" altLang="en-US" sz="3600" dirty="0">
                <a:solidFill>
                  <a:srgbClr val="FF0000"/>
                </a:solidFill>
                <a:latin typeface="Verdana" panose="020B0604030504040204" pitchFamily="34" charset="0"/>
                <a:ea typeface="Verdana" panose="020B0604030504040204" pitchFamily="34" charset="0"/>
                <a:cs typeface="Verdana" panose="020B0604030504040204" pitchFamily="34" charset="0"/>
              </a:rPr>
              <a:t>U/S 143(2) </a:t>
            </a: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WITH E</a:t>
            </a:r>
            <a:r>
              <a:rPr lang="en-US" sz="3600" b="0" dirty="0" smtClean="0">
                <a:effectLst/>
                <a:latin typeface="Verdana" panose="020B0604030504040204" pitchFamily="34" charset="0"/>
                <a:ea typeface="Verdana" panose="020B0604030504040204" pitchFamily="34" charset="0"/>
                <a:cs typeface="Verdana" panose="020B0604030504040204" pitchFamily="34" charset="0"/>
              </a:rPr>
              <a:t>-</a:t>
            </a:r>
            <a:r>
              <a:rPr lang="en-US"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ASSESSMENT</a:t>
            </a:r>
            <a:br>
              <a:rPr lang="en-US"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US"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
            </a:r>
            <a:br>
              <a:rPr lang="en-US"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US" sz="2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Practical </a:t>
            </a:r>
            <a:r>
              <a:rPr lang="en-US" sz="22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aspect such as preparation of point wise  reply to queries raised, filing of the same </a:t>
            </a:r>
            <a:r>
              <a:rPr lang="en-US" sz="22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          (Sample </a:t>
            </a:r>
            <a:r>
              <a:rPr lang="en-US" sz="22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copy of reply to Assessing Officer)</a:t>
            </a:r>
            <a:endParaRPr lang="en-US" sz="22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382000" cy="5854891"/>
          </a:xfrm>
        </p:spPr>
        <p:txBody>
          <a:bodyPr>
            <a:normAutofit fontScale="25000" lnSpcReduction="20000"/>
          </a:bodyPr>
          <a:lstStyle/>
          <a:p>
            <a:endParaRPr lang="en-US" sz="2800" dirty="0" smtClean="0"/>
          </a:p>
          <a:p>
            <a:r>
              <a:rPr lang="en-US" sz="9600" dirty="0" smtClean="0"/>
              <a:t>If </a:t>
            </a:r>
            <a:r>
              <a:rPr lang="en-US" sz="9600" dirty="0"/>
              <a:t>your proceeding status is open, the Submit Response option will be available only till 7 days prior to the Proceeding Limitation Date, till 6 PM. If there is no Proceeding Limitation date, the Income Tax Authority can close the e-submission option. However, at the option of the Income Tax Authority, the submission window can be re-enabled till the Proceeding Limitation Date.</a:t>
            </a:r>
            <a:br>
              <a:rPr lang="en-US" sz="9600" dirty="0"/>
            </a:br>
            <a:r>
              <a:rPr lang="en-US" sz="9600" dirty="0"/>
              <a:t/>
            </a:r>
            <a:br>
              <a:rPr lang="en-US" sz="9600" dirty="0"/>
            </a:br>
            <a:r>
              <a:rPr lang="en-US" sz="9600" dirty="0" smtClean="0"/>
              <a:t>you </a:t>
            </a:r>
            <a:r>
              <a:rPr lang="en-US" sz="9600" dirty="0"/>
              <a:t>cannot edit your response once submitted on the e-Filing portal.</a:t>
            </a:r>
            <a:br>
              <a:rPr lang="en-US" sz="9600" dirty="0"/>
            </a:br>
            <a:r>
              <a:rPr lang="en-US" sz="9600" dirty="0"/>
              <a:t/>
            </a:r>
            <a:br>
              <a:rPr lang="en-US" sz="9600" dirty="0"/>
            </a:br>
            <a:r>
              <a:rPr lang="en-US" sz="9600" dirty="0"/>
              <a:t>All notices / intimations / letters issued by the Income Tax Department and CPC are made available under e-Proceedings where you can view and submit the response along with attachments by uploading the same on the e-Filing portal. You can view and submit response to the following notices through this service</a:t>
            </a:r>
            <a:br>
              <a:rPr lang="en-US" sz="9600" dirty="0"/>
            </a:br>
            <a:endParaRPr lang="en-US" sz="9600" dirty="0"/>
          </a:p>
        </p:txBody>
      </p:sp>
    </p:spTree>
    <p:extLst>
      <p:ext uri="{BB962C8B-B14F-4D97-AF65-F5344CB8AC3E}">
        <p14:creationId xmlns:p14="http://schemas.microsoft.com/office/powerpoint/2010/main" val="4125286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mtClean="0"/>
              <a:t>THANKS FOR WATCHING THE WHOLE SLIDE</a:t>
            </a:r>
            <a:endParaRPr lang="en-US"/>
          </a:p>
        </p:txBody>
      </p:sp>
    </p:spTree>
    <p:extLst>
      <p:ext uri="{BB962C8B-B14F-4D97-AF65-F5344CB8AC3E}">
        <p14:creationId xmlns:p14="http://schemas.microsoft.com/office/powerpoint/2010/main" val="3113755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fontScale="92500"/>
          </a:bodyPr>
          <a:lstStyle/>
          <a:p>
            <a:r>
              <a:rPr lang="en-IN" altLang="en-US"/>
              <a:t>SECONDARY PARAMETER AFTER RESPONSE FROM ASSESSEE THROUGH ROI</a:t>
            </a:r>
          </a:p>
          <a:p>
            <a:endParaRPr lang="en-IN" altLang="en-US"/>
          </a:p>
          <a:p>
            <a:r>
              <a:rPr lang="en-IN" altLang="en-US">
                <a:sym typeface="+mn-ea"/>
              </a:rPr>
              <a:t>SECONDARY PARAMETER AFTER ISSUANCE OF NOTICE U/S 142(1) ONLY </a:t>
            </a:r>
          </a:p>
          <a:p>
            <a:endParaRPr lang="en-IN" altLang="en-US">
              <a:sym typeface="+mn-ea"/>
            </a:endParaRPr>
          </a:p>
          <a:p>
            <a:r>
              <a:rPr lang="en-IN" altLang="en-US">
                <a:sym typeface="+mn-ea"/>
              </a:rPr>
              <a:t>SECONDARY PARAMETER AFTER ISSUANCE OF NOTICE U/S 142(1) AS WELL AS AFTER RESPONSE FROM ASSESSEE THROUGH ROI</a:t>
            </a:r>
          </a:p>
          <a:p>
            <a:endParaRPr lang="en-IN" altLang="en-US">
              <a:sym typeface="+mn-ea"/>
            </a:endParaRPr>
          </a:p>
          <a:p>
            <a:r>
              <a:rPr lang="en-IN" altLang="en-US">
                <a:sym typeface="+mn-ea"/>
              </a:rPr>
              <a:t>REPETITION AFTER ISSUANCE OF NOTICE U/S 148 AND U/S 142(1) FOR REASSESSMENT PROCEEDINGS</a:t>
            </a:r>
          </a:p>
          <a:p>
            <a:endParaRPr lang="en-IN" altLang="en-US">
              <a:sym typeface="+mn-ea"/>
            </a:endParaRPr>
          </a:p>
          <a:p>
            <a:r>
              <a:rPr lang="en-IN" altLang="en-US">
                <a:sym typeface="+mn-ea"/>
              </a:rPr>
              <a:t>AFTER ISSUANCE OF NOTICE U/S 153A BUT NOT COMPULSORY</a:t>
            </a:r>
          </a:p>
          <a:p>
            <a:endParaRPr lang="en-IN" altLang="en-US">
              <a:sym typeface="+mn-ea"/>
            </a:endParaRPr>
          </a:p>
          <a:p>
            <a:endParaRPr lang="en-IN" altLang="en-US">
              <a:sym typeface="+mn-ea"/>
            </a:endParaRPr>
          </a:p>
          <a:p>
            <a:endParaRPr lang="en-IN" altLang="en-US"/>
          </a:p>
          <a:p>
            <a:endParaRPr lang="en-I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90000"/>
          </a:bodyPr>
          <a:lstStyle/>
          <a:p>
            <a:r>
              <a:rPr lang="en-IN" altLang="en-US" b="1" u="sng" dirty="0"/>
              <a:t>KEY FEATUERS:</a:t>
            </a:r>
            <a:endParaRPr lang="en-IN" altLang="en-US" dirty="0"/>
          </a:p>
          <a:p>
            <a:r>
              <a:rPr lang="en-IN" altLang="en-US" dirty="0"/>
              <a:t>CHILD SECTION BEFORE INITIATION</a:t>
            </a:r>
          </a:p>
          <a:p>
            <a:endParaRPr lang="en-IN" altLang="en-US" dirty="0"/>
          </a:p>
          <a:p>
            <a:r>
              <a:rPr lang="en-IN" altLang="en-US" dirty="0"/>
              <a:t>BECOME DOMINANT SECTION AFTER INITIATION</a:t>
            </a:r>
          </a:p>
          <a:p>
            <a:r>
              <a:rPr lang="en-IN" altLang="en-US" dirty="0"/>
              <a:t>ABSOLUTELY PROCEDURAL SECTION</a:t>
            </a:r>
          </a:p>
          <a:p>
            <a:endParaRPr lang="en-IN" altLang="en-US" dirty="0"/>
          </a:p>
          <a:p>
            <a:r>
              <a:rPr lang="en-IN" altLang="en-US" dirty="0"/>
              <a:t>WIDE SCOPE OF ACTIVITIES IN THE ASSESSMENT PROCEEDINGS</a:t>
            </a:r>
          </a:p>
          <a:p>
            <a:r>
              <a:rPr lang="en-IN" altLang="en-US" dirty="0"/>
              <a:t>CAN BE ACTIVE SEVERAL TIMES FOR THE ASSESSMENT</a:t>
            </a:r>
          </a:p>
          <a:p>
            <a:endParaRPr lang="en-IN" altLang="en-US" dirty="0"/>
          </a:p>
          <a:p>
            <a:r>
              <a:rPr lang="en-IN" altLang="en-US" dirty="0"/>
              <a:t>LOT OF LITIGATIONS FACED BY THE DEPARTMENT</a:t>
            </a:r>
          </a:p>
          <a:p>
            <a:endParaRPr lang="en-IN" altLang="en-US" dirty="0"/>
          </a:p>
          <a:p>
            <a:r>
              <a:rPr lang="en-IN" altLang="en-US" dirty="0"/>
              <a:t>NO RECTIFICATION </a:t>
            </a:r>
            <a:r>
              <a:rPr lang="en-IN" altLang="en-US" dirty="0" smtClean="0"/>
              <a:t>IS ALLOWED BOTH </a:t>
            </a:r>
            <a:r>
              <a:rPr lang="en-IN" altLang="en-US" dirty="0"/>
              <a:t>IN THE HANDS OF THE ASSESSEE </a:t>
            </a:r>
            <a:r>
              <a:rPr lang="en-IN" altLang="en-US" dirty="0" smtClean="0"/>
              <a:t>AS </a:t>
            </a:r>
            <a:r>
              <a:rPr lang="en-IN" altLang="en-US" dirty="0"/>
              <a:t>WELL AS DEPARTMENT</a:t>
            </a:r>
          </a:p>
          <a:p>
            <a:r>
              <a:rPr lang="en-IN" alt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lstStyle/>
          <a:p>
            <a:r>
              <a:rPr lang="en-IN" altLang="en-US" b="1" u="sng"/>
              <a:t>TIME LIMIT FOR ISSUANCE OF NOTICE:</a:t>
            </a:r>
          </a:p>
          <a:p>
            <a:endParaRPr lang="en-IN" altLang="en-US" b="1" u="sng"/>
          </a:p>
          <a:p>
            <a:r>
              <a:rPr lang="en-IN" altLang="en-US"/>
              <a:t>WITHIN SIX MONTHS FROM THE END OF THE F.Y. IN WHICH THE RETURN HAS BEEN FILLED</a:t>
            </a:r>
          </a:p>
          <a:p>
            <a:endParaRPr lang="en-IN" altLang="en-US"/>
          </a:p>
          <a:p>
            <a:r>
              <a:rPr lang="en-IN" altLang="en-US"/>
              <a:t>ISSUANCE OF REPETITIVE NOTICE CAN BE ALLOWED BUT WITHIN THE TIME LIMIT</a:t>
            </a:r>
          </a:p>
          <a:p>
            <a:endParaRPr lang="en-IN" altLang="en-US"/>
          </a:p>
          <a:p>
            <a:r>
              <a:rPr lang="en-IN" altLang="en-US"/>
              <a:t>TIME LIMIT CAN NOT BE EXTENDED BY THE A.O. EVEN BY THE CHIEF CIT SAVE AND EXCEPT BY THE COMPETENT AUTHORITY UNDER CBDT</a:t>
            </a:r>
          </a:p>
          <a:p>
            <a:r>
              <a:rPr lang="en-IN" altLang="en-US"/>
              <a:t>NOTICE CAN BE ISSUED WITHIN THE ASSESSMENT</a:t>
            </a:r>
          </a:p>
          <a:p>
            <a:endParaRPr lang="en-IN" altLang="en-US"/>
          </a:p>
          <a:p>
            <a:endParaRPr lang="en-IN" altLang="en-US"/>
          </a:p>
          <a:p>
            <a:endParaRPr lang="en-IN" altLang="en-US"/>
          </a:p>
          <a:p>
            <a:endParaRPr lang="en-IN" altLang="en-US"/>
          </a:p>
          <a:p>
            <a:endParaRPr lang="en-I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708400"/>
        </p:xfrm>
        <a:graphic>
          <a:graphicData uri="http://schemas.openxmlformats.org/drawingml/2006/table">
            <a:tbl>
              <a:tblPr firstRow="1" bandRow="1">
                <a:tableStyleId>{21E4AEA4-8DFA-4A89-87EB-49C32662AFE0}</a:tableStyleId>
              </a:tblPr>
              <a:tblGrid>
                <a:gridCol w="8229600"/>
              </a:tblGrid>
              <a:tr h="370840">
                <a:tc>
                  <a:txBody>
                    <a:bodyPr/>
                    <a:lstStyle/>
                    <a:p>
                      <a:r>
                        <a:rPr lang="en-US" dirty="0" smtClean="0"/>
                        <a:t>Section 140A       Self Assessment</a:t>
                      </a:r>
                      <a:endParaRPr lang="en-US" dirty="0"/>
                    </a:p>
                  </a:txBody>
                  <a:tcPr/>
                </a:tc>
              </a:tr>
              <a:tr h="370840">
                <a:tc>
                  <a:txBody>
                    <a:bodyPr/>
                    <a:lstStyle/>
                    <a:p>
                      <a:r>
                        <a:rPr lang="en-US" dirty="0" smtClean="0"/>
                        <a:t>Section  142(1)    Enquiry before Assessment</a:t>
                      </a:r>
                      <a:endParaRPr lang="en-US" dirty="0"/>
                    </a:p>
                  </a:txBody>
                  <a:tcPr/>
                </a:tc>
              </a:tr>
              <a:tr h="370840">
                <a:tc>
                  <a:txBody>
                    <a:bodyPr/>
                    <a:lstStyle/>
                    <a:p>
                      <a:r>
                        <a:rPr lang="en-US" dirty="0" smtClean="0"/>
                        <a:t>Section 143(1)(a)</a:t>
                      </a:r>
                      <a:r>
                        <a:rPr lang="en-US" baseline="0" dirty="0" smtClean="0"/>
                        <a:t> Summery Assessment before communicating Assessee</a:t>
                      </a:r>
                      <a:endParaRPr lang="en-US" dirty="0"/>
                    </a:p>
                  </a:txBody>
                  <a:tcPr/>
                </a:tc>
              </a:tr>
              <a:tr h="370840">
                <a:tc>
                  <a:txBody>
                    <a:bodyPr/>
                    <a:lstStyle/>
                    <a:p>
                      <a:r>
                        <a:rPr lang="en-US" b="1" dirty="0" smtClean="0"/>
                        <a:t>Section  143(3)    Scrutiny Assessment</a:t>
                      </a:r>
                      <a:endParaRPr lang="en-US" b="1" dirty="0"/>
                    </a:p>
                  </a:txBody>
                  <a:tcPr/>
                </a:tc>
              </a:tr>
              <a:tr h="370840">
                <a:tc>
                  <a:txBody>
                    <a:bodyPr/>
                    <a:lstStyle/>
                    <a:p>
                      <a:r>
                        <a:rPr lang="en-US" dirty="0" smtClean="0"/>
                        <a:t>Section  144        Best Judgment Assessment </a:t>
                      </a:r>
                      <a:endParaRPr lang="en-US" dirty="0"/>
                    </a:p>
                  </a:txBody>
                  <a:tcPr/>
                </a:tc>
              </a:tr>
              <a:tr h="370840">
                <a:tc>
                  <a:txBody>
                    <a:bodyPr/>
                    <a:lstStyle/>
                    <a:p>
                      <a:r>
                        <a:rPr lang="en-US" dirty="0" smtClean="0"/>
                        <a:t>Section  147        Reassessment after opening</a:t>
                      </a:r>
                      <a:endParaRPr lang="en-US" dirty="0"/>
                    </a:p>
                  </a:txBody>
                  <a:tcPr/>
                </a:tc>
              </a:tr>
              <a:tr h="370840">
                <a:tc>
                  <a:txBody>
                    <a:bodyPr/>
                    <a:lstStyle/>
                    <a:p>
                      <a:r>
                        <a:rPr lang="en-US" dirty="0" smtClean="0"/>
                        <a:t>Section  153A      Search Assessment</a:t>
                      </a:r>
                      <a:endParaRPr lang="en-US" dirty="0"/>
                    </a:p>
                  </a:txBody>
                  <a:tcPr/>
                </a:tc>
              </a:tr>
              <a:tr h="370840">
                <a:tc>
                  <a:txBody>
                    <a:bodyPr/>
                    <a:lstStyle/>
                    <a:p>
                      <a:r>
                        <a:rPr lang="en-US" dirty="0" smtClean="0"/>
                        <a:t>Section  153C      Assessment </a:t>
                      </a:r>
                      <a:r>
                        <a:rPr lang="en-US" smtClean="0"/>
                        <a:t>on Survey </a:t>
                      </a:r>
                      <a:r>
                        <a:rPr lang="en-US" dirty="0" smtClean="0"/>
                        <a:t>related to Search operation</a:t>
                      </a:r>
                      <a:endParaRPr lang="en-US" dirty="0"/>
                    </a:p>
                  </a:txBody>
                  <a:tcPr/>
                </a:tc>
              </a:tr>
              <a:tr h="370840">
                <a:tc>
                  <a:txBody>
                    <a:bodyPr/>
                    <a:lstStyle/>
                    <a:p>
                      <a:r>
                        <a:rPr lang="en-US" dirty="0" smtClean="0"/>
                        <a:t>Section  154        Rectification on Assessment</a:t>
                      </a:r>
                      <a:endParaRPr lang="en-US" dirty="0"/>
                    </a:p>
                  </a:txBody>
                  <a:tcPr/>
                </a:tc>
              </a:tr>
              <a:tr h="370840">
                <a:tc>
                  <a:txBody>
                    <a:bodyPr/>
                    <a:lstStyle/>
                    <a:p>
                      <a:r>
                        <a:rPr lang="en-US" dirty="0" smtClean="0"/>
                        <a:t>Section  155        Amendment</a:t>
                      </a:r>
                      <a:endParaRPr lang="en-US" dirty="0"/>
                    </a:p>
                  </a:txBody>
                  <a:tcPr/>
                </a:tc>
              </a:tr>
            </a:tbl>
          </a:graphicData>
        </a:graphic>
      </p:graphicFrame>
      <p:sp>
        <p:nvSpPr>
          <p:cNvPr id="3" name="Title 2"/>
          <p:cNvSpPr>
            <a:spLocks noGrp="1"/>
          </p:cNvSpPr>
          <p:nvPr>
            <p:ph type="title"/>
          </p:nvPr>
        </p:nvSpPr>
        <p:spPr/>
        <p:txBody>
          <a:bodyPr/>
          <a:lstStyle/>
          <a:p>
            <a:r>
              <a:rPr lang="en-IN" altLang="en-US" dirty="0"/>
              <a:t>SECTIONS OF ASSESSMENTS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r>
              <a:rPr lang="en-IN" altLang="en-US" b="1" u="sng"/>
              <a:t>TIME LIMIT FOR THE COMPLETION OF ASSESSMENT:</a:t>
            </a:r>
          </a:p>
          <a:p>
            <a:endParaRPr lang="en-IN" altLang="en-US" b="1" u="sng"/>
          </a:p>
          <a:p>
            <a:r>
              <a:rPr lang="en-IN" altLang="en-US" b="1" u="sng"/>
              <a:t>ONLY U/S 143(3)</a:t>
            </a:r>
          </a:p>
          <a:p>
            <a:r>
              <a:rPr lang="en-IN" altLang="en-US"/>
              <a:t>WITHIN ONE YEAR FROM THE END OF THE RELEVANT ASSESSMENT YEAR</a:t>
            </a:r>
          </a:p>
          <a:p>
            <a:endParaRPr lang="en-IN" altLang="en-US"/>
          </a:p>
          <a:p>
            <a:r>
              <a:rPr lang="en-IN" altLang="en-US" b="1" u="sng"/>
              <a:t>U/S 147,153A,153C ETC</a:t>
            </a:r>
          </a:p>
          <a:p>
            <a:r>
              <a:rPr lang="en-IN" altLang="en-US" b="1" u="sng"/>
              <a:t>AS PER NORMAL PROVISIONS OF THE RESPECTIVE ACT</a:t>
            </a:r>
          </a:p>
          <a:p>
            <a:endParaRPr lang="en-IN" altLang="en-US" b="1" u="sng"/>
          </a:p>
          <a:p>
            <a:r>
              <a:rPr lang="en-IN" altLang="en-US" b="1" u="sng"/>
              <a:t>CONCLUSIVE PROVISIONS</a:t>
            </a:r>
            <a:endParaRPr lang="en-IN" altLang="en-US" b="1"/>
          </a:p>
          <a:p>
            <a:endParaRPr lang="en-IN" altLang="en-US"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3055"/>
            <a:ext cx="8378825" cy="5694680"/>
          </a:xfrm>
        </p:spPr>
        <p:txBody>
          <a:bodyPr>
            <a:normAutofit lnSpcReduction="10000"/>
          </a:bodyPr>
          <a:lstStyle/>
          <a:p>
            <a:r>
              <a:rPr lang="en-IN" altLang="en-US" b="1" u="sng" dirty="0"/>
              <a:t>FACELESS ASSESSMENT</a:t>
            </a:r>
          </a:p>
          <a:p>
            <a:endParaRPr lang="en-IN" altLang="en-US" b="1" dirty="0"/>
          </a:p>
          <a:p>
            <a:r>
              <a:rPr lang="en-IN" altLang="en-US" dirty="0"/>
              <a:t>NOTIFICATION NO.62/2019 THE ALL REGIONAL E- ASSESSMENT CENTRES ARE DEPUTED TO ASSIST AND CONDUCT THE E- ASSESSMENT PROCRDURES</a:t>
            </a:r>
          </a:p>
          <a:p>
            <a:endParaRPr lang="en-IN" altLang="en-US" b="1" dirty="0"/>
          </a:p>
          <a:p>
            <a:r>
              <a:rPr lang="en-IN" altLang="en-US" dirty="0"/>
              <a:t>SHOWCAUSE NOTICE IS COMPULSORY BEFORE COMPLETION OF </a:t>
            </a:r>
            <a:r>
              <a:rPr lang="en-IN" altLang="en-US" dirty="0" smtClean="0"/>
              <a:t>THE ASSESSMENT </a:t>
            </a:r>
            <a:r>
              <a:rPr lang="en-IN" altLang="en-US" dirty="0"/>
              <a:t>WITH ADDITIONS</a:t>
            </a:r>
          </a:p>
          <a:p>
            <a:endParaRPr lang="en-IN" altLang="en-US" dirty="0"/>
          </a:p>
          <a:p>
            <a:r>
              <a:rPr lang="en-IN" altLang="en-US" dirty="0"/>
              <a:t>DRAFT ASSESSMENT ORDER MAY BE ISSUED TO THE ASSESSEE</a:t>
            </a:r>
          </a:p>
          <a:p>
            <a:endParaRPr lang="en-I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8620"/>
            <a:ext cx="8274050" cy="5619115"/>
          </a:xfrm>
        </p:spPr>
        <p:txBody>
          <a:bodyPr/>
          <a:lstStyle/>
          <a:p>
            <a:r>
              <a:rPr lang="en-IN" altLang="en-US" dirty="0"/>
              <a:t>ATTORNEY SHOULD BE ENROLLED AND REGISTERED FOR THE ACT OF COMPETENCY AND DULY REGISTERED IN THE PORTAL.</a:t>
            </a:r>
          </a:p>
          <a:p>
            <a:endParaRPr lang="en-IN" altLang="en-US" dirty="0"/>
          </a:p>
          <a:p>
            <a:r>
              <a:rPr lang="en-IN" altLang="en-US" dirty="0"/>
              <a:t>RIGHT TO  ACCESS THE VIDEO CONFERENCE PRIOR TO THE COMPLETION OF ASSESSMENT</a:t>
            </a:r>
          </a:p>
          <a:p>
            <a:endParaRPr lang="en-I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8305800" cy="4953000"/>
          </a:xfrm>
        </p:spPr>
        <p:txBody>
          <a:bodyPr>
            <a:noAutofit/>
          </a:bodyPr>
          <a:lstStyle/>
          <a:p>
            <a:pPr algn="l"/>
            <a:r>
              <a:rPr lang="en-US" sz="2400" b="0" dirty="0" smtClean="0">
                <a:effectLst/>
              </a:rPr>
              <a:t>e-Proceedings</a:t>
            </a:r>
            <a:r>
              <a:rPr lang="en-US" sz="2400" b="0" dirty="0">
                <a:effectLst/>
              </a:rPr>
              <a:t> is an electronic platform for conducting proceedings in an end to end manner using the e-Filing portal. Using this service, any registered user (or his Authorized Representative) can view and submit response to </a:t>
            </a:r>
            <a:r>
              <a:rPr lang="en-US" sz="2400" b="0" dirty="0" smtClean="0">
                <a:effectLst/>
              </a:rPr>
              <a:t>any notice/intimation/letter </a:t>
            </a:r>
            <a:r>
              <a:rPr lang="en-US" sz="2400" b="0" dirty="0">
                <a:effectLst/>
              </a:rPr>
              <a:t>issued by the Income Tax Department.</a:t>
            </a:r>
            <a:br>
              <a:rPr lang="en-US" sz="2400" b="0" dirty="0">
                <a:effectLst/>
              </a:rPr>
            </a:br>
            <a:r>
              <a:rPr lang="en-US" sz="2400" b="0" dirty="0">
                <a:effectLst/>
              </a:rPr>
              <a:t/>
            </a:r>
            <a:br>
              <a:rPr lang="en-US" sz="2400" b="0" dirty="0">
                <a:effectLst/>
              </a:rPr>
            </a:br>
            <a:r>
              <a:rPr lang="en-US" sz="2400" b="0" dirty="0" smtClean="0">
                <a:effectLst/>
              </a:rPr>
              <a:t/>
            </a:r>
            <a:br>
              <a:rPr lang="en-US" sz="2400" b="0" dirty="0" smtClean="0">
                <a:effectLst/>
              </a:rPr>
            </a:br>
            <a:r>
              <a:rPr lang="en-US" sz="2400" b="0" dirty="0">
                <a:effectLst/>
              </a:rPr>
              <a:t/>
            </a:r>
            <a:br>
              <a:rPr lang="en-US" sz="2400" b="0" dirty="0">
                <a:effectLst/>
              </a:rPr>
            </a:br>
            <a:r>
              <a:rPr lang="en-US" sz="2400" b="0" dirty="0" smtClean="0">
                <a:effectLst/>
              </a:rPr>
              <a:t/>
            </a:r>
            <a:br>
              <a:rPr lang="en-US" sz="2400" b="0" dirty="0" smtClean="0">
                <a:effectLst/>
              </a:rPr>
            </a:br>
            <a:r>
              <a:rPr lang="en-US" sz="2400" dirty="0" smtClean="0">
                <a:effectLst/>
              </a:rPr>
              <a:t>e-Proceedings</a:t>
            </a:r>
            <a:r>
              <a:rPr lang="en-US" sz="2400" b="0" dirty="0" smtClean="0">
                <a:effectLst/>
              </a:rPr>
              <a:t> </a:t>
            </a:r>
            <a:r>
              <a:rPr lang="en-US" sz="2400" b="0" dirty="0">
                <a:effectLst/>
              </a:rPr>
              <a:t>is a simple way to respond electronically to all </a:t>
            </a:r>
            <a:r>
              <a:rPr lang="en-US" sz="2400" b="0" dirty="0" smtClean="0">
                <a:effectLst/>
              </a:rPr>
              <a:t>notices/intimation/letters </a:t>
            </a:r>
            <a:r>
              <a:rPr lang="en-US" sz="2400" b="0" dirty="0">
                <a:effectLst/>
              </a:rPr>
              <a:t>issued by Income Tax Department. It reduces the compliance burden of the taxpayer as there is no need to visit the Income Tax Office. Further, it is easy to keep track of the submissions and record keeping for future reference.</a:t>
            </a:r>
            <a:br>
              <a:rPr lang="en-US" sz="2400" b="0" dirty="0">
                <a:effectLst/>
              </a:rPr>
            </a:br>
            <a:r>
              <a:rPr lang="en-US" sz="2400" b="0" dirty="0" smtClean="0">
                <a:effectLst/>
              </a:rPr>
              <a:t>you </a:t>
            </a:r>
            <a:r>
              <a:rPr lang="en-US" sz="2400" b="0" dirty="0">
                <a:effectLst/>
              </a:rPr>
              <a:t>can view the response submitted by you or by your Authorized </a:t>
            </a:r>
            <a:r>
              <a:rPr lang="en-US" sz="2400" b="0" dirty="0" smtClean="0">
                <a:effectLst/>
              </a:rPr>
              <a:t>Representative. Adjustment </a:t>
            </a:r>
            <a:r>
              <a:rPr lang="en-US" sz="2400" b="0" dirty="0">
                <a:effectLst/>
              </a:rPr>
              <a:t>u/s 143(1)(a) issued to me?</a:t>
            </a:r>
            <a:br>
              <a:rPr lang="en-US" sz="2400" b="0" dirty="0">
                <a:effectLst/>
              </a:rPr>
            </a:br>
            <a:r>
              <a:rPr lang="en-US" sz="2400" b="0" dirty="0">
                <a:effectLst/>
              </a:rPr>
              <a:t>You can view the queries raised by the Income Tax Department under e-Proceedings.</a:t>
            </a:r>
            <a:br>
              <a:rPr lang="en-US" sz="2400" b="0" dirty="0">
                <a:effectLst/>
              </a:rPr>
            </a:br>
            <a:r>
              <a:rPr lang="en-US" sz="1200" b="0" dirty="0">
                <a:effectLst/>
              </a:rPr>
              <a:t/>
            </a:r>
            <a:br>
              <a:rPr lang="en-US" sz="1200" b="0" dirty="0">
                <a:effectLst/>
              </a:rPr>
            </a:br>
            <a:endParaRPr lang="en-US" sz="1050" dirty="0"/>
          </a:p>
        </p:txBody>
      </p:sp>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360</Words>
  <Application>Microsoft Office PowerPoint</Application>
  <PresentationFormat>On-screen Show (4:3)</PresentationFormat>
  <Paragraphs>70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Lucida Sans Unicode</vt:lpstr>
      <vt:lpstr>Verdana</vt:lpstr>
      <vt:lpstr>Wingdings 2</vt:lpstr>
      <vt:lpstr>Wingdings 3</vt:lpstr>
      <vt:lpstr>Concourse</vt:lpstr>
      <vt:lpstr>    ASSESSMENT PROCEEDINGS U/S 143(3) OF THE INCOME TAX ACT,1961 AS AMENDED IN RESPONSE TO NOTICE U/S 143(2) WITH E-ASSESSMENT  Practical aspect such as preparation of point wise  reply to queries raised, filing of the same           (Sample copy of reply to Assessing Officer)</vt:lpstr>
      <vt:lpstr>PowerPoint Presentation</vt:lpstr>
      <vt:lpstr>PowerPoint Presentation</vt:lpstr>
      <vt:lpstr>PowerPoint Presentation</vt:lpstr>
      <vt:lpstr>SECTIONS OF ASSESSMENTS</vt:lpstr>
      <vt:lpstr>PowerPoint Presentation</vt:lpstr>
      <vt:lpstr>PowerPoint Presentation</vt:lpstr>
      <vt:lpstr>PowerPoint Presentation</vt:lpstr>
      <vt:lpstr>e-Proceedings is an electronic platform for conducting proceedings in an end to end manner using the e-Filing portal. Using this service, any registered user (or his Authorized Representative) can view and submit response to any notice/intimation/letter issued by the Income Tax Department.     e-Proceedings is a simple way to respond electronically to all notices/intimation/letters issued by Income Tax Department. It reduces the compliance burden of the taxpayer as there is no need to visit the Income Tax Office. Further, it is easy to keep track of the submissions and record keeping for future reference. you can view the response submitted by you or by your Authorized Representative. Adjustment u/s 143(1)(a) issued to me? You can view the queries raised by the Income Tax Department under e-Proceedings.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Tkm</cp:lastModifiedBy>
  <cp:revision>22</cp:revision>
  <dcterms:created xsi:type="dcterms:W3CDTF">2019-03-03T09:28:00Z</dcterms:created>
  <dcterms:modified xsi:type="dcterms:W3CDTF">2023-03-12T12:12:47Z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1033-11.2.0.11156</vt:lpwstr>
  </property>
</Properties>
</file>