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843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488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6753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0805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379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7927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9502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970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826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209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907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747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448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19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22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714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FC41-6E67-4B5E-A3C4-922CDCCC277E}" type="datetimeFigureOut">
              <a:rPr lang="en-IN" smtClean="0"/>
              <a:t>11-06-2023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BEDFE77-8CB9-4162-B89C-4949D740F7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987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5CC9F-A525-5A53-F68D-75098DBB5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0891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Provision related to stay Application for stay of demand and how to draft. Discussion on sample copy of stay application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2980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7FCD-2B53-93C8-E274-F762ADB99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What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done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disputed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 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F0FD-BA8D-DEF8-4813-4EA6AAEE2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944" y="1450240"/>
            <a:ext cx="10962373" cy="5407760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 stated above,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may file an appeal before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CIT(Appeal)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consequent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After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consequent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1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on,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1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 stay petition to the AO for stay of such demand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request him as not to treat him as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 default. The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 u/s 220(6) should be prepared by covering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IN" sz="1800" spc="5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following points :</a:t>
            </a:r>
          </a:p>
          <a:p>
            <a:pPr marL="342900" marR="26035" lvl="0" indent="-342900" algn="just">
              <a:lnSpc>
                <a:spcPct val="113000"/>
              </a:lnSpc>
              <a:spcBef>
                <a:spcPts val="54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state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prima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facie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merits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 which lies mush upon the strong grounds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24765" lvl="0" indent="-342900" algn="just">
              <a:lnSpc>
                <a:spcPct val="113000"/>
              </a:lnSpc>
              <a:spcBef>
                <a:spcPts val="55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financial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position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/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hardship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involved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recovery of the disputed demand should be clearly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 precisely stated. The petition should state why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 how the balance of convenience is in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favour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stay,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e.g.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bad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effect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liquidity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position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business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etc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25400" lvl="0" indent="-342900" algn="just">
              <a:lnSpc>
                <a:spcPct val="113000"/>
              </a:lnSpc>
              <a:spcBef>
                <a:spcPts val="55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Proof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1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filed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along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1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copies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1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grounds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well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statement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accompanied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satay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show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prima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facie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merits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spcBef>
                <a:spcPts val="55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submitted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within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30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days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IN" sz="18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receipt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notice.</a:t>
            </a:r>
          </a:p>
          <a:p>
            <a:pPr marL="342900" indent="-342900" algn="just">
              <a:spcBef>
                <a:spcPts val="555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 of realization cannot be granted simply because 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 has been preferred- Gouri Shankar Awasthi v. ITO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78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784 (Cal.)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spcBef>
                <a:spcPts val="55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11785" algn="l"/>
              </a:tabLs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9976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64A86-69B0-7120-CA7D-F1D18E10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4400" b="1" i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4400" b="1" i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discretionary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power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judicially: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0D011-4731-8FC6-441B-5756A13DE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67945" algn="just">
              <a:lnSpc>
                <a:spcPct val="113000"/>
              </a:lnSpc>
              <a:spcBef>
                <a:spcPts val="710"/>
              </a:spcBef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AO has been vested with discretionary power u/s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220(6) which is not arbitrary power but a power coupled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responsibility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concerned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take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circumstances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account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considerations that could be urged or are urged by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treated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being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default and then make such order as is appropriate to 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facts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case.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request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power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220(6) cannot be merely summarily rejected on the basis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the power is there with the officer but that he is 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bound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exercise it.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4306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A4A17-982F-0F86-2970-00BC8447E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Reasons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4400" b="1" i="1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dismissing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4400" b="1" i="1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4400" b="1" i="1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</a:t>
            </a:r>
            <a:r>
              <a:rPr lang="en-US" sz="4400" b="1" i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44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stated by AO: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BA1CE-15F4-F7E5-D4D0-A4A5EA7D6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67310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AO cannot simply reject the stay application filed 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without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giving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same.,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must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pass a speaking order while dismissing stay application.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 the exercise of discretion by AO u/s 220(6) is quasi-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judicial function and he has to exercise his power fairly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reasonably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arbitrarily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capriciously.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AO should give reasons for dismissing an application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involving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 also hear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( Ref the decisions in case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M/S Seth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Gopaldas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Paliwal v. WTO [1983] 139 ITR 900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(MP).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Teletube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Electronics Ltd. V CIT [1998] 230 ITR 705,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707 (Del.);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Chesebrough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Pond’s Inc v A.A.C. (C.T.), [1973]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32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STC 464 (Mad.)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0825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C798F-0B1F-7747-197B-0B52D56C5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cannot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treated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default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until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 is disposed off: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3D10D-BEE8-C45E-4D73-913460E67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66675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 should be noted also that until application for stay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speaking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cannot be considered as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 default. Moreover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remains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until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“Where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 in pending for disposal u/s 220(6), the 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should be stayed until the application is considered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passed”-Sat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Pal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317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(P&amp;H);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Bongaigaon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Refinery and Petro Chemicals Ltd. V. CIT 256 ITR 698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Gau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.);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Debasish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Moulik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v.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DCIT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231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737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(Cal.).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0527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9E08A-95DE-CD62-E1EA-6F7E58BC1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 should be granted if grounds of appeal are not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frivolous: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38-7209-00FD-F1F9-58B4003C6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67945" algn="just">
              <a:lnSpc>
                <a:spcPct val="113000"/>
              </a:lnSpc>
              <a:spcBef>
                <a:spcPts val="565"/>
              </a:spcBef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Normally, once the officer is satisfied that an appeal has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been filed (and the grounds are not frivolous), he has 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treat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as not in default to the extent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portion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disputed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appeal.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Though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 220(6)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doesnot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indicate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what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cases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denial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 be justified, the fact that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is financially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sound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position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itself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ground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refusing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granting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stay-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R.P.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David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v.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Ag.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ITO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[1972]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86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699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(Mad.).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945" algn="just">
              <a:lnSpc>
                <a:spcPct val="113000"/>
              </a:lnSpc>
              <a:spcBef>
                <a:spcPts val="565"/>
              </a:spcBef>
              <a:spcAft>
                <a:spcPts val="0"/>
              </a:spcAf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5546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327A7-C0D6-C6FF-8A20-182BC5FB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</a:t>
            </a:r>
            <a:r>
              <a:rPr lang="en-US" sz="4400" b="1" i="1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</a:t>
            </a:r>
            <a:r>
              <a:rPr lang="en-US" sz="4400" b="1" i="1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221</a:t>
            </a:r>
            <a:r>
              <a:rPr lang="en-US" sz="4400" b="1" i="1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cannot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imposed</a:t>
            </a:r>
            <a:r>
              <a:rPr lang="en-US" sz="4400" b="1" i="1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disposing</a:t>
            </a:r>
            <a:r>
              <a:rPr lang="en-US" sz="4400" b="1" i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</a:t>
            </a:r>
            <a:r>
              <a:rPr lang="en-US" sz="44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the stay petition: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79863-F9A7-EDFE-A6E5-30AFAEDA6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2210" y="2624488"/>
            <a:ext cx="8915400" cy="3777622"/>
          </a:xfrm>
        </p:spPr>
        <p:txBody>
          <a:bodyPr/>
          <a:lstStyle/>
          <a:p>
            <a:pPr marL="95250" marR="25400" algn="just">
              <a:lnSpc>
                <a:spcPct val="113000"/>
              </a:lnSpc>
              <a:spcBef>
                <a:spcPts val="56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 noted earlier till the time stay application is disposed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remains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hence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is not considered in default. Thus until the time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 application is being disposed off, no penalty u/s 221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imposed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non-payment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because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will not be considered as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 default till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disposing off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stay application.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765" algn="just">
              <a:lnSpc>
                <a:spcPct val="113000"/>
              </a:lnSpc>
              <a:spcBef>
                <a:spcPts val="54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CIT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v.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DLF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Universal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Ltd.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[2008]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297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342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(Del.),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Delhi High Court held that Assessing Officer should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have decided the stay applications filed by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levy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221.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held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the assessing officer should have decided the 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applications filed by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before taking any steps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prejudicial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interests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7548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79D4-642D-9B26-EA0B-0FBF4F300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CBDT GUIDELINES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3CE86-FA07-6E5F-DD7B-5C2336976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95250" marR="67310" algn="just">
              <a:lnSpc>
                <a:spcPct val="113000"/>
              </a:lnSpc>
              <a:spcBef>
                <a:spcPts val="52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order to provide relief to the assesses during pendency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appeal before CIT(A), Instructions dated 29.02.2016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were issued wherein it was provided as a general rule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in the cases where outstanding demand is disputed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 CIT(A), the Assessing Officer shall grant stay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 till disposal of first appeal on payment of 15%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disputed demand. The Assessing Officer was also given 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direct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higher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lower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deserving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approval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Pr.</a:t>
            </a:r>
            <a:r>
              <a:rPr lang="en-US" sz="1800" spc="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Commissioner/ Commissioner. It was also provided in the circular 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case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is not satisfied with the decision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Assessing Officer for making payment of 15%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disputed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demand,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approach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Pr.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Commissioner/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review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decision.</a:t>
            </a:r>
          </a:p>
          <a:p>
            <a:pPr marL="95250" marR="67310" algn="just">
              <a:lnSpc>
                <a:spcPct val="113000"/>
              </a:lnSpc>
              <a:spcBef>
                <a:spcPts val="525"/>
              </a:spcBef>
              <a:spcAft>
                <a:spcPts val="0"/>
              </a:spcAft>
            </a:pPr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25"/>
              </a:spcBef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These Instructions were, however, revised after a short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period vide Instructions dated 31.07.2017. It was stated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rate of 15% was found to be on the lower side which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revised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20%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aforesaid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Instructions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dated 31.07.2017 are in force at present. In the light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aforesaid Instructions the Assessing Officers are insisting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20%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irrespective of the merits of the case or quantum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demand. In case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is not able to comply with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direction of making payment of 20%, coercive measures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being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taken.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25"/>
              </a:spcBef>
              <a:spcAft>
                <a:spcPts val="0"/>
              </a:spcAf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2764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20089-C33B-B6B3-E028-2F919CFF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85A92-0DA2-FFFE-6EB9-F0D6E57B2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5250" marR="6858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Circular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provides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 u/s 220(6) and treat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as not being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default in regard to demand payable in the following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circumstances: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67310" indent="-342900" algn="just">
              <a:lnSpc>
                <a:spcPct val="113000"/>
              </a:lnSpc>
              <a:spcBef>
                <a:spcPts val="555"/>
              </a:spcBef>
              <a:buFont typeface="+mj-lt"/>
              <a:buAutoNum type="alphaLcParenBoth"/>
              <a:tabLst>
                <a:tab pos="28892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arisen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because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adopted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interpretation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law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are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conflicting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decisions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from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Courts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IN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jurisdictional High Court has adopted an interpretation,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been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accepted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I-T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department.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24765" lvl="0" indent="-342900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  <a:buFont typeface="+mj-lt"/>
              <a:buAutoNum type="alphaLcParenBoth"/>
              <a:tabLst>
                <a:tab pos="287655" algn="l"/>
              </a:tabLst>
            </a:pP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demand in dispute relates to issues that have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been</a:t>
            </a:r>
            <a:r>
              <a:rPr lang="en-US" sz="18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decided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favour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past.</a:t>
            </a:r>
            <a:endParaRPr lang="en-IN" sz="1800" b="1" i="1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765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respect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cases,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covered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(a)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(b), the AO has been advised to take into account all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relevant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factors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communicate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decision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by a speaking order. It was said in this circular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provision,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financial capacity of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to pay the 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would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relevant.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67310" lvl="0" indent="-342900" algn="just">
              <a:lnSpc>
                <a:spcPct val="113000"/>
              </a:lnSpc>
              <a:spcBef>
                <a:spcPts val="555"/>
              </a:spcBef>
              <a:spcAft>
                <a:spcPts val="0"/>
              </a:spcAft>
              <a:buFont typeface="+mj-lt"/>
              <a:buAutoNum type="alphaLcParenBoth"/>
              <a:tabLst>
                <a:tab pos="288925" algn="l"/>
              </a:tabLs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812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6717-6D5D-AEE5-F97D-9BB3C0C25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proceedings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44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Income-tax</a:t>
            </a:r>
            <a:r>
              <a:rPr lang="en-US" sz="4400" b="1" i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 Tribunal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0A4BD-61F2-1645-58C7-8C608A1B6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24130" algn="just">
              <a:lnSpc>
                <a:spcPct val="113000"/>
              </a:lnSpc>
              <a:spcBef>
                <a:spcPts val="56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 by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and after considering the merits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application, pass an order of stay in any proceedings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relating to an appeal filed under section 253(1). If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able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first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proviso, the stay can be extended up to 365 days subject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the condition that appeal shall be disposed within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extended period. If for any reason, ITAT is not able 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dispose off the appeal within 365 days, the order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 shall stand vacated even if the delay in disposing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attributable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2278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AC145-5429-FF3D-68E5-1F216F949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subject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deposits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less</a:t>
            </a:r>
            <a:r>
              <a:rPr lang="en-US" sz="1800" b="1" i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than 20% of the amount. Section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254(2A) [effect from</a:t>
            </a:r>
            <a:r>
              <a:rPr lang="en-US" sz="1800" b="1" i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01.04.2020]</a:t>
            </a:r>
            <a:br>
              <a:rPr lang="en-IN" sz="18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BF158-42FF-56DD-7E58-DAA83AAB5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766" y="1232034"/>
            <a:ext cx="10757034" cy="4944929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 first proviso to Section 254 (2A) of the Act, provides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may,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first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proviso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subject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the condition that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deposits not less than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twenty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cent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interest,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fee,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other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payable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provisions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Act,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 furnish security of equal amount in respect thereof 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proceedings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against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Income-tax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(Appeal).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130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Total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exceed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365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days:Section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254(2A)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[effect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from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01.04.2020]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130" algn="just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Second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254(2A)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provides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extension of stay shall be granted by ITAT, where such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 is not so disposed of which the said period of 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specified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stay.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However,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 by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a further stay can be granted, if 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delay in not disposing of the appeal is not attributable 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and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has deposited not less than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twenty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cent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interest,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fee,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other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payable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provisions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Act,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furnish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security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equal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respect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thereof.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765" algn="just">
              <a:lnSpc>
                <a:spcPct val="113000"/>
              </a:lnSpc>
              <a:spcBef>
                <a:spcPts val="53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aggregate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period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originally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allowed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period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extended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exceed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365 days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within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period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periods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extended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allowed.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441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9E6C7-7D5A-DCA9-D1AD-AB1758203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b="1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</a:t>
            </a:r>
            <a:r>
              <a:rPr lang="en-US" sz="1800" b="1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</a:t>
            </a:r>
            <a:r>
              <a:rPr lang="en-US" sz="1800" b="1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156:</a:t>
            </a:r>
            <a:r>
              <a:rPr lang="en-US" sz="1800" b="1" spc="1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F9AD1-A370-470F-971A-8F19A78E7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3656"/>
          </a:xfrm>
        </p:spPr>
        <p:txBody>
          <a:bodyPr>
            <a:normAutofit fontScale="92500"/>
          </a:bodyPr>
          <a:lstStyle/>
          <a:p>
            <a:pPr marL="0" marR="3023870" lvl="0" indent="0" algn="just">
              <a:lnSpc>
                <a:spcPct val="113000"/>
              </a:lnSpc>
              <a:spcBef>
                <a:spcPts val="710"/>
              </a:spcBef>
              <a:spcAft>
                <a:spcPts val="0"/>
              </a:spcAft>
              <a:buNone/>
              <a:tabLst>
                <a:tab pos="363220" algn="l"/>
              </a:tabLst>
            </a:pP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22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completion</a:t>
            </a:r>
            <a:r>
              <a:rPr lang="en-US" sz="22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assessment,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served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additional</a:t>
            </a:r>
            <a:r>
              <a:rPr lang="en-US" sz="2200" spc="5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22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raised</a:t>
            </a:r>
            <a:r>
              <a:rPr lang="en-US" sz="22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22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assessment.</a:t>
            </a:r>
            <a:r>
              <a:rPr lang="en-US" sz="22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22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22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sometimes</a:t>
            </a:r>
            <a:r>
              <a:rPr lang="en-US" sz="22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seen</a:t>
            </a:r>
            <a:r>
              <a:rPr lang="en-US" sz="22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huge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demands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are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created</a:t>
            </a:r>
            <a:r>
              <a:rPr lang="en-US" sz="22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against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22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2200" spc="-40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framing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pitched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assessments</a:t>
            </a:r>
            <a:r>
              <a:rPr lang="en-US" sz="22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due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2200" spc="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difference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opinion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2200" spc="-1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interpretation</a:t>
            </a:r>
            <a:r>
              <a:rPr lang="en-US" sz="2200" spc="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2200" spc="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law</a:t>
            </a:r>
            <a:r>
              <a:rPr lang="en-US" sz="2200" spc="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2200" spc="2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interpretation</a:t>
            </a:r>
            <a:r>
              <a:rPr lang="en-US" sz="2200" spc="2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2200" spc="2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facts</a:t>
            </a:r>
            <a:r>
              <a:rPr lang="en-US" sz="2200" spc="2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2200" spc="2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due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22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22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satisfied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22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explanations</a:t>
            </a:r>
            <a:r>
              <a:rPr lang="en-US" sz="22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offered</a:t>
            </a:r>
            <a:r>
              <a:rPr lang="en-US" sz="22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22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200" spc="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Where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22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22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determined</a:t>
            </a:r>
            <a:r>
              <a:rPr lang="en-US" sz="22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22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payable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2200" spc="-15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deductor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collector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 143(1) or 200A(1) or 206CB(1), the intimation under</a:t>
            </a:r>
            <a:r>
              <a:rPr lang="en-US" sz="22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those</a:t>
            </a:r>
            <a:r>
              <a:rPr lang="en-US" sz="2200" spc="50" dirty="0">
                <a:solidFill>
                  <a:srgbClr val="08242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sections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22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deemed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22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</a:t>
            </a:r>
            <a:r>
              <a:rPr lang="en-US" sz="2200" spc="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2200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purposes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22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section.</a:t>
            </a:r>
            <a:endParaRPr lang="en-IN" sz="22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6721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8B8A7-D76B-6BD0-52FB-FAB345DEF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E8886-44C1-F751-EEFE-38CB55EFF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545"/>
              </a:spcBef>
              <a:spcAft>
                <a:spcPts val="0"/>
              </a:spcAft>
              <a:buNone/>
              <a:tabLst>
                <a:tab pos="252730" algn="l"/>
              </a:tabLst>
            </a:pP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Powers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</a:t>
            </a:r>
            <a:r>
              <a:rPr lang="en-US" sz="1800" b="1" i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b="1" i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endParaRPr lang="en-IN" sz="1800" b="1" i="1" spc="-5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algn="l">
              <a:lnSpc>
                <a:spcPct val="113000"/>
              </a:lnSpc>
              <a:spcBef>
                <a:spcPts val="710"/>
              </a:spcBef>
            </a:pP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approach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recovery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only</a:t>
            </a:r>
            <a:r>
              <a:rPr lang="en-US" sz="1800" spc="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when</a:t>
            </a:r>
            <a:r>
              <a:rPr lang="en-US" sz="1800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valid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pending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  <a:p>
            <a:pPr marL="0" marR="67945" lvl="0" indent="0">
              <a:lnSpc>
                <a:spcPct val="113000"/>
              </a:lnSpc>
              <a:spcBef>
                <a:spcPts val="560"/>
              </a:spcBef>
              <a:spcAft>
                <a:spcPts val="0"/>
              </a:spcAft>
              <a:buNone/>
              <a:tabLst>
                <a:tab pos="252730" algn="l"/>
              </a:tabLst>
            </a:pP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Fee</a:t>
            </a:r>
            <a:r>
              <a:rPr lang="en-US" sz="1800" b="1" i="1" spc="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b="1" i="1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b="1" i="1" spc="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b="1" i="1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b="1" i="1" spc="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b="1" i="1" spc="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b="1" i="1" spc="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[Section</a:t>
            </a:r>
            <a:r>
              <a:rPr lang="en-US" sz="1800" b="1" i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253(7)</a:t>
            </a:r>
            <a:r>
              <a:rPr lang="en-US" sz="1800" b="0" i="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]</a:t>
            </a:r>
            <a:endParaRPr lang="en-IN" sz="1800" b="1" i="1" spc="-5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algn="l">
              <a:lnSpc>
                <a:spcPct val="113000"/>
              </a:lnSpc>
              <a:spcBef>
                <a:spcPts val="560"/>
              </a:spcBef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accompanied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fee 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five hundred rupees.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7728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CF67F-3370-0DC1-2534-25D36E7A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ts val="560"/>
              </a:spcBef>
              <a:spcAft>
                <a:spcPts val="0"/>
              </a:spcAft>
              <a:tabLst>
                <a:tab pos="252730" algn="l"/>
              </a:tabLst>
            </a:pP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Procedure for Stay Petition– Rule 35A of the </a:t>
            </a:r>
            <a:r>
              <a:rPr lang="en-US" sz="4400" b="1" i="1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4400" b="1" i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(Appellate</a:t>
            </a:r>
            <a:r>
              <a:rPr lang="en-US" sz="4400" b="1" i="1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Tribunal)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Rules</a:t>
            </a:r>
            <a:r>
              <a:rPr lang="en-US" sz="4400" b="1" i="1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1963</a:t>
            </a:r>
            <a:br>
              <a:rPr lang="en-IN" sz="4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C0CA0-F2AD-3986-08B4-1AC01F4F2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3596640"/>
            <a:ext cx="8915400" cy="3777622"/>
          </a:xfrm>
        </p:spPr>
        <p:txBody>
          <a:bodyPr/>
          <a:lstStyle/>
          <a:p>
            <a:pPr marL="0" lvl="0" indent="0" algn="r">
              <a:spcBef>
                <a:spcPts val="560"/>
              </a:spcBef>
              <a:spcAft>
                <a:spcPts val="0"/>
              </a:spcAft>
              <a:buNone/>
              <a:tabLst>
                <a:tab pos="25273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Rule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35A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Income-tax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Rules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prescribes the procedure for filing the Stay Petition. 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 this rule, any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filing an appeal under taxation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Laws,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prefer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following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manner.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0541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B40BD-9E53-096A-3580-696A585C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293" y="105878"/>
            <a:ext cx="10424160" cy="109728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ts val="555"/>
              </a:spcBef>
              <a:tabLst>
                <a:tab pos="252730" algn="l"/>
              </a:tabLst>
            </a:pP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Procedure</a:t>
            </a:r>
            <a:r>
              <a:rPr lang="en-US" sz="3300" b="1" i="1" spc="1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3300" b="1" i="1" spc="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filing</a:t>
            </a:r>
            <a:r>
              <a:rPr lang="en-US" sz="3300" b="1" i="1" spc="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3300" b="1" i="1" spc="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disposal</a:t>
            </a:r>
            <a:r>
              <a:rPr lang="en-US" sz="3300" b="1" i="1" spc="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3300" b="1" i="1" spc="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3300" b="1" i="1" spc="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br>
              <a:rPr lang="en-IN" sz="33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r>
              <a:rPr lang="en-US" sz="33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[Rule</a:t>
            </a:r>
            <a:r>
              <a:rPr lang="en-US" sz="3300" b="1" i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35A</a:t>
            </a:r>
            <a:r>
              <a:rPr lang="en-US" sz="33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Income-Tax</a:t>
            </a:r>
            <a:r>
              <a:rPr lang="en-US" sz="33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(Appellate</a:t>
            </a:r>
            <a:r>
              <a:rPr lang="en-US" sz="33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Tribunal)</a:t>
            </a:r>
            <a:r>
              <a:rPr lang="en-US" sz="3300" b="1" i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Rules,</a:t>
            </a:r>
            <a:r>
              <a:rPr lang="en-US" sz="33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33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1963]</a:t>
            </a:r>
            <a:br>
              <a:rPr lang="en-IN" sz="6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6EC21-06C5-2B2D-4B2D-DBB734157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65" y="1472666"/>
            <a:ext cx="11165304" cy="5168766"/>
          </a:xfrm>
        </p:spPr>
        <p:txBody>
          <a:bodyPr>
            <a:normAutofit fontScale="77500" lnSpcReduction="20000"/>
          </a:bodyPr>
          <a:lstStyle/>
          <a:p>
            <a:pPr marL="342900" marR="24130" lvl="0" indent="-342900" algn="just">
              <a:lnSpc>
                <a:spcPct val="113000"/>
              </a:lnSpc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arabicParenBoth"/>
              <a:tabLst>
                <a:tab pos="28321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(a) Every application for stay of recovery of 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tax, interest, penalty, fine, estate duty or any other sum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 be presented in triplicate by the applicant in person,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duly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authorised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agent,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sent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registered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post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Registrar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Assistant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Registrar,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headquarters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Bench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Benches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having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jurisdiction to hear the appeals in respect of which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arises.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24765" algn="just">
              <a:lnSpc>
                <a:spcPct val="113000"/>
              </a:lnSpc>
              <a:spcBef>
                <a:spcPts val="54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(b)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Separate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recovery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demands under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different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enactments.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25400" lvl="0" indent="-342900" algn="just">
              <a:lnSpc>
                <a:spcPct val="113000"/>
              </a:lnSpc>
              <a:spcBef>
                <a:spcPts val="560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AutoNum type="arabicParenBoth"/>
              <a:tabLst>
                <a:tab pos="29019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Every</a:t>
            </a:r>
            <a:r>
              <a:rPr lang="en-US" sz="1800" spc="1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neatly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typed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one</a:t>
            </a:r>
            <a:r>
              <a:rPr lang="en-US" sz="1800" spc="1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side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the paper and shall be in English and shall set forth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concisely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following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:-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4130" lvl="1" indent="-285750" algn="just">
              <a:lnSpc>
                <a:spcPct val="113000"/>
              </a:lnSpc>
              <a:spcBef>
                <a:spcPts val="560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25273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short facts regarding the demand of the tax, interest,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penalty, fine, estate duty or any other sum, recovery 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 sought to be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stayed 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55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29972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result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Assistant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Commissioner,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 any;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4765" lvl="1" indent="-285750" algn="just">
              <a:lnSpc>
                <a:spcPct val="113000"/>
              </a:lnSpc>
              <a:spcBef>
                <a:spcPts val="56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30924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exact amount of tax, interest, penalty, fine, estate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duty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other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demanded,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 the amount undisputed therefrom and the amount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outstanding 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55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33528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date of filing the appeal before the Tribunal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number,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known;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56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29273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whether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revenue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authorities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concerned,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result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thereof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(copies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correspondence,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revenue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authorities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be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attached);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lvl="1" indent="-285750" algn="just">
              <a:spcBef>
                <a:spcPts val="55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32258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reasons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brief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seeking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34226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whether the applicant is prepared to offer security,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 so, in what form 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560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40640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prayers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mentioned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clearly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concisely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(stating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exact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sought to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stayed);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742950" marR="25400" lvl="1" indent="-285750" algn="just">
              <a:lnSpc>
                <a:spcPct val="113000"/>
              </a:lnSpc>
              <a:spcBef>
                <a:spcPts val="560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AutoNum type="romanLcParenBoth"/>
              <a:tabLst>
                <a:tab pos="301625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contents of the application shall be supported 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 affidavit sworn by the applicant or his duly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authorised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;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26035" lvl="0" indent="-342900" algn="just">
              <a:lnSpc>
                <a:spcPct val="113000"/>
              </a:lnSpc>
              <a:spcBef>
                <a:spcPts val="560"/>
              </a:spcBef>
              <a:buClr>
                <a:srgbClr val="082424"/>
              </a:buClr>
              <a:buSzPts val="900"/>
              <a:buFont typeface="Cambria" panose="02040503050406030204" pitchFamily="18" charset="0"/>
              <a:buAutoNum type="arabicParenBoth"/>
              <a:tabLst>
                <a:tab pos="2692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does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conform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above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requirement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liable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summarily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rejected.]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69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03F81-775D-3365-A350-CA58B9C95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ts val="435"/>
              </a:spcBef>
              <a:spcAft>
                <a:spcPts val="0"/>
              </a:spcAft>
              <a:tabLst>
                <a:tab pos="253365" algn="l"/>
              </a:tabLst>
            </a:pP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Documents</a:t>
            </a:r>
            <a:r>
              <a:rPr lang="en-US" sz="4400" b="1" i="1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4400" b="1" i="1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4400" b="1" i="1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Annexed</a:t>
            </a:r>
            <a:r>
              <a:rPr lang="en-US" sz="4400" b="1" i="1" spc="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while</a:t>
            </a:r>
            <a:r>
              <a:rPr lang="en-US" sz="4400" b="1" i="1" spc="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filing</a:t>
            </a:r>
            <a:r>
              <a:rPr lang="en-US" sz="4400" b="1" i="1" spc="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4400" b="1" i="1" spc="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 before</a:t>
            </a:r>
            <a:r>
              <a:rPr lang="en-US" sz="4400" b="1" i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Hon’ble</a:t>
            </a:r>
            <a:r>
              <a:rPr lang="en-US" sz="4400" b="1" i="1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ITAT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E64A0-41B2-7826-B959-2871815CB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r">
              <a:spcBef>
                <a:spcPts val="435"/>
              </a:spcBef>
              <a:spcAft>
                <a:spcPts val="0"/>
              </a:spcAft>
              <a:buFont typeface="+mj-lt"/>
              <a:buAutoNum type="arabicPeriod"/>
              <a:tabLst>
                <a:tab pos="253365" algn="l"/>
              </a:tabLs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Covering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Letter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Index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Documents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Attached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Correspondences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lower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authorities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Documents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highlighting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financial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difficulties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Duly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notarized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affidavit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Stamp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paper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Rs.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100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5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Challan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Rs.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500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l">
              <a:spcBef>
                <a:spcPts val="710"/>
              </a:spcBef>
              <a:spcAft>
                <a:spcPts val="0"/>
              </a:spcAft>
              <a:buClr>
                <a:srgbClr val="082424"/>
              </a:buClr>
              <a:buSzPts val="900"/>
              <a:buFont typeface="Cambria" panose="02040503050406030204" pitchFamily="18" charset="0"/>
              <a:buChar char="•"/>
              <a:tabLst>
                <a:tab pos="382905" algn="l"/>
                <a:tab pos="383540" algn="l"/>
              </a:tabLs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Letter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Authority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stamp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paper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5021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9BFC7-ADFB-A376-0D27-DE8DCCCB5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329" y="2906195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latin typeface="Algerian" panose="04020705040A02060702" pitchFamily="82" charset="0"/>
              </a:rPr>
              <a:t>CASE LAWS</a:t>
            </a:r>
            <a:endParaRPr lang="en-IN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009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32427-25F0-751D-779F-94AFE15E8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Pradeep </a:t>
            </a:r>
            <a:r>
              <a:rPr lang="en-US" sz="44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Ratanshi</a:t>
            </a:r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vs. Asst. CIT (1996) 221 ITR 502</a:t>
            </a:r>
            <a:r>
              <a:rPr lang="en-US" sz="44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(Ker.)(c)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FD7B1-A3A8-EDF7-9336-C7F5E0A0F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clearly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shows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two circulars are only in addition to Instruction No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96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supersession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what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been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approved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‘Informal Consultative Committee of Parliament’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deputy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Prime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Minister/finance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minister.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instruction is still valid and has not been withdrawn so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far. Hence, where income assessed is twice the income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returned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more,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attributable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high-pitched assessments, on applications made by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has to be stayed until the disposal of appeals 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CIT (A). The recovery proceedings initiated against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shall remain stayed till the disposal of 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filed by him.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4933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BE78-B3CB-4275-3D35-88E74EF9F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Mrs. </a:t>
            </a:r>
            <a:r>
              <a:rPr lang="en-US" sz="44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Kannammal</a:t>
            </a:r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vs Income Tax Officer ,</a:t>
            </a:r>
            <a:r>
              <a:rPr lang="en-US" sz="44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Ward 1(1) Tirupur WP No. 3849 of 2019 and WMP No</a:t>
            </a:r>
            <a:r>
              <a:rPr lang="en-US" sz="4400" b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4278 of 2019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0E0A6-0DE2-7AAF-A1E3-BB7836B8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25400" indent="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Hon’ble High Court has described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circulasr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detail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ordered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AO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pass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IN" sz="18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speaking order on the merits of the case after considering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circulars in the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matter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  <a:p>
            <a:pPr marL="0" marR="25400" indent="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25400" indent="0" algn="just">
              <a:lnSpc>
                <a:spcPct val="113000"/>
              </a:lnSpc>
              <a:spcBef>
                <a:spcPts val="530"/>
              </a:spcBef>
              <a:buNone/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Supreme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ITO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vs.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M.K.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Mohammed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Kunhi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(1969)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71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815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first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power to grant stay, which is incidental and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ancilliary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appellate jurisdiction.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25400" indent="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082424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25400" indent="0" algn="just">
              <a:lnSpc>
                <a:spcPct val="113000"/>
              </a:lnSpc>
              <a:spcBef>
                <a:spcPts val="530"/>
              </a:spcBef>
              <a:buNone/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Incase of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Soul v. Dy. CIT(2008) 220 CTR (Del) 211,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Delhi High Court found that the assessment was ‘high-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pitched’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–74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times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returned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income.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</a:t>
            </a:r>
            <a:r>
              <a:rPr lang="en-US" sz="1800" spc="-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therefore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observed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raised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needs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stayed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view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CBDT’s circular no. 96 dated 21st August, 1961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Instruction No. 1914 dated 2nd December, 1993. Hence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garnishee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passed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226(3)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kept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abeyance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25400" indent="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  <a:buNone/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5122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9E34-9E41-D36D-F037-57AEE219B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F7D28-AEE7-8DA5-EA2C-2ADB5EF19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Delhi High Court has considered the issue relating 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disputed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demands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once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aneja</a:t>
            </a:r>
            <a:r>
              <a:rPr lang="en-US" sz="1800" b="1" spc="-1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Developers</a:t>
            </a:r>
            <a:r>
              <a:rPr lang="en-US" sz="1800" b="1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 Infrastructure Ltd. v.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Asstt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CIT (Del) (2009) 222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CTR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(Del)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521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decided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assessment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figure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350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returned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unreasonably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high-pitched. Hence recovery needs to be stayed in view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CBDT Instruction No. 96 dated 21st August, 1969.The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Courts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have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held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wrong</a:t>
            </a:r>
            <a:r>
              <a:rPr lang="en-US" sz="1800" spc="-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assume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discretion is only a naked arbitrary power to reject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 for stay of recovery of disputed amount of tax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pending the appeal. The statute has conferred upon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Assessing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power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stay,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duty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examine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scrutinize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grounds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asked for. The foregoing discussion clearly brings out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gravity of the situation and the chaos and the confusion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is prevailing in the matter of decision making on stay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applications.</a:t>
            </a:r>
          </a:p>
          <a:p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ndia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Foils</a:t>
            </a:r>
            <a:r>
              <a:rPr lang="en-US" sz="1800" b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Ltd.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vs.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IAC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(1990)</a:t>
            </a:r>
            <a:r>
              <a:rPr lang="en-US" sz="1800" b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186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b="1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429</a:t>
            </a:r>
            <a:r>
              <a:rPr lang="en-US" sz="1800" b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(Cal.)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Calcutta High Court dismissed the writ petition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because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rejected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A.O.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 giving proper reasons and there was no perversity 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order.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may,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however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noted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</a:t>
            </a:r>
            <a:r>
              <a:rPr lang="en-US" sz="1800" spc="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Court,</a:t>
            </a:r>
            <a:r>
              <a:rPr lang="en-US" sz="1800" spc="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 rule, in proceedings under Article 226, does not grant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 stay of recovery of tax except under very exceptional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circumstances.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98125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F54A-E6C5-69D1-EE3D-DF87BA113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017" y="433137"/>
            <a:ext cx="11069051" cy="6063916"/>
          </a:xfrm>
        </p:spPr>
        <p:txBody>
          <a:bodyPr/>
          <a:lstStyle/>
          <a:p>
            <a:pPr marL="95250" marR="67310" algn="just">
              <a:lnSpc>
                <a:spcPct val="113000"/>
              </a:lnSpc>
              <a:spcBef>
                <a:spcPts val="53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Remedy</a:t>
            </a:r>
            <a:r>
              <a:rPr lang="en-US" sz="1800" b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where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exercised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judiciously:</a:t>
            </a:r>
            <a:r>
              <a:rPr lang="en-US" sz="1800" b="1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refuses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capricious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arbitrary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manner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taking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consideration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irrelevant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extraneous considerations, the option before an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writ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Article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226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before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jurisdictional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 Court.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4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Dunlop India Ltd. vs. ACIT 183 ITR 532,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Division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Bench of the Calcutta High Court found that while using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 for the purposes of section 220(6), the office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concerned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appropriately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dealt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taken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consideration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relevant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factors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were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necessary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dealt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considered.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therefore, sent back the matter to the officer concerned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reconsideration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giving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due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proper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reasons.</a:t>
            </a:r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710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Hon’ble Supreme Court in case of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Aeltemesh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Rein vs.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Union of India, AIR 1988 SC 1768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 stated that every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discretionary power vested even in the executive should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exercised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just,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reasonable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fair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way.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55"/>
              </a:spcBef>
              <a:spcAft>
                <a:spcPts val="0"/>
              </a:spcAft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Coming specifically to the discretionary power conferred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section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220(6)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Assessing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officer,</a:t>
            </a:r>
            <a:r>
              <a:rPr lang="en-US" sz="1800" spc="-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courts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have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held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 such discretion is coupled with duty and if does 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when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occasion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called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manner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1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1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 all, he can be compelled to discharge his duties.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[Ref: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Ladhuram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Tapuria’s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(1951)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20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51(Cal);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Aluminium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Corporation of India’s case (1959) 37 ITR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267 (Cal) and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Vetcha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Sreeramamurthy’s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case (1956)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30</a:t>
            </a:r>
            <a:r>
              <a:rPr lang="en-US" sz="1800" b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ITR 252</a:t>
            </a:r>
            <a:r>
              <a:rPr lang="en-US" sz="1800" b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(A.P.)]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45"/>
              </a:spcBef>
              <a:spcAft>
                <a:spcPts val="0"/>
              </a:spcAft>
            </a:pPr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5250" marR="67310" algn="just">
              <a:lnSpc>
                <a:spcPct val="113000"/>
              </a:lnSpc>
              <a:spcBef>
                <a:spcPts val="545"/>
              </a:spcBef>
              <a:spcAft>
                <a:spcPts val="0"/>
              </a:spcAft>
            </a:pP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93823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02B6B-CDB4-7EDC-2EB9-AD62EF1F5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05DC0-2A7D-93D8-9C0E-0B785BD2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the case of 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M/s Valvoline Cummins Ltd. v. CIT and</a:t>
            </a:r>
            <a:r>
              <a:rPr lang="en-US" sz="1800" b="1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Ors</a:t>
            </a:r>
            <a:r>
              <a:rPr lang="en-US" sz="1800" b="1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(2008) 217 CTR (Del) 292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had granted an absolute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 of demand because the assessment made was eight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returned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saying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perusal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Para2 of the CBDT instruction No. 96, dated 21st Aug.,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1969 would show that where the income determined 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substantially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returned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income,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is,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twice the latter amount or more, then the collection of tax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dispute should be held in abeyance till the decision 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taken.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this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case,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assessment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almost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8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times the returned income. Clearly, Instruction No. 96, dt.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21st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Aug.,1969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would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applicable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facts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case.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 the circumstances,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would, in normal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course, be entitled to an absolute stay of the demand on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basis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the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above instruction.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4980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9AB1D-1852-4286-77F0-B2D5DDE1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EBFD4-3CD3-4AF3-79CB-0D5A86395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 limit for payment of tax: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sz="18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should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make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7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demanded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within</a:t>
            </a:r>
            <a:r>
              <a:rPr lang="en-US" sz="1800" spc="7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30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days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service of notice [Sec. 220(1)] Where the Assessing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any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believe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will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detrimental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 revenue if the full period of 30 days is allowed, then 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previous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approval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Joint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Commissioner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direct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that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sum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specified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</a:t>
            </a:r>
            <a:r>
              <a:rPr lang="en-US" sz="1800" spc="-2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paid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within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specified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him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notice.</a:t>
            </a:r>
            <a:endParaRPr lang="en-IN" sz="1800" spc="-5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9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B4F7-CE8E-20AA-BB52-269CC045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95444-8C85-6030-E1F5-C467C6A49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Interest</a:t>
            </a:r>
            <a:r>
              <a:rPr lang="en-US" sz="1800" b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b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delay</a:t>
            </a:r>
            <a:r>
              <a:rPr lang="en-US" sz="1800" b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b="1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payment:</a:t>
            </a:r>
            <a:r>
              <a:rPr lang="en-US" sz="1800" b="1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If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within 30 days (or time allowed in the notice), interest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shall be payable @ 1% for every month (or part thereof)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the delay [Sec. 220(2)] An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 default shall 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liable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penalty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exceeding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2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amount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arrears. [Sec.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221(1)</a:t>
            </a:r>
          </a:p>
          <a:p>
            <a:endParaRPr lang="en-US" sz="1800" dirty="0">
              <a:solidFill>
                <a:srgbClr val="08242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3147D9CD-EDF7-113B-A579-B822FF5EC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907" y="3869356"/>
            <a:ext cx="10077650" cy="1857676"/>
          </a:xfrm>
          <a:prstGeom prst="rect">
            <a:avLst/>
          </a:prstGeom>
          <a:noFill/>
          <a:ln w="12700">
            <a:solidFill>
              <a:srgbClr val="231F2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04775" lvl="0" indent="0" algn="just" defTabSz="914400" rtl="0" eaLnBrk="0" fontAlgn="base" latinLnBrk="0" hangingPunct="0">
              <a:lnSpc>
                <a:spcPct val="100000"/>
              </a:lnSpc>
              <a:spcBef>
                <a:spcPts val="188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IN" altLang="en-US" sz="2000" b="1" i="1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 panose="020F0502020204030204" pitchFamily="34" charset="0"/>
              </a:rPr>
              <a:t>Note: </a:t>
            </a:r>
            <a:r>
              <a:rPr kumimoji="0" lang="en-IN" altLang="en-US" sz="2000" b="0" i="1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 panose="020F0502020204030204" pitchFamily="34" charset="0"/>
              </a:rPr>
              <a:t>Where interest is charged u/s 201(1A) on the amount of tax specified in the intimation issued u/s 200A(1) for any period, then, no interest shall be charged under this section on the same amount for the same period. Similarly, where interest is charged u/s 206C(7) on the amount of tax specified in the intimation issued u/s 206CB(1) for any period, then, no interest shall be charged under this section on the same amount for the same period.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08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12C0-09C0-EBD8-E6A0-9B827D87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E49A4-21DB-F0A6-CD5A-EA0171314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Extension</a:t>
            </a:r>
            <a:r>
              <a:rPr lang="en-US" sz="1800" b="1" spc="1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b="1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</a:t>
            </a:r>
            <a:r>
              <a:rPr lang="en-US" sz="1800" b="1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b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limit:</a:t>
            </a:r>
            <a:r>
              <a:rPr lang="en-US" sz="1800" b="1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</a:t>
            </a:r>
            <a:r>
              <a:rPr lang="en-US" sz="1800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application</a:t>
            </a:r>
            <a:r>
              <a:rPr lang="en-US" sz="1800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made</a:t>
            </a:r>
            <a:r>
              <a:rPr lang="en-US" sz="1800" spc="15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sz="18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before the expiry of due date, the Assessing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extend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time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allow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payment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installments,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subject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conditions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-4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-4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think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fit</a:t>
            </a:r>
            <a:r>
              <a:rPr lang="en-US" sz="1800" spc="15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impose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circumstances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case.</a:t>
            </a:r>
            <a:r>
              <a:rPr lang="en-US" sz="1800" spc="1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Interest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 delay in payment: If the payment is not made within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30 days (or time allowed in the notice), interest shall 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payable @ 1% for every month (or part thereof)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delay [Sec. 220(2)]</a:t>
            </a:r>
            <a:endParaRPr lang="en-IN" sz="1800" spc="-5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076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.png">
            <a:extLst>
              <a:ext uri="{FF2B5EF4-FFF2-40B4-BE49-F238E27FC236}">
                <a16:creationId xmlns:a16="http://schemas.microsoft.com/office/drawing/2014/main" id="{E7C3D697-3C71-2FFA-D94D-7D8ED4E3A1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56574" y="1836959"/>
            <a:ext cx="5488472" cy="418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ng">
            <a:extLst>
              <a:ext uri="{FF2B5EF4-FFF2-40B4-BE49-F238E27FC236}">
                <a16:creationId xmlns:a16="http://schemas.microsoft.com/office/drawing/2014/main" id="{F02610B0-3E40-B5EC-119B-FFE85F052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1423" y="852724"/>
            <a:ext cx="8114097" cy="589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374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875FC-FBEB-C92A-21DB-B64C9537D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Petition</a:t>
            </a:r>
            <a:r>
              <a:rPr lang="en-US" sz="4400" b="1" i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4400" b="1" i="1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4400" b="1" i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4400" b="1" i="1" spc="-1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4400" b="1" i="1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Demand:</a:t>
            </a:r>
            <a:br>
              <a:rPr lang="en-IN" sz="4400" b="1" i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9636E-D224-094A-BAAD-FDA32F7C9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marR="24130" algn="just">
              <a:lnSpc>
                <a:spcPct val="113000"/>
              </a:lnSpc>
              <a:spcBef>
                <a:spcPts val="710"/>
              </a:spcBef>
            </a:pP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file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</a:t>
            </a:r>
            <a:r>
              <a:rPr lang="en-US" sz="1800" spc="19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against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2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order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income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department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also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consequently apply for stay of such disputed tax 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since right to request for stay of demand in question is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incidental to the right of appeal. Section 220(6) of the act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provides that, where an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has presented an appeal</a:t>
            </a:r>
            <a:r>
              <a:rPr lang="en-US" sz="1800" spc="-19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under section 246 before Commissioner of Income Tax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(Appeal) or section 246A before Income Tax Appellate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Tribunal, the Assessing Officer may, in his discretion 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subject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conditions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think</a:t>
            </a:r>
            <a:r>
              <a:rPr lang="en-US" sz="1800" spc="8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fit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impose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the circumstances of the case, treat the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as not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being in default in respect of the amount in dispute in the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appeal, even though the time for payment has expired, as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long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 appeal</a:t>
            </a:r>
            <a:r>
              <a:rPr lang="en-US" sz="1800" spc="-1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remains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undisposed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949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E96A3-BF4B-7B49-160A-2C92C4239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Thus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apply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stay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tax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demand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u/s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220(6) to the Assessing Officer and may request that 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may not be treated as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 default. It should be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noted here that accepting the request of an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u/s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220(6) is within the discretionary power of the Assessing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Officer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which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cannot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exercised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arbitrarily</a:t>
            </a:r>
            <a:r>
              <a:rPr lang="en-US" sz="1800" spc="-3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but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has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3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be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exercised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judicialy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and reasonably while exercising such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discretionary power he is always treated as quasi-judicial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authority. But before exercising such discretion in </a:t>
            </a:r>
            <a:r>
              <a:rPr lang="en-US" sz="1800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favour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 err="1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assessee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spc="-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empowered</a:t>
            </a:r>
            <a:r>
              <a:rPr lang="en-US" sz="1800" spc="-6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to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impose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such</a:t>
            </a:r>
            <a:r>
              <a:rPr lang="en-US" sz="1800" spc="-6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conditions</a:t>
            </a:r>
            <a:r>
              <a:rPr lang="en-US" sz="1800" spc="-18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as he may think fit to impose in the circumstances of the</a:t>
            </a:r>
            <a:r>
              <a:rPr lang="en-US" sz="1800" spc="5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8242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case.</a:t>
            </a:r>
            <a:endParaRPr lang="en-IN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58403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4156</Words>
  <Application>Microsoft Office PowerPoint</Application>
  <PresentationFormat>Widescreen</PresentationFormat>
  <Paragraphs>92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Algerian</vt:lpstr>
      <vt:lpstr>Arial</vt:lpstr>
      <vt:lpstr>Calibri</vt:lpstr>
      <vt:lpstr>Cambria</vt:lpstr>
      <vt:lpstr>Century Gothic</vt:lpstr>
      <vt:lpstr>verdana</vt:lpstr>
      <vt:lpstr>Wingdings 3</vt:lpstr>
      <vt:lpstr>Wisp</vt:lpstr>
      <vt:lpstr>Provision related to stay Application for stay of demand and how to draft. Discussion on sample copy of stay application</vt:lpstr>
      <vt:lpstr>Demand Notice u/s 156: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Petition for Stay of Demand: </vt:lpstr>
      <vt:lpstr>PowerPoint Presentation</vt:lpstr>
      <vt:lpstr>What should be done for stay of disputed demand ?</vt:lpstr>
      <vt:lpstr>AO should exercise the discretionary power judicially: </vt:lpstr>
      <vt:lpstr>Reasons for dismissing an application for stay should be stated by AO: </vt:lpstr>
      <vt:lpstr>Assessee cannot be treated in default until stay application is disposed off: </vt:lpstr>
      <vt:lpstr>Stay should be granted if grounds of appeal are not frivolous: </vt:lpstr>
      <vt:lpstr>Penalty u/s 221 cannot be imposed before disposing off of the stay petition: </vt:lpstr>
      <vt:lpstr>CBDT GUIDELINES</vt:lpstr>
      <vt:lpstr>PowerPoint Presentation</vt:lpstr>
      <vt:lpstr>Stay of demand proceedings before Income-tax Appellate Tribunal </vt:lpstr>
      <vt:lpstr>ITAT may grant stay subject to deposits not less than 20% of the amount. Section 254(2A) [effect from 01.04.2020] </vt:lpstr>
      <vt:lpstr>PowerPoint Presentation</vt:lpstr>
      <vt:lpstr>Procedure for Stay Petition– Rule 35A of the Incometax (Appellate Tribunal) Rules 1963 </vt:lpstr>
      <vt:lpstr>Procedure for filing and disposal of stay petition [Rule 35A Income-Tax (Appellate Tribunal) Rules, 1963] </vt:lpstr>
      <vt:lpstr>Documents to be Annexed while filing stay petition before Hon’ble ITAT</vt:lpstr>
      <vt:lpstr>CASE LAWS</vt:lpstr>
      <vt:lpstr>Pradeep Ratanshi vs. Asst. CIT (1996) 221 ITR 502 (Ker.)(c)</vt:lpstr>
      <vt:lpstr>Mrs. Kannammal vs Income Tax Officer , Ward 1(1) Tirupur WP No. 3849 of 2019 and WMP No 4278 of 2019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919633533228</dc:creator>
  <cp:lastModifiedBy>919633533228</cp:lastModifiedBy>
  <cp:revision>4</cp:revision>
  <dcterms:created xsi:type="dcterms:W3CDTF">2023-06-10T14:51:39Z</dcterms:created>
  <dcterms:modified xsi:type="dcterms:W3CDTF">2023-06-11T02:34:02Z</dcterms:modified>
</cp:coreProperties>
</file>