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8" r:id="rId2"/>
    <p:sldId id="289" r:id="rId3"/>
    <p:sldId id="290" r:id="rId4"/>
    <p:sldId id="291" r:id="rId5"/>
    <p:sldId id="292" r:id="rId6"/>
    <p:sldId id="293"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E29FA-7B65-4A34-A5E0-F25A0938C167}" v="335" dt="2022-08-12T16:39:42.7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440"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B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BF0000"/>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B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668413" y="661046"/>
            <a:ext cx="8722360" cy="848360"/>
          </a:xfrm>
          <a:prstGeom prst="rect">
            <a:avLst/>
          </a:prstGeom>
        </p:spPr>
        <p:txBody>
          <a:bodyPr wrap="square" lIns="0" tIns="0" rIns="0" bIns="0">
            <a:spAutoFit/>
          </a:bodyPr>
          <a:lstStyle>
            <a:lvl1pPr>
              <a:defRPr sz="5400" b="1" i="0">
                <a:solidFill>
                  <a:srgbClr val="BF0000"/>
                </a:solidFill>
                <a:latin typeface="Arial"/>
                <a:cs typeface="Arial"/>
              </a:defRPr>
            </a:lvl1pPr>
          </a:lstStyle>
          <a:p>
            <a:endParaRPr/>
          </a:p>
        </p:txBody>
      </p:sp>
      <p:sp>
        <p:nvSpPr>
          <p:cNvPr id="3" name="Holder 3"/>
          <p:cNvSpPr>
            <a:spLocks noGrp="1"/>
          </p:cNvSpPr>
          <p:nvPr>
            <p:ph type="body" idx="1"/>
          </p:nvPr>
        </p:nvSpPr>
        <p:spPr>
          <a:xfrm>
            <a:off x="528334" y="1529535"/>
            <a:ext cx="9001731" cy="539115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5/28/2023</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6388-EAFE-4BA1-074A-A19A051DB9C6}"/>
              </a:ext>
            </a:extLst>
          </p:cNvPr>
          <p:cNvSpPr>
            <a:spLocks noGrp="1"/>
          </p:cNvSpPr>
          <p:nvPr>
            <p:ph type="title"/>
          </p:nvPr>
        </p:nvSpPr>
        <p:spPr>
          <a:xfrm>
            <a:off x="668413" y="661046"/>
            <a:ext cx="8722360" cy="1661993"/>
          </a:xfrm>
        </p:spPr>
        <p:txBody>
          <a:bodyPr wrap="square" lIns="0" tIns="0" rIns="0" bIns="0" anchor="t">
            <a:spAutoFit/>
          </a:bodyPr>
          <a:lstStyle/>
          <a:p>
            <a:pPr algn="ctr"/>
            <a:r>
              <a:rPr lang="en-GB" dirty="0"/>
              <a:t>DEDUCTIONS NOT CLAIMED IN RETURN</a:t>
            </a:r>
            <a:endParaRPr lang="en-US"/>
          </a:p>
        </p:txBody>
      </p:sp>
      <p:sp>
        <p:nvSpPr>
          <p:cNvPr id="3" name="Text Placeholder 2">
            <a:extLst>
              <a:ext uri="{FF2B5EF4-FFF2-40B4-BE49-F238E27FC236}">
                <a16:creationId xmlns:a16="http://schemas.microsoft.com/office/drawing/2014/main" id="{953BDD96-D7A3-4E47-A2A6-4A29CA938197}"/>
              </a:ext>
            </a:extLst>
          </p:cNvPr>
          <p:cNvSpPr>
            <a:spLocks noGrp="1"/>
          </p:cNvSpPr>
          <p:nvPr>
            <p:ph type="body" idx="1"/>
          </p:nvPr>
        </p:nvSpPr>
        <p:spPr>
          <a:xfrm>
            <a:off x="766121" y="2706090"/>
            <a:ext cx="8763944" cy="3939540"/>
          </a:xfrm>
        </p:spPr>
        <p:txBody>
          <a:bodyPr wrap="square" lIns="0" tIns="0" rIns="0" bIns="0" anchor="t">
            <a:spAutoFit/>
          </a:bodyPr>
          <a:lstStyle/>
          <a:p>
            <a:pPr algn="just"/>
            <a:r>
              <a:rPr lang="en-GB" b="0" dirty="0"/>
              <a:t>An </a:t>
            </a:r>
            <a:r>
              <a:rPr lang="en-GB" b="0" dirty="0" err="1"/>
              <a:t>assessee</a:t>
            </a:r>
            <a:r>
              <a:rPr lang="en-GB" b="0" dirty="0"/>
              <a:t> can revise its return of income under section 139(5) on discovery of any omission or wrong statement therein. The revised return replaces and substitutes the original return. Since revised returns takes place of original return, the A.O is bound to take cognizance of the revised return.</a:t>
            </a:r>
            <a:endParaRPr lang="en-US" dirty="0"/>
          </a:p>
          <a:p>
            <a:pPr algn="just"/>
            <a:endParaRPr lang="en-GB"/>
          </a:p>
        </p:txBody>
      </p:sp>
    </p:spTree>
    <p:extLst>
      <p:ext uri="{BB962C8B-B14F-4D97-AF65-F5344CB8AC3E}">
        <p14:creationId xmlns:p14="http://schemas.microsoft.com/office/powerpoint/2010/main" val="3464447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80160"/>
            <a:ext cx="9144000" cy="60807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30945" y="772080"/>
            <a:ext cx="8597900" cy="635000"/>
          </a:xfrm>
          <a:prstGeom prst="rect">
            <a:avLst/>
          </a:prstGeom>
        </p:spPr>
        <p:txBody>
          <a:bodyPr vert="horz" wrap="square" lIns="0" tIns="12065" rIns="0" bIns="0" rtlCol="0">
            <a:spAutoFit/>
          </a:bodyPr>
          <a:lstStyle/>
          <a:p>
            <a:pPr marL="12700">
              <a:lnSpc>
                <a:spcPct val="100000"/>
              </a:lnSpc>
              <a:spcBef>
                <a:spcPts val="95"/>
              </a:spcBef>
            </a:pPr>
            <a:r>
              <a:rPr sz="4000" spc="-345" dirty="0"/>
              <a:t>AMENDMENT </a:t>
            </a:r>
            <a:r>
              <a:rPr sz="4000" spc="800" dirty="0"/>
              <a:t>/ </a:t>
            </a:r>
            <a:r>
              <a:rPr sz="4000" spc="-325" dirty="0"/>
              <a:t>REVISION </a:t>
            </a:r>
            <a:r>
              <a:rPr sz="4000" spc="-484" dirty="0"/>
              <a:t>OF</a:t>
            </a:r>
            <a:r>
              <a:rPr sz="4000" spc="-750" dirty="0"/>
              <a:t> </a:t>
            </a:r>
            <a:r>
              <a:rPr sz="4000" spc="-405" dirty="0"/>
              <a:t>GROUNDS</a:t>
            </a:r>
            <a:endParaRPr sz="4000"/>
          </a:p>
        </p:txBody>
      </p:sp>
      <p:sp>
        <p:nvSpPr>
          <p:cNvPr id="4" name="object 4"/>
          <p:cNvSpPr txBox="1"/>
          <p:nvPr/>
        </p:nvSpPr>
        <p:spPr>
          <a:xfrm>
            <a:off x="613627" y="1380307"/>
            <a:ext cx="8794750" cy="5916295"/>
          </a:xfrm>
          <a:prstGeom prst="rect">
            <a:avLst/>
          </a:prstGeom>
        </p:spPr>
        <p:txBody>
          <a:bodyPr vert="horz" wrap="square" lIns="0" tIns="121920" rIns="0" bIns="0" rtlCol="0">
            <a:spAutoFit/>
          </a:bodyPr>
          <a:lstStyle/>
          <a:p>
            <a:pPr marL="12700">
              <a:lnSpc>
                <a:spcPct val="100000"/>
              </a:lnSpc>
              <a:spcBef>
                <a:spcPts val="960"/>
              </a:spcBef>
            </a:pPr>
            <a:r>
              <a:rPr sz="2500" spc="-254" dirty="0">
                <a:solidFill>
                  <a:srgbClr val="EFA12D"/>
                </a:solidFill>
                <a:latin typeface="Webdings"/>
                <a:cs typeface="Webdings"/>
              </a:rPr>
              <a:t></a:t>
            </a:r>
            <a:r>
              <a:rPr sz="2500" spc="-254" dirty="0">
                <a:solidFill>
                  <a:srgbClr val="EFA12D"/>
                </a:solidFill>
                <a:latin typeface="Times New Roman"/>
                <a:cs typeface="Times New Roman"/>
              </a:rPr>
              <a:t> </a:t>
            </a:r>
            <a:r>
              <a:rPr sz="3600" b="1" spc="-265" dirty="0">
                <a:latin typeface="Arial"/>
                <a:cs typeface="Arial"/>
              </a:rPr>
              <a:t>Can </a:t>
            </a:r>
            <a:r>
              <a:rPr sz="3600" b="1" spc="-75" dirty="0">
                <a:latin typeface="Arial"/>
                <a:cs typeface="Arial"/>
              </a:rPr>
              <a:t>it </a:t>
            </a:r>
            <a:r>
              <a:rPr sz="3600" b="1" spc="-170" dirty="0">
                <a:latin typeface="Arial"/>
                <a:cs typeface="Arial"/>
              </a:rPr>
              <a:t>be</a:t>
            </a:r>
            <a:r>
              <a:rPr sz="3600" b="1" spc="40" dirty="0">
                <a:latin typeface="Arial"/>
                <a:cs typeface="Arial"/>
              </a:rPr>
              <a:t> </a:t>
            </a:r>
            <a:r>
              <a:rPr sz="3600" b="1" spc="-260" dirty="0">
                <a:latin typeface="Arial"/>
                <a:cs typeface="Arial"/>
              </a:rPr>
              <a:t>done?</a:t>
            </a:r>
            <a:endParaRPr sz="3600">
              <a:latin typeface="Arial"/>
              <a:cs typeface="Arial"/>
            </a:endParaRPr>
          </a:p>
          <a:p>
            <a:pPr marL="355600" marR="1290955" indent="-343535">
              <a:lnSpc>
                <a:spcPct val="100000"/>
              </a:lnSpc>
              <a:spcBef>
                <a:spcPts val="865"/>
              </a:spcBef>
            </a:pPr>
            <a:r>
              <a:rPr sz="2500" spc="-254" dirty="0">
                <a:solidFill>
                  <a:srgbClr val="EFA12D"/>
                </a:solidFill>
                <a:latin typeface="Webdings"/>
                <a:cs typeface="Webdings"/>
              </a:rPr>
              <a:t></a:t>
            </a:r>
            <a:r>
              <a:rPr sz="2500" spc="-254" dirty="0">
                <a:solidFill>
                  <a:srgbClr val="EFA12D"/>
                </a:solidFill>
                <a:latin typeface="Times New Roman"/>
                <a:cs typeface="Times New Roman"/>
              </a:rPr>
              <a:t> </a:t>
            </a:r>
            <a:r>
              <a:rPr sz="3600" b="1" spc="-200" dirty="0">
                <a:latin typeface="Arial"/>
                <a:cs typeface="Arial"/>
              </a:rPr>
              <a:t>Is </a:t>
            </a:r>
            <a:r>
              <a:rPr sz="3600" b="1" spc="-75" dirty="0">
                <a:latin typeface="Arial"/>
                <a:cs typeface="Arial"/>
              </a:rPr>
              <a:t>it </a:t>
            </a:r>
            <a:r>
              <a:rPr sz="3600" b="1" spc="-60" dirty="0">
                <a:latin typeface="Arial"/>
                <a:cs typeface="Arial"/>
              </a:rPr>
              <a:t>a </a:t>
            </a:r>
            <a:r>
              <a:rPr sz="3600" b="1" spc="-229" dirty="0">
                <a:latin typeface="Arial"/>
                <a:cs typeface="Arial"/>
              </a:rPr>
              <a:t>New </a:t>
            </a:r>
            <a:r>
              <a:rPr sz="3600" b="1" spc="-295" dirty="0">
                <a:latin typeface="Arial"/>
                <a:cs typeface="Arial"/>
              </a:rPr>
              <a:t>Ground </a:t>
            </a:r>
            <a:r>
              <a:rPr sz="3600" b="1" spc="-254" dirty="0">
                <a:latin typeface="Arial"/>
                <a:cs typeface="Arial"/>
              </a:rPr>
              <a:t>or </a:t>
            </a:r>
            <a:r>
              <a:rPr sz="3600" b="1" spc="-180" dirty="0">
                <a:latin typeface="Arial"/>
                <a:cs typeface="Arial"/>
              </a:rPr>
              <a:t>Amendment of  </a:t>
            </a:r>
            <a:r>
              <a:rPr sz="3600" b="1" spc="-265" dirty="0">
                <a:latin typeface="Arial"/>
                <a:cs typeface="Arial"/>
              </a:rPr>
              <a:t>Existing</a:t>
            </a:r>
            <a:r>
              <a:rPr sz="3600" b="1" spc="-135" dirty="0">
                <a:latin typeface="Arial"/>
                <a:cs typeface="Arial"/>
              </a:rPr>
              <a:t> </a:t>
            </a:r>
            <a:r>
              <a:rPr sz="3600" b="1" spc="-310" dirty="0">
                <a:latin typeface="Arial"/>
                <a:cs typeface="Arial"/>
              </a:rPr>
              <a:t>Ground?</a:t>
            </a:r>
            <a:endParaRPr sz="3600">
              <a:latin typeface="Arial"/>
              <a:cs typeface="Arial"/>
            </a:endParaRPr>
          </a:p>
          <a:p>
            <a:pPr marL="355600" marR="5080" indent="-343535">
              <a:lnSpc>
                <a:spcPct val="100000"/>
              </a:lnSpc>
              <a:spcBef>
                <a:spcPts val="865"/>
              </a:spcBef>
            </a:pPr>
            <a:r>
              <a:rPr sz="2500" spc="-254" dirty="0">
                <a:solidFill>
                  <a:srgbClr val="EFA12D"/>
                </a:solidFill>
                <a:latin typeface="Webdings"/>
                <a:cs typeface="Webdings"/>
              </a:rPr>
              <a:t></a:t>
            </a:r>
            <a:r>
              <a:rPr sz="2500" spc="-254" dirty="0">
                <a:solidFill>
                  <a:srgbClr val="EFA12D"/>
                </a:solidFill>
                <a:latin typeface="Times New Roman"/>
                <a:cs typeface="Times New Roman"/>
              </a:rPr>
              <a:t> </a:t>
            </a:r>
            <a:r>
              <a:rPr sz="3600" b="1" spc="-245" dirty="0">
                <a:latin typeface="Arial"/>
                <a:cs typeface="Arial"/>
              </a:rPr>
              <a:t>S. </a:t>
            </a:r>
            <a:r>
              <a:rPr sz="3600" b="1" spc="25" dirty="0">
                <a:latin typeface="Arial"/>
                <a:cs typeface="Arial"/>
              </a:rPr>
              <a:t>250(5) </a:t>
            </a:r>
            <a:r>
              <a:rPr sz="3600" b="1" spc="-335" dirty="0">
                <a:latin typeface="Arial"/>
                <a:cs typeface="Arial"/>
              </a:rPr>
              <a:t>- CIT </a:t>
            </a:r>
            <a:r>
              <a:rPr sz="3600" b="1" spc="-240" dirty="0">
                <a:latin typeface="Arial"/>
                <a:cs typeface="Arial"/>
              </a:rPr>
              <a:t>(A) </a:t>
            </a:r>
            <a:r>
              <a:rPr sz="3600" b="1" spc="-210" dirty="0">
                <a:solidFill>
                  <a:srgbClr val="FF0000"/>
                </a:solidFill>
                <a:latin typeface="Arial"/>
                <a:cs typeface="Arial"/>
              </a:rPr>
              <a:t>may</a:t>
            </a:r>
            <a:r>
              <a:rPr sz="3600" b="1" spc="-210" dirty="0">
                <a:latin typeface="Arial"/>
                <a:cs typeface="Arial"/>
              </a:rPr>
              <a:t>, </a:t>
            </a:r>
            <a:r>
              <a:rPr sz="3600" b="1" spc="-50" dirty="0">
                <a:latin typeface="Arial"/>
                <a:cs typeface="Arial"/>
              </a:rPr>
              <a:t>at </a:t>
            </a:r>
            <a:r>
              <a:rPr sz="3600" b="1" spc="-190" dirty="0">
                <a:latin typeface="Arial"/>
                <a:cs typeface="Arial"/>
              </a:rPr>
              <a:t>hearing </a:t>
            </a:r>
            <a:r>
              <a:rPr sz="3600" b="1" spc="-160" dirty="0">
                <a:latin typeface="Arial"/>
                <a:cs typeface="Arial"/>
              </a:rPr>
              <a:t>of an  </a:t>
            </a:r>
            <a:r>
              <a:rPr sz="3600" b="1" spc="-140" dirty="0">
                <a:latin typeface="Arial"/>
                <a:cs typeface="Arial"/>
              </a:rPr>
              <a:t>appeal, </a:t>
            </a:r>
            <a:r>
              <a:rPr sz="3600" b="1" spc="-180" dirty="0">
                <a:latin typeface="Arial"/>
                <a:cs typeface="Arial"/>
              </a:rPr>
              <a:t>allow </a:t>
            </a:r>
            <a:r>
              <a:rPr sz="3600" b="1" spc="-140" dirty="0">
                <a:latin typeface="Arial"/>
                <a:cs typeface="Arial"/>
              </a:rPr>
              <a:t>appellant </a:t>
            </a:r>
            <a:r>
              <a:rPr sz="3600" b="1" spc="-190" dirty="0">
                <a:latin typeface="Arial"/>
                <a:cs typeface="Arial"/>
              </a:rPr>
              <a:t>to </a:t>
            </a:r>
            <a:r>
              <a:rPr sz="3600" b="1" spc="-315" dirty="0">
                <a:latin typeface="Arial"/>
                <a:cs typeface="Arial"/>
              </a:rPr>
              <a:t>go </a:t>
            </a:r>
            <a:r>
              <a:rPr sz="3600" b="1" spc="-190" dirty="0">
                <a:latin typeface="Arial"/>
                <a:cs typeface="Arial"/>
              </a:rPr>
              <a:t>into </a:t>
            </a:r>
            <a:r>
              <a:rPr sz="3600" b="1" spc="-260" dirty="0">
                <a:latin typeface="Arial"/>
                <a:cs typeface="Arial"/>
              </a:rPr>
              <a:t>any  </a:t>
            </a:r>
            <a:r>
              <a:rPr sz="3600" b="1" spc="-270" dirty="0">
                <a:latin typeface="Arial"/>
                <a:cs typeface="Arial"/>
              </a:rPr>
              <a:t>ground </a:t>
            </a:r>
            <a:r>
              <a:rPr sz="3600" b="1" spc="-160" dirty="0">
                <a:latin typeface="Arial"/>
                <a:cs typeface="Arial"/>
              </a:rPr>
              <a:t>of </a:t>
            </a:r>
            <a:r>
              <a:rPr sz="3600" b="1" spc="-145" dirty="0">
                <a:latin typeface="Arial"/>
                <a:cs typeface="Arial"/>
              </a:rPr>
              <a:t>appeal </a:t>
            </a:r>
            <a:r>
              <a:rPr sz="3600" b="1" spc="-200" dirty="0">
                <a:latin typeface="Arial"/>
                <a:cs typeface="Arial"/>
              </a:rPr>
              <a:t>not </a:t>
            </a:r>
            <a:r>
              <a:rPr sz="3600" b="1" spc="-195" dirty="0">
                <a:latin typeface="Arial"/>
                <a:cs typeface="Arial"/>
              </a:rPr>
              <a:t>specified </a:t>
            </a:r>
            <a:r>
              <a:rPr sz="3600" b="1" spc="-180" dirty="0">
                <a:latin typeface="Arial"/>
                <a:cs typeface="Arial"/>
              </a:rPr>
              <a:t>in </a:t>
            </a:r>
            <a:r>
              <a:rPr sz="3600" b="1" spc="-280" dirty="0">
                <a:latin typeface="Arial"/>
                <a:cs typeface="Arial"/>
              </a:rPr>
              <a:t>grounds  </a:t>
            </a:r>
            <a:r>
              <a:rPr sz="3600" b="1" spc="-180" dirty="0">
                <a:latin typeface="Arial"/>
                <a:cs typeface="Arial"/>
              </a:rPr>
              <a:t>of </a:t>
            </a:r>
            <a:r>
              <a:rPr sz="3600" b="1" spc="-140" dirty="0">
                <a:latin typeface="Arial"/>
                <a:cs typeface="Arial"/>
              </a:rPr>
              <a:t>appeal, </a:t>
            </a:r>
            <a:r>
              <a:rPr sz="3600" b="1" spc="-85" dirty="0">
                <a:solidFill>
                  <a:srgbClr val="FF0000"/>
                </a:solidFill>
                <a:latin typeface="Arial"/>
                <a:cs typeface="Arial"/>
              </a:rPr>
              <a:t>if </a:t>
            </a:r>
            <a:r>
              <a:rPr sz="3600" b="1" spc="-170" dirty="0">
                <a:solidFill>
                  <a:srgbClr val="FF0000"/>
                </a:solidFill>
                <a:latin typeface="Arial"/>
                <a:cs typeface="Arial"/>
              </a:rPr>
              <a:t>he </a:t>
            </a:r>
            <a:r>
              <a:rPr sz="3600" b="1" spc="-240" dirty="0">
                <a:solidFill>
                  <a:srgbClr val="FF0000"/>
                </a:solidFill>
                <a:latin typeface="Arial"/>
                <a:cs typeface="Arial"/>
              </a:rPr>
              <a:t>is </a:t>
            </a:r>
            <a:r>
              <a:rPr sz="3600" b="1" spc="-170" dirty="0">
                <a:solidFill>
                  <a:srgbClr val="FF0000"/>
                </a:solidFill>
                <a:latin typeface="Arial"/>
                <a:cs typeface="Arial"/>
              </a:rPr>
              <a:t>satisfied </a:t>
            </a:r>
            <a:r>
              <a:rPr sz="3600" b="1" spc="-85" dirty="0">
                <a:latin typeface="Arial"/>
                <a:cs typeface="Arial"/>
              </a:rPr>
              <a:t>that </a:t>
            </a:r>
            <a:r>
              <a:rPr sz="3600" b="1" spc="-235" dirty="0">
                <a:latin typeface="Arial"/>
                <a:cs typeface="Arial"/>
              </a:rPr>
              <a:t>omission </a:t>
            </a:r>
            <a:r>
              <a:rPr sz="3600" b="1" spc="-180" dirty="0">
                <a:latin typeface="Arial"/>
                <a:cs typeface="Arial"/>
              </a:rPr>
              <a:t>of  </a:t>
            </a:r>
            <a:r>
              <a:rPr sz="3600" b="1" spc="-85" dirty="0">
                <a:latin typeface="Arial"/>
                <a:cs typeface="Arial"/>
              </a:rPr>
              <a:t>that </a:t>
            </a:r>
            <a:r>
              <a:rPr sz="3600" b="1" spc="-270" dirty="0">
                <a:latin typeface="Arial"/>
                <a:cs typeface="Arial"/>
              </a:rPr>
              <a:t>ground </a:t>
            </a:r>
            <a:r>
              <a:rPr sz="3600" b="1" spc="-160" dirty="0">
                <a:latin typeface="Arial"/>
                <a:cs typeface="Arial"/>
              </a:rPr>
              <a:t>from </a:t>
            </a:r>
            <a:r>
              <a:rPr sz="3600" b="1" spc="-254" dirty="0">
                <a:latin typeface="Arial"/>
                <a:cs typeface="Arial"/>
              </a:rPr>
              <a:t>Form </a:t>
            </a:r>
            <a:r>
              <a:rPr sz="3600" b="1" spc="-180" dirty="0">
                <a:latin typeface="Arial"/>
                <a:cs typeface="Arial"/>
              </a:rPr>
              <a:t>of </a:t>
            </a:r>
            <a:r>
              <a:rPr sz="3600" b="1" spc="-145" dirty="0">
                <a:latin typeface="Arial"/>
                <a:cs typeface="Arial"/>
              </a:rPr>
              <a:t>appeal </a:t>
            </a:r>
            <a:r>
              <a:rPr sz="3600" b="1" spc="-250" dirty="0">
                <a:latin typeface="Arial"/>
                <a:cs typeface="Arial"/>
              </a:rPr>
              <a:t>was</a:t>
            </a:r>
            <a:r>
              <a:rPr sz="3600" b="1" spc="204" dirty="0">
                <a:latin typeface="Arial"/>
                <a:cs typeface="Arial"/>
              </a:rPr>
              <a:t> </a:t>
            </a:r>
            <a:r>
              <a:rPr sz="3600" b="1" spc="-225" dirty="0">
                <a:latin typeface="Arial"/>
                <a:cs typeface="Arial"/>
              </a:rPr>
              <a:t>not:</a:t>
            </a:r>
            <a:endParaRPr sz="3600">
              <a:latin typeface="Arial"/>
              <a:cs typeface="Arial"/>
            </a:endParaRPr>
          </a:p>
          <a:p>
            <a:pPr marL="469900">
              <a:lnSpc>
                <a:spcPct val="100000"/>
              </a:lnSpc>
              <a:spcBef>
                <a:spcPts val="785"/>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35" dirty="0">
                <a:latin typeface="Arial"/>
                <a:cs typeface="Arial"/>
              </a:rPr>
              <a:t>wilful</a:t>
            </a:r>
            <a:r>
              <a:rPr sz="3200" b="1" spc="-195" dirty="0">
                <a:latin typeface="Arial"/>
                <a:cs typeface="Arial"/>
              </a:rPr>
              <a:t> </a:t>
            </a:r>
            <a:r>
              <a:rPr sz="3200" b="1" spc="-225" dirty="0">
                <a:latin typeface="Arial"/>
                <a:cs typeface="Arial"/>
              </a:rPr>
              <a:t>or</a:t>
            </a:r>
            <a:endParaRPr sz="3200">
              <a:latin typeface="Arial"/>
              <a:cs typeface="Arial"/>
            </a:endParaRPr>
          </a:p>
          <a:p>
            <a:pPr marL="469900">
              <a:lnSpc>
                <a:spcPct val="100000"/>
              </a:lnSpc>
              <a:spcBef>
                <a:spcPts val="770"/>
              </a:spcBef>
            </a:pPr>
            <a:r>
              <a:rPr sz="2250" spc="-254" dirty="0">
                <a:solidFill>
                  <a:srgbClr val="EFA12D"/>
                </a:solidFill>
                <a:latin typeface="Webdings"/>
                <a:cs typeface="Webdings"/>
              </a:rPr>
              <a:t></a:t>
            </a:r>
            <a:r>
              <a:rPr sz="2250" spc="-315" dirty="0">
                <a:solidFill>
                  <a:srgbClr val="EFA12D"/>
                </a:solidFill>
                <a:latin typeface="Times New Roman"/>
                <a:cs typeface="Times New Roman"/>
              </a:rPr>
              <a:t> </a:t>
            </a:r>
            <a:r>
              <a:rPr sz="3200" b="1" spc="-165" dirty="0">
                <a:latin typeface="Arial"/>
                <a:cs typeface="Arial"/>
              </a:rPr>
              <a:t>unreasonable.</a:t>
            </a:r>
            <a:endParaRPr sz="3200">
              <a:latin typeface="Arial"/>
              <a:cs typeface="Arial"/>
            </a:endParaRPr>
          </a:p>
        </p:txBody>
      </p:sp>
      <p:sp>
        <p:nvSpPr>
          <p:cNvPr id="5" name="object 5"/>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80160"/>
            <a:ext cx="9144000" cy="6080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89857" y="1694112"/>
            <a:ext cx="7995284" cy="4902200"/>
          </a:xfrm>
          <a:prstGeom prst="rect">
            <a:avLst/>
          </a:prstGeom>
        </p:spPr>
        <p:txBody>
          <a:bodyPr vert="horz" wrap="square" lIns="0" tIns="12065" rIns="0" bIns="0" rtlCol="0">
            <a:spAutoFit/>
          </a:bodyPr>
          <a:lstStyle/>
          <a:p>
            <a:pPr marL="355600" marR="5080" indent="-343535">
              <a:lnSpc>
                <a:spcPct val="100000"/>
              </a:lnSpc>
              <a:spcBef>
                <a:spcPts val="95"/>
              </a:spcBef>
            </a:pPr>
            <a:r>
              <a:rPr sz="2800" spc="-225" dirty="0">
                <a:solidFill>
                  <a:srgbClr val="EFA12D"/>
                </a:solidFill>
                <a:latin typeface="Webdings"/>
                <a:cs typeface="Webdings"/>
              </a:rPr>
              <a:t></a:t>
            </a:r>
            <a:r>
              <a:rPr sz="4000" b="1" spc="-225" dirty="0">
                <a:latin typeface="Arial"/>
                <a:cs typeface="Arial"/>
              </a:rPr>
              <a:t>Explanation </a:t>
            </a:r>
            <a:r>
              <a:rPr sz="4000" b="1" spc="-215" dirty="0">
                <a:latin typeface="Arial"/>
                <a:cs typeface="Arial"/>
              </a:rPr>
              <a:t>to </a:t>
            </a:r>
            <a:r>
              <a:rPr sz="4000" b="1" spc="-275" dirty="0">
                <a:latin typeface="Arial"/>
                <a:cs typeface="Arial"/>
              </a:rPr>
              <a:t>S. </a:t>
            </a:r>
            <a:r>
              <a:rPr sz="4000" b="1" spc="85" dirty="0">
                <a:latin typeface="Arial"/>
                <a:cs typeface="Arial"/>
              </a:rPr>
              <a:t>251 </a:t>
            </a:r>
            <a:r>
              <a:rPr sz="4000" b="1" spc="-375" dirty="0">
                <a:latin typeface="Arial"/>
                <a:cs typeface="Arial"/>
              </a:rPr>
              <a:t>- </a:t>
            </a:r>
            <a:r>
              <a:rPr sz="4000" b="1" spc="-160" dirty="0">
                <a:latin typeface="Arial"/>
                <a:cs typeface="Arial"/>
              </a:rPr>
              <a:t>In </a:t>
            </a:r>
            <a:r>
              <a:rPr sz="4000" b="1" spc="-295" dirty="0">
                <a:latin typeface="Arial"/>
                <a:cs typeface="Arial"/>
              </a:rPr>
              <a:t>disposing  </a:t>
            </a:r>
            <a:r>
              <a:rPr sz="4000" b="1" spc="-200" dirty="0">
                <a:latin typeface="Arial"/>
                <a:cs typeface="Arial"/>
              </a:rPr>
              <a:t>of </a:t>
            </a:r>
            <a:r>
              <a:rPr sz="4000" b="1" spc="-175" dirty="0">
                <a:latin typeface="Arial"/>
                <a:cs typeface="Arial"/>
              </a:rPr>
              <a:t>an </a:t>
            </a:r>
            <a:r>
              <a:rPr sz="4000" b="1" spc="-155" dirty="0">
                <a:latin typeface="Arial"/>
                <a:cs typeface="Arial"/>
              </a:rPr>
              <a:t>appeal, </a:t>
            </a:r>
            <a:r>
              <a:rPr sz="4000" b="1" spc="-145" dirty="0">
                <a:latin typeface="Arial"/>
                <a:cs typeface="Arial"/>
              </a:rPr>
              <a:t>the </a:t>
            </a:r>
            <a:r>
              <a:rPr sz="4000" b="1" spc="-375" dirty="0">
                <a:latin typeface="Arial"/>
                <a:cs typeface="Arial"/>
              </a:rPr>
              <a:t>CIT </a:t>
            </a:r>
            <a:r>
              <a:rPr sz="4000" b="1" spc="-265" dirty="0">
                <a:latin typeface="Arial"/>
                <a:cs typeface="Arial"/>
              </a:rPr>
              <a:t>(A) </a:t>
            </a:r>
            <a:r>
              <a:rPr sz="4000" b="1" spc="-220" dirty="0">
                <a:latin typeface="Arial"/>
                <a:cs typeface="Arial"/>
              </a:rPr>
              <a:t>may  </a:t>
            </a:r>
            <a:r>
              <a:rPr sz="4000" b="1" spc="-270" dirty="0">
                <a:latin typeface="Arial"/>
                <a:cs typeface="Arial"/>
              </a:rPr>
              <a:t>consider </a:t>
            </a:r>
            <a:r>
              <a:rPr sz="4000" b="1" spc="-204" dirty="0">
                <a:latin typeface="Arial"/>
                <a:cs typeface="Arial"/>
              </a:rPr>
              <a:t>and </a:t>
            </a:r>
            <a:r>
              <a:rPr sz="4000" b="1" spc="-220" dirty="0">
                <a:latin typeface="Arial"/>
                <a:cs typeface="Arial"/>
              </a:rPr>
              <a:t>decide </a:t>
            </a:r>
            <a:r>
              <a:rPr sz="4000" b="1" spc="-290" dirty="0">
                <a:latin typeface="Arial"/>
                <a:cs typeface="Arial"/>
              </a:rPr>
              <a:t>any </a:t>
            </a:r>
            <a:r>
              <a:rPr sz="4000" b="1" spc="-105" dirty="0">
                <a:latin typeface="Arial"/>
                <a:cs typeface="Arial"/>
              </a:rPr>
              <a:t>matter  </a:t>
            </a:r>
            <a:r>
              <a:rPr sz="4000" b="1" spc="-235" dirty="0">
                <a:latin typeface="Arial"/>
                <a:cs typeface="Arial"/>
              </a:rPr>
              <a:t>arising </a:t>
            </a:r>
            <a:r>
              <a:rPr sz="4000" b="1" spc="-225" dirty="0">
                <a:latin typeface="Arial"/>
                <a:cs typeface="Arial"/>
              </a:rPr>
              <a:t>out </a:t>
            </a:r>
            <a:r>
              <a:rPr sz="4000" b="1" spc="-200" dirty="0">
                <a:latin typeface="Arial"/>
                <a:cs typeface="Arial"/>
              </a:rPr>
              <a:t>of </a:t>
            </a:r>
            <a:r>
              <a:rPr sz="4000" b="1" spc="-145" dirty="0">
                <a:latin typeface="Arial"/>
                <a:cs typeface="Arial"/>
              </a:rPr>
              <a:t>the </a:t>
            </a:r>
            <a:r>
              <a:rPr sz="4000" b="1" spc="-270" dirty="0">
                <a:latin typeface="Arial"/>
                <a:cs typeface="Arial"/>
              </a:rPr>
              <a:t>proceedings </a:t>
            </a:r>
            <a:r>
              <a:rPr sz="4000" b="1" spc="-220" dirty="0">
                <a:latin typeface="Arial"/>
                <a:cs typeface="Arial"/>
              </a:rPr>
              <a:t>in  </a:t>
            </a:r>
            <a:r>
              <a:rPr sz="4000" b="1" spc="-270" dirty="0">
                <a:latin typeface="Arial"/>
                <a:cs typeface="Arial"/>
              </a:rPr>
              <a:t>which </a:t>
            </a:r>
            <a:r>
              <a:rPr sz="4000" b="1" spc="-145" dirty="0">
                <a:latin typeface="Arial"/>
                <a:cs typeface="Arial"/>
              </a:rPr>
              <a:t>the </a:t>
            </a:r>
            <a:r>
              <a:rPr sz="4000" b="1" spc="-235" dirty="0">
                <a:latin typeface="Arial"/>
                <a:cs typeface="Arial"/>
              </a:rPr>
              <a:t>order </a:t>
            </a:r>
            <a:r>
              <a:rPr sz="4000" b="1" spc="-170" dirty="0">
                <a:latin typeface="Arial"/>
                <a:cs typeface="Arial"/>
              </a:rPr>
              <a:t>appealed </a:t>
            </a:r>
            <a:r>
              <a:rPr sz="4000" b="1" spc="-195" dirty="0">
                <a:latin typeface="Arial"/>
                <a:cs typeface="Arial"/>
              </a:rPr>
              <a:t>against  </a:t>
            </a:r>
            <a:r>
              <a:rPr sz="4000" b="1" spc="-280" dirty="0">
                <a:latin typeface="Arial"/>
                <a:cs typeface="Arial"/>
              </a:rPr>
              <a:t>was </a:t>
            </a:r>
            <a:r>
              <a:rPr sz="4000" b="1" spc="-245" dirty="0">
                <a:latin typeface="Arial"/>
                <a:cs typeface="Arial"/>
              </a:rPr>
              <a:t>passed, </a:t>
            </a:r>
            <a:r>
              <a:rPr sz="4000" b="1" spc="-225" dirty="0">
                <a:solidFill>
                  <a:srgbClr val="FF0000"/>
                </a:solidFill>
                <a:latin typeface="Arial"/>
                <a:cs typeface="Arial"/>
              </a:rPr>
              <a:t>notwithstanding </a:t>
            </a:r>
            <a:r>
              <a:rPr sz="4000" b="1" spc="-105" dirty="0">
                <a:solidFill>
                  <a:srgbClr val="FF0000"/>
                </a:solidFill>
                <a:latin typeface="Arial"/>
                <a:cs typeface="Arial"/>
              </a:rPr>
              <a:t>that  </a:t>
            </a:r>
            <a:r>
              <a:rPr sz="4000" b="1" spc="-330" dirty="0">
                <a:solidFill>
                  <a:srgbClr val="FF0000"/>
                </a:solidFill>
                <a:latin typeface="Arial"/>
                <a:cs typeface="Arial"/>
              </a:rPr>
              <a:t>such </a:t>
            </a:r>
            <a:r>
              <a:rPr sz="4000" b="1" spc="-105" dirty="0">
                <a:solidFill>
                  <a:srgbClr val="FF0000"/>
                </a:solidFill>
                <a:latin typeface="Arial"/>
                <a:cs typeface="Arial"/>
              </a:rPr>
              <a:t>matter </a:t>
            </a:r>
            <a:r>
              <a:rPr sz="4000" b="1" spc="-270" dirty="0">
                <a:solidFill>
                  <a:srgbClr val="FF0000"/>
                </a:solidFill>
                <a:latin typeface="Arial"/>
                <a:cs typeface="Arial"/>
              </a:rPr>
              <a:t>was </a:t>
            </a:r>
            <a:r>
              <a:rPr sz="4000" b="1" spc="-235" dirty="0">
                <a:solidFill>
                  <a:srgbClr val="FF0000"/>
                </a:solidFill>
                <a:latin typeface="Arial"/>
                <a:cs typeface="Arial"/>
              </a:rPr>
              <a:t>not </a:t>
            </a:r>
            <a:r>
              <a:rPr sz="4000" b="1" spc="-204" dirty="0">
                <a:solidFill>
                  <a:srgbClr val="FF0000"/>
                </a:solidFill>
                <a:latin typeface="Arial"/>
                <a:cs typeface="Arial"/>
              </a:rPr>
              <a:t>raised </a:t>
            </a:r>
            <a:r>
              <a:rPr sz="4000" b="1" spc="-200" dirty="0">
                <a:solidFill>
                  <a:srgbClr val="FF0000"/>
                </a:solidFill>
                <a:latin typeface="Arial"/>
                <a:cs typeface="Arial"/>
              </a:rPr>
              <a:t>before  </a:t>
            </a:r>
            <a:r>
              <a:rPr sz="4000" b="1" spc="-145" dirty="0">
                <a:solidFill>
                  <a:srgbClr val="FF0000"/>
                </a:solidFill>
                <a:latin typeface="Arial"/>
                <a:cs typeface="Arial"/>
              </a:rPr>
              <a:t>the </a:t>
            </a:r>
            <a:r>
              <a:rPr sz="4000" b="1" spc="-365" dirty="0">
                <a:solidFill>
                  <a:srgbClr val="FF0000"/>
                </a:solidFill>
                <a:latin typeface="Arial"/>
                <a:cs typeface="Arial"/>
              </a:rPr>
              <a:t>CIT </a:t>
            </a:r>
            <a:r>
              <a:rPr sz="4000" b="1" spc="-250" dirty="0">
                <a:solidFill>
                  <a:srgbClr val="FF0000"/>
                </a:solidFill>
                <a:latin typeface="Arial"/>
                <a:cs typeface="Arial"/>
              </a:rPr>
              <a:t>(A) </a:t>
            </a:r>
            <a:r>
              <a:rPr sz="4000" b="1" spc="-395" dirty="0">
                <a:latin typeface="Arial"/>
                <a:cs typeface="Arial"/>
              </a:rPr>
              <a:t>by </a:t>
            </a:r>
            <a:r>
              <a:rPr sz="4000" b="1" spc="-160" dirty="0">
                <a:latin typeface="Arial"/>
                <a:cs typeface="Arial"/>
              </a:rPr>
              <a:t>the</a:t>
            </a:r>
            <a:r>
              <a:rPr sz="4000" b="1" spc="-245" dirty="0">
                <a:latin typeface="Arial"/>
                <a:cs typeface="Arial"/>
              </a:rPr>
              <a:t> </a:t>
            </a:r>
            <a:r>
              <a:rPr sz="4000" b="1" spc="-155" dirty="0">
                <a:latin typeface="Arial"/>
                <a:cs typeface="Arial"/>
              </a:rPr>
              <a:t>appellant</a:t>
            </a:r>
            <a:endParaRPr sz="4000">
              <a:latin typeface="Arial"/>
              <a:cs typeface="Arial"/>
            </a:endParaRPr>
          </a:p>
        </p:txBody>
      </p:sp>
      <p:sp>
        <p:nvSpPr>
          <p:cNvPr id="4" name="object 4"/>
          <p:cNvSpPr txBox="1">
            <a:spLocks noGrp="1"/>
          </p:cNvSpPr>
          <p:nvPr>
            <p:ph type="title"/>
          </p:nvPr>
        </p:nvSpPr>
        <p:spPr>
          <a:xfrm>
            <a:off x="537414" y="482598"/>
            <a:ext cx="8985885" cy="589905"/>
          </a:xfrm>
          <a:prstGeom prst="rect">
            <a:avLst/>
          </a:prstGeom>
        </p:spPr>
        <p:txBody>
          <a:bodyPr vert="horz" wrap="square" lIns="0" tIns="12700" rIns="0" bIns="0" rtlCol="0" anchor="t">
            <a:spAutoFit/>
          </a:bodyPr>
          <a:lstStyle/>
          <a:p>
            <a:pPr marL="12700">
              <a:lnSpc>
                <a:spcPts val="4500"/>
              </a:lnSpc>
            </a:pPr>
            <a:endParaRPr lang="en-US" sz="4000" spc="-40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7595" y="740234"/>
            <a:ext cx="7112634" cy="696595"/>
          </a:xfrm>
          <a:prstGeom prst="rect">
            <a:avLst/>
          </a:prstGeom>
        </p:spPr>
        <p:txBody>
          <a:bodyPr vert="horz" wrap="square" lIns="0" tIns="12700" rIns="0" bIns="0" rtlCol="0">
            <a:spAutoFit/>
          </a:bodyPr>
          <a:lstStyle/>
          <a:p>
            <a:pPr marL="12700">
              <a:lnSpc>
                <a:spcPct val="100000"/>
              </a:lnSpc>
              <a:spcBef>
                <a:spcPts val="100"/>
              </a:spcBef>
            </a:pPr>
            <a:r>
              <a:rPr sz="4400" spc="-420" dirty="0"/>
              <a:t>JUDICIAL</a:t>
            </a:r>
            <a:r>
              <a:rPr sz="4400" spc="-200" dirty="0"/>
              <a:t> </a:t>
            </a:r>
            <a:r>
              <a:rPr sz="4400" spc="-450" dirty="0"/>
              <a:t>PRONOUNCEMENTS</a:t>
            </a:r>
            <a:endParaRPr sz="4400"/>
          </a:p>
        </p:txBody>
      </p:sp>
      <p:sp>
        <p:nvSpPr>
          <p:cNvPr id="4" name="object 4"/>
          <p:cNvSpPr txBox="1"/>
          <p:nvPr/>
        </p:nvSpPr>
        <p:spPr>
          <a:xfrm>
            <a:off x="552733" y="1546382"/>
            <a:ext cx="8583295" cy="5511800"/>
          </a:xfrm>
          <a:prstGeom prst="rect">
            <a:avLst/>
          </a:prstGeom>
        </p:spPr>
        <p:txBody>
          <a:bodyPr vert="horz" wrap="square" lIns="0" tIns="12700" rIns="0" bIns="0" rtlCol="0">
            <a:spAutoFit/>
          </a:bodyPr>
          <a:lstStyle/>
          <a:p>
            <a:pPr marL="12700">
              <a:lnSpc>
                <a:spcPct val="100000"/>
              </a:lnSpc>
              <a:spcBef>
                <a:spcPts val="10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i="1" spc="-140" dirty="0">
                <a:latin typeface="Arial"/>
                <a:cs typeface="Arial"/>
              </a:rPr>
              <a:t>Madras </a:t>
            </a:r>
            <a:r>
              <a:rPr sz="3000" b="1" i="1" spc="-210" dirty="0">
                <a:latin typeface="Arial"/>
                <a:cs typeface="Arial"/>
              </a:rPr>
              <a:t>High </a:t>
            </a:r>
            <a:r>
              <a:rPr sz="3000" b="1" i="1" spc="-195" dirty="0">
                <a:latin typeface="Arial"/>
                <a:cs typeface="Arial"/>
              </a:rPr>
              <a:t>Court </a:t>
            </a:r>
            <a:r>
              <a:rPr sz="3000" b="1" i="1" spc="-155" dirty="0">
                <a:latin typeface="Arial"/>
                <a:cs typeface="Arial"/>
              </a:rPr>
              <a:t>in </a:t>
            </a:r>
            <a:r>
              <a:rPr sz="3000" b="1" i="1" spc="25" dirty="0">
                <a:latin typeface="Arial"/>
                <a:cs typeface="Arial"/>
              </a:rPr>
              <a:t>M/s </a:t>
            </a:r>
            <a:r>
              <a:rPr sz="3000" b="1" i="1" spc="-170" dirty="0">
                <a:latin typeface="Arial"/>
                <a:cs typeface="Arial"/>
              </a:rPr>
              <a:t>Ramco </a:t>
            </a:r>
            <a:r>
              <a:rPr sz="3000" b="1" i="1" spc="-180" dirty="0">
                <a:latin typeface="Arial"/>
                <a:cs typeface="Arial"/>
              </a:rPr>
              <a:t>Cements Ltd.</a:t>
            </a:r>
            <a:r>
              <a:rPr sz="3000" b="1" i="1" spc="35" dirty="0">
                <a:latin typeface="Arial"/>
                <a:cs typeface="Arial"/>
              </a:rPr>
              <a:t> </a:t>
            </a:r>
            <a:r>
              <a:rPr sz="3000" b="1" i="1" spc="-235" dirty="0">
                <a:latin typeface="Arial"/>
                <a:cs typeface="Arial"/>
              </a:rPr>
              <a:t>vs.</a:t>
            </a:r>
            <a:endParaRPr sz="3000">
              <a:latin typeface="Arial"/>
              <a:cs typeface="Arial"/>
            </a:endParaRPr>
          </a:p>
          <a:p>
            <a:pPr marL="354965" marR="5080">
              <a:lnSpc>
                <a:spcPct val="100000"/>
              </a:lnSpc>
            </a:pPr>
            <a:r>
              <a:rPr sz="3000" b="1" i="1" spc="-270" dirty="0">
                <a:latin typeface="Arial"/>
                <a:cs typeface="Arial"/>
              </a:rPr>
              <a:t>DCIT </a:t>
            </a:r>
            <a:r>
              <a:rPr sz="3000" b="1" i="1" spc="-320" dirty="0">
                <a:latin typeface="Arial"/>
                <a:cs typeface="Arial"/>
              </a:rPr>
              <a:t>Tax </a:t>
            </a:r>
            <a:r>
              <a:rPr sz="3000" b="1" i="1" spc="-165" dirty="0">
                <a:latin typeface="Arial"/>
                <a:cs typeface="Arial"/>
              </a:rPr>
              <a:t>case </a:t>
            </a:r>
            <a:r>
              <a:rPr sz="3000" b="1" i="1" spc="-180" dirty="0">
                <a:latin typeface="Arial"/>
                <a:cs typeface="Arial"/>
              </a:rPr>
              <a:t>Appeal </a:t>
            </a:r>
            <a:r>
              <a:rPr sz="3000" b="1" i="1" spc="-195" dirty="0">
                <a:latin typeface="Arial"/>
                <a:cs typeface="Arial"/>
              </a:rPr>
              <a:t>No. </a:t>
            </a:r>
            <a:r>
              <a:rPr sz="3000" b="1" i="1" spc="105" dirty="0">
                <a:latin typeface="Arial"/>
                <a:cs typeface="Arial"/>
              </a:rPr>
              <a:t>916/2014 </a:t>
            </a:r>
            <a:r>
              <a:rPr sz="3000" b="1" i="1" spc="-280" dirty="0">
                <a:latin typeface="Arial"/>
                <a:cs typeface="Arial"/>
              </a:rPr>
              <a:t>- </a:t>
            </a:r>
            <a:r>
              <a:rPr sz="3000" b="1" spc="-30" dirty="0">
                <a:latin typeface="Arial"/>
                <a:cs typeface="Arial"/>
              </a:rPr>
              <a:t>It </a:t>
            </a:r>
            <a:r>
              <a:rPr sz="3000" b="1" spc="-200" dirty="0">
                <a:latin typeface="Arial"/>
                <a:cs typeface="Arial"/>
              </a:rPr>
              <a:t>is </a:t>
            </a:r>
            <a:r>
              <a:rPr sz="3000" b="1" spc="-160" dirty="0">
                <a:latin typeface="Arial"/>
                <a:cs typeface="Arial"/>
              </a:rPr>
              <a:t>to </a:t>
            </a:r>
            <a:r>
              <a:rPr sz="3000" b="1" spc="-145" dirty="0">
                <a:latin typeface="Arial"/>
                <a:cs typeface="Arial"/>
              </a:rPr>
              <a:t>be  </a:t>
            </a:r>
            <a:r>
              <a:rPr sz="3000" b="1" spc="-170" dirty="0">
                <a:latin typeface="Arial"/>
                <a:cs typeface="Arial"/>
              </a:rPr>
              <a:t>noted </a:t>
            </a:r>
            <a:r>
              <a:rPr sz="3000" b="1" spc="-140" dirty="0">
                <a:latin typeface="Arial"/>
                <a:cs typeface="Arial"/>
              </a:rPr>
              <a:t>herein </a:t>
            </a:r>
            <a:r>
              <a:rPr sz="3000" b="1" spc="-80" dirty="0">
                <a:latin typeface="Arial"/>
                <a:cs typeface="Arial"/>
              </a:rPr>
              <a:t>that </a:t>
            </a:r>
            <a:r>
              <a:rPr sz="3000" b="1" spc="-100" dirty="0">
                <a:latin typeface="Arial"/>
                <a:cs typeface="Arial"/>
              </a:rPr>
              <a:t>the </a:t>
            </a:r>
            <a:r>
              <a:rPr sz="3000" b="1" spc="-225" dirty="0">
                <a:latin typeface="Arial"/>
                <a:cs typeface="Arial"/>
              </a:rPr>
              <a:t>Act </a:t>
            </a:r>
            <a:r>
              <a:rPr sz="3000" b="1" spc="-215" dirty="0">
                <a:latin typeface="Arial"/>
                <a:cs typeface="Arial"/>
              </a:rPr>
              <a:t>does </a:t>
            </a:r>
            <a:r>
              <a:rPr sz="3000" b="1" spc="-165" dirty="0">
                <a:latin typeface="Arial"/>
                <a:cs typeface="Arial"/>
              </a:rPr>
              <a:t>not </a:t>
            </a:r>
            <a:r>
              <a:rPr sz="3000" b="1" spc="-160" dirty="0">
                <a:latin typeface="Arial"/>
                <a:cs typeface="Arial"/>
              </a:rPr>
              <a:t>contain </a:t>
            </a:r>
            <a:r>
              <a:rPr sz="3000" b="1" spc="-204" dirty="0">
                <a:latin typeface="Arial"/>
                <a:cs typeface="Arial"/>
              </a:rPr>
              <a:t>any  </a:t>
            </a:r>
            <a:r>
              <a:rPr sz="3000" b="1" spc="-220" dirty="0">
                <a:latin typeface="Arial"/>
                <a:cs typeface="Arial"/>
              </a:rPr>
              <a:t>express provision </a:t>
            </a:r>
            <a:r>
              <a:rPr sz="3000" b="1" spc="-180" dirty="0">
                <a:latin typeface="Arial"/>
                <a:cs typeface="Arial"/>
              </a:rPr>
              <a:t>preventing </a:t>
            </a:r>
            <a:r>
              <a:rPr sz="3000" b="1" spc="-100" dirty="0">
                <a:latin typeface="Arial"/>
                <a:cs typeface="Arial"/>
              </a:rPr>
              <a:t>the </a:t>
            </a:r>
            <a:r>
              <a:rPr sz="3000" b="1" spc="-195" dirty="0">
                <a:latin typeface="Arial"/>
                <a:cs typeface="Arial"/>
              </a:rPr>
              <a:t>assessee </a:t>
            </a:r>
            <a:r>
              <a:rPr sz="3000" b="1" spc="-135" dirty="0">
                <a:latin typeface="Arial"/>
                <a:cs typeface="Arial"/>
              </a:rPr>
              <a:t>from  </a:t>
            </a:r>
            <a:r>
              <a:rPr sz="3000" b="1" spc="-170" dirty="0">
                <a:latin typeface="Arial"/>
                <a:cs typeface="Arial"/>
              </a:rPr>
              <a:t>raising </a:t>
            </a:r>
            <a:r>
              <a:rPr sz="3000" b="1" spc="-190" dirty="0">
                <a:latin typeface="Arial"/>
                <a:cs typeface="Arial"/>
              </a:rPr>
              <a:t>new </a:t>
            </a:r>
            <a:r>
              <a:rPr sz="3000" b="1" spc="-235" dirty="0">
                <a:latin typeface="Arial"/>
                <a:cs typeface="Arial"/>
              </a:rPr>
              <a:t>grounds </a:t>
            </a:r>
            <a:r>
              <a:rPr sz="3000" b="1" spc="-150" dirty="0">
                <a:latin typeface="Arial"/>
                <a:cs typeface="Arial"/>
              </a:rPr>
              <a:t>in </a:t>
            </a:r>
            <a:r>
              <a:rPr sz="3000" b="1" spc="-120" dirty="0">
                <a:latin typeface="Arial"/>
                <a:cs typeface="Arial"/>
              </a:rPr>
              <a:t>appeal </a:t>
            </a:r>
            <a:r>
              <a:rPr sz="3000" b="1" spc="-155" dirty="0">
                <a:latin typeface="Arial"/>
                <a:cs typeface="Arial"/>
              </a:rPr>
              <a:t>and </a:t>
            </a:r>
            <a:r>
              <a:rPr sz="3000" b="1" spc="-120" dirty="0">
                <a:latin typeface="Arial"/>
                <a:cs typeface="Arial"/>
              </a:rPr>
              <a:t>there </a:t>
            </a:r>
            <a:r>
              <a:rPr sz="3000" b="1" spc="-215" dirty="0">
                <a:latin typeface="Arial"/>
                <a:cs typeface="Arial"/>
              </a:rPr>
              <a:t>is no  </a:t>
            </a:r>
            <a:r>
              <a:rPr sz="3000" b="1" spc="-220" dirty="0">
                <a:latin typeface="Arial"/>
                <a:cs typeface="Arial"/>
              </a:rPr>
              <a:t>provision </a:t>
            </a:r>
            <a:r>
              <a:rPr sz="3000" b="1" spc="-165" dirty="0">
                <a:latin typeface="Arial"/>
                <a:cs typeface="Arial"/>
              </a:rPr>
              <a:t>in </a:t>
            </a:r>
            <a:r>
              <a:rPr sz="3000" b="1" spc="-110" dirty="0">
                <a:latin typeface="Arial"/>
                <a:cs typeface="Arial"/>
              </a:rPr>
              <a:t>the </a:t>
            </a:r>
            <a:r>
              <a:rPr sz="3000" b="1" spc="-114" dirty="0">
                <a:latin typeface="Arial"/>
                <a:cs typeface="Arial"/>
              </a:rPr>
              <a:t>act </a:t>
            </a:r>
            <a:r>
              <a:rPr sz="3000" b="1" spc="-160" dirty="0">
                <a:latin typeface="Arial"/>
                <a:cs typeface="Arial"/>
              </a:rPr>
              <a:t>restricting </a:t>
            </a:r>
            <a:r>
              <a:rPr sz="3000" b="1" spc="-100" dirty="0">
                <a:latin typeface="Arial"/>
                <a:cs typeface="Arial"/>
              </a:rPr>
              <a:t>the </a:t>
            </a:r>
            <a:r>
              <a:rPr sz="3000" b="1" spc="-145" dirty="0">
                <a:latin typeface="Arial"/>
                <a:cs typeface="Arial"/>
              </a:rPr>
              <a:t>Appellate  </a:t>
            </a:r>
            <a:r>
              <a:rPr sz="3000" b="1" spc="-190" dirty="0">
                <a:latin typeface="Arial"/>
                <a:cs typeface="Arial"/>
              </a:rPr>
              <a:t>Authority </a:t>
            </a:r>
            <a:r>
              <a:rPr sz="3000" b="1" spc="-160" dirty="0">
                <a:latin typeface="Arial"/>
                <a:cs typeface="Arial"/>
              </a:rPr>
              <a:t>to </a:t>
            </a:r>
            <a:r>
              <a:rPr sz="3000" b="1" spc="-105" dirty="0">
                <a:latin typeface="Arial"/>
                <a:cs typeface="Arial"/>
              </a:rPr>
              <a:t>entertain </a:t>
            </a:r>
            <a:r>
              <a:rPr sz="3000" b="1" spc="-245" dirty="0">
                <a:latin typeface="Arial"/>
                <a:cs typeface="Arial"/>
              </a:rPr>
              <a:t>such </a:t>
            </a:r>
            <a:r>
              <a:rPr sz="3000" b="1" spc="-190" dirty="0">
                <a:latin typeface="Arial"/>
                <a:cs typeface="Arial"/>
              </a:rPr>
              <a:t>new </a:t>
            </a:r>
            <a:r>
              <a:rPr sz="3000" b="1" spc="-225" dirty="0">
                <a:latin typeface="Arial"/>
                <a:cs typeface="Arial"/>
              </a:rPr>
              <a:t>ground </a:t>
            </a:r>
            <a:r>
              <a:rPr sz="3000" b="1" spc="-150" dirty="0">
                <a:latin typeface="Arial"/>
                <a:cs typeface="Arial"/>
              </a:rPr>
              <a:t>in </a:t>
            </a:r>
            <a:r>
              <a:rPr sz="3000" b="1" spc="-110" dirty="0">
                <a:latin typeface="Arial"/>
                <a:cs typeface="Arial"/>
              </a:rPr>
              <a:t>the  </a:t>
            </a:r>
            <a:r>
              <a:rPr sz="3000" b="1" spc="-120" dirty="0">
                <a:latin typeface="Arial"/>
                <a:cs typeface="Arial"/>
              </a:rPr>
              <a:t>appeal. In </a:t>
            </a:r>
            <a:r>
              <a:rPr sz="3000" b="1" spc="-110" dirty="0">
                <a:latin typeface="Arial"/>
                <a:cs typeface="Arial"/>
              </a:rPr>
              <a:t>the </a:t>
            </a:r>
            <a:r>
              <a:rPr sz="3000" b="1" spc="-175" dirty="0">
                <a:latin typeface="Arial"/>
                <a:cs typeface="Arial"/>
              </a:rPr>
              <a:t>absence </a:t>
            </a:r>
            <a:r>
              <a:rPr sz="3000" b="1" spc="-150" dirty="0">
                <a:latin typeface="Arial"/>
                <a:cs typeface="Arial"/>
              </a:rPr>
              <a:t>of </a:t>
            </a:r>
            <a:r>
              <a:rPr sz="3000" b="1" spc="-155" dirty="0">
                <a:latin typeface="Arial"/>
                <a:cs typeface="Arial"/>
              </a:rPr>
              <a:t>statutory </a:t>
            </a:r>
            <a:r>
              <a:rPr sz="3000" b="1" spc="-165" dirty="0">
                <a:latin typeface="Arial"/>
                <a:cs typeface="Arial"/>
              </a:rPr>
              <a:t>bar, </a:t>
            </a:r>
            <a:r>
              <a:rPr sz="3000" b="1" spc="-110" dirty="0">
                <a:latin typeface="Arial"/>
                <a:cs typeface="Arial"/>
              </a:rPr>
              <a:t>the  appellate </a:t>
            </a:r>
            <a:r>
              <a:rPr sz="3000" b="1" spc="-155" dirty="0">
                <a:latin typeface="Arial"/>
                <a:cs typeface="Arial"/>
              </a:rPr>
              <a:t>authority </a:t>
            </a:r>
            <a:r>
              <a:rPr sz="3000" b="1" spc="-200" dirty="0">
                <a:latin typeface="Arial"/>
                <a:cs typeface="Arial"/>
              </a:rPr>
              <a:t>is </a:t>
            </a:r>
            <a:r>
              <a:rPr sz="3000" b="1" spc="-190" dirty="0">
                <a:latin typeface="Arial"/>
                <a:cs typeface="Arial"/>
              </a:rPr>
              <a:t>vested </a:t>
            </a:r>
            <a:r>
              <a:rPr sz="3000" b="1" spc="-145" dirty="0">
                <a:latin typeface="Arial"/>
                <a:cs typeface="Arial"/>
              </a:rPr>
              <a:t>with </a:t>
            </a:r>
            <a:r>
              <a:rPr sz="3000" b="1" spc="-100" dirty="0">
                <a:latin typeface="Arial"/>
                <a:cs typeface="Arial"/>
              </a:rPr>
              <a:t>the </a:t>
            </a:r>
            <a:r>
              <a:rPr sz="3000" b="1" spc="-204" dirty="0">
                <a:latin typeface="Arial"/>
                <a:cs typeface="Arial"/>
              </a:rPr>
              <a:t>power, which  </a:t>
            </a:r>
            <a:r>
              <a:rPr sz="3000" b="1" spc="-200" dirty="0">
                <a:latin typeface="Arial"/>
                <a:cs typeface="Arial"/>
              </a:rPr>
              <a:t>is </a:t>
            </a:r>
            <a:r>
              <a:rPr sz="3000" b="1" spc="-185" dirty="0">
                <a:latin typeface="Arial"/>
                <a:cs typeface="Arial"/>
              </a:rPr>
              <a:t>co-terminus </a:t>
            </a:r>
            <a:r>
              <a:rPr sz="3000" b="1" spc="-145" dirty="0">
                <a:latin typeface="Arial"/>
                <a:cs typeface="Arial"/>
              </a:rPr>
              <a:t>with </a:t>
            </a:r>
            <a:r>
              <a:rPr sz="3000" b="1" spc="-80" dirty="0">
                <a:latin typeface="Arial"/>
                <a:cs typeface="Arial"/>
              </a:rPr>
              <a:t>that </a:t>
            </a:r>
            <a:r>
              <a:rPr sz="3000" b="1" spc="-135" dirty="0">
                <a:latin typeface="Arial"/>
                <a:cs typeface="Arial"/>
              </a:rPr>
              <a:t>of </a:t>
            </a:r>
            <a:r>
              <a:rPr sz="3000" b="1" spc="-155" dirty="0">
                <a:latin typeface="Arial"/>
                <a:cs typeface="Arial"/>
              </a:rPr>
              <a:t>original </a:t>
            </a:r>
            <a:r>
              <a:rPr sz="3000" b="1" spc="-160" dirty="0">
                <a:latin typeface="Arial"/>
                <a:cs typeface="Arial"/>
              </a:rPr>
              <a:t>authority, </a:t>
            </a:r>
            <a:r>
              <a:rPr sz="3000" b="1" spc="-145" dirty="0">
                <a:latin typeface="Arial"/>
                <a:cs typeface="Arial"/>
              </a:rPr>
              <a:t>to  </a:t>
            </a:r>
            <a:r>
              <a:rPr sz="3000" b="1" spc="-150" dirty="0">
                <a:latin typeface="Arial"/>
                <a:cs typeface="Arial"/>
              </a:rPr>
              <a:t>allow </a:t>
            </a:r>
            <a:r>
              <a:rPr sz="3000" b="1" spc="-110" dirty="0">
                <a:latin typeface="Arial"/>
                <a:cs typeface="Arial"/>
              </a:rPr>
              <a:t>the </a:t>
            </a:r>
            <a:r>
              <a:rPr sz="3000" b="1" spc="-195" dirty="0">
                <a:latin typeface="Arial"/>
                <a:cs typeface="Arial"/>
              </a:rPr>
              <a:t>assessee </a:t>
            </a:r>
            <a:r>
              <a:rPr sz="3000" b="1" spc="-160" dirty="0">
                <a:latin typeface="Arial"/>
                <a:cs typeface="Arial"/>
              </a:rPr>
              <a:t>to </a:t>
            </a:r>
            <a:r>
              <a:rPr sz="3000" b="1" spc="-135" dirty="0">
                <a:latin typeface="Arial"/>
                <a:cs typeface="Arial"/>
              </a:rPr>
              <a:t>raise </a:t>
            </a:r>
            <a:r>
              <a:rPr sz="3000" b="1" spc="-180" dirty="0">
                <a:latin typeface="Arial"/>
                <a:cs typeface="Arial"/>
              </a:rPr>
              <a:t>new </a:t>
            </a:r>
            <a:r>
              <a:rPr sz="3000" b="1" spc="-210" dirty="0">
                <a:latin typeface="Arial"/>
                <a:cs typeface="Arial"/>
              </a:rPr>
              <a:t>ground, </a:t>
            </a:r>
            <a:r>
              <a:rPr sz="3000" b="1" spc="-70" dirty="0">
                <a:latin typeface="Arial"/>
                <a:cs typeface="Arial"/>
              </a:rPr>
              <a:t>if </a:t>
            </a:r>
            <a:r>
              <a:rPr sz="3000" b="1" spc="-130" dirty="0">
                <a:latin typeface="Arial"/>
                <a:cs typeface="Arial"/>
              </a:rPr>
              <a:t>same </a:t>
            </a:r>
            <a:r>
              <a:rPr sz="3000" b="1" spc="-215" dirty="0">
                <a:latin typeface="Arial"/>
                <a:cs typeface="Arial"/>
              </a:rPr>
              <a:t>is  </a:t>
            </a:r>
            <a:r>
              <a:rPr sz="3000" b="1" spc="-150" dirty="0">
                <a:latin typeface="Arial"/>
                <a:cs typeface="Arial"/>
              </a:rPr>
              <a:t>bonafide </a:t>
            </a:r>
            <a:r>
              <a:rPr sz="3000" b="1" spc="-155" dirty="0">
                <a:latin typeface="Arial"/>
                <a:cs typeface="Arial"/>
              </a:rPr>
              <a:t>and </a:t>
            </a:r>
            <a:r>
              <a:rPr sz="3000" b="1" spc="-165" dirty="0">
                <a:latin typeface="Arial"/>
                <a:cs typeface="Arial"/>
              </a:rPr>
              <a:t>not </a:t>
            </a:r>
            <a:r>
              <a:rPr sz="3000" b="1" spc="-130" dirty="0">
                <a:latin typeface="Arial"/>
                <a:cs typeface="Arial"/>
              </a:rPr>
              <a:t>willful </a:t>
            </a:r>
            <a:r>
              <a:rPr sz="3000" b="1" spc="-210" dirty="0">
                <a:latin typeface="Arial"/>
                <a:cs typeface="Arial"/>
              </a:rPr>
              <a:t>or</a:t>
            </a:r>
            <a:r>
              <a:rPr sz="3000" b="1" spc="80" dirty="0">
                <a:latin typeface="Arial"/>
                <a:cs typeface="Arial"/>
              </a:rPr>
              <a:t> </a:t>
            </a:r>
            <a:r>
              <a:rPr sz="3000" b="1" spc="-165" dirty="0">
                <a:latin typeface="Arial"/>
                <a:cs typeface="Arial"/>
              </a:rPr>
              <a:t>unreasonable</a:t>
            </a:r>
            <a:endParaRPr sz="3000">
              <a:latin typeface="Arial"/>
              <a:cs typeface="Arial"/>
            </a:endParaRPr>
          </a:p>
        </p:txBody>
      </p:sp>
      <p:sp>
        <p:nvSpPr>
          <p:cNvPr id="5" name="object 5"/>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7595" y="740234"/>
            <a:ext cx="7112634" cy="696595"/>
          </a:xfrm>
          <a:prstGeom prst="rect">
            <a:avLst/>
          </a:prstGeom>
        </p:spPr>
        <p:txBody>
          <a:bodyPr vert="horz" wrap="square" lIns="0" tIns="12700" rIns="0" bIns="0" rtlCol="0">
            <a:spAutoFit/>
          </a:bodyPr>
          <a:lstStyle/>
          <a:p>
            <a:pPr marL="12700">
              <a:lnSpc>
                <a:spcPct val="100000"/>
              </a:lnSpc>
              <a:spcBef>
                <a:spcPts val="100"/>
              </a:spcBef>
            </a:pPr>
            <a:r>
              <a:rPr sz="4400" spc="-420" dirty="0"/>
              <a:t>JUDICIAL</a:t>
            </a:r>
            <a:r>
              <a:rPr sz="4400" spc="-200" dirty="0"/>
              <a:t> </a:t>
            </a:r>
            <a:r>
              <a:rPr sz="4400" spc="-450" dirty="0"/>
              <a:t>PRONOUNCEMENTS</a:t>
            </a:r>
            <a:endParaRPr sz="4400"/>
          </a:p>
        </p:txBody>
      </p:sp>
      <p:sp>
        <p:nvSpPr>
          <p:cNvPr id="4" name="object 4"/>
          <p:cNvSpPr txBox="1"/>
          <p:nvPr/>
        </p:nvSpPr>
        <p:spPr>
          <a:xfrm>
            <a:off x="552733" y="1546382"/>
            <a:ext cx="8772525" cy="5603240"/>
          </a:xfrm>
          <a:prstGeom prst="rect">
            <a:avLst/>
          </a:prstGeom>
        </p:spPr>
        <p:txBody>
          <a:bodyPr vert="horz" wrap="square" lIns="0" tIns="12700" rIns="0" bIns="0" rtlCol="0">
            <a:spAutoFit/>
          </a:bodyPr>
          <a:lstStyle/>
          <a:p>
            <a:pPr marL="354965" marR="75565" indent="-342900">
              <a:lnSpc>
                <a:spcPct val="100000"/>
              </a:lnSpc>
              <a:spcBef>
                <a:spcPts val="100"/>
              </a:spcBef>
              <a:tabLst>
                <a:tab pos="8018145" algn="l"/>
              </a:tabLst>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190" dirty="0">
                <a:latin typeface="Arial"/>
                <a:cs typeface="Arial"/>
              </a:rPr>
              <a:t>S. </a:t>
            </a:r>
            <a:r>
              <a:rPr sz="3000" b="1" spc="30" dirty="0">
                <a:latin typeface="Arial"/>
                <a:cs typeface="Arial"/>
              </a:rPr>
              <a:t>250(5) </a:t>
            </a:r>
            <a:r>
              <a:rPr sz="3000" b="1" spc="-180" dirty="0">
                <a:latin typeface="Arial"/>
                <a:cs typeface="Arial"/>
              </a:rPr>
              <a:t>empowers </a:t>
            </a:r>
            <a:r>
              <a:rPr sz="3000" b="1" spc="-235" dirty="0">
                <a:latin typeface="Arial"/>
                <a:cs typeface="Arial"/>
              </a:rPr>
              <a:t>CIT(A) </a:t>
            </a:r>
            <a:r>
              <a:rPr sz="3000" b="1" spc="-160" dirty="0">
                <a:latin typeface="Arial"/>
                <a:cs typeface="Arial"/>
              </a:rPr>
              <a:t>to </a:t>
            </a:r>
            <a:r>
              <a:rPr sz="3000" b="1" spc="-150" dirty="0">
                <a:latin typeface="Arial"/>
                <a:cs typeface="Arial"/>
              </a:rPr>
              <a:t>allow </a:t>
            </a:r>
            <a:r>
              <a:rPr sz="3000" b="1" spc="-114" dirty="0">
                <a:latin typeface="Arial"/>
                <a:cs typeface="Arial"/>
              </a:rPr>
              <a:t>appellant </a:t>
            </a:r>
            <a:r>
              <a:rPr sz="3000" b="1" spc="-160" dirty="0">
                <a:latin typeface="Arial"/>
                <a:cs typeface="Arial"/>
              </a:rPr>
              <a:t>to  </a:t>
            </a:r>
            <a:r>
              <a:rPr sz="3000" b="1" spc="-135" dirty="0">
                <a:latin typeface="Arial"/>
                <a:cs typeface="Arial"/>
              </a:rPr>
              <a:t>raise additional </a:t>
            </a:r>
            <a:r>
              <a:rPr sz="3000" b="1" spc="-240" dirty="0">
                <a:latin typeface="Arial"/>
                <a:cs typeface="Arial"/>
              </a:rPr>
              <a:t>grounds </a:t>
            </a:r>
            <a:r>
              <a:rPr sz="3000" b="1" spc="-135" dirty="0">
                <a:latin typeface="Arial"/>
                <a:cs typeface="Arial"/>
              </a:rPr>
              <a:t>of </a:t>
            </a:r>
            <a:r>
              <a:rPr sz="3000" b="1" spc="-114" dirty="0">
                <a:latin typeface="Arial"/>
                <a:cs typeface="Arial"/>
              </a:rPr>
              <a:t>appeal </a:t>
            </a:r>
            <a:r>
              <a:rPr sz="3000" b="1" spc="-70" dirty="0">
                <a:latin typeface="Arial"/>
                <a:cs typeface="Arial"/>
              </a:rPr>
              <a:t>if </a:t>
            </a:r>
            <a:r>
              <a:rPr sz="3000" b="1" spc="-140" dirty="0">
                <a:latin typeface="Arial"/>
                <a:cs typeface="Arial"/>
              </a:rPr>
              <a:t>satisfied </a:t>
            </a:r>
            <a:r>
              <a:rPr sz="3000" b="1" spc="-85" dirty="0">
                <a:latin typeface="Arial"/>
                <a:cs typeface="Arial"/>
              </a:rPr>
              <a:t>that,  </a:t>
            </a:r>
            <a:r>
              <a:rPr sz="3000" b="1" spc="-195" dirty="0">
                <a:latin typeface="Arial"/>
                <a:cs typeface="Arial"/>
              </a:rPr>
              <a:t>omission </a:t>
            </a:r>
            <a:r>
              <a:rPr sz="3000" b="1" spc="-125" dirty="0">
                <a:latin typeface="Arial"/>
                <a:cs typeface="Arial"/>
              </a:rPr>
              <a:t>thereof </a:t>
            </a:r>
            <a:r>
              <a:rPr sz="3000" b="1" spc="-200" dirty="0">
                <a:latin typeface="Arial"/>
                <a:cs typeface="Arial"/>
              </a:rPr>
              <a:t>was </a:t>
            </a:r>
            <a:r>
              <a:rPr sz="3000" b="1" spc="-165" dirty="0">
                <a:latin typeface="Arial"/>
                <a:cs typeface="Arial"/>
              </a:rPr>
              <a:t>not </a:t>
            </a:r>
            <a:r>
              <a:rPr sz="3000" b="1" spc="-125" dirty="0">
                <a:latin typeface="Arial"/>
                <a:cs typeface="Arial"/>
              </a:rPr>
              <a:t>willful </a:t>
            </a:r>
            <a:r>
              <a:rPr sz="3000" b="1" spc="-210" dirty="0">
                <a:latin typeface="Arial"/>
                <a:cs typeface="Arial"/>
              </a:rPr>
              <a:t>or </a:t>
            </a:r>
            <a:r>
              <a:rPr sz="3000" b="1" spc="-160" dirty="0">
                <a:latin typeface="Arial"/>
                <a:cs typeface="Arial"/>
              </a:rPr>
              <a:t>unreasonable. </a:t>
            </a:r>
            <a:r>
              <a:rPr sz="3000" b="1" spc="-30" dirty="0">
                <a:latin typeface="Arial"/>
                <a:cs typeface="Arial"/>
              </a:rPr>
              <a:t>It  </a:t>
            </a:r>
            <a:r>
              <a:rPr sz="3000" b="1" spc="-200" dirty="0">
                <a:latin typeface="Arial"/>
                <a:cs typeface="Arial"/>
              </a:rPr>
              <a:t>is </a:t>
            </a:r>
            <a:r>
              <a:rPr sz="3000" b="1" spc="-50" dirty="0">
                <a:latin typeface="Arial"/>
                <a:cs typeface="Arial"/>
              </a:rPr>
              <a:t>a </a:t>
            </a:r>
            <a:r>
              <a:rPr sz="3000" b="1" spc="-170" dirty="0">
                <a:latin typeface="Arial"/>
                <a:cs typeface="Arial"/>
              </a:rPr>
              <a:t>discretionary </a:t>
            </a:r>
            <a:r>
              <a:rPr sz="3000" b="1" spc="-204" dirty="0">
                <a:latin typeface="Arial"/>
                <a:cs typeface="Arial"/>
              </a:rPr>
              <a:t>power </a:t>
            </a:r>
            <a:r>
              <a:rPr sz="3000" b="1" spc="-200" dirty="0">
                <a:latin typeface="Arial"/>
                <a:cs typeface="Arial"/>
              </a:rPr>
              <a:t>which is </a:t>
            </a:r>
            <a:r>
              <a:rPr sz="3000" b="1" spc="-195" dirty="0">
                <a:latin typeface="Arial"/>
                <a:cs typeface="Arial"/>
              </a:rPr>
              <a:t>exercised </a:t>
            </a:r>
            <a:r>
              <a:rPr sz="3000" b="1" spc="-180" dirty="0">
                <a:latin typeface="Arial"/>
                <a:cs typeface="Arial"/>
              </a:rPr>
              <a:t>based  </a:t>
            </a:r>
            <a:r>
              <a:rPr sz="3000" b="1" spc="-229" dirty="0">
                <a:latin typeface="Arial"/>
                <a:cs typeface="Arial"/>
              </a:rPr>
              <a:t>on </a:t>
            </a:r>
            <a:r>
              <a:rPr sz="3000" b="1" spc="-110" dirty="0">
                <a:latin typeface="Arial"/>
                <a:cs typeface="Arial"/>
              </a:rPr>
              <a:t>the </a:t>
            </a:r>
            <a:r>
              <a:rPr sz="3000" b="1" spc="-135" dirty="0">
                <a:latin typeface="Arial"/>
                <a:cs typeface="Arial"/>
              </a:rPr>
              <a:t>facts </a:t>
            </a:r>
            <a:r>
              <a:rPr sz="3000" b="1" spc="-155" dirty="0">
                <a:latin typeface="Arial"/>
                <a:cs typeface="Arial"/>
              </a:rPr>
              <a:t>and </a:t>
            </a:r>
            <a:r>
              <a:rPr sz="3000" b="1" spc="-180" dirty="0">
                <a:latin typeface="Arial"/>
                <a:cs typeface="Arial"/>
              </a:rPr>
              <a:t>circumstances </a:t>
            </a:r>
            <a:r>
              <a:rPr sz="3000" b="1" spc="-150" dirty="0">
                <a:latin typeface="Arial"/>
                <a:cs typeface="Arial"/>
              </a:rPr>
              <a:t>of each</a:t>
            </a:r>
            <a:r>
              <a:rPr sz="3000" b="1" spc="254" dirty="0">
                <a:latin typeface="Arial"/>
                <a:cs typeface="Arial"/>
              </a:rPr>
              <a:t> </a:t>
            </a:r>
            <a:r>
              <a:rPr sz="3000" b="1" spc="-175" dirty="0">
                <a:latin typeface="Arial"/>
                <a:cs typeface="Arial"/>
              </a:rPr>
              <a:t>case</a:t>
            </a:r>
            <a:r>
              <a:rPr sz="3000" b="1" spc="-105" dirty="0">
                <a:latin typeface="Arial"/>
                <a:cs typeface="Arial"/>
              </a:rPr>
              <a:t> </a:t>
            </a:r>
            <a:r>
              <a:rPr sz="3200" b="1" spc="-295" dirty="0">
                <a:latin typeface="Arial"/>
                <a:cs typeface="Arial"/>
              </a:rPr>
              <a:t>-	</a:t>
            </a:r>
            <a:r>
              <a:rPr sz="2800" b="1" i="1" spc="-225" dirty="0">
                <a:latin typeface="Arial"/>
                <a:cs typeface="Arial"/>
              </a:rPr>
              <a:t>Jute  </a:t>
            </a:r>
            <a:r>
              <a:rPr sz="2800" b="1" i="1" spc="-175" dirty="0">
                <a:latin typeface="Arial"/>
                <a:cs typeface="Arial"/>
              </a:rPr>
              <a:t>Corporation </a:t>
            </a:r>
            <a:r>
              <a:rPr sz="2800" b="1" i="1" spc="-145" dirty="0">
                <a:latin typeface="Arial"/>
                <a:cs typeface="Arial"/>
              </a:rPr>
              <a:t>of </a:t>
            </a:r>
            <a:r>
              <a:rPr sz="2800" b="1" i="1" spc="-110" dirty="0">
                <a:latin typeface="Arial"/>
                <a:cs typeface="Arial"/>
              </a:rPr>
              <a:t>India </a:t>
            </a:r>
            <a:r>
              <a:rPr sz="2800" b="1" i="1" spc="-170" dirty="0">
                <a:latin typeface="Arial"/>
                <a:cs typeface="Arial"/>
              </a:rPr>
              <a:t>Ltd. </a:t>
            </a:r>
            <a:r>
              <a:rPr sz="2800" b="1" i="1" spc="-220" dirty="0">
                <a:latin typeface="Arial"/>
                <a:cs typeface="Arial"/>
              </a:rPr>
              <a:t>vs. </a:t>
            </a:r>
            <a:r>
              <a:rPr sz="2800" b="1" i="1" spc="-295" dirty="0">
                <a:latin typeface="Arial"/>
                <a:cs typeface="Arial"/>
              </a:rPr>
              <a:t>CIT: </a:t>
            </a:r>
            <a:r>
              <a:rPr sz="2800" b="1" i="1" spc="60" dirty="0">
                <a:latin typeface="Arial"/>
                <a:cs typeface="Arial"/>
              </a:rPr>
              <a:t>187 </a:t>
            </a:r>
            <a:r>
              <a:rPr sz="2800" b="1" i="1" spc="-220" dirty="0">
                <a:latin typeface="Arial"/>
                <a:cs typeface="Arial"/>
              </a:rPr>
              <a:t>ITR </a:t>
            </a:r>
            <a:r>
              <a:rPr sz="2800" b="1" i="1" spc="85" dirty="0">
                <a:latin typeface="Arial"/>
                <a:cs typeface="Arial"/>
              </a:rPr>
              <a:t>688</a:t>
            </a:r>
            <a:r>
              <a:rPr sz="2800" b="1" i="1" spc="-165" dirty="0">
                <a:latin typeface="Arial"/>
                <a:cs typeface="Arial"/>
              </a:rPr>
              <a:t> </a:t>
            </a:r>
            <a:r>
              <a:rPr sz="2800" b="1" i="1" spc="-225" dirty="0">
                <a:latin typeface="Arial"/>
                <a:cs typeface="Arial"/>
              </a:rPr>
              <a:t>(SC)</a:t>
            </a:r>
            <a:endParaRPr sz="2800">
              <a:latin typeface="Arial"/>
              <a:cs typeface="Arial"/>
            </a:endParaRPr>
          </a:p>
          <a:p>
            <a:pPr marL="354965" marR="5080" indent="-342900">
              <a:lnSpc>
                <a:spcPct val="100000"/>
              </a:lnSpc>
              <a:spcBef>
                <a:spcPts val="72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145" dirty="0">
                <a:latin typeface="Arial"/>
                <a:cs typeface="Arial"/>
              </a:rPr>
              <a:t>Where </a:t>
            </a:r>
            <a:r>
              <a:rPr sz="3000" b="1" spc="-50" dirty="0">
                <a:latin typeface="Arial"/>
                <a:cs typeface="Arial"/>
              </a:rPr>
              <a:t>a </a:t>
            </a:r>
            <a:r>
              <a:rPr sz="3000" b="1" spc="-110" dirty="0">
                <a:latin typeface="Arial"/>
                <a:cs typeface="Arial"/>
              </a:rPr>
              <a:t>claim </a:t>
            </a:r>
            <a:r>
              <a:rPr sz="3000" b="1" spc="-200" dirty="0">
                <a:latin typeface="Arial"/>
                <a:cs typeface="Arial"/>
              </a:rPr>
              <a:t>is </a:t>
            </a:r>
            <a:r>
              <a:rPr sz="3000" b="1" spc="-165" dirty="0">
                <a:latin typeface="Arial"/>
                <a:cs typeface="Arial"/>
              </a:rPr>
              <a:t>not </a:t>
            </a:r>
            <a:r>
              <a:rPr sz="3000" b="1" spc="-100" dirty="0">
                <a:latin typeface="Arial"/>
                <a:cs typeface="Arial"/>
              </a:rPr>
              <a:t>made </a:t>
            </a:r>
            <a:r>
              <a:rPr sz="3000" b="1" spc="-150" dirty="0">
                <a:latin typeface="Arial"/>
                <a:cs typeface="Arial"/>
              </a:rPr>
              <a:t>in </a:t>
            </a:r>
            <a:r>
              <a:rPr sz="3000" b="1" spc="-195" dirty="0">
                <a:latin typeface="Arial"/>
                <a:cs typeface="Arial"/>
              </a:rPr>
              <a:t>ROI, </a:t>
            </a:r>
            <a:r>
              <a:rPr sz="3000" b="1" spc="-185" dirty="0">
                <a:latin typeface="Arial"/>
                <a:cs typeface="Arial"/>
              </a:rPr>
              <a:t>including </a:t>
            </a:r>
            <a:r>
              <a:rPr sz="3000" b="1" spc="-190" dirty="0">
                <a:latin typeface="Arial"/>
                <a:cs typeface="Arial"/>
              </a:rPr>
              <a:t>revised  </a:t>
            </a:r>
            <a:r>
              <a:rPr sz="3000" b="1" spc="-195" dirty="0">
                <a:latin typeface="Arial"/>
                <a:cs typeface="Arial"/>
              </a:rPr>
              <a:t>ROI, </a:t>
            </a:r>
            <a:r>
              <a:rPr sz="3000" b="1" spc="-165" dirty="0">
                <a:latin typeface="Arial"/>
                <a:cs typeface="Arial"/>
              </a:rPr>
              <a:t>although </a:t>
            </a:r>
            <a:r>
              <a:rPr sz="3000" b="1" spc="-110" dirty="0">
                <a:latin typeface="Arial"/>
                <a:cs typeface="Arial"/>
              </a:rPr>
              <a:t>the </a:t>
            </a:r>
            <a:r>
              <a:rPr sz="3000" b="1" spc="-405" dirty="0">
                <a:latin typeface="Arial"/>
                <a:cs typeface="Arial"/>
              </a:rPr>
              <a:t>AO </a:t>
            </a:r>
            <a:r>
              <a:rPr sz="3000" b="1" spc="-200" dirty="0">
                <a:latin typeface="Arial"/>
                <a:cs typeface="Arial"/>
              </a:rPr>
              <a:t>is </a:t>
            </a:r>
            <a:r>
              <a:rPr sz="3000" b="1" spc="-165" dirty="0">
                <a:latin typeface="Arial"/>
                <a:cs typeface="Arial"/>
              </a:rPr>
              <a:t>not </a:t>
            </a:r>
            <a:r>
              <a:rPr sz="3000" b="1" spc="-170" dirty="0">
                <a:latin typeface="Arial"/>
                <a:cs typeface="Arial"/>
              </a:rPr>
              <a:t>empowered </a:t>
            </a:r>
            <a:r>
              <a:rPr sz="3000" b="1" spc="-160" dirty="0">
                <a:latin typeface="Arial"/>
                <a:cs typeface="Arial"/>
              </a:rPr>
              <a:t>to </a:t>
            </a:r>
            <a:r>
              <a:rPr sz="3000" b="1" spc="-145" dirty="0">
                <a:latin typeface="Arial"/>
                <a:cs typeface="Arial"/>
              </a:rPr>
              <a:t>allow  </a:t>
            </a:r>
            <a:r>
              <a:rPr sz="3000" b="1" spc="-240" dirty="0">
                <a:latin typeface="Arial"/>
                <a:cs typeface="Arial"/>
              </a:rPr>
              <a:t>such </a:t>
            </a:r>
            <a:r>
              <a:rPr sz="3000" b="1" spc="-110" dirty="0">
                <a:latin typeface="Arial"/>
                <a:cs typeface="Arial"/>
              </a:rPr>
              <a:t>claim, the </a:t>
            </a:r>
            <a:r>
              <a:rPr sz="3000" b="1" spc="-120" dirty="0">
                <a:latin typeface="Arial"/>
                <a:cs typeface="Arial"/>
              </a:rPr>
              <a:t>same </a:t>
            </a:r>
            <a:r>
              <a:rPr sz="3000" b="1" spc="-175" dirty="0">
                <a:latin typeface="Arial"/>
                <a:cs typeface="Arial"/>
              </a:rPr>
              <a:t>can </a:t>
            </a:r>
            <a:r>
              <a:rPr sz="3000" b="1" spc="-160" dirty="0">
                <a:latin typeface="Arial"/>
                <a:cs typeface="Arial"/>
              </a:rPr>
              <a:t>be </a:t>
            </a:r>
            <a:r>
              <a:rPr sz="3000" b="1" spc="-155" dirty="0">
                <a:latin typeface="Arial"/>
                <a:cs typeface="Arial"/>
              </a:rPr>
              <a:t>raised </a:t>
            </a:r>
            <a:r>
              <a:rPr sz="3000" b="1" spc="-150" dirty="0">
                <a:latin typeface="Arial"/>
                <a:cs typeface="Arial"/>
              </a:rPr>
              <a:t>before </a:t>
            </a:r>
            <a:r>
              <a:rPr sz="3000" b="1" spc="-235" dirty="0">
                <a:latin typeface="Arial"/>
                <a:cs typeface="Arial"/>
              </a:rPr>
              <a:t>CIT(A)  </a:t>
            </a:r>
            <a:r>
              <a:rPr sz="3000" b="1" spc="-180" dirty="0">
                <a:latin typeface="Arial"/>
                <a:cs typeface="Arial"/>
              </a:rPr>
              <a:t>as </a:t>
            </a:r>
            <a:r>
              <a:rPr sz="3000" b="1" spc="-130" dirty="0">
                <a:latin typeface="Arial"/>
                <a:cs typeface="Arial"/>
              </a:rPr>
              <a:t>additional </a:t>
            </a:r>
            <a:r>
              <a:rPr sz="3000" b="1" spc="-235" dirty="0">
                <a:latin typeface="Arial"/>
                <a:cs typeface="Arial"/>
              </a:rPr>
              <a:t>grounds </a:t>
            </a:r>
            <a:r>
              <a:rPr sz="3000" b="1" spc="-150" dirty="0">
                <a:latin typeface="Arial"/>
                <a:cs typeface="Arial"/>
              </a:rPr>
              <a:t>of </a:t>
            </a:r>
            <a:r>
              <a:rPr sz="3000" b="1" spc="-120" dirty="0">
                <a:latin typeface="Arial"/>
                <a:cs typeface="Arial"/>
              </a:rPr>
              <a:t>appeal</a:t>
            </a:r>
            <a:r>
              <a:rPr sz="3000" b="1" spc="150" dirty="0">
                <a:latin typeface="Arial"/>
                <a:cs typeface="Arial"/>
              </a:rPr>
              <a:t> </a:t>
            </a:r>
            <a:r>
              <a:rPr sz="3000" b="1" spc="-280" dirty="0">
                <a:latin typeface="Arial"/>
                <a:cs typeface="Arial"/>
              </a:rPr>
              <a:t>-</a:t>
            </a:r>
            <a:endParaRPr sz="3000">
              <a:latin typeface="Arial"/>
              <a:cs typeface="Arial"/>
            </a:endParaRPr>
          </a:p>
          <a:p>
            <a:pPr marL="355600">
              <a:lnSpc>
                <a:spcPts val="3835"/>
              </a:lnSpc>
            </a:pPr>
            <a:r>
              <a:rPr sz="3200" b="1" spc="-295" dirty="0">
                <a:latin typeface="Arial"/>
                <a:cs typeface="Arial"/>
              </a:rPr>
              <a:t>- </a:t>
            </a:r>
            <a:r>
              <a:rPr sz="2800" b="1" i="1" spc="-175" dirty="0">
                <a:latin typeface="Arial"/>
                <a:cs typeface="Arial"/>
              </a:rPr>
              <a:t>Goetze </a:t>
            </a:r>
            <a:r>
              <a:rPr sz="2800" b="1" i="1" spc="-110" dirty="0">
                <a:latin typeface="Arial"/>
                <a:cs typeface="Arial"/>
              </a:rPr>
              <a:t>India </a:t>
            </a:r>
            <a:r>
              <a:rPr sz="2800" b="1" i="1" spc="-175" dirty="0">
                <a:latin typeface="Arial"/>
                <a:cs typeface="Arial"/>
              </a:rPr>
              <a:t>Ltd. </a:t>
            </a:r>
            <a:r>
              <a:rPr sz="2800" b="1" i="1" spc="-245" dirty="0">
                <a:latin typeface="Arial"/>
                <a:cs typeface="Arial"/>
              </a:rPr>
              <a:t>v. </a:t>
            </a:r>
            <a:r>
              <a:rPr sz="2800" b="1" i="1" spc="-270" dirty="0">
                <a:latin typeface="Arial"/>
                <a:cs typeface="Arial"/>
              </a:rPr>
              <a:t>CIT </a:t>
            </a:r>
            <a:r>
              <a:rPr sz="2800" b="1" i="1" spc="85" dirty="0">
                <a:latin typeface="Arial"/>
                <a:cs typeface="Arial"/>
              </a:rPr>
              <a:t>284 </a:t>
            </a:r>
            <a:r>
              <a:rPr sz="2800" b="1" i="1" spc="-225" dirty="0">
                <a:latin typeface="Arial"/>
                <a:cs typeface="Arial"/>
              </a:rPr>
              <a:t>ITR </a:t>
            </a:r>
            <a:r>
              <a:rPr sz="2800" b="1" i="1" spc="85" dirty="0">
                <a:latin typeface="Arial"/>
                <a:cs typeface="Arial"/>
              </a:rPr>
              <a:t>323</a:t>
            </a:r>
            <a:r>
              <a:rPr sz="2800" b="1" i="1" spc="520" dirty="0">
                <a:latin typeface="Arial"/>
                <a:cs typeface="Arial"/>
              </a:rPr>
              <a:t> </a:t>
            </a:r>
            <a:r>
              <a:rPr sz="2800" b="1" i="1" spc="-225" dirty="0">
                <a:latin typeface="Arial"/>
                <a:cs typeface="Arial"/>
              </a:rPr>
              <a:t>(SC)</a:t>
            </a:r>
            <a:endParaRPr sz="2800">
              <a:latin typeface="Arial"/>
              <a:cs typeface="Arial"/>
            </a:endParaRPr>
          </a:p>
          <a:p>
            <a:pPr marL="355600">
              <a:lnSpc>
                <a:spcPct val="100000"/>
              </a:lnSpc>
            </a:pPr>
            <a:r>
              <a:rPr sz="2800" b="1" i="1" spc="-260" dirty="0">
                <a:latin typeface="Arial"/>
                <a:cs typeface="Arial"/>
              </a:rPr>
              <a:t>- </a:t>
            </a:r>
            <a:r>
              <a:rPr sz="2800" b="1" i="1" spc="-270" dirty="0">
                <a:latin typeface="Arial"/>
                <a:cs typeface="Arial"/>
              </a:rPr>
              <a:t>CIT </a:t>
            </a:r>
            <a:r>
              <a:rPr sz="2800" b="1" i="1" spc="-245" dirty="0">
                <a:latin typeface="Arial"/>
                <a:cs typeface="Arial"/>
              </a:rPr>
              <a:t>v. </a:t>
            </a:r>
            <a:r>
              <a:rPr sz="2800" b="1" i="1" spc="-210" dirty="0">
                <a:latin typeface="Arial"/>
                <a:cs typeface="Arial"/>
              </a:rPr>
              <a:t>Jai </a:t>
            </a:r>
            <a:r>
              <a:rPr sz="2800" b="1" i="1" spc="-140" dirty="0">
                <a:latin typeface="Arial"/>
                <a:cs typeface="Arial"/>
              </a:rPr>
              <a:t>Parabolic </a:t>
            </a:r>
            <a:r>
              <a:rPr sz="2800" b="1" i="1" spc="-215" dirty="0">
                <a:latin typeface="Arial"/>
                <a:cs typeface="Arial"/>
              </a:rPr>
              <a:t>Springs </a:t>
            </a:r>
            <a:r>
              <a:rPr sz="2800" b="1" i="1" spc="-175" dirty="0">
                <a:latin typeface="Arial"/>
                <a:cs typeface="Arial"/>
              </a:rPr>
              <a:t>Ltd. </a:t>
            </a:r>
            <a:r>
              <a:rPr sz="2800" b="1" i="1" spc="85" dirty="0">
                <a:latin typeface="Arial"/>
                <a:cs typeface="Arial"/>
              </a:rPr>
              <a:t>306 </a:t>
            </a:r>
            <a:r>
              <a:rPr sz="2800" b="1" i="1" spc="-225" dirty="0">
                <a:latin typeface="Arial"/>
                <a:cs typeface="Arial"/>
              </a:rPr>
              <a:t>ITR </a:t>
            </a:r>
            <a:r>
              <a:rPr sz="2800" b="1" i="1" spc="95" dirty="0">
                <a:latin typeface="Arial"/>
                <a:cs typeface="Arial"/>
              </a:rPr>
              <a:t>42</a:t>
            </a:r>
            <a:r>
              <a:rPr sz="2800" b="1" i="1" spc="145" dirty="0">
                <a:latin typeface="Arial"/>
                <a:cs typeface="Arial"/>
              </a:rPr>
              <a:t> </a:t>
            </a:r>
            <a:r>
              <a:rPr sz="2800" b="1" i="1" spc="-114" dirty="0">
                <a:latin typeface="Arial"/>
                <a:cs typeface="Arial"/>
              </a:rPr>
              <a:t>(Del.)</a:t>
            </a:r>
            <a:endParaRPr sz="2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7595" y="740234"/>
            <a:ext cx="7112634" cy="696595"/>
          </a:xfrm>
          <a:prstGeom prst="rect">
            <a:avLst/>
          </a:prstGeom>
        </p:spPr>
        <p:txBody>
          <a:bodyPr vert="horz" wrap="square" lIns="0" tIns="12700" rIns="0" bIns="0" rtlCol="0">
            <a:spAutoFit/>
          </a:bodyPr>
          <a:lstStyle/>
          <a:p>
            <a:pPr marL="12700">
              <a:lnSpc>
                <a:spcPct val="100000"/>
              </a:lnSpc>
              <a:spcBef>
                <a:spcPts val="100"/>
              </a:spcBef>
            </a:pPr>
            <a:r>
              <a:rPr sz="4400" spc="-420" dirty="0"/>
              <a:t>JUDICIAL</a:t>
            </a:r>
            <a:r>
              <a:rPr sz="4400" spc="-200" dirty="0"/>
              <a:t> </a:t>
            </a:r>
            <a:r>
              <a:rPr sz="4400" spc="-450" dirty="0"/>
              <a:t>PRONOUNCEMENTS</a:t>
            </a:r>
            <a:endParaRPr sz="4400"/>
          </a:p>
        </p:txBody>
      </p:sp>
      <p:sp>
        <p:nvSpPr>
          <p:cNvPr id="4" name="object 4"/>
          <p:cNvSpPr txBox="1"/>
          <p:nvPr/>
        </p:nvSpPr>
        <p:spPr>
          <a:xfrm>
            <a:off x="552733" y="1546382"/>
            <a:ext cx="8656955" cy="5513705"/>
          </a:xfrm>
          <a:prstGeom prst="rect">
            <a:avLst/>
          </a:prstGeom>
        </p:spPr>
        <p:txBody>
          <a:bodyPr vert="horz" wrap="square" lIns="0" tIns="12700" rIns="0" bIns="0" rtlCol="0">
            <a:spAutoFit/>
          </a:bodyPr>
          <a:lstStyle/>
          <a:p>
            <a:pPr marL="354965" marR="5080" indent="-342900">
              <a:lnSpc>
                <a:spcPct val="100000"/>
              </a:lnSpc>
              <a:spcBef>
                <a:spcPts val="10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40" dirty="0">
                <a:latin typeface="Arial"/>
                <a:cs typeface="Arial"/>
              </a:rPr>
              <a:t>If </a:t>
            </a:r>
            <a:r>
              <a:rPr sz="3000" b="1" spc="-135" dirty="0">
                <a:latin typeface="Arial"/>
                <a:cs typeface="Arial"/>
              </a:rPr>
              <a:t>facts </a:t>
            </a:r>
            <a:r>
              <a:rPr sz="3000" b="1" spc="-155" dirty="0">
                <a:latin typeface="Arial"/>
                <a:cs typeface="Arial"/>
              </a:rPr>
              <a:t>not </a:t>
            </a:r>
            <a:r>
              <a:rPr sz="3000" b="1" spc="-229" dirty="0">
                <a:latin typeface="Arial"/>
                <a:cs typeface="Arial"/>
              </a:rPr>
              <a:t>on </a:t>
            </a:r>
            <a:r>
              <a:rPr sz="3000" b="1" spc="-180" dirty="0">
                <a:latin typeface="Arial"/>
                <a:cs typeface="Arial"/>
              </a:rPr>
              <a:t>record, </a:t>
            </a:r>
            <a:r>
              <a:rPr sz="3000" b="1" spc="-135" dirty="0">
                <a:latin typeface="Arial"/>
                <a:cs typeface="Arial"/>
              </a:rPr>
              <a:t>additional </a:t>
            </a:r>
            <a:r>
              <a:rPr sz="3000" b="1" spc="-254" dirty="0">
                <a:latin typeface="Arial"/>
                <a:cs typeface="Arial"/>
              </a:rPr>
              <a:t>Grounds </a:t>
            </a:r>
            <a:r>
              <a:rPr sz="3000" b="1" spc="-150" dirty="0">
                <a:latin typeface="Arial"/>
                <a:cs typeface="Arial"/>
              </a:rPr>
              <a:t>of </a:t>
            </a:r>
            <a:r>
              <a:rPr sz="3000" b="1" spc="-120" dirty="0">
                <a:latin typeface="Arial"/>
                <a:cs typeface="Arial"/>
              </a:rPr>
              <a:t>appeal  </a:t>
            </a:r>
            <a:r>
              <a:rPr sz="3000" b="1" spc="-175" dirty="0">
                <a:latin typeface="Arial"/>
                <a:cs typeface="Arial"/>
              </a:rPr>
              <a:t>can </a:t>
            </a:r>
            <a:r>
              <a:rPr sz="3000" b="1" spc="-160" dirty="0">
                <a:latin typeface="Arial"/>
                <a:cs typeface="Arial"/>
              </a:rPr>
              <a:t>be </a:t>
            </a:r>
            <a:r>
              <a:rPr sz="3000" b="1" spc="-105" dirty="0">
                <a:latin typeface="Arial"/>
                <a:cs typeface="Arial"/>
              </a:rPr>
              <a:t>admitted, </a:t>
            </a:r>
            <a:r>
              <a:rPr sz="3000" b="1" spc="-155" dirty="0">
                <a:latin typeface="Arial"/>
                <a:cs typeface="Arial"/>
              </a:rPr>
              <a:t>and </a:t>
            </a:r>
            <a:r>
              <a:rPr sz="3000" b="1" spc="-80" dirty="0">
                <a:latin typeface="Arial"/>
                <a:cs typeface="Arial"/>
              </a:rPr>
              <a:t>matter </a:t>
            </a:r>
            <a:r>
              <a:rPr sz="3000" b="1" spc="-165" dirty="0">
                <a:latin typeface="Arial"/>
                <a:cs typeface="Arial"/>
              </a:rPr>
              <a:t>may </a:t>
            </a:r>
            <a:r>
              <a:rPr sz="3000" b="1" spc="-160" dirty="0">
                <a:latin typeface="Arial"/>
                <a:cs typeface="Arial"/>
              </a:rPr>
              <a:t>be </a:t>
            </a:r>
            <a:r>
              <a:rPr sz="3000" b="1" spc="-145" dirty="0">
                <a:latin typeface="Arial"/>
                <a:cs typeface="Arial"/>
              </a:rPr>
              <a:t>set </a:t>
            </a:r>
            <a:r>
              <a:rPr sz="3000" b="1" spc="-150" dirty="0">
                <a:latin typeface="Arial"/>
                <a:cs typeface="Arial"/>
              </a:rPr>
              <a:t>aside </a:t>
            </a:r>
            <a:r>
              <a:rPr sz="3000" b="1" spc="-165" dirty="0">
                <a:latin typeface="Arial"/>
                <a:cs typeface="Arial"/>
              </a:rPr>
              <a:t>for  </a:t>
            </a:r>
            <a:r>
              <a:rPr sz="3000" b="1" spc="-150" dirty="0">
                <a:latin typeface="Arial"/>
                <a:cs typeface="Arial"/>
              </a:rPr>
              <a:t>verification </a:t>
            </a:r>
            <a:r>
              <a:rPr sz="3000" b="1" spc="-295" dirty="0">
                <a:latin typeface="Arial"/>
                <a:cs typeface="Arial"/>
              </a:rPr>
              <a:t>by </a:t>
            </a:r>
            <a:r>
              <a:rPr sz="3000" b="1" spc="-405" dirty="0">
                <a:latin typeface="Arial"/>
                <a:cs typeface="Arial"/>
              </a:rPr>
              <a:t>AO</a:t>
            </a:r>
            <a:r>
              <a:rPr sz="3000" b="1" spc="-434" dirty="0">
                <a:latin typeface="Arial"/>
                <a:cs typeface="Arial"/>
              </a:rPr>
              <a:t> </a:t>
            </a:r>
            <a:r>
              <a:rPr sz="3000" b="1" spc="90" dirty="0">
                <a:latin typeface="Arial"/>
                <a:cs typeface="Arial"/>
              </a:rPr>
              <a:t>–</a:t>
            </a:r>
            <a:endParaRPr sz="3000">
              <a:latin typeface="Arial"/>
              <a:cs typeface="Arial"/>
            </a:endParaRPr>
          </a:p>
          <a:p>
            <a:pPr marL="469265">
              <a:lnSpc>
                <a:spcPct val="100000"/>
              </a:lnSpc>
              <a:spcBef>
                <a:spcPts val="58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95" dirty="0">
                <a:latin typeface="Arial"/>
                <a:cs typeface="Arial"/>
              </a:rPr>
              <a:t>DCM </a:t>
            </a:r>
            <a:r>
              <a:rPr sz="2400" b="1" i="1" spc="-135" dirty="0">
                <a:latin typeface="Arial"/>
                <a:cs typeface="Arial"/>
              </a:rPr>
              <a:t>Benetton </a:t>
            </a:r>
            <a:r>
              <a:rPr sz="2400" b="1" i="1" spc="-95" dirty="0">
                <a:latin typeface="Arial"/>
                <a:cs typeface="Arial"/>
              </a:rPr>
              <a:t>India </a:t>
            </a:r>
            <a:r>
              <a:rPr sz="2400" b="1" i="1" spc="-145" dirty="0">
                <a:latin typeface="Arial"/>
                <a:cs typeface="Arial"/>
              </a:rPr>
              <a:t>Ltd. </a:t>
            </a:r>
            <a:r>
              <a:rPr sz="2400" b="1" i="1" spc="-225" dirty="0">
                <a:latin typeface="Arial"/>
                <a:cs typeface="Arial"/>
              </a:rPr>
              <a:t>v. </a:t>
            </a:r>
            <a:r>
              <a:rPr sz="2400" b="1" i="1" spc="-254" dirty="0">
                <a:latin typeface="Arial"/>
                <a:cs typeface="Arial"/>
              </a:rPr>
              <a:t>CIT: </a:t>
            </a:r>
            <a:r>
              <a:rPr sz="2400" b="1" i="1" spc="35" dirty="0">
                <a:latin typeface="Arial"/>
                <a:cs typeface="Arial"/>
              </a:rPr>
              <a:t>173 </a:t>
            </a:r>
            <a:r>
              <a:rPr sz="2400" b="1" i="1" spc="-175" dirty="0">
                <a:latin typeface="Arial"/>
                <a:cs typeface="Arial"/>
              </a:rPr>
              <a:t>Taxman </a:t>
            </a:r>
            <a:r>
              <a:rPr sz="2400" b="1" i="1" spc="75" dirty="0">
                <a:latin typeface="Arial"/>
                <a:cs typeface="Arial"/>
              </a:rPr>
              <a:t>283 </a:t>
            </a:r>
            <a:r>
              <a:rPr sz="2400" b="1" i="1" spc="-105" dirty="0">
                <a:latin typeface="Arial"/>
                <a:cs typeface="Arial"/>
              </a:rPr>
              <a:t>(Del.</a:t>
            </a:r>
            <a:r>
              <a:rPr sz="2400" b="1" i="1" spc="-225" dirty="0">
                <a:latin typeface="Arial"/>
                <a:cs typeface="Arial"/>
              </a:rPr>
              <a:t> </a:t>
            </a:r>
            <a:r>
              <a:rPr sz="2400" b="1" i="1" spc="-195" dirty="0">
                <a:latin typeface="Arial"/>
                <a:cs typeface="Arial"/>
              </a:rPr>
              <a:t>HC);</a:t>
            </a:r>
            <a:endParaRPr sz="2400">
              <a:latin typeface="Arial"/>
              <a:cs typeface="Arial"/>
            </a:endParaRPr>
          </a:p>
          <a:p>
            <a:pPr marL="469265">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275" dirty="0">
                <a:latin typeface="Arial"/>
                <a:cs typeface="Arial"/>
              </a:rPr>
              <a:t>ONGC </a:t>
            </a:r>
            <a:r>
              <a:rPr sz="2400" b="1" i="1" spc="-210" dirty="0">
                <a:latin typeface="Arial"/>
                <a:cs typeface="Arial"/>
              </a:rPr>
              <a:t>v. </a:t>
            </a:r>
            <a:r>
              <a:rPr sz="2400" b="1" i="1" spc="-160" dirty="0">
                <a:latin typeface="Arial"/>
                <a:cs typeface="Arial"/>
              </a:rPr>
              <a:t>Addl. </a:t>
            </a:r>
            <a:r>
              <a:rPr sz="2400" b="1" i="1" spc="-250" dirty="0">
                <a:latin typeface="Arial"/>
                <a:cs typeface="Arial"/>
              </a:rPr>
              <a:t>CIT: </a:t>
            </a:r>
            <a:r>
              <a:rPr sz="2400" b="1" i="1" spc="-265" dirty="0">
                <a:latin typeface="Arial"/>
                <a:cs typeface="Arial"/>
              </a:rPr>
              <a:t>ITA </a:t>
            </a:r>
            <a:r>
              <a:rPr sz="2400" b="1" i="1" spc="-155" dirty="0">
                <a:latin typeface="Arial"/>
                <a:cs typeface="Arial"/>
              </a:rPr>
              <a:t>No. </a:t>
            </a:r>
            <a:r>
              <a:rPr sz="2400" b="1" i="1" spc="50" dirty="0">
                <a:latin typeface="Arial"/>
                <a:cs typeface="Arial"/>
              </a:rPr>
              <a:t>357 </a:t>
            </a:r>
            <a:r>
              <a:rPr sz="2400" b="1" i="1" spc="-75" dirty="0">
                <a:latin typeface="Arial"/>
                <a:cs typeface="Arial"/>
              </a:rPr>
              <a:t>&amp; </a:t>
            </a:r>
            <a:r>
              <a:rPr sz="2400" b="1" i="1" spc="65" dirty="0">
                <a:latin typeface="Arial"/>
                <a:cs typeface="Arial"/>
              </a:rPr>
              <a:t>358/Del./2005 </a:t>
            </a:r>
            <a:r>
              <a:rPr sz="2400" b="1" i="1" spc="-105" dirty="0">
                <a:latin typeface="Arial"/>
                <a:cs typeface="Arial"/>
              </a:rPr>
              <a:t>(Del.</a:t>
            </a:r>
            <a:r>
              <a:rPr sz="2400" b="1" i="1" spc="-420" dirty="0">
                <a:latin typeface="Arial"/>
                <a:cs typeface="Arial"/>
              </a:rPr>
              <a:t> </a:t>
            </a:r>
            <a:r>
              <a:rPr sz="2400" b="1" i="1" spc="-270" dirty="0">
                <a:latin typeface="Arial"/>
                <a:cs typeface="Arial"/>
              </a:rPr>
              <a:t>ITAT)</a:t>
            </a:r>
            <a:endParaRPr sz="2400">
              <a:latin typeface="Arial"/>
              <a:cs typeface="Arial"/>
            </a:endParaRPr>
          </a:p>
          <a:p>
            <a:pPr marL="12700">
              <a:lnSpc>
                <a:spcPct val="100000"/>
              </a:lnSpc>
              <a:spcBef>
                <a:spcPts val="71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345" dirty="0">
                <a:latin typeface="Arial"/>
                <a:cs typeface="Arial"/>
              </a:rPr>
              <a:t>By </a:t>
            </a:r>
            <a:r>
              <a:rPr sz="3000" b="1" spc="-190" dirty="0">
                <a:latin typeface="Arial"/>
                <a:cs typeface="Arial"/>
              </a:rPr>
              <a:t>when </a:t>
            </a:r>
            <a:r>
              <a:rPr sz="3000" b="1" spc="-175" dirty="0">
                <a:latin typeface="Arial"/>
                <a:cs typeface="Arial"/>
              </a:rPr>
              <a:t>can </a:t>
            </a:r>
            <a:r>
              <a:rPr sz="3000" b="1" spc="-185" dirty="0">
                <a:latin typeface="Arial"/>
                <a:cs typeface="Arial"/>
              </a:rPr>
              <a:t>we </a:t>
            </a:r>
            <a:r>
              <a:rPr sz="3000" b="1" spc="-85" dirty="0">
                <a:latin typeface="Arial"/>
                <a:cs typeface="Arial"/>
              </a:rPr>
              <a:t>file </a:t>
            </a:r>
            <a:r>
              <a:rPr sz="3000" b="1" spc="-110" dirty="0">
                <a:latin typeface="Arial"/>
                <a:cs typeface="Arial"/>
              </a:rPr>
              <a:t>the </a:t>
            </a:r>
            <a:r>
              <a:rPr sz="3000" b="1" spc="-135" dirty="0">
                <a:latin typeface="Arial"/>
                <a:cs typeface="Arial"/>
              </a:rPr>
              <a:t>additional</a:t>
            </a:r>
            <a:r>
              <a:rPr sz="3000" b="1" spc="-165" dirty="0">
                <a:latin typeface="Arial"/>
                <a:cs typeface="Arial"/>
              </a:rPr>
              <a:t> </a:t>
            </a:r>
            <a:r>
              <a:rPr sz="3000" b="1" spc="-245" dirty="0">
                <a:latin typeface="Arial"/>
                <a:cs typeface="Arial"/>
              </a:rPr>
              <a:t>grounds?</a:t>
            </a:r>
            <a:endParaRPr sz="3000">
              <a:latin typeface="Arial"/>
              <a:cs typeface="Arial"/>
            </a:endParaRPr>
          </a:p>
          <a:p>
            <a:pPr marL="354965" marR="267335" indent="-342900">
              <a:lnSpc>
                <a:spcPct val="100000"/>
              </a:lnSpc>
              <a:spcBef>
                <a:spcPts val="72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185" dirty="0">
                <a:latin typeface="Arial"/>
                <a:cs typeface="Arial"/>
              </a:rPr>
              <a:t>There </a:t>
            </a:r>
            <a:r>
              <a:rPr sz="3000" b="1" spc="-200" dirty="0">
                <a:latin typeface="Arial"/>
                <a:cs typeface="Arial"/>
              </a:rPr>
              <a:t>is </a:t>
            </a:r>
            <a:r>
              <a:rPr sz="3000" b="1" spc="-229" dirty="0">
                <a:latin typeface="Arial"/>
                <a:cs typeface="Arial"/>
              </a:rPr>
              <a:t>no </a:t>
            </a:r>
            <a:r>
              <a:rPr sz="3000" b="1" spc="-65" dirty="0">
                <a:latin typeface="Arial"/>
                <a:cs typeface="Arial"/>
              </a:rPr>
              <a:t>time </a:t>
            </a:r>
            <a:r>
              <a:rPr sz="3000" b="1" spc="-70" dirty="0">
                <a:latin typeface="Arial"/>
                <a:cs typeface="Arial"/>
              </a:rPr>
              <a:t>limit </a:t>
            </a:r>
            <a:r>
              <a:rPr sz="3000" b="1" spc="-160" dirty="0">
                <a:latin typeface="Arial"/>
                <a:cs typeface="Arial"/>
              </a:rPr>
              <a:t>to </a:t>
            </a:r>
            <a:r>
              <a:rPr sz="3000" b="1" spc="-80" dirty="0">
                <a:latin typeface="Arial"/>
                <a:cs typeface="Arial"/>
              </a:rPr>
              <a:t>file </a:t>
            </a:r>
            <a:r>
              <a:rPr sz="3000" b="1" spc="-130" dirty="0">
                <a:latin typeface="Arial"/>
                <a:cs typeface="Arial"/>
              </a:rPr>
              <a:t>additional </a:t>
            </a:r>
            <a:r>
              <a:rPr sz="3000" b="1" spc="-240" dirty="0">
                <a:latin typeface="Arial"/>
                <a:cs typeface="Arial"/>
              </a:rPr>
              <a:t>grounds </a:t>
            </a:r>
            <a:r>
              <a:rPr sz="3000" b="1" spc="-150" dirty="0">
                <a:latin typeface="Arial"/>
                <a:cs typeface="Arial"/>
              </a:rPr>
              <a:t>of  </a:t>
            </a:r>
            <a:r>
              <a:rPr sz="3000" b="1" spc="-114" dirty="0">
                <a:latin typeface="Arial"/>
                <a:cs typeface="Arial"/>
              </a:rPr>
              <a:t>appeal</a:t>
            </a:r>
            <a:r>
              <a:rPr sz="3000" b="1" spc="-135" dirty="0">
                <a:latin typeface="Arial"/>
                <a:cs typeface="Arial"/>
              </a:rPr>
              <a:t> </a:t>
            </a:r>
            <a:r>
              <a:rPr sz="3000" b="1" spc="90" dirty="0">
                <a:latin typeface="Arial"/>
                <a:cs typeface="Arial"/>
              </a:rPr>
              <a:t>–</a:t>
            </a:r>
            <a:endParaRPr sz="3000">
              <a:latin typeface="Arial"/>
              <a:cs typeface="Arial"/>
            </a:endParaRPr>
          </a:p>
          <a:p>
            <a:pPr marL="469265">
              <a:lnSpc>
                <a:spcPct val="100000"/>
              </a:lnSpc>
              <a:spcBef>
                <a:spcPts val="590"/>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85" dirty="0">
                <a:latin typeface="Arial"/>
                <a:cs typeface="Arial"/>
              </a:rPr>
              <a:t>K.C. </a:t>
            </a:r>
            <a:r>
              <a:rPr sz="2400" b="1" i="1" spc="-135" dirty="0">
                <a:latin typeface="Arial"/>
                <a:cs typeface="Arial"/>
              </a:rPr>
              <a:t>Khajanchi </a:t>
            </a:r>
            <a:r>
              <a:rPr sz="2400" b="1" i="1" spc="-210" dirty="0">
                <a:latin typeface="Arial"/>
                <a:cs typeface="Arial"/>
              </a:rPr>
              <a:t>v. </a:t>
            </a:r>
            <a:r>
              <a:rPr sz="2400" b="1" i="1" spc="-310" dirty="0">
                <a:latin typeface="Arial"/>
                <a:cs typeface="Arial"/>
              </a:rPr>
              <a:t>ITAT </a:t>
            </a:r>
            <a:r>
              <a:rPr sz="2400" b="1" i="1" spc="-125" dirty="0">
                <a:latin typeface="Arial"/>
                <a:cs typeface="Arial"/>
              </a:rPr>
              <a:t>in </a:t>
            </a:r>
            <a:r>
              <a:rPr sz="2400" b="1" i="1" spc="-190" dirty="0">
                <a:latin typeface="Arial"/>
                <a:cs typeface="Arial"/>
              </a:rPr>
              <a:t>C.W. </a:t>
            </a:r>
            <a:r>
              <a:rPr sz="2400" b="1" i="1" spc="-145" dirty="0">
                <a:latin typeface="Arial"/>
                <a:cs typeface="Arial"/>
              </a:rPr>
              <a:t>No.</a:t>
            </a:r>
            <a:r>
              <a:rPr sz="2400" b="1" i="1" spc="175" dirty="0">
                <a:latin typeface="Arial"/>
                <a:cs typeface="Arial"/>
              </a:rPr>
              <a:t> </a:t>
            </a:r>
            <a:r>
              <a:rPr sz="2400" b="1" i="1" spc="60" dirty="0">
                <a:latin typeface="Arial"/>
                <a:cs typeface="Arial"/>
              </a:rPr>
              <a:t>2164/99;</a:t>
            </a:r>
            <a:endParaRPr sz="2400">
              <a:latin typeface="Arial"/>
              <a:cs typeface="Arial"/>
            </a:endParaRPr>
          </a:p>
          <a:p>
            <a:pPr marL="469265">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90" dirty="0">
                <a:latin typeface="Arial"/>
                <a:cs typeface="Arial"/>
              </a:rPr>
              <a:t>Zakir </a:t>
            </a:r>
            <a:r>
              <a:rPr sz="2400" b="1" i="1" spc="-165" dirty="0">
                <a:latin typeface="Arial"/>
                <a:cs typeface="Arial"/>
              </a:rPr>
              <a:t>Hussain </a:t>
            </a:r>
            <a:r>
              <a:rPr sz="2400" b="1" i="1" spc="-210" dirty="0">
                <a:latin typeface="Arial"/>
                <a:cs typeface="Arial"/>
              </a:rPr>
              <a:t>v. </a:t>
            </a:r>
            <a:r>
              <a:rPr sz="2400" b="1" i="1" spc="-220" dirty="0">
                <a:latin typeface="Arial"/>
                <a:cs typeface="Arial"/>
              </a:rPr>
              <a:t>CIT </a:t>
            </a:r>
            <a:r>
              <a:rPr sz="2400" b="1" i="1" spc="20" dirty="0">
                <a:latin typeface="Arial"/>
                <a:cs typeface="Arial"/>
              </a:rPr>
              <a:t>(2006) </a:t>
            </a:r>
            <a:r>
              <a:rPr sz="2400" b="1" i="1" spc="75" dirty="0">
                <a:latin typeface="Arial"/>
                <a:cs typeface="Arial"/>
              </a:rPr>
              <a:t>202 </a:t>
            </a:r>
            <a:r>
              <a:rPr sz="2400" b="1" i="1" spc="-290" dirty="0">
                <a:latin typeface="Arial"/>
                <a:cs typeface="Arial"/>
              </a:rPr>
              <a:t>CTR </a:t>
            </a:r>
            <a:r>
              <a:rPr sz="2400" b="1" i="1" spc="-95" dirty="0">
                <a:latin typeface="Arial"/>
                <a:cs typeface="Arial"/>
              </a:rPr>
              <a:t>(Raj.)</a:t>
            </a:r>
            <a:r>
              <a:rPr sz="2400" b="1" i="1" spc="-275" dirty="0">
                <a:latin typeface="Arial"/>
                <a:cs typeface="Arial"/>
              </a:rPr>
              <a:t> </a:t>
            </a:r>
            <a:r>
              <a:rPr sz="2400" b="1" i="1" spc="-15" dirty="0">
                <a:latin typeface="Arial"/>
                <a:cs typeface="Arial"/>
              </a:rPr>
              <a:t>40;</a:t>
            </a:r>
            <a:endParaRPr sz="2400">
              <a:latin typeface="Arial"/>
              <a:cs typeface="Arial"/>
            </a:endParaRPr>
          </a:p>
          <a:p>
            <a:pPr marL="756285" marR="42545" indent="-287020">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60" dirty="0">
                <a:latin typeface="Arial"/>
                <a:cs typeface="Arial"/>
              </a:rPr>
              <a:t>Jindal </a:t>
            </a:r>
            <a:r>
              <a:rPr sz="2400" b="1" i="1" spc="-140" dirty="0">
                <a:latin typeface="Arial"/>
                <a:cs typeface="Arial"/>
              </a:rPr>
              <a:t>Polyester </a:t>
            </a:r>
            <a:r>
              <a:rPr sz="2400" b="1" i="1" spc="-75" dirty="0">
                <a:latin typeface="Arial"/>
                <a:cs typeface="Arial"/>
              </a:rPr>
              <a:t>&amp; </a:t>
            </a:r>
            <a:r>
              <a:rPr sz="2400" b="1" i="1" spc="-110" dirty="0">
                <a:latin typeface="Arial"/>
                <a:cs typeface="Arial"/>
              </a:rPr>
              <a:t>Steel </a:t>
            </a:r>
            <a:r>
              <a:rPr sz="2400" b="1" i="1" spc="-145" dirty="0">
                <a:latin typeface="Arial"/>
                <a:cs typeface="Arial"/>
              </a:rPr>
              <a:t>Ltd. </a:t>
            </a:r>
            <a:r>
              <a:rPr sz="2400" b="1" i="1" spc="-210" dirty="0">
                <a:latin typeface="Arial"/>
                <a:cs typeface="Arial"/>
              </a:rPr>
              <a:t>v. </a:t>
            </a:r>
            <a:r>
              <a:rPr sz="2400" b="1" i="1" spc="-220" dirty="0">
                <a:latin typeface="Arial"/>
                <a:cs typeface="Arial"/>
              </a:rPr>
              <a:t>DCIT </a:t>
            </a:r>
            <a:r>
              <a:rPr sz="2400" b="1" i="1" spc="-215" dirty="0">
                <a:latin typeface="Arial"/>
                <a:cs typeface="Arial"/>
              </a:rPr>
              <a:t>(ITA </a:t>
            </a:r>
            <a:r>
              <a:rPr sz="2400" b="1" i="1" spc="15" dirty="0">
                <a:latin typeface="Arial"/>
                <a:cs typeface="Arial"/>
              </a:rPr>
              <a:t>No.2521/Del/1997)  </a:t>
            </a:r>
            <a:r>
              <a:rPr sz="2400" b="1" i="1" spc="-140" dirty="0">
                <a:latin typeface="Arial"/>
                <a:cs typeface="Arial"/>
              </a:rPr>
              <a:t>(Del.Tri.)</a:t>
            </a:r>
            <a:endParaRPr sz="2400">
              <a:latin typeface="Arial"/>
              <a:cs typeface="Arial"/>
            </a:endParaRPr>
          </a:p>
        </p:txBody>
      </p:sp>
      <p:sp>
        <p:nvSpPr>
          <p:cNvPr id="5" name="object 5"/>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7595" y="740234"/>
            <a:ext cx="7112634" cy="696595"/>
          </a:xfrm>
          <a:prstGeom prst="rect">
            <a:avLst/>
          </a:prstGeom>
        </p:spPr>
        <p:txBody>
          <a:bodyPr vert="horz" wrap="square" lIns="0" tIns="12700" rIns="0" bIns="0" rtlCol="0">
            <a:spAutoFit/>
          </a:bodyPr>
          <a:lstStyle/>
          <a:p>
            <a:pPr marL="12700">
              <a:lnSpc>
                <a:spcPct val="100000"/>
              </a:lnSpc>
              <a:spcBef>
                <a:spcPts val="100"/>
              </a:spcBef>
            </a:pPr>
            <a:r>
              <a:rPr sz="4400" spc="-420" dirty="0"/>
              <a:t>JUDICIAL</a:t>
            </a:r>
            <a:r>
              <a:rPr sz="4400" spc="-200" dirty="0"/>
              <a:t> </a:t>
            </a:r>
            <a:r>
              <a:rPr sz="4400" spc="-450" dirty="0"/>
              <a:t>PRONOUNCEMENTS</a:t>
            </a:r>
            <a:endParaRPr sz="4400"/>
          </a:p>
        </p:txBody>
      </p:sp>
      <p:sp>
        <p:nvSpPr>
          <p:cNvPr id="4" name="object 4"/>
          <p:cNvSpPr txBox="1"/>
          <p:nvPr/>
        </p:nvSpPr>
        <p:spPr>
          <a:xfrm>
            <a:off x="552686" y="1544842"/>
            <a:ext cx="8735695" cy="5488305"/>
          </a:xfrm>
          <a:prstGeom prst="rect">
            <a:avLst/>
          </a:prstGeom>
        </p:spPr>
        <p:txBody>
          <a:bodyPr vert="horz" wrap="square" lIns="0" tIns="12700" rIns="0" bIns="0" rtlCol="0">
            <a:spAutoFit/>
          </a:bodyPr>
          <a:lstStyle/>
          <a:p>
            <a:pPr marL="355600" marR="825500" indent="-343535">
              <a:lnSpc>
                <a:spcPct val="100000"/>
              </a:lnSpc>
              <a:spcBef>
                <a:spcPts val="100"/>
              </a:spcBef>
              <a:tabLst>
                <a:tab pos="274320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300" dirty="0">
                <a:latin typeface="Arial"/>
                <a:cs typeface="Arial"/>
              </a:rPr>
              <a:t>CIT </a:t>
            </a:r>
            <a:r>
              <a:rPr sz="3200" b="1" i="1" spc="-254" dirty="0">
                <a:latin typeface="Arial"/>
                <a:cs typeface="Arial"/>
              </a:rPr>
              <a:t>vs. </a:t>
            </a:r>
            <a:r>
              <a:rPr sz="3200" b="1" i="1" spc="-215" dirty="0">
                <a:latin typeface="Arial"/>
                <a:cs typeface="Arial"/>
              </a:rPr>
              <a:t>Jindal </a:t>
            </a:r>
            <a:r>
              <a:rPr sz="3200" b="1" i="1" spc="-229" dirty="0">
                <a:latin typeface="Arial"/>
                <a:cs typeface="Arial"/>
              </a:rPr>
              <a:t>Saw </a:t>
            </a:r>
            <a:r>
              <a:rPr sz="3200" b="1" i="1" spc="-200" dirty="0">
                <a:latin typeface="Arial"/>
                <a:cs typeface="Arial"/>
              </a:rPr>
              <a:t>Pipes </a:t>
            </a:r>
            <a:r>
              <a:rPr sz="3200" b="1" i="1" spc="-195" dirty="0">
                <a:latin typeface="Arial"/>
                <a:cs typeface="Arial"/>
              </a:rPr>
              <a:t>Ltd. </a:t>
            </a:r>
            <a:r>
              <a:rPr sz="3200" b="1" i="1" dirty="0">
                <a:latin typeface="Arial"/>
                <a:cs typeface="Arial"/>
              </a:rPr>
              <a:t>(2010) </a:t>
            </a:r>
            <a:r>
              <a:rPr sz="3200" b="1" i="1" spc="100" dirty="0">
                <a:latin typeface="Arial"/>
                <a:cs typeface="Arial"/>
              </a:rPr>
              <a:t>78 </a:t>
            </a:r>
            <a:r>
              <a:rPr sz="3200" b="1" i="1" spc="-355" dirty="0">
                <a:latin typeface="Arial"/>
                <a:cs typeface="Arial"/>
              </a:rPr>
              <a:t>CCH  </a:t>
            </a:r>
            <a:r>
              <a:rPr sz="3200" b="1" i="1" dirty="0">
                <a:latin typeface="Arial"/>
                <a:cs typeface="Arial"/>
              </a:rPr>
              <a:t>0717</a:t>
            </a:r>
            <a:r>
              <a:rPr sz="3200" b="1" i="1" spc="-140" dirty="0">
                <a:latin typeface="Arial"/>
                <a:cs typeface="Arial"/>
              </a:rPr>
              <a:t> </a:t>
            </a:r>
            <a:r>
              <a:rPr sz="3200" b="1" i="1" spc="-150" dirty="0">
                <a:latin typeface="Arial"/>
                <a:cs typeface="Arial"/>
              </a:rPr>
              <a:t>Del</a:t>
            </a:r>
            <a:r>
              <a:rPr sz="3200" b="1" i="1" spc="-110" dirty="0">
                <a:latin typeface="Arial"/>
                <a:cs typeface="Arial"/>
              </a:rPr>
              <a:t> </a:t>
            </a:r>
            <a:r>
              <a:rPr sz="3200" b="1" i="1" spc="-325" dirty="0">
                <a:latin typeface="Arial"/>
                <a:cs typeface="Arial"/>
              </a:rPr>
              <a:t>HC	</a:t>
            </a:r>
            <a:r>
              <a:rPr sz="3200" b="1" spc="-295" dirty="0">
                <a:latin typeface="Arial"/>
                <a:cs typeface="Arial"/>
              </a:rPr>
              <a:t>- </a:t>
            </a:r>
            <a:r>
              <a:rPr sz="3200" b="1" spc="-204" dirty="0">
                <a:latin typeface="Arial"/>
                <a:cs typeface="Arial"/>
              </a:rPr>
              <a:t>Authority </a:t>
            </a:r>
            <a:r>
              <a:rPr sz="3200" b="1" spc="-160" dirty="0">
                <a:latin typeface="Arial"/>
                <a:cs typeface="Arial"/>
              </a:rPr>
              <a:t>of </a:t>
            </a:r>
            <a:r>
              <a:rPr sz="3200" b="1" spc="-105" dirty="0">
                <a:latin typeface="Arial"/>
                <a:cs typeface="Arial"/>
              </a:rPr>
              <a:t>the </a:t>
            </a:r>
            <a:r>
              <a:rPr sz="3200" b="1" spc="-290" dirty="0">
                <a:latin typeface="Arial"/>
                <a:cs typeface="Arial"/>
              </a:rPr>
              <a:t>CIT </a:t>
            </a:r>
            <a:r>
              <a:rPr sz="3200" b="1" spc="-210" dirty="0">
                <a:latin typeface="Arial"/>
                <a:cs typeface="Arial"/>
              </a:rPr>
              <a:t>is </a:t>
            </a:r>
            <a:r>
              <a:rPr sz="3200" b="1" spc="-280" dirty="0">
                <a:latin typeface="Arial"/>
                <a:cs typeface="Arial"/>
              </a:rPr>
              <a:t>co-  </a:t>
            </a:r>
            <a:r>
              <a:rPr sz="3200" b="1" spc="-200" dirty="0">
                <a:latin typeface="Arial"/>
                <a:cs typeface="Arial"/>
              </a:rPr>
              <a:t>extensive </a:t>
            </a:r>
            <a:r>
              <a:rPr sz="3200" b="1" spc="-145" dirty="0">
                <a:latin typeface="Arial"/>
                <a:cs typeface="Arial"/>
              </a:rPr>
              <a:t>with </a:t>
            </a:r>
            <a:r>
              <a:rPr sz="3200" b="1" spc="-75" dirty="0">
                <a:latin typeface="Arial"/>
                <a:cs typeface="Arial"/>
              </a:rPr>
              <a:t>that </a:t>
            </a:r>
            <a:r>
              <a:rPr sz="3200" b="1" spc="-140" dirty="0">
                <a:latin typeface="Arial"/>
                <a:cs typeface="Arial"/>
              </a:rPr>
              <a:t>of </a:t>
            </a:r>
            <a:r>
              <a:rPr sz="3200" b="1" spc="-114" dirty="0">
                <a:latin typeface="Arial"/>
                <a:cs typeface="Arial"/>
              </a:rPr>
              <a:t>the </a:t>
            </a:r>
            <a:r>
              <a:rPr sz="3200" b="1" spc="-330" dirty="0">
                <a:latin typeface="Arial"/>
                <a:cs typeface="Arial"/>
              </a:rPr>
              <a:t>AO. </a:t>
            </a:r>
            <a:r>
              <a:rPr sz="3200" b="1" spc="-210" dirty="0">
                <a:latin typeface="Arial"/>
                <a:cs typeface="Arial"/>
              </a:rPr>
              <a:t>Moreover,</a:t>
            </a:r>
            <a:r>
              <a:rPr sz="3200" b="1" spc="-405" dirty="0">
                <a:latin typeface="Arial"/>
                <a:cs typeface="Arial"/>
              </a:rPr>
              <a:t> </a:t>
            </a:r>
            <a:r>
              <a:rPr sz="3200" b="1" spc="-215" dirty="0">
                <a:latin typeface="Arial"/>
                <a:cs typeface="Arial"/>
              </a:rPr>
              <a:t>s.</a:t>
            </a:r>
            <a:endParaRPr sz="3200">
              <a:latin typeface="Arial"/>
              <a:cs typeface="Arial"/>
            </a:endParaRPr>
          </a:p>
          <a:p>
            <a:pPr marL="355600" marR="5080">
              <a:lnSpc>
                <a:spcPct val="100000"/>
              </a:lnSpc>
              <a:spcBef>
                <a:spcPts val="5"/>
              </a:spcBef>
            </a:pPr>
            <a:r>
              <a:rPr sz="3200" b="1" spc="20" dirty="0">
                <a:latin typeface="Arial"/>
                <a:cs typeface="Arial"/>
              </a:rPr>
              <a:t>250(5) </a:t>
            </a:r>
            <a:r>
              <a:rPr sz="3200" b="1" spc="-185" dirty="0">
                <a:latin typeface="Arial"/>
                <a:cs typeface="Arial"/>
              </a:rPr>
              <a:t>allows </a:t>
            </a:r>
            <a:r>
              <a:rPr sz="3200" b="1" spc="-114" dirty="0">
                <a:latin typeface="Arial"/>
                <a:cs typeface="Arial"/>
              </a:rPr>
              <a:t>the </a:t>
            </a:r>
            <a:r>
              <a:rPr sz="3200" b="1" spc="-210" dirty="0">
                <a:latin typeface="Arial"/>
                <a:cs typeface="Arial"/>
              </a:rPr>
              <a:t>assessee </a:t>
            </a:r>
            <a:r>
              <a:rPr sz="3200" b="1" spc="-170" dirty="0">
                <a:latin typeface="Arial"/>
                <a:cs typeface="Arial"/>
              </a:rPr>
              <a:t>to </a:t>
            </a:r>
            <a:r>
              <a:rPr sz="3200" b="1" spc="-150" dirty="0">
                <a:latin typeface="Arial"/>
                <a:cs typeface="Arial"/>
              </a:rPr>
              <a:t>raise </a:t>
            </a:r>
            <a:r>
              <a:rPr sz="3200" b="1" spc="-140" dirty="0">
                <a:latin typeface="Arial"/>
                <a:cs typeface="Arial"/>
              </a:rPr>
              <a:t>an </a:t>
            </a:r>
            <a:r>
              <a:rPr sz="3200" b="1" spc="-215" dirty="0">
                <a:latin typeface="Arial"/>
                <a:cs typeface="Arial"/>
              </a:rPr>
              <a:t>issue </a:t>
            </a:r>
            <a:r>
              <a:rPr sz="3200" b="1" spc="-175" dirty="0">
                <a:latin typeface="Arial"/>
                <a:cs typeface="Arial"/>
              </a:rPr>
              <a:t>not  </a:t>
            </a:r>
            <a:r>
              <a:rPr sz="3200" b="1" spc="-204" dirty="0">
                <a:latin typeface="Arial"/>
                <a:cs typeface="Arial"/>
              </a:rPr>
              <a:t>even </a:t>
            </a:r>
            <a:r>
              <a:rPr sz="3200" b="1" spc="-170" dirty="0">
                <a:latin typeface="Arial"/>
                <a:cs typeface="Arial"/>
              </a:rPr>
              <a:t>forming </a:t>
            </a:r>
            <a:r>
              <a:rPr sz="3200" b="1" spc="-105" dirty="0">
                <a:latin typeface="Arial"/>
                <a:cs typeface="Arial"/>
              </a:rPr>
              <a:t>part </a:t>
            </a:r>
            <a:r>
              <a:rPr sz="3200" b="1" spc="-160" dirty="0">
                <a:latin typeface="Arial"/>
                <a:cs typeface="Arial"/>
              </a:rPr>
              <a:t>of </a:t>
            </a:r>
            <a:r>
              <a:rPr sz="3200" b="1" spc="-114" dirty="0">
                <a:latin typeface="Arial"/>
                <a:cs typeface="Arial"/>
              </a:rPr>
              <a:t>the </a:t>
            </a:r>
            <a:r>
              <a:rPr sz="3200" b="1" spc="-250" dirty="0">
                <a:latin typeface="Arial"/>
                <a:cs typeface="Arial"/>
              </a:rPr>
              <a:t>grounds </a:t>
            </a:r>
            <a:r>
              <a:rPr sz="3200" b="1" spc="-160" dirty="0">
                <a:latin typeface="Arial"/>
                <a:cs typeface="Arial"/>
              </a:rPr>
              <a:t>of </a:t>
            </a:r>
            <a:r>
              <a:rPr sz="3200" b="1" spc="-125" dirty="0">
                <a:latin typeface="Arial"/>
                <a:cs typeface="Arial"/>
              </a:rPr>
              <a:t>appeal.</a:t>
            </a:r>
            <a:r>
              <a:rPr sz="3200" b="1" spc="285" dirty="0">
                <a:latin typeface="Arial"/>
                <a:cs typeface="Arial"/>
              </a:rPr>
              <a:t> </a:t>
            </a:r>
            <a:r>
              <a:rPr sz="3200" b="1" spc="-290" dirty="0">
                <a:latin typeface="Arial"/>
                <a:cs typeface="Arial"/>
              </a:rPr>
              <a:t>CIT</a:t>
            </a:r>
            <a:endParaRPr sz="3200">
              <a:latin typeface="Arial"/>
              <a:cs typeface="Arial"/>
            </a:endParaRPr>
          </a:p>
          <a:p>
            <a:pPr marL="355600" marR="396240">
              <a:lnSpc>
                <a:spcPct val="100000"/>
              </a:lnSpc>
            </a:pPr>
            <a:r>
              <a:rPr sz="3200" b="1" spc="-210" dirty="0">
                <a:latin typeface="Arial"/>
                <a:cs typeface="Arial"/>
              </a:rPr>
              <a:t>(A) </a:t>
            </a:r>
            <a:r>
              <a:rPr sz="3200" b="1" spc="-220" dirty="0">
                <a:latin typeface="Arial"/>
                <a:cs typeface="Arial"/>
              </a:rPr>
              <a:t>was </a:t>
            </a:r>
            <a:r>
              <a:rPr sz="3200" b="1" spc="-140" dirty="0">
                <a:latin typeface="Arial"/>
                <a:cs typeface="Arial"/>
              </a:rPr>
              <a:t>therefore </a:t>
            </a:r>
            <a:r>
              <a:rPr sz="3200" b="1" spc="-145" dirty="0">
                <a:latin typeface="Arial"/>
                <a:cs typeface="Arial"/>
              </a:rPr>
              <a:t>justified </a:t>
            </a:r>
            <a:r>
              <a:rPr sz="3200" b="1" spc="-155" dirty="0">
                <a:latin typeface="Arial"/>
                <a:cs typeface="Arial"/>
              </a:rPr>
              <a:t>in </a:t>
            </a:r>
            <a:r>
              <a:rPr sz="3200" b="1" spc="-175" dirty="0">
                <a:latin typeface="Arial"/>
                <a:cs typeface="Arial"/>
              </a:rPr>
              <a:t>allowing </a:t>
            </a:r>
            <a:r>
              <a:rPr sz="3200" b="1" spc="-204" dirty="0">
                <a:latin typeface="Arial"/>
                <a:cs typeface="Arial"/>
              </a:rPr>
              <a:t>revised  </a:t>
            </a:r>
            <a:r>
              <a:rPr sz="3200" b="1" spc="-114" dirty="0">
                <a:latin typeface="Arial"/>
                <a:cs typeface="Arial"/>
              </a:rPr>
              <a:t>claim </a:t>
            </a:r>
            <a:r>
              <a:rPr sz="3200" b="1" spc="-160" dirty="0">
                <a:latin typeface="Arial"/>
                <a:cs typeface="Arial"/>
              </a:rPr>
              <a:t>of </a:t>
            </a:r>
            <a:r>
              <a:rPr sz="3200" b="1" spc="-114" dirty="0">
                <a:latin typeface="Arial"/>
                <a:cs typeface="Arial"/>
              </a:rPr>
              <a:t>the </a:t>
            </a:r>
            <a:r>
              <a:rPr sz="3200" b="1" spc="-210" dirty="0">
                <a:latin typeface="Arial"/>
                <a:cs typeface="Arial"/>
              </a:rPr>
              <a:t>assessee </a:t>
            </a:r>
            <a:r>
              <a:rPr sz="3200" b="1" spc="-215" dirty="0">
                <a:latin typeface="Arial"/>
                <a:cs typeface="Arial"/>
              </a:rPr>
              <a:t>company </a:t>
            </a:r>
            <a:r>
              <a:rPr sz="3200" b="1" spc="-185" dirty="0">
                <a:latin typeface="Arial"/>
                <a:cs typeface="Arial"/>
              </a:rPr>
              <a:t>for</a:t>
            </a:r>
            <a:r>
              <a:rPr sz="3200" b="1" spc="140" dirty="0">
                <a:latin typeface="Arial"/>
                <a:cs typeface="Arial"/>
              </a:rPr>
              <a:t> </a:t>
            </a:r>
            <a:r>
              <a:rPr sz="3200" b="1" spc="-180" dirty="0">
                <a:latin typeface="Arial"/>
                <a:cs typeface="Arial"/>
              </a:rPr>
              <a:t>deduction.</a:t>
            </a:r>
            <a:endParaRPr sz="3200">
              <a:latin typeface="Arial"/>
              <a:cs typeface="Arial"/>
            </a:endParaRPr>
          </a:p>
          <a:p>
            <a:pPr marL="355600" marR="187325" indent="-343535">
              <a:lnSpc>
                <a:spcPct val="100000"/>
              </a:lnSpc>
              <a:spcBef>
                <a:spcPts val="765"/>
              </a:spcBef>
              <a:tabLst>
                <a:tab pos="4269105"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185" dirty="0">
                <a:latin typeface="Arial"/>
                <a:cs typeface="Arial"/>
              </a:rPr>
              <a:t>Ramgopal </a:t>
            </a:r>
            <a:r>
              <a:rPr sz="3200" b="1" i="1" spc="-155" dirty="0">
                <a:latin typeface="Arial"/>
                <a:cs typeface="Arial"/>
              </a:rPr>
              <a:t>Ganpatrai </a:t>
            </a:r>
            <a:r>
              <a:rPr sz="3200" b="1" i="1" spc="-95" dirty="0">
                <a:latin typeface="Arial"/>
                <a:cs typeface="Arial"/>
              </a:rPr>
              <a:t>&amp; </a:t>
            </a:r>
            <a:r>
              <a:rPr sz="3200" b="1" i="1" spc="-295" dirty="0">
                <a:latin typeface="Arial"/>
                <a:cs typeface="Arial"/>
              </a:rPr>
              <a:t>Sons </a:t>
            </a:r>
            <a:r>
              <a:rPr sz="3200" b="1" i="1" spc="-190" dirty="0">
                <a:latin typeface="Arial"/>
                <a:cs typeface="Arial"/>
              </a:rPr>
              <a:t>Ltd. </a:t>
            </a:r>
            <a:r>
              <a:rPr sz="3200" b="1" i="1" spc="-254" dirty="0">
                <a:latin typeface="Arial"/>
                <a:cs typeface="Arial"/>
              </a:rPr>
              <a:t>vs. </a:t>
            </a:r>
            <a:r>
              <a:rPr sz="3200" b="1" i="1" spc="-300" dirty="0">
                <a:latin typeface="Arial"/>
                <a:cs typeface="Arial"/>
              </a:rPr>
              <a:t>CIT </a:t>
            </a:r>
            <a:r>
              <a:rPr sz="3200" b="1" i="1" spc="20" dirty="0">
                <a:latin typeface="Arial"/>
                <a:cs typeface="Arial"/>
              </a:rPr>
              <a:t>(1953)  </a:t>
            </a:r>
            <a:r>
              <a:rPr sz="3200" b="1" i="1" spc="70" dirty="0">
                <a:latin typeface="Arial"/>
                <a:cs typeface="Arial"/>
              </a:rPr>
              <a:t>21 </a:t>
            </a:r>
            <a:r>
              <a:rPr sz="3200" b="1" i="1" spc="-355" dirty="0">
                <a:latin typeface="Arial"/>
                <a:cs typeface="Arial"/>
              </a:rPr>
              <a:t>CCH  </a:t>
            </a:r>
            <a:r>
              <a:rPr sz="3200" b="1" i="1" spc="60" dirty="0">
                <a:latin typeface="Arial"/>
                <a:cs typeface="Arial"/>
              </a:rPr>
              <a:t>031</a:t>
            </a:r>
            <a:r>
              <a:rPr sz="3200" b="1" i="1" spc="-575" dirty="0">
                <a:latin typeface="Arial"/>
                <a:cs typeface="Arial"/>
              </a:rPr>
              <a:t> </a:t>
            </a:r>
            <a:r>
              <a:rPr sz="3200" b="1" i="1" spc="-160" dirty="0">
                <a:latin typeface="Arial"/>
                <a:cs typeface="Arial"/>
              </a:rPr>
              <a:t>Mum</a:t>
            </a:r>
            <a:r>
              <a:rPr sz="3200" b="1" i="1" spc="-125" dirty="0">
                <a:latin typeface="Arial"/>
                <a:cs typeface="Arial"/>
              </a:rPr>
              <a:t> </a:t>
            </a:r>
            <a:r>
              <a:rPr sz="3200" b="1" i="1" spc="-325" dirty="0">
                <a:latin typeface="Arial"/>
                <a:cs typeface="Arial"/>
              </a:rPr>
              <a:t>HC	</a:t>
            </a:r>
            <a:r>
              <a:rPr sz="3200" b="1" spc="-295" dirty="0">
                <a:latin typeface="Arial"/>
                <a:cs typeface="Arial"/>
              </a:rPr>
              <a:t>- </a:t>
            </a:r>
            <a:r>
              <a:rPr sz="3200" b="1" spc="-250" dirty="0">
                <a:latin typeface="Arial"/>
                <a:cs typeface="Arial"/>
              </a:rPr>
              <a:t>Assessee </a:t>
            </a:r>
            <a:r>
              <a:rPr sz="3200" b="1" spc="-210" dirty="0">
                <a:latin typeface="Arial"/>
                <a:cs typeface="Arial"/>
              </a:rPr>
              <a:t>is </a:t>
            </a:r>
            <a:r>
              <a:rPr sz="3200" b="1" spc="-114" dirty="0">
                <a:latin typeface="Arial"/>
                <a:cs typeface="Arial"/>
              </a:rPr>
              <a:t>entitled </a:t>
            </a:r>
            <a:r>
              <a:rPr sz="3200" b="1" spc="-170" dirty="0">
                <a:latin typeface="Arial"/>
                <a:cs typeface="Arial"/>
              </a:rPr>
              <a:t>to  </a:t>
            </a:r>
            <a:r>
              <a:rPr sz="3200" b="1" spc="-150" dirty="0">
                <a:latin typeface="Arial"/>
                <a:cs typeface="Arial"/>
              </a:rPr>
              <a:t>raise </a:t>
            </a:r>
            <a:r>
              <a:rPr sz="3200" b="1" spc="-190" dirty="0">
                <a:latin typeface="Arial"/>
                <a:cs typeface="Arial"/>
              </a:rPr>
              <a:t>new </a:t>
            </a:r>
            <a:r>
              <a:rPr sz="3200" b="1" spc="-235" dirty="0">
                <a:latin typeface="Arial"/>
                <a:cs typeface="Arial"/>
              </a:rPr>
              <a:t>ground </a:t>
            </a:r>
            <a:r>
              <a:rPr sz="3200" b="1" spc="-210" dirty="0">
                <a:latin typeface="Arial"/>
                <a:cs typeface="Arial"/>
              </a:rPr>
              <a:t>which </a:t>
            </a:r>
            <a:r>
              <a:rPr sz="3200" b="1" spc="-220" dirty="0">
                <a:latin typeface="Arial"/>
                <a:cs typeface="Arial"/>
              </a:rPr>
              <a:t>was </a:t>
            </a:r>
            <a:r>
              <a:rPr sz="3200" b="1" spc="-165" dirty="0">
                <a:latin typeface="Arial"/>
                <a:cs typeface="Arial"/>
              </a:rPr>
              <a:t>not </a:t>
            </a:r>
            <a:r>
              <a:rPr sz="3200" b="1" spc="-160" dirty="0">
                <a:latin typeface="Arial"/>
                <a:cs typeface="Arial"/>
              </a:rPr>
              <a:t>raised before  </a:t>
            </a:r>
            <a:r>
              <a:rPr sz="3200" b="1" spc="-330" dirty="0">
                <a:latin typeface="Arial"/>
                <a:cs typeface="Arial"/>
              </a:rPr>
              <a:t>AO, </a:t>
            </a:r>
            <a:r>
              <a:rPr sz="3200" b="1" spc="-225" dirty="0">
                <a:latin typeface="Arial"/>
                <a:cs typeface="Arial"/>
              </a:rPr>
              <a:t>nor </a:t>
            </a:r>
            <a:r>
              <a:rPr sz="3200" b="1" spc="-135" dirty="0">
                <a:latin typeface="Arial"/>
                <a:cs typeface="Arial"/>
              </a:rPr>
              <a:t>stated </a:t>
            </a:r>
            <a:r>
              <a:rPr sz="3200" b="1" spc="-155" dirty="0">
                <a:latin typeface="Arial"/>
                <a:cs typeface="Arial"/>
              </a:rPr>
              <a:t>in </a:t>
            </a:r>
            <a:r>
              <a:rPr sz="3200" b="1" spc="-250" dirty="0">
                <a:latin typeface="Arial"/>
                <a:cs typeface="Arial"/>
              </a:rPr>
              <a:t>grounds </a:t>
            </a:r>
            <a:r>
              <a:rPr sz="3200" b="1" spc="-140" dirty="0">
                <a:latin typeface="Arial"/>
                <a:cs typeface="Arial"/>
              </a:rPr>
              <a:t>of</a:t>
            </a:r>
            <a:r>
              <a:rPr sz="3200" b="1" spc="-125" dirty="0">
                <a:latin typeface="Arial"/>
                <a:cs typeface="Arial"/>
              </a:rPr>
              <a:t> appeal.</a:t>
            </a:r>
            <a:endParaRPr sz="3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71600"/>
            <a:ext cx="8633460" cy="90220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86610" y="612006"/>
            <a:ext cx="5684520" cy="939800"/>
          </a:xfrm>
          <a:prstGeom prst="rect">
            <a:avLst/>
          </a:prstGeom>
        </p:spPr>
        <p:txBody>
          <a:bodyPr vert="horz" wrap="square" lIns="0" tIns="12700" rIns="0" bIns="0" rtlCol="0">
            <a:spAutoFit/>
          </a:bodyPr>
          <a:lstStyle/>
          <a:p>
            <a:pPr marL="12700">
              <a:lnSpc>
                <a:spcPct val="100000"/>
              </a:lnSpc>
              <a:spcBef>
                <a:spcPts val="100"/>
              </a:spcBef>
            </a:pPr>
            <a:r>
              <a:rPr sz="6000" spc="-505" dirty="0"/>
              <a:t>WHEN </a:t>
            </a:r>
            <a:r>
              <a:rPr sz="6000" spc="-830" dirty="0"/>
              <a:t>TO</a:t>
            </a:r>
            <a:r>
              <a:rPr sz="6000" spc="-770" dirty="0"/>
              <a:t> </a:t>
            </a:r>
            <a:r>
              <a:rPr sz="6000" spc="-575" dirty="0"/>
              <a:t>REVISE</a:t>
            </a:r>
            <a:endParaRPr sz="6000"/>
          </a:p>
        </p:txBody>
      </p:sp>
      <p:sp>
        <p:nvSpPr>
          <p:cNvPr id="4" name="object 4"/>
          <p:cNvSpPr txBox="1"/>
          <p:nvPr/>
        </p:nvSpPr>
        <p:spPr>
          <a:xfrm>
            <a:off x="689857" y="1493787"/>
            <a:ext cx="8187055" cy="5342890"/>
          </a:xfrm>
          <a:prstGeom prst="rect">
            <a:avLst/>
          </a:prstGeom>
        </p:spPr>
        <p:txBody>
          <a:bodyPr vert="horz" wrap="square" lIns="0" tIns="136525" rIns="0" bIns="0" rtlCol="0">
            <a:spAutoFit/>
          </a:bodyPr>
          <a:lstStyle/>
          <a:p>
            <a:pPr marL="12700">
              <a:lnSpc>
                <a:spcPct val="100000"/>
              </a:lnSpc>
              <a:spcBef>
                <a:spcPts val="1075"/>
              </a:spcBef>
            </a:pPr>
            <a:r>
              <a:rPr sz="2800" spc="-204" dirty="0">
                <a:solidFill>
                  <a:srgbClr val="EFA12D"/>
                </a:solidFill>
                <a:latin typeface="Webdings"/>
                <a:cs typeface="Webdings"/>
              </a:rPr>
              <a:t></a:t>
            </a:r>
            <a:r>
              <a:rPr sz="4000" b="1" spc="-204" dirty="0">
                <a:latin typeface="Arial"/>
                <a:cs typeface="Arial"/>
              </a:rPr>
              <a:t>When </a:t>
            </a:r>
            <a:r>
              <a:rPr sz="4000" b="1" spc="-100" dirty="0">
                <a:latin typeface="Arial"/>
                <a:cs typeface="Arial"/>
              </a:rPr>
              <a:t>it </a:t>
            </a:r>
            <a:r>
              <a:rPr sz="4000" b="1" spc="-235" dirty="0">
                <a:latin typeface="Arial"/>
                <a:cs typeface="Arial"/>
              </a:rPr>
              <a:t>can </a:t>
            </a:r>
            <a:r>
              <a:rPr sz="4000" b="1" spc="-210" dirty="0">
                <a:latin typeface="Arial"/>
                <a:cs typeface="Arial"/>
              </a:rPr>
              <a:t>be </a:t>
            </a:r>
            <a:r>
              <a:rPr sz="4000" b="1" spc="800" dirty="0">
                <a:latin typeface="Arial"/>
                <a:cs typeface="Arial"/>
              </a:rPr>
              <a:t>/ </a:t>
            </a:r>
            <a:r>
              <a:rPr sz="4000" b="1" spc="-285" dirty="0">
                <a:latin typeface="Arial"/>
                <a:cs typeface="Arial"/>
              </a:rPr>
              <a:t>should </a:t>
            </a:r>
            <a:r>
              <a:rPr sz="4000" b="1" spc="-210" dirty="0">
                <a:latin typeface="Arial"/>
                <a:cs typeface="Arial"/>
              </a:rPr>
              <a:t>be</a:t>
            </a:r>
            <a:r>
              <a:rPr sz="4000" b="1" spc="-585" dirty="0">
                <a:latin typeface="Arial"/>
                <a:cs typeface="Arial"/>
              </a:rPr>
              <a:t> </a:t>
            </a:r>
            <a:r>
              <a:rPr sz="4000" b="1" spc="-295" dirty="0">
                <a:latin typeface="Arial"/>
                <a:cs typeface="Arial"/>
              </a:rPr>
              <a:t>done?</a:t>
            </a:r>
            <a:endParaRPr sz="4000">
              <a:latin typeface="Arial"/>
              <a:cs typeface="Arial"/>
            </a:endParaRPr>
          </a:p>
          <a:p>
            <a:pPr marL="469900">
              <a:lnSpc>
                <a:spcPct val="100000"/>
              </a:lnSpc>
              <a:spcBef>
                <a:spcPts val="880"/>
              </a:spcBef>
            </a:pPr>
            <a:r>
              <a:rPr sz="2500" spc="-275" dirty="0">
                <a:solidFill>
                  <a:srgbClr val="EFA12D"/>
                </a:solidFill>
                <a:latin typeface="Webdings"/>
                <a:cs typeface="Webdings"/>
              </a:rPr>
              <a:t></a:t>
            </a:r>
            <a:r>
              <a:rPr sz="3600" b="1" spc="-275" dirty="0">
                <a:latin typeface="Arial"/>
                <a:cs typeface="Arial"/>
              </a:rPr>
              <a:t>Error</a:t>
            </a:r>
            <a:endParaRPr sz="3600">
              <a:latin typeface="Arial"/>
              <a:cs typeface="Arial"/>
            </a:endParaRPr>
          </a:p>
          <a:p>
            <a:pPr marL="469900">
              <a:lnSpc>
                <a:spcPct val="100000"/>
              </a:lnSpc>
              <a:spcBef>
                <a:spcPts val="860"/>
              </a:spcBef>
            </a:pPr>
            <a:r>
              <a:rPr sz="2500" spc="-235" dirty="0">
                <a:solidFill>
                  <a:srgbClr val="EFA12D"/>
                </a:solidFill>
                <a:latin typeface="Webdings"/>
                <a:cs typeface="Webdings"/>
              </a:rPr>
              <a:t></a:t>
            </a:r>
            <a:r>
              <a:rPr sz="3600" b="1" spc="-235" dirty="0">
                <a:latin typeface="Arial"/>
                <a:cs typeface="Arial"/>
              </a:rPr>
              <a:t>New</a:t>
            </a:r>
            <a:r>
              <a:rPr sz="3600" b="1" spc="-130" dirty="0">
                <a:latin typeface="Arial"/>
                <a:cs typeface="Arial"/>
              </a:rPr>
              <a:t> </a:t>
            </a:r>
            <a:r>
              <a:rPr sz="3600" b="1" spc="-220" dirty="0">
                <a:latin typeface="Arial"/>
                <a:cs typeface="Arial"/>
              </a:rPr>
              <a:t>points</a:t>
            </a:r>
            <a:endParaRPr sz="3600">
              <a:latin typeface="Arial"/>
              <a:cs typeface="Arial"/>
            </a:endParaRPr>
          </a:p>
          <a:p>
            <a:pPr marL="469900">
              <a:lnSpc>
                <a:spcPct val="100000"/>
              </a:lnSpc>
              <a:spcBef>
                <a:spcPts val="865"/>
              </a:spcBef>
            </a:pPr>
            <a:r>
              <a:rPr sz="2500" spc="-175" dirty="0">
                <a:solidFill>
                  <a:srgbClr val="EFA12D"/>
                </a:solidFill>
                <a:latin typeface="Webdings"/>
                <a:cs typeface="Webdings"/>
              </a:rPr>
              <a:t></a:t>
            </a:r>
            <a:r>
              <a:rPr sz="3600" b="1" spc="-175" dirty="0">
                <a:latin typeface="Arial"/>
                <a:cs typeface="Arial"/>
              </a:rPr>
              <a:t>Summarise, </a:t>
            </a:r>
            <a:r>
              <a:rPr sz="3600" b="1" spc="-105" dirty="0">
                <a:latin typeface="Arial"/>
                <a:cs typeface="Arial"/>
              </a:rPr>
              <a:t>if </a:t>
            </a:r>
            <a:r>
              <a:rPr sz="3600" b="1" spc="-135" dirty="0">
                <a:latin typeface="Arial"/>
                <a:cs typeface="Arial"/>
              </a:rPr>
              <a:t>earlier </a:t>
            </a:r>
            <a:r>
              <a:rPr sz="3600" b="1" spc="-250" dirty="0">
                <a:latin typeface="Arial"/>
                <a:cs typeface="Arial"/>
              </a:rPr>
              <a:t>was</a:t>
            </a:r>
            <a:r>
              <a:rPr sz="3600" b="1" spc="-25" dirty="0">
                <a:latin typeface="Arial"/>
                <a:cs typeface="Arial"/>
              </a:rPr>
              <a:t> </a:t>
            </a:r>
            <a:r>
              <a:rPr sz="3600" b="1" spc="-140" dirty="0">
                <a:latin typeface="Arial"/>
                <a:cs typeface="Arial"/>
              </a:rPr>
              <a:t>detailed</a:t>
            </a:r>
            <a:endParaRPr sz="3600">
              <a:latin typeface="Arial"/>
              <a:cs typeface="Arial"/>
            </a:endParaRPr>
          </a:p>
          <a:p>
            <a:pPr marL="469900">
              <a:lnSpc>
                <a:spcPct val="100000"/>
              </a:lnSpc>
              <a:spcBef>
                <a:spcPts val="865"/>
              </a:spcBef>
            </a:pPr>
            <a:r>
              <a:rPr sz="2500" spc="-235" dirty="0">
                <a:solidFill>
                  <a:srgbClr val="EFA12D"/>
                </a:solidFill>
                <a:latin typeface="Webdings"/>
                <a:cs typeface="Webdings"/>
              </a:rPr>
              <a:t></a:t>
            </a:r>
            <a:r>
              <a:rPr sz="3600" b="1" spc="-235" dirty="0">
                <a:latin typeface="Arial"/>
                <a:cs typeface="Arial"/>
              </a:rPr>
              <a:t>New </a:t>
            </a:r>
            <a:r>
              <a:rPr sz="3600" b="1" spc="-350" dirty="0">
                <a:latin typeface="Arial"/>
                <a:cs typeface="Arial"/>
              </a:rPr>
              <a:t>AR </a:t>
            </a:r>
            <a:r>
              <a:rPr sz="3600" b="1" spc="-185" dirty="0">
                <a:latin typeface="Arial"/>
                <a:cs typeface="Arial"/>
              </a:rPr>
              <a:t>and </a:t>
            </a:r>
            <a:r>
              <a:rPr sz="3600" b="1" spc="-204" dirty="0">
                <a:latin typeface="Arial"/>
                <a:cs typeface="Arial"/>
              </a:rPr>
              <a:t>wants </a:t>
            </a:r>
            <a:r>
              <a:rPr sz="3600" b="1" spc="-155" dirty="0">
                <a:latin typeface="Arial"/>
                <a:cs typeface="Arial"/>
              </a:rPr>
              <a:t>additional</a:t>
            </a:r>
            <a:r>
              <a:rPr sz="3600" b="1" spc="114" dirty="0">
                <a:latin typeface="Arial"/>
                <a:cs typeface="Arial"/>
              </a:rPr>
              <a:t> </a:t>
            </a:r>
            <a:r>
              <a:rPr sz="3600" b="1" spc="-285" dirty="0">
                <a:latin typeface="Arial"/>
                <a:cs typeface="Arial"/>
              </a:rPr>
              <a:t>grounds</a:t>
            </a:r>
            <a:endParaRPr sz="3600">
              <a:latin typeface="Arial"/>
              <a:cs typeface="Arial"/>
            </a:endParaRPr>
          </a:p>
          <a:p>
            <a:pPr marL="355600" marR="179705" indent="-343535" algn="just">
              <a:lnSpc>
                <a:spcPct val="100000"/>
              </a:lnSpc>
              <a:spcBef>
                <a:spcPts val="944"/>
              </a:spcBef>
            </a:pPr>
            <a:r>
              <a:rPr sz="2800" spc="-305" dirty="0">
                <a:solidFill>
                  <a:srgbClr val="EFA12D"/>
                </a:solidFill>
                <a:latin typeface="Webdings"/>
                <a:cs typeface="Webdings"/>
              </a:rPr>
              <a:t></a:t>
            </a:r>
            <a:r>
              <a:rPr sz="4000" b="1" spc="-305" dirty="0">
                <a:latin typeface="Arial"/>
                <a:cs typeface="Arial"/>
              </a:rPr>
              <a:t>Ground: </a:t>
            </a:r>
            <a:r>
              <a:rPr sz="4000" b="1" spc="-300" dirty="0">
                <a:latin typeface="Arial"/>
                <a:cs typeface="Arial"/>
              </a:rPr>
              <a:t>“</a:t>
            </a:r>
            <a:r>
              <a:rPr sz="4000" b="1" i="1" spc="-300" dirty="0">
                <a:latin typeface="Arial"/>
                <a:cs typeface="Arial"/>
              </a:rPr>
              <a:t>That </a:t>
            </a:r>
            <a:r>
              <a:rPr sz="4000" b="1" i="1" spc="-165" dirty="0">
                <a:latin typeface="Arial"/>
                <a:cs typeface="Arial"/>
              </a:rPr>
              <a:t>the </a:t>
            </a:r>
            <a:r>
              <a:rPr sz="4000" b="1" i="1" spc="-170" dirty="0">
                <a:latin typeface="Arial"/>
                <a:cs typeface="Arial"/>
              </a:rPr>
              <a:t>appellant </a:t>
            </a:r>
            <a:r>
              <a:rPr sz="4000" b="1" i="1" spc="-240" dirty="0">
                <a:latin typeface="Arial"/>
                <a:cs typeface="Arial"/>
              </a:rPr>
              <a:t>carves  </a:t>
            </a:r>
            <a:r>
              <a:rPr sz="4000" b="1" i="1" spc="-200" dirty="0">
                <a:latin typeface="Arial"/>
                <a:cs typeface="Arial"/>
              </a:rPr>
              <a:t>leave </a:t>
            </a:r>
            <a:r>
              <a:rPr sz="4000" b="1" i="1" spc="-225" dirty="0">
                <a:latin typeface="Arial"/>
                <a:cs typeface="Arial"/>
              </a:rPr>
              <a:t>to </a:t>
            </a:r>
            <a:r>
              <a:rPr sz="4000" b="1" i="1" spc="-210" dirty="0">
                <a:latin typeface="Arial"/>
                <a:cs typeface="Arial"/>
              </a:rPr>
              <a:t>add, </a:t>
            </a:r>
            <a:r>
              <a:rPr sz="4000" b="1" i="1" spc="-160" dirty="0">
                <a:latin typeface="Arial"/>
                <a:cs typeface="Arial"/>
              </a:rPr>
              <a:t>alter, </a:t>
            </a:r>
            <a:r>
              <a:rPr sz="4000" b="1" i="1" spc="-229" dirty="0">
                <a:latin typeface="Arial"/>
                <a:cs typeface="Arial"/>
              </a:rPr>
              <a:t>modify </a:t>
            </a:r>
            <a:r>
              <a:rPr sz="4000" b="1" i="1" spc="-250" dirty="0">
                <a:latin typeface="Arial"/>
                <a:cs typeface="Arial"/>
              </a:rPr>
              <a:t>or </a:t>
            </a:r>
            <a:r>
              <a:rPr sz="4000" b="1" i="1" spc="-165" dirty="0">
                <a:latin typeface="Arial"/>
                <a:cs typeface="Arial"/>
              </a:rPr>
              <a:t>delete  </a:t>
            </a:r>
            <a:r>
              <a:rPr sz="4000" b="1" i="1" spc="-285" dirty="0">
                <a:latin typeface="Arial"/>
                <a:cs typeface="Arial"/>
              </a:rPr>
              <a:t>any </a:t>
            </a:r>
            <a:r>
              <a:rPr sz="4000" b="1" i="1" spc="-200" dirty="0">
                <a:latin typeface="Arial"/>
                <a:cs typeface="Arial"/>
              </a:rPr>
              <a:t>of </a:t>
            </a:r>
            <a:r>
              <a:rPr sz="4000" b="1" i="1" spc="-150" dirty="0">
                <a:latin typeface="Arial"/>
                <a:cs typeface="Arial"/>
              </a:rPr>
              <a:t>the </a:t>
            </a:r>
            <a:r>
              <a:rPr sz="4000" b="1" i="1" spc="-305" dirty="0">
                <a:latin typeface="Arial"/>
                <a:cs typeface="Arial"/>
              </a:rPr>
              <a:t>ground </a:t>
            </a:r>
            <a:r>
              <a:rPr sz="4000" b="1" i="1" spc="-200" dirty="0">
                <a:latin typeface="Arial"/>
                <a:cs typeface="Arial"/>
              </a:rPr>
              <a:t>of</a:t>
            </a:r>
            <a:r>
              <a:rPr sz="4000" b="1" i="1" spc="225" dirty="0">
                <a:latin typeface="Arial"/>
                <a:cs typeface="Arial"/>
              </a:rPr>
              <a:t> </a:t>
            </a:r>
            <a:r>
              <a:rPr sz="4000" b="1" i="1" spc="-215" dirty="0">
                <a:latin typeface="Arial"/>
                <a:cs typeface="Arial"/>
              </a:rPr>
              <a:t>appeal.”</a:t>
            </a:r>
            <a:endParaRPr sz="4000">
              <a:latin typeface="Arial"/>
              <a:cs typeface="Arial"/>
            </a:endParaRPr>
          </a:p>
        </p:txBody>
      </p:sp>
      <p:sp>
        <p:nvSpPr>
          <p:cNvPr id="5" name="object 5"/>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16736"/>
            <a:ext cx="8633460"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8866" y="482598"/>
            <a:ext cx="7524115" cy="679673"/>
          </a:xfrm>
          <a:prstGeom prst="rect">
            <a:avLst/>
          </a:prstGeom>
        </p:spPr>
        <p:txBody>
          <a:bodyPr vert="horz" wrap="square" lIns="0" tIns="12700" rIns="0" bIns="0" rtlCol="0" anchor="t">
            <a:spAutoFit/>
          </a:bodyPr>
          <a:lstStyle/>
          <a:p>
            <a:pPr marL="12700">
              <a:lnSpc>
                <a:spcPts val="5210"/>
              </a:lnSpc>
            </a:pPr>
            <a:r>
              <a:rPr lang="en-US" sz="4800" spc="-480" dirty="0"/>
              <a:t>ADDITIONAL EVIDENCE</a:t>
            </a:r>
          </a:p>
        </p:txBody>
      </p:sp>
      <p:sp>
        <p:nvSpPr>
          <p:cNvPr id="4" name="object 4"/>
          <p:cNvSpPr/>
          <p:nvPr/>
        </p:nvSpPr>
        <p:spPr>
          <a:xfrm>
            <a:off x="2290572" y="1917192"/>
            <a:ext cx="4920996" cy="49149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16736"/>
            <a:ext cx="8633460"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8866" y="708225"/>
            <a:ext cx="6058535" cy="756920"/>
          </a:xfrm>
          <a:prstGeom prst="rect">
            <a:avLst/>
          </a:prstGeom>
        </p:spPr>
        <p:txBody>
          <a:bodyPr vert="horz" wrap="square" lIns="0" tIns="12700" rIns="0" bIns="0" rtlCol="0">
            <a:spAutoFit/>
          </a:bodyPr>
          <a:lstStyle/>
          <a:p>
            <a:pPr marL="12700">
              <a:lnSpc>
                <a:spcPct val="100000"/>
              </a:lnSpc>
              <a:spcBef>
                <a:spcPts val="100"/>
              </a:spcBef>
            </a:pPr>
            <a:r>
              <a:rPr sz="4800" spc="-400" dirty="0"/>
              <a:t>ADDITIONAL</a:t>
            </a:r>
            <a:r>
              <a:rPr sz="4800" spc="-245" dirty="0"/>
              <a:t> </a:t>
            </a:r>
            <a:r>
              <a:rPr sz="4800" spc="-480" dirty="0"/>
              <a:t>EVIDENCE</a:t>
            </a:r>
            <a:endParaRPr sz="4800"/>
          </a:p>
        </p:txBody>
      </p:sp>
      <p:sp>
        <p:nvSpPr>
          <p:cNvPr id="5" name="object 5"/>
          <p:cNvSpPr txBox="1"/>
          <p:nvPr/>
        </p:nvSpPr>
        <p:spPr>
          <a:xfrm>
            <a:off x="537494" y="1393897"/>
            <a:ext cx="8811895" cy="5999480"/>
          </a:xfrm>
          <a:prstGeom prst="rect">
            <a:avLst/>
          </a:prstGeom>
        </p:spPr>
        <p:txBody>
          <a:bodyPr vert="horz" wrap="square" lIns="0" tIns="12065" rIns="0" bIns="0" rtlCol="0">
            <a:spAutoFit/>
          </a:bodyPr>
          <a:lstStyle/>
          <a:p>
            <a:pPr marL="355600" marR="56515" indent="-343535">
              <a:lnSpc>
                <a:spcPct val="100000"/>
              </a:lnSpc>
              <a:spcBef>
                <a:spcPts val="9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204" dirty="0">
                <a:latin typeface="Arial"/>
                <a:cs typeface="Arial"/>
              </a:rPr>
              <a:t>CIT(A)can </a:t>
            </a:r>
            <a:r>
              <a:rPr sz="2800" b="1" spc="-80" dirty="0">
                <a:latin typeface="Arial"/>
                <a:cs typeface="Arial"/>
              </a:rPr>
              <a:t>admit </a:t>
            </a:r>
            <a:r>
              <a:rPr sz="2800" b="1" spc="-120" dirty="0">
                <a:latin typeface="Arial"/>
                <a:cs typeface="Arial"/>
              </a:rPr>
              <a:t>additional </a:t>
            </a:r>
            <a:r>
              <a:rPr sz="2800" b="1" spc="-165" dirty="0">
                <a:latin typeface="Arial"/>
                <a:cs typeface="Arial"/>
              </a:rPr>
              <a:t>evidence </a:t>
            </a:r>
            <a:r>
              <a:rPr sz="2800" b="1" spc="-185" dirty="0">
                <a:latin typeface="Arial"/>
                <a:cs typeface="Arial"/>
              </a:rPr>
              <a:t>or </a:t>
            </a:r>
            <a:r>
              <a:rPr sz="2800" b="1" spc="-175" dirty="0">
                <a:latin typeface="Arial"/>
                <a:cs typeface="Arial"/>
              </a:rPr>
              <a:t>documents </a:t>
            </a:r>
            <a:r>
              <a:rPr sz="2800" b="1" spc="-204" dirty="0">
                <a:latin typeface="Arial"/>
                <a:cs typeface="Arial"/>
              </a:rPr>
              <a:t>only  </a:t>
            </a:r>
            <a:r>
              <a:rPr sz="2800" b="1" spc="-65" dirty="0">
                <a:latin typeface="Arial"/>
                <a:cs typeface="Arial"/>
              </a:rPr>
              <a:t>after </a:t>
            </a:r>
            <a:r>
              <a:rPr sz="2800" b="1" spc="-175" dirty="0">
                <a:latin typeface="Arial"/>
                <a:cs typeface="Arial"/>
              </a:rPr>
              <a:t>applying </a:t>
            </a:r>
            <a:r>
              <a:rPr sz="2800" b="1" spc="-130" dirty="0">
                <a:latin typeface="Arial"/>
                <a:cs typeface="Arial"/>
              </a:rPr>
              <a:t>rule</a:t>
            </a:r>
            <a:r>
              <a:rPr sz="2800" b="1" spc="-105" dirty="0">
                <a:latin typeface="Arial"/>
                <a:cs typeface="Arial"/>
              </a:rPr>
              <a:t> </a:t>
            </a:r>
            <a:r>
              <a:rPr sz="2800" b="1" spc="-55" dirty="0">
                <a:latin typeface="Arial"/>
                <a:cs typeface="Arial"/>
              </a:rPr>
              <a:t>46A</a:t>
            </a:r>
            <a:endParaRPr sz="2800">
              <a:latin typeface="Arial"/>
              <a:cs typeface="Arial"/>
            </a:endParaRPr>
          </a:p>
          <a:p>
            <a:pPr marL="355600" marR="5080" indent="-343535">
              <a:lnSpc>
                <a:spcPct val="100000"/>
              </a:lnSpc>
              <a:spcBef>
                <a:spcPts val="67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155" dirty="0">
                <a:latin typeface="Arial"/>
                <a:cs typeface="Arial"/>
              </a:rPr>
              <a:t>Additional </a:t>
            </a:r>
            <a:r>
              <a:rPr sz="2800" b="1" spc="-175" dirty="0">
                <a:latin typeface="Arial"/>
                <a:cs typeface="Arial"/>
              </a:rPr>
              <a:t>evidences </a:t>
            </a:r>
            <a:r>
              <a:rPr sz="2800" b="1" spc="-160" dirty="0">
                <a:latin typeface="Arial"/>
                <a:cs typeface="Arial"/>
              </a:rPr>
              <a:t>cannot </a:t>
            </a:r>
            <a:r>
              <a:rPr sz="2800" b="1" spc="-150" dirty="0">
                <a:latin typeface="Arial"/>
                <a:cs typeface="Arial"/>
              </a:rPr>
              <a:t>be accepted </a:t>
            </a:r>
            <a:r>
              <a:rPr sz="2800" b="1" spc="-140" dirty="0">
                <a:latin typeface="Arial"/>
                <a:cs typeface="Arial"/>
              </a:rPr>
              <a:t>without </a:t>
            </a:r>
            <a:r>
              <a:rPr sz="2800" b="1" spc="-200" dirty="0">
                <a:latin typeface="Arial"/>
                <a:cs typeface="Arial"/>
              </a:rPr>
              <a:t>giving  </a:t>
            </a:r>
            <a:r>
              <a:rPr sz="2800" b="1" spc="-50" dirty="0">
                <a:latin typeface="Arial"/>
                <a:cs typeface="Arial"/>
              </a:rPr>
              <a:t>a </a:t>
            </a:r>
            <a:r>
              <a:rPr sz="2800" b="1" spc="-140" dirty="0">
                <a:latin typeface="Arial"/>
                <a:cs typeface="Arial"/>
              </a:rPr>
              <a:t>reasonable </a:t>
            </a:r>
            <a:r>
              <a:rPr sz="2800" b="1" spc="-170" dirty="0">
                <a:latin typeface="Arial"/>
                <a:cs typeface="Arial"/>
              </a:rPr>
              <a:t>opportunity </a:t>
            </a:r>
            <a:r>
              <a:rPr sz="2800" b="1" spc="-150" dirty="0">
                <a:latin typeface="Arial"/>
                <a:cs typeface="Arial"/>
              </a:rPr>
              <a:t>to </a:t>
            </a:r>
            <a:r>
              <a:rPr sz="2800" b="1" spc="-380" dirty="0">
                <a:latin typeface="Arial"/>
                <a:cs typeface="Arial"/>
              </a:rPr>
              <a:t>AO </a:t>
            </a:r>
            <a:r>
              <a:rPr sz="2800" b="1" spc="-150" dirty="0">
                <a:latin typeface="Arial"/>
                <a:cs typeface="Arial"/>
              </a:rPr>
              <a:t>to </a:t>
            </a:r>
            <a:r>
              <a:rPr sz="2800" b="1" spc="-130" dirty="0">
                <a:latin typeface="Arial"/>
                <a:cs typeface="Arial"/>
              </a:rPr>
              <a:t>examine </a:t>
            </a:r>
            <a:r>
              <a:rPr sz="2800" b="1" spc="-145" dirty="0">
                <a:latin typeface="Arial"/>
                <a:cs typeface="Arial"/>
              </a:rPr>
              <a:t>and </a:t>
            </a:r>
            <a:r>
              <a:rPr sz="2800" b="1" spc="-135" dirty="0">
                <a:latin typeface="Arial"/>
                <a:cs typeface="Arial"/>
              </a:rPr>
              <a:t>rebut  </a:t>
            </a:r>
            <a:r>
              <a:rPr sz="2800" b="1" spc="-105" dirty="0">
                <a:latin typeface="Arial"/>
                <a:cs typeface="Arial"/>
              </a:rPr>
              <a:t>the </a:t>
            </a:r>
            <a:r>
              <a:rPr sz="2800" b="1" spc="-145" dirty="0">
                <a:latin typeface="Arial"/>
                <a:cs typeface="Arial"/>
              </a:rPr>
              <a:t>said</a:t>
            </a:r>
            <a:r>
              <a:rPr sz="2800" b="1" spc="-100" dirty="0">
                <a:latin typeface="Arial"/>
                <a:cs typeface="Arial"/>
              </a:rPr>
              <a:t> </a:t>
            </a:r>
            <a:r>
              <a:rPr sz="2800" b="1" spc="-180" dirty="0">
                <a:latin typeface="Arial"/>
                <a:cs typeface="Arial"/>
              </a:rPr>
              <a:t>evidences</a:t>
            </a:r>
            <a:endParaRPr sz="2800">
              <a:latin typeface="Arial"/>
              <a:cs typeface="Arial"/>
            </a:endParaRPr>
          </a:p>
          <a:p>
            <a:pPr marL="355600" marR="173990" indent="-343535">
              <a:lnSpc>
                <a:spcPct val="100000"/>
              </a:lnSpc>
              <a:spcBef>
                <a:spcPts val="67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40" dirty="0">
                <a:latin typeface="Arial"/>
                <a:cs typeface="Arial"/>
              </a:rPr>
              <a:t>If </a:t>
            </a:r>
            <a:r>
              <a:rPr sz="2800" b="1" spc="-390" dirty="0">
                <a:latin typeface="Arial"/>
                <a:cs typeface="Arial"/>
              </a:rPr>
              <a:t>AO </a:t>
            </a:r>
            <a:r>
              <a:rPr sz="2800" b="1" spc="-165" dirty="0">
                <a:latin typeface="Arial"/>
                <a:cs typeface="Arial"/>
              </a:rPr>
              <a:t>objects </a:t>
            </a:r>
            <a:r>
              <a:rPr sz="2800" b="1" spc="-150" dirty="0">
                <a:latin typeface="Arial"/>
                <a:cs typeface="Arial"/>
              </a:rPr>
              <a:t>to </a:t>
            </a:r>
            <a:r>
              <a:rPr sz="2800" b="1" spc="-160" dirty="0">
                <a:latin typeface="Arial"/>
                <a:cs typeface="Arial"/>
              </a:rPr>
              <a:t>admission </a:t>
            </a:r>
            <a:r>
              <a:rPr sz="2800" b="1" spc="-145" dirty="0">
                <a:latin typeface="Arial"/>
                <a:cs typeface="Arial"/>
              </a:rPr>
              <a:t>of </a:t>
            </a:r>
            <a:r>
              <a:rPr sz="2800" b="1" spc="-125" dirty="0">
                <a:latin typeface="Arial"/>
                <a:cs typeface="Arial"/>
              </a:rPr>
              <a:t>additional </a:t>
            </a:r>
            <a:r>
              <a:rPr sz="2800" b="1" spc="-160" dirty="0">
                <a:latin typeface="Arial"/>
                <a:cs typeface="Arial"/>
              </a:rPr>
              <a:t>evidence, </a:t>
            </a:r>
            <a:r>
              <a:rPr sz="2800" b="1" spc="-125" dirty="0">
                <a:latin typeface="Arial"/>
                <a:cs typeface="Arial"/>
              </a:rPr>
              <a:t>then  </a:t>
            </a:r>
            <a:r>
              <a:rPr sz="2800" b="1" spc="-265" dirty="0">
                <a:latin typeface="Arial"/>
                <a:cs typeface="Arial"/>
              </a:rPr>
              <a:t>CIT </a:t>
            </a:r>
            <a:r>
              <a:rPr sz="2800" b="1" spc="-180" dirty="0">
                <a:latin typeface="Arial"/>
                <a:cs typeface="Arial"/>
              </a:rPr>
              <a:t>(A) </a:t>
            </a:r>
            <a:r>
              <a:rPr sz="2800" b="1" spc="-195" dirty="0">
                <a:latin typeface="Arial"/>
                <a:cs typeface="Arial"/>
              </a:rPr>
              <a:t>should </a:t>
            </a:r>
            <a:r>
              <a:rPr sz="2800" b="1" spc="-190" dirty="0">
                <a:latin typeface="Arial"/>
                <a:cs typeface="Arial"/>
              </a:rPr>
              <a:t>give </a:t>
            </a:r>
            <a:r>
              <a:rPr sz="2800" b="1" spc="-145" dirty="0">
                <a:latin typeface="Arial"/>
                <a:cs typeface="Arial"/>
              </a:rPr>
              <a:t>categorical </a:t>
            </a:r>
            <a:r>
              <a:rPr sz="2800" b="1" spc="-155" dirty="0">
                <a:latin typeface="Arial"/>
                <a:cs typeface="Arial"/>
              </a:rPr>
              <a:t>finding </a:t>
            </a:r>
            <a:r>
              <a:rPr sz="2800" b="1" spc="-140" dirty="0">
                <a:latin typeface="Arial"/>
                <a:cs typeface="Arial"/>
              </a:rPr>
              <a:t>in </a:t>
            </a:r>
            <a:r>
              <a:rPr sz="2800" b="1" spc="-130" dirty="0">
                <a:latin typeface="Arial"/>
                <a:cs typeface="Arial"/>
              </a:rPr>
              <a:t>terms of rule  </a:t>
            </a:r>
            <a:r>
              <a:rPr sz="2800" b="1" spc="-55" dirty="0">
                <a:latin typeface="Arial"/>
                <a:cs typeface="Arial"/>
              </a:rPr>
              <a:t>46A </a:t>
            </a:r>
            <a:r>
              <a:rPr sz="2800" b="1" spc="-155" dirty="0">
                <a:latin typeface="Arial"/>
                <a:cs typeface="Arial"/>
              </a:rPr>
              <a:t>for </a:t>
            </a:r>
            <a:r>
              <a:rPr sz="2800" b="1" spc="-165" dirty="0">
                <a:latin typeface="Arial"/>
                <a:cs typeface="Arial"/>
              </a:rPr>
              <a:t>admission</a:t>
            </a:r>
            <a:r>
              <a:rPr sz="2800" b="1" spc="-85" dirty="0">
                <a:latin typeface="Arial"/>
                <a:cs typeface="Arial"/>
              </a:rPr>
              <a:t> </a:t>
            </a:r>
            <a:r>
              <a:rPr sz="2800" b="1" spc="-120" dirty="0">
                <a:latin typeface="Arial"/>
                <a:cs typeface="Arial"/>
              </a:rPr>
              <a:t>thereof</a:t>
            </a:r>
            <a:endParaRPr sz="2800">
              <a:latin typeface="Arial"/>
              <a:cs typeface="Arial"/>
            </a:endParaRPr>
          </a:p>
          <a:p>
            <a:pPr marL="355600" marR="904240" indent="-343535">
              <a:lnSpc>
                <a:spcPct val="100000"/>
              </a:lnSpc>
              <a:spcBef>
                <a:spcPts val="67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170" dirty="0">
                <a:latin typeface="Arial"/>
                <a:cs typeface="Arial"/>
              </a:rPr>
              <a:t>Proper </a:t>
            </a:r>
            <a:r>
              <a:rPr sz="2800" b="1" spc="-180" dirty="0">
                <a:latin typeface="Arial"/>
                <a:cs typeface="Arial"/>
              </a:rPr>
              <a:t>reasons </a:t>
            </a:r>
            <a:r>
              <a:rPr sz="2800" b="1" spc="-135" dirty="0">
                <a:latin typeface="Arial"/>
                <a:cs typeface="Arial"/>
              </a:rPr>
              <a:t>must </a:t>
            </a:r>
            <a:r>
              <a:rPr sz="2800" b="1" spc="-150" dirty="0">
                <a:latin typeface="Arial"/>
                <a:cs typeface="Arial"/>
              </a:rPr>
              <a:t>be </a:t>
            </a:r>
            <a:r>
              <a:rPr sz="2800" b="1" spc="-190" dirty="0">
                <a:latin typeface="Arial"/>
                <a:cs typeface="Arial"/>
              </a:rPr>
              <a:t>given </a:t>
            </a:r>
            <a:r>
              <a:rPr sz="2800" b="1" spc="-145" dirty="0">
                <a:latin typeface="Arial"/>
                <a:cs typeface="Arial"/>
              </a:rPr>
              <a:t>for </a:t>
            </a:r>
            <a:r>
              <a:rPr sz="2800" b="1" spc="-170" dirty="0">
                <a:latin typeface="Arial"/>
                <a:cs typeface="Arial"/>
              </a:rPr>
              <a:t>non-acceptance  </a:t>
            </a:r>
            <a:r>
              <a:rPr sz="2800" b="1" spc="-135" dirty="0">
                <a:latin typeface="Arial"/>
                <a:cs typeface="Arial"/>
              </a:rPr>
              <a:t>of </a:t>
            </a:r>
            <a:r>
              <a:rPr sz="2800" b="1" spc="-125" dirty="0">
                <a:latin typeface="Arial"/>
                <a:cs typeface="Arial"/>
              </a:rPr>
              <a:t>additional </a:t>
            </a:r>
            <a:r>
              <a:rPr sz="2800" b="1" spc="-165" dirty="0">
                <a:latin typeface="Arial"/>
                <a:cs typeface="Arial"/>
              </a:rPr>
              <a:t>evidence under </a:t>
            </a:r>
            <a:r>
              <a:rPr sz="2800" b="1" spc="-130" dirty="0">
                <a:latin typeface="Arial"/>
                <a:cs typeface="Arial"/>
              </a:rPr>
              <a:t>rule</a:t>
            </a:r>
            <a:r>
              <a:rPr sz="2800" b="1" spc="-85" dirty="0">
                <a:latin typeface="Arial"/>
                <a:cs typeface="Arial"/>
              </a:rPr>
              <a:t> </a:t>
            </a:r>
            <a:r>
              <a:rPr sz="2800" b="1" spc="-55" dirty="0">
                <a:latin typeface="Arial"/>
                <a:cs typeface="Arial"/>
              </a:rPr>
              <a:t>46A</a:t>
            </a:r>
            <a:endParaRPr sz="2800">
              <a:latin typeface="Arial"/>
              <a:cs typeface="Arial"/>
            </a:endParaRPr>
          </a:p>
          <a:p>
            <a:pPr marL="12700">
              <a:lnSpc>
                <a:spcPct val="100000"/>
              </a:lnSpc>
              <a:spcBef>
                <a:spcPts val="67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375" dirty="0">
                <a:latin typeface="Arial"/>
                <a:cs typeface="Arial"/>
              </a:rPr>
              <a:t>To </a:t>
            </a:r>
            <a:r>
              <a:rPr sz="2800" b="1" spc="-145" dirty="0">
                <a:latin typeface="Arial"/>
                <a:cs typeface="Arial"/>
              </a:rPr>
              <a:t>render justice, </a:t>
            </a:r>
            <a:r>
              <a:rPr sz="2800" b="1" spc="-254" dirty="0">
                <a:latin typeface="Arial"/>
                <a:cs typeface="Arial"/>
              </a:rPr>
              <a:t>CIT </a:t>
            </a:r>
            <a:r>
              <a:rPr sz="2800" b="1" spc="-185" dirty="0">
                <a:latin typeface="Arial"/>
                <a:cs typeface="Arial"/>
              </a:rPr>
              <a:t>(A) </a:t>
            </a:r>
            <a:r>
              <a:rPr sz="2800" b="1" spc="-155" dirty="0">
                <a:latin typeface="Arial"/>
                <a:cs typeface="Arial"/>
              </a:rPr>
              <a:t>can </a:t>
            </a:r>
            <a:r>
              <a:rPr sz="2800" b="1" spc="-80" dirty="0">
                <a:latin typeface="Arial"/>
                <a:cs typeface="Arial"/>
              </a:rPr>
              <a:t>admit </a:t>
            </a:r>
            <a:r>
              <a:rPr sz="2800" b="1" spc="-185" dirty="0">
                <a:latin typeface="Arial"/>
                <a:cs typeface="Arial"/>
              </a:rPr>
              <a:t>new</a:t>
            </a:r>
            <a:r>
              <a:rPr sz="2800" b="1" spc="-40" dirty="0">
                <a:latin typeface="Arial"/>
                <a:cs typeface="Arial"/>
              </a:rPr>
              <a:t> </a:t>
            </a:r>
            <a:r>
              <a:rPr sz="2800" b="1" spc="-165" dirty="0">
                <a:latin typeface="Arial"/>
                <a:cs typeface="Arial"/>
              </a:rPr>
              <a:t>evidence</a:t>
            </a:r>
            <a:endParaRPr sz="2800">
              <a:latin typeface="Arial"/>
              <a:cs typeface="Arial"/>
            </a:endParaRPr>
          </a:p>
          <a:p>
            <a:pPr marL="355600" marR="564515" indent="-343535">
              <a:lnSpc>
                <a:spcPct val="100000"/>
              </a:lnSpc>
              <a:spcBef>
                <a:spcPts val="67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155" dirty="0">
                <a:latin typeface="Arial"/>
                <a:cs typeface="Arial"/>
              </a:rPr>
              <a:t>Additional </a:t>
            </a:r>
            <a:r>
              <a:rPr sz="2800" b="1" spc="-165" dirty="0">
                <a:latin typeface="Arial"/>
                <a:cs typeface="Arial"/>
              </a:rPr>
              <a:t>evidence </a:t>
            </a:r>
            <a:r>
              <a:rPr sz="2800" b="1" spc="-145" dirty="0">
                <a:latin typeface="Arial"/>
                <a:cs typeface="Arial"/>
              </a:rPr>
              <a:t>must </a:t>
            </a:r>
            <a:r>
              <a:rPr sz="2800" b="1" spc="-150" dirty="0">
                <a:latin typeface="Arial"/>
                <a:cs typeface="Arial"/>
              </a:rPr>
              <a:t>be </a:t>
            </a:r>
            <a:r>
              <a:rPr sz="2800" b="1" spc="-140" dirty="0">
                <a:latin typeface="Arial"/>
                <a:cs typeface="Arial"/>
              </a:rPr>
              <a:t>allowed </a:t>
            </a:r>
            <a:r>
              <a:rPr sz="2800" b="1" spc="-145" dirty="0">
                <a:latin typeface="Arial"/>
                <a:cs typeface="Arial"/>
              </a:rPr>
              <a:t>for </a:t>
            </a:r>
            <a:r>
              <a:rPr sz="2800" b="1" spc="-140" dirty="0">
                <a:latin typeface="Arial"/>
                <a:cs typeface="Arial"/>
              </a:rPr>
              <a:t>reasonable  </a:t>
            </a:r>
            <a:r>
              <a:rPr sz="2800" b="1" spc="-170" dirty="0">
                <a:latin typeface="Arial"/>
                <a:cs typeface="Arial"/>
              </a:rPr>
              <a:t>cause</a:t>
            </a:r>
            <a:endParaRPr sz="28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203" y="1316736"/>
            <a:ext cx="9111996"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55863" y="708225"/>
            <a:ext cx="8344534" cy="756920"/>
          </a:xfrm>
          <a:prstGeom prst="rect">
            <a:avLst/>
          </a:prstGeom>
        </p:spPr>
        <p:txBody>
          <a:bodyPr vert="horz" wrap="square" lIns="0" tIns="12700" rIns="0" bIns="0" rtlCol="0">
            <a:spAutoFit/>
          </a:bodyPr>
          <a:lstStyle/>
          <a:p>
            <a:pPr marL="12700">
              <a:lnSpc>
                <a:spcPct val="100000"/>
              </a:lnSpc>
              <a:spcBef>
                <a:spcPts val="100"/>
              </a:spcBef>
            </a:pPr>
            <a:r>
              <a:rPr sz="4800" spc="-405" dirty="0"/>
              <a:t>WHEN </a:t>
            </a:r>
            <a:r>
              <a:rPr sz="4800" spc="-670" dirty="0"/>
              <a:t>AO </a:t>
            </a:r>
            <a:r>
              <a:rPr sz="4800" spc="-530" dirty="0"/>
              <a:t>REFUSE </a:t>
            </a:r>
            <a:r>
              <a:rPr sz="4800" spc="-665" dirty="0"/>
              <a:t>TO </a:t>
            </a:r>
            <a:r>
              <a:rPr sz="4800" spc="-335" dirty="0"/>
              <a:t>ADMIT</a:t>
            </a:r>
            <a:r>
              <a:rPr sz="4800" spc="-680" dirty="0"/>
              <a:t> </a:t>
            </a:r>
            <a:r>
              <a:rPr sz="4800" spc="-610" dirty="0"/>
              <a:t>AE</a:t>
            </a:r>
            <a:endParaRPr sz="4800"/>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
        <p:nvSpPr>
          <p:cNvPr id="5" name="object 5"/>
          <p:cNvSpPr txBox="1"/>
          <p:nvPr/>
        </p:nvSpPr>
        <p:spPr>
          <a:xfrm>
            <a:off x="537518" y="1544842"/>
            <a:ext cx="8521065" cy="5195570"/>
          </a:xfrm>
          <a:prstGeom prst="rect">
            <a:avLst/>
          </a:prstGeom>
        </p:spPr>
        <p:txBody>
          <a:bodyPr vert="horz" wrap="square" lIns="0" tIns="12700" rIns="0" bIns="0" rtlCol="0">
            <a:spAutoFit/>
          </a:bodyPr>
          <a:lstStyle/>
          <a:p>
            <a:pPr marL="354965" marR="554990" indent="-342900">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30" dirty="0">
                <a:latin typeface="Arial"/>
                <a:cs typeface="Arial"/>
              </a:rPr>
              <a:t>It </a:t>
            </a:r>
            <a:r>
              <a:rPr sz="3200" b="1" spc="-210" dirty="0">
                <a:latin typeface="Arial"/>
                <a:cs typeface="Arial"/>
              </a:rPr>
              <a:t>is </a:t>
            </a:r>
            <a:r>
              <a:rPr sz="3200" b="1" spc="-155" dirty="0">
                <a:latin typeface="Arial"/>
                <a:cs typeface="Arial"/>
              </a:rPr>
              <a:t>mandatory </a:t>
            </a:r>
            <a:r>
              <a:rPr sz="3200" b="1" spc="-75" dirty="0">
                <a:latin typeface="Arial"/>
                <a:cs typeface="Arial"/>
              </a:rPr>
              <a:t>that </a:t>
            </a:r>
            <a:r>
              <a:rPr sz="3200" b="1" spc="-445" dirty="0">
                <a:latin typeface="Arial"/>
                <a:cs typeface="Arial"/>
              </a:rPr>
              <a:t>AO </a:t>
            </a:r>
            <a:r>
              <a:rPr sz="3200" b="1" spc="-225" dirty="0">
                <a:latin typeface="Arial"/>
                <a:cs typeface="Arial"/>
              </a:rPr>
              <a:t>should </a:t>
            </a:r>
            <a:r>
              <a:rPr sz="3200" b="1" spc="-180" dirty="0">
                <a:latin typeface="Arial"/>
                <a:cs typeface="Arial"/>
              </a:rPr>
              <a:t>receive </a:t>
            </a:r>
            <a:r>
              <a:rPr sz="3200" b="1" spc="-105" dirty="0">
                <a:latin typeface="Arial"/>
                <a:cs typeface="Arial"/>
              </a:rPr>
              <a:t>the  </a:t>
            </a:r>
            <a:r>
              <a:rPr sz="3200" b="1" spc="-135" dirty="0">
                <a:latin typeface="Arial"/>
                <a:cs typeface="Arial"/>
              </a:rPr>
              <a:t>additional </a:t>
            </a:r>
            <a:r>
              <a:rPr sz="3200" b="1" spc="-210" dirty="0">
                <a:latin typeface="Arial"/>
                <a:cs typeface="Arial"/>
              </a:rPr>
              <a:t>evidences </a:t>
            </a:r>
            <a:r>
              <a:rPr sz="3200" b="1" spc="-155" dirty="0">
                <a:latin typeface="Arial"/>
                <a:cs typeface="Arial"/>
              </a:rPr>
              <a:t>while </a:t>
            </a:r>
            <a:r>
              <a:rPr sz="3200" b="1" spc="-229" dirty="0">
                <a:latin typeface="Arial"/>
                <a:cs typeface="Arial"/>
              </a:rPr>
              <a:t>disposing </a:t>
            </a:r>
            <a:r>
              <a:rPr sz="3200" b="1" spc="-100" dirty="0">
                <a:latin typeface="Arial"/>
                <a:cs typeface="Arial"/>
              </a:rPr>
              <a:t>off </a:t>
            </a:r>
            <a:r>
              <a:rPr sz="3200" b="1" spc="-114" dirty="0">
                <a:latin typeface="Arial"/>
                <a:cs typeface="Arial"/>
              </a:rPr>
              <a:t>the  </a:t>
            </a:r>
            <a:r>
              <a:rPr sz="3200" b="1" spc="-135" dirty="0">
                <a:latin typeface="Arial"/>
                <a:cs typeface="Arial"/>
              </a:rPr>
              <a:t>remand</a:t>
            </a:r>
            <a:r>
              <a:rPr sz="3200" b="1" spc="-125" dirty="0">
                <a:latin typeface="Arial"/>
                <a:cs typeface="Arial"/>
              </a:rPr>
              <a:t> </a:t>
            </a:r>
            <a:r>
              <a:rPr sz="3200" b="1" spc="-150" dirty="0">
                <a:latin typeface="Arial"/>
                <a:cs typeface="Arial"/>
              </a:rPr>
              <a:t>report.</a:t>
            </a:r>
            <a:endParaRPr sz="3200">
              <a:latin typeface="Arial"/>
              <a:cs typeface="Arial"/>
            </a:endParaRPr>
          </a:p>
          <a:p>
            <a:pPr marL="354965" marR="794385" indent="-342900">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40" dirty="0">
                <a:latin typeface="Arial"/>
                <a:cs typeface="Arial"/>
              </a:rPr>
              <a:t>The </a:t>
            </a:r>
            <a:r>
              <a:rPr sz="3200" b="1" spc="-445" dirty="0">
                <a:latin typeface="Arial"/>
                <a:cs typeface="Arial"/>
              </a:rPr>
              <a:t>AO </a:t>
            </a:r>
            <a:r>
              <a:rPr sz="3200" b="1" spc="-170" dirty="0">
                <a:latin typeface="Arial"/>
                <a:cs typeface="Arial"/>
              </a:rPr>
              <a:t>may </a:t>
            </a:r>
            <a:r>
              <a:rPr sz="3200" b="1" spc="-165" dirty="0">
                <a:latin typeface="Arial"/>
                <a:cs typeface="Arial"/>
              </a:rPr>
              <a:t>refuse </a:t>
            </a:r>
            <a:r>
              <a:rPr sz="3200" b="1" spc="-170" dirty="0">
                <a:latin typeface="Arial"/>
                <a:cs typeface="Arial"/>
              </a:rPr>
              <a:t>to </a:t>
            </a:r>
            <a:r>
              <a:rPr sz="3200" b="1" spc="-95" dirty="0">
                <a:latin typeface="Arial"/>
                <a:cs typeface="Arial"/>
              </a:rPr>
              <a:t>admit </a:t>
            </a:r>
            <a:r>
              <a:rPr sz="3200" b="1" spc="-114" dirty="0">
                <a:latin typeface="Arial"/>
                <a:cs typeface="Arial"/>
              </a:rPr>
              <a:t>the </a:t>
            </a:r>
            <a:r>
              <a:rPr sz="3200" b="1" spc="-135" dirty="0">
                <a:latin typeface="Arial"/>
                <a:cs typeface="Arial"/>
              </a:rPr>
              <a:t>additional  </a:t>
            </a:r>
            <a:r>
              <a:rPr sz="3200" b="1" spc="-210" dirty="0">
                <a:latin typeface="Arial"/>
                <a:cs typeface="Arial"/>
              </a:rPr>
              <a:t>evidences </a:t>
            </a:r>
            <a:r>
              <a:rPr sz="3200" b="1" spc="-155" dirty="0">
                <a:latin typeface="Arial"/>
                <a:cs typeface="Arial"/>
              </a:rPr>
              <a:t>in </a:t>
            </a:r>
            <a:r>
              <a:rPr sz="3200" b="1" spc="-204" dirty="0">
                <a:latin typeface="Arial"/>
                <a:cs typeface="Arial"/>
              </a:rPr>
              <a:t>his </a:t>
            </a:r>
            <a:r>
              <a:rPr sz="3200" b="1" spc="-140" dirty="0">
                <a:latin typeface="Arial"/>
                <a:cs typeface="Arial"/>
              </a:rPr>
              <a:t>remand</a:t>
            </a:r>
            <a:r>
              <a:rPr sz="3200" b="1" spc="80" dirty="0">
                <a:latin typeface="Arial"/>
                <a:cs typeface="Arial"/>
              </a:rPr>
              <a:t> </a:t>
            </a:r>
            <a:r>
              <a:rPr sz="3200" b="1" spc="-150" dirty="0">
                <a:latin typeface="Arial"/>
                <a:cs typeface="Arial"/>
              </a:rPr>
              <a:t>report</a:t>
            </a:r>
            <a:endParaRPr sz="3200">
              <a:latin typeface="Arial"/>
              <a:cs typeface="Arial"/>
            </a:endParaRPr>
          </a:p>
          <a:p>
            <a:pPr marL="354965" marR="310515" indent="-342900">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25" dirty="0">
                <a:latin typeface="Arial"/>
                <a:cs typeface="Arial"/>
              </a:rPr>
              <a:t>In </a:t>
            </a:r>
            <a:r>
              <a:rPr sz="3200" b="1" spc="-260" dirty="0">
                <a:latin typeface="Arial"/>
                <a:cs typeface="Arial"/>
              </a:rPr>
              <a:t>such </a:t>
            </a:r>
            <a:r>
              <a:rPr sz="3200" b="1" spc="-200" dirty="0">
                <a:latin typeface="Arial"/>
                <a:cs typeface="Arial"/>
              </a:rPr>
              <a:t>cases, </a:t>
            </a:r>
            <a:r>
              <a:rPr sz="3200" b="1" spc="-114" dirty="0">
                <a:latin typeface="Arial"/>
                <a:cs typeface="Arial"/>
              </a:rPr>
              <a:t>the </a:t>
            </a:r>
            <a:r>
              <a:rPr sz="3200" b="1" spc="-290" dirty="0">
                <a:latin typeface="Arial"/>
                <a:cs typeface="Arial"/>
              </a:rPr>
              <a:t>CIT </a:t>
            </a:r>
            <a:r>
              <a:rPr sz="3200" b="1" spc="-210" dirty="0">
                <a:latin typeface="Arial"/>
                <a:cs typeface="Arial"/>
              </a:rPr>
              <a:t>(A) </a:t>
            </a:r>
            <a:r>
              <a:rPr sz="3200" b="1" spc="-185" dirty="0">
                <a:latin typeface="Arial"/>
                <a:cs typeface="Arial"/>
              </a:rPr>
              <a:t>can </a:t>
            </a:r>
            <a:r>
              <a:rPr sz="3200" b="1" spc="-90" dirty="0">
                <a:latin typeface="Arial"/>
                <a:cs typeface="Arial"/>
              </a:rPr>
              <a:t>admit </a:t>
            </a:r>
            <a:r>
              <a:rPr sz="3200" b="1" spc="-114" dirty="0">
                <a:latin typeface="Arial"/>
                <a:cs typeface="Arial"/>
              </a:rPr>
              <a:t>the  </a:t>
            </a:r>
            <a:r>
              <a:rPr sz="3200" b="1" spc="-135" dirty="0">
                <a:latin typeface="Arial"/>
                <a:cs typeface="Arial"/>
              </a:rPr>
              <a:t>additional </a:t>
            </a:r>
            <a:r>
              <a:rPr sz="3200" b="1" spc="-210" dirty="0">
                <a:latin typeface="Arial"/>
                <a:cs typeface="Arial"/>
              </a:rPr>
              <a:t>evidences </a:t>
            </a:r>
            <a:r>
              <a:rPr sz="3200" b="1" spc="-315" dirty="0">
                <a:latin typeface="Arial"/>
                <a:cs typeface="Arial"/>
              </a:rPr>
              <a:t>by </a:t>
            </a:r>
            <a:r>
              <a:rPr sz="3200" b="1" spc="-204" dirty="0">
                <a:latin typeface="Arial"/>
                <a:cs typeface="Arial"/>
              </a:rPr>
              <a:t>his </a:t>
            </a:r>
            <a:r>
              <a:rPr sz="3200" b="1" spc="-254" dirty="0">
                <a:latin typeface="Arial"/>
                <a:cs typeface="Arial"/>
              </a:rPr>
              <a:t>own </a:t>
            </a:r>
            <a:r>
              <a:rPr sz="3200" b="1" spc="-185" dirty="0">
                <a:latin typeface="Arial"/>
                <a:cs typeface="Arial"/>
              </a:rPr>
              <a:t>to </a:t>
            </a:r>
            <a:r>
              <a:rPr sz="3200" b="1" spc="-170" dirty="0">
                <a:latin typeface="Arial"/>
                <a:cs typeface="Arial"/>
              </a:rPr>
              <a:t>render </a:t>
            </a:r>
            <a:r>
              <a:rPr sz="3200" b="1" spc="-105" dirty="0">
                <a:latin typeface="Arial"/>
                <a:cs typeface="Arial"/>
              </a:rPr>
              <a:t>the  </a:t>
            </a:r>
            <a:r>
              <a:rPr sz="3200" b="1" spc="-160" dirty="0">
                <a:latin typeface="Arial"/>
                <a:cs typeface="Arial"/>
              </a:rPr>
              <a:t>justice.</a:t>
            </a:r>
            <a:endParaRPr sz="3200">
              <a:latin typeface="Arial"/>
              <a:cs typeface="Arial"/>
            </a:endParaRPr>
          </a:p>
          <a:p>
            <a:pPr marL="354965" marR="5080" indent="-342900">
              <a:lnSpc>
                <a:spcPct val="100000"/>
              </a:lnSpc>
              <a:spcBef>
                <a:spcPts val="765"/>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25" dirty="0">
                <a:latin typeface="Arial"/>
                <a:cs typeface="Arial"/>
              </a:rPr>
              <a:t>In </a:t>
            </a:r>
            <a:r>
              <a:rPr sz="3200" b="1" spc="-175" dirty="0">
                <a:latin typeface="Arial"/>
                <a:cs typeface="Arial"/>
              </a:rPr>
              <a:t>case, </a:t>
            </a:r>
            <a:r>
              <a:rPr sz="3200" b="1" spc="-430" dirty="0">
                <a:latin typeface="Arial"/>
                <a:cs typeface="Arial"/>
              </a:rPr>
              <a:t>AO </a:t>
            </a:r>
            <a:r>
              <a:rPr sz="3200" b="1" spc="-175" dirty="0">
                <a:latin typeface="Arial"/>
                <a:cs typeface="Arial"/>
              </a:rPr>
              <a:t>refused </a:t>
            </a:r>
            <a:r>
              <a:rPr sz="3200" b="1" spc="-225" dirty="0">
                <a:latin typeface="Arial"/>
                <a:cs typeface="Arial"/>
              </a:rPr>
              <a:t>or </a:t>
            </a:r>
            <a:r>
              <a:rPr sz="3200" b="1" spc="-160" dirty="0">
                <a:latin typeface="Arial"/>
                <a:cs typeface="Arial"/>
              </a:rPr>
              <a:t>decline, </a:t>
            </a:r>
            <a:r>
              <a:rPr sz="3200" b="1" spc="-125" dirty="0">
                <a:latin typeface="Arial"/>
                <a:cs typeface="Arial"/>
              </a:rPr>
              <a:t>It’s </a:t>
            </a:r>
            <a:r>
              <a:rPr sz="3200" b="1" spc="-114" dirty="0">
                <a:latin typeface="Arial"/>
                <a:cs typeface="Arial"/>
              </a:rPr>
              <a:t>the </a:t>
            </a:r>
            <a:r>
              <a:rPr sz="3200" b="1" spc="-210" dirty="0">
                <a:latin typeface="Arial"/>
                <a:cs typeface="Arial"/>
              </a:rPr>
              <a:t>power </a:t>
            </a:r>
            <a:r>
              <a:rPr sz="3200" b="1" spc="-160" dirty="0">
                <a:latin typeface="Arial"/>
                <a:cs typeface="Arial"/>
              </a:rPr>
              <a:t>of  </a:t>
            </a:r>
            <a:r>
              <a:rPr sz="3200" b="1" spc="-114" dirty="0">
                <a:latin typeface="Arial"/>
                <a:cs typeface="Arial"/>
              </a:rPr>
              <a:t>the </a:t>
            </a:r>
            <a:r>
              <a:rPr sz="3200" b="1" spc="-300" dirty="0">
                <a:latin typeface="Arial"/>
                <a:cs typeface="Arial"/>
              </a:rPr>
              <a:t>CIT </a:t>
            </a:r>
            <a:r>
              <a:rPr sz="3200" b="1" spc="-130" dirty="0">
                <a:latin typeface="Arial"/>
                <a:cs typeface="Arial"/>
              </a:rPr>
              <a:t>( </a:t>
            </a:r>
            <a:r>
              <a:rPr sz="3200" b="1" spc="-260" dirty="0">
                <a:latin typeface="Arial"/>
                <a:cs typeface="Arial"/>
              </a:rPr>
              <a:t>A) </a:t>
            </a:r>
            <a:r>
              <a:rPr sz="3200" b="1" spc="-170" dirty="0">
                <a:latin typeface="Arial"/>
                <a:cs typeface="Arial"/>
              </a:rPr>
              <a:t>to </a:t>
            </a:r>
            <a:r>
              <a:rPr sz="3200" b="1" spc="-180" dirty="0">
                <a:latin typeface="Arial"/>
                <a:cs typeface="Arial"/>
              </a:rPr>
              <a:t>receive </a:t>
            </a:r>
            <a:r>
              <a:rPr sz="3200" b="1" spc="-160" dirty="0">
                <a:latin typeface="Arial"/>
                <a:cs typeface="Arial"/>
              </a:rPr>
              <a:t>and </a:t>
            </a:r>
            <a:r>
              <a:rPr sz="3200" b="1" spc="-215" dirty="0">
                <a:latin typeface="Arial"/>
                <a:cs typeface="Arial"/>
              </a:rPr>
              <a:t>consider </a:t>
            </a:r>
            <a:r>
              <a:rPr sz="3200" b="1" spc="-114" dirty="0">
                <a:latin typeface="Arial"/>
                <a:cs typeface="Arial"/>
              </a:rPr>
              <a:t>the</a:t>
            </a:r>
            <a:r>
              <a:rPr sz="3200" b="1" spc="540" dirty="0">
                <a:latin typeface="Arial"/>
                <a:cs typeface="Arial"/>
              </a:rPr>
              <a:t> </a:t>
            </a:r>
            <a:r>
              <a:rPr sz="3200" b="1" spc="-125" dirty="0">
                <a:latin typeface="Arial"/>
                <a:cs typeface="Arial"/>
              </a:rPr>
              <a:t>same.</a:t>
            </a:r>
            <a:endParaRPr sz="3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7B55-5CB8-DA6A-FA07-720D8E837F5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9B5A629-205A-4BC8-05AB-193EE82F74BE}"/>
              </a:ext>
            </a:extLst>
          </p:cNvPr>
          <p:cNvSpPr>
            <a:spLocks noGrp="1"/>
          </p:cNvSpPr>
          <p:nvPr>
            <p:ph type="body" idx="1"/>
          </p:nvPr>
        </p:nvSpPr>
        <p:spPr>
          <a:xfrm>
            <a:off x="528334" y="1529535"/>
            <a:ext cx="9001731" cy="5909310"/>
          </a:xfrm>
        </p:spPr>
        <p:txBody>
          <a:bodyPr wrap="square" lIns="0" tIns="0" rIns="0" bIns="0" anchor="t">
            <a:spAutoFit/>
          </a:bodyPr>
          <a:lstStyle/>
          <a:p>
            <a:pPr algn="just"/>
            <a:r>
              <a:rPr lang="en-GB" b="0" dirty="0"/>
              <a:t>The return can be revised at any time before the 31</a:t>
            </a:r>
            <a:r>
              <a:rPr lang="en-GB" b="0" baseline="30000" dirty="0"/>
              <a:t>st</a:t>
            </a:r>
            <a:r>
              <a:rPr lang="en-GB" b="0" dirty="0"/>
              <a:t> December of assessment year or before the completion of the assessment, whichever is earlier. As such, if the omission or wrong statement is discovered before the time to revise return is over, </a:t>
            </a:r>
            <a:r>
              <a:rPr lang="en-GB" b="0" dirty="0" err="1"/>
              <a:t>assessee</a:t>
            </a:r>
            <a:r>
              <a:rPr lang="en-GB" b="0" dirty="0"/>
              <a:t> can definitely be benefitted by this provision. However, where it is discovered after the expiry of the time to revise the return, there is no provision in the act to set the omission or error right.</a:t>
            </a:r>
          </a:p>
          <a:p>
            <a:endParaRPr lang="en-GB" b="0" dirty="0"/>
          </a:p>
          <a:p>
            <a:endParaRPr lang="en-GB" dirty="0"/>
          </a:p>
        </p:txBody>
      </p:sp>
    </p:spTree>
    <p:extLst>
      <p:ext uri="{BB962C8B-B14F-4D97-AF65-F5344CB8AC3E}">
        <p14:creationId xmlns:p14="http://schemas.microsoft.com/office/powerpoint/2010/main" val="2517346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25454" y="661046"/>
            <a:ext cx="6805930" cy="848360"/>
          </a:xfrm>
          <a:prstGeom prst="rect">
            <a:avLst/>
          </a:prstGeom>
        </p:spPr>
        <p:txBody>
          <a:bodyPr vert="horz" wrap="square" lIns="0" tIns="12700" rIns="0" bIns="0" rtlCol="0">
            <a:spAutoFit/>
          </a:bodyPr>
          <a:lstStyle/>
          <a:p>
            <a:pPr marL="12700">
              <a:lnSpc>
                <a:spcPct val="100000"/>
              </a:lnSpc>
              <a:spcBef>
                <a:spcPts val="100"/>
              </a:spcBef>
            </a:pPr>
            <a:r>
              <a:rPr spc="-450" dirty="0"/>
              <a:t>ADDITIONAL</a:t>
            </a:r>
            <a:r>
              <a:rPr spc="-260" dirty="0"/>
              <a:t> </a:t>
            </a:r>
            <a:r>
              <a:rPr spc="-550" dirty="0"/>
              <a:t>EVIDENCE</a:t>
            </a:r>
          </a:p>
        </p:txBody>
      </p:sp>
      <p:sp>
        <p:nvSpPr>
          <p:cNvPr id="5" name="object 5"/>
          <p:cNvSpPr txBox="1"/>
          <p:nvPr/>
        </p:nvSpPr>
        <p:spPr>
          <a:xfrm>
            <a:off x="628942" y="1433619"/>
            <a:ext cx="8633460" cy="4634230"/>
          </a:xfrm>
          <a:prstGeom prst="rect">
            <a:avLst/>
          </a:prstGeom>
        </p:spPr>
        <p:txBody>
          <a:bodyPr vert="horz" wrap="square" lIns="0" tIns="12700" rIns="0" bIns="0" rtlCol="0">
            <a:spAutoFit/>
          </a:bodyPr>
          <a:lstStyle/>
          <a:p>
            <a:pPr marL="368935" indent="-356870">
              <a:lnSpc>
                <a:spcPct val="100000"/>
              </a:lnSpc>
              <a:spcBef>
                <a:spcPts val="100"/>
              </a:spcBef>
              <a:buClr>
                <a:srgbClr val="EFA12D"/>
              </a:buClr>
              <a:buSzPct val="69444"/>
              <a:buFont typeface="Webdings"/>
              <a:buChar char=""/>
              <a:tabLst>
                <a:tab pos="368935" algn="l"/>
                <a:tab pos="369570" algn="l"/>
              </a:tabLst>
            </a:pPr>
            <a:r>
              <a:rPr sz="3600" b="1" spc="-204" dirty="0">
                <a:latin typeface="Arial"/>
                <a:cs typeface="Arial"/>
              </a:rPr>
              <a:t>Application </a:t>
            </a:r>
            <a:r>
              <a:rPr sz="3600" b="1" spc="-190" dirty="0">
                <a:latin typeface="Arial"/>
                <a:cs typeface="Arial"/>
              </a:rPr>
              <a:t>to </a:t>
            </a:r>
            <a:r>
              <a:rPr sz="3600" b="1" spc="-170" dirty="0">
                <a:latin typeface="Arial"/>
                <a:cs typeface="Arial"/>
              </a:rPr>
              <a:t>be</a:t>
            </a:r>
            <a:r>
              <a:rPr sz="3600" b="1" spc="-45" dirty="0">
                <a:latin typeface="Arial"/>
                <a:cs typeface="Arial"/>
              </a:rPr>
              <a:t> </a:t>
            </a:r>
            <a:r>
              <a:rPr sz="3600" b="1" spc="-160" dirty="0">
                <a:latin typeface="Arial"/>
                <a:cs typeface="Arial"/>
              </a:rPr>
              <a:t>made:</a:t>
            </a:r>
            <a:endParaRPr sz="3600">
              <a:latin typeface="Arial"/>
              <a:cs typeface="Arial"/>
            </a:endParaRPr>
          </a:p>
          <a:p>
            <a:pPr marL="768350" lvl="1" indent="-355600">
              <a:lnSpc>
                <a:spcPct val="100000"/>
              </a:lnSpc>
              <a:buClr>
                <a:srgbClr val="EFA12D"/>
              </a:buClr>
              <a:buSzPct val="69444"/>
              <a:buFont typeface="Webdings"/>
              <a:buChar char=""/>
              <a:tabLst>
                <a:tab pos="768350" algn="l"/>
                <a:tab pos="768985" algn="l"/>
              </a:tabLst>
            </a:pPr>
            <a:r>
              <a:rPr sz="3600" b="1" spc="-180" dirty="0">
                <a:latin typeface="Arial"/>
                <a:cs typeface="Arial"/>
              </a:rPr>
              <a:t>in</a:t>
            </a:r>
            <a:r>
              <a:rPr sz="3600" b="1" spc="-114" dirty="0">
                <a:latin typeface="Arial"/>
                <a:cs typeface="Arial"/>
              </a:rPr>
              <a:t> </a:t>
            </a:r>
            <a:r>
              <a:rPr sz="3600" b="1" spc="-195" dirty="0">
                <a:latin typeface="Arial"/>
                <a:cs typeface="Arial"/>
              </a:rPr>
              <a:t>writing</a:t>
            </a:r>
            <a:endParaRPr sz="3600">
              <a:latin typeface="Arial"/>
              <a:cs typeface="Arial"/>
            </a:endParaRPr>
          </a:p>
          <a:p>
            <a:pPr marL="768350" lvl="1" indent="-355600">
              <a:lnSpc>
                <a:spcPct val="100000"/>
              </a:lnSpc>
              <a:buClr>
                <a:srgbClr val="EFA12D"/>
              </a:buClr>
              <a:buSzPct val="69444"/>
              <a:buFont typeface="Webdings"/>
              <a:buChar char=""/>
              <a:tabLst>
                <a:tab pos="768350" algn="l"/>
                <a:tab pos="768985" algn="l"/>
              </a:tabLst>
            </a:pPr>
            <a:r>
              <a:rPr sz="3600" b="1" spc="-180" dirty="0">
                <a:latin typeface="Arial"/>
                <a:cs typeface="Arial"/>
              </a:rPr>
              <a:t>in</a:t>
            </a:r>
            <a:r>
              <a:rPr sz="3600" b="1" spc="-114" dirty="0">
                <a:latin typeface="Arial"/>
                <a:cs typeface="Arial"/>
              </a:rPr>
              <a:t> </a:t>
            </a:r>
            <a:r>
              <a:rPr sz="3600" b="1" spc="-175" dirty="0">
                <a:latin typeface="Arial"/>
                <a:cs typeface="Arial"/>
              </a:rPr>
              <a:t>duplicate</a:t>
            </a:r>
            <a:endParaRPr sz="3600">
              <a:latin typeface="Arial"/>
              <a:cs typeface="Arial"/>
            </a:endParaRPr>
          </a:p>
          <a:p>
            <a:pPr marL="768350" marR="91440" lvl="1" indent="-355600">
              <a:lnSpc>
                <a:spcPct val="80000"/>
              </a:lnSpc>
              <a:spcBef>
                <a:spcPts val="860"/>
              </a:spcBef>
              <a:buClr>
                <a:srgbClr val="EFA12D"/>
              </a:buClr>
              <a:buSzPct val="69444"/>
              <a:buFont typeface="Webdings"/>
              <a:buChar char=""/>
              <a:tabLst>
                <a:tab pos="768350" algn="l"/>
                <a:tab pos="768985" algn="l"/>
              </a:tabLst>
            </a:pPr>
            <a:r>
              <a:rPr sz="3600" b="1" spc="-175" dirty="0">
                <a:latin typeface="Arial"/>
                <a:cs typeface="Arial"/>
              </a:rPr>
              <a:t>with </a:t>
            </a:r>
            <a:r>
              <a:rPr sz="3600" b="1" spc="-225" dirty="0">
                <a:latin typeface="Arial"/>
                <a:cs typeface="Arial"/>
              </a:rPr>
              <a:t>prayer </a:t>
            </a:r>
            <a:r>
              <a:rPr sz="3600" b="1" spc="-200" dirty="0">
                <a:latin typeface="Arial"/>
                <a:cs typeface="Arial"/>
              </a:rPr>
              <a:t>for </a:t>
            </a:r>
            <a:r>
              <a:rPr sz="3600" b="1" spc="-190" dirty="0">
                <a:latin typeface="Arial"/>
                <a:cs typeface="Arial"/>
              </a:rPr>
              <a:t>acceptance </a:t>
            </a:r>
            <a:r>
              <a:rPr sz="3600" b="1" spc="-180" dirty="0">
                <a:latin typeface="Arial"/>
                <a:cs typeface="Arial"/>
              </a:rPr>
              <a:t>of </a:t>
            </a:r>
            <a:r>
              <a:rPr sz="3600" b="1" spc="-155" dirty="0">
                <a:latin typeface="Arial"/>
                <a:cs typeface="Arial"/>
              </a:rPr>
              <a:t>additional  </a:t>
            </a:r>
            <a:r>
              <a:rPr sz="3600" b="1" spc="-200" dirty="0">
                <a:latin typeface="Arial"/>
                <a:cs typeface="Arial"/>
              </a:rPr>
              <a:t>document</a:t>
            </a:r>
            <a:endParaRPr sz="3600">
              <a:latin typeface="Arial"/>
              <a:cs typeface="Arial"/>
            </a:endParaRPr>
          </a:p>
          <a:p>
            <a:pPr marL="768350" lvl="1" indent="-355600">
              <a:lnSpc>
                <a:spcPct val="100000"/>
              </a:lnSpc>
              <a:spcBef>
                <a:spcPts val="5"/>
              </a:spcBef>
              <a:buClr>
                <a:srgbClr val="EFA12D"/>
              </a:buClr>
              <a:buSzPct val="69444"/>
              <a:buFont typeface="Webdings"/>
              <a:buChar char=""/>
              <a:tabLst>
                <a:tab pos="768350" algn="l"/>
                <a:tab pos="768985" algn="l"/>
              </a:tabLst>
            </a:pPr>
            <a:r>
              <a:rPr sz="3600" b="1" spc="-204" dirty="0">
                <a:latin typeface="Arial"/>
                <a:cs typeface="Arial"/>
              </a:rPr>
              <a:t>along </a:t>
            </a:r>
            <a:r>
              <a:rPr sz="3600" b="1" spc="-165" dirty="0">
                <a:latin typeface="Arial"/>
                <a:cs typeface="Arial"/>
              </a:rPr>
              <a:t>with</a:t>
            </a:r>
            <a:r>
              <a:rPr sz="3600" b="1" spc="-114" dirty="0">
                <a:latin typeface="Arial"/>
                <a:cs typeface="Arial"/>
              </a:rPr>
              <a:t> </a:t>
            </a:r>
            <a:r>
              <a:rPr sz="3600" b="1" spc="-165" dirty="0">
                <a:latin typeface="Arial"/>
                <a:cs typeface="Arial"/>
              </a:rPr>
              <a:t>justification</a:t>
            </a:r>
            <a:endParaRPr sz="3600">
              <a:latin typeface="Arial"/>
              <a:cs typeface="Arial"/>
            </a:endParaRPr>
          </a:p>
          <a:p>
            <a:pPr marL="768350" marR="5080" lvl="1" indent="-355600">
              <a:lnSpc>
                <a:spcPct val="80000"/>
              </a:lnSpc>
              <a:spcBef>
                <a:spcPts val="860"/>
              </a:spcBef>
              <a:buClr>
                <a:srgbClr val="EFA12D"/>
              </a:buClr>
              <a:buSzPct val="69444"/>
              <a:buFont typeface="Webdings"/>
              <a:buChar char=""/>
              <a:tabLst>
                <a:tab pos="768350" algn="l"/>
                <a:tab pos="768985" algn="l"/>
              </a:tabLst>
            </a:pPr>
            <a:r>
              <a:rPr sz="3600" b="1" spc="-204" dirty="0">
                <a:latin typeface="Arial"/>
                <a:cs typeface="Arial"/>
              </a:rPr>
              <a:t>specifically </a:t>
            </a:r>
            <a:r>
              <a:rPr sz="3600" b="1" spc="-165" dirty="0">
                <a:latin typeface="Arial"/>
                <a:cs typeface="Arial"/>
              </a:rPr>
              <a:t>mention </a:t>
            </a:r>
            <a:r>
              <a:rPr sz="3600" b="1" spc="-120" dirty="0">
                <a:latin typeface="Arial"/>
                <a:cs typeface="Arial"/>
              </a:rPr>
              <a:t>the </a:t>
            </a:r>
            <a:r>
              <a:rPr sz="3600" b="1" spc="-290" dirty="0">
                <a:latin typeface="Arial"/>
                <a:cs typeface="Arial"/>
              </a:rPr>
              <a:t>sub </a:t>
            </a:r>
            <a:r>
              <a:rPr sz="3600" b="1" spc="-175" dirty="0">
                <a:latin typeface="Arial"/>
                <a:cs typeface="Arial"/>
              </a:rPr>
              <a:t>rule </a:t>
            </a:r>
            <a:r>
              <a:rPr sz="3600" b="1" spc="-160" dirty="0">
                <a:latin typeface="Arial"/>
                <a:cs typeface="Arial"/>
              </a:rPr>
              <a:t>of </a:t>
            </a:r>
            <a:r>
              <a:rPr sz="3600" b="1" spc="-195" dirty="0">
                <a:latin typeface="Arial"/>
                <a:cs typeface="Arial"/>
              </a:rPr>
              <a:t>Rule  </a:t>
            </a:r>
            <a:r>
              <a:rPr sz="3600" b="1" spc="110" dirty="0">
                <a:latin typeface="Arial"/>
                <a:cs typeface="Arial"/>
              </a:rPr>
              <a:t>46 </a:t>
            </a:r>
            <a:r>
              <a:rPr sz="3600" b="1" spc="-430" dirty="0">
                <a:latin typeface="Arial"/>
                <a:cs typeface="Arial"/>
              </a:rPr>
              <a:t>A </a:t>
            </a:r>
            <a:r>
              <a:rPr sz="3600" b="1" spc="-195" dirty="0">
                <a:latin typeface="Arial"/>
                <a:cs typeface="Arial"/>
              </a:rPr>
              <a:t>in </a:t>
            </a:r>
            <a:r>
              <a:rPr sz="3600" b="1" spc="-245" dirty="0">
                <a:latin typeface="Arial"/>
                <a:cs typeface="Arial"/>
              </a:rPr>
              <a:t>which </a:t>
            </a:r>
            <a:r>
              <a:rPr sz="3600" b="1" spc="-170" dirty="0">
                <a:latin typeface="Arial"/>
                <a:cs typeface="Arial"/>
              </a:rPr>
              <a:t>these </a:t>
            </a:r>
            <a:r>
              <a:rPr sz="3600" b="1" spc="-180" dirty="0">
                <a:latin typeface="Arial"/>
                <a:cs typeface="Arial"/>
              </a:rPr>
              <a:t>paper </a:t>
            </a:r>
            <a:r>
              <a:rPr sz="3600" b="1" spc="-135" dirty="0">
                <a:latin typeface="Arial"/>
                <a:cs typeface="Arial"/>
              </a:rPr>
              <a:t>are </a:t>
            </a:r>
            <a:r>
              <a:rPr sz="3600" b="1" spc="-210" dirty="0">
                <a:latin typeface="Arial"/>
                <a:cs typeface="Arial"/>
              </a:rPr>
              <a:t>being  </a:t>
            </a:r>
            <a:r>
              <a:rPr sz="3600" b="1" spc="-135" dirty="0">
                <a:latin typeface="Arial"/>
                <a:cs typeface="Arial"/>
              </a:rPr>
              <a:t>filed.</a:t>
            </a:r>
            <a:endParaRPr sz="3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25454" y="661046"/>
            <a:ext cx="6805930" cy="848360"/>
          </a:xfrm>
          <a:prstGeom prst="rect">
            <a:avLst/>
          </a:prstGeom>
        </p:spPr>
        <p:txBody>
          <a:bodyPr vert="horz" wrap="square" lIns="0" tIns="12700" rIns="0" bIns="0" rtlCol="0">
            <a:spAutoFit/>
          </a:bodyPr>
          <a:lstStyle/>
          <a:p>
            <a:pPr marL="12700">
              <a:lnSpc>
                <a:spcPct val="100000"/>
              </a:lnSpc>
              <a:spcBef>
                <a:spcPts val="100"/>
              </a:spcBef>
            </a:pPr>
            <a:r>
              <a:rPr spc="-450" dirty="0"/>
              <a:t>ADDITIONAL</a:t>
            </a:r>
            <a:r>
              <a:rPr spc="-260" dirty="0"/>
              <a:t> </a:t>
            </a:r>
            <a:r>
              <a:rPr spc="-550" dirty="0"/>
              <a:t>EVIDENCE</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spcBef>
                <a:spcPts val="100"/>
              </a:spcBef>
            </a:pPr>
            <a:endParaRPr lang="en-US" sz="2400" b="1" i="1" spc="-5" dirty="0">
              <a:solidFill>
                <a:srgbClr val="0070BF"/>
              </a:solidFill>
              <a:latin typeface="Arial"/>
              <a:cs typeface="Arial"/>
            </a:endParaRPr>
          </a:p>
        </p:txBody>
      </p:sp>
      <p:sp>
        <p:nvSpPr>
          <p:cNvPr id="5" name="object 5"/>
          <p:cNvSpPr txBox="1"/>
          <p:nvPr/>
        </p:nvSpPr>
        <p:spPr>
          <a:xfrm>
            <a:off x="628942" y="1433619"/>
            <a:ext cx="8716010" cy="4305300"/>
          </a:xfrm>
          <a:prstGeom prst="rect">
            <a:avLst/>
          </a:prstGeom>
        </p:spPr>
        <p:txBody>
          <a:bodyPr vert="horz" wrap="square" lIns="0" tIns="118110" rIns="0" bIns="0" rtlCol="0">
            <a:spAutoFit/>
          </a:bodyPr>
          <a:lstStyle/>
          <a:p>
            <a:pPr marL="368935" marR="612140" indent="-356870">
              <a:lnSpc>
                <a:spcPts val="3460"/>
              </a:lnSpc>
              <a:spcBef>
                <a:spcPts val="930"/>
              </a:spcBef>
              <a:buClr>
                <a:srgbClr val="EFA12D"/>
              </a:buClr>
              <a:buSzPct val="69444"/>
              <a:buFont typeface="Webdings"/>
              <a:buChar char=""/>
              <a:tabLst>
                <a:tab pos="368935" algn="l"/>
                <a:tab pos="369570" algn="l"/>
              </a:tabLst>
            </a:pPr>
            <a:r>
              <a:rPr sz="3600" b="1" spc="-335" dirty="0">
                <a:latin typeface="Arial"/>
                <a:cs typeface="Arial"/>
              </a:rPr>
              <a:t>CIT </a:t>
            </a:r>
            <a:r>
              <a:rPr sz="3600" b="1" spc="-240" dirty="0">
                <a:latin typeface="Arial"/>
                <a:cs typeface="Arial"/>
              </a:rPr>
              <a:t>(A) </a:t>
            </a:r>
            <a:r>
              <a:rPr sz="3600" b="1" spc="-175" dirty="0">
                <a:latin typeface="Arial"/>
                <a:cs typeface="Arial"/>
              </a:rPr>
              <a:t>shall </a:t>
            </a:r>
            <a:r>
              <a:rPr sz="3600" b="1" spc="-200" dirty="0">
                <a:latin typeface="Arial"/>
                <a:cs typeface="Arial"/>
              </a:rPr>
              <a:t>not </a:t>
            </a:r>
            <a:r>
              <a:rPr sz="3600" b="1" spc="-75" dirty="0">
                <a:latin typeface="Arial"/>
                <a:cs typeface="Arial"/>
              </a:rPr>
              <a:t>take </a:t>
            </a:r>
            <a:r>
              <a:rPr sz="3600" b="1" spc="-190" dirty="0">
                <a:latin typeface="Arial"/>
                <a:cs typeface="Arial"/>
              </a:rPr>
              <a:t>into </a:t>
            </a:r>
            <a:r>
              <a:rPr sz="3600" b="1" spc="-220" dirty="0">
                <a:latin typeface="Arial"/>
                <a:cs typeface="Arial"/>
              </a:rPr>
              <a:t>account </a:t>
            </a:r>
            <a:r>
              <a:rPr sz="3600" b="1" spc="-260" dirty="0">
                <a:latin typeface="Arial"/>
                <a:cs typeface="Arial"/>
              </a:rPr>
              <a:t>any  </a:t>
            </a:r>
            <a:r>
              <a:rPr sz="3600" b="1" spc="-155" dirty="0">
                <a:latin typeface="Arial"/>
                <a:cs typeface="Arial"/>
              </a:rPr>
              <a:t>additional </a:t>
            </a:r>
            <a:r>
              <a:rPr sz="3600" b="1" spc="-220" dirty="0">
                <a:latin typeface="Arial"/>
                <a:cs typeface="Arial"/>
              </a:rPr>
              <a:t>evidence </a:t>
            </a:r>
            <a:r>
              <a:rPr sz="3600" b="1" spc="-240" dirty="0">
                <a:latin typeface="Arial"/>
                <a:cs typeface="Arial"/>
              </a:rPr>
              <a:t>unless </a:t>
            </a:r>
            <a:r>
              <a:rPr sz="3600" b="1" spc="-120" dirty="0">
                <a:latin typeface="Arial"/>
                <a:cs typeface="Arial"/>
              </a:rPr>
              <a:t>the </a:t>
            </a:r>
            <a:r>
              <a:rPr sz="3600" b="1" spc="-500" dirty="0">
                <a:latin typeface="Arial"/>
                <a:cs typeface="Arial"/>
              </a:rPr>
              <a:t>AO </a:t>
            </a:r>
            <a:r>
              <a:rPr sz="3600" b="1" spc="-220" dirty="0">
                <a:latin typeface="Arial"/>
                <a:cs typeface="Arial"/>
              </a:rPr>
              <a:t>has  </a:t>
            </a:r>
            <a:r>
              <a:rPr sz="3600" b="1" spc="-175" dirty="0">
                <a:latin typeface="Arial"/>
                <a:cs typeface="Arial"/>
              </a:rPr>
              <a:t>been </a:t>
            </a:r>
            <a:r>
              <a:rPr sz="3600" b="1" spc="-185" dirty="0">
                <a:latin typeface="Arial"/>
                <a:cs typeface="Arial"/>
              </a:rPr>
              <a:t>allowed </a:t>
            </a:r>
            <a:r>
              <a:rPr sz="3600" b="1" spc="-60" dirty="0">
                <a:latin typeface="Arial"/>
                <a:cs typeface="Arial"/>
              </a:rPr>
              <a:t>a </a:t>
            </a:r>
            <a:r>
              <a:rPr sz="3600" b="1" spc="-185" dirty="0">
                <a:latin typeface="Arial"/>
                <a:cs typeface="Arial"/>
              </a:rPr>
              <a:t>reasonable</a:t>
            </a:r>
            <a:r>
              <a:rPr sz="3600" b="1" spc="-125" dirty="0">
                <a:latin typeface="Arial"/>
                <a:cs typeface="Arial"/>
              </a:rPr>
              <a:t> </a:t>
            </a:r>
            <a:r>
              <a:rPr sz="3600" b="1" spc="-225" dirty="0">
                <a:latin typeface="Arial"/>
                <a:cs typeface="Arial"/>
              </a:rPr>
              <a:t>opportunity:</a:t>
            </a:r>
            <a:endParaRPr sz="3600">
              <a:latin typeface="Arial"/>
              <a:cs typeface="Arial"/>
            </a:endParaRPr>
          </a:p>
          <a:p>
            <a:pPr marL="815340" marR="5080" lvl="1" indent="-320675">
              <a:lnSpc>
                <a:spcPct val="80000"/>
              </a:lnSpc>
              <a:spcBef>
                <a:spcPts val="885"/>
              </a:spcBef>
              <a:buClr>
                <a:srgbClr val="EFA12D"/>
              </a:buClr>
              <a:buSzPct val="69444"/>
              <a:buFont typeface="Webdings"/>
              <a:buChar char=""/>
              <a:tabLst>
                <a:tab pos="815340" algn="l"/>
                <a:tab pos="815975" algn="l"/>
              </a:tabLst>
            </a:pPr>
            <a:r>
              <a:rPr sz="3600" b="1" spc="-190" dirty="0">
                <a:latin typeface="Arial"/>
                <a:cs typeface="Arial"/>
              </a:rPr>
              <a:t>to </a:t>
            </a:r>
            <a:r>
              <a:rPr sz="3600" b="1" spc="-170" dirty="0">
                <a:latin typeface="Arial"/>
                <a:cs typeface="Arial"/>
              </a:rPr>
              <a:t>examine </a:t>
            </a:r>
            <a:r>
              <a:rPr sz="3600" b="1" spc="-120" dirty="0">
                <a:latin typeface="Arial"/>
                <a:cs typeface="Arial"/>
              </a:rPr>
              <a:t>the </a:t>
            </a:r>
            <a:r>
              <a:rPr sz="3600" b="1" spc="-215" dirty="0">
                <a:latin typeface="Arial"/>
                <a:cs typeface="Arial"/>
              </a:rPr>
              <a:t>evidence </a:t>
            </a:r>
            <a:r>
              <a:rPr sz="3600" b="1" spc="-254" dirty="0">
                <a:latin typeface="Arial"/>
                <a:cs typeface="Arial"/>
              </a:rPr>
              <a:t>or </a:t>
            </a:r>
            <a:r>
              <a:rPr sz="3600" b="1" spc="-200" dirty="0">
                <a:latin typeface="Arial"/>
                <a:cs typeface="Arial"/>
              </a:rPr>
              <a:t>document </a:t>
            </a:r>
            <a:r>
              <a:rPr sz="3600" b="1" spc="-235" dirty="0">
                <a:latin typeface="Arial"/>
                <a:cs typeface="Arial"/>
              </a:rPr>
              <a:t>or  </a:t>
            </a:r>
            <a:r>
              <a:rPr sz="3600" b="1" spc="-190" dirty="0">
                <a:latin typeface="Arial"/>
                <a:cs typeface="Arial"/>
              </a:rPr>
              <a:t>to </a:t>
            </a:r>
            <a:r>
              <a:rPr sz="3600" b="1" spc="-240" dirty="0">
                <a:latin typeface="Arial"/>
                <a:cs typeface="Arial"/>
              </a:rPr>
              <a:t>cross-examine </a:t>
            </a:r>
            <a:r>
              <a:rPr sz="3600" b="1" spc="-215" dirty="0">
                <a:latin typeface="Arial"/>
                <a:cs typeface="Arial"/>
              </a:rPr>
              <a:t>witness </a:t>
            </a:r>
            <a:r>
              <a:rPr sz="3600" b="1" spc="-250" dirty="0">
                <a:latin typeface="Arial"/>
                <a:cs typeface="Arial"/>
              </a:rPr>
              <a:t>produced </a:t>
            </a:r>
            <a:r>
              <a:rPr sz="3600" b="1" spc="-355" dirty="0">
                <a:latin typeface="Arial"/>
                <a:cs typeface="Arial"/>
              </a:rPr>
              <a:t>by  </a:t>
            </a:r>
            <a:r>
              <a:rPr sz="3600" b="1" spc="-140" dirty="0">
                <a:latin typeface="Arial"/>
                <a:cs typeface="Arial"/>
              </a:rPr>
              <a:t>appellant</a:t>
            </a:r>
            <a:endParaRPr sz="3600">
              <a:latin typeface="Arial"/>
              <a:cs typeface="Arial"/>
            </a:endParaRPr>
          </a:p>
          <a:p>
            <a:pPr marL="815340" marR="45720" lvl="1" indent="-320675" algn="just">
              <a:lnSpc>
                <a:spcPct val="80000"/>
              </a:lnSpc>
              <a:spcBef>
                <a:spcPts val="865"/>
              </a:spcBef>
              <a:buClr>
                <a:srgbClr val="EFA12D"/>
              </a:buClr>
              <a:buSzPct val="69444"/>
              <a:buFont typeface="Webdings"/>
              <a:buChar char=""/>
              <a:tabLst>
                <a:tab pos="815975" algn="l"/>
              </a:tabLst>
            </a:pPr>
            <a:r>
              <a:rPr sz="3600" b="1" spc="-190" dirty="0">
                <a:latin typeface="Arial"/>
                <a:cs typeface="Arial"/>
              </a:rPr>
              <a:t>to </a:t>
            </a:r>
            <a:r>
              <a:rPr sz="3600" b="1" spc="-245" dirty="0">
                <a:latin typeface="Arial"/>
                <a:cs typeface="Arial"/>
              </a:rPr>
              <a:t>produce </a:t>
            </a:r>
            <a:r>
              <a:rPr sz="3600" b="1" spc="-260" dirty="0">
                <a:latin typeface="Arial"/>
                <a:cs typeface="Arial"/>
              </a:rPr>
              <a:t>any </a:t>
            </a:r>
            <a:r>
              <a:rPr sz="3600" b="1" spc="-215" dirty="0">
                <a:latin typeface="Arial"/>
                <a:cs typeface="Arial"/>
              </a:rPr>
              <a:t>evidence </a:t>
            </a:r>
            <a:r>
              <a:rPr sz="3600" b="1" spc="-254" dirty="0">
                <a:latin typeface="Arial"/>
                <a:cs typeface="Arial"/>
              </a:rPr>
              <a:t>or </a:t>
            </a:r>
            <a:r>
              <a:rPr sz="3600" b="1" spc="-200" dirty="0">
                <a:latin typeface="Arial"/>
                <a:cs typeface="Arial"/>
              </a:rPr>
              <a:t>document </a:t>
            </a:r>
            <a:r>
              <a:rPr sz="3600" b="1" spc="-235" dirty="0">
                <a:latin typeface="Arial"/>
                <a:cs typeface="Arial"/>
              </a:rPr>
              <a:t>or  </a:t>
            </a:r>
            <a:r>
              <a:rPr sz="3600" b="1" spc="-260" dirty="0">
                <a:latin typeface="Arial"/>
                <a:cs typeface="Arial"/>
              </a:rPr>
              <a:t>any </a:t>
            </a:r>
            <a:r>
              <a:rPr sz="3600" b="1" spc="-215" dirty="0">
                <a:latin typeface="Arial"/>
                <a:cs typeface="Arial"/>
              </a:rPr>
              <a:t>witness </a:t>
            </a:r>
            <a:r>
              <a:rPr sz="3600" b="1" spc="-180" dirty="0">
                <a:latin typeface="Arial"/>
                <a:cs typeface="Arial"/>
              </a:rPr>
              <a:t>in </a:t>
            </a:r>
            <a:r>
              <a:rPr sz="3600" b="1" spc="-135" dirty="0">
                <a:latin typeface="Arial"/>
                <a:cs typeface="Arial"/>
              </a:rPr>
              <a:t>rebuttal </a:t>
            </a:r>
            <a:r>
              <a:rPr sz="3600" b="1" spc="-180" dirty="0">
                <a:latin typeface="Arial"/>
                <a:cs typeface="Arial"/>
              </a:rPr>
              <a:t>of </a:t>
            </a:r>
            <a:r>
              <a:rPr sz="3600" b="1" spc="-120" dirty="0">
                <a:latin typeface="Arial"/>
                <a:cs typeface="Arial"/>
              </a:rPr>
              <a:t>the </a:t>
            </a:r>
            <a:r>
              <a:rPr sz="3600" b="1" spc="-155" dirty="0">
                <a:latin typeface="Arial"/>
                <a:cs typeface="Arial"/>
              </a:rPr>
              <a:t>additional  </a:t>
            </a:r>
            <a:r>
              <a:rPr sz="3600" b="1" spc="-220" dirty="0">
                <a:latin typeface="Arial"/>
                <a:cs typeface="Arial"/>
              </a:rPr>
              <a:t>evidence </a:t>
            </a:r>
            <a:r>
              <a:rPr sz="3600" b="1" spc="-250" dirty="0">
                <a:latin typeface="Arial"/>
                <a:cs typeface="Arial"/>
              </a:rPr>
              <a:t>produced </a:t>
            </a:r>
            <a:r>
              <a:rPr sz="3600" b="1" spc="-355" dirty="0">
                <a:latin typeface="Arial"/>
                <a:cs typeface="Arial"/>
              </a:rPr>
              <a:t>by </a:t>
            </a:r>
            <a:r>
              <a:rPr sz="3600" b="1" spc="-120" dirty="0">
                <a:latin typeface="Arial"/>
                <a:cs typeface="Arial"/>
              </a:rPr>
              <a:t>the</a:t>
            </a:r>
            <a:r>
              <a:rPr sz="3600" b="1" spc="260" dirty="0">
                <a:latin typeface="Arial"/>
                <a:cs typeface="Arial"/>
              </a:rPr>
              <a:t> </a:t>
            </a:r>
            <a:r>
              <a:rPr sz="3600" b="1" spc="-140" dirty="0">
                <a:latin typeface="Arial"/>
                <a:cs typeface="Arial"/>
              </a:rPr>
              <a:t>appellant</a:t>
            </a:r>
            <a:endParaRPr sz="36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22851" y="661046"/>
            <a:ext cx="5609590" cy="848360"/>
          </a:xfrm>
          <a:prstGeom prst="rect">
            <a:avLst/>
          </a:prstGeom>
        </p:spPr>
        <p:txBody>
          <a:bodyPr vert="horz" wrap="square" lIns="0" tIns="12700" rIns="0" bIns="0" rtlCol="0">
            <a:spAutoFit/>
          </a:bodyPr>
          <a:lstStyle/>
          <a:p>
            <a:pPr marL="12700">
              <a:lnSpc>
                <a:spcPct val="100000"/>
              </a:lnSpc>
              <a:spcBef>
                <a:spcPts val="100"/>
              </a:spcBef>
            </a:pPr>
            <a:r>
              <a:rPr spc="-610" dirty="0"/>
              <a:t>SUO-MOTO</a:t>
            </a:r>
            <a:r>
              <a:rPr spc="-225" dirty="0"/>
              <a:t> </a:t>
            </a:r>
            <a:r>
              <a:rPr spc="-530" dirty="0"/>
              <a:t>POWER</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10" dirty="0">
              <a:solidFill>
                <a:srgbClr val="0070BF"/>
              </a:solidFill>
              <a:latin typeface="Arial"/>
              <a:cs typeface="Arial"/>
            </a:endParaRPr>
          </a:p>
        </p:txBody>
      </p:sp>
      <p:sp>
        <p:nvSpPr>
          <p:cNvPr id="5" name="object 5"/>
          <p:cNvSpPr txBox="1"/>
          <p:nvPr/>
        </p:nvSpPr>
        <p:spPr>
          <a:xfrm>
            <a:off x="857565" y="1425947"/>
            <a:ext cx="8392795" cy="5238115"/>
          </a:xfrm>
          <a:prstGeom prst="rect">
            <a:avLst/>
          </a:prstGeom>
        </p:spPr>
        <p:txBody>
          <a:bodyPr vert="horz" wrap="square" lIns="0" tIns="124460" rIns="0" bIns="0" rtlCol="0">
            <a:spAutoFit/>
          </a:bodyPr>
          <a:lstStyle/>
          <a:p>
            <a:pPr marL="368935" marR="5080" indent="-356870">
              <a:lnSpc>
                <a:spcPts val="3650"/>
              </a:lnSpc>
              <a:spcBef>
                <a:spcPts val="980"/>
              </a:spcBef>
              <a:tabLst>
                <a:tab pos="368935" algn="l"/>
              </a:tabLst>
            </a:pPr>
            <a:r>
              <a:rPr sz="2650" spc="-1175" dirty="0">
                <a:solidFill>
                  <a:srgbClr val="EFA12D"/>
                </a:solidFill>
                <a:latin typeface="Webdings"/>
                <a:cs typeface="Webdings"/>
              </a:rPr>
              <a:t></a:t>
            </a:r>
            <a:r>
              <a:rPr sz="2650" spc="-1175" dirty="0">
                <a:solidFill>
                  <a:srgbClr val="EFA12D"/>
                </a:solidFill>
                <a:latin typeface="Times New Roman"/>
                <a:cs typeface="Times New Roman"/>
              </a:rPr>
              <a:t>	</a:t>
            </a:r>
            <a:r>
              <a:rPr sz="3800" b="1" spc="-210" dirty="0">
                <a:latin typeface="Arial"/>
                <a:cs typeface="Arial"/>
              </a:rPr>
              <a:t>R. </a:t>
            </a:r>
            <a:r>
              <a:rPr sz="3800" b="1" spc="-70" dirty="0">
                <a:latin typeface="Arial"/>
                <a:cs typeface="Arial"/>
              </a:rPr>
              <a:t>46A(4) </a:t>
            </a:r>
            <a:r>
              <a:rPr sz="3800" b="1" spc="-350" dirty="0">
                <a:latin typeface="Arial"/>
                <a:cs typeface="Arial"/>
              </a:rPr>
              <a:t>- </a:t>
            </a:r>
            <a:r>
              <a:rPr sz="3800" b="1" spc="-229" dirty="0">
                <a:latin typeface="Arial"/>
                <a:cs typeface="Arial"/>
              </a:rPr>
              <a:t>Nothing </a:t>
            </a:r>
            <a:r>
              <a:rPr sz="3800" b="1" spc="-200" dirty="0">
                <a:latin typeface="Arial"/>
                <a:cs typeface="Arial"/>
              </a:rPr>
              <a:t>contained </a:t>
            </a:r>
            <a:r>
              <a:rPr sz="3800" b="1" spc="-185" dirty="0">
                <a:latin typeface="Arial"/>
                <a:cs typeface="Arial"/>
              </a:rPr>
              <a:t>in </a:t>
            </a:r>
            <a:r>
              <a:rPr sz="3800" b="1" spc="-195" dirty="0">
                <a:latin typeface="Arial"/>
                <a:cs typeface="Arial"/>
              </a:rPr>
              <a:t>this  </a:t>
            </a:r>
            <a:r>
              <a:rPr sz="3800" b="1" spc="-175" dirty="0">
                <a:latin typeface="Arial"/>
                <a:cs typeface="Arial"/>
              </a:rPr>
              <a:t>rule </a:t>
            </a:r>
            <a:r>
              <a:rPr sz="3800" b="1" spc="-190" dirty="0">
                <a:latin typeface="Arial"/>
                <a:cs typeface="Arial"/>
              </a:rPr>
              <a:t>shall </a:t>
            </a:r>
            <a:r>
              <a:rPr sz="3800" b="1" spc="-105" dirty="0">
                <a:latin typeface="Arial"/>
                <a:cs typeface="Arial"/>
              </a:rPr>
              <a:t>affect </a:t>
            </a:r>
            <a:r>
              <a:rPr sz="3800" b="1" spc="-135" dirty="0">
                <a:latin typeface="Arial"/>
                <a:cs typeface="Arial"/>
              </a:rPr>
              <a:t>the </a:t>
            </a:r>
            <a:r>
              <a:rPr sz="3800" b="1" spc="-254" dirty="0">
                <a:latin typeface="Arial"/>
                <a:cs typeface="Arial"/>
              </a:rPr>
              <a:t>power </a:t>
            </a:r>
            <a:r>
              <a:rPr sz="3800" b="1" spc="-170" dirty="0">
                <a:latin typeface="Arial"/>
                <a:cs typeface="Arial"/>
              </a:rPr>
              <a:t>of </a:t>
            </a:r>
            <a:r>
              <a:rPr sz="3800" b="1" spc="-355" dirty="0">
                <a:latin typeface="Arial"/>
                <a:cs typeface="Arial"/>
              </a:rPr>
              <a:t>CIT </a:t>
            </a:r>
            <a:r>
              <a:rPr sz="3800" b="1" spc="-235" dirty="0">
                <a:latin typeface="Arial"/>
                <a:cs typeface="Arial"/>
              </a:rPr>
              <a:t>(A) </a:t>
            </a:r>
            <a:r>
              <a:rPr sz="3800" b="1" spc="-200" dirty="0">
                <a:latin typeface="Arial"/>
                <a:cs typeface="Arial"/>
              </a:rPr>
              <a:t>to  </a:t>
            </a:r>
            <a:r>
              <a:rPr sz="3800" b="1" spc="-180" dirty="0">
                <a:latin typeface="Arial"/>
                <a:cs typeface="Arial"/>
              </a:rPr>
              <a:t>direct </a:t>
            </a:r>
            <a:r>
              <a:rPr sz="3800" b="1" spc="-135" dirty="0">
                <a:latin typeface="Arial"/>
                <a:cs typeface="Arial"/>
              </a:rPr>
              <a:t>the </a:t>
            </a:r>
            <a:r>
              <a:rPr sz="3800" b="1" spc="-240" dirty="0">
                <a:latin typeface="Arial"/>
                <a:cs typeface="Arial"/>
              </a:rPr>
              <a:t>production </a:t>
            </a:r>
            <a:r>
              <a:rPr sz="3800" b="1" spc="-190" dirty="0">
                <a:latin typeface="Arial"/>
                <a:cs typeface="Arial"/>
              </a:rPr>
              <a:t>of </a:t>
            </a:r>
            <a:r>
              <a:rPr sz="3800" b="1" spc="-254" dirty="0">
                <a:latin typeface="Arial"/>
                <a:cs typeface="Arial"/>
              </a:rPr>
              <a:t>any </a:t>
            </a:r>
            <a:r>
              <a:rPr sz="3800" b="1" spc="-204" dirty="0">
                <a:latin typeface="Arial"/>
                <a:cs typeface="Arial"/>
              </a:rPr>
              <a:t>document,  </a:t>
            </a:r>
            <a:r>
              <a:rPr sz="3800" b="1" spc="-265" dirty="0">
                <a:latin typeface="Arial"/>
                <a:cs typeface="Arial"/>
              </a:rPr>
              <a:t>or </a:t>
            </a:r>
            <a:r>
              <a:rPr sz="3800" b="1" spc="-175" dirty="0">
                <a:latin typeface="Arial"/>
                <a:cs typeface="Arial"/>
              </a:rPr>
              <a:t>examination </a:t>
            </a:r>
            <a:r>
              <a:rPr sz="3800" b="1" spc="-170" dirty="0">
                <a:latin typeface="Arial"/>
                <a:cs typeface="Arial"/>
              </a:rPr>
              <a:t>of </a:t>
            </a:r>
            <a:r>
              <a:rPr sz="3800" b="1" spc="-270" dirty="0">
                <a:latin typeface="Arial"/>
                <a:cs typeface="Arial"/>
              </a:rPr>
              <a:t>any </a:t>
            </a:r>
            <a:r>
              <a:rPr sz="3800" b="1" spc="-220" dirty="0">
                <a:latin typeface="Arial"/>
                <a:cs typeface="Arial"/>
              </a:rPr>
              <a:t>witness, </a:t>
            </a:r>
            <a:r>
              <a:rPr sz="3800" b="1" spc="-200" dirty="0">
                <a:latin typeface="Arial"/>
                <a:cs typeface="Arial"/>
              </a:rPr>
              <a:t>to  </a:t>
            </a:r>
            <a:r>
              <a:rPr sz="3800" b="1" spc="-155" dirty="0">
                <a:latin typeface="Arial"/>
                <a:cs typeface="Arial"/>
              </a:rPr>
              <a:t>enable </a:t>
            </a:r>
            <a:r>
              <a:rPr sz="3800" b="1" spc="-150" dirty="0">
                <a:latin typeface="Arial"/>
                <a:cs typeface="Arial"/>
              </a:rPr>
              <a:t>him </a:t>
            </a:r>
            <a:r>
              <a:rPr sz="3800" b="1" spc="-220" dirty="0">
                <a:latin typeface="Arial"/>
                <a:cs typeface="Arial"/>
              </a:rPr>
              <a:t>to </a:t>
            </a:r>
            <a:r>
              <a:rPr sz="3800" b="1" spc="-265" dirty="0">
                <a:latin typeface="Arial"/>
                <a:cs typeface="Arial"/>
              </a:rPr>
              <a:t>dispose </a:t>
            </a:r>
            <a:r>
              <a:rPr sz="3800" b="1" spc="-170" dirty="0">
                <a:latin typeface="Arial"/>
                <a:cs typeface="Arial"/>
              </a:rPr>
              <a:t>of </a:t>
            </a:r>
            <a:r>
              <a:rPr sz="3800" b="1" spc="-135" dirty="0">
                <a:latin typeface="Arial"/>
                <a:cs typeface="Arial"/>
              </a:rPr>
              <a:t>the </a:t>
            </a:r>
            <a:r>
              <a:rPr sz="3800" b="1" spc="-145" dirty="0">
                <a:latin typeface="Arial"/>
                <a:cs typeface="Arial"/>
              </a:rPr>
              <a:t>appeal,  </a:t>
            </a:r>
            <a:r>
              <a:rPr sz="3800" b="1" spc="-265" dirty="0">
                <a:latin typeface="Arial"/>
                <a:cs typeface="Arial"/>
              </a:rPr>
              <a:t>or </a:t>
            </a:r>
            <a:r>
              <a:rPr sz="3800" b="1" spc="-210" dirty="0">
                <a:latin typeface="Arial"/>
                <a:cs typeface="Arial"/>
              </a:rPr>
              <a:t>for </a:t>
            </a:r>
            <a:r>
              <a:rPr sz="3800" b="1" spc="-270" dirty="0">
                <a:latin typeface="Arial"/>
                <a:cs typeface="Arial"/>
              </a:rPr>
              <a:t>any </a:t>
            </a:r>
            <a:r>
              <a:rPr sz="3800" b="1" spc="-185" dirty="0">
                <a:latin typeface="Arial"/>
                <a:cs typeface="Arial"/>
              </a:rPr>
              <a:t>other </a:t>
            </a:r>
            <a:r>
              <a:rPr sz="3800" b="1" spc="-190" dirty="0">
                <a:latin typeface="Arial"/>
                <a:cs typeface="Arial"/>
              </a:rPr>
              <a:t>substantial </a:t>
            </a:r>
            <a:r>
              <a:rPr sz="3800" b="1" spc="-229" dirty="0">
                <a:latin typeface="Arial"/>
                <a:cs typeface="Arial"/>
              </a:rPr>
              <a:t>cause  </a:t>
            </a:r>
            <a:r>
              <a:rPr sz="3800" b="1" spc="-235" dirty="0">
                <a:latin typeface="Arial"/>
                <a:cs typeface="Arial"/>
              </a:rPr>
              <a:t>including </a:t>
            </a:r>
            <a:r>
              <a:rPr sz="3800" b="1" spc="-135" dirty="0">
                <a:latin typeface="Arial"/>
                <a:cs typeface="Arial"/>
              </a:rPr>
              <a:t>the </a:t>
            </a:r>
            <a:r>
              <a:rPr sz="3800" b="1" spc="-175" dirty="0">
                <a:latin typeface="Arial"/>
                <a:cs typeface="Arial"/>
              </a:rPr>
              <a:t>enhancement </a:t>
            </a:r>
            <a:r>
              <a:rPr sz="3800" b="1" spc="-190" dirty="0">
                <a:latin typeface="Arial"/>
                <a:cs typeface="Arial"/>
              </a:rPr>
              <a:t>of </a:t>
            </a:r>
            <a:r>
              <a:rPr sz="3800" b="1" spc="-135" dirty="0">
                <a:latin typeface="Arial"/>
                <a:cs typeface="Arial"/>
              </a:rPr>
              <a:t>the  </a:t>
            </a:r>
            <a:r>
              <a:rPr sz="3800" b="1" spc="-220" dirty="0">
                <a:latin typeface="Arial"/>
                <a:cs typeface="Arial"/>
              </a:rPr>
              <a:t>assessment </a:t>
            </a:r>
            <a:r>
              <a:rPr sz="3800" b="1" spc="-265" dirty="0">
                <a:latin typeface="Arial"/>
                <a:cs typeface="Arial"/>
              </a:rPr>
              <a:t>or </a:t>
            </a:r>
            <a:r>
              <a:rPr sz="3800" b="1" spc="-185" dirty="0">
                <a:latin typeface="Arial"/>
                <a:cs typeface="Arial"/>
              </a:rPr>
              <a:t>penalty </a:t>
            </a:r>
            <a:r>
              <a:rPr sz="3800" b="1" spc="-195" dirty="0">
                <a:latin typeface="Arial"/>
                <a:cs typeface="Arial"/>
              </a:rPr>
              <a:t>whether </a:t>
            </a:r>
            <a:r>
              <a:rPr sz="3800" b="1" spc="-270" dirty="0">
                <a:latin typeface="Arial"/>
                <a:cs typeface="Arial"/>
              </a:rPr>
              <a:t>on </a:t>
            </a:r>
            <a:r>
              <a:rPr sz="3800" b="1" spc="-254" dirty="0">
                <a:latin typeface="Arial"/>
                <a:cs typeface="Arial"/>
              </a:rPr>
              <a:t>his  </a:t>
            </a:r>
            <a:r>
              <a:rPr sz="3800" b="1" spc="-305" dirty="0">
                <a:latin typeface="Arial"/>
                <a:cs typeface="Arial"/>
              </a:rPr>
              <a:t>own </a:t>
            </a:r>
            <a:r>
              <a:rPr sz="3800" b="1" spc="-185" dirty="0">
                <a:latin typeface="Arial"/>
                <a:cs typeface="Arial"/>
              </a:rPr>
              <a:t>motion </a:t>
            </a:r>
            <a:r>
              <a:rPr sz="3800" b="1" spc="-245" dirty="0">
                <a:latin typeface="Arial"/>
                <a:cs typeface="Arial"/>
              </a:rPr>
              <a:t>or </a:t>
            </a:r>
            <a:r>
              <a:rPr sz="3800" b="1" spc="-270" dirty="0">
                <a:latin typeface="Arial"/>
                <a:cs typeface="Arial"/>
              </a:rPr>
              <a:t>on </a:t>
            </a:r>
            <a:r>
              <a:rPr sz="3800" b="1" spc="-135" dirty="0">
                <a:latin typeface="Arial"/>
                <a:cs typeface="Arial"/>
              </a:rPr>
              <a:t>the </a:t>
            </a:r>
            <a:r>
              <a:rPr sz="3800" b="1" spc="-204" dirty="0">
                <a:latin typeface="Arial"/>
                <a:cs typeface="Arial"/>
              </a:rPr>
              <a:t>request </a:t>
            </a:r>
            <a:r>
              <a:rPr sz="3800" b="1" spc="-170" dirty="0">
                <a:latin typeface="Arial"/>
                <a:cs typeface="Arial"/>
              </a:rPr>
              <a:t>of </a:t>
            </a:r>
            <a:r>
              <a:rPr sz="3800" b="1" spc="-135" dirty="0">
                <a:latin typeface="Arial"/>
                <a:cs typeface="Arial"/>
              </a:rPr>
              <a:t>the  </a:t>
            </a:r>
            <a:r>
              <a:rPr sz="3800" b="1" spc="-525" dirty="0">
                <a:latin typeface="Arial"/>
                <a:cs typeface="Arial"/>
              </a:rPr>
              <a:t>AO </a:t>
            </a:r>
            <a:r>
              <a:rPr sz="3800" b="1" spc="50" dirty="0">
                <a:latin typeface="Arial"/>
                <a:cs typeface="Arial"/>
              </a:rPr>
              <a:t>u/s </a:t>
            </a:r>
            <a:r>
              <a:rPr sz="3800" b="1" spc="-35" dirty="0">
                <a:latin typeface="Arial"/>
                <a:cs typeface="Arial"/>
              </a:rPr>
              <a:t>251(1)(a) </a:t>
            </a:r>
            <a:r>
              <a:rPr sz="3800" b="1" spc="-265" dirty="0">
                <a:latin typeface="Arial"/>
                <a:cs typeface="Arial"/>
              </a:rPr>
              <a:t>or </a:t>
            </a:r>
            <a:r>
              <a:rPr sz="3800" b="1" spc="-135" dirty="0">
                <a:latin typeface="Arial"/>
                <a:cs typeface="Arial"/>
              </a:rPr>
              <a:t>the </a:t>
            </a:r>
            <a:r>
              <a:rPr sz="3800" b="1" spc="-200" dirty="0">
                <a:latin typeface="Arial"/>
                <a:cs typeface="Arial"/>
              </a:rPr>
              <a:t>imposition </a:t>
            </a:r>
            <a:r>
              <a:rPr sz="3800" b="1" spc="-190" dirty="0">
                <a:latin typeface="Arial"/>
                <a:cs typeface="Arial"/>
              </a:rPr>
              <a:t>of  </a:t>
            </a:r>
            <a:r>
              <a:rPr sz="3800" b="1" spc="-185" dirty="0">
                <a:latin typeface="Arial"/>
                <a:cs typeface="Arial"/>
              </a:rPr>
              <a:t>penalty </a:t>
            </a:r>
            <a:r>
              <a:rPr sz="3800" b="1" spc="45" dirty="0">
                <a:latin typeface="Arial"/>
                <a:cs typeface="Arial"/>
              </a:rPr>
              <a:t>u/s</a:t>
            </a:r>
            <a:r>
              <a:rPr sz="3800" b="1" spc="-95" dirty="0">
                <a:latin typeface="Arial"/>
                <a:cs typeface="Arial"/>
              </a:rPr>
              <a:t> </a:t>
            </a:r>
            <a:r>
              <a:rPr sz="3800" b="1" spc="-10" dirty="0">
                <a:latin typeface="Arial"/>
                <a:cs typeface="Arial"/>
              </a:rPr>
              <a:t>271.</a:t>
            </a:r>
            <a:endParaRPr sz="3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0152" y="661046"/>
            <a:ext cx="8401685" cy="848360"/>
          </a:xfrm>
          <a:prstGeom prst="rect">
            <a:avLst/>
          </a:prstGeom>
        </p:spPr>
        <p:txBody>
          <a:bodyPr vert="horz" wrap="square" lIns="0" tIns="12700" rIns="0" bIns="0" rtlCol="0">
            <a:spAutoFit/>
          </a:bodyPr>
          <a:lstStyle/>
          <a:p>
            <a:pPr marL="12700">
              <a:lnSpc>
                <a:spcPct val="100000"/>
              </a:lnSpc>
              <a:spcBef>
                <a:spcPts val="100"/>
              </a:spcBef>
            </a:pPr>
            <a:r>
              <a:rPr spc="-630" dirty="0"/>
              <a:t>RELEVANT </a:t>
            </a:r>
            <a:r>
              <a:rPr spc="-590" dirty="0"/>
              <a:t>SUB-RULE</a:t>
            </a:r>
            <a:r>
              <a:rPr spc="-650" dirty="0"/>
              <a:t> </a:t>
            </a:r>
            <a:r>
              <a:rPr spc="-90" dirty="0"/>
              <a:t>46A(1)</a:t>
            </a:r>
          </a:p>
        </p:txBody>
      </p:sp>
      <p:sp>
        <p:nvSpPr>
          <p:cNvPr id="5" name="object 5"/>
          <p:cNvSpPr txBox="1"/>
          <p:nvPr/>
        </p:nvSpPr>
        <p:spPr>
          <a:xfrm>
            <a:off x="619831" y="1529630"/>
            <a:ext cx="8852535" cy="5517515"/>
          </a:xfrm>
          <a:prstGeom prst="rect">
            <a:avLst/>
          </a:prstGeom>
        </p:spPr>
        <p:txBody>
          <a:bodyPr vert="horz" wrap="square" lIns="0" tIns="12065" rIns="0" bIns="0" rtlCol="0">
            <a:spAutoFit/>
          </a:bodyPr>
          <a:lstStyle/>
          <a:p>
            <a:pPr marL="551815" marR="16510" indent="-539750">
              <a:lnSpc>
                <a:spcPct val="100000"/>
              </a:lnSpc>
              <a:spcBef>
                <a:spcPts val="95"/>
              </a:spcBef>
              <a:buClr>
                <a:srgbClr val="EFA12D"/>
              </a:buClr>
              <a:buSzPct val="69117"/>
              <a:buAutoNum type="alphaLcPeriod"/>
              <a:tabLst>
                <a:tab pos="551815" algn="l"/>
                <a:tab pos="552450" algn="l"/>
              </a:tabLst>
            </a:pPr>
            <a:r>
              <a:rPr sz="3400" b="1" spc="-170" dirty="0">
                <a:latin typeface="Arial"/>
                <a:cs typeface="Arial"/>
              </a:rPr>
              <a:t>Where </a:t>
            </a:r>
            <a:r>
              <a:rPr sz="3400" b="1" spc="-459" dirty="0">
                <a:latin typeface="Arial"/>
                <a:cs typeface="Arial"/>
              </a:rPr>
              <a:t>AO </a:t>
            </a:r>
            <a:r>
              <a:rPr sz="3400" b="1" spc="-185" dirty="0">
                <a:solidFill>
                  <a:srgbClr val="FF0000"/>
                </a:solidFill>
                <a:latin typeface="Arial"/>
                <a:cs typeface="Arial"/>
              </a:rPr>
              <a:t>refused </a:t>
            </a:r>
            <a:r>
              <a:rPr sz="3400" b="1" spc="-200" dirty="0">
                <a:solidFill>
                  <a:srgbClr val="FF0000"/>
                </a:solidFill>
                <a:latin typeface="Arial"/>
                <a:cs typeface="Arial"/>
              </a:rPr>
              <a:t>to </a:t>
            </a:r>
            <a:r>
              <a:rPr sz="3400" b="1" spc="-105" dirty="0">
                <a:solidFill>
                  <a:srgbClr val="FF0000"/>
                </a:solidFill>
                <a:latin typeface="Arial"/>
                <a:cs typeface="Arial"/>
              </a:rPr>
              <a:t>admit </a:t>
            </a:r>
            <a:r>
              <a:rPr sz="3400" b="1" spc="-125" dirty="0">
                <a:latin typeface="Arial"/>
                <a:cs typeface="Arial"/>
              </a:rPr>
              <a:t>the </a:t>
            </a:r>
            <a:r>
              <a:rPr sz="3400" b="1" spc="-185" dirty="0">
                <a:latin typeface="Arial"/>
                <a:cs typeface="Arial"/>
              </a:rPr>
              <a:t>said  </a:t>
            </a:r>
            <a:r>
              <a:rPr sz="3400" b="1" spc="-204" dirty="0">
                <a:latin typeface="Arial"/>
                <a:cs typeface="Arial"/>
              </a:rPr>
              <a:t>evidence </a:t>
            </a:r>
            <a:r>
              <a:rPr sz="3400" b="1" spc="-229" dirty="0">
                <a:latin typeface="Arial"/>
                <a:cs typeface="Arial"/>
              </a:rPr>
              <a:t>which </a:t>
            </a:r>
            <a:r>
              <a:rPr sz="3400" b="1" spc="-220" dirty="0">
                <a:latin typeface="Arial"/>
                <a:cs typeface="Arial"/>
              </a:rPr>
              <a:t>ought </a:t>
            </a:r>
            <a:r>
              <a:rPr sz="3400" b="1" spc="-200" dirty="0">
                <a:latin typeface="Arial"/>
                <a:cs typeface="Arial"/>
              </a:rPr>
              <a:t>to </a:t>
            </a:r>
            <a:r>
              <a:rPr sz="3400" b="1" spc="-204" dirty="0">
                <a:latin typeface="Arial"/>
                <a:cs typeface="Arial"/>
              </a:rPr>
              <a:t>have </a:t>
            </a:r>
            <a:r>
              <a:rPr sz="3400" b="1" spc="-180" dirty="0">
                <a:latin typeface="Arial"/>
                <a:cs typeface="Arial"/>
              </a:rPr>
              <a:t>been</a:t>
            </a:r>
            <a:r>
              <a:rPr sz="3400" b="1" spc="409" dirty="0">
                <a:latin typeface="Arial"/>
                <a:cs typeface="Arial"/>
              </a:rPr>
              <a:t> </a:t>
            </a:r>
            <a:r>
              <a:rPr sz="3400" b="1" spc="-114" dirty="0">
                <a:latin typeface="Arial"/>
                <a:cs typeface="Arial"/>
              </a:rPr>
              <a:t>admitted</a:t>
            </a:r>
            <a:endParaRPr sz="3400">
              <a:latin typeface="Arial"/>
              <a:cs typeface="Arial"/>
            </a:endParaRPr>
          </a:p>
          <a:p>
            <a:pPr marL="551815" marR="79375" indent="-539750">
              <a:lnSpc>
                <a:spcPct val="100000"/>
              </a:lnSpc>
              <a:spcBef>
                <a:spcPts val="815"/>
              </a:spcBef>
              <a:buClr>
                <a:srgbClr val="EFA12D"/>
              </a:buClr>
              <a:buSzPct val="69117"/>
              <a:buAutoNum type="alphaLcPeriod"/>
              <a:tabLst>
                <a:tab pos="551815" algn="l"/>
                <a:tab pos="552450" algn="l"/>
              </a:tabLst>
            </a:pPr>
            <a:r>
              <a:rPr sz="3400" b="1" spc="-170" dirty="0">
                <a:latin typeface="Arial"/>
                <a:cs typeface="Arial"/>
              </a:rPr>
              <a:t>Where </a:t>
            </a:r>
            <a:r>
              <a:rPr sz="3400" b="1" spc="-130" dirty="0">
                <a:latin typeface="Arial"/>
                <a:cs typeface="Arial"/>
              </a:rPr>
              <a:t>appellant </a:t>
            </a:r>
            <a:r>
              <a:rPr sz="3400" b="1" spc="-240" dirty="0">
                <a:latin typeface="Arial"/>
                <a:cs typeface="Arial"/>
              </a:rPr>
              <a:t>was </a:t>
            </a:r>
            <a:r>
              <a:rPr sz="3400" b="1" spc="-200" dirty="0">
                <a:solidFill>
                  <a:srgbClr val="00AF50"/>
                </a:solidFill>
                <a:latin typeface="Arial"/>
                <a:cs typeface="Arial"/>
              </a:rPr>
              <a:t>prevented </a:t>
            </a:r>
            <a:r>
              <a:rPr sz="3400" b="1" spc="-335" dirty="0">
                <a:solidFill>
                  <a:srgbClr val="00AF50"/>
                </a:solidFill>
                <a:latin typeface="Arial"/>
                <a:cs typeface="Arial"/>
              </a:rPr>
              <a:t>by </a:t>
            </a:r>
            <a:r>
              <a:rPr sz="3400" b="1" spc="-155" dirty="0">
                <a:solidFill>
                  <a:srgbClr val="00AF50"/>
                </a:solidFill>
                <a:latin typeface="Arial"/>
                <a:cs typeface="Arial"/>
              </a:rPr>
              <a:t>sufficient  </a:t>
            </a:r>
            <a:r>
              <a:rPr sz="3400" b="1" spc="-204" dirty="0">
                <a:solidFill>
                  <a:srgbClr val="00AF50"/>
                </a:solidFill>
                <a:latin typeface="Arial"/>
                <a:cs typeface="Arial"/>
              </a:rPr>
              <a:t>cause </a:t>
            </a:r>
            <a:r>
              <a:rPr sz="3400" b="1" spc="-155" dirty="0">
                <a:solidFill>
                  <a:srgbClr val="00AF50"/>
                </a:solidFill>
                <a:latin typeface="Arial"/>
                <a:cs typeface="Arial"/>
              </a:rPr>
              <a:t>from </a:t>
            </a:r>
            <a:r>
              <a:rPr sz="3400" b="1" spc="-245" dirty="0">
                <a:solidFill>
                  <a:srgbClr val="00AF50"/>
                </a:solidFill>
                <a:latin typeface="Arial"/>
                <a:cs typeface="Arial"/>
              </a:rPr>
              <a:t>producing </a:t>
            </a:r>
            <a:r>
              <a:rPr sz="3400" b="1" spc="-204" dirty="0">
                <a:solidFill>
                  <a:srgbClr val="00AF50"/>
                </a:solidFill>
                <a:latin typeface="Arial"/>
                <a:cs typeface="Arial"/>
              </a:rPr>
              <a:t>evidence </a:t>
            </a:r>
            <a:r>
              <a:rPr sz="3400" b="1" spc="-150" dirty="0">
                <a:solidFill>
                  <a:srgbClr val="FF0000"/>
                </a:solidFill>
                <a:latin typeface="Arial"/>
                <a:cs typeface="Arial"/>
              </a:rPr>
              <a:t>called </a:t>
            </a:r>
            <a:r>
              <a:rPr sz="3400" b="1" spc="-245" dirty="0">
                <a:solidFill>
                  <a:srgbClr val="FF0000"/>
                </a:solidFill>
                <a:latin typeface="Arial"/>
                <a:cs typeface="Arial"/>
              </a:rPr>
              <a:t>upon  </a:t>
            </a:r>
            <a:r>
              <a:rPr sz="3400" b="1" spc="-335" dirty="0">
                <a:solidFill>
                  <a:srgbClr val="FF0000"/>
                </a:solidFill>
                <a:latin typeface="Arial"/>
                <a:cs typeface="Arial"/>
              </a:rPr>
              <a:t>by </a:t>
            </a:r>
            <a:r>
              <a:rPr sz="3400" b="1" spc="-475" dirty="0">
                <a:solidFill>
                  <a:srgbClr val="FF0000"/>
                </a:solidFill>
                <a:latin typeface="Arial"/>
                <a:cs typeface="Arial"/>
              </a:rPr>
              <a:t>AO </a:t>
            </a:r>
            <a:r>
              <a:rPr sz="3400" b="1" spc="-240" dirty="0">
                <a:latin typeface="Arial"/>
                <a:cs typeface="Arial"/>
              </a:rPr>
              <a:t>or </a:t>
            </a:r>
            <a:r>
              <a:rPr sz="3400" b="1" spc="-165" dirty="0">
                <a:latin typeface="Arial"/>
                <a:cs typeface="Arial"/>
              </a:rPr>
              <a:t>relevant </a:t>
            </a:r>
            <a:r>
              <a:rPr sz="3400" b="1" spc="-185" dirty="0">
                <a:latin typeface="Arial"/>
                <a:cs typeface="Arial"/>
              </a:rPr>
              <a:t>to </a:t>
            </a:r>
            <a:r>
              <a:rPr sz="3400" b="1" spc="-235" dirty="0">
                <a:latin typeface="Arial"/>
                <a:cs typeface="Arial"/>
              </a:rPr>
              <a:t>any </a:t>
            </a:r>
            <a:r>
              <a:rPr sz="3400" b="1" spc="-254" dirty="0">
                <a:latin typeface="Arial"/>
                <a:cs typeface="Arial"/>
              </a:rPr>
              <a:t>ground </a:t>
            </a:r>
            <a:r>
              <a:rPr sz="3400" b="1" spc="-170" dirty="0">
                <a:latin typeface="Arial"/>
                <a:cs typeface="Arial"/>
              </a:rPr>
              <a:t>in</a:t>
            </a:r>
            <a:r>
              <a:rPr sz="3400" b="1" spc="-105" dirty="0">
                <a:latin typeface="Arial"/>
                <a:cs typeface="Arial"/>
              </a:rPr>
              <a:t> </a:t>
            </a:r>
            <a:r>
              <a:rPr sz="3400" b="1" spc="-140" dirty="0">
                <a:latin typeface="Arial"/>
                <a:cs typeface="Arial"/>
              </a:rPr>
              <a:t>appeal</a:t>
            </a:r>
            <a:endParaRPr sz="3400">
              <a:latin typeface="Arial"/>
              <a:cs typeface="Arial"/>
            </a:endParaRPr>
          </a:p>
          <a:p>
            <a:pPr marL="551815" marR="79375" indent="-539750">
              <a:lnSpc>
                <a:spcPct val="100000"/>
              </a:lnSpc>
              <a:spcBef>
                <a:spcPts val="815"/>
              </a:spcBef>
              <a:buClr>
                <a:srgbClr val="EFA12D"/>
              </a:buClr>
              <a:buSzPct val="69117"/>
              <a:buAutoNum type="alphaLcPeriod"/>
              <a:tabLst>
                <a:tab pos="551815" algn="l"/>
                <a:tab pos="552450" algn="l"/>
                <a:tab pos="2259965" algn="l"/>
              </a:tabLst>
            </a:pPr>
            <a:r>
              <a:rPr sz="3400" b="1" spc="-170" dirty="0">
                <a:latin typeface="Arial"/>
                <a:cs typeface="Arial"/>
              </a:rPr>
              <a:t>Where </a:t>
            </a:r>
            <a:r>
              <a:rPr sz="3400" b="1" spc="-130" dirty="0">
                <a:latin typeface="Arial"/>
                <a:cs typeface="Arial"/>
              </a:rPr>
              <a:t>appellant </a:t>
            </a:r>
            <a:r>
              <a:rPr sz="3400" b="1" spc="-240" dirty="0">
                <a:latin typeface="Arial"/>
                <a:cs typeface="Arial"/>
              </a:rPr>
              <a:t>was </a:t>
            </a:r>
            <a:r>
              <a:rPr sz="3400" b="1" spc="-200" dirty="0">
                <a:solidFill>
                  <a:srgbClr val="FF0000"/>
                </a:solidFill>
                <a:latin typeface="Arial"/>
                <a:cs typeface="Arial"/>
              </a:rPr>
              <a:t>prevented </a:t>
            </a:r>
            <a:r>
              <a:rPr sz="3400" b="1" spc="-335" dirty="0">
                <a:solidFill>
                  <a:srgbClr val="FF0000"/>
                </a:solidFill>
                <a:latin typeface="Arial"/>
                <a:cs typeface="Arial"/>
              </a:rPr>
              <a:t>by </a:t>
            </a:r>
            <a:r>
              <a:rPr sz="3400" b="1" spc="-155" dirty="0">
                <a:solidFill>
                  <a:srgbClr val="FF0000"/>
                </a:solidFill>
                <a:latin typeface="Arial"/>
                <a:cs typeface="Arial"/>
              </a:rPr>
              <a:t>sufficient  </a:t>
            </a:r>
            <a:r>
              <a:rPr sz="3400" b="1" spc="-204" dirty="0">
                <a:solidFill>
                  <a:srgbClr val="FF0000"/>
                </a:solidFill>
                <a:latin typeface="Arial"/>
                <a:cs typeface="Arial"/>
              </a:rPr>
              <a:t>cause </a:t>
            </a:r>
            <a:r>
              <a:rPr sz="3400" b="1" spc="-155" dirty="0">
                <a:solidFill>
                  <a:srgbClr val="FF0000"/>
                </a:solidFill>
                <a:latin typeface="Arial"/>
                <a:cs typeface="Arial"/>
              </a:rPr>
              <a:t>from </a:t>
            </a:r>
            <a:r>
              <a:rPr sz="3400" b="1" spc="-245" dirty="0">
                <a:solidFill>
                  <a:srgbClr val="FF0000"/>
                </a:solidFill>
                <a:latin typeface="Arial"/>
                <a:cs typeface="Arial"/>
              </a:rPr>
              <a:t>producing </a:t>
            </a:r>
            <a:r>
              <a:rPr sz="3400" b="1" spc="-125" dirty="0">
                <a:latin typeface="Arial"/>
                <a:cs typeface="Arial"/>
              </a:rPr>
              <a:t>the </a:t>
            </a:r>
            <a:r>
              <a:rPr sz="3400" b="1" spc="-475" dirty="0">
                <a:latin typeface="Arial"/>
                <a:cs typeface="Arial"/>
              </a:rPr>
              <a:t>AO </a:t>
            </a:r>
            <a:r>
              <a:rPr sz="3400" b="1" spc="-245" dirty="0">
                <a:latin typeface="Arial"/>
                <a:cs typeface="Arial"/>
              </a:rPr>
              <a:t>any </a:t>
            </a:r>
            <a:r>
              <a:rPr sz="3400" b="1" spc="-204" dirty="0">
                <a:latin typeface="Arial"/>
                <a:cs typeface="Arial"/>
              </a:rPr>
              <a:t>evidence  </a:t>
            </a:r>
            <a:r>
              <a:rPr sz="3400" b="1" spc="-229" dirty="0">
                <a:latin typeface="Arial"/>
                <a:cs typeface="Arial"/>
              </a:rPr>
              <a:t>which</a:t>
            </a:r>
            <a:r>
              <a:rPr sz="3400" b="1" spc="-60" dirty="0">
                <a:latin typeface="Arial"/>
                <a:cs typeface="Arial"/>
              </a:rPr>
              <a:t> </a:t>
            </a:r>
            <a:r>
              <a:rPr sz="3400" b="1" spc="-225" dirty="0">
                <a:latin typeface="Arial"/>
                <a:cs typeface="Arial"/>
              </a:rPr>
              <a:t>is	</a:t>
            </a:r>
            <a:r>
              <a:rPr sz="3400" b="1" spc="-160" dirty="0">
                <a:latin typeface="Arial"/>
                <a:cs typeface="Arial"/>
              </a:rPr>
              <a:t>relevant </a:t>
            </a:r>
            <a:r>
              <a:rPr sz="3400" b="1" spc="-185" dirty="0">
                <a:latin typeface="Arial"/>
                <a:cs typeface="Arial"/>
              </a:rPr>
              <a:t>to </a:t>
            </a:r>
            <a:r>
              <a:rPr sz="3400" b="1" spc="-245" dirty="0">
                <a:latin typeface="Arial"/>
                <a:cs typeface="Arial"/>
              </a:rPr>
              <a:t>any </a:t>
            </a:r>
            <a:r>
              <a:rPr sz="3400" b="1" spc="-254" dirty="0">
                <a:latin typeface="Arial"/>
                <a:cs typeface="Arial"/>
              </a:rPr>
              <a:t>ground </a:t>
            </a:r>
            <a:r>
              <a:rPr sz="3400" b="1" spc="-175" dirty="0">
                <a:latin typeface="Arial"/>
                <a:cs typeface="Arial"/>
              </a:rPr>
              <a:t>of</a:t>
            </a:r>
            <a:r>
              <a:rPr sz="3400" b="1" spc="245" dirty="0">
                <a:latin typeface="Arial"/>
                <a:cs typeface="Arial"/>
              </a:rPr>
              <a:t> </a:t>
            </a:r>
            <a:r>
              <a:rPr sz="3400" b="1" spc="-140" dirty="0">
                <a:latin typeface="Arial"/>
                <a:cs typeface="Arial"/>
              </a:rPr>
              <a:t>appeal</a:t>
            </a:r>
            <a:endParaRPr sz="3400">
              <a:latin typeface="Arial"/>
              <a:cs typeface="Arial"/>
            </a:endParaRPr>
          </a:p>
          <a:p>
            <a:pPr marL="551815" marR="5080" indent="-539750">
              <a:lnSpc>
                <a:spcPct val="100000"/>
              </a:lnSpc>
              <a:spcBef>
                <a:spcPts val="815"/>
              </a:spcBef>
              <a:buClr>
                <a:srgbClr val="EFA12D"/>
              </a:buClr>
              <a:buSzPct val="69117"/>
              <a:buAutoNum type="alphaLcPeriod"/>
              <a:tabLst>
                <a:tab pos="551815" algn="l"/>
                <a:tab pos="552450" algn="l"/>
              </a:tabLst>
            </a:pPr>
            <a:r>
              <a:rPr sz="3400" b="1" spc="-170" dirty="0">
                <a:latin typeface="Arial"/>
                <a:cs typeface="Arial"/>
              </a:rPr>
              <a:t>Where </a:t>
            </a:r>
            <a:r>
              <a:rPr sz="3400" b="1" spc="-459" dirty="0">
                <a:latin typeface="Arial"/>
                <a:cs typeface="Arial"/>
              </a:rPr>
              <a:t>AO </a:t>
            </a:r>
            <a:r>
              <a:rPr sz="3400" b="1" spc="-125" dirty="0">
                <a:latin typeface="Arial"/>
                <a:cs typeface="Arial"/>
              </a:rPr>
              <a:t>made the </a:t>
            </a:r>
            <a:r>
              <a:rPr sz="3400" b="1" spc="-195" dirty="0">
                <a:latin typeface="Arial"/>
                <a:cs typeface="Arial"/>
              </a:rPr>
              <a:t>impugned </a:t>
            </a:r>
            <a:r>
              <a:rPr sz="3400" b="1" spc="-200" dirty="0">
                <a:latin typeface="Arial"/>
                <a:cs typeface="Arial"/>
              </a:rPr>
              <a:t>order </a:t>
            </a:r>
            <a:r>
              <a:rPr sz="3400" b="1" spc="-170" dirty="0">
                <a:solidFill>
                  <a:srgbClr val="FF0000"/>
                </a:solidFill>
                <a:latin typeface="Arial"/>
                <a:cs typeface="Arial"/>
              </a:rPr>
              <a:t>without  </a:t>
            </a:r>
            <a:r>
              <a:rPr sz="3400" b="1" spc="-245" dirty="0">
                <a:solidFill>
                  <a:srgbClr val="FF0000"/>
                </a:solidFill>
                <a:latin typeface="Arial"/>
                <a:cs typeface="Arial"/>
              </a:rPr>
              <a:t>giving </a:t>
            </a:r>
            <a:r>
              <a:rPr sz="3400" b="1" spc="-155" dirty="0">
                <a:solidFill>
                  <a:srgbClr val="FF0000"/>
                </a:solidFill>
                <a:latin typeface="Arial"/>
                <a:cs typeface="Arial"/>
              </a:rPr>
              <a:t>sufficient </a:t>
            </a:r>
            <a:r>
              <a:rPr sz="3400" b="1" spc="-204" dirty="0">
                <a:solidFill>
                  <a:srgbClr val="FF0000"/>
                </a:solidFill>
                <a:latin typeface="Arial"/>
                <a:cs typeface="Arial"/>
              </a:rPr>
              <a:t>opportunity </a:t>
            </a:r>
            <a:r>
              <a:rPr sz="3400" b="1" spc="-185" dirty="0">
                <a:latin typeface="Arial"/>
                <a:cs typeface="Arial"/>
              </a:rPr>
              <a:t>to</a:t>
            </a:r>
            <a:r>
              <a:rPr sz="3400" b="1" spc="105" dirty="0">
                <a:latin typeface="Arial"/>
                <a:cs typeface="Arial"/>
              </a:rPr>
              <a:t> </a:t>
            </a:r>
            <a:r>
              <a:rPr sz="3400" b="1" spc="-130" dirty="0">
                <a:latin typeface="Arial"/>
                <a:cs typeface="Arial"/>
              </a:rPr>
              <a:t>appellant</a:t>
            </a:r>
            <a:endParaRPr sz="3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202998" y="661046"/>
            <a:ext cx="3655695" cy="848360"/>
          </a:xfrm>
          <a:prstGeom prst="rect">
            <a:avLst/>
          </a:prstGeom>
        </p:spPr>
        <p:txBody>
          <a:bodyPr vert="horz" wrap="square" lIns="0" tIns="12700" rIns="0" bIns="0" rtlCol="0">
            <a:spAutoFit/>
          </a:bodyPr>
          <a:lstStyle/>
          <a:p>
            <a:pPr marL="12700">
              <a:lnSpc>
                <a:spcPct val="100000"/>
              </a:lnSpc>
              <a:spcBef>
                <a:spcPts val="100"/>
              </a:spcBef>
            </a:pPr>
            <a:r>
              <a:rPr spc="-325" dirty="0"/>
              <a:t>R.</a:t>
            </a:r>
            <a:r>
              <a:rPr spc="-215" dirty="0"/>
              <a:t> </a:t>
            </a:r>
            <a:r>
              <a:rPr spc="-175" dirty="0"/>
              <a:t>46A(1)(A)</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GB" sz="2400" b="1" i="1" spc="-5" dirty="0">
              <a:solidFill>
                <a:srgbClr val="0070BF"/>
              </a:solidFill>
              <a:latin typeface="Arial"/>
              <a:cs typeface="Arial"/>
            </a:endParaRPr>
          </a:p>
        </p:txBody>
      </p:sp>
      <p:sp>
        <p:nvSpPr>
          <p:cNvPr id="5" name="object 5"/>
          <p:cNvSpPr txBox="1"/>
          <p:nvPr/>
        </p:nvSpPr>
        <p:spPr>
          <a:xfrm>
            <a:off x="619831" y="1529630"/>
            <a:ext cx="8841105" cy="5414010"/>
          </a:xfrm>
          <a:prstGeom prst="rect">
            <a:avLst/>
          </a:prstGeom>
        </p:spPr>
        <p:txBody>
          <a:bodyPr vert="horz" wrap="square" lIns="0" tIns="12065" rIns="0" bIns="0" rtlCol="0">
            <a:spAutoFit/>
          </a:bodyPr>
          <a:lstStyle/>
          <a:p>
            <a:pPr marL="551815" marR="5080" indent="-539750">
              <a:lnSpc>
                <a:spcPct val="100000"/>
              </a:lnSpc>
              <a:spcBef>
                <a:spcPts val="95"/>
              </a:spcBef>
              <a:tabLst>
                <a:tab pos="55181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70" dirty="0">
                <a:latin typeface="Arial"/>
                <a:cs typeface="Arial"/>
              </a:rPr>
              <a:t>Where </a:t>
            </a:r>
            <a:r>
              <a:rPr sz="3400" b="1" spc="-459" dirty="0">
                <a:latin typeface="Arial"/>
                <a:cs typeface="Arial"/>
              </a:rPr>
              <a:t>AO </a:t>
            </a:r>
            <a:r>
              <a:rPr sz="3400" b="1" spc="-185" dirty="0">
                <a:solidFill>
                  <a:srgbClr val="FF0000"/>
                </a:solidFill>
                <a:latin typeface="Arial"/>
                <a:cs typeface="Arial"/>
              </a:rPr>
              <a:t>refused </a:t>
            </a:r>
            <a:r>
              <a:rPr sz="3400" b="1" spc="-200" dirty="0">
                <a:solidFill>
                  <a:srgbClr val="FF0000"/>
                </a:solidFill>
                <a:latin typeface="Arial"/>
                <a:cs typeface="Arial"/>
              </a:rPr>
              <a:t>to </a:t>
            </a:r>
            <a:r>
              <a:rPr sz="3400" b="1" spc="-105" dirty="0">
                <a:solidFill>
                  <a:srgbClr val="FF0000"/>
                </a:solidFill>
                <a:latin typeface="Arial"/>
                <a:cs typeface="Arial"/>
              </a:rPr>
              <a:t>admit </a:t>
            </a:r>
            <a:r>
              <a:rPr sz="3400" b="1" spc="-125" dirty="0">
                <a:latin typeface="Arial"/>
                <a:cs typeface="Arial"/>
              </a:rPr>
              <a:t>the </a:t>
            </a:r>
            <a:r>
              <a:rPr sz="3400" b="1" spc="-185" dirty="0">
                <a:latin typeface="Arial"/>
                <a:cs typeface="Arial"/>
              </a:rPr>
              <a:t>said  </a:t>
            </a:r>
            <a:r>
              <a:rPr sz="3400" b="1" spc="-204" dirty="0">
                <a:latin typeface="Arial"/>
                <a:cs typeface="Arial"/>
              </a:rPr>
              <a:t>evidence </a:t>
            </a:r>
            <a:r>
              <a:rPr sz="3400" b="1" spc="-229" dirty="0">
                <a:latin typeface="Arial"/>
                <a:cs typeface="Arial"/>
              </a:rPr>
              <a:t>which </a:t>
            </a:r>
            <a:r>
              <a:rPr sz="3400" b="1" spc="-220" dirty="0">
                <a:latin typeface="Arial"/>
                <a:cs typeface="Arial"/>
              </a:rPr>
              <a:t>ought </a:t>
            </a:r>
            <a:r>
              <a:rPr sz="3400" b="1" spc="-200" dirty="0">
                <a:latin typeface="Arial"/>
                <a:cs typeface="Arial"/>
              </a:rPr>
              <a:t>to </a:t>
            </a:r>
            <a:r>
              <a:rPr sz="3400" b="1" spc="-204" dirty="0">
                <a:latin typeface="Arial"/>
                <a:cs typeface="Arial"/>
              </a:rPr>
              <a:t>have </a:t>
            </a:r>
            <a:r>
              <a:rPr sz="3400" b="1" spc="-180" dirty="0">
                <a:latin typeface="Arial"/>
                <a:cs typeface="Arial"/>
              </a:rPr>
              <a:t>been</a:t>
            </a:r>
            <a:r>
              <a:rPr sz="3400" b="1" spc="409" dirty="0">
                <a:latin typeface="Arial"/>
                <a:cs typeface="Arial"/>
              </a:rPr>
              <a:t> </a:t>
            </a:r>
            <a:r>
              <a:rPr sz="3400" b="1" spc="-114" dirty="0">
                <a:latin typeface="Arial"/>
                <a:cs typeface="Arial"/>
              </a:rPr>
              <a:t>admitted</a:t>
            </a:r>
            <a:endParaRPr sz="3400">
              <a:latin typeface="Arial"/>
              <a:cs typeface="Arial"/>
            </a:endParaRPr>
          </a:p>
          <a:p>
            <a:pPr marL="413384">
              <a:lnSpc>
                <a:spcPct val="100000"/>
              </a:lnSpc>
              <a:spcBef>
                <a:spcPts val="815"/>
              </a:spcBef>
              <a:tabLst>
                <a:tab pos="951230"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29" dirty="0">
                <a:latin typeface="Arial"/>
                <a:cs typeface="Arial"/>
              </a:rPr>
              <a:t>Faceless </a:t>
            </a:r>
            <a:r>
              <a:rPr sz="3400" b="1" spc="-200" dirty="0">
                <a:latin typeface="Arial"/>
                <a:cs typeface="Arial"/>
              </a:rPr>
              <a:t>assessment</a:t>
            </a:r>
            <a:r>
              <a:rPr sz="3400" b="1" spc="10" dirty="0">
                <a:latin typeface="Arial"/>
                <a:cs typeface="Arial"/>
              </a:rPr>
              <a:t> </a:t>
            </a:r>
            <a:r>
              <a:rPr sz="3400" b="1" spc="-190" dirty="0">
                <a:latin typeface="Arial"/>
                <a:cs typeface="Arial"/>
              </a:rPr>
              <a:t>!!!</a:t>
            </a:r>
            <a:endParaRPr sz="3400">
              <a:latin typeface="Arial"/>
              <a:cs typeface="Arial"/>
            </a:endParaRPr>
          </a:p>
          <a:p>
            <a:pPr marR="5672455" algn="ctr">
              <a:lnSpc>
                <a:spcPct val="100000"/>
              </a:lnSpc>
              <a:spcBef>
                <a:spcPts val="815"/>
              </a:spcBef>
              <a:tabLst>
                <a:tab pos="64579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65" dirty="0">
                <a:latin typeface="Arial"/>
                <a:cs typeface="Arial"/>
              </a:rPr>
              <a:t>Manually</a:t>
            </a:r>
            <a:endParaRPr sz="3400">
              <a:latin typeface="Arial"/>
              <a:cs typeface="Arial"/>
            </a:endParaRPr>
          </a:p>
          <a:p>
            <a:pPr marL="537845" marR="5720080" indent="-537845">
              <a:lnSpc>
                <a:spcPct val="100000"/>
              </a:lnSpc>
              <a:spcBef>
                <a:spcPts val="815"/>
              </a:spcBef>
              <a:buClr>
                <a:srgbClr val="EFA12D"/>
              </a:buClr>
              <a:buSzPct val="69117"/>
              <a:buFont typeface="Webdings"/>
              <a:buChar char=""/>
              <a:tabLst>
                <a:tab pos="537845" algn="l"/>
                <a:tab pos="1409065" algn="l"/>
              </a:tabLst>
            </a:pPr>
            <a:r>
              <a:rPr sz="3400" b="1" spc="-204" dirty="0">
                <a:latin typeface="Arial"/>
                <a:cs typeface="Arial"/>
              </a:rPr>
              <a:t>Bulk</a:t>
            </a:r>
            <a:endParaRPr sz="3400">
              <a:latin typeface="Arial"/>
              <a:cs typeface="Arial"/>
            </a:endParaRPr>
          </a:p>
          <a:p>
            <a:pPr marL="537845" marR="4292600" indent="-537845" algn="r">
              <a:lnSpc>
                <a:spcPct val="100000"/>
              </a:lnSpc>
              <a:spcBef>
                <a:spcPts val="820"/>
              </a:spcBef>
              <a:buClr>
                <a:srgbClr val="EFA12D"/>
              </a:buClr>
              <a:buSzPct val="69117"/>
              <a:buFont typeface="Webdings"/>
              <a:buChar char=""/>
              <a:tabLst>
                <a:tab pos="537845" algn="l"/>
                <a:tab pos="538480" algn="l"/>
              </a:tabLst>
            </a:pPr>
            <a:r>
              <a:rPr sz="3400" b="1" spc="-365" dirty="0">
                <a:latin typeface="Arial"/>
                <a:cs typeface="Arial"/>
              </a:rPr>
              <a:t>Any </a:t>
            </a:r>
            <a:r>
              <a:rPr sz="3400" b="1" spc="-170" dirty="0">
                <a:latin typeface="Arial"/>
                <a:cs typeface="Arial"/>
              </a:rPr>
              <a:t>other</a:t>
            </a:r>
            <a:r>
              <a:rPr sz="3400" b="1" spc="-535" dirty="0">
                <a:latin typeface="Arial"/>
                <a:cs typeface="Arial"/>
              </a:rPr>
              <a:t> </a:t>
            </a:r>
            <a:r>
              <a:rPr sz="3400" b="1" spc="-195" dirty="0">
                <a:latin typeface="Arial"/>
                <a:cs typeface="Arial"/>
              </a:rPr>
              <a:t>reason</a:t>
            </a:r>
            <a:endParaRPr sz="3400">
              <a:latin typeface="Arial"/>
              <a:cs typeface="Arial"/>
            </a:endParaRPr>
          </a:p>
          <a:p>
            <a:pPr marR="4368800" algn="r">
              <a:lnSpc>
                <a:spcPct val="100000"/>
              </a:lnSpc>
              <a:spcBef>
                <a:spcPts val="815"/>
              </a:spcBef>
              <a:tabLst>
                <a:tab pos="53784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45" dirty="0">
                <a:latin typeface="Arial"/>
                <a:cs typeface="Arial"/>
              </a:rPr>
              <a:t>Evidence </a:t>
            </a:r>
            <a:r>
              <a:rPr sz="3400" b="1" spc="-175" dirty="0">
                <a:latin typeface="Arial"/>
                <a:cs typeface="Arial"/>
              </a:rPr>
              <a:t>of</a:t>
            </a:r>
            <a:r>
              <a:rPr sz="3400" b="1" spc="10" dirty="0">
                <a:latin typeface="Arial"/>
                <a:cs typeface="Arial"/>
              </a:rPr>
              <a:t> </a:t>
            </a:r>
            <a:r>
              <a:rPr sz="3400" b="1" spc="-160" dirty="0">
                <a:latin typeface="Arial"/>
                <a:cs typeface="Arial"/>
              </a:rPr>
              <a:t>refusal</a:t>
            </a:r>
            <a:endParaRPr sz="3400">
              <a:latin typeface="Arial"/>
              <a:cs typeface="Arial"/>
            </a:endParaRPr>
          </a:p>
          <a:p>
            <a:pPr marL="1408430" indent="-538480">
              <a:lnSpc>
                <a:spcPct val="100000"/>
              </a:lnSpc>
              <a:spcBef>
                <a:spcPts val="815"/>
              </a:spcBef>
              <a:buClr>
                <a:srgbClr val="EFA12D"/>
              </a:buClr>
              <a:buSzPct val="69117"/>
              <a:buFont typeface="Webdings"/>
              <a:buChar char=""/>
              <a:tabLst>
                <a:tab pos="1408430" algn="l"/>
                <a:tab pos="1409065" algn="l"/>
              </a:tabLst>
            </a:pPr>
            <a:r>
              <a:rPr sz="3400" b="1" spc="-180" dirty="0">
                <a:latin typeface="Arial"/>
                <a:cs typeface="Arial"/>
              </a:rPr>
              <a:t>E-mail</a:t>
            </a:r>
            <a:endParaRPr sz="3400">
              <a:latin typeface="Arial"/>
              <a:cs typeface="Arial"/>
            </a:endParaRPr>
          </a:p>
          <a:p>
            <a:pPr marL="1408430" indent="-538480">
              <a:lnSpc>
                <a:spcPct val="100000"/>
              </a:lnSpc>
              <a:spcBef>
                <a:spcPts val="815"/>
              </a:spcBef>
              <a:buClr>
                <a:srgbClr val="EFA12D"/>
              </a:buClr>
              <a:buSzPct val="69117"/>
              <a:buFont typeface="Webdings"/>
              <a:buChar char=""/>
              <a:tabLst>
                <a:tab pos="1408430" algn="l"/>
                <a:tab pos="1409065" algn="l"/>
              </a:tabLst>
            </a:pPr>
            <a:r>
              <a:rPr sz="3400" b="1" spc="-204" dirty="0">
                <a:latin typeface="Arial"/>
                <a:cs typeface="Arial"/>
              </a:rPr>
              <a:t>Speed </a:t>
            </a:r>
            <a:r>
              <a:rPr sz="3400" b="1" spc="-225" dirty="0">
                <a:latin typeface="Arial"/>
                <a:cs typeface="Arial"/>
              </a:rPr>
              <a:t>post </a:t>
            </a:r>
            <a:r>
              <a:rPr sz="3400" b="1" spc="680" dirty="0">
                <a:latin typeface="Arial"/>
                <a:cs typeface="Arial"/>
              </a:rPr>
              <a:t>/</a:t>
            </a:r>
            <a:r>
              <a:rPr sz="3400" b="1" spc="125" dirty="0">
                <a:latin typeface="Arial"/>
                <a:cs typeface="Arial"/>
              </a:rPr>
              <a:t> </a:t>
            </a:r>
            <a:r>
              <a:rPr sz="3400" b="1" spc="-204" dirty="0">
                <a:latin typeface="Arial"/>
                <a:cs typeface="Arial"/>
              </a:rPr>
              <a:t>courier</a:t>
            </a:r>
            <a:endParaRPr sz="3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65293" y="661046"/>
            <a:ext cx="5123815" cy="848360"/>
          </a:xfrm>
          <a:prstGeom prst="rect">
            <a:avLst/>
          </a:prstGeom>
        </p:spPr>
        <p:txBody>
          <a:bodyPr vert="horz" wrap="square" lIns="0" tIns="12700" rIns="0" bIns="0" rtlCol="0">
            <a:spAutoFit/>
          </a:bodyPr>
          <a:lstStyle/>
          <a:p>
            <a:pPr marL="12700">
              <a:lnSpc>
                <a:spcPct val="100000"/>
              </a:lnSpc>
              <a:spcBef>
                <a:spcPts val="100"/>
              </a:spcBef>
            </a:pPr>
            <a:r>
              <a:rPr spc="-325" dirty="0"/>
              <a:t>R. </a:t>
            </a:r>
            <a:r>
              <a:rPr spc="-175" dirty="0"/>
              <a:t>46A(1)(B) </a:t>
            </a:r>
            <a:r>
              <a:rPr spc="1085" dirty="0"/>
              <a:t>/</a:t>
            </a:r>
            <a:r>
              <a:rPr spc="-20" dirty="0"/>
              <a:t> </a:t>
            </a:r>
            <a:r>
              <a:rPr spc="-409" dirty="0"/>
              <a:t>(C)</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10" dirty="0">
              <a:solidFill>
                <a:srgbClr val="0070BF"/>
              </a:solidFill>
              <a:latin typeface="Arial"/>
              <a:cs typeface="Arial"/>
            </a:endParaRPr>
          </a:p>
        </p:txBody>
      </p:sp>
      <p:sp>
        <p:nvSpPr>
          <p:cNvPr id="5" name="object 5"/>
          <p:cNvSpPr txBox="1"/>
          <p:nvPr/>
        </p:nvSpPr>
        <p:spPr>
          <a:xfrm>
            <a:off x="619831" y="1529630"/>
            <a:ext cx="8778240" cy="5579745"/>
          </a:xfrm>
          <a:prstGeom prst="rect">
            <a:avLst/>
          </a:prstGeom>
        </p:spPr>
        <p:txBody>
          <a:bodyPr vert="horz" wrap="square" lIns="0" tIns="12065" rIns="0" bIns="0" rtlCol="0">
            <a:spAutoFit/>
          </a:bodyPr>
          <a:lstStyle/>
          <a:p>
            <a:pPr marL="551815" marR="5080" indent="-539750">
              <a:lnSpc>
                <a:spcPct val="100000"/>
              </a:lnSpc>
              <a:spcBef>
                <a:spcPts val="95"/>
              </a:spcBef>
              <a:tabLst>
                <a:tab pos="55181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70" dirty="0">
                <a:latin typeface="Arial"/>
                <a:cs typeface="Arial"/>
              </a:rPr>
              <a:t>Where </a:t>
            </a:r>
            <a:r>
              <a:rPr sz="3400" b="1" spc="-130" dirty="0">
                <a:latin typeface="Arial"/>
                <a:cs typeface="Arial"/>
              </a:rPr>
              <a:t>appellant </a:t>
            </a:r>
            <a:r>
              <a:rPr sz="3400" b="1" spc="-240" dirty="0">
                <a:latin typeface="Arial"/>
                <a:cs typeface="Arial"/>
              </a:rPr>
              <a:t>was </a:t>
            </a:r>
            <a:r>
              <a:rPr sz="3400" b="1" spc="-200" dirty="0">
                <a:solidFill>
                  <a:srgbClr val="00AF50"/>
                </a:solidFill>
                <a:latin typeface="Arial"/>
                <a:cs typeface="Arial"/>
              </a:rPr>
              <a:t>prevented </a:t>
            </a:r>
            <a:r>
              <a:rPr sz="3400" b="1" spc="-335" dirty="0">
                <a:solidFill>
                  <a:srgbClr val="00AF50"/>
                </a:solidFill>
                <a:latin typeface="Arial"/>
                <a:cs typeface="Arial"/>
              </a:rPr>
              <a:t>by </a:t>
            </a:r>
            <a:r>
              <a:rPr sz="3400" b="1" spc="-155" dirty="0">
                <a:solidFill>
                  <a:srgbClr val="00AF50"/>
                </a:solidFill>
                <a:latin typeface="Arial"/>
                <a:cs typeface="Arial"/>
              </a:rPr>
              <a:t>sufficient  </a:t>
            </a:r>
            <a:r>
              <a:rPr sz="3400" b="1" spc="-204" dirty="0">
                <a:solidFill>
                  <a:srgbClr val="00AF50"/>
                </a:solidFill>
                <a:latin typeface="Arial"/>
                <a:cs typeface="Arial"/>
              </a:rPr>
              <a:t>cause </a:t>
            </a:r>
            <a:r>
              <a:rPr sz="3400" b="1" spc="-155" dirty="0">
                <a:solidFill>
                  <a:srgbClr val="00AF50"/>
                </a:solidFill>
                <a:latin typeface="Arial"/>
                <a:cs typeface="Arial"/>
              </a:rPr>
              <a:t>from </a:t>
            </a:r>
            <a:r>
              <a:rPr sz="3400" b="1" spc="-245" dirty="0">
                <a:solidFill>
                  <a:srgbClr val="00AF50"/>
                </a:solidFill>
                <a:latin typeface="Arial"/>
                <a:cs typeface="Arial"/>
              </a:rPr>
              <a:t>producing </a:t>
            </a:r>
            <a:r>
              <a:rPr sz="3400" b="1" spc="-204" dirty="0">
                <a:solidFill>
                  <a:srgbClr val="00AF50"/>
                </a:solidFill>
                <a:latin typeface="Arial"/>
                <a:cs typeface="Arial"/>
              </a:rPr>
              <a:t>evidence </a:t>
            </a:r>
            <a:r>
              <a:rPr sz="3400" b="1" spc="-150" dirty="0">
                <a:solidFill>
                  <a:srgbClr val="FF0000"/>
                </a:solidFill>
                <a:latin typeface="Arial"/>
                <a:cs typeface="Arial"/>
              </a:rPr>
              <a:t>called </a:t>
            </a:r>
            <a:r>
              <a:rPr sz="3400" b="1" spc="-245" dirty="0">
                <a:solidFill>
                  <a:srgbClr val="FF0000"/>
                </a:solidFill>
                <a:latin typeface="Arial"/>
                <a:cs typeface="Arial"/>
              </a:rPr>
              <a:t>upon  </a:t>
            </a:r>
            <a:r>
              <a:rPr sz="3400" b="1" spc="-335" dirty="0">
                <a:solidFill>
                  <a:srgbClr val="FF0000"/>
                </a:solidFill>
                <a:latin typeface="Arial"/>
                <a:cs typeface="Arial"/>
              </a:rPr>
              <a:t>by </a:t>
            </a:r>
            <a:r>
              <a:rPr sz="3400" b="1" spc="-475" dirty="0">
                <a:solidFill>
                  <a:srgbClr val="FF0000"/>
                </a:solidFill>
                <a:latin typeface="Arial"/>
                <a:cs typeface="Arial"/>
              </a:rPr>
              <a:t>AO </a:t>
            </a:r>
            <a:r>
              <a:rPr sz="3400" b="1" spc="-240" dirty="0">
                <a:latin typeface="Arial"/>
                <a:cs typeface="Arial"/>
              </a:rPr>
              <a:t>or </a:t>
            </a:r>
            <a:r>
              <a:rPr sz="3400" b="1" spc="-165" dirty="0">
                <a:latin typeface="Arial"/>
                <a:cs typeface="Arial"/>
              </a:rPr>
              <a:t>relevant </a:t>
            </a:r>
            <a:r>
              <a:rPr sz="3400" b="1" spc="-185" dirty="0">
                <a:latin typeface="Arial"/>
                <a:cs typeface="Arial"/>
              </a:rPr>
              <a:t>to </a:t>
            </a:r>
            <a:r>
              <a:rPr sz="3400" b="1" spc="-235" dirty="0">
                <a:latin typeface="Arial"/>
                <a:cs typeface="Arial"/>
              </a:rPr>
              <a:t>any </a:t>
            </a:r>
            <a:r>
              <a:rPr sz="3400" b="1" spc="-254" dirty="0">
                <a:latin typeface="Arial"/>
                <a:cs typeface="Arial"/>
              </a:rPr>
              <a:t>ground </a:t>
            </a:r>
            <a:r>
              <a:rPr sz="3400" b="1" spc="-170" dirty="0">
                <a:latin typeface="Arial"/>
                <a:cs typeface="Arial"/>
              </a:rPr>
              <a:t>in</a:t>
            </a:r>
            <a:r>
              <a:rPr sz="3400" b="1" spc="-105" dirty="0">
                <a:latin typeface="Arial"/>
                <a:cs typeface="Arial"/>
              </a:rPr>
              <a:t> </a:t>
            </a:r>
            <a:r>
              <a:rPr sz="3400" b="1" spc="-140" dirty="0">
                <a:latin typeface="Arial"/>
                <a:cs typeface="Arial"/>
              </a:rPr>
              <a:t>appeal</a:t>
            </a:r>
            <a:endParaRPr sz="3400">
              <a:latin typeface="Arial"/>
              <a:cs typeface="Arial"/>
            </a:endParaRPr>
          </a:p>
          <a:p>
            <a:pPr marL="551815" marR="5080" indent="-539750">
              <a:lnSpc>
                <a:spcPct val="100000"/>
              </a:lnSpc>
              <a:spcBef>
                <a:spcPts val="815"/>
              </a:spcBef>
              <a:tabLst>
                <a:tab pos="55181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70" dirty="0">
                <a:latin typeface="Arial"/>
                <a:cs typeface="Arial"/>
              </a:rPr>
              <a:t>Where </a:t>
            </a:r>
            <a:r>
              <a:rPr sz="3400" b="1" spc="-130" dirty="0">
                <a:latin typeface="Arial"/>
                <a:cs typeface="Arial"/>
              </a:rPr>
              <a:t>appellant </a:t>
            </a:r>
            <a:r>
              <a:rPr sz="3400" b="1" spc="-240" dirty="0">
                <a:latin typeface="Arial"/>
                <a:cs typeface="Arial"/>
              </a:rPr>
              <a:t>was </a:t>
            </a:r>
            <a:r>
              <a:rPr sz="3400" b="1" spc="-200" dirty="0">
                <a:solidFill>
                  <a:srgbClr val="FF0000"/>
                </a:solidFill>
                <a:latin typeface="Arial"/>
                <a:cs typeface="Arial"/>
              </a:rPr>
              <a:t>prevented </a:t>
            </a:r>
            <a:r>
              <a:rPr sz="3400" b="1" spc="-335" dirty="0">
                <a:solidFill>
                  <a:srgbClr val="FF0000"/>
                </a:solidFill>
                <a:latin typeface="Arial"/>
                <a:cs typeface="Arial"/>
              </a:rPr>
              <a:t>by </a:t>
            </a:r>
            <a:r>
              <a:rPr sz="3400" b="1" spc="-155" dirty="0">
                <a:solidFill>
                  <a:srgbClr val="FF0000"/>
                </a:solidFill>
                <a:latin typeface="Arial"/>
                <a:cs typeface="Arial"/>
              </a:rPr>
              <a:t>sufficient  </a:t>
            </a:r>
            <a:r>
              <a:rPr sz="3400" b="1" spc="-204" dirty="0">
                <a:solidFill>
                  <a:srgbClr val="FF0000"/>
                </a:solidFill>
                <a:latin typeface="Arial"/>
                <a:cs typeface="Arial"/>
              </a:rPr>
              <a:t>cause </a:t>
            </a:r>
            <a:r>
              <a:rPr sz="3400" b="1" spc="-155" dirty="0">
                <a:solidFill>
                  <a:srgbClr val="FF0000"/>
                </a:solidFill>
                <a:latin typeface="Arial"/>
                <a:cs typeface="Arial"/>
              </a:rPr>
              <a:t>from </a:t>
            </a:r>
            <a:r>
              <a:rPr sz="3400" b="1" spc="-245" dirty="0">
                <a:solidFill>
                  <a:srgbClr val="FF0000"/>
                </a:solidFill>
                <a:latin typeface="Arial"/>
                <a:cs typeface="Arial"/>
              </a:rPr>
              <a:t>producing </a:t>
            </a:r>
            <a:r>
              <a:rPr sz="3400" b="1" spc="-125" dirty="0">
                <a:latin typeface="Arial"/>
                <a:cs typeface="Arial"/>
              </a:rPr>
              <a:t>the </a:t>
            </a:r>
            <a:r>
              <a:rPr sz="3400" b="1" spc="-475" dirty="0">
                <a:latin typeface="Arial"/>
                <a:cs typeface="Arial"/>
              </a:rPr>
              <a:t>AO </a:t>
            </a:r>
            <a:r>
              <a:rPr sz="3400" b="1" spc="-245" dirty="0">
                <a:latin typeface="Arial"/>
                <a:cs typeface="Arial"/>
              </a:rPr>
              <a:t>any </a:t>
            </a:r>
            <a:r>
              <a:rPr sz="3400" b="1" spc="-204" dirty="0">
                <a:latin typeface="Arial"/>
                <a:cs typeface="Arial"/>
              </a:rPr>
              <a:t>evidence  </a:t>
            </a:r>
            <a:r>
              <a:rPr sz="3400" b="1" spc="-229" dirty="0">
                <a:latin typeface="Arial"/>
                <a:cs typeface="Arial"/>
              </a:rPr>
              <a:t>which </a:t>
            </a:r>
            <a:r>
              <a:rPr sz="3400" b="1" spc="-225" dirty="0">
                <a:latin typeface="Arial"/>
                <a:cs typeface="Arial"/>
              </a:rPr>
              <a:t>is </a:t>
            </a:r>
            <a:r>
              <a:rPr sz="3400" b="1" spc="-165" dirty="0">
                <a:latin typeface="Arial"/>
                <a:cs typeface="Arial"/>
              </a:rPr>
              <a:t>relevant </a:t>
            </a:r>
            <a:r>
              <a:rPr sz="3400" b="1" spc="-185" dirty="0">
                <a:latin typeface="Arial"/>
                <a:cs typeface="Arial"/>
              </a:rPr>
              <a:t>to </a:t>
            </a:r>
            <a:r>
              <a:rPr sz="3400" b="1" spc="-245" dirty="0">
                <a:latin typeface="Arial"/>
                <a:cs typeface="Arial"/>
              </a:rPr>
              <a:t>any </a:t>
            </a:r>
            <a:r>
              <a:rPr sz="3400" b="1" spc="-254" dirty="0">
                <a:latin typeface="Arial"/>
                <a:cs typeface="Arial"/>
              </a:rPr>
              <a:t>ground </a:t>
            </a:r>
            <a:r>
              <a:rPr sz="3400" b="1" spc="-175" dirty="0">
                <a:latin typeface="Arial"/>
                <a:cs typeface="Arial"/>
              </a:rPr>
              <a:t>of</a:t>
            </a:r>
            <a:r>
              <a:rPr sz="3400" b="1" spc="565" dirty="0">
                <a:latin typeface="Arial"/>
                <a:cs typeface="Arial"/>
              </a:rPr>
              <a:t> </a:t>
            </a:r>
            <a:r>
              <a:rPr sz="3400" b="1" spc="-140" dirty="0">
                <a:latin typeface="Arial"/>
                <a:cs typeface="Arial"/>
              </a:rPr>
              <a:t>appeal</a:t>
            </a:r>
            <a:endParaRPr sz="3400">
              <a:latin typeface="Arial"/>
              <a:cs typeface="Arial"/>
            </a:endParaRPr>
          </a:p>
          <a:p>
            <a:pPr marL="413384">
              <a:lnSpc>
                <a:spcPct val="100000"/>
              </a:lnSpc>
              <a:spcBef>
                <a:spcPts val="775"/>
              </a:spcBef>
              <a:tabLst>
                <a:tab pos="95123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75" dirty="0">
                <a:latin typeface="Arial"/>
                <a:cs typeface="Arial"/>
              </a:rPr>
              <a:t>Not </a:t>
            </a:r>
            <a:r>
              <a:rPr sz="3200" b="1" spc="-225" dirty="0">
                <a:latin typeface="Arial"/>
                <a:cs typeface="Arial"/>
              </a:rPr>
              <a:t>giving </a:t>
            </a:r>
            <a:r>
              <a:rPr sz="3200" b="1" spc="-145" dirty="0">
                <a:latin typeface="Arial"/>
                <a:cs typeface="Arial"/>
              </a:rPr>
              <a:t>sufficient</a:t>
            </a:r>
            <a:r>
              <a:rPr sz="3200" b="1" spc="45" dirty="0">
                <a:latin typeface="Arial"/>
                <a:cs typeface="Arial"/>
              </a:rPr>
              <a:t> </a:t>
            </a:r>
            <a:r>
              <a:rPr sz="3200" b="1" spc="-75" dirty="0">
                <a:latin typeface="Arial"/>
                <a:cs typeface="Arial"/>
              </a:rPr>
              <a:t>time</a:t>
            </a:r>
            <a:endParaRPr sz="3200">
              <a:latin typeface="Arial"/>
              <a:cs typeface="Arial"/>
            </a:endParaRPr>
          </a:p>
          <a:p>
            <a:pPr marL="413384">
              <a:lnSpc>
                <a:spcPct val="100000"/>
              </a:lnSpc>
              <a:spcBef>
                <a:spcPts val="770"/>
              </a:spcBef>
              <a:tabLst>
                <a:tab pos="95123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25" dirty="0">
                <a:latin typeface="Arial"/>
                <a:cs typeface="Arial"/>
              </a:rPr>
              <a:t>Evidence </a:t>
            </a:r>
            <a:r>
              <a:rPr sz="3200" b="1" spc="-175" dirty="0">
                <a:latin typeface="Arial"/>
                <a:cs typeface="Arial"/>
              </a:rPr>
              <a:t>not </a:t>
            </a:r>
            <a:r>
              <a:rPr sz="3200" b="1" spc="-145" dirty="0">
                <a:latin typeface="Arial"/>
                <a:cs typeface="Arial"/>
              </a:rPr>
              <a:t>with </a:t>
            </a:r>
            <a:r>
              <a:rPr sz="3200" b="1" spc="-125" dirty="0">
                <a:latin typeface="Arial"/>
                <a:cs typeface="Arial"/>
              </a:rPr>
              <a:t>appellant </a:t>
            </a:r>
            <a:r>
              <a:rPr sz="3200" b="1" spc="95" dirty="0">
                <a:latin typeface="Arial"/>
                <a:cs typeface="Arial"/>
              </a:rPr>
              <a:t>– </a:t>
            </a:r>
            <a:r>
              <a:rPr sz="3200" b="1" spc="-310" dirty="0">
                <a:latin typeface="Arial"/>
                <a:cs typeface="Arial"/>
              </a:rPr>
              <a:t>ED </a:t>
            </a:r>
            <a:r>
              <a:rPr sz="3200" b="1" spc="645" dirty="0">
                <a:latin typeface="Arial"/>
                <a:cs typeface="Arial"/>
              </a:rPr>
              <a:t>/ </a:t>
            </a:r>
            <a:r>
              <a:rPr sz="3200" b="1" spc="-345" dirty="0">
                <a:latin typeface="Arial"/>
                <a:cs typeface="Arial"/>
              </a:rPr>
              <a:t>GST,</a:t>
            </a:r>
            <a:r>
              <a:rPr sz="3200" b="1" spc="-655" dirty="0">
                <a:latin typeface="Arial"/>
                <a:cs typeface="Arial"/>
              </a:rPr>
              <a:t> </a:t>
            </a:r>
            <a:r>
              <a:rPr sz="3200" b="1" spc="-140" dirty="0">
                <a:latin typeface="Arial"/>
                <a:cs typeface="Arial"/>
              </a:rPr>
              <a:t>etc</a:t>
            </a:r>
            <a:endParaRPr sz="3200">
              <a:latin typeface="Arial"/>
              <a:cs typeface="Arial"/>
            </a:endParaRPr>
          </a:p>
          <a:p>
            <a:pPr marL="413384">
              <a:lnSpc>
                <a:spcPct val="100000"/>
              </a:lnSpc>
              <a:spcBef>
                <a:spcPts val="765"/>
              </a:spcBef>
              <a:tabLst>
                <a:tab pos="95123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80" dirty="0">
                <a:latin typeface="Arial"/>
                <a:cs typeface="Arial"/>
              </a:rPr>
              <a:t>Fire </a:t>
            </a:r>
            <a:r>
              <a:rPr sz="3200" b="1" spc="-225" dirty="0">
                <a:latin typeface="Arial"/>
                <a:cs typeface="Arial"/>
              </a:rPr>
              <a:t>or </a:t>
            </a:r>
            <a:r>
              <a:rPr sz="3200" b="1" spc="-150" dirty="0">
                <a:latin typeface="Arial"/>
                <a:cs typeface="Arial"/>
              </a:rPr>
              <a:t>another</a:t>
            </a:r>
            <a:r>
              <a:rPr sz="3200" b="1" spc="75" dirty="0">
                <a:latin typeface="Arial"/>
                <a:cs typeface="Arial"/>
              </a:rPr>
              <a:t> </a:t>
            </a:r>
            <a:r>
              <a:rPr sz="3200" b="1" spc="-130" dirty="0">
                <a:latin typeface="Arial"/>
                <a:cs typeface="Arial"/>
              </a:rPr>
              <a:t>calamity</a:t>
            </a:r>
            <a:endParaRPr sz="3200">
              <a:latin typeface="Arial"/>
              <a:cs typeface="Arial"/>
            </a:endParaRPr>
          </a:p>
          <a:p>
            <a:pPr marL="413384">
              <a:lnSpc>
                <a:spcPct val="100000"/>
              </a:lnSpc>
              <a:spcBef>
                <a:spcPts val="770"/>
              </a:spcBef>
              <a:tabLst>
                <a:tab pos="95123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25" dirty="0">
                <a:latin typeface="Arial"/>
                <a:cs typeface="Arial"/>
              </a:rPr>
              <a:t>Third </a:t>
            </a:r>
            <a:r>
              <a:rPr sz="3200" b="1" spc="-150" dirty="0">
                <a:latin typeface="Arial"/>
                <a:cs typeface="Arial"/>
              </a:rPr>
              <a:t>party</a:t>
            </a:r>
            <a:r>
              <a:rPr sz="3200" b="1" spc="-30" dirty="0">
                <a:latin typeface="Arial"/>
                <a:cs typeface="Arial"/>
              </a:rPr>
              <a:t> </a:t>
            </a:r>
            <a:r>
              <a:rPr sz="3200" b="1" spc="-190" dirty="0">
                <a:latin typeface="Arial"/>
                <a:cs typeface="Arial"/>
              </a:rPr>
              <a:t>refusing</a:t>
            </a:r>
            <a:endParaRPr sz="3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86255" y="661046"/>
            <a:ext cx="3689985" cy="848360"/>
          </a:xfrm>
          <a:prstGeom prst="rect">
            <a:avLst/>
          </a:prstGeom>
        </p:spPr>
        <p:txBody>
          <a:bodyPr vert="horz" wrap="square" lIns="0" tIns="12700" rIns="0" bIns="0" rtlCol="0">
            <a:spAutoFit/>
          </a:bodyPr>
          <a:lstStyle/>
          <a:p>
            <a:pPr marL="12700">
              <a:lnSpc>
                <a:spcPct val="100000"/>
              </a:lnSpc>
              <a:spcBef>
                <a:spcPts val="100"/>
              </a:spcBef>
            </a:pPr>
            <a:r>
              <a:rPr spc="-325" dirty="0"/>
              <a:t>R.</a:t>
            </a:r>
            <a:r>
              <a:rPr spc="-215" dirty="0"/>
              <a:t> </a:t>
            </a:r>
            <a:r>
              <a:rPr spc="-145" dirty="0"/>
              <a:t>46A(1)(D)</a:t>
            </a:r>
          </a:p>
        </p:txBody>
      </p:sp>
      <p:sp>
        <p:nvSpPr>
          <p:cNvPr id="5" name="object 5"/>
          <p:cNvSpPr txBox="1"/>
          <p:nvPr/>
        </p:nvSpPr>
        <p:spPr>
          <a:xfrm>
            <a:off x="619831" y="1529630"/>
            <a:ext cx="8852535" cy="2926715"/>
          </a:xfrm>
          <a:prstGeom prst="rect">
            <a:avLst/>
          </a:prstGeom>
        </p:spPr>
        <p:txBody>
          <a:bodyPr vert="horz" wrap="square" lIns="0" tIns="12065" rIns="0" bIns="0" rtlCol="0">
            <a:spAutoFit/>
          </a:bodyPr>
          <a:lstStyle/>
          <a:p>
            <a:pPr marL="551815" marR="5080" indent="-539750">
              <a:lnSpc>
                <a:spcPct val="100000"/>
              </a:lnSpc>
              <a:spcBef>
                <a:spcPts val="95"/>
              </a:spcBef>
              <a:tabLst>
                <a:tab pos="55181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70" dirty="0">
                <a:latin typeface="Arial"/>
                <a:cs typeface="Arial"/>
              </a:rPr>
              <a:t>Where </a:t>
            </a:r>
            <a:r>
              <a:rPr sz="3400" b="1" spc="-459" dirty="0">
                <a:latin typeface="Arial"/>
                <a:cs typeface="Arial"/>
              </a:rPr>
              <a:t>AO </a:t>
            </a:r>
            <a:r>
              <a:rPr sz="3400" b="1" spc="-125" dirty="0">
                <a:latin typeface="Arial"/>
                <a:cs typeface="Arial"/>
              </a:rPr>
              <a:t>made the </a:t>
            </a:r>
            <a:r>
              <a:rPr sz="3400" b="1" spc="-195" dirty="0">
                <a:latin typeface="Arial"/>
                <a:cs typeface="Arial"/>
              </a:rPr>
              <a:t>impugned </a:t>
            </a:r>
            <a:r>
              <a:rPr sz="3400" b="1" spc="-200" dirty="0">
                <a:latin typeface="Arial"/>
                <a:cs typeface="Arial"/>
              </a:rPr>
              <a:t>order </a:t>
            </a:r>
            <a:r>
              <a:rPr sz="3400" b="1" spc="-170" dirty="0">
                <a:solidFill>
                  <a:srgbClr val="FF0000"/>
                </a:solidFill>
                <a:latin typeface="Arial"/>
                <a:cs typeface="Arial"/>
              </a:rPr>
              <a:t>without  </a:t>
            </a:r>
            <a:r>
              <a:rPr sz="3400" b="1" spc="-245" dirty="0">
                <a:solidFill>
                  <a:srgbClr val="FF0000"/>
                </a:solidFill>
                <a:latin typeface="Arial"/>
                <a:cs typeface="Arial"/>
              </a:rPr>
              <a:t>giving </a:t>
            </a:r>
            <a:r>
              <a:rPr sz="3400" b="1" spc="-155" dirty="0">
                <a:solidFill>
                  <a:srgbClr val="FF0000"/>
                </a:solidFill>
                <a:latin typeface="Arial"/>
                <a:cs typeface="Arial"/>
              </a:rPr>
              <a:t>sufficient </a:t>
            </a:r>
            <a:r>
              <a:rPr sz="3400" b="1" spc="-204" dirty="0">
                <a:solidFill>
                  <a:srgbClr val="FF0000"/>
                </a:solidFill>
                <a:latin typeface="Arial"/>
                <a:cs typeface="Arial"/>
              </a:rPr>
              <a:t>opportunity </a:t>
            </a:r>
            <a:r>
              <a:rPr sz="3400" b="1" spc="-185" dirty="0">
                <a:latin typeface="Arial"/>
                <a:cs typeface="Arial"/>
              </a:rPr>
              <a:t>to</a:t>
            </a:r>
            <a:r>
              <a:rPr sz="3400" b="1" spc="105" dirty="0">
                <a:latin typeface="Arial"/>
                <a:cs typeface="Arial"/>
              </a:rPr>
              <a:t> </a:t>
            </a:r>
            <a:r>
              <a:rPr sz="3400" b="1" spc="-130" dirty="0">
                <a:latin typeface="Arial"/>
                <a:cs typeface="Arial"/>
              </a:rPr>
              <a:t>appellant</a:t>
            </a:r>
            <a:endParaRPr sz="3400">
              <a:latin typeface="Arial"/>
              <a:cs typeface="Arial"/>
            </a:endParaRPr>
          </a:p>
          <a:p>
            <a:pPr marL="413384">
              <a:lnSpc>
                <a:spcPct val="100000"/>
              </a:lnSpc>
              <a:spcBef>
                <a:spcPts val="815"/>
              </a:spcBef>
              <a:tabLst>
                <a:tab pos="951230"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35" dirty="0">
                <a:latin typeface="Arial"/>
                <a:cs typeface="Arial"/>
              </a:rPr>
              <a:t>Suo-moto</a:t>
            </a:r>
            <a:r>
              <a:rPr sz="3400" b="1" spc="-135" dirty="0">
                <a:latin typeface="Arial"/>
                <a:cs typeface="Arial"/>
              </a:rPr>
              <a:t> </a:t>
            </a:r>
            <a:r>
              <a:rPr sz="3400" b="1" spc="-185" dirty="0">
                <a:latin typeface="Arial"/>
                <a:cs typeface="Arial"/>
              </a:rPr>
              <a:t>additions</a:t>
            </a:r>
            <a:endParaRPr sz="3400">
              <a:latin typeface="Arial"/>
              <a:cs typeface="Arial"/>
            </a:endParaRPr>
          </a:p>
          <a:p>
            <a:pPr marL="413384">
              <a:lnSpc>
                <a:spcPct val="100000"/>
              </a:lnSpc>
              <a:spcBef>
                <a:spcPts val="815"/>
              </a:spcBef>
              <a:tabLst>
                <a:tab pos="951230"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35" dirty="0">
                <a:latin typeface="Arial"/>
                <a:cs typeface="Arial"/>
              </a:rPr>
              <a:t>Assessment </a:t>
            </a:r>
            <a:r>
              <a:rPr sz="3400" b="1" spc="40" dirty="0">
                <a:latin typeface="Arial"/>
                <a:cs typeface="Arial"/>
              </a:rPr>
              <a:t>u/s</a:t>
            </a:r>
            <a:r>
              <a:rPr sz="3400" b="1" spc="-20" dirty="0">
                <a:latin typeface="Arial"/>
                <a:cs typeface="Arial"/>
              </a:rPr>
              <a:t> </a:t>
            </a:r>
            <a:r>
              <a:rPr sz="3400" b="1" spc="105" dirty="0">
                <a:latin typeface="Arial"/>
                <a:cs typeface="Arial"/>
              </a:rPr>
              <a:t>144</a:t>
            </a:r>
            <a:endParaRPr sz="3400">
              <a:latin typeface="Arial"/>
              <a:cs typeface="Arial"/>
            </a:endParaRPr>
          </a:p>
          <a:p>
            <a:pPr marL="413384">
              <a:lnSpc>
                <a:spcPct val="100000"/>
              </a:lnSpc>
              <a:spcBef>
                <a:spcPts val="815"/>
              </a:spcBef>
              <a:tabLst>
                <a:tab pos="951230"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10" dirty="0">
                <a:latin typeface="Arial"/>
                <a:cs typeface="Arial"/>
              </a:rPr>
              <a:t>Addition </a:t>
            </a:r>
            <a:r>
              <a:rPr sz="3400" b="1" spc="-170" dirty="0">
                <a:latin typeface="Arial"/>
                <a:cs typeface="Arial"/>
              </a:rPr>
              <a:t>without </a:t>
            </a:r>
            <a:r>
              <a:rPr sz="3400" b="1" spc="-285" dirty="0">
                <a:latin typeface="Arial"/>
                <a:cs typeface="Arial"/>
              </a:rPr>
              <a:t>show</a:t>
            </a:r>
            <a:r>
              <a:rPr sz="3400" b="1" spc="15" dirty="0">
                <a:latin typeface="Arial"/>
                <a:cs typeface="Arial"/>
              </a:rPr>
              <a:t> </a:t>
            </a:r>
            <a:r>
              <a:rPr sz="3400" b="1" spc="-204" dirty="0">
                <a:latin typeface="Arial"/>
                <a:cs typeface="Arial"/>
              </a:rPr>
              <a:t>cause</a:t>
            </a:r>
            <a:endParaRPr sz="3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54108" y="482598"/>
            <a:ext cx="6369050" cy="743793"/>
          </a:xfrm>
          <a:prstGeom prst="rect">
            <a:avLst/>
          </a:prstGeom>
        </p:spPr>
        <p:txBody>
          <a:bodyPr vert="horz" wrap="square" lIns="0" tIns="12700" rIns="0" bIns="0" rtlCol="0" anchor="t">
            <a:spAutoFit/>
          </a:bodyPr>
          <a:lstStyle/>
          <a:p>
            <a:pPr marL="12700">
              <a:lnSpc>
                <a:spcPts val="5745"/>
              </a:lnSpc>
            </a:pPr>
            <a:r>
              <a:rPr spc="-585" dirty="0"/>
              <a:t>PROCEDURE</a:t>
            </a:r>
            <a:endParaRPr lang="en-US"/>
          </a:p>
        </p:txBody>
      </p:sp>
      <p:sp>
        <p:nvSpPr>
          <p:cNvPr id="4" name="object 4"/>
          <p:cNvSpPr/>
          <p:nvPr/>
        </p:nvSpPr>
        <p:spPr>
          <a:xfrm>
            <a:off x="957990" y="646860"/>
            <a:ext cx="8666988" cy="63474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25" dirty="0"/>
              <a:t>JUDICIAL</a:t>
            </a:r>
            <a:r>
              <a:rPr spc="-180" dirty="0"/>
              <a:t> </a:t>
            </a:r>
            <a:r>
              <a:rPr spc="-550" dirty="0"/>
              <a:t>PRONOUNCEMENTS</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
        <p:nvSpPr>
          <p:cNvPr id="5" name="object 5"/>
          <p:cNvSpPr txBox="1"/>
          <p:nvPr/>
        </p:nvSpPr>
        <p:spPr>
          <a:xfrm>
            <a:off x="528333" y="1529630"/>
            <a:ext cx="8957945" cy="5206365"/>
          </a:xfrm>
          <a:prstGeom prst="rect">
            <a:avLst/>
          </a:prstGeom>
        </p:spPr>
        <p:txBody>
          <a:bodyPr vert="horz" wrap="square" lIns="0" tIns="12065" rIns="0" bIns="0" rtlCol="0">
            <a:spAutoFit/>
          </a:bodyPr>
          <a:lstStyle/>
          <a:p>
            <a:pPr marL="354965" marR="5080" indent="-342900">
              <a:lnSpc>
                <a:spcPct val="100000"/>
              </a:lnSpc>
              <a:spcBef>
                <a:spcPts val="95"/>
              </a:spcBef>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45" dirty="0">
                <a:latin typeface="Arial"/>
                <a:cs typeface="Arial"/>
              </a:rPr>
              <a:t>Bombay </a:t>
            </a:r>
            <a:r>
              <a:rPr sz="3400" b="1" spc="-235" dirty="0">
                <a:latin typeface="Arial"/>
                <a:cs typeface="Arial"/>
              </a:rPr>
              <a:t>High </a:t>
            </a:r>
            <a:r>
              <a:rPr sz="3400" b="1" spc="-225" dirty="0">
                <a:latin typeface="Arial"/>
                <a:cs typeface="Arial"/>
              </a:rPr>
              <a:t>Court </a:t>
            </a:r>
            <a:r>
              <a:rPr sz="3400" b="1" spc="-170" dirty="0">
                <a:latin typeface="Arial"/>
                <a:cs typeface="Arial"/>
              </a:rPr>
              <a:t>in </a:t>
            </a:r>
            <a:r>
              <a:rPr sz="3400" b="1" i="1" spc="-170" dirty="0">
                <a:latin typeface="Arial"/>
                <a:cs typeface="Arial"/>
              </a:rPr>
              <a:t>Smt. </a:t>
            </a:r>
            <a:r>
              <a:rPr sz="3400" b="1" i="1" spc="-165" dirty="0">
                <a:latin typeface="Arial"/>
                <a:cs typeface="Arial"/>
              </a:rPr>
              <a:t>Prabhavati </a:t>
            </a:r>
            <a:r>
              <a:rPr sz="3400" b="1" i="1" spc="-265" dirty="0">
                <a:latin typeface="Arial"/>
                <a:cs typeface="Arial"/>
              </a:rPr>
              <a:t>S. </a:t>
            </a:r>
            <a:r>
              <a:rPr sz="3400" b="1" i="1" spc="-235" dirty="0">
                <a:latin typeface="Arial"/>
                <a:cs typeface="Arial"/>
              </a:rPr>
              <a:t>Shah  </a:t>
            </a:r>
            <a:r>
              <a:rPr sz="3400" b="1" i="1" spc="-275" dirty="0">
                <a:latin typeface="Arial"/>
                <a:cs typeface="Arial"/>
              </a:rPr>
              <a:t>vs. </a:t>
            </a:r>
            <a:r>
              <a:rPr sz="3400" b="1" i="1" spc="-325" dirty="0">
                <a:latin typeface="Arial"/>
                <a:cs typeface="Arial"/>
              </a:rPr>
              <a:t>CIT </a:t>
            </a:r>
            <a:r>
              <a:rPr sz="3400" b="1" i="1" spc="30" dirty="0">
                <a:latin typeface="Arial"/>
                <a:cs typeface="Arial"/>
              </a:rPr>
              <a:t>[1998] </a:t>
            </a:r>
            <a:r>
              <a:rPr sz="3400" b="1" i="1" spc="60" dirty="0">
                <a:latin typeface="Arial"/>
                <a:cs typeface="Arial"/>
              </a:rPr>
              <a:t>231 </a:t>
            </a:r>
            <a:r>
              <a:rPr sz="3400" b="1" i="1" spc="-280" dirty="0">
                <a:latin typeface="Arial"/>
                <a:cs typeface="Arial"/>
              </a:rPr>
              <a:t>ITR </a:t>
            </a:r>
            <a:r>
              <a:rPr sz="3400" b="1" i="1" spc="100" dirty="0">
                <a:latin typeface="Arial"/>
                <a:cs typeface="Arial"/>
              </a:rPr>
              <a:t>1 </a:t>
            </a:r>
            <a:r>
              <a:rPr sz="3400" b="1" spc="-315" dirty="0">
                <a:latin typeface="Arial"/>
                <a:cs typeface="Arial"/>
              </a:rPr>
              <a:t>- </a:t>
            </a:r>
            <a:r>
              <a:rPr sz="3400" b="1" spc="-445" dirty="0">
                <a:latin typeface="Arial"/>
                <a:cs typeface="Arial"/>
              </a:rPr>
              <a:t>AAC </a:t>
            </a:r>
            <a:r>
              <a:rPr sz="3400" b="1" spc="-240" dirty="0">
                <a:latin typeface="Arial"/>
                <a:cs typeface="Arial"/>
              </a:rPr>
              <a:t>should </a:t>
            </a:r>
            <a:r>
              <a:rPr sz="3400" b="1" spc="-204" dirty="0">
                <a:latin typeface="Arial"/>
                <a:cs typeface="Arial"/>
              </a:rPr>
              <a:t>have  </a:t>
            </a:r>
            <a:r>
              <a:rPr sz="3400" b="1" spc="-114" dirty="0">
                <a:latin typeface="Arial"/>
                <a:cs typeface="Arial"/>
              </a:rPr>
              <a:t>admitted </a:t>
            </a:r>
            <a:r>
              <a:rPr sz="3400" b="1" spc="-145" dirty="0">
                <a:latin typeface="Arial"/>
                <a:cs typeface="Arial"/>
              </a:rPr>
              <a:t>additional </a:t>
            </a:r>
            <a:r>
              <a:rPr sz="3400" b="1" spc="-200" dirty="0">
                <a:latin typeface="Arial"/>
                <a:cs typeface="Arial"/>
              </a:rPr>
              <a:t>evidence </a:t>
            </a:r>
            <a:r>
              <a:rPr sz="3400" b="1" spc="-170" dirty="0">
                <a:latin typeface="Arial"/>
                <a:cs typeface="Arial"/>
              </a:rPr>
              <a:t>in </a:t>
            </a:r>
            <a:r>
              <a:rPr sz="3400" b="1" spc="-220" dirty="0">
                <a:latin typeface="Arial"/>
                <a:cs typeface="Arial"/>
              </a:rPr>
              <a:t>exercise </a:t>
            </a:r>
            <a:r>
              <a:rPr sz="3400" b="1" spc="-175" dirty="0">
                <a:latin typeface="Arial"/>
                <a:cs typeface="Arial"/>
              </a:rPr>
              <a:t>of  </a:t>
            </a:r>
            <a:r>
              <a:rPr sz="3400" b="1" spc="-225" dirty="0">
                <a:latin typeface="Arial"/>
                <a:cs typeface="Arial"/>
              </a:rPr>
              <a:t>power </a:t>
            </a:r>
            <a:r>
              <a:rPr sz="3400" b="1" spc="40" dirty="0">
                <a:latin typeface="Arial"/>
                <a:cs typeface="Arial"/>
              </a:rPr>
              <a:t>u/s </a:t>
            </a:r>
            <a:r>
              <a:rPr sz="3400" b="1" spc="30" dirty="0">
                <a:latin typeface="Arial"/>
                <a:cs typeface="Arial"/>
              </a:rPr>
              <a:t>250(5) </a:t>
            </a:r>
            <a:r>
              <a:rPr sz="3400" b="1" spc="-190" dirty="0">
                <a:latin typeface="Arial"/>
                <a:cs typeface="Arial"/>
              </a:rPr>
              <a:t>as </a:t>
            </a:r>
            <a:r>
              <a:rPr sz="3400" b="1" spc="-155" dirty="0">
                <a:latin typeface="Arial"/>
                <a:cs typeface="Arial"/>
              </a:rPr>
              <a:t>well </a:t>
            </a:r>
            <a:r>
              <a:rPr sz="3400" b="1" spc="-204" dirty="0">
                <a:latin typeface="Arial"/>
                <a:cs typeface="Arial"/>
              </a:rPr>
              <a:t>as </a:t>
            </a:r>
            <a:r>
              <a:rPr sz="3400" b="1" spc="-200" dirty="0">
                <a:latin typeface="Arial"/>
                <a:cs typeface="Arial"/>
              </a:rPr>
              <a:t>under </a:t>
            </a:r>
            <a:r>
              <a:rPr sz="3400" b="1" spc="-185" dirty="0">
                <a:latin typeface="Arial"/>
                <a:cs typeface="Arial"/>
              </a:rPr>
              <a:t>Rule  </a:t>
            </a:r>
            <a:r>
              <a:rPr sz="3400" b="1" spc="-105" dirty="0">
                <a:latin typeface="Arial"/>
                <a:cs typeface="Arial"/>
              </a:rPr>
              <a:t>46A(1)(c) </a:t>
            </a:r>
            <a:r>
              <a:rPr sz="3400" b="1" spc="-229" dirty="0">
                <a:latin typeface="Arial"/>
                <a:cs typeface="Arial"/>
              </a:rPr>
              <a:t>considering </a:t>
            </a:r>
            <a:r>
              <a:rPr sz="3400" b="1" spc="-125" dirty="0">
                <a:latin typeface="Arial"/>
                <a:cs typeface="Arial"/>
              </a:rPr>
              <a:t>the </a:t>
            </a:r>
            <a:r>
              <a:rPr sz="3400" b="1" spc="-114" dirty="0">
                <a:latin typeface="Arial"/>
                <a:cs typeface="Arial"/>
              </a:rPr>
              <a:t>fact </a:t>
            </a:r>
            <a:r>
              <a:rPr sz="3400" b="1" spc="-90" dirty="0">
                <a:latin typeface="Arial"/>
                <a:cs typeface="Arial"/>
              </a:rPr>
              <a:t>that </a:t>
            </a:r>
            <a:r>
              <a:rPr sz="3400" b="1" spc="-459" dirty="0">
                <a:latin typeface="Arial"/>
                <a:cs typeface="Arial"/>
              </a:rPr>
              <a:t>AO </a:t>
            </a:r>
            <a:r>
              <a:rPr sz="3400" b="1" spc="-185" dirty="0">
                <a:latin typeface="Arial"/>
                <a:cs typeface="Arial"/>
              </a:rPr>
              <a:t>had  </a:t>
            </a:r>
            <a:r>
              <a:rPr sz="3400" b="1" spc="-215" dirty="0">
                <a:latin typeface="Arial"/>
                <a:cs typeface="Arial"/>
              </a:rPr>
              <a:t>considered </a:t>
            </a:r>
            <a:r>
              <a:rPr sz="3400" b="1" spc="-170" dirty="0">
                <a:latin typeface="Arial"/>
                <a:cs typeface="Arial"/>
              </a:rPr>
              <a:t>loan </a:t>
            </a:r>
            <a:r>
              <a:rPr sz="3400" b="1" spc="-204" dirty="0">
                <a:latin typeface="Arial"/>
                <a:cs typeface="Arial"/>
              </a:rPr>
              <a:t>as </a:t>
            </a:r>
            <a:r>
              <a:rPr sz="3400" b="1" spc="-180" dirty="0">
                <a:latin typeface="Arial"/>
                <a:cs typeface="Arial"/>
              </a:rPr>
              <a:t>income </a:t>
            </a:r>
            <a:r>
              <a:rPr sz="3400" b="1" spc="-254" dirty="0">
                <a:latin typeface="Arial"/>
                <a:cs typeface="Arial"/>
              </a:rPr>
              <a:t>only </a:t>
            </a:r>
            <a:r>
              <a:rPr sz="3400" b="1" spc="-260" dirty="0">
                <a:latin typeface="Arial"/>
                <a:cs typeface="Arial"/>
              </a:rPr>
              <a:t>on </a:t>
            </a:r>
            <a:r>
              <a:rPr sz="3400" b="1" spc="-254" dirty="0">
                <a:latin typeface="Arial"/>
                <a:cs typeface="Arial"/>
              </a:rPr>
              <a:t>ground  </a:t>
            </a:r>
            <a:r>
              <a:rPr sz="3400" b="1" spc="-90" dirty="0">
                <a:latin typeface="Arial"/>
                <a:cs typeface="Arial"/>
              </a:rPr>
              <a:t>that </a:t>
            </a:r>
            <a:r>
              <a:rPr sz="3400" b="1" spc="-220" dirty="0">
                <a:latin typeface="Arial"/>
                <a:cs typeface="Arial"/>
              </a:rPr>
              <a:t>summons </a:t>
            </a:r>
            <a:r>
              <a:rPr sz="3400" b="1" spc="-229" dirty="0">
                <a:latin typeface="Arial"/>
                <a:cs typeface="Arial"/>
              </a:rPr>
              <a:t>issued </a:t>
            </a:r>
            <a:r>
              <a:rPr sz="3400" b="1" spc="-185" dirty="0">
                <a:latin typeface="Arial"/>
                <a:cs typeface="Arial"/>
              </a:rPr>
              <a:t>to </a:t>
            </a:r>
            <a:r>
              <a:rPr sz="3400" b="1" spc="-190" dirty="0">
                <a:latin typeface="Arial"/>
                <a:cs typeface="Arial"/>
              </a:rPr>
              <a:t>lenders </a:t>
            </a:r>
            <a:r>
              <a:rPr sz="3400" b="1" spc="-180" dirty="0">
                <a:latin typeface="Arial"/>
                <a:cs typeface="Arial"/>
              </a:rPr>
              <a:t>were  </a:t>
            </a:r>
            <a:r>
              <a:rPr sz="3400" b="1" spc="-170" dirty="0">
                <a:latin typeface="Arial"/>
                <a:cs typeface="Arial"/>
              </a:rPr>
              <a:t>returned </a:t>
            </a:r>
            <a:r>
              <a:rPr sz="3400" b="1" spc="-225" dirty="0">
                <a:latin typeface="Arial"/>
                <a:cs typeface="Arial"/>
              </a:rPr>
              <a:t>unserved </a:t>
            </a:r>
            <a:r>
              <a:rPr sz="3400" b="1" spc="-175" dirty="0">
                <a:latin typeface="Arial"/>
                <a:cs typeface="Arial"/>
              </a:rPr>
              <a:t>and </a:t>
            </a:r>
            <a:r>
              <a:rPr sz="3400" b="1" spc="-165" dirty="0">
                <a:latin typeface="Arial"/>
                <a:cs typeface="Arial"/>
              </a:rPr>
              <a:t>didn’t </a:t>
            </a:r>
            <a:r>
              <a:rPr sz="3400" b="1" spc="-229" dirty="0">
                <a:latin typeface="Arial"/>
                <a:cs typeface="Arial"/>
              </a:rPr>
              <a:t>provide  </a:t>
            </a:r>
            <a:r>
              <a:rPr sz="3400" b="1" spc="-204" dirty="0">
                <a:latin typeface="Arial"/>
                <a:cs typeface="Arial"/>
              </a:rPr>
              <a:t>opportunity </a:t>
            </a:r>
            <a:r>
              <a:rPr sz="3400" b="1" spc="-185" dirty="0">
                <a:latin typeface="Arial"/>
                <a:cs typeface="Arial"/>
              </a:rPr>
              <a:t>to </a:t>
            </a:r>
            <a:r>
              <a:rPr sz="3400" b="1" spc="-215" dirty="0">
                <a:latin typeface="Arial"/>
                <a:cs typeface="Arial"/>
              </a:rPr>
              <a:t>assessee </a:t>
            </a:r>
            <a:r>
              <a:rPr sz="3400" b="1" spc="-225" dirty="0">
                <a:latin typeface="Arial"/>
                <a:cs typeface="Arial"/>
              </a:rPr>
              <a:t>during </a:t>
            </a:r>
            <a:r>
              <a:rPr sz="3400" b="1" spc="-195" dirty="0">
                <a:latin typeface="Arial"/>
                <a:cs typeface="Arial"/>
              </a:rPr>
              <a:t>assessment  </a:t>
            </a:r>
            <a:r>
              <a:rPr sz="3400" b="1" spc="-229" dirty="0">
                <a:latin typeface="Arial"/>
                <a:cs typeface="Arial"/>
              </a:rPr>
              <a:t>proceedings</a:t>
            </a:r>
            <a:endParaRPr sz="3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25" dirty="0"/>
              <a:t>JUDICIAL</a:t>
            </a:r>
            <a:r>
              <a:rPr spc="-180" dirty="0"/>
              <a:t> </a:t>
            </a:r>
            <a:r>
              <a:rPr spc="-550" dirty="0"/>
              <a:t>PRONOUNCEMENTS</a:t>
            </a:r>
          </a:p>
        </p:txBody>
      </p:sp>
      <p:sp>
        <p:nvSpPr>
          <p:cNvPr id="5" name="object 5"/>
          <p:cNvSpPr txBox="1"/>
          <p:nvPr/>
        </p:nvSpPr>
        <p:spPr>
          <a:xfrm>
            <a:off x="528333" y="1529630"/>
            <a:ext cx="8978900" cy="5310505"/>
          </a:xfrm>
          <a:prstGeom prst="rect">
            <a:avLst/>
          </a:prstGeom>
        </p:spPr>
        <p:txBody>
          <a:bodyPr vert="horz" wrap="square" lIns="0" tIns="12065" rIns="0" bIns="0" rtlCol="0">
            <a:spAutoFit/>
          </a:bodyPr>
          <a:lstStyle/>
          <a:p>
            <a:pPr marL="12700">
              <a:lnSpc>
                <a:spcPct val="100000"/>
              </a:lnSpc>
              <a:spcBef>
                <a:spcPts val="95"/>
              </a:spcBef>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i="1" spc="-320" dirty="0">
                <a:latin typeface="Arial"/>
                <a:cs typeface="Arial"/>
              </a:rPr>
              <a:t>CIT </a:t>
            </a:r>
            <a:r>
              <a:rPr sz="3400" b="1" i="1" spc="-300" dirty="0">
                <a:latin typeface="Arial"/>
                <a:cs typeface="Arial"/>
              </a:rPr>
              <a:t>v. </a:t>
            </a:r>
            <a:r>
              <a:rPr sz="3400" b="1" i="1" spc="-220" dirty="0">
                <a:latin typeface="Arial"/>
                <a:cs typeface="Arial"/>
              </a:rPr>
              <a:t>Virgin </a:t>
            </a:r>
            <a:r>
              <a:rPr sz="3400" b="1" i="1" spc="-190" dirty="0">
                <a:latin typeface="Arial"/>
                <a:cs typeface="Arial"/>
              </a:rPr>
              <a:t>Securities and </a:t>
            </a:r>
            <a:r>
              <a:rPr sz="3400" b="1" i="1" spc="-204" dirty="0">
                <a:latin typeface="Arial"/>
                <a:cs typeface="Arial"/>
              </a:rPr>
              <a:t>Credits</a:t>
            </a:r>
            <a:r>
              <a:rPr sz="3400" b="1" i="1" spc="-225" dirty="0">
                <a:latin typeface="Arial"/>
                <a:cs typeface="Arial"/>
              </a:rPr>
              <a:t> </a:t>
            </a:r>
            <a:r>
              <a:rPr sz="3400" b="1" i="1" spc="-320" dirty="0">
                <a:latin typeface="Arial"/>
                <a:cs typeface="Arial"/>
              </a:rPr>
              <a:t>P.</a:t>
            </a:r>
            <a:endParaRPr sz="3400">
              <a:latin typeface="Arial"/>
              <a:cs typeface="Arial"/>
            </a:endParaRPr>
          </a:p>
          <a:p>
            <a:pPr marL="354965">
              <a:lnSpc>
                <a:spcPct val="100000"/>
              </a:lnSpc>
            </a:pPr>
            <a:r>
              <a:rPr sz="3400" b="1" i="1" spc="-235" dirty="0">
                <a:latin typeface="Arial"/>
                <a:cs typeface="Arial"/>
              </a:rPr>
              <a:t>Ltd </a:t>
            </a:r>
            <a:r>
              <a:rPr sz="3400" b="1" i="1" spc="5" dirty="0">
                <a:latin typeface="Arial"/>
                <a:cs typeface="Arial"/>
              </a:rPr>
              <a:t>(2011) </a:t>
            </a:r>
            <a:r>
              <a:rPr sz="3400" b="1" i="1" spc="105" dirty="0">
                <a:latin typeface="Arial"/>
                <a:cs typeface="Arial"/>
              </a:rPr>
              <a:t>332 </a:t>
            </a:r>
            <a:r>
              <a:rPr sz="3400" b="1" i="1" spc="-280" dirty="0">
                <a:latin typeface="Arial"/>
                <a:cs typeface="Arial"/>
              </a:rPr>
              <a:t>ITR </a:t>
            </a:r>
            <a:r>
              <a:rPr sz="3400" b="1" i="1" spc="105" dirty="0">
                <a:latin typeface="Arial"/>
                <a:cs typeface="Arial"/>
              </a:rPr>
              <a:t>396 </a:t>
            </a:r>
            <a:r>
              <a:rPr sz="3400" b="1" i="1" spc="-150" dirty="0">
                <a:latin typeface="Arial"/>
                <a:cs typeface="Arial"/>
              </a:rPr>
              <a:t>(Del) </a:t>
            </a:r>
            <a:r>
              <a:rPr sz="3400" b="1" spc="-315" dirty="0">
                <a:latin typeface="Arial"/>
                <a:cs typeface="Arial"/>
              </a:rPr>
              <a:t>- </a:t>
            </a:r>
            <a:r>
              <a:rPr sz="3400" b="1" spc="-270" dirty="0">
                <a:latin typeface="Arial"/>
                <a:cs typeface="Arial"/>
              </a:rPr>
              <a:t>CIT(A)</a:t>
            </a:r>
            <a:r>
              <a:rPr sz="3400" b="1" spc="-240" dirty="0">
                <a:latin typeface="Arial"/>
                <a:cs typeface="Arial"/>
              </a:rPr>
              <a:t> should</a:t>
            </a:r>
            <a:endParaRPr sz="3400">
              <a:latin typeface="Arial"/>
              <a:cs typeface="Arial"/>
            </a:endParaRPr>
          </a:p>
          <a:p>
            <a:pPr marL="354965" marR="316230">
              <a:lnSpc>
                <a:spcPct val="100000"/>
              </a:lnSpc>
            </a:pPr>
            <a:r>
              <a:rPr sz="3400" b="1" spc="-100" dirty="0">
                <a:latin typeface="Arial"/>
                <a:cs typeface="Arial"/>
              </a:rPr>
              <a:t>admit </a:t>
            </a:r>
            <a:r>
              <a:rPr sz="3400" b="1" spc="-125" dirty="0">
                <a:latin typeface="Arial"/>
                <a:cs typeface="Arial"/>
              </a:rPr>
              <a:t>the </a:t>
            </a:r>
            <a:r>
              <a:rPr sz="3400" b="1" spc="-150" dirty="0">
                <a:latin typeface="Arial"/>
                <a:cs typeface="Arial"/>
              </a:rPr>
              <a:t>additional </a:t>
            </a:r>
            <a:r>
              <a:rPr sz="3400" b="1" spc="-204" dirty="0">
                <a:latin typeface="Arial"/>
                <a:cs typeface="Arial"/>
              </a:rPr>
              <a:t>evidence </a:t>
            </a:r>
            <a:r>
              <a:rPr sz="3400" b="1" spc="-80" dirty="0">
                <a:latin typeface="Arial"/>
                <a:cs typeface="Arial"/>
              </a:rPr>
              <a:t>if </a:t>
            </a:r>
            <a:r>
              <a:rPr sz="3400" b="1" spc="-165" dirty="0">
                <a:latin typeface="Arial"/>
                <a:cs typeface="Arial"/>
              </a:rPr>
              <a:t>he </a:t>
            </a:r>
            <a:r>
              <a:rPr sz="3400" b="1" spc="-200" dirty="0">
                <a:latin typeface="Arial"/>
                <a:cs typeface="Arial"/>
              </a:rPr>
              <a:t>finds </a:t>
            </a:r>
            <a:r>
              <a:rPr sz="3400" b="1" spc="-90" dirty="0">
                <a:latin typeface="Arial"/>
                <a:cs typeface="Arial"/>
              </a:rPr>
              <a:t>that  </a:t>
            </a:r>
            <a:r>
              <a:rPr sz="3400" b="1" spc="-125" dirty="0">
                <a:latin typeface="Arial"/>
                <a:cs typeface="Arial"/>
              </a:rPr>
              <a:t>the </a:t>
            </a:r>
            <a:r>
              <a:rPr sz="3400" b="1" spc="-145" dirty="0">
                <a:latin typeface="Arial"/>
                <a:cs typeface="Arial"/>
              </a:rPr>
              <a:t>same </a:t>
            </a:r>
            <a:r>
              <a:rPr sz="3400" b="1" spc="-225" dirty="0">
                <a:latin typeface="Arial"/>
                <a:cs typeface="Arial"/>
              </a:rPr>
              <a:t>is </a:t>
            </a:r>
            <a:r>
              <a:rPr sz="3400" b="1" spc="-185" dirty="0">
                <a:latin typeface="Arial"/>
                <a:cs typeface="Arial"/>
              </a:rPr>
              <a:t>crucial </a:t>
            </a:r>
            <a:r>
              <a:rPr sz="3400" b="1" spc="-190" dirty="0">
                <a:latin typeface="Arial"/>
                <a:cs typeface="Arial"/>
              </a:rPr>
              <a:t>for </a:t>
            </a:r>
            <a:r>
              <a:rPr sz="3400" b="1" spc="-125" dirty="0">
                <a:latin typeface="Arial"/>
                <a:cs typeface="Arial"/>
              </a:rPr>
              <a:t>the </a:t>
            </a:r>
            <a:r>
              <a:rPr sz="3400" b="1" spc="-215" dirty="0">
                <a:latin typeface="Arial"/>
                <a:cs typeface="Arial"/>
              </a:rPr>
              <a:t>disposal </a:t>
            </a:r>
            <a:r>
              <a:rPr sz="3400" b="1" spc="-155" dirty="0">
                <a:latin typeface="Arial"/>
                <a:cs typeface="Arial"/>
              </a:rPr>
              <a:t>of </a:t>
            </a:r>
            <a:r>
              <a:rPr sz="3400" b="1" spc="-125" dirty="0">
                <a:latin typeface="Arial"/>
                <a:cs typeface="Arial"/>
              </a:rPr>
              <a:t>the  </a:t>
            </a:r>
            <a:r>
              <a:rPr sz="3400" b="1" spc="-135" dirty="0">
                <a:latin typeface="Arial"/>
                <a:cs typeface="Arial"/>
              </a:rPr>
              <a:t>appeal.</a:t>
            </a:r>
            <a:endParaRPr sz="3400">
              <a:latin typeface="Arial"/>
              <a:cs typeface="Arial"/>
            </a:endParaRPr>
          </a:p>
          <a:p>
            <a:pPr marL="354965" marR="5080" indent="-342900">
              <a:lnSpc>
                <a:spcPct val="100000"/>
              </a:lnSpc>
              <a:spcBef>
                <a:spcPts val="815"/>
              </a:spcBef>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55" dirty="0">
                <a:latin typeface="Arial"/>
                <a:cs typeface="Arial"/>
              </a:rPr>
              <a:t>Delhi </a:t>
            </a:r>
            <a:r>
              <a:rPr sz="3400" b="1" spc="-235" dirty="0">
                <a:latin typeface="Arial"/>
                <a:cs typeface="Arial"/>
              </a:rPr>
              <a:t>High Court </a:t>
            </a:r>
            <a:r>
              <a:rPr sz="3400" b="1" i="1" spc="-170" dirty="0">
                <a:latin typeface="Arial"/>
                <a:cs typeface="Arial"/>
              </a:rPr>
              <a:t>in </a:t>
            </a:r>
            <a:r>
              <a:rPr sz="3400" b="1" i="1" spc="-180" dirty="0">
                <a:latin typeface="Arial"/>
                <a:cs typeface="Arial"/>
              </a:rPr>
              <a:t>Chandrakant </a:t>
            </a:r>
            <a:r>
              <a:rPr sz="3400" b="1" i="1" spc="-254" dirty="0">
                <a:latin typeface="Arial"/>
                <a:cs typeface="Arial"/>
              </a:rPr>
              <a:t>Chanu </a:t>
            </a:r>
            <a:r>
              <a:rPr sz="3400" b="1" i="1" spc="-200" dirty="0">
                <a:latin typeface="Arial"/>
                <a:cs typeface="Arial"/>
              </a:rPr>
              <a:t>Bhai  </a:t>
            </a:r>
            <a:r>
              <a:rPr sz="3400" b="1" i="1" spc="-120" dirty="0">
                <a:latin typeface="Arial"/>
                <a:cs typeface="Arial"/>
              </a:rPr>
              <a:t>Patel </a:t>
            </a:r>
            <a:r>
              <a:rPr sz="3400" b="1" i="1" spc="105" dirty="0">
                <a:latin typeface="Arial"/>
                <a:cs typeface="Arial"/>
              </a:rPr>
              <a:t>202 </a:t>
            </a:r>
            <a:r>
              <a:rPr sz="3400" b="1" i="1" spc="-250" dirty="0">
                <a:latin typeface="Arial"/>
                <a:cs typeface="Arial"/>
              </a:rPr>
              <a:t>Taxman </a:t>
            </a:r>
            <a:r>
              <a:rPr sz="3400" b="1" i="1" spc="105" dirty="0">
                <a:latin typeface="Arial"/>
                <a:cs typeface="Arial"/>
              </a:rPr>
              <a:t>262 </a:t>
            </a:r>
            <a:r>
              <a:rPr sz="3400" b="1" spc="-315" dirty="0">
                <a:latin typeface="Arial"/>
                <a:cs typeface="Arial"/>
              </a:rPr>
              <a:t>- </a:t>
            </a:r>
            <a:r>
              <a:rPr sz="3400" b="1" spc="-80" dirty="0">
                <a:latin typeface="Arial"/>
                <a:cs typeface="Arial"/>
              </a:rPr>
              <a:t>if </a:t>
            </a:r>
            <a:r>
              <a:rPr sz="3400" b="1" spc="-145" dirty="0">
                <a:latin typeface="Arial"/>
                <a:cs typeface="Arial"/>
              </a:rPr>
              <a:t>additional </a:t>
            </a:r>
            <a:r>
              <a:rPr sz="3400" b="1" spc="-200" dirty="0">
                <a:latin typeface="Arial"/>
                <a:cs typeface="Arial"/>
              </a:rPr>
              <a:t>evidence  </a:t>
            </a:r>
            <a:r>
              <a:rPr sz="3400" b="1" spc="-225" dirty="0">
                <a:latin typeface="Arial"/>
                <a:cs typeface="Arial"/>
              </a:rPr>
              <a:t>is </a:t>
            </a:r>
            <a:r>
              <a:rPr sz="3400" b="1" spc="-165" dirty="0">
                <a:latin typeface="Arial"/>
                <a:cs typeface="Arial"/>
              </a:rPr>
              <a:t>without </a:t>
            </a:r>
            <a:r>
              <a:rPr sz="3400" b="1" spc="-245" dirty="0">
                <a:latin typeface="Arial"/>
                <a:cs typeface="Arial"/>
              </a:rPr>
              <a:t>any </a:t>
            </a:r>
            <a:r>
              <a:rPr sz="3400" b="1" spc="-175" dirty="0">
                <a:latin typeface="Arial"/>
                <a:cs typeface="Arial"/>
              </a:rPr>
              <a:t>blemish </a:t>
            </a:r>
            <a:r>
              <a:rPr sz="3400" b="1" spc="-190" dirty="0">
                <a:latin typeface="Arial"/>
                <a:cs typeface="Arial"/>
              </a:rPr>
              <a:t>and </a:t>
            </a:r>
            <a:r>
              <a:rPr sz="3400" b="1" spc="-170" dirty="0">
                <a:latin typeface="Arial"/>
                <a:cs typeface="Arial"/>
              </a:rPr>
              <a:t>in </a:t>
            </a:r>
            <a:r>
              <a:rPr sz="3400" b="1" spc="-204" dirty="0">
                <a:latin typeface="Arial"/>
                <a:cs typeface="Arial"/>
              </a:rPr>
              <a:t>order </a:t>
            </a:r>
            <a:r>
              <a:rPr sz="3400" b="1" spc="-200" dirty="0">
                <a:latin typeface="Arial"/>
                <a:cs typeface="Arial"/>
              </a:rPr>
              <a:t>to advance  </a:t>
            </a:r>
            <a:r>
              <a:rPr sz="3400" b="1" spc="-125" dirty="0">
                <a:latin typeface="Arial"/>
                <a:cs typeface="Arial"/>
              </a:rPr>
              <a:t>the </a:t>
            </a:r>
            <a:r>
              <a:rPr sz="3400" b="1" spc="-210" dirty="0">
                <a:latin typeface="Arial"/>
                <a:cs typeface="Arial"/>
              </a:rPr>
              <a:t>cause </a:t>
            </a:r>
            <a:r>
              <a:rPr sz="3400" b="1" spc="-175" dirty="0">
                <a:latin typeface="Arial"/>
                <a:cs typeface="Arial"/>
              </a:rPr>
              <a:t>of justice, </a:t>
            </a:r>
            <a:r>
              <a:rPr sz="3400" b="1" spc="-125" dirty="0">
                <a:latin typeface="Arial"/>
                <a:cs typeface="Arial"/>
              </a:rPr>
              <a:t>the </a:t>
            </a:r>
            <a:r>
              <a:rPr sz="3400" b="1" spc="-135" dirty="0">
                <a:latin typeface="Arial"/>
                <a:cs typeface="Arial"/>
              </a:rPr>
              <a:t>same </a:t>
            </a:r>
            <a:r>
              <a:rPr sz="3400" b="1" spc="-215" dirty="0">
                <a:latin typeface="Arial"/>
                <a:cs typeface="Arial"/>
              </a:rPr>
              <a:t>ought </a:t>
            </a:r>
            <a:r>
              <a:rPr sz="3400" b="1" spc="-200" dirty="0">
                <a:latin typeface="Arial"/>
                <a:cs typeface="Arial"/>
              </a:rPr>
              <a:t>to </a:t>
            </a:r>
            <a:r>
              <a:rPr sz="3400" b="1" spc="-180" dirty="0">
                <a:latin typeface="Arial"/>
                <a:cs typeface="Arial"/>
              </a:rPr>
              <a:t>be  </a:t>
            </a:r>
            <a:r>
              <a:rPr sz="3400" b="1" spc="-120" dirty="0">
                <a:latin typeface="Arial"/>
                <a:cs typeface="Arial"/>
              </a:rPr>
              <a:t>admitted.</a:t>
            </a:r>
            <a:endParaRPr sz="3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A908-7139-3F9F-2609-8C8B0F40814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6D0CA92-6FC5-4993-1837-47D79375573D}"/>
              </a:ext>
            </a:extLst>
          </p:cNvPr>
          <p:cNvSpPr>
            <a:spLocks noGrp="1"/>
          </p:cNvSpPr>
          <p:nvPr>
            <p:ph type="body" idx="1"/>
          </p:nvPr>
        </p:nvSpPr>
        <p:spPr>
          <a:xfrm>
            <a:off x="528334" y="1529535"/>
            <a:ext cx="9001731" cy="4431983"/>
          </a:xfrm>
        </p:spPr>
        <p:txBody>
          <a:bodyPr wrap="square" lIns="0" tIns="0" rIns="0" bIns="0" anchor="t">
            <a:spAutoFit/>
          </a:bodyPr>
          <a:lstStyle/>
          <a:p>
            <a:r>
              <a:rPr lang="en-GB" b="0" dirty="0"/>
              <a:t>During scrutiny assessment, when </a:t>
            </a:r>
            <a:r>
              <a:rPr lang="en-GB" b="0" dirty="0" err="1"/>
              <a:t>assessee</a:t>
            </a:r>
            <a:r>
              <a:rPr lang="en-GB" b="0" dirty="0"/>
              <a:t> comes across such omission or wrong statement, they generally claim the expenditure or the benefit right at the stage of assessment proceedings. However, there is no provision in the act, which authorizes the assessing officer to entertain additional claim which were not claimed in the return. Therefore, the claim is rejected by the assessing officer.</a:t>
            </a:r>
            <a:endParaRPr lang="en-US" dirty="0"/>
          </a:p>
        </p:txBody>
      </p:sp>
    </p:spTree>
    <p:extLst>
      <p:ext uri="{BB962C8B-B14F-4D97-AF65-F5344CB8AC3E}">
        <p14:creationId xmlns:p14="http://schemas.microsoft.com/office/powerpoint/2010/main" val="68108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25" dirty="0"/>
              <a:t>JUDICIAL</a:t>
            </a:r>
            <a:r>
              <a:rPr spc="-180" dirty="0"/>
              <a:t> </a:t>
            </a:r>
            <a:r>
              <a:rPr spc="-550" dirty="0"/>
              <a:t>PRONOUNCEMENTS</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10" dirty="0">
              <a:solidFill>
                <a:srgbClr val="0070BF"/>
              </a:solidFill>
              <a:latin typeface="Arial"/>
              <a:cs typeface="Arial"/>
            </a:endParaRP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355600" marR="473709" indent="-343535">
              <a:lnSpc>
                <a:spcPct val="100000"/>
              </a:lnSpc>
              <a:spcBef>
                <a:spcPts val="100"/>
              </a:spcBef>
            </a:pPr>
            <a:r>
              <a:rPr sz="2250" b="0" spc="-254" dirty="0">
                <a:solidFill>
                  <a:srgbClr val="EFA12D"/>
                </a:solidFill>
                <a:latin typeface="Webdings"/>
                <a:cs typeface="Webdings"/>
              </a:rPr>
              <a:t></a:t>
            </a:r>
            <a:r>
              <a:rPr sz="2250" b="0" spc="-254" dirty="0">
                <a:solidFill>
                  <a:srgbClr val="EFA12D"/>
                </a:solidFill>
                <a:latin typeface="Times New Roman"/>
                <a:cs typeface="Times New Roman"/>
              </a:rPr>
              <a:t> </a:t>
            </a:r>
            <a:r>
              <a:rPr spc="-215" dirty="0"/>
              <a:t>High </a:t>
            </a:r>
            <a:r>
              <a:rPr spc="-210" dirty="0"/>
              <a:t>Court </a:t>
            </a:r>
            <a:r>
              <a:rPr spc="-160" dirty="0"/>
              <a:t>of </a:t>
            </a:r>
            <a:r>
              <a:rPr spc="-150" dirty="0"/>
              <a:t>Delhi </a:t>
            </a:r>
            <a:r>
              <a:rPr spc="-170" dirty="0"/>
              <a:t>in </a:t>
            </a:r>
            <a:r>
              <a:rPr i="1" spc="-300" dirty="0">
                <a:latin typeface="Arial"/>
                <a:cs typeface="Arial"/>
              </a:rPr>
              <a:t>CIT </a:t>
            </a:r>
            <a:r>
              <a:rPr i="1" spc="-254" dirty="0">
                <a:latin typeface="Arial"/>
                <a:cs typeface="Arial"/>
              </a:rPr>
              <a:t>vs. </a:t>
            </a:r>
            <a:r>
              <a:rPr i="1" spc="-180" dirty="0">
                <a:latin typeface="Arial"/>
                <a:cs typeface="Arial"/>
              </a:rPr>
              <a:t>Manish </a:t>
            </a:r>
            <a:r>
              <a:rPr i="1" spc="-204" dirty="0">
                <a:latin typeface="Arial"/>
                <a:cs typeface="Arial"/>
              </a:rPr>
              <a:t>Build </a:t>
            </a:r>
            <a:r>
              <a:rPr i="1" spc="-145" dirty="0">
                <a:latin typeface="Arial"/>
                <a:cs typeface="Arial"/>
              </a:rPr>
              <a:t>Well  </a:t>
            </a:r>
            <a:r>
              <a:rPr i="1" spc="-150" dirty="0">
                <a:latin typeface="Arial"/>
                <a:cs typeface="Arial"/>
              </a:rPr>
              <a:t>(P) </a:t>
            </a:r>
            <a:r>
              <a:rPr i="1" spc="-190" dirty="0">
                <a:latin typeface="Arial"/>
                <a:cs typeface="Arial"/>
              </a:rPr>
              <a:t>Ltd. </a:t>
            </a:r>
            <a:r>
              <a:rPr i="1" spc="-165" dirty="0">
                <a:latin typeface="Arial"/>
                <a:cs typeface="Arial"/>
              </a:rPr>
              <a:t>in </a:t>
            </a:r>
            <a:r>
              <a:rPr i="1" spc="-355" dirty="0">
                <a:latin typeface="Arial"/>
                <a:cs typeface="Arial"/>
              </a:rPr>
              <a:t>ITA </a:t>
            </a:r>
            <a:r>
              <a:rPr i="1" spc="40" dirty="0">
                <a:latin typeface="Arial"/>
                <a:cs typeface="Arial"/>
              </a:rPr>
              <a:t>No.928/2011 </a:t>
            </a:r>
            <a:r>
              <a:rPr i="1" spc="-120" dirty="0">
                <a:latin typeface="Arial"/>
                <a:cs typeface="Arial"/>
              </a:rPr>
              <a:t>dt.</a:t>
            </a:r>
            <a:r>
              <a:rPr i="1" spc="-635" dirty="0">
                <a:latin typeface="Arial"/>
                <a:cs typeface="Arial"/>
              </a:rPr>
              <a:t> </a:t>
            </a:r>
            <a:r>
              <a:rPr i="1" spc="30" dirty="0">
                <a:latin typeface="Arial"/>
                <a:cs typeface="Arial"/>
              </a:rPr>
              <a:t>15.11.2011</a:t>
            </a:r>
            <a:endParaRPr sz="2250">
              <a:latin typeface="Arial"/>
              <a:cs typeface="Arial"/>
            </a:endParaRPr>
          </a:p>
          <a:p>
            <a:pPr marL="355600" marR="5080">
              <a:lnSpc>
                <a:spcPct val="100000"/>
              </a:lnSpc>
              <a:spcBef>
                <a:spcPts val="5"/>
              </a:spcBef>
            </a:pPr>
            <a:r>
              <a:rPr i="1" spc="5" dirty="0">
                <a:latin typeface="Arial"/>
                <a:cs typeface="Arial"/>
              </a:rPr>
              <a:t>(2011) </a:t>
            </a:r>
            <a:r>
              <a:rPr i="1" spc="100" dirty="0">
                <a:latin typeface="Arial"/>
                <a:cs typeface="Arial"/>
              </a:rPr>
              <a:t>63 </a:t>
            </a:r>
            <a:r>
              <a:rPr i="1" spc="-360" dirty="0">
                <a:latin typeface="Arial"/>
                <a:cs typeface="Arial"/>
              </a:rPr>
              <a:t>DTR </a:t>
            </a:r>
            <a:r>
              <a:rPr i="1" spc="105" dirty="0">
                <a:latin typeface="Arial"/>
                <a:cs typeface="Arial"/>
              </a:rPr>
              <a:t>369 </a:t>
            </a:r>
            <a:r>
              <a:rPr spc="-295" dirty="0"/>
              <a:t>- </a:t>
            </a:r>
            <a:r>
              <a:rPr spc="-75" dirty="0"/>
              <a:t>after </a:t>
            </a:r>
            <a:r>
              <a:rPr spc="-185" dirty="0"/>
              <a:t>admission </a:t>
            </a:r>
            <a:r>
              <a:rPr spc="-140" dirty="0"/>
              <a:t>of  </a:t>
            </a:r>
            <a:r>
              <a:rPr spc="-135" dirty="0"/>
              <a:t>additional </a:t>
            </a:r>
            <a:r>
              <a:rPr spc="-185" dirty="0"/>
              <a:t>evidence, </a:t>
            </a:r>
            <a:r>
              <a:rPr spc="-80" dirty="0"/>
              <a:t>it </a:t>
            </a:r>
            <a:r>
              <a:rPr spc="-210" dirty="0"/>
              <a:t>is </a:t>
            </a:r>
            <a:r>
              <a:rPr spc="-160" dirty="0"/>
              <a:t>mandatory </a:t>
            </a:r>
            <a:r>
              <a:rPr spc="-170" dirty="0"/>
              <a:t>to </a:t>
            </a:r>
            <a:r>
              <a:rPr spc="-180" dirty="0"/>
              <a:t>follow  </a:t>
            </a:r>
            <a:r>
              <a:rPr spc="-170" dirty="0"/>
              <a:t>Rule </a:t>
            </a:r>
            <a:r>
              <a:rPr spc="-55" dirty="0"/>
              <a:t>46A(3) </a:t>
            </a:r>
            <a:r>
              <a:rPr spc="-160" dirty="0"/>
              <a:t>of </a:t>
            </a:r>
            <a:r>
              <a:rPr spc="-114" dirty="0"/>
              <a:t>the </a:t>
            </a:r>
            <a:r>
              <a:rPr spc="-160" dirty="0"/>
              <a:t>Rule. </a:t>
            </a:r>
            <a:r>
              <a:rPr spc="-30" dirty="0"/>
              <a:t>It </a:t>
            </a:r>
            <a:r>
              <a:rPr spc="-220" dirty="0"/>
              <a:t>was </a:t>
            </a:r>
            <a:r>
              <a:rPr spc="-200" dirty="0"/>
              <a:t>found </a:t>
            </a:r>
            <a:r>
              <a:rPr spc="-85" dirty="0"/>
              <a:t>that </a:t>
            </a:r>
            <a:r>
              <a:rPr spc="-114" dirty="0"/>
              <a:t>the </a:t>
            </a:r>
            <a:r>
              <a:rPr spc="-445" dirty="0"/>
              <a:t>AO  </a:t>
            </a:r>
            <a:r>
              <a:rPr spc="-229" dirty="0"/>
              <a:t>only </a:t>
            </a:r>
            <a:r>
              <a:rPr spc="-175" dirty="0"/>
              <a:t>objected </a:t>
            </a:r>
            <a:r>
              <a:rPr spc="-105" dirty="0"/>
              <a:t>the </a:t>
            </a:r>
            <a:r>
              <a:rPr spc="-165" dirty="0"/>
              <a:t>admissibility </a:t>
            </a:r>
            <a:r>
              <a:rPr spc="-160" dirty="0"/>
              <a:t>of </a:t>
            </a:r>
            <a:r>
              <a:rPr spc="-135" dirty="0"/>
              <a:t>additional  </a:t>
            </a:r>
            <a:r>
              <a:rPr spc="-195" dirty="0"/>
              <a:t>evidence </a:t>
            </a:r>
            <a:r>
              <a:rPr spc="-160" dirty="0"/>
              <a:t>and restricted </a:t>
            </a:r>
            <a:r>
              <a:rPr spc="-140" dirty="0"/>
              <a:t>himself </a:t>
            </a:r>
            <a:r>
              <a:rPr spc="-170" dirty="0"/>
              <a:t>to </a:t>
            </a:r>
            <a:r>
              <a:rPr spc="-145" dirty="0"/>
              <a:t>comment </a:t>
            </a:r>
            <a:r>
              <a:rPr spc="-240" dirty="0"/>
              <a:t>on  </a:t>
            </a:r>
            <a:r>
              <a:rPr spc="-114" dirty="0"/>
              <a:t>the </a:t>
            </a:r>
            <a:r>
              <a:rPr spc="-135" dirty="0"/>
              <a:t>merits </a:t>
            </a:r>
            <a:r>
              <a:rPr spc="-160" dirty="0"/>
              <a:t>of </a:t>
            </a:r>
            <a:r>
              <a:rPr spc="-114" dirty="0"/>
              <a:t>the </a:t>
            </a:r>
            <a:r>
              <a:rPr spc="-185" dirty="0"/>
              <a:t>evidence. </a:t>
            </a:r>
            <a:r>
              <a:rPr spc="-175" dirty="0"/>
              <a:t>Therefore, </a:t>
            </a:r>
            <a:r>
              <a:rPr spc="-114" dirty="0"/>
              <a:t>the </a:t>
            </a:r>
            <a:r>
              <a:rPr spc="-180" dirty="0"/>
              <a:t>Hon’ble  court </a:t>
            </a:r>
            <a:r>
              <a:rPr spc="-229" dirty="0"/>
              <a:t>observes </a:t>
            </a:r>
            <a:r>
              <a:rPr spc="-75" dirty="0"/>
              <a:t>that </a:t>
            </a:r>
            <a:r>
              <a:rPr spc="-114" dirty="0"/>
              <a:t>the </a:t>
            </a:r>
            <a:r>
              <a:rPr spc="-150" dirty="0"/>
              <a:t>ld. </a:t>
            </a:r>
            <a:r>
              <a:rPr spc="-300" dirty="0"/>
              <a:t>CIT </a:t>
            </a:r>
            <a:r>
              <a:rPr spc="-200" dirty="0"/>
              <a:t>(A) </a:t>
            </a:r>
            <a:r>
              <a:rPr spc="-185" dirty="0"/>
              <a:t>did </a:t>
            </a:r>
            <a:r>
              <a:rPr spc="-165" dirty="0"/>
              <a:t>not </a:t>
            </a:r>
            <a:r>
              <a:rPr spc="-180" dirty="0"/>
              <a:t>follow  </a:t>
            </a:r>
            <a:r>
              <a:rPr spc="-114" dirty="0"/>
              <a:t>the </a:t>
            </a:r>
            <a:r>
              <a:rPr spc="-155" dirty="0"/>
              <a:t>mandatory </a:t>
            </a:r>
            <a:r>
              <a:rPr spc="-204" dirty="0"/>
              <a:t>procedure </a:t>
            </a:r>
            <a:r>
              <a:rPr spc="-175" dirty="0"/>
              <a:t>for </a:t>
            </a:r>
            <a:r>
              <a:rPr spc="-185" dirty="0"/>
              <a:t>consideration </a:t>
            </a:r>
            <a:r>
              <a:rPr spc="-160" dirty="0"/>
              <a:t>of  </a:t>
            </a:r>
            <a:r>
              <a:rPr spc="-135" dirty="0"/>
              <a:t>additional </a:t>
            </a:r>
            <a:r>
              <a:rPr spc="-195" dirty="0"/>
              <a:t>evidence </a:t>
            </a:r>
            <a:r>
              <a:rPr spc="-45" dirty="0"/>
              <a:t>at </a:t>
            </a:r>
            <a:r>
              <a:rPr spc="-105" dirty="0"/>
              <a:t>the </a:t>
            </a:r>
            <a:r>
              <a:rPr spc="-135" dirty="0"/>
              <a:t>first </a:t>
            </a:r>
            <a:r>
              <a:rPr spc="-114" dirty="0"/>
              <a:t>appellate</a:t>
            </a:r>
            <a:r>
              <a:rPr spc="-100" dirty="0"/>
              <a:t> </a:t>
            </a:r>
            <a:r>
              <a:rPr spc="-145" dirty="0"/>
              <a:t>stage.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25" dirty="0"/>
              <a:t>JUDICIAL</a:t>
            </a:r>
            <a:r>
              <a:rPr spc="-180" dirty="0"/>
              <a:t> </a:t>
            </a:r>
            <a:r>
              <a:rPr spc="-550" dirty="0"/>
              <a:t>PRONOUNCEMENTS</a:t>
            </a:r>
          </a:p>
        </p:txBody>
      </p:sp>
      <p:sp>
        <p:nvSpPr>
          <p:cNvPr id="5" name="object 5"/>
          <p:cNvSpPr txBox="1"/>
          <p:nvPr/>
        </p:nvSpPr>
        <p:spPr>
          <a:xfrm>
            <a:off x="528381" y="1531145"/>
            <a:ext cx="8896985" cy="5511800"/>
          </a:xfrm>
          <a:prstGeom prst="rect">
            <a:avLst/>
          </a:prstGeom>
        </p:spPr>
        <p:txBody>
          <a:bodyPr vert="horz" wrap="square" lIns="0" tIns="12700" rIns="0" bIns="0" rtlCol="0">
            <a:spAutoFit/>
          </a:bodyPr>
          <a:lstStyle/>
          <a:p>
            <a:pPr marL="12700">
              <a:lnSpc>
                <a:spcPct val="100000"/>
              </a:lnSpc>
              <a:spcBef>
                <a:spcPts val="10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365" dirty="0">
                <a:latin typeface="Arial"/>
                <a:cs typeface="Arial"/>
              </a:rPr>
              <a:t>ITAT </a:t>
            </a:r>
            <a:r>
              <a:rPr sz="3000" b="1" spc="-135" dirty="0">
                <a:latin typeface="Arial"/>
                <a:cs typeface="Arial"/>
              </a:rPr>
              <a:t>Delhi </a:t>
            </a:r>
            <a:r>
              <a:rPr sz="3000" b="1" spc="-150" dirty="0">
                <a:latin typeface="Arial"/>
                <a:cs typeface="Arial"/>
              </a:rPr>
              <a:t>in </a:t>
            </a:r>
            <a:r>
              <a:rPr sz="3000" b="1" i="1" spc="-285" dirty="0">
                <a:latin typeface="Arial"/>
                <a:cs typeface="Arial"/>
              </a:rPr>
              <a:t>ITO </a:t>
            </a:r>
            <a:r>
              <a:rPr sz="3000" b="1" i="1" spc="-254" dirty="0">
                <a:latin typeface="Arial"/>
                <a:cs typeface="Arial"/>
              </a:rPr>
              <a:t>Vs. </a:t>
            </a:r>
            <a:r>
              <a:rPr sz="3000" b="1" i="1" spc="-225" dirty="0">
                <a:latin typeface="Arial"/>
                <a:cs typeface="Arial"/>
              </a:rPr>
              <a:t>Kuber Chand </a:t>
            </a:r>
            <a:r>
              <a:rPr sz="3000" b="1" i="1" spc="-170" dirty="0">
                <a:latin typeface="Arial"/>
                <a:cs typeface="Arial"/>
              </a:rPr>
              <a:t>Sharma- </a:t>
            </a:r>
            <a:r>
              <a:rPr sz="3000" b="1" i="1" spc="-325" dirty="0">
                <a:latin typeface="Arial"/>
                <a:cs typeface="Arial"/>
              </a:rPr>
              <a:t>ITA</a:t>
            </a:r>
            <a:r>
              <a:rPr sz="3000" b="1" i="1" spc="-310" dirty="0">
                <a:latin typeface="Arial"/>
                <a:cs typeface="Arial"/>
              </a:rPr>
              <a:t> </a:t>
            </a:r>
            <a:r>
              <a:rPr sz="3000" b="1" i="1" spc="-195" dirty="0">
                <a:latin typeface="Arial"/>
                <a:cs typeface="Arial"/>
              </a:rPr>
              <a:t>No.</a:t>
            </a:r>
            <a:endParaRPr sz="3000">
              <a:latin typeface="Arial"/>
              <a:cs typeface="Arial"/>
            </a:endParaRPr>
          </a:p>
          <a:p>
            <a:pPr marL="354965" marR="5080">
              <a:lnSpc>
                <a:spcPct val="100000"/>
              </a:lnSpc>
            </a:pPr>
            <a:r>
              <a:rPr sz="3000" b="1" i="1" spc="95" dirty="0">
                <a:latin typeface="Arial"/>
                <a:cs typeface="Arial"/>
              </a:rPr>
              <a:t>3982/Del/2009 </a:t>
            </a:r>
            <a:r>
              <a:rPr sz="3000" b="1" spc="90" dirty="0">
                <a:latin typeface="Arial"/>
                <a:cs typeface="Arial"/>
              </a:rPr>
              <a:t>– </a:t>
            </a:r>
            <a:r>
              <a:rPr sz="3000" b="1" spc="-270" dirty="0">
                <a:latin typeface="Arial"/>
                <a:cs typeface="Arial"/>
              </a:rPr>
              <a:t>CIT </a:t>
            </a:r>
            <a:r>
              <a:rPr sz="3000" b="1" spc="-190" dirty="0">
                <a:latin typeface="Arial"/>
                <a:cs typeface="Arial"/>
              </a:rPr>
              <a:t>(A) </a:t>
            </a:r>
            <a:r>
              <a:rPr sz="3000" b="1" spc="-185" dirty="0">
                <a:latin typeface="Arial"/>
                <a:cs typeface="Arial"/>
              </a:rPr>
              <a:t>has </a:t>
            </a:r>
            <a:r>
              <a:rPr sz="3000" b="1" spc="-105" dirty="0">
                <a:latin typeface="Arial"/>
                <a:cs typeface="Arial"/>
              </a:rPr>
              <a:t>admitted </a:t>
            </a:r>
            <a:r>
              <a:rPr sz="3000" b="1" spc="-110" dirty="0">
                <a:latin typeface="Arial"/>
                <a:cs typeface="Arial"/>
              </a:rPr>
              <a:t>the  </a:t>
            </a:r>
            <a:r>
              <a:rPr sz="3000" b="1" spc="-135" dirty="0">
                <a:latin typeface="Arial"/>
                <a:cs typeface="Arial"/>
              </a:rPr>
              <a:t>additional </a:t>
            </a:r>
            <a:r>
              <a:rPr sz="3000" b="1" spc="-185" dirty="0">
                <a:latin typeface="Arial"/>
                <a:cs typeface="Arial"/>
              </a:rPr>
              <a:t>evidence </a:t>
            </a:r>
            <a:r>
              <a:rPr sz="3000" b="1" spc="-155" dirty="0">
                <a:latin typeface="Arial"/>
                <a:cs typeface="Arial"/>
              </a:rPr>
              <a:t>without </a:t>
            </a:r>
            <a:r>
              <a:rPr sz="3000" b="1" spc="-130" dirty="0">
                <a:latin typeface="Arial"/>
                <a:cs typeface="Arial"/>
              </a:rPr>
              <a:t>fulfilling </a:t>
            </a:r>
            <a:r>
              <a:rPr sz="3000" b="1" spc="-110" dirty="0">
                <a:latin typeface="Arial"/>
                <a:cs typeface="Arial"/>
              </a:rPr>
              <a:t>the </a:t>
            </a:r>
            <a:r>
              <a:rPr sz="3000" b="1" spc="-155" dirty="0">
                <a:latin typeface="Arial"/>
                <a:cs typeface="Arial"/>
              </a:rPr>
              <a:t>categorical  </a:t>
            </a:r>
            <a:r>
              <a:rPr sz="3000" b="1" spc="-195" dirty="0">
                <a:latin typeface="Arial"/>
                <a:cs typeface="Arial"/>
              </a:rPr>
              <a:t>conditions </a:t>
            </a:r>
            <a:r>
              <a:rPr sz="3000" b="1" spc="-110" dirty="0">
                <a:latin typeface="Arial"/>
                <a:cs typeface="Arial"/>
              </a:rPr>
              <a:t>laid </a:t>
            </a:r>
            <a:r>
              <a:rPr sz="3000" b="1" spc="-229" dirty="0">
                <a:latin typeface="Arial"/>
                <a:cs typeface="Arial"/>
              </a:rPr>
              <a:t>down </a:t>
            </a:r>
            <a:r>
              <a:rPr sz="3000" b="1" spc="-150" dirty="0">
                <a:latin typeface="Arial"/>
                <a:cs typeface="Arial"/>
              </a:rPr>
              <a:t>in </a:t>
            </a:r>
            <a:r>
              <a:rPr sz="3000" b="1" spc="-165" dirty="0">
                <a:latin typeface="Arial"/>
                <a:cs typeface="Arial"/>
              </a:rPr>
              <a:t>Rule </a:t>
            </a:r>
            <a:r>
              <a:rPr sz="3000" b="1" spc="-40" dirty="0">
                <a:latin typeface="Arial"/>
                <a:cs typeface="Arial"/>
              </a:rPr>
              <a:t>46A, </a:t>
            </a:r>
            <a:r>
              <a:rPr sz="3000" b="1" spc="-180" dirty="0">
                <a:latin typeface="Arial"/>
                <a:cs typeface="Arial"/>
              </a:rPr>
              <a:t>as </a:t>
            </a:r>
            <a:r>
              <a:rPr sz="3000" b="1" spc="-160" dirty="0">
                <a:latin typeface="Arial"/>
                <a:cs typeface="Arial"/>
              </a:rPr>
              <a:t>explained </a:t>
            </a:r>
            <a:r>
              <a:rPr sz="3000" b="1" spc="-295" dirty="0">
                <a:latin typeface="Arial"/>
                <a:cs typeface="Arial"/>
              </a:rPr>
              <a:t>by  </a:t>
            </a:r>
            <a:r>
              <a:rPr sz="3000" b="1" spc="-170" dirty="0">
                <a:latin typeface="Arial"/>
                <a:cs typeface="Arial"/>
              </a:rPr>
              <a:t>Hon’ble </a:t>
            </a:r>
            <a:r>
              <a:rPr sz="3000" b="1" spc="-135" dirty="0">
                <a:latin typeface="Arial"/>
                <a:cs typeface="Arial"/>
              </a:rPr>
              <a:t>Delhi </a:t>
            </a:r>
            <a:r>
              <a:rPr sz="3000" b="1" spc="-204" dirty="0">
                <a:latin typeface="Arial"/>
                <a:cs typeface="Arial"/>
              </a:rPr>
              <a:t>High Court </a:t>
            </a:r>
            <a:r>
              <a:rPr sz="3000" b="1" spc="-150" dirty="0">
                <a:latin typeface="Arial"/>
                <a:cs typeface="Arial"/>
              </a:rPr>
              <a:t>in </a:t>
            </a:r>
            <a:r>
              <a:rPr sz="3000" b="1" spc="-100" dirty="0">
                <a:latin typeface="Arial"/>
                <a:cs typeface="Arial"/>
              </a:rPr>
              <a:t>the </a:t>
            </a:r>
            <a:r>
              <a:rPr sz="3000" b="1" spc="-175" dirty="0">
                <a:latin typeface="Arial"/>
                <a:cs typeface="Arial"/>
              </a:rPr>
              <a:t>case </a:t>
            </a:r>
            <a:r>
              <a:rPr sz="3000" b="1" spc="-150" dirty="0">
                <a:latin typeface="Arial"/>
                <a:cs typeface="Arial"/>
              </a:rPr>
              <a:t>of </a:t>
            </a:r>
            <a:r>
              <a:rPr sz="3000" b="1" spc="-155" dirty="0">
                <a:latin typeface="Arial"/>
                <a:cs typeface="Arial"/>
              </a:rPr>
              <a:t>Manish </a:t>
            </a:r>
            <a:r>
              <a:rPr sz="3000" b="1" spc="-190" dirty="0">
                <a:latin typeface="Arial"/>
                <a:cs typeface="Arial"/>
              </a:rPr>
              <a:t>Build  </a:t>
            </a:r>
            <a:r>
              <a:rPr sz="3000" b="1" spc="-130" dirty="0">
                <a:latin typeface="Arial"/>
                <a:cs typeface="Arial"/>
              </a:rPr>
              <a:t>Well </a:t>
            </a:r>
            <a:r>
              <a:rPr sz="3000" b="1" spc="-165" dirty="0">
                <a:latin typeface="Arial"/>
                <a:cs typeface="Arial"/>
              </a:rPr>
              <a:t>Pvt. </a:t>
            </a:r>
            <a:r>
              <a:rPr sz="3000" b="1" spc="-170" dirty="0">
                <a:latin typeface="Arial"/>
                <a:cs typeface="Arial"/>
              </a:rPr>
              <a:t>Ltd. </a:t>
            </a:r>
            <a:r>
              <a:rPr sz="3000" b="1" spc="-204" dirty="0">
                <a:latin typeface="Arial"/>
                <a:cs typeface="Arial"/>
              </a:rPr>
              <a:t>Consequently, his </a:t>
            </a:r>
            <a:r>
              <a:rPr sz="3000" b="1" spc="-180" dirty="0">
                <a:latin typeface="Arial"/>
                <a:cs typeface="Arial"/>
              </a:rPr>
              <a:t>order </a:t>
            </a:r>
            <a:r>
              <a:rPr sz="3000" b="1" spc="-229" dirty="0">
                <a:latin typeface="Arial"/>
                <a:cs typeface="Arial"/>
              </a:rPr>
              <a:t>on </a:t>
            </a:r>
            <a:r>
              <a:rPr sz="3000" b="1" spc="-155" dirty="0">
                <a:latin typeface="Arial"/>
                <a:cs typeface="Arial"/>
              </a:rPr>
              <a:t>this </a:t>
            </a:r>
            <a:r>
              <a:rPr sz="3000" b="1" spc="-200" dirty="0">
                <a:latin typeface="Arial"/>
                <a:cs typeface="Arial"/>
              </a:rPr>
              <a:t>issue is  </a:t>
            </a:r>
            <a:r>
              <a:rPr sz="3000" b="1" spc="-165" dirty="0">
                <a:latin typeface="Arial"/>
                <a:cs typeface="Arial"/>
              </a:rPr>
              <a:t>not </a:t>
            </a:r>
            <a:r>
              <a:rPr sz="3000" b="1" spc="-140" dirty="0">
                <a:latin typeface="Arial"/>
                <a:cs typeface="Arial"/>
              </a:rPr>
              <a:t>tenable; </a:t>
            </a:r>
            <a:r>
              <a:rPr sz="3000" b="1" spc="-215" dirty="0">
                <a:latin typeface="Arial"/>
                <a:cs typeface="Arial"/>
              </a:rPr>
              <a:t>however, </a:t>
            </a:r>
            <a:r>
              <a:rPr sz="3000" b="1" spc="-110" dirty="0">
                <a:latin typeface="Arial"/>
                <a:cs typeface="Arial"/>
              </a:rPr>
              <a:t>the </a:t>
            </a:r>
            <a:r>
              <a:rPr sz="3000" b="1" spc="-200" dirty="0">
                <a:latin typeface="Arial"/>
                <a:cs typeface="Arial"/>
              </a:rPr>
              <a:t>issue </a:t>
            </a:r>
            <a:r>
              <a:rPr sz="3000" b="1" spc="-150" dirty="0">
                <a:latin typeface="Arial"/>
                <a:cs typeface="Arial"/>
              </a:rPr>
              <a:t>of </a:t>
            </a:r>
            <a:r>
              <a:rPr sz="3000" b="1" spc="-125" dirty="0">
                <a:latin typeface="Arial"/>
                <a:cs typeface="Arial"/>
              </a:rPr>
              <a:t>merits</a:t>
            </a:r>
            <a:r>
              <a:rPr sz="3000" b="1" spc="210" dirty="0">
                <a:latin typeface="Arial"/>
                <a:cs typeface="Arial"/>
              </a:rPr>
              <a:t> </a:t>
            </a:r>
            <a:r>
              <a:rPr sz="3000" b="1" spc="-135" dirty="0">
                <a:latin typeface="Arial"/>
                <a:cs typeface="Arial"/>
              </a:rPr>
              <a:t>remains.</a:t>
            </a:r>
            <a:endParaRPr sz="3000">
              <a:latin typeface="Arial"/>
              <a:cs typeface="Arial"/>
            </a:endParaRPr>
          </a:p>
          <a:p>
            <a:pPr marL="354965" marR="131445">
              <a:lnSpc>
                <a:spcPct val="100000"/>
              </a:lnSpc>
            </a:pPr>
            <a:r>
              <a:rPr sz="3000" b="1" spc="-195" dirty="0">
                <a:latin typeface="Arial"/>
                <a:cs typeface="Arial"/>
              </a:rPr>
              <a:t>Besides, </a:t>
            </a:r>
            <a:r>
              <a:rPr sz="3000" b="1" spc="-135" dirty="0">
                <a:latin typeface="Arial"/>
                <a:cs typeface="Arial"/>
              </a:rPr>
              <a:t>from </a:t>
            </a:r>
            <a:r>
              <a:rPr sz="3000" b="1" spc="-110" dirty="0">
                <a:latin typeface="Arial"/>
                <a:cs typeface="Arial"/>
              </a:rPr>
              <a:t>the </a:t>
            </a:r>
            <a:r>
              <a:rPr sz="3000" b="1" spc="-190" dirty="0">
                <a:latin typeface="Arial"/>
                <a:cs typeface="Arial"/>
              </a:rPr>
              <a:t>record </a:t>
            </a:r>
            <a:r>
              <a:rPr sz="3000" b="1" spc="-60" dirty="0">
                <a:latin typeface="Arial"/>
                <a:cs typeface="Arial"/>
              </a:rPr>
              <a:t>it </a:t>
            </a:r>
            <a:r>
              <a:rPr sz="3000" b="1" spc="-155" dirty="0">
                <a:latin typeface="Arial"/>
                <a:cs typeface="Arial"/>
              </a:rPr>
              <a:t>emerges </a:t>
            </a:r>
            <a:r>
              <a:rPr sz="3000" b="1" spc="-75" dirty="0">
                <a:latin typeface="Arial"/>
                <a:cs typeface="Arial"/>
              </a:rPr>
              <a:t>that </a:t>
            </a:r>
            <a:r>
              <a:rPr sz="3000" b="1" spc="-195" dirty="0">
                <a:latin typeface="Arial"/>
                <a:cs typeface="Arial"/>
              </a:rPr>
              <a:t>assessee  </a:t>
            </a:r>
            <a:r>
              <a:rPr sz="3000" b="1" spc="-155" dirty="0">
                <a:latin typeface="Arial"/>
                <a:cs typeface="Arial"/>
              </a:rPr>
              <a:t>wanted </a:t>
            </a:r>
            <a:r>
              <a:rPr sz="3000" b="1" spc="-160" dirty="0">
                <a:latin typeface="Arial"/>
                <a:cs typeface="Arial"/>
              </a:rPr>
              <a:t>to </a:t>
            </a:r>
            <a:r>
              <a:rPr sz="3000" b="1" spc="-85" dirty="0">
                <a:latin typeface="Arial"/>
                <a:cs typeface="Arial"/>
              </a:rPr>
              <a:t>file </a:t>
            </a:r>
            <a:r>
              <a:rPr sz="3000" b="1" spc="-225" dirty="0">
                <a:latin typeface="Arial"/>
                <a:cs typeface="Arial"/>
              </a:rPr>
              <a:t>only </a:t>
            </a:r>
            <a:r>
              <a:rPr sz="3000" b="1" spc="-180" dirty="0">
                <a:latin typeface="Arial"/>
                <a:cs typeface="Arial"/>
              </a:rPr>
              <a:t>government </a:t>
            </a:r>
            <a:r>
              <a:rPr sz="3000" b="1" spc="-210" dirty="0">
                <a:latin typeface="Arial"/>
                <a:cs typeface="Arial"/>
              </a:rPr>
              <a:t>records </a:t>
            </a:r>
            <a:r>
              <a:rPr sz="3000" b="1" spc="-20" dirty="0">
                <a:latin typeface="Arial"/>
                <a:cs typeface="Arial"/>
              </a:rPr>
              <a:t>&amp; </a:t>
            </a:r>
            <a:r>
              <a:rPr sz="3000" b="1" spc="-175" dirty="0">
                <a:latin typeface="Arial"/>
                <a:cs typeface="Arial"/>
              </a:rPr>
              <a:t>revenue  </a:t>
            </a:r>
            <a:r>
              <a:rPr sz="3000" b="1" spc="-190" dirty="0">
                <a:latin typeface="Arial"/>
                <a:cs typeface="Arial"/>
              </a:rPr>
              <a:t>record </a:t>
            </a:r>
            <a:r>
              <a:rPr sz="3000" b="1" spc="-150" dirty="0">
                <a:latin typeface="Arial"/>
                <a:cs typeface="Arial"/>
              </a:rPr>
              <a:t>about </a:t>
            </a:r>
            <a:r>
              <a:rPr sz="3000" b="1" spc="-245" dirty="0">
                <a:latin typeface="Arial"/>
                <a:cs typeface="Arial"/>
              </a:rPr>
              <a:t>crops </a:t>
            </a:r>
            <a:r>
              <a:rPr sz="3000" b="1" spc="-280" dirty="0">
                <a:latin typeface="Arial"/>
                <a:cs typeface="Arial"/>
              </a:rPr>
              <a:t>- </a:t>
            </a:r>
            <a:r>
              <a:rPr sz="3000" b="1" spc="-85" dirty="0">
                <a:latin typeface="Arial"/>
                <a:cs typeface="Arial"/>
              </a:rPr>
              <a:t>Matter </a:t>
            </a:r>
            <a:r>
              <a:rPr sz="3000" b="1" spc="-145" dirty="0">
                <a:latin typeface="Arial"/>
                <a:cs typeface="Arial"/>
              </a:rPr>
              <a:t>set aside, </a:t>
            </a:r>
            <a:r>
              <a:rPr sz="3000" b="1" spc="-175" dirty="0">
                <a:latin typeface="Arial"/>
                <a:cs typeface="Arial"/>
              </a:rPr>
              <a:t>restored </a:t>
            </a:r>
            <a:r>
              <a:rPr sz="3000" b="1" spc="-145" dirty="0">
                <a:latin typeface="Arial"/>
                <a:cs typeface="Arial"/>
              </a:rPr>
              <a:t>back  </a:t>
            </a:r>
            <a:r>
              <a:rPr sz="3000" b="1" spc="-160" dirty="0">
                <a:latin typeface="Arial"/>
                <a:cs typeface="Arial"/>
              </a:rPr>
              <a:t>to </a:t>
            </a:r>
            <a:r>
              <a:rPr sz="3000" b="1" spc="-420" dirty="0">
                <a:latin typeface="Arial"/>
                <a:cs typeface="Arial"/>
              </a:rPr>
              <a:t>AO </a:t>
            </a:r>
            <a:r>
              <a:rPr sz="3000" b="1" spc="-160" dirty="0">
                <a:latin typeface="Arial"/>
                <a:cs typeface="Arial"/>
              </a:rPr>
              <a:t>to </a:t>
            </a:r>
            <a:r>
              <a:rPr sz="3000" b="1" spc="-165" dirty="0">
                <a:latin typeface="Arial"/>
                <a:cs typeface="Arial"/>
              </a:rPr>
              <a:t>decide </a:t>
            </a:r>
            <a:r>
              <a:rPr sz="3000" b="1" spc="-110" dirty="0">
                <a:latin typeface="Arial"/>
                <a:cs typeface="Arial"/>
              </a:rPr>
              <a:t>the </a:t>
            </a:r>
            <a:r>
              <a:rPr sz="3000" b="1" spc="-120" dirty="0">
                <a:latin typeface="Arial"/>
                <a:cs typeface="Arial"/>
              </a:rPr>
              <a:t>same </a:t>
            </a:r>
            <a:r>
              <a:rPr sz="3000" b="1" spc="-145" dirty="0">
                <a:latin typeface="Arial"/>
                <a:cs typeface="Arial"/>
              </a:rPr>
              <a:t>afresh </a:t>
            </a:r>
            <a:r>
              <a:rPr sz="3000" b="1" spc="-75" dirty="0">
                <a:latin typeface="Arial"/>
                <a:cs typeface="Arial"/>
              </a:rPr>
              <a:t>after </a:t>
            </a:r>
            <a:r>
              <a:rPr sz="3000" b="1" spc="-145" dirty="0">
                <a:latin typeface="Arial"/>
                <a:cs typeface="Arial"/>
              </a:rPr>
              <a:t>affording </a:t>
            </a:r>
            <a:r>
              <a:rPr sz="3000" b="1" spc="-100" dirty="0">
                <a:latin typeface="Arial"/>
                <a:cs typeface="Arial"/>
              </a:rPr>
              <a:t>the  </a:t>
            </a:r>
            <a:r>
              <a:rPr sz="3000" b="1" spc="-195" dirty="0">
                <a:latin typeface="Arial"/>
                <a:cs typeface="Arial"/>
              </a:rPr>
              <a:t>assessee </a:t>
            </a:r>
            <a:r>
              <a:rPr sz="3000" b="1" spc="-135" dirty="0">
                <a:latin typeface="Arial"/>
                <a:cs typeface="Arial"/>
              </a:rPr>
              <a:t>sufficient </a:t>
            </a:r>
            <a:r>
              <a:rPr sz="3000" b="1" spc="-175" dirty="0">
                <a:latin typeface="Arial"/>
                <a:cs typeface="Arial"/>
              </a:rPr>
              <a:t>opportunity </a:t>
            </a:r>
            <a:r>
              <a:rPr sz="3000" b="1" spc="-150" dirty="0">
                <a:latin typeface="Arial"/>
                <a:cs typeface="Arial"/>
              </a:rPr>
              <a:t>of </a:t>
            </a:r>
            <a:r>
              <a:rPr sz="3000" b="1" spc="-175" dirty="0">
                <a:latin typeface="Arial"/>
                <a:cs typeface="Arial"/>
              </a:rPr>
              <a:t>being</a:t>
            </a:r>
            <a:r>
              <a:rPr sz="3000" b="1" spc="45" dirty="0">
                <a:latin typeface="Arial"/>
                <a:cs typeface="Arial"/>
              </a:rPr>
              <a:t> </a:t>
            </a:r>
            <a:r>
              <a:rPr sz="3000" b="1" spc="-140" dirty="0">
                <a:latin typeface="Arial"/>
                <a:cs typeface="Arial"/>
              </a:rPr>
              <a:t>heard.</a:t>
            </a:r>
            <a:endParaRPr sz="3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5152" y="1341119"/>
            <a:ext cx="8766048"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50741" y="661046"/>
            <a:ext cx="7558405" cy="848360"/>
          </a:xfrm>
          <a:prstGeom prst="rect">
            <a:avLst/>
          </a:prstGeom>
        </p:spPr>
        <p:txBody>
          <a:bodyPr vert="horz" wrap="square" lIns="0" tIns="12700" rIns="0" bIns="0" rtlCol="0">
            <a:spAutoFit/>
          </a:bodyPr>
          <a:lstStyle/>
          <a:p>
            <a:pPr marL="12700">
              <a:lnSpc>
                <a:spcPct val="100000"/>
              </a:lnSpc>
              <a:spcBef>
                <a:spcPts val="100"/>
              </a:spcBef>
            </a:pPr>
            <a:r>
              <a:rPr spc="-595" dirty="0"/>
              <a:t>REASONABLE </a:t>
            </a:r>
            <a:r>
              <a:rPr spc="-530" dirty="0"/>
              <a:t>OPP. </a:t>
            </a:r>
            <a:r>
              <a:rPr spc="-720" dirty="0"/>
              <a:t>TO</a:t>
            </a:r>
            <a:r>
              <a:rPr spc="-415" dirty="0"/>
              <a:t> </a:t>
            </a:r>
            <a:r>
              <a:rPr spc="-750" dirty="0"/>
              <a:t>AO</a:t>
            </a:r>
          </a:p>
        </p:txBody>
      </p:sp>
      <p:sp>
        <p:nvSpPr>
          <p:cNvPr id="5" name="object 5"/>
          <p:cNvSpPr txBox="1"/>
          <p:nvPr/>
        </p:nvSpPr>
        <p:spPr>
          <a:xfrm>
            <a:off x="528334" y="1392467"/>
            <a:ext cx="8984615" cy="5975985"/>
          </a:xfrm>
          <a:prstGeom prst="rect">
            <a:avLst/>
          </a:prstGeom>
        </p:spPr>
        <p:txBody>
          <a:bodyPr vert="horz" wrap="square" lIns="0" tIns="12700" rIns="0" bIns="0" rtlCol="0">
            <a:spAutoFit/>
          </a:bodyPr>
          <a:lstStyle/>
          <a:p>
            <a:pPr marL="355600" marR="107314" indent="-343535">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300" dirty="0">
                <a:latin typeface="Arial"/>
                <a:cs typeface="Arial"/>
              </a:rPr>
              <a:t>CIT </a:t>
            </a:r>
            <a:r>
              <a:rPr sz="3200" b="1" spc="-210" dirty="0">
                <a:latin typeface="Arial"/>
                <a:cs typeface="Arial"/>
              </a:rPr>
              <a:t>(A) </a:t>
            </a:r>
            <a:r>
              <a:rPr sz="3200" b="1" spc="-180" dirty="0">
                <a:latin typeface="Arial"/>
                <a:cs typeface="Arial"/>
              </a:rPr>
              <a:t>cannot </a:t>
            </a:r>
            <a:r>
              <a:rPr sz="3200" b="1" spc="-204" dirty="0">
                <a:latin typeface="Arial"/>
                <a:cs typeface="Arial"/>
              </a:rPr>
              <a:t>proceed </a:t>
            </a:r>
            <a:r>
              <a:rPr sz="3200" b="1" spc="-150" dirty="0">
                <a:latin typeface="Arial"/>
                <a:cs typeface="Arial"/>
              </a:rPr>
              <a:t>with </a:t>
            </a:r>
            <a:r>
              <a:rPr sz="3200" b="1" spc="-135" dirty="0">
                <a:latin typeface="Arial"/>
                <a:cs typeface="Arial"/>
              </a:rPr>
              <a:t>additional </a:t>
            </a:r>
            <a:r>
              <a:rPr sz="3200" b="1" spc="-210" dirty="0">
                <a:latin typeface="Arial"/>
                <a:cs typeface="Arial"/>
              </a:rPr>
              <a:t>evidences  </a:t>
            </a:r>
            <a:r>
              <a:rPr sz="3200" b="1" spc="-315" dirty="0">
                <a:latin typeface="Arial"/>
                <a:cs typeface="Arial"/>
              </a:rPr>
              <a:t>by </a:t>
            </a:r>
            <a:r>
              <a:rPr sz="3200" b="1" spc="-155" dirty="0">
                <a:latin typeface="Arial"/>
                <a:cs typeface="Arial"/>
              </a:rPr>
              <a:t>its </a:t>
            </a:r>
            <a:r>
              <a:rPr sz="3200" b="1" spc="-254" dirty="0">
                <a:latin typeface="Arial"/>
                <a:cs typeface="Arial"/>
              </a:rPr>
              <a:t>own </a:t>
            </a:r>
            <a:r>
              <a:rPr sz="3200" b="1" spc="-160" dirty="0">
                <a:latin typeface="Arial"/>
                <a:cs typeface="Arial"/>
              </a:rPr>
              <a:t>without </a:t>
            </a:r>
            <a:r>
              <a:rPr sz="3200" b="1" spc="-229" dirty="0">
                <a:latin typeface="Arial"/>
                <a:cs typeface="Arial"/>
              </a:rPr>
              <a:t>giving </a:t>
            </a:r>
            <a:r>
              <a:rPr sz="3200" b="1" spc="-140" dirty="0">
                <a:latin typeface="Arial"/>
                <a:cs typeface="Arial"/>
              </a:rPr>
              <a:t>an </a:t>
            </a:r>
            <a:r>
              <a:rPr sz="3200" b="1" spc="-185" dirty="0">
                <a:latin typeface="Arial"/>
                <a:cs typeface="Arial"/>
              </a:rPr>
              <a:t>opportunity </a:t>
            </a:r>
            <a:r>
              <a:rPr sz="3200" b="1" spc="-170" dirty="0">
                <a:latin typeface="Arial"/>
                <a:cs typeface="Arial"/>
              </a:rPr>
              <a:t>to  </a:t>
            </a:r>
            <a:r>
              <a:rPr sz="3200" b="1" spc="-235" dirty="0">
                <a:latin typeface="Arial"/>
                <a:cs typeface="Arial"/>
              </a:rPr>
              <a:t>assessing </a:t>
            </a:r>
            <a:r>
              <a:rPr sz="3200" b="1" spc="-140" dirty="0">
                <a:latin typeface="Arial"/>
                <a:cs typeface="Arial"/>
              </a:rPr>
              <a:t>officer </a:t>
            </a:r>
            <a:r>
              <a:rPr sz="3200" b="1" spc="-170" dirty="0">
                <a:latin typeface="Arial"/>
                <a:cs typeface="Arial"/>
              </a:rPr>
              <a:t>to </a:t>
            </a:r>
            <a:r>
              <a:rPr sz="3200" b="1" spc="-200" dirty="0">
                <a:latin typeface="Arial"/>
                <a:cs typeface="Arial"/>
              </a:rPr>
              <a:t>verify </a:t>
            </a:r>
            <a:r>
              <a:rPr sz="3200" b="1" spc="-135" dirty="0">
                <a:latin typeface="Arial"/>
                <a:cs typeface="Arial"/>
              </a:rPr>
              <a:t>additional </a:t>
            </a:r>
            <a:r>
              <a:rPr sz="3200" b="1" spc="-200" dirty="0">
                <a:latin typeface="Arial"/>
                <a:cs typeface="Arial"/>
              </a:rPr>
              <a:t>evidences. </a:t>
            </a:r>
            <a:r>
              <a:rPr sz="3200" b="1" spc="-30" dirty="0">
                <a:latin typeface="Arial"/>
                <a:cs typeface="Arial"/>
              </a:rPr>
              <a:t>It  </a:t>
            </a:r>
            <a:r>
              <a:rPr sz="3200" b="1" spc="-210" dirty="0">
                <a:latin typeface="Arial"/>
                <a:cs typeface="Arial"/>
              </a:rPr>
              <a:t>is </a:t>
            </a:r>
            <a:r>
              <a:rPr sz="3200" b="1" spc="-155" dirty="0">
                <a:latin typeface="Arial"/>
                <a:cs typeface="Arial"/>
              </a:rPr>
              <a:t>mandatory </a:t>
            </a:r>
            <a:r>
              <a:rPr sz="3200" b="1" spc="-185" dirty="0">
                <a:latin typeface="Arial"/>
                <a:cs typeface="Arial"/>
              </a:rPr>
              <a:t>for </a:t>
            </a:r>
            <a:r>
              <a:rPr sz="3200" b="1" spc="-290" dirty="0">
                <a:latin typeface="Arial"/>
                <a:cs typeface="Arial"/>
              </a:rPr>
              <a:t>CIT </a:t>
            </a:r>
            <a:r>
              <a:rPr sz="3200" b="1" spc="-210" dirty="0">
                <a:latin typeface="Arial"/>
                <a:cs typeface="Arial"/>
              </a:rPr>
              <a:t>(A) </a:t>
            </a:r>
            <a:r>
              <a:rPr sz="3200" b="1" spc="-170" dirty="0">
                <a:latin typeface="Arial"/>
                <a:cs typeface="Arial"/>
              </a:rPr>
              <a:t>to </a:t>
            </a:r>
            <a:r>
              <a:rPr sz="3200" b="1" spc="-140" dirty="0">
                <a:latin typeface="Arial"/>
                <a:cs typeface="Arial"/>
              </a:rPr>
              <a:t>remand </a:t>
            </a:r>
            <a:r>
              <a:rPr sz="3200" b="1" spc="-135" dirty="0">
                <a:latin typeface="Arial"/>
                <a:cs typeface="Arial"/>
              </a:rPr>
              <a:t>additional  </a:t>
            </a:r>
            <a:r>
              <a:rPr sz="3200" b="1" spc="-210" dirty="0">
                <a:latin typeface="Arial"/>
                <a:cs typeface="Arial"/>
              </a:rPr>
              <a:t>evidences </a:t>
            </a:r>
            <a:r>
              <a:rPr sz="3200" b="1" spc="-170" dirty="0">
                <a:latin typeface="Arial"/>
                <a:cs typeface="Arial"/>
              </a:rPr>
              <a:t>to</a:t>
            </a:r>
            <a:r>
              <a:rPr sz="3200" b="1" spc="-15" dirty="0">
                <a:latin typeface="Arial"/>
                <a:cs typeface="Arial"/>
              </a:rPr>
              <a:t> </a:t>
            </a:r>
            <a:r>
              <a:rPr sz="3200" b="1" spc="-330" dirty="0">
                <a:latin typeface="Arial"/>
                <a:cs typeface="Arial"/>
              </a:rPr>
              <a:t>AO.</a:t>
            </a:r>
            <a:endParaRPr sz="3200">
              <a:latin typeface="Arial"/>
              <a:cs typeface="Arial"/>
            </a:endParaRPr>
          </a:p>
          <a:p>
            <a:pPr marL="355600" marR="5080" indent="-343535">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385" dirty="0">
                <a:latin typeface="Arial"/>
                <a:cs typeface="Arial"/>
              </a:rPr>
              <a:t>ITAT </a:t>
            </a:r>
            <a:r>
              <a:rPr sz="3200" b="1" spc="-145" dirty="0">
                <a:latin typeface="Arial"/>
                <a:cs typeface="Arial"/>
              </a:rPr>
              <a:t>Delhi </a:t>
            </a:r>
            <a:r>
              <a:rPr sz="3200" b="1" i="1" spc="-300" dirty="0">
                <a:latin typeface="Arial"/>
                <a:cs typeface="Arial"/>
              </a:rPr>
              <a:t>ITO </a:t>
            </a:r>
            <a:r>
              <a:rPr sz="3200" b="1" i="1" spc="-345" dirty="0">
                <a:latin typeface="Arial"/>
                <a:cs typeface="Arial"/>
              </a:rPr>
              <a:t>Vs </a:t>
            </a:r>
            <a:r>
              <a:rPr sz="3200" b="1" i="1" spc="-160" dirty="0">
                <a:latin typeface="Arial"/>
                <a:cs typeface="Arial"/>
              </a:rPr>
              <a:t>Mrs. </a:t>
            </a:r>
            <a:r>
              <a:rPr sz="3200" b="1" i="1" spc="-200" dirty="0">
                <a:latin typeface="Arial"/>
                <a:cs typeface="Arial"/>
              </a:rPr>
              <a:t>Anvita </a:t>
            </a:r>
            <a:r>
              <a:rPr sz="3200" b="1" i="1" spc="-240" dirty="0">
                <a:latin typeface="Arial"/>
                <a:cs typeface="Arial"/>
              </a:rPr>
              <a:t>Abbi </a:t>
            </a:r>
            <a:r>
              <a:rPr sz="3200" b="1" i="1" spc="-355" dirty="0">
                <a:latin typeface="Arial"/>
                <a:cs typeface="Arial"/>
              </a:rPr>
              <a:t>ITA </a:t>
            </a:r>
            <a:r>
              <a:rPr sz="3200" b="1" i="1" spc="-204" dirty="0">
                <a:latin typeface="Arial"/>
                <a:cs typeface="Arial"/>
              </a:rPr>
              <a:t>No. </a:t>
            </a:r>
            <a:r>
              <a:rPr sz="3200" b="1" i="1" spc="55" dirty="0">
                <a:latin typeface="Arial"/>
                <a:cs typeface="Arial"/>
              </a:rPr>
              <a:t>3707 </a:t>
            </a:r>
            <a:r>
              <a:rPr sz="3200" b="1" i="1" spc="500" dirty="0">
                <a:latin typeface="Arial"/>
                <a:cs typeface="Arial"/>
              </a:rPr>
              <a:t>/  </a:t>
            </a:r>
            <a:r>
              <a:rPr sz="3200" b="1" i="1" spc="40" dirty="0">
                <a:latin typeface="Arial"/>
                <a:cs typeface="Arial"/>
              </a:rPr>
              <a:t>Del/2011 </a:t>
            </a:r>
            <a:r>
              <a:rPr sz="3200" b="1" i="1" spc="-245" dirty="0">
                <a:latin typeface="Arial"/>
                <a:cs typeface="Arial"/>
              </a:rPr>
              <a:t>Ld. </a:t>
            </a:r>
            <a:r>
              <a:rPr sz="3200" b="1" spc="-300" dirty="0">
                <a:latin typeface="Arial"/>
                <a:cs typeface="Arial"/>
              </a:rPr>
              <a:t>CIT </a:t>
            </a:r>
            <a:r>
              <a:rPr sz="3200" b="1" spc="-210" dirty="0">
                <a:latin typeface="Arial"/>
                <a:cs typeface="Arial"/>
              </a:rPr>
              <a:t>(A) </a:t>
            </a:r>
            <a:r>
              <a:rPr sz="3200" b="1" spc="-110" dirty="0">
                <a:latin typeface="Arial"/>
                <a:cs typeface="Arial"/>
              </a:rPr>
              <a:t>admitted </a:t>
            </a:r>
            <a:r>
              <a:rPr sz="3200" b="1" spc="-170" dirty="0">
                <a:latin typeface="Arial"/>
                <a:cs typeface="Arial"/>
              </a:rPr>
              <a:t>fresh </a:t>
            </a:r>
            <a:r>
              <a:rPr sz="3200" b="1" spc="-210" dirty="0">
                <a:latin typeface="Arial"/>
                <a:cs typeface="Arial"/>
              </a:rPr>
              <a:t>evidences  </a:t>
            </a:r>
            <a:r>
              <a:rPr sz="3200" b="1" spc="-155" dirty="0">
                <a:latin typeface="Arial"/>
                <a:cs typeface="Arial"/>
              </a:rPr>
              <a:t>but </a:t>
            </a:r>
            <a:r>
              <a:rPr sz="3200" b="1" spc="-185" dirty="0">
                <a:latin typeface="Arial"/>
                <a:cs typeface="Arial"/>
              </a:rPr>
              <a:t>did </a:t>
            </a:r>
            <a:r>
              <a:rPr sz="3200" b="1" spc="-165" dirty="0">
                <a:latin typeface="Arial"/>
                <a:cs typeface="Arial"/>
              </a:rPr>
              <a:t>not </a:t>
            </a:r>
            <a:r>
              <a:rPr sz="3200" b="1" spc="-160" dirty="0">
                <a:latin typeface="Arial"/>
                <a:cs typeface="Arial"/>
              </a:rPr>
              <a:t>allow </a:t>
            </a:r>
            <a:r>
              <a:rPr sz="3200" b="1" spc="-229" dirty="0">
                <a:latin typeface="Arial"/>
                <a:cs typeface="Arial"/>
              </a:rPr>
              <a:t>any </a:t>
            </a:r>
            <a:r>
              <a:rPr sz="3200" b="1" spc="-190" dirty="0">
                <a:latin typeface="Arial"/>
                <a:cs typeface="Arial"/>
              </a:rPr>
              <a:t>opportunity </a:t>
            </a:r>
            <a:r>
              <a:rPr sz="3200" b="1" spc="-170" dirty="0">
                <a:latin typeface="Arial"/>
                <a:cs typeface="Arial"/>
              </a:rPr>
              <a:t>to </a:t>
            </a:r>
            <a:r>
              <a:rPr sz="3200" b="1" spc="-445" dirty="0">
                <a:latin typeface="Arial"/>
                <a:cs typeface="Arial"/>
              </a:rPr>
              <a:t>AO </a:t>
            </a:r>
            <a:r>
              <a:rPr sz="3200" b="1" spc="-175" dirty="0">
                <a:latin typeface="Arial"/>
                <a:cs typeface="Arial"/>
              </a:rPr>
              <a:t>for  examining </a:t>
            </a:r>
            <a:r>
              <a:rPr sz="3200" b="1" spc="-185" dirty="0">
                <a:latin typeface="Arial"/>
                <a:cs typeface="Arial"/>
              </a:rPr>
              <a:t>those </a:t>
            </a:r>
            <a:r>
              <a:rPr sz="3200" b="1" spc="-204" dirty="0">
                <a:latin typeface="Arial"/>
                <a:cs typeface="Arial"/>
              </a:rPr>
              <a:t>evidences </a:t>
            </a:r>
            <a:r>
              <a:rPr sz="3200" b="1" spc="-225" dirty="0">
                <a:latin typeface="Arial"/>
                <a:cs typeface="Arial"/>
              </a:rPr>
              <a:t>or </a:t>
            </a:r>
            <a:r>
              <a:rPr sz="3200" b="1" spc="-195" dirty="0">
                <a:latin typeface="Arial"/>
                <a:cs typeface="Arial"/>
              </a:rPr>
              <a:t>furnishing </a:t>
            </a:r>
            <a:r>
              <a:rPr sz="3200" b="1" spc="-225" dirty="0">
                <a:latin typeface="Arial"/>
                <a:cs typeface="Arial"/>
              </a:rPr>
              <a:t>any  </a:t>
            </a:r>
            <a:r>
              <a:rPr sz="3200" b="1" spc="-195" dirty="0">
                <a:latin typeface="Arial"/>
                <a:cs typeface="Arial"/>
              </a:rPr>
              <a:t>evidence </a:t>
            </a:r>
            <a:r>
              <a:rPr sz="3200" b="1" spc="-155" dirty="0">
                <a:latin typeface="Arial"/>
                <a:cs typeface="Arial"/>
              </a:rPr>
              <a:t>in </a:t>
            </a:r>
            <a:r>
              <a:rPr sz="3200" b="1" spc="-120" dirty="0">
                <a:latin typeface="Arial"/>
                <a:cs typeface="Arial"/>
              </a:rPr>
              <a:t>rebuttal </a:t>
            </a:r>
            <a:r>
              <a:rPr sz="3200" b="1" spc="-190" dirty="0">
                <a:latin typeface="Arial"/>
                <a:cs typeface="Arial"/>
              </a:rPr>
              <a:t>as </a:t>
            </a:r>
            <a:r>
              <a:rPr sz="3200" b="1" spc="-170" dirty="0">
                <a:latin typeface="Arial"/>
                <a:cs typeface="Arial"/>
              </a:rPr>
              <a:t>required </a:t>
            </a:r>
            <a:r>
              <a:rPr sz="3200" b="1" spc="-300" dirty="0">
                <a:latin typeface="Arial"/>
                <a:cs typeface="Arial"/>
              </a:rPr>
              <a:t>by </a:t>
            </a:r>
            <a:r>
              <a:rPr sz="3200" b="1" spc="-170" dirty="0">
                <a:latin typeface="Arial"/>
                <a:cs typeface="Arial"/>
              </a:rPr>
              <a:t>Rule </a:t>
            </a:r>
            <a:r>
              <a:rPr sz="3200" b="1" spc="-65" dirty="0">
                <a:latin typeface="Arial"/>
                <a:cs typeface="Arial"/>
              </a:rPr>
              <a:t>46A(3).  </a:t>
            </a:r>
            <a:r>
              <a:rPr sz="3200" b="1" spc="-180" dirty="0">
                <a:latin typeface="Arial"/>
                <a:cs typeface="Arial"/>
              </a:rPr>
              <a:t>Therefore, </a:t>
            </a:r>
            <a:r>
              <a:rPr sz="3200" b="1" spc="-185" dirty="0">
                <a:latin typeface="Arial"/>
                <a:cs typeface="Arial"/>
              </a:rPr>
              <a:t>order </a:t>
            </a:r>
            <a:r>
              <a:rPr sz="3200" b="1" spc="-160" dirty="0">
                <a:latin typeface="Arial"/>
                <a:cs typeface="Arial"/>
              </a:rPr>
              <a:t>of </a:t>
            </a:r>
            <a:r>
              <a:rPr sz="3200" b="1" spc="-175" dirty="0">
                <a:latin typeface="Arial"/>
                <a:cs typeface="Arial"/>
              </a:rPr>
              <a:t>ld </a:t>
            </a:r>
            <a:r>
              <a:rPr sz="3200" b="1" spc="-300" dirty="0">
                <a:latin typeface="Arial"/>
                <a:cs typeface="Arial"/>
              </a:rPr>
              <a:t>CIT </a:t>
            </a:r>
            <a:r>
              <a:rPr sz="3200" b="1" spc="-210" dirty="0">
                <a:latin typeface="Arial"/>
                <a:cs typeface="Arial"/>
              </a:rPr>
              <a:t>(A) </a:t>
            </a:r>
            <a:r>
              <a:rPr sz="3200" b="1" spc="-225" dirty="0">
                <a:latin typeface="Arial"/>
                <a:cs typeface="Arial"/>
              </a:rPr>
              <a:t>is </a:t>
            </a:r>
            <a:r>
              <a:rPr sz="3200" b="1" spc="-155" dirty="0">
                <a:latin typeface="Arial"/>
                <a:cs typeface="Arial"/>
              </a:rPr>
              <a:t>in </a:t>
            </a:r>
            <a:r>
              <a:rPr sz="3200" b="1" spc="-165" dirty="0">
                <a:latin typeface="Arial"/>
                <a:cs typeface="Arial"/>
              </a:rPr>
              <a:t>violation </a:t>
            </a:r>
            <a:r>
              <a:rPr sz="3200" b="1" spc="-140" dirty="0">
                <a:latin typeface="Arial"/>
                <a:cs typeface="Arial"/>
              </a:rPr>
              <a:t>of </a:t>
            </a:r>
            <a:r>
              <a:rPr sz="3200" b="1" spc="-170" dirty="0">
                <a:latin typeface="Arial"/>
                <a:cs typeface="Arial"/>
              </a:rPr>
              <a:t>Rule  </a:t>
            </a:r>
            <a:r>
              <a:rPr sz="3200" b="1" spc="-50" dirty="0">
                <a:latin typeface="Arial"/>
                <a:cs typeface="Arial"/>
              </a:rPr>
              <a:t>46A. </a:t>
            </a:r>
            <a:r>
              <a:rPr sz="3200" b="1" spc="-85" dirty="0">
                <a:latin typeface="Arial"/>
                <a:cs typeface="Arial"/>
              </a:rPr>
              <a:t>Matter </a:t>
            </a:r>
            <a:r>
              <a:rPr sz="3200" b="1" spc="-165" dirty="0">
                <a:latin typeface="Arial"/>
                <a:cs typeface="Arial"/>
              </a:rPr>
              <a:t>set </a:t>
            </a:r>
            <a:r>
              <a:rPr sz="3200" b="1" spc="-160" dirty="0">
                <a:latin typeface="Arial"/>
                <a:cs typeface="Arial"/>
              </a:rPr>
              <a:t>aside </a:t>
            </a:r>
            <a:r>
              <a:rPr sz="3200" b="1" spc="-170" dirty="0">
                <a:latin typeface="Arial"/>
                <a:cs typeface="Arial"/>
              </a:rPr>
              <a:t>to</a:t>
            </a:r>
            <a:r>
              <a:rPr sz="3200" b="1" spc="-120" dirty="0">
                <a:latin typeface="Arial"/>
                <a:cs typeface="Arial"/>
              </a:rPr>
              <a:t> </a:t>
            </a:r>
            <a:r>
              <a:rPr sz="3200" b="1" spc="-330" dirty="0">
                <a:latin typeface="Arial"/>
                <a:cs typeface="Arial"/>
              </a:rPr>
              <a:t>AO.</a:t>
            </a:r>
            <a:endParaRPr sz="32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81564" y="740234"/>
            <a:ext cx="8896350" cy="696595"/>
          </a:xfrm>
          <a:prstGeom prst="rect">
            <a:avLst/>
          </a:prstGeom>
        </p:spPr>
        <p:txBody>
          <a:bodyPr vert="horz" wrap="square" lIns="0" tIns="12700" rIns="0" bIns="0" rtlCol="0">
            <a:spAutoFit/>
          </a:bodyPr>
          <a:lstStyle/>
          <a:p>
            <a:pPr marL="12700">
              <a:lnSpc>
                <a:spcPct val="100000"/>
              </a:lnSpc>
              <a:spcBef>
                <a:spcPts val="100"/>
              </a:spcBef>
            </a:pPr>
            <a:r>
              <a:rPr sz="4400" spc="-290" dirty="0"/>
              <a:t>FINDING </a:t>
            </a:r>
            <a:r>
              <a:rPr sz="4400" spc="-530" dirty="0"/>
              <a:t>OF </a:t>
            </a:r>
            <a:r>
              <a:rPr sz="4400" spc="-350" dirty="0"/>
              <a:t>CIT(A) </a:t>
            </a:r>
            <a:r>
              <a:rPr sz="4400" spc="-440" dirty="0"/>
              <a:t>ON </a:t>
            </a:r>
            <a:r>
              <a:rPr sz="4400" spc="-610" dirty="0"/>
              <a:t>AO</a:t>
            </a:r>
            <a:r>
              <a:rPr sz="4400" spc="-645" dirty="0"/>
              <a:t> </a:t>
            </a:r>
            <a:r>
              <a:rPr sz="4400" spc="-515" dirty="0"/>
              <a:t>OBJECTION</a:t>
            </a:r>
            <a:endParaRPr sz="4400"/>
          </a:p>
        </p:txBody>
      </p:sp>
      <p:sp>
        <p:nvSpPr>
          <p:cNvPr id="5" name="object 5"/>
          <p:cNvSpPr txBox="1"/>
          <p:nvPr/>
        </p:nvSpPr>
        <p:spPr>
          <a:xfrm>
            <a:off x="528334" y="1529535"/>
            <a:ext cx="8942705" cy="5293360"/>
          </a:xfrm>
          <a:prstGeom prst="rect">
            <a:avLst/>
          </a:prstGeom>
        </p:spPr>
        <p:txBody>
          <a:bodyPr vert="horz" wrap="square" lIns="0" tIns="12700" rIns="0" bIns="0" rtlCol="0">
            <a:spAutoFit/>
          </a:bodyPr>
          <a:lstStyle/>
          <a:p>
            <a:pPr marL="355600" marR="5080" indent="-343535">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40" dirty="0">
                <a:latin typeface="Arial"/>
                <a:cs typeface="Arial"/>
              </a:rPr>
              <a:t>If </a:t>
            </a:r>
            <a:r>
              <a:rPr sz="3200" b="1" spc="-430" dirty="0">
                <a:latin typeface="Arial"/>
                <a:cs typeface="Arial"/>
              </a:rPr>
              <a:t>AO </a:t>
            </a:r>
            <a:r>
              <a:rPr sz="3200" b="1" spc="-190" dirty="0">
                <a:latin typeface="Arial"/>
                <a:cs typeface="Arial"/>
              </a:rPr>
              <a:t>objects </a:t>
            </a:r>
            <a:r>
              <a:rPr sz="3200" b="1" spc="-170" dirty="0">
                <a:latin typeface="Arial"/>
                <a:cs typeface="Arial"/>
              </a:rPr>
              <a:t>to </a:t>
            </a:r>
            <a:r>
              <a:rPr sz="3200" b="1" spc="-185" dirty="0">
                <a:latin typeface="Arial"/>
                <a:cs typeface="Arial"/>
              </a:rPr>
              <a:t>admission </a:t>
            </a:r>
            <a:r>
              <a:rPr sz="3200" b="1" spc="-160" dirty="0">
                <a:latin typeface="Arial"/>
                <a:cs typeface="Arial"/>
              </a:rPr>
              <a:t>of </a:t>
            </a:r>
            <a:r>
              <a:rPr sz="3200" b="1" spc="-135" dirty="0">
                <a:latin typeface="Arial"/>
                <a:cs typeface="Arial"/>
              </a:rPr>
              <a:t>additional </a:t>
            </a:r>
            <a:r>
              <a:rPr sz="3200" b="1" spc="-185" dirty="0">
                <a:latin typeface="Arial"/>
                <a:cs typeface="Arial"/>
              </a:rPr>
              <a:t>evidence,  </a:t>
            </a:r>
            <a:r>
              <a:rPr sz="3200" b="1" spc="-140" dirty="0">
                <a:latin typeface="Arial"/>
                <a:cs typeface="Arial"/>
              </a:rPr>
              <a:t>then </a:t>
            </a:r>
            <a:r>
              <a:rPr sz="3200" b="1" spc="-300" dirty="0">
                <a:latin typeface="Arial"/>
                <a:cs typeface="Arial"/>
              </a:rPr>
              <a:t>CIT </a:t>
            </a:r>
            <a:r>
              <a:rPr sz="3200" b="1" spc="-95" dirty="0">
                <a:latin typeface="Arial"/>
                <a:cs typeface="Arial"/>
              </a:rPr>
              <a:t>(a) </a:t>
            </a:r>
            <a:r>
              <a:rPr sz="3200" b="1" spc="-225" dirty="0">
                <a:latin typeface="Arial"/>
                <a:cs typeface="Arial"/>
              </a:rPr>
              <a:t>should </a:t>
            </a:r>
            <a:r>
              <a:rPr sz="3200" b="1" spc="-215" dirty="0">
                <a:latin typeface="Arial"/>
                <a:cs typeface="Arial"/>
              </a:rPr>
              <a:t>give </a:t>
            </a:r>
            <a:r>
              <a:rPr sz="3200" b="1" spc="-165" dirty="0">
                <a:latin typeface="Arial"/>
                <a:cs typeface="Arial"/>
              </a:rPr>
              <a:t>categorical </a:t>
            </a:r>
            <a:r>
              <a:rPr sz="3200" b="1" spc="-175" dirty="0">
                <a:latin typeface="Arial"/>
                <a:cs typeface="Arial"/>
              </a:rPr>
              <a:t>finding </a:t>
            </a:r>
            <a:r>
              <a:rPr sz="3200" b="1" spc="-170" dirty="0">
                <a:latin typeface="Arial"/>
                <a:cs typeface="Arial"/>
              </a:rPr>
              <a:t>in  </a:t>
            </a:r>
            <a:r>
              <a:rPr sz="3200" b="1" spc="-150" dirty="0">
                <a:latin typeface="Arial"/>
                <a:cs typeface="Arial"/>
              </a:rPr>
              <a:t>terms </a:t>
            </a:r>
            <a:r>
              <a:rPr sz="3200" b="1" spc="-160" dirty="0">
                <a:latin typeface="Arial"/>
                <a:cs typeface="Arial"/>
              </a:rPr>
              <a:t>of </a:t>
            </a:r>
            <a:r>
              <a:rPr sz="3200" b="1" spc="-145" dirty="0">
                <a:latin typeface="Arial"/>
                <a:cs typeface="Arial"/>
              </a:rPr>
              <a:t>rule </a:t>
            </a:r>
            <a:r>
              <a:rPr sz="3200" b="1" spc="-55" dirty="0">
                <a:latin typeface="Arial"/>
                <a:cs typeface="Arial"/>
              </a:rPr>
              <a:t>46A </a:t>
            </a:r>
            <a:r>
              <a:rPr sz="3200" b="1" spc="-185" dirty="0">
                <a:latin typeface="Arial"/>
                <a:cs typeface="Arial"/>
              </a:rPr>
              <a:t>for admission </a:t>
            </a:r>
            <a:r>
              <a:rPr sz="3200" b="1" spc="-130" dirty="0">
                <a:latin typeface="Arial"/>
                <a:cs typeface="Arial"/>
              </a:rPr>
              <a:t>thereof </a:t>
            </a:r>
            <a:r>
              <a:rPr sz="3200" b="1" spc="-295" dirty="0">
                <a:latin typeface="Arial"/>
                <a:cs typeface="Arial"/>
              </a:rPr>
              <a:t>- </a:t>
            </a:r>
            <a:r>
              <a:rPr sz="3200" b="1" i="1" spc="-420" dirty="0">
                <a:latin typeface="Arial"/>
                <a:cs typeface="Arial"/>
              </a:rPr>
              <a:t>ITAT  </a:t>
            </a:r>
            <a:r>
              <a:rPr sz="3200" b="1" i="1" spc="-155" dirty="0">
                <a:latin typeface="Arial"/>
                <a:cs typeface="Arial"/>
              </a:rPr>
              <a:t>Delhi </a:t>
            </a:r>
            <a:r>
              <a:rPr sz="3200" b="1" i="1" spc="-120" dirty="0">
                <a:latin typeface="Arial"/>
                <a:cs typeface="Arial"/>
              </a:rPr>
              <a:t>, </a:t>
            </a:r>
            <a:r>
              <a:rPr sz="3200" b="1" i="1" spc="-300" dirty="0">
                <a:latin typeface="Arial"/>
                <a:cs typeface="Arial"/>
              </a:rPr>
              <a:t>ITO </a:t>
            </a:r>
            <a:r>
              <a:rPr sz="3200" b="1" i="1" spc="-270" dirty="0">
                <a:latin typeface="Arial"/>
                <a:cs typeface="Arial"/>
              </a:rPr>
              <a:t>Vs. </a:t>
            </a:r>
            <a:r>
              <a:rPr sz="3200" b="1" i="1" spc="-235" dirty="0">
                <a:latin typeface="Arial"/>
                <a:cs typeface="Arial"/>
              </a:rPr>
              <a:t>Kuber Chand </a:t>
            </a:r>
            <a:r>
              <a:rPr sz="3200" b="1" i="1" spc="-165" dirty="0">
                <a:latin typeface="Arial"/>
                <a:cs typeface="Arial"/>
              </a:rPr>
              <a:t>Sharma </a:t>
            </a:r>
            <a:r>
              <a:rPr sz="3200" b="1" i="1" spc="-300" dirty="0">
                <a:latin typeface="Arial"/>
                <a:cs typeface="Arial"/>
              </a:rPr>
              <a:t>(ITA</a:t>
            </a:r>
            <a:r>
              <a:rPr sz="3200" b="1" i="1" spc="-160" dirty="0">
                <a:latin typeface="Arial"/>
                <a:cs typeface="Arial"/>
              </a:rPr>
              <a:t> </a:t>
            </a:r>
            <a:r>
              <a:rPr sz="3200" b="1" i="1" spc="-215" dirty="0">
                <a:latin typeface="Arial"/>
                <a:cs typeface="Arial"/>
              </a:rPr>
              <a:t>No.</a:t>
            </a:r>
            <a:endParaRPr sz="3200">
              <a:latin typeface="Arial"/>
              <a:cs typeface="Arial"/>
            </a:endParaRPr>
          </a:p>
          <a:p>
            <a:pPr marL="355600">
              <a:lnSpc>
                <a:spcPct val="100000"/>
              </a:lnSpc>
              <a:spcBef>
                <a:spcPts val="5"/>
              </a:spcBef>
            </a:pPr>
            <a:r>
              <a:rPr sz="3200" b="1" i="1" spc="80" dirty="0">
                <a:latin typeface="Arial"/>
                <a:cs typeface="Arial"/>
              </a:rPr>
              <a:t>3982/Del/2009)</a:t>
            </a:r>
            <a:endParaRPr sz="3200">
              <a:latin typeface="Arial"/>
              <a:cs typeface="Arial"/>
            </a:endParaRPr>
          </a:p>
          <a:p>
            <a:pPr marL="355600" marR="1089660" indent="-343535">
              <a:lnSpc>
                <a:spcPct val="100000"/>
              </a:lnSpc>
              <a:spcBef>
                <a:spcPts val="765"/>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25" dirty="0">
                <a:latin typeface="Arial"/>
                <a:cs typeface="Arial"/>
              </a:rPr>
              <a:t>Reasons </a:t>
            </a:r>
            <a:r>
              <a:rPr sz="3200" b="1" spc="-150" dirty="0">
                <a:latin typeface="Arial"/>
                <a:cs typeface="Arial"/>
              </a:rPr>
              <a:t>must </a:t>
            </a:r>
            <a:r>
              <a:rPr sz="3200" b="1" spc="-165" dirty="0">
                <a:latin typeface="Arial"/>
                <a:cs typeface="Arial"/>
              </a:rPr>
              <a:t>be </a:t>
            </a:r>
            <a:r>
              <a:rPr sz="3200" b="1" spc="-220" dirty="0">
                <a:latin typeface="Arial"/>
                <a:cs typeface="Arial"/>
              </a:rPr>
              <a:t>given </a:t>
            </a:r>
            <a:r>
              <a:rPr sz="3200" b="1" spc="-175" dirty="0">
                <a:latin typeface="Arial"/>
                <a:cs typeface="Arial"/>
              </a:rPr>
              <a:t>for </a:t>
            </a:r>
            <a:r>
              <a:rPr sz="3200" b="1" spc="-190" dirty="0">
                <a:latin typeface="Arial"/>
                <a:cs typeface="Arial"/>
              </a:rPr>
              <a:t>non-acceptance  </a:t>
            </a:r>
            <a:r>
              <a:rPr sz="3200" b="1" spc="-155" dirty="0">
                <a:latin typeface="Arial"/>
                <a:cs typeface="Arial"/>
              </a:rPr>
              <a:t>of </a:t>
            </a:r>
            <a:r>
              <a:rPr sz="3200" b="1" spc="-135" dirty="0">
                <a:latin typeface="Arial"/>
                <a:cs typeface="Arial"/>
              </a:rPr>
              <a:t>additional </a:t>
            </a:r>
            <a:r>
              <a:rPr sz="3200" b="1" spc="-195" dirty="0">
                <a:latin typeface="Arial"/>
                <a:cs typeface="Arial"/>
              </a:rPr>
              <a:t>evidence </a:t>
            </a:r>
            <a:r>
              <a:rPr sz="3200" b="1" spc="-185" dirty="0">
                <a:latin typeface="Arial"/>
                <a:cs typeface="Arial"/>
              </a:rPr>
              <a:t>under </a:t>
            </a:r>
            <a:r>
              <a:rPr sz="3200" b="1" spc="-155" dirty="0">
                <a:latin typeface="Arial"/>
                <a:cs typeface="Arial"/>
              </a:rPr>
              <a:t>rule</a:t>
            </a:r>
            <a:r>
              <a:rPr sz="3200" b="1" spc="-120" dirty="0">
                <a:latin typeface="Arial"/>
                <a:cs typeface="Arial"/>
              </a:rPr>
              <a:t> </a:t>
            </a:r>
            <a:r>
              <a:rPr sz="3200" b="1" spc="-45" dirty="0">
                <a:latin typeface="Arial"/>
                <a:cs typeface="Arial"/>
              </a:rPr>
              <a:t>46A</a:t>
            </a:r>
            <a:endParaRPr sz="3200">
              <a:latin typeface="Arial"/>
              <a:cs typeface="Arial"/>
            </a:endParaRPr>
          </a:p>
          <a:p>
            <a:pPr marL="469265">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265" dirty="0">
                <a:latin typeface="Arial"/>
                <a:cs typeface="Arial"/>
              </a:rPr>
              <a:t>Abhay </a:t>
            </a:r>
            <a:r>
              <a:rPr sz="3200" b="1" i="1" spc="-200" dirty="0">
                <a:latin typeface="Arial"/>
                <a:cs typeface="Arial"/>
              </a:rPr>
              <a:t>Kumar </a:t>
            </a:r>
            <a:r>
              <a:rPr sz="3200" b="1" i="1" spc="-175" dirty="0">
                <a:latin typeface="Arial"/>
                <a:cs typeface="Arial"/>
              </a:rPr>
              <a:t>Shroff </a:t>
            </a:r>
            <a:r>
              <a:rPr sz="3200" b="1" i="1" spc="-70" dirty="0">
                <a:latin typeface="Arial"/>
                <a:cs typeface="Arial"/>
              </a:rPr>
              <a:t>V/s. </a:t>
            </a:r>
            <a:r>
              <a:rPr sz="3200" b="1" i="1" spc="-300" dirty="0">
                <a:latin typeface="Arial"/>
                <a:cs typeface="Arial"/>
              </a:rPr>
              <a:t>ITO </a:t>
            </a:r>
            <a:r>
              <a:rPr sz="3200" b="1" i="1" spc="100" dirty="0">
                <a:latin typeface="Arial"/>
                <a:cs typeface="Arial"/>
              </a:rPr>
              <a:t>63 </a:t>
            </a:r>
            <a:r>
              <a:rPr sz="3200" b="1" i="1" spc="-250" dirty="0">
                <a:latin typeface="Arial"/>
                <a:cs typeface="Arial"/>
              </a:rPr>
              <a:t>ITD</a:t>
            </a:r>
            <a:r>
              <a:rPr sz="3200" b="1" i="1" spc="-180" dirty="0">
                <a:latin typeface="Arial"/>
                <a:cs typeface="Arial"/>
              </a:rPr>
              <a:t> </a:t>
            </a:r>
            <a:r>
              <a:rPr sz="3200" b="1" i="1" spc="-40" dirty="0">
                <a:latin typeface="Arial"/>
                <a:cs typeface="Arial"/>
              </a:rPr>
              <a:t>144(Pat)</a:t>
            </a:r>
            <a:endParaRPr sz="3200">
              <a:latin typeface="Arial"/>
              <a:cs typeface="Arial"/>
            </a:endParaRPr>
          </a:p>
          <a:p>
            <a:pPr marL="469265">
              <a:lnSpc>
                <a:spcPct val="100000"/>
              </a:lnSpc>
              <a:spcBef>
                <a:spcPts val="765"/>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160" dirty="0">
                <a:latin typeface="Arial"/>
                <a:cs typeface="Arial"/>
              </a:rPr>
              <a:t>Smt. Prabhavati </a:t>
            </a:r>
            <a:r>
              <a:rPr sz="3200" b="1" i="1" spc="-250" dirty="0">
                <a:latin typeface="Arial"/>
                <a:cs typeface="Arial"/>
              </a:rPr>
              <a:t>S. </a:t>
            </a:r>
            <a:r>
              <a:rPr sz="3200" b="1" i="1" spc="-215" dirty="0">
                <a:latin typeface="Arial"/>
                <a:cs typeface="Arial"/>
              </a:rPr>
              <a:t>Shah </a:t>
            </a:r>
            <a:r>
              <a:rPr sz="3200" b="1" i="1" spc="-80" dirty="0">
                <a:latin typeface="Arial"/>
                <a:cs typeface="Arial"/>
              </a:rPr>
              <a:t>V/s. </a:t>
            </a:r>
            <a:r>
              <a:rPr sz="3200" b="1" i="1" spc="-285" dirty="0">
                <a:latin typeface="Arial"/>
                <a:cs typeface="Arial"/>
              </a:rPr>
              <a:t>CIT, </a:t>
            </a:r>
            <a:r>
              <a:rPr sz="3200" b="1" i="1" spc="60" dirty="0">
                <a:latin typeface="Arial"/>
                <a:cs typeface="Arial"/>
              </a:rPr>
              <a:t>231 </a:t>
            </a:r>
            <a:r>
              <a:rPr sz="3200" b="1" i="1" spc="-250" dirty="0">
                <a:latin typeface="Arial"/>
                <a:cs typeface="Arial"/>
              </a:rPr>
              <a:t>ITR</a:t>
            </a:r>
            <a:r>
              <a:rPr sz="3200" b="1" i="1" spc="-35" dirty="0">
                <a:latin typeface="Arial"/>
                <a:cs typeface="Arial"/>
              </a:rPr>
              <a:t> </a:t>
            </a:r>
            <a:r>
              <a:rPr sz="3200" b="1" i="1" spc="70" dirty="0">
                <a:latin typeface="Arial"/>
                <a:cs typeface="Arial"/>
              </a:rPr>
              <a:t>278</a:t>
            </a:r>
            <a:endParaRPr sz="3200">
              <a:latin typeface="Arial"/>
              <a:cs typeface="Arial"/>
            </a:endParaRPr>
          </a:p>
          <a:p>
            <a:pPr marL="469265">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190" dirty="0">
                <a:latin typeface="Arial"/>
                <a:cs typeface="Arial"/>
              </a:rPr>
              <a:t>Collector </a:t>
            </a:r>
            <a:r>
              <a:rPr sz="3200" b="1" i="1" spc="-229" dirty="0">
                <a:latin typeface="Arial"/>
                <a:cs typeface="Arial"/>
              </a:rPr>
              <a:t>Land </a:t>
            </a:r>
            <a:r>
              <a:rPr sz="3200" b="1" i="1" spc="-130" dirty="0">
                <a:latin typeface="Arial"/>
                <a:cs typeface="Arial"/>
              </a:rPr>
              <a:t>Katji </a:t>
            </a:r>
            <a:r>
              <a:rPr sz="3200" b="1" i="1" spc="70" dirty="0">
                <a:latin typeface="Arial"/>
                <a:cs typeface="Arial"/>
              </a:rPr>
              <a:t>167 </a:t>
            </a:r>
            <a:r>
              <a:rPr sz="3200" b="1" i="1" spc="-250" dirty="0">
                <a:latin typeface="Arial"/>
                <a:cs typeface="Arial"/>
              </a:rPr>
              <a:t>ITR </a:t>
            </a:r>
            <a:r>
              <a:rPr sz="3200" b="1" i="1" spc="5" dirty="0">
                <a:latin typeface="Arial"/>
                <a:cs typeface="Arial"/>
              </a:rPr>
              <a:t>471</a:t>
            </a:r>
            <a:r>
              <a:rPr sz="3200" b="1" i="1" spc="-260" dirty="0">
                <a:latin typeface="Arial"/>
                <a:cs typeface="Arial"/>
              </a:rPr>
              <a:t> </a:t>
            </a:r>
            <a:r>
              <a:rPr sz="3200" b="1" i="1" spc="-250" dirty="0">
                <a:latin typeface="Arial"/>
                <a:cs typeface="Arial"/>
              </a:rPr>
              <a:t>(SC)</a:t>
            </a:r>
            <a:endParaRPr sz="32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18125" y="661046"/>
            <a:ext cx="6221095" cy="848360"/>
          </a:xfrm>
          <a:prstGeom prst="rect">
            <a:avLst/>
          </a:prstGeom>
        </p:spPr>
        <p:txBody>
          <a:bodyPr vert="horz" wrap="square" lIns="0" tIns="12700" rIns="0" bIns="0" rtlCol="0">
            <a:spAutoFit/>
          </a:bodyPr>
          <a:lstStyle/>
          <a:p>
            <a:pPr marL="12700">
              <a:lnSpc>
                <a:spcPct val="100000"/>
              </a:lnSpc>
              <a:spcBef>
                <a:spcPts val="100"/>
              </a:spcBef>
            </a:pPr>
            <a:r>
              <a:rPr spc="-505" dirty="0"/>
              <a:t>OPPORTUNITY </a:t>
            </a:r>
            <a:r>
              <a:rPr spc="-720" dirty="0"/>
              <a:t>TO</a:t>
            </a:r>
            <a:r>
              <a:rPr spc="50" dirty="0"/>
              <a:t> </a:t>
            </a:r>
            <a:r>
              <a:rPr spc="-750" dirty="0"/>
              <a:t>AO</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355600" marR="772160" indent="-343535">
              <a:lnSpc>
                <a:spcPct val="100000"/>
              </a:lnSpc>
              <a:spcBef>
                <a:spcPts val="100"/>
              </a:spcBef>
            </a:pPr>
            <a:r>
              <a:rPr sz="2250" b="0" spc="-254" dirty="0">
                <a:solidFill>
                  <a:srgbClr val="EFA12D"/>
                </a:solidFill>
                <a:latin typeface="Webdings"/>
                <a:cs typeface="Webdings"/>
              </a:rPr>
              <a:t></a:t>
            </a:r>
            <a:r>
              <a:rPr sz="2250" b="0" spc="-254" dirty="0">
                <a:solidFill>
                  <a:srgbClr val="EFA12D"/>
                </a:solidFill>
                <a:latin typeface="Times New Roman"/>
                <a:cs typeface="Times New Roman"/>
              </a:rPr>
              <a:t> </a:t>
            </a:r>
            <a:r>
              <a:rPr spc="-385" dirty="0"/>
              <a:t>ITAT </a:t>
            </a:r>
            <a:r>
              <a:rPr spc="-195" dirty="0"/>
              <a:t>Chandigarh, </a:t>
            </a:r>
            <a:r>
              <a:rPr i="1" spc="-310" dirty="0">
                <a:latin typeface="Arial"/>
                <a:cs typeface="Arial"/>
              </a:rPr>
              <a:t>ITO </a:t>
            </a:r>
            <a:r>
              <a:rPr i="1" spc="-345" dirty="0">
                <a:latin typeface="Arial"/>
                <a:cs typeface="Arial"/>
              </a:rPr>
              <a:t>Vs </a:t>
            </a:r>
            <a:r>
              <a:rPr i="1" spc="-220" dirty="0">
                <a:latin typeface="Arial"/>
                <a:cs typeface="Arial"/>
              </a:rPr>
              <a:t>Bhagwan </a:t>
            </a:r>
            <a:r>
              <a:rPr i="1" spc="-215" dirty="0">
                <a:latin typeface="Arial"/>
                <a:cs typeface="Arial"/>
              </a:rPr>
              <a:t>Dass,  </a:t>
            </a:r>
            <a:r>
              <a:rPr i="1" spc="-185" dirty="0">
                <a:latin typeface="Arial"/>
                <a:cs typeface="Arial"/>
              </a:rPr>
              <a:t>Contractor </a:t>
            </a:r>
            <a:r>
              <a:rPr i="1" spc="-254" dirty="0">
                <a:latin typeface="Arial"/>
                <a:cs typeface="Arial"/>
              </a:rPr>
              <a:t>IT </a:t>
            </a:r>
            <a:r>
              <a:rPr i="1" spc="-200" dirty="0">
                <a:latin typeface="Arial"/>
                <a:cs typeface="Arial"/>
              </a:rPr>
              <a:t>Appeal </a:t>
            </a:r>
            <a:r>
              <a:rPr i="1" spc="-204" dirty="0">
                <a:latin typeface="Arial"/>
                <a:cs typeface="Arial"/>
              </a:rPr>
              <a:t>No. </a:t>
            </a:r>
            <a:r>
              <a:rPr i="1" spc="105" dirty="0">
                <a:latin typeface="Arial"/>
                <a:cs typeface="Arial"/>
              </a:rPr>
              <a:t>383 </a:t>
            </a:r>
            <a:r>
              <a:rPr i="1" spc="-204" dirty="0">
                <a:latin typeface="Arial"/>
                <a:cs typeface="Arial"/>
              </a:rPr>
              <a:t>(Chd.) </a:t>
            </a:r>
            <a:r>
              <a:rPr i="1" spc="-160" dirty="0">
                <a:latin typeface="Arial"/>
                <a:cs typeface="Arial"/>
              </a:rPr>
              <a:t>of</a:t>
            </a:r>
            <a:r>
              <a:rPr i="1" spc="-45" dirty="0">
                <a:latin typeface="Arial"/>
                <a:cs typeface="Arial"/>
              </a:rPr>
              <a:t> </a:t>
            </a:r>
            <a:r>
              <a:rPr i="1" spc="30" dirty="0">
                <a:latin typeface="Arial"/>
                <a:cs typeface="Arial"/>
              </a:rPr>
              <a:t>2011</a:t>
            </a:r>
            <a:r>
              <a:rPr spc="30" dirty="0"/>
              <a:t>.</a:t>
            </a:r>
            <a:endParaRPr sz="2250">
              <a:latin typeface="Arial"/>
              <a:cs typeface="Arial"/>
            </a:endParaRPr>
          </a:p>
          <a:p>
            <a:pPr marL="355600" marR="30480">
              <a:lnSpc>
                <a:spcPct val="100000"/>
              </a:lnSpc>
              <a:spcBef>
                <a:spcPts val="5"/>
              </a:spcBef>
            </a:pPr>
            <a:r>
              <a:rPr spc="-315" dirty="0"/>
              <a:t>On </a:t>
            </a:r>
            <a:r>
              <a:rPr spc="-130" dirty="0"/>
              <a:t>plain </a:t>
            </a:r>
            <a:r>
              <a:rPr spc="-165" dirty="0"/>
              <a:t>reading </a:t>
            </a:r>
            <a:r>
              <a:rPr spc="-160" dirty="0"/>
              <a:t>of </a:t>
            </a:r>
            <a:r>
              <a:rPr spc="-170" dirty="0"/>
              <a:t>Rule </a:t>
            </a:r>
            <a:r>
              <a:rPr spc="-50" dirty="0"/>
              <a:t>46A, </a:t>
            </a:r>
            <a:r>
              <a:rPr spc="-65" dirty="0"/>
              <a:t>it </a:t>
            </a:r>
            <a:r>
              <a:rPr spc="-210" dirty="0"/>
              <a:t>is </a:t>
            </a:r>
            <a:r>
              <a:rPr spc="-145" dirty="0"/>
              <a:t>clear </a:t>
            </a:r>
            <a:r>
              <a:rPr spc="-75" dirty="0"/>
              <a:t>that </a:t>
            </a:r>
            <a:r>
              <a:rPr spc="-80" dirty="0"/>
              <a:t>it </a:t>
            </a:r>
            <a:r>
              <a:rPr spc="-210" dirty="0"/>
              <a:t>is  </a:t>
            </a:r>
            <a:r>
              <a:rPr spc="-190" dirty="0"/>
              <a:t>introduced </a:t>
            </a:r>
            <a:r>
              <a:rPr spc="-170" dirty="0"/>
              <a:t>to </a:t>
            </a:r>
            <a:r>
              <a:rPr spc="-150" dirty="0"/>
              <a:t>place </a:t>
            </a:r>
            <a:r>
              <a:rPr spc="-125" dirty="0"/>
              <a:t>fetters </a:t>
            </a:r>
            <a:r>
              <a:rPr spc="-225" dirty="0"/>
              <a:t>on </a:t>
            </a:r>
            <a:r>
              <a:rPr spc="-114" dirty="0"/>
              <a:t>the </a:t>
            </a:r>
            <a:r>
              <a:rPr spc="-170" dirty="0"/>
              <a:t>right </a:t>
            </a:r>
            <a:r>
              <a:rPr spc="-160" dirty="0"/>
              <a:t>of </a:t>
            </a:r>
            <a:r>
              <a:rPr spc="-105" dirty="0"/>
              <a:t>the  </a:t>
            </a:r>
            <a:r>
              <a:rPr spc="-125" dirty="0"/>
              <a:t>appellant, </a:t>
            </a:r>
            <a:r>
              <a:rPr spc="-170" dirty="0"/>
              <a:t>to </a:t>
            </a:r>
            <a:r>
              <a:rPr spc="-220" dirty="0"/>
              <a:t>produce </a:t>
            </a:r>
            <a:r>
              <a:rPr spc="-160" dirty="0"/>
              <a:t>before </a:t>
            </a:r>
            <a:r>
              <a:rPr spc="-80" dirty="0"/>
              <a:t>1st </a:t>
            </a:r>
            <a:r>
              <a:rPr spc="-150" dirty="0"/>
              <a:t>Appellate  </a:t>
            </a:r>
            <a:r>
              <a:rPr spc="-204" dirty="0"/>
              <a:t>Authority, </a:t>
            </a:r>
            <a:r>
              <a:rPr spc="-229" dirty="0"/>
              <a:t>any </a:t>
            </a:r>
            <a:r>
              <a:rPr spc="-185" dirty="0"/>
              <a:t>evidence, </a:t>
            </a:r>
            <a:r>
              <a:rPr spc="-160" dirty="0"/>
              <a:t>whether </a:t>
            </a:r>
            <a:r>
              <a:rPr spc="-145" dirty="0"/>
              <a:t>oral </a:t>
            </a:r>
            <a:r>
              <a:rPr spc="-225" dirty="0"/>
              <a:t>or  </a:t>
            </a:r>
            <a:r>
              <a:rPr spc="-185" dirty="0"/>
              <a:t>documentary, </a:t>
            </a:r>
            <a:r>
              <a:rPr spc="-155" dirty="0"/>
              <a:t>other </a:t>
            </a:r>
            <a:r>
              <a:rPr spc="-120" dirty="0"/>
              <a:t>than </a:t>
            </a:r>
            <a:r>
              <a:rPr spc="-114" dirty="0"/>
              <a:t>the </a:t>
            </a:r>
            <a:r>
              <a:rPr spc="-195" dirty="0"/>
              <a:t>evidence </a:t>
            </a:r>
            <a:r>
              <a:rPr spc="-220" dirty="0"/>
              <a:t>produced  </a:t>
            </a:r>
            <a:r>
              <a:rPr spc="-315" dirty="0"/>
              <a:t>by </a:t>
            </a:r>
            <a:r>
              <a:rPr spc="-125" dirty="0"/>
              <a:t>him, </a:t>
            </a:r>
            <a:r>
              <a:rPr spc="-210" dirty="0"/>
              <a:t>during </a:t>
            </a:r>
            <a:r>
              <a:rPr spc="-105" dirty="0"/>
              <a:t>the </a:t>
            </a:r>
            <a:r>
              <a:rPr spc="-225" dirty="0"/>
              <a:t>course </a:t>
            </a:r>
            <a:r>
              <a:rPr spc="-160" dirty="0"/>
              <a:t>of </a:t>
            </a:r>
            <a:r>
              <a:rPr spc="-215" dirty="0"/>
              <a:t>proceedings </a:t>
            </a:r>
            <a:r>
              <a:rPr spc="-160" dirty="0"/>
              <a:t>before  </a:t>
            </a:r>
            <a:r>
              <a:rPr spc="-114" dirty="0"/>
              <a:t>the </a:t>
            </a:r>
            <a:r>
              <a:rPr spc="-330" dirty="0"/>
              <a:t>AO, </a:t>
            </a:r>
            <a:r>
              <a:rPr spc="-204" dirty="0"/>
              <a:t>except </a:t>
            </a:r>
            <a:r>
              <a:rPr spc="-155" dirty="0"/>
              <a:t>in </a:t>
            </a:r>
            <a:r>
              <a:rPr spc="-114" dirty="0"/>
              <a:t>the </a:t>
            </a:r>
            <a:r>
              <a:rPr spc="-195" dirty="0"/>
              <a:t>circumstances </a:t>
            </a:r>
            <a:r>
              <a:rPr spc="-155" dirty="0"/>
              <a:t>set </a:t>
            </a:r>
            <a:r>
              <a:rPr spc="-165" dirty="0"/>
              <a:t>out  </a:t>
            </a:r>
            <a:r>
              <a:rPr spc="-135" dirty="0"/>
              <a:t>therein. </a:t>
            </a:r>
            <a:r>
              <a:rPr spc="-30" dirty="0"/>
              <a:t>It </a:t>
            </a:r>
            <a:r>
              <a:rPr spc="-225" dirty="0"/>
              <a:t>does </a:t>
            </a:r>
            <a:r>
              <a:rPr spc="-175" dirty="0"/>
              <a:t>not </a:t>
            </a:r>
            <a:r>
              <a:rPr spc="-120" dirty="0"/>
              <a:t>deal </a:t>
            </a:r>
            <a:r>
              <a:rPr spc="-150" dirty="0"/>
              <a:t>with </a:t>
            </a:r>
            <a:r>
              <a:rPr spc="-114" dirty="0"/>
              <a:t>the </a:t>
            </a:r>
            <a:r>
              <a:rPr spc="-210" dirty="0"/>
              <a:t>power </a:t>
            </a:r>
            <a:r>
              <a:rPr spc="-160" dirty="0"/>
              <a:t>of </a:t>
            </a:r>
            <a:r>
              <a:rPr spc="-114" dirty="0"/>
              <a:t>the </a:t>
            </a:r>
            <a:r>
              <a:rPr spc="-35" dirty="0"/>
              <a:t>1</a:t>
            </a:r>
            <a:r>
              <a:rPr sz="3150" spc="-52" baseline="25132" dirty="0"/>
              <a:t>st  </a:t>
            </a:r>
            <a:r>
              <a:rPr sz="3200" spc="-114" dirty="0"/>
              <a:t>appellate </a:t>
            </a:r>
            <a:r>
              <a:rPr sz="3200" spc="-170" dirty="0"/>
              <a:t>authority, to </a:t>
            </a:r>
            <a:r>
              <a:rPr sz="3200" spc="-75" dirty="0"/>
              <a:t>make </a:t>
            </a:r>
            <a:r>
              <a:rPr sz="3200" spc="-130" dirty="0"/>
              <a:t>further</a:t>
            </a:r>
            <a:r>
              <a:rPr sz="3200" spc="-55" dirty="0"/>
              <a:t> </a:t>
            </a:r>
            <a:r>
              <a:rPr sz="3200" spc="-200" dirty="0"/>
              <a:t>enquiry.</a:t>
            </a:r>
            <a:endParaRPr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18125" y="661046"/>
            <a:ext cx="6221095" cy="848360"/>
          </a:xfrm>
          <a:prstGeom prst="rect">
            <a:avLst/>
          </a:prstGeom>
        </p:spPr>
        <p:txBody>
          <a:bodyPr vert="horz" wrap="square" lIns="0" tIns="12700" rIns="0" bIns="0" rtlCol="0">
            <a:spAutoFit/>
          </a:bodyPr>
          <a:lstStyle/>
          <a:p>
            <a:pPr marL="12700">
              <a:lnSpc>
                <a:spcPct val="100000"/>
              </a:lnSpc>
              <a:spcBef>
                <a:spcPts val="100"/>
              </a:spcBef>
            </a:pPr>
            <a:r>
              <a:rPr spc="-505" dirty="0"/>
              <a:t>OPPORTUNITY </a:t>
            </a:r>
            <a:r>
              <a:rPr spc="-720" dirty="0"/>
              <a:t>TO</a:t>
            </a:r>
            <a:r>
              <a:rPr spc="50" dirty="0"/>
              <a:t> </a:t>
            </a:r>
            <a:r>
              <a:rPr spc="-750" dirty="0"/>
              <a:t>AO</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355600" marR="5080" indent="-343535">
              <a:lnSpc>
                <a:spcPct val="100000"/>
              </a:lnSpc>
              <a:spcBef>
                <a:spcPts val="100"/>
              </a:spcBef>
            </a:pPr>
            <a:r>
              <a:rPr sz="2250" b="0" spc="-254" dirty="0">
                <a:solidFill>
                  <a:srgbClr val="EFA12D"/>
                </a:solidFill>
                <a:latin typeface="Webdings"/>
                <a:cs typeface="Webdings"/>
              </a:rPr>
              <a:t></a:t>
            </a:r>
            <a:r>
              <a:rPr sz="2250" b="0" spc="-254" dirty="0">
                <a:solidFill>
                  <a:srgbClr val="EFA12D"/>
                </a:solidFill>
                <a:latin typeface="Times New Roman"/>
                <a:cs typeface="Times New Roman"/>
              </a:rPr>
              <a:t> </a:t>
            </a:r>
            <a:r>
              <a:rPr spc="-125" dirty="0"/>
              <a:t>In </a:t>
            </a:r>
            <a:r>
              <a:rPr spc="-170" dirty="0"/>
              <a:t>present case, </a:t>
            </a:r>
            <a:r>
              <a:rPr spc="-210" dirty="0"/>
              <a:t>assessee </a:t>
            </a:r>
            <a:r>
              <a:rPr spc="-195" dirty="0"/>
              <a:t>has </a:t>
            </a:r>
            <a:r>
              <a:rPr spc="-150" dirty="0"/>
              <a:t>already </a:t>
            </a:r>
            <a:r>
              <a:rPr spc="-120" dirty="0"/>
              <a:t>filed  </a:t>
            </a:r>
            <a:r>
              <a:rPr spc="-160" dirty="0"/>
              <a:t>requisite </a:t>
            </a:r>
            <a:r>
              <a:rPr spc="-130" dirty="0"/>
              <a:t>details </a:t>
            </a:r>
            <a:r>
              <a:rPr spc="-155" dirty="0"/>
              <a:t>before </a:t>
            </a:r>
            <a:r>
              <a:rPr spc="-445" dirty="0"/>
              <a:t>AO </a:t>
            </a:r>
            <a:r>
              <a:rPr spc="-15" dirty="0"/>
              <a:t>&amp; </a:t>
            </a:r>
            <a:r>
              <a:rPr spc="-130" dirty="0"/>
              <a:t>further </a:t>
            </a:r>
            <a:r>
              <a:rPr spc="-105" dirty="0"/>
              <a:t>detail </a:t>
            </a:r>
            <a:r>
              <a:rPr spc="-220" dirty="0"/>
              <a:t>was </a:t>
            </a:r>
            <a:r>
              <a:rPr spc="-170" dirty="0"/>
              <a:t>to  </a:t>
            </a:r>
            <a:r>
              <a:rPr spc="-165" dirty="0"/>
              <a:t>be </a:t>
            </a:r>
            <a:r>
              <a:rPr spc="-120" dirty="0"/>
              <a:t>filed </a:t>
            </a:r>
            <a:r>
              <a:rPr spc="-155" dirty="0"/>
              <a:t>before </a:t>
            </a:r>
            <a:r>
              <a:rPr spc="-445" dirty="0"/>
              <a:t>AO </a:t>
            </a:r>
            <a:r>
              <a:rPr spc="-15" dirty="0"/>
              <a:t>&amp; </a:t>
            </a:r>
            <a:r>
              <a:rPr spc="-150" dirty="0"/>
              <a:t>he </a:t>
            </a:r>
            <a:r>
              <a:rPr spc="-175" dirty="0"/>
              <a:t>refused </a:t>
            </a:r>
            <a:r>
              <a:rPr spc="-185" dirty="0"/>
              <a:t>to </a:t>
            </a:r>
            <a:r>
              <a:rPr spc="-165" dirty="0"/>
              <a:t>accept </a:t>
            </a:r>
            <a:r>
              <a:rPr spc="-114" dirty="0"/>
              <a:t>the  </a:t>
            </a:r>
            <a:r>
              <a:rPr spc="-130" dirty="0"/>
              <a:t>same. </a:t>
            </a:r>
            <a:r>
              <a:rPr spc="-180" dirty="0"/>
              <a:t>Therefore, </a:t>
            </a:r>
            <a:r>
              <a:rPr spc="-204" dirty="0"/>
              <a:t>assessee </a:t>
            </a:r>
            <a:r>
              <a:rPr spc="-220" dirty="0"/>
              <a:t>was </a:t>
            </a:r>
            <a:r>
              <a:rPr spc="-165" dirty="0"/>
              <a:t>compelled </a:t>
            </a:r>
            <a:r>
              <a:rPr spc="-185" dirty="0"/>
              <a:t>to </a:t>
            </a:r>
            <a:r>
              <a:rPr spc="-90" dirty="0"/>
              <a:t>file  </a:t>
            </a:r>
            <a:r>
              <a:rPr spc="-135" dirty="0"/>
              <a:t>details </a:t>
            </a:r>
            <a:r>
              <a:rPr spc="-315" dirty="0"/>
              <a:t>by </a:t>
            </a:r>
            <a:r>
              <a:rPr spc="-245" dirty="0"/>
              <a:t>way </a:t>
            </a:r>
            <a:r>
              <a:rPr spc="-160" dirty="0"/>
              <a:t>of </a:t>
            </a:r>
            <a:r>
              <a:rPr spc="-190" dirty="0"/>
              <a:t>Speed Post. </a:t>
            </a:r>
            <a:r>
              <a:rPr spc="-195" dirty="0"/>
              <a:t>Further, </a:t>
            </a:r>
            <a:r>
              <a:rPr spc="-190" dirty="0"/>
              <a:t>new  </a:t>
            </a:r>
            <a:r>
              <a:rPr spc="-195" dirty="0"/>
              <a:t>evidence </a:t>
            </a:r>
            <a:r>
              <a:rPr spc="-120" dirty="0"/>
              <a:t>filed </a:t>
            </a:r>
            <a:r>
              <a:rPr spc="-300" dirty="0"/>
              <a:t>by </a:t>
            </a:r>
            <a:r>
              <a:rPr spc="-210" dirty="0"/>
              <a:t>assessee </a:t>
            </a:r>
            <a:r>
              <a:rPr spc="-140" dirty="0"/>
              <a:t>from </a:t>
            </a:r>
            <a:r>
              <a:rPr spc="-215" dirty="0"/>
              <a:t>govt. </a:t>
            </a:r>
            <a:r>
              <a:rPr spc="-220" dirty="0"/>
              <a:t>agency </a:t>
            </a:r>
            <a:r>
              <a:rPr spc="-15" dirty="0"/>
              <a:t>&amp;  </a:t>
            </a:r>
            <a:r>
              <a:rPr spc="-114" dirty="0"/>
              <a:t>the </a:t>
            </a:r>
            <a:r>
              <a:rPr spc="-130" dirty="0"/>
              <a:t>same </a:t>
            </a:r>
            <a:r>
              <a:rPr spc="-105" dirty="0"/>
              <a:t>are </a:t>
            </a:r>
            <a:r>
              <a:rPr spc="-150" dirty="0"/>
              <a:t>essential </a:t>
            </a:r>
            <a:r>
              <a:rPr spc="-175" dirty="0"/>
              <a:t>for </a:t>
            </a:r>
            <a:r>
              <a:rPr spc="-204" dirty="0"/>
              <a:t>disposal </a:t>
            </a:r>
            <a:r>
              <a:rPr spc="-160" dirty="0"/>
              <a:t>of </a:t>
            </a:r>
            <a:r>
              <a:rPr spc="-125" dirty="0"/>
              <a:t>appeal. </a:t>
            </a:r>
            <a:r>
              <a:rPr spc="-430" dirty="0"/>
              <a:t>AO  </a:t>
            </a:r>
            <a:r>
              <a:rPr spc="-220" dirty="0"/>
              <a:t>was </a:t>
            </a:r>
            <a:r>
              <a:rPr spc="-215" dirty="0"/>
              <a:t>given </a:t>
            </a:r>
            <a:r>
              <a:rPr spc="-175" dirty="0"/>
              <a:t>due opportunities </a:t>
            </a:r>
            <a:r>
              <a:rPr spc="-15" dirty="0"/>
              <a:t>&amp; </a:t>
            </a:r>
            <a:r>
              <a:rPr spc="-150" dirty="0"/>
              <a:t>he submitted  </a:t>
            </a:r>
            <a:r>
              <a:rPr spc="-135" dirty="0"/>
              <a:t>remand </a:t>
            </a:r>
            <a:r>
              <a:rPr spc="-155" dirty="0"/>
              <a:t>report </a:t>
            </a:r>
            <a:r>
              <a:rPr spc="-175" dirty="0"/>
              <a:t>hence, </a:t>
            </a:r>
            <a:r>
              <a:rPr spc="-250" dirty="0"/>
              <a:t>CIT(A) </a:t>
            </a:r>
            <a:r>
              <a:rPr spc="-195" dirty="0"/>
              <a:t>has </a:t>
            </a:r>
            <a:r>
              <a:rPr spc="-220" dirty="0"/>
              <a:t>given </a:t>
            </a:r>
            <a:r>
              <a:rPr spc="-175" dirty="0"/>
              <a:t>due  </a:t>
            </a:r>
            <a:r>
              <a:rPr spc="-185" dirty="0"/>
              <a:t>opportunity </a:t>
            </a:r>
            <a:r>
              <a:rPr spc="-170" dirty="0"/>
              <a:t>to </a:t>
            </a:r>
            <a:r>
              <a:rPr spc="-330" dirty="0"/>
              <a:t>AO, </a:t>
            </a:r>
            <a:r>
              <a:rPr spc="-155" dirty="0"/>
              <a:t>within </a:t>
            </a:r>
            <a:r>
              <a:rPr spc="-170" dirty="0"/>
              <a:t>Rule</a:t>
            </a:r>
            <a:r>
              <a:rPr spc="-300" dirty="0"/>
              <a:t> </a:t>
            </a:r>
            <a:r>
              <a:rPr spc="-50" dirty="0"/>
              <a:t>46A.</a:t>
            </a:r>
            <a:endParaRPr sz="225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5904" y="1341119"/>
            <a:ext cx="8845296"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71378" y="661046"/>
            <a:ext cx="7715884" cy="848360"/>
          </a:xfrm>
          <a:prstGeom prst="rect">
            <a:avLst/>
          </a:prstGeom>
        </p:spPr>
        <p:txBody>
          <a:bodyPr vert="horz" wrap="square" lIns="0" tIns="12700" rIns="0" bIns="0" rtlCol="0">
            <a:spAutoFit/>
          </a:bodyPr>
          <a:lstStyle/>
          <a:p>
            <a:pPr marL="12700">
              <a:lnSpc>
                <a:spcPct val="100000"/>
              </a:lnSpc>
              <a:spcBef>
                <a:spcPts val="100"/>
              </a:spcBef>
            </a:pPr>
            <a:r>
              <a:rPr spc="-640" dirty="0"/>
              <a:t>SUO </a:t>
            </a:r>
            <a:r>
              <a:rPr spc="-605" dirty="0"/>
              <a:t>MOTO </a:t>
            </a:r>
            <a:r>
              <a:rPr spc="-660" dirty="0"/>
              <a:t>CALL </a:t>
            </a:r>
            <a:r>
              <a:rPr spc="-630" dirty="0"/>
              <a:t>OF</a:t>
            </a:r>
            <a:r>
              <a:rPr spc="-525" dirty="0"/>
              <a:t> </a:t>
            </a:r>
            <a:r>
              <a:rPr spc="-434" dirty="0"/>
              <a:t>CIT(A)</a:t>
            </a:r>
          </a:p>
        </p:txBody>
      </p:sp>
      <p:sp>
        <p:nvSpPr>
          <p:cNvPr id="5" name="object 5"/>
          <p:cNvSpPr txBox="1"/>
          <p:nvPr/>
        </p:nvSpPr>
        <p:spPr>
          <a:xfrm>
            <a:off x="528334" y="1529535"/>
            <a:ext cx="8907780" cy="5768975"/>
          </a:xfrm>
          <a:prstGeom prst="rect">
            <a:avLst/>
          </a:prstGeom>
        </p:spPr>
        <p:txBody>
          <a:bodyPr vert="horz" wrap="square" lIns="0" tIns="12700" rIns="0" bIns="0" rtlCol="0">
            <a:spAutoFit/>
          </a:bodyPr>
          <a:lstStyle/>
          <a:p>
            <a:pPr marL="355600" marR="300355" indent="-343535">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55" dirty="0">
                <a:latin typeface="Arial"/>
                <a:cs typeface="Arial"/>
              </a:rPr>
              <a:t>Where </a:t>
            </a:r>
            <a:r>
              <a:rPr sz="3200" b="1" spc="-290" dirty="0">
                <a:latin typeface="Arial"/>
                <a:cs typeface="Arial"/>
              </a:rPr>
              <a:t>CIT </a:t>
            </a:r>
            <a:r>
              <a:rPr sz="3200" b="1" spc="-210" dirty="0">
                <a:latin typeface="Arial"/>
                <a:cs typeface="Arial"/>
              </a:rPr>
              <a:t>(A) </a:t>
            </a:r>
            <a:r>
              <a:rPr sz="3200" b="1" spc="-195" dirty="0">
                <a:latin typeface="Arial"/>
                <a:cs typeface="Arial"/>
              </a:rPr>
              <a:t>has </a:t>
            </a:r>
            <a:r>
              <a:rPr sz="3200" b="1" spc="-145" dirty="0">
                <a:latin typeface="Arial"/>
                <a:cs typeface="Arial"/>
              </a:rPr>
              <a:t>called </a:t>
            </a:r>
            <a:r>
              <a:rPr sz="3200" b="1" spc="-175" dirty="0">
                <a:latin typeface="Arial"/>
                <a:cs typeface="Arial"/>
              </a:rPr>
              <a:t>for </a:t>
            </a:r>
            <a:r>
              <a:rPr sz="3200" b="1" spc="-204" dirty="0">
                <a:latin typeface="Arial"/>
                <a:cs typeface="Arial"/>
              </a:rPr>
              <a:t>production </a:t>
            </a:r>
            <a:r>
              <a:rPr sz="3200" b="1" spc="-160" dirty="0">
                <a:latin typeface="Arial"/>
                <a:cs typeface="Arial"/>
              </a:rPr>
              <a:t>of </a:t>
            </a:r>
            <a:r>
              <a:rPr sz="3200" b="1" spc="-225" dirty="0">
                <a:latin typeface="Arial"/>
                <a:cs typeface="Arial"/>
              </a:rPr>
              <a:t>any  </a:t>
            </a:r>
            <a:r>
              <a:rPr sz="3200" b="1" spc="-175" dirty="0">
                <a:latin typeface="Arial"/>
                <a:cs typeface="Arial"/>
              </a:rPr>
              <a:t>document </a:t>
            </a:r>
            <a:r>
              <a:rPr sz="3200" b="1" spc="-240" dirty="0">
                <a:latin typeface="Arial"/>
                <a:cs typeface="Arial"/>
              </a:rPr>
              <a:t>on </a:t>
            </a:r>
            <a:r>
              <a:rPr sz="3200" b="1" spc="-204" dirty="0">
                <a:latin typeface="Arial"/>
                <a:cs typeface="Arial"/>
              </a:rPr>
              <a:t>his </a:t>
            </a:r>
            <a:r>
              <a:rPr sz="3200" b="1" spc="-245" dirty="0">
                <a:latin typeface="Arial"/>
                <a:cs typeface="Arial"/>
              </a:rPr>
              <a:t>own </a:t>
            </a:r>
            <a:r>
              <a:rPr sz="3200" b="1" spc="-204" dirty="0">
                <a:latin typeface="Arial"/>
                <a:cs typeface="Arial"/>
              </a:rPr>
              <a:t>during </a:t>
            </a:r>
            <a:r>
              <a:rPr sz="3200" b="1" spc="-114" dirty="0">
                <a:latin typeface="Arial"/>
                <a:cs typeface="Arial"/>
              </a:rPr>
              <a:t>the </a:t>
            </a:r>
            <a:r>
              <a:rPr sz="3200" b="1" spc="-225" dirty="0">
                <a:latin typeface="Arial"/>
                <a:cs typeface="Arial"/>
              </a:rPr>
              <a:t>course </a:t>
            </a:r>
            <a:r>
              <a:rPr sz="3200" b="1" spc="-160" dirty="0">
                <a:latin typeface="Arial"/>
                <a:cs typeface="Arial"/>
              </a:rPr>
              <a:t>of  </a:t>
            </a:r>
            <a:r>
              <a:rPr sz="3200" b="1" spc="-114" dirty="0">
                <a:latin typeface="Arial"/>
                <a:cs typeface="Arial"/>
              </a:rPr>
              <a:t>appellate </a:t>
            </a:r>
            <a:r>
              <a:rPr sz="3200" b="1" spc="-210" dirty="0">
                <a:latin typeface="Arial"/>
                <a:cs typeface="Arial"/>
              </a:rPr>
              <a:t>proceedings, </a:t>
            </a:r>
            <a:r>
              <a:rPr sz="3200" b="1" spc="-140" dirty="0">
                <a:latin typeface="Arial"/>
                <a:cs typeface="Arial"/>
              </a:rPr>
              <a:t>then </a:t>
            </a:r>
            <a:r>
              <a:rPr sz="3200" b="1" spc="-150" dirty="0">
                <a:latin typeface="Arial"/>
                <a:cs typeface="Arial"/>
              </a:rPr>
              <a:t>he </a:t>
            </a:r>
            <a:r>
              <a:rPr sz="3200" b="1" spc="-225" dirty="0">
                <a:latin typeface="Arial"/>
                <a:cs typeface="Arial"/>
              </a:rPr>
              <a:t>is </a:t>
            </a:r>
            <a:r>
              <a:rPr sz="3200" b="1" spc="-175" dirty="0">
                <a:latin typeface="Arial"/>
                <a:cs typeface="Arial"/>
              </a:rPr>
              <a:t>not </a:t>
            </a:r>
            <a:r>
              <a:rPr sz="3200" b="1" spc="-190" dirty="0">
                <a:latin typeface="Arial"/>
                <a:cs typeface="Arial"/>
              </a:rPr>
              <a:t>obliged </a:t>
            </a:r>
            <a:r>
              <a:rPr sz="3200" b="1" spc="-185" dirty="0">
                <a:latin typeface="Arial"/>
                <a:cs typeface="Arial"/>
              </a:rPr>
              <a:t>to  </a:t>
            </a:r>
            <a:r>
              <a:rPr sz="3200" b="1" spc="-135" dirty="0">
                <a:latin typeface="Arial"/>
                <a:cs typeface="Arial"/>
              </a:rPr>
              <a:t>call </a:t>
            </a:r>
            <a:r>
              <a:rPr sz="3200" b="1" spc="-175" dirty="0">
                <a:latin typeface="Arial"/>
                <a:cs typeface="Arial"/>
              </a:rPr>
              <a:t>for </a:t>
            </a:r>
            <a:r>
              <a:rPr sz="3200" b="1" spc="-50" dirty="0">
                <a:latin typeface="Arial"/>
                <a:cs typeface="Arial"/>
              </a:rPr>
              <a:t>a </a:t>
            </a:r>
            <a:r>
              <a:rPr sz="3200" b="1" spc="-135" dirty="0">
                <a:latin typeface="Arial"/>
                <a:cs typeface="Arial"/>
              </a:rPr>
              <a:t>remand </a:t>
            </a:r>
            <a:r>
              <a:rPr sz="3200" b="1" spc="-150" dirty="0">
                <a:latin typeface="Arial"/>
                <a:cs typeface="Arial"/>
              </a:rPr>
              <a:t>report </a:t>
            </a:r>
            <a:r>
              <a:rPr sz="3200" b="1" spc="-140" dirty="0">
                <a:latin typeface="Arial"/>
                <a:cs typeface="Arial"/>
              </a:rPr>
              <a:t>from </a:t>
            </a:r>
            <a:r>
              <a:rPr sz="3200" b="1" spc="-445" dirty="0">
                <a:latin typeface="Arial"/>
                <a:cs typeface="Arial"/>
              </a:rPr>
              <a:t>AO </a:t>
            </a:r>
            <a:r>
              <a:rPr sz="3200" b="1" spc="-240" dirty="0">
                <a:latin typeface="Arial"/>
                <a:cs typeface="Arial"/>
              </a:rPr>
              <a:t>on </a:t>
            </a:r>
            <a:r>
              <a:rPr sz="3200" b="1" spc="-114" dirty="0">
                <a:latin typeface="Arial"/>
                <a:cs typeface="Arial"/>
              </a:rPr>
              <a:t>the </a:t>
            </a:r>
            <a:r>
              <a:rPr sz="3200" b="1" spc="-175" dirty="0">
                <a:latin typeface="Arial"/>
                <a:cs typeface="Arial"/>
              </a:rPr>
              <a:t>said  </a:t>
            </a:r>
            <a:r>
              <a:rPr sz="3200" b="1" spc="-200" dirty="0">
                <a:latin typeface="Arial"/>
                <a:cs typeface="Arial"/>
              </a:rPr>
              <a:t>evidences. </a:t>
            </a:r>
            <a:r>
              <a:rPr sz="3200" b="1" spc="-125" dirty="0">
                <a:latin typeface="Arial"/>
                <a:cs typeface="Arial"/>
              </a:rPr>
              <a:t>In </a:t>
            </a:r>
            <a:r>
              <a:rPr sz="3200" b="1" spc="-260" dirty="0">
                <a:latin typeface="Arial"/>
                <a:cs typeface="Arial"/>
              </a:rPr>
              <a:t>such </a:t>
            </a:r>
            <a:r>
              <a:rPr sz="3200" b="1" spc="-195" dirty="0">
                <a:latin typeface="Arial"/>
                <a:cs typeface="Arial"/>
              </a:rPr>
              <a:t>circumstances </a:t>
            </a:r>
            <a:r>
              <a:rPr sz="3200" b="1" spc="-114" dirty="0">
                <a:latin typeface="Arial"/>
                <a:cs typeface="Arial"/>
              </a:rPr>
              <a:t>the </a:t>
            </a:r>
            <a:r>
              <a:rPr sz="3200" b="1" spc="-190" dirty="0">
                <a:latin typeface="Arial"/>
                <a:cs typeface="Arial"/>
              </a:rPr>
              <a:t>revenue  </a:t>
            </a:r>
            <a:r>
              <a:rPr sz="3200" b="1" spc="-175" dirty="0">
                <a:latin typeface="Arial"/>
                <a:cs typeface="Arial"/>
              </a:rPr>
              <a:t>cannot </a:t>
            </a:r>
            <a:r>
              <a:rPr sz="3200" b="1" spc="-150" dirty="0">
                <a:latin typeface="Arial"/>
                <a:cs typeface="Arial"/>
              </a:rPr>
              <a:t>raise </a:t>
            </a:r>
            <a:r>
              <a:rPr sz="3200" b="1" spc="-114" dirty="0">
                <a:latin typeface="Arial"/>
                <a:cs typeface="Arial"/>
              </a:rPr>
              <a:t>the </a:t>
            </a:r>
            <a:r>
              <a:rPr sz="3200" b="1" spc="-215" dirty="0">
                <a:latin typeface="Arial"/>
                <a:cs typeface="Arial"/>
              </a:rPr>
              <a:t>issue </a:t>
            </a:r>
            <a:r>
              <a:rPr sz="3200" b="1" spc="-160" dirty="0">
                <a:latin typeface="Arial"/>
                <a:cs typeface="Arial"/>
              </a:rPr>
              <a:t>of </a:t>
            </a:r>
            <a:r>
              <a:rPr sz="3200" b="1" spc="-165" dirty="0">
                <a:latin typeface="Arial"/>
                <a:cs typeface="Arial"/>
              </a:rPr>
              <a:t>violation </a:t>
            </a:r>
            <a:r>
              <a:rPr sz="3200" b="1" spc="-160" dirty="0">
                <a:latin typeface="Arial"/>
                <a:cs typeface="Arial"/>
              </a:rPr>
              <a:t>of </a:t>
            </a:r>
            <a:r>
              <a:rPr sz="3200" b="1" spc="-170" dirty="0">
                <a:latin typeface="Arial"/>
                <a:cs typeface="Arial"/>
              </a:rPr>
              <a:t>Rule</a:t>
            </a:r>
            <a:r>
              <a:rPr sz="3200" b="1" spc="210" dirty="0">
                <a:latin typeface="Arial"/>
                <a:cs typeface="Arial"/>
              </a:rPr>
              <a:t> </a:t>
            </a:r>
            <a:r>
              <a:rPr sz="3200" b="1" spc="-55" dirty="0">
                <a:latin typeface="Arial"/>
                <a:cs typeface="Arial"/>
              </a:rPr>
              <a:t>46A</a:t>
            </a:r>
            <a:endParaRPr sz="3200">
              <a:latin typeface="Arial"/>
              <a:cs typeface="Arial"/>
            </a:endParaRPr>
          </a:p>
          <a:p>
            <a:pPr marL="756285" marR="5080" indent="-287020">
              <a:lnSpc>
                <a:spcPct val="100000"/>
              </a:lnSpc>
              <a:spcBef>
                <a:spcPts val="68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i="1" spc="-270" dirty="0">
                <a:latin typeface="Arial"/>
                <a:cs typeface="Arial"/>
              </a:rPr>
              <a:t>CIT </a:t>
            </a:r>
            <a:r>
              <a:rPr sz="2800" b="1" i="1" spc="-310" dirty="0">
                <a:latin typeface="Arial"/>
                <a:cs typeface="Arial"/>
              </a:rPr>
              <a:t>v </a:t>
            </a:r>
            <a:r>
              <a:rPr sz="2800" b="1" i="1" spc="-165" dirty="0">
                <a:latin typeface="Arial"/>
                <a:cs typeface="Arial"/>
              </a:rPr>
              <a:t>Surtech </a:t>
            </a:r>
            <a:r>
              <a:rPr sz="2800" b="1" i="1" spc="-150" dirty="0">
                <a:latin typeface="Arial"/>
                <a:cs typeface="Arial"/>
              </a:rPr>
              <a:t>Hospital </a:t>
            </a:r>
            <a:r>
              <a:rPr sz="2800" b="1" i="1" spc="-85" dirty="0">
                <a:latin typeface="Arial"/>
                <a:cs typeface="Arial"/>
              </a:rPr>
              <a:t>&amp; </a:t>
            </a:r>
            <a:r>
              <a:rPr sz="2800" b="1" i="1" spc="-165" dirty="0">
                <a:latin typeface="Arial"/>
                <a:cs typeface="Arial"/>
              </a:rPr>
              <a:t>Research </a:t>
            </a:r>
            <a:r>
              <a:rPr sz="2800" b="1" i="1" spc="-150" dirty="0">
                <a:latin typeface="Arial"/>
                <a:cs typeface="Arial"/>
              </a:rPr>
              <a:t>Centre </a:t>
            </a:r>
            <a:r>
              <a:rPr sz="2800" b="1" i="1" spc="-190" dirty="0">
                <a:latin typeface="Arial"/>
                <a:cs typeface="Arial"/>
              </a:rPr>
              <a:t>Ltd </a:t>
            </a:r>
            <a:r>
              <a:rPr sz="2800" b="1" i="1" spc="85" dirty="0">
                <a:latin typeface="Arial"/>
                <a:cs typeface="Arial"/>
              </a:rPr>
              <a:t>293 </a:t>
            </a:r>
            <a:r>
              <a:rPr sz="2800" b="1" i="1" spc="-220" dirty="0">
                <a:latin typeface="Arial"/>
                <a:cs typeface="Arial"/>
              </a:rPr>
              <a:t>ITR  </a:t>
            </a:r>
            <a:r>
              <a:rPr sz="2800" b="1" i="1" spc="85" dirty="0">
                <a:latin typeface="Arial"/>
                <a:cs typeface="Arial"/>
              </a:rPr>
              <a:t>53</a:t>
            </a:r>
            <a:r>
              <a:rPr sz="2800" b="1" i="1" spc="-105" dirty="0">
                <a:latin typeface="Arial"/>
                <a:cs typeface="Arial"/>
              </a:rPr>
              <a:t> </a:t>
            </a:r>
            <a:r>
              <a:rPr sz="2800" b="1" i="1" spc="-165" dirty="0">
                <a:latin typeface="Arial"/>
                <a:cs typeface="Arial"/>
              </a:rPr>
              <a:t>(Bom),</a:t>
            </a:r>
            <a:endParaRPr sz="2800">
              <a:latin typeface="Arial"/>
              <a:cs typeface="Arial"/>
            </a:endParaRPr>
          </a:p>
          <a:p>
            <a:pPr marL="756285" marR="1664335" indent="-287020">
              <a:lnSpc>
                <a:spcPct val="100000"/>
              </a:lnSpc>
              <a:spcBef>
                <a:spcPts val="67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i="1" spc="-270" dirty="0">
                <a:latin typeface="Arial"/>
                <a:cs typeface="Arial"/>
              </a:rPr>
              <a:t>CIT </a:t>
            </a:r>
            <a:r>
              <a:rPr sz="2800" b="1" i="1" spc="-310" dirty="0">
                <a:latin typeface="Arial"/>
                <a:cs typeface="Arial"/>
              </a:rPr>
              <a:t>v </a:t>
            </a:r>
            <a:r>
              <a:rPr sz="2800" b="1" i="1" spc="-165" dirty="0">
                <a:latin typeface="Arial"/>
                <a:cs typeface="Arial"/>
              </a:rPr>
              <a:t>Sagar </a:t>
            </a:r>
            <a:r>
              <a:rPr sz="2800" b="1" i="1" spc="-185" dirty="0">
                <a:latin typeface="Arial"/>
                <a:cs typeface="Arial"/>
              </a:rPr>
              <a:t>Construction </a:t>
            </a:r>
            <a:r>
              <a:rPr sz="2800" b="1" i="1" spc="-170" dirty="0">
                <a:latin typeface="Arial"/>
                <a:cs typeface="Arial"/>
              </a:rPr>
              <a:t>Pvt </a:t>
            </a:r>
            <a:r>
              <a:rPr sz="2800" b="1" i="1" spc="-190" dirty="0">
                <a:latin typeface="Arial"/>
                <a:cs typeface="Arial"/>
              </a:rPr>
              <a:t>Ltd </a:t>
            </a:r>
            <a:r>
              <a:rPr sz="2800" b="1" i="1" dirty="0">
                <a:latin typeface="Arial"/>
                <a:cs typeface="Arial"/>
              </a:rPr>
              <a:t>[2015] </a:t>
            </a:r>
            <a:r>
              <a:rPr sz="2800" b="1" i="1" spc="95" dirty="0">
                <a:latin typeface="Arial"/>
                <a:cs typeface="Arial"/>
              </a:rPr>
              <a:t>56  </a:t>
            </a:r>
            <a:r>
              <a:rPr sz="2800" b="1" i="1" spc="-150" dirty="0">
                <a:latin typeface="Arial"/>
                <a:cs typeface="Arial"/>
              </a:rPr>
              <a:t>taxmann.com </a:t>
            </a:r>
            <a:r>
              <a:rPr sz="2800" b="1" i="1" spc="75" dirty="0">
                <a:latin typeface="Arial"/>
                <a:cs typeface="Arial"/>
              </a:rPr>
              <a:t>434</a:t>
            </a:r>
            <a:r>
              <a:rPr sz="2800" b="1" i="1" spc="-95" dirty="0">
                <a:latin typeface="Arial"/>
                <a:cs typeface="Arial"/>
              </a:rPr>
              <a:t> </a:t>
            </a:r>
            <a:r>
              <a:rPr sz="2800" b="1" i="1" spc="-105" dirty="0">
                <a:latin typeface="Arial"/>
                <a:cs typeface="Arial"/>
              </a:rPr>
              <a:t>(Patna)</a:t>
            </a:r>
            <a:endParaRPr sz="2800">
              <a:latin typeface="Arial"/>
              <a:cs typeface="Arial"/>
            </a:endParaRPr>
          </a:p>
          <a:p>
            <a:pPr marL="756285" marR="344170" indent="-287020">
              <a:lnSpc>
                <a:spcPct val="100000"/>
              </a:lnSpc>
              <a:spcBef>
                <a:spcPts val="67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185" dirty="0">
                <a:latin typeface="Arial"/>
                <a:cs typeface="Arial"/>
              </a:rPr>
              <a:t>Contrary </a:t>
            </a:r>
            <a:r>
              <a:rPr sz="2800" b="1" spc="-180" dirty="0">
                <a:latin typeface="Arial"/>
                <a:cs typeface="Arial"/>
              </a:rPr>
              <a:t>view </a:t>
            </a:r>
            <a:r>
              <a:rPr sz="2800" b="1" spc="-295" dirty="0">
                <a:latin typeface="Arial"/>
                <a:cs typeface="Arial"/>
              </a:rPr>
              <a:t>by </a:t>
            </a:r>
            <a:r>
              <a:rPr sz="2800" b="1" spc="-105" dirty="0">
                <a:latin typeface="Arial"/>
                <a:cs typeface="Arial"/>
              </a:rPr>
              <a:t>the </a:t>
            </a:r>
            <a:r>
              <a:rPr sz="2800" b="1" spc="-125" dirty="0">
                <a:latin typeface="Arial"/>
                <a:cs typeface="Arial"/>
              </a:rPr>
              <a:t>Kerala </a:t>
            </a:r>
            <a:r>
              <a:rPr sz="2800" b="1" spc="-190" dirty="0">
                <a:latin typeface="Arial"/>
                <a:cs typeface="Arial"/>
              </a:rPr>
              <a:t>High Court </a:t>
            </a:r>
            <a:r>
              <a:rPr sz="2800" b="1" spc="-140" dirty="0">
                <a:latin typeface="Arial"/>
                <a:cs typeface="Arial"/>
              </a:rPr>
              <a:t>in </a:t>
            </a:r>
            <a:r>
              <a:rPr sz="2800" b="1" i="1" spc="-270" dirty="0">
                <a:latin typeface="Arial"/>
                <a:cs typeface="Arial"/>
              </a:rPr>
              <a:t>CIT </a:t>
            </a:r>
            <a:r>
              <a:rPr sz="2800" b="1" i="1" spc="-310" dirty="0">
                <a:latin typeface="Arial"/>
                <a:cs typeface="Arial"/>
              </a:rPr>
              <a:t>v </a:t>
            </a:r>
            <a:r>
              <a:rPr sz="2800" b="1" i="1" spc="-220" dirty="0">
                <a:latin typeface="Arial"/>
                <a:cs typeface="Arial"/>
              </a:rPr>
              <a:t>E. </a:t>
            </a:r>
            <a:r>
              <a:rPr sz="2800" b="1" i="1" spc="-160" dirty="0">
                <a:latin typeface="Arial"/>
                <a:cs typeface="Arial"/>
              </a:rPr>
              <a:t>D.  </a:t>
            </a:r>
            <a:r>
              <a:rPr sz="2800" b="1" i="1" spc="-229" dirty="0">
                <a:latin typeface="Arial"/>
                <a:cs typeface="Arial"/>
              </a:rPr>
              <a:t>Benny </a:t>
            </a:r>
            <a:r>
              <a:rPr sz="2800" b="1" i="1" spc="95" dirty="0">
                <a:latin typeface="Arial"/>
                <a:cs typeface="Arial"/>
              </a:rPr>
              <a:t>283 </a:t>
            </a:r>
            <a:r>
              <a:rPr sz="2800" b="1" i="1" spc="-330" dirty="0">
                <a:latin typeface="Arial"/>
                <a:cs typeface="Arial"/>
              </a:rPr>
              <a:t>CTR </a:t>
            </a:r>
            <a:r>
              <a:rPr sz="2800" b="1" i="1" spc="-165" dirty="0">
                <a:latin typeface="Arial"/>
                <a:cs typeface="Arial"/>
              </a:rPr>
              <a:t>(Ker)</a:t>
            </a:r>
            <a:r>
              <a:rPr sz="2800" b="1" i="1" spc="-434" dirty="0">
                <a:latin typeface="Arial"/>
                <a:cs typeface="Arial"/>
              </a:rPr>
              <a:t> </a:t>
            </a:r>
            <a:r>
              <a:rPr sz="2800" b="1" i="1" spc="65" dirty="0">
                <a:latin typeface="Arial"/>
                <a:cs typeface="Arial"/>
              </a:rPr>
              <a:t>212</a:t>
            </a:r>
            <a:endParaRPr sz="28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5904" y="1341119"/>
            <a:ext cx="8845296"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71378" y="661046"/>
            <a:ext cx="7715884" cy="848360"/>
          </a:xfrm>
          <a:prstGeom prst="rect">
            <a:avLst/>
          </a:prstGeom>
        </p:spPr>
        <p:txBody>
          <a:bodyPr vert="horz" wrap="square" lIns="0" tIns="12700" rIns="0" bIns="0" rtlCol="0">
            <a:spAutoFit/>
          </a:bodyPr>
          <a:lstStyle/>
          <a:p>
            <a:pPr marL="12700">
              <a:lnSpc>
                <a:spcPct val="100000"/>
              </a:lnSpc>
              <a:spcBef>
                <a:spcPts val="100"/>
              </a:spcBef>
            </a:pPr>
            <a:r>
              <a:rPr spc="-640" dirty="0"/>
              <a:t>SUO </a:t>
            </a:r>
            <a:r>
              <a:rPr spc="-605" dirty="0"/>
              <a:t>MOTO </a:t>
            </a:r>
            <a:r>
              <a:rPr spc="-660" dirty="0"/>
              <a:t>CALL </a:t>
            </a:r>
            <a:r>
              <a:rPr spc="-630" dirty="0"/>
              <a:t>OF</a:t>
            </a:r>
            <a:r>
              <a:rPr spc="-525" dirty="0"/>
              <a:t> </a:t>
            </a:r>
            <a:r>
              <a:rPr spc="-434" dirty="0"/>
              <a:t>CIT(A)</a:t>
            </a:r>
          </a:p>
        </p:txBody>
      </p:sp>
      <p:sp>
        <p:nvSpPr>
          <p:cNvPr id="5" name="object 5"/>
          <p:cNvSpPr txBox="1"/>
          <p:nvPr/>
        </p:nvSpPr>
        <p:spPr>
          <a:xfrm>
            <a:off x="528334" y="1529535"/>
            <a:ext cx="8889365" cy="4476750"/>
          </a:xfrm>
          <a:prstGeom prst="rect">
            <a:avLst/>
          </a:prstGeom>
        </p:spPr>
        <p:txBody>
          <a:bodyPr vert="horz" wrap="square" lIns="0" tIns="12700" rIns="0" bIns="0" rtlCol="0">
            <a:spAutoFit/>
          </a:bodyPr>
          <a:lstStyle/>
          <a:p>
            <a:pPr marL="355600" marR="354965" indent="-343535">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50" dirty="0">
                <a:latin typeface="Arial"/>
                <a:cs typeface="Arial"/>
              </a:rPr>
              <a:t>Assessee </a:t>
            </a:r>
            <a:r>
              <a:rPr sz="3200" b="1" spc="-114" dirty="0">
                <a:latin typeface="Arial"/>
                <a:cs typeface="Arial"/>
              </a:rPr>
              <a:t>filed </a:t>
            </a:r>
            <a:r>
              <a:rPr sz="3200" b="1" spc="-195" dirty="0">
                <a:latin typeface="Arial"/>
                <a:cs typeface="Arial"/>
              </a:rPr>
              <a:t>reply </a:t>
            </a:r>
            <a:r>
              <a:rPr sz="3200" b="1" spc="-160" dirty="0">
                <a:latin typeface="Arial"/>
                <a:cs typeface="Arial"/>
              </a:rPr>
              <a:t>before </a:t>
            </a:r>
            <a:r>
              <a:rPr sz="3200" b="1" spc="-445" dirty="0">
                <a:latin typeface="Arial"/>
                <a:cs typeface="Arial"/>
              </a:rPr>
              <a:t>AO </a:t>
            </a:r>
            <a:r>
              <a:rPr sz="3200" b="1" spc="-155" dirty="0">
                <a:latin typeface="Arial"/>
                <a:cs typeface="Arial"/>
              </a:rPr>
              <a:t>in </a:t>
            </a:r>
            <a:r>
              <a:rPr sz="3200" b="1" spc="-215" dirty="0">
                <a:latin typeface="Arial"/>
                <a:cs typeface="Arial"/>
              </a:rPr>
              <a:t>which </a:t>
            </a:r>
            <a:r>
              <a:rPr sz="3200" b="1" spc="-185" dirty="0">
                <a:latin typeface="Arial"/>
                <a:cs typeface="Arial"/>
              </a:rPr>
              <a:t>several  </a:t>
            </a:r>
            <a:r>
              <a:rPr sz="3200" b="1" spc="-135" dirty="0">
                <a:latin typeface="Arial"/>
                <a:cs typeface="Arial"/>
              </a:rPr>
              <a:t>details </a:t>
            </a:r>
            <a:r>
              <a:rPr sz="3200" b="1" spc="-190" dirty="0">
                <a:latin typeface="Arial"/>
                <a:cs typeface="Arial"/>
              </a:rPr>
              <a:t>as </a:t>
            </a:r>
            <a:r>
              <a:rPr sz="3200" b="1" spc="-170" dirty="0">
                <a:latin typeface="Arial"/>
                <a:cs typeface="Arial"/>
              </a:rPr>
              <a:t>per </a:t>
            </a:r>
            <a:r>
              <a:rPr sz="3200" b="1" spc="-200" dirty="0">
                <a:latin typeface="Arial"/>
                <a:cs typeface="Arial"/>
              </a:rPr>
              <a:t>query </a:t>
            </a:r>
            <a:r>
              <a:rPr sz="3200" b="1" spc="-160" dirty="0">
                <a:latin typeface="Arial"/>
                <a:cs typeface="Arial"/>
              </a:rPr>
              <a:t>of </a:t>
            </a:r>
            <a:r>
              <a:rPr sz="3200" b="1" spc="-445" dirty="0">
                <a:latin typeface="Arial"/>
                <a:cs typeface="Arial"/>
              </a:rPr>
              <a:t>AO </a:t>
            </a:r>
            <a:r>
              <a:rPr sz="3200" b="1" spc="-160" dirty="0">
                <a:latin typeface="Arial"/>
                <a:cs typeface="Arial"/>
              </a:rPr>
              <a:t>were </a:t>
            </a:r>
            <a:r>
              <a:rPr sz="3200" b="1" spc="-185" dirty="0">
                <a:latin typeface="Arial"/>
                <a:cs typeface="Arial"/>
              </a:rPr>
              <a:t>furnished </a:t>
            </a:r>
            <a:r>
              <a:rPr sz="3200" b="1" spc="-45" dirty="0">
                <a:latin typeface="Arial"/>
                <a:cs typeface="Arial"/>
              </a:rPr>
              <a:t>at  </a:t>
            </a:r>
            <a:r>
              <a:rPr sz="3200" b="1" spc="-190" dirty="0">
                <a:latin typeface="Arial"/>
                <a:cs typeface="Arial"/>
              </a:rPr>
              <a:t>assessment </a:t>
            </a:r>
            <a:r>
              <a:rPr sz="3200" b="1" spc="-160" dirty="0">
                <a:latin typeface="Arial"/>
                <a:cs typeface="Arial"/>
              </a:rPr>
              <a:t>stage </a:t>
            </a:r>
            <a:r>
              <a:rPr sz="3200" b="1" spc="-195" dirty="0">
                <a:latin typeface="Arial"/>
                <a:cs typeface="Arial"/>
              </a:rPr>
              <a:t>including </a:t>
            </a:r>
            <a:r>
              <a:rPr sz="3200" b="1" spc="-295" dirty="0">
                <a:latin typeface="Arial"/>
                <a:cs typeface="Arial"/>
              </a:rPr>
              <a:t>copy </a:t>
            </a:r>
            <a:r>
              <a:rPr sz="3200" b="1" spc="-160" dirty="0">
                <a:latin typeface="Arial"/>
                <a:cs typeface="Arial"/>
              </a:rPr>
              <a:t>of </a:t>
            </a:r>
            <a:r>
              <a:rPr sz="3200" b="1" spc="-215" dirty="0">
                <a:latin typeface="Arial"/>
                <a:cs typeface="Arial"/>
              </a:rPr>
              <a:t>cash</a:t>
            </a:r>
            <a:r>
              <a:rPr sz="3200" b="1" spc="295" dirty="0">
                <a:latin typeface="Arial"/>
                <a:cs typeface="Arial"/>
              </a:rPr>
              <a:t> </a:t>
            </a:r>
            <a:r>
              <a:rPr sz="3200" b="1" spc="-180" dirty="0">
                <a:latin typeface="Arial"/>
                <a:cs typeface="Arial"/>
              </a:rPr>
              <a:t>book.</a:t>
            </a:r>
            <a:endParaRPr sz="3200">
              <a:latin typeface="Arial"/>
              <a:cs typeface="Arial"/>
            </a:endParaRPr>
          </a:p>
          <a:p>
            <a:pPr marL="355600" marR="5080" indent="-343535" algn="just">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75" dirty="0">
                <a:latin typeface="Arial"/>
                <a:cs typeface="Arial"/>
              </a:rPr>
              <a:t>Even </a:t>
            </a:r>
            <a:r>
              <a:rPr sz="3200" b="1" spc="-75" dirty="0">
                <a:latin typeface="Arial"/>
                <a:cs typeface="Arial"/>
              </a:rPr>
              <a:t>if </a:t>
            </a:r>
            <a:r>
              <a:rPr sz="3200" b="1" spc="-250" dirty="0">
                <a:latin typeface="Arial"/>
                <a:cs typeface="Arial"/>
              </a:rPr>
              <a:t>CIT(A) </a:t>
            </a:r>
            <a:r>
              <a:rPr sz="3200" b="1" spc="-145" dirty="0">
                <a:latin typeface="Arial"/>
                <a:cs typeface="Arial"/>
              </a:rPr>
              <a:t>called </a:t>
            </a:r>
            <a:r>
              <a:rPr sz="3200" b="1" spc="-175" dirty="0">
                <a:latin typeface="Arial"/>
                <a:cs typeface="Arial"/>
              </a:rPr>
              <a:t>for </a:t>
            </a:r>
            <a:r>
              <a:rPr sz="3200" b="1" spc="-220" dirty="0">
                <a:latin typeface="Arial"/>
                <a:cs typeface="Arial"/>
              </a:rPr>
              <a:t>books </a:t>
            </a:r>
            <a:r>
              <a:rPr sz="3200" b="1" spc="-140" dirty="0">
                <a:latin typeface="Arial"/>
                <a:cs typeface="Arial"/>
              </a:rPr>
              <a:t>of </a:t>
            </a:r>
            <a:r>
              <a:rPr sz="3200" b="1" spc="-185" dirty="0">
                <a:latin typeface="Arial"/>
                <a:cs typeface="Arial"/>
              </a:rPr>
              <a:t>account, </a:t>
            </a:r>
            <a:r>
              <a:rPr sz="3200" b="1" spc="-135" dirty="0">
                <a:latin typeface="Arial"/>
                <a:cs typeface="Arial"/>
              </a:rPr>
              <a:t>details  </a:t>
            </a:r>
            <a:r>
              <a:rPr sz="3200" b="1" spc="-160" dirty="0">
                <a:latin typeface="Arial"/>
                <a:cs typeface="Arial"/>
              </a:rPr>
              <a:t>and </a:t>
            </a:r>
            <a:r>
              <a:rPr sz="3200" b="1" spc="-240" dirty="0">
                <a:latin typeface="Arial"/>
                <a:cs typeface="Arial"/>
              </a:rPr>
              <a:t>vouchers </a:t>
            </a:r>
            <a:r>
              <a:rPr sz="3200" b="1" spc="-45" dirty="0">
                <a:latin typeface="Arial"/>
                <a:cs typeface="Arial"/>
              </a:rPr>
              <a:t>at </a:t>
            </a:r>
            <a:r>
              <a:rPr sz="3200" b="1" spc="-114" dirty="0">
                <a:latin typeface="Arial"/>
                <a:cs typeface="Arial"/>
              </a:rPr>
              <a:t>appellate </a:t>
            </a:r>
            <a:r>
              <a:rPr sz="3200" b="1" spc="-155" dirty="0">
                <a:latin typeface="Arial"/>
                <a:cs typeface="Arial"/>
              </a:rPr>
              <a:t>stage </a:t>
            </a:r>
            <a:r>
              <a:rPr sz="3200" b="1" spc="-175" dirty="0">
                <a:latin typeface="Arial"/>
                <a:cs typeface="Arial"/>
              </a:rPr>
              <a:t>for </a:t>
            </a:r>
            <a:r>
              <a:rPr sz="3200" b="1" spc="-145" dirty="0">
                <a:latin typeface="Arial"/>
                <a:cs typeface="Arial"/>
              </a:rPr>
              <a:t>examination,  </a:t>
            </a:r>
            <a:r>
              <a:rPr sz="3200" b="1" spc="-125" dirty="0">
                <a:latin typeface="Arial"/>
                <a:cs typeface="Arial"/>
              </a:rPr>
              <a:t>there </a:t>
            </a:r>
            <a:r>
              <a:rPr sz="3200" b="1" spc="-210" dirty="0">
                <a:latin typeface="Arial"/>
                <a:cs typeface="Arial"/>
              </a:rPr>
              <a:t>was </a:t>
            </a:r>
            <a:r>
              <a:rPr sz="3200" b="1" spc="-195" dirty="0">
                <a:latin typeface="Arial"/>
                <a:cs typeface="Arial"/>
              </a:rPr>
              <a:t>nothing </a:t>
            </a:r>
            <a:r>
              <a:rPr sz="3200" b="1" spc="-240" dirty="0">
                <a:latin typeface="Arial"/>
                <a:cs typeface="Arial"/>
              </a:rPr>
              <a:t>wrong </a:t>
            </a:r>
            <a:r>
              <a:rPr sz="3200" b="1" spc="-155" dirty="0">
                <a:latin typeface="Arial"/>
                <a:cs typeface="Arial"/>
              </a:rPr>
              <a:t>in </a:t>
            </a:r>
            <a:r>
              <a:rPr sz="3200" b="1" spc="-215" dirty="0">
                <a:latin typeface="Arial"/>
                <a:cs typeface="Arial"/>
              </a:rPr>
              <a:t>his </a:t>
            </a:r>
            <a:r>
              <a:rPr sz="3200" b="1" spc="-210" dirty="0">
                <a:latin typeface="Arial"/>
                <a:cs typeface="Arial"/>
              </a:rPr>
              <a:t>power </a:t>
            </a:r>
            <a:r>
              <a:rPr sz="3200" b="1" spc="-170" dirty="0">
                <a:latin typeface="Arial"/>
                <a:cs typeface="Arial"/>
              </a:rPr>
              <a:t>to </a:t>
            </a:r>
            <a:r>
              <a:rPr sz="3200" b="1" spc="-145" dirty="0">
                <a:latin typeface="Arial"/>
                <a:cs typeface="Arial"/>
              </a:rPr>
              <a:t>examine  </a:t>
            </a:r>
            <a:r>
              <a:rPr sz="3200" b="1" spc="-225" dirty="0">
                <a:latin typeface="Arial"/>
                <a:cs typeface="Arial"/>
              </a:rPr>
              <a:t>books </a:t>
            </a:r>
            <a:r>
              <a:rPr sz="3200" b="1" spc="-160" dirty="0">
                <a:latin typeface="Arial"/>
                <a:cs typeface="Arial"/>
              </a:rPr>
              <a:t>of </a:t>
            </a:r>
            <a:r>
              <a:rPr sz="3200" b="1" spc="-195" dirty="0">
                <a:latin typeface="Arial"/>
                <a:cs typeface="Arial"/>
              </a:rPr>
              <a:t>account </a:t>
            </a:r>
            <a:r>
              <a:rPr sz="3200" b="1" spc="-175" dirty="0">
                <a:latin typeface="Arial"/>
                <a:cs typeface="Arial"/>
              </a:rPr>
              <a:t>as </a:t>
            </a:r>
            <a:r>
              <a:rPr sz="3200" b="1" spc="-170" dirty="0">
                <a:latin typeface="Arial"/>
                <a:cs typeface="Arial"/>
              </a:rPr>
              <a:t>per Rule</a:t>
            </a:r>
            <a:r>
              <a:rPr sz="3200" b="1" spc="235" dirty="0">
                <a:latin typeface="Arial"/>
                <a:cs typeface="Arial"/>
              </a:rPr>
              <a:t> </a:t>
            </a:r>
            <a:r>
              <a:rPr sz="3200" b="1" spc="-55" dirty="0">
                <a:latin typeface="Arial"/>
                <a:cs typeface="Arial"/>
              </a:rPr>
              <a:t>46A(4)</a:t>
            </a:r>
            <a:endParaRPr sz="3200">
              <a:latin typeface="Arial"/>
              <a:cs typeface="Arial"/>
            </a:endParaRPr>
          </a:p>
          <a:p>
            <a:pPr marL="756285" marR="325755" indent="-287020" algn="just">
              <a:lnSpc>
                <a:spcPct val="100000"/>
              </a:lnSpc>
              <a:spcBef>
                <a:spcPts val="67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i="1" spc="-270" dirty="0">
                <a:latin typeface="Arial"/>
                <a:cs typeface="Arial"/>
              </a:rPr>
              <a:t>ITO </a:t>
            </a:r>
            <a:r>
              <a:rPr sz="2800" b="1" i="1" spc="-85" dirty="0">
                <a:latin typeface="Arial"/>
                <a:cs typeface="Arial"/>
              </a:rPr>
              <a:t>&amp; </a:t>
            </a:r>
            <a:r>
              <a:rPr sz="2800" b="1" i="1" spc="-225" dirty="0">
                <a:latin typeface="Arial"/>
                <a:cs typeface="Arial"/>
              </a:rPr>
              <a:t>Anrs </a:t>
            </a:r>
            <a:r>
              <a:rPr sz="2800" b="1" i="1" spc="-310" dirty="0">
                <a:latin typeface="Arial"/>
                <a:cs typeface="Arial"/>
              </a:rPr>
              <a:t>v </a:t>
            </a:r>
            <a:r>
              <a:rPr sz="2800" b="1" i="1" spc="-160" dirty="0">
                <a:latin typeface="Arial"/>
                <a:cs typeface="Arial"/>
              </a:rPr>
              <a:t>Jaidka </a:t>
            </a:r>
            <a:r>
              <a:rPr sz="2800" b="1" i="1" spc="-185" dirty="0">
                <a:latin typeface="Arial"/>
                <a:cs typeface="Arial"/>
              </a:rPr>
              <a:t>Woolen </a:t>
            </a:r>
            <a:r>
              <a:rPr sz="2800" b="1" i="1" spc="-85" dirty="0">
                <a:latin typeface="Arial"/>
                <a:cs typeface="Arial"/>
              </a:rPr>
              <a:t>&amp; </a:t>
            </a:r>
            <a:r>
              <a:rPr sz="2800" b="1" i="1" spc="-170" dirty="0">
                <a:latin typeface="Arial"/>
                <a:cs typeface="Arial"/>
              </a:rPr>
              <a:t>Hosiery </a:t>
            </a:r>
            <a:r>
              <a:rPr sz="2800" b="1" i="1" spc="-120" dirty="0">
                <a:latin typeface="Arial"/>
                <a:cs typeface="Arial"/>
              </a:rPr>
              <a:t>Mills </a:t>
            </a:r>
            <a:r>
              <a:rPr sz="2800" b="1" i="1" spc="-265" dirty="0">
                <a:latin typeface="Arial"/>
                <a:cs typeface="Arial"/>
              </a:rPr>
              <a:t>P. </a:t>
            </a:r>
            <a:r>
              <a:rPr sz="2800" b="1" i="1" spc="-190" dirty="0">
                <a:latin typeface="Arial"/>
                <a:cs typeface="Arial"/>
              </a:rPr>
              <a:t>Ltd </a:t>
            </a:r>
            <a:r>
              <a:rPr sz="2800" b="1" i="1" spc="-85" dirty="0">
                <a:latin typeface="Arial"/>
                <a:cs typeface="Arial"/>
              </a:rPr>
              <a:t>&amp;  </a:t>
            </a:r>
            <a:r>
              <a:rPr sz="2800" b="1" i="1" spc="-225" dirty="0">
                <a:latin typeface="Arial"/>
                <a:cs typeface="Arial"/>
              </a:rPr>
              <a:t>Anrs </a:t>
            </a:r>
            <a:r>
              <a:rPr sz="2800" b="1" i="1" spc="5" dirty="0">
                <a:latin typeface="Arial"/>
                <a:cs typeface="Arial"/>
              </a:rPr>
              <a:t>(2018) </a:t>
            </a:r>
            <a:r>
              <a:rPr sz="2800" b="1" i="1" spc="95" dirty="0">
                <a:latin typeface="Arial"/>
                <a:cs typeface="Arial"/>
              </a:rPr>
              <a:t>68 </a:t>
            </a:r>
            <a:r>
              <a:rPr sz="2800" b="1" i="1" spc="-225" dirty="0">
                <a:latin typeface="Arial"/>
                <a:cs typeface="Arial"/>
              </a:rPr>
              <a:t>ITR </a:t>
            </a:r>
            <a:r>
              <a:rPr sz="2800" b="1" i="1" spc="-195" dirty="0">
                <a:latin typeface="Arial"/>
                <a:cs typeface="Arial"/>
              </a:rPr>
              <a:t>(Trib) </a:t>
            </a:r>
            <a:r>
              <a:rPr sz="2800" b="1" i="1" spc="50" dirty="0">
                <a:latin typeface="Arial"/>
                <a:cs typeface="Arial"/>
              </a:rPr>
              <a:t>0216</a:t>
            </a:r>
            <a:r>
              <a:rPr sz="2800" b="1" i="1" spc="-135" dirty="0">
                <a:latin typeface="Arial"/>
                <a:cs typeface="Arial"/>
              </a:rPr>
              <a:t> </a:t>
            </a:r>
            <a:r>
              <a:rPr sz="2800" b="1" i="1" spc="-125" dirty="0">
                <a:latin typeface="Arial"/>
                <a:cs typeface="Arial"/>
              </a:rPr>
              <a:t>(Delhi)</a:t>
            </a:r>
            <a:endParaRPr sz="28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6656" y="1316736"/>
            <a:ext cx="8924544"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43387" y="708225"/>
            <a:ext cx="7971155" cy="756920"/>
          </a:xfrm>
          <a:prstGeom prst="rect">
            <a:avLst/>
          </a:prstGeom>
        </p:spPr>
        <p:txBody>
          <a:bodyPr vert="horz" wrap="square" lIns="0" tIns="12700" rIns="0" bIns="0" rtlCol="0">
            <a:spAutoFit/>
          </a:bodyPr>
          <a:lstStyle/>
          <a:p>
            <a:pPr marL="12700">
              <a:lnSpc>
                <a:spcPct val="100000"/>
              </a:lnSpc>
              <a:spcBef>
                <a:spcPts val="100"/>
              </a:spcBef>
            </a:pPr>
            <a:r>
              <a:rPr sz="4800" spc="-605" dirty="0"/>
              <a:t>FAVORABLE </a:t>
            </a:r>
            <a:r>
              <a:rPr sz="4800" spc="-390" dirty="0"/>
              <a:t>REMAND</a:t>
            </a:r>
            <a:r>
              <a:rPr sz="4800" spc="-545" dirty="0"/>
              <a:t> </a:t>
            </a:r>
            <a:r>
              <a:rPr sz="4800" spc="-495" dirty="0"/>
              <a:t>REPORT</a:t>
            </a:r>
            <a:endParaRPr sz="4800"/>
          </a:p>
        </p:txBody>
      </p:sp>
      <p:sp>
        <p:nvSpPr>
          <p:cNvPr id="5" name="object 5"/>
          <p:cNvSpPr txBox="1"/>
          <p:nvPr/>
        </p:nvSpPr>
        <p:spPr>
          <a:xfrm>
            <a:off x="537497" y="1393889"/>
            <a:ext cx="8954135" cy="5897880"/>
          </a:xfrm>
          <a:prstGeom prst="rect">
            <a:avLst/>
          </a:prstGeom>
        </p:spPr>
        <p:txBody>
          <a:bodyPr vert="horz" wrap="square" lIns="0" tIns="12700" rIns="0" bIns="0" rtlCol="0">
            <a:spAutoFit/>
          </a:bodyPr>
          <a:lstStyle/>
          <a:p>
            <a:pPr marL="355600" marR="5080" indent="-343535">
              <a:lnSpc>
                <a:spcPct val="100000"/>
              </a:lnSpc>
              <a:spcBef>
                <a:spcPts val="10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145" dirty="0">
                <a:latin typeface="Arial"/>
                <a:cs typeface="Arial"/>
              </a:rPr>
              <a:t>Where </a:t>
            </a:r>
            <a:r>
              <a:rPr sz="3000" b="1" spc="-235" dirty="0">
                <a:latin typeface="Arial"/>
                <a:cs typeface="Arial"/>
              </a:rPr>
              <a:t>CIT(A) </a:t>
            </a:r>
            <a:r>
              <a:rPr sz="3000" b="1" spc="-185" dirty="0">
                <a:latin typeface="Arial"/>
                <a:cs typeface="Arial"/>
              </a:rPr>
              <a:t>has </a:t>
            </a:r>
            <a:r>
              <a:rPr sz="3000" b="1" spc="-105" dirty="0">
                <a:latin typeface="Arial"/>
                <a:cs typeface="Arial"/>
              </a:rPr>
              <a:t>admitted </a:t>
            </a:r>
            <a:r>
              <a:rPr sz="3000" b="1" spc="-135" dirty="0">
                <a:latin typeface="Arial"/>
                <a:cs typeface="Arial"/>
              </a:rPr>
              <a:t>additional </a:t>
            </a:r>
            <a:r>
              <a:rPr sz="3000" b="1" spc="-200" dirty="0">
                <a:latin typeface="Arial"/>
                <a:cs typeface="Arial"/>
              </a:rPr>
              <a:t>evidences </a:t>
            </a:r>
            <a:r>
              <a:rPr sz="3000" b="1" spc="-155" dirty="0">
                <a:latin typeface="Arial"/>
                <a:cs typeface="Arial"/>
              </a:rPr>
              <a:t>and  </a:t>
            </a:r>
            <a:r>
              <a:rPr sz="3000" b="1" spc="-130" dirty="0">
                <a:latin typeface="Arial"/>
                <a:cs typeface="Arial"/>
              </a:rPr>
              <a:t>called </a:t>
            </a:r>
            <a:r>
              <a:rPr sz="3000" b="1" spc="-155" dirty="0">
                <a:latin typeface="Arial"/>
                <a:cs typeface="Arial"/>
              </a:rPr>
              <a:t>for </a:t>
            </a:r>
            <a:r>
              <a:rPr sz="3000" b="1" spc="-125" dirty="0">
                <a:latin typeface="Arial"/>
                <a:cs typeface="Arial"/>
              </a:rPr>
              <a:t>remand </a:t>
            </a:r>
            <a:r>
              <a:rPr sz="3000" b="1" spc="-145" dirty="0">
                <a:latin typeface="Arial"/>
                <a:cs typeface="Arial"/>
              </a:rPr>
              <a:t>report </a:t>
            </a:r>
            <a:r>
              <a:rPr sz="3000" b="1" spc="-135" dirty="0">
                <a:latin typeface="Arial"/>
                <a:cs typeface="Arial"/>
              </a:rPr>
              <a:t>from </a:t>
            </a:r>
            <a:r>
              <a:rPr sz="3000" b="1" spc="-420" dirty="0">
                <a:latin typeface="Arial"/>
                <a:cs typeface="Arial"/>
              </a:rPr>
              <a:t>AO </a:t>
            </a:r>
            <a:r>
              <a:rPr sz="3000" b="1" spc="-20" dirty="0">
                <a:latin typeface="Arial"/>
                <a:cs typeface="Arial"/>
              </a:rPr>
              <a:t>&amp; </a:t>
            </a:r>
            <a:r>
              <a:rPr sz="3000" b="1" spc="-85" dirty="0">
                <a:latin typeface="Arial"/>
                <a:cs typeface="Arial"/>
              </a:rPr>
              <a:t>if </a:t>
            </a:r>
            <a:r>
              <a:rPr sz="3000" b="1" spc="-405" dirty="0">
                <a:latin typeface="Arial"/>
                <a:cs typeface="Arial"/>
              </a:rPr>
              <a:t>AO </a:t>
            </a:r>
            <a:r>
              <a:rPr sz="3000" b="1" spc="-225" dirty="0">
                <a:latin typeface="Arial"/>
                <a:cs typeface="Arial"/>
              </a:rPr>
              <a:t>gives </a:t>
            </a:r>
            <a:r>
              <a:rPr sz="3000" b="1" spc="-110" dirty="0">
                <a:latin typeface="Arial"/>
                <a:cs typeface="Arial"/>
              </a:rPr>
              <a:t>the  </a:t>
            </a:r>
            <a:r>
              <a:rPr sz="3000" b="1" spc="-145" dirty="0">
                <a:latin typeface="Arial"/>
                <a:cs typeface="Arial"/>
              </a:rPr>
              <a:t>report </a:t>
            </a:r>
            <a:r>
              <a:rPr sz="3000" b="1" spc="-150" dirty="0">
                <a:latin typeface="Arial"/>
                <a:cs typeface="Arial"/>
              </a:rPr>
              <a:t>in </a:t>
            </a:r>
            <a:r>
              <a:rPr sz="3000" b="1" spc="-185" dirty="0">
                <a:latin typeface="Arial"/>
                <a:cs typeface="Arial"/>
              </a:rPr>
              <a:t>favour </a:t>
            </a:r>
            <a:r>
              <a:rPr sz="3000" b="1" spc="-150" dirty="0">
                <a:latin typeface="Arial"/>
                <a:cs typeface="Arial"/>
              </a:rPr>
              <a:t>of </a:t>
            </a:r>
            <a:r>
              <a:rPr sz="3000" b="1" spc="-195" dirty="0">
                <a:latin typeface="Arial"/>
                <a:cs typeface="Arial"/>
              </a:rPr>
              <a:t>assessee </a:t>
            </a:r>
            <a:r>
              <a:rPr sz="3000" b="1" spc="-100" dirty="0">
                <a:latin typeface="Arial"/>
                <a:cs typeface="Arial"/>
              </a:rPr>
              <a:t>i.e. </a:t>
            </a:r>
            <a:r>
              <a:rPr sz="3000" b="1" spc="-160" dirty="0">
                <a:latin typeface="Arial"/>
                <a:cs typeface="Arial"/>
              </a:rPr>
              <a:t>where </a:t>
            </a:r>
            <a:r>
              <a:rPr sz="3000" b="1" spc="-420" dirty="0">
                <a:latin typeface="Arial"/>
                <a:cs typeface="Arial"/>
              </a:rPr>
              <a:t>AO </a:t>
            </a:r>
            <a:r>
              <a:rPr sz="3000" b="1" spc="-175" dirty="0">
                <a:latin typeface="Arial"/>
                <a:cs typeface="Arial"/>
              </a:rPr>
              <a:t>accepts  </a:t>
            </a:r>
            <a:r>
              <a:rPr sz="3000" b="1" spc="-195" dirty="0">
                <a:latin typeface="Arial"/>
                <a:cs typeface="Arial"/>
              </a:rPr>
              <a:t>evidences </a:t>
            </a:r>
            <a:r>
              <a:rPr sz="3000" b="1" spc="-110" dirty="0">
                <a:latin typeface="Arial"/>
                <a:cs typeface="Arial"/>
              </a:rPr>
              <a:t>filed </a:t>
            </a:r>
            <a:r>
              <a:rPr sz="3000" b="1" spc="-295" dirty="0">
                <a:latin typeface="Arial"/>
                <a:cs typeface="Arial"/>
              </a:rPr>
              <a:t>by </a:t>
            </a:r>
            <a:r>
              <a:rPr sz="3000" b="1" spc="-195" dirty="0">
                <a:latin typeface="Arial"/>
                <a:cs typeface="Arial"/>
              </a:rPr>
              <a:t>assessee </a:t>
            </a:r>
            <a:r>
              <a:rPr sz="3000" b="1" spc="-20" dirty="0">
                <a:latin typeface="Arial"/>
                <a:cs typeface="Arial"/>
              </a:rPr>
              <a:t>&amp; </a:t>
            </a:r>
            <a:r>
              <a:rPr sz="3000" b="1" spc="-195" dirty="0">
                <a:latin typeface="Arial"/>
                <a:cs typeface="Arial"/>
              </a:rPr>
              <a:t>opines </a:t>
            </a:r>
            <a:r>
              <a:rPr sz="3000" b="1" spc="-80" dirty="0">
                <a:latin typeface="Arial"/>
                <a:cs typeface="Arial"/>
              </a:rPr>
              <a:t>that </a:t>
            </a:r>
            <a:r>
              <a:rPr sz="3000" b="1" spc="-160" dirty="0">
                <a:latin typeface="Arial"/>
                <a:cs typeface="Arial"/>
              </a:rPr>
              <a:t>additions  </a:t>
            </a:r>
            <a:r>
              <a:rPr sz="3000" b="1" spc="-100" dirty="0">
                <a:latin typeface="Arial"/>
                <a:cs typeface="Arial"/>
              </a:rPr>
              <a:t>are </a:t>
            </a:r>
            <a:r>
              <a:rPr sz="3000" b="1" spc="-165" dirty="0">
                <a:latin typeface="Arial"/>
                <a:cs typeface="Arial"/>
              </a:rPr>
              <a:t>not </a:t>
            </a:r>
            <a:r>
              <a:rPr sz="3000" b="1" spc="-145" dirty="0">
                <a:latin typeface="Arial"/>
                <a:cs typeface="Arial"/>
              </a:rPr>
              <a:t>warranted </a:t>
            </a:r>
            <a:r>
              <a:rPr sz="3000" b="1" spc="-200" dirty="0">
                <a:latin typeface="Arial"/>
                <a:cs typeface="Arial"/>
              </a:rPr>
              <a:t>considering </a:t>
            </a:r>
            <a:r>
              <a:rPr sz="3000" b="1" spc="-185" dirty="0">
                <a:latin typeface="Arial"/>
                <a:cs typeface="Arial"/>
              </a:rPr>
              <a:t>evidences, </a:t>
            </a:r>
            <a:r>
              <a:rPr sz="3000" b="1" spc="-130" dirty="0">
                <a:latin typeface="Arial"/>
                <a:cs typeface="Arial"/>
              </a:rPr>
              <a:t>then </a:t>
            </a:r>
            <a:r>
              <a:rPr sz="3000" b="1" spc="-235" dirty="0">
                <a:latin typeface="Arial"/>
                <a:cs typeface="Arial"/>
              </a:rPr>
              <a:t>CIT(A)  </a:t>
            </a:r>
            <a:r>
              <a:rPr sz="3000" b="1" spc="-200" dirty="0">
                <a:latin typeface="Arial"/>
                <a:cs typeface="Arial"/>
              </a:rPr>
              <a:t>considering </a:t>
            </a:r>
            <a:r>
              <a:rPr sz="3000" b="1" spc="-130" dirty="0">
                <a:latin typeface="Arial"/>
                <a:cs typeface="Arial"/>
              </a:rPr>
              <a:t>remand </a:t>
            </a:r>
            <a:r>
              <a:rPr sz="3000" b="1" spc="-145" dirty="0">
                <a:latin typeface="Arial"/>
                <a:cs typeface="Arial"/>
              </a:rPr>
              <a:t>report </a:t>
            </a:r>
            <a:r>
              <a:rPr sz="3000" b="1" spc="-165" dirty="0">
                <a:latin typeface="Arial"/>
                <a:cs typeface="Arial"/>
              </a:rPr>
              <a:t>may </a:t>
            </a:r>
            <a:r>
              <a:rPr sz="3000" b="1" spc="-145" dirty="0">
                <a:latin typeface="Arial"/>
                <a:cs typeface="Arial"/>
              </a:rPr>
              <a:t>allow </a:t>
            </a:r>
            <a:r>
              <a:rPr sz="3000" b="1" spc="-114" dirty="0">
                <a:latin typeface="Arial"/>
                <a:cs typeface="Arial"/>
              </a:rPr>
              <a:t>appeal </a:t>
            </a:r>
            <a:r>
              <a:rPr sz="3000" b="1" spc="-150" dirty="0">
                <a:latin typeface="Arial"/>
                <a:cs typeface="Arial"/>
              </a:rPr>
              <a:t>in  </a:t>
            </a:r>
            <a:r>
              <a:rPr sz="3000" b="1" spc="-185" dirty="0">
                <a:latin typeface="Arial"/>
                <a:cs typeface="Arial"/>
              </a:rPr>
              <a:t>favour </a:t>
            </a:r>
            <a:r>
              <a:rPr sz="3000" b="1" spc="-150" dirty="0">
                <a:latin typeface="Arial"/>
                <a:cs typeface="Arial"/>
              </a:rPr>
              <a:t>of </a:t>
            </a:r>
            <a:r>
              <a:rPr sz="3000" b="1" spc="-185" dirty="0">
                <a:latin typeface="Arial"/>
                <a:cs typeface="Arial"/>
              </a:rPr>
              <a:t>assessee. </a:t>
            </a:r>
            <a:r>
              <a:rPr sz="3000" b="1" spc="-195" dirty="0">
                <a:latin typeface="Arial"/>
                <a:cs typeface="Arial"/>
              </a:rPr>
              <a:t>Revenue </a:t>
            </a:r>
            <a:r>
              <a:rPr sz="3000" b="1" spc="-170" dirty="0">
                <a:latin typeface="Arial"/>
                <a:cs typeface="Arial"/>
              </a:rPr>
              <a:t>cannot </a:t>
            </a:r>
            <a:r>
              <a:rPr sz="3000" b="1" spc="-145" dirty="0">
                <a:latin typeface="Arial"/>
                <a:cs typeface="Arial"/>
              </a:rPr>
              <a:t>be </a:t>
            </a:r>
            <a:r>
              <a:rPr sz="3000" b="1" spc="-185" dirty="0">
                <a:latin typeface="Arial"/>
                <a:cs typeface="Arial"/>
              </a:rPr>
              <a:t>aggrieved </a:t>
            </a:r>
            <a:r>
              <a:rPr sz="3000" b="1" spc="-295" dirty="0">
                <a:latin typeface="Arial"/>
                <a:cs typeface="Arial"/>
              </a:rPr>
              <a:t>by  </a:t>
            </a:r>
            <a:r>
              <a:rPr sz="3000" b="1" spc="-175" dirty="0">
                <a:latin typeface="Arial"/>
                <a:cs typeface="Arial"/>
              </a:rPr>
              <a:t>order </a:t>
            </a:r>
            <a:r>
              <a:rPr sz="3000" b="1" spc="-150" dirty="0">
                <a:latin typeface="Arial"/>
                <a:cs typeface="Arial"/>
              </a:rPr>
              <a:t>of </a:t>
            </a:r>
            <a:r>
              <a:rPr sz="3000" b="1" spc="-235" dirty="0">
                <a:latin typeface="Arial"/>
                <a:cs typeface="Arial"/>
              </a:rPr>
              <a:t>CIT(A) </a:t>
            </a:r>
            <a:r>
              <a:rPr sz="3000" b="1" spc="-20" dirty="0">
                <a:latin typeface="Arial"/>
                <a:cs typeface="Arial"/>
              </a:rPr>
              <a:t>&amp; </a:t>
            </a:r>
            <a:r>
              <a:rPr sz="3000" b="1" spc="-80" dirty="0">
                <a:latin typeface="Arial"/>
                <a:cs typeface="Arial"/>
              </a:rPr>
              <a:t>file </a:t>
            </a:r>
            <a:r>
              <a:rPr sz="3000" b="1" spc="-114" dirty="0">
                <a:latin typeface="Arial"/>
                <a:cs typeface="Arial"/>
              </a:rPr>
              <a:t>appeal </a:t>
            </a:r>
            <a:r>
              <a:rPr sz="3000" b="1" spc="-145" dirty="0">
                <a:latin typeface="Arial"/>
                <a:cs typeface="Arial"/>
              </a:rPr>
              <a:t>before </a:t>
            </a:r>
            <a:r>
              <a:rPr sz="3000" b="1" spc="-365" dirty="0">
                <a:latin typeface="Arial"/>
                <a:cs typeface="Arial"/>
              </a:rPr>
              <a:t>ITAT </a:t>
            </a:r>
            <a:r>
              <a:rPr sz="3000" b="1" spc="-155" dirty="0">
                <a:latin typeface="Arial"/>
                <a:cs typeface="Arial"/>
              </a:rPr>
              <a:t>for </a:t>
            </a:r>
            <a:r>
              <a:rPr sz="3000" b="1" spc="-200" dirty="0">
                <a:latin typeface="Arial"/>
                <a:cs typeface="Arial"/>
              </a:rPr>
              <a:t>which  </a:t>
            </a:r>
            <a:r>
              <a:rPr sz="3000" b="1" spc="-160" dirty="0">
                <a:latin typeface="Arial"/>
                <a:cs typeface="Arial"/>
              </a:rPr>
              <a:t>favourable </a:t>
            </a:r>
            <a:r>
              <a:rPr sz="3000" b="1" spc="-125" dirty="0">
                <a:latin typeface="Arial"/>
                <a:cs typeface="Arial"/>
              </a:rPr>
              <a:t>remand </a:t>
            </a:r>
            <a:r>
              <a:rPr sz="3000" b="1" spc="-140" dirty="0">
                <a:latin typeface="Arial"/>
                <a:cs typeface="Arial"/>
              </a:rPr>
              <a:t>report </a:t>
            </a:r>
            <a:r>
              <a:rPr sz="3000" b="1" spc="-210" dirty="0">
                <a:latin typeface="Arial"/>
                <a:cs typeface="Arial"/>
              </a:rPr>
              <a:t>was given </a:t>
            </a:r>
            <a:r>
              <a:rPr sz="3000" b="1" spc="-280" dirty="0">
                <a:latin typeface="Arial"/>
                <a:cs typeface="Arial"/>
              </a:rPr>
              <a:t>by</a:t>
            </a:r>
            <a:r>
              <a:rPr sz="3000" b="1" spc="110" dirty="0">
                <a:latin typeface="Arial"/>
                <a:cs typeface="Arial"/>
              </a:rPr>
              <a:t> </a:t>
            </a:r>
            <a:r>
              <a:rPr sz="3000" b="1" spc="-310" dirty="0">
                <a:latin typeface="Arial"/>
                <a:cs typeface="Arial"/>
              </a:rPr>
              <a:t>AO.</a:t>
            </a:r>
            <a:endParaRPr sz="3000">
              <a:latin typeface="Arial"/>
              <a:cs typeface="Arial"/>
            </a:endParaRPr>
          </a:p>
          <a:p>
            <a:pPr marL="469265">
              <a:lnSpc>
                <a:spcPct val="100000"/>
              </a:lnSpc>
              <a:spcBef>
                <a:spcPts val="58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50" dirty="0">
                <a:latin typeface="Arial"/>
                <a:cs typeface="Arial"/>
              </a:rPr>
              <a:t>B.Jayalakshmi </a:t>
            </a:r>
            <a:r>
              <a:rPr sz="2400" b="1" i="1" spc="-265" dirty="0">
                <a:latin typeface="Arial"/>
                <a:cs typeface="Arial"/>
              </a:rPr>
              <a:t>v </a:t>
            </a:r>
            <a:r>
              <a:rPr sz="2400" b="1" i="1" spc="-250" dirty="0">
                <a:latin typeface="Arial"/>
                <a:cs typeface="Arial"/>
              </a:rPr>
              <a:t>ACIT </a:t>
            </a:r>
            <a:r>
              <a:rPr sz="2400" b="1" i="1" spc="10" dirty="0">
                <a:latin typeface="Arial"/>
                <a:cs typeface="Arial"/>
              </a:rPr>
              <a:t>[2018] </a:t>
            </a:r>
            <a:r>
              <a:rPr sz="2400" b="1" i="1" spc="50" dirty="0">
                <a:latin typeface="Arial"/>
                <a:cs typeface="Arial"/>
              </a:rPr>
              <a:t>407 </a:t>
            </a:r>
            <a:r>
              <a:rPr sz="2400" b="1" i="1" spc="-190" dirty="0">
                <a:latin typeface="Arial"/>
                <a:cs typeface="Arial"/>
              </a:rPr>
              <a:t>ITR </a:t>
            </a:r>
            <a:r>
              <a:rPr sz="2400" b="1" i="1" spc="70" dirty="0">
                <a:latin typeface="Arial"/>
                <a:cs typeface="Arial"/>
              </a:rPr>
              <a:t>0212</a:t>
            </a:r>
            <a:r>
              <a:rPr sz="2400" b="1" i="1" spc="-235" dirty="0">
                <a:latin typeface="Arial"/>
                <a:cs typeface="Arial"/>
              </a:rPr>
              <a:t> </a:t>
            </a:r>
            <a:r>
              <a:rPr sz="2400" b="1" i="1" spc="-100" dirty="0">
                <a:latin typeface="Arial"/>
                <a:cs typeface="Arial"/>
              </a:rPr>
              <a:t>(Mad)</a:t>
            </a:r>
            <a:endParaRPr sz="2400">
              <a:latin typeface="Arial"/>
              <a:cs typeface="Arial"/>
            </a:endParaRPr>
          </a:p>
          <a:p>
            <a:pPr marL="469265">
              <a:lnSpc>
                <a:spcPct val="100000"/>
              </a:lnSpc>
              <a:spcBef>
                <a:spcPts val="580"/>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95" dirty="0">
                <a:latin typeface="Arial"/>
                <a:cs typeface="Arial"/>
              </a:rPr>
              <a:t>Ramanlal </a:t>
            </a:r>
            <a:r>
              <a:rPr sz="2400" b="1" i="1" spc="-125" dirty="0">
                <a:latin typeface="Arial"/>
                <a:cs typeface="Arial"/>
              </a:rPr>
              <a:t>Kamdar </a:t>
            </a:r>
            <a:r>
              <a:rPr sz="2400" b="1" i="1" spc="-265" dirty="0">
                <a:latin typeface="Arial"/>
                <a:cs typeface="Arial"/>
              </a:rPr>
              <a:t>v </a:t>
            </a:r>
            <a:r>
              <a:rPr sz="2400" b="1" i="1" spc="-220" dirty="0">
                <a:latin typeface="Arial"/>
                <a:cs typeface="Arial"/>
              </a:rPr>
              <a:t>CIT </a:t>
            </a:r>
            <a:r>
              <a:rPr sz="2400" b="1" i="1" dirty="0">
                <a:latin typeface="Arial"/>
                <a:cs typeface="Arial"/>
              </a:rPr>
              <a:t>[1977] </a:t>
            </a:r>
            <a:r>
              <a:rPr sz="2400" b="1" i="1" spc="65" dirty="0">
                <a:latin typeface="Arial"/>
                <a:cs typeface="Arial"/>
              </a:rPr>
              <a:t>108 </a:t>
            </a:r>
            <a:r>
              <a:rPr sz="2400" b="1" i="1" spc="-190" dirty="0">
                <a:latin typeface="Arial"/>
                <a:cs typeface="Arial"/>
              </a:rPr>
              <a:t>ITR </a:t>
            </a:r>
            <a:r>
              <a:rPr sz="2400" b="1" i="1" spc="55" dirty="0">
                <a:latin typeface="Arial"/>
                <a:cs typeface="Arial"/>
              </a:rPr>
              <a:t>0073</a:t>
            </a:r>
            <a:r>
              <a:rPr sz="2400" b="1" i="1" spc="-295" dirty="0">
                <a:latin typeface="Arial"/>
                <a:cs typeface="Arial"/>
              </a:rPr>
              <a:t> </a:t>
            </a:r>
            <a:r>
              <a:rPr sz="2400" b="1" i="1" spc="-100" dirty="0">
                <a:latin typeface="Arial"/>
                <a:cs typeface="Arial"/>
              </a:rPr>
              <a:t>(Mad)</a:t>
            </a:r>
            <a:endParaRPr sz="2400">
              <a:latin typeface="Arial"/>
              <a:cs typeface="Arial"/>
            </a:endParaRPr>
          </a:p>
          <a:p>
            <a:pPr marL="469265">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30" dirty="0">
                <a:latin typeface="Arial"/>
                <a:cs typeface="Arial"/>
              </a:rPr>
              <a:t>Jivatlal </a:t>
            </a:r>
            <a:r>
              <a:rPr sz="2400" b="1" i="1" spc="-125" dirty="0">
                <a:latin typeface="Arial"/>
                <a:cs typeface="Arial"/>
              </a:rPr>
              <a:t>Purtapshi </a:t>
            </a:r>
            <a:r>
              <a:rPr sz="2400" b="1" i="1" spc="-265" dirty="0">
                <a:latin typeface="Arial"/>
                <a:cs typeface="Arial"/>
              </a:rPr>
              <a:t>v </a:t>
            </a:r>
            <a:r>
              <a:rPr sz="2400" b="1" i="1" spc="-225" dirty="0">
                <a:latin typeface="Arial"/>
                <a:cs typeface="Arial"/>
              </a:rPr>
              <a:t>CIT </a:t>
            </a:r>
            <a:r>
              <a:rPr sz="2400" b="1" i="1" spc="20" dirty="0">
                <a:latin typeface="Arial"/>
                <a:cs typeface="Arial"/>
              </a:rPr>
              <a:t>[1967] </a:t>
            </a:r>
            <a:r>
              <a:rPr sz="2400" b="1" i="1" spc="75" dirty="0">
                <a:latin typeface="Arial"/>
                <a:cs typeface="Arial"/>
              </a:rPr>
              <a:t>65 </a:t>
            </a:r>
            <a:r>
              <a:rPr sz="2400" b="1" i="1" spc="-195" dirty="0">
                <a:latin typeface="Arial"/>
                <a:cs typeface="Arial"/>
              </a:rPr>
              <a:t>ITR </a:t>
            </a:r>
            <a:r>
              <a:rPr sz="2400" b="1" i="1" spc="55" dirty="0">
                <a:latin typeface="Arial"/>
                <a:cs typeface="Arial"/>
              </a:rPr>
              <a:t>0261</a:t>
            </a:r>
            <a:r>
              <a:rPr sz="2400" b="1" i="1" spc="-254" dirty="0">
                <a:latin typeface="Arial"/>
                <a:cs typeface="Arial"/>
              </a:rPr>
              <a:t> </a:t>
            </a:r>
            <a:r>
              <a:rPr sz="2400" b="1" i="1" spc="-145" dirty="0">
                <a:latin typeface="Arial"/>
                <a:cs typeface="Arial"/>
              </a:rPr>
              <a:t>(Bom)</a:t>
            </a:r>
            <a:endParaRPr sz="2400">
              <a:latin typeface="Arial"/>
              <a:cs typeface="Arial"/>
            </a:endParaRPr>
          </a:p>
          <a:p>
            <a:pPr marL="469265">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90" dirty="0">
                <a:latin typeface="Arial"/>
                <a:cs typeface="Arial"/>
              </a:rPr>
              <a:t>M.M. </a:t>
            </a:r>
            <a:r>
              <a:rPr sz="2400" b="1" i="1" spc="-140" dirty="0">
                <a:latin typeface="Arial"/>
                <a:cs typeface="Arial"/>
              </a:rPr>
              <a:t>Annaiah </a:t>
            </a:r>
            <a:r>
              <a:rPr sz="2400" b="1" i="1" spc="-265" dirty="0">
                <a:latin typeface="Arial"/>
                <a:cs typeface="Arial"/>
              </a:rPr>
              <a:t>v </a:t>
            </a:r>
            <a:r>
              <a:rPr sz="2400" b="1" i="1" spc="-225" dirty="0">
                <a:latin typeface="Arial"/>
                <a:cs typeface="Arial"/>
              </a:rPr>
              <a:t>CIT </a:t>
            </a:r>
            <a:r>
              <a:rPr sz="2400" b="1" i="1" spc="5" dirty="0">
                <a:latin typeface="Arial"/>
                <a:cs typeface="Arial"/>
              </a:rPr>
              <a:t>[1970] </a:t>
            </a:r>
            <a:r>
              <a:rPr sz="2400" b="1" i="1" spc="40" dirty="0">
                <a:latin typeface="Arial"/>
                <a:cs typeface="Arial"/>
              </a:rPr>
              <a:t>76 </a:t>
            </a:r>
            <a:r>
              <a:rPr sz="2400" b="1" i="1" spc="-180" dirty="0">
                <a:latin typeface="Arial"/>
                <a:cs typeface="Arial"/>
              </a:rPr>
              <a:t>ITR </a:t>
            </a:r>
            <a:r>
              <a:rPr sz="2400" b="1" i="1" spc="75" dirty="0">
                <a:latin typeface="Arial"/>
                <a:cs typeface="Arial"/>
              </a:rPr>
              <a:t>0582</a:t>
            </a:r>
            <a:r>
              <a:rPr sz="2400" b="1" i="1" spc="-275" dirty="0">
                <a:latin typeface="Arial"/>
                <a:cs typeface="Arial"/>
              </a:rPr>
              <a:t> </a:t>
            </a:r>
            <a:r>
              <a:rPr sz="2400" b="1" i="1" spc="-150" dirty="0">
                <a:latin typeface="Arial"/>
                <a:cs typeface="Arial"/>
              </a:rPr>
              <a:t>(Mys)</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85CD-02D6-52C0-0E6D-74AE9F8AF6FE}"/>
              </a:ext>
            </a:extLst>
          </p:cNvPr>
          <p:cNvSpPr>
            <a:spLocks noGrp="1"/>
          </p:cNvSpPr>
          <p:nvPr>
            <p:ph type="title"/>
          </p:nvPr>
        </p:nvSpPr>
        <p:spPr>
          <a:xfrm>
            <a:off x="668413" y="661046"/>
            <a:ext cx="8722360" cy="677108"/>
          </a:xfrm>
        </p:spPr>
        <p:txBody>
          <a:bodyPr wrap="square" lIns="0" tIns="0" rIns="0" bIns="0" anchor="t">
            <a:spAutoFit/>
          </a:bodyPr>
          <a:lstStyle/>
          <a:p>
            <a:r>
              <a:rPr lang="en-GB" sz="2200" i="1" dirty="0"/>
              <a:t>Goetze (India) Ltd. v. Commissioner of Income-tax [2006] 157 Taxman 1 (SC)</a:t>
            </a:r>
            <a:endParaRPr lang="en-US" sz="2200" dirty="0"/>
          </a:p>
        </p:txBody>
      </p:sp>
      <p:sp>
        <p:nvSpPr>
          <p:cNvPr id="3" name="Text Placeholder 2">
            <a:extLst>
              <a:ext uri="{FF2B5EF4-FFF2-40B4-BE49-F238E27FC236}">
                <a16:creationId xmlns:a16="http://schemas.microsoft.com/office/drawing/2014/main" id="{A434E27C-81C1-E4F8-16C0-8FEBABA3BBA5}"/>
              </a:ext>
            </a:extLst>
          </p:cNvPr>
          <p:cNvSpPr>
            <a:spLocks noGrp="1"/>
          </p:cNvSpPr>
          <p:nvPr>
            <p:ph type="body" idx="1"/>
          </p:nvPr>
        </p:nvSpPr>
        <p:spPr>
          <a:xfrm>
            <a:off x="528334" y="1529535"/>
            <a:ext cx="9001731" cy="3693319"/>
          </a:xfrm>
        </p:spPr>
        <p:txBody>
          <a:bodyPr wrap="square" lIns="0" tIns="0" rIns="0" bIns="0" anchor="t">
            <a:spAutoFit/>
          </a:bodyPr>
          <a:lstStyle/>
          <a:p>
            <a:r>
              <a:rPr lang="en-GB" sz="2400" b="0" dirty="0"/>
              <a:t>In this case, the return was filed on 30-11-1995 by the company. On 12-1-1998, company sought to claim a deduction by way of a letter before the Assessing Officer. The deduction was disallowed by the Assessing Officer on the ground that there was no provision under the Income-tax Act to make amendment in the return of income by moving an application at the assessment stage without revising the return. </a:t>
            </a:r>
          </a:p>
          <a:p>
            <a:endParaRPr lang="en-GB" sz="2400" b="0" dirty="0"/>
          </a:p>
          <a:p>
            <a:r>
              <a:rPr lang="en-GB" sz="2400" b="0" dirty="0"/>
              <a:t>But appellate authorities can allow </a:t>
            </a:r>
            <a:r>
              <a:rPr lang="en-GB" sz="2400" b="0"/>
              <a:t>additional claims.</a:t>
            </a:r>
            <a:endParaRPr lang="en-GB" sz="2400" b="0" dirty="0"/>
          </a:p>
          <a:p>
            <a:endParaRPr lang="en-GB" sz="2400" b="0" dirty="0"/>
          </a:p>
        </p:txBody>
      </p:sp>
    </p:spTree>
    <p:extLst>
      <p:ext uri="{BB962C8B-B14F-4D97-AF65-F5344CB8AC3E}">
        <p14:creationId xmlns:p14="http://schemas.microsoft.com/office/powerpoint/2010/main" val="319494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1966-F17B-77D1-69B0-17C5B2DA2E1C}"/>
              </a:ext>
            </a:extLst>
          </p:cNvPr>
          <p:cNvSpPr>
            <a:spLocks noGrp="1"/>
          </p:cNvSpPr>
          <p:nvPr>
            <p:ph type="title"/>
          </p:nvPr>
        </p:nvSpPr>
        <p:spPr>
          <a:xfrm>
            <a:off x="668413" y="661046"/>
            <a:ext cx="8722360" cy="492443"/>
          </a:xfrm>
        </p:spPr>
        <p:txBody>
          <a:bodyPr wrap="square" lIns="0" tIns="0" rIns="0" bIns="0" anchor="t">
            <a:spAutoFit/>
          </a:bodyPr>
          <a:lstStyle/>
          <a:p>
            <a:r>
              <a:rPr lang="en-GB" sz="3200" b="0" dirty="0"/>
              <a:t>JUTE CORPORATION OF INDIA LTD.</a:t>
            </a:r>
            <a:endParaRPr lang="en-US" sz="3200"/>
          </a:p>
        </p:txBody>
      </p:sp>
      <p:sp>
        <p:nvSpPr>
          <p:cNvPr id="3" name="Text Placeholder 2">
            <a:extLst>
              <a:ext uri="{FF2B5EF4-FFF2-40B4-BE49-F238E27FC236}">
                <a16:creationId xmlns:a16="http://schemas.microsoft.com/office/drawing/2014/main" id="{F0A73F26-D02A-82E0-B137-59D5F6CA0126}"/>
              </a:ext>
            </a:extLst>
          </p:cNvPr>
          <p:cNvSpPr>
            <a:spLocks noGrp="1"/>
          </p:cNvSpPr>
          <p:nvPr>
            <p:ph type="body" idx="1"/>
          </p:nvPr>
        </p:nvSpPr>
        <p:spPr>
          <a:xfrm>
            <a:off x="528334" y="1529535"/>
            <a:ext cx="9001731" cy="1477328"/>
          </a:xfrm>
        </p:spPr>
        <p:txBody>
          <a:bodyPr wrap="square" lIns="0" tIns="0" rIns="0" bIns="0" anchor="t">
            <a:spAutoFit/>
          </a:bodyPr>
          <a:lstStyle/>
          <a:p>
            <a:r>
              <a:rPr lang="en-GB" b="0" dirty="0"/>
              <a:t>the question raised was “whether the Tribunal has jurisdiction to examine an issue raised before it for the first time”. The decision was affirmative.</a:t>
            </a:r>
            <a:endParaRPr lang="en-US" dirty="0"/>
          </a:p>
        </p:txBody>
      </p:sp>
    </p:spTree>
    <p:extLst>
      <p:ext uri="{BB962C8B-B14F-4D97-AF65-F5344CB8AC3E}">
        <p14:creationId xmlns:p14="http://schemas.microsoft.com/office/powerpoint/2010/main" val="338467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CAF8-DDD9-3780-729F-A09ACCDA5D52}"/>
              </a:ext>
            </a:extLst>
          </p:cNvPr>
          <p:cNvSpPr>
            <a:spLocks noGrp="1"/>
          </p:cNvSpPr>
          <p:nvPr>
            <p:ph type="title"/>
          </p:nvPr>
        </p:nvSpPr>
        <p:spPr>
          <a:xfrm>
            <a:off x="668413" y="661046"/>
            <a:ext cx="8722360" cy="830997"/>
          </a:xfrm>
        </p:spPr>
        <p:txBody>
          <a:bodyPr wrap="square" lIns="0" tIns="0" rIns="0" bIns="0" anchor="t">
            <a:spAutoFit/>
          </a:bodyPr>
          <a:lstStyle/>
          <a:p>
            <a:r>
              <a:rPr lang="en-GB" b="0" dirty="0"/>
              <a:t> </a:t>
            </a:r>
            <a:r>
              <a:rPr lang="en-GB" sz="2800" i="1" dirty="0"/>
              <a:t>CIT v. Jai Parabolic Springs Ltd. [2008] 306 ITR 42</a:t>
            </a:r>
            <a:endParaRPr lang="en-US" sz="2800"/>
          </a:p>
        </p:txBody>
      </p:sp>
      <p:sp>
        <p:nvSpPr>
          <p:cNvPr id="3" name="Text Placeholder 2">
            <a:extLst>
              <a:ext uri="{FF2B5EF4-FFF2-40B4-BE49-F238E27FC236}">
                <a16:creationId xmlns:a16="http://schemas.microsoft.com/office/drawing/2014/main" id="{C0E9C120-21C2-53C0-3863-B88D30AF605A}"/>
              </a:ext>
            </a:extLst>
          </p:cNvPr>
          <p:cNvSpPr>
            <a:spLocks noGrp="1"/>
          </p:cNvSpPr>
          <p:nvPr>
            <p:ph type="body" idx="1"/>
          </p:nvPr>
        </p:nvSpPr>
        <p:spPr>
          <a:xfrm>
            <a:off x="528334" y="1529535"/>
            <a:ext cx="9001731" cy="4924425"/>
          </a:xfrm>
        </p:spPr>
        <p:txBody>
          <a:bodyPr wrap="square" lIns="0" tIns="0" rIns="0" bIns="0" anchor="t">
            <a:spAutoFit/>
          </a:bodyPr>
          <a:lstStyle/>
          <a:p>
            <a:r>
              <a:rPr lang="en-GB" b="0" dirty="0"/>
              <a:t>The court, held that the Supreme Court dismissed the appeal in Goetze India Limited, making it clear that the decision was limited to the power of the assessing authority to entertain a claim for deduction otherwise than by a revised return and did not impinge on the powers of the Tribunal. It was also held that there was no prohibition on the powers of the Tribunal to entertain an additional ground which, according to the Tribunal, arises in the matter and for the just decision of the case.</a:t>
            </a:r>
            <a:endParaRPr lang="en-US" dirty="0"/>
          </a:p>
        </p:txBody>
      </p:sp>
    </p:spTree>
    <p:extLst>
      <p:ext uri="{BB962C8B-B14F-4D97-AF65-F5344CB8AC3E}">
        <p14:creationId xmlns:p14="http://schemas.microsoft.com/office/powerpoint/2010/main" val="206451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050658" y="423069"/>
            <a:ext cx="5857240"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FFFFFF"/>
                </a:solidFill>
              </a:rPr>
              <a:t>Additional</a:t>
            </a:r>
            <a:r>
              <a:rPr sz="4800" spc="10" dirty="0">
                <a:solidFill>
                  <a:srgbClr val="FFFFFF"/>
                </a:solidFill>
              </a:rPr>
              <a:t> </a:t>
            </a:r>
            <a:r>
              <a:rPr sz="4800" spc="-5" dirty="0">
                <a:solidFill>
                  <a:srgbClr val="FFFFFF"/>
                </a:solidFill>
              </a:rPr>
              <a:t>Evidence</a:t>
            </a:r>
            <a:endParaRPr sz="4800"/>
          </a:p>
        </p:txBody>
      </p:sp>
      <p:sp>
        <p:nvSpPr>
          <p:cNvPr id="6" name="object 6"/>
          <p:cNvSpPr txBox="1"/>
          <p:nvPr/>
        </p:nvSpPr>
        <p:spPr>
          <a:xfrm>
            <a:off x="964210" y="1159345"/>
            <a:ext cx="8028305" cy="1971675"/>
          </a:xfrm>
          <a:prstGeom prst="rect">
            <a:avLst/>
          </a:prstGeom>
        </p:spPr>
        <p:txBody>
          <a:bodyPr vert="horz" wrap="square" lIns="0" tIns="12700" rIns="0" bIns="0" rtlCol="0">
            <a:spAutoFit/>
          </a:bodyPr>
          <a:lstStyle/>
          <a:p>
            <a:pPr algn="ctr">
              <a:lnSpc>
                <a:spcPts val="3820"/>
              </a:lnSpc>
              <a:spcBef>
                <a:spcPts val="100"/>
              </a:spcBef>
            </a:pPr>
            <a:r>
              <a:rPr sz="3200" b="1" dirty="0">
                <a:solidFill>
                  <a:srgbClr val="FFFFFF"/>
                </a:solidFill>
                <a:latin typeface="Arial"/>
                <a:cs typeface="Arial"/>
              </a:rPr>
              <a:t>&amp;</a:t>
            </a:r>
            <a:endParaRPr sz="3200">
              <a:latin typeface="Arial"/>
              <a:cs typeface="Arial"/>
            </a:endParaRPr>
          </a:p>
          <a:p>
            <a:pPr marL="12700" marR="5080" algn="ctr">
              <a:lnSpc>
                <a:spcPts val="5760"/>
              </a:lnSpc>
              <a:spcBef>
                <a:spcPts val="175"/>
              </a:spcBef>
            </a:pPr>
            <a:r>
              <a:rPr sz="4800" b="1" spc="-5" dirty="0">
                <a:solidFill>
                  <a:srgbClr val="FFFFFF"/>
                </a:solidFill>
                <a:latin typeface="Arial"/>
                <a:cs typeface="Arial"/>
              </a:rPr>
              <a:t>Revised Grounds of </a:t>
            </a:r>
            <a:r>
              <a:rPr sz="4800" b="1" dirty="0">
                <a:solidFill>
                  <a:srgbClr val="FFFFFF"/>
                </a:solidFill>
                <a:latin typeface="Arial"/>
                <a:cs typeface="Arial"/>
              </a:rPr>
              <a:t>Appeal  </a:t>
            </a:r>
            <a:r>
              <a:rPr sz="4800" b="1" spc="-5" dirty="0">
                <a:solidFill>
                  <a:srgbClr val="FFFFFF"/>
                </a:solidFill>
                <a:latin typeface="Arial"/>
                <a:cs typeface="Arial"/>
              </a:rPr>
              <a:t>Before</a:t>
            </a:r>
            <a:r>
              <a:rPr sz="4800" b="1" spc="15" dirty="0">
                <a:solidFill>
                  <a:srgbClr val="FFFFFF"/>
                </a:solidFill>
                <a:latin typeface="Arial"/>
                <a:cs typeface="Arial"/>
              </a:rPr>
              <a:t> </a:t>
            </a:r>
            <a:r>
              <a:rPr sz="4800" b="1" spc="-10" dirty="0">
                <a:solidFill>
                  <a:srgbClr val="FFFFFF"/>
                </a:solidFill>
                <a:latin typeface="Arial"/>
                <a:cs typeface="Arial"/>
              </a:rPr>
              <a:t>CIT(A)</a:t>
            </a:r>
            <a:endParaRPr sz="4800">
              <a:latin typeface="Arial"/>
              <a:cs typeface="Arial"/>
            </a:endParaRPr>
          </a:p>
        </p:txBody>
      </p:sp>
      <p:sp>
        <p:nvSpPr>
          <p:cNvPr id="7" name="object 7"/>
          <p:cNvSpPr txBox="1"/>
          <p:nvPr/>
        </p:nvSpPr>
        <p:spPr>
          <a:xfrm>
            <a:off x="1391390" y="5121566"/>
            <a:ext cx="6982459" cy="689932"/>
          </a:xfrm>
          <a:prstGeom prst="rect">
            <a:avLst/>
          </a:prstGeom>
        </p:spPr>
        <p:txBody>
          <a:bodyPr vert="horz" wrap="square" lIns="0" tIns="12700" rIns="0" bIns="0" rtlCol="0" anchor="t">
            <a:spAutoFit/>
          </a:bodyPr>
          <a:lstStyle/>
          <a:p>
            <a:pPr marL="290195" algn="ctr">
              <a:lnSpc>
                <a:spcPct val="100000"/>
              </a:lnSpc>
              <a:spcBef>
                <a:spcPts val="100"/>
              </a:spcBef>
            </a:pPr>
            <a:endParaRPr lang="en-US" sz="4400" spc="-125"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i="1" spc="-5" dirty="0">
              <a:solidFill>
                <a:srgbClr val="0070BF"/>
              </a:solidFill>
              <a:latin typeface="Arial"/>
              <a:cs typeface="Arial"/>
            </a:endParaRPr>
          </a:p>
        </p:txBody>
      </p:sp>
      <p:sp>
        <p:nvSpPr>
          <p:cNvPr id="4" name="object 4"/>
          <p:cNvSpPr/>
          <p:nvPr/>
        </p:nvSpPr>
        <p:spPr>
          <a:xfrm>
            <a:off x="900683" y="4264152"/>
            <a:ext cx="1988820" cy="120700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186735" y="4492291"/>
            <a:ext cx="1490345" cy="675640"/>
          </a:xfrm>
          <a:prstGeom prst="rect">
            <a:avLst/>
          </a:prstGeom>
        </p:spPr>
        <p:txBody>
          <a:bodyPr vert="horz" wrap="square" lIns="0" tIns="66675" rIns="0" bIns="0" rtlCol="0">
            <a:spAutoFit/>
          </a:bodyPr>
          <a:lstStyle/>
          <a:p>
            <a:pPr marL="12700" marR="5080">
              <a:lnSpc>
                <a:spcPts val="2350"/>
              </a:lnSpc>
              <a:spcBef>
                <a:spcPts val="525"/>
              </a:spcBef>
            </a:pPr>
            <a:r>
              <a:rPr sz="2300" b="1" spc="-160" dirty="0">
                <a:latin typeface="Arial"/>
                <a:cs typeface="Arial"/>
              </a:rPr>
              <a:t>Facts </a:t>
            </a:r>
            <a:r>
              <a:rPr sz="2300" b="1" spc="-100" dirty="0">
                <a:latin typeface="Arial"/>
                <a:cs typeface="Arial"/>
              </a:rPr>
              <a:t>of </a:t>
            </a:r>
            <a:r>
              <a:rPr sz="2300" b="1" spc="-75" dirty="0">
                <a:latin typeface="Arial"/>
                <a:cs typeface="Arial"/>
              </a:rPr>
              <a:t>the  </a:t>
            </a:r>
            <a:r>
              <a:rPr sz="2300" b="1" spc="-160" dirty="0">
                <a:latin typeface="Arial"/>
                <a:cs typeface="Arial"/>
              </a:rPr>
              <a:t>Case</a:t>
            </a:r>
            <a:endParaRPr sz="2300">
              <a:latin typeface="Arial"/>
              <a:cs typeface="Arial"/>
            </a:endParaRPr>
          </a:p>
        </p:txBody>
      </p:sp>
      <p:grpSp>
        <p:nvGrpSpPr>
          <p:cNvPr id="6" name="object 6"/>
          <p:cNvGrpSpPr/>
          <p:nvPr/>
        </p:nvGrpSpPr>
        <p:grpSpPr>
          <a:xfrm>
            <a:off x="2522220" y="3723132"/>
            <a:ext cx="2533015" cy="1216660"/>
            <a:chOff x="2522220" y="3723132"/>
            <a:chExt cx="2533015" cy="1216660"/>
          </a:xfrm>
        </p:grpSpPr>
        <p:sp>
          <p:nvSpPr>
            <p:cNvPr id="7" name="object 7"/>
            <p:cNvSpPr/>
            <p:nvPr/>
          </p:nvSpPr>
          <p:spPr>
            <a:xfrm>
              <a:off x="2522220" y="3723132"/>
              <a:ext cx="371855" cy="37185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066288" y="3732276"/>
              <a:ext cx="1988820" cy="1207007"/>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p:nvPr/>
        </p:nvSpPr>
        <p:spPr>
          <a:xfrm>
            <a:off x="3350720" y="3955795"/>
            <a:ext cx="1391285" cy="675640"/>
          </a:xfrm>
          <a:prstGeom prst="rect">
            <a:avLst/>
          </a:prstGeom>
        </p:spPr>
        <p:txBody>
          <a:bodyPr vert="horz" wrap="square" lIns="0" tIns="66675" rIns="0" bIns="0" rtlCol="0">
            <a:spAutoFit/>
          </a:bodyPr>
          <a:lstStyle/>
          <a:p>
            <a:pPr marL="12700" marR="5080">
              <a:lnSpc>
                <a:spcPts val="2350"/>
              </a:lnSpc>
              <a:spcBef>
                <a:spcPts val="525"/>
              </a:spcBef>
            </a:pPr>
            <a:r>
              <a:rPr sz="2300" b="1" spc="-195" dirty="0">
                <a:latin typeface="Arial"/>
                <a:cs typeface="Arial"/>
              </a:rPr>
              <a:t>Grounds </a:t>
            </a:r>
            <a:r>
              <a:rPr sz="2300" b="1" spc="-114" dirty="0">
                <a:latin typeface="Arial"/>
                <a:cs typeface="Arial"/>
              </a:rPr>
              <a:t>of  </a:t>
            </a:r>
            <a:r>
              <a:rPr sz="2300" b="1" spc="-130" dirty="0">
                <a:latin typeface="Arial"/>
                <a:cs typeface="Arial"/>
              </a:rPr>
              <a:t>Appeal</a:t>
            </a:r>
            <a:endParaRPr sz="2300">
              <a:latin typeface="Arial"/>
              <a:cs typeface="Arial"/>
            </a:endParaRPr>
          </a:p>
        </p:txBody>
      </p:sp>
      <p:grpSp>
        <p:nvGrpSpPr>
          <p:cNvPr id="10" name="object 10"/>
          <p:cNvGrpSpPr/>
          <p:nvPr/>
        </p:nvGrpSpPr>
        <p:grpSpPr>
          <a:xfrm>
            <a:off x="4683252" y="3186683"/>
            <a:ext cx="2533015" cy="1216660"/>
            <a:chOff x="4683252" y="3186683"/>
            <a:chExt cx="2533015" cy="1216660"/>
          </a:xfrm>
        </p:grpSpPr>
        <p:sp>
          <p:nvSpPr>
            <p:cNvPr id="11" name="object 11"/>
            <p:cNvSpPr/>
            <p:nvPr/>
          </p:nvSpPr>
          <p:spPr>
            <a:xfrm>
              <a:off x="4683252" y="3186683"/>
              <a:ext cx="371855" cy="37185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231892" y="3195827"/>
              <a:ext cx="1984248" cy="1207008"/>
            </a:xfrm>
            <a:prstGeom prst="rect">
              <a:avLst/>
            </a:prstGeom>
            <a:blipFill>
              <a:blip r:embed="rId7" cstate="print"/>
              <a:stretch>
                <a:fillRect/>
              </a:stretch>
            </a:blipFill>
          </p:spPr>
          <p:txBody>
            <a:bodyPr wrap="square" lIns="0" tIns="0" rIns="0" bIns="0" rtlCol="0"/>
            <a:lstStyle/>
            <a:p>
              <a:endParaRPr/>
            </a:p>
          </p:txBody>
        </p:sp>
      </p:grpSp>
      <p:sp>
        <p:nvSpPr>
          <p:cNvPr id="13" name="object 13"/>
          <p:cNvSpPr txBox="1"/>
          <p:nvPr/>
        </p:nvSpPr>
        <p:spPr>
          <a:xfrm>
            <a:off x="5514847" y="3420871"/>
            <a:ext cx="1591945" cy="972819"/>
          </a:xfrm>
          <a:prstGeom prst="rect">
            <a:avLst/>
          </a:prstGeom>
        </p:spPr>
        <p:txBody>
          <a:bodyPr vert="horz" wrap="square" lIns="0" tIns="65405" rIns="0" bIns="0" rtlCol="0">
            <a:spAutoFit/>
          </a:bodyPr>
          <a:lstStyle/>
          <a:p>
            <a:pPr marL="12700" marR="5080">
              <a:lnSpc>
                <a:spcPct val="85000"/>
              </a:lnSpc>
              <a:spcBef>
                <a:spcPts val="515"/>
              </a:spcBef>
            </a:pPr>
            <a:r>
              <a:rPr sz="2300" b="1" spc="-165" dirty="0">
                <a:latin typeface="Arial"/>
                <a:cs typeface="Arial"/>
              </a:rPr>
              <a:t>Revision </a:t>
            </a:r>
            <a:r>
              <a:rPr sz="2300" b="1" spc="459" dirty="0">
                <a:latin typeface="Arial"/>
                <a:cs typeface="Arial"/>
              </a:rPr>
              <a:t>/  </a:t>
            </a:r>
            <a:r>
              <a:rPr sz="2300" b="1" spc="-260" dirty="0">
                <a:latin typeface="Arial"/>
                <a:cs typeface="Arial"/>
              </a:rPr>
              <a:t>A</a:t>
            </a:r>
            <a:r>
              <a:rPr sz="2300" b="1" spc="-50" dirty="0">
                <a:latin typeface="Arial"/>
                <a:cs typeface="Arial"/>
              </a:rPr>
              <a:t>m</a:t>
            </a:r>
            <a:r>
              <a:rPr sz="2300" b="1" spc="-65" dirty="0">
                <a:latin typeface="Arial"/>
                <a:cs typeface="Arial"/>
              </a:rPr>
              <a:t>e</a:t>
            </a:r>
            <a:r>
              <a:rPr sz="2300" b="1" spc="-165" dirty="0">
                <a:latin typeface="Arial"/>
                <a:cs typeface="Arial"/>
              </a:rPr>
              <a:t>nd</a:t>
            </a:r>
            <a:r>
              <a:rPr sz="2300" b="1" spc="-50" dirty="0">
                <a:latin typeface="Arial"/>
                <a:cs typeface="Arial"/>
              </a:rPr>
              <a:t>m</a:t>
            </a:r>
            <a:r>
              <a:rPr sz="2300" b="1" spc="-90" dirty="0">
                <a:latin typeface="Arial"/>
                <a:cs typeface="Arial"/>
              </a:rPr>
              <a:t>e</a:t>
            </a:r>
            <a:r>
              <a:rPr sz="2300" b="1" spc="-145" dirty="0">
                <a:latin typeface="Arial"/>
                <a:cs typeface="Arial"/>
              </a:rPr>
              <a:t>n</a:t>
            </a:r>
            <a:r>
              <a:rPr sz="2300" b="1" spc="-25" dirty="0">
                <a:latin typeface="Arial"/>
                <a:cs typeface="Arial"/>
              </a:rPr>
              <a:t>t  </a:t>
            </a:r>
            <a:r>
              <a:rPr sz="2300" b="1" spc="-100" dirty="0">
                <a:latin typeface="Arial"/>
                <a:cs typeface="Arial"/>
              </a:rPr>
              <a:t>of</a:t>
            </a:r>
            <a:r>
              <a:rPr sz="2300" b="1" spc="-120" dirty="0">
                <a:latin typeface="Arial"/>
                <a:cs typeface="Arial"/>
              </a:rPr>
              <a:t> </a:t>
            </a:r>
            <a:r>
              <a:rPr sz="2300" b="1" spc="-195" dirty="0">
                <a:latin typeface="Arial"/>
                <a:cs typeface="Arial"/>
              </a:rPr>
              <a:t>Grounds</a:t>
            </a:r>
            <a:endParaRPr sz="2300">
              <a:latin typeface="Arial"/>
              <a:cs typeface="Arial"/>
            </a:endParaRPr>
          </a:p>
        </p:txBody>
      </p:sp>
      <p:grpSp>
        <p:nvGrpSpPr>
          <p:cNvPr id="14" name="object 14"/>
          <p:cNvGrpSpPr/>
          <p:nvPr/>
        </p:nvGrpSpPr>
        <p:grpSpPr>
          <a:xfrm>
            <a:off x="6848856" y="2651760"/>
            <a:ext cx="2533015" cy="1214755"/>
            <a:chOff x="6848856" y="2651760"/>
            <a:chExt cx="2533015" cy="1214755"/>
          </a:xfrm>
        </p:grpSpPr>
        <p:sp>
          <p:nvSpPr>
            <p:cNvPr id="15" name="object 15"/>
            <p:cNvSpPr/>
            <p:nvPr/>
          </p:nvSpPr>
          <p:spPr>
            <a:xfrm>
              <a:off x="6848856" y="2651760"/>
              <a:ext cx="371855" cy="370332"/>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7392924" y="2659380"/>
              <a:ext cx="1988820" cy="1207008"/>
            </a:xfrm>
            <a:prstGeom prst="rect">
              <a:avLst/>
            </a:prstGeom>
            <a:blipFill>
              <a:blip r:embed="rId9" cstate="print"/>
              <a:stretch>
                <a:fillRect/>
              </a:stretch>
            </a:blipFill>
          </p:spPr>
          <p:txBody>
            <a:bodyPr wrap="square" lIns="0" tIns="0" rIns="0" bIns="0" rtlCol="0"/>
            <a:lstStyle/>
            <a:p>
              <a:endParaRPr/>
            </a:p>
          </p:txBody>
        </p:sp>
      </p:grpSp>
      <p:sp>
        <p:nvSpPr>
          <p:cNvPr id="17" name="object 17"/>
          <p:cNvSpPr txBox="1"/>
          <p:nvPr/>
        </p:nvSpPr>
        <p:spPr>
          <a:xfrm>
            <a:off x="7678975" y="2884376"/>
            <a:ext cx="1299845" cy="675640"/>
          </a:xfrm>
          <a:prstGeom prst="rect">
            <a:avLst/>
          </a:prstGeom>
        </p:spPr>
        <p:txBody>
          <a:bodyPr vert="horz" wrap="square" lIns="0" tIns="66675" rIns="0" bIns="0" rtlCol="0">
            <a:spAutoFit/>
          </a:bodyPr>
          <a:lstStyle/>
          <a:p>
            <a:pPr marL="12700" marR="5080">
              <a:lnSpc>
                <a:spcPts val="2350"/>
              </a:lnSpc>
              <a:spcBef>
                <a:spcPts val="525"/>
              </a:spcBef>
            </a:pPr>
            <a:r>
              <a:rPr sz="2300" b="1" spc="-285" dirty="0">
                <a:latin typeface="Arial"/>
                <a:cs typeface="Arial"/>
              </a:rPr>
              <a:t>A</a:t>
            </a:r>
            <a:r>
              <a:rPr sz="2300" b="1" spc="-140" dirty="0">
                <a:latin typeface="Arial"/>
                <a:cs typeface="Arial"/>
              </a:rPr>
              <a:t>d</a:t>
            </a:r>
            <a:r>
              <a:rPr sz="2300" b="1" spc="-165" dirty="0">
                <a:latin typeface="Arial"/>
                <a:cs typeface="Arial"/>
              </a:rPr>
              <a:t>d</a:t>
            </a:r>
            <a:r>
              <a:rPr sz="2300" b="1" spc="-95" dirty="0">
                <a:latin typeface="Arial"/>
                <a:cs typeface="Arial"/>
              </a:rPr>
              <a:t>i</a:t>
            </a:r>
            <a:r>
              <a:rPr sz="2300" b="1" spc="-35" dirty="0">
                <a:latin typeface="Arial"/>
                <a:cs typeface="Arial"/>
              </a:rPr>
              <a:t>t</a:t>
            </a:r>
            <a:r>
              <a:rPr sz="2300" b="1" spc="-70" dirty="0">
                <a:latin typeface="Arial"/>
                <a:cs typeface="Arial"/>
              </a:rPr>
              <a:t>i</a:t>
            </a:r>
            <a:r>
              <a:rPr sz="2300" b="1" spc="-190" dirty="0">
                <a:latin typeface="Arial"/>
                <a:cs typeface="Arial"/>
              </a:rPr>
              <a:t>o</a:t>
            </a:r>
            <a:r>
              <a:rPr sz="2300" b="1" spc="-165" dirty="0">
                <a:latin typeface="Arial"/>
                <a:cs typeface="Arial"/>
              </a:rPr>
              <a:t>n</a:t>
            </a:r>
            <a:r>
              <a:rPr sz="2300" b="1" spc="-40" dirty="0">
                <a:latin typeface="Arial"/>
                <a:cs typeface="Arial"/>
              </a:rPr>
              <a:t>a</a:t>
            </a:r>
            <a:r>
              <a:rPr sz="2300" b="1" spc="-80" dirty="0">
                <a:latin typeface="Arial"/>
                <a:cs typeface="Arial"/>
              </a:rPr>
              <a:t>l  </a:t>
            </a:r>
            <a:r>
              <a:rPr sz="2300" b="1" spc="-165" dirty="0">
                <a:latin typeface="Arial"/>
                <a:cs typeface="Arial"/>
              </a:rPr>
              <a:t>Evidence</a:t>
            </a:r>
            <a:endParaRPr sz="23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888491" y="1653539"/>
            <a:ext cx="8272780" cy="5196840"/>
            <a:chOff x="888491" y="1653539"/>
            <a:chExt cx="8272780" cy="5196840"/>
          </a:xfrm>
        </p:grpSpPr>
        <p:sp>
          <p:nvSpPr>
            <p:cNvPr id="5" name="object 5"/>
            <p:cNvSpPr/>
            <p:nvPr/>
          </p:nvSpPr>
          <p:spPr>
            <a:xfrm>
              <a:off x="3860291" y="1836419"/>
              <a:ext cx="5300471" cy="14066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88491" y="1653539"/>
              <a:ext cx="3002280" cy="17602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60291" y="3640835"/>
              <a:ext cx="5300471" cy="14051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88491" y="3457955"/>
              <a:ext cx="3002280" cy="175869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860291" y="5443727"/>
              <a:ext cx="5300471" cy="1406652"/>
            </a:xfrm>
            <a:prstGeom prst="rect">
              <a:avLst/>
            </a:prstGeom>
            <a:blipFill>
              <a:blip r:embed="rId7" cstate="print"/>
              <a:stretch>
                <a:fillRect/>
              </a:stretch>
            </a:blipFill>
          </p:spPr>
          <p:txBody>
            <a:bodyPr wrap="square" lIns="0" tIns="0" rIns="0" bIns="0" rtlCol="0"/>
            <a:lstStyle/>
            <a:p>
              <a:endParaRPr/>
            </a:p>
          </p:txBody>
        </p:sp>
      </p:grpSp>
      <p:sp>
        <p:nvSpPr>
          <p:cNvPr id="10" name="object 10"/>
          <p:cNvSpPr txBox="1"/>
          <p:nvPr/>
        </p:nvSpPr>
        <p:spPr>
          <a:xfrm>
            <a:off x="4112663" y="1908983"/>
            <a:ext cx="4644390" cy="4502785"/>
          </a:xfrm>
          <a:prstGeom prst="rect">
            <a:avLst/>
          </a:prstGeom>
        </p:spPr>
        <p:txBody>
          <a:bodyPr vert="horz" wrap="square" lIns="0" tIns="105410" rIns="0" bIns="0" rtlCol="0">
            <a:spAutoFit/>
          </a:bodyPr>
          <a:lstStyle/>
          <a:p>
            <a:pPr marL="299085" marR="492125" indent="-287020">
              <a:lnSpc>
                <a:spcPts val="4079"/>
              </a:lnSpc>
              <a:spcBef>
                <a:spcPts val="830"/>
              </a:spcBef>
              <a:buSzPct val="97500"/>
              <a:buFont typeface="Trebuchet MS"/>
              <a:buChar char="•"/>
              <a:tabLst>
                <a:tab pos="351790" algn="l"/>
              </a:tabLst>
            </a:pPr>
            <a:r>
              <a:rPr sz="4000" b="1" spc="-330" dirty="0">
                <a:latin typeface="Arial"/>
                <a:cs typeface="Arial"/>
              </a:rPr>
              <a:t>Ground </a:t>
            </a:r>
            <a:r>
              <a:rPr sz="4000" b="1" spc="-200" dirty="0">
                <a:latin typeface="Arial"/>
                <a:cs typeface="Arial"/>
              </a:rPr>
              <a:t>of </a:t>
            </a:r>
            <a:r>
              <a:rPr sz="4000" b="1" spc="-225" dirty="0">
                <a:latin typeface="Arial"/>
                <a:cs typeface="Arial"/>
              </a:rPr>
              <a:t>Appeal  </a:t>
            </a:r>
            <a:r>
              <a:rPr sz="4000" b="1" spc="-285" dirty="0">
                <a:latin typeface="Arial"/>
                <a:cs typeface="Arial"/>
              </a:rPr>
              <a:t>Revision</a:t>
            </a:r>
            <a:endParaRPr sz="4000">
              <a:latin typeface="Arial"/>
              <a:cs typeface="Arial"/>
            </a:endParaRPr>
          </a:p>
          <a:p>
            <a:pPr>
              <a:lnSpc>
                <a:spcPct val="100000"/>
              </a:lnSpc>
              <a:spcBef>
                <a:spcPts val="50"/>
              </a:spcBef>
              <a:buFont typeface="Trebuchet MS"/>
              <a:buChar char="•"/>
            </a:pPr>
            <a:endParaRPr sz="6350">
              <a:latin typeface="Arial"/>
              <a:cs typeface="Arial"/>
            </a:endParaRPr>
          </a:p>
          <a:p>
            <a:pPr marL="351155" indent="-339090">
              <a:lnSpc>
                <a:spcPct val="100000"/>
              </a:lnSpc>
              <a:buSzPct val="97500"/>
              <a:buFont typeface="Trebuchet MS"/>
              <a:buChar char="•"/>
              <a:tabLst>
                <a:tab pos="351790" algn="l"/>
              </a:tabLst>
            </a:pPr>
            <a:r>
              <a:rPr sz="4000" b="1" spc="-290" dirty="0">
                <a:latin typeface="Arial"/>
                <a:cs typeface="Arial"/>
              </a:rPr>
              <a:t>Powers </a:t>
            </a:r>
            <a:r>
              <a:rPr sz="4000" b="1" spc="-200" dirty="0">
                <a:latin typeface="Arial"/>
                <a:cs typeface="Arial"/>
              </a:rPr>
              <a:t>of</a:t>
            </a:r>
            <a:r>
              <a:rPr sz="4000" b="1" dirty="0">
                <a:latin typeface="Arial"/>
                <a:cs typeface="Arial"/>
              </a:rPr>
              <a:t> </a:t>
            </a:r>
            <a:r>
              <a:rPr sz="4000" b="1" spc="-315" dirty="0">
                <a:latin typeface="Arial"/>
                <a:cs typeface="Arial"/>
              </a:rPr>
              <a:t>CIT(A)</a:t>
            </a:r>
            <a:endParaRPr sz="4000">
              <a:latin typeface="Arial"/>
              <a:cs typeface="Arial"/>
            </a:endParaRPr>
          </a:p>
          <a:p>
            <a:pPr>
              <a:lnSpc>
                <a:spcPct val="100000"/>
              </a:lnSpc>
              <a:buFont typeface="Trebuchet MS"/>
              <a:buChar char="•"/>
            </a:pPr>
            <a:endParaRPr sz="4500">
              <a:latin typeface="Arial"/>
              <a:cs typeface="Arial"/>
            </a:endParaRPr>
          </a:p>
          <a:p>
            <a:pPr>
              <a:lnSpc>
                <a:spcPct val="100000"/>
              </a:lnSpc>
              <a:spcBef>
                <a:spcPts val="35"/>
              </a:spcBef>
              <a:buFont typeface="Trebuchet MS"/>
              <a:buChar char="•"/>
            </a:pPr>
            <a:endParaRPr sz="3650">
              <a:latin typeface="Arial"/>
              <a:cs typeface="Arial"/>
            </a:endParaRPr>
          </a:p>
          <a:p>
            <a:pPr marL="351155" indent="-339090">
              <a:lnSpc>
                <a:spcPct val="100000"/>
              </a:lnSpc>
              <a:buSzPct val="97500"/>
              <a:buFont typeface="Trebuchet MS"/>
              <a:buChar char="•"/>
              <a:tabLst>
                <a:tab pos="351790" algn="l"/>
              </a:tabLst>
            </a:pPr>
            <a:r>
              <a:rPr sz="4000" b="1" spc="-220" dirty="0">
                <a:latin typeface="Arial"/>
                <a:cs typeface="Arial"/>
              </a:rPr>
              <a:t>Additional</a:t>
            </a:r>
            <a:r>
              <a:rPr sz="4000" b="1" spc="-180" dirty="0">
                <a:latin typeface="Arial"/>
                <a:cs typeface="Arial"/>
              </a:rPr>
              <a:t> </a:t>
            </a:r>
            <a:r>
              <a:rPr sz="4000" b="1" spc="-285" dirty="0">
                <a:latin typeface="Arial"/>
                <a:cs typeface="Arial"/>
              </a:rPr>
              <a:t>Evidence</a:t>
            </a:r>
            <a:endParaRPr sz="4000">
              <a:latin typeface="Arial"/>
              <a:cs typeface="Arial"/>
            </a:endParaRPr>
          </a:p>
        </p:txBody>
      </p:sp>
      <p:grpSp>
        <p:nvGrpSpPr>
          <p:cNvPr id="11" name="object 11"/>
          <p:cNvGrpSpPr/>
          <p:nvPr/>
        </p:nvGrpSpPr>
        <p:grpSpPr>
          <a:xfrm>
            <a:off x="888491" y="1316736"/>
            <a:ext cx="7429500" cy="5704840"/>
            <a:chOff x="888491" y="1316736"/>
            <a:chExt cx="7429500" cy="5704840"/>
          </a:xfrm>
        </p:grpSpPr>
        <p:sp>
          <p:nvSpPr>
            <p:cNvPr id="12" name="object 12"/>
            <p:cNvSpPr/>
            <p:nvPr/>
          </p:nvSpPr>
          <p:spPr>
            <a:xfrm>
              <a:off x="888491" y="5260847"/>
              <a:ext cx="3002280" cy="176022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740408" y="1316736"/>
              <a:ext cx="6577583" cy="725424"/>
            </a:xfrm>
            <a:prstGeom prst="rect">
              <a:avLst/>
            </a:prstGeom>
            <a:blipFill>
              <a:blip r:embed="rId9" cstate="print"/>
              <a:stretch>
                <a:fillRect/>
              </a:stretch>
            </a:blipFill>
          </p:spPr>
          <p:txBody>
            <a:bodyPr wrap="square" lIns="0" tIns="0" rIns="0" bIns="0" rtlCol="0"/>
            <a:lstStyle/>
            <a:p>
              <a:endParaRPr/>
            </a:p>
          </p:txBody>
        </p:sp>
      </p:grpSp>
      <p:sp>
        <p:nvSpPr>
          <p:cNvPr id="14" name="object 14"/>
          <p:cNvSpPr txBox="1">
            <a:spLocks noGrp="1"/>
          </p:cNvSpPr>
          <p:nvPr>
            <p:ph type="title"/>
          </p:nvPr>
        </p:nvSpPr>
        <p:spPr>
          <a:xfrm>
            <a:off x="2108701" y="708225"/>
            <a:ext cx="5842000" cy="756920"/>
          </a:xfrm>
          <a:prstGeom prst="rect">
            <a:avLst/>
          </a:prstGeom>
        </p:spPr>
        <p:txBody>
          <a:bodyPr vert="horz" wrap="square" lIns="0" tIns="12700" rIns="0" bIns="0" rtlCol="0">
            <a:spAutoFit/>
          </a:bodyPr>
          <a:lstStyle/>
          <a:p>
            <a:pPr marL="12700">
              <a:lnSpc>
                <a:spcPct val="100000"/>
              </a:lnSpc>
              <a:spcBef>
                <a:spcPts val="100"/>
              </a:spcBef>
            </a:pPr>
            <a:r>
              <a:rPr sz="4800" spc="-555" dirty="0"/>
              <a:t>RELATED</a:t>
            </a:r>
            <a:r>
              <a:rPr sz="4800" spc="-220" dirty="0"/>
              <a:t> </a:t>
            </a:r>
            <a:r>
              <a:rPr sz="4800" spc="-409" dirty="0"/>
              <a:t>PROVISIONS</a:t>
            </a:r>
            <a:endParaRPr sz="4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C1F1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3026</Words>
  <Application>Microsoft Office PowerPoint</Application>
  <PresentationFormat>Custom</PresentationFormat>
  <Paragraphs>159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Times New Roman</vt:lpstr>
      <vt:lpstr>Trebuchet MS</vt:lpstr>
      <vt:lpstr>Webdings</vt:lpstr>
      <vt:lpstr>Office Theme</vt:lpstr>
      <vt:lpstr>DEDUCTIONS NOT CLAIMED IN RETURN</vt:lpstr>
      <vt:lpstr>PowerPoint Presentation</vt:lpstr>
      <vt:lpstr>PowerPoint Presentation</vt:lpstr>
      <vt:lpstr>Goetze (India) Ltd. v. Commissioner of Income-tax [2006] 157 Taxman 1 (SC)</vt:lpstr>
      <vt:lpstr>JUTE CORPORATION OF INDIA LTD.</vt:lpstr>
      <vt:lpstr> CIT v. Jai Parabolic Springs Ltd. [2008] 306 ITR 42</vt:lpstr>
      <vt:lpstr>Additional Evidence</vt:lpstr>
      <vt:lpstr>PowerPoint Presentation</vt:lpstr>
      <vt:lpstr>RELATED PROVISIONS</vt:lpstr>
      <vt:lpstr>AMENDMENT / REVISION OF GROUNDS</vt:lpstr>
      <vt:lpstr>PowerPoint Presentation</vt:lpstr>
      <vt:lpstr>JUDICIAL PRONOUNCEMENTS</vt:lpstr>
      <vt:lpstr>JUDICIAL PRONOUNCEMENTS</vt:lpstr>
      <vt:lpstr>JUDICIAL PRONOUNCEMENTS</vt:lpstr>
      <vt:lpstr>JUDICIAL PRONOUNCEMENTS</vt:lpstr>
      <vt:lpstr>WHEN TO REVISE</vt:lpstr>
      <vt:lpstr>ADDITIONAL EVIDENCE</vt:lpstr>
      <vt:lpstr>ADDITIONAL EVIDENCE</vt:lpstr>
      <vt:lpstr>WHEN AO REFUSE TO ADMIT AE</vt:lpstr>
      <vt:lpstr>ADDITIONAL EVIDENCE</vt:lpstr>
      <vt:lpstr>ADDITIONAL EVIDENCE</vt:lpstr>
      <vt:lpstr>SUO-MOTO POWER</vt:lpstr>
      <vt:lpstr>RELEVANT SUB-RULE 46A(1)</vt:lpstr>
      <vt:lpstr>R. 46A(1)(A)</vt:lpstr>
      <vt:lpstr>R. 46A(1)(B) / (C)</vt:lpstr>
      <vt:lpstr>R. 46A(1)(D)</vt:lpstr>
      <vt:lpstr>PROCEDURE</vt:lpstr>
      <vt:lpstr>JUDICIAL PRONOUNCEMENTS</vt:lpstr>
      <vt:lpstr>JUDICIAL PRONOUNCEMENTS</vt:lpstr>
      <vt:lpstr>JUDICIAL PRONOUNCEMENTS</vt:lpstr>
      <vt:lpstr>JUDICIAL PRONOUNCEMENTS</vt:lpstr>
      <vt:lpstr>REASONABLE OPP. TO AO</vt:lpstr>
      <vt:lpstr>FINDING OF CIT(A) ON AO OBJECTION</vt:lpstr>
      <vt:lpstr>OPPORTUNITY TO AO</vt:lpstr>
      <vt:lpstr>OPPORTUNITY TO AO</vt:lpstr>
      <vt:lpstr>SUO MOTO CALL OF CIT(A)</vt:lpstr>
      <vt:lpstr>SUO MOTO CALL OF CIT(A)</vt:lpstr>
      <vt:lpstr>FAVORABLE REMAND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Additional Evidence &amp; Revised Grounds before CIT(A) - DTC [Compatibility Mode]</dc:title>
  <dc:creator>CA. Pramod Jain</dc:creator>
  <cp:lastModifiedBy>919633533228</cp:lastModifiedBy>
  <cp:revision>74</cp:revision>
  <dcterms:created xsi:type="dcterms:W3CDTF">2022-08-12T16:17:43Z</dcterms:created>
  <dcterms:modified xsi:type="dcterms:W3CDTF">2023-05-28T09:57:51Z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2022-08-12T00:00:00Z</vt:filetime>
  </property>
</Properties>
</file>