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62" r:id="rId3"/>
    <p:sldId id="268" r:id="rId4"/>
    <p:sldId id="269" r:id="rId5"/>
    <p:sldId id="270" r:id="rId6"/>
    <p:sldId id="271" r:id="rId7"/>
    <p:sldId id="263" r:id="rId8"/>
    <p:sldId id="272" r:id="rId9"/>
    <p:sldId id="266" r:id="rId10"/>
    <p:sldId id="260" r:id="rId11"/>
    <p:sldId id="267" r:id="rId12"/>
    <p:sldId id="25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2998"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t>5/6/2023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1F6895-D147-46CE-B43E-C8B0D5C79789}" type="datetimeFigureOut">
              <a:rPr lang="en-US" smtClean="0"/>
              <a:t>5/6/2023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t>5/6/2023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t>5/6/2023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t>5/6/2023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t>5/6/2023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t>5/6/2023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t>5/6/2023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2388" y="685800"/>
            <a:ext cx="7836137" cy="3962400"/>
          </a:xfrm>
        </p:spPr>
        <p:txBody>
          <a:bodyPr>
            <a:normAutofit/>
          </a:bodyPr>
          <a:lstStyle/>
          <a:p>
            <a:pPr algn="ctr"/>
            <a:r>
              <a:rPr lang="en-IN" altLang="en-US" sz="6000" dirty="0" smtClean="0">
                <a:solidFill>
                  <a:srgbClr val="FF0000"/>
                </a:solidFill>
                <a:latin typeface="Verdana" panose="020B0604030504040204" pitchFamily="34" charset="0"/>
                <a:ea typeface="Verdana" panose="020B0604030504040204" pitchFamily="34" charset="0"/>
                <a:cs typeface="Verdana" panose="020B0604030504040204" pitchFamily="34" charset="0"/>
              </a:rPr>
              <a:t>PROVISIONS FOR APPEAL UNDER THE INCOME TAX ACT,1961</a:t>
            </a:r>
            <a:endParaRPr lang="en-US" sz="60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0443678"/>
              </p:ext>
            </p:extLst>
          </p:nvPr>
        </p:nvGraphicFramePr>
        <p:xfrm>
          <a:off x="838200" y="1496378"/>
          <a:ext cx="7848600" cy="6059399"/>
        </p:xfrm>
        <a:graphic>
          <a:graphicData uri="http://schemas.openxmlformats.org/drawingml/2006/table">
            <a:tbl>
              <a:tblPr firstRow="1" bandRow="1">
                <a:tableStyleId>{21E4AEA4-8DFA-4A89-87EB-49C32662AFE0}</a:tableStyleId>
              </a:tblPr>
              <a:tblGrid>
                <a:gridCol w="7848600"/>
              </a:tblGrid>
              <a:tr h="298145">
                <a:tc>
                  <a:txBody>
                    <a:bodyPr/>
                    <a:lstStyle/>
                    <a:p>
                      <a:r>
                        <a:rPr lang="en-US" dirty="0" smtClean="0"/>
                        <a:t>Section 263,264, 264A &amp; 264B</a:t>
                      </a:r>
                      <a:endParaRPr lang="en-US" dirty="0"/>
                    </a:p>
                  </a:txBody>
                  <a:tcPr/>
                </a:tc>
              </a:tr>
              <a:tr h="670827">
                <a:tc>
                  <a:txBody>
                    <a:bodyPr/>
                    <a:lstStyle/>
                    <a:p>
                      <a:r>
                        <a:rPr lang="en-US" sz="2000" b="1" dirty="0" smtClean="0">
                          <a:latin typeface="Verdana" panose="020B0604030504040204" pitchFamily="34" charset="0"/>
                          <a:ea typeface="Verdana" panose="020B0604030504040204" pitchFamily="34" charset="0"/>
                          <a:cs typeface="Verdana" panose="020B0604030504040204" pitchFamily="34" charset="0"/>
                        </a:rPr>
                        <a:t>Section  246A  FIRST APPEAL BEFORE THE CIT(A)</a:t>
                      </a: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253   SECOND APPEAL BEFORE THE ITAT</a:t>
                      </a:r>
                      <a:r>
                        <a:rPr lang="en-US" sz="2000" b="1" baseline="0" dirty="0" smtClean="0">
                          <a:latin typeface="Verdana" panose="020B0604030504040204" pitchFamily="34" charset="0"/>
                          <a:ea typeface="Verdana" panose="020B0604030504040204" pitchFamily="34" charset="0"/>
                          <a:cs typeface="Verdana" panose="020B0604030504040204" pitchFamily="34" charset="0"/>
                        </a:rPr>
                        <a:t> </a:t>
                      </a:r>
                      <a:endParaRPr lang="en-US" sz="2000" b="1" dirty="0" smtClean="0">
                        <a:latin typeface="Verdana" panose="020B0604030504040204" pitchFamily="34" charset="0"/>
                        <a:ea typeface="Verdana" panose="020B0604030504040204" pitchFamily="34" charset="0"/>
                        <a:cs typeface="Verdana" panose="020B0604030504040204" pitchFamily="34" charset="0"/>
                      </a:endParaRPr>
                    </a:p>
                    <a:p>
                      <a:endParaRPr lang="en-US" sz="2400" b="1"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000" b="1"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260A  THIRD APPEAL BEFORE THE HIGH COURT</a:t>
                      </a:r>
                    </a:p>
                    <a:p>
                      <a:endParaRPr lang="en-US" sz="2000" dirty="0">
                        <a:latin typeface="Verdana" panose="020B0604030504040204" pitchFamily="34" charset="0"/>
                        <a:ea typeface="Verdana" panose="020B0604030504040204" pitchFamily="34" charset="0"/>
                        <a:cs typeface="Verdana" panose="020B0604030504040204" pitchFamily="34" charset="0"/>
                      </a:endParaRPr>
                    </a:p>
                  </a:txBody>
                  <a:tcPr/>
                </a:tc>
              </a:tr>
              <a:tr h="372681">
                <a:tc>
                  <a:txBody>
                    <a:bodyPr/>
                    <a:lstStyle/>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9689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latin typeface="Verdana" panose="020B0604030504040204" pitchFamily="34" charset="0"/>
                          <a:ea typeface="Verdana" panose="020B0604030504040204" pitchFamily="34" charset="0"/>
                          <a:cs typeface="Verdana" panose="020B0604030504040204" pitchFamily="34" charset="0"/>
                        </a:rPr>
                        <a:t>Section  261   FOURTH APPEAL BEFORE THE SUPREME COURT</a:t>
                      </a:r>
                    </a:p>
                    <a:p>
                      <a:endParaRPr lang="en-US" sz="2400" dirty="0">
                        <a:latin typeface="Verdana" panose="020B0604030504040204" pitchFamily="34" charset="0"/>
                        <a:ea typeface="Verdana" panose="020B0604030504040204" pitchFamily="34" charset="0"/>
                        <a:cs typeface="Verdana" panose="020B0604030504040204" pitchFamily="34" charset="0"/>
                      </a:endParaRPr>
                    </a:p>
                  </a:txBody>
                  <a:tcPr/>
                </a:tc>
              </a:tr>
              <a:tr h="298145">
                <a:tc>
                  <a:txBody>
                    <a:bodyPr/>
                    <a:lstStyle/>
                    <a:p>
                      <a:endParaRPr lang="en-US" dirty="0"/>
                    </a:p>
                  </a:txBody>
                  <a:tcPr/>
                </a:tc>
              </a:tr>
              <a:tr h="298145">
                <a:tc>
                  <a:txBody>
                    <a:bodyPr/>
                    <a:lstStyle/>
                    <a:p>
                      <a:endParaRPr lang="en-US" dirty="0"/>
                    </a:p>
                  </a:txBody>
                  <a:tcPr/>
                </a:tc>
              </a:tr>
            </a:tbl>
          </a:graphicData>
        </a:graphic>
      </p:graphicFrame>
      <p:sp>
        <p:nvSpPr>
          <p:cNvPr id="3" name="Title 2"/>
          <p:cNvSpPr>
            <a:spLocks noGrp="1"/>
          </p:cNvSpPr>
          <p:nvPr>
            <p:ph type="title"/>
          </p:nvPr>
        </p:nvSpPr>
        <p:spPr/>
        <p:txBody>
          <a:bodyPr>
            <a:normAutofit/>
          </a:bodyPr>
          <a:lstStyle/>
          <a:p>
            <a:r>
              <a:rPr lang="en-IN" altLang="en-US" dirty="0"/>
              <a:t>SECTIONS OF </a:t>
            </a:r>
            <a:r>
              <a:rPr lang="en-IN" altLang="en-US" dirty="0" smtClean="0"/>
              <a:t>APPEAL</a:t>
            </a:r>
            <a:endParaRPr lang="en-I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endParaRPr lang="en-IN" altLang="en-US" b="1" u="sng" dirty="0" smtClean="0"/>
          </a:p>
          <a:p>
            <a:r>
              <a:rPr lang="en-IN" altLang="en-US" b="1" u="sng" dirty="0" smtClean="0"/>
              <a:t>FIRST APPEAL FEES</a:t>
            </a:r>
          </a:p>
          <a:p>
            <a:endParaRPr lang="en-IN" altLang="en-US" b="1" u="sng" dirty="0" smtClean="0"/>
          </a:p>
          <a:p>
            <a:r>
              <a:rPr lang="en-IN" altLang="en-US" b="1" u="sng" dirty="0" smtClean="0"/>
              <a:t>RS.250 IF ASSESSED INCOME UPTO RS.1 LAC OR AGAINS ANY OTHER ORDER EXCEPT ASSESSMENT</a:t>
            </a:r>
          </a:p>
          <a:p>
            <a:endParaRPr lang="en-IN" altLang="en-US" b="1" u="sng" dirty="0"/>
          </a:p>
          <a:p>
            <a:r>
              <a:rPr lang="en-IN" altLang="en-US" b="1" u="sng" dirty="0" smtClean="0"/>
              <a:t>RS.500 </a:t>
            </a:r>
            <a:r>
              <a:rPr lang="en-IN" altLang="en-US" b="1" u="sng" dirty="0"/>
              <a:t>IF ASSESSED INCOME UPTO </a:t>
            </a:r>
            <a:r>
              <a:rPr lang="en-IN" altLang="en-US" b="1" u="sng" dirty="0" smtClean="0"/>
              <a:t>RS.2 LAC</a:t>
            </a:r>
          </a:p>
          <a:p>
            <a:endParaRPr lang="en-IN" altLang="en-US" b="1" u="sng" dirty="0" smtClean="0"/>
          </a:p>
          <a:p>
            <a:r>
              <a:rPr lang="en-IN" altLang="en-US" b="1" u="sng" dirty="0" smtClean="0"/>
              <a:t>RS.1,000 IF </a:t>
            </a:r>
            <a:r>
              <a:rPr lang="en-IN" altLang="en-US" b="1" u="sng" dirty="0"/>
              <a:t>ASSESSED INCOME </a:t>
            </a:r>
            <a:r>
              <a:rPr lang="en-IN" altLang="en-US" b="1" u="sng" dirty="0" smtClean="0"/>
              <a:t>IS ABOVE RS.2 LAC</a:t>
            </a:r>
            <a:endParaRPr lang="en-IN" altLang="en-US" b="1" u="sng" dirty="0"/>
          </a:p>
          <a:p>
            <a:endParaRPr lang="en-IN" altLang="en-US" b="1" u="sng" dirty="0"/>
          </a:p>
          <a:p>
            <a:endParaRPr lang="en-IN" alt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3429000"/>
          </a:xfrm>
        </p:spPr>
        <p:txBody>
          <a:bodyPr/>
          <a:lstStyle/>
          <a:p>
            <a:r>
              <a:rPr lang="en-US" dirty="0" smtClean="0"/>
              <a:t>THANK YOU</a:t>
            </a:r>
            <a:endParaRPr lang="en-US" dirty="0"/>
          </a:p>
        </p:txBody>
      </p:sp>
    </p:spTree>
  </p:cSld>
  <p:clrMapOvr>
    <a:masterClrMapping/>
  </p:clrMapOvr>
  <p:transition>
    <p:strip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a:bodyPr>
          <a:lstStyle/>
          <a:p>
            <a:endParaRPr lang="en-IN" altLang="en-US" dirty="0" smtClean="0"/>
          </a:p>
          <a:p>
            <a:r>
              <a:rPr lang="en-IN" altLang="en-US" dirty="0" smtClean="0">
                <a:latin typeface="Verdana" panose="020B0604030504040204" pitchFamily="34" charset="0"/>
                <a:ea typeface="Verdana" panose="020B0604030504040204" pitchFamily="34" charset="0"/>
                <a:cs typeface="Verdana" panose="020B0604030504040204" pitchFamily="34" charset="0"/>
              </a:rPr>
              <a:t>SECONDARY </a:t>
            </a:r>
            <a:r>
              <a:rPr lang="en-IN" altLang="en-US" dirty="0">
                <a:latin typeface="Verdana" panose="020B0604030504040204" pitchFamily="34" charset="0"/>
                <a:ea typeface="Verdana" panose="020B0604030504040204" pitchFamily="34" charset="0"/>
                <a:cs typeface="Verdana" panose="020B0604030504040204" pitchFamily="34" charset="0"/>
              </a:rPr>
              <a:t>PARAMETER AFTER RESPONSE FROM </a:t>
            </a:r>
            <a:r>
              <a:rPr lang="en-IN" altLang="en-US" dirty="0" smtClean="0">
                <a:latin typeface="Verdana" panose="020B0604030504040204" pitchFamily="34" charset="0"/>
                <a:ea typeface="Verdana" panose="020B0604030504040204" pitchFamily="34" charset="0"/>
                <a:cs typeface="Verdana" panose="020B0604030504040204" pitchFamily="34" charset="0"/>
              </a:rPr>
              <a:t>THE ASSESSMENT OR ANY OTHER ORDER ON POST ASSESSMENT EFFECT</a:t>
            </a:r>
            <a:endParaRPr lang="en-IN" altLang="en-US" dirty="0">
              <a:latin typeface="Verdana" panose="020B0604030504040204" pitchFamily="34" charset="0"/>
              <a:ea typeface="Verdana" panose="020B0604030504040204" pitchFamily="34" charset="0"/>
              <a:cs typeface="Verdana" panose="020B0604030504040204" pitchFamily="34" charset="0"/>
            </a:endParaRPr>
          </a:p>
          <a:p>
            <a:endParaRPr lang="en-IN" altLang="en-US" dirty="0">
              <a:latin typeface="Verdana" panose="020B0604030504040204" pitchFamily="34" charset="0"/>
              <a:ea typeface="Verdana" panose="020B0604030504040204" pitchFamily="34" charset="0"/>
              <a:cs typeface="Verdana" panose="020B0604030504040204" pitchFamily="34" charset="0"/>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MAJOR SOURCE DOCUMENTS: APPEAL AGAINST THE ASSESSMENT,TDS &amp; TCS </a:t>
            </a:r>
          </a:p>
          <a:p>
            <a:endParaRPr lang="en-IN" altLang="en-US" dirty="0" smtClean="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SPECIAL SOURCE DOCUMENTS: EFFECT AFTER ASSESSMENT</a:t>
            </a:r>
          </a:p>
          <a:p>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r>
              <a:rPr lang="en-IN" altLang="en-US" dirty="0" smtClean="0">
                <a:latin typeface="Verdana" panose="020B0604030504040204" pitchFamily="34" charset="0"/>
                <a:ea typeface="Verdana" panose="020B0604030504040204" pitchFamily="34" charset="0"/>
                <a:cs typeface="Verdana" panose="020B0604030504040204" pitchFamily="34" charset="0"/>
                <a:sym typeface="+mn-ea"/>
              </a:rPr>
              <a:t>OUTCOMES: APPEAL THEREOF  </a:t>
            </a:r>
            <a:endParaRPr lang="en-IN" altLang="en-US" dirty="0">
              <a:latin typeface="Verdana" panose="020B0604030504040204" pitchFamily="34" charset="0"/>
              <a:ea typeface="Verdana" panose="020B0604030504040204" pitchFamily="34" charset="0"/>
              <a:cs typeface="Verdana" panose="020B0604030504040204" pitchFamily="34" charset="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305800" cy="5778691"/>
          </a:xfrm>
        </p:spPr>
        <p:txBody>
          <a:bodyPr/>
          <a:lstStyle/>
          <a:p>
            <a:endParaRPr lang="en-US" dirty="0" smtClean="0"/>
          </a:p>
          <a:p>
            <a:r>
              <a:rPr lang="en-US" dirty="0" smtClean="0"/>
              <a:t>U/S 143(1)/(1B) AN INTIMATION EVEN THE</a:t>
            </a:r>
          </a:p>
          <a:p>
            <a:pPr marL="109855" indent="0">
              <a:buNone/>
            </a:pPr>
            <a:r>
              <a:rPr lang="en-US" dirty="0" smtClean="0"/>
              <a:t>ASSESSEE MADE OBJECTION AGAINST ADJUSTMENTS IN RETURN OF INCOME OR STATEMENT OF TDS OR TCS </a:t>
            </a:r>
          </a:p>
          <a:p>
            <a:pPr marL="109855" indent="0">
              <a:buNone/>
            </a:pPr>
            <a:endParaRPr lang="en-US" dirty="0"/>
          </a:p>
          <a:p>
            <a:pPr marL="109855" indent="0">
              <a:buNone/>
            </a:pPr>
            <a:r>
              <a:rPr lang="en-US" dirty="0" smtClean="0"/>
              <a:t>143(3) SCRUTINY ASSESSMENT</a:t>
            </a:r>
          </a:p>
          <a:p>
            <a:pPr marL="109855" indent="0">
              <a:buNone/>
            </a:pPr>
            <a:endParaRPr lang="en-US" dirty="0"/>
          </a:p>
          <a:p>
            <a:pPr marL="109855" indent="0">
              <a:buNone/>
            </a:pPr>
            <a:r>
              <a:rPr lang="en-US" dirty="0" smtClean="0"/>
              <a:t>144 BEST JUDGMENT ASSESSMENT</a:t>
            </a:r>
          </a:p>
          <a:p>
            <a:pPr marL="109855" indent="0">
              <a:buNone/>
            </a:pPr>
            <a:endParaRPr lang="en-US" dirty="0"/>
          </a:p>
          <a:p>
            <a:pPr marL="109855" indent="0">
              <a:buNone/>
            </a:pPr>
            <a:r>
              <a:rPr lang="en-US" dirty="0" smtClean="0"/>
              <a:t>147 INCOME ESCAPED ASSESSMENT</a:t>
            </a:r>
          </a:p>
          <a:p>
            <a:pPr marL="109855" indent="0">
              <a:buNone/>
            </a:pPr>
            <a:endParaRPr lang="en-US" dirty="0"/>
          </a:p>
          <a:p>
            <a:pPr marL="109855" indent="0">
              <a:buNone/>
            </a:pPr>
            <a:endParaRPr lang="en-US" dirty="0"/>
          </a:p>
        </p:txBody>
      </p:sp>
    </p:spTree>
    <p:extLst>
      <p:ext uri="{BB962C8B-B14F-4D97-AF65-F5344CB8AC3E}">
        <p14:creationId xmlns:p14="http://schemas.microsoft.com/office/powerpoint/2010/main" val="1272436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33400"/>
            <a:ext cx="8229600" cy="5473891"/>
          </a:xfrm>
        </p:spPr>
        <p:txBody>
          <a:bodyPr/>
          <a:lstStyle/>
          <a:p>
            <a:endParaRPr lang="en-US" dirty="0" smtClean="0"/>
          </a:p>
          <a:p>
            <a:r>
              <a:rPr lang="en-US" dirty="0" smtClean="0"/>
              <a:t>U/S 153A,153C ASSESSMENT/ REASSESSMENT IN SEARCH CASES ONLY</a:t>
            </a:r>
          </a:p>
          <a:p>
            <a:endParaRPr lang="en-US" dirty="0"/>
          </a:p>
          <a:p>
            <a:r>
              <a:rPr lang="en-US" dirty="0" smtClean="0"/>
              <a:t>U/S 92CD(3) ORDER PASSED ON MODIFIED RETURN FILLED IN ACCORDANCE WITH AND LIMITED TO THE ADVANCE PRICING AGREEMENT</a:t>
            </a:r>
          </a:p>
          <a:p>
            <a:endParaRPr lang="en-US" dirty="0"/>
          </a:p>
          <a:p>
            <a:r>
              <a:rPr lang="en-US" dirty="0" smtClean="0"/>
              <a:t>U/S 154/155 RECTIFICATION/AMENDMENT</a:t>
            </a:r>
          </a:p>
          <a:p>
            <a:endParaRPr lang="en-US" dirty="0"/>
          </a:p>
          <a:p>
            <a:r>
              <a:rPr lang="en-US" dirty="0" smtClean="0"/>
              <a:t>U/S 237 RELATING TO REFUNDS </a:t>
            </a:r>
            <a:endParaRPr lang="en-US" dirty="0"/>
          </a:p>
        </p:txBody>
      </p:sp>
    </p:spTree>
    <p:extLst>
      <p:ext uri="{BB962C8B-B14F-4D97-AF65-F5344CB8AC3E}">
        <p14:creationId xmlns:p14="http://schemas.microsoft.com/office/powerpoint/2010/main" val="9666463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382000" cy="5778691"/>
          </a:xfrm>
        </p:spPr>
        <p:txBody>
          <a:bodyPr>
            <a:normAutofit lnSpcReduction="10000"/>
          </a:bodyPr>
          <a:lstStyle/>
          <a:p>
            <a:endParaRPr lang="en-US" dirty="0" smtClean="0"/>
          </a:p>
          <a:p>
            <a:r>
              <a:rPr lang="en-US" dirty="0" smtClean="0"/>
              <a:t>U/S 270 TO 275 PENALTY ORDER UNDER CHAPTER XXI</a:t>
            </a:r>
          </a:p>
          <a:p>
            <a:endParaRPr lang="en-US" dirty="0"/>
          </a:p>
          <a:p>
            <a:r>
              <a:rPr lang="en-US" dirty="0" smtClean="0"/>
              <a:t>U/S 201 ASSESSEE DEEMED TO BE THE ASSESSEE IN DEFAULT FOR FAILURE TO DEDUCT THE TAX ANY PAYMENT THEREOF</a:t>
            </a:r>
          </a:p>
          <a:p>
            <a:endParaRPr lang="en-US" dirty="0"/>
          </a:p>
          <a:p>
            <a:r>
              <a:rPr lang="en-US" dirty="0" smtClean="0"/>
              <a:t>U/S 206C(6A) </a:t>
            </a:r>
            <a:r>
              <a:rPr lang="en-US" dirty="0"/>
              <a:t>ASSESSEE DEEMED TO BE THE ASSESSEE IN DEFAULT FOR FAILURE TO </a:t>
            </a:r>
            <a:r>
              <a:rPr lang="en-US" dirty="0" smtClean="0"/>
              <a:t>COLLECT </a:t>
            </a:r>
            <a:r>
              <a:rPr lang="en-US" dirty="0"/>
              <a:t>THE TAX ANY PAYMENT </a:t>
            </a:r>
            <a:r>
              <a:rPr lang="en-US" dirty="0" smtClean="0"/>
              <a:t>THEREOF</a:t>
            </a:r>
          </a:p>
          <a:p>
            <a:endParaRPr lang="en-US" dirty="0"/>
          </a:p>
          <a:p>
            <a:r>
              <a:rPr lang="en-US" dirty="0" smtClean="0"/>
              <a:t>U/S 170(2)/(3) RELATING TO THE ASSESSMENT ON SUCCESSOR</a:t>
            </a:r>
            <a:endParaRPr lang="en-US" dirty="0"/>
          </a:p>
          <a:p>
            <a:endParaRPr lang="en-US" dirty="0"/>
          </a:p>
        </p:txBody>
      </p:sp>
    </p:spTree>
    <p:extLst>
      <p:ext uri="{BB962C8B-B14F-4D97-AF65-F5344CB8AC3E}">
        <p14:creationId xmlns:p14="http://schemas.microsoft.com/office/powerpoint/2010/main" val="543437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ORDER PASSED U/S 197(1) (NO DEDUCTION OF TDS OR AT LOWER RATE)</a:t>
            </a:r>
          </a:p>
          <a:p>
            <a:r>
              <a:rPr lang="en-US" dirty="0" smtClean="0"/>
              <a:t>INTEREST CHARGED U/S 220(2)</a:t>
            </a:r>
          </a:p>
          <a:p>
            <a:r>
              <a:rPr lang="en-US" dirty="0" smtClean="0"/>
              <a:t>ORDER FOR REFUSAL OF STAY OF DEMAND</a:t>
            </a:r>
          </a:p>
          <a:p>
            <a:r>
              <a:rPr lang="en-US" dirty="0" smtClean="0"/>
              <a:t>NO OBJECTION IS MADE BY THE ASSESSE AGAINST RECTIFICATION</a:t>
            </a:r>
          </a:p>
          <a:p>
            <a:r>
              <a:rPr lang="en-US" dirty="0" smtClean="0"/>
              <a:t>RECTIFICATION MADE AGAINST THE ASSESSEE’S CONSENT</a:t>
            </a:r>
          </a:p>
          <a:p>
            <a:r>
              <a:rPr lang="en-US" dirty="0" smtClean="0"/>
              <a:t>ASSESSMENT MADE ON AGREED CONSENT </a:t>
            </a:r>
            <a:endParaRPr lang="en-US" dirty="0"/>
          </a:p>
        </p:txBody>
      </p:sp>
      <p:sp>
        <p:nvSpPr>
          <p:cNvPr id="3" name="Title 2"/>
          <p:cNvSpPr>
            <a:spLocks noGrp="1"/>
          </p:cNvSpPr>
          <p:nvPr>
            <p:ph type="title"/>
          </p:nvPr>
        </p:nvSpPr>
        <p:spPr/>
        <p:txBody>
          <a:bodyPr/>
          <a:lstStyle/>
          <a:p>
            <a:r>
              <a:rPr lang="en-US" dirty="0" smtClean="0"/>
              <a:t>APPEAL IS NOT MAINTAINABLE</a:t>
            </a:r>
            <a:endParaRPr lang="en-US" dirty="0"/>
          </a:p>
        </p:txBody>
      </p:sp>
    </p:spTree>
    <p:extLst>
      <p:ext uri="{BB962C8B-B14F-4D97-AF65-F5344CB8AC3E}">
        <p14:creationId xmlns:p14="http://schemas.microsoft.com/office/powerpoint/2010/main" val="3412966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52500" lnSpcReduction="20000"/>
          </a:bodyPr>
          <a:lstStyle/>
          <a:p>
            <a:endParaRPr lang="en-IN" altLang="en-US" b="1" u="sng" dirty="0" smtClean="0"/>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KEY </a:t>
            </a:r>
            <a:r>
              <a:rPr lang="en-IN" altLang="en-US" sz="4400" b="1" u="sng" dirty="0">
                <a:latin typeface="Verdana" panose="020B0604030504040204" pitchFamily="34" charset="0"/>
                <a:ea typeface="Verdana" panose="020B0604030504040204" pitchFamily="34" charset="0"/>
                <a:cs typeface="Verdana" panose="020B0604030504040204" pitchFamily="34" charset="0"/>
              </a:rPr>
              <a:t>FEATUERS: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BEING AGGRIEVED AGAINST THE ASSESSMENT ORDER OR ANY ORDER EXCEPT CERTAIN ORDERS</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FIRST APPEAL BEFORE THE CIT(A)</a:t>
            </a:r>
          </a:p>
          <a:p>
            <a:r>
              <a:rPr lang="en-IN" altLang="en-US" sz="4400" b="1" u="sng" dirty="0" smtClean="0">
                <a:latin typeface="Verdana" panose="020B0604030504040204" pitchFamily="34" charset="0"/>
                <a:ea typeface="Verdana" panose="020B0604030504040204" pitchFamily="34" charset="0"/>
                <a:cs typeface="Verdana" panose="020B0604030504040204" pitchFamily="34" charset="0"/>
              </a:rPr>
              <a:t>TIME LIMIT</a:t>
            </a:r>
          </a:p>
          <a:p>
            <a:endParaRPr lang="en-IN" altLang="en-US" sz="4400" b="1" u="sng" dirty="0" smtClean="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RECEIPT OF THE ORDER OR DEMAND NOTICE ;</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smtClean="0">
                <a:latin typeface="Verdana" panose="020B0604030504040204" pitchFamily="34" charset="0"/>
                <a:ea typeface="Verdana" panose="020B0604030504040204" pitchFamily="34" charset="0"/>
                <a:cs typeface="Verdana" panose="020B0604030504040204" pitchFamily="34" charset="0"/>
              </a:rPr>
              <a:t>30 DAYS FROM THE DATE OF SERVICE OF THE INTIMATION OR THE ORDER SOUGHT TO BE APPEALED AGAINST PAYMENT OF TAX WHERE APPEAL U/S 248;</a:t>
            </a:r>
          </a:p>
          <a:p>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sz="4400" dirty="0">
                <a:latin typeface="Verdana" panose="020B0604030504040204" pitchFamily="34" charset="0"/>
                <a:ea typeface="Verdana" panose="020B0604030504040204" pitchFamily="34" charset="0"/>
                <a:cs typeface="Verdana" panose="020B0604030504040204" pitchFamily="34" charset="0"/>
              </a:rPr>
              <a:t>30 DAYS FROM THE DATE OF </a:t>
            </a:r>
            <a:r>
              <a:rPr lang="en-IN" altLang="en-US" sz="4400" dirty="0" smtClean="0">
                <a:latin typeface="Verdana" panose="020B0604030504040204" pitchFamily="34" charset="0"/>
                <a:ea typeface="Verdana" panose="020B0604030504040204" pitchFamily="34" charset="0"/>
                <a:cs typeface="Verdana" panose="020B0604030504040204" pitchFamily="34" charset="0"/>
              </a:rPr>
              <a:t>PAYMENT OF TAX WHERE THE APPEAL IS U/S 248</a:t>
            </a:r>
            <a:endParaRPr lang="en-IN" altLang="en-US" sz="4400" dirty="0">
              <a:latin typeface="Verdana" panose="020B0604030504040204" pitchFamily="34" charset="0"/>
              <a:ea typeface="Verdana" panose="020B0604030504040204" pitchFamily="34" charset="0"/>
              <a:cs typeface="Verdana" panose="020B0604030504040204" pitchFamily="34" charset="0"/>
            </a:endParaRPr>
          </a:p>
          <a:p>
            <a:r>
              <a:rPr lang="en-IN" alt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20000"/>
          </a:bodyPr>
          <a:lstStyle/>
          <a:p>
            <a:endParaRPr lang="en-US" dirty="0" smtClean="0"/>
          </a:p>
          <a:p>
            <a:r>
              <a:rPr lang="en-US" b="1" dirty="0" smtClean="0"/>
              <a:t>PROCEDURE FOR FILING </a:t>
            </a:r>
            <a:r>
              <a:rPr lang="en-US" b="1" smtClean="0"/>
              <a:t>OF </a:t>
            </a:r>
            <a:r>
              <a:rPr lang="en-US" b="1" smtClean="0"/>
              <a:t>APPEAL</a:t>
            </a:r>
          </a:p>
          <a:p>
            <a:endParaRPr lang="en-US" b="1" dirty="0" smtClean="0"/>
          </a:p>
          <a:p>
            <a:r>
              <a:rPr lang="en-US" dirty="0" smtClean="0"/>
              <a:t>The aggrieved party shall file appeal petition within 30 days from the date of receipt of the Assessment order or any other order against which appeal is preferred with the following.</a:t>
            </a:r>
          </a:p>
          <a:p>
            <a:endParaRPr lang="en-US" dirty="0" smtClean="0"/>
          </a:p>
          <a:p>
            <a:r>
              <a:rPr lang="en-US" dirty="0" smtClean="0"/>
              <a:t>Form 35 </a:t>
            </a:r>
          </a:p>
          <a:p>
            <a:r>
              <a:rPr lang="en-US" dirty="0" smtClean="0"/>
              <a:t>Statement of facts</a:t>
            </a:r>
          </a:p>
          <a:p>
            <a:r>
              <a:rPr lang="en-US" dirty="0"/>
              <a:t>Grounds of Appeal</a:t>
            </a:r>
          </a:p>
          <a:p>
            <a:r>
              <a:rPr lang="en-US" dirty="0" smtClean="0"/>
              <a:t>Assessment or any order</a:t>
            </a:r>
          </a:p>
          <a:p>
            <a:r>
              <a:rPr lang="en-US" dirty="0" smtClean="0"/>
              <a:t>Proof of service of such order</a:t>
            </a:r>
          </a:p>
          <a:p>
            <a:r>
              <a:rPr lang="en-US" dirty="0" smtClean="0"/>
              <a:t>Demand Notice issued U/s 156</a:t>
            </a:r>
          </a:p>
          <a:p>
            <a:r>
              <a:rPr lang="en-US" dirty="0" err="1" smtClean="0"/>
              <a:t>Challan</a:t>
            </a:r>
            <a:r>
              <a:rPr lang="en-US" dirty="0" smtClean="0"/>
              <a:t> of Appeal fees</a:t>
            </a:r>
          </a:p>
          <a:p>
            <a:r>
              <a:rPr lang="en-US" dirty="0" smtClean="0"/>
              <a:t>Any documents filled under Rule </a:t>
            </a:r>
            <a:r>
              <a:rPr lang="en-US" dirty="0" smtClean="0"/>
              <a:t>46A</a:t>
            </a:r>
            <a:endParaRPr lang="en-US" dirty="0"/>
          </a:p>
        </p:txBody>
      </p:sp>
    </p:spTree>
    <p:extLst>
      <p:ext uri="{BB962C8B-B14F-4D97-AF65-F5344CB8AC3E}">
        <p14:creationId xmlns:p14="http://schemas.microsoft.com/office/powerpoint/2010/main" val="1666776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lnSpcReduction="10000"/>
          </a:bodyPr>
          <a:lstStyle/>
          <a:p>
            <a:endParaRPr lang="en-IN" altLang="en-US" b="1" u="sng" dirty="0" smtClean="0"/>
          </a:p>
          <a:p>
            <a:r>
              <a:rPr lang="en-IN" altLang="en-US" b="1" u="sng" dirty="0" smtClean="0"/>
              <a:t>SECOND  APPEAL BEFORE THE ITAT</a:t>
            </a:r>
          </a:p>
          <a:p>
            <a:endParaRPr lang="en-IN" altLang="en-US" b="1" u="sng" dirty="0" smtClean="0"/>
          </a:p>
          <a:p>
            <a:r>
              <a:rPr lang="en-IN" altLang="en-US" b="1" dirty="0" smtClean="0"/>
              <a:t>TIME </a:t>
            </a:r>
            <a:r>
              <a:rPr lang="en-IN" altLang="en-US" b="1" dirty="0"/>
              <a:t>LIMIT FOR </a:t>
            </a:r>
            <a:r>
              <a:rPr lang="en-IN" altLang="en-US" b="1" dirty="0" smtClean="0"/>
              <a:t>SECOND APPEAL</a:t>
            </a:r>
          </a:p>
          <a:p>
            <a:r>
              <a:rPr lang="en-IN" altLang="en-US" b="1" dirty="0" smtClean="0"/>
              <a:t> 60 DAYS INSTEAD OF 30 DAYS</a:t>
            </a:r>
            <a:endParaRPr lang="en-IN" altLang="en-US" b="1" dirty="0"/>
          </a:p>
          <a:p>
            <a:endParaRPr lang="en-IN" altLang="en-US" b="1" u="sng" dirty="0"/>
          </a:p>
          <a:p>
            <a:r>
              <a:rPr lang="en-IN" altLang="en-US" b="1" u="sng" dirty="0" smtClean="0"/>
              <a:t>THIRD APPEAL BEFORE THE HIGH COURT</a:t>
            </a:r>
          </a:p>
          <a:p>
            <a:r>
              <a:rPr lang="en-IN" altLang="en-US" b="1" dirty="0"/>
              <a:t>TIME LIMIT FOR </a:t>
            </a:r>
            <a:r>
              <a:rPr lang="en-IN" altLang="en-US" b="1" dirty="0" smtClean="0"/>
              <a:t>THIRD APPEAL</a:t>
            </a:r>
            <a:endParaRPr lang="en-IN" altLang="en-US" b="1" dirty="0"/>
          </a:p>
          <a:p>
            <a:r>
              <a:rPr lang="en-IN" altLang="en-US" b="1" dirty="0"/>
              <a:t> </a:t>
            </a:r>
            <a:r>
              <a:rPr lang="en-IN" altLang="en-US" b="1" dirty="0" smtClean="0"/>
              <a:t>120 </a:t>
            </a:r>
            <a:r>
              <a:rPr lang="en-IN" altLang="en-US" b="1" dirty="0"/>
              <a:t>DAYS INSTEAD OF </a:t>
            </a:r>
            <a:r>
              <a:rPr lang="en-IN" altLang="en-US" b="1" dirty="0" smtClean="0"/>
              <a:t>60 DAYS</a:t>
            </a:r>
          </a:p>
          <a:p>
            <a:endParaRPr lang="en-IN" altLang="en-US" b="1" dirty="0"/>
          </a:p>
          <a:p>
            <a:r>
              <a:rPr lang="en-IN" altLang="en-US" b="1" dirty="0" smtClean="0"/>
              <a:t>FOURTH APPEAL BEFORE THE SUPREME COURT</a:t>
            </a:r>
          </a:p>
          <a:p>
            <a:r>
              <a:rPr lang="en-IN" altLang="en-US" b="1" dirty="0"/>
              <a:t>TIME LIMIT FOR THIRD APPEAL</a:t>
            </a:r>
          </a:p>
          <a:p>
            <a:r>
              <a:rPr lang="en-IN" altLang="en-US" b="1" dirty="0" smtClean="0"/>
              <a:t>60 </a:t>
            </a:r>
            <a:r>
              <a:rPr lang="en-IN" altLang="en-US" b="1" dirty="0"/>
              <a:t>DAYS INSTEAD OF </a:t>
            </a:r>
            <a:r>
              <a:rPr lang="en-IN" altLang="en-US" b="1" dirty="0" smtClean="0"/>
              <a:t>120 </a:t>
            </a:r>
            <a:r>
              <a:rPr lang="en-IN" altLang="en-US" b="1" dirty="0"/>
              <a:t>DAYS</a:t>
            </a:r>
          </a:p>
          <a:p>
            <a:endParaRPr lang="en-IN" altLang="en-US" b="1"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501</Words>
  <Application>Microsoft Office PowerPoint</Application>
  <PresentationFormat>On-screen Show (4:3)</PresentationFormat>
  <Paragraphs>100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Lucida Sans Unicode</vt:lpstr>
      <vt:lpstr>Verdana</vt:lpstr>
      <vt:lpstr>Wingdings 2</vt:lpstr>
      <vt:lpstr>Wingdings 3</vt:lpstr>
      <vt:lpstr>Concourse</vt:lpstr>
      <vt:lpstr>PROVISIONS FOR APPEAL UNDER THE INCOME TAX ACT,1961</vt:lpstr>
      <vt:lpstr>PowerPoint Presentation</vt:lpstr>
      <vt:lpstr>PowerPoint Presentation</vt:lpstr>
      <vt:lpstr>PowerPoint Presentation</vt:lpstr>
      <vt:lpstr>PowerPoint Presentation</vt:lpstr>
      <vt:lpstr>APPEAL IS NOT MAINTAINABLE</vt:lpstr>
      <vt:lpstr>PowerPoint Presentation</vt:lpstr>
      <vt:lpstr>PowerPoint Presentation</vt:lpstr>
      <vt:lpstr>PowerPoint Presentation</vt:lpstr>
      <vt:lpstr>SECTIONS OF APPEAL</vt:lpstr>
      <vt:lpstr>PowerPoint Presentation</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Tkm</cp:lastModifiedBy>
  <cp:revision>39</cp:revision>
  <dcterms:created xsi:type="dcterms:W3CDTF">2019-03-03T09:28:00Z</dcterms:created>
  <dcterms:modified xsi:type="dcterms:W3CDTF">2023-05-06T18:29:17Z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1033-11.2.0.11156</vt:lpwstr>
  </property>
</Properties>
</file>