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61" r:id="rId3"/>
    <p:sldMasterId id="2147483685" r:id="rId4"/>
    <p:sldMasterId id="2147483697" r:id="rId5"/>
    <p:sldMasterId id="2147483709" r:id="rId6"/>
    <p:sldMasterId id="2147483721" r:id="rId7"/>
    <p:sldMasterId id="2147483733" r:id="rId8"/>
    <p:sldMasterId id="2147483745" r:id="rId9"/>
  </p:sldMasterIdLst>
  <p:sldIdLst>
    <p:sldId id="256" r:id="rId10"/>
    <p:sldId id="263" r:id="rId11"/>
    <p:sldId id="276" r:id="rId12"/>
    <p:sldId id="309" r:id="rId13"/>
    <p:sldId id="275" r:id="rId14"/>
    <p:sldId id="274" r:id="rId15"/>
    <p:sldId id="273" r:id="rId16"/>
    <p:sldId id="272" r:id="rId17"/>
    <p:sldId id="271" r:id="rId18"/>
    <p:sldId id="270" r:id="rId19"/>
    <p:sldId id="269" r:id="rId20"/>
    <p:sldId id="268" r:id="rId21"/>
    <p:sldId id="267" r:id="rId22"/>
    <p:sldId id="266" r:id="rId23"/>
    <p:sldId id="261" r:id="rId24"/>
    <p:sldId id="260" r:id="rId25"/>
    <p:sldId id="259" r:id="rId26"/>
    <p:sldId id="258" r:id="rId27"/>
    <p:sldId id="257" r:id="rId28"/>
    <p:sldId id="278" r:id="rId29"/>
    <p:sldId id="290" r:id="rId30"/>
    <p:sldId id="291" r:id="rId31"/>
    <p:sldId id="313" r:id="rId32"/>
    <p:sldId id="314" r:id="rId33"/>
    <p:sldId id="292" r:id="rId34"/>
    <p:sldId id="339" r:id="rId35"/>
    <p:sldId id="340" r:id="rId36"/>
    <p:sldId id="341" r:id="rId37"/>
    <p:sldId id="342" r:id="rId38"/>
    <p:sldId id="343" r:id="rId39"/>
    <p:sldId id="344" r:id="rId40"/>
    <p:sldId id="293" r:id="rId41"/>
    <p:sldId id="294" r:id="rId42"/>
    <p:sldId id="295" r:id="rId43"/>
    <p:sldId id="296" r:id="rId44"/>
    <p:sldId id="297" r:id="rId45"/>
    <p:sldId id="308" r:id="rId46"/>
    <p:sldId id="345" r:id="rId4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648DD3-44F1-475B-8BEF-0F0ADFAF0115}" v="823" dt="2021-05-22T11:57:54.688"/>
    <p1510:client id="{54DAEAED-39FF-4318-826C-5DB1571075EC}" v="7" dt="2021-05-20T14:41:10.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6" d="100"/>
          <a:sy n="66" d="100"/>
        </p:scale>
        <p:origin x="48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FB2821-DFA4-48EF-8F24-43A7A36AF101}"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n-US"/>
        </a:p>
      </dgm:t>
    </dgm:pt>
    <dgm:pt modelId="{B71508A3-07BD-48EE-B341-3F5508C96CE4}">
      <dgm:prSet phldrT="[Text]" custT="1"/>
      <dgm:spPr/>
      <dgm:t>
        <a:bodyPr/>
        <a:lstStyle/>
        <a:p>
          <a:r>
            <a:rPr lang="en-US" sz="2000" b="1" dirty="0">
              <a:latin typeface="Garamond" pitchFamily="18" charset="0"/>
            </a:rPr>
            <a:t>ITR 1 (SAHAJ)</a:t>
          </a:r>
        </a:p>
      </dgm:t>
    </dgm:pt>
    <dgm:pt modelId="{8D0D051B-156B-4D84-BF5F-B5776F405F57}" type="parTrans" cxnId="{FB2B2FDC-504C-4249-BF52-F171423ABEE6}">
      <dgm:prSet/>
      <dgm:spPr/>
      <dgm:t>
        <a:bodyPr/>
        <a:lstStyle/>
        <a:p>
          <a:endParaRPr lang="en-US" sz="1900" b="0">
            <a:latin typeface="Garamond" pitchFamily="18" charset="0"/>
          </a:endParaRPr>
        </a:p>
      </dgm:t>
    </dgm:pt>
    <dgm:pt modelId="{C45F2F43-928D-4DCB-A0FA-875E0DCFDC59}" type="sibTrans" cxnId="{FB2B2FDC-504C-4249-BF52-F171423ABEE6}">
      <dgm:prSet/>
      <dgm:spPr/>
      <dgm:t>
        <a:bodyPr/>
        <a:lstStyle/>
        <a:p>
          <a:endParaRPr lang="en-US" sz="1900" b="0">
            <a:latin typeface="Garamond" pitchFamily="18" charset="0"/>
          </a:endParaRPr>
        </a:p>
      </dgm:t>
    </dgm:pt>
    <dgm:pt modelId="{CE986DA6-A654-42C9-A7E0-0BEAB6B59C7E}">
      <dgm:prSet phldrT="[Text]" custT="1"/>
      <dgm:spPr/>
      <dgm:t>
        <a:bodyPr/>
        <a:lstStyle/>
        <a:p>
          <a:r>
            <a:rPr lang="en-US" sz="1900" b="0" dirty="0">
              <a:latin typeface="Garamond" pitchFamily="18" charset="0"/>
            </a:rPr>
            <a:t>For Individuals having Income from Salaries, one house property (does not have any brought forward loss), other sources [Interest (does not have any loss under the head) etc. but except winnings from lottery or income from race horses] and having total income </a:t>
          </a:r>
          <a:r>
            <a:rPr lang="en-US" sz="1900" b="0" dirty="0" err="1">
              <a:latin typeface="Garamond" pitchFamily="18" charset="0"/>
            </a:rPr>
            <a:t>upto</a:t>
          </a:r>
          <a:r>
            <a:rPr lang="en-US" sz="1900" b="0" dirty="0">
              <a:latin typeface="Garamond" pitchFamily="18" charset="0"/>
            </a:rPr>
            <a:t> </a:t>
          </a:r>
          <a:r>
            <a:rPr lang="en-US" sz="1900" b="0" dirty="0" err="1">
              <a:latin typeface="Garamond" pitchFamily="18" charset="0"/>
            </a:rPr>
            <a:t>Rs</a:t>
          </a:r>
          <a:r>
            <a:rPr lang="en-US" sz="1900" b="0" dirty="0">
              <a:latin typeface="Garamond" pitchFamily="18" charset="0"/>
            </a:rPr>
            <a:t>. 50 lakh. However, the form is not to be used for an individual who is either Director in a company or has invested in unlisted equity shares or has any brought forward / carry forward loss under the head ‘Income from House Property’ or has to furnish return under seventh proviso to section 139(1) of the Income Tax Act</a:t>
          </a:r>
        </a:p>
      </dgm:t>
    </dgm:pt>
    <dgm:pt modelId="{193854B3-532B-4665-B8D1-B919C85F5B4F}" type="parTrans" cxnId="{1DC4A6F9-C329-457A-BC85-D73427ADD0B6}">
      <dgm:prSet/>
      <dgm:spPr/>
      <dgm:t>
        <a:bodyPr/>
        <a:lstStyle/>
        <a:p>
          <a:endParaRPr lang="en-US" sz="1900" b="0">
            <a:latin typeface="Garamond" pitchFamily="18" charset="0"/>
          </a:endParaRPr>
        </a:p>
      </dgm:t>
    </dgm:pt>
    <dgm:pt modelId="{E0644E06-7A16-4A59-A1E6-3BA25AF07EAF}" type="sibTrans" cxnId="{1DC4A6F9-C329-457A-BC85-D73427ADD0B6}">
      <dgm:prSet/>
      <dgm:spPr/>
      <dgm:t>
        <a:bodyPr/>
        <a:lstStyle/>
        <a:p>
          <a:endParaRPr lang="en-US" sz="1900" b="0">
            <a:latin typeface="Garamond" pitchFamily="18" charset="0"/>
          </a:endParaRPr>
        </a:p>
      </dgm:t>
    </dgm:pt>
    <dgm:pt modelId="{6A7E258E-E850-4BA1-A261-2AACB504D976}">
      <dgm:prSet phldrT="[Text]" custT="1"/>
      <dgm:spPr/>
      <dgm:t>
        <a:bodyPr/>
        <a:lstStyle/>
        <a:p>
          <a:r>
            <a:rPr lang="en-US" sz="2000" b="1" dirty="0">
              <a:latin typeface="Garamond" pitchFamily="18" charset="0"/>
            </a:rPr>
            <a:t>ITR 2</a:t>
          </a:r>
        </a:p>
      </dgm:t>
    </dgm:pt>
    <dgm:pt modelId="{A94C9257-B628-47AE-98F9-FAA05D79C48A}" type="parTrans" cxnId="{8538BE29-C8D1-4EA6-B307-126C7E36E249}">
      <dgm:prSet/>
      <dgm:spPr/>
      <dgm:t>
        <a:bodyPr/>
        <a:lstStyle/>
        <a:p>
          <a:endParaRPr lang="en-US" sz="1900" b="0">
            <a:latin typeface="Garamond" pitchFamily="18" charset="0"/>
          </a:endParaRPr>
        </a:p>
      </dgm:t>
    </dgm:pt>
    <dgm:pt modelId="{648F14F3-0653-4CC0-8C73-DDAE6528F14C}" type="sibTrans" cxnId="{8538BE29-C8D1-4EA6-B307-126C7E36E249}">
      <dgm:prSet/>
      <dgm:spPr/>
      <dgm:t>
        <a:bodyPr/>
        <a:lstStyle/>
        <a:p>
          <a:endParaRPr lang="en-US" sz="1900" b="0">
            <a:latin typeface="Garamond" pitchFamily="18" charset="0"/>
          </a:endParaRPr>
        </a:p>
      </dgm:t>
    </dgm:pt>
    <dgm:pt modelId="{D77B91D9-2372-4AD7-89FC-31B5F129507A}">
      <dgm:prSet phldrT="[Text]" custT="1"/>
      <dgm:spPr/>
      <dgm:t>
        <a:bodyPr/>
        <a:lstStyle/>
        <a:p>
          <a:r>
            <a:rPr lang="en-US" sz="2000" b="1" dirty="0">
              <a:latin typeface="Garamond" pitchFamily="18" charset="0"/>
            </a:rPr>
            <a:t>ITR 3</a:t>
          </a:r>
        </a:p>
      </dgm:t>
    </dgm:pt>
    <dgm:pt modelId="{B745B741-7993-4757-9456-30F48C7B66E8}" type="parTrans" cxnId="{F0058385-15DF-46E7-95D7-9777AD8C1F1C}">
      <dgm:prSet/>
      <dgm:spPr/>
      <dgm:t>
        <a:bodyPr/>
        <a:lstStyle/>
        <a:p>
          <a:endParaRPr lang="en-US" sz="1900" b="0">
            <a:latin typeface="Garamond" pitchFamily="18" charset="0"/>
          </a:endParaRPr>
        </a:p>
      </dgm:t>
    </dgm:pt>
    <dgm:pt modelId="{419D43CB-4C36-4653-A8FF-48B135CFB075}" type="sibTrans" cxnId="{F0058385-15DF-46E7-95D7-9777AD8C1F1C}">
      <dgm:prSet/>
      <dgm:spPr/>
      <dgm:t>
        <a:bodyPr/>
        <a:lstStyle/>
        <a:p>
          <a:endParaRPr lang="en-US" sz="1900" b="0">
            <a:latin typeface="Garamond" pitchFamily="18" charset="0"/>
          </a:endParaRPr>
        </a:p>
      </dgm:t>
    </dgm:pt>
    <dgm:pt modelId="{21614152-279B-4C9D-8519-04F3CEB72DA4}">
      <dgm:prSet phldrT="[Text]" custT="1"/>
      <dgm:spPr/>
      <dgm:t>
        <a:bodyPr/>
        <a:lstStyle/>
        <a:p>
          <a:r>
            <a:rPr lang="en-US" sz="1900" b="0">
              <a:latin typeface="Garamond" pitchFamily="18" charset="0"/>
            </a:rPr>
            <a:t>For Individuals and HUFs not carrying out business or profession under any proprietorship</a:t>
          </a:r>
          <a:endParaRPr lang="en-US" sz="1900" b="0" dirty="0">
            <a:latin typeface="Garamond" pitchFamily="18" charset="0"/>
          </a:endParaRPr>
        </a:p>
      </dgm:t>
    </dgm:pt>
    <dgm:pt modelId="{25564045-A72A-4E54-94CE-C0FCE6576735}" type="parTrans" cxnId="{9DC95CBC-328D-4E8D-A99E-717F1F339467}">
      <dgm:prSet/>
      <dgm:spPr/>
      <dgm:t>
        <a:bodyPr/>
        <a:lstStyle/>
        <a:p>
          <a:endParaRPr lang="en-US" sz="1900" b="0">
            <a:latin typeface="Garamond" pitchFamily="18" charset="0"/>
          </a:endParaRPr>
        </a:p>
      </dgm:t>
    </dgm:pt>
    <dgm:pt modelId="{6D3FD14C-2F62-4AD3-A803-4621DC5B8B90}" type="sibTrans" cxnId="{9DC95CBC-328D-4E8D-A99E-717F1F339467}">
      <dgm:prSet/>
      <dgm:spPr/>
      <dgm:t>
        <a:bodyPr/>
        <a:lstStyle/>
        <a:p>
          <a:endParaRPr lang="en-US" sz="1900" b="0">
            <a:latin typeface="Garamond" pitchFamily="18" charset="0"/>
          </a:endParaRPr>
        </a:p>
      </dgm:t>
    </dgm:pt>
    <dgm:pt modelId="{15747C4C-6F7E-4F82-BB9D-48BEE92991AC}">
      <dgm:prSet phldrT="[Text]" custT="1"/>
      <dgm:spPr/>
      <dgm:t>
        <a:bodyPr/>
        <a:lstStyle/>
        <a:p>
          <a:endParaRPr lang="en-US" sz="1900" b="0" dirty="0">
            <a:latin typeface="Garamond" pitchFamily="18" charset="0"/>
          </a:endParaRPr>
        </a:p>
      </dgm:t>
    </dgm:pt>
    <dgm:pt modelId="{7167F754-A135-4EB4-8625-56879C08582A}" type="parTrans" cxnId="{37A03EED-F6C3-4FF9-8D37-8CD90E20E65D}">
      <dgm:prSet/>
      <dgm:spPr/>
      <dgm:t>
        <a:bodyPr/>
        <a:lstStyle/>
        <a:p>
          <a:endParaRPr lang="en-US" sz="1900" b="0">
            <a:latin typeface="Garamond" pitchFamily="18" charset="0"/>
          </a:endParaRPr>
        </a:p>
      </dgm:t>
    </dgm:pt>
    <dgm:pt modelId="{4CDC671E-B0B9-47A1-87FC-CA95D5B1DE29}" type="sibTrans" cxnId="{37A03EED-F6C3-4FF9-8D37-8CD90E20E65D}">
      <dgm:prSet/>
      <dgm:spPr/>
      <dgm:t>
        <a:bodyPr/>
        <a:lstStyle/>
        <a:p>
          <a:endParaRPr lang="en-US" sz="1900" b="0">
            <a:latin typeface="Garamond" pitchFamily="18" charset="0"/>
          </a:endParaRPr>
        </a:p>
      </dgm:t>
    </dgm:pt>
    <dgm:pt modelId="{2F1FC169-34AA-4837-A12E-6F45AED34570}">
      <dgm:prSet phldrT="[Text]" custT="1"/>
      <dgm:spPr/>
      <dgm:t>
        <a:bodyPr/>
        <a:lstStyle/>
        <a:p>
          <a:r>
            <a:rPr lang="en-US" sz="2000" b="1" dirty="0">
              <a:latin typeface="Garamond" pitchFamily="18" charset="0"/>
            </a:rPr>
            <a:t>ITR 4 (</a:t>
          </a:r>
          <a:r>
            <a:rPr lang="en-US" sz="2000" b="1" dirty="0" err="1">
              <a:latin typeface="Garamond" pitchFamily="18" charset="0"/>
            </a:rPr>
            <a:t>Sugam</a:t>
          </a:r>
          <a:r>
            <a:rPr lang="en-US" sz="2000" b="1" dirty="0">
              <a:latin typeface="Garamond" pitchFamily="18" charset="0"/>
            </a:rPr>
            <a:t>)</a:t>
          </a:r>
        </a:p>
      </dgm:t>
    </dgm:pt>
    <dgm:pt modelId="{CF1F2FD0-9584-4ACC-BA74-65C122C98157}" type="parTrans" cxnId="{D372BACC-14A3-4938-9343-B35EBCC9381A}">
      <dgm:prSet/>
      <dgm:spPr/>
      <dgm:t>
        <a:bodyPr/>
        <a:lstStyle/>
        <a:p>
          <a:endParaRPr lang="en-US" sz="1900" b="0">
            <a:latin typeface="Garamond" pitchFamily="18" charset="0"/>
          </a:endParaRPr>
        </a:p>
      </dgm:t>
    </dgm:pt>
    <dgm:pt modelId="{8F9C66F9-D8DC-4B39-81E3-8E2F7A4B27C0}" type="sibTrans" cxnId="{D372BACC-14A3-4938-9343-B35EBCC9381A}">
      <dgm:prSet/>
      <dgm:spPr/>
      <dgm:t>
        <a:bodyPr/>
        <a:lstStyle/>
        <a:p>
          <a:endParaRPr lang="en-US" sz="1900" b="0">
            <a:latin typeface="Garamond" pitchFamily="18" charset="0"/>
          </a:endParaRPr>
        </a:p>
      </dgm:t>
    </dgm:pt>
    <dgm:pt modelId="{55816A76-559E-4296-871D-013F212F1DC7}">
      <dgm:prSet phldrT="[Text]" custT="1"/>
      <dgm:spPr/>
      <dgm:t>
        <a:bodyPr/>
        <a:lstStyle/>
        <a:p>
          <a:r>
            <a:rPr lang="en-US" sz="1900" b="0" dirty="0">
              <a:latin typeface="Garamond" pitchFamily="18" charset="0"/>
            </a:rPr>
            <a:t>For Individuals and HUFs having income from a proprietary business or profession</a:t>
          </a:r>
        </a:p>
      </dgm:t>
    </dgm:pt>
    <dgm:pt modelId="{DEB8D2B8-C918-43D5-AC6E-956D96E98A67}" type="parTrans" cxnId="{23FC4DDE-49D0-468C-8079-90EEA205727C}">
      <dgm:prSet/>
      <dgm:spPr/>
      <dgm:t>
        <a:bodyPr/>
        <a:lstStyle/>
        <a:p>
          <a:endParaRPr lang="en-US" sz="1900" b="0">
            <a:latin typeface="Garamond" pitchFamily="18" charset="0"/>
          </a:endParaRPr>
        </a:p>
      </dgm:t>
    </dgm:pt>
    <dgm:pt modelId="{47039EE3-FAAB-46D6-9A26-CE5F7EEA5745}" type="sibTrans" cxnId="{23FC4DDE-49D0-468C-8079-90EEA205727C}">
      <dgm:prSet/>
      <dgm:spPr/>
      <dgm:t>
        <a:bodyPr/>
        <a:lstStyle/>
        <a:p>
          <a:endParaRPr lang="en-US" sz="1900" b="0">
            <a:latin typeface="Garamond" pitchFamily="18" charset="0"/>
          </a:endParaRPr>
        </a:p>
      </dgm:t>
    </dgm:pt>
    <dgm:pt modelId="{DD7D997D-9CD5-49C5-8A33-FA772E9D0376}">
      <dgm:prSet phldrT="[Text]" custT="1"/>
      <dgm:spPr/>
      <dgm:t>
        <a:bodyPr/>
        <a:lstStyle/>
        <a:p>
          <a:r>
            <a:rPr lang="en-US" sz="1900" b="0" dirty="0">
              <a:latin typeface="Garamond" pitchFamily="18" charset="0"/>
            </a:rPr>
            <a:t>For presumptive income from Business &amp; Profession However, the form is not to be used for an individual who is either Director in a company or has invested in unlisted equity shares or has any brought forward / carry forward loss under the head ‘Income from House Property’</a:t>
          </a:r>
        </a:p>
      </dgm:t>
    </dgm:pt>
    <dgm:pt modelId="{33FE0AE3-D907-4DAB-BEAD-47FF77E3BD83}" type="parTrans" cxnId="{5F55B825-C95A-4657-8709-F41F04582E56}">
      <dgm:prSet/>
      <dgm:spPr/>
      <dgm:t>
        <a:bodyPr/>
        <a:lstStyle/>
        <a:p>
          <a:endParaRPr lang="en-US" sz="1900" b="0">
            <a:latin typeface="Garamond" pitchFamily="18" charset="0"/>
          </a:endParaRPr>
        </a:p>
      </dgm:t>
    </dgm:pt>
    <dgm:pt modelId="{77D7665C-BB49-456F-B198-BAB8C3B16B35}" type="sibTrans" cxnId="{5F55B825-C95A-4657-8709-F41F04582E56}">
      <dgm:prSet/>
      <dgm:spPr/>
      <dgm:t>
        <a:bodyPr/>
        <a:lstStyle/>
        <a:p>
          <a:endParaRPr lang="en-US" sz="1900" b="0">
            <a:latin typeface="Garamond" pitchFamily="18" charset="0"/>
          </a:endParaRPr>
        </a:p>
      </dgm:t>
    </dgm:pt>
    <dgm:pt modelId="{BE129237-852D-43C3-8C26-1522D9E0CD9D}" type="pres">
      <dgm:prSet presAssocID="{59FB2821-DFA4-48EF-8F24-43A7A36AF101}" presName="linear" presStyleCnt="0">
        <dgm:presLayoutVars>
          <dgm:animLvl val="lvl"/>
          <dgm:resizeHandles val="exact"/>
        </dgm:presLayoutVars>
      </dgm:prSet>
      <dgm:spPr/>
    </dgm:pt>
    <dgm:pt modelId="{96653F04-D073-4C31-99F5-540DB9062448}" type="pres">
      <dgm:prSet presAssocID="{B71508A3-07BD-48EE-B341-3F5508C96CE4}" presName="parentText" presStyleLbl="node1" presStyleIdx="0" presStyleCnt="4">
        <dgm:presLayoutVars>
          <dgm:chMax val="0"/>
          <dgm:bulletEnabled val="1"/>
        </dgm:presLayoutVars>
      </dgm:prSet>
      <dgm:spPr/>
    </dgm:pt>
    <dgm:pt modelId="{68277DD5-BCD7-435B-A47A-ACBDB212DD45}" type="pres">
      <dgm:prSet presAssocID="{B71508A3-07BD-48EE-B341-3F5508C96CE4}" presName="childText" presStyleLbl="revTx" presStyleIdx="0" presStyleCnt="4">
        <dgm:presLayoutVars>
          <dgm:bulletEnabled val="1"/>
        </dgm:presLayoutVars>
      </dgm:prSet>
      <dgm:spPr/>
    </dgm:pt>
    <dgm:pt modelId="{65507226-34B3-4FE5-BA46-8CDC37FFFBF9}" type="pres">
      <dgm:prSet presAssocID="{6A7E258E-E850-4BA1-A261-2AACB504D976}" presName="parentText" presStyleLbl="node1" presStyleIdx="1" presStyleCnt="4" custLinFactNeighborX="-1250" custLinFactNeighborY="5339">
        <dgm:presLayoutVars>
          <dgm:chMax val="0"/>
          <dgm:bulletEnabled val="1"/>
        </dgm:presLayoutVars>
      </dgm:prSet>
      <dgm:spPr/>
    </dgm:pt>
    <dgm:pt modelId="{28A3ED95-CE22-4C56-8D94-1137F3F2F8F9}" type="pres">
      <dgm:prSet presAssocID="{6A7E258E-E850-4BA1-A261-2AACB504D976}" presName="childText" presStyleLbl="revTx" presStyleIdx="1" presStyleCnt="4">
        <dgm:presLayoutVars>
          <dgm:bulletEnabled val="1"/>
        </dgm:presLayoutVars>
      </dgm:prSet>
      <dgm:spPr/>
    </dgm:pt>
    <dgm:pt modelId="{168DA218-AF72-4E10-A679-7E3A11DE7C85}" type="pres">
      <dgm:prSet presAssocID="{D77B91D9-2372-4AD7-89FC-31B5F129507A}" presName="parentText" presStyleLbl="node1" presStyleIdx="2" presStyleCnt="4">
        <dgm:presLayoutVars>
          <dgm:chMax val="0"/>
          <dgm:bulletEnabled val="1"/>
        </dgm:presLayoutVars>
      </dgm:prSet>
      <dgm:spPr/>
    </dgm:pt>
    <dgm:pt modelId="{75AD115B-F85B-4D83-AE6A-E97A1DA7C53A}" type="pres">
      <dgm:prSet presAssocID="{D77B91D9-2372-4AD7-89FC-31B5F129507A}" presName="childText" presStyleLbl="revTx" presStyleIdx="2" presStyleCnt="4">
        <dgm:presLayoutVars>
          <dgm:bulletEnabled val="1"/>
        </dgm:presLayoutVars>
      </dgm:prSet>
      <dgm:spPr/>
    </dgm:pt>
    <dgm:pt modelId="{CEBAB59F-B3D0-4C13-9A76-160277BFAD35}" type="pres">
      <dgm:prSet presAssocID="{2F1FC169-34AA-4837-A12E-6F45AED34570}" presName="parentText" presStyleLbl="node1" presStyleIdx="3" presStyleCnt="4">
        <dgm:presLayoutVars>
          <dgm:chMax val="0"/>
          <dgm:bulletEnabled val="1"/>
        </dgm:presLayoutVars>
      </dgm:prSet>
      <dgm:spPr/>
    </dgm:pt>
    <dgm:pt modelId="{AAA1769E-89D8-4A89-9882-CE7D19B35754}" type="pres">
      <dgm:prSet presAssocID="{2F1FC169-34AA-4837-A12E-6F45AED34570}" presName="childText" presStyleLbl="revTx" presStyleIdx="3" presStyleCnt="4">
        <dgm:presLayoutVars>
          <dgm:bulletEnabled val="1"/>
        </dgm:presLayoutVars>
      </dgm:prSet>
      <dgm:spPr/>
    </dgm:pt>
  </dgm:ptLst>
  <dgm:cxnLst>
    <dgm:cxn modelId="{38612A05-503B-4D7B-909A-E653E4709F97}" type="presOf" srcId="{2F1FC169-34AA-4837-A12E-6F45AED34570}" destId="{CEBAB59F-B3D0-4C13-9A76-160277BFAD35}" srcOrd="0" destOrd="0" presId="urn:microsoft.com/office/officeart/2005/8/layout/vList2"/>
    <dgm:cxn modelId="{238FCA17-93BC-42C1-A80D-5D72D8ED9343}" type="presOf" srcId="{21614152-279B-4C9D-8519-04F3CEB72DA4}" destId="{28A3ED95-CE22-4C56-8D94-1137F3F2F8F9}" srcOrd="0" destOrd="0" presId="urn:microsoft.com/office/officeart/2005/8/layout/vList2"/>
    <dgm:cxn modelId="{2E1CAD18-D3DB-4CF9-9AA1-8AA283A2AABB}" type="presOf" srcId="{6A7E258E-E850-4BA1-A261-2AACB504D976}" destId="{65507226-34B3-4FE5-BA46-8CDC37FFFBF9}" srcOrd="0" destOrd="0" presId="urn:microsoft.com/office/officeart/2005/8/layout/vList2"/>
    <dgm:cxn modelId="{5F55B825-C95A-4657-8709-F41F04582E56}" srcId="{2F1FC169-34AA-4837-A12E-6F45AED34570}" destId="{DD7D997D-9CD5-49C5-8A33-FA772E9D0376}" srcOrd="0" destOrd="0" parTransId="{33FE0AE3-D907-4DAB-BEAD-47FF77E3BD83}" sibTransId="{77D7665C-BB49-456F-B198-BAB8C3B16B35}"/>
    <dgm:cxn modelId="{8538BE29-C8D1-4EA6-B307-126C7E36E249}" srcId="{59FB2821-DFA4-48EF-8F24-43A7A36AF101}" destId="{6A7E258E-E850-4BA1-A261-2AACB504D976}" srcOrd="1" destOrd="0" parTransId="{A94C9257-B628-47AE-98F9-FAA05D79C48A}" sibTransId="{648F14F3-0653-4CC0-8C73-DDAE6528F14C}"/>
    <dgm:cxn modelId="{9D5A2382-FB8A-457C-B753-2D9EFB22FA37}" type="presOf" srcId="{CE986DA6-A654-42C9-A7E0-0BEAB6B59C7E}" destId="{68277DD5-BCD7-435B-A47A-ACBDB212DD45}" srcOrd="0" destOrd="0" presId="urn:microsoft.com/office/officeart/2005/8/layout/vList2"/>
    <dgm:cxn modelId="{F0058385-15DF-46E7-95D7-9777AD8C1F1C}" srcId="{59FB2821-DFA4-48EF-8F24-43A7A36AF101}" destId="{D77B91D9-2372-4AD7-89FC-31B5F129507A}" srcOrd="2" destOrd="0" parTransId="{B745B741-7993-4757-9456-30F48C7B66E8}" sibTransId="{419D43CB-4C36-4653-A8FF-48B135CFB075}"/>
    <dgm:cxn modelId="{7A49D38A-9584-4CC3-BA85-AF85D3C1541C}" type="presOf" srcId="{DD7D997D-9CD5-49C5-8A33-FA772E9D0376}" destId="{AAA1769E-89D8-4A89-9882-CE7D19B35754}" srcOrd="0" destOrd="0" presId="urn:microsoft.com/office/officeart/2005/8/layout/vList2"/>
    <dgm:cxn modelId="{E7269DBB-08B1-4B7F-A760-7E28037423D5}" type="presOf" srcId="{55816A76-559E-4296-871D-013F212F1DC7}" destId="{75AD115B-F85B-4D83-AE6A-E97A1DA7C53A}" srcOrd="0" destOrd="0" presId="urn:microsoft.com/office/officeart/2005/8/layout/vList2"/>
    <dgm:cxn modelId="{9DC95CBC-328D-4E8D-A99E-717F1F339467}" srcId="{6A7E258E-E850-4BA1-A261-2AACB504D976}" destId="{21614152-279B-4C9D-8519-04F3CEB72DA4}" srcOrd="0" destOrd="0" parTransId="{25564045-A72A-4E54-94CE-C0FCE6576735}" sibTransId="{6D3FD14C-2F62-4AD3-A803-4621DC5B8B90}"/>
    <dgm:cxn modelId="{55364BC8-3A86-49EA-99DE-B3BC0BBE7A97}" type="presOf" srcId="{15747C4C-6F7E-4F82-BB9D-48BEE92991AC}" destId="{AAA1769E-89D8-4A89-9882-CE7D19B35754}" srcOrd="0" destOrd="1" presId="urn:microsoft.com/office/officeart/2005/8/layout/vList2"/>
    <dgm:cxn modelId="{D372BACC-14A3-4938-9343-B35EBCC9381A}" srcId="{59FB2821-DFA4-48EF-8F24-43A7A36AF101}" destId="{2F1FC169-34AA-4837-A12E-6F45AED34570}" srcOrd="3" destOrd="0" parTransId="{CF1F2FD0-9584-4ACC-BA74-65C122C98157}" sibTransId="{8F9C66F9-D8DC-4B39-81E3-8E2F7A4B27C0}"/>
    <dgm:cxn modelId="{0B5286D8-3067-4855-A9C0-0BC46E3B5984}" type="presOf" srcId="{D77B91D9-2372-4AD7-89FC-31B5F129507A}" destId="{168DA218-AF72-4E10-A679-7E3A11DE7C85}" srcOrd="0" destOrd="0" presId="urn:microsoft.com/office/officeart/2005/8/layout/vList2"/>
    <dgm:cxn modelId="{139DDDDB-A70F-4104-AC95-ED2CD0B497B8}" type="presOf" srcId="{B71508A3-07BD-48EE-B341-3F5508C96CE4}" destId="{96653F04-D073-4C31-99F5-540DB9062448}" srcOrd="0" destOrd="0" presId="urn:microsoft.com/office/officeart/2005/8/layout/vList2"/>
    <dgm:cxn modelId="{FB2B2FDC-504C-4249-BF52-F171423ABEE6}" srcId="{59FB2821-DFA4-48EF-8F24-43A7A36AF101}" destId="{B71508A3-07BD-48EE-B341-3F5508C96CE4}" srcOrd="0" destOrd="0" parTransId="{8D0D051B-156B-4D84-BF5F-B5776F405F57}" sibTransId="{C45F2F43-928D-4DCB-A0FA-875E0DCFDC59}"/>
    <dgm:cxn modelId="{23FC4DDE-49D0-468C-8079-90EEA205727C}" srcId="{D77B91D9-2372-4AD7-89FC-31B5F129507A}" destId="{55816A76-559E-4296-871D-013F212F1DC7}" srcOrd="0" destOrd="0" parTransId="{DEB8D2B8-C918-43D5-AC6E-956D96E98A67}" sibTransId="{47039EE3-FAAB-46D6-9A26-CE5F7EEA5745}"/>
    <dgm:cxn modelId="{37A03EED-F6C3-4FF9-8D37-8CD90E20E65D}" srcId="{2F1FC169-34AA-4837-A12E-6F45AED34570}" destId="{15747C4C-6F7E-4F82-BB9D-48BEE92991AC}" srcOrd="1" destOrd="0" parTransId="{7167F754-A135-4EB4-8625-56879C08582A}" sibTransId="{4CDC671E-B0B9-47A1-87FC-CA95D5B1DE29}"/>
    <dgm:cxn modelId="{1DC4A6F9-C329-457A-BC85-D73427ADD0B6}" srcId="{B71508A3-07BD-48EE-B341-3F5508C96CE4}" destId="{CE986DA6-A654-42C9-A7E0-0BEAB6B59C7E}" srcOrd="0" destOrd="0" parTransId="{193854B3-532B-4665-B8D1-B919C85F5B4F}" sibTransId="{E0644E06-7A16-4A59-A1E6-3BA25AF07EAF}"/>
    <dgm:cxn modelId="{1160EDF9-3BAE-4C67-8ADA-7EF3445FA482}" type="presOf" srcId="{59FB2821-DFA4-48EF-8F24-43A7A36AF101}" destId="{BE129237-852D-43C3-8C26-1522D9E0CD9D}" srcOrd="0" destOrd="0" presId="urn:microsoft.com/office/officeart/2005/8/layout/vList2"/>
    <dgm:cxn modelId="{FE36AC8F-1FFE-446F-9FD3-E6326E7AB105}" type="presParOf" srcId="{BE129237-852D-43C3-8C26-1522D9E0CD9D}" destId="{96653F04-D073-4C31-99F5-540DB9062448}" srcOrd="0" destOrd="0" presId="urn:microsoft.com/office/officeart/2005/8/layout/vList2"/>
    <dgm:cxn modelId="{0131E749-50A8-4234-B088-9EB6CD02E94D}" type="presParOf" srcId="{BE129237-852D-43C3-8C26-1522D9E0CD9D}" destId="{68277DD5-BCD7-435B-A47A-ACBDB212DD45}" srcOrd="1" destOrd="0" presId="urn:microsoft.com/office/officeart/2005/8/layout/vList2"/>
    <dgm:cxn modelId="{26B1008E-7FBE-47CE-AABD-BFDA07A0A7E7}" type="presParOf" srcId="{BE129237-852D-43C3-8C26-1522D9E0CD9D}" destId="{65507226-34B3-4FE5-BA46-8CDC37FFFBF9}" srcOrd="2" destOrd="0" presId="urn:microsoft.com/office/officeart/2005/8/layout/vList2"/>
    <dgm:cxn modelId="{053EADA3-B71E-4696-BBBA-53A3E3AD769B}" type="presParOf" srcId="{BE129237-852D-43C3-8C26-1522D9E0CD9D}" destId="{28A3ED95-CE22-4C56-8D94-1137F3F2F8F9}" srcOrd="3" destOrd="0" presId="urn:microsoft.com/office/officeart/2005/8/layout/vList2"/>
    <dgm:cxn modelId="{564A2302-C5EE-48C0-B989-1A2DBA634B12}" type="presParOf" srcId="{BE129237-852D-43C3-8C26-1522D9E0CD9D}" destId="{168DA218-AF72-4E10-A679-7E3A11DE7C85}" srcOrd="4" destOrd="0" presId="urn:microsoft.com/office/officeart/2005/8/layout/vList2"/>
    <dgm:cxn modelId="{243EE369-6580-4EC7-BDA9-D19503D25767}" type="presParOf" srcId="{BE129237-852D-43C3-8C26-1522D9E0CD9D}" destId="{75AD115B-F85B-4D83-AE6A-E97A1DA7C53A}" srcOrd="5" destOrd="0" presId="urn:microsoft.com/office/officeart/2005/8/layout/vList2"/>
    <dgm:cxn modelId="{B6A66693-4D1D-4E71-8873-25EB19643232}" type="presParOf" srcId="{BE129237-852D-43C3-8C26-1522D9E0CD9D}" destId="{CEBAB59F-B3D0-4C13-9A76-160277BFAD35}" srcOrd="6" destOrd="0" presId="urn:microsoft.com/office/officeart/2005/8/layout/vList2"/>
    <dgm:cxn modelId="{7A62A67E-AFCD-4208-A0B9-0487732E1EC3}" type="presParOf" srcId="{BE129237-852D-43C3-8C26-1522D9E0CD9D}" destId="{AAA1769E-89D8-4A89-9882-CE7D19B3575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541038-28FC-40A8-9900-DBD1E2A8E96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65ACD66-BAAA-4862-82D1-BF595DEF69BC}">
      <dgm:prSet phldrT="[Text]" custT="1"/>
      <dgm:spPr/>
      <dgm:t>
        <a:bodyPr/>
        <a:lstStyle/>
        <a:p>
          <a:r>
            <a:rPr lang="en-US" sz="2400" b="1" dirty="0">
              <a:latin typeface="Garamond" pitchFamily="18" charset="0"/>
            </a:rPr>
            <a:t>ITR 5	</a:t>
          </a:r>
        </a:p>
      </dgm:t>
    </dgm:pt>
    <dgm:pt modelId="{E3421D7D-9A89-43AE-9C24-2F177BEDB8B3}" type="parTrans" cxnId="{07699D70-A1F3-4111-A117-54EAF89C08F4}">
      <dgm:prSet/>
      <dgm:spPr/>
      <dgm:t>
        <a:bodyPr/>
        <a:lstStyle/>
        <a:p>
          <a:endParaRPr lang="en-US" sz="1900">
            <a:latin typeface="Garamond" pitchFamily="18" charset="0"/>
          </a:endParaRPr>
        </a:p>
      </dgm:t>
    </dgm:pt>
    <dgm:pt modelId="{B3D156FA-3A1C-405A-B2C6-87F62F95719D}" type="sibTrans" cxnId="{07699D70-A1F3-4111-A117-54EAF89C08F4}">
      <dgm:prSet/>
      <dgm:spPr/>
      <dgm:t>
        <a:bodyPr/>
        <a:lstStyle/>
        <a:p>
          <a:endParaRPr lang="en-US" sz="1900">
            <a:latin typeface="Garamond" pitchFamily="18" charset="0"/>
          </a:endParaRPr>
        </a:p>
      </dgm:t>
    </dgm:pt>
    <dgm:pt modelId="{D2B1B278-BC75-4654-B855-7EBE6EC38566}">
      <dgm:prSet phldrT="[Text]" custT="1"/>
      <dgm:spPr/>
      <dgm:t>
        <a:bodyPr/>
        <a:lstStyle/>
        <a:p>
          <a:r>
            <a:rPr lang="en-US" sz="1900" dirty="0">
              <a:latin typeface="Garamond" pitchFamily="18" charset="0"/>
            </a:rPr>
            <a:t>For person other than (</a:t>
          </a:r>
          <a:r>
            <a:rPr lang="en-US" sz="1900" dirty="0" err="1">
              <a:latin typeface="Garamond" pitchFamily="18" charset="0"/>
            </a:rPr>
            <a:t>i</a:t>
          </a:r>
          <a:r>
            <a:rPr lang="en-US" sz="1900" dirty="0">
              <a:latin typeface="Garamond" pitchFamily="18" charset="0"/>
            </a:rPr>
            <a:t>) Individual; (ii) HUF; (iii) Company; &amp; (iv) Person filing Form ITR-7</a:t>
          </a:r>
        </a:p>
      </dgm:t>
    </dgm:pt>
    <dgm:pt modelId="{A3E1CDAF-AB03-4040-9CAC-4F331E383489}" type="parTrans" cxnId="{56C1F4D5-7BA6-4B1D-9DA4-B4082D0E3163}">
      <dgm:prSet/>
      <dgm:spPr/>
      <dgm:t>
        <a:bodyPr/>
        <a:lstStyle/>
        <a:p>
          <a:endParaRPr lang="en-US" sz="1900">
            <a:latin typeface="Garamond" pitchFamily="18" charset="0"/>
          </a:endParaRPr>
        </a:p>
      </dgm:t>
    </dgm:pt>
    <dgm:pt modelId="{B874FC9B-B107-486D-8812-F6AD200B931C}" type="sibTrans" cxnId="{56C1F4D5-7BA6-4B1D-9DA4-B4082D0E3163}">
      <dgm:prSet/>
      <dgm:spPr/>
      <dgm:t>
        <a:bodyPr/>
        <a:lstStyle/>
        <a:p>
          <a:endParaRPr lang="en-US" sz="1900">
            <a:latin typeface="Garamond" pitchFamily="18" charset="0"/>
          </a:endParaRPr>
        </a:p>
      </dgm:t>
    </dgm:pt>
    <dgm:pt modelId="{EB4DC1C4-B9E2-464A-B8A0-CC54853E9D33}">
      <dgm:prSet phldrT="[Text]" custT="1"/>
      <dgm:spPr/>
      <dgm:t>
        <a:bodyPr/>
        <a:lstStyle/>
        <a:p>
          <a:r>
            <a:rPr lang="en-US" sz="2400" b="1" dirty="0">
              <a:latin typeface="Garamond" pitchFamily="18" charset="0"/>
            </a:rPr>
            <a:t>ITR 6</a:t>
          </a:r>
        </a:p>
      </dgm:t>
    </dgm:pt>
    <dgm:pt modelId="{6E8767A4-D0B7-452A-B295-1ECD80D4AE0B}" type="parTrans" cxnId="{9FB1A422-C058-42FB-87DC-0FEC1E3BAFF8}">
      <dgm:prSet/>
      <dgm:spPr/>
      <dgm:t>
        <a:bodyPr/>
        <a:lstStyle/>
        <a:p>
          <a:endParaRPr lang="en-US" sz="1900">
            <a:latin typeface="Garamond" pitchFamily="18" charset="0"/>
          </a:endParaRPr>
        </a:p>
      </dgm:t>
    </dgm:pt>
    <dgm:pt modelId="{9DA45A18-82BF-45C7-8BD9-AE9B3F013DD1}" type="sibTrans" cxnId="{9FB1A422-C058-42FB-87DC-0FEC1E3BAFF8}">
      <dgm:prSet/>
      <dgm:spPr/>
      <dgm:t>
        <a:bodyPr/>
        <a:lstStyle/>
        <a:p>
          <a:endParaRPr lang="en-US" sz="1900">
            <a:latin typeface="Garamond" pitchFamily="18" charset="0"/>
          </a:endParaRPr>
        </a:p>
      </dgm:t>
    </dgm:pt>
    <dgm:pt modelId="{FD60B872-100A-4DE0-9AB3-7E466C004DB3}">
      <dgm:prSet phldrT="[Text]" custT="1"/>
      <dgm:spPr/>
      <dgm:t>
        <a:bodyPr/>
        <a:lstStyle/>
        <a:p>
          <a:r>
            <a:rPr lang="en-US" sz="1900" dirty="0">
              <a:latin typeface="Garamond" pitchFamily="18" charset="0"/>
            </a:rPr>
            <a:t>For Companies other than companies claiming exemption u/s 11</a:t>
          </a:r>
        </a:p>
      </dgm:t>
    </dgm:pt>
    <dgm:pt modelId="{605B8579-985A-4F87-968B-8E3273D5AAB6}" type="parTrans" cxnId="{FEB3E03B-E7E9-4521-A2AC-178BB64C756B}">
      <dgm:prSet/>
      <dgm:spPr/>
      <dgm:t>
        <a:bodyPr/>
        <a:lstStyle/>
        <a:p>
          <a:endParaRPr lang="en-US" sz="1900">
            <a:latin typeface="Garamond" pitchFamily="18" charset="0"/>
          </a:endParaRPr>
        </a:p>
      </dgm:t>
    </dgm:pt>
    <dgm:pt modelId="{A77AEF6E-A9FF-403F-AF78-AE962FBBA332}" type="sibTrans" cxnId="{FEB3E03B-E7E9-4521-A2AC-178BB64C756B}">
      <dgm:prSet/>
      <dgm:spPr/>
      <dgm:t>
        <a:bodyPr/>
        <a:lstStyle/>
        <a:p>
          <a:endParaRPr lang="en-US" sz="1900">
            <a:latin typeface="Garamond" pitchFamily="18" charset="0"/>
          </a:endParaRPr>
        </a:p>
      </dgm:t>
    </dgm:pt>
    <dgm:pt modelId="{1591B99B-FCE3-4093-9921-998868595D53}">
      <dgm:prSet phldrT="[Text]" custT="1"/>
      <dgm:spPr/>
      <dgm:t>
        <a:bodyPr/>
        <a:lstStyle/>
        <a:p>
          <a:r>
            <a:rPr lang="en-US" sz="2400" b="1" dirty="0">
              <a:latin typeface="Garamond" pitchFamily="18" charset="0"/>
            </a:rPr>
            <a:t>ITR 7</a:t>
          </a:r>
        </a:p>
      </dgm:t>
    </dgm:pt>
    <dgm:pt modelId="{5FA1EB64-E88E-40AE-940B-587BEB05B578}" type="parTrans" cxnId="{4F06730D-7712-489B-B30C-B8EB8BA66086}">
      <dgm:prSet/>
      <dgm:spPr/>
      <dgm:t>
        <a:bodyPr/>
        <a:lstStyle/>
        <a:p>
          <a:endParaRPr lang="en-US" sz="1900">
            <a:latin typeface="Garamond" pitchFamily="18" charset="0"/>
          </a:endParaRPr>
        </a:p>
      </dgm:t>
    </dgm:pt>
    <dgm:pt modelId="{56F04A22-5892-4F1E-A8CB-BCBD980285BC}" type="sibTrans" cxnId="{4F06730D-7712-489B-B30C-B8EB8BA66086}">
      <dgm:prSet/>
      <dgm:spPr/>
      <dgm:t>
        <a:bodyPr/>
        <a:lstStyle/>
        <a:p>
          <a:endParaRPr lang="en-US" sz="1900">
            <a:latin typeface="Garamond" pitchFamily="18" charset="0"/>
          </a:endParaRPr>
        </a:p>
      </dgm:t>
    </dgm:pt>
    <dgm:pt modelId="{522D5D4D-8971-4082-A16F-47C5CCF277AA}">
      <dgm:prSet phldrT="[Text]" custT="1"/>
      <dgm:spPr/>
      <dgm:t>
        <a:bodyPr/>
        <a:lstStyle/>
        <a:p>
          <a:r>
            <a:rPr lang="en-US" sz="1900" dirty="0">
              <a:latin typeface="Garamond" pitchFamily="18" charset="0"/>
            </a:rPr>
            <a:t>For persons including companies required to furnish return u/s 139(4A) or 139(4B) or 139(4C) or139(4D) or 139(4F)</a:t>
          </a:r>
        </a:p>
      </dgm:t>
    </dgm:pt>
    <dgm:pt modelId="{2E2CDB7E-D8FC-4FE5-9069-F7CBA21E440A}" type="parTrans" cxnId="{F579B6FF-00F7-4E46-91F7-D198CE61C2B9}">
      <dgm:prSet/>
      <dgm:spPr/>
      <dgm:t>
        <a:bodyPr/>
        <a:lstStyle/>
        <a:p>
          <a:endParaRPr lang="en-US" sz="1900">
            <a:latin typeface="Garamond" pitchFamily="18" charset="0"/>
          </a:endParaRPr>
        </a:p>
      </dgm:t>
    </dgm:pt>
    <dgm:pt modelId="{CF6D848E-3619-452B-B756-BE6524443B85}" type="sibTrans" cxnId="{F579B6FF-00F7-4E46-91F7-D198CE61C2B9}">
      <dgm:prSet/>
      <dgm:spPr/>
      <dgm:t>
        <a:bodyPr/>
        <a:lstStyle/>
        <a:p>
          <a:endParaRPr lang="en-US" sz="1900">
            <a:latin typeface="Garamond" pitchFamily="18" charset="0"/>
          </a:endParaRPr>
        </a:p>
      </dgm:t>
    </dgm:pt>
    <dgm:pt modelId="{E4AC7485-3EB7-4B8B-BBAE-065DD88B8401}">
      <dgm:prSet phldrT="[Text]" custT="1"/>
      <dgm:spPr/>
      <dgm:t>
        <a:bodyPr/>
        <a:lstStyle/>
        <a:p>
          <a:r>
            <a:rPr lang="en-US" sz="2400" b="1" dirty="0">
              <a:latin typeface="Garamond" pitchFamily="18" charset="0"/>
            </a:rPr>
            <a:t>ITR- V</a:t>
          </a:r>
        </a:p>
      </dgm:t>
    </dgm:pt>
    <dgm:pt modelId="{52F48787-8B0E-44AC-BB5E-86C5D3F3E18D}" type="parTrans" cxnId="{297E61D3-508A-4428-96EE-C12EC79873AD}">
      <dgm:prSet/>
      <dgm:spPr/>
      <dgm:t>
        <a:bodyPr/>
        <a:lstStyle/>
        <a:p>
          <a:endParaRPr lang="en-US" sz="1900">
            <a:latin typeface="Garamond" pitchFamily="18" charset="0"/>
          </a:endParaRPr>
        </a:p>
      </dgm:t>
    </dgm:pt>
    <dgm:pt modelId="{83091D2E-B0F5-4113-9045-091731ACDAA3}" type="sibTrans" cxnId="{297E61D3-508A-4428-96EE-C12EC79873AD}">
      <dgm:prSet/>
      <dgm:spPr/>
      <dgm:t>
        <a:bodyPr/>
        <a:lstStyle/>
        <a:p>
          <a:endParaRPr lang="en-US" sz="1900">
            <a:latin typeface="Garamond" pitchFamily="18" charset="0"/>
          </a:endParaRPr>
        </a:p>
      </dgm:t>
    </dgm:pt>
    <dgm:pt modelId="{1E98049F-FC14-4F64-A065-1F2442989679}">
      <dgm:prSet phldrT="[Text]" custT="1"/>
      <dgm:spPr/>
      <dgm:t>
        <a:bodyPr/>
        <a:lstStyle/>
        <a:p>
          <a:r>
            <a:rPr lang="en-US" sz="1900" dirty="0">
              <a:latin typeface="Garamond" pitchFamily="18" charset="0"/>
            </a:rPr>
            <a:t>Income Tax Return Verification Form [Where the data of the aforesaid Return of Income has transmitted electronically without digital signature]</a:t>
          </a:r>
        </a:p>
      </dgm:t>
    </dgm:pt>
    <dgm:pt modelId="{65BE19A5-4C4F-4BE5-81F1-4201A57D38AB}" type="parTrans" cxnId="{AFA6C4E8-B850-4D6C-8618-93F4A189C06A}">
      <dgm:prSet/>
      <dgm:spPr/>
      <dgm:t>
        <a:bodyPr/>
        <a:lstStyle/>
        <a:p>
          <a:endParaRPr lang="en-US" sz="1900">
            <a:latin typeface="Garamond" pitchFamily="18" charset="0"/>
          </a:endParaRPr>
        </a:p>
      </dgm:t>
    </dgm:pt>
    <dgm:pt modelId="{33DDD9A6-1E2E-495A-A0D3-03EB7E977DBC}" type="sibTrans" cxnId="{AFA6C4E8-B850-4D6C-8618-93F4A189C06A}">
      <dgm:prSet/>
      <dgm:spPr/>
      <dgm:t>
        <a:bodyPr/>
        <a:lstStyle/>
        <a:p>
          <a:endParaRPr lang="en-US" sz="1900">
            <a:latin typeface="Garamond" pitchFamily="18" charset="0"/>
          </a:endParaRPr>
        </a:p>
      </dgm:t>
    </dgm:pt>
    <dgm:pt modelId="{CDD6467B-BA7F-40E6-8DEF-21BF3A73F944}" type="pres">
      <dgm:prSet presAssocID="{14541038-28FC-40A8-9900-DBD1E2A8E96F}" presName="linear" presStyleCnt="0">
        <dgm:presLayoutVars>
          <dgm:animLvl val="lvl"/>
          <dgm:resizeHandles val="exact"/>
        </dgm:presLayoutVars>
      </dgm:prSet>
      <dgm:spPr/>
    </dgm:pt>
    <dgm:pt modelId="{844A202B-B022-45EB-A6DC-124BDF76F2D4}" type="pres">
      <dgm:prSet presAssocID="{165ACD66-BAAA-4862-82D1-BF595DEF69BC}" presName="parentText" presStyleLbl="node1" presStyleIdx="0" presStyleCnt="4">
        <dgm:presLayoutVars>
          <dgm:chMax val="0"/>
          <dgm:bulletEnabled val="1"/>
        </dgm:presLayoutVars>
      </dgm:prSet>
      <dgm:spPr/>
    </dgm:pt>
    <dgm:pt modelId="{20400C6F-1511-4D21-933A-8E9C5FF7B044}" type="pres">
      <dgm:prSet presAssocID="{165ACD66-BAAA-4862-82D1-BF595DEF69BC}" presName="childText" presStyleLbl="revTx" presStyleIdx="0" presStyleCnt="4">
        <dgm:presLayoutVars>
          <dgm:bulletEnabled val="1"/>
        </dgm:presLayoutVars>
      </dgm:prSet>
      <dgm:spPr/>
    </dgm:pt>
    <dgm:pt modelId="{1DD5C54A-6BE3-40AD-AB4C-45F3704EA490}" type="pres">
      <dgm:prSet presAssocID="{EB4DC1C4-B9E2-464A-B8A0-CC54853E9D33}" presName="parentText" presStyleLbl="node1" presStyleIdx="1" presStyleCnt="4">
        <dgm:presLayoutVars>
          <dgm:chMax val="0"/>
          <dgm:bulletEnabled val="1"/>
        </dgm:presLayoutVars>
      </dgm:prSet>
      <dgm:spPr/>
    </dgm:pt>
    <dgm:pt modelId="{83A8B341-DA13-4734-BC7A-CE79F9209F40}" type="pres">
      <dgm:prSet presAssocID="{EB4DC1C4-B9E2-464A-B8A0-CC54853E9D33}" presName="childText" presStyleLbl="revTx" presStyleIdx="1" presStyleCnt="4">
        <dgm:presLayoutVars>
          <dgm:bulletEnabled val="1"/>
        </dgm:presLayoutVars>
      </dgm:prSet>
      <dgm:spPr/>
    </dgm:pt>
    <dgm:pt modelId="{CBC74289-91D5-4850-A800-4D20DBC7106D}" type="pres">
      <dgm:prSet presAssocID="{1591B99B-FCE3-4093-9921-998868595D53}" presName="parentText" presStyleLbl="node1" presStyleIdx="2" presStyleCnt="4">
        <dgm:presLayoutVars>
          <dgm:chMax val="0"/>
          <dgm:bulletEnabled val="1"/>
        </dgm:presLayoutVars>
      </dgm:prSet>
      <dgm:spPr/>
    </dgm:pt>
    <dgm:pt modelId="{B949296B-0CC7-4E81-A749-0F084EF84F0B}" type="pres">
      <dgm:prSet presAssocID="{1591B99B-FCE3-4093-9921-998868595D53}" presName="childText" presStyleLbl="revTx" presStyleIdx="2" presStyleCnt="4">
        <dgm:presLayoutVars>
          <dgm:bulletEnabled val="1"/>
        </dgm:presLayoutVars>
      </dgm:prSet>
      <dgm:spPr/>
    </dgm:pt>
    <dgm:pt modelId="{DA8E6743-FB11-4502-8CD5-7B618AA5DFA8}" type="pres">
      <dgm:prSet presAssocID="{E4AC7485-3EB7-4B8B-BBAE-065DD88B8401}" presName="parentText" presStyleLbl="node1" presStyleIdx="3" presStyleCnt="4">
        <dgm:presLayoutVars>
          <dgm:chMax val="0"/>
          <dgm:bulletEnabled val="1"/>
        </dgm:presLayoutVars>
      </dgm:prSet>
      <dgm:spPr/>
    </dgm:pt>
    <dgm:pt modelId="{113DAF9E-D74E-4E28-96EC-B573AD15BB02}" type="pres">
      <dgm:prSet presAssocID="{E4AC7485-3EB7-4B8B-BBAE-065DD88B8401}" presName="childText" presStyleLbl="revTx" presStyleIdx="3" presStyleCnt="4">
        <dgm:presLayoutVars>
          <dgm:bulletEnabled val="1"/>
        </dgm:presLayoutVars>
      </dgm:prSet>
      <dgm:spPr/>
    </dgm:pt>
  </dgm:ptLst>
  <dgm:cxnLst>
    <dgm:cxn modelId="{CDC8370A-839C-44C1-82FD-F6F154ACA4CC}" type="presOf" srcId="{165ACD66-BAAA-4862-82D1-BF595DEF69BC}" destId="{844A202B-B022-45EB-A6DC-124BDF76F2D4}" srcOrd="0" destOrd="0" presId="urn:microsoft.com/office/officeart/2005/8/layout/vList2"/>
    <dgm:cxn modelId="{C409EA0C-13F0-4E6F-BAF6-F7A1E8637E75}" type="presOf" srcId="{14541038-28FC-40A8-9900-DBD1E2A8E96F}" destId="{CDD6467B-BA7F-40E6-8DEF-21BF3A73F944}" srcOrd="0" destOrd="0" presId="urn:microsoft.com/office/officeart/2005/8/layout/vList2"/>
    <dgm:cxn modelId="{4F06730D-7712-489B-B30C-B8EB8BA66086}" srcId="{14541038-28FC-40A8-9900-DBD1E2A8E96F}" destId="{1591B99B-FCE3-4093-9921-998868595D53}" srcOrd="2" destOrd="0" parTransId="{5FA1EB64-E88E-40AE-940B-587BEB05B578}" sibTransId="{56F04A22-5892-4F1E-A8CB-BCBD980285BC}"/>
    <dgm:cxn modelId="{910CF413-EB2B-4950-B3E3-490125B9C381}" type="presOf" srcId="{D2B1B278-BC75-4654-B855-7EBE6EC38566}" destId="{20400C6F-1511-4D21-933A-8E9C5FF7B044}" srcOrd="0" destOrd="0" presId="urn:microsoft.com/office/officeart/2005/8/layout/vList2"/>
    <dgm:cxn modelId="{FA36F11C-747C-4A0F-901C-1A372ED10F79}" type="presOf" srcId="{E4AC7485-3EB7-4B8B-BBAE-065DD88B8401}" destId="{DA8E6743-FB11-4502-8CD5-7B618AA5DFA8}" srcOrd="0" destOrd="0" presId="urn:microsoft.com/office/officeart/2005/8/layout/vList2"/>
    <dgm:cxn modelId="{9FB1A422-C058-42FB-87DC-0FEC1E3BAFF8}" srcId="{14541038-28FC-40A8-9900-DBD1E2A8E96F}" destId="{EB4DC1C4-B9E2-464A-B8A0-CC54853E9D33}" srcOrd="1" destOrd="0" parTransId="{6E8767A4-D0B7-452A-B295-1ECD80D4AE0B}" sibTransId="{9DA45A18-82BF-45C7-8BD9-AE9B3F013DD1}"/>
    <dgm:cxn modelId="{53223E23-78AD-4DD5-9DA3-1790A943E59E}" type="presOf" srcId="{FD60B872-100A-4DE0-9AB3-7E466C004DB3}" destId="{83A8B341-DA13-4734-BC7A-CE79F9209F40}" srcOrd="0" destOrd="0" presId="urn:microsoft.com/office/officeart/2005/8/layout/vList2"/>
    <dgm:cxn modelId="{FEB3E03B-E7E9-4521-A2AC-178BB64C756B}" srcId="{EB4DC1C4-B9E2-464A-B8A0-CC54853E9D33}" destId="{FD60B872-100A-4DE0-9AB3-7E466C004DB3}" srcOrd="0" destOrd="0" parTransId="{605B8579-985A-4F87-968B-8E3273D5AAB6}" sibTransId="{A77AEF6E-A9FF-403F-AF78-AE962FBBA332}"/>
    <dgm:cxn modelId="{07008E5C-D777-4F6D-9789-C1F030EF9A08}" type="presOf" srcId="{EB4DC1C4-B9E2-464A-B8A0-CC54853E9D33}" destId="{1DD5C54A-6BE3-40AD-AB4C-45F3704EA490}" srcOrd="0" destOrd="0" presId="urn:microsoft.com/office/officeart/2005/8/layout/vList2"/>
    <dgm:cxn modelId="{07699D70-A1F3-4111-A117-54EAF89C08F4}" srcId="{14541038-28FC-40A8-9900-DBD1E2A8E96F}" destId="{165ACD66-BAAA-4862-82D1-BF595DEF69BC}" srcOrd="0" destOrd="0" parTransId="{E3421D7D-9A89-43AE-9C24-2F177BEDB8B3}" sibTransId="{B3D156FA-3A1C-405A-B2C6-87F62F95719D}"/>
    <dgm:cxn modelId="{56978D9E-E839-4C24-BDF8-6C52F6FF8B75}" type="presOf" srcId="{1591B99B-FCE3-4093-9921-998868595D53}" destId="{CBC74289-91D5-4850-A800-4D20DBC7106D}" srcOrd="0" destOrd="0" presId="urn:microsoft.com/office/officeart/2005/8/layout/vList2"/>
    <dgm:cxn modelId="{8742E1C3-A672-4D1F-B210-1B114CD1C6C2}" type="presOf" srcId="{1E98049F-FC14-4F64-A065-1F2442989679}" destId="{113DAF9E-D74E-4E28-96EC-B573AD15BB02}" srcOrd="0" destOrd="0" presId="urn:microsoft.com/office/officeart/2005/8/layout/vList2"/>
    <dgm:cxn modelId="{297E61D3-508A-4428-96EE-C12EC79873AD}" srcId="{14541038-28FC-40A8-9900-DBD1E2A8E96F}" destId="{E4AC7485-3EB7-4B8B-BBAE-065DD88B8401}" srcOrd="3" destOrd="0" parTransId="{52F48787-8B0E-44AC-BB5E-86C5D3F3E18D}" sibTransId="{83091D2E-B0F5-4113-9045-091731ACDAA3}"/>
    <dgm:cxn modelId="{56C1F4D5-7BA6-4B1D-9DA4-B4082D0E3163}" srcId="{165ACD66-BAAA-4862-82D1-BF595DEF69BC}" destId="{D2B1B278-BC75-4654-B855-7EBE6EC38566}" srcOrd="0" destOrd="0" parTransId="{A3E1CDAF-AB03-4040-9CAC-4F331E383489}" sibTransId="{B874FC9B-B107-486D-8812-F6AD200B931C}"/>
    <dgm:cxn modelId="{AFA6C4E8-B850-4D6C-8618-93F4A189C06A}" srcId="{E4AC7485-3EB7-4B8B-BBAE-065DD88B8401}" destId="{1E98049F-FC14-4F64-A065-1F2442989679}" srcOrd="0" destOrd="0" parTransId="{65BE19A5-4C4F-4BE5-81F1-4201A57D38AB}" sibTransId="{33DDD9A6-1E2E-495A-A0D3-03EB7E977DBC}"/>
    <dgm:cxn modelId="{A5A92BF4-06BA-4FEE-8B47-4C2459176132}" type="presOf" srcId="{522D5D4D-8971-4082-A16F-47C5CCF277AA}" destId="{B949296B-0CC7-4E81-A749-0F084EF84F0B}" srcOrd="0" destOrd="0" presId="urn:microsoft.com/office/officeart/2005/8/layout/vList2"/>
    <dgm:cxn modelId="{F579B6FF-00F7-4E46-91F7-D198CE61C2B9}" srcId="{1591B99B-FCE3-4093-9921-998868595D53}" destId="{522D5D4D-8971-4082-A16F-47C5CCF277AA}" srcOrd="0" destOrd="0" parTransId="{2E2CDB7E-D8FC-4FE5-9069-F7CBA21E440A}" sibTransId="{CF6D848E-3619-452B-B756-BE6524443B85}"/>
    <dgm:cxn modelId="{296D60B4-C6B8-480D-963F-F3259C8912D2}" type="presParOf" srcId="{CDD6467B-BA7F-40E6-8DEF-21BF3A73F944}" destId="{844A202B-B022-45EB-A6DC-124BDF76F2D4}" srcOrd="0" destOrd="0" presId="urn:microsoft.com/office/officeart/2005/8/layout/vList2"/>
    <dgm:cxn modelId="{B383D39D-6A56-434D-A75C-C99CE74A75DD}" type="presParOf" srcId="{CDD6467B-BA7F-40E6-8DEF-21BF3A73F944}" destId="{20400C6F-1511-4D21-933A-8E9C5FF7B044}" srcOrd="1" destOrd="0" presId="urn:microsoft.com/office/officeart/2005/8/layout/vList2"/>
    <dgm:cxn modelId="{D1F9B9A6-CEED-41B3-A8E2-B957A86A6927}" type="presParOf" srcId="{CDD6467B-BA7F-40E6-8DEF-21BF3A73F944}" destId="{1DD5C54A-6BE3-40AD-AB4C-45F3704EA490}" srcOrd="2" destOrd="0" presId="urn:microsoft.com/office/officeart/2005/8/layout/vList2"/>
    <dgm:cxn modelId="{4D9D8E1F-E6A2-4E2B-BDB6-5B105330169C}" type="presParOf" srcId="{CDD6467B-BA7F-40E6-8DEF-21BF3A73F944}" destId="{83A8B341-DA13-4734-BC7A-CE79F9209F40}" srcOrd="3" destOrd="0" presId="urn:microsoft.com/office/officeart/2005/8/layout/vList2"/>
    <dgm:cxn modelId="{2A9F1D7D-B053-4919-AEFC-AEEA3E67ED8B}" type="presParOf" srcId="{CDD6467B-BA7F-40E6-8DEF-21BF3A73F944}" destId="{CBC74289-91D5-4850-A800-4D20DBC7106D}" srcOrd="4" destOrd="0" presId="urn:microsoft.com/office/officeart/2005/8/layout/vList2"/>
    <dgm:cxn modelId="{C63F8797-3E35-4BAD-85A4-0E187E55416D}" type="presParOf" srcId="{CDD6467B-BA7F-40E6-8DEF-21BF3A73F944}" destId="{B949296B-0CC7-4E81-A749-0F084EF84F0B}" srcOrd="5" destOrd="0" presId="urn:microsoft.com/office/officeart/2005/8/layout/vList2"/>
    <dgm:cxn modelId="{EC65F02A-1768-4595-8464-30D788839FE8}" type="presParOf" srcId="{CDD6467B-BA7F-40E6-8DEF-21BF3A73F944}" destId="{DA8E6743-FB11-4502-8CD5-7B618AA5DFA8}" srcOrd="6" destOrd="0" presId="urn:microsoft.com/office/officeart/2005/8/layout/vList2"/>
    <dgm:cxn modelId="{5DC3B948-A7CB-408D-BE69-98943E27217A}" type="presParOf" srcId="{CDD6467B-BA7F-40E6-8DEF-21BF3A73F944}" destId="{113DAF9E-D74E-4E28-96EC-B573AD15BB0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527C15-370E-499D-BA82-77F98D3DA20A}"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en-US"/>
        </a:p>
      </dgm:t>
    </dgm:pt>
    <dgm:pt modelId="{F7B0DAFC-4063-4C5A-85FB-61C7880B469B}">
      <dgm:prSet phldrT="[Text]"/>
      <dgm:spPr/>
      <dgm:t>
        <a:bodyPr/>
        <a:lstStyle/>
        <a:p>
          <a:r>
            <a:rPr lang="en-US" dirty="0"/>
            <a:t>       1	</a:t>
          </a:r>
        </a:p>
      </dgm:t>
    </dgm:pt>
    <dgm:pt modelId="{A2ACE234-D028-474F-BB6B-37423B14C0F8}" type="parTrans" cxnId="{C4A47795-B8CC-49AA-96D8-1447F7244ACA}">
      <dgm:prSet/>
      <dgm:spPr/>
      <dgm:t>
        <a:bodyPr/>
        <a:lstStyle/>
        <a:p>
          <a:endParaRPr lang="en-US"/>
        </a:p>
      </dgm:t>
    </dgm:pt>
    <dgm:pt modelId="{DE460AF7-6192-4E3D-8A2F-500BBA158537}" type="sibTrans" cxnId="{C4A47795-B8CC-49AA-96D8-1447F7244ACA}">
      <dgm:prSet/>
      <dgm:spPr/>
      <dgm:t>
        <a:bodyPr/>
        <a:lstStyle/>
        <a:p>
          <a:endParaRPr lang="en-US"/>
        </a:p>
      </dgm:t>
    </dgm:pt>
    <dgm:pt modelId="{91A3D260-2738-4B6F-B311-234BF1CD47F7}">
      <dgm:prSet phldrT="[Text]"/>
      <dgm:spPr/>
      <dgm:t>
        <a:bodyPr/>
        <a:lstStyle/>
        <a:p>
          <a:r>
            <a:rPr lang="en-US" dirty="0"/>
            <a:t>Has deposited an aggregate amount exceeding </a:t>
          </a:r>
          <a:r>
            <a:rPr lang="en-US" b="1" dirty="0"/>
            <a:t>Rs.1 </a:t>
          </a:r>
          <a:r>
            <a:rPr lang="en-US" b="1" dirty="0" err="1"/>
            <a:t>crore</a:t>
          </a:r>
          <a:r>
            <a:rPr lang="en-US" b="1" dirty="0"/>
            <a:t> </a:t>
          </a:r>
          <a:r>
            <a:rPr lang="en-US" dirty="0"/>
            <a:t>in one or more current accounts maintained with   a banking company or a co-operative bank : or</a:t>
          </a:r>
        </a:p>
      </dgm:t>
    </dgm:pt>
    <dgm:pt modelId="{F5B016C3-21F8-4DD3-8886-742CAA15DF63}" type="parTrans" cxnId="{5246235C-0328-4AFD-9407-5365B7C242DA}">
      <dgm:prSet/>
      <dgm:spPr/>
      <dgm:t>
        <a:bodyPr/>
        <a:lstStyle/>
        <a:p>
          <a:endParaRPr lang="en-US"/>
        </a:p>
      </dgm:t>
    </dgm:pt>
    <dgm:pt modelId="{56D26849-278C-48D0-8F77-179AA7B7A799}" type="sibTrans" cxnId="{5246235C-0328-4AFD-9407-5365B7C242DA}">
      <dgm:prSet/>
      <dgm:spPr/>
      <dgm:t>
        <a:bodyPr/>
        <a:lstStyle/>
        <a:p>
          <a:endParaRPr lang="en-US"/>
        </a:p>
      </dgm:t>
    </dgm:pt>
    <dgm:pt modelId="{0D5A8D2C-FEC5-4CF9-82CB-39F6EE987A4F}">
      <dgm:prSet phldrT="[Text]"/>
      <dgm:spPr/>
      <dgm:t>
        <a:bodyPr/>
        <a:lstStyle/>
        <a:p>
          <a:r>
            <a:rPr lang="en-US" dirty="0"/>
            <a:t>2</a:t>
          </a:r>
        </a:p>
      </dgm:t>
    </dgm:pt>
    <dgm:pt modelId="{37B534E9-5E6A-43DF-8713-752FC2F84BC0}" type="parTrans" cxnId="{59CE3C75-F8B1-4A6D-9EC3-C0330E2835D7}">
      <dgm:prSet/>
      <dgm:spPr/>
      <dgm:t>
        <a:bodyPr/>
        <a:lstStyle/>
        <a:p>
          <a:endParaRPr lang="en-US"/>
        </a:p>
      </dgm:t>
    </dgm:pt>
    <dgm:pt modelId="{01DC5154-B11C-46E8-AED7-CE3DDEC4E945}" type="sibTrans" cxnId="{59CE3C75-F8B1-4A6D-9EC3-C0330E2835D7}">
      <dgm:prSet/>
      <dgm:spPr/>
      <dgm:t>
        <a:bodyPr/>
        <a:lstStyle/>
        <a:p>
          <a:endParaRPr lang="en-US"/>
        </a:p>
      </dgm:t>
    </dgm:pt>
    <dgm:pt modelId="{5D39F28F-A3B8-42F8-B5DF-35725CF7FB10}">
      <dgm:prSet phldrT="[Text]"/>
      <dgm:spPr/>
      <dgm:t>
        <a:bodyPr/>
        <a:lstStyle/>
        <a:p>
          <a:r>
            <a:rPr lang="en-US" dirty="0"/>
            <a:t>3</a:t>
          </a:r>
        </a:p>
      </dgm:t>
    </dgm:pt>
    <dgm:pt modelId="{88B8DED4-300F-4144-AC98-45FD211490B8}" type="parTrans" cxnId="{EBA59A87-B934-4413-86DD-496B45D636EE}">
      <dgm:prSet/>
      <dgm:spPr/>
      <dgm:t>
        <a:bodyPr/>
        <a:lstStyle/>
        <a:p>
          <a:endParaRPr lang="en-US"/>
        </a:p>
      </dgm:t>
    </dgm:pt>
    <dgm:pt modelId="{A8777160-9D95-4E6A-B238-B2002D5312B7}" type="sibTrans" cxnId="{EBA59A87-B934-4413-86DD-496B45D636EE}">
      <dgm:prSet/>
      <dgm:spPr/>
      <dgm:t>
        <a:bodyPr/>
        <a:lstStyle/>
        <a:p>
          <a:endParaRPr lang="en-US"/>
        </a:p>
      </dgm:t>
    </dgm:pt>
    <dgm:pt modelId="{9114AFA1-2B63-4521-B561-480ED61B7440}">
      <dgm:prSet phldrT="[Text]"/>
      <dgm:spPr/>
      <dgm:t>
        <a:bodyPr/>
        <a:lstStyle/>
        <a:p>
          <a:r>
            <a:rPr lang="en-US" dirty="0"/>
            <a:t>4</a:t>
          </a:r>
        </a:p>
      </dgm:t>
    </dgm:pt>
    <dgm:pt modelId="{5899A5DD-176A-49A7-9520-BB0B90826E9E}" type="parTrans" cxnId="{5990CEF6-BBCF-424A-A293-416FAAA75402}">
      <dgm:prSet/>
      <dgm:spPr/>
      <dgm:t>
        <a:bodyPr/>
        <a:lstStyle/>
        <a:p>
          <a:endParaRPr lang="en-US"/>
        </a:p>
      </dgm:t>
    </dgm:pt>
    <dgm:pt modelId="{1DEC45A5-28ED-4CF5-9179-BEAC4668E827}" type="sibTrans" cxnId="{5990CEF6-BBCF-424A-A293-416FAAA75402}">
      <dgm:prSet/>
      <dgm:spPr/>
      <dgm:t>
        <a:bodyPr/>
        <a:lstStyle/>
        <a:p>
          <a:endParaRPr lang="en-US"/>
        </a:p>
      </dgm:t>
    </dgm:pt>
    <dgm:pt modelId="{8819B337-62B0-4BF7-9C09-117558DD7576}">
      <dgm:prSet phldrT="[Text]"/>
      <dgm:spPr/>
      <dgm:t>
        <a:bodyPr/>
        <a:lstStyle/>
        <a:p>
          <a:r>
            <a:rPr lang="en-US" dirty="0"/>
            <a:t>Has incurred expenditure of an aggregate amounts exceeding </a:t>
          </a:r>
          <a:r>
            <a:rPr lang="en-US" b="1" dirty="0"/>
            <a:t>Rs.2 </a:t>
          </a:r>
          <a:r>
            <a:rPr lang="en-US" b="1" dirty="0" err="1"/>
            <a:t>lakh</a:t>
          </a:r>
          <a:r>
            <a:rPr lang="en-US" b="1" dirty="0"/>
            <a:t> </a:t>
          </a:r>
          <a:r>
            <a:rPr lang="en-US" dirty="0"/>
            <a:t>for himself or any other person for foreign travel to a foreign country: or </a:t>
          </a:r>
        </a:p>
      </dgm:t>
    </dgm:pt>
    <dgm:pt modelId="{86578FE5-3F75-4AAC-83FC-3A6B5390C147}" type="parTrans" cxnId="{A1B7E880-7ABF-4444-B48E-B938CB50B1F7}">
      <dgm:prSet/>
      <dgm:spPr/>
      <dgm:t>
        <a:bodyPr/>
        <a:lstStyle/>
        <a:p>
          <a:endParaRPr lang="en-US"/>
        </a:p>
      </dgm:t>
    </dgm:pt>
    <dgm:pt modelId="{5C9B91A7-73CF-459B-8B52-E6A98BAD7EBA}" type="sibTrans" cxnId="{A1B7E880-7ABF-4444-B48E-B938CB50B1F7}">
      <dgm:prSet/>
      <dgm:spPr/>
      <dgm:t>
        <a:bodyPr/>
        <a:lstStyle/>
        <a:p>
          <a:endParaRPr lang="en-US"/>
        </a:p>
      </dgm:t>
    </dgm:pt>
    <dgm:pt modelId="{2304FA5E-9107-47D6-A468-4304A492BCEC}">
      <dgm:prSet phldrT="[Text]"/>
      <dgm:spPr/>
      <dgm:t>
        <a:bodyPr/>
        <a:lstStyle/>
        <a:p>
          <a:r>
            <a:rPr lang="en-US" dirty="0"/>
            <a:t>Has incurred expenditure of an aggregate amount exceeding </a:t>
          </a:r>
          <a:r>
            <a:rPr lang="en-US" b="1" dirty="0"/>
            <a:t>Rs. 1 </a:t>
          </a:r>
          <a:r>
            <a:rPr lang="en-US" b="1" dirty="0" err="1"/>
            <a:t>lakh</a:t>
          </a:r>
          <a:r>
            <a:rPr lang="en-US" dirty="0"/>
            <a:t> towards consumption of electricity; or</a:t>
          </a:r>
        </a:p>
      </dgm:t>
    </dgm:pt>
    <dgm:pt modelId="{298264B9-EFC2-4535-B9B9-D63F0D545CC4}" type="parTrans" cxnId="{8AA2B094-2ECC-4E88-9A7C-2436024780B7}">
      <dgm:prSet/>
      <dgm:spPr/>
      <dgm:t>
        <a:bodyPr/>
        <a:lstStyle/>
        <a:p>
          <a:endParaRPr lang="en-US"/>
        </a:p>
      </dgm:t>
    </dgm:pt>
    <dgm:pt modelId="{00ED0CD7-27F8-42EC-ACC8-216655040334}" type="sibTrans" cxnId="{8AA2B094-2ECC-4E88-9A7C-2436024780B7}">
      <dgm:prSet/>
      <dgm:spPr/>
      <dgm:t>
        <a:bodyPr/>
        <a:lstStyle/>
        <a:p>
          <a:endParaRPr lang="en-US"/>
        </a:p>
      </dgm:t>
    </dgm:pt>
    <dgm:pt modelId="{5DC0E7A3-5FAC-4033-88DB-D3DDD2C3AC10}">
      <dgm:prSet/>
      <dgm:spPr/>
      <dgm:t>
        <a:bodyPr/>
        <a:lstStyle/>
        <a:p>
          <a:r>
            <a:rPr lang="en-US" dirty="0"/>
            <a:t>Fulfills such other conditions as may be prescribed,</a:t>
          </a:r>
        </a:p>
      </dgm:t>
    </dgm:pt>
    <dgm:pt modelId="{23172645-859A-4374-8733-09EA799BE3B5}" type="parTrans" cxnId="{94E85416-87B0-47AF-816A-3596A8B2A3DD}">
      <dgm:prSet/>
      <dgm:spPr/>
      <dgm:t>
        <a:bodyPr/>
        <a:lstStyle/>
        <a:p>
          <a:endParaRPr lang="en-US"/>
        </a:p>
      </dgm:t>
    </dgm:pt>
    <dgm:pt modelId="{3591335E-A3B5-4CFC-A8A7-2C31C28E4744}" type="sibTrans" cxnId="{94E85416-87B0-47AF-816A-3596A8B2A3DD}">
      <dgm:prSet/>
      <dgm:spPr/>
      <dgm:t>
        <a:bodyPr/>
        <a:lstStyle/>
        <a:p>
          <a:endParaRPr lang="en-US"/>
        </a:p>
      </dgm:t>
    </dgm:pt>
    <dgm:pt modelId="{E6CCD7C2-65D4-49C2-9468-609894A148E9}" type="pres">
      <dgm:prSet presAssocID="{93527C15-370E-499D-BA82-77F98D3DA20A}" presName="linearFlow" presStyleCnt="0">
        <dgm:presLayoutVars>
          <dgm:dir/>
          <dgm:animLvl val="lvl"/>
          <dgm:resizeHandles val="exact"/>
        </dgm:presLayoutVars>
      </dgm:prSet>
      <dgm:spPr/>
    </dgm:pt>
    <dgm:pt modelId="{C6112A76-636C-4CC5-A105-CA53DD8143FC}" type="pres">
      <dgm:prSet presAssocID="{F7B0DAFC-4063-4C5A-85FB-61C7880B469B}" presName="composite" presStyleCnt="0"/>
      <dgm:spPr/>
    </dgm:pt>
    <dgm:pt modelId="{558554CB-C2B5-4865-80BD-271FB9E2BD5A}" type="pres">
      <dgm:prSet presAssocID="{F7B0DAFC-4063-4C5A-85FB-61C7880B469B}" presName="parentText" presStyleLbl="alignNode1" presStyleIdx="0" presStyleCnt="4">
        <dgm:presLayoutVars>
          <dgm:chMax val="1"/>
          <dgm:bulletEnabled val="1"/>
        </dgm:presLayoutVars>
      </dgm:prSet>
      <dgm:spPr/>
    </dgm:pt>
    <dgm:pt modelId="{0A08E6BE-EF89-4127-BE63-303ACC179C5F}" type="pres">
      <dgm:prSet presAssocID="{F7B0DAFC-4063-4C5A-85FB-61C7880B469B}" presName="descendantText" presStyleLbl="alignAcc1" presStyleIdx="0" presStyleCnt="4">
        <dgm:presLayoutVars>
          <dgm:bulletEnabled val="1"/>
        </dgm:presLayoutVars>
      </dgm:prSet>
      <dgm:spPr/>
    </dgm:pt>
    <dgm:pt modelId="{DC88BFFC-B9E6-4918-9F68-8DB86C12B83F}" type="pres">
      <dgm:prSet presAssocID="{DE460AF7-6192-4E3D-8A2F-500BBA158537}" presName="sp" presStyleCnt="0"/>
      <dgm:spPr/>
    </dgm:pt>
    <dgm:pt modelId="{2C33C13D-9CCD-4634-B6D3-5D2D7D1B632C}" type="pres">
      <dgm:prSet presAssocID="{0D5A8D2C-FEC5-4CF9-82CB-39F6EE987A4F}" presName="composite" presStyleCnt="0"/>
      <dgm:spPr/>
    </dgm:pt>
    <dgm:pt modelId="{302BE090-618F-4433-AAFB-F11BF49EAD10}" type="pres">
      <dgm:prSet presAssocID="{0D5A8D2C-FEC5-4CF9-82CB-39F6EE987A4F}" presName="parentText" presStyleLbl="alignNode1" presStyleIdx="1" presStyleCnt="4">
        <dgm:presLayoutVars>
          <dgm:chMax val="1"/>
          <dgm:bulletEnabled val="1"/>
        </dgm:presLayoutVars>
      </dgm:prSet>
      <dgm:spPr/>
    </dgm:pt>
    <dgm:pt modelId="{3E34A9DA-B6D4-4C16-B5AA-1793E1B14C99}" type="pres">
      <dgm:prSet presAssocID="{0D5A8D2C-FEC5-4CF9-82CB-39F6EE987A4F}" presName="descendantText" presStyleLbl="alignAcc1" presStyleIdx="1" presStyleCnt="4">
        <dgm:presLayoutVars>
          <dgm:bulletEnabled val="1"/>
        </dgm:presLayoutVars>
      </dgm:prSet>
      <dgm:spPr/>
    </dgm:pt>
    <dgm:pt modelId="{7F295EAA-FECE-43FF-8603-D81409E630EB}" type="pres">
      <dgm:prSet presAssocID="{01DC5154-B11C-46E8-AED7-CE3DDEC4E945}" presName="sp" presStyleCnt="0"/>
      <dgm:spPr/>
    </dgm:pt>
    <dgm:pt modelId="{AB39F693-0869-44FB-83B4-3BA5BBEDBE85}" type="pres">
      <dgm:prSet presAssocID="{5D39F28F-A3B8-42F8-B5DF-35725CF7FB10}" presName="composite" presStyleCnt="0"/>
      <dgm:spPr/>
    </dgm:pt>
    <dgm:pt modelId="{6718BAB9-A102-4114-8283-141967102486}" type="pres">
      <dgm:prSet presAssocID="{5D39F28F-A3B8-42F8-B5DF-35725CF7FB10}" presName="parentText" presStyleLbl="alignNode1" presStyleIdx="2" presStyleCnt="4">
        <dgm:presLayoutVars>
          <dgm:chMax val="1"/>
          <dgm:bulletEnabled val="1"/>
        </dgm:presLayoutVars>
      </dgm:prSet>
      <dgm:spPr/>
    </dgm:pt>
    <dgm:pt modelId="{388E041C-ED42-4049-872E-F19680074F64}" type="pres">
      <dgm:prSet presAssocID="{5D39F28F-A3B8-42F8-B5DF-35725CF7FB10}" presName="descendantText" presStyleLbl="alignAcc1" presStyleIdx="2" presStyleCnt="4" custLinFactNeighborX="927" custLinFactNeighborY="3205">
        <dgm:presLayoutVars>
          <dgm:bulletEnabled val="1"/>
        </dgm:presLayoutVars>
      </dgm:prSet>
      <dgm:spPr/>
    </dgm:pt>
    <dgm:pt modelId="{D49628AA-52B6-4781-A1B5-21190EA1A12F}" type="pres">
      <dgm:prSet presAssocID="{A8777160-9D95-4E6A-B238-B2002D5312B7}" presName="sp" presStyleCnt="0"/>
      <dgm:spPr/>
    </dgm:pt>
    <dgm:pt modelId="{920ECEE0-0710-404B-9A07-287AD9386DFF}" type="pres">
      <dgm:prSet presAssocID="{9114AFA1-2B63-4521-B561-480ED61B7440}" presName="composite" presStyleCnt="0"/>
      <dgm:spPr/>
    </dgm:pt>
    <dgm:pt modelId="{E4CB70DC-4D74-4A9F-B7FF-14C9D067E894}" type="pres">
      <dgm:prSet presAssocID="{9114AFA1-2B63-4521-B561-480ED61B7440}" presName="parentText" presStyleLbl="alignNode1" presStyleIdx="3" presStyleCnt="4">
        <dgm:presLayoutVars>
          <dgm:chMax val="1"/>
          <dgm:bulletEnabled val="1"/>
        </dgm:presLayoutVars>
      </dgm:prSet>
      <dgm:spPr/>
    </dgm:pt>
    <dgm:pt modelId="{FD36DDE7-8620-4C42-BCA6-34CA2818DA35}" type="pres">
      <dgm:prSet presAssocID="{9114AFA1-2B63-4521-B561-480ED61B7440}" presName="descendantText" presStyleLbl="alignAcc1" presStyleIdx="3" presStyleCnt="4">
        <dgm:presLayoutVars>
          <dgm:bulletEnabled val="1"/>
        </dgm:presLayoutVars>
      </dgm:prSet>
      <dgm:spPr/>
    </dgm:pt>
  </dgm:ptLst>
  <dgm:cxnLst>
    <dgm:cxn modelId="{94E85416-87B0-47AF-816A-3596A8B2A3DD}" srcId="{9114AFA1-2B63-4521-B561-480ED61B7440}" destId="{5DC0E7A3-5FAC-4033-88DB-D3DDD2C3AC10}" srcOrd="0" destOrd="0" parTransId="{23172645-859A-4374-8733-09EA799BE3B5}" sibTransId="{3591335E-A3B5-4CFC-A8A7-2C31C28E4744}"/>
    <dgm:cxn modelId="{5246235C-0328-4AFD-9407-5365B7C242DA}" srcId="{F7B0DAFC-4063-4C5A-85FB-61C7880B469B}" destId="{91A3D260-2738-4B6F-B311-234BF1CD47F7}" srcOrd="0" destOrd="0" parTransId="{F5B016C3-21F8-4DD3-8886-742CAA15DF63}" sibTransId="{56D26849-278C-48D0-8F77-179AA7B7A799}"/>
    <dgm:cxn modelId="{D885C96B-E570-4F47-85C1-490FF2D3E19C}" type="presOf" srcId="{2304FA5E-9107-47D6-A468-4304A492BCEC}" destId="{388E041C-ED42-4049-872E-F19680074F64}" srcOrd="0" destOrd="0" presId="urn:microsoft.com/office/officeart/2005/8/layout/chevron2"/>
    <dgm:cxn modelId="{648DC46C-6DFD-47D5-B5C7-86146E7BC56E}" type="presOf" srcId="{0D5A8D2C-FEC5-4CF9-82CB-39F6EE987A4F}" destId="{302BE090-618F-4433-AAFB-F11BF49EAD10}" srcOrd="0" destOrd="0" presId="urn:microsoft.com/office/officeart/2005/8/layout/chevron2"/>
    <dgm:cxn modelId="{59CE3C75-F8B1-4A6D-9EC3-C0330E2835D7}" srcId="{93527C15-370E-499D-BA82-77F98D3DA20A}" destId="{0D5A8D2C-FEC5-4CF9-82CB-39F6EE987A4F}" srcOrd="1" destOrd="0" parTransId="{37B534E9-5E6A-43DF-8713-752FC2F84BC0}" sibTransId="{01DC5154-B11C-46E8-AED7-CE3DDEC4E945}"/>
    <dgm:cxn modelId="{4804E276-8B8A-4704-B352-258027440364}" type="presOf" srcId="{5DC0E7A3-5FAC-4033-88DB-D3DDD2C3AC10}" destId="{FD36DDE7-8620-4C42-BCA6-34CA2818DA35}" srcOrd="0" destOrd="0" presId="urn:microsoft.com/office/officeart/2005/8/layout/chevron2"/>
    <dgm:cxn modelId="{9B157257-6F63-457E-B602-09066693E6BD}" type="presOf" srcId="{8819B337-62B0-4BF7-9C09-117558DD7576}" destId="{3E34A9DA-B6D4-4C16-B5AA-1793E1B14C99}" srcOrd="0" destOrd="0" presId="urn:microsoft.com/office/officeart/2005/8/layout/chevron2"/>
    <dgm:cxn modelId="{A1B7E880-7ABF-4444-B48E-B938CB50B1F7}" srcId="{0D5A8D2C-FEC5-4CF9-82CB-39F6EE987A4F}" destId="{8819B337-62B0-4BF7-9C09-117558DD7576}" srcOrd="0" destOrd="0" parTransId="{86578FE5-3F75-4AAC-83FC-3A6B5390C147}" sibTransId="{5C9B91A7-73CF-459B-8B52-E6A98BAD7EBA}"/>
    <dgm:cxn modelId="{EBA59A87-B934-4413-86DD-496B45D636EE}" srcId="{93527C15-370E-499D-BA82-77F98D3DA20A}" destId="{5D39F28F-A3B8-42F8-B5DF-35725CF7FB10}" srcOrd="2" destOrd="0" parTransId="{88B8DED4-300F-4144-AC98-45FD211490B8}" sibTransId="{A8777160-9D95-4E6A-B238-B2002D5312B7}"/>
    <dgm:cxn modelId="{8AA2B094-2ECC-4E88-9A7C-2436024780B7}" srcId="{5D39F28F-A3B8-42F8-B5DF-35725CF7FB10}" destId="{2304FA5E-9107-47D6-A468-4304A492BCEC}" srcOrd="0" destOrd="0" parTransId="{298264B9-EFC2-4535-B9B9-D63F0D545CC4}" sibTransId="{00ED0CD7-27F8-42EC-ACC8-216655040334}"/>
    <dgm:cxn modelId="{C4A47795-B8CC-49AA-96D8-1447F7244ACA}" srcId="{93527C15-370E-499D-BA82-77F98D3DA20A}" destId="{F7B0DAFC-4063-4C5A-85FB-61C7880B469B}" srcOrd="0" destOrd="0" parTransId="{A2ACE234-D028-474F-BB6B-37423B14C0F8}" sibTransId="{DE460AF7-6192-4E3D-8A2F-500BBA158537}"/>
    <dgm:cxn modelId="{2F3B78A0-611F-483D-B9A5-9D9DD726C9F8}" type="presOf" srcId="{9114AFA1-2B63-4521-B561-480ED61B7440}" destId="{E4CB70DC-4D74-4A9F-B7FF-14C9D067E894}" srcOrd="0" destOrd="0" presId="urn:microsoft.com/office/officeart/2005/8/layout/chevron2"/>
    <dgm:cxn modelId="{71D454A8-DEC3-4BD3-9340-FBAD7CA2E301}" type="presOf" srcId="{5D39F28F-A3B8-42F8-B5DF-35725CF7FB10}" destId="{6718BAB9-A102-4114-8283-141967102486}" srcOrd="0" destOrd="0" presId="urn:microsoft.com/office/officeart/2005/8/layout/chevron2"/>
    <dgm:cxn modelId="{6DEF29B9-DDBA-4A93-A0FE-20DA4AF4E5EB}" type="presOf" srcId="{F7B0DAFC-4063-4C5A-85FB-61C7880B469B}" destId="{558554CB-C2B5-4865-80BD-271FB9E2BD5A}" srcOrd="0" destOrd="0" presId="urn:microsoft.com/office/officeart/2005/8/layout/chevron2"/>
    <dgm:cxn modelId="{24D783C4-7653-499E-9B4F-CC6CE8605F65}" type="presOf" srcId="{93527C15-370E-499D-BA82-77F98D3DA20A}" destId="{E6CCD7C2-65D4-49C2-9468-609894A148E9}" srcOrd="0" destOrd="0" presId="urn:microsoft.com/office/officeart/2005/8/layout/chevron2"/>
    <dgm:cxn modelId="{4B646EF6-6FCF-4AC4-882D-E8524DC39EDB}" type="presOf" srcId="{91A3D260-2738-4B6F-B311-234BF1CD47F7}" destId="{0A08E6BE-EF89-4127-BE63-303ACC179C5F}" srcOrd="0" destOrd="0" presId="urn:microsoft.com/office/officeart/2005/8/layout/chevron2"/>
    <dgm:cxn modelId="{5990CEF6-BBCF-424A-A293-416FAAA75402}" srcId="{93527C15-370E-499D-BA82-77F98D3DA20A}" destId="{9114AFA1-2B63-4521-B561-480ED61B7440}" srcOrd="3" destOrd="0" parTransId="{5899A5DD-176A-49A7-9520-BB0B90826E9E}" sibTransId="{1DEC45A5-28ED-4CF5-9179-BEAC4668E827}"/>
    <dgm:cxn modelId="{5007CF65-BEE9-4976-A94F-D72065003AFB}" type="presParOf" srcId="{E6CCD7C2-65D4-49C2-9468-609894A148E9}" destId="{C6112A76-636C-4CC5-A105-CA53DD8143FC}" srcOrd="0" destOrd="0" presId="urn:microsoft.com/office/officeart/2005/8/layout/chevron2"/>
    <dgm:cxn modelId="{DCC26939-ADE5-404B-85C4-189F99E94B60}" type="presParOf" srcId="{C6112A76-636C-4CC5-A105-CA53DD8143FC}" destId="{558554CB-C2B5-4865-80BD-271FB9E2BD5A}" srcOrd="0" destOrd="0" presId="urn:microsoft.com/office/officeart/2005/8/layout/chevron2"/>
    <dgm:cxn modelId="{EC54029B-4E00-4A70-A01B-31276138CA45}" type="presParOf" srcId="{C6112A76-636C-4CC5-A105-CA53DD8143FC}" destId="{0A08E6BE-EF89-4127-BE63-303ACC179C5F}" srcOrd="1" destOrd="0" presId="urn:microsoft.com/office/officeart/2005/8/layout/chevron2"/>
    <dgm:cxn modelId="{731A926F-8FFC-4AD0-84FB-2BC7CD558B8F}" type="presParOf" srcId="{E6CCD7C2-65D4-49C2-9468-609894A148E9}" destId="{DC88BFFC-B9E6-4918-9F68-8DB86C12B83F}" srcOrd="1" destOrd="0" presId="urn:microsoft.com/office/officeart/2005/8/layout/chevron2"/>
    <dgm:cxn modelId="{261357BE-C600-4CAD-8B57-A07C849EF6FC}" type="presParOf" srcId="{E6CCD7C2-65D4-49C2-9468-609894A148E9}" destId="{2C33C13D-9CCD-4634-B6D3-5D2D7D1B632C}" srcOrd="2" destOrd="0" presId="urn:microsoft.com/office/officeart/2005/8/layout/chevron2"/>
    <dgm:cxn modelId="{582D263E-B753-43A8-88F8-EB1668569CD6}" type="presParOf" srcId="{2C33C13D-9CCD-4634-B6D3-5D2D7D1B632C}" destId="{302BE090-618F-4433-AAFB-F11BF49EAD10}" srcOrd="0" destOrd="0" presId="urn:microsoft.com/office/officeart/2005/8/layout/chevron2"/>
    <dgm:cxn modelId="{459084A3-A655-4A90-8967-CFC5E4C4229A}" type="presParOf" srcId="{2C33C13D-9CCD-4634-B6D3-5D2D7D1B632C}" destId="{3E34A9DA-B6D4-4C16-B5AA-1793E1B14C99}" srcOrd="1" destOrd="0" presId="urn:microsoft.com/office/officeart/2005/8/layout/chevron2"/>
    <dgm:cxn modelId="{A050A88A-A86D-4879-86BC-C693E168439F}" type="presParOf" srcId="{E6CCD7C2-65D4-49C2-9468-609894A148E9}" destId="{7F295EAA-FECE-43FF-8603-D81409E630EB}" srcOrd="3" destOrd="0" presId="urn:microsoft.com/office/officeart/2005/8/layout/chevron2"/>
    <dgm:cxn modelId="{ACAD24F2-BBD6-46C1-A372-FD8690B8B3C4}" type="presParOf" srcId="{E6CCD7C2-65D4-49C2-9468-609894A148E9}" destId="{AB39F693-0869-44FB-83B4-3BA5BBEDBE85}" srcOrd="4" destOrd="0" presId="urn:microsoft.com/office/officeart/2005/8/layout/chevron2"/>
    <dgm:cxn modelId="{DB5ACE5D-B4A8-4C2E-92B3-483426D37E64}" type="presParOf" srcId="{AB39F693-0869-44FB-83B4-3BA5BBEDBE85}" destId="{6718BAB9-A102-4114-8283-141967102486}" srcOrd="0" destOrd="0" presId="urn:microsoft.com/office/officeart/2005/8/layout/chevron2"/>
    <dgm:cxn modelId="{D6DACFD2-023F-45B5-99D1-EAB352B32092}" type="presParOf" srcId="{AB39F693-0869-44FB-83B4-3BA5BBEDBE85}" destId="{388E041C-ED42-4049-872E-F19680074F64}" srcOrd="1" destOrd="0" presId="urn:microsoft.com/office/officeart/2005/8/layout/chevron2"/>
    <dgm:cxn modelId="{A0917369-A4AD-4E14-8630-800AACFF1C25}" type="presParOf" srcId="{E6CCD7C2-65D4-49C2-9468-609894A148E9}" destId="{D49628AA-52B6-4781-A1B5-21190EA1A12F}" srcOrd="5" destOrd="0" presId="urn:microsoft.com/office/officeart/2005/8/layout/chevron2"/>
    <dgm:cxn modelId="{4F02D1A2-A801-4A26-BB6F-9E29BA201ABA}" type="presParOf" srcId="{E6CCD7C2-65D4-49C2-9468-609894A148E9}" destId="{920ECEE0-0710-404B-9A07-287AD9386DFF}" srcOrd="6" destOrd="0" presId="urn:microsoft.com/office/officeart/2005/8/layout/chevron2"/>
    <dgm:cxn modelId="{A941CEBF-3553-42E7-BD88-A63B48EF40B5}" type="presParOf" srcId="{920ECEE0-0710-404B-9A07-287AD9386DFF}" destId="{E4CB70DC-4D74-4A9F-B7FF-14C9D067E894}" srcOrd="0" destOrd="0" presId="urn:microsoft.com/office/officeart/2005/8/layout/chevron2"/>
    <dgm:cxn modelId="{86EA231D-A58E-407A-B035-5B4745D1A5C0}" type="presParOf" srcId="{920ECEE0-0710-404B-9A07-287AD9386DFF}" destId="{FD36DDE7-8620-4C42-BCA6-34CA2818DA3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DCE277-EFF8-4EA8-A175-1125A033C4DE}"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9291B1A3-9D0C-4ECC-A939-9C188C60BE9C}">
      <dgm:prSet/>
      <dgm:spPr/>
      <dgm:t>
        <a:bodyPr/>
        <a:lstStyle/>
        <a:p>
          <a:r>
            <a:rPr lang="en-GB"/>
            <a:t>In this type of assessment, the information submitted by the assessee in his return of income is cross-checked against the information that the income tax department has access to.</a:t>
          </a:r>
          <a:endParaRPr lang="en-US"/>
        </a:p>
      </dgm:t>
    </dgm:pt>
    <dgm:pt modelId="{DC56C83E-1C32-4BD3-ACAC-BE53124CD9E8}" type="parTrans" cxnId="{48BB3BC8-912D-43B0-AFA4-8ABFA28FFDAE}">
      <dgm:prSet/>
      <dgm:spPr/>
      <dgm:t>
        <a:bodyPr/>
        <a:lstStyle/>
        <a:p>
          <a:endParaRPr lang="en-US"/>
        </a:p>
      </dgm:t>
    </dgm:pt>
    <dgm:pt modelId="{D2995F24-ECC9-4079-A978-3584E32B07A6}" type="sibTrans" cxnId="{48BB3BC8-912D-43B0-AFA4-8ABFA28FFDAE}">
      <dgm:prSet/>
      <dgm:spPr/>
      <dgm:t>
        <a:bodyPr/>
        <a:lstStyle/>
        <a:p>
          <a:endParaRPr lang="en-US"/>
        </a:p>
      </dgm:t>
    </dgm:pt>
    <dgm:pt modelId="{C012CBD8-9710-439F-83F8-E1EA3AFA3641}">
      <dgm:prSet/>
      <dgm:spPr/>
      <dgm:t>
        <a:bodyPr/>
        <a:lstStyle/>
        <a:p>
          <a:r>
            <a:rPr lang="en-GB"/>
            <a:t>It is a type of assessment carried out without any human intervention</a:t>
          </a:r>
          <a:endParaRPr lang="en-US"/>
        </a:p>
      </dgm:t>
    </dgm:pt>
    <dgm:pt modelId="{5BF89F33-71FB-4C7E-AD50-CD4128FF7692}" type="parTrans" cxnId="{51A67B3C-8F44-4DEB-A2B9-3300ED31A292}">
      <dgm:prSet/>
      <dgm:spPr/>
      <dgm:t>
        <a:bodyPr/>
        <a:lstStyle/>
        <a:p>
          <a:endParaRPr lang="en-US"/>
        </a:p>
      </dgm:t>
    </dgm:pt>
    <dgm:pt modelId="{800C81C2-7DC4-450D-ADBE-5500C33A885A}" type="sibTrans" cxnId="{51A67B3C-8F44-4DEB-A2B9-3300ED31A292}">
      <dgm:prSet/>
      <dgm:spPr/>
      <dgm:t>
        <a:bodyPr/>
        <a:lstStyle/>
        <a:p>
          <a:endParaRPr lang="en-US"/>
        </a:p>
      </dgm:t>
    </dgm:pt>
    <dgm:pt modelId="{EE453352-A648-41F3-88FD-0B83A3B3D141}">
      <dgm:prSet/>
      <dgm:spPr/>
      <dgm:t>
        <a:bodyPr/>
        <a:lstStyle/>
        <a:p>
          <a:r>
            <a:rPr lang="en-GB"/>
            <a:t>If there arises tax liability/Refund on summary assessment an intimation U/s 143(1) will be sent to assessee through e-mail. These intimation should be treated as Demand Notice U/s 156(1) or refund order. No separate demand notice will be issued.</a:t>
          </a:r>
          <a:endParaRPr lang="en-US"/>
        </a:p>
      </dgm:t>
    </dgm:pt>
    <dgm:pt modelId="{3179A642-988F-4D36-BBE8-A5B6848FBA14}" type="parTrans" cxnId="{6AAD618D-B6B1-44D1-8A15-D17BDF242655}">
      <dgm:prSet/>
      <dgm:spPr/>
      <dgm:t>
        <a:bodyPr/>
        <a:lstStyle/>
        <a:p>
          <a:endParaRPr lang="en-US"/>
        </a:p>
      </dgm:t>
    </dgm:pt>
    <dgm:pt modelId="{8BA8ABE0-841B-4C68-9DE6-D0A77F611001}" type="sibTrans" cxnId="{6AAD618D-B6B1-44D1-8A15-D17BDF242655}">
      <dgm:prSet/>
      <dgm:spPr/>
      <dgm:t>
        <a:bodyPr/>
        <a:lstStyle/>
        <a:p>
          <a:endParaRPr lang="en-US"/>
        </a:p>
      </dgm:t>
    </dgm:pt>
    <dgm:pt modelId="{CDE5ED8F-EFC3-45BB-8BCA-75ACDB74C693}">
      <dgm:prSet/>
      <dgm:spPr/>
      <dgm:t>
        <a:bodyPr/>
        <a:lstStyle/>
        <a:p>
          <a:r>
            <a:rPr lang="en-GB"/>
            <a:t>The acknowledgement of return shall be deemed to be the intimation in a case where no sum is payable by, or refundable to, the assessee and where no adjustment is required.</a:t>
          </a:r>
          <a:endParaRPr lang="en-US"/>
        </a:p>
      </dgm:t>
    </dgm:pt>
    <dgm:pt modelId="{5FF1AE33-AE3D-4A9F-B1A6-CC1189EAAAF0}" type="parTrans" cxnId="{E84DE61B-748E-408A-B945-C3DA3636537C}">
      <dgm:prSet/>
      <dgm:spPr/>
      <dgm:t>
        <a:bodyPr/>
        <a:lstStyle/>
        <a:p>
          <a:endParaRPr lang="en-US"/>
        </a:p>
      </dgm:t>
    </dgm:pt>
    <dgm:pt modelId="{BEC33B41-DA6C-43C0-9C35-BF2F8BC01081}" type="sibTrans" cxnId="{E84DE61B-748E-408A-B945-C3DA3636537C}">
      <dgm:prSet/>
      <dgm:spPr/>
      <dgm:t>
        <a:bodyPr/>
        <a:lstStyle/>
        <a:p>
          <a:endParaRPr lang="en-US"/>
        </a:p>
      </dgm:t>
    </dgm:pt>
    <dgm:pt modelId="{26B7C765-76FF-431B-A4EF-B43E5C19D678}">
      <dgm:prSet/>
      <dgm:spPr/>
      <dgm:t>
        <a:bodyPr/>
        <a:lstStyle/>
        <a:p>
          <a:r>
            <a:rPr lang="en-GB"/>
            <a:t>Time limit- Within 6 months from the end of the financial year in which return of income was filed.</a:t>
          </a:r>
          <a:endParaRPr lang="en-US"/>
        </a:p>
      </dgm:t>
    </dgm:pt>
    <dgm:pt modelId="{F7215427-0E24-4631-8074-64AD4F3F0362}" type="parTrans" cxnId="{C3B2210D-9D81-4210-8864-7B84637408A8}">
      <dgm:prSet/>
      <dgm:spPr/>
      <dgm:t>
        <a:bodyPr/>
        <a:lstStyle/>
        <a:p>
          <a:endParaRPr lang="en-US"/>
        </a:p>
      </dgm:t>
    </dgm:pt>
    <dgm:pt modelId="{E3E3BAE7-510C-467F-A37E-72DF765C8EAD}" type="sibTrans" cxnId="{C3B2210D-9D81-4210-8864-7B84637408A8}">
      <dgm:prSet/>
      <dgm:spPr/>
      <dgm:t>
        <a:bodyPr/>
        <a:lstStyle/>
        <a:p>
          <a:endParaRPr lang="en-US"/>
        </a:p>
      </dgm:t>
    </dgm:pt>
    <dgm:pt modelId="{2485B814-C6E9-4B07-9799-2B731F3D9696}" type="pres">
      <dgm:prSet presAssocID="{42DCE277-EFF8-4EA8-A175-1125A033C4DE}" presName="outerComposite" presStyleCnt="0">
        <dgm:presLayoutVars>
          <dgm:chMax val="5"/>
          <dgm:dir/>
          <dgm:resizeHandles val="exact"/>
        </dgm:presLayoutVars>
      </dgm:prSet>
      <dgm:spPr/>
    </dgm:pt>
    <dgm:pt modelId="{EFA15CDD-24F8-4BE5-B0FB-4B5687F6D603}" type="pres">
      <dgm:prSet presAssocID="{42DCE277-EFF8-4EA8-A175-1125A033C4DE}" presName="dummyMaxCanvas" presStyleCnt="0">
        <dgm:presLayoutVars/>
      </dgm:prSet>
      <dgm:spPr/>
    </dgm:pt>
    <dgm:pt modelId="{041A75B5-6E0F-45B6-839F-253DEF2ECF51}" type="pres">
      <dgm:prSet presAssocID="{42DCE277-EFF8-4EA8-A175-1125A033C4DE}" presName="FiveNodes_1" presStyleLbl="node1" presStyleIdx="0" presStyleCnt="5">
        <dgm:presLayoutVars>
          <dgm:bulletEnabled val="1"/>
        </dgm:presLayoutVars>
      </dgm:prSet>
      <dgm:spPr/>
    </dgm:pt>
    <dgm:pt modelId="{1447FC18-E644-4ADD-9BDE-53EF9E0B6DB8}" type="pres">
      <dgm:prSet presAssocID="{42DCE277-EFF8-4EA8-A175-1125A033C4DE}" presName="FiveNodes_2" presStyleLbl="node1" presStyleIdx="1" presStyleCnt="5">
        <dgm:presLayoutVars>
          <dgm:bulletEnabled val="1"/>
        </dgm:presLayoutVars>
      </dgm:prSet>
      <dgm:spPr/>
    </dgm:pt>
    <dgm:pt modelId="{D76F8262-6E67-4685-9D37-3572ED5D68BA}" type="pres">
      <dgm:prSet presAssocID="{42DCE277-EFF8-4EA8-A175-1125A033C4DE}" presName="FiveNodes_3" presStyleLbl="node1" presStyleIdx="2" presStyleCnt="5">
        <dgm:presLayoutVars>
          <dgm:bulletEnabled val="1"/>
        </dgm:presLayoutVars>
      </dgm:prSet>
      <dgm:spPr/>
    </dgm:pt>
    <dgm:pt modelId="{4F86C0DC-DE27-4154-A141-2098D41FD0C0}" type="pres">
      <dgm:prSet presAssocID="{42DCE277-EFF8-4EA8-A175-1125A033C4DE}" presName="FiveNodes_4" presStyleLbl="node1" presStyleIdx="3" presStyleCnt="5">
        <dgm:presLayoutVars>
          <dgm:bulletEnabled val="1"/>
        </dgm:presLayoutVars>
      </dgm:prSet>
      <dgm:spPr/>
    </dgm:pt>
    <dgm:pt modelId="{947E74D0-B8F3-4E19-B0DA-1E0E8E2FB3BC}" type="pres">
      <dgm:prSet presAssocID="{42DCE277-EFF8-4EA8-A175-1125A033C4DE}" presName="FiveNodes_5" presStyleLbl="node1" presStyleIdx="4" presStyleCnt="5">
        <dgm:presLayoutVars>
          <dgm:bulletEnabled val="1"/>
        </dgm:presLayoutVars>
      </dgm:prSet>
      <dgm:spPr/>
    </dgm:pt>
    <dgm:pt modelId="{EDBDD286-02DA-4858-B8C3-BDE9EB6024E2}" type="pres">
      <dgm:prSet presAssocID="{42DCE277-EFF8-4EA8-A175-1125A033C4DE}" presName="FiveConn_1-2" presStyleLbl="fgAccFollowNode1" presStyleIdx="0" presStyleCnt="4">
        <dgm:presLayoutVars>
          <dgm:bulletEnabled val="1"/>
        </dgm:presLayoutVars>
      </dgm:prSet>
      <dgm:spPr/>
    </dgm:pt>
    <dgm:pt modelId="{C7ACB7D1-8734-4C61-93A2-D29B0BE49256}" type="pres">
      <dgm:prSet presAssocID="{42DCE277-EFF8-4EA8-A175-1125A033C4DE}" presName="FiveConn_2-3" presStyleLbl="fgAccFollowNode1" presStyleIdx="1" presStyleCnt="4">
        <dgm:presLayoutVars>
          <dgm:bulletEnabled val="1"/>
        </dgm:presLayoutVars>
      </dgm:prSet>
      <dgm:spPr/>
    </dgm:pt>
    <dgm:pt modelId="{456A3031-0E9E-431A-8D95-07C72AD846F1}" type="pres">
      <dgm:prSet presAssocID="{42DCE277-EFF8-4EA8-A175-1125A033C4DE}" presName="FiveConn_3-4" presStyleLbl="fgAccFollowNode1" presStyleIdx="2" presStyleCnt="4">
        <dgm:presLayoutVars>
          <dgm:bulletEnabled val="1"/>
        </dgm:presLayoutVars>
      </dgm:prSet>
      <dgm:spPr/>
    </dgm:pt>
    <dgm:pt modelId="{AE454C53-84D0-4CE8-BC8A-3CD1DC3759D9}" type="pres">
      <dgm:prSet presAssocID="{42DCE277-EFF8-4EA8-A175-1125A033C4DE}" presName="FiveConn_4-5" presStyleLbl="fgAccFollowNode1" presStyleIdx="3" presStyleCnt="4">
        <dgm:presLayoutVars>
          <dgm:bulletEnabled val="1"/>
        </dgm:presLayoutVars>
      </dgm:prSet>
      <dgm:spPr/>
    </dgm:pt>
    <dgm:pt modelId="{7516A746-A298-4FA3-A6D0-9B959D696858}" type="pres">
      <dgm:prSet presAssocID="{42DCE277-EFF8-4EA8-A175-1125A033C4DE}" presName="FiveNodes_1_text" presStyleLbl="node1" presStyleIdx="4" presStyleCnt="5">
        <dgm:presLayoutVars>
          <dgm:bulletEnabled val="1"/>
        </dgm:presLayoutVars>
      </dgm:prSet>
      <dgm:spPr/>
    </dgm:pt>
    <dgm:pt modelId="{DF6D0C33-2D95-46EC-8CAC-53916AB69255}" type="pres">
      <dgm:prSet presAssocID="{42DCE277-EFF8-4EA8-A175-1125A033C4DE}" presName="FiveNodes_2_text" presStyleLbl="node1" presStyleIdx="4" presStyleCnt="5">
        <dgm:presLayoutVars>
          <dgm:bulletEnabled val="1"/>
        </dgm:presLayoutVars>
      </dgm:prSet>
      <dgm:spPr/>
    </dgm:pt>
    <dgm:pt modelId="{5B61C0AA-41AD-4981-B985-0C7173FE9825}" type="pres">
      <dgm:prSet presAssocID="{42DCE277-EFF8-4EA8-A175-1125A033C4DE}" presName="FiveNodes_3_text" presStyleLbl="node1" presStyleIdx="4" presStyleCnt="5">
        <dgm:presLayoutVars>
          <dgm:bulletEnabled val="1"/>
        </dgm:presLayoutVars>
      </dgm:prSet>
      <dgm:spPr/>
    </dgm:pt>
    <dgm:pt modelId="{CB9EB7D3-DE60-4F5B-902D-279A495E8991}" type="pres">
      <dgm:prSet presAssocID="{42DCE277-EFF8-4EA8-A175-1125A033C4DE}" presName="FiveNodes_4_text" presStyleLbl="node1" presStyleIdx="4" presStyleCnt="5">
        <dgm:presLayoutVars>
          <dgm:bulletEnabled val="1"/>
        </dgm:presLayoutVars>
      </dgm:prSet>
      <dgm:spPr/>
    </dgm:pt>
    <dgm:pt modelId="{608BCBED-81AE-4394-BAD2-C52A51A77FCA}" type="pres">
      <dgm:prSet presAssocID="{42DCE277-EFF8-4EA8-A175-1125A033C4DE}" presName="FiveNodes_5_text" presStyleLbl="node1" presStyleIdx="4" presStyleCnt="5">
        <dgm:presLayoutVars>
          <dgm:bulletEnabled val="1"/>
        </dgm:presLayoutVars>
      </dgm:prSet>
      <dgm:spPr/>
    </dgm:pt>
  </dgm:ptLst>
  <dgm:cxnLst>
    <dgm:cxn modelId="{07185A09-38D8-40DD-8AF4-00AC573FD65D}" type="presOf" srcId="{C012CBD8-9710-439F-83F8-E1EA3AFA3641}" destId="{DF6D0C33-2D95-46EC-8CAC-53916AB69255}" srcOrd="1" destOrd="0" presId="urn:microsoft.com/office/officeart/2005/8/layout/vProcess5"/>
    <dgm:cxn modelId="{C3B2210D-9D81-4210-8864-7B84637408A8}" srcId="{42DCE277-EFF8-4EA8-A175-1125A033C4DE}" destId="{26B7C765-76FF-431B-A4EF-B43E5C19D678}" srcOrd="4" destOrd="0" parTransId="{F7215427-0E24-4631-8074-64AD4F3F0362}" sibTransId="{E3E3BAE7-510C-467F-A37E-72DF765C8EAD}"/>
    <dgm:cxn modelId="{E84DE61B-748E-408A-B945-C3DA3636537C}" srcId="{42DCE277-EFF8-4EA8-A175-1125A033C4DE}" destId="{CDE5ED8F-EFC3-45BB-8BCA-75ACDB74C693}" srcOrd="3" destOrd="0" parTransId="{5FF1AE33-AE3D-4A9F-B1A6-CC1189EAAAF0}" sibTransId="{BEC33B41-DA6C-43C0-9C35-BF2F8BC01081}"/>
    <dgm:cxn modelId="{319EB31F-45B5-4158-8198-F5E1FE3E388A}" type="presOf" srcId="{D2995F24-ECC9-4079-A978-3584E32B07A6}" destId="{EDBDD286-02DA-4858-B8C3-BDE9EB6024E2}" srcOrd="0" destOrd="0" presId="urn:microsoft.com/office/officeart/2005/8/layout/vProcess5"/>
    <dgm:cxn modelId="{1A8A7435-5B78-4CD4-AE8D-D0FDF35C0CAA}" type="presOf" srcId="{9291B1A3-9D0C-4ECC-A939-9C188C60BE9C}" destId="{041A75B5-6E0F-45B6-839F-253DEF2ECF51}" srcOrd="0" destOrd="0" presId="urn:microsoft.com/office/officeart/2005/8/layout/vProcess5"/>
    <dgm:cxn modelId="{51A67B3C-8F44-4DEB-A2B9-3300ED31A292}" srcId="{42DCE277-EFF8-4EA8-A175-1125A033C4DE}" destId="{C012CBD8-9710-439F-83F8-E1EA3AFA3641}" srcOrd="1" destOrd="0" parTransId="{5BF89F33-71FB-4C7E-AD50-CD4128FF7692}" sibTransId="{800C81C2-7DC4-450D-ADBE-5500C33A885A}"/>
    <dgm:cxn modelId="{62F6D95F-FB76-4752-800F-27595ED16E49}" type="presOf" srcId="{CDE5ED8F-EFC3-45BB-8BCA-75ACDB74C693}" destId="{4F86C0DC-DE27-4154-A141-2098D41FD0C0}" srcOrd="0" destOrd="0" presId="urn:microsoft.com/office/officeart/2005/8/layout/vProcess5"/>
    <dgm:cxn modelId="{C409ED6A-EB19-4624-B505-55BF50E3C58E}" type="presOf" srcId="{C012CBD8-9710-439F-83F8-E1EA3AFA3641}" destId="{1447FC18-E644-4ADD-9BDE-53EF9E0B6DB8}" srcOrd="0" destOrd="0" presId="urn:microsoft.com/office/officeart/2005/8/layout/vProcess5"/>
    <dgm:cxn modelId="{E7413F6E-6EA0-4911-89D7-E65619B43C7D}" type="presOf" srcId="{9291B1A3-9D0C-4ECC-A939-9C188C60BE9C}" destId="{7516A746-A298-4FA3-A6D0-9B959D696858}" srcOrd="1" destOrd="0" presId="urn:microsoft.com/office/officeart/2005/8/layout/vProcess5"/>
    <dgm:cxn modelId="{5C443170-7437-4CEE-AACA-09B7F36A082C}" type="presOf" srcId="{42DCE277-EFF8-4EA8-A175-1125A033C4DE}" destId="{2485B814-C6E9-4B07-9799-2B731F3D9696}" srcOrd="0" destOrd="0" presId="urn:microsoft.com/office/officeart/2005/8/layout/vProcess5"/>
    <dgm:cxn modelId="{15F76C78-0A13-4819-9C21-FB293CEEBFC3}" type="presOf" srcId="{800C81C2-7DC4-450D-ADBE-5500C33A885A}" destId="{C7ACB7D1-8734-4C61-93A2-D29B0BE49256}" srcOrd="0" destOrd="0" presId="urn:microsoft.com/office/officeart/2005/8/layout/vProcess5"/>
    <dgm:cxn modelId="{05D9C47B-0423-4890-BEBC-F2256930275A}" type="presOf" srcId="{EE453352-A648-41F3-88FD-0B83A3B3D141}" destId="{5B61C0AA-41AD-4981-B985-0C7173FE9825}" srcOrd="1" destOrd="0" presId="urn:microsoft.com/office/officeart/2005/8/layout/vProcess5"/>
    <dgm:cxn modelId="{6AAD618D-B6B1-44D1-8A15-D17BDF242655}" srcId="{42DCE277-EFF8-4EA8-A175-1125A033C4DE}" destId="{EE453352-A648-41F3-88FD-0B83A3B3D141}" srcOrd="2" destOrd="0" parTransId="{3179A642-988F-4D36-BBE8-A5B6848FBA14}" sibTransId="{8BA8ABE0-841B-4C68-9DE6-D0A77F611001}"/>
    <dgm:cxn modelId="{2796F7BC-CE2B-4E72-B50B-4C39406DCE1E}" type="presOf" srcId="{8BA8ABE0-841B-4C68-9DE6-D0A77F611001}" destId="{456A3031-0E9E-431A-8D95-07C72AD846F1}" srcOrd="0" destOrd="0" presId="urn:microsoft.com/office/officeart/2005/8/layout/vProcess5"/>
    <dgm:cxn modelId="{48BB3BC8-912D-43B0-AFA4-8ABFA28FFDAE}" srcId="{42DCE277-EFF8-4EA8-A175-1125A033C4DE}" destId="{9291B1A3-9D0C-4ECC-A939-9C188C60BE9C}" srcOrd="0" destOrd="0" parTransId="{DC56C83E-1C32-4BD3-ACAC-BE53124CD9E8}" sibTransId="{D2995F24-ECC9-4079-A978-3584E32B07A6}"/>
    <dgm:cxn modelId="{8FEF19D6-5225-4229-B9E9-C47E1B6FE03D}" type="presOf" srcId="{BEC33B41-DA6C-43C0-9C35-BF2F8BC01081}" destId="{AE454C53-84D0-4CE8-BC8A-3CD1DC3759D9}" srcOrd="0" destOrd="0" presId="urn:microsoft.com/office/officeart/2005/8/layout/vProcess5"/>
    <dgm:cxn modelId="{11877EE4-EF60-4552-81B5-7952A51D3818}" type="presOf" srcId="{CDE5ED8F-EFC3-45BB-8BCA-75ACDB74C693}" destId="{CB9EB7D3-DE60-4F5B-902D-279A495E8991}" srcOrd="1" destOrd="0" presId="urn:microsoft.com/office/officeart/2005/8/layout/vProcess5"/>
    <dgm:cxn modelId="{6ED4CEE8-F7BF-4889-B784-958138DBBE5E}" type="presOf" srcId="{26B7C765-76FF-431B-A4EF-B43E5C19D678}" destId="{608BCBED-81AE-4394-BAD2-C52A51A77FCA}" srcOrd="1" destOrd="0" presId="urn:microsoft.com/office/officeart/2005/8/layout/vProcess5"/>
    <dgm:cxn modelId="{9E121DF0-DFFE-45F8-92EE-A24C6534D3D5}" type="presOf" srcId="{EE453352-A648-41F3-88FD-0B83A3B3D141}" destId="{D76F8262-6E67-4685-9D37-3572ED5D68BA}" srcOrd="0" destOrd="0" presId="urn:microsoft.com/office/officeart/2005/8/layout/vProcess5"/>
    <dgm:cxn modelId="{5AA49DFA-6650-4BFC-B487-0F64EB8B13AB}" type="presOf" srcId="{26B7C765-76FF-431B-A4EF-B43E5C19D678}" destId="{947E74D0-B8F3-4E19-B0DA-1E0E8E2FB3BC}" srcOrd="0" destOrd="0" presId="urn:microsoft.com/office/officeart/2005/8/layout/vProcess5"/>
    <dgm:cxn modelId="{258C278D-6B74-46B0-AA30-4FAEA97F0227}" type="presParOf" srcId="{2485B814-C6E9-4B07-9799-2B731F3D9696}" destId="{EFA15CDD-24F8-4BE5-B0FB-4B5687F6D603}" srcOrd="0" destOrd="0" presId="urn:microsoft.com/office/officeart/2005/8/layout/vProcess5"/>
    <dgm:cxn modelId="{D564133A-A430-4D02-A74B-4DCC23ADF6F1}" type="presParOf" srcId="{2485B814-C6E9-4B07-9799-2B731F3D9696}" destId="{041A75B5-6E0F-45B6-839F-253DEF2ECF51}" srcOrd="1" destOrd="0" presId="urn:microsoft.com/office/officeart/2005/8/layout/vProcess5"/>
    <dgm:cxn modelId="{C18D1DF8-2BD4-4ADA-A239-BCB10AA3E1D2}" type="presParOf" srcId="{2485B814-C6E9-4B07-9799-2B731F3D9696}" destId="{1447FC18-E644-4ADD-9BDE-53EF9E0B6DB8}" srcOrd="2" destOrd="0" presId="urn:microsoft.com/office/officeart/2005/8/layout/vProcess5"/>
    <dgm:cxn modelId="{9EF9A14E-AFB0-472F-8FC4-913F6AE8122F}" type="presParOf" srcId="{2485B814-C6E9-4B07-9799-2B731F3D9696}" destId="{D76F8262-6E67-4685-9D37-3572ED5D68BA}" srcOrd="3" destOrd="0" presId="urn:microsoft.com/office/officeart/2005/8/layout/vProcess5"/>
    <dgm:cxn modelId="{1CCB7D0A-77C9-4893-960D-421A4A0399D2}" type="presParOf" srcId="{2485B814-C6E9-4B07-9799-2B731F3D9696}" destId="{4F86C0DC-DE27-4154-A141-2098D41FD0C0}" srcOrd="4" destOrd="0" presId="urn:microsoft.com/office/officeart/2005/8/layout/vProcess5"/>
    <dgm:cxn modelId="{4F6C9DE8-DF41-4B1D-BBD2-DBA02D17AB1A}" type="presParOf" srcId="{2485B814-C6E9-4B07-9799-2B731F3D9696}" destId="{947E74D0-B8F3-4E19-B0DA-1E0E8E2FB3BC}" srcOrd="5" destOrd="0" presId="urn:microsoft.com/office/officeart/2005/8/layout/vProcess5"/>
    <dgm:cxn modelId="{0E18A43A-DC99-4D6F-9276-0A3EDB8870B7}" type="presParOf" srcId="{2485B814-C6E9-4B07-9799-2B731F3D9696}" destId="{EDBDD286-02DA-4858-B8C3-BDE9EB6024E2}" srcOrd="6" destOrd="0" presId="urn:microsoft.com/office/officeart/2005/8/layout/vProcess5"/>
    <dgm:cxn modelId="{69FE3555-4045-46B0-94A8-A30E74734C21}" type="presParOf" srcId="{2485B814-C6E9-4B07-9799-2B731F3D9696}" destId="{C7ACB7D1-8734-4C61-93A2-D29B0BE49256}" srcOrd="7" destOrd="0" presId="urn:microsoft.com/office/officeart/2005/8/layout/vProcess5"/>
    <dgm:cxn modelId="{5D099C8D-CC33-4025-A874-7DC96CC42390}" type="presParOf" srcId="{2485B814-C6E9-4B07-9799-2B731F3D9696}" destId="{456A3031-0E9E-431A-8D95-07C72AD846F1}" srcOrd="8" destOrd="0" presId="urn:microsoft.com/office/officeart/2005/8/layout/vProcess5"/>
    <dgm:cxn modelId="{AAB58A8D-68B8-4B85-9749-3B5531A9329F}" type="presParOf" srcId="{2485B814-C6E9-4B07-9799-2B731F3D9696}" destId="{AE454C53-84D0-4CE8-BC8A-3CD1DC3759D9}" srcOrd="9" destOrd="0" presId="urn:microsoft.com/office/officeart/2005/8/layout/vProcess5"/>
    <dgm:cxn modelId="{3600AD20-E918-40BD-9F2E-00CECEAD6CD8}" type="presParOf" srcId="{2485B814-C6E9-4B07-9799-2B731F3D9696}" destId="{7516A746-A298-4FA3-A6D0-9B959D696858}" srcOrd="10" destOrd="0" presId="urn:microsoft.com/office/officeart/2005/8/layout/vProcess5"/>
    <dgm:cxn modelId="{82AE3795-62E9-4BBD-9481-687BCAFBF7D7}" type="presParOf" srcId="{2485B814-C6E9-4B07-9799-2B731F3D9696}" destId="{DF6D0C33-2D95-46EC-8CAC-53916AB69255}" srcOrd="11" destOrd="0" presId="urn:microsoft.com/office/officeart/2005/8/layout/vProcess5"/>
    <dgm:cxn modelId="{DDE5084F-A8A1-49BF-BAAF-D35F47810A82}" type="presParOf" srcId="{2485B814-C6E9-4B07-9799-2B731F3D9696}" destId="{5B61C0AA-41AD-4981-B985-0C7173FE9825}" srcOrd="12" destOrd="0" presId="urn:microsoft.com/office/officeart/2005/8/layout/vProcess5"/>
    <dgm:cxn modelId="{9D6BB1BB-E130-444E-9FF4-A6343E766F2B}" type="presParOf" srcId="{2485B814-C6E9-4B07-9799-2B731F3D9696}" destId="{CB9EB7D3-DE60-4F5B-902D-279A495E8991}" srcOrd="13" destOrd="0" presId="urn:microsoft.com/office/officeart/2005/8/layout/vProcess5"/>
    <dgm:cxn modelId="{0FAB8A32-D26E-4104-806F-D69BC2AD3FB3}" type="presParOf" srcId="{2485B814-C6E9-4B07-9799-2B731F3D9696}" destId="{608BCBED-81AE-4394-BAD2-C52A51A77FC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53F04-D073-4C31-99F5-540DB9062448}">
      <dsp:nvSpPr>
        <dsp:cNvPr id="0" name=""/>
        <dsp:cNvSpPr/>
      </dsp:nvSpPr>
      <dsp:spPr>
        <a:xfrm>
          <a:off x="0" y="8940"/>
          <a:ext cx="10191750" cy="542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aramond" pitchFamily="18" charset="0"/>
            </a:rPr>
            <a:t>ITR 1 (SAHAJ)</a:t>
          </a:r>
        </a:p>
      </dsp:txBody>
      <dsp:txXfrm>
        <a:off x="26501" y="35441"/>
        <a:ext cx="10138748" cy="489878"/>
      </dsp:txXfrm>
    </dsp:sp>
    <dsp:sp modelId="{68277DD5-BCD7-435B-A47A-ACBDB212DD45}">
      <dsp:nvSpPr>
        <dsp:cNvPr id="0" name=""/>
        <dsp:cNvSpPr/>
      </dsp:nvSpPr>
      <dsp:spPr>
        <a:xfrm>
          <a:off x="0" y="551820"/>
          <a:ext cx="10191750" cy="153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58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0" kern="1200" dirty="0">
              <a:latin typeface="Garamond" pitchFamily="18" charset="0"/>
            </a:rPr>
            <a:t>For Individuals having Income from Salaries, one house property (does not have any brought forward loss), other sources [Interest (does not have any loss under the head) etc. but except winnings from lottery or income from race horses] and having total income </a:t>
          </a:r>
          <a:r>
            <a:rPr lang="en-US" sz="1900" b="0" kern="1200" dirty="0" err="1">
              <a:latin typeface="Garamond" pitchFamily="18" charset="0"/>
            </a:rPr>
            <a:t>upto</a:t>
          </a:r>
          <a:r>
            <a:rPr lang="en-US" sz="1900" b="0" kern="1200" dirty="0">
              <a:latin typeface="Garamond" pitchFamily="18" charset="0"/>
            </a:rPr>
            <a:t> </a:t>
          </a:r>
          <a:r>
            <a:rPr lang="en-US" sz="1900" b="0" kern="1200" dirty="0" err="1">
              <a:latin typeface="Garamond" pitchFamily="18" charset="0"/>
            </a:rPr>
            <a:t>Rs</a:t>
          </a:r>
          <a:r>
            <a:rPr lang="en-US" sz="1900" b="0" kern="1200" dirty="0">
              <a:latin typeface="Garamond" pitchFamily="18" charset="0"/>
            </a:rPr>
            <a:t>. 50 lakh. However, the form is not to be used for an individual who is either Director in a company or has invested in unlisted equity shares or has any brought forward / carry forward loss under the head ‘Income from House Property’ or has to furnish return under seventh proviso to section 139(1) of the Income Tax Act</a:t>
          </a:r>
        </a:p>
      </dsp:txBody>
      <dsp:txXfrm>
        <a:off x="0" y="551820"/>
        <a:ext cx="10191750" cy="1530765"/>
      </dsp:txXfrm>
    </dsp:sp>
    <dsp:sp modelId="{65507226-34B3-4FE5-BA46-8CDC37FFFBF9}">
      <dsp:nvSpPr>
        <dsp:cNvPr id="0" name=""/>
        <dsp:cNvSpPr/>
      </dsp:nvSpPr>
      <dsp:spPr>
        <a:xfrm>
          <a:off x="0" y="2108225"/>
          <a:ext cx="10191750" cy="542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aramond" pitchFamily="18" charset="0"/>
            </a:rPr>
            <a:t>ITR 2</a:t>
          </a:r>
        </a:p>
      </dsp:txBody>
      <dsp:txXfrm>
        <a:off x="26501" y="2134726"/>
        <a:ext cx="10138748" cy="489878"/>
      </dsp:txXfrm>
    </dsp:sp>
    <dsp:sp modelId="{28A3ED95-CE22-4C56-8D94-1137F3F2F8F9}">
      <dsp:nvSpPr>
        <dsp:cNvPr id="0" name=""/>
        <dsp:cNvSpPr/>
      </dsp:nvSpPr>
      <dsp:spPr>
        <a:xfrm>
          <a:off x="0" y="2625465"/>
          <a:ext cx="1019175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58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0" kern="1200">
              <a:latin typeface="Garamond" pitchFamily="18" charset="0"/>
            </a:rPr>
            <a:t>For Individuals and HUFs not carrying out business or profession under any proprietorship</a:t>
          </a:r>
          <a:endParaRPr lang="en-US" sz="1900" b="0" kern="1200" dirty="0">
            <a:latin typeface="Garamond" pitchFamily="18" charset="0"/>
          </a:endParaRPr>
        </a:p>
      </dsp:txBody>
      <dsp:txXfrm>
        <a:off x="0" y="2625465"/>
        <a:ext cx="10191750" cy="480240"/>
      </dsp:txXfrm>
    </dsp:sp>
    <dsp:sp modelId="{168DA218-AF72-4E10-A679-7E3A11DE7C85}">
      <dsp:nvSpPr>
        <dsp:cNvPr id="0" name=""/>
        <dsp:cNvSpPr/>
      </dsp:nvSpPr>
      <dsp:spPr>
        <a:xfrm>
          <a:off x="0" y="3105705"/>
          <a:ext cx="10191750" cy="5428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aramond" pitchFamily="18" charset="0"/>
            </a:rPr>
            <a:t>ITR 3</a:t>
          </a:r>
        </a:p>
      </dsp:txBody>
      <dsp:txXfrm>
        <a:off x="26501" y="3132206"/>
        <a:ext cx="10138748" cy="489878"/>
      </dsp:txXfrm>
    </dsp:sp>
    <dsp:sp modelId="{75AD115B-F85B-4D83-AE6A-E97A1DA7C53A}">
      <dsp:nvSpPr>
        <dsp:cNvPr id="0" name=""/>
        <dsp:cNvSpPr/>
      </dsp:nvSpPr>
      <dsp:spPr>
        <a:xfrm>
          <a:off x="0" y="3648585"/>
          <a:ext cx="1019175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58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0" kern="1200" dirty="0">
              <a:latin typeface="Garamond" pitchFamily="18" charset="0"/>
            </a:rPr>
            <a:t>For Individuals and HUFs having income from a proprietary business or profession</a:t>
          </a:r>
        </a:p>
      </dsp:txBody>
      <dsp:txXfrm>
        <a:off x="0" y="3648585"/>
        <a:ext cx="10191750" cy="480240"/>
      </dsp:txXfrm>
    </dsp:sp>
    <dsp:sp modelId="{CEBAB59F-B3D0-4C13-9A76-160277BFAD35}">
      <dsp:nvSpPr>
        <dsp:cNvPr id="0" name=""/>
        <dsp:cNvSpPr/>
      </dsp:nvSpPr>
      <dsp:spPr>
        <a:xfrm>
          <a:off x="0" y="4128825"/>
          <a:ext cx="10191750" cy="542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aramond" pitchFamily="18" charset="0"/>
            </a:rPr>
            <a:t>ITR 4 (</a:t>
          </a:r>
          <a:r>
            <a:rPr lang="en-US" sz="2000" b="1" kern="1200" dirty="0" err="1">
              <a:latin typeface="Garamond" pitchFamily="18" charset="0"/>
            </a:rPr>
            <a:t>Sugam</a:t>
          </a:r>
          <a:r>
            <a:rPr lang="en-US" sz="2000" b="1" kern="1200" dirty="0">
              <a:latin typeface="Garamond" pitchFamily="18" charset="0"/>
            </a:rPr>
            <a:t>)</a:t>
          </a:r>
        </a:p>
      </dsp:txBody>
      <dsp:txXfrm>
        <a:off x="26501" y="4155326"/>
        <a:ext cx="10138748" cy="489878"/>
      </dsp:txXfrm>
    </dsp:sp>
    <dsp:sp modelId="{AAA1769E-89D8-4A89-9882-CE7D19B35754}">
      <dsp:nvSpPr>
        <dsp:cNvPr id="0" name=""/>
        <dsp:cNvSpPr/>
      </dsp:nvSpPr>
      <dsp:spPr>
        <a:xfrm>
          <a:off x="0" y="4671705"/>
          <a:ext cx="10191750" cy="111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58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0" kern="1200" dirty="0">
              <a:latin typeface="Garamond" pitchFamily="18" charset="0"/>
            </a:rPr>
            <a:t>For presumptive income from Business &amp; Profession However, the form is not to be used for an individual who is either Director in a company or has invested in unlisted equity shares or has any brought forward / carry forward loss under the head ‘Income from House Property’</a:t>
          </a:r>
        </a:p>
        <a:p>
          <a:pPr marL="171450" lvl="1" indent="-171450" algn="l" defTabSz="844550">
            <a:lnSpc>
              <a:spcPct val="90000"/>
            </a:lnSpc>
            <a:spcBef>
              <a:spcPct val="0"/>
            </a:spcBef>
            <a:spcAft>
              <a:spcPct val="20000"/>
            </a:spcAft>
            <a:buChar char="•"/>
          </a:pPr>
          <a:endParaRPr lang="en-US" sz="1900" b="0" kern="1200" dirty="0">
            <a:latin typeface="Garamond" pitchFamily="18" charset="0"/>
          </a:endParaRPr>
        </a:p>
      </dsp:txBody>
      <dsp:txXfrm>
        <a:off x="0" y="4671705"/>
        <a:ext cx="10191750" cy="1110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A202B-B022-45EB-A6DC-124BDF76F2D4}">
      <dsp:nvSpPr>
        <dsp:cNvPr id="0" name=""/>
        <dsp:cNvSpPr/>
      </dsp:nvSpPr>
      <dsp:spPr>
        <a:xfrm>
          <a:off x="0" y="10034"/>
          <a:ext cx="9505950" cy="823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itchFamily="18" charset="0"/>
            </a:rPr>
            <a:t>ITR 5	</a:t>
          </a:r>
        </a:p>
      </dsp:txBody>
      <dsp:txXfrm>
        <a:off x="40209" y="50243"/>
        <a:ext cx="9425532" cy="743262"/>
      </dsp:txXfrm>
    </dsp:sp>
    <dsp:sp modelId="{20400C6F-1511-4D21-933A-8E9C5FF7B044}">
      <dsp:nvSpPr>
        <dsp:cNvPr id="0" name=""/>
        <dsp:cNvSpPr/>
      </dsp:nvSpPr>
      <dsp:spPr>
        <a:xfrm>
          <a:off x="0" y="833714"/>
          <a:ext cx="950595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1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Garamond" pitchFamily="18" charset="0"/>
            </a:rPr>
            <a:t>For person other than (</a:t>
          </a:r>
          <a:r>
            <a:rPr lang="en-US" sz="1900" kern="1200" dirty="0" err="1">
              <a:latin typeface="Garamond" pitchFamily="18" charset="0"/>
            </a:rPr>
            <a:t>i</a:t>
          </a:r>
          <a:r>
            <a:rPr lang="en-US" sz="1900" kern="1200" dirty="0">
              <a:latin typeface="Garamond" pitchFamily="18" charset="0"/>
            </a:rPr>
            <a:t>) Individual; (ii) HUF; (iii) Company; &amp; (iv) Person filing Form ITR-7</a:t>
          </a:r>
        </a:p>
      </dsp:txBody>
      <dsp:txXfrm>
        <a:off x="0" y="833714"/>
        <a:ext cx="9505950" cy="728640"/>
      </dsp:txXfrm>
    </dsp:sp>
    <dsp:sp modelId="{1DD5C54A-6BE3-40AD-AB4C-45F3704EA490}">
      <dsp:nvSpPr>
        <dsp:cNvPr id="0" name=""/>
        <dsp:cNvSpPr/>
      </dsp:nvSpPr>
      <dsp:spPr>
        <a:xfrm>
          <a:off x="0" y="1562354"/>
          <a:ext cx="9505950" cy="8236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itchFamily="18" charset="0"/>
            </a:rPr>
            <a:t>ITR 6</a:t>
          </a:r>
        </a:p>
      </dsp:txBody>
      <dsp:txXfrm>
        <a:off x="40209" y="1602563"/>
        <a:ext cx="9425532" cy="743262"/>
      </dsp:txXfrm>
    </dsp:sp>
    <dsp:sp modelId="{83A8B341-DA13-4734-BC7A-CE79F9209F40}">
      <dsp:nvSpPr>
        <dsp:cNvPr id="0" name=""/>
        <dsp:cNvSpPr/>
      </dsp:nvSpPr>
      <dsp:spPr>
        <a:xfrm>
          <a:off x="0" y="2386034"/>
          <a:ext cx="950595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1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Garamond" pitchFamily="18" charset="0"/>
            </a:rPr>
            <a:t>For Companies other than companies claiming exemption u/s 11</a:t>
          </a:r>
        </a:p>
      </dsp:txBody>
      <dsp:txXfrm>
        <a:off x="0" y="2386034"/>
        <a:ext cx="9505950" cy="728640"/>
      </dsp:txXfrm>
    </dsp:sp>
    <dsp:sp modelId="{CBC74289-91D5-4850-A800-4D20DBC7106D}">
      <dsp:nvSpPr>
        <dsp:cNvPr id="0" name=""/>
        <dsp:cNvSpPr/>
      </dsp:nvSpPr>
      <dsp:spPr>
        <a:xfrm>
          <a:off x="0" y="3114675"/>
          <a:ext cx="9505950" cy="8236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itchFamily="18" charset="0"/>
            </a:rPr>
            <a:t>ITR 7</a:t>
          </a:r>
        </a:p>
      </dsp:txBody>
      <dsp:txXfrm>
        <a:off x="40209" y="3154884"/>
        <a:ext cx="9425532" cy="743262"/>
      </dsp:txXfrm>
    </dsp:sp>
    <dsp:sp modelId="{B949296B-0CC7-4E81-A749-0F084EF84F0B}">
      <dsp:nvSpPr>
        <dsp:cNvPr id="0" name=""/>
        <dsp:cNvSpPr/>
      </dsp:nvSpPr>
      <dsp:spPr>
        <a:xfrm>
          <a:off x="0" y="3938355"/>
          <a:ext cx="950595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1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Garamond" pitchFamily="18" charset="0"/>
            </a:rPr>
            <a:t>For persons including companies required to furnish return u/s 139(4A) or 139(4B) or 139(4C) or139(4D) or 139(4F)</a:t>
          </a:r>
        </a:p>
      </dsp:txBody>
      <dsp:txXfrm>
        <a:off x="0" y="3938355"/>
        <a:ext cx="9505950" cy="728640"/>
      </dsp:txXfrm>
    </dsp:sp>
    <dsp:sp modelId="{DA8E6743-FB11-4502-8CD5-7B618AA5DFA8}">
      <dsp:nvSpPr>
        <dsp:cNvPr id="0" name=""/>
        <dsp:cNvSpPr/>
      </dsp:nvSpPr>
      <dsp:spPr>
        <a:xfrm>
          <a:off x="0" y="4666995"/>
          <a:ext cx="9505950" cy="8236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itchFamily="18" charset="0"/>
            </a:rPr>
            <a:t>ITR- V</a:t>
          </a:r>
        </a:p>
      </dsp:txBody>
      <dsp:txXfrm>
        <a:off x="40209" y="4707204"/>
        <a:ext cx="9425532" cy="743262"/>
      </dsp:txXfrm>
    </dsp:sp>
    <dsp:sp modelId="{113DAF9E-D74E-4E28-96EC-B573AD15BB02}">
      <dsp:nvSpPr>
        <dsp:cNvPr id="0" name=""/>
        <dsp:cNvSpPr/>
      </dsp:nvSpPr>
      <dsp:spPr>
        <a:xfrm>
          <a:off x="0" y="5490675"/>
          <a:ext cx="950595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1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Garamond" pitchFamily="18" charset="0"/>
            </a:rPr>
            <a:t>Income Tax Return Verification Form [Where the data of the aforesaid Return of Income has transmitted electronically without digital signature]</a:t>
          </a:r>
        </a:p>
      </dsp:txBody>
      <dsp:txXfrm>
        <a:off x="0" y="5490675"/>
        <a:ext cx="9505950" cy="728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554CB-C2B5-4865-80BD-271FB9E2BD5A}">
      <dsp:nvSpPr>
        <dsp:cNvPr id="0" name=""/>
        <dsp:cNvSpPr/>
      </dsp:nvSpPr>
      <dsp:spPr>
        <a:xfrm rot="5400000">
          <a:off x="-169068" y="169670"/>
          <a:ext cx="1127124" cy="788987"/>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       1	</a:t>
          </a:r>
        </a:p>
      </dsp:txBody>
      <dsp:txXfrm rot="-5400000">
        <a:off x="1" y="395096"/>
        <a:ext cx="788987" cy="338137"/>
      </dsp:txXfrm>
    </dsp:sp>
    <dsp:sp modelId="{0A08E6BE-EF89-4127-BE63-303ACC179C5F}">
      <dsp:nvSpPr>
        <dsp:cNvPr id="0" name=""/>
        <dsp:cNvSpPr/>
      </dsp:nvSpPr>
      <dsp:spPr>
        <a:xfrm rot="5400000">
          <a:off x="4600178" y="-3810589"/>
          <a:ext cx="732631" cy="835501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Has deposited an aggregate amount exceeding </a:t>
          </a:r>
          <a:r>
            <a:rPr lang="en-US" sz="1900" b="1" kern="1200" dirty="0"/>
            <a:t>Rs.1 </a:t>
          </a:r>
          <a:r>
            <a:rPr lang="en-US" sz="1900" b="1" kern="1200" dirty="0" err="1"/>
            <a:t>crore</a:t>
          </a:r>
          <a:r>
            <a:rPr lang="en-US" sz="1900" b="1" kern="1200" dirty="0"/>
            <a:t> </a:t>
          </a:r>
          <a:r>
            <a:rPr lang="en-US" sz="1900" kern="1200" dirty="0"/>
            <a:t>in one or more current accounts maintained with   a banking company or a co-operative bank : or</a:t>
          </a:r>
        </a:p>
      </dsp:txBody>
      <dsp:txXfrm rot="-5400000">
        <a:off x="788988" y="36365"/>
        <a:ext cx="8319248" cy="661103"/>
      </dsp:txXfrm>
    </dsp:sp>
    <dsp:sp modelId="{302BE090-618F-4433-AAFB-F11BF49EAD10}">
      <dsp:nvSpPr>
        <dsp:cNvPr id="0" name=""/>
        <dsp:cNvSpPr/>
      </dsp:nvSpPr>
      <dsp:spPr>
        <a:xfrm rot="5400000">
          <a:off x="-169068" y="1148227"/>
          <a:ext cx="1127124" cy="788987"/>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2</a:t>
          </a:r>
        </a:p>
      </dsp:txBody>
      <dsp:txXfrm rot="-5400000">
        <a:off x="1" y="1373653"/>
        <a:ext cx="788987" cy="338137"/>
      </dsp:txXfrm>
    </dsp:sp>
    <dsp:sp modelId="{3E34A9DA-B6D4-4C16-B5AA-1793E1B14C99}">
      <dsp:nvSpPr>
        <dsp:cNvPr id="0" name=""/>
        <dsp:cNvSpPr/>
      </dsp:nvSpPr>
      <dsp:spPr>
        <a:xfrm rot="5400000">
          <a:off x="4600178" y="-2832031"/>
          <a:ext cx="732631" cy="8355012"/>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Has incurred expenditure of an aggregate amounts exceeding </a:t>
          </a:r>
          <a:r>
            <a:rPr lang="en-US" sz="1900" b="1" kern="1200" dirty="0"/>
            <a:t>Rs.2 </a:t>
          </a:r>
          <a:r>
            <a:rPr lang="en-US" sz="1900" b="1" kern="1200" dirty="0" err="1"/>
            <a:t>lakh</a:t>
          </a:r>
          <a:r>
            <a:rPr lang="en-US" sz="1900" b="1" kern="1200" dirty="0"/>
            <a:t> </a:t>
          </a:r>
          <a:r>
            <a:rPr lang="en-US" sz="1900" kern="1200" dirty="0"/>
            <a:t>for himself or any other person for foreign travel to a foreign country: or </a:t>
          </a:r>
        </a:p>
      </dsp:txBody>
      <dsp:txXfrm rot="-5400000">
        <a:off x="788988" y="1014923"/>
        <a:ext cx="8319248" cy="661103"/>
      </dsp:txXfrm>
    </dsp:sp>
    <dsp:sp modelId="{6718BAB9-A102-4114-8283-141967102486}">
      <dsp:nvSpPr>
        <dsp:cNvPr id="0" name=""/>
        <dsp:cNvSpPr/>
      </dsp:nvSpPr>
      <dsp:spPr>
        <a:xfrm rot="5400000">
          <a:off x="-169068" y="2126784"/>
          <a:ext cx="1127124" cy="788987"/>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3</a:t>
          </a:r>
        </a:p>
      </dsp:txBody>
      <dsp:txXfrm rot="-5400000">
        <a:off x="1" y="2352210"/>
        <a:ext cx="788987" cy="338137"/>
      </dsp:txXfrm>
    </dsp:sp>
    <dsp:sp modelId="{388E041C-ED42-4049-872E-F19680074F64}">
      <dsp:nvSpPr>
        <dsp:cNvPr id="0" name=""/>
        <dsp:cNvSpPr/>
      </dsp:nvSpPr>
      <dsp:spPr>
        <a:xfrm rot="5400000">
          <a:off x="4600178" y="-1829993"/>
          <a:ext cx="732631" cy="8355012"/>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Has incurred expenditure of an aggregate amount exceeding </a:t>
          </a:r>
          <a:r>
            <a:rPr lang="en-US" sz="1900" b="1" kern="1200" dirty="0"/>
            <a:t>Rs. 1 </a:t>
          </a:r>
          <a:r>
            <a:rPr lang="en-US" sz="1900" b="1" kern="1200" dirty="0" err="1"/>
            <a:t>lakh</a:t>
          </a:r>
          <a:r>
            <a:rPr lang="en-US" sz="1900" kern="1200" dirty="0"/>
            <a:t> towards consumption of electricity; or</a:t>
          </a:r>
        </a:p>
      </dsp:txBody>
      <dsp:txXfrm rot="-5400000">
        <a:off x="788988" y="2016961"/>
        <a:ext cx="8319248" cy="661103"/>
      </dsp:txXfrm>
    </dsp:sp>
    <dsp:sp modelId="{E4CB70DC-4D74-4A9F-B7FF-14C9D067E894}">
      <dsp:nvSpPr>
        <dsp:cNvPr id="0" name=""/>
        <dsp:cNvSpPr/>
      </dsp:nvSpPr>
      <dsp:spPr>
        <a:xfrm rot="5400000">
          <a:off x="-169068" y="3105342"/>
          <a:ext cx="1127124" cy="788987"/>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4</a:t>
          </a:r>
        </a:p>
      </dsp:txBody>
      <dsp:txXfrm rot="-5400000">
        <a:off x="1" y="3330768"/>
        <a:ext cx="788987" cy="338137"/>
      </dsp:txXfrm>
    </dsp:sp>
    <dsp:sp modelId="{FD36DDE7-8620-4C42-BCA6-34CA2818DA35}">
      <dsp:nvSpPr>
        <dsp:cNvPr id="0" name=""/>
        <dsp:cNvSpPr/>
      </dsp:nvSpPr>
      <dsp:spPr>
        <a:xfrm rot="5400000">
          <a:off x="4600178" y="-874916"/>
          <a:ext cx="732631" cy="8355012"/>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Fulfills such other conditions as may be prescribed,</a:t>
          </a:r>
        </a:p>
      </dsp:txBody>
      <dsp:txXfrm rot="-5400000">
        <a:off x="788988" y="2972038"/>
        <a:ext cx="8319248" cy="661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A75B5-6E0F-45B6-839F-253DEF2ECF51}">
      <dsp:nvSpPr>
        <dsp:cNvPr id="0" name=""/>
        <dsp:cNvSpPr/>
      </dsp:nvSpPr>
      <dsp:spPr>
        <a:xfrm>
          <a:off x="0" y="0"/>
          <a:ext cx="9142142" cy="1184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 this type of assessment, the information submitted by the assessee in his return of income is cross-checked against the information that the income tax department has access to.</a:t>
          </a:r>
          <a:endParaRPr lang="en-US" sz="1800" kern="1200"/>
        </a:p>
      </dsp:txBody>
      <dsp:txXfrm>
        <a:off x="34678" y="34678"/>
        <a:ext cx="7725980" cy="1114648"/>
      </dsp:txXfrm>
    </dsp:sp>
    <dsp:sp modelId="{1447FC18-E644-4ADD-9BDE-53EF9E0B6DB8}">
      <dsp:nvSpPr>
        <dsp:cNvPr id="0" name=""/>
        <dsp:cNvSpPr/>
      </dsp:nvSpPr>
      <dsp:spPr>
        <a:xfrm>
          <a:off x="682692" y="1348450"/>
          <a:ext cx="9142142" cy="1184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It is a type of assessment carried out without any human intervention</a:t>
          </a:r>
          <a:endParaRPr lang="en-US" sz="1800" kern="1200"/>
        </a:p>
      </dsp:txBody>
      <dsp:txXfrm>
        <a:off x="717370" y="1383128"/>
        <a:ext cx="7620490" cy="1114648"/>
      </dsp:txXfrm>
    </dsp:sp>
    <dsp:sp modelId="{D76F8262-6E67-4685-9D37-3572ED5D68BA}">
      <dsp:nvSpPr>
        <dsp:cNvPr id="0" name=""/>
        <dsp:cNvSpPr/>
      </dsp:nvSpPr>
      <dsp:spPr>
        <a:xfrm>
          <a:off x="1365384" y="2696900"/>
          <a:ext cx="9142142" cy="1184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If there arises tax liability/Refund on summary assessment an intimation U/s 143(1) will be sent to assessee through e-mail. These intimation should be treated as Demand Notice U/s 156(1) or refund order. No separate demand notice will be issued.</a:t>
          </a:r>
          <a:endParaRPr lang="en-US" sz="1800" kern="1200"/>
        </a:p>
      </dsp:txBody>
      <dsp:txXfrm>
        <a:off x="1400062" y="2731578"/>
        <a:ext cx="7620490" cy="1114648"/>
      </dsp:txXfrm>
    </dsp:sp>
    <dsp:sp modelId="{4F86C0DC-DE27-4154-A141-2098D41FD0C0}">
      <dsp:nvSpPr>
        <dsp:cNvPr id="0" name=""/>
        <dsp:cNvSpPr/>
      </dsp:nvSpPr>
      <dsp:spPr>
        <a:xfrm>
          <a:off x="2048077" y="4045350"/>
          <a:ext cx="9142142" cy="1184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 acknowledgement of return shall be deemed to be the intimation in a case where no sum is payable by, or refundable to, the assessee and where no adjustment is required.</a:t>
          </a:r>
          <a:endParaRPr lang="en-US" sz="1800" kern="1200"/>
        </a:p>
      </dsp:txBody>
      <dsp:txXfrm>
        <a:off x="2082755" y="4080028"/>
        <a:ext cx="7620490" cy="1114648"/>
      </dsp:txXfrm>
    </dsp:sp>
    <dsp:sp modelId="{947E74D0-B8F3-4E19-B0DA-1E0E8E2FB3BC}">
      <dsp:nvSpPr>
        <dsp:cNvPr id="0" name=""/>
        <dsp:cNvSpPr/>
      </dsp:nvSpPr>
      <dsp:spPr>
        <a:xfrm>
          <a:off x="2730769" y="5393800"/>
          <a:ext cx="9142142" cy="1184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Time limit- Within 6 months from the end of the financial year in which return of income was filed.</a:t>
          </a:r>
          <a:endParaRPr lang="en-US" sz="1800" kern="1200"/>
        </a:p>
      </dsp:txBody>
      <dsp:txXfrm>
        <a:off x="2765447" y="5428478"/>
        <a:ext cx="7620490" cy="1114648"/>
      </dsp:txXfrm>
    </dsp:sp>
    <dsp:sp modelId="{EDBDD286-02DA-4858-B8C3-BDE9EB6024E2}">
      <dsp:nvSpPr>
        <dsp:cNvPr id="0" name=""/>
        <dsp:cNvSpPr/>
      </dsp:nvSpPr>
      <dsp:spPr>
        <a:xfrm>
          <a:off x="8372539" y="864981"/>
          <a:ext cx="769603" cy="76960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545700" y="864981"/>
        <a:ext cx="423281" cy="579126"/>
      </dsp:txXfrm>
    </dsp:sp>
    <dsp:sp modelId="{C7ACB7D1-8734-4C61-93A2-D29B0BE49256}">
      <dsp:nvSpPr>
        <dsp:cNvPr id="0" name=""/>
        <dsp:cNvSpPr/>
      </dsp:nvSpPr>
      <dsp:spPr>
        <a:xfrm>
          <a:off x="9055231" y="2213431"/>
          <a:ext cx="769603" cy="76960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228392" y="2213431"/>
        <a:ext cx="423281" cy="579126"/>
      </dsp:txXfrm>
    </dsp:sp>
    <dsp:sp modelId="{456A3031-0E9E-431A-8D95-07C72AD846F1}">
      <dsp:nvSpPr>
        <dsp:cNvPr id="0" name=""/>
        <dsp:cNvSpPr/>
      </dsp:nvSpPr>
      <dsp:spPr>
        <a:xfrm>
          <a:off x="9737923" y="3542147"/>
          <a:ext cx="769603" cy="76960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911084" y="3542147"/>
        <a:ext cx="423281" cy="579126"/>
      </dsp:txXfrm>
    </dsp:sp>
    <dsp:sp modelId="{AE454C53-84D0-4CE8-BC8A-3CD1DC3759D9}">
      <dsp:nvSpPr>
        <dsp:cNvPr id="0" name=""/>
        <dsp:cNvSpPr/>
      </dsp:nvSpPr>
      <dsp:spPr>
        <a:xfrm>
          <a:off x="10420616" y="4903753"/>
          <a:ext cx="769603" cy="76960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593777" y="4903753"/>
        <a:ext cx="423281" cy="5791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oleObject" Target="../embeddings/oleObject1.bin"/><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1"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0405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34" y="365125"/>
            <a:ext cx="2628901"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t>01-03-2023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265593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t>01-03-2023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102623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2E5C0D-EA8F-4856-9B62-DBCE2E48B6F3}" type="datetimeFigureOut">
              <a:rPr lang="en-IN" smtClean="0"/>
              <a:t>01-03-2023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220695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AE2E5C0D-EA8F-4856-9B62-DBCE2E48B6F3}" type="datetimeFigureOut">
              <a:rPr lang="en-IN" smtClean="0"/>
              <a:t>01-03-2023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71160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54"/>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AE2E5C0D-EA8F-4856-9B62-DBCE2E48B6F3}" type="datetimeFigureOut">
              <a:rPr lang="en-IN" smtClean="0"/>
              <a:t>01-03-2023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211271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AE2E5C0D-EA8F-4856-9B62-DBCE2E48B6F3}" type="datetimeFigureOut">
              <a:rPr lang="en-IN" smtClean="0"/>
              <a:t>01-03-2023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40154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E5C0D-EA8F-4856-9B62-DBCE2E48B6F3}" type="datetimeFigureOut">
              <a:rPr lang="en-IN" smtClean="0"/>
              <a:t>01-03-2023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260623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2E5C0D-EA8F-4856-9B62-DBCE2E48B6F3}" type="datetimeFigureOut">
              <a:rPr lang="en-IN" smtClean="0"/>
              <a:t>01-03-2023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67318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2E5C0D-EA8F-4856-9B62-DBCE2E48B6F3}" type="datetimeFigureOut">
              <a:rPr lang="en-IN" smtClean="0"/>
              <a:t>01-03-2023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233500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t>01-03-2023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125051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34" y="365125"/>
            <a:ext cx="2628901"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t>01-03-2023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173109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29"/>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29"/>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cxnSp>
        <p:nvCxnSpPr>
          <p:cNvPr id="8" name="Straight Connector 7"/>
          <p:cNvCxnSpPr/>
          <p:nvPr/>
        </p:nvCxnSpPr>
        <p:spPr>
          <a:xfrm flipV="1">
            <a:off x="838684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25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1723230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29"/>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29"/>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cxnSp>
        <p:nvCxnSpPr>
          <p:cNvPr id="8" name="Straight Connector 7"/>
          <p:cNvCxnSpPr/>
          <p:nvPr/>
        </p:nvCxnSpPr>
        <p:spPr>
          <a:xfrm flipV="1">
            <a:off x="838684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881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30" y="585218"/>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1919315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2690270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3913000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382742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7"/>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2808908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013DF8-6EF8-4A98-8821-E6468C17C0C3}" type="slidenum">
              <a:rPr lang="en-IN" smtClean="0"/>
              <a:pPr/>
              <a:t>‹#›</a:t>
            </a:fld>
            <a:endParaRPr lang="en-IN"/>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213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2160176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35" y="762000"/>
            <a:ext cx="2628901"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1"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274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21" name="Group 41"/>
          <p:cNvGrpSpPr/>
          <p:nvPr userDrawn="1"/>
        </p:nvGrpSpPr>
        <p:grpSpPr>
          <a:xfrm>
            <a:off x="0" y="37013"/>
            <a:ext cx="12192000" cy="6773242"/>
            <a:chOff x="0" y="37010"/>
            <a:chExt cx="9144000" cy="6773242"/>
          </a:xfrm>
        </p:grpSpPr>
        <p:graphicFrame>
          <p:nvGraphicFramePr>
            <p:cNvPr id="22" name="Object 2"/>
            <p:cNvGraphicFramePr>
              <a:graphicFrameLocks noChangeAspect="1"/>
            </p:cNvGraphicFramePr>
            <p:nvPr/>
          </p:nvGraphicFramePr>
          <p:xfrm>
            <a:off x="7256410" y="50074"/>
            <a:ext cx="1752599" cy="443559"/>
          </p:xfrm>
          <a:graphic>
            <a:graphicData uri="http://schemas.openxmlformats.org/presentationml/2006/ole">
              <mc:AlternateContent xmlns:mc="http://schemas.openxmlformats.org/markup-compatibility/2006">
                <mc:Choice xmlns:v="urn:schemas-microsoft-com:vml" Requires="v">
                  <p:oleObj r:id="rId2" imgW="4762119" imgH="1085469" progId="">
                    <p:embed/>
                  </p:oleObj>
                </mc:Choice>
                <mc:Fallback>
                  <p:oleObj r:id="rId2" imgW="4762119" imgH="1085469" progId="">
                    <p:embed/>
                    <p:pic>
                      <p:nvPicPr>
                        <p:cNvPr id="2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410" y="50074"/>
                          <a:ext cx="1752599" cy="4435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 name="Group 16"/>
            <p:cNvGrpSpPr/>
            <p:nvPr/>
          </p:nvGrpSpPr>
          <p:grpSpPr>
            <a:xfrm>
              <a:off x="122581" y="37010"/>
              <a:ext cx="1814488" cy="457199"/>
              <a:chOff x="3314869" y="1418203"/>
              <a:chExt cx="1814488" cy="491433"/>
            </a:xfrm>
          </p:grpSpPr>
          <p:pic>
            <p:nvPicPr>
              <p:cNvPr id="36" name="Picture 3"/>
              <p:cNvPicPr>
                <a:picLocks noChangeAspect="1" noChangeArrowheads="1"/>
              </p:cNvPicPr>
              <p:nvPr/>
            </p:nvPicPr>
            <p:blipFill>
              <a:blip r:embed="rId4" cstate="print"/>
              <a:srcRect/>
              <a:stretch>
                <a:fillRect/>
              </a:stretch>
            </p:blipFill>
            <p:spPr bwMode="auto">
              <a:xfrm>
                <a:off x="3886199" y="1418203"/>
                <a:ext cx="457201" cy="368415"/>
              </a:xfrm>
              <a:prstGeom prst="rect">
                <a:avLst/>
              </a:prstGeom>
              <a:noFill/>
              <a:ln w="9525">
                <a:noFill/>
                <a:miter lim="800000"/>
                <a:headEnd/>
                <a:tailEnd/>
              </a:ln>
            </p:spPr>
          </p:pic>
          <p:pic>
            <p:nvPicPr>
              <p:cNvPr id="37" name="Picture 5"/>
              <p:cNvPicPr>
                <a:picLocks noChangeAspect="1" noChangeArrowheads="1"/>
              </p:cNvPicPr>
              <p:nvPr/>
            </p:nvPicPr>
            <p:blipFill>
              <a:blip r:embed="rId5" cstate="print">
                <a:lum bright="5000"/>
              </a:blip>
              <a:srcRect/>
              <a:stretch>
                <a:fillRect/>
              </a:stretch>
            </p:blipFill>
            <p:spPr bwMode="auto">
              <a:xfrm>
                <a:off x="4262544" y="1574074"/>
                <a:ext cx="411781" cy="335562"/>
              </a:xfrm>
              <a:prstGeom prst="rect">
                <a:avLst/>
              </a:prstGeom>
              <a:noFill/>
              <a:ln w="9525">
                <a:noFill/>
                <a:miter lim="800000"/>
                <a:headEnd/>
                <a:tailEnd/>
              </a:ln>
            </p:spPr>
          </p:pic>
          <p:sp>
            <p:nvSpPr>
              <p:cNvPr id="38" name="Rectangle 37"/>
              <p:cNvSpPr/>
              <p:nvPr/>
            </p:nvSpPr>
            <p:spPr>
              <a:xfrm>
                <a:off x="3314869" y="1567190"/>
                <a:ext cx="1814488" cy="297740"/>
              </a:xfrm>
              <a:prstGeom prst="rect">
                <a:avLst/>
              </a:prstGeom>
            </p:spPr>
            <p:txBody>
              <a:bodyPr wrap="none">
                <a:spAutoFit/>
              </a:bodyPr>
              <a:lstStyle/>
              <a:p>
                <a:r>
                  <a:rPr lang="en-US" sz="1200" b="1" dirty="0">
                    <a:solidFill>
                      <a:srgbClr val="002060"/>
                    </a:solidFill>
                  </a:rPr>
                  <a:t>KOMATSU INDIA PRIVATE LIMITED</a:t>
                </a:r>
                <a:endParaRPr lang="en-US" sz="1200" b="1" dirty="0"/>
              </a:p>
            </p:txBody>
          </p:sp>
        </p:grpSp>
        <p:sp>
          <p:nvSpPr>
            <p:cNvPr id="24" name="Rectangle 23"/>
            <p:cNvSpPr/>
            <p:nvPr/>
          </p:nvSpPr>
          <p:spPr>
            <a:xfrm>
              <a:off x="34834" y="6450874"/>
              <a:ext cx="2416629" cy="328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002060"/>
                  </a:solidFill>
                  <a:latin typeface="Playbill" pitchFamily="82" charset="0"/>
                </a:rPr>
                <a:t> </a:t>
              </a:r>
              <a:r>
                <a:rPr lang="en-US" sz="2400" dirty="0">
                  <a:solidFill>
                    <a:srgbClr val="002060"/>
                  </a:solidFill>
                  <a:latin typeface="Playbill" pitchFamily="82" charset="0"/>
                </a:rPr>
                <a:t>ACCOUNTS DEPARTMENT  </a:t>
              </a:r>
              <a:endParaRPr lang="en-US" sz="2400" dirty="0">
                <a:solidFill>
                  <a:srgbClr val="002060"/>
                </a:solidFill>
              </a:endParaRPr>
            </a:p>
          </p:txBody>
        </p:sp>
        <p:grpSp>
          <p:nvGrpSpPr>
            <p:cNvPr id="25" name="Group 39"/>
            <p:cNvGrpSpPr/>
            <p:nvPr/>
          </p:nvGrpSpPr>
          <p:grpSpPr>
            <a:xfrm>
              <a:off x="2488529" y="6500463"/>
              <a:ext cx="3631419" cy="309789"/>
              <a:chOff x="2488529" y="6461274"/>
              <a:chExt cx="3631419" cy="309789"/>
            </a:xfrm>
          </p:grpSpPr>
          <p:pic>
            <p:nvPicPr>
              <p:cNvPr id="29" name="Picture 3"/>
              <p:cNvPicPr>
                <a:picLocks noChangeAspect="1" noChangeArrowheads="1"/>
              </p:cNvPicPr>
              <p:nvPr/>
            </p:nvPicPr>
            <p:blipFill>
              <a:blip r:embed="rId6" cstate="print"/>
              <a:srcRect/>
              <a:stretch>
                <a:fillRect/>
              </a:stretch>
            </p:blipFill>
            <p:spPr bwMode="auto">
              <a:xfrm>
                <a:off x="2488529" y="6477000"/>
                <a:ext cx="468995" cy="274484"/>
              </a:xfrm>
              <a:prstGeom prst="rect">
                <a:avLst/>
              </a:prstGeom>
              <a:noFill/>
              <a:ln w="9525">
                <a:noFill/>
                <a:miter lim="800000"/>
                <a:headEnd/>
                <a:tailEnd/>
              </a:ln>
            </p:spPr>
          </p:pic>
          <p:pic>
            <p:nvPicPr>
              <p:cNvPr id="30" name="Picture 4"/>
              <p:cNvPicPr>
                <a:picLocks noChangeAspect="1" noChangeArrowheads="1"/>
              </p:cNvPicPr>
              <p:nvPr/>
            </p:nvPicPr>
            <p:blipFill>
              <a:blip r:embed="rId7" cstate="print"/>
              <a:srcRect/>
              <a:stretch>
                <a:fillRect/>
              </a:stretch>
            </p:blipFill>
            <p:spPr bwMode="auto">
              <a:xfrm>
                <a:off x="3470362" y="6492419"/>
                <a:ext cx="416882" cy="248953"/>
              </a:xfrm>
              <a:prstGeom prst="rect">
                <a:avLst/>
              </a:prstGeom>
              <a:noFill/>
              <a:ln w="9525">
                <a:noFill/>
                <a:miter lim="800000"/>
                <a:headEnd/>
                <a:tailEnd/>
              </a:ln>
            </p:spPr>
          </p:pic>
          <p:pic>
            <p:nvPicPr>
              <p:cNvPr id="31" name="Picture 5"/>
              <p:cNvPicPr>
                <a:picLocks noChangeAspect="1" noChangeArrowheads="1"/>
              </p:cNvPicPr>
              <p:nvPr/>
            </p:nvPicPr>
            <p:blipFill>
              <a:blip r:embed="rId8" cstate="print"/>
              <a:srcRect/>
              <a:stretch>
                <a:fillRect/>
              </a:stretch>
            </p:blipFill>
            <p:spPr bwMode="auto">
              <a:xfrm>
                <a:off x="3962400" y="6490063"/>
                <a:ext cx="460438" cy="257490"/>
              </a:xfrm>
              <a:prstGeom prst="rect">
                <a:avLst/>
              </a:prstGeom>
              <a:noFill/>
              <a:ln w="9525">
                <a:noFill/>
                <a:miter lim="800000"/>
                <a:headEnd/>
                <a:tailEnd/>
              </a:ln>
            </p:spPr>
          </p:pic>
          <p:pic>
            <p:nvPicPr>
              <p:cNvPr id="32" name="Picture 6"/>
              <p:cNvPicPr>
                <a:picLocks noChangeAspect="1" noChangeArrowheads="1"/>
              </p:cNvPicPr>
              <p:nvPr/>
            </p:nvPicPr>
            <p:blipFill>
              <a:blip r:embed="rId9" cstate="print"/>
              <a:srcRect/>
              <a:stretch>
                <a:fillRect/>
              </a:stretch>
            </p:blipFill>
            <p:spPr bwMode="auto">
              <a:xfrm>
                <a:off x="5071409" y="6490063"/>
                <a:ext cx="452002" cy="251937"/>
              </a:xfrm>
              <a:prstGeom prst="rect">
                <a:avLst/>
              </a:prstGeom>
              <a:noFill/>
              <a:ln w="9525">
                <a:noFill/>
                <a:miter lim="800000"/>
                <a:headEnd/>
                <a:tailEnd/>
              </a:ln>
            </p:spPr>
          </p:pic>
          <p:pic>
            <p:nvPicPr>
              <p:cNvPr id="33" name="Picture 7"/>
              <p:cNvPicPr>
                <a:picLocks noChangeAspect="1" noChangeArrowheads="1"/>
              </p:cNvPicPr>
              <p:nvPr/>
            </p:nvPicPr>
            <p:blipFill>
              <a:blip r:embed="rId10" cstate="print"/>
              <a:srcRect/>
              <a:stretch>
                <a:fillRect/>
              </a:stretch>
            </p:blipFill>
            <p:spPr bwMode="auto">
              <a:xfrm>
                <a:off x="5594886" y="6463937"/>
                <a:ext cx="525062" cy="307126"/>
              </a:xfrm>
              <a:prstGeom prst="rect">
                <a:avLst/>
              </a:prstGeom>
              <a:noFill/>
              <a:ln w="9525">
                <a:noFill/>
                <a:miter lim="800000"/>
                <a:headEnd/>
                <a:tailEnd/>
              </a:ln>
            </p:spPr>
          </p:pic>
          <p:pic>
            <p:nvPicPr>
              <p:cNvPr id="34" name="Picture 8"/>
              <p:cNvPicPr>
                <a:picLocks noChangeAspect="1" noChangeArrowheads="1"/>
              </p:cNvPicPr>
              <p:nvPr/>
            </p:nvPicPr>
            <p:blipFill>
              <a:blip r:embed="rId11" cstate="print"/>
              <a:srcRect/>
              <a:stretch>
                <a:fillRect/>
              </a:stretch>
            </p:blipFill>
            <p:spPr bwMode="auto">
              <a:xfrm>
                <a:off x="4456611" y="6461274"/>
                <a:ext cx="544079" cy="279398"/>
              </a:xfrm>
              <a:prstGeom prst="rect">
                <a:avLst/>
              </a:prstGeom>
              <a:noFill/>
              <a:ln w="9525">
                <a:noFill/>
                <a:miter lim="800000"/>
                <a:headEnd/>
                <a:tailEnd/>
              </a:ln>
            </p:spPr>
          </p:pic>
          <p:pic>
            <p:nvPicPr>
              <p:cNvPr id="35" name="Picture 3"/>
              <p:cNvPicPr>
                <a:picLocks noChangeAspect="1" noChangeArrowheads="1"/>
              </p:cNvPicPr>
              <p:nvPr/>
            </p:nvPicPr>
            <p:blipFill>
              <a:blip r:embed="rId12" cstate="print"/>
              <a:srcRect/>
              <a:stretch>
                <a:fillRect/>
              </a:stretch>
            </p:blipFill>
            <p:spPr bwMode="auto">
              <a:xfrm>
                <a:off x="3015340" y="6487615"/>
                <a:ext cx="384235" cy="265881"/>
              </a:xfrm>
              <a:prstGeom prst="rect">
                <a:avLst/>
              </a:prstGeom>
              <a:noFill/>
              <a:ln w="9525">
                <a:noFill/>
                <a:miter lim="800000"/>
                <a:headEnd/>
                <a:tailEnd/>
              </a:ln>
            </p:spPr>
          </p:pic>
        </p:grpSp>
        <p:cxnSp>
          <p:nvCxnSpPr>
            <p:cNvPr id="26" name="Straight Connector 25"/>
            <p:cNvCxnSpPr/>
            <p:nvPr/>
          </p:nvCxnSpPr>
          <p:spPr>
            <a:xfrm>
              <a:off x="0" y="466549"/>
              <a:ext cx="9144000" cy="0"/>
            </a:xfrm>
            <a:prstGeom prst="line">
              <a:avLst/>
            </a:prstGeom>
            <a:ln w="3175" cmpd="thickThi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516239"/>
              <a:ext cx="9144000" cy="0"/>
            </a:xfrm>
            <a:prstGeom prst="line">
              <a:avLst/>
            </a:prstGeom>
            <a:ln w="28575" cmpd="thickThi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6463937"/>
              <a:ext cx="9144000" cy="0"/>
            </a:xfrm>
            <a:prstGeom prst="line">
              <a:avLst/>
            </a:prstGeom>
            <a:ln w="19050" cmpd="thickThin">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8610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95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64425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0285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4950"/>
            </a:lvl1pPr>
          </a:lstStyle>
          <a:p>
            <a:r>
              <a:rPr lang="en-US"/>
              <a:t>Click to edit Master title style</a:t>
            </a:r>
            <a:endParaRPr lang="en-IN"/>
          </a:p>
        </p:txBody>
      </p:sp>
      <p:sp>
        <p:nvSpPr>
          <p:cNvPr id="3" name="Text Placeholder 2"/>
          <p:cNvSpPr>
            <a:spLocks noGrp="1"/>
          </p:cNvSpPr>
          <p:nvPr>
            <p:ph type="body" idx="1"/>
          </p:nvPr>
        </p:nvSpPr>
        <p:spPr>
          <a:xfrm>
            <a:off x="831850" y="4589464"/>
            <a:ext cx="10515600" cy="1500187"/>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20388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8781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53"/>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68710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053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2835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1742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9284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1798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33" y="365125"/>
            <a:ext cx="2628901"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9047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95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9190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8384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4950"/>
            </a:lvl1pPr>
          </a:lstStyle>
          <a:p>
            <a:r>
              <a:rPr lang="en-US"/>
              <a:t>Click to edit Master title style</a:t>
            </a:r>
            <a:endParaRPr lang="en-IN"/>
          </a:p>
        </p:txBody>
      </p:sp>
      <p:sp>
        <p:nvSpPr>
          <p:cNvPr id="3" name="Text Placeholder 2"/>
          <p:cNvSpPr>
            <a:spLocks noGrp="1"/>
          </p:cNvSpPr>
          <p:nvPr>
            <p:ph type="body" idx="1"/>
          </p:nvPr>
        </p:nvSpPr>
        <p:spPr>
          <a:xfrm>
            <a:off x="831850" y="4589464"/>
            <a:ext cx="10515600" cy="1500187"/>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504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63063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54"/>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01/03/2023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50"/>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3102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931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2653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698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1874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0528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29" y="365125"/>
            <a:ext cx="2628901"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2061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95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8867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876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4950"/>
            </a:lvl1pPr>
          </a:lstStyle>
          <a:p>
            <a:r>
              <a:rPr lang="en-US"/>
              <a:t>Click to edit Master title style</a:t>
            </a:r>
            <a:endParaRPr lang="en-IN"/>
          </a:p>
        </p:txBody>
      </p:sp>
      <p:sp>
        <p:nvSpPr>
          <p:cNvPr id="3" name="Text Placeholder 2"/>
          <p:cNvSpPr>
            <a:spLocks noGrp="1"/>
          </p:cNvSpPr>
          <p:nvPr>
            <p:ph type="body" idx="1"/>
          </p:nvPr>
        </p:nvSpPr>
        <p:spPr>
          <a:xfrm>
            <a:off x="831850" y="4589464"/>
            <a:ext cx="10515600" cy="1500187"/>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4604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01/03/2023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58923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46"/>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7036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9377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2829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0699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1796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2414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24" y="365125"/>
            <a:ext cx="2628901"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0209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95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1627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5148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01/03/2023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4950"/>
            </a:lvl1pPr>
          </a:lstStyle>
          <a:p>
            <a:r>
              <a:rPr lang="en-US"/>
              <a:t>Click to edit Master title style</a:t>
            </a:r>
            <a:endParaRPr lang="en-IN"/>
          </a:p>
        </p:txBody>
      </p:sp>
      <p:sp>
        <p:nvSpPr>
          <p:cNvPr id="3" name="Text Placeholder 2"/>
          <p:cNvSpPr>
            <a:spLocks noGrp="1"/>
          </p:cNvSpPr>
          <p:nvPr>
            <p:ph type="body" idx="1"/>
          </p:nvPr>
        </p:nvSpPr>
        <p:spPr>
          <a:xfrm>
            <a:off x="831850" y="4589464"/>
            <a:ext cx="10515600" cy="1500187"/>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353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1641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40"/>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4459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8985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90453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3785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4740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2404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17" y="365125"/>
            <a:ext cx="2628901"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1543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95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7763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9667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4950"/>
            </a:lvl1pPr>
          </a:lstStyle>
          <a:p>
            <a:r>
              <a:rPr lang="en-US"/>
              <a:t>Click to edit Master title style</a:t>
            </a:r>
            <a:endParaRPr lang="en-IN"/>
          </a:p>
        </p:txBody>
      </p:sp>
      <p:sp>
        <p:nvSpPr>
          <p:cNvPr id="3" name="Text Placeholder 2"/>
          <p:cNvSpPr>
            <a:spLocks noGrp="1"/>
          </p:cNvSpPr>
          <p:nvPr>
            <p:ph type="body" idx="1"/>
          </p:nvPr>
        </p:nvSpPr>
        <p:spPr>
          <a:xfrm>
            <a:off x="831850" y="4589464"/>
            <a:ext cx="10515600" cy="1500187"/>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5591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6256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33"/>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8659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3300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0489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2705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9080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158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8" y="365125"/>
            <a:ext cx="2628901"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9886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95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9456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120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4950"/>
            </a:lvl1pPr>
          </a:lstStyle>
          <a:p>
            <a:r>
              <a:rPr lang="en-US"/>
              <a:t>Click to edit Master title style</a:t>
            </a:r>
            <a:endParaRPr lang="en-IN"/>
          </a:p>
        </p:txBody>
      </p:sp>
      <p:sp>
        <p:nvSpPr>
          <p:cNvPr id="3" name="Text Placeholder 2"/>
          <p:cNvSpPr>
            <a:spLocks noGrp="1"/>
          </p:cNvSpPr>
          <p:nvPr>
            <p:ph type="body" idx="1"/>
          </p:nvPr>
        </p:nvSpPr>
        <p:spPr>
          <a:xfrm>
            <a:off x="831850" y="4589464"/>
            <a:ext cx="10515600" cy="1500187"/>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7060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8975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127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360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9182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59306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6990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2901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54"/>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01/03/2023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54"/>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E5C0D-EA8F-4856-9B62-DBCE2E48B6F3}" type="datetimeFigureOut">
              <a:rPr lang="en-IN" smtClean="0"/>
              <a:t>01-03-2023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0A798-D877-4F1D-B779-D2FFFB2BBA39}" type="slidenum">
              <a:rPr lang="en-IN" smtClean="0"/>
              <a:t>‹#›</a:t>
            </a:fld>
            <a:endParaRPr lang="en-IN"/>
          </a:p>
        </p:txBody>
      </p:sp>
    </p:spTree>
    <p:extLst>
      <p:ext uri="{BB962C8B-B14F-4D97-AF65-F5344CB8AC3E}">
        <p14:creationId xmlns:p14="http://schemas.microsoft.com/office/powerpoint/2010/main" val="2572404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30" y="585218"/>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1"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IN"/>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IN"/>
          </a:p>
        </p:txBody>
      </p:sp>
      <p:sp>
        <p:nvSpPr>
          <p:cNvPr id="6" name="Slide Number Placeholder 5"/>
          <p:cNvSpPr>
            <a:spLocks noGrp="1"/>
          </p:cNvSpPr>
          <p:nvPr>
            <p:ph type="sldNum" sz="quarter" idx="4"/>
          </p:nvPr>
        </p:nvSpPr>
        <p:spPr>
          <a:xfrm>
            <a:off x="10837368"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4013DF8-6EF8-4A98-8821-E6468C17C0C3}" type="slidenum">
              <a:rPr lang="en-IN" smtClean="0"/>
              <a:pPr/>
              <a:t>‹#›</a:t>
            </a:fld>
            <a:endParaRPr lang="en-IN"/>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9959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53"/>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90">
                <a:solidFill>
                  <a:schemeClr val="tx1">
                    <a:tint val="75000"/>
                  </a:schemeClr>
                </a:solidFill>
              </a:defRPr>
            </a:lvl1p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90">
                <a:solidFill>
                  <a:schemeClr val="tx1">
                    <a:tint val="75000"/>
                  </a:schemeClr>
                </a:solidFill>
              </a:defRPr>
            </a:lvl1p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763291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50"/>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90">
                <a:solidFill>
                  <a:schemeClr val="tx1">
                    <a:tint val="75000"/>
                  </a:schemeClr>
                </a:solidFill>
              </a:defRPr>
            </a:lvl1p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90">
                <a:solidFill>
                  <a:schemeClr val="tx1">
                    <a:tint val="75000"/>
                  </a:schemeClr>
                </a:solidFill>
              </a:defRPr>
            </a:lvl1p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5863885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46"/>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90">
                <a:solidFill>
                  <a:schemeClr val="tx1">
                    <a:tint val="75000"/>
                  </a:schemeClr>
                </a:solidFill>
              </a:defRPr>
            </a:lvl1p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90">
                <a:solidFill>
                  <a:schemeClr val="tx1">
                    <a:tint val="75000"/>
                  </a:schemeClr>
                </a:solidFill>
              </a:defRPr>
            </a:lvl1p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5681268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40"/>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90">
                <a:solidFill>
                  <a:schemeClr val="tx1">
                    <a:tint val="75000"/>
                  </a:schemeClr>
                </a:solidFill>
              </a:defRPr>
            </a:lvl1p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90">
                <a:solidFill>
                  <a:schemeClr val="tx1">
                    <a:tint val="75000"/>
                  </a:schemeClr>
                </a:solidFill>
              </a:defRPr>
            </a:lvl1p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3131248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33"/>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90">
                <a:solidFill>
                  <a:schemeClr val="tx1">
                    <a:tint val="75000"/>
                  </a:schemeClr>
                </a:solidFill>
              </a:defRPr>
            </a:lvl1p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90">
                <a:solidFill>
                  <a:schemeClr val="tx1">
                    <a:tint val="75000"/>
                  </a:schemeClr>
                </a:solidFill>
              </a:defRPr>
            </a:lvl1p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5942025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90">
                <a:solidFill>
                  <a:schemeClr val="tx1">
                    <a:tint val="75000"/>
                  </a:schemeClr>
                </a:solidFill>
              </a:defRPr>
            </a:lvl1pPr>
          </a:lstStyle>
          <a:p>
            <a:fld id="{1D8BD707-D9CF-40AE-B4C6-C98DA3205C09}" type="datetimeFigureOut">
              <a:rPr lang="en-US" smtClean="0">
                <a:solidFill>
                  <a:prstClr val="black">
                    <a:tint val="75000"/>
                  </a:prstClr>
                </a:solidFill>
              </a:rPr>
              <a:pPr/>
              <a:t>3/1/2023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90">
                <a:solidFill>
                  <a:schemeClr val="tx1">
                    <a:tint val="75000"/>
                  </a:schemeClr>
                </a:solidFill>
              </a:defRPr>
            </a:lvl1p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9923773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cleartax.in/s/income-tax-assessment#summary" TargetMode="External"/><Relationship Id="rId2" Type="http://schemas.openxmlformats.org/officeDocument/2006/relationships/hyperlink" Target="https://cleartax.in/s/income-tax-assessment#self" TargetMode="External"/><Relationship Id="rId1" Type="http://schemas.openxmlformats.org/officeDocument/2006/relationships/slideLayout" Target="../slideLayouts/slideLayout13.xml"/><Relationship Id="rId5" Type="http://schemas.openxmlformats.org/officeDocument/2006/relationships/hyperlink" Target="https://cleartax.in/s/income-tax-assessment#income" TargetMode="External"/><Relationship Id="rId4" Type="http://schemas.openxmlformats.org/officeDocument/2006/relationships/hyperlink" Target="https://cleartax.in/s/income-tax-assessment#best"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cleartax.in/s/income-tax-assessment#summary"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hyperlink" Target="https://www.indiafilings.com/llp-registration" TargetMode="Externa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tax2win.in/guide/section-44ad-presumptive-scheme" TargetMode="External"/><Relationship Id="rId2" Type="http://schemas.openxmlformats.org/officeDocument/2006/relationships/hyperlink" Target="https://tax2win.in/guide/80g-deduction-donations-to-charitable-institutions"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tax2win.in/income-tax-refund-status"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tax2win.in/guide/income-tax-notice-us-139-9"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hyperlink" Target="https://www.indiafilings.com/learn/income-tax-exemptions-2016-17/" TargetMode="Externa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hyperlink" Target="https://www.indiafilings.com/learn/income-from-house-property/" TargetMode="Externa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hyperlink" Target="https://www.indiafilings.com/learn/belated-and-revised-return/" TargetMode="Externa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817" y="-1386168"/>
            <a:ext cx="2424873" cy="3611192"/>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3" y="-338578"/>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8020"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34"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822" y="5439922"/>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46"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5"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p:cNvSpPr>
            <a:spLocks noGrp="1"/>
          </p:cNvSpPr>
          <p:nvPr>
            <p:ph type="subTitle" idx="1"/>
          </p:nvPr>
        </p:nvSpPr>
        <p:spPr>
          <a:xfrm>
            <a:off x="4439635" y="4320141"/>
            <a:ext cx="3312735" cy="1141851"/>
          </a:xfrm>
          <a:noFill/>
        </p:spPr>
        <p:txBody>
          <a:bodyPr vert="horz" lIns="91440" tIns="45720" rIns="91440" bIns="45720" rtlCol="0">
            <a:normAutofit fontScale="77500" lnSpcReduction="20000"/>
          </a:bodyPr>
          <a:lstStyle/>
          <a:p>
            <a:r>
              <a:rPr lang="en-GB" sz="2000" dirty="0">
                <a:solidFill>
                  <a:srgbClr val="080808"/>
                </a:solidFill>
                <a:ea typeface="+mn-lt"/>
                <a:cs typeface="+mn-lt"/>
              </a:rPr>
              <a:t>including procedure in e-filing response to notice u/s 139(9)</a:t>
            </a:r>
            <a:r>
              <a:rPr lang="en-GB" sz="2000" dirty="0">
                <a:solidFill>
                  <a:srgbClr val="080808"/>
                </a:solidFill>
                <a:cs typeface="Calibri"/>
              </a:rPr>
              <a:t> </a:t>
            </a:r>
            <a:endParaRPr lang="en-US" sz="2000" dirty="0">
              <a:solidFill>
                <a:srgbClr val="080808"/>
              </a:solidFill>
            </a:endParaRPr>
          </a:p>
          <a:p>
            <a:r>
              <a:rPr lang="en-GB" sz="2000" dirty="0">
                <a:solidFill>
                  <a:srgbClr val="080808"/>
                </a:solidFill>
                <a:cs typeface="Calibri"/>
              </a:rPr>
              <a:t>(DEFECTIVE RETURN)</a:t>
            </a:r>
            <a:r>
              <a:rPr lang="en-US" sz="2000" dirty="0">
                <a:solidFill>
                  <a:srgbClr val="080808"/>
                </a:solidFill>
                <a:cs typeface="Calibri"/>
              </a:rPr>
              <a:t> ,withdrawal of response, the procedure followed related to intimation u/s 143(1)</a:t>
            </a:r>
            <a:endParaRPr lang="en-GB" sz="2000" dirty="0">
              <a:solidFill>
                <a:srgbClr val="080808"/>
              </a:solidFill>
            </a:endParaRPr>
          </a:p>
        </p:txBody>
      </p:sp>
      <p:sp>
        <p:nvSpPr>
          <p:cNvPr id="2" name="Title 1"/>
          <p:cNvSpPr>
            <a:spLocks noGrp="1"/>
          </p:cNvSpPr>
          <p:nvPr>
            <p:ph type="ctrTitle"/>
          </p:nvPr>
        </p:nvSpPr>
        <p:spPr>
          <a:xfrm>
            <a:off x="3204643" y="2224432"/>
            <a:ext cx="5782716" cy="2150719"/>
          </a:xfrm>
          <a:noFill/>
        </p:spPr>
        <p:txBody>
          <a:bodyPr anchor="ctr">
            <a:normAutofit/>
          </a:bodyPr>
          <a:lstStyle/>
          <a:p>
            <a:r>
              <a:rPr lang="en-GB" sz="3600" b="1" dirty="0">
                <a:solidFill>
                  <a:srgbClr val="080808"/>
                </a:solidFill>
                <a:cs typeface="Calibri Light"/>
              </a:rPr>
              <a:t>INCOME TAX RETURN FILING AND </a:t>
            </a:r>
            <a:br>
              <a:rPr lang="en-GB" sz="3600" b="1" dirty="0">
                <a:cs typeface="Calibri Light"/>
              </a:rPr>
            </a:br>
            <a:r>
              <a:rPr lang="en-GB" sz="3600" b="1" dirty="0">
                <a:solidFill>
                  <a:srgbClr val="080808"/>
                </a:solidFill>
                <a:cs typeface="Calibri Light"/>
              </a:rPr>
              <a:t>SUMMARY ASSESMENT – 143(1)</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4" y="5457620"/>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94"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65"/>
            <a:ext cx="10326976" cy="2725859"/>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139(4B) – Return of Income of a Political Party</a:t>
            </a:r>
          </a:p>
          <a:p>
            <a:r>
              <a:rPr lang="en-US" sz="2800" dirty="0"/>
              <a:t>Any political party will be required to mandatory file its tax returns provided that the sum of the income collected by the party is beyond the basic limit allowed for exemption without taking into consideration any benefits mentioned under section 13A.</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035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43"/>
            <a:ext cx="10326976" cy="4381969"/>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139(4C) and (4D)- Claiming Exemption under Section 10</a:t>
            </a:r>
          </a:p>
          <a:p>
            <a:endParaRPr lang="en-US" sz="2800" dirty="0"/>
          </a:p>
          <a:p>
            <a:r>
              <a:rPr lang="en-US" sz="2800" dirty="0"/>
              <a:t>Section 139(4C) and Section 139(4D) deals with specific institutions who claim privileges as per the provision of Section 10 of the Income Tax Act 1961. </a:t>
            </a:r>
          </a:p>
          <a:p>
            <a:r>
              <a:rPr lang="en-US" sz="2800" dirty="0"/>
              <a:t>These sections state that an institution is mandatorily required to file its income tax returns provided that the sum of the income collected by the institution in question is beyond the basic limit allowed for exemption, without taking into consideration any other exemption benefits.</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0492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43"/>
            <a:ext cx="10326976" cy="5243743"/>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139(9) – Defective Returns</a:t>
            </a:r>
          </a:p>
          <a:p>
            <a:endParaRPr lang="en-US" sz="2800" dirty="0"/>
          </a:p>
          <a:p>
            <a:r>
              <a:rPr lang="en-US" sz="2800" dirty="0"/>
              <a:t>As per the provisions under section 139(9), income tax return is defective when specific documents are not attached with the income tax return. In case the return is considered defective by the tax officer, then the concerned tax payer will be informed by him and be allowed to rectify the defect within 15 days starting from the day of intimation.</a:t>
            </a:r>
          </a:p>
          <a:p>
            <a:endParaRPr lang="en-US" sz="2800" dirty="0"/>
          </a:p>
          <a:p>
            <a:r>
              <a:rPr lang="en-US" sz="2800" dirty="0"/>
              <a:t>In the request from tax payer through an application, the allowable period could be extended. The assessing officer intimates the tax payer about the defect through a simple letter.</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1658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2758" y="28272"/>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37323" y="558645"/>
            <a:ext cx="11539328" cy="6124754"/>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Due Dates for Filing Return</a:t>
            </a:r>
          </a:p>
          <a:p>
            <a:r>
              <a:rPr lang="en-US" sz="2800" dirty="0"/>
              <a:t>Section 139 contains various sub-sections that deal with different kinds of returns filed by different individuals related to late payments and mistakes. Hence, the due dates for filing their income tax returns are prescribed below:</a:t>
            </a:r>
          </a:p>
          <a:p>
            <a:r>
              <a:rPr lang="en-US" sz="2800" b="1" dirty="0"/>
              <a:t>July 31st    </a:t>
            </a:r>
            <a:endParaRPr lang="en-US" sz="2800" dirty="0"/>
          </a:p>
          <a:p>
            <a:r>
              <a:rPr lang="en-US" sz="2800" dirty="0"/>
              <a:t>Any individuals who do not need an audit to be conducted for their books of account are required to file income tax returns by July 31, of every assessment year. This includes the following individuals (</a:t>
            </a:r>
            <a:r>
              <a:rPr lang="en-US" sz="2800" b="1" i="1" dirty="0"/>
              <a:t>other than </a:t>
            </a:r>
            <a:r>
              <a:rPr lang="en-US" sz="2800" b="1" i="1" dirty="0" err="1"/>
              <a:t>assessees</a:t>
            </a:r>
            <a:r>
              <a:rPr lang="en-US" sz="2800" b="1" i="1" dirty="0"/>
              <a:t> who are required to furnish report under section 92E, for whom the due date is 30th November of the assessment year)</a:t>
            </a:r>
          </a:p>
          <a:p>
            <a:r>
              <a:rPr lang="en-US" sz="2800" dirty="0"/>
              <a:t>are specified below:</a:t>
            </a:r>
          </a:p>
          <a:p>
            <a:pPr marL="457200" indent="-457200">
              <a:buFont typeface="Wingdings" pitchFamily="2" charset="2"/>
              <a:buChar char="ü"/>
            </a:pPr>
            <a:r>
              <a:rPr lang="en-US" sz="2800" dirty="0"/>
              <a:t>A person or employee who is paid with a wage.</a:t>
            </a:r>
          </a:p>
          <a:p>
            <a:pPr marL="457200" indent="-457200">
              <a:buFont typeface="Wingdings" pitchFamily="2" charset="2"/>
              <a:buChar char="ü"/>
            </a:pPr>
            <a:r>
              <a:rPr lang="en-US" sz="2800" dirty="0"/>
              <a:t>Any self-employed individual.</a:t>
            </a:r>
          </a:p>
          <a:p>
            <a:pPr marL="457200" indent="-457200">
              <a:buFont typeface="Wingdings" pitchFamily="2" charset="2"/>
              <a:buChar char="ü"/>
            </a:pPr>
            <a:r>
              <a:rPr lang="en-US" sz="2800" dirty="0"/>
              <a:t>Any consultant or freelancer.</a:t>
            </a:r>
          </a:p>
        </p:txBody>
      </p:sp>
    </p:spTree>
    <p:extLst>
      <p:ext uri="{BB962C8B-B14F-4D97-AF65-F5344CB8AC3E}">
        <p14:creationId xmlns:p14="http://schemas.microsoft.com/office/powerpoint/2010/main" val="3892745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37"/>
            <a:ext cx="10326976" cy="3539430"/>
          </a:xfrm>
          <a:prstGeom prst="rect">
            <a:avLst/>
          </a:prstGeom>
          <a:solidFill>
            <a:schemeClr val="accent3">
              <a:lumMod val="40000"/>
              <a:lumOff val="60000"/>
            </a:schemeClr>
          </a:solidFill>
          <a:scene3d>
            <a:camera prst="orthographicFront"/>
            <a:lightRig rig="threePt" dir="t"/>
          </a:scene3d>
          <a:sp3d>
            <a:bevelT/>
          </a:sp3d>
        </p:spPr>
        <p:txBody>
          <a:bodyPr wrap="square" lIns="91440" tIns="45720" rIns="91440" bIns="45720" anchor="t">
            <a:spAutoFit/>
          </a:bodyPr>
          <a:lstStyle/>
          <a:p>
            <a:r>
              <a:rPr lang="en-US" sz="2800" b="1" dirty="0"/>
              <a:t>OCTOBER 31ST </a:t>
            </a:r>
            <a:endParaRPr lang="en-US" sz="2800" dirty="0"/>
          </a:p>
          <a:p>
            <a:r>
              <a:rPr lang="en-US" sz="2800" dirty="0"/>
              <a:t>All individuals who require an audit for their books of account must file their tax returns on OCTOBER 31ST of each assessment year.</a:t>
            </a:r>
            <a:br>
              <a:rPr lang="en-US" sz="2800" dirty="0"/>
            </a:br>
            <a:r>
              <a:rPr lang="en-US" sz="2800" dirty="0"/>
              <a:t>The following individuals might come under this category:</a:t>
            </a:r>
          </a:p>
          <a:p>
            <a:r>
              <a:rPr lang="en-US" sz="2800" dirty="0"/>
              <a:t>(i)	a company;</a:t>
            </a:r>
          </a:p>
          <a:p>
            <a:r>
              <a:rPr lang="en-US" sz="2800" dirty="0"/>
              <a:t>(ii)	a person (other than company) whose accounts are required to be audited; or</a:t>
            </a:r>
          </a:p>
          <a:p>
            <a:r>
              <a:rPr lang="en-US" sz="2800" dirty="0"/>
              <a:t>(iii)	a partner of a firm whose accounts are required to be audited. </a:t>
            </a: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106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6111865ec38a9e4a7caf81142a2d4db.jpg"/>
          <p:cNvPicPr>
            <a:picLocks noChangeAspect="1"/>
          </p:cNvPicPr>
          <p:nvPr/>
        </p:nvPicPr>
        <p:blipFill>
          <a:blip r:embed="rId2"/>
          <a:srcRect l="40153" t="8518" r="4625" b="7531"/>
          <a:stretch>
            <a:fillRect/>
          </a:stretch>
        </p:blipFill>
        <p:spPr>
          <a:xfrm>
            <a:off x="1600200" y="838200"/>
            <a:ext cx="8534400" cy="6019800"/>
          </a:xfrm>
          <a:prstGeom prst="rect">
            <a:avLst/>
          </a:prstGeom>
          <a:noFill/>
          <a:ln>
            <a:noFill/>
          </a:ln>
        </p:spPr>
      </p:pic>
      <p:sp>
        <p:nvSpPr>
          <p:cNvPr id="3" name="Rectangle 2"/>
          <p:cNvSpPr/>
          <p:nvPr/>
        </p:nvSpPr>
        <p:spPr>
          <a:xfrm>
            <a:off x="1676403" y="6"/>
            <a:ext cx="8458200"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bodyPr>
          <a:lstStyle/>
          <a:p>
            <a:pPr algn="ctr"/>
            <a:r>
              <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rPr>
              <a:t>TYPES OF ITR FORMS</a:t>
            </a:r>
          </a:p>
        </p:txBody>
      </p:sp>
    </p:spTree>
    <p:extLst>
      <p:ext uri="{BB962C8B-B14F-4D97-AF65-F5344CB8AC3E}">
        <p14:creationId xmlns:p14="http://schemas.microsoft.com/office/powerpoint/2010/main" val="63952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0200" y="0"/>
            <a:ext cx="1019160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INCOME TAX RETURNS</a:t>
            </a:r>
          </a:p>
        </p:txBody>
      </p:sp>
      <p:graphicFrame>
        <p:nvGraphicFramePr>
          <p:cNvPr id="4" name="Diagram 3"/>
          <p:cNvGraphicFramePr/>
          <p:nvPr>
            <p:extLst>
              <p:ext uri="{D42A27DB-BD31-4B8C-83A1-F6EECF244321}">
                <p14:modId xmlns:p14="http://schemas.microsoft.com/office/powerpoint/2010/main" val="1041468645"/>
              </p:ext>
            </p:extLst>
          </p:nvPr>
        </p:nvGraphicFramePr>
        <p:xfrm>
          <a:off x="1000125" y="1066800"/>
          <a:ext cx="1019175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410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857071192"/>
              </p:ext>
            </p:extLst>
          </p:nvPr>
        </p:nvGraphicFramePr>
        <p:xfrm>
          <a:off x="1343026" y="266700"/>
          <a:ext cx="9505950" cy="622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63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4892" y="152400"/>
            <a:ext cx="10142221"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COMPULSORY FILING OF RETURN</a:t>
            </a:r>
          </a:p>
        </p:txBody>
      </p:sp>
      <p:sp>
        <p:nvSpPr>
          <p:cNvPr id="4" name="Rounded Rectangle 3"/>
          <p:cNvSpPr/>
          <p:nvPr/>
        </p:nvSpPr>
        <p:spPr>
          <a:xfrm>
            <a:off x="1024890" y="1066800"/>
            <a:ext cx="10141200" cy="1447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2000" b="1" dirty="0">
                <a:latin typeface="Garamond" pitchFamily="18" charset="0"/>
              </a:rPr>
              <a:t>Any person, being resident other than not ordinarily resident(with in the meaning of section 6(6)), who is not required to furnish a return under section 139(1), shall furnish, a return, within due date, in respect of his income or loss for the previous year irrespective of the fact that his total income does not exceed basic exemption limit or does not have any taxable income, if he:</a:t>
            </a:r>
          </a:p>
        </p:txBody>
      </p:sp>
      <p:sp>
        <p:nvSpPr>
          <p:cNvPr id="5" name="Rounded Rectangle 4"/>
          <p:cNvSpPr/>
          <p:nvPr/>
        </p:nvSpPr>
        <p:spPr>
          <a:xfrm>
            <a:off x="1024890" y="2667000"/>
            <a:ext cx="10141200"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000" b="1" dirty="0">
                <a:latin typeface="Garamond" pitchFamily="18" charset="0"/>
              </a:rPr>
              <a:t>a) holds, as a beneficial owner or otherwise, any asset (including any financial interest in any entity) located outside India or has signing authority in any account located outside India; or</a:t>
            </a:r>
          </a:p>
        </p:txBody>
      </p:sp>
      <p:sp>
        <p:nvSpPr>
          <p:cNvPr id="6" name="Rounded Rectangle 5"/>
          <p:cNvSpPr/>
          <p:nvPr/>
        </p:nvSpPr>
        <p:spPr>
          <a:xfrm>
            <a:off x="1024890" y="3829050"/>
            <a:ext cx="10141200"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000" b="1" dirty="0">
                <a:latin typeface="Garamond" pitchFamily="18" charset="0"/>
              </a:rPr>
              <a:t>b) is a beneficiary of any asset (including any financial interest in any entity) located outside India. </a:t>
            </a:r>
          </a:p>
        </p:txBody>
      </p:sp>
      <p:sp>
        <p:nvSpPr>
          <p:cNvPr id="7" name="Rectangle 6"/>
          <p:cNvSpPr/>
          <p:nvPr/>
        </p:nvSpPr>
        <p:spPr>
          <a:xfrm>
            <a:off x="1301496" y="5029200"/>
            <a:ext cx="9589008" cy="1600200"/>
          </a:xfrm>
          <a:prstGeom prst="rect">
            <a:avLst/>
          </a:prstGeom>
          <a:solidFill>
            <a:schemeClr val="bg1"/>
          </a:solidFill>
          <a:ln w="19050">
            <a:solidFill>
              <a:srgbClr val="F17723"/>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rgbClr val="FF0000"/>
                </a:solidFill>
                <a:effectLst>
                  <a:outerShdw blurRad="38100" dist="38100" dir="2700000" algn="tl">
                    <a:srgbClr val="000000">
                      <a:alpha val="43137"/>
                    </a:srgbClr>
                  </a:outerShdw>
                </a:effectLst>
                <a:latin typeface="Garamond" pitchFamily="18" charset="0"/>
              </a:rPr>
              <a:t>Exception: </a:t>
            </a:r>
            <a:r>
              <a:rPr lang="en-US" sz="2000" b="1" dirty="0">
                <a:solidFill>
                  <a:schemeClr val="tx1"/>
                </a:solidFill>
                <a:latin typeface="Garamond" pitchFamily="18" charset="0"/>
              </a:rPr>
              <a:t>An individual, being a beneficiary of any asset (including any financial interest in any entity) located outside India where, income, if any, arising from such asset is includible in the income of the person referred above in accordance with the provisions of this Act.</a:t>
            </a:r>
          </a:p>
        </p:txBody>
      </p:sp>
    </p:spTree>
    <p:extLst>
      <p:ext uri="{BB962C8B-B14F-4D97-AF65-F5344CB8AC3E}">
        <p14:creationId xmlns:p14="http://schemas.microsoft.com/office/powerpoint/2010/main" val="252867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880" y="0"/>
            <a:ext cx="1106424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MANDATORY FURNISHING OF RETURN IN CASE OF HIGH VALUE TRANSACTIONS</a:t>
            </a:r>
          </a:p>
        </p:txBody>
      </p:sp>
      <p:sp>
        <p:nvSpPr>
          <p:cNvPr id="3" name="Rounded Rectangle 2"/>
          <p:cNvSpPr/>
          <p:nvPr/>
        </p:nvSpPr>
        <p:spPr>
          <a:xfrm>
            <a:off x="563880" y="990600"/>
            <a:ext cx="11064240" cy="838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2000" b="1" dirty="0">
                <a:latin typeface="Garamond" pitchFamily="18" charset="0"/>
              </a:rPr>
              <a:t>A person (other than firm and company), who is not required to furnish a return as per aforesaid provision, and who during the previous year</a:t>
            </a:r>
          </a:p>
        </p:txBody>
      </p:sp>
      <p:graphicFrame>
        <p:nvGraphicFramePr>
          <p:cNvPr id="4" name="Diagram 3"/>
          <p:cNvGraphicFramePr/>
          <p:nvPr/>
        </p:nvGraphicFramePr>
        <p:xfrm>
          <a:off x="1524000" y="1905001"/>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373665" y="5657880"/>
            <a:ext cx="8968741" cy="1015663"/>
          </a:xfrm>
          <a:prstGeom prst="rect">
            <a:avLst/>
          </a:prstGeom>
          <a:noFill/>
        </p:spPr>
        <p:txBody>
          <a:bodyPr wrap="square" rtlCol="0">
            <a:spAutoFit/>
          </a:bodyPr>
          <a:lstStyle/>
          <a:p>
            <a:pPr algn="just"/>
            <a:r>
              <a:rPr lang="en-US" sz="2000" b="1" dirty="0">
                <a:latin typeface="Garamond" pitchFamily="18" charset="0"/>
              </a:rPr>
              <a:t>shall furnish a return of his income on or before the due date in such form and verified in such manner and setting forth such other particulars, as may be prescribed.</a:t>
            </a:r>
          </a:p>
        </p:txBody>
      </p:sp>
    </p:spTree>
    <p:extLst>
      <p:ext uri="{BB962C8B-B14F-4D97-AF65-F5344CB8AC3E}">
        <p14:creationId xmlns:p14="http://schemas.microsoft.com/office/powerpoint/2010/main" val="161729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0214" y="457200"/>
            <a:ext cx="8968741"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WHAT IS AN INCOME TAX RETURN?</a:t>
            </a:r>
          </a:p>
        </p:txBody>
      </p:sp>
      <p:sp>
        <p:nvSpPr>
          <p:cNvPr id="4" name="TextBox 3"/>
          <p:cNvSpPr txBox="1"/>
          <p:nvPr/>
        </p:nvSpPr>
        <p:spPr>
          <a:xfrm>
            <a:off x="1440214" y="1341037"/>
            <a:ext cx="8968741" cy="830997"/>
          </a:xfrm>
          <a:prstGeom prst="rect">
            <a:avLst/>
          </a:prstGeom>
          <a:ln/>
        </p:spPr>
        <p:style>
          <a:lnRef idx="2">
            <a:schemeClr val="accent2"/>
          </a:lnRef>
          <a:fillRef idx="1">
            <a:schemeClr val="lt1"/>
          </a:fillRef>
          <a:effectRef idx="0">
            <a:schemeClr val="accent2"/>
          </a:effectRef>
          <a:fontRef idx="minor">
            <a:schemeClr val="dk1"/>
          </a:fontRef>
        </p:style>
        <p:txBody>
          <a:bodyPr wrap="square" numCol="1" rtlCol="0">
            <a:spAutoFit/>
          </a:bodyPr>
          <a:lstStyle/>
          <a:p>
            <a:pPr algn="just"/>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A tax return is a documentation filed with a tax authority that reports income, expenses, and other relevant financial information.</a:t>
            </a:r>
          </a:p>
        </p:txBody>
      </p:sp>
      <p:pic>
        <p:nvPicPr>
          <p:cNvPr id="7" name="Picture 6" descr="Income-Tax-Return-ITR-ITR-Filing-ITR-Forms-Last-Updated.jpg"/>
          <p:cNvPicPr>
            <a:picLocks noChangeAspect="1"/>
          </p:cNvPicPr>
          <p:nvPr/>
        </p:nvPicPr>
        <p:blipFill>
          <a:blip r:embed="rId2"/>
          <a:srcRect t="6383"/>
          <a:stretch>
            <a:fillRect/>
          </a:stretch>
        </p:blipFill>
        <p:spPr>
          <a:xfrm>
            <a:off x="1440214" y="2739390"/>
            <a:ext cx="8968741" cy="3855720"/>
          </a:xfrm>
          <a:prstGeom prst="rect">
            <a:avLst/>
          </a:prstGeom>
        </p:spPr>
      </p:pic>
    </p:spTree>
    <p:extLst>
      <p:ext uri="{BB962C8B-B14F-4D97-AF65-F5344CB8AC3E}">
        <p14:creationId xmlns:p14="http://schemas.microsoft.com/office/powerpoint/2010/main" val="412943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ustee Remuneration Rues - Centre For Advancement of Philanthr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1"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84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95" y="682783"/>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1" y="5435947"/>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D8981AC-B40F-4E4A-88D8-B87399C67D86}"/>
              </a:ext>
            </a:extLst>
          </p:cNvPr>
          <p:cNvSpPr>
            <a:spLocks noGrp="1"/>
          </p:cNvSpPr>
          <p:nvPr>
            <p:ph type="title"/>
          </p:nvPr>
        </p:nvSpPr>
        <p:spPr>
          <a:xfrm>
            <a:off x="6978351" y="1431046"/>
            <a:ext cx="4055899" cy="3995916"/>
          </a:xfrm>
        </p:spPr>
        <p:txBody>
          <a:bodyPr anchor="ctr">
            <a:normAutofit/>
          </a:bodyPr>
          <a:lstStyle/>
          <a:p>
            <a:r>
              <a:rPr lang="en-GB">
                <a:solidFill>
                  <a:schemeClr val="tx1">
                    <a:lumMod val="95000"/>
                    <a:lumOff val="5000"/>
                  </a:schemeClr>
                </a:solidFill>
              </a:rPr>
              <a:t>TYPES OF ASSESMENTS</a:t>
            </a:r>
          </a:p>
        </p:txBody>
      </p:sp>
      <p:sp>
        <p:nvSpPr>
          <p:cNvPr id="3" name="Content Placeholder 2">
            <a:extLst>
              <a:ext uri="{FF2B5EF4-FFF2-40B4-BE49-F238E27FC236}">
                <a16:creationId xmlns:a16="http://schemas.microsoft.com/office/drawing/2014/main" id="{73D48378-CEE9-4F37-9B40-2A881CBAF521}"/>
              </a:ext>
            </a:extLst>
          </p:cNvPr>
          <p:cNvSpPr>
            <a:spLocks noGrp="1"/>
          </p:cNvSpPr>
          <p:nvPr>
            <p:ph idx="1"/>
          </p:nvPr>
        </p:nvSpPr>
        <p:spPr>
          <a:xfrm>
            <a:off x="278296" y="252324"/>
            <a:ext cx="6579704" cy="6174758"/>
          </a:xfrm>
        </p:spPr>
        <p:txBody>
          <a:bodyPr vert="horz" lIns="91440" tIns="45720" rIns="91440" bIns="45720" rtlCol="0" anchor="ctr">
            <a:noAutofit/>
          </a:bodyPr>
          <a:lstStyle/>
          <a:p>
            <a:r>
              <a:rPr lang="en-GB" b="1" u="sng" dirty="0">
                <a:solidFill>
                  <a:schemeClr val="tx1">
                    <a:lumMod val="85000"/>
                    <a:lumOff val="15000"/>
                  </a:schemeClr>
                </a:solidFill>
                <a:ea typeface="+mn-lt"/>
                <a:cs typeface="+mn-lt"/>
                <a:hlinkClick r:id="rId2">
                  <a:extLst>
                    <a:ext uri="{A12FA001-AC4F-418D-AE19-62706E023703}">
                      <ahyp:hlinkClr xmlns:ahyp="http://schemas.microsoft.com/office/drawing/2018/hyperlinkcolor" val="tx"/>
                    </a:ext>
                  </a:extLst>
                </a:hlinkClick>
              </a:rPr>
              <a:t>Self Assessment</a:t>
            </a:r>
            <a:endParaRPr lang="en-GB" b="1" dirty="0">
              <a:solidFill>
                <a:schemeClr val="tx1">
                  <a:lumMod val="85000"/>
                  <a:lumOff val="15000"/>
                </a:schemeClr>
              </a:solidFill>
            </a:endParaRPr>
          </a:p>
          <a:p>
            <a:pPr marL="0" indent="0">
              <a:buNone/>
            </a:pPr>
            <a:endParaRPr lang="en-GB" b="1" u="sng" dirty="0">
              <a:solidFill>
                <a:schemeClr val="tx1">
                  <a:lumMod val="85000"/>
                  <a:lumOff val="15000"/>
                </a:schemeClr>
              </a:solidFill>
              <a:ea typeface="+mn-lt"/>
              <a:cs typeface="+mn-lt"/>
            </a:endParaRPr>
          </a:p>
          <a:p>
            <a:r>
              <a:rPr lang="en-GB" b="1" dirty="0">
                <a:solidFill>
                  <a:schemeClr val="tx1">
                    <a:lumMod val="85000"/>
                    <a:lumOff val="15000"/>
                  </a:schemeClr>
                </a:solidFill>
                <a:ea typeface="+mn-lt"/>
                <a:cs typeface="+mn-lt"/>
                <a:hlinkClick r:id="rId3">
                  <a:extLst>
                    <a:ext uri="{A12FA001-AC4F-418D-AE19-62706E023703}">
                      <ahyp:hlinkClr xmlns:ahyp="http://schemas.microsoft.com/office/drawing/2018/hyperlinkcolor" val="tx"/>
                    </a:ext>
                  </a:extLst>
                </a:hlinkClick>
              </a:rPr>
              <a:t>Summary </a:t>
            </a:r>
            <a:r>
              <a:rPr lang="en-GB" b="1" u="sng" dirty="0">
                <a:solidFill>
                  <a:srgbClr val="0070C0"/>
                </a:solidFill>
                <a:ea typeface="+mn-lt"/>
                <a:cs typeface="+mn-lt"/>
                <a:hlinkClick r:id="rId3">
                  <a:extLst>
                    <a:ext uri="{A12FA001-AC4F-418D-AE19-62706E023703}">
                      <ahyp:hlinkClr xmlns:ahyp="http://schemas.microsoft.com/office/drawing/2018/hyperlinkcolor" val="tx"/>
                    </a:ext>
                  </a:extLst>
                </a:hlinkClick>
              </a:rPr>
              <a:t>Assessment</a:t>
            </a:r>
            <a:r>
              <a:rPr lang="en-GB" b="1" u="sng" dirty="0">
                <a:solidFill>
                  <a:srgbClr val="0070C0"/>
                </a:solidFill>
                <a:ea typeface="+mn-lt"/>
                <a:cs typeface="+mn-lt"/>
              </a:rPr>
              <a:t>(sec 143(1))</a:t>
            </a:r>
            <a:endParaRPr lang="en-GB" b="1" u="sng" dirty="0">
              <a:solidFill>
                <a:srgbClr val="0070C0"/>
              </a:solidFill>
            </a:endParaRPr>
          </a:p>
          <a:p>
            <a:pPr marL="0" indent="0">
              <a:buNone/>
            </a:pPr>
            <a:endParaRPr lang="en-GB" b="1" dirty="0">
              <a:solidFill>
                <a:schemeClr val="tx1">
                  <a:lumMod val="85000"/>
                  <a:lumOff val="15000"/>
                </a:schemeClr>
              </a:solidFill>
              <a:ea typeface="+mn-lt"/>
              <a:cs typeface="+mn-lt"/>
            </a:endParaRPr>
          </a:p>
          <a:p>
            <a:r>
              <a:rPr lang="en-GB" b="1" u="sng" dirty="0">
                <a:solidFill>
                  <a:srgbClr val="0070C0"/>
                </a:solidFill>
                <a:ea typeface="+mn-lt"/>
                <a:cs typeface="+mn-lt"/>
              </a:rPr>
              <a:t>Scrutiny assessment.(Sec -143(3))</a:t>
            </a:r>
          </a:p>
          <a:p>
            <a:endParaRPr lang="en-GB" b="1" dirty="0">
              <a:solidFill>
                <a:schemeClr val="tx1">
                  <a:lumMod val="85000"/>
                  <a:lumOff val="15000"/>
                </a:schemeClr>
              </a:solidFill>
              <a:ea typeface="+mn-lt"/>
              <a:cs typeface="+mn-lt"/>
            </a:endParaRPr>
          </a:p>
          <a:p>
            <a:r>
              <a:rPr lang="en-GB" b="1" dirty="0">
                <a:solidFill>
                  <a:schemeClr val="tx1">
                    <a:lumMod val="85000"/>
                    <a:lumOff val="15000"/>
                  </a:schemeClr>
                </a:solidFill>
                <a:ea typeface="+mn-lt"/>
                <a:cs typeface="+mn-lt"/>
                <a:hlinkClick r:id="rId4">
                  <a:extLst>
                    <a:ext uri="{A12FA001-AC4F-418D-AE19-62706E023703}">
                      <ahyp:hlinkClr xmlns:ahyp="http://schemas.microsoft.com/office/drawing/2018/hyperlinkcolor" val="tx"/>
                    </a:ext>
                  </a:extLst>
                </a:hlinkClick>
              </a:rPr>
              <a:t>Best Judgement </a:t>
            </a:r>
            <a:r>
              <a:rPr lang="en-GB" b="1" u="sng" dirty="0">
                <a:solidFill>
                  <a:srgbClr val="0070C0"/>
                </a:solidFill>
                <a:ea typeface="+mn-lt"/>
                <a:cs typeface="+mn-lt"/>
                <a:hlinkClick r:id="rId4">
                  <a:extLst>
                    <a:ext uri="{A12FA001-AC4F-418D-AE19-62706E023703}">
                      <ahyp:hlinkClr xmlns:ahyp="http://schemas.microsoft.com/office/drawing/2018/hyperlinkcolor" val="tx"/>
                    </a:ext>
                  </a:extLst>
                </a:hlinkClick>
              </a:rPr>
              <a:t>Assessment</a:t>
            </a:r>
            <a:r>
              <a:rPr lang="en-GB" b="1" u="sng" dirty="0">
                <a:solidFill>
                  <a:srgbClr val="0070C0"/>
                </a:solidFill>
                <a:ea typeface="+mn-lt"/>
                <a:cs typeface="+mn-lt"/>
              </a:rPr>
              <a:t>(Sec-144)</a:t>
            </a:r>
            <a:endParaRPr lang="en-GB" b="1" u="sng" dirty="0">
              <a:solidFill>
                <a:srgbClr val="0070C0"/>
              </a:solidFill>
            </a:endParaRPr>
          </a:p>
          <a:p>
            <a:endParaRPr lang="en-GB" b="1" dirty="0">
              <a:solidFill>
                <a:schemeClr val="tx1">
                  <a:lumMod val="85000"/>
                  <a:lumOff val="15000"/>
                </a:schemeClr>
              </a:solidFill>
              <a:ea typeface="+mn-lt"/>
              <a:cs typeface="+mn-lt"/>
            </a:endParaRPr>
          </a:p>
          <a:p>
            <a:r>
              <a:rPr lang="en-GB" b="1" dirty="0">
                <a:solidFill>
                  <a:schemeClr val="tx1">
                    <a:lumMod val="85000"/>
                    <a:lumOff val="15000"/>
                  </a:schemeClr>
                </a:solidFill>
                <a:ea typeface="+mn-lt"/>
                <a:cs typeface="+mn-lt"/>
                <a:hlinkClick r:id="rId5">
                  <a:extLst>
                    <a:ext uri="{A12FA001-AC4F-418D-AE19-62706E023703}">
                      <ahyp:hlinkClr xmlns:ahyp="http://schemas.microsoft.com/office/drawing/2018/hyperlinkcolor" val="tx"/>
                    </a:ext>
                  </a:extLst>
                </a:hlinkClick>
              </a:rPr>
              <a:t>Income Escaping </a:t>
            </a:r>
            <a:r>
              <a:rPr lang="en-GB" b="1" u="sng" dirty="0">
                <a:solidFill>
                  <a:srgbClr val="0070C0"/>
                </a:solidFill>
                <a:ea typeface="+mn-lt"/>
                <a:cs typeface="+mn-lt"/>
                <a:hlinkClick r:id="rId5">
                  <a:extLst>
                    <a:ext uri="{A12FA001-AC4F-418D-AE19-62706E023703}">
                      <ahyp:hlinkClr xmlns:ahyp="http://schemas.microsoft.com/office/drawing/2018/hyperlinkcolor" val="tx"/>
                    </a:ext>
                  </a:extLst>
                </a:hlinkClick>
              </a:rPr>
              <a:t>Assessment</a:t>
            </a:r>
            <a:r>
              <a:rPr lang="en-GB" b="1" u="sng" dirty="0">
                <a:solidFill>
                  <a:srgbClr val="0070C0"/>
                </a:solidFill>
                <a:ea typeface="+mn-lt"/>
                <a:cs typeface="+mn-lt"/>
              </a:rPr>
              <a:t>(Sec 147)</a:t>
            </a:r>
            <a:endParaRPr lang="en-GB" b="1" u="sng" dirty="0">
              <a:solidFill>
                <a:srgbClr val="0070C0"/>
              </a:solidFill>
            </a:endParaRPr>
          </a:p>
          <a:p>
            <a:endParaRPr lang="en-GB" sz="1800" dirty="0">
              <a:solidFill>
                <a:schemeClr val="tx1">
                  <a:lumMod val="85000"/>
                  <a:lumOff val="15000"/>
                </a:schemeClr>
              </a:solidFill>
            </a:endParaRPr>
          </a:p>
        </p:txBody>
      </p:sp>
    </p:spTree>
    <p:extLst>
      <p:ext uri="{BB962C8B-B14F-4D97-AF65-F5344CB8AC3E}">
        <p14:creationId xmlns:p14="http://schemas.microsoft.com/office/powerpoint/2010/main" val="24714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BBBDED-C117-4364-83DB-C730B8224384}"/>
              </a:ext>
            </a:extLst>
          </p:cNvPr>
          <p:cNvSpPr>
            <a:spLocks noGrp="1"/>
          </p:cNvSpPr>
          <p:nvPr>
            <p:ph type="title"/>
          </p:nvPr>
        </p:nvSpPr>
        <p:spPr>
          <a:xfrm>
            <a:off x="393471" y="294"/>
            <a:ext cx="10905065" cy="1135737"/>
          </a:xfrm>
        </p:spPr>
        <p:txBody>
          <a:bodyPr>
            <a:normAutofit/>
          </a:bodyPr>
          <a:lstStyle/>
          <a:p>
            <a:pPr>
              <a:spcBef>
                <a:spcPts val="1000"/>
              </a:spcBef>
            </a:pPr>
            <a:endParaRPr lang="en-GB" sz="3300">
              <a:ea typeface="+mj-lt"/>
              <a:cs typeface="+mj-lt"/>
            </a:endParaRPr>
          </a:p>
          <a:p>
            <a:pPr marL="285750" indent="-285750">
              <a:spcBef>
                <a:spcPts val="1000"/>
              </a:spcBef>
              <a:buFont typeface="Arial"/>
              <a:buChar char="•"/>
            </a:pPr>
            <a:r>
              <a:rPr lang="en-GB" sz="3300" b="1">
                <a:hlinkClick r:id="rId2"/>
              </a:rPr>
              <a:t>Summary Assessment</a:t>
            </a:r>
            <a:endParaRPr lang="en-GB" sz="3300"/>
          </a:p>
          <a:p>
            <a:endParaRPr lang="en-GB" sz="3300"/>
          </a:p>
        </p:txBody>
      </p:sp>
      <p:sp>
        <p:nvSpPr>
          <p:cNvPr id="3" name="Content Placeholder 2">
            <a:extLst>
              <a:ext uri="{FF2B5EF4-FFF2-40B4-BE49-F238E27FC236}">
                <a16:creationId xmlns:a16="http://schemas.microsoft.com/office/drawing/2014/main" id="{F53B2AF1-B45B-4BB2-A26E-48182F5721F8}"/>
              </a:ext>
            </a:extLst>
          </p:cNvPr>
          <p:cNvSpPr>
            <a:spLocks noGrp="1"/>
          </p:cNvSpPr>
          <p:nvPr>
            <p:ph idx="1"/>
          </p:nvPr>
        </p:nvSpPr>
        <p:spPr>
          <a:xfrm>
            <a:off x="250561" y="1211510"/>
            <a:ext cx="11678972" cy="5536981"/>
          </a:xfrm>
        </p:spPr>
        <p:txBody>
          <a:bodyPr vert="horz" lIns="91440" tIns="45720" rIns="91440" bIns="45720" rtlCol="0" anchor="t">
            <a:normAutofit/>
          </a:bodyPr>
          <a:lstStyle/>
          <a:p>
            <a:r>
              <a:rPr lang="en-GB" dirty="0">
                <a:ea typeface="+mn-lt"/>
                <a:cs typeface="+mn-lt"/>
              </a:rPr>
              <a:t>It is a type of assessment carried out without any human intervention. In this type of assessment, the information submitted by the </a:t>
            </a:r>
            <a:r>
              <a:rPr lang="en-GB" dirty="0" err="1">
                <a:ea typeface="+mn-lt"/>
                <a:cs typeface="+mn-lt"/>
              </a:rPr>
              <a:t>assessee</a:t>
            </a:r>
            <a:r>
              <a:rPr lang="en-GB" dirty="0">
                <a:ea typeface="+mn-lt"/>
                <a:cs typeface="+mn-lt"/>
              </a:rPr>
              <a:t> in his return of income is cross-checked against the information that the income tax department has access to. In the process, the reasonableness and correctness of the return are verified by the department. </a:t>
            </a:r>
          </a:p>
          <a:p>
            <a:r>
              <a:rPr lang="en-GB" dirty="0">
                <a:ea typeface="+mn-lt"/>
                <a:cs typeface="+mn-lt"/>
              </a:rPr>
              <a:t>The return gets processed online, and adjustment for arithmetical errors, incorrect claims, and disallowances are automatically done. Example, credit for TDS claimed by the taxpayer is found to be higher than what is available against his PAN as per department records. Making an adjustment in this regard can increase the tax liability of the taxpayer. After making the aforementioned adjustments, if the </a:t>
            </a:r>
            <a:r>
              <a:rPr lang="en-GB" dirty="0" err="1">
                <a:ea typeface="+mn-lt"/>
                <a:cs typeface="+mn-lt"/>
              </a:rPr>
              <a:t>assessee</a:t>
            </a:r>
            <a:r>
              <a:rPr lang="en-GB" dirty="0">
                <a:ea typeface="+mn-lt"/>
                <a:cs typeface="+mn-lt"/>
              </a:rPr>
              <a:t> is required to pay tax, he will be sent an intimation under Section 143(1). The </a:t>
            </a:r>
            <a:r>
              <a:rPr lang="en-GB" dirty="0" err="1">
                <a:ea typeface="+mn-lt"/>
                <a:cs typeface="+mn-lt"/>
              </a:rPr>
              <a:t>assessee</a:t>
            </a:r>
            <a:r>
              <a:rPr lang="en-GB" dirty="0">
                <a:ea typeface="+mn-lt"/>
                <a:cs typeface="+mn-lt"/>
              </a:rPr>
              <a:t> must respond to this intimation accordingly.</a:t>
            </a:r>
            <a:endParaRPr lang="en-GB"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31" y="2120025"/>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70" y="1343030"/>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6"/>
            <a:ext cx="2017580" cy="1014061"/>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318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21087"/>
            <a:ext cx="12192000" cy="212365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Calibri"/>
              </a:rPr>
              <a:t>The procedure followed related to</a:t>
            </a:r>
          </a:p>
          <a:p>
            <a:pPr algn="ctr"/>
            <a:r>
              <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Calibri"/>
              </a:rPr>
              <a:t> intimation u/s 143(1)</a:t>
            </a:r>
            <a:endPar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43010" name="Picture 2" descr="What is Intimation under section 143 (1)? IT Intimation u/s 143(1)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9894"/>
            <a:ext cx="12192000" cy="6540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67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5451" y="607889"/>
            <a:ext cx="9066545" cy="600164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lgn="just">
              <a:buFont typeface="Wingdings" pitchFamily="2" charset="2"/>
              <a:buChar char="q"/>
            </a:pPr>
            <a:r>
              <a:rPr lang="en-US" sz="2400" dirty="0"/>
              <a:t>An income tax return can be either filed voluntarily under Section 139 or </a:t>
            </a:r>
            <a:r>
              <a:rPr lang="en-US" sz="2400" b="1" i="1" u="sng" dirty="0"/>
              <a:t>on demand by the income tax department under Section 142(1).</a:t>
            </a:r>
          </a:p>
          <a:p>
            <a:pPr algn="just"/>
            <a:endParaRPr lang="en-US" sz="2400" dirty="0"/>
          </a:p>
          <a:p>
            <a:pPr marL="342900" indent="-342900" algn="just">
              <a:buFont typeface="Wingdings" pitchFamily="2" charset="2"/>
              <a:buChar char="q"/>
            </a:pPr>
            <a:r>
              <a:rPr lang="en-US" sz="2400" dirty="0"/>
              <a:t>It is necessary to understand what happens after the taxpayer has filed the return of income. Income tax department carries out a preliminary assessment of all the returns filed and informs taxpayers of the result of such preliminary assessment. </a:t>
            </a:r>
          </a:p>
          <a:p>
            <a:pPr algn="just"/>
            <a:endParaRPr lang="en-US" sz="2400" dirty="0"/>
          </a:p>
          <a:p>
            <a:pPr marL="342900" indent="-342900" algn="just">
              <a:buFont typeface="Wingdings" pitchFamily="2" charset="2"/>
              <a:buChar char="q"/>
            </a:pPr>
            <a:r>
              <a:rPr lang="en-US" sz="2400" b="1" i="1" u="sng" dirty="0"/>
              <a:t>This assessment primarily includes arithmetical errors, internal inconsistencies, tax calculation and verification of tax payment</a:t>
            </a:r>
            <a:r>
              <a:rPr lang="en-US" sz="2400" dirty="0"/>
              <a:t>. Such communication to the taxpayer post the preliminary assessment is called intimation under Section 143(1). </a:t>
            </a:r>
          </a:p>
          <a:p>
            <a:pPr algn="just"/>
            <a:endParaRPr lang="en-US" sz="2400" dirty="0"/>
          </a:p>
          <a:p>
            <a:pPr marL="342900" indent="-342900" algn="just">
              <a:buFont typeface="Wingdings" pitchFamily="2" charset="2"/>
              <a:buChar char="q"/>
            </a:pPr>
            <a:r>
              <a:rPr lang="en-US" sz="2400" dirty="0"/>
              <a:t>The preliminary assessment is wholly computerized and does not have any human intervention and is delegated to Centralized Processing Center (CPC).</a:t>
            </a:r>
          </a:p>
        </p:txBody>
      </p:sp>
      <p:sp>
        <p:nvSpPr>
          <p:cNvPr id="5"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125455"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ln/>
        </p:spPr>
        <p:style>
          <a:lnRef idx="1">
            <a:schemeClr val="accent6"/>
          </a:lnRef>
          <a:fillRef idx="3">
            <a:schemeClr val="accent6"/>
          </a:fillRef>
          <a:effectRef idx="2">
            <a:schemeClr val="accent6"/>
          </a:effectRef>
          <a:fontRef idx="minor">
            <a:schemeClr val="lt1"/>
          </a:fontRef>
        </p:style>
        <p:txBody>
          <a:bodyPr rtlCol="0" anchor="ctr"/>
          <a:lstStyle/>
          <a:p>
            <a:pPr algn="just"/>
            <a:r>
              <a:rPr lang="en-US" sz="4000" b="1" dirty="0"/>
              <a:t>Letter of Intimation u/s 143(1)</a:t>
            </a:r>
          </a:p>
        </p:txBody>
      </p:sp>
    </p:spTree>
    <p:extLst>
      <p:ext uri="{BB962C8B-B14F-4D97-AF65-F5344CB8AC3E}">
        <p14:creationId xmlns:p14="http://schemas.microsoft.com/office/powerpoint/2010/main" val="193968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60CAC406-2067-4962-A73E-A0124FA51176}"/>
              </a:ext>
            </a:extLst>
          </p:cNvPr>
          <p:cNvGraphicFramePr>
            <a:graphicFrameLocks noGrp="1"/>
          </p:cNvGraphicFramePr>
          <p:nvPr>
            <p:ph idx="1"/>
            <p:extLst>
              <p:ext uri="{D42A27DB-BD31-4B8C-83A1-F6EECF244321}">
                <p14:modId xmlns:p14="http://schemas.microsoft.com/office/powerpoint/2010/main" val="3580795555"/>
              </p:ext>
            </p:extLst>
          </p:nvPr>
        </p:nvGraphicFramePr>
        <p:xfrm>
          <a:off x="469106" y="-19840"/>
          <a:ext cx="11872912" cy="6577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51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155" y="1092530"/>
            <a:ext cx="12218141" cy="4639235"/>
            <a:chOff x="0" y="0"/>
            <a:chExt cx="10079966" cy="5257800"/>
          </a:xfrm>
        </p:grpSpPr>
        <p:grpSp>
          <p:nvGrpSpPr>
            <p:cNvPr id="4" name="Group 3"/>
            <p:cNvGrpSpPr/>
            <p:nvPr/>
          </p:nvGrpSpPr>
          <p:grpSpPr>
            <a:xfrm>
              <a:off x="0" y="914400"/>
              <a:ext cx="10079966" cy="4343400"/>
              <a:chOff x="0" y="0"/>
              <a:chExt cx="10079966" cy="4343400"/>
            </a:xfrm>
          </p:grpSpPr>
          <p:grpSp>
            <p:nvGrpSpPr>
              <p:cNvPr id="2" name="Group 1"/>
              <p:cNvGrpSpPr/>
              <p:nvPr/>
            </p:nvGrpSpPr>
            <p:grpSpPr>
              <a:xfrm>
                <a:off x="0" y="0"/>
                <a:ext cx="10079966" cy="4343400"/>
                <a:chOff x="0" y="0"/>
                <a:chExt cx="10079966" cy="434340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369" r="5875" b="-3302"/>
                <a:stretch/>
              </p:blipFill>
              <p:spPr>
                <a:xfrm>
                  <a:off x="0" y="0"/>
                  <a:ext cx="10079966" cy="4343400"/>
                </a:xfrm>
                <a:prstGeom prst="rect">
                  <a:avLst/>
                </a:prstGeom>
                <a:solidFill>
                  <a:schemeClr val="bg1">
                    <a:alpha val="0"/>
                  </a:schemeClr>
                </a:solidFill>
              </p:spPr>
            </p:pic>
            <p:sp>
              <p:nvSpPr>
                <p:cNvPr id="6" name="TextBox 5"/>
                <p:cNvSpPr txBox="1"/>
                <p:nvPr/>
              </p:nvSpPr>
              <p:spPr>
                <a:xfrm>
                  <a:off x="152400" y="3505200"/>
                  <a:ext cx="2563670" cy="418576"/>
                </a:xfrm>
                <a:prstGeom prst="rect">
                  <a:avLst/>
                </a:prstGeom>
                <a:solidFill>
                  <a:srgbClr val="3F5F8E"/>
                </a:solidFill>
                <a:ln>
                  <a:noFill/>
                </a:ln>
              </p:spPr>
              <p:txBody>
                <a:bodyPr wrap="square" rtlCol="0">
                  <a:spAutoFit/>
                </a:bodyPr>
                <a:lstStyle/>
                <a:p>
                  <a:endParaRPr lang="en-IN" dirty="0"/>
                </a:p>
              </p:txBody>
            </p:sp>
          </p:grpSp>
          <p:sp>
            <p:nvSpPr>
              <p:cNvPr id="3" name="TextBox 2"/>
              <p:cNvSpPr txBox="1"/>
              <p:nvPr/>
            </p:nvSpPr>
            <p:spPr>
              <a:xfrm>
                <a:off x="304800" y="454757"/>
                <a:ext cx="5296962" cy="2773067"/>
              </a:xfrm>
              <a:prstGeom prst="rect">
                <a:avLst/>
              </a:prstGeom>
              <a:solidFill>
                <a:srgbClr val="3F5F8E"/>
              </a:solidFill>
            </p:spPr>
            <p:txBody>
              <a:bodyPr wrap="square" lIns="91440" tIns="45720" rIns="91440" bIns="45720" rtlCol="0" anchor="t">
                <a:spAutoFit/>
              </a:bodyPr>
              <a:lstStyle/>
              <a:p>
                <a:r>
                  <a:rPr lang="en-IN" sz="5100" b="1" dirty="0">
                    <a:solidFill>
                      <a:schemeClr val="bg1"/>
                    </a:solidFill>
                    <a:latin typeface="Imprint MT Shadow" panose="04020605060303030202" pitchFamily="82" charset="0"/>
                  </a:rPr>
                  <a:t>FACELESS</a:t>
                </a:r>
              </a:p>
              <a:p>
                <a:r>
                  <a:rPr lang="en-IN" sz="5100" b="1" dirty="0">
                    <a:solidFill>
                      <a:schemeClr val="bg1"/>
                    </a:solidFill>
                    <a:latin typeface="Imprint MT Shadow"/>
                  </a:rPr>
                  <a:t>ASSESSMENT </a:t>
                </a:r>
                <a:endParaRPr lang="en-IN" sz="5100" b="1" dirty="0">
                  <a:solidFill>
                    <a:schemeClr val="bg1"/>
                  </a:solidFill>
                  <a:latin typeface="Imprint MT Shadow" panose="04020605060303030202" pitchFamily="82" charset="0"/>
                </a:endParaRPr>
              </a:p>
              <a:p>
                <a:endParaRPr lang="en-IN" sz="5100" b="1" dirty="0">
                  <a:solidFill>
                    <a:schemeClr val="bg1"/>
                  </a:solidFill>
                  <a:latin typeface="Imprint MT Shadow" panose="04020605060303030202" pitchFamily="82" charset="0"/>
                </a:endParaRPr>
              </a:p>
            </p:txBody>
          </p:sp>
        </p:grpSp>
        <p:sp>
          <p:nvSpPr>
            <p:cNvPr id="11" name="TextBox 10"/>
            <p:cNvSpPr txBox="1"/>
            <p:nvPr/>
          </p:nvSpPr>
          <p:spPr>
            <a:xfrm>
              <a:off x="0" y="0"/>
              <a:ext cx="10058400" cy="418576"/>
            </a:xfrm>
            <a:prstGeom prst="rect">
              <a:avLst/>
            </a:prstGeom>
            <a:solidFill>
              <a:srgbClr val="3F5F8E"/>
            </a:solidFill>
          </p:spPr>
          <p:txBody>
            <a:bodyPr wrap="square" rtlCol="0">
              <a:spAutoFit/>
            </a:bodyPr>
            <a:lstStyle/>
            <a:p>
              <a:endParaRPr lang="en-IN" dirty="0"/>
            </a:p>
          </p:txBody>
        </p:sp>
      </p:grpSp>
    </p:spTree>
    <p:extLst>
      <p:ext uri="{BB962C8B-B14F-4D97-AF65-F5344CB8AC3E}">
        <p14:creationId xmlns:p14="http://schemas.microsoft.com/office/powerpoint/2010/main" val="180530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895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7272"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335BCF74-B15B-48D8-A60F-B460A0928210}"/>
              </a:ext>
            </a:extLst>
          </p:cNvPr>
          <p:cNvSpPr>
            <a:spLocks noGrp="1"/>
          </p:cNvSpPr>
          <p:nvPr>
            <p:ph type="title"/>
          </p:nvPr>
        </p:nvSpPr>
        <p:spPr>
          <a:xfrm>
            <a:off x="3047" y="1153600"/>
            <a:ext cx="3884187" cy="4461163"/>
          </a:xfrm>
        </p:spPr>
        <p:txBody>
          <a:bodyPr>
            <a:normAutofit/>
          </a:bodyPr>
          <a:lstStyle/>
          <a:p>
            <a:r>
              <a:rPr lang="en-GB" sz="3600" b="1" dirty="0">
                <a:solidFill>
                  <a:srgbClr val="FFFFFF"/>
                </a:solidFill>
                <a:latin typeface="Garamond" panose="02020404030301010803" pitchFamily="18" charset="0"/>
                <a:cs typeface="Calibri Light"/>
              </a:rPr>
              <a:t>WHAT IT IS ?</a:t>
            </a:r>
          </a:p>
        </p:txBody>
      </p:sp>
      <p:sp>
        <p:nvSpPr>
          <p:cNvPr id="3" name="Content Placeholder 2">
            <a:extLst>
              <a:ext uri="{FF2B5EF4-FFF2-40B4-BE49-F238E27FC236}">
                <a16:creationId xmlns:a16="http://schemas.microsoft.com/office/drawing/2014/main" id="{C1AFC77A-C416-474A-B3F3-E371FC30ADD5}"/>
              </a:ext>
            </a:extLst>
          </p:cNvPr>
          <p:cNvSpPr>
            <a:spLocks noGrp="1"/>
          </p:cNvSpPr>
          <p:nvPr>
            <p:ph idx="1"/>
          </p:nvPr>
        </p:nvSpPr>
        <p:spPr>
          <a:xfrm>
            <a:off x="4447308" y="260724"/>
            <a:ext cx="6997282" cy="6426338"/>
          </a:xfrm>
        </p:spPr>
        <p:txBody>
          <a:bodyPr vert="horz" lIns="91440" tIns="45720" rIns="91440" bIns="45720" rtlCol="0" anchor="ctr">
            <a:normAutofit/>
          </a:bodyPr>
          <a:lstStyle/>
          <a:p>
            <a:pPr marL="457200" indent="-457200"/>
            <a:r>
              <a:rPr lang="en-GB" sz="2600" b="1" dirty="0">
                <a:latin typeface="Garamond" panose="02020404030301010803" pitchFamily="18" charset="0"/>
                <a:cs typeface="Calibri"/>
              </a:rPr>
              <a:t>Faceless Assessment is a part of e-governance initiative of the Government of India. </a:t>
            </a:r>
            <a:endParaRPr lang="en-US" sz="2600" b="1" dirty="0">
              <a:latin typeface="Garamond" panose="02020404030301010803" pitchFamily="18" charset="0"/>
              <a:cs typeface="Calibri"/>
            </a:endParaRPr>
          </a:p>
          <a:p>
            <a:pPr marL="457200" indent="-457200"/>
            <a:r>
              <a:rPr lang="en-GB" sz="2600" b="1" dirty="0">
                <a:latin typeface="Garamond" panose="02020404030301010803" pitchFamily="18" charset="0"/>
                <a:cs typeface="Calibri"/>
              </a:rPr>
              <a:t>To do scrutiny proceeding under section 143(3) / 147.</a:t>
            </a:r>
            <a:endParaRPr lang="en-US" sz="2600" b="1" dirty="0">
              <a:latin typeface="Garamond" panose="02020404030301010803" pitchFamily="18" charset="0"/>
              <a:cs typeface="Calibri"/>
            </a:endParaRPr>
          </a:p>
          <a:p>
            <a:pPr marL="457200" indent="-457200"/>
            <a:r>
              <a:rPr lang="en-GB" sz="2600" b="1" dirty="0">
                <a:latin typeface="Garamond" panose="02020404030301010803" pitchFamily="18" charset="0"/>
                <a:cs typeface="Calibri"/>
              </a:rPr>
              <a:t>To be conducted in a faceless and jurisdiction-less manner.</a:t>
            </a:r>
            <a:endParaRPr lang="en-US" sz="2600" b="1" dirty="0">
              <a:latin typeface="Garamond" panose="02020404030301010803" pitchFamily="18" charset="0"/>
              <a:cs typeface="Calibri"/>
            </a:endParaRPr>
          </a:p>
          <a:p>
            <a:pPr marL="457200" indent="-457200"/>
            <a:r>
              <a:rPr lang="en-GB" sz="2600" b="1" dirty="0">
                <a:latin typeface="Garamond" panose="02020404030301010803" pitchFamily="18" charset="0"/>
                <a:cs typeface="Calibri"/>
              </a:rPr>
              <a:t>Through the electronic means of communication via e-proceedings functionality. </a:t>
            </a:r>
            <a:endParaRPr lang="en-US" sz="2600" b="1" dirty="0">
              <a:latin typeface="Garamond" panose="02020404030301010803" pitchFamily="18" charset="0"/>
              <a:cs typeface="Calibri"/>
            </a:endParaRPr>
          </a:p>
          <a:p>
            <a:pPr marL="457200" indent="-457200"/>
            <a:r>
              <a:rPr lang="en-GB" sz="2600" b="1" dirty="0">
                <a:latin typeface="Garamond" panose="02020404030301010803" pitchFamily="18" charset="0"/>
                <a:cs typeface="Calibri"/>
              </a:rPr>
              <a:t>No physical/personal interface between the assesee and the assessing authority. </a:t>
            </a:r>
            <a:endParaRPr lang="en-US" sz="2600" b="1" dirty="0">
              <a:latin typeface="Garamond" panose="02020404030301010803" pitchFamily="18" charset="0"/>
              <a:cs typeface="Calibri"/>
            </a:endParaRPr>
          </a:p>
        </p:txBody>
      </p:sp>
    </p:spTree>
    <p:extLst>
      <p:ext uri="{BB962C8B-B14F-4D97-AF65-F5344CB8AC3E}">
        <p14:creationId xmlns:p14="http://schemas.microsoft.com/office/powerpoint/2010/main" val="242719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 fill="hold"/>
                                        <p:tgtEl>
                                          <p:spTgt spid="23"/>
                                        </p:tgtEl>
                                        <p:attrNameLst>
                                          <p:attrName>ppt_x</p:attrName>
                                        </p:attrNameLst>
                                      </p:cBhvr>
                                      <p:tavLst>
                                        <p:tav tm="0">
                                          <p:val>
                                            <p:strVal val="0-#ppt_w/2"/>
                                          </p:val>
                                        </p:tav>
                                        <p:tav tm="100000">
                                          <p:val>
                                            <p:strVal val="#ppt_x"/>
                                          </p:val>
                                        </p:tav>
                                      </p:tavLst>
                                    </p:anim>
                                    <p:anim calcmode="lin" valueType="num">
                                      <p:cBhvr additive="base">
                                        <p:cTn id="8" dur="35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35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5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35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35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35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35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3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895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BE44B07A-049D-4159-8302-15966365FB24}"/>
              </a:ext>
            </a:extLst>
          </p:cNvPr>
          <p:cNvSpPr>
            <a:spLocks noGrp="1"/>
          </p:cNvSpPr>
          <p:nvPr>
            <p:ph type="title"/>
          </p:nvPr>
        </p:nvSpPr>
        <p:spPr>
          <a:xfrm>
            <a:off x="1171105" y="1396686"/>
            <a:ext cx="3240505" cy="4064629"/>
          </a:xfrm>
        </p:spPr>
        <p:txBody>
          <a:bodyPr>
            <a:normAutofit/>
          </a:bodyPr>
          <a:lstStyle/>
          <a:p>
            <a:r>
              <a:rPr lang="en-GB" b="1" dirty="0">
                <a:solidFill>
                  <a:srgbClr val="FFFFFF"/>
                </a:solidFill>
                <a:latin typeface="Garamond" panose="02020404030301010803" pitchFamily="18" charset="0"/>
                <a:cs typeface="Calibri Light"/>
              </a:rPr>
              <a:t>FEATURES</a:t>
            </a:r>
          </a:p>
        </p:txBody>
      </p:sp>
      <p:sp>
        <p:nvSpPr>
          <p:cNvPr id="3" name="Content Placeholder 2">
            <a:extLst>
              <a:ext uri="{FF2B5EF4-FFF2-40B4-BE49-F238E27FC236}">
                <a16:creationId xmlns:a16="http://schemas.microsoft.com/office/drawing/2014/main" id="{67C8859B-05FE-46F8-8DA5-0D0444F8255E}"/>
              </a:ext>
            </a:extLst>
          </p:cNvPr>
          <p:cNvSpPr>
            <a:spLocks noGrp="1"/>
          </p:cNvSpPr>
          <p:nvPr>
            <p:ph idx="1"/>
          </p:nvPr>
        </p:nvSpPr>
        <p:spPr>
          <a:xfrm>
            <a:off x="1200728" y="672378"/>
            <a:ext cx="5536396" cy="3935281"/>
          </a:xfrm>
        </p:spPr>
        <p:txBody>
          <a:bodyPr vert="horz" lIns="91440" tIns="45720" rIns="91440" bIns="45720" rtlCol="0" anchor="t">
            <a:noAutofit/>
          </a:bodyPr>
          <a:lstStyle/>
          <a:p>
            <a:r>
              <a:rPr lang="en-GB" sz="2600" dirty="0">
                <a:latin typeface="Garamond" panose="02020404030301010803" pitchFamily="18" charset="0"/>
                <a:ea typeface="+mn-lt"/>
                <a:cs typeface="+mn-lt"/>
              </a:rPr>
              <a:t>The case selection will be through the system using data analytics &amp; Artificial Intelligence</a:t>
            </a:r>
            <a:endParaRPr lang="en-GB" sz="2600" dirty="0">
              <a:latin typeface="Garamond" panose="02020404030301010803" pitchFamily="18" charset="0"/>
              <a:cs typeface="Calibri" panose="020F0502020204030204"/>
            </a:endParaRPr>
          </a:p>
          <a:p>
            <a:r>
              <a:rPr lang="en-GB" sz="2600" dirty="0">
                <a:latin typeface="Garamond" panose="02020404030301010803" pitchFamily="18" charset="0"/>
                <a:ea typeface="+mn-lt"/>
                <a:cs typeface="+mn-lt"/>
              </a:rPr>
              <a:t>Automated random allocation of cases</a:t>
            </a:r>
            <a:endParaRPr lang="en-GB" sz="2600" dirty="0">
              <a:latin typeface="Garamond" panose="02020404030301010803" pitchFamily="18" charset="0"/>
              <a:cs typeface="Calibri"/>
            </a:endParaRPr>
          </a:p>
          <a:p>
            <a:r>
              <a:rPr lang="en-GB" sz="2600" dirty="0">
                <a:latin typeface="Garamond" panose="02020404030301010803" pitchFamily="18" charset="0"/>
                <a:ea typeface="+mn-lt"/>
                <a:cs typeface="+mn-lt"/>
              </a:rPr>
              <a:t>Abolition of Territorial jurisdiction</a:t>
            </a:r>
            <a:endParaRPr lang="en-GB" sz="2600" dirty="0">
              <a:latin typeface="Garamond" panose="02020404030301010803" pitchFamily="18" charset="0"/>
              <a:cs typeface="Calibri"/>
            </a:endParaRPr>
          </a:p>
          <a:p>
            <a:r>
              <a:rPr lang="en-GB" sz="2600" dirty="0">
                <a:latin typeface="Garamond" panose="02020404030301010803" pitchFamily="18" charset="0"/>
                <a:ea typeface="+mn-lt"/>
                <a:cs typeface="+mn-lt"/>
              </a:rPr>
              <a:t>Central issuance of notices with Document Identification Number (DIN)</a:t>
            </a:r>
            <a:endParaRPr lang="en-GB" sz="2600" dirty="0">
              <a:latin typeface="Garamond" panose="02020404030301010803" pitchFamily="18" charset="0"/>
              <a:cs typeface="Calibri"/>
            </a:endParaRPr>
          </a:p>
          <a:p>
            <a:r>
              <a:rPr lang="en-GB" sz="2600" dirty="0">
                <a:latin typeface="Garamond" panose="02020404030301010803" pitchFamily="18" charset="0"/>
                <a:ea typeface="+mn-lt"/>
                <a:cs typeface="+mn-lt"/>
              </a:rPr>
              <a:t>Team-based assessment &amp; reviews</a:t>
            </a:r>
            <a:endParaRPr lang="en-GB" sz="2600" dirty="0">
              <a:latin typeface="Garamond" panose="02020404030301010803" pitchFamily="18" charset="0"/>
              <a:cs typeface="Calibri"/>
            </a:endParaRPr>
          </a:p>
          <a:p>
            <a:r>
              <a:rPr lang="en-GB" sz="2600" dirty="0">
                <a:latin typeface="Garamond" panose="02020404030301010803" pitchFamily="18" charset="0"/>
                <a:ea typeface="+mn-lt"/>
                <a:cs typeface="+mn-lt"/>
              </a:rPr>
              <a:t>No physical interface, meaning no need to visit Income Tax office</a:t>
            </a:r>
            <a:endParaRPr lang="en-GB" sz="2600" dirty="0">
              <a:latin typeface="Garamond" panose="02020404030301010803" pitchFamily="18" charset="0"/>
              <a:cs typeface="Calibri"/>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024122" y="0"/>
            <a:ext cx="41679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99317" y="3143880"/>
            <a:ext cx="3417455" cy="525767"/>
          </a:xfrm>
          <a:prstGeom prst="rect">
            <a:avLst/>
          </a:prstGeom>
        </p:spPr>
        <p:txBody>
          <a:bodyPr vert="horz" lIns="91440" tIns="45720" rIns="91440" bIns="45720" rtlCol="0" anchor="ctr">
            <a:normAutofit fontScale="92500" lnSpcReduction="10000"/>
          </a:bodyPr>
          <a:lstStyle>
            <a:lvl1pPr defTabSz="754380">
              <a:lnSpc>
                <a:spcPct val="90000"/>
              </a:lnSpc>
              <a:spcBef>
                <a:spcPct val="0"/>
              </a:spcBef>
              <a:buNone/>
              <a:defRPr sz="3600" b="1">
                <a:solidFill>
                  <a:srgbClr val="FFFFFF"/>
                </a:solidFill>
                <a:latin typeface="Garamond" panose="02020404030301010803" pitchFamily="18" charset="0"/>
                <a:ea typeface="+mj-ea"/>
                <a:cs typeface="Calibri Light"/>
              </a:defRPr>
            </a:lvl1pPr>
          </a:lstStyle>
          <a:p>
            <a:r>
              <a:rPr lang="en-US" dirty="0"/>
              <a:t>FEATURES</a:t>
            </a:r>
          </a:p>
        </p:txBody>
      </p:sp>
    </p:spTree>
    <p:extLst>
      <p:ext uri="{BB962C8B-B14F-4D97-AF65-F5344CB8AC3E}">
        <p14:creationId xmlns:p14="http://schemas.microsoft.com/office/powerpoint/2010/main" val="389890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350" fill="hold"/>
                                        <p:tgtEl>
                                          <p:spTgt spid="1026"/>
                                        </p:tgtEl>
                                        <p:attrNameLst>
                                          <p:attrName>ppt_x</p:attrName>
                                        </p:attrNameLst>
                                      </p:cBhvr>
                                      <p:tavLst>
                                        <p:tav tm="0">
                                          <p:val>
                                            <p:strVal val="1+#ppt_w/2"/>
                                          </p:val>
                                        </p:tav>
                                        <p:tav tm="100000">
                                          <p:val>
                                            <p:strVal val="#ppt_x"/>
                                          </p:val>
                                        </p:tav>
                                      </p:tavLst>
                                    </p:anim>
                                    <p:anim calcmode="lin" valueType="num">
                                      <p:cBhvr additive="base">
                                        <p:cTn id="8" dur="350" fill="hold"/>
                                        <p:tgtEl>
                                          <p:spTgt spid="1026"/>
                                        </p:tgtEl>
                                        <p:attrNameLst>
                                          <p:attrName>ppt_y</p:attrName>
                                        </p:attrNameLst>
                                      </p:cBhvr>
                                      <p:tavLst>
                                        <p:tav tm="0">
                                          <p:val>
                                            <p:strVal val="#ppt_y"/>
                                          </p:val>
                                        </p:tav>
                                        <p:tav tm="100000">
                                          <p:val>
                                            <p:strVal val="#ppt_y"/>
                                          </p:val>
                                        </p:tav>
                                      </p:tavLst>
                                    </p:anim>
                                  </p:childTnLst>
                                </p:cTn>
                              </p:par>
                            </p:childTnLst>
                          </p:cTn>
                        </p:par>
                        <p:par>
                          <p:cTn id="9" fill="hold">
                            <p:stCondLst>
                              <p:cond delay="350"/>
                            </p:stCondLst>
                            <p:childTnLst>
                              <p:par>
                                <p:cTn id="10" presetID="10" presetClass="entr" presetSubtype="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35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35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35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35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35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35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3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4"/>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4" descr="A picture containing clock&#10;&#10;Description automatically generated">
            <a:extLst>
              <a:ext uri="{FF2B5EF4-FFF2-40B4-BE49-F238E27FC236}">
                <a16:creationId xmlns:a16="http://schemas.microsoft.com/office/drawing/2014/main" id="{FA93E3B7-2FB0-4537-95B0-0B574DD55C36}"/>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r="-1" b="40"/>
          <a:stretch/>
        </p:blipFill>
        <p:spPr>
          <a:xfrm>
            <a:off x="18485" y="39888"/>
            <a:ext cx="10119747" cy="6790765"/>
          </a:xfrm>
          <a:prstGeom prst="rect">
            <a:avLst/>
          </a:prstGeom>
          <a:effectLst/>
        </p:spPr>
      </p:pic>
      <p:sp>
        <p:nvSpPr>
          <p:cNvPr id="2" name="TextBox 1"/>
          <p:cNvSpPr txBox="1"/>
          <p:nvPr/>
        </p:nvSpPr>
        <p:spPr>
          <a:xfrm>
            <a:off x="10449615" y="3"/>
            <a:ext cx="2036070" cy="6790765"/>
          </a:xfrm>
          <a:prstGeom prst="rect">
            <a:avLst/>
          </a:prstGeom>
          <a:noFill/>
        </p:spPr>
        <p:txBody>
          <a:bodyPr vert="wordArtVert" wrap="square" lIns="91440" tIns="45720" rIns="91440" bIns="45720" rtlCol="0" anchor="t">
            <a:spAutoFit/>
          </a:bodyPr>
          <a:lstStyle/>
          <a:p>
            <a:pPr algn="ctr"/>
            <a:r>
              <a:rPr lang="en-US" sz="5500" b="1" dirty="0">
                <a:solidFill>
                  <a:srgbClr val="22477D"/>
                </a:solidFill>
                <a:latin typeface="Garamond"/>
              </a:rPr>
              <a:t>BENEFITS</a:t>
            </a:r>
          </a:p>
        </p:txBody>
      </p:sp>
    </p:spTree>
    <p:extLst>
      <p:ext uri="{BB962C8B-B14F-4D97-AF65-F5344CB8AC3E}">
        <p14:creationId xmlns:p14="http://schemas.microsoft.com/office/powerpoint/2010/main" val="212092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5"/>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Procedures-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589646"/>
            <a:ext cx="10326976" cy="6268383"/>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pPr>
              <a:lnSpc>
                <a:spcPct val="107000"/>
              </a:lnSpc>
              <a:spcAft>
                <a:spcPts val="800"/>
              </a:spcAft>
            </a:pPr>
            <a:r>
              <a:rPr lang="en-US" sz="2800" dirty="0"/>
              <a:t>Section 139 consists of various subsections which deals with different types of Income tax returns. These subsections are as follows:</a:t>
            </a:r>
          </a:p>
          <a:p>
            <a:r>
              <a:rPr lang="en-US" sz="2800" b="1" dirty="0"/>
              <a:t>Section 139(1) – Mandatory and Voluntary Returns</a:t>
            </a:r>
          </a:p>
          <a:p>
            <a:r>
              <a:rPr lang="en-US" sz="2800" dirty="0"/>
              <a:t>Section 139(1) deals with the mandatory and voluntary filing of income tax returns by the taxpayer:</a:t>
            </a:r>
          </a:p>
          <a:p>
            <a:r>
              <a:rPr lang="en-US" sz="2800" b="1" dirty="0"/>
              <a:t>Mandatory Return</a:t>
            </a:r>
          </a:p>
          <a:p>
            <a:r>
              <a:rPr lang="en-US" sz="2800" dirty="0"/>
              <a:t>The following taxpayers are required to file a mandatory income tax return are listed below:</a:t>
            </a:r>
          </a:p>
          <a:p>
            <a:pPr marL="457200" indent="-457200">
              <a:buFont typeface="Wingdings" pitchFamily="2" charset="2"/>
              <a:buChar char="ü"/>
            </a:pPr>
            <a:r>
              <a:rPr lang="en-US" sz="2800" dirty="0"/>
              <a:t>Any private, public, foreign, domestic company(Whether having profit or loss or nil income)</a:t>
            </a:r>
          </a:p>
          <a:p>
            <a:pPr marL="457200" indent="-457200">
              <a:buFont typeface="Wingdings" pitchFamily="2" charset="2"/>
              <a:buChar char="ü"/>
            </a:pPr>
            <a:r>
              <a:rPr lang="en-US" sz="2800" dirty="0"/>
              <a:t>Any </a:t>
            </a:r>
            <a:r>
              <a:rPr lang="en-US" sz="2800" b="1" dirty="0">
                <a:hlinkClick r:id="rId2"/>
              </a:rPr>
              <a:t>Limited Liability Partnership (LLP)</a:t>
            </a:r>
            <a:r>
              <a:rPr lang="en-US" sz="2800" dirty="0"/>
              <a:t> and unlimited liability partnership.</a:t>
            </a:r>
          </a:p>
          <a:p>
            <a:pPr marL="457200" indent="-457200">
              <a:buFont typeface="Wingdings" pitchFamily="2" charset="2"/>
              <a:buChar char="ü"/>
            </a:pPr>
            <a:r>
              <a:rPr lang="en-US" sz="2800" dirty="0"/>
              <a:t>Any total individual income is exceeding the exemption limit.</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8791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29528" y="1112926"/>
            <a:ext cx="6016721" cy="567956"/>
            <a:chOff x="0" y="0"/>
            <a:chExt cx="5142016" cy="861401"/>
          </a:xfrm>
        </p:grpSpPr>
        <p:sp>
          <p:nvSpPr>
            <p:cNvPr id="5" name="Rounded Rectangle 4"/>
            <p:cNvSpPr/>
            <p:nvPr/>
          </p:nvSpPr>
          <p:spPr>
            <a:xfrm>
              <a:off x="0" y="0"/>
              <a:ext cx="5142016" cy="477078"/>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07000"/>
                </a:lnSpc>
                <a:spcAft>
                  <a:spcPts val="800"/>
                </a:spcAft>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100">
                <a:solidFill>
                  <a:prstClr val="white"/>
                </a:solidFill>
                <a:ea typeface="Calibri" panose="020F0502020204030204" pitchFamily="34" charset="0"/>
                <a:cs typeface="Kartika" panose="02020503030404060203" pitchFamily="18" charset="0"/>
              </a:endParaRPr>
            </a:p>
          </p:txBody>
        </p:sp>
        <p:cxnSp>
          <p:nvCxnSpPr>
            <p:cNvPr id="6" name="Straight Arrow Connector 5"/>
            <p:cNvCxnSpPr/>
            <p:nvPr/>
          </p:nvCxnSpPr>
          <p:spPr>
            <a:xfrm flipH="1">
              <a:off x="2510991" y="477078"/>
              <a:ext cx="0" cy="38432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 Box 98"/>
          <p:cNvSpPr txBox="1"/>
          <p:nvPr/>
        </p:nvSpPr>
        <p:spPr>
          <a:xfrm>
            <a:off x="5975342" y="1427498"/>
            <a:ext cx="2706841" cy="1962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400" dirty="0">
                <a:solidFill>
                  <a:prstClr val="black"/>
                </a:solidFill>
                <a:latin typeface="Garamond" panose="02020404030301010803" pitchFamily="18" charset="0"/>
                <a:ea typeface="Calibri" panose="020F0502020204030204" pitchFamily="34" charset="0"/>
                <a:cs typeface="Kartika" panose="02020503030404060203" pitchFamily="18" charset="0"/>
              </a:rPr>
              <a:t>Issue of Notice u/s 143(2)</a:t>
            </a:r>
            <a:endParaRPr lang="en-IN" sz="1200" dirty="0">
              <a:solidFill>
                <a:prstClr val="black"/>
              </a:solidFill>
              <a:ea typeface="Calibri" panose="020F0502020204030204" pitchFamily="34" charset="0"/>
              <a:cs typeface="Kartika" panose="02020503030404060203" pitchFamily="18" charset="0"/>
            </a:endParaRPr>
          </a:p>
        </p:txBody>
      </p:sp>
      <p:sp>
        <p:nvSpPr>
          <p:cNvPr id="8" name="Rounded Rectangle 7"/>
          <p:cNvSpPr/>
          <p:nvPr/>
        </p:nvSpPr>
        <p:spPr>
          <a:xfrm>
            <a:off x="2934268" y="1742042"/>
            <a:ext cx="6082145" cy="248771"/>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Assessee</a:t>
            </a:r>
            <a:endParaRPr lang="en-IN" sz="1100">
              <a:solidFill>
                <a:prstClr val="white"/>
              </a:solidFill>
              <a:ea typeface="Calibri" panose="020F0502020204030204" pitchFamily="34" charset="0"/>
              <a:cs typeface="Kartika" panose="02020503030404060203" pitchFamily="18" charset="0"/>
            </a:endParaRPr>
          </a:p>
        </p:txBody>
      </p:sp>
      <p:cxnSp>
        <p:nvCxnSpPr>
          <p:cNvPr id="9" name="Straight Arrow Connector 8"/>
          <p:cNvCxnSpPr/>
          <p:nvPr/>
        </p:nvCxnSpPr>
        <p:spPr>
          <a:xfrm>
            <a:off x="5967644" y="1990813"/>
            <a:ext cx="0" cy="22187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Text Box 99"/>
          <p:cNvSpPr txBox="1"/>
          <p:nvPr/>
        </p:nvSpPr>
        <p:spPr>
          <a:xfrm>
            <a:off x="5967643" y="2005843"/>
            <a:ext cx="3337598" cy="19837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400" dirty="0">
                <a:solidFill>
                  <a:prstClr val="black"/>
                </a:solidFill>
                <a:latin typeface="Garamond" panose="02020404030301010803" pitchFamily="18" charset="0"/>
                <a:ea typeface="Calibri" panose="020F0502020204030204" pitchFamily="34" charset="0"/>
                <a:cs typeface="Kartika" panose="02020503030404060203" pitchFamily="18" charset="0"/>
              </a:rPr>
              <a:t>Submit e-Response within 15 days to</a:t>
            </a:r>
            <a:endParaRPr lang="en-IN" sz="1200" dirty="0">
              <a:solidFill>
                <a:prstClr val="black"/>
              </a:solidFill>
              <a:ea typeface="Calibri" panose="020F0502020204030204" pitchFamily="34" charset="0"/>
              <a:cs typeface="Kartika" panose="02020503030404060203" pitchFamily="18" charset="0"/>
            </a:endParaRPr>
          </a:p>
        </p:txBody>
      </p:sp>
      <p:sp>
        <p:nvSpPr>
          <p:cNvPr id="11" name="Rounded Rectangle 10"/>
          <p:cNvSpPr/>
          <p:nvPr/>
        </p:nvSpPr>
        <p:spPr>
          <a:xfrm>
            <a:off x="3029512" y="2305371"/>
            <a:ext cx="6065982" cy="282949"/>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100">
              <a:solidFill>
                <a:prstClr val="white"/>
              </a:solidFill>
              <a:ea typeface="Calibri" panose="020F0502020204030204" pitchFamily="34" charset="0"/>
              <a:cs typeface="Kartika" panose="02020503030404060203" pitchFamily="18" charset="0"/>
            </a:endParaRPr>
          </a:p>
        </p:txBody>
      </p:sp>
      <p:cxnSp>
        <p:nvCxnSpPr>
          <p:cNvPr id="12" name="Straight Arrow Connector 11"/>
          <p:cNvCxnSpPr/>
          <p:nvPr/>
        </p:nvCxnSpPr>
        <p:spPr>
          <a:xfrm>
            <a:off x="5967644" y="2588316"/>
            <a:ext cx="0" cy="25411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100"/>
          <p:cNvSpPr txBox="1"/>
          <p:nvPr/>
        </p:nvSpPr>
        <p:spPr>
          <a:xfrm>
            <a:off x="5983038" y="2592238"/>
            <a:ext cx="3200400"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400" dirty="0">
                <a:solidFill>
                  <a:prstClr val="black"/>
                </a:solidFill>
                <a:latin typeface="Garamond" panose="02020404030301010803" pitchFamily="18" charset="0"/>
                <a:ea typeface="Calibri" panose="020F0502020204030204" pitchFamily="34" charset="0"/>
                <a:cs typeface="Kartika" panose="02020503030404060203" pitchFamily="18" charset="0"/>
              </a:rPr>
              <a:t>Assigns the case randomly to</a:t>
            </a:r>
            <a:endParaRPr lang="en-IN" sz="1200" dirty="0">
              <a:solidFill>
                <a:prstClr val="black"/>
              </a:solidFill>
              <a:ea typeface="Calibri" panose="020F0502020204030204" pitchFamily="34" charset="0"/>
              <a:cs typeface="Kartika" panose="02020503030404060203" pitchFamily="18" charset="0"/>
            </a:endParaRPr>
          </a:p>
        </p:txBody>
      </p:sp>
      <p:sp>
        <p:nvSpPr>
          <p:cNvPr id="15" name="Rounded Rectangle 14"/>
          <p:cNvSpPr/>
          <p:nvPr/>
        </p:nvSpPr>
        <p:spPr>
          <a:xfrm>
            <a:off x="2996833" y="2911108"/>
            <a:ext cx="6169121" cy="29360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Assessment Unit at Regional E-assessment Centre</a:t>
            </a:r>
            <a:endParaRPr lang="en-IN" sz="1100">
              <a:solidFill>
                <a:prstClr val="white"/>
              </a:solidFill>
              <a:ea typeface="Calibri" panose="020F0502020204030204" pitchFamily="34" charset="0"/>
              <a:cs typeface="Kartika" panose="02020503030404060203" pitchFamily="18" charset="0"/>
            </a:endParaRPr>
          </a:p>
        </p:txBody>
      </p:sp>
      <p:cxnSp>
        <p:nvCxnSpPr>
          <p:cNvPr id="16" name="Straight Arrow Connector 15"/>
          <p:cNvCxnSpPr/>
          <p:nvPr/>
        </p:nvCxnSpPr>
        <p:spPr>
          <a:xfrm>
            <a:off x="5991382" y="3204735"/>
            <a:ext cx="0" cy="31764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Text Box 97"/>
          <p:cNvSpPr txBox="1"/>
          <p:nvPr/>
        </p:nvSpPr>
        <p:spPr>
          <a:xfrm>
            <a:off x="2350278" y="3312213"/>
            <a:ext cx="7358321" cy="30292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400" dirty="0">
                <a:solidFill>
                  <a:prstClr val="black"/>
                </a:solidFill>
                <a:latin typeface="Garamond" panose="02020404030301010803" pitchFamily="18" charset="0"/>
                <a:ea typeface="Calibri" panose="020F0502020204030204" pitchFamily="34" charset="0"/>
                <a:cs typeface="Kartika" panose="02020503030404060203" pitchFamily="18" charset="0"/>
              </a:rPr>
              <a:t>Asks NEC to Connect with Assessee or       Verification Unit or Technical Unit</a:t>
            </a:r>
            <a:endParaRPr lang="en-IN" sz="1200" dirty="0">
              <a:solidFill>
                <a:prstClr val="black"/>
              </a:solidFill>
              <a:ea typeface="Calibri" panose="020F0502020204030204" pitchFamily="34" charset="0"/>
              <a:cs typeface="Kartika" panose="02020503030404060203" pitchFamily="18" charset="0"/>
            </a:endParaRPr>
          </a:p>
        </p:txBody>
      </p:sp>
      <p:sp>
        <p:nvSpPr>
          <p:cNvPr id="19" name="Rounded Rectangle 18"/>
          <p:cNvSpPr/>
          <p:nvPr/>
        </p:nvSpPr>
        <p:spPr>
          <a:xfrm>
            <a:off x="3048002" y="3678467"/>
            <a:ext cx="5962842" cy="489128"/>
          </a:xfrm>
          <a:prstGeom prst="roundRect">
            <a:avLst/>
          </a:prstGeom>
          <a:noFill/>
          <a:ln w="19050" cap="flat" cmpd="sng" algn="ctr">
            <a:solidFill>
              <a:srgbClr val="00206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defRPr/>
            </a:pPr>
            <a:r>
              <a:rPr lang="en-IN" sz="1400" b="1" kern="0">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100" kern="0">
              <a:solidFill>
                <a:sysClr val="window" lastClr="FFFFFF"/>
              </a:solidFill>
              <a:ea typeface="Calibri" panose="020F0502020204030204" pitchFamily="34" charset="0"/>
              <a:cs typeface="Kartika" panose="02020503030404060203" pitchFamily="18" charset="0"/>
            </a:endParaRPr>
          </a:p>
          <a:p>
            <a:pPr marL="2610485" algn="ctr">
              <a:lnSpc>
                <a:spcPct val="107000"/>
              </a:lnSpc>
              <a:defRPr/>
            </a:pPr>
            <a:r>
              <a:rPr lang="en-IN" sz="1400" kern="0">
                <a:solidFill>
                  <a:srgbClr val="000000"/>
                </a:solidFill>
                <a:latin typeface="Garamond" panose="02020404030301010803" pitchFamily="18" charset="0"/>
                <a:ea typeface="Calibri" panose="020F0502020204030204" pitchFamily="34" charset="0"/>
                <a:cs typeface="Kartika" panose="02020503030404060203" pitchFamily="18" charset="0"/>
              </a:rPr>
              <a:t>Connects with</a:t>
            </a:r>
            <a:endParaRPr lang="en-IN" sz="1100" kern="0">
              <a:solidFill>
                <a:sysClr val="window" lastClr="FFFFFF"/>
              </a:solidFill>
              <a:ea typeface="Calibri" panose="020F0502020204030204" pitchFamily="34" charset="0"/>
              <a:cs typeface="Kartika" panose="02020503030404060203" pitchFamily="18" charset="0"/>
            </a:endParaRPr>
          </a:p>
        </p:txBody>
      </p:sp>
      <p:cxnSp>
        <p:nvCxnSpPr>
          <p:cNvPr id="20" name="Straight Arrow Connector 19"/>
          <p:cNvCxnSpPr/>
          <p:nvPr/>
        </p:nvCxnSpPr>
        <p:spPr>
          <a:xfrm>
            <a:off x="6000805" y="4167631"/>
            <a:ext cx="0" cy="280963"/>
          </a:xfrm>
          <a:prstGeom prst="straightConnector1">
            <a:avLst/>
          </a:prstGeom>
          <a:noFill/>
          <a:ln w="38100" cap="flat" cmpd="sng" algn="ctr">
            <a:solidFill>
              <a:srgbClr val="002060"/>
            </a:solidFill>
            <a:prstDash val="solid"/>
            <a:miter lim="800000"/>
            <a:tailEnd type="triangle"/>
          </a:ln>
          <a:effectLst/>
        </p:spPr>
      </p:cxnSp>
      <p:cxnSp>
        <p:nvCxnSpPr>
          <p:cNvPr id="21" name="Straight Arrow Connector 20"/>
          <p:cNvCxnSpPr/>
          <p:nvPr/>
        </p:nvCxnSpPr>
        <p:spPr>
          <a:xfrm>
            <a:off x="4163690" y="4173657"/>
            <a:ext cx="0" cy="281451"/>
          </a:xfrm>
          <a:prstGeom prst="straightConnector1">
            <a:avLst/>
          </a:prstGeom>
          <a:noFill/>
          <a:ln w="38100" cap="flat" cmpd="sng" algn="ctr">
            <a:solidFill>
              <a:srgbClr val="002060"/>
            </a:solidFill>
            <a:prstDash val="solid"/>
            <a:miter lim="800000"/>
            <a:tailEnd type="triangle"/>
          </a:ln>
          <a:effectLst/>
        </p:spPr>
      </p:cxnSp>
      <p:cxnSp>
        <p:nvCxnSpPr>
          <p:cNvPr id="22" name="Straight Arrow Connector 21"/>
          <p:cNvCxnSpPr/>
          <p:nvPr/>
        </p:nvCxnSpPr>
        <p:spPr>
          <a:xfrm>
            <a:off x="8869722" y="4167631"/>
            <a:ext cx="0" cy="382109"/>
          </a:xfrm>
          <a:prstGeom prst="straightConnector1">
            <a:avLst/>
          </a:prstGeom>
          <a:noFill/>
          <a:ln w="38100" cap="flat" cmpd="sng" algn="ctr">
            <a:solidFill>
              <a:srgbClr val="002060"/>
            </a:solidFill>
            <a:prstDash val="solid"/>
            <a:miter lim="800000"/>
            <a:tailEnd type="triangle"/>
          </a:ln>
          <a:effectLst/>
        </p:spPr>
      </p:cxnSp>
      <p:sp>
        <p:nvSpPr>
          <p:cNvPr id="24" name="Rounded Rectangle 23"/>
          <p:cNvSpPr/>
          <p:nvPr/>
        </p:nvSpPr>
        <p:spPr>
          <a:xfrm>
            <a:off x="2025641" y="4561760"/>
            <a:ext cx="2717219" cy="481493"/>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Assessee</a:t>
            </a:r>
            <a:endParaRPr lang="en-IN" sz="1100">
              <a:solidFill>
                <a:prstClr val="white"/>
              </a:solidFill>
              <a:ea typeface="Calibri" panose="020F0502020204030204" pitchFamily="34" charset="0"/>
              <a:cs typeface="Kartika" panose="02020503030404060203" pitchFamily="18" charset="0"/>
            </a:endParaRPr>
          </a:p>
          <a:p>
            <a:pPr algn="ctr">
              <a:lnSpc>
                <a:spcPct val="107000"/>
              </a:lnSpc>
            </a:pPr>
            <a:r>
              <a:rPr lang="en-IN" sz="1400">
                <a:solidFill>
                  <a:srgbClr val="000000"/>
                </a:solidFill>
                <a:latin typeface="Garamond" panose="02020404030301010803" pitchFamily="18" charset="0"/>
                <a:ea typeface="Calibri" panose="020F0502020204030204" pitchFamily="34" charset="0"/>
                <a:cs typeface="Kartika" panose="02020503030404060203" pitchFamily="18" charset="0"/>
              </a:rPr>
              <a:t>(For obtaining information)</a:t>
            </a:r>
            <a:endParaRPr lang="en-IN" sz="1100">
              <a:solidFill>
                <a:prstClr val="white"/>
              </a:solidFill>
              <a:ea typeface="Calibri" panose="020F0502020204030204" pitchFamily="34" charset="0"/>
              <a:cs typeface="Kartika" panose="02020503030404060203" pitchFamily="18" charset="0"/>
            </a:endParaRPr>
          </a:p>
        </p:txBody>
      </p:sp>
      <p:cxnSp>
        <p:nvCxnSpPr>
          <p:cNvPr id="25" name="Straight Arrow Connector 24"/>
          <p:cNvCxnSpPr/>
          <p:nvPr/>
        </p:nvCxnSpPr>
        <p:spPr>
          <a:xfrm>
            <a:off x="3191899" y="5055425"/>
            <a:ext cx="1550981" cy="38199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4953662" y="4549728"/>
            <a:ext cx="2707735" cy="493645"/>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Verification Unit</a:t>
            </a:r>
            <a:endParaRPr lang="en-IN" sz="1100">
              <a:solidFill>
                <a:prstClr val="white"/>
              </a:solidFill>
              <a:ea typeface="Calibri" panose="020F0502020204030204" pitchFamily="34" charset="0"/>
              <a:cs typeface="Kartika" panose="02020503030404060203" pitchFamily="18" charset="0"/>
            </a:endParaRPr>
          </a:p>
          <a:p>
            <a:pPr algn="ctr">
              <a:lnSpc>
                <a:spcPct val="107000"/>
              </a:lnSpc>
            </a:pPr>
            <a:r>
              <a:rPr lang="en-IN" sz="1400">
                <a:solidFill>
                  <a:srgbClr val="000000"/>
                </a:solidFill>
                <a:latin typeface="Garamond" panose="02020404030301010803" pitchFamily="18" charset="0"/>
                <a:ea typeface="Calibri" panose="020F0502020204030204" pitchFamily="34" charset="0"/>
                <a:cs typeface="Kartika" panose="02020503030404060203" pitchFamily="18" charset="0"/>
              </a:rPr>
              <a:t>(For verifying information)</a:t>
            </a:r>
            <a:endParaRPr lang="en-IN" sz="1100">
              <a:solidFill>
                <a:prstClr val="white"/>
              </a:solidFill>
              <a:ea typeface="Calibri" panose="020F0502020204030204" pitchFamily="34" charset="0"/>
              <a:cs typeface="Kartika" panose="02020503030404060203" pitchFamily="18" charset="0"/>
            </a:endParaRPr>
          </a:p>
        </p:txBody>
      </p:sp>
      <p:sp>
        <p:nvSpPr>
          <p:cNvPr id="27" name="Rounded Rectangle 26"/>
          <p:cNvSpPr/>
          <p:nvPr/>
        </p:nvSpPr>
        <p:spPr>
          <a:xfrm>
            <a:off x="8145840" y="4621937"/>
            <a:ext cx="2338771" cy="498671"/>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Technical Unit</a:t>
            </a:r>
            <a:endParaRPr lang="en-IN" sz="1100">
              <a:solidFill>
                <a:prstClr val="white"/>
              </a:solidFill>
              <a:ea typeface="Calibri" panose="020F0502020204030204" pitchFamily="34" charset="0"/>
              <a:cs typeface="Kartika" panose="02020503030404060203" pitchFamily="18" charset="0"/>
            </a:endParaRPr>
          </a:p>
          <a:p>
            <a:pPr algn="ctr">
              <a:lnSpc>
                <a:spcPct val="107000"/>
              </a:lnSpc>
            </a:pPr>
            <a:r>
              <a:rPr lang="en-IN" sz="1400">
                <a:solidFill>
                  <a:srgbClr val="000000"/>
                </a:solidFill>
                <a:latin typeface="Garamond" panose="02020404030301010803" pitchFamily="18" charset="0"/>
                <a:ea typeface="Calibri" panose="020F0502020204030204" pitchFamily="34" charset="0"/>
                <a:cs typeface="Kartika" panose="02020503030404060203" pitchFamily="18" charset="0"/>
              </a:rPr>
              <a:t>(For technical inputs)</a:t>
            </a:r>
            <a:endParaRPr lang="en-IN" sz="1100">
              <a:solidFill>
                <a:prstClr val="white"/>
              </a:solidFill>
              <a:ea typeface="Calibri" panose="020F0502020204030204" pitchFamily="34" charset="0"/>
              <a:cs typeface="Kartika" panose="02020503030404060203" pitchFamily="18" charset="0"/>
            </a:endParaRPr>
          </a:p>
        </p:txBody>
      </p:sp>
      <p:cxnSp>
        <p:nvCxnSpPr>
          <p:cNvPr id="28" name="Straight Arrow Connector 27"/>
          <p:cNvCxnSpPr/>
          <p:nvPr/>
        </p:nvCxnSpPr>
        <p:spPr>
          <a:xfrm flipH="1">
            <a:off x="5818909" y="5043383"/>
            <a:ext cx="0" cy="44470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389091" y="5120705"/>
            <a:ext cx="1916152" cy="36738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2892906" y="5579411"/>
            <a:ext cx="6273030" cy="406128"/>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100">
              <a:solidFill>
                <a:prstClr val="white"/>
              </a:solidFill>
              <a:ea typeface="Calibri" panose="020F0502020204030204" pitchFamily="34" charset="0"/>
              <a:cs typeface="Kartika" panose="02020503030404060203" pitchFamily="18" charset="0"/>
            </a:endParaRPr>
          </a:p>
        </p:txBody>
      </p:sp>
      <p:sp>
        <p:nvSpPr>
          <p:cNvPr id="34" name="TextBox 33"/>
          <p:cNvSpPr txBox="1"/>
          <p:nvPr/>
        </p:nvSpPr>
        <p:spPr>
          <a:xfrm>
            <a:off x="1881200" y="373111"/>
            <a:ext cx="8220364" cy="461665"/>
          </a:xfrm>
          <a:prstGeom prst="rect">
            <a:avLst/>
          </a:prstGeom>
          <a:noFill/>
        </p:spPr>
        <p:txBody>
          <a:bodyPr wrap="square" rtlCol="0">
            <a:spAutoFit/>
          </a:bodyPr>
          <a:lstStyle/>
          <a:p>
            <a:r>
              <a:rPr lang="en-IN" sz="2400" b="1" dirty="0">
                <a:solidFill>
                  <a:prstClr val="black"/>
                </a:solidFill>
                <a:latin typeface="Garamond" panose="02020404030301010803" pitchFamily="18" charset="0"/>
              </a:rPr>
              <a:t>PROCEDURE IN FACELESS ENVIRONMENT</a:t>
            </a:r>
          </a:p>
        </p:txBody>
      </p:sp>
    </p:spTree>
    <p:extLst>
      <p:ext uri="{BB962C8B-B14F-4D97-AF65-F5344CB8AC3E}">
        <p14:creationId xmlns:p14="http://schemas.microsoft.com/office/powerpoint/2010/main" val="2175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2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2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200"/>
                                        <p:tgtEl>
                                          <p:spTgt spid="26"/>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2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20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2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2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200"/>
                                        <p:tgtEl>
                                          <p:spTgt spid="28"/>
                                        </p:tgtEl>
                                      </p:cBhvr>
                                    </p:animEffect>
                                  </p:childTnLst>
                                </p:cTn>
                              </p:par>
                              <p:par>
                                <p:cTn id="64" presetID="10"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200"/>
                                        <p:tgtEl>
                                          <p:spTgt spid="2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p:bldP spid="15" grpId="0" animBg="1"/>
      <p:bldP spid="17" grpId="0"/>
      <p:bldP spid="19" grpId="0" animBg="1"/>
      <p:bldP spid="24" grpId="0" animBg="1"/>
      <p:bldP spid="26" grpId="0" animBg="1"/>
      <p:bldP spid="27" grpId="0" animBg="1"/>
      <p:bldP spid="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63273" y="269333"/>
            <a:ext cx="6273030" cy="416953"/>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400" b="1" dirty="0">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100" dirty="0">
              <a:solidFill>
                <a:prstClr val="white"/>
              </a:solidFill>
              <a:ea typeface="Calibri" panose="020F0502020204030204" pitchFamily="34" charset="0"/>
              <a:cs typeface="Kartika" panose="02020503030404060203" pitchFamily="18" charset="0"/>
            </a:endParaRPr>
          </a:p>
        </p:txBody>
      </p:sp>
      <p:cxnSp>
        <p:nvCxnSpPr>
          <p:cNvPr id="6" name="Straight Arrow Connector 5"/>
          <p:cNvCxnSpPr/>
          <p:nvPr/>
        </p:nvCxnSpPr>
        <p:spPr>
          <a:xfrm>
            <a:off x="8141647" y="687390"/>
            <a:ext cx="0" cy="28588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784167" y="1048709"/>
            <a:ext cx="2939473" cy="336596"/>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Assessment Unit at ReAC</a:t>
            </a:r>
            <a:endParaRPr lang="en-IN" sz="1100">
              <a:solidFill>
                <a:prstClr val="white"/>
              </a:solidFill>
              <a:ea typeface="Calibri" panose="020F0502020204030204" pitchFamily="34" charset="0"/>
              <a:cs typeface="Kartika" panose="02020503030404060203" pitchFamily="18" charset="0"/>
            </a:endParaRPr>
          </a:p>
        </p:txBody>
      </p:sp>
      <p:cxnSp>
        <p:nvCxnSpPr>
          <p:cNvPr id="9" name="Straight Arrow Connector 8"/>
          <p:cNvCxnSpPr/>
          <p:nvPr/>
        </p:nvCxnSpPr>
        <p:spPr>
          <a:xfrm flipH="1">
            <a:off x="7906167" y="1385588"/>
            <a:ext cx="0" cy="53718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865084" y="1075766"/>
            <a:ext cx="3332788" cy="282923"/>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New Assessment Unit at ReAC</a:t>
            </a:r>
            <a:endParaRPr lang="en-IN" sz="1100">
              <a:solidFill>
                <a:prstClr val="white"/>
              </a:solidFill>
              <a:ea typeface="Calibri" panose="020F0502020204030204" pitchFamily="34" charset="0"/>
              <a:cs typeface="Kartika" panose="02020503030404060203" pitchFamily="18" charset="0"/>
            </a:endParaRPr>
          </a:p>
        </p:txBody>
      </p:sp>
      <p:cxnSp>
        <p:nvCxnSpPr>
          <p:cNvPr id="12" name="Straight Arrow Connector 11"/>
          <p:cNvCxnSpPr/>
          <p:nvPr/>
        </p:nvCxnSpPr>
        <p:spPr>
          <a:xfrm>
            <a:off x="3451368" y="1358523"/>
            <a:ext cx="0" cy="57176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101"/>
          <p:cNvSpPr txBox="1"/>
          <p:nvPr/>
        </p:nvSpPr>
        <p:spPr>
          <a:xfrm>
            <a:off x="2664808" y="1454407"/>
            <a:ext cx="6228059" cy="29333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400" dirty="0">
                <a:solidFill>
                  <a:prstClr val="black"/>
                </a:solidFill>
                <a:latin typeface="Garamond" panose="02020404030301010803" pitchFamily="18" charset="0"/>
                <a:ea typeface="Calibri" panose="020F0502020204030204" pitchFamily="34" charset="0"/>
                <a:cs typeface="Kartika" panose="02020503030404060203" pitchFamily="18" charset="0"/>
              </a:rPr>
              <a:t>On the   basis of inputs prepare  draft  assessment order  &amp;    send to</a:t>
            </a:r>
            <a:endParaRPr lang="en-IN" sz="1200" dirty="0">
              <a:solidFill>
                <a:prstClr val="black"/>
              </a:solidFill>
              <a:ea typeface="Calibri" panose="020F0502020204030204" pitchFamily="34" charset="0"/>
              <a:cs typeface="Kartika" panose="02020503030404060203" pitchFamily="18" charset="0"/>
            </a:endParaRPr>
          </a:p>
        </p:txBody>
      </p:sp>
      <p:sp>
        <p:nvSpPr>
          <p:cNvPr id="15" name="Rounded Rectangle 14"/>
          <p:cNvSpPr/>
          <p:nvPr/>
        </p:nvSpPr>
        <p:spPr>
          <a:xfrm>
            <a:off x="2592724" y="2030192"/>
            <a:ext cx="5896648" cy="304813"/>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100">
              <a:solidFill>
                <a:prstClr val="white"/>
              </a:solidFill>
              <a:ea typeface="Calibri" panose="020F0502020204030204" pitchFamily="34" charset="0"/>
              <a:cs typeface="Kartika" panose="02020503030404060203" pitchFamily="18" charset="0"/>
            </a:endParaRPr>
          </a:p>
        </p:txBody>
      </p:sp>
      <p:cxnSp>
        <p:nvCxnSpPr>
          <p:cNvPr id="16" name="Straight Arrow Connector 15"/>
          <p:cNvCxnSpPr/>
          <p:nvPr/>
        </p:nvCxnSpPr>
        <p:spPr>
          <a:xfrm>
            <a:off x="3706948" y="2333322"/>
            <a:ext cx="0" cy="31764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2230966" y="1416639"/>
            <a:ext cx="361758" cy="692570"/>
            <a:chOff x="0" y="0"/>
            <a:chExt cx="457835" cy="436540"/>
          </a:xfrm>
        </p:grpSpPr>
        <p:cxnSp>
          <p:nvCxnSpPr>
            <p:cNvPr id="19" name="Straight Connector 18"/>
            <p:cNvCxnSpPr/>
            <p:nvPr/>
          </p:nvCxnSpPr>
          <p:spPr>
            <a:xfrm flipV="1">
              <a:off x="0" y="429371"/>
              <a:ext cx="45783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951" y="0"/>
              <a:ext cx="0" cy="43654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flipH="1">
            <a:off x="7838594" y="2335553"/>
            <a:ext cx="0" cy="70316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863273" y="2689420"/>
            <a:ext cx="2033539" cy="31880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500" b="1">
                <a:solidFill>
                  <a:srgbClr val="000000"/>
                </a:solidFill>
                <a:latin typeface="Garamond" panose="02020404030301010803" pitchFamily="18" charset="0"/>
                <a:ea typeface="Calibri" panose="020F0502020204030204" pitchFamily="34" charset="0"/>
                <a:cs typeface="Kartika" panose="02020503030404060203" pitchFamily="18" charset="0"/>
              </a:rPr>
              <a:t>Review Unit</a:t>
            </a:r>
            <a:endParaRPr lang="en-IN" sz="1100">
              <a:solidFill>
                <a:prstClr val="white"/>
              </a:solidFill>
              <a:ea typeface="Calibri" panose="020F0502020204030204" pitchFamily="34" charset="0"/>
              <a:cs typeface="Kartika" panose="02020503030404060203" pitchFamily="18" charset="0"/>
            </a:endParaRPr>
          </a:p>
        </p:txBody>
      </p:sp>
      <p:cxnSp>
        <p:nvCxnSpPr>
          <p:cNvPr id="24" name="Straight Arrow Connector 23"/>
          <p:cNvCxnSpPr/>
          <p:nvPr/>
        </p:nvCxnSpPr>
        <p:spPr>
          <a:xfrm>
            <a:off x="3722342" y="3008219"/>
            <a:ext cx="0" cy="28575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2209887" y="3365448"/>
            <a:ext cx="3024909" cy="327772"/>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500" b="1" dirty="0">
                <a:solidFill>
                  <a:srgbClr val="000000"/>
                </a:solidFill>
                <a:latin typeface="Garamond" panose="02020404030301010803" pitchFamily="18" charset="0"/>
                <a:ea typeface="Calibri" panose="020F0502020204030204" pitchFamily="34" charset="0"/>
                <a:cs typeface="Kartika" panose="02020503030404060203" pitchFamily="18" charset="0"/>
              </a:rPr>
              <a:t>Suggest any Modifications?</a:t>
            </a:r>
            <a:endParaRPr lang="en-IN" sz="1100" dirty="0">
              <a:solidFill>
                <a:prstClr val="white"/>
              </a:solidFill>
              <a:ea typeface="Calibri" panose="020F0502020204030204" pitchFamily="34" charset="0"/>
              <a:cs typeface="Kartika" panose="02020503030404060203" pitchFamily="18" charset="0"/>
            </a:endParaRPr>
          </a:p>
        </p:txBody>
      </p:sp>
      <p:grpSp>
        <p:nvGrpSpPr>
          <p:cNvPr id="26" name="Group 25"/>
          <p:cNvGrpSpPr/>
          <p:nvPr/>
        </p:nvGrpSpPr>
        <p:grpSpPr>
          <a:xfrm>
            <a:off x="5234805" y="2419675"/>
            <a:ext cx="521085" cy="1132945"/>
            <a:chOff x="0" y="0"/>
            <a:chExt cx="318053" cy="1381870"/>
          </a:xfrm>
        </p:grpSpPr>
        <p:cxnSp>
          <p:nvCxnSpPr>
            <p:cNvPr id="29" name="Straight Connector 28"/>
            <p:cNvCxnSpPr/>
            <p:nvPr/>
          </p:nvCxnSpPr>
          <p:spPr>
            <a:xfrm flipV="1">
              <a:off x="0" y="1374243"/>
              <a:ext cx="31805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06562" y="0"/>
              <a:ext cx="0" cy="138187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Text Box 93"/>
          <p:cNvSpPr txBox="1"/>
          <p:nvPr/>
        </p:nvSpPr>
        <p:spPr>
          <a:xfrm>
            <a:off x="1662043" y="3242689"/>
            <a:ext cx="593436"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200" dirty="0">
                <a:solidFill>
                  <a:prstClr val="black"/>
                </a:solidFill>
                <a:latin typeface="Garamond" panose="02020404030301010803" pitchFamily="18" charset="0"/>
                <a:ea typeface="Calibri" panose="020F0502020204030204" pitchFamily="34" charset="0"/>
                <a:cs typeface="Kartika" panose="02020503030404060203" pitchFamily="18" charset="0"/>
              </a:rPr>
              <a:t>Yes</a:t>
            </a:r>
            <a:endParaRPr lang="en-IN" sz="1100" dirty="0">
              <a:solidFill>
                <a:prstClr val="black"/>
              </a:solidFill>
              <a:ea typeface="Calibri" panose="020F0502020204030204" pitchFamily="34" charset="0"/>
              <a:cs typeface="Kartika" panose="02020503030404060203" pitchFamily="18" charset="0"/>
            </a:endParaRPr>
          </a:p>
        </p:txBody>
      </p:sp>
      <p:sp>
        <p:nvSpPr>
          <p:cNvPr id="31" name="Text Box 92"/>
          <p:cNvSpPr txBox="1"/>
          <p:nvPr/>
        </p:nvSpPr>
        <p:spPr>
          <a:xfrm>
            <a:off x="5244329" y="3253949"/>
            <a:ext cx="593436"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200">
                <a:solidFill>
                  <a:prstClr val="black"/>
                </a:solidFill>
                <a:latin typeface="Garamond" panose="02020404030301010803" pitchFamily="18" charset="0"/>
                <a:ea typeface="Calibri" panose="020F0502020204030204" pitchFamily="34" charset="0"/>
                <a:cs typeface="Kartika" panose="02020503030404060203" pitchFamily="18" charset="0"/>
              </a:rPr>
              <a:t>No</a:t>
            </a:r>
            <a:endParaRPr lang="en-IN" sz="1100">
              <a:solidFill>
                <a:prstClr val="black"/>
              </a:solidFill>
              <a:ea typeface="Calibri" panose="020F0502020204030204" pitchFamily="34" charset="0"/>
              <a:cs typeface="Kartika" panose="02020503030404060203" pitchFamily="18" charset="0"/>
            </a:endParaRPr>
          </a:p>
        </p:txBody>
      </p:sp>
      <p:sp>
        <p:nvSpPr>
          <p:cNvPr id="32" name="Rounded Rectangle 31"/>
          <p:cNvSpPr/>
          <p:nvPr/>
        </p:nvSpPr>
        <p:spPr>
          <a:xfrm>
            <a:off x="6402888" y="3095389"/>
            <a:ext cx="3015673" cy="33729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500" b="1">
                <a:solidFill>
                  <a:srgbClr val="000000"/>
                </a:solidFill>
                <a:latin typeface="Garamond" panose="02020404030301010803" pitchFamily="18" charset="0"/>
                <a:ea typeface="Calibri" panose="020F0502020204030204" pitchFamily="34" charset="0"/>
                <a:cs typeface="Kartika" panose="02020503030404060203" pitchFamily="18" charset="0"/>
              </a:rPr>
              <a:t>If Prejudicial to Assessee? </a:t>
            </a:r>
            <a:endParaRPr lang="en-IN" sz="1100">
              <a:solidFill>
                <a:prstClr val="white"/>
              </a:solidFill>
              <a:ea typeface="Calibri" panose="020F0502020204030204" pitchFamily="34" charset="0"/>
              <a:cs typeface="Kartika" panose="02020503030404060203" pitchFamily="18" charset="0"/>
            </a:endParaRPr>
          </a:p>
        </p:txBody>
      </p:sp>
      <p:cxnSp>
        <p:nvCxnSpPr>
          <p:cNvPr id="33" name="Straight Arrow Connector 32"/>
          <p:cNvCxnSpPr/>
          <p:nvPr/>
        </p:nvCxnSpPr>
        <p:spPr>
          <a:xfrm>
            <a:off x="7510482" y="3432687"/>
            <a:ext cx="0" cy="35634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8892858" y="3433806"/>
            <a:ext cx="0" cy="115364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5" name="Text Box 95"/>
          <p:cNvSpPr txBox="1"/>
          <p:nvPr/>
        </p:nvSpPr>
        <p:spPr>
          <a:xfrm>
            <a:off x="7046357" y="3431562"/>
            <a:ext cx="593436"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200">
                <a:solidFill>
                  <a:prstClr val="black"/>
                </a:solidFill>
                <a:latin typeface="Garamond" panose="02020404030301010803" pitchFamily="18" charset="0"/>
                <a:ea typeface="Calibri" panose="020F0502020204030204" pitchFamily="34" charset="0"/>
                <a:cs typeface="Kartika" panose="02020503030404060203" pitchFamily="18" charset="0"/>
              </a:rPr>
              <a:t>Yes</a:t>
            </a:r>
            <a:endParaRPr lang="en-IN" sz="1100">
              <a:solidFill>
                <a:prstClr val="black"/>
              </a:solidFill>
              <a:ea typeface="Calibri" panose="020F0502020204030204" pitchFamily="34" charset="0"/>
              <a:cs typeface="Kartika" panose="02020503030404060203" pitchFamily="18" charset="0"/>
            </a:endParaRPr>
          </a:p>
        </p:txBody>
      </p:sp>
      <p:sp>
        <p:nvSpPr>
          <p:cNvPr id="37" name="Rounded Rectangle 36"/>
          <p:cNvSpPr/>
          <p:nvPr/>
        </p:nvSpPr>
        <p:spPr>
          <a:xfrm>
            <a:off x="2451485" y="3880358"/>
            <a:ext cx="6179127" cy="463794"/>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On Request of assessee may provide Opportunity of </a:t>
            </a:r>
            <a:endParaRPr lang="en-IN" sz="1100">
              <a:solidFill>
                <a:prstClr val="white"/>
              </a:solidFill>
              <a:ea typeface="Calibri" panose="020F0502020204030204" pitchFamily="34" charset="0"/>
              <a:cs typeface="Kartika" panose="02020503030404060203" pitchFamily="18" charset="0"/>
            </a:endParaRPr>
          </a:p>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Personal Hearing </a:t>
            </a:r>
            <a:r>
              <a:rPr lang="en-IN" sz="1400" b="1" i="1">
                <a:solidFill>
                  <a:srgbClr val="000000"/>
                </a:solidFill>
                <a:latin typeface="Garamond" panose="02020404030301010803" pitchFamily="18" charset="0"/>
                <a:ea typeface="Calibri" panose="020F0502020204030204" pitchFamily="34" charset="0"/>
                <a:cs typeface="Kartika" panose="02020503030404060203" pitchFamily="18" charset="0"/>
              </a:rPr>
              <a:t>via</a:t>
            </a: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 Video Telephony</a:t>
            </a:r>
            <a:endParaRPr lang="en-IN" sz="1100">
              <a:solidFill>
                <a:prstClr val="white"/>
              </a:solidFill>
              <a:ea typeface="Calibri" panose="020F0502020204030204" pitchFamily="34" charset="0"/>
              <a:cs typeface="Kartika" panose="02020503030404060203" pitchFamily="18" charset="0"/>
            </a:endParaRPr>
          </a:p>
        </p:txBody>
      </p:sp>
      <p:cxnSp>
        <p:nvCxnSpPr>
          <p:cNvPr id="38" name="Straight Arrow Connector 37"/>
          <p:cNvCxnSpPr/>
          <p:nvPr/>
        </p:nvCxnSpPr>
        <p:spPr>
          <a:xfrm>
            <a:off x="3684106" y="4344152"/>
            <a:ext cx="2704" cy="30941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200179" y="4747572"/>
            <a:ext cx="2899448" cy="31880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500" b="1">
                <a:solidFill>
                  <a:srgbClr val="000000"/>
                </a:solidFill>
                <a:latin typeface="Garamond" panose="02020404030301010803" pitchFamily="18" charset="0"/>
                <a:ea typeface="Calibri" panose="020F0502020204030204" pitchFamily="34" charset="0"/>
                <a:cs typeface="Kartika" panose="02020503030404060203" pitchFamily="18" charset="0"/>
              </a:rPr>
              <a:t>Response by Assessee?</a:t>
            </a:r>
            <a:endParaRPr lang="en-IN" sz="1100">
              <a:solidFill>
                <a:prstClr val="white"/>
              </a:solidFill>
              <a:ea typeface="Calibri" panose="020F0502020204030204" pitchFamily="34" charset="0"/>
              <a:cs typeface="Kartika" panose="02020503030404060203" pitchFamily="18" charset="0"/>
            </a:endParaRPr>
          </a:p>
        </p:txBody>
      </p:sp>
      <p:sp>
        <p:nvSpPr>
          <p:cNvPr id="44" name="Text Box 94"/>
          <p:cNvSpPr txBox="1"/>
          <p:nvPr/>
        </p:nvSpPr>
        <p:spPr>
          <a:xfrm>
            <a:off x="1645392" y="4621804"/>
            <a:ext cx="593436"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200">
                <a:solidFill>
                  <a:prstClr val="black"/>
                </a:solidFill>
                <a:latin typeface="Garamond" panose="02020404030301010803" pitchFamily="18" charset="0"/>
                <a:ea typeface="Calibri" panose="020F0502020204030204" pitchFamily="34" charset="0"/>
                <a:cs typeface="Kartika" panose="02020503030404060203" pitchFamily="18" charset="0"/>
              </a:rPr>
              <a:t>Yes</a:t>
            </a:r>
            <a:endParaRPr lang="en-IN" sz="1100">
              <a:solidFill>
                <a:prstClr val="black"/>
              </a:solidFill>
              <a:ea typeface="Calibri" panose="020F0502020204030204" pitchFamily="34" charset="0"/>
              <a:cs typeface="Kartika" panose="02020503030404060203" pitchFamily="18" charset="0"/>
            </a:endParaRPr>
          </a:p>
        </p:txBody>
      </p:sp>
      <p:sp>
        <p:nvSpPr>
          <p:cNvPr id="45" name="Text Box 91"/>
          <p:cNvSpPr txBox="1"/>
          <p:nvPr/>
        </p:nvSpPr>
        <p:spPr>
          <a:xfrm>
            <a:off x="5123871" y="4633062"/>
            <a:ext cx="593436"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200" dirty="0">
                <a:solidFill>
                  <a:prstClr val="black"/>
                </a:solidFill>
                <a:latin typeface="Garamond" panose="02020404030301010803" pitchFamily="18" charset="0"/>
                <a:ea typeface="Calibri" panose="020F0502020204030204" pitchFamily="34" charset="0"/>
                <a:cs typeface="Kartika" panose="02020503030404060203" pitchFamily="18" charset="0"/>
              </a:rPr>
              <a:t>No</a:t>
            </a:r>
            <a:endParaRPr lang="en-IN" sz="1100" dirty="0">
              <a:solidFill>
                <a:prstClr val="black"/>
              </a:solidFill>
              <a:ea typeface="Calibri" panose="020F0502020204030204" pitchFamily="34" charset="0"/>
              <a:cs typeface="Kartika" panose="02020503030404060203" pitchFamily="18" charset="0"/>
            </a:endParaRPr>
          </a:p>
        </p:txBody>
      </p:sp>
      <p:cxnSp>
        <p:nvCxnSpPr>
          <p:cNvPr id="46" name="Straight Arrow Connector 45"/>
          <p:cNvCxnSpPr/>
          <p:nvPr/>
        </p:nvCxnSpPr>
        <p:spPr>
          <a:xfrm flipV="1">
            <a:off x="5094017" y="4889623"/>
            <a:ext cx="1185333"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6402890" y="4711631"/>
            <a:ext cx="3388976" cy="496981"/>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500" b="1">
                <a:solidFill>
                  <a:srgbClr val="000000"/>
                </a:solidFill>
                <a:latin typeface="Garamond" panose="02020404030301010803" pitchFamily="18" charset="0"/>
                <a:ea typeface="Calibri" panose="020F0502020204030204" pitchFamily="34" charset="0"/>
                <a:cs typeface="Kartika" panose="02020503030404060203" pitchFamily="18" charset="0"/>
              </a:rPr>
              <a:t>Finalise the Assessment Order </a:t>
            </a:r>
            <a:endParaRPr lang="en-IN" sz="1100">
              <a:solidFill>
                <a:prstClr val="white"/>
              </a:solidFill>
              <a:ea typeface="Calibri" panose="020F0502020204030204" pitchFamily="34" charset="0"/>
              <a:cs typeface="Kartika" panose="02020503030404060203" pitchFamily="18" charset="0"/>
            </a:endParaRPr>
          </a:p>
          <a:p>
            <a:pPr algn="ctr">
              <a:lnSpc>
                <a:spcPct val="107000"/>
              </a:lnSpc>
            </a:pPr>
            <a:r>
              <a:rPr lang="en-IN" sz="1500" b="1">
                <a:solidFill>
                  <a:srgbClr val="000000"/>
                </a:solidFill>
                <a:latin typeface="Garamond" panose="02020404030301010803" pitchFamily="18" charset="0"/>
                <a:ea typeface="Calibri" panose="020F0502020204030204" pitchFamily="34" charset="0"/>
                <a:cs typeface="Kartika" panose="02020503030404060203" pitchFamily="18" charset="0"/>
              </a:rPr>
              <a:t>&amp; Sends to</a:t>
            </a:r>
            <a:endParaRPr lang="en-IN" sz="1100">
              <a:solidFill>
                <a:prstClr val="white"/>
              </a:solidFill>
              <a:ea typeface="Calibri" panose="020F0502020204030204" pitchFamily="34" charset="0"/>
              <a:cs typeface="Kartika" panose="02020503030404060203" pitchFamily="18" charset="0"/>
            </a:endParaRPr>
          </a:p>
        </p:txBody>
      </p:sp>
      <p:grpSp>
        <p:nvGrpSpPr>
          <p:cNvPr id="48" name="Group 47"/>
          <p:cNvGrpSpPr/>
          <p:nvPr/>
        </p:nvGrpSpPr>
        <p:grpSpPr>
          <a:xfrm>
            <a:off x="5319078" y="5210737"/>
            <a:ext cx="3279446" cy="548934"/>
            <a:chOff x="0" y="-1392372"/>
            <a:chExt cx="2705543" cy="1638998"/>
          </a:xfrm>
        </p:grpSpPr>
        <p:cxnSp>
          <p:nvCxnSpPr>
            <p:cNvPr id="49" name="Straight Arrow Connector 48"/>
            <p:cNvCxnSpPr/>
            <p:nvPr/>
          </p:nvCxnSpPr>
          <p:spPr>
            <a:xfrm>
              <a:off x="2705543" y="-1392372"/>
              <a:ext cx="0" cy="161232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rot="10800000">
              <a:off x="0" y="-923073"/>
              <a:ext cx="2705543" cy="1169699"/>
              <a:chOff x="0" y="249439"/>
              <a:chExt cx="318053" cy="1169699"/>
            </a:xfrm>
          </p:grpSpPr>
          <p:cxnSp>
            <p:nvCxnSpPr>
              <p:cNvPr id="51" name="Straight Connector 50"/>
              <p:cNvCxnSpPr/>
              <p:nvPr/>
            </p:nvCxnSpPr>
            <p:spPr>
              <a:xfrm flipV="1">
                <a:off x="0" y="1374243"/>
                <a:ext cx="31805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316160" y="249439"/>
                <a:ext cx="0" cy="116969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54" name="Rounded Rectangle 53"/>
          <p:cNvSpPr/>
          <p:nvPr/>
        </p:nvSpPr>
        <p:spPr>
          <a:xfrm>
            <a:off x="2509830" y="5872820"/>
            <a:ext cx="3335097" cy="31880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Jurisdictional Assessing Officer</a:t>
            </a:r>
            <a:endParaRPr lang="en-IN" sz="1100">
              <a:solidFill>
                <a:prstClr val="white"/>
              </a:solidFill>
              <a:ea typeface="Calibri" panose="020F0502020204030204" pitchFamily="34" charset="0"/>
              <a:cs typeface="Kartika" panose="02020503030404060203" pitchFamily="18" charset="0"/>
            </a:endParaRPr>
          </a:p>
        </p:txBody>
      </p:sp>
      <p:sp>
        <p:nvSpPr>
          <p:cNvPr id="55" name="Rounded Rectangle 54"/>
          <p:cNvSpPr/>
          <p:nvPr/>
        </p:nvSpPr>
        <p:spPr>
          <a:xfrm>
            <a:off x="6538414" y="5870579"/>
            <a:ext cx="2899448" cy="31880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500" b="1">
                <a:solidFill>
                  <a:srgbClr val="000000"/>
                </a:solidFill>
                <a:latin typeface="Garamond" panose="02020404030301010803" pitchFamily="18" charset="0"/>
                <a:ea typeface="Calibri" panose="020F0502020204030204" pitchFamily="34" charset="0"/>
                <a:cs typeface="Kartika" panose="02020503030404060203" pitchFamily="18" charset="0"/>
              </a:rPr>
              <a:t>Assessee</a:t>
            </a:r>
            <a:endParaRPr lang="en-IN" sz="1100">
              <a:solidFill>
                <a:prstClr val="white"/>
              </a:solidFill>
              <a:ea typeface="Calibri" panose="020F0502020204030204" pitchFamily="34" charset="0"/>
              <a:cs typeface="Kartika" panose="02020503030404060203" pitchFamily="18" charset="0"/>
            </a:endParaRPr>
          </a:p>
        </p:txBody>
      </p:sp>
      <p:sp>
        <p:nvSpPr>
          <p:cNvPr id="56" name="Text Box 90"/>
          <p:cNvSpPr txBox="1"/>
          <p:nvPr/>
        </p:nvSpPr>
        <p:spPr>
          <a:xfrm>
            <a:off x="8921912" y="3498237"/>
            <a:ext cx="593436"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200">
                <a:solidFill>
                  <a:prstClr val="black"/>
                </a:solidFill>
                <a:latin typeface="Garamond" panose="02020404030301010803" pitchFamily="18" charset="0"/>
                <a:ea typeface="Calibri" panose="020F0502020204030204" pitchFamily="34" charset="0"/>
                <a:cs typeface="Kartika" panose="02020503030404060203" pitchFamily="18" charset="0"/>
              </a:rPr>
              <a:t>No</a:t>
            </a:r>
            <a:endParaRPr lang="en-IN" sz="1100">
              <a:solidFill>
                <a:prstClr val="black"/>
              </a:solidFill>
              <a:ea typeface="Calibri" panose="020F0502020204030204" pitchFamily="34" charset="0"/>
              <a:cs typeface="Kartika" panose="02020503030404060203" pitchFamily="18" charset="0"/>
            </a:endParaRPr>
          </a:p>
        </p:txBody>
      </p:sp>
      <p:grpSp>
        <p:nvGrpSpPr>
          <p:cNvPr id="59" name="Group 58"/>
          <p:cNvGrpSpPr/>
          <p:nvPr/>
        </p:nvGrpSpPr>
        <p:grpSpPr>
          <a:xfrm>
            <a:off x="1455674" y="2248601"/>
            <a:ext cx="1054145" cy="1261569"/>
            <a:chOff x="1200931" y="2548413"/>
            <a:chExt cx="869670" cy="1429778"/>
          </a:xfrm>
        </p:grpSpPr>
        <p:cxnSp>
          <p:nvCxnSpPr>
            <p:cNvPr id="42" name="Straight Connector 41"/>
            <p:cNvCxnSpPr/>
            <p:nvPr/>
          </p:nvCxnSpPr>
          <p:spPr>
            <a:xfrm flipV="1">
              <a:off x="1218077" y="2548413"/>
              <a:ext cx="2401" cy="14162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209885" y="2558240"/>
              <a:ext cx="860716"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200931" y="3978191"/>
              <a:ext cx="630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1457796" y="3500530"/>
            <a:ext cx="741818" cy="1406441"/>
            <a:chOff x="1202682" y="3967263"/>
            <a:chExt cx="612000" cy="1593966"/>
          </a:xfrm>
        </p:grpSpPr>
        <p:cxnSp>
          <p:nvCxnSpPr>
            <p:cNvPr id="63" name="Straight Connector 62"/>
            <p:cNvCxnSpPr/>
            <p:nvPr/>
          </p:nvCxnSpPr>
          <p:spPr>
            <a:xfrm>
              <a:off x="1202682" y="5561229"/>
              <a:ext cx="61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1218076" y="3967263"/>
              <a:ext cx="0" cy="15840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708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2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200"/>
                                        <p:tgtEl>
                                          <p:spTgt spid="5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2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2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2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
                                        <p:tgtEl>
                                          <p:spTgt spid="11"/>
                                        </p:tgtEl>
                                      </p:cBhvr>
                                    </p:animEffect>
                                  </p:childTnLst>
                                </p:cTn>
                              </p:par>
                              <p:par>
                                <p:cTn id="50" presetID="10"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2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2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2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200"/>
                                        <p:tgtEl>
                                          <p:spTgt spid="35"/>
                                        </p:tgtEl>
                                      </p:cBhvr>
                                    </p:animEffect>
                                  </p:childTnLst>
                                </p:cTn>
                              </p:par>
                              <p:par>
                                <p:cTn id="69" presetID="10"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200"/>
                                        <p:tgtEl>
                                          <p:spTgt spid="3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200"/>
                                        <p:tgtEl>
                                          <p:spTgt spid="5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200"/>
                                        <p:tgtEl>
                                          <p:spTgt spid="3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200"/>
                                        <p:tgtEl>
                                          <p:spTgt spid="4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200"/>
                                        <p:tgtEl>
                                          <p:spTgt spid="3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200"/>
                                        <p:tgtEl>
                                          <p:spTgt spid="3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200"/>
                                        <p:tgtEl>
                                          <p:spTgt spid="4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200"/>
                                        <p:tgtEl>
                                          <p:spTgt spid="45"/>
                                        </p:tgtEl>
                                      </p:cBhvr>
                                    </p:animEffect>
                                  </p:childTnLst>
                                </p:cTn>
                              </p:par>
                              <p:par>
                                <p:cTn id="97" presetID="10" presetClass="entr" presetSubtype="0" fill="hold" nodeType="with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fade">
                                      <p:cBhvr>
                                        <p:cTn id="99" dur="200"/>
                                        <p:tgtEl>
                                          <p:spTgt spid="6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2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fade">
                                      <p:cBhvr>
                                        <p:cTn id="107" dur="200"/>
                                        <p:tgtEl>
                                          <p:spTgt spid="5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200"/>
                                        <p:tgtEl>
                                          <p:spTgt spid="54"/>
                                        </p:tgtEl>
                                      </p:cBhvr>
                                    </p:animEffect>
                                  </p:childTnLst>
                                </p:cTn>
                              </p:par>
                              <p:par>
                                <p:cTn id="111" presetID="10"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fade">
                                      <p:cBhvr>
                                        <p:cTn id="113" dur="2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animBg="1"/>
      <p:bldP spid="22" grpId="0" animBg="1"/>
      <p:bldP spid="25" grpId="0" animBg="1"/>
      <p:bldP spid="28" grpId="0"/>
      <p:bldP spid="31" grpId="0"/>
      <p:bldP spid="32" grpId="0" animBg="1"/>
      <p:bldP spid="35" grpId="0"/>
      <p:bldP spid="37" grpId="0" animBg="1"/>
      <p:bldP spid="39" grpId="0" animBg="1"/>
      <p:bldP spid="44" grpId="0"/>
      <p:bldP spid="45" grpId="0"/>
      <p:bldP spid="47" grpId="0" animBg="1"/>
      <p:bldP spid="54" grpId="0" animBg="1"/>
      <p:bldP spid="55" grpId="0" animBg="1"/>
      <p:bldP spid="5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817" y="-1386168"/>
            <a:ext cx="2424873" cy="3611192"/>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3" y="-338578"/>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8020"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34"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822" y="5439922"/>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46"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5"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9FEC9EC4-C7D5-4987-97D6-63A1607F84F8}"/>
              </a:ext>
            </a:extLst>
          </p:cNvPr>
          <p:cNvSpPr>
            <a:spLocks noGrp="1"/>
          </p:cNvSpPr>
          <p:nvPr>
            <p:ph type="title"/>
          </p:nvPr>
        </p:nvSpPr>
        <p:spPr>
          <a:xfrm>
            <a:off x="3204643" y="2353641"/>
            <a:ext cx="5782716" cy="2150719"/>
          </a:xfrm>
          <a:noFill/>
        </p:spPr>
        <p:txBody>
          <a:bodyPr vert="horz" lIns="91440" tIns="45720" rIns="91440" bIns="45720" rtlCol="0" anchor="ctr">
            <a:normAutofit/>
          </a:bodyPr>
          <a:lstStyle/>
          <a:p>
            <a:pPr algn="ctr"/>
            <a:br>
              <a:rPr lang="en-US" sz="3600" kern="1200">
                <a:solidFill>
                  <a:srgbClr val="080808"/>
                </a:solidFill>
                <a:latin typeface="+mj-lt"/>
                <a:ea typeface="+mj-ea"/>
                <a:cs typeface="+mj-cs"/>
              </a:rPr>
            </a:br>
            <a:br>
              <a:rPr lang="en-US" sz="3600" kern="1200">
                <a:solidFill>
                  <a:srgbClr val="080808"/>
                </a:solidFill>
                <a:latin typeface="+mj-lt"/>
                <a:ea typeface="+mj-ea"/>
                <a:cs typeface="+mj-cs"/>
              </a:rPr>
            </a:br>
            <a:r>
              <a:rPr lang="en-US" sz="3600" kern="1200">
                <a:solidFill>
                  <a:srgbClr val="080808"/>
                </a:solidFill>
                <a:latin typeface="+mj-lt"/>
                <a:ea typeface="+mj-ea"/>
                <a:cs typeface="+mj-cs"/>
              </a:rPr>
              <a:t>Notice for defective return u/s 139(9)</a:t>
            </a:r>
          </a:p>
          <a:p>
            <a:pPr algn="ctr"/>
            <a:endParaRPr lang="en-US" sz="3600" kern="1200">
              <a:solidFill>
                <a:srgbClr val="080808"/>
              </a:solidFill>
              <a:latin typeface="+mj-lt"/>
              <a:ea typeface="+mj-ea"/>
              <a:cs typeface="+mj-cs"/>
            </a:endParaRPr>
          </a:p>
          <a:p>
            <a:pPr algn="ctr"/>
            <a:endParaRPr lang="en-US" sz="3600" kern="1200">
              <a:solidFill>
                <a:srgbClr val="080808"/>
              </a:solidFill>
              <a:latin typeface="+mj-lt"/>
              <a:ea typeface="+mj-ea"/>
              <a:cs typeface="+mj-cs"/>
            </a:endParaRP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4" y="5457620"/>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94"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7117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79"/>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45" y="837747"/>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95" y="640923"/>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90" y="635744"/>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D905BA7-BA50-42F1-B59D-4E9CABAB9F68}"/>
              </a:ext>
            </a:extLst>
          </p:cNvPr>
          <p:cNvSpPr>
            <a:spLocks noGrp="1"/>
          </p:cNvSpPr>
          <p:nvPr>
            <p:ph type="title"/>
          </p:nvPr>
        </p:nvSpPr>
        <p:spPr>
          <a:xfrm>
            <a:off x="958541" y="800392"/>
            <a:ext cx="10264697" cy="1212102"/>
          </a:xfrm>
        </p:spPr>
        <p:txBody>
          <a:bodyPr>
            <a:normAutofit/>
          </a:bodyPr>
          <a:lstStyle/>
          <a:p>
            <a:r>
              <a:rPr lang="en-GB" sz="4000">
                <a:solidFill>
                  <a:srgbClr val="FFFFFF"/>
                </a:solidFill>
              </a:rPr>
              <a:t>Common errors that can make your return “defective”?</a:t>
            </a:r>
            <a:endParaRPr lang="en-US" sz="4000">
              <a:solidFill>
                <a:srgbClr val="FFFFFF"/>
              </a:solidFill>
            </a:endParaRPr>
          </a:p>
          <a:p>
            <a:endParaRPr lang="en-GB" sz="4000">
              <a:solidFill>
                <a:srgbClr val="FFFFFF"/>
              </a:solidFill>
            </a:endParaRPr>
          </a:p>
        </p:txBody>
      </p:sp>
      <p:sp>
        <p:nvSpPr>
          <p:cNvPr id="3" name="Content Placeholder 2">
            <a:extLst>
              <a:ext uri="{FF2B5EF4-FFF2-40B4-BE49-F238E27FC236}">
                <a16:creationId xmlns:a16="http://schemas.microsoft.com/office/drawing/2014/main" id="{845114AB-672E-4FF3-AE65-471BB0E84AD1}"/>
              </a:ext>
            </a:extLst>
          </p:cNvPr>
          <p:cNvSpPr>
            <a:spLocks noGrp="1"/>
          </p:cNvSpPr>
          <p:nvPr>
            <p:ph idx="1"/>
          </p:nvPr>
        </p:nvSpPr>
        <p:spPr>
          <a:xfrm>
            <a:off x="1246707" y="2950055"/>
            <a:ext cx="9708995" cy="3567173"/>
          </a:xfrm>
        </p:spPr>
        <p:txBody>
          <a:bodyPr vert="horz" lIns="91440" tIns="45720" rIns="91440" bIns="45720" rtlCol="0" anchor="ctr">
            <a:noAutofit/>
          </a:bodyPr>
          <a:lstStyle/>
          <a:p>
            <a:r>
              <a:rPr lang="en-GB" sz="1900" dirty="0">
                <a:ea typeface="+mn-lt"/>
                <a:cs typeface="+mn-lt"/>
              </a:rPr>
              <a:t>Not filling the annexure, statements and columns in the income tax return that must be duly filled wherever required. For example, while </a:t>
            </a:r>
            <a:r>
              <a:rPr lang="en-GB" sz="1900" u="sng" dirty="0">
                <a:ea typeface="+mn-lt"/>
                <a:cs typeface="+mn-lt"/>
                <a:hlinkClick r:id="rId2"/>
              </a:rPr>
              <a:t>claiming deduction u/s 80G</a:t>
            </a:r>
            <a:r>
              <a:rPr lang="en-GB" sz="1900" dirty="0">
                <a:ea typeface="+mn-lt"/>
                <a:cs typeface="+mn-lt"/>
              </a:rPr>
              <a:t>, the details in its schedule is not filled or wrongly filled.</a:t>
            </a:r>
            <a:endParaRPr lang="en-GB" sz="1900" dirty="0"/>
          </a:p>
          <a:p>
            <a:r>
              <a:rPr lang="en-GB" sz="1900" dirty="0">
                <a:ea typeface="+mn-lt"/>
                <a:cs typeface="+mn-lt"/>
              </a:rPr>
              <a:t>Tax together with interest, if any is paid before filing the return and all the details relating to it is not filled. For example, BSR code, Date of challan should be correctly filled.</a:t>
            </a:r>
            <a:endParaRPr lang="en-GB" sz="1900" dirty="0"/>
          </a:p>
          <a:p>
            <a:r>
              <a:rPr lang="en-GB" sz="1900" dirty="0">
                <a:ea typeface="+mn-lt"/>
                <a:cs typeface="+mn-lt"/>
              </a:rPr>
              <a:t>Tax actually paid does not match with the tax payable in the income tax return or taxes are not paid in full.</a:t>
            </a:r>
            <a:endParaRPr lang="en-GB" sz="1900" dirty="0"/>
          </a:p>
          <a:p>
            <a:r>
              <a:rPr lang="en-GB" sz="1900" dirty="0">
                <a:ea typeface="+mn-lt"/>
                <a:cs typeface="+mn-lt"/>
              </a:rPr>
              <a:t>While filing ITR 4, total presumptive income is shown less than 8% or 6 %of gross turnover or receipts as the case may be then in that case ITR 3 should have been filed.</a:t>
            </a:r>
            <a:endParaRPr lang="en-GB" sz="1900" dirty="0"/>
          </a:p>
          <a:p>
            <a:r>
              <a:rPr lang="en-GB" sz="1900" dirty="0">
                <a:ea typeface="+mn-lt"/>
                <a:cs typeface="+mn-lt"/>
              </a:rPr>
              <a:t>The Gross receipts is not mentioned in the Profit &amp; Loss A/c Or the Gross receipt or </a:t>
            </a:r>
            <a:r>
              <a:rPr lang="en-GB" sz="1900" u="sng" dirty="0">
                <a:ea typeface="+mn-lt"/>
                <a:cs typeface="+mn-lt"/>
                <a:hlinkClick r:id="rId3"/>
              </a:rPr>
              <a:t>income u/s 44AD</a:t>
            </a:r>
            <a:r>
              <a:rPr lang="en-GB" sz="1900" dirty="0">
                <a:ea typeface="+mn-lt"/>
                <a:cs typeface="+mn-lt"/>
              </a:rPr>
              <a:t> is shown more than Rs. 2 Crore in ITR 4.</a:t>
            </a:r>
            <a:endParaRPr lang="en-GB" sz="1900" dirty="0"/>
          </a:p>
          <a:p>
            <a:r>
              <a:rPr lang="en-GB" sz="1900" dirty="0">
                <a:ea typeface="+mn-lt"/>
                <a:cs typeface="+mn-lt"/>
              </a:rPr>
              <a:t>If you have filed your return u/s 44ADA with the gross receipt more than 50 Lakhs without Balance sheet and Profit &amp; Loss, then notice will be received for filing ITR-3 with audited B/s and P&amp;L Statement.</a:t>
            </a:r>
            <a:endParaRPr lang="en-GB" sz="1900" dirty="0"/>
          </a:p>
          <a:p>
            <a:endParaRPr lang="en-GB" sz="1900" dirty="0"/>
          </a:p>
        </p:txBody>
      </p:sp>
    </p:spTree>
    <p:extLst>
      <p:ext uri="{BB962C8B-B14F-4D97-AF65-F5344CB8AC3E}">
        <p14:creationId xmlns:p14="http://schemas.microsoft.com/office/powerpoint/2010/main" val="337949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0B037-D3F8-4ABC-9591-44AE99B3BBAD}"/>
              </a:ext>
            </a:extLst>
          </p:cNvPr>
          <p:cNvSpPr>
            <a:spLocks noGrp="1"/>
          </p:cNvSpPr>
          <p:nvPr>
            <p:ph type="title"/>
          </p:nvPr>
        </p:nvSpPr>
        <p:spPr/>
        <p:txBody>
          <a:bodyPr/>
          <a:lstStyle/>
          <a:p>
            <a:r>
              <a:rPr lang="en-GB" dirty="0"/>
              <a:t>CONTD....</a:t>
            </a:r>
          </a:p>
        </p:txBody>
      </p:sp>
      <p:sp>
        <p:nvSpPr>
          <p:cNvPr id="3" name="Content Placeholder 2">
            <a:extLst>
              <a:ext uri="{FF2B5EF4-FFF2-40B4-BE49-F238E27FC236}">
                <a16:creationId xmlns:a16="http://schemas.microsoft.com/office/drawing/2014/main" id="{D62D11B5-5502-4736-ACF3-45C73B6F1358}"/>
              </a:ext>
            </a:extLst>
          </p:cNvPr>
          <p:cNvSpPr>
            <a:spLocks noGrp="1"/>
          </p:cNvSpPr>
          <p:nvPr>
            <p:ph idx="1"/>
          </p:nvPr>
        </p:nvSpPr>
        <p:spPr/>
        <p:txBody>
          <a:bodyPr vert="horz" lIns="91440" tIns="45720" rIns="91440" bIns="45720" rtlCol="0" anchor="t">
            <a:normAutofit fontScale="92500" lnSpcReduction="20000"/>
          </a:bodyPr>
          <a:lstStyle/>
          <a:p>
            <a:r>
              <a:rPr lang="en-GB" dirty="0">
                <a:ea typeface="+mn-lt"/>
                <a:cs typeface="+mn-lt"/>
              </a:rPr>
              <a:t>Where you’re required to maintain regular books of account such as Balance Sheet and Profit and Loss statement, but they have not been filled in the return while filing it.</a:t>
            </a:r>
          </a:p>
          <a:p>
            <a:r>
              <a:rPr lang="en-GB" dirty="0">
                <a:ea typeface="+mn-lt"/>
                <a:cs typeface="+mn-lt"/>
              </a:rPr>
              <a:t>Tax deducted has been claimed as a </a:t>
            </a:r>
            <a:r>
              <a:rPr lang="en-GB" dirty="0">
                <a:ea typeface="+mn-lt"/>
                <a:cs typeface="+mn-lt"/>
                <a:hlinkClick r:id="rId2"/>
              </a:rPr>
              <a:t>refund</a:t>
            </a:r>
            <a:r>
              <a:rPr lang="en-GB" dirty="0">
                <a:ea typeface="+mn-lt"/>
                <a:cs typeface="+mn-lt"/>
              </a:rPr>
              <a:t>, but no income details are provided in the return.</a:t>
            </a:r>
          </a:p>
          <a:p>
            <a:r>
              <a:rPr lang="en-GB" dirty="0">
                <a:ea typeface="+mn-lt"/>
                <a:cs typeface="+mn-lt"/>
              </a:rPr>
              <a:t>No income details has been provided in ITR but details regarding taxes paid have been provided.</a:t>
            </a:r>
          </a:p>
          <a:p>
            <a:r>
              <a:rPr lang="en-GB" dirty="0">
                <a:ea typeface="+mn-lt"/>
                <a:cs typeface="+mn-lt"/>
              </a:rPr>
              <a:t>Gross income as referred to in 26AS has not been considered in the respective heads of ITR.</a:t>
            </a:r>
          </a:p>
          <a:p>
            <a:r>
              <a:rPr lang="en-GB" dirty="0">
                <a:ea typeface="+mn-lt"/>
                <a:cs typeface="+mn-lt"/>
              </a:rPr>
              <a:t>When the books of accounts have been audited but a copy of audit report and audited financial statements have not been filled in the return while filing it.</a:t>
            </a:r>
          </a:p>
          <a:p>
            <a:r>
              <a:rPr lang="en-GB" dirty="0">
                <a:ea typeface="+mn-lt"/>
                <a:cs typeface="+mn-lt"/>
              </a:rPr>
              <a:t>Name mismatch between PAN and Income Tax Return.</a:t>
            </a:r>
            <a:endParaRPr lang="en-GB" dirty="0"/>
          </a:p>
        </p:txBody>
      </p:sp>
    </p:spTree>
    <p:extLst>
      <p:ext uri="{BB962C8B-B14F-4D97-AF65-F5344CB8AC3E}">
        <p14:creationId xmlns:p14="http://schemas.microsoft.com/office/powerpoint/2010/main" val="135411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E919E7-7A16-4C97-93C9-6C59B2B3CC8B}"/>
              </a:ext>
            </a:extLst>
          </p:cNvPr>
          <p:cNvSpPr>
            <a:spLocks noGrp="1"/>
          </p:cNvSpPr>
          <p:nvPr>
            <p:ph type="title"/>
          </p:nvPr>
        </p:nvSpPr>
        <p:spPr>
          <a:xfrm>
            <a:off x="1271588" y="662429"/>
            <a:ext cx="10055721" cy="1325563"/>
          </a:xfrm>
        </p:spPr>
        <p:txBody>
          <a:bodyPr anchor="t">
            <a:normAutofit/>
          </a:bodyPr>
          <a:lstStyle/>
          <a:p>
            <a:r>
              <a:rPr lang="en-GB" dirty="0"/>
              <a:t>THINGS TO BE DONE</a:t>
            </a:r>
          </a:p>
        </p:txBody>
      </p:sp>
      <p:grpSp>
        <p:nvGrpSpPr>
          <p:cNvPr id="1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D6C5908C-AB4F-428D-92D9-0293FDD1E929}"/>
              </a:ext>
            </a:extLst>
          </p:cNvPr>
          <p:cNvSpPr>
            <a:spLocks noGrp="1"/>
          </p:cNvSpPr>
          <p:nvPr>
            <p:ph idx="1"/>
          </p:nvPr>
        </p:nvSpPr>
        <p:spPr>
          <a:xfrm>
            <a:off x="1251679" y="2286030"/>
            <a:ext cx="10089112" cy="3909599"/>
          </a:xfrm>
        </p:spPr>
        <p:txBody>
          <a:bodyPr vert="horz" lIns="91440" tIns="45720" rIns="91440" bIns="45720" rtlCol="0" anchor="t">
            <a:normAutofit/>
          </a:bodyPr>
          <a:lstStyle/>
          <a:p>
            <a:pPr algn="just"/>
            <a:r>
              <a:rPr lang="en-GB" dirty="0">
                <a:solidFill>
                  <a:schemeClr val="tx1">
                    <a:alpha val="60000"/>
                  </a:schemeClr>
                </a:solidFill>
                <a:ea typeface="+mn-lt"/>
                <a:cs typeface="+mn-lt"/>
              </a:rPr>
              <a:t>Once you’ve been served with notice of </a:t>
            </a:r>
            <a:r>
              <a:rPr lang="en-GB" dirty="0">
                <a:solidFill>
                  <a:schemeClr val="tx1">
                    <a:alpha val="60000"/>
                  </a:schemeClr>
                </a:solidFill>
                <a:ea typeface="+mn-lt"/>
                <a:cs typeface="+mn-lt"/>
                <a:hlinkClick r:id="rId2">
                  <a:extLst>
                    <a:ext uri="{A12FA001-AC4F-418D-AE19-62706E023703}">
                      <ahyp:hlinkClr xmlns:ahyp="http://schemas.microsoft.com/office/drawing/2018/hyperlinkcolor" val="tx"/>
                    </a:ext>
                  </a:extLst>
                </a:hlinkClick>
              </a:rPr>
              <a:t>defective return u/s 139(9)</a:t>
            </a:r>
            <a:r>
              <a:rPr lang="en-GB" dirty="0">
                <a:solidFill>
                  <a:schemeClr val="tx1">
                    <a:alpha val="60000"/>
                  </a:schemeClr>
                </a:solidFill>
                <a:ea typeface="+mn-lt"/>
                <a:cs typeface="+mn-lt"/>
              </a:rPr>
              <a:t>, then you must correct your return by revising it within </a:t>
            </a:r>
            <a:r>
              <a:rPr lang="en-GB" b="1" dirty="0">
                <a:solidFill>
                  <a:schemeClr val="tx1">
                    <a:alpha val="60000"/>
                  </a:schemeClr>
                </a:solidFill>
                <a:ea typeface="+mn-lt"/>
                <a:cs typeface="+mn-lt"/>
              </a:rPr>
              <a:t>15</a:t>
            </a:r>
            <a:r>
              <a:rPr lang="en-GB" dirty="0">
                <a:solidFill>
                  <a:schemeClr val="tx1">
                    <a:alpha val="60000"/>
                  </a:schemeClr>
                </a:solidFill>
                <a:ea typeface="+mn-lt"/>
                <a:cs typeface="+mn-lt"/>
              </a:rPr>
              <a:t> days from the receipt of notice by the Income Tax Department. You can also apply for extension by writing an application to the Assessing Officer (A.O.) requesting an extension of the deadline of filing a revised return. Practically, it is seen that even a taxpayer rectifies the defect after the expiry of fifteen days but before the assessment is made, the Assessing Officer may condone the delay and treat the return as a valid return.</a:t>
            </a:r>
            <a:endParaRPr lang="en-GB" dirty="0">
              <a:solidFill>
                <a:schemeClr val="tx1">
                  <a:alpha val="60000"/>
                </a:schemeClr>
              </a:solidFill>
            </a:endParaRPr>
          </a:p>
        </p:txBody>
      </p:sp>
    </p:spTree>
    <p:extLst>
      <p:ext uri="{BB962C8B-B14F-4D97-AF65-F5344CB8AC3E}">
        <p14:creationId xmlns:p14="http://schemas.microsoft.com/office/powerpoint/2010/main" val="358671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92"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E8398A-0BBB-4C54-9124-B5CF45A8662A}"/>
              </a:ext>
            </a:extLst>
          </p:cNvPr>
          <p:cNvSpPr>
            <a:spLocks noGrp="1"/>
          </p:cNvSpPr>
          <p:nvPr>
            <p:ph type="title"/>
          </p:nvPr>
        </p:nvSpPr>
        <p:spPr>
          <a:xfrm>
            <a:off x="1171109" y="1396686"/>
            <a:ext cx="3240505" cy="4064628"/>
          </a:xfrm>
        </p:spPr>
        <p:txBody>
          <a:bodyPr>
            <a:normAutofit/>
          </a:bodyPr>
          <a:lstStyle/>
          <a:p>
            <a:r>
              <a:rPr lang="en-GB">
                <a:solidFill>
                  <a:srgbClr val="FFFFFF"/>
                </a:solidFill>
              </a:rPr>
              <a:t>NO RESPONSE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55" y="941151"/>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82" y="4780994"/>
            <a:ext cx="546101"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F4F465E-AADD-4E2C-BAB9-E7F397FE488F}"/>
              </a:ext>
            </a:extLst>
          </p:cNvPr>
          <p:cNvSpPr>
            <a:spLocks noGrp="1"/>
          </p:cNvSpPr>
          <p:nvPr>
            <p:ph idx="1"/>
          </p:nvPr>
        </p:nvSpPr>
        <p:spPr>
          <a:xfrm>
            <a:off x="5370153" y="1526062"/>
            <a:ext cx="5536398" cy="3935281"/>
          </a:xfrm>
        </p:spPr>
        <p:txBody>
          <a:bodyPr vert="horz" lIns="91440" tIns="45720" rIns="91440" bIns="45720" rtlCol="0" anchor="t">
            <a:normAutofit/>
          </a:bodyPr>
          <a:lstStyle/>
          <a:p>
            <a:pPr algn="just"/>
            <a:r>
              <a:rPr lang="en-GB" dirty="0">
                <a:ea typeface="+mn-lt"/>
                <a:cs typeface="+mn-lt"/>
              </a:rPr>
              <a:t>Your defective return will be treated as a non-filed or invalid return. This means the Income Tax Department will consider as if you’ve not filed a return for the year. Consequently, your refund will also be not processed by the Income Tax Department, if any.</a:t>
            </a:r>
            <a:endParaRPr lang="en-GB" dirty="0"/>
          </a:p>
        </p:txBody>
      </p:sp>
    </p:spTree>
    <p:extLst>
      <p:ext uri="{BB962C8B-B14F-4D97-AF65-F5344CB8AC3E}">
        <p14:creationId xmlns:p14="http://schemas.microsoft.com/office/powerpoint/2010/main" val="419525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9" y="563919"/>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88D3E3EE-E5D9-4CBE-A36F-9E2386749E34}"/>
              </a:ext>
            </a:extLst>
          </p:cNvPr>
          <p:cNvSpPr txBox="1"/>
          <p:nvPr/>
        </p:nvSpPr>
        <p:spPr>
          <a:xfrm>
            <a:off x="1098470" y="885680"/>
            <a:ext cx="3402277" cy="462460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b="1" kern="1200" dirty="0">
                <a:solidFill>
                  <a:srgbClr val="FFFFFF"/>
                </a:solidFill>
                <a:latin typeface="+mj-lt"/>
                <a:ea typeface="+mj-ea"/>
                <a:cs typeface="+mj-cs"/>
              </a:rPr>
              <a:t>Withdrawing the response made to defective notice u/s 139(9)?</a:t>
            </a:r>
            <a:endParaRPr lang="en-US" sz="4400" kern="1200" dirty="0">
              <a:solidFill>
                <a:srgbClr val="FFFFFF"/>
              </a:solidFill>
              <a:latin typeface="+mj-lt"/>
              <a:ea typeface="+mj-ea"/>
              <a:cs typeface="+mj-cs"/>
            </a:endParaRPr>
          </a:p>
          <a:p>
            <a:pPr>
              <a:lnSpc>
                <a:spcPct val="90000"/>
              </a:lnSpc>
              <a:spcBef>
                <a:spcPct val="0"/>
              </a:spcBef>
              <a:spcAft>
                <a:spcPts val="600"/>
              </a:spcAft>
            </a:pPr>
            <a:endParaRPr lang="en-US" sz="4400" kern="1200"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EAEA2D4E-E988-4AE2-88C5-588FFFC68FF5}"/>
              </a:ext>
            </a:extLst>
          </p:cNvPr>
          <p:cNvSpPr txBox="1"/>
          <p:nvPr/>
        </p:nvSpPr>
        <p:spPr>
          <a:xfrm>
            <a:off x="5300211" y="957118"/>
            <a:ext cx="6525221" cy="461684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800"/>
              <a:t>Earlier it was possible to withdraw your response submitted to defective return notice under section 139(9). But this functionality is no more available. Hence, now you cannot withdraw the response made, instead you can update or view the same.</a:t>
            </a:r>
          </a:p>
        </p:txBody>
      </p:sp>
    </p:spTree>
    <p:extLst>
      <p:ext uri="{BB962C8B-B14F-4D97-AF65-F5344CB8AC3E}">
        <p14:creationId xmlns:p14="http://schemas.microsoft.com/office/powerpoint/2010/main" val="114247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blip>
          <a:srcRect/>
          <a:tile tx="0" ty="0" sx="100000" sy="100000" flip="none" algn="tl"/>
        </a:blipFill>
        <a:effectLst/>
      </p:bgPr>
    </p:bg>
    <p:spTree>
      <p:nvGrpSpPr>
        <p:cNvPr id="1" name=""/>
        <p:cNvGrpSpPr/>
        <p:nvPr/>
      </p:nvGrpSpPr>
      <p:grpSpPr>
        <a:xfrm>
          <a:off x="0" y="0"/>
          <a:ext cx="0" cy="0"/>
          <a:chOff x="0" y="0"/>
          <a:chExt cx="0" cy="0"/>
        </a:xfrm>
      </p:grpSpPr>
      <p:pic>
        <p:nvPicPr>
          <p:cNvPr id="2" name="Picture 2" descr="A close up of a pen&#10;&#10;Description automatically generated">
            <a:extLst>
              <a:ext uri="{FF2B5EF4-FFF2-40B4-BE49-F238E27FC236}">
                <a16:creationId xmlns:a16="http://schemas.microsoft.com/office/drawing/2014/main" id="{F10E7521-1557-48BE-9B4B-039AE862EFD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911274" y="3913629"/>
            <a:ext cx="6317673" cy="2583994"/>
          </a:xfrm>
          <a:prstGeom prst="rect">
            <a:avLst/>
          </a:prstGeom>
        </p:spPr>
      </p:pic>
    </p:spTree>
    <p:extLst>
      <p:ext uri="{BB962C8B-B14F-4D97-AF65-F5344CB8AC3E}">
        <p14:creationId xmlns:p14="http://schemas.microsoft.com/office/powerpoint/2010/main" val="210883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013DF8-6EF8-4A98-8821-E6468C17C0C3}" type="slidenum">
              <a:rPr lang="en-IN" smtClean="0"/>
              <a:pPr/>
              <a:t>4</a:t>
            </a:fld>
            <a:endParaRPr lang="en-IN"/>
          </a:p>
        </p:txBody>
      </p:sp>
      <p:sp>
        <p:nvSpPr>
          <p:cNvPr id="6" name="Rectangle 5"/>
          <p:cNvSpPr/>
          <p:nvPr/>
        </p:nvSpPr>
        <p:spPr>
          <a:xfrm>
            <a:off x="934278" y="1202090"/>
            <a:ext cx="10952922" cy="5141113"/>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pPr marL="457200" indent="-457200">
              <a:lnSpc>
                <a:spcPct val="107000"/>
              </a:lnSpc>
              <a:spcAft>
                <a:spcPts val="800"/>
              </a:spcAft>
              <a:buFont typeface="Wingdings" pitchFamily="2" charset="2"/>
              <a:buChar char="ü"/>
            </a:pPr>
            <a:r>
              <a:rPr lang="en-US" sz="2800" dirty="0"/>
              <a:t>Any person who during the previous year –</a:t>
            </a:r>
          </a:p>
          <a:p>
            <a:pPr marL="914400" lvl="1" indent="-457200">
              <a:buFont typeface="Wingdings" pitchFamily="2" charset="2"/>
              <a:buChar char="v"/>
            </a:pPr>
            <a:r>
              <a:rPr lang="en-US" sz="2800" dirty="0"/>
              <a:t>has deposited more than Rs.1 </a:t>
            </a:r>
            <a:r>
              <a:rPr lang="en-US" sz="2800" dirty="0" err="1"/>
              <a:t>crore</a:t>
            </a:r>
            <a:r>
              <a:rPr lang="en-US" sz="2800" dirty="0"/>
              <a:t> in one or more current accounts maintained with a banking company or a co-operative bank; or</a:t>
            </a:r>
          </a:p>
          <a:p>
            <a:pPr lvl="1"/>
            <a:endParaRPr lang="en-US" sz="2800" dirty="0"/>
          </a:p>
          <a:p>
            <a:pPr marL="914400" lvl="1" indent="-457200">
              <a:buFont typeface="Wingdings" pitchFamily="2" charset="2"/>
              <a:buChar char="v"/>
            </a:pPr>
            <a:r>
              <a:rPr lang="en-US" sz="2800" dirty="0"/>
              <a:t>has incurred expenditure of more than Rs.2 lakh for himself or any other person for travel to a foreign country; or</a:t>
            </a:r>
          </a:p>
          <a:p>
            <a:pPr lvl="1"/>
            <a:endParaRPr lang="en-US" sz="2800" dirty="0"/>
          </a:p>
          <a:p>
            <a:pPr marL="914400" lvl="1" indent="-457200">
              <a:buFont typeface="Wingdings" pitchFamily="2" charset="2"/>
              <a:buChar char="v"/>
            </a:pPr>
            <a:r>
              <a:rPr lang="en-US" sz="2800" dirty="0"/>
              <a:t>has incurred expenditure of more than Rs.1 lakh towards consumption of electricity; or</a:t>
            </a:r>
          </a:p>
          <a:p>
            <a:pPr lvl="1"/>
            <a:endParaRPr lang="en-US" sz="2800" dirty="0"/>
          </a:p>
          <a:p>
            <a:pPr marL="914400" lvl="1" indent="-457200">
              <a:buFont typeface="Wingdings" pitchFamily="2" charset="2"/>
              <a:buChar char="v"/>
            </a:pPr>
            <a:r>
              <a:rPr lang="en-US" sz="2800" dirty="0" err="1"/>
              <a:t>fulfils</a:t>
            </a:r>
            <a:r>
              <a:rPr lang="en-US" sz="2800" dirty="0"/>
              <a:t> such other conditions as may be prescribed</a:t>
            </a:r>
          </a:p>
        </p:txBody>
      </p:sp>
    </p:spTree>
    <p:extLst>
      <p:ext uri="{BB962C8B-B14F-4D97-AF65-F5344CB8AC3E}">
        <p14:creationId xmlns:p14="http://schemas.microsoft.com/office/powerpoint/2010/main" val="4199398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37"/>
            <a:ext cx="10326976" cy="3951082"/>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Voluntary Return</a:t>
            </a:r>
            <a:endParaRPr lang="en-US" sz="2800" dirty="0"/>
          </a:p>
          <a:p>
            <a:r>
              <a:rPr lang="en-US" sz="2800" dirty="0"/>
              <a:t>If the filing of income tax return is not mandatory for an individual, then the income tax filed by that individual will be termed as a voluntary return. Voluntary returns are also considered as valid returns of income tax.</a:t>
            </a:r>
          </a:p>
          <a:p>
            <a:r>
              <a:rPr lang="en-US" sz="2800" dirty="0"/>
              <a:t>Note: Under Section 139(1c), certain people are exempt from filing income tax. If these classes of people fulfil the prescribed conditions, the central government is empowered to grant them</a:t>
            </a:r>
            <a:r>
              <a:rPr lang="en-US" sz="2800" b="1" dirty="0">
                <a:hlinkClick r:id="rId2"/>
              </a:rPr>
              <a:t> tax exemption.</a:t>
            </a:r>
            <a:endParaRPr lang="en-US" sz="2800" dirty="0"/>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234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62941" y="852438"/>
            <a:ext cx="10763248" cy="5387222"/>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139(3) – Filing Income Tax Return in Case of Loss</a:t>
            </a:r>
          </a:p>
          <a:p>
            <a:r>
              <a:rPr lang="en-US" sz="2800" dirty="0"/>
              <a:t>Section 139(3) deal with tax returns in case of loss incurred in a company or firm.</a:t>
            </a:r>
          </a:p>
          <a:p>
            <a:r>
              <a:rPr lang="en-US" sz="2800" dirty="0"/>
              <a:t>If losses are incurred in any income under the head “Profits and Gains of Business and Profession” or the head “Capital Gains”, then income tax return must be filed before the due date mentioned under section 139(1).</a:t>
            </a:r>
          </a:p>
          <a:p>
            <a:r>
              <a:rPr lang="en-US" sz="2800" dirty="0"/>
              <a:t>The following heads mentioned below will not be affected by the delayed filing of income tax return:</a:t>
            </a:r>
          </a:p>
          <a:p>
            <a:r>
              <a:rPr lang="en-US" sz="2800" dirty="0"/>
              <a:t>Any loss occurred under the heads of “</a:t>
            </a:r>
            <a:r>
              <a:rPr lang="en-US" sz="2800" b="1" dirty="0">
                <a:hlinkClick r:id="rId2"/>
              </a:rPr>
              <a:t>House and residential property”.</a:t>
            </a:r>
            <a:endParaRPr lang="en-US" sz="2800" dirty="0"/>
          </a:p>
          <a:p>
            <a:r>
              <a:rPr lang="en-US" sz="2800" dirty="0"/>
              <a:t>Any loss occurred by the unabsorbed property as mentioned under section 139(3).</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3963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37"/>
            <a:ext cx="10326976" cy="5674630"/>
          </a:xfrm>
          <a:prstGeom prst="rect">
            <a:avLst/>
          </a:prstGeom>
          <a:solidFill>
            <a:schemeClr val="accent3">
              <a:lumMod val="40000"/>
              <a:lumOff val="60000"/>
            </a:schemeClr>
          </a:solidFill>
          <a:scene3d>
            <a:camera prst="orthographicFront"/>
            <a:lightRig rig="threePt" dir="t"/>
          </a:scene3d>
          <a:sp3d>
            <a:bevelT/>
          </a:sp3d>
        </p:spPr>
        <p:txBody>
          <a:bodyPr wrap="square" lIns="91440" tIns="45720" rIns="91440" bIns="45720" anchor="t">
            <a:spAutoFit/>
          </a:bodyPr>
          <a:lstStyle/>
          <a:p>
            <a:r>
              <a:rPr lang="en-US" sz="2800" b="1" dirty="0"/>
              <a:t>Section 139(4) – Late Filing Income Tax Return(Belated Return)</a:t>
            </a:r>
          </a:p>
          <a:p>
            <a:r>
              <a:rPr lang="en-US" sz="2800" dirty="0"/>
              <a:t>Section 139(4) deals with late filing of income tax return. Its provisions have been described below:</a:t>
            </a:r>
          </a:p>
          <a:p>
            <a:pPr algn="just"/>
            <a:r>
              <a:rPr lang="en-US" sz="2800" dirty="0"/>
              <a:t>The taxpayer can file late income tax returns before end of the relevant assessment year;  or completion of Assessment u/s144. </a:t>
            </a:r>
          </a:p>
          <a:p>
            <a:r>
              <a:rPr lang="en-US" sz="2800" dirty="0"/>
              <a:t>The tax payer with late filing of income tax returns may incur a fee of </a:t>
            </a:r>
            <a:r>
              <a:rPr lang="en-US" sz="2800" b="1" i="1" dirty="0"/>
              <a:t>5,000, if the return is furnished on or before the 31st December of the assessment year under section 234F </a:t>
            </a:r>
            <a:r>
              <a:rPr lang="en-US" sz="2800" dirty="0"/>
              <a:t>and </a:t>
            </a:r>
            <a:r>
              <a:rPr lang="en-US" sz="2800" b="1" i="1" dirty="0"/>
              <a:t>Rs10000 in all other case</a:t>
            </a:r>
          </a:p>
          <a:p>
            <a:r>
              <a:rPr lang="en-US" sz="2800" dirty="0"/>
              <a:t>( maximum Rs.1000 for total Income below Rs.5.00 lakh).</a:t>
            </a:r>
          </a:p>
          <a:p>
            <a:r>
              <a:rPr lang="en-US" sz="2800" dirty="0"/>
              <a:t> </a:t>
            </a:r>
          </a:p>
          <a:p>
            <a:r>
              <a:rPr lang="en-US" sz="2800" dirty="0"/>
              <a:t>However, </a:t>
            </a:r>
            <a:r>
              <a:rPr lang="en-US" sz="2800" b="1" i="1" dirty="0"/>
              <a:t>no penalty </a:t>
            </a:r>
            <a:r>
              <a:rPr lang="en-US" sz="2800" dirty="0"/>
              <a:t>shall be levied on returns that were not required to be mandatorily filed as per Section 139(1).</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252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41"/>
            <a:ext cx="10326976" cy="5243743"/>
          </a:xfrm>
          <a:prstGeom prst="rect">
            <a:avLst/>
          </a:prstGeom>
          <a:solidFill>
            <a:schemeClr val="accent3">
              <a:lumMod val="40000"/>
              <a:lumOff val="60000"/>
            </a:schemeClr>
          </a:solidFill>
          <a:scene3d>
            <a:camera prst="orthographicFront"/>
            <a:lightRig rig="threePt" dir="t"/>
          </a:scene3d>
          <a:sp3d>
            <a:bevelT/>
          </a:sp3d>
        </p:spPr>
        <p:txBody>
          <a:bodyPr wrap="square" lIns="91440" tIns="45720" rIns="91440" bIns="45720" anchor="t">
            <a:spAutoFit/>
          </a:bodyPr>
          <a:lstStyle/>
          <a:p>
            <a:r>
              <a:rPr lang="en-US" sz="2800" b="1" dirty="0"/>
              <a:t>Section 139(5) – Revised Return</a:t>
            </a:r>
          </a:p>
          <a:p>
            <a:r>
              <a:rPr lang="en-US" sz="2800" dirty="0"/>
              <a:t>Section 139(5) deals with </a:t>
            </a:r>
            <a:r>
              <a:rPr lang="en-US" sz="2800" b="1" dirty="0">
                <a:hlinkClick r:id="rId2"/>
              </a:rPr>
              <a:t>revised income tax return</a:t>
            </a:r>
            <a:r>
              <a:rPr lang="en-US" sz="2800" dirty="0"/>
              <a:t> in case of any mistakes while filing the original income tax returns. The following are its provisions:</a:t>
            </a:r>
          </a:p>
          <a:p>
            <a:r>
              <a:rPr lang="en-US" sz="2800" dirty="0"/>
              <a:t>If the original or initial income tax return was filed by the </a:t>
            </a:r>
            <a:r>
              <a:rPr lang="en-US" sz="2800" dirty="0" err="1"/>
              <a:t>assessee</a:t>
            </a:r>
            <a:r>
              <a:rPr lang="en-US" sz="2800" dirty="0"/>
              <a:t> or entity as per Section 139(1) , he/she can file a revised income tax return before </a:t>
            </a:r>
            <a:r>
              <a:rPr lang="en-US" sz="2800" b="1" i="1" dirty="0"/>
              <a:t>end of the relevant assessment year or completion of assessment, whichever is earlier.</a:t>
            </a:r>
          </a:p>
          <a:p>
            <a:r>
              <a:rPr lang="en-US" sz="2800" dirty="0"/>
              <a:t>A late income tax return cannot be revised. However, any loss return that was filed within the prescribed due date as mentioned in Section 139(1) can be revised.</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8633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37"/>
            <a:ext cx="10326976" cy="3951082"/>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139(4a) – Income Tax Return of Charitable and Religious Trust</a:t>
            </a:r>
          </a:p>
          <a:p>
            <a:r>
              <a:rPr lang="en-US" sz="2800" dirty="0"/>
              <a:t>Any individual whose income received from the property occupied by a public charity or religious trust  and claims tax exemptions under Section 11 and Section 12 of the Income Tax Act are compulsorily required to file their tax returns, provided that the sum of the income collected prior to the provisions under section 11 and Section 12 is beyond the basic limit allowed for exemption.</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309518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348</TotalTime>
  <Words>3294</Words>
  <Application>Microsoft Office PowerPoint</Application>
  <PresentationFormat>Widescreen</PresentationFormat>
  <Paragraphs>219</Paragraphs>
  <Slides>38</Slides>
  <Notes>0</Notes>
  <HiddenSlides>0</HiddenSlides>
  <MMClips>0</MMClips>
  <ScaleCrop>false</ScaleCrop>
  <HeadingPairs>
    <vt:vector size="8" baseType="variant">
      <vt:variant>
        <vt:lpstr>Fonts Used</vt:lpstr>
      </vt:variant>
      <vt:variant>
        <vt:i4>12</vt:i4>
      </vt:variant>
      <vt:variant>
        <vt:lpstr>Theme</vt:lpstr>
      </vt:variant>
      <vt:variant>
        <vt:i4>9</vt:i4>
      </vt:variant>
      <vt:variant>
        <vt:lpstr>Embedded OLE Servers</vt:lpstr>
      </vt:variant>
      <vt:variant>
        <vt:i4>0</vt:i4>
      </vt:variant>
      <vt:variant>
        <vt:lpstr>Slide Titles</vt:lpstr>
      </vt:variant>
      <vt:variant>
        <vt:i4>38</vt:i4>
      </vt:variant>
    </vt:vector>
  </HeadingPairs>
  <TitlesOfParts>
    <vt:vector size="59" baseType="lpstr">
      <vt:lpstr>Arial</vt:lpstr>
      <vt:lpstr>Calibri</vt:lpstr>
      <vt:lpstr>Calibri Light</vt:lpstr>
      <vt:lpstr>Cambria</vt:lpstr>
      <vt:lpstr>Garamond</vt:lpstr>
      <vt:lpstr>Georgia</vt:lpstr>
      <vt:lpstr>Imprint MT Shadow</vt:lpstr>
      <vt:lpstr>Playbill</vt:lpstr>
      <vt:lpstr>Tw Cen MT</vt:lpstr>
      <vt:lpstr>Tw Cen MT Condensed</vt:lpstr>
      <vt:lpstr>Wingdings</vt:lpstr>
      <vt:lpstr>Wingdings 3</vt:lpstr>
      <vt:lpstr>office theme</vt:lpstr>
      <vt:lpstr>Office Theme</vt:lpstr>
      <vt:lpstr>Integral</vt:lpstr>
      <vt:lpstr>1_Office Theme</vt:lpstr>
      <vt:lpstr>2_Office Theme</vt:lpstr>
      <vt:lpstr>3_Office Theme</vt:lpstr>
      <vt:lpstr>4_Office Theme</vt:lpstr>
      <vt:lpstr>5_Office Theme</vt:lpstr>
      <vt:lpstr>6_Office Theme</vt:lpstr>
      <vt:lpstr>INCOME TAX RETURN FILING AND  SUMMARY ASSESMENT – 143(1)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ASSESMENTS</vt:lpstr>
      <vt:lpstr> Summary Assessment </vt:lpstr>
      <vt:lpstr>PowerPoint Presentation</vt:lpstr>
      <vt:lpstr>PowerPoint Presentation</vt:lpstr>
      <vt:lpstr>PowerPoint Presentation</vt:lpstr>
      <vt:lpstr>PowerPoint Presentation</vt:lpstr>
      <vt:lpstr>WHAT IT IS ?</vt:lpstr>
      <vt:lpstr>FEATURES</vt:lpstr>
      <vt:lpstr>PowerPoint Presentation</vt:lpstr>
      <vt:lpstr>PowerPoint Presentation</vt:lpstr>
      <vt:lpstr>PowerPoint Presentation</vt:lpstr>
      <vt:lpstr>  Notice for defective return u/s 139(9)  </vt:lpstr>
      <vt:lpstr>Common errors that can make your return “defective”? </vt:lpstr>
      <vt:lpstr>CONTD....</vt:lpstr>
      <vt:lpstr>THINGS TO BE DONE</vt:lpstr>
      <vt:lpstr>NO RESPONSE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AJITH SIVADAS</dc:creator>
  <cp:lastModifiedBy>919633533228</cp:lastModifiedBy>
  <cp:revision>404</cp:revision>
  <dcterms:created xsi:type="dcterms:W3CDTF">2021-05-20T14:40:30Z</dcterms:created>
  <dcterms:modified xsi:type="dcterms:W3CDTF">2023-03-01T12:23:01Z</dcterms:modified>
</cp:coreProperties>
</file>