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79" r:id="rId7"/>
    <p:sldId id="280" r:id="rId8"/>
    <p:sldId id="281" r:id="rId9"/>
    <p:sldId id="282" r:id="rId10"/>
    <p:sldId id="283" r:id="rId11"/>
    <p:sldId id="284" r:id="rId12"/>
    <p:sldId id="285" r:id="rId13"/>
    <p:sldId id="286" r:id="rId14"/>
    <p:sldId id="287" r:id="rId15"/>
    <p:sldId id="288" r:id="rId16"/>
    <p:sldId id="289" r:id="rId17"/>
    <p:sldId id="290" r:id="rId18"/>
    <p:sldId id="261" r:id="rId19"/>
    <p:sldId id="262" r:id="rId20"/>
    <p:sldId id="263" r:id="rId21"/>
    <p:sldId id="264" r:id="rId22"/>
    <p:sldId id="268" r:id="rId23"/>
    <p:sldId id="265" r:id="rId24"/>
    <p:sldId id="266" r:id="rId25"/>
    <p:sldId id="267" r:id="rId26"/>
    <p:sldId id="269" r:id="rId27"/>
    <p:sldId id="270" r:id="rId28"/>
    <p:sldId id="271" r:id="rId29"/>
    <p:sldId id="272" r:id="rId30"/>
    <p:sldId id="273" r:id="rId31"/>
    <p:sldId id="274" r:id="rId32"/>
    <p:sldId id="275" r:id="rId33"/>
    <p:sldId id="276" r:id="rId34"/>
    <p:sldId id="277" r:id="rId35"/>
    <p:sldId id="278" r:id="rId36"/>
    <p:sldId id="291"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929915B0-9A6E-4D0E-932E-1A6704D1D902}" type="datetimeFigureOut">
              <a:rPr lang="en-IN" smtClean="0"/>
              <a:t>29-04-2023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C6D61D-4915-4F9E-87F5-78FC68E64BAD}" type="slidenum">
              <a:rPr lang="en-IN" smtClean="0"/>
              <a:t>‹#›</a:t>
            </a:fld>
            <a:endParaRPr lang="en-IN"/>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7186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9915B0-9A6E-4D0E-932E-1A6704D1D902}" type="datetimeFigureOut">
              <a:rPr lang="en-IN" smtClean="0"/>
              <a:t>29-04-2023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C6D61D-4915-4F9E-87F5-78FC68E64BAD}" type="slidenum">
              <a:rPr lang="en-IN" smtClean="0"/>
              <a:t>‹#›</a:t>
            </a:fld>
            <a:endParaRPr lang="en-IN"/>
          </a:p>
        </p:txBody>
      </p:sp>
    </p:spTree>
    <p:extLst>
      <p:ext uri="{BB962C8B-B14F-4D97-AF65-F5344CB8AC3E}">
        <p14:creationId xmlns:p14="http://schemas.microsoft.com/office/powerpoint/2010/main" val="1271400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9915B0-9A6E-4D0E-932E-1A6704D1D902}" type="datetimeFigureOut">
              <a:rPr lang="en-IN" smtClean="0"/>
              <a:t>29-04-2023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C6D61D-4915-4F9E-87F5-78FC68E64BAD}" type="slidenum">
              <a:rPr lang="en-IN" smtClean="0"/>
              <a:t>‹#›</a:t>
            </a:fld>
            <a:endParaRPr lang="en-IN"/>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8142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9915B0-9A6E-4D0E-932E-1A6704D1D902}" type="datetimeFigureOut">
              <a:rPr lang="en-IN" smtClean="0"/>
              <a:t>29-04-2023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C6D61D-4915-4F9E-87F5-78FC68E64BAD}" type="slidenum">
              <a:rPr lang="en-IN" smtClean="0"/>
              <a:t>‹#›</a:t>
            </a:fld>
            <a:endParaRPr lang="en-IN"/>
          </a:p>
        </p:txBody>
      </p:sp>
    </p:spTree>
    <p:extLst>
      <p:ext uri="{BB962C8B-B14F-4D97-AF65-F5344CB8AC3E}">
        <p14:creationId xmlns:p14="http://schemas.microsoft.com/office/powerpoint/2010/main" val="2297307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9915B0-9A6E-4D0E-932E-1A6704D1D902}" type="datetimeFigureOut">
              <a:rPr lang="en-IN" smtClean="0"/>
              <a:t>29-04-2023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8C6D61D-4915-4F9E-87F5-78FC68E64BAD}" type="slidenum">
              <a:rPr lang="en-IN" smtClean="0"/>
              <a:t>‹#›</a:t>
            </a:fld>
            <a:endParaRPr lang="en-IN"/>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4080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9915B0-9A6E-4D0E-932E-1A6704D1D902}" type="datetimeFigureOut">
              <a:rPr lang="en-IN" smtClean="0"/>
              <a:t>29-04-2023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8C6D61D-4915-4F9E-87F5-78FC68E64BAD}" type="slidenum">
              <a:rPr lang="en-IN" smtClean="0"/>
              <a:t>‹#›</a:t>
            </a:fld>
            <a:endParaRPr lang="en-IN"/>
          </a:p>
        </p:txBody>
      </p:sp>
    </p:spTree>
    <p:extLst>
      <p:ext uri="{BB962C8B-B14F-4D97-AF65-F5344CB8AC3E}">
        <p14:creationId xmlns:p14="http://schemas.microsoft.com/office/powerpoint/2010/main" val="2287881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9915B0-9A6E-4D0E-932E-1A6704D1D902}" type="datetimeFigureOut">
              <a:rPr lang="en-IN" smtClean="0"/>
              <a:t>29-04-2023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8C6D61D-4915-4F9E-87F5-78FC68E64BAD}" type="slidenum">
              <a:rPr lang="en-IN" smtClean="0"/>
              <a:t>‹#›</a:t>
            </a:fld>
            <a:endParaRPr lang="en-IN"/>
          </a:p>
        </p:txBody>
      </p:sp>
    </p:spTree>
    <p:extLst>
      <p:ext uri="{BB962C8B-B14F-4D97-AF65-F5344CB8AC3E}">
        <p14:creationId xmlns:p14="http://schemas.microsoft.com/office/powerpoint/2010/main" val="3530660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9915B0-9A6E-4D0E-932E-1A6704D1D902}" type="datetimeFigureOut">
              <a:rPr lang="en-IN" smtClean="0"/>
              <a:t>29-04-2023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8C6D61D-4915-4F9E-87F5-78FC68E64BAD}" type="slidenum">
              <a:rPr lang="en-IN" smtClean="0"/>
              <a:t>‹#›</a:t>
            </a:fld>
            <a:endParaRPr lang="en-IN"/>
          </a:p>
        </p:txBody>
      </p:sp>
    </p:spTree>
    <p:extLst>
      <p:ext uri="{BB962C8B-B14F-4D97-AF65-F5344CB8AC3E}">
        <p14:creationId xmlns:p14="http://schemas.microsoft.com/office/powerpoint/2010/main" val="3529069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9915B0-9A6E-4D0E-932E-1A6704D1D902}" type="datetimeFigureOut">
              <a:rPr lang="en-IN" smtClean="0"/>
              <a:t>29-04-2023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8C6D61D-4915-4F9E-87F5-78FC68E64BAD}" type="slidenum">
              <a:rPr lang="en-IN" smtClean="0"/>
              <a:t>‹#›</a:t>
            </a:fld>
            <a:endParaRPr lang="en-IN"/>
          </a:p>
        </p:txBody>
      </p:sp>
    </p:spTree>
    <p:extLst>
      <p:ext uri="{BB962C8B-B14F-4D97-AF65-F5344CB8AC3E}">
        <p14:creationId xmlns:p14="http://schemas.microsoft.com/office/powerpoint/2010/main" val="509110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9915B0-9A6E-4D0E-932E-1A6704D1D902}" type="datetimeFigureOut">
              <a:rPr lang="en-IN" smtClean="0"/>
              <a:t>29-04-2023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8C6D61D-4915-4F9E-87F5-78FC68E64BAD}" type="slidenum">
              <a:rPr lang="en-IN" smtClean="0"/>
              <a:t>‹#›</a:t>
            </a:fld>
            <a:endParaRPr lang="en-IN"/>
          </a:p>
        </p:txBody>
      </p:sp>
    </p:spTree>
    <p:extLst>
      <p:ext uri="{BB962C8B-B14F-4D97-AF65-F5344CB8AC3E}">
        <p14:creationId xmlns:p14="http://schemas.microsoft.com/office/powerpoint/2010/main" val="1121758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29915B0-9A6E-4D0E-932E-1A6704D1D902}" type="datetimeFigureOut">
              <a:rPr lang="en-IN" smtClean="0"/>
              <a:t>29-04-2023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8C6D61D-4915-4F9E-87F5-78FC68E64BAD}" type="slidenum">
              <a:rPr lang="en-IN" smtClean="0"/>
              <a:t>‹#›</a:t>
            </a:fld>
            <a:endParaRPr lang="en-IN"/>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4071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29915B0-9A6E-4D0E-932E-1A6704D1D902}" type="datetimeFigureOut">
              <a:rPr lang="en-IN" smtClean="0"/>
              <a:t>29-04-2023</a:t>
            </a:fld>
            <a:endParaRPr lang="en-IN"/>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IN"/>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8C6D61D-4915-4F9E-87F5-78FC68E64BAD}" type="slidenum">
              <a:rPr lang="en-IN" smtClean="0"/>
              <a:t>‹#›</a:t>
            </a:fld>
            <a:endParaRPr lang="en-IN"/>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50795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07A37-CAB1-AC5C-9BC2-C3EC0E4AEB25}"/>
              </a:ext>
            </a:extLst>
          </p:cNvPr>
          <p:cNvSpPr>
            <a:spLocks noGrp="1"/>
          </p:cNvSpPr>
          <p:nvPr>
            <p:ph type="ctrTitle"/>
          </p:nvPr>
        </p:nvSpPr>
        <p:spPr/>
        <p:txBody>
          <a:bodyPr/>
          <a:lstStyle/>
          <a:p>
            <a:r>
              <a:rPr lang="en-GB" dirty="0"/>
              <a:t>REVISION U/S 263 AND 264 </a:t>
            </a:r>
            <a:endParaRPr lang="en-IN" dirty="0"/>
          </a:p>
        </p:txBody>
      </p:sp>
      <p:sp>
        <p:nvSpPr>
          <p:cNvPr id="3" name="Subtitle 2">
            <a:extLst>
              <a:ext uri="{FF2B5EF4-FFF2-40B4-BE49-F238E27FC236}">
                <a16:creationId xmlns:a16="http://schemas.microsoft.com/office/drawing/2014/main" id="{F70C789A-134E-E894-CF29-141C87BAE3C4}"/>
              </a:ext>
            </a:extLst>
          </p:cNvPr>
          <p:cNvSpPr>
            <a:spLocks noGrp="1"/>
          </p:cNvSpPr>
          <p:nvPr>
            <p:ph type="subTitle" idx="1"/>
          </p:nvPr>
        </p:nvSpPr>
        <p:spPr/>
        <p:txBody>
          <a:bodyPr/>
          <a:lstStyle/>
          <a:p>
            <a:r>
              <a:rPr lang="en-IN" b="0" i="0" dirty="0">
                <a:solidFill>
                  <a:srgbClr val="222222"/>
                </a:solidFill>
                <a:effectLst/>
                <a:latin typeface="verdana" panose="020B0604030504040204" pitchFamily="34" charset="0"/>
              </a:rPr>
              <a:t>Provisions and procedural aspects.</a:t>
            </a:r>
            <a:endParaRPr lang="en-IN" dirty="0"/>
          </a:p>
        </p:txBody>
      </p:sp>
    </p:spTree>
    <p:extLst>
      <p:ext uri="{BB962C8B-B14F-4D97-AF65-F5344CB8AC3E}">
        <p14:creationId xmlns:p14="http://schemas.microsoft.com/office/powerpoint/2010/main" val="25630948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3BFC1-01DA-685E-D177-E56F3139069C}"/>
              </a:ext>
            </a:extLst>
          </p:cNvPr>
          <p:cNvSpPr>
            <a:spLocks noGrp="1"/>
          </p:cNvSpPr>
          <p:nvPr>
            <p:ph type="title"/>
          </p:nvPr>
        </p:nvSpPr>
        <p:spPr/>
        <p:txBody>
          <a:bodyPr/>
          <a:lstStyle/>
          <a:p>
            <a:r>
              <a:rPr lang="en-GB" dirty="0"/>
              <a:t>Whether order passed u/s 147 can be revised u/s 263?</a:t>
            </a:r>
            <a:endParaRPr lang="en-IN" dirty="0"/>
          </a:p>
        </p:txBody>
      </p:sp>
      <p:sp>
        <p:nvSpPr>
          <p:cNvPr id="3" name="Content Placeholder 2">
            <a:extLst>
              <a:ext uri="{FF2B5EF4-FFF2-40B4-BE49-F238E27FC236}">
                <a16:creationId xmlns:a16="http://schemas.microsoft.com/office/drawing/2014/main" id="{B18CE13D-65B7-99B1-4B21-0DCE16D242A8}"/>
              </a:ext>
            </a:extLst>
          </p:cNvPr>
          <p:cNvSpPr>
            <a:spLocks noGrp="1"/>
          </p:cNvSpPr>
          <p:nvPr>
            <p:ph idx="1"/>
          </p:nvPr>
        </p:nvSpPr>
        <p:spPr/>
        <p:txBody>
          <a:bodyPr/>
          <a:lstStyle/>
          <a:p>
            <a:r>
              <a:rPr lang="en-GB" dirty="0"/>
              <a:t>Income-escaping assessment order passed u/s 147 </a:t>
            </a:r>
            <a:r>
              <a:rPr lang="en-GB" dirty="0" err="1"/>
              <a:t>r.w.s</a:t>
            </a:r>
            <a:r>
              <a:rPr lang="en-GB" dirty="0"/>
              <a:t>. 143(3), is an assessment order passed by the AO and therefore, any issue, which Commissioner thinks that AO has not considered in the said assessment/reassessment, can be subject to revision by P. CIT / CIT u/s 263. Spencer &amp; Co. Ltd. v. ACIT [2012] 137 ITD 141 (Chennai) (</a:t>
            </a:r>
            <a:r>
              <a:rPr lang="en-GB" dirty="0" err="1"/>
              <a:t>Trib</a:t>
            </a:r>
            <a:r>
              <a:rPr lang="en-GB" dirty="0"/>
              <a:t>) (TM)</a:t>
            </a:r>
            <a:endParaRPr lang="en-IN" dirty="0"/>
          </a:p>
        </p:txBody>
      </p:sp>
    </p:spTree>
    <p:extLst>
      <p:ext uri="{BB962C8B-B14F-4D97-AF65-F5344CB8AC3E}">
        <p14:creationId xmlns:p14="http://schemas.microsoft.com/office/powerpoint/2010/main" val="4205377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0FA6C-EF27-7C4E-1091-5B937CB58DAC}"/>
              </a:ext>
            </a:extLst>
          </p:cNvPr>
          <p:cNvSpPr>
            <a:spLocks noGrp="1"/>
          </p:cNvSpPr>
          <p:nvPr>
            <p:ph type="title"/>
          </p:nvPr>
        </p:nvSpPr>
        <p:spPr/>
        <p:txBody>
          <a:bodyPr/>
          <a:lstStyle/>
          <a:p>
            <a:r>
              <a:rPr lang="en-GB" dirty="0"/>
              <a:t>Whether an order passed u/s 195/197 can be revised u/s 263?</a:t>
            </a:r>
            <a:endParaRPr lang="en-IN" dirty="0"/>
          </a:p>
        </p:txBody>
      </p:sp>
      <p:sp>
        <p:nvSpPr>
          <p:cNvPr id="3" name="Content Placeholder 2">
            <a:extLst>
              <a:ext uri="{FF2B5EF4-FFF2-40B4-BE49-F238E27FC236}">
                <a16:creationId xmlns:a16="http://schemas.microsoft.com/office/drawing/2014/main" id="{E016EDF7-DF7B-95D5-B6F4-39CA38E3AD58}"/>
              </a:ext>
            </a:extLst>
          </p:cNvPr>
          <p:cNvSpPr>
            <a:spLocks noGrp="1"/>
          </p:cNvSpPr>
          <p:nvPr>
            <p:ph idx="1"/>
          </p:nvPr>
        </p:nvSpPr>
        <p:spPr/>
        <p:txBody>
          <a:bodyPr/>
          <a:lstStyle/>
          <a:p>
            <a:r>
              <a:rPr lang="en-GB" dirty="0"/>
              <a:t>Any communication by the AO u/s 195(2) that disposes of application made under section 195(1) and determines liability towards tax to be deducted at source in accordance with provisions of section 195(2), is an order for purposes of section 263. Board of Control for Cricket in India v. DIT (Exemption) [2005] 96 ITD 263 (Mum.)(Trib.)</a:t>
            </a:r>
            <a:endParaRPr lang="en-IN" dirty="0"/>
          </a:p>
        </p:txBody>
      </p:sp>
    </p:spTree>
    <p:extLst>
      <p:ext uri="{BB962C8B-B14F-4D97-AF65-F5344CB8AC3E}">
        <p14:creationId xmlns:p14="http://schemas.microsoft.com/office/powerpoint/2010/main" val="1427718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8467B-FEE6-98C5-5A09-C2C94C88BA26}"/>
              </a:ext>
            </a:extLst>
          </p:cNvPr>
          <p:cNvSpPr>
            <a:spLocks noGrp="1"/>
          </p:cNvSpPr>
          <p:nvPr>
            <p:ph type="title"/>
          </p:nvPr>
        </p:nvSpPr>
        <p:spPr/>
        <p:txBody>
          <a:bodyPr>
            <a:normAutofit fontScale="90000"/>
          </a:bodyPr>
          <a:lstStyle/>
          <a:p>
            <a:r>
              <a:rPr lang="en-GB" dirty="0"/>
              <a:t>Whether an order passed to give effect to the orders of the Tribunal can be revised u/s 263?</a:t>
            </a:r>
            <a:endParaRPr lang="en-IN" dirty="0"/>
          </a:p>
        </p:txBody>
      </p:sp>
      <p:sp>
        <p:nvSpPr>
          <p:cNvPr id="3" name="Content Placeholder 2">
            <a:extLst>
              <a:ext uri="{FF2B5EF4-FFF2-40B4-BE49-F238E27FC236}">
                <a16:creationId xmlns:a16="http://schemas.microsoft.com/office/drawing/2014/main" id="{0772974B-E9BD-753D-CF1C-967A6FA5A5BB}"/>
              </a:ext>
            </a:extLst>
          </p:cNvPr>
          <p:cNvSpPr>
            <a:spLocks noGrp="1"/>
          </p:cNvSpPr>
          <p:nvPr>
            <p:ph idx="1"/>
          </p:nvPr>
        </p:nvSpPr>
        <p:spPr/>
        <p:txBody>
          <a:bodyPr/>
          <a:lstStyle/>
          <a:p>
            <a:r>
              <a:rPr lang="en-GB" dirty="0"/>
              <a:t>The order passed by an authority which is subordinate to the Pr. CIT/CIT, to give effect to the orders of the Tribunal is covered under the phrase “any order”. Thus, invoking of power of revision u/s 263 by the pr. CIT/CIT is within the permissible limits of the law. </a:t>
            </a:r>
            <a:r>
              <a:rPr lang="en-GB" dirty="0" err="1"/>
              <a:t>Pentamedia</a:t>
            </a:r>
            <a:r>
              <a:rPr lang="en-GB" dirty="0"/>
              <a:t> Graphics Ltd. v. ACIT [2012] 17 ITR 302 (Chennai) (Trib.)</a:t>
            </a:r>
            <a:endParaRPr lang="en-IN" dirty="0"/>
          </a:p>
        </p:txBody>
      </p:sp>
    </p:spTree>
    <p:extLst>
      <p:ext uri="{BB962C8B-B14F-4D97-AF65-F5344CB8AC3E}">
        <p14:creationId xmlns:p14="http://schemas.microsoft.com/office/powerpoint/2010/main" val="42644734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C6D58-B116-A617-4EB2-531834807411}"/>
              </a:ext>
            </a:extLst>
          </p:cNvPr>
          <p:cNvSpPr>
            <a:spLocks noGrp="1"/>
          </p:cNvSpPr>
          <p:nvPr>
            <p:ph type="title"/>
          </p:nvPr>
        </p:nvSpPr>
        <p:spPr/>
        <p:txBody>
          <a:bodyPr/>
          <a:lstStyle/>
          <a:p>
            <a:r>
              <a:rPr lang="en-GB" dirty="0"/>
              <a:t>Partial merger of orders under appeal ?</a:t>
            </a:r>
            <a:endParaRPr lang="en-IN" dirty="0"/>
          </a:p>
        </p:txBody>
      </p:sp>
      <p:sp>
        <p:nvSpPr>
          <p:cNvPr id="3" name="Content Placeholder 2">
            <a:extLst>
              <a:ext uri="{FF2B5EF4-FFF2-40B4-BE49-F238E27FC236}">
                <a16:creationId xmlns:a16="http://schemas.microsoft.com/office/drawing/2014/main" id="{DA9590E3-A4AF-299C-472D-80EFDF590B37}"/>
              </a:ext>
            </a:extLst>
          </p:cNvPr>
          <p:cNvSpPr>
            <a:spLocks noGrp="1"/>
          </p:cNvSpPr>
          <p:nvPr>
            <p:ph idx="1"/>
          </p:nvPr>
        </p:nvSpPr>
        <p:spPr/>
        <p:txBody>
          <a:bodyPr/>
          <a:lstStyle/>
          <a:p>
            <a:r>
              <a:rPr lang="en-GB" dirty="0"/>
              <a:t>where any order referred to in this sub-section and passed by the AO had been the subject matter of any appeal, ? the powers of the Pr. CIT/CIT under this sub-section ? shall extend and shall be deemed always to have extended ? to such matters as had not been considered and decided in such appeal. Thus, the concept of partial merger applies here which means that Pr. CIT / CIT will be competent to revise an order of assessment passed by the AO on all the matters except those which have been considered and decided in an appeal. Therefore, let’s say if in an order the AO has made additions on three issues and the </a:t>
            </a:r>
            <a:r>
              <a:rPr lang="en-GB" dirty="0" err="1"/>
              <a:t>Assessee</a:t>
            </a:r>
            <a:r>
              <a:rPr lang="en-GB" dirty="0"/>
              <a:t> has filed an appeal on two of them then Pr. CIT/CIT can exercise the revisional powers on any issue other than said two issues.</a:t>
            </a:r>
            <a:endParaRPr lang="en-IN" dirty="0"/>
          </a:p>
        </p:txBody>
      </p:sp>
    </p:spTree>
    <p:extLst>
      <p:ext uri="{BB962C8B-B14F-4D97-AF65-F5344CB8AC3E}">
        <p14:creationId xmlns:p14="http://schemas.microsoft.com/office/powerpoint/2010/main" val="7008111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E729A-12CA-948E-D848-88C6463D3ABE}"/>
              </a:ext>
            </a:extLst>
          </p:cNvPr>
          <p:cNvSpPr>
            <a:spLocks noGrp="1"/>
          </p:cNvSpPr>
          <p:nvPr>
            <p:ph type="title"/>
          </p:nvPr>
        </p:nvSpPr>
        <p:spPr/>
        <p:txBody>
          <a:bodyPr>
            <a:normAutofit fontScale="90000"/>
          </a:bodyPr>
          <a:lstStyle/>
          <a:p>
            <a:r>
              <a:rPr lang="en-GB" dirty="0"/>
              <a:t>The interpretation of expression “erroneous in so far as it is prejudicial to the interests of the revenue” has been a contentious one.</a:t>
            </a:r>
            <a:endParaRPr lang="en-IN" dirty="0"/>
          </a:p>
        </p:txBody>
      </p:sp>
      <p:sp>
        <p:nvSpPr>
          <p:cNvPr id="3" name="Content Placeholder 2">
            <a:extLst>
              <a:ext uri="{FF2B5EF4-FFF2-40B4-BE49-F238E27FC236}">
                <a16:creationId xmlns:a16="http://schemas.microsoft.com/office/drawing/2014/main" id="{8C2964C5-D541-53D0-F17C-26D1DF86E886}"/>
              </a:ext>
            </a:extLst>
          </p:cNvPr>
          <p:cNvSpPr>
            <a:spLocks noGrp="1"/>
          </p:cNvSpPr>
          <p:nvPr>
            <p:ph idx="1"/>
          </p:nvPr>
        </p:nvSpPr>
        <p:spPr/>
        <p:txBody>
          <a:bodyPr/>
          <a:lstStyle/>
          <a:p>
            <a:r>
              <a:rPr lang="en-GB" dirty="0"/>
              <a:t>In order to provide clarity on the issue it is proposed to provide that an order passed by the Assessing Officer shall be deemed to be erroneous in so far as it is prejudicial to the interests of the revenue, if, in the opinion of the Principal Commissioner or Commissioner,— (a) the order is passed without making inquiries or verification which should have been made; (b) the order is passed allowing any relief without inquiring into the claim; (c) the order has not been made in accordance with any order, direction or instruction issued by the Board under section 119; or (d) the order has not been passed in accordance with any decision, prejudicial to the </a:t>
            </a:r>
            <a:r>
              <a:rPr lang="en-GB" dirty="0" err="1"/>
              <a:t>assessee</a:t>
            </a:r>
            <a:r>
              <a:rPr lang="en-GB" dirty="0"/>
              <a:t>, rendered by the jurisdictional High Court or Supreme Court in the case of the </a:t>
            </a:r>
            <a:r>
              <a:rPr lang="en-GB" dirty="0" err="1"/>
              <a:t>assessee</a:t>
            </a:r>
            <a:r>
              <a:rPr lang="en-GB" dirty="0"/>
              <a:t> or any other person.</a:t>
            </a:r>
            <a:endParaRPr lang="en-IN" dirty="0"/>
          </a:p>
        </p:txBody>
      </p:sp>
    </p:spTree>
    <p:extLst>
      <p:ext uri="{BB962C8B-B14F-4D97-AF65-F5344CB8AC3E}">
        <p14:creationId xmlns:p14="http://schemas.microsoft.com/office/powerpoint/2010/main" val="11052280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31AD8-A7B5-B2A6-00BA-744388E03BD8}"/>
              </a:ext>
            </a:extLst>
          </p:cNvPr>
          <p:cNvSpPr>
            <a:spLocks noGrp="1"/>
          </p:cNvSpPr>
          <p:nvPr>
            <p:ph type="title"/>
          </p:nvPr>
        </p:nvSpPr>
        <p:spPr/>
        <p:txBody>
          <a:bodyPr/>
          <a:lstStyle/>
          <a:p>
            <a:r>
              <a:rPr lang="en-GB" dirty="0"/>
              <a:t>Two views are possible- Revision is not valid</a:t>
            </a:r>
            <a:endParaRPr lang="en-IN" dirty="0"/>
          </a:p>
        </p:txBody>
      </p:sp>
      <p:sp>
        <p:nvSpPr>
          <p:cNvPr id="3" name="Content Placeholder 2">
            <a:extLst>
              <a:ext uri="{FF2B5EF4-FFF2-40B4-BE49-F238E27FC236}">
                <a16:creationId xmlns:a16="http://schemas.microsoft.com/office/drawing/2014/main" id="{1C9599BC-1E85-1CCA-ADA4-8E27ADAC2F5F}"/>
              </a:ext>
            </a:extLst>
          </p:cNvPr>
          <p:cNvSpPr>
            <a:spLocks noGrp="1"/>
          </p:cNvSpPr>
          <p:nvPr>
            <p:ph idx="1"/>
          </p:nvPr>
        </p:nvSpPr>
        <p:spPr/>
        <p:txBody>
          <a:bodyPr/>
          <a:lstStyle/>
          <a:p>
            <a:r>
              <a:rPr lang="en-GB" dirty="0"/>
              <a:t>When the Assessing Officer takes one of the two views permissible in law and which the Commissioner does not agree with and which results in a loss of revenue, it cannot be treated as erroneous order prejudicial to the interest of revenue, unless the view taken by the Assessing Officer is completely unsustainable in law. CIT v. Max India Limited [2007] 295 ITR 282 (SC) </a:t>
            </a:r>
            <a:r>
              <a:rPr lang="en-GB" dirty="0" err="1"/>
              <a:t>Malbar</a:t>
            </a:r>
            <a:r>
              <a:rPr lang="en-GB" dirty="0"/>
              <a:t> Industries Co Ltd v. CIT [2000] 243 ITR 83 (SC</a:t>
            </a:r>
            <a:endParaRPr lang="en-IN" dirty="0"/>
          </a:p>
        </p:txBody>
      </p:sp>
    </p:spTree>
    <p:extLst>
      <p:ext uri="{BB962C8B-B14F-4D97-AF65-F5344CB8AC3E}">
        <p14:creationId xmlns:p14="http://schemas.microsoft.com/office/powerpoint/2010/main" val="7273361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64EBB4-43DC-BD74-938E-4701555A64AA}"/>
              </a:ext>
            </a:extLst>
          </p:cNvPr>
          <p:cNvSpPr>
            <a:spLocks noGrp="1"/>
          </p:cNvSpPr>
          <p:nvPr>
            <p:ph type="title"/>
          </p:nvPr>
        </p:nvSpPr>
        <p:spPr/>
        <p:txBody>
          <a:bodyPr/>
          <a:lstStyle/>
          <a:p>
            <a:r>
              <a:rPr lang="en-GB" dirty="0"/>
              <a:t>If AO had adopted a plausible view, revision u/s 263 not sustainable</a:t>
            </a:r>
            <a:endParaRPr lang="en-IN" dirty="0"/>
          </a:p>
        </p:txBody>
      </p:sp>
      <p:sp>
        <p:nvSpPr>
          <p:cNvPr id="3" name="Content Placeholder 2">
            <a:extLst>
              <a:ext uri="{FF2B5EF4-FFF2-40B4-BE49-F238E27FC236}">
                <a16:creationId xmlns:a16="http://schemas.microsoft.com/office/drawing/2014/main" id="{A0193142-C2A7-98E6-A8CE-5A321CE1A624}"/>
              </a:ext>
            </a:extLst>
          </p:cNvPr>
          <p:cNvSpPr>
            <a:spLocks noGrp="1"/>
          </p:cNvSpPr>
          <p:nvPr>
            <p:ph idx="1"/>
          </p:nvPr>
        </p:nvSpPr>
        <p:spPr/>
        <p:txBody>
          <a:bodyPr/>
          <a:lstStyle/>
          <a:p>
            <a:r>
              <a:rPr lang="en-GB" dirty="0"/>
              <a:t>Supreme Court in the case of PCIT vs. V. Dhana Reddy &amp; Co. – [2018] 100 taxmann.com 358 (SC) Where High Court upheld Tribunal’s order that while determining </a:t>
            </a:r>
            <a:r>
              <a:rPr lang="en-GB" dirty="0" err="1"/>
              <a:t>assessee’s</a:t>
            </a:r>
            <a:r>
              <a:rPr lang="en-GB" dirty="0"/>
              <a:t> income in respect of </a:t>
            </a:r>
            <a:r>
              <a:rPr lang="en-GB" dirty="0" err="1"/>
              <a:t>godown</a:t>
            </a:r>
            <a:r>
              <a:rPr lang="en-GB" dirty="0"/>
              <a:t> receipts on estimate basis, AO had adopted a plausible view and, thus, revisional order passed by Commissioner on said issue was not sustainable, SLP filed against decision of High Court was to be dismissed Karnataka High Court in the case of CIT vs. International Society For Krishna Consciousness – [2020] 117 taxmann.com 799 (SC) Where Assessing Officer after making due enquiries found </a:t>
            </a:r>
            <a:r>
              <a:rPr lang="en-GB" dirty="0" err="1"/>
              <a:t>assesee’s</a:t>
            </a:r>
            <a:r>
              <a:rPr lang="en-GB" dirty="0"/>
              <a:t> claim for exemption of income as correct and, thus, dropped reassessment proceedings, since view taken by him was one of possible views, impugned revisional order passed under section 263 was to be set aside</a:t>
            </a:r>
            <a:endParaRPr lang="en-IN" dirty="0"/>
          </a:p>
        </p:txBody>
      </p:sp>
    </p:spTree>
    <p:extLst>
      <p:ext uri="{BB962C8B-B14F-4D97-AF65-F5344CB8AC3E}">
        <p14:creationId xmlns:p14="http://schemas.microsoft.com/office/powerpoint/2010/main" val="28848122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4DAC3-46BF-0A6A-27E0-036763C617FE}"/>
              </a:ext>
            </a:extLst>
          </p:cNvPr>
          <p:cNvSpPr>
            <a:spLocks noGrp="1"/>
          </p:cNvSpPr>
          <p:nvPr>
            <p:ph type="title"/>
          </p:nvPr>
        </p:nvSpPr>
        <p:spPr/>
        <p:txBody>
          <a:bodyPr>
            <a:normAutofit fontScale="90000"/>
          </a:bodyPr>
          <a:lstStyle/>
          <a:p>
            <a:r>
              <a:rPr lang="en-GB" dirty="0"/>
              <a:t>If Commissioner revised an order without recording as to how it was erroneous, revision u/s 263 was unjustified</a:t>
            </a:r>
            <a:endParaRPr lang="en-IN" dirty="0"/>
          </a:p>
        </p:txBody>
      </p:sp>
      <p:sp>
        <p:nvSpPr>
          <p:cNvPr id="3" name="Content Placeholder 2">
            <a:extLst>
              <a:ext uri="{FF2B5EF4-FFF2-40B4-BE49-F238E27FC236}">
                <a16:creationId xmlns:a16="http://schemas.microsoft.com/office/drawing/2014/main" id="{17AD7B77-ACF7-759B-0DAE-BF6805F2EDBA}"/>
              </a:ext>
            </a:extLst>
          </p:cNvPr>
          <p:cNvSpPr>
            <a:spLocks noGrp="1"/>
          </p:cNvSpPr>
          <p:nvPr>
            <p:ph idx="1"/>
          </p:nvPr>
        </p:nvSpPr>
        <p:spPr/>
        <p:txBody>
          <a:bodyPr/>
          <a:lstStyle/>
          <a:p>
            <a:r>
              <a:rPr lang="en-GB" dirty="0"/>
              <a:t>CIT v. Philips India Ltd. [2015] 64 taxmann.com 402/[2016] 237 Taxman 538 (Cal.) Where Assessing Officer granted deduction on account of lease rentals to </a:t>
            </a:r>
            <a:r>
              <a:rPr lang="en-GB" dirty="0" err="1"/>
              <a:t>assessee</a:t>
            </a:r>
            <a:r>
              <a:rPr lang="en-GB" dirty="0"/>
              <a:t> in pursuance of directions of DRP, but Commissioner revised said order without recording as to how assessment order was erroneous, revision was unjustified. However, SC has granted SLP against this ruling</a:t>
            </a:r>
            <a:endParaRPr lang="en-IN" dirty="0"/>
          </a:p>
        </p:txBody>
      </p:sp>
    </p:spTree>
    <p:extLst>
      <p:ext uri="{BB962C8B-B14F-4D97-AF65-F5344CB8AC3E}">
        <p14:creationId xmlns:p14="http://schemas.microsoft.com/office/powerpoint/2010/main" val="252726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64E11-86AB-1811-A503-5C445FF29E11}"/>
              </a:ext>
            </a:extLst>
          </p:cNvPr>
          <p:cNvSpPr>
            <a:spLocks noGrp="1"/>
          </p:cNvSpPr>
          <p:nvPr>
            <p:ph type="title"/>
          </p:nvPr>
        </p:nvSpPr>
        <p:spPr/>
        <p:txBody>
          <a:bodyPr>
            <a:normAutofit/>
          </a:bodyPr>
          <a:lstStyle/>
          <a:p>
            <a:r>
              <a:rPr lang="en-GB" sz="2800" dirty="0">
                <a:latin typeface="Algerian" panose="04020705040A02060702" pitchFamily="82" charset="0"/>
              </a:rPr>
              <a:t>Sec 264 - </a:t>
            </a:r>
            <a:r>
              <a:rPr lang="en-IN" sz="2800" b="1" i="0" dirty="0">
                <a:solidFill>
                  <a:srgbClr val="444444"/>
                </a:solidFill>
                <a:effectLst/>
                <a:latin typeface="Algerian" panose="04020705040A02060702" pitchFamily="82" charset="0"/>
              </a:rPr>
              <a:t>Revision of other orders.</a:t>
            </a:r>
            <a:endParaRPr lang="en-IN" sz="2800" dirty="0">
              <a:latin typeface="Algerian" panose="04020705040A02060702" pitchFamily="82" charset="0"/>
            </a:endParaRPr>
          </a:p>
        </p:txBody>
      </p:sp>
      <p:sp>
        <p:nvSpPr>
          <p:cNvPr id="3" name="Content Placeholder 2">
            <a:extLst>
              <a:ext uri="{FF2B5EF4-FFF2-40B4-BE49-F238E27FC236}">
                <a16:creationId xmlns:a16="http://schemas.microsoft.com/office/drawing/2014/main" id="{0CE7D3C2-964A-E670-EC52-7ECC349D7DBA}"/>
              </a:ext>
            </a:extLst>
          </p:cNvPr>
          <p:cNvSpPr>
            <a:spLocks noGrp="1"/>
          </p:cNvSpPr>
          <p:nvPr>
            <p:ph idx="1"/>
          </p:nvPr>
        </p:nvSpPr>
        <p:spPr>
          <a:xfrm>
            <a:off x="770562" y="1592494"/>
            <a:ext cx="9973639" cy="4716866"/>
          </a:xfrm>
        </p:spPr>
        <p:txBody>
          <a:bodyPr>
            <a:normAutofit/>
          </a:bodyPr>
          <a:lstStyle/>
          <a:p>
            <a:pPr algn="just">
              <a:spcAft>
                <a:spcPts val="400"/>
              </a:spcAft>
            </a:pPr>
            <a:r>
              <a:rPr lang="en-GB" sz="1800" b="0" i="0" dirty="0">
                <a:solidFill>
                  <a:srgbClr val="444444"/>
                </a:solidFill>
                <a:effectLst/>
                <a:latin typeface="Times New Roman" panose="02020603050405020304" pitchFamily="18" charset="0"/>
              </a:rPr>
              <a:t>(1) In the case of any order other than an order to which </a:t>
            </a:r>
            <a:r>
              <a:rPr lang="en-GB" sz="1800" b="0" i="0" u="none" strike="noStrike" dirty="0">
                <a:solidFill>
                  <a:srgbClr val="0072C6"/>
                </a:solidFill>
                <a:effectLst/>
                <a:latin typeface="Times New Roman" panose="02020603050405020304" pitchFamily="18" charset="0"/>
              </a:rPr>
              <a:t>section 263</a:t>
            </a:r>
            <a:r>
              <a:rPr lang="en-GB" sz="1800" b="0" i="0" dirty="0">
                <a:solidFill>
                  <a:srgbClr val="444444"/>
                </a:solidFill>
                <a:effectLst/>
                <a:latin typeface="Times New Roman" panose="02020603050405020304" pitchFamily="18" charset="0"/>
              </a:rPr>
              <a:t> applies passed by an authority subordinate to him, the Principal </a:t>
            </a:r>
            <a:r>
              <a:rPr lang="en-GB" sz="1800" b="0" i="0" u="none" strike="noStrike" baseline="30000" dirty="0">
                <a:solidFill>
                  <a:srgbClr val="0072C6"/>
                </a:solidFill>
                <a:effectLst/>
                <a:latin typeface="Times New Roman" panose="02020603050405020304" pitchFamily="18" charset="0"/>
              </a:rPr>
              <a:t>97-99</a:t>
            </a:r>
            <a:r>
              <a:rPr lang="en-GB" sz="1800" b="0" i="0" dirty="0">
                <a:solidFill>
                  <a:srgbClr val="444444"/>
                </a:solidFill>
                <a:effectLst/>
                <a:latin typeface="Times New Roman" panose="02020603050405020304" pitchFamily="18" charset="0"/>
              </a:rPr>
              <a:t>[Chief Commissioner or Chief Commissioner or Principal] Commissioner or Commissioner may, either of his own motion or on an application by the </a:t>
            </a:r>
            <a:r>
              <a:rPr lang="en-GB" sz="1800" b="0" i="0" dirty="0" err="1">
                <a:solidFill>
                  <a:srgbClr val="444444"/>
                </a:solidFill>
                <a:effectLst/>
                <a:latin typeface="Times New Roman" panose="02020603050405020304" pitchFamily="18" charset="0"/>
              </a:rPr>
              <a:t>assessee</a:t>
            </a:r>
            <a:r>
              <a:rPr lang="en-GB" sz="1800" b="0" i="0" dirty="0">
                <a:solidFill>
                  <a:srgbClr val="444444"/>
                </a:solidFill>
                <a:effectLst/>
                <a:latin typeface="Times New Roman" panose="02020603050405020304" pitchFamily="18" charset="0"/>
              </a:rPr>
              <a:t> for revision, call for the record of any proceeding under this Act in which any such order has been passed and may make such inquiry or cause such inquiry to be made and, subject to the provisions of this Act, may pass such order thereon, not being an order prejudicial to the </a:t>
            </a:r>
            <a:r>
              <a:rPr lang="en-GB" sz="1800" b="0" i="0" dirty="0" err="1">
                <a:solidFill>
                  <a:srgbClr val="444444"/>
                </a:solidFill>
                <a:effectLst/>
                <a:latin typeface="Times New Roman" panose="02020603050405020304" pitchFamily="18" charset="0"/>
              </a:rPr>
              <a:t>assessee</a:t>
            </a:r>
            <a:r>
              <a:rPr lang="en-GB" sz="1800" b="0" i="0" dirty="0">
                <a:solidFill>
                  <a:srgbClr val="444444"/>
                </a:solidFill>
                <a:effectLst/>
                <a:latin typeface="Times New Roman" panose="02020603050405020304" pitchFamily="18" charset="0"/>
              </a:rPr>
              <a:t>, as he thinks fit.</a:t>
            </a:r>
          </a:p>
          <a:p>
            <a:pPr algn="just">
              <a:spcAft>
                <a:spcPts val="400"/>
              </a:spcAft>
            </a:pPr>
            <a:r>
              <a:rPr lang="en-GB" sz="1800" b="0" i="0" dirty="0">
                <a:solidFill>
                  <a:srgbClr val="444444"/>
                </a:solidFill>
                <a:effectLst/>
                <a:latin typeface="Times New Roman" panose="02020603050405020304" pitchFamily="18" charset="0"/>
              </a:rPr>
              <a:t>(2) The Principal </a:t>
            </a:r>
            <a:r>
              <a:rPr lang="en-GB" sz="1800" b="0" i="0" u="none" strike="noStrike" baseline="30000" dirty="0">
                <a:solidFill>
                  <a:srgbClr val="0072C6"/>
                </a:solidFill>
                <a:effectLst/>
                <a:latin typeface="Times New Roman" panose="02020603050405020304" pitchFamily="18" charset="0"/>
              </a:rPr>
              <a:t>97-99</a:t>
            </a:r>
            <a:r>
              <a:rPr lang="en-GB" sz="1800" b="0" i="0" dirty="0">
                <a:solidFill>
                  <a:srgbClr val="444444"/>
                </a:solidFill>
                <a:effectLst/>
                <a:latin typeface="Times New Roman" panose="02020603050405020304" pitchFamily="18" charset="0"/>
              </a:rPr>
              <a:t>[Chief Commissioner or Chief Commissioner or Principal] Commissioner or Commissioner shall not of his own motion revise any order under this section if the order has been made more than one year previously.</a:t>
            </a:r>
          </a:p>
          <a:p>
            <a:pPr algn="just">
              <a:spcAft>
                <a:spcPts val="400"/>
              </a:spcAft>
            </a:pPr>
            <a:r>
              <a:rPr lang="en-GB" sz="1800" b="0" i="0" dirty="0">
                <a:solidFill>
                  <a:srgbClr val="444444"/>
                </a:solidFill>
                <a:effectLst/>
                <a:latin typeface="Times New Roman" panose="02020603050405020304" pitchFamily="18" charset="0"/>
              </a:rPr>
              <a:t>(3) In the case of an application for revision under this section by the </a:t>
            </a:r>
            <a:r>
              <a:rPr lang="en-GB" sz="1800" b="0" i="0" dirty="0" err="1">
                <a:solidFill>
                  <a:srgbClr val="444444"/>
                </a:solidFill>
                <a:effectLst/>
                <a:latin typeface="Times New Roman" panose="02020603050405020304" pitchFamily="18" charset="0"/>
              </a:rPr>
              <a:t>assessee</a:t>
            </a:r>
            <a:r>
              <a:rPr lang="en-GB" sz="1800" b="0" i="0" dirty="0">
                <a:solidFill>
                  <a:srgbClr val="444444"/>
                </a:solidFill>
                <a:effectLst/>
                <a:latin typeface="Times New Roman" panose="02020603050405020304" pitchFamily="18" charset="0"/>
              </a:rPr>
              <a:t>, the application must be made within one year from the date on which the order in question was communicated to him or the date on which he otherwise came to know of it, whichever is earlier :</a:t>
            </a:r>
          </a:p>
          <a:p>
            <a:pPr algn="just">
              <a:spcAft>
                <a:spcPts val="400"/>
              </a:spcAft>
            </a:pPr>
            <a:r>
              <a:rPr lang="en-GB" sz="1800" b="1" i="0" dirty="0">
                <a:solidFill>
                  <a:srgbClr val="444444"/>
                </a:solidFill>
                <a:effectLst/>
                <a:latin typeface="Times New Roman" panose="02020603050405020304" pitchFamily="18" charset="0"/>
              </a:rPr>
              <a:t>Provided</a:t>
            </a:r>
            <a:r>
              <a:rPr lang="en-GB" sz="1800" b="0" i="0" dirty="0">
                <a:solidFill>
                  <a:srgbClr val="444444"/>
                </a:solidFill>
                <a:effectLst/>
                <a:latin typeface="Times New Roman" panose="02020603050405020304" pitchFamily="18" charset="0"/>
              </a:rPr>
              <a:t> that the Principal </a:t>
            </a:r>
            <a:r>
              <a:rPr lang="en-GB" sz="1800" b="0" i="0" u="none" strike="noStrike" baseline="30000" dirty="0">
                <a:solidFill>
                  <a:srgbClr val="0072C6"/>
                </a:solidFill>
                <a:effectLst/>
                <a:latin typeface="Times New Roman" panose="02020603050405020304" pitchFamily="18" charset="0"/>
              </a:rPr>
              <a:t>97-99</a:t>
            </a:r>
            <a:r>
              <a:rPr lang="en-GB" sz="1800" b="0" i="0" dirty="0">
                <a:solidFill>
                  <a:srgbClr val="444444"/>
                </a:solidFill>
                <a:effectLst/>
                <a:latin typeface="Times New Roman" panose="02020603050405020304" pitchFamily="18" charset="0"/>
              </a:rPr>
              <a:t>[Chief Commissioner or Chief Commissioner or Principal] Commissioner or Commissioner may, if he is satisfied that the </a:t>
            </a:r>
            <a:r>
              <a:rPr lang="en-GB" sz="1800" b="0" i="0" dirty="0" err="1">
                <a:solidFill>
                  <a:srgbClr val="444444"/>
                </a:solidFill>
                <a:effectLst/>
                <a:latin typeface="Times New Roman" panose="02020603050405020304" pitchFamily="18" charset="0"/>
              </a:rPr>
              <a:t>assessee</a:t>
            </a:r>
            <a:r>
              <a:rPr lang="en-GB" sz="1800" b="0" i="0" dirty="0">
                <a:solidFill>
                  <a:srgbClr val="444444"/>
                </a:solidFill>
                <a:effectLst/>
                <a:latin typeface="Times New Roman" panose="02020603050405020304" pitchFamily="18" charset="0"/>
              </a:rPr>
              <a:t> was prevented by sufficient cause from making the application within that period, admit an application made after the expiry of that period.</a:t>
            </a:r>
          </a:p>
          <a:p>
            <a:endParaRPr lang="en-IN" dirty="0"/>
          </a:p>
        </p:txBody>
      </p:sp>
    </p:spTree>
    <p:extLst>
      <p:ext uri="{BB962C8B-B14F-4D97-AF65-F5344CB8AC3E}">
        <p14:creationId xmlns:p14="http://schemas.microsoft.com/office/powerpoint/2010/main" val="3309396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0DF2B0-ED77-4FEA-2C73-4A89AA615447}"/>
              </a:ext>
            </a:extLst>
          </p:cNvPr>
          <p:cNvSpPr>
            <a:spLocks noGrp="1"/>
          </p:cNvSpPr>
          <p:nvPr>
            <p:ph idx="1"/>
          </p:nvPr>
        </p:nvSpPr>
        <p:spPr>
          <a:xfrm>
            <a:off x="1024128" y="647272"/>
            <a:ext cx="10452106" cy="5662088"/>
          </a:xfrm>
        </p:spPr>
        <p:txBody>
          <a:bodyPr>
            <a:normAutofit/>
          </a:bodyPr>
          <a:lstStyle/>
          <a:p>
            <a:pPr algn="just">
              <a:spcAft>
                <a:spcPts val="400"/>
              </a:spcAft>
            </a:pPr>
            <a:r>
              <a:rPr lang="en-GB" sz="2600" b="0" i="0" dirty="0">
                <a:solidFill>
                  <a:srgbClr val="444444"/>
                </a:solidFill>
                <a:effectLst/>
                <a:latin typeface="Times New Roman" panose="02020603050405020304" pitchFamily="18" charset="0"/>
              </a:rPr>
              <a:t>4) The Principal </a:t>
            </a:r>
            <a:r>
              <a:rPr lang="en-GB" sz="2600" b="0" i="0" u="none" strike="noStrike" baseline="30000" dirty="0">
                <a:solidFill>
                  <a:srgbClr val="0072C6"/>
                </a:solidFill>
                <a:effectLst/>
                <a:latin typeface="Times New Roman" panose="02020603050405020304" pitchFamily="18" charset="0"/>
              </a:rPr>
              <a:t>97-99</a:t>
            </a:r>
            <a:r>
              <a:rPr lang="en-GB" sz="2600" b="0" i="0" dirty="0">
                <a:solidFill>
                  <a:srgbClr val="444444"/>
                </a:solidFill>
                <a:effectLst/>
                <a:latin typeface="Times New Roman" panose="02020603050405020304" pitchFamily="18" charset="0"/>
              </a:rPr>
              <a:t>[Chief Commissioner or Chief Commissioner or Principal] Commissioner or Commissioner shall not revise any order under this section in the following cases—</a:t>
            </a:r>
          </a:p>
          <a:p>
            <a:pPr algn="just">
              <a:spcAft>
                <a:spcPts val="400"/>
              </a:spcAft>
            </a:pPr>
            <a:r>
              <a:rPr lang="en-GB" sz="2600" b="0" i="0" dirty="0">
                <a:solidFill>
                  <a:srgbClr val="444444"/>
                </a:solidFill>
                <a:effectLst/>
                <a:latin typeface="Times New Roman" panose="02020603050405020304" pitchFamily="18" charset="0"/>
              </a:rPr>
              <a:t> (</a:t>
            </a:r>
            <a:r>
              <a:rPr lang="en-GB" sz="2600" b="0" i="1" dirty="0">
                <a:solidFill>
                  <a:srgbClr val="444444"/>
                </a:solidFill>
                <a:effectLst/>
                <a:latin typeface="Times New Roman" panose="02020603050405020304" pitchFamily="18" charset="0"/>
              </a:rPr>
              <a:t>a</a:t>
            </a:r>
            <a:r>
              <a:rPr lang="en-GB" sz="2600" b="0" i="0" dirty="0">
                <a:solidFill>
                  <a:srgbClr val="444444"/>
                </a:solidFill>
                <a:effectLst/>
                <a:latin typeface="Times New Roman" panose="02020603050405020304" pitchFamily="18" charset="0"/>
              </a:rPr>
              <a:t>) where an appeal against the order lies to the Deputy Commissioner (Appeals) or to the Commissioner (Appeals) or to the Appellate Tribunal but has not been made and the time within which such appeal may be made has not expired, or, in the case of an appeal to the Commissioner (Appeals) or to the Appellate Tribunal, the </a:t>
            </a:r>
            <a:r>
              <a:rPr lang="en-GB" sz="2600" b="0" i="0" dirty="0" err="1">
                <a:solidFill>
                  <a:srgbClr val="444444"/>
                </a:solidFill>
                <a:effectLst/>
                <a:latin typeface="Times New Roman" panose="02020603050405020304" pitchFamily="18" charset="0"/>
              </a:rPr>
              <a:t>assessee</a:t>
            </a:r>
            <a:r>
              <a:rPr lang="en-GB" sz="2600" b="0" i="0" dirty="0">
                <a:solidFill>
                  <a:srgbClr val="444444"/>
                </a:solidFill>
                <a:effectLst/>
                <a:latin typeface="Times New Roman" panose="02020603050405020304" pitchFamily="18" charset="0"/>
              </a:rPr>
              <a:t> has not waived his right of appeal; or</a:t>
            </a:r>
          </a:p>
          <a:p>
            <a:pPr algn="just">
              <a:spcAft>
                <a:spcPts val="400"/>
              </a:spcAft>
            </a:pPr>
            <a:r>
              <a:rPr lang="en-GB" sz="2600" b="0" i="0" dirty="0">
                <a:solidFill>
                  <a:srgbClr val="444444"/>
                </a:solidFill>
                <a:effectLst/>
                <a:latin typeface="Times New Roman" panose="02020603050405020304" pitchFamily="18" charset="0"/>
              </a:rPr>
              <a:t> (</a:t>
            </a:r>
            <a:r>
              <a:rPr lang="en-GB" sz="2600" b="0" i="1" dirty="0">
                <a:solidFill>
                  <a:srgbClr val="444444"/>
                </a:solidFill>
                <a:effectLst/>
                <a:latin typeface="Times New Roman" panose="02020603050405020304" pitchFamily="18" charset="0"/>
              </a:rPr>
              <a:t>b</a:t>
            </a:r>
            <a:r>
              <a:rPr lang="en-GB" sz="2600" b="0" i="0" dirty="0">
                <a:solidFill>
                  <a:srgbClr val="444444"/>
                </a:solidFill>
                <a:effectLst/>
                <a:latin typeface="Times New Roman" panose="02020603050405020304" pitchFamily="18" charset="0"/>
              </a:rPr>
              <a:t>) where the order is pending on an appeal before the Deputy Commissioner (Appeals); or</a:t>
            </a:r>
          </a:p>
          <a:p>
            <a:pPr algn="just">
              <a:spcAft>
                <a:spcPts val="400"/>
              </a:spcAft>
            </a:pPr>
            <a:r>
              <a:rPr lang="en-GB" sz="2600" b="0" i="0" dirty="0">
                <a:solidFill>
                  <a:srgbClr val="444444"/>
                </a:solidFill>
                <a:effectLst/>
                <a:latin typeface="Times New Roman" panose="02020603050405020304" pitchFamily="18" charset="0"/>
              </a:rPr>
              <a:t> (</a:t>
            </a:r>
            <a:r>
              <a:rPr lang="en-GB" sz="2600" b="0" i="1" dirty="0">
                <a:solidFill>
                  <a:srgbClr val="444444"/>
                </a:solidFill>
                <a:effectLst/>
                <a:latin typeface="Times New Roman" panose="02020603050405020304" pitchFamily="18" charset="0"/>
              </a:rPr>
              <a:t>c</a:t>
            </a:r>
            <a:r>
              <a:rPr lang="en-GB" sz="2600" b="0" i="0" dirty="0">
                <a:solidFill>
                  <a:srgbClr val="444444"/>
                </a:solidFill>
                <a:effectLst/>
                <a:latin typeface="Times New Roman" panose="02020603050405020304" pitchFamily="18" charset="0"/>
              </a:rPr>
              <a:t>) where the order has been made the subject of an appeal to the Commissioner (Appeals) or to the Appellate Tribunal.</a:t>
            </a:r>
          </a:p>
          <a:p>
            <a:endParaRPr lang="en-IN" dirty="0"/>
          </a:p>
        </p:txBody>
      </p:sp>
    </p:spTree>
    <p:extLst>
      <p:ext uri="{BB962C8B-B14F-4D97-AF65-F5344CB8AC3E}">
        <p14:creationId xmlns:p14="http://schemas.microsoft.com/office/powerpoint/2010/main" val="3599270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38404-B744-22D7-116C-9E9227C13099}"/>
              </a:ext>
            </a:extLst>
          </p:cNvPr>
          <p:cNvSpPr>
            <a:spLocks noGrp="1"/>
          </p:cNvSpPr>
          <p:nvPr>
            <p:ph type="title"/>
          </p:nvPr>
        </p:nvSpPr>
        <p:spPr/>
        <p:txBody>
          <a:bodyPr/>
          <a:lstStyle/>
          <a:p>
            <a:pPr algn="ctr"/>
            <a:r>
              <a:rPr lang="en-GB" sz="3000" b="1" dirty="0">
                <a:latin typeface="+mn-lt"/>
              </a:rPr>
              <a:t>Sec 263 - </a:t>
            </a:r>
            <a:r>
              <a:rPr lang="en-GB" sz="3000" b="1" i="0" dirty="0">
                <a:solidFill>
                  <a:srgbClr val="444444"/>
                </a:solidFill>
                <a:effectLst/>
                <a:latin typeface="+mn-lt"/>
              </a:rPr>
              <a:t>Revision of orders prejudicial to revenue</a:t>
            </a:r>
            <a:r>
              <a:rPr lang="en-GB" b="1" i="0" dirty="0">
                <a:solidFill>
                  <a:srgbClr val="444444"/>
                </a:solidFill>
                <a:effectLst/>
                <a:latin typeface="Times New Roman" panose="02020603050405020304" pitchFamily="18" charset="0"/>
              </a:rPr>
              <a:t>.</a:t>
            </a:r>
            <a:endParaRPr lang="en-IN" dirty="0"/>
          </a:p>
        </p:txBody>
      </p:sp>
      <p:sp>
        <p:nvSpPr>
          <p:cNvPr id="3" name="Content Placeholder 2">
            <a:extLst>
              <a:ext uri="{FF2B5EF4-FFF2-40B4-BE49-F238E27FC236}">
                <a16:creationId xmlns:a16="http://schemas.microsoft.com/office/drawing/2014/main" id="{A626605C-17A8-C873-9D56-87B89CF08F92}"/>
              </a:ext>
            </a:extLst>
          </p:cNvPr>
          <p:cNvSpPr>
            <a:spLocks noGrp="1"/>
          </p:cNvSpPr>
          <p:nvPr>
            <p:ph idx="1"/>
          </p:nvPr>
        </p:nvSpPr>
        <p:spPr/>
        <p:txBody>
          <a:bodyPr/>
          <a:lstStyle/>
          <a:p>
            <a:pPr algn="just">
              <a:spcAft>
                <a:spcPts val="400"/>
              </a:spcAft>
            </a:pPr>
            <a:r>
              <a:rPr lang="en-GB" sz="1800" b="0" i="0" dirty="0">
                <a:solidFill>
                  <a:srgbClr val="444444"/>
                </a:solidFill>
                <a:effectLst/>
                <a:latin typeface="Times New Roman" panose="02020603050405020304" pitchFamily="18" charset="0"/>
              </a:rPr>
              <a:t>(</a:t>
            </a:r>
            <a:r>
              <a:rPr lang="en-GB" sz="2000" b="0" i="0" dirty="0">
                <a:solidFill>
                  <a:srgbClr val="444444"/>
                </a:solidFill>
                <a:effectLst/>
                <a:latin typeface="Times New Roman" panose="02020603050405020304" pitchFamily="18" charset="0"/>
              </a:rPr>
              <a:t>1) The </a:t>
            </a:r>
            <a:r>
              <a:rPr lang="en-GB" sz="2000" b="0" i="0" u="none" strike="noStrike" baseline="30000" dirty="0">
                <a:solidFill>
                  <a:srgbClr val="0072C6"/>
                </a:solidFill>
                <a:effectLst/>
                <a:latin typeface="Times New Roman" panose="02020603050405020304" pitchFamily="18" charset="0"/>
              </a:rPr>
              <a:t>88</a:t>
            </a:r>
            <a:r>
              <a:rPr lang="en-GB" sz="2000" b="0" i="0" dirty="0">
                <a:solidFill>
                  <a:srgbClr val="444444"/>
                </a:solidFill>
                <a:effectLst/>
                <a:latin typeface="Times New Roman" panose="02020603050405020304" pitchFamily="18" charset="0"/>
              </a:rPr>
              <a:t>[Principal Chief Commissioner or Chief Commissioner or Principal Commissioner] or Commissioner may call for and examine the record of any proceeding under this Act, and if he considers that any order passed therein by the Assessing Officer </a:t>
            </a:r>
            <a:r>
              <a:rPr lang="en-GB" sz="2000" b="0" i="0" u="none" strike="noStrike" baseline="30000" dirty="0">
                <a:solidFill>
                  <a:srgbClr val="0072C6"/>
                </a:solidFill>
                <a:effectLst/>
                <a:latin typeface="Times New Roman" panose="02020603050405020304" pitchFamily="18" charset="0"/>
              </a:rPr>
              <a:t>89</a:t>
            </a:r>
            <a:r>
              <a:rPr lang="en-GB" sz="2000" b="1" i="0" dirty="0">
                <a:solidFill>
                  <a:srgbClr val="444444"/>
                </a:solidFill>
                <a:effectLst/>
                <a:latin typeface="Times New Roman" panose="02020603050405020304" pitchFamily="18" charset="0"/>
              </a:rPr>
              <a:t>[</a:t>
            </a:r>
            <a:r>
              <a:rPr lang="en-GB" sz="2000" b="0" i="1" dirty="0">
                <a:solidFill>
                  <a:srgbClr val="444444"/>
                </a:solidFill>
                <a:effectLst/>
                <a:latin typeface="Times New Roman" panose="02020603050405020304" pitchFamily="18" charset="0"/>
              </a:rPr>
              <a:t>or the Transfer Pricing Officer, as the case may be,</a:t>
            </a:r>
            <a:r>
              <a:rPr lang="en-GB" sz="2000" b="1" i="0" dirty="0">
                <a:solidFill>
                  <a:srgbClr val="444444"/>
                </a:solidFill>
                <a:effectLst/>
                <a:latin typeface="Times New Roman" panose="02020603050405020304" pitchFamily="18" charset="0"/>
              </a:rPr>
              <a:t>]</a:t>
            </a:r>
            <a:r>
              <a:rPr lang="en-GB" sz="2000" b="0" i="0" dirty="0">
                <a:solidFill>
                  <a:srgbClr val="444444"/>
                </a:solidFill>
                <a:effectLst/>
                <a:latin typeface="Times New Roman" panose="02020603050405020304" pitchFamily="18" charset="0"/>
              </a:rPr>
              <a:t> is erroneous in so far as it is prejudicial to the interests of the revenue, he may, after giving the </a:t>
            </a:r>
            <a:r>
              <a:rPr lang="en-GB" sz="2000" b="0" i="0" dirty="0" err="1">
                <a:solidFill>
                  <a:srgbClr val="444444"/>
                </a:solidFill>
                <a:effectLst/>
                <a:latin typeface="Times New Roman" panose="02020603050405020304" pitchFamily="18" charset="0"/>
              </a:rPr>
              <a:t>assessee</a:t>
            </a:r>
            <a:r>
              <a:rPr lang="en-GB" sz="2000" b="0" i="0" dirty="0">
                <a:solidFill>
                  <a:srgbClr val="444444"/>
                </a:solidFill>
                <a:effectLst/>
                <a:latin typeface="Times New Roman" panose="02020603050405020304" pitchFamily="18" charset="0"/>
              </a:rPr>
              <a:t> an opportunity of being heard and after making or causing to be made such inquiry as he deems necessary, pass such order thereon as the circumstances of the case justify, </a:t>
            </a:r>
            <a:r>
              <a:rPr lang="en-GB" sz="2000" b="0" i="0" u="none" strike="noStrike" baseline="30000" dirty="0">
                <a:solidFill>
                  <a:srgbClr val="0072C6"/>
                </a:solidFill>
                <a:effectLst/>
                <a:latin typeface="Times New Roman" panose="02020603050405020304" pitchFamily="18" charset="0"/>
              </a:rPr>
              <a:t>90</a:t>
            </a:r>
            <a:r>
              <a:rPr lang="en-GB" sz="2000" b="1" i="0" dirty="0">
                <a:solidFill>
                  <a:srgbClr val="444444"/>
                </a:solidFill>
                <a:effectLst/>
                <a:latin typeface="Times New Roman" panose="02020603050405020304" pitchFamily="18" charset="0"/>
              </a:rPr>
              <a:t>[</a:t>
            </a:r>
            <a:r>
              <a:rPr lang="en-GB" sz="2000" b="0" i="1" dirty="0">
                <a:solidFill>
                  <a:srgbClr val="444444"/>
                </a:solidFill>
                <a:effectLst/>
                <a:latin typeface="Times New Roman" panose="02020603050405020304" pitchFamily="18" charset="0"/>
              </a:rPr>
              <a:t>including,—</a:t>
            </a:r>
            <a:endParaRPr lang="en-GB" sz="2000" b="0" i="0" dirty="0">
              <a:solidFill>
                <a:srgbClr val="444444"/>
              </a:solidFill>
              <a:effectLst/>
              <a:latin typeface="Times New Roman" panose="02020603050405020304" pitchFamily="18" charset="0"/>
            </a:endParaRPr>
          </a:p>
          <a:p>
            <a:pPr algn="just">
              <a:spcAft>
                <a:spcPts val="400"/>
              </a:spcAft>
            </a:pPr>
            <a:r>
              <a:rPr lang="en-GB" sz="2000" b="0" i="0" dirty="0">
                <a:solidFill>
                  <a:srgbClr val="444444"/>
                </a:solidFill>
                <a:effectLst/>
                <a:latin typeface="Times New Roman" panose="02020603050405020304" pitchFamily="18" charset="0"/>
              </a:rPr>
              <a:t>  </a:t>
            </a:r>
            <a:r>
              <a:rPr lang="en-GB" sz="2000" b="0" i="1" dirty="0">
                <a:solidFill>
                  <a:srgbClr val="444444"/>
                </a:solidFill>
                <a:effectLst/>
                <a:latin typeface="Times New Roman" panose="02020603050405020304" pitchFamily="18" charset="0"/>
              </a:rPr>
              <a:t>(</a:t>
            </a:r>
            <a:r>
              <a:rPr lang="en-GB" sz="2000" b="0" i="0" dirty="0" err="1">
                <a:solidFill>
                  <a:srgbClr val="444444"/>
                </a:solidFill>
                <a:effectLst/>
                <a:latin typeface="Times New Roman" panose="02020603050405020304" pitchFamily="18" charset="0"/>
              </a:rPr>
              <a:t>i</a:t>
            </a:r>
            <a:r>
              <a:rPr lang="en-GB" sz="2000" b="0" i="1" dirty="0">
                <a:solidFill>
                  <a:srgbClr val="444444"/>
                </a:solidFill>
                <a:effectLst/>
                <a:latin typeface="Times New Roman" panose="02020603050405020304" pitchFamily="18" charset="0"/>
              </a:rPr>
              <a:t>)</a:t>
            </a:r>
            <a:r>
              <a:rPr lang="en-GB" sz="2000" b="0" i="0" dirty="0">
                <a:solidFill>
                  <a:srgbClr val="444444"/>
                </a:solidFill>
                <a:effectLst/>
                <a:latin typeface="Times New Roman" panose="02020603050405020304" pitchFamily="18" charset="0"/>
              </a:rPr>
              <a:t> </a:t>
            </a:r>
            <a:r>
              <a:rPr lang="en-GB" sz="2000" b="0" i="1" dirty="0">
                <a:solidFill>
                  <a:srgbClr val="444444"/>
                </a:solidFill>
                <a:effectLst/>
                <a:latin typeface="Times New Roman" panose="02020603050405020304" pitchFamily="18" charset="0"/>
              </a:rPr>
              <a:t>an order enhancing or modifying the assessment or cancelling the assessment and directing a fresh assessment; or</a:t>
            </a:r>
            <a:endParaRPr lang="en-GB" sz="2000" b="0" i="0" dirty="0">
              <a:solidFill>
                <a:srgbClr val="444444"/>
              </a:solidFill>
              <a:effectLst/>
              <a:latin typeface="Times New Roman" panose="02020603050405020304" pitchFamily="18" charset="0"/>
            </a:endParaRPr>
          </a:p>
          <a:p>
            <a:pPr algn="just">
              <a:spcAft>
                <a:spcPts val="400"/>
              </a:spcAft>
            </a:pPr>
            <a:r>
              <a:rPr lang="en-GB" sz="2000" b="0" i="0" dirty="0">
                <a:solidFill>
                  <a:srgbClr val="444444"/>
                </a:solidFill>
                <a:effectLst/>
                <a:latin typeface="Times New Roman" panose="02020603050405020304" pitchFamily="18" charset="0"/>
              </a:rPr>
              <a:t> </a:t>
            </a:r>
            <a:r>
              <a:rPr lang="en-GB" sz="2000" b="0" i="1" dirty="0">
                <a:solidFill>
                  <a:srgbClr val="444444"/>
                </a:solidFill>
                <a:effectLst/>
                <a:latin typeface="Times New Roman" panose="02020603050405020304" pitchFamily="18" charset="0"/>
              </a:rPr>
              <a:t>(</a:t>
            </a:r>
            <a:r>
              <a:rPr lang="en-GB" sz="2000" b="0" i="0" dirty="0">
                <a:solidFill>
                  <a:srgbClr val="444444"/>
                </a:solidFill>
                <a:effectLst/>
                <a:latin typeface="Times New Roman" panose="02020603050405020304" pitchFamily="18" charset="0"/>
              </a:rPr>
              <a:t>ii</a:t>
            </a:r>
            <a:r>
              <a:rPr lang="en-GB" sz="2000" b="0" i="1" dirty="0">
                <a:solidFill>
                  <a:srgbClr val="444444"/>
                </a:solidFill>
                <a:effectLst/>
                <a:latin typeface="Times New Roman" panose="02020603050405020304" pitchFamily="18" charset="0"/>
              </a:rPr>
              <a:t>)</a:t>
            </a:r>
            <a:r>
              <a:rPr lang="en-GB" sz="2000" b="0" i="0" dirty="0">
                <a:solidFill>
                  <a:srgbClr val="444444"/>
                </a:solidFill>
                <a:effectLst/>
                <a:latin typeface="Times New Roman" panose="02020603050405020304" pitchFamily="18" charset="0"/>
              </a:rPr>
              <a:t> </a:t>
            </a:r>
            <a:r>
              <a:rPr lang="en-GB" sz="2000" b="0" i="1" dirty="0">
                <a:solidFill>
                  <a:srgbClr val="444444"/>
                </a:solidFill>
                <a:effectLst/>
                <a:latin typeface="Times New Roman" panose="02020603050405020304" pitchFamily="18" charset="0"/>
              </a:rPr>
              <a:t>an order modifying the order under </a:t>
            </a:r>
            <a:r>
              <a:rPr lang="en-GB" sz="2000" b="0" i="1" u="none" strike="noStrike" dirty="0">
                <a:solidFill>
                  <a:srgbClr val="0072C6"/>
                </a:solidFill>
                <a:effectLst/>
                <a:latin typeface="Times New Roman" panose="02020603050405020304" pitchFamily="18" charset="0"/>
              </a:rPr>
              <a:t>section 92CA</a:t>
            </a:r>
            <a:r>
              <a:rPr lang="en-GB" sz="2000" b="0" i="1" dirty="0">
                <a:solidFill>
                  <a:srgbClr val="444444"/>
                </a:solidFill>
                <a:effectLst/>
                <a:latin typeface="Times New Roman" panose="02020603050405020304" pitchFamily="18" charset="0"/>
              </a:rPr>
              <a:t>; or</a:t>
            </a:r>
            <a:endParaRPr lang="en-GB" sz="2000" b="0" i="0" dirty="0">
              <a:solidFill>
                <a:srgbClr val="444444"/>
              </a:solidFill>
              <a:effectLst/>
              <a:latin typeface="Times New Roman" panose="02020603050405020304" pitchFamily="18" charset="0"/>
            </a:endParaRPr>
          </a:p>
          <a:p>
            <a:pPr algn="just">
              <a:spcAft>
                <a:spcPts val="400"/>
              </a:spcAft>
            </a:pPr>
            <a:r>
              <a:rPr lang="en-GB" sz="2000" b="0" i="1" dirty="0">
                <a:solidFill>
                  <a:srgbClr val="444444"/>
                </a:solidFill>
                <a:effectLst/>
                <a:latin typeface="Times New Roman" panose="02020603050405020304" pitchFamily="18" charset="0"/>
              </a:rPr>
              <a:t>(</a:t>
            </a:r>
            <a:r>
              <a:rPr lang="en-GB" sz="2000" b="0" i="0" dirty="0">
                <a:solidFill>
                  <a:srgbClr val="444444"/>
                </a:solidFill>
                <a:effectLst/>
                <a:latin typeface="Times New Roman" panose="02020603050405020304" pitchFamily="18" charset="0"/>
              </a:rPr>
              <a:t>iii</a:t>
            </a:r>
            <a:r>
              <a:rPr lang="en-GB" sz="2000" b="0" i="1" dirty="0">
                <a:solidFill>
                  <a:srgbClr val="444444"/>
                </a:solidFill>
                <a:effectLst/>
                <a:latin typeface="Times New Roman" panose="02020603050405020304" pitchFamily="18" charset="0"/>
              </a:rPr>
              <a:t>)</a:t>
            </a:r>
            <a:r>
              <a:rPr lang="en-GB" sz="2000" b="0" i="0" dirty="0">
                <a:solidFill>
                  <a:srgbClr val="444444"/>
                </a:solidFill>
                <a:effectLst/>
                <a:latin typeface="Times New Roman" panose="02020603050405020304" pitchFamily="18" charset="0"/>
              </a:rPr>
              <a:t> </a:t>
            </a:r>
            <a:r>
              <a:rPr lang="en-GB" sz="2000" b="0" i="1" dirty="0">
                <a:solidFill>
                  <a:srgbClr val="444444"/>
                </a:solidFill>
                <a:effectLst/>
                <a:latin typeface="Times New Roman" panose="02020603050405020304" pitchFamily="18" charset="0"/>
              </a:rPr>
              <a:t>an order cancelling the order under </a:t>
            </a:r>
            <a:r>
              <a:rPr lang="en-GB" sz="2000" b="0" i="1" u="none" strike="noStrike" dirty="0">
                <a:solidFill>
                  <a:srgbClr val="0072C6"/>
                </a:solidFill>
                <a:effectLst/>
                <a:latin typeface="Times New Roman" panose="02020603050405020304" pitchFamily="18" charset="0"/>
              </a:rPr>
              <a:t>section 92CA</a:t>
            </a:r>
            <a:r>
              <a:rPr lang="en-GB" sz="2000" b="0" i="1" dirty="0">
                <a:solidFill>
                  <a:srgbClr val="444444"/>
                </a:solidFill>
                <a:effectLst/>
                <a:latin typeface="Times New Roman" panose="02020603050405020304" pitchFamily="18" charset="0"/>
              </a:rPr>
              <a:t> and directing a fresh order under the said section</a:t>
            </a:r>
            <a:r>
              <a:rPr lang="en-GB" sz="2000" b="1" i="0" dirty="0">
                <a:solidFill>
                  <a:srgbClr val="444444"/>
                </a:solidFill>
                <a:effectLst/>
                <a:latin typeface="Times New Roman" panose="02020603050405020304" pitchFamily="18" charset="0"/>
              </a:rPr>
              <a:t>]</a:t>
            </a:r>
            <a:r>
              <a:rPr lang="en-GB" sz="2000" b="0" i="1" dirty="0">
                <a:solidFill>
                  <a:srgbClr val="444444"/>
                </a:solidFill>
                <a:effectLst/>
                <a:latin typeface="Times New Roman" panose="02020603050405020304" pitchFamily="18" charset="0"/>
              </a:rPr>
              <a:t>.</a:t>
            </a:r>
            <a:endParaRPr lang="en-GB" sz="2000" b="0" i="0" dirty="0">
              <a:solidFill>
                <a:srgbClr val="444444"/>
              </a:solidFill>
              <a:effectLst/>
              <a:latin typeface="Times New Roman" panose="02020603050405020304" pitchFamily="18" charset="0"/>
            </a:endParaRPr>
          </a:p>
        </p:txBody>
      </p:sp>
    </p:spTree>
    <p:extLst>
      <p:ext uri="{BB962C8B-B14F-4D97-AF65-F5344CB8AC3E}">
        <p14:creationId xmlns:p14="http://schemas.microsoft.com/office/powerpoint/2010/main" val="21732277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36F8D0-69AB-CF06-5B99-3C217B02318F}"/>
              </a:ext>
            </a:extLst>
          </p:cNvPr>
          <p:cNvSpPr>
            <a:spLocks noGrp="1"/>
          </p:cNvSpPr>
          <p:nvPr>
            <p:ph idx="1"/>
          </p:nvPr>
        </p:nvSpPr>
        <p:spPr>
          <a:xfrm>
            <a:off x="1024128" y="1119883"/>
            <a:ext cx="10010317" cy="5189477"/>
          </a:xfrm>
        </p:spPr>
        <p:txBody>
          <a:bodyPr>
            <a:normAutofit/>
          </a:bodyPr>
          <a:lstStyle/>
          <a:p>
            <a:pPr algn="just">
              <a:spcAft>
                <a:spcPts val="400"/>
              </a:spcAft>
            </a:pPr>
            <a:r>
              <a:rPr lang="en-GB" sz="1800" b="0" i="0" dirty="0">
                <a:solidFill>
                  <a:srgbClr val="444444"/>
                </a:solidFill>
                <a:effectLst/>
                <a:latin typeface="Times New Roman" panose="02020603050405020304" pitchFamily="18" charset="0"/>
              </a:rPr>
              <a:t>(</a:t>
            </a:r>
            <a:r>
              <a:rPr lang="en-GB" sz="2400" b="0" i="0" dirty="0">
                <a:solidFill>
                  <a:srgbClr val="444444"/>
                </a:solidFill>
                <a:effectLst/>
                <a:latin typeface="Times New Roman" panose="02020603050405020304" pitchFamily="18" charset="0"/>
              </a:rPr>
              <a:t>5) Every application by an </a:t>
            </a:r>
            <a:r>
              <a:rPr lang="en-GB" sz="2400" b="0" i="0" dirty="0" err="1">
                <a:solidFill>
                  <a:srgbClr val="444444"/>
                </a:solidFill>
                <a:effectLst/>
                <a:latin typeface="Times New Roman" panose="02020603050405020304" pitchFamily="18" charset="0"/>
              </a:rPr>
              <a:t>assessee</a:t>
            </a:r>
            <a:r>
              <a:rPr lang="en-GB" sz="2400" b="0" i="0" dirty="0">
                <a:solidFill>
                  <a:srgbClr val="444444"/>
                </a:solidFill>
                <a:effectLst/>
                <a:latin typeface="Times New Roman" panose="02020603050405020304" pitchFamily="18" charset="0"/>
              </a:rPr>
              <a:t> for revision under this section shall be accompanied by a fee of five hundred rupees.</a:t>
            </a:r>
          </a:p>
          <a:p>
            <a:pPr algn="just">
              <a:spcAft>
                <a:spcPts val="400"/>
              </a:spcAft>
            </a:pPr>
            <a:r>
              <a:rPr lang="en-GB" sz="2400" b="0" i="0" dirty="0">
                <a:solidFill>
                  <a:srgbClr val="444444"/>
                </a:solidFill>
                <a:effectLst/>
                <a:latin typeface="Times New Roman" panose="02020603050405020304" pitchFamily="18" charset="0"/>
              </a:rPr>
              <a:t>(6) On every application by an </a:t>
            </a:r>
            <a:r>
              <a:rPr lang="en-GB" sz="2400" b="0" i="0" dirty="0" err="1">
                <a:solidFill>
                  <a:srgbClr val="444444"/>
                </a:solidFill>
                <a:effectLst/>
                <a:latin typeface="Times New Roman" panose="02020603050405020304" pitchFamily="18" charset="0"/>
              </a:rPr>
              <a:t>assessee</a:t>
            </a:r>
            <a:r>
              <a:rPr lang="en-GB" sz="2400" b="0" i="0" dirty="0">
                <a:solidFill>
                  <a:srgbClr val="444444"/>
                </a:solidFill>
                <a:effectLst/>
                <a:latin typeface="Times New Roman" panose="02020603050405020304" pitchFamily="18" charset="0"/>
              </a:rPr>
              <a:t> for revision under this sub-section, made on or after the 1st day of October, 1998, an order shall be passed within one year from the end of the financial year in which such application is made by the </a:t>
            </a:r>
            <a:r>
              <a:rPr lang="en-GB" sz="2400" b="0" i="0" dirty="0" err="1">
                <a:solidFill>
                  <a:srgbClr val="444444"/>
                </a:solidFill>
                <a:effectLst/>
                <a:latin typeface="Times New Roman" panose="02020603050405020304" pitchFamily="18" charset="0"/>
              </a:rPr>
              <a:t>assessee</a:t>
            </a:r>
            <a:r>
              <a:rPr lang="en-GB" sz="2400" b="0" i="0" dirty="0">
                <a:solidFill>
                  <a:srgbClr val="444444"/>
                </a:solidFill>
                <a:effectLst/>
                <a:latin typeface="Times New Roman" panose="02020603050405020304" pitchFamily="18" charset="0"/>
              </a:rPr>
              <a:t> for revision.</a:t>
            </a:r>
          </a:p>
          <a:p>
            <a:pPr algn="just">
              <a:spcAft>
                <a:spcPts val="400"/>
              </a:spcAft>
            </a:pPr>
            <a:r>
              <a:rPr lang="en-GB" sz="2400" b="0" i="1" dirty="0">
                <a:solidFill>
                  <a:srgbClr val="444444"/>
                </a:solidFill>
                <a:effectLst/>
                <a:latin typeface="Times New Roman" panose="02020603050405020304" pitchFamily="18" charset="0"/>
              </a:rPr>
              <a:t>Explanation</a:t>
            </a:r>
            <a:r>
              <a:rPr lang="en-GB" sz="2400" b="0" i="0" dirty="0">
                <a:solidFill>
                  <a:srgbClr val="444444"/>
                </a:solidFill>
                <a:effectLst/>
                <a:latin typeface="Times New Roman" panose="02020603050405020304" pitchFamily="18" charset="0"/>
              </a:rPr>
              <a:t>.—In computing the period of limitation for the purposes of this sub-section, the time taken in giving an opportunity to the </a:t>
            </a:r>
            <a:r>
              <a:rPr lang="en-GB" sz="2400" b="0" i="0" dirty="0" err="1">
                <a:solidFill>
                  <a:srgbClr val="444444"/>
                </a:solidFill>
                <a:effectLst/>
                <a:latin typeface="Times New Roman" panose="02020603050405020304" pitchFamily="18" charset="0"/>
              </a:rPr>
              <a:t>assessee</a:t>
            </a:r>
            <a:r>
              <a:rPr lang="en-GB" sz="2400" b="0" i="0" dirty="0">
                <a:solidFill>
                  <a:srgbClr val="444444"/>
                </a:solidFill>
                <a:effectLst/>
                <a:latin typeface="Times New Roman" panose="02020603050405020304" pitchFamily="18" charset="0"/>
              </a:rPr>
              <a:t> to be re-heard under the proviso to </a:t>
            </a:r>
            <a:r>
              <a:rPr lang="en-GB" sz="2400" b="0" i="0" u="none" strike="noStrike" dirty="0">
                <a:solidFill>
                  <a:srgbClr val="0072C6"/>
                </a:solidFill>
                <a:effectLst/>
                <a:latin typeface="Times New Roman" panose="02020603050405020304" pitchFamily="18" charset="0"/>
              </a:rPr>
              <a:t>section 129</a:t>
            </a:r>
            <a:r>
              <a:rPr lang="en-GB" sz="2400" b="0" i="0" dirty="0">
                <a:solidFill>
                  <a:srgbClr val="444444"/>
                </a:solidFill>
                <a:effectLst/>
                <a:latin typeface="Times New Roman" panose="02020603050405020304" pitchFamily="18" charset="0"/>
              </a:rPr>
              <a:t> and any period during which any proceeding under this section is stayed by an order or injunction of any court shall be excluded.</a:t>
            </a:r>
          </a:p>
          <a:p>
            <a:endParaRPr lang="en-IN" dirty="0"/>
          </a:p>
        </p:txBody>
      </p:sp>
    </p:spTree>
    <p:extLst>
      <p:ext uri="{BB962C8B-B14F-4D97-AF65-F5344CB8AC3E}">
        <p14:creationId xmlns:p14="http://schemas.microsoft.com/office/powerpoint/2010/main" val="8484888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1222E00-7696-2C08-B932-C742889C2372}"/>
              </a:ext>
            </a:extLst>
          </p:cNvPr>
          <p:cNvSpPr>
            <a:spLocks noGrp="1"/>
          </p:cNvSpPr>
          <p:nvPr>
            <p:ph idx="1"/>
          </p:nvPr>
        </p:nvSpPr>
        <p:spPr>
          <a:xfrm>
            <a:off x="1024129" y="349321"/>
            <a:ext cx="9558254" cy="5960039"/>
          </a:xfrm>
        </p:spPr>
        <p:txBody>
          <a:bodyPr>
            <a:normAutofit/>
          </a:bodyPr>
          <a:lstStyle/>
          <a:p>
            <a:pPr algn="just">
              <a:spcAft>
                <a:spcPts val="400"/>
              </a:spcAft>
            </a:pPr>
            <a:r>
              <a:rPr lang="en-GB" sz="2600" b="0" i="0" dirty="0">
                <a:solidFill>
                  <a:srgbClr val="444444"/>
                </a:solidFill>
                <a:effectLst/>
                <a:latin typeface="Times New Roman" panose="02020603050405020304" pitchFamily="18" charset="0"/>
              </a:rPr>
              <a:t>(7) Notwithstanding anything contained in sub-section (6), an order in revision under sub-section (6) may be passed at any time in consequence of or to give effect to any finding or direction contained in an order of the Appellate Tribunal, National Tax Tribunal, the High Court or the Supreme Court.</a:t>
            </a:r>
          </a:p>
          <a:p>
            <a:pPr algn="just">
              <a:spcAft>
                <a:spcPts val="400"/>
              </a:spcAft>
            </a:pPr>
            <a:r>
              <a:rPr lang="en-GB" sz="2600" b="0" i="1" dirty="0">
                <a:solidFill>
                  <a:srgbClr val="444444"/>
                </a:solidFill>
                <a:effectLst/>
                <a:latin typeface="Times New Roman" panose="02020603050405020304" pitchFamily="18" charset="0"/>
              </a:rPr>
              <a:t>Explanation 1.</a:t>
            </a:r>
            <a:r>
              <a:rPr lang="en-GB" sz="2600" b="0" i="0" dirty="0">
                <a:solidFill>
                  <a:srgbClr val="444444"/>
                </a:solidFill>
                <a:effectLst/>
                <a:latin typeface="Times New Roman" panose="02020603050405020304" pitchFamily="18" charset="0"/>
              </a:rPr>
              <a:t>—An order by the Principal </a:t>
            </a:r>
            <a:r>
              <a:rPr lang="en-GB" sz="2600" b="0" i="0" u="none" strike="noStrike" baseline="30000" dirty="0">
                <a:solidFill>
                  <a:srgbClr val="0072C6"/>
                </a:solidFill>
                <a:effectLst/>
                <a:latin typeface="Times New Roman" panose="02020603050405020304" pitchFamily="18" charset="0"/>
              </a:rPr>
              <a:t>1</a:t>
            </a:r>
            <a:r>
              <a:rPr lang="en-GB" sz="2600" b="0" i="0" dirty="0">
                <a:solidFill>
                  <a:srgbClr val="444444"/>
                </a:solidFill>
                <a:effectLst/>
                <a:latin typeface="Times New Roman" panose="02020603050405020304" pitchFamily="18" charset="0"/>
              </a:rPr>
              <a:t>[Chief Commissioner or Chief Commissioner or Principal] Commissioner or Commissioner declining to interfere shall, for the purposes of this section, be deemed not to be an order prejudicial to the </a:t>
            </a:r>
            <a:r>
              <a:rPr lang="en-GB" sz="2600" b="0" i="0" dirty="0" err="1">
                <a:solidFill>
                  <a:srgbClr val="444444"/>
                </a:solidFill>
                <a:effectLst/>
                <a:latin typeface="Times New Roman" panose="02020603050405020304" pitchFamily="18" charset="0"/>
              </a:rPr>
              <a:t>assessee</a:t>
            </a:r>
            <a:r>
              <a:rPr lang="en-GB" sz="2600" b="0" i="0" dirty="0">
                <a:solidFill>
                  <a:srgbClr val="444444"/>
                </a:solidFill>
                <a:effectLst/>
                <a:latin typeface="Times New Roman" panose="02020603050405020304" pitchFamily="18" charset="0"/>
              </a:rPr>
              <a:t>.</a:t>
            </a:r>
          </a:p>
          <a:p>
            <a:pPr algn="just">
              <a:spcAft>
                <a:spcPts val="400"/>
              </a:spcAft>
            </a:pPr>
            <a:r>
              <a:rPr lang="en-GB" sz="2600" b="0" i="1" dirty="0">
                <a:solidFill>
                  <a:srgbClr val="444444"/>
                </a:solidFill>
                <a:effectLst/>
                <a:latin typeface="Times New Roman" panose="02020603050405020304" pitchFamily="18" charset="0"/>
              </a:rPr>
              <a:t>Explanation 2.</a:t>
            </a:r>
            <a:r>
              <a:rPr lang="en-GB" sz="2600" b="0" i="0" dirty="0">
                <a:solidFill>
                  <a:srgbClr val="444444"/>
                </a:solidFill>
                <a:effectLst/>
                <a:latin typeface="Times New Roman" panose="02020603050405020304" pitchFamily="18" charset="0"/>
              </a:rPr>
              <a:t>—For the purposes of this section, the Deputy Commissioner (Appeals) shall be deemed to be an authority subordinate to the Principal </a:t>
            </a:r>
            <a:r>
              <a:rPr lang="en-GB" sz="2600" b="0" i="0" u="none" strike="noStrike" baseline="30000" dirty="0">
                <a:solidFill>
                  <a:srgbClr val="0072C6"/>
                </a:solidFill>
                <a:effectLst/>
                <a:latin typeface="Times New Roman" panose="02020603050405020304" pitchFamily="18" charset="0"/>
              </a:rPr>
              <a:t>1</a:t>
            </a:r>
            <a:r>
              <a:rPr lang="en-GB" sz="2600" b="0" i="0" dirty="0">
                <a:solidFill>
                  <a:srgbClr val="444444"/>
                </a:solidFill>
                <a:effectLst/>
                <a:latin typeface="Times New Roman" panose="02020603050405020304" pitchFamily="18" charset="0"/>
              </a:rPr>
              <a:t>[Chief Commissioner or Chief Commissioner or Principal] Commissioner or Commissioner.</a:t>
            </a:r>
          </a:p>
          <a:p>
            <a:endParaRPr lang="en-IN" dirty="0"/>
          </a:p>
        </p:txBody>
      </p:sp>
    </p:spTree>
    <p:extLst>
      <p:ext uri="{BB962C8B-B14F-4D97-AF65-F5344CB8AC3E}">
        <p14:creationId xmlns:p14="http://schemas.microsoft.com/office/powerpoint/2010/main" val="18129869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E869B-C38B-516C-790D-D37FF16D3076}"/>
              </a:ext>
            </a:extLst>
          </p:cNvPr>
          <p:cNvSpPr>
            <a:spLocks noGrp="1"/>
          </p:cNvSpPr>
          <p:nvPr>
            <p:ph type="title"/>
          </p:nvPr>
        </p:nvSpPr>
        <p:spPr/>
        <p:txBody>
          <a:bodyPr/>
          <a:lstStyle/>
          <a:p>
            <a:r>
              <a:rPr lang="en-GB" b="0" i="0" dirty="0">
                <a:solidFill>
                  <a:srgbClr val="333333"/>
                </a:solidFill>
                <a:effectLst/>
                <a:latin typeface="Arial" panose="020B0604020202020204" pitchFamily="34" charset="0"/>
              </a:rPr>
              <a:t>Section 264</a:t>
            </a:r>
            <a:endParaRPr lang="en-IN" dirty="0"/>
          </a:p>
        </p:txBody>
      </p:sp>
      <p:sp>
        <p:nvSpPr>
          <p:cNvPr id="3" name="Content Placeholder 2">
            <a:extLst>
              <a:ext uri="{FF2B5EF4-FFF2-40B4-BE49-F238E27FC236}">
                <a16:creationId xmlns:a16="http://schemas.microsoft.com/office/drawing/2014/main" id="{B796DFE9-6FFC-77B5-C055-709050396B82}"/>
              </a:ext>
            </a:extLst>
          </p:cNvPr>
          <p:cNvSpPr>
            <a:spLocks noGrp="1"/>
          </p:cNvSpPr>
          <p:nvPr>
            <p:ph idx="1"/>
          </p:nvPr>
        </p:nvSpPr>
        <p:spPr/>
        <p:txBody>
          <a:bodyPr/>
          <a:lstStyle/>
          <a:p>
            <a:endParaRPr lang="en-GB" b="0" i="0" dirty="0">
              <a:solidFill>
                <a:srgbClr val="333333"/>
              </a:solidFill>
              <a:effectLst/>
              <a:latin typeface="Arial" panose="020B0604020202020204" pitchFamily="34" charset="0"/>
            </a:endParaRPr>
          </a:p>
          <a:p>
            <a:r>
              <a:rPr lang="en-GB" b="0" i="0" dirty="0">
                <a:solidFill>
                  <a:srgbClr val="333333"/>
                </a:solidFill>
                <a:effectLst/>
                <a:latin typeface="Arial" panose="020B0604020202020204" pitchFamily="34" charset="0"/>
              </a:rPr>
              <a:t>Applicable to any order other than an order to which section 263 applies; </a:t>
            </a:r>
          </a:p>
          <a:p>
            <a:r>
              <a:rPr lang="en-GB" b="0" i="0" dirty="0">
                <a:solidFill>
                  <a:srgbClr val="333333"/>
                </a:solidFill>
                <a:effectLst/>
                <a:latin typeface="Arial" panose="020B0604020202020204" pitchFamily="34" charset="0"/>
              </a:rPr>
              <a:t>Commissioner may act </a:t>
            </a:r>
            <a:r>
              <a:rPr lang="en-GB" b="0" i="0" dirty="0" err="1">
                <a:solidFill>
                  <a:srgbClr val="333333"/>
                </a:solidFill>
                <a:effectLst/>
                <a:latin typeface="Arial" panose="020B0604020202020204" pitchFamily="34" charset="0"/>
              </a:rPr>
              <a:t>suo</a:t>
            </a:r>
            <a:r>
              <a:rPr lang="en-GB" b="0" i="0" dirty="0">
                <a:solidFill>
                  <a:srgbClr val="333333"/>
                </a:solidFill>
                <a:effectLst/>
                <a:latin typeface="Arial" panose="020B0604020202020204" pitchFamily="34" charset="0"/>
              </a:rPr>
              <a:t> moto or on application made by the </a:t>
            </a:r>
            <a:r>
              <a:rPr lang="en-GB" b="0" i="0" dirty="0" err="1">
                <a:solidFill>
                  <a:srgbClr val="333333"/>
                </a:solidFill>
                <a:effectLst/>
                <a:latin typeface="Arial" panose="020B0604020202020204" pitchFamily="34" charset="0"/>
              </a:rPr>
              <a:t>assessee</a:t>
            </a:r>
            <a:r>
              <a:rPr lang="en-GB" b="0" i="0" dirty="0">
                <a:solidFill>
                  <a:srgbClr val="333333"/>
                </a:solidFill>
                <a:effectLst/>
                <a:latin typeface="Arial" panose="020B0604020202020204" pitchFamily="34" charset="0"/>
              </a:rPr>
              <a:t>; </a:t>
            </a:r>
          </a:p>
          <a:p>
            <a:r>
              <a:rPr lang="en-GB" b="0" i="0" dirty="0">
                <a:solidFill>
                  <a:srgbClr val="333333"/>
                </a:solidFill>
                <a:effectLst/>
                <a:latin typeface="Arial" panose="020B0604020202020204" pitchFamily="34" charset="0"/>
              </a:rPr>
              <a:t>Commissioner may call for the record of any proceedings under the Act in which such order has been passed; </a:t>
            </a:r>
          </a:p>
          <a:p>
            <a:r>
              <a:rPr lang="en-GB" b="0" i="0" dirty="0">
                <a:solidFill>
                  <a:srgbClr val="333333"/>
                </a:solidFill>
                <a:effectLst/>
                <a:latin typeface="Arial" panose="020B0604020202020204" pitchFamily="34" charset="0"/>
              </a:rPr>
              <a:t>Order may be passed not being prejudicial to the </a:t>
            </a:r>
            <a:r>
              <a:rPr lang="en-GB" b="0" i="0" dirty="0" err="1">
                <a:solidFill>
                  <a:srgbClr val="333333"/>
                </a:solidFill>
                <a:effectLst/>
                <a:latin typeface="Arial" panose="020B0604020202020204" pitchFamily="34" charset="0"/>
              </a:rPr>
              <a:t>assessee</a:t>
            </a:r>
            <a:r>
              <a:rPr lang="en-GB" b="0" i="0" dirty="0">
                <a:solidFill>
                  <a:srgbClr val="333333"/>
                </a:solidFill>
                <a:effectLst/>
                <a:latin typeface="Arial" panose="020B0604020202020204" pitchFamily="34" charset="0"/>
              </a:rPr>
              <a:t>. </a:t>
            </a:r>
          </a:p>
          <a:p>
            <a:r>
              <a:rPr lang="en-GB" b="0" i="0" dirty="0">
                <a:solidFill>
                  <a:srgbClr val="333333"/>
                </a:solidFill>
                <a:effectLst/>
                <a:latin typeface="Arial" panose="020B0604020202020204" pitchFamily="34" charset="0"/>
              </a:rPr>
              <a:t>However an order declining to interfere is not an order prejudicial to the </a:t>
            </a:r>
            <a:r>
              <a:rPr lang="en-GB" b="0" i="0" dirty="0" err="1">
                <a:solidFill>
                  <a:srgbClr val="333333"/>
                </a:solidFill>
                <a:effectLst/>
                <a:latin typeface="Arial" panose="020B0604020202020204" pitchFamily="34" charset="0"/>
              </a:rPr>
              <a:t>assessee</a:t>
            </a:r>
            <a:r>
              <a:rPr lang="en-GB" b="0" i="0" dirty="0">
                <a:solidFill>
                  <a:srgbClr val="333333"/>
                </a:solidFill>
                <a:effectLst/>
                <a:latin typeface="Arial" panose="020B0604020202020204" pitchFamily="34" charset="0"/>
              </a:rPr>
              <a:t>;</a:t>
            </a:r>
            <a:br>
              <a:rPr lang="en-GB" dirty="0"/>
            </a:br>
            <a:endParaRPr lang="en-IN" dirty="0"/>
          </a:p>
        </p:txBody>
      </p:sp>
    </p:spTree>
    <p:extLst>
      <p:ext uri="{BB962C8B-B14F-4D97-AF65-F5344CB8AC3E}">
        <p14:creationId xmlns:p14="http://schemas.microsoft.com/office/powerpoint/2010/main" val="33430886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2BE17-5772-9196-3672-24FFC35DC031}"/>
              </a:ext>
            </a:extLst>
          </p:cNvPr>
          <p:cNvSpPr>
            <a:spLocks noGrp="1"/>
          </p:cNvSpPr>
          <p:nvPr>
            <p:ph type="title"/>
          </p:nvPr>
        </p:nvSpPr>
        <p:spPr/>
        <p:txBody>
          <a:bodyPr>
            <a:normAutofit/>
          </a:bodyPr>
          <a:lstStyle/>
          <a:p>
            <a:r>
              <a:rPr lang="en-GB" b="0" i="0" dirty="0">
                <a:solidFill>
                  <a:srgbClr val="333333"/>
                </a:solidFill>
                <a:effectLst/>
                <a:latin typeface="Arial" panose="020B0604020202020204" pitchFamily="34" charset="0"/>
              </a:rPr>
              <a:t>Nature of Jurisdiction under section 264</a:t>
            </a:r>
            <a:endParaRPr lang="en-IN" dirty="0"/>
          </a:p>
        </p:txBody>
      </p:sp>
      <p:sp>
        <p:nvSpPr>
          <p:cNvPr id="3" name="Content Placeholder 2">
            <a:extLst>
              <a:ext uri="{FF2B5EF4-FFF2-40B4-BE49-F238E27FC236}">
                <a16:creationId xmlns:a16="http://schemas.microsoft.com/office/drawing/2014/main" id="{04B7A745-7023-FF06-D357-AF974C06B1C0}"/>
              </a:ext>
            </a:extLst>
          </p:cNvPr>
          <p:cNvSpPr>
            <a:spLocks noGrp="1"/>
          </p:cNvSpPr>
          <p:nvPr>
            <p:ph idx="1"/>
          </p:nvPr>
        </p:nvSpPr>
        <p:spPr/>
        <p:txBody>
          <a:bodyPr/>
          <a:lstStyle/>
          <a:p>
            <a:r>
              <a:rPr lang="en-GB" b="0" i="0" dirty="0">
                <a:solidFill>
                  <a:srgbClr val="333333"/>
                </a:solidFill>
                <a:effectLst/>
                <a:latin typeface="Arial" panose="020B0604020202020204" pitchFamily="34" charset="0"/>
              </a:rPr>
              <a:t>The power of revision conferred by Section 264 on the CIT is not an administrative power. It is a quasi – judicial power. He can not permit his judgement to be influenced by matters not disclosed to the </a:t>
            </a:r>
            <a:r>
              <a:rPr lang="en-GB" b="0" i="0" dirty="0" err="1">
                <a:solidFill>
                  <a:srgbClr val="333333"/>
                </a:solidFill>
                <a:effectLst/>
                <a:latin typeface="Arial" panose="020B0604020202020204" pitchFamily="34" charset="0"/>
              </a:rPr>
              <a:t>assessee</a:t>
            </a:r>
            <a:r>
              <a:rPr lang="en-GB" b="0" i="0" dirty="0">
                <a:solidFill>
                  <a:srgbClr val="333333"/>
                </a:solidFill>
                <a:effectLst/>
                <a:latin typeface="Arial" panose="020B0604020202020204" pitchFamily="34" charset="0"/>
              </a:rPr>
              <a:t> nor by dictation of another authority including any circular. – [</a:t>
            </a:r>
            <a:r>
              <a:rPr lang="en-GB" b="0" i="0" dirty="0" err="1">
                <a:solidFill>
                  <a:srgbClr val="333333"/>
                </a:solidFill>
                <a:effectLst/>
                <a:latin typeface="Arial" panose="020B0604020202020204" pitchFamily="34" charset="0"/>
              </a:rPr>
              <a:t>Sirpur</a:t>
            </a:r>
            <a:r>
              <a:rPr lang="en-GB" b="0" i="0" dirty="0">
                <a:solidFill>
                  <a:srgbClr val="333333"/>
                </a:solidFill>
                <a:effectLst/>
                <a:latin typeface="Arial" panose="020B0604020202020204" pitchFamily="34" charset="0"/>
              </a:rPr>
              <a:t> Paper Mills Ltd v. CWT (1970) 77 ITR 6 (SC)]</a:t>
            </a:r>
            <a:endParaRPr lang="en-IN" dirty="0"/>
          </a:p>
        </p:txBody>
      </p:sp>
    </p:spTree>
    <p:extLst>
      <p:ext uri="{BB962C8B-B14F-4D97-AF65-F5344CB8AC3E}">
        <p14:creationId xmlns:p14="http://schemas.microsoft.com/office/powerpoint/2010/main" val="4168065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8CBE-4322-D490-24F7-8FE219EEA51C}"/>
              </a:ext>
            </a:extLst>
          </p:cNvPr>
          <p:cNvSpPr>
            <a:spLocks noGrp="1"/>
          </p:cNvSpPr>
          <p:nvPr>
            <p:ph type="title"/>
          </p:nvPr>
        </p:nvSpPr>
        <p:spPr/>
        <p:txBody>
          <a:bodyPr>
            <a:normAutofit/>
          </a:bodyPr>
          <a:lstStyle/>
          <a:p>
            <a:r>
              <a:rPr lang="en-GB" sz="3600" b="0" i="0" dirty="0">
                <a:solidFill>
                  <a:srgbClr val="333333"/>
                </a:solidFill>
                <a:effectLst/>
                <a:latin typeface="Arial" panose="020B0604020202020204" pitchFamily="34" charset="0"/>
              </a:rPr>
              <a:t>CIT has the power under section 264 to issue directions to  Assessing Officer</a:t>
            </a:r>
            <a:endParaRPr lang="en-IN" sz="3600" dirty="0"/>
          </a:p>
        </p:txBody>
      </p:sp>
      <p:sp>
        <p:nvSpPr>
          <p:cNvPr id="3" name="Content Placeholder 2">
            <a:extLst>
              <a:ext uri="{FF2B5EF4-FFF2-40B4-BE49-F238E27FC236}">
                <a16:creationId xmlns:a16="http://schemas.microsoft.com/office/drawing/2014/main" id="{3E837323-974E-A7F3-98F7-92A38A966BF6}"/>
              </a:ext>
            </a:extLst>
          </p:cNvPr>
          <p:cNvSpPr>
            <a:spLocks noGrp="1"/>
          </p:cNvSpPr>
          <p:nvPr>
            <p:ph idx="1"/>
          </p:nvPr>
        </p:nvSpPr>
        <p:spPr>
          <a:xfrm>
            <a:off x="1096047" y="3272319"/>
            <a:ext cx="9720073" cy="4023360"/>
          </a:xfrm>
        </p:spPr>
        <p:txBody>
          <a:bodyPr/>
          <a:lstStyle/>
          <a:p>
            <a:r>
              <a:rPr lang="en-GB" b="0" i="0" dirty="0">
                <a:solidFill>
                  <a:srgbClr val="333333"/>
                </a:solidFill>
                <a:effectLst/>
                <a:latin typeface="Arial" panose="020B0604020202020204" pitchFamily="34" charset="0"/>
              </a:rPr>
              <a:t>Section 264 is not a provision of law dealing with the question of imposition of liability on the </a:t>
            </a:r>
            <a:r>
              <a:rPr lang="en-GB" b="0" i="0" dirty="0" err="1">
                <a:solidFill>
                  <a:srgbClr val="333333"/>
                </a:solidFill>
                <a:effectLst/>
                <a:latin typeface="Arial" panose="020B0604020202020204" pitchFamily="34" charset="0"/>
              </a:rPr>
              <a:t>assessee</a:t>
            </a:r>
            <a:r>
              <a:rPr lang="en-GB" b="0" i="0" dirty="0">
                <a:solidFill>
                  <a:srgbClr val="333333"/>
                </a:solidFill>
                <a:effectLst/>
                <a:latin typeface="Arial" panose="020B0604020202020204" pitchFamily="34" charset="0"/>
              </a:rPr>
              <a:t>. It is only a part of machinery section. It cannot be construed in a narrow manner. The CIT has the power under section 264, to issue directions to the Assessing Officer – [Mohammadi Begum v. CIT (1986) 158 ITR 622 (AP)]</a:t>
            </a:r>
            <a:br>
              <a:rPr lang="en-GB" dirty="0"/>
            </a:br>
            <a:br>
              <a:rPr lang="en-GB" dirty="0"/>
            </a:br>
            <a:endParaRPr lang="en-IN" dirty="0"/>
          </a:p>
        </p:txBody>
      </p:sp>
    </p:spTree>
    <p:extLst>
      <p:ext uri="{BB962C8B-B14F-4D97-AF65-F5344CB8AC3E}">
        <p14:creationId xmlns:p14="http://schemas.microsoft.com/office/powerpoint/2010/main" val="4076327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2EEAD-CC2A-CC48-70F8-3FB78F29A5BD}"/>
              </a:ext>
            </a:extLst>
          </p:cNvPr>
          <p:cNvSpPr>
            <a:spLocks noGrp="1"/>
          </p:cNvSpPr>
          <p:nvPr>
            <p:ph type="title"/>
          </p:nvPr>
        </p:nvSpPr>
        <p:spPr/>
        <p:txBody>
          <a:bodyPr>
            <a:normAutofit fontScale="90000"/>
          </a:bodyPr>
          <a:lstStyle/>
          <a:p>
            <a:r>
              <a:rPr lang="en-GB" b="0" i="0" dirty="0">
                <a:solidFill>
                  <a:srgbClr val="333333"/>
                </a:solidFill>
                <a:effectLst/>
                <a:latin typeface="Arial" panose="020B0604020202020204" pitchFamily="34" charset="0"/>
              </a:rPr>
              <a:t>Pre conditions for revision of other orders</a:t>
            </a:r>
            <a:endParaRPr lang="en-IN" dirty="0"/>
          </a:p>
        </p:txBody>
      </p:sp>
      <p:sp>
        <p:nvSpPr>
          <p:cNvPr id="3" name="Content Placeholder 2">
            <a:extLst>
              <a:ext uri="{FF2B5EF4-FFF2-40B4-BE49-F238E27FC236}">
                <a16:creationId xmlns:a16="http://schemas.microsoft.com/office/drawing/2014/main" id="{8233CF47-3ADD-BE5C-6564-1E3163E175D9}"/>
              </a:ext>
            </a:extLst>
          </p:cNvPr>
          <p:cNvSpPr>
            <a:spLocks noGrp="1"/>
          </p:cNvSpPr>
          <p:nvPr>
            <p:ph idx="1"/>
          </p:nvPr>
        </p:nvSpPr>
        <p:spPr/>
        <p:txBody>
          <a:bodyPr>
            <a:normAutofit/>
          </a:bodyPr>
          <a:lstStyle/>
          <a:p>
            <a:r>
              <a:rPr lang="en-GB" b="0" i="0" dirty="0">
                <a:solidFill>
                  <a:srgbClr val="333333"/>
                </a:solidFill>
                <a:effectLst/>
                <a:latin typeface="Arial" panose="020B0604020202020204" pitchFamily="34" charset="0"/>
              </a:rPr>
              <a:t>An </a:t>
            </a:r>
            <a:r>
              <a:rPr lang="en-GB" b="0" i="0" dirty="0" err="1">
                <a:solidFill>
                  <a:srgbClr val="333333"/>
                </a:solidFill>
                <a:effectLst/>
                <a:latin typeface="Arial" panose="020B0604020202020204" pitchFamily="34" charset="0"/>
              </a:rPr>
              <a:t>assessee</a:t>
            </a:r>
            <a:r>
              <a:rPr lang="en-GB" b="0" i="0" dirty="0">
                <a:solidFill>
                  <a:srgbClr val="333333"/>
                </a:solidFill>
                <a:effectLst/>
                <a:latin typeface="Arial" panose="020B0604020202020204" pitchFamily="34" charset="0"/>
              </a:rPr>
              <a:t> aggrieved by an order passed by the Assessing Officer may file an appeal against the same, to the </a:t>
            </a:r>
            <a:r>
              <a:rPr lang="en-GB" b="0" i="0" dirty="0" err="1">
                <a:solidFill>
                  <a:srgbClr val="333333"/>
                </a:solidFill>
                <a:effectLst/>
                <a:latin typeface="Arial" panose="020B0604020202020204" pitchFamily="34" charset="0"/>
              </a:rPr>
              <a:t>DyCIT</a:t>
            </a:r>
            <a:r>
              <a:rPr lang="en-GB" b="0" i="0" dirty="0">
                <a:solidFill>
                  <a:srgbClr val="333333"/>
                </a:solidFill>
                <a:effectLst/>
                <a:latin typeface="Arial" panose="020B0604020202020204" pitchFamily="34" charset="0"/>
              </a:rPr>
              <a:t> (A) or the CIT(A). As an alternative remedy the </a:t>
            </a:r>
            <a:r>
              <a:rPr lang="en-GB" b="0" i="0" dirty="0" err="1">
                <a:solidFill>
                  <a:srgbClr val="333333"/>
                </a:solidFill>
                <a:effectLst/>
                <a:latin typeface="Arial" panose="020B0604020202020204" pitchFamily="34" charset="0"/>
              </a:rPr>
              <a:t>assessee</a:t>
            </a:r>
            <a:r>
              <a:rPr lang="en-GB" b="0" i="0" dirty="0">
                <a:solidFill>
                  <a:srgbClr val="333333"/>
                </a:solidFill>
                <a:effectLst/>
                <a:latin typeface="Arial" panose="020B0604020202020204" pitchFamily="34" charset="0"/>
              </a:rPr>
              <a:t> may prefer an application to the CIT for revising the orders passed by the Assessing Officer. A remedy under section 264 is contemplated by the Legislature only to meet a situation faced by an aggrieved </a:t>
            </a:r>
            <a:r>
              <a:rPr lang="en-GB" b="0" i="0" dirty="0" err="1">
                <a:solidFill>
                  <a:srgbClr val="333333"/>
                </a:solidFill>
                <a:effectLst/>
                <a:latin typeface="Arial" panose="020B0604020202020204" pitchFamily="34" charset="0"/>
              </a:rPr>
              <a:t>assessee</a:t>
            </a:r>
            <a:r>
              <a:rPr lang="en-GB" b="0" i="0" dirty="0">
                <a:solidFill>
                  <a:srgbClr val="333333"/>
                </a:solidFill>
                <a:effectLst/>
                <a:latin typeface="Arial" panose="020B0604020202020204" pitchFamily="34" charset="0"/>
              </a:rPr>
              <a:t> who is unable to approach the appellate authorities for relief and has no other alternative remedy under the Act. Even those orders which are not appealable before the Dy CIT(A) or CIT(A), may be referred by the </a:t>
            </a:r>
            <a:r>
              <a:rPr lang="en-GB" b="0" i="0" dirty="0" err="1">
                <a:solidFill>
                  <a:srgbClr val="333333"/>
                </a:solidFill>
                <a:effectLst/>
                <a:latin typeface="Arial" panose="020B0604020202020204" pitchFamily="34" charset="0"/>
              </a:rPr>
              <a:t>assessee</a:t>
            </a:r>
            <a:r>
              <a:rPr lang="en-GB" b="0" i="0" dirty="0">
                <a:solidFill>
                  <a:srgbClr val="333333"/>
                </a:solidFill>
                <a:effectLst/>
                <a:latin typeface="Arial" panose="020B0604020202020204" pitchFamily="34" charset="0"/>
              </a:rPr>
              <a:t> to the CIT for seeking revision or modification</a:t>
            </a:r>
            <a:endParaRPr lang="en-IN" dirty="0"/>
          </a:p>
        </p:txBody>
      </p:sp>
    </p:spTree>
    <p:extLst>
      <p:ext uri="{BB962C8B-B14F-4D97-AF65-F5344CB8AC3E}">
        <p14:creationId xmlns:p14="http://schemas.microsoft.com/office/powerpoint/2010/main" val="8637475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20E3B-7E40-EFD4-AAB1-89AECDAC350F}"/>
              </a:ext>
            </a:extLst>
          </p:cNvPr>
          <p:cNvSpPr>
            <a:spLocks noGrp="1"/>
          </p:cNvSpPr>
          <p:nvPr>
            <p:ph type="title"/>
          </p:nvPr>
        </p:nvSpPr>
        <p:spPr/>
        <p:txBody>
          <a:bodyPr>
            <a:normAutofit fontScale="90000"/>
          </a:bodyPr>
          <a:lstStyle/>
          <a:p>
            <a:r>
              <a:rPr lang="en-GB" b="0" i="0" dirty="0">
                <a:solidFill>
                  <a:srgbClr val="333333"/>
                </a:solidFill>
                <a:effectLst/>
                <a:latin typeface="Arial" panose="020B0604020202020204" pitchFamily="34" charset="0"/>
              </a:rPr>
              <a:t>Order under section 264 cannot be prejudicial to the </a:t>
            </a:r>
            <a:r>
              <a:rPr lang="en-GB" b="0" i="0" dirty="0" err="1">
                <a:solidFill>
                  <a:srgbClr val="333333"/>
                </a:solidFill>
                <a:effectLst/>
                <a:latin typeface="Arial" panose="020B0604020202020204" pitchFamily="34" charset="0"/>
              </a:rPr>
              <a:t>assessee</a:t>
            </a:r>
            <a:endParaRPr lang="en-IN" dirty="0"/>
          </a:p>
        </p:txBody>
      </p:sp>
      <p:sp>
        <p:nvSpPr>
          <p:cNvPr id="3" name="Content Placeholder 2">
            <a:extLst>
              <a:ext uri="{FF2B5EF4-FFF2-40B4-BE49-F238E27FC236}">
                <a16:creationId xmlns:a16="http://schemas.microsoft.com/office/drawing/2014/main" id="{1CA9C524-40B6-57D2-76FA-6C7D6446CD92}"/>
              </a:ext>
            </a:extLst>
          </p:cNvPr>
          <p:cNvSpPr>
            <a:spLocks noGrp="1"/>
          </p:cNvSpPr>
          <p:nvPr>
            <p:ph idx="1"/>
          </p:nvPr>
        </p:nvSpPr>
        <p:spPr>
          <a:xfrm>
            <a:off x="890564" y="2834640"/>
            <a:ext cx="9720073" cy="4023360"/>
          </a:xfrm>
        </p:spPr>
        <p:txBody>
          <a:bodyPr/>
          <a:lstStyle/>
          <a:p>
            <a:r>
              <a:rPr lang="en-GB" b="0" i="0" dirty="0">
                <a:solidFill>
                  <a:srgbClr val="333333"/>
                </a:solidFill>
                <a:effectLst/>
                <a:latin typeface="Arial" panose="020B0604020202020204" pitchFamily="34" charset="0"/>
              </a:rPr>
              <a:t>As per the provisions of Section 264(1), the order passed by the CIT under section 264, cannot be prejudicial to the </a:t>
            </a:r>
            <a:r>
              <a:rPr lang="en-GB" b="0" i="0" dirty="0" err="1">
                <a:solidFill>
                  <a:srgbClr val="333333"/>
                </a:solidFill>
                <a:effectLst/>
                <a:latin typeface="Arial" panose="020B0604020202020204" pitchFamily="34" charset="0"/>
              </a:rPr>
              <a:t>assessee</a:t>
            </a:r>
            <a:r>
              <a:rPr lang="en-GB" b="0" i="0" dirty="0">
                <a:solidFill>
                  <a:srgbClr val="333333"/>
                </a:solidFill>
                <a:effectLst/>
                <a:latin typeface="Arial" panose="020B0604020202020204" pitchFamily="34" charset="0"/>
              </a:rPr>
              <a:t>. An order by the CIT declining to interfere shall not be deemed to be an order prejudicial to the </a:t>
            </a:r>
            <a:r>
              <a:rPr lang="en-GB" b="0" i="0" dirty="0" err="1">
                <a:solidFill>
                  <a:srgbClr val="333333"/>
                </a:solidFill>
                <a:effectLst/>
                <a:latin typeface="Arial" panose="020B0604020202020204" pitchFamily="34" charset="0"/>
              </a:rPr>
              <a:t>assessee</a:t>
            </a:r>
            <a:r>
              <a:rPr lang="en-GB" b="0" i="0" dirty="0">
                <a:solidFill>
                  <a:srgbClr val="333333"/>
                </a:solidFill>
                <a:effectLst/>
                <a:latin typeface="Arial" panose="020B0604020202020204" pitchFamily="34" charset="0"/>
              </a:rPr>
              <a:t>, according to Explanation – 1 to Section 264.</a:t>
            </a:r>
            <a:br>
              <a:rPr lang="en-GB" dirty="0"/>
            </a:br>
            <a:br>
              <a:rPr lang="en-GB" dirty="0"/>
            </a:br>
            <a:endParaRPr lang="en-IN" dirty="0"/>
          </a:p>
        </p:txBody>
      </p:sp>
    </p:spTree>
    <p:extLst>
      <p:ext uri="{BB962C8B-B14F-4D97-AF65-F5344CB8AC3E}">
        <p14:creationId xmlns:p14="http://schemas.microsoft.com/office/powerpoint/2010/main" val="22554081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5D352-7151-B143-CCB2-088FF466377B}"/>
              </a:ext>
            </a:extLst>
          </p:cNvPr>
          <p:cNvSpPr>
            <a:spLocks noGrp="1"/>
          </p:cNvSpPr>
          <p:nvPr>
            <p:ph type="title"/>
          </p:nvPr>
        </p:nvSpPr>
        <p:spPr/>
        <p:txBody>
          <a:bodyPr>
            <a:noAutofit/>
          </a:bodyPr>
          <a:lstStyle/>
          <a:p>
            <a:r>
              <a:rPr lang="en-GB" sz="3200" b="0" i="0" dirty="0">
                <a:solidFill>
                  <a:srgbClr val="333333"/>
                </a:solidFill>
                <a:effectLst/>
                <a:latin typeface="Arial" panose="020B0604020202020204" pitchFamily="34" charset="0"/>
              </a:rPr>
              <a:t>Order passed by the CIT under section 264 should not be prejudicial to the </a:t>
            </a:r>
            <a:r>
              <a:rPr lang="en-GB" sz="3200" b="0" i="0" dirty="0" err="1">
                <a:solidFill>
                  <a:srgbClr val="333333"/>
                </a:solidFill>
                <a:effectLst/>
                <a:latin typeface="Arial" panose="020B0604020202020204" pitchFamily="34" charset="0"/>
              </a:rPr>
              <a:t>assessee</a:t>
            </a:r>
            <a:r>
              <a:rPr lang="en-GB" sz="3200" b="0" i="0" dirty="0">
                <a:solidFill>
                  <a:srgbClr val="333333"/>
                </a:solidFill>
                <a:effectLst/>
                <a:latin typeface="Arial" panose="020B0604020202020204" pitchFamily="34" charset="0"/>
              </a:rPr>
              <a:t> even indirectly</a:t>
            </a:r>
            <a:endParaRPr lang="en-IN" sz="3200" dirty="0"/>
          </a:p>
        </p:txBody>
      </p:sp>
      <p:sp>
        <p:nvSpPr>
          <p:cNvPr id="3" name="Content Placeholder 2">
            <a:extLst>
              <a:ext uri="{FF2B5EF4-FFF2-40B4-BE49-F238E27FC236}">
                <a16:creationId xmlns:a16="http://schemas.microsoft.com/office/drawing/2014/main" id="{A5EE7464-23BF-D178-BAB9-58461C98BBF0}"/>
              </a:ext>
            </a:extLst>
          </p:cNvPr>
          <p:cNvSpPr>
            <a:spLocks noGrp="1"/>
          </p:cNvSpPr>
          <p:nvPr>
            <p:ph idx="1"/>
          </p:nvPr>
        </p:nvSpPr>
        <p:spPr/>
        <p:txBody>
          <a:bodyPr>
            <a:normAutofit/>
          </a:bodyPr>
          <a:lstStyle/>
          <a:p>
            <a:r>
              <a:rPr lang="en-GB" b="0" i="0" dirty="0">
                <a:solidFill>
                  <a:srgbClr val="333333"/>
                </a:solidFill>
                <a:effectLst/>
                <a:latin typeface="Arial" panose="020B0604020202020204" pitchFamily="34" charset="0"/>
              </a:rPr>
              <a:t>In this case, on a petition under section 264 by the </a:t>
            </a:r>
            <a:r>
              <a:rPr lang="en-GB" b="0" i="0" dirty="0" err="1">
                <a:solidFill>
                  <a:srgbClr val="333333"/>
                </a:solidFill>
                <a:effectLst/>
                <a:latin typeface="Arial" panose="020B0604020202020204" pitchFamily="34" charset="0"/>
              </a:rPr>
              <a:t>assessee</a:t>
            </a:r>
            <a:r>
              <a:rPr lang="en-GB" b="0" i="0" dirty="0">
                <a:solidFill>
                  <a:srgbClr val="333333"/>
                </a:solidFill>
                <a:effectLst/>
                <a:latin typeface="Arial" panose="020B0604020202020204" pitchFamily="34" charset="0"/>
              </a:rPr>
              <a:t> the CIT set aside the assessment, with a direction to make a fresh assessment. The Assessing Officer completed the fresh assessment without any change in total income and tax originally assessed. The Assessing Officer also initiated penalty proceedings under section 271(1)(c), though no such penalty proceedings were initiated in the original order of the Assessing Officer. The Tribunal held that order under section 264 of the CIT, had indirectly resulted in the levy of penalty under section 271(1)(c) and as such was prejudicial to the interest of the </a:t>
            </a:r>
            <a:r>
              <a:rPr lang="en-GB" b="0" i="0" dirty="0" err="1">
                <a:solidFill>
                  <a:srgbClr val="333333"/>
                </a:solidFill>
                <a:effectLst/>
                <a:latin typeface="Arial" panose="020B0604020202020204" pitchFamily="34" charset="0"/>
              </a:rPr>
              <a:t>assessee</a:t>
            </a:r>
            <a:r>
              <a:rPr lang="en-GB" b="0" i="0" dirty="0">
                <a:solidFill>
                  <a:srgbClr val="333333"/>
                </a:solidFill>
                <a:effectLst/>
                <a:latin typeface="Arial" panose="020B0604020202020204" pitchFamily="34" charset="0"/>
              </a:rPr>
              <a:t>. The cancellation of order under section 271(1)(c) was accordingly held to be justified. – [ACIT v.  M.V. </a:t>
            </a:r>
            <a:r>
              <a:rPr lang="en-GB" b="0" i="0" dirty="0" err="1">
                <a:solidFill>
                  <a:srgbClr val="333333"/>
                </a:solidFill>
                <a:effectLst/>
                <a:latin typeface="Arial" panose="020B0604020202020204" pitchFamily="34" charset="0"/>
              </a:rPr>
              <a:t>Kenlucky</a:t>
            </a:r>
            <a:r>
              <a:rPr lang="en-GB" b="0" i="0" dirty="0">
                <a:solidFill>
                  <a:srgbClr val="333333"/>
                </a:solidFill>
                <a:effectLst/>
                <a:latin typeface="Arial" panose="020B0604020202020204" pitchFamily="34" charset="0"/>
              </a:rPr>
              <a:t> (1997) 60 ITD 492 (ITAT Pune)]</a:t>
            </a:r>
            <a:br>
              <a:rPr lang="en-GB" dirty="0"/>
            </a:br>
            <a:endParaRPr lang="en-IN" dirty="0"/>
          </a:p>
        </p:txBody>
      </p:sp>
    </p:spTree>
    <p:extLst>
      <p:ext uri="{BB962C8B-B14F-4D97-AF65-F5344CB8AC3E}">
        <p14:creationId xmlns:p14="http://schemas.microsoft.com/office/powerpoint/2010/main" val="40282975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EBAD9-4014-E3B4-AAE3-867C9A1E64BD}"/>
              </a:ext>
            </a:extLst>
          </p:cNvPr>
          <p:cNvSpPr>
            <a:spLocks noGrp="1"/>
          </p:cNvSpPr>
          <p:nvPr>
            <p:ph type="title"/>
          </p:nvPr>
        </p:nvSpPr>
        <p:spPr/>
        <p:txBody>
          <a:bodyPr/>
          <a:lstStyle/>
          <a:p>
            <a:r>
              <a:rPr lang="en-GB" dirty="0"/>
              <a:t>TIME LIMITS</a:t>
            </a:r>
            <a:endParaRPr lang="en-IN" dirty="0"/>
          </a:p>
        </p:txBody>
      </p:sp>
      <p:pic>
        <p:nvPicPr>
          <p:cNvPr id="5" name="Content Placeholder 4">
            <a:extLst>
              <a:ext uri="{FF2B5EF4-FFF2-40B4-BE49-F238E27FC236}">
                <a16:creationId xmlns:a16="http://schemas.microsoft.com/office/drawing/2014/main" id="{286C2C08-D7C6-11F6-6DF8-51D4C86A86F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91971" y="2373331"/>
            <a:ext cx="10547957" cy="3908750"/>
          </a:xfrm>
        </p:spPr>
      </p:pic>
    </p:spTree>
    <p:extLst>
      <p:ext uri="{BB962C8B-B14F-4D97-AF65-F5344CB8AC3E}">
        <p14:creationId xmlns:p14="http://schemas.microsoft.com/office/powerpoint/2010/main" val="38583096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C453C-5E33-E743-BD29-6FFF3A3D7511}"/>
              </a:ext>
            </a:extLst>
          </p:cNvPr>
          <p:cNvSpPr>
            <a:spLocks noGrp="1"/>
          </p:cNvSpPr>
          <p:nvPr>
            <p:ph type="title"/>
          </p:nvPr>
        </p:nvSpPr>
        <p:spPr/>
        <p:txBody>
          <a:bodyPr>
            <a:normAutofit/>
          </a:bodyPr>
          <a:lstStyle/>
          <a:p>
            <a:r>
              <a:rPr lang="en-GB" sz="3500" b="0" i="0" dirty="0">
                <a:solidFill>
                  <a:srgbClr val="333333"/>
                </a:solidFill>
                <a:effectLst/>
                <a:latin typeface="Arial" panose="020B0604020202020204" pitchFamily="34" charset="0"/>
              </a:rPr>
              <a:t>Condonation of delay in filing petition under section 264</a:t>
            </a:r>
            <a:endParaRPr lang="en-IN" sz="3500" dirty="0"/>
          </a:p>
        </p:txBody>
      </p:sp>
      <p:sp>
        <p:nvSpPr>
          <p:cNvPr id="3" name="Content Placeholder 2">
            <a:extLst>
              <a:ext uri="{FF2B5EF4-FFF2-40B4-BE49-F238E27FC236}">
                <a16:creationId xmlns:a16="http://schemas.microsoft.com/office/drawing/2014/main" id="{F69ED481-5747-ADEE-3EE2-D9581D4C12BF}"/>
              </a:ext>
            </a:extLst>
          </p:cNvPr>
          <p:cNvSpPr>
            <a:spLocks noGrp="1"/>
          </p:cNvSpPr>
          <p:nvPr>
            <p:ph idx="1"/>
          </p:nvPr>
        </p:nvSpPr>
        <p:spPr/>
        <p:txBody>
          <a:bodyPr/>
          <a:lstStyle/>
          <a:p>
            <a:r>
              <a:rPr lang="en-GB" b="0" i="0" dirty="0">
                <a:solidFill>
                  <a:srgbClr val="333333"/>
                </a:solidFill>
                <a:effectLst/>
                <a:latin typeface="Arial" panose="020B0604020202020204" pitchFamily="34" charset="0"/>
              </a:rPr>
              <a:t>[Proviso to Section 264(3) Proviso to Section 264(3) empowers the CIT to admit and entertain an application for revision under section 264(1), if the </a:t>
            </a:r>
            <a:r>
              <a:rPr lang="en-GB" b="0" i="0" dirty="0" err="1">
                <a:solidFill>
                  <a:srgbClr val="333333"/>
                </a:solidFill>
                <a:effectLst/>
                <a:latin typeface="Arial" panose="020B0604020202020204" pitchFamily="34" charset="0"/>
              </a:rPr>
              <a:t>assessee</a:t>
            </a:r>
            <a:r>
              <a:rPr lang="en-GB" b="0" i="0" dirty="0">
                <a:solidFill>
                  <a:srgbClr val="333333"/>
                </a:solidFill>
                <a:effectLst/>
                <a:latin typeface="Arial" panose="020B0604020202020204" pitchFamily="34" charset="0"/>
              </a:rPr>
              <a:t> is prevented by ‘sufficient cause’ from making the application within the specified period.</a:t>
            </a:r>
            <a:br>
              <a:rPr lang="en-GB" dirty="0"/>
            </a:br>
            <a:br>
              <a:rPr lang="en-GB" dirty="0"/>
            </a:br>
            <a:endParaRPr lang="en-IN" dirty="0"/>
          </a:p>
        </p:txBody>
      </p:sp>
    </p:spTree>
    <p:extLst>
      <p:ext uri="{BB962C8B-B14F-4D97-AF65-F5344CB8AC3E}">
        <p14:creationId xmlns:p14="http://schemas.microsoft.com/office/powerpoint/2010/main" val="693480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2B5CAA-EE0B-F89C-D968-01460B613857}"/>
              </a:ext>
            </a:extLst>
          </p:cNvPr>
          <p:cNvSpPr>
            <a:spLocks noGrp="1"/>
          </p:cNvSpPr>
          <p:nvPr>
            <p:ph idx="1"/>
          </p:nvPr>
        </p:nvSpPr>
        <p:spPr>
          <a:xfrm>
            <a:off x="678094" y="113016"/>
            <a:ext cx="9822095" cy="6196344"/>
          </a:xfrm>
        </p:spPr>
        <p:txBody>
          <a:bodyPr>
            <a:normAutofit fontScale="92500" lnSpcReduction="10000"/>
          </a:bodyPr>
          <a:lstStyle/>
          <a:p>
            <a:pPr algn="just">
              <a:spcAft>
                <a:spcPts val="400"/>
              </a:spcAft>
            </a:pPr>
            <a:r>
              <a:rPr lang="en-GB" sz="1900" b="0" i="1" dirty="0">
                <a:solidFill>
                  <a:srgbClr val="444444"/>
                </a:solidFill>
                <a:effectLst/>
                <a:latin typeface="Times New Roman" panose="02020603050405020304" pitchFamily="18" charset="0"/>
              </a:rPr>
              <a:t>Explanation 1</a:t>
            </a:r>
            <a:r>
              <a:rPr lang="en-GB" sz="1900" b="0" i="0" dirty="0">
                <a:solidFill>
                  <a:srgbClr val="444444"/>
                </a:solidFill>
                <a:effectLst/>
                <a:latin typeface="Times New Roman" panose="02020603050405020304" pitchFamily="18" charset="0"/>
              </a:rPr>
              <a:t>.—For the removal of doubts, it is hereby declared that, for the purposes of this sub-section,—</a:t>
            </a:r>
          </a:p>
          <a:p>
            <a:pPr algn="just">
              <a:spcAft>
                <a:spcPts val="400"/>
              </a:spcAft>
            </a:pPr>
            <a:r>
              <a:rPr lang="en-GB" sz="1900" b="0" i="0" dirty="0">
                <a:solidFill>
                  <a:srgbClr val="444444"/>
                </a:solidFill>
                <a:effectLst/>
                <a:latin typeface="Times New Roman" panose="02020603050405020304" pitchFamily="18" charset="0"/>
              </a:rPr>
              <a:t> (</a:t>
            </a:r>
            <a:r>
              <a:rPr lang="en-GB" sz="1900" b="0" i="1" dirty="0">
                <a:solidFill>
                  <a:srgbClr val="444444"/>
                </a:solidFill>
                <a:effectLst/>
                <a:latin typeface="Times New Roman" panose="02020603050405020304" pitchFamily="18" charset="0"/>
              </a:rPr>
              <a:t>a</a:t>
            </a:r>
            <a:r>
              <a:rPr lang="en-GB" sz="1900" b="0" i="0" dirty="0">
                <a:solidFill>
                  <a:srgbClr val="444444"/>
                </a:solidFill>
                <a:effectLst/>
                <a:latin typeface="Times New Roman" panose="02020603050405020304" pitchFamily="18" charset="0"/>
              </a:rPr>
              <a:t>) an order passed on or before or after the 1st day of June, 1988] by the Assessing Officer </a:t>
            </a:r>
            <a:r>
              <a:rPr lang="en-GB" sz="1900" b="0" i="0" u="none" strike="noStrike" baseline="30000" dirty="0">
                <a:solidFill>
                  <a:srgbClr val="0072C6"/>
                </a:solidFill>
                <a:effectLst/>
                <a:latin typeface="Times New Roman" panose="02020603050405020304" pitchFamily="18" charset="0"/>
              </a:rPr>
              <a:t>91</a:t>
            </a:r>
            <a:r>
              <a:rPr lang="en-GB" sz="1900" b="1" i="0" dirty="0">
                <a:solidFill>
                  <a:srgbClr val="444444"/>
                </a:solidFill>
                <a:effectLst/>
                <a:latin typeface="Times New Roman" panose="02020603050405020304" pitchFamily="18" charset="0"/>
              </a:rPr>
              <a:t>[</a:t>
            </a:r>
            <a:r>
              <a:rPr lang="en-GB" sz="1900" b="0" i="1" dirty="0">
                <a:solidFill>
                  <a:srgbClr val="444444"/>
                </a:solidFill>
                <a:effectLst/>
                <a:latin typeface="Times New Roman" panose="02020603050405020304" pitchFamily="18" charset="0"/>
              </a:rPr>
              <a:t>or the Transfer Pricing Officer, as the case may be,</a:t>
            </a:r>
            <a:r>
              <a:rPr lang="en-GB" sz="1900" b="1" i="0" dirty="0">
                <a:solidFill>
                  <a:srgbClr val="444444"/>
                </a:solidFill>
                <a:effectLst/>
                <a:latin typeface="Times New Roman" panose="02020603050405020304" pitchFamily="18" charset="0"/>
              </a:rPr>
              <a:t>]</a:t>
            </a:r>
            <a:r>
              <a:rPr lang="en-GB" sz="1900" b="0" i="0" dirty="0">
                <a:solidFill>
                  <a:srgbClr val="444444"/>
                </a:solidFill>
                <a:effectLst/>
                <a:latin typeface="Times New Roman" panose="02020603050405020304" pitchFamily="18" charset="0"/>
              </a:rPr>
              <a:t> shall include—</a:t>
            </a:r>
          </a:p>
          <a:p>
            <a:pPr algn="just">
              <a:spcAft>
                <a:spcPts val="400"/>
              </a:spcAft>
            </a:pPr>
            <a:r>
              <a:rPr lang="en-GB" sz="1900" b="0" i="0" dirty="0">
                <a:solidFill>
                  <a:srgbClr val="444444"/>
                </a:solidFill>
                <a:effectLst/>
                <a:latin typeface="Times New Roman" panose="02020603050405020304" pitchFamily="18" charset="0"/>
              </a:rPr>
              <a:t>  (</a:t>
            </a:r>
            <a:r>
              <a:rPr lang="en-GB" sz="1900" b="0" i="1" dirty="0" err="1">
                <a:solidFill>
                  <a:srgbClr val="444444"/>
                </a:solidFill>
                <a:effectLst/>
                <a:latin typeface="Times New Roman" panose="02020603050405020304" pitchFamily="18" charset="0"/>
              </a:rPr>
              <a:t>i</a:t>
            </a:r>
            <a:r>
              <a:rPr lang="en-GB" sz="1900" b="0" i="0" dirty="0">
                <a:solidFill>
                  <a:srgbClr val="444444"/>
                </a:solidFill>
                <a:effectLst/>
                <a:latin typeface="Times New Roman" panose="02020603050405020304" pitchFamily="18" charset="0"/>
              </a:rPr>
              <a:t>) an order of assessment made by the Assistant Commissioner or Deputy Commissioner or the Income-tax Officer on the basis of the directions issued by the Joint Commissioner under </a:t>
            </a:r>
            <a:r>
              <a:rPr lang="en-GB" sz="1900" b="0" i="0" u="none" strike="noStrike" dirty="0">
                <a:solidFill>
                  <a:srgbClr val="0072C6"/>
                </a:solidFill>
                <a:effectLst/>
                <a:latin typeface="Times New Roman" panose="02020603050405020304" pitchFamily="18" charset="0"/>
              </a:rPr>
              <a:t>section 144A</a:t>
            </a:r>
            <a:r>
              <a:rPr lang="en-GB" sz="1900" b="0" i="0" dirty="0">
                <a:solidFill>
                  <a:srgbClr val="444444"/>
                </a:solidFill>
                <a:effectLst/>
                <a:latin typeface="Times New Roman" panose="02020603050405020304" pitchFamily="18" charset="0"/>
              </a:rPr>
              <a:t>;</a:t>
            </a:r>
          </a:p>
          <a:p>
            <a:pPr algn="just">
              <a:spcAft>
                <a:spcPts val="400"/>
              </a:spcAft>
            </a:pPr>
            <a:r>
              <a:rPr lang="en-GB" sz="1900" b="0" i="0" dirty="0">
                <a:solidFill>
                  <a:srgbClr val="444444"/>
                </a:solidFill>
                <a:effectLst/>
                <a:latin typeface="Times New Roman" panose="02020603050405020304" pitchFamily="18" charset="0"/>
              </a:rPr>
              <a:t> (</a:t>
            </a:r>
            <a:r>
              <a:rPr lang="en-GB" sz="1900" b="0" i="1" dirty="0">
                <a:solidFill>
                  <a:srgbClr val="444444"/>
                </a:solidFill>
                <a:effectLst/>
                <a:latin typeface="Times New Roman" panose="02020603050405020304" pitchFamily="18" charset="0"/>
              </a:rPr>
              <a:t>ii</a:t>
            </a:r>
            <a:r>
              <a:rPr lang="en-GB" sz="1900" b="0" i="0" dirty="0">
                <a:solidFill>
                  <a:srgbClr val="444444"/>
                </a:solidFill>
                <a:effectLst/>
                <a:latin typeface="Times New Roman" panose="02020603050405020304" pitchFamily="18" charset="0"/>
              </a:rPr>
              <a:t>) an order made by the Joint Commissioner in exercise of the powers or in the performance of the functions of an Assessing Officer </a:t>
            </a:r>
            <a:r>
              <a:rPr lang="en-GB" sz="1900" b="0" i="0" u="none" strike="noStrike" baseline="30000" dirty="0">
                <a:solidFill>
                  <a:srgbClr val="0072C6"/>
                </a:solidFill>
                <a:effectLst/>
                <a:latin typeface="Times New Roman" panose="02020603050405020304" pitchFamily="18" charset="0"/>
              </a:rPr>
              <a:t>92</a:t>
            </a:r>
            <a:r>
              <a:rPr lang="en-GB" sz="1900" b="1" i="0" dirty="0">
                <a:solidFill>
                  <a:srgbClr val="444444"/>
                </a:solidFill>
                <a:effectLst/>
                <a:latin typeface="Times New Roman" panose="02020603050405020304" pitchFamily="18" charset="0"/>
              </a:rPr>
              <a:t>[</a:t>
            </a:r>
            <a:r>
              <a:rPr lang="en-GB" sz="1900" b="0" i="1" dirty="0">
                <a:solidFill>
                  <a:srgbClr val="444444"/>
                </a:solidFill>
                <a:effectLst/>
                <a:latin typeface="Times New Roman" panose="02020603050405020304" pitchFamily="18" charset="0"/>
              </a:rPr>
              <a:t>or the Transfer Pricing Officer, as the case may be,</a:t>
            </a:r>
            <a:r>
              <a:rPr lang="en-GB" sz="1900" b="1" i="0" dirty="0">
                <a:solidFill>
                  <a:srgbClr val="444444"/>
                </a:solidFill>
                <a:effectLst/>
                <a:latin typeface="Times New Roman" panose="02020603050405020304" pitchFamily="18" charset="0"/>
              </a:rPr>
              <a:t>]</a:t>
            </a:r>
            <a:r>
              <a:rPr lang="en-GB" sz="1900" b="0" i="0" dirty="0">
                <a:solidFill>
                  <a:srgbClr val="444444"/>
                </a:solidFill>
                <a:effectLst/>
                <a:latin typeface="Times New Roman" panose="02020603050405020304" pitchFamily="18" charset="0"/>
              </a:rPr>
              <a:t> conferred on, or assigned to, him under the orders or directions issued by the Board or by the Principal Chief Commissioner or Chief Commissioner or Principal Director General or Director General or Principal Commissioner or Commissioner authorised by the Board in this behalf under </a:t>
            </a:r>
            <a:r>
              <a:rPr lang="en-GB" sz="1900" b="0" i="0" u="none" strike="noStrike" dirty="0">
                <a:solidFill>
                  <a:srgbClr val="0072C6"/>
                </a:solidFill>
                <a:effectLst/>
                <a:latin typeface="Times New Roman" panose="02020603050405020304" pitchFamily="18" charset="0"/>
              </a:rPr>
              <a:t>section 120</a:t>
            </a:r>
            <a:r>
              <a:rPr lang="en-GB" sz="1900" b="0" i="0" dirty="0">
                <a:solidFill>
                  <a:srgbClr val="444444"/>
                </a:solidFill>
                <a:effectLst/>
                <a:latin typeface="Times New Roman" panose="02020603050405020304" pitchFamily="18" charset="0"/>
              </a:rPr>
              <a:t>;</a:t>
            </a:r>
          </a:p>
          <a:p>
            <a:pPr algn="just">
              <a:spcAft>
                <a:spcPts val="400"/>
              </a:spcAft>
            </a:pPr>
            <a:r>
              <a:rPr lang="en-GB" sz="1900" b="0" i="0" u="none" strike="noStrike" baseline="30000" dirty="0">
                <a:solidFill>
                  <a:srgbClr val="0072C6"/>
                </a:solidFill>
                <a:effectLst/>
                <a:latin typeface="Times New Roman" panose="02020603050405020304" pitchFamily="18" charset="0"/>
              </a:rPr>
              <a:t>92</a:t>
            </a:r>
            <a:r>
              <a:rPr lang="en-GB" sz="1900" b="1" i="0" dirty="0">
                <a:solidFill>
                  <a:srgbClr val="444444"/>
                </a:solidFill>
                <a:effectLst/>
                <a:latin typeface="Times New Roman" panose="02020603050405020304" pitchFamily="18" charset="0"/>
              </a:rPr>
              <a:t>[</a:t>
            </a:r>
            <a:r>
              <a:rPr lang="en-GB" sz="1900" b="0" i="1" dirty="0">
                <a:solidFill>
                  <a:srgbClr val="444444"/>
                </a:solidFill>
                <a:effectLst/>
                <a:latin typeface="Times New Roman" panose="02020603050405020304" pitchFamily="18" charset="0"/>
              </a:rPr>
              <a:t>(</a:t>
            </a:r>
            <a:r>
              <a:rPr lang="en-GB" sz="1900" b="0" i="0" dirty="0">
                <a:solidFill>
                  <a:srgbClr val="444444"/>
                </a:solidFill>
                <a:effectLst/>
                <a:latin typeface="Times New Roman" panose="02020603050405020304" pitchFamily="18" charset="0"/>
              </a:rPr>
              <a:t>iii</a:t>
            </a:r>
            <a:r>
              <a:rPr lang="en-GB" sz="1900" b="0" i="1" dirty="0">
                <a:solidFill>
                  <a:srgbClr val="444444"/>
                </a:solidFill>
                <a:effectLst/>
                <a:latin typeface="Times New Roman" panose="02020603050405020304" pitchFamily="18" charset="0"/>
              </a:rPr>
              <a:t>)</a:t>
            </a:r>
            <a:r>
              <a:rPr lang="en-GB" sz="1900" b="0" i="0" dirty="0">
                <a:solidFill>
                  <a:srgbClr val="444444"/>
                </a:solidFill>
                <a:effectLst/>
                <a:latin typeface="Times New Roman" panose="02020603050405020304" pitchFamily="18" charset="0"/>
              </a:rPr>
              <a:t> </a:t>
            </a:r>
            <a:r>
              <a:rPr lang="en-GB" sz="1900" b="0" i="1" dirty="0">
                <a:solidFill>
                  <a:srgbClr val="444444"/>
                </a:solidFill>
                <a:effectLst/>
                <a:latin typeface="Times New Roman" panose="02020603050405020304" pitchFamily="18" charset="0"/>
              </a:rPr>
              <a:t>an order under </a:t>
            </a:r>
            <a:r>
              <a:rPr lang="en-GB" sz="1900" b="0" i="1" u="none" strike="noStrike" dirty="0">
                <a:solidFill>
                  <a:srgbClr val="0072C6"/>
                </a:solidFill>
                <a:effectLst/>
                <a:latin typeface="Times New Roman" panose="02020603050405020304" pitchFamily="18" charset="0"/>
              </a:rPr>
              <a:t>section 92CA</a:t>
            </a:r>
            <a:r>
              <a:rPr lang="en-GB" sz="1900" b="0" i="1" dirty="0">
                <a:solidFill>
                  <a:srgbClr val="444444"/>
                </a:solidFill>
                <a:effectLst/>
                <a:latin typeface="Times New Roman" panose="02020603050405020304" pitchFamily="18" charset="0"/>
              </a:rPr>
              <a:t> by the Transfer Pricing Officer;</a:t>
            </a:r>
            <a:r>
              <a:rPr lang="en-GB" sz="1900" b="1" i="0" dirty="0">
                <a:solidFill>
                  <a:srgbClr val="444444"/>
                </a:solidFill>
                <a:effectLst/>
                <a:latin typeface="Times New Roman" panose="02020603050405020304" pitchFamily="18" charset="0"/>
              </a:rPr>
              <a:t>]</a:t>
            </a:r>
            <a:endParaRPr lang="en-GB" sz="1900" b="0" i="0" dirty="0">
              <a:solidFill>
                <a:srgbClr val="444444"/>
              </a:solidFill>
              <a:effectLst/>
              <a:latin typeface="Times New Roman" panose="02020603050405020304" pitchFamily="18" charset="0"/>
            </a:endParaRPr>
          </a:p>
          <a:p>
            <a:pPr algn="just">
              <a:spcAft>
                <a:spcPts val="400"/>
              </a:spcAft>
            </a:pPr>
            <a:r>
              <a:rPr lang="en-GB" sz="1900" b="0" i="0" dirty="0">
                <a:solidFill>
                  <a:srgbClr val="444444"/>
                </a:solidFill>
                <a:effectLst/>
                <a:latin typeface="Times New Roman" panose="02020603050405020304" pitchFamily="18" charset="0"/>
              </a:rPr>
              <a:t>(</a:t>
            </a:r>
            <a:r>
              <a:rPr lang="en-GB" sz="1900" b="0" i="1" dirty="0">
                <a:solidFill>
                  <a:srgbClr val="444444"/>
                </a:solidFill>
                <a:effectLst/>
                <a:latin typeface="Times New Roman" panose="02020603050405020304" pitchFamily="18" charset="0"/>
              </a:rPr>
              <a:t>b</a:t>
            </a:r>
            <a:r>
              <a:rPr lang="en-GB" sz="1900" b="0" i="0" dirty="0">
                <a:solidFill>
                  <a:srgbClr val="444444"/>
                </a:solidFill>
                <a:effectLst/>
                <a:latin typeface="Times New Roman" panose="02020603050405020304" pitchFamily="18" charset="0"/>
              </a:rPr>
              <a:t>) "record" shall include and shall be deemed always to have included all records relating to any proceeding under this Act available at the time of examination by the Principal </a:t>
            </a:r>
            <a:r>
              <a:rPr lang="en-GB" sz="1900" b="0" i="0" u="none" strike="noStrike" baseline="30000" dirty="0">
                <a:solidFill>
                  <a:srgbClr val="0072C6"/>
                </a:solidFill>
                <a:effectLst/>
                <a:latin typeface="Times New Roman" panose="02020603050405020304" pitchFamily="18" charset="0"/>
              </a:rPr>
              <a:t>93</a:t>
            </a:r>
            <a:r>
              <a:rPr lang="en-GB" sz="1900" b="0" i="0" dirty="0">
                <a:solidFill>
                  <a:srgbClr val="444444"/>
                </a:solidFill>
                <a:effectLst/>
                <a:latin typeface="Times New Roman" panose="02020603050405020304" pitchFamily="18" charset="0"/>
              </a:rPr>
              <a:t>[Chief Commissioner or Chief Commissioner or Principal] Commissioner or Commissioner;</a:t>
            </a:r>
          </a:p>
          <a:p>
            <a:pPr algn="just">
              <a:spcAft>
                <a:spcPts val="400"/>
              </a:spcAft>
            </a:pPr>
            <a:r>
              <a:rPr lang="en-GB" sz="1900" b="0" i="0" dirty="0">
                <a:solidFill>
                  <a:srgbClr val="444444"/>
                </a:solidFill>
                <a:effectLst/>
                <a:latin typeface="Times New Roman" panose="02020603050405020304" pitchFamily="18" charset="0"/>
              </a:rPr>
              <a:t> (</a:t>
            </a:r>
            <a:r>
              <a:rPr lang="en-GB" sz="1900" b="0" i="1" dirty="0">
                <a:solidFill>
                  <a:srgbClr val="444444"/>
                </a:solidFill>
                <a:effectLst/>
                <a:latin typeface="Times New Roman" panose="02020603050405020304" pitchFamily="18" charset="0"/>
              </a:rPr>
              <a:t>c</a:t>
            </a:r>
            <a:r>
              <a:rPr lang="en-GB" sz="1900" b="0" i="0" dirty="0">
                <a:solidFill>
                  <a:srgbClr val="444444"/>
                </a:solidFill>
                <a:effectLst/>
                <a:latin typeface="Times New Roman" panose="02020603050405020304" pitchFamily="18" charset="0"/>
              </a:rPr>
              <a:t>) where any order referred to in this sub-section and passed by the Assessing Officer </a:t>
            </a:r>
            <a:r>
              <a:rPr lang="en-GB" sz="1900" b="0" i="0" u="none" strike="noStrike" baseline="30000" dirty="0">
                <a:solidFill>
                  <a:srgbClr val="0072C6"/>
                </a:solidFill>
                <a:effectLst/>
                <a:latin typeface="Times New Roman" panose="02020603050405020304" pitchFamily="18" charset="0"/>
              </a:rPr>
              <a:t>92</a:t>
            </a:r>
            <a:r>
              <a:rPr lang="en-GB" sz="1900" b="1" i="0" dirty="0">
                <a:solidFill>
                  <a:srgbClr val="444444"/>
                </a:solidFill>
                <a:effectLst/>
                <a:latin typeface="Times New Roman" panose="02020603050405020304" pitchFamily="18" charset="0"/>
              </a:rPr>
              <a:t>[</a:t>
            </a:r>
            <a:r>
              <a:rPr lang="en-GB" sz="1900" b="0" i="1" dirty="0">
                <a:solidFill>
                  <a:srgbClr val="444444"/>
                </a:solidFill>
                <a:effectLst/>
                <a:latin typeface="Times New Roman" panose="02020603050405020304" pitchFamily="18" charset="0"/>
              </a:rPr>
              <a:t>or the Transfer Pricing Officer, as the case may be,</a:t>
            </a:r>
            <a:r>
              <a:rPr lang="en-GB" sz="1900" b="1" i="0" dirty="0">
                <a:solidFill>
                  <a:srgbClr val="444444"/>
                </a:solidFill>
                <a:effectLst/>
                <a:latin typeface="Times New Roman" panose="02020603050405020304" pitchFamily="18" charset="0"/>
              </a:rPr>
              <a:t>]</a:t>
            </a:r>
            <a:r>
              <a:rPr lang="en-GB" sz="1900" b="0" i="0" dirty="0">
                <a:solidFill>
                  <a:srgbClr val="444444"/>
                </a:solidFill>
                <a:effectLst/>
                <a:latin typeface="Times New Roman" panose="02020603050405020304" pitchFamily="18" charset="0"/>
              </a:rPr>
              <a:t> had been the subject matter of any appeal filed on or before or after the 1st day of June, 1988, the powers of the</a:t>
            </a:r>
            <a:r>
              <a:rPr lang="en-GB" sz="1900" b="0" i="0" u="none" strike="noStrike" dirty="0">
                <a:solidFill>
                  <a:srgbClr val="0072C6"/>
                </a:solidFill>
                <a:effectLst/>
                <a:latin typeface="Times New Roman" panose="02020603050405020304" pitchFamily="18" charset="0"/>
              </a:rPr>
              <a:t>*</a:t>
            </a:r>
            <a:r>
              <a:rPr lang="en-GB" sz="1900" b="0" i="0" dirty="0">
                <a:solidFill>
                  <a:srgbClr val="444444"/>
                </a:solidFill>
                <a:effectLst/>
                <a:latin typeface="Times New Roman" panose="02020603050405020304" pitchFamily="18" charset="0"/>
              </a:rPr>
              <a:t> Principal Commissioner or Commissioner under this sub-section shall extend and shall be deemed always to have extended to such matters as had not been considered and decided in such appeal.</a:t>
            </a:r>
          </a:p>
          <a:p>
            <a:endParaRPr lang="en-IN" dirty="0"/>
          </a:p>
        </p:txBody>
      </p:sp>
    </p:spTree>
    <p:extLst>
      <p:ext uri="{BB962C8B-B14F-4D97-AF65-F5344CB8AC3E}">
        <p14:creationId xmlns:p14="http://schemas.microsoft.com/office/powerpoint/2010/main" val="15001357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07836-D65E-6BA2-76C5-BAFD260AF4DC}"/>
              </a:ext>
            </a:extLst>
          </p:cNvPr>
          <p:cNvSpPr>
            <a:spLocks noGrp="1"/>
          </p:cNvSpPr>
          <p:nvPr>
            <p:ph type="title"/>
          </p:nvPr>
        </p:nvSpPr>
        <p:spPr/>
        <p:txBody>
          <a:bodyPr>
            <a:noAutofit/>
          </a:bodyPr>
          <a:lstStyle/>
          <a:p>
            <a:r>
              <a:rPr lang="en-GB" sz="3200" b="0" i="0" dirty="0">
                <a:solidFill>
                  <a:srgbClr val="333333"/>
                </a:solidFill>
                <a:effectLst/>
                <a:latin typeface="Arial" panose="020B0604020202020204" pitchFamily="34" charset="0"/>
              </a:rPr>
              <a:t>Application for revision under section 264 is maintainable Rejection of application on the ground that availability of remedy of appeal –</a:t>
            </a:r>
            <a:endParaRPr lang="en-IN" sz="3200" dirty="0"/>
          </a:p>
        </p:txBody>
      </p:sp>
      <p:sp>
        <p:nvSpPr>
          <p:cNvPr id="3" name="Content Placeholder 2">
            <a:extLst>
              <a:ext uri="{FF2B5EF4-FFF2-40B4-BE49-F238E27FC236}">
                <a16:creationId xmlns:a16="http://schemas.microsoft.com/office/drawing/2014/main" id="{3CE5733D-2215-413C-51C4-20FB9E83B2C1}"/>
              </a:ext>
            </a:extLst>
          </p:cNvPr>
          <p:cNvSpPr>
            <a:spLocks noGrp="1"/>
          </p:cNvSpPr>
          <p:nvPr>
            <p:ph idx="1"/>
          </p:nvPr>
        </p:nvSpPr>
        <p:spPr/>
        <p:txBody>
          <a:bodyPr/>
          <a:lstStyle/>
          <a:p>
            <a:r>
              <a:rPr lang="en-GB" b="0" i="0" dirty="0">
                <a:solidFill>
                  <a:srgbClr val="333333"/>
                </a:solidFill>
                <a:effectLst/>
                <a:latin typeface="Arial" panose="020B0604020202020204" pitchFamily="34" charset="0"/>
              </a:rPr>
              <a:t>Commissioner is directed to decide the application on its merits The Commissioner rejected the application filed by the </a:t>
            </a:r>
            <a:r>
              <a:rPr lang="en-GB" b="0" i="0" dirty="0" err="1">
                <a:solidFill>
                  <a:srgbClr val="333333"/>
                </a:solidFill>
                <a:effectLst/>
                <a:latin typeface="Arial" panose="020B0604020202020204" pitchFamily="34" charset="0"/>
              </a:rPr>
              <a:t>assessee</a:t>
            </a:r>
            <a:r>
              <a:rPr lang="en-GB" b="0" i="0" dirty="0">
                <a:solidFill>
                  <a:srgbClr val="333333"/>
                </a:solidFill>
                <a:effectLst/>
                <a:latin typeface="Arial" panose="020B0604020202020204" pitchFamily="34" charset="0"/>
              </a:rPr>
              <a:t> under section 264 of the Income-tax Act, 1961 on the ground that remedy of appeal was available. On a writ the High Court set aside the order and directed the Commissioner to decide the application on its merits and in accordance with law. Followed </a:t>
            </a:r>
            <a:r>
              <a:rPr lang="en-GB" b="0" i="0" dirty="0" err="1">
                <a:solidFill>
                  <a:srgbClr val="333333"/>
                </a:solidFill>
                <a:effectLst/>
                <a:latin typeface="Arial" panose="020B0604020202020204" pitchFamily="34" charset="0"/>
              </a:rPr>
              <a:t>Kewal</a:t>
            </a:r>
            <a:r>
              <a:rPr lang="en-GB" b="0" i="0" dirty="0">
                <a:solidFill>
                  <a:srgbClr val="333333"/>
                </a:solidFill>
                <a:effectLst/>
                <a:latin typeface="Arial" panose="020B0604020202020204" pitchFamily="34" charset="0"/>
              </a:rPr>
              <a:t> Krishna Jain v. CIT (CWP No. 1818 of 1995 dated 11.10.2013) – [</a:t>
            </a:r>
            <a:r>
              <a:rPr lang="en-GB" b="0" i="0" dirty="0" err="1">
                <a:solidFill>
                  <a:srgbClr val="333333"/>
                </a:solidFill>
                <a:effectLst/>
                <a:latin typeface="Arial" panose="020B0604020202020204" pitchFamily="34" charset="0"/>
              </a:rPr>
              <a:t>Hirdey</a:t>
            </a:r>
            <a:r>
              <a:rPr lang="en-GB" b="0" i="0" dirty="0">
                <a:solidFill>
                  <a:srgbClr val="333333"/>
                </a:solidFill>
                <a:effectLst/>
                <a:latin typeface="Arial" panose="020B0604020202020204" pitchFamily="34" charset="0"/>
              </a:rPr>
              <a:t> Ram v. CIT (2020) 421 ITR 4 (P&amp;H)]</a:t>
            </a:r>
            <a:endParaRPr lang="en-IN" dirty="0"/>
          </a:p>
        </p:txBody>
      </p:sp>
    </p:spTree>
    <p:extLst>
      <p:ext uri="{BB962C8B-B14F-4D97-AF65-F5344CB8AC3E}">
        <p14:creationId xmlns:p14="http://schemas.microsoft.com/office/powerpoint/2010/main" val="33425085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91464-08FD-77B3-0D74-ACE5CE42E48B}"/>
              </a:ext>
            </a:extLst>
          </p:cNvPr>
          <p:cNvSpPr>
            <a:spLocks noGrp="1"/>
          </p:cNvSpPr>
          <p:nvPr>
            <p:ph type="title"/>
          </p:nvPr>
        </p:nvSpPr>
        <p:spPr>
          <a:xfrm>
            <a:off x="1024128" y="585216"/>
            <a:ext cx="10472654" cy="1500438"/>
          </a:xfrm>
        </p:spPr>
        <p:txBody>
          <a:bodyPr>
            <a:normAutofit fontScale="90000"/>
          </a:bodyPr>
          <a:lstStyle/>
          <a:p>
            <a:r>
              <a:rPr lang="en-GB" sz="2700" b="0" i="0" dirty="0">
                <a:solidFill>
                  <a:srgbClr val="333333"/>
                </a:solidFill>
                <a:effectLst/>
                <a:latin typeface="Arial" panose="020B0604020202020204" pitchFamily="34" charset="0"/>
              </a:rPr>
              <a:t>Revision petition seeking rectification of return accepted by department in respect of which intimation is sent under section 143(1) is maintainable </a:t>
            </a:r>
            <a:r>
              <a:rPr lang="en-GB" b="0" i="0" dirty="0">
                <a:solidFill>
                  <a:srgbClr val="333333"/>
                </a:solidFill>
                <a:effectLst/>
                <a:latin typeface="Arial" panose="020B0604020202020204" pitchFamily="34" charset="0"/>
              </a:rPr>
              <a:t>–</a:t>
            </a:r>
            <a:endParaRPr lang="en-IN" dirty="0"/>
          </a:p>
        </p:txBody>
      </p:sp>
      <p:sp>
        <p:nvSpPr>
          <p:cNvPr id="3" name="Content Placeholder 2">
            <a:extLst>
              <a:ext uri="{FF2B5EF4-FFF2-40B4-BE49-F238E27FC236}">
                <a16:creationId xmlns:a16="http://schemas.microsoft.com/office/drawing/2014/main" id="{1FCEC8A7-1BFF-64E3-5C33-D6F70F1C81B6}"/>
              </a:ext>
            </a:extLst>
          </p:cNvPr>
          <p:cNvSpPr>
            <a:spLocks noGrp="1"/>
          </p:cNvSpPr>
          <p:nvPr>
            <p:ph idx="1"/>
          </p:nvPr>
        </p:nvSpPr>
        <p:spPr/>
        <p:txBody>
          <a:bodyPr>
            <a:normAutofit/>
          </a:bodyPr>
          <a:lstStyle/>
          <a:p>
            <a:r>
              <a:rPr lang="en-GB" b="0" i="0" dirty="0">
                <a:solidFill>
                  <a:srgbClr val="333333"/>
                </a:solidFill>
                <a:effectLst/>
                <a:latin typeface="Arial" panose="020B0604020202020204" pitchFamily="34" charset="0"/>
              </a:rPr>
              <a:t>Revision petition seeking rectification of return accepted by department in respect of which intimation is sent under section 143(1) is maintainable – Taxpayer is allowed to file a revision petition against an intimation to claim a tax benefit which was not claimed in the return of income</a:t>
            </a:r>
            <a:br>
              <a:rPr lang="en-GB" dirty="0"/>
            </a:br>
            <a:br>
              <a:rPr lang="en-GB" dirty="0"/>
            </a:br>
            <a:r>
              <a:rPr lang="en-GB" b="0" i="0" dirty="0">
                <a:solidFill>
                  <a:srgbClr val="333333"/>
                </a:solidFill>
                <a:effectLst/>
                <a:latin typeface="Arial" panose="020B0604020202020204" pitchFamily="34" charset="0"/>
              </a:rPr>
              <a:t>The Delhi High Court held that the taxpayer is allowed to file a revision petition under Section 264 of the Act against an intimation under Section 143(1) of the Act to rectify the mistake committed by the taxpayer while filing its tax return. (Related Assessment year : 2014 -15) – [EPCOS Electronic Components S.A v. UOI (2019) 266 Taxman 23 (Del)]</a:t>
            </a:r>
            <a:br>
              <a:rPr lang="en-GB" dirty="0"/>
            </a:br>
            <a:endParaRPr lang="en-IN" dirty="0"/>
          </a:p>
        </p:txBody>
      </p:sp>
    </p:spTree>
    <p:extLst>
      <p:ext uri="{BB962C8B-B14F-4D97-AF65-F5344CB8AC3E}">
        <p14:creationId xmlns:p14="http://schemas.microsoft.com/office/powerpoint/2010/main" val="2963153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B19F47-2441-9FAC-7F51-AB156C34D81D}"/>
              </a:ext>
            </a:extLst>
          </p:cNvPr>
          <p:cNvSpPr>
            <a:spLocks noGrp="1"/>
          </p:cNvSpPr>
          <p:nvPr>
            <p:ph type="title"/>
          </p:nvPr>
        </p:nvSpPr>
        <p:spPr/>
        <p:txBody>
          <a:bodyPr>
            <a:noAutofit/>
          </a:bodyPr>
          <a:lstStyle/>
          <a:p>
            <a:r>
              <a:rPr lang="en-GB" sz="3000" b="0" i="0" dirty="0">
                <a:solidFill>
                  <a:srgbClr val="333333"/>
                </a:solidFill>
                <a:effectLst/>
                <a:latin typeface="Arial" panose="020B0604020202020204" pitchFamily="34" charset="0"/>
              </a:rPr>
              <a:t>Intimation can be considered in revision application, Commissioner was directed to consider the revision application</a:t>
            </a:r>
            <a:endParaRPr lang="en-IN" sz="3000" dirty="0"/>
          </a:p>
        </p:txBody>
      </p:sp>
      <p:sp>
        <p:nvSpPr>
          <p:cNvPr id="3" name="Content Placeholder 2">
            <a:extLst>
              <a:ext uri="{FF2B5EF4-FFF2-40B4-BE49-F238E27FC236}">
                <a16:creationId xmlns:a16="http://schemas.microsoft.com/office/drawing/2014/main" id="{3B1A6381-7B4F-6DA9-8615-00360D408081}"/>
              </a:ext>
            </a:extLst>
          </p:cNvPr>
          <p:cNvSpPr>
            <a:spLocks noGrp="1"/>
          </p:cNvSpPr>
          <p:nvPr>
            <p:ph idx="1"/>
          </p:nvPr>
        </p:nvSpPr>
        <p:spPr/>
        <p:txBody>
          <a:bodyPr>
            <a:normAutofit/>
          </a:bodyPr>
          <a:lstStyle/>
          <a:p>
            <a:r>
              <a:rPr lang="en-GB" b="0" i="0" dirty="0">
                <a:solidFill>
                  <a:srgbClr val="333333"/>
                </a:solidFill>
                <a:effectLst/>
                <a:latin typeface="Arial" panose="020B0604020202020204" pitchFamily="34" charset="0"/>
              </a:rPr>
              <a:t>Dismissing the revision application Commissioner held that the intimation under section 143 (1) was not an order of assessment for the purpose of section 264, whereas it was deemed to be a notice of demand under section 156 of the Act. On writ allowing the petition the Court held that; section 143 had undergone certain changes with effect from June 1, 1999. The statute uses the word intimation and not order. It was in the light of the change in the statutory provision that one had to consider the scope and effect of the revisional powers under section 264 . Though not as a challenge to section 143 (1) notice, when the </a:t>
            </a:r>
            <a:r>
              <a:rPr lang="en-GB" b="0" i="0" dirty="0" err="1">
                <a:solidFill>
                  <a:srgbClr val="333333"/>
                </a:solidFill>
                <a:effectLst/>
                <a:latin typeface="Arial" panose="020B0604020202020204" pitchFamily="34" charset="0"/>
              </a:rPr>
              <a:t>assessee</a:t>
            </a:r>
            <a:r>
              <a:rPr lang="en-GB" b="0" i="0" dirty="0">
                <a:solidFill>
                  <a:srgbClr val="333333"/>
                </a:solidFill>
                <a:effectLst/>
                <a:latin typeface="Arial" panose="020B0604020202020204" pitchFamily="34" charset="0"/>
              </a:rPr>
              <a:t> filed a revised return and sought for interference by the Commissioner, necessarily the claim had to be considered in accordance with law. Matter was remanded. (Related Assessment year : 2013-14) – [Agarwal </a:t>
            </a:r>
            <a:r>
              <a:rPr lang="en-GB" b="0" i="0" dirty="0" err="1">
                <a:solidFill>
                  <a:srgbClr val="333333"/>
                </a:solidFill>
                <a:effectLst/>
                <a:latin typeface="Arial" panose="020B0604020202020204" pitchFamily="34" charset="0"/>
              </a:rPr>
              <a:t>Yuva</a:t>
            </a:r>
            <a:r>
              <a:rPr lang="en-GB" b="0" i="0" dirty="0">
                <a:solidFill>
                  <a:srgbClr val="333333"/>
                </a:solidFill>
                <a:effectLst/>
                <a:latin typeface="Arial" panose="020B0604020202020204" pitchFamily="34" charset="0"/>
              </a:rPr>
              <a:t> Mandal (Kerala) v. UOI (2017) 395 ITR 502 : 246 Taxman 78 (Ker)].</a:t>
            </a:r>
            <a:endParaRPr lang="en-IN" dirty="0"/>
          </a:p>
        </p:txBody>
      </p:sp>
    </p:spTree>
    <p:extLst>
      <p:ext uri="{BB962C8B-B14F-4D97-AF65-F5344CB8AC3E}">
        <p14:creationId xmlns:p14="http://schemas.microsoft.com/office/powerpoint/2010/main" val="16200277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F66D8-9D41-385F-4B0E-91CB666B7360}"/>
              </a:ext>
            </a:extLst>
          </p:cNvPr>
          <p:cNvSpPr>
            <a:spLocks noGrp="1"/>
          </p:cNvSpPr>
          <p:nvPr>
            <p:ph type="title"/>
          </p:nvPr>
        </p:nvSpPr>
        <p:spPr/>
        <p:txBody>
          <a:bodyPr>
            <a:normAutofit/>
          </a:bodyPr>
          <a:lstStyle/>
          <a:p>
            <a:r>
              <a:rPr lang="en-GB" sz="2800" b="0" i="0" dirty="0">
                <a:solidFill>
                  <a:srgbClr val="333333"/>
                </a:solidFill>
                <a:effectLst/>
                <a:latin typeface="Arial" panose="020B0604020202020204" pitchFamily="34" charset="0"/>
              </a:rPr>
              <a:t>Application for revision is maintainable if appeal against assessment order withdrawn</a:t>
            </a:r>
            <a:endParaRPr lang="en-IN" sz="2800" dirty="0"/>
          </a:p>
        </p:txBody>
      </p:sp>
      <p:sp>
        <p:nvSpPr>
          <p:cNvPr id="3" name="Content Placeholder 2">
            <a:extLst>
              <a:ext uri="{FF2B5EF4-FFF2-40B4-BE49-F238E27FC236}">
                <a16:creationId xmlns:a16="http://schemas.microsoft.com/office/drawing/2014/main" id="{5D25CDF9-4826-94C7-B1BD-7474692EF638}"/>
              </a:ext>
            </a:extLst>
          </p:cNvPr>
          <p:cNvSpPr>
            <a:spLocks noGrp="1"/>
          </p:cNvSpPr>
          <p:nvPr>
            <p:ph idx="1"/>
          </p:nvPr>
        </p:nvSpPr>
        <p:spPr/>
        <p:txBody>
          <a:bodyPr>
            <a:normAutofit/>
          </a:bodyPr>
          <a:lstStyle/>
          <a:p>
            <a:r>
              <a:rPr lang="en-GB" b="0" i="0" dirty="0">
                <a:solidFill>
                  <a:srgbClr val="333333"/>
                </a:solidFill>
                <a:effectLst/>
                <a:latin typeface="Arial" panose="020B0604020202020204" pitchFamily="34" charset="0"/>
              </a:rPr>
              <a:t>The Commissioner would be precluded from exercising revisional powers under sub-section (1) of section 264 of the in the situations listed under sub-section (4) thereof. Merely because at one stage, the </a:t>
            </a:r>
            <a:r>
              <a:rPr lang="en-GB" b="0" i="0" dirty="0" err="1">
                <a:solidFill>
                  <a:srgbClr val="333333"/>
                </a:solidFill>
                <a:effectLst/>
                <a:latin typeface="Arial" panose="020B0604020202020204" pitchFamily="34" charset="0"/>
              </a:rPr>
              <a:t>assessee</a:t>
            </a:r>
            <a:r>
              <a:rPr lang="en-GB" b="0" i="0" dirty="0">
                <a:solidFill>
                  <a:srgbClr val="333333"/>
                </a:solidFill>
                <a:effectLst/>
                <a:latin typeface="Arial" panose="020B0604020202020204" pitchFamily="34" charset="0"/>
              </a:rPr>
              <a:t> preferred an appeal against the order of assessment but withdrew it, on a reasonable bona fide apprehension about maintainability of such appeal arising at a future date in view of the provisions contained in sections 246 and 246A of the Act, that would not prevent the </a:t>
            </a:r>
            <a:r>
              <a:rPr lang="en-GB" b="0" i="0" dirty="0" err="1">
                <a:solidFill>
                  <a:srgbClr val="333333"/>
                </a:solidFill>
                <a:effectLst/>
                <a:latin typeface="Arial" panose="020B0604020202020204" pitchFamily="34" charset="0"/>
              </a:rPr>
              <a:t>assessee</a:t>
            </a:r>
            <a:r>
              <a:rPr lang="en-GB" b="0" i="0" dirty="0">
                <a:solidFill>
                  <a:srgbClr val="333333"/>
                </a:solidFill>
                <a:effectLst/>
                <a:latin typeface="Arial" panose="020B0604020202020204" pitchFamily="34" charset="0"/>
              </a:rPr>
              <a:t> from presenting a revision petition within the framework provided under section 264 of the Act. (Related Assessment year : 2011-12) – [M.T. Maersk </a:t>
            </a:r>
            <a:r>
              <a:rPr lang="en-GB" b="0" i="0" dirty="0" err="1">
                <a:solidFill>
                  <a:srgbClr val="333333"/>
                </a:solidFill>
                <a:effectLst/>
                <a:latin typeface="Arial" panose="020B0604020202020204" pitchFamily="34" charset="0"/>
              </a:rPr>
              <a:t>Mikage</a:t>
            </a:r>
            <a:r>
              <a:rPr lang="en-GB" b="0" i="0" dirty="0">
                <a:solidFill>
                  <a:srgbClr val="333333"/>
                </a:solidFill>
                <a:effectLst/>
                <a:latin typeface="Arial" panose="020B0604020202020204" pitchFamily="34" charset="0"/>
              </a:rPr>
              <a:t> v. DIT (IT) (2017) 390 ITR 427 (Guj)]</a:t>
            </a:r>
            <a:br>
              <a:rPr lang="en-GB" dirty="0"/>
            </a:br>
            <a:endParaRPr lang="en-IN" dirty="0"/>
          </a:p>
        </p:txBody>
      </p:sp>
    </p:spTree>
    <p:extLst>
      <p:ext uri="{BB962C8B-B14F-4D97-AF65-F5344CB8AC3E}">
        <p14:creationId xmlns:p14="http://schemas.microsoft.com/office/powerpoint/2010/main" val="41050617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212B3-EE01-0F80-A0E9-9616BCAD0ECC}"/>
              </a:ext>
            </a:extLst>
          </p:cNvPr>
          <p:cNvSpPr>
            <a:spLocks noGrp="1"/>
          </p:cNvSpPr>
          <p:nvPr>
            <p:ph type="title"/>
          </p:nvPr>
        </p:nvSpPr>
        <p:spPr/>
        <p:txBody>
          <a:bodyPr>
            <a:normAutofit fontScale="90000"/>
          </a:bodyPr>
          <a:lstStyle/>
          <a:p>
            <a:r>
              <a:rPr lang="en-GB" b="0" i="0" dirty="0">
                <a:solidFill>
                  <a:srgbClr val="333333"/>
                </a:solidFill>
                <a:effectLst/>
                <a:latin typeface="Arial" panose="020B0604020202020204" pitchFamily="34" charset="0"/>
              </a:rPr>
              <a:t>Revision of other orders – Writ – Appellate remedy –</a:t>
            </a:r>
            <a:endParaRPr lang="en-IN" dirty="0"/>
          </a:p>
        </p:txBody>
      </p:sp>
      <p:sp>
        <p:nvSpPr>
          <p:cNvPr id="3" name="Content Placeholder 2">
            <a:extLst>
              <a:ext uri="{FF2B5EF4-FFF2-40B4-BE49-F238E27FC236}">
                <a16:creationId xmlns:a16="http://schemas.microsoft.com/office/drawing/2014/main" id="{6F4E97A8-10C0-9174-12C0-3587387A7FB0}"/>
              </a:ext>
            </a:extLst>
          </p:cNvPr>
          <p:cNvSpPr>
            <a:spLocks noGrp="1"/>
          </p:cNvSpPr>
          <p:nvPr>
            <p:ph idx="1"/>
          </p:nvPr>
        </p:nvSpPr>
        <p:spPr/>
        <p:txBody>
          <a:bodyPr/>
          <a:lstStyle/>
          <a:p>
            <a:r>
              <a:rPr lang="en-GB" b="0" i="0" dirty="0">
                <a:solidFill>
                  <a:srgbClr val="333333"/>
                </a:solidFill>
                <a:effectLst/>
                <a:latin typeface="Arial" panose="020B0604020202020204" pitchFamily="34" charset="0"/>
              </a:rPr>
              <a:t>Writ was held to be not maintainable The Assessing Officer made addition to </a:t>
            </a:r>
            <a:r>
              <a:rPr lang="en-GB" b="0" i="0" dirty="0" err="1">
                <a:solidFill>
                  <a:srgbClr val="333333"/>
                </a:solidFill>
                <a:effectLst/>
                <a:latin typeface="Arial" panose="020B0604020202020204" pitchFamily="34" charset="0"/>
              </a:rPr>
              <a:t>assessee’s</a:t>
            </a:r>
            <a:r>
              <a:rPr lang="en-GB" b="0" i="0" dirty="0">
                <a:solidFill>
                  <a:srgbClr val="333333"/>
                </a:solidFill>
                <a:effectLst/>
                <a:latin typeface="Arial" panose="020B0604020202020204" pitchFamily="34" charset="0"/>
              </a:rPr>
              <a:t> income treating a sum received as unexplained investment. Taking note of factual aspects of case, the Commissioner declined to interfere with the order of Assessing Officer under section 264. The </a:t>
            </a:r>
            <a:r>
              <a:rPr lang="en-GB" b="0" i="0" dirty="0" err="1">
                <a:solidFill>
                  <a:srgbClr val="333333"/>
                </a:solidFill>
                <a:effectLst/>
                <a:latin typeface="Arial" panose="020B0604020202020204" pitchFamily="34" charset="0"/>
              </a:rPr>
              <a:t>assessee</a:t>
            </a:r>
            <a:r>
              <a:rPr lang="en-GB" b="0" i="0" dirty="0">
                <a:solidFill>
                  <a:srgbClr val="333333"/>
                </a:solidFill>
                <a:effectLst/>
                <a:latin typeface="Arial" panose="020B0604020202020204" pitchFamily="34" charset="0"/>
              </a:rPr>
              <a:t> filed a writ petition. Held, since alternative remedy of filing appeal under statute was available to </a:t>
            </a:r>
            <a:r>
              <a:rPr lang="en-GB" b="0" i="0" dirty="0" err="1">
                <a:solidFill>
                  <a:srgbClr val="333333"/>
                </a:solidFill>
                <a:effectLst/>
                <a:latin typeface="Arial" panose="020B0604020202020204" pitchFamily="34" charset="0"/>
              </a:rPr>
              <a:t>assessee</a:t>
            </a:r>
            <a:r>
              <a:rPr lang="en-GB" b="0" i="0" dirty="0">
                <a:solidFill>
                  <a:srgbClr val="333333"/>
                </a:solidFill>
                <a:effectLst/>
                <a:latin typeface="Arial" panose="020B0604020202020204" pitchFamily="34" charset="0"/>
              </a:rPr>
              <a:t>, writ petition need not be entertained. (Related Assessment year : 2003-04) – [S. </a:t>
            </a:r>
            <a:r>
              <a:rPr lang="en-GB" b="0" i="0" dirty="0" err="1">
                <a:solidFill>
                  <a:srgbClr val="333333"/>
                </a:solidFill>
                <a:effectLst/>
                <a:latin typeface="Arial" panose="020B0604020202020204" pitchFamily="34" charset="0"/>
              </a:rPr>
              <a:t>Thilakam</a:t>
            </a:r>
            <a:r>
              <a:rPr lang="en-GB" b="0" i="0" dirty="0">
                <a:solidFill>
                  <a:srgbClr val="333333"/>
                </a:solidFill>
                <a:effectLst/>
                <a:latin typeface="Arial" panose="020B0604020202020204" pitchFamily="34" charset="0"/>
              </a:rPr>
              <a:t> v. CIT (2013) 218 Taxman 29 (Mag.)(Mad)]</a:t>
            </a:r>
            <a:endParaRPr lang="en-IN" dirty="0"/>
          </a:p>
        </p:txBody>
      </p:sp>
    </p:spTree>
    <p:extLst>
      <p:ext uri="{BB962C8B-B14F-4D97-AF65-F5344CB8AC3E}">
        <p14:creationId xmlns:p14="http://schemas.microsoft.com/office/powerpoint/2010/main" val="12202082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38FA8-7BC3-988E-73E5-28C1D8D14988}"/>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9D9E765-3935-FB86-429F-FCCF2333C0A1}"/>
              </a:ext>
            </a:extLst>
          </p:cNvPr>
          <p:cNvSpPr>
            <a:spLocks noGrp="1"/>
          </p:cNvSpPr>
          <p:nvPr>
            <p:ph idx="1"/>
          </p:nvPr>
        </p:nvSpPr>
        <p:spPr/>
        <p:txBody>
          <a:bodyPr>
            <a:normAutofit/>
          </a:bodyPr>
          <a:lstStyle/>
          <a:p>
            <a:r>
              <a:rPr lang="en-GB" b="0" i="0" dirty="0" err="1">
                <a:solidFill>
                  <a:srgbClr val="333333"/>
                </a:solidFill>
                <a:effectLst/>
                <a:latin typeface="Arial" panose="020B0604020202020204" pitchFamily="34" charset="0"/>
              </a:rPr>
              <a:t>Assessee</a:t>
            </a:r>
            <a:r>
              <a:rPr lang="en-GB" b="0" i="0" dirty="0">
                <a:solidFill>
                  <a:srgbClr val="333333"/>
                </a:solidFill>
                <a:effectLst/>
                <a:latin typeface="Arial" panose="020B0604020202020204" pitchFamily="34" charset="0"/>
              </a:rPr>
              <a:t> had not raised any dispute regarding subsidy received by it during entire Settlement proceedings till settlement order was passed by Commission, it could not urge Commissioner to examine said issue in exercise of revisional powers Dismissing the petition the Court held that ; </a:t>
            </a:r>
            <a:r>
              <a:rPr lang="en-GB" b="0" i="0" dirty="0" err="1">
                <a:solidFill>
                  <a:srgbClr val="333333"/>
                </a:solidFill>
                <a:effectLst/>
                <a:latin typeface="Arial" panose="020B0604020202020204" pitchFamily="34" charset="0"/>
              </a:rPr>
              <a:t>assessee</a:t>
            </a:r>
            <a:r>
              <a:rPr lang="en-GB" b="0" i="0" dirty="0">
                <a:solidFill>
                  <a:srgbClr val="333333"/>
                </a:solidFill>
                <a:effectLst/>
                <a:latin typeface="Arial" panose="020B0604020202020204" pitchFamily="34" charset="0"/>
              </a:rPr>
              <a:t> had not raised any dispute regarding subsidy received by it during entire Settlement proceedings till settlement order was passed by Commission, it could not urge Commissioner to examine said issue in exercise of revisional powers. (Related Assessment years : 2006-07 to 2013-14) – [</a:t>
            </a:r>
            <a:r>
              <a:rPr lang="en-GB" b="0" i="0" dirty="0" err="1">
                <a:solidFill>
                  <a:srgbClr val="333333"/>
                </a:solidFill>
                <a:effectLst/>
                <a:latin typeface="Arial" panose="020B0604020202020204" pitchFamily="34" charset="0"/>
              </a:rPr>
              <a:t>Mandhana</a:t>
            </a:r>
            <a:r>
              <a:rPr lang="en-GB" b="0" i="0" dirty="0">
                <a:solidFill>
                  <a:srgbClr val="333333"/>
                </a:solidFill>
                <a:effectLst/>
                <a:latin typeface="Arial" panose="020B0604020202020204" pitchFamily="34" charset="0"/>
              </a:rPr>
              <a:t> Industries Ltd. v. PCIT (2019) 309 CTR 1 : 262 Taxman 137 : 178 DTR 57 : (Bom)]</a:t>
            </a:r>
            <a:br>
              <a:rPr lang="en-GB" dirty="0"/>
            </a:br>
            <a:endParaRPr lang="en-IN" dirty="0"/>
          </a:p>
        </p:txBody>
      </p:sp>
    </p:spTree>
    <p:extLst>
      <p:ext uri="{BB962C8B-B14F-4D97-AF65-F5344CB8AC3E}">
        <p14:creationId xmlns:p14="http://schemas.microsoft.com/office/powerpoint/2010/main" val="22261387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79DB1-41BB-A65A-6AC4-BAAFEFE3C406}"/>
              </a:ext>
            </a:extLst>
          </p:cNvPr>
          <p:cNvSpPr>
            <a:spLocks noGrp="1"/>
          </p:cNvSpPr>
          <p:nvPr>
            <p:ph type="title"/>
          </p:nvPr>
        </p:nvSpPr>
        <p:spPr/>
        <p:txBody>
          <a:bodyPr/>
          <a:lstStyle/>
          <a:p>
            <a:r>
              <a:rPr lang="en-GB" dirty="0"/>
              <a:t>FACELESS REVISION SCHEME 2020</a:t>
            </a:r>
            <a:endParaRPr lang="en-IN" dirty="0"/>
          </a:p>
        </p:txBody>
      </p:sp>
      <p:sp>
        <p:nvSpPr>
          <p:cNvPr id="3" name="Content Placeholder 2">
            <a:extLst>
              <a:ext uri="{FF2B5EF4-FFF2-40B4-BE49-F238E27FC236}">
                <a16:creationId xmlns:a16="http://schemas.microsoft.com/office/drawing/2014/main" id="{C926BD24-FBBE-0EED-F93D-1074D584CC43}"/>
              </a:ext>
            </a:extLst>
          </p:cNvPr>
          <p:cNvSpPr>
            <a:spLocks noGrp="1"/>
          </p:cNvSpPr>
          <p:nvPr>
            <p:ph idx="1"/>
          </p:nvPr>
        </p:nvSpPr>
        <p:spPr/>
        <p:txBody>
          <a:bodyPr/>
          <a:lstStyle/>
          <a:p>
            <a:r>
              <a:rPr lang="en-GB"/>
              <a:t>NO NOTIFICATIONS TILL NOW</a:t>
            </a:r>
            <a:endParaRPr lang="en-IN"/>
          </a:p>
        </p:txBody>
      </p:sp>
    </p:spTree>
    <p:extLst>
      <p:ext uri="{BB962C8B-B14F-4D97-AF65-F5344CB8AC3E}">
        <p14:creationId xmlns:p14="http://schemas.microsoft.com/office/powerpoint/2010/main" val="2888047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635A0A-1EA3-A71A-798C-79410427DD14}"/>
              </a:ext>
            </a:extLst>
          </p:cNvPr>
          <p:cNvSpPr>
            <a:spLocks noGrp="1"/>
          </p:cNvSpPr>
          <p:nvPr>
            <p:ph idx="1"/>
          </p:nvPr>
        </p:nvSpPr>
        <p:spPr>
          <a:xfrm>
            <a:off x="1458930" y="729465"/>
            <a:ext cx="9285271" cy="5579895"/>
          </a:xfrm>
        </p:spPr>
        <p:txBody>
          <a:bodyPr/>
          <a:lstStyle/>
          <a:p>
            <a:pPr algn="just">
              <a:spcAft>
                <a:spcPts val="400"/>
              </a:spcAft>
            </a:pPr>
            <a:r>
              <a:rPr lang="en-GB" b="0" i="1" dirty="0">
                <a:solidFill>
                  <a:srgbClr val="444444"/>
                </a:solidFill>
                <a:effectLst/>
                <a:latin typeface="Times New Roman" panose="02020603050405020304" pitchFamily="18" charset="0"/>
              </a:rPr>
              <a:t>Explanation 2.—</a:t>
            </a:r>
            <a:r>
              <a:rPr lang="en-GB" b="0" i="0" dirty="0">
                <a:solidFill>
                  <a:srgbClr val="444444"/>
                </a:solidFill>
                <a:effectLst/>
                <a:latin typeface="Times New Roman" panose="02020603050405020304" pitchFamily="18" charset="0"/>
              </a:rPr>
              <a:t>For the purposes of this section, it is hereby declared that an order passed by the Assessing Officer </a:t>
            </a:r>
            <a:r>
              <a:rPr lang="en-GB" b="0" i="0" u="none" strike="noStrike" baseline="30000" dirty="0">
                <a:solidFill>
                  <a:srgbClr val="0072C6"/>
                </a:solidFill>
                <a:effectLst/>
                <a:latin typeface="Times New Roman" panose="02020603050405020304" pitchFamily="18" charset="0"/>
              </a:rPr>
              <a:t>94</a:t>
            </a:r>
            <a:r>
              <a:rPr lang="en-GB" b="1" i="0" dirty="0">
                <a:solidFill>
                  <a:srgbClr val="444444"/>
                </a:solidFill>
                <a:effectLst/>
                <a:latin typeface="Times New Roman" panose="02020603050405020304" pitchFamily="18" charset="0"/>
              </a:rPr>
              <a:t>[</a:t>
            </a:r>
            <a:r>
              <a:rPr lang="en-GB" b="0" i="1" dirty="0">
                <a:solidFill>
                  <a:srgbClr val="444444"/>
                </a:solidFill>
                <a:effectLst/>
                <a:latin typeface="Times New Roman" panose="02020603050405020304" pitchFamily="18" charset="0"/>
              </a:rPr>
              <a:t>or the Transfer Pricing Officer, as the case may be,</a:t>
            </a:r>
            <a:r>
              <a:rPr lang="en-GB" b="1" i="0" dirty="0">
                <a:solidFill>
                  <a:srgbClr val="444444"/>
                </a:solidFill>
                <a:effectLst/>
                <a:latin typeface="Times New Roman" panose="02020603050405020304" pitchFamily="18" charset="0"/>
              </a:rPr>
              <a:t>]</a:t>
            </a:r>
            <a:r>
              <a:rPr lang="en-GB" b="0" i="0" dirty="0">
                <a:solidFill>
                  <a:srgbClr val="444444"/>
                </a:solidFill>
                <a:effectLst/>
                <a:latin typeface="Times New Roman" panose="02020603050405020304" pitchFamily="18" charset="0"/>
              </a:rPr>
              <a:t> shall be deemed to be erroneous in so far as it is prejudicial to the interests of the revenue, if, in the opinion of the Principal </a:t>
            </a:r>
            <a:r>
              <a:rPr lang="en-GB" b="0" i="0" u="none" strike="noStrike" baseline="30000" dirty="0">
                <a:solidFill>
                  <a:srgbClr val="0072C6"/>
                </a:solidFill>
                <a:effectLst/>
                <a:latin typeface="Times New Roman" panose="02020603050405020304" pitchFamily="18" charset="0"/>
              </a:rPr>
              <a:t>95</a:t>
            </a:r>
            <a:r>
              <a:rPr lang="en-GB" b="0" i="0" dirty="0">
                <a:solidFill>
                  <a:srgbClr val="444444"/>
                </a:solidFill>
                <a:effectLst/>
                <a:latin typeface="Times New Roman" panose="02020603050405020304" pitchFamily="18" charset="0"/>
              </a:rPr>
              <a:t>[Chief Commissioner or Chief Commissioner or Principal] Commissioner or Commissioner,—</a:t>
            </a:r>
          </a:p>
          <a:p>
            <a:pPr algn="just">
              <a:spcAft>
                <a:spcPts val="400"/>
              </a:spcAft>
            </a:pPr>
            <a:r>
              <a:rPr lang="en-GB" b="0" i="0" dirty="0">
                <a:solidFill>
                  <a:srgbClr val="444444"/>
                </a:solidFill>
                <a:effectLst/>
                <a:latin typeface="Times New Roman" panose="02020603050405020304" pitchFamily="18" charset="0"/>
              </a:rPr>
              <a:t> (</a:t>
            </a:r>
            <a:r>
              <a:rPr lang="en-GB" b="0" i="1" dirty="0">
                <a:solidFill>
                  <a:srgbClr val="444444"/>
                </a:solidFill>
                <a:effectLst/>
                <a:latin typeface="Times New Roman" panose="02020603050405020304" pitchFamily="18" charset="0"/>
              </a:rPr>
              <a:t>a</a:t>
            </a:r>
            <a:r>
              <a:rPr lang="en-GB" b="0" i="0" dirty="0">
                <a:solidFill>
                  <a:srgbClr val="444444"/>
                </a:solidFill>
                <a:effectLst/>
                <a:latin typeface="Times New Roman" panose="02020603050405020304" pitchFamily="18" charset="0"/>
              </a:rPr>
              <a:t>) the order is passed without making inquiries or verification which should have been made;</a:t>
            </a:r>
          </a:p>
          <a:p>
            <a:pPr algn="just">
              <a:spcAft>
                <a:spcPts val="400"/>
              </a:spcAft>
            </a:pPr>
            <a:r>
              <a:rPr lang="en-GB" b="0" i="0" dirty="0">
                <a:solidFill>
                  <a:srgbClr val="444444"/>
                </a:solidFill>
                <a:effectLst/>
                <a:latin typeface="Times New Roman" panose="02020603050405020304" pitchFamily="18" charset="0"/>
              </a:rPr>
              <a:t> (</a:t>
            </a:r>
            <a:r>
              <a:rPr lang="en-GB" b="0" i="1" dirty="0">
                <a:solidFill>
                  <a:srgbClr val="444444"/>
                </a:solidFill>
                <a:effectLst/>
                <a:latin typeface="Times New Roman" panose="02020603050405020304" pitchFamily="18" charset="0"/>
              </a:rPr>
              <a:t>b</a:t>
            </a:r>
            <a:r>
              <a:rPr lang="en-GB" b="0" i="0" dirty="0">
                <a:solidFill>
                  <a:srgbClr val="444444"/>
                </a:solidFill>
                <a:effectLst/>
                <a:latin typeface="Times New Roman" panose="02020603050405020304" pitchFamily="18" charset="0"/>
              </a:rPr>
              <a:t>) the order is passed allowing any relief without inquiring into the claim;</a:t>
            </a:r>
          </a:p>
          <a:p>
            <a:pPr algn="just">
              <a:spcAft>
                <a:spcPts val="400"/>
              </a:spcAft>
            </a:pPr>
            <a:r>
              <a:rPr lang="en-GB" b="0" i="0" dirty="0">
                <a:solidFill>
                  <a:srgbClr val="444444"/>
                </a:solidFill>
                <a:effectLst/>
                <a:latin typeface="Times New Roman" panose="02020603050405020304" pitchFamily="18" charset="0"/>
              </a:rPr>
              <a:t> (</a:t>
            </a:r>
            <a:r>
              <a:rPr lang="en-GB" b="0" i="1" dirty="0">
                <a:solidFill>
                  <a:srgbClr val="444444"/>
                </a:solidFill>
                <a:effectLst/>
                <a:latin typeface="Times New Roman" panose="02020603050405020304" pitchFamily="18" charset="0"/>
              </a:rPr>
              <a:t>c</a:t>
            </a:r>
            <a:r>
              <a:rPr lang="en-GB" b="0" i="0" dirty="0">
                <a:solidFill>
                  <a:srgbClr val="444444"/>
                </a:solidFill>
                <a:effectLst/>
                <a:latin typeface="Times New Roman" panose="02020603050405020304" pitchFamily="18" charset="0"/>
              </a:rPr>
              <a:t>) the order has not been made in accordance with any order, direction or instruction issued by the Board under </a:t>
            </a:r>
            <a:r>
              <a:rPr lang="en-GB" b="0" i="0" u="none" strike="noStrike" dirty="0">
                <a:solidFill>
                  <a:srgbClr val="0072C6"/>
                </a:solidFill>
                <a:effectLst/>
                <a:latin typeface="Times New Roman" panose="02020603050405020304" pitchFamily="18" charset="0"/>
              </a:rPr>
              <a:t>section 119</a:t>
            </a:r>
            <a:r>
              <a:rPr lang="en-GB" b="0" i="0" dirty="0">
                <a:solidFill>
                  <a:srgbClr val="444444"/>
                </a:solidFill>
                <a:effectLst/>
                <a:latin typeface="Times New Roman" panose="02020603050405020304" pitchFamily="18" charset="0"/>
              </a:rPr>
              <a:t>; or</a:t>
            </a:r>
          </a:p>
          <a:p>
            <a:pPr algn="just">
              <a:spcAft>
                <a:spcPts val="400"/>
              </a:spcAft>
            </a:pPr>
            <a:r>
              <a:rPr lang="en-GB" b="0" i="0" dirty="0">
                <a:solidFill>
                  <a:srgbClr val="444444"/>
                </a:solidFill>
                <a:effectLst/>
                <a:latin typeface="Times New Roman" panose="02020603050405020304" pitchFamily="18" charset="0"/>
              </a:rPr>
              <a:t> (</a:t>
            </a:r>
            <a:r>
              <a:rPr lang="en-GB" b="0" i="1" dirty="0">
                <a:solidFill>
                  <a:srgbClr val="444444"/>
                </a:solidFill>
                <a:effectLst/>
                <a:latin typeface="Times New Roman" panose="02020603050405020304" pitchFamily="18" charset="0"/>
              </a:rPr>
              <a:t>d</a:t>
            </a:r>
            <a:r>
              <a:rPr lang="en-GB" b="0" i="0" dirty="0">
                <a:solidFill>
                  <a:srgbClr val="444444"/>
                </a:solidFill>
                <a:effectLst/>
                <a:latin typeface="Times New Roman" panose="02020603050405020304" pitchFamily="18" charset="0"/>
              </a:rPr>
              <a:t>) the order has not been passed in accordance with any decision which is prejudicial to the </a:t>
            </a:r>
            <a:r>
              <a:rPr lang="en-GB" b="0" i="0" dirty="0" err="1">
                <a:solidFill>
                  <a:srgbClr val="444444"/>
                </a:solidFill>
                <a:effectLst/>
                <a:latin typeface="Times New Roman" panose="02020603050405020304" pitchFamily="18" charset="0"/>
              </a:rPr>
              <a:t>assessee</a:t>
            </a:r>
            <a:r>
              <a:rPr lang="en-GB" b="0" i="0" dirty="0">
                <a:solidFill>
                  <a:srgbClr val="444444"/>
                </a:solidFill>
                <a:effectLst/>
                <a:latin typeface="Times New Roman" panose="02020603050405020304" pitchFamily="18" charset="0"/>
              </a:rPr>
              <a:t>, rendered by the jurisdictional High Court or Supreme Court in the case of the </a:t>
            </a:r>
            <a:r>
              <a:rPr lang="en-GB" b="0" i="0" dirty="0" err="1">
                <a:solidFill>
                  <a:srgbClr val="444444"/>
                </a:solidFill>
                <a:effectLst/>
                <a:latin typeface="Times New Roman" panose="02020603050405020304" pitchFamily="18" charset="0"/>
              </a:rPr>
              <a:t>assessee</a:t>
            </a:r>
            <a:r>
              <a:rPr lang="en-GB" b="0" i="0" dirty="0">
                <a:solidFill>
                  <a:srgbClr val="444444"/>
                </a:solidFill>
                <a:effectLst/>
                <a:latin typeface="Times New Roman" panose="02020603050405020304" pitchFamily="18" charset="0"/>
              </a:rPr>
              <a:t> or any other person.</a:t>
            </a:r>
          </a:p>
          <a:p>
            <a:endParaRPr lang="en-IN" dirty="0"/>
          </a:p>
        </p:txBody>
      </p:sp>
    </p:spTree>
    <p:extLst>
      <p:ext uri="{BB962C8B-B14F-4D97-AF65-F5344CB8AC3E}">
        <p14:creationId xmlns:p14="http://schemas.microsoft.com/office/powerpoint/2010/main" val="3836670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EBAEA7-451C-E92E-4A32-706954C6740E}"/>
              </a:ext>
            </a:extLst>
          </p:cNvPr>
          <p:cNvSpPr>
            <a:spLocks noGrp="1"/>
          </p:cNvSpPr>
          <p:nvPr>
            <p:ph idx="1"/>
          </p:nvPr>
        </p:nvSpPr>
        <p:spPr>
          <a:xfrm>
            <a:off x="1024128" y="729465"/>
            <a:ext cx="10174703" cy="5579895"/>
          </a:xfrm>
        </p:spPr>
        <p:txBody>
          <a:bodyPr/>
          <a:lstStyle/>
          <a:p>
            <a:pPr algn="just">
              <a:spcAft>
                <a:spcPts val="400"/>
              </a:spcAft>
            </a:pPr>
            <a:r>
              <a:rPr lang="en-GB" sz="2000" b="0" i="0" dirty="0">
                <a:solidFill>
                  <a:srgbClr val="444444"/>
                </a:solidFill>
                <a:effectLst/>
                <a:latin typeface="Times New Roman" panose="02020603050405020304" pitchFamily="18" charset="0"/>
              </a:rPr>
              <a:t>(2) No order shall be made under sub-section (1) after the expiry of two years from the end of the financial year in which the order sought to be revised was passed.</a:t>
            </a:r>
          </a:p>
          <a:p>
            <a:pPr algn="just">
              <a:spcAft>
                <a:spcPts val="400"/>
              </a:spcAft>
            </a:pPr>
            <a:r>
              <a:rPr lang="en-GB" sz="2000" b="0" i="0" dirty="0">
                <a:solidFill>
                  <a:srgbClr val="444444"/>
                </a:solidFill>
                <a:effectLst/>
                <a:latin typeface="Times New Roman" panose="02020603050405020304" pitchFamily="18" charset="0"/>
              </a:rPr>
              <a:t>(3) Notwithstanding anything contained in sub-section (2), an order in revision under this section may be passed at any time in the case of an order which has been passed in consequence of, or to give effect to, any finding or direction contained in an order of the Appellate Tribunal, National Tax Tribunal, the High Court or the Supreme Court.</a:t>
            </a:r>
          </a:p>
          <a:p>
            <a:pPr algn="just">
              <a:spcAft>
                <a:spcPts val="400"/>
              </a:spcAft>
            </a:pPr>
            <a:r>
              <a:rPr lang="en-GB" sz="2000" b="0" i="1" dirty="0">
                <a:solidFill>
                  <a:srgbClr val="444444"/>
                </a:solidFill>
                <a:effectLst/>
                <a:latin typeface="Times New Roman" panose="02020603050405020304" pitchFamily="18" charset="0"/>
              </a:rPr>
              <a:t>Explanation</a:t>
            </a:r>
            <a:r>
              <a:rPr lang="en-GB" sz="2000" b="0" i="0" dirty="0">
                <a:solidFill>
                  <a:srgbClr val="444444"/>
                </a:solidFill>
                <a:effectLst/>
                <a:latin typeface="Times New Roman" panose="02020603050405020304" pitchFamily="18" charset="0"/>
              </a:rPr>
              <a:t>.—In computing the period of limitation for the purposes of sub-section (2), the time taken in giving an opportunity to the </a:t>
            </a:r>
            <a:r>
              <a:rPr lang="en-GB" sz="2000" b="0" i="0" dirty="0" err="1">
                <a:solidFill>
                  <a:srgbClr val="444444"/>
                </a:solidFill>
                <a:effectLst/>
                <a:latin typeface="Times New Roman" panose="02020603050405020304" pitchFamily="18" charset="0"/>
              </a:rPr>
              <a:t>assessee</a:t>
            </a:r>
            <a:r>
              <a:rPr lang="en-GB" sz="2000" b="0" i="0" dirty="0">
                <a:solidFill>
                  <a:srgbClr val="444444"/>
                </a:solidFill>
                <a:effectLst/>
                <a:latin typeface="Times New Roman" panose="02020603050405020304" pitchFamily="18" charset="0"/>
              </a:rPr>
              <a:t> to be reheard under the proviso to </a:t>
            </a:r>
            <a:r>
              <a:rPr lang="en-GB" sz="2000" b="0" i="0" u="none" strike="noStrike" dirty="0">
                <a:solidFill>
                  <a:srgbClr val="0072C6"/>
                </a:solidFill>
                <a:effectLst/>
                <a:latin typeface="Times New Roman" panose="02020603050405020304" pitchFamily="18" charset="0"/>
              </a:rPr>
              <a:t>section 129</a:t>
            </a:r>
            <a:r>
              <a:rPr lang="en-GB" sz="2000" b="0" i="0" dirty="0">
                <a:solidFill>
                  <a:srgbClr val="444444"/>
                </a:solidFill>
                <a:effectLst/>
                <a:latin typeface="Times New Roman" panose="02020603050405020304" pitchFamily="18" charset="0"/>
              </a:rPr>
              <a:t> and any period during which any proceeding under this section is stayed by an order or injunction of any court shall be excluded.</a:t>
            </a:r>
          </a:p>
          <a:p>
            <a:endParaRPr lang="en-IN" dirty="0"/>
          </a:p>
        </p:txBody>
      </p:sp>
    </p:spTree>
    <p:extLst>
      <p:ext uri="{BB962C8B-B14F-4D97-AF65-F5344CB8AC3E}">
        <p14:creationId xmlns:p14="http://schemas.microsoft.com/office/powerpoint/2010/main" val="2869255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CF134-B1BC-C7FA-8044-C3119E108572}"/>
              </a:ext>
            </a:extLst>
          </p:cNvPr>
          <p:cNvSpPr>
            <a:spLocks noGrp="1"/>
          </p:cNvSpPr>
          <p:nvPr>
            <p:ph type="title"/>
          </p:nvPr>
        </p:nvSpPr>
        <p:spPr/>
        <p:txBody>
          <a:bodyPr/>
          <a:lstStyle/>
          <a:p>
            <a:r>
              <a:rPr lang="en-GB" dirty="0" err="1"/>
              <a:t>i</a:t>
            </a:r>
            <a:r>
              <a:rPr lang="en-GB" dirty="0"/>
              <a:t>. Audit Alteram Partem / Opportunity of being heard</a:t>
            </a:r>
            <a:endParaRPr lang="en-IN" dirty="0"/>
          </a:p>
        </p:txBody>
      </p:sp>
      <p:sp>
        <p:nvSpPr>
          <p:cNvPr id="3" name="Content Placeholder 2">
            <a:extLst>
              <a:ext uri="{FF2B5EF4-FFF2-40B4-BE49-F238E27FC236}">
                <a16:creationId xmlns:a16="http://schemas.microsoft.com/office/drawing/2014/main" id="{1E60E6BB-AA74-5B82-1A6B-F4CC7CE0DFD4}"/>
              </a:ext>
            </a:extLst>
          </p:cNvPr>
          <p:cNvSpPr>
            <a:spLocks noGrp="1"/>
          </p:cNvSpPr>
          <p:nvPr>
            <p:ph idx="1"/>
          </p:nvPr>
        </p:nvSpPr>
        <p:spPr/>
        <p:txBody>
          <a:bodyPr/>
          <a:lstStyle/>
          <a:p>
            <a:r>
              <a:rPr lang="en-GB" dirty="0"/>
              <a:t>Audi Alteram Partem is a Latin phrase meaning “listen to the other side”, or “let the other side be heard as well”. It is the principle that no person should be judged without a fair hearing in which each party is given the opportunity to respond to the evidence against them. Principle of natural justice must be followed by providing opportunity of being heard to the </a:t>
            </a:r>
            <a:r>
              <a:rPr lang="en-GB" dirty="0" err="1"/>
              <a:t>Assessee</a:t>
            </a:r>
            <a:r>
              <a:rPr lang="en-GB" dirty="0"/>
              <a:t>. This opportunity is generally provided by issuing a notice to the </a:t>
            </a:r>
            <a:r>
              <a:rPr lang="en-GB" dirty="0" err="1"/>
              <a:t>Assessee</a:t>
            </a:r>
            <a:r>
              <a:rPr lang="en-GB" dirty="0"/>
              <a:t> u/s 263. Issue of specific Show Cause Notice is not mandatory but Opportunity of being heard is mandatory</a:t>
            </a:r>
            <a:endParaRPr lang="en-IN" dirty="0"/>
          </a:p>
        </p:txBody>
      </p:sp>
    </p:spTree>
    <p:extLst>
      <p:ext uri="{BB962C8B-B14F-4D97-AF65-F5344CB8AC3E}">
        <p14:creationId xmlns:p14="http://schemas.microsoft.com/office/powerpoint/2010/main" val="2677617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079A9-CB8D-8E9E-0F7C-79FFBAE51665}"/>
              </a:ext>
            </a:extLst>
          </p:cNvPr>
          <p:cNvSpPr>
            <a:spLocks noGrp="1"/>
          </p:cNvSpPr>
          <p:nvPr>
            <p:ph type="title"/>
          </p:nvPr>
        </p:nvSpPr>
        <p:spPr/>
        <p:txBody>
          <a:bodyPr/>
          <a:lstStyle/>
          <a:p>
            <a:r>
              <a:rPr lang="en-GB" dirty="0"/>
              <a:t>ii. Inquiry by Pr. CIT/CIT</a:t>
            </a:r>
            <a:endParaRPr lang="en-IN" dirty="0"/>
          </a:p>
        </p:txBody>
      </p:sp>
      <p:sp>
        <p:nvSpPr>
          <p:cNvPr id="3" name="Content Placeholder 2">
            <a:extLst>
              <a:ext uri="{FF2B5EF4-FFF2-40B4-BE49-F238E27FC236}">
                <a16:creationId xmlns:a16="http://schemas.microsoft.com/office/drawing/2014/main" id="{95C8F658-ED74-5189-4B64-378C0F12C10C}"/>
              </a:ext>
            </a:extLst>
          </p:cNvPr>
          <p:cNvSpPr>
            <a:spLocks noGrp="1"/>
          </p:cNvSpPr>
          <p:nvPr>
            <p:ph idx="1"/>
          </p:nvPr>
        </p:nvSpPr>
        <p:spPr/>
        <p:txBody>
          <a:bodyPr/>
          <a:lstStyle/>
          <a:p>
            <a:r>
              <a:rPr lang="en-GB" dirty="0"/>
              <a:t>If Pr. CIT/CIT is of the view that any inquiry is necessary in the matter, then he should either himself make such enquiry or may get such enquiry conducted</a:t>
            </a:r>
            <a:endParaRPr lang="en-IN" dirty="0"/>
          </a:p>
        </p:txBody>
      </p:sp>
    </p:spTree>
    <p:extLst>
      <p:ext uri="{BB962C8B-B14F-4D97-AF65-F5344CB8AC3E}">
        <p14:creationId xmlns:p14="http://schemas.microsoft.com/office/powerpoint/2010/main" val="7350859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AEA34-06F5-3244-9916-213AB71F37B3}"/>
              </a:ext>
            </a:extLst>
          </p:cNvPr>
          <p:cNvSpPr>
            <a:spLocks noGrp="1"/>
          </p:cNvSpPr>
          <p:nvPr>
            <p:ph type="title"/>
          </p:nvPr>
        </p:nvSpPr>
        <p:spPr/>
        <p:txBody>
          <a:bodyPr/>
          <a:lstStyle/>
          <a:p>
            <a:r>
              <a:rPr lang="en-GB" dirty="0"/>
              <a:t>(2) Void-ab-initio order cannot be subject to revision u/s 263</a:t>
            </a:r>
            <a:endParaRPr lang="en-IN" dirty="0"/>
          </a:p>
        </p:txBody>
      </p:sp>
      <p:sp>
        <p:nvSpPr>
          <p:cNvPr id="3" name="Content Placeholder 2">
            <a:extLst>
              <a:ext uri="{FF2B5EF4-FFF2-40B4-BE49-F238E27FC236}">
                <a16:creationId xmlns:a16="http://schemas.microsoft.com/office/drawing/2014/main" id="{F17FAF63-5C8A-CE7E-01E8-09E8B219319E}"/>
              </a:ext>
            </a:extLst>
          </p:cNvPr>
          <p:cNvSpPr>
            <a:spLocks noGrp="1"/>
          </p:cNvSpPr>
          <p:nvPr>
            <p:ph idx="1"/>
          </p:nvPr>
        </p:nvSpPr>
        <p:spPr/>
        <p:txBody>
          <a:bodyPr>
            <a:normAutofit/>
          </a:bodyPr>
          <a:lstStyle/>
          <a:p>
            <a:r>
              <a:rPr lang="en-GB" dirty="0"/>
              <a:t>If the Original Assessment Order passed by the AO is invalid/void-ab-initio, then revisionary jurisdiction u/s 263 cannot be exercised against such order. On this issue, following judicial precedents can be referred to: Mumbai ITAT – Westlife Development Ltd. vs. Pr. CIT – I.T.A. </a:t>
            </a:r>
            <a:r>
              <a:rPr lang="en-GB" dirty="0" err="1"/>
              <a:t>No.ITA</a:t>
            </a:r>
            <a:r>
              <a:rPr lang="en-GB" dirty="0"/>
              <a:t> No.688 /Mum/2016 Inder Kumar </a:t>
            </a:r>
            <a:r>
              <a:rPr lang="en-GB" dirty="0" err="1"/>
              <a:t>Bachani</a:t>
            </a:r>
            <a:r>
              <a:rPr lang="en-GB" dirty="0"/>
              <a:t> (HUF) v. ITO [2006] 101 TTJ 450 (Lucknow) (Trib.) Pune ITAT – Pioneer Distilleries Limited vs. Pr. CIT </a:t>
            </a:r>
            <a:r>
              <a:rPr lang="en-GB" dirty="0" err="1"/>
              <a:t>CIT</a:t>
            </a:r>
            <a:r>
              <a:rPr lang="en-GB" dirty="0"/>
              <a:t> v. Kalyan Solvent Extraction Ltd. [2005] 276 ITR 154 (MP) (HC) Revisional power u/s 263 cannot be exercised for Original assessment order, which has already been rectified u/s 154. Delhi ITAT – Vertex Customer Management India (P.) Ltd. vs. DCIT [2018] 100 taxmann.com 387 To exemplify, if an order is passed by the AO against a non-existent entity, e.g. against an Amalgamating Company or against a Dissolved Firm, such an order is void-ab-initio and no revision can be made u/s 263 against such a void-ab-initio order. On the issue that “an order passed against a non-existent entity is void-</a:t>
            </a:r>
            <a:r>
              <a:rPr lang="en-GB" dirty="0" err="1"/>
              <a:t>abinitio</a:t>
            </a:r>
            <a:r>
              <a:rPr lang="en-GB" dirty="0"/>
              <a:t>”,</a:t>
            </a:r>
            <a:endParaRPr lang="en-IN" dirty="0"/>
          </a:p>
        </p:txBody>
      </p:sp>
    </p:spTree>
    <p:extLst>
      <p:ext uri="{BB962C8B-B14F-4D97-AF65-F5344CB8AC3E}">
        <p14:creationId xmlns:p14="http://schemas.microsoft.com/office/powerpoint/2010/main" val="912902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25E61-2C44-E4A6-0ACF-671AF60BA9B8}"/>
              </a:ext>
            </a:extLst>
          </p:cNvPr>
          <p:cNvSpPr>
            <a:spLocks noGrp="1"/>
          </p:cNvSpPr>
          <p:nvPr>
            <p:ph type="title"/>
          </p:nvPr>
        </p:nvSpPr>
        <p:spPr/>
        <p:txBody>
          <a:bodyPr/>
          <a:lstStyle/>
          <a:p>
            <a:r>
              <a:rPr lang="en-GB" dirty="0"/>
              <a:t>(3) Inquiry by Pr. CIT/CIT</a:t>
            </a:r>
            <a:endParaRPr lang="en-IN" dirty="0"/>
          </a:p>
        </p:txBody>
      </p:sp>
      <p:sp>
        <p:nvSpPr>
          <p:cNvPr id="3" name="Content Placeholder 2">
            <a:extLst>
              <a:ext uri="{FF2B5EF4-FFF2-40B4-BE49-F238E27FC236}">
                <a16:creationId xmlns:a16="http://schemas.microsoft.com/office/drawing/2014/main" id="{EBE7CE55-DD50-75B0-769D-E03BFC594349}"/>
              </a:ext>
            </a:extLst>
          </p:cNvPr>
          <p:cNvSpPr>
            <a:spLocks noGrp="1"/>
          </p:cNvSpPr>
          <p:nvPr>
            <p:ph idx="1"/>
          </p:nvPr>
        </p:nvSpPr>
        <p:spPr/>
        <p:txBody>
          <a:bodyPr/>
          <a:lstStyle/>
          <a:p>
            <a:r>
              <a:rPr lang="en-GB" dirty="0"/>
              <a:t>If Pr. CIT/CIT is of the view that any inquiry is necessary in the matter, then he should either himself make such enquiry or may get such enquiry conducted. For the purpose of exercising jurisdiction u/s 263 of the Act, the conclusion that the order of the AO is erroneous and prejudicial to the interest of the revenue has to be preceded by some minimal enquiry by Pr. CIT/CIT. If the Pr. CIT/CIT is of the view that the AO did not undertake any enquiry, it becomes incumbent on the Pr. CIT/CIT to conduct such enquiry. If the Pr. CIT/CIT does not conduct such basic exercise then the Pr. CIT/CIT is not justified in setting aside the order u/s. 263 of the Act. Delhi ITAT in its ruling in the case of – </a:t>
            </a:r>
            <a:r>
              <a:rPr lang="en-GB" dirty="0" err="1"/>
              <a:t>Dwarkadhis</a:t>
            </a:r>
            <a:r>
              <a:rPr lang="en-GB" dirty="0"/>
              <a:t> </a:t>
            </a:r>
            <a:r>
              <a:rPr lang="en-GB" dirty="0" err="1"/>
              <a:t>Buildwell</a:t>
            </a:r>
            <a:r>
              <a:rPr lang="en-GB" dirty="0"/>
              <a:t> </a:t>
            </a:r>
            <a:r>
              <a:rPr lang="en-GB" dirty="0" err="1"/>
              <a:t>Pvt.</a:t>
            </a:r>
            <a:r>
              <a:rPr lang="en-GB" dirty="0"/>
              <a:t> Ltd. v. CIT – ITA No.3097/Del/2014 – order dated 1 July 2019.</a:t>
            </a:r>
            <a:endParaRPr lang="en-IN" dirty="0"/>
          </a:p>
        </p:txBody>
      </p:sp>
    </p:spTree>
    <p:extLst>
      <p:ext uri="{BB962C8B-B14F-4D97-AF65-F5344CB8AC3E}">
        <p14:creationId xmlns:p14="http://schemas.microsoft.com/office/powerpoint/2010/main" val="39358095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58</TotalTime>
  <Words>4706</Words>
  <Application>Microsoft Office PowerPoint</Application>
  <PresentationFormat>Widescreen</PresentationFormat>
  <Paragraphs>94</Paragraphs>
  <Slides>36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Algerian</vt:lpstr>
      <vt:lpstr>Arial</vt:lpstr>
      <vt:lpstr>Times New Roman</vt:lpstr>
      <vt:lpstr>Tw Cen MT</vt:lpstr>
      <vt:lpstr>Tw Cen MT Condensed</vt:lpstr>
      <vt:lpstr>verdana</vt:lpstr>
      <vt:lpstr>Wingdings 3</vt:lpstr>
      <vt:lpstr>Integral</vt:lpstr>
      <vt:lpstr>REVISION U/S 263 AND 264 </vt:lpstr>
      <vt:lpstr>Sec 263 - Revision of orders prejudicial to revenue.</vt:lpstr>
      <vt:lpstr>PowerPoint Presentation</vt:lpstr>
      <vt:lpstr>PowerPoint Presentation</vt:lpstr>
      <vt:lpstr>PowerPoint Presentation</vt:lpstr>
      <vt:lpstr>i. Audit Alteram Partem / Opportunity of being heard</vt:lpstr>
      <vt:lpstr>ii. Inquiry by Pr. CIT/CIT</vt:lpstr>
      <vt:lpstr>(2) Void-ab-initio order cannot be subject to revision u/s 263</vt:lpstr>
      <vt:lpstr>(3) Inquiry by Pr. CIT/CIT</vt:lpstr>
      <vt:lpstr>Whether order passed u/s 147 can be revised u/s 263?</vt:lpstr>
      <vt:lpstr>Whether an order passed u/s 195/197 can be revised u/s 263?</vt:lpstr>
      <vt:lpstr>Whether an order passed to give effect to the orders of the Tribunal can be revised u/s 263?</vt:lpstr>
      <vt:lpstr>Partial merger of orders under appeal ?</vt:lpstr>
      <vt:lpstr>The interpretation of expression “erroneous in so far as it is prejudicial to the interests of the revenue” has been a contentious one.</vt:lpstr>
      <vt:lpstr>Two views are possible- Revision is not valid</vt:lpstr>
      <vt:lpstr>If AO had adopted a plausible view, revision u/s 263 not sustainable</vt:lpstr>
      <vt:lpstr>If Commissioner revised an order without recording as to how it was erroneous, revision u/s 263 was unjustified</vt:lpstr>
      <vt:lpstr>Sec 264 - Revision of other orders.</vt:lpstr>
      <vt:lpstr>PowerPoint Presentation</vt:lpstr>
      <vt:lpstr>PowerPoint Presentation</vt:lpstr>
      <vt:lpstr>PowerPoint Presentation</vt:lpstr>
      <vt:lpstr>Section 264</vt:lpstr>
      <vt:lpstr>Nature of Jurisdiction under section 264</vt:lpstr>
      <vt:lpstr>CIT has the power under section 264 to issue directions to  Assessing Officer</vt:lpstr>
      <vt:lpstr>Pre conditions for revision of other orders</vt:lpstr>
      <vt:lpstr>Order under section 264 cannot be prejudicial to the assessee</vt:lpstr>
      <vt:lpstr>Order passed by the CIT under section 264 should not be prejudicial to the assessee even indirectly</vt:lpstr>
      <vt:lpstr>TIME LIMITS</vt:lpstr>
      <vt:lpstr>Condonation of delay in filing petition under section 264</vt:lpstr>
      <vt:lpstr>Application for revision under section 264 is maintainable Rejection of application on the ground that availability of remedy of appeal –</vt:lpstr>
      <vt:lpstr>Revision petition seeking rectification of return accepted by department in respect of which intimation is sent under section 143(1) is maintainable –</vt:lpstr>
      <vt:lpstr>Intimation can be considered in revision application, Commissioner was directed to consider the revision application</vt:lpstr>
      <vt:lpstr>Application for revision is maintainable if appeal against assessment order withdrawn</vt:lpstr>
      <vt:lpstr>Revision of other orders – Writ – Appellate remedy –</vt:lpstr>
      <vt:lpstr>PowerPoint Presentation</vt:lpstr>
      <vt:lpstr>FACELESS REVISION SCHEME 2020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REVISION U/S 263 AND 264 </dc:title>
  <dc:creator>919633533228</dc:creator>
  <cp:lastModifiedBy>919633533228</cp:lastModifiedBy>
  <cp:revision>3</cp:revision>
  <dcterms:created xsi:type="dcterms:W3CDTF">2023-04-29T17:32:02Z</dcterms:created>
  <dcterms:modified xsi:type="dcterms:W3CDTF">2023-04-29T18:30:03Z</dcterms:modified>
</cp:coreProperties>
</file>