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 id="271" r:id="rId16"/>
    <p:sldId id="273" r:id="rId17"/>
    <p:sldId id="272" r:id="rId18"/>
    <p:sldId id="28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 id="291" r:id="rId36"/>
    <p:sldId id="29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7/10/2020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7/10/2020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7/10/2020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7/10/2020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9890" y="245110"/>
            <a:ext cx="11471910" cy="6295390"/>
          </a:xfrm>
        </p:spPr>
        <p:txBody>
          <a:bodyPr/>
          <a:lstStyle/>
          <a:p>
            <a:endParaRPr lang="en-US" sz="3600" dirty="0">
              <a:solidFill>
                <a:srgbClr val="FF0000"/>
              </a:solidFill>
            </a:endParaRPr>
          </a:p>
          <a:p>
            <a:endParaRPr lang="en-US" sz="3600" dirty="0">
              <a:solidFill>
                <a:srgbClr val="FF0000"/>
              </a:solidFill>
            </a:endParaRPr>
          </a:p>
          <a:p>
            <a:r>
              <a:rPr lang="en-US" sz="3600" b="1" dirty="0">
                <a:solidFill>
                  <a:srgbClr val="FF0000"/>
                </a:solidFill>
                <a:latin typeface="Gungsuh" panose="02030600000101010101" charset="-127"/>
                <a:ea typeface="Gungsuh" panose="02030600000101010101" charset="-127"/>
              </a:rPr>
              <a:t>RECOVERY PROCEEDINGS</a:t>
            </a:r>
          </a:p>
          <a:p>
            <a:r>
              <a:rPr lang="en-US" sz="3600" b="1" dirty="0">
                <a:solidFill>
                  <a:srgbClr val="FF0000"/>
                </a:solidFill>
                <a:latin typeface="Gungsuh" panose="02030600000101010101" charset="-127"/>
                <a:ea typeface="Gungsuh" panose="02030600000101010101" charset="-127"/>
              </a:rPr>
              <a:t> AND</a:t>
            </a:r>
          </a:p>
          <a:p>
            <a:r>
              <a:rPr lang="en-US" sz="3600" b="1" dirty="0">
                <a:solidFill>
                  <a:srgbClr val="FF0000"/>
                </a:solidFill>
                <a:latin typeface="Gungsuh" panose="02030600000101010101" charset="-127"/>
                <a:ea typeface="Gungsuh" panose="02030600000101010101" charset="-127"/>
              </a:rPr>
              <a:t>STAY OF DEMAND</a:t>
            </a:r>
          </a:p>
          <a:p>
            <a:endParaRPr lang="en-US" sz="3600" b="1" dirty="0">
              <a:solidFill>
                <a:srgbClr val="FF0000"/>
              </a:solidFill>
              <a:latin typeface="Gungsuh" panose="02030600000101010101" charset="-127"/>
              <a:ea typeface="Gungsuh" panose="02030600000101010101" charset="-127"/>
            </a:endParaRPr>
          </a:p>
          <a:p>
            <a:r>
              <a:rPr lang="en-US" sz="3600" b="1" dirty="0">
                <a:solidFill>
                  <a:srgbClr val="FF0000"/>
                </a:solidFill>
                <a:latin typeface="Gungsuh" panose="02030600000101010101" charset="-127"/>
                <a:ea typeface="Gungsuh" panose="02030600000101010101" charset="-127"/>
              </a:rPr>
              <a:t>UNDER THE INCOME TAX ACT,1961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750" y="224790"/>
            <a:ext cx="11723370" cy="6405880"/>
          </a:xfrm>
        </p:spPr>
        <p:txBody>
          <a:bodyPr>
            <a:normAutofit/>
          </a:bodyPr>
          <a:lstStyle/>
          <a:p>
            <a:r>
              <a:rPr lang="en-US"/>
              <a:t>The AO or TRO can undertake the recovery as per the modes specified under section 226 of the Act</a:t>
            </a:r>
          </a:p>
          <a:p>
            <a:r>
              <a:rPr lang="en-US"/>
              <a:t>As per section 226 of the Act:</a:t>
            </a:r>
          </a:p>
          <a:p>
            <a:r>
              <a:rPr lang="en-US"/>
              <a:t>i. If any assessee is in receipt of any income chargeable under the head “Salaries”, the Assessing Officer or Tax Recovery Officer may require any person paying the same to deduct from any payment subsequent to the date of such requisition any arrears of tax due from such assessee, and such person shall comply with any such requisition and shall pay the sum so deducted to the credit of the Central Government or as the Board directs : </a:t>
            </a:r>
          </a:p>
          <a:p>
            <a:r>
              <a:rPr lang="en-US"/>
              <a:t>Provided that any part of the salary exempt from attachment in execution of a decree of a civil court under section 60 of the Code of Civil Procedure, 1908 (5 of 1908), shall be exempt from any requisition made under this sub-section</a:t>
            </a:r>
          </a:p>
          <a:p>
            <a:r>
              <a:rPr lang="en-US"/>
              <a:t>ii. Sub-section 3 of section 226 is applicable only when money is due to the assessee-in-default from any person (Garnishee proceedings). As per this sub-section: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239395"/>
            <a:ext cx="11708130" cy="6360160"/>
          </a:xfrm>
        </p:spPr>
        <p:txBody>
          <a:bodyPr>
            <a:normAutofit/>
          </a:bodyPr>
          <a:lstStyle/>
          <a:p>
            <a:pPr algn="just"/>
            <a:r>
              <a:rPr lang="en-US" sz="2400" dirty="0"/>
              <a:t>iii. The Assessing Officer or Tax Recovery Officer may apply to the court in whose custody there is money belonging to the assessee for payment to him of the entire amount of such money, or, if it is more than the tax due, an amount sufficient to discharge the tax.</a:t>
            </a:r>
          </a:p>
          <a:p>
            <a:pPr algn="just"/>
            <a:r>
              <a:rPr lang="en-US" sz="2400" dirty="0"/>
              <a:t>iv. The Assessing Officer or Tax Recovery Officer may, if so authorised by the Principal Chief Commissioner or Chief Commissioner or Principal Commissioner or Commissioner by general or special order, recover any arrears of tax due from an assessee by </a:t>
            </a:r>
            <a:r>
              <a:rPr lang="en-US" sz="2400" dirty="0" err="1"/>
              <a:t>distraint</a:t>
            </a:r>
            <a:r>
              <a:rPr lang="en-US" sz="2400" dirty="0"/>
              <a:t> and sale of his movable property in the manner laid down in the Third Schedule. Additionally, the TRO has been granted specific power under section 222 of the Act (The TRO can exercise the recovery under this </a:t>
            </a:r>
            <a:r>
              <a:rPr lang="en-US" sz="2400" dirty="0" err="1"/>
              <a:t>section,notwithstanding</a:t>
            </a:r>
            <a:r>
              <a:rPr lang="en-US" sz="2400" dirty="0"/>
              <a:t> that proceedings for recovery have been undertaken by any other modes)</a:t>
            </a:r>
          </a:p>
          <a:p>
            <a:pPr algn="just"/>
            <a:r>
              <a:rPr lang="en-US" sz="2400" b="1" dirty="0"/>
              <a:t>Section 222: Certificate to Tax Recovery Office</a:t>
            </a:r>
            <a:r>
              <a:rPr lang="en-US" sz="2400" dirty="0"/>
              <a:t>r</a:t>
            </a:r>
          </a:p>
          <a:p>
            <a:pPr algn="just"/>
            <a:r>
              <a:rPr lang="en-US" sz="2400" dirty="0"/>
              <a:t>When an assessee is in default or is deemed to be in default in making a payment of tax, the Tax Recovery Officer may draw up under his signature a statement in Form No. 57 (such statement is referred to as “certificate”) specifying the amount of arrears due from the assessee and shall proceed to recover from such assessee the amount specified in the certificate by one or more of the modes mentioned below, in accordance with the rules laid down in the Second Schedule—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269240"/>
            <a:ext cx="11692890" cy="6435725"/>
          </a:xfrm>
        </p:spPr>
        <p:txBody>
          <a:bodyPr>
            <a:normAutofit fontScale="97500"/>
          </a:bodyPr>
          <a:lstStyle/>
          <a:p>
            <a:r>
              <a:rPr lang="en-US"/>
              <a:t>(a) attachment and sale of the assessee’s movable property;</a:t>
            </a:r>
          </a:p>
          <a:p>
            <a:r>
              <a:rPr lang="en-US"/>
              <a:t>(b) attachment and sale of the assessee’s immovable property;</a:t>
            </a:r>
          </a:p>
          <a:p>
            <a:r>
              <a:rPr lang="en-US"/>
              <a:t>(c) arrest of the assessee and his detention in prison;</a:t>
            </a:r>
          </a:p>
          <a:p>
            <a:r>
              <a:rPr lang="en-US"/>
              <a:t>(d) appointing a receiver for the management of the assessee’s movable and immovable properties.</a:t>
            </a:r>
          </a:p>
          <a:p>
            <a:pPr algn="just"/>
            <a:r>
              <a:rPr lang="en-US"/>
              <a:t>Under this section, the assessee’s movable or immovable property shall include any property which has been transferred, directly or indirectly on or after the 1st day of June, 1973, by the assessee to his spouse or minor child or son’s wife or son’s minor child, otherwise than for adequate consideration, and which is held by, or stands in the name of, any of the persons aforesaid; and so far as the movable or immovable property so transferred to his minor child or his son’s minor child is concerned, it shall, even after the date of attainment of majority by such minor child or son’s minor child, as the case may be, continue to be included in the assessee’s movable or immovable property for recovering any arrears due from the assessee in respect of any period prior to such date.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15" y="208915"/>
            <a:ext cx="11632565" cy="6452235"/>
          </a:xfrm>
        </p:spPr>
        <p:txBody>
          <a:bodyPr>
            <a:normAutofit/>
          </a:bodyPr>
          <a:lstStyle/>
          <a:p>
            <a:r>
              <a:rPr lang="en-US" b="1">
                <a:solidFill>
                  <a:srgbClr val="FF0000"/>
                </a:solidFill>
              </a:rPr>
              <a:t>Property of sons not be attached in case of liability of father</a:t>
            </a:r>
            <a:r>
              <a:rPr lang="en-US">
                <a:solidFill>
                  <a:srgbClr val="FF0000"/>
                </a:solidFill>
              </a:rPr>
              <a:t> </a:t>
            </a:r>
          </a:p>
          <a:p>
            <a:r>
              <a:rPr lang="en-US"/>
              <a:t>Properties belonging to the joint family was attached by TRO for realization of tax arrears of firm in which the assessee karta was a partner. Father was a partner of the firm in his individual capacity investing his monies and not on behalf of HUF though he was a joint family manager. It was held that only share belonging to father was liable to be attached and not the rest belonging to the sons. -</a:t>
            </a:r>
          </a:p>
          <a:p>
            <a:r>
              <a:rPr lang="en-US" b="1"/>
              <a:t>ITO v. Tippala China Appa Rao &amp; Ors.(2011) 331 ITR 248 (AP) (High Court) </a:t>
            </a:r>
          </a:p>
          <a:p>
            <a:endParaRPr lang="en-US"/>
          </a:p>
          <a:p>
            <a:r>
              <a:rPr lang="en-US"/>
              <a:t>►</a:t>
            </a:r>
            <a:r>
              <a:rPr lang="en-US" b="1">
                <a:solidFill>
                  <a:srgbClr val="FF0000"/>
                </a:solidFill>
              </a:rPr>
              <a:t>Salary of debtor cannot be attached – Tejal R. Amin (Smt.) v. Asst. CIT(1994) 208</a:t>
            </a:r>
            <a:r>
              <a:rPr lang="en-US">
                <a:solidFill>
                  <a:srgbClr val="FF0000"/>
                </a:solidFill>
              </a:rPr>
              <a:t> </a:t>
            </a:r>
            <a:r>
              <a:rPr lang="en-US" b="1">
                <a:solidFill>
                  <a:srgbClr val="FF0000"/>
                </a:solidFill>
              </a:rPr>
              <a:t>ITR 103 (Guj.) (High Court)</a:t>
            </a:r>
            <a:r>
              <a:rPr lang="en-US">
                <a:solidFill>
                  <a:srgbClr val="FF0000"/>
                </a:solidFill>
              </a:rPr>
              <a:t> </a:t>
            </a:r>
            <a:endParaRPr lang="en-US"/>
          </a:p>
          <a:p>
            <a:r>
              <a:rPr lang="en-US"/>
              <a:t>► </a:t>
            </a:r>
            <a:r>
              <a:rPr lang="en-US">
                <a:solidFill>
                  <a:srgbClr val="FF0000"/>
                </a:solidFill>
              </a:rPr>
              <a:t>Overdraft bank accounts having certain limit cannot be attached. K.M. Adam v. ITO (1958) 33 ITR 26 (Mad)(High Court)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94310"/>
            <a:ext cx="11708765" cy="6405880"/>
          </a:xfrm>
        </p:spPr>
        <p:txBody>
          <a:bodyPr>
            <a:normAutofit fontScale="97500" lnSpcReduction="10000"/>
          </a:bodyPr>
          <a:lstStyle/>
          <a:p>
            <a:r>
              <a:rPr lang="en-US"/>
              <a:t>Once the certificate is drawn up by the TRO, it shall not be open to the assessee to dispute its correctness on any ground as</a:t>
            </a:r>
          </a:p>
          <a:p>
            <a:r>
              <a:rPr lang="en-US"/>
              <a:t>per the provision of section 224 of the Act. But it shall be lawful for the TRO to cancel the certificate if, for any reason, he thinks it necessary so to do, or to correct any clerical or arithmetical mistake therein.</a:t>
            </a:r>
          </a:p>
          <a:p>
            <a:pPr algn="just"/>
            <a:r>
              <a:rPr lang="en-US"/>
              <a:t>There is one more section under the Act which protects the interest of the revenue and states certain transfers to be void made during pendency of any proceeding under this Act or after the completion thereof. Section 281 states that before the service of notice by TRO as per rule 2 of second schedule, any assessee creates a charge on, or parts with the possession (by way of sale, mortgage, gift, exchange or any other mode of transfer whatsoever) of, any of his assets in favour of any other person, such charge or transfer shall be void as against any claim in respect of any tax or any other sum payable by the assessee as a result of the completion of the said proceeding or otherwise. In this section, “assets” means land, building, machinery, plant, shares, securities and fixed deposits in banks, to the extent to which any of the assets aforesaid does not form part of the stock-in-trade of the business of the assessee.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15" y="179705"/>
            <a:ext cx="11723370" cy="6450330"/>
          </a:xfrm>
        </p:spPr>
        <p:txBody>
          <a:bodyPr>
            <a:normAutofit/>
          </a:bodyPr>
          <a:lstStyle/>
          <a:p>
            <a:r>
              <a:rPr lang="en-US"/>
              <a:t>The section also provides two condition wherein the charge or transfer shall not be void if it is made:</a:t>
            </a:r>
          </a:p>
          <a:p>
            <a:r>
              <a:rPr lang="en-US"/>
              <a:t>√ for adequate consideration and without notice of the pendency of such proceeding or, as the case may be, without notice of such tax or other sum payable by the assessee ; or</a:t>
            </a:r>
          </a:p>
          <a:p>
            <a:r>
              <a:rPr lang="en-US"/>
              <a:t>√ with the previous permission of the Assessing Officer.</a:t>
            </a:r>
          </a:p>
          <a:p>
            <a:r>
              <a:rPr lang="en-US"/>
              <a:t>(To understand the procedure of recovery, kindly go through Second Schedule of the Act)</a:t>
            </a:r>
          </a:p>
          <a:p>
            <a:endParaRPr lang="en-US"/>
          </a:p>
          <a:p>
            <a:r>
              <a:rPr lang="en-US" b="1"/>
              <a:t>Prosecution Proceedings</a:t>
            </a:r>
            <a:endParaRPr lang="en-US"/>
          </a:p>
          <a:p>
            <a:r>
              <a:rPr lang="en-US"/>
              <a:t>The consequences do not stop at mere imposition of interest, penalties and steps to recover arrears but include the risk of being prosecuted under Chapter XXII of the Act as per sections 276, 276B, 276BB, 276C depending upon the nature and gravity of the default.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25" y="239395"/>
            <a:ext cx="11753215" cy="6421120"/>
          </a:xfrm>
        </p:spPr>
        <p:txBody>
          <a:bodyPr>
            <a:normAutofit fontScale="97500"/>
          </a:bodyPr>
          <a:lstStyle/>
          <a:p>
            <a:r>
              <a:rPr lang="en-US" dirty="0"/>
              <a:t>Section 	Name 		Provision/ Description</a:t>
            </a:r>
          </a:p>
          <a:p>
            <a:r>
              <a:rPr lang="en-US" sz="2500" dirty="0"/>
              <a:t>276 	</a:t>
            </a:r>
            <a:r>
              <a:rPr lang="en-US" sz="2500" dirty="0" smtClean="0"/>
              <a:t>    Removal</a:t>
            </a:r>
            <a:r>
              <a:rPr lang="en-US" sz="2500" dirty="0"/>
              <a:t>,       </a:t>
            </a:r>
            <a:r>
              <a:rPr lang="en-US" sz="2500" dirty="0" smtClean="0"/>
              <a:t>         </a:t>
            </a:r>
            <a:r>
              <a:rPr lang="en-US" sz="2500" dirty="0" smtClean="0">
                <a:sym typeface="+mn-ea"/>
              </a:rPr>
              <a:t>Whoever </a:t>
            </a:r>
            <a:r>
              <a:rPr lang="en-US" sz="2500" dirty="0">
                <a:sym typeface="+mn-ea"/>
              </a:rPr>
              <a:t>fraudulently removes, conceals, </a:t>
            </a:r>
            <a:r>
              <a:rPr lang="en-US" sz="2500" dirty="0" smtClean="0">
                <a:sym typeface="+mn-ea"/>
              </a:rPr>
              <a:t>transfers or </a:t>
            </a:r>
            <a:r>
              <a:rPr lang="en-US" sz="2500" dirty="0">
                <a:sym typeface="+mn-ea"/>
              </a:rPr>
              <a:t>		</a:t>
            </a:r>
            <a:r>
              <a:rPr lang="en-US" sz="2500" dirty="0" smtClean="0">
                <a:sym typeface="+mn-ea"/>
              </a:rPr>
              <a:t>    delivery of</a:t>
            </a:r>
            <a:r>
              <a:rPr lang="en-US" sz="2500" dirty="0">
                <a:sym typeface="+mn-ea"/>
              </a:rPr>
              <a:t>	</a:t>
            </a:r>
            <a:r>
              <a:rPr lang="en-US" sz="2500" dirty="0" smtClean="0">
                <a:sym typeface="+mn-ea"/>
              </a:rPr>
              <a:t>          concealment </a:t>
            </a:r>
            <a:r>
              <a:rPr lang="en-US" sz="2500" dirty="0">
                <a:sym typeface="+mn-ea"/>
              </a:rPr>
              <a:t>delivers to any person, any property or any </a:t>
            </a:r>
          </a:p>
          <a:p>
            <a:pPr marL="0" indent="0">
              <a:buNone/>
            </a:pPr>
            <a:r>
              <a:rPr lang="en-US" sz="2500" dirty="0">
                <a:sym typeface="+mn-ea"/>
              </a:rPr>
              <a:t>     	</a:t>
            </a:r>
            <a:r>
              <a:rPr lang="en-US" sz="2500" dirty="0" smtClean="0">
                <a:sym typeface="+mn-ea"/>
              </a:rPr>
              <a:t>    property to            interest </a:t>
            </a:r>
            <a:r>
              <a:rPr lang="en-US" sz="2500" dirty="0">
                <a:sym typeface="+mn-ea"/>
              </a:rPr>
              <a:t>therein, intending thereby to prevent that property </a:t>
            </a:r>
          </a:p>
          <a:p>
            <a:pPr marL="0" indent="0">
              <a:buNone/>
            </a:pPr>
            <a:r>
              <a:rPr lang="en-US" sz="2500" dirty="0">
                <a:sym typeface="+mn-ea"/>
              </a:rPr>
              <a:t>	</a:t>
            </a:r>
            <a:r>
              <a:rPr lang="en-US" sz="2500" dirty="0" smtClean="0">
                <a:sym typeface="+mn-ea"/>
              </a:rPr>
              <a:t>    thwart tax              or </a:t>
            </a:r>
            <a:r>
              <a:rPr lang="en-US" sz="2500" dirty="0">
                <a:sym typeface="+mn-ea"/>
              </a:rPr>
              <a:t>interest therein from </a:t>
            </a:r>
            <a:r>
              <a:rPr lang="en-US" sz="2500" dirty="0" smtClean="0">
                <a:sym typeface="+mn-ea"/>
              </a:rPr>
              <a:t>being taken in execution of a certificate</a:t>
            </a:r>
            <a:endParaRPr lang="en-US" sz="2500" dirty="0"/>
          </a:p>
          <a:p>
            <a:pPr marL="0" indent="0">
              <a:buNone/>
            </a:pPr>
            <a:r>
              <a:rPr lang="en-US" sz="2500" dirty="0"/>
              <a:t> </a:t>
            </a:r>
            <a:r>
              <a:rPr lang="en-US" sz="2500" dirty="0" smtClean="0"/>
              <a:t>                recovery                 </a:t>
            </a:r>
            <a:r>
              <a:rPr lang="en-US" sz="2400" dirty="0" smtClean="0"/>
              <a:t>under </a:t>
            </a:r>
            <a:r>
              <a:rPr lang="en-US" sz="2400" dirty="0"/>
              <a:t>Second Schedule</a:t>
            </a:r>
            <a:r>
              <a:rPr lang="en-US" sz="2400" dirty="0" smtClean="0"/>
              <a:t> </a:t>
            </a:r>
            <a:r>
              <a:rPr lang="en-US" sz="2400" dirty="0"/>
              <a:t>shall be punishable with rigorous</a:t>
            </a:r>
            <a:endParaRPr lang="en-US" sz="2500" dirty="0"/>
          </a:p>
          <a:p>
            <a:pPr marL="0" indent="0">
              <a:buNone/>
            </a:pPr>
            <a:r>
              <a:rPr lang="en-US" sz="2500" dirty="0" smtClean="0"/>
              <a:t>                                                  imprisonment  for a </a:t>
            </a:r>
            <a:r>
              <a:rPr lang="en-US" sz="2500" dirty="0"/>
              <a:t>term which may extend to two years and </a:t>
            </a:r>
            <a:endParaRPr lang="en-US" sz="2500" dirty="0" smtClean="0"/>
          </a:p>
          <a:p>
            <a:pPr marL="0" indent="0">
              <a:buNone/>
            </a:pPr>
            <a:r>
              <a:rPr lang="en-US" sz="2500" dirty="0" smtClean="0"/>
              <a:t>                                                  shall also </a:t>
            </a:r>
            <a:r>
              <a:rPr lang="en-US" sz="2500" dirty="0"/>
              <a:t>be liable to fine</a:t>
            </a:r>
          </a:p>
          <a:p>
            <a:pPr marL="1828800" lvl="4" indent="0">
              <a:buNone/>
            </a:pPr>
            <a:endParaRPr lang="en-US" sz="2500" dirty="0"/>
          </a:p>
          <a:p>
            <a:r>
              <a:rPr lang="en-US" sz="2500" dirty="0"/>
              <a:t>276B </a:t>
            </a:r>
            <a:r>
              <a:rPr lang="en-US" sz="2500" dirty="0" smtClean="0"/>
              <a:t>   Failure </a:t>
            </a:r>
            <a:r>
              <a:rPr lang="en-US" sz="2500" dirty="0"/>
              <a:t>to </a:t>
            </a:r>
            <a:r>
              <a:rPr lang="en-US" sz="2500" dirty="0" smtClean="0"/>
              <a:t>pay        Punishable </a:t>
            </a:r>
            <a:r>
              <a:rPr lang="en-US" sz="2500" dirty="0"/>
              <a:t>with rigorous imprisonment for a term </a:t>
            </a:r>
            <a:r>
              <a:rPr lang="en-US" sz="2500" dirty="0" smtClean="0"/>
              <a:t>not exceeding</a:t>
            </a:r>
          </a:p>
          <a:p>
            <a:pPr marL="0" indent="0">
              <a:buNone/>
            </a:pPr>
            <a:r>
              <a:rPr lang="en-US" sz="2500" dirty="0"/>
              <a:t> </a:t>
            </a:r>
            <a:r>
              <a:rPr lang="en-US" sz="2500" dirty="0" smtClean="0"/>
              <a:t>               tax </a:t>
            </a:r>
            <a:r>
              <a:rPr lang="en-US" sz="2500" dirty="0"/>
              <a:t>to the </a:t>
            </a:r>
            <a:r>
              <a:rPr lang="en-US" sz="2500" dirty="0" smtClean="0"/>
              <a:t>credit    three months but may extend to seven years and with fine</a:t>
            </a:r>
          </a:p>
          <a:p>
            <a:pPr marL="0" indent="0">
              <a:buNone/>
            </a:pPr>
            <a:r>
              <a:rPr lang="en-US" sz="2500" dirty="0"/>
              <a:t> </a:t>
            </a:r>
            <a:r>
              <a:rPr lang="en-US" sz="2500" dirty="0" smtClean="0"/>
              <a:t>               </a:t>
            </a:r>
            <a:r>
              <a:rPr lang="en-US" sz="2500" dirty="0"/>
              <a:t>of </a:t>
            </a:r>
            <a:r>
              <a:rPr lang="en-US" sz="2500" dirty="0" smtClean="0"/>
              <a:t>Central Govt.   </a:t>
            </a:r>
          </a:p>
          <a:p>
            <a:pPr marL="0" indent="0">
              <a:buNone/>
            </a:pPr>
            <a:r>
              <a:rPr lang="en-US" sz="2500" dirty="0"/>
              <a:t> </a:t>
            </a:r>
            <a:r>
              <a:rPr lang="en-US" sz="2500" dirty="0" smtClean="0"/>
              <a:t>               under </a:t>
            </a:r>
            <a:r>
              <a:rPr lang="en-US" sz="2500" dirty="0"/>
              <a:t>Chapter </a:t>
            </a:r>
            <a:endParaRPr lang="en-US" sz="2500" dirty="0" smtClean="0"/>
          </a:p>
          <a:p>
            <a:pPr marL="0" indent="0">
              <a:buNone/>
            </a:pPr>
            <a:r>
              <a:rPr lang="en-US" sz="2500" dirty="0"/>
              <a:t> </a:t>
            </a:r>
            <a:r>
              <a:rPr lang="en-US" sz="2500" dirty="0" smtClean="0"/>
              <a:t>               XII-D </a:t>
            </a:r>
            <a:r>
              <a:rPr lang="en-US" sz="2500" dirty="0"/>
              <a:t>or </a:t>
            </a:r>
            <a:r>
              <a:rPr lang="en-US" sz="2500" dirty="0" smtClean="0"/>
              <a:t>XVII-B</a:t>
            </a:r>
          </a:p>
          <a:p>
            <a:pPr marL="0" indent="0">
              <a:buNone/>
            </a:pPr>
            <a:endParaRPr lang="en-US" sz="2500" dirty="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180304"/>
            <a:ext cx="11616743" cy="6387921"/>
          </a:xfrm>
        </p:spPr>
        <p:txBody>
          <a:bodyPr>
            <a:normAutofit lnSpcReduction="10000"/>
          </a:bodyPr>
          <a:lstStyle/>
          <a:p>
            <a:r>
              <a:rPr lang="en-US" sz="2400" dirty="0" smtClean="0"/>
              <a:t>276BB   </a:t>
            </a:r>
            <a:r>
              <a:rPr lang="en-US" sz="2400" dirty="0"/>
              <a:t>Failure to pay the </a:t>
            </a:r>
            <a:r>
              <a:rPr lang="en-US" sz="2400" dirty="0" smtClean="0"/>
              <a:t>tax    Same as above not less than three months may extend to</a:t>
            </a:r>
          </a:p>
          <a:p>
            <a:pPr marL="0" indent="0">
              <a:buNone/>
            </a:pPr>
            <a:r>
              <a:rPr lang="en-US" sz="2400" dirty="0"/>
              <a:t> </a:t>
            </a:r>
            <a:r>
              <a:rPr lang="en-US" sz="2400" dirty="0" smtClean="0"/>
              <a:t>                 collected </a:t>
            </a:r>
            <a:r>
              <a:rPr lang="en-US" sz="2400" dirty="0"/>
              <a:t>at source</a:t>
            </a:r>
            <a:r>
              <a:rPr lang="en-US" sz="2400" dirty="0" smtClean="0"/>
              <a:t>.       Seven years and with fine</a:t>
            </a:r>
          </a:p>
          <a:p>
            <a:pPr marL="0" indent="0">
              <a:buNone/>
            </a:pPr>
            <a:endParaRPr lang="en-US" sz="2400" dirty="0"/>
          </a:p>
          <a:p>
            <a:pPr marL="0" indent="0">
              <a:buNone/>
            </a:pPr>
            <a:r>
              <a:rPr lang="en-US" sz="2400" dirty="0" smtClean="0"/>
              <a:t>    276C     Wilful </a:t>
            </a:r>
            <a:r>
              <a:rPr lang="en-US" sz="2400" dirty="0"/>
              <a:t>attempt to 	   </a:t>
            </a:r>
            <a:r>
              <a:rPr lang="en-US" sz="2400" dirty="0" smtClean="0"/>
              <a:t> </a:t>
            </a:r>
            <a:r>
              <a:rPr lang="en-US" sz="2400" dirty="0" err="1" smtClean="0"/>
              <a:t>i</a:t>
            </a:r>
            <a:r>
              <a:rPr lang="en-US" sz="2400" dirty="0" smtClean="0"/>
              <a:t>) In </a:t>
            </a:r>
            <a:r>
              <a:rPr lang="en-US" sz="2400" dirty="0"/>
              <a:t>a case where the amount sought to be </a:t>
            </a:r>
            <a:r>
              <a:rPr lang="en-US" sz="2400" dirty="0" smtClean="0"/>
              <a:t>evaded exceeds </a:t>
            </a:r>
          </a:p>
          <a:p>
            <a:pPr marL="0" indent="0">
              <a:buNone/>
            </a:pPr>
            <a:r>
              <a:rPr lang="en-US" sz="2400" dirty="0"/>
              <a:t> </a:t>
            </a:r>
            <a:r>
              <a:rPr lang="en-US" sz="2400" dirty="0" smtClean="0"/>
              <a:t>                 evade </a:t>
            </a:r>
            <a:r>
              <a:rPr lang="en-US" sz="2400" dirty="0" err="1" smtClean="0"/>
              <a:t>tax,etc</a:t>
            </a:r>
            <a:r>
              <a:rPr lang="en-US" sz="2400" dirty="0" smtClean="0"/>
              <a:t>               </a:t>
            </a:r>
            <a:r>
              <a:rPr lang="en-US" sz="2400" dirty="0"/>
              <a:t>twenty-five hundred thousand rupees, with rigorous 					    imprisonment  for a term which shall not be less than </a:t>
            </a:r>
            <a:r>
              <a:rPr lang="en-US" sz="2400" dirty="0" smtClean="0"/>
              <a:t>six</a:t>
            </a:r>
          </a:p>
          <a:p>
            <a:pPr marL="0" indent="0">
              <a:buNone/>
            </a:pPr>
            <a:r>
              <a:rPr lang="en-US" sz="2400" dirty="0"/>
              <a:t> </a:t>
            </a:r>
            <a:r>
              <a:rPr lang="en-US" sz="2400" dirty="0" smtClean="0"/>
              <a:t>                                                         months </a:t>
            </a:r>
            <a:r>
              <a:rPr lang="en-US" sz="2400" dirty="0"/>
              <a:t>but which may extend to seven years and with </a:t>
            </a:r>
            <a:r>
              <a:rPr lang="en-US" sz="2400" dirty="0" smtClean="0"/>
              <a:t>fine;</a:t>
            </a:r>
          </a:p>
          <a:p>
            <a:pPr marL="0" indent="0">
              <a:buNone/>
            </a:pPr>
            <a:r>
              <a:rPr lang="en-US" sz="2400" dirty="0"/>
              <a:t>                                                         </a:t>
            </a:r>
            <a:r>
              <a:rPr lang="en-US" sz="2400" dirty="0" smtClean="0"/>
              <a:t>ii)  </a:t>
            </a:r>
            <a:r>
              <a:rPr lang="en-US" sz="2400" dirty="0"/>
              <a:t>in any other case, with rigorous imprisonment for a term </a:t>
            </a:r>
            <a:r>
              <a:rPr lang="en-US" sz="2400" dirty="0" smtClean="0"/>
              <a:t>				    which </a:t>
            </a:r>
            <a:r>
              <a:rPr lang="en-US" sz="2400" dirty="0"/>
              <a:t>shall not be less than three months but which may </a:t>
            </a:r>
            <a:endParaRPr lang="en-US" sz="2400" dirty="0" smtClean="0"/>
          </a:p>
          <a:p>
            <a:pPr marL="0" indent="0">
              <a:buNone/>
            </a:pPr>
            <a:r>
              <a:rPr lang="en-US" sz="2400" dirty="0"/>
              <a:t> </a:t>
            </a:r>
            <a:r>
              <a:rPr lang="en-US" sz="2400" dirty="0" smtClean="0"/>
              <a:t>                                                        extend </a:t>
            </a:r>
            <a:r>
              <a:rPr lang="en-US" sz="2400" dirty="0"/>
              <a:t>to two years </a:t>
            </a:r>
            <a:r>
              <a:rPr lang="en-US" sz="2400" dirty="0" smtClean="0"/>
              <a:t>and with fine </a:t>
            </a:r>
          </a:p>
          <a:p>
            <a:pPr marL="0" indent="0">
              <a:buNone/>
            </a:pPr>
            <a:r>
              <a:rPr lang="en-US" sz="2400" dirty="0" smtClean="0"/>
              <a:t>                               </a:t>
            </a:r>
          </a:p>
          <a:p>
            <a:pPr marL="0" indent="0">
              <a:buNone/>
            </a:pPr>
            <a:r>
              <a:rPr lang="en-US" sz="2400" b="1" dirty="0" smtClean="0"/>
              <a:t>                                                         If a person wilfully attempts in any manner whatsoever to evade the payment of any tax, penalty or interest under this Act, he shall, without prejudice to any penalty that may be imposable on him under any other provision of this Act, be punishable with rigorous imprisonment for a term which shall not be less than three months but which may extend to two years and shall, in the discretion of the court, also be liable to fine.</a:t>
            </a:r>
          </a:p>
          <a:p>
            <a:pPr marL="0" indent="0">
              <a:buNone/>
            </a:pPr>
            <a:endParaRPr lang="en-US" sz="2400" dirty="0"/>
          </a:p>
          <a:p>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783" y="172278"/>
            <a:ext cx="11820939" cy="6480313"/>
          </a:xfrm>
        </p:spPr>
        <p:txBody>
          <a:bodyPr/>
          <a:lstStyle/>
          <a:p>
            <a:r>
              <a:rPr lang="en-US" dirty="0"/>
              <a:t>(</a:t>
            </a:r>
            <a:r>
              <a:rPr lang="en-US" dirty="0" err="1"/>
              <a:t>i</a:t>
            </a:r>
            <a:r>
              <a:rPr lang="en-US" dirty="0"/>
              <a:t>) has in his possession or control any books of account or other documents (being books of account or other documents relevant to any proceeding under this Act) containing a false entry or statement; </a:t>
            </a:r>
            <a:r>
              <a:rPr lang="en-US" dirty="0" smtClean="0"/>
              <a:t>or</a:t>
            </a:r>
          </a:p>
          <a:p>
            <a:endParaRPr lang="en-US" dirty="0"/>
          </a:p>
          <a:p>
            <a:r>
              <a:rPr lang="en-US" dirty="0"/>
              <a:t>(ii) makes or causes to be made any false entry or statement in such books of account or other documents; </a:t>
            </a:r>
            <a:r>
              <a:rPr lang="en-US" dirty="0" smtClean="0"/>
              <a:t>or</a:t>
            </a:r>
          </a:p>
          <a:p>
            <a:endParaRPr lang="en-US" dirty="0"/>
          </a:p>
          <a:p>
            <a:r>
              <a:rPr lang="en-US" dirty="0"/>
              <a:t>(iii) wilfully omits or causes to be omitted any relevant entry or statement in such books of account or other documents</a:t>
            </a:r>
            <a:r>
              <a:rPr lang="en-US"/>
              <a:t>; </a:t>
            </a:r>
            <a:r>
              <a:rPr lang="en-US" smtClean="0"/>
              <a:t>or</a:t>
            </a:r>
          </a:p>
          <a:p>
            <a:endParaRPr lang="en-US" dirty="0"/>
          </a:p>
          <a:p>
            <a:r>
              <a:rPr lang="en-US" dirty="0"/>
              <a:t>(iv) causes any other circumstance to exist which will have the effect of enabling such person to evade any tax, penalty or interest chargeable or imposable under this Act or the payment thereof.</a:t>
            </a:r>
          </a:p>
          <a:p>
            <a:endParaRPr lang="en-IN" dirty="0"/>
          </a:p>
        </p:txBody>
      </p:sp>
    </p:spTree>
    <p:extLst>
      <p:ext uri="{BB962C8B-B14F-4D97-AF65-F5344CB8AC3E}">
        <p14:creationId xmlns:p14="http://schemas.microsoft.com/office/powerpoint/2010/main" val="3693885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7" y="206062"/>
            <a:ext cx="11603864" cy="6426558"/>
          </a:xfrm>
        </p:spPr>
        <p:txBody>
          <a:bodyPr>
            <a:normAutofit fontScale="92500" lnSpcReduction="10000"/>
          </a:bodyPr>
          <a:lstStyle/>
          <a:p>
            <a:r>
              <a:rPr lang="en-IN" b="1" u="sng" dirty="0"/>
              <a:t>Vicarious Liabilities  </a:t>
            </a:r>
            <a:endParaRPr lang="en-IN" dirty="0"/>
          </a:p>
          <a:p>
            <a:r>
              <a:rPr lang="en-IN" b="1" u="sng" dirty="0"/>
              <a:t>Properties which can be attached  </a:t>
            </a:r>
            <a:endParaRPr lang="en-IN" dirty="0"/>
          </a:p>
          <a:p>
            <a:r>
              <a:rPr lang="en-IN" dirty="0"/>
              <a:t> Fixed Deposit ► Fixed deposit with bank yet to mature can be covered under section 226(3).  </a:t>
            </a:r>
          </a:p>
          <a:p>
            <a:endParaRPr lang="en-IN" smtClean="0"/>
          </a:p>
          <a:p>
            <a:r>
              <a:rPr lang="en-IN" smtClean="0"/>
              <a:t> </a:t>
            </a:r>
            <a:r>
              <a:rPr lang="en-IN" b="1" dirty="0"/>
              <a:t>► In </a:t>
            </a:r>
            <a:r>
              <a:rPr lang="en-IN" b="1" dirty="0" err="1"/>
              <a:t>Vysya</a:t>
            </a:r>
            <a:r>
              <a:rPr lang="en-IN" b="1" dirty="0"/>
              <a:t> Bank Ltd. v. JCIT (2000) 241 ITR 178 (</a:t>
            </a:r>
            <a:r>
              <a:rPr lang="en-IN" b="1" dirty="0" err="1"/>
              <a:t>Kar</a:t>
            </a:r>
            <a:r>
              <a:rPr lang="en-IN" b="1" dirty="0"/>
              <a:t>.)(High Court) </a:t>
            </a:r>
            <a:r>
              <a:rPr lang="en-IN" dirty="0"/>
              <a:t>and </a:t>
            </a:r>
            <a:r>
              <a:rPr lang="en-IN" b="1" dirty="0"/>
              <a:t>Global Trust Bank Ltd. V. JCIT (2000) 241 ITR 178 (</a:t>
            </a:r>
            <a:r>
              <a:rPr lang="en-IN" b="1" dirty="0" err="1"/>
              <a:t>Kar</a:t>
            </a:r>
            <a:r>
              <a:rPr lang="en-IN" b="1" dirty="0"/>
              <a:t>) (High Court),</a:t>
            </a:r>
            <a:r>
              <a:rPr lang="en-IN" dirty="0"/>
              <a:t> the court held that the department can enforce premature encashment of the fixed deposit belonging to the assessee in terms of section 226(3). </a:t>
            </a:r>
            <a:r>
              <a:rPr lang="en-IN" dirty="0" smtClean="0"/>
              <a:t> </a:t>
            </a:r>
            <a:endParaRPr lang="en-IN" dirty="0"/>
          </a:p>
          <a:p>
            <a:endParaRPr lang="en-IN" dirty="0" smtClean="0"/>
          </a:p>
          <a:p>
            <a:r>
              <a:rPr lang="en-IN" dirty="0" smtClean="0"/>
              <a:t> </a:t>
            </a:r>
            <a:r>
              <a:rPr lang="en-IN" dirty="0"/>
              <a:t>► Rent payable by a tenant is a debt and can be subject matter of attachment under section 226(3)  </a:t>
            </a:r>
            <a:endParaRPr lang="en-IN" dirty="0" smtClean="0"/>
          </a:p>
          <a:p>
            <a:endParaRPr lang="en-IN" dirty="0"/>
          </a:p>
          <a:p>
            <a:r>
              <a:rPr lang="en-IN" dirty="0"/>
              <a:t> ► Tax due can be recovered by attachment of rents accruing after the death of deceased from property inherited by his legal representatives - </a:t>
            </a:r>
            <a:r>
              <a:rPr lang="en-IN" b="1" dirty="0"/>
              <a:t>Sri Ram </a:t>
            </a:r>
            <a:r>
              <a:rPr lang="en-IN" b="1" dirty="0" err="1"/>
              <a:t>Lakhan</a:t>
            </a:r>
            <a:r>
              <a:rPr lang="en-IN" b="1" dirty="0"/>
              <a:t> v. CIT (1962) 46 ITR 613 (All. High Court)</a:t>
            </a:r>
            <a:r>
              <a:rPr lang="en-IN" dirty="0"/>
              <a:t>  </a:t>
            </a:r>
          </a:p>
          <a:p>
            <a:endParaRPr lang="en-IN" dirty="0"/>
          </a:p>
        </p:txBody>
      </p:sp>
    </p:spTree>
    <p:extLst>
      <p:ext uri="{BB962C8B-B14F-4D97-AF65-F5344CB8AC3E}">
        <p14:creationId xmlns:p14="http://schemas.microsoft.com/office/powerpoint/2010/main" val="1795293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15" y="259080"/>
            <a:ext cx="11201400" cy="6350635"/>
          </a:xfrm>
        </p:spPr>
        <p:txBody>
          <a:bodyPr>
            <a:normAutofit lnSpcReduction="10000"/>
          </a:bodyPr>
          <a:lstStyle/>
          <a:p>
            <a:pPr algn="just"/>
            <a:r>
              <a:rPr lang="en-US" dirty="0"/>
              <a:t> </a:t>
            </a:r>
            <a:r>
              <a:rPr lang="en-US" dirty="0">
                <a:solidFill>
                  <a:srgbClr val="FF0000"/>
                </a:solidFill>
              </a:rPr>
              <a:t>By virtue of the Constitutional right under Article 265 of the Constitution of India ‘No tax shall be levied or collected except by authority of law’.</a:t>
            </a:r>
            <a:r>
              <a:rPr lang="en-US" dirty="0"/>
              <a:t> </a:t>
            </a:r>
          </a:p>
          <a:p>
            <a:pPr algn="just"/>
            <a:r>
              <a:rPr lang="en-US" dirty="0"/>
              <a:t>An assessee of any </a:t>
            </a:r>
            <a:r>
              <a:rPr lang="en-US" dirty="0" smtClean="0"/>
              <a:t>civilized country </a:t>
            </a:r>
            <a:r>
              <a:rPr lang="en-US" dirty="0"/>
              <a:t>is bound to pay the tax to the government for which he is liable under the law. The Government on the other hand is obliged to collect only that amount of tax which is lawfully payable by an assessee. </a:t>
            </a:r>
          </a:p>
          <a:p>
            <a:pPr algn="just"/>
            <a:r>
              <a:rPr lang="en-US" dirty="0">
                <a:solidFill>
                  <a:srgbClr val="FF0000"/>
                </a:solidFill>
              </a:rPr>
              <a:t>The entire object of administration of tax is to secure the revenue for the development of the Country and not charge assessee more tax than that which is due and payable by the assessee.</a:t>
            </a:r>
          </a:p>
          <a:p>
            <a:pPr algn="just"/>
            <a:endParaRPr lang="en-US" dirty="0">
              <a:solidFill>
                <a:srgbClr val="FF0000"/>
              </a:solidFill>
            </a:endParaRPr>
          </a:p>
          <a:p>
            <a:pPr algn="just"/>
            <a:r>
              <a:rPr lang="en-US" dirty="0"/>
              <a:t>To curb the black money the Income-tax Act, 1961 has provided rigorous powers to the revenue department to recover the tax demand including the power to arrest and detain is provided under the </a:t>
            </a:r>
            <a:r>
              <a:rPr lang="en-US" dirty="0" err="1"/>
              <a:t>Act.Hence</a:t>
            </a:r>
            <a:r>
              <a:rPr lang="en-US" dirty="0"/>
              <a:t> it's highly important to understand the provisions for collection and recovery of tax demand and the provisions of filing stay application against such demand as provided under the Act.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360608"/>
            <a:ext cx="11590985" cy="6168981"/>
          </a:xfrm>
        </p:spPr>
        <p:txBody>
          <a:bodyPr>
            <a:normAutofit fontScale="77500" lnSpcReduction="20000"/>
          </a:bodyPr>
          <a:lstStyle/>
          <a:p>
            <a:r>
              <a:rPr lang="en-IN" b="1" u="sng" dirty="0"/>
              <a:t>Properties which cannot be attached  </a:t>
            </a:r>
            <a:endParaRPr lang="en-IN" dirty="0"/>
          </a:p>
          <a:p>
            <a:r>
              <a:rPr lang="en-IN" dirty="0"/>
              <a:t> ► As per Rule 10(1) of the second Schedule of the Income tax Act, all such property as is mentioned by the Code of Civil Procedure, 1908, (section-60 exemption from attachment and sale in execution of a decree of a Civil Court) shall be exempt from attachment and sale under the said schedule.  </a:t>
            </a:r>
          </a:p>
          <a:p>
            <a:r>
              <a:rPr lang="en-IN" dirty="0"/>
              <a:t> ► It was held in </a:t>
            </a:r>
            <a:r>
              <a:rPr lang="en-IN" b="1" dirty="0"/>
              <a:t>Stock Exchange v. ACIT (2001) 248 ITR 209(SC) &amp; </a:t>
            </a:r>
            <a:r>
              <a:rPr lang="en-IN" b="1" dirty="0" err="1"/>
              <a:t>Vinay</a:t>
            </a:r>
            <a:r>
              <a:rPr lang="en-IN" b="1" dirty="0"/>
              <a:t> </a:t>
            </a:r>
            <a:r>
              <a:rPr lang="en-IN" b="1" dirty="0" err="1"/>
              <a:t>Bubna</a:t>
            </a:r>
            <a:r>
              <a:rPr lang="en-IN" b="1" dirty="0"/>
              <a:t> v. Stock Exchange (1999) 97 (Comp Cases) 874 (SC)</a:t>
            </a:r>
            <a:r>
              <a:rPr lang="en-IN" dirty="0"/>
              <a:t>, that on plain and combined reading of rules relating to membership of the Ahmedabad Stock Exchange, it is clear that the right of membership is merely a personal privilege granted to a member, it is not transferable and incapable of being alienation by the member or his legal representatives and heirs except to the limited extent as provided in the rules on the fulfilment of conditions provided therein. Hence, the garnishee notice against stock exchange was set aside.  </a:t>
            </a:r>
          </a:p>
          <a:p>
            <a:r>
              <a:rPr lang="en-IN" dirty="0"/>
              <a:t> ► Property of sons not be attached in case of liability of father  Properties belonging to the joint family was attached by TRO for realization of tax arrears of firm in which the </a:t>
            </a:r>
            <a:r>
              <a:rPr lang="en-IN" dirty="0" err="1"/>
              <a:t>assessee</a:t>
            </a:r>
            <a:r>
              <a:rPr lang="en-IN" dirty="0"/>
              <a:t> </a:t>
            </a:r>
            <a:r>
              <a:rPr lang="en-IN" dirty="0" err="1"/>
              <a:t>karta</a:t>
            </a:r>
            <a:r>
              <a:rPr lang="en-IN" dirty="0"/>
              <a:t> was a partner. Father was a partner of the firm in his individual capacity investing his monies and not on behalf of HUF though he was a joint family manager. It was held that only share belonging to father was liable to be attached and not the rest belonging to the sons. ITO v. </a:t>
            </a:r>
            <a:r>
              <a:rPr lang="en-IN" dirty="0" err="1"/>
              <a:t>Tippala</a:t>
            </a:r>
            <a:r>
              <a:rPr lang="en-IN" dirty="0"/>
              <a:t> China </a:t>
            </a:r>
            <a:r>
              <a:rPr lang="en-IN" dirty="0" err="1"/>
              <a:t>Appa</a:t>
            </a:r>
            <a:r>
              <a:rPr lang="en-IN" dirty="0"/>
              <a:t> Rao &amp; </a:t>
            </a:r>
            <a:r>
              <a:rPr lang="en-IN" dirty="0" err="1"/>
              <a:t>Ors</a:t>
            </a:r>
            <a:r>
              <a:rPr lang="en-IN" dirty="0"/>
              <a:t>.(2011) 331 ITR 248 (AP) (High Court)  </a:t>
            </a:r>
          </a:p>
          <a:p>
            <a:r>
              <a:rPr lang="en-IN" dirty="0"/>
              <a:t> ► Salary of debtor cannot be attached – </a:t>
            </a:r>
            <a:r>
              <a:rPr lang="en-IN" b="1" dirty="0" err="1"/>
              <a:t>Tejal</a:t>
            </a:r>
            <a:r>
              <a:rPr lang="en-IN" b="1" dirty="0"/>
              <a:t> R. Amin (Smt.) v. Asst. CIT(1994) 208 ITR 103 (</a:t>
            </a:r>
            <a:r>
              <a:rPr lang="en-IN" b="1" dirty="0" err="1"/>
              <a:t>Guj</a:t>
            </a:r>
            <a:r>
              <a:rPr lang="en-IN" b="1" dirty="0"/>
              <a:t>.) (High Court)  </a:t>
            </a:r>
            <a:endParaRPr lang="en-IN" dirty="0"/>
          </a:p>
          <a:p>
            <a:r>
              <a:rPr lang="en-IN" dirty="0"/>
              <a:t> ► Overdraft bank accounts having certain limit cannot be attached. </a:t>
            </a:r>
            <a:r>
              <a:rPr lang="en-IN" b="1" dirty="0"/>
              <a:t>K.M. Adam v. ITO (1958) 33 ITR 26 (Mad)(High Court)  </a:t>
            </a:r>
            <a:endParaRPr lang="en-IN" dirty="0"/>
          </a:p>
          <a:p>
            <a:endParaRPr lang="en-IN" dirty="0"/>
          </a:p>
        </p:txBody>
      </p:sp>
    </p:spTree>
    <p:extLst>
      <p:ext uri="{BB962C8B-B14F-4D97-AF65-F5344CB8AC3E}">
        <p14:creationId xmlns:p14="http://schemas.microsoft.com/office/powerpoint/2010/main" val="3266541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309092"/>
            <a:ext cx="11578107" cy="6272011"/>
          </a:xfrm>
        </p:spPr>
        <p:txBody>
          <a:bodyPr>
            <a:normAutofit lnSpcReduction="10000"/>
          </a:bodyPr>
          <a:lstStyle/>
          <a:p>
            <a:r>
              <a:rPr lang="en-IN" b="1" u="sng" dirty="0"/>
              <a:t>Priority of dues of Government  </a:t>
            </a:r>
            <a:endParaRPr lang="en-IN" dirty="0"/>
          </a:p>
          <a:p>
            <a:r>
              <a:rPr lang="en-IN" dirty="0"/>
              <a:t> ► Priority of dues to Government – secured creditor – Income tax department by way of attachment of assets cannot claim for priority over secured creditor for realization of Income-tax due. (S.13, 35, securitization and Reconstruction of Financial Assets and Enforcement of Security Interest Act (54 of 2002). </a:t>
            </a:r>
            <a:r>
              <a:rPr lang="en-IN" b="1" dirty="0"/>
              <a:t>- Asset Reconstruction Co.(India) Ltd. v. CIT AIT 2012 (NOC) 196 (</a:t>
            </a:r>
            <a:r>
              <a:rPr lang="en-IN" b="1" dirty="0" err="1"/>
              <a:t>Guj</a:t>
            </a:r>
            <a:r>
              <a:rPr lang="en-IN" b="1" dirty="0"/>
              <a:t>) (High Court)</a:t>
            </a:r>
            <a:r>
              <a:rPr lang="en-IN" dirty="0"/>
              <a:t>  </a:t>
            </a:r>
            <a:endParaRPr lang="en-IN" dirty="0" smtClean="0"/>
          </a:p>
          <a:p>
            <a:endParaRPr lang="en-IN" dirty="0"/>
          </a:p>
          <a:p>
            <a:r>
              <a:rPr lang="en-IN" dirty="0"/>
              <a:t> ► Pendency of income tax proceedings – Transfer can be held void only if transferee had notice of pendency of income tax proceedings. - Tax Recovery Officer v. Industrial Finance Corporation of India and another </a:t>
            </a:r>
            <a:r>
              <a:rPr lang="en-IN" b="1" dirty="0"/>
              <a:t>(2012) 346 ITR 11 (</a:t>
            </a:r>
            <a:r>
              <a:rPr lang="en-IN" b="1" dirty="0" err="1"/>
              <a:t>Guj</a:t>
            </a:r>
            <a:r>
              <a:rPr lang="en-IN" b="1" dirty="0"/>
              <a:t>) (High Court)</a:t>
            </a:r>
            <a:r>
              <a:rPr lang="en-IN" dirty="0"/>
              <a:t>  </a:t>
            </a:r>
            <a:endParaRPr lang="en-IN" dirty="0" smtClean="0"/>
          </a:p>
          <a:p>
            <a:endParaRPr lang="en-IN" dirty="0"/>
          </a:p>
          <a:p>
            <a:r>
              <a:rPr lang="en-IN" dirty="0"/>
              <a:t> ► Priority for tax revenue over secured creditors - </a:t>
            </a:r>
            <a:r>
              <a:rPr lang="en-IN" b="1" dirty="0"/>
              <a:t>Dena Bank v. Bhiabai Prabhudas Parekh (2001) 247 ITR 165 (SC)  </a:t>
            </a:r>
            <a:endParaRPr lang="en-IN" dirty="0"/>
          </a:p>
          <a:p>
            <a:endParaRPr lang="en-IN" dirty="0"/>
          </a:p>
        </p:txBody>
      </p:sp>
    </p:spTree>
    <p:extLst>
      <p:ext uri="{BB962C8B-B14F-4D97-AF65-F5344CB8AC3E}">
        <p14:creationId xmlns:p14="http://schemas.microsoft.com/office/powerpoint/2010/main" val="3305616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383191"/>
            <a:ext cx="11603864" cy="6120640"/>
          </a:xfrm>
        </p:spPr>
        <p:txBody>
          <a:bodyPr>
            <a:normAutofit lnSpcReduction="10000"/>
          </a:bodyPr>
          <a:lstStyle/>
          <a:p>
            <a:r>
              <a:rPr lang="en-IN" b="1" u="sng" dirty="0"/>
              <a:t>Power of Arrest: Rule 73 – Second Schedule </a:t>
            </a:r>
            <a:endParaRPr lang="en-IN" dirty="0"/>
          </a:p>
          <a:p>
            <a:r>
              <a:rPr lang="en-IN" dirty="0"/>
              <a:t> ► Revenue can resort to attachment as well as arrest-Simultaneous execution both against the property and person of judgment debtor is allowed.  - </a:t>
            </a:r>
            <a:r>
              <a:rPr lang="en-IN" b="1" dirty="0"/>
              <a:t>Padrauna Raj Krishna Sugar Works Ltd. v. Land Reforms Commissioner, UP and other (1970) 75 ITR 358 (SC), K.T. Thomas v. CIT (1990) 185 ITR 292 (Ker) (High Court) (SLP </a:t>
            </a:r>
            <a:r>
              <a:rPr lang="en-IN" b="1" dirty="0" smtClean="0"/>
              <a:t>dismissed </a:t>
            </a:r>
            <a:r>
              <a:rPr lang="en-IN" b="1" dirty="0"/>
              <a:t>(1988) 173 ITR 1(SC).</a:t>
            </a:r>
            <a:r>
              <a:rPr lang="en-IN" dirty="0"/>
              <a:t> </a:t>
            </a:r>
            <a:endParaRPr lang="en-IN" dirty="0" smtClean="0"/>
          </a:p>
          <a:p>
            <a:endParaRPr lang="en-IN" dirty="0"/>
          </a:p>
          <a:p>
            <a:r>
              <a:rPr lang="en-IN" dirty="0"/>
              <a:t> ► For tax arrears of HUF, arrest and detention of members of HUF cannot be made; however, </a:t>
            </a:r>
            <a:r>
              <a:rPr lang="en-IN" dirty="0" smtClean="0"/>
              <a:t>Karta </a:t>
            </a:r>
            <a:r>
              <a:rPr lang="en-IN" dirty="0"/>
              <a:t>of HUF deemed to be defaulter. - </a:t>
            </a:r>
            <a:r>
              <a:rPr lang="en-IN" b="1" dirty="0"/>
              <a:t>Kapurchand Shrimal v. TRO (1969) 72 ITR 623 (SC)</a:t>
            </a:r>
            <a:r>
              <a:rPr lang="en-IN" dirty="0"/>
              <a:t>   </a:t>
            </a:r>
            <a:endParaRPr lang="en-IN" dirty="0" smtClean="0"/>
          </a:p>
          <a:p>
            <a:endParaRPr lang="en-IN" dirty="0"/>
          </a:p>
          <a:p>
            <a:r>
              <a:rPr lang="en-IN" dirty="0"/>
              <a:t> ► When a firm is in default, if partner of firm is treated as </a:t>
            </a:r>
            <a:r>
              <a:rPr lang="en-IN" dirty="0" err="1"/>
              <a:t>assessee</a:t>
            </a:r>
            <a:r>
              <a:rPr lang="en-IN" dirty="0"/>
              <a:t> in default, he can be arrested. Partner is not immune from arrest in the proceedings for recovery of income tax due. - </a:t>
            </a:r>
            <a:r>
              <a:rPr lang="en-IN" b="1" dirty="0"/>
              <a:t>S.M. Ibrahim v. Dy. Collector Sales tax (1978) CTR 356(all) (High Court)  </a:t>
            </a:r>
            <a:endParaRPr lang="en-IN" dirty="0"/>
          </a:p>
          <a:p>
            <a:endParaRPr lang="en-IN" dirty="0"/>
          </a:p>
        </p:txBody>
      </p:sp>
    </p:spTree>
    <p:extLst>
      <p:ext uri="{BB962C8B-B14F-4D97-AF65-F5344CB8AC3E}">
        <p14:creationId xmlns:p14="http://schemas.microsoft.com/office/powerpoint/2010/main" val="437698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231820"/>
            <a:ext cx="11655380" cy="6349284"/>
          </a:xfrm>
        </p:spPr>
        <p:txBody>
          <a:bodyPr>
            <a:normAutofit fontScale="92500" lnSpcReduction="20000"/>
          </a:bodyPr>
          <a:lstStyle/>
          <a:p>
            <a:r>
              <a:rPr lang="en-IN" dirty="0"/>
              <a:t> </a:t>
            </a:r>
            <a:r>
              <a:rPr lang="en-IN" b="1" u="sng" dirty="0"/>
              <a:t>Liability of Director </a:t>
            </a:r>
            <a:endParaRPr lang="en-IN" dirty="0"/>
          </a:p>
          <a:p>
            <a:r>
              <a:rPr lang="en-IN" dirty="0"/>
              <a:t>► Liability of the Director can be only in respect of the arrears of tax during the period in which the person was director. - </a:t>
            </a:r>
            <a:r>
              <a:rPr lang="en-IN" b="1" dirty="0"/>
              <a:t>Darshan Kumar v. CIT (1996) 222 ITR 608 (P&amp;H)</a:t>
            </a:r>
            <a:r>
              <a:rPr lang="en-IN" dirty="0"/>
              <a:t>  </a:t>
            </a:r>
            <a:endParaRPr lang="en-IN" dirty="0" smtClean="0"/>
          </a:p>
          <a:p>
            <a:endParaRPr lang="en-IN" dirty="0"/>
          </a:p>
          <a:p>
            <a:r>
              <a:rPr lang="en-IN" dirty="0"/>
              <a:t> ► Salary earned by the Director from another company can also be attached. When a Private company converted into Public Limited company, the Directors cannot be held liable from the date of conversion.  </a:t>
            </a:r>
            <a:r>
              <a:rPr lang="en-IN" b="1" dirty="0"/>
              <a:t>-  M. Rajamoni Amma &amp; Anr. V. Dy. CIT (1992) 195 ITR 873 (SC)  </a:t>
            </a:r>
            <a:endParaRPr lang="en-IN" b="1" dirty="0" smtClean="0"/>
          </a:p>
          <a:p>
            <a:endParaRPr lang="en-IN" dirty="0"/>
          </a:p>
          <a:p>
            <a:r>
              <a:rPr lang="en-IN" dirty="0"/>
              <a:t> ► Remedy against proceedings u/s 179 - </a:t>
            </a:r>
            <a:r>
              <a:rPr lang="en-IN" b="1" dirty="0"/>
              <a:t>Bhupatlal J. Shah </a:t>
            </a:r>
            <a:r>
              <a:rPr lang="en-IN" b="1" dirty="0" smtClean="0"/>
              <a:t>Vs. </a:t>
            </a:r>
            <a:r>
              <a:rPr lang="en-IN" b="1" dirty="0"/>
              <a:t>ITO (2012) 210 Taxman 481 (Bom HC)</a:t>
            </a:r>
            <a:r>
              <a:rPr lang="en-IN" dirty="0"/>
              <a:t>  </a:t>
            </a:r>
            <a:endParaRPr lang="en-IN" dirty="0" smtClean="0"/>
          </a:p>
          <a:p>
            <a:endParaRPr lang="en-IN" dirty="0"/>
          </a:p>
          <a:p>
            <a:r>
              <a:rPr lang="en-IN" dirty="0"/>
              <a:t> ► The assessee can file a revision application under section 264 against said order to the CIT.  </a:t>
            </a:r>
            <a:endParaRPr lang="en-IN" dirty="0" smtClean="0"/>
          </a:p>
          <a:p>
            <a:endParaRPr lang="en-IN" dirty="0"/>
          </a:p>
          <a:p>
            <a:r>
              <a:rPr lang="en-IN" dirty="0"/>
              <a:t> ► If Commissioner rejects, the assessee has to file a writ petition under 226 of the Constitution of India against the said order.  </a:t>
            </a:r>
          </a:p>
          <a:p>
            <a:endParaRPr lang="en-IN" dirty="0"/>
          </a:p>
        </p:txBody>
      </p:sp>
    </p:spTree>
    <p:extLst>
      <p:ext uri="{BB962C8B-B14F-4D97-AF65-F5344CB8AC3E}">
        <p14:creationId xmlns:p14="http://schemas.microsoft.com/office/powerpoint/2010/main" val="2284355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0"/>
            <a:ext cx="11423561" cy="6091707"/>
          </a:xfrm>
        </p:spPr>
        <p:txBody>
          <a:bodyPr/>
          <a:lstStyle/>
          <a:p>
            <a:pPr marL="0" indent="0">
              <a:buNone/>
            </a:pPr>
            <a:endParaRPr lang="en-IN" dirty="0" smtClean="0"/>
          </a:p>
          <a:p>
            <a:r>
              <a:rPr lang="en-IN" dirty="0" smtClean="0"/>
              <a:t>Firm </a:t>
            </a:r>
            <a:r>
              <a:rPr lang="en-IN" dirty="0"/>
              <a:t>&amp; Partners – Partners liability to pay the firm tax Section 25 of the Partnership Act and Section 188A of the Income tax Act </a:t>
            </a:r>
            <a:endParaRPr lang="en-IN" dirty="0" smtClean="0"/>
          </a:p>
          <a:p>
            <a:pPr marL="0" indent="0">
              <a:buNone/>
            </a:pPr>
            <a:endParaRPr lang="en-IN" dirty="0"/>
          </a:p>
          <a:p>
            <a:r>
              <a:rPr lang="en-IN" dirty="0"/>
              <a:t>► All partners including legal heirs of the deceased partners are jointly and severally liable for the dues of partnership, if they were partners of firm at the relevant time. These dues include tax, interest and other sums payable under the Act. - </a:t>
            </a:r>
            <a:r>
              <a:rPr lang="en-IN" b="1" dirty="0"/>
              <a:t>ITO v. </a:t>
            </a:r>
            <a:r>
              <a:rPr lang="en-IN" b="1" dirty="0" err="1"/>
              <a:t>Arunagiri</a:t>
            </a:r>
            <a:r>
              <a:rPr lang="en-IN" b="1" dirty="0"/>
              <a:t> </a:t>
            </a:r>
            <a:r>
              <a:rPr lang="en-IN" b="1" dirty="0" err="1"/>
              <a:t>Chettiar</a:t>
            </a:r>
            <a:r>
              <a:rPr lang="en-IN" b="1" dirty="0"/>
              <a:t> (1996) 220 ITR 232(SC) and </a:t>
            </a:r>
            <a:r>
              <a:rPr lang="en-IN" b="1" dirty="0" err="1"/>
              <a:t>Iqtida</a:t>
            </a:r>
            <a:r>
              <a:rPr lang="en-IN" b="1" dirty="0"/>
              <a:t> Khan v. ITO (1941) 41 ITR 165 (All High Court)</a:t>
            </a:r>
            <a:r>
              <a:rPr lang="en-IN" dirty="0"/>
              <a:t> </a:t>
            </a:r>
            <a:endParaRPr lang="en-IN" dirty="0" smtClean="0"/>
          </a:p>
          <a:p>
            <a:pPr marL="0" indent="0">
              <a:buNone/>
            </a:pPr>
            <a:r>
              <a:rPr lang="en-IN" dirty="0" smtClean="0"/>
              <a:t> </a:t>
            </a:r>
            <a:endParaRPr lang="en-IN" dirty="0"/>
          </a:p>
          <a:p>
            <a:r>
              <a:rPr lang="en-IN" dirty="0"/>
              <a:t> ► Arrears of tax of firm can be recovered from erstwhile partner. - </a:t>
            </a:r>
            <a:r>
              <a:rPr lang="en-IN" b="1" dirty="0" err="1"/>
              <a:t>Kethmal</a:t>
            </a:r>
            <a:r>
              <a:rPr lang="en-IN" b="1" dirty="0"/>
              <a:t> Parekh v. TRO (1973) 87 ITR 101 (AP) (High Court)  </a:t>
            </a:r>
            <a:endParaRPr lang="en-IN" dirty="0"/>
          </a:p>
          <a:p>
            <a:endParaRPr lang="en-IN" dirty="0"/>
          </a:p>
        </p:txBody>
      </p:sp>
    </p:spTree>
    <p:extLst>
      <p:ext uri="{BB962C8B-B14F-4D97-AF65-F5344CB8AC3E}">
        <p14:creationId xmlns:p14="http://schemas.microsoft.com/office/powerpoint/2010/main" val="1913975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437882"/>
            <a:ext cx="11256135" cy="5988676"/>
          </a:xfrm>
        </p:spPr>
        <p:txBody>
          <a:bodyPr>
            <a:normAutofit fontScale="92500" lnSpcReduction="20000"/>
          </a:bodyPr>
          <a:lstStyle/>
          <a:p>
            <a:r>
              <a:rPr lang="en-IN" dirty="0"/>
              <a:t> </a:t>
            </a:r>
            <a:r>
              <a:rPr lang="en-IN" b="1" u="sng" dirty="0"/>
              <a:t>Limited liability partnership (Section 167 C</a:t>
            </a:r>
            <a:r>
              <a:rPr lang="en-IN" b="1" u="sng" dirty="0" smtClean="0"/>
              <a:t>)</a:t>
            </a:r>
          </a:p>
          <a:p>
            <a:r>
              <a:rPr lang="en-IN" dirty="0" smtClean="0"/>
              <a:t>  </a:t>
            </a:r>
            <a:r>
              <a:rPr lang="en-IN" dirty="0"/>
              <a:t>► Section 167C of the income tax act, where the tax is due from the limited liability partnership and if such tax cannot be recovered then every partner of the LLP at any time during relevant previous year shall be jointly and severally liable unless he proves that non-recovery cannot be attributed to any gross neglect, misfeasance or breach of duty on his part in relation to the affairs of LLP.  </a:t>
            </a:r>
            <a:endParaRPr lang="en-IN" dirty="0" smtClean="0"/>
          </a:p>
          <a:p>
            <a:pPr marL="0" indent="0">
              <a:buNone/>
            </a:pPr>
            <a:endParaRPr lang="en-IN" dirty="0"/>
          </a:p>
          <a:p>
            <a:r>
              <a:rPr lang="en-IN" dirty="0"/>
              <a:t> Hindu undivided family-Members of HUF, section 171 (6)  </a:t>
            </a:r>
            <a:endParaRPr lang="en-IN" dirty="0" smtClean="0"/>
          </a:p>
          <a:p>
            <a:pPr marL="0" indent="0">
              <a:buNone/>
            </a:pPr>
            <a:endParaRPr lang="en-IN" dirty="0"/>
          </a:p>
          <a:p>
            <a:r>
              <a:rPr lang="en-IN" dirty="0"/>
              <a:t> ► If Commissioner rejects, the assessee has to file a writ petition under 226 of the Constitution of India against the said order.  </a:t>
            </a:r>
            <a:endParaRPr lang="en-IN" dirty="0" smtClean="0"/>
          </a:p>
          <a:p>
            <a:pPr marL="0" indent="0">
              <a:buNone/>
            </a:pPr>
            <a:endParaRPr lang="en-IN" dirty="0"/>
          </a:p>
          <a:p>
            <a:r>
              <a:rPr lang="en-IN" dirty="0"/>
              <a:t>► As per section 171(4), the liability of the members of HUF is joint and several, however, if the demand pertains to the period after partition of the HUF, then the liability of the members is restricted to the portion of the joint family property allotted to each of them. </a:t>
            </a:r>
          </a:p>
          <a:p>
            <a:endParaRPr lang="en-IN" dirty="0"/>
          </a:p>
        </p:txBody>
      </p:sp>
    </p:spTree>
    <p:extLst>
      <p:ext uri="{BB962C8B-B14F-4D97-AF65-F5344CB8AC3E}">
        <p14:creationId xmlns:p14="http://schemas.microsoft.com/office/powerpoint/2010/main" val="6056101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u="sng" dirty="0"/>
              <a:t>Other Issues </a:t>
            </a:r>
            <a:endParaRPr lang="en-IN" dirty="0"/>
          </a:p>
          <a:p>
            <a:r>
              <a:rPr lang="en-IN" dirty="0"/>
              <a:t>Property located outside India - Recovery therefrom </a:t>
            </a:r>
            <a:endParaRPr lang="en-IN" dirty="0" smtClean="0"/>
          </a:p>
          <a:p>
            <a:pPr marL="0" indent="0">
              <a:buNone/>
            </a:pPr>
            <a:r>
              <a:rPr lang="en-IN" dirty="0" smtClean="0"/>
              <a:t> </a:t>
            </a:r>
            <a:endParaRPr lang="en-IN" dirty="0"/>
          </a:p>
          <a:p>
            <a:r>
              <a:rPr lang="en-IN" dirty="0"/>
              <a:t> ► As per section 228A (2), if India has an agreement with the country, where the assets are located in the other country, the same can be attached through CBDT, if the tax is due in India from non resident. For this purpose TRO has to draw a certificate u/s 222 and send to CBDT for further action</a:t>
            </a:r>
          </a:p>
          <a:p>
            <a:endParaRPr lang="en-IN" dirty="0"/>
          </a:p>
        </p:txBody>
      </p:sp>
    </p:spTree>
    <p:extLst>
      <p:ext uri="{BB962C8B-B14F-4D97-AF65-F5344CB8AC3E}">
        <p14:creationId xmlns:p14="http://schemas.microsoft.com/office/powerpoint/2010/main" val="7767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450760"/>
            <a:ext cx="11281893" cy="5950039"/>
          </a:xfrm>
        </p:spPr>
        <p:txBody>
          <a:bodyPr>
            <a:normAutofit lnSpcReduction="10000"/>
          </a:bodyPr>
          <a:lstStyle/>
          <a:p>
            <a:r>
              <a:rPr lang="en-IN" b="1" u="sng" dirty="0"/>
              <a:t>Priority of dues of Government  </a:t>
            </a:r>
            <a:endParaRPr lang="en-IN" dirty="0"/>
          </a:p>
          <a:p>
            <a:r>
              <a:rPr lang="en-IN" dirty="0"/>
              <a:t> ► Priority of dues to Government – secured creditor – Income tax department by way of attachment of assets cannot claim for priority over secured creditor for realization of Income-tax due. (S.13, 35, securitization and Reconstruction of Financial Assets and Enforcement of Security Interest Act (54 of 2002). - </a:t>
            </a:r>
            <a:r>
              <a:rPr lang="en-IN" b="1" dirty="0"/>
              <a:t>Asset Reconstruction Co.(India) Ltd. v. CIT AIT 2012 (NOC) 196 (</a:t>
            </a:r>
            <a:r>
              <a:rPr lang="en-IN" b="1" dirty="0" err="1"/>
              <a:t>Guj</a:t>
            </a:r>
            <a:r>
              <a:rPr lang="en-IN" b="1" dirty="0"/>
              <a:t>) (High Court)</a:t>
            </a:r>
            <a:r>
              <a:rPr lang="en-IN" dirty="0"/>
              <a:t>  </a:t>
            </a:r>
            <a:endParaRPr lang="en-IN" dirty="0" smtClean="0"/>
          </a:p>
          <a:p>
            <a:pPr marL="0" indent="0">
              <a:buNone/>
            </a:pPr>
            <a:endParaRPr lang="en-IN" dirty="0"/>
          </a:p>
          <a:p>
            <a:r>
              <a:rPr lang="en-IN" dirty="0"/>
              <a:t> ► Pendency of income tax proceedings – Transfer can be held void only if transferee had notice of pendency of income tax proceedings. - </a:t>
            </a:r>
            <a:r>
              <a:rPr lang="en-IN" b="1" dirty="0"/>
              <a:t>Tax Recovery Officer v. Industrial Finance Corporation of India and another (2012) 346 ITR 11 (</a:t>
            </a:r>
            <a:r>
              <a:rPr lang="en-IN" b="1" dirty="0" err="1"/>
              <a:t>Guj</a:t>
            </a:r>
            <a:r>
              <a:rPr lang="en-IN" b="1" dirty="0"/>
              <a:t>) (High Court)</a:t>
            </a:r>
            <a:r>
              <a:rPr lang="en-IN" dirty="0"/>
              <a:t>  </a:t>
            </a:r>
            <a:endParaRPr lang="en-IN" dirty="0" smtClean="0"/>
          </a:p>
          <a:p>
            <a:pPr marL="0" indent="0">
              <a:buNone/>
            </a:pPr>
            <a:endParaRPr lang="en-IN" dirty="0"/>
          </a:p>
          <a:p>
            <a:r>
              <a:rPr lang="en-IN" dirty="0"/>
              <a:t> ► Priority for tax revenue over secured creditors - </a:t>
            </a:r>
            <a:r>
              <a:rPr lang="en-IN" b="1" dirty="0"/>
              <a:t>Dena Bank </a:t>
            </a:r>
            <a:r>
              <a:rPr lang="en-IN" b="1" dirty="0" smtClean="0"/>
              <a:t>Vs. </a:t>
            </a:r>
            <a:r>
              <a:rPr lang="en-IN" b="1" dirty="0"/>
              <a:t>Bhiabai Prabhudas Parekh (2001) 247 ITR 165 (SC)  </a:t>
            </a:r>
            <a:endParaRPr lang="en-IN" dirty="0"/>
          </a:p>
          <a:p>
            <a:endParaRPr lang="en-IN" dirty="0"/>
          </a:p>
        </p:txBody>
      </p:sp>
    </p:spTree>
    <p:extLst>
      <p:ext uri="{BB962C8B-B14F-4D97-AF65-F5344CB8AC3E}">
        <p14:creationId xmlns:p14="http://schemas.microsoft.com/office/powerpoint/2010/main" val="38619114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3" y="193183"/>
            <a:ext cx="11732652" cy="6400800"/>
          </a:xfrm>
        </p:spPr>
        <p:txBody>
          <a:bodyPr>
            <a:normAutofit fontScale="85000" lnSpcReduction="20000"/>
          </a:bodyPr>
          <a:lstStyle/>
          <a:p>
            <a:r>
              <a:rPr lang="en-US" dirty="0"/>
              <a:t>CBDT Instruction dated 29 February 2016  Modifies </a:t>
            </a:r>
            <a:r>
              <a:rPr lang="en-US" dirty="0" smtClean="0"/>
              <a:t>instruction </a:t>
            </a:r>
            <a:r>
              <a:rPr lang="en-US" dirty="0"/>
              <a:t>No. 1914 dated March 21, 1996 to lay down guidelines for stay of demand pending appeal before CIT(A) </a:t>
            </a:r>
          </a:p>
          <a:p>
            <a:r>
              <a:rPr lang="en-US" dirty="0"/>
              <a:t> </a:t>
            </a:r>
          </a:p>
          <a:p>
            <a:r>
              <a:rPr lang="en-US" dirty="0"/>
              <a:t> Cases where outstanding demand disputed, AO to grant stay of demand till disposal of appeal by CIT(A) on payment of 15% of disputed demand, </a:t>
            </a:r>
            <a:r>
              <a:rPr lang="en-US" dirty="0" smtClean="0"/>
              <a:t>subsequently CBDT </a:t>
            </a:r>
            <a:r>
              <a:rPr lang="en-US" dirty="0"/>
              <a:t>vide instruction No. </a:t>
            </a:r>
            <a:r>
              <a:rPr lang="en-US" dirty="0" smtClean="0"/>
              <a:t>F.N0.404/72/93 – lTCC dt.31/07/2017 replaced 15% by 20% only keeping all the condition remain inforced lays </a:t>
            </a:r>
            <a:r>
              <a:rPr lang="en-US" dirty="0"/>
              <a:t>down exceptions </a:t>
            </a:r>
          </a:p>
          <a:p>
            <a:r>
              <a:rPr lang="en-US" dirty="0"/>
              <a:t> </a:t>
            </a:r>
          </a:p>
          <a:p>
            <a:r>
              <a:rPr lang="en-US" dirty="0"/>
              <a:t> Illustrates that where addition on same issue confirmed by appellate authorities in earlier years or by SC or HC in favour of Revenue or where such addition based on credible evidence collected in search or survey, AO can refer matter to </a:t>
            </a:r>
            <a:r>
              <a:rPr lang="en-US" dirty="0" err="1"/>
              <a:t>Pr</a:t>
            </a:r>
            <a:r>
              <a:rPr lang="en-US" dirty="0"/>
              <a:t> CIT/CIT if AO feels that payment of lump sum amount higher than 15% is warranted </a:t>
            </a:r>
          </a:p>
          <a:p>
            <a:r>
              <a:rPr lang="en-US" dirty="0"/>
              <a:t> </a:t>
            </a:r>
          </a:p>
          <a:p>
            <a:r>
              <a:rPr lang="en-US" dirty="0"/>
              <a:t> Where addition on same issue deleted by appellate authorities in earlier years or SC or HC decided issue in favour of assessee. AO can refer matter to CIT if it feels that payment of lump sum lower than 15% is warranted </a:t>
            </a:r>
          </a:p>
          <a:p>
            <a:r>
              <a:rPr lang="en-US" dirty="0"/>
              <a:t> </a:t>
            </a:r>
          </a:p>
          <a:p>
            <a:r>
              <a:rPr lang="en-US" dirty="0"/>
              <a:t> CIT to hold power of review, all appeal, review and reference to be decided within 2 weeks, </a:t>
            </a:r>
            <a:r>
              <a:rPr lang="en-US" dirty="0" smtClean="0"/>
              <a:t>A.O. </a:t>
            </a:r>
            <a:r>
              <a:rPr lang="en-US" dirty="0"/>
              <a:t>empowered to impose conditions </a:t>
            </a:r>
            <a:endParaRPr lang="en-IN" dirty="0"/>
          </a:p>
        </p:txBody>
      </p:sp>
    </p:spTree>
    <p:extLst>
      <p:ext uri="{BB962C8B-B14F-4D97-AF65-F5344CB8AC3E}">
        <p14:creationId xmlns:p14="http://schemas.microsoft.com/office/powerpoint/2010/main" val="149228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218941"/>
            <a:ext cx="11694017" cy="6490951"/>
          </a:xfrm>
        </p:spPr>
        <p:txBody>
          <a:bodyPr>
            <a:normAutofit fontScale="85000" lnSpcReduction="20000"/>
          </a:bodyPr>
          <a:lstStyle/>
          <a:p>
            <a:r>
              <a:rPr lang="en-US" b="1" u="sng" dirty="0"/>
              <a:t>Stay Proceedings before AO </a:t>
            </a:r>
          </a:p>
          <a:p>
            <a:r>
              <a:rPr lang="en-US" dirty="0"/>
              <a:t>Principles/Guidelines prescribed by Bombay High Court in case of UTI Mutual Fund (345 ITR 71) (Bom) </a:t>
            </a:r>
          </a:p>
          <a:p>
            <a:r>
              <a:rPr lang="en-US" dirty="0"/>
              <a:t> </a:t>
            </a:r>
          </a:p>
          <a:p>
            <a:r>
              <a:rPr lang="en-US" dirty="0"/>
              <a:t>► No recovery of tax should be made pending:-  </a:t>
            </a:r>
          </a:p>
          <a:p>
            <a:r>
              <a:rPr lang="en-US" dirty="0"/>
              <a:t> </a:t>
            </a:r>
          </a:p>
          <a:p>
            <a:r>
              <a:rPr lang="en-US" dirty="0"/>
              <a:t>► Expiry of the time limit for filing an appeal;  ► Disposal of a stay application, if any, moved by the assessee and for a reasonable period thereafter to enable the assessee to move a higher forum, if so advised. Coercive steps may, however, be adopted where the authority has reason to believe that the assessee may defeat the demand, in which case brief reasons may be indicated.  </a:t>
            </a:r>
          </a:p>
          <a:p>
            <a:r>
              <a:rPr lang="en-US" dirty="0"/>
              <a:t> </a:t>
            </a:r>
          </a:p>
          <a:p>
            <a:r>
              <a:rPr lang="en-US" dirty="0"/>
              <a:t>► The stay application, if any, moved by the assessee should be disposed of after hearing the assessee and keeping in mind the guidelines in KEC International Ltd. v. B.R. </a:t>
            </a:r>
            <a:r>
              <a:rPr lang="en-US" dirty="0" err="1"/>
              <a:t>Balakrishnan</a:t>
            </a:r>
            <a:r>
              <a:rPr lang="en-US" dirty="0"/>
              <a:t> (2001) 251 ITR 158 (Bom)  </a:t>
            </a:r>
          </a:p>
          <a:p>
            <a:r>
              <a:rPr lang="en-US" dirty="0"/>
              <a:t> </a:t>
            </a:r>
          </a:p>
          <a:p>
            <a:r>
              <a:rPr lang="en-US" dirty="0"/>
              <a:t>► If the AO has taken a view contrary to what has been held in the preceding previous years without there being a material change in facts or law, that is a relevant consideration in deciding the application for stay. </a:t>
            </a:r>
            <a:endParaRPr lang="en-IN" dirty="0"/>
          </a:p>
        </p:txBody>
      </p:sp>
    </p:spTree>
    <p:extLst>
      <p:ext uri="{BB962C8B-B14F-4D97-AF65-F5344CB8AC3E}">
        <p14:creationId xmlns:p14="http://schemas.microsoft.com/office/powerpoint/2010/main" val="22252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230" y="184150"/>
            <a:ext cx="11664315" cy="6410325"/>
          </a:xfrm>
        </p:spPr>
        <p:txBody>
          <a:bodyPr>
            <a:normAutofit fontScale="92500"/>
          </a:bodyPr>
          <a:lstStyle/>
          <a:p>
            <a:r>
              <a:rPr lang="en-US" dirty="0"/>
              <a:t>As per Dictionary meaning the term '</a:t>
            </a:r>
            <a:r>
              <a:rPr lang="en-US" dirty="0">
                <a:solidFill>
                  <a:srgbClr val="FF0000"/>
                </a:solidFill>
              </a:rPr>
              <a:t>Recovery' implies “the action or proceedings regaining possession or control of something </a:t>
            </a:r>
            <a:r>
              <a:rPr lang="en-US" dirty="0" smtClean="0">
                <a:solidFill>
                  <a:srgbClr val="FF0000"/>
                </a:solidFill>
              </a:rPr>
              <a:t>lost or under custody of others</a:t>
            </a:r>
            <a:r>
              <a:rPr lang="en-US" dirty="0" smtClean="0"/>
              <a:t>”</a:t>
            </a:r>
            <a:endParaRPr lang="en-US" dirty="0"/>
          </a:p>
          <a:p>
            <a:r>
              <a:rPr lang="en-US" dirty="0"/>
              <a:t>Relevant section under the Income-tax Act, 1961 that deals with recovery of tax and stay of demand are as noted hereunder.</a:t>
            </a:r>
          </a:p>
          <a:p>
            <a:endParaRPr lang="en-US" dirty="0"/>
          </a:p>
          <a:p>
            <a:r>
              <a:rPr lang="en-US" dirty="0">
                <a:solidFill>
                  <a:srgbClr val="FF0000"/>
                </a:solidFill>
              </a:rPr>
              <a:t>Section 	Description</a:t>
            </a:r>
          </a:p>
          <a:p>
            <a:r>
              <a:rPr lang="en-US" dirty="0"/>
              <a:t>201 		Consequences of failure to deduct or pay</a:t>
            </a:r>
          </a:p>
          <a:p>
            <a:r>
              <a:rPr lang="en-US" dirty="0"/>
              <a:t>220 		When tax payable and when assessee deemed in default</a:t>
            </a:r>
          </a:p>
          <a:p>
            <a:r>
              <a:rPr lang="en-US" dirty="0"/>
              <a:t>221 		Penalty payable when tax in default</a:t>
            </a:r>
          </a:p>
          <a:p>
            <a:r>
              <a:rPr lang="en-US" dirty="0"/>
              <a:t>222 		Certificate to Tax Recovery Officer</a:t>
            </a:r>
          </a:p>
          <a:p>
            <a:r>
              <a:rPr lang="en-US" dirty="0"/>
              <a:t>223 		Tax Recovery Officer by whom recovery is to be affected</a:t>
            </a:r>
          </a:p>
          <a:p>
            <a:r>
              <a:rPr lang="en-US" dirty="0"/>
              <a:t>224 		Validity of certificate and cancellation or amendment thereof</a:t>
            </a:r>
          </a:p>
          <a:p>
            <a:r>
              <a:rPr lang="en-US" dirty="0">
                <a:solidFill>
                  <a:srgbClr val="00B0F0"/>
                </a:solidFill>
              </a:rPr>
              <a:t>225 		Stay of proceedings in pursuance of certificate and amendment or 		</a:t>
            </a:r>
            <a:r>
              <a:rPr lang="en-US" dirty="0" smtClean="0">
                <a:solidFill>
                  <a:srgbClr val="00B0F0"/>
                </a:solidFill>
              </a:rPr>
              <a:t>            cancellation </a:t>
            </a:r>
            <a:r>
              <a:rPr lang="en-US" dirty="0">
                <a:solidFill>
                  <a:srgbClr val="00B0F0"/>
                </a:solidFill>
              </a:rPr>
              <a:t>thereof</a:t>
            </a:r>
          </a:p>
          <a:p>
            <a:endParaRPr lang="en-US" dirty="0">
              <a:solidFill>
                <a:srgbClr val="00B0F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31820"/>
            <a:ext cx="11706896" cy="6426557"/>
          </a:xfrm>
        </p:spPr>
        <p:txBody>
          <a:bodyPr>
            <a:normAutofit fontScale="92500" lnSpcReduction="20000"/>
          </a:bodyPr>
          <a:lstStyle/>
          <a:p>
            <a:r>
              <a:rPr lang="en-US" b="1" u="sng" dirty="0" smtClean="0"/>
              <a:t>Valid service of Notice of demand made U/s 156</a:t>
            </a:r>
          </a:p>
          <a:p>
            <a:r>
              <a:rPr lang="en-US" dirty="0" smtClean="0"/>
              <a:t> </a:t>
            </a:r>
            <a:r>
              <a:rPr lang="en-US" b="1" dirty="0"/>
              <a:t>Mohan </a:t>
            </a:r>
            <a:r>
              <a:rPr lang="en-US" b="1" dirty="0" err="1"/>
              <a:t>Wahi</a:t>
            </a:r>
            <a:r>
              <a:rPr lang="en-US" b="1" dirty="0"/>
              <a:t> v. CIT(2001) 248 ITR 799(SC)</a:t>
            </a:r>
            <a:r>
              <a:rPr lang="en-US" dirty="0"/>
              <a:t>  </a:t>
            </a:r>
          </a:p>
          <a:p>
            <a:r>
              <a:rPr lang="en-US" dirty="0"/>
              <a:t> </a:t>
            </a:r>
            <a:r>
              <a:rPr lang="en-US" dirty="0" smtClean="0"/>
              <a:t>The </a:t>
            </a:r>
            <a:r>
              <a:rPr lang="en-US" dirty="0"/>
              <a:t>court held that valid service is mandatory; in case of failure to serve the notice, recovery proceedings are held to be not valid. Service of demand notice constitutes foundation for subsequent proceedings.  Demand Notice not received by assessee, recovery proceeding held to be not valid.  </a:t>
            </a:r>
          </a:p>
          <a:p>
            <a:r>
              <a:rPr lang="en-US" dirty="0"/>
              <a:t> </a:t>
            </a:r>
          </a:p>
          <a:p>
            <a:r>
              <a:rPr lang="en-US" dirty="0"/>
              <a:t>► </a:t>
            </a:r>
            <a:r>
              <a:rPr lang="en-US" b="1" dirty="0"/>
              <a:t>CIT v. </a:t>
            </a:r>
            <a:r>
              <a:rPr lang="en-US" b="1" dirty="0" err="1"/>
              <a:t>Sattandas</a:t>
            </a:r>
            <a:r>
              <a:rPr lang="en-US" b="1" dirty="0"/>
              <a:t> Mohandas </a:t>
            </a:r>
            <a:r>
              <a:rPr lang="en-US" b="1" dirty="0" err="1"/>
              <a:t>Sidhi</a:t>
            </a:r>
            <a:r>
              <a:rPr lang="en-US" b="1" dirty="0"/>
              <a:t> (1982) 230 ITR 591 (MP) (High Court)  </a:t>
            </a:r>
          </a:p>
          <a:p>
            <a:r>
              <a:rPr lang="en-US" dirty="0"/>
              <a:t> </a:t>
            </a:r>
            <a:r>
              <a:rPr lang="en-US" dirty="0" smtClean="0"/>
              <a:t>It </a:t>
            </a:r>
            <a:r>
              <a:rPr lang="en-US" dirty="0"/>
              <a:t>was held that, it is mandatory that notice must be served only in the manner provided in section 282 of the Income Tax Act, hence notice by telegram could not be said to be a substitute for notice by post. However, now even Electronic mode is prescribed u/s 282(2) as acceptable mode of communication of notice. At the relevant time only service by post or by way of summons issued by court under CPC were available.  </a:t>
            </a:r>
          </a:p>
          <a:p>
            <a:r>
              <a:rPr lang="en-US" dirty="0"/>
              <a:t> </a:t>
            </a:r>
          </a:p>
          <a:p>
            <a:r>
              <a:rPr lang="en-US" dirty="0"/>
              <a:t>► </a:t>
            </a:r>
            <a:r>
              <a:rPr lang="en-US" b="1" dirty="0"/>
              <a:t>CIT v. </a:t>
            </a:r>
            <a:r>
              <a:rPr lang="en-US" b="1" dirty="0" err="1"/>
              <a:t>Malchand</a:t>
            </a:r>
            <a:r>
              <a:rPr lang="en-US" b="1" dirty="0"/>
              <a:t> </a:t>
            </a:r>
            <a:r>
              <a:rPr lang="en-US" b="1" dirty="0" err="1"/>
              <a:t>Surana</a:t>
            </a:r>
            <a:r>
              <a:rPr lang="en-US" b="1" dirty="0"/>
              <a:t> (1958) 28 ITR 684 (Cal.) (High Court)  </a:t>
            </a:r>
          </a:p>
          <a:p>
            <a:r>
              <a:rPr lang="en-US" dirty="0"/>
              <a:t> </a:t>
            </a:r>
            <a:r>
              <a:rPr lang="en-US" dirty="0" smtClean="0"/>
              <a:t>General </a:t>
            </a:r>
            <a:r>
              <a:rPr lang="en-US" dirty="0"/>
              <a:t>Clauses Act, 1897, Section 27 deals with meaning of service by post. If it is sent by registered post and acknowledgement is produced the presumption is that it is a proper service. </a:t>
            </a:r>
            <a:endParaRPr lang="en-IN" dirty="0"/>
          </a:p>
        </p:txBody>
      </p:sp>
    </p:spTree>
    <p:extLst>
      <p:ext uri="{BB962C8B-B14F-4D97-AF65-F5344CB8AC3E}">
        <p14:creationId xmlns:p14="http://schemas.microsoft.com/office/powerpoint/2010/main" val="4306254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193184"/>
            <a:ext cx="11706895" cy="6465194"/>
          </a:xfrm>
        </p:spPr>
        <p:txBody>
          <a:bodyPr>
            <a:normAutofit fontScale="77500" lnSpcReduction="20000"/>
          </a:bodyPr>
          <a:lstStyle/>
          <a:p>
            <a:r>
              <a:rPr lang="en-US" b="1" u="sng" dirty="0"/>
              <a:t>Stay Proceedings before CIT(A) </a:t>
            </a:r>
          </a:p>
          <a:p>
            <a:r>
              <a:rPr lang="en-US" dirty="0"/>
              <a:t>Powers of CIT(A) to grant stay of demand </a:t>
            </a:r>
          </a:p>
          <a:p>
            <a:r>
              <a:rPr lang="en-US" dirty="0"/>
              <a:t> </a:t>
            </a:r>
            <a:r>
              <a:rPr lang="en-US" dirty="0" smtClean="0"/>
              <a:t>► No necessity </a:t>
            </a:r>
            <a:r>
              <a:rPr lang="en-US" dirty="0"/>
              <a:t>to approach the AO before the CIT(A</a:t>
            </a:r>
            <a:r>
              <a:rPr lang="en-US" dirty="0" smtClean="0"/>
              <a:t>). </a:t>
            </a:r>
            <a:endParaRPr lang="en-US" dirty="0"/>
          </a:p>
          <a:p>
            <a:r>
              <a:rPr lang="en-US" dirty="0"/>
              <a:t>Based on certain judicial precedents like Tin Manufacturing Co of India (212 ITR 451) (All) and </a:t>
            </a:r>
            <a:r>
              <a:rPr lang="en-US" dirty="0" err="1"/>
              <a:t>Kesav</a:t>
            </a:r>
            <a:r>
              <a:rPr lang="en-US" dirty="0"/>
              <a:t> Cashew Co (210 ITR 1014) (Ker) , it is possible to contend that the assessee need not approach the AO before applying to CIT(A) for stay of recovery of tax</a:t>
            </a:r>
            <a:r>
              <a:rPr lang="en-US" dirty="0" smtClean="0"/>
              <a:t>. </a:t>
            </a:r>
            <a:endParaRPr lang="en-US" dirty="0"/>
          </a:p>
          <a:p>
            <a:r>
              <a:rPr lang="en-US" dirty="0"/>
              <a:t>However, practically it is advisable to approach the AO before filing a stay petition with the CIT(A).  In case the AO rejects the stay petition, then an assessee may approach the CIT(A).  </a:t>
            </a:r>
          </a:p>
          <a:p>
            <a:r>
              <a:rPr lang="en-US" dirty="0"/>
              <a:t> </a:t>
            </a:r>
          </a:p>
          <a:p>
            <a:r>
              <a:rPr lang="en-US" dirty="0"/>
              <a:t>► </a:t>
            </a:r>
            <a:r>
              <a:rPr lang="en-US" b="1" u="sng" dirty="0"/>
              <a:t>When an appeal is pending before the CIT(A</a:t>
            </a:r>
            <a:r>
              <a:rPr lang="en-US" b="1" u="sng" dirty="0" smtClean="0"/>
              <a:t>)</a:t>
            </a:r>
            <a:r>
              <a:rPr lang="en-US" dirty="0" smtClean="0"/>
              <a:t>  </a:t>
            </a:r>
            <a:endParaRPr lang="en-US" dirty="0"/>
          </a:p>
          <a:p>
            <a:r>
              <a:rPr lang="en-US" dirty="0"/>
              <a:t>► The CIT(A) is empowered to stay the recovery of tax against an application filed by the assessee. </a:t>
            </a:r>
            <a:endParaRPr lang="en-US" dirty="0" smtClean="0"/>
          </a:p>
          <a:p>
            <a:r>
              <a:rPr lang="en-US" dirty="0" smtClean="0"/>
              <a:t>► </a:t>
            </a:r>
            <a:r>
              <a:rPr lang="en-US" dirty="0"/>
              <a:t>The assessee has to first file the appeal before filing the stay application. It is his discretion either to stay the recovery proceedings or to reject the same, depending upon the facts and circumstances of each case.  </a:t>
            </a:r>
            <a:endParaRPr lang="en-US" dirty="0" smtClean="0"/>
          </a:p>
          <a:p>
            <a:r>
              <a:rPr lang="en-US" dirty="0" smtClean="0"/>
              <a:t>► </a:t>
            </a:r>
            <a:r>
              <a:rPr lang="en-US" dirty="0"/>
              <a:t>The power of the appellate authority to stay the recovery of the demand of dues which are the subject matter of appeal pending before him is independent of the provisions of sub-section(6) of section 220 of the Act.  </a:t>
            </a:r>
          </a:p>
          <a:p>
            <a:r>
              <a:rPr lang="en-US" dirty="0"/>
              <a:t>  In practice, it is advisable to make application to the Assessing Officer &amp; CIT(A) simultaneously to stay the recovery proceedings. In following cases it has been held that the CIT(A) has the power to Stay the Recovery Proceedings. </a:t>
            </a:r>
            <a:endParaRPr lang="en-IN" dirty="0"/>
          </a:p>
        </p:txBody>
      </p:sp>
    </p:spTree>
    <p:extLst>
      <p:ext uri="{BB962C8B-B14F-4D97-AF65-F5344CB8AC3E}">
        <p14:creationId xmlns:p14="http://schemas.microsoft.com/office/powerpoint/2010/main" val="1708381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5" y="180304"/>
            <a:ext cx="11758410" cy="6452315"/>
          </a:xfrm>
        </p:spPr>
        <p:txBody>
          <a:bodyPr>
            <a:normAutofit fontScale="85000" lnSpcReduction="20000"/>
          </a:bodyPr>
          <a:lstStyle/>
          <a:p>
            <a:r>
              <a:rPr lang="en-IN" dirty="0"/>
              <a:t> it is judicially accepted that the CIT(A) has the inherent powers to stay the recovery of taxes in appropriate cases, while deciding the appeal pending before it. The same has been held in the following cases:- </a:t>
            </a:r>
          </a:p>
          <a:p>
            <a:r>
              <a:rPr lang="en-IN" dirty="0" smtClean="0"/>
              <a:t>► </a:t>
            </a:r>
            <a:r>
              <a:rPr lang="en-IN" dirty="0"/>
              <a:t>MK Mohammed </a:t>
            </a:r>
            <a:r>
              <a:rPr lang="en-IN" dirty="0" err="1"/>
              <a:t>Kunhi</a:t>
            </a:r>
            <a:r>
              <a:rPr lang="en-IN" dirty="0"/>
              <a:t> 71 ITR 815 (SC</a:t>
            </a:r>
            <a:r>
              <a:rPr lang="en-IN" dirty="0" smtClean="0"/>
              <a:t>)</a:t>
            </a:r>
          </a:p>
          <a:p>
            <a:r>
              <a:rPr lang="en-IN" dirty="0" smtClean="0"/>
              <a:t>► </a:t>
            </a:r>
            <a:r>
              <a:rPr lang="en-IN" dirty="0"/>
              <a:t>TIN Manufacturing Co of India 212 ITR 451 (All) </a:t>
            </a:r>
            <a:endParaRPr lang="en-IN" dirty="0" smtClean="0"/>
          </a:p>
          <a:p>
            <a:r>
              <a:rPr lang="en-IN" dirty="0" smtClean="0"/>
              <a:t>► </a:t>
            </a:r>
            <a:r>
              <a:rPr lang="en-IN" dirty="0" err="1"/>
              <a:t>Debasish</a:t>
            </a:r>
            <a:r>
              <a:rPr lang="en-IN" dirty="0"/>
              <a:t> </a:t>
            </a:r>
            <a:r>
              <a:rPr lang="en-IN" dirty="0" err="1"/>
              <a:t>Moulik</a:t>
            </a:r>
            <a:r>
              <a:rPr lang="en-IN" dirty="0"/>
              <a:t> 231 ITR 737 (Cal) </a:t>
            </a:r>
            <a:endParaRPr lang="en-IN" dirty="0" smtClean="0"/>
          </a:p>
          <a:p>
            <a:r>
              <a:rPr lang="en-IN" dirty="0" smtClean="0"/>
              <a:t>► </a:t>
            </a:r>
            <a:r>
              <a:rPr lang="en-IN" dirty="0" err="1"/>
              <a:t>Keshav</a:t>
            </a:r>
            <a:r>
              <a:rPr lang="en-IN" dirty="0"/>
              <a:t> Cashew Co v DCIT 210 ITR 1014 (Ker) </a:t>
            </a:r>
            <a:endParaRPr lang="en-IN" dirty="0" smtClean="0"/>
          </a:p>
          <a:p>
            <a:r>
              <a:rPr lang="en-IN" dirty="0" smtClean="0"/>
              <a:t>► </a:t>
            </a:r>
            <a:r>
              <a:rPr lang="en-IN" dirty="0"/>
              <a:t>Prem Prakash </a:t>
            </a:r>
            <a:r>
              <a:rPr lang="en-IN" dirty="0" err="1"/>
              <a:t>Tripathi</a:t>
            </a:r>
            <a:r>
              <a:rPr lang="en-IN" dirty="0"/>
              <a:t> v. CIT(1994) 208 ITR 461 (All) (High Court</a:t>
            </a:r>
            <a:r>
              <a:rPr lang="en-IN" dirty="0" smtClean="0"/>
              <a:t>)</a:t>
            </a:r>
          </a:p>
          <a:p>
            <a:r>
              <a:rPr lang="en-IN" dirty="0" smtClean="0"/>
              <a:t>► </a:t>
            </a:r>
            <a:r>
              <a:rPr lang="en-IN" dirty="0" err="1"/>
              <a:t>Paulsons</a:t>
            </a:r>
            <a:r>
              <a:rPr lang="en-IN" dirty="0"/>
              <a:t> </a:t>
            </a:r>
            <a:r>
              <a:rPr lang="en-IN" dirty="0" err="1"/>
              <a:t>Litho</a:t>
            </a:r>
            <a:r>
              <a:rPr lang="en-IN" dirty="0"/>
              <a:t> Works v. ITO(1994) 208 ITR 676 (Mad) (High Court)  </a:t>
            </a:r>
            <a:endParaRPr lang="en-IN" dirty="0" smtClean="0"/>
          </a:p>
          <a:p>
            <a:r>
              <a:rPr lang="en-IN" dirty="0" smtClean="0"/>
              <a:t>► </a:t>
            </a:r>
            <a:r>
              <a:rPr lang="en-IN" dirty="0"/>
              <a:t>Agricultural Produce Market Committee vs. CIT (2005) 279 ITR 371 (Pat.)(</a:t>
            </a:r>
            <a:r>
              <a:rPr lang="en-IN" dirty="0" smtClean="0"/>
              <a:t>High</a:t>
            </a:r>
          </a:p>
          <a:p>
            <a:pPr marL="0" indent="0">
              <a:buNone/>
            </a:pPr>
            <a:r>
              <a:rPr lang="en-IN" dirty="0"/>
              <a:t> </a:t>
            </a:r>
            <a:r>
              <a:rPr lang="en-IN" dirty="0" smtClean="0"/>
              <a:t>       Court</a:t>
            </a:r>
            <a:r>
              <a:rPr lang="en-IN" dirty="0"/>
              <a:t>) </a:t>
            </a:r>
            <a:endParaRPr lang="en-IN" dirty="0" smtClean="0"/>
          </a:p>
          <a:p>
            <a:r>
              <a:rPr lang="en-IN" dirty="0" smtClean="0"/>
              <a:t>► </a:t>
            </a:r>
            <a:r>
              <a:rPr lang="en-IN" dirty="0" err="1"/>
              <a:t>Debasish</a:t>
            </a:r>
            <a:r>
              <a:rPr lang="en-IN" dirty="0"/>
              <a:t> </a:t>
            </a:r>
            <a:r>
              <a:rPr lang="en-IN" dirty="0" err="1"/>
              <a:t>Moulik</a:t>
            </a:r>
            <a:r>
              <a:rPr lang="en-IN" dirty="0"/>
              <a:t> vs. Dy. CIT (1998) 231 ITR 737 (Cal.)(High Court)  </a:t>
            </a:r>
            <a:endParaRPr lang="en-IN" dirty="0" smtClean="0"/>
          </a:p>
          <a:p>
            <a:r>
              <a:rPr lang="en-IN" dirty="0" smtClean="0"/>
              <a:t>► </a:t>
            </a:r>
            <a:r>
              <a:rPr lang="en-IN" dirty="0"/>
              <a:t>LG Electronics India Pvt. Ltd. v. CIT (2012) 209 Taxman 536 (All)(High Court)  </a:t>
            </a:r>
            <a:endParaRPr lang="en-IN" dirty="0" smtClean="0"/>
          </a:p>
          <a:p>
            <a:r>
              <a:rPr lang="en-IN" dirty="0" smtClean="0"/>
              <a:t>► </a:t>
            </a:r>
            <a:r>
              <a:rPr lang="en-IN" dirty="0"/>
              <a:t>CITY ad Industrial Development Corporation of Maharashtra Ltd. v. ACIT (2012) 343 ITR 102 (Bom) (High Court)  </a:t>
            </a:r>
            <a:endParaRPr lang="en-IN" dirty="0" smtClean="0"/>
          </a:p>
          <a:p>
            <a:r>
              <a:rPr lang="en-IN" dirty="0" smtClean="0"/>
              <a:t>► </a:t>
            </a:r>
            <a:r>
              <a:rPr lang="en-IN" dirty="0"/>
              <a:t>Idea Cellular Ltd. v. CIT (2012) 75 DTR 105 (MP) (High Court)  </a:t>
            </a:r>
            <a:endParaRPr lang="en-IN" dirty="0" smtClean="0"/>
          </a:p>
          <a:p>
            <a:r>
              <a:rPr lang="en-IN" dirty="0" smtClean="0"/>
              <a:t>► </a:t>
            </a:r>
            <a:r>
              <a:rPr lang="en-IN" dirty="0" err="1"/>
              <a:t>Balaji</a:t>
            </a:r>
            <a:r>
              <a:rPr lang="en-IN" dirty="0"/>
              <a:t> Universal </a:t>
            </a:r>
            <a:r>
              <a:rPr lang="en-IN" dirty="0" err="1"/>
              <a:t>Tradelink</a:t>
            </a:r>
            <a:r>
              <a:rPr lang="en-IN" dirty="0"/>
              <a:t> (P) Ltd. v. UOI (2012) 76 DTR 132 (Bom) (High Court) </a:t>
            </a:r>
          </a:p>
        </p:txBody>
      </p:sp>
    </p:spTree>
    <p:extLst>
      <p:ext uri="{BB962C8B-B14F-4D97-AF65-F5344CB8AC3E}">
        <p14:creationId xmlns:p14="http://schemas.microsoft.com/office/powerpoint/2010/main" val="24254925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193183"/>
            <a:ext cx="11758411" cy="6375042"/>
          </a:xfrm>
        </p:spPr>
        <p:txBody>
          <a:bodyPr>
            <a:normAutofit fontScale="92500" lnSpcReduction="20000"/>
          </a:bodyPr>
          <a:lstStyle/>
          <a:p>
            <a:r>
              <a:rPr lang="en-US" b="1" u="sng" dirty="0"/>
              <a:t>Stay Proceedings before ITAT </a:t>
            </a:r>
          </a:p>
          <a:p>
            <a:r>
              <a:rPr lang="en-US" dirty="0"/>
              <a:t>Procudure for Stay Petition – Rule 35A of the ITAT Rules 1963 </a:t>
            </a:r>
          </a:p>
          <a:p>
            <a:r>
              <a:rPr lang="en-US" dirty="0" smtClean="0"/>
              <a:t>► </a:t>
            </a:r>
            <a:r>
              <a:rPr lang="en-US" dirty="0"/>
              <a:t>Every Stay Application shall be presented in Triplicate </a:t>
            </a:r>
          </a:p>
          <a:p>
            <a:r>
              <a:rPr lang="en-US" dirty="0" smtClean="0"/>
              <a:t>► </a:t>
            </a:r>
            <a:r>
              <a:rPr lang="en-US" dirty="0"/>
              <a:t>Application to set forth concisely the following:- </a:t>
            </a:r>
          </a:p>
          <a:p>
            <a:r>
              <a:rPr lang="en-US" dirty="0" smtClean="0"/>
              <a:t>► </a:t>
            </a:r>
            <a:r>
              <a:rPr lang="en-US" dirty="0"/>
              <a:t>Short Facts </a:t>
            </a:r>
            <a:endParaRPr lang="en-US" dirty="0" smtClean="0"/>
          </a:p>
          <a:p>
            <a:r>
              <a:rPr lang="en-US" dirty="0" smtClean="0"/>
              <a:t>► </a:t>
            </a:r>
            <a:r>
              <a:rPr lang="en-US" dirty="0"/>
              <a:t>Results of Appeal </a:t>
            </a:r>
            <a:endParaRPr lang="en-US" dirty="0" smtClean="0"/>
          </a:p>
          <a:p>
            <a:r>
              <a:rPr lang="en-US" dirty="0" smtClean="0"/>
              <a:t>► </a:t>
            </a:r>
            <a:r>
              <a:rPr lang="en-US" dirty="0"/>
              <a:t>Tax, interest, penalty </a:t>
            </a:r>
            <a:r>
              <a:rPr lang="en-US" dirty="0" smtClean="0"/>
              <a:t>etc. </a:t>
            </a:r>
            <a:r>
              <a:rPr lang="en-US" dirty="0"/>
              <a:t>demanded, amount undisputed therefrom and </a:t>
            </a:r>
            <a:r>
              <a:rPr lang="en-US" dirty="0" smtClean="0"/>
              <a:t>  		amount outstanding </a:t>
            </a:r>
          </a:p>
          <a:p>
            <a:r>
              <a:rPr lang="en-US" dirty="0" smtClean="0"/>
              <a:t>► </a:t>
            </a:r>
            <a:r>
              <a:rPr lang="en-US" dirty="0"/>
              <a:t>Date of Filing Appeal </a:t>
            </a:r>
            <a:endParaRPr lang="en-US" dirty="0" smtClean="0"/>
          </a:p>
          <a:p>
            <a:r>
              <a:rPr lang="en-US" dirty="0" smtClean="0"/>
              <a:t>► </a:t>
            </a:r>
            <a:r>
              <a:rPr lang="en-US" dirty="0"/>
              <a:t>Result of any Stay Application to the lower Revenue Authorities </a:t>
            </a:r>
            <a:endParaRPr lang="en-US" dirty="0" smtClean="0"/>
          </a:p>
          <a:p>
            <a:r>
              <a:rPr lang="en-US" dirty="0" smtClean="0"/>
              <a:t>► </a:t>
            </a:r>
            <a:r>
              <a:rPr lang="en-US" dirty="0"/>
              <a:t>Reasons for seeking stay </a:t>
            </a:r>
            <a:endParaRPr lang="en-US" dirty="0" smtClean="0"/>
          </a:p>
          <a:p>
            <a:r>
              <a:rPr lang="en-US" dirty="0" smtClean="0"/>
              <a:t>► </a:t>
            </a:r>
            <a:r>
              <a:rPr lang="en-US" dirty="0"/>
              <a:t>Whether Applicant is prepared to offer security, and if so, in what form </a:t>
            </a:r>
            <a:endParaRPr lang="en-US" dirty="0" smtClean="0"/>
          </a:p>
          <a:p>
            <a:r>
              <a:rPr lang="en-US" dirty="0" smtClean="0"/>
              <a:t>► </a:t>
            </a:r>
            <a:r>
              <a:rPr lang="en-US" dirty="0"/>
              <a:t>Clear and Concise prayers </a:t>
            </a:r>
            <a:endParaRPr lang="en-US" dirty="0" smtClean="0"/>
          </a:p>
          <a:p>
            <a:r>
              <a:rPr lang="en-US" dirty="0" smtClean="0"/>
              <a:t>► </a:t>
            </a:r>
            <a:r>
              <a:rPr lang="en-US" dirty="0"/>
              <a:t>Affidavit </a:t>
            </a:r>
          </a:p>
          <a:p>
            <a:r>
              <a:rPr lang="en-US" dirty="0" smtClean="0"/>
              <a:t>► </a:t>
            </a:r>
            <a:r>
              <a:rPr lang="en-US" dirty="0"/>
              <a:t>An application which does not confirm with the above, liable to be summarily </a:t>
            </a:r>
            <a:r>
              <a:rPr lang="en-US" dirty="0" smtClean="0"/>
              <a:t>	rejected </a:t>
            </a:r>
            <a:endParaRPr lang="en-IN" dirty="0"/>
          </a:p>
        </p:txBody>
      </p:sp>
    </p:spTree>
    <p:extLst>
      <p:ext uri="{BB962C8B-B14F-4D97-AF65-F5344CB8AC3E}">
        <p14:creationId xmlns:p14="http://schemas.microsoft.com/office/powerpoint/2010/main" val="28774577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1" y="231820"/>
            <a:ext cx="11603864" cy="6336405"/>
          </a:xfrm>
        </p:spPr>
        <p:txBody>
          <a:bodyPr>
            <a:normAutofit fontScale="70000" lnSpcReduction="20000"/>
          </a:bodyPr>
          <a:lstStyle/>
          <a:p>
            <a:r>
              <a:rPr lang="en-IN" b="1" u="sng" dirty="0" smtClean="0"/>
              <a:t>Documents </a:t>
            </a:r>
            <a:r>
              <a:rPr lang="en-IN" b="1" u="sng" dirty="0"/>
              <a:t>to be accompanied when filing Stay Petition to Hon’ble </a:t>
            </a:r>
            <a:r>
              <a:rPr lang="en-IN" b="1" u="sng" dirty="0" smtClean="0"/>
              <a:t>Tribunal</a:t>
            </a:r>
            <a:r>
              <a:rPr lang="en-IN" dirty="0" smtClean="0"/>
              <a:t> </a:t>
            </a:r>
            <a:endParaRPr lang="en-IN" dirty="0"/>
          </a:p>
          <a:p>
            <a:r>
              <a:rPr lang="en-IN" dirty="0"/>
              <a:t> </a:t>
            </a:r>
            <a:r>
              <a:rPr lang="en-IN" dirty="0" smtClean="0"/>
              <a:t>► </a:t>
            </a:r>
            <a:r>
              <a:rPr lang="en-IN" dirty="0"/>
              <a:t>Covering Letter </a:t>
            </a:r>
          </a:p>
          <a:p>
            <a:r>
              <a:rPr lang="en-IN" dirty="0"/>
              <a:t> </a:t>
            </a:r>
            <a:r>
              <a:rPr lang="en-IN" dirty="0" smtClean="0"/>
              <a:t>► </a:t>
            </a:r>
            <a:r>
              <a:rPr lang="en-IN" dirty="0"/>
              <a:t>Stay Application  </a:t>
            </a:r>
          </a:p>
          <a:p>
            <a:r>
              <a:rPr lang="en-IN" dirty="0"/>
              <a:t> </a:t>
            </a:r>
            <a:r>
              <a:rPr lang="en-IN" dirty="0" smtClean="0"/>
              <a:t>► </a:t>
            </a:r>
            <a:r>
              <a:rPr lang="en-IN" dirty="0"/>
              <a:t>Correspondences before lower authorities </a:t>
            </a:r>
          </a:p>
          <a:p>
            <a:r>
              <a:rPr lang="en-IN" dirty="0"/>
              <a:t> </a:t>
            </a:r>
            <a:r>
              <a:rPr lang="en-IN" dirty="0" smtClean="0"/>
              <a:t>► </a:t>
            </a:r>
            <a:r>
              <a:rPr lang="en-IN" dirty="0"/>
              <a:t>Documents highlighting financial position </a:t>
            </a:r>
          </a:p>
          <a:p>
            <a:r>
              <a:rPr lang="en-IN" dirty="0"/>
              <a:t> </a:t>
            </a:r>
            <a:r>
              <a:rPr lang="en-IN" dirty="0" smtClean="0"/>
              <a:t>► </a:t>
            </a:r>
            <a:r>
              <a:rPr lang="en-IN" dirty="0"/>
              <a:t>Any other relevant documents for stay </a:t>
            </a:r>
          </a:p>
          <a:p>
            <a:r>
              <a:rPr lang="en-IN" dirty="0"/>
              <a:t> </a:t>
            </a:r>
            <a:r>
              <a:rPr lang="en-IN" dirty="0" smtClean="0"/>
              <a:t>► </a:t>
            </a:r>
            <a:r>
              <a:rPr lang="en-IN" dirty="0"/>
              <a:t>Duly notarised affidavit on Stamp Paper of Rs. 500 </a:t>
            </a:r>
          </a:p>
          <a:p>
            <a:r>
              <a:rPr lang="en-IN" dirty="0"/>
              <a:t> </a:t>
            </a:r>
            <a:r>
              <a:rPr lang="en-IN" dirty="0" smtClean="0"/>
              <a:t>► </a:t>
            </a:r>
            <a:r>
              <a:rPr lang="en-IN" dirty="0"/>
              <a:t>Challan of Rs. </a:t>
            </a:r>
            <a:r>
              <a:rPr lang="en-IN" dirty="0" smtClean="0"/>
              <a:t>500</a:t>
            </a:r>
          </a:p>
          <a:p>
            <a:endParaRPr lang="en-IN" dirty="0" smtClean="0"/>
          </a:p>
          <a:p>
            <a:r>
              <a:rPr lang="en-IN" b="1" u="sng" dirty="0" smtClean="0"/>
              <a:t>Stay </a:t>
            </a:r>
            <a:r>
              <a:rPr lang="en-IN" b="1" u="sng" dirty="0"/>
              <a:t>on Protective </a:t>
            </a:r>
            <a:r>
              <a:rPr lang="en-IN" b="1" u="sng" dirty="0" smtClean="0"/>
              <a:t>assessment</a:t>
            </a:r>
          </a:p>
          <a:p>
            <a:r>
              <a:rPr lang="en-IN" b="1" dirty="0" smtClean="0"/>
              <a:t>Any R</a:t>
            </a:r>
            <a:r>
              <a:rPr lang="en-IN" dirty="0" smtClean="0"/>
              <a:t>ecovery </a:t>
            </a:r>
            <a:r>
              <a:rPr lang="en-IN" dirty="0"/>
              <a:t>in pursuance of such protective assessment is not permitted. However order of protective attachment can be made.  </a:t>
            </a:r>
          </a:p>
          <a:p>
            <a:r>
              <a:rPr lang="en-IN" dirty="0"/>
              <a:t> </a:t>
            </a:r>
            <a:r>
              <a:rPr lang="en-IN" dirty="0" smtClean="0"/>
              <a:t>► </a:t>
            </a:r>
            <a:r>
              <a:rPr lang="en-IN" dirty="0"/>
              <a:t>Sunil Kumar v. CIT (1983) 139 ITR 880 (Bom) (High Court)  </a:t>
            </a:r>
          </a:p>
          <a:p>
            <a:r>
              <a:rPr lang="en-IN" dirty="0"/>
              <a:t> </a:t>
            </a:r>
            <a:r>
              <a:rPr lang="en-IN" dirty="0" smtClean="0"/>
              <a:t>► </a:t>
            </a:r>
            <a:r>
              <a:rPr lang="en-IN" dirty="0" err="1"/>
              <a:t>Lalji</a:t>
            </a:r>
            <a:r>
              <a:rPr lang="en-IN" dirty="0"/>
              <a:t> </a:t>
            </a:r>
            <a:r>
              <a:rPr lang="en-IN" dirty="0" err="1"/>
              <a:t>Haridas</a:t>
            </a:r>
            <a:r>
              <a:rPr lang="en-IN" dirty="0"/>
              <a:t> v. ITO (1961) 43 ITR 387 (SC)  </a:t>
            </a:r>
          </a:p>
          <a:p>
            <a:r>
              <a:rPr lang="en-IN" dirty="0"/>
              <a:t> </a:t>
            </a:r>
            <a:r>
              <a:rPr lang="en-IN" dirty="0" smtClean="0"/>
              <a:t>► </a:t>
            </a:r>
            <a:r>
              <a:rPr lang="en-IN" dirty="0" err="1"/>
              <a:t>Jagannath</a:t>
            </a:r>
            <a:r>
              <a:rPr lang="en-IN" dirty="0"/>
              <a:t> </a:t>
            </a:r>
            <a:r>
              <a:rPr lang="en-IN" dirty="0" err="1"/>
              <a:t>Bawri</a:t>
            </a:r>
            <a:r>
              <a:rPr lang="en-IN" dirty="0"/>
              <a:t> v. CIT (1998) 234 ITR 464 (</a:t>
            </a:r>
            <a:r>
              <a:rPr lang="en-IN" dirty="0" err="1"/>
              <a:t>Gau</a:t>
            </a:r>
            <a:r>
              <a:rPr lang="en-IN" dirty="0"/>
              <a:t>)(High Court)  </a:t>
            </a:r>
          </a:p>
          <a:p>
            <a:r>
              <a:rPr lang="en-IN" dirty="0"/>
              <a:t> </a:t>
            </a:r>
            <a:r>
              <a:rPr lang="en-IN" dirty="0" smtClean="0"/>
              <a:t>► </a:t>
            </a:r>
            <a:r>
              <a:rPr lang="en-IN" dirty="0" err="1"/>
              <a:t>Jagannath</a:t>
            </a:r>
            <a:r>
              <a:rPr lang="en-IN" dirty="0"/>
              <a:t> </a:t>
            </a:r>
            <a:r>
              <a:rPr lang="en-IN" dirty="0" err="1"/>
              <a:t>Hanumanbux</a:t>
            </a:r>
            <a:r>
              <a:rPr lang="en-IN" dirty="0"/>
              <a:t> v. ITO (1957) 31 ITR 603 (Cal) (High Court)  </a:t>
            </a:r>
          </a:p>
          <a:p>
            <a:r>
              <a:rPr lang="en-IN" dirty="0"/>
              <a:t> </a:t>
            </a:r>
            <a:r>
              <a:rPr lang="en-IN" dirty="0" smtClean="0"/>
              <a:t>► </a:t>
            </a:r>
            <a:r>
              <a:rPr lang="en-IN" dirty="0"/>
              <a:t>R. </a:t>
            </a:r>
            <a:r>
              <a:rPr lang="en-IN" dirty="0" err="1"/>
              <a:t>Rajbabu</a:t>
            </a:r>
            <a:r>
              <a:rPr lang="en-IN" dirty="0"/>
              <a:t> v. TRO (2004) 270 ITR 256 (Mad) (High Court)  </a:t>
            </a:r>
          </a:p>
          <a:p>
            <a:r>
              <a:rPr lang="en-IN" dirty="0"/>
              <a:t> </a:t>
            </a:r>
          </a:p>
        </p:txBody>
      </p:sp>
    </p:spTree>
    <p:extLst>
      <p:ext uri="{BB962C8B-B14F-4D97-AF65-F5344CB8AC3E}">
        <p14:creationId xmlns:p14="http://schemas.microsoft.com/office/powerpoint/2010/main" val="1515212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5" y="206062"/>
            <a:ext cx="11719775" cy="6478073"/>
          </a:xfrm>
        </p:spPr>
        <p:txBody>
          <a:bodyPr>
            <a:normAutofit fontScale="77500" lnSpcReduction="20000"/>
          </a:bodyPr>
          <a:lstStyle/>
          <a:p>
            <a:r>
              <a:rPr lang="en-US" b="1" u="sng" dirty="0"/>
              <a:t>Consequences of being Assessee in Default </a:t>
            </a:r>
          </a:p>
          <a:p>
            <a:r>
              <a:rPr lang="en-US" dirty="0"/>
              <a:t>► Charge of mandatory interest under section 220(2). At present it is 1% p.m. or part of a month </a:t>
            </a:r>
            <a:endParaRPr lang="en-US" dirty="0" smtClean="0"/>
          </a:p>
          <a:p>
            <a:r>
              <a:rPr lang="en-US" dirty="0" smtClean="0"/>
              <a:t> </a:t>
            </a:r>
            <a:r>
              <a:rPr lang="en-US" dirty="0"/>
              <a:t>► Penalty under section 221 of the Act </a:t>
            </a:r>
            <a:endParaRPr lang="en-US" dirty="0" smtClean="0"/>
          </a:p>
          <a:p>
            <a:r>
              <a:rPr lang="en-US" dirty="0" smtClean="0"/>
              <a:t>► </a:t>
            </a:r>
            <a:r>
              <a:rPr lang="en-US" dirty="0"/>
              <a:t>Attachment / auction of moveable / immovable properties  </a:t>
            </a:r>
            <a:endParaRPr lang="en-US" dirty="0" smtClean="0"/>
          </a:p>
          <a:p>
            <a:r>
              <a:rPr lang="en-US" dirty="0" smtClean="0"/>
              <a:t>► </a:t>
            </a:r>
            <a:r>
              <a:rPr lang="en-US" dirty="0"/>
              <a:t>Prosecution /arrest / detention  </a:t>
            </a:r>
          </a:p>
          <a:p>
            <a:r>
              <a:rPr lang="en-US" dirty="0"/>
              <a:t> </a:t>
            </a:r>
          </a:p>
          <a:p>
            <a:r>
              <a:rPr lang="en-US" b="1" u="sng" dirty="0"/>
              <a:t>Stay of Demand : Section 220(3), 220(4)</a:t>
            </a:r>
            <a:r>
              <a:rPr lang="en-US" dirty="0"/>
              <a:t>  </a:t>
            </a:r>
          </a:p>
          <a:p>
            <a:r>
              <a:rPr lang="en-US" dirty="0"/>
              <a:t> </a:t>
            </a:r>
            <a:r>
              <a:rPr lang="en-US" dirty="0" smtClean="0"/>
              <a:t>► </a:t>
            </a:r>
            <a:r>
              <a:rPr lang="en-US" dirty="0"/>
              <a:t>Reply of assessee to keep the demand in abeyance  </a:t>
            </a:r>
          </a:p>
          <a:p>
            <a:r>
              <a:rPr lang="en-US" dirty="0"/>
              <a:t> </a:t>
            </a:r>
            <a:r>
              <a:rPr lang="en-US" dirty="0" smtClean="0"/>
              <a:t>► </a:t>
            </a:r>
            <a:r>
              <a:rPr lang="en-US" dirty="0"/>
              <a:t>An application for stay of disputed demand must be made before the Assessing Officer before the expiry of time prescribed in notice of demand  </a:t>
            </a:r>
          </a:p>
          <a:p>
            <a:r>
              <a:rPr lang="en-US" dirty="0"/>
              <a:t> </a:t>
            </a:r>
            <a:r>
              <a:rPr lang="en-US" dirty="0" smtClean="0"/>
              <a:t>► </a:t>
            </a:r>
            <a:r>
              <a:rPr lang="en-US" dirty="0"/>
              <a:t>Reply should be with reasons stating how the assessee is entitled for stay of recovery, how addition made was not proper, financial difficulties etc.  </a:t>
            </a:r>
          </a:p>
          <a:p>
            <a:r>
              <a:rPr lang="en-US" dirty="0"/>
              <a:t> </a:t>
            </a:r>
            <a:r>
              <a:rPr lang="en-US" dirty="0" smtClean="0"/>
              <a:t>► </a:t>
            </a:r>
            <a:r>
              <a:rPr lang="en-US" dirty="0"/>
              <a:t>The </a:t>
            </a:r>
            <a:r>
              <a:rPr lang="en-US" dirty="0" smtClean="0"/>
              <a:t>assessee </a:t>
            </a:r>
            <a:r>
              <a:rPr lang="en-US" dirty="0"/>
              <a:t>must request for stay of recovery till the appeal is disposed. If the issue is covered by jurisdictional High or Apex Court, refer the case laws.  </a:t>
            </a:r>
          </a:p>
          <a:p>
            <a:r>
              <a:rPr lang="en-US" dirty="0"/>
              <a:t> </a:t>
            </a:r>
            <a:r>
              <a:rPr lang="en-US" dirty="0" smtClean="0"/>
              <a:t>► </a:t>
            </a:r>
            <a:r>
              <a:rPr lang="en-US" dirty="0"/>
              <a:t>Assessee may also refer the financial difficulties faced by the assessee. How the assessee is complying with the guidelines laid down by the courts may also be demonstrated. This will help the assessee, when they approach for stay of recovery before Commissioner or High Court.  </a:t>
            </a:r>
          </a:p>
          <a:p>
            <a:r>
              <a:rPr lang="en-US" dirty="0"/>
              <a:t> </a:t>
            </a:r>
            <a:r>
              <a:rPr lang="en-US" dirty="0" smtClean="0"/>
              <a:t>► </a:t>
            </a:r>
            <a:r>
              <a:rPr lang="en-US" dirty="0"/>
              <a:t>One may also request that if the Assessing Officer decides to proceed further one more opportunity of personal hearing may be given. </a:t>
            </a:r>
            <a:endParaRPr lang="en-IN" dirty="0"/>
          </a:p>
        </p:txBody>
      </p:sp>
    </p:spTree>
    <p:extLst>
      <p:ext uri="{BB962C8B-B14F-4D97-AF65-F5344CB8AC3E}">
        <p14:creationId xmlns:p14="http://schemas.microsoft.com/office/powerpoint/2010/main" val="9097975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33399"/>
          </a:xfrm>
        </p:spPr>
        <p:txBody>
          <a:bodyPr/>
          <a:lstStyle/>
          <a:p>
            <a:pPr algn="ctr"/>
            <a:r>
              <a:rPr lang="en-IN" b="1" dirty="0" smtClean="0"/>
              <a:t>Thanks for listening the whole slides</a:t>
            </a:r>
            <a:endParaRPr lang="en-IN" b="1" dirty="0"/>
          </a:p>
        </p:txBody>
      </p:sp>
    </p:spTree>
    <p:extLst>
      <p:ext uri="{BB962C8B-B14F-4D97-AF65-F5344CB8AC3E}">
        <p14:creationId xmlns:p14="http://schemas.microsoft.com/office/powerpoint/2010/main" val="3791519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780" y="273685"/>
            <a:ext cx="11529695" cy="6320790"/>
          </a:xfrm>
        </p:spPr>
        <p:txBody>
          <a:bodyPr>
            <a:normAutofit fontScale="92500" lnSpcReduction="20000"/>
          </a:bodyPr>
          <a:lstStyle/>
          <a:p>
            <a:r>
              <a:rPr lang="en-US" dirty="0">
                <a:solidFill>
                  <a:srgbClr val="FF0000"/>
                </a:solidFill>
                <a:sym typeface="+mn-ea"/>
              </a:rPr>
              <a:t>Section 	Description</a:t>
            </a:r>
            <a:endParaRPr lang="en-US" dirty="0">
              <a:sym typeface="+mn-ea"/>
            </a:endParaRPr>
          </a:p>
          <a:p>
            <a:r>
              <a:rPr lang="en-US" dirty="0">
                <a:sym typeface="+mn-ea"/>
              </a:rPr>
              <a:t>226 		Other modes of recovery</a:t>
            </a:r>
            <a:endParaRPr lang="en-US" dirty="0"/>
          </a:p>
          <a:p>
            <a:r>
              <a:rPr lang="en-US" dirty="0">
                <a:sym typeface="+mn-ea"/>
              </a:rPr>
              <a:t>227 		Recovery through state government</a:t>
            </a:r>
            <a:endParaRPr lang="en-US" dirty="0"/>
          </a:p>
          <a:p>
            <a:r>
              <a:rPr lang="en-US" dirty="0">
                <a:sym typeface="+mn-ea"/>
              </a:rPr>
              <a:t>228A 	Recovery of tax as per agreements with foreign countries</a:t>
            </a:r>
            <a:endParaRPr lang="en-US" dirty="0"/>
          </a:p>
          <a:p>
            <a:r>
              <a:rPr lang="en-US" dirty="0">
                <a:sym typeface="+mn-ea"/>
              </a:rPr>
              <a:t>229 		Recovery of penalties, fine, interest and other sums</a:t>
            </a:r>
            <a:endParaRPr lang="en-US" dirty="0"/>
          </a:p>
          <a:p>
            <a:r>
              <a:rPr lang="en-US" dirty="0">
                <a:sym typeface="+mn-ea"/>
              </a:rPr>
              <a:t>232 		Recovery by suit or under other law not affected</a:t>
            </a:r>
            <a:endParaRPr lang="en-US" dirty="0"/>
          </a:p>
          <a:p>
            <a:r>
              <a:rPr lang="en-US" dirty="0">
                <a:sym typeface="+mn-ea"/>
              </a:rPr>
              <a:t>254 		Orders of Appellate Tribunal</a:t>
            </a:r>
            <a:endParaRPr lang="en-US" dirty="0"/>
          </a:p>
          <a:p>
            <a:r>
              <a:rPr lang="en-US" dirty="0">
                <a:sym typeface="+mn-ea"/>
              </a:rPr>
              <a:t>276		Removal, concealment, transfer or delivery of property to make 		</a:t>
            </a:r>
            <a:r>
              <a:rPr lang="en-US" dirty="0" smtClean="0">
                <a:sym typeface="+mn-ea"/>
              </a:rPr>
              <a:t>            bar </a:t>
            </a:r>
            <a:r>
              <a:rPr lang="en-US" dirty="0">
                <a:sym typeface="+mn-ea"/>
              </a:rPr>
              <a:t>for the tax recovery proceedings</a:t>
            </a:r>
          </a:p>
          <a:p>
            <a:r>
              <a:rPr lang="en-US" dirty="0">
                <a:sym typeface="+mn-ea"/>
              </a:rPr>
              <a:t>276B 	Failure to pay tax to the credit of Central Government under 			</a:t>
            </a:r>
            <a:r>
              <a:rPr lang="en-US" dirty="0" smtClean="0">
                <a:sym typeface="+mn-ea"/>
              </a:rPr>
              <a:t>            Chapter </a:t>
            </a:r>
            <a:r>
              <a:rPr lang="en-US" dirty="0">
                <a:sym typeface="+mn-ea"/>
              </a:rPr>
              <a:t>XII-D or XVII-B</a:t>
            </a:r>
          </a:p>
          <a:p>
            <a:r>
              <a:rPr lang="en-US" dirty="0">
                <a:sym typeface="+mn-ea"/>
              </a:rPr>
              <a:t>276BB 	Failure to pay the tax collected at source.</a:t>
            </a:r>
            <a:endParaRPr lang="en-US" dirty="0"/>
          </a:p>
          <a:p>
            <a:r>
              <a:rPr lang="en-US" dirty="0">
                <a:sym typeface="+mn-ea"/>
              </a:rPr>
              <a:t>276C 	Wilful attempt to evade tax, etc.</a:t>
            </a:r>
            <a:endParaRPr lang="en-US" dirty="0"/>
          </a:p>
          <a:p>
            <a:r>
              <a:rPr lang="en-US" dirty="0">
                <a:sym typeface="+mn-ea"/>
              </a:rPr>
              <a:t>281 		Certain transfers to be void</a:t>
            </a:r>
            <a:endParaRPr lang="en-US" dirty="0"/>
          </a:p>
          <a:p>
            <a:r>
              <a:rPr lang="en-US" dirty="0">
                <a:sym typeface="+mn-ea"/>
              </a:rPr>
              <a:t>281B 	Provisional attachment to protect revenue in certain cases</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035" y="270510"/>
            <a:ext cx="11631930" cy="6344285"/>
          </a:xfrm>
        </p:spPr>
        <p:txBody>
          <a:bodyPr>
            <a:normAutofit fontScale="97500" lnSpcReduction="10000"/>
          </a:bodyPr>
          <a:lstStyle/>
          <a:p>
            <a:r>
              <a:rPr lang="en-US">
                <a:solidFill>
                  <a:srgbClr val="FF0000"/>
                </a:solidFill>
                <a:sym typeface="+mn-ea"/>
              </a:rPr>
              <a:t>Assessee in default</a:t>
            </a:r>
          </a:p>
          <a:p>
            <a:r>
              <a:rPr lang="en-US">
                <a:solidFill>
                  <a:schemeClr val="tx1">
                    <a:lumMod val="95000"/>
                    <a:lumOff val="5000"/>
                  </a:schemeClr>
                </a:solidFill>
                <a:sym typeface="+mn-ea"/>
              </a:rPr>
              <a:t>U/s 220 of the Act, a. Wherein notice of demand has been issued under section 156 of the Act;</a:t>
            </a:r>
          </a:p>
          <a:p>
            <a:r>
              <a:rPr lang="en-US">
                <a:solidFill>
                  <a:schemeClr val="tx1">
                    <a:lumMod val="95000"/>
                    <a:lumOff val="5000"/>
                  </a:schemeClr>
                </a:solidFill>
                <a:sym typeface="+mn-ea"/>
              </a:rPr>
              <a:t>b. The assessee has not paid the demand within 30 days of the service of      notice or within such extended time as provided U/s 220(3) of the Act.</a:t>
            </a:r>
          </a:p>
          <a:p>
            <a:endParaRPr lang="en-US">
              <a:solidFill>
                <a:schemeClr val="tx1">
                  <a:lumMod val="95000"/>
                  <a:lumOff val="5000"/>
                </a:schemeClr>
              </a:solidFill>
              <a:sym typeface="+mn-ea"/>
            </a:endParaRPr>
          </a:p>
          <a:p>
            <a:r>
              <a:rPr lang="en-US">
                <a:solidFill>
                  <a:srgbClr val="FF0000"/>
                </a:solidFill>
                <a:sym typeface="+mn-ea"/>
              </a:rPr>
              <a:t>Assessee  deemed to be as Assessee in default</a:t>
            </a:r>
          </a:p>
          <a:p>
            <a:r>
              <a:rPr lang="en-US">
                <a:solidFill>
                  <a:schemeClr val="tx1">
                    <a:lumMod val="95000"/>
                    <a:lumOff val="5000"/>
                  </a:schemeClr>
                </a:solidFill>
                <a:sym typeface="+mn-ea"/>
              </a:rPr>
              <a:t>assessee is deemed to be in default when he is required to</a:t>
            </a:r>
          </a:p>
          <a:p>
            <a:r>
              <a:rPr lang="en-US">
                <a:solidFill>
                  <a:schemeClr val="tx1">
                    <a:lumMod val="95000"/>
                    <a:lumOff val="5000"/>
                  </a:schemeClr>
                </a:solidFill>
                <a:sym typeface="+mn-ea"/>
              </a:rPr>
              <a:t>deduct the tax in accordance with the provisions of the Act and does not deduct, or does not pay, or after so deducting fails to pay, the whole or any part of the tax, as required by or under this Act, then regarding such tax he is considered as deemed to be an assessee in default. Similarly, when any person is responsible for collecting tax in accordance with section 206C of the Act and such person does not collect the whole or any part of the tax or after collecting fails to pay the tax as required by or under Act,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920" y="226060"/>
            <a:ext cx="11678920" cy="6389370"/>
          </a:xfrm>
        </p:spPr>
        <p:txBody>
          <a:bodyPr>
            <a:normAutofit fontScale="97500" lnSpcReduction="10000"/>
          </a:bodyPr>
          <a:lstStyle/>
          <a:p>
            <a:r>
              <a:rPr lang="en-US" dirty="0">
                <a:sym typeface="+mn-ea"/>
              </a:rPr>
              <a:t>However, the first proviso to sub-section 1 of section 201 provides a situation wherein the assessee would not be deemed to </a:t>
            </a:r>
            <a:r>
              <a:rPr lang="en-US" dirty="0" smtClean="0">
                <a:sym typeface="+mn-ea"/>
              </a:rPr>
              <a:t>be in </a:t>
            </a:r>
            <a:r>
              <a:rPr lang="en-US" dirty="0">
                <a:sym typeface="+mn-ea"/>
              </a:rPr>
              <a:t>default. As per such proviso, the person who fails to deduct the whole or any part of the tax in accordance with the </a:t>
            </a:r>
            <a:r>
              <a:rPr lang="en-US" dirty="0" smtClean="0">
                <a:sym typeface="+mn-ea"/>
              </a:rPr>
              <a:t>provisions of </a:t>
            </a:r>
            <a:r>
              <a:rPr lang="en-US" dirty="0">
                <a:sym typeface="+mn-ea"/>
              </a:rPr>
              <a:t>Chapter XVII-B of the Act on the sum paid to a resident or on the sum credited to the account of a resident shall not </a:t>
            </a:r>
            <a:r>
              <a:rPr lang="en-US" dirty="0" smtClean="0">
                <a:sym typeface="+mn-ea"/>
              </a:rPr>
              <a:t>be deemed </a:t>
            </a:r>
            <a:r>
              <a:rPr lang="en-US" dirty="0">
                <a:sym typeface="+mn-ea"/>
              </a:rPr>
              <a:t>to be an assessee in default in respect of such tax if such resident—</a:t>
            </a:r>
          </a:p>
          <a:p>
            <a:r>
              <a:rPr lang="en-US" dirty="0" smtClean="0">
                <a:sym typeface="+mn-ea"/>
              </a:rPr>
              <a:t> </a:t>
            </a:r>
            <a:r>
              <a:rPr lang="en-US" dirty="0">
                <a:sym typeface="+mn-ea"/>
              </a:rPr>
              <a:t>(</a:t>
            </a:r>
            <a:r>
              <a:rPr lang="en-US" dirty="0" err="1">
                <a:sym typeface="+mn-ea"/>
              </a:rPr>
              <a:t>i</a:t>
            </a:r>
            <a:r>
              <a:rPr lang="en-US" dirty="0">
                <a:sym typeface="+mn-ea"/>
              </a:rPr>
              <a:t>) has furnished his return of income under section 139;</a:t>
            </a:r>
          </a:p>
          <a:p>
            <a:r>
              <a:rPr lang="en-US" dirty="0">
                <a:sym typeface="+mn-ea"/>
              </a:rPr>
              <a:t> (ii) has taken into account such sum for computing income in such return of income; and</a:t>
            </a:r>
          </a:p>
          <a:p>
            <a:r>
              <a:rPr lang="en-US" dirty="0">
                <a:sym typeface="+mn-ea"/>
              </a:rPr>
              <a:t>(iii) has paid the tax due on the income declared by him in such return of income, and the person furnishes a certificate to </a:t>
            </a:r>
            <a:r>
              <a:rPr lang="en-US" dirty="0" smtClean="0">
                <a:sym typeface="+mn-ea"/>
              </a:rPr>
              <a:t>this effect </a:t>
            </a:r>
            <a:r>
              <a:rPr lang="en-US" dirty="0">
                <a:sym typeface="+mn-ea"/>
              </a:rPr>
              <a:t>from an accountant in Form No. 26A as per rule 31ACB of the Income-tax Rules, </a:t>
            </a:r>
            <a:r>
              <a:rPr lang="en-US" dirty="0" smtClean="0">
                <a:sym typeface="+mn-ea"/>
              </a:rPr>
              <a:t>1962</a:t>
            </a:r>
          </a:p>
          <a:p>
            <a:endParaRPr lang="en-US" dirty="0">
              <a:sym typeface="+mn-ea"/>
            </a:endParaRPr>
          </a:p>
          <a:p>
            <a:r>
              <a:rPr lang="en-US" dirty="0">
                <a:sym typeface="+mn-ea"/>
              </a:rPr>
              <a:t>b. As per sub-section 3 of section 140A of the Act, when an assessee fails to pay the whole or any part of the self assessment </a:t>
            </a:r>
            <a:r>
              <a:rPr lang="en-US" dirty="0" smtClean="0">
                <a:sym typeface="+mn-ea"/>
              </a:rPr>
              <a:t>tax (</a:t>
            </a:r>
            <a:r>
              <a:rPr lang="en-US" dirty="0">
                <a:sym typeface="+mn-ea"/>
              </a:rPr>
              <a:t>or interest or fee) in accordance with section 140A(1) of the Act, he shall be deemed to be an assessee in default.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330200"/>
            <a:ext cx="11602720" cy="6315075"/>
          </a:xfrm>
        </p:spPr>
        <p:txBody>
          <a:bodyPr>
            <a:normAutofit fontScale="97500" lnSpcReduction="10000"/>
          </a:bodyPr>
          <a:lstStyle/>
          <a:p>
            <a:r>
              <a:rPr lang="en-US" dirty="0"/>
              <a:t> </a:t>
            </a:r>
            <a:r>
              <a:rPr lang="en-US" b="1" dirty="0"/>
              <a:t>CONSEQUENCES OF BEING ASSESSEE IN DEFAULT</a:t>
            </a:r>
          </a:p>
          <a:p>
            <a:r>
              <a:rPr lang="en-US" dirty="0"/>
              <a:t>The consequences of being assessee in default are as under:</a:t>
            </a:r>
          </a:p>
          <a:p>
            <a:r>
              <a:rPr lang="en-US" dirty="0"/>
              <a:t>1. Levy of Interest u/s 220 of the Act</a:t>
            </a:r>
          </a:p>
          <a:p>
            <a:r>
              <a:rPr lang="en-US" dirty="0"/>
              <a:t>The assessee shall be liable to pay simple interest at one per cent for every month or part of a month from the end of the period as mentioned under sub-section 1 and sub-section 3 of section 220 of the Act. However, the Principal Chief Commissioner or Chief Commissioner or Principal Commissioner or Commissioner may reduce or waive the amount of interest paid or payable by an assessee under the said sub-section if he is satisfied that—</a:t>
            </a:r>
          </a:p>
          <a:p>
            <a:r>
              <a:rPr lang="en-US" dirty="0" smtClean="0"/>
              <a:t>payment </a:t>
            </a:r>
            <a:r>
              <a:rPr lang="en-US" dirty="0"/>
              <a:t>of such amount has caused or would cause genuine hardship to the assessee ;</a:t>
            </a:r>
          </a:p>
          <a:p>
            <a:r>
              <a:rPr lang="en-US" dirty="0" smtClean="0"/>
              <a:t>default </a:t>
            </a:r>
            <a:r>
              <a:rPr lang="en-US" dirty="0"/>
              <a:t>in the payment of the amount on which interest has been paid or was payable was due to circumstances beyond the control of the assessee; and</a:t>
            </a:r>
          </a:p>
          <a:p>
            <a:r>
              <a:rPr lang="en-US" dirty="0" smtClean="0"/>
              <a:t>the </a:t>
            </a:r>
            <a:r>
              <a:rPr lang="en-US" dirty="0"/>
              <a:t>assessee has co-operated in any inquiry relating to the assessment or any proceeding for the recovery of any amount due from him.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15" y="255270"/>
            <a:ext cx="11815445" cy="6374130"/>
          </a:xfrm>
        </p:spPr>
        <p:txBody>
          <a:bodyPr>
            <a:normAutofit/>
          </a:bodyPr>
          <a:lstStyle/>
          <a:p>
            <a:r>
              <a:rPr lang="en-US" dirty="0"/>
              <a:t>2. Penalty </a:t>
            </a:r>
            <a:r>
              <a:rPr lang="en-US" dirty="0" smtClean="0"/>
              <a:t>U/s </a:t>
            </a:r>
            <a:r>
              <a:rPr lang="en-US" dirty="0"/>
              <a:t>221</a:t>
            </a:r>
          </a:p>
          <a:p>
            <a:r>
              <a:rPr lang="en-US" dirty="0"/>
              <a:t>Assessing Officer may direct payment of a penalty which can be any amount or amounts not exceeding the tax in arrears.</a:t>
            </a:r>
          </a:p>
          <a:p>
            <a:r>
              <a:rPr lang="en-US" dirty="0"/>
              <a:t>However, where the assessee proves to the satisfaction of the Assessing Officer that the default was for good and sufficient</a:t>
            </a:r>
          </a:p>
          <a:p>
            <a:r>
              <a:rPr lang="en-US" dirty="0"/>
              <a:t>reasons, no penalty shall be levied by the AO.</a:t>
            </a:r>
          </a:p>
          <a:p>
            <a:r>
              <a:rPr lang="en-US" dirty="0">
                <a:sym typeface="+mn-ea"/>
              </a:rPr>
              <a:t>Penalty u/s 221(1) where assessment is merely reduced </a:t>
            </a:r>
            <a:endParaRPr lang="en-US" dirty="0"/>
          </a:p>
          <a:p>
            <a:r>
              <a:rPr lang="en-US" b="1" dirty="0" err="1">
                <a:sym typeface="+mn-ea"/>
              </a:rPr>
              <a:t>Rajeswara</a:t>
            </a:r>
            <a:r>
              <a:rPr lang="en-US" b="1" dirty="0">
                <a:sym typeface="+mn-ea"/>
              </a:rPr>
              <a:t> Reddy vs. CIT 84 ITR 556 (AP)]</a:t>
            </a:r>
            <a:r>
              <a:rPr lang="en-US" dirty="0">
                <a:sym typeface="+mn-ea"/>
              </a:rPr>
              <a:t> </a:t>
            </a:r>
            <a:endParaRPr lang="en-US" dirty="0"/>
          </a:p>
          <a:p>
            <a:r>
              <a:rPr lang="en-US" dirty="0">
                <a:sym typeface="+mn-ea"/>
              </a:rPr>
              <a:t>► Assessee arranged to pay full assessed tax by installments but disputed a part of the assessment </a:t>
            </a:r>
            <a:endParaRPr lang="en-US" dirty="0"/>
          </a:p>
          <a:p>
            <a:r>
              <a:rPr lang="en-US" dirty="0">
                <a:sym typeface="+mn-ea"/>
              </a:rPr>
              <a:t>in an appeal filed by him. </a:t>
            </a:r>
            <a:endParaRPr lang="en-US" dirty="0"/>
          </a:p>
          <a:p>
            <a:r>
              <a:rPr lang="en-US" dirty="0">
                <a:sym typeface="+mn-ea"/>
              </a:rPr>
              <a:t>► On failure to pay some </a:t>
            </a:r>
            <a:r>
              <a:rPr lang="en-US" dirty="0" smtClean="0">
                <a:sym typeface="+mn-ea"/>
              </a:rPr>
              <a:t>instalment</a:t>
            </a:r>
            <a:r>
              <a:rPr lang="en-US" dirty="0">
                <a:sym typeface="+mn-ea"/>
              </a:rPr>
              <a:t>, a penalty was imposed on him. The arrears of tax and penalty  were later paid by him in instalments. </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595" y="210185"/>
            <a:ext cx="11784330" cy="6435090"/>
          </a:xfrm>
        </p:spPr>
        <p:txBody>
          <a:bodyPr>
            <a:normAutofit/>
          </a:bodyPr>
          <a:lstStyle/>
          <a:p>
            <a:r>
              <a:rPr lang="en-US" dirty="0">
                <a:sym typeface="+mn-ea"/>
              </a:rPr>
              <a:t>► The assessee finally succeeded in his appeal and then it was seen that tax paid till the date of imposition of penalty was more than what was found due after giving appellate effect. </a:t>
            </a:r>
            <a:endParaRPr lang="en-US" dirty="0"/>
          </a:p>
          <a:p>
            <a:r>
              <a:rPr lang="en-US" dirty="0">
                <a:sym typeface="+mn-ea"/>
              </a:rPr>
              <a:t>► The assessee applied for refund of penalty amount. It was held that assessee not having kept alive the penalty order by preferring appeal etc. was not entitled to refund since penalty order became final and validated </a:t>
            </a:r>
            <a:r>
              <a:rPr lang="en-US" dirty="0" smtClean="0">
                <a:sym typeface="+mn-ea"/>
              </a:rPr>
              <a:t>U</a:t>
            </a:r>
            <a:r>
              <a:rPr lang="en-US" dirty="0" smtClean="0">
                <a:sym typeface="+mn-ea"/>
              </a:rPr>
              <a:t>/s </a:t>
            </a:r>
            <a:r>
              <a:rPr lang="en-US" dirty="0">
                <a:sym typeface="+mn-ea"/>
              </a:rPr>
              <a:t>3 of the Taxation Laws Validation Act of 1964 </a:t>
            </a:r>
            <a:endParaRPr lang="en-US" dirty="0"/>
          </a:p>
          <a:p>
            <a:r>
              <a:rPr lang="en-US" dirty="0"/>
              <a:t>► However, if complete assessment is set aside, penalty has no legs to stand. This is also as per provisions of section 221(2) which says that when demand is wholly reduced, the penalty levied would be cancelled. - [</a:t>
            </a:r>
            <a:r>
              <a:rPr lang="en-US" b="1" dirty="0"/>
              <a:t>T.R. </a:t>
            </a:r>
            <a:r>
              <a:rPr lang="en-US" b="1" dirty="0" err="1"/>
              <a:t>Rajkumari</a:t>
            </a:r>
            <a:r>
              <a:rPr lang="en-US" b="1" dirty="0"/>
              <a:t> vs. ITO 83 ITR 189 (Madras</a:t>
            </a:r>
            <a:r>
              <a:rPr lang="en-US"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5733</Words>
  <Application>Microsoft Office PowerPoint</Application>
  <PresentationFormat>Widescreen</PresentationFormat>
  <Paragraphs>287</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Gungsuh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listening the whole slides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Windows User</cp:lastModifiedBy>
  <cp:revision>57</cp:revision>
  <dcterms:created xsi:type="dcterms:W3CDTF">2020-07-10T01:06:06Z</dcterms:created>
  <dcterms:modified xsi:type="dcterms:W3CDTF">2020-07-10T12:21:45Z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