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57" r:id="rId4"/>
    <p:sldId id="258" r:id="rId5"/>
    <p:sldId id="259" r:id="rId6"/>
    <p:sldId id="260" r:id="rId7"/>
    <p:sldId id="261" r:id="rId8"/>
    <p:sldId id="262" r:id="rId9"/>
    <p:sldId id="274" r:id="rId10"/>
    <p:sldId id="263" r:id="rId11"/>
    <p:sldId id="264" r:id="rId12"/>
    <p:sldId id="265" r:id="rId13"/>
    <p:sldId id="266" r:id="rId14"/>
    <p:sldId id="267" r:id="rId15"/>
    <p:sldId id="268" r:id="rId16"/>
    <p:sldId id="269" r:id="rId17"/>
    <p:sldId id="270" r:id="rId18"/>
    <p:sldId id="271" r:id="rId19"/>
    <p:sldId id="272" r:id="rId20"/>
    <p:sldId id="27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96"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BEBD08-AB0A-4676-ACD7-32508F172C88}"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IN"/>
        </a:p>
      </dgm:t>
    </dgm:pt>
    <dgm:pt modelId="{DBE35BE6-5CA2-467E-86B2-077B3E10B55E}">
      <dgm:prSet phldrT="[Text]"/>
      <dgm:spPr/>
      <dgm:t>
        <a:bodyPr/>
        <a:lstStyle/>
        <a:p>
          <a:r>
            <a:rPr lang="en-US" dirty="0" smtClean="0"/>
            <a:t>Appeal before Appellate Authority</a:t>
          </a:r>
          <a:endParaRPr lang="en-IN" dirty="0"/>
        </a:p>
      </dgm:t>
    </dgm:pt>
    <dgm:pt modelId="{10CF91B6-4B63-4303-AB32-AB9640DBE8CF}" type="parTrans" cxnId="{8C98F47F-F333-42B4-904B-5A60908E32A1}">
      <dgm:prSet/>
      <dgm:spPr/>
      <dgm:t>
        <a:bodyPr/>
        <a:lstStyle/>
        <a:p>
          <a:endParaRPr lang="en-IN"/>
        </a:p>
      </dgm:t>
    </dgm:pt>
    <dgm:pt modelId="{2D916A95-838A-4997-BEE8-3C7811AC6678}" type="sibTrans" cxnId="{8C98F47F-F333-42B4-904B-5A60908E32A1}">
      <dgm:prSet/>
      <dgm:spPr/>
      <dgm:t>
        <a:bodyPr/>
        <a:lstStyle/>
        <a:p>
          <a:endParaRPr lang="en-IN"/>
        </a:p>
      </dgm:t>
    </dgm:pt>
    <dgm:pt modelId="{220A2F51-F4C6-4FDB-ADC7-09649D015D8E}">
      <dgm:prSet phldrT="[Text]"/>
      <dgm:spPr/>
      <dgm:t>
        <a:bodyPr/>
        <a:lstStyle/>
        <a:p>
          <a:r>
            <a:rPr lang="en-US" dirty="0" smtClean="0"/>
            <a:t>Statement of Facts</a:t>
          </a:r>
          <a:endParaRPr lang="en-IN" dirty="0"/>
        </a:p>
      </dgm:t>
    </dgm:pt>
    <dgm:pt modelId="{9455F9A0-22C5-467D-9BB2-31ACC955A4E9}" type="parTrans" cxnId="{F6A7E38D-D0C1-49D7-900E-476CF3AF4449}">
      <dgm:prSet/>
      <dgm:spPr/>
      <dgm:t>
        <a:bodyPr/>
        <a:lstStyle/>
        <a:p>
          <a:endParaRPr lang="en-IN"/>
        </a:p>
      </dgm:t>
    </dgm:pt>
    <dgm:pt modelId="{A54F4B0B-9926-4B54-9634-2296EC5A1E78}" type="sibTrans" cxnId="{F6A7E38D-D0C1-49D7-900E-476CF3AF4449}">
      <dgm:prSet/>
      <dgm:spPr/>
      <dgm:t>
        <a:bodyPr/>
        <a:lstStyle/>
        <a:p>
          <a:endParaRPr lang="en-IN"/>
        </a:p>
      </dgm:t>
    </dgm:pt>
    <dgm:pt modelId="{E4383287-B1FB-4178-8D45-8980DE0F83F7}">
      <dgm:prSet phldrT="[Text]"/>
      <dgm:spPr/>
      <dgm:t>
        <a:bodyPr/>
        <a:lstStyle/>
        <a:p>
          <a:r>
            <a:rPr lang="en-US" dirty="0" smtClean="0"/>
            <a:t>Grounds of Appeal</a:t>
          </a:r>
          <a:endParaRPr lang="en-IN" dirty="0"/>
        </a:p>
      </dgm:t>
    </dgm:pt>
    <dgm:pt modelId="{D8958649-4D71-4B59-AFD2-4D8574796830}" type="parTrans" cxnId="{DCE510A4-2F35-43FB-BD9C-AAE47BCF8D36}">
      <dgm:prSet/>
      <dgm:spPr/>
      <dgm:t>
        <a:bodyPr/>
        <a:lstStyle/>
        <a:p>
          <a:endParaRPr lang="en-IN"/>
        </a:p>
      </dgm:t>
    </dgm:pt>
    <dgm:pt modelId="{90661050-7EAF-4FB9-8412-2F8C298C25DA}" type="sibTrans" cxnId="{DCE510A4-2F35-43FB-BD9C-AAE47BCF8D36}">
      <dgm:prSet/>
      <dgm:spPr/>
      <dgm:t>
        <a:bodyPr/>
        <a:lstStyle/>
        <a:p>
          <a:endParaRPr lang="en-IN"/>
        </a:p>
      </dgm:t>
    </dgm:pt>
    <dgm:pt modelId="{71CB296E-AE4C-486C-9ECC-72D8C2842617}">
      <dgm:prSet phldrT="[Text]"/>
      <dgm:spPr/>
      <dgm:t>
        <a:bodyPr/>
        <a:lstStyle/>
        <a:p>
          <a:r>
            <a:rPr lang="en-US" dirty="0" smtClean="0"/>
            <a:t>First Appeal before CIT(A)</a:t>
          </a:r>
          <a:endParaRPr lang="en-IN" dirty="0"/>
        </a:p>
      </dgm:t>
    </dgm:pt>
    <dgm:pt modelId="{E807B154-C7F5-4FE5-B4DD-79F5CE88A216}" type="parTrans" cxnId="{5E102DE7-895A-48CE-816A-72F913BC88FE}">
      <dgm:prSet/>
      <dgm:spPr/>
      <dgm:t>
        <a:bodyPr/>
        <a:lstStyle/>
        <a:p>
          <a:endParaRPr lang="en-IN"/>
        </a:p>
      </dgm:t>
    </dgm:pt>
    <dgm:pt modelId="{0366CC15-3A34-493F-87A7-537810B168DF}" type="sibTrans" cxnId="{5E102DE7-895A-48CE-816A-72F913BC88FE}">
      <dgm:prSet/>
      <dgm:spPr/>
      <dgm:t>
        <a:bodyPr/>
        <a:lstStyle/>
        <a:p>
          <a:endParaRPr lang="en-IN"/>
        </a:p>
      </dgm:t>
    </dgm:pt>
    <dgm:pt modelId="{5B1A58B1-7916-4D5F-9500-77A27B36F335}">
      <dgm:prSet phldrT="[Text]"/>
      <dgm:spPr/>
      <dgm:t>
        <a:bodyPr/>
        <a:lstStyle/>
        <a:p>
          <a:r>
            <a:rPr lang="en-US" dirty="0" smtClean="0"/>
            <a:t>Revision of Statement of Facts</a:t>
          </a:r>
          <a:endParaRPr lang="en-IN" dirty="0"/>
        </a:p>
      </dgm:t>
    </dgm:pt>
    <dgm:pt modelId="{BDFB8A33-4F76-4742-8A37-6109AE404A57}" type="parTrans" cxnId="{7D58BC5C-0745-4814-AC8A-BA5B13049271}">
      <dgm:prSet/>
      <dgm:spPr/>
      <dgm:t>
        <a:bodyPr/>
        <a:lstStyle/>
        <a:p>
          <a:endParaRPr lang="en-IN"/>
        </a:p>
      </dgm:t>
    </dgm:pt>
    <dgm:pt modelId="{E648DFD7-E3CD-42AB-B474-47905C5844EE}" type="sibTrans" cxnId="{7D58BC5C-0745-4814-AC8A-BA5B13049271}">
      <dgm:prSet/>
      <dgm:spPr/>
      <dgm:t>
        <a:bodyPr/>
        <a:lstStyle/>
        <a:p>
          <a:endParaRPr lang="en-IN"/>
        </a:p>
      </dgm:t>
    </dgm:pt>
    <dgm:pt modelId="{2E752C70-CDF9-4F9A-B59A-DB9F36FF8D00}">
      <dgm:prSet phldrT="[Text]"/>
      <dgm:spPr/>
      <dgm:t>
        <a:bodyPr/>
        <a:lstStyle/>
        <a:p>
          <a:r>
            <a:rPr lang="en-US" dirty="0" smtClean="0"/>
            <a:t>Revision of Grounds of Appeal</a:t>
          </a:r>
          <a:endParaRPr lang="en-IN" dirty="0"/>
        </a:p>
      </dgm:t>
    </dgm:pt>
    <dgm:pt modelId="{115AF382-6320-4BD7-A6AC-C8FB15BF3590}" type="parTrans" cxnId="{355A89DF-1807-4F48-842F-0E22E9E0F5AE}">
      <dgm:prSet/>
      <dgm:spPr/>
      <dgm:t>
        <a:bodyPr/>
        <a:lstStyle/>
        <a:p>
          <a:endParaRPr lang="en-IN"/>
        </a:p>
      </dgm:t>
    </dgm:pt>
    <dgm:pt modelId="{7564CB66-43E1-4696-BA77-F634725B1800}" type="sibTrans" cxnId="{355A89DF-1807-4F48-842F-0E22E9E0F5AE}">
      <dgm:prSet/>
      <dgm:spPr/>
      <dgm:t>
        <a:bodyPr/>
        <a:lstStyle/>
        <a:p>
          <a:endParaRPr lang="en-IN"/>
        </a:p>
      </dgm:t>
    </dgm:pt>
    <dgm:pt modelId="{2EDB5646-7DB3-4EBA-892E-664936D299CF}">
      <dgm:prSet phldrT="[Text]"/>
      <dgm:spPr/>
      <dgm:t>
        <a:bodyPr/>
        <a:lstStyle/>
        <a:p>
          <a:r>
            <a:rPr lang="en-US" dirty="0" smtClean="0"/>
            <a:t>Second Appeal before ITAT</a:t>
          </a:r>
          <a:endParaRPr lang="en-IN" dirty="0"/>
        </a:p>
      </dgm:t>
    </dgm:pt>
    <dgm:pt modelId="{8F54F400-C47B-4B18-9D04-0102078C1F3C}" type="parTrans" cxnId="{6B7E854D-0FC6-492D-910C-A337D9212539}">
      <dgm:prSet/>
      <dgm:spPr/>
      <dgm:t>
        <a:bodyPr/>
        <a:lstStyle/>
        <a:p>
          <a:endParaRPr lang="en-IN"/>
        </a:p>
      </dgm:t>
    </dgm:pt>
    <dgm:pt modelId="{5842825E-8087-4FD3-9B3B-BC47090AB4B7}" type="sibTrans" cxnId="{6B7E854D-0FC6-492D-910C-A337D9212539}">
      <dgm:prSet/>
      <dgm:spPr/>
      <dgm:t>
        <a:bodyPr/>
        <a:lstStyle/>
        <a:p>
          <a:endParaRPr lang="en-IN"/>
        </a:p>
      </dgm:t>
    </dgm:pt>
    <dgm:pt modelId="{4FDF970D-1988-459D-9FA9-BE5297FB3185}">
      <dgm:prSet phldrT="[Text]"/>
      <dgm:spPr/>
      <dgm:t>
        <a:bodyPr/>
        <a:lstStyle/>
        <a:p>
          <a:r>
            <a:rPr lang="en-US" dirty="0" smtClean="0"/>
            <a:t>Additional Facts /Additional Evidence</a:t>
          </a:r>
          <a:endParaRPr lang="en-IN" dirty="0"/>
        </a:p>
      </dgm:t>
    </dgm:pt>
    <dgm:pt modelId="{FE3E1945-93CC-41DC-872A-58D14D4BC558}" type="parTrans" cxnId="{D7C73B17-B8F4-4800-AEE4-E4011C496EE9}">
      <dgm:prSet/>
      <dgm:spPr/>
      <dgm:t>
        <a:bodyPr/>
        <a:lstStyle/>
        <a:p>
          <a:endParaRPr lang="en-IN"/>
        </a:p>
      </dgm:t>
    </dgm:pt>
    <dgm:pt modelId="{44422105-B0DB-4533-9306-A9A64761502E}" type="sibTrans" cxnId="{D7C73B17-B8F4-4800-AEE4-E4011C496EE9}">
      <dgm:prSet/>
      <dgm:spPr/>
      <dgm:t>
        <a:bodyPr/>
        <a:lstStyle/>
        <a:p>
          <a:endParaRPr lang="en-IN"/>
        </a:p>
      </dgm:t>
    </dgm:pt>
    <dgm:pt modelId="{25C01E95-0F9A-4655-8E82-A87DDBABFD0D}">
      <dgm:prSet phldrT="[Text]"/>
      <dgm:spPr/>
      <dgm:t>
        <a:bodyPr/>
        <a:lstStyle/>
        <a:p>
          <a:r>
            <a:rPr lang="en-US" dirty="0" smtClean="0"/>
            <a:t>Additional Grounds / Additional Evidence</a:t>
          </a:r>
          <a:endParaRPr lang="en-IN" dirty="0"/>
        </a:p>
      </dgm:t>
    </dgm:pt>
    <dgm:pt modelId="{6C2D9697-63C6-4BF2-AA77-2B8116FAEB97}" type="parTrans" cxnId="{CD641F66-E57E-45FA-965A-F2FCC002782D}">
      <dgm:prSet/>
      <dgm:spPr/>
      <dgm:t>
        <a:bodyPr/>
        <a:lstStyle/>
        <a:p>
          <a:endParaRPr lang="en-IN"/>
        </a:p>
      </dgm:t>
    </dgm:pt>
    <dgm:pt modelId="{A92B8CD7-7BE2-403A-B477-B5389AAB5F91}" type="sibTrans" cxnId="{CD641F66-E57E-45FA-965A-F2FCC002782D}">
      <dgm:prSet/>
      <dgm:spPr/>
      <dgm:t>
        <a:bodyPr/>
        <a:lstStyle/>
        <a:p>
          <a:endParaRPr lang="en-IN"/>
        </a:p>
      </dgm:t>
    </dgm:pt>
    <dgm:pt modelId="{CDF204B1-F262-4707-B096-4862082130DC}" type="pres">
      <dgm:prSet presAssocID="{07BEBD08-AB0A-4676-ACD7-32508F172C88}" presName="theList" presStyleCnt="0">
        <dgm:presLayoutVars>
          <dgm:dir/>
          <dgm:animLvl val="lvl"/>
          <dgm:resizeHandles val="exact"/>
        </dgm:presLayoutVars>
      </dgm:prSet>
      <dgm:spPr/>
      <dgm:t>
        <a:bodyPr/>
        <a:lstStyle/>
        <a:p>
          <a:endParaRPr lang="en-IN"/>
        </a:p>
      </dgm:t>
    </dgm:pt>
    <dgm:pt modelId="{165D9CB9-26EB-4001-9DF6-7C83DDF634CD}" type="pres">
      <dgm:prSet presAssocID="{DBE35BE6-5CA2-467E-86B2-077B3E10B55E}" presName="compNode" presStyleCnt="0"/>
      <dgm:spPr/>
    </dgm:pt>
    <dgm:pt modelId="{05398BC3-91AB-4E89-835B-21A7C493B6E9}" type="pres">
      <dgm:prSet presAssocID="{DBE35BE6-5CA2-467E-86B2-077B3E10B55E}" presName="noGeometry" presStyleCnt="0"/>
      <dgm:spPr/>
    </dgm:pt>
    <dgm:pt modelId="{00EA02A3-57AD-4028-BE73-32BE52DA5984}" type="pres">
      <dgm:prSet presAssocID="{DBE35BE6-5CA2-467E-86B2-077B3E10B55E}" presName="childTextVisible" presStyleLbl="bgAccFollowNode1" presStyleIdx="0" presStyleCnt="3">
        <dgm:presLayoutVars>
          <dgm:bulletEnabled val="1"/>
        </dgm:presLayoutVars>
      </dgm:prSet>
      <dgm:spPr/>
      <dgm:t>
        <a:bodyPr/>
        <a:lstStyle/>
        <a:p>
          <a:endParaRPr lang="en-IN"/>
        </a:p>
      </dgm:t>
    </dgm:pt>
    <dgm:pt modelId="{9D4079F5-2B44-4822-8B50-9555B251DC49}" type="pres">
      <dgm:prSet presAssocID="{DBE35BE6-5CA2-467E-86B2-077B3E10B55E}" presName="childTextHidden" presStyleLbl="bgAccFollowNode1" presStyleIdx="0" presStyleCnt="3"/>
      <dgm:spPr/>
      <dgm:t>
        <a:bodyPr/>
        <a:lstStyle/>
        <a:p>
          <a:endParaRPr lang="en-IN"/>
        </a:p>
      </dgm:t>
    </dgm:pt>
    <dgm:pt modelId="{2CEF1884-C414-448C-A327-9E0D9F31D2E5}" type="pres">
      <dgm:prSet presAssocID="{DBE35BE6-5CA2-467E-86B2-077B3E10B55E}" presName="parentText" presStyleLbl="node1" presStyleIdx="0" presStyleCnt="3">
        <dgm:presLayoutVars>
          <dgm:chMax val="1"/>
          <dgm:bulletEnabled val="1"/>
        </dgm:presLayoutVars>
      </dgm:prSet>
      <dgm:spPr/>
      <dgm:t>
        <a:bodyPr/>
        <a:lstStyle/>
        <a:p>
          <a:endParaRPr lang="en-IN"/>
        </a:p>
      </dgm:t>
    </dgm:pt>
    <dgm:pt modelId="{4832D428-81B1-40D1-959A-166EBA56F216}" type="pres">
      <dgm:prSet presAssocID="{DBE35BE6-5CA2-467E-86B2-077B3E10B55E}" presName="aSpace" presStyleCnt="0"/>
      <dgm:spPr/>
    </dgm:pt>
    <dgm:pt modelId="{879C5364-C563-4AFD-AD43-C1F7DA70897C}" type="pres">
      <dgm:prSet presAssocID="{71CB296E-AE4C-486C-9ECC-72D8C2842617}" presName="compNode" presStyleCnt="0"/>
      <dgm:spPr/>
    </dgm:pt>
    <dgm:pt modelId="{B6C0FBA5-C671-41BC-A79E-0E4D26950EA8}" type="pres">
      <dgm:prSet presAssocID="{71CB296E-AE4C-486C-9ECC-72D8C2842617}" presName="noGeometry" presStyleCnt="0"/>
      <dgm:spPr/>
    </dgm:pt>
    <dgm:pt modelId="{D8F4F702-DB9E-4654-A3CD-3DD6E22BA01B}" type="pres">
      <dgm:prSet presAssocID="{71CB296E-AE4C-486C-9ECC-72D8C2842617}" presName="childTextVisible" presStyleLbl="bgAccFollowNode1" presStyleIdx="1" presStyleCnt="3">
        <dgm:presLayoutVars>
          <dgm:bulletEnabled val="1"/>
        </dgm:presLayoutVars>
      </dgm:prSet>
      <dgm:spPr/>
      <dgm:t>
        <a:bodyPr/>
        <a:lstStyle/>
        <a:p>
          <a:endParaRPr lang="en-IN"/>
        </a:p>
      </dgm:t>
    </dgm:pt>
    <dgm:pt modelId="{168F4AE8-E0AD-4153-B2D7-DF5D58A1973B}" type="pres">
      <dgm:prSet presAssocID="{71CB296E-AE4C-486C-9ECC-72D8C2842617}" presName="childTextHidden" presStyleLbl="bgAccFollowNode1" presStyleIdx="1" presStyleCnt="3"/>
      <dgm:spPr/>
      <dgm:t>
        <a:bodyPr/>
        <a:lstStyle/>
        <a:p>
          <a:endParaRPr lang="en-IN"/>
        </a:p>
      </dgm:t>
    </dgm:pt>
    <dgm:pt modelId="{D672A415-7DE5-4868-9BCC-CE68A91950FE}" type="pres">
      <dgm:prSet presAssocID="{71CB296E-AE4C-486C-9ECC-72D8C2842617}" presName="parentText" presStyleLbl="node1" presStyleIdx="1" presStyleCnt="3">
        <dgm:presLayoutVars>
          <dgm:chMax val="1"/>
          <dgm:bulletEnabled val="1"/>
        </dgm:presLayoutVars>
      </dgm:prSet>
      <dgm:spPr/>
      <dgm:t>
        <a:bodyPr/>
        <a:lstStyle/>
        <a:p>
          <a:endParaRPr lang="en-IN"/>
        </a:p>
      </dgm:t>
    </dgm:pt>
    <dgm:pt modelId="{7A426BFF-EB60-4FA4-A9A2-6ADC583B5671}" type="pres">
      <dgm:prSet presAssocID="{71CB296E-AE4C-486C-9ECC-72D8C2842617}" presName="aSpace" presStyleCnt="0"/>
      <dgm:spPr/>
    </dgm:pt>
    <dgm:pt modelId="{934B8660-28D4-4231-B270-C03E50BCD361}" type="pres">
      <dgm:prSet presAssocID="{2EDB5646-7DB3-4EBA-892E-664936D299CF}" presName="compNode" presStyleCnt="0"/>
      <dgm:spPr/>
    </dgm:pt>
    <dgm:pt modelId="{241FDC09-6D94-4D3D-A495-05DA34571ECA}" type="pres">
      <dgm:prSet presAssocID="{2EDB5646-7DB3-4EBA-892E-664936D299CF}" presName="noGeometry" presStyleCnt="0"/>
      <dgm:spPr/>
    </dgm:pt>
    <dgm:pt modelId="{BD317CD6-5C89-48D9-801D-4B6602E9929C}" type="pres">
      <dgm:prSet presAssocID="{2EDB5646-7DB3-4EBA-892E-664936D299CF}" presName="childTextVisible" presStyleLbl="bgAccFollowNode1" presStyleIdx="2" presStyleCnt="3">
        <dgm:presLayoutVars>
          <dgm:bulletEnabled val="1"/>
        </dgm:presLayoutVars>
      </dgm:prSet>
      <dgm:spPr/>
      <dgm:t>
        <a:bodyPr/>
        <a:lstStyle/>
        <a:p>
          <a:endParaRPr lang="en-IN"/>
        </a:p>
      </dgm:t>
    </dgm:pt>
    <dgm:pt modelId="{6E737E87-13C9-4F6C-A913-6BC0ACCA4A0E}" type="pres">
      <dgm:prSet presAssocID="{2EDB5646-7DB3-4EBA-892E-664936D299CF}" presName="childTextHidden" presStyleLbl="bgAccFollowNode1" presStyleIdx="2" presStyleCnt="3"/>
      <dgm:spPr/>
      <dgm:t>
        <a:bodyPr/>
        <a:lstStyle/>
        <a:p>
          <a:endParaRPr lang="en-IN"/>
        </a:p>
      </dgm:t>
    </dgm:pt>
    <dgm:pt modelId="{0543C719-F773-43B4-975D-D74562FA22BF}" type="pres">
      <dgm:prSet presAssocID="{2EDB5646-7DB3-4EBA-892E-664936D299CF}" presName="parentText" presStyleLbl="node1" presStyleIdx="2" presStyleCnt="3">
        <dgm:presLayoutVars>
          <dgm:chMax val="1"/>
          <dgm:bulletEnabled val="1"/>
        </dgm:presLayoutVars>
      </dgm:prSet>
      <dgm:spPr/>
      <dgm:t>
        <a:bodyPr/>
        <a:lstStyle/>
        <a:p>
          <a:endParaRPr lang="en-IN"/>
        </a:p>
      </dgm:t>
    </dgm:pt>
  </dgm:ptLst>
  <dgm:cxnLst>
    <dgm:cxn modelId="{6BA5C043-140A-4CED-BF2C-82450AC1F1E1}" type="presOf" srcId="{25C01E95-0F9A-4655-8E82-A87DDBABFD0D}" destId="{6E737E87-13C9-4F6C-A913-6BC0ACCA4A0E}" srcOrd="1" destOrd="1" presId="urn:microsoft.com/office/officeart/2005/8/layout/hProcess6"/>
    <dgm:cxn modelId="{8ED8C1BD-D0AC-42EF-9BDA-F57AAFE385E2}" type="presOf" srcId="{2EDB5646-7DB3-4EBA-892E-664936D299CF}" destId="{0543C719-F773-43B4-975D-D74562FA22BF}" srcOrd="0" destOrd="0" presId="urn:microsoft.com/office/officeart/2005/8/layout/hProcess6"/>
    <dgm:cxn modelId="{CD641F66-E57E-45FA-965A-F2FCC002782D}" srcId="{2EDB5646-7DB3-4EBA-892E-664936D299CF}" destId="{25C01E95-0F9A-4655-8E82-A87DDBABFD0D}" srcOrd="1" destOrd="0" parTransId="{6C2D9697-63C6-4BF2-AA77-2B8116FAEB97}" sibTransId="{A92B8CD7-7BE2-403A-B477-B5389AAB5F91}"/>
    <dgm:cxn modelId="{EEC893F3-53ED-41A3-BE21-E37AEFC74FE0}" type="presOf" srcId="{4FDF970D-1988-459D-9FA9-BE5297FB3185}" destId="{6E737E87-13C9-4F6C-A913-6BC0ACCA4A0E}" srcOrd="1" destOrd="0" presId="urn:microsoft.com/office/officeart/2005/8/layout/hProcess6"/>
    <dgm:cxn modelId="{5E102DE7-895A-48CE-816A-72F913BC88FE}" srcId="{07BEBD08-AB0A-4676-ACD7-32508F172C88}" destId="{71CB296E-AE4C-486C-9ECC-72D8C2842617}" srcOrd="1" destOrd="0" parTransId="{E807B154-C7F5-4FE5-B4DD-79F5CE88A216}" sibTransId="{0366CC15-3A34-493F-87A7-537810B168DF}"/>
    <dgm:cxn modelId="{D7C73B17-B8F4-4800-AEE4-E4011C496EE9}" srcId="{2EDB5646-7DB3-4EBA-892E-664936D299CF}" destId="{4FDF970D-1988-459D-9FA9-BE5297FB3185}" srcOrd="0" destOrd="0" parTransId="{FE3E1945-93CC-41DC-872A-58D14D4BC558}" sibTransId="{44422105-B0DB-4533-9306-A9A64761502E}"/>
    <dgm:cxn modelId="{355A89DF-1807-4F48-842F-0E22E9E0F5AE}" srcId="{71CB296E-AE4C-486C-9ECC-72D8C2842617}" destId="{2E752C70-CDF9-4F9A-B59A-DB9F36FF8D00}" srcOrd="1" destOrd="0" parTransId="{115AF382-6320-4BD7-A6AC-C8FB15BF3590}" sibTransId="{7564CB66-43E1-4696-BA77-F634725B1800}"/>
    <dgm:cxn modelId="{7D58BC5C-0745-4814-AC8A-BA5B13049271}" srcId="{71CB296E-AE4C-486C-9ECC-72D8C2842617}" destId="{5B1A58B1-7916-4D5F-9500-77A27B36F335}" srcOrd="0" destOrd="0" parTransId="{BDFB8A33-4F76-4742-8A37-6109AE404A57}" sibTransId="{E648DFD7-E3CD-42AB-B474-47905C5844EE}"/>
    <dgm:cxn modelId="{EF69AD87-67E7-4C53-BAAC-C1223F5331DC}" type="presOf" srcId="{2E752C70-CDF9-4F9A-B59A-DB9F36FF8D00}" destId="{168F4AE8-E0AD-4153-B2D7-DF5D58A1973B}" srcOrd="1" destOrd="1" presId="urn:microsoft.com/office/officeart/2005/8/layout/hProcess6"/>
    <dgm:cxn modelId="{C31D8E44-149A-4D12-865B-9AA9E142C950}" type="presOf" srcId="{220A2F51-F4C6-4FDB-ADC7-09649D015D8E}" destId="{00EA02A3-57AD-4028-BE73-32BE52DA5984}" srcOrd="0" destOrd="0" presId="urn:microsoft.com/office/officeart/2005/8/layout/hProcess6"/>
    <dgm:cxn modelId="{6B7E854D-0FC6-492D-910C-A337D9212539}" srcId="{07BEBD08-AB0A-4676-ACD7-32508F172C88}" destId="{2EDB5646-7DB3-4EBA-892E-664936D299CF}" srcOrd="2" destOrd="0" parTransId="{8F54F400-C47B-4B18-9D04-0102078C1F3C}" sibTransId="{5842825E-8087-4FD3-9B3B-BC47090AB4B7}"/>
    <dgm:cxn modelId="{487BEA61-7EE5-40E0-8C91-D5D846E71EF2}" type="presOf" srcId="{220A2F51-F4C6-4FDB-ADC7-09649D015D8E}" destId="{9D4079F5-2B44-4822-8B50-9555B251DC49}" srcOrd="1" destOrd="0" presId="urn:microsoft.com/office/officeart/2005/8/layout/hProcess6"/>
    <dgm:cxn modelId="{DCE510A4-2F35-43FB-BD9C-AAE47BCF8D36}" srcId="{DBE35BE6-5CA2-467E-86B2-077B3E10B55E}" destId="{E4383287-B1FB-4178-8D45-8980DE0F83F7}" srcOrd="1" destOrd="0" parTransId="{D8958649-4D71-4B59-AFD2-4D8574796830}" sibTransId="{90661050-7EAF-4FB9-8412-2F8C298C25DA}"/>
    <dgm:cxn modelId="{0170EF8F-BBF8-483A-B65E-C59B229CB05A}" type="presOf" srcId="{5B1A58B1-7916-4D5F-9500-77A27B36F335}" destId="{168F4AE8-E0AD-4153-B2D7-DF5D58A1973B}" srcOrd="1" destOrd="0" presId="urn:microsoft.com/office/officeart/2005/8/layout/hProcess6"/>
    <dgm:cxn modelId="{F5E1631E-B77A-4495-9955-CE0AF8C8DA75}" type="presOf" srcId="{07BEBD08-AB0A-4676-ACD7-32508F172C88}" destId="{CDF204B1-F262-4707-B096-4862082130DC}" srcOrd="0" destOrd="0" presId="urn:microsoft.com/office/officeart/2005/8/layout/hProcess6"/>
    <dgm:cxn modelId="{F6A7E38D-D0C1-49D7-900E-476CF3AF4449}" srcId="{DBE35BE6-5CA2-467E-86B2-077B3E10B55E}" destId="{220A2F51-F4C6-4FDB-ADC7-09649D015D8E}" srcOrd="0" destOrd="0" parTransId="{9455F9A0-22C5-467D-9BB2-31ACC955A4E9}" sibTransId="{A54F4B0B-9926-4B54-9634-2296EC5A1E78}"/>
    <dgm:cxn modelId="{875D5557-92D0-4541-BCEB-D5DDC5E920AF}" type="presOf" srcId="{DBE35BE6-5CA2-467E-86B2-077B3E10B55E}" destId="{2CEF1884-C414-448C-A327-9E0D9F31D2E5}" srcOrd="0" destOrd="0" presId="urn:microsoft.com/office/officeart/2005/8/layout/hProcess6"/>
    <dgm:cxn modelId="{BB328F13-7E4A-443C-B0D9-C8B6D947CE33}" type="presOf" srcId="{4FDF970D-1988-459D-9FA9-BE5297FB3185}" destId="{BD317CD6-5C89-48D9-801D-4B6602E9929C}" srcOrd="0" destOrd="0" presId="urn:microsoft.com/office/officeart/2005/8/layout/hProcess6"/>
    <dgm:cxn modelId="{757840B7-C5BB-4815-A3CE-C19CCCF15687}" type="presOf" srcId="{E4383287-B1FB-4178-8D45-8980DE0F83F7}" destId="{00EA02A3-57AD-4028-BE73-32BE52DA5984}" srcOrd="0" destOrd="1" presId="urn:microsoft.com/office/officeart/2005/8/layout/hProcess6"/>
    <dgm:cxn modelId="{8C98F47F-F333-42B4-904B-5A60908E32A1}" srcId="{07BEBD08-AB0A-4676-ACD7-32508F172C88}" destId="{DBE35BE6-5CA2-467E-86B2-077B3E10B55E}" srcOrd="0" destOrd="0" parTransId="{10CF91B6-4B63-4303-AB32-AB9640DBE8CF}" sibTransId="{2D916A95-838A-4997-BEE8-3C7811AC6678}"/>
    <dgm:cxn modelId="{69FDADF9-392F-4113-B53F-563EBF60320C}" type="presOf" srcId="{71CB296E-AE4C-486C-9ECC-72D8C2842617}" destId="{D672A415-7DE5-4868-9BCC-CE68A91950FE}" srcOrd="0" destOrd="0" presId="urn:microsoft.com/office/officeart/2005/8/layout/hProcess6"/>
    <dgm:cxn modelId="{AB900F51-2110-4D9A-8863-06E01A95EB51}" type="presOf" srcId="{E4383287-B1FB-4178-8D45-8980DE0F83F7}" destId="{9D4079F5-2B44-4822-8B50-9555B251DC49}" srcOrd="1" destOrd="1" presId="urn:microsoft.com/office/officeart/2005/8/layout/hProcess6"/>
    <dgm:cxn modelId="{07CFF560-AC0A-4DB2-A2D7-2E92868B4C99}" type="presOf" srcId="{2E752C70-CDF9-4F9A-B59A-DB9F36FF8D00}" destId="{D8F4F702-DB9E-4654-A3CD-3DD6E22BA01B}" srcOrd="0" destOrd="1" presId="urn:microsoft.com/office/officeart/2005/8/layout/hProcess6"/>
    <dgm:cxn modelId="{A10709C3-3621-4FE8-9C9E-3631F7D8862F}" type="presOf" srcId="{25C01E95-0F9A-4655-8E82-A87DDBABFD0D}" destId="{BD317CD6-5C89-48D9-801D-4B6602E9929C}" srcOrd="0" destOrd="1" presId="urn:microsoft.com/office/officeart/2005/8/layout/hProcess6"/>
    <dgm:cxn modelId="{4392A495-E7B3-40F6-848B-DE89C99B9F5E}" type="presOf" srcId="{5B1A58B1-7916-4D5F-9500-77A27B36F335}" destId="{D8F4F702-DB9E-4654-A3CD-3DD6E22BA01B}" srcOrd="0" destOrd="0" presId="urn:microsoft.com/office/officeart/2005/8/layout/hProcess6"/>
    <dgm:cxn modelId="{70E05658-B789-4D01-8E20-7467414000C5}" type="presParOf" srcId="{CDF204B1-F262-4707-B096-4862082130DC}" destId="{165D9CB9-26EB-4001-9DF6-7C83DDF634CD}" srcOrd="0" destOrd="0" presId="urn:microsoft.com/office/officeart/2005/8/layout/hProcess6"/>
    <dgm:cxn modelId="{B7555AB6-92FC-44EA-BECC-CE275B864550}" type="presParOf" srcId="{165D9CB9-26EB-4001-9DF6-7C83DDF634CD}" destId="{05398BC3-91AB-4E89-835B-21A7C493B6E9}" srcOrd="0" destOrd="0" presId="urn:microsoft.com/office/officeart/2005/8/layout/hProcess6"/>
    <dgm:cxn modelId="{DC260CCE-48DE-45AD-85EB-6DDA0741C25E}" type="presParOf" srcId="{165D9CB9-26EB-4001-9DF6-7C83DDF634CD}" destId="{00EA02A3-57AD-4028-BE73-32BE52DA5984}" srcOrd="1" destOrd="0" presId="urn:microsoft.com/office/officeart/2005/8/layout/hProcess6"/>
    <dgm:cxn modelId="{077C6653-4853-4E99-AB2B-11E5D64B2027}" type="presParOf" srcId="{165D9CB9-26EB-4001-9DF6-7C83DDF634CD}" destId="{9D4079F5-2B44-4822-8B50-9555B251DC49}" srcOrd="2" destOrd="0" presId="urn:microsoft.com/office/officeart/2005/8/layout/hProcess6"/>
    <dgm:cxn modelId="{3DC7FD3D-8E15-451B-84A1-BDEF3AB5B4AE}" type="presParOf" srcId="{165D9CB9-26EB-4001-9DF6-7C83DDF634CD}" destId="{2CEF1884-C414-448C-A327-9E0D9F31D2E5}" srcOrd="3" destOrd="0" presId="urn:microsoft.com/office/officeart/2005/8/layout/hProcess6"/>
    <dgm:cxn modelId="{132FBA20-8A82-4CD1-8BF3-02883333F30F}" type="presParOf" srcId="{CDF204B1-F262-4707-B096-4862082130DC}" destId="{4832D428-81B1-40D1-959A-166EBA56F216}" srcOrd="1" destOrd="0" presId="urn:microsoft.com/office/officeart/2005/8/layout/hProcess6"/>
    <dgm:cxn modelId="{80230E84-9CEE-4DFE-B629-50F452B64F64}" type="presParOf" srcId="{CDF204B1-F262-4707-B096-4862082130DC}" destId="{879C5364-C563-4AFD-AD43-C1F7DA70897C}" srcOrd="2" destOrd="0" presId="urn:microsoft.com/office/officeart/2005/8/layout/hProcess6"/>
    <dgm:cxn modelId="{E1F76CEA-D7D8-4660-8FE8-00604EEF4BC2}" type="presParOf" srcId="{879C5364-C563-4AFD-AD43-C1F7DA70897C}" destId="{B6C0FBA5-C671-41BC-A79E-0E4D26950EA8}" srcOrd="0" destOrd="0" presId="urn:microsoft.com/office/officeart/2005/8/layout/hProcess6"/>
    <dgm:cxn modelId="{CD6E0D0F-E564-4E15-8A41-044D3D4B93DF}" type="presParOf" srcId="{879C5364-C563-4AFD-AD43-C1F7DA70897C}" destId="{D8F4F702-DB9E-4654-A3CD-3DD6E22BA01B}" srcOrd="1" destOrd="0" presId="urn:microsoft.com/office/officeart/2005/8/layout/hProcess6"/>
    <dgm:cxn modelId="{09BC4C9C-DA98-404E-B0BD-75B3BDCD2D8C}" type="presParOf" srcId="{879C5364-C563-4AFD-AD43-C1F7DA70897C}" destId="{168F4AE8-E0AD-4153-B2D7-DF5D58A1973B}" srcOrd="2" destOrd="0" presId="urn:microsoft.com/office/officeart/2005/8/layout/hProcess6"/>
    <dgm:cxn modelId="{905161B4-7FE8-4CDF-A190-459B2A1967BE}" type="presParOf" srcId="{879C5364-C563-4AFD-AD43-C1F7DA70897C}" destId="{D672A415-7DE5-4868-9BCC-CE68A91950FE}" srcOrd="3" destOrd="0" presId="urn:microsoft.com/office/officeart/2005/8/layout/hProcess6"/>
    <dgm:cxn modelId="{A81A6E53-D08A-4CBB-9C60-BA5081DCA4E6}" type="presParOf" srcId="{CDF204B1-F262-4707-B096-4862082130DC}" destId="{7A426BFF-EB60-4FA4-A9A2-6ADC583B5671}" srcOrd="3" destOrd="0" presId="urn:microsoft.com/office/officeart/2005/8/layout/hProcess6"/>
    <dgm:cxn modelId="{D8A82858-EF71-453D-A32E-6702F15C167F}" type="presParOf" srcId="{CDF204B1-F262-4707-B096-4862082130DC}" destId="{934B8660-28D4-4231-B270-C03E50BCD361}" srcOrd="4" destOrd="0" presId="urn:microsoft.com/office/officeart/2005/8/layout/hProcess6"/>
    <dgm:cxn modelId="{7EAB3CE1-B39B-41A6-94B0-8A70728450D4}" type="presParOf" srcId="{934B8660-28D4-4231-B270-C03E50BCD361}" destId="{241FDC09-6D94-4D3D-A495-05DA34571ECA}" srcOrd="0" destOrd="0" presId="urn:microsoft.com/office/officeart/2005/8/layout/hProcess6"/>
    <dgm:cxn modelId="{0C63A6BF-52DD-448A-9138-5019E9B343BB}" type="presParOf" srcId="{934B8660-28D4-4231-B270-C03E50BCD361}" destId="{BD317CD6-5C89-48D9-801D-4B6602E9929C}" srcOrd="1" destOrd="0" presId="urn:microsoft.com/office/officeart/2005/8/layout/hProcess6"/>
    <dgm:cxn modelId="{A48F98AA-2B6D-4A9C-AB85-AA29C2FE7E47}" type="presParOf" srcId="{934B8660-28D4-4231-B270-C03E50BCD361}" destId="{6E737E87-13C9-4F6C-A913-6BC0ACCA4A0E}" srcOrd="2" destOrd="0" presId="urn:microsoft.com/office/officeart/2005/8/layout/hProcess6"/>
    <dgm:cxn modelId="{1E8E8AF0-A7F5-45F0-83CE-D7BBF48B2747}" type="presParOf" srcId="{934B8660-28D4-4231-B270-C03E50BCD361}" destId="{0543C719-F773-43B4-975D-D74562FA22BF}"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EA02A3-57AD-4028-BE73-32BE52DA5984}">
      <dsp:nvSpPr>
        <dsp:cNvPr id="0" name=""/>
        <dsp:cNvSpPr/>
      </dsp:nvSpPr>
      <dsp:spPr>
        <a:xfrm>
          <a:off x="682897" y="990768"/>
          <a:ext cx="2711053" cy="2369801"/>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8890" rIns="1778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Statement of Facts</a:t>
          </a:r>
          <a:endParaRPr lang="en-IN" sz="1400" kern="1200" dirty="0"/>
        </a:p>
        <a:p>
          <a:pPr marL="114300" lvl="1" indent="-114300" algn="l" defTabSz="622300">
            <a:lnSpc>
              <a:spcPct val="90000"/>
            </a:lnSpc>
            <a:spcBef>
              <a:spcPct val="0"/>
            </a:spcBef>
            <a:spcAft>
              <a:spcPct val="15000"/>
            </a:spcAft>
            <a:buChar char="••"/>
          </a:pPr>
          <a:r>
            <a:rPr lang="en-US" sz="1400" kern="1200" dirty="0" smtClean="0"/>
            <a:t>Grounds of Appeal</a:t>
          </a:r>
          <a:endParaRPr lang="en-IN" sz="1400" kern="1200" dirty="0"/>
        </a:p>
      </dsp:txBody>
      <dsp:txXfrm>
        <a:off x="1360661" y="1346238"/>
        <a:ext cx="1321638" cy="1658861"/>
      </dsp:txXfrm>
    </dsp:sp>
    <dsp:sp modelId="{2CEF1884-C414-448C-A327-9E0D9F31D2E5}">
      <dsp:nvSpPr>
        <dsp:cNvPr id="0" name=""/>
        <dsp:cNvSpPr/>
      </dsp:nvSpPr>
      <dsp:spPr>
        <a:xfrm>
          <a:off x="5134" y="1497905"/>
          <a:ext cx="1355526" cy="135552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Appeal before Appellate Authority</a:t>
          </a:r>
          <a:endParaRPr lang="en-IN" sz="1600" kern="1200" dirty="0"/>
        </a:p>
      </dsp:txBody>
      <dsp:txXfrm>
        <a:off x="203646" y="1696417"/>
        <a:ext cx="958502" cy="958502"/>
      </dsp:txXfrm>
    </dsp:sp>
    <dsp:sp modelId="{D8F4F702-DB9E-4654-A3CD-3DD6E22BA01B}">
      <dsp:nvSpPr>
        <dsp:cNvPr id="0" name=""/>
        <dsp:cNvSpPr/>
      </dsp:nvSpPr>
      <dsp:spPr>
        <a:xfrm>
          <a:off x="4241155" y="990768"/>
          <a:ext cx="2711053" cy="2369801"/>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8890" rIns="1778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Revision of Statement of Facts</a:t>
          </a:r>
          <a:endParaRPr lang="en-IN" sz="1400" kern="1200" dirty="0"/>
        </a:p>
        <a:p>
          <a:pPr marL="114300" lvl="1" indent="-114300" algn="l" defTabSz="622300">
            <a:lnSpc>
              <a:spcPct val="90000"/>
            </a:lnSpc>
            <a:spcBef>
              <a:spcPct val="0"/>
            </a:spcBef>
            <a:spcAft>
              <a:spcPct val="15000"/>
            </a:spcAft>
            <a:buChar char="••"/>
          </a:pPr>
          <a:r>
            <a:rPr lang="en-US" sz="1400" kern="1200" dirty="0" smtClean="0"/>
            <a:t>Revision of Grounds of Appeal</a:t>
          </a:r>
          <a:endParaRPr lang="en-IN" sz="1400" kern="1200" dirty="0"/>
        </a:p>
      </dsp:txBody>
      <dsp:txXfrm>
        <a:off x="4918918" y="1346238"/>
        <a:ext cx="1321638" cy="1658861"/>
      </dsp:txXfrm>
    </dsp:sp>
    <dsp:sp modelId="{D672A415-7DE5-4868-9BCC-CE68A91950FE}">
      <dsp:nvSpPr>
        <dsp:cNvPr id="0" name=""/>
        <dsp:cNvSpPr/>
      </dsp:nvSpPr>
      <dsp:spPr>
        <a:xfrm>
          <a:off x="3563391" y="1497905"/>
          <a:ext cx="1355526" cy="135552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First Appeal before CIT(A)</a:t>
          </a:r>
          <a:endParaRPr lang="en-IN" sz="1600" kern="1200" dirty="0"/>
        </a:p>
      </dsp:txBody>
      <dsp:txXfrm>
        <a:off x="3761903" y="1696417"/>
        <a:ext cx="958502" cy="958502"/>
      </dsp:txXfrm>
    </dsp:sp>
    <dsp:sp modelId="{BD317CD6-5C89-48D9-801D-4B6602E9929C}">
      <dsp:nvSpPr>
        <dsp:cNvPr id="0" name=""/>
        <dsp:cNvSpPr/>
      </dsp:nvSpPr>
      <dsp:spPr>
        <a:xfrm>
          <a:off x="7799412" y="990768"/>
          <a:ext cx="2711053" cy="2369801"/>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8890" rIns="1778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Additional Facts /Additional Evidence</a:t>
          </a:r>
          <a:endParaRPr lang="en-IN" sz="1400" kern="1200" dirty="0"/>
        </a:p>
        <a:p>
          <a:pPr marL="114300" lvl="1" indent="-114300" algn="l" defTabSz="622300">
            <a:lnSpc>
              <a:spcPct val="90000"/>
            </a:lnSpc>
            <a:spcBef>
              <a:spcPct val="0"/>
            </a:spcBef>
            <a:spcAft>
              <a:spcPct val="15000"/>
            </a:spcAft>
            <a:buChar char="••"/>
          </a:pPr>
          <a:r>
            <a:rPr lang="en-US" sz="1400" kern="1200" dirty="0" smtClean="0"/>
            <a:t>Additional Grounds / Additional Evidence</a:t>
          </a:r>
          <a:endParaRPr lang="en-IN" sz="1400" kern="1200" dirty="0"/>
        </a:p>
      </dsp:txBody>
      <dsp:txXfrm>
        <a:off x="8477175" y="1346238"/>
        <a:ext cx="1321638" cy="1658861"/>
      </dsp:txXfrm>
    </dsp:sp>
    <dsp:sp modelId="{0543C719-F773-43B4-975D-D74562FA22BF}">
      <dsp:nvSpPr>
        <dsp:cNvPr id="0" name=""/>
        <dsp:cNvSpPr/>
      </dsp:nvSpPr>
      <dsp:spPr>
        <a:xfrm>
          <a:off x="7121649" y="1497905"/>
          <a:ext cx="1355526" cy="135552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Second Appeal before ITAT</a:t>
          </a:r>
          <a:endParaRPr lang="en-IN" sz="1600" kern="1200" dirty="0"/>
        </a:p>
      </dsp:txBody>
      <dsp:txXfrm>
        <a:off x="7320161" y="1696417"/>
        <a:ext cx="958502" cy="95850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9DB711D-7E11-43A5-880A-CFA50671BFC5}" type="datetimeFigureOut">
              <a:rPr lang="en-IN" smtClean="0"/>
              <a:t>14/01/2023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83988D-FB61-4A90-96EC-B907DDDB073A}" type="slidenum">
              <a:rPr lang="en-IN" smtClean="0"/>
              <a:t>‹#›</a:t>
            </a:fld>
            <a:endParaRPr lang="en-IN"/>
          </a:p>
        </p:txBody>
      </p:sp>
    </p:spTree>
    <p:extLst>
      <p:ext uri="{BB962C8B-B14F-4D97-AF65-F5344CB8AC3E}">
        <p14:creationId xmlns:p14="http://schemas.microsoft.com/office/powerpoint/2010/main" val="2435969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9DB711D-7E11-43A5-880A-CFA50671BFC5}" type="datetimeFigureOut">
              <a:rPr lang="en-IN" smtClean="0"/>
              <a:t>14/01/2023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83988D-FB61-4A90-96EC-B907DDDB073A}" type="slidenum">
              <a:rPr lang="en-IN" smtClean="0"/>
              <a:t>‹#›</a:t>
            </a:fld>
            <a:endParaRPr lang="en-IN"/>
          </a:p>
        </p:txBody>
      </p:sp>
    </p:spTree>
    <p:extLst>
      <p:ext uri="{BB962C8B-B14F-4D97-AF65-F5344CB8AC3E}">
        <p14:creationId xmlns:p14="http://schemas.microsoft.com/office/powerpoint/2010/main" val="2753378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9DB711D-7E11-43A5-880A-CFA50671BFC5}" type="datetimeFigureOut">
              <a:rPr lang="en-IN" smtClean="0"/>
              <a:t>14/01/2023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83988D-FB61-4A90-96EC-B907DDDB073A}" type="slidenum">
              <a:rPr lang="en-IN" smtClean="0"/>
              <a:t>‹#›</a:t>
            </a:fld>
            <a:endParaRPr lang="en-IN"/>
          </a:p>
        </p:txBody>
      </p:sp>
    </p:spTree>
    <p:extLst>
      <p:ext uri="{BB962C8B-B14F-4D97-AF65-F5344CB8AC3E}">
        <p14:creationId xmlns:p14="http://schemas.microsoft.com/office/powerpoint/2010/main" val="3717629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9DB711D-7E11-43A5-880A-CFA50671BFC5}" type="datetimeFigureOut">
              <a:rPr lang="en-IN" smtClean="0"/>
              <a:t>14/01/2023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83988D-FB61-4A90-96EC-B907DDDB073A}" type="slidenum">
              <a:rPr lang="en-IN" smtClean="0"/>
              <a:t>‹#›</a:t>
            </a:fld>
            <a:endParaRPr lang="en-IN"/>
          </a:p>
        </p:txBody>
      </p:sp>
    </p:spTree>
    <p:extLst>
      <p:ext uri="{BB962C8B-B14F-4D97-AF65-F5344CB8AC3E}">
        <p14:creationId xmlns:p14="http://schemas.microsoft.com/office/powerpoint/2010/main" val="2532915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DB711D-7E11-43A5-880A-CFA50671BFC5}" type="datetimeFigureOut">
              <a:rPr lang="en-IN" smtClean="0"/>
              <a:t>14/01/2023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83988D-FB61-4A90-96EC-B907DDDB073A}" type="slidenum">
              <a:rPr lang="en-IN" smtClean="0"/>
              <a:t>‹#›</a:t>
            </a:fld>
            <a:endParaRPr lang="en-IN"/>
          </a:p>
        </p:txBody>
      </p:sp>
    </p:spTree>
    <p:extLst>
      <p:ext uri="{BB962C8B-B14F-4D97-AF65-F5344CB8AC3E}">
        <p14:creationId xmlns:p14="http://schemas.microsoft.com/office/powerpoint/2010/main" val="3424266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9DB711D-7E11-43A5-880A-CFA50671BFC5}" type="datetimeFigureOut">
              <a:rPr lang="en-IN" smtClean="0"/>
              <a:t>14/01/2023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283988D-FB61-4A90-96EC-B907DDDB073A}" type="slidenum">
              <a:rPr lang="en-IN" smtClean="0"/>
              <a:t>‹#›</a:t>
            </a:fld>
            <a:endParaRPr lang="en-IN"/>
          </a:p>
        </p:txBody>
      </p:sp>
    </p:spTree>
    <p:extLst>
      <p:ext uri="{BB962C8B-B14F-4D97-AF65-F5344CB8AC3E}">
        <p14:creationId xmlns:p14="http://schemas.microsoft.com/office/powerpoint/2010/main" val="2072097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9DB711D-7E11-43A5-880A-CFA50671BFC5}" type="datetimeFigureOut">
              <a:rPr lang="en-IN" smtClean="0"/>
              <a:t>14/01/2023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283988D-FB61-4A90-96EC-B907DDDB073A}" type="slidenum">
              <a:rPr lang="en-IN" smtClean="0"/>
              <a:t>‹#›</a:t>
            </a:fld>
            <a:endParaRPr lang="en-IN"/>
          </a:p>
        </p:txBody>
      </p:sp>
    </p:spTree>
    <p:extLst>
      <p:ext uri="{BB962C8B-B14F-4D97-AF65-F5344CB8AC3E}">
        <p14:creationId xmlns:p14="http://schemas.microsoft.com/office/powerpoint/2010/main" val="1996494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9DB711D-7E11-43A5-880A-CFA50671BFC5}" type="datetimeFigureOut">
              <a:rPr lang="en-IN" smtClean="0"/>
              <a:t>14/01/2023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283988D-FB61-4A90-96EC-B907DDDB073A}" type="slidenum">
              <a:rPr lang="en-IN" smtClean="0"/>
              <a:t>‹#›</a:t>
            </a:fld>
            <a:endParaRPr lang="en-IN"/>
          </a:p>
        </p:txBody>
      </p:sp>
    </p:spTree>
    <p:extLst>
      <p:ext uri="{BB962C8B-B14F-4D97-AF65-F5344CB8AC3E}">
        <p14:creationId xmlns:p14="http://schemas.microsoft.com/office/powerpoint/2010/main" val="2596570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DB711D-7E11-43A5-880A-CFA50671BFC5}" type="datetimeFigureOut">
              <a:rPr lang="en-IN" smtClean="0"/>
              <a:t>14/01/2023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283988D-FB61-4A90-96EC-B907DDDB073A}" type="slidenum">
              <a:rPr lang="en-IN" smtClean="0"/>
              <a:t>‹#›</a:t>
            </a:fld>
            <a:endParaRPr lang="en-IN"/>
          </a:p>
        </p:txBody>
      </p:sp>
    </p:spTree>
    <p:extLst>
      <p:ext uri="{BB962C8B-B14F-4D97-AF65-F5344CB8AC3E}">
        <p14:creationId xmlns:p14="http://schemas.microsoft.com/office/powerpoint/2010/main" val="2383646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DB711D-7E11-43A5-880A-CFA50671BFC5}" type="datetimeFigureOut">
              <a:rPr lang="en-IN" smtClean="0"/>
              <a:t>14/01/2023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283988D-FB61-4A90-96EC-B907DDDB073A}" type="slidenum">
              <a:rPr lang="en-IN" smtClean="0"/>
              <a:t>‹#›</a:t>
            </a:fld>
            <a:endParaRPr lang="en-IN"/>
          </a:p>
        </p:txBody>
      </p:sp>
    </p:spTree>
    <p:extLst>
      <p:ext uri="{BB962C8B-B14F-4D97-AF65-F5344CB8AC3E}">
        <p14:creationId xmlns:p14="http://schemas.microsoft.com/office/powerpoint/2010/main" val="3613708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DB711D-7E11-43A5-880A-CFA50671BFC5}" type="datetimeFigureOut">
              <a:rPr lang="en-IN" smtClean="0"/>
              <a:t>14/01/2023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283988D-FB61-4A90-96EC-B907DDDB073A}" type="slidenum">
              <a:rPr lang="en-IN" smtClean="0"/>
              <a:t>‹#›</a:t>
            </a:fld>
            <a:endParaRPr lang="en-IN"/>
          </a:p>
        </p:txBody>
      </p:sp>
    </p:spTree>
    <p:extLst>
      <p:ext uri="{BB962C8B-B14F-4D97-AF65-F5344CB8AC3E}">
        <p14:creationId xmlns:p14="http://schemas.microsoft.com/office/powerpoint/2010/main" val="2991762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weave">
          <a:fgClr>
            <a:srgbClr val="00B0F0"/>
          </a:fgClr>
          <a:bgClr>
            <a:schemeClr val="accent4">
              <a:lumMod val="20000"/>
              <a:lumOff val="80000"/>
            </a:schemeClr>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DB711D-7E11-43A5-880A-CFA50671BFC5}" type="datetimeFigureOut">
              <a:rPr lang="en-IN" smtClean="0"/>
              <a:t>14/01/2023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83988D-FB61-4A90-96EC-B907DDDB073A}" type="slidenum">
              <a:rPr lang="en-IN" smtClean="0"/>
              <a:t>‹#›</a:t>
            </a:fld>
            <a:endParaRPr lang="en-IN"/>
          </a:p>
        </p:txBody>
      </p:sp>
    </p:spTree>
    <p:extLst>
      <p:ext uri="{BB962C8B-B14F-4D97-AF65-F5344CB8AC3E}">
        <p14:creationId xmlns:p14="http://schemas.microsoft.com/office/powerpoint/2010/main" val="4241765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0070C0"/>
                </a:solidFill>
              </a:rPr>
              <a:t>Additional Grounds before Appellate Authorities</a:t>
            </a:r>
            <a:endParaRPr lang="en-IN" dirty="0">
              <a:solidFill>
                <a:srgbClr val="0070C0"/>
              </a:solidFill>
            </a:endParaRPr>
          </a:p>
        </p:txBody>
      </p:sp>
      <p:sp>
        <p:nvSpPr>
          <p:cNvPr id="3" name="Subtitle 2"/>
          <p:cNvSpPr>
            <a:spLocks noGrp="1"/>
          </p:cNvSpPr>
          <p:nvPr>
            <p:ph type="subTitle" idx="1"/>
          </p:nvPr>
        </p:nvSpPr>
        <p:spPr/>
        <p:txBody>
          <a:bodyPr/>
          <a:lstStyle/>
          <a:p>
            <a:r>
              <a:rPr lang="en-US" dirty="0" smtClean="0"/>
              <a:t>By</a:t>
            </a:r>
          </a:p>
          <a:p>
            <a:r>
              <a:rPr lang="en-US" dirty="0" smtClean="0"/>
              <a:t>CMA   S. </a:t>
            </a:r>
            <a:r>
              <a:rPr lang="en-US" dirty="0" err="1" smtClean="0"/>
              <a:t>Venkanna</a:t>
            </a:r>
            <a:endParaRPr lang="en-IN" dirty="0"/>
          </a:p>
        </p:txBody>
      </p:sp>
    </p:spTree>
    <p:extLst>
      <p:ext uri="{BB962C8B-B14F-4D97-AF65-F5344CB8AC3E}">
        <p14:creationId xmlns:p14="http://schemas.microsoft.com/office/powerpoint/2010/main" val="2174089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a:t>
            </a:r>
            <a:endParaRPr lang="en-IN" dirty="0"/>
          </a:p>
        </p:txBody>
      </p:sp>
      <p:sp>
        <p:nvSpPr>
          <p:cNvPr id="3" name="Content Placeholder 2"/>
          <p:cNvSpPr>
            <a:spLocks noGrp="1"/>
          </p:cNvSpPr>
          <p:nvPr>
            <p:ph idx="1"/>
          </p:nvPr>
        </p:nvSpPr>
        <p:spPr/>
        <p:txBody>
          <a:bodyPr/>
          <a:lstStyle/>
          <a:p>
            <a:r>
              <a:rPr lang="en-US" b="0" i="0" dirty="0" smtClean="0">
                <a:solidFill>
                  <a:srgbClr val="333333"/>
                </a:solidFill>
                <a:effectLst/>
                <a:latin typeface="Arial" panose="020B0604020202020204" pitchFamily="34" charset="0"/>
              </a:rPr>
              <a:t>There is no specific format specified under the Act, for submission of additional evidence. </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However, the appellant has to prepare the application appropriately which should contain prayer for acceptance additional evidence along with the justification for admission of such evidence as specified under Rule 46A(1) of the Income Tax Rules, 1962.</a:t>
            </a:r>
            <a:r>
              <a:rPr lang="en-US" dirty="0" smtClean="0"/>
              <a:t/>
            </a:r>
            <a:br>
              <a:rPr lang="en-US" dirty="0" smtClean="0"/>
            </a:br>
            <a:r>
              <a:rPr lang="en-US" dirty="0" smtClean="0"/>
              <a:t/>
            </a:r>
            <a:br>
              <a:rPr lang="en-US" dirty="0" smtClean="0"/>
            </a:br>
            <a:endParaRPr lang="en-IN" dirty="0"/>
          </a:p>
        </p:txBody>
      </p:sp>
    </p:spTree>
    <p:extLst>
      <p:ext uri="{BB962C8B-B14F-4D97-AF65-F5344CB8AC3E}">
        <p14:creationId xmlns:p14="http://schemas.microsoft.com/office/powerpoint/2010/main" val="4200047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b="0" i="0" dirty="0" smtClean="0">
                <a:solidFill>
                  <a:srgbClr val="333333"/>
                </a:solidFill>
                <a:effectLst/>
                <a:latin typeface="Arial" panose="020B0604020202020204" pitchFamily="34" charset="0"/>
              </a:rPr>
              <a:t>The important point to be kept in mind by the assesse</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The admission of additional evidence is left to the discretion of the CIT(A). </a:t>
            </a:r>
          </a:p>
          <a:p>
            <a:r>
              <a:rPr lang="en-US" b="0" i="0" dirty="0" smtClean="0">
                <a:solidFill>
                  <a:srgbClr val="333333"/>
                </a:solidFill>
                <a:effectLst/>
                <a:latin typeface="Arial" panose="020B0604020202020204" pitchFamily="34" charset="0"/>
              </a:rPr>
              <a:t>Therefore,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has to submit all the evidences before the assessing officer during the course of assessment proceedings and represent the case effectively at assessment level</a:t>
            </a:r>
            <a:r>
              <a:rPr lang="en-US" dirty="0" smtClean="0"/>
              <a:t/>
            </a:r>
            <a:br>
              <a:rPr lang="en-US" dirty="0" smtClean="0"/>
            </a:br>
            <a:r>
              <a:rPr lang="en-US" dirty="0" smtClean="0"/>
              <a:t/>
            </a:r>
            <a:br>
              <a:rPr lang="en-US" dirty="0" smtClean="0"/>
            </a:br>
            <a:endParaRPr lang="en-IN" dirty="0"/>
          </a:p>
        </p:txBody>
      </p:sp>
    </p:spTree>
    <p:extLst>
      <p:ext uri="{BB962C8B-B14F-4D97-AF65-F5344CB8AC3E}">
        <p14:creationId xmlns:p14="http://schemas.microsoft.com/office/powerpoint/2010/main" val="490715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29 of ITAT Rules 1963</a:t>
            </a:r>
            <a:endParaRPr lang="en-IN" dirty="0"/>
          </a:p>
        </p:txBody>
      </p:sp>
      <p:sp>
        <p:nvSpPr>
          <p:cNvPr id="3" name="Content Placeholder 2"/>
          <p:cNvSpPr>
            <a:spLocks noGrp="1"/>
          </p:cNvSpPr>
          <p:nvPr>
            <p:ph idx="1"/>
          </p:nvPr>
        </p:nvSpPr>
        <p:spPr/>
        <p:txBody>
          <a:bodyPr>
            <a:normAutofit fontScale="92500" lnSpcReduction="10000"/>
          </a:bodyPr>
          <a:lstStyle/>
          <a:p>
            <a:r>
              <a:rPr lang="en-US" b="1" dirty="0" smtClean="0">
                <a:solidFill>
                  <a:srgbClr val="000000"/>
                </a:solidFill>
                <a:latin typeface="Arial" panose="020B0604020202020204" pitchFamily="34" charset="0"/>
              </a:rPr>
              <a:t>Production </a:t>
            </a:r>
            <a:r>
              <a:rPr lang="en-US" b="1" dirty="0">
                <a:solidFill>
                  <a:srgbClr val="000000"/>
                </a:solidFill>
                <a:latin typeface="Arial" panose="020B0604020202020204" pitchFamily="34" charset="0"/>
              </a:rPr>
              <a:t>of additional evidence before the Tribunal.-</a:t>
            </a:r>
            <a:r>
              <a:rPr lang="en-US" dirty="0">
                <a:solidFill>
                  <a:srgbClr val="000000"/>
                </a:solidFill>
                <a:latin typeface="Arial" panose="020B0604020202020204" pitchFamily="34" charset="0"/>
              </a:rPr>
              <a:t> </a:t>
            </a:r>
            <a:endParaRPr lang="en-US" dirty="0" smtClean="0">
              <a:solidFill>
                <a:srgbClr val="000000"/>
              </a:solidFill>
              <a:latin typeface="Arial" panose="020B0604020202020204" pitchFamily="34" charset="0"/>
            </a:endParaRPr>
          </a:p>
          <a:p>
            <a:r>
              <a:rPr lang="en-US" dirty="0" smtClean="0">
                <a:solidFill>
                  <a:srgbClr val="000000"/>
                </a:solidFill>
                <a:latin typeface="Arial" panose="020B0604020202020204" pitchFamily="34" charset="0"/>
              </a:rPr>
              <a:t>The </a:t>
            </a:r>
            <a:r>
              <a:rPr lang="en-US" dirty="0">
                <a:solidFill>
                  <a:srgbClr val="000000"/>
                </a:solidFill>
                <a:latin typeface="Arial" panose="020B0604020202020204" pitchFamily="34" charset="0"/>
              </a:rPr>
              <a:t>parties to the appeal shall not be entitled to produce additional evidence either oral or documentary before the Tribunal, but if the Tribunal requires any documents to be produced or any witness to be examined or any affidavit to be filed to enable it to pass orders or for any other substantial cause, or, </a:t>
            </a:r>
            <a:endParaRPr lang="en-US" dirty="0" smtClean="0">
              <a:solidFill>
                <a:srgbClr val="000000"/>
              </a:solidFill>
              <a:latin typeface="Arial" panose="020B0604020202020204" pitchFamily="34" charset="0"/>
            </a:endParaRPr>
          </a:p>
          <a:p>
            <a:r>
              <a:rPr lang="en-US" dirty="0" smtClean="0">
                <a:solidFill>
                  <a:srgbClr val="000000"/>
                </a:solidFill>
                <a:latin typeface="Arial" panose="020B0604020202020204" pitchFamily="34" charset="0"/>
              </a:rPr>
              <a:t>if </a:t>
            </a:r>
            <a:r>
              <a:rPr lang="en-US" dirty="0">
                <a:solidFill>
                  <a:srgbClr val="000000"/>
                </a:solidFill>
                <a:latin typeface="Arial" panose="020B0604020202020204" pitchFamily="34" charset="0"/>
              </a:rPr>
              <a:t>the income-tax authorities have decided the case without giving sufficient opportunity to the </a:t>
            </a:r>
            <a:r>
              <a:rPr lang="en-US" dirty="0" err="1">
                <a:solidFill>
                  <a:srgbClr val="000000"/>
                </a:solidFill>
                <a:latin typeface="Arial" panose="020B0604020202020204" pitchFamily="34" charset="0"/>
              </a:rPr>
              <a:t>assessee</a:t>
            </a:r>
            <a:r>
              <a:rPr lang="en-US" dirty="0">
                <a:solidFill>
                  <a:srgbClr val="000000"/>
                </a:solidFill>
                <a:latin typeface="Arial" panose="020B0604020202020204" pitchFamily="34" charset="0"/>
              </a:rPr>
              <a:t> to adduce evidence either on points specified by them, or not specified by them, the Tribunal, for reasons to be recorded, </a:t>
            </a:r>
            <a:r>
              <a:rPr lang="en-US" u="sng" dirty="0">
                <a:solidFill>
                  <a:srgbClr val="000000"/>
                </a:solidFill>
                <a:latin typeface="Arial" panose="020B0604020202020204" pitchFamily="34" charset="0"/>
              </a:rPr>
              <a:t>may allow such document to be produced or witness to be examined </a:t>
            </a:r>
            <a:r>
              <a:rPr lang="en-US" dirty="0">
                <a:solidFill>
                  <a:srgbClr val="000000"/>
                </a:solidFill>
                <a:latin typeface="Arial" panose="020B0604020202020204" pitchFamily="34" charset="0"/>
              </a:rPr>
              <a:t>or affidavit to be filed or may allow such evidence to be adduced.</a:t>
            </a:r>
            <a:endParaRPr lang="en-IN" dirty="0"/>
          </a:p>
        </p:txBody>
      </p:sp>
    </p:spTree>
    <p:extLst>
      <p:ext uri="{BB962C8B-B14F-4D97-AF65-F5344CB8AC3E}">
        <p14:creationId xmlns:p14="http://schemas.microsoft.com/office/powerpoint/2010/main" val="33767744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Sec.250 – Procedure in Appeal</a:t>
            </a:r>
            <a:endParaRPr lang="en-IN" dirty="0"/>
          </a:p>
        </p:txBody>
      </p:sp>
      <p:sp>
        <p:nvSpPr>
          <p:cNvPr id="3" name="Content Placeholder 2"/>
          <p:cNvSpPr>
            <a:spLocks noGrp="1"/>
          </p:cNvSpPr>
          <p:nvPr>
            <p:ph idx="1"/>
          </p:nvPr>
        </p:nvSpPr>
        <p:spPr/>
        <p:txBody>
          <a:bodyPr/>
          <a:lstStyle/>
          <a:p>
            <a:pPr algn="just"/>
            <a:r>
              <a:rPr lang="en-US" dirty="0">
                <a:solidFill>
                  <a:srgbClr val="1F1F1F"/>
                </a:solidFill>
                <a:latin typeface="Montserrat"/>
              </a:rPr>
              <a:t>(1) The Commissioner (Appeals) shall fix a day and place for the hearing of the appeal, and shall give notice of the same to the appellant and to the Assessing Officer against whose order the appeal is preferred.</a:t>
            </a:r>
          </a:p>
          <a:p>
            <a:pPr algn="just"/>
            <a:endParaRPr lang="en-US" dirty="0">
              <a:solidFill>
                <a:srgbClr val="1F1F1F"/>
              </a:solidFill>
              <a:latin typeface="Montserrat"/>
            </a:endParaRPr>
          </a:p>
          <a:p>
            <a:endParaRPr lang="en-IN" dirty="0"/>
          </a:p>
        </p:txBody>
      </p:sp>
    </p:spTree>
    <p:extLst>
      <p:ext uri="{BB962C8B-B14F-4D97-AF65-F5344CB8AC3E}">
        <p14:creationId xmlns:p14="http://schemas.microsoft.com/office/powerpoint/2010/main" val="2838539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Powers of Commissioner</a:t>
            </a:r>
            <a:endParaRPr lang="en-IN" dirty="0"/>
          </a:p>
        </p:txBody>
      </p:sp>
      <p:sp>
        <p:nvSpPr>
          <p:cNvPr id="3" name="Content Placeholder 2"/>
          <p:cNvSpPr>
            <a:spLocks noGrp="1"/>
          </p:cNvSpPr>
          <p:nvPr>
            <p:ph idx="1"/>
          </p:nvPr>
        </p:nvSpPr>
        <p:spPr/>
        <p:txBody>
          <a:bodyPr/>
          <a:lstStyle/>
          <a:p>
            <a:pPr algn="just"/>
            <a:endParaRPr lang="en-US" dirty="0">
              <a:solidFill>
                <a:srgbClr val="1F1F1F"/>
              </a:solidFill>
              <a:latin typeface="Montserrat"/>
            </a:endParaRPr>
          </a:p>
          <a:p>
            <a:pPr algn="just"/>
            <a:endParaRPr lang="en-US" dirty="0">
              <a:solidFill>
                <a:srgbClr val="1F1F1F"/>
              </a:solidFill>
              <a:latin typeface="Montserrat"/>
            </a:endParaRPr>
          </a:p>
          <a:p>
            <a:pPr lvl="1"/>
            <a:r>
              <a:rPr lang="en-US" b="1" i="1" dirty="0" smtClean="0">
                <a:solidFill>
                  <a:srgbClr val="1F1F1F"/>
                </a:solidFill>
                <a:latin typeface="Montserrat"/>
              </a:rPr>
              <a:t>(4) The Commissioner (Appeals) may, before disposing of any appeal, make such further inquiry as he thinks fit, or may direct the Assessing Officer to make further inquiry and report the result of the same to the Commissioner (Appeals).</a:t>
            </a:r>
            <a:endParaRPr lang="en-US" b="1" i="1" dirty="0">
              <a:solidFill>
                <a:srgbClr val="1F1F1F"/>
              </a:solidFill>
              <a:effectLst/>
              <a:latin typeface="Montserrat"/>
            </a:endParaRPr>
          </a:p>
        </p:txBody>
      </p:sp>
    </p:spTree>
    <p:extLst>
      <p:ext uri="{BB962C8B-B14F-4D97-AF65-F5344CB8AC3E}">
        <p14:creationId xmlns:p14="http://schemas.microsoft.com/office/powerpoint/2010/main" val="6574667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Grounds</a:t>
            </a:r>
            <a:endParaRPr lang="en-IN" dirty="0"/>
          </a:p>
        </p:txBody>
      </p:sp>
      <p:sp>
        <p:nvSpPr>
          <p:cNvPr id="3" name="Content Placeholder 2"/>
          <p:cNvSpPr>
            <a:spLocks noGrp="1"/>
          </p:cNvSpPr>
          <p:nvPr>
            <p:ph idx="1"/>
          </p:nvPr>
        </p:nvSpPr>
        <p:spPr/>
        <p:txBody>
          <a:bodyPr>
            <a:normAutofit fontScale="92500" lnSpcReduction="10000"/>
          </a:bodyPr>
          <a:lstStyle/>
          <a:p>
            <a:pPr algn="just"/>
            <a:r>
              <a:rPr lang="en-US" dirty="0">
                <a:solidFill>
                  <a:srgbClr val="1F1F1F"/>
                </a:solidFill>
                <a:latin typeface="Montserrat"/>
              </a:rPr>
              <a:t>(5) The Commissioner (Appeals) may, at the hearing of an appeal, allow the appellant to go into any ground of appeal </a:t>
            </a:r>
            <a:r>
              <a:rPr lang="en-US" i="1" u="sng" dirty="0">
                <a:solidFill>
                  <a:srgbClr val="1F1F1F"/>
                </a:solidFill>
                <a:latin typeface="Montserrat"/>
              </a:rPr>
              <a:t>not specified in the grounds of appeal,</a:t>
            </a:r>
            <a:r>
              <a:rPr lang="en-US" dirty="0">
                <a:solidFill>
                  <a:srgbClr val="1F1F1F"/>
                </a:solidFill>
                <a:latin typeface="Montserrat"/>
              </a:rPr>
              <a:t> if the Commissioner (Appeals) is satisfied that the omission of that ground from the form of appeal was not wilful or unreasonable.</a:t>
            </a:r>
          </a:p>
          <a:p>
            <a:pPr algn="just"/>
            <a:r>
              <a:rPr lang="en-US" dirty="0">
                <a:solidFill>
                  <a:srgbClr val="1F1F1F"/>
                </a:solidFill>
                <a:latin typeface="Montserrat"/>
              </a:rPr>
              <a:t>(6) The order of the Commissioner (Appeals) disposing of the appeal shall be in writing and shall state the points for determination, the decision thereon and the reason for the decision.</a:t>
            </a:r>
          </a:p>
          <a:p>
            <a:pPr algn="just"/>
            <a:r>
              <a:rPr lang="en-US" dirty="0">
                <a:solidFill>
                  <a:srgbClr val="1F1F1F"/>
                </a:solidFill>
                <a:latin typeface="Montserrat"/>
              </a:rPr>
              <a:t>(6A) In every appeal, the Commissioner (Appeals), where it is possible, may hear and decide such appeal within a period of one year from the end of the financial year in which such appeal is filed before him under sub-section (1) of </a:t>
            </a:r>
            <a:r>
              <a:rPr lang="en-US" dirty="0">
                <a:solidFill>
                  <a:srgbClr val="F43547"/>
                </a:solidFill>
                <a:latin typeface="Montserrat"/>
              </a:rPr>
              <a:t>section 246A</a:t>
            </a:r>
            <a:r>
              <a:rPr lang="en-US" dirty="0">
                <a:solidFill>
                  <a:srgbClr val="1F1F1F"/>
                </a:solidFill>
                <a:latin typeface="Montserrat"/>
              </a:rPr>
              <a:t>.</a:t>
            </a:r>
          </a:p>
          <a:p>
            <a:endParaRPr lang="en-IN" dirty="0"/>
          </a:p>
        </p:txBody>
      </p:sp>
    </p:spTree>
    <p:extLst>
      <p:ext uri="{BB962C8B-B14F-4D97-AF65-F5344CB8AC3E}">
        <p14:creationId xmlns:p14="http://schemas.microsoft.com/office/powerpoint/2010/main" val="1771576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Sec.251(2)</a:t>
            </a:r>
            <a:endParaRPr lang="en-IN" dirty="0"/>
          </a:p>
        </p:txBody>
      </p:sp>
      <p:sp>
        <p:nvSpPr>
          <p:cNvPr id="3" name="Content Placeholder 2"/>
          <p:cNvSpPr>
            <a:spLocks noGrp="1"/>
          </p:cNvSpPr>
          <p:nvPr>
            <p:ph idx="1"/>
          </p:nvPr>
        </p:nvSpPr>
        <p:spPr/>
        <p:txBody>
          <a:bodyPr>
            <a:normAutofit/>
          </a:bodyPr>
          <a:lstStyle/>
          <a:p>
            <a:r>
              <a:rPr lang="en-US" dirty="0">
                <a:solidFill>
                  <a:srgbClr val="000000"/>
                </a:solidFill>
                <a:latin typeface="Verdana" panose="020B0604030504040204" pitchFamily="34" charset="0"/>
              </a:rPr>
              <a:t>Explanation</a:t>
            </a:r>
            <a:r>
              <a:rPr lang="en-US" dirty="0" smtClean="0">
                <a:solidFill>
                  <a:srgbClr val="000000"/>
                </a:solidFill>
                <a:latin typeface="Verdana" panose="020B0604030504040204" pitchFamily="34" charset="0"/>
              </a:rPr>
              <a:t>.-</a:t>
            </a:r>
          </a:p>
          <a:p>
            <a:endParaRPr lang="en-US" dirty="0">
              <a:solidFill>
                <a:srgbClr val="000000"/>
              </a:solidFill>
              <a:latin typeface="Verdana" panose="020B0604030504040204" pitchFamily="34" charset="0"/>
            </a:endParaRPr>
          </a:p>
          <a:p>
            <a:pPr lvl="1"/>
            <a:r>
              <a:rPr lang="en-US" dirty="0" smtClean="0">
                <a:solidFill>
                  <a:srgbClr val="000000"/>
                </a:solidFill>
                <a:latin typeface="Verdana" panose="020B0604030504040204" pitchFamily="34" charset="0"/>
              </a:rPr>
              <a:t>In </a:t>
            </a:r>
            <a:r>
              <a:rPr lang="en-US" dirty="0">
                <a:solidFill>
                  <a:srgbClr val="000000"/>
                </a:solidFill>
                <a:latin typeface="Verdana" panose="020B0604030504040204" pitchFamily="34" charset="0"/>
              </a:rPr>
              <a:t>disposing of an appeal, the Commissioner (Appeals) may consider and decide any matter arising out of the proceedings in which the order appealed against was passed, notwithstanding that such matter was not raised before the Commissioner (Appeals) by the appellant.</a:t>
            </a:r>
            <a:endParaRPr lang="en-IN" dirty="0"/>
          </a:p>
        </p:txBody>
      </p:sp>
    </p:spTree>
    <p:extLst>
      <p:ext uri="{BB962C8B-B14F-4D97-AF65-F5344CB8AC3E}">
        <p14:creationId xmlns:p14="http://schemas.microsoft.com/office/powerpoint/2010/main" val="38140663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solidFill>
                  <a:srgbClr val="1F1F1F"/>
                </a:solidFill>
                <a:latin typeface="Montserrat"/>
              </a:rPr>
              <a:t>(6C) The Central Government may, for the purposes of giving effect to the scheme made under sub-section (6B), by notification in the Official Gazette, direct that any of the provisions of this Act relating to jurisdiction and procedure for disposal of appeals by </a:t>
            </a:r>
            <a:r>
              <a:rPr lang="en-US" u="sng" dirty="0">
                <a:solidFill>
                  <a:srgbClr val="1F1F1F"/>
                </a:solidFill>
                <a:latin typeface="Montserrat"/>
              </a:rPr>
              <a:t>Commissioner (Appeals) shall not apply or shall apply with such exceptions, modifications and adaptations as may be specified in the notification</a:t>
            </a:r>
            <a:r>
              <a:rPr lang="en-US" dirty="0">
                <a:solidFill>
                  <a:srgbClr val="1F1F1F"/>
                </a:solidFill>
                <a:latin typeface="Montserrat"/>
              </a:rPr>
              <a:t>:</a:t>
            </a:r>
            <a:endParaRPr lang="en-IN" dirty="0"/>
          </a:p>
        </p:txBody>
      </p:sp>
    </p:spTree>
    <p:extLst>
      <p:ext uri="{BB962C8B-B14F-4D97-AF65-F5344CB8AC3E}">
        <p14:creationId xmlns:p14="http://schemas.microsoft.com/office/powerpoint/2010/main" val="12142724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Provisions – Rules 46A</a:t>
            </a:r>
            <a:endParaRPr lang="en-IN" dirty="0"/>
          </a:p>
        </p:txBody>
      </p:sp>
      <p:sp>
        <p:nvSpPr>
          <p:cNvPr id="3" name="Content Placeholder 2"/>
          <p:cNvSpPr>
            <a:spLocks noGrp="1"/>
          </p:cNvSpPr>
          <p:nvPr>
            <p:ph idx="1"/>
          </p:nvPr>
        </p:nvSpPr>
        <p:spPr/>
        <p:txBody>
          <a:bodyPr>
            <a:normAutofit fontScale="92500" lnSpcReduction="20000"/>
          </a:bodyPr>
          <a:lstStyle/>
          <a:p>
            <a:pPr algn="just"/>
            <a:r>
              <a:rPr lang="en-US" dirty="0">
                <a:solidFill>
                  <a:srgbClr val="333333"/>
                </a:solidFill>
                <a:latin typeface="Arial" panose="020B0604020202020204" pitchFamily="34" charset="0"/>
              </a:rPr>
              <a:t>The conditions prescribed in Rule 46A must be shown to exist before additional evidence is admitted and every procedural requirement mentioned in the Rule has to be strictly complied with so that the Rule is meaningfully exercised and not exercised in a routine or cursory manner. </a:t>
            </a:r>
            <a:endParaRPr lang="en-US" dirty="0" smtClean="0">
              <a:solidFill>
                <a:srgbClr val="333333"/>
              </a:solidFill>
              <a:latin typeface="Arial" panose="020B0604020202020204" pitchFamily="34" charset="0"/>
            </a:endParaRPr>
          </a:p>
          <a:p>
            <a:pPr algn="just"/>
            <a:r>
              <a:rPr lang="en-US" dirty="0" smtClean="0">
                <a:solidFill>
                  <a:srgbClr val="333333"/>
                </a:solidFill>
                <a:latin typeface="Arial" panose="020B0604020202020204" pitchFamily="34" charset="0"/>
              </a:rPr>
              <a:t>A </a:t>
            </a:r>
            <a:r>
              <a:rPr lang="en-US" dirty="0">
                <a:solidFill>
                  <a:srgbClr val="333333"/>
                </a:solidFill>
                <a:latin typeface="Arial" panose="020B0604020202020204" pitchFamily="34" charset="0"/>
              </a:rPr>
              <a:t>distinction should be recognized and maintained between a case where the </a:t>
            </a:r>
            <a:r>
              <a:rPr lang="en-US" dirty="0" err="1">
                <a:solidFill>
                  <a:srgbClr val="333333"/>
                </a:solidFill>
                <a:latin typeface="Arial" panose="020B0604020202020204" pitchFamily="34" charset="0"/>
              </a:rPr>
              <a:t>assessee</a:t>
            </a:r>
            <a:r>
              <a:rPr lang="en-US" dirty="0">
                <a:solidFill>
                  <a:srgbClr val="333333"/>
                </a:solidFill>
                <a:latin typeface="Arial" panose="020B0604020202020204" pitchFamily="34" charset="0"/>
              </a:rPr>
              <a:t> invokes Rule 46A to adduce additional evidence before the CIT (A) and a case where the CIT (A), without being prompted by the </a:t>
            </a:r>
            <a:r>
              <a:rPr lang="en-US" dirty="0" err="1">
                <a:solidFill>
                  <a:srgbClr val="333333"/>
                </a:solidFill>
                <a:latin typeface="Arial" panose="020B0604020202020204" pitchFamily="34" charset="0"/>
              </a:rPr>
              <a:t>assessee</a:t>
            </a:r>
            <a:r>
              <a:rPr lang="en-US" dirty="0">
                <a:solidFill>
                  <a:srgbClr val="333333"/>
                </a:solidFill>
                <a:latin typeface="Arial" panose="020B0604020202020204" pitchFamily="34" charset="0"/>
              </a:rPr>
              <a:t>, while dealing with the appeal, considers it fit to cause or make a further enquiry by virtue of the powers vested in him under sub-Section (4) of Section 250. </a:t>
            </a:r>
            <a:endParaRPr lang="en-US" dirty="0" smtClean="0">
              <a:solidFill>
                <a:srgbClr val="333333"/>
              </a:solidFill>
              <a:latin typeface="Arial" panose="020B0604020202020204" pitchFamily="34" charset="0"/>
            </a:endParaRPr>
          </a:p>
          <a:p>
            <a:pPr algn="just"/>
            <a:r>
              <a:rPr lang="en-US" dirty="0" smtClean="0">
                <a:solidFill>
                  <a:srgbClr val="333333"/>
                </a:solidFill>
                <a:latin typeface="Arial" panose="020B0604020202020204" pitchFamily="34" charset="0"/>
              </a:rPr>
              <a:t>.</a:t>
            </a:r>
            <a:r>
              <a:rPr lang="en-US" dirty="0"/>
              <a:t/>
            </a:r>
            <a:br>
              <a:rPr lang="en-US" dirty="0"/>
            </a:br>
            <a:endParaRPr lang="en-US" b="0" i="0" dirty="0">
              <a:solidFill>
                <a:srgbClr val="1F1F1F"/>
              </a:solidFill>
              <a:effectLst/>
              <a:latin typeface="Montserrat"/>
            </a:endParaRPr>
          </a:p>
        </p:txBody>
      </p:sp>
    </p:spTree>
    <p:extLst>
      <p:ext uri="{BB962C8B-B14F-4D97-AF65-F5344CB8AC3E}">
        <p14:creationId xmlns:p14="http://schemas.microsoft.com/office/powerpoint/2010/main" val="3855585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sz="2200" dirty="0">
                <a:solidFill>
                  <a:srgbClr val="333333"/>
                </a:solidFill>
                <a:latin typeface="Arial" panose="020B0604020202020204" pitchFamily="34" charset="0"/>
              </a:rPr>
              <a:t>It is only when he exercises his statutory </a:t>
            </a:r>
            <a:r>
              <a:rPr lang="en-US" sz="2200" dirty="0" err="1">
                <a:solidFill>
                  <a:srgbClr val="333333"/>
                </a:solidFill>
                <a:latin typeface="Arial" panose="020B0604020202020204" pitchFamily="34" charset="0"/>
              </a:rPr>
              <a:t>suo-moto</a:t>
            </a:r>
            <a:r>
              <a:rPr lang="en-US" sz="2200" dirty="0">
                <a:solidFill>
                  <a:srgbClr val="333333"/>
                </a:solidFill>
                <a:latin typeface="Arial" panose="020B0604020202020204" pitchFamily="34" charset="0"/>
              </a:rPr>
              <a:t> power under the above sub-section that the requirements of Rule 46A need not be followed. On the other hand, whenever the </a:t>
            </a:r>
            <a:r>
              <a:rPr lang="en-US" sz="2200" dirty="0" err="1">
                <a:solidFill>
                  <a:srgbClr val="333333"/>
                </a:solidFill>
                <a:latin typeface="Arial" panose="020B0604020202020204" pitchFamily="34" charset="0"/>
              </a:rPr>
              <a:t>assessee</a:t>
            </a:r>
            <a:r>
              <a:rPr lang="en-US" sz="2200" dirty="0">
                <a:solidFill>
                  <a:srgbClr val="333333"/>
                </a:solidFill>
                <a:latin typeface="Arial" panose="020B0604020202020204" pitchFamily="34" charset="0"/>
              </a:rPr>
              <a:t> who is in appeal before him invokes Rule 46A, it is incumbent upon the CIT (A) to comply with the requirements of the Rule strictly</a:t>
            </a:r>
            <a:endParaRPr lang="en-IN" dirty="0"/>
          </a:p>
        </p:txBody>
      </p:sp>
    </p:spTree>
    <p:extLst>
      <p:ext uri="{BB962C8B-B14F-4D97-AF65-F5344CB8AC3E}">
        <p14:creationId xmlns:p14="http://schemas.microsoft.com/office/powerpoint/2010/main" val="472529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 Process</a:t>
            </a:r>
            <a:endParaRPr lang="en-IN"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42114588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39064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Law</a:t>
            </a:r>
            <a:endParaRPr lang="en-IN" dirty="0"/>
          </a:p>
        </p:txBody>
      </p:sp>
      <p:sp>
        <p:nvSpPr>
          <p:cNvPr id="3" name="Content Placeholder 2"/>
          <p:cNvSpPr>
            <a:spLocks noGrp="1"/>
          </p:cNvSpPr>
          <p:nvPr>
            <p:ph idx="1"/>
          </p:nvPr>
        </p:nvSpPr>
        <p:spPr/>
        <p:txBody>
          <a:bodyPr>
            <a:normAutofit fontScale="70000" lnSpcReduction="20000"/>
          </a:bodyPr>
          <a:lstStyle/>
          <a:p>
            <a:r>
              <a:rPr lang="en-US" dirty="0">
                <a:solidFill>
                  <a:srgbClr val="333333"/>
                </a:solidFill>
                <a:latin typeface="Arial" panose="020B0604020202020204" pitchFamily="34" charset="0"/>
              </a:rPr>
              <a:t>However on receiving an application with additional evidences, CIT (A) is not free to act on his choice, his actions are well defined in the law and in the various judicious pronouncements.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If </a:t>
            </a:r>
            <a:r>
              <a:rPr lang="en-US" dirty="0">
                <a:solidFill>
                  <a:srgbClr val="333333"/>
                </a:solidFill>
                <a:latin typeface="Arial" panose="020B0604020202020204" pitchFamily="34" charset="0"/>
              </a:rPr>
              <a:t>the additional evidences are crucial and its consideration and appraisal would render the substantial justice to the appellant.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The </a:t>
            </a:r>
            <a:r>
              <a:rPr lang="en-US" dirty="0">
                <a:solidFill>
                  <a:srgbClr val="333333"/>
                </a:solidFill>
                <a:latin typeface="Arial" panose="020B0604020202020204" pitchFamily="34" charset="0"/>
              </a:rPr>
              <a:t>same deserve to be address.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The </a:t>
            </a:r>
            <a:r>
              <a:rPr lang="en-US" dirty="0" err="1">
                <a:solidFill>
                  <a:srgbClr val="333333"/>
                </a:solidFill>
                <a:latin typeface="Arial" panose="020B0604020202020204" pitchFamily="34" charset="0"/>
              </a:rPr>
              <a:t>Hon’ble</a:t>
            </a:r>
            <a:r>
              <a:rPr lang="en-US" dirty="0">
                <a:solidFill>
                  <a:srgbClr val="333333"/>
                </a:solidFill>
                <a:latin typeface="Arial" panose="020B0604020202020204" pitchFamily="34" charset="0"/>
              </a:rPr>
              <a:t> Delhi High Court’s judgment in the case of CIT v. Virgin Securities and Credits P. Ltd (2011) 332 ITR 396 (Del) wherein the </a:t>
            </a:r>
            <a:r>
              <a:rPr lang="en-US" dirty="0" err="1">
                <a:solidFill>
                  <a:srgbClr val="333333"/>
                </a:solidFill>
                <a:latin typeface="Arial" panose="020B0604020202020204" pitchFamily="34" charset="0"/>
              </a:rPr>
              <a:t>Hon’ble</a:t>
            </a:r>
            <a:r>
              <a:rPr lang="en-US" dirty="0">
                <a:solidFill>
                  <a:srgbClr val="333333"/>
                </a:solidFill>
                <a:latin typeface="Arial" panose="020B0604020202020204" pitchFamily="34" charset="0"/>
              </a:rPr>
              <a:t> Court held that the CIT(A) should admit the additional evidence if he finds that the same is crucial for the disposal of the appeal.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Further </a:t>
            </a:r>
            <a:r>
              <a:rPr lang="en-US" dirty="0" err="1">
                <a:solidFill>
                  <a:srgbClr val="333333"/>
                </a:solidFill>
                <a:latin typeface="Arial" panose="020B0604020202020204" pitchFamily="34" charset="0"/>
              </a:rPr>
              <a:t>Hon’ble</a:t>
            </a:r>
            <a:r>
              <a:rPr lang="en-US" dirty="0">
                <a:solidFill>
                  <a:srgbClr val="333333"/>
                </a:solidFill>
                <a:latin typeface="Arial" panose="020B0604020202020204" pitchFamily="34" charset="0"/>
              </a:rPr>
              <a:t> Delhi High Court’s judgment in the case of </a:t>
            </a:r>
            <a:r>
              <a:rPr lang="en-US" dirty="0" err="1">
                <a:solidFill>
                  <a:srgbClr val="333333"/>
                </a:solidFill>
                <a:latin typeface="Arial" panose="020B0604020202020204" pitchFamily="34" charset="0"/>
              </a:rPr>
              <a:t>Chandrakant</a:t>
            </a:r>
            <a:r>
              <a:rPr lang="en-US" dirty="0">
                <a:solidFill>
                  <a:srgbClr val="333333"/>
                </a:solidFill>
                <a:latin typeface="Arial" panose="020B0604020202020204" pitchFamily="34" charset="0"/>
              </a:rPr>
              <a:t> </a:t>
            </a:r>
            <a:r>
              <a:rPr lang="en-US" dirty="0" err="1">
                <a:solidFill>
                  <a:srgbClr val="333333"/>
                </a:solidFill>
                <a:latin typeface="Arial" panose="020B0604020202020204" pitchFamily="34" charset="0"/>
              </a:rPr>
              <a:t>Chanu</a:t>
            </a:r>
            <a:r>
              <a:rPr lang="en-US" dirty="0">
                <a:solidFill>
                  <a:srgbClr val="333333"/>
                </a:solidFill>
                <a:latin typeface="Arial" panose="020B0604020202020204" pitchFamily="34" charset="0"/>
              </a:rPr>
              <a:t> Bhai Patel 202 Taxman 262 wherein it has been held that if additional evidence is without any blemish and in order to advance the cause of justice, the same ought to be admitted</a:t>
            </a:r>
            <a:r>
              <a:rPr lang="en-US" dirty="0"/>
              <a:t/>
            </a:r>
            <a:br>
              <a:rPr lang="en-US" dirty="0"/>
            </a:br>
            <a:endParaRPr lang="en-IN" dirty="0"/>
          </a:p>
        </p:txBody>
      </p:sp>
    </p:spTree>
    <p:extLst>
      <p:ext uri="{BB962C8B-B14F-4D97-AF65-F5344CB8AC3E}">
        <p14:creationId xmlns:p14="http://schemas.microsoft.com/office/powerpoint/2010/main" val="3637185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Backing</a:t>
            </a:r>
            <a:endParaRPr lang="en-IN"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r>
              <a:rPr lang="en-US" b="0" i="0" dirty="0" smtClean="0">
                <a:solidFill>
                  <a:srgbClr val="333333"/>
                </a:solidFill>
                <a:effectLst/>
                <a:latin typeface="Arial" panose="020B0604020202020204" pitchFamily="34" charset="0"/>
              </a:rPr>
              <a:t>Additional evidence is not specifically defined under the Act. </a:t>
            </a:r>
          </a:p>
          <a:p>
            <a:r>
              <a:rPr lang="en-US" b="0" i="0" dirty="0" smtClean="0">
                <a:solidFill>
                  <a:srgbClr val="333333"/>
                </a:solidFill>
                <a:effectLst/>
                <a:latin typeface="Arial" panose="020B0604020202020204" pitchFamily="34" charset="0"/>
              </a:rPr>
              <a:t>The Rule 46A of the Income-tax Rules, 1962, specifies that additional evidence means any evidence, whether oral or documentary, which is being produced before the CIT(A) for the first time;</a:t>
            </a:r>
          </a:p>
          <a:p>
            <a:r>
              <a:rPr lang="en-US" b="0" i="0" dirty="0" smtClean="0">
                <a:solidFill>
                  <a:srgbClr val="333333"/>
                </a:solidFill>
                <a:effectLst/>
                <a:latin typeface="Arial" panose="020B0604020202020204" pitchFamily="34" charset="0"/>
              </a:rPr>
              <a:t>Such evidences were not produced before the assessing officer during the course of assessment proceedings.</a:t>
            </a:r>
            <a:r>
              <a:rPr lang="en-US" dirty="0" smtClean="0"/>
              <a:t/>
            </a:r>
            <a:br>
              <a:rPr lang="en-US" dirty="0" smtClean="0"/>
            </a:br>
            <a:r>
              <a:rPr lang="en-US" dirty="0" smtClean="0"/>
              <a:t/>
            </a:r>
            <a:br>
              <a:rPr lang="en-US" dirty="0" smtClean="0"/>
            </a:br>
            <a:endParaRPr lang="en-IN" dirty="0"/>
          </a:p>
        </p:txBody>
      </p:sp>
    </p:spTree>
    <p:extLst>
      <p:ext uri="{BB962C8B-B14F-4D97-AF65-F5344CB8AC3E}">
        <p14:creationId xmlns:p14="http://schemas.microsoft.com/office/powerpoint/2010/main" val="673244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Legality</a:t>
            </a:r>
            <a:endParaRPr lang="en-IN" dirty="0"/>
          </a:p>
        </p:txBody>
      </p:sp>
      <p:sp>
        <p:nvSpPr>
          <p:cNvPr id="3" name="Content Placeholder 2"/>
          <p:cNvSpPr>
            <a:spLocks noGrp="1"/>
          </p:cNvSpPr>
          <p:nvPr>
            <p:ph idx="1"/>
          </p:nvPr>
        </p:nvSpPr>
        <p:spPr/>
        <p:txBody>
          <a:bodyPr/>
          <a:lstStyle/>
          <a:p>
            <a:r>
              <a:rPr lang="en-US" b="0" i="0" dirty="0" smtClean="0">
                <a:solidFill>
                  <a:srgbClr val="333333"/>
                </a:solidFill>
                <a:effectLst/>
                <a:latin typeface="Arial" panose="020B0604020202020204" pitchFamily="34" charset="0"/>
              </a:rPr>
              <a:t>As per section 250 (5) of the Act, the CIT(A) has power to allow the appellant to take any additional grounds of appeal, which was not previously taken by them, while filing the appeal before the CIT(A). </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As stated above the Rule 46A Income-tax Rules, 1962, empower the CIT(A) to admit the additional evidence.</a:t>
            </a:r>
            <a:r>
              <a:rPr lang="en-US" dirty="0" smtClean="0"/>
              <a:t/>
            </a:r>
            <a:br>
              <a:rPr lang="en-US" dirty="0" smtClean="0"/>
            </a:br>
            <a:r>
              <a:rPr lang="en-US" dirty="0" smtClean="0"/>
              <a:t/>
            </a:r>
            <a:br>
              <a:rPr lang="en-US" dirty="0" smtClean="0"/>
            </a:br>
            <a:endParaRPr lang="en-IN" dirty="0"/>
          </a:p>
        </p:txBody>
      </p:sp>
    </p:spTree>
    <p:extLst>
      <p:ext uri="{BB962C8B-B14F-4D97-AF65-F5344CB8AC3E}">
        <p14:creationId xmlns:p14="http://schemas.microsoft.com/office/powerpoint/2010/main" val="2931762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IN" dirty="0"/>
          </a:p>
        </p:txBody>
      </p:sp>
      <p:sp>
        <p:nvSpPr>
          <p:cNvPr id="3" name="Content Placeholder 2"/>
          <p:cNvSpPr>
            <a:spLocks noGrp="1"/>
          </p:cNvSpPr>
          <p:nvPr>
            <p:ph idx="1"/>
          </p:nvPr>
        </p:nvSpPr>
        <p:spPr/>
        <p:txBody>
          <a:bodyPr>
            <a:normAutofit fontScale="92500" lnSpcReduction="10000"/>
          </a:bodyPr>
          <a:lstStyle/>
          <a:p>
            <a:r>
              <a:rPr lang="en-US" b="0" i="0" dirty="0" smtClean="0">
                <a:solidFill>
                  <a:srgbClr val="333333"/>
                </a:solidFill>
                <a:effectLst/>
                <a:latin typeface="Arial" panose="020B0604020202020204" pitchFamily="34" charset="0"/>
              </a:rPr>
              <a:t>As per the Rule 46(1) of Income-tax Rules, 1962, </a:t>
            </a:r>
          </a:p>
          <a:p>
            <a:r>
              <a:rPr lang="en-US" b="0" i="0" dirty="0" smtClean="0">
                <a:solidFill>
                  <a:srgbClr val="333333"/>
                </a:solidFill>
                <a:effectLst/>
                <a:latin typeface="Arial" panose="020B0604020202020204" pitchFamily="34" charset="0"/>
              </a:rPr>
              <a:t>Circumstances the appellant is allowed to file the additional evidences; </a:t>
            </a:r>
          </a:p>
          <a:p>
            <a:pPr lvl="1"/>
            <a:r>
              <a:rPr lang="en-US" b="0" i="0" dirty="0" smtClean="0">
                <a:solidFill>
                  <a:srgbClr val="333333"/>
                </a:solidFill>
                <a:effectLst/>
                <a:latin typeface="Arial" panose="020B0604020202020204" pitchFamily="34" charset="0"/>
              </a:rPr>
              <a:t>The assessing officer has refused to admit any evidence, which ought to have been admitted.</a:t>
            </a:r>
          </a:p>
          <a:p>
            <a:pPr lvl="1"/>
            <a:r>
              <a:rPr lang="en-US" b="0" i="0" dirty="0" smtClean="0">
                <a:solidFill>
                  <a:srgbClr val="333333"/>
                </a:solidFill>
                <a:effectLst/>
                <a:latin typeface="Arial" panose="020B0604020202020204" pitchFamily="34" charset="0"/>
              </a:rPr>
              <a:t>The appellant was prevented by the sufficient cause from producing the evidence called upon by the assessing officer.</a:t>
            </a:r>
          </a:p>
          <a:p>
            <a:pPr lvl="1"/>
            <a:r>
              <a:rPr lang="en-US" b="0" i="0" dirty="0" smtClean="0">
                <a:solidFill>
                  <a:srgbClr val="333333"/>
                </a:solidFill>
                <a:effectLst/>
                <a:latin typeface="Arial" panose="020B0604020202020204" pitchFamily="34" charset="0"/>
              </a:rPr>
              <a:t>The evidence before the assessing officer, which is relevant to any ground of appeal</a:t>
            </a:r>
          </a:p>
          <a:p>
            <a:pPr lvl="1"/>
            <a:r>
              <a:rPr lang="en-US" b="0" i="0" dirty="0" smtClean="0">
                <a:solidFill>
                  <a:srgbClr val="333333"/>
                </a:solidFill>
                <a:effectLst/>
                <a:latin typeface="Arial" panose="020B0604020202020204" pitchFamily="34" charset="0"/>
              </a:rPr>
              <a:t>The assessing officer passed the assessment order without giving proper opportunity of being heard to the appellant.</a:t>
            </a:r>
            <a:r>
              <a:rPr lang="en-US" dirty="0" smtClean="0"/>
              <a:t/>
            </a:r>
            <a:br>
              <a:rPr lang="en-US" dirty="0" smtClean="0"/>
            </a:br>
            <a:r>
              <a:rPr lang="en-US" dirty="0" smtClean="0"/>
              <a:t/>
            </a:r>
            <a:br>
              <a:rPr lang="en-US" dirty="0" smtClean="0"/>
            </a:br>
            <a:endParaRPr lang="en-IN" dirty="0"/>
          </a:p>
        </p:txBody>
      </p:sp>
    </p:spTree>
    <p:extLst>
      <p:ext uri="{BB962C8B-B14F-4D97-AF65-F5344CB8AC3E}">
        <p14:creationId xmlns:p14="http://schemas.microsoft.com/office/powerpoint/2010/main" val="35678496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IN" dirty="0"/>
          </a:p>
        </p:txBody>
      </p:sp>
      <p:sp>
        <p:nvSpPr>
          <p:cNvPr id="3" name="Content Placeholder 2"/>
          <p:cNvSpPr>
            <a:spLocks noGrp="1"/>
          </p:cNvSpPr>
          <p:nvPr>
            <p:ph idx="1"/>
          </p:nvPr>
        </p:nvSpPr>
        <p:spPr/>
        <p:txBody>
          <a:bodyPr>
            <a:normAutofit lnSpcReduction="10000"/>
          </a:bodyPr>
          <a:lstStyle/>
          <a:p>
            <a:r>
              <a:rPr lang="en-US" b="0" i="0" dirty="0" smtClean="0">
                <a:solidFill>
                  <a:srgbClr val="333333"/>
                </a:solidFill>
                <a:effectLst/>
                <a:latin typeface="Arial" panose="020B0604020202020204" pitchFamily="34" charset="0"/>
              </a:rPr>
              <a:t>after additional evidence application filed before the CIT(A), a copy of such will be sent to concerned assessing officer. </a:t>
            </a:r>
          </a:p>
          <a:p>
            <a:r>
              <a:rPr lang="en-US" b="0" i="0" dirty="0" smtClean="0">
                <a:solidFill>
                  <a:srgbClr val="333333"/>
                </a:solidFill>
                <a:effectLst/>
                <a:latin typeface="Arial" panose="020B0604020202020204" pitchFamily="34" charset="0"/>
              </a:rPr>
              <a:t>The assessing officer has the following power as per Rule 46A (3) of Income Tax Rules, 1962; </a:t>
            </a:r>
          </a:p>
          <a:p>
            <a:endParaRPr lang="en-US" dirty="0">
              <a:solidFill>
                <a:srgbClr val="333333"/>
              </a:solidFill>
              <a:latin typeface="Arial" panose="020B0604020202020204" pitchFamily="34" charset="0"/>
            </a:endParaRPr>
          </a:p>
          <a:p>
            <a:pPr lvl="1"/>
            <a:r>
              <a:rPr lang="en-US" b="0" i="0" dirty="0" smtClean="0">
                <a:solidFill>
                  <a:srgbClr val="333333"/>
                </a:solidFill>
                <a:effectLst/>
                <a:latin typeface="Arial" panose="020B0604020202020204" pitchFamily="34" charset="0"/>
              </a:rPr>
              <a:t>To examine the evidence or documents or cross examine the witness produced by the appellant </a:t>
            </a:r>
          </a:p>
          <a:p>
            <a:pPr lvl="1"/>
            <a:r>
              <a:rPr lang="en-US" b="0" i="0" dirty="0" smtClean="0">
                <a:solidFill>
                  <a:srgbClr val="333333"/>
                </a:solidFill>
                <a:effectLst/>
                <a:latin typeface="Arial" panose="020B0604020202020204" pitchFamily="34" charset="0"/>
              </a:rPr>
              <a:t>To produce any evidence or document or any witness in rebuttal of the additional evidence produced by the appellant.</a:t>
            </a:r>
            <a:r>
              <a:rPr lang="en-US" dirty="0" smtClean="0"/>
              <a:t/>
            </a:r>
            <a:br>
              <a:rPr lang="en-US" dirty="0" smtClean="0"/>
            </a:br>
            <a:r>
              <a:rPr lang="en-US" dirty="0" smtClean="0"/>
              <a:t/>
            </a:r>
            <a:br>
              <a:rPr lang="en-US" dirty="0" smtClean="0"/>
            </a:br>
            <a:endParaRPr lang="en-IN" dirty="0"/>
          </a:p>
        </p:txBody>
      </p:sp>
    </p:spTree>
    <p:extLst>
      <p:ext uri="{BB962C8B-B14F-4D97-AF65-F5344CB8AC3E}">
        <p14:creationId xmlns:p14="http://schemas.microsoft.com/office/powerpoint/2010/main" val="952407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of AO</a:t>
            </a:r>
            <a:endParaRPr lang="en-IN" dirty="0"/>
          </a:p>
        </p:txBody>
      </p:sp>
      <p:sp>
        <p:nvSpPr>
          <p:cNvPr id="3" name="Content Placeholder 2"/>
          <p:cNvSpPr>
            <a:spLocks noGrp="1"/>
          </p:cNvSpPr>
          <p:nvPr>
            <p:ph idx="1"/>
          </p:nvPr>
        </p:nvSpPr>
        <p:spPr/>
        <p:txBody>
          <a:bodyPr/>
          <a:lstStyle/>
          <a:p>
            <a:r>
              <a:rPr lang="en-US" b="0" i="0" dirty="0" smtClean="0">
                <a:solidFill>
                  <a:srgbClr val="333333"/>
                </a:solidFill>
                <a:effectLst/>
                <a:latin typeface="Arial" panose="020B0604020202020204" pitchFamily="34" charset="0"/>
              </a:rPr>
              <a:t>After cross-examination of additional evidence by the assessing officer, such assessing officer produce a report before the CIT(A) containing the observations made by them. </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CIT(A) after considering both additional evidence application by the appellant and assessing officer report on such additional evidence, decide as to whether to accept or reject the additional evidence.</a:t>
            </a:r>
            <a:r>
              <a:rPr lang="en-US" dirty="0" smtClean="0"/>
              <a:t/>
            </a:r>
            <a:br>
              <a:rPr lang="en-US" dirty="0" smtClean="0"/>
            </a:br>
            <a:r>
              <a:rPr lang="en-US" dirty="0" smtClean="0"/>
              <a:t/>
            </a:r>
            <a:br>
              <a:rPr lang="en-US" dirty="0" smtClean="0"/>
            </a:br>
            <a:endParaRPr lang="en-IN" dirty="0"/>
          </a:p>
        </p:txBody>
      </p:sp>
    </p:spTree>
    <p:extLst>
      <p:ext uri="{BB962C8B-B14F-4D97-AF65-F5344CB8AC3E}">
        <p14:creationId xmlns:p14="http://schemas.microsoft.com/office/powerpoint/2010/main" val="11972034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
            </a:r>
            <a:endParaRPr lang="en-IN" dirty="0"/>
          </a:p>
        </p:txBody>
      </p:sp>
      <p:sp>
        <p:nvSpPr>
          <p:cNvPr id="3" name="Content Placeholder 2"/>
          <p:cNvSpPr>
            <a:spLocks noGrp="1"/>
          </p:cNvSpPr>
          <p:nvPr>
            <p:ph idx="1"/>
          </p:nvPr>
        </p:nvSpPr>
        <p:spPr/>
        <p:txBody>
          <a:bodyPr/>
          <a:lstStyle/>
          <a:p>
            <a:r>
              <a:rPr lang="en-US" b="0" i="0" dirty="0" smtClean="0">
                <a:solidFill>
                  <a:srgbClr val="333333"/>
                </a:solidFill>
                <a:effectLst/>
                <a:latin typeface="Arial" panose="020B0604020202020204" pitchFamily="34" charset="0"/>
              </a:rPr>
              <a:t>The Appellant may produce before the CIT(A) following type of additional evidences during the course of appellant proceedings; </a:t>
            </a:r>
          </a:p>
          <a:p>
            <a:endParaRPr lang="en-US" dirty="0">
              <a:solidFill>
                <a:srgbClr val="333333"/>
              </a:solidFill>
              <a:latin typeface="Arial" panose="020B0604020202020204" pitchFamily="34" charset="0"/>
            </a:endParaRPr>
          </a:p>
          <a:p>
            <a:pPr lvl="1"/>
            <a:r>
              <a:rPr lang="en-US" b="0" i="0" dirty="0" smtClean="0">
                <a:solidFill>
                  <a:srgbClr val="333333"/>
                </a:solidFill>
                <a:effectLst/>
                <a:latin typeface="Arial" panose="020B0604020202020204" pitchFamily="34" charset="0"/>
              </a:rPr>
              <a:t>The appellant’s oral statement relevant to grounds of appeal Documentary evidence like bank statement, ledger extracts, balance confirmation letter etc. </a:t>
            </a:r>
          </a:p>
          <a:p>
            <a:pPr lvl="1"/>
            <a:r>
              <a:rPr lang="en-US" b="0" i="0" dirty="0" smtClean="0">
                <a:solidFill>
                  <a:srgbClr val="333333"/>
                </a:solidFill>
                <a:effectLst/>
                <a:latin typeface="Arial" panose="020B0604020202020204" pitchFamily="34" charset="0"/>
              </a:rPr>
              <a:t>Producing of any witness</a:t>
            </a:r>
            <a:r>
              <a:rPr lang="en-US" dirty="0" smtClean="0"/>
              <a:t/>
            </a:r>
            <a:br>
              <a:rPr lang="en-US" dirty="0" smtClean="0"/>
            </a:br>
            <a:r>
              <a:rPr lang="en-US" dirty="0" smtClean="0"/>
              <a:t/>
            </a:r>
            <a:br>
              <a:rPr lang="en-US" dirty="0" smtClean="0"/>
            </a:br>
            <a:endParaRPr lang="en-IN" dirty="0"/>
          </a:p>
        </p:txBody>
      </p:sp>
    </p:spTree>
    <p:extLst>
      <p:ext uri="{BB962C8B-B14F-4D97-AF65-F5344CB8AC3E}">
        <p14:creationId xmlns:p14="http://schemas.microsoft.com/office/powerpoint/2010/main" val="3210865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Powers</a:t>
            </a:r>
            <a:endParaRPr lang="en-IN" dirty="0"/>
          </a:p>
        </p:txBody>
      </p:sp>
      <p:sp>
        <p:nvSpPr>
          <p:cNvPr id="3" name="Content Placeholder 2"/>
          <p:cNvSpPr>
            <a:spLocks noGrp="1"/>
          </p:cNvSpPr>
          <p:nvPr>
            <p:ph idx="1"/>
          </p:nvPr>
        </p:nvSpPr>
        <p:spPr/>
        <p:txBody>
          <a:bodyPr>
            <a:normAutofit fontScale="70000" lnSpcReduction="20000"/>
          </a:bodyPr>
          <a:lstStyle/>
          <a:p>
            <a:r>
              <a:rPr lang="en-US" dirty="0">
                <a:solidFill>
                  <a:srgbClr val="000000"/>
                </a:solidFill>
                <a:latin typeface="CIDFont+F1"/>
              </a:rPr>
              <a:t>CIT(A)can admit additional evidence or documents only</a:t>
            </a:r>
          </a:p>
          <a:p>
            <a:r>
              <a:rPr lang="en-IN" dirty="0">
                <a:solidFill>
                  <a:srgbClr val="000000"/>
                </a:solidFill>
                <a:latin typeface="CIDFont+F1"/>
              </a:rPr>
              <a:t>after applying rule 46A</a:t>
            </a:r>
          </a:p>
          <a:p>
            <a:r>
              <a:rPr lang="en-US" sz="1900" dirty="0" smtClean="0">
                <a:solidFill>
                  <a:srgbClr val="F1A32E"/>
                </a:solidFill>
                <a:latin typeface="CIDFont+F4"/>
              </a:rPr>
              <a:t> 	</a:t>
            </a:r>
            <a:r>
              <a:rPr lang="en-US" dirty="0" smtClean="0">
                <a:solidFill>
                  <a:srgbClr val="000000"/>
                </a:solidFill>
                <a:latin typeface="CIDFont+F1"/>
              </a:rPr>
              <a:t>Additional </a:t>
            </a:r>
            <a:r>
              <a:rPr lang="en-US" dirty="0">
                <a:solidFill>
                  <a:srgbClr val="000000"/>
                </a:solidFill>
                <a:latin typeface="CIDFont+F1"/>
              </a:rPr>
              <a:t>evidences cannot be accepted without giving</a:t>
            </a:r>
          </a:p>
          <a:p>
            <a:r>
              <a:rPr lang="en-US" dirty="0">
                <a:solidFill>
                  <a:srgbClr val="000000"/>
                </a:solidFill>
                <a:latin typeface="CIDFont+F1"/>
              </a:rPr>
              <a:t>a reasonable opportunity to AO to examine and rebut</a:t>
            </a:r>
          </a:p>
          <a:p>
            <a:r>
              <a:rPr lang="en-IN" dirty="0">
                <a:solidFill>
                  <a:srgbClr val="000000"/>
                </a:solidFill>
                <a:latin typeface="CIDFont+F1"/>
              </a:rPr>
              <a:t>the said evidences</a:t>
            </a:r>
          </a:p>
          <a:p>
            <a:r>
              <a:rPr lang="en-US" sz="1900" dirty="0" smtClean="0">
                <a:solidFill>
                  <a:srgbClr val="F1A32E"/>
                </a:solidFill>
                <a:latin typeface="CIDFont+F4"/>
              </a:rPr>
              <a:t> 	</a:t>
            </a:r>
            <a:r>
              <a:rPr lang="en-US" dirty="0" smtClean="0">
                <a:solidFill>
                  <a:srgbClr val="000000"/>
                </a:solidFill>
                <a:latin typeface="CIDFont+F1"/>
              </a:rPr>
              <a:t>If </a:t>
            </a:r>
            <a:r>
              <a:rPr lang="en-US" dirty="0">
                <a:solidFill>
                  <a:srgbClr val="000000"/>
                </a:solidFill>
                <a:latin typeface="CIDFont+F1"/>
              </a:rPr>
              <a:t>AO objects to admission of additional evidence, then</a:t>
            </a:r>
          </a:p>
          <a:p>
            <a:r>
              <a:rPr lang="en-US" dirty="0">
                <a:solidFill>
                  <a:srgbClr val="000000"/>
                </a:solidFill>
                <a:latin typeface="CIDFont+F1"/>
              </a:rPr>
              <a:t>CIT (A) should give categorical finding in terms of rule</a:t>
            </a:r>
          </a:p>
          <a:p>
            <a:r>
              <a:rPr lang="en-IN" dirty="0">
                <a:solidFill>
                  <a:srgbClr val="000000"/>
                </a:solidFill>
                <a:latin typeface="CIDFont+F1"/>
              </a:rPr>
              <a:t>46A for admission thereof</a:t>
            </a:r>
          </a:p>
          <a:p>
            <a:r>
              <a:rPr lang="en-US" sz="1900" dirty="0" smtClean="0">
                <a:solidFill>
                  <a:srgbClr val="F1A32E"/>
                </a:solidFill>
                <a:latin typeface="CIDFont+F4"/>
              </a:rPr>
              <a:t> 	</a:t>
            </a:r>
            <a:r>
              <a:rPr lang="en-US" dirty="0" smtClean="0">
                <a:solidFill>
                  <a:srgbClr val="000000"/>
                </a:solidFill>
                <a:latin typeface="CIDFont+F1"/>
              </a:rPr>
              <a:t>Proper </a:t>
            </a:r>
            <a:r>
              <a:rPr lang="en-US" dirty="0">
                <a:solidFill>
                  <a:srgbClr val="000000"/>
                </a:solidFill>
                <a:latin typeface="CIDFont+F1"/>
              </a:rPr>
              <a:t>reasons must be given for non-acceptance</a:t>
            </a:r>
          </a:p>
          <a:p>
            <a:pPr marL="457200" lvl="1" indent="0">
              <a:buNone/>
            </a:pPr>
            <a:r>
              <a:rPr lang="en-US" smtClean="0">
                <a:solidFill>
                  <a:srgbClr val="000000"/>
                </a:solidFill>
                <a:latin typeface="CIDFont+F1"/>
              </a:rPr>
              <a:t>	Of </a:t>
            </a:r>
            <a:r>
              <a:rPr lang="en-US" dirty="0" smtClean="0">
                <a:solidFill>
                  <a:srgbClr val="000000"/>
                </a:solidFill>
                <a:latin typeface="CIDFont+F1"/>
              </a:rPr>
              <a:t>additional </a:t>
            </a:r>
            <a:r>
              <a:rPr lang="en-US" dirty="0">
                <a:solidFill>
                  <a:srgbClr val="000000"/>
                </a:solidFill>
                <a:latin typeface="CIDFont+F1"/>
              </a:rPr>
              <a:t>evidence under rule 46A</a:t>
            </a:r>
          </a:p>
          <a:p>
            <a:r>
              <a:rPr lang="en-US" sz="1900" dirty="0" smtClean="0">
                <a:solidFill>
                  <a:srgbClr val="F1A32E"/>
                </a:solidFill>
                <a:latin typeface="CIDFont+F4"/>
              </a:rPr>
              <a:t>	</a:t>
            </a:r>
            <a:r>
              <a:rPr lang="en-US" dirty="0" smtClean="0">
                <a:solidFill>
                  <a:srgbClr val="000000"/>
                </a:solidFill>
                <a:latin typeface="CIDFont+F1"/>
              </a:rPr>
              <a:t>To </a:t>
            </a:r>
            <a:r>
              <a:rPr lang="en-US" dirty="0">
                <a:solidFill>
                  <a:srgbClr val="000000"/>
                </a:solidFill>
                <a:latin typeface="CIDFont+F1"/>
              </a:rPr>
              <a:t>render justice, CIT (A) can admit new evidence</a:t>
            </a:r>
          </a:p>
          <a:p>
            <a:r>
              <a:rPr lang="en-US" sz="1900" dirty="0" smtClean="0">
                <a:solidFill>
                  <a:srgbClr val="F1A32E"/>
                </a:solidFill>
                <a:latin typeface="CIDFont+F4"/>
              </a:rPr>
              <a:t> 	</a:t>
            </a:r>
            <a:r>
              <a:rPr lang="en-US" dirty="0" smtClean="0">
                <a:solidFill>
                  <a:srgbClr val="000000"/>
                </a:solidFill>
                <a:latin typeface="CIDFont+F1"/>
              </a:rPr>
              <a:t>Additional </a:t>
            </a:r>
            <a:r>
              <a:rPr lang="en-US" dirty="0">
                <a:solidFill>
                  <a:srgbClr val="000000"/>
                </a:solidFill>
                <a:latin typeface="CIDFont+F1"/>
              </a:rPr>
              <a:t>evidence must be allowed for reasonable</a:t>
            </a:r>
          </a:p>
          <a:p>
            <a:pPr marL="457200" lvl="1" indent="0">
              <a:buNone/>
            </a:pPr>
            <a:r>
              <a:rPr lang="en-IN" dirty="0" smtClean="0">
                <a:solidFill>
                  <a:srgbClr val="000000"/>
                </a:solidFill>
                <a:latin typeface="CIDFont+F1"/>
              </a:rPr>
              <a:t>	cause</a:t>
            </a:r>
            <a:endParaRPr lang="en-IN" dirty="0"/>
          </a:p>
        </p:txBody>
      </p:sp>
    </p:spTree>
    <p:extLst>
      <p:ext uri="{BB962C8B-B14F-4D97-AF65-F5344CB8AC3E}">
        <p14:creationId xmlns:p14="http://schemas.microsoft.com/office/powerpoint/2010/main" val="29356706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1334</Words>
  <Application>Microsoft Office PowerPoint</Application>
  <PresentationFormat>Widescreen</PresentationFormat>
  <Paragraphs>96</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Calibri Light</vt:lpstr>
      <vt:lpstr>CIDFont+F1</vt:lpstr>
      <vt:lpstr>CIDFont+F4</vt:lpstr>
      <vt:lpstr>Montserrat</vt:lpstr>
      <vt:lpstr>Verdana</vt:lpstr>
      <vt:lpstr>Office Theme</vt:lpstr>
      <vt:lpstr>Additional Grounds before Appellate Authorities</vt:lpstr>
      <vt:lpstr>Appeal Process</vt:lpstr>
      <vt:lpstr>Legal Backing</vt:lpstr>
      <vt:lpstr>Legality</vt:lpstr>
      <vt:lpstr>Issues</vt:lpstr>
      <vt:lpstr>Procedure</vt:lpstr>
      <vt:lpstr>Report of AO</vt:lpstr>
      <vt:lpstr>Form</vt:lpstr>
      <vt:lpstr>Powers</vt:lpstr>
      <vt:lpstr>Format</vt:lpstr>
      <vt:lpstr>PowerPoint Presentation</vt:lpstr>
      <vt:lpstr>Rule 29 of ITAT Rules 1963</vt:lpstr>
      <vt:lpstr>Sec.250 – Procedure in Appeal</vt:lpstr>
      <vt:lpstr>Powers of Commissioner</vt:lpstr>
      <vt:lpstr>Additional Grounds</vt:lpstr>
      <vt:lpstr>Sec.251(2)</vt:lpstr>
      <vt:lpstr>PowerPoint Presentation</vt:lpstr>
      <vt:lpstr>Legal Provisions – Rules 46A</vt:lpstr>
      <vt:lpstr>PowerPoint Presentation</vt:lpstr>
      <vt:lpstr>Case Law</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Additional Grounds before CIT(Appeals)</dc:title>
  <dc:creator>user</dc:creator>
  <cp:lastModifiedBy>user</cp:lastModifiedBy>
  <cp:revision>35</cp:revision>
  <dcterms:created xsi:type="dcterms:W3CDTF">2022-12-20T07:50:01Z</dcterms:created>
  <dcterms:modified xsi:type="dcterms:W3CDTF">2023-01-14T12:59:04Z</dcterms:modified>
</cp:coreProperties>
</file>