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5" r:id="rId3"/>
    <p:sldId id="282" r:id="rId4"/>
    <p:sldId id="284" r:id="rId5"/>
    <p:sldId id="257" r:id="rId6"/>
    <p:sldId id="258" r:id="rId7"/>
    <p:sldId id="259" r:id="rId8"/>
    <p:sldId id="260" r:id="rId9"/>
    <p:sldId id="261" r:id="rId10"/>
    <p:sldId id="279"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83" r:id="rId29"/>
    <p:sldId id="280" r:id="rId30"/>
    <p:sldId id="281" r:id="rId31"/>
    <p:sldId id="285" r:id="rId32"/>
    <p:sldId id="286" r:id="rId33"/>
    <p:sldId id="287" r:id="rId34"/>
    <p:sldId id="288" r:id="rId35"/>
    <p:sldId id="289" r:id="rId36"/>
    <p:sldId id="290" r:id="rId37"/>
    <p:sldId id="291" r:id="rId38"/>
    <p:sldId id="292" r:id="rId39"/>
    <p:sldId id="293" r:id="rId40"/>
    <p:sldId id="294"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4" autoAdjust="0"/>
    <p:restoredTop sz="94660"/>
  </p:normalViewPr>
  <p:slideViewPr>
    <p:cSldViewPr snapToGrid="0">
      <p:cViewPr varScale="1">
        <p:scale>
          <a:sx n="116" d="100"/>
          <a:sy n="116" d="100"/>
        </p:scale>
        <p:origin x="21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5E0F5BB-2BAB-443A-817C-1304ECBFCA53}" type="datetimeFigureOut">
              <a:rPr lang="en-IN" smtClean="0"/>
              <a:t>23/12/2022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684BE2-650E-419C-A98D-1A1C9D9511B2}" type="slidenum">
              <a:rPr lang="en-IN" smtClean="0"/>
              <a:t>‹#›</a:t>
            </a:fld>
            <a:endParaRPr lang="en-IN"/>
          </a:p>
        </p:txBody>
      </p:sp>
    </p:spTree>
    <p:extLst>
      <p:ext uri="{BB962C8B-B14F-4D97-AF65-F5344CB8AC3E}">
        <p14:creationId xmlns:p14="http://schemas.microsoft.com/office/powerpoint/2010/main" val="2752019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5E0F5BB-2BAB-443A-817C-1304ECBFCA53}" type="datetimeFigureOut">
              <a:rPr lang="en-IN" smtClean="0"/>
              <a:t>23/12/2022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684BE2-650E-419C-A98D-1A1C9D9511B2}" type="slidenum">
              <a:rPr lang="en-IN" smtClean="0"/>
              <a:t>‹#›</a:t>
            </a:fld>
            <a:endParaRPr lang="en-IN"/>
          </a:p>
        </p:txBody>
      </p:sp>
    </p:spTree>
    <p:extLst>
      <p:ext uri="{BB962C8B-B14F-4D97-AF65-F5344CB8AC3E}">
        <p14:creationId xmlns:p14="http://schemas.microsoft.com/office/powerpoint/2010/main" val="3333546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5E0F5BB-2BAB-443A-817C-1304ECBFCA53}" type="datetimeFigureOut">
              <a:rPr lang="en-IN" smtClean="0"/>
              <a:t>23/12/2022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684BE2-650E-419C-A98D-1A1C9D9511B2}" type="slidenum">
              <a:rPr lang="en-IN" smtClean="0"/>
              <a:t>‹#›</a:t>
            </a:fld>
            <a:endParaRPr lang="en-IN"/>
          </a:p>
        </p:txBody>
      </p:sp>
    </p:spTree>
    <p:extLst>
      <p:ext uri="{BB962C8B-B14F-4D97-AF65-F5344CB8AC3E}">
        <p14:creationId xmlns:p14="http://schemas.microsoft.com/office/powerpoint/2010/main" val="809268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5E0F5BB-2BAB-443A-817C-1304ECBFCA53}" type="datetimeFigureOut">
              <a:rPr lang="en-IN" smtClean="0"/>
              <a:t>23/12/2022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684BE2-650E-419C-A98D-1A1C9D9511B2}" type="slidenum">
              <a:rPr lang="en-IN" smtClean="0"/>
              <a:t>‹#›</a:t>
            </a:fld>
            <a:endParaRPr lang="en-IN"/>
          </a:p>
        </p:txBody>
      </p:sp>
    </p:spTree>
    <p:extLst>
      <p:ext uri="{BB962C8B-B14F-4D97-AF65-F5344CB8AC3E}">
        <p14:creationId xmlns:p14="http://schemas.microsoft.com/office/powerpoint/2010/main" val="642781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E0F5BB-2BAB-443A-817C-1304ECBFCA53}" type="datetimeFigureOut">
              <a:rPr lang="en-IN" smtClean="0"/>
              <a:t>23/12/2022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684BE2-650E-419C-A98D-1A1C9D9511B2}" type="slidenum">
              <a:rPr lang="en-IN" smtClean="0"/>
              <a:t>‹#›</a:t>
            </a:fld>
            <a:endParaRPr lang="en-IN"/>
          </a:p>
        </p:txBody>
      </p:sp>
    </p:spTree>
    <p:extLst>
      <p:ext uri="{BB962C8B-B14F-4D97-AF65-F5344CB8AC3E}">
        <p14:creationId xmlns:p14="http://schemas.microsoft.com/office/powerpoint/2010/main" val="3930736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25E0F5BB-2BAB-443A-817C-1304ECBFCA53}" type="datetimeFigureOut">
              <a:rPr lang="en-IN" smtClean="0"/>
              <a:t>23/12/2022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E684BE2-650E-419C-A98D-1A1C9D9511B2}" type="slidenum">
              <a:rPr lang="en-IN" smtClean="0"/>
              <a:t>‹#›</a:t>
            </a:fld>
            <a:endParaRPr lang="en-IN"/>
          </a:p>
        </p:txBody>
      </p:sp>
    </p:spTree>
    <p:extLst>
      <p:ext uri="{BB962C8B-B14F-4D97-AF65-F5344CB8AC3E}">
        <p14:creationId xmlns:p14="http://schemas.microsoft.com/office/powerpoint/2010/main" val="4166127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25E0F5BB-2BAB-443A-817C-1304ECBFCA53}" type="datetimeFigureOut">
              <a:rPr lang="en-IN" smtClean="0"/>
              <a:t>23/12/2022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E684BE2-650E-419C-A98D-1A1C9D9511B2}" type="slidenum">
              <a:rPr lang="en-IN" smtClean="0"/>
              <a:t>‹#›</a:t>
            </a:fld>
            <a:endParaRPr lang="en-IN"/>
          </a:p>
        </p:txBody>
      </p:sp>
    </p:spTree>
    <p:extLst>
      <p:ext uri="{BB962C8B-B14F-4D97-AF65-F5344CB8AC3E}">
        <p14:creationId xmlns:p14="http://schemas.microsoft.com/office/powerpoint/2010/main" val="1533090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5E0F5BB-2BAB-443A-817C-1304ECBFCA53}" type="datetimeFigureOut">
              <a:rPr lang="en-IN" smtClean="0"/>
              <a:t>23/12/2022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E684BE2-650E-419C-A98D-1A1C9D9511B2}" type="slidenum">
              <a:rPr lang="en-IN" smtClean="0"/>
              <a:t>‹#›</a:t>
            </a:fld>
            <a:endParaRPr lang="en-IN"/>
          </a:p>
        </p:txBody>
      </p:sp>
    </p:spTree>
    <p:extLst>
      <p:ext uri="{BB962C8B-B14F-4D97-AF65-F5344CB8AC3E}">
        <p14:creationId xmlns:p14="http://schemas.microsoft.com/office/powerpoint/2010/main" val="3373850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E0F5BB-2BAB-443A-817C-1304ECBFCA53}" type="datetimeFigureOut">
              <a:rPr lang="en-IN" smtClean="0"/>
              <a:t>23/12/2022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E684BE2-650E-419C-A98D-1A1C9D9511B2}" type="slidenum">
              <a:rPr lang="en-IN" smtClean="0"/>
              <a:t>‹#›</a:t>
            </a:fld>
            <a:endParaRPr lang="en-IN"/>
          </a:p>
        </p:txBody>
      </p:sp>
    </p:spTree>
    <p:extLst>
      <p:ext uri="{BB962C8B-B14F-4D97-AF65-F5344CB8AC3E}">
        <p14:creationId xmlns:p14="http://schemas.microsoft.com/office/powerpoint/2010/main" val="1700317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E0F5BB-2BAB-443A-817C-1304ECBFCA53}" type="datetimeFigureOut">
              <a:rPr lang="en-IN" smtClean="0"/>
              <a:t>23/12/2022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E684BE2-650E-419C-A98D-1A1C9D9511B2}" type="slidenum">
              <a:rPr lang="en-IN" smtClean="0"/>
              <a:t>‹#›</a:t>
            </a:fld>
            <a:endParaRPr lang="en-IN"/>
          </a:p>
        </p:txBody>
      </p:sp>
    </p:spTree>
    <p:extLst>
      <p:ext uri="{BB962C8B-B14F-4D97-AF65-F5344CB8AC3E}">
        <p14:creationId xmlns:p14="http://schemas.microsoft.com/office/powerpoint/2010/main" val="3127952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E0F5BB-2BAB-443A-817C-1304ECBFCA53}" type="datetimeFigureOut">
              <a:rPr lang="en-IN" smtClean="0"/>
              <a:t>23/12/2022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E684BE2-650E-419C-A98D-1A1C9D9511B2}" type="slidenum">
              <a:rPr lang="en-IN" smtClean="0"/>
              <a:t>‹#›</a:t>
            </a:fld>
            <a:endParaRPr lang="en-IN"/>
          </a:p>
        </p:txBody>
      </p:sp>
    </p:spTree>
    <p:extLst>
      <p:ext uri="{BB962C8B-B14F-4D97-AF65-F5344CB8AC3E}">
        <p14:creationId xmlns:p14="http://schemas.microsoft.com/office/powerpoint/2010/main" val="797266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0F5BB-2BAB-443A-817C-1304ECBFCA53}" type="datetimeFigureOut">
              <a:rPr lang="en-IN" smtClean="0"/>
              <a:t>23/12/2022</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84BE2-650E-419C-A98D-1A1C9D9511B2}" type="slidenum">
              <a:rPr lang="en-IN" smtClean="0"/>
              <a:t>‹#›</a:t>
            </a:fld>
            <a:endParaRPr lang="en-IN"/>
          </a:p>
        </p:txBody>
      </p:sp>
    </p:spTree>
    <p:extLst>
      <p:ext uri="{BB962C8B-B14F-4D97-AF65-F5344CB8AC3E}">
        <p14:creationId xmlns:p14="http://schemas.microsoft.com/office/powerpoint/2010/main" val="75798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Statement of Written Argument </a:t>
            </a:r>
            <a:br>
              <a:rPr lang="en-US" dirty="0" smtClean="0"/>
            </a:br>
            <a:r>
              <a:rPr lang="en-US" dirty="0" smtClean="0"/>
              <a:t>Under Income Tax</a:t>
            </a:r>
            <a:endParaRPr lang="en-IN" dirty="0"/>
          </a:p>
        </p:txBody>
      </p:sp>
      <p:sp>
        <p:nvSpPr>
          <p:cNvPr id="3" name="Subtitle 2"/>
          <p:cNvSpPr>
            <a:spLocks noGrp="1"/>
          </p:cNvSpPr>
          <p:nvPr>
            <p:ph type="subTitle" idx="1"/>
          </p:nvPr>
        </p:nvSpPr>
        <p:spPr/>
        <p:txBody>
          <a:bodyPr/>
          <a:lstStyle/>
          <a:p>
            <a:r>
              <a:rPr lang="en-US" dirty="0" smtClean="0"/>
              <a:t>By</a:t>
            </a:r>
          </a:p>
          <a:p>
            <a:r>
              <a:rPr lang="en-US" dirty="0" smtClean="0"/>
              <a:t>CMA S VENKANNA</a:t>
            </a:r>
          </a:p>
          <a:p>
            <a:r>
              <a:rPr lang="en-US" dirty="0" smtClean="0"/>
              <a:t>COST AND MANAGEMENT ACCOUNTANT</a:t>
            </a:r>
            <a:endParaRPr lang="en-IN" dirty="0"/>
          </a:p>
        </p:txBody>
      </p:sp>
    </p:spTree>
    <p:extLst>
      <p:ext uri="{BB962C8B-B14F-4D97-AF65-F5344CB8AC3E}">
        <p14:creationId xmlns:p14="http://schemas.microsoft.com/office/powerpoint/2010/main" val="2817270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arguments</a:t>
            </a:r>
            <a:endParaRPr lang="en-IN" dirty="0"/>
          </a:p>
        </p:txBody>
      </p:sp>
      <p:sp>
        <p:nvSpPr>
          <p:cNvPr id="3" name="Content Placeholder 2"/>
          <p:cNvSpPr>
            <a:spLocks noGrp="1"/>
          </p:cNvSpPr>
          <p:nvPr>
            <p:ph idx="1"/>
          </p:nvPr>
        </p:nvSpPr>
        <p:spPr/>
        <p:txBody>
          <a:bodyPr>
            <a:normAutofit fontScale="77500" lnSpcReduction="20000"/>
          </a:bodyPr>
          <a:lstStyle/>
          <a:p>
            <a:r>
              <a:rPr lang="en-US" dirty="0"/>
              <a:t>There is no such prescribed format of written arguments, </a:t>
            </a:r>
            <a:endParaRPr lang="en-US" dirty="0" smtClean="0"/>
          </a:p>
          <a:p>
            <a:r>
              <a:rPr lang="en-US" dirty="0" smtClean="0"/>
              <a:t>You </a:t>
            </a:r>
            <a:r>
              <a:rPr lang="en-US" dirty="0"/>
              <a:t>can file your written argument before the court under Order XVIII of Amended CPC: Rule (3A). </a:t>
            </a:r>
            <a:endParaRPr lang="en-US" dirty="0" smtClean="0"/>
          </a:p>
          <a:p>
            <a:r>
              <a:rPr lang="en-US" dirty="0" smtClean="0"/>
              <a:t>It </a:t>
            </a:r>
            <a:r>
              <a:rPr lang="en-US" dirty="0"/>
              <a:t>should contain: </a:t>
            </a:r>
            <a:endParaRPr lang="en-US" dirty="0" smtClean="0"/>
          </a:p>
          <a:p>
            <a:r>
              <a:rPr lang="en-US" dirty="0" smtClean="0"/>
              <a:t>1</a:t>
            </a:r>
            <a:r>
              <a:rPr lang="en-US" dirty="0"/>
              <a:t>. Statement of your conclusion; </a:t>
            </a:r>
            <a:endParaRPr lang="en-US" dirty="0" smtClean="0"/>
          </a:p>
          <a:p>
            <a:r>
              <a:rPr lang="en-US" dirty="0" smtClean="0"/>
              <a:t>2</a:t>
            </a:r>
            <a:r>
              <a:rPr lang="en-US" dirty="0"/>
              <a:t>. A statement of the rule that supports the conclusion. </a:t>
            </a:r>
            <a:endParaRPr lang="en-US" dirty="0" smtClean="0"/>
          </a:p>
          <a:p>
            <a:r>
              <a:rPr lang="en-US" dirty="0" smtClean="0"/>
              <a:t>3.Proof </a:t>
            </a:r>
            <a:r>
              <a:rPr lang="en-US" dirty="0"/>
              <a:t>of the rule through citation to authority, through explanations of how the authority stands for the rule, through analyses of policy, and through counter-analyses; and </a:t>
            </a:r>
            <a:endParaRPr lang="en-US" dirty="0" smtClean="0"/>
          </a:p>
          <a:p>
            <a:r>
              <a:rPr lang="en-US" dirty="0" smtClean="0"/>
              <a:t>4</a:t>
            </a:r>
            <a:r>
              <a:rPr lang="en-US" dirty="0"/>
              <a:t>. Application of the rule's elements to the facts with the aid of supporting authority, policy considerations, and counter-analyses, thus completing proof of the conclusion</a:t>
            </a:r>
            <a:br>
              <a:rPr lang="en-US" dirty="0"/>
            </a:br>
            <a:r>
              <a:rPr lang="en-US" dirty="0"/>
              <a:t/>
            </a:r>
            <a:br>
              <a:rPr lang="en-US" dirty="0"/>
            </a:br>
            <a:endParaRPr lang="en-IN" dirty="0"/>
          </a:p>
        </p:txBody>
      </p:sp>
    </p:spTree>
    <p:extLst>
      <p:ext uri="{BB962C8B-B14F-4D97-AF65-F5344CB8AC3E}">
        <p14:creationId xmlns:p14="http://schemas.microsoft.com/office/powerpoint/2010/main" val="954187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IN" dirty="0"/>
          </a:p>
        </p:txBody>
      </p:sp>
      <p:sp>
        <p:nvSpPr>
          <p:cNvPr id="3" name="Content Placeholder 2"/>
          <p:cNvSpPr>
            <a:spLocks noGrp="1"/>
          </p:cNvSpPr>
          <p:nvPr>
            <p:ph idx="1"/>
          </p:nvPr>
        </p:nvSpPr>
        <p:spPr/>
        <p:txBody>
          <a:bodyPr>
            <a:normAutofit fontScale="85000" lnSpcReduction="20000"/>
          </a:bodyPr>
          <a:lstStyle/>
          <a:p>
            <a:r>
              <a:rPr lang="en-US" dirty="0" smtClean="0"/>
              <a:t>Statement of Facts</a:t>
            </a:r>
          </a:p>
          <a:p>
            <a:r>
              <a:rPr lang="en-US" dirty="0" smtClean="0"/>
              <a:t>Apply the Law</a:t>
            </a:r>
          </a:p>
          <a:p>
            <a:pPr lvl="1"/>
            <a:r>
              <a:rPr lang="en-US" dirty="0" smtClean="0"/>
              <a:t>Essential from the point of </a:t>
            </a:r>
            <a:r>
              <a:rPr lang="en-US" dirty="0" err="1" smtClean="0"/>
              <a:t>judgement</a:t>
            </a:r>
            <a:r>
              <a:rPr lang="en-US" dirty="0" smtClean="0"/>
              <a:t> in </a:t>
            </a:r>
            <a:r>
              <a:rPr lang="en-US" dirty="0" err="1" smtClean="0"/>
              <a:t>favour</a:t>
            </a:r>
            <a:r>
              <a:rPr lang="en-US" dirty="0" smtClean="0"/>
              <a:t> of the client.</a:t>
            </a:r>
          </a:p>
          <a:p>
            <a:pPr lvl="1"/>
            <a:endParaRPr lang="en-US" dirty="0"/>
          </a:p>
          <a:p>
            <a:pPr lvl="1"/>
            <a:r>
              <a:rPr lang="en-US" dirty="0" smtClean="0"/>
              <a:t>It should relate to the facts of law.</a:t>
            </a:r>
          </a:p>
          <a:p>
            <a:pPr lvl="1"/>
            <a:endParaRPr lang="en-US" dirty="0" smtClean="0"/>
          </a:p>
          <a:p>
            <a:pPr lvl="1"/>
            <a:r>
              <a:rPr lang="en-US" b="0" i="0" dirty="0" smtClean="0">
                <a:solidFill>
                  <a:srgbClr val="212529"/>
                </a:solidFill>
                <a:effectLst/>
                <a:latin typeface="IBM Plex Sans"/>
              </a:rPr>
              <a:t>One has to be absolutely sure and clear in his mind as to what sort of 	</a:t>
            </a:r>
          </a:p>
          <a:p>
            <a:pPr lvl="2"/>
            <a:r>
              <a:rPr lang="en-US" b="0" i="0" dirty="0" smtClean="0">
                <a:solidFill>
                  <a:srgbClr val="212529"/>
                </a:solidFill>
                <a:effectLst/>
                <a:latin typeface="IBM Plex Sans"/>
              </a:rPr>
              <a:t>submissions were made before the assessing officer, </a:t>
            </a:r>
          </a:p>
          <a:p>
            <a:pPr lvl="2"/>
            <a:r>
              <a:rPr lang="en-US" b="0" i="0" dirty="0" smtClean="0">
                <a:solidFill>
                  <a:srgbClr val="212529"/>
                </a:solidFill>
                <a:effectLst/>
                <a:latin typeface="IBM Plex Sans"/>
              </a:rPr>
              <a:t>which documents were filed before him, </a:t>
            </a:r>
          </a:p>
          <a:p>
            <a:pPr lvl="2"/>
            <a:r>
              <a:rPr lang="en-US" b="0" i="0" dirty="0" smtClean="0">
                <a:solidFill>
                  <a:srgbClr val="212529"/>
                </a:solidFill>
                <a:effectLst/>
                <a:latin typeface="IBM Plex Sans"/>
              </a:rPr>
              <a:t>what were his objections, </a:t>
            </a:r>
          </a:p>
          <a:p>
            <a:pPr lvl="2"/>
            <a:r>
              <a:rPr lang="en-US" b="0" i="0" dirty="0" smtClean="0">
                <a:solidFill>
                  <a:srgbClr val="212529"/>
                </a:solidFill>
                <a:effectLst/>
                <a:latin typeface="IBM Plex Sans"/>
              </a:rPr>
              <a:t>whether he considered those submissions and documentary evidence filed before him etc. </a:t>
            </a:r>
          </a:p>
          <a:p>
            <a:pPr lvl="2"/>
            <a:endParaRPr lang="en-US" dirty="0">
              <a:solidFill>
                <a:srgbClr val="212529"/>
              </a:solidFill>
              <a:latin typeface="IBM Plex Sans"/>
            </a:endParaRPr>
          </a:p>
          <a:p>
            <a:pPr lvl="2"/>
            <a:r>
              <a:rPr lang="en-US" b="0" i="0" dirty="0" smtClean="0">
                <a:solidFill>
                  <a:srgbClr val="212529"/>
                </a:solidFill>
                <a:effectLst/>
                <a:latin typeface="IBM Plex Sans"/>
              </a:rPr>
              <a:t>This may be more possible if the person who is preparing the case was associated with assessment proceedings.</a:t>
            </a:r>
            <a:r>
              <a:rPr lang="en-US" dirty="0" smtClean="0"/>
              <a:t/>
            </a:r>
            <a:br>
              <a:rPr lang="en-US" dirty="0" smtClean="0"/>
            </a:br>
            <a:r>
              <a:rPr lang="en-US" dirty="0" smtClean="0"/>
              <a:t/>
            </a:r>
            <a:br>
              <a:rPr lang="en-US" dirty="0" smtClean="0"/>
            </a:br>
            <a:endParaRPr lang="en-US" dirty="0" smtClean="0"/>
          </a:p>
        </p:txBody>
      </p:sp>
    </p:spTree>
    <p:extLst>
      <p:ext uri="{BB962C8B-B14F-4D97-AF65-F5344CB8AC3E}">
        <p14:creationId xmlns:p14="http://schemas.microsoft.com/office/powerpoint/2010/main" val="562758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Evidences</a:t>
            </a:r>
            <a:endParaRPr lang="en-IN" dirty="0"/>
          </a:p>
        </p:txBody>
      </p:sp>
      <p:sp>
        <p:nvSpPr>
          <p:cNvPr id="3" name="Content Placeholder 2"/>
          <p:cNvSpPr>
            <a:spLocks noGrp="1"/>
          </p:cNvSpPr>
          <p:nvPr>
            <p:ph idx="1"/>
          </p:nvPr>
        </p:nvSpPr>
        <p:spPr/>
        <p:txBody>
          <a:bodyPr>
            <a:normAutofit lnSpcReduction="10000"/>
          </a:bodyPr>
          <a:lstStyle/>
          <a:p>
            <a:r>
              <a:rPr lang="en-US" b="0" i="0" dirty="0" smtClean="0">
                <a:solidFill>
                  <a:srgbClr val="212529"/>
                </a:solidFill>
                <a:effectLst/>
                <a:latin typeface="IBM Plex Sans"/>
              </a:rPr>
              <a:t>Collect all documentary evidence relating to appeal on which you would want to rely at once place. </a:t>
            </a:r>
          </a:p>
          <a:p>
            <a:r>
              <a:rPr lang="en-US" b="0" i="0" dirty="0" smtClean="0">
                <a:solidFill>
                  <a:srgbClr val="212529"/>
                </a:solidFill>
                <a:effectLst/>
                <a:latin typeface="IBM Plex Sans"/>
              </a:rPr>
              <a:t>See whether these documents were filed before the AO at the assessment stage or not.</a:t>
            </a:r>
          </a:p>
          <a:p>
            <a:r>
              <a:rPr lang="en-US" b="0" i="0" dirty="0" smtClean="0">
                <a:solidFill>
                  <a:srgbClr val="212529"/>
                </a:solidFill>
                <a:effectLst/>
                <a:latin typeface="IBM Plex Sans"/>
              </a:rPr>
              <a:t>If not then you may have to file an application for additional evidence. </a:t>
            </a:r>
          </a:p>
          <a:p>
            <a:r>
              <a:rPr lang="en-US" b="0" i="0" dirty="0" smtClean="0">
                <a:solidFill>
                  <a:srgbClr val="212529"/>
                </a:solidFill>
                <a:effectLst/>
                <a:latin typeface="IBM Plex Sans"/>
              </a:rPr>
              <a:t>Prepare a paper book of documents relied upon. </a:t>
            </a:r>
          </a:p>
          <a:p>
            <a:r>
              <a:rPr lang="en-US" b="0" i="0" dirty="0" smtClean="0">
                <a:solidFill>
                  <a:srgbClr val="212529"/>
                </a:solidFill>
                <a:effectLst/>
                <a:latin typeface="IBM Plex Sans"/>
              </a:rPr>
              <a:t>Prepare index and page numbering to paper book.</a:t>
            </a:r>
            <a:r>
              <a:rPr lang="en-US" dirty="0" smtClean="0"/>
              <a:t/>
            </a:r>
            <a:br>
              <a:rPr lang="en-US" dirty="0" smtClean="0"/>
            </a:br>
            <a:r>
              <a:rPr lang="en-US" dirty="0" smtClean="0"/>
              <a:t/>
            </a:r>
            <a:br>
              <a:rPr lang="en-US" dirty="0" smtClean="0"/>
            </a:br>
            <a:endParaRPr lang="en-IN" dirty="0"/>
          </a:p>
        </p:txBody>
      </p:sp>
    </p:spTree>
    <p:extLst>
      <p:ext uri="{BB962C8B-B14F-4D97-AF65-F5344CB8AC3E}">
        <p14:creationId xmlns:p14="http://schemas.microsoft.com/office/powerpoint/2010/main" val="1366308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a:t>
            </a:r>
            <a:endParaRPr lang="en-IN" dirty="0"/>
          </a:p>
        </p:txBody>
      </p:sp>
      <p:sp>
        <p:nvSpPr>
          <p:cNvPr id="3" name="Content Placeholder 2"/>
          <p:cNvSpPr>
            <a:spLocks noGrp="1"/>
          </p:cNvSpPr>
          <p:nvPr>
            <p:ph idx="1"/>
          </p:nvPr>
        </p:nvSpPr>
        <p:spPr/>
        <p:txBody>
          <a:bodyPr/>
          <a:lstStyle/>
          <a:p>
            <a:endParaRPr lang="en-US" b="0" i="0" dirty="0" smtClean="0">
              <a:solidFill>
                <a:srgbClr val="212529"/>
              </a:solidFill>
              <a:effectLst/>
              <a:latin typeface="IBM Plex Sans"/>
            </a:endParaRPr>
          </a:p>
          <a:p>
            <a:r>
              <a:rPr lang="en-US" b="0" i="0" dirty="0" smtClean="0">
                <a:solidFill>
                  <a:srgbClr val="212529"/>
                </a:solidFill>
                <a:effectLst/>
                <a:latin typeface="IBM Plex Sans"/>
              </a:rPr>
              <a:t>While drafting </a:t>
            </a:r>
          </a:p>
          <a:p>
            <a:pPr lvl="1"/>
            <a:r>
              <a:rPr lang="en-US" b="0" i="0" dirty="0" smtClean="0">
                <a:solidFill>
                  <a:srgbClr val="212529"/>
                </a:solidFill>
                <a:effectLst/>
                <a:latin typeface="IBM Plex Sans"/>
              </a:rPr>
              <a:t>take each ground one by one. </a:t>
            </a:r>
          </a:p>
          <a:p>
            <a:pPr lvl="1"/>
            <a:r>
              <a:rPr lang="en-US" b="0" i="0" dirty="0" smtClean="0">
                <a:solidFill>
                  <a:srgbClr val="212529"/>
                </a:solidFill>
                <a:effectLst/>
                <a:latin typeface="IBM Plex Sans"/>
              </a:rPr>
              <a:t>Before starting drafting have a thorough reading of assessment order to get a grasp of the case and grounds made therein. </a:t>
            </a:r>
          </a:p>
          <a:p>
            <a:pPr lvl="1"/>
            <a:endParaRPr lang="en-US" dirty="0">
              <a:solidFill>
                <a:srgbClr val="212529"/>
              </a:solidFill>
              <a:latin typeface="IBM Plex Sans"/>
            </a:endParaRPr>
          </a:p>
          <a:p>
            <a:pPr lvl="1"/>
            <a:r>
              <a:rPr lang="en-US" b="0" i="0" dirty="0" smtClean="0">
                <a:solidFill>
                  <a:srgbClr val="212529"/>
                </a:solidFill>
                <a:effectLst/>
                <a:latin typeface="IBM Plex Sans"/>
              </a:rPr>
              <a:t>Note down the points which come in your mind while going through the assessment order and grounds of appeal.</a:t>
            </a:r>
            <a:r>
              <a:rPr lang="en-US" dirty="0" smtClean="0"/>
              <a:t/>
            </a:r>
            <a:br>
              <a:rPr lang="en-US" dirty="0" smtClean="0"/>
            </a:br>
            <a:r>
              <a:rPr lang="en-US" dirty="0" smtClean="0"/>
              <a:t/>
            </a:r>
            <a:br>
              <a:rPr lang="en-US" dirty="0" smtClean="0"/>
            </a:br>
            <a:endParaRPr lang="en-IN" dirty="0"/>
          </a:p>
        </p:txBody>
      </p:sp>
    </p:spTree>
    <p:extLst>
      <p:ext uri="{BB962C8B-B14F-4D97-AF65-F5344CB8AC3E}">
        <p14:creationId xmlns:p14="http://schemas.microsoft.com/office/powerpoint/2010/main" val="4167172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Parts of Argument</a:t>
            </a:r>
            <a:endParaRPr lang="en-IN" dirty="0"/>
          </a:p>
        </p:txBody>
      </p:sp>
      <p:sp>
        <p:nvSpPr>
          <p:cNvPr id="3" name="Content Placeholder 2"/>
          <p:cNvSpPr>
            <a:spLocks noGrp="1"/>
          </p:cNvSpPr>
          <p:nvPr>
            <p:ph idx="1"/>
          </p:nvPr>
        </p:nvSpPr>
        <p:spPr/>
        <p:txBody>
          <a:bodyPr>
            <a:normAutofit fontScale="92500" lnSpcReduction="20000"/>
          </a:bodyPr>
          <a:lstStyle/>
          <a:p>
            <a:r>
              <a:rPr lang="en-US" b="0" i="0" dirty="0" smtClean="0">
                <a:solidFill>
                  <a:srgbClr val="212529"/>
                </a:solidFill>
                <a:effectLst/>
                <a:latin typeface="IBM Plex Sans"/>
              </a:rPr>
              <a:t>Facts in brief: </a:t>
            </a:r>
          </a:p>
          <a:p>
            <a:pPr lvl="1"/>
            <a:r>
              <a:rPr lang="en-US" b="0" i="0" dirty="0" smtClean="0">
                <a:solidFill>
                  <a:srgbClr val="212529"/>
                </a:solidFill>
                <a:effectLst/>
                <a:latin typeface="IBM Plex Sans"/>
              </a:rPr>
              <a:t>Narrate brief facts of the case under appeal relating to each ground separately. </a:t>
            </a:r>
          </a:p>
          <a:p>
            <a:pPr lvl="1"/>
            <a:r>
              <a:rPr lang="en-US" b="0" i="0" dirty="0" smtClean="0">
                <a:solidFill>
                  <a:srgbClr val="212529"/>
                </a:solidFill>
                <a:effectLst/>
                <a:latin typeface="IBM Plex Sans"/>
              </a:rPr>
              <a:t>This will give an idea to the appellate authority of the matter and the proceedings that has already taken place. </a:t>
            </a:r>
          </a:p>
          <a:p>
            <a:pPr lvl="1"/>
            <a:endParaRPr lang="en-US" dirty="0">
              <a:solidFill>
                <a:srgbClr val="212529"/>
              </a:solidFill>
              <a:latin typeface="IBM Plex Sans"/>
            </a:endParaRPr>
          </a:p>
          <a:p>
            <a:r>
              <a:rPr lang="en-US" b="0" i="0" dirty="0" smtClean="0">
                <a:solidFill>
                  <a:srgbClr val="212529"/>
                </a:solidFill>
                <a:effectLst/>
                <a:latin typeface="IBM Plex Sans"/>
              </a:rPr>
              <a:t>AO’s arguments: </a:t>
            </a:r>
          </a:p>
          <a:p>
            <a:pPr lvl="1"/>
            <a:r>
              <a:rPr lang="en-US" b="0" i="0" dirty="0" smtClean="0">
                <a:solidFill>
                  <a:srgbClr val="212529"/>
                </a:solidFill>
                <a:effectLst/>
                <a:latin typeface="IBM Plex Sans"/>
              </a:rPr>
              <a:t>Narrate in brief AO’s major arguments relating to each ground /addition. </a:t>
            </a:r>
          </a:p>
          <a:p>
            <a:pPr lvl="1"/>
            <a:r>
              <a:rPr lang="en-US" b="0" i="0" dirty="0" smtClean="0">
                <a:solidFill>
                  <a:srgbClr val="212529"/>
                </a:solidFill>
                <a:effectLst/>
                <a:latin typeface="IBM Plex Sans"/>
              </a:rPr>
              <a:t>Use points or bullets as it gives a birds eye view, looks pleasing and facilitates easy understanding. </a:t>
            </a:r>
          </a:p>
          <a:p>
            <a:pPr lvl="1"/>
            <a:endParaRPr lang="en-US" dirty="0">
              <a:solidFill>
                <a:srgbClr val="212529"/>
              </a:solidFill>
              <a:latin typeface="IBM Plex Sans"/>
            </a:endParaRPr>
          </a:p>
          <a:p>
            <a:pPr lvl="1"/>
            <a:r>
              <a:rPr lang="en-US" b="0" i="0" dirty="0" smtClean="0">
                <a:solidFill>
                  <a:srgbClr val="212529"/>
                </a:solidFill>
                <a:effectLst/>
                <a:latin typeface="IBM Plex Sans"/>
              </a:rPr>
              <a:t>Avoid use lengthy paragraphs and also do not commit mistake of repeating the whole assessment order.</a:t>
            </a:r>
            <a:r>
              <a:rPr lang="en-US" dirty="0" smtClean="0"/>
              <a:t/>
            </a:r>
            <a:br>
              <a:rPr lang="en-US" dirty="0" smtClean="0"/>
            </a:br>
            <a:r>
              <a:rPr lang="en-US" dirty="0" smtClean="0"/>
              <a:t/>
            </a:r>
            <a:br>
              <a:rPr lang="en-US" dirty="0" smtClean="0"/>
            </a:br>
            <a:endParaRPr lang="en-IN" dirty="0"/>
          </a:p>
        </p:txBody>
      </p:sp>
    </p:spTree>
    <p:extLst>
      <p:ext uri="{BB962C8B-B14F-4D97-AF65-F5344CB8AC3E}">
        <p14:creationId xmlns:p14="http://schemas.microsoft.com/office/powerpoint/2010/main" val="2362616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IN" dirty="0"/>
          </a:p>
        </p:txBody>
      </p:sp>
      <p:sp>
        <p:nvSpPr>
          <p:cNvPr id="3" name="Content Placeholder 2"/>
          <p:cNvSpPr>
            <a:spLocks noGrp="1"/>
          </p:cNvSpPr>
          <p:nvPr>
            <p:ph idx="1"/>
          </p:nvPr>
        </p:nvSpPr>
        <p:spPr/>
        <p:txBody>
          <a:bodyPr>
            <a:normAutofit fontScale="70000" lnSpcReduction="20000"/>
          </a:bodyPr>
          <a:lstStyle/>
          <a:p>
            <a:r>
              <a:rPr lang="en-US" b="0" i="0" dirty="0" smtClean="0">
                <a:solidFill>
                  <a:srgbClr val="212529"/>
                </a:solidFill>
                <a:effectLst/>
                <a:latin typeface="IBM Plex Sans"/>
              </a:rPr>
              <a:t>Draft submissions carefully by stating your arguments one by one. </a:t>
            </a:r>
          </a:p>
          <a:p>
            <a:endParaRPr lang="en-US" dirty="0">
              <a:solidFill>
                <a:srgbClr val="212529"/>
              </a:solidFill>
              <a:latin typeface="IBM Plex Sans"/>
            </a:endParaRPr>
          </a:p>
          <a:p>
            <a:r>
              <a:rPr lang="en-US" b="0" i="0" dirty="0" smtClean="0">
                <a:solidFill>
                  <a:srgbClr val="212529"/>
                </a:solidFill>
                <a:effectLst/>
                <a:latin typeface="IBM Plex Sans"/>
              </a:rPr>
              <a:t>Divide the whole submissions in short paragraphs and also refer to documentary evidences filed separately in paper book wherever necessary with page numbers. </a:t>
            </a:r>
          </a:p>
          <a:p>
            <a:r>
              <a:rPr lang="en-US" b="0" i="0" dirty="0" smtClean="0">
                <a:solidFill>
                  <a:srgbClr val="212529"/>
                </a:solidFill>
                <a:effectLst/>
                <a:latin typeface="IBM Plex Sans"/>
              </a:rPr>
              <a:t>Put your best arguments/plea first. </a:t>
            </a:r>
          </a:p>
          <a:p>
            <a:r>
              <a:rPr lang="en-US" b="0" i="0" dirty="0" smtClean="0">
                <a:solidFill>
                  <a:srgbClr val="212529"/>
                </a:solidFill>
                <a:effectLst/>
                <a:latin typeface="IBM Plex Sans"/>
              </a:rPr>
              <a:t>Depending upon the issue in hand, make priority</a:t>
            </a:r>
          </a:p>
          <a:p>
            <a:r>
              <a:rPr lang="en-US" b="0" i="0" dirty="0" smtClean="0">
                <a:solidFill>
                  <a:srgbClr val="212529"/>
                </a:solidFill>
                <a:effectLst/>
                <a:latin typeface="IBM Plex Sans"/>
              </a:rPr>
              <a:t>Have to decide which would come first, fact or law.</a:t>
            </a:r>
          </a:p>
          <a:p>
            <a:endParaRPr lang="en-US" dirty="0">
              <a:solidFill>
                <a:srgbClr val="212529"/>
              </a:solidFill>
              <a:latin typeface="IBM Plex Sans"/>
            </a:endParaRPr>
          </a:p>
          <a:p>
            <a:r>
              <a:rPr lang="en-US" b="0" i="0" dirty="0" smtClean="0">
                <a:solidFill>
                  <a:srgbClr val="212529"/>
                </a:solidFill>
                <a:effectLst/>
                <a:latin typeface="IBM Plex Sans"/>
              </a:rPr>
              <a:t>In other words:	Ensure Law is important or Fact is important</a:t>
            </a:r>
          </a:p>
          <a:p>
            <a:r>
              <a:rPr lang="en-US" b="0" i="0" dirty="0" smtClean="0">
                <a:solidFill>
                  <a:srgbClr val="212529"/>
                </a:solidFill>
                <a:effectLst/>
                <a:latin typeface="IBM Plex Sans"/>
              </a:rPr>
              <a:t>The issue in hand is more strong on law rather than on facts, you may insist on law aspect more than the facts but if you feel that issue in hand pertains more to facts than to law, you may proceed accordingly.</a:t>
            </a:r>
            <a:r>
              <a:rPr lang="en-US" dirty="0" smtClean="0"/>
              <a:t/>
            </a:r>
            <a:br>
              <a:rPr lang="en-US" dirty="0" smtClean="0"/>
            </a:br>
            <a:r>
              <a:rPr lang="en-US" dirty="0" smtClean="0"/>
              <a:t/>
            </a:r>
            <a:br>
              <a:rPr lang="en-US" dirty="0" smtClean="0"/>
            </a:br>
            <a:endParaRPr lang="en-IN" dirty="0"/>
          </a:p>
        </p:txBody>
      </p:sp>
    </p:spTree>
    <p:extLst>
      <p:ext uri="{BB962C8B-B14F-4D97-AF65-F5344CB8AC3E}">
        <p14:creationId xmlns:p14="http://schemas.microsoft.com/office/powerpoint/2010/main" val="3925433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Facts</a:t>
            </a:r>
            <a:endParaRPr lang="en-IN" dirty="0"/>
          </a:p>
        </p:txBody>
      </p:sp>
      <p:sp>
        <p:nvSpPr>
          <p:cNvPr id="3" name="Content Placeholder 2"/>
          <p:cNvSpPr>
            <a:spLocks noGrp="1"/>
          </p:cNvSpPr>
          <p:nvPr>
            <p:ph idx="1"/>
          </p:nvPr>
        </p:nvSpPr>
        <p:spPr/>
        <p:txBody>
          <a:bodyPr/>
          <a:lstStyle/>
          <a:p>
            <a:r>
              <a:rPr lang="en-US" b="0" i="0" dirty="0" smtClean="0">
                <a:solidFill>
                  <a:srgbClr val="212529"/>
                </a:solidFill>
                <a:effectLst/>
                <a:latin typeface="IBM Plex Sans"/>
              </a:rPr>
              <a:t>Ensure to be precise and short. </a:t>
            </a:r>
          </a:p>
          <a:p>
            <a:endParaRPr lang="en-US" dirty="0">
              <a:solidFill>
                <a:srgbClr val="212529"/>
              </a:solidFill>
              <a:latin typeface="IBM Plex Sans"/>
            </a:endParaRPr>
          </a:p>
          <a:p>
            <a:r>
              <a:rPr lang="en-US" b="0" i="0" dirty="0" smtClean="0">
                <a:solidFill>
                  <a:srgbClr val="212529"/>
                </a:solidFill>
                <a:effectLst/>
                <a:latin typeface="IBM Plex Sans"/>
              </a:rPr>
              <a:t>That is to say, be crisp, short and precise without forgetting to mention a vital fact relating to the case/issue.</a:t>
            </a:r>
            <a:r>
              <a:rPr lang="en-US" dirty="0" smtClean="0"/>
              <a:t/>
            </a:r>
            <a:br>
              <a:rPr lang="en-US" dirty="0" smtClean="0"/>
            </a:br>
            <a:r>
              <a:rPr lang="en-US" dirty="0" smtClean="0"/>
              <a:t/>
            </a:r>
            <a:br>
              <a:rPr lang="en-US" dirty="0" smtClean="0"/>
            </a:br>
            <a:endParaRPr lang="en-IN" dirty="0"/>
          </a:p>
        </p:txBody>
      </p:sp>
    </p:spTree>
    <p:extLst>
      <p:ext uri="{BB962C8B-B14F-4D97-AF65-F5344CB8AC3E}">
        <p14:creationId xmlns:p14="http://schemas.microsoft.com/office/powerpoint/2010/main" val="726864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Supporting Case Laws</a:t>
            </a:r>
            <a:endParaRPr lang="en-IN" dirty="0"/>
          </a:p>
        </p:txBody>
      </p:sp>
      <p:sp>
        <p:nvSpPr>
          <p:cNvPr id="3" name="Content Placeholder 2"/>
          <p:cNvSpPr>
            <a:spLocks noGrp="1"/>
          </p:cNvSpPr>
          <p:nvPr>
            <p:ph idx="1"/>
          </p:nvPr>
        </p:nvSpPr>
        <p:spPr/>
        <p:txBody>
          <a:bodyPr>
            <a:normAutofit fontScale="77500" lnSpcReduction="20000"/>
          </a:bodyPr>
          <a:lstStyle/>
          <a:p>
            <a:r>
              <a:rPr lang="en-US" b="0" i="0" dirty="0" smtClean="0">
                <a:solidFill>
                  <a:srgbClr val="212529"/>
                </a:solidFill>
                <a:effectLst/>
                <a:latin typeface="IBM Plex Sans"/>
              </a:rPr>
              <a:t>Depending upon the issues, rely on some supporting case laws in your favor to drive home the point. </a:t>
            </a:r>
          </a:p>
          <a:p>
            <a:r>
              <a:rPr lang="en-US" b="0" i="0" dirty="0" smtClean="0">
                <a:solidFill>
                  <a:srgbClr val="212529"/>
                </a:solidFill>
                <a:effectLst/>
                <a:latin typeface="IBM Plex Sans"/>
              </a:rPr>
              <a:t>In which case care must be taken to ensure that the case laws cited pertain to the issue in hand, in your favor and most importantly, not have been overruled or set aside by a subsequent judgment. </a:t>
            </a:r>
          </a:p>
          <a:p>
            <a:r>
              <a:rPr lang="en-US" b="0" i="0" dirty="0" smtClean="0">
                <a:solidFill>
                  <a:srgbClr val="212529"/>
                </a:solidFill>
                <a:effectLst/>
                <a:latin typeface="IBM Plex Sans"/>
              </a:rPr>
              <a:t>In this regard detailed study is required to be made. </a:t>
            </a:r>
          </a:p>
          <a:p>
            <a:endParaRPr lang="en-US" dirty="0">
              <a:solidFill>
                <a:srgbClr val="212529"/>
              </a:solidFill>
              <a:latin typeface="IBM Plex Sans"/>
            </a:endParaRPr>
          </a:p>
          <a:p>
            <a:r>
              <a:rPr lang="en-US" b="0" i="0" dirty="0" smtClean="0">
                <a:solidFill>
                  <a:srgbClr val="212529"/>
                </a:solidFill>
                <a:effectLst/>
                <a:latin typeface="IBM Plex Sans"/>
              </a:rPr>
              <a:t>This will avoid trouble before the appellate authority particularly the ITAT since their members are very well versed with the case laws.</a:t>
            </a:r>
          </a:p>
          <a:p>
            <a:endParaRPr lang="en-US" dirty="0">
              <a:solidFill>
                <a:srgbClr val="212529"/>
              </a:solidFill>
              <a:latin typeface="IBM Plex Sans"/>
            </a:endParaRPr>
          </a:p>
          <a:p>
            <a:r>
              <a:rPr lang="en-US" b="0" i="0" dirty="0" smtClean="0">
                <a:solidFill>
                  <a:srgbClr val="212529"/>
                </a:solidFill>
                <a:effectLst/>
                <a:latin typeface="IBM Plex Sans"/>
              </a:rPr>
              <a:t>In this respect it is important to keep oneself updated on the latest in tax laws. It is always better to mention more recent case laws.</a:t>
            </a:r>
            <a:r>
              <a:rPr lang="en-US" dirty="0" smtClean="0"/>
              <a:t/>
            </a:r>
            <a:br>
              <a:rPr lang="en-US" dirty="0" smtClean="0"/>
            </a:br>
            <a:r>
              <a:rPr lang="en-US" dirty="0" smtClean="0"/>
              <a:t/>
            </a:r>
            <a:br>
              <a:rPr lang="en-US" dirty="0" smtClean="0"/>
            </a:br>
            <a:endParaRPr lang="en-IN" dirty="0"/>
          </a:p>
        </p:txBody>
      </p:sp>
    </p:spTree>
    <p:extLst>
      <p:ext uri="{BB962C8B-B14F-4D97-AF65-F5344CB8AC3E}">
        <p14:creationId xmlns:p14="http://schemas.microsoft.com/office/powerpoint/2010/main" val="18870109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Points to be kept in mind for Argument</a:t>
            </a:r>
            <a:endParaRPr lang="en-IN" dirty="0"/>
          </a:p>
        </p:txBody>
      </p:sp>
      <p:sp>
        <p:nvSpPr>
          <p:cNvPr id="3" name="Content Placeholder 2"/>
          <p:cNvSpPr>
            <a:spLocks noGrp="1"/>
          </p:cNvSpPr>
          <p:nvPr>
            <p:ph idx="1"/>
          </p:nvPr>
        </p:nvSpPr>
        <p:spPr/>
        <p:txBody>
          <a:bodyPr>
            <a:normAutofit fontScale="70000" lnSpcReduction="20000"/>
          </a:bodyPr>
          <a:lstStyle/>
          <a:p>
            <a:r>
              <a:rPr lang="en-US" b="0" i="0" dirty="0" smtClean="0">
                <a:solidFill>
                  <a:srgbClr val="212529"/>
                </a:solidFill>
                <a:effectLst/>
                <a:latin typeface="IBM Plex Sans"/>
              </a:rPr>
              <a:t>Start with brief facts of the case in short and crisp manner. </a:t>
            </a:r>
          </a:p>
          <a:p>
            <a:r>
              <a:rPr lang="en-US" b="0" i="0" dirty="0" smtClean="0">
                <a:solidFill>
                  <a:srgbClr val="212529"/>
                </a:solidFill>
                <a:effectLst/>
                <a:latin typeface="IBM Plex Sans"/>
              </a:rPr>
              <a:t>Take grounds of appeal one by one. </a:t>
            </a:r>
          </a:p>
          <a:p>
            <a:r>
              <a:rPr lang="en-US" b="0" i="0" dirty="0" smtClean="0">
                <a:solidFill>
                  <a:srgbClr val="212529"/>
                </a:solidFill>
                <a:effectLst/>
                <a:latin typeface="IBM Plex Sans"/>
              </a:rPr>
              <a:t>Put forth your best argument first. </a:t>
            </a:r>
          </a:p>
          <a:p>
            <a:r>
              <a:rPr lang="en-US" b="0" i="0" dirty="0" smtClean="0">
                <a:solidFill>
                  <a:srgbClr val="212529"/>
                </a:solidFill>
                <a:effectLst/>
                <a:latin typeface="IBM Plex Sans"/>
              </a:rPr>
              <a:t>Narrate the facts precisely and crisply. </a:t>
            </a:r>
          </a:p>
          <a:p>
            <a:r>
              <a:rPr lang="en-US" b="0" i="0" dirty="0" smtClean="0">
                <a:solidFill>
                  <a:srgbClr val="212529"/>
                </a:solidFill>
                <a:effectLst/>
                <a:latin typeface="IBM Plex Sans"/>
              </a:rPr>
              <a:t>In between try to observe the mood of the appellate authority. </a:t>
            </a:r>
          </a:p>
          <a:p>
            <a:r>
              <a:rPr lang="en-US" b="0" i="0" dirty="0" smtClean="0">
                <a:solidFill>
                  <a:srgbClr val="212529"/>
                </a:solidFill>
                <a:effectLst/>
                <a:latin typeface="IBM Plex Sans"/>
              </a:rPr>
              <a:t>Do not argue in a loud manner howsoever strong your case may be. </a:t>
            </a:r>
          </a:p>
          <a:p>
            <a:r>
              <a:rPr lang="en-US" b="0" i="0" dirty="0" smtClean="0">
                <a:solidFill>
                  <a:srgbClr val="212529"/>
                </a:solidFill>
                <a:effectLst/>
                <a:latin typeface="IBM Plex Sans"/>
              </a:rPr>
              <a:t>Refer to paper book wherever necessary to draw attention to vital facts. </a:t>
            </a:r>
          </a:p>
          <a:p>
            <a:r>
              <a:rPr lang="en-US" b="0" i="0" dirty="0" smtClean="0">
                <a:solidFill>
                  <a:srgbClr val="212529"/>
                </a:solidFill>
                <a:effectLst/>
                <a:latin typeface="IBM Plex Sans"/>
              </a:rPr>
              <a:t>Do not  criticize or use  </a:t>
            </a:r>
            <a:r>
              <a:rPr lang="en-US" b="0" i="0" smtClean="0">
                <a:solidFill>
                  <a:srgbClr val="212529"/>
                </a:solidFill>
                <a:effectLst/>
                <a:latin typeface="IBM Plex Sans"/>
              </a:rPr>
              <a:t>wordings against </a:t>
            </a:r>
            <a:r>
              <a:rPr lang="en-US" b="0" i="0" dirty="0" smtClean="0">
                <a:solidFill>
                  <a:srgbClr val="212529"/>
                </a:solidFill>
                <a:effectLst/>
                <a:latin typeface="IBM Plex Sans"/>
              </a:rPr>
              <a:t>the assessing officer. </a:t>
            </a:r>
          </a:p>
          <a:p>
            <a:r>
              <a:rPr lang="en-US" b="0" i="0" dirty="0" smtClean="0">
                <a:solidFill>
                  <a:srgbClr val="212529"/>
                </a:solidFill>
                <a:effectLst/>
                <a:latin typeface="IBM Plex Sans"/>
              </a:rPr>
              <a:t>Do not try to interfere with the appellate authority or the opposite party. </a:t>
            </a:r>
          </a:p>
          <a:p>
            <a:r>
              <a:rPr lang="en-US" b="0" i="0" dirty="0" smtClean="0">
                <a:solidFill>
                  <a:srgbClr val="212529"/>
                </a:solidFill>
                <a:effectLst/>
                <a:latin typeface="IBM Plex Sans"/>
              </a:rPr>
              <a:t>Wait for your turn to speak. </a:t>
            </a:r>
          </a:p>
          <a:p>
            <a:r>
              <a:rPr lang="en-US" b="0" i="0" dirty="0" smtClean="0">
                <a:solidFill>
                  <a:srgbClr val="212529"/>
                </a:solidFill>
                <a:effectLst/>
                <a:latin typeface="IBM Plex Sans"/>
              </a:rPr>
              <a:t>Be extremely thorough with the facts of your case.</a:t>
            </a:r>
            <a:r>
              <a:rPr lang="en-US" dirty="0" smtClean="0"/>
              <a:t/>
            </a:r>
            <a:br>
              <a:rPr lang="en-US" dirty="0" smtClean="0"/>
            </a:br>
            <a:r>
              <a:rPr lang="en-US" dirty="0" smtClean="0"/>
              <a:t/>
            </a:r>
            <a:br>
              <a:rPr lang="en-US" dirty="0" smtClean="0"/>
            </a:br>
            <a:endParaRPr lang="en-IN" dirty="0"/>
          </a:p>
        </p:txBody>
      </p:sp>
    </p:spTree>
    <p:extLst>
      <p:ext uri="{BB962C8B-B14F-4D97-AF65-F5344CB8AC3E}">
        <p14:creationId xmlns:p14="http://schemas.microsoft.com/office/powerpoint/2010/main" val="3409711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a:t>
            </a:r>
            <a:endParaRPr lang="en-IN" dirty="0"/>
          </a:p>
        </p:txBody>
      </p:sp>
      <p:sp>
        <p:nvSpPr>
          <p:cNvPr id="3" name="Content Placeholder 2"/>
          <p:cNvSpPr>
            <a:spLocks noGrp="1"/>
          </p:cNvSpPr>
          <p:nvPr>
            <p:ph idx="1"/>
          </p:nvPr>
        </p:nvSpPr>
        <p:spPr/>
        <p:txBody>
          <a:bodyPr>
            <a:normAutofit lnSpcReduction="10000"/>
          </a:bodyPr>
          <a:lstStyle/>
          <a:p>
            <a:r>
              <a:rPr lang="en-US" dirty="0">
                <a:solidFill>
                  <a:srgbClr val="30373E"/>
                </a:solidFill>
                <a:latin typeface="-apple-system"/>
              </a:rPr>
              <a:t>On each issue, the fact relating to every issue should be stated in support of every proposition (a statement that affirms or denies something) at first. </a:t>
            </a:r>
            <a:endParaRPr lang="en-US" dirty="0" smtClean="0">
              <a:solidFill>
                <a:srgbClr val="30373E"/>
              </a:solidFill>
              <a:latin typeface="-apple-system"/>
            </a:endParaRPr>
          </a:p>
          <a:p>
            <a:r>
              <a:rPr lang="en-US" dirty="0" smtClean="0">
                <a:solidFill>
                  <a:srgbClr val="30373E"/>
                </a:solidFill>
                <a:latin typeface="-apple-system"/>
              </a:rPr>
              <a:t>For </a:t>
            </a:r>
            <a:r>
              <a:rPr lang="en-US" dirty="0">
                <a:solidFill>
                  <a:srgbClr val="30373E"/>
                </a:solidFill>
                <a:latin typeface="-apple-system"/>
              </a:rPr>
              <a:t>each proposition, the arguments should start with facts on which proposition or issue is grounded.</a:t>
            </a:r>
          </a:p>
          <a:p>
            <a:r>
              <a:rPr lang="en-US" dirty="0">
                <a:solidFill>
                  <a:srgbClr val="30373E"/>
                </a:solidFill>
                <a:latin typeface="-apple-system"/>
              </a:rPr>
              <a:t>Then, the statutes applicable to that particular issue should be cited with excerpts from closely </a:t>
            </a:r>
            <a:r>
              <a:rPr lang="en-US" dirty="0" smtClean="0">
                <a:solidFill>
                  <a:srgbClr val="30373E"/>
                </a:solidFill>
                <a:latin typeface="-apple-system"/>
              </a:rPr>
              <a:t>relevant </a:t>
            </a:r>
            <a:r>
              <a:rPr lang="en-US" dirty="0" err="1">
                <a:solidFill>
                  <a:srgbClr val="30373E"/>
                </a:solidFill>
                <a:latin typeface="-apple-system"/>
              </a:rPr>
              <a:t>judgements</a:t>
            </a:r>
            <a:r>
              <a:rPr lang="en-US" dirty="0">
                <a:solidFill>
                  <a:srgbClr val="30373E"/>
                </a:solidFill>
                <a:latin typeface="-apple-system"/>
              </a:rPr>
              <a:t>. </a:t>
            </a:r>
            <a:endParaRPr lang="en-US" dirty="0" smtClean="0">
              <a:solidFill>
                <a:srgbClr val="30373E"/>
              </a:solidFill>
              <a:latin typeface="-apple-system"/>
            </a:endParaRPr>
          </a:p>
          <a:p>
            <a:endParaRPr lang="en-US" dirty="0">
              <a:solidFill>
                <a:srgbClr val="30373E"/>
              </a:solidFill>
              <a:latin typeface="-apple-system"/>
            </a:endParaRPr>
          </a:p>
          <a:p>
            <a:r>
              <a:rPr lang="en-US" dirty="0">
                <a:solidFill>
                  <a:srgbClr val="30373E"/>
                </a:solidFill>
                <a:latin typeface="-apple-system"/>
              </a:rPr>
              <a:t>The case laws in </a:t>
            </a:r>
            <a:r>
              <a:rPr lang="en-US" dirty="0" err="1">
                <a:solidFill>
                  <a:srgbClr val="30373E"/>
                </a:solidFill>
                <a:latin typeface="-apple-system"/>
              </a:rPr>
              <a:t>favour</a:t>
            </a:r>
            <a:r>
              <a:rPr lang="en-US" dirty="0">
                <a:solidFill>
                  <a:srgbClr val="30373E"/>
                </a:solidFill>
                <a:latin typeface="-apple-system"/>
              </a:rPr>
              <a:t> of and against your arguments should be </a:t>
            </a:r>
            <a:r>
              <a:rPr lang="en-US" dirty="0" smtClean="0">
                <a:solidFill>
                  <a:srgbClr val="30373E"/>
                </a:solidFill>
                <a:latin typeface="-apple-system"/>
              </a:rPr>
              <a:t>included. </a:t>
            </a:r>
            <a:endParaRPr lang="en-US" b="0" i="0" dirty="0">
              <a:solidFill>
                <a:srgbClr val="30373E"/>
              </a:solidFill>
              <a:effectLst/>
              <a:latin typeface="-apple-system"/>
            </a:endParaRPr>
          </a:p>
        </p:txBody>
      </p:sp>
    </p:spTree>
    <p:extLst>
      <p:ext uri="{BB962C8B-B14F-4D97-AF65-F5344CB8AC3E}">
        <p14:creationId xmlns:p14="http://schemas.microsoft.com/office/powerpoint/2010/main" val="2754091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t>
            </a:r>
            <a:endParaRPr lang="en-IN" dirty="0"/>
          </a:p>
        </p:txBody>
      </p:sp>
      <p:sp>
        <p:nvSpPr>
          <p:cNvPr id="3" name="Content Placeholder 2"/>
          <p:cNvSpPr>
            <a:spLocks noGrp="1"/>
          </p:cNvSpPr>
          <p:nvPr>
            <p:ph idx="1"/>
          </p:nvPr>
        </p:nvSpPr>
        <p:spPr/>
        <p:txBody>
          <a:bodyPr/>
          <a:lstStyle/>
          <a:p>
            <a:r>
              <a:rPr lang="en-US" dirty="0">
                <a:solidFill>
                  <a:srgbClr val="202124"/>
                </a:solidFill>
                <a:latin typeface="arial" panose="020B0604020202020204" pitchFamily="34" charset="0"/>
              </a:rPr>
              <a:t>An argument has two purposes: </a:t>
            </a:r>
            <a:endParaRPr lang="en-US" dirty="0" smtClean="0">
              <a:solidFill>
                <a:srgbClr val="202124"/>
              </a:solidFill>
              <a:latin typeface="arial" panose="020B0604020202020204" pitchFamily="34" charset="0"/>
            </a:endParaRPr>
          </a:p>
          <a:p>
            <a:pPr lvl="1"/>
            <a:endParaRPr lang="en-US" b="1" dirty="0">
              <a:solidFill>
                <a:srgbClr val="202124"/>
              </a:solidFill>
              <a:latin typeface="arial" panose="020B0604020202020204" pitchFamily="34" charset="0"/>
            </a:endParaRPr>
          </a:p>
          <a:p>
            <a:pPr lvl="1"/>
            <a:r>
              <a:rPr lang="en-US" b="1" dirty="0" smtClean="0">
                <a:solidFill>
                  <a:srgbClr val="202124"/>
                </a:solidFill>
                <a:latin typeface="arial" panose="020B0604020202020204" pitchFamily="34" charset="0"/>
              </a:rPr>
              <a:t>change </a:t>
            </a:r>
            <a:r>
              <a:rPr lang="en-US" b="1" dirty="0">
                <a:solidFill>
                  <a:srgbClr val="202124"/>
                </a:solidFill>
                <a:latin typeface="arial" panose="020B0604020202020204" pitchFamily="34" charset="0"/>
              </a:rPr>
              <a:t>people's points of view or persuade them to accept new points of view</a:t>
            </a:r>
            <a:r>
              <a:rPr lang="en-US" dirty="0">
                <a:solidFill>
                  <a:srgbClr val="202124"/>
                </a:solidFill>
                <a:latin typeface="arial" panose="020B0604020202020204" pitchFamily="34" charset="0"/>
              </a:rPr>
              <a:t>. </a:t>
            </a:r>
            <a:endParaRPr lang="en-US" dirty="0" smtClean="0">
              <a:solidFill>
                <a:srgbClr val="202124"/>
              </a:solidFill>
              <a:latin typeface="arial" panose="020B0604020202020204" pitchFamily="34" charset="0"/>
            </a:endParaRPr>
          </a:p>
          <a:p>
            <a:pPr lvl="1"/>
            <a:r>
              <a:rPr lang="en-US" dirty="0" smtClean="0">
                <a:solidFill>
                  <a:srgbClr val="202124"/>
                </a:solidFill>
                <a:latin typeface="arial" panose="020B0604020202020204" pitchFamily="34" charset="0"/>
              </a:rPr>
              <a:t>persuade </a:t>
            </a:r>
            <a:r>
              <a:rPr lang="en-US" dirty="0">
                <a:solidFill>
                  <a:srgbClr val="202124"/>
                </a:solidFill>
                <a:latin typeface="arial" panose="020B0604020202020204" pitchFamily="34" charset="0"/>
              </a:rPr>
              <a:t>people to a particular action or new behavior.</a:t>
            </a:r>
            <a:endParaRPr lang="en-IN" dirty="0"/>
          </a:p>
        </p:txBody>
      </p:sp>
    </p:spTree>
    <p:extLst>
      <p:ext uri="{BB962C8B-B14F-4D97-AF65-F5344CB8AC3E}">
        <p14:creationId xmlns:p14="http://schemas.microsoft.com/office/powerpoint/2010/main" val="21794403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Points</a:t>
            </a:r>
            <a:endParaRPr lang="en-IN" dirty="0"/>
          </a:p>
        </p:txBody>
      </p:sp>
      <p:sp>
        <p:nvSpPr>
          <p:cNvPr id="3" name="Content Placeholder 2"/>
          <p:cNvSpPr>
            <a:spLocks noGrp="1"/>
          </p:cNvSpPr>
          <p:nvPr>
            <p:ph idx="1"/>
          </p:nvPr>
        </p:nvSpPr>
        <p:spPr/>
        <p:txBody>
          <a:bodyPr>
            <a:normAutofit/>
          </a:bodyPr>
          <a:lstStyle/>
          <a:p>
            <a:r>
              <a:rPr lang="en-US" dirty="0">
                <a:solidFill>
                  <a:srgbClr val="333333"/>
                </a:solidFill>
                <a:latin typeface="Arial" panose="020B0604020202020204" pitchFamily="34" charset="0"/>
              </a:rPr>
              <a:t>Submissions made before AO are most critical submissions in the litigation process.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relevance </a:t>
            </a:r>
            <a:r>
              <a:rPr lang="en-US" dirty="0">
                <a:solidFill>
                  <a:srgbClr val="333333"/>
                </a:solidFill>
                <a:latin typeface="Arial" panose="020B0604020202020204" pitchFamily="34" charset="0"/>
              </a:rPr>
              <a:t>to mention correct and clear factual details.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Correct </a:t>
            </a:r>
            <a:r>
              <a:rPr lang="en-US" dirty="0">
                <a:solidFill>
                  <a:srgbClr val="333333"/>
                </a:solidFill>
                <a:latin typeface="Arial" panose="020B0604020202020204" pitchFamily="34" charset="0"/>
              </a:rPr>
              <a:t>representation before the AO, at several occasions aid in better reliefs and speaking orders.</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526609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Proceed</a:t>
            </a:r>
            <a:endParaRPr lang="en-IN" dirty="0"/>
          </a:p>
        </p:txBody>
      </p:sp>
      <p:sp>
        <p:nvSpPr>
          <p:cNvPr id="3" name="Content Placeholder 2"/>
          <p:cNvSpPr>
            <a:spLocks noGrp="1"/>
          </p:cNvSpPr>
          <p:nvPr>
            <p:ph idx="1"/>
          </p:nvPr>
        </p:nvSpPr>
        <p:spPr/>
        <p:txBody>
          <a:bodyPr>
            <a:normAutofit fontScale="92500" lnSpcReduction="20000"/>
          </a:bodyPr>
          <a:lstStyle/>
          <a:p>
            <a:r>
              <a:rPr lang="en-US" dirty="0"/>
              <a:t>Start by stating all undisputed facts of the case </a:t>
            </a:r>
            <a:endParaRPr lang="en-US" dirty="0" smtClean="0"/>
          </a:p>
          <a:p>
            <a:r>
              <a:rPr lang="en-US" dirty="0" smtClean="0"/>
              <a:t>Put </a:t>
            </a:r>
            <a:r>
              <a:rPr lang="en-US" dirty="0"/>
              <a:t>forth your arguments for each and every issue raised by the AO Co-relate your contentions with the documents filed. </a:t>
            </a:r>
            <a:endParaRPr lang="en-US" dirty="0" smtClean="0"/>
          </a:p>
          <a:p>
            <a:r>
              <a:rPr lang="en-US" dirty="0" smtClean="0"/>
              <a:t>Support </a:t>
            </a:r>
            <a:r>
              <a:rPr lang="en-US" dirty="0"/>
              <a:t>your arguments by quoting relevant case laws- only if absolutely required</a:t>
            </a:r>
            <a:r>
              <a:rPr lang="en-US" dirty="0" smtClean="0"/>
              <a:t>.</a:t>
            </a:r>
          </a:p>
          <a:p>
            <a:r>
              <a:rPr lang="en-US" dirty="0" smtClean="0"/>
              <a:t>Avoid </a:t>
            </a:r>
            <a:r>
              <a:rPr lang="en-US" dirty="0"/>
              <a:t>referring to several decisions at a time. </a:t>
            </a:r>
            <a:endParaRPr lang="en-US" dirty="0" smtClean="0"/>
          </a:p>
          <a:p>
            <a:r>
              <a:rPr lang="en-US" dirty="0" smtClean="0"/>
              <a:t>If </a:t>
            </a:r>
            <a:r>
              <a:rPr lang="en-US" dirty="0"/>
              <a:t>a decision by the Supreme Court or the jurisdictional High Court is available regarding the issue, refer to that</a:t>
            </a:r>
            <a:r>
              <a:rPr lang="en-US" dirty="0" smtClean="0"/>
              <a:t>.</a:t>
            </a:r>
          </a:p>
          <a:p>
            <a:r>
              <a:rPr lang="en-US" dirty="0" smtClean="0"/>
              <a:t>Facts </a:t>
            </a:r>
            <a:r>
              <a:rPr lang="en-US" dirty="0"/>
              <a:t>should be clear, </a:t>
            </a:r>
            <a:r>
              <a:rPr lang="en-US" dirty="0" err="1"/>
              <a:t>judgements</a:t>
            </a:r>
            <a:r>
              <a:rPr lang="en-US" dirty="0"/>
              <a:t> can follow. </a:t>
            </a:r>
            <a:endParaRPr lang="en-US" dirty="0" smtClean="0"/>
          </a:p>
          <a:p>
            <a:r>
              <a:rPr lang="en-US" dirty="0" smtClean="0"/>
              <a:t>Reply </a:t>
            </a:r>
            <a:r>
              <a:rPr lang="en-US" dirty="0"/>
              <a:t>to show cause notices should be exhaustive and elaborate. </a:t>
            </a:r>
            <a:endParaRPr lang="en-US" dirty="0" smtClean="0"/>
          </a:p>
          <a:p>
            <a:r>
              <a:rPr lang="en-US" dirty="0" smtClean="0"/>
              <a:t>Do </a:t>
            </a:r>
            <a:r>
              <a:rPr lang="en-US" dirty="0"/>
              <a:t>not hide any relevant facts.</a:t>
            </a:r>
          </a:p>
          <a:p>
            <a:pPr marL="0" indent="0">
              <a:buNone/>
            </a:pPr>
            <a:endParaRPr lang="en-US" dirty="0"/>
          </a:p>
        </p:txBody>
      </p:sp>
    </p:spTree>
    <p:extLst>
      <p:ext uri="{BB962C8B-B14F-4D97-AF65-F5344CB8AC3E}">
        <p14:creationId xmlns:p14="http://schemas.microsoft.com/office/powerpoint/2010/main" val="16418415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a:t>
            </a:r>
            <a:endParaRPr lang="en-IN" dirty="0"/>
          </a:p>
        </p:txBody>
      </p:sp>
      <p:sp>
        <p:nvSpPr>
          <p:cNvPr id="3" name="Content Placeholder 2"/>
          <p:cNvSpPr>
            <a:spLocks noGrp="1"/>
          </p:cNvSpPr>
          <p:nvPr>
            <p:ph idx="1"/>
          </p:nvPr>
        </p:nvSpPr>
        <p:spPr/>
        <p:txBody>
          <a:bodyPr/>
          <a:lstStyle/>
          <a:p>
            <a:r>
              <a:rPr lang="en-US" dirty="0"/>
              <a:t>Be consistent in your submissions. </a:t>
            </a:r>
            <a:endParaRPr lang="en-US" dirty="0" smtClean="0"/>
          </a:p>
          <a:p>
            <a:r>
              <a:rPr lang="en-US" dirty="0" smtClean="0"/>
              <a:t>Language </a:t>
            </a:r>
            <a:r>
              <a:rPr lang="en-US" dirty="0"/>
              <a:t>shall be simple lucid and </a:t>
            </a:r>
            <a:r>
              <a:rPr lang="en-US" dirty="0" err="1"/>
              <a:t>upto</a:t>
            </a:r>
            <a:r>
              <a:rPr lang="en-US" dirty="0"/>
              <a:t> the point. </a:t>
            </a:r>
            <a:endParaRPr lang="en-US" dirty="0" smtClean="0"/>
          </a:p>
          <a:p>
            <a:r>
              <a:rPr lang="en-US" dirty="0" smtClean="0"/>
              <a:t>The first </a:t>
            </a:r>
            <a:r>
              <a:rPr lang="en-US" dirty="0"/>
              <a:t>submission and one has to be very careful in facts reproduced before AO</a:t>
            </a:r>
            <a:r>
              <a:rPr lang="en-US" dirty="0" smtClean="0"/>
              <a:t>.</a:t>
            </a:r>
          </a:p>
          <a:p>
            <a:r>
              <a:rPr lang="en-US" dirty="0" smtClean="0"/>
              <a:t>All </a:t>
            </a:r>
            <a:r>
              <a:rPr lang="en-US" dirty="0"/>
              <a:t>the submissions should be dated, should mention the basic details of clients like PAN, assessment year, and should mention specifically the notice against which, </a:t>
            </a:r>
            <a:r>
              <a:rPr lang="en-US" dirty="0" err="1"/>
              <a:t>assessee</a:t>
            </a:r>
            <a:r>
              <a:rPr lang="en-US" dirty="0"/>
              <a:t> is responding.</a:t>
            </a:r>
          </a:p>
          <a:p>
            <a:endParaRPr lang="en-US" dirty="0"/>
          </a:p>
        </p:txBody>
      </p:sp>
    </p:spTree>
    <p:extLst>
      <p:ext uri="{BB962C8B-B14F-4D97-AF65-F5344CB8AC3E}">
        <p14:creationId xmlns:p14="http://schemas.microsoft.com/office/powerpoint/2010/main" val="41852166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a:t>
            </a:r>
            <a:endParaRPr lang="en-IN" dirty="0"/>
          </a:p>
        </p:txBody>
      </p:sp>
      <p:sp>
        <p:nvSpPr>
          <p:cNvPr id="3" name="Content Placeholder 2"/>
          <p:cNvSpPr>
            <a:spLocks noGrp="1"/>
          </p:cNvSpPr>
          <p:nvPr>
            <p:ph idx="1"/>
          </p:nvPr>
        </p:nvSpPr>
        <p:spPr/>
        <p:txBody>
          <a:bodyPr>
            <a:normAutofit fontScale="92500"/>
          </a:bodyPr>
          <a:lstStyle/>
          <a:p>
            <a:r>
              <a:rPr lang="en-US" dirty="0"/>
              <a:t>If attachments are made with the written submissions, please mention the page number and annexure no in the written submission, cross referencing is essential. </a:t>
            </a:r>
            <a:endParaRPr lang="en-US" dirty="0" smtClean="0"/>
          </a:p>
          <a:p>
            <a:r>
              <a:rPr lang="en-US" dirty="0" smtClean="0"/>
              <a:t>Long </a:t>
            </a:r>
            <a:r>
              <a:rPr lang="en-US" dirty="0"/>
              <a:t>written submissions and notes should be page numbered. </a:t>
            </a:r>
            <a:endParaRPr lang="en-US" dirty="0" smtClean="0"/>
          </a:p>
          <a:p>
            <a:r>
              <a:rPr lang="en-US" dirty="0" smtClean="0"/>
              <a:t>All </a:t>
            </a:r>
            <a:r>
              <a:rPr lang="en-US" dirty="0"/>
              <a:t>the submissions should be written on covering letter which should be dated, signed and stamped wherever necessary and the list of details annexed should be in the covering letter. </a:t>
            </a:r>
            <a:endParaRPr lang="en-US" dirty="0" smtClean="0"/>
          </a:p>
          <a:p>
            <a:r>
              <a:rPr lang="en-US" dirty="0" smtClean="0"/>
              <a:t>Always </a:t>
            </a:r>
            <a:r>
              <a:rPr lang="en-US" dirty="0"/>
              <a:t>maintain continuity by making reference to last letter or hearing. </a:t>
            </a:r>
            <a:endParaRPr lang="en-US" dirty="0" smtClean="0"/>
          </a:p>
          <a:p>
            <a:r>
              <a:rPr lang="en-US" dirty="0" smtClean="0"/>
              <a:t>Verifications </a:t>
            </a:r>
            <a:r>
              <a:rPr lang="en-US" dirty="0"/>
              <a:t>and fundamental factual details or declaration better to be drafted on letter head of </a:t>
            </a:r>
            <a:r>
              <a:rPr lang="en-US" dirty="0" err="1"/>
              <a:t>assessee</a:t>
            </a:r>
            <a:r>
              <a:rPr lang="en-US" dirty="0"/>
              <a:t>.</a:t>
            </a:r>
          </a:p>
          <a:p>
            <a:endParaRPr lang="en-US" dirty="0"/>
          </a:p>
        </p:txBody>
      </p:sp>
    </p:spTree>
    <p:extLst>
      <p:ext uri="{BB962C8B-B14F-4D97-AF65-F5344CB8AC3E}">
        <p14:creationId xmlns:p14="http://schemas.microsoft.com/office/powerpoint/2010/main" val="14539198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Issues   </a:t>
            </a:r>
            <a:r>
              <a:rPr lang="en-US" sz="2800" dirty="0" smtClean="0">
                <a:solidFill>
                  <a:srgbClr val="333333"/>
                </a:solidFill>
                <a:latin typeface="Arial" panose="020B0604020202020204" pitchFamily="34" charset="0"/>
              </a:rPr>
              <a:t>facts </a:t>
            </a:r>
            <a:r>
              <a:rPr lang="en-US" sz="2800" dirty="0">
                <a:solidFill>
                  <a:srgbClr val="333333"/>
                </a:solidFill>
                <a:latin typeface="Arial" panose="020B0604020202020204" pitchFamily="34" charset="0"/>
              </a:rPr>
              <a:t>and legal precedence.</a:t>
            </a:r>
            <a:r>
              <a:rPr lang="en-US" sz="2800" dirty="0">
                <a:solidFill>
                  <a:prstClr val="black"/>
                </a:solidFill>
                <a:latin typeface="Calibri" panose="020F0502020204030204"/>
              </a:rPr>
              <a:t/>
            </a:r>
            <a:br>
              <a:rPr lang="en-US" sz="2800" dirty="0">
                <a:solidFill>
                  <a:prstClr val="black"/>
                </a:solidFill>
                <a:latin typeface="Calibri" panose="020F0502020204030204"/>
              </a:rPr>
            </a:br>
            <a:endParaRPr lang="en-IN" dirty="0"/>
          </a:p>
        </p:txBody>
      </p:sp>
      <p:sp>
        <p:nvSpPr>
          <p:cNvPr id="3" name="Content Placeholder 2"/>
          <p:cNvSpPr>
            <a:spLocks noGrp="1"/>
          </p:cNvSpPr>
          <p:nvPr>
            <p:ph idx="1"/>
          </p:nvPr>
        </p:nvSpPr>
        <p:spPr/>
        <p:txBody>
          <a:bodyPr/>
          <a:lstStyle/>
          <a:p>
            <a:r>
              <a:rPr lang="en-US" dirty="0"/>
              <a:t/>
            </a:r>
            <a:br>
              <a:rPr lang="en-US" dirty="0"/>
            </a:br>
            <a:r>
              <a:rPr lang="en-US" dirty="0">
                <a:solidFill>
                  <a:srgbClr val="333333"/>
                </a:solidFill>
                <a:latin typeface="Arial" panose="020B0604020202020204" pitchFamily="34" charset="0"/>
              </a:rPr>
              <a:t>Belief in the case is vital. If one does not trust the </a:t>
            </a:r>
            <a:r>
              <a:rPr lang="en-US" dirty="0" err="1">
                <a:solidFill>
                  <a:srgbClr val="333333"/>
                </a:solidFill>
                <a:latin typeface="Arial" panose="020B0604020202020204" pitchFamily="34" charset="0"/>
              </a:rPr>
              <a:t>assessee</a:t>
            </a:r>
            <a:r>
              <a:rPr lang="en-US" dirty="0">
                <a:solidFill>
                  <a:srgbClr val="333333"/>
                </a:solidFill>
                <a:latin typeface="Arial" panose="020B0604020202020204" pitchFamily="34" charset="0"/>
              </a:rPr>
              <a:t> and his views, that shall depict in the submissions and drafting.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Conviction </a:t>
            </a:r>
            <a:r>
              <a:rPr lang="en-US" dirty="0">
                <a:solidFill>
                  <a:srgbClr val="333333"/>
                </a:solidFill>
                <a:latin typeface="Arial" panose="020B0604020202020204" pitchFamily="34" charset="0"/>
              </a:rPr>
              <a:t>can be portrayed only when the person who drafts confides in it.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Be </a:t>
            </a:r>
            <a:r>
              <a:rPr lang="en-US" dirty="0">
                <a:solidFill>
                  <a:srgbClr val="333333"/>
                </a:solidFill>
                <a:latin typeface="Arial" panose="020B0604020202020204" pitchFamily="34" charset="0"/>
              </a:rPr>
              <a:t>thorough with the assessment order and facts and also the procedure before CIT(A).</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33397929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Collect all evidences and documents and submit before authorities as additional evidences before ITAT is difficult to establish. </a:t>
            </a:r>
            <a:endParaRPr lang="en-US" dirty="0" smtClean="0"/>
          </a:p>
          <a:p>
            <a:r>
              <a:rPr lang="en-US" dirty="0" smtClean="0"/>
              <a:t>Always </a:t>
            </a:r>
            <a:r>
              <a:rPr lang="en-US" dirty="0"/>
              <a:t>accompany the written submissions with paper book of documentary evidences. </a:t>
            </a:r>
            <a:endParaRPr lang="en-US" dirty="0" smtClean="0"/>
          </a:p>
          <a:p>
            <a:r>
              <a:rPr lang="en-US" dirty="0" smtClean="0"/>
              <a:t>General </a:t>
            </a:r>
            <a:r>
              <a:rPr lang="en-US" dirty="0"/>
              <a:t>facts of the case and assessment history needs to reproduced first. </a:t>
            </a:r>
            <a:endParaRPr lang="en-US" dirty="0" smtClean="0"/>
          </a:p>
          <a:p>
            <a:r>
              <a:rPr lang="en-US" dirty="0" smtClean="0"/>
              <a:t>Specific </a:t>
            </a:r>
            <a:r>
              <a:rPr lang="en-US" dirty="0"/>
              <a:t>facts to each grounds to be written with submissions.</a:t>
            </a:r>
            <a:br>
              <a:rPr lang="en-US" dirty="0"/>
            </a:br>
            <a:r>
              <a:rPr lang="en-US" dirty="0"/>
              <a:t/>
            </a:r>
            <a:br>
              <a:rPr lang="en-US" dirty="0"/>
            </a:br>
            <a:endParaRPr lang="en-IN" dirty="0"/>
          </a:p>
        </p:txBody>
      </p:sp>
    </p:spTree>
    <p:extLst>
      <p:ext uri="{BB962C8B-B14F-4D97-AF65-F5344CB8AC3E}">
        <p14:creationId xmlns:p14="http://schemas.microsoft.com/office/powerpoint/2010/main" val="6340123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Submissions should first mention facts and then judicial reference. </a:t>
            </a:r>
            <a:endParaRPr lang="en-US" dirty="0" smtClean="0"/>
          </a:p>
          <a:p>
            <a:r>
              <a:rPr lang="en-US" dirty="0" smtClean="0"/>
              <a:t>Previous </a:t>
            </a:r>
            <a:r>
              <a:rPr lang="en-US" dirty="0"/>
              <a:t>assessment years history if relevant to be mentioned. </a:t>
            </a:r>
            <a:endParaRPr lang="en-US" dirty="0" smtClean="0"/>
          </a:p>
          <a:p>
            <a:r>
              <a:rPr lang="en-US" dirty="0" smtClean="0"/>
              <a:t>Submissions </a:t>
            </a:r>
            <a:r>
              <a:rPr lang="en-US" dirty="0"/>
              <a:t>to be made grounds wise and without prejudice submissions to follow the main ground. </a:t>
            </a:r>
            <a:endParaRPr lang="en-US" dirty="0" smtClean="0"/>
          </a:p>
          <a:p>
            <a:r>
              <a:rPr lang="en-US" dirty="0" smtClean="0"/>
              <a:t>One </a:t>
            </a:r>
            <a:r>
              <a:rPr lang="en-US" dirty="0"/>
              <a:t>needs to clear and bifurcate between additional grounds and additional submissions.</a:t>
            </a:r>
            <a:br>
              <a:rPr lang="en-US" dirty="0"/>
            </a:br>
            <a:r>
              <a:rPr lang="en-US" dirty="0"/>
              <a:t/>
            </a:r>
            <a:br>
              <a:rPr lang="en-US" dirty="0"/>
            </a:br>
            <a:endParaRPr lang="en-IN" dirty="0"/>
          </a:p>
        </p:txBody>
      </p:sp>
    </p:spTree>
    <p:extLst>
      <p:ext uri="{BB962C8B-B14F-4D97-AF65-F5344CB8AC3E}">
        <p14:creationId xmlns:p14="http://schemas.microsoft.com/office/powerpoint/2010/main" val="31993545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Any new facts to be given in form of additional evidences. </a:t>
            </a:r>
            <a:endParaRPr lang="en-US" dirty="0" smtClean="0"/>
          </a:p>
          <a:p>
            <a:r>
              <a:rPr lang="en-US" dirty="0" smtClean="0"/>
              <a:t>Make </a:t>
            </a:r>
            <a:r>
              <a:rPr lang="en-US" dirty="0"/>
              <a:t>specific comments and submissions towards AO’s </a:t>
            </a:r>
            <a:r>
              <a:rPr lang="en-US" dirty="0" smtClean="0"/>
              <a:t>allegations.</a:t>
            </a:r>
          </a:p>
          <a:p>
            <a:r>
              <a:rPr lang="en-US" dirty="0" smtClean="0"/>
              <a:t> </a:t>
            </a:r>
            <a:r>
              <a:rPr lang="en-US" dirty="0"/>
              <a:t>Formatting and presentation is imperative. </a:t>
            </a:r>
            <a:endParaRPr lang="en-US" dirty="0" smtClean="0"/>
          </a:p>
          <a:p>
            <a:r>
              <a:rPr lang="en-US" dirty="0" smtClean="0"/>
              <a:t>Sequence </a:t>
            </a:r>
            <a:r>
              <a:rPr lang="en-US" dirty="0"/>
              <a:t>your arguments from best to less weighted. </a:t>
            </a:r>
            <a:endParaRPr lang="en-US" dirty="0" smtClean="0"/>
          </a:p>
          <a:p>
            <a:r>
              <a:rPr lang="en-US" dirty="0" smtClean="0"/>
              <a:t>Perfect </a:t>
            </a:r>
            <a:r>
              <a:rPr lang="en-US" dirty="0"/>
              <a:t>balance of writings- should be firm but at the same </a:t>
            </a:r>
            <a:r>
              <a:rPr lang="en-US"/>
              <a:t>time </a:t>
            </a:r>
            <a:r>
              <a:rPr lang="en-US" smtClean="0"/>
              <a:t>not abusive</a:t>
            </a:r>
            <a:r>
              <a:rPr lang="en-US" dirty="0"/>
              <a:t>.</a:t>
            </a:r>
            <a:br>
              <a:rPr lang="en-US" dirty="0"/>
            </a:br>
            <a:r>
              <a:rPr lang="en-US" dirty="0"/>
              <a:t/>
            </a:r>
            <a:br>
              <a:rPr lang="en-US" dirty="0"/>
            </a:br>
            <a:endParaRPr lang="en-IN" dirty="0"/>
          </a:p>
        </p:txBody>
      </p:sp>
    </p:spTree>
    <p:extLst>
      <p:ext uri="{BB962C8B-B14F-4D97-AF65-F5344CB8AC3E}">
        <p14:creationId xmlns:p14="http://schemas.microsoft.com/office/powerpoint/2010/main" val="4660669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a:t>
            </a:r>
            <a:endParaRPr lang="en-IN" dirty="0"/>
          </a:p>
        </p:txBody>
      </p:sp>
      <p:sp>
        <p:nvSpPr>
          <p:cNvPr id="3" name="Content Placeholder 2"/>
          <p:cNvSpPr>
            <a:spLocks noGrp="1"/>
          </p:cNvSpPr>
          <p:nvPr>
            <p:ph idx="1"/>
          </p:nvPr>
        </p:nvSpPr>
        <p:spPr/>
        <p:txBody>
          <a:bodyPr>
            <a:normAutofit fontScale="70000" lnSpcReduction="20000"/>
          </a:bodyPr>
          <a:lstStyle/>
          <a:p>
            <a:r>
              <a:rPr lang="en-US" dirty="0" smtClean="0">
                <a:solidFill>
                  <a:srgbClr val="000000"/>
                </a:solidFill>
                <a:latin typeface="acumin-pro"/>
              </a:rPr>
              <a:t>Required </a:t>
            </a:r>
            <a:r>
              <a:rPr lang="en-US" dirty="0">
                <a:solidFill>
                  <a:srgbClr val="000000"/>
                </a:solidFill>
                <a:latin typeface="acumin-pro"/>
              </a:rPr>
              <a:t>to give the other </a:t>
            </a:r>
            <a:r>
              <a:rPr lang="en-US" dirty="0" smtClean="0">
                <a:solidFill>
                  <a:srgbClr val="000000"/>
                </a:solidFill>
                <a:latin typeface="acumin-pro"/>
              </a:rPr>
              <a:t>party </a:t>
            </a:r>
            <a:r>
              <a:rPr lang="en-US" dirty="0">
                <a:solidFill>
                  <a:srgbClr val="000000"/>
                </a:solidFill>
                <a:latin typeface="acumin-pro"/>
              </a:rPr>
              <a:t>a copy of your written argument. </a:t>
            </a:r>
            <a:endParaRPr lang="en-US" dirty="0" smtClean="0">
              <a:solidFill>
                <a:srgbClr val="000000"/>
              </a:solidFill>
              <a:latin typeface="acumin-pro"/>
            </a:endParaRPr>
          </a:p>
          <a:p>
            <a:r>
              <a:rPr lang="en-US" dirty="0" smtClean="0">
                <a:solidFill>
                  <a:srgbClr val="000000"/>
                </a:solidFill>
                <a:latin typeface="acumin-pro"/>
              </a:rPr>
              <a:t>There </a:t>
            </a:r>
            <a:r>
              <a:rPr lang="en-US" dirty="0">
                <a:solidFill>
                  <a:srgbClr val="000000"/>
                </a:solidFill>
                <a:latin typeface="acumin-pro"/>
              </a:rPr>
              <a:t>is no set deadline for doing this but it is best to give it to the other parties at least two or three weeks before the hearing so they can respond if they want to. </a:t>
            </a:r>
            <a:endParaRPr lang="en-US" dirty="0" smtClean="0">
              <a:solidFill>
                <a:srgbClr val="000000"/>
              </a:solidFill>
              <a:latin typeface="acumin-pro"/>
            </a:endParaRPr>
          </a:p>
          <a:p>
            <a:r>
              <a:rPr lang="en-US" dirty="0" smtClean="0">
                <a:solidFill>
                  <a:srgbClr val="000000"/>
                </a:solidFill>
                <a:latin typeface="acumin-pro"/>
              </a:rPr>
              <a:t>If you </a:t>
            </a:r>
            <a:r>
              <a:rPr lang="en-US" dirty="0">
                <a:solidFill>
                  <a:srgbClr val="000000"/>
                </a:solidFill>
                <a:latin typeface="acumin-pro"/>
              </a:rPr>
              <a:t>don’t give the other parties enough time, they may ask the judge to adjourn (put-off or delay) the judicial review hearing until a later date. </a:t>
            </a:r>
            <a:endParaRPr lang="en-US" dirty="0" smtClean="0">
              <a:solidFill>
                <a:srgbClr val="000000"/>
              </a:solidFill>
              <a:latin typeface="acumin-pro"/>
            </a:endParaRPr>
          </a:p>
          <a:p>
            <a:r>
              <a:rPr lang="en-US" dirty="0" smtClean="0">
                <a:solidFill>
                  <a:srgbClr val="000000"/>
                </a:solidFill>
                <a:latin typeface="acumin-pro"/>
              </a:rPr>
              <a:t>The </a:t>
            </a:r>
            <a:r>
              <a:rPr lang="en-US" dirty="0">
                <a:solidFill>
                  <a:srgbClr val="000000"/>
                </a:solidFill>
                <a:latin typeface="acumin-pro"/>
              </a:rPr>
              <a:t>best thing to do is just call or email the other parties, or their lawyers, and agree on a timeline for giving each other written arguments. </a:t>
            </a:r>
            <a:endParaRPr lang="en-US" dirty="0" smtClean="0">
              <a:solidFill>
                <a:srgbClr val="000000"/>
              </a:solidFill>
              <a:latin typeface="acumin-pro"/>
            </a:endParaRPr>
          </a:p>
          <a:p>
            <a:r>
              <a:rPr lang="en-US" dirty="0" smtClean="0">
                <a:solidFill>
                  <a:srgbClr val="000000"/>
                </a:solidFill>
                <a:latin typeface="acumin-pro"/>
              </a:rPr>
              <a:t>Usually</a:t>
            </a:r>
            <a:r>
              <a:rPr lang="en-US" dirty="0">
                <a:solidFill>
                  <a:srgbClr val="000000"/>
                </a:solidFill>
                <a:latin typeface="acumin-pro"/>
              </a:rPr>
              <a:t>, the person who filed the petition gives everyone their written argument first.  Then everyone else can respond.</a:t>
            </a:r>
          </a:p>
          <a:p>
            <a:r>
              <a:rPr lang="en-US" dirty="0">
                <a:solidFill>
                  <a:srgbClr val="000000"/>
                </a:solidFill>
                <a:latin typeface="acumin-pro"/>
              </a:rPr>
              <a:t>There is no need file your written argument separately in the </a:t>
            </a:r>
            <a:r>
              <a:rPr lang="en-US" dirty="0" smtClean="0">
                <a:solidFill>
                  <a:srgbClr val="000000"/>
                </a:solidFill>
                <a:latin typeface="acumin-pro"/>
              </a:rPr>
              <a:t>court/tribunal  </a:t>
            </a:r>
            <a:r>
              <a:rPr lang="en-US" dirty="0">
                <a:solidFill>
                  <a:srgbClr val="000000"/>
                </a:solidFill>
                <a:latin typeface="acumin-pro"/>
              </a:rPr>
              <a:t>ahead of time.  </a:t>
            </a:r>
            <a:endParaRPr lang="en-US" dirty="0" smtClean="0">
              <a:solidFill>
                <a:srgbClr val="000000"/>
              </a:solidFill>
              <a:latin typeface="acumin-pro"/>
            </a:endParaRPr>
          </a:p>
          <a:p>
            <a:r>
              <a:rPr lang="en-US" dirty="0" smtClean="0">
                <a:solidFill>
                  <a:srgbClr val="000000"/>
                </a:solidFill>
                <a:latin typeface="acumin-pro"/>
              </a:rPr>
              <a:t>The </a:t>
            </a:r>
            <a:r>
              <a:rPr lang="en-US" dirty="0">
                <a:solidFill>
                  <a:srgbClr val="000000"/>
                </a:solidFill>
                <a:latin typeface="acumin-pro"/>
              </a:rPr>
              <a:t>easiest way to get your written argument to the judge is to put it as a tab in your petition </a:t>
            </a:r>
            <a:r>
              <a:rPr lang="en-US" dirty="0" smtClean="0">
                <a:solidFill>
                  <a:srgbClr val="000000"/>
                </a:solidFill>
                <a:latin typeface="acumin-pro"/>
              </a:rPr>
              <a:t>record. </a:t>
            </a:r>
          </a:p>
          <a:p>
            <a:r>
              <a:rPr lang="en-US" dirty="0" smtClean="0">
                <a:solidFill>
                  <a:srgbClr val="000000"/>
                </a:solidFill>
                <a:latin typeface="acumin-pro"/>
              </a:rPr>
              <a:t>If </a:t>
            </a:r>
            <a:r>
              <a:rPr lang="en-US" dirty="0">
                <a:solidFill>
                  <a:srgbClr val="000000"/>
                </a:solidFill>
                <a:latin typeface="acumin-pro"/>
              </a:rPr>
              <a:t>you do not put your written argument in your petition record, </a:t>
            </a:r>
            <a:r>
              <a:rPr lang="en-US" dirty="0" smtClean="0">
                <a:solidFill>
                  <a:srgbClr val="000000"/>
                </a:solidFill>
                <a:latin typeface="acumin-pro"/>
              </a:rPr>
              <a:t> </a:t>
            </a:r>
            <a:r>
              <a:rPr lang="en-US" dirty="0">
                <a:solidFill>
                  <a:srgbClr val="000000"/>
                </a:solidFill>
                <a:latin typeface="acumin-pro"/>
              </a:rPr>
              <a:t>will have to hand it to the court clerk to give to the judge at the start of your judicial review hearing.</a:t>
            </a:r>
          </a:p>
          <a:p>
            <a:endParaRPr lang="en-IN" dirty="0"/>
          </a:p>
        </p:txBody>
      </p:sp>
    </p:spTree>
    <p:extLst>
      <p:ext uri="{BB962C8B-B14F-4D97-AF65-F5344CB8AC3E}">
        <p14:creationId xmlns:p14="http://schemas.microsoft.com/office/powerpoint/2010/main" val="26740472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a:t>
            </a:r>
            <a:r>
              <a:rPr lang="en-US" smtClean="0"/>
              <a:t>onclusion</a:t>
            </a:r>
            <a:endParaRPr lang="en-IN" dirty="0"/>
          </a:p>
        </p:txBody>
      </p:sp>
      <p:sp>
        <p:nvSpPr>
          <p:cNvPr id="3" name="Content Placeholder 2"/>
          <p:cNvSpPr>
            <a:spLocks noGrp="1"/>
          </p:cNvSpPr>
          <p:nvPr>
            <p:ph idx="1"/>
          </p:nvPr>
        </p:nvSpPr>
        <p:spPr/>
        <p:txBody>
          <a:bodyPr>
            <a:normAutofit lnSpcReduction="10000"/>
          </a:bodyPr>
          <a:lstStyle/>
          <a:p>
            <a:r>
              <a:rPr lang="en-US" dirty="0">
                <a:solidFill>
                  <a:srgbClr val="30373E"/>
                </a:solidFill>
                <a:latin typeface="-apple-system"/>
              </a:rPr>
              <a:t>While writing the arguments think like a judge and then write them for the judge who is going to read and act upon it. Judges are under heavy time pressure due to overwork. So avoid placing hard-to-read materials in the form of argument note before him.</a:t>
            </a:r>
          </a:p>
          <a:p>
            <a:r>
              <a:rPr lang="en-US" dirty="0">
                <a:solidFill>
                  <a:srgbClr val="30373E"/>
                </a:solidFill>
                <a:latin typeface="-apple-system"/>
              </a:rPr>
              <a:t>In the argument note you should try to appeal to the judge’s sense of reasonableness and fairness. Please provide enough explanation that could go very well with their perceptions and attitudes. You must anticipate the Court’s concerns in all possible ways and provide some persuasive answers to each one of them. You must start with the strongest point and then move on to the weaker ones down the line.</a:t>
            </a:r>
          </a:p>
          <a:p>
            <a:endParaRPr lang="en-IN" dirty="0"/>
          </a:p>
        </p:txBody>
      </p:sp>
    </p:spTree>
    <p:extLst>
      <p:ext uri="{BB962C8B-B14F-4D97-AF65-F5344CB8AC3E}">
        <p14:creationId xmlns:p14="http://schemas.microsoft.com/office/powerpoint/2010/main" val="338603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a:t>
            </a:r>
            <a:endParaRPr lang="en-IN" dirty="0"/>
          </a:p>
        </p:txBody>
      </p:sp>
      <p:sp>
        <p:nvSpPr>
          <p:cNvPr id="3" name="Content Placeholder 2"/>
          <p:cNvSpPr>
            <a:spLocks noGrp="1"/>
          </p:cNvSpPr>
          <p:nvPr>
            <p:ph idx="1"/>
          </p:nvPr>
        </p:nvSpPr>
        <p:spPr/>
        <p:txBody>
          <a:bodyPr/>
          <a:lstStyle/>
          <a:p>
            <a:r>
              <a:rPr lang="en-US" dirty="0">
                <a:solidFill>
                  <a:srgbClr val="000000"/>
                </a:solidFill>
                <a:latin typeface="acumin-pro"/>
              </a:rPr>
              <a:t>what orders you are asking the court to make;</a:t>
            </a:r>
          </a:p>
          <a:p>
            <a:r>
              <a:rPr lang="en-US" dirty="0">
                <a:solidFill>
                  <a:srgbClr val="000000"/>
                </a:solidFill>
                <a:latin typeface="acumin-pro"/>
              </a:rPr>
              <a:t>the main facts you are relying on and where the judge can find evidence about those facts in the affidavits or other documents filed in your case;</a:t>
            </a:r>
          </a:p>
          <a:p>
            <a:r>
              <a:rPr lang="en-US" dirty="0">
                <a:solidFill>
                  <a:srgbClr val="000000"/>
                </a:solidFill>
                <a:latin typeface="acumin-pro"/>
              </a:rPr>
              <a:t>the error(s</a:t>
            </a:r>
            <a:r>
              <a:rPr lang="en-US" dirty="0" smtClean="0">
                <a:solidFill>
                  <a:srgbClr val="000000"/>
                </a:solidFill>
                <a:latin typeface="acumin-pro"/>
              </a:rPr>
              <a:t>), if  </a:t>
            </a:r>
            <a:r>
              <a:rPr lang="en-US" dirty="0">
                <a:solidFill>
                  <a:srgbClr val="000000"/>
                </a:solidFill>
                <a:latin typeface="acumin-pro"/>
              </a:rPr>
              <a:t>you think </a:t>
            </a:r>
            <a:r>
              <a:rPr lang="en-US" dirty="0" smtClean="0">
                <a:solidFill>
                  <a:srgbClr val="000000"/>
                </a:solidFill>
                <a:latin typeface="acumin-pro"/>
              </a:rPr>
              <a:t> the authority made during proceedings; </a:t>
            </a:r>
            <a:r>
              <a:rPr lang="en-US" dirty="0">
                <a:solidFill>
                  <a:srgbClr val="000000"/>
                </a:solidFill>
                <a:latin typeface="acumin-pro"/>
              </a:rPr>
              <a:t>and</a:t>
            </a:r>
          </a:p>
          <a:p>
            <a:r>
              <a:rPr lang="en-US" dirty="0">
                <a:solidFill>
                  <a:srgbClr val="000000"/>
                </a:solidFill>
                <a:latin typeface="acumin-pro"/>
              </a:rPr>
              <a:t>any statutes, court cases, or other legal sources you are relying on.</a:t>
            </a:r>
          </a:p>
          <a:p>
            <a:endParaRPr lang="en-IN" dirty="0"/>
          </a:p>
        </p:txBody>
      </p:sp>
    </p:spTree>
    <p:extLst>
      <p:ext uri="{BB962C8B-B14F-4D97-AF65-F5344CB8AC3E}">
        <p14:creationId xmlns:p14="http://schemas.microsoft.com/office/powerpoint/2010/main" val="417278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a:t>
            </a:r>
            <a:endParaRPr lang="en-IN" dirty="0"/>
          </a:p>
        </p:txBody>
      </p:sp>
      <p:sp>
        <p:nvSpPr>
          <p:cNvPr id="3" name="Content Placeholder 2"/>
          <p:cNvSpPr>
            <a:spLocks noGrp="1"/>
          </p:cNvSpPr>
          <p:nvPr>
            <p:ph idx="1"/>
          </p:nvPr>
        </p:nvSpPr>
        <p:spPr/>
        <p:txBody>
          <a:bodyPr>
            <a:normAutofit fontScale="92500" lnSpcReduction="20000"/>
          </a:bodyPr>
          <a:lstStyle/>
          <a:p>
            <a:pPr algn="ctr"/>
            <a:endParaRPr lang="en-US" dirty="0" smtClean="0"/>
          </a:p>
          <a:p>
            <a:r>
              <a:rPr lang="en-US" dirty="0">
                <a:solidFill>
                  <a:srgbClr val="30373E"/>
                </a:solidFill>
                <a:latin typeface="-apple-system"/>
              </a:rPr>
              <a:t>On each issue, the fact relating to every issue should be stated in support of every proposition (a statement that affirms or denies something) at first. That means for each proposition, the arguments should start with facts on which proposition or issue is grounded.</a:t>
            </a:r>
          </a:p>
          <a:p>
            <a:r>
              <a:rPr lang="en-US" dirty="0">
                <a:solidFill>
                  <a:srgbClr val="30373E"/>
                </a:solidFill>
                <a:latin typeface="-apple-system"/>
              </a:rPr>
              <a:t>Then, the statutes applicable to that particular issue should be cited with excerpts from closely relevant – only relevant – </a:t>
            </a:r>
            <a:r>
              <a:rPr lang="en-US" dirty="0" err="1">
                <a:solidFill>
                  <a:srgbClr val="30373E"/>
                </a:solidFill>
                <a:latin typeface="-apple-system"/>
              </a:rPr>
              <a:t>judgements</a:t>
            </a:r>
            <a:r>
              <a:rPr lang="en-US" dirty="0">
                <a:solidFill>
                  <a:srgbClr val="30373E"/>
                </a:solidFill>
                <a:latin typeface="-apple-system"/>
              </a:rPr>
              <a:t>. That should then be followed by citation of closely connected case-laws – both for and against.</a:t>
            </a:r>
          </a:p>
          <a:p>
            <a:r>
              <a:rPr lang="en-US" dirty="0">
                <a:solidFill>
                  <a:srgbClr val="30373E"/>
                </a:solidFill>
                <a:latin typeface="-apple-system"/>
              </a:rPr>
              <a:t>The case laws in </a:t>
            </a:r>
            <a:r>
              <a:rPr lang="en-US" dirty="0" err="1">
                <a:solidFill>
                  <a:srgbClr val="30373E"/>
                </a:solidFill>
                <a:latin typeface="-apple-system"/>
              </a:rPr>
              <a:t>favour</a:t>
            </a:r>
            <a:r>
              <a:rPr lang="en-US" dirty="0">
                <a:solidFill>
                  <a:srgbClr val="30373E"/>
                </a:solidFill>
                <a:latin typeface="-apple-system"/>
              </a:rPr>
              <a:t> of and against your arguments should be included so as to make the note properly balanced. Otherwise, the note containing one sided arguments cannot be treated as a proper one.</a:t>
            </a:r>
          </a:p>
          <a:p>
            <a:pPr algn="ctr"/>
            <a:endParaRPr lang="en-US" dirty="0" smtClean="0"/>
          </a:p>
          <a:p>
            <a:pPr algn="ctr"/>
            <a:endParaRPr lang="en-IN" dirty="0"/>
          </a:p>
        </p:txBody>
      </p:sp>
    </p:spTree>
    <p:extLst>
      <p:ext uri="{BB962C8B-B14F-4D97-AF65-F5344CB8AC3E}">
        <p14:creationId xmlns:p14="http://schemas.microsoft.com/office/powerpoint/2010/main" val="6439958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Case Laws</a:t>
            </a:r>
            <a:endParaRPr lang="en-IN" dirty="0"/>
          </a:p>
        </p:txBody>
      </p:sp>
      <p:sp>
        <p:nvSpPr>
          <p:cNvPr id="3" name="Content Placeholder 2"/>
          <p:cNvSpPr>
            <a:spLocks noGrp="1"/>
          </p:cNvSpPr>
          <p:nvPr>
            <p:ph idx="1"/>
          </p:nvPr>
        </p:nvSpPr>
        <p:spPr/>
        <p:txBody>
          <a:bodyPr/>
          <a:lstStyle/>
          <a:p>
            <a:r>
              <a:rPr lang="en-US" b="1" dirty="0">
                <a:solidFill>
                  <a:srgbClr val="30373E"/>
                </a:solidFill>
                <a:latin typeface="-apple-system"/>
              </a:rPr>
              <a:t>Cite Supreme Court </a:t>
            </a:r>
            <a:r>
              <a:rPr lang="en-US" b="1" dirty="0" err="1">
                <a:solidFill>
                  <a:srgbClr val="30373E"/>
                </a:solidFill>
                <a:latin typeface="-apple-system"/>
              </a:rPr>
              <a:t>judgements</a:t>
            </a:r>
            <a:r>
              <a:rPr lang="en-US" b="1" dirty="0">
                <a:solidFill>
                  <a:srgbClr val="30373E"/>
                </a:solidFill>
                <a:latin typeface="-apple-system"/>
              </a:rPr>
              <a:t> first</a:t>
            </a:r>
            <a:endParaRPr lang="en-US" dirty="0">
              <a:solidFill>
                <a:srgbClr val="30373E"/>
              </a:solidFill>
              <a:latin typeface="-apple-system"/>
            </a:endParaRPr>
          </a:p>
          <a:p>
            <a:r>
              <a:rPr lang="en-US" dirty="0">
                <a:solidFill>
                  <a:srgbClr val="30373E"/>
                </a:solidFill>
                <a:latin typeface="-apple-system"/>
              </a:rPr>
              <a:t>The </a:t>
            </a:r>
            <a:r>
              <a:rPr lang="en-US" dirty="0" err="1">
                <a:solidFill>
                  <a:srgbClr val="30373E"/>
                </a:solidFill>
                <a:latin typeface="-apple-system"/>
              </a:rPr>
              <a:t>judgements</a:t>
            </a:r>
            <a:r>
              <a:rPr lang="en-US" dirty="0">
                <a:solidFill>
                  <a:srgbClr val="30373E"/>
                </a:solidFill>
                <a:latin typeface="-apple-system"/>
              </a:rPr>
              <a:t> from the Supreme Court must be placed first. Then the </a:t>
            </a:r>
            <a:r>
              <a:rPr lang="en-US" dirty="0" err="1">
                <a:solidFill>
                  <a:srgbClr val="30373E"/>
                </a:solidFill>
                <a:latin typeface="-apple-system"/>
              </a:rPr>
              <a:t>judgements</a:t>
            </a:r>
            <a:r>
              <a:rPr lang="en-US" dirty="0">
                <a:solidFill>
                  <a:srgbClr val="30373E"/>
                </a:solidFill>
                <a:latin typeface="-apple-system"/>
              </a:rPr>
              <a:t> from the High Court under which your court comes must be placed next. Finally those judgments from other High Courts must be placed thereafter.</a:t>
            </a:r>
          </a:p>
          <a:p>
            <a:r>
              <a:rPr lang="en-US" dirty="0">
                <a:solidFill>
                  <a:srgbClr val="30373E"/>
                </a:solidFill>
                <a:latin typeface="-apple-system"/>
              </a:rPr>
              <a:t>In each group of citations, the judgments are to be arranged in the reverse chronological order (the recent one should come first) so as to make out the precedence easily.</a:t>
            </a:r>
            <a:endParaRPr lang="en-US" b="0" i="0" dirty="0">
              <a:solidFill>
                <a:srgbClr val="30373E"/>
              </a:solidFill>
              <a:effectLst/>
              <a:latin typeface="-apple-system"/>
            </a:endParaRPr>
          </a:p>
        </p:txBody>
      </p:sp>
    </p:spTree>
    <p:extLst>
      <p:ext uri="{BB962C8B-B14F-4D97-AF65-F5344CB8AC3E}">
        <p14:creationId xmlns:p14="http://schemas.microsoft.com/office/powerpoint/2010/main" val="7159664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Latest </a:t>
            </a:r>
            <a:r>
              <a:rPr lang="en-US" dirty="0" err="1" smtClean="0"/>
              <a:t>Judgement</a:t>
            </a:r>
            <a:endParaRPr lang="en-IN" dirty="0"/>
          </a:p>
        </p:txBody>
      </p:sp>
      <p:sp>
        <p:nvSpPr>
          <p:cNvPr id="3" name="Content Placeholder 2"/>
          <p:cNvSpPr>
            <a:spLocks noGrp="1"/>
          </p:cNvSpPr>
          <p:nvPr>
            <p:ph idx="1"/>
          </p:nvPr>
        </p:nvSpPr>
        <p:spPr/>
        <p:txBody>
          <a:bodyPr>
            <a:normAutofit fontScale="92500" lnSpcReduction="20000"/>
          </a:bodyPr>
          <a:lstStyle/>
          <a:p>
            <a:r>
              <a:rPr lang="en-US" dirty="0">
                <a:solidFill>
                  <a:srgbClr val="30373E"/>
                </a:solidFill>
                <a:latin typeface="-apple-system"/>
              </a:rPr>
              <a:t>For each important case you want to rely on, a brief resume of the factual scenario in which the judgment was rendered, must be stated and that should be followed by the excerpts of the relevant portions.</a:t>
            </a:r>
          </a:p>
          <a:p>
            <a:r>
              <a:rPr lang="en-US" dirty="0" smtClean="0">
                <a:solidFill>
                  <a:srgbClr val="30373E"/>
                </a:solidFill>
                <a:latin typeface="-apple-system"/>
              </a:rPr>
              <a:t>Avoid old </a:t>
            </a:r>
            <a:r>
              <a:rPr lang="en-US" dirty="0">
                <a:solidFill>
                  <a:srgbClr val="30373E"/>
                </a:solidFill>
                <a:latin typeface="-apple-system"/>
              </a:rPr>
              <a:t>judgment, which has been cited and reaffirmed in a later judgment, need not be cited. </a:t>
            </a:r>
            <a:endParaRPr lang="en-US" dirty="0" smtClean="0">
              <a:solidFill>
                <a:srgbClr val="30373E"/>
              </a:solidFill>
              <a:latin typeface="-apple-system"/>
            </a:endParaRPr>
          </a:p>
          <a:p>
            <a:r>
              <a:rPr lang="en-US" dirty="0" smtClean="0">
                <a:solidFill>
                  <a:srgbClr val="30373E"/>
                </a:solidFill>
                <a:latin typeface="-apple-system"/>
              </a:rPr>
              <a:t>In </a:t>
            </a:r>
            <a:r>
              <a:rPr lang="en-US" dirty="0">
                <a:solidFill>
                  <a:srgbClr val="30373E"/>
                </a:solidFill>
                <a:latin typeface="-apple-system"/>
              </a:rPr>
              <a:t>such a scenario, the later </a:t>
            </a:r>
            <a:r>
              <a:rPr lang="en-US" dirty="0" err="1">
                <a:solidFill>
                  <a:srgbClr val="30373E"/>
                </a:solidFill>
                <a:latin typeface="-apple-system"/>
              </a:rPr>
              <a:t>judgement</a:t>
            </a:r>
            <a:r>
              <a:rPr lang="en-US" dirty="0">
                <a:solidFill>
                  <a:srgbClr val="30373E"/>
                </a:solidFill>
                <a:latin typeface="-apple-system"/>
              </a:rPr>
              <a:t> alone needs to be cited. But if the later judgment merely follows the old one and says absolutely nothing new, then the old judgment, which lays down the law and carries the reasoning, should be cited as the first. The later judgment ought to be noted as the one that simply follows or affirms the earlier judgment. In such a citation, the earlier judgment may be excerpted or discussed together with a brief resume of the factual scenario in that case.</a:t>
            </a:r>
          </a:p>
          <a:p>
            <a:endParaRPr lang="en-IN" dirty="0"/>
          </a:p>
        </p:txBody>
      </p:sp>
    </p:spTree>
    <p:extLst>
      <p:ext uri="{BB962C8B-B14F-4D97-AF65-F5344CB8AC3E}">
        <p14:creationId xmlns:p14="http://schemas.microsoft.com/office/powerpoint/2010/main" val="29365993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dirty="0">
                <a:solidFill>
                  <a:srgbClr val="30373E"/>
                </a:solidFill>
                <a:latin typeface="-apple-system"/>
              </a:rPr>
              <a:t>After the judgments have been cited or portions excerpted, the </a:t>
            </a:r>
            <a:r>
              <a:rPr lang="en-US" i="1" dirty="0">
                <a:solidFill>
                  <a:srgbClr val="30373E"/>
                </a:solidFill>
                <a:latin typeface="-apple-system"/>
              </a:rPr>
              <a:t>ratio-</a:t>
            </a:r>
            <a:r>
              <a:rPr lang="en-US" i="1" dirty="0" err="1">
                <a:solidFill>
                  <a:srgbClr val="30373E"/>
                </a:solidFill>
                <a:latin typeface="-apple-system"/>
              </a:rPr>
              <a:t>decidendi</a:t>
            </a:r>
            <a:r>
              <a:rPr lang="en-US" dirty="0">
                <a:solidFill>
                  <a:srgbClr val="30373E"/>
                </a:solidFill>
                <a:latin typeface="-apple-system"/>
              </a:rPr>
              <a:t> ( it is the reasoning part based on which the conclusion is arrived at) of the judgment needs to be stated. </a:t>
            </a:r>
            <a:endParaRPr lang="en-US" dirty="0" smtClean="0">
              <a:solidFill>
                <a:srgbClr val="30373E"/>
              </a:solidFill>
              <a:latin typeface="-apple-system"/>
            </a:endParaRPr>
          </a:p>
          <a:p>
            <a:r>
              <a:rPr lang="en-US" dirty="0" smtClean="0">
                <a:solidFill>
                  <a:srgbClr val="30373E"/>
                </a:solidFill>
                <a:latin typeface="-apple-system"/>
              </a:rPr>
              <a:t>It </a:t>
            </a:r>
            <a:r>
              <a:rPr lang="en-US" dirty="0">
                <a:solidFill>
                  <a:srgbClr val="30373E"/>
                </a:solidFill>
                <a:latin typeface="-apple-system"/>
              </a:rPr>
              <a:t>is, in fact, the </a:t>
            </a:r>
            <a:r>
              <a:rPr lang="en-US" i="1" dirty="0">
                <a:solidFill>
                  <a:srgbClr val="30373E"/>
                </a:solidFill>
                <a:latin typeface="-apple-system"/>
              </a:rPr>
              <a:t>ratio-</a:t>
            </a:r>
            <a:r>
              <a:rPr lang="en-US" i="1" dirty="0" err="1">
                <a:solidFill>
                  <a:srgbClr val="30373E"/>
                </a:solidFill>
                <a:latin typeface="-apple-system"/>
              </a:rPr>
              <a:t>decidendi</a:t>
            </a:r>
            <a:r>
              <a:rPr lang="en-US" dirty="0">
                <a:solidFill>
                  <a:srgbClr val="30373E"/>
                </a:solidFill>
                <a:latin typeface="-apple-system"/>
              </a:rPr>
              <a:t>, but not just the conclusion (or the </a:t>
            </a:r>
            <a:r>
              <a:rPr lang="en-US" i="1" dirty="0">
                <a:solidFill>
                  <a:srgbClr val="30373E"/>
                </a:solidFill>
                <a:latin typeface="-apple-system"/>
              </a:rPr>
              <a:t>obiter dicta</a:t>
            </a:r>
            <a:r>
              <a:rPr lang="en-US" dirty="0">
                <a:solidFill>
                  <a:srgbClr val="30373E"/>
                </a:solidFill>
                <a:latin typeface="-apple-system"/>
              </a:rPr>
              <a:t>), that forms as the binding precedent.</a:t>
            </a:r>
            <a:endParaRPr lang="en-IN" dirty="0"/>
          </a:p>
        </p:txBody>
      </p:sp>
    </p:spTree>
    <p:extLst>
      <p:ext uri="{BB962C8B-B14F-4D97-AF65-F5344CB8AC3E}">
        <p14:creationId xmlns:p14="http://schemas.microsoft.com/office/powerpoint/2010/main" val="36527450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Contention of the other party</a:t>
            </a:r>
            <a:endParaRPr lang="en-IN" dirty="0"/>
          </a:p>
        </p:txBody>
      </p:sp>
      <p:sp>
        <p:nvSpPr>
          <p:cNvPr id="3" name="Content Placeholder 2"/>
          <p:cNvSpPr>
            <a:spLocks noGrp="1"/>
          </p:cNvSpPr>
          <p:nvPr>
            <p:ph idx="1"/>
          </p:nvPr>
        </p:nvSpPr>
        <p:spPr/>
        <p:txBody>
          <a:bodyPr>
            <a:normAutofit fontScale="92500" lnSpcReduction="10000"/>
          </a:bodyPr>
          <a:lstStyle/>
          <a:p>
            <a:r>
              <a:rPr lang="en-US" dirty="0">
                <a:solidFill>
                  <a:srgbClr val="30373E"/>
                </a:solidFill>
                <a:latin typeface="-apple-system"/>
              </a:rPr>
              <a:t>If the opposite party has raised some contentions, they must be answered in your argument note. </a:t>
            </a:r>
            <a:endParaRPr lang="en-US" dirty="0" smtClean="0">
              <a:solidFill>
                <a:srgbClr val="30373E"/>
              </a:solidFill>
              <a:latin typeface="-apple-system"/>
            </a:endParaRPr>
          </a:p>
          <a:p>
            <a:r>
              <a:rPr lang="en-US" dirty="0" smtClean="0">
                <a:solidFill>
                  <a:srgbClr val="30373E"/>
                </a:solidFill>
                <a:latin typeface="-apple-system"/>
              </a:rPr>
              <a:t>Such </a:t>
            </a:r>
            <a:r>
              <a:rPr lang="en-US" dirty="0">
                <a:solidFill>
                  <a:srgbClr val="30373E"/>
                </a:solidFill>
                <a:latin typeface="-apple-system"/>
              </a:rPr>
              <a:t>contentions shall not be left ignored for the court to find an answer. Of course, it is the court’s duty to choose between two contentious points. But the duty of the advocate is to assist the court in finding the law and reasoning.</a:t>
            </a:r>
          </a:p>
          <a:p>
            <a:r>
              <a:rPr lang="en-US" dirty="0">
                <a:solidFill>
                  <a:srgbClr val="30373E"/>
                </a:solidFill>
                <a:latin typeface="-apple-system"/>
              </a:rPr>
              <a:t>When all the issues or propositions have been stated, the arguments should be summed up in such a way that the Court can get a fair idea of where the arguments are leading to or rest.</a:t>
            </a:r>
          </a:p>
          <a:p>
            <a:r>
              <a:rPr lang="en-US" dirty="0">
                <a:solidFill>
                  <a:srgbClr val="30373E"/>
                </a:solidFill>
                <a:latin typeface="-apple-system"/>
              </a:rPr>
              <a:t>Throughout the written arguments, the reference and page numbers of every document or judgment must be given in such a way that it can be easily referred to for confirmation.</a:t>
            </a:r>
          </a:p>
          <a:p>
            <a:endParaRPr lang="en-IN" dirty="0"/>
          </a:p>
        </p:txBody>
      </p:sp>
    </p:spTree>
    <p:extLst>
      <p:ext uri="{BB962C8B-B14F-4D97-AF65-F5344CB8AC3E}">
        <p14:creationId xmlns:p14="http://schemas.microsoft.com/office/powerpoint/2010/main" val="8462602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Arguments</a:t>
            </a:r>
            <a:endParaRPr lang="en-IN" dirty="0"/>
          </a:p>
        </p:txBody>
      </p:sp>
      <p:sp>
        <p:nvSpPr>
          <p:cNvPr id="3" name="Content Placeholder 2"/>
          <p:cNvSpPr>
            <a:spLocks noGrp="1"/>
          </p:cNvSpPr>
          <p:nvPr>
            <p:ph idx="1"/>
          </p:nvPr>
        </p:nvSpPr>
        <p:spPr/>
        <p:txBody>
          <a:bodyPr/>
          <a:lstStyle/>
          <a:p>
            <a:r>
              <a:rPr lang="en-US" dirty="0" smtClean="0">
                <a:solidFill>
                  <a:srgbClr val="30373E"/>
                </a:solidFill>
                <a:latin typeface="-apple-system"/>
              </a:rPr>
              <a:t>Keep </a:t>
            </a:r>
            <a:r>
              <a:rPr lang="en-US" dirty="0">
                <a:solidFill>
                  <a:srgbClr val="30373E"/>
                </a:solidFill>
                <a:latin typeface="-apple-system"/>
              </a:rPr>
              <a:t>the arguments so brief. </a:t>
            </a:r>
            <a:endParaRPr lang="en-US" dirty="0" smtClean="0">
              <a:solidFill>
                <a:srgbClr val="30373E"/>
              </a:solidFill>
              <a:latin typeface="-apple-system"/>
            </a:endParaRPr>
          </a:p>
          <a:p>
            <a:r>
              <a:rPr lang="en-US" dirty="0" smtClean="0">
                <a:solidFill>
                  <a:srgbClr val="30373E"/>
                </a:solidFill>
                <a:latin typeface="-apple-system"/>
              </a:rPr>
              <a:t>Submitting </a:t>
            </a:r>
            <a:r>
              <a:rPr lang="en-US" dirty="0">
                <a:solidFill>
                  <a:srgbClr val="30373E"/>
                </a:solidFill>
                <a:latin typeface="-apple-system"/>
              </a:rPr>
              <a:t>a long mass of incoherent arguments will not be appreciated. </a:t>
            </a:r>
            <a:endParaRPr lang="en-US" dirty="0" smtClean="0">
              <a:solidFill>
                <a:srgbClr val="30373E"/>
              </a:solidFill>
              <a:latin typeface="-apple-system"/>
            </a:endParaRPr>
          </a:p>
          <a:p>
            <a:r>
              <a:rPr lang="en-US" dirty="0" smtClean="0">
                <a:solidFill>
                  <a:srgbClr val="30373E"/>
                </a:solidFill>
                <a:latin typeface="-apple-system"/>
              </a:rPr>
              <a:t>The </a:t>
            </a:r>
            <a:r>
              <a:rPr lang="en-US" dirty="0">
                <a:solidFill>
                  <a:srgbClr val="30373E"/>
                </a:solidFill>
                <a:latin typeface="-apple-system"/>
              </a:rPr>
              <a:t>structuring of the arguments (what comes first and what comes next and so on) is of great importance.</a:t>
            </a:r>
          </a:p>
          <a:p>
            <a:r>
              <a:rPr lang="en-US" dirty="0">
                <a:solidFill>
                  <a:srgbClr val="30373E"/>
                </a:solidFill>
                <a:latin typeface="-apple-system"/>
              </a:rPr>
              <a:t>The written argument note in an ordinary case may not normally exceed around five pages so as to be brief and readable. Of course there are exceptions. The copies of the judgments accompanying the written arguments should have relevant portions highlighted for easy use of the court.</a:t>
            </a:r>
            <a:endParaRPr lang="en-US" b="0" i="0" dirty="0">
              <a:solidFill>
                <a:srgbClr val="30373E"/>
              </a:solidFill>
              <a:effectLst/>
              <a:latin typeface="-apple-system"/>
            </a:endParaRPr>
          </a:p>
        </p:txBody>
      </p:sp>
    </p:spTree>
    <p:extLst>
      <p:ext uri="{BB962C8B-B14F-4D97-AF65-F5344CB8AC3E}">
        <p14:creationId xmlns:p14="http://schemas.microsoft.com/office/powerpoint/2010/main" val="3274780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Copies</a:t>
            </a:r>
            <a:endParaRPr lang="en-IN" dirty="0"/>
          </a:p>
        </p:txBody>
      </p:sp>
      <p:sp>
        <p:nvSpPr>
          <p:cNvPr id="3" name="Content Placeholder 2"/>
          <p:cNvSpPr>
            <a:spLocks noGrp="1"/>
          </p:cNvSpPr>
          <p:nvPr>
            <p:ph idx="1"/>
          </p:nvPr>
        </p:nvSpPr>
        <p:spPr/>
        <p:txBody>
          <a:bodyPr/>
          <a:lstStyle/>
          <a:p>
            <a:r>
              <a:rPr lang="en-US" dirty="0" smtClean="0">
                <a:solidFill>
                  <a:srgbClr val="30373E"/>
                </a:solidFill>
                <a:latin typeface="-apple-system"/>
              </a:rPr>
              <a:t>Copies </a:t>
            </a:r>
            <a:r>
              <a:rPr lang="en-US" dirty="0">
                <a:solidFill>
                  <a:srgbClr val="30373E"/>
                </a:solidFill>
                <a:latin typeface="-apple-system"/>
              </a:rPr>
              <a:t>of the relevant pages of the documents already on case record with relevant portions highlighted should also be attached to the written submissions for easy and convenient referencing by the Court.</a:t>
            </a:r>
          </a:p>
          <a:p>
            <a:r>
              <a:rPr lang="en-US" dirty="0" smtClean="0">
                <a:solidFill>
                  <a:srgbClr val="30373E"/>
                </a:solidFill>
                <a:latin typeface="-apple-system"/>
              </a:rPr>
              <a:t>the </a:t>
            </a:r>
            <a:r>
              <a:rPr lang="en-US" dirty="0">
                <a:solidFill>
                  <a:srgbClr val="30373E"/>
                </a:solidFill>
                <a:latin typeface="-apple-system"/>
              </a:rPr>
              <a:t>Court can save its precious time for quality work. </a:t>
            </a:r>
            <a:endParaRPr lang="en-US" dirty="0" smtClean="0">
              <a:solidFill>
                <a:srgbClr val="30373E"/>
              </a:solidFill>
              <a:latin typeface="-apple-system"/>
            </a:endParaRPr>
          </a:p>
          <a:p>
            <a:r>
              <a:rPr lang="en-US" dirty="0" smtClean="0">
                <a:solidFill>
                  <a:srgbClr val="30373E"/>
                </a:solidFill>
                <a:latin typeface="-apple-system"/>
              </a:rPr>
              <a:t>Then </a:t>
            </a:r>
            <a:r>
              <a:rPr lang="en-US" dirty="0">
                <a:solidFill>
                  <a:srgbClr val="30373E"/>
                </a:solidFill>
                <a:latin typeface="-apple-system"/>
              </a:rPr>
              <a:t>there should be little possibility for the court to land up in appalling errors in </a:t>
            </a:r>
            <a:r>
              <a:rPr lang="en-US" dirty="0" err="1">
                <a:solidFill>
                  <a:srgbClr val="30373E"/>
                </a:solidFill>
                <a:latin typeface="-apple-system"/>
              </a:rPr>
              <a:t>judgement</a:t>
            </a:r>
            <a:r>
              <a:rPr lang="en-US" dirty="0">
                <a:solidFill>
                  <a:srgbClr val="30373E"/>
                </a:solidFill>
                <a:latin typeface="-apple-system"/>
              </a:rPr>
              <a:t>.</a:t>
            </a:r>
          </a:p>
          <a:p>
            <a:endParaRPr lang="en-IN" dirty="0"/>
          </a:p>
        </p:txBody>
      </p:sp>
    </p:spTree>
    <p:extLst>
      <p:ext uri="{BB962C8B-B14F-4D97-AF65-F5344CB8AC3E}">
        <p14:creationId xmlns:p14="http://schemas.microsoft.com/office/powerpoint/2010/main" val="23029232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Guidelines</a:t>
            </a:r>
            <a:endParaRPr lang="en-IN" dirty="0"/>
          </a:p>
        </p:txBody>
      </p:sp>
      <p:sp>
        <p:nvSpPr>
          <p:cNvPr id="3" name="Content Placeholder 2"/>
          <p:cNvSpPr>
            <a:spLocks noGrp="1"/>
          </p:cNvSpPr>
          <p:nvPr>
            <p:ph idx="1"/>
          </p:nvPr>
        </p:nvSpPr>
        <p:spPr/>
        <p:txBody>
          <a:bodyPr>
            <a:normAutofit fontScale="70000" lnSpcReduction="20000"/>
          </a:bodyPr>
          <a:lstStyle/>
          <a:p>
            <a:r>
              <a:rPr lang="en-US" dirty="0" smtClean="0">
                <a:solidFill>
                  <a:srgbClr val="30373E"/>
                </a:solidFill>
                <a:latin typeface="-apple-system"/>
              </a:rPr>
              <a:t>Written </a:t>
            </a:r>
            <a:r>
              <a:rPr lang="en-US" dirty="0">
                <a:solidFill>
                  <a:srgbClr val="30373E"/>
                </a:solidFill>
                <a:latin typeface="-apple-system"/>
              </a:rPr>
              <a:t>arguments </a:t>
            </a:r>
            <a:r>
              <a:rPr lang="en-US" dirty="0" smtClean="0">
                <a:solidFill>
                  <a:srgbClr val="30373E"/>
                </a:solidFill>
                <a:latin typeface="-apple-system"/>
              </a:rPr>
              <a:t>should be simple</a:t>
            </a:r>
            <a:r>
              <a:rPr lang="en-US" dirty="0">
                <a:solidFill>
                  <a:srgbClr val="30373E"/>
                </a:solidFill>
                <a:latin typeface="-apple-system"/>
              </a:rPr>
              <a:t>, plain and effective. </a:t>
            </a:r>
            <a:endParaRPr lang="en-US" dirty="0" smtClean="0">
              <a:solidFill>
                <a:srgbClr val="30373E"/>
              </a:solidFill>
              <a:latin typeface="-apple-system"/>
            </a:endParaRPr>
          </a:p>
          <a:p>
            <a:endParaRPr lang="en-US" dirty="0">
              <a:solidFill>
                <a:srgbClr val="30373E"/>
              </a:solidFill>
              <a:latin typeface="-apple-system"/>
            </a:endParaRPr>
          </a:p>
          <a:p>
            <a:r>
              <a:rPr lang="en-US" dirty="0" smtClean="0">
                <a:solidFill>
                  <a:srgbClr val="30373E"/>
                </a:solidFill>
                <a:latin typeface="-apple-system"/>
              </a:rPr>
              <a:t>Try </a:t>
            </a:r>
            <a:r>
              <a:rPr lang="en-US" dirty="0">
                <a:solidFill>
                  <a:srgbClr val="30373E"/>
                </a:solidFill>
                <a:latin typeface="-apple-system"/>
              </a:rPr>
              <a:t>to make the note simple enough in such a way that a stranger could read and understand it.</a:t>
            </a:r>
          </a:p>
          <a:p>
            <a:r>
              <a:rPr lang="en-US" dirty="0">
                <a:solidFill>
                  <a:srgbClr val="30373E"/>
                </a:solidFill>
                <a:latin typeface="-apple-system"/>
              </a:rPr>
              <a:t>Use a style which is clear, concise and focused. </a:t>
            </a:r>
            <a:endParaRPr lang="en-US" dirty="0" smtClean="0">
              <a:solidFill>
                <a:srgbClr val="30373E"/>
              </a:solidFill>
              <a:latin typeface="-apple-system"/>
            </a:endParaRPr>
          </a:p>
          <a:p>
            <a:r>
              <a:rPr lang="en-US" dirty="0" smtClean="0">
                <a:solidFill>
                  <a:srgbClr val="30373E"/>
                </a:solidFill>
                <a:latin typeface="-apple-system"/>
              </a:rPr>
              <a:t>Use </a:t>
            </a:r>
            <a:r>
              <a:rPr lang="en-US" dirty="0">
                <a:solidFill>
                  <a:srgbClr val="30373E"/>
                </a:solidFill>
                <a:latin typeface="-apple-system"/>
              </a:rPr>
              <a:t>language that is active, all-inclusive (covering every aspect), and visual (that provides a mental picture) in such a way it gives </a:t>
            </a:r>
            <a:r>
              <a:rPr lang="en-US" dirty="0" smtClean="0">
                <a:solidFill>
                  <a:srgbClr val="30373E"/>
                </a:solidFill>
                <a:latin typeface="-apple-system"/>
              </a:rPr>
              <a:t>clear </a:t>
            </a:r>
            <a:r>
              <a:rPr lang="en-US" dirty="0">
                <a:solidFill>
                  <a:srgbClr val="30373E"/>
                </a:solidFill>
                <a:latin typeface="-apple-system"/>
              </a:rPr>
              <a:t>picture of the things with </a:t>
            </a:r>
            <a:r>
              <a:rPr lang="en-US" dirty="0" err="1">
                <a:solidFill>
                  <a:srgbClr val="30373E"/>
                </a:solidFill>
                <a:latin typeface="-apple-system"/>
              </a:rPr>
              <a:t>colour</a:t>
            </a:r>
            <a:r>
              <a:rPr lang="en-US" dirty="0">
                <a:solidFill>
                  <a:srgbClr val="30373E"/>
                </a:solidFill>
                <a:latin typeface="-apple-system"/>
              </a:rPr>
              <a:t>, context and action.</a:t>
            </a:r>
          </a:p>
          <a:p>
            <a:r>
              <a:rPr lang="en-US" dirty="0">
                <a:solidFill>
                  <a:srgbClr val="30373E"/>
                </a:solidFill>
                <a:latin typeface="-apple-system"/>
              </a:rPr>
              <a:t>While writing the arguments </a:t>
            </a:r>
            <a:r>
              <a:rPr lang="en-US" u="sng" dirty="0">
                <a:solidFill>
                  <a:srgbClr val="30373E"/>
                </a:solidFill>
                <a:latin typeface="-apple-system"/>
              </a:rPr>
              <a:t>think like a judge and then write </a:t>
            </a:r>
            <a:r>
              <a:rPr lang="en-US" dirty="0">
                <a:solidFill>
                  <a:srgbClr val="30373E"/>
                </a:solidFill>
                <a:latin typeface="-apple-system"/>
              </a:rPr>
              <a:t>them for the judge who is going to read and act upon it. </a:t>
            </a:r>
            <a:endParaRPr lang="en-US" dirty="0" smtClean="0">
              <a:solidFill>
                <a:srgbClr val="30373E"/>
              </a:solidFill>
              <a:latin typeface="-apple-system"/>
            </a:endParaRPr>
          </a:p>
          <a:p>
            <a:r>
              <a:rPr lang="en-US" dirty="0" smtClean="0">
                <a:solidFill>
                  <a:srgbClr val="30373E"/>
                </a:solidFill>
                <a:latin typeface="-apple-system"/>
              </a:rPr>
              <a:t>Judges </a:t>
            </a:r>
            <a:r>
              <a:rPr lang="en-US" dirty="0">
                <a:solidFill>
                  <a:srgbClr val="30373E"/>
                </a:solidFill>
                <a:latin typeface="-apple-system"/>
              </a:rPr>
              <a:t>are under heavy time pressure due to overwork. So avoid placing hard-to-read materials in the form of argument note before him.</a:t>
            </a:r>
          </a:p>
          <a:p>
            <a:r>
              <a:rPr lang="en-US" dirty="0">
                <a:solidFill>
                  <a:srgbClr val="30373E"/>
                </a:solidFill>
                <a:latin typeface="-apple-system"/>
              </a:rPr>
              <a:t>In the argument note you should try to appeal to the judge’s sense of reasonableness and fairness. Please provide enough explanation that could go very well with their perceptions and attitudes. </a:t>
            </a:r>
            <a:endParaRPr lang="en-US" dirty="0" smtClean="0">
              <a:solidFill>
                <a:srgbClr val="30373E"/>
              </a:solidFill>
              <a:latin typeface="-apple-system"/>
            </a:endParaRPr>
          </a:p>
          <a:p>
            <a:endParaRPr lang="en-IN" dirty="0"/>
          </a:p>
        </p:txBody>
      </p:sp>
    </p:spTree>
    <p:extLst>
      <p:ext uri="{BB962C8B-B14F-4D97-AF65-F5344CB8AC3E}">
        <p14:creationId xmlns:p14="http://schemas.microsoft.com/office/powerpoint/2010/main" val="32270168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IN" dirty="0"/>
          </a:p>
        </p:txBody>
      </p:sp>
      <p:sp>
        <p:nvSpPr>
          <p:cNvPr id="3" name="Content Placeholder 2"/>
          <p:cNvSpPr>
            <a:spLocks noGrp="1"/>
          </p:cNvSpPr>
          <p:nvPr>
            <p:ph idx="1"/>
          </p:nvPr>
        </p:nvSpPr>
        <p:spPr/>
        <p:txBody>
          <a:bodyPr>
            <a:normAutofit fontScale="92500" lnSpcReduction="10000"/>
          </a:bodyPr>
          <a:lstStyle/>
          <a:p>
            <a:r>
              <a:rPr lang="en-US" dirty="0">
                <a:solidFill>
                  <a:srgbClr val="30373E"/>
                </a:solidFill>
                <a:latin typeface="-apple-system"/>
              </a:rPr>
              <a:t>Use a short overview that tells the court in a nutshell what the case is all about. The overview should contain the point you are trying to make in the case. </a:t>
            </a:r>
            <a:endParaRPr lang="en-US" dirty="0" smtClean="0">
              <a:solidFill>
                <a:srgbClr val="30373E"/>
              </a:solidFill>
              <a:latin typeface="-apple-system"/>
            </a:endParaRPr>
          </a:p>
          <a:p>
            <a:r>
              <a:rPr lang="en-US" dirty="0" smtClean="0">
                <a:solidFill>
                  <a:srgbClr val="30373E"/>
                </a:solidFill>
                <a:latin typeface="-apple-system"/>
              </a:rPr>
              <a:t>First </a:t>
            </a:r>
            <a:r>
              <a:rPr lang="en-US" dirty="0">
                <a:solidFill>
                  <a:srgbClr val="30373E"/>
                </a:solidFill>
                <a:latin typeface="-apple-system"/>
              </a:rPr>
              <a:t>find the key theme of your case and stick on to it.  Every case should have a central theme and some sub themes revolving around it. </a:t>
            </a:r>
            <a:r>
              <a:rPr lang="en-US" dirty="0" smtClean="0">
                <a:solidFill>
                  <a:srgbClr val="30373E"/>
                </a:solidFill>
                <a:latin typeface="-apple-system"/>
              </a:rPr>
              <a:t> </a:t>
            </a:r>
          </a:p>
          <a:p>
            <a:r>
              <a:rPr lang="en-US" dirty="0" smtClean="0">
                <a:solidFill>
                  <a:srgbClr val="30373E"/>
                </a:solidFill>
                <a:latin typeface="-apple-system"/>
              </a:rPr>
              <a:t>The </a:t>
            </a:r>
            <a:r>
              <a:rPr lang="en-US" dirty="0">
                <a:solidFill>
                  <a:srgbClr val="30373E"/>
                </a:solidFill>
                <a:latin typeface="-apple-system"/>
              </a:rPr>
              <a:t>theme may have two contrary issues, creating a duality.</a:t>
            </a:r>
          </a:p>
          <a:p>
            <a:r>
              <a:rPr lang="en-US" dirty="0">
                <a:solidFill>
                  <a:srgbClr val="30373E"/>
                </a:solidFill>
                <a:latin typeface="-apple-system"/>
              </a:rPr>
              <a:t>While writing imagine as if you are telling someone what your case is about and why they should care. </a:t>
            </a:r>
            <a:endParaRPr lang="en-US" dirty="0" smtClean="0">
              <a:solidFill>
                <a:srgbClr val="30373E"/>
              </a:solidFill>
              <a:latin typeface="-apple-system"/>
            </a:endParaRPr>
          </a:p>
          <a:p>
            <a:r>
              <a:rPr lang="en-US" dirty="0" smtClean="0">
                <a:solidFill>
                  <a:srgbClr val="30373E"/>
                </a:solidFill>
                <a:latin typeface="-apple-system"/>
              </a:rPr>
              <a:t>Story </a:t>
            </a:r>
            <a:r>
              <a:rPr lang="en-US" dirty="0">
                <a:solidFill>
                  <a:srgbClr val="30373E"/>
                </a:solidFill>
                <a:latin typeface="-apple-system"/>
              </a:rPr>
              <a:t>telling along with providing proper reasoning. Such a method will draw the attention of anyone so naturally.</a:t>
            </a:r>
          </a:p>
          <a:p>
            <a:endParaRPr lang="en-IN" dirty="0"/>
          </a:p>
        </p:txBody>
      </p:sp>
    </p:spTree>
    <p:extLst>
      <p:ext uri="{BB962C8B-B14F-4D97-AF65-F5344CB8AC3E}">
        <p14:creationId xmlns:p14="http://schemas.microsoft.com/office/powerpoint/2010/main" val="11202138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dirty="0">
                <a:solidFill>
                  <a:srgbClr val="30373E"/>
                </a:solidFill>
                <a:latin typeface="-apple-system"/>
              </a:rPr>
              <a:t>Let a second person have a look over your note. </a:t>
            </a:r>
            <a:endParaRPr lang="en-US" dirty="0" smtClean="0">
              <a:solidFill>
                <a:srgbClr val="30373E"/>
              </a:solidFill>
              <a:latin typeface="-apple-system"/>
            </a:endParaRPr>
          </a:p>
          <a:p>
            <a:r>
              <a:rPr lang="en-US" dirty="0" smtClean="0">
                <a:solidFill>
                  <a:srgbClr val="30373E"/>
                </a:solidFill>
                <a:latin typeface="-apple-system"/>
              </a:rPr>
              <a:t>Ideally </a:t>
            </a:r>
            <a:r>
              <a:rPr lang="en-US" dirty="0">
                <a:solidFill>
                  <a:srgbClr val="30373E"/>
                </a:solidFill>
                <a:latin typeface="-apple-system"/>
              </a:rPr>
              <a:t>this should be someone who has a critical mind </a:t>
            </a:r>
            <a:endParaRPr lang="en-US" dirty="0" smtClean="0">
              <a:solidFill>
                <a:srgbClr val="30373E"/>
              </a:solidFill>
              <a:latin typeface="-apple-system"/>
            </a:endParaRPr>
          </a:p>
          <a:p>
            <a:r>
              <a:rPr lang="en-US" dirty="0" smtClean="0">
                <a:solidFill>
                  <a:srgbClr val="30373E"/>
                </a:solidFill>
                <a:latin typeface="-apple-system"/>
              </a:rPr>
              <a:t>The </a:t>
            </a:r>
            <a:r>
              <a:rPr lang="en-US" dirty="0">
                <a:solidFill>
                  <a:srgbClr val="30373E"/>
                </a:solidFill>
                <a:latin typeface="-apple-system"/>
              </a:rPr>
              <a:t>appearance of the note is important. </a:t>
            </a:r>
            <a:endParaRPr lang="en-US" dirty="0" smtClean="0">
              <a:solidFill>
                <a:srgbClr val="30373E"/>
              </a:solidFill>
              <a:latin typeface="-apple-system"/>
            </a:endParaRPr>
          </a:p>
          <a:p>
            <a:r>
              <a:rPr lang="en-US" dirty="0" smtClean="0">
                <a:solidFill>
                  <a:srgbClr val="30373E"/>
                </a:solidFill>
                <a:latin typeface="-apple-system"/>
              </a:rPr>
              <a:t>Remember </a:t>
            </a:r>
            <a:r>
              <a:rPr lang="en-US" dirty="0">
                <a:solidFill>
                  <a:srgbClr val="30373E"/>
                </a:solidFill>
                <a:latin typeface="-apple-system"/>
              </a:rPr>
              <a:t>that the first impression counts. </a:t>
            </a:r>
            <a:endParaRPr lang="en-US" dirty="0" smtClean="0">
              <a:solidFill>
                <a:srgbClr val="30373E"/>
              </a:solidFill>
              <a:latin typeface="-apple-system"/>
            </a:endParaRPr>
          </a:p>
          <a:p>
            <a:r>
              <a:rPr lang="en-US" dirty="0" smtClean="0">
                <a:solidFill>
                  <a:srgbClr val="30373E"/>
                </a:solidFill>
                <a:latin typeface="-apple-system"/>
              </a:rPr>
              <a:t>A </a:t>
            </a:r>
            <a:r>
              <a:rPr lang="en-US" dirty="0">
                <a:solidFill>
                  <a:srgbClr val="30373E"/>
                </a:solidFill>
                <a:latin typeface="-apple-system"/>
              </a:rPr>
              <a:t>good-looking document will help its reader get the point quicker and retain it longer. </a:t>
            </a:r>
            <a:endParaRPr lang="en-US" dirty="0" smtClean="0">
              <a:solidFill>
                <a:srgbClr val="30373E"/>
              </a:solidFill>
              <a:latin typeface="-apple-system"/>
            </a:endParaRPr>
          </a:p>
          <a:p>
            <a:r>
              <a:rPr lang="en-US" dirty="0" smtClean="0">
                <a:solidFill>
                  <a:srgbClr val="30373E"/>
                </a:solidFill>
                <a:latin typeface="-apple-system"/>
              </a:rPr>
              <a:t>A </a:t>
            </a:r>
            <a:r>
              <a:rPr lang="en-US" dirty="0">
                <a:solidFill>
                  <a:srgbClr val="30373E"/>
                </a:solidFill>
                <a:latin typeface="-apple-system"/>
              </a:rPr>
              <a:t>well-organized, easily-accessible reader-friendly document is persuasive. </a:t>
            </a:r>
            <a:endParaRPr lang="en-IN" dirty="0"/>
          </a:p>
        </p:txBody>
      </p:sp>
    </p:spTree>
    <p:extLst>
      <p:ext uri="{BB962C8B-B14F-4D97-AF65-F5344CB8AC3E}">
        <p14:creationId xmlns:p14="http://schemas.microsoft.com/office/powerpoint/2010/main" val="2916605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Proceed</a:t>
            </a:r>
            <a:endParaRPr lang="en-IN" dirty="0"/>
          </a:p>
        </p:txBody>
      </p:sp>
      <p:sp>
        <p:nvSpPr>
          <p:cNvPr id="3" name="Content Placeholder 2"/>
          <p:cNvSpPr>
            <a:spLocks noGrp="1"/>
          </p:cNvSpPr>
          <p:nvPr>
            <p:ph idx="1"/>
          </p:nvPr>
        </p:nvSpPr>
        <p:spPr/>
        <p:txBody>
          <a:bodyPr>
            <a:normAutofit fontScale="77500" lnSpcReduction="20000"/>
          </a:bodyPr>
          <a:lstStyle/>
          <a:p>
            <a:r>
              <a:rPr lang="en-US" dirty="0" smtClean="0">
                <a:solidFill>
                  <a:srgbClr val="333333"/>
                </a:solidFill>
                <a:latin typeface="Roboto"/>
              </a:rPr>
              <a:t>Need </a:t>
            </a:r>
            <a:r>
              <a:rPr lang="en-US" dirty="0">
                <a:solidFill>
                  <a:srgbClr val="333333"/>
                </a:solidFill>
                <a:latin typeface="Roboto"/>
              </a:rPr>
              <a:t>to develop a point of view on or interpretation of that </a:t>
            </a:r>
            <a:r>
              <a:rPr lang="en-US" dirty="0" smtClean="0">
                <a:solidFill>
                  <a:srgbClr val="333333"/>
                </a:solidFill>
                <a:latin typeface="Roboto"/>
              </a:rPr>
              <a:t>material </a:t>
            </a:r>
            <a:r>
              <a:rPr lang="en-US" dirty="0">
                <a:solidFill>
                  <a:srgbClr val="333333"/>
                </a:solidFill>
                <a:latin typeface="Roboto"/>
              </a:rPr>
              <a:t>and provide evidence for your position</a:t>
            </a:r>
            <a:r>
              <a:rPr lang="en-US" dirty="0" smtClean="0">
                <a:solidFill>
                  <a:srgbClr val="333333"/>
                </a:solidFill>
                <a:latin typeface="Roboto"/>
              </a:rPr>
              <a:t>.</a:t>
            </a:r>
          </a:p>
          <a:p>
            <a:r>
              <a:rPr lang="en-US" dirty="0" smtClean="0">
                <a:solidFill>
                  <a:srgbClr val="333333"/>
                </a:solidFill>
                <a:latin typeface="Roboto"/>
              </a:rPr>
              <a:t>Requires </a:t>
            </a:r>
            <a:r>
              <a:rPr lang="en-US" dirty="0">
                <a:solidFill>
                  <a:srgbClr val="333333"/>
                </a:solidFill>
                <a:latin typeface="Roboto"/>
              </a:rPr>
              <a:t>some skill at crafting an argument. The more you improve your skills in this area, the better you will be at thinking critically, reasoning, making choices, and weighing evidence</a:t>
            </a:r>
            <a:r>
              <a:rPr lang="en-US" dirty="0" smtClean="0">
                <a:solidFill>
                  <a:srgbClr val="333333"/>
                </a:solidFill>
                <a:latin typeface="Roboto"/>
              </a:rPr>
              <a:t>.</a:t>
            </a:r>
          </a:p>
          <a:p>
            <a:r>
              <a:rPr lang="en-US" dirty="0" smtClean="0">
                <a:solidFill>
                  <a:srgbClr val="333333"/>
                </a:solidFill>
                <a:latin typeface="Roboto"/>
              </a:rPr>
              <a:t>Argument results in Making a Claim</a:t>
            </a:r>
          </a:p>
          <a:p>
            <a:r>
              <a:rPr lang="en-US" dirty="0" smtClean="0">
                <a:solidFill>
                  <a:srgbClr val="333333"/>
                </a:solidFill>
                <a:latin typeface="Roboto"/>
              </a:rPr>
              <a:t>Evidence</a:t>
            </a:r>
          </a:p>
          <a:p>
            <a:r>
              <a:rPr lang="en-US" dirty="0" smtClean="0">
                <a:solidFill>
                  <a:srgbClr val="333333"/>
                </a:solidFill>
                <a:latin typeface="Roboto"/>
              </a:rPr>
              <a:t>Critical Reading</a:t>
            </a:r>
          </a:p>
          <a:p>
            <a:r>
              <a:rPr lang="en-US" dirty="0" smtClean="0">
                <a:solidFill>
                  <a:srgbClr val="333333"/>
                </a:solidFill>
                <a:latin typeface="Roboto"/>
              </a:rPr>
              <a:t>Strategies to be adopted</a:t>
            </a:r>
          </a:p>
          <a:p>
            <a:pPr lvl="1"/>
            <a:r>
              <a:rPr lang="en-US" dirty="0" smtClean="0">
                <a:solidFill>
                  <a:srgbClr val="333333"/>
                </a:solidFill>
                <a:latin typeface="Roboto"/>
              </a:rPr>
              <a:t>Research</a:t>
            </a:r>
          </a:p>
          <a:p>
            <a:pPr lvl="1"/>
            <a:r>
              <a:rPr lang="en-US" dirty="0" smtClean="0">
                <a:solidFill>
                  <a:srgbClr val="333333"/>
                </a:solidFill>
                <a:latin typeface="Roboto"/>
              </a:rPr>
              <a:t>Discussions with others in the line</a:t>
            </a:r>
          </a:p>
          <a:p>
            <a:pPr lvl="1"/>
            <a:r>
              <a:rPr lang="en-US" dirty="0" smtClean="0">
                <a:solidFill>
                  <a:srgbClr val="333333"/>
                </a:solidFill>
                <a:latin typeface="Roboto"/>
              </a:rPr>
              <a:t>Anticipate counter arguments and objections</a:t>
            </a:r>
          </a:p>
          <a:p>
            <a:pPr lvl="1"/>
            <a:r>
              <a:rPr lang="en-US" dirty="0" smtClean="0">
                <a:solidFill>
                  <a:srgbClr val="333333"/>
                </a:solidFill>
                <a:latin typeface="Roboto"/>
              </a:rPr>
              <a:t>Make Conclusion</a:t>
            </a:r>
          </a:p>
          <a:p>
            <a:pPr lvl="1"/>
            <a:r>
              <a:rPr lang="en-US" dirty="0" smtClean="0">
                <a:solidFill>
                  <a:srgbClr val="333333"/>
                </a:solidFill>
                <a:latin typeface="Roboto"/>
              </a:rPr>
              <a:t>Put it.</a:t>
            </a:r>
            <a:endParaRPr lang="en-IN" dirty="0"/>
          </a:p>
        </p:txBody>
      </p:sp>
    </p:spTree>
    <p:extLst>
      <p:ext uri="{BB962C8B-B14F-4D97-AF65-F5344CB8AC3E}">
        <p14:creationId xmlns:p14="http://schemas.microsoft.com/office/powerpoint/2010/main" val="15429509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a:t>
            </a:r>
            <a:endParaRPr lang="en-IN" dirty="0"/>
          </a:p>
        </p:txBody>
      </p:sp>
      <p:sp>
        <p:nvSpPr>
          <p:cNvPr id="3" name="Content Placeholder 2"/>
          <p:cNvSpPr>
            <a:spLocks noGrp="1"/>
          </p:cNvSpPr>
          <p:nvPr>
            <p:ph idx="1"/>
          </p:nvPr>
        </p:nvSpPr>
        <p:spPr/>
        <p:txBody>
          <a:bodyPr>
            <a:normAutofit fontScale="92500" lnSpcReduction="20000"/>
          </a:bodyPr>
          <a:lstStyle/>
          <a:p>
            <a:r>
              <a:rPr lang="en-US" dirty="0">
                <a:solidFill>
                  <a:srgbClr val="30373E"/>
                </a:solidFill>
                <a:latin typeface="-apple-system"/>
              </a:rPr>
              <a:t>You must include a clear and detailed “Table of Contents”. </a:t>
            </a:r>
            <a:endParaRPr lang="en-US" dirty="0" smtClean="0">
              <a:solidFill>
                <a:srgbClr val="30373E"/>
              </a:solidFill>
              <a:latin typeface="-apple-system"/>
            </a:endParaRPr>
          </a:p>
          <a:p>
            <a:r>
              <a:rPr lang="en-US" dirty="0" smtClean="0">
                <a:solidFill>
                  <a:srgbClr val="30373E"/>
                </a:solidFill>
                <a:latin typeface="-apple-system"/>
              </a:rPr>
              <a:t>Make </a:t>
            </a:r>
            <a:r>
              <a:rPr lang="en-US" dirty="0">
                <a:solidFill>
                  <a:srgbClr val="30373E"/>
                </a:solidFill>
                <a:latin typeface="-apple-system"/>
              </a:rPr>
              <a:t>headings meaningful. </a:t>
            </a:r>
            <a:endParaRPr lang="en-US" dirty="0" smtClean="0">
              <a:solidFill>
                <a:srgbClr val="30373E"/>
              </a:solidFill>
              <a:latin typeface="-apple-system"/>
            </a:endParaRPr>
          </a:p>
          <a:p>
            <a:r>
              <a:rPr lang="en-US" dirty="0" smtClean="0">
                <a:solidFill>
                  <a:srgbClr val="30373E"/>
                </a:solidFill>
                <a:latin typeface="-apple-system"/>
              </a:rPr>
              <a:t>Avoid </a:t>
            </a:r>
            <a:r>
              <a:rPr lang="en-US" dirty="0">
                <a:solidFill>
                  <a:srgbClr val="30373E"/>
                </a:solidFill>
                <a:latin typeface="-apple-system"/>
              </a:rPr>
              <a:t>long paragraphs. </a:t>
            </a:r>
            <a:endParaRPr lang="en-US" dirty="0" smtClean="0">
              <a:solidFill>
                <a:srgbClr val="30373E"/>
              </a:solidFill>
              <a:latin typeface="-apple-system"/>
            </a:endParaRPr>
          </a:p>
          <a:p>
            <a:r>
              <a:rPr lang="en-US" dirty="0" smtClean="0">
                <a:solidFill>
                  <a:srgbClr val="30373E"/>
                </a:solidFill>
                <a:latin typeface="-apple-system"/>
              </a:rPr>
              <a:t>Use </a:t>
            </a:r>
            <a:r>
              <a:rPr lang="en-US" dirty="0">
                <a:solidFill>
                  <a:srgbClr val="30373E"/>
                </a:solidFill>
                <a:latin typeface="-apple-system"/>
              </a:rPr>
              <a:t>bullets or other aids to make the document visually easier one to read. </a:t>
            </a:r>
            <a:endParaRPr lang="en-US" dirty="0" smtClean="0">
              <a:solidFill>
                <a:srgbClr val="30373E"/>
              </a:solidFill>
              <a:latin typeface="-apple-system"/>
            </a:endParaRPr>
          </a:p>
          <a:p>
            <a:r>
              <a:rPr lang="en-US" dirty="0" smtClean="0">
                <a:solidFill>
                  <a:srgbClr val="30373E"/>
                </a:solidFill>
                <a:latin typeface="-apple-system"/>
              </a:rPr>
              <a:t>Use </a:t>
            </a:r>
            <a:r>
              <a:rPr lang="en-US" dirty="0">
                <a:solidFill>
                  <a:srgbClr val="30373E"/>
                </a:solidFill>
                <a:latin typeface="-apple-system"/>
              </a:rPr>
              <a:t>white spaces in text for making reading still easier.</a:t>
            </a:r>
          </a:p>
          <a:p>
            <a:r>
              <a:rPr lang="en-US" dirty="0">
                <a:solidFill>
                  <a:srgbClr val="30373E"/>
                </a:solidFill>
                <a:latin typeface="-apple-system"/>
              </a:rPr>
              <a:t>Avoid writing too much or too little. </a:t>
            </a:r>
            <a:endParaRPr lang="en-US" dirty="0" smtClean="0">
              <a:solidFill>
                <a:srgbClr val="30373E"/>
              </a:solidFill>
              <a:latin typeface="-apple-system"/>
            </a:endParaRPr>
          </a:p>
          <a:p>
            <a:r>
              <a:rPr lang="en-US" dirty="0" smtClean="0">
                <a:solidFill>
                  <a:srgbClr val="30373E"/>
                </a:solidFill>
                <a:latin typeface="-apple-system"/>
              </a:rPr>
              <a:t>Find </a:t>
            </a:r>
            <a:r>
              <a:rPr lang="en-US" dirty="0">
                <a:solidFill>
                  <a:srgbClr val="30373E"/>
                </a:solidFill>
                <a:latin typeface="-apple-system"/>
              </a:rPr>
              <a:t>a meaningful balance between both. </a:t>
            </a:r>
            <a:endParaRPr lang="en-US" dirty="0" smtClean="0">
              <a:solidFill>
                <a:srgbClr val="30373E"/>
              </a:solidFill>
              <a:latin typeface="-apple-system"/>
            </a:endParaRPr>
          </a:p>
          <a:p>
            <a:r>
              <a:rPr lang="en-US" dirty="0" smtClean="0">
                <a:solidFill>
                  <a:srgbClr val="30373E"/>
                </a:solidFill>
                <a:latin typeface="-apple-system"/>
              </a:rPr>
              <a:t>Use </a:t>
            </a:r>
            <a:r>
              <a:rPr lang="en-US" dirty="0">
                <a:solidFill>
                  <a:srgbClr val="30373E"/>
                </a:solidFill>
                <a:latin typeface="-apple-system"/>
              </a:rPr>
              <a:t>ordinary, simple-to-understand language. </a:t>
            </a:r>
            <a:endParaRPr lang="en-US" dirty="0" smtClean="0">
              <a:solidFill>
                <a:srgbClr val="30373E"/>
              </a:solidFill>
              <a:latin typeface="-apple-system"/>
            </a:endParaRPr>
          </a:p>
          <a:p>
            <a:r>
              <a:rPr lang="en-US" dirty="0" smtClean="0">
                <a:solidFill>
                  <a:srgbClr val="30373E"/>
                </a:solidFill>
                <a:latin typeface="-apple-system"/>
              </a:rPr>
              <a:t>Think </a:t>
            </a:r>
            <a:r>
              <a:rPr lang="en-US" dirty="0">
                <a:solidFill>
                  <a:srgbClr val="30373E"/>
                </a:solidFill>
                <a:latin typeface="-apple-system"/>
              </a:rPr>
              <a:t>professionally, but still keep conversational and unpretentious style. </a:t>
            </a:r>
            <a:endParaRPr lang="en-US" dirty="0" smtClean="0">
              <a:solidFill>
                <a:srgbClr val="30373E"/>
              </a:solidFill>
              <a:latin typeface="-apple-system"/>
            </a:endParaRPr>
          </a:p>
          <a:p>
            <a:endParaRPr lang="en-US" b="0" i="0" dirty="0">
              <a:solidFill>
                <a:srgbClr val="30373E"/>
              </a:solidFill>
              <a:effectLst/>
              <a:latin typeface="-apple-system"/>
            </a:endParaRPr>
          </a:p>
        </p:txBody>
      </p:sp>
    </p:spTree>
    <p:extLst>
      <p:ext uri="{BB962C8B-B14F-4D97-AF65-F5344CB8AC3E}">
        <p14:creationId xmlns:p14="http://schemas.microsoft.com/office/powerpoint/2010/main" val="3568446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 Scope of the Discussion</a:t>
            </a:r>
            <a:endParaRPr lang="en-IN" dirty="0"/>
          </a:p>
        </p:txBody>
      </p:sp>
      <p:sp>
        <p:nvSpPr>
          <p:cNvPr id="3" name="Content Placeholder 2"/>
          <p:cNvSpPr>
            <a:spLocks noGrp="1"/>
          </p:cNvSpPr>
          <p:nvPr>
            <p:ph idx="1"/>
          </p:nvPr>
        </p:nvSpPr>
        <p:spPr/>
        <p:txBody>
          <a:bodyPr>
            <a:normAutofit/>
          </a:bodyPr>
          <a:lstStyle/>
          <a:p>
            <a:r>
              <a:rPr lang="en-US" dirty="0">
                <a:solidFill>
                  <a:srgbClr val="212529"/>
                </a:solidFill>
                <a:latin typeface="IBM Plex Sans"/>
              </a:rPr>
              <a:t>D</a:t>
            </a:r>
            <a:r>
              <a:rPr lang="en-US" b="0" i="0" dirty="0" smtClean="0">
                <a:solidFill>
                  <a:srgbClr val="212529"/>
                </a:solidFill>
                <a:effectLst/>
                <a:latin typeface="IBM Plex Sans"/>
              </a:rPr>
              <a:t>rafting </a:t>
            </a:r>
          </a:p>
          <a:p>
            <a:r>
              <a:rPr lang="en-US" b="0" i="0" dirty="0" smtClean="0">
                <a:solidFill>
                  <a:srgbClr val="212529"/>
                </a:solidFill>
                <a:effectLst/>
                <a:latin typeface="IBM Plex Sans"/>
              </a:rPr>
              <a:t>Submissions</a:t>
            </a:r>
          </a:p>
          <a:p>
            <a:r>
              <a:rPr lang="en-US" b="0" i="0" dirty="0" smtClean="0">
                <a:solidFill>
                  <a:srgbClr val="212529"/>
                </a:solidFill>
                <a:effectLst/>
                <a:latin typeface="IBM Plex Sans"/>
              </a:rPr>
              <a:t>Argument</a:t>
            </a:r>
          </a:p>
          <a:p>
            <a:endParaRPr lang="en-US" dirty="0">
              <a:solidFill>
                <a:srgbClr val="212529"/>
              </a:solidFill>
              <a:latin typeface="IBM Plex Sans"/>
            </a:endParaRPr>
          </a:p>
          <a:p>
            <a:r>
              <a:rPr lang="en-US" b="0" i="0" dirty="0" smtClean="0">
                <a:solidFill>
                  <a:srgbClr val="212529"/>
                </a:solidFill>
                <a:effectLst/>
                <a:latin typeface="IBM Plex Sans"/>
              </a:rPr>
              <a:t>Relating to  the income tax appeals before various income tax appellate authorities</a:t>
            </a:r>
          </a:p>
          <a:p>
            <a:pPr lvl="1"/>
            <a:r>
              <a:rPr lang="en-US" b="0" i="0" dirty="0" smtClean="0">
                <a:solidFill>
                  <a:srgbClr val="212529"/>
                </a:solidFill>
                <a:effectLst/>
                <a:latin typeface="IBM Plex Sans"/>
              </a:rPr>
              <a:t>The Commissioner of Income Tax (Appeals)</a:t>
            </a:r>
          </a:p>
          <a:p>
            <a:pPr lvl="1"/>
            <a:r>
              <a:rPr lang="en-US" b="0" i="0" dirty="0" smtClean="0">
                <a:solidFill>
                  <a:srgbClr val="212529"/>
                </a:solidFill>
                <a:effectLst/>
                <a:latin typeface="IBM Plex Sans"/>
              </a:rPr>
              <a:t>Income Tax Appellate Tribunal (ITAT) </a:t>
            </a:r>
            <a:r>
              <a:rPr lang="en-US" dirty="0" smtClean="0"/>
              <a:t/>
            </a:r>
            <a:br>
              <a:rPr lang="en-US" dirty="0" smtClean="0"/>
            </a:br>
            <a:r>
              <a:rPr lang="en-US" dirty="0" smtClean="0"/>
              <a:t/>
            </a:r>
            <a:br>
              <a:rPr lang="en-US" dirty="0" smtClean="0"/>
            </a:br>
            <a:endParaRPr lang="en-IN" dirty="0"/>
          </a:p>
        </p:txBody>
      </p:sp>
    </p:spTree>
    <p:extLst>
      <p:ext uri="{BB962C8B-B14F-4D97-AF65-F5344CB8AC3E}">
        <p14:creationId xmlns:p14="http://schemas.microsoft.com/office/powerpoint/2010/main" val="2896114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a:t>
            </a:r>
            <a:endParaRPr lang="en-IN" dirty="0"/>
          </a:p>
        </p:txBody>
      </p:sp>
      <p:sp>
        <p:nvSpPr>
          <p:cNvPr id="3" name="Content Placeholder 2"/>
          <p:cNvSpPr>
            <a:spLocks noGrp="1"/>
          </p:cNvSpPr>
          <p:nvPr>
            <p:ph idx="1"/>
          </p:nvPr>
        </p:nvSpPr>
        <p:spPr/>
        <p:txBody>
          <a:bodyPr>
            <a:normAutofit fontScale="85000" lnSpcReduction="20000"/>
          </a:bodyPr>
          <a:lstStyle/>
          <a:p>
            <a:pPr>
              <a:spcBef>
                <a:spcPts val="1500"/>
              </a:spcBef>
              <a:spcAft>
                <a:spcPts val="1500"/>
              </a:spcAft>
            </a:pPr>
            <a:endParaRPr lang="en-IN" dirty="0" smtClean="0">
              <a:solidFill>
                <a:srgbClr val="30373E"/>
              </a:solidFill>
              <a:effectLst/>
              <a:latin typeface="Arial Black" panose="020B0A04020102020204" pitchFamily="34" charset="0"/>
              <a:ea typeface="Times New Roman" panose="02020603050405020304" pitchFamily="18" charset="0"/>
              <a:cs typeface="Segoe UI" panose="020B0502040204020203" pitchFamily="34" charset="0"/>
            </a:endParaRPr>
          </a:p>
          <a:p>
            <a:pPr>
              <a:spcBef>
                <a:spcPts val="1500"/>
              </a:spcBef>
              <a:spcAft>
                <a:spcPts val="1500"/>
              </a:spcAft>
            </a:pPr>
            <a:r>
              <a:rPr lang="en-IN" dirty="0" smtClean="0">
                <a:solidFill>
                  <a:srgbClr val="30373E"/>
                </a:solidFill>
                <a:effectLst/>
                <a:latin typeface="Arial Black" panose="020B0A04020102020204" pitchFamily="34" charset="0"/>
                <a:ea typeface="Times New Roman" panose="02020603050405020304" pitchFamily="18" charset="0"/>
                <a:cs typeface="Segoe UI" panose="020B0502040204020203" pitchFamily="34" charset="0"/>
              </a:rPr>
              <a:t>“argument” is often used relating to a dispute.</a:t>
            </a:r>
          </a:p>
          <a:p>
            <a:pPr>
              <a:spcBef>
                <a:spcPts val="1500"/>
              </a:spcBef>
              <a:spcAft>
                <a:spcPts val="1500"/>
              </a:spcAft>
            </a:pPr>
            <a:r>
              <a:rPr lang="en-US" dirty="0" smtClean="0">
                <a:solidFill>
                  <a:srgbClr val="30373E"/>
                </a:solidFill>
                <a:effectLst/>
                <a:latin typeface="Arial Black" panose="020B0A04020102020204" pitchFamily="34" charset="0"/>
                <a:ea typeface="Times New Roman" panose="02020603050405020304" pitchFamily="18" charset="0"/>
                <a:cs typeface="Segoe UI" panose="020B0502040204020203" pitchFamily="34" charset="0"/>
              </a:rPr>
              <a:t>Legal</a:t>
            </a:r>
            <a:endParaRPr lang="en-IN" dirty="0" smtClean="0">
              <a:solidFill>
                <a:srgbClr val="30373E"/>
              </a:solidFill>
              <a:effectLst/>
              <a:latin typeface="Arial Black" panose="020B0A04020102020204" pitchFamily="34" charset="0"/>
              <a:ea typeface="Times New Roman" panose="02020603050405020304" pitchFamily="18" charset="0"/>
              <a:cs typeface="Segoe UI" panose="020B0502040204020203" pitchFamily="34" charset="0"/>
            </a:endParaRPr>
          </a:p>
          <a:p>
            <a:pPr>
              <a:spcBef>
                <a:spcPts val="1500"/>
              </a:spcBef>
              <a:spcAft>
                <a:spcPts val="1500"/>
              </a:spcAft>
            </a:pPr>
            <a:r>
              <a:rPr lang="en-IN" dirty="0" smtClean="0">
                <a:solidFill>
                  <a:srgbClr val="30373E"/>
                </a:solidFill>
                <a:effectLst/>
                <a:latin typeface="Arial Black" panose="020B0A04020102020204" pitchFamily="34" charset="0"/>
                <a:ea typeface="Times New Roman" panose="02020603050405020304" pitchFamily="18" charset="0"/>
                <a:cs typeface="Segoe UI" panose="020B0502040204020203" pitchFamily="34" charset="0"/>
              </a:rPr>
              <a:t>term argument refers to </a:t>
            </a:r>
          </a:p>
          <a:p>
            <a:pPr>
              <a:spcBef>
                <a:spcPts val="1500"/>
              </a:spcBef>
              <a:spcAft>
                <a:spcPts val="1500"/>
              </a:spcAft>
            </a:pPr>
            <a:r>
              <a:rPr lang="en-IN" dirty="0" smtClean="0">
                <a:solidFill>
                  <a:srgbClr val="30373E"/>
                </a:solidFill>
                <a:effectLst/>
                <a:latin typeface="Arial Black" panose="020B0A04020102020204" pitchFamily="34" charset="0"/>
                <a:ea typeface="Times New Roman" panose="02020603050405020304" pitchFamily="18" charset="0"/>
                <a:cs typeface="Segoe UI" panose="020B0502040204020203" pitchFamily="34" charset="0"/>
              </a:rPr>
              <a:t>a set of propositions, or statements, </a:t>
            </a:r>
          </a:p>
          <a:p>
            <a:pPr>
              <a:spcBef>
                <a:spcPts val="1500"/>
              </a:spcBef>
              <a:spcAft>
                <a:spcPts val="1500"/>
              </a:spcAft>
            </a:pPr>
            <a:r>
              <a:rPr lang="en-IN" dirty="0" smtClean="0">
                <a:solidFill>
                  <a:srgbClr val="30373E"/>
                </a:solidFill>
                <a:effectLst/>
                <a:latin typeface="Arial Black" panose="020B0A04020102020204" pitchFamily="34" charset="0"/>
                <a:ea typeface="Times New Roman" panose="02020603050405020304" pitchFamily="18" charset="0"/>
                <a:cs typeface="Segoe UI" panose="020B0502040204020203" pitchFamily="34" charset="0"/>
              </a:rPr>
              <a:t>designed to convince a reader or listener of a case, or to make conclusion, which include at least one reason  for accepting the conclusion.”</a:t>
            </a:r>
            <a:endParaRPr lang="en-IN" sz="2000" dirty="0" smtClean="0">
              <a:effectLst/>
              <a:latin typeface="Times New Roman" panose="02020603050405020304" pitchFamily="18" charset="0"/>
              <a:ea typeface="Times New Roman" panose="02020603050405020304" pitchFamily="18" charset="0"/>
            </a:endParaRPr>
          </a:p>
          <a:p>
            <a:endParaRPr lang="en-IN" dirty="0"/>
          </a:p>
        </p:txBody>
      </p:sp>
    </p:spTree>
    <p:extLst>
      <p:ext uri="{BB962C8B-B14F-4D97-AF65-F5344CB8AC3E}">
        <p14:creationId xmlns:p14="http://schemas.microsoft.com/office/powerpoint/2010/main" val="1715485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Argument</a:t>
            </a:r>
            <a:endParaRPr lang="en-IN" dirty="0"/>
          </a:p>
        </p:txBody>
      </p:sp>
      <p:sp>
        <p:nvSpPr>
          <p:cNvPr id="3" name="Content Placeholder 2"/>
          <p:cNvSpPr>
            <a:spLocks noGrp="1"/>
          </p:cNvSpPr>
          <p:nvPr>
            <p:ph idx="1"/>
          </p:nvPr>
        </p:nvSpPr>
        <p:spPr/>
        <p:txBody>
          <a:bodyPr/>
          <a:lstStyle/>
          <a:p>
            <a:r>
              <a:rPr lang="en-IN" dirty="0" smtClean="0"/>
              <a:t>An attempt to </a:t>
            </a:r>
            <a:r>
              <a:rPr lang="en-IN" dirty="0"/>
              <a:t>claim or proposition put forward along with reasons or evidence supporting it</a:t>
            </a:r>
            <a:r>
              <a:rPr lang="en-IN" dirty="0" smtClean="0"/>
              <a:t>.</a:t>
            </a:r>
          </a:p>
          <a:p>
            <a:r>
              <a:rPr lang="en-IN" dirty="0" smtClean="0"/>
              <a:t>It </a:t>
            </a:r>
            <a:r>
              <a:rPr lang="en-IN" dirty="0"/>
              <a:t>is </a:t>
            </a:r>
            <a:r>
              <a:rPr lang="en-IN" dirty="0" smtClean="0"/>
              <a:t>an </a:t>
            </a:r>
            <a:r>
              <a:rPr lang="en-IN" dirty="0"/>
              <a:t>attempt to support a conclusion </a:t>
            </a:r>
            <a:r>
              <a:rPr lang="en-IN" dirty="0" smtClean="0"/>
              <a:t>with </a:t>
            </a:r>
            <a:r>
              <a:rPr lang="en-IN" dirty="0"/>
              <a:t>reasons for it</a:t>
            </a:r>
            <a:r>
              <a:rPr lang="en-IN" dirty="0" smtClean="0"/>
              <a:t>.</a:t>
            </a:r>
            <a:endParaRPr lang="en-IN" dirty="0"/>
          </a:p>
          <a:p>
            <a:r>
              <a:rPr lang="en-IN" dirty="0" smtClean="0"/>
              <a:t>Argument </a:t>
            </a:r>
            <a:r>
              <a:rPr lang="en-IN" dirty="0"/>
              <a:t>is a collection of statements. </a:t>
            </a:r>
            <a:endParaRPr lang="en-IN" dirty="0" smtClean="0"/>
          </a:p>
          <a:p>
            <a:r>
              <a:rPr lang="en-IN" dirty="0" smtClean="0"/>
              <a:t>It </a:t>
            </a:r>
            <a:r>
              <a:rPr lang="en-IN" dirty="0"/>
              <a:t>should have a conclusion the argument attempts to establish. </a:t>
            </a:r>
            <a:endParaRPr lang="en-IN" dirty="0" smtClean="0"/>
          </a:p>
        </p:txBody>
      </p:sp>
    </p:spTree>
    <p:extLst>
      <p:ext uri="{BB962C8B-B14F-4D97-AF65-F5344CB8AC3E}">
        <p14:creationId xmlns:p14="http://schemas.microsoft.com/office/powerpoint/2010/main" val="3915794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a:t>
            </a:r>
            <a:endParaRPr lang="en-IN" dirty="0"/>
          </a:p>
        </p:txBody>
      </p:sp>
      <p:sp>
        <p:nvSpPr>
          <p:cNvPr id="3" name="Content Placeholder 2"/>
          <p:cNvSpPr>
            <a:spLocks noGrp="1"/>
          </p:cNvSpPr>
          <p:nvPr>
            <p:ph idx="1"/>
          </p:nvPr>
        </p:nvSpPr>
        <p:spPr/>
        <p:txBody>
          <a:bodyPr/>
          <a:lstStyle/>
          <a:p>
            <a:r>
              <a:rPr lang="en-US" dirty="0" smtClean="0"/>
              <a:t>Oral Argument</a:t>
            </a:r>
          </a:p>
          <a:p>
            <a:pPr>
              <a:spcBef>
                <a:spcPts val="1500"/>
              </a:spcBef>
              <a:spcAft>
                <a:spcPts val="1500"/>
              </a:spcAft>
            </a:pPr>
            <a:r>
              <a:rPr lang="en-IN" dirty="0" smtClean="0">
                <a:solidFill>
                  <a:srgbClr val="30373E"/>
                </a:solidFill>
                <a:effectLst/>
                <a:latin typeface="Arial Black" panose="020B0A04020102020204" pitchFamily="34" charset="0"/>
                <a:ea typeface="Times New Roman" panose="02020603050405020304" pitchFamily="18" charset="0"/>
                <a:cs typeface="Segoe UI" panose="020B0502040204020203" pitchFamily="34" charset="0"/>
              </a:rPr>
              <a:t>Made during the  proceedings before the appellate authority.</a:t>
            </a:r>
          </a:p>
          <a:p>
            <a:pPr>
              <a:spcBef>
                <a:spcPts val="1500"/>
              </a:spcBef>
              <a:spcAft>
                <a:spcPts val="1500"/>
              </a:spcAft>
            </a:pPr>
            <a:r>
              <a:rPr lang="en-US" sz="2000" dirty="0" smtClean="0">
                <a:solidFill>
                  <a:srgbClr val="30373E"/>
                </a:solidFill>
                <a:latin typeface="Arial Black" panose="020B0A04020102020204" pitchFamily="34" charset="0"/>
                <a:ea typeface="Times New Roman" panose="02020603050405020304" pitchFamily="18" charset="0"/>
                <a:cs typeface="Segoe UI" panose="020B0502040204020203" pitchFamily="34" charset="0"/>
              </a:rPr>
              <a:t>This will be done both by Plaintiff and the Respondent.</a:t>
            </a:r>
          </a:p>
          <a:p>
            <a:pPr>
              <a:spcBef>
                <a:spcPts val="1500"/>
              </a:spcBef>
              <a:spcAft>
                <a:spcPts val="1500"/>
              </a:spcAft>
            </a:pPr>
            <a:r>
              <a:rPr lang="en-US" sz="2000" dirty="0" smtClean="0">
                <a:solidFill>
                  <a:srgbClr val="30373E"/>
                </a:solidFill>
                <a:latin typeface="Arial Black" panose="020B0A04020102020204" pitchFamily="34" charset="0"/>
                <a:ea typeface="Times New Roman" panose="02020603050405020304" pitchFamily="18" charset="0"/>
                <a:cs typeface="Segoe UI" panose="020B0502040204020203" pitchFamily="34" charset="0"/>
              </a:rPr>
              <a:t>Require to produces the required evidences.</a:t>
            </a:r>
            <a:endParaRPr lang="en-US" sz="2000" dirty="0">
              <a:solidFill>
                <a:srgbClr val="30373E"/>
              </a:solidFill>
              <a:latin typeface="Arial Black" panose="020B0A04020102020204" pitchFamily="34" charset="0"/>
              <a:ea typeface="Times New Roman" panose="02020603050405020304" pitchFamily="18" charset="0"/>
              <a:cs typeface="Segoe UI" panose="020B0502040204020203" pitchFamily="34" charset="0"/>
            </a:endParaRPr>
          </a:p>
          <a:p>
            <a:pPr>
              <a:spcBef>
                <a:spcPts val="1500"/>
              </a:spcBef>
              <a:spcAft>
                <a:spcPts val="1500"/>
              </a:spcAft>
            </a:pPr>
            <a:endParaRPr lang="en-IN" sz="2000" dirty="0" smtClean="0">
              <a:effectLst/>
              <a:latin typeface="Times New Roman" panose="02020603050405020304" pitchFamily="18" charset="0"/>
              <a:ea typeface="Times New Roman" panose="02020603050405020304" pitchFamily="18" charset="0"/>
            </a:endParaRPr>
          </a:p>
          <a:p>
            <a:pPr lvl="1"/>
            <a:endParaRPr lang="en-IN" dirty="0"/>
          </a:p>
        </p:txBody>
      </p:sp>
    </p:spTree>
    <p:extLst>
      <p:ext uri="{BB962C8B-B14F-4D97-AF65-F5344CB8AC3E}">
        <p14:creationId xmlns:p14="http://schemas.microsoft.com/office/powerpoint/2010/main" val="2443436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Argument</a:t>
            </a:r>
            <a:endParaRPr lang="en-IN" dirty="0"/>
          </a:p>
        </p:txBody>
      </p:sp>
      <p:sp>
        <p:nvSpPr>
          <p:cNvPr id="3" name="Content Placeholder 2"/>
          <p:cNvSpPr>
            <a:spLocks noGrp="1"/>
          </p:cNvSpPr>
          <p:nvPr>
            <p:ph idx="1"/>
          </p:nvPr>
        </p:nvSpPr>
        <p:spPr/>
        <p:txBody>
          <a:bodyPr/>
          <a:lstStyle/>
          <a:p>
            <a:pPr>
              <a:spcBef>
                <a:spcPts val="1500"/>
              </a:spcBef>
              <a:spcAft>
                <a:spcPts val="1500"/>
              </a:spcAft>
            </a:pPr>
            <a:r>
              <a:rPr lang="en-IN" dirty="0" smtClean="0">
                <a:solidFill>
                  <a:srgbClr val="30373E"/>
                </a:solidFill>
                <a:effectLst/>
                <a:latin typeface="Arial Black" panose="020B0A04020102020204" pitchFamily="34" charset="0"/>
                <a:ea typeface="Times New Roman" panose="02020603050405020304" pitchFamily="18" charset="0"/>
                <a:cs typeface="Segoe UI" panose="020B0502040204020203" pitchFamily="34" charset="0"/>
              </a:rPr>
              <a:t>A party to a case can submit written arguments in support of his case before the  appellate authority relating to the income tax.</a:t>
            </a:r>
          </a:p>
          <a:p>
            <a:pPr>
              <a:spcBef>
                <a:spcPts val="1500"/>
              </a:spcBef>
              <a:spcAft>
                <a:spcPts val="1500"/>
              </a:spcAft>
            </a:pPr>
            <a:r>
              <a:rPr lang="en-IN" dirty="0" smtClean="0">
                <a:solidFill>
                  <a:srgbClr val="30373E"/>
                </a:solidFill>
                <a:effectLst/>
                <a:latin typeface="Arial Black" panose="020B0A04020102020204" pitchFamily="34" charset="0"/>
                <a:ea typeface="Times New Roman" panose="02020603050405020304" pitchFamily="18" charset="0"/>
                <a:cs typeface="Segoe UI" panose="020B0502040204020203" pitchFamily="34" charset="0"/>
              </a:rPr>
              <a:t>He may concludes his oral arguments, if the court permits. The written arguments thus submitted should form part of the records of the case.</a:t>
            </a:r>
            <a:endParaRPr lang="en-IN" sz="2000" dirty="0" smtClean="0">
              <a:effectLst/>
              <a:latin typeface="Times New Roman" panose="02020603050405020304" pitchFamily="18" charset="0"/>
              <a:ea typeface="Times New Roman" panose="02020603050405020304" pitchFamily="18" charset="0"/>
            </a:endParaRPr>
          </a:p>
          <a:p>
            <a:endParaRPr lang="en-IN" dirty="0"/>
          </a:p>
        </p:txBody>
      </p:sp>
    </p:spTree>
    <p:extLst>
      <p:ext uri="{BB962C8B-B14F-4D97-AF65-F5344CB8AC3E}">
        <p14:creationId xmlns:p14="http://schemas.microsoft.com/office/powerpoint/2010/main" val="35360690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TotalTime>
  <Words>2946</Words>
  <Application>Microsoft Office PowerPoint</Application>
  <PresentationFormat>Widescreen</PresentationFormat>
  <Paragraphs>253</Paragraphs>
  <Slides>40</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40</vt:i4>
      </vt:variant>
    </vt:vector>
  </HeadingPairs>
  <TitlesOfParts>
    <vt:vector size="52" baseType="lpstr">
      <vt:lpstr>acumin-pro</vt:lpstr>
      <vt:lpstr>-apple-system</vt:lpstr>
      <vt:lpstr>arial</vt:lpstr>
      <vt:lpstr>arial</vt:lpstr>
      <vt:lpstr>Arial Black</vt:lpstr>
      <vt:lpstr>Calibri</vt:lpstr>
      <vt:lpstr>Calibri Light</vt:lpstr>
      <vt:lpstr>IBM Plex Sans</vt:lpstr>
      <vt:lpstr>Roboto</vt:lpstr>
      <vt:lpstr>Segoe UI</vt:lpstr>
      <vt:lpstr>Times New Roman</vt:lpstr>
      <vt:lpstr>Office Theme</vt:lpstr>
      <vt:lpstr>Statement of Written Argument  Under Income Tax</vt:lpstr>
      <vt:lpstr>Why </vt:lpstr>
      <vt:lpstr>Meaning</vt:lpstr>
      <vt:lpstr>How to Proceed</vt:lpstr>
      <vt:lpstr>Introduction – Scope of the Discussion</vt:lpstr>
      <vt:lpstr>Argument</vt:lpstr>
      <vt:lpstr>Why Argument</vt:lpstr>
      <vt:lpstr>Types</vt:lpstr>
      <vt:lpstr>Written Argument</vt:lpstr>
      <vt:lpstr>Written arguments</vt:lpstr>
      <vt:lpstr>Outline</vt:lpstr>
      <vt:lpstr>Evidences</vt:lpstr>
      <vt:lpstr>System</vt:lpstr>
      <vt:lpstr>Parts of Argument</vt:lpstr>
      <vt:lpstr>Submissions</vt:lpstr>
      <vt:lpstr>Facts</vt:lpstr>
      <vt:lpstr>Supporting Case Laws</vt:lpstr>
      <vt:lpstr>Points to be kept in mind for Argument</vt:lpstr>
      <vt:lpstr>Structure</vt:lpstr>
      <vt:lpstr>Practical Points</vt:lpstr>
      <vt:lpstr>Proceed</vt:lpstr>
      <vt:lpstr>System</vt:lpstr>
      <vt:lpstr>Format</vt:lpstr>
      <vt:lpstr>Practical Issues   facts and legal precedence. </vt:lpstr>
      <vt:lpstr>PowerPoint Presentation</vt:lpstr>
      <vt:lpstr>PowerPoint Presentation</vt:lpstr>
      <vt:lpstr>PowerPoint Presentation</vt:lpstr>
      <vt:lpstr>Submission</vt:lpstr>
      <vt:lpstr>Conclusion</vt:lpstr>
      <vt:lpstr>Structure</vt:lpstr>
      <vt:lpstr>Use of Case Laws</vt:lpstr>
      <vt:lpstr>Latest Judgement</vt:lpstr>
      <vt:lpstr>PowerPoint Presentation</vt:lpstr>
      <vt:lpstr>Contention of the other party</vt:lpstr>
      <vt:lpstr>Short Arguments</vt:lpstr>
      <vt:lpstr>Copies</vt:lpstr>
      <vt:lpstr>General Guidelines</vt:lpstr>
      <vt:lpstr>Overview</vt:lpstr>
      <vt:lpstr>PowerPoint Presentation</vt:lpstr>
      <vt:lpstr>Format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Statement of Written Argument  Under Income Tax</dc:title>
  <dc:creator>user</dc:creator>
  <cp:lastModifiedBy>user</cp:lastModifiedBy>
  <cp:revision>50</cp:revision>
  <dcterms:created xsi:type="dcterms:W3CDTF">2022-08-19T13:51:17Z</dcterms:created>
  <dcterms:modified xsi:type="dcterms:W3CDTF">2022-12-23T08:54:16Z</dcterms:modified>
</cp:coreProperties>
</file>