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C9799EC-36DC-41A2-A9E6-457A3D98ECA9}" type="datetimeFigureOut">
              <a:rPr lang="en-IN" smtClean="0"/>
              <a:t>05/12/2022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151144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C9799EC-36DC-41A2-A9E6-457A3D98ECA9}" type="datetimeFigureOut">
              <a:rPr lang="en-IN" smtClean="0"/>
              <a:t>05/12/2022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3555764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C9799EC-36DC-41A2-A9E6-457A3D98ECA9}" type="datetimeFigureOut">
              <a:rPr lang="en-IN" smtClean="0"/>
              <a:t>05/12/2022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424026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C9799EC-36DC-41A2-A9E6-457A3D98ECA9}" type="datetimeFigureOut">
              <a:rPr lang="en-IN" smtClean="0"/>
              <a:t>05/12/2022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204476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9799EC-36DC-41A2-A9E6-457A3D98ECA9}" type="datetimeFigureOut">
              <a:rPr lang="en-IN" smtClean="0"/>
              <a:t>05/12/2022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338179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C9799EC-36DC-41A2-A9E6-457A3D98ECA9}" type="datetimeFigureOut">
              <a:rPr lang="en-IN" smtClean="0"/>
              <a:t>05/12/2022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269659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C9799EC-36DC-41A2-A9E6-457A3D98ECA9}" type="datetimeFigureOut">
              <a:rPr lang="en-IN" smtClean="0"/>
              <a:t>05/12/2022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3732972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C9799EC-36DC-41A2-A9E6-457A3D98ECA9}" type="datetimeFigureOut">
              <a:rPr lang="en-IN" smtClean="0"/>
              <a:t>05/12/2022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240149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9799EC-36DC-41A2-A9E6-457A3D98ECA9}" type="datetimeFigureOut">
              <a:rPr lang="en-IN" smtClean="0"/>
              <a:t>05/12/2022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3289944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799EC-36DC-41A2-A9E6-457A3D98ECA9}" type="datetimeFigureOut">
              <a:rPr lang="en-IN" smtClean="0"/>
              <a:t>05/12/2022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1738701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799EC-36DC-41A2-A9E6-457A3D98ECA9}" type="datetimeFigureOut">
              <a:rPr lang="en-IN" smtClean="0"/>
              <a:t>05/12/2022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5F6FA6-B08C-4229-8EFC-DAF9842D02E9}" type="slidenum">
              <a:rPr lang="en-IN" smtClean="0"/>
              <a:t>‹#›</a:t>
            </a:fld>
            <a:endParaRPr lang="en-IN"/>
          </a:p>
        </p:txBody>
      </p:sp>
    </p:spTree>
    <p:extLst>
      <p:ext uri="{BB962C8B-B14F-4D97-AF65-F5344CB8AC3E}">
        <p14:creationId xmlns:p14="http://schemas.microsoft.com/office/powerpoint/2010/main" val="3699085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799EC-36DC-41A2-A9E6-457A3D98ECA9}" type="datetimeFigureOut">
              <a:rPr lang="en-IN" smtClean="0"/>
              <a:t>05/12/2022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F6FA6-B08C-4229-8EFC-DAF9842D02E9}" type="slidenum">
              <a:rPr lang="en-IN" smtClean="0"/>
              <a:t>‹#›</a:t>
            </a:fld>
            <a:endParaRPr lang="en-IN"/>
          </a:p>
        </p:txBody>
      </p:sp>
    </p:spTree>
    <p:extLst>
      <p:ext uri="{BB962C8B-B14F-4D97-AF65-F5344CB8AC3E}">
        <p14:creationId xmlns:p14="http://schemas.microsoft.com/office/powerpoint/2010/main" val="1045844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259386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Every appeal to the Commissioner (Appeals) is to be filed in Form No. 35. In this form, details such as name and address of the tax payer, Permanent Account Number (PAN), assessment year, details of the order against which appeal is filed etc. are to be filled in.</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52767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E- Form is used in these day for filing appeal , </a:t>
            </a:r>
            <a:r>
              <a:rPr lang="en-US" dirty="0" smtClean="0">
                <a:solidFill>
                  <a:srgbClr val="333333"/>
                </a:solidFill>
                <a:latin typeface="Arial" panose="020B0604020202020204" pitchFamily="34" charset="0"/>
              </a:rPr>
              <a:t>No </a:t>
            </a:r>
            <a:r>
              <a:rPr lang="en-US" dirty="0">
                <a:solidFill>
                  <a:srgbClr val="333333"/>
                </a:solidFill>
                <a:latin typeface="Arial" panose="020B0604020202020204" pitchFamily="34" charset="0"/>
              </a:rPr>
              <a:t>Physical documents are accepted in the department.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Against </a:t>
            </a:r>
            <a:r>
              <a:rPr lang="en-US" dirty="0">
                <a:solidFill>
                  <a:srgbClr val="333333"/>
                </a:solidFill>
                <a:latin typeface="Arial" panose="020B0604020202020204" pitchFamily="34" charset="0"/>
              </a:rPr>
              <a:t>the column “Relief claimed in appeal”, amount of reductions sought in income or any other relief sought in appeal is to be mentioned.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the column “Statement of Facts”, relevant facts in respect of each subject matter of appeal are to be mentioned in brief.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Nature </a:t>
            </a:r>
            <a:r>
              <a:rPr lang="en-US" dirty="0">
                <a:solidFill>
                  <a:srgbClr val="333333"/>
                </a:solidFill>
                <a:latin typeface="Arial" panose="020B0604020202020204" pitchFamily="34" charset="0"/>
              </a:rPr>
              <a:t>of business or profession, account books maintained etc. may also be mentioned in this column.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Against </a:t>
            </a:r>
            <a:r>
              <a:rPr lang="en-US" dirty="0">
                <a:solidFill>
                  <a:srgbClr val="333333"/>
                </a:solidFill>
                <a:latin typeface="Arial" panose="020B0604020202020204" pitchFamily="34" charset="0"/>
              </a:rPr>
              <a:t>column “Grounds of appeal”, points on which relief is sought in appeal are to be mentioned in narrative form.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 </a:t>
            </a:r>
            <a:r>
              <a:rPr lang="en-US" dirty="0">
                <a:solidFill>
                  <a:srgbClr val="333333"/>
                </a:solidFill>
                <a:latin typeface="Arial" panose="020B0604020202020204" pitchFamily="34" charset="0"/>
              </a:rPr>
              <a:t>example, in an appeal against addition to the returned income by applying a gross profit rate on estimated turnover, the ground of appeal may be, “the Ld. Assessing Officer was not justified in rejecting the results as per regular books of account and in estimating the income by applying an </a:t>
            </a:r>
            <a:r>
              <a:rPr lang="en-US" dirty="0" err="1">
                <a:solidFill>
                  <a:srgbClr val="333333"/>
                </a:solidFill>
                <a:latin typeface="Arial" panose="020B0604020202020204" pitchFamily="34" charset="0"/>
              </a:rPr>
              <a:t>adhoc</a:t>
            </a:r>
            <a:r>
              <a:rPr lang="en-US" dirty="0">
                <a:solidFill>
                  <a:srgbClr val="333333"/>
                </a:solidFill>
                <a:latin typeface="Arial" panose="020B0604020202020204" pitchFamily="34" charset="0"/>
              </a:rPr>
              <a:t> rate of gross profit.”</a:t>
            </a:r>
            <a:r>
              <a:rPr lang="en-US" dirty="0"/>
              <a:t/>
            </a:r>
            <a:br>
              <a:rPr lang="en-US" dirty="0"/>
            </a:br>
            <a:endParaRPr lang="en-IN" dirty="0"/>
          </a:p>
        </p:txBody>
      </p:sp>
    </p:spTree>
    <p:extLst>
      <p:ext uri="{BB962C8B-B14F-4D97-AF65-F5344CB8AC3E}">
        <p14:creationId xmlns:p14="http://schemas.microsoft.com/office/powerpoint/2010/main" val="1602729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Fees</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An appeal will be admitted by Commissioner (Appeals) only if tax as per the returned income, where return of income is filed, or advance tax payable, where no return of income is filed has been paid prior to filing of appeal.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the latter situation i.e. where return of income is not filed, tax payer can apply to the Commissioner (Appeals) for exemption from such condition for good and sufficient reasons</a:t>
            </a:r>
            <a:r>
              <a:rPr lang="en-US" dirty="0" smtClean="0">
                <a:solidFill>
                  <a:srgbClr val="333333"/>
                </a:solidFill>
                <a:latin typeface="Arial" panose="020B0604020202020204" pitchFamily="34" charset="0"/>
              </a:rPr>
              <a:t>.</a:t>
            </a:r>
          </a:p>
          <a:p>
            <a:r>
              <a:rPr lang="en-US" dirty="0">
                <a:solidFill>
                  <a:srgbClr val="333333"/>
                </a:solidFill>
                <a:latin typeface="Arial" panose="020B0604020202020204" pitchFamily="34" charset="0"/>
              </a:rPr>
              <a:t>Fees to be paid before filing appeal to the Commissioner (Appeals) depends upon total income determined by the Assessing Officer. Fees as under are to be paid and proof of payment of fee is to be attached with Form No. 35:</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556533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6453"/>
          </a:xfrm>
        </p:spPr>
        <p:txBody>
          <a:bodyPr/>
          <a:lstStyle/>
          <a:p>
            <a:r>
              <a:rPr lang="en-US" dirty="0" smtClean="0"/>
              <a:t>Fees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2761143"/>
              </p:ext>
            </p:extLst>
          </p:nvPr>
        </p:nvGraphicFramePr>
        <p:xfrm>
          <a:off x="1828799" y="2108887"/>
          <a:ext cx="6268996" cy="3474720"/>
        </p:xfrm>
        <a:graphic>
          <a:graphicData uri="http://schemas.openxmlformats.org/drawingml/2006/table">
            <a:tbl>
              <a:tblPr firstRow="1" bandRow="1">
                <a:tableStyleId>{5C22544A-7EE6-4342-B048-85BDC9FD1C3A}</a:tableStyleId>
              </a:tblPr>
              <a:tblGrid>
                <a:gridCol w="5206314"/>
                <a:gridCol w="1062682"/>
              </a:tblGrid>
              <a:tr h="531598">
                <a:tc>
                  <a:txBody>
                    <a:bodyPr/>
                    <a:lstStyle/>
                    <a:p>
                      <a:r>
                        <a:rPr lang="en-US" dirty="0" smtClean="0"/>
                        <a:t>Particulars</a:t>
                      </a:r>
                      <a:endParaRPr lang="en-IN" dirty="0"/>
                    </a:p>
                  </a:txBody>
                  <a:tcPr/>
                </a:tc>
                <a:tc>
                  <a:txBody>
                    <a:bodyPr/>
                    <a:lstStyle/>
                    <a:p>
                      <a:r>
                        <a:rPr lang="en-US" dirty="0" smtClean="0"/>
                        <a:t>Fees in </a:t>
                      </a:r>
                      <a:r>
                        <a:rPr lang="en-US" dirty="0" err="1" smtClean="0"/>
                        <a:t>Rs</a:t>
                      </a:r>
                      <a:r>
                        <a:rPr lang="en-US" dirty="0" smtClean="0"/>
                        <a:t>.</a:t>
                      </a:r>
                      <a:endParaRPr lang="en-IN" dirty="0"/>
                    </a:p>
                  </a:txBody>
                  <a:tcPr/>
                </a:tc>
              </a:tr>
              <a:tr h="1898564">
                <a:tc>
                  <a:txBody>
                    <a:bodyPr/>
                    <a:lstStyle/>
                    <a:p>
                      <a:r>
                        <a:rPr lang="en-US" dirty="0" smtClean="0"/>
                        <a:t>Assessed Total Income of Rs.1 lakhs or less</a:t>
                      </a:r>
                    </a:p>
                    <a:p>
                      <a:endParaRPr lang="en-US" dirty="0" smtClean="0"/>
                    </a:p>
                    <a:p>
                      <a:r>
                        <a:rPr lang="en-US" dirty="0" smtClean="0"/>
                        <a:t>Assessed Total Income of more than Rs.1 lakh but less than Rs.2 lakhs</a:t>
                      </a:r>
                    </a:p>
                    <a:p>
                      <a:endParaRPr lang="en-US" dirty="0" smtClean="0"/>
                    </a:p>
                    <a:p>
                      <a:r>
                        <a:rPr lang="en-US" dirty="0" smtClean="0"/>
                        <a:t>Assessed Total</a:t>
                      </a:r>
                      <a:r>
                        <a:rPr lang="en-US" baseline="0" dirty="0" smtClean="0"/>
                        <a:t> Income of more than Rs.2 lakhs</a:t>
                      </a:r>
                    </a:p>
                    <a:p>
                      <a:endParaRPr lang="en-US" baseline="0" dirty="0" smtClean="0"/>
                    </a:p>
                    <a:p>
                      <a:r>
                        <a:rPr lang="en-US" baseline="0" dirty="0" smtClean="0"/>
                        <a:t>Any Other Subject Matter</a:t>
                      </a:r>
                      <a:endParaRPr lang="en-IN" dirty="0"/>
                    </a:p>
                  </a:txBody>
                  <a:tcPr/>
                </a:tc>
                <a:tc>
                  <a:txBody>
                    <a:bodyPr/>
                    <a:lstStyle/>
                    <a:p>
                      <a:pPr algn="r"/>
                      <a:r>
                        <a:rPr lang="en-US" dirty="0" smtClean="0"/>
                        <a:t>250</a:t>
                      </a:r>
                    </a:p>
                    <a:p>
                      <a:pPr algn="r"/>
                      <a:endParaRPr lang="en-US" dirty="0" smtClean="0"/>
                    </a:p>
                    <a:p>
                      <a:pPr algn="r"/>
                      <a:r>
                        <a:rPr lang="en-US" dirty="0" smtClean="0"/>
                        <a:t>500</a:t>
                      </a:r>
                    </a:p>
                    <a:p>
                      <a:pPr algn="r"/>
                      <a:endParaRPr lang="en-US" dirty="0" smtClean="0"/>
                    </a:p>
                    <a:p>
                      <a:pPr algn="r"/>
                      <a:r>
                        <a:rPr lang="en-US" dirty="0" smtClean="0"/>
                        <a:t>1000</a:t>
                      </a:r>
                    </a:p>
                    <a:p>
                      <a:pPr algn="r"/>
                      <a:endParaRPr lang="en-US" dirty="0" smtClean="0"/>
                    </a:p>
                    <a:p>
                      <a:pPr algn="r"/>
                      <a:r>
                        <a:rPr lang="en-US" dirty="0" smtClean="0"/>
                        <a:t>250</a:t>
                      </a:r>
                    </a:p>
                    <a:p>
                      <a:pPr algn="r"/>
                      <a:endParaRPr lang="en-US" dirty="0" smtClean="0"/>
                    </a:p>
                    <a:p>
                      <a:pPr algn="r"/>
                      <a:endParaRPr lang="en-US" dirty="0" smtClean="0"/>
                    </a:p>
                    <a:p>
                      <a:pPr algn="r"/>
                      <a:endParaRPr lang="en-IN" dirty="0"/>
                    </a:p>
                  </a:txBody>
                  <a:tcPr/>
                </a:tc>
              </a:tr>
            </a:tbl>
          </a:graphicData>
        </a:graphic>
      </p:graphicFrame>
    </p:spTree>
    <p:extLst>
      <p:ext uri="{BB962C8B-B14F-4D97-AF65-F5344CB8AC3E}">
        <p14:creationId xmlns:p14="http://schemas.microsoft.com/office/powerpoint/2010/main" val="2340857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Where the subject matter of appeal relates to any other matter, fee of </a:t>
            </a:r>
            <a:r>
              <a:rPr lang="en-US" dirty="0" err="1">
                <a:solidFill>
                  <a:srgbClr val="333333"/>
                </a:solidFill>
                <a:latin typeface="Arial" panose="020B0604020202020204" pitchFamily="34" charset="0"/>
              </a:rPr>
              <a:t>Rs</a:t>
            </a:r>
            <a:r>
              <a:rPr lang="en-US" dirty="0">
                <a:solidFill>
                  <a:srgbClr val="333333"/>
                </a:solidFill>
                <a:latin typeface="Arial" panose="020B0604020202020204" pitchFamily="34" charset="0"/>
              </a:rPr>
              <a:t>. 250/- is to be paid.</a:t>
            </a:r>
            <a:r>
              <a:rPr lang="en-US" dirty="0"/>
              <a:t/>
            </a:r>
            <a:br>
              <a:rPr lang="en-US" dirty="0"/>
            </a:br>
            <a:r>
              <a:rPr lang="en-US" dirty="0"/>
              <a:t/>
            </a:r>
            <a:br>
              <a:rPr lang="en-US" dirty="0"/>
            </a:br>
            <a:r>
              <a:rPr lang="en-US" dirty="0">
                <a:solidFill>
                  <a:srgbClr val="333333"/>
                </a:solidFill>
                <a:latin typeface="Arial" panose="020B0604020202020204" pitchFamily="34" charset="0"/>
              </a:rPr>
              <a:t>Appeal fee can be paid in any branch of </a:t>
            </a:r>
            <a:r>
              <a:rPr lang="en-US" dirty="0" err="1">
                <a:solidFill>
                  <a:srgbClr val="333333"/>
                </a:solidFill>
                <a:latin typeface="Arial" panose="020B0604020202020204" pitchFamily="34" charset="0"/>
              </a:rPr>
              <a:t>authorised</a:t>
            </a:r>
            <a:r>
              <a:rPr lang="en-US" dirty="0">
                <a:solidFill>
                  <a:srgbClr val="333333"/>
                </a:solidFill>
                <a:latin typeface="Arial" panose="020B0604020202020204" pitchFamily="34" charset="0"/>
              </a:rPr>
              <a:t> bank/ State Bank of India/Reserve bank of India along-with </a:t>
            </a:r>
            <a:r>
              <a:rPr lang="en-US" dirty="0" err="1">
                <a:solidFill>
                  <a:srgbClr val="333333"/>
                </a:solidFill>
                <a:latin typeface="Arial" panose="020B0604020202020204" pitchFamily="34" charset="0"/>
              </a:rPr>
              <a:t>challan</a:t>
            </a:r>
            <a:r>
              <a:rPr lang="en-US" dirty="0">
                <a:solidFill>
                  <a:srgbClr val="333333"/>
                </a:solidFill>
                <a:latin typeface="Arial" panose="020B0604020202020204" pitchFamily="34" charset="0"/>
              </a:rPr>
              <a:t>. </a:t>
            </a:r>
            <a:r>
              <a:rPr lang="en-US" dirty="0" err="1">
                <a:solidFill>
                  <a:srgbClr val="333333"/>
                </a:solidFill>
                <a:latin typeface="Arial" panose="020B0604020202020204" pitchFamily="34" charset="0"/>
              </a:rPr>
              <a:t>Epayment</a:t>
            </a:r>
            <a:r>
              <a:rPr lang="en-US" dirty="0">
                <a:solidFill>
                  <a:srgbClr val="333333"/>
                </a:solidFill>
                <a:latin typeface="Arial" panose="020B0604020202020204" pitchFamily="34" charset="0"/>
              </a:rPr>
              <a:t> can also be made.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Company need to pay 20 % of the disputed demand before hearing the appeal matter in the office of CIT (A).</a:t>
            </a:r>
            <a:r>
              <a:rPr lang="en-US" dirty="0"/>
              <a:t/>
            </a:r>
            <a:br>
              <a:rPr lang="en-US" dirty="0"/>
            </a:br>
            <a:endParaRPr lang="en-IN" dirty="0"/>
          </a:p>
        </p:txBody>
      </p:sp>
    </p:spTree>
    <p:extLst>
      <p:ext uri="{BB962C8B-B14F-4D97-AF65-F5344CB8AC3E}">
        <p14:creationId xmlns:p14="http://schemas.microsoft.com/office/powerpoint/2010/main" val="2638776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Appeal is to be filed within 30 days of the date of service of notice of demand relating to assessment or penalty order or the date of service of order sought to be appealed against, as the case may be</a:t>
            </a:r>
            <a:r>
              <a:rPr lang="en-US" dirty="0" smtClean="0">
                <a:solidFill>
                  <a:srgbClr val="333333"/>
                </a:solidFill>
                <a:latin typeface="Arial" panose="020B0604020202020204" pitchFamily="34" charset="0"/>
              </a:rPr>
              <a:t>.</a:t>
            </a: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Commissioner (Appeals) may admit an appeal after the expiration of period of 30 days, if he is satisfied that there was sufficient cause for not presenting the appeal within the period of 30 days.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Application </a:t>
            </a:r>
            <a:r>
              <a:rPr lang="en-US" dirty="0">
                <a:solidFill>
                  <a:srgbClr val="333333"/>
                </a:solidFill>
                <a:latin typeface="Arial" panose="020B0604020202020204" pitchFamily="34" charset="0"/>
              </a:rPr>
              <a:t>for condoning the delay citing out reasons for the delay along with necessary evidences should be filed with Form No. 35 at the time of filing of appeal.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Commissioner </a:t>
            </a:r>
            <a:r>
              <a:rPr lang="en-US" dirty="0">
                <a:solidFill>
                  <a:srgbClr val="333333"/>
                </a:solidFill>
                <a:latin typeface="Arial" panose="020B0604020202020204" pitchFamily="34" charset="0"/>
              </a:rPr>
              <a:t>(Appeals) can condone the delay in filing the appeal in genuine cases with a view to dispense substantive justice.</a:t>
            </a:r>
            <a:r>
              <a:rPr lang="en-US" dirty="0"/>
              <a:t/>
            </a:r>
            <a:br>
              <a:rPr lang="en-US" dirty="0"/>
            </a:br>
            <a:endParaRPr lang="en-IN" dirty="0"/>
          </a:p>
        </p:txBody>
      </p:sp>
    </p:spTree>
    <p:extLst>
      <p:ext uri="{BB962C8B-B14F-4D97-AF65-F5344CB8AC3E}">
        <p14:creationId xmlns:p14="http://schemas.microsoft.com/office/powerpoint/2010/main" val="1141727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Procedure</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On receipt of Form no. 35, Commissioner of Income-tax (Appeals) fixes date and place for hearing the appeal by issuing notice to the tax payer and the Assessing Officer, against whose order appeal is preferred.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tax payer has a right to be heard either personally or through an Authorized Representative.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these day reply submitted to the CIT (A) in form of Paper Book. </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05912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Book</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4786442"/>
              </p:ext>
            </p:extLst>
          </p:nvPr>
        </p:nvGraphicFramePr>
        <p:xfrm>
          <a:off x="1318052" y="1833863"/>
          <a:ext cx="7652953" cy="4492796"/>
        </p:xfrm>
        <a:graphic>
          <a:graphicData uri="http://schemas.openxmlformats.org/drawingml/2006/table">
            <a:tbl>
              <a:tblPr firstRow="1" bandRow="1">
                <a:tableStyleId>{5C22544A-7EE6-4342-B048-85BDC9FD1C3A}</a:tableStyleId>
              </a:tblPr>
              <a:tblGrid>
                <a:gridCol w="972066"/>
                <a:gridCol w="5914768"/>
                <a:gridCol w="766119"/>
              </a:tblGrid>
              <a:tr h="641828">
                <a:tc>
                  <a:txBody>
                    <a:bodyPr/>
                    <a:lstStyle/>
                    <a:p>
                      <a:r>
                        <a:rPr lang="en-US" dirty="0" err="1" smtClean="0"/>
                        <a:t>Sl.No</a:t>
                      </a:r>
                      <a:r>
                        <a:rPr lang="en-US" dirty="0" smtClean="0"/>
                        <a:t>.</a:t>
                      </a:r>
                      <a:endParaRPr lang="en-IN" dirty="0"/>
                    </a:p>
                  </a:txBody>
                  <a:tcPr/>
                </a:tc>
                <a:tc>
                  <a:txBody>
                    <a:bodyPr/>
                    <a:lstStyle/>
                    <a:p>
                      <a:r>
                        <a:rPr lang="en-US" dirty="0" smtClean="0"/>
                        <a:t>Particulars</a:t>
                      </a:r>
                      <a:endParaRPr lang="en-IN" dirty="0"/>
                    </a:p>
                  </a:txBody>
                  <a:tcPr/>
                </a:tc>
                <a:tc>
                  <a:txBody>
                    <a:bodyPr/>
                    <a:lstStyle/>
                    <a:p>
                      <a:r>
                        <a:rPr lang="en-US" dirty="0" smtClean="0"/>
                        <a:t>Page No.</a:t>
                      </a:r>
                      <a:endParaRPr lang="en-IN" dirty="0"/>
                    </a:p>
                  </a:txBody>
                  <a:tcPr/>
                </a:tc>
              </a:tr>
              <a:tr h="641828">
                <a:tc>
                  <a:txBody>
                    <a:bodyPr/>
                    <a:lstStyle/>
                    <a:p>
                      <a:r>
                        <a:rPr lang="en-US" dirty="0" smtClean="0"/>
                        <a:t>1</a:t>
                      </a:r>
                      <a:endParaRPr lang="en-IN" dirty="0"/>
                    </a:p>
                  </a:txBody>
                  <a:tcPr/>
                </a:tc>
                <a:tc>
                  <a:txBody>
                    <a:bodyPr/>
                    <a:lstStyle/>
                    <a:p>
                      <a:r>
                        <a:rPr lang="en-US" dirty="0" smtClean="0"/>
                        <a:t>Notice of Assessment u/s.143</a:t>
                      </a:r>
                      <a:endParaRPr lang="en-IN" dirty="0"/>
                    </a:p>
                  </a:txBody>
                  <a:tcPr/>
                </a:tc>
                <a:tc>
                  <a:txBody>
                    <a:bodyPr/>
                    <a:lstStyle/>
                    <a:p>
                      <a:endParaRPr lang="en-IN"/>
                    </a:p>
                  </a:txBody>
                  <a:tcPr/>
                </a:tc>
              </a:tr>
              <a:tr h="641828">
                <a:tc>
                  <a:txBody>
                    <a:bodyPr/>
                    <a:lstStyle/>
                    <a:p>
                      <a:r>
                        <a:rPr lang="en-US" dirty="0" smtClean="0"/>
                        <a:t>2</a:t>
                      </a:r>
                      <a:endParaRPr lang="en-IN" dirty="0"/>
                    </a:p>
                  </a:txBody>
                  <a:tcPr/>
                </a:tc>
                <a:tc>
                  <a:txBody>
                    <a:bodyPr/>
                    <a:lstStyle/>
                    <a:p>
                      <a:r>
                        <a:rPr lang="en-US" dirty="0" smtClean="0"/>
                        <a:t>Reply File against the Notice</a:t>
                      </a:r>
                      <a:endParaRPr lang="en-IN" dirty="0"/>
                    </a:p>
                  </a:txBody>
                  <a:tcPr/>
                </a:tc>
                <a:tc>
                  <a:txBody>
                    <a:bodyPr/>
                    <a:lstStyle/>
                    <a:p>
                      <a:endParaRPr lang="en-IN"/>
                    </a:p>
                  </a:txBody>
                  <a:tcPr/>
                </a:tc>
              </a:tr>
              <a:tr h="641828">
                <a:tc>
                  <a:txBody>
                    <a:bodyPr/>
                    <a:lstStyle/>
                    <a:p>
                      <a:r>
                        <a:rPr lang="en-US" dirty="0" smtClean="0"/>
                        <a:t>3</a:t>
                      </a:r>
                      <a:endParaRPr lang="en-IN" dirty="0"/>
                    </a:p>
                  </a:txBody>
                  <a:tcPr/>
                </a:tc>
                <a:tc>
                  <a:txBody>
                    <a:bodyPr/>
                    <a:lstStyle/>
                    <a:p>
                      <a:r>
                        <a:rPr lang="en-US" dirty="0" smtClean="0"/>
                        <a:t>Letter of Adjournment filed with AO</a:t>
                      </a:r>
                      <a:endParaRPr lang="en-IN" dirty="0"/>
                    </a:p>
                  </a:txBody>
                  <a:tcPr/>
                </a:tc>
                <a:tc>
                  <a:txBody>
                    <a:bodyPr/>
                    <a:lstStyle/>
                    <a:p>
                      <a:endParaRPr lang="en-IN"/>
                    </a:p>
                  </a:txBody>
                  <a:tcPr/>
                </a:tc>
              </a:tr>
              <a:tr h="641828">
                <a:tc>
                  <a:txBody>
                    <a:bodyPr/>
                    <a:lstStyle/>
                    <a:p>
                      <a:r>
                        <a:rPr lang="en-US" dirty="0" smtClean="0"/>
                        <a:t>4</a:t>
                      </a:r>
                      <a:endParaRPr lang="en-IN" dirty="0"/>
                    </a:p>
                  </a:txBody>
                  <a:tcPr/>
                </a:tc>
                <a:tc>
                  <a:txBody>
                    <a:bodyPr/>
                    <a:lstStyle/>
                    <a:p>
                      <a:r>
                        <a:rPr lang="en-US" dirty="0" smtClean="0"/>
                        <a:t>Reply filed with AO - Additional</a:t>
                      </a:r>
                      <a:endParaRPr lang="en-IN" dirty="0"/>
                    </a:p>
                  </a:txBody>
                  <a:tcPr/>
                </a:tc>
                <a:tc>
                  <a:txBody>
                    <a:bodyPr/>
                    <a:lstStyle/>
                    <a:p>
                      <a:endParaRPr lang="en-IN"/>
                    </a:p>
                  </a:txBody>
                  <a:tcPr/>
                </a:tc>
              </a:tr>
              <a:tr h="641828">
                <a:tc>
                  <a:txBody>
                    <a:bodyPr/>
                    <a:lstStyle/>
                    <a:p>
                      <a:r>
                        <a:rPr lang="en-US" dirty="0" smtClean="0"/>
                        <a:t>5</a:t>
                      </a:r>
                      <a:endParaRPr lang="en-IN" dirty="0"/>
                    </a:p>
                  </a:txBody>
                  <a:tcPr/>
                </a:tc>
                <a:tc>
                  <a:txBody>
                    <a:bodyPr/>
                    <a:lstStyle/>
                    <a:p>
                      <a:r>
                        <a:rPr lang="en-US" dirty="0" smtClean="0"/>
                        <a:t>Case Laws</a:t>
                      </a:r>
                      <a:endParaRPr lang="en-IN" dirty="0"/>
                    </a:p>
                  </a:txBody>
                  <a:tcPr/>
                </a:tc>
                <a:tc>
                  <a:txBody>
                    <a:bodyPr/>
                    <a:lstStyle/>
                    <a:p>
                      <a:endParaRPr lang="en-IN"/>
                    </a:p>
                  </a:txBody>
                  <a:tcPr/>
                </a:tc>
              </a:tr>
              <a:tr h="641828">
                <a:tc>
                  <a:txBody>
                    <a:bodyPr/>
                    <a:lstStyle/>
                    <a:p>
                      <a:r>
                        <a:rPr lang="en-US" dirty="0" smtClean="0"/>
                        <a:t>6</a:t>
                      </a:r>
                      <a:endParaRPr lang="en-IN" dirty="0"/>
                    </a:p>
                  </a:txBody>
                  <a:tcPr/>
                </a:tc>
                <a:tc>
                  <a:txBody>
                    <a:bodyPr/>
                    <a:lstStyle/>
                    <a:p>
                      <a:r>
                        <a:rPr lang="en-US" dirty="0" smtClean="0"/>
                        <a:t>Assessment Order</a:t>
                      </a:r>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val="2712279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Arial" panose="020B0604020202020204" pitchFamily="34" charset="0"/>
              </a:rPr>
              <a:t>Format of Paper Book in Sequence as case Progress in the office of Assessing Officer , main idea for this submission is to submit all the documents before CIT in Proper Sequence.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Commissioner (Appeals) would hear the appeal and may adjourn it from time to time till the hearing is over.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During </a:t>
            </a:r>
            <a:r>
              <a:rPr lang="en-US" dirty="0">
                <a:solidFill>
                  <a:srgbClr val="333333"/>
                </a:solidFill>
                <a:latin typeface="Arial" panose="020B0604020202020204" pitchFamily="34" charset="0"/>
              </a:rPr>
              <a:t>hearing, Commissioner (Appeals) may allow the tax payer to go into additional grounds of appeal, i.e. grounds not specified in the appeal memo, i.e. Form no. 35, on being satisfied that omission of those grounds from the form of appeal was not willful or unreasonable</a:t>
            </a:r>
            <a:r>
              <a:rPr lang="en-US" dirty="0"/>
              <a:t/>
            </a:r>
            <a:br>
              <a:rPr lang="en-US" dirty="0"/>
            </a:br>
            <a:endParaRPr lang="en-IN" dirty="0"/>
          </a:p>
        </p:txBody>
      </p:sp>
    </p:spTree>
    <p:extLst>
      <p:ext uri="{BB962C8B-B14F-4D97-AF65-F5344CB8AC3E}">
        <p14:creationId xmlns:p14="http://schemas.microsoft.com/office/powerpoint/2010/main" val="3843722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a:t>
            </a:r>
            <a:endParaRPr lang="en-IN" dirty="0"/>
          </a:p>
        </p:txBody>
      </p:sp>
      <p:sp>
        <p:nvSpPr>
          <p:cNvPr id="3" name="Content Placeholder 2"/>
          <p:cNvSpPr>
            <a:spLocks noGrp="1"/>
          </p:cNvSpPr>
          <p:nvPr>
            <p:ph idx="1"/>
          </p:nvPr>
        </p:nvSpPr>
        <p:spPr/>
        <p:txBody>
          <a:bodyPr>
            <a:normAutofit fontScale="85000" lnSpcReduction="10000"/>
          </a:bodyPr>
          <a:lstStyle/>
          <a:p>
            <a:r>
              <a:rPr lang="en-US" dirty="0">
                <a:solidFill>
                  <a:srgbClr val="333333"/>
                </a:solidFill>
                <a:latin typeface="Arial" panose="020B0604020202020204" pitchFamily="34" charset="0"/>
              </a:rPr>
              <a:t>During appeal proceedings, the tax payer is not entitled to produce any evidence, whether oral or documentary other than what was already produced before the Assessing Officer. Commissioner (Appeals) would admit additional evidence filed only in following situations: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where </a:t>
            </a:r>
            <a:r>
              <a:rPr lang="en-US" dirty="0">
                <a:solidFill>
                  <a:srgbClr val="333333"/>
                </a:solidFill>
                <a:latin typeface="Arial" panose="020B0604020202020204" pitchFamily="34" charset="0"/>
              </a:rPr>
              <a:t>the Assessing Officer has refused to admit evidence which ought to have been admitted; or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where </a:t>
            </a:r>
            <a:r>
              <a:rPr lang="en-US" dirty="0">
                <a:solidFill>
                  <a:srgbClr val="333333"/>
                </a:solidFill>
                <a:latin typeface="Arial" panose="020B0604020202020204" pitchFamily="34" charset="0"/>
              </a:rPr>
              <a:t>the appellant was prevented by sufficient cause from producing the evidence which he was called upon to be produced by the Assessing Officer; or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where </a:t>
            </a:r>
            <a:r>
              <a:rPr lang="en-US" dirty="0">
                <a:solidFill>
                  <a:srgbClr val="333333"/>
                </a:solidFill>
                <a:latin typeface="Arial" panose="020B0604020202020204" pitchFamily="34" charset="0"/>
              </a:rPr>
              <a:t>the appellant was prevented by sufficient cause from producing before the Assessing Officer any evidence which is relevant to any ground of appeal; or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where </a:t>
            </a:r>
            <a:r>
              <a:rPr lang="en-US" dirty="0">
                <a:solidFill>
                  <a:srgbClr val="333333"/>
                </a:solidFill>
                <a:latin typeface="Arial" panose="020B0604020202020204" pitchFamily="34" charset="0"/>
              </a:rPr>
              <a:t>the Assessing Officer has made the order appealed against without giving sufficient opportunity to the appellant to adduce evidence relevant to any ground of appeal.</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227016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0" i="0" dirty="0" smtClean="0">
                <a:solidFill>
                  <a:srgbClr val="222222"/>
                </a:solidFill>
                <a:effectLst/>
                <a:latin typeface="Verdana" panose="020B0604030504040204" pitchFamily="34" charset="0"/>
              </a:rPr>
              <a:t>Provisions of Appeal, Documents to be filed, Process of e- filing of appeal, discussion on each items of the Form 35, statement of facts, grounds of </a:t>
            </a:r>
            <a:r>
              <a:rPr lang="en-US" b="0" i="0" smtClean="0">
                <a:solidFill>
                  <a:srgbClr val="222222"/>
                </a:solidFill>
                <a:effectLst/>
                <a:latin typeface="Verdana" panose="020B0604030504040204" pitchFamily="34" charset="0"/>
              </a:rPr>
              <a:t>appea</a:t>
            </a:r>
            <a:endParaRPr lang="en-IN"/>
          </a:p>
        </p:txBody>
      </p:sp>
    </p:spTree>
    <p:extLst>
      <p:ext uri="{BB962C8B-B14F-4D97-AF65-F5344CB8AC3E}">
        <p14:creationId xmlns:p14="http://schemas.microsoft.com/office/powerpoint/2010/main" val="241124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US" dirty="0">
                <a:solidFill>
                  <a:srgbClr val="333333"/>
                </a:solidFill>
                <a:latin typeface="Arial" panose="020B0604020202020204" pitchFamily="34" charset="0"/>
              </a:rPr>
              <a:t>additional evidences are to be accompanied with an application stating the reasons for their admission, after which the Commissioner (Appeals) may admit the same after recording reasons in writing for its admission.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Before </a:t>
            </a:r>
            <a:r>
              <a:rPr lang="en-US" dirty="0">
                <a:solidFill>
                  <a:srgbClr val="333333"/>
                </a:solidFill>
                <a:latin typeface="Arial" panose="020B0604020202020204" pitchFamily="34" charset="0"/>
              </a:rPr>
              <a:t>taking into account the additional evidence filed, Commissioner (Appeals) is to provide reasonable opportunity to the Assessing Officer.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 </a:t>
            </a:r>
            <a:r>
              <a:rPr lang="en-US" dirty="0">
                <a:solidFill>
                  <a:srgbClr val="333333"/>
                </a:solidFill>
                <a:latin typeface="Arial" panose="020B0604020202020204" pitchFamily="34" charset="0"/>
              </a:rPr>
              <a:t>examining the additional evidence or the witness as well as to produce evidences to rebut additional evidences filed by the tax payer. Before disposing of any appeal, Commissioner (Appeals) may carry out further enquiry himself or through the Assessing Officer.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such proceedings are conducted through the Assessing officer, the same are generally referred to as remand proceedings.</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4164687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After the hearing is concluded, Commissioner (Appeals) passes order in writing, disposing of the appeal and stating the decision on each ground of appeal with reasons.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case of assessment and penalty, Commissioner (Appeals) may confirm, reduce or enhance it. Before enhancing any assessment or penalty, Commissioner of Income-tax (Appeals) has to provide reasonable opportunity to the tax payer for showing cause against such enhancement.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While </a:t>
            </a:r>
            <a:r>
              <a:rPr lang="en-US" dirty="0">
                <a:solidFill>
                  <a:srgbClr val="333333"/>
                </a:solidFill>
                <a:latin typeface="Arial" panose="020B0604020202020204" pitchFamily="34" charset="0"/>
              </a:rPr>
              <a:t>disposing of an appeal, the Commissioner (Appeals) may consider and decide any matter arising out of the proceedings in which order appealed against was passed, even if such matter was not raised by the tax payer.</a:t>
            </a:r>
            <a:r>
              <a:rPr lang="en-US" dirty="0"/>
              <a:t/>
            </a:r>
            <a:br>
              <a:rPr lang="en-US" dirty="0"/>
            </a:br>
            <a:endParaRPr lang="en-IN" dirty="0"/>
          </a:p>
        </p:txBody>
      </p:sp>
    </p:spTree>
    <p:extLst>
      <p:ext uri="{BB962C8B-B14F-4D97-AF65-F5344CB8AC3E}">
        <p14:creationId xmlns:p14="http://schemas.microsoft.com/office/powerpoint/2010/main" val="230236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35</a:t>
            </a:r>
            <a:endParaRPr lang="en-IN" dirty="0"/>
          </a:p>
        </p:txBody>
      </p:sp>
      <p:sp>
        <p:nvSpPr>
          <p:cNvPr id="3" name="Content Placeholder 2"/>
          <p:cNvSpPr>
            <a:spLocks noGrp="1"/>
          </p:cNvSpPr>
          <p:nvPr>
            <p:ph idx="1"/>
          </p:nvPr>
        </p:nvSpPr>
        <p:spPr/>
        <p:txBody>
          <a:bodyPr/>
          <a:lstStyle/>
          <a:p>
            <a:r>
              <a:rPr lang="en-US" dirty="0" smtClean="0">
                <a:solidFill>
                  <a:srgbClr val="333333"/>
                </a:solidFill>
                <a:latin typeface="Arial" panose="020B0604020202020204" pitchFamily="34" charset="0"/>
              </a:rPr>
              <a:t>Appeal </a:t>
            </a:r>
            <a:r>
              <a:rPr lang="en-US" dirty="0">
                <a:solidFill>
                  <a:srgbClr val="333333"/>
                </a:solidFill>
                <a:latin typeface="Arial" panose="020B0604020202020204" pitchFamily="34" charset="0"/>
              </a:rPr>
              <a:t>to the Commissioner of Income Tax (Appeals)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Designation </a:t>
            </a:r>
            <a:r>
              <a:rPr lang="en-US" dirty="0">
                <a:solidFill>
                  <a:srgbClr val="333333"/>
                </a:solidFill>
                <a:latin typeface="Arial" panose="020B0604020202020204" pitchFamily="34" charset="0"/>
              </a:rPr>
              <a:t>of the Commissioner (Appeals)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No</a:t>
            </a:r>
            <a:r>
              <a:rPr lang="en-US" dirty="0">
                <a:solidFill>
                  <a:srgbClr val="333333"/>
                </a:solidFill>
                <a:latin typeface="Arial" panose="020B0604020202020204" pitchFamily="34" charset="0"/>
              </a:rPr>
              <a:t>……………………..of…………………….</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2570333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6015285"/>
              </p:ext>
            </p:extLst>
          </p:nvPr>
        </p:nvGraphicFramePr>
        <p:xfrm>
          <a:off x="2255108" y="2023334"/>
          <a:ext cx="6477000" cy="3059411"/>
        </p:xfrm>
        <a:graphic>
          <a:graphicData uri="http://schemas.openxmlformats.org/drawingml/2006/table">
            <a:tbl>
              <a:tblPr firstRow="1" bandRow="1">
                <a:tableStyleId>{5C22544A-7EE6-4342-B048-85BDC9FD1C3A}</a:tableStyleId>
              </a:tblPr>
              <a:tblGrid>
                <a:gridCol w="5389606"/>
                <a:gridCol w="1087394"/>
              </a:tblGrid>
              <a:tr h="534299">
                <a:tc>
                  <a:txBody>
                    <a:bodyPr/>
                    <a:lstStyle/>
                    <a:p>
                      <a:r>
                        <a:rPr lang="en-US" dirty="0" smtClean="0"/>
                        <a:t>Name and Address of the of Appellant</a:t>
                      </a:r>
                      <a:endParaRPr lang="en-IN" dirty="0"/>
                    </a:p>
                  </a:txBody>
                  <a:tcPr/>
                </a:tc>
                <a:tc>
                  <a:txBody>
                    <a:bodyPr/>
                    <a:lstStyle/>
                    <a:p>
                      <a:endParaRPr lang="en-IN"/>
                    </a:p>
                  </a:txBody>
                  <a:tcPr/>
                </a:tc>
              </a:tr>
              <a:tr h="534299">
                <a:tc>
                  <a:txBody>
                    <a:bodyPr/>
                    <a:lstStyle/>
                    <a:p>
                      <a:r>
                        <a:rPr lang="en-US" dirty="0" smtClean="0"/>
                        <a:t>Permanent Account Number</a:t>
                      </a:r>
                      <a:endParaRPr lang="en-IN" dirty="0"/>
                    </a:p>
                  </a:txBody>
                  <a:tcPr/>
                </a:tc>
                <a:tc>
                  <a:txBody>
                    <a:bodyPr/>
                    <a:lstStyle/>
                    <a:p>
                      <a:endParaRPr lang="en-IN"/>
                    </a:p>
                  </a:txBody>
                  <a:tcPr/>
                </a:tc>
              </a:tr>
              <a:tr h="534299">
                <a:tc>
                  <a:txBody>
                    <a:bodyPr/>
                    <a:lstStyle/>
                    <a:p>
                      <a:r>
                        <a:rPr lang="en-US" dirty="0" smtClean="0"/>
                        <a:t>Assessment Year relating to the Appeal preferred</a:t>
                      </a:r>
                      <a:endParaRPr lang="en-IN" dirty="0"/>
                    </a:p>
                  </a:txBody>
                  <a:tcPr/>
                </a:tc>
                <a:tc>
                  <a:txBody>
                    <a:bodyPr/>
                    <a:lstStyle/>
                    <a:p>
                      <a:endParaRPr lang="en-IN"/>
                    </a:p>
                  </a:txBody>
                  <a:tcPr/>
                </a:tc>
              </a:tr>
              <a:tr h="534299">
                <a:tc>
                  <a:txBody>
                    <a:bodyPr/>
                    <a:lstStyle/>
                    <a:p>
                      <a:r>
                        <a:rPr lang="en-US" dirty="0" smtClean="0"/>
                        <a:t>Assessing Officer/Valuation Officer Passing the order</a:t>
                      </a:r>
                      <a:endParaRPr lang="en-IN" dirty="0"/>
                    </a:p>
                  </a:txBody>
                  <a:tcPr/>
                </a:tc>
                <a:tc>
                  <a:txBody>
                    <a:bodyPr/>
                    <a:lstStyle/>
                    <a:p>
                      <a:endParaRPr lang="en-IN"/>
                    </a:p>
                  </a:txBody>
                  <a:tcPr/>
                </a:tc>
              </a:tr>
              <a:tr h="922215">
                <a:tc>
                  <a:txBody>
                    <a:bodyPr/>
                    <a:lstStyle/>
                    <a:p>
                      <a:r>
                        <a:rPr lang="en-US" dirty="0" smtClean="0"/>
                        <a:t>Provision of Income Tax Act 1961 – Section under</a:t>
                      </a:r>
                      <a:r>
                        <a:rPr lang="en-US" baseline="0" dirty="0" smtClean="0"/>
                        <a:t> which the AO or Valuation Officer Passed the Order</a:t>
                      </a:r>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val="4120487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2799"/>
          </a:xfrm>
        </p:spPr>
        <p:txBody>
          <a:bodyPr>
            <a:normAutofit fontScale="90000"/>
          </a:bodyPr>
          <a:lstStyle/>
          <a:p>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1473228"/>
              </p:ext>
            </p:extLst>
          </p:nvPr>
        </p:nvGraphicFramePr>
        <p:xfrm>
          <a:off x="955589" y="1186247"/>
          <a:ext cx="9514702" cy="4663440"/>
        </p:xfrm>
        <a:graphic>
          <a:graphicData uri="http://schemas.openxmlformats.org/drawingml/2006/table">
            <a:tbl>
              <a:tblPr firstRow="1" bandRow="1">
                <a:tableStyleId>{5C22544A-7EE6-4342-B048-85BDC9FD1C3A}</a:tableStyleId>
              </a:tblPr>
              <a:tblGrid>
                <a:gridCol w="8440995"/>
                <a:gridCol w="1073707"/>
              </a:tblGrid>
              <a:tr h="340125">
                <a:tc>
                  <a:txBody>
                    <a:bodyPr/>
                    <a:lstStyle/>
                    <a:p>
                      <a:r>
                        <a:rPr lang="en-US" dirty="0" smtClean="0"/>
                        <a:t>Where the Appeal relates to Any TDS – the date of payment of Tax</a:t>
                      </a:r>
                      <a:endParaRPr lang="en-IN" dirty="0"/>
                    </a:p>
                  </a:txBody>
                  <a:tcPr/>
                </a:tc>
                <a:tc>
                  <a:txBody>
                    <a:bodyPr/>
                    <a:lstStyle/>
                    <a:p>
                      <a:endParaRPr lang="en-IN"/>
                    </a:p>
                  </a:txBody>
                  <a:tcPr/>
                </a:tc>
              </a:tr>
              <a:tr h="595219">
                <a:tc>
                  <a:txBody>
                    <a:bodyPr/>
                    <a:lstStyle/>
                    <a:p>
                      <a:r>
                        <a:rPr lang="en-US" dirty="0" smtClean="0"/>
                        <a:t>Where the appeal relates to any assessment  or penalty – the date of service of the notice</a:t>
                      </a:r>
                      <a:endParaRPr lang="en-IN" dirty="0"/>
                    </a:p>
                  </a:txBody>
                  <a:tcPr/>
                </a:tc>
                <a:tc>
                  <a:txBody>
                    <a:bodyPr/>
                    <a:lstStyle/>
                    <a:p>
                      <a:endParaRPr lang="en-IN"/>
                    </a:p>
                  </a:txBody>
                  <a:tcPr/>
                </a:tc>
              </a:tr>
              <a:tr h="595219">
                <a:tc>
                  <a:txBody>
                    <a:bodyPr/>
                    <a:lstStyle/>
                    <a:p>
                      <a:r>
                        <a:rPr lang="en-US" dirty="0" smtClean="0"/>
                        <a:t>In other case, the date of service of intimation of the order against which appeal is preferred</a:t>
                      </a:r>
                      <a:endParaRPr lang="en-IN" dirty="0"/>
                    </a:p>
                  </a:txBody>
                  <a:tcPr/>
                </a:tc>
                <a:tc>
                  <a:txBody>
                    <a:bodyPr/>
                    <a:lstStyle/>
                    <a:p>
                      <a:endParaRPr lang="en-IN"/>
                    </a:p>
                  </a:txBody>
                  <a:tcPr/>
                </a:tc>
              </a:tr>
              <a:tr h="340125">
                <a:tc>
                  <a:txBody>
                    <a:bodyPr/>
                    <a:lstStyle/>
                    <a:p>
                      <a:r>
                        <a:rPr lang="en-US" dirty="0" smtClean="0"/>
                        <a:t>Section and Clause under which</a:t>
                      </a:r>
                      <a:r>
                        <a:rPr lang="en-US" baseline="0" dirty="0" smtClean="0"/>
                        <a:t> the appeal is preferred</a:t>
                      </a:r>
                      <a:endParaRPr lang="en-IN" dirty="0"/>
                    </a:p>
                  </a:txBody>
                  <a:tcPr/>
                </a:tc>
                <a:tc>
                  <a:txBody>
                    <a:bodyPr/>
                    <a:lstStyle/>
                    <a:p>
                      <a:endParaRPr lang="en-IN"/>
                    </a:p>
                  </a:txBody>
                  <a:tcPr/>
                </a:tc>
              </a:tr>
              <a:tr h="1105406">
                <a:tc>
                  <a:txBody>
                    <a:bodyPr/>
                    <a:lstStyle/>
                    <a:p>
                      <a:r>
                        <a:rPr lang="en-US" sz="1800" b="0" i="0" kern="1200" dirty="0" smtClean="0">
                          <a:solidFill>
                            <a:schemeClr val="dk1"/>
                          </a:solidFill>
                          <a:effectLst/>
                          <a:latin typeface="+mn-lt"/>
                          <a:ea typeface="+mn-ea"/>
                          <a:cs typeface="+mn-cs"/>
                        </a:rPr>
                        <a:t>Where a return has been filed by the appellant for the assessment year in connection with which the appeal is preferred, whether tax due on the income returned has been paid in full (if the answer is in the affirmative, give details of date of payment and amount paid.</a:t>
                      </a:r>
                      <a:endParaRPr lang="en-IN" dirty="0"/>
                    </a:p>
                  </a:txBody>
                  <a:tcPr/>
                </a:tc>
                <a:tc>
                  <a:txBody>
                    <a:bodyPr/>
                    <a:lstStyle/>
                    <a:p>
                      <a:endParaRPr lang="en-IN"/>
                    </a:p>
                  </a:txBody>
                  <a:tcPr/>
                </a:tc>
              </a:tr>
              <a:tr h="1360500">
                <a:tc>
                  <a:txBody>
                    <a:bodyPr/>
                    <a:lstStyle/>
                    <a:p>
                      <a:r>
                        <a:rPr lang="en-US" b="0" i="0" dirty="0" smtClean="0">
                          <a:solidFill>
                            <a:srgbClr val="333333"/>
                          </a:solidFill>
                          <a:effectLst/>
                          <a:latin typeface="Arial" panose="020B0604020202020204" pitchFamily="34" charset="0"/>
                        </a:rPr>
                        <a:t>Where no return has been filed by the appellant for the assessment year in connection with which the appeal is preferred, whether an amount equal to the amount of advance tax payable by him during the financial year immediately preceding such assessment year has been paid (If the answer is in the affirmative, give details of date of payments and amount paid)</a:t>
                      </a:r>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val="658185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Relief claimed in </a:t>
            </a:r>
            <a:r>
              <a:rPr lang="en-US" dirty="0" smtClean="0">
                <a:solidFill>
                  <a:srgbClr val="333333"/>
                </a:solidFill>
                <a:latin typeface="Arial" panose="020B0604020202020204" pitchFamily="34" charset="0"/>
              </a:rPr>
              <a:t>appeal</a:t>
            </a:r>
          </a:p>
          <a:p>
            <a:r>
              <a:rPr lang="en-US" dirty="0"/>
              <a:t/>
            </a:r>
            <a:br>
              <a:rPr lang="en-US" dirty="0"/>
            </a:br>
            <a:r>
              <a:rPr lang="en-US" dirty="0" smtClean="0">
                <a:solidFill>
                  <a:srgbClr val="333333"/>
                </a:solidFill>
                <a:latin typeface="Arial" panose="020B0604020202020204" pitchFamily="34" charset="0"/>
              </a:rPr>
              <a:t>Where </a:t>
            </a:r>
            <a:r>
              <a:rPr lang="en-US" dirty="0">
                <a:solidFill>
                  <a:srgbClr val="333333"/>
                </a:solidFill>
                <a:latin typeface="Arial" panose="020B0604020202020204" pitchFamily="34" charset="0"/>
              </a:rPr>
              <a:t>an appeal in relation to any other assessment year is pending in the case of the appellant with any Commissioner (Appeals), give the details as to the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(a)  Commissioner (Appeals), with whom the appeal is pending;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b)  Assessment year in connection with which the appeal has been preferred</a:t>
            </a:r>
            <a:r>
              <a:rPr lang="en-US" dirty="0" smtClean="0">
                <a:solidFill>
                  <a:srgbClr val="333333"/>
                </a:solidFill>
                <a:latin typeface="Arial" panose="020B0604020202020204" pitchFamily="34" charset="0"/>
              </a:rPr>
              <a:t>;</a:t>
            </a: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(c)    Assessing Officer passing the order appealed against; </a:t>
            </a:r>
            <a:r>
              <a:rPr lang="en-US" dirty="0" smtClean="0">
                <a:solidFill>
                  <a:srgbClr val="333333"/>
                </a:solidFill>
                <a:latin typeface="Arial" panose="020B0604020202020204" pitchFamily="34" charset="0"/>
              </a:rPr>
              <a:t>\</a:t>
            </a:r>
          </a:p>
          <a:p>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d)  Section and sub-section of the Act, under which the Assessing Officer passed the order appealed against and the date of such order</a:t>
            </a:r>
            <a:r>
              <a:rPr lang="en-US" dirty="0"/>
              <a:t/>
            </a:r>
            <a:br>
              <a:rPr lang="en-US" dirty="0"/>
            </a:br>
            <a:r>
              <a:rPr lang="en-US" dirty="0"/>
              <a:t/>
            </a:r>
            <a:br>
              <a:rPr lang="en-US" dirty="0"/>
            </a:br>
            <a:r>
              <a:rPr lang="en-US" dirty="0" smtClean="0"/>
              <a:t>                                                                                                  Signed</a:t>
            </a:r>
          </a:p>
          <a:p>
            <a:endParaRPr lang="en-IN" dirty="0"/>
          </a:p>
        </p:txBody>
      </p:sp>
    </p:spTree>
    <p:extLst>
      <p:ext uri="{BB962C8B-B14F-4D97-AF65-F5344CB8AC3E}">
        <p14:creationId xmlns:p14="http://schemas.microsoft.com/office/powerpoint/2010/main" val="4013153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I, ——————- the appellant, do hereby declare that what is stated above is true to the best of my information and belief.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Place </a:t>
            </a:r>
            <a:r>
              <a:rPr lang="en-US" dirty="0">
                <a:solidFill>
                  <a:srgbClr val="333333"/>
                </a:solidFill>
                <a:latin typeface="Arial" panose="020B0604020202020204" pitchFamily="34" charset="0"/>
              </a:rPr>
              <a:t>———————– </a:t>
            </a:r>
            <a:r>
              <a:rPr lang="en-US" dirty="0" err="1" smtClean="0">
                <a:solidFill>
                  <a:srgbClr val="333333"/>
                </a:solidFill>
                <a:latin typeface="Arial" panose="020B0604020202020204" pitchFamily="34" charset="0"/>
              </a:rPr>
              <a:t>Kolkatta</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                                                                                                    ————————-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Signed </a:t>
            </a:r>
            <a:r>
              <a:rPr lang="en-US" dirty="0">
                <a:solidFill>
                  <a:srgbClr val="333333"/>
                </a:solidFill>
                <a:latin typeface="Arial" panose="020B0604020202020204" pitchFamily="34" charset="0"/>
              </a:rPr>
              <a:t>——————————-</a:t>
            </a:r>
            <a:r>
              <a:rPr lang="en-US" dirty="0"/>
              <a:t/>
            </a:r>
            <a:br>
              <a:rPr lang="en-US" dirty="0"/>
            </a:br>
            <a:endParaRPr lang="en-IN" dirty="0"/>
          </a:p>
        </p:txBody>
      </p:sp>
    </p:spTree>
    <p:extLst>
      <p:ext uri="{BB962C8B-B14F-4D97-AF65-F5344CB8AC3E}">
        <p14:creationId xmlns:p14="http://schemas.microsoft.com/office/powerpoint/2010/main" val="1806482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ITAT</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Appeal against an order of Commissioner (Appeals) lies with the Income Tax Appellate Tribunal (ITAT). Both tax payer and the Assessing Officer can file appeal before the Appellate Tribunal. Several Benches of the Appellate Tribunal comprising judicial and accountant members have been constituted all over India.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ORDERS </a:t>
            </a:r>
            <a:r>
              <a:rPr lang="en-US" dirty="0">
                <a:solidFill>
                  <a:srgbClr val="333333"/>
                </a:solidFill>
                <a:latin typeface="Arial" panose="020B0604020202020204" pitchFamily="34" charset="0"/>
              </a:rPr>
              <a:t>AGAINST WHICH APPEAL CAN BE FILED BEFORE APPELLATE TRIBUNAL:</a:t>
            </a:r>
            <a:r>
              <a:rPr lang="en-US" dirty="0"/>
              <a:t/>
            </a:r>
            <a:br>
              <a:rPr lang="en-US" dirty="0"/>
            </a:br>
            <a:endParaRPr lang="en-IN" dirty="0"/>
          </a:p>
        </p:txBody>
      </p:sp>
    </p:spTree>
    <p:extLst>
      <p:ext uri="{BB962C8B-B14F-4D97-AF65-F5344CB8AC3E}">
        <p14:creationId xmlns:p14="http://schemas.microsoft.com/office/powerpoint/2010/main" val="1824746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6453"/>
          </a:xfrm>
        </p:spPr>
        <p:txBody>
          <a:bodyPr>
            <a:normAutofit fontScale="90000"/>
          </a:bodyPr>
          <a:lstStyle/>
          <a:p>
            <a:r>
              <a:rPr lang="en-US" sz="2700" dirty="0" smtClean="0">
                <a:solidFill>
                  <a:srgbClr val="333333"/>
                </a:solidFill>
                <a:latin typeface="Arial" panose="020B0604020202020204" pitchFamily="34" charset="0"/>
              </a:rPr>
              <a:t/>
            </a:r>
            <a:br>
              <a:rPr lang="en-US" sz="2700" dirty="0" smtClean="0">
                <a:solidFill>
                  <a:srgbClr val="333333"/>
                </a:solidFill>
                <a:latin typeface="Arial" panose="020B0604020202020204" pitchFamily="34" charset="0"/>
              </a:rPr>
            </a:br>
            <a:r>
              <a:rPr lang="en-US" sz="2700" dirty="0">
                <a:solidFill>
                  <a:srgbClr val="333333"/>
                </a:solidFill>
                <a:latin typeface="Arial" panose="020B0604020202020204" pitchFamily="34" charset="0"/>
              </a:rPr>
              <a:t/>
            </a:r>
            <a:br>
              <a:rPr lang="en-US" sz="2700" dirty="0">
                <a:solidFill>
                  <a:srgbClr val="333333"/>
                </a:solidFill>
                <a:latin typeface="Arial" panose="020B0604020202020204" pitchFamily="34" charset="0"/>
              </a:rPr>
            </a:br>
            <a:r>
              <a:rPr lang="en-US" sz="2700" dirty="0" smtClean="0">
                <a:solidFill>
                  <a:srgbClr val="333333"/>
                </a:solidFill>
                <a:latin typeface="Arial" panose="020B0604020202020204" pitchFamily="34" charset="0"/>
              </a:rPr>
              <a:t/>
            </a:r>
            <a:br>
              <a:rPr lang="en-US" sz="2700" dirty="0" smtClean="0">
                <a:solidFill>
                  <a:srgbClr val="333333"/>
                </a:solidFill>
                <a:latin typeface="Arial" panose="020B0604020202020204" pitchFamily="34" charset="0"/>
              </a:rPr>
            </a:br>
            <a:r>
              <a:rPr lang="en-US" sz="2700" dirty="0" smtClean="0">
                <a:solidFill>
                  <a:srgbClr val="333333"/>
                </a:solidFill>
                <a:latin typeface="Arial" panose="020B0604020202020204" pitchFamily="34" charset="0"/>
              </a:rPr>
              <a:t>Tax </a:t>
            </a:r>
            <a:r>
              <a:rPr lang="en-US" sz="2700" dirty="0">
                <a:solidFill>
                  <a:srgbClr val="333333"/>
                </a:solidFill>
                <a:latin typeface="Arial" panose="020B0604020202020204" pitchFamily="34" charset="0"/>
              </a:rPr>
              <a:t>payer can file appeal before the Income Tax Appellate Tribunal against the following orders:</a:t>
            </a:r>
            <a:r>
              <a:rPr lang="en-US" sz="2700" dirty="0"/>
              <a:t/>
            </a:r>
            <a:br>
              <a:rPr lang="en-US" sz="2700" dirty="0"/>
            </a:br>
            <a:r>
              <a:rPr lang="en-US" dirty="0"/>
              <a:t/>
            </a:r>
            <a:br>
              <a:rPr lang="en-US" dirty="0"/>
            </a:br>
            <a:endParaRPr lang="en-IN" dirty="0"/>
          </a:p>
        </p:txBody>
      </p:sp>
      <p:sp>
        <p:nvSpPr>
          <p:cNvPr id="3" name="Content Placeholder 2"/>
          <p:cNvSpPr>
            <a:spLocks noGrp="1"/>
          </p:cNvSpPr>
          <p:nvPr>
            <p:ph idx="1"/>
          </p:nvPr>
        </p:nvSpPr>
        <p:spPr>
          <a:xfrm>
            <a:off x="838200" y="1425146"/>
            <a:ext cx="10515600" cy="4751817"/>
          </a:xfrm>
        </p:spPr>
        <p:txBody>
          <a:bodyPr>
            <a:normAutofit lnSpcReduction="10000"/>
          </a:bodyPr>
          <a:lstStyle/>
          <a:p>
            <a:r>
              <a:rPr lang="en-US" dirty="0">
                <a:solidFill>
                  <a:srgbClr val="333333"/>
                </a:solidFill>
                <a:latin typeface="Arial" panose="020B0604020202020204" pitchFamily="34" charset="0"/>
              </a:rPr>
              <a:t>Order by Commissioner(Appeals) u/s 250/154/271/ 271A/272A;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by Assessing Officer u/s 158BC(c) in respect of search action initiated during </a:t>
            </a:r>
            <a:r>
              <a:rPr lang="en-US" dirty="0" smtClean="0">
                <a:solidFill>
                  <a:srgbClr val="333333"/>
                </a:solidFill>
                <a:latin typeface="Arial" panose="020B0604020202020204" pitchFamily="34" charset="0"/>
              </a:rPr>
              <a:t>………………. </a:t>
            </a: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by Assessing Officer u/ s 115 VZC excluding the tax payer from tonnage tax scheme;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by Commissioner u/s 12AA on registration application by a charitable or religious trust;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by the Commissioner u/s 80G(5)(vi) regarding approval of a charitable trust for donations made after </a:t>
            </a:r>
            <a:r>
              <a:rPr lang="en-US" dirty="0" smtClean="0">
                <a:solidFill>
                  <a:srgbClr val="333333"/>
                </a:solidFill>
                <a:latin typeface="Arial" panose="020B0604020202020204" pitchFamily="34" charset="0"/>
              </a:rPr>
              <a:t>…………..</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007602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Order by Commissioner u/s 263 revising Assessing Officer’s order considered prejudicial to the interest of revenue;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by Commissioner u/s 154 to rectify an order u/s 263;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Penalty </a:t>
            </a:r>
            <a:r>
              <a:rPr lang="en-US" dirty="0">
                <a:solidFill>
                  <a:srgbClr val="333333"/>
                </a:solidFill>
                <a:latin typeface="Arial" panose="020B0604020202020204" pitchFamily="34" charset="0"/>
              </a:rPr>
              <a:t>order passed by Commissioners u/s 271 or section 272A; Penalty order passed by Chief Commissioner/ Director General/Director u/s 272A;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passed by Assessing Officer u/s 143(3)/147 in pursuance of direction of Dispute;</a:t>
            </a:r>
            <a:r>
              <a:rPr lang="en-US" dirty="0"/>
              <a:t/>
            </a:r>
            <a:br>
              <a:rPr lang="en-US" dirty="0"/>
            </a:br>
            <a:endParaRPr lang="en-IN" dirty="0"/>
          </a:p>
        </p:txBody>
      </p:sp>
    </p:spTree>
    <p:extLst>
      <p:ext uri="{BB962C8B-B14F-4D97-AF65-F5344CB8AC3E}">
        <p14:creationId xmlns:p14="http://schemas.microsoft.com/office/powerpoint/2010/main" val="4282468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 Tribunal</a:t>
            </a:r>
            <a:endParaRPr lang="en-IN" dirty="0"/>
          </a:p>
        </p:txBody>
      </p:sp>
      <p:sp>
        <p:nvSpPr>
          <p:cNvPr id="3" name="Content Placeholder 2"/>
          <p:cNvSpPr>
            <a:spLocks noGrp="1"/>
          </p:cNvSpPr>
          <p:nvPr>
            <p:ph idx="1"/>
          </p:nvPr>
        </p:nvSpPr>
        <p:spPr/>
        <p:txBody>
          <a:bodyPr/>
          <a:lstStyle/>
          <a:p>
            <a:r>
              <a:rPr lang="en-US" dirty="0" smtClean="0"/>
              <a:t>Compliant to a superior court relating to an injustice done by an inferior one.</a:t>
            </a:r>
          </a:p>
          <a:p>
            <a:r>
              <a:rPr lang="en-US" dirty="0" smtClean="0"/>
              <a:t>The person complaining is named ‘APPELLANT’</a:t>
            </a:r>
          </a:p>
          <a:p>
            <a:r>
              <a:rPr lang="en-US" dirty="0" smtClean="0"/>
              <a:t>Other party is known ‘RESPONDENT’</a:t>
            </a:r>
          </a:p>
          <a:p>
            <a:r>
              <a:rPr lang="en-US" dirty="0" smtClean="0"/>
              <a:t>Hierarchy</a:t>
            </a:r>
          </a:p>
          <a:p>
            <a:pPr lvl="1"/>
            <a:r>
              <a:rPr lang="en-US" dirty="0" smtClean="0"/>
              <a:t>Appeal against the order of the Assessing Officer lies with Commissioner of Appeals (Income Tax)</a:t>
            </a:r>
          </a:p>
          <a:p>
            <a:pPr lvl="1"/>
            <a:r>
              <a:rPr lang="en-US" dirty="0" smtClean="0"/>
              <a:t>Or</a:t>
            </a:r>
          </a:p>
          <a:p>
            <a:pPr lvl="1"/>
            <a:r>
              <a:rPr lang="en-US" dirty="0" smtClean="0"/>
              <a:t>File Revision Petition to the Commissioner.</a:t>
            </a:r>
            <a:endParaRPr lang="en-US" dirty="0"/>
          </a:p>
          <a:p>
            <a:endParaRPr lang="en-IN" dirty="0"/>
          </a:p>
        </p:txBody>
      </p:sp>
    </p:spTree>
    <p:extLst>
      <p:ext uri="{BB962C8B-B14F-4D97-AF65-F5344CB8AC3E}">
        <p14:creationId xmlns:p14="http://schemas.microsoft.com/office/powerpoint/2010/main" val="4047097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DRP</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Resolution Panel (DRP) and rectification order passed u/s 154 in respect of such order. The Commissioner can also direct the Assessing Officer to file appeal against order of Commissioner (Appeals) before the Appellate Tribunal.</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540622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Appeal is to be filed before the Appellate Tribunal within 60 days of the date on which order appealed against is communicated to the taxpayer or the Commissioner, as the case may be.</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2248861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Form</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An appeal to the ITAT is to be made in Form No. 36 which is to be filed in triplicate and is to be accompanied by two copies of order appealed against (at least one out of which should be a certified copy), two copies of relevant order of the Assessing Officer, two copies of grounds of appeal before the first appellate authority i.e. Commissioner (Appeals) and two copies of statement of facts, if any, filed before the said first appellate authority.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case of appeal against order levying penalty, 2 copies of relevant assessment order are also to be filed. In case of appeal against order u/s 143(3) </a:t>
            </a:r>
            <a:r>
              <a:rPr lang="en-US" dirty="0" err="1">
                <a:solidFill>
                  <a:srgbClr val="333333"/>
                </a:solidFill>
                <a:latin typeface="Arial" panose="020B0604020202020204" pitchFamily="34" charset="0"/>
              </a:rPr>
              <a:t>r.w.s</a:t>
            </a:r>
            <a:r>
              <a:rPr lang="en-US" dirty="0">
                <a:solidFill>
                  <a:srgbClr val="333333"/>
                </a:solidFill>
                <a:latin typeface="Arial" panose="020B0604020202020204" pitchFamily="34" charset="0"/>
              </a:rPr>
              <a:t>. 144A, two copies of directions of Additional Commissioner/Joint Commissioner u/s 144A are also to be filed and in case of appeal against order u/s 143(3) </a:t>
            </a:r>
            <a:r>
              <a:rPr lang="en-US" dirty="0" err="1">
                <a:solidFill>
                  <a:srgbClr val="333333"/>
                </a:solidFill>
                <a:latin typeface="Arial" panose="020B0604020202020204" pitchFamily="34" charset="0"/>
              </a:rPr>
              <a:t>r.w.s</a:t>
            </a:r>
            <a:r>
              <a:rPr lang="en-US" dirty="0">
                <a:solidFill>
                  <a:srgbClr val="333333"/>
                </a:solidFill>
                <a:latin typeface="Arial" panose="020B0604020202020204" pitchFamily="34" charset="0"/>
              </a:rPr>
              <a:t>. 147, two copies of original assessment order, if any are also to be filed. In case of appeal against penalty u/s 271(1)(C)/158BFA(2), the relevant assessment orders’ copies are also to be filed..</a:t>
            </a:r>
            <a:r>
              <a:rPr lang="en-US" dirty="0"/>
              <a:t/>
            </a:r>
            <a:br>
              <a:rPr lang="en-US" dirty="0"/>
            </a:br>
            <a:endParaRPr lang="en-IN" dirty="0"/>
          </a:p>
        </p:txBody>
      </p:sp>
    </p:spTree>
    <p:extLst>
      <p:ext uri="{BB962C8B-B14F-4D97-AF65-F5344CB8AC3E}">
        <p14:creationId xmlns:p14="http://schemas.microsoft.com/office/powerpoint/2010/main" val="833892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36</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Arial" panose="020B0604020202020204" pitchFamily="34" charset="0"/>
              </a:rPr>
              <a:t>Form No. 36 is to be accompanied with fee as under, which depends upon total income computed by the Assessing Officer </a:t>
            </a:r>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case to which appeal relates </a:t>
            </a:r>
            <a:endParaRPr lang="en-US" dirty="0" smtClean="0">
              <a:solidFill>
                <a:srgbClr val="333333"/>
              </a:solidFill>
              <a:latin typeface="Arial" panose="020B0604020202020204" pitchFamily="34" charset="0"/>
            </a:endParaRPr>
          </a:p>
          <a:p>
            <a:r>
              <a:rPr lang="en-US" sz="1600" dirty="0" smtClean="0">
                <a:solidFill>
                  <a:srgbClr val="333333"/>
                </a:solidFill>
                <a:latin typeface="Arial" panose="020B0604020202020204" pitchFamily="34" charset="0"/>
              </a:rPr>
              <a:t>Sr.no 	Total </a:t>
            </a:r>
            <a:r>
              <a:rPr lang="en-US" sz="1600" dirty="0">
                <a:solidFill>
                  <a:srgbClr val="333333"/>
                </a:solidFill>
                <a:latin typeface="Arial" panose="020B0604020202020204" pitchFamily="34" charset="0"/>
              </a:rPr>
              <a:t>Income as computed by Assessing Officer </a:t>
            </a:r>
            <a:r>
              <a:rPr lang="en-US" sz="1600" dirty="0" smtClean="0">
                <a:solidFill>
                  <a:srgbClr val="333333"/>
                </a:solidFill>
                <a:latin typeface="Arial" panose="020B0604020202020204" pitchFamily="34" charset="0"/>
              </a:rPr>
              <a:t>		Fees </a:t>
            </a:r>
          </a:p>
          <a:p>
            <a:r>
              <a:rPr lang="en-US" sz="1600" dirty="0" smtClean="0">
                <a:solidFill>
                  <a:srgbClr val="333333"/>
                </a:solidFill>
                <a:latin typeface="Arial" panose="020B0604020202020204" pitchFamily="34" charset="0"/>
              </a:rPr>
              <a:t>1 	Less </a:t>
            </a:r>
            <a:r>
              <a:rPr lang="en-US" sz="1600" dirty="0">
                <a:solidFill>
                  <a:srgbClr val="333333"/>
                </a:solidFill>
                <a:latin typeface="Arial" panose="020B0604020202020204" pitchFamily="34" charset="0"/>
              </a:rPr>
              <a:t>than Rs.1 lakh </a:t>
            </a:r>
            <a:r>
              <a:rPr lang="en-US" sz="1600" dirty="0" smtClean="0">
                <a:solidFill>
                  <a:srgbClr val="333333"/>
                </a:solidFill>
                <a:latin typeface="Arial" panose="020B0604020202020204" pitchFamily="34" charset="0"/>
              </a:rPr>
              <a:t>				</a:t>
            </a:r>
            <a:r>
              <a:rPr lang="en-US" sz="1600" dirty="0" err="1" smtClean="0">
                <a:solidFill>
                  <a:srgbClr val="333333"/>
                </a:solidFill>
                <a:latin typeface="Arial" panose="020B0604020202020204" pitchFamily="34" charset="0"/>
              </a:rPr>
              <a:t>Rs</a:t>
            </a:r>
            <a:r>
              <a:rPr lang="en-US" sz="1600" dirty="0">
                <a:solidFill>
                  <a:srgbClr val="333333"/>
                </a:solidFill>
                <a:latin typeface="Arial" panose="020B0604020202020204" pitchFamily="34" charset="0"/>
              </a:rPr>
              <a:t>. 500 </a:t>
            </a:r>
            <a:endParaRPr lang="en-US" sz="1600" dirty="0" smtClean="0">
              <a:solidFill>
                <a:srgbClr val="333333"/>
              </a:solidFill>
              <a:latin typeface="Arial" panose="020B0604020202020204" pitchFamily="34" charset="0"/>
            </a:endParaRPr>
          </a:p>
          <a:p>
            <a:r>
              <a:rPr lang="en-US" sz="1600" dirty="0" smtClean="0">
                <a:solidFill>
                  <a:srgbClr val="333333"/>
                </a:solidFill>
                <a:latin typeface="Arial" panose="020B0604020202020204" pitchFamily="34" charset="0"/>
              </a:rPr>
              <a:t>2 	More </a:t>
            </a:r>
            <a:r>
              <a:rPr lang="en-US" sz="1600" dirty="0">
                <a:solidFill>
                  <a:srgbClr val="333333"/>
                </a:solidFill>
                <a:latin typeface="Arial" panose="020B0604020202020204" pitchFamily="34" charset="0"/>
              </a:rPr>
              <a:t>than </a:t>
            </a:r>
            <a:r>
              <a:rPr lang="en-US" sz="1600" dirty="0" err="1">
                <a:solidFill>
                  <a:srgbClr val="333333"/>
                </a:solidFill>
                <a:latin typeface="Arial" panose="020B0604020202020204" pitchFamily="34" charset="0"/>
              </a:rPr>
              <a:t>Rs</a:t>
            </a:r>
            <a:r>
              <a:rPr lang="en-US" sz="1600" dirty="0">
                <a:solidFill>
                  <a:srgbClr val="333333"/>
                </a:solidFill>
                <a:latin typeface="Arial" panose="020B0604020202020204" pitchFamily="34" charset="0"/>
              </a:rPr>
              <a:t>. 1 lakh but less than </a:t>
            </a:r>
            <a:r>
              <a:rPr lang="en-US" sz="1600" dirty="0" err="1">
                <a:solidFill>
                  <a:srgbClr val="333333"/>
                </a:solidFill>
                <a:latin typeface="Arial" panose="020B0604020202020204" pitchFamily="34" charset="0"/>
              </a:rPr>
              <a:t>Rs</a:t>
            </a:r>
            <a:r>
              <a:rPr lang="en-US" sz="1600" dirty="0">
                <a:solidFill>
                  <a:srgbClr val="333333"/>
                </a:solidFill>
                <a:latin typeface="Arial" panose="020B0604020202020204" pitchFamily="34" charset="0"/>
              </a:rPr>
              <a:t>. 2 lakh </a:t>
            </a:r>
            <a:r>
              <a:rPr lang="en-US" sz="1600" dirty="0" smtClean="0">
                <a:solidFill>
                  <a:srgbClr val="333333"/>
                </a:solidFill>
                <a:latin typeface="Arial" panose="020B0604020202020204" pitchFamily="34" charset="0"/>
              </a:rPr>
              <a:t>		</a:t>
            </a:r>
            <a:r>
              <a:rPr lang="en-US" sz="1600" dirty="0" err="1" smtClean="0">
                <a:solidFill>
                  <a:srgbClr val="333333"/>
                </a:solidFill>
                <a:latin typeface="Arial" panose="020B0604020202020204" pitchFamily="34" charset="0"/>
              </a:rPr>
              <a:t>Rs</a:t>
            </a:r>
            <a:r>
              <a:rPr lang="en-US" sz="1600" dirty="0">
                <a:solidFill>
                  <a:srgbClr val="333333"/>
                </a:solidFill>
                <a:latin typeface="Arial" panose="020B0604020202020204" pitchFamily="34" charset="0"/>
              </a:rPr>
              <a:t>. 1500 </a:t>
            </a:r>
            <a:endParaRPr lang="en-US" sz="1600" dirty="0" smtClean="0">
              <a:solidFill>
                <a:srgbClr val="333333"/>
              </a:solidFill>
              <a:latin typeface="Arial" panose="020B0604020202020204" pitchFamily="34" charset="0"/>
            </a:endParaRPr>
          </a:p>
          <a:p>
            <a:r>
              <a:rPr lang="en-US" sz="1600" dirty="0" smtClean="0">
                <a:solidFill>
                  <a:srgbClr val="333333"/>
                </a:solidFill>
                <a:latin typeface="Arial" panose="020B0604020202020204" pitchFamily="34" charset="0"/>
              </a:rPr>
              <a:t>3 	More </a:t>
            </a:r>
            <a:r>
              <a:rPr lang="en-US" sz="1600" dirty="0">
                <a:solidFill>
                  <a:srgbClr val="333333"/>
                </a:solidFill>
                <a:latin typeface="Arial" panose="020B0604020202020204" pitchFamily="34" charset="0"/>
              </a:rPr>
              <a:t>than </a:t>
            </a:r>
            <a:r>
              <a:rPr lang="en-US" sz="1600" dirty="0" err="1">
                <a:solidFill>
                  <a:srgbClr val="333333"/>
                </a:solidFill>
                <a:latin typeface="Arial" panose="020B0604020202020204" pitchFamily="34" charset="0"/>
              </a:rPr>
              <a:t>Rs</a:t>
            </a:r>
            <a:r>
              <a:rPr lang="en-US" sz="1600" dirty="0">
                <a:solidFill>
                  <a:srgbClr val="333333"/>
                </a:solidFill>
                <a:latin typeface="Arial" panose="020B0604020202020204" pitchFamily="34" charset="0"/>
              </a:rPr>
              <a:t>. 2 lakh </a:t>
            </a:r>
            <a:r>
              <a:rPr lang="en-US" sz="1600" dirty="0" smtClean="0">
                <a:solidFill>
                  <a:srgbClr val="333333"/>
                </a:solidFill>
                <a:latin typeface="Arial" panose="020B0604020202020204" pitchFamily="34" charset="0"/>
              </a:rPr>
              <a:t>				1</a:t>
            </a:r>
            <a:r>
              <a:rPr lang="en-US" sz="1600" dirty="0">
                <a:solidFill>
                  <a:srgbClr val="333333"/>
                </a:solidFill>
                <a:latin typeface="Arial" panose="020B0604020202020204" pitchFamily="34" charset="0"/>
              </a:rPr>
              <a:t>% of assessed income, subject to </a:t>
            </a:r>
            <a:r>
              <a:rPr lang="en-US" sz="1600" dirty="0" smtClean="0">
                <a:solidFill>
                  <a:srgbClr val="333333"/>
                </a:solidFill>
                <a:latin typeface="Arial" panose="020B0604020202020204" pitchFamily="34" charset="0"/>
              </a:rPr>
              <a:t>								maximum </a:t>
            </a:r>
            <a:r>
              <a:rPr lang="en-US" sz="1600" dirty="0">
                <a:solidFill>
                  <a:srgbClr val="333333"/>
                </a:solidFill>
                <a:latin typeface="Arial" panose="020B0604020202020204" pitchFamily="34" charset="0"/>
              </a:rPr>
              <a:t>of Rs.10,000 </a:t>
            </a:r>
          </a:p>
          <a:p>
            <a:r>
              <a:rPr lang="en-US" sz="1200" dirty="0" smtClean="0">
                <a:solidFill>
                  <a:srgbClr val="333333"/>
                </a:solidFill>
                <a:latin typeface="Arial" panose="020B0604020202020204" pitchFamily="34" charset="0"/>
              </a:rPr>
              <a:t>Where </a:t>
            </a:r>
            <a:r>
              <a:rPr lang="en-US" sz="1200" dirty="0">
                <a:solidFill>
                  <a:srgbClr val="333333"/>
                </a:solidFill>
                <a:latin typeface="Arial" panose="020B0604020202020204" pitchFamily="34" charset="0"/>
              </a:rPr>
              <a:t>the subject matter of appeal relates to any other matter, fee of </a:t>
            </a:r>
            <a:r>
              <a:rPr lang="en-US" sz="1200" dirty="0" err="1">
                <a:solidFill>
                  <a:srgbClr val="333333"/>
                </a:solidFill>
                <a:latin typeface="Arial" panose="020B0604020202020204" pitchFamily="34" charset="0"/>
              </a:rPr>
              <a:t>Rs</a:t>
            </a:r>
            <a:r>
              <a:rPr lang="en-US" sz="1200" dirty="0">
                <a:solidFill>
                  <a:srgbClr val="333333"/>
                </a:solidFill>
                <a:latin typeface="Arial" panose="020B0604020202020204" pitchFamily="34" charset="0"/>
              </a:rPr>
              <a:t> 500/- is to be paid. </a:t>
            </a:r>
            <a:endParaRPr lang="en-US" sz="1200" dirty="0" smtClean="0">
              <a:solidFill>
                <a:srgbClr val="333333"/>
              </a:solidFill>
              <a:latin typeface="Arial" panose="020B0604020202020204" pitchFamily="34" charset="0"/>
            </a:endParaRPr>
          </a:p>
          <a:p>
            <a:r>
              <a:rPr lang="en-US" sz="1200" dirty="0" smtClean="0">
                <a:solidFill>
                  <a:srgbClr val="333333"/>
                </a:solidFill>
                <a:latin typeface="Arial" panose="020B0604020202020204" pitchFamily="34" charset="0"/>
              </a:rPr>
              <a:t>An </a:t>
            </a:r>
            <a:r>
              <a:rPr lang="en-US" sz="1200" dirty="0">
                <a:solidFill>
                  <a:srgbClr val="333333"/>
                </a:solidFill>
                <a:latin typeface="Arial" panose="020B0604020202020204" pitchFamily="34" charset="0"/>
              </a:rPr>
              <a:t>application for stay of demand is to be accompanied by fee of </a:t>
            </a:r>
            <a:r>
              <a:rPr lang="en-US" sz="1200" dirty="0" err="1">
                <a:solidFill>
                  <a:srgbClr val="333333"/>
                </a:solidFill>
                <a:latin typeface="Arial" panose="020B0604020202020204" pitchFamily="34" charset="0"/>
              </a:rPr>
              <a:t>Rs</a:t>
            </a:r>
            <a:r>
              <a:rPr lang="en-US" sz="1200" dirty="0">
                <a:solidFill>
                  <a:srgbClr val="333333"/>
                </a:solidFill>
                <a:latin typeface="Arial" panose="020B0604020202020204" pitchFamily="34" charset="0"/>
              </a:rPr>
              <a:t>. 500.</a:t>
            </a:r>
            <a:r>
              <a:rPr lang="en-US" sz="1200" dirty="0"/>
              <a:t/>
            </a:r>
            <a:br>
              <a:rPr lang="en-US" sz="1200" dirty="0"/>
            </a:br>
            <a:r>
              <a:rPr lang="en-US" dirty="0"/>
              <a:t/>
            </a:r>
            <a:br>
              <a:rPr lang="en-US" dirty="0"/>
            </a:br>
            <a:endParaRPr lang="en-IN" dirty="0"/>
          </a:p>
        </p:txBody>
      </p:sp>
    </p:spTree>
    <p:extLst>
      <p:ext uri="{BB962C8B-B14F-4D97-AF65-F5344CB8AC3E}">
        <p14:creationId xmlns:p14="http://schemas.microsoft.com/office/powerpoint/2010/main" val="846940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Memorandum – Cross Objection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The tax payer or the Assessing Officer on receipt of notice that an appeal has been filed before the Appellate Tribunal against order of Commissioner (Appeals) by the other party can, within 30 days of receipt of notice, file a memorandum of cross objections in Form No. 36A Such memorandum of cross objections can be filed even if no appeal is filed by the tax payer or the Assessing Officer himself. No fee is required to be paid for filing the memorandum of cross objections.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memorandum of cross objections is to be signed and verified by the person who was competent to sign Form 36. The memorandum of cross objections is disposed of by the ITAT like an appeal in Form 36.</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2906372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Condonation</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DELAY IN FILING APPEAL/ MEMORANDUM OF OBJECTIONS: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Appellate Tribunal may admit an appeal or permit filing of memorandum of cross objections after the period of 60 days or 30 days, as the case may be, if it is satisfied that there was sufficient cause for not presenting it within the prescribed time</a:t>
            </a:r>
            <a:r>
              <a:rPr lang="en-US" dirty="0"/>
              <a:t/>
            </a:r>
            <a:br>
              <a:rPr lang="en-US" dirty="0"/>
            </a:br>
            <a:endParaRPr lang="en-IN" dirty="0"/>
          </a:p>
        </p:txBody>
      </p:sp>
    </p:spTree>
    <p:extLst>
      <p:ext uri="{BB962C8B-B14F-4D97-AF65-F5344CB8AC3E}">
        <p14:creationId xmlns:p14="http://schemas.microsoft.com/office/powerpoint/2010/main" val="2405105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WITH WHOM THE APPEAL IS TO BE FILED: Normally appeal is to be filed with the Assistant Registrar or the Superintendent/ Assistant Superintendent/Clerk in the ITAT</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3983111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333333"/>
                </a:solidFill>
                <a:latin typeface="Arial" panose="020B0604020202020204" pitchFamily="34" charset="0"/>
              </a:rPr>
              <a:t>Filing </a:t>
            </a:r>
            <a:r>
              <a:rPr lang="en-US" dirty="0">
                <a:solidFill>
                  <a:srgbClr val="333333"/>
                </a:solidFill>
                <a:latin typeface="Arial" panose="020B0604020202020204" pitchFamily="34" charset="0"/>
              </a:rPr>
              <a:t>of Paper Book: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appellant or the respondent, as the case may be, may submit a paper book in duplicate containing documents or statements or other papers referred to in the assessment, appellate order, which it may wish to rely upon.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paper book duly indexed and page numbered is to be filed at least a day before the hearing of the appeal along-with proof of service of copy of the same on the other side at least a week before.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Bench may in appropriate cases condone the delay and admit the paper book. The Tribunal can also, on its own direct preparation of paper book in triplicate by and at the cost of appellant or the respondent as it may consider necessary for disposal of appeal. Each paper in the paper book is to be certified as true copy by the party filing the same. Additional evidence, if any, should not be part of the paper book and it should be filed separately. Format of Indexing of Paper Book as follows:</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3921257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Book</a:t>
            </a:r>
            <a:endParaRPr lang="en-IN" dirty="0"/>
          </a:p>
        </p:txBody>
      </p:sp>
      <p:sp>
        <p:nvSpPr>
          <p:cNvPr id="3" name="Content Placeholder 2"/>
          <p:cNvSpPr>
            <a:spLocks noGrp="1"/>
          </p:cNvSpPr>
          <p:nvPr>
            <p:ph idx="1"/>
          </p:nvPr>
        </p:nvSpPr>
        <p:spPr/>
        <p:txBody>
          <a:bodyPr>
            <a:normAutofit fontScale="77500" lnSpcReduction="20000"/>
          </a:bodyPr>
          <a:lstStyle/>
          <a:p>
            <a:r>
              <a:rPr lang="en-US" sz="1800" u="sng" dirty="0">
                <a:solidFill>
                  <a:srgbClr val="333333"/>
                </a:solidFill>
                <a:latin typeface="Arial" panose="020B0604020202020204" pitchFamily="34" charset="0"/>
              </a:rPr>
              <a:t>Sr.no </a:t>
            </a:r>
            <a:r>
              <a:rPr lang="en-US" sz="1800" u="sng" dirty="0" smtClean="0">
                <a:solidFill>
                  <a:srgbClr val="333333"/>
                </a:solidFill>
                <a:latin typeface="Arial" panose="020B0604020202020204" pitchFamily="34" charset="0"/>
              </a:rPr>
              <a:t>	Particulars 						Page </a:t>
            </a:r>
            <a:r>
              <a:rPr lang="en-US" sz="1800" u="sng" dirty="0">
                <a:solidFill>
                  <a:srgbClr val="333333"/>
                </a:solidFill>
                <a:latin typeface="Arial" panose="020B0604020202020204" pitchFamily="34" charset="0"/>
              </a:rPr>
              <a:t>no </a:t>
            </a:r>
            <a:endParaRPr lang="en-US" sz="1800" u="sng"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1 	Notice </a:t>
            </a:r>
            <a:r>
              <a:rPr lang="en-US" sz="1800" dirty="0">
                <a:solidFill>
                  <a:srgbClr val="333333"/>
                </a:solidFill>
                <a:latin typeface="Arial" panose="020B0604020202020204" pitchFamily="34" charset="0"/>
              </a:rPr>
              <a:t>received from Assessing Officer u/s 143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2 	Reply </a:t>
            </a:r>
            <a:r>
              <a:rPr lang="en-US" sz="1800" dirty="0">
                <a:solidFill>
                  <a:srgbClr val="333333"/>
                </a:solidFill>
                <a:latin typeface="Arial" panose="020B0604020202020204" pitchFamily="34" charset="0"/>
              </a:rPr>
              <a:t>filed with Assessing officer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3 	Request </a:t>
            </a:r>
            <a:r>
              <a:rPr lang="en-US" sz="1800" dirty="0">
                <a:solidFill>
                  <a:srgbClr val="333333"/>
                </a:solidFill>
                <a:latin typeface="Arial" panose="020B0604020202020204" pitchFamily="34" charset="0"/>
              </a:rPr>
              <a:t>filed with AO for Adjournment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4 	Reply </a:t>
            </a:r>
            <a:r>
              <a:rPr lang="en-US" sz="1800" dirty="0">
                <a:solidFill>
                  <a:srgbClr val="333333"/>
                </a:solidFill>
                <a:latin typeface="Arial" panose="020B0604020202020204" pitchFamily="34" charset="0"/>
              </a:rPr>
              <a:t>filed with AO on Subject addition made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5 	Assessment </a:t>
            </a:r>
            <a:r>
              <a:rPr lang="en-US" sz="1800" dirty="0">
                <a:solidFill>
                  <a:srgbClr val="333333"/>
                </a:solidFill>
                <a:latin typeface="Arial" panose="020B0604020202020204" pitchFamily="34" charset="0"/>
              </a:rPr>
              <a:t>order received from Assessing Officer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6 	Filing </a:t>
            </a:r>
            <a:r>
              <a:rPr lang="en-US" sz="1800" dirty="0">
                <a:solidFill>
                  <a:srgbClr val="333333"/>
                </a:solidFill>
                <a:latin typeface="Arial" panose="020B0604020202020204" pitchFamily="34" charset="0"/>
              </a:rPr>
              <a:t>of APPEAL with CIT (A)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7 	Filing </a:t>
            </a:r>
            <a:r>
              <a:rPr lang="en-US" sz="1800" dirty="0">
                <a:solidFill>
                  <a:srgbClr val="333333"/>
                </a:solidFill>
                <a:latin typeface="Arial" panose="020B0604020202020204" pitchFamily="34" charset="0"/>
              </a:rPr>
              <a:t>of Paper Book with CIT (A)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8 	Request </a:t>
            </a:r>
            <a:r>
              <a:rPr lang="en-US" sz="1800" dirty="0">
                <a:solidFill>
                  <a:srgbClr val="333333"/>
                </a:solidFill>
                <a:latin typeface="Arial" panose="020B0604020202020204" pitchFamily="34" charset="0"/>
              </a:rPr>
              <a:t>to CIT (A) for additional evidences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9 	Filing </a:t>
            </a:r>
            <a:r>
              <a:rPr lang="en-US" sz="1800" dirty="0">
                <a:solidFill>
                  <a:srgbClr val="333333"/>
                </a:solidFill>
                <a:latin typeface="Arial" panose="020B0604020202020204" pitchFamily="34" charset="0"/>
              </a:rPr>
              <a:t>of addition al evidence with CIT (A)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10 	Copy </a:t>
            </a:r>
            <a:r>
              <a:rPr lang="en-US" sz="1800" dirty="0">
                <a:solidFill>
                  <a:srgbClr val="333333"/>
                </a:solidFill>
                <a:latin typeface="Arial" panose="020B0604020202020204" pitchFamily="34" charset="0"/>
              </a:rPr>
              <a:t>of Remand Report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11 	Filing </a:t>
            </a:r>
            <a:r>
              <a:rPr lang="en-US" sz="1800" dirty="0">
                <a:solidFill>
                  <a:srgbClr val="333333"/>
                </a:solidFill>
                <a:latin typeface="Arial" panose="020B0604020202020204" pitchFamily="34" charset="0"/>
              </a:rPr>
              <a:t>of Re- Joinder with CIT (A)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12 	Case </a:t>
            </a:r>
            <a:r>
              <a:rPr lang="en-US" sz="1800" dirty="0">
                <a:solidFill>
                  <a:srgbClr val="333333"/>
                </a:solidFill>
                <a:latin typeface="Arial" panose="020B0604020202020204" pitchFamily="34" charset="0"/>
              </a:rPr>
              <a:t>Laws </a:t>
            </a:r>
            <a:endParaRPr lang="en-US" sz="1800" dirty="0" smtClean="0">
              <a:solidFill>
                <a:srgbClr val="333333"/>
              </a:solidFill>
              <a:latin typeface="Arial" panose="020B0604020202020204" pitchFamily="34" charset="0"/>
            </a:endParaRPr>
          </a:p>
          <a:p>
            <a:r>
              <a:rPr lang="en-US" sz="1800" dirty="0" smtClean="0">
                <a:solidFill>
                  <a:srgbClr val="333333"/>
                </a:solidFill>
                <a:latin typeface="Arial" panose="020B0604020202020204" pitchFamily="34" charset="0"/>
              </a:rPr>
              <a:t>13 	Assessment </a:t>
            </a:r>
            <a:r>
              <a:rPr lang="en-US" sz="1800" dirty="0">
                <a:solidFill>
                  <a:srgbClr val="333333"/>
                </a:solidFill>
                <a:latin typeface="Arial" panose="020B0604020202020204" pitchFamily="34" charset="0"/>
              </a:rPr>
              <a:t>order of CIT (A)</a:t>
            </a:r>
            <a:r>
              <a:rPr lang="en-US" sz="1800" dirty="0"/>
              <a:t/>
            </a:r>
            <a:br>
              <a:rPr lang="en-US" sz="1800" dirty="0"/>
            </a:br>
            <a:r>
              <a:rPr lang="en-US" dirty="0"/>
              <a:t/>
            </a:r>
            <a:br>
              <a:rPr lang="en-US" dirty="0"/>
            </a:br>
            <a:endParaRPr lang="en-IN" dirty="0"/>
          </a:p>
        </p:txBody>
      </p:sp>
    </p:spTree>
    <p:extLst>
      <p:ext uri="{BB962C8B-B14F-4D97-AF65-F5344CB8AC3E}">
        <p14:creationId xmlns:p14="http://schemas.microsoft.com/office/powerpoint/2010/main" val="41266130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Hearing</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The Appellate Tribunal fixes the date for hearing the appeal and notifies the parties specifying date and place of hearing of the appeal.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 </a:t>
            </a:r>
            <a:r>
              <a:rPr lang="en-US" dirty="0">
                <a:solidFill>
                  <a:srgbClr val="333333"/>
                </a:solidFill>
                <a:latin typeface="Arial" panose="020B0604020202020204" pitchFamily="34" charset="0"/>
              </a:rPr>
              <a:t>copy of memorandum of appeal is sent to the respondent either before or along with such notice.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appeal is heard on the date fixed and on other dates to which it may be adjourned. If the appellant does not appear in person or through an authorized representative when appeal is called on for hearing, the ITAT may dispose of the appeal on merits after hearing the respondent.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However</a:t>
            </a:r>
            <a:r>
              <a:rPr lang="en-US" dirty="0">
                <a:solidFill>
                  <a:srgbClr val="333333"/>
                </a:solidFill>
                <a:latin typeface="Arial" panose="020B0604020202020204" pitchFamily="34" charset="0"/>
              </a:rPr>
              <a:t>, where after disposal of appeal ex parte, the appellant appears afterwards and satisfies the Tribunal that there was sufficient cause for non appearance, the Tribunal can set aside the ex parte order and restore the appeal.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Similar </a:t>
            </a:r>
            <a:r>
              <a:rPr lang="en-US" dirty="0">
                <a:solidFill>
                  <a:srgbClr val="333333"/>
                </a:solidFill>
                <a:latin typeface="Arial" panose="020B0604020202020204" pitchFamily="34" charset="0"/>
              </a:rPr>
              <a:t>procedure is applicable where appeal is disposed in the absence of respondent. </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287653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Court</a:t>
            </a:r>
            <a:endParaRPr lang="en-IN" dirty="0"/>
          </a:p>
        </p:txBody>
      </p:sp>
      <p:sp>
        <p:nvSpPr>
          <p:cNvPr id="3" name="Content Placeholder 2"/>
          <p:cNvSpPr>
            <a:spLocks noGrp="1"/>
          </p:cNvSpPr>
          <p:nvPr>
            <p:ph idx="1"/>
          </p:nvPr>
        </p:nvSpPr>
        <p:spPr/>
        <p:txBody>
          <a:bodyPr/>
          <a:lstStyle/>
          <a:p>
            <a:r>
              <a:rPr lang="en-US" dirty="0" smtClean="0"/>
              <a:t>Appeal against the order of  Commissioner (Appeals) is preferred by the assesse or the Income Tax Department.</a:t>
            </a:r>
          </a:p>
          <a:p>
            <a:r>
              <a:rPr lang="en-US" dirty="0" smtClean="0"/>
              <a:t>This Appeal is filed before the Appellate Tribunal.</a:t>
            </a:r>
          </a:p>
          <a:p>
            <a:r>
              <a:rPr lang="en-US" dirty="0" smtClean="0"/>
              <a:t>Further</a:t>
            </a:r>
          </a:p>
          <a:p>
            <a:r>
              <a:rPr lang="en-US" dirty="0" smtClean="0"/>
              <a:t>The </a:t>
            </a:r>
            <a:r>
              <a:rPr lang="en-US" dirty="0" err="1" smtClean="0"/>
              <a:t>Assessee</a:t>
            </a:r>
            <a:r>
              <a:rPr lang="en-US" dirty="0" smtClean="0"/>
              <a:t> or the Commissioner of Income Tax may prefer</a:t>
            </a:r>
            <a:r>
              <a:rPr lang="en-IN" dirty="0" smtClean="0"/>
              <a:t> an appeal against the order of the Appellate Tribunal to the High Court.</a:t>
            </a:r>
          </a:p>
          <a:p>
            <a:r>
              <a:rPr lang="en-US" dirty="0" smtClean="0"/>
              <a:t>Appeal to the High Court relating substantial question of law based on the order of the Appellate Tribunal.</a:t>
            </a:r>
          </a:p>
        </p:txBody>
      </p:sp>
    </p:spTree>
    <p:extLst>
      <p:ext uri="{BB962C8B-B14F-4D97-AF65-F5344CB8AC3E}">
        <p14:creationId xmlns:p14="http://schemas.microsoft.com/office/powerpoint/2010/main" val="7565065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Petitions for Stay</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On application by the tax payer, the Appellate Tribunal can pass an order of stay in any proceedings relating to an appeal filed before the Appellate Tribunal. The stay can be for a period up to 180 days, and the Appellate Tribunal is expected to dispose of the appeal within the period of stay. Where the appeal is not disposed of within the period of stay, the Appellate Tribunal may grant further stay; however, the total stay period cannot exceed 365 days.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FORM </a:t>
            </a:r>
            <a:r>
              <a:rPr lang="en-US" dirty="0">
                <a:solidFill>
                  <a:srgbClr val="333333"/>
                </a:solidFill>
                <a:latin typeface="Arial" panose="020B0604020202020204" pitchFamily="34" charset="0"/>
              </a:rPr>
              <a:t>NO. 36 </a:t>
            </a:r>
            <a:endParaRPr lang="en-US" dirty="0" smtClean="0">
              <a:solidFill>
                <a:srgbClr val="333333"/>
              </a:solidFill>
              <a:latin typeface="Arial" panose="020B0604020202020204" pitchFamily="34" charset="0"/>
            </a:endParaRPr>
          </a:p>
          <a:p>
            <a:r>
              <a:rPr lang="en-US" sz="1600" dirty="0" smtClean="0">
                <a:solidFill>
                  <a:srgbClr val="333333"/>
                </a:solidFill>
                <a:latin typeface="Arial" panose="020B0604020202020204" pitchFamily="34" charset="0"/>
              </a:rPr>
              <a:t>[</a:t>
            </a:r>
            <a:r>
              <a:rPr lang="en-US" sz="1600" dirty="0">
                <a:solidFill>
                  <a:srgbClr val="333333"/>
                </a:solidFill>
                <a:latin typeface="Arial" panose="020B0604020202020204" pitchFamily="34" charset="0"/>
              </a:rPr>
              <a:t>See Rule 47(1)] </a:t>
            </a:r>
            <a:endParaRPr lang="en-US" sz="1600"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Form </a:t>
            </a:r>
            <a:r>
              <a:rPr lang="en-US" dirty="0">
                <a:solidFill>
                  <a:srgbClr val="333333"/>
                </a:solidFill>
                <a:latin typeface="Arial" panose="020B0604020202020204" pitchFamily="34" charset="0"/>
              </a:rPr>
              <a:t>of appeal to the Appellant Tribunal In the Income-tax Appellate Tribunal—————————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Appeal </a:t>
            </a:r>
            <a:r>
              <a:rPr lang="en-US" dirty="0">
                <a:solidFill>
                  <a:srgbClr val="333333"/>
                </a:solidFill>
                <a:latin typeface="Arial" panose="020B0604020202020204" pitchFamily="34" charset="0"/>
              </a:rPr>
              <a:t>No—————-of————— Versus ————————                                                                                                                                        ——— —–</a:t>
            </a:r>
            <a:r>
              <a:rPr lang="en-US" dirty="0"/>
              <a:t/>
            </a:r>
            <a:br>
              <a:rPr lang="en-US" dirty="0"/>
            </a:br>
            <a:endParaRPr lang="en-IN" dirty="0"/>
          </a:p>
        </p:txBody>
      </p:sp>
    </p:spTree>
    <p:extLst>
      <p:ext uri="{BB962C8B-B14F-4D97-AF65-F5344CB8AC3E}">
        <p14:creationId xmlns:p14="http://schemas.microsoft.com/office/powerpoint/2010/main" val="7929530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before High Court</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33333"/>
                </a:solidFill>
                <a:latin typeface="Arial" panose="020B0604020202020204" pitchFamily="34" charset="0"/>
              </a:rPr>
              <a:t>Appeal against Appellate Tribunal’s order lies with the High Court, Where the High Court is satisfied that the case involves a substantial question of law.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Appeal </a:t>
            </a:r>
            <a:r>
              <a:rPr lang="en-US" dirty="0">
                <a:solidFill>
                  <a:srgbClr val="333333"/>
                </a:solidFill>
                <a:latin typeface="Arial" panose="020B0604020202020204" pitchFamily="34" charset="0"/>
              </a:rPr>
              <a:t>to the High Court against Appellate Tribunal’s order can be filed by the tax payer or the Chief Commissioner/Commissioner within 120 days of receipt of the order and in the form of memorandum of appeal, precisely stating the substantial question of law involved.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If </a:t>
            </a:r>
            <a:r>
              <a:rPr lang="en-US" dirty="0">
                <a:solidFill>
                  <a:srgbClr val="333333"/>
                </a:solidFill>
                <a:latin typeface="Arial" panose="020B0604020202020204" pitchFamily="34" charset="0"/>
              </a:rPr>
              <a:t>the High Court is satisfied that a substantial question is involved, it would formulate that question.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High </a:t>
            </a:r>
            <a:r>
              <a:rPr lang="en-US" dirty="0">
                <a:solidFill>
                  <a:srgbClr val="333333"/>
                </a:solidFill>
                <a:latin typeface="Arial" panose="020B0604020202020204" pitchFamily="34" charset="0"/>
              </a:rPr>
              <a:t>Court hears the appeal only on the question of law so formulated; however, the respondents can argue at the time of hearing that case does not involve such question of law.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Appeal </a:t>
            </a:r>
            <a:r>
              <a:rPr lang="en-US" dirty="0">
                <a:solidFill>
                  <a:srgbClr val="333333"/>
                </a:solidFill>
                <a:latin typeface="Arial" panose="020B0604020202020204" pitchFamily="34" charset="0"/>
              </a:rPr>
              <a:t>filed before High Court is heard by bench of not less than two Judges and decision is by majority.</a:t>
            </a:r>
            <a:r>
              <a:rPr lang="en-US" dirty="0"/>
              <a:t/>
            </a:r>
            <a:br>
              <a:rPr lang="en-US" dirty="0"/>
            </a:br>
            <a:endParaRPr lang="en-IN" dirty="0"/>
          </a:p>
        </p:txBody>
      </p:sp>
    </p:spTree>
    <p:extLst>
      <p:ext uri="{BB962C8B-B14F-4D97-AF65-F5344CB8AC3E}">
        <p14:creationId xmlns:p14="http://schemas.microsoft.com/office/powerpoint/2010/main" val="14300698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Appeal against High Court’s order in respect of Appellate Tribunal’s order lies with the Supreme Court in those cases, which are certified to be fit one for appeal to the Supreme Court</a:t>
            </a:r>
            <a:r>
              <a:rPr lang="en-US">
                <a:solidFill>
                  <a:srgbClr val="333333"/>
                </a:solidFill>
                <a:latin typeface="Arial" panose="020B0604020202020204" pitchFamily="34" charset="0"/>
              </a:rPr>
              <a:t>. </a:t>
            </a:r>
            <a:endParaRPr lang="en-US" smtClean="0">
              <a:solidFill>
                <a:srgbClr val="333333"/>
              </a:solidFill>
              <a:latin typeface="Arial" panose="020B0604020202020204" pitchFamily="34" charset="0"/>
            </a:endParaRPr>
          </a:p>
          <a:p>
            <a:r>
              <a:rPr lang="en-US" smtClean="0">
                <a:solidFill>
                  <a:srgbClr val="333333"/>
                </a:solidFill>
                <a:latin typeface="Arial" panose="020B0604020202020204" pitchFamily="34" charset="0"/>
              </a:rPr>
              <a:t>Special </a:t>
            </a:r>
            <a:r>
              <a:rPr lang="en-US" dirty="0">
                <a:solidFill>
                  <a:srgbClr val="333333"/>
                </a:solidFill>
                <a:latin typeface="Arial" panose="020B0604020202020204" pitchFamily="34" charset="0"/>
              </a:rPr>
              <a:t>leave can also be granted by the Supreme Court under Art. 136 of the constitution of India against the order of the High Court.</a:t>
            </a:r>
            <a:r>
              <a:rPr lang="en-US" dirty="0"/>
              <a:t/>
            </a:r>
            <a:br>
              <a:rPr lang="en-US" dirty="0"/>
            </a:br>
            <a:endParaRPr lang="en-IN" dirty="0"/>
          </a:p>
        </p:txBody>
      </p:sp>
    </p:spTree>
    <p:extLst>
      <p:ext uri="{BB962C8B-B14F-4D97-AF65-F5344CB8AC3E}">
        <p14:creationId xmlns:p14="http://schemas.microsoft.com/office/powerpoint/2010/main" val="195880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a:t>
            </a:r>
            <a:endParaRPr lang="en-IN" dirty="0"/>
          </a:p>
        </p:txBody>
      </p:sp>
      <p:sp>
        <p:nvSpPr>
          <p:cNvPr id="3" name="Content Placeholder 2"/>
          <p:cNvSpPr>
            <a:spLocks noGrp="1"/>
          </p:cNvSpPr>
          <p:nvPr>
            <p:ph idx="1"/>
          </p:nvPr>
        </p:nvSpPr>
        <p:spPr/>
        <p:txBody>
          <a:bodyPr/>
          <a:lstStyle/>
          <a:p>
            <a:r>
              <a:rPr lang="en-US" dirty="0" smtClean="0"/>
              <a:t>Orde</a:t>
            </a:r>
            <a:r>
              <a:rPr lang="en-US" dirty="0"/>
              <a:t>r</a:t>
            </a:r>
            <a:r>
              <a:rPr lang="en-US" dirty="0" smtClean="0"/>
              <a:t> of the High Court can be challenged either by the Income Tax Department or by the </a:t>
            </a:r>
            <a:r>
              <a:rPr lang="en-US" dirty="0" err="1" smtClean="0"/>
              <a:t>Assessee</a:t>
            </a:r>
            <a:r>
              <a:rPr lang="en-US" dirty="0" smtClean="0"/>
              <a:t> and prefer an appeal to the Supreme Court.</a:t>
            </a:r>
          </a:p>
          <a:p>
            <a:r>
              <a:rPr lang="en-US" dirty="0" smtClean="0"/>
              <a:t>Supreme Court is the final authority.</a:t>
            </a:r>
            <a:endParaRPr lang="en-IN" dirty="0"/>
          </a:p>
        </p:txBody>
      </p:sp>
    </p:spTree>
    <p:extLst>
      <p:ext uri="{BB962C8B-B14F-4D97-AF65-F5344CB8AC3E}">
        <p14:creationId xmlns:p14="http://schemas.microsoft.com/office/powerpoint/2010/main" val="207847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to Commissioner (</a:t>
            </a:r>
            <a:r>
              <a:rPr lang="en-US" dirty="0" err="1" smtClean="0"/>
              <a:t>Apeals</a:t>
            </a:r>
            <a:r>
              <a:rPr lang="en-US" dirty="0" smtClean="0"/>
              <a:t>)</a:t>
            </a:r>
            <a:endParaRPr lang="en-IN" dirty="0"/>
          </a:p>
        </p:txBody>
      </p:sp>
      <p:sp>
        <p:nvSpPr>
          <p:cNvPr id="3" name="Content Placeholder 2"/>
          <p:cNvSpPr>
            <a:spLocks noGrp="1"/>
          </p:cNvSpPr>
          <p:nvPr>
            <p:ph idx="1"/>
          </p:nvPr>
        </p:nvSpPr>
        <p:spPr/>
        <p:txBody>
          <a:bodyPr>
            <a:normAutofit/>
          </a:bodyPr>
          <a:lstStyle/>
          <a:p>
            <a:r>
              <a:rPr lang="en-US" dirty="0" smtClean="0"/>
              <a:t>Sec.246A</a:t>
            </a:r>
          </a:p>
          <a:p>
            <a:r>
              <a:rPr lang="en-US" dirty="0" smtClean="0"/>
              <a:t>Appealable Orders</a:t>
            </a:r>
          </a:p>
          <a:p>
            <a:pPr lvl="1"/>
            <a:r>
              <a:rPr lang="en-US" dirty="0" smtClean="0"/>
              <a:t>An </a:t>
            </a:r>
            <a:r>
              <a:rPr lang="en-US" dirty="0" err="1" smtClean="0"/>
              <a:t>Assessee</a:t>
            </a:r>
            <a:r>
              <a:rPr lang="en-US" dirty="0" smtClean="0"/>
              <a:t> or </a:t>
            </a:r>
            <a:r>
              <a:rPr lang="en-US" dirty="0" err="1" smtClean="0"/>
              <a:t>Deductor</a:t>
            </a:r>
            <a:r>
              <a:rPr lang="en-US" dirty="0" smtClean="0"/>
              <a:t> or Collector </a:t>
            </a:r>
          </a:p>
          <a:p>
            <a:pPr lvl="1"/>
            <a:r>
              <a:rPr lang="en-US" dirty="0" smtClean="0"/>
              <a:t>Aggrieved by an of the orders of Assessing Officer </a:t>
            </a:r>
          </a:p>
          <a:p>
            <a:pPr lvl="1"/>
            <a:r>
              <a:rPr lang="en-US" dirty="0" smtClean="0"/>
              <a:t>Appealable orders</a:t>
            </a:r>
          </a:p>
          <a:p>
            <a:pPr lvl="1"/>
            <a:endParaRPr lang="en-US" dirty="0" smtClean="0"/>
          </a:p>
          <a:p>
            <a:pPr marL="457200" lvl="1" indent="0">
              <a:buNone/>
            </a:pPr>
            <a:r>
              <a:rPr lang="en-US" dirty="0">
                <a:solidFill>
                  <a:srgbClr val="333333"/>
                </a:solidFill>
                <a:latin typeface="Arial" panose="020B0604020202020204" pitchFamily="34" charset="0"/>
              </a:rPr>
              <a:t>Appeal can be filed before Commissioner (Appeals), when a tax payer is adversely affected by Orders </a:t>
            </a:r>
            <a:r>
              <a:rPr lang="en-US" dirty="0" smtClean="0">
                <a:solidFill>
                  <a:srgbClr val="333333"/>
                </a:solidFill>
                <a:latin typeface="Arial" panose="020B0604020202020204" pitchFamily="34" charset="0"/>
              </a:rPr>
              <a:t> </a:t>
            </a:r>
            <a:r>
              <a:rPr lang="en-US" dirty="0">
                <a:solidFill>
                  <a:srgbClr val="333333"/>
                </a:solidFill>
                <a:latin typeface="Arial" panose="020B0604020202020204" pitchFamily="34" charset="0"/>
              </a:rPr>
              <a:t>passed by various Income tax authorities:</a:t>
            </a:r>
            <a:r>
              <a:rPr lang="en-US" dirty="0"/>
              <a:t/>
            </a:r>
            <a:br>
              <a:rPr lang="en-US" dirty="0"/>
            </a:br>
            <a:endParaRPr lang="en-IN" dirty="0"/>
          </a:p>
        </p:txBody>
      </p:sp>
    </p:spTree>
    <p:extLst>
      <p:ext uri="{BB962C8B-B14F-4D97-AF65-F5344CB8AC3E}">
        <p14:creationId xmlns:p14="http://schemas.microsoft.com/office/powerpoint/2010/main" val="1922357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Appealable Orders</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33333"/>
                </a:solidFill>
                <a:latin typeface="Arial" panose="020B0604020202020204" pitchFamily="34" charset="0"/>
              </a:rPr>
              <a:t>Order against tax payer where the tax payer denies liability to be assessed under Income Tax Act;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Intimation </a:t>
            </a:r>
            <a:r>
              <a:rPr lang="en-US" dirty="0">
                <a:solidFill>
                  <a:srgbClr val="333333"/>
                </a:solidFill>
                <a:latin typeface="Arial" panose="020B0604020202020204" pitchFamily="34" charset="0"/>
              </a:rPr>
              <a:t>issued under Section 143(1) making adjustments to the returned income ;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Scrutiny </a:t>
            </a:r>
            <a:r>
              <a:rPr lang="en-US" dirty="0">
                <a:solidFill>
                  <a:srgbClr val="333333"/>
                </a:solidFill>
                <a:latin typeface="Arial" panose="020B0604020202020204" pitchFamily="34" charset="0"/>
              </a:rPr>
              <a:t>assessment order u/s 143(3) or an ex-parte assessment </a:t>
            </a:r>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u/s 144, to object to income determined or loss assessed or tax determined or status under which assessed,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u/s 115WE/115WF/115WG assessing fringe benefits;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Re-assessment </a:t>
            </a:r>
            <a:r>
              <a:rPr lang="en-US" dirty="0">
                <a:solidFill>
                  <a:srgbClr val="333333"/>
                </a:solidFill>
                <a:latin typeface="Arial" panose="020B0604020202020204" pitchFamily="34" charset="0"/>
              </a:rPr>
              <a:t>order passed after reopening the assessment u/s 147/150;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Search </a:t>
            </a:r>
            <a:r>
              <a:rPr lang="en-US" dirty="0">
                <a:solidFill>
                  <a:srgbClr val="333333"/>
                </a:solidFill>
                <a:latin typeface="Arial" panose="020B0604020202020204" pitchFamily="34" charset="0"/>
              </a:rPr>
              <a:t>assessment order u/s 153A or 158BC;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Rectification </a:t>
            </a:r>
            <a:r>
              <a:rPr lang="en-US" dirty="0">
                <a:solidFill>
                  <a:srgbClr val="333333"/>
                </a:solidFill>
                <a:latin typeface="Arial" panose="020B0604020202020204" pitchFamily="34" charset="0"/>
              </a:rPr>
              <a:t>Order u/s 154/155;</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145880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US" dirty="0">
                <a:solidFill>
                  <a:srgbClr val="333333"/>
                </a:solidFill>
                <a:latin typeface="Arial" panose="020B0604020202020204" pitchFamily="34" charset="0"/>
              </a:rPr>
              <a:t>Order u/ s 163 treating the taxpayer as agent of a nonresident;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passed u/s 170(2)/(3) assessing the successor to the business in respect of income earned by the predecessor;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u/s 171 recording finding about partition of Hindu undivided family(HUF);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u/s 115VP(3) refusing approval to opt for tonnage-tax scheme by qualifying shipping companies;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u/s 201(1)/206C(6A) deeming person responsible for deduction of tax at source as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in default on failure to deduct/ collect tax at source or to pay the same to the Government;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determining refund u/s 237;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Order </a:t>
            </a:r>
            <a:r>
              <a:rPr lang="en-US" dirty="0">
                <a:solidFill>
                  <a:srgbClr val="333333"/>
                </a:solidFill>
                <a:latin typeface="Arial" panose="020B0604020202020204" pitchFamily="34" charset="0"/>
              </a:rPr>
              <a:t>imposing penalty u/s 221/271 /271A/271AAA/ 271F/271FB/272A/272AA/272BB/275(1A)/158BFA(2)/271B/ 271BB/271C/271CA/271D/271E</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69769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p:txBody>
          <a:bodyPr/>
          <a:lstStyle/>
          <a:p>
            <a:r>
              <a:rPr lang="en-US" dirty="0" smtClean="0"/>
              <a:t>An order of assessment under section 158BC( c) in respect of search </a:t>
            </a:r>
            <a:r>
              <a:rPr lang="en-US" dirty="0" err="1" smtClean="0"/>
              <a:t>intiated</a:t>
            </a:r>
            <a:r>
              <a:rPr lang="en-US" dirty="0" smtClean="0"/>
              <a:t> u/s.132</a:t>
            </a:r>
          </a:p>
          <a:p>
            <a:r>
              <a:rPr lang="en-US" dirty="0" smtClean="0"/>
              <a:t>An order imposing penalty</a:t>
            </a:r>
          </a:p>
          <a:p>
            <a:r>
              <a:rPr lang="en-US" dirty="0" smtClean="0"/>
              <a:t>An order by </a:t>
            </a:r>
            <a:r>
              <a:rPr lang="en-US" dirty="0" err="1" smtClean="0"/>
              <a:t>Jt.Commissioner</a:t>
            </a:r>
            <a:r>
              <a:rPr lang="en-US" dirty="0" smtClean="0"/>
              <a:t> imposing penalty</a:t>
            </a:r>
          </a:p>
          <a:p>
            <a:r>
              <a:rPr lang="en-US" dirty="0" smtClean="0"/>
              <a:t>Imposing penalty under chapter XXI (Sec.270 to Sec.275)</a:t>
            </a:r>
          </a:p>
          <a:p>
            <a:endParaRPr lang="en-US" dirty="0" smtClean="0"/>
          </a:p>
          <a:p>
            <a:endParaRPr lang="en-IN" dirty="0"/>
          </a:p>
        </p:txBody>
      </p:sp>
    </p:spTree>
    <p:extLst>
      <p:ext uri="{BB962C8B-B14F-4D97-AF65-F5344CB8AC3E}">
        <p14:creationId xmlns:p14="http://schemas.microsoft.com/office/powerpoint/2010/main" val="2539199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3386</Words>
  <Application>Microsoft Office PowerPoint</Application>
  <PresentationFormat>Widescreen</PresentationFormat>
  <Paragraphs>221</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Verdana</vt:lpstr>
      <vt:lpstr>Office Theme</vt:lpstr>
      <vt:lpstr>PowerPoint Presentation</vt:lpstr>
      <vt:lpstr>PowerPoint Presentation</vt:lpstr>
      <vt:lpstr>Appeal - Tribunal</vt:lpstr>
      <vt:lpstr>High Court</vt:lpstr>
      <vt:lpstr>Supreme Court</vt:lpstr>
      <vt:lpstr>Appeal to Commissioner (Apeals)</vt:lpstr>
      <vt:lpstr>Appealable Orders</vt:lpstr>
      <vt:lpstr>PowerPoint Presentation</vt:lpstr>
      <vt:lpstr> </vt:lpstr>
      <vt:lpstr>Form</vt:lpstr>
      <vt:lpstr>PowerPoint Presentation</vt:lpstr>
      <vt:lpstr>Fees</vt:lpstr>
      <vt:lpstr>Fees</vt:lpstr>
      <vt:lpstr>PowerPoint Presentation</vt:lpstr>
      <vt:lpstr>Time Limit</vt:lpstr>
      <vt:lpstr>Appeal Procedure</vt:lpstr>
      <vt:lpstr>Paper Book</vt:lpstr>
      <vt:lpstr>PowerPoint Presentation</vt:lpstr>
      <vt:lpstr>Evidence</vt:lpstr>
      <vt:lpstr>PowerPoint Presentation</vt:lpstr>
      <vt:lpstr>PowerPoint Presentation</vt:lpstr>
      <vt:lpstr>Form 35</vt:lpstr>
      <vt:lpstr>PowerPoint Presentation</vt:lpstr>
      <vt:lpstr>PowerPoint Presentation</vt:lpstr>
      <vt:lpstr>PowerPoint Presentation</vt:lpstr>
      <vt:lpstr>Verification</vt:lpstr>
      <vt:lpstr>Appeal to ITAT</vt:lpstr>
      <vt:lpstr>   Tax payer can file appeal before the Income Tax Appellate Tribunal against the following orders:  </vt:lpstr>
      <vt:lpstr>PowerPoint Presentation</vt:lpstr>
      <vt:lpstr>DRP</vt:lpstr>
      <vt:lpstr>Time Limit</vt:lpstr>
      <vt:lpstr>Appeal Form</vt:lpstr>
      <vt:lpstr>Form 36</vt:lpstr>
      <vt:lpstr>Memorandum – Cross Objection</vt:lpstr>
      <vt:lpstr>Condonation</vt:lpstr>
      <vt:lpstr>PowerPoint Presentation</vt:lpstr>
      <vt:lpstr>Procedure</vt:lpstr>
      <vt:lpstr>Paper Book</vt:lpstr>
      <vt:lpstr>Hearing</vt:lpstr>
      <vt:lpstr>Petitions for Stay</vt:lpstr>
      <vt:lpstr>Appeal before High Court</vt:lpstr>
      <vt:lpstr>Supreme Court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48</cp:revision>
  <dcterms:created xsi:type="dcterms:W3CDTF">2022-11-29T17:00:41Z</dcterms:created>
  <dcterms:modified xsi:type="dcterms:W3CDTF">2022-12-05T07:18:42Z</dcterms:modified>
</cp:coreProperties>
</file>