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8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85" r:id="rId18"/>
    <p:sldId id="286" r:id="rId19"/>
    <p:sldId id="288" r:id="rId20"/>
    <p:sldId id="287" r:id="rId21"/>
    <p:sldId id="283" r:id="rId2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AFB575-35B3-4C8C-BB69-6BDD4FC26042}" v="225" dt="2021-05-05T14:20:59.763"/>
    <p1510:client id="{7A66EEC0-5828-430E-9A84-F65E6522E574}" v="1827" dt="2021-04-24T11:49:30.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5" d="100"/>
          <a:sy n="65" d="100"/>
        </p:scale>
        <p:origin x="537"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13/12/2022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13/12/2022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13/12/2022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13/12/2022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13/12/2022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13/12/2022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D80B8-AB37-4A99-B468-36FDB596BD08}"/>
              </a:ext>
            </a:extLst>
          </p:cNvPr>
          <p:cNvSpPr>
            <a:spLocks noGrp="1"/>
          </p:cNvSpPr>
          <p:nvPr>
            <p:ph type="title"/>
          </p:nvPr>
        </p:nvSpPr>
        <p:spPr>
          <a:xfrm>
            <a:off x="1653363" y="365760"/>
            <a:ext cx="9367203" cy="1188720"/>
          </a:xfrm>
        </p:spPr>
        <p:txBody>
          <a:bodyPr>
            <a:normAutofit/>
          </a:bodyPr>
          <a:lstStyle/>
          <a:p>
            <a:r>
              <a:rPr lang="en-GB" dirty="0">
                <a:cs typeface="Calibri Light"/>
              </a:rPr>
              <a:t>INTRODUCTION</a:t>
            </a:r>
          </a:p>
        </p:txBody>
      </p:sp>
      <p:sp>
        <p:nvSpPr>
          <p:cNvPr id="17"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52B8360-E59D-41E0-BEFA-9339C363450A}"/>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Appeal is a mechanism provided by the law to challenge order of lower authorities before higher authority. Though drafting is more akin to art than science, certain basic provisions of law relating to appeals do act as rules that guide drafting of appeals. </a:t>
            </a:r>
          </a:p>
          <a:p>
            <a:r>
              <a:rPr lang="en-GB" sz="2400">
                <a:ea typeface="+mn-lt"/>
                <a:cs typeface="+mn-lt"/>
              </a:rPr>
              <a:t>There is no inherent right of appeal. Except where right of appeal is specifically granted, appeal cannot be filed. Absence of necessary redressal mechanism by way of appeal may, in appropriate circumstance, be reason to hold a piece of legislation as oppressive, however, right of appeal cannot be read into a legislation. {Sri Mahant Harihar Gir v. CIT (1941) 9 ITR 246 (Pat)}. </a:t>
            </a:r>
            <a:endParaRPr lang="en-GB" sz="2400">
              <a:cs typeface="Calibri"/>
            </a:endParaRPr>
          </a:p>
        </p:txBody>
      </p:sp>
    </p:spTree>
    <p:extLst>
      <p:ext uri="{BB962C8B-B14F-4D97-AF65-F5344CB8AC3E}">
        <p14:creationId xmlns:p14="http://schemas.microsoft.com/office/powerpoint/2010/main" val="214677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B416-490F-42F2-9A07-B36C40DABB13}"/>
              </a:ext>
            </a:extLst>
          </p:cNvPr>
          <p:cNvSpPr>
            <a:spLocks noGrp="1"/>
          </p:cNvSpPr>
          <p:nvPr>
            <p:ph type="title"/>
          </p:nvPr>
        </p:nvSpPr>
        <p:spPr/>
        <p:txBody>
          <a:bodyPr/>
          <a:lstStyle/>
          <a:p>
            <a:r>
              <a:rPr lang="en-GB" dirty="0">
                <a:ea typeface="+mj-lt"/>
                <a:cs typeface="+mj-lt"/>
              </a:rPr>
              <a:t>GROUNDS OF APPEAL – DO's and DON’T's</a:t>
            </a:r>
            <a:endParaRPr lang="en-US" dirty="0"/>
          </a:p>
        </p:txBody>
      </p:sp>
      <p:sp>
        <p:nvSpPr>
          <p:cNvPr id="3" name="Content Placeholder 2">
            <a:extLst>
              <a:ext uri="{FF2B5EF4-FFF2-40B4-BE49-F238E27FC236}">
                <a16:creationId xmlns:a16="http://schemas.microsoft.com/office/drawing/2014/main" id="{64D9B1CA-EAEC-4649-AE40-7223E786D691}"/>
              </a:ext>
            </a:extLst>
          </p:cNvPr>
          <p:cNvSpPr>
            <a:spLocks noGrp="1"/>
          </p:cNvSpPr>
          <p:nvPr>
            <p:ph idx="1"/>
          </p:nvPr>
        </p:nvSpPr>
        <p:spPr/>
        <p:txBody>
          <a:bodyPr vert="horz" lIns="91440" tIns="45720" rIns="91440" bIns="45720" rtlCol="0" anchor="t">
            <a:normAutofit/>
          </a:bodyPr>
          <a:lstStyle/>
          <a:p>
            <a:pPr marL="0" indent="0">
              <a:buNone/>
            </a:pPr>
            <a:r>
              <a:rPr lang="en-GB" dirty="0">
                <a:ea typeface="+mn-lt"/>
                <a:cs typeface="+mn-lt"/>
              </a:rPr>
              <a:t>Characteristics of a Good Drafting of </a:t>
            </a:r>
            <a:r>
              <a:rPr lang="en-GB" dirty="0" err="1">
                <a:ea typeface="+mn-lt"/>
                <a:cs typeface="+mn-lt"/>
              </a:rPr>
              <a:t>GoA</a:t>
            </a:r>
            <a:r>
              <a:rPr lang="en-GB" dirty="0">
                <a:ea typeface="+mn-lt"/>
                <a:cs typeface="+mn-lt"/>
              </a:rPr>
              <a:t> </a:t>
            </a:r>
            <a:endParaRPr lang="en-US"/>
          </a:p>
          <a:p>
            <a:endParaRPr lang="en-GB" dirty="0">
              <a:ea typeface="+mn-lt"/>
              <a:cs typeface="+mn-lt"/>
            </a:endParaRPr>
          </a:p>
          <a:p>
            <a:r>
              <a:rPr lang="en-GB" dirty="0">
                <a:ea typeface="+mn-lt"/>
                <a:cs typeface="+mn-lt"/>
              </a:rPr>
              <a:t>A well drafted </a:t>
            </a:r>
            <a:r>
              <a:rPr lang="en-GB" dirty="0" err="1">
                <a:ea typeface="+mn-lt"/>
                <a:cs typeface="+mn-lt"/>
              </a:rPr>
              <a:t>GoA</a:t>
            </a:r>
            <a:r>
              <a:rPr lang="en-GB" dirty="0">
                <a:ea typeface="+mn-lt"/>
                <a:cs typeface="+mn-lt"/>
              </a:rPr>
              <a:t> may result in success of appeal. Therefore the followings points should be taken care of while preparing </a:t>
            </a:r>
            <a:r>
              <a:rPr lang="en-GB" dirty="0" err="1">
                <a:ea typeface="+mn-lt"/>
                <a:cs typeface="+mn-lt"/>
              </a:rPr>
              <a:t>GoA</a:t>
            </a:r>
            <a:r>
              <a:rPr lang="en-GB" dirty="0">
                <a:ea typeface="+mn-lt"/>
                <a:cs typeface="+mn-lt"/>
              </a:rPr>
              <a:t>—</a:t>
            </a:r>
          </a:p>
          <a:p>
            <a:r>
              <a:rPr lang="en-GB" dirty="0">
                <a:ea typeface="+mn-lt"/>
                <a:cs typeface="+mn-lt"/>
              </a:rPr>
              <a:t>1. Grounds should be precise, concise and </a:t>
            </a:r>
            <a:r>
              <a:rPr lang="en-GB" dirty="0" err="1">
                <a:ea typeface="+mn-lt"/>
                <a:cs typeface="+mn-lt"/>
              </a:rPr>
              <a:t>with out</a:t>
            </a:r>
            <a:r>
              <a:rPr lang="en-GB" dirty="0">
                <a:ea typeface="+mn-lt"/>
                <a:cs typeface="+mn-lt"/>
              </a:rPr>
              <a:t> ambiguity. </a:t>
            </a:r>
          </a:p>
          <a:p>
            <a:endParaRPr lang="en-GB" dirty="0">
              <a:ea typeface="+mn-lt"/>
              <a:cs typeface="+mn-lt"/>
            </a:endParaRPr>
          </a:p>
          <a:p>
            <a:r>
              <a:rPr lang="en-GB" dirty="0">
                <a:ea typeface="+mn-lt"/>
                <a:cs typeface="+mn-lt"/>
              </a:rPr>
              <a:t>2.Grounds should highlight the nature of dispute </a:t>
            </a:r>
            <a:r>
              <a:rPr lang="en-GB" dirty="0" err="1">
                <a:ea typeface="+mn-lt"/>
                <a:cs typeface="+mn-lt"/>
              </a:rPr>
              <a:t>dispute</a:t>
            </a:r>
            <a:r>
              <a:rPr lang="en-GB" dirty="0">
                <a:ea typeface="+mn-lt"/>
                <a:cs typeface="+mn-lt"/>
              </a:rPr>
              <a:t> and the relief expected from the CIT(A).</a:t>
            </a:r>
            <a:endParaRPr lang="en-GB">
              <a:cs typeface="Calibri"/>
            </a:endParaRPr>
          </a:p>
        </p:txBody>
      </p:sp>
    </p:spTree>
    <p:extLst>
      <p:ext uri="{BB962C8B-B14F-4D97-AF65-F5344CB8AC3E}">
        <p14:creationId xmlns:p14="http://schemas.microsoft.com/office/powerpoint/2010/main" val="2623349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02CC5-B87A-47A6-A235-F6D5B8E9603E}"/>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B97704D-B230-4D19-A668-DCB1C432509B}"/>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3. For separate issues there should be separate  grounds .</a:t>
            </a:r>
          </a:p>
          <a:p>
            <a:endParaRPr lang="en-GB" sz="2400">
              <a:ea typeface="+mn-lt"/>
              <a:cs typeface="+mn-lt"/>
            </a:endParaRPr>
          </a:p>
          <a:p>
            <a:r>
              <a:rPr lang="en-GB" sz="2400">
                <a:ea typeface="+mn-lt"/>
                <a:cs typeface="+mn-lt"/>
              </a:rPr>
              <a:t>4. Grounds should avoid making reference to case law, if any. </a:t>
            </a:r>
          </a:p>
          <a:p>
            <a:endParaRPr lang="en-GB" sz="2400">
              <a:ea typeface="+mn-lt"/>
              <a:cs typeface="+mn-lt"/>
            </a:endParaRPr>
          </a:p>
          <a:p>
            <a:r>
              <a:rPr lang="en-GB" sz="2400">
                <a:ea typeface="+mn-lt"/>
                <a:cs typeface="+mn-lt"/>
              </a:rPr>
              <a:t>5. Simple language should be used as a complicated language may be unintelligible and may also, in some unfortunate cases, result in dismissal of appeal.</a:t>
            </a:r>
            <a:endParaRPr lang="en-GB" sz="2400">
              <a:cs typeface="Calibri"/>
            </a:endParaRPr>
          </a:p>
        </p:txBody>
      </p:sp>
    </p:spTree>
    <p:extLst>
      <p:ext uri="{BB962C8B-B14F-4D97-AF65-F5344CB8AC3E}">
        <p14:creationId xmlns:p14="http://schemas.microsoft.com/office/powerpoint/2010/main" val="382488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AE4ED-86DE-4246-9AE9-C32A8F0C3751}"/>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4DBE332-16E9-4328-9725-17FC5D58C5A4}"/>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6. Grounds challenging jurisdiction be preferred first in order of appeal. </a:t>
            </a:r>
            <a:endParaRPr lang="en-US" sz="2400"/>
          </a:p>
          <a:p>
            <a:endParaRPr lang="en-GB" sz="2400">
              <a:ea typeface="+mn-lt"/>
              <a:cs typeface="+mn-lt"/>
            </a:endParaRPr>
          </a:p>
          <a:p>
            <a:r>
              <a:rPr lang="en-GB" sz="2400">
                <a:ea typeface="+mn-lt"/>
                <a:cs typeface="+mn-lt"/>
              </a:rPr>
              <a:t>7. Ground mentioning that the AO did not provide sufficient opportunity to make out a case before him should be given higher weightage. </a:t>
            </a:r>
          </a:p>
          <a:p>
            <a:endParaRPr lang="en-GB" sz="2400">
              <a:ea typeface="+mn-lt"/>
              <a:cs typeface="+mn-lt"/>
            </a:endParaRPr>
          </a:p>
          <a:p>
            <a:r>
              <a:rPr lang="en-GB" sz="2400">
                <a:ea typeface="+mn-lt"/>
                <a:cs typeface="+mn-lt"/>
              </a:rPr>
              <a:t>8. Grounds should not be argumentative. </a:t>
            </a:r>
          </a:p>
          <a:p>
            <a:endParaRPr lang="en-GB" sz="2400">
              <a:ea typeface="+mn-lt"/>
              <a:cs typeface="+mn-lt"/>
            </a:endParaRPr>
          </a:p>
          <a:p>
            <a:r>
              <a:rPr lang="en-GB" sz="2400">
                <a:ea typeface="+mn-lt"/>
                <a:cs typeface="+mn-lt"/>
              </a:rPr>
              <a:t>9. Each GoA should not normally exceed 100 words.</a:t>
            </a:r>
            <a:endParaRPr lang="en-GB" sz="2400">
              <a:cs typeface="Calibri"/>
            </a:endParaRPr>
          </a:p>
        </p:txBody>
      </p:sp>
    </p:spTree>
    <p:extLst>
      <p:ext uri="{BB962C8B-B14F-4D97-AF65-F5344CB8AC3E}">
        <p14:creationId xmlns:p14="http://schemas.microsoft.com/office/powerpoint/2010/main" val="269921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2C127-DF05-405B-B3C7-BB8A70B3598B}"/>
              </a:ext>
            </a:extLst>
          </p:cNvPr>
          <p:cNvSpPr>
            <a:spLocks noGrp="1"/>
          </p:cNvSpPr>
          <p:nvPr>
            <p:ph type="title"/>
          </p:nvPr>
        </p:nvSpPr>
        <p:spPr>
          <a:xfrm>
            <a:off x="1653363" y="365760"/>
            <a:ext cx="9367203" cy="1188720"/>
          </a:xfrm>
        </p:spPr>
        <p:txBody>
          <a:bodyPr>
            <a:normAutofit/>
          </a:bodyPr>
          <a:lstStyle/>
          <a:p>
            <a:r>
              <a:rPr lang="en-GB" dirty="0">
                <a:cs typeface="Calibri Light"/>
              </a:rPr>
              <a:t>SPECIMEN – G O A</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7FB9BE9-C890-46C5-A56E-28907CACD4CE}"/>
              </a:ext>
            </a:extLst>
          </p:cNvPr>
          <p:cNvSpPr>
            <a:spLocks noGrp="1"/>
          </p:cNvSpPr>
          <p:nvPr>
            <p:ph idx="1"/>
          </p:nvPr>
        </p:nvSpPr>
        <p:spPr>
          <a:xfrm>
            <a:off x="1653363" y="2176272"/>
            <a:ext cx="9367204" cy="4041648"/>
          </a:xfrm>
        </p:spPr>
        <p:txBody>
          <a:bodyPr vert="horz" lIns="91440" tIns="45720" rIns="91440" bIns="45720" rtlCol="0" anchor="t">
            <a:normAutofit/>
          </a:bodyPr>
          <a:lstStyle/>
          <a:p>
            <a:pPr marL="0" indent="0">
              <a:buNone/>
            </a:pPr>
            <a:r>
              <a:rPr lang="en-GB" sz="2200">
                <a:ea typeface="+mn-lt"/>
                <a:cs typeface="+mn-lt"/>
              </a:rPr>
              <a:t>Order u/s 143(3) &amp; 144 1.</a:t>
            </a:r>
            <a:endParaRPr lang="en-US" sz="2200">
              <a:cs typeface="Calibri" panose="020F0502020204030204"/>
            </a:endParaRPr>
          </a:p>
          <a:p>
            <a:endParaRPr lang="en-GB" sz="2200"/>
          </a:p>
          <a:p>
            <a:r>
              <a:rPr lang="en-GB" sz="2200">
                <a:ea typeface="+mn-lt"/>
                <a:cs typeface="+mn-lt"/>
              </a:rPr>
              <a:t>The AO has erred in assessing income of Rs. ____/- which was totally exempt under clause ____of Sec. 10. </a:t>
            </a:r>
          </a:p>
          <a:p>
            <a:endParaRPr lang="en-GB" sz="2200">
              <a:ea typeface="+mn-lt"/>
              <a:cs typeface="+mn-lt"/>
            </a:endParaRPr>
          </a:p>
          <a:p>
            <a:r>
              <a:rPr lang="en-GB" sz="2200">
                <a:ea typeface="+mn-lt"/>
                <a:cs typeface="+mn-lt"/>
              </a:rPr>
              <a:t>2. The AO has erred in assessing the income amounting to Rs. ___/- as the income was exempt from tax u/s 11. </a:t>
            </a:r>
          </a:p>
          <a:p>
            <a:endParaRPr lang="en-GB" sz="2200">
              <a:ea typeface="+mn-lt"/>
              <a:cs typeface="+mn-lt"/>
            </a:endParaRPr>
          </a:p>
          <a:p>
            <a:r>
              <a:rPr lang="en-GB" sz="2200">
                <a:ea typeface="+mn-lt"/>
                <a:cs typeface="+mn-lt"/>
              </a:rPr>
              <a:t>3. The AO was wrong in assessing an amount of Rs. ____/- as the income of the appellant u/s 41 of the IT Act,1961.</a:t>
            </a:r>
            <a:endParaRPr lang="en-GB" sz="2200">
              <a:cs typeface="Calibri"/>
            </a:endParaRPr>
          </a:p>
        </p:txBody>
      </p:sp>
    </p:spTree>
    <p:extLst>
      <p:ext uri="{BB962C8B-B14F-4D97-AF65-F5344CB8AC3E}">
        <p14:creationId xmlns:p14="http://schemas.microsoft.com/office/powerpoint/2010/main" val="2794438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35022-7FB2-4B8F-A2CA-C8A9F7063705}"/>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7159325-73E2-474A-B013-68C7314788BD}"/>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4. The AO was not justified in disallowing the deduction of Rs. ____/- u/s 40. </a:t>
            </a:r>
          </a:p>
          <a:p>
            <a:r>
              <a:rPr lang="en-GB" sz="2400">
                <a:ea typeface="+mn-lt"/>
                <a:cs typeface="+mn-lt"/>
              </a:rPr>
              <a:t>5. The AO went wrong by including in the TI of the appellant the income of the assets gifted to _____, contending that the transfer was revocable. </a:t>
            </a:r>
          </a:p>
          <a:p>
            <a:r>
              <a:rPr lang="en-GB" sz="2400">
                <a:ea typeface="+mn-lt"/>
                <a:cs typeface="+mn-lt"/>
              </a:rPr>
              <a:t>6. The AO was not justified in first allowing the set off of carried forward depreciation allowance, before the set off of the carried forward business losses.</a:t>
            </a:r>
            <a:endParaRPr lang="en-GB" sz="2400">
              <a:cs typeface="Calibri"/>
            </a:endParaRPr>
          </a:p>
        </p:txBody>
      </p:sp>
    </p:spTree>
    <p:extLst>
      <p:ext uri="{BB962C8B-B14F-4D97-AF65-F5344CB8AC3E}">
        <p14:creationId xmlns:p14="http://schemas.microsoft.com/office/powerpoint/2010/main" val="790443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0172-DBE8-4E71-931D-939FD47926A9}"/>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944A63E-15B2-4917-B92B-EF69339151B5}"/>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 Orders of Penalty Orders of Penalty </a:t>
            </a:r>
          </a:p>
          <a:p>
            <a:r>
              <a:rPr lang="en-GB" sz="2400">
                <a:ea typeface="+mn-lt"/>
                <a:cs typeface="+mn-lt"/>
              </a:rPr>
              <a:t>1. The AO was not justified in making the order of penalty u/s 221 as the appellant was not in default in payment of tax as such and was in default in payment of penalty only. </a:t>
            </a:r>
          </a:p>
          <a:p>
            <a:r>
              <a:rPr lang="en-GB" sz="2400">
                <a:ea typeface="+mn-lt"/>
                <a:cs typeface="+mn-lt"/>
              </a:rPr>
              <a:t>2. The AO was not justified in making an order of penalty u/s 221 of the Act in utter disregard of the provisions of Sec. 220(7). </a:t>
            </a:r>
          </a:p>
          <a:p>
            <a:r>
              <a:rPr lang="en-GB" sz="2400">
                <a:ea typeface="+mn-lt"/>
                <a:cs typeface="+mn-lt"/>
              </a:rPr>
              <a:t>3. The order levying levying penalty on the appellant appellant u/s 271A was unjustified as the provisions of Sec. 44AA were not applicable in the case of the appellant. </a:t>
            </a:r>
            <a:endParaRPr lang="en-GB" sz="2400">
              <a:cs typeface="Calibri"/>
            </a:endParaRPr>
          </a:p>
        </p:txBody>
      </p:sp>
    </p:spTree>
    <p:extLst>
      <p:ext uri="{BB962C8B-B14F-4D97-AF65-F5344CB8AC3E}">
        <p14:creationId xmlns:p14="http://schemas.microsoft.com/office/powerpoint/2010/main" val="298227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B3E86-7BA6-42FD-85F8-5CE93ADFC3E9}"/>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08C1EAA-9D17-40DD-9A3B-CC004616FF6A}"/>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4. The AO was wrong in imposing the penalty on the appellant u/s 271B without affording him a reasonable opportunity of being heard.</a:t>
            </a:r>
          </a:p>
          <a:p>
            <a:endParaRPr lang="en-GB" sz="2400">
              <a:ea typeface="+mn-lt"/>
              <a:cs typeface="+mn-lt"/>
            </a:endParaRPr>
          </a:p>
          <a:p>
            <a:r>
              <a:rPr lang="en-GB" sz="2400">
                <a:ea typeface="+mn-lt"/>
                <a:cs typeface="+mn-lt"/>
              </a:rPr>
              <a:t>5. The order of the AO imposing a penalty on the appellant u/s 271B is bad in law because the notice issued by the AO u/s 142(1)/143(2)/148 was not served on the appellant at all was not served on the appellant at all.</a:t>
            </a:r>
            <a:endParaRPr lang="en-GB" sz="2400">
              <a:cs typeface="Calibri"/>
            </a:endParaRPr>
          </a:p>
        </p:txBody>
      </p:sp>
    </p:spTree>
    <p:extLst>
      <p:ext uri="{BB962C8B-B14F-4D97-AF65-F5344CB8AC3E}">
        <p14:creationId xmlns:p14="http://schemas.microsoft.com/office/powerpoint/2010/main" val="1029891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306B1-557B-478B-AC59-D1F8A0DAE226}"/>
              </a:ext>
            </a:extLst>
          </p:cNvPr>
          <p:cNvSpPr>
            <a:spLocks noGrp="1"/>
          </p:cNvSpPr>
          <p:nvPr>
            <p:ph type="title"/>
          </p:nvPr>
        </p:nvSpPr>
        <p:spPr>
          <a:xfrm>
            <a:off x="1653363" y="365760"/>
            <a:ext cx="9367203" cy="1188720"/>
          </a:xfrm>
        </p:spPr>
        <p:txBody>
          <a:bodyPr>
            <a:normAutofit/>
          </a:bodyPr>
          <a:lstStyle/>
          <a:p>
            <a:r>
              <a:rPr lang="en-GB" dirty="0">
                <a:cs typeface="Calibri Light"/>
              </a:rPr>
              <a:t>CASE STUDY - 1</a:t>
            </a:r>
            <a:endParaRPr lang="en-GB" dirty="0"/>
          </a:p>
        </p:txBody>
      </p:sp>
      <p:sp>
        <p:nvSpPr>
          <p:cNvPr id="5"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66B44E1-BA72-41CD-AB0E-2A6013AA4573}"/>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200">
                <a:ea typeface="+mn-lt"/>
                <a:cs typeface="+mn-lt"/>
              </a:rPr>
              <a:t>Generally the statement of facts and grounds of appeal are drafted in third person.  In the statment of facts  a brief discussion about the assessee (here in the appeal he/she is called appellant).  After briefing about the appellant the facats about grievance of the appellant are stated.  Assume that the assessee is an Individual.  During the previous year relevant to the assessment year 2018-19 he has borrowed a sum of Rs.50,000/- which has not been accepted by the assessing officer and added the same to the returned income. The same assessee has also made certain cash payments exceeding the limits prescribed u/s 40A which have been disallowed by the assessing officer.  The business of the assessee is that of a Civil Contractor.  Now the following are the Statement of Facts and Grounds of Appeal.</a:t>
            </a:r>
            <a:br>
              <a:rPr lang="en-GB" sz="2200">
                <a:ea typeface="+mn-lt"/>
                <a:cs typeface="+mn-lt"/>
              </a:rPr>
            </a:br>
            <a:r>
              <a:rPr lang="en-GB" sz="2200">
                <a:ea typeface="+mn-lt"/>
                <a:cs typeface="+mn-lt"/>
              </a:rPr>
              <a:t/>
            </a:r>
            <a:br>
              <a:rPr lang="en-GB" sz="2200">
                <a:ea typeface="+mn-lt"/>
                <a:cs typeface="+mn-lt"/>
              </a:rPr>
            </a:br>
            <a:endParaRPr lang="en-GB" sz="2200"/>
          </a:p>
        </p:txBody>
      </p:sp>
    </p:spTree>
    <p:extLst>
      <p:ext uri="{BB962C8B-B14F-4D97-AF65-F5344CB8AC3E}">
        <p14:creationId xmlns:p14="http://schemas.microsoft.com/office/powerpoint/2010/main" val="2927482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90644D5-AC2B-49D7-A912-2126C9E86337}"/>
              </a:ext>
            </a:extLst>
          </p:cNvPr>
          <p:cNvSpPr>
            <a:spLocks noGrp="1"/>
          </p:cNvSpPr>
          <p:nvPr>
            <p:ph idx="1"/>
          </p:nvPr>
        </p:nvSpPr>
        <p:spPr>
          <a:xfrm>
            <a:off x="841248" y="731520"/>
            <a:ext cx="10701507" cy="4254137"/>
          </a:xfrm>
        </p:spPr>
        <p:txBody>
          <a:bodyPr vert="horz" lIns="91440" tIns="45720" rIns="91440" bIns="45720" rtlCol="0" anchor="ctr">
            <a:normAutofit/>
          </a:bodyPr>
          <a:lstStyle/>
          <a:p>
            <a:pPr marL="0" indent="0">
              <a:buNone/>
            </a:pPr>
            <a:r>
              <a:rPr lang="en-GB" sz="1500">
                <a:ea typeface="+mn-lt"/>
                <a:cs typeface="+mn-lt"/>
              </a:rPr>
              <a:t>STATEMENT OF FACTS </a:t>
            </a:r>
          </a:p>
          <a:p>
            <a:r>
              <a:rPr lang="en-GB" sz="1500">
                <a:ea typeface="+mn-lt"/>
                <a:cs typeface="+mn-lt"/>
              </a:rPr>
              <a:t>The appellant is an Individual carrying on the business as a Civil Contractor for the last several years.  He has filed his return of income declaring a total income of Rs.4,50,000/-.  The return of income has been processed u/s 143(1) accepting the returned income.  Subsequently the case has been selected for scruitiny.  The assessment has been completed determining the total income at Rs.6,00,000/- against the retuned income of Rs.4,50,000/-.  While doing so the assessing officer has made the following addtions/disallowances. </a:t>
            </a:r>
          </a:p>
          <a:p>
            <a:pPr marL="0" indent="0">
              <a:buNone/>
            </a:pPr>
            <a:r>
              <a:rPr lang="en-GB" sz="1500">
                <a:ea typeface="+mn-lt"/>
                <a:cs typeface="+mn-lt"/>
              </a:rPr>
              <a:t>(1) Rs,50,000/- loan borrowed by the assessee from Mr.------ on the plea that the lender is not having sufficeint income to lend the said money to the appellant. </a:t>
            </a:r>
          </a:p>
          <a:p>
            <a:pPr marL="0" indent="0">
              <a:buNone/>
            </a:pPr>
            <a:r>
              <a:rPr lang="en-GB" sz="1500">
                <a:ea typeface="+mn-lt"/>
                <a:cs typeface="+mn-lt"/>
              </a:rPr>
              <a:t>(2) Rs.50,000/- payment made to various individual labourers which payment is made to the group leader of the labourers who in turn made the payment to the individual labourers. </a:t>
            </a:r>
          </a:p>
          <a:p>
            <a:pPr marL="0" indent="0">
              <a:buNone/>
            </a:pPr>
            <a:r>
              <a:rPr lang="en-GB" sz="1500">
                <a:cs typeface="Calibri" panose="020F0502020204030204"/>
              </a:rPr>
              <a:t>During the course of assessment proceedings a letter from Mr.--- is filed wherein he confirmed that he has lent the said money party out of his savings of agricultural income and partly amount receieved from his son who is a software engineer and working in New York, the USA.  The lender has submitted a copy of his Farmer's Pass Book, Pattadar Pass Book and also a receipt from the rice mill (M/s.-------) to whom he sold the paddy.  He has also submitted copy of his bank pass book wherein the sums sent by his son are deposited.  He has identified the depsoits and withdrawls for the purpose of the loan given to the appelllant.  </a:t>
            </a:r>
            <a:r>
              <a:rPr lang="en-GB" sz="1500">
                <a:ea typeface="+mn-lt"/>
                <a:cs typeface="+mn-lt"/>
              </a:rPr>
              <a:t/>
            </a:r>
            <a:br>
              <a:rPr lang="en-GB" sz="1500">
                <a:ea typeface="+mn-lt"/>
                <a:cs typeface="+mn-lt"/>
              </a:rPr>
            </a:br>
            <a:endParaRPr lang="en-GB" sz="1500">
              <a:cs typeface="Calibri" panose="020F0502020204030204"/>
            </a:endParaRPr>
          </a:p>
        </p:txBody>
      </p:sp>
      <p:sp>
        <p:nvSpPr>
          <p:cNvPr id="6"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234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8A0452-15CF-4768-82E1-FB6EA6739801}"/>
              </a:ext>
            </a:extLst>
          </p:cNvPr>
          <p:cNvSpPr>
            <a:spLocks noGrp="1"/>
          </p:cNvSpPr>
          <p:nvPr>
            <p:ph type="title"/>
          </p:nvPr>
        </p:nvSpPr>
        <p:spPr>
          <a:xfrm>
            <a:off x="841248" y="5529884"/>
            <a:ext cx="6754845" cy="1096331"/>
          </a:xfrm>
        </p:spPr>
        <p:txBody>
          <a:bodyPr>
            <a:normAutofit/>
          </a:bodyPr>
          <a:lstStyle/>
          <a:p>
            <a:endParaRPr lang="en-GB" sz="4000">
              <a:solidFill>
                <a:srgbClr val="303030"/>
              </a:solidFill>
            </a:endParaRPr>
          </a:p>
        </p:txBody>
      </p:sp>
      <p:sp>
        <p:nvSpPr>
          <p:cNvPr id="3" name="Content Placeholder 2">
            <a:extLst>
              <a:ext uri="{FF2B5EF4-FFF2-40B4-BE49-F238E27FC236}">
                <a16:creationId xmlns:a16="http://schemas.microsoft.com/office/drawing/2014/main" id="{1DAA1C00-A373-4233-8B81-A45D16368FD8}"/>
              </a:ext>
            </a:extLst>
          </p:cNvPr>
          <p:cNvSpPr>
            <a:spLocks noGrp="1"/>
          </p:cNvSpPr>
          <p:nvPr>
            <p:ph idx="1"/>
          </p:nvPr>
        </p:nvSpPr>
        <p:spPr>
          <a:xfrm>
            <a:off x="841248" y="731520"/>
            <a:ext cx="10701507" cy="4254137"/>
          </a:xfrm>
        </p:spPr>
        <p:txBody>
          <a:bodyPr vert="horz" lIns="91440" tIns="45720" rIns="91440" bIns="45720" rtlCol="0" anchor="ctr">
            <a:normAutofit/>
          </a:bodyPr>
          <a:lstStyle/>
          <a:p>
            <a:r>
              <a:rPr lang="en-GB" sz="1700">
                <a:ea typeface="+mn-lt"/>
                <a:cs typeface="+mn-lt"/>
              </a:rPr>
              <a:t>The assessing officer further demanded a confirmation letter from the son the lender in the month of December, 2017.  The lender has requested his son to send a confirmation letter.  Meanwhile the assessing officer completed the assessment on 20-11-2011 on the pleas that the case will be barred by time by 31-12-2017.  Whereas the letter from the son of the lender reached to the appelant on 22-11-2017. </a:t>
            </a:r>
            <a:endParaRPr lang="en-US" sz="1700">
              <a:ea typeface="+mn-lt"/>
              <a:cs typeface="+mn-lt"/>
            </a:endParaRPr>
          </a:p>
          <a:p>
            <a:r>
              <a:rPr lang="en-GB" sz="1700">
                <a:ea typeface="+mn-lt"/>
                <a:cs typeface="+mn-lt"/>
              </a:rPr>
              <a:t>Regarding the payment of Rs.50,000/- the appellant explained that the payment is not made to a single person.  It has been made to several individual persons through the group leader of the labourers.  The assessing officer has served a letter on the group leader to appear before him on 19-11-2017.  The group leader could not attend on the appointed day as he has to attend a family function which is unavoidable.  He has sent a letter requesting to grant him two days time to attend.  Un fortunately the telegram has reached the the assessing officer after the officer hours on 19-11-2017. </a:t>
            </a:r>
            <a:endParaRPr lang="en-US" sz="1700">
              <a:ea typeface="+mn-lt"/>
              <a:cs typeface="+mn-lt"/>
            </a:endParaRPr>
          </a:p>
          <a:p>
            <a:r>
              <a:rPr lang="en-GB" sz="1700">
                <a:ea typeface="+mn-lt"/>
                <a:cs typeface="+mn-lt"/>
              </a:rPr>
              <a:t>It is against this order of assessment this appeal is being prferred with a request to  delete the addition made and allow the expenditure as claimed.                                                                                                                           </a:t>
            </a:r>
          </a:p>
          <a:p>
            <a:pPr marL="0" indent="0">
              <a:buNone/>
            </a:pPr>
            <a:r>
              <a:rPr lang="en-GB" sz="1700">
                <a:ea typeface="+mn-lt"/>
                <a:cs typeface="+mn-lt"/>
              </a:rPr>
              <a:t>                                                                                                                                                           APPELLANT</a:t>
            </a:r>
            <a:br>
              <a:rPr lang="en-GB" sz="1700">
                <a:ea typeface="+mn-lt"/>
                <a:cs typeface="+mn-lt"/>
              </a:rPr>
            </a:br>
            <a:endParaRPr lang="en-GB" sz="1700">
              <a:ea typeface="+mn-lt"/>
              <a:cs typeface="+mn-lt"/>
            </a:endParaRPr>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861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4970-54E4-4572-8AB9-1F4A30B0D8DB}"/>
              </a:ext>
            </a:extLst>
          </p:cNvPr>
          <p:cNvSpPr>
            <a:spLocks noGrp="1"/>
          </p:cNvSpPr>
          <p:nvPr>
            <p:ph type="title"/>
          </p:nvPr>
        </p:nvSpPr>
        <p:spPr>
          <a:xfrm>
            <a:off x="1653363" y="365760"/>
            <a:ext cx="9367203" cy="1188720"/>
          </a:xfrm>
        </p:spPr>
        <p:txBody>
          <a:bodyPr>
            <a:normAutofit/>
          </a:bodyPr>
          <a:lstStyle/>
          <a:p>
            <a:r>
              <a:rPr lang="en-GB" dirty="0">
                <a:latin typeface="Calibri"/>
                <a:cs typeface="Calibri"/>
              </a:rPr>
              <a:t>Drafting of appeals - Check List</a:t>
            </a:r>
            <a:endParaRPr lang="en-US" dirty="0"/>
          </a:p>
        </p:txBody>
      </p:sp>
      <p:sp>
        <p:nvSpPr>
          <p:cNvPr id="13" name="Freeform: Shape 11">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3">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46283F9-93F0-43E6-8B56-C27ED95A1770}"/>
              </a:ext>
            </a:extLst>
          </p:cNvPr>
          <p:cNvSpPr>
            <a:spLocks noGrp="1"/>
          </p:cNvSpPr>
          <p:nvPr>
            <p:ph idx="1"/>
          </p:nvPr>
        </p:nvSpPr>
        <p:spPr>
          <a:xfrm>
            <a:off x="1498582" y="1890522"/>
            <a:ext cx="9367204" cy="4041648"/>
          </a:xfrm>
        </p:spPr>
        <p:txBody>
          <a:bodyPr vert="horz" lIns="91440" tIns="45720" rIns="91440" bIns="45720" rtlCol="0" anchor="t">
            <a:noAutofit/>
          </a:bodyPr>
          <a:lstStyle/>
          <a:p>
            <a:r>
              <a:rPr lang="en-GB" sz="1400" dirty="0">
                <a:ea typeface="+mn-lt"/>
                <a:cs typeface="+mn-lt"/>
              </a:rPr>
              <a:t> 1. Whether appeal lies </a:t>
            </a:r>
          </a:p>
          <a:p>
            <a:r>
              <a:rPr lang="en-GB" sz="1400" dirty="0">
                <a:ea typeface="+mn-lt"/>
                <a:cs typeface="+mn-lt"/>
              </a:rPr>
              <a:t>2. Whether appeal is called for – do not file frivolous appeals – even if appeal has not been filed against assessment order, appeal can be filed against penalty. </a:t>
            </a:r>
          </a:p>
          <a:p>
            <a:r>
              <a:rPr lang="en-GB" sz="1400" dirty="0">
                <a:ea typeface="+mn-lt"/>
                <a:cs typeface="+mn-lt"/>
              </a:rPr>
              <a:t>3. Appeal lies before which authority </a:t>
            </a:r>
          </a:p>
          <a:p>
            <a:r>
              <a:rPr lang="en-GB" sz="1400" dirty="0">
                <a:ea typeface="+mn-lt"/>
                <a:cs typeface="+mn-lt"/>
              </a:rPr>
              <a:t>4. Limitation – time within which appeal is to be filed - application for condonation, if delay </a:t>
            </a:r>
          </a:p>
          <a:p>
            <a:r>
              <a:rPr lang="en-GB" sz="1400" dirty="0">
                <a:ea typeface="+mn-lt"/>
                <a:cs typeface="+mn-lt"/>
              </a:rPr>
              <a:t>5. Whether authority passing the order had jurisdiction to pass the order </a:t>
            </a:r>
          </a:p>
          <a:p>
            <a:r>
              <a:rPr lang="en-GB" sz="1400" dirty="0">
                <a:ea typeface="+mn-lt"/>
                <a:cs typeface="+mn-lt"/>
              </a:rPr>
              <a:t>6. Whether order was passed within limitation </a:t>
            </a:r>
          </a:p>
          <a:p>
            <a:r>
              <a:rPr lang="en-GB" sz="1400" dirty="0">
                <a:ea typeface="+mn-lt"/>
                <a:cs typeface="+mn-lt"/>
              </a:rPr>
              <a:t>7. Check computation of total income, tax and interest – rectification and appeal </a:t>
            </a:r>
          </a:p>
          <a:p>
            <a:r>
              <a:rPr lang="en-GB" sz="1400" dirty="0">
                <a:ea typeface="+mn-lt"/>
                <a:cs typeface="+mn-lt"/>
              </a:rPr>
              <a:t>8. Whether any claim had remained to be raised – fresh plea </a:t>
            </a:r>
          </a:p>
          <a:p>
            <a:r>
              <a:rPr lang="en-GB" sz="1400" dirty="0">
                <a:ea typeface="+mn-lt"/>
                <a:cs typeface="+mn-lt"/>
              </a:rPr>
              <a:t>9. Widest possible ground </a:t>
            </a:r>
          </a:p>
          <a:p>
            <a:r>
              <a:rPr lang="en-GB" sz="1400" dirty="0">
                <a:ea typeface="+mn-lt"/>
                <a:cs typeface="+mn-lt"/>
              </a:rPr>
              <a:t>10. Alternative plea, without prejudice grounds </a:t>
            </a:r>
          </a:p>
          <a:p>
            <a:r>
              <a:rPr lang="en-GB" sz="1400" dirty="0">
                <a:ea typeface="+mn-lt"/>
                <a:cs typeface="+mn-lt"/>
              </a:rPr>
              <a:t>11. Grounds should not be argumentative </a:t>
            </a:r>
          </a:p>
          <a:p>
            <a:r>
              <a:rPr lang="en-GB" sz="1400" dirty="0">
                <a:ea typeface="+mn-lt"/>
                <a:cs typeface="+mn-lt"/>
              </a:rPr>
              <a:t>12. Statement of facts </a:t>
            </a:r>
          </a:p>
          <a:p>
            <a:r>
              <a:rPr lang="en-GB" sz="1400" dirty="0">
                <a:ea typeface="+mn-lt"/>
                <a:cs typeface="+mn-lt"/>
              </a:rPr>
              <a:t>13. Who has to file and sign the appeal </a:t>
            </a:r>
          </a:p>
          <a:p>
            <a:r>
              <a:rPr lang="en-GB" sz="1400" dirty="0">
                <a:ea typeface="+mn-lt"/>
                <a:cs typeface="+mn-lt"/>
              </a:rPr>
              <a:t>14. Who will be the respondent </a:t>
            </a:r>
          </a:p>
          <a:p>
            <a:r>
              <a:rPr lang="en-GB" sz="1400" dirty="0">
                <a:ea typeface="+mn-lt"/>
                <a:cs typeface="+mn-lt"/>
              </a:rPr>
              <a:t>15. Application for stay </a:t>
            </a:r>
            <a:endParaRPr lang="en-GB" sz="1400" dirty="0">
              <a:cs typeface="Calibri"/>
            </a:endParaRPr>
          </a:p>
        </p:txBody>
      </p:sp>
    </p:spTree>
    <p:extLst>
      <p:ext uri="{BB962C8B-B14F-4D97-AF65-F5344CB8AC3E}">
        <p14:creationId xmlns:p14="http://schemas.microsoft.com/office/powerpoint/2010/main" val="1533731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0C010E-52A3-409A-B206-64756198B54A}"/>
              </a:ext>
            </a:extLst>
          </p:cNvPr>
          <p:cNvSpPr>
            <a:spLocks noGrp="1"/>
          </p:cNvSpPr>
          <p:nvPr>
            <p:ph type="title"/>
          </p:nvPr>
        </p:nvSpPr>
        <p:spPr>
          <a:xfrm>
            <a:off x="841248" y="5529884"/>
            <a:ext cx="6754845" cy="1096331"/>
          </a:xfrm>
        </p:spPr>
        <p:txBody>
          <a:bodyPr>
            <a:normAutofit/>
          </a:bodyPr>
          <a:lstStyle/>
          <a:p>
            <a:r>
              <a:rPr lang="en-GB" sz="4000">
                <a:solidFill>
                  <a:srgbClr val="303030"/>
                </a:solidFill>
                <a:latin typeface="Calibri"/>
                <a:cs typeface="Calibri"/>
              </a:rPr>
              <a:t>GROUNDS OF APPEAL </a:t>
            </a:r>
            <a:endParaRPr lang="en-US" sz="4000">
              <a:solidFill>
                <a:srgbClr val="303030"/>
              </a:solidFill>
            </a:endParaRPr>
          </a:p>
        </p:txBody>
      </p:sp>
      <p:sp>
        <p:nvSpPr>
          <p:cNvPr id="3" name="Content Placeholder 2">
            <a:extLst>
              <a:ext uri="{FF2B5EF4-FFF2-40B4-BE49-F238E27FC236}">
                <a16:creationId xmlns:a16="http://schemas.microsoft.com/office/drawing/2014/main" id="{774B7729-627E-4F9B-BAEB-48DE3BA0F444}"/>
              </a:ext>
            </a:extLst>
          </p:cNvPr>
          <p:cNvSpPr>
            <a:spLocks noGrp="1"/>
          </p:cNvSpPr>
          <p:nvPr>
            <p:ph idx="1"/>
          </p:nvPr>
        </p:nvSpPr>
        <p:spPr>
          <a:xfrm>
            <a:off x="841248" y="731520"/>
            <a:ext cx="10701507" cy="4254137"/>
          </a:xfrm>
        </p:spPr>
        <p:txBody>
          <a:bodyPr vert="horz" lIns="91440" tIns="45720" rIns="91440" bIns="45720" rtlCol="0" anchor="ctr">
            <a:normAutofit/>
          </a:bodyPr>
          <a:lstStyle/>
          <a:p>
            <a:r>
              <a:rPr lang="en-GB" sz="1500">
                <a:ea typeface="+mn-lt"/>
                <a:cs typeface="+mn-lt"/>
              </a:rPr>
              <a:t>1.The order of the assessing officer is erroneous on the facts and in the law.  On the facts and in the circumstances ofthe case he ought to have accepted the returned income. </a:t>
            </a:r>
            <a:endParaRPr lang="en-US" sz="1500"/>
          </a:p>
          <a:p>
            <a:r>
              <a:rPr lang="en-GB" sz="1500">
                <a:ea typeface="+mn-lt"/>
                <a:cs typeface="+mn-lt"/>
              </a:rPr>
              <a:t>2. The learned assessing officer is not justified in treating the loan borrowed by the appelant as his income on the plea that a confirmation from the son of the lender is not received before the appointed day.  On the facts and in the circumstances of the case he ought to have accepted the loan as sufficient evidences have been produced such as Farmer's Pass Book, Pattadar Pass Book and Bank Pass Book of the lender alongwith with a confirmatory letter. </a:t>
            </a:r>
          </a:p>
          <a:p>
            <a:r>
              <a:rPr lang="en-GB" sz="1500">
                <a:ea typeface="+mn-lt"/>
                <a:cs typeface="+mn-lt"/>
              </a:rPr>
              <a:t>3. The learned assessing officer is not justified in disallowing the payments made to the labourers invoking the provisions of section 40A(3) of the Income-tax Act, 1961.  On the facts and in the circumstances of the case he has failed to appreciate the prevailing circumstances in the business of a civil contractor. </a:t>
            </a:r>
          </a:p>
          <a:p>
            <a:r>
              <a:rPr lang="en-GB" sz="1500">
                <a:ea typeface="+mn-lt"/>
                <a:cs typeface="+mn-lt"/>
              </a:rPr>
              <a:t>4.The learned assessing officer is not justified in not affording another opportunity to the appelant to produce a confirmatory letter from the son of the lender and also the group letter of the labour.  On the facts and in the circumstances of the case he ought not have completed the assessment hastily. </a:t>
            </a:r>
          </a:p>
          <a:p>
            <a:r>
              <a:rPr lang="en-GB" sz="1500">
                <a:ea typeface="+mn-lt"/>
                <a:cs typeface="+mn-lt"/>
              </a:rPr>
              <a:t>5.Any other ground or grounds as may be urged at the time of hearing.                                                                                    </a:t>
            </a:r>
          </a:p>
          <a:p>
            <a:pPr marL="0" indent="0">
              <a:buNone/>
            </a:pPr>
            <a:r>
              <a:rPr lang="en-GB" sz="1500">
                <a:ea typeface="+mn-lt"/>
                <a:cs typeface="+mn-lt"/>
              </a:rPr>
              <a:t>                                                                                                                                                                                 APPELLANT</a:t>
            </a:r>
            <a:br>
              <a:rPr lang="en-GB" sz="1500">
                <a:ea typeface="+mn-lt"/>
                <a:cs typeface="+mn-lt"/>
              </a:rPr>
            </a:br>
            <a:r>
              <a:rPr lang="en-GB" sz="1500">
                <a:ea typeface="+mn-lt"/>
                <a:cs typeface="+mn-lt"/>
              </a:rPr>
              <a:t/>
            </a:r>
            <a:br>
              <a:rPr lang="en-GB" sz="1500">
                <a:ea typeface="+mn-lt"/>
                <a:cs typeface="+mn-lt"/>
              </a:rPr>
            </a:br>
            <a:endParaRPr lang="en-GB" sz="1500">
              <a:cs typeface="Calibri"/>
            </a:endParaRPr>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7793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C3DEBB2-D54E-470C-86B3-631BDDF6CC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845820"/>
            <a:ext cx="6087194" cy="5166360"/>
          </a:xfrm>
          <a:custGeom>
            <a:avLst/>
            <a:gdLst>
              <a:gd name="connsiteX0" fmla="*/ 0 w 6087194"/>
              <a:gd name="connsiteY0" fmla="*/ 0 h 5166360"/>
              <a:gd name="connsiteX1" fmla="*/ 155740 w 6087194"/>
              <a:gd name="connsiteY1" fmla="*/ 0 h 5166360"/>
              <a:gd name="connsiteX2" fmla="*/ 5867656 w 6087194"/>
              <a:gd name="connsiteY2" fmla="*/ 0 h 5166360"/>
              <a:gd name="connsiteX3" fmla="*/ 6087194 w 6087194"/>
              <a:gd name="connsiteY3" fmla="*/ 0 h 5166360"/>
              <a:gd name="connsiteX4" fmla="*/ 3693315 w 6087194"/>
              <a:gd name="connsiteY4" fmla="*/ 5166360 h 5166360"/>
              <a:gd name="connsiteX5" fmla="*/ 3473777 w 6087194"/>
              <a:gd name="connsiteY5" fmla="*/ 5166360 h 5166360"/>
              <a:gd name="connsiteX6" fmla="*/ 155740 w 6087194"/>
              <a:gd name="connsiteY6" fmla="*/ 5166360 h 5166360"/>
              <a:gd name="connsiteX7" fmla="*/ 0 w 6087194"/>
              <a:gd name="connsiteY7"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7194" h="5166360">
                <a:moveTo>
                  <a:pt x="0" y="0"/>
                </a:moveTo>
                <a:lnTo>
                  <a:pt x="155740" y="0"/>
                </a:lnTo>
                <a:lnTo>
                  <a:pt x="5867656" y="0"/>
                </a:lnTo>
                <a:lnTo>
                  <a:pt x="6087194" y="0"/>
                </a:lnTo>
                <a:lnTo>
                  <a:pt x="3693315" y="5166360"/>
                </a:lnTo>
                <a:lnTo>
                  <a:pt x="3473777" y="5166360"/>
                </a:lnTo>
                <a:lnTo>
                  <a:pt x="155740"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847C7588-8C18-44D9-8469-ABB9865FE1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3726915" y="844868"/>
            <a:ext cx="8465085" cy="5167312"/>
          </a:xfrm>
          <a:custGeom>
            <a:avLst/>
            <a:gdLst>
              <a:gd name="connsiteX0" fmla="*/ 0 w 8465085"/>
              <a:gd name="connsiteY0" fmla="*/ 952 h 5167312"/>
              <a:gd name="connsiteX1" fmla="*/ 1898594 w 8465085"/>
              <a:gd name="connsiteY1" fmla="*/ 952 h 5167312"/>
              <a:gd name="connsiteX2" fmla="*/ 1898594 w 8465085"/>
              <a:gd name="connsiteY2" fmla="*/ 0 h 5167312"/>
              <a:gd name="connsiteX3" fmla="*/ 0 w 8465085"/>
              <a:gd name="connsiteY3" fmla="*/ 0 h 5167312"/>
              <a:gd name="connsiteX4" fmla="*/ 221324 w 8465085"/>
              <a:gd name="connsiteY4" fmla="*/ 5167312 h 5167312"/>
              <a:gd name="connsiteX5" fmla="*/ 7243482 w 8465085"/>
              <a:gd name="connsiteY5" fmla="*/ 5167312 h 5167312"/>
              <a:gd name="connsiteX6" fmla="*/ 8465085 w 8465085"/>
              <a:gd name="connsiteY6" fmla="*/ 5167312 h 5167312"/>
              <a:gd name="connsiteX7" fmla="*/ 8465085 w 8465085"/>
              <a:gd name="connsiteY7" fmla="*/ 0 h 5167312"/>
              <a:gd name="connsiteX8" fmla="*/ 7243482 w 8465085"/>
              <a:gd name="connsiteY8" fmla="*/ 0 h 5167312"/>
              <a:gd name="connsiteX9" fmla="*/ 2610976 w 8465085"/>
              <a:gd name="connsiteY9" fmla="*/ 0 h 5167312"/>
              <a:gd name="connsiteX10" fmla="*/ 2610976 w 8465085"/>
              <a:gd name="connsiteY10" fmla="*/ 952 h 5167312"/>
              <a:gd name="connsiteX11" fmla="*/ 2615203 w 8465085"/>
              <a:gd name="connsiteY11"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65085" h="5167312">
                <a:moveTo>
                  <a:pt x="0" y="952"/>
                </a:moveTo>
                <a:lnTo>
                  <a:pt x="1898594" y="952"/>
                </a:lnTo>
                <a:lnTo>
                  <a:pt x="1898594" y="0"/>
                </a:lnTo>
                <a:lnTo>
                  <a:pt x="0" y="0"/>
                </a:lnTo>
                <a:close/>
                <a:moveTo>
                  <a:pt x="221324" y="5167312"/>
                </a:moveTo>
                <a:lnTo>
                  <a:pt x="7243482" y="5167312"/>
                </a:lnTo>
                <a:lnTo>
                  <a:pt x="8465085" y="5167312"/>
                </a:lnTo>
                <a:lnTo>
                  <a:pt x="8465085" y="0"/>
                </a:lnTo>
                <a:lnTo>
                  <a:pt x="7243482" y="0"/>
                </a:lnTo>
                <a:lnTo>
                  <a:pt x="2610976" y="0"/>
                </a:lnTo>
                <a:lnTo>
                  <a:pt x="2610976" y="952"/>
                </a:lnTo>
                <a:lnTo>
                  <a:pt x="2615203"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DEF88E9-0A4A-44BE-9794-DAAD275438AD}"/>
              </a:ext>
            </a:extLst>
          </p:cNvPr>
          <p:cNvSpPr>
            <a:spLocks noGrp="1"/>
          </p:cNvSpPr>
          <p:nvPr>
            <p:ph type="title"/>
          </p:nvPr>
        </p:nvSpPr>
        <p:spPr>
          <a:xfrm>
            <a:off x="838199" y="1841614"/>
            <a:ext cx="3409508" cy="3173819"/>
          </a:xfrm>
        </p:spPr>
        <p:txBody>
          <a:bodyPr>
            <a:normAutofit/>
          </a:bodyPr>
          <a:lstStyle/>
          <a:p>
            <a:r>
              <a:rPr lang="en-GB" dirty="0">
                <a:solidFill>
                  <a:schemeClr val="bg1"/>
                </a:solidFill>
                <a:cs typeface="Calibri Light"/>
              </a:rPr>
              <a:t>FACELESS APPEAL</a:t>
            </a:r>
          </a:p>
        </p:txBody>
      </p:sp>
      <p:sp>
        <p:nvSpPr>
          <p:cNvPr id="3" name="Content Placeholder 2">
            <a:extLst>
              <a:ext uri="{FF2B5EF4-FFF2-40B4-BE49-F238E27FC236}">
                <a16:creationId xmlns:a16="http://schemas.microsoft.com/office/drawing/2014/main" id="{DB1184C4-F867-4866-9FC8-E4E61087C754}"/>
              </a:ext>
            </a:extLst>
          </p:cNvPr>
          <p:cNvSpPr>
            <a:spLocks noGrp="1"/>
          </p:cNvSpPr>
          <p:nvPr>
            <p:ph idx="1"/>
          </p:nvPr>
        </p:nvSpPr>
        <p:spPr>
          <a:xfrm>
            <a:off x="6096000" y="1137208"/>
            <a:ext cx="5257800" cy="4582632"/>
          </a:xfrm>
        </p:spPr>
        <p:txBody>
          <a:bodyPr vert="horz" lIns="91440" tIns="45720" rIns="91440" bIns="45720" rtlCol="0" anchor="ctr">
            <a:normAutofit/>
          </a:bodyPr>
          <a:lstStyle/>
          <a:p>
            <a:r>
              <a:rPr lang="en-GB" sz="2000">
                <a:ea typeface="+mn-lt"/>
                <a:cs typeface="+mn-lt"/>
              </a:rPr>
              <a:t>Portal: Faceless appeals are to be conducted via registered account of the assessee on the designated portal. As per para 2(xii) of the Scheme, “designated portal” means the web portal designated as such by the Principal Chief Commissioner or Principal Director General, in charge of the National Faceless Appeal Centre. Whether it will be the same ITBA portal where the faceless assessments take place or some other portal is not coming out with certainty. It appears that the same ITBA portal would be used and it shall have an ‘e-appeal' facility/tab.</a:t>
            </a:r>
            <a:endParaRPr lang="en-GB" sz="2000">
              <a:cs typeface="Calibri"/>
            </a:endParaRPr>
          </a:p>
        </p:txBody>
      </p:sp>
    </p:spTree>
    <p:extLst>
      <p:ext uri="{BB962C8B-B14F-4D97-AF65-F5344CB8AC3E}">
        <p14:creationId xmlns:p14="http://schemas.microsoft.com/office/powerpoint/2010/main" val="38571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4400" kern="1200">
                <a:solidFill>
                  <a:schemeClr val="tx1"/>
                </a:solidFill>
                <a:latin typeface="+mj-lt"/>
                <a:ea typeface="+mj-ea"/>
                <a:cs typeface="+mj-cs"/>
              </a:rPr>
              <a:t>PREPARATION OF STATEMENT OF FACTS </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p:cNvSpPr>
            <a:spLocks noGrp="1"/>
          </p:cNvSpPr>
          <p:nvPr>
            <p:ph type="subTitle" idx="1"/>
          </p:nvPr>
        </p:nvSpPr>
        <p:spPr>
          <a:xfrm>
            <a:off x="1653363" y="2176272"/>
            <a:ext cx="9367204" cy="4041648"/>
          </a:xfrm>
        </p:spPr>
        <p:txBody>
          <a:bodyPr vert="horz" lIns="91440" tIns="45720" rIns="91440" bIns="45720" rtlCol="0" anchor="t">
            <a:normAutofit/>
          </a:bodyPr>
          <a:lstStyle/>
          <a:p>
            <a:pPr marL="342900" indent="-228600" algn="l">
              <a:buFont typeface="Arial" panose="020B0604020202020204" pitchFamily="34" charset="0"/>
              <a:buChar char="•"/>
            </a:pPr>
            <a:r>
              <a:rPr lang="en-US" sz="1900"/>
              <a:t>1. All facts, should be free from any contradictions.</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 2. Facts should be brief and should not exceed more than 1000 words.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3. Documents relied upon by appellant should be listed.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4. If any documentary evidence other than those produced produced before ITA has been filed, then list of such documentary evidence.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5. The statement statement of facts should be clean, plain and not colored by opinion. </a:t>
            </a:r>
          </a:p>
        </p:txBody>
      </p:sp>
    </p:spTree>
    <p:extLst>
      <p:ext uri="{BB962C8B-B14F-4D97-AF65-F5344CB8AC3E}">
        <p14:creationId xmlns:p14="http://schemas.microsoft.com/office/powerpoint/2010/main" val="10985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B7CE-27C0-46C5-9E4E-5599DFA7AC06}"/>
              </a:ext>
            </a:extLst>
          </p:cNvPr>
          <p:cNvSpPr>
            <a:spLocks noGrp="1"/>
          </p:cNvSpPr>
          <p:nvPr>
            <p:ph type="title"/>
          </p:nvPr>
        </p:nvSpPr>
        <p:spPr>
          <a:xfrm>
            <a:off x="1653363" y="365760"/>
            <a:ext cx="9367203" cy="1188720"/>
          </a:xfrm>
        </p:spPr>
        <p:txBody>
          <a:bodyPr>
            <a:normAutofit/>
          </a:bodyPr>
          <a:lstStyle/>
          <a:p>
            <a:r>
              <a:rPr lang="en-GB" sz="4100">
                <a:cs typeface="Calibri Light"/>
              </a:rPr>
              <a:t>GROUNDS OF APPEAL – DO's and DON’T's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83CA4C0-90FE-4241-AE75-884FF12806A1}"/>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1.GoA are those issues which show the nature of dispute between the assessee and the Revenue as well as the expectation of the assessee from the CIT(A). </a:t>
            </a:r>
          </a:p>
          <a:p>
            <a:endParaRPr lang="en-GB" sz="2400">
              <a:ea typeface="+mn-lt"/>
              <a:cs typeface="+mn-lt"/>
            </a:endParaRPr>
          </a:p>
          <a:p>
            <a:r>
              <a:rPr lang="en-GB" sz="2400">
                <a:ea typeface="+mn-lt"/>
                <a:cs typeface="+mn-lt"/>
              </a:rPr>
              <a:t>2. A GoA is in the nature of a claim and it can be clearly distinguished from arguments as arguments are made in support of a claim. </a:t>
            </a:r>
          </a:p>
          <a:p>
            <a:endParaRPr lang="en-GB" sz="2400">
              <a:ea typeface="+mn-lt"/>
              <a:cs typeface="+mn-lt"/>
            </a:endParaRPr>
          </a:p>
          <a:p>
            <a:r>
              <a:rPr lang="en-GB" sz="2400">
                <a:ea typeface="+mn-lt"/>
                <a:cs typeface="+mn-lt"/>
              </a:rPr>
              <a:t>3. There may be several arguements in support of a claim and all the arguments cannot form GoA.</a:t>
            </a:r>
            <a:endParaRPr lang="en-GB" sz="2400">
              <a:cs typeface="Calibri"/>
            </a:endParaRPr>
          </a:p>
        </p:txBody>
      </p:sp>
    </p:spTree>
    <p:extLst>
      <p:ext uri="{BB962C8B-B14F-4D97-AF65-F5344CB8AC3E}">
        <p14:creationId xmlns:p14="http://schemas.microsoft.com/office/powerpoint/2010/main" val="97557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5A2964-6DAD-41BD-96E2-DFF57BA91007}"/>
              </a:ext>
            </a:extLst>
          </p:cNvPr>
          <p:cNvSpPr>
            <a:spLocks noGrp="1"/>
          </p:cNvSpPr>
          <p:nvPr>
            <p:ph type="title"/>
          </p:nvPr>
        </p:nvSpPr>
        <p:spPr>
          <a:xfrm>
            <a:off x="838200" y="365126"/>
            <a:ext cx="9808597" cy="1146176"/>
          </a:xfrm>
        </p:spPr>
        <p:txBody>
          <a:bodyPr>
            <a:normAutofit/>
          </a:bodyPr>
          <a:lstStyle/>
          <a:p>
            <a:r>
              <a:rPr lang="en-GB">
                <a:solidFill>
                  <a:schemeClr val="bg1"/>
                </a:solidFill>
                <a:ea typeface="+mj-lt"/>
                <a:cs typeface="+mj-lt"/>
              </a:rPr>
              <a:t>GROUNDS OF APPEAL – DO's and DON’T's</a:t>
            </a:r>
            <a:endParaRPr lang="en-US">
              <a:solidFill>
                <a:schemeClr val="bg1"/>
              </a:solidFill>
            </a:endParaRP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4C217E3-1590-4700-B8B0-59E1564A77BF}"/>
              </a:ext>
            </a:extLst>
          </p:cNvPr>
          <p:cNvSpPr>
            <a:spLocks noGrp="1"/>
          </p:cNvSpPr>
          <p:nvPr>
            <p:ph idx="1"/>
          </p:nvPr>
        </p:nvSpPr>
        <p:spPr>
          <a:xfrm>
            <a:off x="838201" y="2055811"/>
            <a:ext cx="7315200" cy="4121152"/>
          </a:xfrm>
        </p:spPr>
        <p:txBody>
          <a:bodyPr vert="horz" lIns="91440" tIns="45720" rIns="91440" bIns="45720" rtlCol="0">
            <a:normAutofit/>
          </a:bodyPr>
          <a:lstStyle/>
          <a:p>
            <a:r>
              <a:rPr lang="en-GB" sz="2400">
                <a:ea typeface="+mn-lt"/>
                <a:cs typeface="+mn-lt"/>
              </a:rPr>
              <a:t>Language To be Used While Framing GoA  </a:t>
            </a:r>
            <a:endParaRPr lang="en-US" sz="2400"/>
          </a:p>
          <a:p>
            <a:endParaRPr lang="en-GB" sz="2400">
              <a:ea typeface="+mn-lt"/>
              <a:cs typeface="+mn-lt"/>
            </a:endParaRPr>
          </a:p>
          <a:p>
            <a:r>
              <a:rPr lang="en-GB" sz="2400">
                <a:ea typeface="+mn-lt"/>
                <a:cs typeface="+mn-lt"/>
              </a:rPr>
              <a:t>1. Should be simple, simple, polite and clear. </a:t>
            </a:r>
          </a:p>
          <a:p>
            <a:r>
              <a:rPr lang="en-GB" sz="2400">
                <a:ea typeface="+mn-lt"/>
                <a:cs typeface="+mn-lt"/>
              </a:rPr>
              <a:t>2. It should convey exactly what is intended to be conveyed. </a:t>
            </a:r>
          </a:p>
          <a:p>
            <a:r>
              <a:rPr lang="en-GB" sz="2400">
                <a:ea typeface="+mn-lt"/>
                <a:cs typeface="+mn-lt"/>
              </a:rPr>
              <a:t>3. Sentences in a ground should be short.</a:t>
            </a:r>
            <a:endParaRPr lang="en-GB" sz="2400">
              <a:cs typeface="Calibri"/>
            </a:endParaRPr>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6531474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2C82-621E-4BBC-9EFD-2686A8CED318}"/>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21F7B60-A172-4F2C-B62C-730C0D7F9C90}"/>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Grounds To Be Precise, Concise &amp; Not Argumentative</a:t>
            </a:r>
            <a:endParaRPr lang="en-US" sz="2400"/>
          </a:p>
          <a:p>
            <a:pPr marL="0" indent="0">
              <a:buNone/>
            </a:pPr>
            <a:endParaRPr lang="en-GB" sz="2400">
              <a:cs typeface="Calibri" panose="020F0502020204030204"/>
            </a:endParaRPr>
          </a:p>
          <a:p>
            <a:r>
              <a:rPr lang="en-GB" sz="2400">
                <a:ea typeface="+mn-lt"/>
                <a:cs typeface="+mn-lt"/>
              </a:rPr>
              <a:t>1. Precise and concise grounds always serve the nature of dispute dispute effectively as long, unwinding &amp; ambiguous grounds may confuse CIT(A). </a:t>
            </a:r>
          </a:p>
          <a:p>
            <a:endParaRPr lang="en-GB" sz="2400">
              <a:ea typeface="+mn-lt"/>
              <a:cs typeface="+mn-lt"/>
            </a:endParaRPr>
          </a:p>
          <a:p>
            <a:r>
              <a:rPr lang="en-GB" sz="2400">
                <a:ea typeface="+mn-lt"/>
                <a:cs typeface="+mn-lt"/>
              </a:rPr>
              <a:t>2. Elaborate submissions should be made at the time of hearing</a:t>
            </a:r>
            <a:endParaRPr lang="en-GB" sz="2400">
              <a:cs typeface="Calibri"/>
            </a:endParaRPr>
          </a:p>
        </p:txBody>
      </p:sp>
    </p:spTree>
    <p:extLst>
      <p:ext uri="{BB962C8B-B14F-4D97-AF65-F5344CB8AC3E}">
        <p14:creationId xmlns:p14="http://schemas.microsoft.com/office/powerpoint/2010/main" val="301858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EED5-E2C7-443B-B905-B846A49A2334}"/>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FFB774E-4EE3-4D93-825E-2BCFB9B8CE58}"/>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200">
                <a:ea typeface="+mn-lt"/>
                <a:cs typeface="+mn-lt"/>
              </a:rPr>
              <a:t>Nature of Dispute and expected relief to be highlighted. </a:t>
            </a:r>
          </a:p>
          <a:p>
            <a:endParaRPr lang="en-GB" sz="2200">
              <a:ea typeface="+mn-lt"/>
              <a:cs typeface="+mn-lt"/>
            </a:endParaRPr>
          </a:p>
          <a:p>
            <a:r>
              <a:rPr lang="en-GB" sz="2200">
                <a:ea typeface="+mn-lt"/>
                <a:cs typeface="+mn-lt"/>
              </a:rPr>
              <a:t>1. GoA should brings out the dispute exactly between the assessee and the revenue. </a:t>
            </a:r>
          </a:p>
          <a:p>
            <a:endParaRPr lang="en-GB" sz="2200">
              <a:ea typeface="+mn-lt"/>
              <a:cs typeface="+mn-lt"/>
            </a:endParaRPr>
          </a:p>
          <a:p>
            <a:r>
              <a:rPr lang="en-GB" sz="2200">
                <a:ea typeface="+mn-lt"/>
                <a:cs typeface="+mn-lt"/>
              </a:rPr>
              <a:t>2. For this a statement reconciling the returned income with the assessed or reassessed income should be prepared first, so that issues causing differences can be properly highlighted. </a:t>
            </a:r>
          </a:p>
          <a:p>
            <a:endParaRPr lang="en-GB" sz="2200">
              <a:ea typeface="+mn-lt"/>
              <a:cs typeface="+mn-lt"/>
            </a:endParaRPr>
          </a:p>
          <a:p>
            <a:r>
              <a:rPr lang="en-GB" sz="2200">
                <a:ea typeface="+mn-lt"/>
                <a:cs typeface="+mn-lt"/>
              </a:rPr>
              <a:t>3. A badly drafted GoA may result in dismissal of appeal also.</a:t>
            </a:r>
            <a:endParaRPr lang="en-GB" sz="2200">
              <a:cs typeface="Calibri"/>
            </a:endParaRPr>
          </a:p>
        </p:txBody>
      </p:sp>
    </p:spTree>
    <p:extLst>
      <p:ext uri="{BB962C8B-B14F-4D97-AF65-F5344CB8AC3E}">
        <p14:creationId xmlns:p14="http://schemas.microsoft.com/office/powerpoint/2010/main" val="243935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B9B5E-FEAA-4095-88FB-9026952CF637}"/>
              </a:ext>
            </a:extLst>
          </p:cNvPr>
          <p:cNvSpPr>
            <a:spLocks noGrp="1"/>
          </p:cNvSpPr>
          <p:nvPr>
            <p:ph type="title"/>
          </p:nvPr>
        </p:nvSpPr>
        <p:spPr/>
        <p:txBody>
          <a:bodyPr/>
          <a:lstStyle/>
          <a:p>
            <a:r>
              <a:rPr lang="en-GB" dirty="0">
                <a:ea typeface="+mj-lt"/>
                <a:cs typeface="+mj-lt"/>
              </a:rPr>
              <a:t>GROUNDS OF APPEAL – DO's and DON’T's</a:t>
            </a:r>
            <a:endParaRPr lang="en-US" dirty="0"/>
          </a:p>
        </p:txBody>
      </p:sp>
      <p:sp>
        <p:nvSpPr>
          <p:cNvPr id="3" name="Content Placeholder 2">
            <a:extLst>
              <a:ext uri="{FF2B5EF4-FFF2-40B4-BE49-F238E27FC236}">
                <a16:creationId xmlns:a16="http://schemas.microsoft.com/office/drawing/2014/main" id="{EC64615B-6415-4FC8-8E3A-E2978D3FBF25}"/>
              </a:ext>
            </a:extLst>
          </p:cNvPr>
          <p:cNvSpPr>
            <a:spLocks noGrp="1"/>
          </p:cNvSpPr>
          <p:nvPr>
            <p:ph idx="1"/>
          </p:nvPr>
        </p:nvSpPr>
        <p:spPr/>
        <p:txBody>
          <a:bodyPr vert="horz" lIns="91440" tIns="45720" rIns="91440" bIns="45720" rtlCol="0" anchor="t">
            <a:normAutofit/>
          </a:bodyPr>
          <a:lstStyle/>
          <a:p>
            <a:r>
              <a:rPr lang="en-GB" dirty="0">
                <a:ea typeface="+mn-lt"/>
                <a:cs typeface="+mn-lt"/>
              </a:rPr>
              <a:t> Reference To Case Law Should Be Avoided </a:t>
            </a:r>
            <a:endParaRPr lang="en-US"/>
          </a:p>
          <a:p>
            <a:endParaRPr lang="en-GB" dirty="0">
              <a:ea typeface="+mn-lt"/>
              <a:cs typeface="+mn-lt"/>
            </a:endParaRPr>
          </a:p>
          <a:p>
            <a:r>
              <a:rPr lang="en-GB" dirty="0">
                <a:ea typeface="+mn-lt"/>
                <a:cs typeface="+mn-lt"/>
              </a:rPr>
              <a:t>1. In </a:t>
            </a:r>
            <a:r>
              <a:rPr lang="en-GB" dirty="0" err="1">
                <a:ea typeface="+mn-lt"/>
                <a:cs typeface="+mn-lt"/>
              </a:rPr>
              <a:t>GoA</a:t>
            </a:r>
            <a:r>
              <a:rPr lang="en-GB" dirty="0">
                <a:ea typeface="+mn-lt"/>
                <a:cs typeface="+mn-lt"/>
              </a:rPr>
              <a:t> the </a:t>
            </a:r>
            <a:r>
              <a:rPr lang="en-GB" dirty="0" err="1">
                <a:ea typeface="+mn-lt"/>
                <a:cs typeface="+mn-lt"/>
              </a:rPr>
              <a:t>assessee</a:t>
            </a:r>
            <a:r>
              <a:rPr lang="en-GB" dirty="0">
                <a:ea typeface="+mn-lt"/>
                <a:cs typeface="+mn-lt"/>
              </a:rPr>
              <a:t> should rely on the facts and issue involved rather than to depend on case law case law. </a:t>
            </a:r>
            <a:endParaRPr lang="en-GB">
              <a:ea typeface="+mn-lt"/>
              <a:cs typeface="+mn-lt"/>
            </a:endParaRPr>
          </a:p>
          <a:p>
            <a:endParaRPr lang="en-GB" dirty="0">
              <a:ea typeface="+mn-lt"/>
              <a:cs typeface="+mn-lt"/>
            </a:endParaRPr>
          </a:p>
          <a:p>
            <a:r>
              <a:rPr lang="en-GB" dirty="0">
                <a:ea typeface="+mn-lt"/>
                <a:cs typeface="+mn-lt"/>
              </a:rPr>
              <a:t>2. There is possibility that the case law may be reversed or dissented from or disapproved of by a higher or co-ordinate forum between the time of appeal filing and time fixed for hearing.</a:t>
            </a:r>
            <a:endParaRPr lang="en-GB">
              <a:cs typeface="Calibri"/>
            </a:endParaRPr>
          </a:p>
        </p:txBody>
      </p:sp>
    </p:spTree>
    <p:extLst>
      <p:ext uri="{BB962C8B-B14F-4D97-AF65-F5344CB8AC3E}">
        <p14:creationId xmlns:p14="http://schemas.microsoft.com/office/powerpoint/2010/main" val="51332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369B8-DB17-4A3B-B844-C59A5EF784F6}"/>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487B449-BADA-43BA-BB9A-86EE740724BC}"/>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 Expected Relief To be Stated in GoA </a:t>
            </a:r>
          </a:p>
          <a:p>
            <a:endParaRPr lang="en-GB" sz="2400">
              <a:ea typeface="+mn-lt"/>
              <a:cs typeface="+mn-lt"/>
            </a:endParaRPr>
          </a:p>
          <a:p>
            <a:r>
              <a:rPr lang="en-GB" sz="2400">
                <a:ea typeface="+mn-lt"/>
                <a:cs typeface="+mn-lt"/>
              </a:rPr>
              <a:t>Apart from mentioning the nature of dispute, the assessee is also required to state the relief expected from the CIT(A) in respect of each GoA.</a:t>
            </a:r>
            <a:endParaRPr lang="en-GB" sz="2400">
              <a:cs typeface="Calibri"/>
            </a:endParaRPr>
          </a:p>
        </p:txBody>
      </p:sp>
    </p:spTree>
    <p:extLst>
      <p:ext uri="{BB962C8B-B14F-4D97-AF65-F5344CB8AC3E}">
        <p14:creationId xmlns:p14="http://schemas.microsoft.com/office/powerpoint/2010/main" val="1396661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546</Words>
  <Application>Microsoft Office PowerPoint</Application>
  <PresentationFormat>Widescreen</PresentationFormat>
  <Paragraphs>123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INTRODUCTION</vt:lpstr>
      <vt:lpstr>Drafting of appeals - Check List</vt:lpstr>
      <vt:lpstr>PREPARATION OF STATEMENT OF FACTS </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PowerPoint Presentation</vt:lpstr>
      <vt:lpstr>SPECIMEN – G O A</vt:lpstr>
      <vt:lpstr>PowerPoint Presentation</vt:lpstr>
      <vt:lpstr>PowerPoint Presentation</vt:lpstr>
      <vt:lpstr>PowerPoint Presentation</vt:lpstr>
      <vt:lpstr>CASE STUDY - 1</vt:lpstr>
      <vt:lpstr>PowerPoint Presentation</vt:lpstr>
      <vt:lpstr>PowerPoint Presentation</vt:lpstr>
      <vt:lpstr>GROUNDS OF APPEAL </vt:lpstr>
      <vt:lpstr>FACELESS APPEAL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378</cp:revision>
  <dcterms:created xsi:type="dcterms:W3CDTF">2021-04-24T09:36:17Z</dcterms:created>
  <dcterms:modified xsi:type="dcterms:W3CDTF">2022-12-13T11:32:18Z</dcterms:modified>
</cp:coreProperties>
</file>